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8.jpg" ContentType="image/jpg"/>
  <Override PartName="/ppt/media/image10.jpg" ContentType="image/jpg"/>
  <Override PartName="/ppt/media/image11.jpg" ContentType="image/jpg"/>
  <Override PartName="/ppt/media/image12.jpg" ContentType="image/jpg"/>
  <Override PartName="/ppt/media/image13.jpg" ContentType="image/jpg"/>
  <Override PartName="/ppt/media/image16.jpg" ContentType="image/jpg"/>
  <Override PartName="/ppt/media/image17.jpg" ContentType="image/jpg"/>
  <Override PartName="/ppt/media/image29.jpg" ContentType="image/jpg"/>
  <Override PartName="/ppt/media/image31.jpg" ContentType="image/jpg"/>
  <Override PartName="/ppt/media/image32.jpg" ContentType="image/jpg"/>
  <Override PartName="/ppt/media/image33.jpg" ContentType="image/jpg"/>
  <Override PartName="/ppt/media/image34.jpg" ContentType="image/jpg"/>
  <Override PartName="/ppt/theme/themeOverride1.xml" ContentType="application/vnd.openxmlformats-officedocument.themeOverride+xml"/>
  <Override PartName="/ppt/media/image45.jpg" ContentType="image/jpg"/>
  <Override PartName="/ppt/media/image47.jpg" ContentType="image/jpg"/>
  <Override PartName="/ppt/media/image48.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48"/>
  </p:notesMasterIdLst>
  <p:sldIdLst>
    <p:sldId id="265" r:id="rId2"/>
    <p:sldId id="256" r:id="rId3"/>
    <p:sldId id="347" r:id="rId4"/>
    <p:sldId id="459" r:id="rId5"/>
    <p:sldId id="460" r:id="rId6"/>
    <p:sldId id="461" r:id="rId7"/>
    <p:sldId id="462" r:id="rId8"/>
    <p:sldId id="463" r:id="rId9"/>
    <p:sldId id="464" r:id="rId10"/>
    <p:sldId id="465" r:id="rId11"/>
    <p:sldId id="258" r:id="rId12"/>
    <p:sldId id="259" r:id="rId13"/>
    <p:sldId id="278" r:id="rId14"/>
    <p:sldId id="279" r:id="rId15"/>
    <p:sldId id="280" r:id="rId16"/>
    <p:sldId id="285" r:id="rId17"/>
    <p:sldId id="286" r:id="rId18"/>
    <p:sldId id="282" r:id="rId19"/>
    <p:sldId id="283" r:id="rId20"/>
    <p:sldId id="287" r:id="rId21"/>
    <p:sldId id="290" r:id="rId22"/>
    <p:sldId id="291" r:id="rId23"/>
    <p:sldId id="292" r:id="rId24"/>
    <p:sldId id="293" r:id="rId25"/>
    <p:sldId id="294" r:id="rId26"/>
    <p:sldId id="295" r:id="rId27"/>
    <p:sldId id="296" r:id="rId28"/>
    <p:sldId id="297" r:id="rId29"/>
    <p:sldId id="308"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9" r:id="rId43"/>
    <p:sldId id="330" r:id="rId44"/>
    <p:sldId id="331" r:id="rId45"/>
    <p:sldId id="346" r:id="rId46"/>
    <p:sldId id="266"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EAD56-6572-46B1-97E2-606BF5B8175D}" v="41" dt="2024-03-28T09:48:06.84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1" autoAdjust="0"/>
    <p:restoredTop sz="96405"/>
  </p:normalViewPr>
  <p:slideViewPr>
    <p:cSldViewPr snapToGrid="0">
      <p:cViewPr>
        <p:scale>
          <a:sx n="100" d="100"/>
          <a:sy n="100" d="100"/>
        </p:scale>
        <p:origin x="71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Thermos" userId="0b87edb5547b8f91" providerId="LiveId" clId="{267EAD56-6572-46B1-97E2-606BF5B8175D}"/>
    <pc:docChg chg="undo redo custSel modSld">
      <pc:chgData name="Ioannis Thermos" userId="0b87edb5547b8f91" providerId="LiveId" clId="{267EAD56-6572-46B1-97E2-606BF5B8175D}" dt="2024-03-28T09:49:15.601" v="646" actId="478"/>
      <pc:docMkLst>
        <pc:docMk/>
      </pc:docMkLst>
      <pc:sldChg chg="modSp mod">
        <pc:chgData name="Ioannis Thermos" userId="0b87edb5547b8f91" providerId="LiveId" clId="{267EAD56-6572-46B1-97E2-606BF5B8175D}" dt="2024-03-28T08:58:00.149" v="34" actId="20577"/>
        <pc:sldMkLst>
          <pc:docMk/>
          <pc:sldMk cId="2365202717" sldId="256"/>
        </pc:sldMkLst>
        <pc:spChg chg="mod">
          <ac:chgData name="Ioannis Thermos" userId="0b87edb5547b8f91" providerId="LiveId" clId="{267EAD56-6572-46B1-97E2-606BF5B8175D}" dt="2024-03-28T08:58:00.149" v="34" actId="20577"/>
          <ac:spMkLst>
            <pc:docMk/>
            <pc:sldMk cId="2365202717" sldId="256"/>
            <ac:spMk id="2" creationId="{B6E59C6D-D429-7C7B-0228-FB62CC45C25D}"/>
          </ac:spMkLst>
        </pc:spChg>
      </pc:sldChg>
      <pc:sldChg chg="modSp mod">
        <pc:chgData name="Ioannis Thermos" userId="0b87edb5547b8f91" providerId="LiveId" clId="{267EAD56-6572-46B1-97E2-606BF5B8175D}" dt="2024-03-28T09:27:08.693" v="291" actId="1076"/>
        <pc:sldMkLst>
          <pc:docMk/>
          <pc:sldMk cId="0" sldId="258"/>
        </pc:sldMkLst>
        <pc:spChg chg="mod">
          <ac:chgData name="Ioannis Thermos" userId="0b87edb5547b8f91" providerId="LiveId" clId="{267EAD56-6572-46B1-97E2-606BF5B8175D}" dt="2024-03-28T09:27:08.693" v="291" actId="1076"/>
          <ac:spMkLst>
            <pc:docMk/>
            <pc:sldMk cId="0" sldId="258"/>
            <ac:spMk id="7" creationId="{720E5CEA-D233-414D-B536-965702F44FD3}"/>
          </ac:spMkLst>
        </pc:spChg>
      </pc:sldChg>
      <pc:sldChg chg="modSp mod">
        <pc:chgData name="Ioannis Thermos" userId="0b87edb5547b8f91" providerId="LiveId" clId="{267EAD56-6572-46B1-97E2-606BF5B8175D}" dt="2024-03-28T09:28:24.197" v="313" actId="20577"/>
        <pc:sldMkLst>
          <pc:docMk/>
          <pc:sldMk cId="0" sldId="285"/>
        </pc:sldMkLst>
        <pc:spChg chg="mod">
          <ac:chgData name="Ioannis Thermos" userId="0b87edb5547b8f91" providerId="LiveId" clId="{267EAD56-6572-46B1-97E2-606BF5B8175D}" dt="2024-03-28T09:28:14.395" v="302" actId="20577"/>
          <ac:spMkLst>
            <pc:docMk/>
            <pc:sldMk cId="0" sldId="285"/>
            <ac:spMk id="106" creationId="{00000000-0000-0000-0000-000000000000}"/>
          </ac:spMkLst>
        </pc:spChg>
        <pc:spChg chg="mod">
          <ac:chgData name="Ioannis Thermos" userId="0b87edb5547b8f91" providerId="LiveId" clId="{267EAD56-6572-46B1-97E2-606BF5B8175D}" dt="2024-03-28T09:28:24.197" v="313" actId="20577"/>
          <ac:spMkLst>
            <pc:docMk/>
            <pc:sldMk cId="0" sldId="285"/>
            <ac:spMk id="112" creationId="{00000000-0000-0000-0000-000000000000}"/>
          </ac:spMkLst>
        </pc:spChg>
      </pc:sldChg>
      <pc:sldChg chg="modSp mod">
        <pc:chgData name="Ioannis Thermos" userId="0b87edb5547b8f91" providerId="LiveId" clId="{267EAD56-6572-46B1-97E2-606BF5B8175D}" dt="2024-03-28T09:29:01.524" v="317" actId="20577"/>
        <pc:sldMkLst>
          <pc:docMk/>
          <pc:sldMk cId="0" sldId="286"/>
        </pc:sldMkLst>
        <pc:spChg chg="mod">
          <ac:chgData name="Ioannis Thermos" userId="0b87edb5547b8f91" providerId="LiveId" clId="{267EAD56-6572-46B1-97E2-606BF5B8175D}" dt="2024-03-28T09:29:01.524" v="317" actId="20577"/>
          <ac:spMkLst>
            <pc:docMk/>
            <pc:sldMk cId="0" sldId="286"/>
            <ac:spMk id="110" creationId="{00000000-0000-0000-0000-000000000000}"/>
          </ac:spMkLst>
        </pc:spChg>
      </pc:sldChg>
      <pc:sldChg chg="modSp mod">
        <pc:chgData name="Ioannis Thermos" userId="0b87edb5547b8f91" providerId="LiveId" clId="{267EAD56-6572-46B1-97E2-606BF5B8175D}" dt="2024-03-28T09:29:17.898" v="319" actId="123"/>
        <pc:sldMkLst>
          <pc:docMk/>
          <pc:sldMk cId="0" sldId="287"/>
        </pc:sldMkLst>
        <pc:spChg chg="mod">
          <ac:chgData name="Ioannis Thermos" userId="0b87edb5547b8f91" providerId="LiveId" clId="{267EAD56-6572-46B1-97E2-606BF5B8175D}" dt="2024-03-28T09:29:17.898" v="319" actId="123"/>
          <ac:spMkLst>
            <pc:docMk/>
            <pc:sldMk cId="0" sldId="287"/>
            <ac:spMk id="107" creationId="{00000000-0000-0000-0000-000000000000}"/>
          </ac:spMkLst>
        </pc:spChg>
      </pc:sldChg>
      <pc:sldChg chg="modSp mod">
        <pc:chgData name="Ioannis Thermos" userId="0b87edb5547b8f91" providerId="LiveId" clId="{267EAD56-6572-46B1-97E2-606BF5B8175D}" dt="2024-03-28T09:38:39.987" v="511" actId="20577"/>
        <pc:sldMkLst>
          <pc:docMk/>
          <pc:sldMk cId="0" sldId="290"/>
        </pc:sldMkLst>
        <pc:spChg chg="mod">
          <ac:chgData name="Ioannis Thermos" userId="0b87edb5547b8f91" providerId="LiveId" clId="{267EAD56-6572-46B1-97E2-606BF5B8175D}" dt="2024-03-28T09:38:39.987" v="511" actId="20577"/>
          <ac:spMkLst>
            <pc:docMk/>
            <pc:sldMk cId="0" sldId="290"/>
            <ac:spMk id="112" creationId="{00000000-0000-0000-0000-000000000000}"/>
          </ac:spMkLst>
        </pc:spChg>
        <pc:spChg chg="mod">
          <ac:chgData name="Ioannis Thermos" userId="0b87edb5547b8f91" providerId="LiveId" clId="{267EAD56-6572-46B1-97E2-606BF5B8175D}" dt="2024-03-28T09:29:34.577" v="321" actId="1076"/>
          <ac:spMkLst>
            <pc:docMk/>
            <pc:sldMk cId="0" sldId="290"/>
            <ac:spMk id="113" creationId="{00000000-0000-0000-0000-000000000000}"/>
          </ac:spMkLst>
        </pc:spChg>
      </pc:sldChg>
      <pc:sldChg chg="modSp mod">
        <pc:chgData name="Ioannis Thermos" userId="0b87edb5547b8f91" providerId="LiveId" clId="{267EAD56-6572-46B1-97E2-606BF5B8175D}" dt="2024-03-28T09:38:30.256" v="502" actId="20577"/>
        <pc:sldMkLst>
          <pc:docMk/>
          <pc:sldMk cId="0" sldId="291"/>
        </pc:sldMkLst>
        <pc:spChg chg="mod">
          <ac:chgData name="Ioannis Thermos" userId="0b87edb5547b8f91" providerId="LiveId" clId="{267EAD56-6572-46B1-97E2-606BF5B8175D}" dt="2024-03-28T09:38:30.256" v="502" actId="20577"/>
          <ac:spMkLst>
            <pc:docMk/>
            <pc:sldMk cId="0" sldId="291"/>
            <ac:spMk id="111" creationId="{00000000-0000-0000-0000-000000000000}"/>
          </ac:spMkLst>
        </pc:spChg>
        <pc:spChg chg="mod">
          <ac:chgData name="Ioannis Thermos" userId="0b87edb5547b8f91" providerId="LiveId" clId="{267EAD56-6572-46B1-97E2-606BF5B8175D}" dt="2024-03-28T09:30:23.474" v="328" actId="1076"/>
          <ac:spMkLst>
            <pc:docMk/>
            <pc:sldMk cId="0" sldId="291"/>
            <ac:spMk id="112" creationId="{00000000-0000-0000-0000-000000000000}"/>
          </ac:spMkLst>
        </pc:spChg>
      </pc:sldChg>
      <pc:sldChg chg="modSp mod">
        <pc:chgData name="Ioannis Thermos" userId="0b87edb5547b8f91" providerId="LiveId" clId="{267EAD56-6572-46B1-97E2-606BF5B8175D}" dt="2024-03-28T09:38:23.909" v="493" actId="20577"/>
        <pc:sldMkLst>
          <pc:docMk/>
          <pc:sldMk cId="0" sldId="292"/>
        </pc:sldMkLst>
        <pc:spChg chg="mod">
          <ac:chgData name="Ioannis Thermos" userId="0b87edb5547b8f91" providerId="LiveId" clId="{267EAD56-6572-46B1-97E2-606BF5B8175D}" dt="2024-03-28T09:30:57.517" v="334" actId="1076"/>
          <ac:spMkLst>
            <pc:docMk/>
            <pc:sldMk cId="0" sldId="292"/>
            <ac:spMk id="106" creationId="{00000000-0000-0000-0000-000000000000}"/>
          </ac:spMkLst>
        </pc:spChg>
        <pc:spChg chg="mod">
          <ac:chgData name="Ioannis Thermos" userId="0b87edb5547b8f91" providerId="LiveId" clId="{267EAD56-6572-46B1-97E2-606BF5B8175D}" dt="2024-03-28T09:38:23.909" v="493" actId="20577"/>
          <ac:spMkLst>
            <pc:docMk/>
            <pc:sldMk cId="0" sldId="292"/>
            <ac:spMk id="112" creationId="{00000000-0000-0000-0000-000000000000}"/>
          </ac:spMkLst>
        </pc:spChg>
        <pc:spChg chg="mod">
          <ac:chgData name="Ioannis Thermos" userId="0b87edb5547b8f91" providerId="LiveId" clId="{267EAD56-6572-46B1-97E2-606BF5B8175D}" dt="2024-03-28T09:30:44.589" v="332" actId="1076"/>
          <ac:spMkLst>
            <pc:docMk/>
            <pc:sldMk cId="0" sldId="292"/>
            <ac:spMk id="113" creationId="{00000000-0000-0000-0000-000000000000}"/>
          </ac:spMkLst>
        </pc:spChg>
      </pc:sldChg>
      <pc:sldChg chg="modSp mod">
        <pc:chgData name="Ioannis Thermos" userId="0b87edb5547b8f91" providerId="LiveId" clId="{267EAD56-6572-46B1-97E2-606BF5B8175D}" dt="2024-03-28T09:38:15.571" v="484" actId="20577"/>
        <pc:sldMkLst>
          <pc:docMk/>
          <pc:sldMk cId="0" sldId="293"/>
        </pc:sldMkLst>
        <pc:spChg chg="mod">
          <ac:chgData name="Ioannis Thermos" userId="0b87edb5547b8f91" providerId="LiveId" clId="{267EAD56-6572-46B1-97E2-606BF5B8175D}" dt="2024-03-28T09:31:33.795" v="342" actId="1076"/>
          <ac:spMkLst>
            <pc:docMk/>
            <pc:sldMk cId="0" sldId="293"/>
            <ac:spMk id="107" creationId="{00000000-0000-0000-0000-000000000000}"/>
          </ac:spMkLst>
        </pc:spChg>
        <pc:spChg chg="mod">
          <ac:chgData name="Ioannis Thermos" userId="0b87edb5547b8f91" providerId="LiveId" clId="{267EAD56-6572-46B1-97E2-606BF5B8175D}" dt="2024-03-28T09:38:15.571" v="484" actId="20577"/>
          <ac:spMkLst>
            <pc:docMk/>
            <pc:sldMk cId="0" sldId="293"/>
            <ac:spMk id="114" creationId="{00000000-0000-0000-0000-000000000000}"/>
          </ac:spMkLst>
        </pc:spChg>
      </pc:sldChg>
      <pc:sldChg chg="modSp mod">
        <pc:chgData name="Ioannis Thermos" userId="0b87edb5547b8f91" providerId="LiveId" clId="{267EAD56-6572-46B1-97E2-606BF5B8175D}" dt="2024-03-28T09:38:09.094" v="475" actId="20577"/>
        <pc:sldMkLst>
          <pc:docMk/>
          <pc:sldMk cId="0" sldId="294"/>
        </pc:sldMkLst>
        <pc:spChg chg="mod">
          <ac:chgData name="Ioannis Thermos" userId="0b87edb5547b8f91" providerId="LiveId" clId="{267EAD56-6572-46B1-97E2-606BF5B8175D}" dt="2024-03-28T09:32:36.238" v="357" actId="20577"/>
          <ac:spMkLst>
            <pc:docMk/>
            <pc:sldMk cId="0" sldId="294"/>
            <ac:spMk id="106" creationId="{00000000-0000-0000-0000-000000000000}"/>
          </ac:spMkLst>
        </pc:spChg>
        <pc:spChg chg="mod">
          <ac:chgData name="Ioannis Thermos" userId="0b87edb5547b8f91" providerId="LiveId" clId="{267EAD56-6572-46B1-97E2-606BF5B8175D}" dt="2024-03-28T09:38:09.094" v="475" actId="20577"/>
          <ac:spMkLst>
            <pc:docMk/>
            <pc:sldMk cId="0" sldId="294"/>
            <ac:spMk id="112" creationId="{00000000-0000-0000-0000-000000000000}"/>
          </ac:spMkLst>
        </pc:spChg>
        <pc:spChg chg="mod">
          <ac:chgData name="Ioannis Thermos" userId="0b87edb5547b8f91" providerId="LiveId" clId="{267EAD56-6572-46B1-97E2-606BF5B8175D}" dt="2024-03-28T09:32:18.055" v="344" actId="1076"/>
          <ac:spMkLst>
            <pc:docMk/>
            <pc:sldMk cId="0" sldId="294"/>
            <ac:spMk id="113" creationId="{00000000-0000-0000-0000-000000000000}"/>
          </ac:spMkLst>
        </pc:spChg>
      </pc:sldChg>
      <pc:sldChg chg="modSp mod">
        <pc:chgData name="Ioannis Thermos" userId="0b87edb5547b8f91" providerId="LiveId" clId="{267EAD56-6572-46B1-97E2-606BF5B8175D}" dt="2024-03-28T09:38:01.485" v="466" actId="20577"/>
        <pc:sldMkLst>
          <pc:docMk/>
          <pc:sldMk cId="0" sldId="295"/>
        </pc:sldMkLst>
        <pc:spChg chg="mod">
          <ac:chgData name="Ioannis Thermos" userId="0b87edb5547b8f91" providerId="LiveId" clId="{267EAD56-6572-46B1-97E2-606BF5B8175D}" dt="2024-03-28T09:33:12.280" v="364" actId="123"/>
          <ac:spMkLst>
            <pc:docMk/>
            <pc:sldMk cId="0" sldId="295"/>
            <ac:spMk id="107" creationId="{00000000-0000-0000-0000-000000000000}"/>
          </ac:spMkLst>
        </pc:spChg>
        <pc:spChg chg="mod">
          <ac:chgData name="Ioannis Thermos" userId="0b87edb5547b8f91" providerId="LiveId" clId="{267EAD56-6572-46B1-97E2-606BF5B8175D}" dt="2024-03-28T09:38:01.485" v="466" actId="20577"/>
          <ac:spMkLst>
            <pc:docMk/>
            <pc:sldMk cId="0" sldId="295"/>
            <ac:spMk id="113" creationId="{00000000-0000-0000-0000-000000000000}"/>
          </ac:spMkLst>
        </pc:spChg>
        <pc:spChg chg="mod">
          <ac:chgData name="Ioannis Thermos" userId="0b87edb5547b8f91" providerId="LiveId" clId="{267EAD56-6572-46B1-97E2-606BF5B8175D}" dt="2024-03-28T09:32:51.844" v="359" actId="1076"/>
          <ac:spMkLst>
            <pc:docMk/>
            <pc:sldMk cId="0" sldId="295"/>
            <ac:spMk id="114" creationId="{00000000-0000-0000-0000-000000000000}"/>
          </ac:spMkLst>
        </pc:spChg>
      </pc:sldChg>
      <pc:sldChg chg="modSp mod">
        <pc:chgData name="Ioannis Thermos" userId="0b87edb5547b8f91" providerId="LiveId" clId="{267EAD56-6572-46B1-97E2-606BF5B8175D}" dt="2024-03-28T09:37:53.317" v="457" actId="20577"/>
        <pc:sldMkLst>
          <pc:docMk/>
          <pc:sldMk cId="0" sldId="296"/>
        </pc:sldMkLst>
        <pc:spChg chg="mod">
          <ac:chgData name="Ioannis Thermos" userId="0b87edb5547b8f91" providerId="LiveId" clId="{267EAD56-6572-46B1-97E2-606BF5B8175D}" dt="2024-03-28T09:37:53.317" v="457" actId="20577"/>
          <ac:spMkLst>
            <pc:docMk/>
            <pc:sldMk cId="0" sldId="296"/>
            <ac:spMk id="110" creationId="{00000000-0000-0000-0000-000000000000}"/>
          </ac:spMkLst>
        </pc:spChg>
        <pc:spChg chg="mod">
          <ac:chgData name="Ioannis Thermos" userId="0b87edb5547b8f91" providerId="LiveId" clId="{267EAD56-6572-46B1-97E2-606BF5B8175D}" dt="2024-03-28T09:33:48.693" v="366" actId="14100"/>
          <ac:spMkLst>
            <pc:docMk/>
            <pc:sldMk cId="0" sldId="296"/>
            <ac:spMk id="111" creationId="{00000000-0000-0000-0000-000000000000}"/>
          </ac:spMkLst>
        </pc:spChg>
      </pc:sldChg>
      <pc:sldChg chg="modSp mod">
        <pc:chgData name="Ioannis Thermos" userId="0b87edb5547b8f91" providerId="LiveId" clId="{267EAD56-6572-46B1-97E2-606BF5B8175D}" dt="2024-03-28T09:37:45.383" v="448" actId="20577"/>
        <pc:sldMkLst>
          <pc:docMk/>
          <pc:sldMk cId="0" sldId="297"/>
        </pc:sldMkLst>
        <pc:spChg chg="mod">
          <ac:chgData name="Ioannis Thermos" userId="0b87edb5547b8f91" providerId="LiveId" clId="{267EAD56-6572-46B1-97E2-606BF5B8175D}" dt="2024-03-28T09:37:45.383" v="448" actId="20577"/>
          <ac:spMkLst>
            <pc:docMk/>
            <pc:sldMk cId="0" sldId="297"/>
            <ac:spMk id="110" creationId="{00000000-0000-0000-0000-000000000000}"/>
          </ac:spMkLst>
        </pc:spChg>
        <pc:spChg chg="mod">
          <ac:chgData name="Ioannis Thermos" userId="0b87edb5547b8f91" providerId="LiveId" clId="{267EAD56-6572-46B1-97E2-606BF5B8175D}" dt="2024-03-28T09:34:10.716" v="371" actId="1076"/>
          <ac:spMkLst>
            <pc:docMk/>
            <pc:sldMk cId="0" sldId="297"/>
            <ac:spMk id="111" creationId="{00000000-0000-0000-0000-000000000000}"/>
          </ac:spMkLst>
        </pc:spChg>
      </pc:sldChg>
      <pc:sldChg chg="modSp mod">
        <pc:chgData name="Ioannis Thermos" userId="0b87edb5547b8f91" providerId="LiveId" clId="{267EAD56-6572-46B1-97E2-606BF5B8175D}" dt="2024-03-28T09:34:51.679" v="375" actId="1076"/>
        <pc:sldMkLst>
          <pc:docMk/>
          <pc:sldMk cId="0" sldId="308"/>
        </pc:sldMkLst>
        <pc:spChg chg="mod">
          <ac:chgData name="Ioannis Thermos" userId="0b87edb5547b8f91" providerId="LiveId" clId="{267EAD56-6572-46B1-97E2-606BF5B8175D}" dt="2024-03-28T09:34:51.679" v="375" actId="1076"/>
          <ac:spMkLst>
            <pc:docMk/>
            <pc:sldMk cId="0" sldId="308"/>
            <ac:spMk id="106" creationId="{00000000-0000-0000-0000-000000000000}"/>
          </ac:spMkLst>
        </pc:spChg>
        <pc:spChg chg="mod">
          <ac:chgData name="Ioannis Thermos" userId="0b87edb5547b8f91" providerId="LiveId" clId="{267EAD56-6572-46B1-97E2-606BF5B8175D}" dt="2024-03-28T09:34:18.016" v="372" actId="14100"/>
          <ac:spMkLst>
            <pc:docMk/>
            <pc:sldMk cId="0" sldId="308"/>
            <ac:spMk id="113" creationId="{00000000-0000-0000-0000-000000000000}"/>
          </ac:spMkLst>
        </pc:spChg>
      </pc:sldChg>
      <pc:sldChg chg="modSp mod">
        <pc:chgData name="Ioannis Thermos" userId="0b87edb5547b8f91" providerId="LiveId" clId="{267EAD56-6572-46B1-97E2-606BF5B8175D}" dt="2024-03-28T09:36:43.011" v="432" actId="20577"/>
        <pc:sldMkLst>
          <pc:docMk/>
          <pc:sldMk cId="0" sldId="310"/>
        </pc:sldMkLst>
        <pc:spChg chg="mod">
          <ac:chgData name="Ioannis Thermos" userId="0b87edb5547b8f91" providerId="LiveId" clId="{267EAD56-6572-46B1-97E2-606BF5B8175D}" dt="2024-03-28T09:36:43.011" v="432" actId="20577"/>
          <ac:spMkLst>
            <pc:docMk/>
            <pc:sldMk cId="0" sldId="310"/>
            <ac:spMk id="110" creationId="{00000000-0000-0000-0000-000000000000}"/>
          </ac:spMkLst>
        </pc:spChg>
      </pc:sldChg>
      <pc:sldChg chg="addSp delSp modSp mod">
        <pc:chgData name="Ioannis Thermos" userId="0b87edb5547b8f91" providerId="LiveId" clId="{267EAD56-6572-46B1-97E2-606BF5B8175D}" dt="2024-03-28T09:37:28.804" v="439" actId="404"/>
        <pc:sldMkLst>
          <pc:docMk/>
          <pc:sldMk cId="0" sldId="311"/>
        </pc:sldMkLst>
        <pc:spChg chg="add mod">
          <ac:chgData name="Ioannis Thermos" userId="0b87edb5547b8f91" providerId="LiveId" clId="{267EAD56-6572-46B1-97E2-606BF5B8175D}" dt="2024-03-28T09:36:53.488" v="433"/>
          <ac:spMkLst>
            <pc:docMk/>
            <pc:sldMk cId="0" sldId="311"/>
            <ac:spMk id="2" creationId="{91843CBF-B863-7B18-47EC-2825E2DD1300}"/>
          </ac:spMkLst>
        </pc:spChg>
        <pc:spChg chg="mod">
          <ac:chgData name="Ioannis Thermos" userId="0b87edb5547b8f91" providerId="LiveId" clId="{267EAD56-6572-46B1-97E2-606BF5B8175D}" dt="2024-03-28T09:37:28.804" v="439" actId="404"/>
          <ac:spMkLst>
            <pc:docMk/>
            <pc:sldMk cId="0" sldId="311"/>
            <ac:spMk id="106" creationId="{00000000-0000-0000-0000-000000000000}"/>
          </ac:spMkLst>
        </pc:spChg>
        <pc:spChg chg="del mod">
          <ac:chgData name="Ioannis Thermos" userId="0b87edb5547b8f91" providerId="LiveId" clId="{267EAD56-6572-46B1-97E2-606BF5B8175D}" dt="2024-03-28T09:36:53.488" v="433"/>
          <ac:spMkLst>
            <pc:docMk/>
            <pc:sldMk cId="0" sldId="311"/>
            <ac:spMk id="112" creationId="{00000000-0000-0000-0000-000000000000}"/>
          </ac:spMkLst>
        </pc:spChg>
        <pc:spChg chg="mod">
          <ac:chgData name="Ioannis Thermos" userId="0b87edb5547b8f91" providerId="LiveId" clId="{267EAD56-6572-46B1-97E2-606BF5B8175D}" dt="2024-03-28T09:37:22.256" v="437" actId="1076"/>
          <ac:spMkLst>
            <pc:docMk/>
            <pc:sldMk cId="0" sldId="311"/>
            <ac:spMk id="113" creationId="{00000000-0000-0000-0000-000000000000}"/>
          </ac:spMkLst>
        </pc:spChg>
      </pc:sldChg>
      <pc:sldChg chg="addSp delSp modSp mod">
        <pc:chgData name="Ioannis Thermos" userId="0b87edb5547b8f91" providerId="LiveId" clId="{267EAD56-6572-46B1-97E2-606BF5B8175D}" dt="2024-03-28T09:39:43.350" v="538" actId="14100"/>
        <pc:sldMkLst>
          <pc:docMk/>
          <pc:sldMk cId="0" sldId="312"/>
        </pc:sldMkLst>
        <pc:spChg chg="add del mod">
          <ac:chgData name="Ioannis Thermos" userId="0b87edb5547b8f91" providerId="LiveId" clId="{267EAD56-6572-46B1-97E2-606BF5B8175D}" dt="2024-03-28T09:39:23.219" v="514" actId="478"/>
          <ac:spMkLst>
            <pc:docMk/>
            <pc:sldMk cId="0" sldId="312"/>
            <ac:spMk id="3" creationId="{4B846F57-6EFB-E9CA-84F0-0EA6E7E938E5}"/>
          </ac:spMkLst>
        </pc:spChg>
        <pc:spChg chg="add mod">
          <ac:chgData name="Ioannis Thermos" userId="0b87edb5547b8f91" providerId="LiveId" clId="{267EAD56-6572-46B1-97E2-606BF5B8175D}" dt="2024-03-28T09:39:20.879" v="513"/>
          <ac:spMkLst>
            <pc:docMk/>
            <pc:sldMk cId="0" sldId="312"/>
            <ac:spMk id="4" creationId="{D7FA5835-8CE3-0E6B-55F9-892347AC95BB}"/>
          </ac:spMkLst>
        </pc:spChg>
        <pc:spChg chg="del">
          <ac:chgData name="Ioannis Thermos" userId="0b87edb5547b8f91" providerId="LiveId" clId="{267EAD56-6572-46B1-97E2-606BF5B8175D}" dt="2024-03-28T09:39:18.395" v="512" actId="478"/>
          <ac:spMkLst>
            <pc:docMk/>
            <pc:sldMk cId="0" sldId="312"/>
            <ac:spMk id="112" creationId="{00000000-0000-0000-0000-000000000000}"/>
          </ac:spMkLst>
        </pc:spChg>
        <pc:spChg chg="mod">
          <ac:chgData name="Ioannis Thermos" userId="0b87edb5547b8f91" providerId="LiveId" clId="{267EAD56-6572-46B1-97E2-606BF5B8175D}" dt="2024-03-28T09:39:43.350" v="538" actId="14100"/>
          <ac:spMkLst>
            <pc:docMk/>
            <pc:sldMk cId="0" sldId="312"/>
            <ac:spMk id="113" creationId="{00000000-0000-0000-0000-000000000000}"/>
          </ac:spMkLst>
        </pc:spChg>
      </pc:sldChg>
      <pc:sldChg chg="addSp delSp modSp mod">
        <pc:chgData name="Ioannis Thermos" userId="0b87edb5547b8f91" providerId="LiveId" clId="{267EAD56-6572-46B1-97E2-606BF5B8175D}" dt="2024-03-28T09:40:36.313" v="553"/>
        <pc:sldMkLst>
          <pc:docMk/>
          <pc:sldMk cId="0" sldId="313"/>
        </pc:sldMkLst>
        <pc:spChg chg="add del mod">
          <ac:chgData name="Ioannis Thermos" userId="0b87edb5547b8f91" providerId="LiveId" clId="{267EAD56-6572-46B1-97E2-606BF5B8175D}" dt="2024-03-28T09:40:14.369" v="541" actId="478"/>
          <ac:spMkLst>
            <pc:docMk/>
            <pc:sldMk cId="0" sldId="313"/>
            <ac:spMk id="3" creationId="{CABD35B5-7F4B-40B3-68FF-8F3D630118C4}"/>
          </ac:spMkLst>
        </pc:spChg>
        <pc:spChg chg="add mod">
          <ac:chgData name="Ioannis Thermos" userId="0b87edb5547b8f91" providerId="LiveId" clId="{267EAD56-6572-46B1-97E2-606BF5B8175D}" dt="2024-03-28T09:40:12.621" v="540"/>
          <ac:spMkLst>
            <pc:docMk/>
            <pc:sldMk cId="0" sldId="313"/>
            <ac:spMk id="4" creationId="{7C089003-B1FA-664F-FD8C-45AC6ED12503}"/>
          </ac:spMkLst>
        </pc:spChg>
        <pc:spChg chg="add mod">
          <ac:chgData name="Ioannis Thermos" userId="0b87edb5547b8f91" providerId="LiveId" clId="{267EAD56-6572-46B1-97E2-606BF5B8175D}" dt="2024-03-28T09:40:36.313" v="553"/>
          <ac:spMkLst>
            <pc:docMk/>
            <pc:sldMk cId="0" sldId="313"/>
            <ac:spMk id="5" creationId="{E4A1FB98-30BC-E1E8-897D-29649819AA8D}"/>
          </ac:spMkLst>
        </pc:spChg>
        <pc:spChg chg="del">
          <ac:chgData name="Ioannis Thermos" userId="0b87edb5547b8f91" providerId="LiveId" clId="{267EAD56-6572-46B1-97E2-606BF5B8175D}" dt="2024-03-28T09:40:11.622" v="539" actId="478"/>
          <ac:spMkLst>
            <pc:docMk/>
            <pc:sldMk cId="0" sldId="313"/>
            <ac:spMk id="112" creationId="{00000000-0000-0000-0000-000000000000}"/>
          </ac:spMkLst>
        </pc:spChg>
        <pc:spChg chg="del mod">
          <ac:chgData name="Ioannis Thermos" userId="0b87edb5547b8f91" providerId="LiveId" clId="{267EAD56-6572-46B1-97E2-606BF5B8175D}" dt="2024-03-28T09:40:28.269" v="552" actId="478"/>
          <ac:spMkLst>
            <pc:docMk/>
            <pc:sldMk cId="0" sldId="313"/>
            <ac:spMk id="113" creationId="{00000000-0000-0000-0000-000000000000}"/>
          </ac:spMkLst>
        </pc:spChg>
      </pc:sldChg>
      <pc:sldChg chg="addSp delSp modSp mod">
        <pc:chgData name="Ioannis Thermos" userId="0b87edb5547b8f91" providerId="LiveId" clId="{267EAD56-6572-46B1-97E2-606BF5B8175D}" dt="2024-03-28T09:41:34.167" v="561" actId="14100"/>
        <pc:sldMkLst>
          <pc:docMk/>
          <pc:sldMk cId="0" sldId="314"/>
        </pc:sldMkLst>
        <pc:spChg chg="add del mod">
          <ac:chgData name="Ioannis Thermos" userId="0b87edb5547b8f91" providerId="LiveId" clId="{267EAD56-6572-46B1-97E2-606BF5B8175D}" dt="2024-03-28T09:41:01.914" v="555" actId="478"/>
          <ac:spMkLst>
            <pc:docMk/>
            <pc:sldMk cId="0" sldId="314"/>
            <ac:spMk id="3" creationId="{F86BD0F3-9170-A38D-5CC6-0F191EAC0ED6}"/>
          </ac:spMkLst>
        </pc:spChg>
        <pc:spChg chg="add mod">
          <ac:chgData name="Ioannis Thermos" userId="0b87edb5547b8f91" providerId="LiveId" clId="{267EAD56-6572-46B1-97E2-606BF5B8175D}" dt="2024-03-28T09:41:02.295" v="556"/>
          <ac:spMkLst>
            <pc:docMk/>
            <pc:sldMk cId="0" sldId="314"/>
            <ac:spMk id="4" creationId="{2AB3EB93-2F3E-A056-DA3A-FB305DE60C9A}"/>
          </ac:spMkLst>
        </pc:spChg>
        <pc:spChg chg="add mod">
          <ac:chgData name="Ioannis Thermos" userId="0b87edb5547b8f91" providerId="LiveId" clId="{267EAD56-6572-46B1-97E2-606BF5B8175D}" dt="2024-03-28T09:41:14.961" v="558"/>
          <ac:spMkLst>
            <pc:docMk/>
            <pc:sldMk cId="0" sldId="314"/>
            <ac:spMk id="5" creationId="{1CF2D800-0929-5FF8-AEEA-1D41E08D63CC}"/>
          </ac:spMkLst>
        </pc:spChg>
        <pc:spChg chg="mod">
          <ac:chgData name="Ioannis Thermos" userId="0b87edb5547b8f91" providerId="LiveId" clId="{267EAD56-6572-46B1-97E2-606BF5B8175D}" dt="2024-03-28T09:41:34.167" v="561" actId="14100"/>
          <ac:spMkLst>
            <pc:docMk/>
            <pc:sldMk cId="0" sldId="314"/>
            <ac:spMk id="107" creationId="{00000000-0000-0000-0000-000000000000}"/>
          </ac:spMkLst>
        </pc:spChg>
        <pc:spChg chg="del">
          <ac:chgData name="Ioannis Thermos" userId="0b87edb5547b8f91" providerId="LiveId" clId="{267EAD56-6572-46B1-97E2-606BF5B8175D}" dt="2024-03-28T09:40:59.845" v="554" actId="478"/>
          <ac:spMkLst>
            <pc:docMk/>
            <pc:sldMk cId="0" sldId="314"/>
            <ac:spMk id="113" creationId="{00000000-0000-0000-0000-000000000000}"/>
          </ac:spMkLst>
        </pc:spChg>
        <pc:spChg chg="del">
          <ac:chgData name="Ioannis Thermos" userId="0b87edb5547b8f91" providerId="LiveId" clId="{267EAD56-6572-46B1-97E2-606BF5B8175D}" dt="2024-03-28T09:41:06.306" v="557" actId="478"/>
          <ac:spMkLst>
            <pc:docMk/>
            <pc:sldMk cId="0" sldId="314"/>
            <ac:spMk id="114" creationId="{00000000-0000-0000-0000-000000000000}"/>
          </ac:spMkLst>
        </pc:spChg>
      </pc:sldChg>
      <pc:sldChg chg="addSp delSp modSp mod">
        <pc:chgData name="Ioannis Thermos" userId="0b87edb5547b8f91" providerId="LiveId" clId="{267EAD56-6572-46B1-97E2-606BF5B8175D}" dt="2024-03-28T09:43:10.388" v="576" actId="1076"/>
        <pc:sldMkLst>
          <pc:docMk/>
          <pc:sldMk cId="0" sldId="315"/>
        </pc:sldMkLst>
        <pc:spChg chg="add del mod">
          <ac:chgData name="Ioannis Thermos" userId="0b87edb5547b8f91" providerId="LiveId" clId="{267EAD56-6572-46B1-97E2-606BF5B8175D}" dt="2024-03-28T09:42:16.346" v="564" actId="478"/>
          <ac:spMkLst>
            <pc:docMk/>
            <pc:sldMk cId="0" sldId="315"/>
            <ac:spMk id="3" creationId="{883B07BF-A452-D764-2D17-FF46D685AA0F}"/>
          </ac:spMkLst>
        </pc:spChg>
        <pc:spChg chg="add mod">
          <ac:chgData name="Ioannis Thermos" userId="0b87edb5547b8f91" providerId="LiveId" clId="{267EAD56-6572-46B1-97E2-606BF5B8175D}" dt="2024-03-28T09:42:13.978" v="563"/>
          <ac:spMkLst>
            <pc:docMk/>
            <pc:sldMk cId="0" sldId="315"/>
            <ac:spMk id="4" creationId="{99918FA0-D7E5-0C4C-C60E-B57D2463516B}"/>
          </ac:spMkLst>
        </pc:spChg>
        <pc:spChg chg="add mod">
          <ac:chgData name="Ioannis Thermos" userId="0b87edb5547b8f91" providerId="LiveId" clId="{267EAD56-6572-46B1-97E2-606BF5B8175D}" dt="2024-03-28T09:42:58.669" v="573" actId="1076"/>
          <ac:spMkLst>
            <pc:docMk/>
            <pc:sldMk cId="0" sldId="315"/>
            <ac:spMk id="5" creationId="{9CF59028-6CF8-CBD7-FA3B-69B0F6B02568}"/>
          </ac:spMkLst>
        </pc:spChg>
        <pc:spChg chg="mod">
          <ac:chgData name="Ioannis Thermos" userId="0b87edb5547b8f91" providerId="LiveId" clId="{267EAD56-6572-46B1-97E2-606BF5B8175D}" dt="2024-03-28T09:43:10.388" v="576" actId="1076"/>
          <ac:spMkLst>
            <pc:docMk/>
            <pc:sldMk cId="0" sldId="315"/>
            <ac:spMk id="107" creationId="{00000000-0000-0000-0000-000000000000}"/>
          </ac:spMkLst>
        </pc:spChg>
        <pc:spChg chg="del">
          <ac:chgData name="Ioannis Thermos" userId="0b87edb5547b8f91" providerId="LiveId" clId="{267EAD56-6572-46B1-97E2-606BF5B8175D}" dt="2024-03-28T09:42:13.605" v="562" actId="478"/>
          <ac:spMkLst>
            <pc:docMk/>
            <pc:sldMk cId="0" sldId="315"/>
            <ac:spMk id="113" creationId="{00000000-0000-0000-0000-000000000000}"/>
          </ac:spMkLst>
        </pc:spChg>
        <pc:spChg chg="add del mod">
          <ac:chgData name="Ioannis Thermos" userId="0b87edb5547b8f91" providerId="LiveId" clId="{267EAD56-6572-46B1-97E2-606BF5B8175D}" dt="2024-03-28T09:42:28.528" v="568" actId="478"/>
          <ac:spMkLst>
            <pc:docMk/>
            <pc:sldMk cId="0" sldId="315"/>
            <ac:spMk id="114" creationId="{00000000-0000-0000-0000-000000000000}"/>
          </ac:spMkLst>
        </pc:spChg>
      </pc:sldChg>
      <pc:sldChg chg="addSp delSp modSp mod">
        <pc:chgData name="Ioannis Thermos" userId="0b87edb5547b8f91" providerId="LiveId" clId="{267EAD56-6572-46B1-97E2-606BF5B8175D}" dt="2024-03-28T09:44:03.306" v="587" actId="255"/>
        <pc:sldMkLst>
          <pc:docMk/>
          <pc:sldMk cId="0" sldId="316"/>
        </pc:sldMkLst>
        <pc:spChg chg="add del mod">
          <ac:chgData name="Ioannis Thermos" userId="0b87edb5547b8f91" providerId="LiveId" clId="{267EAD56-6572-46B1-97E2-606BF5B8175D}" dt="2024-03-28T09:43:33.005" v="579" actId="478"/>
          <ac:spMkLst>
            <pc:docMk/>
            <pc:sldMk cId="0" sldId="316"/>
            <ac:spMk id="3" creationId="{887C8E90-C004-1458-708B-60FADFFDCBB8}"/>
          </ac:spMkLst>
        </pc:spChg>
        <pc:spChg chg="add mod">
          <ac:chgData name="Ioannis Thermos" userId="0b87edb5547b8f91" providerId="LiveId" clId="{267EAD56-6572-46B1-97E2-606BF5B8175D}" dt="2024-03-28T09:43:30.062" v="578"/>
          <ac:spMkLst>
            <pc:docMk/>
            <pc:sldMk cId="0" sldId="316"/>
            <ac:spMk id="4" creationId="{B5D18F53-0ED6-67E9-56E1-5B8CD3788CDC}"/>
          </ac:spMkLst>
        </pc:spChg>
        <pc:spChg chg="add mod">
          <ac:chgData name="Ioannis Thermos" userId="0b87edb5547b8f91" providerId="LiveId" clId="{267EAD56-6572-46B1-97E2-606BF5B8175D}" dt="2024-03-28T09:43:43.553" v="582" actId="1076"/>
          <ac:spMkLst>
            <pc:docMk/>
            <pc:sldMk cId="0" sldId="316"/>
            <ac:spMk id="5" creationId="{BB7A580B-D47D-7E1B-D99A-D830D8CDD549}"/>
          </ac:spMkLst>
        </pc:spChg>
        <pc:spChg chg="mod">
          <ac:chgData name="Ioannis Thermos" userId="0b87edb5547b8f91" providerId="LiveId" clId="{267EAD56-6572-46B1-97E2-606BF5B8175D}" dt="2024-03-28T09:44:03.306" v="587" actId="255"/>
          <ac:spMkLst>
            <pc:docMk/>
            <pc:sldMk cId="0" sldId="316"/>
            <ac:spMk id="107" creationId="{00000000-0000-0000-0000-000000000000}"/>
          </ac:spMkLst>
        </pc:spChg>
        <pc:spChg chg="del">
          <ac:chgData name="Ioannis Thermos" userId="0b87edb5547b8f91" providerId="LiveId" clId="{267EAD56-6572-46B1-97E2-606BF5B8175D}" dt="2024-03-28T09:43:29.786" v="577" actId="478"/>
          <ac:spMkLst>
            <pc:docMk/>
            <pc:sldMk cId="0" sldId="316"/>
            <ac:spMk id="113" creationId="{00000000-0000-0000-0000-000000000000}"/>
          </ac:spMkLst>
        </pc:spChg>
        <pc:spChg chg="del">
          <ac:chgData name="Ioannis Thermos" userId="0b87edb5547b8f91" providerId="LiveId" clId="{267EAD56-6572-46B1-97E2-606BF5B8175D}" dt="2024-03-28T09:43:36.007" v="580" actId="478"/>
          <ac:spMkLst>
            <pc:docMk/>
            <pc:sldMk cId="0" sldId="316"/>
            <ac:spMk id="114" creationId="{00000000-0000-0000-0000-000000000000}"/>
          </ac:spMkLst>
        </pc:spChg>
      </pc:sldChg>
      <pc:sldChg chg="addSp delSp modSp mod">
        <pc:chgData name="Ioannis Thermos" userId="0b87edb5547b8f91" providerId="LiveId" clId="{267EAD56-6572-46B1-97E2-606BF5B8175D}" dt="2024-03-28T09:46:22.867" v="594" actId="14100"/>
        <pc:sldMkLst>
          <pc:docMk/>
          <pc:sldMk cId="0" sldId="317"/>
        </pc:sldMkLst>
        <pc:spChg chg="add del mod">
          <ac:chgData name="Ioannis Thermos" userId="0b87edb5547b8f91" providerId="LiveId" clId="{267EAD56-6572-46B1-97E2-606BF5B8175D}" dt="2024-03-28T09:45:54.046" v="589" actId="478"/>
          <ac:spMkLst>
            <pc:docMk/>
            <pc:sldMk cId="0" sldId="317"/>
            <ac:spMk id="3" creationId="{C29D83DC-13A9-B80A-25E6-7F299615D483}"/>
          </ac:spMkLst>
        </pc:spChg>
        <pc:spChg chg="add mod">
          <ac:chgData name="Ioannis Thermos" userId="0b87edb5547b8f91" providerId="LiveId" clId="{267EAD56-6572-46B1-97E2-606BF5B8175D}" dt="2024-03-28T09:45:54.686" v="590"/>
          <ac:spMkLst>
            <pc:docMk/>
            <pc:sldMk cId="0" sldId="317"/>
            <ac:spMk id="4" creationId="{301C998C-44F4-CE7B-F5D9-D4A0FA25D2F3}"/>
          </ac:spMkLst>
        </pc:spChg>
        <pc:spChg chg="mod">
          <ac:chgData name="Ioannis Thermos" userId="0b87edb5547b8f91" providerId="LiveId" clId="{267EAD56-6572-46B1-97E2-606BF5B8175D}" dt="2024-03-28T09:46:22.867" v="594" actId="14100"/>
          <ac:spMkLst>
            <pc:docMk/>
            <pc:sldMk cId="0" sldId="317"/>
            <ac:spMk id="106" creationId="{00000000-0000-0000-0000-000000000000}"/>
          </ac:spMkLst>
        </pc:spChg>
        <pc:spChg chg="del">
          <ac:chgData name="Ioannis Thermos" userId="0b87edb5547b8f91" providerId="LiveId" clId="{267EAD56-6572-46B1-97E2-606BF5B8175D}" dt="2024-03-28T09:45:51.616" v="588" actId="478"/>
          <ac:spMkLst>
            <pc:docMk/>
            <pc:sldMk cId="0" sldId="317"/>
            <ac:spMk id="112" creationId="{00000000-0000-0000-0000-000000000000}"/>
          </ac:spMkLst>
        </pc:spChg>
      </pc:sldChg>
      <pc:sldChg chg="addSp delSp modSp mod">
        <pc:chgData name="Ioannis Thermos" userId="0b87edb5547b8f91" providerId="LiveId" clId="{267EAD56-6572-46B1-97E2-606BF5B8175D}" dt="2024-03-28T09:46:40.447" v="597" actId="14100"/>
        <pc:sldMkLst>
          <pc:docMk/>
          <pc:sldMk cId="0" sldId="318"/>
        </pc:sldMkLst>
        <pc:spChg chg="add del mod">
          <ac:chgData name="Ioannis Thermos" userId="0b87edb5547b8f91" providerId="LiveId" clId="{267EAD56-6572-46B1-97E2-606BF5B8175D}" dt="2024-03-28T09:46:16.527" v="592" actId="478"/>
          <ac:spMkLst>
            <pc:docMk/>
            <pc:sldMk cId="0" sldId="318"/>
            <ac:spMk id="3" creationId="{7A80CAEF-EB39-4887-613C-9CA508841057}"/>
          </ac:spMkLst>
        </pc:spChg>
        <pc:spChg chg="add mod">
          <ac:chgData name="Ioannis Thermos" userId="0b87edb5547b8f91" providerId="LiveId" clId="{267EAD56-6572-46B1-97E2-606BF5B8175D}" dt="2024-03-28T09:46:33.315" v="595"/>
          <ac:spMkLst>
            <pc:docMk/>
            <pc:sldMk cId="0" sldId="318"/>
            <ac:spMk id="4" creationId="{CD4FA806-F507-A0F0-32B0-CC75A27199FB}"/>
          </ac:spMkLst>
        </pc:spChg>
        <pc:spChg chg="mod">
          <ac:chgData name="Ioannis Thermos" userId="0b87edb5547b8f91" providerId="LiveId" clId="{267EAD56-6572-46B1-97E2-606BF5B8175D}" dt="2024-03-28T09:46:40.447" v="597" actId="14100"/>
          <ac:spMkLst>
            <pc:docMk/>
            <pc:sldMk cId="0" sldId="318"/>
            <ac:spMk id="106" creationId="{00000000-0000-0000-0000-000000000000}"/>
          </ac:spMkLst>
        </pc:spChg>
        <pc:spChg chg="del">
          <ac:chgData name="Ioannis Thermos" userId="0b87edb5547b8f91" providerId="LiveId" clId="{267EAD56-6572-46B1-97E2-606BF5B8175D}" dt="2024-03-28T09:46:12.512" v="591" actId="478"/>
          <ac:spMkLst>
            <pc:docMk/>
            <pc:sldMk cId="0" sldId="318"/>
            <ac:spMk id="112" creationId="{00000000-0000-0000-0000-000000000000}"/>
          </ac:spMkLst>
        </pc:spChg>
      </pc:sldChg>
      <pc:sldChg chg="addSp delSp modSp mod">
        <pc:chgData name="Ioannis Thermos" userId="0b87edb5547b8f91" providerId="LiveId" clId="{267EAD56-6572-46B1-97E2-606BF5B8175D}" dt="2024-03-28T09:47:08.892" v="602" actId="14100"/>
        <pc:sldMkLst>
          <pc:docMk/>
          <pc:sldMk cId="0" sldId="319"/>
        </pc:sldMkLst>
        <pc:spChg chg="add del mod">
          <ac:chgData name="Ioannis Thermos" userId="0b87edb5547b8f91" providerId="LiveId" clId="{267EAD56-6572-46B1-97E2-606BF5B8175D}" dt="2024-03-28T09:46:55.583" v="599" actId="478"/>
          <ac:spMkLst>
            <pc:docMk/>
            <pc:sldMk cId="0" sldId="319"/>
            <ac:spMk id="3" creationId="{6C105CDF-4907-B32A-A75A-74C37193B895}"/>
          </ac:spMkLst>
        </pc:spChg>
        <pc:spChg chg="add mod">
          <ac:chgData name="Ioannis Thermos" userId="0b87edb5547b8f91" providerId="LiveId" clId="{267EAD56-6572-46B1-97E2-606BF5B8175D}" dt="2024-03-28T09:47:01.677" v="600"/>
          <ac:spMkLst>
            <pc:docMk/>
            <pc:sldMk cId="0" sldId="319"/>
            <ac:spMk id="4" creationId="{9455B211-8A16-EC63-25FF-05F5CDDF34C7}"/>
          </ac:spMkLst>
        </pc:spChg>
        <pc:spChg chg="del">
          <ac:chgData name="Ioannis Thermos" userId="0b87edb5547b8f91" providerId="LiveId" clId="{267EAD56-6572-46B1-97E2-606BF5B8175D}" dt="2024-03-28T09:46:52.871" v="598" actId="478"/>
          <ac:spMkLst>
            <pc:docMk/>
            <pc:sldMk cId="0" sldId="319"/>
            <ac:spMk id="11" creationId="{ABD72C3E-D3B6-4A53-A23B-5E681D1F16C8}"/>
          </ac:spMkLst>
        </pc:spChg>
        <pc:spChg chg="mod">
          <ac:chgData name="Ioannis Thermos" userId="0b87edb5547b8f91" providerId="LiveId" clId="{267EAD56-6572-46B1-97E2-606BF5B8175D}" dt="2024-03-28T09:47:08.892" v="602" actId="14100"/>
          <ac:spMkLst>
            <pc:docMk/>
            <pc:sldMk cId="0" sldId="319"/>
            <ac:spMk id="106" creationId="{00000000-0000-0000-0000-000000000000}"/>
          </ac:spMkLst>
        </pc:spChg>
      </pc:sldChg>
      <pc:sldChg chg="addSp delSp modSp mod">
        <pc:chgData name="Ioannis Thermos" userId="0b87edb5547b8f91" providerId="LiveId" clId="{267EAD56-6572-46B1-97E2-606BF5B8175D}" dt="2024-03-28T09:47:34.799" v="606"/>
        <pc:sldMkLst>
          <pc:docMk/>
          <pc:sldMk cId="0" sldId="320"/>
        </pc:sldMkLst>
        <pc:spChg chg="add mod">
          <ac:chgData name="Ioannis Thermos" userId="0b87edb5547b8f91" providerId="LiveId" clId="{267EAD56-6572-46B1-97E2-606BF5B8175D}" dt="2024-03-28T09:47:34.799" v="606"/>
          <ac:spMkLst>
            <pc:docMk/>
            <pc:sldMk cId="0" sldId="320"/>
            <ac:spMk id="2" creationId="{E80125FA-21D7-4CB4-E866-3759598B7587}"/>
          </ac:spMkLst>
        </pc:spChg>
        <pc:spChg chg="del">
          <ac:chgData name="Ioannis Thermos" userId="0b87edb5547b8f91" providerId="LiveId" clId="{267EAD56-6572-46B1-97E2-606BF5B8175D}" dt="2024-03-28T09:47:27.902" v="605" actId="478"/>
          <ac:spMkLst>
            <pc:docMk/>
            <pc:sldMk cId="0" sldId="320"/>
            <ac:spMk id="11" creationId="{924DAB01-7F0B-4B15-AFB6-65884AB37D27}"/>
          </ac:spMkLst>
        </pc:spChg>
        <pc:spChg chg="mod">
          <ac:chgData name="Ioannis Thermos" userId="0b87edb5547b8f91" providerId="LiveId" clId="{267EAD56-6572-46B1-97E2-606BF5B8175D}" dt="2024-03-28T09:47:25.014" v="604" actId="14100"/>
          <ac:spMkLst>
            <pc:docMk/>
            <pc:sldMk cId="0" sldId="320"/>
            <ac:spMk id="106" creationId="{00000000-0000-0000-0000-000000000000}"/>
          </ac:spMkLst>
        </pc:spChg>
      </pc:sldChg>
      <pc:sldChg chg="addSp delSp modSp mod">
        <pc:chgData name="Ioannis Thermos" userId="0b87edb5547b8f91" providerId="LiveId" clId="{267EAD56-6572-46B1-97E2-606BF5B8175D}" dt="2024-03-28T09:48:06.849" v="610"/>
        <pc:sldMkLst>
          <pc:docMk/>
          <pc:sldMk cId="0" sldId="321"/>
        </pc:sldMkLst>
        <pc:spChg chg="add del mod">
          <ac:chgData name="Ioannis Thermos" userId="0b87edb5547b8f91" providerId="LiveId" clId="{267EAD56-6572-46B1-97E2-606BF5B8175D}" dt="2024-03-28T09:48:06.573" v="609" actId="478"/>
          <ac:spMkLst>
            <pc:docMk/>
            <pc:sldMk cId="0" sldId="321"/>
            <ac:spMk id="107" creationId="{7C0B7766-70F9-CB7B-495D-E734EC064672}"/>
          </ac:spMkLst>
        </pc:spChg>
        <pc:spChg chg="add mod">
          <ac:chgData name="Ioannis Thermos" userId="0b87edb5547b8f91" providerId="LiveId" clId="{267EAD56-6572-46B1-97E2-606BF5B8175D}" dt="2024-03-28T09:48:06.849" v="610"/>
          <ac:spMkLst>
            <pc:docMk/>
            <pc:sldMk cId="0" sldId="321"/>
            <ac:spMk id="108" creationId="{C35FE4FB-049E-A75D-F35E-77587227AEF1}"/>
          </ac:spMkLst>
        </pc:spChg>
        <pc:spChg chg="del mod">
          <ac:chgData name="Ioannis Thermos" userId="0b87edb5547b8f91" providerId="LiveId" clId="{267EAD56-6572-46B1-97E2-606BF5B8175D}" dt="2024-03-28T09:48:01.763" v="608" actId="478"/>
          <ac:spMkLst>
            <pc:docMk/>
            <pc:sldMk cId="0" sldId="321"/>
            <ac:spMk id="114" creationId="{BDEAA3E5-1E5C-41A9-8173-906CE6C2E888}"/>
          </ac:spMkLst>
        </pc:spChg>
      </pc:sldChg>
      <pc:sldChg chg="modSp mod">
        <pc:chgData name="Ioannis Thermos" userId="0b87edb5547b8f91" providerId="LiveId" clId="{267EAD56-6572-46B1-97E2-606BF5B8175D}" dt="2024-03-28T09:48:19.026" v="621" actId="20577"/>
        <pc:sldMkLst>
          <pc:docMk/>
          <pc:sldMk cId="0" sldId="329"/>
        </pc:sldMkLst>
        <pc:spChg chg="mod">
          <ac:chgData name="Ioannis Thermos" userId="0b87edb5547b8f91" providerId="LiveId" clId="{267EAD56-6572-46B1-97E2-606BF5B8175D}" dt="2024-03-28T09:48:19.026" v="621" actId="20577"/>
          <ac:spMkLst>
            <pc:docMk/>
            <pc:sldMk cId="0" sldId="329"/>
            <ac:spMk id="11" creationId="{00000000-0000-0000-0000-000000000000}"/>
          </ac:spMkLst>
        </pc:spChg>
      </pc:sldChg>
      <pc:sldChg chg="modSp mod">
        <pc:chgData name="Ioannis Thermos" userId="0b87edb5547b8f91" providerId="LiveId" clId="{267EAD56-6572-46B1-97E2-606BF5B8175D}" dt="2024-03-28T09:48:28.582" v="632" actId="20577"/>
        <pc:sldMkLst>
          <pc:docMk/>
          <pc:sldMk cId="0" sldId="330"/>
        </pc:sldMkLst>
        <pc:spChg chg="mod">
          <ac:chgData name="Ioannis Thermos" userId="0b87edb5547b8f91" providerId="LiveId" clId="{267EAD56-6572-46B1-97E2-606BF5B8175D}" dt="2024-03-28T09:48:28.582" v="632" actId="20577"/>
          <ac:spMkLst>
            <pc:docMk/>
            <pc:sldMk cId="0" sldId="330"/>
            <ac:spMk id="12" creationId="{00000000-0000-0000-0000-000000000000}"/>
          </ac:spMkLst>
        </pc:spChg>
      </pc:sldChg>
      <pc:sldChg chg="modSp mod">
        <pc:chgData name="Ioannis Thermos" userId="0b87edb5547b8f91" providerId="LiveId" clId="{267EAD56-6572-46B1-97E2-606BF5B8175D}" dt="2024-03-28T09:48:37.934" v="643" actId="20577"/>
        <pc:sldMkLst>
          <pc:docMk/>
          <pc:sldMk cId="0" sldId="331"/>
        </pc:sldMkLst>
        <pc:spChg chg="mod">
          <ac:chgData name="Ioannis Thermos" userId="0b87edb5547b8f91" providerId="LiveId" clId="{267EAD56-6572-46B1-97E2-606BF5B8175D}" dt="2024-03-28T09:48:37.934" v="643" actId="20577"/>
          <ac:spMkLst>
            <pc:docMk/>
            <pc:sldMk cId="0" sldId="331"/>
            <ac:spMk id="12" creationId="{00000000-0000-0000-0000-000000000000}"/>
          </ac:spMkLst>
        </pc:spChg>
      </pc:sldChg>
      <pc:sldChg chg="delSp modSp mod">
        <pc:chgData name="Ioannis Thermos" userId="0b87edb5547b8f91" providerId="LiveId" clId="{267EAD56-6572-46B1-97E2-606BF5B8175D}" dt="2024-03-28T09:49:15.601" v="646" actId="478"/>
        <pc:sldMkLst>
          <pc:docMk/>
          <pc:sldMk cId="395312316" sldId="346"/>
        </pc:sldMkLst>
        <pc:spChg chg="mod">
          <ac:chgData name="Ioannis Thermos" userId="0b87edb5547b8f91" providerId="LiveId" clId="{267EAD56-6572-46B1-97E2-606BF5B8175D}" dt="2024-03-28T09:48:50.024" v="645" actId="14100"/>
          <ac:spMkLst>
            <pc:docMk/>
            <pc:sldMk cId="395312316" sldId="346"/>
            <ac:spMk id="2" creationId="{7072B9A8-76C6-40C7-B5B7-3B82FFF891B2}"/>
          </ac:spMkLst>
        </pc:spChg>
        <pc:spChg chg="del">
          <ac:chgData name="Ioannis Thermos" userId="0b87edb5547b8f91" providerId="LiveId" clId="{267EAD56-6572-46B1-97E2-606BF5B8175D}" dt="2024-03-28T09:49:15.601" v="646" actId="478"/>
          <ac:spMkLst>
            <pc:docMk/>
            <pc:sldMk cId="395312316" sldId="346"/>
            <ac:spMk id="4" creationId="{0E63A849-3ACE-4A33-849A-AA1240F6C0FB}"/>
          </ac:spMkLst>
        </pc:spChg>
        <pc:spChg chg="mod">
          <ac:chgData name="Ioannis Thermos" userId="0b87edb5547b8f91" providerId="LiveId" clId="{267EAD56-6572-46B1-97E2-606BF5B8175D}" dt="2024-03-28T09:48:44.950" v="644" actId="123"/>
          <ac:spMkLst>
            <pc:docMk/>
            <pc:sldMk cId="395312316" sldId="346"/>
            <ac:spMk id="8" creationId="{5D67A311-1842-47CE-85FA-34AE64198C78}"/>
          </ac:spMkLst>
        </pc:spChg>
      </pc:sldChg>
      <pc:sldChg chg="modSp mod">
        <pc:chgData name="Ioannis Thermos" userId="0b87edb5547b8f91" providerId="LiveId" clId="{267EAD56-6572-46B1-97E2-606BF5B8175D}" dt="2024-03-28T08:58:54.954" v="39" actId="14100"/>
        <pc:sldMkLst>
          <pc:docMk/>
          <pc:sldMk cId="236376113" sldId="347"/>
        </pc:sldMkLst>
        <pc:spChg chg="mod">
          <ac:chgData name="Ioannis Thermos" userId="0b87edb5547b8f91" providerId="LiveId" clId="{267EAD56-6572-46B1-97E2-606BF5B8175D}" dt="2024-03-28T08:58:47.395" v="37" actId="1076"/>
          <ac:spMkLst>
            <pc:docMk/>
            <pc:sldMk cId="236376113" sldId="347"/>
            <ac:spMk id="2" creationId="{AE439F13-674A-4327-AB14-09EED1D8CA5B}"/>
          </ac:spMkLst>
        </pc:spChg>
        <pc:spChg chg="mod">
          <ac:chgData name="Ioannis Thermos" userId="0b87edb5547b8f91" providerId="LiveId" clId="{267EAD56-6572-46B1-97E2-606BF5B8175D}" dt="2024-03-28T08:58:54.954" v="39" actId="14100"/>
          <ac:spMkLst>
            <pc:docMk/>
            <pc:sldMk cId="236376113" sldId="347"/>
            <ac:spMk id="3" creationId="{8E2CC577-7647-4194-95D6-59B62A90178D}"/>
          </ac:spMkLst>
        </pc:spChg>
      </pc:sldChg>
      <pc:sldChg chg="modSp mod">
        <pc:chgData name="Ioannis Thermos" userId="0b87edb5547b8f91" providerId="LiveId" clId="{267EAD56-6572-46B1-97E2-606BF5B8175D}" dt="2024-03-28T09:14:20.706" v="73" actId="27636"/>
        <pc:sldMkLst>
          <pc:docMk/>
          <pc:sldMk cId="2434350457" sldId="459"/>
        </pc:sldMkLst>
        <pc:spChg chg="mod">
          <ac:chgData name="Ioannis Thermos" userId="0b87edb5547b8f91" providerId="LiveId" clId="{267EAD56-6572-46B1-97E2-606BF5B8175D}" dt="2024-03-28T09:13:54.598" v="70" actId="20577"/>
          <ac:spMkLst>
            <pc:docMk/>
            <pc:sldMk cId="2434350457" sldId="459"/>
            <ac:spMk id="37890" creationId="{DD991589-C33F-4B1B-B547-E398E9A6617D}"/>
          </ac:spMkLst>
        </pc:spChg>
        <pc:picChg chg="mod">
          <ac:chgData name="Ioannis Thermos" userId="0b87edb5547b8f91" providerId="LiveId" clId="{267EAD56-6572-46B1-97E2-606BF5B8175D}" dt="2024-03-28T09:14:20.706" v="73" actId="27636"/>
          <ac:picMkLst>
            <pc:docMk/>
            <pc:sldMk cId="2434350457" sldId="459"/>
            <ac:picMk id="5" creationId="{6F746376-F701-43B7-A1EC-044B3FC98521}"/>
          </ac:picMkLst>
        </pc:picChg>
      </pc:sldChg>
      <pc:sldChg chg="modSp mod">
        <pc:chgData name="Ioannis Thermos" userId="0b87edb5547b8f91" providerId="LiveId" clId="{267EAD56-6572-46B1-97E2-606BF5B8175D}" dt="2024-03-28T09:18:20.531" v="224" actId="14100"/>
        <pc:sldMkLst>
          <pc:docMk/>
          <pc:sldMk cId="1097334461" sldId="460"/>
        </pc:sldMkLst>
        <pc:spChg chg="mod">
          <ac:chgData name="Ioannis Thermos" userId="0b87edb5547b8f91" providerId="LiveId" clId="{267EAD56-6572-46B1-97E2-606BF5B8175D}" dt="2024-03-28T09:18:20.531" v="224" actId="14100"/>
          <ac:spMkLst>
            <pc:docMk/>
            <pc:sldMk cId="1097334461" sldId="460"/>
            <ac:spMk id="44034" creationId="{9FB1ED2C-102E-4CFA-8551-8CB7AFB8E07C}"/>
          </ac:spMkLst>
        </pc:spChg>
      </pc:sldChg>
      <pc:sldChg chg="modSp mod">
        <pc:chgData name="Ioannis Thermos" userId="0b87edb5547b8f91" providerId="LiveId" clId="{267EAD56-6572-46B1-97E2-606BF5B8175D}" dt="2024-03-28T09:19:18.804" v="247" actId="20577"/>
        <pc:sldMkLst>
          <pc:docMk/>
          <pc:sldMk cId="1282237962" sldId="461"/>
        </pc:sldMkLst>
        <pc:spChg chg="mod">
          <ac:chgData name="Ioannis Thermos" userId="0b87edb5547b8f91" providerId="LiveId" clId="{267EAD56-6572-46B1-97E2-606BF5B8175D}" dt="2024-03-28T09:19:18.804" v="247" actId="20577"/>
          <ac:spMkLst>
            <pc:docMk/>
            <pc:sldMk cId="1282237962" sldId="461"/>
            <ac:spMk id="46082" creationId="{18AE47AB-64A3-4366-858E-08D4DD1F57C9}"/>
          </ac:spMkLst>
        </pc:spChg>
      </pc:sldChg>
      <pc:sldChg chg="modSp mod">
        <pc:chgData name="Ioannis Thermos" userId="0b87edb5547b8f91" providerId="LiveId" clId="{267EAD56-6572-46B1-97E2-606BF5B8175D}" dt="2024-03-28T09:25:31.565" v="248"/>
        <pc:sldMkLst>
          <pc:docMk/>
          <pc:sldMk cId="2371708868" sldId="463"/>
        </pc:sldMkLst>
        <pc:spChg chg="mod">
          <ac:chgData name="Ioannis Thermos" userId="0b87edb5547b8f91" providerId="LiveId" clId="{267EAD56-6572-46B1-97E2-606BF5B8175D}" dt="2024-03-28T09:25:31.565" v="248"/>
          <ac:spMkLst>
            <pc:docMk/>
            <pc:sldMk cId="2371708868" sldId="463"/>
            <ac:spMk id="52226" creationId="{6875D054-F762-41CC-B486-309115BFF0A6}"/>
          </ac:spMkLst>
        </pc:spChg>
      </pc:sldChg>
      <pc:sldChg chg="modSp mod">
        <pc:chgData name="Ioannis Thermos" userId="0b87edb5547b8f91" providerId="LiveId" clId="{267EAD56-6572-46B1-97E2-606BF5B8175D}" dt="2024-03-28T09:25:48.106" v="251" actId="20577"/>
        <pc:sldMkLst>
          <pc:docMk/>
          <pc:sldMk cId="2397360604" sldId="464"/>
        </pc:sldMkLst>
        <pc:spChg chg="mod">
          <ac:chgData name="Ioannis Thermos" userId="0b87edb5547b8f91" providerId="LiveId" clId="{267EAD56-6572-46B1-97E2-606BF5B8175D}" dt="2024-03-28T09:25:35.015" v="249"/>
          <ac:spMkLst>
            <pc:docMk/>
            <pc:sldMk cId="2397360604" sldId="464"/>
            <ac:spMk id="54274" creationId="{1F3CEFA1-9EAD-4D4A-B2C2-751C38C36CD7}"/>
          </ac:spMkLst>
        </pc:spChg>
        <pc:spChg chg="mod">
          <ac:chgData name="Ioannis Thermos" userId="0b87edb5547b8f91" providerId="LiveId" clId="{267EAD56-6572-46B1-97E2-606BF5B8175D}" dt="2024-03-28T09:25:48.106" v="251" actId="20577"/>
          <ac:spMkLst>
            <pc:docMk/>
            <pc:sldMk cId="2397360604" sldId="464"/>
            <ac:spMk id="492546" creationId="{E2356DB7-8ADA-4B5F-80CB-D37767246820}"/>
          </ac:spMkLst>
        </pc:spChg>
      </pc:sldChg>
      <pc:sldChg chg="modSp">
        <pc:chgData name="Ioannis Thermos" userId="0b87edb5547b8f91" providerId="LiveId" clId="{267EAD56-6572-46B1-97E2-606BF5B8175D}" dt="2024-03-28T09:26:38.517" v="274" actId="5793"/>
        <pc:sldMkLst>
          <pc:docMk/>
          <pc:sldMk cId="2429259275" sldId="465"/>
        </pc:sldMkLst>
        <pc:spChg chg="mod">
          <ac:chgData name="Ioannis Thermos" userId="0b87edb5547b8f91" providerId="LiveId" clId="{267EAD56-6572-46B1-97E2-606BF5B8175D}" dt="2024-03-28T09:26:38.517" v="274" actId="5793"/>
          <ac:spMkLst>
            <pc:docMk/>
            <pc:sldMk cId="2429259275" sldId="465"/>
            <ac:spMk id="197639" creationId="{E417D7DC-A92F-4C92-AE72-4D56D4682C5D}"/>
          </ac:spMkLst>
        </pc:spChg>
        <pc:spChg chg="mod">
          <ac:chgData name="Ioannis Thermos" userId="0b87edb5547b8f91" providerId="LiveId" clId="{267EAD56-6572-46B1-97E2-606BF5B8175D}" dt="2024-03-28T09:26:28.728" v="265" actId="5793"/>
          <ac:spMkLst>
            <pc:docMk/>
            <pc:sldMk cId="2429259275" sldId="465"/>
            <ac:spMk id="197641" creationId="{8ABB140C-44C4-470E-B132-4FA712951D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28/03/2024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3483A96C-96F5-468C-9CF8-FF7564CE02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A22FE68-458F-4BCD-BF17-6AFAFA4814E2}" type="slidenum">
              <a:rPr lang="it-IT" altLang="it-IT"/>
              <a:t>4</a:t>
            </a:fld>
            <a:endParaRPr lang="it-IT" altLang="it-IT"/>
          </a:p>
        </p:txBody>
      </p:sp>
      <p:sp>
        <p:nvSpPr>
          <p:cNvPr id="38914" name="Rectangle 2">
            <a:extLst>
              <a:ext uri="{FF2B5EF4-FFF2-40B4-BE49-F238E27FC236}">
                <a16:creationId xmlns:a16="http://schemas.microsoft.com/office/drawing/2014/main" id="{A8622CD5-A011-4F08-9488-F2ACB1E6FCCD}"/>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0BAAB87B-15A3-4E50-8052-20379F3BBB64}"/>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320969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73BE955D-48A3-4508-8F64-63DAC7ADBD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67ABAB4-09D7-4423-B8FB-2C1CCD7CB690}" type="slidenum">
              <a:rPr lang="it-IT" altLang="it-IT"/>
              <a:t>5</a:t>
            </a:fld>
            <a:endParaRPr lang="it-IT" altLang="it-IT"/>
          </a:p>
        </p:txBody>
      </p:sp>
      <p:sp>
        <p:nvSpPr>
          <p:cNvPr id="45058" name="Rectangle 2">
            <a:extLst>
              <a:ext uri="{FF2B5EF4-FFF2-40B4-BE49-F238E27FC236}">
                <a16:creationId xmlns:a16="http://schemas.microsoft.com/office/drawing/2014/main" id="{2BB0C4E6-3714-45C5-A812-2B9EEEB0E14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B8420C77-6E33-4900-A713-6EFA47D79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409997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691394A1-DD47-49D0-A1B9-BC666D56D8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28DC5BF-685B-4823-8200-92BA5338376A}" type="slidenum">
              <a:rPr lang="it-IT" altLang="it-IT"/>
              <a:t>6</a:t>
            </a:fld>
            <a:endParaRPr lang="it-IT" altLang="it-IT"/>
          </a:p>
        </p:txBody>
      </p:sp>
      <p:sp>
        <p:nvSpPr>
          <p:cNvPr id="47106" name="Rectangle 2">
            <a:extLst>
              <a:ext uri="{FF2B5EF4-FFF2-40B4-BE49-F238E27FC236}">
                <a16:creationId xmlns:a16="http://schemas.microsoft.com/office/drawing/2014/main" id="{DC38B436-0CBC-4645-9A35-A5F45183D4C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97DE4BED-2D0B-48FB-9B88-111C95A511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133176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033E3E97-11C0-471B-A409-247A49A01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93E1309-EAD4-464C-906C-2736BFC8E71C}" type="slidenum">
              <a:rPr lang="it-IT" altLang="it-IT"/>
              <a:t>7</a:t>
            </a:fld>
            <a:endParaRPr lang="it-IT" altLang="it-IT"/>
          </a:p>
        </p:txBody>
      </p:sp>
      <p:sp>
        <p:nvSpPr>
          <p:cNvPr id="51202" name="Rectangle 2">
            <a:extLst>
              <a:ext uri="{FF2B5EF4-FFF2-40B4-BE49-F238E27FC236}">
                <a16:creationId xmlns:a16="http://schemas.microsoft.com/office/drawing/2014/main" id="{A4F96C00-8DFB-4DE4-9AAF-6CE06DCA3A3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D5F90081-F081-4C30-A60C-92F01093FBC0}"/>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Οι πηγές πρώτων υλών μπορούν να χωριστούν σε ζωικά λίπη, ελαιούχες καλλιέργειες, φυτά ζάχαρης, αμυλούχα φυτά, κυτταρινούχα βιομάζα και υγρή βιομάζα.</a:t>
            </a:r>
          </a:p>
        </p:txBody>
      </p:sp>
    </p:spTree>
    <p:extLst>
      <p:ext uri="{BB962C8B-B14F-4D97-AF65-F5344CB8AC3E}">
        <p14:creationId xmlns:p14="http://schemas.microsoft.com/office/powerpoint/2010/main" val="343027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698AEDCD-7621-4BCA-857D-04BE9F360A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4B1B07B-0212-4FCB-AE63-7650321C60F3}" type="slidenum">
              <a:rPr lang="it-IT" altLang="it-IT"/>
              <a:t>8</a:t>
            </a:fld>
            <a:endParaRPr lang="it-IT" altLang="it-IT"/>
          </a:p>
        </p:txBody>
      </p:sp>
      <p:sp>
        <p:nvSpPr>
          <p:cNvPr id="53250" name="Rectangle 2">
            <a:extLst>
              <a:ext uri="{FF2B5EF4-FFF2-40B4-BE49-F238E27FC236}">
                <a16:creationId xmlns:a16="http://schemas.microsoft.com/office/drawing/2014/main" id="{C55ACE8F-3B81-41EF-A7F3-7F9A73C08F8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21F99241-D759-490A-A772-D98D1389E893}"/>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373175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B69FD7D8-9CC8-481E-8294-385591B5D4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44358AD-3DDA-452B-863F-8F5E9FBFBB77}" type="slidenum">
              <a:rPr lang="it-IT" altLang="it-IT"/>
              <a:t>9</a:t>
            </a:fld>
            <a:endParaRPr lang="it-IT" altLang="it-IT"/>
          </a:p>
        </p:txBody>
      </p:sp>
      <p:sp>
        <p:nvSpPr>
          <p:cNvPr id="55298" name="Rectangle 2">
            <a:extLst>
              <a:ext uri="{FF2B5EF4-FFF2-40B4-BE49-F238E27FC236}">
                <a16:creationId xmlns:a16="http://schemas.microsoft.com/office/drawing/2014/main" id="{4DA02BB6-05CA-4353-8730-F1C5F17F6F45}"/>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942B6B5A-C7BB-45C9-9BE9-8921326F542E}"/>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413086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A86BE0B1-98FB-452E-8883-49837CA31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69734F4-93B1-4C34-9816-72BB5FB27880}" type="slidenum">
              <a:rPr lang="it-IT" altLang="it-IT"/>
              <a:t>10</a:t>
            </a:fld>
            <a:endParaRPr lang="it-IT" altLang="it-IT"/>
          </a:p>
        </p:txBody>
      </p:sp>
      <p:sp>
        <p:nvSpPr>
          <p:cNvPr id="57346" name="Rectangle 2">
            <a:extLst>
              <a:ext uri="{FF2B5EF4-FFF2-40B4-BE49-F238E27FC236}">
                <a16:creationId xmlns:a16="http://schemas.microsoft.com/office/drawing/2014/main" id="{B653513B-BDA2-44DD-8BC0-AE70290A3FD6}"/>
              </a:ext>
            </a:extLst>
          </p:cNvPr>
          <p:cNvSpPr>
            <a:spLocks noGrp="1" noRot="1" noChangeAspect="1" noChangeArrowheads="1" noTextEdit="1"/>
          </p:cNvSpPr>
          <p:nvPr>
            <p:ph type="sldImg"/>
          </p:nvPr>
        </p:nvSpPr>
        <p:spPr>
          <a:xfrm>
            <a:off x="122238" y="749300"/>
            <a:ext cx="6554787" cy="3687763"/>
          </a:xfrm>
          <a:ln/>
        </p:spPr>
      </p:sp>
      <p:sp>
        <p:nvSpPr>
          <p:cNvPr id="57347" name="Rectangle 3">
            <a:extLst>
              <a:ext uri="{FF2B5EF4-FFF2-40B4-BE49-F238E27FC236}">
                <a16:creationId xmlns:a16="http://schemas.microsoft.com/office/drawing/2014/main" id="{6F35C799-333B-4AC7-8977-B5411BA6C506}"/>
              </a:ext>
            </a:extLst>
          </p:cNvPr>
          <p:cNvSpPr>
            <a:spLocks noGrp="1" noChangeArrowheads="1"/>
          </p:cNvSpPr>
          <p:nvPr>
            <p:ph type="body" idx="1"/>
          </p:nvPr>
        </p:nvSpPr>
        <p:spPr>
          <a:xfrm>
            <a:off x="904875" y="4689475"/>
            <a:ext cx="498792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87" tIns="45087" rIns="91787" bIns="45087"/>
          <a:lstStyle/>
          <a:p>
            <a:pPr eaLnBrk="1" hangingPunct="1"/>
            <a:endParaRPr lang="en-US" altLang="it-IT"/>
          </a:p>
        </p:txBody>
      </p:sp>
    </p:spTree>
    <p:extLst>
      <p:ext uri="{BB962C8B-B14F-4D97-AF65-F5344CB8AC3E}">
        <p14:creationId xmlns:p14="http://schemas.microsoft.com/office/powerpoint/2010/main" val="955799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92171" y="493657"/>
            <a:ext cx="8436661" cy="553037"/>
          </a:xfrm>
          <a:prstGeom prst="rect">
            <a:avLst/>
          </a:prstGeom>
        </p:spPr>
        <p:txBody>
          <a:bodyPr wrap="square" lIns="0" tIns="0" rIns="0" bIns="0">
            <a:spAutoFit/>
          </a:bodyPr>
          <a:lstStyle>
            <a:lvl1pPr>
              <a:defRPr sz="3993" b="1" i="0">
                <a:solidFill>
                  <a:srgbClr val="008000"/>
                </a:solidFill>
                <a:latin typeface="Arial"/>
                <a:cs typeface="Aria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3092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916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93" b="1"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992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Κάντε κλικ για να τροποποιήσετε το στυλ του τίτλου του σχήματος</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Ενότητα</a:t>
            </a:r>
            <a:r>
              <a:rPr lang="en-US" dirty="0"/>
              <a:t>: XXXXXXX / </a:t>
            </a:r>
            <a:r>
              <a:rPr lang="en-US" b="1" dirty="0"/>
              <a:t>Μαθησιακή Ενότητα</a:t>
            </a:r>
            <a:r>
              <a:rPr lang="en-US" dirty="0"/>
              <a:t>: YYYYYYYYY / </a:t>
            </a:r>
            <a:r>
              <a:rPr lang="en-US" b="1" dirty="0"/>
              <a:t>Υποενότητα</a:t>
            </a:r>
            <a:r>
              <a:rPr lang="en-US" dirty="0"/>
              <a:t>: ZZZZZZZZZZ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 id="2147483743" r:id="rId17"/>
    <p:sldLayoutId id="2147483744" r:id="rId18"/>
    <p:sldLayoutId id="2147483745" r:id="rId19"/>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24.png"/><Relationship Id="rId11" Type="http://schemas.openxmlformats.org/officeDocument/2006/relationships/image" Target="../media/image29.jp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38.png"/><Relationship Id="rId12" Type="http://schemas.openxmlformats.org/officeDocument/2006/relationships/image" Target="../media/image26.png"/><Relationship Id="rId17" Type="http://schemas.openxmlformats.org/officeDocument/2006/relationships/image" Target="../media/image45.jpg"/><Relationship Id="rId2" Type="http://schemas.openxmlformats.org/officeDocument/2006/relationships/image" Target="../media/image35.png"/><Relationship Id="rId16"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3.png"/><Relationship Id="rId10" Type="http://schemas.openxmlformats.org/officeDocument/2006/relationships/image" Target="../media/image41.png"/><Relationship Id="rId4" Type="http://schemas.openxmlformats.org/officeDocument/2006/relationships/image" Target="../media/image21.png"/><Relationship Id="rId9" Type="http://schemas.openxmlformats.org/officeDocument/2006/relationships/image" Target="../media/image40.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5" name="Picture 2051">
            <a:extLst>
              <a:ext uri="{FF2B5EF4-FFF2-40B4-BE49-F238E27FC236}">
                <a16:creationId xmlns:a16="http://schemas.microsoft.com/office/drawing/2014/main" id="{8C51C09E-6D29-4E4D-B1F9-F72A2CD14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013" y="322333"/>
            <a:ext cx="7900987"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7636" name="Freeform 2052">
            <a:extLst>
              <a:ext uri="{FF2B5EF4-FFF2-40B4-BE49-F238E27FC236}">
                <a16:creationId xmlns:a16="http://schemas.microsoft.com/office/drawing/2014/main" id="{E5AE0A33-EF1D-43DB-8183-91BD8E755A52}"/>
              </a:ext>
            </a:extLst>
          </p:cNvPr>
          <p:cNvSpPr>
            <a:spLocks/>
          </p:cNvSpPr>
          <p:nvPr/>
        </p:nvSpPr>
        <p:spPr bwMode="auto">
          <a:xfrm>
            <a:off x="1981822" y="4279970"/>
            <a:ext cx="7948612" cy="1828800"/>
          </a:xfrm>
          <a:custGeom>
            <a:avLst/>
            <a:gdLst>
              <a:gd name="T0" fmla="*/ 0 w 5424"/>
              <a:gd name="T1" fmla="*/ 2147483646 h 1152"/>
              <a:gd name="T2" fmla="*/ 2147483646 w 5424"/>
              <a:gd name="T3" fmla="*/ 2147483646 h 1152"/>
              <a:gd name="T4" fmla="*/ 2147483646 w 5424"/>
              <a:gd name="T5" fmla="*/ 0 h 1152"/>
              <a:gd name="T6" fmla="*/ 2147483646 w 5424"/>
              <a:gd name="T7" fmla="*/ 0 h 1152"/>
              <a:gd name="T8" fmla="*/ 2147483646 w 5424"/>
              <a:gd name="T9" fmla="*/ 2147483646 h 1152"/>
              <a:gd name="T10" fmla="*/ 2147483646 w 5424"/>
              <a:gd name="T11" fmla="*/ 2147483646 h 1152"/>
              <a:gd name="T12" fmla="*/ 2147483646 w 5424"/>
              <a:gd name="T13" fmla="*/ 2147483646 h 1152"/>
              <a:gd name="T14" fmla="*/ 0 w 5424"/>
              <a:gd name="T15" fmla="*/ 2147483646 h 1152"/>
              <a:gd name="T16" fmla="*/ 0 w 5424"/>
              <a:gd name="T17" fmla="*/ 2147483646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24"/>
              <a:gd name="T28" fmla="*/ 0 h 1152"/>
              <a:gd name="T29" fmla="*/ 5424 w 5424"/>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24" h="1152">
                <a:moveTo>
                  <a:pt x="0" y="288"/>
                </a:moveTo>
                <a:lnTo>
                  <a:pt x="1968" y="288"/>
                </a:lnTo>
                <a:lnTo>
                  <a:pt x="2064" y="0"/>
                </a:lnTo>
                <a:lnTo>
                  <a:pt x="5424" y="0"/>
                </a:lnTo>
                <a:lnTo>
                  <a:pt x="5424" y="1152"/>
                </a:lnTo>
                <a:lnTo>
                  <a:pt x="4416" y="1152"/>
                </a:lnTo>
                <a:lnTo>
                  <a:pt x="2880" y="1008"/>
                </a:lnTo>
                <a:lnTo>
                  <a:pt x="0" y="1008"/>
                </a:lnTo>
                <a:lnTo>
                  <a:pt x="0" y="288"/>
                </a:lnTo>
                <a:close/>
              </a:path>
            </a:pathLst>
          </a:custGeom>
          <a:noFill/>
          <a:ln w="28575">
            <a:solidFill>
              <a:srgbClr val="33CC33"/>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7637" name="Freeform 2053">
            <a:extLst>
              <a:ext uri="{FF2B5EF4-FFF2-40B4-BE49-F238E27FC236}">
                <a16:creationId xmlns:a16="http://schemas.microsoft.com/office/drawing/2014/main" id="{3629734C-6FFE-4171-A16F-E62F1067F890}"/>
              </a:ext>
            </a:extLst>
          </p:cNvPr>
          <p:cNvSpPr>
            <a:spLocks/>
          </p:cNvSpPr>
          <p:nvPr/>
        </p:nvSpPr>
        <p:spPr bwMode="auto">
          <a:xfrm>
            <a:off x="1998387" y="268357"/>
            <a:ext cx="7948612" cy="4546600"/>
          </a:xfrm>
          <a:custGeom>
            <a:avLst/>
            <a:gdLst>
              <a:gd name="T0" fmla="*/ 0 w 5376"/>
              <a:gd name="T1" fmla="*/ 2147483646 h 2864"/>
              <a:gd name="T2" fmla="*/ 0 w 5376"/>
              <a:gd name="T3" fmla="*/ 2147483646 h 2864"/>
              <a:gd name="T4" fmla="*/ 2147483646 w 5376"/>
              <a:gd name="T5" fmla="*/ 2147483646 h 2864"/>
              <a:gd name="T6" fmla="*/ 2147483646 w 5376"/>
              <a:gd name="T7" fmla="*/ 2147483646 h 2864"/>
              <a:gd name="T8" fmla="*/ 2147483646 w 5376"/>
              <a:gd name="T9" fmla="*/ 2147483646 h 2864"/>
              <a:gd name="T10" fmla="*/ 2147483646 w 5376"/>
              <a:gd name="T11" fmla="*/ 2147483646 h 2864"/>
              <a:gd name="T12" fmla="*/ 2147483646 w 5376"/>
              <a:gd name="T13" fmla="*/ 2147483646 h 2864"/>
              <a:gd name="T14" fmla="*/ 2147483646 w 5376"/>
              <a:gd name="T15" fmla="*/ 0 h 2864"/>
              <a:gd name="T16" fmla="*/ 2147483646 w 5376"/>
              <a:gd name="T17" fmla="*/ 0 h 2864"/>
              <a:gd name="T18" fmla="*/ 2147483646 w 5376"/>
              <a:gd name="T19" fmla="*/ 2147483646 h 2864"/>
              <a:gd name="T20" fmla="*/ 2147483646 w 5376"/>
              <a:gd name="T21" fmla="*/ 2147483646 h 2864"/>
              <a:gd name="T22" fmla="*/ 2147483646 w 5376"/>
              <a:gd name="T23" fmla="*/ 2147483646 h 2864"/>
              <a:gd name="T24" fmla="*/ 0 w 5376"/>
              <a:gd name="T25" fmla="*/ 2147483646 h 2864"/>
              <a:gd name="T26" fmla="*/ 0 w 5376"/>
              <a:gd name="T27" fmla="*/ 2147483646 h 28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76"/>
              <a:gd name="T43" fmla="*/ 0 h 2864"/>
              <a:gd name="T44" fmla="*/ 5376 w 5376"/>
              <a:gd name="T45" fmla="*/ 2864 h 28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76" h="2864">
                <a:moveTo>
                  <a:pt x="0" y="2768"/>
                </a:moveTo>
                <a:lnTo>
                  <a:pt x="0" y="1616"/>
                </a:lnTo>
                <a:lnTo>
                  <a:pt x="576" y="1616"/>
                </a:lnTo>
                <a:lnTo>
                  <a:pt x="1075" y="752"/>
                </a:lnTo>
                <a:lnTo>
                  <a:pt x="2736" y="752"/>
                </a:lnTo>
                <a:lnTo>
                  <a:pt x="2930" y="416"/>
                </a:lnTo>
                <a:lnTo>
                  <a:pt x="3792" y="416"/>
                </a:lnTo>
                <a:lnTo>
                  <a:pt x="4512" y="0"/>
                </a:lnTo>
                <a:lnTo>
                  <a:pt x="5376" y="0"/>
                </a:lnTo>
                <a:lnTo>
                  <a:pt x="5376" y="2864"/>
                </a:lnTo>
                <a:lnTo>
                  <a:pt x="2112" y="2864"/>
                </a:lnTo>
                <a:lnTo>
                  <a:pt x="2016" y="2808"/>
                </a:lnTo>
                <a:lnTo>
                  <a:pt x="0" y="2808"/>
                </a:lnTo>
                <a:lnTo>
                  <a:pt x="0" y="2720"/>
                </a:lnTo>
              </a:path>
            </a:pathLst>
          </a:custGeom>
          <a:noFill/>
          <a:ln w="28575">
            <a:solidFill>
              <a:srgbClr val="FF0000"/>
            </a:solidFill>
            <a:prstDash val="lgDashDot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7639" name="Text Box 2055">
            <a:extLst>
              <a:ext uri="{FF2B5EF4-FFF2-40B4-BE49-F238E27FC236}">
                <a16:creationId xmlns:a16="http://schemas.microsoft.com/office/drawing/2014/main" id="{E417D7DC-A92F-4C92-AE72-4D56D4682C5D}"/>
              </a:ext>
            </a:extLst>
          </p:cNvPr>
          <p:cNvSpPr txBox="1">
            <a:spLocks noChangeArrowheads="1"/>
          </p:cNvSpPr>
          <p:nvPr/>
        </p:nvSpPr>
        <p:spPr bwMode="auto">
          <a:xfrm>
            <a:off x="1884087" y="5881758"/>
            <a:ext cx="2097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fr-FR" altLang="it-IT" sz="1200" b="1" dirty="0">
                <a:solidFill>
                  <a:srgbClr val="006600"/>
                </a:solidFill>
                <a:latin typeface="Arial" panose="020B0604020202020204" pitchFamily="34" charset="0"/>
              </a:rPr>
              <a:t>ΒΙΟΚΑΎΣΙΜΑ </a:t>
            </a:r>
            <a:r>
              <a:rPr lang="el-GR" altLang="it-IT" sz="1200" b="1" dirty="0">
                <a:solidFill>
                  <a:srgbClr val="006600"/>
                </a:solidFill>
                <a:latin typeface="Arial" panose="020B0604020202020204" pitchFamily="34" charset="0"/>
              </a:rPr>
              <a:t>1</a:t>
            </a:r>
            <a:r>
              <a:rPr lang="el-GR" altLang="it-IT" sz="1200" b="1" baseline="30000" dirty="0">
                <a:solidFill>
                  <a:srgbClr val="006600"/>
                </a:solidFill>
                <a:latin typeface="Arial" panose="020B0604020202020204" pitchFamily="34" charset="0"/>
              </a:rPr>
              <a:t>ης</a:t>
            </a:r>
            <a:r>
              <a:rPr lang="el-GR" altLang="it-IT" sz="1200" b="1" dirty="0">
                <a:solidFill>
                  <a:srgbClr val="006600"/>
                </a:solidFill>
                <a:latin typeface="Arial" panose="020B0604020202020204" pitchFamily="34" charset="0"/>
              </a:rPr>
              <a:t> </a:t>
            </a:r>
            <a:r>
              <a:rPr lang="fr-FR" altLang="it-IT" sz="1200" b="1" dirty="0">
                <a:solidFill>
                  <a:srgbClr val="006600"/>
                </a:solidFill>
                <a:latin typeface="Arial" panose="020B0604020202020204" pitchFamily="34" charset="0"/>
              </a:rPr>
              <a:t>ΓΕΝΙΆΣ</a:t>
            </a:r>
            <a:endParaRPr lang="en-GB" altLang="it-IT" sz="1200" b="1" dirty="0">
              <a:latin typeface="Times New Roman" panose="02020603050405020304" pitchFamily="18" charset="0"/>
            </a:endParaRPr>
          </a:p>
        </p:txBody>
      </p:sp>
      <p:sp>
        <p:nvSpPr>
          <p:cNvPr id="197640" name="Rectangle 2056">
            <a:extLst>
              <a:ext uri="{FF2B5EF4-FFF2-40B4-BE49-F238E27FC236}">
                <a16:creationId xmlns:a16="http://schemas.microsoft.com/office/drawing/2014/main" id="{69DA8390-F361-4F74-9403-DD33010A5BE0}"/>
              </a:ext>
            </a:extLst>
          </p:cNvPr>
          <p:cNvSpPr>
            <a:spLocks noChangeArrowheads="1"/>
          </p:cNvSpPr>
          <p:nvPr/>
        </p:nvSpPr>
        <p:spPr bwMode="auto">
          <a:xfrm>
            <a:off x="7815264" y="6526213"/>
            <a:ext cx="1868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it-IT" sz="1000" b="1">
                <a:solidFill>
                  <a:srgbClr val="000099"/>
                </a:solidFill>
                <a:latin typeface="Arial" panose="020B0604020202020204" pitchFamily="34" charset="0"/>
              </a:rPr>
              <a:t>Fonte: Hamelinck et al, 2005</a:t>
            </a:r>
            <a:endParaRPr lang="en-GB" altLang="it-IT" sz="1000" b="1">
              <a:solidFill>
                <a:srgbClr val="000099"/>
              </a:solidFill>
              <a:latin typeface="Arial" panose="020B0604020202020204" pitchFamily="34" charset="0"/>
            </a:endParaRPr>
          </a:p>
        </p:txBody>
      </p:sp>
      <p:sp>
        <p:nvSpPr>
          <p:cNvPr id="197641" name="Text Box 2057">
            <a:extLst>
              <a:ext uri="{FF2B5EF4-FFF2-40B4-BE49-F238E27FC236}">
                <a16:creationId xmlns:a16="http://schemas.microsoft.com/office/drawing/2014/main" id="{8ABB140C-44C4-470E-B132-4FA712951D6A}"/>
              </a:ext>
            </a:extLst>
          </p:cNvPr>
          <p:cNvSpPr txBox="1">
            <a:spLocks noChangeArrowheads="1"/>
          </p:cNvSpPr>
          <p:nvPr/>
        </p:nvSpPr>
        <p:spPr bwMode="auto">
          <a:xfrm>
            <a:off x="3509687" y="1187521"/>
            <a:ext cx="2140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fr-FR" altLang="it-IT" sz="1200" b="1" dirty="0">
                <a:solidFill>
                  <a:srgbClr val="CC0000"/>
                </a:solidFill>
                <a:latin typeface="Arial" panose="020B0604020202020204" pitchFamily="34" charset="0"/>
              </a:rPr>
              <a:t>ΒΙΟΚΑΎΣΙΜΑ 2</a:t>
            </a:r>
            <a:r>
              <a:rPr lang="el-GR" altLang="it-IT" sz="1200" b="1" baseline="30000" dirty="0">
                <a:solidFill>
                  <a:srgbClr val="CC0000"/>
                </a:solidFill>
                <a:latin typeface="Arial" panose="020B0604020202020204" pitchFamily="34" charset="0"/>
              </a:rPr>
              <a:t>ης</a:t>
            </a:r>
            <a:r>
              <a:rPr lang="el-GR" altLang="it-IT" sz="1200" b="1" dirty="0">
                <a:solidFill>
                  <a:srgbClr val="CC0000"/>
                </a:solidFill>
                <a:latin typeface="Arial" panose="020B0604020202020204" pitchFamily="34" charset="0"/>
              </a:rPr>
              <a:t> </a:t>
            </a:r>
            <a:r>
              <a:rPr lang="fr-FR" altLang="it-IT" sz="1200" b="1" dirty="0">
                <a:solidFill>
                  <a:srgbClr val="CC0000"/>
                </a:solidFill>
                <a:latin typeface="Arial" panose="020B0604020202020204" pitchFamily="34" charset="0"/>
              </a:rPr>
              <a:t> ΓΕΝΙΆΣ</a:t>
            </a:r>
            <a:endParaRPr lang="en-GB" altLang="it-IT" sz="1200" b="1" dirty="0">
              <a:solidFill>
                <a:srgbClr val="CC0000"/>
              </a:solidFill>
              <a:latin typeface="Times New Roman" panose="02020603050405020304" pitchFamily="18" charset="0"/>
            </a:endParaRPr>
          </a:p>
        </p:txBody>
      </p:sp>
    </p:spTree>
    <p:extLst>
      <p:ext uri="{BB962C8B-B14F-4D97-AF65-F5344CB8AC3E}">
        <p14:creationId xmlns:p14="http://schemas.microsoft.com/office/powerpoint/2010/main" val="2429259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7635"/>
                                        </p:tgtEl>
                                        <p:attrNameLst>
                                          <p:attrName>style.visibility</p:attrName>
                                        </p:attrNameLst>
                                      </p:cBhvr>
                                      <p:to>
                                        <p:strVal val="visible"/>
                                      </p:to>
                                    </p:set>
                                    <p:animEffect transition="in" filter="wipe(left)">
                                      <p:cBhvr>
                                        <p:cTn id="7" dur="500"/>
                                        <p:tgtEl>
                                          <p:spTgt spid="19763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7640"/>
                                        </p:tgtEl>
                                        <p:attrNameLst>
                                          <p:attrName>style.visibility</p:attrName>
                                        </p:attrNameLst>
                                      </p:cBhvr>
                                      <p:to>
                                        <p:strVal val="visible"/>
                                      </p:to>
                                    </p:set>
                                    <p:animEffect transition="in" filter="wipe(left)">
                                      <p:cBhvr>
                                        <p:cTn id="11" dur="500"/>
                                        <p:tgtEl>
                                          <p:spTgt spid="1976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97636"/>
                                        </p:tgtEl>
                                        <p:attrNameLst>
                                          <p:attrName>style.visibility</p:attrName>
                                        </p:attrNameLst>
                                      </p:cBhvr>
                                      <p:to>
                                        <p:strVal val="visible"/>
                                      </p:to>
                                    </p:set>
                                    <p:animEffect transition="in" filter="wipe(left)">
                                      <p:cBhvr>
                                        <p:cTn id="16" dur="500"/>
                                        <p:tgtEl>
                                          <p:spTgt spid="197636"/>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7639"/>
                                        </p:tgtEl>
                                        <p:attrNameLst>
                                          <p:attrName>style.visibility</p:attrName>
                                        </p:attrNameLst>
                                      </p:cBhvr>
                                      <p:to>
                                        <p:strVal val="visible"/>
                                      </p:to>
                                    </p:set>
                                    <p:animEffect transition="in" filter="wipe(left)">
                                      <p:cBhvr>
                                        <p:cTn id="20" dur="500"/>
                                        <p:tgtEl>
                                          <p:spTgt spid="19763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97637"/>
                                        </p:tgtEl>
                                        <p:attrNameLst>
                                          <p:attrName>style.visibility</p:attrName>
                                        </p:attrNameLst>
                                      </p:cBhvr>
                                      <p:to>
                                        <p:strVal val="visible"/>
                                      </p:to>
                                    </p:set>
                                    <p:animEffect transition="in" filter="wipe(left)">
                                      <p:cBhvr>
                                        <p:cTn id="25" dur="500"/>
                                        <p:tgtEl>
                                          <p:spTgt spid="197637"/>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97641"/>
                                        </p:tgtEl>
                                        <p:attrNameLst>
                                          <p:attrName>style.visibility</p:attrName>
                                        </p:attrNameLst>
                                      </p:cBhvr>
                                      <p:to>
                                        <p:strVal val="visible"/>
                                      </p:to>
                                    </p:set>
                                    <p:animEffect transition="in" filter="wipe(left)">
                                      <p:cBhvr>
                                        <p:cTn id="29" dur="500"/>
                                        <p:tgtEl>
                                          <p:spTgt spid="197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9" grpId="0" autoUpdateAnimBg="0"/>
      <p:bldP spid="197640" grpId="0" autoUpdateAnimBg="0"/>
      <p:bldP spid="19764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37190" y="383517"/>
            <a:ext cx="8298754" cy="5941679"/>
            <a:chOff x="771698" y="506037"/>
            <a:chExt cx="9143998" cy="6546850"/>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1083888"/>
              <a:ext cx="9143998" cy="5368923"/>
            </a:xfrm>
            <a:prstGeom prst="rect">
              <a:avLst/>
            </a:prstGeom>
          </p:spPr>
        </p:pic>
      </p:grpSp>
      <p:sp>
        <p:nvSpPr>
          <p:cNvPr id="7" name="object 11">
            <a:extLst>
              <a:ext uri="{FF2B5EF4-FFF2-40B4-BE49-F238E27FC236}">
                <a16:creationId xmlns:a16="http://schemas.microsoft.com/office/drawing/2014/main" id="{720E5CEA-D233-414D-B536-965702F44FD3}"/>
              </a:ext>
            </a:extLst>
          </p:cNvPr>
          <p:cNvSpPr txBox="1"/>
          <p:nvPr/>
        </p:nvSpPr>
        <p:spPr>
          <a:xfrm>
            <a:off x="8972460" y="3088025"/>
            <a:ext cx="2922496" cy="681950"/>
          </a:xfrm>
          <a:prstGeom prst="rect">
            <a:avLst/>
          </a:prstGeom>
        </p:spPr>
        <p:txBody>
          <a:bodyPr vert="horz" wrap="square" lIns="0" tIns="11526" rIns="0" bIns="0" rtlCol="0">
            <a:spAutoFit/>
          </a:bodyPr>
          <a:lstStyle/>
          <a:p>
            <a:pPr>
              <a:spcBef>
                <a:spcPts val="91"/>
              </a:spcBef>
            </a:pPr>
            <a:r>
              <a:rPr lang="el-GR" sz="4356" b="1" spc="-504" dirty="0">
                <a:solidFill>
                  <a:srgbClr val="008000"/>
                </a:solidFill>
                <a:latin typeface="Arial"/>
                <a:cs typeface="Arial"/>
              </a:rPr>
              <a:t>ΒΙΟΚΑΥΣΙΜΑ</a:t>
            </a:r>
            <a:endParaRPr sz="4356"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946623" y="441592"/>
            <a:ext cx="8298754" cy="5974815"/>
          </a:xfrm>
          <a:prstGeom prst="rect">
            <a:avLst/>
          </a:prstGeom>
        </p:spPr>
      </p:pic>
      <p:sp>
        <p:nvSpPr>
          <p:cNvPr id="7" name="object 7"/>
          <p:cNvSpPr txBox="1"/>
          <p:nvPr/>
        </p:nvSpPr>
        <p:spPr>
          <a:xfrm>
            <a:off x="9372656" y="987650"/>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82210" y="399090"/>
            <a:ext cx="8707094" cy="6059819"/>
            <a:chOff x="924098" y="439737"/>
            <a:chExt cx="9593928" cy="6677023"/>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1374028" y="439737"/>
              <a:ext cx="9143998" cy="6677023"/>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95869"/>
            <a:ext cx="8298756" cy="6052905"/>
            <a:chOff x="771698" y="436188"/>
            <a:chExt cx="9144000" cy="6669405"/>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36188"/>
              <a:ext cx="9143998" cy="6669086"/>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3737"/>
            <a:ext cx="8022131" cy="7492"/>
          </a:xfrm>
          <a:custGeom>
            <a:avLst/>
            <a:gdLst/>
            <a:ahLst/>
            <a:cxnLst/>
            <a:rect l="l" t="t" r="r" b="b"/>
            <a:pathLst>
              <a:path w="8839200" h="8254">
                <a:moveTo>
                  <a:pt x="0" y="7937"/>
                </a:moveTo>
                <a:lnTo>
                  <a:pt x="8839198" y="7937"/>
                </a:lnTo>
                <a:lnTo>
                  <a:pt x="8839198" y="0"/>
                </a:lnTo>
                <a:lnTo>
                  <a:pt x="0" y="0"/>
                </a:lnTo>
                <a:lnTo>
                  <a:pt x="0" y="7937"/>
                </a:lnTo>
                <a:close/>
              </a:path>
            </a:pathLst>
          </a:custGeom>
          <a:solidFill>
            <a:srgbClr val="E0E0E0"/>
          </a:solidFill>
        </p:spPr>
        <p:txBody>
          <a:bodyPr wrap="square" lIns="0" tIns="0" rIns="0" bIns="0" rtlCol="0"/>
          <a:lstStyle/>
          <a:p>
            <a:endParaRPr sz="1634"/>
          </a:p>
        </p:txBody>
      </p:sp>
      <p:pic>
        <p:nvPicPr>
          <p:cNvPr id="114" name="object 114"/>
          <p:cNvPicPr/>
          <p:nvPr/>
        </p:nvPicPr>
        <p:blipFill>
          <a:blip r:embed="rId2" cstate="print"/>
          <a:stretch>
            <a:fillRect/>
          </a:stretch>
        </p:blipFill>
        <p:spPr>
          <a:xfrm>
            <a:off x="927465" y="1114808"/>
            <a:ext cx="4783309" cy="5278929"/>
          </a:xfrm>
          <a:prstGeom prst="rect">
            <a:avLst/>
          </a:prstGeom>
        </p:spPr>
      </p:pic>
      <p:pic>
        <p:nvPicPr>
          <p:cNvPr id="119" name="object 114">
            <a:extLst>
              <a:ext uri="{FF2B5EF4-FFF2-40B4-BE49-F238E27FC236}">
                <a16:creationId xmlns:a16="http://schemas.microsoft.com/office/drawing/2014/main" id="{BCA26C59-1938-4352-B425-78558DBCD011}"/>
              </a:ext>
            </a:extLst>
          </p:cNvPr>
          <p:cNvPicPr/>
          <p:nvPr/>
        </p:nvPicPr>
        <p:blipFill>
          <a:blip r:embed="rId3" cstate="print"/>
          <a:stretch>
            <a:fillRect/>
          </a:stretch>
        </p:blipFill>
        <p:spPr>
          <a:xfrm>
            <a:off x="6093275" y="687915"/>
            <a:ext cx="4740086" cy="59215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646044" y="2084626"/>
            <a:ext cx="11310168" cy="4112761"/>
          </a:xfrm>
          <a:prstGeom prst="rect">
            <a:avLst/>
          </a:prstGeom>
        </p:spPr>
        <p:txBody>
          <a:bodyPr vert="horz" wrap="square" lIns="0" tIns="11526" rIns="0" bIns="0" rtlCol="0">
            <a:spAutoFit/>
          </a:bodyPr>
          <a:lstStyle/>
          <a:p>
            <a:pPr marL="183848" marR="13255" indent="-172898" algn="just">
              <a:spcBef>
                <a:spcPts val="91"/>
              </a:spcBef>
            </a:pPr>
            <a:r>
              <a:rPr lang="en-US" sz="2400" b="1" spc="-109" dirty="0">
                <a:latin typeface="Arial"/>
                <a:cs typeface="Arial"/>
              </a:rPr>
              <a:t>Η φυτική αιθανόλη μπορεί να παραχθεί μέσω της καλλιέργειας σιταριού και</a:t>
            </a:r>
            <a:r>
              <a:rPr lang="el-GR" sz="2400" b="1" spc="-109" dirty="0">
                <a:latin typeface="Arial"/>
                <a:cs typeface="Arial"/>
              </a:rPr>
              <a:t> </a:t>
            </a:r>
            <a:r>
              <a:rPr lang="en-US" sz="2400" b="1" spc="-109" dirty="0">
                <a:latin typeface="Arial"/>
                <a:cs typeface="Arial"/>
              </a:rPr>
              <a:t>ζαχα</a:t>
            </a:r>
            <a:r>
              <a:rPr lang="en-US" sz="2400" b="1" spc="-109" dirty="0" err="1">
                <a:latin typeface="Arial"/>
                <a:cs typeface="Arial"/>
              </a:rPr>
              <a:t>ρότευτλων</a:t>
            </a:r>
            <a:r>
              <a:rPr lang="en-US" sz="2400" b="1" spc="-109" dirty="0">
                <a:latin typeface="Arial"/>
                <a:cs typeface="Arial"/>
              </a:rPr>
              <a:t> από τα οποία εξάγεται ζάχαρη.
Η ζύμωση των τελευταίων και η επακόλουθη απόσταξη παράγει αιθανόλη.  </a:t>
            </a:r>
            <a:r>
              <a:rPr lang="en-US" sz="2400" b="1" spc="-109" dirty="0" err="1">
                <a:latin typeface="Arial"/>
                <a:cs typeface="Arial"/>
              </a:rPr>
              <a:t>Αυτή</a:t>
            </a:r>
            <a:r>
              <a:rPr lang="el-GR" sz="2400" b="1" spc="-109" dirty="0">
                <a:latin typeface="Arial"/>
                <a:cs typeface="Arial"/>
              </a:rPr>
              <a:t> </a:t>
            </a:r>
            <a:r>
              <a:rPr lang="en-US" sz="2400" b="1" spc="-109" dirty="0">
                <a:latin typeface="Arial"/>
                <a:cs typeface="Arial"/>
              </a:rPr>
              <a:t>μπ</a:t>
            </a:r>
            <a:r>
              <a:rPr lang="en-US" sz="2400" b="1" spc="-109" dirty="0" err="1">
                <a:latin typeface="Arial"/>
                <a:cs typeface="Arial"/>
              </a:rPr>
              <a:t>ορεί</a:t>
            </a:r>
            <a:r>
              <a:rPr lang="en-US" sz="2400" b="1" spc="-109" dirty="0">
                <a:latin typeface="Arial"/>
                <a:cs typeface="Arial"/>
              </a:rPr>
              <a:t> να χρησιμοποιηθεί ως πρόσθετο μέχρι 5% απευθείας στην αμόλυβδη βενζίνη ή να μετατραπεί σε ETBE (Ethyl Tertiary-Butyl Ester) με αντίδραση με ισοβουτυλένιο και να αναμειχθεί μέχρι 15% με αμόλυβδη βενζίνη.
Υπάρχουν επίσης τροποποιημένα αυτοκίνητα στην αγορά που μπορούν να κινούνται με μίγματα βιοαιθανόλης-βενζίνης με τα δύο καθαρά συστατικά (FLEXFUEL CARS)</a:t>
            </a:r>
            <a:r>
              <a:rPr lang="el-GR" sz="2400" b="1" spc="-109" dirty="0">
                <a:latin typeface="Arial"/>
                <a:cs typeface="Arial"/>
              </a:rPr>
              <a:t> </a:t>
            </a:r>
          </a:p>
          <a:p>
            <a:pPr marL="183848" marR="13255" indent="-172898" algn="just">
              <a:spcBef>
                <a:spcPts val="91"/>
              </a:spcBef>
            </a:pPr>
            <a:r>
              <a:rPr lang="en-US" sz="2400" b="1" spc="-109" dirty="0" err="1">
                <a:latin typeface="Arial"/>
                <a:cs typeface="Arial"/>
              </a:rPr>
              <a:t>Το</a:t>
            </a:r>
            <a:r>
              <a:rPr lang="en-US" sz="2400" b="1" spc="-109" dirty="0">
                <a:latin typeface="Arial"/>
                <a:cs typeface="Arial"/>
              </a:rPr>
              <a:t> MTBE (Methyl Tertiary-Butyl Ester) είναι ένα παράγωγο της μεθανόλης που εξάγεται από ειδικές καλλιέργειες ζάχαρης και είναι παρόμοιο με το ETBE.</a:t>
            </a:r>
            <a:endParaRPr sz="2400" dirty="0">
              <a:latin typeface="Arial"/>
              <a:cs typeface="Arial"/>
            </a:endParaRPr>
          </a:p>
        </p:txBody>
      </p:sp>
      <p:sp>
        <p:nvSpPr>
          <p:cNvPr id="112" name="object 112"/>
          <p:cNvSpPr txBox="1">
            <a:spLocks noGrp="1"/>
          </p:cNvSpPr>
          <p:nvPr>
            <p:ph type="title"/>
          </p:nvPr>
        </p:nvSpPr>
        <p:spPr>
          <a:xfrm>
            <a:off x="4645337" y="575930"/>
            <a:ext cx="2765676" cy="688747"/>
          </a:xfrm>
          <a:prstGeom prst="rect">
            <a:avLst/>
          </a:prstGeom>
        </p:spPr>
        <p:txBody>
          <a:bodyPr vert="horz" wrap="square" lIns="0" tIns="11526" rIns="0" bIns="0" rtlCol="0" anchor="ctr">
            <a:spAutoFit/>
          </a:bodyPr>
          <a:lstStyle/>
          <a:p>
            <a:pPr marL="11527">
              <a:lnSpc>
                <a:spcPct val="100000"/>
              </a:lnSpc>
              <a:spcBef>
                <a:spcPts val="91"/>
              </a:spcBef>
            </a:pPr>
            <a:r>
              <a:rPr lang="el-GR" spc="-522" dirty="0"/>
              <a:t>ΒΙΟΑΙΘΑΝΟΛΗ</a:t>
            </a:r>
            <a:endParaRPr spc="-49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3184758" y="715536"/>
            <a:ext cx="6204151" cy="626102"/>
          </a:xfrm>
          <a:prstGeom prst="rect">
            <a:avLst/>
          </a:prstGeom>
        </p:spPr>
        <p:txBody>
          <a:bodyPr vert="horz" wrap="square" lIns="0" tIns="11526" rIns="0" bIns="0" rtlCol="0" anchor="ctr">
            <a:spAutoFit/>
          </a:bodyPr>
          <a:lstStyle/>
          <a:p>
            <a:pPr marL="11527">
              <a:lnSpc>
                <a:spcPct val="100000"/>
              </a:lnSpc>
              <a:spcBef>
                <a:spcPts val="91"/>
              </a:spcBef>
            </a:pPr>
            <a:r>
              <a:rPr lang="it-IT" spc="-481" dirty="0"/>
              <a:t>ΠΑΡΑΓΩΓΉ</a:t>
            </a:r>
            <a:r>
              <a:rPr lang="el-GR" spc="-481" dirty="0"/>
              <a:t> </a:t>
            </a:r>
            <a:r>
              <a:rPr lang="it-IT" spc="-481" dirty="0"/>
              <a:t>ΒΙΟΑΙΘΑΝΌΛΗΣ</a:t>
            </a:r>
            <a:endParaRPr spc="-481" dirty="0"/>
          </a:p>
        </p:txBody>
      </p:sp>
      <p:grpSp>
        <p:nvGrpSpPr>
          <p:cNvPr id="111" name="object 111"/>
          <p:cNvGrpSpPr/>
          <p:nvPr/>
        </p:nvGrpSpPr>
        <p:grpSpPr>
          <a:xfrm>
            <a:off x="1949018" y="1819958"/>
            <a:ext cx="7973786" cy="4718477"/>
            <a:chOff x="777340" y="2005324"/>
            <a:chExt cx="8785931" cy="5199062"/>
          </a:xfrm>
        </p:grpSpPr>
        <p:pic>
          <p:nvPicPr>
            <p:cNvPr id="112" name="object 112"/>
            <p:cNvPicPr/>
            <p:nvPr/>
          </p:nvPicPr>
          <p:blipFill>
            <a:blip r:embed="rId2" cstate="print"/>
            <a:stretch>
              <a:fillRect/>
            </a:stretch>
          </p:blipFill>
          <p:spPr>
            <a:xfrm>
              <a:off x="777340" y="2005324"/>
              <a:ext cx="4780340" cy="5199062"/>
            </a:xfrm>
            <a:prstGeom prst="rect">
              <a:avLst/>
            </a:prstGeom>
          </p:spPr>
        </p:pic>
        <p:pic>
          <p:nvPicPr>
            <p:cNvPr id="113" name="object 113"/>
            <p:cNvPicPr/>
            <p:nvPr/>
          </p:nvPicPr>
          <p:blipFill>
            <a:blip r:embed="rId3" cstate="print"/>
            <a:stretch>
              <a:fillRect/>
            </a:stretch>
          </p:blipFill>
          <p:spPr>
            <a:xfrm>
              <a:off x="5556971" y="2008763"/>
              <a:ext cx="4006300" cy="5040930"/>
            </a:xfrm>
            <a:prstGeom prst="rect">
              <a:avLst/>
            </a:prstGeom>
          </p:spPr>
        </p:pic>
      </p:gr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dirty="0">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84342"/>
            <a:ext cx="8298754" cy="6078549"/>
            <a:chOff x="771698" y="423488"/>
            <a:chExt cx="9143998" cy="66976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23488"/>
              <a:ext cx="9143998" cy="6697661"/>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407394"/>
            <a:ext cx="8298754" cy="6032445"/>
            <a:chOff x="771698" y="448888"/>
            <a:chExt cx="9143998" cy="66468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48888"/>
              <a:ext cx="9143998" cy="6646861"/>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379989" y="1736521"/>
            <a:ext cx="9432022" cy="3193789"/>
          </a:xfrm>
        </p:spPr>
        <p:txBody>
          <a:bodyPr>
            <a:normAutofit fontScale="90000"/>
          </a:bodyPr>
          <a:lstStyle/>
          <a:p>
            <a:r>
              <a:rPr lang="en-GB" sz="4000" b="1" dirty="0">
                <a:solidFill>
                  <a:srgbClr val="94C020"/>
                </a:solidFill>
                <a:latin typeface="+mn-lt"/>
              </a:rPr>
              <a:t>Μάθημα: (</a:t>
            </a:r>
            <a:r>
              <a:rPr lang="en-GB" sz="4000" dirty="0"/>
              <a:t>VET-C3</a:t>
            </a:r>
            <a:r>
              <a:rPr lang="en-GB" sz="4000" b="1" dirty="0">
                <a:solidFill>
                  <a:srgbClr val="94C020"/>
                </a:solidFill>
                <a:latin typeface="+mn-lt"/>
              </a:rPr>
              <a:t>)</a:t>
            </a:r>
            <a:br>
              <a:rPr lang="en-GB" sz="4000" b="1" dirty="0">
                <a:solidFill>
                  <a:srgbClr val="94C020"/>
                </a:solidFill>
                <a:latin typeface="+mn-lt"/>
              </a:rPr>
            </a:br>
            <a:r>
              <a:rPr lang="en-GB" sz="4000" b="1" dirty="0">
                <a:solidFill>
                  <a:srgbClr val="94C020"/>
                </a:solidFill>
                <a:latin typeface="+mn-lt"/>
              </a:rPr>
              <a:t>Ενότητα: </a:t>
            </a:r>
            <a:r>
              <a:rPr lang="en-GB" sz="4000" dirty="0"/>
              <a:t>Βιοοικονομία, κυκλική οικονομία και προϊόντα βιολογικής προέλευσης</a:t>
            </a:r>
            <a:br>
              <a:rPr lang="en-GB" sz="4000" b="1" dirty="0">
                <a:solidFill>
                  <a:srgbClr val="94C020"/>
                </a:solidFill>
                <a:latin typeface="+mn-lt"/>
              </a:rPr>
            </a:br>
            <a:r>
              <a:rPr lang="el-GR" sz="4000" b="1" dirty="0">
                <a:solidFill>
                  <a:srgbClr val="94C020"/>
                </a:solidFill>
                <a:latin typeface="+mn-lt"/>
              </a:rPr>
              <a:t>Μαθησιακή Ενότητα</a:t>
            </a:r>
            <a:r>
              <a:rPr lang="en-GB" sz="4000" b="1" dirty="0">
                <a:solidFill>
                  <a:srgbClr val="94C020"/>
                </a:solidFill>
                <a:latin typeface="+mn-lt"/>
              </a:rPr>
              <a:t>: </a:t>
            </a:r>
            <a:r>
              <a:rPr lang="en-GB" sz="4000" dirty="0"/>
              <a:t>Βιοενέργεια και ενεργειακές καλλιέργειες </a:t>
            </a:r>
            <a:br>
              <a:rPr lang="it-IT" dirty="0"/>
            </a:br>
            <a:endParaRPr lang="en-GB"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379989" y="4396158"/>
            <a:ext cx="9144000" cy="1655762"/>
          </a:xfrm>
        </p:spPr>
        <p:txBody>
          <a:bodyPr/>
          <a:lstStyle/>
          <a:p>
            <a:pPr marL="0" indent="0">
              <a:buNone/>
            </a:pPr>
            <a:r>
              <a:rPr lang="en-GB" dirty="0">
                <a:solidFill>
                  <a:schemeClr val="tx1">
                    <a:lumMod val="65000"/>
                    <a:lumOff val="35000"/>
                  </a:schemeClr>
                </a:solidFill>
              </a:rPr>
              <a:t>Συγγραφείς</a:t>
            </a:r>
            <a:r>
              <a:rPr lang="it-IT" dirty="0">
                <a:solidFill>
                  <a:schemeClr val="tx1">
                    <a:lumMod val="65000"/>
                    <a:lumOff val="35000"/>
                  </a:schemeClr>
                </a:solidFill>
              </a:rPr>
              <a:t>: (UNIFI)</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980019" y="1852727"/>
            <a:ext cx="9595216" cy="4392325"/>
          </a:xfrm>
          <a:prstGeom prst="rect">
            <a:avLst/>
          </a:prstGeom>
        </p:spPr>
        <p:txBody>
          <a:bodyPr vert="horz" wrap="square" lIns="0" tIns="11526" rIns="0" bIns="0" rtlCol="0">
            <a:spAutoFit/>
          </a:bodyPr>
          <a:lstStyle/>
          <a:p>
            <a:pPr marL="183848" marR="4611" indent="-172898" algn="just">
              <a:spcBef>
                <a:spcPts val="91"/>
              </a:spcBef>
            </a:pPr>
            <a:r>
              <a:rPr sz="2500" b="1" spc="-172" dirty="0">
                <a:latin typeface="Arial"/>
                <a:cs typeface="Arial"/>
              </a:rPr>
              <a:t>Η αιθανόλη </a:t>
            </a:r>
            <a:r>
              <a:rPr sz="2500" b="1" spc="-191" dirty="0">
                <a:latin typeface="Arial"/>
                <a:cs typeface="Arial"/>
              </a:rPr>
              <a:t>μπορεί να παραχθεί </a:t>
            </a:r>
            <a:r>
              <a:rPr sz="2500" b="1" spc="-185" dirty="0">
                <a:latin typeface="Arial"/>
                <a:cs typeface="Arial"/>
              </a:rPr>
              <a:t>από </a:t>
            </a:r>
            <a:r>
              <a:rPr sz="2500" b="1" spc="-191" dirty="0">
                <a:latin typeface="Arial"/>
                <a:cs typeface="Arial"/>
              </a:rPr>
              <a:t>οποιαδήποτε </a:t>
            </a:r>
            <a:r>
              <a:rPr sz="2500" b="1" spc="-154" dirty="0">
                <a:latin typeface="Arial"/>
                <a:cs typeface="Arial"/>
              </a:rPr>
              <a:t>βιολογική </a:t>
            </a:r>
            <a:r>
              <a:rPr sz="2500" b="1" spc="-172" dirty="0">
                <a:latin typeface="Arial"/>
                <a:cs typeface="Arial"/>
              </a:rPr>
              <a:t>πρώτη ύλη </a:t>
            </a:r>
            <a:r>
              <a:rPr sz="2500" b="1" spc="-154" dirty="0">
                <a:latin typeface="Arial"/>
                <a:cs typeface="Arial"/>
              </a:rPr>
              <a:t>που </a:t>
            </a:r>
            <a:r>
              <a:rPr sz="2500" b="1" spc="-172" dirty="0">
                <a:latin typeface="Arial"/>
                <a:cs typeface="Arial"/>
              </a:rPr>
              <a:t>περιέχει </a:t>
            </a:r>
            <a:r>
              <a:rPr sz="2500" b="1" spc="-168" dirty="0">
                <a:latin typeface="Arial"/>
                <a:cs typeface="Arial"/>
              </a:rPr>
              <a:t>αξιοσημείωτες </a:t>
            </a:r>
            <a:r>
              <a:rPr sz="2500" b="1" spc="-154" dirty="0">
                <a:latin typeface="Arial"/>
                <a:cs typeface="Arial"/>
              </a:rPr>
              <a:t>ποσότητες </a:t>
            </a:r>
            <a:r>
              <a:rPr sz="2500" b="1" spc="-182" dirty="0">
                <a:latin typeface="Arial"/>
                <a:cs typeface="Arial"/>
              </a:rPr>
              <a:t>ζάχαρης </a:t>
            </a:r>
            <a:r>
              <a:rPr sz="2500" b="1" spc="-168" dirty="0">
                <a:latin typeface="Arial"/>
                <a:cs typeface="Arial"/>
              </a:rPr>
              <a:t>ή </a:t>
            </a:r>
            <a:r>
              <a:rPr sz="2500" b="1" spc="-163" dirty="0">
                <a:latin typeface="Arial"/>
                <a:cs typeface="Arial"/>
              </a:rPr>
              <a:t>υλικών </a:t>
            </a:r>
            <a:r>
              <a:rPr sz="2500" b="1" spc="-154" dirty="0">
                <a:latin typeface="Arial"/>
                <a:cs typeface="Arial"/>
              </a:rPr>
              <a:t>που </a:t>
            </a:r>
            <a:r>
              <a:rPr sz="2500" b="1" spc="-191" dirty="0">
                <a:latin typeface="Arial"/>
                <a:cs typeface="Arial"/>
              </a:rPr>
              <a:t>μπορούν να </a:t>
            </a:r>
            <a:r>
              <a:rPr sz="2500" b="1" spc="-177" dirty="0">
                <a:latin typeface="Arial"/>
                <a:cs typeface="Arial"/>
              </a:rPr>
              <a:t>μετατραπούν </a:t>
            </a:r>
            <a:r>
              <a:rPr sz="2500" b="1" spc="-154" dirty="0">
                <a:latin typeface="Arial"/>
                <a:cs typeface="Arial"/>
              </a:rPr>
              <a:t>σε </a:t>
            </a:r>
            <a:r>
              <a:rPr sz="2500" b="1" spc="-182" dirty="0">
                <a:latin typeface="Arial"/>
                <a:cs typeface="Arial"/>
              </a:rPr>
              <a:t>ζάχαρη, </a:t>
            </a:r>
            <a:r>
              <a:rPr sz="2500" b="1" spc="-185" dirty="0">
                <a:latin typeface="Arial"/>
                <a:cs typeface="Arial"/>
              </a:rPr>
              <a:t>όπως </a:t>
            </a:r>
            <a:r>
              <a:rPr sz="2500" b="1" spc="-168" dirty="0">
                <a:latin typeface="Arial"/>
                <a:cs typeface="Arial"/>
              </a:rPr>
              <a:t>άμυλο ή </a:t>
            </a:r>
            <a:r>
              <a:rPr sz="2500" b="1" spc="-154" dirty="0">
                <a:latin typeface="Arial"/>
                <a:cs typeface="Arial"/>
              </a:rPr>
              <a:t>κυτταρίνη.</a:t>
            </a:r>
            <a:endParaRPr sz="2500" dirty="0">
              <a:latin typeface="Arial"/>
              <a:cs typeface="Arial"/>
            </a:endParaRPr>
          </a:p>
          <a:p>
            <a:pPr marL="11527" algn="just">
              <a:spcBef>
                <a:spcPts val="436"/>
              </a:spcBef>
            </a:pPr>
            <a:r>
              <a:rPr sz="2500" b="1" spc="-172" dirty="0">
                <a:solidFill>
                  <a:srgbClr val="008000"/>
                </a:solidFill>
                <a:latin typeface="Arial"/>
                <a:cs typeface="Arial"/>
              </a:rPr>
              <a:t>Τα ζαχαρότευτλα </a:t>
            </a:r>
            <a:r>
              <a:rPr sz="2500" b="1" spc="-195" dirty="0">
                <a:latin typeface="Arial"/>
                <a:cs typeface="Arial"/>
              </a:rPr>
              <a:t>και το </a:t>
            </a:r>
            <a:r>
              <a:rPr sz="2500" b="1" spc="-191" dirty="0">
                <a:solidFill>
                  <a:srgbClr val="008000"/>
                </a:solidFill>
                <a:latin typeface="Arial"/>
                <a:cs typeface="Arial"/>
              </a:rPr>
              <a:t>ζαχαροκάλαμο </a:t>
            </a:r>
            <a:r>
              <a:rPr sz="2500" b="1" spc="-168" dirty="0">
                <a:latin typeface="Arial"/>
                <a:cs typeface="Arial"/>
              </a:rPr>
              <a:t>είναι </a:t>
            </a:r>
            <a:r>
              <a:rPr sz="2500" b="1" spc="-182" dirty="0">
                <a:latin typeface="Arial"/>
                <a:cs typeface="Arial"/>
              </a:rPr>
              <a:t>προφανή </a:t>
            </a:r>
            <a:r>
              <a:rPr sz="2500" b="1" spc="-154" dirty="0">
                <a:latin typeface="Arial"/>
                <a:cs typeface="Arial"/>
              </a:rPr>
              <a:t>παραδείγματα </a:t>
            </a:r>
            <a:r>
              <a:rPr sz="2500" b="1" spc="-172" dirty="0">
                <a:latin typeface="Arial"/>
                <a:cs typeface="Arial"/>
              </a:rPr>
              <a:t>πρώτων υλών </a:t>
            </a:r>
            <a:r>
              <a:rPr sz="2500" b="1" spc="-154" dirty="0">
                <a:latin typeface="Arial"/>
                <a:cs typeface="Arial"/>
              </a:rPr>
              <a:t>που </a:t>
            </a:r>
            <a:r>
              <a:rPr sz="2500" b="1" spc="-168" dirty="0">
                <a:latin typeface="Arial"/>
                <a:cs typeface="Arial"/>
              </a:rPr>
              <a:t>περιέχουν </a:t>
            </a:r>
            <a:r>
              <a:rPr sz="2500" b="1" spc="-182" dirty="0">
                <a:latin typeface="Arial"/>
                <a:cs typeface="Arial"/>
              </a:rPr>
              <a:t>ζάχαρη.</a:t>
            </a:r>
            <a:endParaRPr sz="2500" dirty="0">
              <a:latin typeface="Arial"/>
              <a:cs typeface="Arial"/>
            </a:endParaRPr>
          </a:p>
          <a:p>
            <a:pPr marL="183848" marR="13255" indent="-172898" algn="just">
              <a:lnSpc>
                <a:spcPct val="100800"/>
              </a:lnSpc>
              <a:spcBef>
                <a:spcPts val="345"/>
              </a:spcBef>
            </a:pPr>
            <a:r>
              <a:rPr sz="2500" b="1" spc="-172" dirty="0">
                <a:solidFill>
                  <a:srgbClr val="008000"/>
                </a:solidFill>
                <a:latin typeface="Arial"/>
                <a:cs typeface="Arial"/>
              </a:rPr>
              <a:t>Το καλαμπόκι</a:t>
            </a:r>
            <a:r>
              <a:rPr sz="2500" b="1" spc="-172" dirty="0">
                <a:latin typeface="Arial"/>
                <a:cs typeface="Arial"/>
              </a:rPr>
              <a:t>, το </a:t>
            </a:r>
            <a:r>
              <a:rPr sz="2500" b="1" spc="-185" dirty="0">
                <a:solidFill>
                  <a:srgbClr val="008000"/>
                </a:solidFill>
                <a:latin typeface="Arial"/>
                <a:cs typeface="Arial"/>
              </a:rPr>
              <a:t>σιτάρι </a:t>
            </a:r>
            <a:r>
              <a:rPr sz="2500" b="1" spc="-195" dirty="0">
                <a:latin typeface="Arial"/>
                <a:cs typeface="Arial"/>
              </a:rPr>
              <a:t>και </a:t>
            </a:r>
            <a:r>
              <a:rPr sz="2500" b="1" spc="-168" dirty="0">
                <a:latin typeface="Arial"/>
                <a:cs typeface="Arial"/>
              </a:rPr>
              <a:t>άλλα </a:t>
            </a:r>
            <a:r>
              <a:rPr sz="2500" b="1" spc="-163" dirty="0">
                <a:solidFill>
                  <a:srgbClr val="008000"/>
                </a:solidFill>
                <a:latin typeface="Arial"/>
                <a:cs typeface="Arial"/>
              </a:rPr>
              <a:t>δημητριακά </a:t>
            </a:r>
            <a:r>
              <a:rPr sz="2500" b="1" spc="-168" dirty="0">
                <a:latin typeface="Arial"/>
                <a:cs typeface="Arial"/>
              </a:rPr>
              <a:t>περιέχουν άμυλο </a:t>
            </a:r>
            <a:r>
              <a:rPr sz="2500" b="1" spc="-136" dirty="0">
                <a:latin typeface="Arial"/>
                <a:cs typeface="Arial"/>
              </a:rPr>
              <a:t>(στους </a:t>
            </a:r>
            <a:r>
              <a:rPr sz="2500" b="1" spc="-159" dirty="0">
                <a:latin typeface="Arial"/>
                <a:cs typeface="Arial"/>
              </a:rPr>
              <a:t>πυρήνες τους) </a:t>
            </a:r>
            <a:r>
              <a:rPr sz="2500" b="1" spc="-154" dirty="0">
                <a:latin typeface="Arial"/>
                <a:cs typeface="Arial"/>
              </a:rPr>
              <a:t>που </a:t>
            </a:r>
            <a:r>
              <a:rPr sz="2500" b="1" spc="-191" dirty="0">
                <a:latin typeface="Arial"/>
                <a:cs typeface="Arial"/>
              </a:rPr>
              <a:t>μπορεί </a:t>
            </a:r>
            <a:r>
              <a:rPr sz="2500" b="1" spc="-145" dirty="0">
                <a:latin typeface="Arial"/>
                <a:cs typeface="Arial"/>
              </a:rPr>
              <a:t>σχετικά </a:t>
            </a:r>
            <a:r>
              <a:rPr sz="2500" b="1" spc="-182" dirty="0">
                <a:latin typeface="Arial"/>
                <a:cs typeface="Arial"/>
              </a:rPr>
              <a:t>εύκολα </a:t>
            </a:r>
            <a:r>
              <a:rPr sz="2500" b="1" spc="-191" dirty="0">
                <a:latin typeface="Arial"/>
                <a:cs typeface="Arial"/>
              </a:rPr>
              <a:t>να </a:t>
            </a:r>
            <a:r>
              <a:rPr sz="2500" b="1" spc="-200" dirty="0">
                <a:latin typeface="Arial"/>
                <a:cs typeface="Arial"/>
              </a:rPr>
              <a:t>μετατραπεί σε </a:t>
            </a:r>
            <a:r>
              <a:rPr sz="2500" b="1" spc="-213" dirty="0">
                <a:latin typeface="Arial"/>
                <a:cs typeface="Arial"/>
              </a:rPr>
              <a:t>ζάχαρη</a:t>
            </a:r>
            <a:r>
              <a:rPr sz="2500" b="1" spc="-91" dirty="0">
                <a:latin typeface="Arial"/>
                <a:cs typeface="Arial"/>
              </a:rPr>
              <a:t>.</a:t>
            </a:r>
            <a:endParaRPr sz="2500" dirty="0">
              <a:latin typeface="Arial"/>
              <a:cs typeface="Arial"/>
            </a:endParaRPr>
          </a:p>
          <a:p>
            <a:pPr marL="183848" marR="4611" indent="-172898" algn="just">
              <a:lnSpc>
                <a:spcPct val="100400"/>
              </a:lnSpc>
              <a:spcBef>
                <a:spcPts val="427"/>
              </a:spcBef>
            </a:pPr>
            <a:r>
              <a:rPr sz="2500" b="1" spc="-163" dirty="0">
                <a:latin typeface="Arial"/>
                <a:cs typeface="Arial"/>
              </a:rPr>
              <a:t>Ομοίως, τα </a:t>
            </a:r>
            <a:r>
              <a:rPr sz="2500" b="1" spc="-163" dirty="0">
                <a:solidFill>
                  <a:srgbClr val="008000"/>
                </a:solidFill>
                <a:latin typeface="Arial"/>
                <a:cs typeface="Arial"/>
              </a:rPr>
              <a:t>δέντρα </a:t>
            </a:r>
            <a:r>
              <a:rPr sz="2500" b="1" spc="-195" dirty="0">
                <a:latin typeface="Arial"/>
                <a:cs typeface="Arial"/>
              </a:rPr>
              <a:t>και τα </a:t>
            </a:r>
            <a:r>
              <a:rPr sz="2500" b="1" spc="-182" dirty="0">
                <a:solidFill>
                  <a:srgbClr val="008000"/>
                </a:solidFill>
                <a:latin typeface="Arial"/>
                <a:cs typeface="Arial"/>
              </a:rPr>
              <a:t>χόρτα </a:t>
            </a:r>
            <a:r>
              <a:rPr sz="2500" b="1" spc="-200" dirty="0">
                <a:latin typeface="Arial"/>
                <a:cs typeface="Arial"/>
              </a:rPr>
              <a:t>αποτελούνται </a:t>
            </a:r>
            <a:r>
              <a:rPr sz="2500" b="1" spc="-154" dirty="0">
                <a:latin typeface="Arial"/>
                <a:cs typeface="Arial"/>
              </a:rPr>
              <a:t>σε μεγάλο βαθμό από </a:t>
            </a:r>
            <a:r>
              <a:rPr sz="2500" b="1" spc="-159" dirty="0">
                <a:latin typeface="Arial"/>
                <a:cs typeface="Arial"/>
              </a:rPr>
              <a:t>κυτταρίνη </a:t>
            </a:r>
            <a:r>
              <a:rPr sz="2500" b="1" spc="-195" dirty="0">
                <a:latin typeface="Arial"/>
                <a:cs typeface="Arial"/>
              </a:rPr>
              <a:t>και </a:t>
            </a:r>
            <a:r>
              <a:rPr sz="2500" b="1" spc="-163" dirty="0">
                <a:latin typeface="Arial"/>
                <a:cs typeface="Arial"/>
              </a:rPr>
              <a:t>ημικυτταρίνη, </a:t>
            </a:r>
            <a:r>
              <a:rPr sz="2500" b="1" spc="-185" dirty="0">
                <a:latin typeface="Arial"/>
                <a:cs typeface="Arial"/>
              </a:rPr>
              <a:t>οι οποίες </a:t>
            </a:r>
            <a:r>
              <a:rPr sz="2500" b="1" spc="-191" dirty="0">
                <a:latin typeface="Arial"/>
                <a:cs typeface="Arial"/>
              </a:rPr>
              <a:t>μπορούν </a:t>
            </a:r>
            <a:r>
              <a:rPr sz="2500" b="1" spc="-168" dirty="0">
                <a:latin typeface="Arial"/>
                <a:cs typeface="Arial"/>
              </a:rPr>
              <a:t>επίσης </a:t>
            </a:r>
            <a:r>
              <a:rPr sz="2500" b="1" spc="-191" dirty="0">
                <a:latin typeface="Arial"/>
                <a:cs typeface="Arial"/>
              </a:rPr>
              <a:t>να </a:t>
            </a:r>
            <a:r>
              <a:rPr sz="2500" b="1" spc="-177" dirty="0">
                <a:latin typeface="Arial"/>
                <a:cs typeface="Arial"/>
              </a:rPr>
              <a:t>μετατραπούν </a:t>
            </a:r>
            <a:r>
              <a:rPr sz="2500" b="1" spc="-159" dirty="0">
                <a:latin typeface="Arial"/>
                <a:cs typeface="Arial"/>
              </a:rPr>
              <a:t>σε </a:t>
            </a:r>
            <a:r>
              <a:rPr sz="2500" b="1" spc="-182" dirty="0">
                <a:latin typeface="Arial"/>
                <a:cs typeface="Arial"/>
              </a:rPr>
              <a:t>ζάχαρη, </a:t>
            </a:r>
            <a:r>
              <a:rPr sz="2500" b="1" spc="-185" dirty="0">
                <a:latin typeface="Arial"/>
                <a:cs typeface="Arial"/>
              </a:rPr>
              <a:t>αν και </a:t>
            </a:r>
            <a:r>
              <a:rPr sz="2500" b="1" spc="-168" dirty="0">
                <a:latin typeface="Arial"/>
                <a:cs typeface="Arial"/>
              </a:rPr>
              <a:t>με </a:t>
            </a:r>
            <a:r>
              <a:rPr sz="2500" b="1" spc="-204" dirty="0">
                <a:latin typeface="Arial"/>
                <a:cs typeface="Arial"/>
              </a:rPr>
              <a:t>μεγαλύτερη </a:t>
            </a:r>
            <a:r>
              <a:rPr sz="2500" b="1" spc="-141" dirty="0">
                <a:latin typeface="Arial"/>
                <a:cs typeface="Arial"/>
              </a:rPr>
              <a:t>δυσκολία </a:t>
            </a:r>
            <a:r>
              <a:rPr sz="2500" b="1" spc="-177" dirty="0">
                <a:latin typeface="Arial"/>
                <a:cs typeface="Arial"/>
              </a:rPr>
              <a:t>από ό,τι η μετατροπή του </a:t>
            </a:r>
            <a:r>
              <a:rPr sz="2500" b="1" spc="-159" dirty="0">
                <a:latin typeface="Arial"/>
                <a:cs typeface="Arial"/>
              </a:rPr>
              <a:t>αμύλου.</a:t>
            </a:r>
            <a:endParaRPr sz="2500" dirty="0">
              <a:latin typeface="Arial"/>
              <a:cs typeface="Arial"/>
            </a:endParaRPr>
          </a:p>
        </p:txBody>
      </p:sp>
      <p:sp>
        <p:nvSpPr>
          <p:cNvPr id="113" name="object 113"/>
          <p:cNvSpPr txBox="1">
            <a:spLocks noGrp="1"/>
          </p:cNvSpPr>
          <p:nvPr>
            <p:ph type="title"/>
          </p:nvPr>
        </p:nvSpPr>
        <p:spPr>
          <a:xfrm>
            <a:off x="3190015" y="575930"/>
            <a:ext cx="5676580" cy="688747"/>
          </a:xfrm>
          <a:prstGeom prst="rect">
            <a:avLst/>
          </a:prstGeom>
        </p:spPr>
        <p:txBody>
          <a:bodyPr vert="horz" wrap="square" lIns="0" tIns="11526" rIns="0" bIns="0" rtlCol="0" anchor="ctr">
            <a:spAutoFit/>
          </a:bodyPr>
          <a:lstStyle/>
          <a:p>
            <a:pPr marL="11527">
              <a:lnSpc>
                <a:spcPct val="100000"/>
              </a:lnSpc>
              <a:spcBef>
                <a:spcPts val="91"/>
              </a:spcBef>
            </a:pPr>
            <a:r>
              <a:rPr lang="it-IT" spc="-481" dirty="0"/>
              <a:t>ΠΑΡΑΓΩΓΉ ΒΙΟΑΙΘΑΝΌΛΗΣ</a:t>
            </a:r>
            <a:endParaRPr spc="-48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296296" y="2082136"/>
            <a:ext cx="9590183" cy="4012734"/>
          </a:xfrm>
          <a:prstGeom prst="rect">
            <a:avLst/>
          </a:prstGeom>
        </p:spPr>
        <p:txBody>
          <a:bodyPr vert="horz" wrap="square" lIns="0" tIns="11526" rIns="0" bIns="0" rtlCol="0">
            <a:spAutoFit/>
          </a:bodyPr>
          <a:lstStyle/>
          <a:p>
            <a:pPr marL="184424" marR="13255" indent="-172898" algn="just">
              <a:spcBef>
                <a:spcPts val="91"/>
              </a:spcBef>
            </a:pPr>
            <a:r>
              <a:rPr sz="2500" b="1" spc="-150" dirty="0">
                <a:latin typeface="Arial"/>
                <a:cs typeface="Arial"/>
              </a:rPr>
              <a:t>Για την </a:t>
            </a:r>
            <a:r>
              <a:rPr sz="2500" b="1" spc="-182" dirty="0">
                <a:latin typeface="Arial"/>
                <a:cs typeface="Arial"/>
              </a:rPr>
              <a:t>παραγωγή </a:t>
            </a:r>
            <a:r>
              <a:rPr sz="2500" b="1" spc="-168" dirty="0">
                <a:latin typeface="Arial"/>
                <a:cs typeface="Arial"/>
              </a:rPr>
              <a:t>αιθανόλης </a:t>
            </a:r>
            <a:r>
              <a:rPr sz="2500" b="1" spc="-185" dirty="0">
                <a:latin typeface="Arial"/>
                <a:cs typeface="Arial"/>
              </a:rPr>
              <a:t>από </a:t>
            </a:r>
            <a:r>
              <a:rPr sz="2500" b="1" spc="-168" dirty="0">
                <a:latin typeface="Arial"/>
                <a:cs typeface="Arial"/>
              </a:rPr>
              <a:t>καλλιέργειες </a:t>
            </a:r>
            <a:r>
              <a:rPr sz="2500" b="1" spc="-182" dirty="0">
                <a:latin typeface="Arial"/>
                <a:cs typeface="Arial"/>
              </a:rPr>
              <a:t>ζάχαρης</a:t>
            </a:r>
            <a:r>
              <a:rPr sz="2500" b="1" spc="-168" dirty="0">
                <a:latin typeface="Arial"/>
                <a:cs typeface="Arial"/>
              </a:rPr>
              <a:t>, οι </a:t>
            </a:r>
            <a:r>
              <a:rPr sz="2500" b="1" spc="-182" dirty="0">
                <a:latin typeface="Arial"/>
                <a:cs typeface="Arial"/>
              </a:rPr>
              <a:t>καλλιέργειες </a:t>
            </a:r>
            <a:r>
              <a:rPr sz="2500" b="1" spc="-200" dirty="0">
                <a:solidFill>
                  <a:srgbClr val="008000"/>
                </a:solidFill>
                <a:latin typeface="Arial"/>
                <a:cs typeface="Arial"/>
              </a:rPr>
              <a:t>πρέπει </a:t>
            </a:r>
            <a:r>
              <a:rPr sz="2500" b="1" spc="-127" dirty="0">
                <a:solidFill>
                  <a:srgbClr val="008000"/>
                </a:solidFill>
                <a:latin typeface="Arial"/>
                <a:cs typeface="Arial"/>
              </a:rPr>
              <a:t>πρώτα </a:t>
            </a:r>
            <a:r>
              <a:rPr sz="2500" b="1" spc="-191" dirty="0">
                <a:solidFill>
                  <a:srgbClr val="008000"/>
                </a:solidFill>
                <a:latin typeface="Arial"/>
                <a:cs typeface="Arial"/>
              </a:rPr>
              <a:t>να υποστούν </a:t>
            </a:r>
            <a:r>
              <a:rPr sz="2500" b="1" spc="-185" dirty="0">
                <a:solidFill>
                  <a:srgbClr val="008000"/>
                </a:solidFill>
                <a:latin typeface="Arial"/>
                <a:cs typeface="Arial"/>
              </a:rPr>
              <a:t>επεξεργασία </a:t>
            </a:r>
            <a:r>
              <a:rPr sz="2500" b="1" spc="-159" dirty="0">
                <a:solidFill>
                  <a:srgbClr val="008000"/>
                </a:solidFill>
                <a:latin typeface="Arial"/>
                <a:cs typeface="Arial"/>
              </a:rPr>
              <a:t>για την </a:t>
            </a:r>
            <a:r>
              <a:rPr sz="2500" b="1" spc="-195" dirty="0">
                <a:solidFill>
                  <a:srgbClr val="008000"/>
                </a:solidFill>
                <a:latin typeface="Arial"/>
                <a:cs typeface="Arial"/>
              </a:rPr>
              <a:t>απομάκρυνση </a:t>
            </a:r>
            <a:r>
              <a:rPr sz="2500" b="1" spc="-168" dirty="0">
                <a:solidFill>
                  <a:srgbClr val="008000"/>
                </a:solidFill>
                <a:latin typeface="Arial"/>
                <a:cs typeface="Arial"/>
              </a:rPr>
              <a:t>της </a:t>
            </a:r>
            <a:r>
              <a:rPr sz="2500" b="1" spc="-182" dirty="0">
                <a:solidFill>
                  <a:srgbClr val="008000"/>
                </a:solidFill>
                <a:latin typeface="Arial"/>
                <a:cs typeface="Arial"/>
              </a:rPr>
              <a:t>ζάχαρης </a:t>
            </a:r>
            <a:r>
              <a:rPr sz="2500" b="1" spc="-177" dirty="0">
                <a:latin typeface="Arial"/>
                <a:cs typeface="Arial"/>
              </a:rPr>
              <a:t>(</a:t>
            </a:r>
            <a:r>
              <a:rPr sz="2500" b="1" spc="-185" dirty="0">
                <a:latin typeface="Arial"/>
                <a:cs typeface="Arial"/>
              </a:rPr>
              <a:t>όπως </a:t>
            </a:r>
            <a:r>
              <a:rPr sz="2500" b="1" spc="-182" dirty="0">
                <a:latin typeface="Arial"/>
                <a:cs typeface="Arial"/>
              </a:rPr>
              <a:t>με </a:t>
            </a:r>
            <a:r>
              <a:rPr sz="2500" b="1" spc="-168" dirty="0">
                <a:latin typeface="Arial"/>
                <a:cs typeface="Arial"/>
              </a:rPr>
              <a:t>σύνθλιψη, </a:t>
            </a:r>
            <a:r>
              <a:rPr sz="2500" b="1" spc="-182" dirty="0">
                <a:latin typeface="Arial"/>
                <a:cs typeface="Arial"/>
              </a:rPr>
              <a:t>διαβροχή </a:t>
            </a:r>
            <a:r>
              <a:rPr sz="2500" b="1" spc="-195" dirty="0">
                <a:latin typeface="Arial"/>
                <a:cs typeface="Arial"/>
              </a:rPr>
              <a:t>και </a:t>
            </a:r>
            <a:r>
              <a:rPr sz="2500" b="1" spc="-177" dirty="0">
                <a:latin typeface="Arial"/>
                <a:cs typeface="Arial"/>
              </a:rPr>
              <a:t>χημική </a:t>
            </a:r>
            <a:r>
              <a:rPr sz="2500" b="1" spc="-159" dirty="0">
                <a:latin typeface="Arial"/>
                <a:cs typeface="Arial"/>
              </a:rPr>
              <a:t>επεξεργασία).</a:t>
            </a:r>
            <a:endParaRPr sz="2500" dirty="0">
              <a:latin typeface="Arial"/>
              <a:cs typeface="Arial"/>
            </a:endParaRPr>
          </a:p>
          <a:p>
            <a:pPr marL="11527" algn="just">
              <a:spcBef>
                <a:spcPts val="436"/>
              </a:spcBef>
            </a:pPr>
            <a:r>
              <a:rPr sz="2500" b="1" spc="-177" dirty="0">
                <a:latin typeface="Arial"/>
                <a:cs typeface="Arial"/>
              </a:rPr>
              <a:t>Στη συνέχεια, </a:t>
            </a:r>
            <a:r>
              <a:rPr sz="2500" b="1" spc="-141" dirty="0">
                <a:latin typeface="Arial"/>
                <a:cs typeface="Arial"/>
              </a:rPr>
              <a:t>η </a:t>
            </a:r>
            <a:r>
              <a:rPr sz="2500" b="1" spc="-182" dirty="0">
                <a:latin typeface="Arial"/>
                <a:cs typeface="Arial"/>
              </a:rPr>
              <a:t>ζάχαρη </a:t>
            </a:r>
            <a:r>
              <a:rPr sz="2500" b="1" spc="-182" dirty="0">
                <a:solidFill>
                  <a:srgbClr val="008000"/>
                </a:solidFill>
                <a:latin typeface="Arial"/>
                <a:cs typeface="Arial"/>
              </a:rPr>
              <a:t>ζυμώνεται </a:t>
            </a:r>
            <a:r>
              <a:rPr sz="2500" b="1" spc="-159" dirty="0">
                <a:latin typeface="Arial"/>
                <a:cs typeface="Arial"/>
              </a:rPr>
              <a:t>σε </a:t>
            </a:r>
            <a:r>
              <a:rPr sz="2500" b="1" spc="-168" dirty="0">
                <a:latin typeface="Arial"/>
                <a:cs typeface="Arial"/>
              </a:rPr>
              <a:t>αλκοόλη </a:t>
            </a:r>
            <a:r>
              <a:rPr sz="2500" b="1" spc="-177" dirty="0">
                <a:latin typeface="Arial"/>
                <a:cs typeface="Arial"/>
              </a:rPr>
              <a:t>με τη χρήση </a:t>
            </a:r>
            <a:r>
              <a:rPr sz="2500" b="1" spc="-172" dirty="0">
                <a:latin typeface="Arial"/>
                <a:cs typeface="Arial"/>
              </a:rPr>
              <a:t>ζυμομυκήτων </a:t>
            </a:r>
            <a:r>
              <a:rPr sz="2500" b="1" spc="-195" dirty="0">
                <a:latin typeface="Arial"/>
                <a:cs typeface="Arial"/>
              </a:rPr>
              <a:t>και </a:t>
            </a:r>
            <a:r>
              <a:rPr sz="2500" b="1" spc="-168" dirty="0">
                <a:latin typeface="Arial"/>
                <a:cs typeface="Arial"/>
              </a:rPr>
              <a:t>άλλων </a:t>
            </a:r>
            <a:r>
              <a:rPr sz="2500" b="1" spc="-172" dirty="0">
                <a:latin typeface="Arial"/>
                <a:cs typeface="Arial"/>
              </a:rPr>
              <a:t>μικροβίων.</a:t>
            </a:r>
            <a:endParaRPr sz="2500" dirty="0">
              <a:latin typeface="Arial"/>
              <a:cs typeface="Arial"/>
            </a:endParaRPr>
          </a:p>
          <a:p>
            <a:pPr marL="184424" marR="4611" indent="-172898" algn="just">
              <a:lnSpc>
                <a:spcPct val="100400"/>
              </a:lnSpc>
              <a:spcBef>
                <a:spcPts val="354"/>
              </a:spcBef>
            </a:pPr>
            <a:r>
              <a:rPr sz="2500" b="1" spc="-241" dirty="0">
                <a:latin typeface="Arial"/>
                <a:cs typeface="Arial"/>
              </a:rPr>
              <a:t>Ένα </a:t>
            </a:r>
            <a:r>
              <a:rPr sz="2500" b="1" spc="-141" dirty="0">
                <a:latin typeface="Arial"/>
                <a:cs typeface="Arial"/>
              </a:rPr>
              <a:t>τελικό </a:t>
            </a:r>
            <a:r>
              <a:rPr sz="2500" b="1" spc="-172" dirty="0">
                <a:latin typeface="Arial"/>
                <a:cs typeface="Arial"/>
              </a:rPr>
              <a:t>στάδιο </a:t>
            </a:r>
            <a:r>
              <a:rPr sz="2500" b="1" spc="-141" dirty="0">
                <a:latin typeface="Arial"/>
                <a:cs typeface="Arial"/>
              </a:rPr>
              <a:t>αποστάζει </a:t>
            </a:r>
            <a:r>
              <a:rPr sz="2500" b="1" spc="-145" dirty="0">
                <a:latin typeface="Arial"/>
                <a:cs typeface="Arial"/>
              </a:rPr>
              <a:t>(καθαρίζει) </a:t>
            </a:r>
            <a:r>
              <a:rPr sz="2500" b="1" spc="-168" dirty="0">
                <a:latin typeface="Arial"/>
                <a:cs typeface="Arial"/>
              </a:rPr>
              <a:t>την αιθανόλη στην επιθυμητή συγκέντρωση </a:t>
            </a:r>
            <a:r>
              <a:rPr sz="2500" b="1" spc="-195" dirty="0">
                <a:latin typeface="Arial"/>
                <a:cs typeface="Arial"/>
              </a:rPr>
              <a:t>και </a:t>
            </a:r>
            <a:r>
              <a:rPr sz="2500" b="1" spc="-163" dirty="0">
                <a:latin typeface="Arial"/>
                <a:cs typeface="Arial"/>
              </a:rPr>
              <a:t>συνήθως </a:t>
            </a:r>
            <a:r>
              <a:rPr sz="2500" b="1" spc="-195" dirty="0">
                <a:latin typeface="Arial"/>
                <a:cs typeface="Arial"/>
              </a:rPr>
              <a:t>αφαιρεί </a:t>
            </a:r>
            <a:r>
              <a:rPr sz="2500" b="1" spc="-123" dirty="0">
                <a:latin typeface="Arial"/>
                <a:cs typeface="Arial"/>
              </a:rPr>
              <a:t>όλο το </a:t>
            </a:r>
            <a:r>
              <a:rPr sz="2500" b="1" spc="-172" dirty="0">
                <a:latin typeface="Arial"/>
                <a:cs typeface="Arial"/>
              </a:rPr>
              <a:t>νερό </a:t>
            </a:r>
            <a:r>
              <a:rPr sz="2500" b="1" spc="-159" dirty="0">
                <a:latin typeface="Arial"/>
                <a:cs typeface="Arial"/>
              </a:rPr>
              <a:t>για να </a:t>
            </a:r>
            <a:r>
              <a:rPr sz="2500" b="1" spc="-185" dirty="0">
                <a:latin typeface="Arial"/>
                <a:cs typeface="Arial"/>
              </a:rPr>
              <a:t>παραχθεί "</a:t>
            </a:r>
            <a:r>
              <a:rPr sz="2500" b="1" spc="-185" dirty="0">
                <a:solidFill>
                  <a:srgbClr val="008000"/>
                </a:solidFill>
                <a:latin typeface="Arial"/>
                <a:cs typeface="Arial"/>
              </a:rPr>
              <a:t>άνυδρη </a:t>
            </a:r>
            <a:r>
              <a:rPr sz="2500" b="1" spc="-168" dirty="0">
                <a:solidFill>
                  <a:srgbClr val="008000"/>
                </a:solidFill>
                <a:latin typeface="Arial"/>
                <a:cs typeface="Arial"/>
              </a:rPr>
              <a:t>αιθανόλη</a:t>
            </a:r>
            <a:r>
              <a:rPr sz="2500" b="1" spc="-168" dirty="0">
                <a:latin typeface="Arial"/>
                <a:cs typeface="Arial"/>
              </a:rPr>
              <a:t>" </a:t>
            </a:r>
            <a:r>
              <a:rPr sz="2500" b="1" spc="-154" dirty="0">
                <a:latin typeface="Arial"/>
                <a:cs typeface="Arial"/>
              </a:rPr>
              <a:t>που </a:t>
            </a:r>
            <a:r>
              <a:rPr sz="2500" b="1" spc="-191" dirty="0">
                <a:latin typeface="Arial"/>
                <a:cs typeface="Arial"/>
              </a:rPr>
              <a:t>μπορεί να </a:t>
            </a:r>
            <a:r>
              <a:rPr sz="2500" b="1" spc="-182" dirty="0">
                <a:latin typeface="Arial"/>
                <a:cs typeface="Arial"/>
              </a:rPr>
              <a:t>αναμειχθεί </a:t>
            </a:r>
            <a:r>
              <a:rPr sz="2500" b="1" spc="-168" dirty="0">
                <a:latin typeface="Arial"/>
                <a:cs typeface="Arial"/>
              </a:rPr>
              <a:t>με </a:t>
            </a:r>
            <a:r>
              <a:rPr sz="2500" b="1" spc="-159" dirty="0">
                <a:latin typeface="Arial"/>
                <a:cs typeface="Arial"/>
              </a:rPr>
              <a:t>βενζίνη.</a:t>
            </a:r>
            <a:endParaRPr sz="2500" dirty="0">
              <a:latin typeface="Arial"/>
              <a:cs typeface="Arial"/>
            </a:endParaRPr>
          </a:p>
          <a:p>
            <a:pPr marL="184424" marR="4611" indent="-172898" algn="just">
              <a:lnSpc>
                <a:spcPct val="100400"/>
              </a:lnSpc>
              <a:spcBef>
                <a:spcPts val="427"/>
              </a:spcBef>
            </a:pPr>
            <a:r>
              <a:rPr sz="2500" b="1" spc="-150" dirty="0">
                <a:latin typeface="Arial"/>
                <a:cs typeface="Arial"/>
              </a:rPr>
              <a:t>Κατά τη </a:t>
            </a:r>
            <a:r>
              <a:rPr sz="2500" b="1" spc="-172" dirty="0">
                <a:latin typeface="Arial"/>
                <a:cs typeface="Arial"/>
              </a:rPr>
              <a:t>διαδικασία </a:t>
            </a:r>
            <a:r>
              <a:rPr sz="2500" b="1" spc="-168" dirty="0">
                <a:latin typeface="Arial"/>
                <a:cs typeface="Arial"/>
              </a:rPr>
              <a:t>του </a:t>
            </a:r>
            <a:r>
              <a:rPr sz="2500" b="1" spc="-191" dirty="0">
                <a:latin typeface="Arial"/>
                <a:cs typeface="Arial"/>
              </a:rPr>
              <a:t>ζαχαροκάλαμου</a:t>
            </a:r>
            <a:r>
              <a:rPr sz="2500" b="1" spc="-172" dirty="0">
                <a:latin typeface="Arial"/>
                <a:cs typeface="Arial"/>
              </a:rPr>
              <a:t>, </a:t>
            </a:r>
            <a:r>
              <a:rPr sz="2500" b="1" spc="-168" dirty="0">
                <a:latin typeface="Arial"/>
                <a:cs typeface="Arial"/>
              </a:rPr>
              <a:t>ο </a:t>
            </a:r>
            <a:r>
              <a:rPr sz="2500" b="1" spc="-185" dirty="0">
                <a:latin typeface="Arial"/>
                <a:cs typeface="Arial"/>
              </a:rPr>
              <a:t>θρυμματισμένος </a:t>
            </a:r>
            <a:r>
              <a:rPr sz="2500" b="1" spc="-154" dirty="0">
                <a:latin typeface="Arial"/>
                <a:cs typeface="Arial"/>
              </a:rPr>
              <a:t>μίσχος </a:t>
            </a:r>
            <a:r>
              <a:rPr sz="2500" b="1" spc="-168" dirty="0">
                <a:latin typeface="Arial"/>
                <a:cs typeface="Arial"/>
              </a:rPr>
              <a:t>του </a:t>
            </a:r>
            <a:r>
              <a:rPr sz="2500" b="1" spc="-150" dirty="0">
                <a:latin typeface="Arial"/>
                <a:cs typeface="Arial"/>
              </a:rPr>
              <a:t>φυτού, </a:t>
            </a:r>
            <a:r>
              <a:rPr sz="2500" b="1" spc="-168" dirty="0">
                <a:latin typeface="Arial"/>
                <a:cs typeface="Arial"/>
              </a:rPr>
              <a:t>η </a:t>
            </a:r>
            <a:r>
              <a:rPr sz="2500" b="1" spc="-172" dirty="0">
                <a:latin typeface="Arial"/>
                <a:cs typeface="Arial"/>
              </a:rPr>
              <a:t>"βαγάσσα", που </a:t>
            </a:r>
            <a:r>
              <a:rPr sz="2500" b="1" spc="-168" dirty="0">
                <a:latin typeface="Arial"/>
                <a:cs typeface="Arial"/>
              </a:rPr>
              <a:t>αποτελείται </a:t>
            </a:r>
            <a:r>
              <a:rPr sz="2500" b="1" spc="-154" dirty="0">
                <a:latin typeface="Arial"/>
                <a:cs typeface="Arial"/>
              </a:rPr>
              <a:t>από </a:t>
            </a:r>
            <a:r>
              <a:rPr sz="2500" b="1" spc="-159" dirty="0">
                <a:latin typeface="Arial"/>
                <a:cs typeface="Arial"/>
              </a:rPr>
              <a:t>κυτταρίνη </a:t>
            </a:r>
            <a:r>
              <a:rPr sz="2500" b="1" spc="-195" dirty="0">
                <a:latin typeface="Arial"/>
                <a:cs typeface="Arial"/>
              </a:rPr>
              <a:t>και </a:t>
            </a:r>
            <a:r>
              <a:rPr sz="2500" b="1" spc="-145" dirty="0">
                <a:latin typeface="Arial"/>
                <a:cs typeface="Arial"/>
              </a:rPr>
              <a:t>λιγνίνη, </a:t>
            </a:r>
            <a:r>
              <a:rPr sz="2500" b="1" spc="-191" dirty="0">
                <a:latin typeface="Arial"/>
                <a:cs typeface="Arial"/>
              </a:rPr>
              <a:t>μπορεί να χρησιμοποιηθεί </a:t>
            </a:r>
            <a:r>
              <a:rPr sz="2500" b="1" spc="-150" dirty="0">
                <a:latin typeface="Arial"/>
                <a:cs typeface="Arial"/>
              </a:rPr>
              <a:t>για την παραγωγή </a:t>
            </a:r>
            <a:r>
              <a:rPr sz="2500" b="1" spc="-182" dirty="0">
                <a:latin typeface="Arial"/>
                <a:cs typeface="Arial"/>
              </a:rPr>
              <a:t>ενέργειας κατά </a:t>
            </a:r>
            <a:r>
              <a:rPr sz="2500" b="1" spc="-168" dirty="0">
                <a:latin typeface="Arial"/>
                <a:cs typeface="Arial"/>
              </a:rPr>
              <a:t>την </a:t>
            </a:r>
            <a:r>
              <a:rPr sz="2500" b="1" spc="141" dirty="0">
                <a:latin typeface="Arial"/>
                <a:cs typeface="Arial"/>
              </a:rPr>
              <a:t>παρασκευή </a:t>
            </a:r>
            <a:r>
              <a:rPr sz="2500" b="1" spc="-159" dirty="0">
                <a:latin typeface="Arial"/>
                <a:cs typeface="Arial"/>
              </a:rPr>
              <a:t>αιθανόλης.</a:t>
            </a:r>
            <a:endParaRPr sz="2500" dirty="0">
              <a:latin typeface="Arial"/>
              <a:cs typeface="Arial"/>
            </a:endParaRPr>
          </a:p>
        </p:txBody>
      </p:sp>
      <p:grpSp>
        <p:nvGrpSpPr>
          <p:cNvPr id="107" name="object 107"/>
          <p:cNvGrpSpPr/>
          <p:nvPr/>
        </p:nvGrpSpPr>
        <p:grpSpPr>
          <a:xfrm>
            <a:off x="2494267" y="416040"/>
            <a:ext cx="7198018" cy="1449977"/>
            <a:chOff x="1378124" y="458414"/>
            <a:chExt cx="7931150" cy="1597660"/>
          </a:xfrm>
        </p:grpSpPr>
        <p:pic>
          <p:nvPicPr>
            <p:cNvPr id="108" name="object 108"/>
            <p:cNvPicPr/>
            <p:nvPr/>
          </p:nvPicPr>
          <p:blipFill>
            <a:blip r:embed="rId2" cstate="print"/>
            <a:stretch>
              <a:fillRect/>
            </a:stretch>
          </p:blipFill>
          <p:spPr>
            <a:xfrm>
              <a:off x="1382683" y="463665"/>
              <a:ext cx="7926185" cy="1591887"/>
            </a:xfrm>
            <a:prstGeom prst="rect">
              <a:avLst/>
            </a:prstGeom>
          </p:spPr>
        </p:pic>
        <p:pic>
          <p:nvPicPr>
            <p:cNvPr id="109" name="object 109"/>
            <p:cNvPicPr/>
            <p:nvPr/>
          </p:nvPicPr>
          <p:blipFill>
            <a:blip r:embed="rId3" cstate="print"/>
            <a:stretch>
              <a:fillRect/>
            </a:stretch>
          </p:blipFill>
          <p:spPr>
            <a:xfrm>
              <a:off x="1644534" y="492760"/>
              <a:ext cx="7394169" cy="1525385"/>
            </a:xfrm>
            <a:prstGeom prst="rect">
              <a:avLst/>
            </a:prstGeom>
          </p:spPr>
        </p:pic>
        <p:sp>
          <p:nvSpPr>
            <p:cNvPr id="110" name="object 110"/>
            <p:cNvSpPr/>
            <p:nvPr/>
          </p:nvSpPr>
          <p:spPr>
            <a:xfrm>
              <a:off x="1382886" y="463176"/>
              <a:ext cx="7772400" cy="1441450"/>
            </a:xfrm>
            <a:custGeom>
              <a:avLst/>
              <a:gdLst/>
              <a:ahLst/>
              <a:cxnLst/>
              <a:rect l="l" t="t" r="r" b="b"/>
              <a:pathLst>
                <a:path w="7772400" h="1441450">
                  <a:moveTo>
                    <a:pt x="7772398" y="0"/>
                  </a:moveTo>
                  <a:lnTo>
                    <a:pt x="0" y="0"/>
                  </a:lnTo>
                  <a:lnTo>
                    <a:pt x="0" y="1441450"/>
                  </a:lnTo>
                  <a:lnTo>
                    <a:pt x="7772398" y="1441450"/>
                  </a:lnTo>
                  <a:lnTo>
                    <a:pt x="7772398" y="0"/>
                  </a:lnTo>
                  <a:close/>
                </a:path>
              </a:pathLst>
            </a:custGeom>
            <a:solidFill>
              <a:srgbClr val="FFFDA9">
                <a:alpha val="50199"/>
              </a:srgbClr>
            </a:solidFill>
          </p:spPr>
          <p:txBody>
            <a:bodyPr wrap="square" lIns="0" tIns="0" rIns="0" bIns="0" rtlCol="0"/>
            <a:lstStyle/>
            <a:p>
              <a:endParaRPr sz="1634"/>
            </a:p>
          </p:txBody>
        </p:sp>
        <p:sp>
          <p:nvSpPr>
            <p:cNvPr id="111" name="object 111"/>
            <p:cNvSpPr/>
            <p:nvPr/>
          </p:nvSpPr>
          <p:spPr>
            <a:xfrm>
              <a:off x="1382886" y="463176"/>
              <a:ext cx="7772400" cy="1441450"/>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grpSp>
      <p:sp>
        <p:nvSpPr>
          <p:cNvPr id="112" name="object 112"/>
          <p:cNvSpPr txBox="1">
            <a:spLocks noGrp="1"/>
          </p:cNvSpPr>
          <p:nvPr>
            <p:ph type="title"/>
          </p:nvPr>
        </p:nvSpPr>
        <p:spPr>
          <a:xfrm>
            <a:off x="2747252" y="425803"/>
            <a:ext cx="6561780" cy="688747"/>
          </a:xfrm>
          <a:prstGeom prst="rect">
            <a:avLst/>
          </a:prstGeom>
        </p:spPr>
        <p:txBody>
          <a:bodyPr vert="horz" wrap="square" lIns="0" tIns="11526" rIns="0" bIns="0" rtlCol="0" anchor="ctr">
            <a:spAutoFit/>
          </a:bodyPr>
          <a:lstStyle/>
          <a:p>
            <a:pPr marL="11527">
              <a:lnSpc>
                <a:spcPct val="100000"/>
              </a:lnSpc>
              <a:spcBef>
                <a:spcPts val="91"/>
              </a:spcBef>
            </a:pPr>
            <a:r>
              <a:rPr spc="-427" dirty="0"/>
              <a:t>Η </a:t>
            </a:r>
            <a:r>
              <a:rPr lang="el-GR" spc="-368" dirty="0"/>
              <a:t>μετατροπή</a:t>
            </a:r>
            <a:r>
              <a:rPr spc="-368" dirty="0"/>
              <a:t> </a:t>
            </a:r>
            <a:r>
              <a:rPr spc="-286" dirty="0"/>
              <a:t>ζάχαρης σε </a:t>
            </a:r>
            <a:r>
              <a:rPr spc="-363" dirty="0"/>
              <a:t>αιθανόλη</a:t>
            </a:r>
          </a:p>
        </p:txBody>
      </p:sp>
      <p:sp>
        <p:nvSpPr>
          <p:cNvPr id="113" name="object 113"/>
          <p:cNvSpPr txBox="1"/>
          <p:nvPr/>
        </p:nvSpPr>
        <p:spPr>
          <a:xfrm>
            <a:off x="4895640" y="1074465"/>
            <a:ext cx="2259840"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Διαδικασία</a:t>
            </a:r>
            <a:endParaRPr sz="3993"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46622" y="1402588"/>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sp>
        <p:nvSpPr>
          <p:cNvPr id="22" name="object 22"/>
          <p:cNvSpPr/>
          <p:nvPr/>
        </p:nvSpPr>
        <p:spPr>
          <a:xfrm>
            <a:off x="1946622" y="3892215"/>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2" cstate="print"/>
          <a:stretch>
            <a:fillRect/>
          </a:stretch>
        </p:blipFill>
        <p:spPr>
          <a:xfrm>
            <a:off x="1946622" y="3892215"/>
            <a:ext cx="8298754" cy="8645"/>
          </a:xfrm>
          <a:prstGeom prst="rect">
            <a:avLst/>
          </a:prstGeom>
        </p:spPr>
      </p:pic>
      <p:sp>
        <p:nvSpPr>
          <p:cNvPr id="24" name="object 24"/>
          <p:cNvSpPr/>
          <p:nvPr/>
        </p:nvSpPr>
        <p:spPr>
          <a:xfrm>
            <a:off x="1946622" y="4168841"/>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3" cstate="print"/>
          <a:stretch>
            <a:fillRect/>
          </a:stretch>
        </p:blipFill>
        <p:spPr>
          <a:xfrm>
            <a:off x="1946622" y="4168841"/>
            <a:ext cx="8298754" cy="8645"/>
          </a:xfrm>
          <a:prstGeom prst="rect">
            <a:avLst/>
          </a:prstGeom>
        </p:spPr>
      </p:pic>
      <p:sp>
        <p:nvSpPr>
          <p:cNvPr id="26" name="object 26"/>
          <p:cNvSpPr/>
          <p:nvPr/>
        </p:nvSpPr>
        <p:spPr>
          <a:xfrm>
            <a:off x="1946622" y="444546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4" cstate="print"/>
          <a:stretch>
            <a:fillRect/>
          </a:stretch>
        </p:blipFill>
        <p:spPr>
          <a:xfrm>
            <a:off x="1946622" y="4445466"/>
            <a:ext cx="8298754" cy="8645"/>
          </a:xfrm>
          <a:prstGeom prst="rect">
            <a:avLst/>
          </a:prstGeom>
        </p:spPr>
      </p:pic>
      <p:sp>
        <p:nvSpPr>
          <p:cNvPr id="28" name="object 28"/>
          <p:cNvSpPr/>
          <p:nvPr/>
        </p:nvSpPr>
        <p:spPr>
          <a:xfrm>
            <a:off x="1946622" y="4722091"/>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2" cstate="print"/>
          <a:stretch>
            <a:fillRect/>
          </a:stretch>
        </p:blipFill>
        <p:spPr>
          <a:xfrm>
            <a:off x="1946622" y="4722091"/>
            <a:ext cx="8298754" cy="8645"/>
          </a:xfrm>
          <a:prstGeom prst="rect">
            <a:avLst/>
          </a:prstGeom>
        </p:spPr>
      </p:pic>
      <p:sp>
        <p:nvSpPr>
          <p:cNvPr id="30" name="object 30"/>
          <p:cNvSpPr/>
          <p:nvPr/>
        </p:nvSpPr>
        <p:spPr>
          <a:xfrm>
            <a:off x="1946622" y="499871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3" cstate="print"/>
          <a:stretch>
            <a:fillRect/>
          </a:stretch>
        </p:blipFill>
        <p:spPr>
          <a:xfrm>
            <a:off x="1946622" y="4998716"/>
            <a:ext cx="8298754" cy="8645"/>
          </a:xfrm>
          <a:prstGeom prst="rect">
            <a:avLst/>
          </a:prstGeom>
        </p:spPr>
      </p:pic>
      <p:sp>
        <p:nvSpPr>
          <p:cNvPr id="32" name="object 32"/>
          <p:cNvSpPr/>
          <p:nvPr/>
        </p:nvSpPr>
        <p:spPr>
          <a:xfrm>
            <a:off x="1946622" y="5275342"/>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5" cstate="print"/>
          <a:stretch>
            <a:fillRect/>
          </a:stretch>
        </p:blipFill>
        <p:spPr>
          <a:xfrm>
            <a:off x="1946622" y="5275342"/>
            <a:ext cx="8298754" cy="8645"/>
          </a:xfrm>
          <a:prstGeom prst="rect">
            <a:avLst/>
          </a:prstGeom>
        </p:spPr>
      </p:pic>
      <p:sp>
        <p:nvSpPr>
          <p:cNvPr id="34" name="object 34"/>
          <p:cNvSpPr/>
          <p:nvPr/>
        </p:nvSpPr>
        <p:spPr>
          <a:xfrm>
            <a:off x="1946622" y="5551967"/>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2" cstate="print"/>
          <a:stretch>
            <a:fillRect/>
          </a:stretch>
        </p:blipFill>
        <p:spPr>
          <a:xfrm>
            <a:off x="1946622" y="5551967"/>
            <a:ext cx="8298754" cy="8645"/>
          </a:xfrm>
          <a:prstGeom prst="rect">
            <a:avLst/>
          </a:prstGeom>
        </p:spPr>
      </p:pic>
      <p:sp>
        <p:nvSpPr>
          <p:cNvPr id="36" name="object 36"/>
          <p:cNvSpPr/>
          <p:nvPr/>
        </p:nvSpPr>
        <p:spPr>
          <a:xfrm>
            <a:off x="1946622" y="5828592"/>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3" cstate="print"/>
          <a:stretch>
            <a:fillRect/>
          </a:stretch>
        </p:blipFill>
        <p:spPr>
          <a:xfrm>
            <a:off x="1946622" y="5828592"/>
            <a:ext cx="8298754" cy="8645"/>
          </a:xfrm>
          <a:prstGeom prst="rect">
            <a:avLst/>
          </a:prstGeom>
        </p:spPr>
      </p:pic>
      <p:sp>
        <p:nvSpPr>
          <p:cNvPr id="38" name="object 38"/>
          <p:cNvSpPr/>
          <p:nvPr/>
        </p:nvSpPr>
        <p:spPr>
          <a:xfrm>
            <a:off x="1946622" y="610521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6" cstate="print"/>
          <a:stretch>
            <a:fillRect/>
          </a:stretch>
        </p:blipFill>
        <p:spPr>
          <a:xfrm>
            <a:off x="1946622" y="6105217"/>
            <a:ext cx="8298754" cy="8645"/>
          </a:xfrm>
          <a:prstGeom prst="rect">
            <a:avLst/>
          </a:prstGeom>
        </p:spPr>
      </p:pic>
      <p:sp>
        <p:nvSpPr>
          <p:cNvPr id="40" name="object 40"/>
          <p:cNvSpPr/>
          <p:nvPr/>
        </p:nvSpPr>
        <p:spPr>
          <a:xfrm>
            <a:off x="1946622" y="638184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2" cstate="print"/>
          <a:stretch>
            <a:fillRect/>
          </a:stretch>
        </p:blipFill>
        <p:spPr>
          <a:xfrm>
            <a:off x="1946622" y="6381842"/>
            <a:ext cx="8298754" cy="8645"/>
          </a:xfrm>
          <a:prstGeom prst="rect">
            <a:avLst/>
          </a:prstGeom>
        </p:spPr>
      </p:pic>
      <p:sp>
        <p:nvSpPr>
          <p:cNvPr id="42" name="object 42"/>
          <p:cNvSpPr/>
          <p:nvPr/>
        </p:nvSpPr>
        <p:spPr>
          <a:xfrm>
            <a:off x="1946622" y="665846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3" cstate="print"/>
          <a:stretch>
            <a:fillRect/>
          </a:stretch>
        </p:blipFill>
        <p:spPr>
          <a:xfrm>
            <a:off x="1946622" y="6658467"/>
            <a:ext cx="8298754" cy="8645"/>
          </a:xfrm>
          <a:prstGeom prst="rect">
            <a:avLst/>
          </a:prstGeom>
        </p:spPr>
      </p:pic>
      <p:sp>
        <p:nvSpPr>
          <p:cNvPr id="44" name="object 44"/>
          <p:cNvSpPr/>
          <p:nvPr/>
        </p:nvSpPr>
        <p:spPr>
          <a:xfrm>
            <a:off x="1946622" y="693509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7" cstate="print"/>
          <a:stretch>
            <a:fillRect/>
          </a:stretch>
        </p:blipFill>
        <p:spPr>
          <a:xfrm>
            <a:off x="1946622" y="6935092"/>
            <a:ext cx="8298754" cy="8645"/>
          </a:xfrm>
          <a:prstGeom prst="rect">
            <a:avLst/>
          </a:prstGeom>
        </p:spPr>
      </p:pic>
      <p:sp>
        <p:nvSpPr>
          <p:cNvPr id="48" name="object 48"/>
          <p:cNvSpPr/>
          <p:nvPr/>
        </p:nvSpPr>
        <p:spPr>
          <a:xfrm>
            <a:off x="24955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0" name="object 50"/>
          <p:cNvSpPr/>
          <p:nvPr/>
        </p:nvSpPr>
        <p:spPr>
          <a:xfrm>
            <a:off x="277217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2" name="object 52"/>
          <p:cNvSpPr/>
          <p:nvPr/>
        </p:nvSpPr>
        <p:spPr>
          <a:xfrm>
            <a:off x="304880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8" cstate="print"/>
          <a:stretch>
            <a:fillRect/>
          </a:stretch>
        </p:blipFill>
        <p:spPr>
          <a:xfrm>
            <a:off x="3048800" y="853660"/>
            <a:ext cx="8645" cy="6224067"/>
          </a:xfrm>
          <a:prstGeom prst="rect">
            <a:avLst/>
          </a:prstGeom>
        </p:spPr>
      </p:pic>
      <p:sp>
        <p:nvSpPr>
          <p:cNvPr id="54" name="object 54"/>
          <p:cNvSpPr/>
          <p:nvPr/>
        </p:nvSpPr>
        <p:spPr>
          <a:xfrm>
            <a:off x="332542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9" cstate="print"/>
          <a:stretch>
            <a:fillRect/>
          </a:stretch>
        </p:blipFill>
        <p:spPr>
          <a:xfrm>
            <a:off x="3325425" y="853660"/>
            <a:ext cx="8645" cy="6224067"/>
          </a:xfrm>
          <a:prstGeom prst="rect">
            <a:avLst/>
          </a:prstGeom>
        </p:spPr>
      </p:pic>
      <p:sp>
        <p:nvSpPr>
          <p:cNvPr id="56" name="object 56"/>
          <p:cNvSpPr/>
          <p:nvPr/>
        </p:nvSpPr>
        <p:spPr>
          <a:xfrm>
            <a:off x="36020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0" cstate="print"/>
          <a:stretch>
            <a:fillRect/>
          </a:stretch>
        </p:blipFill>
        <p:spPr>
          <a:xfrm>
            <a:off x="3602050" y="853660"/>
            <a:ext cx="8645" cy="6224067"/>
          </a:xfrm>
          <a:prstGeom prst="rect">
            <a:avLst/>
          </a:prstGeom>
        </p:spPr>
      </p:pic>
      <p:sp>
        <p:nvSpPr>
          <p:cNvPr id="58" name="object 58"/>
          <p:cNvSpPr/>
          <p:nvPr/>
        </p:nvSpPr>
        <p:spPr>
          <a:xfrm>
            <a:off x="38786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8" cstate="print"/>
          <a:stretch>
            <a:fillRect/>
          </a:stretch>
        </p:blipFill>
        <p:spPr>
          <a:xfrm>
            <a:off x="3878676" y="853660"/>
            <a:ext cx="8645" cy="6224067"/>
          </a:xfrm>
          <a:prstGeom prst="rect">
            <a:avLst/>
          </a:prstGeom>
        </p:spPr>
      </p:pic>
      <p:sp>
        <p:nvSpPr>
          <p:cNvPr id="60" name="object 60"/>
          <p:cNvSpPr/>
          <p:nvPr/>
        </p:nvSpPr>
        <p:spPr>
          <a:xfrm>
            <a:off x="415530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9" cstate="print"/>
          <a:stretch>
            <a:fillRect/>
          </a:stretch>
        </p:blipFill>
        <p:spPr>
          <a:xfrm>
            <a:off x="4155301" y="853660"/>
            <a:ext cx="8645" cy="6224067"/>
          </a:xfrm>
          <a:prstGeom prst="rect">
            <a:avLst/>
          </a:prstGeom>
        </p:spPr>
      </p:pic>
      <p:sp>
        <p:nvSpPr>
          <p:cNvPr id="62" name="object 62"/>
          <p:cNvSpPr/>
          <p:nvPr/>
        </p:nvSpPr>
        <p:spPr>
          <a:xfrm>
            <a:off x="443192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0" cstate="print"/>
          <a:stretch>
            <a:fillRect/>
          </a:stretch>
        </p:blipFill>
        <p:spPr>
          <a:xfrm>
            <a:off x="4431926" y="853660"/>
            <a:ext cx="8645" cy="6224067"/>
          </a:xfrm>
          <a:prstGeom prst="rect">
            <a:avLst/>
          </a:prstGeom>
        </p:spPr>
      </p:pic>
      <p:sp>
        <p:nvSpPr>
          <p:cNvPr id="64" name="object 64"/>
          <p:cNvSpPr/>
          <p:nvPr/>
        </p:nvSpPr>
        <p:spPr>
          <a:xfrm>
            <a:off x="470855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8" cstate="print"/>
          <a:stretch>
            <a:fillRect/>
          </a:stretch>
        </p:blipFill>
        <p:spPr>
          <a:xfrm>
            <a:off x="4708551" y="853660"/>
            <a:ext cx="8645" cy="6224067"/>
          </a:xfrm>
          <a:prstGeom prst="rect">
            <a:avLst/>
          </a:prstGeom>
        </p:spPr>
      </p:pic>
      <p:sp>
        <p:nvSpPr>
          <p:cNvPr id="66" name="object 66"/>
          <p:cNvSpPr/>
          <p:nvPr/>
        </p:nvSpPr>
        <p:spPr>
          <a:xfrm>
            <a:off x="49851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9" cstate="print"/>
          <a:stretch>
            <a:fillRect/>
          </a:stretch>
        </p:blipFill>
        <p:spPr>
          <a:xfrm>
            <a:off x="4985176" y="853660"/>
            <a:ext cx="8645" cy="6224067"/>
          </a:xfrm>
          <a:prstGeom prst="rect">
            <a:avLst/>
          </a:prstGeom>
        </p:spPr>
      </p:pic>
      <p:sp>
        <p:nvSpPr>
          <p:cNvPr id="68" name="object 68"/>
          <p:cNvSpPr/>
          <p:nvPr/>
        </p:nvSpPr>
        <p:spPr>
          <a:xfrm>
            <a:off x="5261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0" cstate="print"/>
          <a:stretch>
            <a:fillRect/>
          </a:stretch>
        </p:blipFill>
        <p:spPr>
          <a:xfrm>
            <a:off x="5261802" y="853660"/>
            <a:ext cx="8645" cy="6224067"/>
          </a:xfrm>
          <a:prstGeom prst="rect">
            <a:avLst/>
          </a:prstGeom>
        </p:spPr>
      </p:pic>
      <p:sp>
        <p:nvSpPr>
          <p:cNvPr id="70" name="object 70"/>
          <p:cNvSpPr/>
          <p:nvPr/>
        </p:nvSpPr>
        <p:spPr>
          <a:xfrm>
            <a:off x="55384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8" cstate="print"/>
          <a:stretch>
            <a:fillRect/>
          </a:stretch>
        </p:blipFill>
        <p:spPr>
          <a:xfrm>
            <a:off x="5538427" y="853660"/>
            <a:ext cx="8645" cy="6224067"/>
          </a:xfrm>
          <a:prstGeom prst="rect">
            <a:avLst/>
          </a:prstGeom>
        </p:spPr>
      </p:pic>
      <p:sp>
        <p:nvSpPr>
          <p:cNvPr id="72" name="object 72"/>
          <p:cNvSpPr/>
          <p:nvPr/>
        </p:nvSpPr>
        <p:spPr>
          <a:xfrm>
            <a:off x="581505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9" cstate="print"/>
          <a:stretch>
            <a:fillRect/>
          </a:stretch>
        </p:blipFill>
        <p:spPr>
          <a:xfrm>
            <a:off x="5815052" y="853660"/>
            <a:ext cx="8645" cy="6224067"/>
          </a:xfrm>
          <a:prstGeom prst="rect">
            <a:avLst/>
          </a:prstGeom>
        </p:spPr>
      </p:pic>
      <p:sp>
        <p:nvSpPr>
          <p:cNvPr id="74" name="object 74"/>
          <p:cNvSpPr/>
          <p:nvPr/>
        </p:nvSpPr>
        <p:spPr>
          <a:xfrm>
            <a:off x="609167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0" cstate="print"/>
          <a:stretch>
            <a:fillRect/>
          </a:stretch>
        </p:blipFill>
        <p:spPr>
          <a:xfrm>
            <a:off x="6091677" y="853660"/>
            <a:ext cx="8645" cy="6224067"/>
          </a:xfrm>
          <a:prstGeom prst="rect">
            <a:avLst/>
          </a:prstGeom>
        </p:spPr>
      </p:pic>
      <p:sp>
        <p:nvSpPr>
          <p:cNvPr id="76" name="object 76"/>
          <p:cNvSpPr/>
          <p:nvPr/>
        </p:nvSpPr>
        <p:spPr>
          <a:xfrm>
            <a:off x="63683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8" cstate="print"/>
          <a:stretch>
            <a:fillRect/>
          </a:stretch>
        </p:blipFill>
        <p:spPr>
          <a:xfrm>
            <a:off x="6368302" y="853660"/>
            <a:ext cx="8645" cy="6224067"/>
          </a:xfrm>
          <a:prstGeom prst="rect">
            <a:avLst/>
          </a:prstGeom>
        </p:spPr>
      </p:pic>
      <p:sp>
        <p:nvSpPr>
          <p:cNvPr id="78" name="object 78"/>
          <p:cNvSpPr/>
          <p:nvPr/>
        </p:nvSpPr>
        <p:spPr>
          <a:xfrm>
            <a:off x="66449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9" cstate="print"/>
          <a:stretch>
            <a:fillRect/>
          </a:stretch>
        </p:blipFill>
        <p:spPr>
          <a:xfrm>
            <a:off x="6644927" y="853660"/>
            <a:ext cx="8645" cy="6224067"/>
          </a:xfrm>
          <a:prstGeom prst="rect">
            <a:avLst/>
          </a:prstGeom>
        </p:spPr>
      </p:pic>
      <p:sp>
        <p:nvSpPr>
          <p:cNvPr id="80" name="object 80"/>
          <p:cNvSpPr/>
          <p:nvPr/>
        </p:nvSpPr>
        <p:spPr>
          <a:xfrm>
            <a:off x="69215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0" cstate="print"/>
          <a:stretch>
            <a:fillRect/>
          </a:stretch>
        </p:blipFill>
        <p:spPr>
          <a:xfrm>
            <a:off x="6921553" y="853660"/>
            <a:ext cx="8645" cy="6224067"/>
          </a:xfrm>
          <a:prstGeom prst="rect">
            <a:avLst/>
          </a:prstGeom>
        </p:spPr>
      </p:pic>
      <p:sp>
        <p:nvSpPr>
          <p:cNvPr id="82" name="object 82"/>
          <p:cNvSpPr/>
          <p:nvPr/>
        </p:nvSpPr>
        <p:spPr>
          <a:xfrm>
            <a:off x="71981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8" cstate="print"/>
          <a:stretch>
            <a:fillRect/>
          </a:stretch>
        </p:blipFill>
        <p:spPr>
          <a:xfrm>
            <a:off x="7198178" y="853660"/>
            <a:ext cx="8645" cy="6224067"/>
          </a:xfrm>
          <a:prstGeom prst="rect">
            <a:avLst/>
          </a:prstGeom>
        </p:spPr>
      </p:pic>
      <p:sp>
        <p:nvSpPr>
          <p:cNvPr id="84" name="object 84"/>
          <p:cNvSpPr/>
          <p:nvPr/>
        </p:nvSpPr>
        <p:spPr>
          <a:xfrm>
            <a:off x="7474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9" cstate="print"/>
          <a:stretch>
            <a:fillRect/>
          </a:stretch>
        </p:blipFill>
        <p:spPr>
          <a:xfrm>
            <a:off x="7474802" y="853660"/>
            <a:ext cx="8645" cy="6224067"/>
          </a:xfrm>
          <a:prstGeom prst="rect">
            <a:avLst/>
          </a:prstGeom>
        </p:spPr>
      </p:pic>
      <p:sp>
        <p:nvSpPr>
          <p:cNvPr id="86" name="object 86"/>
          <p:cNvSpPr/>
          <p:nvPr/>
        </p:nvSpPr>
        <p:spPr>
          <a:xfrm>
            <a:off x="77514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0" cstate="print"/>
          <a:stretch>
            <a:fillRect/>
          </a:stretch>
        </p:blipFill>
        <p:spPr>
          <a:xfrm>
            <a:off x="7751428" y="853660"/>
            <a:ext cx="8645" cy="6224067"/>
          </a:xfrm>
          <a:prstGeom prst="rect">
            <a:avLst/>
          </a:prstGeom>
        </p:spPr>
      </p:pic>
      <p:sp>
        <p:nvSpPr>
          <p:cNvPr id="88" name="object 88"/>
          <p:cNvSpPr/>
          <p:nvPr/>
        </p:nvSpPr>
        <p:spPr>
          <a:xfrm>
            <a:off x="80280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8" cstate="print"/>
          <a:stretch>
            <a:fillRect/>
          </a:stretch>
        </p:blipFill>
        <p:spPr>
          <a:xfrm>
            <a:off x="8028053" y="853660"/>
            <a:ext cx="8645" cy="6224067"/>
          </a:xfrm>
          <a:prstGeom prst="rect">
            <a:avLst/>
          </a:prstGeom>
        </p:spPr>
      </p:pic>
      <p:sp>
        <p:nvSpPr>
          <p:cNvPr id="90" name="object 90"/>
          <p:cNvSpPr/>
          <p:nvPr/>
        </p:nvSpPr>
        <p:spPr>
          <a:xfrm>
            <a:off x="83046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9" cstate="print"/>
          <a:stretch>
            <a:fillRect/>
          </a:stretch>
        </p:blipFill>
        <p:spPr>
          <a:xfrm>
            <a:off x="8304678" y="853660"/>
            <a:ext cx="8645" cy="6224067"/>
          </a:xfrm>
          <a:prstGeom prst="rect">
            <a:avLst/>
          </a:prstGeom>
        </p:spPr>
      </p:pic>
      <p:sp>
        <p:nvSpPr>
          <p:cNvPr id="92" name="object 92"/>
          <p:cNvSpPr/>
          <p:nvPr/>
        </p:nvSpPr>
        <p:spPr>
          <a:xfrm>
            <a:off x="858130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0" cstate="print"/>
          <a:stretch>
            <a:fillRect/>
          </a:stretch>
        </p:blipFill>
        <p:spPr>
          <a:xfrm>
            <a:off x="8581303" y="853660"/>
            <a:ext cx="8645" cy="6224067"/>
          </a:xfrm>
          <a:prstGeom prst="rect">
            <a:avLst/>
          </a:prstGeom>
        </p:spPr>
      </p:pic>
      <p:sp>
        <p:nvSpPr>
          <p:cNvPr id="94" name="object 94"/>
          <p:cNvSpPr/>
          <p:nvPr/>
        </p:nvSpPr>
        <p:spPr>
          <a:xfrm>
            <a:off x="88579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8" cstate="print"/>
          <a:stretch>
            <a:fillRect/>
          </a:stretch>
        </p:blipFill>
        <p:spPr>
          <a:xfrm>
            <a:off x="8857928" y="853660"/>
            <a:ext cx="8645" cy="6224067"/>
          </a:xfrm>
          <a:prstGeom prst="rect">
            <a:avLst/>
          </a:prstGeom>
        </p:spPr>
      </p:pic>
      <p:sp>
        <p:nvSpPr>
          <p:cNvPr id="96" name="object 96"/>
          <p:cNvSpPr/>
          <p:nvPr/>
        </p:nvSpPr>
        <p:spPr>
          <a:xfrm>
            <a:off x="9134554"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9" cstate="print"/>
          <a:stretch>
            <a:fillRect/>
          </a:stretch>
        </p:blipFill>
        <p:spPr>
          <a:xfrm>
            <a:off x="9134554" y="853660"/>
            <a:ext cx="8645" cy="6224067"/>
          </a:xfrm>
          <a:prstGeom prst="rect">
            <a:avLst/>
          </a:prstGeom>
        </p:spPr>
      </p:pic>
      <p:sp>
        <p:nvSpPr>
          <p:cNvPr id="98" name="object 98"/>
          <p:cNvSpPr/>
          <p:nvPr/>
        </p:nvSpPr>
        <p:spPr>
          <a:xfrm>
            <a:off x="941117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0" cstate="print"/>
          <a:stretch>
            <a:fillRect/>
          </a:stretch>
        </p:blipFill>
        <p:spPr>
          <a:xfrm>
            <a:off x="9411179" y="853660"/>
            <a:ext cx="8645" cy="6224067"/>
          </a:xfrm>
          <a:prstGeom prst="rect">
            <a:avLst/>
          </a:prstGeom>
        </p:spPr>
      </p:pic>
      <p:sp>
        <p:nvSpPr>
          <p:cNvPr id="100" name="object 100"/>
          <p:cNvSpPr/>
          <p:nvPr/>
        </p:nvSpPr>
        <p:spPr>
          <a:xfrm>
            <a:off x="9687804" y="853660"/>
            <a:ext cx="8645" cy="6224068"/>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sp>
        <p:nvSpPr>
          <p:cNvPr id="102" name="object 102"/>
          <p:cNvSpPr/>
          <p:nvPr/>
        </p:nvSpPr>
        <p:spPr>
          <a:xfrm>
            <a:off x="996442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6" name="object 106"/>
          <p:cNvPicPr/>
          <p:nvPr/>
        </p:nvPicPr>
        <p:blipFill>
          <a:blip r:embed="rId11" cstate="print"/>
          <a:stretch>
            <a:fillRect/>
          </a:stretch>
        </p:blipFill>
        <p:spPr>
          <a:xfrm>
            <a:off x="3022256" y="1918668"/>
            <a:ext cx="6300505" cy="4564316"/>
          </a:xfrm>
          <a:prstGeom prst="rect">
            <a:avLst/>
          </a:prstGeom>
        </p:spPr>
      </p:pic>
      <p:pic>
        <p:nvPicPr>
          <p:cNvPr id="107" name="object 107"/>
          <p:cNvPicPr/>
          <p:nvPr/>
        </p:nvPicPr>
        <p:blipFill>
          <a:blip r:embed="rId12" cstate="print"/>
          <a:stretch>
            <a:fillRect/>
          </a:stretch>
        </p:blipFill>
        <p:spPr>
          <a:xfrm>
            <a:off x="2501129" y="895153"/>
            <a:ext cx="7193512" cy="1444738"/>
          </a:xfrm>
          <a:prstGeom prst="rect">
            <a:avLst/>
          </a:prstGeom>
        </p:spPr>
      </p:pic>
      <p:pic>
        <p:nvPicPr>
          <p:cNvPr id="108" name="object 108"/>
          <p:cNvPicPr/>
          <p:nvPr/>
        </p:nvPicPr>
        <p:blipFill>
          <a:blip r:embed="rId13" cstate="print"/>
          <a:stretch>
            <a:fillRect/>
          </a:stretch>
        </p:blipFill>
        <p:spPr>
          <a:xfrm>
            <a:off x="2736340" y="795765"/>
            <a:ext cx="6710674" cy="1384383"/>
          </a:xfrm>
          <a:prstGeom prst="rect">
            <a:avLst/>
          </a:prstGeom>
        </p:spPr>
      </p:pic>
      <p:sp>
        <p:nvSpPr>
          <p:cNvPr id="110" name="object 110"/>
          <p:cNvSpPr/>
          <p:nvPr/>
        </p:nvSpPr>
        <p:spPr>
          <a:xfrm>
            <a:off x="2506626" y="416071"/>
            <a:ext cx="7053943" cy="1308207"/>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sp>
        <p:nvSpPr>
          <p:cNvPr id="111" name="object 111"/>
          <p:cNvSpPr txBox="1">
            <a:spLocks noGrp="1"/>
          </p:cNvSpPr>
          <p:nvPr>
            <p:ph type="title"/>
          </p:nvPr>
        </p:nvSpPr>
        <p:spPr>
          <a:xfrm>
            <a:off x="2470700" y="366240"/>
            <a:ext cx="7125793" cy="626102"/>
          </a:xfrm>
          <a:prstGeom prst="rect">
            <a:avLst/>
          </a:prstGeom>
        </p:spPr>
        <p:txBody>
          <a:bodyPr vert="horz" wrap="square" lIns="0" tIns="11526" rIns="0" bIns="0" rtlCol="0" anchor="ctr">
            <a:spAutoFit/>
          </a:bodyPr>
          <a:lstStyle/>
          <a:p>
            <a:pPr marL="11527">
              <a:lnSpc>
                <a:spcPct val="100000"/>
              </a:lnSpc>
              <a:spcBef>
                <a:spcPts val="91"/>
              </a:spcBef>
            </a:pPr>
            <a:r>
              <a:rPr spc="-427" dirty="0"/>
              <a:t>Η </a:t>
            </a:r>
            <a:r>
              <a:rPr lang="el-GR" spc="-368" dirty="0"/>
              <a:t>μετατροπή</a:t>
            </a:r>
            <a:r>
              <a:rPr spc="-368" dirty="0"/>
              <a:t> </a:t>
            </a:r>
            <a:r>
              <a:rPr spc="-286" dirty="0"/>
              <a:t>ζάχαρης σε </a:t>
            </a:r>
            <a:r>
              <a:rPr spc="-363" dirty="0"/>
              <a:t>αιθανόλη</a:t>
            </a:r>
          </a:p>
        </p:txBody>
      </p:sp>
      <p:sp>
        <p:nvSpPr>
          <p:cNvPr id="112" name="object 112"/>
          <p:cNvSpPr txBox="1"/>
          <p:nvPr/>
        </p:nvSpPr>
        <p:spPr>
          <a:xfrm>
            <a:off x="5033493" y="1038157"/>
            <a:ext cx="2303430"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Διαδικασία</a:t>
            </a:r>
            <a:endParaRPr sz="3993" dirty="0">
              <a:latin typeface="Arial"/>
              <a:cs typeface="Arial"/>
            </a:endParaRPr>
          </a:p>
        </p:txBody>
      </p:sp>
      <p:sp>
        <p:nvSpPr>
          <p:cNvPr id="114" name="object 114"/>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680112" y="1834751"/>
            <a:ext cx="9088542" cy="346795"/>
          </a:xfrm>
          <a:prstGeom prst="rect">
            <a:avLst/>
          </a:prstGeom>
        </p:spPr>
        <p:txBody>
          <a:bodyPr vert="horz" wrap="square" lIns="0" tIns="11526" rIns="0" bIns="0" rtlCol="0">
            <a:spAutoFit/>
          </a:bodyPr>
          <a:lstStyle/>
          <a:p>
            <a:pPr marL="11527">
              <a:spcBef>
                <a:spcPts val="91"/>
              </a:spcBef>
            </a:pPr>
            <a:r>
              <a:rPr sz="2178" b="1" spc="-172" dirty="0">
                <a:latin typeface="Arial"/>
                <a:cs typeface="Arial"/>
              </a:rPr>
              <a:t>Ζαχαρουργείο </a:t>
            </a:r>
            <a:r>
              <a:rPr sz="2178" b="1" spc="-177" dirty="0">
                <a:latin typeface="Arial"/>
                <a:cs typeface="Arial"/>
              </a:rPr>
              <a:t>για την </a:t>
            </a:r>
            <a:r>
              <a:rPr sz="2178" b="1" spc="-208" dirty="0">
                <a:latin typeface="Arial"/>
                <a:cs typeface="Arial"/>
              </a:rPr>
              <a:t>παραγωγή </a:t>
            </a:r>
            <a:r>
              <a:rPr sz="2178" b="1" spc="-200" dirty="0">
                <a:latin typeface="Arial"/>
                <a:cs typeface="Arial"/>
              </a:rPr>
              <a:t>βιοαιθανόλης </a:t>
            </a:r>
            <a:r>
              <a:rPr sz="2178" b="1" spc="-222" dirty="0">
                <a:latin typeface="Arial"/>
                <a:cs typeface="Arial"/>
              </a:rPr>
              <a:t>από </a:t>
            </a:r>
            <a:r>
              <a:rPr sz="2178" b="1" spc="-227" dirty="0">
                <a:latin typeface="Arial"/>
                <a:cs typeface="Arial"/>
              </a:rPr>
              <a:t>ζαχαροκάλαμο </a:t>
            </a:r>
            <a:r>
              <a:rPr sz="2178" b="1" spc="-177" dirty="0">
                <a:latin typeface="Arial"/>
                <a:cs typeface="Arial"/>
              </a:rPr>
              <a:t>στη </a:t>
            </a:r>
            <a:r>
              <a:rPr sz="2178" b="1" spc="-182" dirty="0">
                <a:latin typeface="Arial"/>
                <a:cs typeface="Arial"/>
              </a:rPr>
              <a:t>Βραζιλία</a:t>
            </a:r>
            <a:endParaRPr sz="2178" dirty="0">
              <a:latin typeface="Arial"/>
              <a:cs typeface="Arial"/>
            </a:endParaRPr>
          </a:p>
        </p:txBody>
      </p:sp>
      <p:sp>
        <p:nvSpPr>
          <p:cNvPr id="112" name="object 112"/>
          <p:cNvSpPr txBox="1"/>
          <p:nvPr/>
        </p:nvSpPr>
        <p:spPr>
          <a:xfrm>
            <a:off x="2287260" y="447698"/>
            <a:ext cx="7290451" cy="626102"/>
          </a:xfrm>
          <a:prstGeom prst="rect">
            <a:avLst/>
          </a:prstGeom>
        </p:spPr>
        <p:txBody>
          <a:bodyPr vert="horz" wrap="square" lIns="0" tIns="11526" rIns="0" bIns="0" rtlCol="0">
            <a:spAutoFit/>
          </a:bodyPr>
          <a:lstStyle/>
          <a:p>
            <a:pPr marL="11527">
              <a:spcBef>
                <a:spcPts val="91"/>
              </a:spcBef>
            </a:pPr>
            <a:r>
              <a:rPr sz="3993" b="1" spc="-427" dirty="0">
                <a:solidFill>
                  <a:srgbClr val="008000"/>
                </a:solidFill>
                <a:latin typeface="Arial"/>
                <a:cs typeface="Arial"/>
              </a:rPr>
              <a:t>Η </a:t>
            </a:r>
            <a:r>
              <a:rPr lang="el-GR" sz="3993" b="1" spc="-368" dirty="0">
                <a:solidFill>
                  <a:srgbClr val="008000"/>
                </a:solidFill>
                <a:latin typeface="Arial"/>
                <a:cs typeface="Arial"/>
              </a:rPr>
              <a:t>μετατροπή</a:t>
            </a:r>
            <a:r>
              <a:rPr sz="3993" b="1" spc="-368" dirty="0">
                <a:solidFill>
                  <a:srgbClr val="008000"/>
                </a:solidFill>
                <a:latin typeface="Arial"/>
                <a:cs typeface="Arial"/>
              </a:rPr>
              <a:t> </a:t>
            </a:r>
            <a:r>
              <a:rPr sz="3993" b="1" spc="-286" dirty="0">
                <a:solidFill>
                  <a:srgbClr val="008000"/>
                </a:solidFill>
                <a:latin typeface="Arial"/>
                <a:cs typeface="Arial"/>
              </a:rPr>
              <a:t>ζάχαρης σε </a:t>
            </a:r>
            <a:r>
              <a:rPr sz="3993" b="1" spc="-363" dirty="0">
                <a:solidFill>
                  <a:srgbClr val="008000"/>
                </a:solidFill>
                <a:latin typeface="Arial"/>
                <a:cs typeface="Arial"/>
              </a:rPr>
              <a:t>αιθανόλη</a:t>
            </a:r>
            <a:endParaRPr sz="3993" dirty="0">
              <a:latin typeface="Arial"/>
              <a:cs typeface="Arial"/>
            </a:endParaRPr>
          </a:p>
        </p:txBody>
      </p:sp>
      <p:sp>
        <p:nvSpPr>
          <p:cNvPr id="113" name="object 113"/>
          <p:cNvSpPr txBox="1"/>
          <p:nvPr/>
        </p:nvSpPr>
        <p:spPr>
          <a:xfrm>
            <a:off x="5066870" y="1073800"/>
            <a:ext cx="2315026"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Διαδικασία</a:t>
            </a:r>
            <a:endParaRPr sz="3993" dirty="0">
              <a:latin typeface="Arial"/>
              <a:cs typeface="Arial"/>
            </a:endParaRPr>
          </a:p>
        </p:txBody>
      </p:sp>
      <p:pic>
        <p:nvPicPr>
          <p:cNvPr id="114" name="object 114"/>
          <p:cNvPicPr/>
          <p:nvPr/>
        </p:nvPicPr>
        <p:blipFill>
          <a:blip r:embed="rId2" cstate="print"/>
          <a:stretch>
            <a:fillRect/>
          </a:stretch>
        </p:blipFill>
        <p:spPr>
          <a:xfrm>
            <a:off x="3479743" y="2316396"/>
            <a:ext cx="5489280" cy="409606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200257" y="1286043"/>
            <a:ext cx="11791486" cy="5297701"/>
          </a:xfrm>
          <a:prstGeom prst="rect">
            <a:avLst/>
          </a:prstGeom>
        </p:spPr>
        <p:txBody>
          <a:bodyPr vert="horz" wrap="square" lIns="0" tIns="11526" rIns="0" bIns="0" rtlCol="0">
            <a:spAutoFit/>
          </a:bodyPr>
          <a:lstStyle/>
          <a:p>
            <a:pPr marL="183848" marR="4611" indent="-172898" algn="just">
              <a:spcBef>
                <a:spcPts val="91"/>
              </a:spcBef>
            </a:pPr>
            <a:r>
              <a:rPr sz="2400" b="1" spc="-150" dirty="0">
                <a:latin typeface="Arial"/>
                <a:cs typeface="Arial"/>
              </a:rPr>
              <a:t>Σε </a:t>
            </a:r>
            <a:r>
              <a:rPr sz="2400" b="1" spc="-218" dirty="0">
                <a:latin typeface="Arial"/>
                <a:cs typeface="Arial"/>
              </a:rPr>
              <a:t>πολλές </a:t>
            </a:r>
            <a:r>
              <a:rPr sz="2400" b="1" spc="-159" dirty="0">
                <a:latin typeface="Arial"/>
                <a:cs typeface="Arial"/>
              </a:rPr>
              <a:t>χώρες, </a:t>
            </a:r>
            <a:r>
              <a:rPr sz="2400" b="1" spc="-200" dirty="0">
                <a:latin typeface="Arial"/>
                <a:cs typeface="Arial"/>
              </a:rPr>
              <a:t>το μεγαλύτερο μέρος της </a:t>
            </a:r>
            <a:r>
              <a:rPr sz="2400" b="1" spc="-168" dirty="0">
                <a:latin typeface="Arial"/>
                <a:cs typeface="Arial"/>
              </a:rPr>
              <a:t>αιθανόλης </a:t>
            </a:r>
            <a:r>
              <a:rPr sz="2400" b="1" spc="-150" dirty="0">
                <a:latin typeface="Arial"/>
                <a:cs typeface="Arial"/>
              </a:rPr>
              <a:t>καυσίμων </a:t>
            </a:r>
            <a:r>
              <a:rPr sz="2400" b="1" spc="-191" dirty="0">
                <a:latin typeface="Arial"/>
                <a:cs typeface="Arial"/>
              </a:rPr>
              <a:t>παράγεται </a:t>
            </a:r>
            <a:r>
              <a:rPr sz="2400" b="1" spc="-185" dirty="0">
                <a:latin typeface="Arial"/>
                <a:cs typeface="Arial"/>
              </a:rPr>
              <a:t>από </a:t>
            </a:r>
            <a:r>
              <a:rPr sz="2400" b="1" spc="-168" dirty="0">
                <a:latin typeface="Arial"/>
                <a:cs typeface="Arial"/>
              </a:rPr>
              <a:t>το αμυλούχο </a:t>
            </a:r>
            <a:r>
              <a:rPr sz="2400" b="1" spc="-200" dirty="0">
                <a:latin typeface="Arial"/>
                <a:cs typeface="Arial"/>
              </a:rPr>
              <a:t>συστατικό </a:t>
            </a:r>
            <a:r>
              <a:rPr sz="2400" b="1" spc="103" dirty="0">
                <a:latin typeface="Arial"/>
                <a:cs typeface="Arial"/>
              </a:rPr>
              <a:t>των </a:t>
            </a:r>
            <a:r>
              <a:rPr sz="2400" b="1" spc="-182" dirty="0">
                <a:latin typeface="Arial"/>
                <a:cs typeface="Arial"/>
              </a:rPr>
              <a:t>καλλιεργειών </a:t>
            </a:r>
            <a:r>
              <a:rPr sz="2400" b="1" spc="-163" dirty="0">
                <a:latin typeface="Arial"/>
                <a:cs typeface="Arial"/>
              </a:rPr>
              <a:t>σιτηρών </a:t>
            </a:r>
            <a:r>
              <a:rPr sz="2400" b="1" spc="-154" dirty="0">
                <a:latin typeface="Arial"/>
                <a:cs typeface="Arial"/>
              </a:rPr>
              <a:t>(κυρίως </a:t>
            </a:r>
            <a:r>
              <a:rPr sz="2400" b="1" spc="-182" dirty="0">
                <a:latin typeface="Arial"/>
                <a:cs typeface="Arial"/>
              </a:rPr>
              <a:t>καλαμπόκι </a:t>
            </a:r>
            <a:r>
              <a:rPr sz="2400" b="1" spc="-195" dirty="0">
                <a:latin typeface="Arial"/>
                <a:cs typeface="Arial"/>
              </a:rPr>
              <a:t>και </a:t>
            </a:r>
            <a:r>
              <a:rPr sz="2400" b="1" spc="-185" dirty="0">
                <a:latin typeface="Arial"/>
                <a:cs typeface="Arial"/>
              </a:rPr>
              <a:t>σιτάρι </a:t>
            </a:r>
            <a:r>
              <a:rPr sz="2400" b="1" spc="-231" dirty="0">
                <a:latin typeface="Arial"/>
                <a:cs typeface="Arial"/>
              </a:rPr>
              <a:t>στις ΗΠΑ </a:t>
            </a:r>
            <a:r>
              <a:rPr sz="2400" b="1" spc="-195" dirty="0">
                <a:latin typeface="Arial"/>
                <a:cs typeface="Arial"/>
              </a:rPr>
              <a:t>και </a:t>
            </a:r>
            <a:r>
              <a:rPr sz="2400" b="1" spc="-185" dirty="0">
                <a:latin typeface="Arial"/>
                <a:cs typeface="Arial"/>
              </a:rPr>
              <a:t>σιτάρι </a:t>
            </a:r>
            <a:r>
              <a:rPr sz="2400" b="1" spc="-195" dirty="0">
                <a:latin typeface="Arial"/>
                <a:cs typeface="Arial"/>
              </a:rPr>
              <a:t>και </a:t>
            </a:r>
            <a:r>
              <a:rPr sz="2400" b="1" spc="-163" dirty="0">
                <a:latin typeface="Arial"/>
                <a:cs typeface="Arial"/>
              </a:rPr>
              <a:t>κριθάρι </a:t>
            </a:r>
            <a:r>
              <a:rPr sz="2400" b="1" spc="-191" dirty="0">
                <a:latin typeface="Arial"/>
                <a:cs typeface="Arial"/>
              </a:rPr>
              <a:t>στην Ευρώπη </a:t>
            </a:r>
            <a:r>
              <a:rPr sz="2400" b="1" spc="-185" dirty="0">
                <a:latin typeface="Arial"/>
                <a:cs typeface="Arial"/>
              </a:rPr>
              <a:t>- </a:t>
            </a:r>
            <a:r>
              <a:rPr sz="2400" b="1" spc="-200" dirty="0">
                <a:latin typeface="Arial"/>
                <a:cs typeface="Arial"/>
              </a:rPr>
              <a:t>αν </a:t>
            </a:r>
            <a:r>
              <a:rPr sz="2400" b="1" spc="-185" dirty="0">
                <a:latin typeface="Arial"/>
                <a:cs typeface="Arial"/>
              </a:rPr>
              <a:t>και </a:t>
            </a:r>
            <a:r>
              <a:rPr sz="2400" b="1" spc="-200" dirty="0">
                <a:latin typeface="Arial"/>
                <a:cs typeface="Arial"/>
              </a:rPr>
              <a:t>στην </a:t>
            </a:r>
            <a:r>
              <a:rPr sz="2400" b="1" spc="-195" dirty="0">
                <a:latin typeface="Arial"/>
                <a:cs typeface="Arial"/>
              </a:rPr>
              <a:t>Ευρώπη </a:t>
            </a:r>
            <a:r>
              <a:rPr sz="2400" b="1" spc="-191" dirty="0">
                <a:latin typeface="Arial"/>
                <a:cs typeface="Arial"/>
              </a:rPr>
              <a:t>χρησιμοποιούνται </a:t>
            </a:r>
            <a:r>
              <a:rPr sz="2400" b="1" spc="-200" dirty="0">
                <a:latin typeface="Arial"/>
                <a:cs typeface="Arial"/>
              </a:rPr>
              <a:t>επίσης </a:t>
            </a:r>
            <a:r>
              <a:rPr sz="2400" b="1" spc="-185" dirty="0">
                <a:latin typeface="Arial"/>
                <a:cs typeface="Arial"/>
              </a:rPr>
              <a:t>ζαχαρότευτλα</a:t>
            </a:r>
            <a:r>
              <a:rPr sz="2400" b="1" spc="-118" dirty="0">
                <a:latin typeface="Arial"/>
                <a:cs typeface="Arial"/>
              </a:rPr>
              <a:t>)</a:t>
            </a:r>
            <a:r>
              <a:rPr sz="2400" b="1" spc="-91" dirty="0">
                <a:latin typeface="Arial"/>
                <a:cs typeface="Arial"/>
              </a:rPr>
              <a:t>.</a:t>
            </a:r>
            <a:endParaRPr lang="el-GR" sz="2400" b="1" spc="-91" dirty="0">
              <a:latin typeface="Arial"/>
              <a:cs typeface="Arial"/>
            </a:endParaRPr>
          </a:p>
          <a:p>
            <a:pPr marL="183848" marR="4611" indent="-172898" algn="just">
              <a:spcBef>
                <a:spcPts val="91"/>
              </a:spcBef>
            </a:pPr>
            <a:r>
              <a:rPr sz="2400" b="1" spc="-150" dirty="0" err="1">
                <a:latin typeface="Arial"/>
                <a:cs typeface="Arial"/>
              </a:rPr>
              <a:t>Στις</a:t>
            </a:r>
            <a:r>
              <a:rPr sz="2400" b="1" spc="-150" dirty="0">
                <a:latin typeface="Arial"/>
                <a:cs typeface="Arial"/>
              </a:rPr>
              <a:t> </a:t>
            </a:r>
            <a:r>
              <a:rPr sz="2400" b="1" spc="-172" dirty="0">
                <a:latin typeface="Arial"/>
                <a:cs typeface="Arial"/>
              </a:rPr>
              <a:t>συμβατικές διεργασίες </a:t>
            </a:r>
            <a:r>
              <a:rPr sz="2400" b="1" spc="-163" dirty="0">
                <a:latin typeface="Arial"/>
                <a:cs typeface="Arial"/>
              </a:rPr>
              <a:t>μετατροπής σιτηρών σε αιθανόλη</a:t>
            </a:r>
            <a:r>
              <a:rPr sz="2400" b="1" spc="-172" dirty="0">
                <a:latin typeface="Arial"/>
                <a:cs typeface="Arial"/>
              </a:rPr>
              <a:t>, χρησιμοποιείται </a:t>
            </a:r>
            <a:r>
              <a:rPr sz="2400" b="1" spc="-168" dirty="0">
                <a:latin typeface="Arial"/>
                <a:cs typeface="Arial"/>
              </a:rPr>
              <a:t>μόνο το αμυλούχο </a:t>
            </a:r>
            <a:r>
              <a:rPr sz="2400" b="1" spc="-159" dirty="0">
                <a:latin typeface="Arial"/>
                <a:cs typeface="Arial"/>
              </a:rPr>
              <a:t>μέρος </a:t>
            </a:r>
            <a:r>
              <a:rPr sz="2400" b="1" spc="-168" dirty="0">
                <a:latin typeface="Arial"/>
                <a:cs typeface="Arial"/>
              </a:rPr>
              <a:t>του </a:t>
            </a:r>
            <a:r>
              <a:rPr sz="2400" b="1" spc="-159" dirty="0">
                <a:latin typeface="Arial"/>
                <a:cs typeface="Arial"/>
              </a:rPr>
              <a:t>φυτού. </a:t>
            </a:r>
            <a:r>
              <a:rPr sz="2400" b="1" spc="-141" dirty="0">
                <a:solidFill>
                  <a:srgbClr val="008000"/>
                </a:solidFill>
                <a:latin typeface="Arial"/>
                <a:cs typeface="Arial"/>
              </a:rPr>
              <a:t>Όταν </a:t>
            </a:r>
            <a:r>
              <a:rPr sz="2400" b="1" spc="-182" dirty="0">
                <a:solidFill>
                  <a:srgbClr val="008000"/>
                </a:solidFill>
                <a:latin typeface="Arial"/>
                <a:cs typeface="Arial"/>
              </a:rPr>
              <a:t>το καλαμπόκι </a:t>
            </a:r>
            <a:r>
              <a:rPr sz="2400" b="1" spc="-191" dirty="0">
                <a:solidFill>
                  <a:srgbClr val="008000"/>
                </a:solidFill>
                <a:latin typeface="Arial"/>
                <a:cs typeface="Arial"/>
              </a:rPr>
              <a:t>χρησιμοποιείται </a:t>
            </a:r>
            <a:r>
              <a:rPr sz="2400" b="1" spc="-185" dirty="0">
                <a:solidFill>
                  <a:srgbClr val="008000"/>
                </a:solidFill>
                <a:latin typeface="Arial"/>
                <a:cs typeface="Arial"/>
              </a:rPr>
              <a:t>ως </a:t>
            </a:r>
            <a:r>
              <a:rPr sz="2400" b="1" spc="-163" dirty="0">
                <a:solidFill>
                  <a:srgbClr val="008000"/>
                </a:solidFill>
                <a:latin typeface="Arial"/>
                <a:cs typeface="Arial"/>
              </a:rPr>
              <a:t>πρώτη ύλη, </a:t>
            </a:r>
            <a:r>
              <a:rPr sz="2400" b="1" spc="-177" dirty="0">
                <a:solidFill>
                  <a:srgbClr val="008000"/>
                </a:solidFill>
                <a:latin typeface="Arial"/>
                <a:cs typeface="Arial"/>
              </a:rPr>
              <a:t>χρησιμοποιούνται </a:t>
            </a:r>
            <a:r>
              <a:rPr sz="2400" b="1" spc="-168" dirty="0">
                <a:solidFill>
                  <a:srgbClr val="008000"/>
                </a:solidFill>
                <a:latin typeface="Arial"/>
                <a:cs typeface="Arial"/>
              </a:rPr>
              <a:t>μόνο οι κόκκοι </a:t>
            </a:r>
            <a:r>
              <a:rPr sz="2400" b="1" spc="-182" dirty="0">
                <a:solidFill>
                  <a:srgbClr val="008000"/>
                </a:solidFill>
                <a:latin typeface="Arial"/>
                <a:cs typeface="Arial"/>
              </a:rPr>
              <a:t>του </a:t>
            </a:r>
            <a:r>
              <a:rPr sz="2400" b="1" spc="-177" dirty="0">
                <a:latin typeface="Arial"/>
                <a:cs typeface="Arial"/>
              </a:rPr>
              <a:t>καλαμποκιού- </a:t>
            </a:r>
            <a:r>
              <a:rPr sz="2400" b="1" spc="-150" dirty="0">
                <a:latin typeface="Arial"/>
                <a:cs typeface="Arial"/>
              </a:rPr>
              <a:t>για το </a:t>
            </a:r>
            <a:r>
              <a:rPr sz="2400" b="1" spc="-172" dirty="0">
                <a:solidFill>
                  <a:srgbClr val="008000"/>
                </a:solidFill>
                <a:latin typeface="Arial"/>
                <a:cs typeface="Arial"/>
              </a:rPr>
              <a:t>σιτάρι, </a:t>
            </a:r>
            <a:r>
              <a:rPr sz="2400" b="1" spc="-182" dirty="0">
                <a:solidFill>
                  <a:srgbClr val="008000"/>
                </a:solidFill>
                <a:latin typeface="Arial"/>
                <a:cs typeface="Arial"/>
              </a:rPr>
              <a:t>είναι </a:t>
            </a:r>
            <a:r>
              <a:rPr sz="2400" b="1" spc="-168" dirty="0">
                <a:solidFill>
                  <a:srgbClr val="008000"/>
                </a:solidFill>
                <a:latin typeface="Arial"/>
                <a:cs typeface="Arial"/>
              </a:rPr>
              <a:t>ολόκληρος </a:t>
            </a:r>
            <a:r>
              <a:rPr sz="2400" b="1" spc="-191" dirty="0">
                <a:solidFill>
                  <a:srgbClr val="008000"/>
                </a:solidFill>
                <a:latin typeface="Arial"/>
                <a:cs typeface="Arial"/>
              </a:rPr>
              <a:t>ο </a:t>
            </a:r>
            <a:r>
              <a:rPr sz="2400" b="1" spc="-95" dirty="0">
                <a:solidFill>
                  <a:srgbClr val="008000"/>
                </a:solidFill>
                <a:latin typeface="Arial"/>
                <a:cs typeface="Arial"/>
              </a:rPr>
              <a:t>κόκκος </a:t>
            </a:r>
            <a:r>
              <a:rPr sz="2400" b="1" spc="-113" dirty="0">
                <a:solidFill>
                  <a:srgbClr val="008000"/>
                </a:solidFill>
                <a:latin typeface="Arial"/>
                <a:cs typeface="Arial"/>
              </a:rPr>
              <a:t>του σιταριού</a:t>
            </a:r>
            <a:r>
              <a:rPr sz="2400" b="1" spc="-91" dirty="0">
                <a:latin typeface="Arial"/>
                <a:cs typeface="Arial"/>
              </a:rPr>
              <a:t>.</a:t>
            </a:r>
            <a:endParaRPr sz="2400" dirty="0">
              <a:latin typeface="Arial"/>
              <a:cs typeface="Arial"/>
            </a:endParaRPr>
          </a:p>
          <a:p>
            <a:pPr marL="183848" marR="4611" indent="-172898" algn="just">
              <a:lnSpc>
                <a:spcPct val="100400"/>
              </a:lnSpc>
              <a:spcBef>
                <a:spcPts val="427"/>
              </a:spcBef>
            </a:pPr>
            <a:r>
              <a:rPr sz="2400" b="1" spc="-191" dirty="0">
                <a:latin typeface="Arial"/>
                <a:cs typeface="Arial"/>
              </a:rPr>
              <a:t>Αυτά τα </a:t>
            </a:r>
            <a:r>
              <a:rPr sz="2400" b="1" spc="-168" dirty="0">
                <a:latin typeface="Arial"/>
                <a:cs typeface="Arial"/>
              </a:rPr>
              <a:t>αμυλούχα </a:t>
            </a:r>
            <a:r>
              <a:rPr sz="2400" b="1" spc="-177" dirty="0">
                <a:latin typeface="Arial"/>
                <a:cs typeface="Arial"/>
              </a:rPr>
              <a:t>προϊόντα </a:t>
            </a:r>
            <a:r>
              <a:rPr sz="2400" b="1" spc="-168" dirty="0">
                <a:latin typeface="Arial"/>
                <a:cs typeface="Arial"/>
              </a:rPr>
              <a:t>αντιπροσωπεύουν </a:t>
            </a:r>
            <a:r>
              <a:rPr sz="2400" b="1" spc="-185" dirty="0">
                <a:latin typeface="Arial"/>
                <a:cs typeface="Arial"/>
              </a:rPr>
              <a:t>ένα </a:t>
            </a:r>
            <a:r>
              <a:rPr sz="2400" b="1" spc="-136" dirty="0">
                <a:latin typeface="Arial"/>
                <a:cs typeface="Arial"/>
              </a:rPr>
              <a:t>αρκετά </a:t>
            </a:r>
            <a:r>
              <a:rPr sz="2400" b="1" spc="-168" dirty="0">
                <a:solidFill>
                  <a:srgbClr val="008000"/>
                </a:solidFill>
                <a:latin typeface="Arial"/>
                <a:cs typeface="Arial"/>
              </a:rPr>
              <a:t>μικρό </a:t>
            </a:r>
            <a:r>
              <a:rPr sz="2400" b="1" spc="-177" dirty="0">
                <a:solidFill>
                  <a:srgbClr val="008000"/>
                </a:solidFill>
                <a:latin typeface="Arial"/>
                <a:cs typeface="Arial"/>
              </a:rPr>
              <a:t>ποσοστό </a:t>
            </a:r>
            <a:r>
              <a:rPr sz="2400" b="1" spc="-168" dirty="0">
                <a:latin typeface="Arial"/>
                <a:cs typeface="Arial"/>
              </a:rPr>
              <a:t>της </a:t>
            </a:r>
            <a:r>
              <a:rPr sz="2400" b="1" spc="-141" dirty="0">
                <a:latin typeface="Arial"/>
                <a:cs typeface="Arial"/>
              </a:rPr>
              <a:t>συνολικής </a:t>
            </a:r>
            <a:r>
              <a:rPr sz="2400" b="1" spc="-159" dirty="0">
                <a:latin typeface="Arial"/>
                <a:cs typeface="Arial"/>
              </a:rPr>
              <a:t>φυτικής </a:t>
            </a:r>
            <a:r>
              <a:rPr sz="2400" b="1" spc="-185" dirty="0">
                <a:latin typeface="Arial"/>
                <a:cs typeface="Arial"/>
              </a:rPr>
              <a:t>μάζας, </a:t>
            </a:r>
            <a:r>
              <a:rPr sz="2400" b="1" spc="-163" dirty="0">
                <a:latin typeface="Arial"/>
                <a:cs typeface="Arial"/>
              </a:rPr>
              <a:t>αφήνοντας </a:t>
            </a:r>
            <a:r>
              <a:rPr sz="2400" b="1" spc="-172" dirty="0">
                <a:latin typeface="Arial"/>
                <a:cs typeface="Arial"/>
              </a:rPr>
              <a:t>σημαντικά </a:t>
            </a:r>
            <a:r>
              <a:rPr sz="2400" b="1" spc="-163" dirty="0">
                <a:latin typeface="Arial"/>
                <a:cs typeface="Arial"/>
              </a:rPr>
              <a:t>ινώδη </a:t>
            </a:r>
            <a:r>
              <a:rPr sz="2400" b="1" spc="-182" dirty="0">
                <a:latin typeface="Arial"/>
                <a:cs typeface="Arial"/>
              </a:rPr>
              <a:t>υπολείμματα </a:t>
            </a:r>
            <a:r>
              <a:rPr sz="2400" b="1" spc="-141" dirty="0">
                <a:latin typeface="Arial"/>
                <a:cs typeface="Arial"/>
              </a:rPr>
              <a:t>(π.χ. </a:t>
            </a:r>
            <a:r>
              <a:rPr sz="2400" b="1" spc="-168" dirty="0">
                <a:latin typeface="Arial"/>
                <a:cs typeface="Arial"/>
              </a:rPr>
              <a:t>τους </a:t>
            </a:r>
            <a:r>
              <a:rPr sz="2400" b="1" spc="-191" dirty="0">
                <a:latin typeface="Arial"/>
                <a:cs typeface="Arial"/>
              </a:rPr>
              <a:t>φλοιούς των σπόρων </a:t>
            </a:r>
            <a:r>
              <a:rPr sz="2400" b="1" spc="-195" dirty="0">
                <a:latin typeface="Arial"/>
                <a:cs typeface="Arial"/>
              </a:rPr>
              <a:t>και τους </a:t>
            </a:r>
            <a:r>
              <a:rPr sz="2400" b="1" spc="-159" dirty="0">
                <a:latin typeface="Arial"/>
                <a:cs typeface="Arial"/>
              </a:rPr>
              <a:t>μίσχους </a:t>
            </a:r>
            <a:r>
              <a:rPr sz="2400" b="1" spc="-154" dirty="0">
                <a:latin typeface="Arial"/>
                <a:cs typeface="Arial"/>
              </a:rPr>
              <a:t>των </a:t>
            </a:r>
            <a:r>
              <a:rPr sz="2400" b="1" spc="-150" dirty="0">
                <a:latin typeface="Arial"/>
                <a:cs typeface="Arial"/>
              </a:rPr>
              <a:t>φυτών</a:t>
            </a:r>
            <a:r>
              <a:rPr sz="2400" b="1" spc="-172" dirty="0">
                <a:latin typeface="Arial"/>
                <a:cs typeface="Arial"/>
              </a:rPr>
              <a:t> αυτών</a:t>
            </a:r>
            <a:r>
              <a:rPr sz="2400" b="1" spc="-150" dirty="0">
                <a:latin typeface="Arial"/>
                <a:cs typeface="Arial"/>
              </a:rPr>
              <a:t>).</a:t>
            </a:r>
            <a:endParaRPr sz="2400" dirty="0">
              <a:latin typeface="Arial"/>
              <a:cs typeface="Arial"/>
            </a:endParaRPr>
          </a:p>
          <a:p>
            <a:pPr marL="183848" marR="4611" indent="-172898" algn="just">
              <a:lnSpc>
                <a:spcPct val="100299"/>
              </a:lnSpc>
              <a:spcBef>
                <a:spcPts val="427"/>
              </a:spcBef>
            </a:pPr>
            <a:r>
              <a:rPr sz="2400" b="1" spc="-172" dirty="0">
                <a:latin typeface="Arial"/>
                <a:cs typeface="Arial"/>
              </a:rPr>
              <a:t>Η τρέχουσα έρευνα </a:t>
            </a:r>
            <a:r>
              <a:rPr sz="2400" b="1" spc="-200" dirty="0">
                <a:latin typeface="Arial"/>
                <a:cs typeface="Arial"/>
              </a:rPr>
              <a:t>για την </a:t>
            </a:r>
            <a:r>
              <a:rPr sz="2400" b="1" spc="-172" dirty="0">
                <a:latin typeface="Arial"/>
                <a:cs typeface="Arial"/>
              </a:rPr>
              <a:t>παραγωγή </a:t>
            </a:r>
            <a:r>
              <a:rPr sz="2400" b="1" spc="-154" dirty="0">
                <a:latin typeface="Arial"/>
                <a:cs typeface="Arial"/>
              </a:rPr>
              <a:t>κυτταρινικής </a:t>
            </a:r>
            <a:r>
              <a:rPr sz="2400" b="1" spc="-168" dirty="0">
                <a:latin typeface="Arial"/>
                <a:cs typeface="Arial"/>
              </a:rPr>
              <a:t>αιθανόλης </a:t>
            </a:r>
            <a:r>
              <a:rPr sz="2400" b="1" spc="-182" dirty="0">
                <a:latin typeface="Arial"/>
                <a:cs typeface="Arial"/>
              </a:rPr>
              <a:t>επικεντρώνεται </a:t>
            </a:r>
            <a:r>
              <a:rPr sz="2400" b="1" spc="-200" dirty="0">
                <a:latin typeface="Arial"/>
                <a:cs typeface="Arial"/>
              </a:rPr>
              <a:t>στην </a:t>
            </a:r>
            <a:r>
              <a:rPr sz="2400" b="1" spc="-145" dirty="0">
                <a:latin typeface="Arial"/>
                <a:cs typeface="Arial"/>
              </a:rPr>
              <a:t>αξιοποίηση </a:t>
            </a:r>
            <a:r>
              <a:rPr sz="2400" b="1" spc="-172" dirty="0">
                <a:latin typeface="Arial"/>
                <a:cs typeface="Arial"/>
              </a:rPr>
              <a:t>αυτών των </a:t>
            </a:r>
            <a:r>
              <a:rPr sz="2400" b="1" spc="-154" dirty="0">
                <a:latin typeface="Arial"/>
                <a:cs typeface="Arial"/>
              </a:rPr>
              <a:t>κυτταρινικών </a:t>
            </a:r>
            <a:r>
              <a:rPr sz="2400" b="1" spc="-163" dirty="0">
                <a:latin typeface="Arial"/>
                <a:cs typeface="Arial"/>
              </a:rPr>
              <a:t>αποβλήτων </a:t>
            </a:r>
            <a:r>
              <a:rPr sz="2400" b="1" spc="-159" dirty="0">
                <a:latin typeface="Arial"/>
                <a:cs typeface="Arial"/>
              </a:rPr>
              <a:t>για τη </a:t>
            </a:r>
            <a:r>
              <a:rPr sz="2400" b="1" spc="-163" dirty="0">
                <a:latin typeface="Arial"/>
                <a:cs typeface="Arial"/>
              </a:rPr>
              <a:t>δημιουργία </a:t>
            </a:r>
            <a:r>
              <a:rPr sz="2400" b="1" spc="-172" dirty="0">
                <a:latin typeface="Arial"/>
                <a:cs typeface="Arial"/>
              </a:rPr>
              <a:t>ζυμώσιμων </a:t>
            </a:r>
            <a:r>
              <a:rPr sz="2400" b="1" spc="-182" dirty="0">
                <a:latin typeface="Arial"/>
                <a:cs typeface="Arial"/>
              </a:rPr>
              <a:t>σακχάρων </a:t>
            </a:r>
            <a:r>
              <a:rPr sz="2400" b="1" spc="-185" dirty="0">
                <a:latin typeface="Arial"/>
                <a:cs typeface="Arial"/>
              </a:rPr>
              <a:t>- </a:t>
            </a:r>
            <a:r>
              <a:rPr sz="2400" b="1" spc="-168" dirty="0">
                <a:latin typeface="Arial"/>
                <a:cs typeface="Arial"/>
              </a:rPr>
              <a:t>οδηγώντας </a:t>
            </a:r>
            <a:r>
              <a:rPr sz="2400" b="1" spc="-159" dirty="0">
                <a:latin typeface="Arial"/>
                <a:cs typeface="Arial"/>
              </a:rPr>
              <a:t>τελικά σε </a:t>
            </a:r>
            <a:r>
              <a:rPr sz="2400" b="1" spc="-204" dirty="0">
                <a:latin typeface="Arial"/>
                <a:cs typeface="Arial"/>
              </a:rPr>
              <a:t>πιο </a:t>
            </a:r>
            <a:r>
              <a:rPr sz="2400" b="1" spc="-145" dirty="0">
                <a:latin typeface="Arial"/>
                <a:cs typeface="Arial"/>
              </a:rPr>
              <a:t>αποτελεσματική </a:t>
            </a:r>
            <a:r>
              <a:rPr sz="2400" b="1" spc="-172" dirty="0">
                <a:latin typeface="Arial"/>
                <a:cs typeface="Arial"/>
              </a:rPr>
              <a:t>παραγωγή </a:t>
            </a:r>
            <a:r>
              <a:rPr sz="2400" b="1" spc="-168" dirty="0">
                <a:latin typeface="Arial"/>
                <a:cs typeface="Arial"/>
              </a:rPr>
              <a:t>αιθανόλης </a:t>
            </a:r>
            <a:r>
              <a:rPr sz="2400" b="1" spc="-177" dirty="0">
                <a:latin typeface="Arial"/>
                <a:cs typeface="Arial"/>
              </a:rPr>
              <a:t>από ό,τι </a:t>
            </a:r>
            <a:r>
              <a:rPr sz="2400" b="1" spc="-185" dirty="0">
                <a:latin typeface="Arial"/>
                <a:cs typeface="Arial"/>
              </a:rPr>
              <a:t>με τη </a:t>
            </a:r>
            <a:r>
              <a:rPr sz="2400" b="1" spc="-177" dirty="0">
                <a:latin typeface="Arial"/>
                <a:cs typeface="Arial"/>
              </a:rPr>
              <a:t>χρήση </a:t>
            </a:r>
            <a:r>
              <a:rPr sz="2400" b="1" spc="-150" dirty="0">
                <a:latin typeface="Arial"/>
                <a:cs typeface="Arial"/>
              </a:rPr>
              <a:t>μόνο </a:t>
            </a:r>
            <a:r>
              <a:rPr sz="2400" b="1" spc="-168" dirty="0">
                <a:latin typeface="Arial"/>
                <a:cs typeface="Arial"/>
              </a:rPr>
              <a:t>των </a:t>
            </a:r>
            <a:r>
              <a:rPr sz="2400" b="1" spc="-150" dirty="0">
                <a:latin typeface="Arial"/>
                <a:cs typeface="Arial"/>
              </a:rPr>
              <a:t>άμεσα διαθέσιμων </a:t>
            </a:r>
            <a:r>
              <a:rPr sz="2400" b="1" spc="-182" dirty="0">
                <a:latin typeface="Arial"/>
                <a:cs typeface="Arial"/>
              </a:rPr>
              <a:t>σακχάρων </a:t>
            </a:r>
            <a:r>
              <a:rPr sz="2400" b="1" spc="-195" dirty="0">
                <a:latin typeface="Arial"/>
                <a:cs typeface="Arial"/>
              </a:rPr>
              <a:t>και </a:t>
            </a:r>
            <a:r>
              <a:rPr sz="2400" b="1" spc="-172" dirty="0">
                <a:latin typeface="Arial"/>
                <a:cs typeface="Arial"/>
              </a:rPr>
              <a:t>αμύλων.</a:t>
            </a:r>
            <a:endParaRPr sz="2400" dirty="0">
              <a:latin typeface="Arial"/>
              <a:cs typeface="Arial"/>
            </a:endParaRPr>
          </a:p>
        </p:txBody>
      </p:sp>
      <p:sp>
        <p:nvSpPr>
          <p:cNvPr id="114" name="object 114"/>
          <p:cNvSpPr txBox="1">
            <a:spLocks noGrp="1"/>
          </p:cNvSpPr>
          <p:nvPr>
            <p:ph type="title"/>
          </p:nvPr>
        </p:nvSpPr>
        <p:spPr>
          <a:xfrm>
            <a:off x="3220845" y="492367"/>
            <a:ext cx="6276838" cy="688747"/>
          </a:xfrm>
          <a:prstGeom prst="rect">
            <a:avLst/>
          </a:prstGeom>
        </p:spPr>
        <p:txBody>
          <a:bodyPr vert="horz" wrap="square" lIns="0" tIns="11526" rIns="0" bIns="0" rtlCol="0" anchor="ctr">
            <a:spAutoFit/>
          </a:bodyPr>
          <a:lstStyle/>
          <a:p>
            <a:pPr marL="11527">
              <a:lnSpc>
                <a:spcPct val="100000"/>
              </a:lnSpc>
              <a:spcBef>
                <a:spcPts val="91"/>
              </a:spcBef>
            </a:pPr>
            <a:r>
              <a:rPr lang="el-GR" spc="-368" dirty="0"/>
              <a:t>Μετατροπή</a:t>
            </a:r>
            <a:r>
              <a:rPr spc="-368" dirty="0"/>
              <a:t> </a:t>
            </a:r>
            <a:r>
              <a:rPr spc="-404" dirty="0"/>
              <a:t>σιτηρών σε </a:t>
            </a:r>
            <a:r>
              <a:rPr spc="-363" dirty="0"/>
              <a:t>αιθανόλη</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2487" y="2215255"/>
            <a:ext cx="7676926" cy="3089404"/>
          </a:xfrm>
          <a:prstGeom prst="rect">
            <a:avLst/>
          </a:prstGeom>
        </p:spPr>
        <p:txBody>
          <a:bodyPr vert="horz" wrap="square" lIns="0" tIns="11526" rIns="0" bIns="0" rtlCol="0">
            <a:spAutoFit/>
          </a:bodyPr>
          <a:lstStyle/>
          <a:p>
            <a:pPr marL="183848" marR="13255" indent="-172898" algn="just">
              <a:spcBef>
                <a:spcPts val="91"/>
              </a:spcBef>
            </a:pPr>
            <a:r>
              <a:rPr sz="2500" b="1" spc="-195" dirty="0">
                <a:latin typeface="Arial"/>
                <a:cs typeface="Arial"/>
              </a:rPr>
              <a:t>Η </a:t>
            </a:r>
            <a:r>
              <a:rPr sz="2500" b="1" spc="-182" dirty="0">
                <a:latin typeface="Arial"/>
                <a:cs typeface="Arial"/>
              </a:rPr>
              <a:t>διαδικασία </a:t>
            </a:r>
            <a:r>
              <a:rPr sz="2500" b="1" spc="-172" dirty="0">
                <a:latin typeface="Arial"/>
                <a:cs typeface="Arial"/>
              </a:rPr>
              <a:t>παραγωγής </a:t>
            </a:r>
            <a:r>
              <a:rPr sz="2500" b="1" spc="-159" dirty="0">
                <a:latin typeface="Arial"/>
                <a:cs typeface="Arial"/>
              </a:rPr>
              <a:t>αιθανόλης από σιτηρά </a:t>
            </a:r>
            <a:r>
              <a:rPr sz="2500" b="1" spc="-154" dirty="0">
                <a:latin typeface="Arial"/>
                <a:cs typeface="Arial"/>
              </a:rPr>
              <a:t>ξεκινά </a:t>
            </a:r>
            <a:r>
              <a:rPr sz="2500" b="1" spc="-191" dirty="0">
                <a:latin typeface="Arial"/>
                <a:cs typeface="Arial"/>
              </a:rPr>
              <a:t>με το </a:t>
            </a:r>
            <a:r>
              <a:rPr sz="2500" b="1" spc="-163" dirty="0">
                <a:solidFill>
                  <a:srgbClr val="008000"/>
                </a:solidFill>
                <a:latin typeface="Arial"/>
                <a:cs typeface="Arial"/>
              </a:rPr>
              <a:t>διαχωρισμό</a:t>
            </a:r>
            <a:r>
              <a:rPr sz="2500" b="1" spc="-163" dirty="0">
                <a:latin typeface="Arial"/>
                <a:cs typeface="Arial"/>
              </a:rPr>
              <a:t>, τον </a:t>
            </a:r>
            <a:r>
              <a:rPr sz="2500" b="1" spc="-168" dirty="0">
                <a:solidFill>
                  <a:srgbClr val="008000"/>
                </a:solidFill>
                <a:latin typeface="Arial"/>
                <a:cs typeface="Arial"/>
              </a:rPr>
              <a:t>καθαρισμό </a:t>
            </a:r>
            <a:r>
              <a:rPr sz="2500" b="1" spc="-195" dirty="0">
                <a:latin typeface="Arial"/>
                <a:cs typeface="Arial"/>
              </a:rPr>
              <a:t>και την </a:t>
            </a:r>
            <a:r>
              <a:rPr sz="2500" b="1" spc="-154" dirty="0">
                <a:solidFill>
                  <a:srgbClr val="008000"/>
                </a:solidFill>
                <a:latin typeface="Arial"/>
                <a:cs typeface="Arial"/>
              </a:rPr>
              <a:t>άλεση</a:t>
            </a:r>
            <a:r>
              <a:rPr lang="el-GR" sz="2500" b="1" spc="-154" dirty="0">
                <a:solidFill>
                  <a:srgbClr val="008000"/>
                </a:solidFill>
                <a:latin typeface="Arial"/>
                <a:cs typeface="Arial"/>
              </a:rPr>
              <a:t> </a:t>
            </a:r>
            <a:r>
              <a:rPr sz="2500" b="1" spc="-191" dirty="0" err="1">
                <a:latin typeface="Arial"/>
                <a:cs typeface="Arial"/>
              </a:rPr>
              <a:t>της</a:t>
            </a:r>
            <a:r>
              <a:rPr sz="2500" b="1" spc="-191" dirty="0">
                <a:latin typeface="Arial"/>
                <a:cs typeface="Arial"/>
              </a:rPr>
              <a:t> αμυλούχου πρώτης ύλης</a:t>
            </a:r>
            <a:r>
              <a:rPr sz="2500" b="1" spc="-91" dirty="0">
                <a:latin typeface="Arial"/>
                <a:cs typeface="Arial"/>
              </a:rPr>
              <a:t>.</a:t>
            </a:r>
            <a:endParaRPr sz="2500" dirty="0">
              <a:latin typeface="Arial"/>
              <a:cs typeface="Arial"/>
            </a:endParaRPr>
          </a:p>
          <a:p>
            <a:pPr algn="just">
              <a:spcBef>
                <a:spcPts val="45"/>
              </a:spcBef>
            </a:pPr>
            <a:endParaRPr sz="2500" dirty="0">
              <a:latin typeface="Arial"/>
              <a:cs typeface="Arial"/>
            </a:endParaRPr>
          </a:p>
          <a:p>
            <a:pPr marL="183848" marR="4611" indent="-172898" algn="just">
              <a:lnSpc>
                <a:spcPct val="100400"/>
              </a:lnSpc>
            </a:pPr>
            <a:r>
              <a:rPr sz="2500" b="1" spc="-154" dirty="0">
                <a:latin typeface="Arial"/>
                <a:cs typeface="Arial"/>
              </a:rPr>
              <a:t>Η άλεση </a:t>
            </a:r>
            <a:r>
              <a:rPr sz="2500" b="1" spc="-191" dirty="0">
                <a:latin typeface="Arial"/>
                <a:cs typeface="Arial"/>
              </a:rPr>
              <a:t>μπορεί να είναι </a:t>
            </a:r>
            <a:r>
              <a:rPr sz="2500" b="1" spc="-177" dirty="0">
                <a:latin typeface="Arial"/>
                <a:cs typeface="Arial"/>
              </a:rPr>
              <a:t>"</a:t>
            </a:r>
            <a:r>
              <a:rPr sz="2500" b="1" spc="-177" dirty="0">
                <a:solidFill>
                  <a:srgbClr val="008000"/>
                </a:solidFill>
                <a:latin typeface="Arial"/>
                <a:cs typeface="Arial"/>
              </a:rPr>
              <a:t>υγρή</a:t>
            </a:r>
            <a:r>
              <a:rPr sz="2500" b="1" spc="-177" dirty="0">
                <a:latin typeface="Arial"/>
                <a:cs typeface="Arial"/>
              </a:rPr>
              <a:t>" </a:t>
            </a:r>
            <a:r>
              <a:rPr sz="2500" b="1" spc="-168" dirty="0">
                <a:latin typeface="Arial"/>
                <a:cs typeface="Arial"/>
              </a:rPr>
              <a:t>ή </a:t>
            </a:r>
            <a:r>
              <a:rPr sz="2500" b="1" spc="-159" dirty="0">
                <a:latin typeface="Arial"/>
                <a:cs typeface="Arial"/>
              </a:rPr>
              <a:t>"</a:t>
            </a:r>
            <a:r>
              <a:rPr sz="2500" b="1" spc="-159" dirty="0">
                <a:solidFill>
                  <a:srgbClr val="008000"/>
                </a:solidFill>
                <a:latin typeface="Arial"/>
                <a:cs typeface="Arial"/>
              </a:rPr>
              <a:t>ξηρή"</a:t>
            </a:r>
            <a:r>
              <a:rPr sz="2500" b="1" spc="-159" dirty="0">
                <a:latin typeface="Arial"/>
                <a:cs typeface="Arial"/>
              </a:rPr>
              <a:t>, </a:t>
            </a:r>
            <a:r>
              <a:rPr sz="2500" b="1" spc="-200" dirty="0">
                <a:latin typeface="Arial"/>
                <a:cs typeface="Arial"/>
              </a:rPr>
              <a:t>ανάλογα με </a:t>
            </a:r>
            <a:r>
              <a:rPr sz="2500" b="1" spc="-182" dirty="0">
                <a:latin typeface="Arial"/>
                <a:cs typeface="Arial"/>
              </a:rPr>
              <a:t>το </a:t>
            </a:r>
            <a:r>
              <a:rPr sz="2500" b="1" spc="-141" dirty="0">
                <a:latin typeface="Arial"/>
                <a:cs typeface="Arial"/>
              </a:rPr>
              <a:t>αν </a:t>
            </a:r>
            <a:r>
              <a:rPr sz="2500" b="1" spc="-168" dirty="0">
                <a:latin typeface="Arial"/>
                <a:cs typeface="Arial"/>
              </a:rPr>
              <a:t>το </a:t>
            </a:r>
            <a:r>
              <a:rPr sz="2500" b="1" spc="-163" dirty="0">
                <a:latin typeface="Arial"/>
                <a:cs typeface="Arial"/>
              </a:rPr>
              <a:t>σιτάρι </a:t>
            </a:r>
            <a:r>
              <a:rPr sz="2500" b="1" spc="-191" dirty="0">
                <a:latin typeface="Arial"/>
                <a:cs typeface="Arial"/>
              </a:rPr>
              <a:t>διαβρέχεται </a:t>
            </a:r>
            <a:r>
              <a:rPr sz="2500" b="1" spc="-195" dirty="0">
                <a:latin typeface="Arial"/>
                <a:cs typeface="Arial"/>
              </a:rPr>
              <a:t>και </a:t>
            </a:r>
            <a:r>
              <a:rPr sz="2500" b="1" spc="-213" dirty="0">
                <a:latin typeface="Arial"/>
                <a:cs typeface="Arial"/>
              </a:rPr>
              <a:t>διασπάται </a:t>
            </a:r>
            <a:r>
              <a:rPr sz="2500" b="1" spc="-154" dirty="0">
                <a:latin typeface="Arial"/>
                <a:cs typeface="Arial"/>
              </a:rPr>
              <a:t>περαιτέρω είτε </a:t>
            </a:r>
            <a:r>
              <a:rPr sz="2500" b="1" spc="-172" dirty="0">
                <a:latin typeface="Arial"/>
                <a:cs typeface="Arial"/>
              </a:rPr>
              <a:t>πριν από </a:t>
            </a:r>
            <a:r>
              <a:rPr sz="2500" b="1" spc="-141" dirty="0">
                <a:latin typeface="Arial"/>
                <a:cs typeface="Arial"/>
              </a:rPr>
              <a:t>τη </a:t>
            </a:r>
            <a:r>
              <a:rPr sz="2500" b="1" spc="-177" dirty="0">
                <a:latin typeface="Arial"/>
                <a:cs typeface="Arial"/>
              </a:rPr>
              <a:t>μετατροπή </a:t>
            </a:r>
            <a:r>
              <a:rPr sz="2500" b="1" spc="-168" dirty="0">
                <a:latin typeface="Arial"/>
                <a:cs typeface="Arial"/>
              </a:rPr>
              <a:t>του αμύλου </a:t>
            </a:r>
            <a:r>
              <a:rPr sz="2500" b="1" spc="-159" dirty="0">
                <a:latin typeface="Arial"/>
                <a:cs typeface="Arial"/>
              </a:rPr>
              <a:t>σε </a:t>
            </a:r>
            <a:r>
              <a:rPr sz="2500" b="1" spc="-182" dirty="0">
                <a:latin typeface="Arial"/>
                <a:cs typeface="Arial"/>
              </a:rPr>
              <a:t>ζάχαρη </a:t>
            </a:r>
            <a:r>
              <a:rPr sz="2500" b="1" spc="-154" dirty="0">
                <a:latin typeface="Arial"/>
                <a:cs typeface="Arial"/>
              </a:rPr>
              <a:t>(υγρή) </a:t>
            </a:r>
            <a:r>
              <a:rPr sz="2500" b="1" spc="-168" dirty="0">
                <a:latin typeface="Arial"/>
                <a:cs typeface="Arial"/>
              </a:rPr>
              <a:t>είτε </a:t>
            </a:r>
            <a:r>
              <a:rPr sz="2500" b="1" spc="-172" dirty="0">
                <a:latin typeface="Arial"/>
                <a:cs typeface="Arial"/>
              </a:rPr>
              <a:t>κατά τη διάρκεια </a:t>
            </a:r>
            <a:r>
              <a:rPr sz="2500" b="1" spc="-168" dirty="0">
                <a:latin typeface="Arial"/>
                <a:cs typeface="Arial"/>
              </a:rPr>
              <a:t>της </a:t>
            </a:r>
            <a:r>
              <a:rPr sz="2500" b="1" spc="-182" dirty="0">
                <a:latin typeface="Arial"/>
                <a:cs typeface="Arial"/>
              </a:rPr>
              <a:t>διαδικασίας </a:t>
            </a:r>
            <a:r>
              <a:rPr sz="2500" b="1" spc="-177" dirty="0">
                <a:latin typeface="Arial"/>
                <a:cs typeface="Arial"/>
              </a:rPr>
              <a:t>μετατροπής </a:t>
            </a:r>
            <a:r>
              <a:rPr sz="2500" b="1" spc="-141" dirty="0">
                <a:latin typeface="Arial"/>
                <a:cs typeface="Arial"/>
              </a:rPr>
              <a:t>(ξηρή).</a:t>
            </a:r>
            <a:endParaRPr sz="2500" dirty="0">
              <a:latin typeface="Arial"/>
              <a:cs typeface="Arial"/>
            </a:endParaRPr>
          </a:p>
        </p:txBody>
      </p:sp>
      <p:sp>
        <p:nvSpPr>
          <p:cNvPr id="112" name="object 112"/>
          <p:cNvSpPr txBox="1">
            <a:spLocks noGrp="1"/>
          </p:cNvSpPr>
          <p:nvPr>
            <p:ph type="title"/>
          </p:nvPr>
        </p:nvSpPr>
        <p:spPr>
          <a:xfrm>
            <a:off x="2793312" y="425803"/>
            <a:ext cx="6469571" cy="688747"/>
          </a:xfrm>
          <a:prstGeom prst="rect">
            <a:avLst/>
          </a:prstGeom>
        </p:spPr>
        <p:txBody>
          <a:bodyPr vert="horz" wrap="square" lIns="0" tIns="11526" rIns="0" bIns="0" rtlCol="0" anchor="ctr">
            <a:spAutoFit/>
          </a:bodyPr>
          <a:lstStyle/>
          <a:p>
            <a:pPr marL="11527">
              <a:lnSpc>
                <a:spcPct val="100000"/>
              </a:lnSpc>
              <a:spcBef>
                <a:spcPts val="91"/>
              </a:spcBef>
            </a:pPr>
            <a:r>
              <a:rPr spc="-427" dirty="0"/>
              <a:t>Η </a:t>
            </a:r>
            <a:r>
              <a:rPr lang="el-GR" spc="-368" dirty="0"/>
              <a:t>μετατροπή</a:t>
            </a:r>
            <a:r>
              <a:rPr spc="-368" dirty="0"/>
              <a:t> </a:t>
            </a:r>
            <a:r>
              <a:rPr spc="-404" dirty="0"/>
              <a:t>σιτηρών σε </a:t>
            </a:r>
            <a:r>
              <a:rPr spc="-363" dirty="0"/>
              <a:t>αιθανόλη</a:t>
            </a:r>
          </a:p>
        </p:txBody>
      </p:sp>
      <p:sp>
        <p:nvSpPr>
          <p:cNvPr id="113" name="object 113"/>
          <p:cNvSpPr txBox="1"/>
          <p:nvPr/>
        </p:nvSpPr>
        <p:spPr>
          <a:xfrm>
            <a:off x="4960053" y="1114550"/>
            <a:ext cx="2271894"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Διαδικασία</a:t>
            </a:r>
            <a:endParaRPr sz="3993"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785004" y="1740652"/>
            <a:ext cx="10506973" cy="4469269"/>
          </a:xfrm>
          <a:prstGeom prst="rect">
            <a:avLst/>
          </a:prstGeom>
        </p:spPr>
        <p:txBody>
          <a:bodyPr vert="horz" wrap="square" lIns="0" tIns="11526" rIns="0" bIns="0" rtlCol="0">
            <a:spAutoFit/>
          </a:bodyPr>
          <a:lstStyle/>
          <a:p>
            <a:pPr marL="183848" marR="13255" indent="-172898" algn="just">
              <a:spcBef>
                <a:spcPts val="91"/>
              </a:spcBef>
            </a:pPr>
            <a:r>
              <a:rPr sz="2500" b="1" spc="-182" dirty="0">
                <a:latin typeface="Arial"/>
                <a:cs typeface="Arial"/>
              </a:rPr>
              <a:t>Και στις δύο </a:t>
            </a:r>
            <a:r>
              <a:rPr sz="2500" b="1" spc="-150" dirty="0">
                <a:latin typeface="Arial"/>
                <a:cs typeface="Arial"/>
              </a:rPr>
              <a:t>περιπτώσεις</a:t>
            </a:r>
            <a:r>
              <a:rPr sz="2500" b="1" spc="-141" dirty="0">
                <a:latin typeface="Arial"/>
                <a:cs typeface="Arial"/>
              </a:rPr>
              <a:t>,</a:t>
            </a:r>
            <a:r>
              <a:rPr sz="2500" b="1" spc="-168" dirty="0">
                <a:latin typeface="Arial"/>
                <a:cs typeface="Arial"/>
              </a:rPr>
              <a:t> το άμυλο </a:t>
            </a:r>
            <a:r>
              <a:rPr sz="2500" b="1" spc="-177" dirty="0">
                <a:latin typeface="Arial"/>
                <a:cs typeface="Arial"/>
              </a:rPr>
              <a:t>μετατρέπεται </a:t>
            </a:r>
            <a:r>
              <a:rPr sz="2500" b="1" spc="-159" dirty="0">
                <a:latin typeface="Arial"/>
                <a:cs typeface="Arial"/>
              </a:rPr>
              <a:t>σε </a:t>
            </a:r>
            <a:r>
              <a:rPr sz="2500" b="1" spc="-182" dirty="0">
                <a:latin typeface="Arial"/>
                <a:cs typeface="Arial"/>
              </a:rPr>
              <a:t>σάκχαρο, </a:t>
            </a:r>
            <a:r>
              <a:rPr sz="2500" b="1" spc="-150" dirty="0">
                <a:latin typeface="Arial"/>
                <a:cs typeface="Arial"/>
              </a:rPr>
              <a:t>συνήθως </a:t>
            </a:r>
            <a:r>
              <a:rPr sz="2500" b="1" spc="-177" dirty="0">
                <a:latin typeface="Arial"/>
                <a:cs typeface="Arial"/>
              </a:rPr>
              <a:t>χρησιμοποιώντας </a:t>
            </a:r>
            <a:r>
              <a:rPr sz="2500" b="1" spc="-185" dirty="0">
                <a:latin typeface="Arial"/>
                <a:cs typeface="Arial"/>
              </a:rPr>
              <a:t>μια </a:t>
            </a:r>
            <a:r>
              <a:rPr sz="2500" b="1" spc="-200" dirty="0">
                <a:latin typeface="Arial"/>
                <a:cs typeface="Arial"/>
              </a:rPr>
              <a:t>ενζυμική </a:t>
            </a:r>
            <a:r>
              <a:rPr sz="2500" b="1" spc="-172" dirty="0">
                <a:latin typeface="Arial"/>
                <a:cs typeface="Arial"/>
              </a:rPr>
              <a:t>διαδικασία υψηλής θερμοκρασίας.</a:t>
            </a:r>
            <a:endParaRPr sz="2500" dirty="0">
              <a:latin typeface="Arial"/>
              <a:cs typeface="Arial"/>
            </a:endParaRPr>
          </a:p>
          <a:p>
            <a:pPr marL="183848" marR="13255" indent="-172898" algn="just">
              <a:lnSpc>
                <a:spcPts val="2106"/>
              </a:lnSpc>
              <a:spcBef>
                <a:spcPts val="563"/>
              </a:spcBef>
            </a:pPr>
            <a:r>
              <a:rPr sz="2500" b="1" spc="-208" dirty="0">
                <a:latin typeface="Arial"/>
                <a:cs typeface="Arial"/>
              </a:rPr>
              <a:t>Από </a:t>
            </a:r>
            <a:r>
              <a:rPr sz="2500" b="1" spc="-150" dirty="0">
                <a:latin typeface="Arial"/>
                <a:cs typeface="Arial"/>
              </a:rPr>
              <a:t>αυτό το σημείο </a:t>
            </a:r>
            <a:r>
              <a:rPr sz="2500" b="1" spc="-163" dirty="0">
                <a:latin typeface="Arial"/>
                <a:cs typeface="Arial"/>
              </a:rPr>
              <a:t>και μετά, </a:t>
            </a:r>
            <a:r>
              <a:rPr sz="2500" b="1" spc="-168" dirty="0">
                <a:latin typeface="Arial"/>
                <a:cs typeface="Arial"/>
              </a:rPr>
              <a:t>η </a:t>
            </a:r>
            <a:r>
              <a:rPr sz="2500" b="1" spc="-182" dirty="0">
                <a:latin typeface="Arial"/>
                <a:cs typeface="Arial"/>
              </a:rPr>
              <a:t>διαδικασία </a:t>
            </a:r>
            <a:r>
              <a:rPr sz="2500" b="1" spc="-141" dirty="0">
                <a:latin typeface="Arial"/>
                <a:cs typeface="Arial"/>
              </a:rPr>
              <a:t>είναι </a:t>
            </a:r>
            <a:r>
              <a:rPr sz="2500" b="1" spc="-154" dirty="0">
                <a:latin typeface="Arial"/>
                <a:cs typeface="Arial"/>
              </a:rPr>
              <a:t>παρόμοια </a:t>
            </a:r>
            <a:r>
              <a:rPr sz="2500" b="1" spc="-159" dirty="0">
                <a:latin typeface="Arial"/>
                <a:cs typeface="Arial"/>
              </a:rPr>
              <a:t>με </a:t>
            </a:r>
            <a:r>
              <a:rPr sz="2500" b="1" spc="-154" dirty="0">
                <a:latin typeface="Arial"/>
                <a:cs typeface="Arial"/>
              </a:rPr>
              <a:t>εκείνη </a:t>
            </a:r>
            <a:r>
              <a:rPr sz="2500" b="1" spc="-150" dirty="0">
                <a:latin typeface="Arial"/>
                <a:cs typeface="Arial"/>
              </a:rPr>
              <a:t>των </a:t>
            </a:r>
            <a:r>
              <a:rPr sz="2500" b="1" spc="-168" dirty="0">
                <a:latin typeface="Arial"/>
                <a:cs typeface="Arial"/>
              </a:rPr>
              <a:t>ζαχαροκαλλιεργειών, </a:t>
            </a:r>
            <a:r>
              <a:rPr sz="2500" b="1" spc="-191" dirty="0">
                <a:latin typeface="Arial"/>
                <a:cs typeface="Arial"/>
              </a:rPr>
              <a:t>όπου </a:t>
            </a:r>
            <a:r>
              <a:rPr sz="2500" b="1" spc="-182" dirty="0">
                <a:latin typeface="Arial"/>
                <a:cs typeface="Arial"/>
              </a:rPr>
              <a:t>τα σάκχαρα ζυμώνονται </a:t>
            </a:r>
            <a:r>
              <a:rPr sz="2500" b="1" spc="-159" dirty="0">
                <a:latin typeface="Arial"/>
                <a:cs typeface="Arial"/>
              </a:rPr>
              <a:t>σε </a:t>
            </a:r>
            <a:r>
              <a:rPr sz="2500" b="1" spc="-168" dirty="0">
                <a:latin typeface="Arial"/>
                <a:cs typeface="Arial"/>
              </a:rPr>
              <a:t>αλκοόλη </a:t>
            </a:r>
            <a:r>
              <a:rPr sz="2500" b="1" spc="-177" dirty="0">
                <a:latin typeface="Arial"/>
                <a:cs typeface="Arial"/>
              </a:rPr>
              <a:t>με τη χρήση </a:t>
            </a:r>
            <a:r>
              <a:rPr sz="2500" b="1" spc="-172" dirty="0">
                <a:latin typeface="Arial"/>
                <a:cs typeface="Arial"/>
              </a:rPr>
              <a:t>ζυμών </a:t>
            </a:r>
            <a:r>
              <a:rPr sz="2500" b="1" spc="-195" dirty="0">
                <a:latin typeface="Arial"/>
                <a:cs typeface="Arial"/>
              </a:rPr>
              <a:t>και </a:t>
            </a:r>
            <a:r>
              <a:rPr sz="2500" b="1" spc="-168" dirty="0">
                <a:latin typeface="Arial"/>
                <a:cs typeface="Arial"/>
              </a:rPr>
              <a:t>άλλων </a:t>
            </a:r>
            <a:r>
              <a:rPr sz="2500" b="1" spc="-172" dirty="0">
                <a:latin typeface="Arial"/>
                <a:cs typeface="Arial"/>
              </a:rPr>
              <a:t>μικροβίων.</a:t>
            </a:r>
            <a:endParaRPr sz="2500" dirty="0">
              <a:latin typeface="Arial"/>
              <a:cs typeface="Arial"/>
            </a:endParaRPr>
          </a:p>
          <a:p>
            <a:pPr marL="183848" marR="13255" indent="-172898" algn="just">
              <a:lnSpc>
                <a:spcPct val="100800"/>
              </a:lnSpc>
              <a:spcBef>
                <a:spcPts val="363"/>
              </a:spcBef>
            </a:pPr>
            <a:r>
              <a:rPr sz="2500" b="1" spc="-241" dirty="0">
                <a:solidFill>
                  <a:srgbClr val="008000"/>
                </a:solidFill>
                <a:latin typeface="Arial"/>
                <a:cs typeface="Arial"/>
              </a:rPr>
              <a:t>Ένα </a:t>
            </a:r>
            <a:r>
              <a:rPr sz="2500" b="1" spc="-141" dirty="0">
                <a:solidFill>
                  <a:srgbClr val="008000"/>
                </a:solidFill>
                <a:latin typeface="Arial"/>
                <a:cs typeface="Arial"/>
              </a:rPr>
              <a:t>τελικό </a:t>
            </a:r>
            <a:r>
              <a:rPr sz="2500" b="1" spc="-172" dirty="0">
                <a:solidFill>
                  <a:srgbClr val="008000"/>
                </a:solidFill>
                <a:latin typeface="Arial"/>
                <a:cs typeface="Arial"/>
              </a:rPr>
              <a:t>στάδιο </a:t>
            </a:r>
            <a:r>
              <a:rPr sz="2500" b="1" spc="-141" dirty="0">
                <a:solidFill>
                  <a:srgbClr val="008000"/>
                </a:solidFill>
                <a:latin typeface="Arial"/>
                <a:cs typeface="Arial"/>
              </a:rPr>
              <a:t>αποστάζει </a:t>
            </a:r>
            <a:r>
              <a:rPr sz="2500" b="1" spc="-145" dirty="0">
                <a:solidFill>
                  <a:srgbClr val="008000"/>
                </a:solidFill>
                <a:latin typeface="Arial"/>
                <a:cs typeface="Arial"/>
              </a:rPr>
              <a:t>(καθαρίζει) </a:t>
            </a:r>
            <a:r>
              <a:rPr sz="2500" b="1" spc="-168" dirty="0">
                <a:solidFill>
                  <a:srgbClr val="008000"/>
                </a:solidFill>
                <a:latin typeface="Arial"/>
                <a:cs typeface="Arial"/>
              </a:rPr>
              <a:t>την αιθανόλη </a:t>
            </a:r>
            <a:r>
              <a:rPr sz="2500" b="1" spc="-159" dirty="0">
                <a:solidFill>
                  <a:srgbClr val="008000"/>
                </a:solidFill>
                <a:latin typeface="Arial"/>
                <a:cs typeface="Arial"/>
              </a:rPr>
              <a:t>στην </a:t>
            </a:r>
            <a:r>
              <a:rPr sz="2500" b="1" spc="-168" dirty="0">
                <a:solidFill>
                  <a:srgbClr val="008000"/>
                </a:solidFill>
                <a:latin typeface="Arial"/>
                <a:cs typeface="Arial"/>
              </a:rPr>
              <a:t>επιθυμητή συγκέντρωση </a:t>
            </a:r>
            <a:r>
              <a:rPr sz="2500" b="1" spc="-195" dirty="0">
                <a:solidFill>
                  <a:srgbClr val="008000"/>
                </a:solidFill>
                <a:latin typeface="Arial"/>
                <a:cs typeface="Arial"/>
              </a:rPr>
              <a:t>και αφαιρεί </a:t>
            </a:r>
            <a:r>
              <a:rPr sz="2500" b="1" spc="-172" dirty="0">
                <a:solidFill>
                  <a:srgbClr val="008000"/>
                </a:solidFill>
                <a:latin typeface="Arial"/>
                <a:cs typeface="Arial"/>
              </a:rPr>
              <a:t>το νερό.</a:t>
            </a:r>
            <a:endParaRPr sz="2500" dirty="0">
              <a:latin typeface="Arial"/>
              <a:cs typeface="Arial"/>
            </a:endParaRPr>
          </a:p>
          <a:p>
            <a:pPr marL="183848" marR="4611" indent="-172898" algn="just">
              <a:lnSpc>
                <a:spcPct val="100299"/>
              </a:lnSpc>
              <a:spcBef>
                <a:spcPts val="427"/>
              </a:spcBef>
            </a:pPr>
            <a:r>
              <a:rPr sz="2500" b="1" spc="-195" dirty="0">
                <a:latin typeface="Arial"/>
                <a:cs typeface="Arial"/>
              </a:rPr>
              <a:t>Η </a:t>
            </a:r>
            <a:r>
              <a:rPr sz="2500" b="1" spc="-182" dirty="0">
                <a:latin typeface="Arial"/>
                <a:cs typeface="Arial"/>
              </a:rPr>
              <a:t>διεργασία της </a:t>
            </a:r>
            <a:r>
              <a:rPr sz="2500" b="1" spc="-168" dirty="0">
                <a:latin typeface="Arial"/>
                <a:cs typeface="Arial"/>
              </a:rPr>
              <a:t>αιθανόλης </a:t>
            </a:r>
            <a:r>
              <a:rPr sz="2500" b="1" spc="-141" dirty="0">
                <a:latin typeface="Arial"/>
                <a:cs typeface="Arial"/>
              </a:rPr>
              <a:t>από </a:t>
            </a:r>
            <a:r>
              <a:rPr sz="2500" b="1" spc="-163" dirty="0">
                <a:latin typeface="Arial"/>
                <a:cs typeface="Arial"/>
              </a:rPr>
              <a:t>σιτάρι </a:t>
            </a:r>
            <a:r>
              <a:rPr sz="2500" b="1" spc="-141" dirty="0">
                <a:latin typeface="Arial"/>
                <a:cs typeface="Arial"/>
              </a:rPr>
              <a:t>σε </a:t>
            </a:r>
            <a:r>
              <a:rPr sz="2500" b="1" spc="-168" dirty="0">
                <a:latin typeface="Arial"/>
                <a:cs typeface="Arial"/>
              </a:rPr>
              <a:t>αιθανόλη </a:t>
            </a:r>
            <a:r>
              <a:rPr sz="2500" b="1" spc="-159" dirty="0">
                <a:latin typeface="Arial"/>
                <a:cs typeface="Arial"/>
              </a:rPr>
              <a:t>παράγει </a:t>
            </a:r>
            <a:r>
              <a:rPr sz="2500" b="1" spc="-168" dirty="0">
                <a:latin typeface="Arial"/>
                <a:cs typeface="Arial"/>
              </a:rPr>
              <a:t>επίσης </a:t>
            </a:r>
            <a:r>
              <a:rPr sz="2500" b="1" spc="-163" dirty="0">
                <a:latin typeface="Arial"/>
                <a:cs typeface="Arial"/>
              </a:rPr>
              <a:t>διάφορα </a:t>
            </a:r>
            <a:r>
              <a:rPr sz="2500" b="1" spc="-168" dirty="0">
                <a:latin typeface="Arial"/>
                <a:cs typeface="Arial"/>
              </a:rPr>
              <a:t>παραπροϊόντα, </a:t>
            </a:r>
            <a:r>
              <a:rPr sz="2500" b="1" spc="-185" dirty="0">
                <a:latin typeface="Arial"/>
                <a:cs typeface="Arial"/>
              </a:rPr>
              <a:t>όπως </a:t>
            </a:r>
            <a:r>
              <a:rPr sz="2500" b="1" spc="-172" dirty="0">
                <a:solidFill>
                  <a:srgbClr val="008000"/>
                </a:solidFill>
                <a:latin typeface="Arial"/>
                <a:cs typeface="Arial"/>
              </a:rPr>
              <a:t>ζωοτροφές </a:t>
            </a:r>
            <a:r>
              <a:rPr sz="2500" b="1" spc="-154" dirty="0">
                <a:solidFill>
                  <a:srgbClr val="008000"/>
                </a:solidFill>
                <a:latin typeface="Arial"/>
                <a:cs typeface="Arial"/>
              </a:rPr>
              <a:t>πλούσιες σε πρωτεΐνες </a:t>
            </a:r>
            <a:r>
              <a:rPr sz="2500" b="1" spc="-141" dirty="0">
                <a:latin typeface="Arial"/>
                <a:cs typeface="Arial"/>
              </a:rPr>
              <a:t>(π.χ. </a:t>
            </a:r>
            <a:r>
              <a:rPr sz="2500" b="1" spc="-154" dirty="0">
                <a:latin typeface="Arial"/>
                <a:cs typeface="Arial"/>
              </a:rPr>
              <a:t>διαλυτό </a:t>
            </a:r>
            <a:r>
              <a:rPr sz="2500" b="1" spc="-172" dirty="0">
                <a:latin typeface="Arial"/>
                <a:cs typeface="Arial"/>
              </a:rPr>
              <a:t>ξηρό </a:t>
            </a:r>
            <a:r>
              <a:rPr sz="2500" b="1" spc="-163" dirty="0">
                <a:latin typeface="Arial"/>
                <a:cs typeface="Arial"/>
              </a:rPr>
              <a:t>σιτάρι </a:t>
            </a:r>
            <a:r>
              <a:rPr sz="2500" b="1" spc="-141" dirty="0">
                <a:latin typeface="Arial"/>
                <a:cs typeface="Arial"/>
              </a:rPr>
              <a:t>απόσταξης </a:t>
            </a:r>
            <a:r>
              <a:rPr sz="2500" b="1" spc="-168" dirty="0">
                <a:latin typeface="Arial"/>
                <a:cs typeface="Arial"/>
              </a:rPr>
              <a:t>ή </a:t>
            </a:r>
            <a:r>
              <a:rPr sz="2500" b="1" spc="-213" dirty="0">
                <a:latin typeface="Arial"/>
                <a:cs typeface="Arial"/>
              </a:rPr>
              <a:t>DDGS) </a:t>
            </a:r>
            <a:r>
              <a:rPr sz="2500" b="1" spc="-195" dirty="0">
                <a:latin typeface="Arial"/>
                <a:cs typeface="Arial"/>
              </a:rPr>
              <a:t>και </a:t>
            </a:r>
            <a:r>
              <a:rPr sz="2500" b="1" spc="-150" dirty="0">
                <a:latin typeface="Arial"/>
                <a:cs typeface="Arial"/>
              </a:rPr>
              <a:t>σε </a:t>
            </a:r>
            <a:r>
              <a:rPr sz="2500" b="1" spc="-218" dirty="0">
                <a:latin typeface="Arial"/>
                <a:cs typeface="Arial"/>
              </a:rPr>
              <a:t>ορισμένες </a:t>
            </a:r>
            <a:r>
              <a:rPr sz="2500" b="1" spc="73" dirty="0">
                <a:latin typeface="Arial"/>
                <a:cs typeface="Arial"/>
              </a:rPr>
              <a:t>περιπτώσεις </a:t>
            </a:r>
            <a:r>
              <a:rPr sz="2500" b="1" spc="-182" dirty="0">
                <a:solidFill>
                  <a:srgbClr val="008000"/>
                </a:solidFill>
                <a:latin typeface="Arial"/>
                <a:cs typeface="Arial"/>
              </a:rPr>
              <a:t>γλυκαντικό</a:t>
            </a:r>
            <a:r>
              <a:rPr sz="2500" b="1" spc="-182" dirty="0">
                <a:latin typeface="Arial"/>
                <a:cs typeface="Arial"/>
              </a:rPr>
              <a:t>, </a:t>
            </a:r>
            <a:r>
              <a:rPr sz="2500" b="1" spc="-177" dirty="0">
                <a:latin typeface="Arial"/>
                <a:cs typeface="Arial"/>
              </a:rPr>
              <a:t>αν και </a:t>
            </a:r>
            <a:r>
              <a:rPr sz="2500" b="1" spc="-150" dirty="0">
                <a:latin typeface="Arial"/>
                <a:cs typeface="Arial"/>
              </a:rPr>
              <a:t>αυτό </a:t>
            </a:r>
            <a:r>
              <a:rPr sz="2500" b="1" spc="-163" dirty="0">
                <a:latin typeface="Arial"/>
                <a:cs typeface="Arial"/>
              </a:rPr>
              <a:t>ποικίλλει </a:t>
            </a:r>
            <a:r>
              <a:rPr sz="2500" b="1" spc="-185" dirty="0">
                <a:latin typeface="Arial"/>
                <a:cs typeface="Arial"/>
              </a:rPr>
              <a:t>ανάλογα </a:t>
            </a:r>
            <a:r>
              <a:rPr sz="2500" b="1" spc="-200" dirty="0">
                <a:latin typeface="Arial"/>
                <a:cs typeface="Arial"/>
              </a:rPr>
              <a:t>με </a:t>
            </a:r>
            <a:r>
              <a:rPr sz="2500" b="1" spc="-168" dirty="0">
                <a:latin typeface="Arial"/>
                <a:cs typeface="Arial"/>
              </a:rPr>
              <a:t>τη </a:t>
            </a:r>
            <a:r>
              <a:rPr sz="2500" b="1" spc="-154" dirty="0">
                <a:latin typeface="Arial"/>
                <a:cs typeface="Arial"/>
              </a:rPr>
              <a:t>συγκεκριμένη </a:t>
            </a:r>
            <a:r>
              <a:rPr sz="2500" b="1" spc="-172" dirty="0">
                <a:latin typeface="Arial"/>
                <a:cs typeface="Arial"/>
              </a:rPr>
              <a:t>πρώτη ύλη </a:t>
            </a:r>
            <a:r>
              <a:rPr sz="2500" b="1" spc="-195" dirty="0">
                <a:latin typeface="Arial"/>
                <a:cs typeface="Arial"/>
              </a:rPr>
              <a:t>και τη </a:t>
            </a:r>
            <a:r>
              <a:rPr sz="2500" b="1" spc="-172" dirty="0">
                <a:latin typeface="Arial"/>
                <a:cs typeface="Arial"/>
              </a:rPr>
              <a:t>χρησιμοποιούμενη</a:t>
            </a:r>
            <a:r>
              <a:rPr sz="2500" b="1" spc="-182" dirty="0">
                <a:latin typeface="Arial"/>
                <a:cs typeface="Arial"/>
              </a:rPr>
              <a:t> διεργασία.</a:t>
            </a:r>
            <a:endParaRPr sz="2500" dirty="0">
              <a:latin typeface="Arial"/>
              <a:cs typeface="Arial"/>
            </a:endParaRPr>
          </a:p>
        </p:txBody>
      </p:sp>
      <p:sp>
        <p:nvSpPr>
          <p:cNvPr id="113" name="object 113"/>
          <p:cNvSpPr txBox="1">
            <a:spLocks noGrp="1"/>
          </p:cNvSpPr>
          <p:nvPr>
            <p:ph type="title"/>
          </p:nvPr>
        </p:nvSpPr>
        <p:spPr>
          <a:xfrm>
            <a:off x="2793312" y="425803"/>
            <a:ext cx="6469571" cy="688747"/>
          </a:xfrm>
          <a:prstGeom prst="rect">
            <a:avLst/>
          </a:prstGeom>
        </p:spPr>
        <p:txBody>
          <a:bodyPr vert="horz" wrap="square" lIns="0" tIns="11526" rIns="0" bIns="0" rtlCol="0" anchor="ctr">
            <a:spAutoFit/>
          </a:bodyPr>
          <a:lstStyle/>
          <a:p>
            <a:pPr marL="11527">
              <a:lnSpc>
                <a:spcPct val="100000"/>
              </a:lnSpc>
              <a:spcBef>
                <a:spcPts val="91"/>
              </a:spcBef>
            </a:pPr>
            <a:r>
              <a:rPr spc="-427" dirty="0"/>
              <a:t>Η </a:t>
            </a:r>
            <a:r>
              <a:rPr lang="el-GR" spc="-368" dirty="0"/>
              <a:t>μετατροπή</a:t>
            </a:r>
            <a:r>
              <a:rPr spc="-368" dirty="0"/>
              <a:t> </a:t>
            </a:r>
            <a:r>
              <a:rPr spc="-404" dirty="0"/>
              <a:t>σιτηρών σε </a:t>
            </a:r>
            <a:r>
              <a:rPr spc="-363" dirty="0"/>
              <a:t>αιθανόλη</a:t>
            </a:r>
          </a:p>
        </p:txBody>
      </p:sp>
      <p:sp>
        <p:nvSpPr>
          <p:cNvPr id="114" name="object 114"/>
          <p:cNvSpPr txBox="1"/>
          <p:nvPr/>
        </p:nvSpPr>
        <p:spPr>
          <a:xfrm>
            <a:off x="5094191" y="1114550"/>
            <a:ext cx="2185630"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Διαδικασία</a:t>
            </a:r>
            <a:endParaRPr sz="3993"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633775" y="371883"/>
            <a:ext cx="7135692" cy="626102"/>
          </a:xfrm>
          <a:prstGeom prst="rect">
            <a:avLst/>
          </a:prstGeom>
        </p:spPr>
        <p:txBody>
          <a:bodyPr vert="horz" wrap="square" lIns="0" tIns="11526" rIns="0" bIns="0" rtlCol="0" anchor="ctr">
            <a:spAutoFit/>
          </a:bodyPr>
          <a:lstStyle/>
          <a:p>
            <a:pPr marL="11527">
              <a:lnSpc>
                <a:spcPct val="100000"/>
              </a:lnSpc>
              <a:spcBef>
                <a:spcPts val="91"/>
              </a:spcBef>
            </a:pPr>
            <a:r>
              <a:rPr spc="-427" dirty="0"/>
              <a:t>Η </a:t>
            </a:r>
            <a:r>
              <a:rPr lang="el-GR" spc="-368" dirty="0"/>
              <a:t>μετατροπή</a:t>
            </a:r>
            <a:r>
              <a:rPr spc="-368" dirty="0"/>
              <a:t> </a:t>
            </a:r>
            <a:r>
              <a:rPr spc="-404" dirty="0"/>
              <a:t>σιτηρών σε </a:t>
            </a:r>
            <a:r>
              <a:rPr spc="-363" dirty="0"/>
              <a:t>αιθανόλη</a:t>
            </a:r>
          </a:p>
        </p:txBody>
      </p:sp>
      <p:sp>
        <p:nvSpPr>
          <p:cNvPr id="111" name="object 111"/>
          <p:cNvSpPr txBox="1"/>
          <p:nvPr/>
        </p:nvSpPr>
        <p:spPr>
          <a:xfrm>
            <a:off x="5207208" y="988883"/>
            <a:ext cx="2211509"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Διαδικασία</a:t>
            </a:r>
            <a:endParaRPr sz="3993" dirty="0">
              <a:latin typeface="Arial"/>
              <a:cs typeface="Arial"/>
            </a:endParaRPr>
          </a:p>
        </p:txBody>
      </p:sp>
      <p:pic>
        <p:nvPicPr>
          <p:cNvPr id="113" name="object 113"/>
          <p:cNvPicPr/>
          <p:nvPr/>
        </p:nvPicPr>
        <p:blipFill>
          <a:blip r:embed="rId2" cstate="print"/>
          <a:stretch>
            <a:fillRect/>
          </a:stretch>
        </p:blipFill>
        <p:spPr>
          <a:xfrm>
            <a:off x="2825639" y="1706956"/>
            <a:ext cx="6404160" cy="4791954"/>
          </a:xfrm>
          <a:prstGeom prst="rect">
            <a:avLst/>
          </a:prstGeom>
        </p:spPr>
      </p:pic>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423916"/>
            <a:ext cx="7247835" cy="626102"/>
          </a:xfrm>
          <a:prstGeom prst="rect">
            <a:avLst/>
          </a:prstGeom>
        </p:spPr>
        <p:txBody>
          <a:bodyPr vert="horz" wrap="square" lIns="0" tIns="11526" rIns="0" bIns="0" rtlCol="0" anchor="ctr">
            <a:spAutoFit/>
          </a:bodyPr>
          <a:lstStyle/>
          <a:p>
            <a:pPr marL="11527">
              <a:lnSpc>
                <a:spcPct val="100000"/>
              </a:lnSpc>
              <a:spcBef>
                <a:spcPts val="91"/>
              </a:spcBef>
            </a:pPr>
            <a:r>
              <a:rPr spc="-427" dirty="0"/>
              <a:t>Η </a:t>
            </a:r>
            <a:r>
              <a:rPr lang="el-GR" spc="-368" dirty="0"/>
              <a:t>μετατροπή</a:t>
            </a:r>
            <a:r>
              <a:rPr spc="-368" dirty="0"/>
              <a:t> </a:t>
            </a:r>
            <a:r>
              <a:rPr spc="-404" dirty="0"/>
              <a:t>σιτηρών σε </a:t>
            </a:r>
            <a:r>
              <a:rPr spc="-363" dirty="0"/>
              <a:t>αιθανόλη</a:t>
            </a:r>
          </a:p>
        </p:txBody>
      </p:sp>
      <p:sp>
        <p:nvSpPr>
          <p:cNvPr id="111" name="object 111"/>
          <p:cNvSpPr txBox="1"/>
          <p:nvPr/>
        </p:nvSpPr>
        <p:spPr>
          <a:xfrm>
            <a:off x="4979668" y="1050018"/>
            <a:ext cx="2280520"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Διαδικασία</a:t>
            </a:r>
            <a:endParaRPr sz="3993" dirty="0">
              <a:latin typeface="Arial"/>
              <a:cs typeface="Arial"/>
            </a:endParaRPr>
          </a:p>
        </p:txBody>
      </p:sp>
      <p:pic>
        <p:nvPicPr>
          <p:cNvPr id="112" name="object 112"/>
          <p:cNvPicPr/>
          <p:nvPr/>
        </p:nvPicPr>
        <p:blipFill>
          <a:blip r:embed="rId2" cstate="print"/>
          <a:stretch>
            <a:fillRect/>
          </a:stretch>
        </p:blipFill>
        <p:spPr>
          <a:xfrm>
            <a:off x="3010056" y="1839506"/>
            <a:ext cx="6219744" cy="467381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bject 112"/>
          <p:cNvSpPr txBox="1">
            <a:spLocks noGrp="1"/>
          </p:cNvSpPr>
          <p:nvPr>
            <p:ph type="title"/>
          </p:nvPr>
        </p:nvSpPr>
        <p:spPr>
          <a:xfrm>
            <a:off x="2004252" y="731871"/>
            <a:ext cx="9543570" cy="688747"/>
          </a:xfrm>
          <a:prstGeom prst="rect">
            <a:avLst/>
          </a:prstGeom>
        </p:spPr>
        <p:txBody>
          <a:bodyPr vert="horz" wrap="square" lIns="0" tIns="11526" rIns="0" bIns="0" rtlCol="0" anchor="ctr">
            <a:spAutoFit/>
          </a:bodyPr>
          <a:lstStyle/>
          <a:p>
            <a:pPr marL="11527">
              <a:lnSpc>
                <a:spcPct val="100000"/>
              </a:lnSpc>
              <a:spcBef>
                <a:spcPts val="91"/>
              </a:spcBef>
            </a:pPr>
            <a:r>
              <a:rPr spc="-431" dirty="0"/>
              <a:t>Μετατροπή </a:t>
            </a:r>
            <a:r>
              <a:rPr spc="-399" dirty="0"/>
              <a:t>κυτταρινικής </a:t>
            </a:r>
            <a:r>
              <a:rPr spc="-431" dirty="0"/>
              <a:t>βιομάζας σε </a:t>
            </a:r>
            <a:r>
              <a:rPr spc="-363" dirty="0"/>
              <a:t>αιθανόλη</a:t>
            </a:r>
          </a:p>
        </p:txBody>
      </p:sp>
      <p:sp>
        <p:nvSpPr>
          <p:cNvPr id="106" name="object 106"/>
          <p:cNvSpPr txBox="1">
            <a:spLocks noGrp="1"/>
          </p:cNvSpPr>
          <p:nvPr>
            <p:ph idx="1"/>
          </p:nvPr>
        </p:nvSpPr>
        <p:spPr>
          <a:xfrm>
            <a:off x="1434676" y="1904055"/>
            <a:ext cx="9543570" cy="2748518"/>
          </a:xfrm>
          <a:prstGeom prst="rect">
            <a:avLst/>
          </a:prstGeom>
        </p:spPr>
        <p:txBody>
          <a:bodyPr vert="horz" wrap="square" lIns="0" tIns="542299" rIns="0" bIns="0" rtlCol="0">
            <a:spAutoFit/>
          </a:bodyPr>
          <a:lstStyle/>
          <a:p>
            <a:pPr marL="349830" marR="4611" indent="-172898">
              <a:lnSpc>
                <a:spcPct val="100000"/>
              </a:lnSpc>
              <a:spcBef>
                <a:spcPts val="91"/>
              </a:spcBef>
            </a:pPr>
            <a:r>
              <a:rPr sz="2500" spc="-191" dirty="0"/>
              <a:t>Το μεγαλύτερο μέρος της </a:t>
            </a:r>
            <a:r>
              <a:rPr sz="2500" spc="-159" dirty="0"/>
              <a:t>φυτικής </a:t>
            </a:r>
            <a:r>
              <a:rPr sz="2500" spc="-172" dirty="0"/>
              <a:t>ύλης δεν </a:t>
            </a:r>
            <a:r>
              <a:rPr sz="2500" spc="-141" dirty="0"/>
              <a:t>αποτελείται από </a:t>
            </a:r>
            <a:r>
              <a:rPr sz="2500" spc="-182" dirty="0"/>
              <a:t>ζάχαρη </a:t>
            </a:r>
            <a:r>
              <a:rPr sz="2500" spc="-168" dirty="0"/>
              <a:t>ή </a:t>
            </a:r>
            <a:r>
              <a:rPr sz="2500" spc="-159" dirty="0"/>
              <a:t>άμυλο, </a:t>
            </a:r>
            <a:r>
              <a:rPr sz="2500" spc="-172" dirty="0"/>
              <a:t>αλλά από </a:t>
            </a:r>
            <a:r>
              <a:rPr sz="2500" spc="-154" dirty="0">
                <a:solidFill>
                  <a:srgbClr val="008000"/>
                </a:solidFill>
              </a:rPr>
              <a:t>κυτταρίνη</a:t>
            </a:r>
            <a:r>
              <a:rPr sz="2500" spc="-154" dirty="0"/>
              <a:t>, </a:t>
            </a:r>
            <a:r>
              <a:rPr sz="2500" spc="-168" dirty="0">
                <a:solidFill>
                  <a:srgbClr val="008000"/>
                </a:solidFill>
              </a:rPr>
              <a:t>ημικυτταρίνη </a:t>
            </a:r>
            <a:r>
              <a:rPr sz="2500" spc="-195" dirty="0"/>
              <a:t>και </a:t>
            </a:r>
            <a:r>
              <a:rPr sz="2500" spc="-141" dirty="0">
                <a:solidFill>
                  <a:srgbClr val="008000"/>
                </a:solidFill>
              </a:rPr>
              <a:t>λιγνίνη</a:t>
            </a:r>
            <a:r>
              <a:rPr sz="2500" spc="-141" dirty="0"/>
              <a:t>. </a:t>
            </a:r>
            <a:r>
              <a:rPr sz="2500" spc="-195" dirty="0"/>
              <a:t>Το </a:t>
            </a:r>
            <a:r>
              <a:rPr sz="2500" spc="-182" dirty="0"/>
              <a:t>πράσινο </a:t>
            </a:r>
            <a:r>
              <a:rPr sz="2500" spc="-159" dirty="0"/>
              <a:t>μέρος </a:t>
            </a:r>
            <a:r>
              <a:rPr sz="2500" spc="-185" dirty="0"/>
              <a:t>ενός </a:t>
            </a:r>
            <a:r>
              <a:rPr sz="2500" spc="-159" dirty="0"/>
              <a:t>φυτού </a:t>
            </a:r>
            <a:r>
              <a:rPr sz="2500" spc="-204" dirty="0"/>
              <a:t>αποτελείται </a:t>
            </a:r>
            <a:r>
              <a:rPr sz="2500" spc="-163" dirty="0"/>
              <a:t>σχεδόν </a:t>
            </a:r>
            <a:r>
              <a:rPr sz="2500" spc="-150" dirty="0"/>
              <a:t>εξ ολοκλήρου </a:t>
            </a:r>
            <a:r>
              <a:rPr sz="2500" spc="-154" dirty="0"/>
              <a:t>από </a:t>
            </a:r>
            <a:r>
              <a:rPr sz="2500" spc="-172" dirty="0"/>
              <a:t>αυτές τις </a:t>
            </a:r>
            <a:r>
              <a:rPr sz="2500" spc="-163" dirty="0"/>
              <a:t>τρεις </a:t>
            </a:r>
            <a:r>
              <a:rPr sz="2500" spc="-172" dirty="0"/>
              <a:t>ουσίες.</a:t>
            </a:r>
          </a:p>
          <a:p>
            <a:pPr marL="349830" marR="4611" indent="-172898">
              <a:lnSpc>
                <a:spcPts val="2106"/>
              </a:lnSpc>
              <a:spcBef>
                <a:spcPts val="563"/>
              </a:spcBef>
            </a:pPr>
            <a:r>
              <a:rPr sz="2500" spc="-168" dirty="0"/>
              <a:t>Η κυτταρίνη </a:t>
            </a:r>
            <a:r>
              <a:rPr sz="2500" spc="-195" dirty="0"/>
              <a:t>και </a:t>
            </a:r>
            <a:r>
              <a:rPr sz="2500" spc="-168" dirty="0"/>
              <a:t>η ημικυτταρίνη </a:t>
            </a:r>
            <a:r>
              <a:rPr sz="2500" spc="-191" dirty="0"/>
              <a:t>μπορούν να </a:t>
            </a:r>
            <a:r>
              <a:rPr sz="2500" spc="-177" dirty="0"/>
              <a:t>μετατραπούν </a:t>
            </a:r>
            <a:r>
              <a:rPr sz="2500" spc="-154" dirty="0"/>
              <a:t>σε </a:t>
            </a:r>
            <a:r>
              <a:rPr sz="2500" spc="-168" dirty="0"/>
              <a:t>αλκοόλη </a:t>
            </a:r>
            <a:r>
              <a:rPr sz="2500" spc="-172" dirty="0"/>
              <a:t>μετατρέποντάς </a:t>
            </a:r>
            <a:r>
              <a:rPr sz="2500" spc="-200" dirty="0"/>
              <a:t>τες </a:t>
            </a:r>
            <a:r>
              <a:rPr sz="2500" spc="-127" dirty="0"/>
              <a:t>πρώτα </a:t>
            </a:r>
            <a:r>
              <a:rPr sz="2500" spc="-154" dirty="0"/>
              <a:t>σε </a:t>
            </a:r>
            <a:r>
              <a:rPr sz="2500" spc="-182" dirty="0"/>
              <a:t>ζάχαρη </a:t>
            </a:r>
            <a:r>
              <a:rPr sz="2500" spc="-91" dirty="0"/>
              <a:t>(η </a:t>
            </a:r>
            <a:r>
              <a:rPr sz="2500" spc="-145" dirty="0"/>
              <a:t>λιγνίνη </a:t>
            </a:r>
            <a:r>
              <a:rPr sz="2500" spc="-163" dirty="0"/>
              <a:t>δεν μπορεί).</a:t>
            </a:r>
          </a:p>
          <a:p>
            <a:pPr marL="349830" marR="4611" indent="-172898">
              <a:lnSpc>
                <a:spcPct val="100800"/>
              </a:lnSpc>
              <a:spcBef>
                <a:spcPts val="363"/>
              </a:spcBef>
            </a:pPr>
            <a:r>
              <a:rPr sz="2500" spc="-195" dirty="0"/>
              <a:t>Η </a:t>
            </a:r>
            <a:r>
              <a:rPr sz="2500" spc="-172" dirty="0"/>
              <a:t>διαδικασία, </a:t>
            </a:r>
            <a:r>
              <a:rPr sz="2500" spc="-191" dirty="0"/>
              <a:t>ωστόσο, </a:t>
            </a:r>
            <a:r>
              <a:rPr sz="2500" spc="-141" dirty="0"/>
              <a:t>είναι </a:t>
            </a:r>
            <a:r>
              <a:rPr sz="2500" spc="-204" dirty="0"/>
              <a:t>πιο </a:t>
            </a:r>
            <a:r>
              <a:rPr sz="2500" spc="-177" dirty="0"/>
              <a:t>περίπλοκη από τη </a:t>
            </a:r>
            <a:r>
              <a:rPr sz="2500" spc="-172" dirty="0"/>
              <a:t>μετατροπή </a:t>
            </a:r>
            <a:r>
              <a:rPr sz="2500" spc="-168" dirty="0"/>
              <a:t>του αμύλου </a:t>
            </a:r>
            <a:r>
              <a:rPr sz="2500" spc="-154" dirty="0"/>
              <a:t>σε </a:t>
            </a:r>
            <a:r>
              <a:rPr sz="2500" spc="-182" dirty="0"/>
              <a:t>σάκχαρα </a:t>
            </a:r>
            <a:r>
              <a:rPr sz="2500" spc="-195" dirty="0"/>
              <a:t>και </a:t>
            </a:r>
            <a:r>
              <a:rPr sz="2500" spc="-177" dirty="0"/>
              <a:t>στη συνέχεια </a:t>
            </a:r>
            <a:r>
              <a:rPr sz="2500" spc="-159" dirty="0"/>
              <a:t>σε αλκοόλη.</a:t>
            </a:r>
          </a:p>
        </p:txBody>
      </p:sp>
      <p:sp>
        <p:nvSpPr>
          <p:cNvPr id="113" name="object 113"/>
          <p:cNvSpPr txBox="1"/>
          <p:nvPr/>
        </p:nvSpPr>
        <p:spPr>
          <a:xfrm>
            <a:off x="4927357" y="1579326"/>
            <a:ext cx="2482734"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Παραγωγή</a:t>
            </a:r>
            <a:endParaRPr sz="3993"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39F13-674A-4327-AB14-09EED1D8CA5B}"/>
              </a:ext>
            </a:extLst>
          </p:cNvPr>
          <p:cNvSpPr>
            <a:spLocks noGrp="1"/>
          </p:cNvSpPr>
          <p:nvPr>
            <p:ph type="ctrTitle"/>
          </p:nvPr>
        </p:nvSpPr>
        <p:spPr>
          <a:xfrm>
            <a:off x="3528391" y="1104205"/>
            <a:ext cx="4263887" cy="836337"/>
          </a:xfrm>
        </p:spPr>
        <p:txBody>
          <a:bodyPr>
            <a:normAutofit fontScale="90000"/>
          </a:bodyPr>
          <a:lstStyle/>
          <a:p>
            <a:r>
              <a:rPr lang="it-IT" dirty="0" err="1"/>
              <a:t>Εισαγωγ</a:t>
            </a:r>
            <a:r>
              <a:rPr lang="it-IT" dirty="0"/>
              <a:t>ή </a:t>
            </a:r>
          </a:p>
        </p:txBody>
      </p:sp>
      <p:sp>
        <p:nvSpPr>
          <p:cNvPr id="3" name="Sottotitolo 2">
            <a:extLst>
              <a:ext uri="{FF2B5EF4-FFF2-40B4-BE49-F238E27FC236}">
                <a16:creationId xmlns:a16="http://schemas.microsoft.com/office/drawing/2014/main" id="{8E2CC577-7647-4194-95D6-59B62A90178D}"/>
              </a:ext>
            </a:extLst>
          </p:cNvPr>
          <p:cNvSpPr>
            <a:spLocks noGrp="1"/>
          </p:cNvSpPr>
          <p:nvPr>
            <p:ph type="subTitle" idx="1"/>
          </p:nvPr>
        </p:nvSpPr>
        <p:spPr>
          <a:xfrm>
            <a:off x="931653" y="2147577"/>
            <a:ext cx="9998015" cy="3825384"/>
          </a:xfrm>
        </p:spPr>
        <p:txBody>
          <a:bodyPr>
            <a:normAutofit fontScale="25000" lnSpcReduction="20000"/>
          </a:bodyPr>
          <a:lstStyle/>
          <a:p>
            <a:pPr marL="0" indent="0" algn="just">
              <a:buNone/>
            </a:pPr>
            <a:r>
              <a:rPr lang="en-GB" sz="10000" dirty="0"/>
              <a:t>Σε μια εποχή που χαρακτηρίζεται από αυξανόμενες περιβαλλοντικές ανησυχίες και επείγουσα ζήτηση για βιώσιμες ενεργειακές λύσεις, η βιοενέργεια αποτελεί μια πολλά υποσχόμενη απάντηση στο σημείο τομής των ανανεώσιμων πηγών ενέργειας και της γεωργίας. Η βιοενέργεια περιλαμβάνει ένα φάσμα μορφών ενέργειας που προέρχονται από οργανικά υλικά, κυρίως βιολογικούς πόρους όπως τα φυτά και η βιομάζα, με στόχο την παραγωγή ηλεκτρικής ενέργειας και θερμότητας. Ένα θεμελιώδες στοιχείο στην παραγωγή βιοενέργειας περιστρέφεται γύρω από την καλλιέργεια ειδικών ενεργειακών καλλιεργειών. Οι καλλιέργειες αυτές καλλιεργούνται σκόπιμα με αποκλειστικό σκοπό την παραγωγή ενέργειας σε διάφορες μορφές, συμπεριλαμβανομένης της ηλεκτρικής ενέργειας, της θερμότητας και των βιοκαυσίμων. Η καλλιέργεια ενεργειακών καλλιεργειών διαδραματίζει καθοριστικό ρόλο στον τομέα της βιοενέργειας, παρέχοντας μια φιλική προς το περιβάλλον και οικονομικά βιώσιμη εναλλακτική λύση στα παραδοσιακά ορυκτά καύσιμα.</a:t>
            </a:r>
            <a:endParaRPr lang="it-IT" sz="10000" dirty="0"/>
          </a:p>
          <a:p>
            <a:endParaRPr lang="it-IT" dirty="0"/>
          </a:p>
        </p:txBody>
      </p:sp>
    </p:spTree>
    <p:extLst>
      <p:ext uri="{BB962C8B-B14F-4D97-AF65-F5344CB8AC3E}">
        <p14:creationId xmlns:p14="http://schemas.microsoft.com/office/powerpoint/2010/main" val="23637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1284047" y="423924"/>
            <a:ext cx="9618453" cy="626102"/>
          </a:xfrm>
          <a:prstGeom prst="rect">
            <a:avLst/>
          </a:prstGeom>
        </p:spPr>
        <p:txBody>
          <a:bodyPr vert="horz" wrap="square" lIns="0" tIns="11526" rIns="0" bIns="0" rtlCol="0" anchor="ctr">
            <a:spAutoFit/>
          </a:bodyPr>
          <a:lstStyle/>
          <a:p>
            <a:pPr marL="11527">
              <a:lnSpc>
                <a:spcPct val="100000"/>
              </a:lnSpc>
              <a:spcBef>
                <a:spcPts val="91"/>
              </a:spcBef>
            </a:pPr>
            <a:r>
              <a:rPr lang="el-GR" spc="-218" dirty="0"/>
              <a:t>Μετατροπή </a:t>
            </a:r>
            <a:r>
              <a:rPr spc="-218" dirty="0"/>
              <a:t>Κυτταρική</a:t>
            </a:r>
            <a:r>
              <a:rPr lang="el-GR" spc="-218" dirty="0"/>
              <a:t>ς</a:t>
            </a:r>
            <a:r>
              <a:rPr spc="-218" dirty="0"/>
              <a:t> </a:t>
            </a:r>
            <a:r>
              <a:rPr spc="-363" dirty="0"/>
              <a:t>βιομάζα</a:t>
            </a:r>
            <a:r>
              <a:rPr lang="el-GR" spc="-363" dirty="0"/>
              <a:t>ς </a:t>
            </a:r>
            <a:r>
              <a:rPr spc="-363" dirty="0"/>
              <a:t>σ</a:t>
            </a:r>
            <a:r>
              <a:rPr lang="el-GR" spc="-363" dirty="0"/>
              <a:t>ε </a:t>
            </a:r>
            <a:r>
              <a:rPr spc="-363" dirty="0"/>
              <a:t>αιθανόλη</a:t>
            </a:r>
            <a:endParaRPr spc="-439" dirty="0"/>
          </a:p>
        </p:txBody>
      </p:sp>
      <p:pic>
        <p:nvPicPr>
          <p:cNvPr id="112" name="object 112"/>
          <p:cNvPicPr/>
          <p:nvPr/>
        </p:nvPicPr>
        <p:blipFill>
          <a:blip r:embed="rId2" cstate="print"/>
          <a:stretch>
            <a:fillRect/>
          </a:stretch>
        </p:blipFill>
        <p:spPr>
          <a:xfrm>
            <a:off x="2171537" y="1270407"/>
            <a:ext cx="7843475" cy="516366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42819" y="1949061"/>
            <a:ext cx="11897140" cy="3281957"/>
          </a:xfrm>
          <a:prstGeom prst="rect">
            <a:avLst/>
          </a:prstGeom>
        </p:spPr>
        <p:txBody>
          <a:bodyPr vert="horz" wrap="square" lIns="0" tIns="11526" rIns="0" bIns="0" rtlCol="0">
            <a:spAutoFit/>
          </a:bodyPr>
          <a:lstStyle/>
          <a:p>
            <a:pPr marL="184424" marR="13255" indent="-172898" algn="just">
              <a:spcBef>
                <a:spcPts val="91"/>
              </a:spcBef>
            </a:pPr>
            <a:r>
              <a:rPr sz="2000" b="1" spc="-168" dirty="0">
                <a:latin typeface="Arial"/>
                <a:cs typeface="Arial"/>
              </a:rPr>
              <a:t>Υπάρχουν </a:t>
            </a:r>
            <a:r>
              <a:rPr sz="2000" b="1" spc="-163" dirty="0">
                <a:latin typeface="Arial"/>
                <a:cs typeface="Arial"/>
              </a:rPr>
              <a:t>πολλά </a:t>
            </a:r>
            <a:r>
              <a:rPr sz="2000" b="1" spc="-154" dirty="0">
                <a:latin typeface="Arial"/>
                <a:cs typeface="Arial"/>
              </a:rPr>
              <a:t>δυνητικά </a:t>
            </a:r>
            <a:r>
              <a:rPr sz="2000" b="1" spc="-172" dirty="0">
                <a:latin typeface="Arial"/>
                <a:cs typeface="Arial"/>
              </a:rPr>
              <a:t>σημαντικά </a:t>
            </a:r>
            <a:r>
              <a:rPr sz="2000" b="1" spc="-159" dirty="0">
                <a:latin typeface="Arial"/>
                <a:cs typeface="Arial"/>
              </a:rPr>
              <a:t>οφέλη </a:t>
            </a:r>
            <a:r>
              <a:rPr sz="2000" b="1" spc="-185" dirty="0">
                <a:latin typeface="Arial"/>
                <a:cs typeface="Arial"/>
              </a:rPr>
              <a:t>από την </a:t>
            </a:r>
            <a:r>
              <a:rPr sz="2000" b="1" spc="-177" dirty="0">
                <a:latin typeface="Arial"/>
                <a:cs typeface="Arial"/>
              </a:rPr>
              <a:t>ανάπτυξη </a:t>
            </a:r>
            <a:r>
              <a:rPr sz="2000" b="1" spc="-185" dirty="0">
                <a:latin typeface="Arial"/>
                <a:cs typeface="Arial"/>
              </a:rPr>
              <a:t>μιας </a:t>
            </a:r>
            <a:r>
              <a:rPr sz="2000" b="1" spc="-159" dirty="0">
                <a:latin typeface="Arial"/>
                <a:cs typeface="Arial"/>
              </a:rPr>
              <a:t>βιώσιμης </a:t>
            </a:r>
            <a:r>
              <a:rPr sz="2000" b="1" spc="-195" dirty="0">
                <a:latin typeface="Arial"/>
                <a:cs typeface="Arial"/>
              </a:rPr>
              <a:t>και </a:t>
            </a:r>
            <a:r>
              <a:rPr sz="2000" b="1" spc="-91" dirty="0">
                <a:latin typeface="Arial"/>
                <a:cs typeface="Arial"/>
              </a:rPr>
              <a:t>εμπορικής </a:t>
            </a:r>
            <a:r>
              <a:rPr sz="2000" b="1" spc="-185" dirty="0">
                <a:latin typeface="Arial"/>
                <a:cs typeface="Arial"/>
              </a:rPr>
              <a:t>διεργασίας </a:t>
            </a:r>
            <a:r>
              <a:rPr sz="2000" b="1" spc="-182" dirty="0">
                <a:latin typeface="Arial"/>
                <a:cs typeface="Arial"/>
              </a:rPr>
              <a:t>κυτταρινικής </a:t>
            </a:r>
            <a:r>
              <a:rPr sz="2000" b="1" spc="-195" dirty="0">
                <a:latin typeface="Arial"/>
                <a:cs typeface="Arial"/>
              </a:rPr>
              <a:t>αιθανόλης</a:t>
            </a:r>
            <a:r>
              <a:rPr sz="2000" b="1" spc="-113" dirty="0">
                <a:latin typeface="Arial"/>
                <a:cs typeface="Arial"/>
              </a:rPr>
              <a:t>:</a:t>
            </a:r>
            <a:endParaRPr sz="2000" dirty="0">
              <a:latin typeface="Arial"/>
              <a:cs typeface="Arial"/>
            </a:endParaRPr>
          </a:p>
          <a:p>
            <a:pPr marL="184424" marR="4611" indent="-172898" algn="just">
              <a:lnSpc>
                <a:spcPct val="98300"/>
              </a:lnSpc>
              <a:spcBef>
                <a:spcPts val="472"/>
              </a:spcBef>
              <a:buClr>
                <a:srgbClr val="D16349"/>
              </a:buClr>
              <a:buSzPct val="95000"/>
              <a:buFont typeface="Wingdings"/>
              <a:buChar char=""/>
              <a:tabLst>
                <a:tab pos="217850" algn="l"/>
              </a:tabLst>
            </a:pPr>
            <a:r>
              <a:rPr sz="2000" b="1" spc="-195" dirty="0">
                <a:latin typeface="Arial"/>
                <a:cs typeface="Arial"/>
              </a:rPr>
              <a:t>Πρόσβαση </a:t>
            </a:r>
            <a:r>
              <a:rPr sz="2000" b="1" spc="-159" dirty="0">
                <a:latin typeface="Arial"/>
                <a:cs typeface="Arial"/>
              </a:rPr>
              <a:t>σε </a:t>
            </a:r>
            <a:r>
              <a:rPr sz="2000" b="1" spc="-185" dirty="0">
                <a:latin typeface="Arial"/>
                <a:cs typeface="Arial"/>
              </a:rPr>
              <a:t>ένα </a:t>
            </a:r>
            <a:r>
              <a:rPr sz="2000" b="1" spc="-218" dirty="0">
                <a:latin typeface="Arial"/>
                <a:cs typeface="Arial"/>
              </a:rPr>
              <a:t>πολύ </a:t>
            </a:r>
            <a:r>
              <a:rPr sz="2000" b="1" spc="-172" dirty="0">
                <a:latin typeface="Arial"/>
                <a:cs typeface="Arial"/>
              </a:rPr>
              <a:t>ευρύτερο </a:t>
            </a:r>
            <a:r>
              <a:rPr sz="2000" b="1" spc="-163" dirty="0">
                <a:latin typeface="Arial"/>
                <a:cs typeface="Arial"/>
              </a:rPr>
              <a:t>φάσμα </a:t>
            </a:r>
            <a:r>
              <a:rPr sz="2000" b="1" spc="-154" dirty="0">
                <a:latin typeface="Arial"/>
                <a:cs typeface="Arial"/>
              </a:rPr>
              <a:t>δυνητικών </a:t>
            </a:r>
            <a:r>
              <a:rPr sz="2000" b="1" spc="-172" dirty="0">
                <a:latin typeface="Arial"/>
                <a:cs typeface="Arial"/>
              </a:rPr>
              <a:t>πρώτων υλών </a:t>
            </a:r>
            <a:r>
              <a:rPr sz="2000" b="1" spc="-163" dirty="0">
                <a:latin typeface="Arial"/>
                <a:cs typeface="Arial"/>
              </a:rPr>
              <a:t>(συμπεριλαμβανομένων των </a:t>
            </a:r>
            <a:r>
              <a:rPr sz="2000" b="1" spc="-185" dirty="0">
                <a:latin typeface="Arial"/>
                <a:cs typeface="Arial"/>
              </a:rPr>
              <a:t>αποβλήτων </a:t>
            </a:r>
            <a:r>
              <a:rPr sz="2000" b="1" spc="-154" dirty="0">
                <a:latin typeface="Arial"/>
                <a:cs typeface="Arial"/>
              </a:rPr>
              <a:t>κυτταρινικών </a:t>
            </a:r>
            <a:r>
              <a:rPr sz="2000" b="1" spc="-163" dirty="0">
                <a:latin typeface="Arial"/>
                <a:cs typeface="Arial"/>
              </a:rPr>
              <a:t>υλικών </a:t>
            </a:r>
            <a:r>
              <a:rPr sz="2000" b="1" spc="-195" dirty="0">
                <a:latin typeface="Arial"/>
                <a:cs typeface="Arial"/>
              </a:rPr>
              <a:t>και των </a:t>
            </a:r>
            <a:r>
              <a:rPr sz="2000" b="1" spc="-172" dirty="0">
                <a:latin typeface="Arial"/>
                <a:cs typeface="Arial"/>
              </a:rPr>
              <a:t>ειδικών </a:t>
            </a:r>
            <a:r>
              <a:rPr sz="2000" b="1" spc="-154" dirty="0">
                <a:latin typeface="Arial"/>
                <a:cs typeface="Arial"/>
              </a:rPr>
              <a:t>κυτταρινικών </a:t>
            </a:r>
            <a:r>
              <a:rPr sz="2000" b="1" spc="-182" dirty="0">
                <a:latin typeface="Arial"/>
                <a:cs typeface="Arial"/>
              </a:rPr>
              <a:t>καλλιεργειών</a:t>
            </a:r>
            <a:r>
              <a:rPr sz="2000" b="1" spc="-191" dirty="0">
                <a:latin typeface="Arial"/>
                <a:cs typeface="Arial"/>
              </a:rPr>
              <a:t>, όπως </a:t>
            </a:r>
            <a:r>
              <a:rPr sz="2000" b="1" spc="-185" dirty="0">
                <a:latin typeface="Arial"/>
                <a:cs typeface="Arial"/>
              </a:rPr>
              <a:t>τα </a:t>
            </a:r>
            <a:r>
              <a:rPr sz="2000" b="1" spc="-182" dirty="0">
                <a:latin typeface="Arial"/>
                <a:cs typeface="Arial"/>
              </a:rPr>
              <a:t>χόρτα </a:t>
            </a:r>
            <a:r>
              <a:rPr sz="2000" b="1" spc="-195" dirty="0">
                <a:latin typeface="Arial"/>
                <a:cs typeface="Arial"/>
              </a:rPr>
              <a:t>και τα </a:t>
            </a:r>
            <a:r>
              <a:rPr sz="2000" b="1" spc="-145" dirty="0">
                <a:latin typeface="Arial"/>
                <a:cs typeface="Arial"/>
              </a:rPr>
              <a:t>δέντρα), </a:t>
            </a:r>
            <a:r>
              <a:rPr sz="2000" b="1" spc="-182" dirty="0">
                <a:latin typeface="Arial"/>
                <a:cs typeface="Arial"/>
              </a:rPr>
              <a:t>ανοίγοντας </a:t>
            </a:r>
            <a:r>
              <a:rPr sz="2000" b="1" spc="-168" dirty="0">
                <a:latin typeface="Arial"/>
                <a:cs typeface="Arial"/>
              </a:rPr>
              <a:t>την πόρτα </a:t>
            </a:r>
            <a:r>
              <a:rPr sz="2000" b="1" spc="-200" dirty="0">
                <a:latin typeface="Arial"/>
                <a:cs typeface="Arial"/>
              </a:rPr>
              <a:t>σε πολύ </a:t>
            </a:r>
            <a:r>
              <a:rPr sz="2000" b="1" spc="-132" dirty="0">
                <a:latin typeface="Arial"/>
                <a:cs typeface="Arial"/>
              </a:rPr>
              <a:t>μεγαλύτερα </a:t>
            </a:r>
            <a:r>
              <a:rPr sz="2000" b="1" spc="-182" dirty="0">
                <a:latin typeface="Arial"/>
                <a:cs typeface="Arial"/>
              </a:rPr>
              <a:t>επίπεδα </a:t>
            </a:r>
            <a:r>
              <a:rPr sz="2000" b="1" spc="-200" dirty="0">
                <a:latin typeface="Arial"/>
                <a:cs typeface="Arial"/>
              </a:rPr>
              <a:t>παραγωγής </a:t>
            </a:r>
            <a:r>
              <a:rPr sz="2000" b="1" spc="-163" dirty="0">
                <a:latin typeface="Arial"/>
                <a:cs typeface="Arial"/>
              </a:rPr>
              <a:t>αιθανόλης</a:t>
            </a:r>
            <a:r>
              <a:rPr sz="2000" b="1" spc="-91" dirty="0">
                <a:latin typeface="Arial"/>
                <a:cs typeface="Arial"/>
              </a:rPr>
              <a:t>.</a:t>
            </a:r>
            <a:endParaRPr sz="2000" dirty="0">
              <a:latin typeface="Arial"/>
              <a:cs typeface="Arial"/>
            </a:endParaRPr>
          </a:p>
          <a:p>
            <a:pPr marL="217275" indent="-206324" algn="just">
              <a:spcBef>
                <a:spcPts val="436"/>
              </a:spcBef>
              <a:buClr>
                <a:srgbClr val="D16349"/>
              </a:buClr>
              <a:buSzPct val="95000"/>
              <a:buFont typeface="Wingdings"/>
              <a:buChar char=""/>
              <a:tabLst>
                <a:tab pos="217850" algn="l"/>
              </a:tabLst>
            </a:pPr>
            <a:r>
              <a:rPr sz="2000" b="1" spc="-168" dirty="0">
                <a:latin typeface="Arial"/>
                <a:cs typeface="Arial"/>
              </a:rPr>
              <a:t>Μεγαλύτερη </a:t>
            </a:r>
            <a:r>
              <a:rPr sz="2000" b="1" spc="-154" dirty="0">
                <a:latin typeface="Arial"/>
                <a:cs typeface="Arial"/>
              </a:rPr>
              <a:t>αποφυγή συγκρούσεων </a:t>
            </a:r>
            <a:r>
              <a:rPr sz="2000" b="1" spc="-168" dirty="0">
                <a:latin typeface="Arial"/>
                <a:cs typeface="Arial"/>
              </a:rPr>
              <a:t>με τη </a:t>
            </a:r>
            <a:r>
              <a:rPr sz="2000" b="1" spc="-191" dirty="0">
                <a:latin typeface="Arial"/>
                <a:cs typeface="Arial"/>
              </a:rPr>
              <a:t>χρήση </a:t>
            </a:r>
            <a:r>
              <a:rPr sz="2000" b="1" spc="-172" dirty="0">
                <a:latin typeface="Arial"/>
                <a:cs typeface="Arial"/>
              </a:rPr>
              <a:t>γης </a:t>
            </a:r>
            <a:r>
              <a:rPr sz="2000" b="1" spc="-150" dirty="0">
                <a:latin typeface="Arial"/>
                <a:cs typeface="Arial"/>
              </a:rPr>
              <a:t>για την </a:t>
            </a:r>
            <a:r>
              <a:rPr sz="2000" b="1" spc="-168" dirty="0">
                <a:latin typeface="Arial"/>
                <a:cs typeface="Arial"/>
              </a:rPr>
              <a:t>παραγωγή </a:t>
            </a:r>
            <a:r>
              <a:rPr sz="2000" b="1" spc="-182" dirty="0">
                <a:latin typeface="Arial"/>
                <a:cs typeface="Arial"/>
              </a:rPr>
              <a:t>τροφίμων </a:t>
            </a:r>
            <a:r>
              <a:rPr sz="2000" b="1" spc="-195" dirty="0">
                <a:latin typeface="Arial"/>
                <a:cs typeface="Arial"/>
              </a:rPr>
              <a:t>και </a:t>
            </a:r>
            <a:r>
              <a:rPr sz="2000" b="1" spc="-172" dirty="0">
                <a:latin typeface="Arial"/>
                <a:cs typeface="Arial"/>
              </a:rPr>
              <a:t>ζωοτροφών.</a:t>
            </a:r>
            <a:endParaRPr sz="2000" dirty="0">
              <a:latin typeface="Arial"/>
              <a:cs typeface="Arial"/>
            </a:endParaRPr>
          </a:p>
          <a:p>
            <a:pPr marL="184424" marR="13255" indent="-172898" algn="just">
              <a:lnSpc>
                <a:spcPct val="100800"/>
              </a:lnSpc>
              <a:spcBef>
                <a:spcPts val="436"/>
              </a:spcBef>
              <a:buClr>
                <a:srgbClr val="D16349"/>
              </a:buClr>
              <a:buSzPct val="95000"/>
              <a:buFont typeface="Wingdings"/>
              <a:buChar char=""/>
              <a:tabLst>
                <a:tab pos="217850" algn="l"/>
              </a:tabLst>
            </a:pPr>
            <a:r>
              <a:rPr sz="2000" b="1" spc="-218" dirty="0">
                <a:latin typeface="Arial"/>
                <a:cs typeface="Arial"/>
              </a:rPr>
              <a:t>Πολύ </a:t>
            </a:r>
            <a:r>
              <a:rPr sz="2000" b="1" spc="-163" dirty="0">
                <a:latin typeface="Arial"/>
                <a:cs typeface="Arial"/>
              </a:rPr>
              <a:t>μεγαλύτερη </a:t>
            </a:r>
            <a:r>
              <a:rPr sz="2000" b="1" spc="-177" dirty="0">
                <a:latin typeface="Arial"/>
                <a:cs typeface="Arial"/>
              </a:rPr>
              <a:t>εκτόπιση </a:t>
            </a:r>
            <a:r>
              <a:rPr sz="2000" b="1" spc="-145" dirty="0">
                <a:latin typeface="Arial"/>
                <a:cs typeface="Arial"/>
              </a:rPr>
              <a:t>ορυκτής </a:t>
            </a:r>
            <a:r>
              <a:rPr sz="2000" b="1" spc="-182" dirty="0">
                <a:latin typeface="Arial"/>
                <a:cs typeface="Arial"/>
              </a:rPr>
              <a:t>ενέργειας </a:t>
            </a:r>
            <a:r>
              <a:rPr sz="2000" b="1" spc="-172" dirty="0">
                <a:latin typeface="Arial"/>
                <a:cs typeface="Arial"/>
              </a:rPr>
              <a:t>ανά </a:t>
            </a:r>
            <a:r>
              <a:rPr sz="2000" b="1" spc="-127" dirty="0">
                <a:latin typeface="Arial"/>
                <a:cs typeface="Arial"/>
              </a:rPr>
              <a:t>λίτρο </a:t>
            </a:r>
            <a:r>
              <a:rPr sz="2000" b="1" spc="-136" dirty="0">
                <a:latin typeface="Arial"/>
                <a:cs typeface="Arial"/>
              </a:rPr>
              <a:t>καυσίμου, </a:t>
            </a:r>
            <a:r>
              <a:rPr sz="2000" b="1" spc="-195" dirty="0">
                <a:latin typeface="Arial"/>
                <a:cs typeface="Arial"/>
              </a:rPr>
              <a:t>λόγω </a:t>
            </a:r>
            <a:r>
              <a:rPr sz="2000" b="1" spc="-159" dirty="0">
                <a:latin typeface="Arial"/>
                <a:cs typeface="Arial"/>
              </a:rPr>
              <a:t>των </a:t>
            </a:r>
            <a:r>
              <a:rPr sz="2000" b="1" spc="-222" dirty="0">
                <a:latin typeface="Arial"/>
                <a:cs typeface="Arial"/>
              </a:rPr>
              <a:t>συστημάτων που </a:t>
            </a:r>
            <a:r>
              <a:rPr sz="2000" b="1" spc="-208" dirty="0">
                <a:latin typeface="Arial"/>
                <a:cs typeface="Arial"/>
              </a:rPr>
              <a:t>λειτουργούν </a:t>
            </a:r>
            <a:r>
              <a:rPr sz="2000" b="1" spc="-163" dirty="0">
                <a:latin typeface="Arial"/>
                <a:cs typeface="Arial"/>
              </a:rPr>
              <a:t>σχεδόν </a:t>
            </a:r>
            <a:r>
              <a:rPr sz="2000" b="1" spc="-182" dirty="0">
                <a:latin typeface="Arial"/>
                <a:cs typeface="Arial"/>
              </a:rPr>
              <a:t>εξ ολοκλήρου </a:t>
            </a:r>
            <a:r>
              <a:rPr sz="2000" b="1" spc="-208" dirty="0">
                <a:latin typeface="Arial"/>
                <a:cs typeface="Arial"/>
              </a:rPr>
              <a:t>με </a:t>
            </a:r>
            <a:r>
              <a:rPr sz="2000" b="1" spc="-200" dirty="0">
                <a:latin typeface="Arial"/>
                <a:cs typeface="Arial"/>
              </a:rPr>
              <a:t>βιομάζα</a:t>
            </a:r>
            <a:r>
              <a:rPr sz="2000" b="1" spc="-91" dirty="0">
                <a:latin typeface="Arial"/>
                <a:cs typeface="Arial"/>
              </a:rPr>
              <a:t>.</a:t>
            </a:r>
            <a:endParaRPr sz="2000" dirty="0">
              <a:latin typeface="Arial"/>
              <a:cs typeface="Arial"/>
            </a:endParaRPr>
          </a:p>
          <a:p>
            <a:pPr marL="184424" marR="13255" indent="-172898" algn="just">
              <a:lnSpc>
                <a:spcPct val="100800"/>
              </a:lnSpc>
              <a:spcBef>
                <a:spcPts val="417"/>
              </a:spcBef>
              <a:buClr>
                <a:srgbClr val="D16349"/>
              </a:buClr>
              <a:buSzPct val="95000"/>
              <a:buFont typeface="Wingdings"/>
              <a:buChar char=""/>
              <a:tabLst>
                <a:tab pos="217850" algn="l"/>
              </a:tabLst>
            </a:pPr>
            <a:r>
              <a:rPr sz="2000" b="1" spc="-213" dirty="0">
                <a:latin typeface="Arial"/>
                <a:cs typeface="Arial"/>
              </a:rPr>
              <a:t>Πολύ </a:t>
            </a:r>
            <a:r>
              <a:rPr sz="2000" b="1" spc="-172" dirty="0">
                <a:latin typeface="Arial"/>
                <a:cs typeface="Arial"/>
              </a:rPr>
              <a:t>χαμηλότερες </a:t>
            </a:r>
            <a:r>
              <a:rPr sz="2000" b="1" spc="-163" dirty="0">
                <a:latin typeface="Arial"/>
                <a:cs typeface="Arial"/>
              </a:rPr>
              <a:t>καθαρές </a:t>
            </a:r>
            <a:r>
              <a:rPr sz="2000" b="1" spc="-182" dirty="0">
                <a:latin typeface="Arial"/>
                <a:cs typeface="Arial"/>
              </a:rPr>
              <a:t>εκπομπές </a:t>
            </a:r>
            <a:r>
              <a:rPr sz="2000" b="1" spc="-191" dirty="0">
                <a:latin typeface="Arial"/>
                <a:cs typeface="Arial"/>
              </a:rPr>
              <a:t>αερίων </a:t>
            </a:r>
            <a:r>
              <a:rPr sz="2000" b="1" spc="-185" dirty="0">
                <a:latin typeface="Arial"/>
                <a:cs typeface="Arial"/>
              </a:rPr>
              <a:t>του θερμοκηπίου </a:t>
            </a:r>
            <a:r>
              <a:rPr sz="2000" b="1" spc="-163" dirty="0">
                <a:latin typeface="Arial"/>
                <a:cs typeface="Arial"/>
              </a:rPr>
              <a:t>από το πηγάδι μέχρι τους τροχούς </a:t>
            </a:r>
            <a:r>
              <a:rPr sz="2000" b="1" spc="-177" dirty="0">
                <a:latin typeface="Arial"/>
                <a:cs typeface="Arial"/>
              </a:rPr>
              <a:t>σε σχέση με </a:t>
            </a:r>
            <a:r>
              <a:rPr sz="2000" b="1" spc="-168" dirty="0">
                <a:latin typeface="Arial"/>
                <a:cs typeface="Arial"/>
              </a:rPr>
              <a:t>τις </a:t>
            </a:r>
            <a:r>
              <a:rPr sz="2000" b="1" spc="-182" dirty="0">
                <a:latin typeface="Arial"/>
                <a:cs typeface="Arial"/>
              </a:rPr>
              <a:t>διεργασίες </a:t>
            </a:r>
            <a:r>
              <a:rPr sz="2000" b="1" spc="-168" dirty="0">
                <a:latin typeface="Arial"/>
                <a:cs typeface="Arial"/>
              </a:rPr>
              <a:t>αιθανόλης</a:t>
            </a:r>
            <a:r>
              <a:rPr sz="2000" b="1" spc="-141" dirty="0">
                <a:latin typeface="Arial"/>
                <a:cs typeface="Arial"/>
              </a:rPr>
              <a:t> από </a:t>
            </a:r>
            <a:r>
              <a:rPr sz="2000" b="1" spc="-163" dirty="0">
                <a:latin typeface="Arial"/>
                <a:cs typeface="Arial"/>
              </a:rPr>
              <a:t>σιτηρά που </a:t>
            </a:r>
            <a:r>
              <a:rPr sz="2000" b="1" spc="-195" dirty="0">
                <a:latin typeface="Arial"/>
                <a:cs typeface="Arial"/>
              </a:rPr>
              <a:t>τροφοδοτούνται </a:t>
            </a:r>
            <a:r>
              <a:rPr sz="2000" b="1" spc="-159" dirty="0">
                <a:latin typeface="Arial"/>
                <a:cs typeface="Arial"/>
              </a:rPr>
              <a:t>κυρίως </a:t>
            </a:r>
            <a:r>
              <a:rPr sz="2000" b="1" spc="-191" dirty="0">
                <a:latin typeface="Arial"/>
                <a:cs typeface="Arial"/>
              </a:rPr>
              <a:t>με </a:t>
            </a:r>
            <a:r>
              <a:rPr sz="2000" b="1" spc="-145" dirty="0">
                <a:latin typeface="Arial"/>
                <a:cs typeface="Arial"/>
              </a:rPr>
              <a:t>ορυκτή </a:t>
            </a:r>
            <a:r>
              <a:rPr sz="2000" b="1" spc="-185" dirty="0">
                <a:latin typeface="Arial"/>
                <a:cs typeface="Arial"/>
              </a:rPr>
              <a:t>ενέργεια.</a:t>
            </a:r>
            <a:endParaRPr sz="2000" dirty="0">
              <a:latin typeface="Arial"/>
              <a:cs typeface="Arial"/>
            </a:endParaRPr>
          </a:p>
        </p:txBody>
      </p:sp>
      <p:sp>
        <p:nvSpPr>
          <p:cNvPr id="113" name="object 113"/>
          <p:cNvSpPr txBox="1"/>
          <p:nvPr/>
        </p:nvSpPr>
        <p:spPr>
          <a:xfrm>
            <a:off x="4937651" y="1233218"/>
            <a:ext cx="2307475"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Παραγωγή</a:t>
            </a:r>
            <a:endParaRPr sz="3993"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
        <p:nvSpPr>
          <p:cNvPr id="2" name="object 110">
            <a:extLst>
              <a:ext uri="{FF2B5EF4-FFF2-40B4-BE49-F238E27FC236}">
                <a16:creationId xmlns:a16="http://schemas.microsoft.com/office/drawing/2014/main" id="{91843CBF-B863-7B18-47EC-2825E2DD1300}"/>
              </a:ext>
            </a:extLst>
          </p:cNvPr>
          <p:cNvSpPr txBox="1">
            <a:spLocks noGrp="1"/>
          </p:cNvSpPr>
          <p:nvPr>
            <p:ph type="title"/>
          </p:nvPr>
        </p:nvSpPr>
        <p:spPr>
          <a:xfrm>
            <a:off x="1466850" y="534988"/>
            <a:ext cx="9544050" cy="628650"/>
          </a:xfrm>
          <a:prstGeom prst="rect">
            <a:avLst/>
          </a:prstGeom>
        </p:spPr>
        <p:txBody>
          <a:bodyPr vert="horz" wrap="square" lIns="0" tIns="11526" rIns="0" bIns="0" rtlCol="0" anchor="ctr">
            <a:spAutoFit/>
          </a:bodyPr>
          <a:lstStyle/>
          <a:p>
            <a:pPr marL="11527">
              <a:lnSpc>
                <a:spcPct val="100000"/>
              </a:lnSpc>
              <a:spcBef>
                <a:spcPts val="91"/>
              </a:spcBef>
            </a:pPr>
            <a:r>
              <a:rPr lang="el-GR" spc="-218" dirty="0"/>
              <a:t>Μετατροπή </a:t>
            </a:r>
            <a:r>
              <a:rPr spc="-218" dirty="0"/>
              <a:t>Κυτταρική</a:t>
            </a:r>
            <a:r>
              <a:rPr lang="el-GR" spc="-218" dirty="0"/>
              <a:t>ς</a:t>
            </a:r>
            <a:r>
              <a:rPr spc="-218" dirty="0"/>
              <a:t> </a:t>
            </a:r>
            <a:r>
              <a:rPr spc="-363" dirty="0"/>
              <a:t>βιομάζα</a:t>
            </a:r>
            <a:r>
              <a:rPr lang="el-GR" spc="-363" dirty="0"/>
              <a:t>ς </a:t>
            </a:r>
            <a:r>
              <a:rPr spc="-363" dirty="0"/>
              <a:t>σ</a:t>
            </a:r>
            <a:r>
              <a:rPr lang="el-GR" spc="-363" dirty="0"/>
              <a:t>ε </a:t>
            </a:r>
            <a:r>
              <a:rPr spc="-363" dirty="0"/>
              <a:t>αιθανόλη</a:t>
            </a:r>
            <a:endParaRPr spc="-439"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55713" y="2039634"/>
            <a:ext cx="11642035" cy="3601339"/>
          </a:xfrm>
          <a:prstGeom prst="rect">
            <a:avLst/>
          </a:prstGeom>
        </p:spPr>
        <p:txBody>
          <a:bodyPr vert="horz" wrap="square" lIns="0" tIns="11526" rIns="0" bIns="0" rtlCol="0">
            <a:spAutoFit/>
          </a:bodyPr>
          <a:lstStyle/>
          <a:p>
            <a:pPr marL="184424" marR="12679" indent="-172898" algn="just">
              <a:spcBef>
                <a:spcPts val="91"/>
              </a:spcBef>
            </a:pPr>
            <a:r>
              <a:rPr sz="2500" b="1" spc="-150" dirty="0">
                <a:latin typeface="Arial"/>
                <a:cs typeface="Arial"/>
              </a:rPr>
              <a:t>Για την </a:t>
            </a:r>
            <a:r>
              <a:rPr sz="2500" b="1" spc="-182" dirty="0">
                <a:latin typeface="Arial"/>
                <a:cs typeface="Arial"/>
              </a:rPr>
              <a:t>παραγωγή </a:t>
            </a:r>
            <a:r>
              <a:rPr sz="2500" b="1" spc="-168" dirty="0">
                <a:latin typeface="Arial"/>
                <a:cs typeface="Arial"/>
              </a:rPr>
              <a:t>αιθανόλης </a:t>
            </a:r>
            <a:r>
              <a:rPr sz="2500" b="1" spc="-185" dirty="0">
                <a:latin typeface="Arial"/>
                <a:cs typeface="Arial"/>
              </a:rPr>
              <a:t>από </a:t>
            </a:r>
            <a:r>
              <a:rPr sz="2500" b="1" spc="-154" dirty="0">
                <a:latin typeface="Arial"/>
                <a:cs typeface="Arial"/>
              </a:rPr>
              <a:t>κυτταρινική </a:t>
            </a:r>
            <a:r>
              <a:rPr sz="2500" b="1" spc="-177" dirty="0">
                <a:latin typeface="Arial"/>
                <a:cs typeface="Arial"/>
              </a:rPr>
              <a:t>βιομάζα </a:t>
            </a:r>
            <a:r>
              <a:rPr sz="2500" b="1" spc="-154" dirty="0">
                <a:latin typeface="Arial"/>
                <a:cs typeface="Arial"/>
              </a:rPr>
              <a:t>διατίθεται </a:t>
            </a:r>
            <a:r>
              <a:rPr sz="2500" b="1" spc="-159" dirty="0">
                <a:latin typeface="Arial"/>
                <a:cs typeface="Arial"/>
              </a:rPr>
              <a:t>μεγάλη </a:t>
            </a:r>
            <a:r>
              <a:rPr sz="2500" b="1" spc="-154" dirty="0">
                <a:latin typeface="Arial"/>
                <a:cs typeface="Arial"/>
              </a:rPr>
              <a:t>ποικιλία </a:t>
            </a:r>
            <a:r>
              <a:rPr sz="2500" b="1" spc="-172" dirty="0">
                <a:latin typeface="Arial"/>
                <a:cs typeface="Arial"/>
              </a:rPr>
              <a:t>πρώτων υλών.</a:t>
            </a:r>
            <a:endParaRPr sz="2500" dirty="0">
              <a:latin typeface="Arial"/>
              <a:cs typeface="Arial"/>
            </a:endParaRPr>
          </a:p>
          <a:p>
            <a:pPr marL="184424" marR="4611" indent="-172898" algn="just">
              <a:lnSpc>
                <a:spcPct val="98300"/>
              </a:lnSpc>
              <a:spcBef>
                <a:spcPts val="472"/>
              </a:spcBef>
            </a:pPr>
            <a:r>
              <a:rPr sz="2500" b="1" spc="-123" dirty="0">
                <a:solidFill>
                  <a:srgbClr val="008000"/>
                </a:solidFill>
                <a:latin typeface="Arial"/>
                <a:cs typeface="Arial"/>
              </a:rPr>
              <a:t>Γεωργικά </a:t>
            </a:r>
            <a:r>
              <a:rPr sz="2500" b="1" spc="-154" dirty="0">
                <a:solidFill>
                  <a:srgbClr val="008000"/>
                </a:solidFill>
                <a:latin typeface="Arial"/>
                <a:cs typeface="Arial"/>
              </a:rPr>
              <a:t>απόβλητα </a:t>
            </a:r>
            <a:r>
              <a:rPr sz="2500" b="1" spc="-127" dirty="0">
                <a:latin typeface="Arial"/>
                <a:cs typeface="Arial"/>
              </a:rPr>
              <a:t>(συμπεριλαμβανομένων </a:t>
            </a:r>
            <a:r>
              <a:rPr sz="2500" b="1" spc="-145" dirty="0">
                <a:latin typeface="Arial"/>
                <a:cs typeface="Arial"/>
              </a:rPr>
              <a:t>εκείνων που </a:t>
            </a:r>
            <a:r>
              <a:rPr sz="2500" b="1" spc="-123" dirty="0">
                <a:latin typeface="Arial"/>
                <a:cs typeface="Arial"/>
              </a:rPr>
              <a:t>προκύπτουν </a:t>
            </a:r>
            <a:r>
              <a:rPr sz="2500" b="1" spc="-159" dirty="0">
                <a:latin typeface="Arial"/>
                <a:cs typeface="Arial"/>
              </a:rPr>
              <a:t>από τη </a:t>
            </a:r>
            <a:r>
              <a:rPr sz="2500" b="1" spc="-136" dirty="0">
                <a:latin typeface="Arial"/>
                <a:cs typeface="Arial"/>
              </a:rPr>
              <a:t>συμβατική </a:t>
            </a:r>
            <a:r>
              <a:rPr sz="2500" b="1" spc="-163" dirty="0">
                <a:latin typeface="Arial"/>
                <a:cs typeface="Arial"/>
              </a:rPr>
              <a:t>παραγωγή</a:t>
            </a:r>
            <a:r>
              <a:rPr sz="2500" b="1" spc="-136" dirty="0">
                <a:latin typeface="Arial"/>
                <a:cs typeface="Arial"/>
              </a:rPr>
              <a:t> αιθανόλης</a:t>
            </a:r>
            <a:r>
              <a:rPr sz="2500" b="1" spc="-163" dirty="0">
                <a:latin typeface="Arial"/>
                <a:cs typeface="Arial"/>
              </a:rPr>
              <a:t>), </a:t>
            </a:r>
            <a:r>
              <a:rPr sz="2500" b="1" spc="-154" dirty="0">
                <a:solidFill>
                  <a:srgbClr val="008000"/>
                </a:solidFill>
                <a:latin typeface="Arial"/>
                <a:cs typeface="Arial"/>
              </a:rPr>
              <a:t>δασικά </a:t>
            </a:r>
            <a:r>
              <a:rPr sz="2500" b="1" spc="-159" dirty="0">
                <a:solidFill>
                  <a:srgbClr val="008000"/>
                </a:solidFill>
                <a:latin typeface="Arial"/>
                <a:cs typeface="Arial"/>
              </a:rPr>
              <a:t>υπολείμματα</a:t>
            </a:r>
            <a:r>
              <a:rPr sz="2500" b="1" spc="-159" dirty="0">
                <a:latin typeface="Arial"/>
                <a:cs typeface="Arial"/>
              </a:rPr>
              <a:t>, </a:t>
            </a:r>
            <a:r>
              <a:rPr sz="2500" b="1" spc="-172" dirty="0">
                <a:solidFill>
                  <a:srgbClr val="008000"/>
                </a:solidFill>
                <a:latin typeface="Arial"/>
                <a:cs typeface="Arial"/>
              </a:rPr>
              <a:t>αστικά </a:t>
            </a:r>
            <a:r>
              <a:rPr sz="2500" b="1" spc="-154" dirty="0">
                <a:solidFill>
                  <a:srgbClr val="008000"/>
                </a:solidFill>
                <a:latin typeface="Arial"/>
                <a:cs typeface="Arial"/>
              </a:rPr>
              <a:t>στερεά </a:t>
            </a:r>
            <a:r>
              <a:rPr sz="2500" b="1" spc="-185" dirty="0">
                <a:solidFill>
                  <a:srgbClr val="008000"/>
                </a:solidFill>
                <a:latin typeface="Arial"/>
                <a:cs typeface="Arial"/>
              </a:rPr>
              <a:t>απόβλητα </a:t>
            </a:r>
            <a:r>
              <a:rPr sz="2500" b="1" spc="-185" dirty="0">
                <a:latin typeface="Arial"/>
                <a:cs typeface="Arial"/>
              </a:rPr>
              <a:t>(</a:t>
            </a:r>
            <a:r>
              <a:rPr sz="2500" b="1" spc="-185" dirty="0">
                <a:solidFill>
                  <a:srgbClr val="008000"/>
                </a:solidFill>
                <a:latin typeface="Arial"/>
                <a:cs typeface="Arial"/>
              </a:rPr>
              <a:t>ΑΣΑ</a:t>
            </a:r>
            <a:r>
              <a:rPr sz="2500" b="1" spc="-185" dirty="0">
                <a:latin typeface="Arial"/>
                <a:cs typeface="Arial"/>
              </a:rPr>
              <a:t>), απόβλητα από διεργασίες</a:t>
            </a:r>
            <a:r>
              <a:rPr sz="2500" b="1" spc="-168" dirty="0">
                <a:latin typeface="Arial"/>
                <a:cs typeface="Arial"/>
              </a:rPr>
              <a:t> χαρτοπολτού/χαρτιού </a:t>
            </a:r>
            <a:r>
              <a:rPr sz="2500" b="1" spc="-200" dirty="0">
                <a:latin typeface="Arial"/>
                <a:cs typeface="Arial"/>
              </a:rPr>
              <a:t>και </a:t>
            </a:r>
            <a:r>
              <a:rPr sz="2500" b="1" spc="-191" dirty="0">
                <a:solidFill>
                  <a:srgbClr val="008000"/>
                </a:solidFill>
                <a:latin typeface="Arial"/>
                <a:cs typeface="Arial"/>
              </a:rPr>
              <a:t>ενεργειακές καλλιέργειες</a:t>
            </a:r>
            <a:r>
              <a:rPr sz="2500" b="1" spc="-91" dirty="0">
                <a:latin typeface="Arial"/>
                <a:cs typeface="Arial"/>
              </a:rPr>
              <a:t>.</a:t>
            </a:r>
            <a:endParaRPr sz="2500" dirty="0">
              <a:latin typeface="Arial"/>
              <a:cs typeface="Arial"/>
            </a:endParaRPr>
          </a:p>
          <a:p>
            <a:pPr marL="184424" marR="4611" indent="-172898" algn="just">
              <a:lnSpc>
                <a:spcPct val="100400"/>
              </a:lnSpc>
              <a:spcBef>
                <a:spcPts val="427"/>
              </a:spcBef>
            </a:pPr>
            <a:r>
              <a:rPr sz="2500" b="1" spc="-159" dirty="0">
                <a:latin typeface="Arial"/>
                <a:cs typeface="Arial"/>
              </a:rPr>
              <a:t>Τα γεωργικά </a:t>
            </a:r>
            <a:r>
              <a:rPr sz="2500" b="1" spc="-185" dirty="0">
                <a:latin typeface="Arial"/>
                <a:cs typeface="Arial"/>
              </a:rPr>
              <a:t>απόβλητα </a:t>
            </a:r>
            <a:r>
              <a:rPr sz="2500" b="1" spc="-154" dirty="0">
                <a:latin typeface="Arial"/>
                <a:cs typeface="Arial"/>
              </a:rPr>
              <a:t>που είναι διαθέσιμα </a:t>
            </a:r>
            <a:r>
              <a:rPr sz="2500" b="1" spc="-150" dirty="0">
                <a:latin typeface="Arial"/>
                <a:cs typeface="Arial"/>
              </a:rPr>
              <a:t>για τη </a:t>
            </a:r>
            <a:r>
              <a:rPr sz="2500" b="1" spc="-177" dirty="0">
                <a:latin typeface="Arial"/>
                <a:cs typeface="Arial"/>
              </a:rPr>
              <a:t>μετατροπή </a:t>
            </a:r>
            <a:r>
              <a:rPr sz="2500" b="1" spc="-168" dirty="0">
                <a:latin typeface="Arial"/>
                <a:cs typeface="Arial"/>
              </a:rPr>
              <a:t>σε αιθανόλη περιλαμβάνουν </a:t>
            </a:r>
            <a:r>
              <a:rPr sz="2500" b="1" spc="-172" dirty="0">
                <a:latin typeface="Arial"/>
                <a:cs typeface="Arial"/>
              </a:rPr>
              <a:t>υπολείμματα </a:t>
            </a:r>
            <a:r>
              <a:rPr sz="2500" b="1" spc="-182" dirty="0">
                <a:latin typeface="Arial"/>
                <a:cs typeface="Arial"/>
              </a:rPr>
              <a:t>καλλιεργειών</a:t>
            </a:r>
            <a:r>
              <a:rPr sz="2500" b="1" spc="-191" dirty="0">
                <a:latin typeface="Arial"/>
                <a:cs typeface="Arial"/>
              </a:rPr>
              <a:t>, όπως </a:t>
            </a:r>
            <a:r>
              <a:rPr sz="2500" b="1" spc="-168" dirty="0">
                <a:solidFill>
                  <a:srgbClr val="008000"/>
                </a:solidFill>
                <a:latin typeface="Arial"/>
                <a:cs typeface="Arial"/>
              </a:rPr>
              <a:t>άχυρο </a:t>
            </a:r>
            <a:r>
              <a:rPr sz="2500" b="1" spc="-185" dirty="0">
                <a:solidFill>
                  <a:srgbClr val="008000"/>
                </a:solidFill>
                <a:latin typeface="Arial"/>
                <a:cs typeface="Arial"/>
              </a:rPr>
              <a:t>σιταριού</a:t>
            </a:r>
            <a:r>
              <a:rPr sz="2500" b="1" spc="-168" dirty="0">
                <a:latin typeface="Arial"/>
                <a:cs typeface="Arial"/>
              </a:rPr>
              <a:t>, </a:t>
            </a:r>
            <a:r>
              <a:rPr sz="2500" b="1" spc="-168" dirty="0">
                <a:solidFill>
                  <a:srgbClr val="008000"/>
                </a:solidFill>
                <a:latin typeface="Arial"/>
                <a:cs typeface="Arial"/>
              </a:rPr>
              <a:t>καλαμπόκι </a:t>
            </a:r>
            <a:r>
              <a:rPr sz="2500" b="1" spc="-154" dirty="0">
                <a:latin typeface="Arial"/>
                <a:cs typeface="Arial"/>
              </a:rPr>
              <a:t>(φύλλα, </a:t>
            </a:r>
            <a:r>
              <a:rPr sz="2500" b="1" spc="-159" dirty="0">
                <a:latin typeface="Arial"/>
                <a:cs typeface="Arial"/>
              </a:rPr>
              <a:t>στελέχη </a:t>
            </a:r>
            <a:r>
              <a:rPr sz="2500" b="1" spc="-195" dirty="0">
                <a:latin typeface="Arial"/>
                <a:cs typeface="Arial"/>
              </a:rPr>
              <a:t>και </a:t>
            </a:r>
            <a:r>
              <a:rPr sz="2500" b="1" spc="-163" dirty="0">
                <a:latin typeface="Arial"/>
                <a:cs typeface="Arial"/>
              </a:rPr>
              <a:t>κοτσάνια), </a:t>
            </a:r>
            <a:r>
              <a:rPr sz="2500" b="1" spc="-177" dirty="0">
                <a:solidFill>
                  <a:srgbClr val="008000"/>
                </a:solidFill>
                <a:latin typeface="Arial"/>
                <a:cs typeface="Arial"/>
              </a:rPr>
              <a:t>άχυρο </a:t>
            </a:r>
            <a:r>
              <a:rPr sz="2500" b="1" spc="-150" dirty="0">
                <a:solidFill>
                  <a:srgbClr val="008000"/>
                </a:solidFill>
                <a:latin typeface="Arial"/>
                <a:cs typeface="Arial"/>
              </a:rPr>
              <a:t>ρυζιού </a:t>
            </a:r>
            <a:r>
              <a:rPr sz="2500" b="1" spc="-195" dirty="0">
                <a:latin typeface="Arial"/>
                <a:cs typeface="Arial"/>
              </a:rPr>
              <a:t>και </a:t>
            </a:r>
            <a:r>
              <a:rPr sz="2500" b="1" spc="-191" dirty="0">
                <a:solidFill>
                  <a:srgbClr val="008000"/>
                </a:solidFill>
                <a:latin typeface="Arial"/>
                <a:cs typeface="Arial"/>
              </a:rPr>
              <a:t>μπαγάσα </a:t>
            </a:r>
            <a:r>
              <a:rPr sz="2500" b="1" spc="-168" dirty="0">
                <a:latin typeface="Arial"/>
                <a:cs typeface="Arial"/>
              </a:rPr>
              <a:t>(</a:t>
            </a:r>
            <a:r>
              <a:rPr sz="2500" b="1" spc="-163" dirty="0">
                <a:latin typeface="Arial"/>
                <a:cs typeface="Arial"/>
              </a:rPr>
              <a:t>απόβλητα </a:t>
            </a:r>
            <a:r>
              <a:rPr sz="2500" b="1" spc="-191" dirty="0">
                <a:latin typeface="Arial"/>
                <a:cs typeface="Arial"/>
              </a:rPr>
              <a:t>ζαχαροκάλαμου).</a:t>
            </a:r>
            <a:endParaRPr sz="2500" dirty="0">
              <a:latin typeface="Arial"/>
              <a:cs typeface="Arial"/>
            </a:endParaRPr>
          </a:p>
          <a:p>
            <a:pPr marL="184424" marR="12679" indent="-172898" algn="just">
              <a:lnSpc>
                <a:spcPct val="100800"/>
              </a:lnSpc>
              <a:spcBef>
                <a:spcPts val="417"/>
              </a:spcBef>
            </a:pPr>
            <a:r>
              <a:rPr sz="2500" b="1" spc="-168" dirty="0">
                <a:latin typeface="Arial"/>
                <a:cs typeface="Arial"/>
              </a:rPr>
              <a:t>Τα δασικά </a:t>
            </a:r>
            <a:r>
              <a:rPr sz="2500" b="1" spc="-185" dirty="0">
                <a:latin typeface="Arial"/>
                <a:cs typeface="Arial"/>
              </a:rPr>
              <a:t>απόβλητα </a:t>
            </a:r>
            <a:r>
              <a:rPr sz="2500" b="1" spc="-168" dirty="0">
                <a:latin typeface="Arial"/>
                <a:cs typeface="Arial"/>
              </a:rPr>
              <a:t>περιλαμβάνουν </a:t>
            </a:r>
            <a:r>
              <a:rPr sz="2500" b="1" spc="-163" dirty="0">
                <a:latin typeface="Arial"/>
                <a:cs typeface="Arial"/>
              </a:rPr>
              <a:t>ανεκμετάλλευτη </a:t>
            </a:r>
            <a:r>
              <a:rPr sz="2500" b="1" spc="-213" dirty="0">
                <a:latin typeface="Arial"/>
                <a:cs typeface="Arial"/>
              </a:rPr>
              <a:t>ξυλεία </a:t>
            </a:r>
            <a:r>
              <a:rPr sz="2500" b="1" spc="-195" dirty="0">
                <a:latin typeface="Arial"/>
                <a:cs typeface="Arial"/>
              </a:rPr>
              <a:t>και </a:t>
            </a:r>
            <a:r>
              <a:rPr sz="2500" b="1" spc="-168" dirty="0">
                <a:latin typeface="Arial"/>
                <a:cs typeface="Arial"/>
              </a:rPr>
              <a:t>υπολείμματα </a:t>
            </a:r>
            <a:r>
              <a:rPr sz="2500" b="1" spc="-172" dirty="0">
                <a:latin typeface="Arial"/>
                <a:cs typeface="Arial"/>
              </a:rPr>
              <a:t>υλοτομίας</a:t>
            </a:r>
            <a:r>
              <a:rPr sz="2500" b="1" spc="-168" dirty="0">
                <a:latin typeface="Arial"/>
                <a:cs typeface="Arial"/>
              </a:rPr>
              <a:t>, </a:t>
            </a:r>
            <a:r>
              <a:rPr sz="2500" b="1" spc="-172" dirty="0">
                <a:latin typeface="Arial"/>
                <a:cs typeface="Arial"/>
              </a:rPr>
              <a:t>ακατέργαστο, </a:t>
            </a:r>
            <a:r>
              <a:rPr sz="2500" b="1" spc="-159" dirty="0">
                <a:latin typeface="Arial"/>
                <a:cs typeface="Arial"/>
              </a:rPr>
              <a:t>σάπιο </a:t>
            </a:r>
            <a:r>
              <a:rPr sz="2500" b="1" spc="-195" dirty="0">
                <a:latin typeface="Arial"/>
                <a:cs typeface="Arial"/>
              </a:rPr>
              <a:t>και </a:t>
            </a:r>
            <a:r>
              <a:rPr sz="2500" b="1" spc="-163" dirty="0">
                <a:latin typeface="Arial"/>
                <a:cs typeface="Arial"/>
              </a:rPr>
              <a:t>σωζόμενο </a:t>
            </a:r>
            <a:r>
              <a:rPr sz="2500" b="1" spc="-191" dirty="0">
                <a:latin typeface="Arial"/>
                <a:cs typeface="Arial"/>
              </a:rPr>
              <a:t>νεκρό </a:t>
            </a:r>
            <a:r>
              <a:rPr sz="2500" b="1" spc="-195" dirty="0">
                <a:latin typeface="Arial"/>
                <a:cs typeface="Arial"/>
              </a:rPr>
              <a:t>ξύλο, καθώς και </a:t>
            </a:r>
            <a:r>
              <a:rPr sz="2500" b="1" spc="-185" dirty="0">
                <a:latin typeface="Arial"/>
                <a:cs typeface="Arial"/>
              </a:rPr>
              <a:t>πλεονάζοντα </a:t>
            </a:r>
            <a:r>
              <a:rPr sz="2500" b="1" spc="-168" dirty="0">
                <a:latin typeface="Arial"/>
                <a:cs typeface="Arial"/>
              </a:rPr>
              <a:t>δενδρύλλια </a:t>
            </a:r>
            <a:r>
              <a:rPr sz="2500" b="1" spc="-195" dirty="0">
                <a:latin typeface="Arial"/>
                <a:cs typeface="Arial"/>
              </a:rPr>
              <a:t>και </a:t>
            </a:r>
            <a:r>
              <a:rPr sz="2500" b="1" spc="-168" dirty="0">
                <a:latin typeface="Arial"/>
                <a:cs typeface="Arial"/>
              </a:rPr>
              <a:t>μικρά </a:t>
            </a:r>
            <a:r>
              <a:rPr sz="2500" b="1" spc="-150" dirty="0">
                <a:latin typeface="Arial"/>
                <a:cs typeface="Arial"/>
              </a:rPr>
              <a:t>δέντρα.</a:t>
            </a:r>
            <a:endParaRPr sz="2500" dirty="0">
              <a:latin typeface="Arial"/>
              <a:cs typeface="Arial"/>
            </a:endParaRPr>
          </a:p>
        </p:txBody>
      </p:sp>
      <p:sp>
        <p:nvSpPr>
          <p:cNvPr id="113" name="object 113"/>
          <p:cNvSpPr txBox="1"/>
          <p:nvPr/>
        </p:nvSpPr>
        <p:spPr>
          <a:xfrm>
            <a:off x="2932981" y="1104024"/>
            <a:ext cx="5697046" cy="626102"/>
          </a:xfrm>
          <a:prstGeom prst="rect">
            <a:avLst/>
          </a:prstGeom>
        </p:spPr>
        <p:txBody>
          <a:bodyPr vert="horz" wrap="square" lIns="0" tIns="11526" rIns="0" bIns="0" rtlCol="0">
            <a:spAutoFit/>
          </a:bodyPr>
          <a:lstStyle/>
          <a:p>
            <a:pPr marL="11527">
              <a:spcBef>
                <a:spcPts val="91"/>
              </a:spcBef>
            </a:pPr>
            <a:r>
              <a:rPr sz="3993" b="1" spc="-368" dirty="0">
                <a:solidFill>
                  <a:srgbClr val="008000"/>
                </a:solidFill>
                <a:latin typeface="Arial"/>
                <a:cs typeface="Arial"/>
              </a:rPr>
              <a:t>Παρα</a:t>
            </a:r>
            <a:r>
              <a:rPr sz="3993" b="1" spc="-368" dirty="0" err="1">
                <a:solidFill>
                  <a:srgbClr val="008000"/>
                </a:solidFill>
                <a:latin typeface="Arial"/>
                <a:cs typeface="Arial"/>
              </a:rPr>
              <a:t>γωγή</a:t>
            </a:r>
            <a:r>
              <a:rPr sz="3993" b="1" spc="-241" dirty="0">
                <a:solidFill>
                  <a:srgbClr val="008000"/>
                </a:solidFill>
                <a:latin typeface="Arial"/>
                <a:cs typeface="Arial"/>
              </a:rPr>
              <a:t>:</a:t>
            </a:r>
            <a:r>
              <a:rPr lang="el-GR" sz="3993" b="1" spc="-241" dirty="0">
                <a:solidFill>
                  <a:srgbClr val="008000"/>
                </a:solidFill>
                <a:latin typeface="Arial"/>
                <a:cs typeface="Arial"/>
              </a:rPr>
              <a:t> Πρώτες Ύλες</a:t>
            </a:r>
            <a:endParaRPr sz="3993" dirty="0">
              <a:latin typeface="Arial"/>
              <a:cs typeface="Arial"/>
            </a:endParaRPr>
          </a:p>
        </p:txBody>
      </p:sp>
      <p:sp>
        <p:nvSpPr>
          <p:cNvPr id="4" name="object 110">
            <a:extLst>
              <a:ext uri="{FF2B5EF4-FFF2-40B4-BE49-F238E27FC236}">
                <a16:creationId xmlns:a16="http://schemas.microsoft.com/office/drawing/2014/main" id="{D7FA5835-8CE3-0E6B-55F9-892347AC95BB}"/>
              </a:ext>
            </a:extLst>
          </p:cNvPr>
          <p:cNvSpPr txBox="1">
            <a:spLocks/>
          </p:cNvSpPr>
          <p:nvPr/>
        </p:nvSpPr>
        <p:spPr>
          <a:xfrm>
            <a:off x="1466850" y="534988"/>
            <a:ext cx="9544050" cy="628650"/>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el-GR" spc="-218" dirty="0"/>
              <a:t>Μετατροπή Κυτταρικής </a:t>
            </a:r>
            <a:r>
              <a:rPr lang="el-GR" spc="-363" dirty="0"/>
              <a:t>βιομάζας σε αιθανόλη</a:t>
            </a:r>
            <a:endParaRPr lang="el-GR" spc="-439"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133061" y="1949061"/>
            <a:ext cx="9327899" cy="3696702"/>
          </a:xfrm>
          <a:prstGeom prst="rect">
            <a:avLst/>
          </a:prstGeom>
        </p:spPr>
        <p:txBody>
          <a:bodyPr vert="horz" wrap="square" lIns="0" tIns="66851" rIns="0" bIns="0" rtlCol="0">
            <a:spAutoFit/>
          </a:bodyPr>
          <a:lstStyle/>
          <a:p>
            <a:pPr marL="11527" algn="just">
              <a:spcBef>
                <a:spcPts val="526"/>
              </a:spcBef>
            </a:pPr>
            <a:r>
              <a:rPr sz="2500" b="1" spc="-268" dirty="0">
                <a:solidFill>
                  <a:srgbClr val="008000"/>
                </a:solidFill>
                <a:latin typeface="Arial"/>
                <a:cs typeface="Arial"/>
              </a:rPr>
              <a:t>Τα ΑΣΑ </a:t>
            </a:r>
            <a:r>
              <a:rPr sz="2500" b="1" spc="-172" dirty="0">
                <a:latin typeface="Arial"/>
                <a:cs typeface="Arial"/>
              </a:rPr>
              <a:t>περιέχουν </a:t>
            </a:r>
            <a:r>
              <a:rPr sz="2500" b="1" spc="-218" dirty="0">
                <a:latin typeface="Arial"/>
                <a:cs typeface="Arial"/>
              </a:rPr>
              <a:t>ορισμένα </a:t>
            </a:r>
            <a:r>
              <a:rPr sz="2500" b="1" spc="-154" dirty="0">
                <a:solidFill>
                  <a:srgbClr val="008000"/>
                </a:solidFill>
                <a:latin typeface="Arial"/>
                <a:cs typeface="Arial"/>
              </a:rPr>
              <a:t>κυτταρινούχα </a:t>
            </a:r>
            <a:r>
              <a:rPr sz="2500" b="1" spc="-159" dirty="0">
                <a:solidFill>
                  <a:srgbClr val="008000"/>
                </a:solidFill>
                <a:latin typeface="Arial"/>
                <a:cs typeface="Arial"/>
              </a:rPr>
              <a:t>υλικά</a:t>
            </a:r>
            <a:r>
              <a:rPr sz="2500" b="1" spc="-159" dirty="0">
                <a:latin typeface="Arial"/>
                <a:cs typeface="Arial"/>
              </a:rPr>
              <a:t>, </a:t>
            </a:r>
            <a:r>
              <a:rPr sz="2500" b="1" spc="-185" dirty="0">
                <a:latin typeface="Arial"/>
                <a:cs typeface="Arial"/>
              </a:rPr>
              <a:t>όπως </a:t>
            </a:r>
            <a:r>
              <a:rPr sz="2500" b="1" spc="-182" dirty="0">
                <a:latin typeface="Arial"/>
                <a:cs typeface="Arial"/>
              </a:rPr>
              <a:t>χαρτί </a:t>
            </a:r>
            <a:r>
              <a:rPr sz="2500" b="1" spc="-195" dirty="0">
                <a:latin typeface="Arial"/>
                <a:cs typeface="Arial"/>
              </a:rPr>
              <a:t>και </a:t>
            </a:r>
            <a:r>
              <a:rPr sz="2500" b="1" spc="-172" dirty="0">
                <a:latin typeface="Arial"/>
                <a:cs typeface="Arial"/>
              </a:rPr>
              <a:t>χαρτόνι.</a:t>
            </a:r>
            <a:endParaRPr sz="2500" dirty="0">
              <a:latin typeface="Arial"/>
              <a:cs typeface="Arial"/>
            </a:endParaRPr>
          </a:p>
          <a:p>
            <a:pPr marL="184424" marR="13255" indent="-172898" algn="just">
              <a:lnSpc>
                <a:spcPts val="2106"/>
              </a:lnSpc>
              <a:spcBef>
                <a:spcPts val="563"/>
              </a:spcBef>
            </a:pPr>
            <a:r>
              <a:rPr sz="2500" b="1" spc="-185" dirty="0">
                <a:latin typeface="Arial"/>
                <a:cs typeface="Arial"/>
              </a:rPr>
              <a:t>Οι ενεργειακές </a:t>
            </a:r>
            <a:r>
              <a:rPr sz="2500" b="1" spc="-168" dirty="0">
                <a:latin typeface="Arial"/>
                <a:cs typeface="Arial"/>
              </a:rPr>
              <a:t>καλλιέργειες, που </a:t>
            </a:r>
            <a:r>
              <a:rPr sz="2500" b="1" spc="-182" dirty="0">
                <a:latin typeface="Arial"/>
                <a:cs typeface="Arial"/>
              </a:rPr>
              <a:t>αναπτύσσονται </a:t>
            </a:r>
            <a:r>
              <a:rPr sz="2500" b="1" spc="-195" dirty="0">
                <a:latin typeface="Arial"/>
                <a:cs typeface="Arial"/>
              </a:rPr>
              <a:t>και </a:t>
            </a:r>
            <a:r>
              <a:rPr sz="2500" b="1" spc="-200" dirty="0">
                <a:latin typeface="Arial"/>
                <a:cs typeface="Arial"/>
              </a:rPr>
              <a:t>καλλιεργούνται </a:t>
            </a:r>
            <a:r>
              <a:rPr sz="2500" b="1" spc="-150" dirty="0">
                <a:latin typeface="Arial"/>
                <a:cs typeface="Arial"/>
              </a:rPr>
              <a:t>ειδικά για </a:t>
            </a:r>
            <a:r>
              <a:rPr sz="2500" b="1" spc="-136" dirty="0">
                <a:latin typeface="Arial"/>
                <a:cs typeface="Arial"/>
              </a:rPr>
              <a:t>καύσιμα, </a:t>
            </a:r>
            <a:r>
              <a:rPr sz="2500" b="1" spc="-168" dirty="0">
                <a:latin typeface="Arial"/>
                <a:cs typeface="Arial"/>
              </a:rPr>
              <a:t>περιλαμβάνουν </a:t>
            </a:r>
            <a:r>
              <a:rPr sz="2500" b="1" spc="-150" dirty="0">
                <a:latin typeface="Arial"/>
                <a:cs typeface="Arial"/>
              </a:rPr>
              <a:t>δέντρα, </a:t>
            </a:r>
            <a:r>
              <a:rPr sz="2500" b="1" spc="-172" dirty="0">
                <a:latin typeface="Arial"/>
                <a:cs typeface="Arial"/>
              </a:rPr>
              <a:t>θάμνους </a:t>
            </a:r>
            <a:r>
              <a:rPr sz="2500" b="1" spc="-195" dirty="0">
                <a:latin typeface="Arial"/>
                <a:cs typeface="Arial"/>
              </a:rPr>
              <a:t>και </a:t>
            </a:r>
            <a:r>
              <a:rPr sz="2500" b="1" spc="-182" dirty="0">
                <a:latin typeface="Arial"/>
                <a:cs typeface="Arial"/>
              </a:rPr>
              <a:t>χόρτα </a:t>
            </a:r>
            <a:r>
              <a:rPr sz="2500" b="1" spc="-168" dirty="0">
                <a:latin typeface="Arial"/>
                <a:cs typeface="Arial"/>
              </a:rPr>
              <a:t>ταχείας ανάπτυξης, </a:t>
            </a:r>
            <a:r>
              <a:rPr sz="2500" b="1" spc="-185" dirty="0">
                <a:latin typeface="Arial"/>
                <a:cs typeface="Arial"/>
              </a:rPr>
              <a:t>όπως </a:t>
            </a:r>
            <a:r>
              <a:rPr sz="2500" b="1" spc="-168" dirty="0">
                <a:latin typeface="Arial"/>
                <a:cs typeface="Arial"/>
              </a:rPr>
              <a:t>υβριδικές </a:t>
            </a:r>
            <a:r>
              <a:rPr sz="2500" b="1" spc="-163" dirty="0">
                <a:latin typeface="Arial"/>
                <a:cs typeface="Arial"/>
              </a:rPr>
              <a:t>λεύκες, </a:t>
            </a:r>
            <a:r>
              <a:rPr sz="2500" b="1" spc="-172" dirty="0">
                <a:latin typeface="Arial"/>
                <a:cs typeface="Arial"/>
              </a:rPr>
              <a:t>ιτιές </a:t>
            </a:r>
            <a:r>
              <a:rPr sz="2500" b="1" spc="-195" dirty="0">
                <a:latin typeface="Arial"/>
                <a:cs typeface="Arial"/>
              </a:rPr>
              <a:t>και </a:t>
            </a:r>
            <a:r>
              <a:rPr sz="2500" b="1" spc="-168" dirty="0">
                <a:latin typeface="Arial"/>
                <a:cs typeface="Arial"/>
              </a:rPr>
              <a:t>switchgrass.</a:t>
            </a:r>
            <a:endParaRPr sz="2500" dirty="0">
              <a:latin typeface="Arial"/>
              <a:cs typeface="Arial"/>
            </a:endParaRPr>
          </a:p>
          <a:p>
            <a:pPr marL="184424" marR="4611" indent="-172898" algn="just">
              <a:lnSpc>
                <a:spcPct val="100299"/>
              </a:lnSpc>
              <a:spcBef>
                <a:spcPts val="371"/>
              </a:spcBef>
            </a:pPr>
            <a:r>
              <a:rPr sz="2500" b="1" spc="-195" dirty="0">
                <a:latin typeface="Arial"/>
                <a:cs typeface="Arial"/>
              </a:rPr>
              <a:t>Τα </a:t>
            </a:r>
            <a:r>
              <a:rPr sz="2500" b="1" spc="-154" dirty="0">
                <a:latin typeface="Arial"/>
                <a:cs typeface="Arial"/>
              </a:rPr>
              <a:t>κυτταρινούχα </a:t>
            </a:r>
            <a:r>
              <a:rPr sz="2500" b="1" spc="-195" dirty="0">
                <a:latin typeface="Arial"/>
                <a:cs typeface="Arial"/>
              </a:rPr>
              <a:t>συστατικά </a:t>
            </a:r>
            <a:r>
              <a:rPr sz="2500" b="1" spc="-172" dirty="0">
                <a:latin typeface="Arial"/>
                <a:cs typeface="Arial"/>
              </a:rPr>
              <a:t>αυτών των </a:t>
            </a:r>
            <a:r>
              <a:rPr sz="2500" b="1" spc="-163" dirty="0">
                <a:latin typeface="Arial"/>
                <a:cs typeface="Arial"/>
              </a:rPr>
              <a:t>υλικών </a:t>
            </a:r>
            <a:r>
              <a:rPr sz="2500" b="1" spc="-191" dirty="0">
                <a:latin typeface="Arial"/>
                <a:cs typeface="Arial"/>
              </a:rPr>
              <a:t>μπορεί να κυμαίνονται </a:t>
            </a:r>
            <a:r>
              <a:rPr sz="2500" b="1" spc="-185" dirty="0">
                <a:latin typeface="Arial"/>
                <a:cs typeface="Arial"/>
              </a:rPr>
              <a:t>από </a:t>
            </a:r>
            <a:r>
              <a:rPr sz="2500" b="1" spc="-222" dirty="0">
                <a:latin typeface="Arial"/>
                <a:cs typeface="Arial"/>
              </a:rPr>
              <a:t>30% </a:t>
            </a:r>
            <a:r>
              <a:rPr sz="2500" b="1" spc="-159" dirty="0">
                <a:latin typeface="Arial"/>
                <a:cs typeface="Arial"/>
              </a:rPr>
              <a:t>έως </a:t>
            </a:r>
            <a:r>
              <a:rPr sz="2500" b="1" spc="-191" dirty="0">
                <a:latin typeface="Arial"/>
                <a:cs typeface="Arial"/>
              </a:rPr>
              <a:t>70%.  </a:t>
            </a:r>
            <a:r>
              <a:rPr sz="2500" b="1" spc="-195" dirty="0">
                <a:solidFill>
                  <a:srgbClr val="008000"/>
                </a:solidFill>
                <a:latin typeface="Arial"/>
                <a:cs typeface="Arial"/>
              </a:rPr>
              <a:t>Το </a:t>
            </a:r>
            <a:r>
              <a:rPr sz="2500" b="1" spc="-182" dirty="0">
                <a:solidFill>
                  <a:srgbClr val="008000"/>
                </a:solidFill>
                <a:latin typeface="Arial"/>
                <a:cs typeface="Arial"/>
              </a:rPr>
              <a:t>υπόλοιπο </a:t>
            </a:r>
            <a:r>
              <a:rPr sz="2500" b="1" spc="-141" dirty="0">
                <a:solidFill>
                  <a:srgbClr val="008000"/>
                </a:solidFill>
                <a:latin typeface="Arial"/>
                <a:cs typeface="Arial"/>
              </a:rPr>
              <a:t>είναι </a:t>
            </a:r>
            <a:r>
              <a:rPr sz="2500" b="1" spc="-145" dirty="0">
                <a:solidFill>
                  <a:srgbClr val="008000"/>
                </a:solidFill>
                <a:latin typeface="Arial"/>
                <a:cs typeface="Arial"/>
              </a:rPr>
              <a:t>λιγνίνη, </a:t>
            </a:r>
            <a:r>
              <a:rPr sz="2500" b="1" spc="-185" dirty="0">
                <a:solidFill>
                  <a:srgbClr val="008000"/>
                </a:solidFill>
                <a:latin typeface="Arial"/>
                <a:cs typeface="Arial"/>
              </a:rPr>
              <a:t>η οποία </a:t>
            </a:r>
            <a:r>
              <a:rPr sz="2500" b="1" spc="-182" dirty="0">
                <a:solidFill>
                  <a:srgbClr val="008000"/>
                </a:solidFill>
                <a:latin typeface="Arial"/>
                <a:cs typeface="Arial"/>
              </a:rPr>
              <a:t>δεν μπορεί </a:t>
            </a:r>
            <a:r>
              <a:rPr sz="2500" b="1" spc="-191" dirty="0">
                <a:solidFill>
                  <a:srgbClr val="008000"/>
                </a:solidFill>
                <a:latin typeface="Arial"/>
                <a:cs typeface="Arial"/>
              </a:rPr>
              <a:t>να </a:t>
            </a:r>
            <a:r>
              <a:rPr sz="2500" b="1" spc="-177" dirty="0">
                <a:solidFill>
                  <a:srgbClr val="008000"/>
                </a:solidFill>
                <a:latin typeface="Arial"/>
                <a:cs typeface="Arial"/>
              </a:rPr>
              <a:t>μετατραπεί </a:t>
            </a:r>
            <a:r>
              <a:rPr sz="2500" b="1" spc="-159" dirty="0">
                <a:solidFill>
                  <a:srgbClr val="008000"/>
                </a:solidFill>
                <a:latin typeface="Arial"/>
                <a:cs typeface="Arial"/>
              </a:rPr>
              <a:t>σε </a:t>
            </a:r>
            <a:r>
              <a:rPr sz="2500" b="1" spc="-182" dirty="0">
                <a:solidFill>
                  <a:srgbClr val="008000"/>
                </a:solidFill>
                <a:latin typeface="Arial"/>
                <a:cs typeface="Arial"/>
              </a:rPr>
              <a:t>ζάχαρη, </a:t>
            </a:r>
            <a:r>
              <a:rPr sz="2500" b="1" spc="-172" dirty="0">
                <a:solidFill>
                  <a:srgbClr val="008000"/>
                </a:solidFill>
                <a:latin typeface="Arial"/>
                <a:cs typeface="Arial"/>
              </a:rPr>
              <a:t>αλλά </a:t>
            </a:r>
            <a:r>
              <a:rPr sz="2500" b="1" spc="-191" dirty="0">
                <a:solidFill>
                  <a:srgbClr val="008000"/>
                </a:solidFill>
                <a:latin typeface="Arial"/>
                <a:cs typeface="Arial"/>
              </a:rPr>
              <a:t>μπορεί να χρησιμοποιηθεί </a:t>
            </a:r>
            <a:r>
              <a:rPr sz="2500" b="1" spc="-185" dirty="0">
                <a:solidFill>
                  <a:srgbClr val="008000"/>
                </a:solidFill>
                <a:latin typeface="Arial"/>
                <a:cs typeface="Arial"/>
              </a:rPr>
              <a:t>ως </a:t>
            </a:r>
            <a:r>
              <a:rPr sz="2500" b="1" spc="-150" dirty="0">
                <a:solidFill>
                  <a:srgbClr val="008000"/>
                </a:solidFill>
                <a:latin typeface="Arial"/>
                <a:cs typeface="Arial"/>
              </a:rPr>
              <a:t>καύσιμο </a:t>
            </a:r>
            <a:r>
              <a:rPr sz="2500" b="1" spc="-182" dirty="0">
                <a:solidFill>
                  <a:srgbClr val="008000"/>
                </a:solidFill>
                <a:latin typeface="Arial"/>
                <a:cs typeface="Arial"/>
              </a:rPr>
              <a:t>διεργασίας </a:t>
            </a:r>
            <a:r>
              <a:rPr sz="2500" b="1" spc="-150" dirty="0">
                <a:solidFill>
                  <a:srgbClr val="008000"/>
                </a:solidFill>
                <a:latin typeface="Arial"/>
                <a:cs typeface="Arial"/>
              </a:rPr>
              <a:t>κατά τη </a:t>
            </a:r>
            <a:r>
              <a:rPr sz="2500" b="1" spc="-172" dirty="0">
                <a:solidFill>
                  <a:srgbClr val="008000"/>
                </a:solidFill>
                <a:latin typeface="Arial"/>
                <a:cs typeface="Arial"/>
              </a:rPr>
              <a:t>μετατροπή </a:t>
            </a:r>
            <a:r>
              <a:rPr sz="2500" b="1" spc="-159" dirty="0">
                <a:solidFill>
                  <a:srgbClr val="008000"/>
                </a:solidFill>
                <a:latin typeface="Arial"/>
                <a:cs typeface="Arial"/>
              </a:rPr>
              <a:t>της κυτταρίνης σε αλκοόλη</a:t>
            </a:r>
            <a:r>
              <a:rPr sz="2500" b="1" spc="-159" dirty="0">
                <a:latin typeface="Arial"/>
                <a:cs typeface="Arial"/>
              </a:rPr>
              <a:t>, </a:t>
            </a:r>
            <a:r>
              <a:rPr sz="2500" b="1" spc="-168" dirty="0">
                <a:latin typeface="Arial"/>
                <a:cs typeface="Arial"/>
              </a:rPr>
              <a:t>ή </a:t>
            </a:r>
            <a:r>
              <a:rPr sz="2500" b="1" spc="-191" dirty="0">
                <a:latin typeface="Arial"/>
                <a:cs typeface="Arial"/>
              </a:rPr>
              <a:t>μπορεί να </a:t>
            </a:r>
            <a:r>
              <a:rPr sz="2500" b="1" spc="-177" dirty="0">
                <a:latin typeface="Arial"/>
                <a:cs typeface="Arial"/>
              </a:rPr>
              <a:t>μετατραπεί </a:t>
            </a:r>
            <a:r>
              <a:rPr sz="2500" b="1" spc="-159" dirty="0">
                <a:latin typeface="Arial"/>
                <a:cs typeface="Arial"/>
              </a:rPr>
              <a:t>σε </a:t>
            </a:r>
            <a:r>
              <a:rPr sz="2500" b="1" spc="-150" dirty="0">
                <a:latin typeface="Arial"/>
                <a:cs typeface="Arial"/>
              </a:rPr>
              <a:t>υγρό καύσιμο </a:t>
            </a:r>
            <a:r>
              <a:rPr sz="2500" b="1" spc="-182" dirty="0">
                <a:latin typeface="Arial"/>
                <a:cs typeface="Arial"/>
              </a:rPr>
              <a:t>μέσω </a:t>
            </a:r>
            <a:r>
              <a:rPr sz="2500" b="1" spc="-154" dirty="0">
                <a:latin typeface="Arial"/>
                <a:cs typeface="Arial"/>
              </a:rPr>
              <a:t>αεριοποίησης </a:t>
            </a:r>
            <a:r>
              <a:rPr sz="2500" b="1" spc="-195" dirty="0">
                <a:latin typeface="Arial"/>
                <a:cs typeface="Arial"/>
              </a:rPr>
              <a:t>και </a:t>
            </a:r>
            <a:r>
              <a:rPr sz="2500" b="1" spc="-172" dirty="0">
                <a:latin typeface="Arial"/>
                <a:cs typeface="Arial"/>
              </a:rPr>
              <a:t>μετατροπής </a:t>
            </a:r>
            <a:r>
              <a:rPr sz="2500" b="1" spc="-168" dirty="0">
                <a:latin typeface="Arial"/>
                <a:cs typeface="Arial"/>
              </a:rPr>
              <a:t>αερίου σε </a:t>
            </a:r>
            <a:r>
              <a:rPr sz="2500" b="1" spc="-154" dirty="0">
                <a:latin typeface="Arial"/>
                <a:cs typeface="Arial"/>
              </a:rPr>
              <a:t>υγρό.</a:t>
            </a:r>
            <a:endParaRPr sz="2500"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
        <p:nvSpPr>
          <p:cNvPr id="4" name="object 110">
            <a:extLst>
              <a:ext uri="{FF2B5EF4-FFF2-40B4-BE49-F238E27FC236}">
                <a16:creationId xmlns:a16="http://schemas.microsoft.com/office/drawing/2014/main" id="{7C089003-B1FA-664F-FD8C-45AC6ED12503}"/>
              </a:ext>
            </a:extLst>
          </p:cNvPr>
          <p:cNvSpPr txBox="1">
            <a:spLocks/>
          </p:cNvSpPr>
          <p:nvPr/>
        </p:nvSpPr>
        <p:spPr>
          <a:xfrm>
            <a:off x="1466850" y="534988"/>
            <a:ext cx="9544050" cy="628650"/>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el-GR" spc="-218" dirty="0"/>
              <a:t>Μετατροπή Κυτταρικής </a:t>
            </a:r>
            <a:r>
              <a:rPr lang="el-GR" spc="-363" dirty="0"/>
              <a:t>βιομάζας σε αιθανόλη</a:t>
            </a:r>
            <a:endParaRPr lang="el-GR" spc="-439" dirty="0"/>
          </a:p>
        </p:txBody>
      </p:sp>
      <p:sp>
        <p:nvSpPr>
          <p:cNvPr id="5" name="object 113">
            <a:extLst>
              <a:ext uri="{FF2B5EF4-FFF2-40B4-BE49-F238E27FC236}">
                <a16:creationId xmlns:a16="http://schemas.microsoft.com/office/drawing/2014/main" id="{E4A1FB98-30BC-E1E8-897D-29649819AA8D}"/>
              </a:ext>
            </a:extLst>
          </p:cNvPr>
          <p:cNvSpPr txBox="1"/>
          <p:nvPr/>
        </p:nvSpPr>
        <p:spPr>
          <a:xfrm>
            <a:off x="2932981" y="1104024"/>
            <a:ext cx="5697046" cy="626102"/>
          </a:xfrm>
          <a:prstGeom prst="rect">
            <a:avLst/>
          </a:prstGeom>
        </p:spPr>
        <p:txBody>
          <a:bodyPr vert="horz" wrap="square" lIns="0" tIns="11526" rIns="0" bIns="0" rtlCol="0">
            <a:spAutoFit/>
          </a:bodyPr>
          <a:lstStyle/>
          <a:p>
            <a:pPr marL="11527">
              <a:spcBef>
                <a:spcPts val="91"/>
              </a:spcBef>
            </a:pPr>
            <a:r>
              <a:rPr sz="3993" b="1" spc="-368" dirty="0">
                <a:solidFill>
                  <a:srgbClr val="008000"/>
                </a:solidFill>
                <a:latin typeface="Arial"/>
                <a:cs typeface="Arial"/>
              </a:rPr>
              <a:t>Παρα</a:t>
            </a:r>
            <a:r>
              <a:rPr sz="3993" b="1" spc="-368" dirty="0" err="1">
                <a:solidFill>
                  <a:srgbClr val="008000"/>
                </a:solidFill>
                <a:latin typeface="Arial"/>
                <a:cs typeface="Arial"/>
              </a:rPr>
              <a:t>γωγή</a:t>
            </a:r>
            <a:r>
              <a:rPr sz="3993" b="1" spc="-241" dirty="0">
                <a:solidFill>
                  <a:srgbClr val="008000"/>
                </a:solidFill>
                <a:latin typeface="Arial"/>
                <a:cs typeface="Arial"/>
              </a:rPr>
              <a:t>:</a:t>
            </a:r>
            <a:r>
              <a:rPr lang="el-GR" sz="3993" b="1" spc="-241" dirty="0">
                <a:solidFill>
                  <a:srgbClr val="008000"/>
                </a:solidFill>
                <a:latin typeface="Arial"/>
                <a:cs typeface="Arial"/>
              </a:rPr>
              <a:t> Πρώτες Ύλες</a:t>
            </a:r>
            <a:endParaRPr sz="3993"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632460" y="1899153"/>
            <a:ext cx="11036079" cy="3562307"/>
          </a:xfrm>
          <a:prstGeom prst="rect">
            <a:avLst/>
          </a:prstGeom>
        </p:spPr>
        <p:txBody>
          <a:bodyPr vert="horz" wrap="square" lIns="0" tIns="66851" rIns="0" bIns="0" rtlCol="0">
            <a:spAutoFit/>
          </a:bodyPr>
          <a:lstStyle/>
          <a:p>
            <a:pPr marL="11527" algn="just">
              <a:spcBef>
                <a:spcPts val="526"/>
              </a:spcBef>
            </a:pPr>
            <a:r>
              <a:rPr sz="2000" b="1" spc="-259" dirty="0">
                <a:latin typeface="Arial"/>
                <a:cs typeface="Arial"/>
              </a:rPr>
              <a:t>Για να </a:t>
            </a:r>
            <a:r>
              <a:rPr sz="2000" b="1" spc="-172" dirty="0">
                <a:latin typeface="Arial"/>
                <a:cs typeface="Arial"/>
              </a:rPr>
              <a:t>μετατραπεί </a:t>
            </a:r>
            <a:r>
              <a:rPr sz="2000" b="1" spc="-159" dirty="0">
                <a:latin typeface="Arial"/>
                <a:cs typeface="Arial"/>
              </a:rPr>
              <a:t>η κυτταρίνη σε αιθανόλη, </a:t>
            </a:r>
            <a:r>
              <a:rPr sz="2000" b="1" spc="-200" dirty="0">
                <a:solidFill>
                  <a:srgbClr val="008000"/>
                </a:solidFill>
                <a:latin typeface="Arial"/>
                <a:cs typeface="Arial"/>
              </a:rPr>
              <a:t>πρέπει να </a:t>
            </a:r>
            <a:r>
              <a:rPr sz="2000" b="1" spc="-182" dirty="0">
                <a:solidFill>
                  <a:srgbClr val="008000"/>
                </a:solidFill>
                <a:latin typeface="Arial"/>
                <a:cs typeface="Arial"/>
              </a:rPr>
              <a:t>πραγματοποιηθούν </a:t>
            </a:r>
            <a:r>
              <a:rPr sz="2000" b="1" spc="-191" dirty="0">
                <a:solidFill>
                  <a:srgbClr val="008000"/>
                </a:solidFill>
                <a:latin typeface="Arial"/>
                <a:cs typeface="Arial"/>
              </a:rPr>
              <a:t>δύο </a:t>
            </a:r>
            <a:r>
              <a:rPr sz="2000" b="1" spc="-185" dirty="0">
                <a:solidFill>
                  <a:srgbClr val="008000"/>
                </a:solidFill>
                <a:latin typeface="Arial"/>
                <a:cs typeface="Arial"/>
              </a:rPr>
              <a:t>βασικά </a:t>
            </a:r>
            <a:r>
              <a:rPr sz="2000" b="1" spc="-172" dirty="0">
                <a:solidFill>
                  <a:srgbClr val="008000"/>
                </a:solidFill>
                <a:latin typeface="Arial"/>
                <a:cs typeface="Arial"/>
              </a:rPr>
              <a:t>βήματα</a:t>
            </a:r>
            <a:r>
              <a:rPr sz="2000" b="1" spc="-182" dirty="0">
                <a:latin typeface="Arial"/>
                <a:cs typeface="Arial"/>
              </a:rPr>
              <a:t>.</a:t>
            </a:r>
            <a:endParaRPr sz="2000" dirty="0">
              <a:latin typeface="Arial"/>
              <a:cs typeface="Arial"/>
            </a:endParaRPr>
          </a:p>
          <a:p>
            <a:pPr marL="533102" marR="4611" indent="-533102" algn="just">
              <a:lnSpc>
                <a:spcPct val="98900"/>
              </a:lnSpc>
              <a:spcBef>
                <a:spcPts val="458"/>
              </a:spcBef>
              <a:buClr>
                <a:srgbClr val="D16349"/>
              </a:buClr>
              <a:buAutoNum type="arabicPeriod"/>
              <a:tabLst>
                <a:tab pos="533102" algn="l"/>
              </a:tabLst>
            </a:pPr>
            <a:r>
              <a:rPr sz="2000" b="1" spc="-136" dirty="0">
                <a:solidFill>
                  <a:srgbClr val="008000"/>
                </a:solidFill>
                <a:latin typeface="Arial"/>
                <a:cs typeface="Arial"/>
              </a:rPr>
              <a:t>Πρώτα</a:t>
            </a:r>
            <a:r>
              <a:rPr sz="2000" b="1" spc="-136" dirty="0">
                <a:latin typeface="Arial"/>
                <a:cs typeface="Arial"/>
              </a:rPr>
              <a:t>, </a:t>
            </a:r>
            <a:r>
              <a:rPr sz="2000" b="1" spc="-168" dirty="0">
                <a:latin typeface="Arial"/>
                <a:cs typeface="Arial"/>
              </a:rPr>
              <a:t>τα τμήματα </a:t>
            </a:r>
            <a:r>
              <a:rPr sz="2000" b="1" spc="-159" dirty="0">
                <a:solidFill>
                  <a:srgbClr val="008000"/>
                </a:solidFill>
                <a:latin typeface="Arial"/>
                <a:cs typeface="Arial"/>
              </a:rPr>
              <a:t>κυτταρίνης </a:t>
            </a:r>
            <a:r>
              <a:rPr sz="2000" b="1" spc="-195" dirty="0">
                <a:latin typeface="Arial"/>
                <a:cs typeface="Arial"/>
              </a:rPr>
              <a:t>και </a:t>
            </a:r>
            <a:r>
              <a:rPr sz="2000" b="1" spc="-168" dirty="0">
                <a:solidFill>
                  <a:srgbClr val="008000"/>
                </a:solidFill>
                <a:latin typeface="Arial"/>
                <a:cs typeface="Arial"/>
              </a:rPr>
              <a:t>ημικυτταρίνης </a:t>
            </a:r>
            <a:r>
              <a:rPr sz="2000" b="1" spc="-168" dirty="0">
                <a:latin typeface="Arial"/>
                <a:cs typeface="Arial"/>
              </a:rPr>
              <a:t>της </a:t>
            </a:r>
            <a:r>
              <a:rPr sz="2000" b="1" spc="-191" dirty="0">
                <a:latin typeface="Arial"/>
                <a:cs typeface="Arial"/>
              </a:rPr>
              <a:t>βιομάζας </a:t>
            </a:r>
            <a:r>
              <a:rPr sz="2000" b="1" spc="-200" dirty="0">
                <a:latin typeface="Arial"/>
                <a:cs typeface="Arial"/>
              </a:rPr>
              <a:t>πρέπει </a:t>
            </a:r>
            <a:r>
              <a:rPr sz="2000" b="1" spc="-191" dirty="0">
                <a:latin typeface="Arial"/>
                <a:cs typeface="Arial"/>
              </a:rPr>
              <a:t>να </a:t>
            </a:r>
            <a:r>
              <a:rPr sz="2000" b="1" spc="-213" dirty="0">
                <a:latin typeface="Arial"/>
                <a:cs typeface="Arial"/>
              </a:rPr>
              <a:t>διασπαστούν </a:t>
            </a:r>
            <a:r>
              <a:rPr sz="2000" b="1" spc="-154" dirty="0">
                <a:latin typeface="Arial"/>
                <a:cs typeface="Arial"/>
              </a:rPr>
              <a:t>σε </a:t>
            </a:r>
            <a:r>
              <a:rPr sz="2000" b="1" spc="-182" dirty="0">
                <a:latin typeface="Arial"/>
                <a:cs typeface="Arial"/>
              </a:rPr>
              <a:t>σάκχαρα μέσω </a:t>
            </a:r>
            <a:r>
              <a:rPr sz="2000" b="1" spc="-185" dirty="0">
                <a:latin typeface="Arial"/>
                <a:cs typeface="Arial"/>
              </a:rPr>
              <a:t>μιας </a:t>
            </a:r>
            <a:r>
              <a:rPr sz="2000" b="1" spc="-182" dirty="0">
                <a:latin typeface="Arial"/>
                <a:cs typeface="Arial"/>
              </a:rPr>
              <a:t>διαδικασίας </a:t>
            </a:r>
            <a:r>
              <a:rPr sz="2000" b="1" spc="-159" dirty="0">
                <a:latin typeface="Arial"/>
                <a:cs typeface="Arial"/>
              </a:rPr>
              <a:t>που ονομάζεται </a:t>
            </a:r>
            <a:r>
              <a:rPr sz="2000" b="1" spc="-154" dirty="0">
                <a:solidFill>
                  <a:srgbClr val="008000"/>
                </a:solidFill>
                <a:latin typeface="Arial"/>
                <a:cs typeface="Arial"/>
              </a:rPr>
              <a:t>σακχαροποίηση</a:t>
            </a:r>
            <a:r>
              <a:rPr sz="2000" b="1" spc="-154" dirty="0">
                <a:latin typeface="Arial"/>
                <a:cs typeface="Arial"/>
              </a:rPr>
              <a:t>. </a:t>
            </a:r>
            <a:r>
              <a:rPr sz="2000" b="1" spc="-195" dirty="0">
                <a:latin typeface="Arial"/>
                <a:cs typeface="Arial"/>
              </a:rPr>
              <a:t>Τα </a:t>
            </a:r>
            <a:r>
              <a:rPr sz="2000" b="1" spc="-163" dirty="0">
                <a:latin typeface="Arial"/>
                <a:cs typeface="Arial"/>
              </a:rPr>
              <a:t>παραγόμενα </a:t>
            </a:r>
            <a:r>
              <a:rPr sz="2000" b="1" spc="-168" dirty="0">
                <a:latin typeface="Arial"/>
                <a:cs typeface="Arial"/>
              </a:rPr>
              <a:t>σάκχαρα, </a:t>
            </a:r>
            <a:r>
              <a:rPr sz="2000" b="1" spc="-191" dirty="0">
                <a:latin typeface="Arial"/>
                <a:cs typeface="Arial"/>
              </a:rPr>
              <a:t>ωστόσο</a:t>
            </a:r>
            <a:r>
              <a:rPr sz="2000" b="1" spc="-168" dirty="0">
                <a:latin typeface="Arial"/>
                <a:cs typeface="Arial"/>
              </a:rPr>
              <a:t>, είναι </a:t>
            </a:r>
            <a:r>
              <a:rPr sz="2000" b="1" spc="-185" dirty="0">
                <a:latin typeface="Arial"/>
                <a:cs typeface="Arial"/>
              </a:rPr>
              <a:t>ένα </a:t>
            </a:r>
            <a:r>
              <a:rPr sz="2000" b="1" spc="-191" dirty="0">
                <a:latin typeface="Arial"/>
                <a:cs typeface="Arial"/>
              </a:rPr>
              <a:t>πολύπλοκο </a:t>
            </a:r>
            <a:r>
              <a:rPr sz="2000" b="1" spc="-154" dirty="0">
                <a:latin typeface="Arial"/>
                <a:cs typeface="Arial"/>
              </a:rPr>
              <a:t>μείγμα </a:t>
            </a:r>
            <a:r>
              <a:rPr sz="2000" b="1" spc="-182" dirty="0">
                <a:latin typeface="Arial"/>
                <a:cs typeface="Arial"/>
              </a:rPr>
              <a:t>σακχάρων </a:t>
            </a:r>
            <a:r>
              <a:rPr sz="2000" b="1" spc="-136" dirty="0">
                <a:latin typeface="Arial"/>
                <a:cs typeface="Arial"/>
              </a:rPr>
              <a:t>πέντε </a:t>
            </a:r>
            <a:r>
              <a:rPr sz="2000" b="1" spc="-195" dirty="0">
                <a:latin typeface="Arial"/>
                <a:cs typeface="Arial"/>
              </a:rPr>
              <a:t>και </a:t>
            </a:r>
            <a:r>
              <a:rPr sz="2000" b="1" spc="-168" dirty="0">
                <a:latin typeface="Arial"/>
                <a:cs typeface="Arial"/>
              </a:rPr>
              <a:t>έξι ατόμων άνθρακα </a:t>
            </a:r>
            <a:r>
              <a:rPr sz="2000" b="1" spc="-154" dirty="0">
                <a:latin typeface="Arial"/>
                <a:cs typeface="Arial"/>
              </a:rPr>
              <a:t>που </a:t>
            </a:r>
            <a:r>
              <a:rPr sz="2000" b="1" spc="-172" dirty="0">
                <a:latin typeface="Arial"/>
                <a:cs typeface="Arial"/>
              </a:rPr>
              <a:t>αποτελούν </a:t>
            </a:r>
            <a:r>
              <a:rPr sz="2000" b="1" spc="-163" dirty="0">
                <a:latin typeface="Arial"/>
                <a:cs typeface="Arial"/>
              </a:rPr>
              <a:t>μεγαλύτερη </a:t>
            </a:r>
            <a:r>
              <a:rPr sz="2000" b="1" spc="-172" dirty="0">
                <a:latin typeface="Arial"/>
                <a:cs typeface="Arial"/>
              </a:rPr>
              <a:t>πρόκληση </a:t>
            </a:r>
            <a:r>
              <a:rPr sz="2000" b="1" spc="-150" dirty="0">
                <a:latin typeface="Arial"/>
                <a:cs typeface="Arial"/>
              </a:rPr>
              <a:t>για την </a:t>
            </a:r>
            <a:r>
              <a:rPr sz="2000" b="1" spc="-182" dirty="0">
                <a:latin typeface="Arial"/>
                <a:cs typeface="Arial"/>
              </a:rPr>
              <a:t>πλήρη </a:t>
            </a:r>
            <a:r>
              <a:rPr sz="2000" b="1" spc="-168" dirty="0">
                <a:latin typeface="Arial"/>
                <a:cs typeface="Arial"/>
              </a:rPr>
              <a:t>ζύμωση </a:t>
            </a:r>
            <a:r>
              <a:rPr sz="2000" b="1" spc="-154" dirty="0">
                <a:latin typeface="Arial"/>
                <a:cs typeface="Arial"/>
              </a:rPr>
              <a:t>σε </a:t>
            </a:r>
            <a:r>
              <a:rPr sz="2000" b="1" spc="-159" dirty="0">
                <a:latin typeface="Arial"/>
                <a:cs typeface="Arial"/>
              </a:rPr>
              <a:t>αιθανόλη.</a:t>
            </a:r>
            <a:endParaRPr sz="2000" dirty="0">
              <a:latin typeface="Arial"/>
              <a:cs typeface="Arial"/>
            </a:endParaRPr>
          </a:p>
          <a:p>
            <a:pPr marL="533102" marR="4611" indent="-533102" algn="just">
              <a:lnSpc>
                <a:spcPct val="100800"/>
              </a:lnSpc>
              <a:spcBef>
                <a:spcPts val="417"/>
              </a:spcBef>
              <a:buClr>
                <a:srgbClr val="D16349"/>
              </a:buClr>
              <a:buAutoNum type="arabicPeriod"/>
              <a:tabLst>
                <a:tab pos="533102" algn="l"/>
              </a:tabLst>
            </a:pPr>
            <a:r>
              <a:rPr sz="2000" b="1" spc="-185" dirty="0">
                <a:solidFill>
                  <a:srgbClr val="008000"/>
                </a:solidFill>
                <a:latin typeface="Arial"/>
                <a:cs typeface="Arial"/>
              </a:rPr>
              <a:t>Δεύτερον</a:t>
            </a:r>
            <a:r>
              <a:rPr sz="2000" b="1" spc="-185" dirty="0">
                <a:latin typeface="Arial"/>
                <a:cs typeface="Arial"/>
              </a:rPr>
              <a:t>, </a:t>
            </a:r>
            <a:r>
              <a:rPr sz="2000" b="1" spc="-172" dirty="0">
                <a:latin typeface="Arial"/>
                <a:cs typeface="Arial"/>
              </a:rPr>
              <a:t>αυτά τα </a:t>
            </a:r>
            <a:r>
              <a:rPr sz="2000" b="1" spc="-182" dirty="0">
                <a:latin typeface="Arial"/>
                <a:cs typeface="Arial"/>
              </a:rPr>
              <a:t>σάκχαρα </a:t>
            </a:r>
            <a:r>
              <a:rPr sz="2000" b="1" spc="-200" dirty="0">
                <a:latin typeface="Arial"/>
                <a:cs typeface="Arial"/>
              </a:rPr>
              <a:t>πρέπει </a:t>
            </a:r>
            <a:r>
              <a:rPr sz="2000" b="1" spc="-191" dirty="0">
                <a:latin typeface="Arial"/>
                <a:cs typeface="Arial"/>
              </a:rPr>
              <a:t>να </a:t>
            </a:r>
            <a:r>
              <a:rPr sz="2000" b="1" spc="-182" dirty="0">
                <a:latin typeface="Arial"/>
                <a:cs typeface="Arial"/>
              </a:rPr>
              <a:t>ζυμώνονται </a:t>
            </a:r>
            <a:r>
              <a:rPr sz="2000" b="1" spc="-159" dirty="0">
                <a:latin typeface="Arial"/>
                <a:cs typeface="Arial"/>
              </a:rPr>
              <a:t>για να </a:t>
            </a:r>
            <a:r>
              <a:rPr sz="2000" b="1" spc="-213" dirty="0">
                <a:latin typeface="Arial"/>
                <a:cs typeface="Arial"/>
              </a:rPr>
              <a:t>παραχθεί </a:t>
            </a:r>
            <a:r>
              <a:rPr sz="2000" b="1" spc="-159" dirty="0">
                <a:latin typeface="Arial"/>
                <a:cs typeface="Arial"/>
              </a:rPr>
              <a:t>αιθανόλη, </a:t>
            </a:r>
            <a:r>
              <a:rPr sz="2000" b="1" spc="-185" dirty="0">
                <a:latin typeface="Arial"/>
                <a:cs typeface="Arial"/>
              </a:rPr>
              <a:t>όπως </a:t>
            </a:r>
            <a:r>
              <a:rPr sz="2000" b="1" spc="-168" dirty="0">
                <a:latin typeface="Arial"/>
                <a:cs typeface="Arial"/>
              </a:rPr>
              <a:t>συμβαίνει </a:t>
            </a:r>
            <a:r>
              <a:rPr sz="2000" b="1" spc="-150" dirty="0">
                <a:latin typeface="Arial"/>
                <a:cs typeface="Arial"/>
              </a:rPr>
              <a:t>στις </a:t>
            </a:r>
            <a:r>
              <a:rPr sz="2000" b="1" spc="-185" dirty="0">
                <a:latin typeface="Arial"/>
                <a:cs typeface="Arial"/>
              </a:rPr>
              <a:t>διεργασίες </a:t>
            </a:r>
            <a:r>
              <a:rPr sz="2000" b="1" spc="-200" dirty="0">
                <a:latin typeface="Arial"/>
                <a:cs typeface="Arial"/>
              </a:rPr>
              <a:t>μετατροπής</a:t>
            </a:r>
            <a:r>
              <a:rPr sz="2000" b="1" spc="-154" dirty="0">
                <a:latin typeface="Arial"/>
                <a:cs typeface="Arial"/>
              </a:rPr>
              <a:t> σιτηρών </a:t>
            </a:r>
            <a:r>
              <a:rPr sz="2000" b="1" spc="-200" dirty="0">
                <a:latin typeface="Arial"/>
                <a:cs typeface="Arial"/>
              </a:rPr>
              <a:t>σε </a:t>
            </a:r>
            <a:r>
              <a:rPr sz="2000" b="1" spc="-195" dirty="0">
                <a:latin typeface="Arial"/>
                <a:cs typeface="Arial"/>
              </a:rPr>
              <a:t>αιθανόλη</a:t>
            </a:r>
            <a:r>
              <a:rPr sz="2000" b="1" spc="-91" dirty="0">
                <a:latin typeface="Arial"/>
                <a:cs typeface="Arial"/>
              </a:rPr>
              <a:t>.</a:t>
            </a:r>
            <a:endParaRPr sz="2000" dirty="0">
              <a:latin typeface="Arial"/>
              <a:cs typeface="Arial"/>
            </a:endParaRPr>
          </a:p>
          <a:p>
            <a:pPr>
              <a:spcBef>
                <a:spcPts val="32"/>
              </a:spcBef>
            </a:pPr>
            <a:endParaRPr sz="2000" dirty="0">
              <a:latin typeface="Arial"/>
              <a:cs typeface="Arial"/>
            </a:endParaRPr>
          </a:p>
          <a:p>
            <a:pPr marL="564799" marR="4611" indent="-553273" algn="just">
              <a:lnSpc>
                <a:spcPct val="100400"/>
              </a:lnSpc>
            </a:pPr>
            <a:r>
              <a:rPr sz="2000" b="1" spc="-195" dirty="0">
                <a:solidFill>
                  <a:srgbClr val="008000"/>
                </a:solidFill>
                <a:latin typeface="Arial"/>
                <a:cs typeface="Arial"/>
              </a:rPr>
              <a:t>Το </a:t>
            </a:r>
            <a:r>
              <a:rPr sz="2000" b="1" spc="-127" dirty="0">
                <a:solidFill>
                  <a:srgbClr val="008000"/>
                </a:solidFill>
                <a:latin typeface="Arial"/>
                <a:cs typeface="Arial"/>
              </a:rPr>
              <a:t>πρώτο </a:t>
            </a:r>
            <a:r>
              <a:rPr sz="2000" b="1" spc="-172" dirty="0">
                <a:solidFill>
                  <a:srgbClr val="008000"/>
                </a:solidFill>
                <a:latin typeface="Arial"/>
                <a:cs typeface="Arial"/>
              </a:rPr>
              <a:t>στάδιο </a:t>
            </a:r>
            <a:r>
              <a:rPr sz="2000" b="1" spc="-141" dirty="0">
                <a:solidFill>
                  <a:srgbClr val="008000"/>
                </a:solidFill>
                <a:latin typeface="Arial"/>
                <a:cs typeface="Arial"/>
              </a:rPr>
              <a:t>αποτελεί </a:t>
            </a:r>
            <a:r>
              <a:rPr sz="2000" b="1" spc="-182" dirty="0">
                <a:solidFill>
                  <a:srgbClr val="008000"/>
                </a:solidFill>
                <a:latin typeface="Arial"/>
                <a:cs typeface="Arial"/>
              </a:rPr>
              <a:t>σημαντική </a:t>
            </a:r>
            <a:r>
              <a:rPr sz="2000" b="1" spc="-163" dirty="0">
                <a:solidFill>
                  <a:srgbClr val="008000"/>
                </a:solidFill>
                <a:latin typeface="Arial"/>
                <a:cs typeface="Arial"/>
              </a:rPr>
              <a:t>πρόκληση </a:t>
            </a:r>
            <a:r>
              <a:rPr sz="2000" b="1" spc="-195" dirty="0">
                <a:latin typeface="Arial"/>
                <a:cs typeface="Arial"/>
              </a:rPr>
              <a:t>και </a:t>
            </a:r>
            <a:r>
              <a:rPr sz="2000" b="1" spc="-182" dirty="0">
                <a:latin typeface="Arial"/>
                <a:cs typeface="Arial"/>
              </a:rPr>
              <a:t>αναπτύσσονται </a:t>
            </a:r>
            <a:r>
              <a:rPr sz="2000" b="1" spc="-154" dirty="0">
                <a:latin typeface="Arial"/>
                <a:cs typeface="Arial"/>
              </a:rPr>
              <a:t>διάφορες </a:t>
            </a:r>
            <a:r>
              <a:rPr sz="2000" b="1" spc="-163" dirty="0">
                <a:solidFill>
                  <a:srgbClr val="008000"/>
                </a:solidFill>
                <a:latin typeface="Arial"/>
                <a:cs typeface="Arial"/>
              </a:rPr>
              <a:t>θερμικές</a:t>
            </a:r>
            <a:r>
              <a:rPr sz="2000" b="1" spc="-163" dirty="0">
                <a:latin typeface="Arial"/>
                <a:cs typeface="Arial"/>
              </a:rPr>
              <a:t>, </a:t>
            </a:r>
            <a:r>
              <a:rPr sz="2000" b="1" spc="-177" dirty="0">
                <a:solidFill>
                  <a:srgbClr val="008000"/>
                </a:solidFill>
                <a:latin typeface="Arial"/>
                <a:cs typeface="Arial"/>
              </a:rPr>
              <a:t>χημικές </a:t>
            </a:r>
            <a:r>
              <a:rPr sz="2000" b="1" spc="-195" dirty="0">
                <a:latin typeface="Arial"/>
                <a:cs typeface="Arial"/>
              </a:rPr>
              <a:t>και </a:t>
            </a:r>
            <a:r>
              <a:rPr sz="2000" b="1" spc="-154" dirty="0">
                <a:solidFill>
                  <a:srgbClr val="008000"/>
                </a:solidFill>
                <a:latin typeface="Arial"/>
                <a:cs typeface="Arial"/>
              </a:rPr>
              <a:t>βιολογικές </a:t>
            </a:r>
            <a:r>
              <a:rPr sz="2000" b="1" spc="-182" dirty="0">
                <a:solidFill>
                  <a:srgbClr val="008000"/>
                </a:solidFill>
                <a:latin typeface="Arial"/>
                <a:cs typeface="Arial"/>
              </a:rPr>
              <a:t>διεργασίες </a:t>
            </a:r>
            <a:r>
              <a:rPr sz="2000" b="1" spc="-159" dirty="0">
                <a:latin typeface="Arial"/>
                <a:cs typeface="Arial"/>
              </a:rPr>
              <a:t>για </a:t>
            </a:r>
            <a:r>
              <a:rPr sz="2000" b="1" spc="-163" dirty="0">
                <a:latin typeface="Arial"/>
                <a:cs typeface="Arial"/>
              </a:rPr>
              <a:t>την </a:t>
            </a:r>
            <a:r>
              <a:rPr sz="2000" b="1" spc="-154" dirty="0">
                <a:latin typeface="Arial"/>
                <a:cs typeface="Arial"/>
              </a:rPr>
              <a:t>αποτελεσματική </a:t>
            </a:r>
            <a:r>
              <a:rPr sz="2000" b="1" spc="-200" dirty="0">
                <a:latin typeface="Arial"/>
                <a:cs typeface="Arial"/>
              </a:rPr>
              <a:t>και </a:t>
            </a:r>
            <a:r>
              <a:rPr sz="2000" b="1" spc="-113" dirty="0">
                <a:latin typeface="Arial"/>
                <a:cs typeface="Arial"/>
              </a:rPr>
              <a:t>χαμηλού</a:t>
            </a:r>
            <a:r>
              <a:rPr sz="2000" b="1" spc="-254" dirty="0">
                <a:latin typeface="Arial"/>
                <a:cs typeface="Arial"/>
              </a:rPr>
              <a:t> κόστους </a:t>
            </a:r>
            <a:r>
              <a:rPr sz="2000" b="1" spc="-213" dirty="0">
                <a:latin typeface="Arial"/>
                <a:cs typeface="Arial"/>
              </a:rPr>
              <a:t>πραγματοποίηση </a:t>
            </a:r>
            <a:r>
              <a:rPr sz="2000" b="1" spc="-150" dirty="0">
                <a:latin typeface="Arial"/>
                <a:cs typeface="Arial"/>
              </a:rPr>
              <a:t>αυτού του </a:t>
            </a:r>
            <a:r>
              <a:rPr sz="2000" b="1" spc="-172" dirty="0">
                <a:latin typeface="Arial"/>
                <a:cs typeface="Arial"/>
              </a:rPr>
              <a:t>σταδίου </a:t>
            </a:r>
            <a:r>
              <a:rPr sz="2000" b="1" spc="-159" dirty="0">
                <a:latin typeface="Arial"/>
                <a:cs typeface="Arial"/>
              </a:rPr>
              <a:t>σακχαροποίησης</a:t>
            </a:r>
            <a:r>
              <a:rPr sz="2000" b="1" spc="-91" dirty="0">
                <a:latin typeface="Arial"/>
                <a:cs typeface="Arial"/>
              </a:rPr>
              <a:t>.</a:t>
            </a:r>
            <a:endParaRPr sz="2000" dirty="0">
              <a:latin typeface="Arial"/>
              <a:cs typeface="Arial"/>
            </a:endParaRPr>
          </a:p>
        </p:txBody>
      </p:sp>
      <p:sp>
        <p:nvSpPr>
          <p:cNvPr id="116" name="object 11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
        <p:nvSpPr>
          <p:cNvPr id="4" name="object 110">
            <a:extLst>
              <a:ext uri="{FF2B5EF4-FFF2-40B4-BE49-F238E27FC236}">
                <a16:creationId xmlns:a16="http://schemas.microsoft.com/office/drawing/2014/main" id="{2AB3EB93-2F3E-A056-DA3A-FB305DE60C9A}"/>
              </a:ext>
            </a:extLst>
          </p:cNvPr>
          <p:cNvSpPr txBox="1">
            <a:spLocks/>
          </p:cNvSpPr>
          <p:nvPr/>
        </p:nvSpPr>
        <p:spPr>
          <a:xfrm>
            <a:off x="1466850" y="534988"/>
            <a:ext cx="9544050" cy="628650"/>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el-GR" spc="-218" dirty="0"/>
              <a:t>Μετατροπή Κυτταρικής </a:t>
            </a:r>
            <a:r>
              <a:rPr lang="el-GR" spc="-363" dirty="0"/>
              <a:t>βιομάζας σε αιθανόλη</a:t>
            </a:r>
            <a:endParaRPr lang="el-GR" spc="-439" dirty="0"/>
          </a:p>
        </p:txBody>
      </p:sp>
      <p:sp>
        <p:nvSpPr>
          <p:cNvPr id="5" name="object 113">
            <a:extLst>
              <a:ext uri="{FF2B5EF4-FFF2-40B4-BE49-F238E27FC236}">
                <a16:creationId xmlns:a16="http://schemas.microsoft.com/office/drawing/2014/main" id="{1CF2D800-0929-5FF8-AEEA-1D41E08D63CC}"/>
              </a:ext>
            </a:extLst>
          </p:cNvPr>
          <p:cNvSpPr txBox="1"/>
          <p:nvPr/>
        </p:nvSpPr>
        <p:spPr>
          <a:xfrm>
            <a:off x="2932981" y="1104024"/>
            <a:ext cx="5697046" cy="626102"/>
          </a:xfrm>
          <a:prstGeom prst="rect">
            <a:avLst/>
          </a:prstGeom>
        </p:spPr>
        <p:txBody>
          <a:bodyPr vert="horz" wrap="square" lIns="0" tIns="11526" rIns="0" bIns="0" rtlCol="0">
            <a:spAutoFit/>
          </a:bodyPr>
          <a:lstStyle/>
          <a:p>
            <a:pPr marL="11527">
              <a:spcBef>
                <a:spcPts val="91"/>
              </a:spcBef>
            </a:pPr>
            <a:r>
              <a:rPr sz="3993" b="1" spc="-368" dirty="0">
                <a:solidFill>
                  <a:srgbClr val="008000"/>
                </a:solidFill>
                <a:latin typeface="Arial"/>
                <a:cs typeface="Arial"/>
              </a:rPr>
              <a:t>Παρα</a:t>
            </a:r>
            <a:r>
              <a:rPr sz="3993" b="1" spc="-368" dirty="0" err="1">
                <a:solidFill>
                  <a:srgbClr val="008000"/>
                </a:solidFill>
                <a:latin typeface="Arial"/>
                <a:cs typeface="Arial"/>
              </a:rPr>
              <a:t>γωγή</a:t>
            </a:r>
            <a:r>
              <a:rPr sz="3993" b="1" spc="-241" dirty="0">
                <a:solidFill>
                  <a:srgbClr val="008000"/>
                </a:solidFill>
                <a:latin typeface="Arial"/>
                <a:cs typeface="Arial"/>
              </a:rPr>
              <a:t>:</a:t>
            </a:r>
            <a:r>
              <a:rPr lang="el-GR" sz="3993" b="1" spc="-241" dirty="0">
                <a:solidFill>
                  <a:srgbClr val="008000"/>
                </a:solidFill>
                <a:latin typeface="Arial"/>
                <a:cs typeface="Arial"/>
              </a:rPr>
              <a:t> Πρώτες Ύλες</a:t>
            </a:r>
            <a:endParaRPr sz="3993" dirty="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7" name="object 107"/>
          <p:cNvSpPr txBox="1"/>
          <p:nvPr/>
        </p:nvSpPr>
        <p:spPr>
          <a:xfrm>
            <a:off x="828618" y="1654689"/>
            <a:ext cx="10525539" cy="4973078"/>
          </a:xfrm>
          <a:prstGeom prst="rect">
            <a:avLst/>
          </a:prstGeom>
        </p:spPr>
        <p:txBody>
          <a:bodyPr vert="horz" wrap="square" lIns="0" tIns="66851" rIns="0" bIns="0" rtlCol="0">
            <a:spAutoFit/>
          </a:bodyPr>
          <a:lstStyle/>
          <a:p>
            <a:pPr marL="11527" algn="just">
              <a:spcBef>
                <a:spcPts val="526"/>
              </a:spcBef>
            </a:pPr>
            <a:r>
              <a:rPr sz="2400" b="1" spc="-259" dirty="0">
                <a:latin typeface="Arial"/>
                <a:cs typeface="Arial"/>
              </a:rPr>
              <a:t>Για να </a:t>
            </a:r>
            <a:r>
              <a:rPr sz="2400" b="1" spc="-172" dirty="0">
                <a:latin typeface="Arial"/>
                <a:cs typeface="Arial"/>
              </a:rPr>
              <a:t>μετατραπεί </a:t>
            </a:r>
            <a:r>
              <a:rPr sz="2400" b="1" spc="-159" dirty="0">
                <a:latin typeface="Arial"/>
                <a:cs typeface="Arial"/>
              </a:rPr>
              <a:t>η κυτταρίνη σε αιθανόλη, </a:t>
            </a:r>
            <a:r>
              <a:rPr sz="2400" b="1" spc="-200" dirty="0">
                <a:solidFill>
                  <a:srgbClr val="008000"/>
                </a:solidFill>
                <a:latin typeface="Arial"/>
                <a:cs typeface="Arial"/>
              </a:rPr>
              <a:t>πρέπει να </a:t>
            </a:r>
            <a:r>
              <a:rPr sz="2400" b="1" spc="-182" dirty="0">
                <a:solidFill>
                  <a:srgbClr val="008000"/>
                </a:solidFill>
                <a:latin typeface="Arial"/>
                <a:cs typeface="Arial"/>
              </a:rPr>
              <a:t>πραγματοποιηθούν </a:t>
            </a:r>
            <a:r>
              <a:rPr sz="2400" b="1" spc="-191" dirty="0">
                <a:solidFill>
                  <a:srgbClr val="008000"/>
                </a:solidFill>
                <a:latin typeface="Arial"/>
                <a:cs typeface="Arial"/>
              </a:rPr>
              <a:t>δύο </a:t>
            </a:r>
            <a:r>
              <a:rPr sz="2400" b="1" spc="-185" dirty="0">
                <a:solidFill>
                  <a:srgbClr val="008000"/>
                </a:solidFill>
                <a:latin typeface="Arial"/>
                <a:cs typeface="Arial"/>
              </a:rPr>
              <a:t>βασικά </a:t>
            </a:r>
            <a:r>
              <a:rPr sz="2400" b="1" spc="-172" dirty="0">
                <a:solidFill>
                  <a:srgbClr val="008000"/>
                </a:solidFill>
                <a:latin typeface="Arial"/>
                <a:cs typeface="Arial"/>
              </a:rPr>
              <a:t>βήματα</a:t>
            </a:r>
            <a:r>
              <a:rPr sz="2400" b="1" spc="-182" dirty="0">
                <a:latin typeface="Arial"/>
                <a:cs typeface="Arial"/>
              </a:rPr>
              <a:t>.</a:t>
            </a:r>
            <a:endParaRPr sz="2400" dirty="0">
              <a:latin typeface="Arial"/>
              <a:cs typeface="Arial"/>
            </a:endParaRPr>
          </a:p>
          <a:p>
            <a:pPr marL="184424" marR="4611" indent="-172898" algn="just">
              <a:lnSpc>
                <a:spcPct val="98900"/>
              </a:lnSpc>
              <a:spcBef>
                <a:spcPts val="458"/>
              </a:spcBef>
            </a:pPr>
            <a:r>
              <a:rPr sz="2400" b="1" spc="-136" dirty="0">
                <a:solidFill>
                  <a:srgbClr val="008000"/>
                </a:solidFill>
                <a:latin typeface="Arial"/>
                <a:cs typeface="Arial"/>
              </a:rPr>
              <a:t>Πρώτα</a:t>
            </a:r>
            <a:r>
              <a:rPr sz="2400" b="1" spc="-136" dirty="0">
                <a:latin typeface="Arial"/>
                <a:cs typeface="Arial"/>
              </a:rPr>
              <a:t>, </a:t>
            </a:r>
            <a:r>
              <a:rPr sz="2400" b="1" spc="-168" dirty="0">
                <a:latin typeface="Arial"/>
                <a:cs typeface="Arial"/>
              </a:rPr>
              <a:t>τα τμήματα </a:t>
            </a:r>
            <a:r>
              <a:rPr sz="2400" b="1" spc="-159" dirty="0">
                <a:solidFill>
                  <a:srgbClr val="008000"/>
                </a:solidFill>
                <a:latin typeface="Arial"/>
                <a:cs typeface="Arial"/>
              </a:rPr>
              <a:t>κυτταρίνης </a:t>
            </a:r>
            <a:r>
              <a:rPr sz="2400" b="1" spc="-195" dirty="0">
                <a:latin typeface="Arial"/>
                <a:cs typeface="Arial"/>
              </a:rPr>
              <a:t>και </a:t>
            </a:r>
            <a:r>
              <a:rPr sz="2400" b="1" spc="-168" dirty="0">
                <a:solidFill>
                  <a:srgbClr val="008000"/>
                </a:solidFill>
                <a:latin typeface="Arial"/>
                <a:cs typeface="Arial"/>
              </a:rPr>
              <a:t>ημικυτταρίνης </a:t>
            </a:r>
            <a:r>
              <a:rPr sz="2400" b="1" spc="-168" dirty="0">
                <a:latin typeface="Arial"/>
                <a:cs typeface="Arial"/>
              </a:rPr>
              <a:t>της </a:t>
            </a:r>
            <a:r>
              <a:rPr sz="2400" b="1" spc="-191" dirty="0">
                <a:latin typeface="Arial"/>
                <a:cs typeface="Arial"/>
              </a:rPr>
              <a:t>βιομάζας </a:t>
            </a:r>
            <a:r>
              <a:rPr sz="2400" b="1" spc="-200" dirty="0">
                <a:latin typeface="Arial"/>
                <a:cs typeface="Arial"/>
              </a:rPr>
              <a:t>πρέπει </a:t>
            </a:r>
            <a:r>
              <a:rPr sz="2400" b="1" spc="-191" dirty="0">
                <a:latin typeface="Arial"/>
                <a:cs typeface="Arial"/>
              </a:rPr>
              <a:t>να </a:t>
            </a:r>
            <a:r>
              <a:rPr sz="2400" b="1" spc="-185" dirty="0">
                <a:solidFill>
                  <a:srgbClr val="008000"/>
                </a:solidFill>
                <a:latin typeface="Arial"/>
                <a:cs typeface="Arial"/>
              </a:rPr>
              <a:t>διασπαστούν </a:t>
            </a:r>
            <a:r>
              <a:rPr sz="2400" b="1" spc="-154" dirty="0">
                <a:latin typeface="Arial"/>
                <a:cs typeface="Arial"/>
              </a:rPr>
              <a:t>σε </a:t>
            </a:r>
            <a:r>
              <a:rPr sz="2400" b="1" spc="-182" dirty="0">
                <a:latin typeface="Arial"/>
                <a:cs typeface="Arial"/>
              </a:rPr>
              <a:t>σάκχαρα μέσω </a:t>
            </a:r>
            <a:r>
              <a:rPr sz="2400" b="1" spc="-185" dirty="0">
                <a:latin typeface="Arial"/>
                <a:cs typeface="Arial"/>
              </a:rPr>
              <a:t>μιας </a:t>
            </a:r>
            <a:r>
              <a:rPr sz="2400" b="1" spc="-182" dirty="0">
                <a:latin typeface="Arial"/>
                <a:cs typeface="Arial"/>
              </a:rPr>
              <a:t>διαδικασίας </a:t>
            </a:r>
            <a:r>
              <a:rPr sz="2400" b="1" spc="-159" dirty="0">
                <a:latin typeface="Arial"/>
                <a:cs typeface="Arial"/>
              </a:rPr>
              <a:t>που ονομάζεται </a:t>
            </a:r>
            <a:r>
              <a:rPr sz="2400" b="1" spc="-154" dirty="0">
                <a:solidFill>
                  <a:srgbClr val="008000"/>
                </a:solidFill>
                <a:latin typeface="Arial"/>
                <a:cs typeface="Arial"/>
              </a:rPr>
              <a:t>σακχαροποίηση</a:t>
            </a:r>
            <a:r>
              <a:rPr sz="2400" b="1" spc="-154" dirty="0">
                <a:latin typeface="Arial"/>
                <a:cs typeface="Arial"/>
              </a:rPr>
              <a:t>. </a:t>
            </a:r>
            <a:r>
              <a:rPr sz="2400" b="1" spc="-195" dirty="0">
                <a:latin typeface="Arial"/>
                <a:cs typeface="Arial"/>
              </a:rPr>
              <a:t>Τα </a:t>
            </a:r>
            <a:r>
              <a:rPr sz="2400" b="1" spc="-163" dirty="0">
                <a:latin typeface="Arial"/>
                <a:cs typeface="Arial"/>
              </a:rPr>
              <a:t>παραγόμενα </a:t>
            </a:r>
            <a:r>
              <a:rPr sz="2400" b="1" spc="-168" dirty="0">
                <a:latin typeface="Arial"/>
                <a:cs typeface="Arial"/>
              </a:rPr>
              <a:t>σάκχαρα, </a:t>
            </a:r>
            <a:r>
              <a:rPr sz="2400" b="1" spc="-191" dirty="0">
                <a:latin typeface="Arial"/>
                <a:cs typeface="Arial"/>
              </a:rPr>
              <a:t>ωστόσο</a:t>
            </a:r>
            <a:r>
              <a:rPr sz="2400" b="1" spc="-168" dirty="0">
                <a:latin typeface="Arial"/>
                <a:cs typeface="Arial"/>
              </a:rPr>
              <a:t>, είναι </a:t>
            </a:r>
            <a:r>
              <a:rPr sz="2400" b="1" spc="-185" dirty="0">
                <a:latin typeface="Arial"/>
                <a:cs typeface="Arial"/>
              </a:rPr>
              <a:t>ένα </a:t>
            </a:r>
            <a:r>
              <a:rPr sz="2400" b="1" spc="-191" dirty="0">
                <a:latin typeface="Arial"/>
                <a:cs typeface="Arial"/>
              </a:rPr>
              <a:t>πολύπλοκο </a:t>
            </a:r>
            <a:r>
              <a:rPr sz="2400" b="1" spc="-154" dirty="0">
                <a:latin typeface="Arial"/>
                <a:cs typeface="Arial"/>
              </a:rPr>
              <a:t>μείγμα </a:t>
            </a:r>
            <a:r>
              <a:rPr sz="2400" b="1" spc="-182" dirty="0">
                <a:latin typeface="Arial"/>
                <a:cs typeface="Arial"/>
              </a:rPr>
              <a:t>σακχάρων </a:t>
            </a:r>
            <a:r>
              <a:rPr sz="2400" b="1" spc="-136" dirty="0">
                <a:latin typeface="Arial"/>
                <a:cs typeface="Arial"/>
              </a:rPr>
              <a:t>πέντε </a:t>
            </a:r>
            <a:r>
              <a:rPr sz="2400" b="1" spc="-195" dirty="0">
                <a:latin typeface="Arial"/>
                <a:cs typeface="Arial"/>
              </a:rPr>
              <a:t>και </a:t>
            </a:r>
            <a:r>
              <a:rPr sz="2400" b="1" spc="-168" dirty="0">
                <a:latin typeface="Arial"/>
                <a:cs typeface="Arial"/>
              </a:rPr>
              <a:t>έξι ατόμων άνθρακα </a:t>
            </a:r>
            <a:r>
              <a:rPr sz="2400" b="1" spc="-154" dirty="0">
                <a:latin typeface="Arial"/>
                <a:cs typeface="Arial"/>
              </a:rPr>
              <a:t>που </a:t>
            </a:r>
            <a:r>
              <a:rPr sz="2400" b="1" spc="-172" dirty="0">
                <a:latin typeface="Arial"/>
                <a:cs typeface="Arial"/>
              </a:rPr>
              <a:t>αποτελούν </a:t>
            </a:r>
            <a:r>
              <a:rPr sz="2400" b="1" spc="-163" dirty="0">
                <a:latin typeface="Arial"/>
                <a:cs typeface="Arial"/>
              </a:rPr>
              <a:t>μεγαλύτερη </a:t>
            </a:r>
            <a:r>
              <a:rPr sz="2400" b="1" spc="-172" dirty="0">
                <a:latin typeface="Arial"/>
                <a:cs typeface="Arial"/>
              </a:rPr>
              <a:t>πρόκληση </a:t>
            </a:r>
            <a:r>
              <a:rPr sz="2400" b="1" spc="-150" dirty="0">
                <a:latin typeface="Arial"/>
                <a:cs typeface="Arial"/>
              </a:rPr>
              <a:t>για την </a:t>
            </a:r>
            <a:r>
              <a:rPr sz="2400" b="1" spc="-182" dirty="0">
                <a:latin typeface="Arial"/>
                <a:cs typeface="Arial"/>
              </a:rPr>
              <a:t>πλήρη </a:t>
            </a:r>
            <a:r>
              <a:rPr sz="2400" b="1" spc="-168" dirty="0">
                <a:latin typeface="Arial"/>
                <a:cs typeface="Arial"/>
              </a:rPr>
              <a:t>ζύμωση </a:t>
            </a:r>
            <a:r>
              <a:rPr sz="2400" b="1" spc="-154" dirty="0">
                <a:latin typeface="Arial"/>
                <a:cs typeface="Arial"/>
              </a:rPr>
              <a:t>σε </a:t>
            </a:r>
            <a:r>
              <a:rPr sz="2400" b="1" spc="-159" dirty="0">
                <a:latin typeface="Arial"/>
                <a:cs typeface="Arial"/>
              </a:rPr>
              <a:t>αιθανόλη.</a:t>
            </a:r>
            <a:endParaRPr sz="2400" dirty="0">
              <a:latin typeface="Arial"/>
              <a:cs typeface="Arial"/>
            </a:endParaRPr>
          </a:p>
          <a:p>
            <a:pPr marL="184424" marR="12679" indent="-172898" algn="just">
              <a:lnSpc>
                <a:spcPct val="100800"/>
              </a:lnSpc>
              <a:spcBef>
                <a:spcPts val="417"/>
              </a:spcBef>
            </a:pPr>
            <a:r>
              <a:rPr sz="2400" b="1" spc="-185" dirty="0">
                <a:solidFill>
                  <a:srgbClr val="008000"/>
                </a:solidFill>
                <a:latin typeface="Arial"/>
                <a:cs typeface="Arial"/>
              </a:rPr>
              <a:t>Δεύτερον</a:t>
            </a:r>
            <a:r>
              <a:rPr sz="2400" b="1" spc="-185" dirty="0">
                <a:latin typeface="Arial"/>
                <a:cs typeface="Arial"/>
              </a:rPr>
              <a:t>, </a:t>
            </a:r>
            <a:r>
              <a:rPr sz="2400" b="1" spc="-172" dirty="0">
                <a:latin typeface="Arial"/>
                <a:cs typeface="Arial"/>
              </a:rPr>
              <a:t>αυτά τα </a:t>
            </a:r>
            <a:r>
              <a:rPr sz="2400" b="1" spc="-182" dirty="0">
                <a:latin typeface="Arial"/>
                <a:cs typeface="Arial"/>
              </a:rPr>
              <a:t>σάκχαρα </a:t>
            </a:r>
            <a:r>
              <a:rPr sz="2400" b="1" spc="-200" dirty="0">
                <a:latin typeface="Arial"/>
                <a:cs typeface="Arial"/>
              </a:rPr>
              <a:t>πρέπει </a:t>
            </a:r>
            <a:r>
              <a:rPr sz="2400" b="1" spc="-191" dirty="0">
                <a:latin typeface="Arial"/>
                <a:cs typeface="Arial"/>
              </a:rPr>
              <a:t>να </a:t>
            </a:r>
            <a:r>
              <a:rPr sz="2400" b="1" spc="-182" dirty="0">
                <a:latin typeface="Arial"/>
                <a:cs typeface="Arial"/>
              </a:rPr>
              <a:t>ζυμώνονται </a:t>
            </a:r>
            <a:r>
              <a:rPr sz="2400" b="1" spc="-159" dirty="0">
                <a:latin typeface="Arial"/>
                <a:cs typeface="Arial"/>
              </a:rPr>
              <a:t>για να </a:t>
            </a:r>
            <a:r>
              <a:rPr sz="2400" b="1" spc="-213" dirty="0">
                <a:latin typeface="Arial"/>
                <a:cs typeface="Arial"/>
              </a:rPr>
              <a:t>παραχθεί </a:t>
            </a:r>
            <a:r>
              <a:rPr sz="2400" b="1" spc="-159" dirty="0">
                <a:latin typeface="Arial"/>
                <a:cs typeface="Arial"/>
              </a:rPr>
              <a:t>αιθανόλη, </a:t>
            </a:r>
            <a:r>
              <a:rPr sz="2400" b="1" spc="-185" dirty="0">
                <a:latin typeface="Arial"/>
                <a:cs typeface="Arial"/>
              </a:rPr>
              <a:t>όπως </a:t>
            </a:r>
            <a:r>
              <a:rPr sz="2400" b="1" spc="-168" dirty="0">
                <a:latin typeface="Arial"/>
                <a:cs typeface="Arial"/>
              </a:rPr>
              <a:t>γίνεται </a:t>
            </a:r>
            <a:r>
              <a:rPr sz="2400" b="1" spc="-172" dirty="0">
                <a:latin typeface="Arial"/>
                <a:cs typeface="Arial"/>
              </a:rPr>
              <a:t>στις διεργασίες </a:t>
            </a:r>
            <a:r>
              <a:rPr sz="2400" b="1" spc="-150" dirty="0">
                <a:latin typeface="Arial"/>
                <a:cs typeface="Arial"/>
              </a:rPr>
              <a:t>μετατροπής των σιτηρών σε </a:t>
            </a:r>
            <a:r>
              <a:rPr sz="2400" b="1" spc="-168" dirty="0">
                <a:latin typeface="Arial"/>
                <a:cs typeface="Arial"/>
              </a:rPr>
              <a:t>αιθανόλη.</a:t>
            </a:r>
            <a:endParaRPr sz="2400" dirty="0">
              <a:latin typeface="Arial"/>
              <a:cs typeface="Arial"/>
            </a:endParaRPr>
          </a:p>
          <a:p>
            <a:pPr algn="just">
              <a:spcBef>
                <a:spcPts val="32"/>
              </a:spcBef>
            </a:pPr>
            <a:endParaRPr sz="2400" dirty="0">
              <a:latin typeface="Arial"/>
              <a:cs typeface="Arial"/>
            </a:endParaRPr>
          </a:p>
          <a:p>
            <a:pPr marL="184424" marR="4611" indent="-172898" algn="just">
              <a:lnSpc>
                <a:spcPct val="100400"/>
              </a:lnSpc>
            </a:pPr>
            <a:r>
              <a:rPr sz="2400" b="1" spc="-195" dirty="0">
                <a:solidFill>
                  <a:srgbClr val="008000"/>
                </a:solidFill>
                <a:latin typeface="Arial"/>
                <a:cs typeface="Arial"/>
              </a:rPr>
              <a:t>Το </a:t>
            </a:r>
            <a:r>
              <a:rPr sz="2400" b="1" spc="-127" dirty="0">
                <a:solidFill>
                  <a:srgbClr val="008000"/>
                </a:solidFill>
                <a:latin typeface="Arial"/>
                <a:cs typeface="Arial"/>
              </a:rPr>
              <a:t>πρώτο </a:t>
            </a:r>
            <a:r>
              <a:rPr sz="2400" b="1" spc="-172" dirty="0">
                <a:solidFill>
                  <a:srgbClr val="008000"/>
                </a:solidFill>
                <a:latin typeface="Arial"/>
                <a:cs typeface="Arial"/>
              </a:rPr>
              <a:t>στάδιο </a:t>
            </a:r>
            <a:r>
              <a:rPr sz="2400" b="1" spc="-141" dirty="0">
                <a:solidFill>
                  <a:srgbClr val="008000"/>
                </a:solidFill>
                <a:latin typeface="Arial"/>
                <a:cs typeface="Arial"/>
              </a:rPr>
              <a:t>αποτελεί </a:t>
            </a:r>
            <a:r>
              <a:rPr sz="2400" b="1" spc="-182" dirty="0">
                <a:solidFill>
                  <a:srgbClr val="008000"/>
                </a:solidFill>
                <a:latin typeface="Arial"/>
                <a:cs typeface="Arial"/>
              </a:rPr>
              <a:t>σημαντική </a:t>
            </a:r>
            <a:r>
              <a:rPr sz="2400" b="1" spc="-163" dirty="0">
                <a:solidFill>
                  <a:srgbClr val="008000"/>
                </a:solidFill>
                <a:latin typeface="Arial"/>
                <a:cs typeface="Arial"/>
              </a:rPr>
              <a:t>πρόκληση </a:t>
            </a:r>
            <a:r>
              <a:rPr sz="2400" b="1" spc="-195" dirty="0">
                <a:latin typeface="Arial"/>
                <a:cs typeface="Arial"/>
              </a:rPr>
              <a:t>και </a:t>
            </a:r>
            <a:r>
              <a:rPr sz="2400" b="1" spc="-182" dirty="0">
                <a:latin typeface="Arial"/>
                <a:cs typeface="Arial"/>
              </a:rPr>
              <a:t>αναπτύσσονται </a:t>
            </a:r>
            <a:r>
              <a:rPr sz="2400" b="1" spc="-154" dirty="0">
                <a:latin typeface="Arial"/>
                <a:cs typeface="Arial"/>
              </a:rPr>
              <a:t>διάφορες </a:t>
            </a:r>
            <a:r>
              <a:rPr sz="2400" b="1" spc="-163" dirty="0">
                <a:latin typeface="Arial"/>
                <a:cs typeface="Arial"/>
              </a:rPr>
              <a:t>θερμικές, </a:t>
            </a:r>
            <a:r>
              <a:rPr sz="2400" b="1" spc="-177" dirty="0">
                <a:latin typeface="Arial"/>
                <a:cs typeface="Arial"/>
              </a:rPr>
              <a:t>χημικές </a:t>
            </a:r>
            <a:r>
              <a:rPr sz="2400" b="1" spc="-195" dirty="0">
                <a:latin typeface="Arial"/>
                <a:cs typeface="Arial"/>
              </a:rPr>
              <a:t>και </a:t>
            </a:r>
            <a:r>
              <a:rPr sz="2400" b="1" spc="-154" dirty="0">
                <a:latin typeface="Arial"/>
                <a:cs typeface="Arial"/>
              </a:rPr>
              <a:t>βιολογικές </a:t>
            </a:r>
            <a:r>
              <a:rPr sz="2400" b="1" spc="-182" dirty="0">
                <a:latin typeface="Arial"/>
                <a:cs typeface="Arial"/>
              </a:rPr>
              <a:t>διεργασίες </a:t>
            </a:r>
            <a:r>
              <a:rPr sz="2400" b="1" spc="-159" dirty="0">
                <a:latin typeface="Arial"/>
                <a:cs typeface="Arial"/>
              </a:rPr>
              <a:t>για </a:t>
            </a:r>
            <a:r>
              <a:rPr sz="2400" b="1" spc="-163" dirty="0">
                <a:latin typeface="Arial"/>
                <a:cs typeface="Arial"/>
              </a:rPr>
              <a:t>την </a:t>
            </a:r>
            <a:r>
              <a:rPr sz="2400" b="1" spc="-154" dirty="0">
                <a:latin typeface="Arial"/>
                <a:cs typeface="Arial"/>
              </a:rPr>
              <a:t>αποτελεσματική </a:t>
            </a:r>
            <a:r>
              <a:rPr sz="2400" b="1" spc="-200" dirty="0">
                <a:latin typeface="Arial"/>
                <a:cs typeface="Arial"/>
              </a:rPr>
              <a:t>και </a:t>
            </a:r>
            <a:r>
              <a:rPr sz="2400" b="1" spc="-113" dirty="0">
                <a:latin typeface="Arial"/>
                <a:cs typeface="Arial"/>
              </a:rPr>
              <a:t>χαμηλού</a:t>
            </a:r>
            <a:r>
              <a:rPr sz="2400" b="1" spc="-254" dirty="0">
                <a:latin typeface="Arial"/>
                <a:cs typeface="Arial"/>
              </a:rPr>
              <a:t> κόστους </a:t>
            </a:r>
            <a:r>
              <a:rPr sz="2400" b="1" spc="-213" dirty="0">
                <a:latin typeface="Arial"/>
                <a:cs typeface="Arial"/>
              </a:rPr>
              <a:t>πραγματοποίηση </a:t>
            </a:r>
            <a:r>
              <a:rPr sz="2400" b="1" spc="-150" dirty="0">
                <a:latin typeface="Arial"/>
                <a:cs typeface="Arial"/>
              </a:rPr>
              <a:t>αυτού του </a:t>
            </a:r>
            <a:r>
              <a:rPr sz="2400" b="1" spc="-172" dirty="0">
                <a:latin typeface="Arial"/>
                <a:cs typeface="Arial"/>
              </a:rPr>
              <a:t>σταδίου </a:t>
            </a:r>
            <a:r>
              <a:rPr sz="2400" b="1" spc="-159" dirty="0">
                <a:latin typeface="Arial"/>
                <a:cs typeface="Arial"/>
              </a:rPr>
              <a:t>σακχαροποίησης</a:t>
            </a:r>
            <a:r>
              <a:rPr sz="2400" b="1" spc="-91" dirty="0">
                <a:latin typeface="Arial"/>
                <a:cs typeface="Arial"/>
              </a:rPr>
              <a:t>.</a:t>
            </a:r>
            <a:endParaRPr sz="2400" dirty="0">
              <a:latin typeface="Arial"/>
              <a:cs typeface="Arial"/>
            </a:endParaRPr>
          </a:p>
        </p:txBody>
      </p:sp>
      <p:sp>
        <p:nvSpPr>
          <p:cNvPr id="116" name="object 11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
        <p:nvSpPr>
          <p:cNvPr id="4" name="object 110">
            <a:extLst>
              <a:ext uri="{FF2B5EF4-FFF2-40B4-BE49-F238E27FC236}">
                <a16:creationId xmlns:a16="http://schemas.microsoft.com/office/drawing/2014/main" id="{99918FA0-D7E5-0C4C-C60E-B57D2463516B}"/>
              </a:ext>
            </a:extLst>
          </p:cNvPr>
          <p:cNvSpPr txBox="1">
            <a:spLocks/>
          </p:cNvSpPr>
          <p:nvPr/>
        </p:nvSpPr>
        <p:spPr>
          <a:xfrm>
            <a:off x="1466850" y="534988"/>
            <a:ext cx="9544050" cy="628650"/>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el-GR" spc="-218" dirty="0"/>
              <a:t>Μετατροπή Κυτταρικής </a:t>
            </a:r>
            <a:r>
              <a:rPr lang="el-GR" spc="-363" dirty="0"/>
              <a:t>βιομάζας σε αιθανόλη</a:t>
            </a:r>
            <a:endParaRPr lang="el-GR" spc="-439" dirty="0"/>
          </a:p>
        </p:txBody>
      </p:sp>
      <p:sp>
        <p:nvSpPr>
          <p:cNvPr id="5" name="object 113">
            <a:extLst>
              <a:ext uri="{FF2B5EF4-FFF2-40B4-BE49-F238E27FC236}">
                <a16:creationId xmlns:a16="http://schemas.microsoft.com/office/drawing/2014/main" id="{9CF59028-6CF8-CBD7-FA3B-69B0F6B02568}"/>
              </a:ext>
            </a:extLst>
          </p:cNvPr>
          <p:cNvSpPr txBox="1"/>
          <p:nvPr/>
        </p:nvSpPr>
        <p:spPr>
          <a:xfrm>
            <a:off x="4943266" y="1028587"/>
            <a:ext cx="2296244" cy="626102"/>
          </a:xfrm>
          <a:prstGeom prst="rect">
            <a:avLst/>
          </a:prstGeom>
        </p:spPr>
        <p:txBody>
          <a:bodyPr vert="horz" wrap="square" lIns="0" tIns="11526" rIns="0" bIns="0" rtlCol="0">
            <a:spAutoFit/>
          </a:bodyPr>
          <a:lstStyle/>
          <a:p>
            <a:pPr marL="11527">
              <a:spcBef>
                <a:spcPts val="91"/>
              </a:spcBef>
            </a:pPr>
            <a:r>
              <a:rPr sz="3993" b="1" spc="-368" dirty="0">
                <a:solidFill>
                  <a:srgbClr val="008000"/>
                </a:solidFill>
                <a:latin typeface="Arial"/>
                <a:cs typeface="Arial"/>
              </a:rPr>
              <a:t>Παρα</a:t>
            </a:r>
            <a:r>
              <a:rPr sz="3993" b="1" spc="-368" dirty="0" err="1">
                <a:solidFill>
                  <a:srgbClr val="008000"/>
                </a:solidFill>
                <a:latin typeface="Arial"/>
                <a:cs typeface="Arial"/>
              </a:rPr>
              <a:t>γωγή</a:t>
            </a:r>
            <a:endParaRPr sz="3993" dirty="0">
              <a:latin typeface="Arial"/>
              <a:cs typeface="Arial"/>
            </a:endParaRP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407505" y="1891949"/>
            <a:ext cx="11526078" cy="4559166"/>
          </a:xfrm>
          <a:prstGeom prst="rect">
            <a:avLst/>
          </a:prstGeom>
        </p:spPr>
        <p:txBody>
          <a:bodyPr vert="horz" wrap="square" lIns="0" tIns="11526" rIns="0" bIns="0" rtlCol="0">
            <a:spAutoFit/>
          </a:bodyPr>
          <a:lstStyle/>
          <a:p>
            <a:pPr marL="184424" marR="13255" indent="-172898" algn="just">
              <a:spcBef>
                <a:spcPts val="91"/>
              </a:spcBef>
            </a:pPr>
            <a:r>
              <a:rPr sz="2200" b="1" spc="-213" dirty="0">
                <a:latin typeface="Arial"/>
                <a:cs typeface="Arial"/>
              </a:rPr>
              <a:t>Μια </a:t>
            </a:r>
            <a:r>
              <a:rPr sz="2200" b="1" spc="-172" dirty="0">
                <a:latin typeface="Arial"/>
                <a:cs typeface="Arial"/>
              </a:rPr>
              <a:t>σημαντική </a:t>
            </a:r>
            <a:r>
              <a:rPr sz="2200" b="1" spc="-159" dirty="0">
                <a:latin typeface="Arial"/>
                <a:cs typeface="Arial"/>
              </a:rPr>
              <a:t>διαφορά </a:t>
            </a:r>
            <a:r>
              <a:rPr sz="2200" b="1" spc="-191" dirty="0">
                <a:latin typeface="Arial"/>
                <a:cs typeface="Arial"/>
              </a:rPr>
              <a:t>μεταξύ της </a:t>
            </a:r>
            <a:r>
              <a:rPr sz="2200" b="1" spc="-154" dirty="0">
                <a:latin typeface="Arial"/>
                <a:cs typeface="Arial"/>
              </a:rPr>
              <a:t>κυτταρινικής </a:t>
            </a:r>
            <a:r>
              <a:rPr sz="2200" b="1" spc="-195" dirty="0">
                <a:latin typeface="Arial"/>
                <a:cs typeface="Arial"/>
              </a:rPr>
              <a:t>και της </a:t>
            </a:r>
            <a:r>
              <a:rPr sz="2200" b="1" spc="-172" dirty="0">
                <a:latin typeface="Arial"/>
                <a:cs typeface="Arial"/>
              </a:rPr>
              <a:t>συμβατικής παραγωγής </a:t>
            </a:r>
            <a:r>
              <a:rPr sz="2200" b="1" spc="-168" dirty="0">
                <a:latin typeface="Arial"/>
                <a:cs typeface="Arial"/>
              </a:rPr>
              <a:t>αιθανόλης </a:t>
            </a:r>
            <a:r>
              <a:rPr sz="2200" b="1" spc="-154" dirty="0">
                <a:latin typeface="Arial"/>
                <a:cs typeface="Arial"/>
              </a:rPr>
              <a:t>(από σιτηρά </a:t>
            </a:r>
            <a:r>
              <a:rPr sz="2200" b="1" spc="-195" dirty="0">
                <a:latin typeface="Arial"/>
                <a:cs typeface="Arial"/>
              </a:rPr>
              <a:t>και </a:t>
            </a:r>
            <a:r>
              <a:rPr sz="2200" b="1" spc="-168" dirty="0">
                <a:latin typeface="Arial"/>
                <a:cs typeface="Arial"/>
              </a:rPr>
              <a:t>ζαχαροκαλλιέργειες) </a:t>
            </a:r>
            <a:r>
              <a:rPr sz="2200" b="1" spc="-141" dirty="0">
                <a:latin typeface="Arial"/>
                <a:cs typeface="Arial"/>
              </a:rPr>
              <a:t>είναι </a:t>
            </a:r>
            <a:r>
              <a:rPr sz="2200" b="1" spc="-168" dirty="0">
                <a:latin typeface="Arial"/>
                <a:cs typeface="Arial"/>
              </a:rPr>
              <a:t>η </a:t>
            </a:r>
            <a:r>
              <a:rPr sz="2200" b="1" spc="-172" dirty="0">
                <a:latin typeface="Arial"/>
                <a:cs typeface="Arial"/>
              </a:rPr>
              <a:t>επιλογή </a:t>
            </a:r>
            <a:r>
              <a:rPr sz="2200" b="1" spc="-154" dirty="0">
                <a:latin typeface="Arial"/>
                <a:cs typeface="Arial"/>
              </a:rPr>
              <a:t>του </a:t>
            </a:r>
            <a:r>
              <a:rPr sz="2200" b="1" spc="-150" dirty="0">
                <a:latin typeface="Arial"/>
                <a:cs typeface="Arial"/>
              </a:rPr>
              <a:t>καυσίμου </a:t>
            </a:r>
            <a:r>
              <a:rPr sz="2200" b="1" spc="-159" dirty="0">
                <a:latin typeface="Arial"/>
                <a:cs typeface="Arial"/>
              </a:rPr>
              <a:t>που θα οδηγήσει </a:t>
            </a:r>
            <a:r>
              <a:rPr sz="2200" b="1" spc="-168" dirty="0">
                <a:latin typeface="Arial"/>
                <a:cs typeface="Arial"/>
              </a:rPr>
              <a:t>τη </a:t>
            </a:r>
            <a:r>
              <a:rPr sz="2200" b="1" spc="-172" dirty="0">
                <a:latin typeface="Arial"/>
                <a:cs typeface="Arial"/>
              </a:rPr>
              <a:t>διαδικασία </a:t>
            </a:r>
            <a:r>
              <a:rPr sz="2200" b="1" spc="-177" dirty="0">
                <a:latin typeface="Arial"/>
                <a:cs typeface="Arial"/>
              </a:rPr>
              <a:t>μετατροπής.</a:t>
            </a:r>
            <a:endParaRPr sz="2200" dirty="0">
              <a:latin typeface="Arial"/>
              <a:cs typeface="Arial"/>
            </a:endParaRPr>
          </a:p>
          <a:p>
            <a:pPr marL="184424" marR="4611" indent="-172898" algn="just">
              <a:lnSpc>
                <a:spcPct val="98300"/>
              </a:lnSpc>
              <a:spcBef>
                <a:spcPts val="472"/>
              </a:spcBef>
            </a:pPr>
            <a:r>
              <a:rPr sz="2200" b="1" spc="-150" dirty="0">
                <a:latin typeface="Arial"/>
                <a:cs typeface="Arial"/>
              </a:rPr>
              <a:t>Στις </a:t>
            </a:r>
            <a:r>
              <a:rPr sz="2200" b="1" spc="-163" dirty="0">
                <a:latin typeface="Arial"/>
                <a:cs typeface="Arial"/>
              </a:rPr>
              <a:t>τρέχουσες </a:t>
            </a:r>
            <a:r>
              <a:rPr sz="2200" b="1" spc="-182" dirty="0">
                <a:latin typeface="Arial"/>
                <a:cs typeface="Arial"/>
              </a:rPr>
              <a:t>διαδικασίες </a:t>
            </a:r>
            <a:r>
              <a:rPr sz="2200" b="1" spc="-172" dirty="0">
                <a:latin typeface="Arial"/>
                <a:cs typeface="Arial"/>
              </a:rPr>
              <a:t>παραγωγής </a:t>
            </a:r>
            <a:r>
              <a:rPr sz="2200" b="1" spc="-159" dirty="0">
                <a:solidFill>
                  <a:srgbClr val="008000"/>
                </a:solidFill>
                <a:latin typeface="Arial"/>
                <a:cs typeface="Arial"/>
              </a:rPr>
              <a:t>αιθανόλης από σιτηρά στη </a:t>
            </a:r>
            <a:r>
              <a:rPr sz="2200" b="1" spc="-177" dirty="0">
                <a:latin typeface="Arial"/>
                <a:cs typeface="Arial"/>
              </a:rPr>
              <a:t>Βόρεια </a:t>
            </a:r>
            <a:r>
              <a:rPr sz="2200" b="1" spc="-185" dirty="0">
                <a:latin typeface="Arial"/>
                <a:cs typeface="Arial"/>
              </a:rPr>
              <a:t>Αμερική </a:t>
            </a:r>
            <a:r>
              <a:rPr sz="2200" b="1" spc="-195" dirty="0">
                <a:latin typeface="Arial"/>
                <a:cs typeface="Arial"/>
              </a:rPr>
              <a:t>και </a:t>
            </a:r>
            <a:r>
              <a:rPr sz="2200" b="1" spc="-191" dirty="0">
                <a:latin typeface="Arial"/>
                <a:cs typeface="Arial"/>
              </a:rPr>
              <a:t>την </a:t>
            </a:r>
            <a:r>
              <a:rPr sz="2200" b="1" spc="-150" dirty="0">
                <a:latin typeface="Arial"/>
                <a:cs typeface="Arial"/>
              </a:rPr>
              <a:t>Ευρώπη</a:t>
            </a:r>
            <a:r>
              <a:rPr sz="2200" b="1" spc="-177" dirty="0">
                <a:latin typeface="Arial"/>
                <a:cs typeface="Arial"/>
              </a:rPr>
              <a:t>, </a:t>
            </a:r>
            <a:r>
              <a:rPr sz="2200" b="1" spc="-145" dirty="0">
                <a:latin typeface="Arial"/>
                <a:cs typeface="Arial"/>
              </a:rPr>
              <a:t>σχεδόν </a:t>
            </a:r>
            <a:r>
              <a:rPr sz="2200" b="1" spc="-123" dirty="0">
                <a:latin typeface="Arial"/>
                <a:cs typeface="Arial"/>
              </a:rPr>
              <a:t>όλη η </a:t>
            </a:r>
            <a:r>
              <a:rPr sz="2200" b="1" spc="-182" dirty="0">
                <a:latin typeface="Arial"/>
                <a:cs typeface="Arial"/>
              </a:rPr>
              <a:t>ενέργεια της διαδικασίας </a:t>
            </a:r>
            <a:r>
              <a:rPr sz="2200" b="1" spc="-177" dirty="0">
                <a:latin typeface="Arial"/>
                <a:cs typeface="Arial"/>
              </a:rPr>
              <a:t>παρέχεται </a:t>
            </a:r>
            <a:r>
              <a:rPr sz="2200" b="1" spc="-191" dirty="0">
                <a:latin typeface="Arial"/>
                <a:cs typeface="Arial"/>
              </a:rPr>
              <a:t>από </a:t>
            </a:r>
            <a:r>
              <a:rPr sz="2200" b="1" spc="-145" dirty="0">
                <a:solidFill>
                  <a:srgbClr val="008000"/>
                </a:solidFill>
                <a:latin typeface="Arial"/>
                <a:cs typeface="Arial"/>
              </a:rPr>
              <a:t>ορυκτές </a:t>
            </a:r>
            <a:r>
              <a:rPr sz="2200" b="1" spc="-159" dirty="0">
                <a:solidFill>
                  <a:srgbClr val="008000"/>
                </a:solidFill>
                <a:latin typeface="Arial"/>
                <a:cs typeface="Arial"/>
              </a:rPr>
              <a:t>πηγές</a:t>
            </a:r>
            <a:r>
              <a:rPr sz="2200" b="1" spc="-159" dirty="0">
                <a:latin typeface="Arial"/>
                <a:cs typeface="Arial"/>
              </a:rPr>
              <a:t>, </a:t>
            </a:r>
            <a:r>
              <a:rPr sz="2200" b="1" spc="-191" dirty="0">
                <a:latin typeface="Arial"/>
                <a:cs typeface="Arial"/>
              </a:rPr>
              <a:t>όπως </a:t>
            </a:r>
            <a:r>
              <a:rPr sz="2200" b="1" spc="-185" dirty="0">
                <a:latin typeface="Arial"/>
                <a:cs typeface="Arial"/>
              </a:rPr>
              <a:t>το </a:t>
            </a:r>
            <a:r>
              <a:rPr sz="2200" b="1" spc="-159" dirty="0">
                <a:latin typeface="Arial"/>
                <a:cs typeface="Arial"/>
              </a:rPr>
              <a:t>φυσικό </a:t>
            </a:r>
            <a:r>
              <a:rPr sz="2200" b="1" spc="-191" dirty="0">
                <a:latin typeface="Arial"/>
                <a:cs typeface="Arial"/>
              </a:rPr>
              <a:t>αέριο που χρησιμοποιείται </a:t>
            </a:r>
            <a:r>
              <a:rPr sz="2200" b="1" spc="-200" dirty="0">
                <a:latin typeface="Arial"/>
                <a:cs typeface="Arial"/>
              </a:rPr>
              <a:t>για </a:t>
            </a:r>
            <a:r>
              <a:rPr sz="2200" b="1" spc="-132" dirty="0">
                <a:latin typeface="Arial"/>
                <a:cs typeface="Arial"/>
              </a:rPr>
              <a:t>την τροφοδοσία των </a:t>
            </a:r>
            <a:r>
              <a:rPr sz="2200" b="1" spc="-185" dirty="0">
                <a:latin typeface="Arial"/>
                <a:cs typeface="Arial"/>
              </a:rPr>
              <a:t>λεβήτων </a:t>
            </a:r>
            <a:r>
              <a:rPr sz="2200" b="1" spc="-200" dirty="0">
                <a:latin typeface="Arial"/>
                <a:cs typeface="Arial"/>
              </a:rPr>
              <a:t>και των </a:t>
            </a:r>
            <a:r>
              <a:rPr sz="2200" b="1" spc="-222" dirty="0">
                <a:latin typeface="Arial"/>
                <a:cs typeface="Arial"/>
              </a:rPr>
              <a:t>συστημάτων </a:t>
            </a:r>
            <a:r>
              <a:rPr sz="2200" b="1" spc="-200" dirty="0">
                <a:latin typeface="Arial"/>
                <a:cs typeface="Arial"/>
              </a:rPr>
              <a:t>ζύμωσης</a:t>
            </a:r>
            <a:r>
              <a:rPr sz="2200" b="1" spc="-91" dirty="0">
                <a:latin typeface="Arial"/>
                <a:cs typeface="Arial"/>
              </a:rPr>
              <a:t>.</a:t>
            </a:r>
            <a:endParaRPr sz="2200" dirty="0">
              <a:latin typeface="Arial"/>
              <a:cs typeface="Arial"/>
            </a:endParaRPr>
          </a:p>
          <a:p>
            <a:pPr marL="184424" marR="4611" indent="-172898" algn="just">
              <a:lnSpc>
                <a:spcPct val="100400"/>
              </a:lnSpc>
              <a:spcBef>
                <a:spcPts val="427"/>
              </a:spcBef>
            </a:pPr>
            <a:r>
              <a:rPr sz="2200" b="1" spc="-177" dirty="0">
                <a:latin typeface="Arial"/>
                <a:cs typeface="Arial"/>
              </a:rPr>
              <a:t>Για τη </a:t>
            </a:r>
            <a:r>
              <a:rPr sz="2200" b="1" spc="-172" dirty="0">
                <a:latin typeface="Arial"/>
                <a:cs typeface="Arial"/>
              </a:rPr>
              <a:t>μετατροπή </a:t>
            </a:r>
            <a:r>
              <a:rPr sz="2200" b="1" spc="-159" dirty="0">
                <a:solidFill>
                  <a:srgbClr val="008000"/>
                </a:solidFill>
                <a:latin typeface="Arial"/>
                <a:cs typeface="Arial"/>
              </a:rPr>
              <a:t>της κυτταρίνης σε αιθανόλη</a:t>
            </a:r>
            <a:r>
              <a:rPr sz="2200" b="1" spc="-172" dirty="0">
                <a:latin typeface="Arial"/>
                <a:cs typeface="Arial"/>
              </a:rPr>
              <a:t>, </a:t>
            </a:r>
            <a:r>
              <a:rPr sz="2200" b="1" spc="-163" dirty="0">
                <a:latin typeface="Arial"/>
                <a:cs typeface="Arial"/>
              </a:rPr>
              <a:t>σχεδόν </a:t>
            </a:r>
            <a:r>
              <a:rPr sz="2200" b="1" spc="-123" dirty="0">
                <a:latin typeface="Arial"/>
                <a:cs typeface="Arial"/>
              </a:rPr>
              <a:t>όλη η </a:t>
            </a:r>
            <a:r>
              <a:rPr sz="2200" b="1" spc="-182" dirty="0">
                <a:latin typeface="Arial"/>
                <a:cs typeface="Arial"/>
              </a:rPr>
              <a:t>ενέργεια της διεργασίας </a:t>
            </a:r>
            <a:r>
              <a:rPr sz="2200" b="1" spc="-177" dirty="0">
                <a:solidFill>
                  <a:srgbClr val="008000"/>
                </a:solidFill>
                <a:latin typeface="Arial"/>
                <a:cs typeface="Arial"/>
              </a:rPr>
              <a:t>παρέχεται </a:t>
            </a:r>
            <a:r>
              <a:rPr sz="2200" b="1" spc="-191" dirty="0">
                <a:solidFill>
                  <a:srgbClr val="008000"/>
                </a:solidFill>
                <a:latin typeface="Arial"/>
                <a:cs typeface="Arial"/>
              </a:rPr>
              <a:t>από τη </a:t>
            </a:r>
            <a:r>
              <a:rPr sz="2200" b="1" spc="-182" dirty="0">
                <a:solidFill>
                  <a:srgbClr val="008000"/>
                </a:solidFill>
                <a:latin typeface="Arial"/>
                <a:cs typeface="Arial"/>
              </a:rPr>
              <a:t>βιομάζα</a:t>
            </a:r>
            <a:r>
              <a:rPr sz="2200" b="1" spc="-182" dirty="0">
                <a:latin typeface="Arial"/>
                <a:cs typeface="Arial"/>
              </a:rPr>
              <a:t>, </a:t>
            </a:r>
            <a:r>
              <a:rPr sz="2200" b="1" spc="-154" dirty="0">
                <a:latin typeface="Arial"/>
                <a:cs typeface="Arial"/>
              </a:rPr>
              <a:t>ιδίως από </a:t>
            </a:r>
            <a:r>
              <a:rPr sz="2200" b="1" spc="-168" dirty="0">
                <a:latin typeface="Arial"/>
                <a:cs typeface="Arial"/>
              </a:rPr>
              <a:t>τα </a:t>
            </a:r>
            <a:r>
              <a:rPr sz="2200" b="1" spc="-195" dirty="0">
                <a:latin typeface="Arial"/>
                <a:cs typeface="Arial"/>
              </a:rPr>
              <a:t>αχρησιμοποίητα </a:t>
            </a:r>
            <a:r>
              <a:rPr sz="2200" b="1" spc="-154" dirty="0">
                <a:latin typeface="Arial"/>
                <a:cs typeface="Arial"/>
              </a:rPr>
              <a:t>κυτταρινούχα </a:t>
            </a:r>
            <a:r>
              <a:rPr sz="2200" b="1" spc="-195" dirty="0">
                <a:latin typeface="Arial"/>
                <a:cs typeface="Arial"/>
              </a:rPr>
              <a:t>και </a:t>
            </a:r>
            <a:r>
              <a:rPr sz="2200" b="1" spc="-150" dirty="0">
                <a:latin typeface="Arial"/>
                <a:cs typeface="Arial"/>
              </a:rPr>
              <a:t>λιγνινούχα </a:t>
            </a:r>
            <a:r>
              <a:rPr sz="2200" b="1" spc="-163" dirty="0">
                <a:latin typeface="Arial"/>
                <a:cs typeface="Arial"/>
              </a:rPr>
              <a:t>μέρη </a:t>
            </a:r>
            <a:r>
              <a:rPr sz="2200" b="1" spc="-168" dirty="0">
                <a:latin typeface="Arial"/>
                <a:cs typeface="Arial"/>
              </a:rPr>
              <a:t>του </a:t>
            </a:r>
            <a:r>
              <a:rPr sz="2200" b="1" spc="-177" dirty="0">
                <a:latin typeface="Arial"/>
                <a:cs typeface="Arial"/>
              </a:rPr>
              <a:t>υπό επεξεργασία </a:t>
            </a:r>
            <a:r>
              <a:rPr sz="2200" b="1" spc="-159" dirty="0">
                <a:latin typeface="Arial"/>
                <a:cs typeface="Arial"/>
              </a:rPr>
              <a:t>φυτού.</a:t>
            </a:r>
            <a:endParaRPr sz="2200" dirty="0">
              <a:latin typeface="Arial"/>
              <a:cs typeface="Arial"/>
            </a:endParaRPr>
          </a:p>
          <a:p>
            <a:pPr marL="184424" marR="4611" indent="-172898" algn="just">
              <a:lnSpc>
                <a:spcPct val="100400"/>
              </a:lnSpc>
              <a:spcBef>
                <a:spcPts val="427"/>
              </a:spcBef>
            </a:pPr>
            <a:r>
              <a:rPr sz="2200" b="1" spc="-150" dirty="0">
                <a:latin typeface="Arial"/>
                <a:cs typeface="Arial"/>
              </a:rPr>
              <a:t>Εν </a:t>
            </a:r>
            <a:r>
              <a:rPr sz="2200" b="1" spc="-154" dirty="0">
                <a:latin typeface="Arial"/>
                <a:cs typeface="Arial"/>
              </a:rPr>
              <a:t>ολίγοις</a:t>
            </a:r>
            <a:r>
              <a:rPr sz="2200" b="1" spc="-103" dirty="0">
                <a:latin typeface="Arial"/>
                <a:cs typeface="Arial"/>
              </a:rPr>
              <a:t>, </a:t>
            </a:r>
            <a:r>
              <a:rPr sz="2200" b="1" spc="-191" dirty="0">
                <a:latin typeface="Arial"/>
                <a:cs typeface="Arial"/>
              </a:rPr>
              <a:t>ήταν </a:t>
            </a:r>
            <a:r>
              <a:rPr sz="2200" b="1" spc="-159" dirty="0">
                <a:latin typeface="Arial"/>
                <a:cs typeface="Arial"/>
              </a:rPr>
              <a:t>ευκολότερο </a:t>
            </a:r>
            <a:r>
              <a:rPr sz="2200" b="1" spc="-195" dirty="0">
                <a:latin typeface="Arial"/>
                <a:cs typeface="Arial"/>
              </a:rPr>
              <a:t>και </a:t>
            </a:r>
            <a:r>
              <a:rPr sz="2200" b="1" spc="-163" dirty="0">
                <a:latin typeface="Arial"/>
                <a:cs typeface="Arial"/>
              </a:rPr>
              <a:t>λιγότερο </a:t>
            </a:r>
            <a:r>
              <a:rPr sz="2200" b="1" spc="-177" dirty="0">
                <a:latin typeface="Arial"/>
                <a:cs typeface="Arial"/>
              </a:rPr>
              <a:t>δαπανηρό </a:t>
            </a:r>
            <a:r>
              <a:rPr sz="2200" b="1" spc="-159" dirty="0">
                <a:latin typeface="Arial"/>
                <a:cs typeface="Arial"/>
              </a:rPr>
              <a:t>να </a:t>
            </a:r>
            <a:r>
              <a:rPr sz="2200" b="1" spc="-172" dirty="0">
                <a:latin typeface="Arial"/>
                <a:cs typeface="Arial"/>
              </a:rPr>
              <a:t>συνεχίσουμε να </a:t>
            </a:r>
            <a:r>
              <a:rPr sz="2200" b="1" spc="-159" dirty="0">
                <a:latin typeface="Arial"/>
                <a:cs typeface="Arial"/>
              </a:rPr>
              <a:t>στηριζόμαστε </a:t>
            </a:r>
            <a:r>
              <a:rPr sz="2200" b="1" spc="-200" dirty="0">
                <a:latin typeface="Arial"/>
                <a:cs typeface="Arial"/>
              </a:rPr>
              <a:t>στις </a:t>
            </a:r>
            <a:r>
              <a:rPr sz="2200" b="1" spc="-168" dirty="0">
                <a:latin typeface="Arial"/>
                <a:cs typeface="Arial"/>
              </a:rPr>
              <a:t>εισροές </a:t>
            </a:r>
            <a:r>
              <a:rPr sz="2200" b="1" spc="-145" dirty="0">
                <a:latin typeface="Arial"/>
                <a:cs typeface="Arial"/>
              </a:rPr>
              <a:t>ορυκτής </a:t>
            </a:r>
            <a:r>
              <a:rPr sz="2200" b="1" spc="-182" dirty="0">
                <a:latin typeface="Arial"/>
                <a:cs typeface="Arial"/>
              </a:rPr>
              <a:t>ενέργειας </a:t>
            </a:r>
            <a:r>
              <a:rPr sz="2200" b="1" spc="-159" dirty="0">
                <a:latin typeface="Arial"/>
                <a:cs typeface="Arial"/>
              </a:rPr>
              <a:t>για την κίνηση </a:t>
            </a:r>
            <a:r>
              <a:rPr sz="2200" b="1" spc="-168" dirty="0">
                <a:latin typeface="Arial"/>
                <a:cs typeface="Arial"/>
              </a:rPr>
              <a:t>της </a:t>
            </a:r>
            <a:r>
              <a:rPr sz="2200" b="1" spc="-172" dirty="0">
                <a:latin typeface="Arial"/>
                <a:cs typeface="Arial"/>
              </a:rPr>
              <a:t>διαδικασίας </a:t>
            </a:r>
            <a:r>
              <a:rPr sz="2200" b="1" spc="-177" dirty="0">
                <a:latin typeface="Arial"/>
                <a:cs typeface="Arial"/>
              </a:rPr>
              <a:t>μετατροπής, </a:t>
            </a:r>
            <a:r>
              <a:rPr sz="2200" b="1" spc="-191" dirty="0">
                <a:latin typeface="Arial"/>
                <a:cs typeface="Arial"/>
              </a:rPr>
              <a:t>παρόλο </a:t>
            </a:r>
            <a:r>
              <a:rPr sz="2200" b="1" spc="-185" dirty="0">
                <a:latin typeface="Arial"/>
                <a:cs typeface="Arial"/>
              </a:rPr>
              <a:t>που </a:t>
            </a:r>
            <a:r>
              <a:rPr sz="2200" b="1" spc="-150" dirty="0">
                <a:latin typeface="Arial"/>
                <a:cs typeface="Arial"/>
              </a:rPr>
              <a:t>αυτό </a:t>
            </a:r>
            <a:r>
              <a:rPr sz="2200" b="1" spc="-172" dirty="0">
                <a:latin typeface="Arial"/>
                <a:cs typeface="Arial"/>
              </a:rPr>
              <a:t>εκπέμπει </a:t>
            </a:r>
            <a:r>
              <a:rPr sz="2200" b="1" spc="-145" dirty="0">
                <a:latin typeface="Arial"/>
                <a:cs typeface="Arial"/>
              </a:rPr>
              <a:t>πολύ </a:t>
            </a:r>
            <a:r>
              <a:rPr sz="2200" b="1" spc="-204" dirty="0">
                <a:latin typeface="Arial"/>
                <a:cs typeface="Arial"/>
              </a:rPr>
              <a:t>περισσότερα </a:t>
            </a:r>
            <a:r>
              <a:rPr sz="2200" b="1" spc="-185" dirty="0">
                <a:latin typeface="Arial"/>
                <a:cs typeface="Arial"/>
              </a:rPr>
              <a:t>αέρια του θερμοκηπίου </a:t>
            </a:r>
            <a:r>
              <a:rPr sz="2200" b="1" spc="-177" dirty="0">
                <a:latin typeface="Arial"/>
                <a:cs typeface="Arial"/>
              </a:rPr>
              <a:t>από τη μετατροπή </a:t>
            </a:r>
            <a:r>
              <a:rPr sz="2200" b="1" spc="-159" dirty="0">
                <a:latin typeface="Arial"/>
                <a:cs typeface="Arial"/>
              </a:rPr>
              <a:t>που στηρίζεται </a:t>
            </a:r>
            <a:r>
              <a:rPr sz="2200" b="1" spc="-200" dirty="0">
                <a:latin typeface="Arial"/>
                <a:cs typeface="Arial"/>
              </a:rPr>
              <a:t>στη </a:t>
            </a:r>
            <a:r>
              <a:rPr sz="2200" b="1" spc="-177" dirty="0">
                <a:latin typeface="Arial"/>
                <a:cs typeface="Arial"/>
              </a:rPr>
              <a:t>βιοενέργεια </a:t>
            </a:r>
            <a:r>
              <a:rPr sz="2200" b="1" spc="-185" dirty="0">
                <a:latin typeface="Arial"/>
                <a:cs typeface="Arial"/>
              </a:rPr>
              <a:t>ως </a:t>
            </a:r>
            <a:r>
              <a:rPr sz="2200" b="1" spc="-141" dirty="0">
                <a:latin typeface="Arial"/>
                <a:cs typeface="Arial"/>
              </a:rPr>
              <a:t>καύσιμο </a:t>
            </a:r>
            <a:r>
              <a:rPr sz="2200" b="1" spc="-168" dirty="0">
                <a:latin typeface="Arial"/>
                <a:cs typeface="Arial"/>
              </a:rPr>
              <a:t>της </a:t>
            </a:r>
            <a:r>
              <a:rPr sz="2200" b="1" spc="-182" dirty="0">
                <a:latin typeface="Arial"/>
                <a:cs typeface="Arial"/>
              </a:rPr>
              <a:t>διαδικασίας.</a:t>
            </a:r>
            <a:endParaRPr sz="2200" dirty="0">
              <a:latin typeface="Arial"/>
              <a:cs typeface="Arial"/>
            </a:endParaRPr>
          </a:p>
        </p:txBody>
      </p:sp>
      <p:sp>
        <p:nvSpPr>
          <p:cNvPr id="4" name="object 110">
            <a:extLst>
              <a:ext uri="{FF2B5EF4-FFF2-40B4-BE49-F238E27FC236}">
                <a16:creationId xmlns:a16="http://schemas.microsoft.com/office/drawing/2014/main" id="{B5D18F53-0ED6-67E9-56E1-5B8CD3788CDC}"/>
              </a:ext>
            </a:extLst>
          </p:cNvPr>
          <p:cNvSpPr txBox="1">
            <a:spLocks/>
          </p:cNvSpPr>
          <p:nvPr/>
        </p:nvSpPr>
        <p:spPr>
          <a:xfrm>
            <a:off x="1466850" y="534988"/>
            <a:ext cx="9544050" cy="628650"/>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el-GR" spc="-218" dirty="0"/>
              <a:t>Μετατροπή Κυτταρικής </a:t>
            </a:r>
            <a:r>
              <a:rPr lang="el-GR" spc="-363" dirty="0"/>
              <a:t>βιομάζας σε αιθανόλη</a:t>
            </a:r>
            <a:endParaRPr lang="el-GR" spc="-439" dirty="0"/>
          </a:p>
        </p:txBody>
      </p:sp>
      <p:sp>
        <p:nvSpPr>
          <p:cNvPr id="5" name="object 113">
            <a:extLst>
              <a:ext uri="{FF2B5EF4-FFF2-40B4-BE49-F238E27FC236}">
                <a16:creationId xmlns:a16="http://schemas.microsoft.com/office/drawing/2014/main" id="{BB7A580B-D47D-7E1B-D99A-D830D8CDD549}"/>
              </a:ext>
            </a:extLst>
          </p:cNvPr>
          <p:cNvSpPr txBox="1"/>
          <p:nvPr/>
        </p:nvSpPr>
        <p:spPr>
          <a:xfrm>
            <a:off x="4947878" y="1214742"/>
            <a:ext cx="2296244" cy="626102"/>
          </a:xfrm>
          <a:prstGeom prst="rect">
            <a:avLst/>
          </a:prstGeom>
        </p:spPr>
        <p:txBody>
          <a:bodyPr vert="horz" wrap="square" lIns="0" tIns="11526" rIns="0" bIns="0" rtlCol="0">
            <a:spAutoFit/>
          </a:bodyPr>
          <a:lstStyle/>
          <a:p>
            <a:pPr marL="11527">
              <a:spcBef>
                <a:spcPts val="91"/>
              </a:spcBef>
            </a:pPr>
            <a:r>
              <a:rPr sz="3993" b="1" spc="-368" dirty="0">
                <a:solidFill>
                  <a:srgbClr val="008000"/>
                </a:solidFill>
                <a:latin typeface="Arial"/>
                <a:cs typeface="Arial"/>
              </a:rPr>
              <a:t>Παρα</a:t>
            </a:r>
            <a:r>
              <a:rPr sz="3993" b="1" spc="-368" dirty="0" err="1">
                <a:solidFill>
                  <a:srgbClr val="008000"/>
                </a:solidFill>
                <a:latin typeface="Arial"/>
                <a:cs typeface="Arial"/>
              </a:rPr>
              <a:t>γωγή</a:t>
            </a:r>
            <a:endParaRPr sz="3993"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895350" y="1884298"/>
            <a:ext cx="10334625" cy="2704683"/>
          </a:xfrm>
          <a:prstGeom prst="rect">
            <a:avLst/>
          </a:prstGeom>
        </p:spPr>
        <p:txBody>
          <a:bodyPr vert="horz" wrap="square" lIns="0" tIns="11526" rIns="0" bIns="0" rtlCol="0">
            <a:spAutoFit/>
          </a:bodyPr>
          <a:lstStyle/>
          <a:p>
            <a:pPr marL="184424" marR="4611" indent="-172898" algn="just">
              <a:spcBef>
                <a:spcPts val="91"/>
              </a:spcBef>
            </a:pPr>
            <a:r>
              <a:rPr sz="2500" b="1" spc="-195" dirty="0">
                <a:latin typeface="Arial"/>
                <a:cs typeface="Arial"/>
              </a:rPr>
              <a:t>Το </a:t>
            </a:r>
            <a:r>
              <a:rPr sz="2500" b="1" spc="-127" dirty="0">
                <a:latin typeface="Arial"/>
                <a:cs typeface="Arial"/>
              </a:rPr>
              <a:t>πρώτο </a:t>
            </a:r>
            <a:r>
              <a:rPr sz="2500" b="1" spc="-172" dirty="0">
                <a:latin typeface="Arial"/>
                <a:cs typeface="Arial"/>
              </a:rPr>
              <a:t>βήμα </a:t>
            </a:r>
            <a:r>
              <a:rPr sz="2500" b="1" spc="-150" dirty="0">
                <a:latin typeface="Arial"/>
                <a:cs typeface="Arial"/>
              </a:rPr>
              <a:t>για τη </a:t>
            </a:r>
            <a:r>
              <a:rPr sz="2500" b="1" spc="-172" dirty="0">
                <a:latin typeface="Arial"/>
                <a:cs typeface="Arial"/>
              </a:rPr>
              <a:t>μετατροπή της </a:t>
            </a:r>
            <a:r>
              <a:rPr sz="2500" b="1" spc="-191" dirty="0">
                <a:latin typeface="Arial"/>
                <a:cs typeface="Arial"/>
              </a:rPr>
              <a:t>βιομάζας </a:t>
            </a:r>
            <a:r>
              <a:rPr sz="2500" b="1" spc="-159" dirty="0">
                <a:latin typeface="Arial"/>
                <a:cs typeface="Arial"/>
              </a:rPr>
              <a:t>σε </a:t>
            </a:r>
            <a:r>
              <a:rPr sz="2500" b="1" spc="-168" dirty="0">
                <a:latin typeface="Arial"/>
                <a:cs typeface="Arial"/>
              </a:rPr>
              <a:t>αιθανόλη </a:t>
            </a:r>
            <a:r>
              <a:rPr sz="2500" b="1" spc="-141" dirty="0">
                <a:latin typeface="Arial"/>
                <a:cs typeface="Arial"/>
              </a:rPr>
              <a:t>είναι η </a:t>
            </a:r>
            <a:r>
              <a:rPr sz="2500" b="1" spc="-159" dirty="0">
                <a:solidFill>
                  <a:srgbClr val="008000"/>
                </a:solidFill>
                <a:latin typeface="Arial"/>
                <a:cs typeface="Arial"/>
              </a:rPr>
              <a:t>προεπεξεργασία</a:t>
            </a:r>
            <a:r>
              <a:rPr sz="2500" b="1" spc="-159" dirty="0">
                <a:latin typeface="Arial"/>
                <a:cs typeface="Arial"/>
              </a:rPr>
              <a:t>, </a:t>
            </a:r>
            <a:r>
              <a:rPr sz="2500" b="1" spc="-163" dirty="0">
                <a:latin typeface="Arial"/>
                <a:cs typeface="Arial"/>
              </a:rPr>
              <a:t>που περιλαμβάνει τον </a:t>
            </a:r>
            <a:r>
              <a:rPr sz="2500" b="1" spc="-168" dirty="0">
                <a:latin typeface="Arial"/>
                <a:cs typeface="Arial"/>
              </a:rPr>
              <a:t>καθαρισμό </a:t>
            </a:r>
            <a:r>
              <a:rPr sz="2500" b="1" spc="-195" dirty="0">
                <a:latin typeface="Arial"/>
                <a:cs typeface="Arial"/>
              </a:rPr>
              <a:t>και τη διάσπαση </a:t>
            </a:r>
            <a:r>
              <a:rPr sz="2500" b="1" spc="-154" dirty="0">
                <a:latin typeface="Arial"/>
                <a:cs typeface="Arial"/>
              </a:rPr>
              <a:t>των </a:t>
            </a:r>
            <a:r>
              <a:rPr sz="2500" b="1" spc="-159" dirty="0">
                <a:latin typeface="Arial"/>
                <a:cs typeface="Arial"/>
              </a:rPr>
              <a:t>υλικών. </a:t>
            </a:r>
            <a:r>
              <a:rPr sz="2500" b="1" spc="-150" dirty="0">
                <a:latin typeface="Arial"/>
                <a:cs typeface="Arial"/>
              </a:rPr>
              <a:t>Συνήθως </a:t>
            </a:r>
            <a:r>
              <a:rPr sz="2500" b="1" spc="-154" dirty="0">
                <a:latin typeface="Arial"/>
                <a:cs typeface="Arial"/>
              </a:rPr>
              <a:t>εφαρμόζεται </a:t>
            </a:r>
            <a:r>
              <a:rPr sz="2500" b="1" spc="-241" dirty="0">
                <a:latin typeface="Arial"/>
                <a:cs typeface="Arial"/>
              </a:rPr>
              <a:t>ένας </a:t>
            </a:r>
            <a:r>
              <a:rPr sz="2500" b="1" spc="-154" dirty="0">
                <a:latin typeface="Arial"/>
                <a:cs typeface="Arial"/>
              </a:rPr>
              <a:t>συνδυασμός </a:t>
            </a:r>
            <a:r>
              <a:rPr sz="2500" b="1" spc="-168" dirty="0">
                <a:latin typeface="Arial"/>
                <a:cs typeface="Arial"/>
              </a:rPr>
              <a:t>φυσικών </a:t>
            </a:r>
            <a:r>
              <a:rPr sz="2500" b="1" spc="-195" dirty="0">
                <a:latin typeface="Arial"/>
                <a:cs typeface="Arial"/>
              </a:rPr>
              <a:t>και </a:t>
            </a:r>
            <a:r>
              <a:rPr sz="2500" b="1" spc="-177" dirty="0">
                <a:latin typeface="Arial"/>
                <a:cs typeface="Arial"/>
              </a:rPr>
              <a:t>χημικών </a:t>
            </a:r>
            <a:r>
              <a:rPr sz="2500" b="1" spc="-182" dirty="0">
                <a:latin typeface="Arial"/>
                <a:cs typeface="Arial"/>
              </a:rPr>
              <a:t>διεργασιών </a:t>
            </a:r>
            <a:r>
              <a:rPr sz="2500" b="1" spc="-141" dirty="0">
                <a:latin typeface="Arial"/>
                <a:cs typeface="Arial"/>
              </a:rPr>
              <a:t>(π.χ. </a:t>
            </a:r>
            <a:r>
              <a:rPr sz="2500" b="1" spc="-168" dirty="0">
                <a:latin typeface="Arial"/>
                <a:cs typeface="Arial"/>
              </a:rPr>
              <a:t>όξινη </a:t>
            </a:r>
            <a:r>
              <a:rPr sz="2500" b="1" spc="-163" dirty="0">
                <a:latin typeface="Arial"/>
                <a:cs typeface="Arial"/>
              </a:rPr>
              <a:t>υδρόλυση)</a:t>
            </a:r>
            <a:r>
              <a:rPr sz="2500" b="1" spc="-154" dirty="0">
                <a:latin typeface="Arial"/>
                <a:cs typeface="Arial"/>
              </a:rPr>
              <a:t>, </a:t>
            </a:r>
            <a:r>
              <a:rPr sz="2500" b="1" spc="-185" dirty="0">
                <a:latin typeface="Arial"/>
                <a:cs typeface="Arial"/>
              </a:rPr>
              <a:t>ο οποίος </a:t>
            </a:r>
            <a:r>
              <a:rPr sz="2500" b="1" spc="-172" dirty="0">
                <a:latin typeface="Arial"/>
                <a:cs typeface="Arial"/>
              </a:rPr>
              <a:t>επιτρέπει </a:t>
            </a:r>
            <a:r>
              <a:rPr sz="2500" b="1" spc="-154" dirty="0">
                <a:latin typeface="Arial"/>
                <a:cs typeface="Arial"/>
              </a:rPr>
              <a:t>το </a:t>
            </a:r>
            <a:r>
              <a:rPr sz="2500" b="1" spc="-168" dirty="0">
                <a:latin typeface="Arial"/>
                <a:cs typeface="Arial"/>
              </a:rPr>
              <a:t>διαχωρισμό της </a:t>
            </a:r>
            <a:r>
              <a:rPr sz="2500" b="1" spc="-191" dirty="0">
                <a:latin typeface="Arial"/>
                <a:cs typeface="Arial"/>
              </a:rPr>
              <a:t>βιομάζας </a:t>
            </a:r>
            <a:r>
              <a:rPr sz="2500" b="1" spc="-154" dirty="0">
                <a:latin typeface="Arial"/>
                <a:cs typeface="Arial"/>
              </a:rPr>
              <a:t>στα </a:t>
            </a:r>
            <a:r>
              <a:rPr sz="2500" b="1" spc="-185" dirty="0">
                <a:latin typeface="Arial"/>
                <a:cs typeface="Arial"/>
              </a:rPr>
              <a:t>συστατικά </a:t>
            </a:r>
            <a:r>
              <a:rPr sz="2500" b="1" spc="-132" dirty="0">
                <a:latin typeface="Arial"/>
                <a:cs typeface="Arial"/>
              </a:rPr>
              <a:t>της </a:t>
            </a:r>
            <a:r>
              <a:rPr sz="2500" b="1" spc="-154" dirty="0">
                <a:latin typeface="Arial"/>
                <a:cs typeface="Arial"/>
              </a:rPr>
              <a:t>κυτταρίνης, της </a:t>
            </a:r>
            <a:r>
              <a:rPr sz="2500" b="1" spc="-168" dirty="0">
                <a:latin typeface="Arial"/>
                <a:cs typeface="Arial"/>
              </a:rPr>
              <a:t>ημικυτταρίνης </a:t>
            </a:r>
            <a:r>
              <a:rPr sz="2500" b="1" spc="-195" dirty="0">
                <a:latin typeface="Arial"/>
                <a:cs typeface="Arial"/>
              </a:rPr>
              <a:t>και της </a:t>
            </a:r>
            <a:r>
              <a:rPr sz="2500" b="1" spc="-150" dirty="0">
                <a:latin typeface="Arial"/>
                <a:cs typeface="Arial"/>
              </a:rPr>
              <a:t>λιγνίνης. </a:t>
            </a:r>
            <a:r>
              <a:rPr sz="2500" b="1" spc="-227" dirty="0">
                <a:latin typeface="Arial"/>
                <a:cs typeface="Arial"/>
              </a:rPr>
              <a:t>Ορισμένη </a:t>
            </a:r>
            <a:r>
              <a:rPr sz="2500" b="1" spc="-168" dirty="0">
                <a:latin typeface="Arial"/>
                <a:cs typeface="Arial"/>
              </a:rPr>
              <a:t>ημικυτταρίνη </a:t>
            </a:r>
            <a:r>
              <a:rPr sz="2500" b="1" spc="-191" dirty="0">
                <a:latin typeface="Arial"/>
                <a:cs typeface="Arial"/>
              </a:rPr>
              <a:t>μπορεί να </a:t>
            </a:r>
            <a:r>
              <a:rPr sz="2500" b="1" spc="-177" dirty="0">
                <a:latin typeface="Arial"/>
                <a:cs typeface="Arial"/>
              </a:rPr>
              <a:t>μετατραπεί </a:t>
            </a:r>
            <a:r>
              <a:rPr sz="2500" b="1" spc="-159" dirty="0">
                <a:latin typeface="Arial"/>
                <a:cs typeface="Arial"/>
              </a:rPr>
              <a:t>σε </a:t>
            </a:r>
            <a:r>
              <a:rPr sz="2500" b="1" spc="-182" dirty="0">
                <a:latin typeface="Arial"/>
                <a:cs typeface="Arial"/>
              </a:rPr>
              <a:t>σάκχαρα </a:t>
            </a:r>
            <a:r>
              <a:rPr sz="2500" b="1" spc="-150" dirty="0">
                <a:latin typeface="Arial"/>
                <a:cs typeface="Arial"/>
              </a:rPr>
              <a:t>σε αυτό το </a:t>
            </a:r>
            <a:r>
              <a:rPr sz="2500" b="1" spc="-154" dirty="0">
                <a:latin typeface="Arial"/>
                <a:cs typeface="Arial"/>
              </a:rPr>
              <a:t>στάδιο </a:t>
            </a:r>
            <a:r>
              <a:rPr sz="2500" b="1" spc="-195" dirty="0">
                <a:latin typeface="Arial"/>
                <a:cs typeface="Arial"/>
              </a:rPr>
              <a:t>και </a:t>
            </a:r>
            <a:r>
              <a:rPr sz="2500" b="1" spc="-168" dirty="0">
                <a:latin typeface="Arial"/>
                <a:cs typeface="Arial"/>
              </a:rPr>
              <a:t>η </a:t>
            </a:r>
            <a:r>
              <a:rPr sz="2500" b="1" spc="-150" dirty="0">
                <a:latin typeface="Arial"/>
                <a:cs typeface="Arial"/>
              </a:rPr>
              <a:t>λιγνίνη να </a:t>
            </a:r>
            <a:r>
              <a:rPr sz="2500" b="1" spc="-185" dirty="0">
                <a:latin typeface="Arial"/>
                <a:cs typeface="Arial"/>
              </a:rPr>
              <a:t>αφαιρεθεί.</a:t>
            </a:r>
            <a:endParaRPr sz="2500" dirty="0">
              <a:latin typeface="Arial"/>
              <a:cs typeface="Arial"/>
            </a:endParaRPr>
          </a:p>
        </p:txBody>
      </p:sp>
      <p:sp>
        <p:nvSpPr>
          <p:cNvPr id="4" name="object 110">
            <a:extLst>
              <a:ext uri="{FF2B5EF4-FFF2-40B4-BE49-F238E27FC236}">
                <a16:creationId xmlns:a16="http://schemas.microsoft.com/office/drawing/2014/main" id="{301C998C-44F4-CE7B-F5D9-D4A0FA25D2F3}"/>
              </a:ext>
            </a:extLst>
          </p:cNvPr>
          <p:cNvSpPr txBox="1">
            <a:spLocks/>
          </p:cNvSpPr>
          <p:nvPr/>
        </p:nvSpPr>
        <p:spPr>
          <a:xfrm>
            <a:off x="1466850" y="534988"/>
            <a:ext cx="9544050" cy="628650"/>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el-GR" spc="-218" dirty="0"/>
              <a:t>Μετατροπή Κυτταρικής </a:t>
            </a:r>
            <a:r>
              <a:rPr lang="el-GR" spc="-363" dirty="0"/>
              <a:t>βιομάζας σε αιθανόλη</a:t>
            </a:r>
            <a:endParaRPr lang="el-GR" spc="-439"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914400" y="1299719"/>
            <a:ext cx="10648950" cy="3815244"/>
          </a:xfrm>
          <a:prstGeom prst="rect">
            <a:avLst/>
          </a:prstGeom>
        </p:spPr>
        <p:txBody>
          <a:bodyPr vert="horz" wrap="square" lIns="0" tIns="11526" rIns="0" bIns="0" rtlCol="0">
            <a:spAutoFit/>
          </a:bodyPr>
          <a:lstStyle/>
          <a:p>
            <a:pPr marL="184424" marR="13255" indent="-172898" algn="just">
              <a:spcBef>
                <a:spcPts val="91"/>
              </a:spcBef>
            </a:pPr>
            <a:r>
              <a:rPr sz="2500" b="1" spc="-163" dirty="0">
                <a:latin typeface="Arial"/>
                <a:cs typeface="Arial"/>
              </a:rPr>
              <a:t>Στη συνέχεια, </a:t>
            </a:r>
            <a:r>
              <a:rPr sz="2500" b="1" spc="-141" dirty="0">
                <a:latin typeface="Arial"/>
                <a:cs typeface="Arial"/>
              </a:rPr>
              <a:t>η </a:t>
            </a:r>
            <a:r>
              <a:rPr sz="2500" b="1" spc="-177" dirty="0">
                <a:latin typeface="Arial"/>
                <a:cs typeface="Arial"/>
              </a:rPr>
              <a:t>υπόλοιπη </a:t>
            </a:r>
            <a:r>
              <a:rPr sz="2500" b="1" spc="-159" dirty="0">
                <a:latin typeface="Arial"/>
                <a:cs typeface="Arial"/>
              </a:rPr>
              <a:t>κυτταρίνη </a:t>
            </a:r>
            <a:r>
              <a:rPr sz="2500" b="1" spc="-177" dirty="0">
                <a:latin typeface="Arial"/>
                <a:cs typeface="Arial"/>
              </a:rPr>
              <a:t>υδρολύεται </a:t>
            </a:r>
            <a:r>
              <a:rPr sz="2500" b="1" spc="-154" dirty="0">
                <a:latin typeface="Arial"/>
                <a:cs typeface="Arial"/>
              </a:rPr>
              <a:t>σε </a:t>
            </a:r>
            <a:r>
              <a:rPr sz="2500" b="1" spc="-168" dirty="0">
                <a:latin typeface="Arial"/>
                <a:cs typeface="Arial"/>
              </a:rPr>
              <a:t>σάκχαρα, το </a:t>
            </a:r>
            <a:r>
              <a:rPr sz="2500" b="1" spc="-182" dirty="0">
                <a:latin typeface="Arial"/>
                <a:cs typeface="Arial"/>
              </a:rPr>
              <a:t>σημαντικότερο </a:t>
            </a:r>
            <a:r>
              <a:rPr sz="2500" b="1" spc="-154" dirty="0">
                <a:latin typeface="Arial"/>
                <a:cs typeface="Arial"/>
              </a:rPr>
              <a:t>στάδιο </a:t>
            </a:r>
            <a:r>
              <a:rPr sz="2500" b="1" spc="-159" dirty="0">
                <a:latin typeface="Arial"/>
                <a:cs typeface="Arial"/>
              </a:rPr>
              <a:t>σακχαροποίησης.</a:t>
            </a:r>
            <a:endParaRPr sz="2500" dirty="0">
              <a:latin typeface="Arial"/>
              <a:cs typeface="Arial"/>
            </a:endParaRPr>
          </a:p>
          <a:p>
            <a:pPr marL="184424" marR="13255" indent="-172898" algn="just">
              <a:lnSpc>
                <a:spcPts val="2106"/>
              </a:lnSpc>
              <a:spcBef>
                <a:spcPts val="563"/>
              </a:spcBef>
            </a:pPr>
            <a:r>
              <a:rPr sz="2500" b="1" spc="-241" dirty="0">
                <a:latin typeface="Arial"/>
                <a:cs typeface="Arial"/>
              </a:rPr>
              <a:t>Οι συνήθεις </a:t>
            </a:r>
            <a:r>
              <a:rPr sz="2500" b="1" spc="-195" dirty="0">
                <a:latin typeface="Arial"/>
                <a:cs typeface="Arial"/>
              </a:rPr>
              <a:t>μέθοδοι </a:t>
            </a:r>
            <a:r>
              <a:rPr sz="2500" b="1" spc="-168" dirty="0">
                <a:latin typeface="Arial"/>
                <a:cs typeface="Arial"/>
              </a:rPr>
              <a:t>είναι η </a:t>
            </a:r>
            <a:r>
              <a:rPr sz="2500" b="1" spc="-150" dirty="0">
                <a:solidFill>
                  <a:srgbClr val="008000"/>
                </a:solidFill>
                <a:latin typeface="Arial"/>
                <a:cs typeface="Arial"/>
              </a:rPr>
              <a:t>αραιή </a:t>
            </a:r>
            <a:r>
              <a:rPr sz="2500" b="1" spc="-195" dirty="0">
                <a:latin typeface="Arial"/>
                <a:cs typeface="Arial"/>
              </a:rPr>
              <a:t>και η </a:t>
            </a:r>
            <a:r>
              <a:rPr sz="2500" b="1" spc="-172" dirty="0">
                <a:solidFill>
                  <a:srgbClr val="008000"/>
                </a:solidFill>
                <a:latin typeface="Arial"/>
                <a:cs typeface="Arial"/>
              </a:rPr>
              <a:t>πυκνή </a:t>
            </a:r>
            <a:r>
              <a:rPr sz="2500" b="1" spc="-168" dirty="0">
                <a:solidFill>
                  <a:srgbClr val="008000"/>
                </a:solidFill>
                <a:latin typeface="Arial"/>
                <a:cs typeface="Arial"/>
              </a:rPr>
              <a:t>όξινη </a:t>
            </a:r>
            <a:r>
              <a:rPr sz="2500" b="1" spc="-159" dirty="0">
                <a:solidFill>
                  <a:srgbClr val="008000"/>
                </a:solidFill>
                <a:latin typeface="Arial"/>
                <a:cs typeface="Arial"/>
              </a:rPr>
              <a:t>υδρόλυση</a:t>
            </a:r>
            <a:r>
              <a:rPr sz="2500" b="1" spc="-159" dirty="0">
                <a:latin typeface="Arial"/>
                <a:cs typeface="Arial"/>
              </a:rPr>
              <a:t>, </a:t>
            </a:r>
            <a:r>
              <a:rPr sz="2500" b="1" spc="-185" dirty="0">
                <a:latin typeface="Arial"/>
                <a:cs typeface="Arial"/>
              </a:rPr>
              <a:t>οι οποίες </a:t>
            </a:r>
            <a:r>
              <a:rPr sz="2500" b="1" spc="-168" dirty="0">
                <a:latin typeface="Arial"/>
                <a:cs typeface="Arial"/>
              </a:rPr>
              <a:t>είναι </a:t>
            </a:r>
            <a:r>
              <a:rPr sz="2500" b="1" spc="-177" dirty="0">
                <a:latin typeface="Arial"/>
                <a:cs typeface="Arial"/>
              </a:rPr>
              <a:t>δαπανηρές </a:t>
            </a:r>
            <a:r>
              <a:rPr sz="2500" b="1" spc="-195" dirty="0">
                <a:latin typeface="Arial"/>
                <a:cs typeface="Arial"/>
              </a:rPr>
              <a:t>και </a:t>
            </a:r>
            <a:r>
              <a:rPr sz="2500" b="1" spc="-182" dirty="0">
                <a:latin typeface="Arial"/>
                <a:cs typeface="Arial"/>
              </a:rPr>
              <a:t>φαίνεται </a:t>
            </a:r>
            <a:r>
              <a:rPr sz="2500" b="1" spc="-191" dirty="0">
                <a:latin typeface="Arial"/>
                <a:cs typeface="Arial"/>
              </a:rPr>
              <a:t>να </a:t>
            </a:r>
            <a:r>
              <a:rPr sz="2500" b="1" spc="-172" dirty="0">
                <a:latin typeface="Arial"/>
                <a:cs typeface="Arial"/>
              </a:rPr>
              <a:t>φτάνουν στα </a:t>
            </a:r>
            <a:r>
              <a:rPr sz="2500" b="1" spc="-150" dirty="0">
                <a:latin typeface="Arial"/>
                <a:cs typeface="Arial"/>
              </a:rPr>
              <a:t>όριά </a:t>
            </a:r>
            <a:r>
              <a:rPr sz="2500" b="1" spc="-145" dirty="0">
                <a:latin typeface="Arial"/>
                <a:cs typeface="Arial"/>
              </a:rPr>
              <a:t>τους </a:t>
            </a:r>
            <a:r>
              <a:rPr sz="2500" b="1" spc="-182" dirty="0">
                <a:latin typeface="Arial"/>
                <a:cs typeface="Arial"/>
              </a:rPr>
              <a:t>όσον αφορά </a:t>
            </a:r>
            <a:r>
              <a:rPr sz="2500" b="1" spc="-154" dirty="0">
                <a:latin typeface="Arial"/>
                <a:cs typeface="Arial"/>
              </a:rPr>
              <a:t>τις </a:t>
            </a:r>
            <a:r>
              <a:rPr sz="2500" b="1" spc="-150" dirty="0">
                <a:latin typeface="Arial"/>
                <a:cs typeface="Arial"/>
              </a:rPr>
              <a:t>αποδόσεις.</a:t>
            </a:r>
            <a:endParaRPr sz="2500" dirty="0">
              <a:latin typeface="Arial"/>
              <a:cs typeface="Arial"/>
            </a:endParaRPr>
          </a:p>
          <a:p>
            <a:pPr marL="184424" marR="13255" indent="-172898" algn="just">
              <a:lnSpc>
                <a:spcPct val="100800"/>
              </a:lnSpc>
              <a:spcBef>
                <a:spcPts val="363"/>
              </a:spcBef>
            </a:pPr>
            <a:r>
              <a:rPr sz="2500" b="1" spc="-163" dirty="0">
                <a:latin typeface="Arial"/>
                <a:cs typeface="Arial"/>
              </a:rPr>
              <a:t>Ως εκ τούτου</a:t>
            </a:r>
            <a:r>
              <a:rPr sz="2500" b="1" spc="-177" dirty="0">
                <a:latin typeface="Arial"/>
                <a:cs typeface="Arial"/>
              </a:rPr>
              <a:t>, </a:t>
            </a:r>
            <a:r>
              <a:rPr sz="2500" b="1" spc="-168" dirty="0">
                <a:latin typeface="Arial"/>
                <a:cs typeface="Arial"/>
              </a:rPr>
              <a:t>επενδύεται </a:t>
            </a:r>
            <a:r>
              <a:rPr sz="2500" b="1" spc="-172" dirty="0">
                <a:latin typeface="Arial"/>
                <a:cs typeface="Arial"/>
              </a:rPr>
              <a:t>σημαντική έρευνα </a:t>
            </a:r>
            <a:r>
              <a:rPr sz="2500" b="1" spc="-168" dirty="0">
                <a:latin typeface="Arial"/>
                <a:cs typeface="Arial"/>
              </a:rPr>
              <a:t>στην </a:t>
            </a:r>
            <a:r>
              <a:rPr sz="2500" b="1" spc="-154" dirty="0">
                <a:latin typeface="Arial"/>
                <a:cs typeface="Arial"/>
              </a:rPr>
              <a:t>ανάπτυξη </a:t>
            </a:r>
            <a:r>
              <a:rPr sz="2500" b="1" spc="-154" dirty="0">
                <a:solidFill>
                  <a:srgbClr val="008000"/>
                </a:solidFill>
                <a:latin typeface="Arial"/>
                <a:cs typeface="Arial"/>
              </a:rPr>
              <a:t>βιολογικών </a:t>
            </a:r>
            <a:r>
              <a:rPr sz="2500" b="1" spc="-213" dirty="0">
                <a:solidFill>
                  <a:srgbClr val="008000"/>
                </a:solidFill>
                <a:latin typeface="Arial"/>
                <a:cs typeface="Arial"/>
              </a:rPr>
              <a:t>ενζύμων </a:t>
            </a:r>
            <a:r>
              <a:rPr sz="2500" b="1" spc="-113" dirty="0">
                <a:latin typeface="Arial"/>
                <a:cs typeface="Arial"/>
              </a:rPr>
              <a:t>που </a:t>
            </a:r>
            <a:r>
              <a:rPr sz="2500" b="1" spc="-200" dirty="0">
                <a:latin typeface="Arial"/>
                <a:cs typeface="Arial"/>
              </a:rPr>
              <a:t>μπορούν να διασπάσουν την </a:t>
            </a:r>
            <a:r>
              <a:rPr sz="2500" b="1" spc="-185" dirty="0">
                <a:latin typeface="Arial"/>
                <a:cs typeface="Arial"/>
              </a:rPr>
              <a:t>κυτταρίνη </a:t>
            </a:r>
            <a:r>
              <a:rPr sz="2500" b="1" spc="-200" dirty="0">
                <a:latin typeface="Arial"/>
                <a:cs typeface="Arial"/>
              </a:rPr>
              <a:t>και την </a:t>
            </a:r>
            <a:r>
              <a:rPr sz="2500" b="1" spc="-185" dirty="0">
                <a:latin typeface="Arial"/>
                <a:cs typeface="Arial"/>
              </a:rPr>
              <a:t>ημικυτταρίνη</a:t>
            </a:r>
            <a:r>
              <a:rPr sz="2500" b="1" spc="-91" dirty="0">
                <a:latin typeface="Arial"/>
                <a:cs typeface="Arial"/>
              </a:rPr>
              <a:t>.</a:t>
            </a:r>
            <a:endParaRPr sz="2500" dirty="0">
              <a:latin typeface="Arial"/>
              <a:cs typeface="Arial"/>
            </a:endParaRPr>
          </a:p>
          <a:p>
            <a:pPr marL="184424" marR="4611" indent="-172898" algn="just">
              <a:lnSpc>
                <a:spcPct val="100400"/>
              </a:lnSpc>
              <a:spcBef>
                <a:spcPts val="427"/>
              </a:spcBef>
            </a:pPr>
            <a:r>
              <a:rPr sz="2500" b="1" spc="-195" dirty="0">
                <a:latin typeface="Arial"/>
                <a:cs typeface="Arial"/>
              </a:rPr>
              <a:t>Η </a:t>
            </a:r>
            <a:r>
              <a:rPr sz="2500" b="1" spc="-127" dirty="0">
                <a:latin typeface="Arial"/>
                <a:cs typeface="Arial"/>
              </a:rPr>
              <a:t>πρώτη </a:t>
            </a:r>
            <a:r>
              <a:rPr sz="2500" b="1" spc="-159" dirty="0">
                <a:latin typeface="Arial"/>
                <a:cs typeface="Arial"/>
              </a:rPr>
              <a:t>εφαρμογή </a:t>
            </a:r>
            <a:r>
              <a:rPr sz="2500" b="1" spc="-154" dirty="0">
                <a:latin typeface="Arial"/>
                <a:cs typeface="Arial"/>
              </a:rPr>
              <a:t>των </a:t>
            </a:r>
            <a:r>
              <a:rPr sz="2500" b="1" spc="-200" dirty="0">
                <a:latin typeface="Arial"/>
                <a:cs typeface="Arial"/>
              </a:rPr>
              <a:t>ενζύμων </a:t>
            </a:r>
            <a:r>
              <a:rPr sz="2500" b="1" spc="-159" dirty="0">
                <a:latin typeface="Arial"/>
                <a:cs typeface="Arial"/>
              </a:rPr>
              <a:t>στην </a:t>
            </a:r>
            <a:r>
              <a:rPr sz="2500" b="1" spc="-168" dirty="0">
                <a:latin typeface="Arial"/>
                <a:cs typeface="Arial"/>
              </a:rPr>
              <a:t>υδρόλυση </a:t>
            </a:r>
            <a:r>
              <a:rPr sz="2500" b="1" spc="-213" dirty="0">
                <a:latin typeface="Arial"/>
                <a:cs typeface="Arial"/>
              </a:rPr>
              <a:t>του ξύλου </a:t>
            </a:r>
            <a:r>
              <a:rPr sz="2500" b="1" spc="-150" dirty="0">
                <a:latin typeface="Arial"/>
                <a:cs typeface="Arial"/>
              </a:rPr>
              <a:t>σε </a:t>
            </a:r>
            <a:r>
              <a:rPr sz="2500" b="1" spc="-191" dirty="0">
                <a:latin typeface="Arial"/>
                <a:cs typeface="Arial"/>
              </a:rPr>
              <a:t>μια </a:t>
            </a:r>
            <a:r>
              <a:rPr sz="2500" b="1" spc="-182" dirty="0">
                <a:latin typeface="Arial"/>
                <a:cs typeface="Arial"/>
              </a:rPr>
              <a:t>διεργασία </a:t>
            </a:r>
            <a:r>
              <a:rPr sz="2500" b="1" spc="-168" dirty="0">
                <a:latin typeface="Arial"/>
                <a:cs typeface="Arial"/>
              </a:rPr>
              <a:t>αιθανόλης </a:t>
            </a:r>
            <a:r>
              <a:rPr sz="2500" b="1" spc="-208" dirty="0">
                <a:latin typeface="Arial"/>
                <a:cs typeface="Arial"/>
              </a:rPr>
              <a:t>ήταν </a:t>
            </a:r>
            <a:r>
              <a:rPr sz="2500" b="1" spc="-159" dirty="0">
                <a:latin typeface="Arial"/>
                <a:cs typeface="Arial"/>
              </a:rPr>
              <a:t>η </a:t>
            </a:r>
            <a:r>
              <a:rPr sz="2500" b="1" spc="-177" dirty="0">
                <a:latin typeface="Arial"/>
                <a:cs typeface="Arial"/>
              </a:rPr>
              <a:t>απλή </a:t>
            </a:r>
            <a:r>
              <a:rPr sz="2500" b="1" spc="-168" dirty="0">
                <a:latin typeface="Arial"/>
                <a:cs typeface="Arial"/>
              </a:rPr>
              <a:t>αντικατάσταση του </a:t>
            </a:r>
            <a:r>
              <a:rPr sz="2500" b="1" spc="-172" dirty="0">
                <a:latin typeface="Arial"/>
                <a:cs typeface="Arial"/>
              </a:rPr>
              <a:t>σταδίου της </a:t>
            </a:r>
            <a:r>
              <a:rPr sz="2500" b="1" spc="-168" dirty="0">
                <a:latin typeface="Arial"/>
                <a:cs typeface="Arial"/>
              </a:rPr>
              <a:t>όξινης υδρόλυσης της </a:t>
            </a:r>
            <a:r>
              <a:rPr sz="2500" b="1" spc="-159" dirty="0">
                <a:latin typeface="Arial"/>
                <a:cs typeface="Arial"/>
              </a:rPr>
              <a:t>κυτταρίνης </a:t>
            </a:r>
            <a:r>
              <a:rPr sz="2500" b="1" spc="-168" dirty="0">
                <a:latin typeface="Arial"/>
                <a:cs typeface="Arial"/>
              </a:rPr>
              <a:t>με </a:t>
            </a:r>
            <a:r>
              <a:rPr sz="2500" b="1" spc="-185" dirty="0">
                <a:latin typeface="Arial"/>
                <a:cs typeface="Arial"/>
              </a:rPr>
              <a:t>ένα </a:t>
            </a:r>
            <a:r>
              <a:rPr sz="2500" b="1" spc="-154" dirty="0">
                <a:latin typeface="Arial"/>
                <a:cs typeface="Arial"/>
              </a:rPr>
              <a:t>στάδιο </a:t>
            </a:r>
            <a:r>
              <a:rPr sz="2500" b="1" spc="-200" dirty="0">
                <a:latin typeface="Arial"/>
                <a:cs typeface="Arial"/>
              </a:rPr>
              <a:t>ενζυμικής </a:t>
            </a:r>
            <a:r>
              <a:rPr sz="2500" b="1" spc="-168" dirty="0">
                <a:latin typeface="Arial"/>
                <a:cs typeface="Arial"/>
              </a:rPr>
              <a:t>υδρόλυσης </a:t>
            </a:r>
            <a:r>
              <a:rPr sz="2500" b="1" spc="-159" dirty="0">
                <a:latin typeface="Arial"/>
                <a:cs typeface="Arial"/>
              </a:rPr>
              <a:t>της κυτταρίνης. </a:t>
            </a:r>
            <a:r>
              <a:rPr sz="2500" b="1" spc="-168" dirty="0">
                <a:latin typeface="Arial"/>
                <a:cs typeface="Arial"/>
              </a:rPr>
              <a:t>Αυτό </a:t>
            </a:r>
            <a:r>
              <a:rPr sz="2500" b="1" spc="-159" dirty="0">
                <a:latin typeface="Arial"/>
                <a:cs typeface="Arial"/>
              </a:rPr>
              <a:t>ονομάζεται </a:t>
            </a:r>
            <a:r>
              <a:rPr sz="2500" b="1" spc="-172" dirty="0">
                <a:latin typeface="Arial"/>
                <a:cs typeface="Arial"/>
              </a:rPr>
              <a:t>χωριστή </a:t>
            </a:r>
            <a:r>
              <a:rPr sz="2500" b="1" spc="-168" dirty="0">
                <a:latin typeface="Arial"/>
                <a:cs typeface="Arial"/>
              </a:rPr>
              <a:t>υδρόλυση </a:t>
            </a:r>
            <a:r>
              <a:rPr sz="2500" b="1" spc="-195" dirty="0">
                <a:latin typeface="Arial"/>
                <a:cs typeface="Arial"/>
              </a:rPr>
              <a:t>και </a:t>
            </a:r>
            <a:r>
              <a:rPr sz="2500" b="1" spc="-168" dirty="0">
                <a:latin typeface="Arial"/>
                <a:cs typeface="Arial"/>
              </a:rPr>
              <a:t>ζύμωση </a:t>
            </a:r>
            <a:r>
              <a:rPr sz="2500" b="1" spc="-163" dirty="0">
                <a:latin typeface="Arial"/>
                <a:cs typeface="Arial"/>
              </a:rPr>
              <a:t>(SHF).</a:t>
            </a:r>
            <a:endParaRPr sz="2500" dirty="0">
              <a:latin typeface="Arial"/>
              <a:cs typeface="Arial"/>
            </a:endParaRPr>
          </a:p>
        </p:txBody>
      </p:sp>
      <p:sp>
        <p:nvSpPr>
          <p:cNvPr id="4" name="object 110">
            <a:extLst>
              <a:ext uri="{FF2B5EF4-FFF2-40B4-BE49-F238E27FC236}">
                <a16:creationId xmlns:a16="http://schemas.microsoft.com/office/drawing/2014/main" id="{CD4FA806-F507-A0F0-32B0-CC75A27199FB}"/>
              </a:ext>
            </a:extLst>
          </p:cNvPr>
          <p:cNvSpPr txBox="1">
            <a:spLocks/>
          </p:cNvSpPr>
          <p:nvPr/>
        </p:nvSpPr>
        <p:spPr>
          <a:xfrm>
            <a:off x="1466850" y="534988"/>
            <a:ext cx="9544050" cy="628650"/>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el-GR" spc="-218" dirty="0"/>
              <a:t>Μετατροπή Κυτταρικής </a:t>
            </a:r>
            <a:r>
              <a:rPr lang="el-GR" spc="-363" dirty="0"/>
              <a:t>βιομάζας σε αιθανόλη</a:t>
            </a:r>
            <a:endParaRPr lang="el-GR" spc="-439"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971550" y="1954478"/>
            <a:ext cx="10496550" cy="3239702"/>
          </a:xfrm>
          <a:prstGeom prst="rect">
            <a:avLst/>
          </a:prstGeom>
        </p:spPr>
        <p:txBody>
          <a:bodyPr vert="horz" wrap="square" lIns="0" tIns="11526" rIns="0" bIns="0" rtlCol="0">
            <a:spAutoFit/>
          </a:bodyPr>
          <a:lstStyle/>
          <a:p>
            <a:pPr marL="184424" marR="4611" indent="-172898" algn="just">
              <a:spcBef>
                <a:spcPts val="91"/>
              </a:spcBef>
            </a:pPr>
            <a:r>
              <a:rPr sz="2500" b="1" spc="-222" dirty="0">
                <a:latin typeface="Arial"/>
                <a:cs typeface="Arial"/>
              </a:rPr>
              <a:t>Μια </a:t>
            </a:r>
            <a:r>
              <a:rPr sz="2500" b="1" spc="-172" dirty="0">
                <a:latin typeface="Arial"/>
                <a:cs typeface="Arial"/>
              </a:rPr>
              <a:t>σημαντική </a:t>
            </a:r>
            <a:r>
              <a:rPr sz="2500" b="1" spc="-168" dirty="0">
                <a:latin typeface="Arial"/>
                <a:cs typeface="Arial"/>
              </a:rPr>
              <a:t>τροποποίηση </a:t>
            </a:r>
            <a:r>
              <a:rPr sz="2500" b="1" spc="-218" dirty="0">
                <a:latin typeface="Arial"/>
                <a:cs typeface="Arial"/>
              </a:rPr>
              <a:t>της </a:t>
            </a:r>
            <a:r>
              <a:rPr sz="2500" b="1" spc="-182" dirty="0">
                <a:latin typeface="Arial"/>
                <a:cs typeface="Arial"/>
              </a:rPr>
              <a:t>διεργασίας </a:t>
            </a:r>
            <a:r>
              <a:rPr sz="2500" b="1" spc="-150" dirty="0">
                <a:latin typeface="Arial"/>
                <a:cs typeface="Arial"/>
              </a:rPr>
              <a:t>για </a:t>
            </a:r>
            <a:r>
              <a:rPr sz="2500" b="1" spc="-168" dirty="0">
                <a:latin typeface="Arial"/>
                <a:cs typeface="Arial"/>
              </a:rPr>
              <a:t>την </a:t>
            </a:r>
            <a:r>
              <a:rPr sz="2500" b="1" spc="-177" dirty="0">
                <a:latin typeface="Arial"/>
                <a:cs typeface="Arial"/>
              </a:rPr>
              <a:t>ενζυματική </a:t>
            </a:r>
            <a:r>
              <a:rPr sz="2500" b="1" spc="-168" dirty="0">
                <a:latin typeface="Arial"/>
                <a:cs typeface="Arial"/>
              </a:rPr>
              <a:t>υδρόλυση </a:t>
            </a:r>
            <a:r>
              <a:rPr sz="2500" b="1" spc="-154" dirty="0">
                <a:latin typeface="Arial"/>
                <a:cs typeface="Arial"/>
              </a:rPr>
              <a:t>της </a:t>
            </a:r>
            <a:r>
              <a:rPr sz="2500" b="1" spc="-191" dirty="0">
                <a:latin typeface="Arial"/>
                <a:cs typeface="Arial"/>
              </a:rPr>
              <a:t>βιομάζας </a:t>
            </a:r>
            <a:r>
              <a:rPr sz="2500" b="1" spc="-208" dirty="0">
                <a:latin typeface="Arial"/>
                <a:cs typeface="Arial"/>
              </a:rPr>
              <a:t>ήταν </a:t>
            </a:r>
            <a:r>
              <a:rPr sz="2500" b="1" spc="-168" dirty="0">
                <a:latin typeface="Arial"/>
                <a:cs typeface="Arial"/>
              </a:rPr>
              <a:t>η </a:t>
            </a:r>
            <a:r>
              <a:rPr sz="2500" b="1" spc="-163" dirty="0">
                <a:latin typeface="Arial"/>
                <a:cs typeface="Arial"/>
              </a:rPr>
              <a:t>εισαγωγή </a:t>
            </a:r>
            <a:r>
              <a:rPr sz="2500" b="1" spc="-154" dirty="0">
                <a:latin typeface="Arial"/>
                <a:cs typeface="Arial"/>
              </a:rPr>
              <a:t>της </a:t>
            </a:r>
            <a:r>
              <a:rPr sz="2500" b="1" spc="-182" dirty="0">
                <a:solidFill>
                  <a:srgbClr val="008000"/>
                </a:solidFill>
                <a:latin typeface="Arial"/>
                <a:cs typeface="Arial"/>
              </a:rPr>
              <a:t>ταυτόχρονης </a:t>
            </a:r>
            <a:r>
              <a:rPr sz="2500" b="1" spc="-159" dirty="0">
                <a:solidFill>
                  <a:srgbClr val="008000"/>
                </a:solidFill>
                <a:latin typeface="Arial"/>
                <a:cs typeface="Arial"/>
              </a:rPr>
              <a:t>σακχαροποίησης </a:t>
            </a:r>
            <a:r>
              <a:rPr sz="2500" b="1" spc="-195" dirty="0">
                <a:solidFill>
                  <a:srgbClr val="008000"/>
                </a:solidFill>
                <a:latin typeface="Arial"/>
                <a:cs typeface="Arial"/>
              </a:rPr>
              <a:t>και </a:t>
            </a:r>
            <a:r>
              <a:rPr sz="2500" b="1" spc="-168" dirty="0">
                <a:solidFill>
                  <a:srgbClr val="008000"/>
                </a:solidFill>
                <a:latin typeface="Arial"/>
                <a:cs typeface="Arial"/>
              </a:rPr>
              <a:t>ζύμωσης </a:t>
            </a:r>
            <a:r>
              <a:rPr sz="2500" b="1" spc="-159" dirty="0">
                <a:latin typeface="Arial"/>
                <a:cs typeface="Arial"/>
              </a:rPr>
              <a:t>(</a:t>
            </a:r>
            <a:r>
              <a:rPr sz="2500" b="1" spc="-159" dirty="0">
                <a:solidFill>
                  <a:srgbClr val="008000"/>
                </a:solidFill>
                <a:latin typeface="Arial"/>
                <a:cs typeface="Arial"/>
              </a:rPr>
              <a:t>SSF), </a:t>
            </a:r>
            <a:r>
              <a:rPr sz="2500" b="1" spc="-168" dirty="0">
                <a:latin typeface="Arial"/>
                <a:cs typeface="Arial"/>
              </a:rPr>
              <a:t>η οποία </a:t>
            </a:r>
            <a:r>
              <a:rPr sz="2500" b="1" spc="-191" dirty="0">
                <a:latin typeface="Arial"/>
                <a:cs typeface="Arial"/>
              </a:rPr>
              <a:t>έχει </a:t>
            </a:r>
            <a:r>
              <a:rPr sz="2500" b="1" spc="-182" dirty="0">
                <a:latin typeface="Arial"/>
                <a:cs typeface="Arial"/>
              </a:rPr>
              <a:t>πρόσφατα </a:t>
            </a:r>
            <a:r>
              <a:rPr sz="2500" b="1" spc="-191" dirty="0">
                <a:latin typeface="Arial"/>
                <a:cs typeface="Arial"/>
              </a:rPr>
              <a:t>βελτιωθεί </a:t>
            </a:r>
            <a:r>
              <a:rPr sz="2500" b="1" spc="-200" dirty="0">
                <a:latin typeface="Arial"/>
                <a:cs typeface="Arial"/>
              </a:rPr>
              <a:t>ώστε να </a:t>
            </a:r>
            <a:r>
              <a:rPr sz="2500" b="1" spc="-185" dirty="0">
                <a:latin typeface="Arial"/>
                <a:cs typeface="Arial"/>
              </a:rPr>
              <a:t>περιλαμβάνει </a:t>
            </a:r>
            <a:r>
              <a:rPr sz="2500" b="1" spc="-191" dirty="0">
                <a:latin typeface="Arial"/>
                <a:cs typeface="Arial"/>
              </a:rPr>
              <a:t>τη </a:t>
            </a:r>
            <a:r>
              <a:rPr sz="2500" b="1" spc="-154" dirty="0">
                <a:latin typeface="Arial"/>
                <a:cs typeface="Arial"/>
              </a:rPr>
              <a:t>συν-ζύμωση </a:t>
            </a:r>
            <a:r>
              <a:rPr sz="2500" b="1" spc="-182" dirty="0">
                <a:latin typeface="Arial"/>
                <a:cs typeface="Arial"/>
              </a:rPr>
              <a:t>πολλαπλών </a:t>
            </a:r>
            <a:r>
              <a:rPr sz="2500" b="1" spc="-103" dirty="0">
                <a:latin typeface="Arial"/>
                <a:cs typeface="Arial"/>
              </a:rPr>
              <a:t>σακχαρούχων </a:t>
            </a:r>
            <a:r>
              <a:rPr sz="2500" b="1" spc="-163" dirty="0">
                <a:latin typeface="Arial"/>
                <a:cs typeface="Arial"/>
              </a:rPr>
              <a:t>υποστρωμάτων.</a:t>
            </a:r>
            <a:endParaRPr sz="2500" dirty="0">
              <a:latin typeface="Arial"/>
              <a:cs typeface="Arial"/>
            </a:endParaRPr>
          </a:p>
          <a:p>
            <a:pPr marL="184424" marR="12679" indent="-172898" algn="just">
              <a:lnSpc>
                <a:spcPts val="2106"/>
              </a:lnSpc>
              <a:spcBef>
                <a:spcPts val="563"/>
              </a:spcBef>
            </a:pPr>
            <a:r>
              <a:rPr sz="2500" b="1" spc="-168" dirty="0">
                <a:latin typeface="Arial"/>
                <a:cs typeface="Arial"/>
              </a:rPr>
              <a:t>Στη </a:t>
            </a:r>
            <a:r>
              <a:rPr sz="2500" b="1" spc="-172" dirty="0">
                <a:latin typeface="Arial"/>
                <a:cs typeface="Arial"/>
              </a:rPr>
              <a:t>διαδικασία </a:t>
            </a:r>
            <a:r>
              <a:rPr sz="2500" b="1" spc="-213" dirty="0">
                <a:latin typeface="Arial"/>
                <a:cs typeface="Arial"/>
              </a:rPr>
              <a:t>SSF</a:t>
            </a:r>
            <a:r>
              <a:rPr sz="2500" b="1" spc="-172" dirty="0">
                <a:latin typeface="Arial"/>
                <a:cs typeface="Arial"/>
              </a:rPr>
              <a:t>, η </a:t>
            </a:r>
            <a:r>
              <a:rPr sz="2500" b="1" spc="-154" dirty="0">
                <a:latin typeface="Arial"/>
                <a:cs typeface="Arial"/>
              </a:rPr>
              <a:t>κυτταρίνη, τα </a:t>
            </a:r>
            <a:r>
              <a:rPr sz="2500" b="1" spc="-200" dirty="0">
                <a:latin typeface="Arial"/>
                <a:cs typeface="Arial"/>
              </a:rPr>
              <a:t>ένζυμα </a:t>
            </a:r>
            <a:r>
              <a:rPr sz="2500" b="1" spc="-195" dirty="0">
                <a:latin typeface="Arial"/>
                <a:cs typeface="Arial"/>
              </a:rPr>
              <a:t>και τα </a:t>
            </a:r>
            <a:r>
              <a:rPr sz="2500" b="1" spc="-185" dirty="0">
                <a:latin typeface="Arial"/>
                <a:cs typeface="Arial"/>
              </a:rPr>
              <a:t>μικρόβια </a:t>
            </a:r>
            <a:r>
              <a:rPr sz="2500" b="1" spc="-172" dirty="0">
                <a:latin typeface="Arial"/>
                <a:cs typeface="Arial"/>
              </a:rPr>
              <a:t>ζύμωσης </a:t>
            </a:r>
            <a:r>
              <a:rPr sz="2500" b="1" spc="-182" dirty="0">
                <a:latin typeface="Arial"/>
                <a:cs typeface="Arial"/>
              </a:rPr>
              <a:t>συνδυάζονται, </a:t>
            </a:r>
            <a:r>
              <a:rPr sz="2500" b="1" spc="-177" dirty="0">
                <a:latin typeface="Arial"/>
                <a:cs typeface="Arial"/>
              </a:rPr>
              <a:t>μειώνοντας </a:t>
            </a:r>
            <a:r>
              <a:rPr sz="2500" b="1" spc="-168" dirty="0">
                <a:latin typeface="Arial"/>
                <a:cs typeface="Arial"/>
              </a:rPr>
              <a:t>τον απαιτούμενο </a:t>
            </a:r>
            <a:r>
              <a:rPr sz="2500" b="1" spc="-204" dirty="0">
                <a:latin typeface="Arial"/>
                <a:cs typeface="Arial"/>
              </a:rPr>
              <a:t>αριθμό </a:t>
            </a:r>
            <a:r>
              <a:rPr sz="2500" b="1" spc="-172" dirty="0">
                <a:latin typeface="Arial"/>
                <a:cs typeface="Arial"/>
              </a:rPr>
              <a:t>δοχείων </a:t>
            </a:r>
            <a:r>
              <a:rPr sz="2500" b="1" spc="-195" dirty="0">
                <a:latin typeface="Arial"/>
                <a:cs typeface="Arial"/>
              </a:rPr>
              <a:t>και </a:t>
            </a:r>
            <a:r>
              <a:rPr sz="2500" b="1" spc="-182" dirty="0">
                <a:latin typeface="Arial"/>
                <a:cs typeface="Arial"/>
              </a:rPr>
              <a:t>βελτιώνοντας </a:t>
            </a:r>
            <a:r>
              <a:rPr sz="2500" b="1" spc="-159" dirty="0">
                <a:latin typeface="Arial"/>
                <a:cs typeface="Arial"/>
              </a:rPr>
              <a:t>την αποδοτικότητα.</a:t>
            </a:r>
            <a:endParaRPr sz="2500" dirty="0">
              <a:latin typeface="Arial"/>
              <a:cs typeface="Arial"/>
            </a:endParaRPr>
          </a:p>
          <a:p>
            <a:pPr marL="184424" marR="12679" indent="-172898" algn="just">
              <a:lnSpc>
                <a:spcPct val="100800"/>
              </a:lnSpc>
              <a:spcBef>
                <a:spcPts val="363"/>
              </a:spcBef>
            </a:pPr>
            <a:r>
              <a:rPr sz="2500" b="1" spc="-213" dirty="0">
                <a:latin typeface="Arial"/>
                <a:cs typeface="Arial"/>
              </a:rPr>
              <a:t>Καθώς </a:t>
            </a:r>
            <a:r>
              <a:rPr sz="2500" b="1" spc="-177" dirty="0">
                <a:latin typeface="Arial"/>
                <a:cs typeface="Arial"/>
              </a:rPr>
              <a:t>παράγονται </a:t>
            </a:r>
            <a:r>
              <a:rPr sz="2500" b="1" spc="-182" dirty="0">
                <a:latin typeface="Arial"/>
                <a:cs typeface="Arial"/>
              </a:rPr>
              <a:t>σάκχαρα</a:t>
            </a:r>
            <a:r>
              <a:rPr sz="2500" b="1" spc="-177" dirty="0">
                <a:latin typeface="Arial"/>
                <a:cs typeface="Arial"/>
              </a:rPr>
              <a:t>, </a:t>
            </a:r>
            <a:r>
              <a:rPr sz="2500" b="1" spc="-168" dirty="0">
                <a:latin typeface="Arial"/>
                <a:cs typeface="Arial"/>
              </a:rPr>
              <a:t>οι ζυμωτικοί </a:t>
            </a:r>
            <a:r>
              <a:rPr sz="2500" b="1" spc="-185" dirty="0">
                <a:latin typeface="Arial"/>
                <a:cs typeface="Arial"/>
              </a:rPr>
              <a:t>οργανισμοί </a:t>
            </a:r>
            <a:r>
              <a:rPr sz="2500" b="1" spc="-200" dirty="0">
                <a:latin typeface="Arial"/>
                <a:cs typeface="Arial"/>
              </a:rPr>
              <a:t>τα </a:t>
            </a:r>
            <a:r>
              <a:rPr sz="2500" b="1" spc="-172" dirty="0">
                <a:latin typeface="Arial"/>
                <a:cs typeface="Arial"/>
              </a:rPr>
              <a:t>μετατρέπουν </a:t>
            </a:r>
            <a:r>
              <a:rPr sz="2500" b="1" spc="-159" dirty="0">
                <a:latin typeface="Arial"/>
                <a:cs typeface="Arial"/>
              </a:rPr>
              <a:t>σε </a:t>
            </a:r>
            <a:r>
              <a:rPr sz="2500" b="1" spc="-168" dirty="0">
                <a:latin typeface="Arial"/>
                <a:cs typeface="Arial"/>
              </a:rPr>
              <a:t>αιθανόλη (</a:t>
            </a:r>
            <a:r>
              <a:rPr sz="2500" b="1" spc="-172" dirty="0">
                <a:latin typeface="Arial"/>
                <a:cs typeface="Arial"/>
              </a:rPr>
              <a:t>Sreenath </a:t>
            </a:r>
            <a:r>
              <a:rPr sz="2500" b="1" spc="-150" dirty="0">
                <a:latin typeface="Arial"/>
                <a:cs typeface="Arial"/>
              </a:rPr>
              <a:t>et </a:t>
            </a:r>
            <a:r>
              <a:rPr sz="2500" b="1" spc="-118" dirty="0">
                <a:latin typeface="Arial"/>
                <a:cs typeface="Arial"/>
              </a:rPr>
              <a:t>al., </a:t>
            </a:r>
            <a:r>
              <a:rPr sz="2500" b="1" spc="-159" dirty="0">
                <a:latin typeface="Arial"/>
                <a:cs typeface="Arial"/>
              </a:rPr>
              <a:t>2001).</a:t>
            </a:r>
            <a:endParaRPr sz="2500" dirty="0">
              <a:latin typeface="Arial"/>
              <a:cs typeface="Arial"/>
            </a:endParaRPr>
          </a:p>
        </p:txBody>
      </p:sp>
      <p:sp>
        <p:nvSpPr>
          <p:cNvPr id="4" name="object 110">
            <a:extLst>
              <a:ext uri="{FF2B5EF4-FFF2-40B4-BE49-F238E27FC236}">
                <a16:creationId xmlns:a16="http://schemas.microsoft.com/office/drawing/2014/main" id="{9455B211-8A16-EC63-25FF-05F5CDDF34C7}"/>
              </a:ext>
            </a:extLst>
          </p:cNvPr>
          <p:cNvSpPr txBox="1">
            <a:spLocks/>
          </p:cNvSpPr>
          <p:nvPr/>
        </p:nvSpPr>
        <p:spPr>
          <a:xfrm>
            <a:off x="1466850" y="534988"/>
            <a:ext cx="9544050" cy="628650"/>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el-GR" spc="-218" dirty="0"/>
              <a:t>Μετατροπή Κυτταρικής </a:t>
            </a:r>
            <a:r>
              <a:rPr lang="el-GR" spc="-363" dirty="0"/>
              <a:t>βιομάζας σε αιθανόλη</a:t>
            </a:r>
            <a:endParaRPr lang="el-GR" spc="-43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descr="Rectangle: Click to edit Master text styles&#10;Second level&#10;Third level&#10;Fourth level&#10;Fifth level">
            <a:extLst>
              <a:ext uri="{FF2B5EF4-FFF2-40B4-BE49-F238E27FC236}">
                <a16:creationId xmlns:a16="http://schemas.microsoft.com/office/drawing/2014/main" id="{6F426301-D9AF-46D3-9AB1-DEDC0BBBDE0E}"/>
              </a:ext>
            </a:extLst>
          </p:cNvPr>
          <p:cNvSpPr>
            <a:spLocks noGrp="1" noChangeArrowheads="1"/>
          </p:cNvSpPr>
          <p:nvPr>
            <p:ph type="body" idx="1"/>
          </p:nvPr>
        </p:nvSpPr>
        <p:spPr>
          <a:xfrm>
            <a:off x="1752600" y="1447800"/>
            <a:ext cx="8686800" cy="4502150"/>
          </a:xfrm>
        </p:spPr>
        <p:txBody>
          <a:bodyPr/>
          <a:lstStyle/>
          <a:p>
            <a:pPr marL="0" indent="0" algn="just" defTabSz="762000">
              <a:buNone/>
            </a:pPr>
            <a:r>
              <a:rPr lang="en-US" altLang="it-IT" sz="2000" dirty="0">
                <a:solidFill>
                  <a:srgbClr val="000000"/>
                </a:solidFill>
                <a:latin typeface="Tw Cen MT" panose="020B0602020104020603" pitchFamily="34" charset="0"/>
              </a:rPr>
              <a:t>Ο ΌΡΟΣ "ΒΙΟΚΑΎΣΙΜΑ" ΑΝΑΦΈΡΕΤΑΙ ΣΕ ΜΙΑ ΟΛΌΚΛΗΡΗ ΣΕΙΡΆ ΚΑΥΣΊΜΩΝ ΦΥΤΙΚΉΣ ΠΡΟΈΛΕΥΣΗΣ ΤΑ ΟΠΟΊΑ, ΚΑΘΑΡΆ Ή ΑΝΑΜΕΜΕΙΓΜΈΝΑ, ΜΠΟΡΟΎΝ ΝΑ ΧΡΗΣΙΜΟΠΟΙΗΘΟΎΝ ΣΕ ΚΙΝΗΤΉΡΕΣ ΓΙΑ ΤΗΝ ΠΑΡΑΓΩΓΉ ΕΝΈΡΓΕΙΑΣ ΚΑΙ ΓΙΑ ΤΙΣ ΜΕΤΑΦΟΡΈΣ.</a:t>
            </a:r>
            <a:endParaRPr lang="it-IT" altLang="it-IT" sz="2000" dirty="0">
              <a:solidFill>
                <a:srgbClr val="000000"/>
              </a:solidFill>
              <a:latin typeface="Tw Cen MT" panose="020B0602020104020603" pitchFamily="34" charset="0"/>
            </a:endParaRPr>
          </a:p>
          <a:p>
            <a:pPr marL="0" indent="0" algn="just" defTabSz="762000">
              <a:buNone/>
            </a:pPr>
            <a:r>
              <a:rPr lang="en-US" altLang="it-IT" sz="2000" dirty="0">
                <a:solidFill>
                  <a:srgbClr val="000000"/>
                </a:solidFill>
                <a:latin typeface="Tw Cen MT" panose="020B0602020104020603" pitchFamily="34" charset="0"/>
              </a:rPr>
              <a:t>ΤΟ ΧΑΡΑΚΤΗΡΙΣΤΙΚΌ ΤΟΥΣ ΝΑ ΕΊΝΑΙ ΥΓΡΆ, ΣΕ ΣΥΝΘΉΚΕΣ ΠΕΡΙΒΆΛΛΟΝΤΟΣ, ΕΠΙΤΡΈΠΕΙ ΤΗΝ ΕΎΚΟΛΗ ΕΝΣΩΜΆΤΩΣΉ ΤΟΥΣ ΣΤΗΝ ΥΠΆΡΧΟΥΣΑ ΥΠΟΔΟΜΉ, ΤΌΣΟ ΌΣΟΝ ΑΦΟΡΆ ΤΗΝ ΑΠΟΘΉΚΕΥΣΗ ΚΑΙ ΤΗ ΔΙΑΝΟΜΉ ΌΣΟ ΚΑΙ ΤΗ ΧΡΉΣΗ ΤΟΥΣ</a:t>
            </a:r>
            <a:r>
              <a:rPr lang="it-IT" altLang="it-IT" sz="2000" dirty="0">
                <a:solidFill>
                  <a:srgbClr val="000000"/>
                </a:solidFill>
                <a:latin typeface="Tw Cen MT" panose="020B0602020104020603" pitchFamily="34" charset="0"/>
              </a:rPr>
              <a:t>. </a:t>
            </a:r>
          </a:p>
        </p:txBody>
      </p:sp>
      <p:sp>
        <p:nvSpPr>
          <p:cNvPr id="37890" name="Rectangle 3">
            <a:extLst>
              <a:ext uri="{FF2B5EF4-FFF2-40B4-BE49-F238E27FC236}">
                <a16:creationId xmlns:a16="http://schemas.microsoft.com/office/drawing/2014/main" id="{DD991589-C33F-4B1B-B547-E398E9A6617D}"/>
              </a:ext>
            </a:extLst>
          </p:cNvPr>
          <p:cNvSpPr>
            <a:spLocks noChangeArrowheads="1"/>
          </p:cNvSpPr>
          <p:nvPr/>
        </p:nvSpPr>
        <p:spPr bwMode="auto">
          <a:xfrm>
            <a:off x="2209800" y="476011"/>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None/>
            </a:pPr>
            <a:r>
              <a:rPr lang="el-GR" altLang="it-IT" sz="3600" b="1" dirty="0">
                <a:solidFill>
                  <a:srgbClr val="008000"/>
                </a:solidFill>
                <a:latin typeface="Arial Narrow" panose="020B0606020202030204" pitchFamily="34" charset="0"/>
              </a:rPr>
              <a:t>ΒΙΟΚΑΥΣΙΜΑ</a:t>
            </a:r>
            <a:r>
              <a:rPr lang="it-IT" altLang="it-IT" sz="3600" b="1" dirty="0">
                <a:solidFill>
                  <a:srgbClr val="008000"/>
                </a:solidFill>
                <a:latin typeface="Arial Narrow" panose="020B0606020202030204" pitchFamily="34" charset="0"/>
              </a:rPr>
              <a:t>: </a:t>
            </a:r>
            <a:r>
              <a:rPr lang="el-GR" altLang="it-IT" sz="3600" b="1" dirty="0">
                <a:solidFill>
                  <a:srgbClr val="008000"/>
                </a:solidFill>
                <a:latin typeface="Arial Narrow" panose="020B0606020202030204" pitchFamily="34" charset="0"/>
              </a:rPr>
              <a:t>ΟΡΙΣΜΟΣ</a:t>
            </a:r>
            <a:endParaRPr lang="it-IT" altLang="it-IT" sz="3600" b="1" dirty="0">
              <a:solidFill>
                <a:srgbClr val="008000"/>
              </a:solidFill>
              <a:latin typeface="Arial Narrow" panose="020B0606020202030204" pitchFamily="34" charset="0"/>
            </a:endParaRPr>
          </a:p>
        </p:txBody>
      </p:sp>
      <p:pic>
        <p:nvPicPr>
          <p:cNvPr id="5" name="Picture 3" descr="C:\David\Mi2-7-99\hhs_p4b.jpg">
            <a:extLst>
              <a:ext uri="{FF2B5EF4-FFF2-40B4-BE49-F238E27FC236}">
                <a16:creationId xmlns:a16="http://schemas.microsoft.com/office/drawing/2014/main" id="{6F746376-F701-43B7-A1EC-044B3FC98521}"/>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4228306" y="3864666"/>
            <a:ext cx="3735387" cy="2187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350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657224" y="1731077"/>
            <a:ext cx="10582275" cy="3858846"/>
          </a:xfrm>
          <a:prstGeom prst="rect">
            <a:avLst/>
          </a:prstGeom>
        </p:spPr>
        <p:txBody>
          <a:bodyPr vert="horz" wrap="square" lIns="0" tIns="11526" rIns="0" bIns="0" rtlCol="0">
            <a:spAutoFit/>
          </a:bodyPr>
          <a:lstStyle/>
          <a:p>
            <a:pPr marL="184424" marR="4611" indent="-172898" algn="just">
              <a:spcBef>
                <a:spcPts val="91"/>
              </a:spcBef>
            </a:pPr>
            <a:r>
              <a:rPr sz="2500" b="1" spc="-159" dirty="0">
                <a:latin typeface="Arial"/>
                <a:cs typeface="Arial"/>
              </a:rPr>
              <a:t>Τέλος, </a:t>
            </a:r>
            <a:r>
              <a:rPr sz="2500" b="1" spc="-168" dirty="0">
                <a:latin typeface="Arial"/>
                <a:cs typeface="Arial"/>
              </a:rPr>
              <a:t>οι </a:t>
            </a:r>
            <a:r>
              <a:rPr sz="2500" b="1" spc="-172" dirty="0">
                <a:latin typeface="Arial"/>
                <a:cs typeface="Arial"/>
              </a:rPr>
              <a:t>ερευνητές </a:t>
            </a:r>
            <a:r>
              <a:rPr sz="2500" b="1" spc="-150" dirty="0">
                <a:latin typeface="Arial"/>
                <a:cs typeface="Arial"/>
              </a:rPr>
              <a:t>εξετάζουν </a:t>
            </a:r>
            <a:r>
              <a:rPr sz="2500" b="1" spc="-218" dirty="0">
                <a:latin typeface="Arial"/>
                <a:cs typeface="Arial"/>
              </a:rPr>
              <a:t>τώρα </a:t>
            </a:r>
            <a:r>
              <a:rPr sz="2500" b="1" spc="-154" dirty="0">
                <a:latin typeface="Arial"/>
                <a:cs typeface="Arial"/>
              </a:rPr>
              <a:t>τη </a:t>
            </a:r>
            <a:r>
              <a:rPr sz="2500" b="1" spc="-150" dirty="0">
                <a:latin typeface="Arial"/>
                <a:cs typeface="Arial"/>
              </a:rPr>
              <a:t>δυνατότητα </a:t>
            </a:r>
            <a:r>
              <a:rPr sz="2500" b="1" spc="-182" dirty="0">
                <a:latin typeface="Arial"/>
                <a:cs typeface="Arial"/>
              </a:rPr>
              <a:t>παραγωγής </a:t>
            </a:r>
            <a:r>
              <a:rPr sz="2500" b="1" spc="-123" dirty="0">
                <a:latin typeface="Arial"/>
                <a:cs typeface="Arial"/>
              </a:rPr>
              <a:t>όλων των </a:t>
            </a:r>
            <a:r>
              <a:rPr sz="2500" b="1" spc="-168" dirty="0">
                <a:latin typeface="Arial"/>
                <a:cs typeface="Arial"/>
              </a:rPr>
              <a:t>απαιτούμενων </a:t>
            </a:r>
            <a:r>
              <a:rPr sz="2500" b="1" spc="-200" dirty="0">
                <a:latin typeface="Arial"/>
                <a:cs typeface="Arial"/>
              </a:rPr>
              <a:t>ενζύμων </a:t>
            </a:r>
            <a:r>
              <a:rPr sz="2500" b="1" spc="-159" dirty="0">
                <a:latin typeface="Arial"/>
                <a:cs typeface="Arial"/>
              </a:rPr>
              <a:t>μέσα </a:t>
            </a:r>
            <a:r>
              <a:rPr sz="2500" b="1" spc="-168" dirty="0">
                <a:latin typeface="Arial"/>
                <a:cs typeface="Arial"/>
              </a:rPr>
              <a:t>στο </a:t>
            </a:r>
            <a:r>
              <a:rPr sz="2500" b="1" spc="-159" dirty="0">
                <a:latin typeface="Arial"/>
                <a:cs typeface="Arial"/>
              </a:rPr>
              <a:t>δοχείο του </a:t>
            </a:r>
            <a:r>
              <a:rPr sz="2500" b="1" spc="-163" dirty="0">
                <a:latin typeface="Arial"/>
                <a:cs typeface="Arial"/>
              </a:rPr>
              <a:t>αντιδραστήρα</a:t>
            </a:r>
            <a:r>
              <a:rPr sz="2500" b="1" spc="-159" dirty="0">
                <a:latin typeface="Arial"/>
                <a:cs typeface="Arial"/>
              </a:rPr>
              <a:t>, </a:t>
            </a:r>
            <a:r>
              <a:rPr sz="2500" b="1" spc="-177" dirty="0">
                <a:latin typeface="Arial"/>
                <a:cs typeface="Arial"/>
              </a:rPr>
              <a:t>χρησιμοποιώντας έτσι την </a:t>
            </a:r>
            <a:r>
              <a:rPr sz="2500" b="1" spc="-213" dirty="0">
                <a:latin typeface="Arial"/>
                <a:cs typeface="Arial"/>
              </a:rPr>
              <a:t>ίδια </a:t>
            </a:r>
            <a:r>
              <a:rPr sz="2500" b="1" spc="-163" dirty="0">
                <a:latin typeface="Arial"/>
                <a:cs typeface="Arial"/>
              </a:rPr>
              <a:t>"μικροβιακή </a:t>
            </a:r>
            <a:r>
              <a:rPr sz="2500" b="1" spc="-195" dirty="0">
                <a:latin typeface="Arial"/>
                <a:cs typeface="Arial"/>
              </a:rPr>
              <a:t>κοινότητα</a:t>
            </a:r>
            <a:r>
              <a:rPr sz="2500" b="1" spc="-168" dirty="0">
                <a:latin typeface="Arial"/>
                <a:cs typeface="Arial"/>
              </a:rPr>
              <a:t>" </a:t>
            </a:r>
            <a:r>
              <a:rPr sz="2500" b="1" spc="-159" dirty="0">
                <a:latin typeface="Arial"/>
                <a:cs typeface="Arial"/>
              </a:rPr>
              <a:t>για την </a:t>
            </a:r>
            <a:r>
              <a:rPr sz="2500" b="1" spc="-185" dirty="0">
                <a:latin typeface="Arial"/>
                <a:cs typeface="Arial"/>
              </a:rPr>
              <a:t>παραγωγή </a:t>
            </a:r>
            <a:r>
              <a:rPr sz="2500" b="1" spc="-182" dirty="0">
                <a:latin typeface="Arial"/>
                <a:cs typeface="Arial"/>
              </a:rPr>
              <a:t>τόσο </a:t>
            </a:r>
            <a:r>
              <a:rPr sz="2500" b="1" spc="-168" dirty="0">
                <a:latin typeface="Arial"/>
                <a:cs typeface="Arial"/>
              </a:rPr>
              <a:t>των </a:t>
            </a:r>
            <a:r>
              <a:rPr sz="2500" b="1" spc="-200" dirty="0">
                <a:latin typeface="Arial"/>
                <a:cs typeface="Arial"/>
              </a:rPr>
              <a:t>ενζύμων </a:t>
            </a:r>
            <a:r>
              <a:rPr sz="2500" b="1" spc="-154" dirty="0">
                <a:latin typeface="Arial"/>
                <a:cs typeface="Arial"/>
              </a:rPr>
              <a:t>που </a:t>
            </a:r>
            <a:r>
              <a:rPr sz="2500" b="1" spc="-172" dirty="0">
                <a:latin typeface="Arial"/>
                <a:cs typeface="Arial"/>
              </a:rPr>
              <a:t>βοηθούν στη </a:t>
            </a:r>
            <a:r>
              <a:rPr sz="2500" b="1" spc="-213" dirty="0">
                <a:latin typeface="Arial"/>
                <a:cs typeface="Arial"/>
              </a:rPr>
              <a:t>διάσπαση της </a:t>
            </a:r>
            <a:r>
              <a:rPr sz="2500" b="1" spc="-159" dirty="0">
                <a:latin typeface="Arial"/>
                <a:cs typeface="Arial"/>
              </a:rPr>
              <a:t>κυτταρίνης σε </a:t>
            </a:r>
            <a:r>
              <a:rPr sz="2500" b="1" spc="-182" dirty="0">
                <a:latin typeface="Arial"/>
                <a:cs typeface="Arial"/>
              </a:rPr>
              <a:t>σάκχαρα </a:t>
            </a:r>
            <a:r>
              <a:rPr sz="2500" b="1" spc="-195" dirty="0">
                <a:latin typeface="Arial"/>
                <a:cs typeface="Arial"/>
              </a:rPr>
              <a:t>όσο και </a:t>
            </a:r>
            <a:r>
              <a:rPr sz="2500" b="1" spc="-159" dirty="0">
                <a:latin typeface="Arial"/>
                <a:cs typeface="Arial"/>
              </a:rPr>
              <a:t>για τη </a:t>
            </a:r>
            <a:r>
              <a:rPr sz="2500" b="1" spc="-177" dirty="0">
                <a:latin typeface="Arial"/>
                <a:cs typeface="Arial"/>
              </a:rPr>
              <a:t>ζύμωση </a:t>
            </a:r>
            <a:r>
              <a:rPr sz="2500" b="1" spc="-168" dirty="0">
                <a:latin typeface="Arial"/>
                <a:cs typeface="Arial"/>
              </a:rPr>
              <a:t>των </a:t>
            </a:r>
            <a:r>
              <a:rPr sz="2500" b="1" spc="-182" dirty="0">
                <a:latin typeface="Arial"/>
                <a:cs typeface="Arial"/>
              </a:rPr>
              <a:t>σακχάρων </a:t>
            </a:r>
            <a:r>
              <a:rPr sz="2500" b="1" spc="-159" dirty="0">
                <a:latin typeface="Arial"/>
                <a:cs typeface="Arial"/>
              </a:rPr>
              <a:t>σε αιθανόλη.</a:t>
            </a:r>
            <a:endParaRPr sz="2500" dirty="0">
              <a:latin typeface="Arial"/>
              <a:cs typeface="Arial"/>
            </a:endParaRPr>
          </a:p>
          <a:p>
            <a:pPr>
              <a:spcBef>
                <a:spcPts val="45"/>
              </a:spcBef>
            </a:pPr>
            <a:endParaRPr sz="2500" dirty="0">
              <a:latin typeface="Arial"/>
              <a:cs typeface="Arial"/>
            </a:endParaRPr>
          </a:p>
          <a:p>
            <a:pPr marL="184424" marR="4611" indent="-172898" algn="just">
              <a:lnSpc>
                <a:spcPct val="100400"/>
              </a:lnSpc>
            </a:pPr>
            <a:r>
              <a:rPr sz="2500" b="1" spc="-168" dirty="0">
                <a:latin typeface="Arial"/>
                <a:cs typeface="Arial"/>
              </a:rPr>
              <a:t>Αυτή η </a:t>
            </a:r>
            <a:r>
              <a:rPr sz="2500" b="1" spc="-172" dirty="0">
                <a:latin typeface="Arial"/>
                <a:cs typeface="Arial"/>
              </a:rPr>
              <a:t>"</a:t>
            </a:r>
            <a:r>
              <a:rPr sz="2500" b="1" spc="-172" dirty="0">
                <a:solidFill>
                  <a:srgbClr val="008000"/>
                </a:solidFill>
                <a:latin typeface="Arial"/>
                <a:cs typeface="Arial"/>
              </a:rPr>
              <a:t>ενοποιημένη βιοεπεξεργασία</a:t>
            </a:r>
            <a:r>
              <a:rPr sz="2500" b="1" spc="-172" dirty="0">
                <a:latin typeface="Arial"/>
                <a:cs typeface="Arial"/>
              </a:rPr>
              <a:t>" </a:t>
            </a:r>
            <a:r>
              <a:rPr sz="2500" b="1" spc="-185" dirty="0">
                <a:latin typeface="Arial"/>
                <a:cs typeface="Arial"/>
              </a:rPr>
              <a:t>(</a:t>
            </a:r>
            <a:r>
              <a:rPr sz="2500" b="1" spc="-185" dirty="0">
                <a:solidFill>
                  <a:srgbClr val="008000"/>
                </a:solidFill>
                <a:latin typeface="Arial"/>
                <a:cs typeface="Arial"/>
              </a:rPr>
              <a:t>CBP</a:t>
            </a:r>
            <a:r>
              <a:rPr sz="2500" b="1" spc="-185" dirty="0">
                <a:latin typeface="Arial"/>
                <a:cs typeface="Arial"/>
              </a:rPr>
              <a:t>) </a:t>
            </a:r>
            <a:r>
              <a:rPr sz="2500" b="1" spc="-191" dirty="0">
                <a:latin typeface="Arial"/>
                <a:cs typeface="Arial"/>
              </a:rPr>
              <a:t>θεωρείται από </a:t>
            </a:r>
            <a:r>
              <a:rPr sz="2500" b="1" spc="-218" dirty="0">
                <a:latin typeface="Arial"/>
                <a:cs typeface="Arial"/>
              </a:rPr>
              <a:t>πολλούς </a:t>
            </a:r>
            <a:r>
              <a:rPr sz="2500" b="1" spc="-185" dirty="0">
                <a:latin typeface="Arial"/>
                <a:cs typeface="Arial"/>
              </a:rPr>
              <a:t>ως </a:t>
            </a:r>
            <a:r>
              <a:rPr sz="2500" b="1" spc="-168" dirty="0">
                <a:latin typeface="Arial"/>
                <a:cs typeface="Arial"/>
              </a:rPr>
              <a:t>το </a:t>
            </a:r>
            <a:r>
              <a:rPr sz="2500" b="1" spc="-154" dirty="0">
                <a:latin typeface="Arial"/>
                <a:cs typeface="Arial"/>
              </a:rPr>
              <a:t>λογικό </a:t>
            </a:r>
            <a:r>
              <a:rPr sz="2500" b="1" spc="-195" dirty="0">
                <a:latin typeface="Arial"/>
                <a:cs typeface="Arial"/>
              </a:rPr>
              <a:t>τελικό </a:t>
            </a:r>
            <a:r>
              <a:rPr sz="2500" b="1" spc="-163" dirty="0">
                <a:latin typeface="Arial"/>
                <a:cs typeface="Arial"/>
              </a:rPr>
              <a:t>σημείο </a:t>
            </a:r>
            <a:r>
              <a:rPr sz="2500" b="1" spc="-168" dirty="0">
                <a:latin typeface="Arial"/>
                <a:cs typeface="Arial"/>
              </a:rPr>
              <a:t>στην </a:t>
            </a:r>
            <a:r>
              <a:rPr sz="2500" b="1" spc="-163" dirty="0">
                <a:latin typeface="Arial"/>
                <a:cs typeface="Arial"/>
              </a:rPr>
              <a:t>εξέλιξη </a:t>
            </a:r>
            <a:r>
              <a:rPr sz="2500" b="1" spc="-154" dirty="0">
                <a:latin typeface="Arial"/>
                <a:cs typeface="Arial"/>
              </a:rPr>
              <a:t>της </a:t>
            </a:r>
            <a:r>
              <a:rPr sz="2500" b="1" spc="-177" dirty="0">
                <a:latin typeface="Arial"/>
                <a:cs typeface="Arial"/>
              </a:rPr>
              <a:t>τεχνολογίας μετατροπής </a:t>
            </a:r>
            <a:r>
              <a:rPr sz="2500" b="1" spc="-191" dirty="0">
                <a:latin typeface="Arial"/>
                <a:cs typeface="Arial"/>
              </a:rPr>
              <a:t>της βιομάζας, </a:t>
            </a:r>
            <a:r>
              <a:rPr sz="2500" b="1" spc="-168" dirty="0">
                <a:latin typeface="Arial"/>
                <a:cs typeface="Arial"/>
              </a:rPr>
              <a:t>με </a:t>
            </a:r>
            <a:r>
              <a:rPr sz="2500" b="1" spc="-159" dirty="0">
                <a:latin typeface="Arial"/>
                <a:cs typeface="Arial"/>
              </a:rPr>
              <a:t>εξαιρετικές </a:t>
            </a:r>
            <a:r>
              <a:rPr sz="2500" b="1" spc="-154" dirty="0">
                <a:latin typeface="Arial"/>
                <a:cs typeface="Arial"/>
              </a:rPr>
              <a:t>δυνατότητες </a:t>
            </a:r>
            <a:r>
              <a:rPr sz="2500" b="1" spc="-150" dirty="0">
                <a:latin typeface="Arial"/>
                <a:cs typeface="Arial"/>
              </a:rPr>
              <a:t>για </a:t>
            </a:r>
            <a:r>
              <a:rPr sz="2500" b="1" spc="-185" dirty="0">
                <a:latin typeface="Arial"/>
                <a:cs typeface="Arial"/>
              </a:rPr>
              <a:t>βελτίωση της </a:t>
            </a:r>
            <a:r>
              <a:rPr sz="2500" b="1" spc="-154" dirty="0">
                <a:latin typeface="Arial"/>
                <a:cs typeface="Arial"/>
              </a:rPr>
              <a:t>αποδοτικότητας </a:t>
            </a:r>
            <a:r>
              <a:rPr sz="2500" b="1" spc="-195" dirty="0">
                <a:latin typeface="Arial"/>
                <a:cs typeface="Arial"/>
              </a:rPr>
              <a:t>και </a:t>
            </a:r>
            <a:r>
              <a:rPr sz="2500" b="1" spc="-168" dirty="0">
                <a:latin typeface="Arial"/>
                <a:cs typeface="Arial"/>
              </a:rPr>
              <a:t>μείωση του </a:t>
            </a:r>
            <a:r>
              <a:rPr sz="2500" b="1" spc="-172" dirty="0">
                <a:latin typeface="Arial"/>
                <a:cs typeface="Arial"/>
              </a:rPr>
              <a:t>κόστους </a:t>
            </a:r>
            <a:r>
              <a:rPr sz="2500" b="1" spc="-177" dirty="0">
                <a:latin typeface="Arial"/>
                <a:cs typeface="Arial"/>
              </a:rPr>
              <a:t>(Hamelinck </a:t>
            </a:r>
            <a:r>
              <a:rPr sz="2500" b="1" spc="-150" dirty="0">
                <a:latin typeface="Arial"/>
                <a:cs typeface="Arial"/>
              </a:rPr>
              <a:t>et </a:t>
            </a:r>
            <a:r>
              <a:rPr sz="2500" b="1" spc="-118" dirty="0">
                <a:latin typeface="Arial"/>
                <a:cs typeface="Arial"/>
              </a:rPr>
              <a:t>al., </a:t>
            </a:r>
            <a:r>
              <a:rPr sz="2500" b="1" spc="-159" dirty="0">
                <a:latin typeface="Arial"/>
                <a:cs typeface="Arial"/>
              </a:rPr>
              <a:t>2003).</a:t>
            </a:r>
            <a:endParaRPr sz="2500" dirty="0">
              <a:latin typeface="Arial"/>
              <a:cs typeface="Arial"/>
            </a:endParaRPr>
          </a:p>
        </p:txBody>
      </p:sp>
      <p:sp>
        <p:nvSpPr>
          <p:cNvPr id="2" name="object 110">
            <a:extLst>
              <a:ext uri="{FF2B5EF4-FFF2-40B4-BE49-F238E27FC236}">
                <a16:creationId xmlns:a16="http://schemas.microsoft.com/office/drawing/2014/main" id="{E80125FA-21D7-4CB4-E866-3759598B7587}"/>
              </a:ext>
            </a:extLst>
          </p:cNvPr>
          <p:cNvSpPr txBox="1">
            <a:spLocks/>
          </p:cNvSpPr>
          <p:nvPr/>
        </p:nvSpPr>
        <p:spPr>
          <a:xfrm>
            <a:off x="1466850" y="534988"/>
            <a:ext cx="9544050" cy="628650"/>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el-GR" spc="-218" dirty="0"/>
              <a:t>Μετατροπή Κυτταρικής </a:t>
            </a:r>
            <a:r>
              <a:rPr lang="el-GR" spc="-363" dirty="0"/>
              <a:t>βιομάζας σε αιθανόλη</a:t>
            </a:r>
            <a:endParaRPr lang="el-GR" spc="-439"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6622" y="331963"/>
            <a:ext cx="8298756" cy="6322534"/>
            <a:chOff x="771698" y="347287"/>
            <a:chExt cx="9144000" cy="6966496"/>
          </a:xfrm>
        </p:grpSpPr>
        <p:pic>
          <p:nvPicPr>
            <p:cNvPr id="3" name="object 3"/>
            <p:cNvPicPr/>
            <p:nvPr/>
          </p:nvPicPr>
          <p:blipFill>
            <a:blip r:embed="rId2" cstate="print"/>
            <a:stretch>
              <a:fillRect/>
            </a:stretch>
          </p:blipFill>
          <p:spPr>
            <a:xfrm>
              <a:off x="771698" y="647325"/>
              <a:ext cx="9143998" cy="9526"/>
            </a:xfrm>
            <a:prstGeom prst="rect">
              <a:avLst/>
            </a:prstGeom>
          </p:spPr>
        </p:pic>
        <p:sp>
          <p:nvSpPr>
            <p:cNvPr id="4" name="object 4"/>
            <p:cNvSpPr/>
            <p:nvPr/>
          </p:nvSpPr>
          <p:spPr>
            <a:xfrm>
              <a:off x="771698" y="952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5" name="object 5"/>
            <p:cNvPicPr/>
            <p:nvPr/>
          </p:nvPicPr>
          <p:blipFill>
            <a:blip r:embed="rId3" cstate="print"/>
            <a:stretch>
              <a:fillRect/>
            </a:stretch>
          </p:blipFill>
          <p:spPr>
            <a:xfrm>
              <a:off x="771698" y="952125"/>
              <a:ext cx="9143998" cy="9526"/>
            </a:xfrm>
            <a:prstGeom prst="rect">
              <a:avLst/>
            </a:prstGeom>
          </p:spPr>
        </p:pic>
        <p:sp>
          <p:nvSpPr>
            <p:cNvPr id="6" name="object 6"/>
            <p:cNvSpPr/>
            <p:nvPr/>
          </p:nvSpPr>
          <p:spPr>
            <a:xfrm>
              <a:off x="771698" y="1256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7" name="object 7"/>
            <p:cNvPicPr/>
            <p:nvPr/>
          </p:nvPicPr>
          <p:blipFill>
            <a:blip r:embed="rId4" cstate="print"/>
            <a:stretch>
              <a:fillRect/>
            </a:stretch>
          </p:blipFill>
          <p:spPr>
            <a:xfrm>
              <a:off x="771698" y="1256925"/>
              <a:ext cx="9143998" cy="9526"/>
            </a:xfrm>
            <a:prstGeom prst="rect">
              <a:avLst/>
            </a:prstGeom>
          </p:spPr>
        </p:pic>
        <p:sp>
          <p:nvSpPr>
            <p:cNvPr id="8" name="object 8"/>
            <p:cNvSpPr/>
            <p:nvPr/>
          </p:nvSpPr>
          <p:spPr>
            <a:xfrm>
              <a:off x="771698" y="1561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9" name="object 9"/>
            <p:cNvPicPr/>
            <p:nvPr/>
          </p:nvPicPr>
          <p:blipFill>
            <a:blip r:embed="rId5" cstate="print"/>
            <a:stretch>
              <a:fillRect/>
            </a:stretch>
          </p:blipFill>
          <p:spPr>
            <a:xfrm>
              <a:off x="771698" y="1561725"/>
              <a:ext cx="9143998" cy="9526"/>
            </a:xfrm>
            <a:prstGeom prst="rect">
              <a:avLst/>
            </a:prstGeom>
          </p:spPr>
        </p:pic>
        <p:sp>
          <p:nvSpPr>
            <p:cNvPr id="10" name="object 10"/>
            <p:cNvSpPr/>
            <p:nvPr/>
          </p:nvSpPr>
          <p:spPr>
            <a:xfrm>
              <a:off x="771698" y="1866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1" name="object 11"/>
            <p:cNvPicPr/>
            <p:nvPr/>
          </p:nvPicPr>
          <p:blipFill>
            <a:blip r:embed="rId3" cstate="print"/>
            <a:stretch>
              <a:fillRect/>
            </a:stretch>
          </p:blipFill>
          <p:spPr>
            <a:xfrm>
              <a:off x="771698" y="1866525"/>
              <a:ext cx="9143998" cy="9526"/>
            </a:xfrm>
            <a:prstGeom prst="rect">
              <a:avLst/>
            </a:prstGeom>
          </p:spPr>
        </p:pic>
        <p:sp>
          <p:nvSpPr>
            <p:cNvPr id="12" name="object 12"/>
            <p:cNvSpPr/>
            <p:nvPr/>
          </p:nvSpPr>
          <p:spPr>
            <a:xfrm>
              <a:off x="771698" y="2171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3" name="object 13"/>
            <p:cNvPicPr/>
            <p:nvPr/>
          </p:nvPicPr>
          <p:blipFill>
            <a:blip r:embed="rId4" cstate="print"/>
            <a:stretch>
              <a:fillRect/>
            </a:stretch>
          </p:blipFill>
          <p:spPr>
            <a:xfrm>
              <a:off x="771698" y="2171325"/>
              <a:ext cx="9143998" cy="9526"/>
            </a:xfrm>
            <a:prstGeom prst="rect">
              <a:avLst/>
            </a:prstGeom>
          </p:spPr>
        </p:pic>
        <p:sp>
          <p:nvSpPr>
            <p:cNvPr id="14" name="object 14"/>
            <p:cNvSpPr/>
            <p:nvPr/>
          </p:nvSpPr>
          <p:spPr>
            <a:xfrm>
              <a:off x="771698" y="2476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5" name="object 15"/>
            <p:cNvPicPr/>
            <p:nvPr/>
          </p:nvPicPr>
          <p:blipFill>
            <a:blip r:embed="rId6" cstate="print"/>
            <a:stretch>
              <a:fillRect/>
            </a:stretch>
          </p:blipFill>
          <p:spPr>
            <a:xfrm>
              <a:off x="771698" y="2476125"/>
              <a:ext cx="9143998" cy="9526"/>
            </a:xfrm>
            <a:prstGeom prst="rect">
              <a:avLst/>
            </a:prstGeom>
          </p:spPr>
        </p:pic>
        <p:sp>
          <p:nvSpPr>
            <p:cNvPr id="16" name="object 16"/>
            <p:cNvSpPr/>
            <p:nvPr/>
          </p:nvSpPr>
          <p:spPr>
            <a:xfrm>
              <a:off x="771698" y="2780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7" name="object 17"/>
            <p:cNvPicPr/>
            <p:nvPr/>
          </p:nvPicPr>
          <p:blipFill>
            <a:blip r:embed="rId3" cstate="print"/>
            <a:stretch>
              <a:fillRect/>
            </a:stretch>
          </p:blipFill>
          <p:spPr>
            <a:xfrm>
              <a:off x="771698" y="2780925"/>
              <a:ext cx="9143998" cy="9526"/>
            </a:xfrm>
            <a:prstGeom prst="rect">
              <a:avLst/>
            </a:prstGeom>
          </p:spPr>
        </p:pic>
        <p:sp>
          <p:nvSpPr>
            <p:cNvPr id="18" name="object 18"/>
            <p:cNvSpPr/>
            <p:nvPr/>
          </p:nvSpPr>
          <p:spPr>
            <a:xfrm>
              <a:off x="771698" y="3085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9" name="object 19"/>
            <p:cNvPicPr/>
            <p:nvPr/>
          </p:nvPicPr>
          <p:blipFill>
            <a:blip r:embed="rId4" cstate="print"/>
            <a:stretch>
              <a:fillRect/>
            </a:stretch>
          </p:blipFill>
          <p:spPr>
            <a:xfrm>
              <a:off x="771698" y="3085725"/>
              <a:ext cx="9143998" cy="9526"/>
            </a:xfrm>
            <a:prstGeom prst="rect">
              <a:avLst/>
            </a:prstGeom>
          </p:spPr>
        </p:pic>
        <p:sp>
          <p:nvSpPr>
            <p:cNvPr id="20" name="object 20"/>
            <p:cNvSpPr/>
            <p:nvPr/>
          </p:nvSpPr>
          <p:spPr>
            <a:xfrm>
              <a:off x="771698" y="3390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1" name="object 21"/>
            <p:cNvPicPr/>
            <p:nvPr/>
          </p:nvPicPr>
          <p:blipFill>
            <a:blip r:embed="rId7" cstate="print"/>
            <a:stretch>
              <a:fillRect/>
            </a:stretch>
          </p:blipFill>
          <p:spPr>
            <a:xfrm>
              <a:off x="771698" y="3390525"/>
              <a:ext cx="9143998" cy="9526"/>
            </a:xfrm>
            <a:prstGeom prst="rect">
              <a:avLst/>
            </a:prstGeom>
          </p:spPr>
        </p:pic>
        <p:sp>
          <p:nvSpPr>
            <p:cNvPr id="22" name="object 22"/>
            <p:cNvSpPr/>
            <p:nvPr/>
          </p:nvSpPr>
          <p:spPr>
            <a:xfrm>
              <a:off x="771698" y="3695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3" cstate="print"/>
            <a:stretch>
              <a:fillRect/>
            </a:stretch>
          </p:blipFill>
          <p:spPr>
            <a:xfrm>
              <a:off x="771698" y="3695325"/>
              <a:ext cx="9143998" cy="9526"/>
            </a:xfrm>
            <a:prstGeom prst="rect">
              <a:avLst/>
            </a:prstGeom>
          </p:spPr>
        </p:pic>
        <p:sp>
          <p:nvSpPr>
            <p:cNvPr id="24" name="object 24"/>
            <p:cNvSpPr/>
            <p:nvPr/>
          </p:nvSpPr>
          <p:spPr>
            <a:xfrm>
              <a:off x="771698" y="4000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4" cstate="print"/>
            <a:stretch>
              <a:fillRect/>
            </a:stretch>
          </p:blipFill>
          <p:spPr>
            <a:xfrm>
              <a:off x="771698" y="4000125"/>
              <a:ext cx="9143998" cy="9526"/>
            </a:xfrm>
            <a:prstGeom prst="rect">
              <a:avLst/>
            </a:prstGeom>
          </p:spPr>
        </p:pic>
        <p:sp>
          <p:nvSpPr>
            <p:cNvPr id="26" name="object 26"/>
            <p:cNvSpPr/>
            <p:nvPr/>
          </p:nvSpPr>
          <p:spPr>
            <a:xfrm>
              <a:off x="771698" y="43049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8" cstate="print"/>
            <a:stretch>
              <a:fillRect/>
            </a:stretch>
          </p:blipFill>
          <p:spPr>
            <a:xfrm>
              <a:off x="771698" y="4304925"/>
              <a:ext cx="9143998" cy="9526"/>
            </a:xfrm>
            <a:prstGeom prst="rect">
              <a:avLst/>
            </a:prstGeom>
          </p:spPr>
        </p:pic>
        <p:sp>
          <p:nvSpPr>
            <p:cNvPr id="28" name="object 28"/>
            <p:cNvSpPr/>
            <p:nvPr/>
          </p:nvSpPr>
          <p:spPr>
            <a:xfrm>
              <a:off x="771698" y="46097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3" cstate="print"/>
            <a:stretch>
              <a:fillRect/>
            </a:stretch>
          </p:blipFill>
          <p:spPr>
            <a:xfrm>
              <a:off x="771698" y="4609725"/>
              <a:ext cx="9143998" cy="9525"/>
            </a:xfrm>
            <a:prstGeom prst="rect">
              <a:avLst/>
            </a:prstGeom>
          </p:spPr>
        </p:pic>
        <p:sp>
          <p:nvSpPr>
            <p:cNvPr id="30" name="object 30"/>
            <p:cNvSpPr/>
            <p:nvPr/>
          </p:nvSpPr>
          <p:spPr>
            <a:xfrm>
              <a:off x="771698" y="49145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4" cstate="print"/>
            <a:stretch>
              <a:fillRect/>
            </a:stretch>
          </p:blipFill>
          <p:spPr>
            <a:xfrm>
              <a:off x="771698" y="4914525"/>
              <a:ext cx="9143998" cy="9526"/>
            </a:xfrm>
            <a:prstGeom prst="rect">
              <a:avLst/>
            </a:prstGeom>
          </p:spPr>
        </p:pic>
        <p:sp>
          <p:nvSpPr>
            <p:cNvPr id="32" name="object 32"/>
            <p:cNvSpPr/>
            <p:nvPr/>
          </p:nvSpPr>
          <p:spPr>
            <a:xfrm>
              <a:off x="771698" y="52193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9" cstate="print"/>
            <a:stretch>
              <a:fillRect/>
            </a:stretch>
          </p:blipFill>
          <p:spPr>
            <a:xfrm>
              <a:off x="771698" y="5219325"/>
              <a:ext cx="9143998" cy="9526"/>
            </a:xfrm>
            <a:prstGeom prst="rect">
              <a:avLst/>
            </a:prstGeom>
          </p:spPr>
        </p:pic>
        <p:sp>
          <p:nvSpPr>
            <p:cNvPr id="34" name="object 34"/>
            <p:cNvSpPr/>
            <p:nvPr/>
          </p:nvSpPr>
          <p:spPr>
            <a:xfrm>
              <a:off x="771698" y="55241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3" cstate="print"/>
            <a:stretch>
              <a:fillRect/>
            </a:stretch>
          </p:blipFill>
          <p:spPr>
            <a:xfrm>
              <a:off x="771698" y="5524125"/>
              <a:ext cx="9143998" cy="9525"/>
            </a:xfrm>
            <a:prstGeom prst="rect">
              <a:avLst/>
            </a:prstGeom>
          </p:spPr>
        </p:pic>
        <p:sp>
          <p:nvSpPr>
            <p:cNvPr id="36" name="object 36"/>
            <p:cNvSpPr/>
            <p:nvPr/>
          </p:nvSpPr>
          <p:spPr>
            <a:xfrm>
              <a:off x="771698" y="58289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4" cstate="print"/>
            <a:stretch>
              <a:fillRect/>
            </a:stretch>
          </p:blipFill>
          <p:spPr>
            <a:xfrm>
              <a:off x="771698" y="5828925"/>
              <a:ext cx="9143998" cy="9525"/>
            </a:xfrm>
            <a:prstGeom prst="rect">
              <a:avLst/>
            </a:prstGeom>
          </p:spPr>
        </p:pic>
        <p:sp>
          <p:nvSpPr>
            <p:cNvPr id="38" name="object 38"/>
            <p:cNvSpPr/>
            <p:nvPr/>
          </p:nvSpPr>
          <p:spPr>
            <a:xfrm>
              <a:off x="771698" y="61337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10" cstate="print"/>
            <a:stretch>
              <a:fillRect/>
            </a:stretch>
          </p:blipFill>
          <p:spPr>
            <a:xfrm>
              <a:off x="771698" y="6133725"/>
              <a:ext cx="9143998" cy="9526"/>
            </a:xfrm>
            <a:prstGeom prst="rect">
              <a:avLst/>
            </a:prstGeom>
          </p:spPr>
        </p:pic>
        <p:sp>
          <p:nvSpPr>
            <p:cNvPr id="40" name="object 40"/>
            <p:cNvSpPr/>
            <p:nvPr/>
          </p:nvSpPr>
          <p:spPr>
            <a:xfrm>
              <a:off x="771698" y="64385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3" cstate="print"/>
            <a:stretch>
              <a:fillRect/>
            </a:stretch>
          </p:blipFill>
          <p:spPr>
            <a:xfrm>
              <a:off x="771698" y="6438524"/>
              <a:ext cx="9143998" cy="9526"/>
            </a:xfrm>
            <a:prstGeom prst="rect">
              <a:avLst/>
            </a:prstGeom>
          </p:spPr>
        </p:pic>
        <p:sp>
          <p:nvSpPr>
            <p:cNvPr id="42" name="object 42"/>
            <p:cNvSpPr/>
            <p:nvPr/>
          </p:nvSpPr>
          <p:spPr>
            <a:xfrm>
              <a:off x="771698" y="6743324"/>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4" cstate="print"/>
            <a:stretch>
              <a:fillRect/>
            </a:stretch>
          </p:blipFill>
          <p:spPr>
            <a:xfrm>
              <a:off x="771698" y="6743324"/>
              <a:ext cx="9143998" cy="9526"/>
            </a:xfrm>
            <a:prstGeom prst="rect">
              <a:avLst/>
            </a:prstGeom>
          </p:spPr>
        </p:pic>
        <p:sp>
          <p:nvSpPr>
            <p:cNvPr id="44" name="object 44"/>
            <p:cNvSpPr/>
            <p:nvPr/>
          </p:nvSpPr>
          <p:spPr>
            <a:xfrm>
              <a:off x="771698" y="70481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11" cstate="print"/>
            <a:stretch>
              <a:fillRect/>
            </a:stretch>
          </p:blipFill>
          <p:spPr>
            <a:xfrm>
              <a:off x="771698" y="7048124"/>
              <a:ext cx="9143998" cy="9526"/>
            </a:xfrm>
            <a:prstGeom prst="rect">
              <a:avLst/>
            </a:prstGeom>
          </p:spPr>
        </p:pic>
        <p:sp>
          <p:nvSpPr>
            <p:cNvPr id="46" name="object 46"/>
            <p:cNvSpPr/>
            <p:nvPr/>
          </p:nvSpPr>
          <p:spPr>
            <a:xfrm>
              <a:off x="1071735"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47" name="object 47"/>
            <p:cNvPicPr/>
            <p:nvPr/>
          </p:nvPicPr>
          <p:blipFill>
            <a:blip r:embed="rId12" cstate="print"/>
            <a:stretch>
              <a:fillRect/>
            </a:stretch>
          </p:blipFill>
          <p:spPr>
            <a:xfrm>
              <a:off x="1071735" y="347287"/>
              <a:ext cx="9525" cy="6857999"/>
            </a:xfrm>
            <a:prstGeom prst="rect">
              <a:avLst/>
            </a:prstGeom>
          </p:spPr>
        </p:pic>
        <p:sp>
          <p:nvSpPr>
            <p:cNvPr id="48" name="object 48"/>
            <p:cNvSpPr/>
            <p:nvPr/>
          </p:nvSpPr>
          <p:spPr>
            <a:xfrm>
              <a:off x="1376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49" name="object 49"/>
            <p:cNvPicPr/>
            <p:nvPr/>
          </p:nvPicPr>
          <p:blipFill>
            <a:blip r:embed="rId13" cstate="print"/>
            <a:stretch>
              <a:fillRect/>
            </a:stretch>
          </p:blipFill>
          <p:spPr>
            <a:xfrm>
              <a:off x="1376535" y="347287"/>
              <a:ext cx="9526" cy="6857999"/>
            </a:xfrm>
            <a:prstGeom prst="rect">
              <a:avLst/>
            </a:prstGeom>
          </p:spPr>
        </p:pic>
        <p:sp>
          <p:nvSpPr>
            <p:cNvPr id="50" name="object 50"/>
            <p:cNvSpPr/>
            <p:nvPr/>
          </p:nvSpPr>
          <p:spPr>
            <a:xfrm>
              <a:off x="1681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1" name="object 51"/>
            <p:cNvPicPr/>
            <p:nvPr/>
          </p:nvPicPr>
          <p:blipFill>
            <a:blip r:embed="rId14" cstate="print"/>
            <a:stretch>
              <a:fillRect/>
            </a:stretch>
          </p:blipFill>
          <p:spPr>
            <a:xfrm>
              <a:off x="1681335" y="347287"/>
              <a:ext cx="9526" cy="6857999"/>
            </a:xfrm>
            <a:prstGeom prst="rect">
              <a:avLst/>
            </a:prstGeom>
          </p:spPr>
        </p:pic>
        <p:sp>
          <p:nvSpPr>
            <p:cNvPr id="52" name="object 52"/>
            <p:cNvSpPr/>
            <p:nvPr/>
          </p:nvSpPr>
          <p:spPr>
            <a:xfrm>
              <a:off x="1986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12" cstate="print"/>
            <a:stretch>
              <a:fillRect/>
            </a:stretch>
          </p:blipFill>
          <p:spPr>
            <a:xfrm>
              <a:off x="1986135" y="347287"/>
              <a:ext cx="9526" cy="6857999"/>
            </a:xfrm>
            <a:prstGeom prst="rect">
              <a:avLst/>
            </a:prstGeom>
          </p:spPr>
        </p:pic>
        <p:sp>
          <p:nvSpPr>
            <p:cNvPr id="54" name="object 54"/>
            <p:cNvSpPr/>
            <p:nvPr/>
          </p:nvSpPr>
          <p:spPr>
            <a:xfrm>
              <a:off x="2290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13" cstate="print"/>
            <a:stretch>
              <a:fillRect/>
            </a:stretch>
          </p:blipFill>
          <p:spPr>
            <a:xfrm>
              <a:off x="2290935" y="347287"/>
              <a:ext cx="9526" cy="6857999"/>
            </a:xfrm>
            <a:prstGeom prst="rect">
              <a:avLst/>
            </a:prstGeom>
          </p:spPr>
        </p:pic>
        <p:sp>
          <p:nvSpPr>
            <p:cNvPr id="56" name="object 56"/>
            <p:cNvSpPr/>
            <p:nvPr/>
          </p:nvSpPr>
          <p:spPr>
            <a:xfrm>
              <a:off x="2595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4" cstate="print"/>
            <a:stretch>
              <a:fillRect/>
            </a:stretch>
          </p:blipFill>
          <p:spPr>
            <a:xfrm>
              <a:off x="2595735" y="347287"/>
              <a:ext cx="9526" cy="6857999"/>
            </a:xfrm>
            <a:prstGeom prst="rect">
              <a:avLst/>
            </a:prstGeom>
          </p:spPr>
        </p:pic>
        <p:sp>
          <p:nvSpPr>
            <p:cNvPr id="58" name="object 58"/>
            <p:cNvSpPr/>
            <p:nvPr/>
          </p:nvSpPr>
          <p:spPr>
            <a:xfrm>
              <a:off x="2900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12" cstate="print"/>
            <a:stretch>
              <a:fillRect/>
            </a:stretch>
          </p:blipFill>
          <p:spPr>
            <a:xfrm>
              <a:off x="2900535" y="347287"/>
              <a:ext cx="9526" cy="6857999"/>
            </a:xfrm>
            <a:prstGeom prst="rect">
              <a:avLst/>
            </a:prstGeom>
          </p:spPr>
        </p:pic>
        <p:sp>
          <p:nvSpPr>
            <p:cNvPr id="60" name="object 60"/>
            <p:cNvSpPr/>
            <p:nvPr/>
          </p:nvSpPr>
          <p:spPr>
            <a:xfrm>
              <a:off x="3205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13" cstate="print"/>
            <a:stretch>
              <a:fillRect/>
            </a:stretch>
          </p:blipFill>
          <p:spPr>
            <a:xfrm>
              <a:off x="3205335" y="347287"/>
              <a:ext cx="9526" cy="6857999"/>
            </a:xfrm>
            <a:prstGeom prst="rect">
              <a:avLst/>
            </a:prstGeom>
          </p:spPr>
        </p:pic>
        <p:sp>
          <p:nvSpPr>
            <p:cNvPr id="62" name="object 62"/>
            <p:cNvSpPr/>
            <p:nvPr/>
          </p:nvSpPr>
          <p:spPr>
            <a:xfrm>
              <a:off x="3510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4" cstate="print"/>
            <a:stretch>
              <a:fillRect/>
            </a:stretch>
          </p:blipFill>
          <p:spPr>
            <a:xfrm>
              <a:off x="3510135" y="347287"/>
              <a:ext cx="9526" cy="6857999"/>
            </a:xfrm>
            <a:prstGeom prst="rect">
              <a:avLst/>
            </a:prstGeom>
          </p:spPr>
        </p:pic>
        <p:sp>
          <p:nvSpPr>
            <p:cNvPr id="64" name="object 64"/>
            <p:cNvSpPr/>
            <p:nvPr/>
          </p:nvSpPr>
          <p:spPr>
            <a:xfrm>
              <a:off x="3814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12" cstate="print"/>
            <a:stretch>
              <a:fillRect/>
            </a:stretch>
          </p:blipFill>
          <p:spPr>
            <a:xfrm>
              <a:off x="3814935" y="347287"/>
              <a:ext cx="9526" cy="6857999"/>
            </a:xfrm>
            <a:prstGeom prst="rect">
              <a:avLst/>
            </a:prstGeom>
          </p:spPr>
        </p:pic>
        <p:sp>
          <p:nvSpPr>
            <p:cNvPr id="66" name="object 66"/>
            <p:cNvSpPr/>
            <p:nvPr/>
          </p:nvSpPr>
          <p:spPr>
            <a:xfrm>
              <a:off x="4119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13" cstate="print"/>
            <a:stretch>
              <a:fillRect/>
            </a:stretch>
          </p:blipFill>
          <p:spPr>
            <a:xfrm>
              <a:off x="4119735" y="347287"/>
              <a:ext cx="9526" cy="6857999"/>
            </a:xfrm>
            <a:prstGeom prst="rect">
              <a:avLst/>
            </a:prstGeom>
          </p:spPr>
        </p:pic>
        <p:sp>
          <p:nvSpPr>
            <p:cNvPr id="68" name="object 68"/>
            <p:cNvSpPr/>
            <p:nvPr/>
          </p:nvSpPr>
          <p:spPr>
            <a:xfrm>
              <a:off x="4424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4" cstate="print"/>
            <a:stretch>
              <a:fillRect/>
            </a:stretch>
          </p:blipFill>
          <p:spPr>
            <a:xfrm>
              <a:off x="4424535" y="347287"/>
              <a:ext cx="9526" cy="6857999"/>
            </a:xfrm>
            <a:prstGeom prst="rect">
              <a:avLst/>
            </a:prstGeom>
          </p:spPr>
        </p:pic>
        <p:sp>
          <p:nvSpPr>
            <p:cNvPr id="70" name="object 70"/>
            <p:cNvSpPr/>
            <p:nvPr/>
          </p:nvSpPr>
          <p:spPr>
            <a:xfrm>
              <a:off x="4729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12" cstate="print"/>
            <a:stretch>
              <a:fillRect/>
            </a:stretch>
          </p:blipFill>
          <p:spPr>
            <a:xfrm>
              <a:off x="4729335" y="347287"/>
              <a:ext cx="9526" cy="6857999"/>
            </a:xfrm>
            <a:prstGeom prst="rect">
              <a:avLst/>
            </a:prstGeom>
          </p:spPr>
        </p:pic>
        <p:sp>
          <p:nvSpPr>
            <p:cNvPr id="72" name="object 72"/>
            <p:cNvSpPr/>
            <p:nvPr/>
          </p:nvSpPr>
          <p:spPr>
            <a:xfrm>
              <a:off x="5034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13" cstate="print"/>
            <a:stretch>
              <a:fillRect/>
            </a:stretch>
          </p:blipFill>
          <p:spPr>
            <a:xfrm>
              <a:off x="5034135" y="347287"/>
              <a:ext cx="9526" cy="6857999"/>
            </a:xfrm>
            <a:prstGeom prst="rect">
              <a:avLst/>
            </a:prstGeom>
          </p:spPr>
        </p:pic>
        <p:sp>
          <p:nvSpPr>
            <p:cNvPr id="74" name="object 74"/>
            <p:cNvSpPr/>
            <p:nvPr/>
          </p:nvSpPr>
          <p:spPr>
            <a:xfrm>
              <a:off x="5338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4" cstate="print"/>
            <a:stretch>
              <a:fillRect/>
            </a:stretch>
          </p:blipFill>
          <p:spPr>
            <a:xfrm>
              <a:off x="5338935" y="347287"/>
              <a:ext cx="9526" cy="6857999"/>
            </a:xfrm>
            <a:prstGeom prst="rect">
              <a:avLst/>
            </a:prstGeom>
          </p:spPr>
        </p:pic>
        <p:sp>
          <p:nvSpPr>
            <p:cNvPr id="76" name="object 76"/>
            <p:cNvSpPr/>
            <p:nvPr/>
          </p:nvSpPr>
          <p:spPr>
            <a:xfrm>
              <a:off x="5643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12" cstate="print"/>
            <a:stretch>
              <a:fillRect/>
            </a:stretch>
          </p:blipFill>
          <p:spPr>
            <a:xfrm>
              <a:off x="5643735" y="347287"/>
              <a:ext cx="9526" cy="6857999"/>
            </a:xfrm>
            <a:prstGeom prst="rect">
              <a:avLst/>
            </a:prstGeom>
          </p:spPr>
        </p:pic>
        <p:sp>
          <p:nvSpPr>
            <p:cNvPr id="78" name="object 78"/>
            <p:cNvSpPr/>
            <p:nvPr/>
          </p:nvSpPr>
          <p:spPr>
            <a:xfrm>
              <a:off x="5948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13" cstate="print"/>
            <a:stretch>
              <a:fillRect/>
            </a:stretch>
          </p:blipFill>
          <p:spPr>
            <a:xfrm>
              <a:off x="5948534" y="347287"/>
              <a:ext cx="9526" cy="6857999"/>
            </a:xfrm>
            <a:prstGeom prst="rect">
              <a:avLst/>
            </a:prstGeom>
          </p:spPr>
        </p:pic>
        <p:sp>
          <p:nvSpPr>
            <p:cNvPr id="80" name="object 80"/>
            <p:cNvSpPr/>
            <p:nvPr/>
          </p:nvSpPr>
          <p:spPr>
            <a:xfrm>
              <a:off x="6253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4" cstate="print"/>
            <a:stretch>
              <a:fillRect/>
            </a:stretch>
          </p:blipFill>
          <p:spPr>
            <a:xfrm>
              <a:off x="6253335" y="347287"/>
              <a:ext cx="9526" cy="6857999"/>
            </a:xfrm>
            <a:prstGeom prst="rect">
              <a:avLst/>
            </a:prstGeom>
          </p:spPr>
        </p:pic>
        <p:sp>
          <p:nvSpPr>
            <p:cNvPr id="82" name="object 82"/>
            <p:cNvSpPr/>
            <p:nvPr/>
          </p:nvSpPr>
          <p:spPr>
            <a:xfrm>
              <a:off x="6558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12" cstate="print"/>
            <a:stretch>
              <a:fillRect/>
            </a:stretch>
          </p:blipFill>
          <p:spPr>
            <a:xfrm>
              <a:off x="6558135" y="347287"/>
              <a:ext cx="9526" cy="6857999"/>
            </a:xfrm>
            <a:prstGeom prst="rect">
              <a:avLst/>
            </a:prstGeom>
          </p:spPr>
        </p:pic>
        <p:sp>
          <p:nvSpPr>
            <p:cNvPr id="84" name="object 84"/>
            <p:cNvSpPr/>
            <p:nvPr/>
          </p:nvSpPr>
          <p:spPr>
            <a:xfrm>
              <a:off x="6862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13" cstate="print"/>
            <a:stretch>
              <a:fillRect/>
            </a:stretch>
          </p:blipFill>
          <p:spPr>
            <a:xfrm>
              <a:off x="6862934" y="347287"/>
              <a:ext cx="9526" cy="6857999"/>
            </a:xfrm>
            <a:prstGeom prst="rect">
              <a:avLst/>
            </a:prstGeom>
          </p:spPr>
        </p:pic>
        <p:sp>
          <p:nvSpPr>
            <p:cNvPr id="86" name="object 86"/>
            <p:cNvSpPr/>
            <p:nvPr/>
          </p:nvSpPr>
          <p:spPr>
            <a:xfrm>
              <a:off x="7167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4" cstate="print"/>
            <a:stretch>
              <a:fillRect/>
            </a:stretch>
          </p:blipFill>
          <p:spPr>
            <a:xfrm>
              <a:off x="7167734" y="347287"/>
              <a:ext cx="9526" cy="6857999"/>
            </a:xfrm>
            <a:prstGeom prst="rect">
              <a:avLst/>
            </a:prstGeom>
          </p:spPr>
        </p:pic>
        <p:sp>
          <p:nvSpPr>
            <p:cNvPr id="88" name="object 88"/>
            <p:cNvSpPr/>
            <p:nvPr/>
          </p:nvSpPr>
          <p:spPr>
            <a:xfrm>
              <a:off x="7472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12" cstate="print"/>
            <a:stretch>
              <a:fillRect/>
            </a:stretch>
          </p:blipFill>
          <p:spPr>
            <a:xfrm>
              <a:off x="7472534" y="347287"/>
              <a:ext cx="9526" cy="6857999"/>
            </a:xfrm>
            <a:prstGeom prst="rect">
              <a:avLst/>
            </a:prstGeom>
          </p:spPr>
        </p:pic>
        <p:sp>
          <p:nvSpPr>
            <p:cNvPr id="90" name="object 90"/>
            <p:cNvSpPr/>
            <p:nvPr/>
          </p:nvSpPr>
          <p:spPr>
            <a:xfrm>
              <a:off x="77773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13" cstate="print"/>
            <a:stretch>
              <a:fillRect/>
            </a:stretch>
          </p:blipFill>
          <p:spPr>
            <a:xfrm>
              <a:off x="7777334" y="347287"/>
              <a:ext cx="9526" cy="6857999"/>
            </a:xfrm>
            <a:prstGeom prst="rect">
              <a:avLst/>
            </a:prstGeom>
          </p:spPr>
        </p:pic>
        <p:sp>
          <p:nvSpPr>
            <p:cNvPr id="92" name="object 92"/>
            <p:cNvSpPr/>
            <p:nvPr/>
          </p:nvSpPr>
          <p:spPr>
            <a:xfrm>
              <a:off x="8082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4" cstate="print"/>
            <a:stretch>
              <a:fillRect/>
            </a:stretch>
          </p:blipFill>
          <p:spPr>
            <a:xfrm>
              <a:off x="8082134" y="347287"/>
              <a:ext cx="9526" cy="6857999"/>
            </a:xfrm>
            <a:prstGeom prst="rect">
              <a:avLst/>
            </a:prstGeom>
          </p:spPr>
        </p:pic>
        <p:sp>
          <p:nvSpPr>
            <p:cNvPr id="94" name="object 94"/>
            <p:cNvSpPr/>
            <p:nvPr/>
          </p:nvSpPr>
          <p:spPr>
            <a:xfrm>
              <a:off x="8386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12" cstate="print"/>
            <a:stretch>
              <a:fillRect/>
            </a:stretch>
          </p:blipFill>
          <p:spPr>
            <a:xfrm>
              <a:off x="8386934" y="347287"/>
              <a:ext cx="9526" cy="6857999"/>
            </a:xfrm>
            <a:prstGeom prst="rect">
              <a:avLst/>
            </a:prstGeom>
          </p:spPr>
        </p:pic>
        <p:sp>
          <p:nvSpPr>
            <p:cNvPr id="96" name="object 96"/>
            <p:cNvSpPr/>
            <p:nvPr/>
          </p:nvSpPr>
          <p:spPr>
            <a:xfrm>
              <a:off x="8691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13" cstate="print"/>
            <a:stretch>
              <a:fillRect/>
            </a:stretch>
          </p:blipFill>
          <p:spPr>
            <a:xfrm>
              <a:off x="8691734" y="347287"/>
              <a:ext cx="9526" cy="6857999"/>
            </a:xfrm>
            <a:prstGeom prst="rect">
              <a:avLst/>
            </a:prstGeom>
          </p:spPr>
        </p:pic>
        <p:sp>
          <p:nvSpPr>
            <p:cNvPr id="98" name="object 98"/>
            <p:cNvSpPr/>
            <p:nvPr/>
          </p:nvSpPr>
          <p:spPr>
            <a:xfrm>
              <a:off x="8996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4" cstate="print"/>
            <a:stretch>
              <a:fillRect/>
            </a:stretch>
          </p:blipFill>
          <p:spPr>
            <a:xfrm>
              <a:off x="8996534" y="347287"/>
              <a:ext cx="9526" cy="6857999"/>
            </a:xfrm>
            <a:prstGeom prst="rect">
              <a:avLst/>
            </a:prstGeom>
          </p:spPr>
        </p:pic>
        <p:sp>
          <p:nvSpPr>
            <p:cNvPr id="100" name="object 100"/>
            <p:cNvSpPr/>
            <p:nvPr/>
          </p:nvSpPr>
          <p:spPr>
            <a:xfrm>
              <a:off x="9301334"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101" name="object 101"/>
            <p:cNvPicPr/>
            <p:nvPr/>
          </p:nvPicPr>
          <p:blipFill>
            <a:blip r:embed="rId15" cstate="print"/>
            <a:stretch>
              <a:fillRect/>
            </a:stretch>
          </p:blipFill>
          <p:spPr>
            <a:xfrm>
              <a:off x="9301334" y="347287"/>
              <a:ext cx="9525" cy="6857999"/>
            </a:xfrm>
            <a:prstGeom prst="rect">
              <a:avLst/>
            </a:prstGeom>
          </p:spPr>
        </p:pic>
        <p:sp>
          <p:nvSpPr>
            <p:cNvPr id="102" name="object 102"/>
            <p:cNvSpPr/>
            <p:nvPr/>
          </p:nvSpPr>
          <p:spPr>
            <a:xfrm>
              <a:off x="9606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3" name="object 103"/>
            <p:cNvPicPr/>
            <p:nvPr/>
          </p:nvPicPr>
          <p:blipFill>
            <a:blip r:embed="rId13" cstate="print"/>
            <a:stretch>
              <a:fillRect/>
            </a:stretch>
          </p:blipFill>
          <p:spPr>
            <a:xfrm>
              <a:off x="9606134" y="347287"/>
              <a:ext cx="9526" cy="6857999"/>
            </a:xfrm>
            <a:prstGeom prst="rect">
              <a:avLst/>
            </a:prstGeom>
          </p:spPr>
        </p:pic>
        <p:sp>
          <p:nvSpPr>
            <p:cNvPr id="105" name="object 105"/>
            <p:cNvSpPr/>
            <p:nvPr/>
          </p:nvSpPr>
          <p:spPr>
            <a:xfrm>
              <a:off x="9610895" y="347287"/>
              <a:ext cx="0" cy="2362200"/>
            </a:xfrm>
            <a:custGeom>
              <a:avLst/>
              <a:gdLst/>
              <a:ahLst/>
              <a:cxnLst/>
              <a:rect l="l" t="t" r="r" b="b"/>
              <a:pathLst>
                <a:path h="2362200">
                  <a:moveTo>
                    <a:pt x="0" y="0"/>
                  </a:moveTo>
                  <a:lnTo>
                    <a:pt x="0" y="2362199"/>
                  </a:lnTo>
                </a:path>
              </a:pathLst>
            </a:custGeom>
            <a:ln w="9524">
              <a:solidFill>
                <a:srgbClr val="00B2DE"/>
              </a:solidFill>
            </a:ln>
          </p:spPr>
          <p:txBody>
            <a:bodyPr wrap="square" lIns="0" tIns="0" rIns="0" bIns="0" rtlCol="0"/>
            <a:lstStyle/>
            <a:p>
              <a:endParaRPr sz="1634"/>
            </a:p>
          </p:txBody>
        </p:sp>
        <p:pic>
          <p:nvPicPr>
            <p:cNvPr id="106" name="object 106"/>
            <p:cNvPicPr/>
            <p:nvPr/>
          </p:nvPicPr>
          <p:blipFill>
            <a:blip r:embed="rId16" cstate="print"/>
            <a:stretch>
              <a:fillRect/>
            </a:stretch>
          </p:blipFill>
          <p:spPr>
            <a:xfrm>
              <a:off x="1382683" y="538480"/>
              <a:ext cx="7926185" cy="922712"/>
            </a:xfrm>
            <a:prstGeom prst="rect">
              <a:avLst/>
            </a:prstGeom>
          </p:spPr>
        </p:pic>
        <p:pic>
          <p:nvPicPr>
            <p:cNvPr id="110" name="object 110"/>
            <p:cNvPicPr/>
            <p:nvPr/>
          </p:nvPicPr>
          <p:blipFill>
            <a:blip r:embed="rId17" cstate="print"/>
            <a:stretch>
              <a:fillRect/>
            </a:stretch>
          </p:blipFill>
          <p:spPr>
            <a:xfrm>
              <a:off x="1615108" y="1884535"/>
              <a:ext cx="7250111" cy="5429248"/>
            </a:xfrm>
            <a:prstGeom prst="rect">
              <a:avLst/>
            </a:prstGeom>
          </p:spPr>
        </p:pic>
      </p:grpSp>
      <p:sp>
        <p:nvSpPr>
          <p:cNvPr id="108" name="object 110">
            <a:extLst>
              <a:ext uri="{FF2B5EF4-FFF2-40B4-BE49-F238E27FC236}">
                <a16:creationId xmlns:a16="http://schemas.microsoft.com/office/drawing/2014/main" id="{C35FE4FB-049E-A75D-F35E-77587227AEF1}"/>
              </a:ext>
            </a:extLst>
          </p:cNvPr>
          <p:cNvSpPr txBox="1">
            <a:spLocks/>
          </p:cNvSpPr>
          <p:nvPr/>
        </p:nvSpPr>
        <p:spPr>
          <a:xfrm>
            <a:off x="1466850" y="534988"/>
            <a:ext cx="9544050" cy="628650"/>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el-GR" spc="-218" dirty="0"/>
              <a:t>Μετατροπή Κυτταρικής </a:t>
            </a:r>
            <a:r>
              <a:rPr lang="el-GR" spc="-363" dirty="0"/>
              <a:t>βιομάζας σε αιθανόλη</a:t>
            </a:r>
            <a:endParaRPr lang="el-GR" spc="-439"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4664333" y="549506"/>
            <a:ext cx="2857884" cy="626102"/>
          </a:xfrm>
          <a:prstGeom prst="rect">
            <a:avLst/>
          </a:prstGeom>
        </p:spPr>
        <p:txBody>
          <a:bodyPr vert="horz" wrap="square" lIns="0" tIns="11526" rIns="0" bIns="0" rtlCol="0" anchor="ctr">
            <a:spAutoFit/>
          </a:bodyPr>
          <a:lstStyle/>
          <a:p>
            <a:pPr marL="11527">
              <a:lnSpc>
                <a:spcPct val="100000"/>
              </a:lnSpc>
              <a:spcBef>
                <a:spcPts val="91"/>
              </a:spcBef>
            </a:pPr>
            <a:r>
              <a:rPr lang="el-GR" spc="-481" dirty="0"/>
              <a:t>ΠΡΩΤΕΣ ΥΛΕΣ</a:t>
            </a:r>
            <a:endParaRPr spc="-481" dirty="0"/>
          </a:p>
        </p:txBody>
      </p:sp>
      <p:pic>
        <p:nvPicPr>
          <p:cNvPr id="13" name="object 13"/>
          <p:cNvPicPr/>
          <p:nvPr/>
        </p:nvPicPr>
        <p:blipFill>
          <a:blip r:embed="rId2" cstate="print"/>
          <a:stretch>
            <a:fillRect/>
          </a:stretch>
        </p:blipFill>
        <p:spPr>
          <a:xfrm>
            <a:off x="3152693" y="1270408"/>
            <a:ext cx="6091515" cy="522562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760807" y="1139299"/>
            <a:ext cx="6532387" cy="5146380"/>
          </a:xfrm>
          <a:prstGeom prst="rect">
            <a:avLst/>
          </a:prstGeom>
        </p:spPr>
      </p:pic>
      <p:sp>
        <p:nvSpPr>
          <p:cNvPr id="12" name="object 12"/>
          <p:cNvSpPr txBox="1">
            <a:spLocks noGrp="1"/>
          </p:cNvSpPr>
          <p:nvPr>
            <p:ph type="title"/>
          </p:nvPr>
        </p:nvSpPr>
        <p:spPr>
          <a:xfrm>
            <a:off x="4665428" y="392580"/>
            <a:ext cx="2857884" cy="626102"/>
          </a:xfrm>
          <a:prstGeom prst="rect">
            <a:avLst/>
          </a:prstGeom>
        </p:spPr>
        <p:txBody>
          <a:bodyPr vert="horz" wrap="square" lIns="0" tIns="11526" rIns="0" bIns="0" rtlCol="0" anchor="ctr">
            <a:spAutoFit/>
          </a:bodyPr>
          <a:lstStyle/>
          <a:p>
            <a:pPr marL="11527">
              <a:lnSpc>
                <a:spcPct val="100000"/>
              </a:lnSpc>
              <a:spcBef>
                <a:spcPts val="91"/>
              </a:spcBef>
            </a:pPr>
            <a:r>
              <a:rPr lang="el-GR" spc="-481" dirty="0"/>
              <a:t>ΠΡΩΤΕΣ ΥΛΕΣ</a:t>
            </a:r>
            <a:endParaRPr spc="-48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592775" y="2795296"/>
            <a:ext cx="6532388" cy="3097623"/>
          </a:xfrm>
          <a:prstGeom prst="rect">
            <a:avLst/>
          </a:prstGeom>
        </p:spPr>
      </p:pic>
      <p:sp>
        <p:nvSpPr>
          <p:cNvPr id="12" name="object 12"/>
          <p:cNvSpPr txBox="1">
            <a:spLocks noGrp="1"/>
          </p:cNvSpPr>
          <p:nvPr>
            <p:ph type="title"/>
          </p:nvPr>
        </p:nvSpPr>
        <p:spPr>
          <a:xfrm>
            <a:off x="4430027" y="763483"/>
            <a:ext cx="2857884" cy="626102"/>
          </a:xfrm>
          <a:prstGeom prst="rect">
            <a:avLst/>
          </a:prstGeom>
        </p:spPr>
        <p:txBody>
          <a:bodyPr vert="horz" wrap="square" lIns="0" tIns="11526" rIns="0" bIns="0" rtlCol="0" anchor="ctr">
            <a:spAutoFit/>
          </a:bodyPr>
          <a:lstStyle/>
          <a:p>
            <a:pPr marL="11527">
              <a:lnSpc>
                <a:spcPct val="100000"/>
              </a:lnSpc>
              <a:spcBef>
                <a:spcPts val="91"/>
              </a:spcBef>
            </a:pPr>
            <a:r>
              <a:rPr lang="el-GR" spc="-481" dirty="0"/>
              <a:t>ΠΡΩΤΕΣ ΥΛΕΣ</a:t>
            </a:r>
            <a:endParaRPr spc="-48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2B9A8-76C6-40C7-B5B7-3B82FFF891B2}"/>
              </a:ext>
            </a:extLst>
          </p:cNvPr>
          <p:cNvSpPr>
            <a:spLocks noGrp="1"/>
          </p:cNvSpPr>
          <p:nvPr>
            <p:ph type="title"/>
          </p:nvPr>
        </p:nvSpPr>
        <p:spPr>
          <a:xfrm>
            <a:off x="738808" y="1198815"/>
            <a:ext cx="10515600" cy="447423"/>
          </a:xfrm>
        </p:spPr>
        <p:txBody>
          <a:bodyPr>
            <a:normAutofit fontScale="90000"/>
          </a:bodyPr>
          <a:lstStyle/>
          <a:p>
            <a:r>
              <a:rPr lang="en-GB" dirty="0"/>
              <a:t>Συμπέρασμα</a:t>
            </a:r>
            <a:br>
              <a:rPr lang="it-IT" sz="4800" dirty="0">
                <a:solidFill>
                  <a:srgbClr val="808080"/>
                </a:solidFill>
                <a:latin typeface="Cambria" panose="02040503050406030204" pitchFamily="18" charset="0"/>
                <a:ea typeface="Cambria" panose="02040503050406030204" pitchFamily="18" charset="0"/>
                <a:cs typeface="Times New Roman" panose="02020603050405020304" pitchFamily="18" charset="0"/>
              </a:rPr>
            </a:br>
            <a:endParaRPr lang="it-IT" dirty="0"/>
          </a:p>
        </p:txBody>
      </p:sp>
      <p:sp>
        <p:nvSpPr>
          <p:cNvPr id="5" name="Segnaposto numero diapositiva 4">
            <a:extLst>
              <a:ext uri="{FF2B5EF4-FFF2-40B4-BE49-F238E27FC236}">
                <a16:creationId xmlns:a16="http://schemas.microsoft.com/office/drawing/2014/main" id="{620219DC-887D-47BC-8C47-3DB7D27FF07A}"/>
              </a:ext>
            </a:extLst>
          </p:cNvPr>
          <p:cNvSpPr>
            <a:spLocks noGrp="1"/>
          </p:cNvSpPr>
          <p:nvPr>
            <p:ph type="sldNum" sz="quarter" idx="12"/>
          </p:nvPr>
        </p:nvSpPr>
        <p:spPr/>
        <p:txBody>
          <a:bodyPr/>
          <a:lstStyle/>
          <a:p>
            <a:fld id="{D57F1E4F-1CFF-5643-939E-217C01CDF565}" type="slidenum">
              <a:rPr lang="en-US" smtClean="0"/>
              <a:t>45</a:t>
            </a:fld>
            <a:endParaRPr lang="en-US" dirty="0"/>
          </a:p>
        </p:txBody>
      </p:sp>
      <p:sp>
        <p:nvSpPr>
          <p:cNvPr id="8" name="Segnaposto contenuto 7">
            <a:extLst>
              <a:ext uri="{FF2B5EF4-FFF2-40B4-BE49-F238E27FC236}">
                <a16:creationId xmlns:a16="http://schemas.microsoft.com/office/drawing/2014/main" id="{5D67A311-1842-47CE-85FA-34AE64198C78}"/>
              </a:ext>
            </a:extLst>
          </p:cNvPr>
          <p:cNvSpPr>
            <a:spLocks noGrp="1"/>
          </p:cNvSpPr>
          <p:nvPr>
            <p:ph idx="1"/>
          </p:nvPr>
        </p:nvSpPr>
        <p:spPr/>
        <p:txBody>
          <a:bodyPr>
            <a:normAutofit fontScale="92500" lnSpcReduction="20000"/>
          </a:bodyPr>
          <a:lstStyle/>
          <a:p>
            <a:pPr marL="0" indent="0" algn="just">
              <a:buNone/>
            </a:pPr>
            <a:r>
              <a:rPr lang="en-GB" dirty="0"/>
              <a:t>Η βιοενέργεια και οι ενεργειακές καλλιέργειες προσφέρουν κρίσιμες λύσεις για την αντιμετώπιση της κλιματικής αλλαγής και τη μετάβαση σε βιώσιμη ενέργεια. Καλλιεργώντας ενεργειακές καλλιέργειες για την παραγωγή βιοκαυσίμων, διαφοροποιούμε προληπτικά τις πηγές ενέργειας και μειώνουμε την εξάρτηση από τα πεπερασμένα ορυκτά καύσιμα. Η βιοενέργεια, με τη μορφή βιοαιθανόλης και βιοντίζελ, παρέχει μια καθαρότερη εναλλακτική λύση, μετριάζοντας τις εκπομπές αερίων του θερμοκηπίου. Η βιωσιμότητα εξαρτάται από την εξισορρόπηση περιβαλλοντικών, κοινωνικών και οικονομικών παραγόντων, δίνοντας έμφαση στην υπεύθυνη χρήση της γης, τη διατήρηση της βιοποικιλότητας και τη συμμετοχή της κοινότητας. Οι τεχνολογικές καινοτομίες και η τήρηση αυστηρών προτύπων ενισχύουν την αποδοτικότητα του συστήματος βιοενέργειας. Προκλήσεις όπως ο ανταγωνισμός της γης με τις καλλιέργειες τροφίμων καθιστούν αναγκαία τη συνεχή έρευνα και μια διαφοροποιημένη προσέγγιση για την εξισορρόπηση των ενεργειακών αναγκών, της επισιτιστικής ασφάλειας και της διατήρησης του περιβάλλοντος. Η πιστοποίηση διαδραματίζει βασικό ρόλο στην καθοδήγηση υπεύθυνων πρακτικών. Παρά τις προκλήσεις, η συνεχής επένδυση στην έρευνα, την εκπαίδευση και τη συνεργασία είναι απαραίτητη για την πλήρη αξιοποίηση του δυναμικού της βιοενέργειας, συμβάλλοντας σε ένα ανθεκτικό, βιώσιμο και πιο πράσινο ενεργειακό μέλλον.</a:t>
            </a:r>
            <a:endParaRPr lang="it-IT" dirty="0"/>
          </a:p>
        </p:txBody>
      </p:sp>
    </p:spTree>
    <p:extLst>
      <p:ext uri="{BB962C8B-B14F-4D97-AF65-F5344CB8AC3E}">
        <p14:creationId xmlns:p14="http://schemas.microsoft.com/office/powerpoint/2010/main" val="39531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A648278D-68FD-4376-9850-8F004A202875}"/>
              </a:ext>
            </a:extLst>
          </p:cNvPr>
          <p:cNvSpPr>
            <a:spLocks noGrp="1" noChangeArrowheads="1"/>
          </p:cNvSpPr>
          <p:nvPr>
            <p:ph type="title"/>
          </p:nvPr>
        </p:nvSpPr>
        <p:spPr>
          <a:xfrm>
            <a:off x="2209800" y="290323"/>
            <a:ext cx="7772400" cy="590931"/>
          </a:xfrm>
          <a:solidFill>
            <a:srgbClr val="FFFF99">
              <a:alpha val="50195"/>
            </a:srgbClr>
          </a:solidFill>
          <a:ln cap="flat">
            <a:solidFill>
              <a:srgbClr val="CC0000"/>
            </a:solidFill>
            <a:miter lim="800000"/>
            <a:headEnd/>
            <a:tailEnd/>
          </a:ln>
          <a:effectLst>
            <a:outerShdw dist="107763" dir="2700000" algn="ctr" rotWithShape="0">
              <a:schemeClr val="bg2">
                <a:alpha val="50000"/>
              </a:schemeClr>
            </a:outerShdw>
          </a:effectLst>
        </p:spPr>
        <p:txBody>
          <a:bodyPr anchor="ctr">
            <a:spAutoFit/>
          </a:bodyPr>
          <a:lstStyle/>
          <a:p>
            <a:pPr algn="ctr"/>
            <a:r>
              <a:rPr lang="it-IT" altLang="it-IT" sz="3600" b="1" dirty="0">
                <a:solidFill>
                  <a:srgbClr val="008000"/>
                </a:solidFill>
                <a:latin typeface="Arial Narrow" panose="020B0606020202030204" pitchFamily="34" charset="0"/>
              </a:rPr>
              <a:t>ΠΑΡΟΧΕΣ</a:t>
            </a:r>
          </a:p>
        </p:txBody>
      </p:sp>
      <p:sp>
        <p:nvSpPr>
          <p:cNvPr id="44034" name="Rectangle 3" descr="Rectangle: Click to edit Master text styles&#10;Second level&#10;Third level&#10;Fourth level&#10;Fifth level">
            <a:extLst>
              <a:ext uri="{FF2B5EF4-FFF2-40B4-BE49-F238E27FC236}">
                <a16:creationId xmlns:a16="http://schemas.microsoft.com/office/drawing/2014/main" id="{9FB1ED2C-102E-4CFA-8551-8CB7AFB8E07C}"/>
              </a:ext>
            </a:extLst>
          </p:cNvPr>
          <p:cNvSpPr>
            <a:spLocks noGrp="1" noChangeArrowheads="1"/>
          </p:cNvSpPr>
          <p:nvPr>
            <p:ph type="body" idx="1"/>
          </p:nvPr>
        </p:nvSpPr>
        <p:spPr>
          <a:xfrm>
            <a:off x="1936750" y="1125539"/>
            <a:ext cx="8839200" cy="4912952"/>
          </a:xfrm>
        </p:spPr>
        <p:txBody>
          <a:bodyPr>
            <a:noAutofit/>
          </a:bodyPr>
          <a:lstStyle/>
          <a:p>
            <a:pPr marL="0" indent="0" defTabSz="762000">
              <a:buFont typeface="Wingdings" panose="05000000000000000000" pitchFamily="2" charset="2"/>
              <a:buChar char="ð"/>
            </a:pPr>
            <a:r>
              <a:rPr lang="el-GR" altLang="it-IT" sz="2000" b="1" dirty="0">
                <a:solidFill>
                  <a:srgbClr val="008000"/>
                </a:solidFill>
                <a:latin typeface="Tw Cen MT" panose="020B0602020104020603" pitchFamily="34" charset="0"/>
              </a:rPr>
              <a:t>ΓΕΩΡΓΙΑ</a:t>
            </a:r>
            <a:endParaRPr lang="it-IT" altLang="it-IT" sz="2000" b="1" dirty="0">
              <a:solidFill>
                <a:srgbClr val="008000"/>
              </a:solidFill>
              <a:latin typeface="Tw Cen MT" panose="020B0602020104020603" pitchFamily="34" charset="0"/>
            </a:endParaRPr>
          </a:p>
          <a:p>
            <a:pPr marL="269875" lvl="1" indent="0" defTabSz="762000">
              <a:buFont typeface="Wingdings" panose="05000000000000000000" pitchFamily="2" charset="2"/>
              <a:buChar char="ð"/>
            </a:pPr>
            <a:r>
              <a:rPr lang="en-US" altLang="it-IT" sz="2000" b="1" dirty="0">
                <a:solidFill>
                  <a:srgbClr val="000000"/>
                </a:solidFill>
                <a:latin typeface="Tw Cen MT" panose="020B0602020104020603" pitchFamily="34" charset="0"/>
              </a:rPr>
              <a:t>Αυξημένη χρήση γεωργικών και δασικών πόρων</a:t>
            </a:r>
          </a:p>
          <a:p>
            <a:pPr marL="269875" lvl="1" indent="0" defTabSz="762000">
              <a:buFont typeface="Wingdings" panose="05000000000000000000" pitchFamily="2" charset="2"/>
              <a:buChar char="ð"/>
            </a:pPr>
            <a:r>
              <a:rPr lang="en-US" altLang="it-IT" sz="2000" b="1" dirty="0">
                <a:solidFill>
                  <a:srgbClr val="000000"/>
                </a:solidFill>
                <a:latin typeface="Tw Cen MT" panose="020B0602020104020603" pitchFamily="34" charset="0"/>
              </a:rPr>
              <a:t>Διαφοροποίηση της αγοράς, μεγαλύτερη ανταγωνιστικότητα στη διεθνή σκηνή</a:t>
            </a:r>
          </a:p>
          <a:p>
            <a:pPr marL="269875" lvl="1" indent="0" defTabSz="762000">
              <a:buFont typeface="Wingdings" panose="05000000000000000000" pitchFamily="2" charset="2"/>
              <a:buChar char="ð"/>
            </a:pPr>
            <a:r>
              <a:rPr lang="en-US" altLang="it-IT" sz="2000" b="1" dirty="0">
                <a:solidFill>
                  <a:srgbClr val="000000"/>
                </a:solidFill>
                <a:latin typeface="Tw Cen MT" panose="020B0602020104020603" pitchFamily="34" charset="0"/>
              </a:rPr>
              <a:t>Υψηλότερο εισόδημα για τον αγρότη, ανάπτυξη των αγροτικών περιοχών</a:t>
            </a:r>
          </a:p>
          <a:p>
            <a:pPr marL="269875" lvl="1" indent="0" defTabSz="762000">
              <a:buFont typeface="Wingdings" panose="05000000000000000000" pitchFamily="2" charset="2"/>
              <a:buChar char="ð"/>
            </a:pPr>
            <a:r>
              <a:rPr lang="it-IT" altLang="it-IT" sz="2000" b="1" dirty="0">
                <a:solidFill>
                  <a:srgbClr val="008000"/>
                </a:solidFill>
                <a:latin typeface="Tw Cen MT" panose="020B0602020104020603" pitchFamily="34" charset="0"/>
              </a:rPr>
              <a:t>ΠΕΡΙΒΑΛΛΟΝ</a:t>
            </a:r>
          </a:p>
          <a:p>
            <a:pPr marL="269875" lvl="1" indent="0" defTabSz="762000">
              <a:buFont typeface="Wingdings" panose="05000000000000000000" pitchFamily="2" charset="2"/>
              <a:buChar char="ð"/>
            </a:pPr>
            <a:r>
              <a:rPr lang="it-IT" altLang="it-IT" sz="2000" b="1" dirty="0">
                <a:solidFill>
                  <a:srgbClr val="000000"/>
                </a:solidFill>
                <a:latin typeface="Tw Cen MT" panose="020B0602020104020603" pitchFamily="34" charset="0"/>
              </a:rPr>
              <a:t>Μείωση της </a:t>
            </a:r>
            <a:r>
              <a:rPr lang="it-IT" altLang="it-IT" sz="2000" b="1" dirty="0" err="1">
                <a:solidFill>
                  <a:srgbClr val="000000"/>
                </a:solidFill>
                <a:latin typeface="Tw Cen MT" panose="020B0602020104020603" pitchFamily="34" charset="0"/>
              </a:rPr>
              <a:t>ρύπανσης </a:t>
            </a:r>
            <a:r>
              <a:rPr lang="it-IT" altLang="it-IT" sz="2000" b="1" dirty="0">
                <a:solidFill>
                  <a:srgbClr val="000000"/>
                </a:solidFill>
                <a:latin typeface="Tw Cen MT" panose="020B0602020104020603" pitchFamily="34" charset="0"/>
              </a:rPr>
              <a:t>μικρής/μεγάλης κλίμακας.</a:t>
            </a:r>
          </a:p>
          <a:p>
            <a:pPr marL="0" indent="0" defTabSz="762000">
              <a:buFont typeface="Wingdings" panose="05000000000000000000" pitchFamily="2" charset="2"/>
              <a:buChar char="ð"/>
            </a:pPr>
            <a:r>
              <a:rPr lang="it-IT" altLang="it-IT" sz="2000" b="1" dirty="0">
                <a:solidFill>
                  <a:srgbClr val="008000"/>
                </a:solidFill>
                <a:latin typeface="Tw Cen MT" panose="020B0602020104020603" pitchFamily="34" charset="0"/>
              </a:rPr>
              <a:t>ΕΠΑΓΓΕΛΜΑ</a:t>
            </a:r>
          </a:p>
          <a:p>
            <a:pPr marL="269875" lvl="1" indent="0" defTabSz="762000">
              <a:buFont typeface="Wingdings" panose="05000000000000000000" pitchFamily="2" charset="2"/>
              <a:buChar char="ð"/>
            </a:pPr>
            <a:r>
              <a:rPr lang="en-US" altLang="it-IT" sz="2000" b="1" dirty="0">
                <a:solidFill>
                  <a:srgbClr val="000000"/>
                </a:solidFill>
                <a:latin typeface="Tw Cen MT" panose="020B0602020104020603" pitchFamily="34" charset="0"/>
              </a:rPr>
              <a:t>Δημιουργία θέσεων εργασίας, ιδίως στις αγροτικές περιοχές</a:t>
            </a:r>
          </a:p>
          <a:p>
            <a:pPr marL="269875" lvl="1" indent="0" defTabSz="762000">
              <a:buFont typeface="Wingdings" panose="05000000000000000000" pitchFamily="2" charset="2"/>
              <a:buChar char="ð"/>
            </a:pPr>
            <a:r>
              <a:rPr lang="el-GR" altLang="it-IT" sz="2000" b="1" dirty="0">
                <a:solidFill>
                  <a:srgbClr val="000000"/>
                </a:solidFill>
                <a:latin typeface="Tw Cen MT" panose="020B0602020104020603" pitchFamily="34" charset="0"/>
              </a:rPr>
              <a:t>Παράδειγμα</a:t>
            </a:r>
            <a:r>
              <a:rPr lang="it-IT" altLang="it-IT" sz="2000" b="1" dirty="0">
                <a:solidFill>
                  <a:srgbClr val="000000"/>
                </a:solidFill>
                <a:latin typeface="Tw Cen MT" panose="020B0602020104020603" pitchFamily="34" charset="0"/>
              </a:rPr>
              <a:t>: </a:t>
            </a:r>
            <a:r>
              <a:rPr lang="el-GR" altLang="it-IT" sz="2000" b="1" dirty="0">
                <a:solidFill>
                  <a:srgbClr val="000000"/>
                </a:solidFill>
                <a:latin typeface="Tw Cen MT" panose="020B0602020104020603" pitchFamily="34" charset="0"/>
              </a:rPr>
              <a:t>1 εργαζόμενος/550</a:t>
            </a:r>
            <a:r>
              <a:rPr lang="en-US" altLang="it-IT" sz="2000" b="1" dirty="0">
                <a:solidFill>
                  <a:srgbClr val="000000"/>
                </a:solidFill>
                <a:latin typeface="Tw Cen MT" panose="020B0602020104020603" pitchFamily="34" charset="0"/>
              </a:rPr>
              <a:t> m</a:t>
            </a:r>
            <a:r>
              <a:rPr lang="it-IT" altLang="it-IT" sz="2000" b="1" baseline="30000" dirty="0">
                <a:solidFill>
                  <a:srgbClr val="000000"/>
                </a:solidFill>
                <a:latin typeface="Tw Cen MT" panose="020B0602020104020603" pitchFamily="34" charset="0"/>
              </a:rPr>
              <a:t>3</a:t>
            </a:r>
            <a:r>
              <a:rPr lang="it-IT" altLang="it-IT" sz="2000" b="1" dirty="0">
                <a:solidFill>
                  <a:srgbClr val="000000"/>
                </a:solidFill>
                <a:latin typeface="Tw Cen MT" panose="020B0602020104020603" pitchFamily="34" charset="0"/>
              </a:rPr>
              <a:t> </a:t>
            </a:r>
            <a:r>
              <a:rPr lang="el-GR" altLang="it-IT" sz="2000" b="1" dirty="0" err="1">
                <a:solidFill>
                  <a:srgbClr val="000000"/>
                </a:solidFill>
                <a:latin typeface="Tw Cen MT" panose="020B0602020104020603" pitchFamily="34" charset="0"/>
              </a:rPr>
              <a:t>βιοαιθανόλης</a:t>
            </a:r>
            <a:r>
              <a:rPr lang="it-IT" altLang="it-IT" sz="2000" b="1" dirty="0">
                <a:solidFill>
                  <a:srgbClr val="000000"/>
                </a:solidFill>
                <a:latin typeface="Tw Cen MT" panose="020B0602020104020603" pitchFamily="34" charset="0"/>
              </a:rPr>
              <a:t> = 10 </a:t>
            </a:r>
            <a:r>
              <a:rPr lang="el-GR" altLang="it-IT" sz="2000" b="1" dirty="0">
                <a:solidFill>
                  <a:srgbClr val="000000"/>
                </a:solidFill>
                <a:latin typeface="Tw Cen MT" panose="020B0602020104020603" pitchFamily="34" charset="0"/>
              </a:rPr>
              <a:t>γεωργικοί εργαζόμενοι</a:t>
            </a:r>
            <a:r>
              <a:rPr lang="it-IT" altLang="it-IT" sz="2000" b="1" dirty="0">
                <a:solidFill>
                  <a:srgbClr val="000000"/>
                </a:solidFill>
                <a:latin typeface="Tw Cen MT" panose="020B0602020104020603" pitchFamily="34" charset="0"/>
              </a:rPr>
              <a:t>/Mwel</a:t>
            </a:r>
            <a:r>
              <a:rPr lang="el-GR" altLang="it-IT" sz="2000" b="1" dirty="0">
                <a:solidFill>
                  <a:srgbClr val="000000"/>
                </a:solidFill>
                <a:latin typeface="Tw Cen MT" panose="020B0602020104020603" pitchFamily="34" charset="0"/>
              </a:rPr>
              <a:t> </a:t>
            </a:r>
            <a:r>
              <a:rPr lang="it-IT" altLang="it-IT" sz="2000" b="1" dirty="0">
                <a:solidFill>
                  <a:srgbClr val="000000"/>
                </a:solidFill>
                <a:latin typeface="Tw Cen MT" panose="020B0602020104020603" pitchFamily="34" charset="0"/>
              </a:rPr>
              <a:t>+ </a:t>
            </a:r>
            <a:r>
              <a:rPr lang="el-GR" altLang="it-IT" sz="2000" b="1" dirty="0">
                <a:solidFill>
                  <a:srgbClr val="000000"/>
                </a:solidFill>
                <a:latin typeface="Tw Cen MT" panose="020B0602020104020603" pitchFamily="34" charset="0"/>
              </a:rPr>
              <a:t>2 βιομηχανικοί εργαζόμενοι</a:t>
            </a:r>
            <a:r>
              <a:rPr lang="it-IT" altLang="it-IT" sz="2000" b="1" dirty="0">
                <a:solidFill>
                  <a:srgbClr val="000000"/>
                </a:solidFill>
                <a:latin typeface="Tw Cen MT" panose="020B0602020104020603" pitchFamily="34" charset="0"/>
              </a:rPr>
              <a:t>/MWel</a:t>
            </a:r>
          </a:p>
          <a:p>
            <a:pPr marL="1233488" lvl="2" defTabSz="762000">
              <a:buFont typeface="Wingdings" panose="05000000000000000000" pitchFamily="2" charset="2"/>
              <a:buChar char="ð"/>
            </a:pPr>
            <a:endParaRPr lang="it-IT" altLang="it-IT" b="1" dirty="0">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000" b="1" dirty="0">
                <a:solidFill>
                  <a:srgbClr val="008000"/>
                </a:solidFill>
                <a:latin typeface="Tw Cen MT" panose="020B0602020104020603" pitchFamily="34" charset="0"/>
              </a:rPr>
              <a:t>ΣΤΡΑΤΗΓΙΚΈΣ ΠΤΥΧΈΣ</a:t>
            </a:r>
          </a:p>
          <a:p>
            <a:pPr marL="0" indent="0" defTabSz="762000">
              <a:buFont typeface="Wingdings" panose="05000000000000000000" pitchFamily="2" charset="2"/>
              <a:buChar char="ð"/>
            </a:pPr>
            <a:r>
              <a:rPr lang="en-US" altLang="it-IT" sz="2000" b="1" dirty="0">
                <a:solidFill>
                  <a:srgbClr val="000000"/>
                </a:solidFill>
                <a:latin typeface="Tw Cen MT" panose="020B0602020104020603" pitchFamily="34" charset="0"/>
              </a:rPr>
              <a:t>Μειωμένη εξάρτηση από τις εισαγωγές (εγχώρια ανανεώσιμα καύσιμα)</a:t>
            </a:r>
            <a:endParaRPr lang="it-IT" altLang="it-IT" sz="2000" b="1" dirty="0">
              <a:solidFill>
                <a:srgbClr val="000000"/>
              </a:solidFill>
              <a:latin typeface="Tw Cen MT" panose="020B0602020104020603" pitchFamily="34" charset="0"/>
            </a:endParaRPr>
          </a:p>
        </p:txBody>
      </p:sp>
    </p:spTree>
    <p:extLst>
      <p:ext uri="{BB962C8B-B14F-4D97-AF65-F5344CB8AC3E}">
        <p14:creationId xmlns:p14="http://schemas.microsoft.com/office/powerpoint/2010/main" val="109733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6A8FBFD6-7CC8-4A32-A1FA-38D3B978D65B}"/>
              </a:ext>
            </a:extLst>
          </p:cNvPr>
          <p:cNvSpPr>
            <a:spLocks noGrp="1" noChangeArrowheads="1"/>
          </p:cNvSpPr>
          <p:nvPr>
            <p:ph type="title"/>
          </p:nvPr>
        </p:nvSpPr>
        <p:spPr>
          <a:xfrm>
            <a:off x="2209800" y="290323"/>
            <a:ext cx="7772400" cy="590931"/>
          </a:xfrm>
          <a:solidFill>
            <a:srgbClr val="FFFF99">
              <a:alpha val="50195"/>
            </a:srgbClr>
          </a:solidFill>
          <a:ln cap="flat">
            <a:solidFill>
              <a:srgbClr val="CC0000"/>
            </a:solidFill>
            <a:miter lim="800000"/>
            <a:headEnd/>
            <a:tailEnd/>
          </a:ln>
          <a:effectLst>
            <a:outerShdw dist="107763" dir="2700000" algn="ctr" rotWithShape="0">
              <a:schemeClr val="bg2">
                <a:alpha val="50000"/>
              </a:schemeClr>
            </a:outerShdw>
          </a:effectLst>
        </p:spPr>
        <p:txBody>
          <a:bodyPr anchor="ctr">
            <a:spAutoFit/>
          </a:bodyPr>
          <a:lstStyle/>
          <a:p>
            <a:pPr algn="ctr"/>
            <a:r>
              <a:rPr lang="it-IT" altLang="it-IT" sz="3600" b="1" dirty="0">
                <a:solidFill>
                  <a:srgbClr val="008000"/>
                </a:solidFill>
                <a:latin typeface="Arial Narrow" panose="020B0606020202030204" pitchFamily="34" charset="0"/>
              </a:rPr>
              <a:t>ΠΡΟΒΛΗΜΑΤΙΚΈΣ ΠΤΥΧΈΣ</a:t>
            </a:r>
          </a:p>
        </p:txBody>
      </p:sp>
      <p:sp>
        <p:nvSpPr>
          <p:cNvPr id="46082" name="Rectangle 3" descr="Rectangle: Click to edit Master text styles&#10;Second level&#10;Third level&#10;Fourth level&#10;Fifth level">
            <a:extLst>
              <a:ext uri="{FF2B5EF4-FFF2-40B4-BE49-F238E27FC236}">
                <a16:creationId xmlns:a16="http://schemas.microsoft.com/office/drawing/2014/main" id="{18AE47AB-64A3-4366-858E-08D4DD1F57C9}"/>
              </a:ext>
            </a:extLst>
          </p:cNvPr>
          <p:cNvSpPr>
            <a:spLocks noGrp="1" noChangeArrowheads="1"/>
          </p:cNvSpPr>
          <p:nvPr>
            <p:ph type="body" idx="1"/>
          </p:nvPr>
        </p:nvSpPr>
        <p:spPr>
          <a:xfrm>
            <a:off x="1676400" y="1390651"/>
            <a:ext cx="8839200" cy="4702175"/>
          </a:xfrm>
        </p:spPr>
        <p:txBody>
          <a:bodyPr/>
          <a:lstStyle/>
          <a:p>
            <a:pPr marL="0" indent="0" defTabSz="762000">
              <a:buFont typeface="Wingdings" panose="05000000000000000000" pitchFamily="2" charset="2"/>
              <a:buChar char="ð"/>
            </a:pPr>
            <a:r>
              <a:rPr lang="el-GR" altLang="it-IT" sz="2200" b="1" dirty="0">
                <a:solidFill>
                  <a:srgbClr val="008000"/>
                </a:solidFill>
                <a:latin typeface="Tw Cen MT" panose="020B0602020104020603" pitchFamily="34" charset="0"/>
              </a:rPr>
              <a:t>ΓΕΩΡΓΙΑ</a:t>
            </a:r>
            <a:endParaRPr lang="it-IT" altLang="it-IT" sz="2200" b="1" dirty="0">
              <a:solidFill>
                <a:srgbClr val="008000"/>
              </a:solidFill>
              <a:latin typeface="Tw Cen MT" panose="020B0602020104020603" pitchFamily="34" charset="0"/>
            </a:endParaRPr>
          </a:p>
          <a:p>
            <a:pPr marL="269875" lvl="1" indent="0" defTabSz="762000">
              <a:buFont typeface="Wingdings" panose="05000000000000000000" pitchFamily="2" charset="2"/>
              <a:buChar char="ð"/>
            </a:pPr>
            <a:r>
              <a:rPr lang="en-US" altLang="it-IT" sz="2200" dirty="0">
                <a:solidFill>
                  <a:srgbClr val="000000"/>
                </a:solidFill>
                <a:latin typeface="Tw Cen MT" panose="020B0602020104020603" pitchFamily="34" charset="0"/>
              </a:rPr>
              <a:t>Παραχώρηση μέρους της παραγωγικής γης για την παραγωγή ενέργειας (αγρανάπαυση)</a:t>
            </a:r>
            <a:endParaRPr lang="it-IT" altLang="it-IT" sz="2200" dirty="0">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200" b="1" dirty="0">
                <a:solidFill>
                  <a:srgbClr val="008000"/>
                </a:solidFill>
                <a:latin typeface="Tw Cen MT" panose="020B0602020104020603" pitchFamily="34" charset="0"/>
              </a:rPr>
              <a:t>ΠΕΡΙΒΑΛΛΟΝ</a:t>
            </a:r>
          </a:p>
          <a:p>
            <a:pPr marL="0" indent="0" defTabSz="762000">
              <a:buFont typeface="Wingdings" panose="05000000000000000000" pitchFamily="2" charset="2"/>
              <a:buChar char="ð"/>
            </a:pPr>
            <a:r>
              <a:rPr lang="en-US" altLang="it-IT" sz="2200" dirty="0">
                <a:solidFill>
                  <a:srgbClr val="000000"/>
                </a:solidFill>
                <a:latin typeface="Tw Cen MT" panose="020B0602020104020603" pitchFamily="34" charset="0"/>
              </a:rPr>
              <a:t>Παραγωγή ρύπων που συνδέονται με κάθε διαδικασία καύσης, ιδίως NOx</a:t>
            </a:r>
            <a:endParaRPr lang="it-IT" altLang="it-IT" sz="2200" dirty="0">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200" b="1" dirty="0">
                <a:solidFill>
                  <a:srgbClr val="008000"/>
                </a:solidFill>
                <a:latin typeface="Tw Cen MT" panose="020B0602020104020603" pitchFamily="34" charset="0"/>
              </a:rPr>
              <a:t>ΑΓΟΡΕΣ</a:t>
            </a:r>
          </a:p>
          <a:p>
            <a:pPr marL="0" indent="0" defTabSz="762000">
              <a:buFont typeface="Wingdings" panose="05000000000000000000" pitchFamily="2" charset="2"/>
              <a:buChar char="ð"/>
            </a:pPr>
            <a:r>
              <a:rPr lang="en-US" altLang="it-IT" sz="2200" dirty="0">
                <a:solidFill>
                  <a:srgbClr val="000000"/>
                </a:solidFill>
                <a:latin typeface="Tw Cen MT" panose="020B0602020104020603" pitchFamily="34" charset="0"/>
              </a:rPr>
              <a:t>Κερδοσκοπικές επιπτώσεις στις τιμές ορισμένων τροφίμων: (σιτηρά, αραβόσιτος κ.λ</a:t>
            </a:r>
            <a:r>
              <a:rPr lang="el-GR" altLang="it-IT" sz="2200" dirty="0">
                <a:solidFill>
                  <a:srgbClr val="000000"/>
                </a:solidFill>
                <a:latin typeface="Tw Cen MT" panose="020B0602020104020603" pitchFamily="34" charset="0"/>
              </a:rPr>
              <a:t>.</a:t>
            </a:r>
            <a:r>
              <a:rPr lang="en-US" altLang="it-IT" sz="2200" dirty="0">
                <a:solidFill>
                  <a:srgbClr val="000000"/>
                </a:solidFill>
                <a:latin typeface="Tw Cen MT" panose="020B0602020104020603" pitchFamily="34" charset="0"/>
              </a:rPr>
              <a:t>π.)</a:t>
            </a:r>
            <a:endParaRPr lang="it-IT" altLang="it-IT" sz="2200" dirty="0">
              <a:solidFill>
                <a:srgbClr val="000000"/>
              </a:solidFill>
              <a:latin typeface="Tw Cen MT" panose="020B0602020104020603" pitchFamily="34" charset="0"/>
            </a:endParaRPr>
          </a:p>
        </p:txBody>
      </p:sp>
    </p:spTree>
    <p:extLst>
      <p:ext uri="{BB962C8B-B14F-4D97-AF65-F5344CB8AC3E}">
        <p14:creationId xmlns:p14="http://schemas.microsoft.com/office/powerpoint/2010/main" val="128223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A2CD644D-9D3B-4E43-B434-3CB730AFE7DE}"/>
              </a:ext>
            </a:extLst>
          </p:cNvPr>
          <p:cNvSpPr>
            <a:spLocks noChangeArrowheads="1"/>
          </p:cNvSpPr>
          <p:nvPr/>
        </p:nvSpPr>
        <p:spPr bwMode="auto">
          <a:xfrm>
            <a:off x="2209800" y="115889"/>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None/>
            </a:pPr>
            <a:r>
              <a:rPr lang="it-IT" altLang="it-IT" sz="3600" b="1" dirty="0">
                <a:solidFill>
                  <a:srgbClr val="008000"/>
                </a:solidFill>
                <a:latin typeface="Arial Narrow" panose="020B0606020202030204" pitchFamily="34" charset="0"/>
              </a:rPr>
              <a:t>ΜΟΝΟΠΆΤΙΑ ΒΙΟΚΑΥΣΊΜΩΝ</a:t>
            </a:r>
          </a:p>
        </p:txBody>
      </p:sp>
      <p:pic>
        <p:nvPicPr>
          <p:cNvPr id="50178" name="Picture 4">
            <a:extLst>
              <a:ext uri="{FF2B5EF4-FFF2-40B4-BE49-F238E27FC236}">
                <a16:creationId xmlns:a16="http://schemas.microsoft.com/office/drawing/2014/main" id="{AF06846D-A66A-496F-A716-DB6AD6482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6" y="908050"/>
            <a:ext cx="7993063"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8566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descr="Rectangle: Click to edit Master text styles&#10;Second level&#10;Third level&#10;Fourth level&#10;Fifth level">
            <a:extLst>
              <a:ext uri="{FF2B5EF4-FFF2-40B4-BE49-F238E27FC236}">
                <a16:creationId xmlns:a16="http://schemas.microsoft.com/office/drawing/2014/main" id="{422FDDB7-3BF3-4A19-8D85-6A793BC7579F}"/>
              </a:ext>
            </a:extLst>
          </p:cNvPr>
          <p:cNvSpPr>
            <a:spLocks noGrp="1" noChangeArrowheads="1"/>
          </p:cNvSpPr>
          <p:nvPr>
            <p:ph type="body" idx="1"/>
          </p:nvPr>
        </p:nvSpPr>
        <p:spPr>
          <a:xfrm>
            <a:off x="1752600" y="1773238"/>
            <a:ext cx="8686800" cy="4502150"/>
          </a:xfrm>
        </p:spPr>
        <p:txBody>
          <a:bodyPr/>
          <a:lstStyle/>
          <a:p>
            <a:pPr marL="0" indent="0" algn="just" defTabSz="762000">
              <a:buFont typeface="Wingdings" panose="05000000000000000000" pitchFamily="2" charset="2"/>
              <a:buChar char="ð"/>
            </a:pPr>
            <a:r>
              <a:rPr lang="it-IT" altLang="it-IT" b="1" dirty="0">
                <a:solidFill>
                  <a:srgbClr val="008000"/>
                </a:solidFill>
                <a:latin typeface="Tw Cen MT" panose="020B0602020104020603" pitchFamily="34" charset="0"/>
              </a:rPr>
              <a:t>ΒΙΟΚΑΎΣΙΜΑ ΠΡΏΤΗΣ ΓΕΝΙΆΣ</a:t>
            </a:r>
          </a:p>
          <a:p>
            <a:pPr marL="0" indent="0" algn="just" defTabSz="762000">
              <a:buFont typeface="Wingdings" panose="05000000000000000000" pitchFamily="2" charset="2"/>
              <a:buChar char="ð"/>
            </a:pPr>
            <a:r>
              <a:rPr lang="en-US" altLang="it-IT" dirty="0">
                <a:solidFill>
                  <a:srgbClr val="000000"/>
                </a:solidFill>
                <a:latin typeface="Tw Cen MT" panose="020B0602020104020603" pitchFamily="34" charset="0"/>
              </a:rPr>
              <a:t>Το PPO, το βιοντίζελ, το ETBE και η βιοαιθανόλη είναι ΒΙΟΚΑΥΣΙΜΑ ΠΡΩΤΗΣ ΓΕΝΙΑΣ, δεδομένου ότι οι τεχνολογίες μετατροπής και κινητήρων είναι ευρέως ανεπτυγμένες και εγκεκριμένες στην πράξη. Προσφέρουν σήμερα τις μεγαλύτερες βραχυπρόθεσμες δυνατότητες βιοκαυσίμων. Αν και διαφέρουν ως προς τις ιδιότητες, τις τεχνικές απαιτήσεις, τις οικονομικές πτυχές και τις δυνατότητες, μπορούν να συμβάλουν στην εξασφάλιση της μακροπρόθεσμης κινητικότητας</a:t>
            </a:r>
            <a:endParaRPr lang="it-IT" altLang="it-IT" dirty="0">
              <a:solidFill>
                <a:srgbClr val="000000"/>
              </a:solidFill>
              <a:latin typeface="Tw Cen MT" panose="020B0602020104020603" pitchFamily="34" charset="0"/>
            </a:endParaRPr>
          </a:p>
        </p:txBody>
      </p:sp>
      <p:sp>
        <p:nvSpPr>
          <p:cNvPr id="52226" name="Rectangle 4">
            <a:extLst>
              <a:ext uri="{FF2B5EF4-FFF2-40B4-BE49-F238E27FC236}">
                <a16:creationId xmlns:a16="http://schemas.microsoft.com/office/drawing/2014/main" id="{6875D054-F762-41CC-B486-309115BFF0A6}"/>
              </a:ext>
            </a:extLst>
          </p:cNvPr>
          <p:cNvSpPr>
            <a:spLocks noChangeArrowheads="1"/>
          </p:cNvSpPr>
          <p:nvPr/>
        </p:nvSpPr>
        <p:spPr bwMode="auto">
          <a:xfrm>
            <a:off x="2209800" y="115889"/>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None/>
            </a:pPr>
            <a:r>
              <a:rPr lang="it-IT" altLang="it-IT" sz="3600" b="1" dirty="0">
                <a:solidFill>
                  <a:srgbClr val="008000"/>
                </a:solidFill>
                <a:latin typeface="Arial Narrow" panose="020B0606020202030204" pitchFamily="34" charset="0"/>
              </a:rPr>
              <a:t>ΜΟΝΟΠΆΤΙΑ ΒΙΟΚΑΥΣΊΜΩΝ</a:t>
            </a:r>
          </a:p>
        </p:txBody>
      </p:sp>
    </p:spTree>
    <p:extLst>
      <p:ext uri="{BB962C8B-B14F-4D97-AF65-F5344CB8AC3E}">
        <p14:creationId xmlns:p14="http://schemas.microsoft.com/office/powerpoint/2010/main" val="237170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descr="Rectangle: Click to edit Master text styles&#10;Second level&#10;Third level&#10;Fourth level&#10;Fifth level">
            <a:extLst>
              <a:ext uri="{FF2B5EF4-FFF2-40B4-BE49-F238E27FC236}">
                <a16:creationId xmlns:a16="http://schemas.microsoft.com/office/drawing/2014/main" id="{E2356DB7-8ADA-4B5F-80CB-D37767246820}"/>
              </a:ext>
            </a:extLst>
          </p:cNvPr>
          <p:cNvSpPr>
            <a:spLocks noGrp="1" noChangeArrowheads="1"/>
          </p:cNvSpPr>
          <p:nvPr>
            <p:ph type="body" idx="1"/>
          </p:nvPr>
        </p:nvSpPr>
        <p:spPr>
          <a:xfrm>
            <a:off x="1752600" y="1087438"/>
            <a:ext cx="8686800" cy="4502150"/>
          </a:xfrm>
        </p:spPr>
        <p:txBody>
          <a:bodyPr/>
          <a:lstStyle/>
          <a:p>
            <a:pPr marL="0" indent="0" algn="just" defTabSz="762000">
              <a:buFont typeface="Wingdings" panose="05000000000000000000" pitchFamily="2" charset="2"/>
              <a:buChar char="ð"/>
            </a:pPr>
            <a:endParaRPr lang="it-IT" altLang="it-IT" sz="2200" dirty="0">
              <a:solidFill>
                <a:srgbClr val="000000"/>
              </a:solidFill>
              <a:latin typeface="Tw Cen MT" panose="020B0602020104020603" pitchFamily="34" charset="0"/>
            </a:endParaRPr>
          </a:p>
          <a:p>
            <a:pPr marL="0" indent="0" algn="just" defTabSz="762000">
              <a:buFont typeface="Wingdings" panose="05000000000000000000" pitchFamily="2" charset="2"/>
              <a:buChar char="ð"/>
            </a:pPr>
            <a:r>
              <a:rPr lang="en-US" altLang="it-IT" sz="2200" b="1" dirty="0">
                <a:solidFill>
                  <a:srgbClr val="008000"/>
                </a:solidFill>
                <a:latin typeface="Tw Cen MT" panose="020B0602020104020603" pitchFamily="34" charset="0"/>
              </a:rPr>
              <a:t>Τα ΒΙΟΚΑΥΣΙΜΑ ΔΕΥΤΕΡΗΣ ΓΕΝΙΑΣ </a:t>
            </a:r>
            <a:r>
              <a:rPr lang="en-US" altLang="it-IT" sz="2200" dirty="0">
                <a:solidFill>
                  <a:srgbClr val="000000"/>
                </a:solidFill>
                <a:latin typeface="Tw Cen MT" panose="020B0602020104020603" pitchFamily="34" charset="0"/>
              </a:rPr>
              <a:t>δεν είναι ακόμη διαθέσιμα στο εμπόριο, δεδομένου ότι οι τεχνολογίες μετατροπής τους πρέπει να βελτιωθούν. Περιλαμβάνουν π.χ. τα καύσιμα BTL και την αιθανόλη από λιγνοκυτταρίνη.  Τα κα</a:t>
            </a:r>
            <a:r>
              <a:rPr lang="en-US" altLang="it-IT" sz="2200" dirty="0" err="1">
                <a:solidFill>
                  <a:srgbClr val="000000"/>
                </a:solidFill>
                <a:latin typeface="Tw Cen MT" panose="020B0602020104020603" pitchFamily="34" charset="0"/>
              </a:rPr>
              <a:t>ύσιμ</a:t>
            </a:r>
            <a:r>
              <a:rPr lang="en-US" altLang="it-IT" sz="2200" dirty="0">
                <a:solidFill>
                  <a:srgbClr val="000000"/>
                </a:solidFill>
                <a:latin typeface="Tw Cen MT" panose="020B0602020104020603" pitchFamily="34" charset="0"/>
              </a:rPr>
              <a:t>α BTL είναι μια πολλά υποσχόμενη επιλογή για το μέλλον, αλλά δεν θα αποκτήσουν σημασία για την αγορά πριν από το 2015. Ωστόσο, τα όρια των καυσίμων πρώτης και δεύτερης γενιάς είναι δυσδιάκριτα και δεν έχουν καθοριστεί επακριβώς. Επί του παρόντος, η χρήση βιομεθανίου στον τομέα των μεταφορών μετατοπίζεται από βιοκαύσιμο 2ης σε βιοκαύσιμο 1ης γενιάς. Προς το παρόν κατασκευάζονται οι πρώτοι σταθμοί βιομεθανίου. Το βιομεθάνιο από βιοαέριο μπορεί να χρησιμοποιηθεί σε οχήματα φυσικού αερίου χωρίς καμία προσαρμογή.</a:t>
            </a:r>
            <a:endParaRPr lang="it-IT" altLang="it-IT" sz="2200" dirty="0">
              <a:solidFill>
                <a:srgbClr val="000000"/>
              </a:solidFill>
              <a:effectLst>
                <a:outerShdw blurRad="38100" dist="38100" dir="2700000" algn="tl">
                  <a:srgbClr val="C0C0C0"/>
                </a:outerShdw>
              </a:effectLst>
              <a:latin typeface="Tw Cen MT" panose="020B0602020104020603" pitchFamily="34" charset="0"/>
            </a:endParaRPr>
          </a:p>
        </p:txBody>
      </p:sp>
      <p:sp>
        <p:nvSpPr>
          <p:cNvPr id="54274" name="Rectangle 4">
            <a:extLst>
              <a:ext uri="{FF2B5EF4-FFF2-40B4-BE49-F238E27FC236}">
                <a16:creationId xmlns:a16="http://schemas.microsoft.com/office/drawing/2014/main" id="{1F3CEFA1-9EAD-4D4A-B2C2-751C38C36CD7}"/>
              </a:ext>
            </a:extLst>
          </p:cNvPr>
          <p:cNvSpPr>
            <a:spLocks noChangeArrowheads="1"/>
          </p:cNvSpPr>
          <p:nvPr/>
        </p:nvSpPr>
        <p:spPr bwMode="auto">
          <a:xfrm>
            <a:off x="2209800" y="115889"/>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None/>
            </a:pPr>
            <a:r>
              <a:rPr lang="it-IT" altLang="it-IT" sz="3600" b="1" dirty="0">
                <a:solidFill>
                  <a:srgbClr val="008000"/>
                </a:solidFill>
                <a:latin typeface="Arial Narrow" panose="020B0606020202030204" pitchFamily="34" charset="0"/>
              </a:rPr>
              <a:t>ΜΟΝΟΠΆΤΙΑ ΒΙΟΚΑΥΣΊΜΩΝ</a:t>
            </a:r>
          </a:p>
        </p:txBody>
      </p:sp>
    </p:spTree>
    <p:extLst>
      <p:ext uri="{BB962C8B-B14F-4D97-AF65-F5344CB8AC3E}">
        <p14:creationId xmlns:p14="http://schemas.microsoft.com/office/powerpoint/2010/main" val="2397360604"/>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8905E8-9CA9-49AE-8BA0-A2F343080127}"/>
</file>

<file path=customXml/itemProps2.xml><?xml version="1.0" encoding="utf-8"?>
<ds:datastoreItem xmlns:ds="http://schemas.openxmlformats.org/officeDocument/2006/customXml" ds:itemID="{AF92E590-0FF4-48AA-AC33-E40B9BDE670F}"/>
</file>

<file path=docProps/app.xml><?xml version="1.0" encoding="utf-8"?>
<Properties xmlns="http://schemas.openxmlformats.org/officeDocument/2006/extended-properties" xmlns:vt="http://schemas.openxmlformats.org/officeDocument/2006/docPropsVTypes">
  <Template/>
  <TotalTime>361</TotalTime>
  <Words>2767</Words>
  <Application>Microsoft Office PowerPoint</Application>
  <PresentationFormat>Ευρεία οθόνη</PresentationFormat>
  <Paragraphs>162</Paragraphs>
  <Slides>46</Slides>
  <Notes>7</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46</vt:i4>
      </vt:variant>
    </vt:vector>
  </HeadingPairs>
  <TitlesOfParts>
    <vt:vector size="56" baseType="lpstr">
      <vt:lpstr>Arial</vt:lpstr>
      <vt:lpstr>Arial Narrow</vt:lpstr>
      <vt:lpstr>Calibri</vt:lpstr>
      <vt:lpstr>Calibri Light</vt:lpstr>
      <vt:lpstr>Cambria</vt:lpstr>
      <vt:lpstr>Georgia</vt:lpstr>
      <vt:lpstr>Times New Roman</vt:lpstr>
      <vt:lpstr>Tw Cen MT</vt:lpstr>
      <vt:lpstr>Wingdings</vt:lpstr>
      <vt:lpstr>Tema1</vt:lpstr>
      <vt:lpstr>Παρουσίαση του PowerPoint</vt:lpstr>
      <vt:lpstr>Μάθημα: (VET-C3) Ενότητα: Βιοοικονομία, κυκλική οικονομία και προϊόντα βιολογικής προέλευσης Μαθησιακή Ενότητα: Βιοενέργεια και ενεργειακές καλλιέργειες  </vt:lpstr>
      <vt:lpstr>Εισαγωγή </vt:lpstr>
      <vt:lpstr>Παρουσίαση του PowerPoint</vt:lpstr>
      <vt:lpstr>ΠΑΡΟΧΕΣ</vt:lpstr>
      <vt:lpstr>ΠΡΟΒΛΗΜΑΤΙΚΈΣ ΠΤΥΧΈΣ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ΒΙΟΑΙΘΑΝΟΛΗ</vt:lpstr>
      <vt:lpstr>ΠΑΡΑΓΩΓΉ ΒΙΟΑΙΘΑΝΌΛΗΣ</vt:lpstr>
      <vt:lpstr>Παρουσίαση του PowerPoint</vt:lpstr>
      <vt:lpstr>Παρουσίαση του PowerPoint</vt:lpstr>
      <vt:lpstr>ΠΑΡΑΓΩΓΉ ΒΙΟΑΙΘΑΝΌΛΗΣ</vt:lpstr>
      <vt:lpstr>Η μετατροπή ζάχαρης σε αιθανόλη</vt:lpstr>
      <vt:lpstr>Η μετατροπή ζάχαρης σε αιθανόλη</vt:lpstr>
      <vt:lpstr>Παρουσίαση του PowerPoint</vt:lpstr>
      <vt:lpstr>Μετατροπή σιτηρών σε αιθανόλη</vt:lpstr>
      <vt:lpstr>Η μετατροπή σιτηρών σε αιθανόλη</vt:lpstr>
      <vt:lpstr>Η μετατροπή σιτηρών σε αιθανόλη</vt:lpstr>
      <vt:lpstr>Η μετατροπή σιτηρών σε αιθανόλη</vt:lpstr>
      <vt:lpstr>Η μετατροπή σιτηρών σε αιθανόλη</vt:lpstr>
      <vt:lpstr>Μετατροπή κυτταρινικής βιομάζας σε αιθανόλη</vt:lpstr>
      <vt:lpstr>Μετατροπή Κυτταρικής βιομάζας σε αιθανόλη</vt:lpstr>
      <vt:lpstr>Μετατροπή Κυτταρικής βιομάζας σε αιθανόλη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ΠΡΩΤΕΣ ΥΛΕΣ</vt:lpstr>
      <vt:lpstr>ΠΡΩΤΕΣ ΥΛΕΣ</vt:lpstr>
      <vt:lpstr>ΠΡΩΤΕΣ ΥΛΕΣ</vt:lpstr>
      <vt:lpstr>Συμπέρασμα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docId:1A8178C08CCDE41D681502C1DCD5D633</cp:keywords>
  <cp:lastModifiedBy>Ioannis Thermos</cp:lastModifiedBy>
  <cp:revision>46</cp:revision>
  <dcterms:created xsi:type="dcterms:W3CDTF">2022-08-02T09:54:50Z</dcterms:created>
  <dcterms:modified xsi:type="dcterms:W3CDTF">2024-03-28T09:49:26Z</dcterms:modified>
</cp:coreProperties>
</file>