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slideMasters/slideMaster1.xml" ContentType="application/vnd.openxmlformats-officedocument.presentationml.slideMaster+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Masters/notesMaster1.xml" ContentType="application/vnd.openxmlformats-officedocument.presentationml.notesMaster+xml"/>
  <Override PartName="/ppt/theme/theme1.xml" ContentType="application/vnd.openxmlformats-officedocument.theme+xml"/>
  <Override PartName="/ppt/diagrams/layout4.xml" ContentType="application/vnd.openxmlformats-officedocument.drawingml.diagramLayout+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6" r:id="rId1"/>
  </p:sldMasterIdLst>
  <p:notesMasterIdLst>
    <p:notesMasterId r:id="rId54"/>
  </p:notesMasterIdLst>
  <p:sldIdLst>
    <p:sldId id="265" r:id="rId2"/>
    <p:sldId id="256" r:id="rId3"/>
    <p:sldId id="260" r:id="rId4"/>
    <p:sldId id="267" r:id="rId5"/>
    <p:sldId id="269" r:id="rId6"/>
    <p:sldId id="268" r:id="rId7"/>
    <p:sldId id="277" r:id="rId8"/>
    <p:sldId id="328" r:id="rId9"/>
    <p:sldId id="270" r:id="rId10"/>
    <p:sldId id="284" r:id="rId11"/>
    <p:sldId id="285" r:id="rId12"/>
    <p:sldId id="286" r:id="rId13"/>
    <p:sldId id="278" r:id="rId14"/>
    <p:sldId id="279" r:id="rId15"/>
    <p:sldId id="280" r:id="rId16"/>
    <p:sldId id="281" r:id="rId17"/>
    <p:sldId id="329" r:id="rId18"/>
    <p:sldId id="283" r:id="rId19"/>
    <p:sldId id="299" r:id="rId20"/>
    <p:sldId id="300" r:id="rId21"/>
    <p:sldId id="332" r:id="rId22"/>
    <p:sldId id="289" r:id="rId23"/>
    <p:sldId id="290" r:id="rId24"/>
    <p:sldId id="333" r:id="rId25"/>
    <p:sldId id="291" r:id="rId26"/>
    <p:sldId id="330" r:id="rId27"/>
    <p:sldId id="331" r:id="rId28"/>
    <p:sldId id="336" r:id="rId29"/>
    <p:sldId id="292" r:id="rId30"/>
    <p:sldId id="293" r:id="rId31"/>
    <p:sldId id="295" r:id="rId32"/>
    <p:sldId id="296" r:id="rId33"/>
    <p:sldId id="298" r:id="rId34"/>
    <p:sldId id="334" r:id="rId35"/>
    <p:sldId id="335" r:id="rId36"/>
    <p:sldId id="301" r:id="rId37"/>
    <p:sldId id="315" r:id="rId38"/>
    <p:sldId id="337" r:id="rId39"/>
    <p:sldId id="316" r:id="rId40"/>
    <p:sldId id="317" r:id="rId41"/>
    <p:sldId id="321" r:id="rId42"/>
    <p:sldId id="320" r:id="rId43"/>
    <p:sldId id="318" r:id="rId44"/>
    <p:sldId id="314" r:id="rId45"/>
    <p:sldId id="302" r:id="rId46"/>
    <p:sldId id="303" r:id="rId47"/>
    <p:sldId id="304" r:id="rId48"/>
    <p:sldId id="266" r:id="rId49"/>
    <p:sldId id="273" r:id="rId50"/>
    <p:sldId id="274" r:id="rId51"/>
    <p:sldId id="275" r:id="rId52"/>
    <p:sldId id="276" r:id="rId5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C020"/>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55"/>
    <p:restoredTop sz="96405"/>
  </p:normalViewPr>
  <p:slideViewPr>
    <p:cSldViewPr snapToGrid="0">
      <p:cViewPr varScale="1">
        <p:scale>
          <a:sx n="63" d="100"/>
          <a:sy n="63" d="100"/>
        </p:scale>
        <p:origin x="102"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15DEB7-7732-4833-A341-C4C4D8D174FE}" type="doc">
      <dgm:prSet loTypeId="urn:microsoft.com/office/officeart/2005/8/layout/vList6" loCatId="list" qsTypeId="urn:microsoft.com/office/officeart/2005/8/quickstyle/simple5" qsCatId="simple" csTypeId="urn:microsoft.com/office/officeart/2005/8/colors/colorful4" csCatId="colorful" phldr="1"/>
      <dgm:spPr/>
      <dgm:t>
        <a:bodyPr/>
        <a:lstStyle/>
        <a:p>
          <a:endParaRPr lang="en-GB"/>
        </a:p>
      </dgm:t>
    </dgm:pt>
    <dgm:pt modelId="{DCA8A7D4-F44D-4CEB-88D4-09B2D5D5DAEB}">
      <dgm:prSet phldrT="[Text]"/>
      <dgm:spPr/>
      <dgm:t>
        <a:bodyPr/>
        <a:lstStyle/>
        <a:p>
          <a:r>
            <a:rPr lang="el-GR" dirty="0"/>
            <a:t>Οφέλη</a:t>
          </a:r>
          <a:endParaRPr lang="en-GB" dirty="0"/>
        </a:p>
      </dgm:t>
    </dgm:pt>
    <dgm:pt modelId="{2DCD7370-02D2-40C3-AFB1-4A9EFC625FED}" type="parTrans" cxnId="{52ACBD7F-90D1-4420-8BB5-ED5C088FB3BC}">
      <dgm:prSet/>
      <dgm:spPr/>
      <dgm:t>
        <a:bodyPr/>
        <a:lstStyle/>
        <a:p>
          <a:endParaRPr lang="en-GB"/>
        </a:p>
      </dgm:t>
    </dgm:pt>
    <dgm:pt modelId="{92F77D46-76F2-4B3D-8982-FFECFD9E1E75}" type="sibTrans" cxnId="{52ACBD7F-90D1-4420-8BB5-ED5C088FB3BC}">
      <dgm:prSet/>
      <dgm:spPr/>
      <dgm:t>
        <a:bodyPr/>
        <a:lstStyle/>
        <a:p>
          <a:endParaRPr lang="en-GB"/>
        </a:p>
      </dgm:t>
    </dgm:pt>
    <dgm:pt modelId="{56144235-1A27-4B8A-BF7C-B1245422C6C1}">
      <dgm:prSet phldrT="[Text]"/>
      <dgm:spPr/>
      <dgm:t>
        <a:bodyPr/>
        <a:lstStyle/>
        <a:p>
          <a:r>
            <a:rPr lang="el-GR" dirty="0"/>
            <a:t>Βιωσιμότητα</a:t>
          </a:r>
          <a:endParaRPr lang="en-GB" dirty="0"/>
        </a:p>
      </dgm:t>
    </dgm:pt>
    <dgm:pt modelId="{4446230D-982C-40E8-BA0F-FB85E49F24F2}" type="parTrans" cxnId="{6E54CD3F-33D5-4DAD-99D5-52A9E790170D}">
      <dgm:prSet/>
      <dgm:spPr/>
      <dgm:t>
        <a:bodyPr/>
        <a:lstStyle/>
        <a:p>
          <a:endParaRPr lang="en-GB"/>
        </a:p>
      </dgm:t>
    </dgm:pt>
    <dgm:pt modelId="{F3C6D19D-22F2-435D-91F4-A54E4FA25DEE}" type="sibTrans" cxnId="{6E54CD3F-33D5-4DAD-99D5-52A9E790170D}">
      <dgm:prSet/>
      <dgm:spPr/>
      <dgm:t>
        <a:bodyPr/>
        <a:lstStyle/>
        <a:p>
          <a:endParaRPr lang="en-GB"/>
        </a:p>
      </dgm:t>
    </dgm:pt>
    <dgm:pt modelId="{171BD8B0-6FE7-4DAE-AE8F-F7C3B1481B82}">
      <dgm:prSet phldrT="[Text]"/>
      <dgm:spPr/>
      <dgm:t>
        <a:bodyPr/>
        <a:lstStyle/>
        <a:p>
          <a:r>
            <a:rPr lang="el-GR" dirty="0"/>
            <a:t>Αυξημένη παραγωγικότητα</a:t>
          </a:r>
          <a:endParaRPr lang="en-GB" dirty="0"/>
        </a:p>
      </dgm:t>
    </dgm:pt>
    <dgm:pt modelId="{46CD6272-61FB-4837-ACAD-468A33EF6E22}" type="parTrans" cxnId="{01DDBBC7-8573-44E6-BFEB-E071537CDAEC}">
      <dgm:prSet/>
      <dgm:spPr/>
      <dgm:t>
        <a:bodyPr/>
        <a:lstStyle/>
        <a:p>
          <a:endParaRPr lang="en-GB"/>
        </a:p>
      </dgm:t>
    </dgm:pt>
    <dgm:pt modelId="{DB5355E9-E58F-4E35-93E1-C5CC1663A982}" type="sibTrans" cxnId="{01DDBBC7-8573-44E6-BFEB-E071537CDAEC}">
      <dgm:prSet/>
      <dgm:spPr/>
      <dgm:t>
        <a:bodyPr/>
        <a:lstStyle/>
        <a:p>
          <a:endParaRPr lang="en-GB"/>
        </a:p>
      </dgm:t>
    </dgm:pt>
    <dgm:pt modelId="{2AB606CB-33CC-4C10-B8FD-E116409E4971}">
      <dgm:prSet phldrT="[Text]"/>
      <dgm:spPr/>
      <dgm:t>
        <a:bodyPr/>
        <a:lstStyle/>
        <a:p>
          <a:r>
            <a:rPr lang="el-GR" dirty="0"/>
            <a:t>Προκλήσεις</a:t>
          </a:r>
          <a:endParaRPr lang="en-GB" dirty="0"/>
        </a:p>
      </dgm:t>
    </dgm:pt>
    <dgm:pt modelId="{72BD11D5-CAEF-4C1D-AA85-4733A15D1C8F}" type="parTrans" cxnId="{D54F0E94-35D6-4EF5-B3F1-FA9A84DD35AE}">
      <dgm:prSet/>
      <dgm:spPr/>
      <dgm:t>
        <a:bodyPr/>
        <a:lstStyle/>
        <a:p>
          <a:endParaRPr lang="en-GB"/>
        </a:p>
      </dgm:t>
    </dgm:pt>
    <dgm:pt modelId="{3E7F6DF6-200B-4183-BD44-37827072C05B}" type="sibTrans" cxnId="{D54F0E94-35D6-4EF5-B3F1-FA9A84DD35AE}">
      <dgm:prSet/>
      <dgm:spPr/>
      <dgm:t>
        <a:bodyPr/>
        <a:lstStyle/>
        <a:p>
          <a:endParaRPr lang="en-GB"/>
        </a:p>
      </dgm:t>
    </dgm:pt>
    <dgm:pt modelId="{EF7EA737-72EC-4EFA-B6C6-74F271B3BF0E}">
      <dgm:prSet phldrT="[Text]"/>
      <dgm:spPr/>
      <dgm:t>
        <a:bodyPr/>
        <a:lstStyle/>
        <a:p>
          <a:r>
            <a:rPr lang="el-GR" dirty="0"/>
            <a:t>Ρυθμιστικά εμπόδια</a:t>
          </a:r>
          <a:endParaRPr lang="en-GB" dirty="0"/>
        </a:p>
      </dgm:t>
    </dgm:pt>
    <dgm:pt modelId="{908AC99D-8164-4F19-AECE-14D5C5840FB5}" type="parTrans" cxnId="{6E272C27-17AD-46E9-8835-EF1D17210AB2}">
      <dgm:prSet/>
      <dgm:spPr/>
      <dgm:t>
        <a:bodyPr/>
        <a:lstStyle/>
        <a:p>
          <a:endParaRPr lang="en-GB"/>
        </a:p>
      </dgm:t>
    </dgm:pt>
    <dgm:pt modelId="{3C640C89-9083-412B-AFF4-6D6B1C798889}" type="sibTrans" cxnId="{6E272C27-17AD-46E9-8835-EF1D17210AB2}">
      <dgm:prSet/>
      <dgm:spPr/>
      <dgm:t>
        <a:bodyPr/>
        <a:lstStyle/>
        <a:p>
          <a:endParaRPr lang="en-GB"/>
        </a:p>
      </dgm:t>
    </dgm:pt>
    <dgm:pt modelId="{60362733-81D7-4374-924B-2DDD6D40D730}">
      <dgm:prSet phldrT="[Text]"/>
      <dgm:spPr/>
      <dgm:t>
        <a:bodyPr/>
        <a:lstStyle/>
        <a:p>
          <a:r>
            <a:rPr lang="el-GR" dirty="0"/>
            <a:t>Θέματα πνευματικής ιδιοκτησίας</a:t>
          </a:r>
          <a:endParaRPr lang="en-GB" dirty="0"/>
        </a:p>
      </dgm:t>
    </dgm:pt>
    <dgm:pt modelId="{2486EA3B-D662-47BC-894B-1BBE9CFE1E84}" type="parTrans" cxnId="{A6822425-D6FE-4018-A22E-BE10DAB57E57}">
      <dgm:prSet/>
      <dgm:spPr/>
      <dgm:t>
        <a:bodyPr/>
        <a:lstStyle/>
        <a:p>
          <a:endParaRPr lang="en-GB"/>
        </a:p>
      </dgm:t>
    </dgm:pt>
    <dgm:pt modelId="{59F307FE-F99C-4D6D-81C9-7DFF79E8D801}" type="sibTrans" cxnId="{A6822425-D6FE-4018-A22E-BE10DAB57E57}">
      <dgm:prSet/>
      <dgm:spPr/>
      <dgm:t>
        <a:bodyPr/>
        <a:lstStyle/>
        <a:p>
          <a:endParaRPr lang="en-GB"/>
        </a:p>
      </dgm:t>
    </dgm:pt>
    <dgm:pt modelId="{01E4168F-8CE5-4C59-B987-B732A5598AF9}">
      <dgm:prSet phldrT="[Text]"/>
      <dgm:spPr/>
      <dgm:t>
        <a:bodyPr/>
        <a:lstStyle/>
        <a:p>
          <a:r>
            <a:rPr lang="el-GR" dirty="0"/>
            <a:t>Κυκλική οικονομία</a:t>
          </a:r>
          <a:endParaRPr lang="en-GB" dirty="0"/>
        </a:p>
      </dgm:t>
    </dgm:pt>
    <dgm:pt modelId="{DA18266C-96E7-472B-A69E-471FBBB05889}" type="parTrans" cxnId="{AECC9169-6A5A-45DB-88DF-173109DAF18B}">
      <dgm:prSet/>
      <dgm:spPr/>
      <dgm:t>
        <a:bodyPr/>
        <a:lstStyle/>
        <a:p>
          <a:endParaRPr lang="en-GB"/>
        </a:p>
      </dgm:t>
    </dgm:pt>
    <dgm:pt modelId="{5DC76CD1-3E84-4C34-82F0-1994D4062B99}" type="sibTrans" cxnId="{AECC9169-6A5A-45DB-88DF-173109DAF18B}">
      <dgm:prSet/>
      <dgm:spPr/>
      <dgm:t>
        <a:bodyPr/>
        <a:lstStyle/>
        <a:p>
          <a:endParaRPr lang="en-GB"/>
        </a:p>
      </dgm:t>
    </dgm:pt>
    <dgm:pt modelId="{61CDD0A8-6ABB-453B-BA5E-664911E6C4CC}">
      <dgm:prSet phldrT="[Text]"/>
      <dgm:spPr/>
      <dgm:t>
        <a:bodyPr/>
        <a:lstStyle/>
        <a:p>
          <a:r>
            <a:rPr lang="el-GR" dirty="0"/>
            <a:t>Διαφοροποίηση των ροών εσόδων</a:t>
          </a:r>
          <a:endParaRPr lang="en-GB" dirty="0"/>
        </a:p>
      </dgm:t>
    </dgm:pt>
    <dgm:pt modelId="{ECB1E8C0-C7CA-4F95-98AD-388B9B77F6EA}" type="parTrans" cxnId="{ECF6FF18-4FAB-4F00-B46D-7235BF366DDC}">
      <dgm:prSet/>
      <dgm:spPr/>
      <dgm:t>
        <a:bodyPr/>
        <a:lstStyle/>
        <a:p>
          <a:endParaRPr lang="en-GB"/>
        </a:p>
      </dgm:t>
    </dgm:pt>
    <dgm:pt modelId="{727FDAB4-6CCD-4B7B-A733-B03B2E5C218E}" type="sibTrans" cxnId="{ECF6FF18-4FAB-4F00-B46D-7235BF366DDC}">
      <dgm:prSet/>
      <dgm:spPr/>
      <dgm:t>
        <a:bodyPr/>
        <a:lstStyle/>
        <a:p>
          <a:endParaRPr lang="en-GB"/>
        </a:p>
      </dgm:t>
    </dgm:pt>
    <dgm:pt modelId="{06753BDF-F45A-4328-A864-52F76EA1598C}">
      <dgm:prSet phldrT="[Text]"/>
      <dgm:spPr/>
      <dgm:t>
        <a:bodyPr/>
        <a:lstStyle/>
        <a:p>
          <a:r>
            <a:rPr lang="el-GR" dirty="0"/>
            <a:t>Αγροτική Ανάπτυξη</a:t>
          </a:r>
          <a:endParaRPr lang="en-GB" dirty="0"/>
        </a:p>
      </dgm:t>
    </dgm:pt>
    <dgm:pt modelId="{071418C8-6C4C-4524-852C-EB3BE46010EF}" type="parTrans" cxnId="{69CF5308-6668-4C5B-BF25-EA3E2D1A56EC}">
      <dgm:prSet/>
      <dgm:spPr/>
      <dgm:t>
        <a:bodyPr/>
        <a:lstStyle/>
        <a:p>
          <a:endParaRPr lang="en-GB"/>
        </a:p>
      </dgm:t>
    </dgm:pt>
    <dgm:pt modelId="{B5832631-2CB7-4EF5-B13A-3CF3C81AC639}" type="sibTrans" cxnId="{69CF5308-6668-4C5B-BF25-EA3E2D1A56EC}">
      <dgm:prSet/>
      <dgm:spPr/>
      <dgm:t>
        <a:bodyPr/>
        <a:lstStyle/>
        <a:p>
          <a:endParaRPr lang="en-GB"/>
        </a:p>
      </dgm:t>
    </dgm:pt>
    <dgm:pt modelId="{C30A77CB-EC91-490E-AF11-C5D0FB1726BD}">
      <dgm:prSet phldrT="[Text]"/>
      <dgm:spPr/>
      <dgm:t>
        <a:bodyPr/>
        <a:lstStyle/>
        <a:p>
          <a:r>
            <a:rPr lang="el-GR" dirty="0"/>
            <a:t>Έρευνα και Καινοτομία</a:t>
          </a:r>
          <a:endParaRPr lang="en-GB" dirty="0"/>
        </a:p>
      </dgm:t>
    </dgm:pt>
    <dgm:pt modelId="{26580224-8102-4108-9D41-12C0CB3F830A}" type="parTrans" cxnId="{7B6246CF-8963-4271-8BBE-9D8F98BA1C49}">
      <dgm:prSet/>
      <dgm:spPr/>
      <dgm:t>
        <a:bodyPr/>
        <a:lstStyle/>
        <a:p>
          <a:endParaRPr lang="en-GB"/>
        </a:p>
      </dgm:t>
    </dgm:pt>
    <dgm:pt modelId="{658B6C07-7BE8-43DF-86F0-BA6ADBC64A00}" type="sibTrans" cxnId="{7B6246CF-8963-4271-8BBE-9D8F98BA1C49}">
      <dgm:prSet/>
      <dgm:spPr/>
      <dgm:t>
        <a:bodyPr/>
        <a:lstStyle/>
        <a:p>
          <a:endParaRPr lang="en-GB"/>
        </a:p>
      </dgm:t>
    </dgm:pt>
    <dgm:pt modelId="{0AB476DD-ED52-4EFD-8758-320A62C76800}">
      <dgm:prSet phldrT="[Text]"/>
      <dgm:spPr/>
      <dgm:t>
        <a:bodyPr/>
        <a:lstStyle/>
        <a:p>
          <a:r>
            <a:rPr lang="el-GR" dirty="0"/>
            <a:t>Ηθικές ανησυχίες</a:t>
          </a:r>
          <a:endParaRPr lang="en-GB" dirty="0"/>
        </a:p>
      </dgm:t>
    </dgm:pt>
    <dgm:pt modelId="{7711A06A-469E-45C7-819D-B8C58291F630}" type="parTrans" cxnId="{25C39B4F-5288-4D80-8B54-C0A3E589806B}">
      <dgm:prSet/>
      <dgm:spPr/>
      <dgm:t>
        <a:bodyPr/>
        <a:lstStyle/>
        <a:p>
          <a:endParaRPr lang="en-GB"/>
        </a:p>
      </dgm:t>
    </dgm:pt>
    <dgm:pt modelId="{1CDB462F-12B3-4607-9C21-63DDB0EFF863}" type="sibTrans" cxnId="{25C39B4F-5288-4D80-8B54-C0A3E589806B}">
      <dgm:prSet/>
      <dgm:spPr/>
      <dgm:t>
        <a:bodyPr/>
        <a:lstStyle/>
        <a:p>
          <a:endParaRPr lang="en-GB"/>
        </a:p>
      </dgm:t>
    </dgm:pt>
    <dgm:pt modelId="{632895E1-CD8E-4566-B8AF-DB45BAA771B0}">
      <dgm:prSet phldrT="[Text]"/>
      <dgm:spPr/>
      <dgm:t>
        <a:bodyPr/>
        <a:lstStyle/>
        <a:p>
          <a:r>
            <a:rPr lang="el-GR" dirty="0"/>
            <a:t>Αποδοχή στην αγορά</a:t>
          </a:r>
          <a:endParaRPr lang="en-GB" dirty="0"/>
        </a:p>
      </dgm:t>
    </dgm:pt>
    <dgm:pt modelId="{5E019707-034B-411C-AEBF-32FF4404B28B}" type="parTrans" cxnId="{EAD34B2A-3570-4064-85D3-C5B830807845}">
      <dgm:prSet/>
      <dgm:spPr/>
      <dgm:t>
        <a:bodyPr/>
        <a:lstStyle/>
        <a:p>
          <a:endParaRPr lang="en-GB"/>
        </a:p>
      </dgm:t>
    </dgm:pt>
    <dgm:pt modelId="{120ED0C0-B16C-4151-85B2-F1AE5302496C}" type="sibTrans" cxnId="{EAD34B2A-3570-4064-85D3-C5B830807845}">
      <dgm:prSet/>
      <dgm:spPr/>
      <dgm:t>
        <a:bodyPr/>
        <a:lstStyle/>
        <a:p>
          <a:endParaRPr lang="en-GB"/>
        </a:p>
      </dgm:t>
    </dgm:pt>
    <dgm:pt modelId="{C781FAB1-B415-4D08-826F-8AC8B1EC7465}">
      <dgm:prSet phldrT="[Text]"/>
      <dgm:spPr/>
      <dgm:t>
        <a:bodyPr/>
        <a:lstStyle/>
        <a:p>
          <a:r>
            <a:rPr lang="el-GR" dirty="0"/>
            <a:t>Υποδομές και επενδύσεις</a:t>
          </a:r>
          <a:endParaRPr lang="en-GB" dirty="0"/>
        </a:p>
      </dgm:t>
    </dgm:pt>
    <dgm:pt modelId="{6AA97B80-175D-40D1-9C32-8CDCCA6E01ED}" type="parTrans" cxnId="{0DB61E67-E087-4059-8A0D-F378DBDC9D36}">
      <dgm:prSet/>
      <dgm:spPr/>
      <dgm:t>
        <a:bodyPr/>
        <a:lstStyle/>
        <a:p>
          <a:endParaRPr lang="en-GB"/>
        </a:p>
      </dgm:t>
    </dgm:pt>
    <dgm:pt modelId="{5E4FDB9C-DFA4-425F-A03E-C0075580D49A}" type="sibTrans" cxnId="{0DB61E67-E087-4059-8A0D-F378DBDC9D36}">
      <dgm:prSet/>
      <dgm:spPr/>
      <dgm:t>
        <a:bodyPr/>
        <a:lstStyle/>
        <a:p>
          <a:endParaRPr lang="en-GB"/>
        </a:p>
      </dgm:t>
    </dgm:pt>
    <dgm:pt modelId="{843CCA4E-0B33-4719-8E8C-3ECACA54CFAF}">
      <dgm:prSet phldrT="[Text]"/>
      <dgm:spPr/>
      <dgm:t>
        <a:bodyPr/>
        <a:lstStyle/>
        <a:p>
          <a:r>
            <a:rPr lang="el-GR" dirty="0"/>
            <a:t>Πολυπλοκότητα των αλληλεπιδράσεων</a:t>
          </a:r>
          <a:endParaRPr lang="en-GB" dirty="0"/>
        </a:p>
      </dgm:t>
    </dgm:pt>
    <dgm:pt modelId="{3998B3A5-4573-4256-9AF9-F457FA77144D}" type="parTrans" cxnId="{79C85F72-BBE5-4240-8B1C-7EA4E0049ACD}">
      <dgm:prSet/>
      <dgm:spPr/>
      <dgm:t>
        <a:bodyPr/>
        <a:lstStyle/>
        <a:p>
          <a:endParaRPr lang="en-GB"/>
        </a:p>
      </dgm:t>
    </dgm:pt>
    <dgm:pt modelId="{1E7FA108-21EA-4C4A-BA41-EC912AEC5334}" type="sibTrans" cxnId="{79C85F72-BBE5-4240-8B1C-7EA4E0049ACD}">
      <dgm:prSet/>
      <dgm:spPr/>
      <dgm:t>
        <a:bodyPr/>
        <a:lstStyle/>
        <a:p>
          <a:endParaRPr lang="en-GB"/>
        </a:p>
      </dgm:t>
    </dgm:pt>
    <dgm:pt modelId="{EBC6C6B7-24DC-498C-B3A4-9FA018CBE0F3}">
      <dgm:prSet phldrT="[Text]"/>
      <dgm:spPr/>
      <dgm:t>
        <a:bodyPr/>
        <a:lstStyle/>
        <a:p>
          <a:r>
            <a:rPr lang="el-GR" dirty="0"/>
            <a:t>Ανταγωνισμός πόρων</a:t>
          </a:r>
          <a:endParaRPr lang="en-GB" dirty="0"/>
        </a:p>
      </dgm:t>
    </dgm:pt>
    <dgm:pt modelId="{291A481C-263D-4882-B078-9D15B7019065}" type="parTrans" cxnId="{1B3A8AE2-8734-41C5-A6FA-9448F9537A1C}">
      <dgm:prSet/>
      <dgm:spPr/>
      <dgm:t>
        <a:bodyPr/>
        <a:lstStyle/>
        <a:p>
          <a:endParaRPr lang="en-GB"/>
        </a:p>
      </dgm:t>
    </dgm:pt>
    <dgm:pt modelId="{10DA21D2-321E-4F5E-918F-12A3D73083BE}" type="sibTrans" cxnId="{1B3A8AE2-8734-41C5-A6FA-9448F9537A1C}">
      <dgm:prSet/>
      <dgm:spPr/>
      <dgm:t>
        <a:bodyPr/>
        <a:lstStyle/>
        <a:p>
          <a:endParaRPr lang="en-GB"/>
        </a:p>
      </dgm:t>
    </dgm:pt>
    <dgm:pt modelId="{6F2A646F-D618-441A-A9A1-C6B47ABD54AC}" type="pres">
      <dgm:prSet presAssocID="{8815DEB7-7732-4833-A341-C4C4D8D174FE}" presName="Name0" presStyleCnt="0">
        <dgm:presLayoutVars>
          <dgm:dir/>
          <dgm:animLvl val="lvl"/>
          <dgm:resizeHandles/>
        </dgm:presLayoutVars>
      </dgm:prSet>
      <dgm:spPr/>
    </dgm:pt>
    <dgm:pt modelId="{DC5BD62E-92C1-4657-AF44-7027AB9953DD}" type="pres">
      <dgm:prSet presAssocID="{DCA8A7D4-F44D-4CEB-88D4-09B2D5D5DAEB}" presName="linNode" presStyleCnt="0"/>
      <dgm:spPr/>
    </dgm:pt>
    <dgm:pt modelId="{094096CA-FB79-49CF-B8B7-F6C1C4C923D8}" type="pres">
      <dgm:prSet presAssocID="{DCA8A7D4-F44D-4CEB-88D4-09B2D5D5DAEB}" presName="parentShp" presStyleLbl="node1" presStyleIdx="0" presStyleCnt="2">
        <dgm:presLayoutVars>
          <dgm:bulletEnabled val="1"/>
        </dgm:presLayoutVars>
      </dgm:prSet>
      <dgm:spPr/>
    </dgm:pt>
    <dgm:pt modelId="{29F84636-0E51-4F04-9639-9D4CCD795A91}" type="pres">
      <dgm:prSet presAssocID="{DCA8A7D4-F44D-4CEB-88D4-09B2D5D5DAEB}" presName="childShp" presStyleLbl="bgAccFollowNode1" presStyleIdx="0" presStyleCnt="2">
        <dgm:presLayoutVars>
          <dgm:bulletEnabled val="1"/>
        </dgm:presLayoutVars>
      </dgm:prSet>
      <dgm:spPr/>
    </dgm:pt>
    <dgm:pt modelId="{136077CC-6C0A-46E5-A232-3349C4D9730B}" type="pres">
      <dgm:prSet presAssocID="{92F77D46-76F2-4B3D-8982-FFECFD9E1E75}" presName="spacing" presStyleCnt="0"/>
      <dgm:spPr/>
    </dgm:pt>
    <dgm:pt modelId="{649B6376-7F4F-49C2-B5C9-9016BD4480E2}" type="pres">
      <dgm:prSet presAssocID="{2AB606CB-33CC-4C10-B8FD-E116409E4971}" presName="linNode" presStyleCnt="0"/>
      <dgm:spPr/>
    </dgm:pt>
    <dgm:pt modelId="{CAB1AB7C-B23C-43AE-981D-2157245E76EF}" type="pres">
      <dgm:prSet presAssocID="{2AB606CB-33CC-4C10-B8FD-E116409E4971}" presName="parentShp" presStyleLbl="node1" presStyleIdx="1" presStyleCnt="2">
        <dgm:presLayoutVars>
          <dgm:bulletEnabled val="1"/>
        </dgm:presLayoutVars>
      </dgm:prSet>
      <dgm:spPr/>
    </dgm:pt>
    <dgm:pt modelId="{54B0F91E-CA54-457C-836D-F8C01ECA021D}" type="pres">
      <dgm:prSet presAssocID="{2AB606CB-33CC-4C10-B8FD-E116409E4971}" presName="childShp" presStyleLbl="bgAccFollowNode1" presStyleIdx="1" presStyleCnt="2">
        <dgm:presLayoutVars>
          <dgm:bulletEnabled val="1"/>
        </dgm:presLayoutVars>
      </dgm:prSet>
      <dgm:spPr/>
    </dgm:pt>
  </dgm:ptLst>
  <dgm:cxnLst>
    <dgm:cxn modelId="{69CF5308-6668-4C5B-BF25-EA3E2D1A56EC}" srcId="{DCA8A7D4-F44D-4CEB-88D4-09B2D5D5DAEB}" destId="{06753BDF-F45A-4328-A864-52F76EA1598C}" srcOrd="4" destOrd="0" parTransId="{071418C8-6C4C-4524-852C-EB3BE46010EF}" sibTransId="{B5832631-2CB7-4EF5-B13A-3CF3C81AC639}"/>
    <dgm:cxn modelId="{1E722116-8370-4F2A-8E6A-C56106E75E02}" type="presOf" srcId="{171BD8B0-6FE7-4DAE-AE8F-F7C3B1481B82}" destId="{29F84636-0E51-4F04-9639-9D4CCD795A91}" srcOrd="0" destOrd="1" presId="urn:microsoft.com/office/officeart/2005/8/layout/vList6"/>
    <dgm:cxn modelId="{ECF6FF18-4FAB-4F00-B46D-7235BF366DDC}" srcId="{DCA8A7D4-F44D-4CEB-88D4-09B2D5D5DAEB}" destId="{61CDD0A8-6ABB-453B-BA5E-664911E6C4CC}" srcOrd="3" destOrd="0" parTransId="{ECB1E8C0-C7CA-4F95-98AD-388B9B77F6EA}" sibTransId="{727FDAB4-6CCD-4B7B-A733-B03B2E5C218E}"/>
    <dgm:cxn modelId="{E6997A1B-0044-4F6A-B0BA-A1CFC19B6D83}" type="presOf" srcId="{0AB476DD-ED52-4EFD-8758-320A62C76800}" destId="{54B0F91E-CA54-457C-836D-F8C01ECA021D}" srcOrd="0" destOrd="1" presId="urn:microsoft.com/office/officeart/2005/8/layout/vList6"/>
    <dgm:cxn modelId="{F9A7601F-F87E-4965-8558-B2725418573C}" type="presOf" srcId="{C781FAB1-B415-4D08-826F-8AC8B1EC7465}" destId="{54B0F91E-CA54-457C-836D-F8C01ECA021D}" srcOrd="0" destOrd="4" presId="urn:microsoft.com/office/officeart/2005/8/layout/vList6"/>
    <dgm:cxn modelId="{7C4C1321-88AD-4133-86E4-98B6599DAC05}" type="presOf" srcId="{EBC6C6B7-24DC-498C-B3A4-9FA018CBE0F3}" destId="{54B0F91E-CA54-457C-836D-F8C01ECA021D}" srcOrd="0" destOrd="6" presId="urn:microsoft.com/office/officeart/2005/8/layout/vList6"/>
    <dgm:cxn modelId="{A6822425-D6FE-4018-A22E-BE10DAB57E57}" srcId="{2AB606CB-33CC-4C10-B8FD-E116409E4971}" destId="{60362733-81D7-4374-924B-2DDD6D40D730}" srcOrd="3" destOrd="0" parTransId="{2486EA3B-D662-47BC-894B-1BBE9CFE1E84}" sibTransId="{59F307FE-F99C-4D6D-81C9-7DFF79E8D801}"/>
    <dgm:cxn modelId="{6E272C27-17AD-46E9-8835-EF1D17210AB2}" srcId="{2AB606CB-33CC-4C10-B8FD-E116409E4971}" destId="{EF7EA737-72EC-4EFA-B6C6-74F271B3BF0E}" srcOrd="0" destOrd="0" parTransId="{908AC99D-8164-4F19-AECE-14D5C5840FB5}" sibTransId="{3C640C89-9083-412B-AFF4-6D6B1C798889}"/>
    <dgm:cxn modelId="{EAD34B2A-3570-4064-85D3-C5B830807845}" srcId="{2AB606CB-33CC-4C10-B8FD-E116409E4971}" destId="{632895E1-CD8E-4566-B8AF-DB45BAA771B0}" srcOrd="2" destOrd="0" parTransId="{5E019707-034B-411C-AEBF-32FF4404B28B}" sibTransId="{120ED0C0-B16C-4151-85B2-F1AE5302496C}"/>
    <dgm:cxn modelId="{FF219C34-57BF-436A-95DB-0324E009D64A}" type="presOf" srcId="{60362733-81D7-4374-924B-2DDD6D40D730}" destId="{54B0F91E-CA54-457C-836D-F8C01ECA021D}" srcOrd="0" destOrd="3" presId="urn:microsoft.com/office/officeart/2005/8/layout/vList6"/>
    <dgm:cxn modelId="{6E54CD3F-33D5-4DAD-99D5-52A9E790170D}" srcId="{DCA8A7D4-F44D-4CEB-88D4-09B2D5D5DAEB}" destId="{56144235-1A27-4B8A-BF7C-B1245422C6C1}" srcOrd="0" destOrd="0" parTransId="{4446230D-982C-40E8-BA0F-FB85E49F24F2}" sibTransId="{F3C6D19D-22F2-435D-91F4-A54E4FA25DEE}"/>
    <dgm:cxn modelId="{90319F42-465C-4362-A119-044187E340E8}" type="presOf" srcId="{8815DEB7-7732-4833-A341-C4C4D8D174FE}" destId="{6F2A646F-D618-441A-A9A1-C6B47ABD54AC}" srcOrd="0" destOrd="0" presId="urn:microsoft.com/office/officeart/2005/8/layout/vList6"/>
    <dgm:cxn modelId="{0DB61E67-E087-4059-8A0D-F378DBDC9D36}" srcId="{2AB606CB-33CC-4C10-B8FD-E116409E4971}" destId="{C781FAB1-B415-4D08-826F-8AC8B1EC7465}" srcOrd="4" destOrd="0" parTransId="{6AA97B80-175D-40D1-9C32-8CDCCA6E01ED}" sibTransId="{5E4FDB9C-DFA4-425F-A03E-C0075580D49A}"/>
    <dgm:cxn modelId="{AECC9169-6A5A-45DB-88DF-173109DAF18B}" srcId="{DCA8A7D4-F44D-4CEB-88D4-09B2D5D5DAEB}" destId="{01E4168F-8CE5-4C59-B987-B732A5598AF9}" srcOrd="2" destOrd="0" parTransId="{DA18266C-96E7-472B-A69E-471FBBB05889}" sibTransId="{5DC76CD1-3E84-4C34-82F0-1994D4062B99}"/>
    <dgm:cxn modelId="{0862094B-343B-43DF-A2CE-2C37ECCA3F20}" type="presOf" srcId="{2AB606CB-33CC-4C10-B8FD-E116409E4971}" destId="{CAB1AB7C-B23C-43AE-981D-2157245E76EF}" srcOrd="0" destOrd="0" presId="urn:microsoft.com/office/officeart/2005/8/layout/vList6"/>
    <dgm:cxn modelId="{F765F14E-8C30-41C5-A03D-C36D723446BD}" type="presOf" srcId="{632895E1-CD8E-4566-B8AF-DB45BAA771B0}" destId="{54B0F91E-CA54-457C-836D-F8C01ECA021D}" srcOrd="0" destOrd="2" presId="urn:microsoft.com/office/officeart/2005/8/layout/vList6"/>
    <dgm:cxn modelId="{25C39B4F-5288-4D80-8B54-C0A3E589806B}" srcId="{2AB606CB-33CC-4C10-B8FD-E116409E4971}" destId="{0AB476DD-ED52-4EFD-8758-320A62C76800}" srcOrd="1" destOrd="0" parTransId="{7711A06A-469E-45C7-819D-B8C58291F630}" sibTransId="{1CDB462F-12B3-4607-9C21-63DDB0EFF863}"/>
    <dgm:cxn modelId="{79C85F72-BBE5-4240-8B1C-7EA4E0049ACD}" srcId="{2AB606CB-33CC-4C10-B8FD-E116409E4971}" destId="{843CCA4E-0B33-4719-8E8C-3ECACA54CFAF}" srcOrd="5" destOrd="0" parTransId="{3998B3A5-4573-4256-9AF9-F457FA77144D}" sibTransId="{1E7FA108-21EA-4C4A-BA41-EC912AEC5334}"/>
    <dgm:cxn modelId="{BBCF3958-F2C2-4455-B977-6A077C080617}" type="presOf" srcId="{61CDD0A8-6ABB-453B-BA5E-664911E6C4CC}" destId="{29F84636-0E51-4F04-9639-9D4CCD795A91}" srcOrd="0" destOrd="3" presId="urn:microsoft.com/office/officeart/2005/8/layout/vList6"/>
    <dgm:cxn modelId="{52ACBD7F-90D1-4420-8BB5-ED5C088FB3BC}" srcId="{8815DEB7-7732-4833-A341-C4C4D8D174FE}" destId="{DCA8A7D4-F44D-4CEB-88D4-09B2D5D5DAEB}" srcOrd="0" destOrd="0" parTransId="{2DCD7370-02D2-40C3-AFB1-4A9EFC625FED}" sibTransId="{92F77D46-76F2-4B3D-8982-FFECFD9E1E75}"/>
    <dgm:cxn modelId="{D54F0E94-35D6-4EF5-B3F1-FA9A84DD35AE}" srcId="{8815DEB7-7732-4833-A341-C4C4D8D174FE}" destId="{2AB606CB-33CC-4C10-B8FD-E116409E4971}" srcOrd="1" destOrd="0" parTransId="{72BD11D5-CAEF-4C1D-AA85-4733A15D1C8F}" sibTransId="{3E7F6DF6-200B-4183-BD44-37827072C05B}"/>
    <dgm:cxn modelId="{80BF259B-A051-42BD-9BAE-38673D20343D}" type="presOf" srcId="{C30A77CB-EC91-490E-AF11-C5D0FB1726BD}" destId="{29F84636-0E51-4F04-9639-9D4CCD795A91}" srcOrd="0" destOrd="5" presId="urn:microsoft.com/office/officeart/2005/8/layout/vList6"/>
    <dgm:cxn modelId="{7EBB7EB7-62CB-44C5-842A-4BA4E590A6F7}" type="presOf" srcId="{06753BDF-F45A-4328-A864-52F76EA1598C}" destId="{29F84636-0E51-4F04-9639-9D4CCD795A91}" srcOrd="0" destOrd="4" presId="urn:microsoft.com/office/officeart/2005/8/layout/vList6"/>
    <dgm:cxn modelId="{01DDBBC7-8573-44E6-BFEB-E071537CDAEC}" srcId="{DCA8A7D4-F44D-4CEB-88D4-09B2D5D5DAEB}" destId="{171BD8B0-6FE7-4DAE-AE8F-F7C3B1481B82}" srcOrd="1" destOrd="0" parTransId="{46CD6272-61FB-4837-ACAD-468A33EF6E22}" sibTransId="{DB5355E9-E58F-4E35-93E1-C5CC1663A982}"/>
    <dgm:cxn modelId="{7B6246CF-8963-4271-8BBE-9D8F98BA1C49}" srcId="{DCA8A7D4-F44D-4CEB-88D4-09B2D5D5DAEB}" destId="{C30A77CB-EC91-490E-AF11-C5D0FB1726BD}" srcOrd="5" destOrd="0" parTransId="{26580224-8102-4108-9D41-12C0CB3F830A}" sibTransId="{658B6C07-7BE8-43DF-86F0-BA6ADBC64A00}"/>
    <dgm:cxn modelId="{443144D2-6F04-46E9-84E6-D7CC03DC740F}" type="presOf" srcId="{56144235-1A27-4B8A-BF7C-B1245422C6C1}" destId="{29F84636-0E51-4F04-9639-9D4CCD795A91}" srcOrd="0" destOrd="0" presId="urn:microsoft.com/office/officeart/2005/8/layout/vList6"/>
    <dgm:cxn modelId="{017E40DF-482A-463A-8A6F-A2B1BFD76D83}" type="presOf" srcId="{DCA8A7D4-F44D-4CEB-88D4-09B2D5D5DAEB}" destId="{094096CA-FB79-49CF-B8B7-F6C1C4C923D8}" srcOrd="0" destOrd="0" presId="urn:microsoft.com/office/officeart/2005/8/layout/vList6"/>
    <dgm:cxn modelId="{1B3A8AE2-8734-41C5-A6FA-9448F9537A1C}" srcId="{2AB606CB-33CC-4C10-B8FD-E116409E4971}" destId="{EBC6C6B7-24DC-498C-B3A4-9FA018CBE0F3}" srcOrd="6" destOrd="0" parTransId="{291A481C-263D-4882-B078-9D15B7019065}" sibTransId="{10DA21D2-321E-4F5E-918F-12A3D73083BE}"/>
    <dgm:cxn modelId="{733CF5E6-921C-4FED-8F6D-99F5782CECCA}" type="presOf" srcId="{EF7EA737-72EC-4EFA-B6C6-74F271B3BF0E}" destId="{54B0F91E-CA54-457C-836D-F8C01ECA021D}" srcOrd="0" destOrd="0" presId="urn:microsoft.com/office/officeart/2005/8/layout/vList6"/>
    <dgm:cxn modelId="{C8218AED-352A-4613-87D2-563D8B3FEE58}" type="presOf" srcId="{843CCA4E-0B33-4719-8E8C-3ECACA54CFAF}" destId="{54B0F91E-CA54-457C-836D-F8C01ECA021D}" srcOrd="0" destOrd="5" presId="urn:microsoft.com/office/officeart/2005/8/layout/vList6"/>
    <dgm:cxn modelId="{F454D3F3-7387-4765-BBAF-F608800122C1}" type="presOf" srcId="{01E4168F-8CE5-4C59-B987-B732A5598AF9}" destId="{29F84636-0E51-4F04-9639-9D4CCD795A91}" srcOrd="0" destOrd="2" presId="urn:microsoft.com/office/officeart/2005/8/layout/vList6"/>
    <dgm:cxn modelId="{E6376F9A-A350-4EE0-AF90-58E2FB0FED12}" type="presParOf" srcId="{6F2A646F-D618-441A-A9A1-C6B47ABD54AC}" destId="{DC5BD62E-92C1-4657-AF44-7027AB9953DD}" srcOrd="0" destOrd="0" presId="urn:microsoft.com/office/officeart/2005/8/layout/vList6"/>
    <dgm:cxn modelId="{8DC53828-64F9-48AF-A061-FFD97A2BA46F}" type="presParOf" srcId="{DC5BD62E-92C1-4657-AF44-7027AB9953DD}" destId="{094096CA-FB79-49CF-B8B7-F6C1C4C923D8}" srcOrd="0" destOrd="0" presId="urn:microsoft.com/office/officeart/2005/8/layout/vList6"/>
    <dgm:cxn modelId="{FC81A1C3-B039-4A59-AC78-35F5E10B6C5C}" type="presParOf" srcId="{DC5BD62E-92C1-4657-AF44-7027AB9953DD}" destId="{29F84636-0E51-4F04-9639-9D4CCD795A91}" srcOrd="1" destOrd="0" presId="urn:microsoft.com/office/officeart/2005/8/layout/vList6"/>
    <dgm:cxn modelId="{81E96FCF-0DF3-40B5-9C05-5A2EA648B8DB}" type="presParOf" srcId="{6F2A646F-D618-441A-A9A1-C6B47ABD54AC}" destId="{136077CC-6C0A-46E5-A232-3349C4D9730B}" srcOrd="1" destOrd="0" presId="urn:microsoft.com/office/officeart/2005/8/layout/vList6"/>
    <dgm:cxn modelId="{E35293AF-52BC-4C40-810E-DB25400CE786}" type="presParOf" srcId="{6F2A646F-D618-441A-A9A1-C6B47ABD54AC}" destId="{649B6376-7F4F-49C2-B5C9-9016BD4480E2}" srcOrd="2" destOrd="0" presId="urn:microsoft.com/office/officeart/2005/8/layout/vList6"/>
    <dgm:cxn modelId="{19F9E670-882D-4C06-B161-BF5154BB5BC3}" type="presParOf" srcId="{649B6376-7F4F-49C2-B5C9-9016BD4480E2}" destId="{CAB1AB7C-B23C-43AE-981D-2157245E76EF}" srcOrd="0" destOrd="0" presId="urn:microsoft.com/office/officeart/2005/8/layout/vList6"/>
    <dgm:cxn modelId="{C4FD65A3-FA9A-40EA-ACE5-A61D3C4D952A}" type="presParOf" srcId="{649B6376-7F4F-49C2-B5C9-9016BD4480E2}" destId="{54B0F91E-CA54-457C-836D-F8C01ECA021D}"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8A9A1C-83D9-446F-B169-DDD5A9AD3BB7}" type="doc">
      <dgm:prSet loTypeId="urn:microsoft.com/office/officeart/2005/8/layout/matrix1" loCatId="matrix" qsTypeId="urn:microsoft.com/office/officeart/2005/8/quickstyle/simple1" qsCatId="simple" csTypeId="urn:microsoft.com/office/officeart/2005/8/colors/colorful2" csCatId="colorful" phldr="1"/>
      <dgm:spPr/>
      <dgm:t>
        <a:bodyPr/>
        <a:lstStyle/>
        <a:p>
          <a:endParaRPr lang="en-US"/>
        </a:p>
      </dgm:t>
    </dgm:pt>
    <dgm:pt modelId="{7BE908DB-7C09-4A04-95D2-779802505138}">
      <dgm:prSet phldrT="[Text]" custT="1"/>
      <dgm:spPr/>
      <dgm:t>
        <a:bodyPr/>
        <a:lstStyle/>
        <a:p>
          <a:r>
            <a:rPr lang="el-GR" sz="1600" b="1" dirty="0"/>
            <a:t>Βιοπροϊόντα </a:t>
          </a:r>
        </a:p>
        <a:p>
          <a:r>
            <a:rPr lang="el-GR" sz="1200" b="1" dirty="0"/>
            <a:t>αγαθά που προέρχονται από βιολογικούς πόρους ή παράγονται με βιολογικές διεργασίες. φιλικές εναλλακτικές λύσεις για τα παραδοσιακά προϊόντα με βάση το πετρέλαιο</a:t>
          </a:r>
          <a:r>
            <a:rPr lang="el-GR" sz="1100" b="1" dirty="0"/>
            <a:t>.</a:t>
          </a:r>
          <a:endParaRPr lang="en-US" sz="1100" dirty="0"/>
        </a:p>
      </dgm:t>
    </dgm:pt>
    <dgm:pt modelId="{476C3A21-1185-449D-AABF-CF9A505FDE67}" type="parTrans" cxnId="{2A47659B-CC2C-45B2-AD21-84E88A6B21A4}">
      <dgm:prSet/>
      <dgm:spPr/>
      <dgm:t>
        <a:bodyPr/>
        <a:lstStyle/>
        <a:p>
          <a:endParaRPr lang="en-US"/>
        </a:p>
      </dgm:t>
    </dgm:pt>
    <dgm:pt modelId="{8E088694-54B7-46E1-A0E1-68004E2F7AF9}" type="sibTrans" cxnId="{2A47659B-CC2C-45B2-AD21-84E88A6B21A4}">
      <dgm:prSet/>
      <dgm:spPr/>
      <dgm:t>
        <a:bodyPr/>
        <a:lstStyle/>
        <a:p>
          <a:endParaRPr lang="en-US"/>
        </a:p>
      </dgm:t>
    </dgm:pt>
    <dgm:pt modelId="{F688D0A8-2B59-4C45-8BCE-E652F66A2BA1}">
      <dgm:prSet phldrT="[Text]" custT="1"/>
      <dgm:spPr/>
      <dgm:t>
        <a:bodyPr/>
        <a:lstStyle/>
        <a:p>
          <a:r>
            <a:rPr lang="el-GR" sz="2400" dirty="0"/>
            <a:t>Βιοκαύσιμα: Ανανεώσιμα καύσιμα όπως το βιοντίζελ και η </a:t>
          </a:r>
          <a:r>
            <a:rPr lang="el-GR" sz="2400" dirty="0" err="1"/>
            <a:t>βιοαιθανόλη</a:t>
          </a:r>
          <a:r>
            <a:rPr lang="el-GR" sz="2400" dirty="0"/>
            <a:t> που παράγονται από φυτικές πηγές ή βιομάζα.</a:t>
          </a:r>
          <a:endParaRPr lang="en-US" sz="2400" dirty="0"/>
        </a:p>
      </dgm:t>
    </dgm:pt>
    <dgm:pt modelId="{DEB229A7-94E8-40FC-B759-2399E1411377}" type="parTrans" cxnId="{040E30E0-2DB0-4286-AEF8-18162AC08E21}">
      <dgm:prSet/>
      <dgm:spPr/>
      <dgm:t>
        <a:bodyPr/>
        <a:lstStyle/>
        <a:p>
          <a:endParaRPr lang="en-US"/>
        </a:p>
      </dgm:t>
    </dgm:pt>
    <dgm:pt modelId="{2B05B506-EAEA-43D6-80D5-3CCB3A3DA034}" type="sibTrans" cxnId="{040E30E0-2DB0-4286-AEF8-18162AC08E21}">
      <dgm:prSet/>
      <dgm:spPr/>
      <dgm:t>
        <a:bodyPr/>
        <a:lstStyle/>
        <a:p>
          <a:endParaRPr lang="en-US"/>
        </a:p>
      </dgm:t>
    </dgm:pt>
    <dgm:pt modelId="{1363A316-7AAB-4A37-8F21-FDFA650A9301}">
      <dgm:prSet phldrT="[Text]" phldr="1"/>
      <dgm:spPr/>
      <dgm:t>
        <a:bodyPr/>
        <a:lstStyle/>
        <a:p>
          <a:endParaRPr lang="en-US"/>
        </a:p>
      </dgm:t>
    </dgm:pt>
    <dgm:pt modelId="{E7B0381F-3348-406A-8375-3B6E9874541C}" type="parTrans" cxnId="{675B5D9B-37DF-416F-8908-55339CA2FC37}">
      <dgm:prSet/>
      <dgm:spPr/>
      <dgm:t>
        <a:bodyPr/>
        <a:lstStyle/>
        <a:p>
          <a:endParaRPr lang="en-US"/>
        </a:p>
      </dgm:t>
    </dgm:pt>
    <dgm:pt modelId="{AD7C5F06-8430-48F5-965E-D06719983F2A}" type="sibTrans" cxnId="{675B5D9B-37DF-416F-8908-55339CA2FC37}">
      <dgm:prSet/>
      <dgm:spPr/>
      <dgm:t>
        <a:bodyPr/>
        <a:lstStyle/>
        <a:p>
          <a:endParaRPr lang="en-US"/>
        </a:p>
      </dgm:t>
    </dgm:pt>
    <dgm:pt modelId="{716E3A74-6068-45E7-BAEF-F3EA0E9A5732}">
      <dgm:prSet phldrT="[Text]" phldr="1"/>
      <dgm:spPr/>
      <dgm:t>
        <a:bodyPr/>
        <a:lstStyle/>
        <a:p>
          <a:endParaRPr lang="en-US"/>
        </a:p>
      </dgm:t>
    </dgm:pt>
    <dgm:pt modelId="{ADE68401-2432-49E2-B64B-4E4345820735}" type="parTrans" cxnId="{AA642145-0C4F-45BA-9F09-B05B356DBBE0}">
      <dgm:prSet/>
      <dgm:spPr/>
      <dgm:t>
        <a:bodyPr/>
        <a:lstStyle/>
        <a:p>
          <a:endParaRPr lang="en-US"/>
        </a:p>
      </dgm:t>
    </dgm:pt>
    <dgm:pt modelId="{72820321-AA45-44E0-8D94-EFD74058AB5B}" type="sibTrans" cxnId="{AA642145-0C4F-45BA-9F09-B05B356DBBE0}">
      <dgm:prSet/>
      <dgm:spPr/>
      <dgm:t>
        <a:bodyPr/>
        <a:lstStyle/>
        <a:p>
          <a:endParaRPr lang="en-US"/>
        </a:p>
      </dgm:t>
    </dgm:pt>
    <dgm:pt modelId="{4830029D-A1D3-460A-ABBA-219E0F0A84BE}">
      <dgm:prSet phldrT="[Text]" phldr="1"/>
      <dgm:spPr/>
      <dgm:t>
        <a:bodyPr/>
        <a:lstStyle/>
        <a:p>
          <a:endParaRPr lang="en-US"/>
        </a:p>
      </dgm:t>
    </dgm:pt>
    <dgm:pt modelId="{EA2FEFA8-5147-49AC-AC42-2F81360EDF62}" type="parTrans" cxnId="{E63B99A0-932F-4EEC-9058-FABF2CFA1A0F}">
      <dgm:prSet/>
      <dgm:spPr/>
      <dgm:t>
        <a:bodyPr/>
        <a:lstStyle/>
        <a:p>
          <a:endParaRPr lang="en-US"/>
        </a:p>
      </dgm:t>
    </dgm:pt>
    <dgm:pt modelId="{9FF28101-FFF8-4726-9959-D30D637E7296}" type="sibTrans" cxnId="{E63B99A0-932F-4EEC-9058-FABF2CFA1A0F}">
      <dgm:prSet/>
      <dgm:spPr/>
      <dgm:t>
        <a:bodyPr/>
        <a:lstStyle/>
        <a:p>
          <a:endParaRPr lang="en-US"/>
        </a:p>
      </dgm:t>
    </dgm:pt>
    <dgm:pt modelId="{BA6AF061-DD83-46C9-BCFB-B14BB0A6CDDD}">
      <dgm:prSet/>
      <dgm:spPr/>
      <dgm:t>
        <a:bodyPr/>
        <a:lstStyle/>
        <a:p>
          <a:endParaRPr lang="en-US"/>
        </a:p>
      </dgm:t>
    </dgm:pt>
    <dgm:pt modelId="{BB6ED584-F598-4A66-ACEA-27C1544DB363}" type="parTrans" cxnId="{62BE50C4-0D83-4A5D-AE58-2553F221626A}">
      <dgm:prSet/>
      <dgm:spPr/>
      <dgm:t>
        <a:bodyPr/>
        <a:lstStyle/>
        <a:p>
          <a:endParaRPr lang="en-US"/>
        </a:p>
      </dgm:t>
    </dgm:pt>
    <dgm:pt modelId="{E72CF97B-569A-42ED-AED6-E2E5956C9C5B}" type="sibTrans" cxnId="{62BE50C4-0D83-4A5D-AE58-2553F221626A}">
      <dgm:prSet/>
      <dgm:spPr/>
      <dgm:t>
        <a:bodyPr/>
        <a:lstStyle/>
        <a:p>
          <a:endParaRPr lang="en-US"/>
        </a:p>
      </dgm:t>
    </dgm:pt>
    <dgm:pt modelId="{6E90A828-39D1-4275-8582-B04B653AF86A}">
      <dgm:prSet/>
      <dgm:spPr/>
      <dgm:t>
        <a:bodyPr/>
        <a:lstStyle/>
        <a:p>
          <a:endParaRPr lang="en-US"/>
        </a:p>
      </dgm:t>
    </dgm:pt>
    <dgm:pt modelId="{A95BC135-2B06-42BA-B950-8A6CA722A892}" type="parTrans" cxnId="{7FB755E5-2540-48FC-8210-3256895B6DAD}">
      <dgm:prSet/>
      <dgm:spPr/>
      <dgm:t>
        <a:bodyPr/>
        <a:lstStyle/>
        <a:p>
          <a:endParaRPr lang="en-US"/>
        </a:p>
      </dgm:t>
    </dgm:pt>
    <dgm:pt modelId="{FE616EF7-6B6D-4B30-94D5-CDE9103A1ACD}" type="sibTrans" cxnId="{7FB755E5-2540-48FC-8210-3256895B6DAD}">
      <dgm:prSet/>
      <dgm:spPr/>
      <dgm:t>
        <a:bodyPr/>
        <a:lstStyle/>
        <a:p>
          <a:endParaRPr lang="en-US"/>
        </a:p>
      </dgm:t>
    </dgm:pt>
    <dgm:pt modelId="{7C261E81-A047-46AA-9C44-E675A8F07C66}">
      <dgm:prSet/>
      <dgm:spPr/>
      <dgm:t>
        <a:bodyPr/>
        <a:lstStyle/>
        <a:p>
          <a:endParaRPr lang="en-US"/>
        </a:p>
      </dgm:t>
    </dgm:pt>
    <dgm:pt modelId="{C5B4097B-3478-48F6-AD1C-11D622361620}" type="parTrans" cxnId="{6D3871A7-897B-4960-9BDB-37DA80C48AB7}">
      <dgm:prSet/>
      <dgm:spPr/>
      <dgm:t>
        <a:bodyPr/>
        <a:lstStyle/>
        <a:p>
          <a:endParaRPr lang="en-US"/>
        </a:p>
      </dgm:t>
    </dgm:pt>
    <dgm:pt modelId="{0304F9E3-E88A-4AB3-87B9-88FB0CCD92CD}" type="sibTrans" cxnId="{6D3871A7-897B-4960-9BDB-37DA80C48AB7}">
      <dgm:prSet/>
      <dgm:spPr/>
      <dgm:t>
        <a:bodyPr/>
        <a:lstStyle/>
        <a:p>
          <a:endParaRPr lang="en-US"/>
        </a:p>
      </dgm:t>
    </dgm:pt>
    <dgm:pt modelId="{4FE50214-3A0A-48F8-B4D1-C88E3DFC7FE2}">
      <dgm:prSet/>
      <dgm:spPr/>
      <dgm:t>
        <a:bodyPr/>
        <a:lstStyle/>
        <a:p>
          <a:endParaRPr lang="en-US"/>
        </a:p>
      </dgm:t>
    </dgm:pt>
    <dgm:pt modelId="{5B66CCAB-C751-410C-82C7-97819E2E5661}" type="parTrans" cxnId="{48DD3C65-3B73-41E4-91CB-42975E4CA777}">
      <dgm:prSet/>
      <dgm:spPr/>
      <dgm:t>
        <a:bodyPr/>
        <a:lstStyle/>
        <a:p>
          <a:endParaRPr lang="en-US"/>
        </a:p>
      </dgm:t>
    </dgm:pt>
    <dgm:pt modelId="{970EA6DA-57C1-4533-B29C-2333E6C53C28}" type="sibTrans" cxnId="{48DD3C65-3B73-41E4-91CB-42975E4CA777}">
      <dgm:prSet/>
      <dgm:spPr/>
      <dgm:t>
        <a:bodyPr/>
        <a:lstStyle/>
        <a:p>
          <a:endParaRPr lang="en-US"/>
        </a:p>
      </dgm:t>
    </dgm:pt>
    <dgm:pt modelId="{1F864E0D-4457-4D81-A7B3-9B6A11AD995F}">
      <dgm:prSet/>
      <dgm:spPr/>
      <dgm:t>
        <a:bodyPr/>
        <a:lstStyle/>
        <a:p>
          <a:endParaRPr lang="en-US"/>
        </a:p>
      </dgm:t>
    </dgm:pt>
    <dgm:pt modelId="{8C00A699-33EF-479A-AB96-D15A2AD56664}" type="parTrans" cxnId="{4BD9579D-7867-4128-AAC9-3BA11FAF8B4D}">
      <dgm:prSet/>
      <dgm:spPr/>
      <dgm:t>
        <a:bodyPr/>
        <a:lstStyle/>
        <a:p>
          <a:endParaRPr lang="en-US"/>
        </a:p>
      </dgm:t>
    </dgm:pt>
    <dgm:pt modelId="{2AFE3B20-29A0-4C73-B1C4-479C32CB7493}" type="sibTrans" cxnId="{4BD9579D-7867-4128-AAC9-3BA11FAF8B4D}">
      <dgm:prSet/>
      <dgm:spPr/>
      <dgm:t>
        <a:bodyPr/>
        <a:lstStyle/>
        <a:p>
          <a:endParaRPr lang="en-US"/>
        </a:p>
      </dgm:t>
    </dgm:pt>
    <dgm:pt modelId="{05522980-BF20-4705-B463-3194735B527B}">
      <dgm:prSet custT="1"/>
      <dgm:spPr/>
      <dgm:t>
        <a:bodyPr/>
        <a:lstStyle/>
        <a:p>
          <a:pPr algn="just"/>
          <a:endParaRPr lang="el-GR" sz="1800" dirty="0"/>
        </a:p>
        <a:p>
          <a:pPr algn="just"/>
          <a:r>
            <a:rPr lang="el-GR" sz="1800" dirty="0" err="1"/>
            <a:t>Βιοφαρμακευτικά</a:t>
          </a:r>
          <a:r>
            <a:rPr lang="el-GR" sz="1800" dirty="0"/>
            <a:t> προϊόντα: Φάρμακα και θεραπευτικοί παράγοντες που παράγονται με βιοτεχνολογικές διαδικασίες, όπως γενετικά τροποποιημένες πρωτεΐνες ή </a:t>
          </a:r>
          <a:r>
            <a:rPr lang="el-GR" sz="1800" dirty="0" err="1"/>
            <a:t>μονοκλωνικά</a:t>
          </a:r>
          <a:r>
            <a:rPr lang="el-GR" sz="1800" dirty="0"/>
            <a:t> αντισώματα. </a:t>
          </a:r>
          <a:r>
            <a:rPr lang="el-GR" sz="1800" dirty="0" err="1"/>
            <a:t>Βιοκαλλυντικά</a:t>
          </a:r>
          <a:r>
            <a:rPr lang="el-GR" sz="1800" dirty="0"/>
            <a:t>: Καλλυντικά προϊόντα που προέρχονται από φυσικές πηγές, όπως φυτικά εκχυλίσματα και αιθέρια έλαια.</a:t>
          </a:r>
          <a:endParaRPr lang="en-US" sz="1800" dirty="0"/>
        </a:p>
      </dgm:t>
    </dgm:pt>
    <dgm:pt modelId="{66CFB1B3-7BF8-49F3-BD07-3B2F381C17E0}" type="parTrans" cxnId="{B93255D5-34E8-4EF1-8A36-F10023B797C2}">
      <dgm:prSet/>
      <dgm:spPr/>
      <dgm:t>
        <a:bodyPr/>
        <a:lstStyle/>
        <a:p>
          <a:endParaRPr lang="en-US"/>
        </a:p>
      </dgm:t>
    </dgm:pt>
    <dgm:pt modelId="{6437F2B4-449A-4CF0-B522-7C5100DAA11E}" type="sibTrans" cxnId="{B93255D5-34E8-4EF1-8A36-F10023B797C2}">
      <dgm:prSet/>
      <dgm:spPr/>
      <dgm:t>
        <a:bodyPr/>
        <a:lstStyle/>
        <a:p>
          <a:endParaRPr lang="en-US"/>
        </a:p>
      </dgm:t>
    </dgm:pt>
    <dgm:pt modelId="{6BD0CBE6-048C-4874-8F39-D5F9BECA5F3B}">
      <dgm:prSet/>
      <dgm:spPr/>
      <dgm:t>
        <a:bodyPr/>
        <a:lstStyle/>
        <a:p>
          <a:r>
            <a:rPr lang="el-GR" dirty="0"/>
            <a:t>Βιοχημικά: Χημικές ενώσεις και ειδικές χημικές ουσίες που παράγονται μέσω βιολογικών διεργασιών, συχνά ως εναλλακτικές λύσεις σε χημικές ουσίες που προέρχονται από το πετρέλαιο.</a:t>
          </a:r>
          <a:endParaRPr lang="en-US" dirty="0"/>
        </a:p>
      </dgm:t>
    </dgm:pt>
    <dgm:pt modelId="{E1323607-65DF-45C8-981D-B41A0060D6CE}" type="parTrans" cxnId="{BAB42AD4-5135-450B-BCF1-B34E933DD1AE}">
      <dgm:prSet/>
      <dgm:spPr/>
      <dgm:t>
        <a:bodyPr/>
        <a:lstStyle/>
        <a:p>
          <a:endParaRPr lang="en-US"/>
        </a:p>
      </dgm:t>
    </dgm:pt>
    <dgm:pt modelId="{3CABEC18-2A24-4EC2-9840-FF6CCF42B23F}" type="sibTrans" cxnId="{BAB42AD4-5135-450B-BCF1-B34E933DD1AE}">
      <dgm:prSet/>
      <dgm:spPr/>
      <dgm:t>
        <a:bodyPr/>
        <a:lstStyle/>
        <a:p>
          <a:endParaRPr lang="en-US"/>
        </a:p>
      </dgm:t>
    </dgm:pt>
    <dgm:pt modelId="{3CB3CB37-039D-4D11-A182-EC1A23D09B8E}">
      <dgm:prSet/>
      <dgm:spPr/>
      <dgm:t>
        <a:bodyPr/>
        <a:lstStyle/>
        <a:p>
          <a:endParaRPr lang="en-US"/>
        </a:p>
      </dgm:t>
    </dgm:pt>
    <dgm:pt modelId="{005FF163-B1EA-4A7F-9E87-BC342BB3809D}" type="parTrans" cxnId="{6F82A173-7E6D-42BC-BB0E-30ADE8C49E83}">
      <dgm:prSet/>
      <dgm:spPr/>
      <dgm:t>
        <a:bodyPr/>
        <a:lstStyle/>
        <a:p>
          <a:endParaRPr lang="en-US"/>
        </a:p>
      </dgm:t>
    </dgm:pt>
    <dgm:pt modelId="{0AA758EA-13FE-4612-95CF-9AB7B7478852}" type="sibTrans" cxnId="{6F82A173-7E6D-42BC-BB0E-30ADE8C49E83}">
      <dgm:prSet/>
      <dgm:spPr/>
      <dgm:t>
        <a:bodyPr/>
        <a:lstStyle/>
        <a:p>
          <a:endParaRPr lang="en-US"/>
        </a:p>
      </dgm:t>
    </dgm:pt>
    <dgm:pt modelId="{19B6E5B9-2749-4D33-B97A-0CCEE01D9E59}">
      <dgm:prSet/>
      <dgm:spPr/>
      <dgm:t>
        <a:bodyPr/>
        <a:lstStyle/>
        <a:p>
          <a:endParaRPr lang="en-US"/>
        </a:p>
      </dgm:t>
    </dgm:pt>
    <dgm:pt modelId="{DDA1FA15-DBF0-4D9F-AFC4-4C092B59F0E6}" type="parTrans" cxnId="{F9741510-5399-42F0-A94F-1443169A4137}">
      <dgm:prSet/>
      <dgm:spPr/>
      <dgm:t>
        <a:bodyPr/>
        <a:lstStyle/>
        <a:p>
          <a:endParaRPr lang="en-US"/>
        </a:p>
      </dgm:t>
    </dgm:pt>
    <dgm:pt modelId="{F4F0F1AA-AAB8-4DA8-A778-DF6B76730C33}" type="sibTrans" cxnId="{F9741510-5399-42F0-A94F-1443169A4137}">
      <dgm:prSet/>
      <dgm:spPr/>
      <dgm:t>
        <a:bodyPr/>
        <a:lstStyle/>
        <a:p>
          <a:endParaRPr lang="en-US"/>
        </a:p>
      </dgm:t>
    </dgm:pt>
    <dgm:pt modelId="{DF79E738-F5C3-4A89-878F-1CFFAFE66E98}">
      <dgm:prSet custT="1"/>
      <dgm:spPr/>
      <dgm:t>
        <a:bodyPr/>
        <a:lstStyle/>
        <a:p>
          <a:r>
            <a:rPr lang="el-GR" sz="1800" dirty="0" err="1"/>
            <a:t>Βιοπλαστικά</a:t>
          </a:r>
          <a:r>
            <a:rPr lang="el-GR" sz="1800" dirty="0"/>
            <a:t>: Φιλικά προς το περιβάλλον πλαστικά που κατασκευάζονται από βιοδιασπώμενες ή ανανεώσιμες πηγές όπως το άμυλο καλαμποκιού ή το ζαχαροκάλαμο. Υλικά βιολογικής προέλευσης: Βιώσιμα υλικά όπως βιοδιασπώμενες συσκευασίες, υφάσματα βιολογικής βάσης και δομικά υλικά που κατασκευάζονται από βιολογικούς πόρους.</a:t>
          </a:r>
          <a:endParaRPr lang="en-US" sz="1800" dirty="0"/>
        </a:p>
      </dgm:t>
    </dgm:pt>
    <dgm:pt modelId="{2FA1A44F-E4F1-4B07-9904-111652E91C82}" type="parTrans" cxnId="{3B042B45-09AB-4C20-B025-223DF3A9D1FA}">
      <dgm:prSet/>
      <dgm:spPr/>
      <dgm:t>
        <a:bodyPr/>
        <a:lstStyle/>
        <a:p>
          <a:endParaRPr lang="en-US"/>
        </a:p>
      </dgm:t>
    </dgm:pt>
    <dgm:pt modelId="{4C5BF3B4-4BA4-4381-BA8C-72A41D0B7D2B}" type="sibTrans" cxnId="{3B042B45-09AB-4C20-B025-223DF3A9D1FA}">
      <dgm:prSet/>
      <dgm:spPr/>
      <dgm:t>
        <a:bodyPr/>
        <a:lstStyle/>
        <a:p>
          <a:endParaRPr lang="en-US"/>
        </a:p>
      </dgm:t>
    </dgm:pt>
    <dgm:pt modelId="{95E75A90-F117-4DD5-A94B-6E9D6FC84106}" type="pres">
      <dgm:prSet presAssocID="{378A9A1C-83D9-446F-B169-DDD5A9AD3BB7}" presName="diagram" presStyleCnt="0">
        <dgm:presLayoutVars>
          <dgm:chMax val="1"/>
          <dgm:dir/>
          <dgm:animLvl val="ctr"/>
          <dgm:resizeHandles val="exact"/>
        </dgm:presLayoutVars>
      </dgm:prSet>
      <dgm:spPr/>
    </dgm:pt>
    <dgm:pt modelId="{41C7664C-76D0-4817-B664-325C0554220F}" type="pres">
      <dgm:prSet presAssocID="{378A9A1C-83D9-446F-B169-DDD5A9AD3BB7}" presName="matrix" presStyleCnt="0"/>
      <dgm:spPr/>
    </dgm:pt>
    <dgm:pt modelId="{E5190DB4-588F-4BFE-85BA-6A78707D2B46}" type="pres">
      <dgm:prSet presAssocID="{378A9A1C-83D9-446F-B169-DDD5A9AD3BB7}" presName="tile1" presStyleLbl="node1" presStyleIdx="0" presStyleCnt="4"/>
      <dgm:spPr/>
    </dgm:pt>
    <dgm:pt modelId="{27F49A79-DF9D-427E-BE15-70E3848DBF09}" type="pres">
      <dgm:prSet presAssocID="{378A9A1C-83D9-446F-B169-DDD5A9AD3BB7}" presName="tile1text" presStyleLbl="node1" presStyleIdx="0" presStyleCnt="4">
        <dgm:presLayoutVars>
          <dgm:chMax val="0"/>
          <dgm:chPref val="0"/>
          <dgm:bulletEnabled val="1"/>
        </dgm:presLayoutVars>
      </dgm:prSet>
      <dgm:spPr/>
    </dgm:pt>
    <dgm:pt modelId="{69B927F0-0EEB-43B5-BE71-ED19BC22CBCC}" type="pres">
      <dgm:prSet presAssocID="{378A9A1C-83D9-446F-B169-DDD5A9AD3BB7}" presName="tile2" presStyleLbl="node1" presStyleIdx="1" presStyleCnt="4"/>
      <dgm:spPr/>
    </dgm:pt>
    <dgm:pt modelId="{1290A8F1-9C51-4558-95EE-CEFBEDA56BF2}" type="pres">
      <dgm:prSet presAssocID="{378A9A1C-83D9-446F-B169-DDD5A9AD3BB7}" presName="tile2text" presStyleLbl="node1" presStyleIdx="1" presStyleCnt="4">
        <dgm:presLayoutVars>
          <dgm:chMax val="0"/>
          <dgm:chPref val="0"/>
          <dgm:bulletEnabled val="1"/>
        </dgm:presLayoutVars>
      </dgm:prSet>
      <dgm:spPr/>
    </dgm:pt>
    <dgm:pt modelId="{877AB6C0-2B1E-4D7A-BB35-9F098E1BA049}" type="pres">
      <dgm:prSet presAssocID="{378A9A1C-83D9-446F-B169-DDD5A9AD3BB7}" presName="tile3" presStyleLbl="node1" presStyleIdx="2" presStyleCnt="4" custLinFactNeighborX="1469" custLinFactNeighborY="-2035"/>
      <dgm:spPr/>
    </dgm:pt>
    <dgm:pt modelId="{58A6A0A2-7E4C-4F67-994A-FE24BD13639A}" type="pres">
      <dgm:prSet presAssocID="{378A9A1C-83D9-446F-B169-DDD5A9AD3BB7}" presName="tile3text" presStyleLbl="node1" presStyleIdx="2" presStyleCnt="4">
        <dgm:presLayoutVars>
          <dgm:chMax val="0"/>
          <dgm:chPref val="0"/>
          <dgm:bulletEnabled val="1"/>
        </dgm:presLayoutVars>
      </dgm:prSet>
      <dgm:spPr/>
    </dgm:pt>
    <dgm:pt modelId="{6313FF10-7B1C-419E-9F19-CFD28060D1BF}" type="pres">
      <dgm:prSet presAssocID="{378A9A1C-83D9-446F-B169-DDD5A9AD3BB7}" presName="tile4" presStyleLbl="node1" presStyleIdx="3" presStyleCnt="4"/>
      <dgm:spPr/>
    </dgm:pt>
    <dgm:pt modelId="{C81E4398-07E9-4163-9022-99D6E1D26921}" type="pres">
      <dgm:prSet presAssocID="{378A9A1C-83D9-446F-B169-DDD5A9AD3BB7}" presName="tile4text" presStyleLbl="node1" presStyleIdx="3" presStyleCnt="4">
        <dgm:presLayoutVars>
          <dgm:chMax val="0"/>
          <dgm:chPref val="0"/>
          <dgm:bulletEnabled val="1"/>
        </dgm:presLayoutVars>
      </dgm:prSet>
      <dgm:spPr/>
    </dgm:pt>
    <dgm:pt modelId="{0FF6FCFE-EA5E-42A7-B505-E8A9F8CB17AB}" type="pres">
      <dgm:prSet presAssocID="{378A9A1C-83D9-446F-B169-DDD5A9AD3BB7}" presName="centerTile" presStyleLbl="fgShp" presStyleIdx="0" presStyleCnt="1" custScaleX="107461" custScaleY="100602">
        <dgm:presLayoutVars>
          <dgm:chMax val="0"/>
          <dgm:chPref val="0"/>
        </dgm:presLayoutVars>
      </dgm:prSet>
      <dgm:spPr/>
    </dgm:pt>
  </dgm:ptLst>
  <dgm:cxnLst>
    <dgm:cxn modelId="{3CC72009-DE0A-4A92-A8FD-D2F6B9D6AFBE}" type="presOf" srcId="{378A9A1C-83D9-446F-B169-DDD5A9AD3BB7}" destId="{95E75A90-F117-4DD5-A94B-6E9D6FC84106}" srcOrd="0" destOrd="0" presId="urn:microsoft.com/office/officeart/2005/8/layout/matrix1"/>
    <dgm:cxn modelId="{F9741510-5399-42F0-A94F-1443169A4137}" srcId="{7BE908DB-7C09-4A04-95D2-779802505138}" destId="{19B6E5B9-2749-4D33-B97A-0CCEE01D9E59}" srcOrd="5" destOrd="0" parTransId="{DDA1FA15-DBF0-4D9F-AFC4-4C092B59F0E6}" sibTransId="{F4F0F1AA-AAB8-4DA8-A778-DF6B76730C33}"/>
    <dgm:cxn modelId="{62986514-A818-46B2-A57B-EDB8B8236475}" type="presOf" srcId="{05522980-BF20-4705-B463-3194735B527B}" destId="{1290A8F1-9C51-4558-95EE-CEFBEDA56BF2}" srcOrd="1" destOrd="0" presId="urn:microsoft.com/office/officeart/2005/8/layout/matrix1"/>
    <dgm:cxn modelId="{F4E82E25-849F-4B32-B4FC-38ED66B55CA4}" type="presOf" srcId="{6BD0CBE6-048C-4874-8F39-D5F9BECA5F3B}" destId="{C81E4398-07E9-4163-9022-99D6E1D26921}" srcOrd="1" destOrd="0" presId="urn:microsoft.com/office/officeart/2005/8/layout/matrix1"/>
    <dgm:cxn modelId="{DB3A8734-FC81-4565-B7E5-AE397D195927}" type="presOf" srcId="{F688D0A8-2B59-4C45-8BCE-E652F66A2BA1}" destId="{E5190DB4-588F-4BFE-85BA-6A78707D2B46}" srcOrd="0" destOrd="0" presId="urn:microsoft.com/office/officeart/2005/8/layout/matrix1"/>
    <dgm:cxn modelId="{3608FD3F-ADDA-4032-B938-6D786AF934FC}" type="presOf" srcId="{7BE908DB-7C09-4A04-95D2-779802505138}" destId="{0FF6FCFE-EA5E-42A7-B505-E8A9F8CB17AB}" srcOrd="0" destOrd="0" presId="urn:microsoft.com/office/officeart/2005/8/layout/matrix1"/>
    <dgm:cxn modelId="{7B33B063-A760-4634-A405-06C0792C98F4}" type="presOf" srcId="{F688D0A8-2B59-4C45-8BCE-E652F66A2BA1}" destId="{27F49A79-DF9D-427E-BE15-70E3848DBF09}" srcOrd="1" destOrd="0" presId="urn:microsoft.com/office/officeart/2005/8/layout/matrix1"/>
    <dgm:cxn modelId="{AA642145-0C4F-45BA-9F09-B05B356DBBE0}" srcId="{7BE908DB-7C09-4A04-95D2-779802505138}" destId="{716E3A74-6068-45E7-BAEF-F3EA0E9A5732}" srcOrd="12" destOrd="0" parTransId="{ADE68401-2432-49E2-B64B-4E4345820735}" sibTransId="{72820321-AA45-44E0-8D94-EFD74058AB5B}"/>
    <dgm:cxn modelId="{3B042B45-09AB-4C20-B025-223DF3A9D1FA}" srcId="{7BE908DB-7C09-4A04-95D2-779802505138}" destId="{DF79E738-F5C3-4A89-878F-1CFFAFE66E98}" srcOrd="2" destOrd="0" parTransId="{2FA1A44F-E4F1-4B07-9904-111652E91C82}" sibTransId="{4C5BF3B4-4BA4-4381-BA8C-72A41D0B7D2B}"/>
    <dgm:cxn modelId="{48DD3C65-3B73-41E4-91CB-42975E4CA777}" srcId="{7BE908DB-7C09-4A04-95D2-779802505138}" destId="{4FE50214-3A0A-48F8-B4D1-C88E3DFC7FE2}" srcOrd="7" destOrd="0" parTransId="{5B66CCAB-C751-410C-82C7-97819E2E5661}" sibTransId="{970EA6DA-57C1-4533-B29C-2333E6C53C28}"/>
    <dgm:cxn modelId="{2B1DE76C-BCDF-4337-8C38-D306BB07D979}" type="presOf" srcId="{05522980-BF20-4705-B463-3194735B527B}" destId="{69B927F0-0EEB-43B5-BE71-ED19BC22CBCC}" srcOrd="0" destOrd="0" presId="urn:microsoft.com/office/officeart/2005/8/layout/matrix1"/>
    <dgm:cxn modelId="{C20E904E-C277-4C0D-97A8-14BE0974E32E}" type="presOf" srcId="{DF79E738-F5C3-4A89-878F-1CFFAFE66E98}" destId="{58A6A0A2-7E4C-4F67-994A-FE24BD13639A}" srcOrd="1" destOrd="0" presId="urn:microsoft.com/office/officeart/2005/8/layout/matrix1"/>
    <dgm:cxn modelId="{5B536153-3EE7-468D-9F06-2A0140698096}" type="presOf" srcId="{6BD0CBE6-048C-4874-8F39-D5F9BECA5F3B}" destId="{6313FF10-7B1C-419E-9F19-CFD28060D1BF}" srcOrd="0" destOrd="0" presId="urn:microsoft.com/office/officeart/2005/8/layout/matrix1"/>
    <dgm:cxn modelId="{6F82A173-7E6D-42BC-BB0E-30ADE8C49E83}" srcId="{7BE908DB-7C09-4A04-95D2-779802505138}" destId="{3CB3CB37-039D-4D11-A182-EC1A23D09B8E}" srcOrd="4" destOrd="0" parTransId="{005FF163-B1EA-4A7F-9E87-BC342BB3809D}" sibTransId="{0AA758EA-13FE-4612-95CF-9AB7B7478852}"/>
    <dgm:cxn modelId="{68ACCC81-9806-4191-9822-94DB52BC9543}" type="presOf" srcId="{DF79E738-F5C3-4A89-878F-1CFFAFE66E98}" destId="{877AB6C0-2B1E-4D7A-BB35-9F098E1BA049}" srcOrd="0" destOrd="0" presId="urn:microsoft.com/office/officeart/2005/8/layout/matrix1"/>
    <dgm:cxn modelId="{675B5D9B-37DF-416F-8908-55339CA2FC37}" srcId="{7BE908DB-7C09-4A04-95D2-779802505138}" destId="{1363A316-7AAB-4A37-8F21-FDFA650A9301}" srcOrd="11" destOrd="0" parTransId="{E7B0381F-3348-406A-8375-3B6E9874541C}" sibTransId="{AD7C5F06-8430-48F5-965E-D06719983F2A}"/>
    <dgm:cxn modelId="{2A47659B-CC2C-45B2-AD21-84E88A6B21A4}" srcId="{378A9A1C-83D9-446F-B169-DDD5A9AD3BB7}" destId="{7BE908DB-7C09-4A04-95D2-779802505138}" srcOrd="0" destOrd="0" parTransId="{476C3A21-1185-449D-AABF-CF9A505FDE67}" sibTransId="{8E088694-54B7-46E1-A0E1-68004E2F7AF9}"/>
    <dgm:cxn modelId="{4BD9579D-7867-4128-AAC9-3BA11FAF8B4D}" srcId="{7BE908DB-7C09-4A04-95D2-779802505138}" destId="{1F864E0D-4457-4D81-A7B3-9B6A11AD995F}" srcOrd="8" destOrd="0" parTransId="{8C00A699-33EF-479A-AB96-D15A2AD56664}" sibTransId="{2AFE3B20-29A0-4C73-B1C4-479C32CB7493}"/>
    <dgm:cxn modelId="{E63B99A0-932F-4EEC-9058-FABF2CFA1A0F}" srcId="{7BE908DB-7C09-4A04-95D2-779802505138}" destId="{4830029D-A1D3-460A-ABBA-219E0F0A84BE}" srcOrd="13" destOrd="0" parTransId="{EA2FEFA8-5147-49AC-AC42-2F81360EDF62}" sibTransId="{9FF28101-FFF8-4726-9959-D30D637E7296}"/>
    <dgm:cxn modelId="{6D3871A7-897B-4960-9BDB-37DA80C48AB7}" srcId="{7BE908DB-7C09-4A04-95D2-779802505138}" destId="{7C261E81-A047-46AA-9C44-E675A8F07C66}" srcOrd="6" destOrd="0" parTransId="{C5B4097B-3478-48F6-AD1C-11D622361620}" sibTransId="{0304F9E3-E88A-4AB3-87B9-88FB0CCD92CD}"/>
    <dgm:cxn modelId="{62BE50C4-0D83-4A5D-AE58-2553F221626A}" srcId="{7BE908DB-7C09-4A04-95D2-779802505138}" destId="{BA6AF061-DD83-46C9-BCFB-B14BB0A6CDDD}" srcOrd="10" destOrd="0" parTransId="{BB6ED584-F598-4A66-ACEA-27C1544DB363}" sibTransId="{E72CF97B-569A-42ED-AED6-E2E5956C9C5B}"/>
    <dgm:cxn modelId="{BAB42AD4-5135-450B-BCF1-B34E933DD1AE}" srcId="{7BE908DB-7C09-4A04-95D2-779802505138}" destId="{6BD0CBE6-048C-4874-8F39-D5F9BECA5F3B}" srcOrd="3" destOrd="0" parTransId="{E1323607-65DF-45C8-981D-B41A0060D6CE}" sibTransId="{3CABEC18-2A24-4EC2-9840-FF6CCF42B23F}"/>
    <dgm:cxn modelId="{B93255D5-34E8-4EF1-8A36-F10023B797C2}" srcId="{7BE908DB-7C09-4A04-95D2-779802505138}" destId="{05522980-BF20-4705-B463-3194735B527B}" srcOrd="1" destOrd="0" parTransId="{66CFB1B3-7BF8-49F3-BD07-3B2F381C17E0}" sibTransId="{6437F2B4-449A-4CF0-B522-7C5100DAA11E}"/>
    <dgm:cxn modelId="{040E30E0-2DB0-4286-AEF8-18162AC08E21}" srcId="{7BE908DB-7C09-4A04-95D2-779802505138}" destId="{F688D0A8-2B59-4C45-8BCE-E652F66A2BA1}" srcOrd="0" destOrd="0" parTransId="{DEB229A7-94E8-40FC-B759-2399E1411377}" sibTransId="{2B05B506-EAEA-43D6-80D5-3CCB3A3DA034}"/>
    <dgm:cxn modelId="{7FB755E5-2540-48FC-8210-3256895B6DAD}" srcId="{7BE908DB-7C09-4A04-95D2-779802505138}" destId="{6E90A828-39D1-4275-8582-B04B653AF86A}" srcOrd="9" destOrd="0" parTransId="{A95BC135-2B06-42BA-B950-8A6CA722A892}" sibTransId="{FE616EF7-6B6D-4B30-94D5-CDE9103A1ACD}"/>
    <dgm:cxn modelId="{162CAE63-3B3F-464C-BFAB-DE6DF5E4579F}" type="presParOf" srcId="{95E75A90-F117-4DD5-A94B-6E9D6FC84106}" destId="{41C7664C-76D0-4817-B664-325C0554220F}" srcOrd="0" destOrd="0" presId="urn:microsoft.com/office/officeart/2005/8/layout/matrix1"/>
    <dgm:cxn modelId="{87E0BD62-8BDF-45EF-90BB-276B203602D4}" type="presParOf" srcId="{41C7664C-76D0-4817-B664-325C0554220F}" destId="{E5190DB4-588F-4BFE-85BA-6A78707D2B46}" srcOrd="0" destOrd="0" presId="urn:microsoft.com/office/officeart/2005/8/layout/matrix1"/>
    <dgm:cxn modelId="{DC875713-C94C-48A5-B2AB-D72504AA28E0}" type="presParOf" srcId="{41C7664C-76D0-4817-B664-325C0554220F}" destId="{27F49A79-DF9D-427E-BE15-70E3848DBF09}" srcOrd="1" destOrd="0" presId="urn:microsoft.com/office/officeart/2005/8/layout/matrix1"/>
    <dgm:cxn modelId="{B9E322A2-9F43-4424-BF12-F09012582EE1}" type="presParOf" srcId="{41C7664C-76D0-4817-B664-325C0554220F}" destId="{69B927F0-0EEB-43B5-BE71-ED19BC22CBCC}" srcOrd="2" destOrd="0" presId="urn:microsoft.com/office/officeart/2005/8/layout/matrix1"/>
    <dgm:cxn modelId="{FC0C05C4-EDD0-40AC-8DA3-318E6961F4E7}" type="presParOf" srcId="{41C7664C-76D0-4817-B664-325C0554220F}" destId="{1290A8F1-9C51-4558-95EE-CEFBEDA56BF2}" srcOrd="3" destOrd="0" presId="urn:microsoft.com/office/officeart/2005/8/layout/matrix1"/>
    <dgm:cxn modelId="{2B9C6F68-B1B3-4741-A688-4627F025789D}" type="presParOf" srcId="{41C7664C-76D0-4817-B664-325C0554220F}" destId="{877AB6C0-2B1E-4D7A-BB35-9F098E1BA049}" srcOrd="4" destOrd="0" presId="urn:microsoft.com/office/officeart/2005/8/layout/matrix1"/>
    <dgm:cxn modelId="{53F18637-2AA5-4488-9727-1FF653830BCB}" type="presParOf" srcId="{41C7664C-76D0-4817-B664-325C0554220F}" destId="{58A6A0A2-7E4C-4F67-994A-FE24BD13639A}" srcOrd="5" destOrd="0" presId="urn:microsoft.com/office/officeart/2005/8/layout/matrix1"/>
    <dgm:cxn modelId="{5B4DC11C-F8E9-4C6F-92A1-532E3210A5A7}" type="presParOf" srcId="{41C7664C-76D0-4817-B664-325C0554220F}" destId="{6313FF10-7B1C-419E-9F19-CFD28060D1BF}" srcOrd="6" destOrd="0" presId="urn:microsoft.com/office/officeart/2005/8/layout/matrix1"/>
    <dgm:cxn modelId="{781D12BB-0A3E-49A3-9B44-FBC84A5C5B76}" type="presParOf" srcId="{41C7664C-76D0-4817-B664-325C0554220F}" destId="{C81E4398-07E9-4163-9022-99D6E1D26921}" srcOrd="7" destOrd="0" presId="urn:microsoft.com/office/officeart/2005/8/layout/matrix1"/>
    <dgm:cxn modelId="{2F03AD03-EC1A-4D94-BBE0-35DC737A7320}" type="presParOf" srcId="{95E75A90-F117-4DD5-A94B-6E9D6FC84106}" destId="{0FF6FCFE-EA5E-42A7-B505-E8A9F8CB17AB}"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417B19-92E8-47BF-8D6F-3ED7D67B203A}" type="doc">
      <dgm:prSet loTypeId="urn:microsoft.com/office/officeart/2005/8/layout/matrix1" loCatId="matrix" qsTypeId="urn:microsoft.com/office/officeart/2005/8/quickstyle/simple1" qsCatId="simple" csTypeId="urn:microsoft.com/office/officeart/2005/8/colors/colorful5" csCatId="colorful" phldr="1"/>
      <dgm:spPr/>
      <dgm:t>
        <a:bodyPr/>
        <a:lstStyle/>
        <a:p>
          <a:endParaRPr lang="en-US"/>
        </a:p>
      </dgm:t>
    </dgm:pt>
    <dgm:pt modelId="{49BA5A5E-3BC6-44DC-AC9D-5FF5888342D8}">
      <dgm:prSet phldrT="[Text]" custT="1"/>
      <dgm:spPr/>
      <dgm:t>
        <a:bodyPr/>
        <a:lstStyle/>
        <a:p>
          <a:r>
            <a:rPr lang="el-GR" sz="1400" b="1" dirty="0"/>
            <a:t>Οι βιολογικοί πόροι αναφέρονται στους ζωντανούς οργανισμούς ή στα υλικά που προέρχονται από ζωντανούς οργανισμούς και μπορούν να χρησιμοποιηθούν για διάφορους σκοπούς. Οι πόροι αυτοί διαδραματίζουν κρίσιμο ρόλο στην παροχή βασικών αγαθών και υπηρεσιών στον άνθρωπο και το περιβάλλον.</a:t>
          </a:r>
          <a:endParaRPr lang="en-US" sz="1400" dirty="0"/>
        </a:p>
      </dgm:t>
    </dgm:pt>
    <dgm:pt modelId="{123CA4AC-D204-4E18-823E-0DCACDD11B29}" type="parTrans" cxnId="{89AA88A4-211A-427D-9E25-36CDE5381C6B}">
      <dgm:prSet/>
      <dgm:spPr/>
      <dgm:t>
        <a:bodyPr/>
        <a:lstStyle/>
        <a:p>
          <a:endParaRPr lang="en-US"/>
        </a:p>
      </dgm:t>
    </dgm:pt>
    <dgm:pt modelId="{05170924-4BBA-4708-AA16-C4FF89ABB4B9}" type="sibTrans" cxnId="{89AA88A4-211A-427D-9E25-36CDE5381C6B}">
      <dgm:prSet/>
      <dgm:spPr/>
      <dgm:t>
        <a:bodyPr/>
        <a:lstStyle/>
        <a:p>
          <a:endParaRPr lang="en-US"/>
        </a:p>
      </dgm:t>
    </dgm:pt>
    <dgm:pt modelId="{D9AA6CA5-4151-44D8-80E3-02D5CBD87AF9}">
      <dgm:prSet phldrT="[Text]" custT="1"/>
      <dgm:spPr/>
      <dgm:t>
        <a:bodyPr/>
        <a:lstStyle/>
        <a:p>
          <a:r>
            <a:rPr lang="el-GR" sz="1600" dirty="0"/>
            <a:t>Γεωργικοί πόροι: φυτά και ζώα που χρησιμοποιούνται στη γεωργία, όπως καλλιέργειες, ζώα και άλλα γεωργικά προϊόντα, όπως φρούτα, λαχανικά, σιτηρά και ίνες. Δασικοί πόροι: δέντρα και άλλα δασικά προϊόντα, όπως ξυλεία, ξύλο, χαρτί και διάφορα φαρμακευτικά φυτά που προέρχονται από τα δάση.</a:t>
          </a:r>
          <a:endParaRPr lang="en-US" sz="1600" dirty="0"/>
        </a:p>
      </dgm:t>
    </dgm:pt>
    <dgm:pt modelId="{C3B39AE1-7D44-4D83-854D-FC292B75A7D1}" type="parTrans" cxnId="{57511AC9-90D4-4715-8C0A-0BC301A3A3C4}">
      <dgm:prSet/>
      <dgm:spPr/>
      <dgm:t>
        <a:bodyPr/>
        <a:lstStyle/>
        <a:p>
          <a:endParaRPr lang="en-US"/>
        </a:p>
      </dgm:t>
    </dgm:pt>
    <dgm:pt modelId="{0B98E724-8118-43F1-97B6-EF830BFD9DD2}" type="sibTrans" cxnId="{57511AC9-90D4-4715-8C0A-0BC301A3A3C4}">
      <dgm:prSet/>
      <dgm:spPr/>
      <dgm:t>
        <a:bodyPr/>
        <a:lstStyle/>
        <a:p>
          <a:endParaRPr lang="en-US"/>
        </a:p>
      </dgm:t>
    </dgm:pt>
    <dgm:pt modelId="{72D4BC8B-D125-421F-8C52-C4F814BFDF3A}">
      <dgm:prSet phldrT="[Text]" phldr="1"/>
      <dgm:spPr/>
      <dgm:t>
        <a:bodyPr/>
        <a:lstStyle/>
        <a:p>
          <a:endParaRPr lang="en-US" sz="900"/>
        </a:p>
      </dgm:t>
    </dgm:pt>
    <dgm:pt modelId="{94AB16D9-FC5E-4380-A3D5-AA36ED236B1B}" type="parTrans" cxnId="{6218DCE8-CCCE-4440-A291-36BC524D585B}">
      <dgm:prSet/>
      <dgm:spPr/>
      <dgm:t>
        <a:bodyPr/>
        <a:lstStyle/>
        <a:p>
          <a:endParaRPr lang="en-US"/>
        </a:p>
      </dgm:t>
    </dgm:pt>
    <dgm:pt modelId="{9085BAD5-56C1-4479-BA37-A2973C94C66A}" type="sibTrans" cxnId="{6218DCE8-CCCE-4440-A291-36BC524D585B}">
      <dgm:prSet/>
      <dgm:spPr/>
      <dgm:t>
        <a:bodyPr/>
        <a:lstStyle/>
        <a:p>
          <a:endParaRPr lang="en-US"/>
        </a:p>
      </dgm:t>
    </dgm:pt>
    <dgm:pt modelId="{6D7BC38B-97B8-49CC-9346-156BB0FDCC8B}">
      <dgm:prSet phldrT="[Text]" phldr="1"/>
      <dgm:spPr/>
      <dgm:t>
        <a:bodyPr/>
        <a:lstStyle/>
        <a:p>
          <a:endParaRPr lang="en-US" sz="900"/>
        </a:p>
      </dgm:t>
    </dgm:pt>
    <dgm:pt modelId="{50F9D53B-D5AD-4762-9BDB-677517CA1B72}" type="parTrans" cxnId="{39C6E61F-D378-40E7-AD18-E494ABACED57}">
      <dgm:prSet/>
      <dgm:spPr/>
      <dgm:t>
        <a:bodyPr/>
        <a:lstStyle/>
        <a:p>
          <a:endParaRPr lang="en-US"/>
        </a:p>
      </dgm:t>
    </dgm:pt>
    <dgm:pt modelId="{3AF3F9A8-6835-417B-B825-1AFAF561EE72}" type="sibTrans" cxnId="{39C6E61F-D378-40E7-AD18-E494ABACED57}">
      <dgm:prSet/>
      <dgm:spPr/>
      <dgm:t>
        <a:bodyPr/>
        <a:lstStyle/>
        <a:p>
          <a:endParaRPr lang="en-US"/>
        </a:p>
      </dgm:t>
    </dgm:pt>
    <dgm:pt modelId="{D9DD2882-D59E-4835-87A9-DAF013079CA3}">
      <dgm:prSet phldrT="[Text]" phldr="1"/>
      <dgm:spPr/>
      <dgm:t>
        <a:bodyPr/>
        <a:lstStyle/>
        <a:p>
          <a:endParaRPr lang="en-US" sz="900" dirty="0"/>
        </a:p>
      </dgm:t>
    </dgm:pt>
    <dgm:pt modelId="{E145FF79-339D-43AC-8C5F-A81052488243}" type="parTrans" cxnId="{FD62F3B8-5ADE-42B2-A78B-3580BAFFB097}">
      <dgm:prSet/>
      <dgm:spPr/>
      <dgm:t>
        <a:bodyPr/>
        <a:lstStyle/>
        <a:p>
          <a:endParaRPr lang="en-US"/>
        </a:p>
      </dgm:t>
    </dgm:pt>
    <dgm:pt modelId="{F8B5172A-C2F5-4779-A4E0-278264EF2486}" type="sibTrans" cxnId="{FD62F3B8-5ADE-42B2-A78B-3580BAFFB097}">
      <dgm:prSet/>
      <dgm:spPr/>
      <dgm:t>
        <a:bodyPr/>
        <a:lstStyle/>
        <a:p>
          <a:endParaRPr lang="en-US"/>
        </a:p>
      </dgm:t>
    </dgm:pt>
    <dgm:pt modelId="{DE269571-ABE5-4901-B8B0-19C064476A34}">
      <dgm:prSet phldrT="[Text]" custT="1"/>
      <dgm:spPr/>
      <dgm:t>
        <a:bodyPr/>
        <a:lstStyle/>
        <a:p>
          <a:r>
            <a:rPr lang="el-GR" sz="1800" dirty="0"/>
            <a:t>Γενετικοί πόροι: Οι γενετικοί πόροι περιλαμβάνουν το γενετικό υλικό των φυτών, των ζώων και των μικροοργανισμών, το οποίο είναι πολύτιμο για την έρευνα, την αναπαραγωγή και την ανάπτυξη νέων ποικιλιών</a:t>
          </a:r>
          <a:r>
            <a:rPr lang="el-GR" sz="900" dirty="0"/>
            <a:t>.</a:t>
          </a:r>
          <a:endParaRPr lang="en-US" sz="900" dirty="0"/>
        </a:p>
      </dgm:t>
    </dgm:pt>
    <dgm:pt modelId="{3A6B3A73-339E-4A23-8019-D0A29E7E1D8C}" type="parTrans" cxnId="{CA73EE90-EA50-4A7A-BE96-6EE9409A9E63}">
      <dgm:prSet/>
      <dgm:spPr/>
      <dgm:t>
        <a:bodyPr/>
        <a:lstStyle/>
        <a:p>
          <a:endParaRPr lang="en-US"/>
        </a:p>
      </dgm:t>
    </dgm:pt>
    <dgm:pt modelId="{09553FE8-3D1E-4B2D-918B-E70FAA6C8245}" type="sibTrans" cxnId="{CA73EE90-EA50-4A7A-BE96-6EE9409A9E63}">
      <dgm:prSet/>
      <dgm:spPr/>
      <dgm:t>
        <a:bodyPr/>
        <a:lstStyle/>
        <a:p>
          <a:endParaRPr lang="en-US"/>
        </a:p>
      </dgm:t>
    </dgm:pt>
    <dgm:pt modelId="{C89C6915-7986-4483-B0EF-464E15D0F260}">
      <dgm:prSet/>
      <dgm:spPr/>
      <dgm:t>
        <a:bodyPr/>
        <a:lstStyle/>
        <a:p>
          <a:endParaRPr lang="en-US" dirty="0"/>
        </a:p>
      </dgm:t>
    </dgm:pt>
    <dgm:pt modelId="{B10533F7-0F9E-4FE8-8896-5E1F0B3531B9}" type="parTrans" cxnId="{194596A6-E668-448D-97FA-191CD9CBBD70}">
      <dgm:prSet/>
      <dgm:spPr/>
      <dgm:t>
        <a:bodyPr/>
        <a:lstStyle/>
        <a:p>
          <a:endParaRPr lang="en-US"/>
        </a:p>
      </dgm:t>
    </dgm:pt>
    <dgm:pt modelId="{7596D1AB-78C7-402A-91DF-FA2D8EF42FD5}" type="sibTrans" cxnId="{194596A6-E668-448D-97FA-191CD9CBBD70}">
      <dgm:prSet/>
      <dgm:spPr/>
      <dgm:t>
        <a:bodyPr/>
        <a:lstStyle/>
        <a:p>
          <a:endParaRPr lang="en-US"/>
        </a:p>
      </dgm:t>
    </dgm:pt>
    <dgm:pt modelId="{889B2C24-4FC8-49BA-A6D7-3EFDB25C9B77}">
      <dgm:prSet/>
      <dgm:spPr/>
      <dgm:t>
        <a:bodyPr/>
        <a:lstStyle/>
        <a:p>
          <a:endParaRPr lang="en-US" dirty="0"/>
        </a:p>
      </dgm:t>
    </dgm:pt>
    <dgm:pt modelId="{21801C65-3C7A-4E5D-87B4-6FD74AEF112F}" type="parTrans" cxnId="{2A429401-A519-4835-8ED7-B45C34DDC127}">
      <dgm:prSet/>
      <dgm:spPr/>
      <dgm:t>
        <a:bodyPr/>
        <a:lstStyle/>
        <a:p>
          <a:endParaRPr lang="en-US"/>
        </a:p>
      </dgm:t>
    </dgm:pt>
    <dgm:pt modelId="{04997432-78EB-4021-8FBE-88EEF5360171}" type="sibTrans" cxnId="{2A429401-A519-4835-8ED7-B45C34DDC127}">
      <dgm:prSet/>
      <dgm:spPr/>
      <dgm:t>
        <a:bodyPr/>
        <a:lstStyle/>
        <a:p>
          <a:endParaRPr lang="en-US"/>
        </a:p>
      </dgm:t>
    </dgm:pt>
    <dgm:pt modelId="{597864EA-C5D9-47AC-80F7-EF8908345A58}">
      <dgm:prSet/>
      <dgm:spPr/>
      <dgm:t>
        <a:bodyPr/>
        <a:lstStyle/>
        <a:p>
          <a:endParaRPr lang="en-US" sz="900" dirty="0"/>
        </a:p>
      </dgm:t>
    </dgm:pt>
    <dgm:pt modelId="{13256143-1A34-4598-A4DE-EC1CF98E682C}" type="parTrans" cxnId="{A79A9B80-0CE0-4C2C-ADDA-625C5771932E}">
      <dgm:prSet/>
      <dgm:spPr/>
      <dgm:t>
        <a:bodyPr/>
        <a:lstStyle/>
        <a:p>
          <a:endParaRPr lang="en-US"/>
        </a:p>
      </dgm:t>
    </dgm:pt>
    <dgm:pt modelId="{C74871EB-ECA2-43E1-8495-64544E909F1C}" type="sibTrans" cxnId="{A79A9B80-0CE0-4C2C-ADDA-625C5771932E}">
      <dgm:prSet/>
      <dgm:spPr/>
      <dgm:t>
        <a:bodyPr/>
        <a:lstStyle/>
        <a:p>
          <a:endParaRPr lang="en-US"/>
        </a:p>
      </dgm:t>
    </dgm:pt>
    <dgm:pt modelId="{07150A57-DAEF-4D28-9FD0-F8DB865279C9}">
      <dgm:prSet custT="1"/>
      <dgm:spPr/>
      <dgm:t>
        <a:bodyPr/>
        <a:lstStyle/>
        <a:p>
          <a:r>
            <a:rPr lang="el-GR" sz="1800" dirty="0"/>
            <a:t>Θαλάσσιοι πόροι: Οι πόροι που προέρχονται από τους ωκεανούς και τις θάλασσες, συμπεριλαμβανομένων των ψαριών, των οστρακοειδών, των </a:t>
          </a:r>
          <a:r>
            <a:rPr lang="el-GR" sz="1800" dirty="0" err="1"/>
            <a:t>φυκών</a:t>
          </a:r>
          <a:r>
            <a:rPr lang="el-GR" sz="1800" dirty="0"/>
            <a:t> και των φυκιών, θεωρούνται θαλάσσιοι πόροι.</a:t>
          </a:r>
          <a:endParaRPr lang="en-US" sz="1800" dirty="0"/>
        </a:p>
      </dgm:t>
    </dgm:pt>
    <dgm:pt modelId="{302345CE-4366-46B4-93B7-3C9366BFC6E9}" type="parTrans" cxnId="{8F8030D4-9BAB-44E4-A3DE-29CC34964A7E}">
      <dgm:prSet/>
      <dgm:spPr/>
      <dgm:t>
        <a:bodyPr/>
        <a:lstStyle/>
        <a:p>
          <a:endParaRPr lang="en-US"/>
        </a:p>
      </dgm:t>
    </dgm:pt>
    <dgm:pt modelId="{63E38C48-6F5B-4855-9EB7-3E7043DA9F5A}" type="sibTrans" cxnId="{8F8030D4-9BAB-44E4-A3DE-29CC34964A7E}">
      <dgm:prSet/>
      <dgm:spPr/>
      <dgm:t>
        <a:bodyPr/>
        <a:lstStyle/>
        <a:p>
          <a:endParaRPr lang="en-US"/>
        </a:p>
      </dgm:t>
    </dgm:pt>
    <dgm:pt modelId="{5FA612B8-BBA3-474B-880D-3F987FCE27CE}">
      <dgm:prSet custT="1"/>
      <dgm:spPr/>
      <dgm:t>
        <a:bodyPr/>
        <a:lstStyle/>
        <a:p>
          <a:r>
            <a:rPr lang="el-GR" sz="1800" dirty="0"/>
            <a:t>Μικροβιακοί πόροι: Οι μικροοργανισμοί όπως τα βακτήρια, οι μύκητες και τα φύκια έχουν τεράστιες εφαρμογές σε διάφορες βιομηχανίες, όπως η βιοτεχνολογία, τα φαρμακευτικά προϊόντα και η παραγωγή τροφίμων.</a:t>
          </a:r>
          <a:endParaRPr lang="en-US" sz="1800" dirty="0"/>
        </a:p>
      </dgm:t>
    </dgm:pt>
    <dgm:pt modelId="{F851FE88-1953-41D1-BF5C-3646D65ACBEC}" type="parTrans" cxnId="{71F17304-15CC-4B69-98A8-A0B519E146B2}">
      <dgm:prSet/>
      <dgm:spPr/>
      <dgm:t>
        <a:bodyPr/>
        <a:lstStyle/>
        <a:p>
          <a:endParaRPr lang="en-US"/>
        </a:p>
      </dgm:t>
    </dgm:pt>
    <dgm:pt modelId="{31F1ADD3-F6CF-489D-8BDD-BE4E6D384C70}" type="sibTrans" cxnId="{71F17304-15CC-4B69-98A8-A0B519E146B2}">
      <dgm:prSet/>
      <dgm:spPr/>
      <dgm:t>
        <a:bodyPr/>
        <a:lstStyle/>
        <a:p>
          <a:endParaRPr lang="en-US"/>
        </a:p>
      </dgm:t>
    </dgm:pt>
    <dgm:pt modelId="{85CC97E2-4B52-47C9-B883-45EADC640CEE}" type="pres">
      <dgm:prSet presAssocID="{67417B19-92E8-47BF-8D6F-3ED7D67B203A}" presName="diagram" presStyleCnt="0">
        <dgm:presLayoutVars>
          <dgm:chMax val="1"/>
          <dgm:dir/>
          <dgm:animLvl val="ctr"/>
          <dgm:resizeHandles val="exact"/>
        </dgm:presLayoutVars>
      </dgm:prSet>
      <dgm:spPr/>
    </dgm:pt>
    <dgm:pt modelId="{390B8FC4-474F-4D1D-8379-9C6A1E4AD42A}" type="pres">
      <dgm:prSet presAssocID="{67417B19-92E8-47BF-8D6F-3ED7D67B203A}" presName="matrix" presStyleCnt="0"/>
      <dgm:spPr/>
    </dgm:pt>
    <dgm:pt modelId="{73654EDF-1564-4D5B-9754-742A1DBD1776}" type="pres">
      <dgm:prSet presAssocID="{67417B19-92E8-47BF-8D6F-3ED7D67B203A}" presName="tile1" presStyleLbl="node1" presStyleIdx="0" presStyleCnt="4"/>
      <dgm:spPr/>
    </dgm:pt>
    <dgm:pt modelId="{206ED63B-4520-408E-98C2-3E5A0E853568}" type="pres">
      <dgm:prSet presAssocID="{67417B19-92E8-47BF-8D6F-3ED7D67B203A}" presName="tile1text" presStyleLbl="node1" presStyleIdx="0" presStyleCnt="4">
        <dgm:presLayoutVars>
          <dgm:chMax val="0"/>
          <dgm:chPref val="0"/>
          <dgm:bulletEnabled val="1"/>
        </dgm:presLayoutVars>
      </dgm:prSet>
      <dgm:spPr/>
    </dgm:pt>
    <dgm:pt modelId="{42E11793-F6F0-4F44-8180-3A2805384042}" type="pres">
      <dgm:prSet presAssocID="{67417B19-92E8-47BF-8D6F-3ED7D67B203A}" presName="tile2" presStyleLbl="node1" presStyleIdx="1" presStyleCnt="4"/>
      <dgm:spPr/>
    </dgm:pt>
    <dgm:pt modelId="{66090848-B511-484E-B58C-BA3226A1D340}" type="pres">
      <dgm:prSet presAssocID="{67417B19-92E8-47BF-8D6F-3ED7D67B203A}" presName="tile2text" presStyleLbl="node1" presStyleIdx="1" presStyleCnt="4">
        <dgm:presLayoutVars>
          <dgm:chMax val="0"/>
          <dgm:chPref val="0"/>
          <dgm:bulletEnabled val="1"/>
        </dgm:presLayoutVars>
      </dgm:prSet>
      <dgm:spPr/>
    </dgm:pt>
    <dgm:pt modelId="{B395FCF1-3B83-4E54-BF73-69A436C64A43}" type="pres">
      <dgm:prSet presAssocID="{67417B19-92E8-47BF-8D6F-3ED7D67B203A}" presName="tile3" presStyleLbl="node1" presStyleIdx="2" presStyleCnt="4"/>
      <dgm:spPr/>
    </dgm:pt>
    <dgm:pt modelId="{1C87FCC9-2F72-4E1C-90DC-F95FFFFE8C5B}" type="pres">
      <dgm:prSet presAssocID="{67417B19-92E8-47BF-8D6F-3ED7D67B203A}" presName="tile3text" presStyleLbl="node1" presStyleIdx="2" presStyleCnt="4">
        <dgm:presLayoutVars>
          <dgm:chMax val="0"/>
          <dgm:chPref val="0"/>
          <dgm:bulletEnabled val="1"/>
        </dgm:presLayoutVars>
      </dgm:prSet>
      <dgm:spPr/>
    </dgm:pt>
    <dgm:pt modelId="{76FC274E-A104-4BF4-8B5C-8C677890ECAB}" type="pres">
      <dgm:prSet presAssocID="{67417B19-92E8-47BF-8D6F-3ED7D67B203A}" presName="tile4" presStyleLbl="node1" presStyleIdx="3" presStyleCnt="4"/>
      <dgm:spPr/>
    </dgm:pt>
    <dgm:pt modelId="{B08D3549-911F-41B9-940D-4B396358A742}" type="pres">
      <dgm:prSet presAssocID="{67417B19-92E8-47BF-8D6F-3ED7D67B203A}" presName="tile4text" presStyleLbl="node1" presStyleIdx="3" presStyleCnt="4">
        <dgm:presLayoutVars>
          <dgm:chMax val="0"/>
          <dgm:chPref val="0"/>
          <dgm:bulletEnabled val="1"/>
        </dgm:presLayoutVars>
      </dgm:prSet>
      <dgm:spPr/>
    </dgm:pt>
    <dgm:pt modelId="{7A09134A-E4D8-4FEF-AFCA-2817D1D09773}" type="pres">
      <dgm:prSet presAssocID="{67417B19-92E8-47BF-8D6F-3ED7D67B203A}" presName="centerTile" presStyleLbl="fgShp" presStyleIdx="0" presStyleCnt="1" custScaleX="161735" custScaleY="129193">
        <dgm:presLayoutVars>
          <dgm:chMax val="0"/>
          <dgm:chPref val="0"/>
        </dgm:presLayoutVars>
      </dgm:prSet>
      <dgm:spPr/>
    </dgm:pt>
  </dgm:ptLst>
  <dgm:cxnLst>
    <dgm:cxn modelId="{2A429401-A519-4835-8ED7-B45C34DDC127}" srcId="{49BA5A5E-3BC6-44DC-AC9D-5FF5888342D8}" destId="{889B2C24-4FC8-49BA-A6D7-3EFDB25C9B77}" srcOrd="4" destOrd="0" parTransId="{21801C65-3C7A-4E5D-87B4-6FD74AEF112F}" sibTransId="{04997432-78EB-4021-8FBE-88EEF5360171}"/>
    <dgm:cxn modelId="{71F17304-15CC-4B69-98A8-A0B519E146B2}" srcId="{49BA5A5E-3BC6-44DC-AC9D-5FF5888342D8}" destId="{5FA612B8-BBA3-474B-880D-3F987FCE27CE}" srcOrd="3" destOrd="0" parTransId="{F851FE88-1953-41D1-BF5C-3646D65ACBEC}" sibTransId="{31F1ADD3-F6CF-489D-8BDD-BE4E6D384C70}"/>
    <dgm:cxn modelId="{39C6E61F-D378-40E7-AD18-E494ABACED57}" srcId="{49BA5A5E-3BC6-44DC-AC9D-5FF5888342D8}" destId="{6D7BC38B-97B8-49CC-9346-156BB0FDCC8B}" srcOrd="8" destOrd="0" parTransId="{50F9D53B-D5AD-4762-9BDB-677517CA1B72}" sibTransId="{3AF3F9A8-6835-417B-B825-1AFAF561EE72}"/>
    <dgm:cxn modelId="{2DFF3B24-AC31-42EB-B7A2-4ED3DD567CF9}" type="presOf" srcId="{49BA5A5E-3BC6-44DC-AC9D-5FF5888342D8}" destId="{7A09134A-E4D8-4FEF-AFCA-2817D1D09773}" srcOrd="0" destOrd="0" presId="urn:microsoft.com/office/officeart/2005/8/layout/matrix1"/>
    <dgm:cxn modelId="{AF2AA12B-19BF-4734-8A27-0B9FEC254971}" type="presOf" srcId="{67417B19-92E8-47BF-8D6F-3ED7D67B203A}" destId="{85CC97E2-4B52-47C9-B883-45EADC640CEE}" srcOrd="0" destOrd="0" presId="urn:microsoft.com/office/officeart/2005/8/layout/matrix1"/>
    <dgm:cxn modelId="{FEF7E72E-6AD8-4401-9FCD-538B0993B95C}" type="presOf" srcId="{D9AA6CA5-4151-44D8-80E3-02D5CBD87AF9}" destId="{206ED63B-4520-408E-98C2-3E5A0E853568}" srcOrd="1" destOrd="0" presId="urn:microsoft.com/office/officeart/2005/8/layout/matrix1"/>
    <dgm:cxn modelId="{D0E19640-CCF2-4947-8D8F-164835502606}" type="presOf" srcId="{5FA612B8-BBA3-474B-880D-3F987FCE27CE}" destId="{B08D3549-911F-41B9-940D-4B396358A742}" srcOrd="1" destOrd="0" presId="urn:microsoft.com/office/officeart/2005/8/layout/matrix1"/>
    <dgm:cxn modelId="{0D66CB46-9FAB-4D5B-810C-7556DEE2BE9D}" type="presOf" srcId="{DE269571-ABE5-4901-B8B0-19C064476A34}" destId="{66090848-B511-484E-B58C-BA3226A1D340}" srcOrd="1" destOrd="0" presId="urn:microsoft.com/office/officeart/2005/8/layout/matrix1"/>
    <dgm:cxn modelId="{B6AC6C56-F9E3-463B-A8D5-428CA0D3A4E8}" type="presOf" srcId="{DE269571-ABE5-4901-B8B0-19C064476A34}" destId="{42E11793-F6F0-4F44-8180-3A2805384042}" srcOrd="0" destOrd="0" presId="urn:microsoft.com/office/officeart/2005/8/layout/matrix1"/>
    <dgm:cxn modelId="{D408E376-E42C-41E1-B3F9-5FD8B0D186A8}" type="presOf" srcId="{5FA612B8-BBA3-474B-880D-3F987FCE27CE}" destId="{76FC274E-A104-4BF4-8B5C-8C677890ECAB}" srcOrd="0" destOrd="0" presId="urn:microsoft.com/office/officeart/2005/8/layout/matrix1"/>
    <dgm:cxn modelId="{A79A9B80-0CE0-4C2C-ADDA-625C5771932E}" srcId="{49BA5A5E-3BC6-44DC-AC9D-5FF5888342D8}" destId="{597864EA-C5D9-47AC-80F7-EF8908345A58}" srcOrd="5" destOrd="0" parTransId="{13256143-1A34-4598-A4DE-EC1CF98E682C}" sibTransId="{C74871EB-ECA2-43E1-8495-64544E909F1C}"/>
    <dgm:cxn modelId="{CA73EE90-EA50-4A7A-BE96-6EE9409A9E63}" srcId="{49BA5A5E-3BC6-44DC-AC9D-5FF5888342D8}" destId="{DE269571-ABE5-4901-B8B0-19C064476A34}" srcOrd="1" destOrd="0" parTransId="{3A6B3A73-339E-4A23-8019-D0A29E7E1D8C}" sibTransId="{09553FE8-3D1E-4B2D-918B-E70FAA6C8245}"/>
    <dgm:cxn modelId="{89AA88A4-211A-427D-9E25-36CDE5381C6B}" srcId="{67417B19-92E8-47BF-8D6F-3ED7D67B203A}" destId="{49BA5A5E-3BC6-44DC-AC9D-5FF5888342D8}" srcOrd="0" destOrd="0" parTransId="{123CA4AC-D204-4E18-823E-0DCACDD11B29}" sibTransId="{05170924-4BBA-4708-AA16-C4FF89ABB4B9}"/>
    <dgm:cxn modelId="{194596A6-E668-448D-97FA-191CD9CBBD70}" srcId="{49BA5A5E-3BC6-44DC-AC9D-5FF5888342D8}" destId="{C89C6915-7986-4483-B0EF-464E15D0F260}" srcOrd="6" destOrd="0" parTransId="{B10533F7-0F9E-4FE8-8896-5E1F0B3531B9}" sibTransId="{7596D1AB-78C7-402A-91DF-FA2D8EF42FD5}"/>
    <dgm:cxn modelId="{FD62F3B8-5ADE-42B2-A78B-3580BAFFB097}" srcId="{49BA5A5E-3BC6-44DC-AC9D-5FF5888342D8}" destId="{D9DD2882-D59E-4835-87A9-DAF013079CA3}" srcOrd="9" destOrd="0" parTransId="{E145FF79-339D-43AC-8C5F-A81052488243}" sibTransId="{F8B5172A-C2F5-4779-A4E0-278264EF2486}"/>
    <dgm:cxn modelId="{591631C3-C1CA-443B-8785-BD5D14655CF7}" type="presOf" srcId="{07150A57-DAEF-4D28-9FD0-F8DB865279C9}" destId="{1C87FCC9-2F72-4E1C-90DC-F95FFFFE8C5B}" srcOrd="1" destOrd="0" presId="urn:microsoft.com/office/officeart/2005/8/layout/matrix1"/>
    <dgm:cxn modelId="{57511AC9-90D4-4715-8C0A-0BC301A3A3C4}" srcId="{49BA5A5E-3BC6-44DC-AC9D-5FF5888342D8}" destId="{D9AA6CA5-4151-44D8-80E3-02D5CBD87AF9}" srcOrd="0" destOrd="0" parTransId="{C3B39AE1-7D44-4D83-854D-FC292B75A7D1}" sibTransId="{0B98E724-8118-43F1-97B6-EF830BFD9DD2}"/>
    <dgm:cxn modelId="{8F8030D4-9BAB-44E4-A3DE-29CC34964A7E}" srcId="{49BA5A5E-3BC6-44DC-AC9D-5FF5888342D8}" destId="{07150A57-DAEF-4D28-9FD0-F8DB865279C9}" srcOrd="2" destOrd="0" parTransId="{302345CE-4366-46B4-93B7-3C9366BFC6E9}" sibTransId="{63E38C48-6F5B-4855-9EB7-3E7043DA9F5A}"/>
    <dgm:cxn modelId="{0FC10CD7-2599-42FF-97CC-F1F314582EF3}" type="presOf" srcId="{07150A57-DAEF-4D28-9FD0-F8DB865279C9}" destId="{B395FCF1-3B83-4E54-BF73-69A436C64A43}" srcOrd="0" destOrd="0" presId="urn:microsoft.com/office/officeart/2005/8/layout/matrix1"/>
    <dgm:cxn modelId="{6218DCE8-CCCE-4440-A291-36BC524D585B}" srcId="{49BA5A5E-3BC6-44DC-AC9D-5FF5888342D8}" destId="{72D4BC8B-D125-421F-8C52-C4F814BFDF3A}" srcOrd="7" destOrd="0" parTransId="{94AB16D9-FC5E-4380-A3D5-AA36ED236B1B}" sibTransId="{9085BAD5-56C1-4479-BA37-A2973C94C66A}"/>
    <dgm:cxn modelId="{A45FBBFA-8E81-4883-9547-AD5F04A475A4}" type="presOf" srcId="{D9AA6CA5-4151-44D8-80E3-02D5CBD87AF9}" destId="{73654EDF-1564-4D5B-9754-742A1DBD1776}" srcOrd="0" destOrd="0" presId="urn:microsoft.com/office/officeart/2005/8/layout/matrix1"/>
    <dgm:cxn modelId="{D841C66E-CA11-4DCC-B2ED-159D8E7D1BD7}" type="presParOf" srcId="{85CC97E2-4B52-47C9-B883-45EADC640CEE}" destId="{390B8FC4-474F-4D1D-8379-9C6A1E4AD42A}" srcOrd="0" destOrd="0" presId="urn:microsoft.com/office/officeart/2005/8/layout/matrix1"/>
    <dgm:cxn modelId="{41C7136F-6214-439D-86A5-87AFF283E588}" type="presParOf" srcId="{390B8FC4-474F-4D1D-8379-9C6A1E4AD42A}" destId="{73654EDF-1564-4D5B-9754-742A1DBD1776}" srcOrd="0" destOrd="0" presId="urn:microsoft.com/office/officeart/2005/8/layout/matrix1"/>
    <dgm:cxn modelId="{6CBEB6D8-3B61-4F0C-A196-BD9EB0FB16A2}" type="presParOf" srcId="{390B8FC4-474F-4D1D-8379-9C6A1E4AD42A}" destId="{206ED63B-4520-408E-98C2-3E5A0E853568}" srcOrd="1" destOrd="0" presId="urn:microsoft.com/office/officeart/2005/8/layout/matrix1"/>
    <dgm:cxn modelId="{9C1E8F54-B6BC-4CAB-B216-C214D7E69077}" type="presParOf" srcId="{390B8FC4-474F-4D1D-8379-9C6A1E4AD42A}" destId="{42E11793-F6F0-4F44-8180-3A2805384042}" srcOrd="2" destOrd="0" presId="urn:microsoft.com/office/officeart/2005/8/layout/matrix1"/>
    <dgm:cxn modelId="{5559F272-58BC-4353-9CC9-BFA4F6EDE3C9}" type="presParOf" srcId="{390B8FC4-474F-4D1D-8379-9C6A1E4AD42A}" destId="{66090848-B511-484E-B58C-BA3226A1D340}" srcOrd="3" destOrd="0" presId="urn:microsoft.com/office/officeart/2005/8/layout/matrix1"/>
    <dgm:cxn modelId="{1A4DEB12-F7CE-432A-BA08-FFD3E8230BA1}" type="presParOf" srcId="{390B8FC4-474F-4D1D-8379-9C6A1E4AD42A}" destId="{B395FCF1-3B83-4E54-BF73-69A436C64A43}" srcOrd="4" destOrd="0" presId="urn:microsoft.com/office/officeart/2005/8/layout/matrix1"/>
    <dgm:cxn modelId="{BAA5E5F1-A9A4-4BAE-A9DB-A8E2D2B5D73F}" type="presParOf" srcId="{390B8FC4-474F-4D1D-8379-9C6A1E4AD42A}" destId="{1C87FCC9-2F72-4E1C-90DC-F95FFFFE8C5B}" srcOrd="5" destOrd="0" presId="urn:microsoft.com/office/officeart/2005/8/layout/matrix1"/>
    <dgm:cxn modelId="{C22C3D0F-3176-433A-A41B-0A5F7BA73249}" type="presParOf" srcId="{390B8FC4-474F-4D1D-8379-9C6A1E4AD42A}" destId="{76FC274E-A104-4BF4-8B5C-8C677890ECAB}" srcOrd="6" destOrd="0" presId="urn:microsoft.com/office/officeart/2005/8/layout/matrix1"/>
    <dgm:cxn modelId="{4C827047-1585-4426-9B48-9A1B2943529E}" type="presParOf" srcId="{390B8FC4-474F-4D1D-8379-9C6A1E4AD42A}" destId="{B08D3549-911F-41B9-940D-4B396358A742}" srcOrd="7" destOrd="0" presId="urn:microsoft.com/office/officeart/2005/8/layout/matrix1"/>
    <dgm:cxn modelId="{9E4C1282-6278-416E-AE32-661403EB7CA7}" type="presParOf" srcId="{85CC97E2-4B52-47C9-B883-45EADC640CEE}" destId="{7A09134A-E4D8-4FEF-AFCA-2817D1D09773}"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D9FF5D-8485-4A99-B11B-D0B57C89031D}" type="doc">
      <dgm:prSet loTypeId="urn:microsoft.com/office/officeart/2011/layout/CircleProcess" loCatId="process" qsTypeId="urn:microsoft.com/office/officeart/2005/8/quickstyle/simple5" qsCatId="simple" csTypeId="urn:microsoft.com/office/officeart/2005/8/colors/colorful1" csCatId="colorful" phldr="1"/>
      <dgm:spPr/>
      <dgm:t>
        <a:bodyPr/>
        <a:lstStyle/>
        <a:p>
          <a:endParaRPr lang="en-GB"/>
        </a:p>
      </dgm:t>
    </dgm:pt>
    <dgm:pt modelId="{FFD4EE76-6F2A-46A0-BB24-47863321FFBF}">
      <dgm:prSet phldrT="[Text]"/>
      <dgm:spPr/>
      <dgm:t>
        <a:bodyPr/>
        <a:lstStyle/>
        <a:p>
          <a:r>
            <a:rPr lang="el-GR" dirty="0"/>
            <a:t>Φάση Ι: καθορισμός του στόχου και του πεδίου εφαρμογής</a:t>
          </a:r>
          <a:endParaRPr lang="en-GB" dirty="0"/>
        </a:p>
      </dgm:t>
    </dgm:pt>
    <dgm:pt modelId="{34C02028-1722-4A39-9ADC-88F9A4ED2D79}" type="parTrans" cxnId="{F6848C18-35ED-4D2E-BD6F-2F9FC6534CD0}">
      <dgm:prSet/>
      <dgm:spPr/>
      <dgm:t>
        <a:bodyPr/>
        <a:lstStyle/>
        <a:p>
          <a:endParaRPr lang="en-GB"/>
        </a:p>
      </dgm:t>
    </dgm:pt>
    <dgm:pt modelId="{AD1DF283-8770-43BD-8F80-29F650C5D9D6}" type="sibTrans" cxnId="{F6848C18-35ED-4D2E-BD6F-2F9FC6534CD0}">
      <dgm:prSet/>
      <dgm:spPr/>
      <dgm:t>
        <a:bodyPr/>
        <a:lstStyle/>
        <a:p>
          <a:endParaRPr lang="en-GB"/>
        </a:p>
      </dgm:t>
    </dgm:pt>
    <dgm:pt modelId="{8BD946C8-0B9A-455D-8274-E32F7EA32807}">
      <dgm:prSet phldrT="[Text]"/>
      <dgm:spPr/>
      <dgm:t>
        <a:bodyPr/>
        <a:lstStyle/>
        <a:p>
          <a:r>
            <a:rPr lang="el-GR" dirty="0"/>
            <a:t>Φάση ΙΙ: απογραφή κύκλου ζωής </a:t>
          </a:r>
          <a:endParaRPr lang="en-GB" dirty="0"/>
        </a:p>
      </dgm:t>
    </dgm:pt>
    <dgm:pt modelId="{8E61D29C-F935-4F3D-B727-9F0CE90F82E4}" type="parTrans" cxnId="{AB430FC2-CDCE-4517-A1CE-A024536B8092}">
      <dgm:prSet/>
      <dgm:spPr/>
      <dgm:t>
        <a:bodyPr/>
        <a:lstStyle/>
        <a:p>
          <a:endParaRPr lang="en-GB"/>
        </a:p>
      </dgm:t>
    </dgm:pt>
    <dgm:pt modelId="{FD0E1551-9EB3-4116-8660-65D3D57C5E33}" type="sibTrans" cxnId="{AB430FC2-CDCE-4517-A1CE-A024536B8092}">
      <dgm:prSet/>
      <dgm:spPr/>
      <dgm:t>
        <a:bodyPr/>
        <a:lstStyle/>
        <a:p>
          <a:endParaRPr lang="en-GB"/>
        </a:p>
      </dgm:t>
    </dgm:pt>
    <dgm:pt modelId="{6EBFC0DF-6765-45ED-9E44-D256ABD3643E}">
      <dgm:prSet phldrT="[Text]"/>
      <dgm:spPr/>
      <dgm:t>
        <a:bodyPr/>
        <a:lstStyle/>
        <a:p>
          <a:r>
            <a:rPr lang="el-GR" dirty="0"/>
            <a:t>Φάση ΙΙΙ: εκτίμηση των επιπτώσεων του κύκλου ζωής </a:t>
          </a:r>
          <a:endParaRPr lang="en-GB" dirty="0"/>
        </a:p>
      </dgm:t>
    </dgm:pt>
    <dgm:pt modelId="{78BD00B0-EBB4-4FA8-A63F-F728EAEC4233}" type="parTrans" cxnId="{F884732B-34A9-4117-8055-0280C300FCCA}">
      <dgm:prSet/>
      <dgm:spPr/>
      <dgm:t>
        <a:bodyPr/>
        <a:lstStyle/>
        <a:p>
          <a:endParaRPr lang="en-GB"/>
        </a:p>
      </dgm:t>
    </dgm:pt>
    <dgm:pt modelId="{B50920FA-2A68-4A71-909B-08A33AC8B38A}" type="sibTrans" cxnId="{F884732B-34A9-4117-8055-0280C300FCCA}">
      <dgm:prSet/>
      <dgm:spPr/>
      <dgm:t>
        <a:bodyPr/>
        <a:lstStyle/>
        <a:p>
          <a:endParaRPr lang="en-GB"/>
        </a:p>
      </dgm:t>
    </dgm:pt>
    <dgm:pt modelId="{B00FCE13-B533-4679-913D-A7B0035A7401}">
      <dgm:prSet phldrT="[Text]"/>
      <dgm:spPr/>
      <dgm:t>
        <a:bodyPr/>
        <a:lstStyle/>
        <a:p>
          <a:r>
            <a:rPr lang="el-GR" dirty="0"/>
            <a:t>Φάση IV: ερμηνεία των αποτελεσμάτων</a:t>
          </a:r>
          <a:endParaRPr lang="en-GB" dirty="0"/>
        </a:p>
      </dgm:t>
    </dgm:pt>
    <dgm:pt modelId="{DF98550D-F5A6-42F7-8DB4-672F7710E654}" type="parTrans" cxnId="{7B8EBD19-551B-4438-80FA-12A5A37716FF}">
      <dgm:prSet/>
      <dgm:spPr/>
      <dgm:t>
        <a:bodyPr/>
        <a:lstStyle/>
        <a:p>
          <a:endParaRPr lang="en-GB"/>
        </a:p>
      </dgm:t>
    </dgm:pt>
    <dgm:pt modelId="{6784F0D3-4D5C-47DE-97A7-4A43AF790B30}" type="sibTrans" cxnId="{7B8EBD19-551B-4438-80FA-12A5A37716FF}">
      <dgm:prSet/>
      <dgm:spPr/>
      <dgm:t>
        <a:bodyPr/>
        <a:lstStyle/>
        <a:p>
          <a:endParaRPr lang="en-GB"/>
        </a:p>
      </dgm:t>
    </dgm:pt>
    <dgm:pt modelId="{E4389F41-A25E-4120-ABFF-A7A695616336}" type="pres">
      <dgm:prSet presAssocID="{6BD9FF5D-8485-4A99-B11B-D0B57C89031D}" presName="Name0" presStyleCnt="0">
        <dgm:presLayoutVars>
          <dgm:chMax val="11"/>
          <dgm:chPref val="11"/>
          <dgm:dir/>
          <dgm:resizeHandles/>
        </dgm:presLayoutVars>
      </dgm:prSet>
      <dgm:spPr/>
    </dgm:pt>
    <dgm:pt modelId="{15B5BDDF-068C-40DF-848F-07D121306EAC}" type="pres">
      <dgm:prSet presAssocID="{B00FCE13-B533-4679-913D-A7B0035A7401}" presName="Accent4" presStyleCnt="0"/>
      <dgm:spPr/>
    </dgm:pt>
    <dgm:pt modelId="{53445B10-02BB-4889-9CCA-56293FC29A35}" type="pres">
      <dgm:prSet presAssocID="{B00FCE13-B533-4679-913D-A7B0035A7401}" presName="Accent" presStyleLbl="node1" presStyleIdx="0" presStyleCnt="4"/>
      <dgm:spPr/>
    </dgm:pt>
    <dgm:pt modelId="{10F28259-C281-4A8A-845F-3AE267E9D199}" type="pres">
      <dgm:prSet presAssocID="{B00FCE13-B533-4679-913D-A7B0035A7401}" presName="ParentBackground4" presStyleCnt="0"/>
      <dgm:spPr/>
    </dgm:pt>
    <dgm:pt modelId="{9FDB4544-D75C-4EAF-A708-4E7292AB0D06}" type="pres">
      <dgm:prSet presAssocID="{B00FCE13-B533-4679-913D-A7B0035A7401}" presName="ParentBackground" presStyleLbl="fgAcc1" presStyleIdx="0" presStyleCnt="4"/>
      <dgm:spPr/>
    </dgm:pt>
    <dgm:pt modelId="{C2C04756-A80C-49CD-9B81-63C85A086466}" type="pres">
      <dgm:prSet presAssocID="{B00FCE13-B533-4679-913D-A7B0035A7401}" presName="Parent4" presStyleLbl="revTx" presStyleIdx="0" presStyleCnt="0">
        <dgm:presLayoutVars>
          <dgm:chMax val="1"/>
          <dgm:chPref val="1"/>
          <dgm:bulletEnabled val="1"/>
        </dgm:presLayoutVars>
      </dgm:prSet>
      <dgm:spPr/>
    </dgm:pt>
    <dgm:pt modelId="{4C35CAFA-992A-4AF9-8F4A-6D2B497140B8}" type="pres">
      <dgm:prSet presAssocID="{6EBFC0DF-6765-45ED-9E44-D256ABD3643E}" presName="Accent3" presStyleCnt="0"/>
      <dgm:spPr/>
    </dgm:pt>
    <dgm:pt modelId="{E969E145-1F10-424F-BA0F-538A093D269D}" type="pres">
      <dgm:prSet presAssocID="{6EBFC0DF-6765-45ED-9E44-D256ABD3643E}" presName="Accent" presStyleLbl="node1" presStyleIdx="1" presStyleCnt="4"/>
      <dgm:spPr/>
    </dgm:pt>
    <dgm:pt modelId="{EE4F44E5-3A59-43F4-AD77-3CD24A671E5F}" type="pres">
      <dgm:prSet presAssocID="{6EBFC0DF-6765-45ED-9E44-D256ABD3643E}" presName="ParentBackground3" presStyleCnt="0"/>
      <dgm:spPr/>
    </dgm:pt>
    <dgm:pt modelId="{598215A4-8BDA-42B4-AD34-CE13AC8F60A8}" type="pres">
      <dgm:prSet presAssocID="{6EBFC0DF-6765-45ED-9E44-D256ABD3643E}" presName="ParentBackground" presStyleLbl="fgAcc1" presStyleIdx="1" presStyleCnt="4"/>
      <dgm:spPr/>
    </dgm:pt>
    <dgm:pt modelId="{A5178306-27CE-40F3-B6A3-63BF5E3D3DC0}" type="pres">
      <dgm:prSet presAssocID="{6EBFC0DF-6765-45ED-9E44-D256ABD3643E}" presName="Parent3" presStyleLbl="revTx" presStyleIdx="0" presStyleCnt="0">
        <dgm:presLayoutVars>
          <dgm:chMax val="1"/>
          <dgm:chPref val="1"/>
          <dgm:bulletEnabled val="1"/>
        </dgm:presLayoutVars>
      </dgm:prSet>
      <dgm:spPr/>
    </dgm:pt>
    <dgm:pt modelId="{14AE8A5D-6D4C-458E-94B5-9D5B77E926D0}" type="pres">
      <dgm:prSet presAssocID="{8BD946C8-0B9A-455D-8274-E32F7EA32807}" presName="Accent2" presStyleCnt="0"/>
      <dgm:spPr/>
    </dgm:pt>
    <dgm:pt modelId="{6E03D441-1AB7-4E43-9E3F-A984B3C28623}" type="pres">
      <dgm:prSet presAssocID="{8BD946C8-0B9A-455D-8274-E32F7EA32807}" presName="Accent" presStyleLbl="node1" presStyleIdx="2" presStyleCnt="4"/>
      <dgm:spPr/>
    </dgm:pt>
    <dgm:pt modelId="{ACC116F1-5C6E-46A7-9A5F-1307C1B9E111}" type="pres">
      <dgm:prSet presAssocID="{8BD946C8-0B9A-455D-8274-E32F7EA32807}" presName="ParentBackground2" presStyleCnt="0"/>
      <dgm:spPr/>
    </dgm:pt>
    <dgm:pt modelId="{2365BB91-3B36-4C09-81F8-35FFAC1F9923}" type="pres">
      <dgm:prSet presAssocID="{8BD946C8-0B9A-455D-8274-E32F7EA32807}" presName="ParentBackground" presStyleLbl="fgAcc1" presStyleIdx="2" presStyleCnt="4"/>
      <dgm:spPr/>
    </dgm:pt>
    <dgm:pt modelId="{88D74329-927C-4734-BFB3-968B1F9C30FF}" type="pres">
      <dgm:prSet presAssocID="{8BD946C8-0B9A-455D-8274-E32F7EA32807}" presName="Parent2" presStyleLbl="revTx" presStyleIdx="0" presStyleCnt="0">
        <dgm:presLayoutVars>
          <dgm:chMax val="1"/>
          <dgm:chPref val="1"/>
          <dgm:bulletEnabled val="1"/>
        </dgm:presLayoutVars>
      </dgm:prSet>
      <dgm:spPr/>
    </dgm:pt>
    <dgm:pt modelId="{5E7B2E41-1F83-43E3-B0D3-6EBE181C5C0B}" type="pres">
      <dgm:prSet presAssocID="{FFD4EE76-6F2A-46A0-BB24-47863321FFBF}" presName="Accent1" presStyleCnt="0"/>
      <dgm:spPr/>
    </dgm:pt>
    <dgm:pt modelId="{24A63363-A331-436D-8DE8-1B7464CD9021}" type="pres">
      <dgm:prSet presAssocID="{FFD4EE76-6F2A-46A0-BB24-47863321FFBF}" presName="Accent" presStyleLbl="node1" presStyleIdx="3" presStyleCnt="4"/>
      <dgm:spPr/>
    </dgm:pt>
    <dgm:pt modelId="{67331454-A398-4263-8BD8-7961C938B652}" type="pres">
      <dgm:prSet presAssocID="{FFD4EE76-6F2A-46A0-BB24-47863321FFBF}" presName="ParentBackground1" presStyleCnt="0"/>
      <dgm:spPr/>
    </dgm:pt>
    <dgm:pt modelId="{4FC57011-F61D-4977-9527-BF3E21E35475}" type="pres">
      <dgm:prSet presAssocID="{FFD4EE76-6F2A-46A0-BB24-47863321FFBF}" presName="ParentBackground" presStyleLbl="fgAcc1" presStyleIdx="3" presStyleCnt="4"/>
      <dgm:spPr/>
    </dgm:pt>
    <dgm:pt modelId="{D44FE8F8-8575-40C8-906B-CACE9C7D01FD}" type="pres">
      <dgm:prSet presAssocID="{FFD4EE76-6F2A-46A0-BB24-47863321FFBF}" presName="Parent1" presStyleLbl="revTx" presStyleIdx="0" presStyleCnt="0">
        <dgm:presLayoutVars>
          <dgm:chMax val="1"/>
          <dgm:chPref val="1"/>
          <dgm:bulletEnabled val="1"/>
        </dgm:presLayoutVars>
      </dgm:prSet>
      <dgm:spPr/>
    </dgm:pt>
  </dgm:ptLst>
  <dgm:cxnLst>
    <dgm:cxn modelId="{F6848C18-35ED-4D2E-BD6F-2F9FC6534CD0}" srcId="{6BD9FF5D-8485-4A99-B11B-D0B57C89031D}" destId="{FFD4EE76-6F2A-46A0-BB24-47863321FFBF}" srcOrd="0" destOrd="0" parTransId="{34C02028-1722-4A39-9ADC-88F9A4ED2D79}" sibTransId="{AD1DF283-8770-43BD-8F80-29F650C5D9D6}"/>
    <dgm:cxn modelId="{7B8EBD19-551B-4438-80FA-12A5A37716FF}" srcId="{6BD9FF5D-8485-4A99-B11B-D0B57C89031D}" destId="{B00FCE13-B533-4679-913D-A7B0035A7401}" srcOrd="3" destOrd="0" parTransId="{DF98550D-F5A6-42F7-8DB4-672F7710E654}" sibTransId="{6784F0D3-4D5C-47DE-97A7-4A43AF790B30}"/>
    <dgm:cxn modelId="{ACD33827-E1C5-4B3A-8234-CF4649435832}" type="presOf" srcId="{FFD4EE76-6F2A-46A0-BB24-47863321FFBF}" destId="{4FC57011-F61D-4977-9527-BF3E21E35475}" srcOrd="0" destOrd="0" presId="urn:microsoft.com/office/officeart/2011/layout/CircleProcess"/>
    <dgm:cxn modelId="{F884732B-34A9-4117-8055-0280C300FCCA}" srcId="{6BD9FF5D-8485-4A99-B11B-D0B57C89031D}" destId="{6EBFC0DF-6765-45ED-9E44-D256ABD3643E}" srcOrd="2" destOrd="0" parTransId="{78BD00B0-EBB4-4FA8-A63F-F728EAEC4233}" sibTransId="{B50920FA-2A68-4A71-909B-08A33AC8B38A}"/>
    <dgm:cxn modelId="{7ABC4A64-A163-4AF2-BD4D-BB5C6F28592B}" type="presOf" srcId="{6EBFC0DF-6765-45ED-9E44-D256ABD3643E}" destId="{A5178306-27CE-40F3-B6A3-63BF5E3D3DC0}" srcOrd="1" destOrd="0" presId="urn:microsoft.com/office/officeart/2011/layout/CircleProcess"/>
    <dgm:cxn modelId="{90F6F044-C2A2-4453-91F5-6DDB7E48BF3C}" type="presOf" srcId="{FFD4EE76-6F2A-46A0-BB24-47863321FFBF}" destId="{D44FE8F8-8575-40C8-906B-CACE9C7D01FD}" srcOrd="1" destOrd="0" presId="urn:microsoft.com/office/officeart/2011/layout/CircleProcess"/>
    <dgm:cxn modelId="{90AB0F6B-B3C4-4FBD-A7C1-2943C88C87E9}" type="presOf" srcId="{8BD946C8-0B9A-455D-8274-E32F7EA32807}" destId="{2365BB91-3B36-4C09-81F8-35FFAC1F9923}" srcOrd="0" destOrd="0" presId="urn:microsoft.com/office/officeart/2011/layout/CircleProcess"/>
    <dgm:cxn modelId="{A1A8934B-AEDF-4D83-AF7C-437EE4BB086E}" type="presOf" srcId="{6BD9FF5D-8485-4A99-B11B-D0B57C89031D}" destId="{E4389F41-A25E-4120-ABFF-A7A695616336}" srcOrd="0" destOrd="0" presId="urn:microsoft.com/office/officeart/2011/layout/CircleProcess"/>
    <dgm:cxn modelId="{A558F64C-19A4-49E8-A38B-527C717933A0}" type="presOf" srcId="{8BD946C8-0B9A-455D-8274-E32F7EA32807}" destId="{88D74329-927C-4734-BFB3-968B1F9C30FF}" srcOrd="1" destOrd="0" presId="urn:microsoft.com/office/officeart/2011/layout/CircleProcess"/>
    <dgm:cxn modelId="{81F61173-A539-497A-9FA4-73B986120B7C}" type="presOf" srcId="{6EBFC0DF-6765-45ED-9E44-D256ABD3643E}" destId="{598215A4-8BDA-42B4-AD34-CE13AC8F60A8}" srcOrd="0" destOrd="0" presId="urn:microsoft.com/office/officeart/2011/layout/CircleProcess"/>
    <dgm:cxn modelId="{334D4295-47B5-4250-A23F-A0DEF39493A6}" type="presOf" srcId="{B00FCE13-B533-4679-913D-A7B0035A7401}" destId="{C2C04756-A80C-49CD-9B81-63C85A086466}" srcOrd="1" destOrd="0" presId="urn:microsoft.com/office/officeart/2011/layout/CircleProcess"/>
    <dgm:cxn modelId="{9BC343A3-F7DA-477B-895B-97FCA5FFE1E7}" type="presOf" srcId="{B00FCE13-B533-4679-913D-A7B0035A7401}" destId="{9FDB4544-D75C-4EAF-A708-4E7292AB0D06}" srcOrd="0" destOrd="0" presId="urn:microsoft.com/office/officeart/2011/layout/CircleProcess"/>
    <dgm:cxn modelId="{AB430FC2-CDCE-4517-A1CE-A024536B8092}" srcId="{6BD9FF5D-8485-4A99-B11B-D0B57C89031D}" destId="{8BD946C8-0B9A-455D-8274-E32F7EA32807}" srcOrd="1" destOrd="0" parTransId="{8E61D29C-F935-4F3D-B727-9F0CE90F82E4}" sibTransId="{FD0E1551-9EB3-4116-8660-65D3D57C5E33}"/>
    <dgm:cxn modelId="{639D585A-4D62-4AD3-B67F-99CE2735E962}" type="presParOf" srcId="{E4389F41-A25E-4120-ABFF-A7A695616336}" destId="{15B5BDDF-068C-40DF-848F-07D121306EAC}" srcOrd="0" destOrd="0" presId="urn:microsoft.com/office/officeart/2011/layout/CircleProcess"/>
    <dgm:cxn modelId="{858EC566-E5B5-4D95-B5BF-A80FFBC6CAE5}" type="presParOf" srcId="{15B5BDDF-068C-40DF-848F-07D121306EAC}" destId="{53445B10-02BB-4889-9CCA-56293FC29A35}" srcOrd="0" destOrd="0" presId="urn:microsoft.com/office/officeart/2011/layout/CircleProcess"/>
    <dgm:cxn modelId="{3B061AFD-26B2-4262-8240-BB2B2336EDC6}" type="presParOf" srcId="{E4389F41-A25E-4120-ABFF-A7A695616336}" destId="{10F28259-C281-4A8A-845F-3AE267E9D199}" srcOrd="1" destOrd="0" presId="urn:microsoft.com/office/officeart/2011/layout/CircleProcess"/>
    <dgm:cxn modelId="{D3D2474A-715B-4432-A940-08BE00BA70CF}" type="presParOf" srcId="{10F28259-C281-4A8A-845F-3AE267E9D199}" destId="{9FDB4544-D75C-4EAF-A708-4E7292AB0D06}" srcOrd="0" destOrd="0" presId="urn:microsoft.com/office/officeart/2011/layout/CircleProcess"/>
    <dgm:cxn modelId="{327B0D60-ECBC-4E05-8B1B-12B7BEBE0103}" type="presParOf" srcId="{E4389F41-A25E-4120-ABFF-A7A695616336}" destId="{C2C04756-A80C-49CD-9B81-63C85A086466}" srcOrd="2" destOrd="0" presId="urn:microsoft.com/office/officeart/2011/layout/CircleProcess"/>
    <dgm:cxn modelId="{89C2B729-C54A-431E-8E8A-F27BCDCE2488}" type="presParOf" srcId="{E4389F41-A25E-4120-ABFF-A7A695616336}" destId="{4C35CAFA-992A-4AF9-8F4A-6D2B497140B8}" srcOrd="3" destOrd="0" presId="urn:microsoft.com/office/officeart/2011/layout/CircleProcess"/>
    <dgm:cxn modelId="{B05FC77B-D871-4228-AB28-80FAD7D10AB1}" type="presParOf" srcId="{4C35CAFA-992A-4AF9-8F4A-6D2B497140B8}" destId="{E969E145-1F10-424F-BA0F-538A093D269D}" srcOrd="0" destOrd="0" presId="urn:microsoft.com/office/officeart/2011/layout/CircleProcess"/>
    <dgm:cxn modelId="{17D94073-C577-40E5-B247-6649120018E4}" type="presParOf" srcId="{E4389F41-A25E-4120-ABFF-A7A695616336}" destId="{EE4F44E5-3A59-43F4-AD77-3CD24A671E5F}" srcOrd="4" destOrd="0" presId="urn:microsoft.com/office/officeart/2011/layout/CircleProcess"/>
    <dgm:cxn modelId="{50C1883B-2F32-48F9-8422-BF00912D7895}" type="presParOf" srcId="{EE4F44E5-3A59-43F4-AD77-3CD24A671E5F}" destId="{598215A4-8BDA-42B4-AD34-CE13AC8F60A8}" srcOrd="0" destOrd="0" presId="urn:microsoft.com/office/officeart/2011/layout/CircleProcess"/>
    <dgm:cxn modelId="{15102B7C-A7C9-4635-AC23-2E48251CBC0E}" type="presParOf" srcId="{E4389F41-A25E-4120-ABFF-A7A695616336}" destId="{A5178306-27CE-40F3-B6A3-63BF5E3D3DC0}" srcOrd="5" destOrd="0" presId="urn:microsoft.com/office/officeart/2011/layout/CircleProcess"/>
    <dgm:cxn modelId="{78D33675-6716-4DDA-9AE0-DFE5948EA892}" type="presParOf" srcId="{E4389F41-A25E-4120-ABFF-A7A695616336}" destId="{14AE8A5D-6D4C-458E-94B5-9D5B77E926D0}" srcOrd="6" destOrd="0" presId="urn:microsoft.com/office/officeart/2011/layout/CircleProcess"/>
    <dgm:cxn modelId="{2EF1461D-A5E3-43E9-AF34-7BD39858044C}" type="presParOf" srcId="{14AE8A5D-6D4C-458E-94B5-9D5B77E926D0}" destId="{6E03D441-1AB7-4E43-9E3F-A984B3C28623}" srcOrd="0" destOrd="0" presId="urn:microsoft.com/office/officeart/2011/layout/CircleProcess"/>
    <dgm:cxn modelId="{644046F6-A6D6-478B-BCDA-219A7D970CDB}" type="presParOf" srcId="{E4389F41-A25E-4120-ABFF-A7A695616336}" destId="{ACC116F1-5C6E-46A7-9A5F-1307C1B9E111}" srcOrd="7" destOrd="0" presId="urn:microsoft.com/office/officeart/2011/layout/CircleProcess"/>
    <dgm:cxn modelId="{FC4BC8A4-E8B8-4F25-A72E-EDD502A169B9}" type="presParOf" srcId="{ACC116F1-5C6E-46A7-9A5F-1307C1B9E111}" destId="{2365BB91-3B36-4C09-81F8-35FFAC1F9923}" srcOrd="0" destOrd="0" presId="urn:microsoft.com/office/officeart/2011/layout/CircleProcess"/>
    <dgm:cxn modelId="{B2B4B8BC-CC7E-49D7-8936-17703EF5B1A7}" type="presParOf" srcId="{E4389F41-A25E-4120-ABFF-A7A695616336}" destId="{88D74329-927C-4734-BFB3-968B1F9C30FF}" srcOrd="8" destOrd="0" presId="urn:microsoft.com/office/officeart/2011/layout/CircleProcess"/>
    <dgm:cxn modelId="{547963EE-A50E-4E39-BD3D-93418744DCEF}" type="presParOf" srcId="{E4389F41-A25E-4120-ABFF-A7A695616336}" destId="{5E7B2E41-1F83-43E3-B0D3-6EBE181C5C0B}" srcOrd="9" destOrd="0" presId="urn:microsoft.com/office/officeart/2011/layout/CircleProcess"/>
    <dgm:cxn modelId="{BF6C2811-604A-474D-9019-1E51148F0C2E}" type="presParOf" srcId="{5E7B2E41-1F83-43E3-B0D3-6EBE181C5C0B}" destId="{24A63363-A331-436D-8DE8-1B7464CD9021}" srcOrd="0" destOrd="0" presId="urn:microsoft.com/office/officeart/2011/layout/CircleProcess"/>
    <dgm:cxn modelId="{B84B4528-4BF5-4520-84AB-4F94A162A94E}" type="presParOf" srcId="{E4389F41-A25E-4120-ABFF-A7A695616336}" destId="{67331454-A398-4263-8BD8-7961C938B652}" srcOrd="10" destOrd="0" presId="urn:microsoft.com/office/officeart/2011/layout/CircleProcess"/>
    <dgm:cxn modelId="{98F014E1-8745-445E-BD63-8C0B155B2831}" type="presParOf" srcId="{67331454-A398-4263-8BD8-7961C938B652}" destId="{4FC57011-F61D-4977-9527-BF3E21E35475}" srcOrd="0" destOrd="0" presId="urn:microsoft.com/office/officeart/2011/layout/CircleProcess"/>
    <dgm:cxn modelId="{50AC80FE-B593-4992-A3B7-379E3F0147D2}" type="presParOf" srcId="{E4389F41-A25E-4120-ABFF-A7A695616336}" destId="{D44FE8F8-8575-40C8-906B-CACE9C7D01FD}" srcOrd="11"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F84636-0E51-4F04-9639-9D4CCD795A91}">
      <dsp:nvSpPr>
        <dsp:cNvPr id="0" name=""/>
        <dsp:cNvSpPr/>
      </dsp:nvSpPr>
      <dsp:spPr>
        <a:xfrm>
          <a:off x="3159285" y="627"/>
          <a:ext cx="4738927" cy="2446295"/>
        </a:xfrm>
        <a:prstGeom prst="rightArrow">
          <a:avLst>
            <a:gd name="adj1" fmla="val 75000"/>
            <a:gd name="adj2" fmla="val 50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l-GR" sz="1600" kern="1200" dirty="0"/>
            <a:t>Βιωσιμότητα</a:t>
          </a:r>
          <a:endParaRPr lang="en-GB" sz="1600" kern="1200" dirty="0"/>
        </a:p>
        <a:p>
          <a:pPr marL="171450" lvl="1" indent="-171450" algn="l" defTabSz="711200">
            <a:lnSpc>
              <a:spcPct val="90000"/>
            </a:lnSpc>
            <a:spcBef>
              <a:spcPct val="0"/>
            </a:spcBef>
            <a:spcAft>
              <a:spcPct val="15000"/>
            </a:spcAft>
            <a:buChar char="•"/>
          </a:pPr>
          <a:r>
            <a:rPr lang="el-GR" sz="1600" kern="1200" dirty="0"/>
            <a:t>Αυξημένη παραγωγικότητα</a:t>
          </a:r>
          <a:endParaRPr lang="en-GB" sz="1600" kern="1200" dirty="0"/>
        </a:p>
        <a:p>
          <a:pPr marL="171450" lvl="1" indent="-171450" algn="l" defTabSz="711200">
            <a:lnSpc>
              <a:spcPct val="90000"/>
            </a:lnSpc>
            <a:spcBef>
              <a:spcPct val="0"/>
            </a:spcBef>
            <a:spcAft>
              <a:spcPct val="15000"/>
            </a:spcAft>
            <a:buChar char="•"/>
          </a:pPr>
          <a:r>
            <a:rPr lang="el-GR" sz="1600" kern="1200" dirty="0"/>
            <a:t>Κυκλική οικονομία</a:t>
          </a:r>
          <a:endParaRPr lang="en-GB" sz="1600" kern="1200" dirty="0"/>
        </a:p>
        <a:p>
          <a:pPr marL="171450" lvl="1" indent="-171450" algn="l" defTabSz="711200">
            <a:lnSpc>
              <a:spcPct val="90000"/>
            </a:lnSpc>
            <a:spcBef>
              <a:spcPct val="0"/>
            </a:spcBef>
            <a:spcAft>
              <a:spcPct val="15000"/>
            </a:spcAft>
            <a:buChar char="•"/>
          </a:pPr>
          <a:r>
            <a:rPr lang="el-GR" sz="1600" kern="1200" dirty="0"/>
            <a:t>Διαφοροποίηση των ροών εσόδων</a:t>
          </a:r>
          <a:endParaRPr lang="en-GB" sz="1600" kern="1200" dirty="0"/>
        </a:p>
        <a:p>
          <a:pPr marL="171450" lvl="1" indent="-171450" algn="l" defTabSz="711200">
            <a:lnSpc>
              <a:spcPct val="90000"/>
            </a:lnSpc>
            <a:spcBef>
              <a:spcPct val="0"/>
            </a:spcBef>
            <a:spcAft>
              <a:spcPct val="15000"/>
            </a:spcAft>
            <a:buChar char="•"/>
          </a:pPr>
          <a:r>
            <a:rPr lang="el-GR" sz="1600" kern="1200" dirty="0"/>
            <a:t>Αγροτική Ανάπτυξη</a:t>
          </a:r>
          <a:endParaRPr lang="en-GB" sz="1600" kern="1200" dirty="0"/>
        </a:p>
        <a:p>
          <a:pPr marL="171450" lvl="1" indent="-171450" algn="l" defTabSz="711200">
            <a:lnSpc>
              <a:spcPct val="90000"/>
            </a:lnSpc>
            <a:spcBef>
              <a:spcPct val="0"/>
            </a:spcBef>
            <a:spcAft>
              <a:spcPct val="15000"/>
            </a:spcAft>
            <a:buChar char="•"/>
          </a:pPr>
          <a:r>
            <a:rPr lang="el-GR" sz="1600" kern="1200" dirty="0"/>
            <a:t>Έρευνα και Καινοτομία</a:t>
          </a:r>
          <a:endParaRPr lang="en-GB" sz="1600" kern="1200" dirty="0"/>
        </a:p>
      </dsp:txBody>
      <dsp:txXfrm>
        <a:off x="3159285" y="306414"/>
        <a:ext cx="3821566" cy="1834721"/>
      </dsp:txXfrm>
    </dsp:sp>
    <dsp:sp modelId="{094096CA-FB79-49CF-B8B7-F6C1C4C923D8}">
      <dsp:nvSpPr>
        <dsp:cNvPr id="0" name=""/>
        <dsp:cNvSpPr/>
      </dsp:nvSpPr>
      <dsp:spPr>
        <a:xfrm>
          <a:off x="0" y="627"/>
          <a:ext cx="3159285" cy="2446295"/>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l-GR" sz="4100" kern="1200" dirty="0"/>
            <a:t>Οφέλη</a:t>
          </a:r>
          <a:endParaRPr lang="en-GB" sz="4100" kern="1200" dirty="0"/>
        </a:p>
      </dsp:txBody>
      <dsp:txXfrm>
        <a:off x="119418" y="120045"/>
        <a:ext cx="2920449" cy="2207459"/>
      </dsp:txXfrm>
    </dsp:sp>
    <dsp:sp modelId="{54B0F91E-CA54-457C-836D-F8C01ECA021D}">
      <dsp:nvSpPr>
        <dsp:cNvPr id="0" name=""/>
        <dsp:cNvSpPr/>
      </dsp:nvSpPr>
      <dsp:spPr>
        <a:xfrm>
          <a:off x="3159285" y="2691552"/>
          <a:ext cx="4738927" cy="2446295"/>
        </a:xfrm>
        <a:prstGeom prst="rightArrow">
          <a:avLst>
            <a:gd name="adj1" fmla="val 75000"/>
            <a:gd name="adj2" fmla="val 50000"/>
          </a:avLst>
        </a:prstGeom>
        <a:solidFill>
          <a:schemeClr val="accent4">
            <a:tint val="40000"/>
            <a:alpha val="90000"/>
            <a:hueOff val="10861925"/>
            <a:satOff val="-51245"/>
            <a:lumOff val="-1851"/>
            <a:alphaOff val="0"/>
          </a:schemeClr>
        </a:solidFill>
        <a:ln w="6350" cap="flat" cmpd="sng" algn="ctr">
          <a:solidFill>
            <a:schemeClr val="accent4">
              <a:tint val="40000"/>
              <a:alpha val="90000"/>
              <a:hueOff val="10861925"/>
              <a:satOff val="-51245"/>
              <a:lumOff val="-1851"/>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l-GR" sz="1600" kern="1200" dirty="0"/>
            <a:t>Ρυθμιστικά εμπόδια</a:t>
          </a:r>
          <a:endParaRPr lang="en-GB" sz="1600" kern="1200" dirty="0"/>
        </a:p>
        <a:p>
          <a:pPr marL="171450" lvl="1" indent="-171450" algn="l" defTabSz="711200">
            <a:lnSpc>
              <a:spcPct val="90000"/>
            </a:lnSpc>
            <a:spcBef>
              <a:spcPct val="0"/>
            </a:spcBef>
            <a:spcAft>
              <a:spcPct val="15000"/>
            </a:spcAft>
            <a:buChar char="•"/>
          </a:pPr>
          <a:r>
            <a:rPr lang="el-GR" sz="1600" kern="1200" dirty="0"/>
            <a:t>Ηθικές ανησυχίες</a:t>
          </a:r>
          <a:endParaRPr lang="en-GB" sz="1600" kern="1200" dirty="0"/>
        </a:p>
        <a:p>
          <a:pPr marL="171450" lvl="1" indent="-171450" algn="l" defTabSz="711200">
            <a:lnSpc>
              <a:spcPct val="90000"/>
            </a:lnSpc>
            <a:spcBef>
              <a:spcPct val="0"/>
            </a:spcBef>
            <a:spcAft>
              <a:spcPct val="15000"/>
            </a:spcAft>
            <a:buChar char="•"/>
          </a:pPr>
          <a:r>
            <a:rPr lang="el-GR" sz="1600" kern="1200" dirty="0"/>
            <a:t>Αποδοχή στην αγορά</a:t>
          </a:r>
          <a:endParaRPr lang="en-GB" sz="1600" kern="1200" dirty="0"/>
        </a:p>
        <a:p>
          <a:pPr marL="171450" lvl="1" indent="-171450" algn="l" defTabSz="711200">
            <a:lnSpc>
              <a:spcPct val="90000"/>
            </a:lnSpc>
            <a:spcBef>
              <a:spcPct val="0"/>
            </a:spcBef>
            <a:spcAft>
              <a:spcPct val="15000"/>
            </a:spcAft>
            <a:buChar char="•"/>
          </a:pPr>
          <a:r>
            <a:rPr lang="el-GR" sz="1600" kern="1200" dirty="0"/>
            <a:t>Θέματα πνευματικής ιδιοκτησίας</a:t>
          </a:r>
          <a:endParaRPr lang="en-GB" sz="1600" kern="1200" dirty="0"/>
        </a:p>
        <a:p>
          <a:pPr marL="171450" lvl="1" indent="-171450" algn="l" defTabSz="711200">
            <a:lnSpc>
              <a:spcPct val="90000"/>
            </a:lnSpc>
            <a:spcBef>
              <a:spcPct val="0"/>
            </a:spcBef>
            <a:spcAft>
              <a:spcPct val="15000"/>
            </a:spcAft>
            <a:buChar char="•"/>
          </a:pPr>
          <a:r>
            <a:rPr lang="el-GR" sz="1600" kern="1200" dirty="0"/>
            <a:t>Υποδομές και επενδύσεις</a:t>
          </a:r>
          <a:endParaRPr lang="en-GB" sz="1600" kern="1200" dirty="0"/>
        </a:p>
        <a:p>
          <a:pPr marL="171450" lvl="1" indent="-171450" algn="l" defTabSz="711200">
            <a:lnSpc>
              <a:spcPct val="90000"/>
            </a:lnSpc>
            <a:spcBef>
              <a:spcPct val="0"/>
            </a:spcBef>
            <a:spcAft>
              <a:spcPct val="15000"/>
            </a:spcAft>
            <a:buChar char="•"/>
          </a:pPr>
          <a:r>
            <a:rPr lang="el-GR" sz="1600" kern="1200" dirty="0"/>
            <a:t>Πολυπλοκότητα των αλληλεπιδράσεων</a:t>
          </a:r>
          <a:endParaRPr lang="en-GB" sz="1600" kern="1200" dirty="0"/>
        </a:p>
        <a:p>
          <a:pPr marL="171450" lvl="1" indent="-171450" algn="l" defTabSz="711200">
            <a:lnSpc>
              <a:spcPct val="90000"/>
            </a:lnSpc>
            <a:spcBef>
              <a:spcPct val="0"/>
            </a:spcBef>
            <a:spcAft>
              <a:spcPct val="15000"/>
            </a:spcAft>
            <a:buChar char="•"/>
          </a:pPr>
          <a:r>
            <a:rPr lang="el-GR" sz="1600" kern="1200" dirty="0"/>
            <a:t>Ανταγωνισμός πόρων</a:t>
          </a:r>
          <a:endParaRPr lang="en-GB" sz="1600" kern="1200" dirty="0"/>
        </a:p>
      </dsp:txBody>
      <dsp:txXfrm>
        <a:off x="3159285" y="2997339"/>
        <a:ext cx="3821566" cy="1834721"/>
      </dsp:txXfrm>
    </dsp:sp>
    <dsp:sp modelId="{CAB1AB7C-B23C-43AE-981D-2157245E76EF}">
      <dsp:nvSpPr>
        <dsp:cNvPr id="0" name=""/>
        <dsp:cNvSpPr/>
      </dsp:nvSpPr>
      <dsp:spPr>
        <a:xfrm>
          <a:off x="0" y="2691552"/>
          <a:ext cx="3159285" cy="2446295"/>
        </a:xfrm>
        <a:prstGeom prst="roundRect">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l-GR" sz="4100" kern="1200" dirty="0"/>
            <a:t>Προκλήσεις</a:t>
          </a:r>
          <a:endParaRPr lang="en-GB" sz="4100" kern="1200" dirty="0"/>
        </a:p>
      </dsp:txBody>
      <dsp:txXfrm>
        <a:off x="119418" y="2810970"/>
        <a:ext cx="2920449" cy="22074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90DB4-588F-4BFE-85BA-6A78707D2B46}">
      <dsp:nvSpPr>
        <dsp:cNvPr id="0" name=""/>
        <dsp:cNvSpPr/>
      </dsp:nvSpPr>
      <dsp:spPr>
        <a:xfrm rot="16200000">
          <a:off x="783190" y="-783190"/>
          <a:ext cx="2875762" cy="4442143"/>
        </a:xfrm>
        <a:prstGeom prst="round1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l-GR" sz="2400" kern="1200" dirty="0"/>
            <a:t>Βιοκαύσιμα: Ανανεώσιμα καύσιμα όπως το βιοντίζελ και η </a:t>
          </a:r>
          <a:r>
            <a:rPr lang="el-GR" sz="2400" kern="1200" dirty="0" err="1"/>
            <a:t>βιοαιθανόλη</a:t>
          </a:r>
          <a:r>
            <a:rPr lang="el-GR" sz="2400" kern="1200" dirty="0"/>
            <a:t> που παράγονται από φυτικές πηγές ή βιομάζα.</a:t>
          </a:r>
          <a:endParaRPr lang="en-US" sz="2400" kern="1200" dirty="0"/>
        </a:p>
      </dsp:txBody>
      <dsp:txXfrm rot="5400000">
        <a:off x="-1" y="1"/>
        <a:ext cx="4442143" cy="2156821"/>
      </dsp:txXfrm>
    </dsp:sp>
    <dsp:sp modelId="{69B927F0-0EEB-43B5-BE71-ED19BC22CBCC}">
      <dsp:nvSpPr>
        <dsp:cNvPr id="0" name=""/>
        <dsp:cNvSpPr/>
      </dsp:nvSpPr>
      <dsp:spPr>
        <a:xfrm>
          <a:off x="4442143" y="0"/>
          <a:ext cx="4442143" cy="2875762"/>
        </a:xfrm>
        <a:prstGeom prst="round1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just" defTabSz="800100">
            <a:lnSpc>
              <a:spcPct val="90000"/>
            </a:lnSpc>
            <a:spcBef>
              <a:spcPct val="0"/>
            </a:spcBef>
            <a:spcAft>
              <a:spcPct val="35000"/>
            </a:spcAft>
            <a:buNone/>
          </a:pPr>
          <a:endParaRPr lang="el-GR" sz="1800" kern="1200" dirty="0"/>
        </a:p>
        <a:p>
          <a:pPr marL="0" lvl="0" indent="0" algn="just" defTabSz="800100">
            <a:lnSpc>
              <a:spcPct val="90000"/>
            </a:lnSpc>
            <a:spcBef>
              <a:spcPct val="0"/>
            </a:spcBef>
            <a:spcAft>
              <a:spcPct val="35000"/>
            </a:spcAft>
            <a:buNone/>
          </a:pPr>
          <a:r>
            <a:rPr lang="el-GR" sz="1800" kern="1200" dirty="0" err="1"/>
            <a:t>Βιοφαρμακευτικά</a:t>
          </a:r>
          <a:r>
            <a:rPr lang="el-GR" sz="1800" kern="1200" dirty="0"/>
            <a:t> προϊόντα: Φάρμακα και θεραπευτικοί παράγοντες που παράγονται με βιοτεχνολογικές διαδικασίες, όπως γενετικά τροποποιημένες πρωτεΐνες ή </a:t>
          </a:r>
          <a:r>
            <a:rPr lang="el-GR" sz="1800" kern="1200" dirty="0" err="1"/>
            <a:t>μονοκλωνικά</a:t>
          </a:r>
          <a:r>
            <a:rPr lang="el-GR" sz="1800" kern="1200" dirty="0"/>
            <a:t> αντισώματα. </a:t>
          </a:r>
          <a:r>
            <a:rPr lang="el-GR" sz="1800" kern="1200" dirty="0" err="1"/>
            <a:t>Βιοκαλλυντικά</a:t>
          </a:r>
          <a:r>
            <a:rPr lang="el-GR" sz="1800" kern="1200" dirty="0"/>
            <a:t>: Καλλυντικά προϊόντα που προέρχονται από φυσικές πηγές, όπως φυτικά εκχυλίσματα και αιθέρια έλαια.</a:t>
          </a:r>
          <a:endParaRPr lang="en-US" sz="1800" kern="1200" dirty="0"/>
        </a:p>
      </dsp:txBody>
      <dsp:txXfrm>
        <a:off x="4442143" y="0"/>
        <a:ext cx="4442143" cy="2156821"/>
      </dsp:txXfrm>
    </dsp:sp>
    <dsp:sp modelId="{877AB6C0-2B1E-4D7A-BB35-9F098E1BA049}">
      <dsp:nvSpPr>
        <dsp:cNvPr id="0" name=""/>
        <dsp:cNvSpPr/>
      </dsp:nvSpPr>
      <dsp:spPr>
        <a:xfrm rot="10800000">
          <a:off x="65255" y="2817240"/>
          <a:ext cx="4442143" cy="2875762"/>
        </a:xfrm>
        <a:prstGeom prst="round1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l-GR" sz="1800" kern="1200" dirty="0" err="1"/>
            <a:t>Βιοπλαστικά</a:t>
          </a:r>
          <a:r>
            <a:rPr lang="el-GR" sz="1800" kern="1200" dirty="0"/>
            <a:t>: Φιλικά προς το περιβάλλον πλαστικά που κατασκευάζονται από βιοδιασπώμενες ή ανανεώσιμες πηγές όπως το άμυλο καλαμποκιού ή το ζαχαροκάλαμο. Υλικά βιολογικής προέλευσης: Βιώσιμα υλικά όπως βιοδιασπώμενες συσκευασίες, υφάσματα βιολογικής βάσης και δομικά υλικά που κατασκευάζονται από βιολογικούς πόρους.</a:t>
          </a:r>
          <a:endParaRPr lang="en-US" sz="1800" kern="1200" dirty="0"/>
        </a:p>
      </dsp:txBody>
      <dsp:txXfrm rot="10800000">
        <a:off x="65255" y="3536180"/>
        <a:ext cx="4442143" cy="2156821"/>
      </dsp:txXfrm>
    </dsp:sp>
    <dsp:sp modelId="{6313FF10-7B1C-419E-9F19-CFD28060D1BF}">
      <dsp:nvSpPr>
        <dsp:cNvPr id="0" name=""/>
        <dsp:cNvSpPr/>
      </dsp:nvSpPr>
      <dsp:spPr>
        <a:xfrm rot="5400000">
          <a:off x="5225333" y="2092571"/>
          <a:ext cx="2875762" cy="4442143"/>
        </a:xfrm>
        <a:prstGeom prst="round1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l-GR" sz="2200" kern="1200" dirty="0"/>
            <a:t>Βιοχημικά: Χημικές ενώσεις και ειδικές χημικές ουσίες που παράγονται μέσω βιολογικών διεργασιών, συχνά ως εναλλακτικές λύσεις σε χημικές ουσίες που προέρχονται από το πετρέλαιο.</a:t>
          </a:r>
          <a:endParaRPr lang="en-US" sz="2200" kern="1200" dirty="0"/>
        </a:p>
      </dsp:txBody>
      <dsp:txXfrm rot="-5400000">
        <a:off x="4442142" y="3594702"/>
        <a:ext cx="4442143" cy="2156821"/>
      </dsp:txXfrm>
    </dsp:sp>
    <dsp:sp modelId="{0FF6FCFE-EA5E-42A7-B505-E8A9F8CB17AB}">
      <dsp:nvSpPr>
        <dsp:cNvPr id="0" name=""/>
        <dsp:cNvSpPr/>
      </dsp:nvSpPr>
      <dsp:spPr>
        <a:xfrm>
          <a:off x="3010071" y="2152493"/>
          <a:ext cx="2864142" cy="1446537"/>
        </a:xfrm>
        <a:prstGeom prst="roundRect">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b="1" kern="1200" dirty="0"/>
            <a:t>Βιοπροϊόντα </a:t>
          </a:r>
        </a:p>
        <a:p>
          <a:pPr marL="0" lvl="0" indent="0" algn="ctr" defTabSz="711200">
            <a:lnSpc>
              <a:spcPct val="90000"/>
            </a:lnSpc>
            <a:spcBef>
              <a:spcPct val="0"/>
            </a:spcBef>
            <a:spcAft>
              <a:spcPct val="35000"/>
            </a:spcAft>
            <a:buNone/>
          </a:pPr>
          <a:r>
            <a:rPr lang="el-GR" sz="1200" b="1" kern="1200" dirty="0"/>
            <a:t>αγαθά που προέρχονται από βιολογικούς πόρους ή παράγονται με βιολογικές διεργασίες. φιλικές εναλλακτικές λύσεις για τα παραδοσιακά προϊόντα με βάση το πετρέλαιο</a:t>
          </a:r>
          <a:r>
            <a:rPr lang="el-GR" sz="1100" b="1" kern="1200" dirty="0"/>
            <a:t>.</a:t>
          </a:r>
          <a:endParaRPr lang="en-US" sz="1100" kern="1200" dirty="0"/>
        </a:p>
      </dsp:txBody>
      <dsp:txXfrm>
        <a:off x="3080685" y="2223107"/>
        <a:ext cx="2722914" cy="13053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654EDF-1564-4D5B-9754-742A1DBD1776}">
      <dsp:nvSpPr>
        <dsp:cNvPr id="0" name=""/>
        <dsp:cNvSpPr/>
      </dsp:nvSpPr>
      <dsp:spPr>
        <a:xfrm rot="16200000">
          <a:off x="726069" y="-726069"/>
          <a:ext cx="2919095" cy="4371234"/>
        </a:xfrm>
        <a:prstGeom prst="round1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l-GR" sz="1600" kern="1200" dirty="0"/>
            <a:t>Γεωργικοί πόροι: φυτά και ζώα που χρησιμοποιούνται στη γεωργία, όπως καλλιέργειες, ζώα και άλλα γεωργικά προϊόντα, όπως φρούτα, λαχανικά, σιτηρά και ίνες. Δασικοί πόροι: δέντρα και άλλα δασικά προϊόντα, όπως ξυλεία, ξύλο, χαρτί και διάφορα φαρμακευτικά φυτά που προέρχονται από τα δάση.</a:t>
          </a:r>
          <a:endParaRPr lang="en-US" sz="1600" kern="1200" dirty="0"/>
        </a:p>
      </dsp:txBody>
      <dsp:txXfrm rot="5400000">
        <a:off x="0" y="0"/>
        <a:ext cx="4371234" cy="2189321"/>
      </dsp:txXfrm>
    </dsp:sp>
    <dsp:sp modelId="{42E11793-F6F0-4F44-8180-3A2805384042}">
      <dsp:nvSpPr>
        <dsp:cNvPr id="0" name=""/>
        <dsp:cNvSpPr/>
      </dsp:nvSpPr>
      <dsp:spPr>
        <a:xfrm>
          <a:off x="4371234" y="0"/>
          <a:ext cx="4371234" cy="2919095"/>
        </a:xfrm>
        <a:prstGeom prst="round1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l-GR" sz="1800" kern="1200" dirty="0"/>
            <a:t>Γενετικοί πόροι: Οι γενετικοί πόροι περιλαμβάνουν το γενετικό υλικό των φυτών, των ζώων και των μικροοργανισμών, το οποίο είναι πολύτιμο για την έρευνα, την αναπαραγωγή και την ανάπτυξη νέων ποικιλιών</a:t>
          </a:r>
          <a:r>
            <a:rPr lang="el-GR" sz="900" kern="1200" dirty="0"/>
            <a:t>.</a:t>
          </a:r>
          <a:endParaRPr lang="en-US" sz="900" kern="1200" dirty="0"/>
        </a:p>
      </dsp:txBody>
      <dsp:txXfrm>
        <a:off x="4371234" y="0"/>
        <a:ext cx="4371234" cy="2189321"/>
      </dsp:txXfrm>
    </dsp:sp>
    <dsp:sp modelId="{B395FCF1-3B83-4E54-BF73-69A436C64A43}">
      <dsp:nvSpPr>
        <dsp:cNvPr id="0" name=""/>
        <dsp:cNvSpPr/>
      </dsp:nvSpPr>
      <dsp:spPr>
        <a:xfrm rot="10800000">
          <a:off x="0" y="2919095"/>
          <a:ext cx="4371234" cy="2919095"/>
        </a:xfrm>
        <a:prstGeom prst="round1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l-GR" sz="1800" kern="1200" dirty="0"/>
            <a:t>Θαλάσσιοι πόροι: Οι πόροι που προέρχονται από τους ωκεανούς και τις θάλασσες, συμπεριλαμβανομένων των ψαριών, των οστρακοειδών, των </a:t>
          </a:r>
          <a:r>
            <a:rPr lang="el-GR" sz="1800" kern="1200" dirty="0" err="1"/>
            <a:t>φυκών</a:t>
          </a:r>
          <a:r>
            <a:rPr lang="el-GR" sz="1800" kern="1200" dirty="0"/>
            <a:t> και των φυκιών, θεωρούνται θαλάσσιοι πόροι.</a:t>
          </a:r>
          <a:endParaRPr lang="en-US" sz="1800" kern="1200" dirty="0"/>
        </a:p>
      </dsp:txBody>
      <dsp:txXfrm rot="10800000">
        <a:off x="0" y="3648868"/>
        <a:ext cx="4371234" cy="2189321"/>
      </dsp:txXfrm>
    </dsp:sp>
    <dsp:sp modelId="{76FC274E-A104-4BF4-8B5C-8C677890ECAB}">
      <dsp:nvSpPr>
        <dsp:cNvPr id="0" name=""/>
        <dsp:cNvSpPr/>
      </dsp:nvSpPr>
      <dsp:spPr>
        <a:xfrm rot="5400000">
          <a:off x="5097303" y="2193025"/>
          <a:ext cx="2919095" cy="4371234"/>
        </a:xfrm>
        <a:prstGeom prst="round1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l-GR" sz="1800" kern="1200" dirty="0"/>
            <a:t>Μικροβιακοί πόροι: Οι μικροοργανισμοί όπως τα βακτήρια, οι μύκητες και τα φύκια έχουν τεράστιες εφαρμογές σε διάφορες βιομηχανίες, όπως η βιοτεχνολογία, τα φαρμακευτικά προϊόντα και η παραγωγή τροφίμων.</a:t>
          </a:r>
          <a:endParaRPr lang="en-US" sz="1800" kern="1200" dirty="0"/>
        </a:p>
      </dsp:txBody>
      <dsp:txXfrm rot="-5400000">
        <a:off x="4371234" y="3648868"/>
        <a:ext cx="4371234" cy="2189321"/>
      </dsp:txXfrm>
    </dsp:sp>
    <dsp:sp modelId="{7A09134A-E4D8-4FEF-AFCA-2817D1D09773}">
      <dsp:nvSpPr>
        <dsp:cNvPr id="0" name=""/>
        <dsp:cNvSpPr/>
      </dsp:nvSpPr>
      <dsp:spPr>
        <a:xfrm>
          <a:off x="2250289" y="1976278"/>
          <a:ext cx="4241889" cy="1885633"/>
        </a:xfrm>
        <a:prstGeom prst="roundRect">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b="1" kern="1200" dirty="0"/>
            <a:t>Οι βιολογικοί πόροι αναφέρονται στους ζωντανούς οργανισμούς ή στα υλικά που προέρχονται από ζωντανούς οργανισμούς και μπορούν να χρησιμοποιηθούν για διάφορους σκοπούς. Οι πόροι αυτοί διαδραματίζουν κρίσιμο ρόλο στην παροχή βασικών αγαθών και υπηρεσιών στον άνθρωπο και το περιβάλλον.</a:t>
          </a:r>
          <a:endParaRPr lang="en-US" sz="1400" kern="1200" dirty="0"/>
        </a:p>
      </dsp:txBody>
      <dsp:txXfrm>
        <a:off x="2342338" y="2068327"/>
        <a:ext cx="4057791" cy="17015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445B10-02BB-4889-9CCA-56293FC29A35}">
      <dsp:nvSpPr>
        <dsp:cNvPr id="0" name=""/>
        <dsp:cNvSpPr/>
      </dsp:nvSpPr>
      <dsp:spPr>
        <a:xfrm>
          <a:off x="7661943" y="1987566"/>
          <a:ext cx="2293050" cy="2293167"/>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FDB4544-D75C-4EAF-A708-4E7292AB0D06}">
      <dsp:nvSpPr>
        <dsp:cNvPr id="0" name=""/>
        <dsp:cNvSpPr/>
      </dsp:nvSpPr>
      <dsp:spPr>
        <a:xfrm>
          <a:off x="7738641" y="2064018"/>
          <a:ext cx="2140639" cy="2140263"/>
        </a:xfrm>
        <a:prstGeom prst="ellipse">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l-GR" sz="1700" kern="1200" dirty="0"/>
            <a:t>Φάση IV: ερμηνεία των αποτελεσμάτων</a:t>
          </a:r>
          <a:endParaRPr lang="en-GB" sz="1700" kern="1200" dirty="0"/>
        </a:p>
      </dsp:txBody>
      <dsp:txXfrm>
        <a:off x="8044446" y="2369827"/>
        <a:ext cx="1529028" cy="1528644"/>
      </dsp:txXfrm>
    </dsp:sp>
    <dsp:sp modelId="{E969E145-1F10-424F-BA0F-538A093D269D}">
      <dsp:nvSpPr>
        <dsp:cNvPr id="0" name=""/>
        <dsp:cNvSpPr/>
      </dsp:nvSpPr>
      <dsp:spPr>
        <a:xfrm rot="2700000">
          <a:off x="5282344" y="1987404"/>
          <a:ext cx="2293088" cy="2293088"/>
        </a:xfrm>
        <a:prstGeom prst="teardrop">
          <a:avLst>
            <a:gd name="adj" fmla="val 1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98215A4-8BDA-42B4-AD34-CE13AC8F60A8}">
      <dsp:nvSpPr>
        <dsp:cNvPr id="0" name=""/>
        <dsp:cNvSpPr/>
      </dsp:nvSpPr>
      <dsp:spPr>
        <a:xfrm>
          <a:off x="5368893" y="2064018"/>
          <a:ext cx="2140639" cy="2140263"/>
        </a:xfrm>
        <a:prstGeom prst="ellipse">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l-GR" sz="1700" kern="1200" dirty="0"/>
            <a:t>Φάση ΙΙΙ: εκτίμηση των επιπτώσεων του κύκλου ζωής </a:t>
          </a:r>
          <a:endParaRPr lang="en-GB" sz="1700" kern="1200" dirty="0"/>
        </a:p>
      </dsp:txBody>
      <dsp:txXfrm>
        <a:off x="5674698" y="2369827"/>
        <a:ext cx="1529028" cy="1528644"/>
      </dsp:txXfrm>
    </dsp:sp>
    <dsp:sp modelId="{6E03D441-1AB7-4E43-9E3F-A984B3C28623}">
      <dsp:nvSpPr>
        <dsp:cNvPr id="0" name=""/>
        <dsp:cNvSpPr/>
      </dsp:nvSpPr>
      <dsp:spPr>
        <a:xfrm rot="2700000">
          <a:off x="2922429" y="1987404"/>
          <a:ext cx="2293088" cy="2293088"/>
        </a:xfrm>
        <a:prstGeom prst="teardrop">
          <a:avLst>
            <a:gd name="adj" fmla="val 1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365BB91-3B36-4C09-81F8-35FFAC1F9923}">
      <dsp:nvSpPr>
        <dsp:cNvPr id="0" name=""/>
        <dsp:cNvSpPr/>
      </dsp:nvSpPr>
      <dsp:spPr>
        <a:xfrm>
          <a:off x="2999145" y="2064018"/>
          <a:ext cx="2140639" cy="2140263"/>
        </a:xfrm>
        <a:prstGeom prst="ellipse">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l-GR" sz="1700" kern="1200" dirty="0"/>
            <a:t>Φάση ΙΙ: απογραφή κύκλου ζωής </a:t>
          </a:r>
          <a:endParaRPr lang="en-GB" sz="1700" kern="1200" dirty="0"/>
        </a:p>
      </dsp:txBody>
      <dsp:txXfrm>
        <a:off x="3304951" y="2369827"/>
        <a:ext cx="1529028" cy="1528644"/>
      </dsp:txXfrm>
    </dsp:sp>
    <dsp:sp modelId="{24A63363-A331-436D-8DE8-1B7464CD9021}">
      <dsp:nvSpPr>
        <dsp:cNvPr id="0" name=""/>
        <dsp:cNvSpPr/>
      </dsp:nvSpPr>
      <dsp:spPr>
        <a:xfrm rot="2700000">
          <a:off x="552681" y="1987404"/>
          <a:ext cx="2293088" cy="2293088"/>
        </a:xfrm>
        <a:prstGeom prst="teardrop">
          <a:avLst>
            <a:gd name="adj" fmla="val 1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FC57011-F61D-4977-9527-BF3E21E35475}">
      <dsp:nvSpPr>
        <dsp:cNvPr id="0" name=""/>
        <dsp:cNvSpPr/>
      </dsp:nvSpPr>
      <dsp:spPr>
        <a:xfrm>
          <a:off x="629397" y="2064018"/>
          <a:ext cx="2140639" cy="2140263"/>
        </a:xfrm>
        <a:prstGeom prst="ellipse">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l-GR" sz="1700" kern="1200" dirty="0"/>
            <a:t>Φάση Ι: καθορισμός του στόχου και του πεδίου εφαρμογής</a:t>
          </a:r>
          <a:endParaRPr lang="en-GB" sz="1700" kern="1200" dirty="0"/>
        </a:p>
      </dsp:txBody>
      <dsp:txXfrm>
        <a:off x="935203" y="2369827"/>
        <a:ext cx="1529028" cy="1528644"/>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3493F3-C05E-46E2-A56F-A8C4190027D8}" type="datetimeFigureOut">
              <a:rPr lang="en-GB" smtClean="0"/>
              <a:t>17/05/2024</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35AB5-D1E5-48C5-AA88-978DACDF2927}" type="slidenum">
              <a:rPr lang="en-GB" smtClean="0"/>
              <a:t>‹#›</a:t>
            </a:fld>
            <a:endParaRPr lang="en-GB"/>
          </a:p>
        </p:txBody>
      </p:sp>
    </p:spTree>
    <p:extLst>
      <p:ext uri="{BB962C8B-B14F-4D97-AF65-F5344CB8AC3E}">
        <p14:creationId xmlns:p14="http://schemas.microsoft.com/office/powerpoint/2010/main" val="131256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LIE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81603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7E5047-B9FC-806C-E046-08150E6C39C6}"/>
              </a:ext>
            </a:extLst>
          </p:cNvPr>
          <p:cNvSpPr>
            <a:spLocks noGrp="1"/>
          </p:cNvSpPr>
          <p:nvPr>
            <p:ph type="title"/>
          </p:nvPr>
        </p:nvSpPr>
        <p:spPr>
          <a:xfrm>
            <a:off x="839788" y="819150"/>
            <a:ext cx="3932237" cy="1238249"/>
          </a:xfrm>
        </p:spPr>
        <p:txBody>
          <a:bodyPr vert="horz" lIns="91440" tIns="45720" rIns="91440" bIns="45720" rtlCol="0" anchor="b">
            <a:normAutofit/>
          </a:bodyPr>
          <a:lstStyle>
            <a:lvl1pPr>
              <a:defRPr lang="it-IT" sz="3200" dirty="0">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69D829CE-2F13-CCFA-C4EA-39B37C4CCD67}"/>
              </a:ext>
            </a:extLst>
          </p:cNvPr>
          <p:cNvSpPr>
            <a:spLocks noGrp="1"/>
          </p:cNvSpPr>
          <p:nvPr>
            <p:ph idx="1"/>
          </p:nvPr>
        </p:nvSpPr>
        <p:spPr>
          <a:xfrm>
            <a:off x="5183188" y="987425"/>
            <a:ext cx="6172200" cy="5146675"/>
          </a:xfrm>
        </p:spPr>
        <p:txBody>
          <a:bodyPr/>
          <a:lstStyle>
            <a:lvl1pPr>
              <a:defRPr sz="3200">
                <a:solidFill>
                  <a:srgbClr val="595959"/>
                </a:solidFill>
              </a:defRPr>
            </a:lvl1pPr>
            <a:lvl2pPr>
              <a:defRPr sz="2800">
                <a:solidFill>
                  <a:srgbClr val="595959"/>
                </a:solidFill>
              </a:defRPr>
            </a:lvl2pPr>
            <a:lvl3pPr>
              <a:defRPr sz="2400">
                <a:solidFill>
                  <a:srgbClr val="595959"/>
                </a:solidFill>
              </a:defRPr>
            </a:lvl3pPr>
            <a:lvl4pPr>
              <a:defRPr sz="2000">
                <a:solidFill>
                  <a:srgbClr val="595959"/>
                </a:solidFill>
              </a:defRPr>
            </a:lvl4pPr>
            <a:lvl5pPr>
              <a:defRPr sz="2000">
                <a:solidFill>
                  <a:srgbClr val="595959"/>
                </a:solidFill>
              </a:defRPr>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8D09D07-9D99-C739-5DA1-9D5EE7A28DC7}"/>
              </a:ext>
            </a:extLst>
          </p:cNvPr>
          <p:cNvSpPr>
            <a:spLocks noGrp="1"/>
          </p:cNvSpPr>
          <p:nvPr>
            <p:ph type="body" sz="half" idx="2"/>
          </p:nvPr>
        </p:nvSpPr>
        <p:spPr>
          <a:xfrm>
            <a:off x="839788" y="2057400"/>
            <a:ext cx="3932237" cy="4076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2A30F46C-A008-D06D-7FAB-8FC8AA6FF861}"/>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AFF5CE2C-C1E5-E004-FCC7-4516D98B99A7}"/>
              </a:ext>
            </a:extLst>
          </p:cNvPr>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4290016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D88CE4-2DD0-D971-75D5-7AA85A53D890}"/>
              </a:ext>
            </a:extLst>
          </p:cNvPr>
          <p:cNvSpPr>
            <a:spLocks noGrp="1"/>
          </p:cNvSpPr>
          <p:nvPr>
            <p:ph type="title"/>
          </p:nvPr>
        </p:nvSpPr>
        <p:spPr>
          <a:xfrm>
            <a:off x="839788" y="685800"/>
            <a:ext cx="3932237" cy="1371600"/>
          </a:xfrm>
        </p:spPr>
        <p:txBody>
          <a:bodyPr vert="horz" lIns="91440" tIns="45720" rIns="91440" bIns="45720" rtlCol="0" anchor="b">
            <a:normAutofit/>
          </a:bodyPr>
          <a:lstStyle>
            <a:lvl1pPr>
              <a:defRPr lang="it-IT" sz="3200">
                <a:solidFill>
                  <a:srgbClr val="94C020"/>
                </a:solidFill>
              </a:defRPr>
            </a:lvl1pPr>
          </a:lstStyle>
          <a:p>
            <a:pPr lvl="0"/>
            <a:r>
              <a:rPr lang="it-IT" dirty="0"/>
              <a:t>Fare clic per modificare lo stile del titolo dello schema</a:t>
            </a:r>
          </a:p>
        </p:txBody>
      </p:sp>
      <p:sp>
        <p:nvSpPr>
          <p:cNvPr id="3" name="Segnaposto immagine 2">
            <a:extLst>
              <a:ext uri="{FF2B5EF4-FFF2-40B4-BE49-F238E27FC236}">
                <a16:creationId xmlns:a16="http://schemas.microsoft.com/office/drawing/2014/main" id="{EC16FDAB-2765-B11F-66CA-4C7C7118A07A}"/>
              </a:ext>
            </a:extLst>
          </p:cNvPr>
          <p:cNvSpPr>
            <a:spLocks noGrp="1"/>
          </p:cNvSpPr>
          <p:nvPr>
            <p:ph type="pic" idx="1"/>
          </p:nvPr>
        </p:nvSpPr>
        <p:spPr>
          <a:xfrm>
            <a:off x="5183188" y="987425"/>
            <a:ext cx="6172200" cy="51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p>
        </p:txBody>
      </p:sp>
      <p:sp>
        <p:nvSpPr>
          <p:cNvPr id="4" name="Segnaposto testo 3">
            <a:extLst>
              <a:ext uri="{FF2B5EF4-FFF2-40B4-BE49-F238E27FC236}">
                <a16:creationId xmlns:a16="http://schemas.microsoft.com/office/drawing/2014/main" id="{CC352850-094F-81CA-80F8-0C82F67F4DD2}"/>
              </a:ext>
            </a:extLst>
          </p:cNvPr>
          <p:cNvSpPr>
            <a:spLocks noGrp="1"/>
          </p:cNvSpPr>
          <p:nvPr>
            <p:ph type="body" sz="half" idx="2"/>
          </p:nvPr>
        </p:nvSpPr>
        <p:spPr>
          <a:xfrm>
            <a:off x="839788" y="2057400"/>
            <a:ext cx="3932237" cy="4114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77A1A944-CE4C-8232-CB28-650E41FF34A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49D91120-8A58-7980-C352-B2B148A1473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1107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C32BE5-9166-6808-F773-4EC2C3C02541}"/>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verticale 2">
            <a:extLst>
              <a:ext uri="{FF2B5EF4-FFF2-40B4-BE49-F238E27FC236}">
                <a16:creationId xmlns:a16="http://schemas.microsoft.com/office/drawing/2014/main" id="{9D4FEFF9-34BF-64D5-5C91-1E8379CA88A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F44BE625-B214-E0A6-80E8-2E6C7D8C623E}"/>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2B8090AA-9C94-D987-2A4D-CB828C03C6FD}"/>
              </a:ext>
            </a:extLst>
          </p:cNvPr>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4083351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14E45D8-327C-0B05-3A11-6BE2EBE73C23}"/>
              </a:ext>
            </a:extLst>
          </p:cNvPr>
          <p:cNvSpPr>
            <a:spLocks noGrp="1"/>
          </p:cNvSpPr>
          <p:nvPr>
            <p:ph type="title" orient="vert"/>
          </p:nvPr>
        </p:nvSpPr>
        <p:spPr>
          <a:xfrm>
            <a:off x="8724900" y="507999"/>
            <a:ext cx="2628900" cy="5668963"/>
          </a:xfrm>
        </p:spPr>
        <p:txBody>
          <a:bodyPr vert="vert" lIns="91440" tIns="45720" rIns="91440" bIns="45720" rtlCol="0" anchor="ctr">
            <a:normAutofit/>
          </a:bodyPr>
          <a:lstStyle>
            <a:lvl1pPr>
              <a:defRPr lang="it-IT">
                <a:solidFill>
                  <a:srgbClr val="94C020"/>
                </a:solidFill>
              </a:defRPr>
            </a:lvl1pPr>
          </a:lstStyle>
          <a:p>
            <a:pPr lvl="0"/>
            <a:r>
              <a:rPr lang="it-IT"/>
              <a:t>Fare clic per modificare lo stile del titolo dello schema</a:t>
            </a:r>
          </a:p>
        </p:txBody>
      </p:sp>
      <p:sp>
        <p:nvSpPr>
          <p:cNvPr id="3" name="Segnaposto testo verticale 2">
            <a:extLst>
              <a:ext uri="{FF2B5EF4-FFF2-40B4-BE49-F238E27FC236}">
                <a16:creationId xmlns:a16="http://schemas.microsoft.com/office/drawing/2014/main" id="{71453041-526F-8937-932B-EF172A95255C}"/>
              </a:ext>
            </a:extLst>
          </p:cNvPr>
          <p:cNvSpPr>
            <a:spLocks noGrp="1"/>
          </p:cNvSpPr>
          <p:nvPr>
            <p:ph type="body" orient="vert" idx="1"/>
          </p:nvPr>
        </p:nvSpPr>
        <p:spPr>
          <a:xfrm>
            <a:off x="838200" y="507999"/>
            <a:ext cx="7734300" cy="5668964"/>
          </a:xfrm>
        </p:spPr>
        <p:txBody>
          <a:bodyPr vert="eaVert"/>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0E8EE9AA-BA08-26B8-EAE7-70FE45C46D2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00AA2AD7-E2BC-7B18-1F33-E909574043C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493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a:t>
            </a:fld>
            <a:endParaRPr lang="it-IT" dirty="0"/>
          </a:p>
        </p:txBody>
      </p:sp>
      <p:sp>
        <p:nvSpPr>
          <p:cNvPr id="6" name="Segnaposto immagine 5">
            <a:extLst>
              <a:ext uri="{FF2B5EF4-FFF2-40B4-BE49-F238E27FC236}">
                <a16:creationId xmlns:a16="http://schemas.microsoft.com/office/drawing/2014/main" id="{9527BB6F-A164-5D4F-9B76-8A5088A9DF87}"/>
              </a:ext>
            </a:extLst>
          </p:cNvPr>
          <p:cNvSpPr>
            <a:spLocks noGrp="1"/>
          </p:cNvSpPr>
          <p:nvPr>
            <p:ph type="pic" sz="quarter" idx="12"/>
          </p:nvPr>
        </p:nvSpPr>
        <p:spPr>
          <a:xfrm>
            <a:off x="838199" y="1781175"/>
            <a:ext cx="6591300" cy="4394200"/>
          </a:xfrm>
        </p:spPr>
        <p:txBody>
          <a:bodyPr/>
          <a:lstStyle/>
          <a:p>
            <a:endParaRPr lang="en-GB"/>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Tree>
    <p:extLst>
      <p:ext uri="{BB962C8B-B14F-4D97-AF65-F5344CB8AC3E}">
        <p14:creationId xmlns:p14="http://schemas.microsoft.com/office/powerpoint/2010/main" val="4144916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a:t>
            </a:fld>
            <a:endParaRPr lang="it-IT" dirty="0"/>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
        <p:nvSpPr>
          <p:cNvPr id="7" name="Segnaposto grafico 6">
            <a:extLst>
              <a:ext uri="{FF2B5EF4-FFF2-40B4-BE49-F238E27FC236}">
                <a16:creationId xmlns:a16="http://schemas.microsoft.com/office/drawing/2014/main" id="{B151F72B-F6FA-E04A-C2A3-703DEDE9DBCB}"/>
              </a:ext>
            </a:extLst>
          </p:cNvPr>
          <p:cNvSpPr>
            <a:spLocks noGrp="1"/>
          </p:cNvSpPr>
          <p:nvPr>
            <p:ph type="chart" sz="quarter" idx="14"/>
          </p:nvPr>
        </p:nvSpPr>
        <p:spPr>
          <a:xfrm>
            <a:off x="838200" y="1775014"/>
            <a:ext cx="6591600" cy="4395600"/>
          </a:xfrm>
        </p:spPr>
        <p:txBody>
          <a:bodyPr/>
          <a:lstStyle/>
          <a:p>
            <a:endParaRPr lang="en-GB"/>
          </a:p>
        </p:txBody>
      </p:sp>
    </p:spTree>
    <p:extLst>
      <p:ext uri="{BB962C8B-B14F-4D97-AF65-F5344CB8AC3E}">
        <p14:creationId xmlns:p14="http://schemas.microsoft.com/office/powerpoint/2010/main" val="1992569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9526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6122A5-00A8-32E3-C7FF-3FEEECD528D1}"/>
              </a:ext>
            </a:extLst>
          </p:cNvPr>
          <p:cNvSpPr>
            <a:spLocks noGrp="1"/>
          </p:cNvSpPr>
          <p:nvPr>
            <p:ph type="ctrTitle"/>
          </p:nvPr>
        </p:nvSpPr>
        <p:spPr>
          <a:xfrm>
            <a:off x="1524000" y="1122363"/>
            <a:ext cx="9144000" cy="2387600"/>
          </a:xfrm>
        </p:spPr>
        <p:txBody>
          <a:bodyPr vert="horz" lIns="91440" tIns="45720" rIns="91440" bIns="45720" rtlCol="0" anchor="b">
            <a:normAutofit fontScale="90000"/>
          </a:bodyPr>
          <a:lstStyle>
            <a:lvl1pPr algn="ctr">
              <a:defRPr lang="it-IT" sz="6000" b="1">
                <a:solidFill>
                  <a:srgbClr val="94C020"/>
                </a:solidFill>
                <a:latin typeface="+mn-lt"/>
              </a:defRPr>
            </a:lvl1pPr>
          </a:lstStyle>
          <a:p>
            <a:pPr lvl="0" algn="ctr"/>
            <a:r>
              <a:rPr lang="it-IT"/>
              <a:t>Fare clic per modificare lo stile del titolo dello schema</a:t>
            </a:r>
          </a:p>
        </p:txBody>
      </p:sp>
      <p:sp>
        <p:nvSpPr>
          <p:cNvPr id="3" name="Sottotitolo 2">
            <a:extLst>
              <a:ext uri="{FF2B5EF4-FFF2-40B4-BE49-F238E27FC236}">
                <a16:creationId xmlns:a16="http://schemas.microsoft.com/office/drawing/2014/main" id="{E890540D-6233-8DC0-25E1-261205F22FED}"/>
              </a:ext>
            </a:extLst>
          </p:cNvPr>
          <p:cNvSpPr>
            <a:spLocks noGrp="1"/>
          </p:cNvSpPr>
          <p:nvPr>
            <p:ph type="subTitle" idx="1"/>
          </p:nvPr>
        </p:nvSpPr>
        <p:spPr>
          <a:xfrm>
            <a:off x="1524000" y="3602038"/>
            <a:ext cx="9144000" cy="1655762"/>
          </a:xfrm>
        </p:spPr>
        <p:txBody>
          <a:bodyPr vert="horz" lIns="91440" tIns="45720" rIns="91440" bIns="45720" rtlCol="0">
            <a:normAutofit/>
          </a:bodyPr>
          <a:lstStyle>
            <a:lvl1pPr marL="342900" indent="-342900" algn="ctr">
              <a:buFont typeface="Wingdings" panose="05000000000000000000" pitchFamily="2" charset="2"/>
              <a:buChar char="§"/>
              <a:defRPr lang="it-IT" sz="2400" dirty="0">
                <a:solidFill>
                  <a:schemeClr val="tx1">
                    <a:lumMod val="65000"/>
                    <a:lumOff val="35000"/>
                  </a:schemeClr>
                </a:solidFill>
              </a:defRPr>
            </a:lvl1pPr>
          </a:lstStyle>
          <a:p>
            <a:pPr marL="0" lvl="0" indent="0" algn="ctr">
              <a:buNone/>
            </a:pPr>
            <a:r>
              <a:rPr lang="it-IT" dirty="0"/>
              <a:t>Fare clic per modificare lo stile del sottotitolo dello schema</a:t>
            </a:r>
          </a:p>
        </p:txBody>
      </p:sp>
      <p:sp>
        <p:nvSpPr>
          <p:cNvPr id="5" name="Segnaposto piè di pagina 4">
            <a:extLst>
              <a:ext uri="{FF2B5EF4-FFF2-40B4-BE49-F238E27FC236}">
                <a16:creationId xmlns:a16="http://schemas.microsoft.com/office/drawing/2014/main" id="{6E5B8C5C-196C-69F0-D169-A3279DD36528}"/>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64D21475-6FBC-1FDA-6DD5-B4D3DC7C570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126031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41240B-7FA6-5C54-80D1-598C9A033CEA}"/>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2A5918A4-C2B6-2A24-1305-FA064CC1C3E6}"/>
              </a:ext>
            </a:extLst>
          </p:cNvPr>
          <p:cNvSpPr>
            <a:spLocks noGrp="1"/>
          </p:cNvSpPr>
          <p:nvPr>
            <p:ph idx="1"/>
          </p:nvPr>
        </p:nvSpPr>
        <p:spPr/>
        <p:txBody>
          <a:bodyPr vert="horz" lIns="91440" tIns="45720" rIns="91440" bIns="45720" rtlCol="0">
            <a:normAutofit/>
          </a:bodyPr>
          <a:lstStyle>
            <a:lvl1pPr>
              <a:defRPr lang="it-IT" sz="2400">
                <a:solidFill>
                  <a:schemeClr val="tx1">
                    <a:lumMod val="65000"/>
                    <a:lumOff val="35000"/>
                  </a:schemeClr>
                </a:solidFill>
              </a:defRPr>
            </a:lvl1pPr>
            <a:lvl2pPr>
              <a:defRPr lang="it-IT">
                <a:solidFill>
                  <a:srgbClr val="595959"/>
                </a:solidFill>
              </a:defRPr>
            </a:lvl2pPr>
            <a:lvl3pPr>
              <a:defRPr lang="it-IT">
                <a:solidFill>
                  <a:srgbClr val="595959"/>
                </a:solidFill>
              </a:defRPr>
            </a:lvl3pPr>
            <a:lvl4pPr>
              <a:defRPr lang="it-IT">
                <a:solidFill>
                  <a:srgbClr val="595959"/>
                </a:solidFill>
              </a:defRPr>
            </a:lvl4pPr>
            <a:lvl5pPr>
              <a:defRPr lang="it-IT">
                <a:solidFill>
                  <a:srgbClr val="595959"/>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4">
            <a:extLst>
              <a:ext uri="{FF2B5EF4-FFF2-40B4-BE49-F238E27FC236}">
                <a16:creationId xmlns:a16="http://schemas.microsoft.com/office/drawing/2014/main" id="{8C4AA35A-5D50-BE62-F2C4-1FD36DF8EBA4}"/>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B4334004-55B7-4583-BA2C-673BF369F92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587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7ACC99-8D30-1388-8E8C-18AD6AFE5D89}"/>
              </a:ext>
            </a:extLst>
          </p:cNvPr>
          <p:cNvSpPr>
            <a:spLocks noGrp="1"/>
          </p:cNvSpPr>
          <p:nvPr>
            <p:ph type="title"/>
          </p:nvPr>
        </p:nvSpPr>
        <p:spPr>
          <a:xfrm>
            <a:off x="831850" y="1709738"/>
            <a:ext cx="10515600" cy="2852737"/>
          </a:xfrm>
        </p:spPr>
        <p:txBody>
          <a:bodyPr vert="horz" lIns="91440" tIns="45720" rIns="91440" bIns="45720" rtlCol="0" anchor="b">
            <a:normAutofit fontScale="90000"/>
          </a:bodyPr>
          <a:lstStyle>
            <a:lvl1pPr>
              <a:defRPr lang="it-IT" sz="6000" b="1">
                <a:solidFill>
                  <a:srgbClr val="94C020"/>
                </a:solidFill>
                <a:latin typeface="+mn-lt"/>
              </a:defRPr>
            </a:lvl1p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2C6C9BC8-9C49-5860-3C9B-4DFF298194A0}"/>
              </a:ext>
            </a:extLst>
          </p:cNvPr>
          <p:cNvSpPr>
            <a:spLocks noGrp="1"/>
          </p:cNvSpPr>
          <p:nvPr>
            <p:ph type="body" idx="1"/>
          </p:nvPr>
        </p:nvSpPr>
        <p:spPr>
          <a:xfrm>
            <a:off x="831850" y="4589463"/>
            <a:ext cx="10515600" cy="1500187"/>
          </a:xfrm>
        </p:spPr>
        <p:txBody>
          <a:bodyPr vert="horz" lIns="91440" tIns="45720" rIns="91440" bIns="45720" rtlCol="0">
            <a:normAutofit/>
          </a:bodyPr>
          <a:lstStyle>
            <a:lvl1pPr>
              <a:defRPr lang="it-IT" sz="2400">
                <a:solidFill>
                  <a:schemeClr val="tx1">
                    <a:lumMod val="65000"/>
                    <a:lumOff val="35000"/>
                  </a:schemeClr>
                </a:solidFill>
              </a:defRPr>
            </a:lvl1pPr>
          </a:lstStyle>
          <a:p>
            <a:pPr marL="0" lvl="0" indent="0">
              <a:buNone/>
            </a:pPr>
            <a:r>
              <a:rPr lang="it-IT"/>
              <a:t>Fare clic per modificare gli stili del testo dello schema</a:t>
            </a:r>
          </a:p>
        </p:txBody>
      </p:sp>
      <p:sp>
        <p:nvSpPr>
          <p:cNvPr id="5" name="Segnaposto piè di pagina 4">
            <a:extLst>
              <a:ext uri="{FF2B5EF4-FFF2-40B4-BE49-F238E27FC236}">
                <a16:creationId xmlns:a16="http://schemas.microsoft.com/office/drawing/2014/main" id="{DCF716CD-E1B3-0F8F-98D0-8284F4D034A4}"/>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BEC30DA6-2F52-4F9B-C436-D5274F719E9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372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31270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EC8361-8B55-E21D-0729-DAF0A91BB43C}"/>
              </a:ext>
            </a:extLst>
          </p:cNvPr>
          <p:cNvSpPr>
            <a:spLocks noGrp="1"/>
          </p:cNvSpPr>
          <p:nvPr>
            <p:ph type="title"/>
          </p:nvPr>
        </p:nvSpPr>
        <p:spPr>
          <a:xfrm>
            <a:off x="839788" y="774700"/>
            <a:ext cx="10515600" cy="9159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2">
            <a:extLst>
              <a:ext uri="{FF2B5EF4-FFF2-40B4-BE49-F238E27FC236}">
                <a16:creationId xmlns:a16="http://schemas.microsoft.com/office/drawing/2014/main" id="{BB9546E0-5ED9-4B3D-A15A-DE549550D5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2AD68EE-1126-EF80-2914-23F60E25D73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CE7060D-F6F1-5622-EF5F-BD1CFA9AD0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09707CB-CBCD-8077-C620-FB87731AFD9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Segnaposto piè di pagina 7">
            <a:extLst>
              <a:ext uri="{FF2B5EF4-FFF2-40B4-BE49-F238E27FC236}">
                <a16:creationId xmlns:a16="http://schemas.microsoft.com/office/drawing/2014/main" id="{F3627770-A5EE-3EF1-6806-78663F3AD7F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9" name="Segnaposto numero diapositiva 8">
            <a:extLst>
              <a:ext uri="{FF2B5EF4-FFF2-40B4-BE49-F238E27FC236}">
                <a16:creationId xmlns:a16="http://schemas.microsoft.com/office/drawing/2014/main" id="{3E41E068-8309-AA34-EFD3-6632EF156C8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3021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e Colon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90713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EC3B82-4F60-2330-94FF-CB6C87AB0041}"/>
              </a:ext>
            </a:extLst>
          </p:cNvPr>
          <p:cNvSpPr>
            <a:spLocks noGrp="1"/>
          </p:cNvSpPr>
          <p:nvPr>
            <p:ph type="title"/>
          </p:nvPr>
        </p:nvSpPr>
        <p:spPr>
          <a:xfrm>
            <a:off x="838200" y="762000"/>
            <a:ext cx="10515600" cy="9286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4" name="Segnaposto piè di pagina 3">
            <a:extLst>
              <a:ext uri="{FF2B5EF4-FFF2-40B4-BE49-F238E27FC236}">
                <a16:creationId xmlns:a16="http://schemas.microsoft.com/office/drawing/2014/main" id="{A5138269-A114-F761-DB69-AFCB2ECF2DD9}"/>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egnaposto numero diapositiva 4">
            <a:extLst>
              <a:ext uri="{FF2B5EF4-FFF2-40B4-BE49-F238E27FC236}">
                <a16:creationId xmlns:a16="http://schemas.microsoft.com/office/drawing/2014/main" id="{328E2090-5182-7AF9-04D0-3A3D4484C83E}"/>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7066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2462F54B-3E37-78C4-DCD2-6D783F30CFEB}"/>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4" name="Segnaposto numero diapositiva 3">
            <a:extLst>
              <a:ext uri="{FF2B5EF4-FFF2-40B4-BE49-F238E27FC236}">
                <a16:creationId xmlns:a16="http://schemas.microsoft.com/office/drawing/2014/main" id="{94CD7671-C97C-4DC8-A63F-734A9511400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930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9D81764-EEF3-B3B9-7883-7C10BB1A0B93}"/>
              </a:ext>
            </a:extLst>
          </p:cNvPr>
          <p:cNvSpPr>
            <a:spLocks noGrp="1"/>
          </p:cNvSpPr>
          <p:nvPr>
            <p:ph type="title"/>
          </p:nvPr>
        </p:nvSpPr>
        <p:spPr>
          <a:xfrm>
            <a:off x="838200" y="681037"/>
            <a:ext cx="10515600" cy="1009651"/>
          </a:xfrm>
          <a:prstGeom prst="rect">
            <a:avLst/>
          </a:prstGeom>
        </p:spPr>
        <p:txBody>
          <a:bodyPr vert="horz" lIns="91440" tIns="45720" rIns="91440" bIns="45720" rtlCol="0" anchor="ctr">
            <a:normAutofit/>
          </a:body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98E509D0-A688-42E6-5F9D-4B1C5CB06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D4468883-481E-6A84-AC66-340CA3412CA9}"/>
              </a:ext>
            </a:extLst>
          </p:cNvPr>
          <p:cNvSpPr>
            <a:spLocks noGrp="1"/>
          </p:cNvSpPr>
          <p:nvPr>
            <p:ph type="ftr" sz="quarter" idx="3"/>
          </p:nvPr>
        </p:nvSpPr>
        <p:spPr>
          <a:xfrm>
            <a:off x="838200" y="6238876"/>
            <a:ext cx="9982200" cy="60007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b="1" dirty="0"/>
              <a:t>Module</a:t>
            </a:r>
            <a:r>
              <a:rPr lang="en-US" dirty="0"/>
              <a:t>: XXXXXXX / </a:t>
            </a:r>
            <a:r>
              <a:rPr lang="en-US" b="1" dirty="0"/>
              <a:t>Learning Unit</a:t>
            </a:r>
            <a:r>
              <a:rPr lang="en-US" dirty="0"/>
              <a:t>: YYYYYYY / </a:t>
            </a:r>
            <a:r>
              <a:rPr lang="en-US" b="1" dirty="0"/>
              <a:t>Sub Unit</a:t>
            </a:r>
            <a:r>
              <a:rPr lang="en-US" dirty="0"/>
              <a:t>: ZZZZZZZZ</a:t>
            </a:r>
            <a:endParaRPr lang="en-US" b="1" dirty="0"/>
          </a:p>
        </p:txBody>
      </p:sp>
      <p:sp>
        <p:nvSpPr>
          <p:cNvPr id="6" name="Segnaposto numero diapositiva 5">
            <a:extLst>
              <a:ext uri="{FF2B5EF4-FFF2-40B4-BE49-F238E27FC236}">
                <a16:creationId xmlns:a16="http://schemas.microsoft.com/office/drawing/2014/main" id="{7624506B-32CC-1AB4-8563-22F24F253EEF}"/>
              </a:ext>
            </a:extLst>
          </p:cNvPr>
          <p:cNvSpPr>
            <a:spLocks noGrp="1"/>
          </p:cNvSpPr>
          <p:nvPr>
            <p:ph type="sldNum" sz="quarter" idx="4"/>
          </p:nvPr>
        </p:nvSpPr>
        <p:spPr>
          <a:xfrm>
            <a:off x="10896600" y="6356350"/>
            <a:ext cx="457200" cy="365125"/>
          </a:xfrm>
          <a:prstGeom prst="rect">
            <a:avLst/>
          </a:prstGeom>
        </p:spPr>
        <p:txBody>
          <a:bodyPr vert="horz" lIns="91440" tIns="45720" rIns="91440" bIns="45720" rtlCol="0" anchor="ctr"/>
          <a:lstStyle>
            <a:lvl1pPr algn="r">
              <a:defRPr lang="en-US" sz="1200" b="1" smtClean="0">
                <a:solidFill>
                  <a:schemeClr val="tx1">
                    <a:tint val="75000"/>
                  </a:schemeClr>
                </a:solidFill>
              </a:defRPr>
            </a:lvl1pPr>
          </a:lstStyle>
          <a:p>
            <a:fld id="{D57F1E4F-1CFF-5643-939E-217C01CDF565}" type="slidenum">
              <a:rPr lang="it-IT" smtClean="0"/>
              <a:pPr/>
              <a:t>‹#›</a:t>
            </a:fld>
            <a:endParaRPr lang="it-IT" dirty="0"/>
          </a:p>
        </p:txBody>
      </p:sp>
    </p:spTree>
    <p:extLst>
      <p:ext uri="{BB962C8B-B14F-4D97-AF65-F5344CB8AC3E}">
        <p14:creationId xmlns:p14="http://schemas.microsoft.com/office/powerpoint/2010/main" val="1897871685"/>
      </p:ext>
    </p:extLst>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40" r:id="rId7"/>
    <p:sldLayoutId id="2147483732" r:id="rId8"/>
    <p:sldLayoutId id="2147483733" r:id="rId9"/>
    <p:sldLayoutId id="2147483734" r:id="rId10"/>
    <p:sldLayoutId id="2147483735" r:id="rId11"/>
    <p:sldLayoutId id="2147483736" r:id="rId12"/>
    <p:sldLayoutId id="2147483737" r:id="rId13"/>
    <p:sldLayoutId id="2147483741" r:id="rId14"/>
    <p:sldLayoutId id="2147483742" r:id="rId15"/>
    <p:sldLayoutId id="2147483739" r:id="rId16"/>
  </p:sldLayoutIdLst>
  <p:hf hdr="0" dt="0"/>
  <p:txStyles>
    <p:title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s://joint-research-centre.ec.europa.eu/jrc-news-and-updates/developing-circular-and-sustainable-bioeconomy-europe-new-report-network-experts-bioeconomy-sets-out-2020-11-19_en" TargetMode="External"/><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mdpi.com/2071-1050/10/6/1695" TargetMode="External"/><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s://www.mdpi.com/2071-1050/10/6/1695" TargetMode="External"/><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https://isppealmrjon.blogspot.com/p/grade-2.html" TargetMode="External"/><Relationship Id="rId2" Type="http://schemas.openxmlformats.org/officeDocument/2006/relationships/image" Target="../media/image22.jpg"/><Relationship Id="rId1" Type="http://schemas.openxmlformats.org/officeDocument/2006/relationships/slideLayout" Target="../slideLayouts/slideLayout5.xml"/><Relationship Id="rId4" Type="http://schemas.openxmlformats.org/officeDocument/2006/relationships/hyperlink" Target="https://creativecommons.org/licenses/by/3.0/"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opensource.com/business/10/10/open-innovation-and-open-source-innovation-what-do-they-share-and-where-do-they-diffe" TargetMode="External"/><Relationship Id="rId2" Type="http://schemas.openxmlformats.org/officeDocument/2006/relationships/image" Target="../media/image23.png"/><Relationship Id="rId1" Type="http://schemas.openxmlformats.org/officeDocument/2006/relationships/slideLayout" Target="../slideLayouts/slideLayout5.xml"/><Relationship Id="rId4" Type="http://schemas.openxmlformats.org/officeDocument/2006/relationships/hyperlink" Target="https://creativecommons.org/licenses/by-sa/3.0/"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a%20href=%22https:/www.flaticon.com/free-icons/economy%22%20title=%22economy%20icons%22%3eEconomy%20icons%20created%20by%20ultimatearm%20-%20Flaticon%3c/a" TargetMode="External"/><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a%20href=%22https:/www.flaticon.com/free-icons/tool-box%22%20title=%22tool%20box%20icons%22%3eTool%20box%20icons%20created%20by%20Eucalyp%20-%20Flaticon%3c/a" TargetMode="Externa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hyperlink" Target="https://creativecommons.org/licenses/by-nc/3.0/" TargetMode="External"/><Relationship Id="rId4" Type="http://schemas.openxmlformats.org/officeDocument/2006/relationships/hyperlink" Target="https://www.cde.ual.es/en/h2020-food-security-sustainable-agriculture-and-forestry-marine-maritime-and-inland-water-research-and-the-bioeconomy-strengthening-the-european-agro-ecological-research-and-innovation-ecosystem/" TargetMode="Externa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069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8331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7833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lstStyle/>
          <a:p>
            <a:r>
              <a:rPr lang="el-GR" dirty="0"/>
              <a:t>Περιεχόμενο</a:t>
            </a:r>
            <a:endParaRPr lang="en-GB" dirty="0"/>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p:txBody>
          <a:bodyPr/>
          <a:lstStyle/>
          <a:p>
            <a:pPr marL="342900" indent="-342900">
              <a:buFont typeface="+mj-lt"/>
              <a:buAutoNum type="arabicPeriod"/>
            </a:pPr>
            <a:r>
              <a:rPr lang="el-GR" dirty="0"/>
              <a:t>Στρατηγικές και πρωτοβουλίες για τη βιο-οικονομία </a:t>
            </a:r>
            <a:endParaRPr lang="it-IT" dirty="0"/>
          </a:p>
          <a:p>
            <a:pPr marL="342900" indent="-342900">
              <a:buFont typeface="+mj-lt"/>
              <a:buAutoNum type="arabicPeriod"/>
            </a:pPr>
            <a:r>
              <a:rPr lang="el-GR" dirty="0"/>
              <a:t>Έκθεση προόδου για τη βιο-οικονομία της ΕΕ</a:t>
            </a:r>
            <a:endParaRPr lang="it-IT" dirty="0"/>
          </a:p>
          <a:p>
            <a:pPr marL="342900" indent="-342900">
              <a:buFont typeface="+mj-lt"/>
              <a:buAutoNum type="arabicPeriod"/>
            </a:pPr>
            <a:r>
              <a:rPr lang="el-GR" dirty="0"/>
              <a:t>Βιομηχανία βιολογικής βάσης στην Ευρώπη</a:t>
            </a:r>
            <a:endParaRPr lang="it-IT" dirty="0"/>
          </a:p>
          <a:p>
            <a:pPr marL="342900" indent="-342900">
              <a:buFont typeface="+mj-lt"/>
              <a:buAutoNum type="arabicPeriod"/>
            </a:pPr>
            <a:r>
              <a:rPr lang="el-GR" dirty="0"/>
              <a:t>Η Βιο-οικονομία στην Ευρώπη</a:t>
            </a:r>
            <a:endParaRPr lang="it-IT" dirty="0"/>
          </a:p>
          <a:p>
            <a:endParaRPr lang="en-GB" dirty="0"/>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
        <p:nvSpPr>
          <p:cNvPr id="9" name="Segnaposto piè di pagina 1">
            <a:extLst>
              <a:ext uri="{FF2B5EF4-FFF2-40B4-BE49-F238E27FC236}">
                <a16:creationId xmlns:a16="http://schemas.microsoft.com/office/drawing/2014/main" id="{3CCA1C1E-AAB6-1EBF-6475-E7468626A4AF}"/>
              </a:ext>
            </a:extLst>
          </p:cNvPr>
          <p:cNvSpPr>
            <a:spLocks noGrp="1"/>
          </p:cNvSpPr>
          <p:nvPr>
            <p:ph type="ftr" sz="quarter" idx="11"/>
          </p:nvPr>
        </p:nvSpPr>
        <p:spPr>
          <a:xfrm>
            <a:off x="838200" y="6238876"/>
            <a:ext cx="9982200" cy="600074"/>
          </a:xfrm>
        </p:spPr>
        <p:txBody>
          <a:bodyPr/>
          <a:lstStyle/>
          <a:p>
            <a:r>
              <a:rPr lang="en-US" sz="1200" dirty="0">
                <a:solidFill>
                  <a:schemeClr val="bg1">
                    <a:lumMod val="65000"/>
                  </a:schemeClr>
                </a:solidFill>
              </a:rPr>
              <a:t>Module: 3/ Learning Unit: Introduction to Bioeconomy/ Sub Unit: Bioeconomy in Europe</a:t>
            </a:r>
          </a:p>
        </p:txBody>
      </p:sp>
    </p:spTree>
    <p:extLst>
      <p:ext uri="{BB962C8B-B14F-4D97-AF65-F5344CB8AC3E}">
        <p14:creationId xmlns:p14="http://schemas.microsoft.com/office/powerpoint/2010/main" val="1324566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CF35897F-CDC1-C357-9C9E-62B7F6357E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1182" y="3429000"/>
            <a:ext cx="3485579" cy="2842954"/>
          </a:xfrm>
          <a:prstGeom prst="rect">
            <a:avLst/>
          </a:prstGeom>
        </p:spPr>
      </p:pic>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199" y="681037"/>
            <a:ext cx="10808561" cy="1009651"/>
          </a:xfrm>
        </p:spPr>
        <p:txBody>
          <a:bodyPr>
            <a:normAutofit fontScale="90000"/>
          </a:bodyPr>
          <a:lstStyle/>
          <a:p>
            <a:r>
              <a:rPr lang="el-GR" sz="4400" dirty="0"/>
              <a:t>Στρατηγικές και πρωτοβουλίες για τη βιο-οικονομία </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13</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8198" y="1781175"/>
            <a:ext cx="10291355" cy="4394200"/>
          </a:xfrm>
        </p:spPr>
        <p:txBody>
          <a:bodyPr/>
          <a:lstStyle/>
          <a:p>
            <a:pPr marL="0" indent="0" algn="just">
              <a:lnSpc>
                <a:spcPct val="107000"/>
              </a:lnSpc>
              <a:spcAft>
                <a:spcPts val="800"/>
              </a:spcAft>
              <a:buNone/>
            </a:pPr>
            <a:r>
              <a:rPr lang="el-GR" dirty="0">
                <a:solidFill>
                  <a:srgbClr val="000000"/>
                </a:solidFill>
                <a:latin typeface="Minion Pro"/>
                <a:ea typeface="Times New Roman" panose="02020603050405020304" pitchFamily="18" charset="0"/>
                <a:cs typeface="Open Sans" panose="020B0606030504020204" pitchFamily="34" charset="0"/>
              </a:rPr>
              <a:t>Η </a:t>
            </a:r>
            <a:r>
              <a:rPr lang="el-GR" dirty="0" err="1">
                <a:solidFill>
                  <a:srgbClr val="000000"/>
                </a:solidFill>
                <a:latin typeface="Minion Pro"/>
                <a:ea typeface="Times New Roman" panose="02020603050405020304" pitchFamily="18" charset="0"/>
                <a:cs typeface="Open Sans" panose="020B0606030504020204" pitchFamily="34" charset="0"/>
              </a:rPr>
              <a:t>βιοοικονομία</a:t>
            </a:r>
            <a:r>
              <a:rPr lang="el-GR" dirty="0">
                <a:solidFill>
                  <a:srgbClr val="000000"/>
                </a:solidFill>
                <a:latin typeface="Minion Pro"/>
                <a:ea typeface="Times New Roman" panose="02020603050405020304" pitchFamily="18" charset="0"/>
                <a:cs typeface="Open Sans" panose="020B0606030504020204" pitchFamily="34" charset="0"/>
              </a:rPr>
              <a:t> στην Ευρώπη καθοδηγείται από ένα επιχειρηματικό μοντέλο που περιλαμβάνει επενδύσεις σε δεξιότητες, συντονισμό των πολιτικών και ανάπτυξη της αγοράς. Οι στρατηγικές της ΕΕ υποστηρίζουν τη στροφή προς μια κυκλική, βιώσιμη οικονομία</a:t>
            </a:r>
            <a:r>
              <a:rPr lang="en-GB" sz="2800" dirty="0">
                <a:solidFill>
                  <a:srgbClr val="000000"/>
                </a:solidFill>
                <a:effectLst/>
                <a:latin typeface="Minion Pro"/>
                <a:ea typeface="Times New Roman" panose="02020603050405020304" pitchFamily="18" charset="0"/>
                <a:cs typeface="Open Sans" panose="020B0606030504020204" pitchFamily="34" charset="0"/>
              </a:rPr>
              <a:t>.</a:t>
            </a:r>
          </a:p>
          <a:p>
            <a:pPr algn="just">
              <a:lnSpc>
                <a:spcPct val="107000"/>
              </a:lnSpc>
              <a:spcAft>
                <a:spcPts val="800"/>
              </a:spcAft>
            </a:pPr>
            <a:endParaRPr lang="it-IT" sz="2800" u="sng" dirty="0">
              <a:solidFill>
                <a:srgbClr val="000000"/>
              </a:solidFill>
              <a:effectLst/>
              <a:latin typeface="Minion Pro"/>
              <a:ea typeface="Times New Roman" panose="02020603050405020304" pitchFamily="18" charset="0"/>
              <a:cs typeface="Open Sans" panose="020B0606030504020204" pitchFamily="34" charset="0"/>
            </a:endParaRPr>
          </a:p>
        </p:txBody>
      </p:sp>
      <p:sp>
        <p:nvSpPr>
          <p:cNvPr id="3" name="CasellaDiTesto 2">
            <a:extLst>
              <a:ext uri="{FF2B5EF4-FFF2-40B4-BE49-F238E27FC236}">
                <a16:creationId xmlns:a16="http://schemas.microsoft.com/office/drawing/2014/main" id="{68A56727-C9AA-B2EA-7914-AEF6F490BBA3}"/>
              </a:ext>
            </a:extLst>
          </p:cNvPr>
          <p:cNvSpPr txBox="1"/>
          <p:nvPr/>
        </p:nvSpPr>
        <p:spPr>
          <a:xfrm>
            <a:off x="838198" y="3738995"/>
            <a:ext cx="6093822" cy="2445862"/>
          </a:xfrm>
          <a:prstGeom prst="rect">
            <a:avLst/>
          </a:prstGeom>
          <a:noFill/>
        </p:spPr>
        <p:txBody>
          <a:bodyPr wrap="square">
            <a:spAutoFit/>
          </a:bodyPr>
          <a:lstStyle/>
          <a:p>
            <a:pPr algn="just">
              <a:lnSpc>
                <a:spcPct val="107000"/>
              </a:lnSpc>
              <a:spcAft>
                <a:spcPts val="800"/>
              </a:spcAft>
            </a:pPr>
            <a:r>
              <a:rPr lang="el-GR" sz="2400" dirty="0">
                <a:solidFill>
                  <a:srgbClr val="000000"/>
                </a:solidFill>
                <a:effectLst/>
                <a:latin typeface="Calibri" panose="020F0502020204030204" pitchFamily="34" charset="0"/>
                <a:ea typeface="Times New Roman" panose="02020603050405020304" pitchFamily="18" charset="0"/>
              </a:rPr>
              <a:t>Σημαντική χρηματοδότηση μέσω προγραμμάτων όπως το "</a:t>
            </a:r>
            <a:r>
              <a:rPr lang="en-GB" sz="2400" dirty="0">
                <a:solidFill>
                  <a:srgbClr val="000000"/>
                </a:solidFill>
                <a:effectLst/>
                <a:latin typeface="Calibri" panose="020F0502020204030204" pitchFamily="34" charset="0"/>
                <a:ea typeface="Times New Roman" panose="02020603050405020304" pitchFamily="18" charset="0"/>
              </a:rPr>
              <a:t>Horizon 2020</a:t>
            </a:r>
            <a:r>
              <a:rPr lang="el-GR" sz="2400" dirty="0">
                <a:solidFill>
                  <a:srgbClr val="000000"/>
                </a:solidFill>
                <a:effectLst/>
                <a:latin typeface="Calibri" panose="020F0502020204030204" pitchFamily="34" charset="0"/>
                <a:ea typeface="Times New Roman" panose="02020603050405020304" pitchFamily="18" charset="0"/>
              </a:rPr>
              <a:t>" υποστηρίζει την έρευνα και την καινοτομία, με σημαντικές επενδύσεις στη δημιουργία νέων αλυσίδων αξίας και υλικών βιολογικής προέλευσης.</a:t>
            </a:r>
            <a:endParaRPr lang="en-GB" sz="2400" dirty="0">
              <a:solidFill>
                <a:srgbClr val="000000"/>
              </a:solidFill>
              <a:effectLst/>
              <a:latin typeface="Calibri" panose="020F0502020204030204" pitchFamily="34" charset="0"/>
              <a:ea typeface="Times New Roman" panose="02020603050405020304" pitchFamily="18" charset="0"/>
            </a:endParaRPr>
          </a:p>
        </p:txBody>
      </p:sp>
      <p:sp>
        <p:nvSpPr>
          <p:cNvPr id="2" name="Segnaposto piè di pagina 1">
            <a:extLst>
              <a:ext uri="{FF2B5EF4-FFF2-40B4-BE49-F238E27FC236}">
                <a16:creationId xmlns:a16="http://schemas.microsoft.com/office/drawing/2014/main" id="{38616864-AF4C-2BCC-96E5-75D56C2C9B64}"/>
              </a:ext>
            </a:extLst>
          </p:cNvPr>
          <p:cNvSpPr txBox="1">
            <a:spLocks/>
          </p:cNvSpPr>
          <p:nvPr/>
        </p:nvSpPr>
        <p:spPr>
          <a:xfrm>
            <a:off x="1333143" y="6229054"/>
            <a:ext cx="7786643" cy="600074"/>
          </a:xfrm>
          <a:prstGeom prst="rect">
            <a:avLst/>
          </a:prstGeom>
        </p:spPr>
        <p:txBody>
          <a:bodyPr vert="horz" lIns="91440" tIns="45720" rIns="91440" bIns="45720" rtlCol="0" anchor="ctr"/>
          <a:lstStyle>
            <a:defPPr>
              <a:defRPr lang="it-IT"/>
            </a:defPPr>
            <a:lvl1pPr marL="0" algn="r" defTabSz="914400" rtl="0" eaLnBrk="1" latinLnBrk="0" hangingPunct="1">
              <a:defRPr lang="en-US" sz="1200" b="1"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chemeClr val="bg1">
                    <a:lumMod val="65000"/>
                  </a:schemeClr>
                </a:solidFill>
              </a:rPr>
              <a:t>Module: 3/ Learning Unit: Introduction to Bioeconomy/ Sub Unit: Bioeconomy in Europe</a:t>
            </a:r>
            <a:endParaRPr lang="en-GB" dirty="0">
              <a:solidFill>
                <a:schemeClr val="bg1">
                  <a:lumMod val="65000"/>
                </a:schemeClr>
              </a:solidFill>
            </a:endParaRPr>
          </a:p>
        </p:txBody>
      </p:sp>
    </p:spTree>
    <p:extLst>
      <p:ext uri="{BB962C8B-B14F-4D97-AF65-F5344CB8AC3E}">
        <p14:creationId xmlns:p14="http://schemas.microsoft.com/office/powerpoint/2010/main" val="3356961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7"/>
            <a:ext cx="10820400" cy="1009651"/>
          </a:xfrm>
        </p:spPr>
        <p:txBody>
          <a:bodyPr>
            <a:normAutofit fontScale="90000"/>
          </a:bodyPr>
          <a:lstStyle/>
          <a:p>
            <a:r>
              <a:rPr lang="el-GR" dirty="0"/>
              <a:t>Στρατηγικές και πρωτοβουλίες για τη βιο-οικονομία </a:t>
            </a:r>
            <a:endParaRPr lang="en-GB" dirty="0"/>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14</a:t>
            </a:fld>
            <a:endParaRPr lang="en-US" dirty="0"/>
          </a:p>
        </p:txBody>
      </p:sp>
      <p:sp>
        <p:nvSpPr>
          <p:cNvPr id="3" name="TextBox 2">
            <a:extLst>
              <a:ext uri="{FF2B5EF4-FFF2-40B4-BE49-F238E27FC236}">
                <a16:creationId xmlns:a16="http://schemas.microsoft.com/office/drawing/2014/main" id="{46BF5756-F86D-B85E-19A6-2993399F6FB5}"/>
              </a:ext>
            </a:extLst>
          </p:cNvPr>
          <p:cNvSpPr txBox="1"/>
          <p:nvPr/>
        </p:nvSpPr>
        <p:spPr>
          <a:xfrm>
            <a:off x="838200" y="1525781"/>
            <a:ext cx="5882640" cy="4524315"/>
          </a:xfrm>
          <a:prstGeom prst="rect">
            <a:avLst/>
          </a:prstGeom>
          <a:noFill/>
        </p:spPr>
        <p:txBody>
          <a:bodyPr wrap="square" rtlCol="0">
            <a:spAutoFit/>
          </a:bodyPr>
          <a:lstStyle/>
          <a:p>
            <a:pPr marL="285750" indent="-285750">
              <a:buFont typeface="Wingdings" panose="05000000000000000000" pitchFamily="2" charset="2"/>
              <a:buChar char="§"/>
            </a:pPr>
            <a:r>
              <a:rPr lang="el-GR" sz="3200" dirty="0"/>
              <a:t>Ευρωπαϊκή Πράσινη Συμφωνία</a:t>
            </a:r>
            <a:r>
              <a:rPr lang="en-US" sz="3200" dirty="0"/>
              <a:t>(2019)</a:t>
            </a:r>
          </a:p>
          <a:p>
            <a:pPr marL="285750" indent="-285750">
              <a:buFont typeface="Wingdings" panose="05000000000000000000" pitchFamily="2" charset="2"/>
              <a:buChar char="§"/>
            </a:pPr>
            <a:r>
              <a:rPr lang="el-GR" sz="3200" dirty="0"/>
              <a:t>Σχέδιο δράσης για την κυκλική οικονομία (2020</a:t>
            </a:r>
            <a:r>
              <a:rPr lang="en-US" sz="3200" dirty="0"/>
              <a:t>)</a:t>
            </a:r>
          </a:p>
          <a:p>
            <a:pPr marL="285750" indent="-285750">
              <a:buFont typeface="Wingdings" panose="05000000000000000000" pitchFamily="2" charset="2"/>
              <a:buChar char="§"/>
            </a:pPr>
            <a:r>
              <a:rPr lang="el-GR" sz="3200" dirty="0"/>
              <a:t>Κοινή επιχείρηση "</a:t>
            </a:r>
            <a:r>
              <a:rPr lang="en-GB" sz="3200" dirty="0"/>
              <a:t>Circular Bio-based Europe" </a:t>
            </a:r>
            <a:endParaRPr lang="el-GR" sz="3200" dirty="0"/>
          </a:p>
          <a:p>
            <a:pPr marL="285750" indent="-285750">
              <a:buFont typeface="Wingdings" panose="05000000000000000000" pitchFamily="2" charset="2"/>
              <a:buChar char="§"/>
            </a:pPr>
            <a:r>
              <a:rPr lang="el-GR" sz="3200" dirty="0"/>
              <a:t>Κοινή αγροτική πολιτική (ΚΑΠ)</a:t>
            </a:r>
          </a:p>
          <a:p>
            <a:pPr marL="285750" indent="-285750">
              <a:buFont typeface="Wingdings" panose="05000000000000000000" pitchFamily="2" charset="2"/>
              <a:buChar char="§"/>
            </a:pPr>
            <a:r>
              <a:rPr lang="el-GR" sz="3200" dirty="0"/>
              <a:t>Στρατηγική "Από το αγρόκτημα στο πιρούνι"</a:t>
            </a:r>
            <a:r>
              <a:rPr lang="en-GB" sz="3200" dirty="0"/>
              <a:t>(2020)</a:t>
            </a:r>
          </a:p>
        </p:txBody>
      </p:sp>
      <p:pic>
        <p:nvPicPr>
          <p:cNvPr id="2050" name="Εικόνα 49" descr="20201119-bioweconomy.png">
            <a:extLst>
              <a:ext uri="{FF2B5EF4-FFF2-40B4-BE49-F238E27FC236}">
                <a16:creationId xmlns:a16="http://schemas.microsoft.com/office/drawing/2014/main" id="{8C60604F-795B-759D-8C88-EF383CD202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7520" y="695139"/>
            <a:ext cx="5471160" cy="5190050"/>
          </a:xfrm>
          <a:prstGeom prst="rect">
            <a:avLst/>
          </a:prstGeom>
          <a:noFill/>
          <a:extLst>
            <a:ext uri="{909E8E84-426E-40DD-AFC4-6F175D3DCCD1}">
              <a14:hiddenFill xmlns:a14="http://schemas.microsoft.com/office/drawing/2010/main">
                <a:solidFill>
                  <a:srgbClr val="FFFFFF"/>
                </a:solidFill>
              </a14:hiddenFill>
            </a:ext>
          </a:extLst>
        </p:spPr>
      </p:pic>
      <p:sp>
        <p:nvSpPr>
          <p:cNvPr id="4" name="Πλαίσιο κειμένου 36">
            <a:extLst>
              <a:ext uri="{FF2B5EF4-FFF2-40B4-BE49-F238E27FC236}">
                <a16:creationId xmlns:a16="http://schemas.microsoft.com/office/drawing/2014/main" id="{695064DF-D171-A96E-1FA5-02DDA6EAC60E}"/>
              </a:ext>
            </a:extLst>
          </p:cNvPr>
          <p:cNvSpPr txBox="1"/>
          <p:nvPr/>
        </p:nvSpPr>
        <p:spPr>
          <a:xfrm>
            <a:off x="9083040" y="5439057"/>
            <a:ext cx="1234440" cy="438150"/>
          </a:xfrm>
          <a:prstGeom prst="rect">
            <a:avLst/>
          </a:prstGeom>
          <a:solidFill>
            <a:schemeClr val="lt1"/>
          </a:solid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dirty="0">
                <a:effectLst/>
                <a:latin typeface="Calibri" panose="020F0502020204030204" pitchFamily="34" charset="0"/>
                <a:ea typeface="Times New Roman" panose="02020603050405020304" pitchFamily="18" charset="0"/>
              </a:rPr>
              <a:t>(</a:t>
            </a:r>
            <a:r>
              <a:rPr lang="el-GR" u="sng" dirty="0">
                <a:solidFill>
                  <a:srgbClr val="0000FF"/>
                </a:solidFill>
                <a:effectLst/>
                <a:latin typeface="Calibri" panose="020F0502020204030204" pitchFamily="34" charset="0"/>
                <a:ea typeface="Times New Roman" panose="02020603050405020304" pitchFamily="18" charset="0"/>
                <a:hlinkClick r:id="rId3"/>
              </a:rPr>
              <a:t>Πηγή</a:t>
            </a:r>
            <a:r>
              <a:rPr lang="en-GB" dirty="0">
                <a:effectLst/>
                <a:latin typeface="Calibri" panose="020F0502020204030204" pitchFamily="34" charset="0"/>
                <a:ea typeface="Times New Roman" panose="02020603050405020304" pitchFamily="18" charset="0"/>
              </a:rPr>
              <a:t>)</a:t>
            </a:r>
            <a:endParaRPr lang="en-GB" sz="3200" dirty="0">
              <a:effectLst/>
              <a:latin typeface="Times New Roman" panose="02020603050405020304" pitchFamily="18" charset="0"/>
              <a:ea typeface="Times New Roman" panose="02020603050405020304" pitchFamily="18" charset="0"/>
            </a:endParaRPr>
          </a:p>
        </p:txBody>
      </p:sp>
      <p:sp>
        <p:nvSpPr>
          <p:cNvPr id="8" name="Segnaposto piè di pagina 1">
            <a:extLst>
              <a:ext uri="{FF2B5EF4-FFF2-40B4-BE49-F238E27FC236}">
                <a16:creationId xmlns:a16="http://schemas.microsoft.com/office/drawing/2014/main" id="{957A3E8B-D365-E706-DE54-8A5B9D97ED61}"/>
              </a:ext>
            </a:extLst>
          </p:cNvPr>
          <p:cNvSpPr txBox="1">
            <a:spLocks/>
          </p:cNvSpPr>
          <p:nvPr/>
        </p:nvSpPr>
        <p:spPr>
          <a:xfrm>
            <a:off x="1162228" y="6141133"/>
            <a:ext cx="7761006" cy="600074"/>
          </a:xfrm>
          <a:prstGeom prst="rect">
            <a:avLst/>
          </a:prstGeom>
        </p:spPr>
        <p:txBody>
          <a:bodyPr vert="horz" lIns="91440" tIns="45720" rIns="91440" bIns="45720" rtlCol="0" anchor="ctr"/>
          <a:lstStyle>
            <a:defPPr>
              <a:defRPr lang="it-IT"/>
            </a:defPPr>
            <a:lvl1pPr marL="0" algn="r" defTabSz="914400" rtl="0" eaLnBrk="1" latinLnBrk="0" hangingPunct="1">
              <a:defRPr lang="en-US" sz="1200" b="1"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chemeClr val="bg1">
                    <a:lumMod val="65000"/>
                  </a:schemeClr>
                </a:solidFill>
              </a:rPr>
              <a:t>Module: 3/ Learning Unit: Introduction to Bioeconomy/ Sub Unit: Bioeconomy in Europe</a:t>
            </a:r>
            <a:endParaRPr lang="en-GB" dirty="0">
              <a:solidFill>
                <a:schemeClr val="bg1">
                  <a:lumMod val="65000"/>
                </a:schemeClr>
              </a:solidFill>
            </a:endParaRPr>
          </a:p>
        </p:txBody>
      </p:sp>
    </p:spTree>
    <p:extLst>
      <p:ext uri="{BB962C8B-B14F-4D97-AF65-F5344CB8AC3E}">
        <p14:creationId xmlns:p14="http://schemas.microsoft.com/office/powerpoint/2010/main" val="3936728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1349170" y="578487"/>
            <a:ext cx="5256730" cy="1009651"/>
          </a:xfrm>
        </p:spPr>
        <p:txBody>
          <a:bodyPr>
            <a:noAutofit/>
          </a:bodyPr>
          <a:lstStyle/>
          <a:p>
            <a:r>
              <a:rPr lang="el-GR" sz="3200" dirty="0"/>
              <a:t>Καθεστώς </a:t>
            </a:r>
            <a:r>
              <a:rPr lang="el-GR" sz="3200" dirty="0" err="1"/>
              <a:t>βιοοικονομίας</a:t>
            </a:r>
            <a:r>
              <a:rPr lang="el-GR" sz="3200" dirty="0"/>
              <a:t> στην ΕΕ</a:t>
            </a:r>
            <a:endParaRPr lang="en-GB" sz="3200" dirty="0"/>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15</a:t>
            </a:fld>
            <a:endParaRPr lang="en-US" dirty="0"/>
          </a:p>
        </p:txBody>
      </p:sp>
      <p:sp>
        <p:nvSpPr>
          <p:cNvPr id="13" name="TextBox 12">
            <a:extLst>
              <a:ext uri="{FF2B5EF4-FFF2-40B4-BE49-F238E27FC236}">
                <a16:creationId xmlns:a16="http://schemas.microsoft.com/office/drawing/2014/main" id="{47A7A7E6-FBCC-E37A-8A1D-F9CE72E90A3E}"/>
              </a:ext>
            </a:extLst>
          </p:cNvPr>
          <p:cNvSpPr txBox="1"/>
          <p:nvPr/>
        </p:nvSpPr>
        <p:spPr>
          <a:xfrm>
            <a:off x="262926" y="1322894"/>
            <a:ext cx="6342974" cy="4678204"/>
          </a:xfrm>
          <a:prstGeom prst="rect">
            <a:avLst/>
          </a:prstGeom>
          <a:noFill/>
        </p:spPr>
        <p:txBody>
          <a:bodyPr wrap="square" rtlCol="0">
            <a:spAutoFit/>
          </a:bodyPr>
          <a:lstStyle/>
          <a:p>
            <a:pPr algn="just"/>
            <a:r>
              <a:rPr lang="en-GB" sz="2000" dirty="0"/>
              <a:t>•	</a:t>
            </a:r>
            <a:r>
              <a:rPr lang="el-GR" sz="2000" dirty="0"/>
              <a:t>Ένας αυξανόμενος αριθμός εθνικών και περιφερειακών στρατηγικών για τη βιο-οικονομία προωθεί τη </a:t>
            </a:r>
            <a:r>
              <a:rPr lang="el-GR" sz="2000" dirty="0" err="1"/>
              <a:t>διατομεακή</a:t>
            </a:r>
            <a:r>
              <a:rPr lang="el-GR" sz="2000" dirty="0"/>
              <a:t> συνεργασία και τις αρχές της βιωσιμότητας και επενδύει στην καινοτομία της βιο-οικονομίας</a:t>
            </a:r>
            <a:r>
              <a:rPr lang="en-GB" sz="2000" dirty="0"/>
              <a:t>.</a:t>
            </a:r>
          </a:p>
          <a:p>
            <a:pPr algn="just"/>
            <a:r>
              <a:rPr lang="en-GB" sz="2000" dirty="0"/>
              <a:t>•	</a:t>
            </a:r>
            <a:r>
              <a:rPr lang="el-GR" sz="2000" dirty="0"/>
              <a:t>Στις χώρες της Κεντρικής και Ανατολικής Ευρώπης έχει σημειωθεί πρόοδος στην ανάπτυξη της βιο-οικονομίας, χάρη στις σημαντικές χρηματοδοτικές συνεισφορές της ΕΕ και τη δημιουργία νέων φόρουμ και δικτύων.</a:t>
            </a:r>
            <a:endParaRPr lang="en-GB" sz="2000" dirty="0"/>
          </a:p>
          <a:p>
            <a:pPr algn="just"/>
            <a:r>
              <a:rPr lang="en-GB" sz="2000" dirty="0"/>
              <a:t>•	</a:t>
            </a:r>
            <a:r>
              <a:rPr lang="el-GR" sz="2000" dirty="0"/>
              <a:t>Η κινητοποίηση ιδιωτικών επενδύσεων και η έρευνα και καινοτομία στον τομέα των τροφίμων και άλλων βιομηχανιών βιολογικής προέλευσης αυξάνονται και παρουσιάζουν ελπιδοφόρες εξελίξεις. Η Ευρώπη κατέχει ισχυρή θέση στην παγκόσμια αγορά χημικών προϊόντων και υλικών βιολογικής προέλευσης.</a:t>
            </a:r>
            <a:endParaRPr lang="en-GB" dirty="0"/>
          </a:p>
        </p:txBody>
      </p:sp>
      <p:sp>
        <p:nvSpPr>
          <p:cNvPr id="2" name="Segnaposto piè di pagina 1">
            <a:extLst>
              <a:ext uri="{FF2B5EF4-FFF2-40B4-BE49-F238E27FC236}">
                <a16:creationId xmlns:a16="http://schemas.microsoft.com/office/drawing/2014/main" id="{DC221F57-F38B-CECC-F86C-9C8670212D03}"/>
              </a:ext>
            </a:extLst>
          </p:cNvPr>
          <p:cNvSpPr txBox="1">
            <a:spLocks/>
          </p:cNvSpPr>
          <p:nvPr/>
        </p:nvSpPr>
        <p:spPr>
          <a:xfrm>
            <a:off x="1598064" y="6277035"/>
            <a:ext cx="7393536" cy="600074"/>
          </a:xfrm>
          <a:prstGeom prst="rect">
            <a:avLst/>
          </a:prstGeom>
        </p:spPr>
        <p:txBody>
          <a:bodyPr vert="horz" lIns="91440" tIns="45720" rIns="91440" bIns="45720" rtlCol="0" anchor="ctr"/>
          <a:lstStyle>
            <a:defPPr>
              <a:defRPr lang="it-IT"/>
            </a:defPPr>
            <a:lvl1pPr marL="0" algn="r" defTabSz="914400" rtl="0" eaLnBrk="1" latinLnBrk="0" hangingPunct="1">
              <a:defRPr lang="en-US" sz="1200" b="1"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chemeClr val="bg1">
                    <a:lumMod val="65000"/>
                  </a:schemeClr>
                </a:solidFill>
              </a:rPr>
              <a:t>Module: 3/ Learning Unit: Introduction to Bioeconomy/ Sub Unit: Bioeconomy in Europe</a:t>
            </a:r>
            <a:endParaRPr lang="en-GB" dirty="0">
              <a:solidFill>
                <a:schemeClr val="bg1">
                  <a:lumMod val="65000"/>
                </a:schemeClr>
              </a:solidFill>
            </a:endParaRPr>
          </a:p>
        </p:txBody>
      </p:sp>
      <p:pic>
        <p:nvPicPr>
          <p:cNvPr id="11" name="Picture 10" descr="A map of europe with green and grey colors&#10;&#10;Description automatically generated">
            <a:extLst>
              <a:ext uri="{FF2B5EF4-FFF2-40B4-BE49-F238E27FC236}">
                <a16:creationId xmlns:a16="http://schemas.microsoft.com/office/drawing/2014/main" id="{78F38887-BD41-C4F9-9990-4A12AB80D807}"/>
              </a:ext>
            </a:extLst>
          </p:cNvPr>
          <p:cNvPicPr>
            <a:picLocks noChangeAspect="1"/>
          </p:cNvPicPr>
          <p:nvPr/>
        </p:nvPicPr>
        <p:blipFill>
          <a:blip r:embed="rId2"/>
          <a:stretch>
            <a:fillRect/>
          </a:stretch>
        </p:blipFill>
        <p:spPr>
          <a:xfrm>
            <a:off x="6672344" y="578487"/>
            <a:ext cx="5256730" cy="5256730"/>
          </a:xfrm>
          <a:prstGeom prst="rect">
            <a:avLst/>
          </a:prstGeom>
        </p:spPr>
      </p:pic>
    </p:spTree>
    <p:extLst>
      <p:ext uri="{BB962C8B-B14F-4D97-AF65-F5344CB8AC3E}">
        <p14:creationId xmlns:p14="http://schemas.microsoft.com/office/powerpoint/2010/main" val="632317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542373" y="2535965"/>
            <a:ext cx="2581827" cy="1786070"/>
          </a:xfrm>
        </p:spPr>
        <p:txBody>
          <a:bodyPr>
            <a:normAutofit fontScale="90000"/>
          </a:bodyPr>
          <a:lstStyle/>
          <a:p>
            <a:r>
              <a:rPr lang="el-GR" sz="4400" dirty="0"/>
              <a:t>Βιομηχανία βιολογικών προϊόντων στην Ευρώπη</a:t>
            </a:r>
            <a:endParaRPr lang="en-GB" dirty="0"/>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16</a:t>
            </a:fld>
            <a:endParaRPr lang="en-US" dirty="0"/>
          </a:p>
        </p:txBody>
      </p:sp>
      <p:sp>
        <p:nvSpPr>
          <p:cNvPr id="4" name="Segnaposto piè di pagina 1">
            <a:extLst>
              <a:ext uri="{FF2B5EF4-FFF2-40B4-BE49-F238E27FC236}">
                <a16:creationId xmlns:a16="http://schemas.microsoft.com/office/drawing/2014/main" id="{D7F351DA-A77C-45D1-B8C5-7B2FA7FE800B}"/>
              </a:ext>
            </a:extLst>
          </p:cNvPr>
          <p:cNvSpPr txBox="1">
            <a:spLocks/>
          </p:cNvSpPr>
          <p:nvPr/>
        </p:nvSpPr>
        <p:spPr>
          <a:xfrm>
            <a:off x="1256866" y="6363593"/>
            <a:ext cx="8008834" cy="600074"/>
          </a:xfrm>
          <a:prstGeom prst="rect">
            <a:avLst/>
          </a:prstGeom>
        </p:spPr>
        <p:txBody>
          <a:bodyPr vert="horz" lIns="91440" tIns="45720" rIns="91440" bIns="45720" rtlCol="0" anchor="ctr"/>
          <a:lstStyle>
            <a:defPPr>
              <a:defRPr lang="it-IT"/>
            </a:defPPr>
            <a:lvl1pPr marL="0" algn="r" defTabSz="914400" rtl="0" eaLnBrk="1" latinLnBrk="0" hangingPunct="1">
              <a:defRPr lang="en-US" sz="1200" b="1"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chemeClr val="bg1">
                    <a:lumMod val="65000"/>
                  </a:schemeClr>
                </a:solidFill>
              </a:rPr>
              <a:t>Module: 3/ Learning Unit: Introduction to Bioeconomy/ Sub Unit: Bioeconomy in Europe</a:t>
            </a:r>
            <a:endParaRPr lang="en-GB" dirty="0">
              <a:solidFill>
                <a:schemeClr val="bg1">
                  <a:lumMod val="65000"/>
                </a:schemeClr>
              </a:solidFill>
            </a:endParaRPr>
          </a:p>
        </p:txBody>
      </p:sp>
      <p:sp>
        <p:nvSpPr>
          <p:cNvPr id="2" name="Rectangle: Rounded Corners 1">
            <a:extLst>
              <a:ext uri="{FF2B5EF4-FFF2-40B4-BE49-F238E27FC236}">
                <a16:creationId xmlns:a16="http://schemas.microsoft.com/office/drawing/2014/main" id="{C7751F68-ED9F-5FE8-0EE6-04811700BBA1}"/>
              </a:ext>
            </a:extLst>
          </p:cNvPr>
          <p:cNvSpPr>
            <a:spLocks/>
          </p:cNvSpPr>
          <p:nvPr/>
        </p:nvSpPr>
        <p:spPr>
          <a:xfrm>
            <a:off x="3344966" y="685799"/>
            <a:ext cx="8008834" cy="6042025"/>
          </a:xfrm>
          <a:prstGeom prst="roundRect">
            <a:avLst/>
          </a:prstGeom>
          <a:solidFill>
            <a:schemeClr val="tx2">
              <a:lumMod val="40000"/>
              <a:lumOff val="60000"/>
            </a:schemeClr>
          </a:solidFill>
          <a:ln>
            <a:solidFill>
              <a:schemeClr val="tx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125"/>
              </a:spcAft>
            </a:pPr>
            <a:r>
              <a:rPr lang="el-GR" b="1" u="sng" dirty="0">
                <a:solidFill>
                  <a:srgbClr val="000000"/>
                </a:solidFill>
                <a:effectLst/>
                <a:ea typeface="Times New Roman" panose="02020603050405020304" pitchFamily="18" charset="0"/>
                <a:cs typeface="Open Sans" panose="020B0606030504020204" pitchFamily="34" charset="0"/>
              </a:rPr>
              <a:t>Βιομηχανία βιολογικών προϊόντων στην Ευρώπη</a:t>
            </a:r>
            <a:endParaRPr lang="en-GB" sz="2000" dirty="0">
              <a:solidFill>
                <a:srgbClr val="000000"/>
              </a:solidFill>
              <a:effectLst/>
              <a:latin typeface="Minion Pro"/>
              <a:ea typeface="Times New Roman" panose="02020603050405020304" pitchFamily="18" charset="0"/>
              <a:cs typeface="Open Sans" panose="020B0606030504020204" pitchFamily="34" charset="0"/>
            </a:endParaRPr>
          </a:p>
          <a:p>
            <a:pPr algn="just">
              <a:lnSpc>
                <a:spcPct val="115000"/>
              </a:lnSpc>
              <a:spcAft>
                <a:spcPts val="1125"/>
              </a:spcAft>
            </a:pPr>
            <a:r>
              <a:rPr lang="el-GR" dirty="0">
                <a:solidFill>
                  <a:srgbClr val="000000"/>
                </a:solidFill>
                <a:effectLst/>
                <a:ea typeface="Times New Roman" panose="02020603050405020304" pitchFamily="18" charset="0"/>
                <a:cs typeface="Open Sans" panose="020B0606030504020204" pitchFamily="34" charset="0"/>
              </a:rPr>
              <a:t>Η βιομηχανία βιολογικής βάσης αναφέρεται στην παραγωγή ανανεώσιμων βιολογικών πόρων, όπως καλλιέργειες, δασική βιομάζα και οργανικά απόβλητα, για την παραγωγή ενός ευρέος φάσματος προϊόντων, συμπεριλαμβανομένων των </a:t>
            </a:r>
            <a:r>
              <a:rPr lang="el-GR" dirty="0" err="1">
                <a:solidFill>
                  <a:srgbClr val="000000"/>
                </a:solidFill>
                <a:effectLst/>
                <a:ea typeface="Times New Roman" panose="02020603050405020304" pitchFamily="18" charset="0"/>
                <a:cs typeface="Open Sans" panose="020B0606030504020204" pitchFamily="34" charset="0"/>
              </a:rPr>
              <a:t>βιοκαυσίμων</a:t>
            </a:r>
            <a:r>
              <a:rPr lang="el-GR" dirty="0">
                <a:solidFill>
                  <a:srgbClr val="000000"/>
                </a:solidFill>
                <a:effectLst/>
                <a:ea typeface="Times New Roman" panose="02020603050405020304" pitchFamily="18" charset="0"/>
                <a:cs typeface="Open Sans" panose="020B0606030504020204" pitchFamily="34" charset="0"/>
              </a:rPr>
              <a:t>, των </a:t>
            </a:r>
            <a:r>
              <a:rPr lang="el-GR" dirty="0" err="1">
                <a:solidFill>
                  <a:srgbClr val="000000"/>
                </a:solidFill>
                <a:effectLst/>
                <a:ea typeface="Times New Roman" panose="02020603050405020304" pitchFamily="18" charset="0"/>
                <a:cs typeface="Open Sans" panose="020B0606030504020204" pitchFamily="34" charset="0"/>
              </a:rPr>
              <a:t>βιοπλαστικών</a:t>
            </a:r>
            <a:r>
              <a:rPr lang="el-GR" dirty="0">
                <a:solidFill>
                  <a:srgbClr val="000000"/>
                </a:solidFill>
                <a:effectLst/>
                <a:ea typeface="Times New Roman" panose="02020603050405020304" pitchFamily="18" charset="0"/>
                <a:cs typeface="Open Sans" panose="020B0606030504020204" pitchFamily="34" charset="0"/>
              </a:rPr>
              <a:t>, των χημικών ουσιών βιολογικής βάσης και των υλικών βιολογικής βάσης. Η βιομηχανία αυτή στοχεύει στην αντικατάσταση των προϊόντων που βασίζονται σε ορυκτά καύσιμα με βιώσιμες εναλλακτικές λύσεις, μειώνοντας τις εκπομπές αερίων του θερμοκηπίου και την εξάρτηση από μη ανανεώσιμους πόρους. Η ευρωπαϊκή βιομηχανία βιολογικής βάσης γνωρίζει άνθηση, υποστηριζόμενη από ευνοϊκές πολιτικές, πρωτοβουλίες έρευνας και ανάπτυξης και συμπράξεις δημόσιου και ιδιωτικού τομέα. Οι κυβερνήσεις και ο ιδιωτικός τομέας έχουν επενδύσει στην έρευνα και την καινοτομία για να προωθήσουν τις εξελίξεις στη βιοτεχνολογία και τις διαδικασίες </a:t>
            </a:r>
            <a:r>
              <a:rPr lang="el-GR" dirty="0" err="1">
                <a:solidFill>
                  <a:srgbClr val="000000"/>
                </a:solidFill>
                <a:effectLst/>
                <a:ea typeface="Times New Roman" panose="02020603050405020304" pitchFamily="18" charset="0"/>
                <a:cs typeface="Open Sans" panose="020B0606030504020204" pitchFamily="34" charset="0"/>
              </a:rPr>
              <a:t>βιοδιύλισης</a:t>
            </a:r>
            <a:r>
              <a:rPr lang="el-GR" dirty="0">
                <a:solidFill>
                  <a:srgbClr val="000000"/>
                </a:solidFill>
                <a:effectLst/>
                <a:ea typeface="Times New Roman" panose="02020603050405020304" pitchFamily="18" charset="0"/>
                <a:cs typeface="Open Sans" panose="020B0606030504020204" pitchFamily="34" charset="0"/>
              </a:rPr>
              <a:t>. Η βιομηχανία βιολογικής βάσης συμβάλλει επίσης στην προώθηση της αγροτικής ανάπτυξης δημιουργώντας νέες οικονομικές ευκαιρίες στις γεωργικές περιοχές.</a:t>
            </a:r>
            <a:endParaRPr lang="en-GB" sz="2000" dirty="0">
              <a:solidFill>
                <a:srgbClr val="000000"/>
              </a:solidFill>
              <a:effectLst/>
              <a:latin typeface="Minion Pro"/>
              <a:ea typeface="Times New Roman" panose="02020603050405020304" pitchFamily="18" charset="0"/>
              <a:cs typeface="Open Sans" panose="020B0606030504020204" pitchFamily="34" charset="0"/>
            </a:endParaRPr>
          </a:p>
          <a:p>
            <a:pPr algn="ctr">
              <a:lnSpc>
                <a:spcPct val="115000"/>
              </a:lnSpc>
              <a:spcAft>
                <a:spcPts val="1125"/>
              </a:spcAft>
            </a:pPr>
            <a:r>
              <a:rPr lang="el-GR" sz="1200" dirty="0">
                <a:solidFill>
                  <a:srgbClr val="000000"/>
                </a:solidFill>
                <a:effectLst/>
                <a:latin typeface="Minion Pro"/>
                <a:ea typeface="Times New Roman" panose="02020603050405020304" pitchFamily="18" charset="0"/>
                <a:cs typeface="Open Sans" panose="020B0606030504020204" pitchFamily="34" charset="0"/>
              </a:rPr>
              <a:t> </a:t>
            </a:r>
            <a:endParaRPr lang="en-GB" sz="1200" dirty="0">
              <a:solidFill>
                <a:srgbClr val="000000"/>
              </a:solidFill>
              <a:effectLst/>
              <a:latin typeface="Minion Pro"/>
              <a:ea typeface="Times New Roman" panose="02020603050405020304" pitchFamily="18" charset="0"/>
              <a:cs typeface="Open Sans" panose="020B0606030504020204" pitchFamily="34" charset="0"/>
            </a:endParaRPr>
          </a:p>
        </p:txBody>
      </p:sp>
    </p:spTree>
    <p:extLst>
      <p:ext uri="{BB962C8B-B14F-4D97-AF65-F5344CB8AC3E}">
        <p14:creationId xmlns:p14="http://schemas.microsoft.com/office/powerpoint/2010/main" val="1243268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273465" y="1657884"/>
            <a:ext cx="2865975" cy="2384276"/>
          </a:xfrm>
        </p:spPr>
        <p:txBody>
          <a:bodyPr>
            <a:normAutofit fontScale="90000"/>
          </a:bodyPr>
          <a:lstStyle/>
          <a:p>
            <a:r>
              <a:rPr lang="el-GR" sz="4400" dirty="0"/>
              <a:t>Βιο-οικονομία στην Ευρώπη</a:t>
            </a:r>
            <a:endParaRPr lang="en-GB" dirty="0"/>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17</a:t>
            </a:fld>
            <a:endParaRPr lang="en-US" dirty="0"/>
          </a:p>
        </p:txBody>
      </p:sp>
      <p:sp>
        <p:nvSpPr>
          <p:cNvPr id="4" name="Segnaposto piè di pagina 1">
            <a:extLst>
              <a:ext uri="{FF2B5EF4-FFF2-40B4-BE49-F238E27FC236}">
                <a16:creationId xmlns:a16="http://schemas.microsoft.com/office/drawing/2014/main" id="{D7F351DA-A77C-45D1-B8C5-7B2FA7FE800B}"/>
              </a:ext>
            </a:extLst>
          </p:cNvPr>
          <p:cNvSpPr txBox="1">
            <a:spLocks/>
          </p:cNvSpPr>
          <p:nvPr/>
        </p:nvSpPr>
        <p:spPr>
          <a:xfrm>
            <a:off x="1256866" y="6363593"/>
            <a:ext cx="8008834" cy="600074"/>
          </a:xfrm>
          <a:prstGeom prst="rect">
            <a:avLst/>
          </a:prstGeom>
        </p:spPr>
        <p:txBody>
          <a:bodyPr vert="horz" lIns="91440" tIns="45720" rIns="91440" bIns="45720" rtlCol="0" anchor="ctr"/>
          <a:lstStyle>
            <a:defPPr>
              <a:defRPr lang="it-IT"/>
            </a:defPPr>
            <a:lvl1pPr marL="0" algn="r" defTabSz="914400" rtl="0" eaLnBrk="1" latinLnBrk="0" hangingPunct="1">
              <a:defRPr lang="en-US" sz="1200" b="1"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lumMod val="65000"/>
                  </a:schemeClr>
                </a:solidFill>
              </a:rPr>
              <a:t>Module: 3/ Learning Unit: Introduction to Bioeconomy/ Sub Unit: Bioeconomy in Europe</a:t>
            </a:r>
          </a:p>
        </p:txBody>
      </p:sp>
      <p:sp>
        <p:nvSpPr>
          <p:cNvPr id="2" name="Rectangle: Rounded Corners 1">
            <a:extLst>
              <a:ext uri="{FF2B5EF4-FFF2-40B4-BE49-F238E27FC236}">
                <a16:creationId xmlns:a16="http://schemas.microsoft.com/office/drawing/2014/main" id="{C6C8AA93-9AB7-B32F-FEBF-D84662CDD590}"/>
              </a:ext>
            </a:extLst>
          </p:cNvPr>
          <p:cNvSpPr>
            <a:spLocks/>
          </p:cNvSpPr>
          <p:nvPr/>
        </p:nvSpPr>
        <p:spPr>
          <a:xfrm>
            <a:off x="2926300" y="518159"/>
            <a:ext cx="7817899" cy="6017895"/>
          </a:xfrm>
          <a:prstGeom prst="roundRect">
            <a:avLst/>
          </a:prstGeom>
          <a:solidFill>
            <a:schemeClr val="accent2">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125"/>
              </a:spcAft>
            </a:pPr>
            <a:r>
              <a:rPr lang="el-GR" b="1" u="sng" dirty="0" err="1">
                <a:solidFill>
                  <a:srgbClr val="222222"/>
                </a:solidFill>
                <a:effectLst/>
                <a:ea typeface="Times New Roman" panose="02020603050405020304" pitchFamily="18" charset="0"/>
                <a:cs typeface="Open Sans" panose="020B0606030504020204" pitchFamily="34" charset="0"/>
              </a:rPr>
              <a:t>Βιοοικονομία</a:t>
            </a:r>
            <a:r>
              <a:rPr lang="el-GR" b="1" u="sng" dirty="0">
                <a:solidFill>
                  <a:srgbClr val="222222"/>
                </a:solidFill>
                <a:effectLst/>
                <a:ea typeface="Times New Roman" panose="02020603050405020304" pitchFamily="18" charset="0"/>
                <a:cs typeface="Open Sans" panose="020B0606030504020204" pitchFamily="34" charset="0"/>
              </a:rPr>
              <a:t> στην Ευρώπη</a:t>
            </a:r>
            <a:endParaRPr lang="en-GB" sz="2000" dirty="0">
              <a:solidFill>
                <a:srgbClr val="000000"/>
              </a:solidFill>
              <a:effectLst/>
              <a:latin typeface="Minion Pro"/>
              <a:ea typeface="Times New Roman" panose="02020603050405020304" pitchFamily="18" charset="0"/>
              <a:cs typeface="Open Sans" panose="020B0606030504020204" pitchFamily="34" charset="0"/>
            </a:endParaRPr>
          </a:p>
          <a:p>
            <a:pPr algn="just">
              <a:lnSpc>
                <a:spcPct val="115000"/>
              </a:lnSpc>
              <a:spcAft>
                <a:spcPts val="1125"/>
              </a:spcAft>
            </a:pPr>
            <a:r>
              <a:rPr lang="el-GR" dirty="0">
                <a:solidFill>
                  <a:srgbClr val="222222"/>
                </a:solidFill>
                <a:effectLst/>
                <a:ea typeface="Times New Roman" panose="02020603050405020304" pitchFamily="18" charset="0"/>
                <a:cs typeface="Open Sans" panose="020B0606030504020204" pitchFamily="34" charset="0"/>
              </a:rPr>
              <a:t>Η </a:t>
            </a:r>
            <a:r>
              <a:rPr lang="el-GR" dirty="0" err="1">
                <a:solidFill>
                  <a:srgbClr val="222222"/>
                </a:solidFill>
                <a:effectLst/>
                <a:ea typeface="Times New Roman" panose="02020603050405020304" pitchFamily="18" charset="0"/>
                <a:cs typeface="Open Sans" panose="020B0606030504020204" pitchFamily="34" charset="0"/>
              </a:rPr>
              <a:t>βιοοικονομία</a:t>
            </a:r>
            <a:r>
              <a:rPr lang="el-GR" dirty="0">
                <a:solidFill>
                  <a:srgbClr val="222222"/>
                </a:solidFill>
                <a:effectLst/>
                <a:ea typeface="Times New Roman" panose="02020603050405020304" pitchFamily="18" charset="0"/>
                <a:cs typeface="Open Sans" panose="020B0606030504020204" pitchFamily="34" charset="0"/>
              </a:rPr>
              <a:t> περιλαμβάνει όλες τις οικονομικές δραστηριότητες που χρησιμοποιούν βιολογικούς πόρους και διαδικασίες για την παραγωγή αγαθών και υπηρεσιών. Περιλαμβάνει τομείς όπως η γεωργία, η δασοκομία, η αλιεία, η παραγωγή τροφίμων και η βιομηχανία βιολογικών προϊόντων. Η ΕΕ θεωρεί τη βιο-οικονομία ως κρίσιμο στοιχείο για την επίτευξη των στόχων βιώσιμης ανάπτυξης, συμπεριλαμβανομένου του μετριασμού της κλιματικής αλλαγής, της προώθησης πρακτικών κυκλικής οικονομίας και της διασφάλισης της αποδοτικότητας των πόρων.</a:t>
            </a:r>
            <a:endParaRPr lang="en-GB" sz="2000" dirty="0">
              <a:solidFill>
                <a:srgbClr val="000000"/>
              </a:solidFill>
              <a:effectLst/>
              <a:latin typeface="Minion Pro"/>
              <a:ea typeface="Times New Roman" panose="02020603050405020304" pitchFamily="18" charset="0"/>
              <a:cs typeface="Open Sans" panose="020B0606030504020204" pitchFamily="34" charset="0"/>
            </a:endParaRPr>
          </a:p>
          <a:p>
            <a:pPr algn="just">
              <a:lnSpc>
                <a:spcPct val="115000"/>
              </a:lnSpc>
              <a:spcAft>
                <a:spcPts val="1125"/>
              </a:spcAft>
            </a:pPr>
            <a:r>
              <a:rPr lang="el-GR" dirty="0">
                <a:solidFill>
                  <a:srgbClr val="222222"/>
                </a:solidFill>
                <a:effectLst/>
                <a:ea typeface="Times New Roman" panose="02020603050405020304" pitchFamily="18" charset="0"/>
                <a:cs typeface="Open Sans" panose="020B0606030504020204" pitchFamily="34" charset="0"/>
              </a:rPr>
              <a:t>Η γεωργία διαδραματίζει ζωτικό ρόλο στην ευρωπαϊκή </a:t>
            </a:r>
            <a:r>
              <a:rPr lang="el-GR" dirty="0" err="1">
                <a:solidFill>
                  <a:srgbClr val="222222"/>
                </a:solidFill>
                <a:effectLst/>
                <a:ea typeface="Times New Roman" panose="02020603050405020304" pitchFamily="18" charset="0"/>
                <a:cs typeface="Open Sans" panose="020B0606030504020204" pitchFamily="34" charset="0"/>
              </a:rPr>
              <a:t>βιοοικονομία</a:t>
            </a:r>
            <a:r>
              <a:rPr lang="el-GR" dirty="0">
                <a:solidFill>
                  <a:srgbClr val="222222"/>
                </a:solidFill>
                <a:effectLst/>
                <a:ea typeface="Times New Roman" panose="02020603050405020304" pitchFamily="18" charset="0"/>
                <a:cs typeface="Open Sans" panose="020B0606030504020204" pitchFamily="34" charset="0"/>
              </a:rPr>
              <a:t>. Παρέχει τους ανανεώσιμους πόρους που είναι απαραίτητοι για προϊόντα και καύσιμα βιολογικής προέλευσης. Επιπλέον, η βιο-οικονομία προσφέρει ευκαιρίες στους αγρότες να διαφοροποιήσουν τις ροές εισοδήματός τους με την ενασχόληση με δραστηριότητες βιολογικής βάσης και τη χρησιμοποίηση των γεωργικών υποπροϊόντων τους σε διαδικασίες προστιθέμενης αξίας</a:t>
            </a:r>
            <a:r>
              <a:rPr lang="el-GR" sz="1100" dirty="0">
                <a:solidFill>
                  <a:srgbClr val="222222"/>
                </a:solidFill>
                <a:effectLst/>
                <a:ea typeface="Times New Roman" panose="02020603050405020304" pitchFamily="18" charset="0"/>
                <a:cs typeface="Open Sans" panose="020B0606030504020204" pitchFamily="34" charset="0"/>
              </a:rPr>
              <a:t>.</a:t>
            </a:r>
            <a:endParaRPr lang="en-GB" sz="1200" dirty="0">
              <a:solidFill>
                <a:srgbClr val="000000"/>
              </a:solidFill>
              <a:effectLst/>
              <a:latin typeface="Minion Pro"/>
              <a:ea typeface="Times New Roman" panose="02020603050405020304" pitchFamily="18" charset="0"/>
              <a:cs typeface="Open Sans" panose="020B0606030504020204" pitchFamily="34" charset="0"/>
            </a:endParaRPr>
          </a:p>
          <a:p>
            <a:pPr algn="ctr">
              <a:lnSpc>
                <a:spcPct val="115000"/>
              </a:lnSpc>
              <a:spcAft>
                <a:spcPts val="1125"/>
              </a:spcAft>
            </a:pPr>
            <a:r>
              <a:rPr lang="el-GR" sz="1200" dirty="0">
                <a:solidFill>
                  <a:srgbClr val="000000"/>
                </a:solidFill>
                <a:effectLst/>
                <a:latin typeface="Minion Pro"/>
                <a:ea typeface="Times New Roman" panose="02020603050405020304" pitchFamily="18" charset="0"/>
                <a:cs typeface="Open Sans" panose="020B0606030504020204" pitchFamily="34" charset="0"/>
              </a:rPr>
              <a:t> </a:t>
            </a:r>
            <a:endParaRPr lang="en-GB" sz="1200" dirty="0">
              <a:solidFill>
                <a:srgbClr val="000000"/>
              </a:solidFill>
              <a:effectLst/>
              <a:latin typeface="Minion Pro"/>
              <a:ea typeface="Times New Roman" panose="02020603050405020304" pitchFamily="18" charset="0"/>
              <a:cs typeface="Open Sans" panose="020B0606030504020204" pitchFamily="34" charset="0"/>
            </a:endParaRPr>
          </a:p>
        </p:txBody>
      </p:sp>
    </p:spTree>
    <p:extLst>
      <p:ext uri="{BB962C8B-B14F-4D97-AF65-F5344CB8AC3E}">
        <p14:creationId xmlns:p14="http://schemas.microsoft.com/office/powerpoint/2010/main" val="1721417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lstStyle/>
          <a:p>
            <a:r>
              <a:rPr lang="el-GR" dirty="0"/>
              <a:t>Πρακτική Δραστηριότητα</a:t>
            </a:r>
            <a:r>
              <a:rPr lang="it-IT" dirty="0"/>
              <a:t>#2</a:t>
            </a:r>
            <a:endParaRPr lang="en-GB" dirty="0"/>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18</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8198" y="1781175"/>
            <a:ext cx="10291355" cy="4394200"/>
          </a:xfrm>
        </p:spPr>
        <p:txBody>
          <a:bodyPr/>
          <a:lstStyle/>
          <a:p>
            <a:pPr marL="0" indent="0" algn="ctr">
              <a:buNone/>
            </a:pPr>
            <a:endParaRPr lang="en-US" i="1" dirty="0">
              <a:solidFill>
                <a:srgbClr val="000000"/>
              </a:solidFill>
              <a:latin typeface="Calibri" panose="020F0502020204030204" pitchFamily="34" charset="0"/>
              <a:ea typeface="Calibri" panose="020F0502020204030204" pitchFamily="34" charset="0"/>
            </a:endParaRPr>
          </a:p>
          <a:p>
            <a:pPr marL="0" indent="0" algn="ctr">
              <a:buNone/>
            </a:pPr>
            <a:endParaRPr lang="en-US" sz="2800" i="1" dirty="0">
              <a:solidFill>
                <a:srgbClr val="000000"/>
              </a:solidFill>
              <a:effectLst/>
              <a:latin typeface="Calibri" panose="020F0502020204030204" pitchFamily="34" charset="0"/>
              <a:ea typeface="Calibri" panose="020F0502020204030204" pitchFamily="34" charset="0"/>
            </a:endParaRPr>
          </a:p>
          <a:p>
            <a:pPr marL="0" indent="0" algn="ctr">
              <a:buNone/>
            </a:pPr>
            <a:r>
              <a:rPr lang="el-GR" i="1" dirty="0">
                <a:solidFill>
                  <a:srgbClr val="000000"/>
                </a:solidFill>
                <a:latin typeface="Calibri" panose="020F0502020204030204" pitchFamily="34" charset="0"/>
                <a:ea typeface="Calibri" panose="020F0502020204030204" pitchFamily="34" charset="0"/>
              </a:rPr>
              <a:t>Ομαδική Συζήτηση</a:t>
            </a:r>
            <a:endParaRPr lang="en-US" i="1" dirty="0">
              <a:solidFill>
                <a:srgbClr val="000000"/>
              </a:solidFill>
              <a:latin typeface="Calibri" panose="020F0502020204030204" pitchFamily="34" charset="0"/>
              <a:ea typeface="Calibri" panose="020F0502020204030204" pitchFamily="34" charset="0"/>
            </a:endParaRPr>
          </a:p>
          <a:p>
            <a:pPr marL="0" indent="0" algn="ctr">
              <a:buNone/>
            </a:pPr>
            <a:r>
              <a:rPr lang="el-GR" i="1" dirty="0">
                <a:solidFill>
                  <a:srgbClr val="000000"/>
                </a:solidFill>
                <a:latin typeface="Calibri" panose="020F0502020204030204" pitchFamily="34" charset="0"/>
                <a:ea typeface="Calibri" panose="020F0502020204030204" pitchFamily="34" charset="0"/>
              </a:rPr>
              <a:t>Παρακαλώ παραθέστε παραδείγματα βιομηχανιών βιολογικής βάσης στη χώρα σας και συζητήστε τα οφέλη και τις προκλήσεις που συνεπάγονται για τον γεωργικό τομέα. </a:t>
            </a:r>
            <a:endParaRPr lang="en-US" i="1" dirty="0">
              <a:solidFill>
                <a:srgbClr val="000000"/>
              </a:solidFill>
              <a:latin typeface="Calibri" panose="020F0502020204030204" pitchFamily="34" charset="0"/>
              <a:ea typeface="Calibri" panose="020F0502020204030204" pitchFamily="34" charset="0"/>
            </a:endParaRPr>
          </a:p>
        </p:txBody>
      </p:sp>
      <p:sp>
        <p:nvSpPr>
          <p:cNvPr id="2" name="Segnaposto piè di pagina 1">
            <a:extLst>
              <a:ext uri="{FF2B5EF4-FFF2-40B4-BE49-F238E27FC236}">
                <a16:creationId xmlns:a16="http://schemas.microsoft.com/office/drawing/2014/main" id="{06D213D8-C24F-B0D4-D06A-E686B7E56EE4}"/>
              </a:ext>
            </a:extLst>
          </p:cNvPr>
          <p:cNvSpPr txBox="1">
            <a:spLocks/>
          </p:cNvSpPr>
          <p:nvPr/>
        </p:nvSpPr>
        <p:spPr>
          <a:xfrm>
            <a:off x="1256866" y="6363593"/>
            <a:ext cx="8008834" cy="600074"/>
          </a:xfrm>
          <a:prstGeom prst="rect">
            <a:avLst/>
          </a:prstGeom>
        </p:spPr>
        <p:txBody>
          <a:bodyPr vert="horz" lIns="91440" tIns="45720" rIns="91440" bIns="45720" rtlCol="0" anchor="ctr"/>
          <a:lstStyle>
            <a:defPPr>
              <a:defRPr lang="it-IT"/>
            </a:defPPr>
            <a:lvl1pPr marL="0" algn="r" defTabSz="914400" rtl="0" eaLnBrk="1" latinLnBrk="0" hangingPunct="1">
              <a:defRPr lang="en-US" sz="1200" b="1"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lumMod val="65000"/>
                  </a:schemeClr>
                </a:solidFill>
              </a:rPr>
              <a:t>Module: 3/ Learning Unit: Introduction to Bioeconomy/ Sub Unit: Bioeconomy in Europe</a:t>
            </a:r>
          </a:p>
        </p:txBody>
      </p:sp>
    </p:spTree>
    <p:extLst>
      <p:ext uri="{BB962C8B-B14F-4D97-AF65-F5344CB8AC3E}">
        <p14:creationId xmlns:p14="http://schemas.microsoft.com/office/powerpoint/2010/main" val="1939704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4158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E59C6D-D429-7C7B-0228-FB62CC45C25D}"/>
              </a:ext>
            </a:extLst>
          </p:cNvPr>
          <p:cNvSpPr>
            <a:spLocks noGrp="1"/>
          </p:cNvSpPr>
          <p:nvPr>
            <p:ph type="ctrTitle"/>
          </p:nvPr>
        </p:nvSpPr>
        <p:spPr>
          <a:xfrm>
            <a:off x="1524000" y="1657884"/>
            <a:ext cx="9144000" cy="4049387"/>
          </a:xfrm>
        </p:spPr>
        <p:txBody>
          <a:bodyPr>
            <a:noAutofit/>
          </a:bodyPr>
          <a:lstStyle/>
          <a:p>
            <a:r>
              <a:rPr lang="el-GR" sz="4000" b="1" dirty="0">
                <a:solidFill>
                  <a:srgbClr val="94C020"/>
                </a:solidFill>
                <a:latin typeface="+mn-lt"/>
              </a:rPr>
              <a:t>Μάθημα: ΕΕΚ</a:t>
            </a:r>
            <a:br>
              <a:rPr lang="el-GR" sz="4000" b="1" dirty="0">
                <a:solidFill>
                  <a:srgbClr val="94C020"/>
                </a:solidFill>
                <a:latin typeface="+mn-lt"/>
              </a:rPr>
            </a:br>
            <a:r>
              <a:rPr lang="el-GR" sz="4000" b="1" dirty="0">
                <a:solidFill>
                  <a:srgbClr val="94C020"/>
                </a:solidFill>
                <a:latin typeface="+mn-lt"/>
              </a:rPr>
              <a:t>Θεματική: Βιο-οικονομία, κυκλική οικονομία και προϊόντα βιολογικής προέλευσης</a:t>
            </a:r>
            <a:br>
              <a:rPr lang="el-GR" sz="4000" b="1" dirty="0">
                <a:solidFill>
                  <a:srgbClr val="94C020"/>
                </a:solidFill>
                <a:latin typeface="+mn-lt"/>
              </a:rPr>
            </a:br>
            <a:r>
              <a:rPr lang="el-GR" sz="4000" b="1" dirty="0">
                <a:solidFill>
                  <a:srgbClr val="94C020"/>
                </a:solidFill>
                <a:latin typeface="+mn-lt"/>
              </a:rPr>
              <a:t>ΕΕ: Εισαγωγή στη βιο-οικονομία - Νέες αλυσίδες αξίας, Καινοτομία και βασικά Οικονομικά στοιχεία στη </a:t>
            </a:r>
            <a:r>
              <a:rPr lang="el-GR" sz="4000" b="1" dirty="0" err="1">
                <a:solidFill>
                  <a:srgbClr val="94C020"/>
                </a:solidFill>
                <a:latin typeface="+mn-lt"/>
              </a:rPr>
              <a:t>Βιοοικονομία</a:t>
            </a:r>
            <a:r>
              <a:rPr lang="el-GR" sz="4000" b="1" dirty="0">
                <a:solidFill>
                  <a:srgbClr val="94C020"/>
                </a:solidFill>
                <a:latin typeface="+mn-lt"/>
              </a:rPr>
              <a:t> (C4)</a:t>
            </a:r>
          </a:p>
        </p:txBody>
      </p:sp>
      <p:sp>
        <p:nvSpPr>
          <p:cNvPr id="3" name="Sottotitolo 2">
            <a:extLst>
              <a:ext uri="{FF2B5EF4-FFF2-40B4-BE49-F238E27FC236}">
                <a16:creationId xmlns:a16="http://schemas.microsoft.com/office/drawing/2014/main" id="{153480B5-24EA-F078-8AFA-9CEF6872103E}"/>
              </a:ext>
            </a:extLst>
          </p:cNvPr>
          <p:cNvSpPr>
            <a:spLocks noGrp="1"/>
          </p:cNvSpPr>
          <p:nvPr>
            <p:ph type="subTitle" idx="1"/>
          </p:nvPr>
        </p:nvSpPr>
        <p:spPr>
          <a:xfrm>
            <a:off x="1310356" y="5890810"/>
            <a:ext cx="9144000" cy="715089"/>
          </a:xfrm>
        </p:spPr>
        <p:txBody>
          <a:bodyPr/>
          <a:lstStyle/>
          <a:p>
            <a:pPr marL="0" indent="0">
              <a:buNone/>
            </a:pPr>
            <a:r>
              <a:rPr lang="el-GR" dirty="0">
                <a:solidFill>
                  <a:schemeClr val="tx1">
                    <a:lumMod val="65000"/>
                    <a:lumOff val="35000"/>
                  </a:schemeClr>
                </a:solidFill>
              </a:rPr>
              <a:t>Συνεργάτης</a:t>
            </a:r>
            <a:r>
              <a:rPr lang="it-IT" dirty="0">
                <a:solidFill>
                  <a:schemeClr val="tx1">
                    <a:lumMod val="65000"/>
                    <a:lumOff val="35000"/>
                  </a:schemeClr>
                </a:solidFill>
              </a:rPr>
              <a:t>: OTC</a:t>
            </a:r>
          </a:p>
        </p:txBody>
      </p:sp>
    </p:spTree>
    <p:extLst>
      <p:ext uri="{BB962C8B-B14F-4D97-AF65-F5344CB8AC3E}">
        <p14:creationId xmlns:p14="http://schemas.microsoft.com/office/powerpoint/2010/main" val="236520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7237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lstStyle/>
          <a:p>
            <a:r>
              <a:rPr lang="el-GR" dirty="0"/>
              <a:t>Περιεχόμενο</a:t>
            </a:r>
            <a:endParaRPr lang="en-GB" dirty="0"/>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a:xfrm>
            <a:off x="838200" y="2225040"/>
            <a:ext cx="10515600" cy="3566160"/>
          </a:xfrm>
        </p:spPr>
        <p:txBody>
          <a:bodyPr/>
          <a:lstStyle/>
          <a:p>
            <a:pPr marL="342900" indent="-342900">
              <a:buFont typeface="+mj-lt"/>
              <a:buAutoNum type="arabicPeriod"/>
            </a:pPr>
            <a:r>
              <a:rPr lang="el-GR" dirty="0"/>
              <a:t>Ορισμός</a:t>
            </a:r>
            <a:endParaRPr lang="en-US" dirty="0"/>
          </a:p>
          <a:p>
            <a:pPr marL="342900" indent="-342900">
              <a:buFont typeface="+mj-lt"/>
              <a:buAutoNum type="arabicPeriod"/>
            </a:pPr>
            <a:r>
              <a:rPr lang="el-GR" dirty="0"/>
              <a:t>Ανάλυση μιας αλυσίδας αξίας</a:t>
            </a:r>
          </a:p>
          <a:p>
            <a:pPr marL="342900" indent="-342900">
              <a:buFont typeface="+mj-lt"/>
              <a:buAutoNum type="arabicPeriod"/>
            </a:pPr>
            <a:r>
              <a:rPr lang="el-GR" dirty="0"/>
              <a:t>Χαρτογράφηση της αλυσίδας αξίας </a:t>
            </a:r>
            <a:endParaRPr lang="en-GB" dirty="0"/>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
        <p:nvSpPr>
          <p:cNvPr id="4" name="Segnaposto piè di pagina 1">
            <a:extLst>
              <a:ext uri="{FF2B5EF4-FFF2-40B4-BE49-F238E27FC236}">
                <a16:creationId xmlns:a16="http://schemas.microsoft.com/office/drawing/2014/main" id="{07BDDF32-1D52-95AC-7053-6EBAE6D427EE}"/>
              </a:ext>
            </a:extLst>
          </p:cNvPr>
          <p:cNvSpPr txBox="1">
            <a:spLocks/>
          </p:cNvSpPr>
          <p:nvPr/>
        </p:nvSpPr>
        <p:spPr>
          <a:xfrm>
            <a:off x="1256866" y="6363593"/>
            <a:ext cx="8008834" cy="600074"/>
          </a:xfrm>
          <a:prstGeom prst="rect">
            <a:avLst/>
          </a:prstGeom>
        </p:spPr>
        <p:txBody>
          <a:bodyPr vert="horz" lIns="91440" tIns="45720" rIns="91440" bIns="45720" rtlCol="0" anchor="ctr"/>
          <a:lstStyle>
            <a:defPPr>
              <a:defRPr lang="it-IT"/>
            </a:defPPr>
            <a:lvl1pPr marL="0" algn="r" defTabSz="914400" rtl="0" eaLnBrk="1" latinLnBrk="0" hangingPunct="1">
              <a:defRPr lang="en-US" sz="1200" b="1"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lumMod val="65000"/>
                  </a:schemeClr>
                </a:solidFill>
              </a:rPr>
              <a:t>Module: 3/ Learning Unit: Introduction to Bioeconomy/ Sub Unit: New Value chains</a:t>
            </a:r>
          </a:p>
        </p:txBody>
      </p:sp>
    </p:spTree>
    <p:extLst>
      <p:ext uri="{BB962C8B-B14F-4D97-AF65-F5344CB8AC3E}">
        <p14:creationId xmlns:p14="http://schemas.microsoft.com/office/powerpoint/2010/main" val="1850323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lstStyle/>
          <a:p>
            <a:r>
              <a:rPr lang="el-GR" sz="4400" dirty="0"/>
              <a:t>Ορισμός της αλυσίδας αξίας</a:t>
            </a:r>
            <a:endParaRPr lang="en-GB" dirty="0"/>
          </a:p>
        </p:txBody>
      </p:sp>
      <p:sp>
        <p:nvSpPr>
          <p:cNvPr id="3" name="Segnaposto contenuto 2">
            <a:extLst>
              <a:ext uri="{FF2B5EF4-FFF2-40B4-BE49-F238E27FC236}">
                <a16:creationId xmlns:a16="http://schemas.microsoft.com/office/drawing/2014/main" id="{BBAB9142-6411-6685-EC1E-F0EE8EA56354}"/>
              </a:ext>
            </a:extLst>
          </p:cNvPr>
          <p:cNvSpPr>
            <a:spLocks noGrp="1"/>
          </p:cNvSpPr>
          <p:nvPr>
            <p:ph sz="half" idx="1"/>
          </p:nvPr>
        </p:nvSpPr>
        <p:spPr>
          <a:xfrm>
            <a:off x="511240" y="1598212"/>
            <a:ext cx="4408918" cy="4446988"/>
          </a:xfrm>
        </p:spPr>
        <p:txBody>
          <a:bodyPr>
            <a:normAutofit fontScale="92500" lnSpcReduction="10000"/>
          </a:bodyPr>
          <a:lstStyle/>
          <a:p>
            <a:pPr marL="0" indent="0" algn="just">
              <a:buNone/>
            </a:pPr>
            <a:r>
              <a:rPr lang="el-GR" sz="2400" kern="100" dirty="0">
                <a:latin typeface="Calibri" panose="020F0502020204030204" pitchFamily="34" charset="0"/>
                <a:ea typeface="Calibri" panose="020F0502020204030204" pitchFamily="34" charset="0"/>
              </a:rPr>
              <a:t>Η αλυσίδα αξίας ορίζεται ως ένα σύνολο αλληλένδετων δραστηριοτήτων που παρέχουν προϊόντα/υπηρεσίες προσθέτοντας αξία σε χύδην υλικό (πρώτη ύλη). Σε μια αλυσίδα αξίας με βάση τη βιολογία, οι πρώτες ύλες τείνουν να είναι βιομάζα που προέρχεται από μια υπάρχουσα πρωτογενή οδό παραγωγής (π.χ. γεωργία, δασοκομία και κτηνοτροφία), ή νέας (π.χ. </a:t>
            </a:r>
            <a:r>
              <a:rPr lang="el-GR" sz="2400" kern="100" dirty="0" err="1">
                <a:latin typeface="Calibri" panose="020F0502020204030204" pitchFamily="34" charset="0"/>
                <a:ea typeface="Calibri" panose="020F0502020204030204" pitchFamily="34" charset="0"/>
              </a:rPr>
              <a:t>μικροφύκη</a:t>
            </a:r>
            <a:r>
              <a:rPr lang="el-GR" sz="2400" kern="100" dirty="0">
                <a:latin typeface="Calibri" panose="020F0502020204030204" pitchFamily="34" charset="0"/>
                <a:ea typeface="Calibri" panose="020F0502020204030204" pitchFamily="34" charset="0"/>
              </a:rPr>
              <a:t>) ή δευτερογενούς προέλευσης (π.χ. ιλύς, βιομηχανικά λύματα και οικιακά οργανικά απόβλητα). </a:t>
            </a:r>
            <a:endParaRPr lang="en-US" sz="2400" kern="100" dirty="0">
              <a:latin typeface="Calibri" panose="020F0502020204030204" pitchFamily="34" charset="0"/>
              <a:ea typeface="Calibri" panose="020F0502020204030204" pitchFamily="34" charset="0"/>
            </a:endParaRP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22</a:t>
            </a:fld>
            <a:endParaRPr lang="en-US" dirty="0"/>
          </a:p>
        </p:txBody>
      </p:sp>
      <p:sp>
        <p:nvSpPr>
          <p:cNvPr id="4" name="Segnaposto piè di pagina 1">
            <a:extLst>
              <a:ext uri="{FF2B5EF4-FFF2-40B4-BE49-F238E27FC236}">
                <a16:creationId xmlns:a16="http://schemas.microsoft.com/office/drawing/2014/main" id="{9A988A37-63DF-9FBC-CD77-7F2B367CB168}"/>
              </a:ext>
            </a:extLst>
          </p:cNvPr>
          <p:cNvSpPr txBox="1">
            <a:spLocks/>
          </p:cNvSpPr>
          <p:nvPr/>
        </p:nvSpPr>
        <p:spPr>
          <a:xfrm>
            <a:off x="511240" y="6196926"/>
            <a:ext cx="8008834" cy="600074"/>
          </a:xfrm>
          <a:prstGeom prst="rect">
            <a:avLst/>
          </a:prstGeom>
        </p:spPr>
        <p:txBody>
          <a:bodyPr vert="horz" lIns="91440" tIns="45720" rIns="91440" bIns="45720" rtlCol="0" anchor="ctr"/>
          <a:lstStyle>
            <a:defPPr>
              <a:defRPr lang="it-IT"/>
            </a:defPPr>
            <a:lvl1pPr marL="0" algn="r" defTabSz="914400" rtl="0" eaLnBrk="1" latinLnBrk="0" hangingPunct="1">
              <a:defRPr lang="en-US" sz="1200" b="1"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lumMod val="65000"/>
                  </a:schemeClr>
                </a:solidFill>
              </a:rPr>
              <a:t>Module: 3/ Learning Unit: Introduction to Bioeconomy/ Sub Unit: New Value chains</a:t>
            </a:r>
          </a:p>
        </p:txBody>
      </p:sp>
      <p:pic>
        <p:nvPicPr>
          <p:cNvPr id="7" name="Picture 6" descr="Sustainability 10 01695 g002 550">
            <a:extLst>
              <a:ext uri="{FF2B5EF4-FFF2-40B4-BE49-F238E27FC236}">
                <a16:creationId xmlns:a16="http://schemas.microsoft.com/office/drawing/2014/main" id="{1698D03E-685E-8A62-997D-E590E1F71DA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539" y="1598212"/>
            <a:ext cx="6820221" cy="3905427"/>
          </a:xfrm>
          <a:prstGeom prst="rect">
            <a:avLst/>
          </a:prstGeom>
          <a:noFill/>
          <a:ln>
            <a:noFill/>
          </a:ln>
        </p:spPr>
      </p:pic>
      <p:sp>
        <p:nvSpPr>
          <p:cNvPr id="11" name="TextBox 10">
            <a:extLst>
              <a:ext uri="{FF2B5EF4-FFF2-40B4-BE49-F238E27FC236}">
                <a16:creationId xmlns:a16="http://schemas.microsoft.com/office/drawing/2014/main" id="{F0A9B1A2-13DB-99F4-8CC8-E4F7672EA120}"/>
              </a:ext>
            </a:extLst>
          </p:cNvPr>
          <p:cNvSpPr txBox="1"/>
          <p:nvPr/>
        </p:nvSpPr>
        <p:spPr>
          <a:xfrm>
            <a:off x="7962900" y="5895975"/>
            <a:ext cx="981075" cy="369332"/>
          </a:xfrm>
          <a:prstGeom prst="rect">
            <a:avLst/>
          </a:prstGeom>
          <a:noFill/>
        </p:spPr>
        <p:txBody>
          <a:bodyPr wrap="square" rtlCol="0">
            <a:spAutoFit/>
          </a:bodyPr>
          <a:lstStyle/>
          <a:p>
            <a:r>
              <a:rPr lang="en-US" dirty="0"/>
              <a:t>(</a:t>
            </a:r>
            <a:r>
              <a:rPr lang="el-GR" dirty="0">
                <a:hlinkClick r:id="rId3"/>
              </a:rPr>
              <a:t>Πηγή</a:t>
            </a:r>
            <a:r>
              <a:rPr lang="en-US" dirty="0"/>
              <a:t>)</a:t>
            </a:r>
            <a:endParaRPr lang="en-GB" dirty="0"/>
          </a:p>
        </p:txBody>
      </p:sp>
    </p:spTree>
    <p:extLst>
      <p:ext uri="{BB962C8B-B14F-4D97-AF65-F5344CB8AC3E}">
        <p14:creationId xmlns:p14="http://schemas.microsoft.com/office/powerpoint/2010/main" val="4198676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a:xfrm>
            <a:off x="1521823" y="280585"/>
            <a:ext cx="10670177" cy="877888"/>
          </a:xfrm>
        </p:spPr>
        <p:txBody>
          <a:bodyPr>
            <a:normAutofit/>
          </a:bodyPr>
          <a:lstStyle/>
          <a:p>
            <a:r>
              <a:rPr lang="el-GR" sz="4400" dirty="0"/>
              <a:t>Ανάλυση της Αλυσίδας Αξίας</a:t>
            </a:r>
            <a:endParaRPr lang="en-GB" dirty="0"/>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23</a:t>
            </a:fld>
            <a:endParaRPr lang="en-US" dirty="0"/>
          </a:p>
        </p:txBody>
      </p:sp>
      <p:graphicFrame>
        <p:nvGraphicFramePr>
          <p:cNvPr id="11" name="Tabella 5">
            <a:extLst>
              <a:ext uri="{FF2B5EF4-FFF2-40B4-BE49-F238E27FC236}">
                <a16:creationId xmlns:a16="http://schemas.microsoft.com/office/drawing/2014/main" id="{B79C8ED1-1C28-8B56-F0AB-78C3ADF949CA}"/>
              </a:ext>
            </a:extLst>
          </p:cNvPr>
          <p:cNvGraphicFramePr>
            <a:graphicFrameLocks noGrp="1"/>
          </p:cNvGraphicFramePr>
          <p:nvPr>
            <p:extLst>
              <p:ext uri="{D42A27DB-BD31-4B8C-83A1-F6EECF244321}">
                <p14:modId xmlns:p14="http://schemas.microsoft.com/office/powerpoint/2010/main" val="3416466095"/>
              </p:ext>
            </p:extLst>
          </p:nvPr>
        </p:nvGraphicFramePr>
        <p:xfrm>
          <a:off x="310497" y="1010218"/>
          <a:ext cx="11571006" cy="5711257"/>
        </p:xfrm>
        <a:graphic>
          <a:graphicData uri="http://schemas.openxmlformats.org/drawingml/2006/table">
            <a:tbl>
              <a:tblPr firstRow="1" bandRow="1">
                <a:tableStyleId>{2A488322-F2BA-4B5B-9748-0D474271808F}</a:tableStyleId>
              </a:tblPr>
              <a:tblGrid>
                <a:gridCol w="1936018">
                  <a:extLst>
                    <a:ext uri="{9D8B030D-6E8A-4147-A177-3AD203B41FA5}">
                      <a16:colId xmlns:a16="http://schemas.microsoft.com/office/drawing/2014/main" val="750970025"/>
                    </a:ext>
                  </a:extLst>
                </a:gridCol>
                <a:gridCol w="9634988">
                  <a:extLst>
                    <a:ext uri="{9D8B030D-6E8A-4147-A177-3AD203B41FA5}">
                      <a16:colId xmlns:a16="http://schemas.microsoft.com/office/drawing/2014/main" val="1029336867"/>
                    </a:ext>
                  </a:extLst>
                </a:gridCol>
              </a:tblGrid>
              <a:tr h="413057">
                <a:tc>
                  <a:txBody>
                    <a:bodyPr/>
                    <a:lstStyle/>
                    <a:p>
                      <a:pPr algn="ctr"/>
                      <a:r>
                        <a:rPr lang="el-GR" dirty="0"/>
                        <a:t>Στάδιο</a:t>
                      </a:r>
                      <a:endParaRPr lang="it-IT" dirty="0"/>
                    </a:p>
                  </a:txBody>
                  <a:tcPr/>
                </a:tc>
                <a:tc>
                  <a:txBody>
                    <a:bodyPr/>
                    <a:lstStyle/>
                    <a:p>
                      <a:pPr algn="ctr"/>
                      <a:r>
                        <a:rPr lang="el-GR" noProof="0" dirty="0"/>
                        <a:t>Περιγραφή</a:t>
                      </a:r>
                      <a:endParaRPr lang="it-IT" dirty="0"/>
                    </a:p>
                  </a:txBody>
                  <a:tcPr/>
                </a:tc>
                <a:extLst>
                  <a:ext uri="{0D108BD9-81ED-4DB2-BD59-A6C34878D82A}">
                    <a16:rowId xmlns:a16="http://schemas.microsoft.com/office/drawing/2014/main" val="2789637652"/>
                  </a:ext>
                </a:extLst>
              </a:tr>
              <a:tr h="67031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l-GR" sz="1600" b="1" kern="1200" dirty="0">
                          <a:solidFill>
                            <a:schemeClr val="dk1"/>
                          </a:solidFill>
                          <a:effectLst/>
                        </a:rPr>
                        <a:t>Συγκομιδή &amp; Συλλογή</a:t>
                      </a:r>
                      <a:endParaRPr lang="it-IT" sz="1600" dirty="0"/>
                    </a:p>
                  </a:txBody>
                  <a:tcPr/>
                </a:tc>
                <a:tc>
                  <a:txBody>
                    <a:bodyPr/>
                    <a:lstStyle/>
                    <a:p>
                      <a:pPr algn="just"/>
                      <a:r>
                        <a:rPr lang="el-GR" sz="1600" dirty="0"/>
                        <a:t>Μόλις οι καλλιέργειες είναι έτοιμες για συγκομιδή ή το ζωικό κεφάλαιο είναι έτοιμο για μεταποίηση, το στάδιο αυτό περιλαμβάνει τη συλλογή των γεωργικών προϊόντων από τις γεωργικές εκμεταλλεύσεις και άλλες πηγές</a:t>
                      </a:r>
                      <a:r>
                        <a:rPr lang="en-GB" sz="1600" dirty="0"/>
                        <a:t>.</a:t>
                      </a:r>
                      <a:endParaRPr lang="it-IT" sz="1600" dirty="0"/>
                    </a:p>
                  </a:txBody>
                  <a:tcPr/>
                </a:tc>
                <a:extLst>
                  <a:ext uri="{0D108BD9-81ED-4DB2-BD59-A6C34878D82A}">
                    <a16:rowId xmlns:a16="http://schemas.microsoft.com/office/drawing/2014/main" val="3481917481"/>
                  </a:ext>
                </a:extLst>
              </a:tr>
              <a:tr h="957585">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l-GR" sz="1600" b="1" kern="1200" dirty="0">
                          <a:solidFill>
                            <a:schemeClr val="dk1"/>
                          </a:solidFill>
                          <a:effectLst/>
                        </a:rPr>
                        <a:t>Επεξεργασία &amp; Διύλιση</a:t>
                      </a:r>
                      <a:endParaRPr lang="it-IT" sz="1600" dirty="0"/>
                    </a:p>
                  </a:txBody>
                  <a:tcPr/>
                </a:tc>
                <a:tc>
                  <a:txBody>
                    <a:bodyPr/>
                    <a:lstStyle/>
                    <a:p>
                      <a:pPr algn="just"/>
                      <a:r>
                        <a:rPr lang="el-GR" sz="1600" dirty="0"/>
                        <a:t>Σε αυτό το στάδιο, οι πρώτες γεωργικές ύλες υποβάλλονται σε επεξεργασία και εξευγενισμό για τη δημιουργία προϊόντων προστιθέμενης αξίας. Αυτό μπορεί να περιλαμβάνει την παραγωγή </a:t>
                      </a:r>
                      <a:r>
                        <a:rPr lang="el-GR" sz="1600" dirty="0" err="1"/>
                        <a:t>βιοκαυσίμων</a:t>
                      </a:r>
                      <a:r>
                        <a:rPr lang="el-GR" sz="1600" dirty="0"/>
                        <a:t>, χημικών ουσιών βιολογικής προέλευσης, βιοδιασπώμενων υλικών και άλλων προϊόντων βιολογικής προέλευσης</a:t>
                      </a:r>
                      <a:endParaRPr lang="it-IT" sz="1600" dirty="0"/>
                    </a:p>
                  </a:txBody>
                  <a:tcPr/>
                </a:tc>
                <a:extLst>
                  <a:ext uri="{0D108BD9-81ED-4DB2-BD59-A6C34878D82A}">
                    <a16:rowId xmlns:a16="http://schemas.microsoft.com/office/drawing/2014/main" val="2017148825"/>
                  </a:ext>
                </a:extLst>
              </a:tr>
              <a:tr h="957585">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l-GR" sz="1600" b="1" kern="1200" dirty="0">
                          <a:solidFill>
                            <a:schemeClr val="dk1"/>
                          </a:solidFill>
                          <a:effectLst/>
                        </a:rPr>
                        <a:t>Διανομή</a:t>
                      </a:r>
                      <a:r>
                        <a:rPr lang="en-US" sz="1600" b="1" kern="1200" dirty="0">
                          <a:solidFill>
                            <a:schemeClr val="dk1"/>
                          </a:solidFill>
                          <a:effectLst/>
                        </a:rPr>
                        <a:t> &amp;Logistics</a:t>
                      </a:r>
                      <a:endParaRPr lang="it-IT" sz="1600" dirty="0"/>
                    </a:p>
                  </a:txBody>
                  <a:tcPr/>
                </a:tc>
                <a:tc>
                  <a:txBody>
                    <a:bodyPr/>
                    <a:lstStyle/>
                    <a:p>
                      <a:pPr algn="just"/>
                      <a:r>
                        <a:rPr lang="el-GR" sz="1600" kern="1200" dirty="0">
                          <a:solidFill>
                            <a:schemeClr val="dk1"/>
                          </a:solidFill>
                          <a:effectLst/>
                        </a:rPr>
                        <a:t>Μετά την επεξεργασία, τα προϊόντα βιολογικής προέλευσης πρέπει να διανεμηθούν σε διάφορες αγορές και καταναλωτές. Η αποτελεσματική εφοδιαστική και η μεταφορά παίζουν σημαντικό ρόλο στην εξασφάλιση ότι τα προϊόντα θα φτάσουν αμέσως στον προορισμό τους</a:t>
                      </a:r>
                      <a:r>
                        <a:rPr lang="en-GB" sz="1600" kern="1200" dirty="0">
                          <a:solidFill>
                            <a:schemeClr val="dk1"/>
                          </a:solidFill>
                          <a:effectLst/>
                        </a:rPr>
                        <a:t>.</a:t>
                      </a:r>
                      <a:endParaRPr lang="it-IT" sz="1600" dirty="0"/>
                    </a:p>
                  </a:txBody>
                  <a:tcPr/>
                </a:tc>
                <a:extLst>
                  <a:ext uri="{0D108BD9-81ED-4DB2-BD59-A6C34878D82A}">
                    <a16:rowId xmlns:a16="http://schemas.microsoft.com/office/drawing/2014/main" val="1017015894"/>
                  </a:ext>
                </a:extLst>
              </a:tr>
              <a:tr h="67031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l-GR" sz="1600" b="1" kern="1200" dirty="0">
                          <a:solidFill>
                            <a:schemeClr val="dk1"/>
                          </a:solidFill>
                          <a:effectLst/>
                        </a:rPr>
                        <a:t>Λιανικό εμπόριο &amp; καταναλωτικές αγορές</a:t>
                      </a:r>
                      <a:endParaRPr lang="it-IT" sz="1600" dirty="0"/>
                    </a:p>
                  </a:txBody>
                  <a:tcPr/>
                </a:tc>
                <a:tc>
                  <a:txBody>
                    <a:bodyPr/>
                    <a:lstStyle/>
                    <a:p>
                      <a:pPr algn="just"/>
                      <a:r>
                        <a:rPr lang="el-GR" sz="1600" kern="1200" dirty="0">
                          <a:solidFill>
                            <a:schemeClr val="dk1"/>
                          </a:solidFill>
                          <a:effectLst/>
                        </a:rPr>
                        <a:t>Αυτό το στάδιο περιλαμβάνει την πώληση προϊόντων βιολογικής προέλευσης στους τελικούς καταναλωτές μέσω διαφόρων καναλιών λιανικής πώλησης. Η </a:t>
                      </a:r>
                      <a:r>
                        <a:rPr lang="el-GR" sz="1600" kern="1200" dirty="0" err="1">
                          <a:solidFill>
                            <a:schemeClr val="dk1"/>
                          </a:solidFill>
                          <a:effectLst/>
                        </a:rPr>
                        <a:t>βιοοικονομία</a:t>
                      </a:r>
                      <a:r>
                        <a:rPr lang="el-GR" sz="1600" kern="1200" dirty="0">
                          <a:solidFill>
                            <a:schemeClr val="dk1"/>
                          </a:solidFill>
                          <a:effectLst/>
                        </a:rPr>
                        <a:t> στοχεύει να προσφέρει βιώσιμες και φιλικές προς το περιβάλλον εναλλακτικές λύσεις στα παραδοσιακά προϊόντα</a:t>
                      </a:r>
                      <a:endParaRPr lang="it-IT" sz="1600" dirty="0"/>
                    </a:p>
                  </a:txBody>
                  <a:tcPr/>
                </a:tc>
                <a:extLst>
                  <a:ext uri="{0D108BD9-81ED-4DB2-BD59-A6C34878D82A}">
                    <a16:rowId xmlns:a16="http://schemas.microsoft.com/office/drawing/2014/main" val="2073046260"/>
                  </a:ext>
                </a:extLst>
              </a:tr>
              <a:tr h="67031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l-GR" sz="1600" b="1" kern="1200" dirty="0">
                          <a:solidFill>
                            <a:schemeClr val="dk1"/>
                          </a:solidFill>
                          <a:effectLst/>
                        </a:rPr>
                        <a:t>Διαχείριση αποβλήτων &amp; υποπροϊόντων</a:t>
                      </a:r>
                      <a:endParaRPr lang="it-IT" sz="1600" kern="1200" dirty="0">
                        <a:solidFill>
                          <a:schemeClr val="dk1"/>
                        </a:solidFill>
                        <a:effectLst/>
                      </a:endParaRPr>
                    </a:p>
                    <a:p>
                      <a:pPr algn="just"/>
                      <a:endParaRPr lang="it-IT" sz="1600"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l-GR" sz="1600" kern="1200" dirty="0">
                          <a:solidFill>
                            <a:schemeClr val="dk1"/>
                          </a:solidFill>
                          <a:effectLst/>
                        </a:rPr>
                        <a:t>Οι βιώσιμες αλυσίδες αξίας της </a:t>
                      </a:r>
                      <a:r>
                        <a:rPr lang="el-GR" sz="1600" kern="1200" dirty="0" err="1">
                          <a:solidFill>
                            <a:schemeClr val="dk1"/>
                          </a:solidFill>
                          <a:effectLst/>
                        </a:rPr>
                        <a:t>βιοοικονομίας</a:t>
                      </a:r>
                      <a:r>
                        <a:rPr lang="el-GR" sz="1600" kern="1200" dirty="0">
                          <a:solidFill>
                            <a:schemeClr val="dk1"/>
                          </a:solidFill>
                          <a:effectLst/>
                        </a:rPr>
                        <a:t> δίνουν έμφαση στην αποτελεσματική διαχείριση των αποβλήτων και των υποπροϊόντων που παράγονται στα διάφορα στάδια της παραγωγής. Αυτά τα υποπροϊόντα μπορούν να αξιοποιηθούν για άλλους σκοπούς, όπως η παραγωγή ενέργειας μέσω της παραγωγής βιοαερίου ή να χρησιμοποιηθούν ως πρώτη ύλη για άλλες βιομηχανίες.</a:t>
                      </a:r>
                      <a:endParaRPr lang="it-IT" sz="1600" kern="1200" dirty="0">
                        <a:solidFill>
                          <a:schemeClr val="dk1"/>
                        </a:solidFill>
                        <a:effectLst/>
                        <a:latin typeface="+mn-lt"/>
                        <a:ea typeface="+mn-ea"/>
                        <a:cs typeface="+mn-cs"/>
                      </a:endParaRPr>
                    </a:p>
                  </a:txBody>
                  <a:tcPr/>
                </a:tc>
                <a:extLst>
                  <a:ext uri="{0D108BD9-81ED-4DB2-BD59-A6C34878D82A}">
                    <a16:rowId xmlns:a16="http://schemas.microsoft.com/office/drawing/2014/main" val="1741258122"/>
                  </a:ext>
                </a:extLst>
              </a:tr>
              <a:tr h="67031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l-GR" sz="1600" b="1" kern="1200" dirty="0">
                          <a:solidFill>
                            <a:schemeClr val="dk1"/>
                          </a:solidFill>
                          <a:effectLst/>
                        </a:rPr>
                        <a:t>Έρευνα &amp; Καινοτομία</a:t>
                      </a:r>
                      <a:endParaRPr lang="it-IT" sz="1600" dirty="0"/>
                    </a:p>
                  </a:txBody>
                  <a:tcPr/>
                </a:tc>
                <a:tc>
                  <a:txBody>
                    <a:bodyPr/>
                    <a:lstStyle/>
                    <a:p>
                      <a:pPr algn="just"/>
                      <a:r>
                        <a:rPr lang="el-GR" sz="1600" dirty="0"/>
                        <a:t>Η συνεχής έρευνα και καινοτομία είναι ζωτικής σημασίας για τον τομέα της </a:t>
                      </a:r>
                      <a:r>
                        <a:rPr lang="el-GR" sz="1600" dirty="0" err="1"/>
                        <a:t>βιοοικονομικής</a:t>
                      </a:r>
                      <a:r>
                        <a:rPr lang="el-GR" sz="1600" dirty="0"/>
                        <a:t> γεωργίας για την ανάπτυξη νέων και βελτιωμένων τεχνολογιών, καλύτερων ποικιλιών καλλιεργειών και πιο βιώσιμων γεωργικών πρακτικών.</a:t>
                      </a:r>
                      <a:endParaRPr lang="it-IT" sz="1600" dirty="0"/>
                    </a:p>
                  </a:txBody>
                  <a:tcPr/>
                </a:tc>
                <a:extLst>
                  <a:ext uri="{0D108BD9-81ED-4DB2-BD59-A6C34878D82A}">
                    <a16:rowId xmlns:a16="http://schemas.microsoft.com/office/drawing/2014/main" val="3312618777"/>
                  </a:ext>
                </a:extLst>
              </a:tr>
            </a:tbl>
          </a:graphicData>
        </a:graphic>
      </p:graphicFrame>
      <p:sp>
        <p:nvSpPr>
          <p:cNvPr id="3" name="Segnaposto piè di pagina 1">
            <a:extLst>
              <a:ext uri="{FF2B5EF4-FFF2-40B4-BE49-F238E27FC236}">
                <a16:creationId xmlns:a16="http://schemas.microsoft.com/office/drawing/2014/main" id="{2545C1F9-8328-AD9A-58D1-6E52F97E8EFD}"/>
              </a:ext>
            </a:extLst>
          </p:cNvPr>
          <p:cNvSpPr txBox="1">
            <a:spLocks/>
          </p:cNvSpPr>
          <p:nvPr/>
        </p:nvSpPr>
        <p:spPr>
          <a:xfrm>
            <a:off x="1256866" y="6363593"/>
            <a:ext cx="8008834" cy="600074"/>
          </a:xfrm>
          <a:prstGeom prst="rect">
            <a:avLst/>
          </a:prstGeom>
        </p:spPr>
        <p:txBody>
          <a:bodyPr vert="horz" lIns="91440" tIns="45720" rIns="91440" bIns="45720" rtlCol="0" anchor="ctr"/>
          <a:lstStyle>
            <a:defPPr>
              <a:defRPr lang="it-IT"/>
            </a:defPPr>
            <a:lvl1pPr marL="0" algn="r" defTabSz="914400" rtl="0" eaLnBrk="1" latinLnBrk="0" hangingPunct="1">
              <a:defRPr lang="en-US" sz="1200" b="1"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lumMod val="65000"/>
                  </a:schemeClr>
                </a:solidFill>
              </a:rPr>
              <a:t>Module: 3/ Learning Unit: Introduction to Bioeconomy/ Sub Unit: New Value chains</a:t>
            </a:r>
          </a:p>
        </p:txBody>
      </p:sp>
    </p:spTree>
    <p:extLst>
      <p:ext uri="{BB962C8B-B14F-4D97-AF65-F5344CB8AC3E}">
        <p14:creationId xmlns:p14="http://schemas.microsoft.com/office/powerpoint/2010/main" val="1915706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a:xfrm>
            <a:off x="430676" y="2376085"/>
            <a:ext cx="2007724" cy="2167340"/>
          </a:xfrm>
        </p:spPr>
        <p:txBody>
          <a:bodyPr>
            <a:normAutofit/>
          </a:bodyPr>
          <a:lstStyle/>
          <a:p>
            <a:r>
              <a:rPr lang="el-GR" sz="3600" dirty="0"/>
              <a:t>Χαρτογράφηση της αλυσίδας αξίας</a:t>
            </a:r>
            <a:endParaRPr lang="en-GB" sz="3600" dirty="0"/>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24</a:t>
            </a:fld>
            <a:endParaRPr lang="en-US" dirty="0"/>
          </a:p>
        </p:txBody>
      </p:sp>
      <p:sp>
        <p:nvSpPr>
          <p:cNvPr id="3" name="Segnaposto piè di pagina 1">
            <a:extLst>
              <a:ext uri="{FF2B5EF4-FFF2-40B4-BE49-F238E27FC236}">
                <a16:creationId xmlns:a16="http://schemas.microsoft.com/office/drawing/2014/main" id="{2545C1F9-8328-AD9A-58D1-6E52F97E8EFD}"/>
              </a:ext>
            </a:extLst>
          </p:cNvPr>
          <p:cNvSpPr txBox="1">
            <a:spLocks/>
          </p:cNvSpPr>
          <p:nvPr/>
        </p:nvSpPr>
        <p:spPr>
          <a:xfrm>
            <a:off x="1256866" y="6363593"/>
            <a:ext cx="8008834" cy="600074"/>
          </a:xfrm>
          <a:prstGeom prst="rect">
            <a:avLst/>
          </a:prstGeom>
        </p:spPr>
        <p:txBody>
          <a:bodyPr vert="horz" lIns="91440" tIns="45720" rIns="91440" bIns="45720" rtlCol="0" anchor="ctr"/>
          <a:lstStyle>
            <a:defPPr>
              <a:defRPr lang="it-IT"/>
            </a:defPPr>
            <a:lvl1pPr marL="0" algn="r" defTabSz="914400" rtl="0" eaLnBrk="1" latinLnBrk="0" hangingPunct="1">
              <a:defRPr lang="en-US" sz="1200" b="1"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lumMod val="65000"/>
                  </a:schemeClr>
                </a:solidFill>
              </a:rPr>
              <a:t>Module: 3/ Learning Unit: Introduction to Bioeconomy/ Sub Unit: New Value chains</a:t>
            </a:r>
          </a:p>
        </p:txBody>
      </p:sp>
      <p:pic>
        <p:nvPicPr>
          <p:cNvPr id="4" name="Picture 3" descr="Sustainability 10 01695 g007">
            <a:extLst>
              <a:ext uri="{FF2B5EF4-FFF2-40B4-BE49-F238E27FC236}">
                <a16:creationId xmlns:a16="http://schemas.microsoft.com/office/drawing/2014/main" id="{28B987F1-9025-E8C6-8484-0DD68C8A9DC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3109" y="494222"/>
            <a:ext cx="8582025" cy="6169408"/>
          </a:xfrm>
          <a:prstGeom prst="rect">
            <a:avLst/>
          </a:prstGeom>
          <a:noFill/>
          <a:ln>
            <a:noFill/>
          </a:ln>
        </p:spPr>
      </p:pic>
      <p:sp>
        <p:nvSpPr>
          <p:cNvPr id="5" name="TextBox 4">
            <a:extLst>
              <a:ext uri="{FF2B5EF4-FFF2-40B4-BE49-F238E27FC236}">
                <a16:creationId xmlns:a16="http://schemas.microsoft.com/office/drawing/2014/main" id="{859E0E10-0CEA-AC78-17F1-186A6FE4F8EE}"/>
              </a:ext>
            </a:extLst>
          </p:cNvPr>
          <p:cNvSpPr txBox="1"/>
          <p:nvPr/>
        </p:nvSpPr>
        <p:spPr>
          <a:xfrm>
            <a:off x="10935134" y="5686981"/>
            <a:ext cx="981075" cy="369332"/>
          </a:xfrm>
          <a:prstGeom prst="rect">
            <a:avLst/>
          </a:prstGeom>
          <a:noFill/>
        </p:spPr>
        <p:txBody>
          <a:bodyPr wrap="square" rtlCol="0">
            <a:spAutoFit/>
          </a:bodyPr>
          <a:lstStyle/>
          <a:p>
            <a:r>
              <a:rPr lang="en-US" dirty="0"/>
              <a:t>(</a:t>
            </a:r>
            <a:r>
              <a:rPr lang="el-GR" dirty="0">
                <a:hlinkClick r:id="rId3"/>
              </a:rPr>
              <a:t>Πηγή</a:t>
            </a:r>
            <a:r>
              <a:rPr lang="en-US" dirty="0"/>
              <a:t>)</a:t>
            </a:r>
            <a:endParaRPr lang="en-GB" dirty="0"/>
          </a:p>
        </p:txBody>
      </p:sp>
    </p:spTree>
    <p:extLst>
      <p:ext uri="{BB962C8B-B14F-4D97-AF65-F5344CB8AC3E}">
        <p14:creationId xmlns:p14="http://schemas.microsoft.com/office/powerpoint/2010/main" val="304395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lstStyle/>
          <a:p>
            <a:r>
              <a:rPr lang="el-GR" dirty="0"/>
              <a:t>Πρακτική Δραστηριότητα</a:t>
            </a:r>
            <a:r>
              <a:rPr lang="it-IT" dirty="0"/>
              <a:t>#3</a:t>
            </a:r>
            <a:endParaRPr lang="en-GB" dirty="0"/>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25</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8198" y="1781175"/>
            <a:ext cx="10291355" cy="4394200"/>
          </a:xfrm>
        </p:spPr>
        <p:txBody>
          <a:bodyPr/>
          <a:lstStyle/>
          <a:p>
            <a:pPr marL="0" indent="0" algn="ctr">
              <a:buNone/>
            </a:pPr>
            <a:endParaRPr lang="en-US" i="1" dirty="0">
              <a:solidFill>
                <a:srgbClr val="000000"/>
              </a:solidFill>
              <a:latin typeface="Calibri" panose="020F0502020204030204" pitchFamily="34" charset="0"/>
              <a:ea typeface="Calibri" panose="020F0502020204030204" pitchFamily="34" charset="0"/>
            </a:endParaRPr>
          </a:p>
          <a:p>
            <a:pPr marL="0" indent="0" algn="ctr">
              <a:buNone/>
            </a:pPr>
            <a:r>
              <a:rPr lang="el-GR" sz="2800" i="1" kern="1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Ομαδική Συζ</a:t>
            </a:r>
            <a:r>
              <a:rPr lang="el-GR" i="1" kern="100" dirty="0">
                <a:solidFill>
                  <a:srgbClr val="000000"/>
                </a:solidFill>
                <a:latin typeface="Calibri" panose="020F0502020204030204" pitchFamily="34" charset="0"/>
                <a:ea typeface="Calibri" panose="020F0502020204030204" pitchFamily="34" charset="0"/>
                <a:cs typeface="Open Sans" panose="020B0606030504020204" pitchFamily="34" charset="0"/>
              </a:rPr>
              <a:t>ήτηση</a:t>
            </a:r>
            <a:endParaRPr lang="en-US" i="1" kern="100" dirty="0">
              <a:solidFill>
                <a:srgbClr val="000000"/>
              </a:solidFill>
              <a:latin typeface="Calibri" panose="020F0502020204030204" pitchFamily="34" charset="0"/>
              <a:ea typeface="Calibri" panose="020F0502020204030204" pitchFamily="34" charset="0"/>
              <a:cs typeface="Open Sans" panose="020B0606030504020204" pitchFamily="34" charset="0"/>
            </a:endParaRPr>
          </a:p>
          <a:p>
            <a:pPr marL="0" indent="0" algn="ctr">
              <a:buNone/>
            </a:pPr>
            <a:r>
              <a:rPr lang="el-GR" sz="2800" i="1" kern="1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Επιλέξτε ένα βιολογικά βασισμένο προϊόν από τον αγροτικό τομέα και προσπαθήστε να δώσετε μια σύντομη περιγραφή της αλυσίδας αξίας που πρέπει να ακολουθήσει</a:t>
            </a:r>
            <a:r>
              <a:rPr lang="en-US" sz="2800" i="1" kern="1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 </a:t>
            </a:r>
            <a:endParaRPr lang="it-IT" sz="2800" dirty="0"/>
          </a:p>
        </p:txBody>
      </p:sp>
      <p:sp>
        <p:nvSpPr>
          <p:cNvPr id="2" name="Segnaposto piè di pagina 1">
            <a:extLst>
              <a:ext uri="{FF2B5EF4-FFF2-40B4-BE49-F238E27FC236}">
                <a16:creationId xmlns:a16="http://schemas.microsoft.com/office/drawing/2014/main" id="{F3C79D48-2DF9-0B8A-FB65-A5F7C6585CCE}"/>
              </a:ext>
            </a:extLst>
          </p:cNvPr>
          <p:cNvSpPr txBox="1">
            <a:spLocks/>
          </p:cNvSpPr>
          <p:nvPr/>
        </p:nvSpPr>
        <p:spPr>
          <a:xfrm>
            <a:off x="1256866" y="6363593"/>
            <a:ext cx="8008834" cy="600074"/>
          </a:xfrm>
          <a:prstGeom prst="rect">
            <a:avLst/>
          </a:prstGeom>
        </p:spPr>
        <p:txBody>
          <a:bodyPr vert="horz" lIns="91440" tIns="45720" rIns="91440" bIns="45720" rtlCol="0" anchor="ctr"/>
          <a:lstStyle>
            <a:defPPr>
              <a:defRPr lang="it-IT"/>
            </a:defPPr>
            <a:lvl1pPr marL="0" algn="r" defTabSz="914400" rtl="0" eaLnBrk="1" latinLnBrk="0" hangingPunct="1">
              <a:defRPr lang="en-US" sz="1200" b="1"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lumMod val="65000"/>
                  </a:schemeClr>
                </a:solidFill>
              </a:rPr>
              <a:t>Module: 3/ Learning Unit: Introduction to Bioeconomy/ Sub Unit: New Value chains</a:t>
            </a:r>
          </a:p>
        </p:txBody>
      </p:sp>
    </p:spTree>
    <p:extLst>
      <p:ext uri="{BB962C8B-B14F-4D97-AF65-F5344CB8AC3E}">
        <p14:creationId xmlns:p14="http://schemas.microsoft.com/office/powerpoint/2010/main" val="3837960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382502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9575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lstStyle/>
          <a:p>
            <a:r>
              <a:rPr lang="el-GR" dirty="0"/>
              <a:t>Περιεχόμενο</a:t>
            </a:r>
            <a:endParaRPr lang="en-GB" dirty="0"/>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a:xfrm>
            <a:off x="838200" y="2225040"/>
            <a:ext cx="10515600" cy="3566160"/>
          </a:xfrm>
        </p:spPr>
        <p:txBody>
          <a:bodyPr/>
          <a:lstStyle/>
          <a:p>
            <a:pPr marL="342900" indent="-342900">
              <a:buFont typeface="+mj-lt"/>
              <a:buAutoNum type="arabicPeriod"/>
            </a:pPr>
            <a:r>
              <a:rPr lang="el-GR" dirty="0"/>
              <a:t>Βιο-οικονομία βασισμένη στη γνώση</a:t>
            </a:r>
          </a:p>
          <a:p>
            <a:pPr marL="342900" indent="-342900">
              <a:buFont typeface="+mj-lt"/>
              <a:buAutoNum type="arabicPeriod"/>
            </a:pPr>
            <a:r>
              <a:rPr lang="el-GR" dirty="0"/>
              <a:t>Τα Συστήματα Γεωργικής Γνώσης και Καινοτομίας (AKIS) </a:t>
            </a:r>
          </a:p>
          <a:p>
            <a:pPr marL="342900" indent="-342900">
              <a:buFont typeface="+mj-lt"/>
              <a:buAutoNum type="arabicPeriod"/>
            </a:pPr>
            <a:r>
              <a:rPr lang="el-GR" dirty="0"/>
              <a:t>Η προσέγγιση της έρευνας και της καινοτομίας με βάση τα διατροφικά συστήματα</a:t>
            </a:r>
          </a:p>
          <a:p>
            <a:pPr marL="342900" indent="-342900">
              <a:buFont typeface="+mj-lt"/>
              <a:buAutoNum type="arabicPeriod"/>
            </a:pPr>
            <a:r>
              <a:rPr lang="el-GR" dirty="0"/>
              <a:t>Πρακτικές ανοικτής καινοτομίας για προϊόντα βιολογικής βάσης</a:t>
            </a:r>
            <a:endParaRPr lang="it-IT" dirty="0"/>
          </a:p>
          <a:p>
            <a:pPr marL="0" indent="0">
              <a:buNone/>
            </a:pPr>
            <a:endParaRPr lang="en-GB" dirty="0"/>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pPr/>
              <a:t>28</a:t>
            </a:fld>
            <a:endParaRPr lang="en-US" dirty="0"/>
          </a:p>
        </p:txBody>
      </p:sp>
      <p:sp>
        <p:nvSpPr>
          <p:cNvPr id="4" name="Segnaposto piè di pagina 1">
            <a:extLst>
              <a:ext uri="{FF2B5EF4-FFF2-40B4-BE49-F238E27FC236}">
                <a16:creationId xmlns:a16="http://schemas.microsoft.com/office/drawing/2014/main" id="{21F9581F-EF4B-666F-D126-6A2C7A90F5A4}"/>
              </a:ext>
            </a:extLst>
          </p:cNvPr>
          <p:cNvSpPr txBox="1">
            <a:spLocks/>
          </p:cNvSpPr>
          <p:nvPr/>
        </p:nvSpPr>
        <p:spPr>
          <a:xfrm>
            <a:off x="1256866" y="6363593"/>
            <a:ext cx="8008834" cy="600074"/>
          </a:xfrm>
          <a:prstGeom prst="rect">
            <a:avLst/>
          </a:prstGeom>
        </p:spPr>
        <p:txBody>
          <a:bodyPr vert="horz" lIns="91440" tIns="45720" rIns="91440" bIns="45720" rtlCol="0" anchor="ctr"/>
          <a:lstStyle>
            <a:defPPr>
              <a:defRPr lang="it-IT"/>
            </a:defPPr>
            <a:lvl1pPr marL="0" algn="r" defTabSz="914400" rtl="0" eaLnBrk="1" latinLnBrk="0" hangingPunct="1">
              <a:defRPr lang="en-US" sz="1200" b="1"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lumMod val="65000"/>
                  </a:schemeClr>
                </a:solidFill>
              </a:rPr>
              <a:t>Module: 3/ Learning Unit: Introduction to Bioeconomy/ Sub Unit: Innovation to biobased economy</a:t>
            </a:r>
          </a:p>
        </p:txBody>
      </p:sp>
    </p:spTree>
    <p:extLst>
      <p:ext uri="{BB962C8B-B14F-4D97-AF65-F5344CB8AC3E}">
        <p14:creationId xmlns:p14="http://schemas.microsoft.com/office/powerpoint/2010/main" val="4182908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lstStyle/>
          <a:p>
            <a:r>
              <a:rPr lang="el-GR" sz="4400" dirty="0"/>
              <a:t>Βιο-οικονομία βασισμένη στη γνώση</a:t>
            </a:r>
          </a:p>
        </p:txBody>
      </p:sp>
      <p:sp>
        <p:nvSpPr>
          <p:cNvPr id="3" name="Segnaposto contenuto 2">
            <a:extLst>
              <a:ext uri="{FF2B5EF4-FFF2-40B4-BE49-F238E27FC236}">
                <a16:creationId xmlns:a16="http://schemas.microsoft.com/office/drawing/2014/main" id="{BBAB9142-6411-6685-EC1E-F0EE8EA56354}"/>
              </a:ext>
            </a:extLst>
          </p:cNvPr>
          <p:cNvSpPr>
            <a:spLocks noGrp="1"/>
          </p:cNvSpPr>
          <p:nvPr>
            <p:ph sz="half" idx="1"/>
          </p:nvPr>
        </p:nvSpPr>
        <p:spPr>
          <a:xfrm>
            <a:off x="838200" y="1825625"/>
            <a:ext cx="10515600" cy="877888"/>
          </a:xfrm>
        </p:spPr>
        <p:txBody>
          <a:bodyPr>
            <a:normAutofit/>
          </a:bodyPr>
          <a:lstStyle/>
          <a:p>
            <a:pPr marL="285750" indent="-285750">
              <a:buFont typeface="Arial" panose="020B0604020202020204" pitchFamily="34" charset="0"/>
              <a:buChar char="•"/>
            </a:pPr>
            <a:r>
              <a:rPr lang="el-GR" sz="1800" kern="100" dirty="0">
                <a:latin typeface="Calibri" panose="020F0502020204030204" pitchFamily="34" charset="0"/>
                <a:ea typeface="Calibri" panose="020F0502020204030204" pitchFamily="34" charset="0"/>
              </a:rPr>
              <a:t>Η βιο-οικονομία έχει ισχυρή την διάσταση της έρευνας και της καινοτομίας, η οποία μπορεί να εφαρμοστεί για τη βελτίωση της παραγωγής τροφίμων, ζωοτροφών και ινών, καθώς και για την ανάπτυξη νέων εφαρμογών και προϊόντων σε τομείς όπως τα φαρμακευτικά προϊόντα, τα χημικά και η ενέργεια.</a:t>
            </a:r>
            <a:r>
              <a:rPr lang="en-GB" sz="1800" kern="100" dirty="0">
                <a:latin typeface="Calibri" panose="020F0502020204030204" pitchFamily="34" charset="0"/>
                <a:ea typeface="Calibri" panose="020F0502020204030204" pitchFamily="34" charset="0"/>
              </a:rPr>
              <a:t>.</a:t>
            </a:r>
            <a:endParaRPr lang="en-US" sz="1800" kern="100" dirty="0">
              <a:latin typeface="Calibri" panose="020F0502020204030204" pitchFamily="34" charset="0"/>
              <a:ea typeface="Calibri" panose="020F0502020204030204" pitchFamily="34" charset="0"/>
            </a:endParaRP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29</a:t>
            </a:fld>
            <a:endParaRPr lang="en-US" dirty="0"/>
          </a:p>
        </p:txBody>
      </p:sp>
      <p:sp>
        <p:nvSpPr>
          <p:cNvPr id="4" name="CasellaDiTesto 3">
            <a:extLst>
              <a:ext uri="{FF2B5EF4-FFF2-40B4-BE49-F238E27FC236}">
                <a16:creationId xmlns:a16="http://schemas.microsoft.com/office/drawing/2014/main" id="{61039788-3AF6-F007-5C23-FBA59A06AEE6}"/>
              </a:ext>
            </a:extLst>
          </p:cNvPr>
          <p:cNvSpPr txBox="1"/>
          <p:nvPr/>
        </p:nvSpPr>
        <p:spPr>
          <a:xfrm>
            <a:off x="1088628" y="2640530"/>
            <a:ext cx="8198498" cy="369332"/>
          </a:xfrm>
          <a:prstGeom prst="rect">
            <a:avLst/>
          </a:prstGeom>
          <a:noFill/>
        </p:spPr>
        <p:txBody>
          <a:bodyPr wrap="square" rtlCol="0">
            <a:spAutoFit/>
          </a:bodyPr>
          <a:lstStyle/>
          <a:p>
            <a:r>
              <a:rPr lang="el-GR" b="1" dirty="0">
                <a:solidFill>
                  <a:srgbClr val="000000"/>
                </a:solidFill>
                <a:latin typeface="Calibri" panose="020F0502020204030204" pitchFamily="34" charset="0"/>
                <a:ea typeface="Times New Roman" panose="02020603050405020304" pitchFamily="18" charset="0"/>
              </a:rPr>
              <a:t>Τα κύρια χαρακτηριστικά είναι τα εξής</a:t>
            </a:r>
            <a:r>
              <a:rPr lang="en-US" dirty="0">
                <a:solidFill>
                  <a:srgbClr val="000000"/>
                </a:solidFill>
                <a:latin typeface="Calibri" panose="020F0502020204030204" pitchFamily="34" charset="0"/>
                <a:ea typeface="Times New Roman" panose="02020603050405020304" pitchFamily="18" charset="0"/>
              </a:rPr>
              <a:t>:</a:t>
            </a:r>
            <a:endParaRPr lang="it-IT" b="1" dirty="0"/>
          </a:p>
        </p:txBody>
      </p:sp>
      <p:sp>
        <p:nvSpPr>
          <p:cNvPr id="13" name="CasellaDiTesto 12">
            <a:extLst>
              <a:ext uri="{FF2B5EF4-FFF2-40B4-BE49-F238E27FC236}">
                <a16:creationId xmlns:a16="http://schemas.microsoft.com/office/drawing/2014/main" id="{9F52D978-2776-F24C-7C53-0B999AE4657E}"/>
              </a:ext>
            </a:extLst>
          </p:cNvPr>
          <p:cNvSpPr txBox="1"/>
          <p:nvPr/>
        </p:nvSpPr>
        <p:spPr>
          <a:xfrm>
            <a:off x="1115350" y="5121870"/>
            <a:ext cx="2816801" cy="923330"/>
          </a:xfrm>
          <a:prstGeom prst="rect">
            <a:avLst/>
          </a:prstGeom>
          <a:noFill/>
        </p:spPr>
        <p:txBody>
          <a:bodyPr wrap="square" rtlCol="0">
            <a:spAutoFit/>
          </a:bodyPr>
          <a:lstStyle/>
          <a:p>
            <a:pPr algn="just"/>
            <a:r>
              <a:rPr lang="el-GR" b="1" dirty="0">
                <a:solidFill>
                  <a:srgbClr val="000000"/>
                </a:solidFill>
                <a:latin typeface="Calibri" panose="020F0502020204030204" pitchFamily="34" charset="0"/>
                <a:ea typeface="Times New Roman" panose="02020603050405020304" pitchFamily="18" charset="0"/>
              </a:rPr>
              <a:t>καθοδηγούμενη από τις εξελίξεις στις </a:t>
            </a:r>
            <a:r>
              <a:rPr lang="el-GR" b="1" dirty="0" err="1">
                <a:solidFill>
                  <a:srgbClr val="000000"/>
                </a:solidFill>
                <a:latin typeface="Calibri" panose="020F0502020204030204" pitchFamily="34" charset="0"/>
                <a:ea typeface="Times New Roman" panose="02020603050405020304" pitchFamily="18" charset="0"/>
              </a:rPr>
              <a:t>βιοεπιστήμες</a:t>
            </a:r>
            <a:r>
              <a:rPr lang="el-GR" b="1" dirty="0">
                <a:solidFill>
                  <a:srgbClr val="000000"/>
                </a:solidFill>
                <a:latin typeface="Calibri" panose="020F0502020204030204" pitchFamily="34" charset="0"/>
                <a:ea typeface="Times New Roman" panose="02020603050405020304" pitchFamily="18" charset="0"/>
              </a:rPr>
              <a:t> και τη βιοτεχνολογία</a:t>
            </a:r>
            <a:endParaRPr lang="it-IT" b="1" dirty="0"/>
          </a:p>
        </p:txBody>
      </p:sp>
      <p:sp>
        <p:nvSpPr>
          <p:cNvPr id="14" name="CasellaDiTesto 13">
            <a:extLst>
              <a:ext uri="{FF2B5EF4-FFF2-40B4-BE49-F238E27FC236}">
                <a16:creationId xmlns:a16="http://schemas.microsoft.com/office/drawing/2014/main" id="{445B4458-AD26-F0A3-0607-23232AE14D0F}"/>
              </a:ext>
            </a:extLst>
          </p:cNvPr>
          <p:cNvSpPr txBox="1"/>
          <p:nvPr/>
        </p:nvSpPr>
        <p:spPr>
          <a:xfrm>
            <a:off x="5436257" y="5125112"/>
            <a:ext cx="1842800" cy="646331"/>
          </a:xfrm>
          <a:prstGeom prst="rect">
            <a:avLst/>
          </a:prstGeom>
          <a:noFill/>
        </p:spPr>
        <p:txBody>
          <a:bodyPr wrap="square" rtlCol="0">
            <a:spAutoFit/>
          </a:bodyPr>
          <a:lstStyle/>
          <a:p>
            <a:r>
              <a:rPr lang="el-GR" b="1" dirty="0">
                <a:solidFill>
                  <a:srgbClr val="000000"/>
                </a:solidFill>
                <a:latin typeface="Calibri" panose="020F0502020204030204" pitchFamily="34" charset="0"/>
                <a:ea typeface="Times New Roman" panose="02020603050405020304" pitchFamily="18" charset="0"/>
              </a:rPr>
              <a:t>Βιώσιμη εντατικοποίηση</a:t>
            </a:r>
            <a:endParaRPr lang="it-IT" b="1" dirty="0"/>
          </a:p>
        </p:txBody>
      </p:sp>
      <p:sp>
        <p:nvSpPr>
          <p:cNvPr id="15" name="CasellaDiTesto 14">
            <a:extLst>
              <a:ext uri="{FF2B5EF4-FFF2-40B4-BE49-F238E27FC236}">
                <a16:creationId xmlns:a16="http://schemas.microsoft.com/office/drawing/2014/main" id="{207339DB-6650-0565-1AD4-B75D5CFBBD2D}"/>
              </a:ext>
            </a:extLst>
          </p:cNvPr>
          <p:cNvSpPr txBox="1"/>
          <p:nvPr/>
        </p:nvSpPr>
        <p:spPr>
          <a:xfrm>
            <a:off x="8853427" y="5044419"/>
            <a:ext cx="2734671" cy="923330"/>
          </a:xfrm>
          <a:prstGeom prst="rect">
            <a:avLst/>
          </a:prstGeom>
          <a:noFill/>
        </p:spPr>
        <p:txBody>
          <a:bodyPr wrap="square" rtlCol="0">
            <a:spAutoFit/>
          </a:bodyPr>
          <a:lstStyle/>
          <a:p>
            <a:r>
              <a:rPr lang="el-GR" b="1" dirty="0">
                <a:solidFill>
                  <a:srgbClr val="000000"/>
                </a:solidFill>
                <a:latin typeface="Calibri" panose="020F0502020204030204" pitchFamily="34" charset="0"/>
              </a:rPr>
              <a:t>Απαιτεί την κατανόηση της βιομάζας και της αλυσίδας εφοδιασμού της</a:t>
            </a:r>
            <a:endParaRPr lang="it-IT" b="1" dirty="0"/>
          </a:p>
        </p:txBody>
      </p:sp>
      <p:sp>
        <p:nvSpPr>
          <p:cNvPr id="5" name="Segnaposto piè di pagina 1">
            <a:extLst>
              <a:ext uri="{FF2B5EF4-FFF2-40B4-BE49-F238E27FC236}">
                <a16:creationId xmlns:a16="http://schemas.microsoft.com/office/drawing/2014/main" id="{950D0C91-B41E-34B1-32B0-03B69033C33A}"/>
              </a:ext>
            </a:extLst>
          </p:cNvPr>
          <p:cNvSpPr txBox="1">
            <a:spLocks/>
          </p:cNvSpPr>
          <p:nvPr/>
        </p:nvSpPr>
        <p:spPr>
          <a:xfrm>
            <a:off x="1256866" y="6363593"/>
            <a:ext cx="8008834" cy="600074"/>
          </a:xfrm>
          <a:prstGeom prst="rect">
            <a:avLst/>
          </a:prstGeom>
        </p:spPr>
        <p:txBody>
          <a:bodyPr vert="horz" lIns="91440" tIns="45720" rIns="91440" bIns="45720" rtlCol="0" anchor="ctr"/>
          <a:lstStyle>
            <a:defPPr>
              <a:defRPr lang="it-IT"/>
            </a:defPPr>
            <a:lvl1pPr marL="0" algn="r" defTabSz="914400" rtl="0" eaLnBrk="1" latinLnBrk="0" hangingPunct="1">
              <a:defRPr lang="en-US" sz="1200" b="1"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lumMod val="65000"/>
                  </a:schemeClr>
                </a:solidFill>
              </a:rPr>
              <a:t>Module: 3/ Learning Unit: Introduction to Bioeconomy/ Sub Unit: Innovation to biobased economy</a:t>
            </a:r>
          </a:p>
        </p:txBody>
      </p:sp>
      <p:pic>
        <p:nvPicPr>
          <p:cNvPr id="10" name="Picture 9" descr="A hand holding leaves with icons around it&#10;&#10;Description automatically generated">
            <a:extLst>
              <a:ext uri="{FF2B5EF4-FFF2-40B4-BE49-F238E27FC236}">
                <a16:creationId xmlns:a16="http://schemas.microsoft.com/office/drawing/2014/main" id="{402A8083-117B-DFFB-1BE4-AD5B2E0FA686}"/>
              </a:ext>
            </a:extLst>
          </p:cNvPr>
          <p:cNvPicPr>
            <a:picLocks noChangeAspect="1"/>
          </p:cNvPicPr>
          <p:nvPr/>
        </p:nvPicPr>
        <p:blipFill>
          <a:blip r:embed="rId2"/>
          <a:stretch>
            <a:fillRect/>
          </a:stretch>
        </p:blipFill>
        <p:spPr>
          <a:xfrm>
            <a:off x="5288182" y="3063972"/>
            <a:ext cx="2061140" cy="2061140"/>
          </a:xfrm>
          <a:prstGeom prst="rect">
            <a:avLst/>
          </a:prstGeom>
        </p:spPr>
      </p:pic>
      <p:pic>
        <p:nvPicPr>
          <p:cNvPr id="17" name="Picture 16" descr="A green gas pump nozzle with leaves coming out of it&#10;&#10;Description automatically generated">
            <a:extLst>
              <a:ext uri="{FF2B5EF4-FFF2-40B4-BE49-F238E27FC236}">
                <a16:creationId xmlns:a16="http://schemas.microsoft.com/office/drawing/2014/main" id="{40ED12F5-2381-F407-C097-B43287A93F45}"/>
              </a:ext>
            </a:extLst>
          </p:cNvPr>
          <p:cNvPicPr>
            <a:picLocks noChangeAspect="1"/>
          </p:cNvPicPr>
          <p:nvPr/>
        </p:nvPicPr>
        <p:blipFill>
          <a:blip r:embed="rId3"/>
          <a:stretch>
            <a:fillRect/>
          </a:stretch>
        </p:blipFill>
        <p:spPr>
          <a:xfrm>
            <a:off x="1451432" y="3338778"/>
            <a:ext cx="2144638" cy="1382286"/>
          </a:xfrm>
          <a:prstGeom prst="rect">
            <a:avLst/>
          </a:prstGeom>
        </p:spPr>
      </p:pic>
      <p:pic>
        <p:nvPicPr>
          <p:cNvPr id="21" name="Picture 20" descr="A logo of a gas station&#10;&#10;Description automatically generated">
            <a:extLst>
              <a:ext uri="{FF2B5EF4-FFF2-40B4-BE49-F238E27FC236}">
                <a16:creationId xmlns:a16="http://schemas.microsoft.com/office/drawing/2014/main" id="{C3FA12EA-FD8A-084E-3067-A682838B23A2}"/>
              </a:ext>
            </a:extLst>
          </p:cNvPr>
          <p:cNvPicPr>
            <a:picLocks noChangeAspect="1"/>
          </p:cNvPicPr>
          <p:nvPr/>
        </p:nvPicPr>
        <p:blipFill>
          <a:blip r:embed="rId4"/>
          <a:stretch>
            <a:fillRect/>
          </a:stretch>
        </p:blipFill>
        <p:spPr>
          <a:xfrm>
            <a:off x="8842672" y="3221764"/>
            <a:ext cx="1897896" cy="1885598"/>
          </a:xfrm>
          <a:prstGeom prst="rect">
            <a:avLst/>
          </a:prstGeom>
        </p:spPr>
      </p:pic>
    </p:spTree>
    <p:extLst>
      <p:ext uri="{BB962C8B-B14F-4D97-AF65-F5344CB8AC3E}">
        <p14:creationId xmlns:p14="http://schemas.microsoft.com/office/powerpoint/2010/main" val="2534950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lstStyle/>
          <a:p>
            <a:r>
              <a:rPr lang="el-GR" dirty="0"/>
              <a:t>Περιεχόμενο</a:t>
            </a:r>
            <a:endParaRPr lang="en-GB" dirty="0"/>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p:txBody>
          <a:bodyPr/>
          <a:lstStyle/>
          <a:p>
            <a:pPr marL="342900" indent="-342900">
              <a:buFont typeface="+mj-lt"/>
              <a:buAutoNum type="arabicPeriod"/>
            </a:pPr>
            <a:r>
              <a:rPr lang="el-GR" dirty="0"/>
              <a:t>Η έννοια της βιο-οικονομίας</a:t>
            </a:r>
          </a:p>
          <a:p>
            <a:pPr marL="342900" indent="-342900">
              <a:buFont typeface="+mj-lt"/>
              <a:buAutoNum type="arabicPeriod"/>
            </a:pPr>
            <a:endParaRPr lang="it-IT" dirty="0"/>
          </a:p>
          <a:p>
            <a:pPr marL="342900" indent="-342900">
              <a:buFont typeface="+mj-lt"/>
              <a:buAutoNum type="arabicPeriod"/>
            </a:pPr>
            <a:r>
              <a:rPr lang="el-GR" dirty="0"/>
              <a:t>Βασικές έννοιες</a:t>
            </a:r>
            <a:endParaRPr lang="it-IT" dirty="0"/>
          </a:p>
          <a:p>
            <a:pPr marL="342900" indent="-342900">
              <a:buFont typeface="+mj-lt"/>
              <a:buAutoNum type="arabicPeriod"/>
            </a:pPr>
            <a:endParaRPr lang="it-IT" dirty="0"/>
          </a:p>
          <a:p>
            <a:pPr marL="342900" indent="-342900">
              <a:buFont typeface="+mj-lt"/>
              <a:buAutoNum type="arabicPeriod"/>
            </a:pPr>
            <a:r>
              <a:rPr lang="el-GR" dirty="0"/>
              <a:t>Οφέλη και προκλήσεις</a:t>
            </a:r>
            <a:endParaRPr lang="it-IT" dirty="0"/>
          </a:p>
          <a:p>
            <a:pPr marL="342900" indent="-342900">
              <a:buFont typeface="+mj-lt"/>
              <a:buAutoNum type="arabicPeriod"/>
            </a:pPr>
            <a:endParaRPr lang="it-IT" dirty="0"/>
          </a:p>
          <a:p>
            <a:pPr marL="342900" indent="-342900">
              <a:buFont typeface="+mj-lt"/>
              <a:buAutoNum type="arabicPeriod"/>
            </a:pPr>
            <a:r>
              <a:rPr lang="el-GR" dirty="0"/>
              <a:t>Βιοπροϊόντα και Βιολογικοί πόροι</a:t>
            </a:r>
            <a:endParaRPr lang="it-IT" dirty="0"/>
          </a:p>
          <a:p>
            <a:endParaRPr lang="en-GB" dirty="0"/>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p:txBody>
          <a:bodyPr/>
          <a:lstStyle/>
          <a:p>
            <a:r>
              <a:rPr lang="en-US" sz="1200" dirty="0">
                <a:solidFill>
                  <a:schemeClr val="bg1">
                    <a:lumMod val="65000"/>
                  </a:schemeClr>
                </a:solidFill>
              </a:rPr>
              <a:t>Module: 3/ Learning Unit: Introduction to Bioeconomy/ Sub Unit: Bioeconomy in Agribusiness</a:t>
            </a:r>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511451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normAutofit fontScale="90000"/>
          </a:bodyPr>
          <a:lstStyle/>
          <a:p>
            <a:r>
              <a:rPr lang="el-GR" sz="4400" dirty="0"/>
              <a:t>Τα Συστήματα Γεωργικής Γνώσης και Καινοτομίας (AKIS) </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30</a:t>
            </a:fld>
            <a:endParaRPr lang="en-US" dirty="0"/>
          </a:p>
        </p:txBody>
      </p:sp>
      <p:sp>
        <p:nvSpPr>
          <p:cNvPr id="10" name="CasellaDiTesto 9">
            <a:extLst>
              <a:ext uri="{FF2B5EF4-FFF2-40B4-BE49-F238E27FC236}">
                <a16:creationId xmlns:a16="http://schemas.microsoft.com/office/drawing/2014/main" id="{91273308-E884-308E-4D4A-5C3AAE41C64A}"/>
              </a:ext>
            </a:extLst>
          </p:cNvPr>
          <p:cNvSpPr txBox="1"/>
          <p:nvPr/>
        </p:nvSpPr>
        <p:spPr>
          <a:xfrm>
            <a:off x="2173806" y="1382973"/>
            <a:ext cx="9631117" cy="2622000"/>
          </a:xfrm>
          <a:prstGeom prst="rect">
            <a:avLst/>
          </a:prstGeom>
          <a:noFill/>
        </p:spPr>
        <p:txBody>
          <a:bodyPr wrap="square">
            <a:spAutoFit/>
          </a:bodyPr>
          <a:lstStyle/>
          <a:p>
            <a:pPr algn="just">
              <a:lnSpc>
                <a:spcPct val="115000"/>
              </a:lnSpc>
              <a:spcAft>
                <a:spcPts val="1125"/>
              </a:spcAft>
            </a:pPr>
            <a:r>
              <a:rPr lang="el-GR" sz="1800"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rPr>
              <a:t>περιλαμβάνουν όλους τους ανθρώπους και τους οργανισμούς (αγρότες, δασολόγους, οργανώσεις και συνεταιρισμούς αγροτών και δασολόγων, συμβούλους, ερευνητές, επιχειρήσεις, ΜΚΟ...) που παράγουν, μοιράζονται και χρησιμοποιούν τη γνώση και την καινοτομία για τη γεωργία και τους αλληλένδετους τομείς: αγροτικές περιοχές, αλυσίδες αξίας, περιβάλλον, κλίμα, βιοποικιλότητα, κοινωνία, καταναλωτές κ.λπ. Για μια καλά λειτουργούσα ΑΚΙΣ που συμβάλλει στον εκσυγχρονισμό, οι συνιστώσες των ΑΚΙ</a:t>
            </a:r>
            <a:r>
              <a:rPr lang="en-US" sz="1800"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rPr>
              <a:t>S</a:t>
            </a:r>
            <a:r>
              <a:rPr lang="el-GR" sz="1800"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rPr>
              <a:t> πρέπει να </a:t>
            </a:r>
            <a:r>
              <a:rPr lang="el-GR" sz="1800" dirty="0" err="1">
                <a:solidFill>
                  <a:srgbClr val="000000"/>
                </a:solidFill>
                <a:effectLst/>
                <a:latin typeface="Calibri" panose="020F0502020204030204" pitchFamily="34" charset="0"/>
                <a:ea typeface="Times New Roman" panose="02020603050405020304" pitchFamily="18" charset="0"/>
                <a:cs typeface="Open Sans" panose="020B0606030504020204" pitchFamily="34" charset="0"/>
              </a:rPr>
              <a:t>αλληλεπιδρούν</a:t>
            </a:r>
            <a:r>
              <a:rPr lang="el-GR" sz="1800"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rPr>
              <a:t> για να καταστήσουν τους φορείς των ΑΚΙ</a:t>
            </a:r>
            <a:r>
              <a:rPr lang="en-US" sz="1800"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rPr>
              <a:t>S</a:t>
            </a:r>
            <a:r>
              <a:rPr lang="el-GR" sz="1800"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rPr>
              <a:t> πιο ικανούς και έτοιμους για τη μετάβαση σε μια πιο έξυπνη, πιο βιώσιμη και ανταγωνιστική γεωργία και αγροτικές περιοχές</a:t>
            </a:r>
            <a:endParaRPr lang="it-IT" sz="2000" dirty="0">
              <a:solidFill>
                <a:srgbClr val="000000"/>
              </a:solidFill>
              <a:effectLst/>
              <a:latin typeface="Minion Pro"/>
              <a:ea typeface="Times New Roman" panose="02020603050405020304" pitchFamily="18" charset="0"/>
              <a:cs typeface="Open Sans" panose="020B0606030504020204" pitchFamily="34" charset="0"/>
            </a:endParaRPr>
          </a:p>
        </p:txBody>
      </p:sp>
      <p:sp>
        <p:nvSpPr>
          <p:cNvPr id="17" name="CasellaDiTesto 16">
            <a:extLst>
              <a:ext uri="{FF2B5EF4-FFF2-40B4-BE49-F238E27FC236}">
                <a16:creationId xmlns:a16="http://schemas.microsoft.com/office/drawing/2014/main" id="{7935A7A6-A1DD-92E6-B50A-8C2100954ECE}"/>
              </a:ext>
            </a:extLst>
          </p:cNvPr>
          <p:cNvSpPr txBox="1"/>
          <p:nvPr/>
        </p:nvSpPr>
        <p:spPr>
          <a:xfrm>
            <a:off x="517359" y="4198071"/>
            <a:ext cx="9703411" cy="2031325"/>
          </a:xfrm>
          <a:prstGeom prst="rect">
            <a:avLst/>
          </a:prstGeom>
          <a:noFill/>
        </p:spPr>
        <p:txBody>
          <a:bodyPr wrap="square">
            <a:spAutoFit/>
          </a:bodyPr>
          <a:lstStyle/>
          <a:p>
            <a:pPr algn="just"/>
            <a:r>
              <a:rPr lang="el-GR" sz="1800" b="1" dirty="0">
                <a:solidFill>
                  <a:srgbClr val="000000"/>
                </a:solidFill>
                <a:effectLst/>
                <a:latin typeface="Calibri" panose="020F0502020204030204" pitchFamily="34" charset="0"/>
                <a:ea typeface="Times New Roman" panose="02020603050405020304" pitchFamily="18" charset="0"/>
              </a:rPr>
              <a:t>Τα ευρωπαϊκά AKIS </a:t>
            </a:r>
            <a:r>
              <a:rPr lang="el-GR" sz="1800" dirty="0">
                <a:solidFill>
                  <a:srgbClr val="000000"/>
                </a:solidFill>
                <a:effectLst/>
                <a:latin typeface="Calibri" panose="020F0502020204030204" pitchFamily="34" charset="0"/>
                <a:ea typeface="Times New Roman" panose="02020603050405020304" pitchFamily="18" charset="0"/>
              </a:rPr>
              <a:t>είναι πολύπλοκα και πολύ διαφορετικά. Κάθε χώρα έχει αναπτύξει ένα σύστημα που ανταποκρίνεται στην ιδιαίτερη κατάσταση, τις ανάγκες και τους φορείς της. Σε χώρες με ισχυρή περιφερειακή δομή (ομοσπονδιακές ή αποκεντρωμένες χώρες), όπως η Γερμανία, το Ηνωμένο Βασίλειο, η Ιταλία και το Βέλγιο, τα AKIS χαρακτηρίζονται από διαφορετικές ρυθμίσεις σε κάθε διοικητική μονάδα της χώρας. Στις περισσότερες χώρες, ο δημόσιος τομέας λειτουργεί ως προμηθευτής πληροφοριών, συμβουλών και χρηματοδότησης για τον γεωργικό τομέα και εξασφαλίζει τον συντονισμό των δραστηριοτήτων</a:t>
            </a:r>
            <a:r>
              <a:rPr lang="el-GR" sz="1800" b="1" dirty="0">
                <a:solidFill>
                  <a:srgbClr val="000000"/>
                </a:solidFill>
                <a:effectLst/>
                <a:latin typeface="Calibri" panose="020F0502020204030204" pitchFamily="34" charset="0"/>
                <a:ea typeface="Times New Roman" panose="02020603050405020304" pitchFamily="18" charset="0"/>
              </a:rPr>
              <a:t>. </a:t>
            </a:r>
            <a:endParaRPr lang="it-IT" dirty="0"/>
          </a:p>
        </p:txBody>
      </p:sp>
      <p:pic>
        <p:nvPicPr>
          <p:cNvPr id="18" name="Immagine 17">
            <a:extLst>
              <a:ext uri="{FF2B5EF4-FFF2-40B4-BE49-F238E27FC236}">
                <a16:creationId xmlns:a16="http://schemas.microsoft.com/office/drawing/2014/main" id="{F4C18671-8EC9-9F7F-3F2B-E9E9D45BFFC8}"/>
              </a:ext>
            </a:extLst>
          </p:cNvPr>
          <p:cNvPicPr>
            <a:picLocks noChangeAspect="1"/>
          </p:cNvPicPr>
          <p:nvPr/>
        </p:nvPicPr>
        <p:blipFill>
          <a:blip r:embed="rId2"/>
          <a:stretch>
            <a:fillRect/>
          </a:stretch>
        </p:blipFill>
        <p:spPr>
          <a:xfrm>
            <a:off x="771332" y="2227939"/>
            <a:ext cx="1356478" cy="1112616"/>
          </a:xfrm>
          <a:prstGeom prst="rect">
            <a:avLst/>
          </a:prstGeom>
        </p:spPr>
      </p:pic>
      <p:sp>
        <p:nvSpPr>
          <p:cNvPr id="3" name="Segnaposto piè di pagina 1">
            <a:extLst>
              <a:ext uri="{FF2B5EF4-FFF2-40B4-BE49-F238E27FC236}">
                <a16:creationId xmlns:a16="http://schemas.microsoft.com/office/drawing/2014/main" id="{B214EC47-8A98-EB17-EE21-6826809C60FA}"/>
              </a:ext>
            </a:extLst>
          </p:cNvPr>
          <p:cNvSpPr txBox="1">
            <a:spLocks/>
          </p:cNvSpPr>
          <p:nvPr/>
        </p:nvSpPr>
        <p:spPr>
          <a:xfrm>
            <a:off x="1256866" y="6363593"/>
            <a:ext cx="8008834" cy="600074"/>
          </a:xfrm>
          <a:prstGeom prst="rect">
            <a:avLst/>
          </a:prstGeom>
        </p:spPr>
        <p:txBody>
          <a:bodyPr vert="horz" lIns="91440" tIns="45720" rIns="91440" bIns="45720" rtlCol="0" anchor="ctr"/>
          <a:lstStyle>
            <a:defPPr>
              <a:defRPr lang="it-IT"/>
            </a:defPPr>
            <a:lvl1pPr marL="0" algn="r" defTabSz="914400" rtl="0" eaLnBrk="1" latinLnBrk="0" hangingPunct="1">
              <a:defRPr lang="en-US" sz="1200" b="1"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lumMod val="65000"/>
                  </a:schemeClr>
                </a:solidFill>
              </a:rPr>
              <a:t>Module: 3/ Learning Unit: Introduction to Bioeconomy/ Sub Unit: Innovation to biobased economy</a:t>
            </a:r>
          </a:p>
        </p:txBody>
      </p:sp>
      <p:pic>
        <p:nvPicPr>
          <p:cNvPr id="5" name="Picture 4" descr="A light bulb with a gear inside&#10;&#10;Description automatically generated">
            <a:extLst>
              <a:ext uri="{FF2B5EF4-FFF2-40B4-BE49-F238E27FC236}">
                <a16:creationId xmlns:a16="http://schemas.microsoft.com/office/drawing/2014/main" id="{33816E78-FF18-7FFA-1C45-F020FD354D8F}"/>
              </a:ext>
            </a:extLst>
          </p:cNvPr>
          <p:cNvPicPr>
            <a:picLocks noChangeAspect="1"/>
          </p:cNvPicPr>
          <p:nvPr/>
        </p:nvPicPr>
        <p:blipFill>
          <a:blip r:embed="rId3"/>
          <a:stretch>
            <a:fillRect/>
          </a:stretch>
        </p:blipFill>
        <p:spPr>
          <a:xfrm>
            <a:off x="10445477" y="4210571"/>
            <a:ext cx="1359446" cy="1359446"/>
          </a:xfrm>
          <a:prstGeom prst="rect">
            <a:avLst/>
          </a:prstGeom>
        </p:spPr>
      </p:pic>
    </p:spTree>
    <p:extLst>
      <p:ext uri="{BB962C8B-B14F-4D97-AF65-F5344CB8AC3E}">
        <p14:creationId xmlns:p14="http://schemas.microsoft.com/office/powerpoint/2010/main" val="18152229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a:xfrm>
            <a:off x="609600" y="754793"/>
            <a:ext cx="10515600" cy="877888"/>
          </a:xfrm>
        </p:spPr>
        <p:txBody>
          <a:bodyPr>
            <a:noAutofit/>
          </a:bodyPr>
          <a:lstStyle/>
          <a:p>
            <a:r>
              <a:rPr lang="el-GR" sz="3600" dirty="0"/>
              <a:t>Η προσέγγιση της έρευνας και της καινοτομίας με βάση τα διατροφικά συστήματα</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31</a:t>
            </a:fld>
            <a:endParaRPr lang="en-US" dirty="0"/>
          </a:p>
        </p:txBody>
      </p:sp>
      <p:sp>
        <p:nvSpPr>
          <p:cNvPr id="3" name="CasellaDiTesto 2">
            <a:extLst>
              <a:ext uri="{FF2B5EF4-FFF2-40B4-BE49-F238E27FC236}">
                <a16:creationId xmlns:a16="http://schemas.microsoft.com/office/drawing/2014/main" id="{6213873A-816F-A6C1-BBF9-CDEBE7332C00}"/>
              </a:ext>
            </a:extLst>
          </p:cNvPr>
          <p:cNvSpPr txBox="1"/>
          <p:nvPr/>
        </p:nvSpPr>
        <p:spPr>
          <a:xfrm>
            <a:off x="419107" y="1632681"/>
            <a:ext cx="6240773" cy="4524637"/>
          </a:xfrm>
          <a:prstGeom prst="rect">
            <a:avLst/>
          </a:prstGeom>
          <a:noFill/>
        </p:spPr>
        <p:txBody>
          <a:bodyPr wrap="square" rtlCol="0">
            <a:spAutoFit/>
          </a:bodyPr>
          <a:lstStyle/>
          <a:p>
            <a:pPr algn="just">
              <a:lnSpc>
                <a:spcPct val="107000"/>
              </a:lnSpc>
              <a:spcAft>
                <a:spcPts val="800"/>
              </a:spcAft>
            </a:pPr>
            <a:r>
              <a:rPr lang="el-GR"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Η προσέγγιση των διατροφικών συστημάτων επιχειρεί να κατανοήσει τις φυσικές, τεχνικές, οικονομικές και κοινωνικές πτυχές διαφόρων αλληλένδετων τομέων δραστηριότητας, από την πρωτογενή γεωργία, συμπεριλαμβανομένης της φυτικής και ζωικής παραγωγής και των εισροών, των αποδόσεων και των εκπομπών τους, έως την εφοδιαστική, τη μεταποίηση, τη μετατροπή και τη συσκευασία των τροφίμων, την εμπορία, την κατανάλωση και τη διάθεση των αποβλήτων και τις διασυνδέσεις μεταξύ αυτών των στοιχείων. Η προσέγγιση των διατροφικών συστημάτων θα πρέπει να βελτιώσει την κατανόηση των αλληλεξαρτήσεων μεταξύ των βασικών τμημάτων των διατροφικών συστημάτων σε διάφορες κλίμακες (πολυπλοκότητα) και των επιθυμητών και μη επιθυμητών αποτελεσμάτων όσον αφορά τα τρόφιμα, την υγεία, τις περιβαλλοντικές και κλιματικές επιπτώσεις κ.λπ.</a:t>
            </a:r>
            <a:r>
              <a:rPr lang="en-GB"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it-IT" dirty="0">
              <a:solidFill>
                <a:srgbClr val="000000"/>
              </a:solidFill>
              <a:effectLst/>
              <a:latin typeface="Minion Pro"/>
              <a:ea typeface="Times New Roman" panose="02020603050405020304" pitchFamily="18" charset="0"/>
              <a:cs typeface="Open Sans" panose="020B0606030504020204" pitchFamily="34" charset="0"/>
            </a:endParaRPr>
          </a:p>
        </p:txBody>
      </p:sp>
      <p:sp>
        <p:nvSpPr>
          <p:cNvPr id="7" name="Segnaposto piè di pagina 1">
            <a:extLst>
              <a:ext uri="{FF2B5EF4-FFF2-40B4-BE49-F238E27FC236}">
                <a16:creationId xmlns:a16="http://schemas.microsoft.com/office/drawing/2014/main" id="{BDFF0F53-F54B-B00E-4F43-CE6751175E7B}"/>
              </a:ext>
            </a:extLst>
          </p:cNvPr>
          <p:cNvSpPr txBox="1">
            <a:spLocks/>
          </p:cNvSpPr>
          <p:nvPr/>
        </p:nvSpPr>
        <p:spPr>
          <a:xfrm>
            <a:off x="1256866" y="6363593"/>
            <a:ext cx="8008834" cy="600074"/>
          </a:xfrm>
          <a:prstGeom prst="rect">
            <a:avLst/>
          </a:prstGeom>
        </p:spPr>
        <p:txBody>
          <a:bodyPr vert="horz" lIns="91440" tIns="45720" rIns="91440" bIns="45720" rtlCol="0" anchor="ctr"/>
          <a:lstStyle>
            <a:defPPr>
              <a:defRPr lang="it-IT"/>
            </a:defPPr>
            <a:lvl1pPr marL="0" algn="r" defTabSz="914400" rtl="0" eaLnBrk="1" latinLnBrk="0" hangingPunct="1">
              <a:defRPr lang="en-US" sz="1200" b="1"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lumMod val="65000"/>
                  </a:schemeClr>
                </a:solidFill>
              </a:rPr>
              <a:t>Module: 3/ Learning Unit: Introduction to Bioeconomy/ Sub Unit: Innovation to biobased economy</a:t>
            </a:r>
          </a:p>
        </p:txBody>
      </p:sp>
      <p:pic>
        <p:nvPicPr>
          <p:cNvPr id="11" name="Picture 10" descr="A diagram of food system elements&#10;&#10;Description automatically generated">
            <a:extLst>
              <a:ext uri="{FF2B5EF4-FFF2-40B4-BE49-F238E27FC236}">
                <a16:creationId xmlns:a16="http://schemas.microsoft.com/office/drawing/2014/main" id="{8834A58A-61F0-8282-BCE8-6467D53FD57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850373" y="1445017"/>
            <a:ext cx="5341627" cy="4546550"/>
          </a:xfrm>
          <a:prstGeom prst="rect">
            <a:avLst/>
          </a:prstGeom>
        </p:spPr>
      </p:pic>
      <p:sp>
        <p:nvSpPr>
          <p:cNvPr id="12" name="TextBox 11">
            <a:extLst>
              <a:ext uri="{FF2B5EF4-FFF2-40B4-BE49-F238E27FC236}">
                <a16:creationId xmlns:a16="http://schemas.microsoft.com/office/drawing/2014/main" id="{A5138FD9-AB1F-DAB5-3206-5E853C39A77C}"/>
              </a:ext>
            </a:extLst>
          </p:cNvPr>
          <p:cNvSpPr txBox="1"/>
          <p:nvPr/>
        </p:nvSpPr>
        <p:spPr>
          <a:xfrm>
            <a:off x="7847888" y="4989433"/>
            <a:ext cx="4344112" cy="230832"/>
          </a:xfrm>
          <a:prstGeom prst="rect">
            <a:avLst/>
          </a:prstGeom>
          <a:noFill/>
        </p:spPr>
        <p:txBody>
          <a:bodyPr wrap="square" rtlCol="0">
            <a:spAutoFit/>
          </a:bodyPr>
          <a:lstStyle/>
          <a:p>
            <a:r>
              <a:rPr lang="en-GB" sz="900">
                <a:hlinkClick r:id="rId3" tooltip="https://isppealmrjon.blogspot.com/p/grade-2.html"/>
              </a:rPr>
              <a:t>This Photo</a:t>
            </a:r>
            <a:r>
              <a:rPr lang="en-GB" sz="900"/>
              <a:t> by Unknown Author is licensed under </a:t>
            </a:r>
            <a:r>
              <a:rPr lang="en-GB" sz="900">
                <a:hlinkClick r:id="rId4" tooltip="https://creativecommons.org/licenses/by/3.0/"/>
              </a:rPr>
              <a:t>CC BY</a:t>
            </a:r>
            <a:endParaRPr lang="en-GB" sz="900"/>
          </a:p>
        </p:txBody>
      </p:sp>
    </p:spTree>
    <p:extLst>
      <p:ext uri="{BB962C8B-B14F-4D97-AF65-F5344CB8AC3E}">
        <p14:creationId xmlns:p14="http://schemas.microsoft.com/office/powerpoint/2010/main" val="1055688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a:xfrm>
            <a:off x="838200" y="904895"/>
            <a:ext cx="10515600" cy="877888"/>
          </a:xfrm>
        </p:spPr>
        <p:txBody>
          <a:bodyPr>
            <a:normAutofit fontScale="90000"/>
          </a:bodyPr>
          <a:lstStyle/>
          <a:p>
            <a:r>
              <a:rPr lang="el-GR" sz="4400" dirty="0"/>
              <a:t>Πρακτικές ανοικτής καινοτομίας για προϊόντα βιολογικής βάσης</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32</a:t>
            </a:fld>
            <a:endParaRPr lang="en-US" dirty="0"/>
          </a:p>
        </p:txBody>
      </p:sp>
      <p:sp>
        <p:nvSpPr>
          <p:cNvPr id="3" name="Segnaposto piè di pagina 1">
            <a:extLst>
              <a:ext uri="{FF2B5EF4-FFF2-40B4-BE49-F238E27FC236}">
                <a16:creationId xmlns:a16="http://schemas.microsoft.com/office/drawing/2014/main" id="{B67FDC1B-4923-64F7-645B-2A2E212AB5A8}"/>
              </a:ext>
            </a:extLst>
          </p:cNvPr>
          <p:cNvSpPr txBox="1">
            <a:spLocks/>
          </p:cNvSpPr>
          <p:nvPr/>
        </p:nvSpPr>
        <p:spPr>
          <a:xfrm>
            <a:off x="1256866" y="6363593"/>
            <a:ext cx="8008834" cy="600074"/>
          </a:xfrm>
          <a:prstGeom prst="rect">
            <a:avLst/>
          </a:prstGeom>
        </p:spPr>
        <p:txBody>
          <a:bodyPr vert="horz" lIns="91440" tIns="45720" rIns="91440" bIns="45720" rtlCol="0" anchor="ctr"/>
          <a:lstStyle>
            <a:defPPr>
              <a:defRPr lang="it-IT"/>
            </a:defPPr>
            <a:lvl1pPr marL="0" algn="r" defTabSz="914400" rtl="0" eaLnBrk="1" latinLnBrk="0" hangingPunct="1">
              <a:defRPr lang="en-US" sz="1200" b="1"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lumMod val="65000"/>
                  </a:schemeClr>
                </a:solidFill>
              </a:rPr>
              <a:t>Module: 3/ Learning Unit: Introduction to Bioeconomy/ Sub Unit: Innovation to biobased economy</a:t>
            </a:r>
          </a:p>
        </p:txBody>
      </p:sp>
      <p:sp>
        <p:nvSpPr>
          <p:cNvPr id="4" name="TextBox 3">
            <a:extLst>
              <a:ext uri="{FF2B5EF4-FFF2-40B4-BE49-F238E27FC236}">
                <a16:creationId xmlns:a16="http://schemas.microsoft.com/office/drawing/2014/main" id="{51DA3058-4567-E59E-0BF7-00853204B271}"/>
              </a:ext>
            </a:extLst>
          </p:cNvPr>
          <p:cNvSpPr txBox="1"/>
          <p:nvPr/>
        </p:nvSpPr>
        <p:spPr>
          <a:xfrm>
            <a:off x="927575" y="1875714"/>
            <a:ext cx="9935910" cy="1200329"/>
          </a:xfrm>
          <a:prstGeom prst="rect">
            <a:avLst/>
          </a:prstGeom>
          <a:noFill/>
        </p:spPr>
        <p:txBody>
          <a:bodyPr wrap="square" rtlCol="0">
            <a:spAutoFit/>
          </a:bodyPr>
          <a:lstStyle/>
          <a:p>
            <a:pPr algn="just"/>
            <a:r>
              <a:rPr lang="el-GR" b="1" dirty="0"/>
              <a:t>Οι πρακτικές ανοικτής καινοτομίας </a:t>
            </a:r>
            <a:r>
              <a:rPr lang="el-GR" dirty="0"/>
              <a:t>στην οικονομία της βιολογικής βάσης περιλαμβάνουν τη συνεργασία και την ανταλλαγή πόρων, γνώσεων και εμπειρογνωμοσύνης μεταξύ διαφόρων ενδιαφερομένων, συμπεριλαμβανομένων επιχειρήσεων, ερευνητικών ιδρυμάτων, κυβερνήσεων και κοινοτήτων.</a:t>
            </a:r>
            <a:endParaRPr lang="en-GB" dirty="0"/>
          </a:p>
        </p:txBody>
      </p:sp>
      <p:sp>
        <p:nvSpPr>
          <p:cNvPr id="5" name="TextBox 4">
            <a:extLst>
              <a:ext uri="{FF2B5EF4-FFF2-40B4-BE49-F238E27FC236}">
                <a16:creationId xmlns:a16="http://schemas.microsoft.com/office/drawing/2014/main" id="{F953360F-C934-0A7E-1DFE-E828A3B6C949}"/>
              </a:ext>
            </a:extLst>
          </p:cNvPr>
          <p:cNvSpPr txBox="1"/>
          <p:nvPr/>
        </p:nvSpPr>
        <p:spPr>
          <a:xfrm>
            <a:off x="508829" y="3240992"/>
            <a:ext cx="3110670" cy="2308324"/>
          </a:xfrm>
          <a:prstGeom prst="rect">
            <a:avLst/>
          </a:prstGeom>
          <a:noFill/>
        </p:spPr>
        <p:txBody>
          <a:bodyPr wrap="square" rtlCol="0">
            <a:spAutoFit/>
          </a:bodyPr>
          <a:lstStyle/>
          <a:p>
            <a:r>
              <a:rPr lang="en-GB" sz="2400" dirty="0"/>
              <a:t>• </a:t>
            </a:r>
            <a:r>
              <a:rPr lang="el-GR" sz="2400" dirty="0"/>
              <a:t>Συνεργασία &amp; Εταιρική σχέση</a:t>
            </a:r>
            <a:endParaRPr lang="en-GB" sz="2400" dirty="0"/>
          </a:p>
          <a:p>
            <a:r>
              <a:rPr lang="en-GB" sz="2400" dirty="0"/>
              <a:t>• </a:t>
            </a:r>
            <a:r>
              <a:rPr lang="el-GR" sz="2400" dirty="0"/>
              <a:t>Ανοικτή πρόσβαση στην έρευνα</a:t>
            </a:r>
            <a:endParaRPr lang="en-GB" sz="2400" dirty="0"/>
          </a:p>
          <a:p>
            <a:r>
              <a:rPr lang="en-GB" sz="2400" dirty="0"/>
              <a:t>• Crowdsourcing </a:t>
            </a:r>
            <a:r>
              <a:rPr lang="el-GR" sz="2400" dirty="0"/>
              <a:t>&amp; προκλήσεις</a:t>
            </a:r>
            <a:endParaRPr lang="en-GB" sz="2400" dirty="0"/>
          </a:p>
        </p:txBody>
      </p:sp>
      <p:sp>
        <p:nvSpPr>
          <p:cNvPr id="6" name="TextBox 5">
            <a:extLst>
              <a:ext uri="{FF2B5EF4-FFF2-40B4-BE49-F238E27FC236}">
                <a16:creationId xmlns:a16="http://schemas.microsoft.com/office/drawing/2014/main" id="{5F96BCB4-90EB-DCE4-55FA-5FC2F3AB94E0}"/>
              </a:ext>
            </a:extLst>
          </p:cNvPr>
          <p:cNvSpPr txBox="1"/>
          <p:nvPr/>
        </p:nvSpPr>
        <p:spPr>
          <a:xfrm>
            <a:off x="8033680" y="3002342"/>
            <a:ext cx="3807800" cy="2308324"/>
          </a:xfrm>
          <a:prstGeom prst="rect">
            <a:avLst/>
          </a:prstGeom>
          <a:noFill/>
        </p:spPr>
        <p:txBody>
          <a:bodyPr wrap="square" rtlCol="0">
            <a:spAutoFit/>
          </a:bodyPr>
          <a:lstStyle/>
          <a:p>
            <a:r>
              <a:rPr lang="en-GB" sz="2400" dirty="0"/>
              <a:t>• </a:t>
            </a:r>
            <a:r>
              <a:rPr lang="el-GR" sz="2400" dirty="0"/>
              <a:t>Κοινή χρήση πνευματικής ιδιοκτησίας</a:t>
            </a:r>
            <a:endParaRPr lang="en-GB" sz="2400" dirty="0"/>
          </a:p>
          <a:p>
            <a:r>
              <a:rPr lang="en-GB" sz="2400" dirty="0"/>
              <a:t>• </a:t>
            </a:r>
            <a:r>
              <a:rPr lang="el-GR" sz="2400" dirty="0"/>
              <a:t>Πλατφόρμες ανοιχτού κώδικα</a:t>
            </a:r>
            <a:endParaRPr lang="en-GB" sz="2400" dirty="0"/>
          </a:p>
          <a:p>
            <a:r>
              <a:rPr lang="en-GB" sz="2400" dirty="0"/>
              <a:t>• </a:t>
            </a:r>
            <a:r>
              <a:rPr lang="el-GR" sz="2400" dirty="0"/>
              <a:t>Κυβερνητική &amp; κανονιστική υποστήριξη</a:t>
            </a:r>
            <a:endParaRPr lang="en-GB" sz="2400" dirty="0"/>
          </a:p>
        </p:txBody>
      </p:sp>
      <p:pic>
        <p:nvPicPr>
          <p:cNvPr id="12" name="Picture 11" descr="A black and orange text&#10;&#10;Description automatically generated">
            <a:extLst>
              <a:ext uri="{FF2B5EF4-FFF2-40B4-BE49-F238E27FC236}">
                <a16:creationId xmlns:a16="http://schemas.microsoft.com/office/drawing/2014/main" id="{FAB212BE-0709-2B4F-0CAC-F7C8A862220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529413" y="2869109"/>
            <a:ext cx="4111595" cy="2308819"/>
          </a:xfrm>
          <a:prstGeom prst="rect">
            <a:avLst/>
          </a:prstGeom>
        </p:spPr>
      </p:pic>
      <p:sp>
        <p:nvSpPr>
          <p:cNvPr id="13" name="TextBox 12">
            <a:extLst>
              <a:ext uri="{FF2B5EF4-FFF2-40B4-BE49-F238E27FC236}">
                <a16:creationId xmlns:a16="http://schemas.microsoft.com/office/drawing/2014/main" id="{1D75BF51-0348-B813-B102-4B90CE341EAD}"/>
              </a:ext>
            </a:extLst>
          </p:cNvPr>
          <p:cNvSpPr txBox="1"/>
          <p:nvPr/>
        </p:nvSpPr>
        <p:spPr>
          <a:xfrm>
            <a:off x="4158321" y="5270859"/>
            <a:ext cx="4953000" cy="230832"/>
          </a:xfrm>
          <a:prstGeom prst="rect">
            <a:avLst/>
          </a:prstGeom>
          <a:noFill/>
        </p:spPr>
        <p:txBody>
          <a:bodyPr wrap="square" rtlCol="0">
            <a:spAutoFit/>
          </a:bodyPr>
          <a:lstStyle/>
          <a:p>
            <a:r>
              <a:rPr lang="en-GB" sz="900">
                <a:hlinkClick r:id="rId3" tooltip="https://opensource.com/business/10/10/open-innovation-and-open-source-innovation-what-do-they-share-and-where-do-they-diffe"/>
              </a:rPr>
              <a:t>This Photo</a:t>
            </a:r>
            <a:r>
              <a:rPr lang="en-GB" sz="900"/>
              <a:t> by Unknown Author is licensed under </a:t>
            </a:r>
            <a:r>
              <a:rPr lang="en-GB" sz="900">
                <a:hlinkClick r:id="rId4" tooltip="https://creativecommons.org/licenses/by-sa/3.0/"/>
              </a:rPr>
              <a:t>CC BY-SA</a:t>
            </a:r>
            <a:endParaRPr lang="en-GB" sz="900"/>
          </a:p>
        </p:txBody>
      </p:sp>
    </p:spTree>
    <p:extLst>
      <p:ext uri="{BB962C8B-B14F-4D97-AF65-F5344CB8AC3E}">
        <p14:creationId xmlns:p14="http://schemas.microsoft.com/office/powerpoint/2010/main" val="12758019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lstStyle/>
          <a:p>
            <a:r>
              <a:rPr lang="el-GR" dirty="0"/>
              <a:t>Πρακτική Δραστηριότητα</a:t>
            </a:r>
            <a:r>
              <a:rPr lang="it-IT" dirty="0"/>
              <a:t>#4</a:t>
            </a:r>
            <a:endParaRPr lang="en-GB" dirty="0"/>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33</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8198" y="1781175"/>
            <a:ext cx="10291355" cy="4394200"/>
          </a:xfrm>
        </p:spPr>
        <p:txBody>
          <a:bodyPr/>
          <a:lstStyle/>
          <a:p>
            <a:pPr marL="0" indent="0" algn="ctr">
              <a:buNone/>
            </a:pPr>
            <a:endParaRPr lang="en-US" i="1" dirty="0">
              <a:solidFill>
                <a:srgbClr val="000000"/>
              </a:solidFill>
              <a:latin typeface="Calibri" panose="020F0502020204030204" pitchFamily="34" charset="0"/>
              <a:ea typeface="Calibri" panose="020F0502020204030204" pitchFamily="34" charset="0"/>
            </a:endParaRPr>
          </a:p>
          <a:p>
            <a:pPr marL="0" indent="0" algn="ctr">
              <a:buNone/>
            </a:pPr>
            <a:r>
              <a:rPr lang="el-GR" i="1" kern="100" dirty="0">
                <a:latin typeface="Calibri" panose="020F0502020204030204" pitchFamily="34" charset="0"/>
                <a:ea typeface="Calibri" panose="020F0502020204030204" pitchFamily="34" charset="0"/>
              </a:rPr>
              <a:t>Ομαδική Συζήτηση</a:t>
            </a:r>
            <a:endParaRPr lang="en-US" sz="2800" i="1" kern="100" dirty="0">
              <a:effectLst/>
              <a:latin typeface="Calibri" panose="020F0502020204030204" pitchFamily="34" charset="0"/>
              <a:ea typeface="Calibri" panose="020F0502020204030204" pitchFamily="34" charset="0"/>
            </a:endParaRPr>
          </a:p>
          <a:p>
            <a:pPr marL="0" indent="0" algn="ctr">
              <a:buNone/>
            </a:pPr>
            <a:r>
              <a:rPr lang="el-GR" sz="2800" i="1" kern="100" dirty="0">
                <a:effectLst/>
                <a:latin typeface="Calibri" panose="020F0502020204030204" pitchFamily="34" charset="0"/>
                <a:ea typeface="Calibri" panose="020F0502020204030204" pitchFamily="34" charset="0"/>
              </a:rPr>
              <a:t>Παρακαλούμε παραθέστε παραδείγματα που δείχνουν πώς η έρευνα και η καινοτομία διαμορφώνουν τα αγροκτήματα του μέλλοντος.</a:t>
            </a:r>
            <a:r>
              <a:rPr lang="en-US" sz="2800" i="1" kern="100" dirty="0">
                <a:effectLst/>
                <a:latin typeface="Calibri" panose="020F0502020204030204" pitchFamily="34" charset="0"/>
                <a:ea typeface="Calibri" panose="020F0502020204030204" pitchFamily="34" charset="0"/>
              </a:rPr>
              <a:t> </a:t>
            </a:r>
            <a:endParaRPr lang="it-IT" sz="2800" dirty="0"/>
          </a:p>
        </p:txBody>
      </p:sp>
      <p:sp>
        <p:nvSpPr>
          <p:cNvPr id="2" name="Segnaposto piè di pagina 1">
            <a:extLst>
              <a:ext uri="{FF2B5EF4-FFF2-40B4-BE49-F238E27FC236}">
                <a16:creationId xmlns:a16="http://schemas.microsoft.com/office/drawing/2014/main" id="{4AAC5768-0539-2FC6-970B-8E7C3ABA2C0A}"/>
              </a:ext>
            </a:extLst>
          </p:cNvPr>
          <p:cNvSpPr txBox="1">
            <a:spLocks/>
          </p:cNvSpPr>
          <p:nvPr/>
        </p:nvSpPr>
        <p:spPr>
          <a:xfrm>
            <a:off x="1256866" y="6363593"/>
            <a:ext cx="8008834" cy="600074"/>
          </a:xfrm>
          <a:prstGeom prst="rect">
            <a:avLst/>
          </a:prstGeom>
        </p:spPr>
        <p:txBody>
          <a:bodyPr vert="horz" lIns="91440" tIns="45720" rIns="91440" bIns="45720" rtlCol="0" anchor="ctr"/>
          <a:lstStyle>
            <a:defPPr>
              <a:defRPr lang="it-IT"/>
            </a:defPPr>
            <a:lvl1pPr marL="0" algn="r" defTabSz="914400" rtl="0" eaLnBrk="1" latinLnBrk="0" hangingPunct="1">
              <a:defRPr lang="en-US" sz="1200" b="1"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lumMod val="65000"/>
                  </a:schemeClr>
                </a:solidFill>
              </a:rPr>
              <a:t>Module: 3/ Learning Unit: Introduction to Bioeconomy/ Sub Unit: Innovation to biobased economy</a:t>
            </a:r>
          </a:p>
        </p:txBody>
      </p:sp>
    </p:spTree>
    <p:extLst>
      <p:ext uri="{BB962C8B-B14F-4D97-AF65-F5344CB8AC3E}">
        <p14:creationId xmlns:p14="http://schemas.microsoft.com/office/powerpoint/2010/main" val="3185257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12922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34350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lstStyle/>
          <a:p>
            <a:r>
              <a:rPr lang="el-GR" dirty="0"/>
              <a:t>Περιεχόμενο</a:t>
            </a:r>
            <a:endParaRPr lang="en-GB" dirty="0"/>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a:xfrm>
            <a:off x="838200" y="2225040"/>
            <a:ext cx="10515600" cy="3566160"/>
          </a:xfrm>
        </p:spPr>
        <p:txBody>
          <a:bodyPr/>
          <a:lstStyle/>
          <a:p>
            <a:pPr marL="342900" indent="-342900">
              <a:buFont typeface="+mj-lt"/>
              <a:buAutoNum type="arabicPeriod"/>
            </a:pPr>
            <a:r>
              <a:rPr lang="el-GR" dirty="0"/>
              <a:t>Οικονομικές πτυχές της Βιο-οικονομίας</a:t>
            </a:r>
            <a:endParaRPr lang="en-GB" dirty="0"/>
          </a:p>
          <a:p>
            <a:pPr marL="342900" indent="-342900">
              <a:buFont typeface="+mj-lt"/>
              <a:buAutoNum type="arabicPeriod"/>
            </a:pPr>
            <a:r>
              <a:rPr lang="el-GR" dirty="0"/>
              <a:t>Εργαλεία σχετικά με τις οικονομικές πτυχές της </a:t>
            </a:r>
            <a:r>
              <a:rPr lang="el-GR" dirty="0" err="1"/>
              <a:t>βιοοικονομίας</a:t>
            </a:r>
            <a:endParaRPr lang="el-GR" dirty="0"/>
          </a:p>
          <a:p>
            <a:pPr marL="342900" indent="-342900">
              <a:buFont typeface="+mj-lt"/>
              <a:buAutoNum type="arabicPeriod"/>
            </a:pPr>
            <a:r>
              <a:rPr lang="el-GR" dirty="0"/>
              <a:t>Εργαλεία Αξιολόγησης Κύκλου Ζωής (ΑΚΖ)</a:t>
            </a:r>
          </a:p>
          <a:p>
            <a:pPr marL="342900" indent="-342900">
              <a:buFont typeface="+mj-lt"/>
              <a:buAutoNum type="arabicPeriod"/>
            </a:pPr>
            <a:r>
              <a:rPr lang="el-GR" dirty="0"/>
              <a:t>Στάδια Αξιολόγησης του Κύκλου Ζωής</a:t>
            </a:r>
            <a:endParaRPr lang="en-GB" dirty="0"/>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pPr/>
              <a:t>36</a:t>
            </a:fld>
            <a:endParaRPr lang="en-US" dirty="0"/>
          </a:p>
        </p:txBody>
      </p:sp>
      <p:sp>
        <p:nvSpPr>
          <p:cNvPr id="4" name="Segnaposto piè di pagina 1">
            <a:extLst>
              <a:ext uri="{FF2B5EF4-FFF2-40B4-BE49-F238E27FC236}">
                <a16:creationId xmlns:a16="http://schemas.microsoft.com/office/drawing/2014/main" id="{031881F8-1A7C-4752-591E-0A7A883CEFB3}"/>
              </a:ext>
            </a:extLst>
          </p:cNvPr>
          <p:cNvSpPr txBox="1">
            <a:spLocks/>
          </p:cNvSpPr>
          <p:nvPr/>
        </p:nvSpPr>
        <p:spPr>
          <a:xfrm>
            <a:off x="1256866" y="6363593"/>
            <a:ext cx="8008834" cy="600074"/>
          </a:xfrm>
          <a:prstGeom prst="rect">
            <a:avLst/>
          </a:prstGeom>
        </p:spPr>
        <p:txBody>
          <a:bodyPr vert="horz" lIns="91440" tIns="45720" rIns="91440" bIns="45720" rtlCol="0" anchor="ctr"/>
          <a:lstStyle>
            <a:defPPr>
              <a:defRPr lang="it-IT"/>
            </a:defPPr>
            <a:lvl1pPr marL="0" algn="r" defTabSz="914400" rtl="0" eaLnBrk="1" latinLnBrk="0" hangingPunct="1">
              <a:defRPr lang="en-US" sz="1200" b="1"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lumMod val="65000"/>
                  </a:schemeClr>
                </a:solidFill>
              </a:rPr>
              <a:t>Module: 3/ Learning Unit: Introduction to Bioeconomy/ Sub Unit: Economic aspects of bioeconomy</a:t>
            </a:r>
          </a:p>
        </p:txBody>
      </p:sp>
    </p:spTree>
    <p:extLst>
      <p:ext uri="{BB962C8B-B14F-4D97-AF65-F5344CB8AC3E}">
        <p14:creationId xmlns:p14="http://schemas.microsoft.com/office/powerpoint/2010/main" val="36836152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33331-C3EB-BF89-B005-AA40BC55A26B}"/>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72E3A39A-D39A-B0EF-AC9B-A502D73CD52A}"/>
              </a:ext>
            </a:extLst>
          </p:cNvPr>
          <p:cNvSpPr>
            <a:spLocks noGrp="1"/>
          </p:cNvSpPr>
          <p:nvPr>
            <p:ph type="title"/>
          </p:nvPr>
        </p:nvSpPr>
        <p:spPr/>
        <p:txBody>
          <a:bodyPr/>
          <a:lstStyle/>
          <a:p>
            <a:r>
              <a:rPr lang="el-GR" dirty="0"/>
              <a:t>Οικονομικές πτυχές της Βιο-οικονομίας</a:t>
            </a:r>
          </a:p>
        </p:txBody>
      </p:sp>
      <p:sp>
        <p:nvSpPr>
          <p:cNvPr id="8" name="Segnaposto contenuto 7">
            <a:extLst>
              <a:ext uri="{FF2B5EF4-FFF2-40B4-BE49-F238E27FC236}">
                <a16:creationId xmlns:a16="http://schemas.microsoft.com/office/drawing/2014/main" id="{7B57F739-FA47-8187-0F24-C9377C0C5649}"/>
              </a:ext>
            </a:extLst>
          </p:cNvPr>
          <p:cNvSpPr>
            <a:spLocks noGrp="1"/>
          </p:cNvSpPr>
          <p:nvPr>
            <p:ph idx="1"/>
          </p:nvPr>
        </p:nvSpPr>
        <p:spPr>
          <a:xfrm>
            <a:off x="675118" y="2187681"/>
            <a:ext cx="3990886" cy="3832118"/>
          </a:xfrm>
        </p:spPr>
        <p:txBody>
          <a:bodyPr>
            <a:normAutofit lnSpcReduction="10000"/>
          </a:bodyPr>
          <a:lstStyle/>
          <a:p>
            <a:pPr>
              <a:buFont typeface="Wingdings" panose="05000000000000000000" pitchFamily="2" charset="2"/>
              <a:buChar char="§"/>
            </a:pPr>
            <a:r>
              <a:rPr lang="el-GR" dirty="0"/>
              <a:t>Διαφοροποίηση των βιομηχανιών</a:t>
            </a:r>
            <a:endParaRPr lang="it-IT" dirty="0"/>
          </a:p>
          <a:p>
            <a:pPr>
              <a:buFont typeface="Wingdings" panose="05000000000000000000" pitchFamily="2" charset="2"/>
              <a:buChar char="§"/>
            </a:pPr>
            <a:r>
              <a:rPr lang="el-GR" dirty="0"/>
              <a:t>Αειφόρος Διαχείριση πόρων</a:t>
            </a:r>
            <a:endParaRPr lang="it-IT" dirty="0"/>
          </a:p>
          <a:p>
            <a:pPr>
              <a:buFont typeface="Wingdings" panose="05000000000000000000" pitchFamily="2" charset="2"/>
              <a:buChar char="§"/>
            </a:pPr>
            <a:r>
              <a:rPr lang="el-GR" dirty="0"/>
              <a:t>Δημιουργία θέσεων εργασίας &amp; αγροτική ανάπτυξη</a:t>
            </a:r>
            <a:endParaRPr lang="en-GB" dirty="0"/>
          </a:p>
          <a:p>
            <a:pPr>
              <a:buFont typeface="Wingdings" panose="05000000000000000000" pitchFamily="2" charset="2"/>
              <a:buChar char="§"/>
            </a:pPr>
            <a:r>
              <a:rPr lang="el-GR" dirty="0"/>
              <a:t>Προσέγγιση της κυκλικής οικονομίας</a:t>
            </a:r>
            <a:endParaRPr lang="it-IT" dirty="0"/>
          </a:p>
          <a:p>
            <a:pPr>
              <a:buFont typeface="Wingdings" panose="05000000000000000000" pitchFamily="2" charset="2"/>
              <a:buChar char="§"/>
            </a:pPr>
            <a:r>
              <a:rPr lang="el-GR" dirty="0"/>
              <a:t>Καινοτομία &amp; επενδύσεις στην έρευνα</a:t>
            </a:r>
            <a:endParaRPr lang="it-IT" dirty="0"/>
          </a:p>
        </p:txBody>
      </p:sp>
      <p:sp>
        <p:nvSpPr>
          <p:cNvPr id="3" name="Segnaposto numero diapositiva 2">
            <a:extLst>
              <a:ext uri="{FF2B5EF4-FFF2-40B4-BE49-F238E27FC236}">
                <a16:creationId xmlns:a16="http://schemas.microsoft.com/office/drawing/2014/main" id="{1AF39EE7-5FC1-58B9-6F4A-44DED461CCDB}"/>
              </a:ext>
            </a:extLst>
          </p:cNvPr>
          <p:cNvSpPr>
            <a:spLocks noGrp="1"/>
          </p:cNvSpPr>
          <p:nvPr>
            <p:ph type="sldNum" sz="quarter" idx="12"/>
          </p:nvPr>
        </p:nvSpPr>
        <p:spPr/>
        <p:txBody>
          <a:bodyPr/>
          <a:lstStyle/>
          <a:p>
            <a:fld id="{D57F1E4F-1CFF-5643-939E-217C01CDF565}" type="slidenum">
              <a:rPr lang="en-US" smtClean="0"/>
              <a:pPr/>
              <a:t>37</a:t>
            </a:fld>
            <a:endParaRPr lang="en-US" dirty="0"/>
          </a:p>
        </p:txBody>
      </p:sp>
      <p:sp>
        <p:nvSpPr>
          <p:cNvPr id="4" name="Πλαίσιο κειμένου 63">
            <a:extLst>
              <a:ext uri="{FF2B5EF4-FFF2-40B4-BE49-F238E27FC236}">
                <a16:creationId xmlns:a16="http://schemas.microsoft.com/office/drawing/2014/main" id="{B118B253-CEE3-C98A-C64A-F629C47F4A9D}"/>
              </a:ext>
            </a:extLst>
          </p:cNvPr>
          <p:cNvSpPr txBox="1"/>
          <p:nvPr/>
        </p:nvSpPr>
        <p:spPr>
          <a:xfrm>
            <a:off x="767690" y="1769938"/>
            <a:ext cx="2676266" cy="41774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indent="0">
              <a:buNone/>
            </a:pPr>
            <a:r>
              <a:rPr lang="el-GR" sz="2400" dirty="0"/>
              <a:t>Κύρια σημεία</a:t>
            </a:r>
            <a:r>
              <a:rPr lang="it-IT" sz="2400" dirty="0"/>
              <a:t>:</a:t>
            </a:r>
          </a:p>
        </p:txBody>
      </p:sp>
      <p:sp>
        <p:nvSpPr>
          <p:cNvPr id="5" name="Segnaposto piè di pagina 1">
            <a:extLst>
              <a:ext uri="{FF2B5EF4-FFF2-40B4-BE49-F238E27FC236}">
                <a16:creationId xmlns:a16="http://schemas.microsoft.com/office/drawing/2014/main" id="{DBCD5478-FAEF-726F-03A9-4CEA98FD15CB}"/>
              </a:ext>
            </a:extLst>
          </p:cNvPr>
          <p:cNvSpPr txBox="1">
            <a:spLocks/>
          </p:cNvSpPr>
          <p:nvPr/>
        </p:nvSpPr>
        <p:spPr>
          <a:xfrm>
            <a:off x="1256866" y="6363593"/>
            <a:ext cx="8008834" cy="600074"/>
          </a:xfrm>
          <a:prstGeom prst="rect">
            <a:avLst/>
          </a:prstGeom>
        </p:spPr>
        <p:txBody>
          <a:bodyPr vert="horz" lIns="91440" tIns="45720" rIns="91440" bIns="45720" rtlCol="0" anchor="ctr"/>
          <a:lstStyle>
            <a:defPPr>
              <a:defRPr lang="it-IT"/>
            </a:defPPr>
            <a:lvl1pPr marL="0" algn="r" defTabSz="914400" rtl="0" eaLnBrk="1" latinLnBrk="0" hangingPunct="1">
              <a:defRPr lang="en-US" sz="1200" b="1"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lumMod val="65000"/>
                  </a:schemeClr>
                </a:solidFill>
              </a:rPr>
              <a:t>Module: 3/ Learning Unit: Introduction to Bioeconomy/ Sub Unit: Economic aspects of bioeconomy</a:t>
            </a:r>
          </a:p>
        </p:txBody>
      </p:sp>
      <p:sp>
        <p:nvSpPr>
          <p:cNvPr id="6" name="Segnaposto contenuto 7">
            <a:extLst>
              <a:ext uri="{FF2B5EF4-FFF2-40B4-BE49-F238E27FC236}">
                <a16:creationId xmlns:a16="http://schemas.microsoft.com/office/drawing/2014/main" id="{612E784E-6B49-01DB-5625-2B9CF510F13D}"/>
              </a:ext>
            </a:extLst>
          </p:cNvPr>
          <p:cNvSpPr txBox="1">
            <a:spLocks/>
          </p:cNvSpPr>
          <p:nvPr/>
        </p:nvSpPr>
        <p:spPr>
          <a:xfrm>
            <a:off x="4936543" y="2187681"/>
            <a:ext cx="3990886" cy="38321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it-IT" sz="24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it-IT" sz="2400" kern="1200">
                <a:solidFill>
                  <a:srgbClr val="5959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it-IT" sz="2000" kern="1200">
                <a:solidFill>
                  <a:srgbClr val="59595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it-IT" sz="1800" kern="1200">
                <a:solidFill>
                  <a:srgbClr val="5959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8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l-GR" dirty="0"/>
              <a:t>Περιβαλλοντικά οφέλη</a:t>
            </a:r>
            <a:endParaRPr lang="en-GB" dirty="0"/>
          </a:p>
          <a:p>
            <a:pPr>
              <a:buFont typeface="Wingdings" panose="05000000000000000000" pitchFamily="2" charset="2"/>
              <a:buChar char="§"/>
            </a:pPr>
            <a:r>
              <a:rPr lang="el-GR" dirty="0"/>
              <a:t>Ευκαιρίες αγοράς &amp; εμπόριο</a:t>
            </a:r>
            <a:endParaRPr lang="en-GB" dirty="0"/>
          </a:p>
          <a:p>
            <a:pPr>
              <a:buFont typeface="Wingdings" panose="05000000000000000000" pitchFamily="2" charset="2"/>
              <a:buChar char="§"/>
            </a:pPr>
            <a:r>
              <a:rPr lang="el-GR" dirty="0"/>
              <a:t>Υποστήριξη πολιτικής και κανονισμοί</a:t>
            </a:r>
            <a:endParaRPr lang="en-GB" dirty="0"/>
          </a:p>
          <a:p>
            <a:pPr>
              <a:buFont typeface="Wingdings" panose="05000000000000000000" pitchFamily="2" charset="2"/>
              <a:buChar char="§"/>
            </a:pPr>
            <a:r>
              <a:rPr lang="el-GR" dirty="0"/>
              <a:t>Προκλήσεις &amp; κίνδυνοι</a:t>
            </a:r>
            <a:endParaRPr lang="en-GB" dirty="0"/>
          </a:p>
        </p:txBody>
      </p:sp>
      <p:pic>
        <p:nvPicPr>
          <p:cNvPr id="10" name="Picture 9" descr="A globe with stacks of coins and graph&#10;&#10;Description automatically generated">
            <a:extLst>
              <a:ext uri="{FF2B5EF4-FFF2-40B4-BE49-F238E27FC236}">
                <a16:creationId xmlns:a16="http://schemas.microsoft.com/office/drawing/2014/main" id="{87F83450-6CB7-1E91-9AFD-A9636345BC30}"/>
              </a:ext>
            </a:extLst>
          </p:cNvPr>
          <p:cNvPicPr>
            <a:picLocks noChangeAspect="1"/>
          </p:cNvPicPr>
          <p:nvPr/>
        </p:nvPicPr>
        <p:blipFill>
          <a:blip r:embed="rId2"/>
          <a:stretch>
            <a:fillRect/>
          </a:stretch>
        </p:blipFill>
        <p:spPr>
          <a:xfrm>
            <a:off x="8666146" y="1978809"/>
            <a:ext cx="3286265" cy="3286265"/>
          </a:xfrm>
          <a:prstGeom prst="rect">
            <a:avLst/>
          </a:prstGeom>
        </p:spPr>
      </p:pic>
      <p:sp>
        <p:nvSpPr>
          <p:cNvPr id="11" name="TextBox 10">
            <a:extLst>
              <a:ext uri="{FF2B5EF4-FFF2-40B4-BE49-F238E27FC236}">
                <a16:creationId xmlns:a16="http://schemas.microsoft.com/office/drawing/2014/main" id="{C2A7D7FF-E148-1508-A389-903BA9DA5ABE}"/>
              </a:ext>
            </a:extLst>
          </p:cNvPr>
          <p:cNvSpPr txBox="1"/>
          <p:nvPr/>
        </p:nvSpPr>
        <p:spPr>
          <a:xfrm>
            <a:off x="9868381" y="5368529"/>
            <a:ext cx="1143078" cy="369332"/>
          </a:xfrm>
          <a:prstGeom prst="rect">
            <a:avLst/>
          </a:prstGeom>
          <a:noFill/>
        </p:spPr>
        <p:txBody>
          <a:bodyPr wrap="square" rtlCol="0">
            <a:spAutoFit/>
          </a:bodyPr>
          <a:lstStyle/>
          <a:p>
            <a:r>
              <a:rPr lang="en-US" dirty="0"/>
              <a:t>(</a:t>
            </a:r>
            <a:r>
              <a:rPr lang="el-GR" dirty="0">
                <a:hlinkClick r:id="rId3" action="ppaction://hlinkfile"/>
              </a:rPr>
              <a:t>Πηγή</a:t>
            </a:r>
            <a:r>
              <a:rPr lang="en-US" dirty="0"/>
              <a:t>)</a:t>
            </a:r>
            <a:endParaRPr lang="en-GB" dirty="0"/>
          </a:p>
        </p:txBody>
      </p:sp>
    </p:spTree>
    <p:extLst>
      <p:ext uri="{BB962C8B-B14F-4D97-AF65-F5344CB8AC3E}">
        <p14:creationId xmlns:p14="http://schemas.microsoft.com/office/powerpoint/2010/main" val="21819158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33331-C3EB-BF89-B005-AA40BC55A26B}"/>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72E3A39A-D39A-B0EF-AC9B-A502D73CD52A}"/>
              </a:ext>
            </a:extLst>
          </p:cNvPr>
          <p:cNvSpPr>
            <a:spLocks noGrp="1"/>
          </p:cNvSpPr>
          <p:nvPr>
            <p:ph type="title"/>
          </p:nvPr>
        </p:nvSpPr>
        <p:spPr>
          <a:xfrm>
            <a:off x="838200" y="1120139"/>
            <a:ext cx="10515600" cy="1009651"/>
          </a:xfrm>
        </p:spPr>
        <p:txBody>
          <a:bodyPr>
            <a:normAutofit fontScale="90000"/>
          </a:bodyPr>
          <a:lstStyle/>
          <a:p>
            <a:r>
              <a:rPr lang="el-GR" dirty="0"/>
              <a:t>Εργαλεία σχετικά με τις οικονομικές πτυχές της βιο-οικονομίας</a:t>
            </a:r>
            <a:endParaRPr lang="it-IT" dirty="0"/>
          </a:p>
        </p:txBody>
      </p:sp>
      <p:sp>
        <p:nvSpPr>
          <p:cNvPr id="8" name="Segnaposto contenuto 7">
            <a:extLst>
              <a:ext uri="{FF2B5EF4-FFF2-40B4-BE49-F238E27FC236}">
                <a16:creationId xmlns:a16="http://schemas.microsoft.com/office/drawing/2014/main" id="{7B57F739-FA47-8187-0F24-C9377C0C5649}"/>
              </a:ext>
            </a:extLst>
          </p:cNvPr>
          <p:cNvSpPr>
            <a:spLocks noGrp="1"/>
          </p:cNvSpPr>
          <p:nvPr>
            <p:ph idx="1"/>
          </p:nvPr>
        </p:nvSpPr>
        <p:spPr>
          <a:xfrm>
            <a:off x="675118" y="2187681"/>
            <a:ext cx="3990886" cy="3832118"/>
          </a:xfrm>
        </p:spPr>
        <p:txBody>
          <a:bodyPr>
            <a:normAutofit/>
          </a:bodyPr>
          <a:lstStyle/>
          <a:p>
            <a:pPr>
              <a:buFont typeface="Wingdings" panose="05000000000000000000" pitchFamily="2" charset="2"/>
              <a:buChar char="§"/>
            </a:pPr>
            <a:r>
              <a:rPr lang="el-GR" dirty="0"/>
              <a:t>Ανάλυση εισροών- εκροών</a:t>
            </a:r>
            <a:endParaRPr lang="it-IT" dirty="0"/>
          </a:p>
          <a:p>
            <a:pPr>
              <a:buFont typeface="Wingdings" panose="05000000000000000000" pitchFamily="2" charset="2"/>
              <a:buChar char="§"/>
            </a:pPr>
            <a:r>
              <a:rPr lang="el-GR" dirty="0"/>
              <a:t>Εργαλεία Αξιολόγησης Κύκλου Ζωής</a:t>
            </a:r>
            <a:endParaRPr lang="en-GB" dirty="0"/>
          </a:p>
          <a:p>
            <a:pPr>
              <a:buFont typeface="Wingdings" panose="05000000000000000000" pitchFamily="2" charset="2"/>
              <a:buChar char="§"/>
            </a:pPr>
            <a:r>
              <a:rPr lang="el-GR" dirty="0"/>
              <a:t>Οικονομικά μοντέλα</a:t>
            </a:r>
            <a:endParaRPr lang="en-GB" dirty="0"/>
          </a:p>
          <a:p>
            <a:pPr>
              <a:buFont typeface="Wingdings" panose="05000000000000000000" pitchFamily="2" charset="2"/>
              <a:buChar char="§"/>
            </a:pPr>
            <a:r>
              <a:rPr lang="el-GR" dirty="0"/>
              <a:t>Λογισμικό βιο-οικονομικής μοντελοποίησης</a:t>
            </a:r>
          </a:p>
          <a:p>
            <a:pPr>
              <a:buFont typeface="Wingdings" panose="05000000000000000000" pitchFamily="2" charset="2"/>
              <a:buChar char="§"/>
            </a:pPr>
            <a:r>
              <a:rPr lang="el-GR" dirty="0"/>
              <a:t>Εργαλεία ανάλυσης κόστους-οφέλους</a:t>
            </a:r>
            <a:endParaRPr lang="it-IT" dirty="0"/>
          </a:p>
        </p:txBody>
      </p:sp>
      <p:sp>
        <p:nvSpPr>
          <p:cNvPr id="3" name="Segnaposto numero diapositiva 2">
            <a:extLst>
              <a:ext uri="{FF2B5EF4-FFF2-40B4-BE49-F238E27FC236}">
                <a16:creationId xmlns:a16="http://schemas.microsoft.com/office/drawing/2014/main" id="{1AF39EE7-5FC1-58B9-6F4A-44DED461CCDB}"/>
              </a:ext>
            </a:extLst>
          </p:cNvPr>
          <p:cNvSpPr>
            <a:spLocks noGrp="1"/>
          </p:cNvSpPr>
          <p:nvPr>
            <p:ph type="sldNum" sz="quarter" idx="12"/>
          </p:nvPr>
        </p:nvSpPr>
        <p:spPr/>
        <p:txBody>
          <a:bodyPr/>
          <a:lstStyle/>
          <a:p>
            <a:fld id="{D57F1E4F-1CFF-5643-939E-217C01CDF565}" type="slidenum">
              <a:rPr lang="en-US" smtClean="0"/>
              <a:pPr/>
              <a:t>38</a:t>
            </a:fld>
            <a:endParaRPr lang="en-US" dirty="0"/>
          </a:p>
        </p:txBody>
      </p:sp>
      <p:sp>
        <p:nvSpPr>
          <p:cNvPr id="5" name="Segnaposto piè di pagina 1">
            <a:extLst>
              <a:ext uri="{FF2B5EF4-FFF2-40B4-BE49-F238E27FC236}">
                <a16:creationId xmlns:a16="http://schemas.microsoft.com/office/drawing/2014/main" id="{DBCD5478-FAEF-726F-03A9-4CEA98FD15CB}"/>
              </a:ext>
            </a:extLst>
          </p:cNvPr>
          <p:cNvSpPr txBox="1">
            <a:spLocks/>
          </p:cNvSpPr>
          <p:nvPr/>
        </p:nvSpPr>
        <p:spPr>
          <a:xfrm>
            <a:off x="1256866" y="6363593"/>
            <a:ext cx="8008834" cy="600074"/>
          </a:xfrm>
          <a:prstGeom prst="rect">
            <a:avLst/>
          </a:prstGeom>
        </p:spPr>
        <p:txBody>
          <a:bodyPr vert="horz" lIns="91440" tIns="45720" rIns="91440" bIns="45720" rtlCol="0" anchor="ctr"/>
          <a:lstStyle>
            <a:defPPr>
              <a:defRPr lang="it-IT"/>
            </a:defPPr>
            <a:lvl1pPr marL="0" algn="r" defTabSz="914400" rtl="0" eaLnBrk="1" latinLnBrk="0" hangingPunct="1">
              <a:defRPr lang="en-US" sz="1200" b="1"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lumMod val="65000"/>
                  </a:schemeClr>
                </a:solidFill>
              </a:rPr>
              <a:t>Module: 3/ Learning Unit: Introduction to Bioeconomy/ Sub Unit: Economic aspects of bioeconomy</a:t>
            </a:r>
          </a:p>
        </p:txBody>
      </p:sp>
      <p:sp>
        <p:nvSpPr>
          <p:cNvPr id="6" name="Segnaposto contenuto 7">
            <a:extLst>
              <a:ext uri="{FF2B5EF4-FFF2-40B4-BE49-F238E27FC236}">
                <a16:creationId xmlns:a16="http://schemas.microsoft.com/office/drawing/2014/main" id="{612E784E-6B49-01DB-5625-2B9CF510F13D}"/>
              </a:ext>
            </a:extLst>
          </p:cNvPr>
          <p:cNvSpPr txBox="1">
            <a:spLocks/>
          </p:cNvSpPr>
          <p:nvPr/>
        </p:nvSpPr>
        <p:spPr>
          <a:xfrm>
            <a:off x="5006526" y="1905743"/>
            <a:ext cx="3990886" cy="383211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lang="it-IT" sz="24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it-IT" sz="2400" kern="1200">
                <a:solidFill>
                  <a:srgbClr val="5959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it-IT" sz="2000" kern="1200">
                <a:solidFill>
                  <a:srgbClr val="59595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it-IT" sz="1800" kern="1200">
                <a:solidFill>
                  <a:srgbClr val="5959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8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l-GR" dirty="0"/>
              <a:t>Εργαλεία ανάλυσης αγοράς</a:t>
            </a:r>
            <a:endParaRPr lang="en-GB" dirty="0"/>
          </a:p>
          <a:p>
            <a:pPr>
              <a:buFont typeface="Wingdings" panose="05000000000000000000" pitchFamily="2" charset="2"/>
              <a:buChar char="§"/>
            </a:pPr>
            <a:r>
              <a:rPr lang="el-GR" dirty="0"/>
              <a:t>Λογισμικό χρηματοοικονομικής ανάλυσης</a:t>
            </a:r>
            <a:endParaRPr lang="en-GB" dirty="0"/>
          </a:p>
          <a:p>
            <a:pPr>
              <a:buFont typeface="Wingdings" panose="05000000000000000000" pitchFamily="2" charset="2"/>
              <a:buChar char="§"/>
            </a:pPr>
            <a:r>
              <a:rPr lang="el-GR" dirty="0"/>
              <a:t>Λογισμικό στατιστικής ανάλυσης</a:t>
            </a:r>
            <a:endParaRPr lang="en-GB" dirty="0"/>
          </a:p>
          <a:p>
            <a:pPr>
              <a:buFont typeface="Wingdings" panose="05000000000000000000" pitchFamily="2" charset="2"/>
              <a:buChar char="§"/>
            </a:pPr>
            <a:r>
              <a:rPr lang="el-GR" dirty="0"/>
              <a:t>Εργαλεία GIS (Γεωγραφικό Σύστημα Πληροφοριών)</a:t>
            </a:r>
          </a:p>
          <a:p>
            <a:pPr>
              <a:buFont typeface="Wingdings" panose="05000000000000000000" pitchFamily="2" charset="2"/>
              <a:buChar char="§"/>
            </a:pPr>
            <a:r>
              <a:rPr lang="el-GR" dirty="0"/>
              <a:t>Βάσεις δεδομένων &amp; αποθετήρια δεδομένων</a:t>
            </a:r>
            <a:endParaRPr lang="en-GB" dirty="0"/>
          </a:p>
        </p:txBody>
      </p:sp>
      <p:sp>
        <p:nvSpPr>
          <p:cNvPr id="11" name="TextBox 10">
            <a:extLst>
              <a:ext uri="{FF2B5EF4-FFF2-40B4-BE49-F238E27FC236}">
                <a16:creationId xmlns:a16="http://schemas.microsoft.com/office/drawing/2014/main" id="{C2A7D7FF-E148-1508-A389-903BA9DA5ABE}"/>
              </a:ext>
            </a:extLst>
          </p:cNvPr>
          <p:cNvSpPr txBox="1"/>
          <p:nvPr/>
        </p:nvSpPr>
        <p:spPr>
          <a:xfrm>
            <a:off x="9868381" y="5368529"/>
            <a:ext cx="1143078" cy="369332"/>
          </a:xfrm>
          <a:prstGeom prst="rect">
            <a:avLst/>
          </a:prstGeom>
          <a:noFill/>
        </p:spPr>
        <p:txBody>
          <a:bodyPr wrap="square" rtlCol="0">
            <a:spAutoFit/>
          </a:bodyPr>
          <a:lstStyle/>
          <a:p>
            <a:r>
              <a:rPr lang="en-US" dirty="0"/>
              <a:t>(</a:t>
            </a:r>
            <a:r>
              <a:rPr lang="el-GR" dirty="0">
                <a:hlinkClick r:id="rId2" action="ppaction://hlinkfile"/>
              </a:rPr>
              <a:t>Πηγή</a:t>
            </a:r>
            <a:r>
              <a:rPr lang="en-US" dirty="0"/>
              <a:t>)</a:t>
            </a:r>
            <a:endParaRPr lang="en-GB" dirty="0"/>
          </a:p>
        </p:txBody>
      </p:sp>
      <p:pic>
        <p:nvPicPr>
          <p:cNvPr id="9" name="Picture 8" descr="A toolbox with tools on it&#10;&#10;Description automatically generated">
            <a:extLst>
              <a:ext uri="{FF2B5EF4-FFF2-40B4-BE49-F238E27FC236}">
                <a16:creationId xmlns:a16="http://schemas.microsoft.com/office/drawing/2014/main" id="{99E60FEB-0A7C-5C45-1C02-B83B4B281D76}"/>
              </a:ext>
            </a:extLst>
          </p:cNvPr>
          <p:cNvPicPr>
            <a:picLocks noChangeAspect="1"/>
          </p:cNvPicPr>
          <p:nvPr/>
        </p:nvPicPr>
        <p:blipFill>
          <a:blip r:embed="rId3"/>
          <a:stretch>
            <a:fillRect/>
          </a:stretch>
        </p:blipFill>
        <p:spPr>
          <a:xfrm>
            <a:off x="9027892" y="2472312"/>
            <a:ext cx="2626308" cy="2626308"/>
          </a:xfrm>
          <a:prstGeom prst="rect">
            <a:avLst/>
          </a:prstGeom>
        </p:spPr>
      </p:pic>
    </p:spTree>
    <p:extLst>
      <p:ext uri="{BB962C8B-B14F-4D97-AF65-F5344CB8AC3E}">
        <p14:creationId xmlns:p14="http://schemas.microsoft.com/office/powerpoint/2010/main" val="18259865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DAA83-2104-D318-023B-391F78E9BCD6}"/>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8C1E5774-F9D7-3033-E5F0-B5B9E493184E}"/>
              </a:ext>
            </a:extLst>
          </p:cNvPr>
          <p:cNvSpPr>
            <a:spLocks noGrp="1"/>
          </p:cNvSpPr>
          <p:nvPr>
            <p:ph type="title"/>
          </p:nvPr>
        </p:nvSpPr>
        <p:spPr/>
        <p:txBody>
          <a:bodyPr>
            <a:normAutofit/>
          </a:bodyPr>
          <a:lstStyle/>
          <a:p>
            <a:r>
              <a:rPr lang="el-GR" dirty="0"/>
              <a:t>Εργαλεία Αξιολόγησης Κύκλου Ζωής (ΑΚΖ)</a:t>
            </a:r>
            <a:endParaRPr lang="en-GB" dirty="0"/>
          </a:p>
        </p:txBody>
      </p:sp>
      <p:sp>
        <p:nvSpPr>
          <p:cNvPr id="8" name="Segnaposto contenuto 7">
            <a:extLst>
              <a:ext uri="{FF2B5EF4-FFF2-40B4-BE49-F238E27FC236}">
                <a16:creationId xmlns:a16="http://schemas.microsoft.com/office/drawing/2014/main" id="{FB067354-A647-9247-353D-9CA508A93D25}"/>
              </a:ext>
            </a:extLst>
          </p:cNvPr>
          <p:cNvSpPr>
            <a:spLocks noGrp="1"/>
          </p:cNvSpPr>
          <p:nvPr>
            <p:ph idx="1"/>
          </p:nvPr>
        </p:nvSpPr>
        <p:spPr>
          <a:xfrm>
            <a:off x="908702" y="3529414"/>
            <a:ext cx="10515600" cy="2520866"/>
          </a:xfrm>
        </p:spPr>
        <p:txBody>
          <a:bodyPr>
            <a:normAutofit fontScale="40000" lnSpcReduction="20000"/>
          </a:bodyPr>
          <a:lstStyle/>
          <a:p>
            <a:pPr marL="0" indent="0">
              <a:buNone/>
            </a:pPr>
            <a:r>
              <a:rPr lang="en-GB" sz="3200" dirty="0">
                <a:solidFill>
                  <a:schemeClr val="tx1"/>
                </a:solidFill>
              </a:rPr>
              <a:t>•</a:t>
            </a:r>
            <a:r>
              <a:rPr lang="en-GB" sz="4000" dirty="0">
                <a:solidFill>
                  <a:schemeClr val="tx1"/>
                </a:solidFill>
              </a:rPr>
              <a:t> </a:t>
            </a:r>
            <a:r>
              <a:rPr lang="el-GR" sz="5500" dirty="0">
                <a:solidFill>
                  <a:schemeClr val="tx1"/>
                </a:solidFill>
              </a:rPr>
              <a:t>ποσοτικοποιεί όλες τις σχετικές ροές των πρώτων υλών που καταναλώνονται και των ρύπων που εκπέμπονται σε όλη την αλυσίδα εφοδιασμού,</a:t>
            </a:r>
            <a:endParaRPr lang="en-GB" sz="5500" dirty="0">
              <a:solidFill>
                <a:schemeClr val="tx1"/>
              </a:solidFill>
            </a:endParaRPr>
          </a:p>
          <a:p>
            <a:pPr marL="0" indent="0">
              <a:buNone/>
            </a:pPr>
            <a:r>
              <a:rPr lang="en-GB" sz="5500" dirty="0">
                <a:solidFill>
                  <a:schemeClr val="tx1"/>
                </a:solidFill>
              </a:rPr>
              <a:t>• </a:t>
            </a:r>
            <a:r>
              <a:rPr lang="el-GR" sz="5500" dirty="0">
                <a:solidFill>
                  <a:schemeClr val="tx1"/>
                </a:solidFill>
              </a:rPr>
              <a:t>να αξιολογεί ολοκληρωμένα τις πιθανές επιπτώσεις στο περιβάλλον και την ανθρώπινη υγεία ολόκληρης της αλυσίδας εφοδιασμού ενός προϊόντος και να εντοπίζει εστίες περιβαλλοντικών επιπτώσεων σε ολόκληρη την αλυσίδα εφοδιασμού,</a:t>
            </a:r>
          </a:p>
          <a:p>
            <a:pPr marL="0" indent="0">
              <a:buNone/>
            </a:pPr>
            <a:r>
              <a:rPr lang="en-GB" sz="5500" dirty="0">
                <a:solidFill>
                  <a:schemeClr val="tx1"/>
                </a:solidFill>
              </a:rPr>
              <a:t>• </a:t>
            </a:r>
            <a:r>
              <a:rPr lang="el-GR" sz="5500" dirty="0">
                <a:solidFill>
                  <a:schemeClr val="tx1"/>
                </a:solidFill>
              </a:rPr>
              <a:t>εντοπίζει αντισταθμίσεις μεταξύ σταδίων του κύκλου ζωής, κατηγοριών επιπτώσεων ή περιοχών που μπορούν να οδηγήσουν σε μετατόπιση των περιβαλλοντικών επιβαρύνσεων.</a:t>
            </a:r>
            <a:endParaRPr lang="en-GB" sz="3200" dirty="0">
              <a:solidFill>
                <a:schemeClr val="tx1"/>
              </a:solidFill>
            </a:endParaRPr>
          </a:p>
        </p:txBody>
      </p:sp>
      <p:sp>
        <p:nvSpPr>
          <p:cNvPr id="3" name="Segnaposto numero diapositiva 2">
            <a:extLst>
              <a:ext uri="{FF2B5EF4-FFF2-40B4-BE49-F238E27FC236}">
                <a16:creationId xmlns:a16="http://schemas.microsoft.com/office/drawing/2014/main" id="{AA0D4DB8-2FEF-72CE-DBF3-C4CC2D1A268C}"/>
              </a:ext>
            </a:extLst>
          </p:cNvPr>
          <p:cNvSpPr>
            <a:spLocks noGrp="1"/>
          </p:cNvSpPr>
          <p:nvPr>
            <p:ph type="sldNum" sz="quarter" idx="12"/>
          </p:nvPr>
        </p:nvSpPr>
        <p:spPr/>
        <p:txBody>
          <a:bodyPr/>
          <a:lstStyle/>
          <a:p>
            <a:fld id="{D57F1E4F-1CFF-5643-939E-217C01CDF565}" type="slidenum">
              <a:rPr lang="en-US" smtClean="0"/>
              <a:pPr/>
              <a:t>39</a:t>
            </a:fld>
            <a:endParaRPr lang="en-US" dirty="0"/>
          </a:p>
        </p:txBody>
      </p:sp>
      <p:sp>
        <p:nvSpPr>
          <p:cNvPr id="5" name="TextBox 4">
            <a:extLst>
              <a:ext uri="{FF2B5EF4-FFF2-40B4-BE49-F238E27FC236}">
                <a16:creationId xmlns:a16="http://schemas.microsoft.com/office/drawing/2014/main" id="{8848DF23-6814-B92A-9C36-F2D6B9429129}"/>
              </a:ext>
            </a:extLst>
          </p:cNvPr>
          <p:cNvSpPr txBox="1"/>
          <p:nvPr/>
        </p:nvSpPr>
        <p:spPr>
          <a:xfrm>
            <a:off x="838197" y="1594387"/>
            <a:ext cx="9997867" cy="1323439"/>
          </a:xfrm>
          <a:prstGeom prst="rect">
            <a:avLst/>
          </a:prstGeom>
          <a:noFill/>
        </p:spPr>
        <p:txBody>
          <a:bodyPr wrap="square" rtlCol="0">
            <a:spAutoFit/>
          </a:bodyPr>
          <a:lstStyle/>
          <a:p>
            <a:pPr algn="just"/>
            <a:r>
              <a:rPr lang="el-GR" sz="2000" dirty="0"/>
              <a:t>Η ΑΚΖ είναι μια δομημένη, ολοκληρωμένη και διεθνώς τυποποιημένη μέθοδος (ISO 2006) που αποσκοπεί στην αξιολόγηση των πιθανών περιβαλλοντικών επιπτώσεων που συνδέονται με ένα προϊόν, μια διεργασία ή ένα σύστημα καθ' όλη τη διάρκεια του κύκλου ζωής του, από την εξόρυξη των πρώτων υλών μέχρι το τέλος της ζωής του.</a:t>
            </a:r>
            <a:endParaRPr lang="en-US" sz="1200" dirty="0"/>
          </a:p>
        </p:txBody>
      </p:sp>
      <p:sp>
        <p:nvSpPr>
          <p:cNvPr id="4" name="Segnaposto piè di pagina 1">
            <a:extLst>
              <a:ext uri="{FF2B5EF4-FFF2-40B4-BE49-F238E27FC236}">
                <a16:creationId xmlns:a16="http://schemas.microsoft.com/office/drawing/2014/main" id="{64717BDE-DEAA-5AA1-9F84-DD2F6BB0E29A}"/>
              </a:ext>
            </a:extLst>
          </p:cNvPr>
          <p:cNvSpPr txBox="1">
            <a:spLocks/>
          </p:cNvSpPr>
          <p:nvPr/>
        </p:nvSpPr>
        <p:spPr>
          <a:xfrm>
            <a:off x="1256866" y="6363593"/>
            <a:ext cx="8008834" cy="600074"/>
          </a:xfrm>
          <a:prstGeom prst="rect">
            <a:avLst/>
          </a:prstGeom>
        </p:spPr>
        <p:txBody>
          <a:bodyPr vert="horz" lIns="91440" tIns="45720" rIns="91440" bIns="45720" rtlCol="0" anchor="ctr"/>
          <a:lstStyle>
            <a:defPPr>
              <a:defRPr lang="it-IT"/>
            </a:defPPr>
            <a:lvl1pPr marL="0" algn="r" defTabSz="914400" rtl="0" eaLnBrk="1" latinLnBrk="0" hangingPunct="1">
              <a:defRPr lang="en-US" sz="1200" b="1"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lumMod val="65000"/>
                  </a:schemeClr>
                </a:solidFill>
              </a:rPr>
              <a:t>Module: 3/ Learning Unit: Introduction to Bioeconomy/ Sub Unit: Economic aspects of bioeconomy</a:t>
            </a:r>
          </a:p>
        </p:txBody>
      </p:sp>
      <p:sp>
        <p:nvSpPr>
          <p:cNvPr id="6" name="TextBox 5">
            <a:extLst>
              <a:ext uri="{FF2B5EF4-FFF2-40B4-BE49-F238E27FC236}">
                <a16:creationId xmlns:a16="http://schemas.microsoft.com/office/drawing/2014/main" id="{C7B23620-89E4-407E-7A8C-5C5990F827CB}"/>
              </a:ext>
            </a:extLst>
          </p:cNvPr>
          <p:cNvSpPr txBox="1"/>
          <p:nvPr/>
        </p:nvSpPr>
        <p:spPr>
          <a:xfrm>
            <a:off x="2788920" y="2905780"/>
            <a:ext cx="4992377" cy="523220"/>
          </a:xfrm>
          <a:prstGeom prst="rect">
            <a:avLst/>
          </a:prstGeom>
          <a:noFill/>
        </p:spPr>
        <p:txBody>
          <a:bodyPr wrap="square" rtlCol="0">
            <a:spAutoFit/>
          </a:bodyPr>
          <a:lstStyle/>
          <a:p>
            <a:r>
              <a:rPr lang="el-GR" sz="2800" b="1" dirty="0"/>
              <a:t>Τα αντικείμενα της είναι να </a:t>
            </a:r>
            <a:r>
              <a:rPr lang="en-US" sz="2800" b="1" dirty="0"/>
              <a:t>:</a:t>
            </a:r>
            <a:endParaRPr lang="en-GB" sz="2800" b="1" dirty="0"/>
          </a:p>
        </p:txBody>
      </p:sp>
    </p:spTree>
    <p:extLst>
      <p:ext uri="{BB962C8B-B14F-4D97-AF65-F5344CB8AC3E}">
        <p14:creationId xmlns:p14="http://schemas.microsoft.com/office/powerpoint/2010/main" val="2662026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15B79C-88FB-B604-33F6-E0B1E73E54CE}"/>
              </a:ext>
            </a:extLst>
          </p:cNvPr>
          <p:cNvSpPr>
            <a:spLocks noGrp="1"/>
          </p:cNvSpPr>
          <p:nvPr>
            <p:ph type="title"/>
          </p:nvPr>
        </p:nvSpPr>
        <p:spPr/>
        <p:txBody>
          <a:bodyPr/>
          <a:lstStyle/>
          <a:p>
            <a:r>
              <a:rPr lang="el-GR" sz="4400" dirty="0"/>
              <a:t>Η έννοια της </a:t>
            </a:r>
            <a:r>
              <a:rPr lang="el-GR" sz="4400" dirty="0" err="1"/>
              <a:t>Βιοικονομίας</a:t>
            </a:r>
            <a:endParaRPr lang="en-GB" dirty="0"/>
          </a:p>
        </p:txBody>
      </p:sp>
      <p:sp>
        <p:nvSpPr>
          <p:cNvPr id="3" name="Segnaposto contenuto 2">
            <a:extLst>
              <a:ext uri="{FF2B5EF4-FFF2-40B4-BE49-F238E27FC236}">
                <a16:creationId xmlns:a16="http://schemas.microsoft.com/office/drawing/2014/main" id="{78EEE677-F961-227B-5672-4798FA00061F}"/>
              </a:ext>
            </a:extLst>
          </p:cNvPr>
          <p:cNvSpPr>
            <a:spLocks noGrp="1"/>
          </p:cNvSpPr>
          <p:nvPr>
            <p:ph idx="1"/>
          </p:nvPr>
        </p:nvSpPr>
        <p:spPr>
          <a:xfrm>
            <a:off x="838200" y="1690688"/>
            <a:ext cx="5545508" cy="4486275"/>
          </a:xfrm>
        </p:spPr>
        <p:txBody>
          <a:bodyPr/>
          <a:lstStyle/>
          <a:p>
            <a:r>
              <a:rPr lang="el-GR" sz="1800" kern="100" dirty="0">
                <a:effectLst/>
                <a:ea typeface="Calibri" panose="020F0502020204030204" pitchFamily="34" charset="0"/>
                <a:cs typeface="Calibri" panose="020F0502020204030204" pitchFamily="34" charset="0"/>
              </a:rPr>
              <a:t>Η </a:t>
            </a:r>
            <a:r>
              <a:rPr lang="el-GR" sz="1800" kern="100" dirty="0" err="1">
                <a:effectLst/>
                <a:ea typeface="Calibri" panose="020F0502020204030204" pitchFamily="34" charset="0"/>
                <a:cs typeface="Calibri" panose="020F0502020204030204" pitchFamily="34" charset="0"/>
              </a:rPr>
              <a:t>βιοοικονομία</a:t>
            </a:r>
            <a:r>
              <a:rPr lang="el-GR" sz="1800" kern="100" dirty="0">
                <a:effectLst/>
                <a:ea typeface="Calibri" panose="020F0502020204030204" pitchFamily="34" charset="0"/>
                <a:cs typeface="Calibri" panose="020F0502020204030204" pitchFamily="34" charset="0"/>
              </a:rPr>
              <a:t> αντιμετωπίζει τις </a:t>
            </a:r>
            <a:r>
              <a:rPr lang="el-GR" sz="1800" b="1" kern="100" dirty="0">
                <a:effectLst/>
                <a:ea typeface="Calibri" panose="020F0502020204030204" pitchFamily="34" charset="0"/>
                <a:cs typeface="Calibri" panose="020F0502020204030204" pitchFamily="34" charset="0"/>
              </a:rPr>
              <a:t>οικονομικές,</a:t>
            </a:r>
            <a:r>
              <a:rPr lang="el-GR" sz="1800" kern="100" dirty="0">
                <a:effectLst/>
                <a:ea typeface="Calibri" panose="020F0502020204030204" pitchFamily="34" charset="0"/>
                <a:cs typeface="Calibri" panose="020F0502020204030204" pitchFamily="34" charset="0"/>
              </a:rPr>
              <a:t> </a:t>
            </a:r>
            <a:r>
              <a:rPr lang="el-GR" sz="1800" b="1" kern="100" dirty="0">
                <a:effectLst/>
                <a:ea typeface="Calibri" panose="020F0502020204030204" pitchFamily="34" charset="0"/>
                <a:cs typeface="Calibri" panose="020F0502020204030204" pitchFamily="34" charset="0"/>
              </a:rPr>
              <a:t>κοινωνικές</a:t>
            </a:r>
            <a:r>
              <a:rPr lang="el-GR" sz="1800" kern="100" dirty="0">
                <a:effectLst/>
                <a:ea typeface="Calibri" panose="020F0502020204030204" pitchFamily="34" charset="0"/>
                <a:cs typeface="Calibri" panose="020F0502020204030204" pitchFamily="34" charset="0"/>
              </a:rPr>
              <a:t> και </a:t>
            </a:r>
            <a:r>
              <a:rPr lang="el-GR" sz="1800" b="1" kern="100" dirty="0">
                <a:effectLst/>
                <a:ea typeface="Calibri" panose="020F0502020204030204" pitchFamily="34" charset="0"/>
                <a:cs typeface="Calibri" panose="020F0502020204030204" pitchFamily="34" charset="0"/>
              </a:rPr>
              <a:t>περιβαλλοντικές</a:t>
            </a:r>
            <a:r>
              <a:rPr lang="el-GR" sz="1800" kern="100" dirty="0">
                <a:effectLst/>
                <a:ea typeface="Calibri" panose="020F0502020204030204" pitchFamily="34" charset="0"/>
                <a:cs typeface="Calibri" panose="020F0502020204030204" pitchFamily="34" charset="0"/>
              </a:rPr>
              <a:t> πτυχές αναζητώντας νέους τρόπους παραγωγής και κατανάλωσης πόρων, σεβόμενη τα όρια του πλανήτη μας και απομακρυνόμενη από μια γραμμική οικονομία που βασίζεται στην εκτεταμένη χρήση ορυκτών και μεταλλευτικών πόρων. </a:t>
            </a:r>
            <a:endParaRPr lang="en-GB" sz="1800" kern="100" dirty="0">
              <a:ea typeface="Calibri" panose="020F0502020204030204" pitchFamily="34" charset="0"/>
              <a:cs typeface="Calibri" panose="020F0502020204030204" pitchFamily="34" charset="0"/>
            </a:endParaRPr>
          </a:p>
          <a:p>
            <a:r>
              <a:rPr lang="el-GR" sz="1800" kern="100" dirty="0">
                <a:effectLst/>
                <a:ea typeface="Calibri" panose="020F0502020204030204" pitchFamily="34" charset="0"/>
                <a:cs typeface="Calibri" panose="020F0502020204030204" pitchFamily="34" charset="0"/>
              </a:rPr>
              <a:t>Όπως ορίζεται από την </a:t>
            </a:r>
            <a:r>
              <a:rPr lang="el-GR" sz="1800" kern="100" dirty="0" err="1">
                <a:effectLst/>
                <a:ea typeface="Calibri" panose="020F0502020204030204" pitchFamily="34" charset="0"/>
                <a:cs typeface="Calibri" panose="020F0502020204030204" pitchFamily="34" charset="0"/>
              </a:rPr>
              <a:t>επικαιροποιημένη</a:t>
            </a:r>
            <a:r>
              <a:rPr lang="el-GR" sz="1800" kern="100" dirty="0">
                <a:effectLst/>
                <a:ea typeface="Calibri" panose="020F0502020204030204" pitchFamily="34" charset="0"/>
                <a:cs typeface="Calibri" panose="020F0502020204030204" pitchFamily="34" charset="0"/>
              </a:rPr>
              <a:t> στρατηγική της ΕΚ για τη βιο-οικονομία (2018), η </a:t>
            </a:r>
            <a:r>
              <a:rPr lang="el-GR" sz="1800" kern="100" dirty="0" err="1">
                <a:effectLst/>
                <a:ea typeface="Calibri" panose="020F0502020204030204" pitchFamily="34" charset="0"/>
                <a:cs typeface="Calibri" panose="020F0502020204030204" pitchFamily="34" charset="0"/>
              </a:rPr>
              <a:t>τελαυταία</a:t>
            </a:r>
            <a:r>
              <a:rPr lang="el-GR" sz="1800" kern="100" dirty="0">
                <a:effectLst/>
                <a:ea typeface="Calibri" panose="020F0502020204030204" pitchFamily="34" charset="0"/>
                <a:cs typeface="Calibri" panose="020F0502020204030204" pitchFamily="34" charset="0"/>
              </a:rPr>
              <a:t> καλύπτει τομείς που βασίζονται σε βιολογικούς πόρους, αλληλένδετα οικοσυστήματα, τομείς πρωτογενούς παραγωγής και οικονομικούς τομείς για την παραγωγή διαφόρων αγαθών και υπηρεσιών.</a:t>
            </a:r>
            <a:r>
              <a:rPr lang="en-GB" sz="1800" kern="100" dirty="0">
                <a:effectLst/>
                <a:ea typeface="Calibri" panose="020F0502020204030204" pitchFamily="34" charset="0"/>
                <a:cs typeface="Calibri" panose="020F0502020204030204" pitchFamily="34" charset="0"/>
              </a:rPr>
              <a:t>.</a:t>
            </a:r>
          </a:p>
          <a:p>
            <a:pPr marL="0" indent="0">
              <a:buNone/>
            </a:pPr>
            <a:endParaRPr lang="it-IT" b="1" dirty="0"/>
          </a:p>
          <a:p>
            <a:endParaRPr lang="it-IT" b="1" u="sng" dirty="0"/>
          </a:p>
          <a:p>
            <a:endParaRPr lang="en-GB" dirty="0"/>
          </a:p>
        </p:txBody>
      </p:sp>
      <p:sp>
        <p:nvSpPr>
          <p:cNvPr id="5" name="Segnaposto numero diapositiva 4">
            <a:extLst>
              <a:ext uri="{FF2B5EF4-FFF2-40B4-BE49-F238E27FC236}">
                <a16:creationId xmlns:a16="http://schemas.microsoft.com/office/drawing/2014/main" id="{4A1ABC1B-5CE1-2165-AAE3-9AB3AB92BF9A}"/>
              </a:ext>
            </a:extLst>
          </p:cNvPr>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6" name="Picture 5">
            <a:extLst>
              <a:ext uri="{FF2B5EF4-FFF2-40B4-BE49-F238E27FC236}">
                <a16:creationId xmlns:a16="http://schemas.microsoft.com/office/drawing/2014/main" id="{97D999A3-84A0-F0F6-2B61-E549DA5515E4}"/>
              </a:ext>
            </a:extLst>
          </p:cNvPr>
          <p:cNvPicPr>
            <a:picLocks noChangeAspect="1"/>
          </p:cNvPicPr>
          <p:nvPr/>
        </p:nvPicPr>
        <p:blipFill>
          <a:blip r:embed="rId2"/>
          <a:stretch>
            <a:fillRect/>
          </a:stretch>
        </p:blipFill>
        <p:spPr>
          <a:xfrm>
            <a:off x="711310" y="6176963"/>
            <a:ext cx="9980017" cy="603556"/>
          </a:xfrm>
          <a:prstGeom prst="rect">
            <a:avLst/>
          </a:prstGeom>
        </p:spPr>
      </p:pic>
      <p:pic>
        <p:nvPicPr>
          <p:cNvPr id="8" name="Picture 7" descr="A hand holding a leaf&#10;&#10;Description automatically generated">
            <a:extLst>
              <a:ext uri="{FF2B5EF4-FFF2-40B4-BE49-F238E27FC236}">
                <a16:creationId xmlns:a16="http://schemas.microsoft.com/office/drawing/2014/main" id="{D95DFB2E-C9E6-9EF6-CF4A-9503DD85279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653353" y="1871529"/>
            <a:ext cx="4845725" cy="3114941"/>
          </a:xfrm>
          <a:prstGeom prst="rect">
            <a:avLst/>
          </a:prstGeom>
        </p:spPr>
      </p:pic>
      <p:sp>
        <p:nvSpPr>
          <p:cNvPr id="9" name="TextBox 8">
            <a:extLst>
              <a:ext uri="{FF2B5EF4-FFF2-40B4-BE49-F238E27FC236}">
                <a16:creationId xmlns:a16="http://schemas.microsoft.com/office/drawing/2014/main" id="{20E6A83C-8AA6-72D6-4D87-7FD4E44C0A42}"/>
              </a:ext>
            </a:extLst>
          </p:cNvPr>
          <p:cNvSpPr txBox="1"/>
          <p:nvPr/>
        </p:nvSpPr>
        <p:spPr>
          <a:xfrm>
            <a:off x="7546360" y="5051895"/>
            <a:ext cx="4422737" cy="230832"/>
          </a:xfrm>
          <a:prstGeom prst="rect">
            <a:avLst/>
          </a:prstGeom>
          <a:noFill/>
        </p:spPr>
        <p:txBody>
          <a:bodyPr wrap="square" rtlCol="0">
            <a:spAutoFit/>
          </a:bodyPr>
          <a:lstStyle/>
          <a:p>
            <a:r>
              <a:rPr lang="en-GB" sz="900">
                <a:hlinkClick r:id="rId4" tooltip="https://www.cde.ual.es/en/h2020-food-security-sustainable-agriculture-and-forestry-marine-maritime-and-inland-water-research-and-the-bioeconomy-strengthening-the-european-agro-ecological-research-and-innovation-ecosystem/"/>
              </a:rPr>
              <a:t>This Photo</a:t>
            </a:r>
            <a:r>
              <a:rPr lang="en-GB" sz="900"/>
              <a:t> by Unknown Author is licensed under </a:t>
            </a:r>
            <a:r>
              <a:rPr lang="en-GB" sz="900">
                <a:hlinkClick r:id="rId5" tooltip="https://creativecommons.org/licenses/by-nc/3.0/"/>
              </a:rPr>
              <a:t>CC BY-NC</a:t>
            </a:r>
            <a:endParaRPr lang="en-GB" sz="900"/>
          </a:p>
        </p:txBody>
      </p:sp>
    </p:spTree>
    <p:extLst>
      <p:ext uri="{BB962C8B-B14F-4D97-AF65-F5344CB8AC3E}">
        <p14:creationId xmlns:p14="http://schemas.microsoft.com/office/powerpoint/2010/main" val="16662432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2DC72-0B5A-F323-E0D2-F6622921F7BE}"/>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8463386B-754F-BC39-F6F0-B0831B580D9D}"/>
              </a:ext>
            </a:extLst>
          </p:cNvPr>
          <p:cNvSpPr>
            <a:spLocks noGrp="1"/>
          </p:cNvSpPr>
          <p:nvPr>
            <p:ph type="title"/>
          </p:nvPr>
        </p:nvSpPr>
        <p:spPr/>
        <p:txBody>
          <a:bodyPr/>
          <a:lstStyle/>
          <a:p>
            <a:r>
              <a:rPr lang="el-GR" dirty="0"/>
              <a:t>Στάδια Αξιολόγησης του Κύκλου Ζωής</a:t>
            </a:r>
          </a:p>
        </p:txBody>
      </p:sp>
      <p:sp>
        <p:nvSpPr>
          <p:cNvPr id="3" name="Segnaposto numero diapositiva 2">
            <a:extLst>
              <a:ext uri="{FF2B5EF4-FFF2-40B4-BE49-F238E27FC236}">
                <a16:creationId xmlns:a16="http://schemas.microsoft.com/office/drawing/2014/main" id="{4C81D2B2-F1A7-4FEA-B97A-914FC32B881B}"/>
              </a:ext>
            </a:extLst>
          </p:cNvPr>
          <p:cNvSpPr>
            <a:spLocks noGrp="1"/>
          </p:cNvSpPr>
          <p:nvPr>
            <p:ph type="sldNum" sz="quarter" idx="12"/>
          </p:nvPr>
        </p:nvSpPr>
        <p:spPr/>
        <p:txBody>
          <a:bodyPr/>
          <a:lstStyle/>
          <a:p>
            <a:fld id="{D57F1E4F-1CFF-5643-939E-217C01CDF565}" type="slidenum">
              <a:rPr lang="en-US" smtClean="0"/>
              <a:pPr/>
              <a:t>40</a:t>
            </a:fld>
            <a:endParaRPr lang="en-US" dirty="0"/>
          </a:p>
        </p:txBody>
      </p:sp>
      <p:sp>
        <p:nvSpPr>
          <p:cNvPr id="4" name="Segnaposto piè di pagina 1">
            <a:extLst>
              <a:ext uri="{FF2B5EF4-FFF2-40B4-BE49-F238E27FC236}">
                <a16:creationId xmlns:a16="http://schemas.microsoft.com/office/drawing/2014/main" id="{5CD04CFF-035B-D28E-03FA-B1BFECEF7DB4}"/>
              </a:ext>
            </a:extLst>
          </p:cNvPr>
          <p:cNvSpPr txBox="1">
            <a:spLocks/>
          </p:cNvSpPr>
          <p:nvPr/>
        </p:nvSpPr>
        <p:spPr>
          <a:xfrm>
            <a:off x="1256866" y="6363593"/>
            <a:ext cx="8008834" cy="600074"/>
          </a:xfrm>
          <a:prstGeom prst="rect">
            <a:avLst/>
          </a:prstGeom>
        </p:spPr>
        <p:txBody>
          <a:bodyPr vert="horz" lIns="91440" tIns="45720" rIns="91440" bIns="45720" rtlCol="0" anchor="ctr"/>
          <a:lstStyle>
            <a:defPPr>
              <a:defRPr lang="it-IT"/>
            </a:defPPr>
            <a:lvl1pPr marL="0" algn="r" defTabSz="914400" rtl="0" eaLnBrk="1" latinLnBrk="0" hangingPunct="1">
              <a:defRPr lang="en-US" sz="1200" b="1"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lumMod val="65000"/>
                  </a:schemeClr>
                </a:solidFill>
              </a:rPr>
              <a:t>Module: 3/ Learning Unit: Introduction to Bioeconomy/ Sub Unit: Economic aspects of bioeconomy</a:t>
            </a:r>
          </a:p>
        </p:txBody>
      </p:sp>
      <p:graphicFrame>
        <p:nvGraphicFramePr>
          <p:cNvPr id="10" name="Diagram 9">
            <a:extLst>
              <a:ext uri="{FF2B5EF4-FFF2-40B4-BE49-F238E27FC236}">
                <a16:creationId xmlns:a16="http://schemas.microsoft.com/office/drawing/2014/main" id="{649A0C7B-A73D-5576-298E-72B31518438F}"/>
              </a:ext>
            </a:extLst>
          </p:cNvPr>
          <p:cNvGraphicFramePr/>
          <p:nvPr>
            <p:extLst>
              <p:ext uri="{D42A27DB-BD31-4B8C-83A1-F6EECF244321}">
                <p14:modId xmlns:p14="http://schemas.microsoft.com/office/powerpoint/2010/main" val="3176219348"/>
              </p:ext>
            </p:extLst>
          </p:nvPr>
        </p:nvGraphicFramePr>
        <p:xfrm>
          <a:off x="421023" y="1185862"/>
          <a:ext cx="10032762" cy="62678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6540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4B6E4-1341-7212-0C57-667B4FAA4073}"/>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0C9BFE30-D381-4A2F-D91B-7FC1BA131FB2}"/>
              </a:ext>
            </a:extLst>
          </p:cNvPr>
          <p:cNvSpPr>
            <a:spLocks noGrp="1"/>
          </p:cNvSpPr>
          <p:nvPr>
            <p:ph type="title"/>
          </p:nvPr>
        </p:nvSpPr>
        <p:spPr/>
        <p:txBody>
          <a:bodyPr/>
          <a:lstStyle/>
          <a:p>
            <a:r>
              <a:rPr lang="el-GR" dirty="0"/>
              <a:t>Πρακτική Δραστηριότητα</a:t>
            </a:r>
            <a:r>
              <a:rPr lang="it-IT" dirty="0"/>
              <a:t>#5</a:t>
            </a:r>
            <a:endParaRPr lang="en-GB" dirty="0"/>
          </a:p>
        </p:txBody>
      </p:sp>
      <p:sp>
        <p:nvSpPr>
          <p:cNvPr id="6" name="Segnaposto numero diapositiva 5">
            <a:extLst>
              <a:ext uri="{FF2B5EF4-FFF2-40B4-BE49-F238E27FC236}">
                <a16:creationId xmlns:a16="http://schemas.microsoft.com/office/drawing/2014/main" id="{889BBEC1-DAF2-EC88-8339-AB5DEAAE942C}"/>
              </a:ext>
            </a:extLst>
          </p:cNvPr>
          <p:cNvSpPr>
            <a:spLocks noGrp="1"/>
          </p:cNvSpPr>
          <p:nvPr>
            <p:ph type="sldNum" sz="quarter" idx="11"/>
          </p:nvPr>
        </p:nvSpPr>
        <p:spPr/>
        <p:txBody>
          <a:bodyPr/>
          <a:lstStyle/>
          <a:p>
            <a:fld id="{519954A3-9DFD-4C44-94BA-B95130A3BA1C}" type="slidenum">
              <a:rPr lang="en-US" smtClean="0"/>
              <a:t>41</a:t>
            </a:fld>
            <a:endParaRPr lang="en-US" dirty="0"/>
          </a:p>
        </p:txBody>
      </p:sp>
      <p:sp>
        <p:nvSpPr>
          <p:cNvPr id="8" name="Segnaposto immagine 7">
            <a:extLst>
              <a:ext uri="{FF2B5EF4-FFF2-40B4-BE49-F238E27FC236}">
                <a16:creationId xmlns:a16="http://schemas.microsoft.com/office/drawing/2014/main" id="{A74B2CB2-75A6-2DA0-4419-8852761E7ECA}"/>
              </a:ext>
            </a:extLst>
          </p:cNvPr>
          <p:cNvSpPr>
            <a:spLocks noGrp="1"/>
          </p:cNvSpPr>
          <p:nvPr>
            <p:ph type="pic" sz="quarter" idx="12"/>
          </p:nvPr>
        </p:nvSpPr>
        <p:spPr>
          <a:xfrm>
            <a:off x="838198" y="1781175"/>
            <a:ext cx="10291355" cy="4394200"/>
          </a:xfrm>
        </p:spPr>
        <p:txBody>
          <a:bodyPr>
            <a:normAutofit/>
          </a:bodyPr>
          <a:lstStyle/>
          <a:p>
            <a:pPr marL="0" indent="0" algn="ctr">
              <a:buNone/>
            </a:pPr>
            <a:endParaRPr lang="en-US" i="1" dirty="0">
              <a:solidFill>
                <a:srgbClr val="000000"/>
              </a:solidFill>
              <a:latin typeface="Calibri" panose="020F0502020204030204" pitchFamily="34" charset="0"/>
              <a:ea typeface="Calibri" panose="020F0502020204030204" pitchFamily="34" charset="0"/>
            </a:endParaRPr>
          </a:p>
          <a:p>
            <a:pPr marL="0" indent="0" algn="ctr">
              <a:buNone/>
            </a:pPr>
            <a:r>
              <a:rPr lang="el-GR" i="1" kern="100" dirty="0">
                <a:latin typeface="Calibri" panose="020F0502020204030204" pitchFamily="34" charset="0"/>
                <a:ea typeface="Calibri" panose="020F0502020204030204" pitchFamily="34" charset="0"/>
              </a:rPr>
              <a:t>Ομαδική Άσκηση</a:t>
            </a:r>
            <a:endParaRPr lang="en-US" sz="2800" i="1" kern="100" dirty="0">
              <a:effectLst/>
              <a:latin typeface="Calibri" panose="020F0502020204030204" pitchFamily="34" charset="0"/>
              <a:ea typeface="Calibri" panose="020F0502020204030204" pitchFamily="34" charset="0"/>
            </a:endParaRPr>
          </a:p>
          <a:p>
            <a:pPr marL="0" indent="0" algn="ctr">
              <a:buNone/>
            </a:pPr>
            <a:r>
              <a:rPr lang="el-GR" sz="2800" i="1" kern="100" dirty="0">
                <a:effectLst/>
                <a:latin typeface="Calibri" panose="020F0502020204030204" pitchFamily="34" charset="0"/>
                <a:ea typeface="Calibri" panose="020F0502020204030204" pitchFamily="34" charset="0"/>
              </a:rPr>
              <a:t>Χωριστείτε σε ομάδες των 4 ατόμων. </a:t>
            </a:r>
          </a:p>
          <a:p>
            <a:pPr marL="0" indent="0" algn="ctr">
              <a:buNone/>
            </a:pPr>
            <a:r>
              <a:rPr lang="el-GR" sz="2800" i="1" kern="100" dirty="0">
                <a:effectLst/>
                <a:latin typeface="Calibri" panose="020F0502020204030204" pitchFamily="34" charset="0"/>
                <a:ea typeface="Calibri" panose="020F0502020204030204" pitchFamily="34" charset="0"/>
              </a:rPr>
              <a:t>Κάθε ομάδα θα πρέπει να επιλέξει ένα συγκεκριμένο γεωργικό προϊόν ή/και υπηρεσία και να προσπαθήσει να αναλύσει τις επιπτώσεις του με βάση το εργαλείο Αξιολόγησης Κύκλου Ζωής. Όλες οι ομάδες θα παρουσιάσουν τα ευρήματά τους και θα γίνει συζήτηση σχετικά με αυτά. </a:t>
            </a:r>
            <a:endParaRPr lang="it-IT" sz="2800" dirty="0"/>
          </a:p>
        </p:txBody>
      </p:sp>
      <p:sp>
        <p:nvSpPr>
          <p:cNvPr id="2" name="Segnaposto piè di pagina 1">
            <a:extLst>
              <a:ext uri="{FF2B5EF4-FFF2-40B4-BE49-F238E27FC236}">
                <a16:creationId xmlns:a16="http://schemas.microsoft.com/office/drawing/2014/main" id="{3C1B0DA4-698E-2E2E-0892-41F422796AF8}"/>
              </a:ext>
            </a:extLst>
          </p:cNvPr>
          <p:cNvSpPr txBox="1">
            <a:spLocks/>
          </p:cNvSpPr>
          <p:nvPr/>
        </p:nvSpPr>
        <p:spPr>
          <a:xfrm>
            <a:off x="1256866" y="6363593"/>
            <a:ext cx="8008834" cy="600074"/>
          </a:xfrm>
          <a:prstGeom prst="rect">
            <a:avLst/>
          </a:prstGeom>
        </p:spPr>
        <p:txBody>
          <a:bodyPr vert="horz" lIns="91440" tIns="45720" rIns="91440" bIns="45720" rtlCol="0" anchor="ctr"/>
          <a:lstStyle>
            <a:defPPr>
              <a:defRPr lang="it-IT"/>
            </a:defPPr>
            <a:lvl1pPr marL="0" algn="r" defTabSz="914400" rtl="0" eaLnBrk="1" latinLnBrk="0" hangingPunct="1">
              <a:defRPr lang="en-US" sz="1200" b="1"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lumMod val="65000"/>
                  </a:schemeClr>
                </a:solidFill>
              </a:rPr>
              <a:t>Module: 3/ Learning Unit: Introduction to Bioeconomy/ Sub Unit: Economic aspects of bioeconomy</a:t>
            </a:r>
          </a:p>
        </p:txBody>
      </p:sp>
    </p:spTree>
    <p:extLst>
      <p:ext uri="{BB962C8B-B14F-4D97-AF65-F5344CB8AC3E}">
        <p14:creationId xmlns:p14="http://schemas.microsoft.com/office/powerpoint/2010/main" val="8339882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8CF71-3EE7-A6BE-F53D-F39C464F4B91}"/>
            </a:ext>
          </a:extLst>
        </p:cNvPr>
        <p:cNvGrpSpPr/>
        <p:nvPr/>
      </p:nvGrpSpPr>
      <p:grpSpPr>
        <a:xfrm>
          <a:off x="0" y="0"/>
          <a:ext cx="0" cy="0"/>
          <a:chOff x="0" y="0"/>
          <a:chExt cx="0" cy="0"/>
        </a:xfrm>
      </p:grpSpPr>
    </p:spTree>
    <p:extLst>
      <p:ext uri="{BB962C8B-B14F-4D97-AF65-F5344CB8AC3E}">
        <p14:creationId xmlns:p14="http://schemas.microsoft.com/office/powerpoint/2010/main" val="37060783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7B0B8-A238-906F-C95E-6C0BCD968EF4}"/>
            </a:ext>
          </a:extLst>
        </p:cNvPr>
        <p:cNvGrpSpPr/>
        <p:nvPr/>
      </p:nvGrpSpPr>
      <p:grpSpPr>
        <a:xfrm>
          <a:off x="0" y="0"/>
          <a:ext cx="0" cy="0"/>
          <a:chOff x="0" y="0"/>
          <a:chExt cx="0" cy="0"/>
        </a:xfrm>
      </p:grpSpPr>
    </p:spTree>
    <p:extLst>
      <p:ext uri="{BB962C8B-B14F-4D97-AF65-F5344CB8AC3E}">
        <p14:creationId xmlns:p14="http://schemas.microsoft.com/office/powerpoint/2010/main" val="38605635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CA37F-DE58-74F1-0BCB-19AD042F0497}"/>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FBFD6A08-F211-54D8-8BB2-2E6AB4D70586}"/>
              </a:ext>
            </a:extLst>
          </p:cNvPr>
          <p:cNvSpPr>
            <a:spLocks noGrp="1"/>
          </p:cNvSpPr>
          <p:nvPr>
            <p:ph type="title"/>
          </p:nvPr>
        </p:nvSpPr>
        <p:spPr/>
        <p:txBody>
          <a:bodyPr/>
          <a:lstStyle/>
          <a:p>
            <a:r>
              <a:rPr lang="el-GR" dirty="0"/>
              <a:t>Περιεχόμενο</a:t>
            </a:r>
            <a:endParaRPr lang="en-GB" dirty="0"/>
          </a:p>
        </p:txBody>
      </p:sp>
      <p:sp>
        <p:nvSpPr>
          <p:cNvPr id="8" name="Segnaposto contenuto 7">
            <a:extLst>
              <a:ext uri="{FF2B5EF4-FFF2-40B4-BE49-F238E27FC236}">
                <a16:creationId xmlns:a16="http://schemas.microsoft.com/office/drawing/2014/main" id="{C66A4D5B-490C-871F-9DA5-9E60BB98DACD}"/>
              </a:ext>
            </a:extLst>
          </p:cNvPr>
          <p:cNvSpPr>
            <a:spLocks noGrp="1"/>
          </p:cNvSpPr>
          <p:nvPr>
            <p:ph idx="1"/>
          </p:nvPr>
        </p:nvSpPr>
        <p:spPr/>
        <p:txBody>
          <a:bodyPr/>
          <a:lstStyle/>
          <a:p>
            <a:pPr marL="342900" indent="-342900">
              <a:buFont typeface="+mj-lt"/>
              <a:buAutoNum type="arabicPeriod"/>
            </a:pPr>
            <a:r>
              <a:rPr lang="el-GR" dirty="0"/>
              <a:t>Ορισμός και βασικά στοιχεία</a:t>
            </a:r>
            <a:endParaRPr lang="en-US" dirty="0"/>
          </a:p>
          <a:p>
            <a:pPr marL="342900" indent="-342900">
              <a:buFont typeface="+mj-lt"/>
              <a:buAutoNum type="arabicPeriod"/>
            </a:pPr>
            <a:endParaRPr lang="it-IT" dirty="0"/>
          </a:p>
          <a:p>
            <a:pPr marL="342900" indent="-342900">
              <a:buFont typeface="+mj-lt"/>
              <a:buAutoNum type="arabicPeriod"/>
            </a:pPr>
            <a:r>
              <a:rPr lang="el-GR" dirty="0"/>
              <a:t>Σχέδιο στρατηγικής διαχείρισης</a:t>
            </a:r>
            <a:endParaRPr lang="it-IT" dirty="0"/>
          </a:p>
          <a:p>
            <a:pPr marL="342900" indent="-342900">
              <a:buFont typeface="+mj-lt"/>
              <a:buAutoNum type="arabicPeriod"/>
            </a:pPr>
            <a:r>
              <a:rPr lang="el-GR" dirty="0"/>
              <a:t>Πλαίσιο και διαδικασίες</a:t>
            </a:r>
            <a:endParaRPr lang="it-IT" dirty="0"/>
          </a:p>
          <a:p>
            <a:endParaRPr lang="en-GB" dirty="0"/>
          </a:p>
        </p:txBody>
      </p:sp>
      <p:sp>
        <p:nvSpPr>
          <p:cNvPr id="3" name="Segnaposto numero diapositiva 2">
            <a:extLst>
              <a:ext uri="{FF2B5EF4-FFF2-40B4-BE49-F238E27FC236}">
                <a16:creationId xmlns:a16="http://schemas.microsoft.com/office/drawing/2014/main" id="{3C6E712A-0B1E-8E95-94D6-D1A495CB6601}"/>
              </a:ext>
            </a:extLst>
          </p:cNvPr>
          <p:cNvSpPr>
            <a:spLocks noGrp="1"/>
          </p:cNvSpPr>
          <p:nvPr>
            <p:ph type="sldNum" sz="quarter" idx="12"/>
          </p:nvPr>
        </p:nvSpPr>
        <p:spPr/>
        <p:txBody>
          <a:bodyPr/>
          <a:lstStyle/>
          <a:p>
            <a:fld id="{D57F1E4F-1CFF-5643-939E-217C01CDF565}" type="slidenum">
              <a:rPr lang="en-US" smtClean="0"/>
              <a:pPr/>
              <a:t>44</a:t>
            </a:fld>
            <a:endParaRPr lang="en-US" dirty="0"/>
          </a:p>
        </p:txBody>
      </p:sp>
      <p:sp>
        <p:nvSpPr>
          <p:cNvPr id="4" name="Segnaposto piè di pagina 1">
            <a:extLst>
              <a:ext uri="{FF2B5EF4-FFF2-40B4-BE49-F238E27FC236}">
                <a16:creationId xmlns:a16="http://schemas.microsoft.com/office/drawing/2014/main" id="{9F5787DF-D176-D932-C5FA-F8409D7B43DA}"/>
              </a:ext>
            </a:extLst>
          </p:cNvPr>
          <p:cNvSpPr txBox="1">
            <a:spLocks/>
          </p:cNvSpPr>
          <p:nvPr/>
        </p:nvSpPr>
        <p:spPr>
          <a:xfrm>
            <a:off x="1256866" y="6363593"/>
            <a:ext cx="8008834" cy="600074"/>
          </a:xfrm>
          <a:prstGeom prst="rect">
            <a:avLst/>
          </a:prstGeom>
        </p:spPr>
        <p:txBody>
          <a:bodyPr vert="horz" lIns="91440" tIns="45720" rIns="91440" bIns="45720" rtlCol="0" anchor="ctr"/>
          <a:lstStyle>
            <a:defPPr>
              <a:defRPr lang="it-IT"/>
            </a:defPPr>
            <a:lvl1pPr marL="0" algn="r" defTabSz="914400" rtl="0" eaLnBrk="1" latinLnBrk="0" hangingPunct="1">
              <a:defRPr lang="en-US" sz="1200" b="1"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lumMod val="65000"/>
                  </a:schemeClr>
                </a:solidFill>
              </a:rPr>
              <a:t>Module: 3/ Learning Unit: Introduction to Bioeconomy/ Sub Unit: Strategic management in bioeconomy</a:t>
            </a:r>
          </a:p>
        </p:txBody>
      </p:sp>
    </p:spTree>
    <p:extLst>
      <p:ext uri="{BB962C8B-B14F-4D97-AF65-F5344CB8AC3E}">
        <p14:creationId xmlns:p14="http://schemas.microsoft.com/office/powerpoint/2010/main" val="11809114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a:xfrm>
            <a:off x="867889" y="738099"/>
            <a:ext cx="10515600" cy="877888"/>
          </a:xfrm>
        </p:spPr>
        <p:txBody>
          <a:bodyPr/>
          <a:lstStyle/>
          <a:p>
            <a:r>
              <a:rPr lang="el-GR" sz="4400" dirty="0"/>
              <a:t>Ορισμός και βασικά στοιχεία</a:t>
            </a:r>
            <a:endParaRPr lang="it-IT" sz="4400" dirty="0"/>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45</a:t>
            </a:fld>
            <a:endParaRPr lang="en-US" dirty="0"/>
          </a:p>
        </p:txBody>
      </p:sp>
      <p:sp>
        <p:nvSpPr>
          <p:cNvPr id="7" name="CasellaDiTesto 6">
            <a:extLst>
              <a:ext uri="{FF2B5EF4-FFF2-40B4-BE49-F238E27FC236}">
                <a16:creationId xmlns:a16="http://schemas.microsoft.com/office/drawing/2014/main" id="{D31F0C9E-ECFC-455D-D0B6-355F2D736B1B}"/>
              </a:ext>
            </a:extLst>
          </p:cNvPr>
          <p:cNvSpPr txBox="1"/>
          <p:nvPr/>
        </p:nvSpPr>
        <p:spPr>
          <a:xfrm>
            <a:off x="551279" y="1472551"/>
            <a:ext cx="10802521" cy="1477328"/>
          </a:xfrm>
          <a:prstGeom prst="rect">
            <a:avLst/>
          </a:prstGeom>
          <a:noFill/>
        </p:spPr>
        <p:txBody>
          <a:bodyPr wrap="square" rtlCol="0">
            <a:spAutoFit/>
          </a:bodyPr>
          <a:lstStyle/>
          <a:p>
            <a:pPr algn="just"/>
            <a:r>
              <a:rPr lang="el-GR" sz="1800" kern="100" dirty="0">
                <a:effectLst/>
                <a:latin typeface="Minion Pro"/>
                <a:ea typeface="Calibri" panose="020F0502020204030204" pitchFamily="34" charset="0"/>
                <a:cs typeface="Calibri" panose="020F0502020204030204" pitchFamily="34" charset="0"/>
              </a:rPr>
              <a:t>αφορά την αξιοποίηση του δυναμικού των </a:t>
            </a:r>
            <a:r>
              <a:rPr lang="el-GR" sz="1800" b="1" kern="100" dirty="0">
                <a:effectLst/>
                <a:latin typeface="Minion Pro"/>
                <a:ea typeface="Calibri" panose="020F0502020204030204" pitchFamily="34" charset="0"/>
                <a:cs typeface="Calibri" panose="020F0502020204030204" pitchFamily="34" charset="0"/>
              </a:rPr>
              <a:t>ανανεώσιμων βιολογικών πόρων </a:t>
            </a:r>
            <a:r>
              <a:rPr lang="el-GR" sz="1800" kern="100" dirty="0">
                <a:effectLst/>
                <a:latin typeface="Minion Pro"/>
                <a:ea typeface="Calibri" panose="020F0502020204030204" pitchFamily="34" charset="0"/>
                <a:cs typeface="Calibri" panose="020F0502020204030204" pitchFamily="34" charset="0"/>
              </a:rPr>
              <a:t>για την προώθηση της οικονομικής ανάπτυξης με παράλληλη διασφάλιση της </a:t>
            </a:r>
            <a:r>
              <a:rPr lang="el-GR" sz="1800" b="1" kern="100" dirty="0">
                <a:effectLst/>
                <a:latin typeface="Minion Pro"/>
                <a:ea typeface="Calibri" panose="020F0502020204030204" pitchFamily="34" charset="0"/>
                <a:cs typeface="Calibri" panose="020F0502020204030204" pitchFamily="34" charset="0"/>
              </a:rPr>
              <a:t>περιβαλλοντικής βιωσιμότητας</a:t>
            </a:r>
            <a:r>
              <a:rPr lang="el-GR" sz="1800" kern="100" dirty="0">
                <a:effectLst/>
                <a:latin typeface="Minion Pro"/>
                <a:ea typeface="Calibri" panose="020F0502020204030204" pitchFamily="34" charset="0"/>
                <a:cs typeface="Calibri" panose="020F0502020204030204" pitchFamily="34" charset="0"/>
              </a:rPr>
              <a:t>. Με την υιοθέτηση καινοτόμων προσεγγίσεων, τη συνεργασία με διάφορους ενδιαφερόμενους φορείς και την τήρηση βιώσιμων πρακτικών, η </a:t>
            </a:r>
            <a:r>
              <a:rPr lang="el-GR" sz="1800" kern="100" dirty="0" err="1">
                <a:effectLst/>
                <a:latin typeface="Minion Pro"/>
                <a:ea typeface="Calibri" panose="020F0502020204030204" pitchFamily="34" charset="0"/>
                <a:cs typeface="Calibri" panose="020F0502020204030204" pitchFamily="34" charset="0"/>
              </a:rPr>
              <a:t>βιοοικονομία</a:t>
            </a:r>
            <a:r>
              <a:rPr lang="el-GR" sz="1800" kern="100" dirty="0">
                <a:effectLst/>
                <a:latin typeface="Minion Pro"/>
                <a:ea typeface="Calibri" panose="020F0502020204030204" pitchFamily="34" charset="0"/>
                <a:cs typeface="Calibri" panose="020F0502020204030204" pitchFamily="34" charset="0"/>
              </a:rPr>
              <a:t> μπορεί να προσφέρει πολλά υποσχόμενες λύσεις στις προκλήσεις που αντιμετωπίζει σήμερα ο κόσμος.</a:t>
            </a:r>
            <a:endParaRPr lang="it-IT" b="1" u="sng" dirty="0"/>
          </a:p>
        </p:txBody>
      </p:sp>
      <p:sp>
        <p:nvSpPr>
          <p:cNvPr id="10" name="CasellaDiTesto 9">
            <a:extLst>
              <a:ext uri="{FF2B5EF4-FFF2-40B4-BE49-F238E27FC236}">
                <a16:creationId xmlns:a16="http://schemas.microsoft.com/office/drawing/2014/main" id="{8999C4BA-4A93-F2E9-4300-5A02A4CFED55}"/>
              </a:ext>
            </a:extLst>
          </p:cNvPr>
          <p:cNvSpPr txBox="1"/>
          <p:nvPr/>
        </p:nvSpPr>
        <p:spPr>
          <a:xfrm>
            <a:off x="4989645" y="2756984"/>
            <a:ext cx="2533588" cy="369332"/>
          </a:xfrm>
          <a:prstGeom prst="rect">
            <a:avLst/>
          </a:prstGeom>
          <a:noFill/>
        </p:spPr>
        <p:txBody>
          <a:bodyPr wrap="square" rtlCol="0">
            <a:spAutoFit/>
          </a:bodyPr>
          <a:lstStyle/>
          <a:p>
            <a:pPr algn="just"/>
            <a:r>
              <a:rPr lang="el-GR" u="sng" kern="100" dirty="0">
                <a:latin typeface="Minion Pro"/>
                <a:ea typeface="Calibri" panose="020F0502020204030204" pitchFamily="34" charset="0"/>
                <a:cs typeface="Calibri" panose="020F0502020204030204" pitchFamily="34" charset="0"/>
              </a:rPr>
              <a:t>Βασικά στοιχεία είναι</a:t>
            </a:r>
            <a:r>
              <a:rPr lang="en-US" kern="100" dirty="0">
                <a:latin typeface="Minion Pro"/>
                <a:ea typeface="Calibri" panose="020F0502020204030204" pitchFamily="34" charset="0"/>
                <a:cs typeface="Calibri" panose="020F0502020204030204" pitchFamily="34" charset="0"/>
              </a:rPr>
              <a:t>:</a:t>
            </a:r>
            <a:endParaRPr lang="it-IT" dirty="0"/>
          </a:p>
        </p:txBody>
      </p:sp>
      <p:sp>
        <p:nvSpPr>
          <p:cNvPr id="20" name="CasellaDiTesto 19">
            <a:extLst>
              <a:ext uri="{FF2B5EF4-FFF2-40B4-BE49-F238E27FC236}">
                <a16:creationId xmlns:a16="http://schemas.microsoft.com/office/drawing/2014/main" id="{203FB4A1-2DC6-D90B-3622-CB3EC82CEA35}"/>
              </a:ext>
            </a:extLst>
          </p:cNvPr>
          <p:cNvSpPr txBox="1"/>
          <p:nvPr/>
        </p:nvSpPr>
        <p:spPr>
          <a:xfrm>
            <a:off x="643788" y="4282868"/>
            <a:ext cx="1931437" cy="646331"/>
          </a:xfrm>
          <a:prstGeom prst="rect">
            <a:avLst/>
          </a:prstGeom>
          <a:noFill/>
        </p:spPr>
        <p:txBody>
          <a:bodyPr wrap="square" rtlCol="0">
            <a:spAutoFit/>
          </a:bodyPr>
          <a:lstStyle/>
          <a:p>
            <a:r>
              <a:rPr lang="el-GR" b="1" dirty="0"/>
              <a:t>Βελτιστοποίηση πόρων</a:t>
            </a:r>
            <a:endParaRPr lang="it-IT" b="1" dirty="0"/>
          </a:p>
        </p:txBody>
      </p:sp>
      <p:sp>
        <p:nvSpPr>
          <p:cNvPr id="21" name="CasellaDiTesto 20">
            <a:extLst>
              <a:ext uri="{FF2B5EF4-FFF2-40B4-BE49-F238E27FC236}">
                <a16:creationId xmlns:a16="http://schemas.microsoft.com/office/drawing/2014/main" id="{BD63FD92-A258-431C-F926-6E1170B88598}"/>
              </a:ext>
            </a:extLst>
          </p:cNvPr>
          <p:cNvSpPr txBox="1"/>
          <p:nvPr/>
        </p:nvSpPr>
        <p:spPr>
          <a:xfrm>
            <a:off x="1774904" y="5502910"/>
            <a:ext cx="1931437" cy="646331"/>
          </a:xfrm>
          <a:prstGeom prst="rect">
            <a:avLst/>
          </a:prstGeom>
          <a:noFill/>
        </p:spPr>
        <p:txBody>
          <a:bodyPr wrap="square" rtlCol="0">
            <a:spAutoFit/>
          </a:bodyPr>
          <a:lstStyle/>
          <a:p>
            <a:pPr algn="ctr"/>
            <a:r>
              <a:rPr lang="el-GR" b="1" dirty="0"/>
              <a:t>Καινοτομία &amp; Τεχνολογία</a:t>
            </a:r>
            <a:endParaRPr lang="it-IT" b="1" dirty="0"/>
          </a:p>
        </p:txBody>
      </p:sp>
      <p:sp>
        <p:nvSpPr>
          <p:cNvPr id="22" name="CasellaDiTesto 21">
            <a:extLst>
              <a:ext uri="{FF2B5EF4-FFF2-40B4-BE49-F238E27FC236}">
                <a16:creationId xmlns:a16="http://schemas.microsoft.com/office/drawing/2014/main" id="{3D22A642-2D73-EC83-E65E-4A68484D472B}"/>
              </a:ext>
            </a:extLst>
          </p:cNvPr>
          <p:cNvSpPr txBox="1"/>
          <p:nvPr/>
        </p:nvSpPr>
        <p:spPr>
          <a:xfrm>
            <a:off x="3436642" y="4533638"/>
            <a:ext cx="1931437" cy="646331"/>
          </a:xfrm>
          <a:prstGeom prst="rect">
            <a:avLst/>
          </a:prstGeom>
          <a:noFill/>
        </p:spPr>
        <p:txBody>
          <a:bodyPr wrap="square" rtlCol="0">
            <a:spAutoFit/>
          </a:bodyPr>
          <a:lstStyle/>
          <a:p>
            <a:pPr algn="ctr"/>
            <a:r>
              <a:rPr lang="el-GR" b="1" dirty="0"/>
              <a:t>Ανάπτυξη της αγοράς</a:t>
            </a:r>
            <a:endParaRPr lang="it-IT" b="1" dirty="0"/>
          </a:p>
        </p:txBody>
      </p:sp>
      <p:sp>
        <p:nvSpPr>
          <p:cNvPr id="23" name="CasellaDiTesto 22">
            <a:extLst>
              <a:ext uri="{FF2B5EF4-FFF2-40B4-BE49-F238E27FC236}">
                <a16:creationId xmlns:a16="http://schemas.microsoft.com/office/drawing/2014/main" id="{E147BF2F-4391-A5D8-871F-2DA2A8078916}"/>
              </a:ext>
            </a:extLst>
          </p:cNvPr>
          <p:cNvSpPr txBox="1"/>
          <p:nvPr/>
        </p:nvSpPr>
        <p:spPr>
          <a:xfrm>
            <a:off x="6807687" y="4515371"/>
            <a:ext cx="1931437" cy="646331"/>
          </a:xfrm>
          <a:prstGeom prst="rect">
            <a:avLst/>
          </a:prstGeom>
          <a:noFill/>
        </p:spPr>
        <p:txBody>
          <a:bodyPr wrap="square" rtlCol="0">
            <a:spAutoFit/>
          </a:bodyPr>
          <a:lstStyle/>
          <a:p>
            <a:pPr algn="ctr"/>
            <a:r>
              <a:rPr lang="el-GR" b="1" dirty="0"/>
              <a:t>Συνεργασία &amp; Συμπράξεις</a:t>
            </a:r>
            <a:endParaRPr lang="it-IT" b="1" dirty="0"/>
          </a:p>
        </p:txBody>
      </p:sp>
      <p:sp>
        <p:nvSpPr>
          <p:cNvPr id="24" name="CasellaDiTesto 23">
            <a:extLst>
              <a:ext uri="{FF2B5EF4-FFF2-40B4-BE49-F238E27FC236}">
                <a16:creationId xmlns:a16="http://schemas.microsoft.com/office/drawing/2014/main" id="{80AA8074-E65D-7DAF-EF78-5E6A1C3521D6}"/>
              </a:ext>
            </a:extLst>
          </p:cNvPr>
          <p:cNvSpPr txBox="1"/>
          <p:nvPr/>
        </p:nvSpPr>
        <p:spPr>
          <a:xfrm>
            <a:off x="9964464" y="4672174"/>
            <a:ext cx="1931437" cy="646331"/>
          </a:xfrm>
          <a:prstGeom prst="rect">
            <a:avLst/>
          </a:prstGeom>
          <a:noFill/>
        </p:spPr>
        <p:txBody>
          <a:bodyPr wrap="square" rtlCol="0">
            <a:spAutoFit/>
          </a:bodyPr>
          <a:lstStyle/>
          <a:p>
            <a:pPr algn="ctr"/>
            <a:r>
              <a:rPr lang="el-GR" b="1" dirty="0"/>
              <a:t>Διαχείριση κινδύνου</a:t>
            </a:r>
            <a:endParaRPr lang="it-IT" b="1" dirty="0"/>
          </a:p>
        </p:txBody>
      </p:sp>
      <p:sp>
        <p:nvSpPr>
          <p:cNvPr id="27" name="CasellaDiTesto 26">
            <a:extLst>
              <a:ext uri="{FF2B5EF4-FFF2-40B4-BE49-F238E27FC236}">
                <a16:creationId xmlns:a16="http://schemas.microsoft.com/office/drawing/2014/main" id="{005CD434-F69F-B1FF-1787-4812DB079707}"/>
              </a:ext>
            </a:extLst>
          </p:cNvPr>
          <p:cNvSpPr txBox="1"/>
          <p:nvPr/>
        </p:nvSpPr>
        <p:spPr>
          <a:xfrm>
            <a:off x="5164536" y="5569342"/>
            <a:ext cx="2080831" cy="646331"/>
          </a:xfrm>
          <a:prstGeom prst="rect">
            <a:avLst/>
          </a:prstGeom>
          <a:noFill/>
        </p:spPr>
        <p:txBody>
          <a:bodyPr wrap="square">
            <a:spAutoFit/>
          </a:bodyPr>
          <a:lstStyle/>
          <a:p>
            <a:r>
              <a:rPr lang="el-GR" b="1" dirty="0"/>
              <a:t>Πολιτική &amp; κανονισμός</a:t>
            </a:r>
            <a:endParaRPr lang="it-IT" b="1" dirty="0"/>
          </a:p>
        </p:txBody>
      </p:sp>
      <p:sp>
        <p:nvSpPr>
          <p:cNvPr id="28" name="CasellaDiTesto 27">
            <a:extLst>
              <a:ext uri="{FF2B5EF4-FFF2-40B4-BE49-F238E27FC236}">
                <a16:creationId xmlns:a16="http://schemas.microsoft.com/office/drawing/2014/main" id="{D56A098F-3D8A-767E-791F-246A5B10EA2F}"/>
              </a:ext>
            </a:extLst>
          </p:cNvPr>
          <p:cNvSpPr txBox="1"/>
          <p:nvPr/>
        </p:nvSpPr>
        <p:spPr>
          <a:xfrm>
            <a:off x="8399085" y="5400555"/>
            <a:ext cx="2189231" cy="646331"/>
          </a:xfrm>
          <a:prstGeom prst="rect">
            <a:avLst/>
          </a:prstGeom>
          <a:noFill/>
        </p:spPr>
        <p:txBody>
          <a:bodyPr wrap="square">
            <a:spAutoFit/>
          </a:bodyPr>
          <a:lstStyle/>
          <a:p>
            <a:pPr algn="ctr"/>
            <a:r>
              <a:rPr lang="el-GR" b="1" dirty="0"/>
              <a:t>Βιωσιμότητα &amp; Κυκλική οικονομία</a:t>
            </a:r>
            <a:endParaRPr lang="it-IT" b="1" dirty="0"/>
          </a:p>
        </p:txBody>
      </p:sp>
      <p:cxnSp>
        <p:nvCxnSpPr>
          <p:cNvPr id="30" name="Connettore diritto 29">
            <a:extLst>
              <a:ext uri="{FF2B5EF4-FFF2-40B4-BE49-F238E27FC236}">
                <a16:creationId xmlns:a16="http://schemas.microsoft.com/office/drawing/2014/main" id="{4D1146EB-C879-DFD5-2084-E93FEA9A81F3}"/>
              </a:ext>
            </a:extLst>
          </p:cNvPr>
          <p:cNvCxnSpPr/>
          <p:nvPr/>
        </p:nvCxnSpPr>
        <p:spPr>
          <a:xfrm>
            <a:off x="2552503" y="3352902"/>
            <a:ext cx="0" cy="2709865"/>
          </a:xfrm>
          <a:prstGeom prst="line">
            <a:avLst/>
          </a:prstGeom>
          <a:ln>
            <a:solidFill>
              <a:schemeClr val="bg2">
                <a:lumMod val="90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31" name="Connettore diritto 30">
            <a:extLst>
              <a:ext uri="{FF2B5EF4-FFF2-40B4-BE49-F238E27FC236}">
                <a16:creationId xmlns:a16="http://schemas.microsoft.com/office/drawing/2014/main" id="{B3DA22FA-9AD4-71D4-FEB4-79498F64C0E0}"/>
              </a:ext>
            </a:extLst>
          </p:cNvPr>
          <p:cNvCxnSpPr/>
          <p:nvPr/>
        </p:nvCxnSpPr>
        <p:spPr>
          <a:xfrm>
            <a:off x="5083320" y="3255916"/>
            <a:ext cx="0" cy="2709865"/>
          </a:xfrm>
          <a:prstGeom prst="line">
            <a:avLst/>
          </a:prstGeom>
          <a:ln>
            <a:solidFill>
              <a:schemeClr val="bg2">
                <a:lumMod val="90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FB345529-7D3B-9BB6-4146-A6CA0C02BA7A}"/>
              </a:ext>
            </a:extLst>
          </p:cNvPr>
          <p:cNvCxnSpPr/>
          <p:nvPr/>
        </p:nvCxnSpPr>
        <p:spPr>
          <a:xfrm>
            <a:off x="7664091" y="3367648"/>
            <a:ext cx="0" cy="2709865"/>
          </a:xfrm>
          <a:prstGeom prst="line">
            <a:avLst/>
          </a:prstGeom>
          <a:ln>
            <a:solidFill>
              <a:schemeClr val="bg2">
                <a:lumMod val="90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1DB3362A-9649-3972-6BE2-E040ED02C832}"/>
              </a:ext>
            </a:extLst>
          </p:cNvPr>
          <p:cNvCxnSpPr/>
          <p:nvPr/>
        </p:nvCxnSpPr>
        <p:spPr>
          <a:xfrm>
            <a:off x="9482399" y="3266586"/>
            <a:ext cx="0" cy="2709865"/>
          </a:xfrm>
          <a:prstGeom prst="line">
            <a:avLst/>
          </a:prstGeom>
          <a:ln>
            <a:solidFill>
              <a:schemeClr val="bg2">
                <a:lumMod val="90000"/>
              </a:schemeClr>
            </a:solidFill>
            <a:prstDash val="lgDashDotDot"/>
          </a:ln>
        </p:spPr>
        <p:style>
          <a:lnRef idx="1">
            <a:schemeClr val="accent1"/>
          </a:lnRef>
          <a:fillRef idx="0">
            <a:schemeClr val="accent1"/>
          </a:fillRef>
          <a:effectRef idx="0">
            <a:schemeClr val="accent1"/>
          </a:effectRef>
          <a:fontRef idx="minor">
            <a:schemeClr val="tx1"/>
          </a:fontRef>
        </p:style>
      </p:cxnSp>
      <p:sp>
        <p:nvSpPr>
          <p:cNvPr id="3" name="Segnaposto piè di pagina 1">
            <a:extLst>
              <a:ext uri="{FF2B5EF4-FFF2-40B4-BE49-F238E27FC236}">
                <a16:creationId xmlns:a16="http://schemas.microsoft.com/office/drawing/2014/main" id="{9EF4BB0A-7FC7-5D66-1AC2-0DBA24BAF9CD}"/>
              </a:ext>
            </a:extLst>
          </p:cNvPr>
          <p:cNvSpPr txBox="1">
            <a:spLocks/>
          </p:cNvSpPr>
          <p:nvPr/>
        </p:nvSpPr>
        <p:spPr>
          <a:xfrm>
            <a:off x="1256866" y="6363593"/>
            <a:ext cx="8008834" cy="600074"/>
          </a:xfrm>
          <a:prstGeom prst="rect">
            <a:avLst/>
          </a:prstGeom>
        </p:spPr>
        <p:txBody>
          <a:bodyPr vert="horz" lIns="91440" tIns="45720" rIns="91440" bIns="45720" rtlCol="0" anchor="ctr"/>
          <a:lstStyle>
            <a:defPPr>
              <a:defRPr lang="it-IT"/>
            </a:defPPr>
            <a:lvl1pPr marL="0" algn="r" defTabSz="914400" rtl="0" eaLnBrk="1" latinLnBrk="0" hangingPunct="1">
              <a:defRPr lang="en-US" sz="1200" b="1"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lumMod val="65000"/>
                  </a:schemeClr>
                </a:solidFill>
              </a:rPr>
              <a:t>Module: 3/ Learning Unit: Introduction to Bioeconomy/ Sub Unit: Strategic management in bioeconomy</a:t>
            </a:r>
          </a:p>
        </p:txBody>
      </p:sp>
      <p:pic>
        <p:nvPicPr>
          <p:cNvPr id="5" name="Picture 4">
            <a:extLst>
              <a:ext uri="{FF2B5EF4-FFF2-40B4-BE49-F238E27FC236}">
                <a16:creationId xmlns:a16="http://schemas.microsoft.com/office/drawing/2014/main" id="{B24E426F-B913-1B77-A198-79CBA19EFCAA}"/>
              </a:ext>
            </a:extLst>
          </p:cNvPr>
          <p:cNvPicPr>
            <a:picLocks noChangeAspect="1"/>
          </p:cNvPicPr>
          <p:nvPr/>
        </p:nvPicPr>
        <p:blipFill>
          <a:blip r:embed="rId2"/>
          <a:stretch>
            <a:fillRect/>
          </a:stretch>
        </p:blipFill>
        <p:spPr>
          <a:xfrm>
            <a:off x="8768827" y="4196750"/>
            <a:ext cx="1133370" cy="1133370"/>
          </a:xfrm>
          <a:prstGeom prst="rect">
            <a:avLst/>
          </a:prstGeom>
        </p:spPr>
      </p:pic>
      <p:pic>
        <p:nvPicPr>
          <p:cNvPr id="11" name="Picture 10" descr="A colorful clock and gear&#10;&#10;Description automatically generated">
            <a:extLst>
              <a:ext uri="{FF2B5EF4-FFF2-40B4-BE49-F238E27FC236}">
                <a16:creationId xmlns:a16="http://schemas.microsoft.com/office/drawing/2014/main" id="{8E99309C-F68F-6A44-769B-661EEF44F867}"/>
              </a:ext>
            </a:extLst>
          </p:cNvPr>
          <p:cNvPicPr>
            <a:picLocks noChangeAspect="1"/>
          </p:cNvPicPr>
          <p:nvPr/>
        </p:nvPicPr>
        <p:blipFill>
          <a:blip r:embed="rId3"/>
          <a:stretch>
            <a:fillRect/>
          </a:stretch>
        </p:blipFill>
        <p:spPr>
          <a:xfrm>
            <a:off x="3866080" y="3350014"/>
            <a:ext cx="1120619" cy="1120619"/>
          </a:xfrm>
          <a:prstGeom prst="rect">
            <a:avLst/>
          </a:prstGeom>
        </p:spPr>
      </p:pic>
      <p:pic>
        <p:nvPicPr>
          <p:cNvPr id="13" name="Picture 12" descr="A light bulb with a gear and arrows&#10;&#10;Description automatically generated">
            <a:extLst>
              <a:ext uri="{FF2B5EF4-FFF2-40B4-BE49-F238E27FC236}">
                <a16:creationId xmlns:a16="http://schemas.microsoft.com/office/drawing/2014/main" id="{2F719583-2A00-6FDC-67F9-D78683C4C4E1}"/>
              </a:ext>
            </a:extLst>
          </p:cNvPr>
          <p:cNvPicPr>
            <a:picLocks noChangeAspect="1"/>
          </p:cNvPicPr>
          <p:nvPr/>
        </p:nvPicPr>
        <p:blipFill>
          <a:blip r:embed="rId4"/>
          <a:stretch>
            <a:fillRect/>
          </a:stretch>
        </p:blipFill>
        <p:spPr>
          <a:xfrm>
            <a:off x="2115297" y="4277142"/>
            <a:ext cx="1194921" cy="1194921"/>
          </a:xfrm>
          <a:prstGeom prst="rect">
            <a:avLst/>
          </a:prstGeom>
        </p:spPr>
      </p:pic>
      <p:pic>
        <p:nvPicPr>
          <p:cNvPr id="34" name="Picture 33" descr="A group of people with circles&#10;&#10;Description automatically generated">
            <a:extLst>
              <a:ext uri="{FF2B5EF4-FFF2-40B4-BE49-F238E27FC236}">
                <a16:creationId xmlns:a16="http://schemas.microsoft.com/office/drawing/2014/main" id="{AEF2AD47-23FF-80F8-1948-CD89864C981B}"/>
              </a:ext>
            </a:extLst>
          </p:cNvPr>
          <p:cNvPicPr>
            <a:picLocks noChangeAspect="1"/>
          </p:cNvPicPr>
          <p:nvPr/>
        </p:nvPicPr>
        <p:blipFill>
          <a:blip r:embed="rId5"/>
          <a:stretch>
            <a:fillRect/>
          </a:stretch>
        </p:blipFill>
        <p:spPr>
          <a:xfrm>
            <a:off x="7194697" y="3457553"/>
            <a:ext cx="1092066" cy="1092066"/>
          </a:xfrm>
          <a:prstGeom prst="rect">
            <a:avLst/>
          </a:prstGeom>
        </p:spPr>
      </p:pic>
      <p:pic>
        <p:nvPicPr>
          <p:cNvPr id="36" name="Picture 35" descr="A green globe and arrow with red dots&#10;&#10;Description automatically generated">
            <a:extLst>
              <a:ext uri="{FF2B5EF4-FFF2-40B4-BE49-F238E27FC236}">
                <a16:creationId xmlns:a16="http://schemas.microsoft.com/office/drawing/2014/main" id="{DD721E50-CF2C-E181-F994-29C25B85606B}"/>
              </a:ext>
            </a:extLst>
          </p:cNvPr>
          <p:cNvPicPr>
            <a:picLocks noChangeAspect="1"/>
          </p:cNvPicPr>
          <p:nvPr/>
        </p:nvPicPr>
        <p:blipFill>
          <a:blip r:embed="rId6"/>
          <a:stretch>
            <a:fillRect/>
          </a:stretch>
        </p:blipFill>
        <p:spPr>
          <a:xfrm>
            <a:off x="762204" y="3152206"/>
            <a:ext cx="1133370" cy="1133370"/>
          </a:xfrm>
          <a:prstGeom prst="rect">
            <a:avLst/>
          </a:prstGeom>
        </p:spPr>
      </p:pic>
      <p:pic>
        <p:nvPicPr>
          <p:cNvPr id="38" name="Picture 37">
            <a:extLst>
              <a:ext uri="{FF2B5EF4-FFF2-40B4-BE49-F238E27FC236}">
                <a16:creationId xmlns:a16="http://schemas.microsoft.com/office/drawing/2014/main" id="{26060028-6D36-0378-3DE3-A5658828A613}"/>
              </a:ext>
            </a:extLst>
          </p:cNvPr>
          <p:cNvPicPr>
            <a:picLocks noChangeAspect="1"/>
          </p:cNvPicPr>
          <p:nvPr/>
        </p:nvPicPr>
        <p:blipFill>
          <a:blip r:embed="rId7"/>
          <a:stretch>
            <a:fillRect/>
          </a:stretch>
        </p:blipFill>
        <p:spPr>
          <a:xfrm>
            <a:off x="5480358" y="4182342"/>
            <a:ext cx="1290662" cy="1290662"/>
          </a:xfrm>
          <a:prstGeom prst="rect">
            <a:avLst/>
          </a:prstGeom>
        </p:spPr>
      </p:pic>
      <p:pic>
        <p:nvPicPr>
          <p:cNvPr id="42" name="Picture 41">
            <a:extLst>
              <a:ext uri="{FF2B5EF4-FFF2-40B4-BE49-F238E27FC236}">
                <a16:creationId xmlns:a16="http://schemas.microsoft.com/office/drawing/2014/main" id="{0A628DC8-210B-42D6-7B48-1E7D272997C6}"/>
              </a:ext>
            </a:extLst>
          </p:cNvPr>
          <p:cNvPicPr>
            <a:picLocks noChangeAspect="1"/>
          </p:cNvPicPr>
          <p:nvPr/>
        </p:nvPicPr>
        <p:blipFill>
          <a:blip r:embed="rId8"/>
          <a:stretch>
            <a:fillRect/>
          </a:stretch>
        </p:blipFill>
        <p:spPr>
          <a:xfrm>
            <a:off x="10206518" y="3361045"/>
            <a:ext cx="1260473" cy="1260473"/>
          </a:xfrm>
          <a:prstGeom prst="rect">
            <a:avLst/>
          </a:prstGeom>
        </p:spPr>
      </p:pic>
    </p:spTree>
    <p:extLst>
      <p:ext uri="{BB962C8B-B14F-4D97-AF65-F5344CB8AC3E}">
        <p14:creationId xmlns:p14="http://schemas.microsoft.com/office/powerpoint/2010/main" val="37090495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lstStyle/>
          <a:p>
            <a:r>
              <a:rPr lang="el-GR" dirty="0"/>
              <a:t>Σχέδιο στρατηγικής διαχείρισης</a:t>
            </a:r>
            <a:endParaRPr lang="en-GB" dirty="0"/>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46</a:t>
            </a:fld>
            <a:endParaRPr lang="en-US" dirty="0"/>
          </a:p>
        </p:txBody>
      </p:sp>
      <p:sp>
        <p:nvSpPr>
          <p:cNvPr id="5" name="Segnaposto piè di pagina 1">
            <a:extLst>
              <a:ext uri="{FF2B5EF4-FFF2-40B4-BE49-F238E27FC236}">
                <a16:creationId xmlns:a16="http://schemas.microsoft.com/office/drawing/2014/main" id="{205C7408-E0BE-114D-1938-90B81BE3C425}"/>
              </a:ext>
            </a:extLst>
          </p:cNvPr>
          <p:cNvSpPr txBox="1">
            <a:spLocks/>
          </p:cNvSpPr>
          <p:nvPr/>
        </p:nvSpPr>
        <p:spPr>
          <a:xfrm>
            <a:off x="1256866" y="6363593"/>
            <a:ext cx="8008834" cy="600074"/>
          </a:xfrm>
          <a:prstGeom prst="rect">
            <a:avLst/>
          </a:prstGeom>
        </p:spPr>
        <p:txBody>
          <a:bodyPr vert="horz" lIns="91440" tIns="45720" rIns="91440" bIns="45720" rtlCol="0" anchor="ctr"/>
          <a:lstStyle>
            <a:defPPr>
              <a:defRPr lang="it-IT"/>
            </a:defPPr>
            <a:lvl1pPr marL="0" algn="r" defTabSz="914400" rtl="0" eaLnBrk="1" latinLnBrk="0" hangingPunct="1">
              <a:defRPr lang="en-US" sz="1200" b="1"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lumMod val="65000"/>
                  </a:schemeClr>
                </a:solidFill>
              </a:rPr>
              <a:t>Module: 3/ Learning Unit: Introduction to Bioeconomy/ Sub Unit: Strategic management in bioeconomy</a:t>
            </a:r>
          </a:p>
        </p:txBody>
      </p:sp>
      <p:sp>
        <p:nvSpPr>
          <p:cNvPr id="7" name="TextBox 6">
            <a:extLst>
              <a:ext uri="{FF2B5EF4-FFF2-40B4-BE49-F238E27FC236}">
                <a16:creationId xmlns:a16="http://schemas.microsoft.com/office/drawing/2014/main" id="{F741403E-7379-4C20-B448-C59F7D14B5DD}"/>
              </a:ext>
            </a:extLst>
          </p:cNvPr>
          <p:cNvSpPr txBox="1"/>
          <p:nvPr/>
        </p:nvSpPr>
        <p:spPr>
          <a:xfrm>
            <a:off x="504914" y="1603869"/>
            <a:ext cx="10391686" cy="4742580"/>
          </a:xfrm>
          <a:prstGeom prst="rect">
            <a:avLst/>
          </a:prstGeom>
          <a:noFill/>
        </p:spPr>
        <p:txBody>
          <a:bodyPr wrap="square">
            <a:spAutoFit/>
          </a:bodyPr>
          <a:lstStyle/>
          <a:p>
            <a:pPr algn="just">
              <a:lnSpc>
                <a:spcPct val="115000"/>
              </a:lnSpc>
              <a:spcAft>
                <a:spcPts val="1125"/>
              </a:spcAft>
            </a:pPr>
            <a:r>
              <a:rPr lang="el-GR" sz="1800"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rPr>
              <a:t>Η εφαρμογή ενός σχεδίου βιώσιμης βιο-οικονομίας μπορεί να απαιτήσει αλλαγές και βελτιώσεις σε πολλές πτυχές των αγροτικών επιχειρήσεων. Αυτές μπορεί να περιλαμβάνουν, κατά περίπτωση: </a:t>
            </a:r>
          </a:p>
          <a:p>
            <a:pPr marL="285750" indent="-285750" algn="just">
              <a:lnSpc>
                <a:spcPct val="115000"/>
              </a:lnSpc>
              <a:spcAft>
                <a:spcPts val="1125"/>
              </a:spcAft>
              <a:buFont typeface="Arial" panose="020B0604020202020204" pitchFamily="34" charset="0"/>
              <a:buChar char="•"/>
            </a:pPr>
            <a:r>
              <a:rPr lang="el-GR" sz="1800"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rPr>
              <a:t>Τη βελτίωση των υφιστάμενων αλυσίδων εφοδιασμού και αξίας και την ανάπτυξη νέων, </a:t>
            </a:r>
          </a:p>
          <a:p>
            <a:pPr marL="285750" indent="-285750" algn="just">
              <a:lnSpc>
                <a:spcPct val="115000"/>
              </a:lnSpc>
              <a:spcAft>
                <a:spcPts val="1125"/>
              </a:spcAft>
              <a:buFont typeface="Arial" panose="020B0604020202020204" pitchFamily="34" charset="0"/>
              <a:buChar char="•"/>
            </a:pPr>
            <a:r>
              <a:rPr lang="el-GR" sz="1800"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rPr>
              <a:t>Την αλλαγή των πρακτικών και των συστημάτων διαχείρισης της γης, ώστε να διασφαλιστεί ότι οι τομείς της γεωργίας και της δασοκομίας διασφαλίζουν τα εδάφη και την παραγωγική τους ικανότητα έναντι των επιπτώσεων της κλιματικής αλλαγής, </a:t>
            </a:r>
          </a:p>
          <a:p>
            <a:pPr marL="285750" indent="-285750" algn="just">
              <a:lnSpc>
                <a:spcPct val="115000"/>
              </a:lnSpc>
              <a:spcAft>
                <a:spcPts val="1125"/>
              </a:spcAft>
              <a:buFont typeface="Arial" panose="020B0604020202020204" pitchFamily="34" charset="0"/>
              <a:buChar char="•"/>
            </a:pPr>
            <a:r>
              <a:rPr lang="el-GR" sz="1800"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rPr>
              <a:t>Την αλλαγή του τρόπου διαχείρισης των φυσικών πόρων ώστε να διασφαλιστεί ότι θα είναι διαθέσιμοι για τις μελλοντικές γενιές, </a:t>
            </a:r>
          </a:p>
          <a:p>
            <a:pPr marL="285750" indent="-285750" algn="just">
              <a:lnSpc>
                <a:spcPct val="115000"/>
              </a:lnSpc>
              <a:spcAft>
                <a:spcPts val="1125"/>
              </a:spcAft>
              <a:buFont typeface="Arial" panose="020B0604020202020204" pitchFamily="34" charset="0"/>
              <a:buChar char="•"/>
            </a:pPr>
            <a:r>
              <a:rPr lang="el-GR" sz="1800"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rPr>
              <a:t>Την παροχή περιβαλλοντικών δημόσιων αγαθών, συμπεριλαμβανομένης της βιοποικιλότητας και των τοπίων υψηλής φυσικής αξίας, ως πόρος για υπηρεσίες βιο-οικονομίας, </a:t>
            </a:r>
          </a:p>
          <a:p>
            <a:pPr marL="285750" indent="-285750" algn="just">
              <a:lnSpc>
                <a:spcPct val="115000"/>
              </a:lnSpc>
              <a:spcAft>
                <a:spcPts val="1125"/>
              </a:spcAft>
              <a:buFont typeface="Arial" panose="020B0604020202020204" pitchFamily="34" charset="0"/>
              <a:buChar char="•"/>
            </a:pPr>
            <a:r>
              <a:rPr lang="el-GR" sz="1800"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rPr>
              <a:t>Την προσθήκη αξίας σε υπάρχοντα προϊόντα και δημιουργία νέων σε μια κυκλική βιο-οικονομία, </a:t>
            </a:r>
          </a:p>
          <a:p>
            <a:pPr marL="285750" indent="-285750" algn="just">
              <a:lnSpc>
                <a:spcPct val="115000"/>
              </a:lnSpc>
              <a:spcAft>
                <a:spcPts val="1125"/>
              </a:spcAft>
              <a:buFont typeface="Arial" panose="020B0604020202020204" pitchFamily="34" charset="0"/>
              <a:buChar char="•"/>
            </a:pPr>
            <a:r>
              <a:rPr lang="el-GR" sz="1800"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rPr>
              <a:t>Την ανάπτυξη των δεξιοτήτων, των γνώσεων και των ικανοτήτων για την πραγματοποίηση όλων αυτών.</a:t>
            </a:r>
            <a:endParaRPr lang="en-GB" sz="1800" dirty="0">
              <a:solidFill>
                <a:srgbClr val="000000"/>
              </a:solidFill>
              <a:effectLst/>
              <a:latin typeface="Minion Pro"/>
              <a:ea typeface="Times New Roman" panose="02020603050405020304" pitchFamily="18" charset="0"/>
              <a:cs typeface="Open Sans" panose="020B0606030504020204" pitchFamily="34" charset="0"/>
            </a:endParaRPr>
          </a:p>
        </p:txBody>
      </p:sp>
    </p:spTree>
    <p:extLst>
      <p:ext uri="{BB962C8B-B14F-4D97-AF65-F5344CB8AC3E}">
        <p14:creationId xmlns:p14="http://schemas.microsoft.com/office/powerpoint/2010/main" val="38158467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normAutofit/>
          </a:bodyPr>
          <a:lstStyle/>
          <a:p>
            <a:r>
              <a:rPr lang="el-GR" sz="4400" dirty="0"/>
              <a:t>Πλαίσια και διαδικασίες στη </a:t>
            </a:r>
            <a:r>
              <a:rPr lang="el-GR" sz="4400" dirty="0" err="1"/>
              <a:t>βιοοικονομία</a:t>
            </a:r>
            <a:endParaRPr lang="en-GB" dirty="0"/>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47</a:t>
            </a:fld>
            <a:endParaRPr lang="en-US" dirty="0"/>
          </a:p>
        </p:txBody>
      </p:sp>
      <p:sp>
        <p:nvSpPr>
          <p:cNvPr id="11" name="CasellaDiTesto 10">
            <a:extLst>
              <a:ext uri="{FF2B5EF4-FFF2-40B4-BE49-F238E27FC236}">
                <a16:creationId xmlns:a16="http://schemas.microsoft.com/office/drawing/2014/main" id="{F4EBFC14-A2CE-067E-D5E5-F3BA10419488}"/>
              </a:ext>
            </a:extLst>
          </p:cNvPr>
          <p:cNvSpPr txBox="1"/>
          <p:nvPr/>
        </p:nvSpPr>
        <p:spPr>
          <a:xfrm>
            <a:off x="648937" y="4621257"/>
            <a:ext cx="9135201" cy="2308324"/>
          </a:xfrm>
          <a:prstGeom prst="rect">
            <a:avLst/>
          </a:prstGeom>
          <a:noFill/>
        </p:spPr>
        <p:txBody>
          <a:bodyPr wrap="square" rtlCol="0">
            <a:spAutoFit/>
          </a:bodyPr>
          <a:lstStyle/>
          <a:p>
            <a:r>
              <a:rPr lang="el-GR" sz="2400" dirty="0">
                <a:latin typeface="Open Sans"/>
                <a:ea typeface="Open Sans"/>
                <a:cs typeface="Open Sans"/>
              </a:rPr>
              <a:t>Η βιο-οικονομία αντιμετωπίζει προκλήσεις, συμπεριλαμβανομένου του ανταγωνισμού των πόρων και των ζητημάτων βιωσιμότητας, που αντιμετωπίζονται με προσεκτική διαχείριση και εμπλοκή των ενδιαφερομένων μερών</a:t>
            </a:r>
            <a:r>
              <a:rPr lang="en-GB" sz="2400" dirty="0">
                <a:latin typeface="Open Sans"/>
                <a:ea typeface="Open Sans"/>
                <a:cs typeface="Open Sans"/>
              </a:rPr>
              <a:t>.</a:t>
            </a:r>
          </a:p>
          <a:p>
            <a:endParaRPr lang="it-IT" sz="2400" dirty="0">
              <a:latin typeface="Open Sans"/>
              <a:ea typeface="Open Sans"/>
              <a:cs typeface="Open Sans"/>
            </a:endParaRPr>
          </a:p>
        </p:txBody>
      </p:sp>
      <p:sp>
        <p:nvSpPr>
          <p:cNvPr id="3" name="Segnaposto piè di pagina 1">
            <a:extLst>
              <a:ext uri="{FF2B5EF4-FFF2-40B4-BE49-F238E27FC236}">
                <a16:creationId xmlns:a16="http://schemas.microsoft.com/office/drawing/2014/main" id="{44F71E67-9F39-EB01-367D-1FFC07771A08}"/>
              </a:ext>
            </a:extLst>
          </p:cNvPr>
          <p:cNvSpPr txBox="1">
            <a:spLocks/>
          </p:cNvSpPr>
          <p:nvPr/>
        </p:nvSpPr>
        <p:spPr>
          <a:xfrm>
            <a:off x="1256866" y="6363593"/>
            <a:ext cx="8008834" cy="600074"/>
          </a:xfrm>
          <a:prstGeom prst="rect">
            <a:avLst/>
          </a:prstGeom>
        </p:spPr>
        <p:txBody>
          <a:bodyPr vert="horz" lIns="91440" tIns="45720" rIns="91440" bIns="45720" rtlCol="0" anchor="ctr"/>
          <a:lstStyle>
            <a:defPPr>
              <a:defRPr lang="it-IT"/>
            </a:defPPr>
            <a:lvl1pPr marL="0" algn="r" defTabSz="914400" rtl="0" eaLnBrk="1" latinLnBrk="0" hangingPunct="1">
              <a:defRPr lang="en-US" sz="1200" b="1"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lumMod val="65000"/>
                  </a:schemeClr>
                </a:solidFill>
              </a:rPr>
              <a:t>Module: 3/ Learning Unit: Introduction to Bioeconomy/ Sub Unit: Strategic management in bioeconomy</a:t>
            </a:r>
          </a:p>
        </p:txBody>
      </p:sp>
      <p:sp>
        <p:nvSpPr>
          <p:cNvPr id="4" name="Google Shape;146;p23">
            <a:extLst>
              <a:ext uri="{FF2B5EF4-FFF2-40B4-BE49-F238E27FC236}">
                <a16:creationId xmlns:a16="http://schemas.microsoft.com/office/drawing/2014/main" id="{8865D313-7AA7-4F56-E66A-9DE4FF097600}"/>
              </a:ext>
            </a:extLst>
          </p:cNvPr>
          <p:cNvSpPr txBox="1"/>
          <p:nvPr/>
        </p:nvSpPr>
        <p:spPr>
          <a:xfrm>
            <a:off x="569177" y="1828141"/>
            <a:ext cx="2959200" cy="5544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None/>
            </a:pPr>
            <a:r>
              <a:rPr lang="el-GR" sz="2000" b="1" dirty="0">
                <a:latin typeface="Open Sans"/>
                <a:ea typeface="Open Sans"/>
                <a:cs typeface="Open Sans"/>
                <a:sym typeface="Open Sans"/>
              </a:rPr>
              <a:t>Βασικά Πλαίσια</a:t>
            </a:r>
            <a:endParaRPr sz="2000" b="1" dirty="0">
              <a:latin typeface="Open Sans"/>
              <a:ea typeface="Open Sans"/>
              <a:cs typeface="Open Sans"/>
              <a:sym typeface="Open Sans"/>
            </a:endParaRPr>
          </a:p>
        </p:txBody>
      </p:sp>
      <p:sp>
        <p:nvSpPr>
          <p:cNvPr id="13" name="Google Shape;144;p23">
            <a:extLst>
              <a:ext uri="{FF2B5EF4-FFF2-40B4-BE49-F238E27FC236}">
                <a16:creationId xmlns:a16="http://schemas.microsoft.com/office/drawing/2014/main" id="{A4669377-1177-7272-0C71-E5057CF77B4A}"/>
              </a:ext>
            </a:extLst>
          </p:cNvPr>
          <p:cNvSpPr txBox="1"/>
          <p:nvPr/>
        </p:nvSpPr>
        <p:spPr>
          <a:xfrm>
            <a:off x="2414187" y="2422638"/>
            <a:ext cx="9198693" cy="140934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l-GR" sz="2400" dirty="0">
                <a:latin typeface="Open Sans"/>
                <a:ea typeface="Open Sans"/>
                <a:cs typeface="Open Sans"/>
                <a:sym typeface="Open Sans"/>
              </a:rPr>
              <a:t>Η βιο-οικονομία λειτουργεί βάσει πλαισίων όπως η τριπλή κατώτατη γραμμή και η κυκλική οικονομία, διασφαλίζοντας τη βιωσιμότητα και τις μειωμένες περιβαλλοντικές επιπτώσεις</a:t>
            </a:r>
            <a:r>
              <a:rPr lang="en" sz="2400" dirty="0">
                <a:latin typeface="Open Sans"/>
                <a:ea typeface="Open Sans"/>
                <a:cs typeface="Open Sans"/>
                <a:sym typeface="Open Sans"/>
              </a:rPr>
              <a:t>.</a:t>
            </a:r>
            <a:endParaRPr sz="2400" dirty="0">
              <a:latin typeface="Open Sans"/>
              <a:ea typeface="Open Sans"/>
              <a:cs typeface="Open Sans"/>
              <a:sym typeface="Open Sans"/>
            </a:endParaRPr>
          </a:p>
        </p:txBody>
      </p:sp>
      <p:pic>
        <p:nvPicPr>
          <p:cNvPr id="15" name="Picture 14" descr="A colorful diagram with circles and lines&#10;&#10;Description automatically generated with medium confidence">
            <a:extLst>
              <a:ext uri="{FF2B5EF4-FFF2-40B4-BE49-F238E27FC236}">
                <a16:creationId xmlns:a16="http://schemas.microsoft.com/office/drawing/2014/main" id="{B540CB73-5173-A55B-70E5-076C71742C79}"/>
              </a:ext>
            </a:extLst>
          </p:cNvPr>
          <p:cNvPicPr>
            <a:picLocks noChangeAspect="1"/>
          </p:cNvPicPr>
          <p:nvPr/>
        </p:nvPicPr>
        <p:blipFill>
          <a:blip r:embed="rId2"/>
          <a:stretch>
            <a:fillRect/>
          </a:stretch>
        </p:blipFill>
        <p:spPr>
          <a:xfrm>
            <a:off x="777179" y="2519994"/>
            <a:ext cx="1179810" cy="1179810"/>
          </a:xfrm>
          <a:prstGeom prst="rect">
            <a:avLst/>
          </a:prstGeom>
        </p:spPr>
      </p:pic>
      <p:sp>
        <p:nvSpPr>
          <p:cNvPr id="16" name="Google Shape;146;p23">
            <a:extLst>
              <a:ext uri="{FF2B5EF4-FFF2-40B4-BE49-F238E27FC236}">
                <a16:creationId xmlns:a16="http://schemas.microsoft.com/office/drawing/2014/main" id="{FAD51CE7-3118-0C6B-C894-0F7BE110BDC5}"/>
              </a:ext>
            </a:extLst>
          </p:cNvPr>
          <p:cNvSpPr txBox="1"/>
          <p:nvPr/>
        </p:nvSpPr>
        <p:spPr>
          <a:xfrm>
            <a:off x="477388" y="4009529"/>
            <a:ext cx="3744233" cy="5544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None/>
            </a:pPr>
            <a:r>
              <a:rPr lang="el-GR" sz="2000" b="1" dirty="0">
                <a:latin typeface="Open Sans"/>
                <a:ea typeface="Open Sans"/>
                <a:cs typeface="Open Sans"/>
                <a:sym typeface="Open Sans"/>
              </a:rPr>
              <a:t>Διαδικασίες &amp; Προκλήσεις</a:t>
            </a:r>
            <a:endParaRPr sz="2000" b="1" dirty="0">
              <a:latin typeface="Open Sans"/>
              <a:ea typeface="Open Sans"/>
              <a:cs typeface="Open Sans"/>
              <a:sym typeface="Open Sans"/>
            </a:endParaRPr>
          </a:p>
        </p:txBody>
      </p:sp>
      <p:pic>
        <p:nvPicPr>
          <p:cNvPr id="18" name="Picture 17" descr="A colorful diagram with arrows&#10;&#10;Description automatically generated">
            <a:extLst>
              <a:ext uri="{FF2B5EF4-FFF2-40B4-BE49-F238E27FC236}">
                <a16:creationId xmlns:a16="http://schemas.microsoft.com/office/drawing/2014/main" id="{0A08BEFB-9EC1-51BE-9753-8736CB02BD80}"/>
              </a:ext>
            </a:extLst>
          </p:cNvPr>
          <p:cNvPicPr>
            <a:picLocks noChangeAspect="1"/>
          </p:cNvPicPr>
          <p:nvPr/>
        </p:nvPicPr>
        <p:blipFill>
          <a:blip r:embed="rId3"/>
          <a:stretch>
            <a:fillRect/>
          </a:stretch>
        </p:blipFill>
        <p:spPr>
          <a:xfrm>
            <a:off x="9784139" y="4286729"/>
            <a:ext cx="1569661" cy="1569661"/>
          </a:xfrm>
          <a:prstGeom prst="rect">
            <a:avLst/>
          </a:prstGeom>
        </p:spPr>
      </p:pic>
    </p:spTree>
    <p:extLst>
      <p:ext uri="{BB962C8B-B14F-4D97-AF65-F5344CB8AC3E}">
        <p14:creationId xmlns:p14="http://schemas.microsoft.com/office/powerpoint/2010/main" val="10147531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05680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6424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40C4DC-3EA6-2AEC-59C2-B534919090F0}"/>
              </a:ext>
            </a:extLst>
          </p:cNvPr>
          <p:cNvSpPr>
            <a:spLocks noGrp="1"/>
          </p:cNvSpPr>
          <p:nvPr>
            <p:ph type="title"/>
          </p:nvPr>
        </p:nvSpPr>
        <p:spPr>
          <a:xfrm>
            <a:off x="1026207" y="445471"/>
            <a:ext cx="10515600" cy="1009651"/>
          </a:xfrm>
        </p:spPr>
        <p:txBody>
          <a:bodyPr/>
          <a:lstStyle/>
          <a:p>
            <a:r>
              <a:rPr lang="el-GR" dirty="0"/>
              <a:t>Βασικές έννοιες</a:t>
            </a:r>
            <a:endParaRPr lang="en-GB" dirty="0"/>
          </a:p>
        </p:txBody>
      </p:sp>
      <p:sp>
        <p:nvSpPr>
          <p:cNvPr id="3" name="Segnaposto contenuto 2">
            <a:extLst>
              <a:ext uri="{FF2B5EF4-FFF2-40B4-BE49-F238E27FC236}">
                <a16:creationId xmlns:a16="http://schemas.microsoft.com/office/drawing/2014/main" id="{25FEA9EB-1405-CD8E-9DF4-5FE8A5D1AE46}"/>
              </a:ext>
            </a:extLst>
          </p:cNvPr>
          <p:cNvSpPr>
            <a:spLocks noGrp="1"/>
          </p:cNvSpPr>
          <p:nvPr>
            <p:ph idx="1"/>
          </p:nvPr>
        </p:nvSpPr>
        <p:spPr>
          <a:xfrm>
            <a:off x="906566" y="1347186"/>
            <a:ext cx="10515600" cy="4898891"/>
          </a:xfrm>
        </p:spPr>
        <p:txBody>
          <a:bodyPr>
            <a:normAutofit fontScale="47500" lnSpcReduction="20000"/>
          </a:bodyPr>
          <a:lstStyle/>
          <a:p>
            <a:pPr marL="0" indent="0">
              <a:buNone/>
            </a:pPr>
            <a:r>
              <a:rPr lang="el-GR" sz="5100" dirty="0"/>
              <a:t>Τα βασικά στοιχεία της </a:t>
            </a:r>
            <a:r>
              <a:rPr lang="el-GR" sz="5100" dirty="0" err="1"/>
              <a:t>βιοοικονομίας</a:t>
            </a:r>
            <a:r>
              <a:rPr lang="el-GR" sz="5100" dirty="0"/>
              <a:t> στην αγροτική βιομηχανία περιλαμβάνουν</a:t>
            </a:r>
            <a:r>
              <a:rPr lang="en-GB" sz="5100" dirty="0"/>
              <a:t>:</a:t>
            </a:r>
            <a:endParaRPr lang="en-GB" sz="2100" dirty="0"/>
          </a:p>
          <a:p>
            <a:pPr marL="0" indent="0">
              <a:buNone/>
            </a:pPr>
            <a:r>
              <a:rPr lang="en-GB" dirty="0"/>
              <a:t>                                     </a:t>
            </a:r>
            <a:endParaRPr lang="el-GR" dirty="0"/>
          </a:p>
          <a:p>
            <a:pPr marL="0" indent="0">
              <a:buNone/>
            </a:pPr>
            <a:r>
              <a:rPr lang="el-GR" dirty="0"/>
              <a:t>                                </a:t>
            </a:r>
            <a:r>
              <a:rPr lang="en-GB" dirty="0"/>
              <a:t> </a:t>
            </a:r>
            <a:r>
              <a:rPr lang="el-GR" sz="5000" dirty="0"/>
              <a:t>Αξιοποίηση βιομάζας</a:t>
            </a:r>
            <a:endParaRPr lang="el-GR" sz="4200" dirty="0"/>
          </a:p>
          <a:p>
            <a:pPr marL="0" indent="0">
              <a:buNone/>
            </a:pPr>
            <a:r>
              <a:rPr lang="en-GB" sz="5000" dirty="0"/>
              <a:t>                 </a:t>
            </a:r>
            <a:endParaRPr lang="el-GR" sz="5000" dirty="0"/>
          </a:p>
          <a:p>
            <a:pPr marL="0" indent="0">
              <a:buNone/>
            </a:pPr>
            <a:r>
              <a:rPr lang="el-GR" sz="5000" dirty="0"/>
              <a:t>                 Βιοτεχνολογία και Γενετική Μηχανική</a:t>
            </a:r>
            <a:endParaRPr lang="en-GB" sz="5000" dirty="0"/>
          </a:p>
          <a:p>
            <a:pPr marL="0" indent="0">
              <a:buNone/>
            </a:pPr>
            <a:r>
              <a:rPr lang="en-GB" dirty="0"/>
              <a:t>             </a:t>
            </a:r>
          </a:p>
          <a:p>
            <a:pPr marL="0" indent="0">
              <a:buNone/>
            </a:pPr>
            <a:endParaRPr lang="en-GB" dirty="0"/>
          </a:p>
          <a:p>
            <a:pPr marL="0" indent="0">
              <a:buNone/>
            </a:pPr>
            <a:r>
              <a:rPr lang="en-GB" sz="5100" dirty="0"/>
              <a:t>                 </a:t>
            </a:r>
            <a:r>
              <a:rPr lang="el-GR" sz="5100" dirty="0"/>
              <a:t>Κυκλική </a:t>
            </a:r>
            <a:r>
              <a:rPr lang="el-GR" sz="5100" dirty="0" err="1"/>
              <a:t>Οικονομίαα</a:t>
            </a:r>
            <a:endParaRPr lang="en-GB" sz="5100" dirty="0"/>
          </a:p>
          <a:p>
            <a:pPr marL="0" indent="0">
              <a:buNone/>
            </a:pPr>
            <a:endParaRPr lang="en-GB" dirty="0"/>
          </a:p>
          <a:p>
            <a:pPr marL="0" indent="0">
              <a:buNone/>
            </a:pPr>
            <a:r>
              <a:rPr lang="en-GB" dirty="0"/>
              <a:t>                                 </a:t>
            </a:r>
          </a:p>
          <a:p>
            <a:pPr marL="0" indent="0">
              <a:buNone/>
            </a:pPr>
            <a:r>
              <a:rPr lang="en-GB" sz="4400" dirty="0"/>
              <a:t>                   </a:t>
            </a:r>
            <a:r>
              <a:rPr lang="el-GR" sz="4400" dirty="0"/>
              <a:t>Βιώσιμη Γεωργία</a:t>
            </a:r>
            <a:endParaRPr lang="en-GB" dirty="0"/>
          </a:p>
          <a:p>
            <a:pPr marL="0" indent="0">
              <a:buNone/>
            </a:pPr>
            <a:endParaRPr lang="en-GB" dirty="0"/>
          </a:p>
          <a:p>
            <a:pPr marL="0" indent="0">
              <a:buNone/>
            </a:pPr>
            <a:endParaRPr lang="en-GB" dirty="0"/>
          </a:p>
          <a:p>
            <a:pPr marL="0" indent="0">
              <a:buNone/>
            </a:pPr>
            <a:r>
              <a:rPr lang="en-GB" dirty="0"/>
              <a:t>                                   </a:t>
            </a:r>
            <a:r>
              <a:rPr lang="el-GR" sz="4200" dirty="0"/>
              <a:t>Τρόφιμα και διατροφικά προϊόντα</a:t>
            </a:r>
            <a:endParaRPr lang="en-GB" dirty="0"/>
          </a:p>
          <a:p>
            <a:pPr marL="0" indent="0">
              <a:buNone/>
            </a:pPr>
            <a:endParaRPr lang="en-GB" dirty="0"/>
          </a:p>
          <a:p>
            <a:pPr marL="0" indent="0">
              <a:buNone/>
            </a:pPr>
            <a:r>
              <a:rPr lang="en-GB" sz="3800" dirty="0"/>
              <a:t>                      </a:t>
            </a:r>
            <a:r>
              <a:rPr lang="el-GR" sz="3800" dirty="0"/>
              <a:t>Πολιτική κα κανονισμοί</a:t>
            </a:r>
            <a:endParaRPr lang="en-GB" dirty="0"/>
          </a:p>
        </p:txBody>
      </p:sp>
      <p:sp>
        <p:nvSpPr>
          <p:cNvPr id="5" name="Segnaposto numero diapositiva 4">
            <a:extLst>
              <a:ext uri="{FF2B5EF4-FFF2-40B4-BE49-F238E27FC236}">
                <a16:creationId xmlns:a16="http://schemas.microsoft.com/office/drawing/2014/main" id="{34CBB504-2CEC-0D6A-E09F-814F65879838}"/>
              </a:ext>
            </a:extLst>
          </p:cNvPr>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10" name="Picture 9">
            <a:extLst>
              <a:ext uri="{FF2B5EF4-FFF2-40B4-BE49-F238E27FC236}">
                <a16:creationId xmlns:a16="http://schemas.microsoft.com/office/drawing/2014/main" id="{2605F0A0-4D74-216D-3F09-62B5FDEC54D6}"/>
              </a:ext>
            </a:extLst>
          </p:cNvPr>
          <p:cNvPicPr>
            <a:picLocks noChangeAspect="1"/>
          </p:cNvPicPr>
          <p:nvPr/>
        </p:nvPicPr>
        <p:blipFill>
          <a:blip r:embed="rId2"/>
          <a:stretch>
            <a:fillRect/>
          </a:stretch>
        </p:blipFill>
        <p:spPr>
          <a:xfrm>
            <a:off x="593244" y="6246077"/>
            <a:ext cx="9980017" cy="603556"/>
          </a:xfrm>
          <a:prstGeom prst="rect">
            <a:avLst/>
          </a:prstGeom>
        </p:spPr>
      </p:pic>
      <p:pic>
        <p:nvPicPr>
          <p:cNvPr id="12" name="Picture 11" descr="A graphic of a pen and a document&#10;&#10;Description automatically generated">
            <a:extLst>
              <a:ext uri="{FF2B5EF4-FFF2-40B4-BE49-F238E27FC236}">
                <a16:creationId xmlns:a16="http://schemas.microsoft.com/office/drawing/2014/main" id="{5D36F396-7E51-0ECA-4F9E-271870B28C11}"/>
              </a:ext>
            </a:extLst>
          </p:cNvPr>
          <p:cNvPicPr>
            <a:picLocks noChangeAspect="1"/>
          </p:cNvPicPr>
          <p:nvPr/>
        </p:nvPicPr>
        <p:blipFill>
          <a:blip r:embed="rId3"/>
          <a:stretch>
            <a:fillRect/>
          </a:stretch>
        </p:blipFill>
        <p:spPr>
          <a:xfrm>
            <a:off x="1187379" y="5817422"/>
            <a:ext cx="594318" cy="594318"/>
          </a:xfrm>
          <a:prstGeom prst="rect">
            <a:avLst/>
          </a:prstGeom>
        </p:spPr>
      </p:pic>
      <p:pic>
        <p:nvPicPr>
          <p:cNvPr id="14" name="Picture 13" descr="A logo of a globe with leaves around it&#10;&#10;Description automatically generated">
            <a:extLst>
              <a:ext uri="{FF2B5EF4-FFF2-40B4-BE49-F238E27FC236}">
                <a16:creationId xmlns:a16="http://schemas.microsoft.com/office/drawing/2014/main" id="{976CFF48-8831-8CA2-26BB-6EA53BA0C171}"/>
              </a:ext>
            </a:extLst>
          </p:cNvPr>
          <p:cNvPicPr>
            <a:picLocks noChangeAspect="1"/>
          </p:cNvPicPr>
          <p:nvPr/>
        </p:nvPicPr>
        <p:blipFill>
          <a:blip r:embed="rId4"/>
          <a:stretch>
            <a:fillRect/>
          </a:stretch>
        </p:blipFill>
        <p:spPr>
          <a:xfrm>
            <a:off x="1213609" y="3404339"/>
            <a:ext cx="573644" cy="573644"/>
          </a:xfrm>
          <a:prstGeom prst="rect">
            <a:avLst/>
          </a:prstGeom>
        </p:spPr>
      </p:pic>
      <p:pic>
        <p:nvPicPr>
          <p:cNvPr id="16" name="Picture 15" descr="A couple of people holding a heart&#10;&#10;Description automatically generated">
            <a:extLst>
              <a:ext uri="{FF2B5EF4-FFF2-40B4-BE49-F238E27FC236}">
                <a16:creationId xmlns:a16="http://schemas.microsoft.com/office/drawing/2014/main" id="{1F0E7421-FF47-4627-FFFE-F87CCBBEF888}"/>
              </a:ext>
            </a:extLst>
          </p:cNvPr>
          <p:cNvPicPr>
            <a:picLocks noChangeAspect="1"/>
          </p:cNvPicPr>
          <p:nvPr/>
        </p:nvPicPr>
        <p:blipFill>
          <a:blip r:embed="rId5"/>
          <a:stretch>
            <a:fillRect/>
          </a:stretch>
        </p:blipFill>
        <p:spPr>
          <a:xfrm>
            <a:off x="1203424" y="4238541"/>
            <a:ext cx="573644" cy="573644"/>
          </a:xfrm>
          <a:prstGeom prst="rect">
            <a:avLst/>
          </a:prstGeom>
        </p:spPr>
      </p:pic>
      <p:pic>
        <p:nvPicPr>
          <p:cNvPr id="18" name="Picture 17" descr="A pink brain in a gear&#10;&#10;Description automatically generated">
            <a:extLst>
              <a:ext uri="{FF2B5EF4-FFF2-40B4-BE49-F238E27FC236}">
                <a16:creationId xmlns:a16="http://schemas.microsoft.com/office/drawing/2014/main" id="{04FEA12E-ABCE-3640-B91D-B9B4A4C75F23}"/>
              </a:ext>
            </a:extLst>
          </p:cNvPr>
          <p:cNvPicPr>
            <a:picLocks noChangeAspect="1"/>
          </p:cNvPicPr>
          <p:nvPr/>
        </p:nvPicPr>
        <p:blipFill>
          <a:blip r:embed="rId6"/>
          <a:stretch>
            <a:fillRect/>
          </a:stretch>
        </p:blipFill>
        <p:spPr>
          <a:xfrm>
            <a:off x="1182750" y="2656322"/>
            <a:ext cx="594318" cy="594318"/>
          </a:xfrm>
          <a:prstGeom prst="rect">
            <a:avLst/>
          </a:prstGeom>
        </p:spPr>
      </p:pic>
      <p:pic>
        <p:nvPicPr>
          <p:cNvPr id="20" name="Picture 19" descr="A cartoon of a factory&#10;&#10;Description automatically generated">
            <a:extLst>
              <a:ext uri="{FF2B5EF4-FFF2-40B4-BE49-F238E27FC236}">
                <a16:creationId xmlns:a16="http://schemas.microsoft.com/office/drawing/2014/main" id="{9E3CC1B3-8169-795B-0ADE-744147BC30A5}"/>
              </a:ext>
            </a:extLst>
          </p:cNvPr>
          <p:cNvPicPr>
            <a:picLocks noChangeAspect="1"/>
          </p:cNvPicPr>
          <p:nvPr/>
        </p:nvPicPr>
        <p:blipFill>
          <a:blip r:embed="rId7"/>
          <a:stretch>
            <a:fillRect/>
          </a:stretch>
        </p:blipFill>
        <p:spPr>
          <a:xfrm>
            <a:off x="1177041" y="1608821"/>
            <a:ext cx="856433" cy="856433"/>
          </a:xfrm>
          <a:prstGeom prst="rect">
            <a:avLst/>
          </a:prstGeom>
        </p:spPr>
      </p:pic>
      <p:pic>
        <p:nvPicPr>
          <p:cNvPr id="22" name="Picture 21" descr="A bottle of vitamins and a few icons&#10;&#10;Description automatically generated">
            <a:extLst>
              <a:ext uri="{FF2B5EF4-FFF2-40B4-BE49-F238E27FC236}">
                <a16:creationId xmlns:a16="http://schemas.microsoft.com/office/drawing/2014/main" id="{F353F1DD-8526-7D93-FD34-073E243BD4C0}"/>
              </a:ext>
            </a:extLst>
          </p:cNvPr>
          <p:cNvPicPr>
            <a:picLocks noChangeAspect="1"/>
          </p:cNvPicPr>
          <p:nvPr/>
        </p:nvPicPr>
        <p:blipFill>
          <a:blip r:embed="rId8"/>
          <a:stretch>
            <a:fillRect/>
          </a:stretch>
        </p:blipFill>
        <p:spPr>
          <a:xfrm>
            <a:off x="1242723" y="4977848"/>
            <a:ext cx="594318" cy="594318"/>
          </a:xfrm>
          <a:prstGeom prst="rect">
            <a:avLst/>
          </a:prstGeom>
        </p:spPr>
      </p:pic>
    </p:spTree>
    <p:extLst>
      <p:ext uri="{BB962C8B-B14F-4D97-AF65-F5344CB8AC3E}">
        <p14:creationId xmlns:p14="http://schemas.microsoft.com/office/powerpoint/2010/main" val="9451210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42794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29979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6552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0FE630-8C38-5726-52A6-C489BE5904E6}"/>
              </a:ext>
            </a:extLst>
          </p:cNvPr>
          <p:cNvSpPr>
            <a:spLocks noGrp="1"/>
          </p:cNvSpPr>
          <p:nvPr>
            <p:ph type="title"/>
          </p:nvPr>
        </p:nvSpPr>
        <p:spPr>
          <a:xfrm>
            <a:off x="477378" y="2274694"/>
            <a:ext cx="2631582" cy="1818742"/>
          </a:xfrm>
        </p:spPr>
        <p:txBody>
          <a:bodyPr>
            <a:normAutofit fontScale="90000"/>
          </a:bodyPr>
          <a:lstStyle/>
          <a:p>
            <a:r>
              <a:rPr lang="el-GR" sz="4400" dirty="0"/>
              <a:t>Οφέλη και Προκλήσεις</a:t>
            </a:r>
            <a:endParaRPr lang="en-GB" dirty="0"/>
          </a:p>
        </p:txBody>
      </p:sp>
      <p:sp>
        <p:nvSpPr>
          <p:cNvPr id="5" name="Segnaposto numero diapositiva 4">
            <a:extLst>
              <a:ext uri="{FF2B5EF4-FFF2-40B4-BE49-F238E27FC236}">
                <a16:creationId xmlns:a16="http://schemas.microsoft.com/office/drawing/2014/main" id="{4EBED3CF-60DC-AD4B-37DB-DFEB542860CD}"/>
              </a:ext>
            </a:extLst>
          </p:cNvPr>
          <p:cNvSpPr>
            <a:spLocks noGrp="1"/>
          </p:cNvSpPr>
          <p:nvPr>
            <p:ph type="sldNum" sz="quarter" idx="12"/>
          </p:nvPr>
        </p:nvSpPr>
        <p:spPr/>
        <p:txBody>
          <a:bodyPr/>
          <a:lstStyle/>
          <a:p>
            <a:fld id="{D57F1E4F-1CFF-5643-939E-217C01CDF565}" type="slidenum">
              <a:rPr lang="en-US" smtClean="0"/>
              <a:pPr/>
              <a:t>6</a:t>
            </a:fld>
            <a:endParaRPr lang="en-US" dirty="0"/>
          </a:p>
        </p:txBody>
      </p:sp>
      <p:pic>
        <p:nvPicPr>
          <p:cNvPr id="3" name="Picture 2">
            <a:extLst>
              <a:ext uri="{FF2B5EF4-FFF2-40B4-BE49-F238E27FC236}">
                <a16:creationId xmlns:a16="http://schemas.microsoft.com/office/drawing/2014/main" id="{72E7DC1A-5D39-AF79-B599-BEA231167721}"/>
              </a:ext>
            </a:extLst>
          </p:cNvPr>
          <p:cNvPicPr>
            <a:picLocks noChangeAspect="1"/>
          </p:cNvPicPr>
          <p:nvPr/>
        </p:nvPicPr>
        <p:blipFill>
          <a:blip r:embed="rId2"/>
          <a:stretch>
            <a:fillRect/>
          </a:stretch>
        </p:blipFill>
        <p:spPr>
          <a:xfrm>
            <a:off x="838200" y="6254444"/>
            <a:ext cx="9980017" cy="603556"/>
          </a:xfrm>
          <a:prstGeom prst="rect">
            <a:avLst/>
          </a:prstGeom>
        </p:spPr>
      </p:pic>
      <p:graphicFrame>
        <p:nvGraphicFramePr>
          <p:cNvPr id="8" name="Diagram 7">
            <a:extLst>
              <a:ext uri="{FF2B5EF4-FFF2-40B4-BE49-F238E27FC236}">
                <a16:creationId xmlns:a16="http://schemas.microsoft.com/office/drawing/2014/main" id="{E38F34C7-AB81-9815-D4D6-0C28881C3019}"/>
              </a:ext>
            </a:extLst>
          </p:cNvPr>
          <p:cNvGraphicFramePr/>
          <p:nvPr>
            <p:extLst>
              <p:ext uri="{D42A27DB-BD31-4B8C-83A1-F6EECF244321}">
                <p14:modId xmlns:p14="http://schemas.microsoft.com/office/powerpoint/2010/main" val="3786048717"/>
              </p:ext>
            </p:extLst>
          </p:nvPr>
        </p:nvGraphicFramePr>
        <p:xfrm>
          <a:off x="3365144" y="1115969"/>
          <a:ext cx="7898213" cy="5138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4644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a:xfrm>
            <a:off x="371053" y="3015669"/>
            <a:ext cx="2768838" cy="877888"/>
          </a:xfrm>
        </p:spPr>
        <p:txBody>
          <a:bodyPr>
            <a:normAutofit fontScale="90000"/>
          </a:bodyPr>
          <a:lstStyle/>
          <a:p>
            <a:r>
              <a:rPr lang="el-GR" sz="4400" dirty="0"/>
              <a:t>Βιοπροϊόντα</a:t>
            </a:r>
            <a:endParaRPr lang="en-GB" dirty="0"/>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7</a:t>
            </a:fld>
            <a:endParaRPr lang="en-US" dirty="0"/>
          </a:p>
        </p:txBody>
      </p:sp>
      <p:pic>
        <p:nvPicPr>
          <p:cNvPr id="5" name="Picture 4">
            <a:extLst>
              <a:ext uri="{FF2B5EF4-FFF2-40B4-BE49-F238E27FC236}">
                <a16:creationId xmlns:a16="http://schemas.microsoft.com/office/drawing/2014/main" id="{693BE46A-E6EA-2CB0-4958-251A0ED68AEB}"/>
              </a:ext>
            </a:extLst>
          </p:cNvPr>
          <p:cNvPicPr>
            <a:picLocks noChangeAspect="1"/>
          </p:cNvPicPr>
          <p:nvPr/>
        </p:nvPicPr>
        <p:blipFill>
          <a:blip r:embed="rId2"/>
          <a:stretch>
            <a:fillRect/>
          </a:stretch>
        </p:blipFill>
        <p:spPr>
          <a:xfrm>
            <a:off x="371053" y="6254444"/>
            <a:ext cx="9980017" cy="603556"/>
          </a:xfrm>
          <a:prstGeom prst="rect">
            <a:avLst/>
          </a:prstGeom>
        </p:spPr>
      </p:pic>
      <p:graphicFrame>
        <p:nvGraphicFramePr>
          <p:cNvPr id="4" name="Diagram 3">
            <a:extLst>
              <a:ext uri="{FF2B5EF4-FFF2-40B4-BE49-F238E27FC236}">
                <a16:creationId xmlns:a16="http://schemas.microsoft.com/office/drawing/2014/main" id="{31420E15-CD9C-A766-C46E-A72ED2DBABD4}"/>
              </a:ext>
            </a:extLst>
          </p:cNvPr>
          <p:cNvGraphicFramePr/>
          <p:nvPr>
            <p:extLst>
              <p:ext uri="{D42A27DB-BD31-4B8C-83A1-F6EECF244321}">
                <p14:modId xmlns:p14="http://schemas.microsoft.com/office/powerpoint/2010/main" val="558380776"/>
              </p:ext>
            </p:extLst>
          </p:nvPr>
        </p:nvGraphicFramePr>
        <p:xfrm>
          <a:off x="3079114" y="502920"/>
          <a:ext cx="8884286" cy="5751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5249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a:xfrm>
            <a:off x="371053" y="3040507"/>
            <a:ext cx="2349524" cy="877888"/>
          </a:xfrm>
        </p:spPr>
        <p:txBody>
          <a:bodyPr>
            <a:normAutofit fontScale="90000"/>
          </a:bodyPr>
          <a:lstStyle/>
          <a:p>
            <a:r>
              <a:rPr lang="el-GR" sz="4400" dirty="0"/>
              <a:t>Βιολογικοί Πόροι</a:t>
            </a:r>
            <a:endParaRPr lang="en-GB" dirty="0"/>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8</a:t>
            </a:fld>
            <a:endParaRPr lang="en-US" dirty="0"/>
          </a:p>
        </p:txBody>
      </p:sp>
      <p:pic>
        <p:nvPicPr>
          <p:cNvPr id="5" name="Picture 4">
            <a:extLst>
              <a:ext uri="{FF2B5EF4-FFF2-40B4-BE49-F238E27FC236}">
                <a16:creationId xmlns:a16="http://schemas.microsoft.com/office/drawing/2014/main" id="{693BE46A-E6EA-2CB0-4958-251A0ED68AEB}"/>
              </a:ext>
            </a:extLst>
          </p:cNvPr>
          <p:cNvPicPr>
            <a:picLocks noChangeAspect="1"/>
          </p:cNvPicPr>
          <p:nvPr/>
        </p:nvPicPr>
        <p:blipFill>
          <a:blip r:embed="rId2"/>
          <a:stretch>
            <a:fillRect/>
          </a:stretch>
        </p:blipFill>
        <p:spPr>
          <a:xfrm>
            <a:off x="371053" y="6254444"/>
            <a:ext cx="9980017" cy="603556"/>
          </a:xfrm>
          <a:prstGeom prst="rect">
            <a:avLst/>
          </a:prstGeom>
        </p:spPr>
      </p:pic>
      <p:graphicFrame>
        <p:nvGraphicFramePr>
          <p:cNvPr id="4" name="Diagram 3">
            <a:extLst>
              <a:ext uri="{FF2B5EF4-FFF2-40B4-BE49-F238E27FC236}">
                <a16:creationId xmlns:a16="http://schemas.microsoft.com/office/drawing/2014/main" id="{911B2373-DE02-6DD8-252C-F87E95DFF733}"/>
              </a:ext>
            </a:extLst>
          </p:cNvPr>
          <p:cNvGraphicFramePr/>
          <p:nvPr>
            <p:extLst>
              <p:ext uri="{D42A27DB-BD31-4B8C-83A1-F6EECF244321}">
                <p14:modId xmlns:p14="http://schemas.microsoft.com/office/powerpoint/2010/main" val="3187794265"/>
              </p:ext>
            </p:extLst>
          </p:nvPr>
        </p:nvGraphicFramePr>
        <p:xfrm>
          <a:off x="3078479" y="518160"/>
          <a:ext cx="8742468" cy="5838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6525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lstStyle/>
          <a:p>
            <a:r>
              <a:rPr lang="el-GR" dirty="0"/>
              <a:t>Πρακτική Δραστηριότητα</a:t>
            </a:r>
            <a:r>
              <a:rPr lang="it-IT" dirty="0"/>
              <a:t>#1</a:t>
            </a:r>
            <a:endParaRPr lang="en-GB" dirty="0"/>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9</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8198" y="1781175"/>
            <a:ext cx="10291355" cy="4394200"/>
          </a:xfrm>
        </p:spPr>
        <p:txBody>
          <a:bodyPr/>
          <a:lstStyle/>
          <a:p>
            <a:pPr marL="0" indent="0" algn="ctr">
              <a:buNone/>
            </a:pPr>
            <a:endParaRPr lang="en-US" sz="2800" i="1" dirty="0">
              <a:solidFill>
                <a:srgbClr val="000000"/>
              </a:solidFill>
              <a:effectLst/>
              <a:latin typeface="Calibri" panose="020F0502020204030204" pitchFamily="34" charset="0"/>
              <a:ea typeface="Calibri" panose="020F0502020204030204" pitchFamily="34" charset="0"/>
            </a:endParaRPr>
          </a:p>
          <a:p>
            <a:pPr marL="0" indent="0" algn="ctr">
              <a:buNone/>
            </a:pPr>
            <a:endParaRPr lang="en-US" i="1" dirty="0">
              <a:solidFill>
                <a:srgbClr val="000000"/>
              </a:solidFill>
              <a:latin typeface="Calibri" panose="020F0502020204030204" pitchFamily="34" charset="0"/>
              <a:ea typeface="Calibri" panose="020F0502020204030204" pitchFamily="34" charset="0"/>
            </a:endParaRPr>
          </a:p>
          <a:p>
            <a:pPr marL="0" indent="0" algn="ctr">
              <a:buNone/>
            </a:pPr>
            <a:endParaRPr lang="en-US" sz="2800" i="1" dirty="0">
              <a:solidFill>
                <a:srgbClr val="000000"/>
              </a:solidFill>
              <a:effectLst/>
              <a:latin typeface="Calibri" panose="020F0502020204030204" pitchFamily="34" charset="0"/>
              <a:ea typeface="Calibri" panose="020F0502020204030204" pitchFamily="34" charset="0"/>
            </a:endParaRPr>
          </a:p>
          <a:p>
            <a:pPr marL="0" indent="0" algn="ctr">
              <a:buNone/>
            </a:pPr>
            <a:r>
              <a:rPr lang="el-GR" sz="2800" i="1" dirty="0">
                <a:solidFill>
                  <a:srgbClr val="000000"/>
                </a:solidFill>
                <a:effectLst/>
                <a:latin typeface="Calibri" panose="020F0502020204030204" pitchFamily="34" charset="0"/>
                <a:ea typeface="Calibri" panose="020F0502020204030204" pitchFamily="34" charset="0"/>
              </a:rPr>
              <a:t>Ομαδική Συζήτηση</a:t>
            </a:r>
            <a:endParaRPr lang="en-US" sz="2800" i="1" dirty="0">
              <a:solidFill>
                <a:srgbClr val="000000"/>
              </a:solidFill>
              <a:effectLst/>
              <a:latin typeface="Calibri" panose="020F0502020204030204" pitchFamily="34" charset="0"/>
              <a:ea typeface="Calibri" panose="020F0502020204030204" pitchFamily="34" charset="0"/>
            </a:endParaRPr>
          </a:p>
          <a:p>
            <a:pPr marL="0" indent="0" algn="ctr">
              <a:buNone/>
            </a:pPr>
            <a:r>
              <a:rPr lang="el-GR" i="1" dirty="0">
                <a:solidFill>
                  <a:srgbClr val="000000"/>
                </a:solidFill>
                <a:latin typeface="Calibri" panose="020F0502020204030204" pitchFamily="34" charset="0"/>
              </a:rPr>
              <a:t>Μπορείτε να παραθέσετε παραδείγματα </a:t>
            </a:r>
            <a:r>
              <a:rPr lang="el-GR" i="1" dirty="0" err="1">
                <a:solidFill>
                  <a:srgbClr val="000000"/>
                </a:solidFill>
                <a:latin typeface="Calibri" panose="020F0502020204030204" pitchFamily="34" charset="0"/>
              </a:rPr>
              <a:t>βιοπροϊόντων</a:t>
            </a:r>
            <a:r>
              <a:rPr lang="el-GR" i="1" dirty="0">
                <a:solidFill>
                  <a:srgbClr val="000000"/>
                </a:solidFill>
                <a:latin typeface="Calibri" panose="020F0502020204030204" pitchFamily="34" charset="0"/>
              </a:rPr>
              <a:t> και βιολογικών πόρων στη γεωργία;</a:t>
            </a:r>
            <a:endParaRPr lang="it-IT" sz="4000" dirty="0"/>
          </a:p>
        </p:txBody>
      </p:sp>
      <p:pic>
        <p:nvPicPr>
          <p:cNvPr id="2" name="Picture 1">
            <a:extLst>
              <a:ext uri="{FF2B5EF4-FFF2-40B4-BE49-F238E27FC236}">
                <a16:creationId xmlns:a16="http://schemas.microsoft.com/office/drawing/2014/main" id="{E0AD7368-D73A-D230-20A7-40A39187037F}"/>
              </a:ext>
            </a:extLst>
          </p:cNvPr>
          <p:cNvPicPr>
            <a:picLocks noChangeAspect="1"/>
          </p:cNvPicPr>
          <p:nvPr/>
        </p:nvPicPr>
        <p:blipFill>
          <a:blip r:embed="rId2"/>
          <a:stretch>
            <a:fillRect/>
          </a:stretch>
        </p:blipFill>
        <p:spPr>
          <a:xfrm>
            <a:off x="371053" y="6254444"/>
            <a:ext cx="9980017" cy="603556"/>
          </a:xfrm>
          <a:prstGeom prst="rect">
            <a:avLst/>
          </a:prstGeom>
        </p:spPr>
      </p:pic>
    </p:spTree>
    <p:extLst>
      <p:ext uri="{BB962C8B-B14F-4D97-AF65-F5344CB8AC3E}">
        <p14:creationId xmlns:p14="http://schemas.microsoft.com/office/powerpoint/2010/main" val="306835757"/>
      </p:ext>
    </p:extLst>
  </p:cSld>
  <p:clrMapOvr>
    <a:masterClrMapping/>
  </p:clrMapOvr>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B39D7B13-89CB-6947-98A3-110CF513C419}" vid="{8C3FCB74-990D-A34C-BE58-DA2F45AA149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B1C52252B014674CB5B8BBCA345FDDE6" ma:contentTypeVersion="18" ma:contentTypeDescription="Δημιουργία νέου εγγράφου" ma:contentTypeScope="" ma:versionID="deb82e69e0d6b069935fd613c8aeb344">
  <xsd:schema xmlns:xsd="http://www.w3.org/2001/XMLSchema" xmlns:xs="http://www.w3.org/2001/XMLSchema" xmlns:p="http://schemas.microsoft.com/office/2006/metadata/properties" xmlns:ns2="c09b88ca-66eb-4a97-99d4-e4839274e101" xmlns:ns3="c944d2af-eeed-4acc-b052-3107ab9b10d9" targetNamespace="http://schemas.microsoft.com/office/2006/metadata/properties" ma:root="true" ma:fieldsID="27d91c22e0c66458f88cbf27cff06a08" ns2:_="" ns3:_="">
    <xsd:import namespace="c09b88ca-66eb-4a97-99d4-e4839274e101"/>
    <xsd:import namespace="c944d2af-eeed-4acc-b052-3107ab9b10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b88ca-66eb-4a97-99d4-e4839274e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Ετικέτες εικόνας" ma:readOnly="false" ma:fieldId="{5cf76f15-5ced-4ddc-b409-7134ff3c332f}" ma:taxonomyMulti="true" ma:sspId="7a24ce2f-4116-4ad3-bf66-ef18cb5ca1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44d2af-eeed-4acc-b052-3107ab9b10d9" elementFormDefault="qualified">
    <xsd:import namespace="http://schemas.microsoft.com/office/2006/documentManagement/types"/>
    <xsd:import namespace="http://schemas.microsoft.com/office/infopath/2007/PartnerControls"/>
    <xsd:element name="SharedWithUsers" ma:index="13"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Κοινή χρήση με λεπτομέρειες" ma:internalName="SharedWithDetails" ma:readOnly="true">
      <xsd:simpleType>
        <xsd:restriction base="dms:Note">
          <xsd:maxLength value="255"/>
        </xsd:restriction>
      </xsd:simpleType>
    </xsd:element>
    <xsd:element name="TaxCatchAll" ma:index="23" nillable="true" ma:displayName="Taxonomy Catch All Column" ma:hidden="true" ma:list="{72b4d781-8933-4bb7-bea4-6819269a0d88}" ma:internalName="TaxCatchAll" ma:showField="CatchAllData" ma:web="c944d2af-eeed-4acc-b052-3107ab9b10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B951CC-4BF7-447E-9623-653B27303E56}"/>
</file>

<file path=customXml/itemProps2.xml><?xml version="1.0" encoding="utf-8"?>
<ds:datastoreItem xmlns:ds="http://schemas.openxmlformats.org/officeDocument/2006/customXml" ds:itemID="{891EF108-7EC9-4520-9C22-02CDC55B0CE1}"/>
</file>

<file path=docProps/app.xml><?xml version="1.0" encoding="utf-8"?>
<Properties xmlns="http://schemas.openxmlformats.org/officeDocument/2006/extended-properties" xmlns:vt="http://schemas.openxmlformats.org/officeDocument/2006/docPropsVTypes">
  <Template/>
  <TotalTime>2072</TotalTime>
  <Words>3348</Words>
  <Application>Microsoft Office PowerPoint</Application>
  <PresentationFormat>Widescreen</PresentationFormat>
  <Paragraphs>296</Paragraphs>
  <Slides>52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Arial</vt:lpstr>
      <vt:lpstr>Calibri</vt:lpstr>
      <vt:lpstr>Calibri Light</vt:lpstr>
      <vt:lpstr>Minion Pro</vt:lpstr>
      <vt:lpstr>Open Sans</vt:lpstr>
      <vt:lpstr>Times New Roman</vt:lpstr>
      <vt:lpstr>Wingdings</vt:lpstr>
      <vt:lpstr>Tema1</vt:lpstr>
      <vt:lpstr>PowerPoint Presentation</vt:lpstr>
      <vt:lpstr>Μάθημα: ΕΕΚ Θεματική: Βιο-οικονομία, κυκλική οικονομία και προϊόντα βιολογικής προέλευσης ΕΕ: Εισαγωγή στη βιο-οικονομία - Νέες αλυσίδες αξίας, Καινοτομία και βασικά Οικονομικά στοιχεία στη Βιοοικονομία (C4)</vt:lpstr>
      <vt:lpstr>Περιεχόμενο</vt:lpstr>
      <vt:lpstr>Η έννοια της Βιοικονομίας</vt:lpstr>
      <vt:lpstr>Βασικές έννοιες</vt:lpstr>
      <vt:lpstr>Οφέλη και Προκλήσεις</vt:lpstr>
      <vt:lpstr>Βιοπροϊόντα</vt:lpstr>
      <vt:lpstr>Βιολογικοί Πόροι</vt:lpstr>
      <vt:lpstr>Πρακτική Δραστηριότητα#1</vt:lpstr>
      <vt:lpstr>PowerPoint Presentation</vt:lpstr>
      <vt:lpstr>PowerPoint Presentation</vt:lpstr>
      <vt:lpstr>Περιεχόμενο</vt:lpstr>
      <vt:lpstr>Στρατηγικές και πρωτοβουλίες για τη βιο-οικονομία </vt:lpstr>
      <vt:lpstr>Στρατηγικές και πρωτοβουλίες για τη βιο-οικονομία </vt:lpstr>
      <vt:lpstr>Καθεστώς βιοοικονομίας στην ΕΕ</vt:lpstr>
      <vt:lpstr>Βιομηχανία βιολογικών προϊόντων στην Ευρώπη</vt:lpstr>
      <vt:lpstr>Βιο-οικονομία στην Ευρώπη</vt:lpstr>
      <vt:lpstr>Πρακτική Δραστηριότητα#2</vt:lpstr>
      <vt:lpstr>PowerPoint Presentation</vt:lpstr>
      <vt:lpstr>PowerPoint Presentation</vt:lpstr>
      <vt:lpstr>Περιεχόμενο</vt:lpstr>
      <vt:lpstr>Ορισμός της αλυσίδας αξίας</vt:lpstr>
      <vt:lpstr>Ανάλυση της Αλυσίδας Αξίας</vt:lpstr>
      <vt:lpstr>Χαρτογράφηση της αλυσίδας αξίας</vt:lpstr>
      <vt:lpstr>Πρακτική Δραστηριότητα#3</vt:lpstr>
      <vt:lpstr>PowerPoint Presentation</vt:lpstr>
      <vt:lpstr>PowerPoint Presentation</vt:lpstr>
      <vt:lpstr>Περιεχόμενο</vt:lpstr>
      <vt:lpstr>Βιο-οικονομία βασισμένη στη γνώση</vt:lpstr>
      <vt:lpstr>Τα Συστήματα Γεωργικής Γνώσης και Καινοτομίας (AKIS) </vt:lpstr>
      <vt:lpstr>Η προσέγγιση της έρευνας και της καινοτομίας με βάση τα διατροφικά συστήματα</vt:lpstr>
      <vt:lpstr>Πρακτικές ανοικτής καινοτομίας για προϊόντα βιολογικής βάσης</vt:lpstr>
      <vt:lpstr>Πρακτική Δραστηριότητα#4</vt:lpstr>
      <vt:lpstr>PowerPoint Presentation</vt:lpstr>
      <vt:lpstr>PowerPoint Presentation</vt:lpstr>
      <vt:lpstr>Περιεχόμενο</vt:lpstr>
      <vt:lpstr>Οικονομικές πτυχές της Βιο-οικονομίας</vt:lpstr>
      <vt:lpstr>Εργαλεία σχετικά με τις οικονομικές πτυχές της βιο-οικονομίας</vt:lpstr>
      <vt:lpstr>Εργαλεία Αξιολόγησης Κύκλου Ζωής (ΑΚΖ)</vt:lpstr>
      <vt:lpstr>Στάδια Αξιολόγησης του Κύκλου Ζωής</vt:lpstr>
      <vt:lpstr>Πρακτική Δραστηριότητα#5</vt:lpstr>
      <vt:lpstr>PowerPoint Presentation</vt:lpstr>
      <vt:lpstr>PowerPoint Presentation</vt:lpstr>
      <vt:lpstr>Περιεχόμενο</vt:lpstr>
      <vt:lpstr>Ορισμός και βασικά στοιχεία</vt:lpstr>
      <vt:lpstr>Σχέδιο στρατηγικής διαχείρισης</vt:lpstr>
      <vt:lpstr>Πλαίσια και διαδικασίες στη βιοοικονομία</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ΕΥΣΤΡΑΤΙΟΣ ΚΑΡΑΖΑΧΟΣ</cp:lastModifiedBy>
  <cp:revision>71</cp:revision>
  <dcterms:created xsi:type="dcterms:W3CDTF">2022-08-02T09:54:50Z</dcterms:created>
  <dcterms:modified xsi:type="dcterms:W3CDTF">2024-05-17T11:59:39Z</dcterms:modified>
</cp:coreProperties>
</file>