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70"/>
  </p:notesMasterIdLst>
  <p:sldIdLst>
    <p:sldId id="265" r:id="rId2"/>
    <p:sldId id="256" r:id="rId3"/>
    <p:sldId id="260" r:id="rId4"/>
    <p:sldId id="269" r:id="rId5"/>
    <p:sldId id="267" r:id="rId6"/>
    <p:sldId id="268" r:id="rId7"/>
    <p:sldId id="263" r:id="rId8"/>
    <p:sldId id="277" r:id="rId9"/>
    <p:sldId id="278" r:id="rId10"/>
    <p:sldId id="279" r:id="rId11"/>
    <p:sldId id="283" r:id="rId12"/>
    <p:sldId id="284" r:id="rId13"/>
    <p:sldId id="285" r:id="rId14"/>
    <p:sldId id="320" r:id="rId15"/>
    <p:sldId id="298" r:id="rId16"/>
    <p:sldId id="299" r:id="rId17"/>
    <p:sldId id="272" r:id="rId18"/>
    <p:sldId id="301" r:id="rId19"/>
    <p:sldId id="302" r:id="rId20"/>
    <p:sldId id="303" r:id="rId21"/>
    <p:sldId id="305" r:id="rId22"/>
    <p:sldId id="306" r:id="rId23"/>
    <p:sldId id="307" r:id="rId24"/>
    <p:sldId id="308" r:id="rId25"/>
    <p:sldId id="309" r:id="rId26"/>
    <p:sldId id="310" r:id="rId27"/>
    <p:sldId id="312" r:id="rId28"/>
    <p:sldId id="313" r:id="rId29"/>
    <p:sldId id="315" r:id="rId30"/>
    <p:sldId id="316" r:id="rId31"/>
    <p:sldId id="321" r:id="rId32"/>
    <p:sldId id="322" r:id="rId33"/>
    <p:sldId id="319" r:id="rId34"/>
    <p:sldId id="335" r:id="rId35"/>
    <p:sldId id="324" r:id="rId36"/>
    <p:sldId id="326" r:id="rId37"/>
    <p:sldId id="327" r:id="rId38"/>
    <p:sldId id="329" r:id="rId39"/>
    <p:sldId id="330" r:id="rId40"/>
    <p:sldId id="332" r:id="rId41"/>
    <p:sldId id="358" r:id="rId42"/>
    <p:sldId id="266" r:id="rId43"/>
    <p:sldId id="336" r:id="rId44"/>
    <p:sldId id="337" r:id="rId45"/>
    <p:sldId id="340" r:id="rId46"/>
    <p:sldId id="342" r:id="rId47"/>
    <p:sldId id="341" r:id="rId48"/>
    <p:sldId id="343" r:id="rId49"/>
    <p:sldId id="344" r:id="rId50"/>
    <p:sldId id="345" r:id="rId51"/>
    <p:sldId id="346" r:id="rId52"/>
    <p:sldId id="347" r:id="rId53"/>
    <p:sldId id="348" r:id="rId54"/>
    <p:sldId id="349" r:id="rId55"/>
    <p:sldId id="350" r:id="rId56"/>
    <p:sldId id="351" r:id="rId57"/>
    <p:sldId id="338" r:id="rId58"/>
    <p:sldId id="339" r:id="rId59"/>
    <p:sldId id="353" r:id="rId60"/>
    <p:sldId id="354" r:id="rId61"/>
    <p:sldId id="355" r:id="rId62"/>
    <p:sldId id="356" r:id="rId63"/>
    <p:sldId id="357" r:id="rId64"/>
    <p:sldId id="352" r:id="rId65"/>
    <p:sldId id="273" r:id="rId66"/>
    <p:sldId id="274" r:id="rId67"/>
    <p:sldId id="275" r:id="rId68"/>
    <p:sldId id="276" r:id="rId6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6405"/>
  </p:normalViewPr>
  <p:slideViewPr>
    <p:cSldViewPr snapToGrid="0">
      <p:cViewPr varScale="1">
        <p:scale>
          <a:sx n="112" d="100"/>
          <a:sy n="112"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D2F14-CA4D-4BA0-8E8D-8B6CA527246E}" type="doc">
      <dgm:prSet loTypeId="urn:microsoft.com/office/officeart/2005/8/layout/radial4" loCatId="relationship" qsTypeId="urn:microsoft.com/office/officeart/2005/8/quickstyle/simple4" qsCatId="simple" csTypeId="urn:microsoft.com/office/officeart/2005/8/colors/colorful5" csCatId="colorful" phldr="1"/>
      <dgm:spPr/>
      <dgm:t>
        <a:bodyPr/>
        <a:lstStyle/>
        <a:p>
          <a:endParaRPr lang="en-GB"/>
        </a:p>
      </dgm:t>
    </dgm:pt>
    <dgm:pt modelId="{8D95A392-7758-4015-BB6D-7AB280401DE7}">
      <dgm:prSet phldrT="[Text]" custT="1"/>
      <dgm:spPr>
        <a:solidFill>
          <a:srgbClr val="CC6600"/>
        </a:solidFill>
      </dgm:spPr>
      <dgm:t>
        <a:bodyPr/>
        <a:lstStyle/>
        <a:p>
          <a:r>
            <a:rPr lang="el-GR" sz="1200" b="1"/>
            <a:t>Χαρακτηριστικά Αποτελεσματικής Επικοινωνίας </a:t>
          </a:r>
          <a:endParaRPr lang="en-GB" sz="1200" b="1"/>
        </a:p>
      </dgm:t>
    </dgm:pt>
    <dgm:pt modelId="{EE1A004F-2EA6-44C5-9649-ACCAE01AAE88}" type="parTrans" cxnId="{116A95F5-15BD-432E-9D0D-66038F23B525}">
      <dgm:prSet/>
      <dgm:spPr/>
      <dgm:t>
        <a:bodyPr/>
        <a:lstStyle/>
        <a:p>
          <a:endParaRPr lang="en-GB"/>
        </a:p>
      </dgm:t>
    </dgm:pt>
    <dgm:pt modelId="{0E4E9CC6-A11E-4339-8F0C-28B97A9BABA2}" type="sibTrans" cxnId="{116A95F5-15BD-432E-9D0D-66038F23B525}">
      <dgm:prSet/>
      <dgm:spPr/>
      <dgm:t>
        <a:bodyPr/>
        <a:lstStyle/>
        <a:p>
          <a:endParaRPr lang="en-GB"/>
        </a:p>
      </dgm:t>
    </dgm:pt>
    <dgm:pt modelId="{D7D96F29-4B83-4ADA-A188-CEB821845888}">
      <dgm:prSet phldrT="[Text]" custT="1"/>
      <dgm:spPr/>
      <dgm:t>
        <a:bodyPr/>
        <a:lstStyle/>
        <a:p>
          <a:r>
            <a:rPr lang="el-GR" sz="1050" b="1"/>
            <a:t>Καθαρό μήνυμα</a:t>
          </a:r>
          <a:endParaRPr lang="en-GB" sz="1050" b="1"/>
        </a:p>
      </dgm:t>
    </dgm:pt>
    <dgm:pt modelId="{BA508B65-7530-4ED7-9A16-6E9E8265FB5F}" type="parTrans" cxnId="{02419B76-7D36-495C-BD85-72D8D9268B50}">
      <dgm:prSet/>
      <dgm:spPr/>
      <dgm:t>
        <a:bodyPr/>
        <a:lstStyle/>
        <a:p>
          <a:endParaRPr lang="en-GB"/>
        </a:p>
      </dgm:t>
    </dgm:pt>
    <dgm:pt modelId="{70DCE010-4804-48B7-A587-4782AFDC0536}" type="sibTrans" cxnId="{02419B76-7D36-495C-BD85-72D8D9268B50}">
      <dgm:prSet/>
      <dgm:spPr/>
      <dgm:t>
        <a:bodyPr/>
        <a:lstStyle/>
        <a:p>
          <a:endParaRPr lang="en-GB"/>
        </a:p>
      </dgm:t>
    </dgm:pt>
    <dgm:pt modelId="{5457D2B0-9CD7-4D0D-9D06-033A5D2EB6F0}">
      <dgm:prSet phldrT="[Text]" custT="1"/>
      <dgm:spPr/>
      <dgm:t>
        <a:bodyPr/>
        <a:lstStyle/>
        <a:p>
          <a:r>
            <a:rPr lang="el-GR" sz="1050" b="1"/>
            <a:t>Σωστό μήνυμα</a:t>
          </a:r>
          <a:endParaRPr lang="en-GB" sz="1050" b="1"/>
        </a:p>
      </dgm:t>
    </dgm:pt>
    <dgm:pt modelId="{D31E99E5-C684-4E8C-8187-8E91CE6264BE}" type="parTrans" cxnId="{87FB7697-46B2-47F2-B8FE-B964D3ED1C71}">
      <dgm:prSet/>
      <dgm:spPr/>
      <dgm:t>
        <a:bodyPr/>
        <a:lstStyle/>
        <a:p>
          <a:endParaRPr lang="en-GB"/>
        </a:p>
      </dgm:t>
    </dgm:pt>
    <dgm:pt modelId="{73D90FA1-24E2-46F1-B650-2DF8B6244947}" type="sibTrans" cxnId="{87FB7697-46B2-47F2-B8FE-B964D3ED1C71}">
      <dgm:prSet/>
      <dgm:spPr/>
      <dgm:t>
        <a:bodyPr/>
        <a:lstStyle/>
        <a:p>
          <a:endParaRPr lang="en-GB"/>
        </a:p>
      </dgm:t>
    </dgm:pt>
    <dgm:pt modelId="{9BF2F5F4-BBB8-4689-9008-A24233F7228D}">
      <dgm:prSet phldrT="[Text]" custT="1"/>
      <dgm:spPr/>
      <dgm:t>
        <a:bodyPr/>
        <a:lstStyle/>
        <a:p>
          <a:r>
            <a:rPr lang="el-GR" sz="1050" b="1"/>
            <a:t>Ολοκληρωμένο μήνυμα</a:t>
          </a:r>
          <a:endParaRPr lang="en-GB" sz="1050" b="1"/>
        </a:p>
      </dgm:t>
    </dgm:pt>
    <dgm:pt modelId="{4FF3396B-3807-476F-83E4-94F58100DC53}" type="parTrans" cxnId="{6B69F739-CA8A-4C39-9E33-1E8EA86AF03E}">
      <dgm:prSet/>
      <dgm:spPr/>
      <dgm:t>
        <a:bodyPr/>
        <a:lstStyle/>
        <a:p>
          <a:endParaRPr lang="en-GB"/>
        </a:p>
      </dgm:t>
    </dgm:pt>
    <dgm:pt modelId="{2E201D53-F966-4E52-B3A7-CD501DEEF6D2}" type="sibTrans" cxnId="{6B69F739-CA8A-4C39-9E33-1E8EA86AF03E}">
      <dgm:prSet/>
      <dgm:spPr/>
      <dgm:t>
        <a:bodyPr/>
        <a:lstStyle/>
        <a:p>
          <a:endParaRPr lang="en-GB"/>
        </a:p>
      </dgm:t>
    </dgm:pt>
    <dgm:pt modelId="{3B3F3EB3-F174-4531-9651-ED3F1E89865F}">
      <dgm:prSet phldrT="[Text]" custT="1"/>
      <dgm:spPr/>
      <dgm:t>
        <a:bodyPr/>
        <a:lstStyle/>
        <a:p>
          <a:r>
            <a:rPr lang="el-GR" sz="1050" b="1"/>
            <a:t>Σαφές μήνυμα</a:t>
          </a:r>
          <a:endParaRPr lang="en-GB" sz="1050" b="1"/>
        </a:p>
      </dgm:t>
    </dgm:pt>
    <dgm:pt modelId="{58BD4AFA-A193-48CD-9AE4-552F9923C7F3}" type="parTrans" cxnId="{6D54A159-2695-4263-A0B5-399BC84E73AE}">
      <dgm:prSet/>
      <dgm:spPr/>
      <dgm:t>
        <a:bodyPr/>
        <a:lstStyle/>
        <a:p>
          <a:endParaRPr lang="en-GB"/>
        </a:p>
      </dgm:t>
    </dgm:pt>
    <dgm:pt modelId="{3A9FE909-6766-43E9-A2D9-71E81F9283FF}" type="sibTrans" cxnId="{6D54A159-2695-4263-A0B5-399BC84E73AE}">
      <dgm:prSet/>
      <dgm:spPr/>
      <dgm:t>
        <a:bodyPr/>
        <a:lstStyle/>
        <a:p>
          <a:endParaRPr lang="en-GB"/>
        </a:p>
      </dgm:t>
    </dgm:pt>
    <dgm:pt modelId="{66EC246D-632F-4132-B826-28C868AEDE1E}">
      <dgm:prSet phldrT="[Text]" custT="1"/>
      <dgm:spPr/>
      <dgm:t>
        <a:bodyPr/>
        <a:lstStyle/>
        <a:p>
          <a:r>
            <a:rPr lang="el-GR" sz="1050" b="1"/>
            <a:t>Αξιοπιστία</a:t>
          </a:r>
          <a:endParaRPr lang="en-GB" sz="1050" b="1"/>
        </a:p>
      </dgm:t>
    </dgm:pt>
    <dgm:pt modelId="{D2F4A329-C78A-4D85-9C04-503CE7011605}" type="parTrans" cxnId="{6B86AF4E-66FD-42F1-A43B-33080D9467FC}">
      <dgm:prSet/>
      <dgm:spPr/>
      <dgm:t>
        <a:bodyPr/>
        <a:lstStyle/>
        <a:p>
          <a:endParaRPr lang="en-GB"/>
        </a:p>
      </dgm:t>
    </dgm:pt>
    <dgm:pt modelId="{E1353241-DEA8-48D6-B1BD-584BC9555F7D}" type="sibTrans" cxnId="{6B86AF4E-66FD-42F1-A43B-33080D9467FC}">
      <dgm:prSet/>
      <dgm:spPr/>
      <dgm:t>
        <a:bodyPr/>
        <a:lstStyle/>
        <a:p>
          <a:endParaRPr lang="en-GB"/>
        </a:p>
      </dgm:t>
    </dgm:pt>
    <dgm:pt modelId="{FF467CEA-9FF4-4816-8ED2-07F222894FA8}">
      <dgm:prSet phldrT="[Text]" custT="1"/>
      <dgm:spPr/>
      <dgm:t>
        <a:bodyPr/>
        <a:lstStyle/>
        <a:p>
          <a:r>
            <a:rPr lang="el-GR" sz="1050" b="1"/>
            <a:t>Προσοχή στον παραλήπτη</a:t>
          </a:r>
          <a:endParaRPr lang="en-GB" sz="1050" b="1"/>
        </a:p>
      </dgm:t>
    </dgm:pt>
    <dgm:pt modelId="{50699415-9641-4FC0-938C-3683A3E9F2FA}" type="parTrans" cxnId="{DA38ABC5-D5FF-49DF-99F2-69B85C5C3A0F}">
      <dgm:prSet/>
      <dgm:spPr/>
      <dgm:t>
        <a:bodyPr/>
        <a:lstStyle/>
        <a:p>
          <a:endParaRPr lang="en-GB"/>
        </a:p>
      </dgm:t>
    </dgm:pt>
    <dgm:pt modelId="{F5AC1089-5EB1-44B3-9462-CE5906B356BE}" type="sibTrans" cxnId="{DA38ABC5-D5FF-49DF-99F2-69B85C5C3A0F}">
      <dgm:prSet/>
      <dgm:spPr/>
      <dgm:t>
        <a:bodyPr/>
        <a:lstStyle/>
        <a:p>
          <a:endParaRPr lang="en-GB"/>
        </a:p>
      </dgm:t>
    </dgm:pt>
    <dgm:pt modelId="{39103E23-66FA-43C9-93A9-8E553FDCA1DF}">
      <dgm:prSet phldrT="[Text]" custT="1"/>
      <dgm:spPr/>
      <dgm:t>
        <a:bodyPr/>
        <a:lstStyle/>
        <a:p>
          <a:r>
            <a:rPr lang="el-GR" sz="1050" b="1"/>
            <a:t>Ευγένεια του Αποστολέα</a:t>
          </a:r>
          <a:endParaRPr lang="en-GB" sz="1050" b="1"/>
        </a:p>
      </dgm:t>
    </dgm:pt>
    <dgm:pt modelId="{E5C25562-2982-4C84-9981-18BB7C128DE1}" type="parTrans" cxnId="{990EC278-C5A3-49EB-A75C-FFAF42B40FB2}">
      <dgm:prSet/>
      <dgm:spPr/>
      <dgm:t>
        <a:bodyPr/>
        <a:lstStyle/>
        <a:p>
          <a:endParaRPr lang="en-GB"/>
        </a:p>
      </dgm:t>
    </dgm:pt>
    <dgm:pt modelId="{4CE2FDE8-1DE9-4103-BE9A-29E2FEF49ED8}" type="sibTrans" cxnId="{990EC278-C5A3-49EB-A75C-FFAF42B40FB2}">
      <dgm:prSet/>
      <dgm:spPr/>
      <dgm:t>
        <a:bodyPr/>
        <a:lstStyle/>
        <a:p>
          <a:endParaRPr lang="en-GB"/>
        </a:p>
      </dgm:t>
    </dgm:pt>
    <dgm:pt modelId="{D33567B7-3A7B-48BE-A28E-169F7B5B611F}" type="pres">
      <dgm:prSet presAssocID="{641D2F14-CA4D-4BA0-8E8D-8B6CA527246E}" presName="cycle" presStyleCnt="0">
        <dgm:presLayoutVars>
          <dgm:chMax val="1"/>
          <dgm:dir/>
          <dgm:animLvl val="ctr"/>
          <dgm:resizeHandles val="exact"/>
        </dgm:presLayoutVars>
      </dgm:prSet>
      <dgm:spPr/>
    </dgm:pt>
    <dgm:pt modelId="{7A1CF719-1A11-44FC-9AF3-506FF19DF1DE}" type="pres">
      <dgm:prSet presAssocID="{8D95A392-7758-4015-BB6D-7AB280401DE7}" presName="centerShape" presStyleLbl="node0" presStyleIdx="0" presStyleCnt="1" custScaleX="128598"/>
      <dgm:spPr/>
    </dgm:pt>
    <dgm:pt modelId="{88CF7648-163D-459E-AA93-D46B39B76287}" type="pres">
      <dgm:prSet presAssocID="{BA508B65-7530-4ED7-9A16-6E9E8265FB5F}" presName="parTrans" presStyleLbl="bgSibTrans2D1" presStyleIdx="0" presStyleCnt="7"/>
      <dgm:spPr/>
    </dgm:pt>
    <dgm:pt modelId="{8616A06D-A7BB-4791-ACB3-A7D57C66472F}" type="pres">
      <dgm:prSet presAssocID="{D7D96F29-4B83-4ADA-A188-CEB821845888}" presName="node" presStyleLbl="node1" presStyleIdx="0" presStyleCnt="7" custScaleX="128598">
        <dgm:presLayoutVars>
          <dgm:bulletEnabled val="1"/>
        </dgm:presLayoutVars>
      </dgm:prSet>
      <dgm:spPr/>
    </dgm:pt>
    <dgm:pt modelId="{4ADED20E-8948-4E52-A4A6-665DDB61397C}" type="pres">
      <dgm:prSet presAssocID="{D31E99E5-C684-4E8C-8187-8E91CE6264BE}" presName="parTrans" presStyleLbl="bgSibTrans2D1" presStyleIdx="1" presStyleCnt="7"/>
      <dgm:spPr/>
    </dgm:pt>
    <dgm:pt modelId="{3A549725-B800-428A-9AB7-E4907256913A}" type="pres">
      <dgm:prSet presAssocID="{5457D2B0-9CD7-4D0D-9D06-033A5D2EB6F0}" presName="node" presStyleLbl="node1" presStyleIdx="1" presStyleCnt="7" custScaleX="128598">
        <dgm:presLayoutVars>
          <dgm:bulletEnabled val="1"/>
        </dgm:presLayoutVars>
      </dgm:prSet>
      <dgm:spPr/>
    </dgm:pt>
    <dgm:pt modelId="{CBA1322A-6FFE-4484-815B-E2DEBECCB4A7}" type="pres">
      <dgm:prSet presAssocID="{4FF3396B-3807-476F-83E4-94F58100DC53}" presName="parTrans" presStyleLbl="bgSibTrans2D1" presStyleIdx="2" presStyleCnt="7"/>
      <dgm:spPr/>
    </dgm:pt>
    <dgm:pt modelId="{C99DB2A9-729A-4AEC-B904-BDE365CA9719}" type="pres">
      <dgm:prSet presAssocID="{9BF2F5F4-BBB8-4689-9008-A24233F7228D}" presName="node" presStyleLbl="node1" presStyleIdx="2" presStyleCnt="7" custScaleX="128598">
        <dgm:presLayoutVars>
          <dgm:bulletEnabled val="1"/>
        </dgm:presLayoutVars>
      </dgm:prSet>
      <dgm:spPr/>
    </dgm:pt>
    <dgm:pt modelId="{6D1559CE-A95C-41D4-96F8-419344B62201}" type="pres">
      <dgm:prSet presAssocID="{58BD4AFA-A193-48CD-9AE4-552F9923C7F3}" presName="parTrans" presStyleLbl="bgSibTrans2D1" presStyleIdx="3" presStyleCnt="7"/>
      <dgm:spPr/>
    </dgm:pt>
    <dgm:pt modelId="{E97D515A-5FE2-49FA-AB8B-A469D1B0FF02}" type="pres">
      <dgm:prSet presAssocID="{3B3F3EB3-F174-4531-9651-ED3F1E89865F}" presName="node" presStyleLbl="node1" presStyleIdx="3" presStyleCnt="7" custScaleX="128598">
        <dgm:presLayoutVars>
          <dgm:bulletEnabled val="1"/>
        </dgm:presLayoutVars>
      </dgm:prSet>
      <dgm:spPr/>
    </dgm:pt>
    <dgm:pt modelId="{9F7F2406-7BD4-49AA-8DDF-AFFDB5171AFE}" type="pres">
      <dgm:prSet presAssocID="{D2F4A329-C78A-4D85-9C04-503CE7011605}" presName="parTrans" presStyleLbl="bgSibTrans2D1" presStyleIdx="4" presStyleCnt="7"/>
      <dgm:spPr/>
    </dgm:pt>
    <dgm:pt modelId="{2BEEBD2E-F396-41B9-B4F2-426BC2AAAABF}" type="pres">
      <dgm:prSet presAssocID="{66EC246D-632F-4132-B826-28C868AEDE1E}" presName="node" presStyleLbl="node1" presStyleIdx="4" presStyleCnt="7" custScaleX="128598">
        <dgm:presLayoutVars>
          <dgm:bulletEnabled val="1"/>
        </dgm:presLayoutVars>
      </dgm:prSet>
      <dgm:spPr/>
    </dgm:pt>
    <dgm:pt modelId="{AA4D1B57-8D8A-473C-BF7D-F796F61CB3E6}" type="pres">
      <dgm:prSet presAssocID="{50699415-9641-4FC0-938C-3683A3E9F2FA}" presName="parTrans" presStyleLbl="bgSibTrans2D1" presStyleIdx="5" presStyleCnt="7"/>
      <dgm:spPr/>
    </dgm:pt>
    <dgm:pt modelId="{FDB43EC8-6C70-41C2-803A-82B0A3397F6D}" type="pres">
      <dgm:prSet presAssocID="{FF467CEA-9FF4-4816-8ED2-07F222894FA8}" presName="node" presStyleLbl="node1" presStyleIdx="5" presStyleCnt="7" custScaleX="128598">
        <dgm:presLayoutVars>
          <dgm:bulletEnabled val="1"/>
        </dgm:presLayoutVars>
      </dgm:prSet>
      <dgm:spPr/>
    </dgm:pt>
    <dgm:pt modelId="{F6A8425A-3505-4350-8071-5A49DE0EADE8}" type="pres">
      <dgm:prSet presAssocID="{E5C25562-2982-4C84-9981-18BB7C128DE1}" presName="parTrans" presStyleLbl="bgSibTrans2D1" presStyleIdx="6" presStyleCnt="7"/>
      <dgm:spPr/>
    </dgm:pt>
    <dgm:pt modelId="{A2EC6117-DC98-4CFF-8D4F-F6E3204AC6EA}" type="pres">
      <dgm:prSet presAssocID="{39103E23-66FA-43C9-93A9-8E553FDCA1DF}" presName="node" presStyleLbl="node1" presStyleIdx="6" presStyleCnt="7" custScaleX="128598">
        <dgm:presLayoutVars>
          <dgm:bulletEnabled val="1"/>
        </dgm:presLayoutVars>
      </dgm:prSet>
      <dgm:spPr/>
    </dgm:pt>
  </dgm:ptLst>
  <dgm:cxnLst>
    <dgm:cxn modelId="{C307FB0A-50D0-4834-BEF8-06FFFD99962E}" type="presOf" srcId="{50699415-9641-4FC0-938C-3683A3E9F2FA}" destId="{AA4D1B57-8D8A-473C-BF7D-F796F61CB3E6}" srcOrd="0" destOrd="0" presId="urn:microsoft.com/office/officeart/2005/8/layout/radial4"/>
    <dgm:cxn modelId="{2615C42D-E23A-48A1-B63D-D7E2D2650C2F}" type="presOf" srcId="{641D2F14-CA4D-4BA0-8E8D-8B6CA527246E}" destId="{D33567B7-3A7B-48BE-A28E-169F7B5B611F}" srcOrd="0" destOrd="0" presId="urn:microsoft.com/office/officeart/2005/8/layout/radial4"/>
    <dgm:cxn modelId="{6B69F739-CA8A-4C39-9E33-1E8EA86AF03E}" srcId="{8D95A392-7758-4015-BB6D-7AB280401DE7}" destId="{9BF2F5F4-BBB8-4689-9008-A24233F7228D}" srcOrd="2" destOrd="0" parTransId="{4FF3396B-3807-476F-83E4-94F58100DC53}" sibTransId="{2E201D53-F966-4E52-B3A7-CD501DEEF6D2}"/>
    <dgm:cxn modelId="{70D0A569-5B16-443C-B3C1-235DC639BBB1}" type="presOf" srcId="{D31E99E5-C684-4E8C-8187-8E91CE6264BE}" destId="{4ADED20E-8948-4E52-A4A6-665DDB61397C}" srcOrd="0" destOrd="0" presId="urn:microsoft.com/office/officeart/2005/8/layout/radial4"/>
    <dgm:cxn modelId="{3ABD1D4B-001B-4056-8EC1-E976ABA852F0}" type="presOf" srcId="{5457D2B0-9CD7-4D0D-9D06-033A5D2EB6F0}" destId="{3A549725-B800-428A-9AB7-E4907256913A}" srcOrd="0" destOrd="0" presId="urn:microsoft.com/office/officeart/2005/8/layout/radial4"/>
    <dgm:cxn modelId="{6B86AF4E-66FD-42F1-A43B-33080D9467FC}" srcId="{8D95A392-7758-4015-BB6D-7AB280401DE7}" destId="{66EC246D-632F-4132-B826-28C868AEDE1E}" srcOrd="4" destOrd="0" parTransId="{D2F4A329-C78A-4D85-9C04-503CE7011605}" sibTransId="{E1353241-DEA8-48D6-B1BD-584BC9555F7D}"/>
    <dgm:cxn modelId="{02419B76-7D36-495C-BD85-72D8D9268B50}" srcId="{8D95A392-7758-4015-BB6D-7AB280401DE7}" destId="{D7D96F29-4B83-4ADA-A188-CEB821845888}" srcOrd="0" destOrd="0" parTransId="{BA508B65-7530-4ED7-9A16-6E9E8265FB5F}" sibTransId="{70DCE010-4804-48B7-A587-4782AFDC0536}"/>
    <dgm:cxn modelId="{6E4C4557-45F4-4EAC-95D8-4AF8F09D5A4D}" type="presOf" srcId="{9BF2F5F4-BBB8-4689-9008-A24233F7228D}" destId="{C99DB2A9-729A-4AEC-B904-BDE365CA9719}" srcOrd="0" destOrd="0" presId="urn:microsoft.com/office/officeart/2005/8/layout/radial4"/>
    <dgm:cxn modelId="{7C098458-699B-4130-9D73-08C201C5475C}" type="presOf" srcId="{3B3F3EB3-F174-4531-9651-ED3F1E89865F}" destId="{E97D515A-5FE2-49FA-AB8B-A469D1B0FF02}" srcOrd="0" destOrd="0" presId="urn:microsoft.com/office/officeart/2005/8/layout/radial4"/>
    <dgm:cxn modelId="{990EC278-C5A3-49EB-A75C-FFAF42B40FB2}" srcId="{8D95A392-7758-4015-BB6D-7AB280401DE7}" destId="{39103E23-66FA-43C9-93A9-8E553FDCA1DF}" srcOrd="6" destOrd="0" parTransId="{E5C25562-2982-4C84-9981-18BB7C128DE1}" sibTransId="{4CE2FDE8-1DE9-4103-BE9A-29E2FEF49ED8}"/>
    <dgm:cxn modelId="{6D54A159-2695-4263-A0B5-399BC84E73AE}" srcId="{8D95A392-7758-4015-BB6D-7AB280401DE7}" destId="{3B3F3EB3-F174-4531-9651-ED3F1E89865F}" srcOrd="3" destOrd="0" parTransId="{58BD4AFA-A193-48CD-9AE4-552F9923C7F3}" sibTransId="{3A9FE909-6766-43E9-A2D9-71E81F9283FF}"/>
    <dgm:cxn modelId="{87FB7697-46B2-47F2-B8FE-B964D3ED1C71}" srcId="{8D95A392-7758-4015-BB6D-7AB280401DE7}" destId="{5457D2B0-9CD7-4D0D-9D06-033A5D2EB6F0}" srcOrd="1" destOrd="0" parTransId="{D31E99E5-C684-4E8C-8187-8E91CE6264BE}" sibTransId="{73D90FA1-24E2-46F1-B650-2DF8B6244947}"/>
    <dgm:cxn modelId="{653ED39F-39AE-43EF-8562-D42194F6474E}" type="presOf" srcId="{58BD4AFA-A193-48CD-9AE4-552F9923C7F3}" destId="{6D1559CE-A95C-41D4-96F8-419344B62201}" srcOrd="0" destOrd="0" presId="urn:microsoft.com/office/officeart/2005/8/layout/radial4"/>
    <dgm:cxn modelId="{222E61A5-024B-466D-BA2A-15532054D789}" type="presOf" srcId="{8D95A392-7758-4015-BB6D-7AB280401DE7}" destId="{7A1CF719-1A11-44FC-9AF3-506FF19DF1DE}" srcOrd="0" destOrd="0" presId="urn:microsoft.com/office/officeart/2005/8/layout/radial4"/>
    <dgm:cxn modelId="{1AE222AB-7289-485D-8145-F99FBD6ADE31}" type="presOf" srcId="{39103E23-66FA-43C9-93A9-8E553FDCA1DF}" destId="{A2EC6117-DC98-4CFF-8D4F-F6E3204AC6EA}" srcOrd="0" destOrd="0" presId="urn:microsoft.com/office/officeart/2005/8/layout/radial4"/>
    <dgm:cxn modelId="{974A9ABF-6542-4670-9513-0529614C2532}" type="presOf" srcId="{D7D96F29-4B83-4ADA-A188-CEB821845888}" destId="{8616A06D-A7BB-4791-ACB3-A7D57C66472F}" srcOrd="0" destOrd="0" presId="urn:microsoft.com/office/officeart/2005/8/layout/radial4"/>
    <dgm:cxn modelId="{8508B9C3-FCED-4711-8076-F1AE641C26EB}" type="presOf" srcId="{66EC246D-632F-4132-B826-28C868AEDE1E}" destId="{2BEEBD2E-F396-41B9-B4F2-426BC2AAAABF}" srcOrd="0" destOrd="0" presId="urn:microsoft.com/office/officeart/2005/8/layout/radial4"/>
    <dgm:cxn modelId="{DA38ABC5-D5FF-49DF-99F2-69B85C5C3A0F}" srcId="{8D95A392-7758-4015-BB6D-7AB280401DE7}" destId="{FF467CEA-9FF4-4816-8ED2-07F222894FA8}" srcOrd="5" destOrd="0" parTransId="{50699415-9641-4FC0-938C-3683A3E9F2FA}" sibTransId="{F5AC1089-5EB1-44B3-9462-CE5906B356BE}"/>
    <dgm:cxn modelId="{36ECA9CA-AC3A-4F11-8604-0F1556C59654}" type="presOf" srcId="{BA508B65-7530-4ED7-9A16-6E9E8265FB5F}" destId="{88CF7648-163D-459E-AA93-D46B39B76287}" srcOrd="0" destOrd="0" presId="urn:microsoft.com/office/officeart/2005/8/layout/radial4"/>
    <dgm:cxn modelId="{692810DC-8F62-4EBA-8414-65A6158994D5}" type="presOf" srcId="{FF467CEA-9FF4-4816-8ED2-07F222894FA8}" destId="{FDB43EC8-6C70-41C2-803A-82B0A3397F6D}" srcOrd="0" destOrd="0" presId="urn:microsoft.com/office/officeart/2005/8/layout/radial4"/>
    <dgm:cxn modelId="{BF68DEE2-FB52-49F2-87F8-C0B61ED3A7D7}" type="presOf" srcId="{4FF3396B-3807-476F-83E4-94F58100DC53}" destId="{CBA1322A-6FFE-4484-815B-E2DEBECCB4A7}" srcOrd="0" destOrd="0" presId="urn:microsoft.com/office/officeart/2005/8/layout/radial4"/>
    <dgm:cxn modelId="{F541C8F1-F32D-45E8-923C-E4A17CBD4F22}" type="presOf" srcId="{E5C25562-2982-4C84-9981-18BB7C128DE1}" destId="{F6A8425A-3505-4350-8071-5A49DE0EADE8}" srcOrd="0" destOrd="0" presId="urn:microsoft.com/office/officeart/2005/8/layout/radial4"/>
    <dgm:cxn modelId="{116A95F5-15BD-432E-9D0D-66038F23B525}" srcId="{641D2F14-CA4D-4BA0-8E8D-8B6CA527246E}" destId="{8D95A392-7758-4015-BB6D-7AB280401DE7}" srcOrd="0" destOrd="0" parTransId="{EE1A004F-2EA6-44C5-9649-ACCAE01AAE88}" sibTransId="{0E4E9CC6-A11E-4339-8F0C-28B97A9BABA2}"/>
    <dgm:cxn modelId="{48C092F9-46AB-4265-B786-7E0E470B1BC1}" type="presOf" srcId="{D2F4A329-C78A-4D85-9C04-503CE7011605}" destId="{9F7F2406-7BD4-49AA-8DDF-AFFDB5171AFE}" srcOrd="0" destOrd="0" presId="urn:microsoft.com/office/officeart/2005/8/layout/radial4"/>
    <dgm:cxn modelId="{74E34B7D-CC2A-480B-BF23-4648DE1B545D}" type="presParOf" srcId="{D33567B7-3A7B-48BE-A28E-169F7B5B611F}" destId="{7A1CF719-1A11-44FC-9AF3-506FF19DF1DE}" srcOrd="0" destOrd="0" presId="urn:microsoft.com/office/officeart/2005/8/layout/radial4"/>
    <dgm:cxn modelId="{FF471BBF-8950-40CC-8808-8D83BD3BE114}" type="presParOf" srcId="{D33567B7-3A7B-48BE-A28E-169F7B5B611F}" destId="{88CF7648-163D-459E-AA93-D46B39B76287}" srcOrd="1" destOrd="0" presId="urn:microsoft.com/office/officeart/2005/8/layout/radial4"/>
    <dgm:cxn modelId="{ACA848ED-4873-4C65-A8BF-718E4FAD6081}" type="presParOf" srcId="{D33567B7-3A7B-48BE-A28E-169F7B5B611F}" destId="{8616A06D-A7BB-4791-ACB3-A7D57C66472F}" srcOrd="2" destOrd="0" presId="urn:microsoft.com/office/officeart/2005/8/layout/radial4"/>
    <dgm:cxn modelId="{E2BBB585-E68C-47C6-B327-D52422F2CD9D}" type="presParOf" srcId="{D33567B7-3A7B-48BE-A28E-169F7B5B611F}" destId="{4ADED20E-8948-4E52-A4A6-665DDB61397C}" srcOrd="3" destOrd="0" presId="urn:microsoft.com/office/officeart/2005/8/layout/radial4"/>
    <dgm:cxn modelId="{2BEE03DF-C334-4E56-A2D5-33C981619E58}" type="presParOf" srcId="{D33567B7-3A7B-48BE-A28E-169F7B5B611F}" destId="{3A549725-B800-428A-9AB7-E4907256913A}" srcOrd="4" destOrd="0" presId="urn:microsoft.com/office/officeart/2005/8/layout/radial4"/>
    <dgm:cxn modelId="{6AF95E41-8008-418E-B39F-B9A475D22244}" type="presParOf" srcId="{D33567B7-3A7B-48BE-A28E-169F7B5B611F}" destId="{CBA1322A-6FFE-4484-815B-E2DEBECCB4A7}" srcOrd="5" destOrd="0" presId="urn:microsoft.com/office/officeart/2005/8/layout/radial4"/>
    <dgm:cxn modelId="{6F8389A5-BA7F-4FE3-8BF3-77CCA22CE262}" type="presParOf" srcId="{D33567B7-3A7B-48BE-A28E-169F7B5B611F}" destId="{C99DB2A9-729A-4AEC-B904-BDE365CA9719}" srcOrd="6" destOrd="0" presId="urn:microsoft.com/office/officeart/2005/8/layout/radial4"/>
    <dgm:cxn modelId="{D2B6DF05-CC14-4211-84D9-61E184B1A385}" type="presParOf" srcId="{D33567B7-3A7B-48BE-A28E-169F7B5B611F}" destId="{6D1559CE-A95C-41D4-96F8-419344B62201}" srcOrd="7" destOrd="0" presId="urn:microsoft.com/office/officeart/2005/8/layout/radial4"/>
    <dgm:cxn modelId="{15337BC4-A583-4509-9A26-B3927AE6A40D}" type="presParOf" srcId="{D33567B7-3A7B-48BE-A28E-169F7B5B611F}" destId="{E97D515A-5FE2-49FA-AB8B-A469D1B0FF02}" srcOrd="8" destOrd="0" presId="urn:microsoft.com/office/officeart/2005/8/layout/radial4"/>
    <dgm:cxn modelId="{FE350BE5-879F-4DC7-A3DC-890D70F8FE4C}" type="presParOf" srcId="{D33567B7-3A7B-48BE-A28E-169F7B5B611F}" destId="{9F7F2406-7BD4-49AA-8DDF-AFFDB5171AFE}" srcOrd="9" destOrd="0" presId="urn:microsoft.com/office/officeart/2005/8/layout/radial4"/>
    <dgm:cxn modelId="{314E3A84-79BA-45D9-BF2C-243DEC5FB77F}" type="presParOf" srcId="{D33567B7-3A7B-48BE-A28E-169F7B5B611F}" destId="{2BEEBD2E-F396-41B9-B4F2-426BC2AAAABF}" srcOrd="10" destOrd="0" presId="urn:microsoft.com/office/officeart/2005/8/layout/radial4"/>
    <dgm:cxn modelId="{B68AB86E-1985-412C-BEFD-AD964FCA2813}" type="presParOf" srcId="{D33567B7-3A7B-48BE-A28E-169F7B5B611F}" destId="{AA4D1B57-8D8A-473C-BF7D-F796F61CB3E6}" srcOrd="11" destOrd="0" presId="urn:microsoft.com/office/officeart/2005/8/layout/radial4"/>
    <dgm:cxn modelId="{DA242D94-81E1-4375-95DB-C058D5F04645}" type="presParOf" srcId="{D33567B7-3A7B-48BE-A28E-169F7B5B611F}" destId="{FDB43EC8-6C70-41C2-803A-82B0A3397F6D}" srcOrd="12" destOrd="0" presId="urn:microsoft.com/office/officeart/2005/8/layout/radial4"/>
    <dgm:cxn modelId="{57C63549-C24E-442A-960A-B0820CBAB021}" type="presParOf" srcId="{D33567B7-3A7B-48BE-A28E-169F7B5B611F}" destId="{F6A8425A-3505-4350-8071-5A49DE0EADE8}" srcOrd="13" destOrd="0" presId="urn:microsoft.com/office/officeart/2005/8/layout/radial4"/>
    <dgm:cxn modelId="{C61D9F4D-AD4D-49D7-B4AD-44006440F872}" type="presParOf" srcId="{D33567B7-3A7B-48BE-A28E-169F7B5B611F}" destId="{A2EC6117-DC98-4CFF-8D4F-F6E3204AC6EA}"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7E881-75BF-4EE2-B7CB-BDDD0B31CA83}" type="doc">
      <dgm:prSet loTypeId="urn:microsoft.com/office/officeart/2005/8/layout/process4" loCatId="list" qsTypeId="urn:microsoft.com/office/officeart/2005/8/quickstyle/simple5" qsCatId="simple" csTypeId="urn:microsoft.com/office/officeart/2005/8/colors/colorful3" csCatId="colorful" phldr="1"/>
      <dgm:spPr/>
      <dgm:t>
        <a:bodyPr/>
        <a:lstStyle/>
        <a:p>
          <a:endParaRPr lang="en-GB"/>
        </a:p>
      </dgm:t>
    </dgm:pt>
    <dgm:pt modelId="{72C1D469-089D-44C6-8BC7-27FE8C5AA8C7}">
      <dgm:prSet phldrT="[Text]" custT="1"/>
      <dgm:spPr/>
      <dgm:t>
        <a:bodyPr/>
        <a:lstStyle/>
        <a:p>
          <a:r>
            <a:rPr lang="el-GR" sz="1400" b="1">
              <a:latin typeface="Calibri" panose="020F0502020204030204" pitchFamily="34" charset="0"/>
              <a:cs typeface="Calibri" panose="020F0502020204030204" pitchFamily="34" charset="0"/>
            </a:rPr>
            <a:t>Αναγνώριση</a:t>
          </a:r>
          <a:endParaRPr lang="en-GB" sz="1400" b="1">
            <a:latin typeface="Calibri" panose="020F0502020204030204" pitchFamily="34" charset="0"/>
            <a:cs typeface="Calibri" panose="020F0502020204030204" pitchFamily="34" charset="0"/>
          </a:endParaRPr>
        </a:p>
      </dgm:t>
    </dgm:pt>
    <dgm:pt modelId="{F817FA4B-D96D-4D5B-A886-0DE7FF6B9C3C}" type="parTrans" cxnId="{C21F792B-4A70-4DB9-8944-49D8C40F4DD1}">
      <dgm:prSet/>
      <dgm:spPr/>
      <dgm:t>
        <a:bodyPr/>
        <a:lstStyle/>
        <a:p>
          <a:endParaRPr lang="en-GB"/>
        </a:p>
      </dgm:t>
    </dgm:pt>
    <dgm:pt modelId="{65AA693A-57A9-4EE6-AB60-3BE535ACDFB0}" type="sibTrans" cxnId="{C21F792B-4A70-4DB9-8944-49D8C40F4DD1}">
      <dgm:prSet/>
      <dgm:spPr/>
      <dgm:t>
        <a:bodyPr/>
        <a:lstStyle/>
        <a:p>
          <a:endParaRPr lang="en-GB"/>
        </a:p>
      </dgm:t>
    </dgm:pt>
    <dgm:pt modelId="{56B69585-15D2-428F-88B5-9A61A89903B8}">
      <dgm:prSet phldrT="[Text]"/>
      <dgm:spPr/>
      <dgm:t>
        <a:bodyPr/>
        <a:lstStyle/>
        <a:p>
          <a:r>
            <a:rPr lang="el-GR" b="1">
              <a:latin typeface="Calibri" panose="020F0502020204030204" pitchFamily="34" charset="0"/>
              <a:cs typeface="Calibri" panose="020F0502020204030204" pitchFamily="34" charset="0"/>
            </a:rPr>
            <a:t>Αντικείμενο</a:t>
          </a:r>
          <a:endParaRPr lang="en-GB" b="1">
            <a:latin typeface="Calibri" panose="020F0502020204030204" pitchFamily="34" charset="0"/>
            <a:cs typeface="Calibri" panose="020F0502020204030204" pitchFamily="34" charset="0"/>
          </a:endParaRPr>
        </a:p>
      </dgm:t>
    </dgm:pt>
    <dgm:pt modelId="{4321D27D-EAD3-42F6-9516-9A89E02D2C26}" type="parTrans" cxnId="{CBE0FC0D-B9C6-4C91-BCC7-EACFC304DAE1}">
      <dgm:prSet/>
      <dgm:spPr/>
      <dgm:t>
        <a:bodyPr/>
        <a:lstStyle/>
        <a:p>
          <a:endParaRPr lang="en-GB"/>
        </a:p>
      </dgm:t>
    </dgm:pt>
    <dgm:pt modelId="{5012F277-D9B0-4632-B22F-FF0326B32842}" type="sibTrans" cxnId="{CBE0FC0D-B9C6-4C91-BCC7-EACFC304DAE1}">
      <dgm:prSet/>
      <dgm:spPr/>
      <dgm:t>
        <a:bodyPr/>
        <a:lstStyle/>
        <a:p>
          <a:endParaRPr lang="en-GB"/>
        </a:p>
      </dgm:t>
    </dgm:pt>
    <dgm:pt modelId="{4E7646C3-F493-4D43-A3AE-40EBB0CEE727}">
      <dgm:prSet phldrT="[Text]"/>
      <dgm:spPr/>
      <dgm:t>
        <a:bodyPr/>
        <a:lstStyle/>
        <a:p>
          <a:r>
            <a:rPr lang="el-GR" b="1">
              <a:latin typeface="Calibri" panose="020F0502020204030204" pitchFamily="34" charset="0"/>
              <a:cs typeface="Calibri" panose="020F0502020204030204" pitchFamily="34" charset="0"/>
            </a:rPr>
            <a:t>Ρίσκα</a:t>
          </a:r>
          <a:endParaRPr lang="en-GB" b="1">
            <a:latin typeface="Calibri" panose="020F0502020204030204" pitchFamily="34" charset="0"/>
            <a:cs typeface="Calibri" panose="020F0502020204030204" pitchFamily="34" charset="0"/>
          </a:endParaRPr>
        </a:p>
      </dgm:t>
    </dgm:pt>
    <dgm:pt modelId="{03DA6654-6ED3-4304-9B62-906603878976}" type="parTrans" cxnId="{76109E1E-D50F-484D-93AE-6FEBFF9E7711}">
      <dgm:prSet/>
      <dgm:spPr/>
      <dgm:t>
        <a:bodyPr/>
        <a:lstStyle/>
        <a:p>
          <a:endParaRPr lang="en-GB"/>
        </a:p>
      </dgm:t>
    </dgm:pt>
    <dgm:pt modelId="{04D5F103-B3BA-442E-A8A2-D0F82A71EAEF}" type="sibTrans" cxnId="{76109E1E-D50F-484D-93AE-6FEBFF9E7711}">
      <dgm:prSet/>
      <dgm:spPr/>
      <dgm:t>
        <a:bodyPr/>
        <a:lstStyle/>
        <a:p>
          <a:endParaRPr lang="en-GB"/>
        </a:p>
      </dgm:t>
    </dgm:pt>
    <dgm:pt modelId="{78CB1A41-E1D7-47CA-9D8B-5A306E150AF7}">
      <dgm:prSet phldrT="[Text]" custT="1"/>
      <dgm:spPr/>
      <dgm:t>
        <a:bodyPr/>
        <a:lstStyle/>
        <a:p>
          <a:r>
            <a:rPr lang="el-GR" sz="1400" b="1">
              <a:latin typeface="Calibri" panose="020F0502020204030204" pitchFamily="34" charset="0"/>
              <a:cs typeface="Calibri" panose="020F0502020204030204" pitchFamily="34" charset="0"/>
            </a:rPr>
            <a:t>Έρευνα</a:t>
          </a:r>
          <a:endParaRPr lang="en-GB" sz="1400" b="1">
            <a:latin typeface="Calibri" panose="020F0502020204030204" pitchFamily="34" charset="0"/>
            <a:cs typeface="Calibri" panose="020F0502020204030204" pitchFamily="34" charset="0"/>
          </a:endParaRPr>
        </a:p>
      </dgm:t>
    </dgm:pt>
    <dgm:pt modelId="{AE58D4E5-7745-4E1B-A1A1-7E99E75B4EDD}" type="parTrans" cxnId="{217CCD2C-0219-4C99-BA63-6DDA131B6E29}">
      <dgm:prSet/>
      <dgm:spPr/>
      <dgm:t>
        <a:bodyPr/>
        <a:lstStyle/>
        <a:p>
          <a:endParaRPr lang="en-GB"/>
        </a:p>
      </dgm:t>
    </dgm:pt>
    <dgm:pt modelId="{99A73AFC-9101-489A-BAE8-90DFD2B13E06}" type="sibTrans" cxnId="{217CCD2C-0219-4C99-BA63-6DDA131B6E29}">
      <dgm:prSet/>
      <dgm:spPr/>
      <dgm:t>
        <a:bodyPr/>
        <a:lstStyle/>
        <a:p>
          <a:endParaRPr lang="en-GB"/>
        </a:p>
      </dgm:t>
    </dgm:pt>
    <dgm:pt modelId="{1C21F66B-3B1A-42C5-B9B2-F4A435860AEC}">
      <dgm:prSet phldrT="[Text]"/>
      <dgm:spPr/>
      <dgm:t>
        <a:bodyPr/>
        <a:lstStyle/>
        <a:p>
          <a:r>
            <a:rPr lang="el-GR" b="1">
              <a:latin typeface="Calibri" panose="020F0502020204030204" pitchFamily="34" charset="0"/>
              <a:cs typeface="Calibri" panose="020F0502020204030204" pitchFamily="34" charset="0"/>
            </a:rPr>
            <a:t>Πλαίσιο</a:t>
          </a:r>
          <a:endParaRPr lang="en-GB" b="1">
            <a:latin typeface="Calibri" panose="020F0502020204030204" pitchFamily="34" charset="0"/>
            <a:cs typeface="Calibri" panose="020F0502020204030204" pitchFamily="34" charset="0"/>
          </a:endParaRPr>
        </a:p>
      </dgm:t>
    </dgm:pt>
    <dgm:pt modelId="{C56C7C7E-BD78-4035-973A-C0F7BAD2C497}" type="parTrans" cxnId="{2BEF0C05-C009-450B-90AB-5A57D17A4373}">
      <dgm:prSet/>
      <dgm:spPr/>
      <dgm:t>
        <a:bodyPr/>
        <a:lstStyle/>
        <a:p>
          <a:endParaRPr lang="en-GB"/>
        </a:p>
      </dgm:t>
    </dgm:pt>
    <dgm:pt modelId="{F6E7E5FC-EEF9-4724-9957-939F63441105}" type="sibTrans" cxnId="{2BEF0C05-C009-450B-90AB-5A57D17A4373}">
      <dgm:prSet/>
      <dgm:spPr/>
      <dgm:t>
        <a:bodyPr/>
        <a:lstStyle/>
        <a:p>
          <a:endParaRPr lang="en-GB"/>
        </a:p>
      </dgm:t>
    </dgm:pt>
    <dgm:pt modelId="{405CC1F8-F3E8-4779-B195-1E559DFA1F57}">
      <dgm:prSet phldrT="[Text]"/>
      <dgm:spPr/>
      <dgm:t>
        <a:bodyPr/>
        <a:lstStyle/>
        <a:p>
          <a:r>
            <a:rPr lang="el-GR" b="1">
              <a:latin typeface="Calibri" panose="020F0502020204030204" pitchFamily="34" charset="0"/>
              <a:cs typeface="Calibri" panose="020F0502020204030204" pitchFamily="34" charset="0"/>
            </a:rPr>
            <a:t>Εξωτερικοί παράγοντες</a:t>
          </a:r>
          <a:endParaRPr lang="en-GB" b="1">
            <a:latin typeface="Calibri" panose="020F0502020204030204" pitchFamily="34" charset="0"/>
            <a:cs typeface="Calibri" panose="020F0502020204030204" pitchFamily="34" charset="0"/>
          </a:endParaRPr>
        </a:p>
      </dgm:t>
    </dgm:pt>
    <dgm:pt modelId="{12651803-0797-496A-917C-1A36D40A33DB}" type="parTrans" cxnId="{73473AAE-68BF-4CD7-ADE7-153BA34B6310}">
      <dgm:prSet/>
      <dgm:spPr/>
      <dgm:t>
        <a:bodyPr/>
        <a:lstStyle/>
        <a:p>
          <a:endParaRPr lang="en-GB"/>
        </a:p>
      </dgm:t>
    </dgm:pt>
    <dgm:pt modelId="{F7E4D821-3486-4E24-BFD4-C75D6A119556}" type="sibTrans" cxnId="{73473AAE-68BF-4CD7-ADE7-153BA34B6310}">
      <dgm:prSet/>
      <dgm:spPr/>
      <dgm:t>
        <a:bodyPr/>
        <a:lstStyle/>
        <a:p>
          <a:endParaRPr lang="en-GB"/>
        </a:p>
      </dgm:t>
    </dgm:pt>
    <dgm:pt modelId="{94238B01-C9D0-4967-8E33-406598CF05B9}">
      <dgm:prSet phldrT="[Text]" custT="1"/>
      <dgm:spPr/>
      <dgm:t>
        <a:bodyPr/>
        <a:lstStyle/>
        <a:p>
          <a:r>
            <a:rPr lang="el-GR" sz="1400" b="1">
              <a:latin typeface="Calibri" panose="020F0502020204030204" pitchFamily="34" charset="0"/>
              <a:cs typeface="Calibri" panose="020F0502020204030204" pitchFamily="34" charset="0"/>
            </a:rPr>
            <a:t>Ανάλυση</a:t>
          </a:r>
          <a:endParaRPr lang="en-GB" sz="1400" b="1">
            <a:latin typeface="Calibri" panose="020F0502020204030204" pitchFamily="34" charset="0"/>
            <a:cs typeface="Calibri" panose="020F0502020204030204" pitchFamily="34" charset="0"/>
          </a:endParaRPr>
        </a:p>
      </dgm:t>
    </dgm:pt>
    <dgm:pt modelId="{50B046CF-1EC5-4AD5-B7F8-EC4777476DD0}" type="parTrans" cxnId="{5545900B-35FE-4FC9-B43D-7CD0A934C82D}">
      <dgm:prSet/>
      <dgm:spPr/>
      <dgm:t>
        <a:bodyPr/>
        <a:lstStyle/>
        <a:p>
          <a:endParaRPr lang="en-GB"/>
        </a:p>
      </dgm:t>
    </dgm:pt>
    <dgm:pt modelId="{93BB9D70-B4BF-4CD6-87E7-D7C584A6D61B}" type="sibTrans" cxnId="{5545900B-35FE-4FC9-B43D-7CD0A934C82D}">
      <dgm:prSet/>
      <dgm:spPr/>
      <dgm:t>
        <a:bodyPr/>
        <a:lstStyle/>
        <a:p>
          <a:endParaRPr lang="en-GB"/>
        </a:p>
      </dgm:t>
    </dgm:pt>
    <dgm:pt modelId="{7EB0AEC1-E4C0-4E78-A6A5-16E260E742D5}">
      <dgm:prSet phldrT="[Text]"/>
      <dgm:spPr/>
      <dgm:t>
        <a:bodyPr/>
        <a:lstStyle/>
        <a:p>
          <a:r>
            <a:rPr lang="el-GR" b="1">
              <a:latin typeface="Calibri" panose="020F0502020204030204" pitchFamily="34" charset="0"/>
              <a:cs typeface="Calibri" panose="020F0502020204030204" pitchFamily="34" charset="0"/>
            </a:rPr>
            <a:t>Ενδιαφέροντα</a:t>
          </a:r>
          <a:endParaRPr lang="en-GB" b="1">
            <a:latin typeface="Calibri" panose="020F0502020204030204" pitchFamily="34" charset="0"/>
            <a:cs typeface="Calibri" panose="020F0502020204030204" pitchFamily="34" charset="0"/>
          </a:endParaRPr>
        </a:p>
      </dgm:t>
    </dgm:pt>
    <dgm:pt modelId="{52C67F6D-C2BD-4D5B-8E31-9A72075DE19A}" type="parTrans" cxnId="{BECBEDD6-BB64-4C00-A71A-0E556F2DF76D}">
      <dgm:prSet/>
      <dgm:spPr/>
      <dgm:t>
        <a:bodyPr/>
        <a:lstStyle/>
        <a:p>
          <a:endParaRPr lang="en-GB"/>
        </a:p>
      </dgm:t>
    </dgm:pt>
    <dgm:pt modelId="{74CEC38A-BF5F-4295-B74E-0B89A745B7ED}" type="sibTrans" cxnId="{BECBEDD6-BB64-4C00-A71A-0E556F2DF76D}">
      <dgm:prSet/>
      <dgm:spPr/>
      <dgm:t>
        <a:bodyPr/>
        <a:lstStyle/>
        <a:p>
          <a:endParaRPr lang="en-GB"/>
        </a:p>
      </dgm:t>
    </dgm:pt>
    <dgm:pt modelId="{0AC9DE63-4FF7-43E1-B652-B30E414BAF6B}">
      <dgm:prSet phldrT="[Text]"/>
      <dgm:spPr/>
      <dgm:t>
        <a:bodyPr/>
        <a:lstStyle/>
        <a:p>
          <a:r>
            <a:rPr lang="el-GR" b="1">
              <a:latin typeface="Calibri" panose="020F0502020204030204" pitchFamily="34" charset="0"/>
              <a:cs typeface="Calibri" panose="020F0502020204030204" pitchFamily="34" charset="0"/>
            </a:rPr>
            <a:t>Θέσεις</a:t>
          </a:r>
          <a:endParaRPr lang="en-GB" b="1">
            <a:latin typeface="Calibri" panose="020F0502020204030204" pitchFamily="34" charset="0"/>
            <a:cs typeface="Calibri" panose="020F0502020204030204" pitchFamily="34" charset="0"/>
          </a:endParaRPr>
        </a:p>
      </dgm:t>
    </dgm:pt>
    <dgm:pt modelId="{AEAC5183-F329-45A2-8C51-A5FD01F2857A}" type="parTrans" cxnId="{D32AADA1-2F4B-435A-AC28-7BB9EA3FE88B}">
      <dgm:prSet/>
      <dgm:spPr/>
      <dgm:t>
        <a:bodyPr/>
        <a:lstStyle/>
        <a:p>
          <a:endParaRPr lang="en-GB"/>
        </a:p>
      </dgm:t>
    </dgm:pt>
    <dgm:pt modelId="{FBF78A2E-C672-43F8-9E64-1EF2F5C69924}" type="sibTrans" cxnId="{D32AADA1-2F4B-435A-AC28-7BB9EA3FE88B}">
      <dgm:prSet/>
      <dgm:spPr/>
      <dgm:t>
        <a:bodyPr/>
        <a:lstStyle/>
        <a:p>
          <a:endParaRPr lang="en-GB"/>
        </a:p>
      </dgm:t>
    </dgm:pt>
    <dgm:pt modelId="{484054CA-69CA-4624-BAD3-7608CDECCC8A}">
      <dgm:prSet phldrT="[Text]" custT="1"/>
      <dgm:spPr/>
      <dgm:t>
        <a:bodyPr/>
        <a:lstStyle/>
        <a:p>
          <a:r>
            <a:rPr lang="el-GR" sz="1400" b="1">
              <a:latin typeface="Calibri" panose="020F0502020204030204" pitchFamily="34" charset="0"/>
              <a:cs typeface="Calibri" panose="020F0502020204030204" pitchFamily="34" charset="0"/>
            </a:rPr>
            <a:t>Ανασκόπηση και Προβληματισμός</a:t>
          </a:r>
          <a:endParaRPr lang="el-GR" sz="800" b="1">
            <a:latin typeface="Calibri" panose="020F0502020204030204" pitchFamily="34" charset="0"/>
            <a:cs typeface="Calibri" panose="020F0502020204030204" pitchFamily="34" charset="0"/>
          </a:endParaRPr>
        </a:p>
      </dgm:t>
    </dgm:pt>
    <dgm:pt modelId="{3A2E186C-C9A1-48F1-A82A-1A3C85735B04}" type="parTrans" cxnId="{9EF72432-D261-490A-AA21-BEEA94FDD882}">
      <dgm:prSet/>
      <dgm:spPr/>
      <dgm:t>
        <a:bodyPr/>
        <a:lstStyle/>
        <a:p>
          <a:endParaRPr lang="en-GB"/>
        </a:p>
      </dgm:t>
    </dgm:pt>
    <dgm:pt modelId="{FFFFF910-9405-49C8-948A-1F0C20DADED1}" type="sibTrans" cxnId="{9EF72432-D261-490A-AA21-BEEA94FDD882}">
      <dgm:prSet/>
      <dgm:spPr/>
      <dgm:t>
        <a:bodyPr/>
        <a:lstStyle/>
        <a:p>
          <a:endParaRPr lang="en-GB"/>
        </a:p>
      </dgm:t>
    </dgm:pt>
    <dgm:pt modelId="{C2A99A0D-C256-4BBB-AD30-694E563CE229}">
      <dgm:prSet phldrT="[Text]" custT="1"/>
      <dgm:spPr/>
      <dgm:t>
        <a:bodyPr/>
        <a:lstStyle/>
        <a:p>
          <a:r>
            <a:rPr lang="el-GR" sz="1400" b="1">
              <a:latin typeface="Calibri" panose="020F0502020204030204" pitchFamily="34" charset="0"/>
              <a:cs typeface="Calibri" panose="020F0502020204030204" pitchFamily="34" charset="0"/>
            </a:rPr>
            <a:t>Αξιολόγηση</a:t>
          </a:r>
          <a:endParaRPr lang="en-GB" sz="1400" b="1">
            <a:latin typeface="Calibri" panose="020F0502020204030204" pitchFamily="34" charset="0"/>
            <a:cs typeface="Calibri" panose="020F0502020204030204" pitchFamily="34" charset="0"/>
          </a:endParaRPr>
        </a:p>
      </dgm:t>
    </dgm:pt>
    <dgm:pt modelId="{73B5BDA7-0BA9-4F43-89FF-74C8B65E7122}" type="parTrans" cxnId="{72127419-D97B-46BB-8D3D-71737E0FD69F}">
      <dgm:prSet/>
      <dgm:spPr/>
      <dgm:t>
        <a:bodyPr/>
        <a:lstStyle/>
        <a:p>
          <a:endParaRPr lang="en-GB"/>
        </a:p>
      </dgm:t>
    </dgm:pt>
    <dgm:pt modelId="{7DF69A18-0D40-4D3C-8471-B1D3EE3BF323}" type="sibTrans" cxnId="{72127419-D97B-46BB-8D3D-71737E0FD69F}">
      <dgm:prSet/>
      <dgm:spPr/>
      <dgm:t>
        <a:bodyPr/>
        <a:lstStyle/>
        <a:p>
          <a:endParaRPr lang="en-GB"/>
        </a:p>
      </dgm:t>
    </dgm:pt>
    <dgm:pt modelId="{DAF11BC8-7CF4-4FFE-AD39-BCE7F99FABB2}">
      <dgm:prSet phldrT="[Text]"/>
      <dgm:spPr/>
      <dgm:t>
        <a:bodyPr/>
        <a:lstStyle/>
        <a:p>
          <a:r>
            <a:rPr lang="el-GR" b="1">
              <a:latin typeface="Calibri" panose="020F0502020204030204" pitchFamily="34" charset="0"/>
              <a:cs typeface="Calibri" panose="020F0502020204030204" pitchFamily="34" charset="0"/>
            </a:rPr>
            <a:t>Εναλλακτικές</a:t>
          </a:r>
          <a:endParaRPr lang="en-GB" b="1">
            <a:latin typeface="Calibri" panose="020F0502020204030204" pitchFamily="34" charset="0"/>
            <a:cs typeface="Calibri" panose="020F0502020204030204" pitchFamily="34" charset="0"/>
          </a:endParaRPr>
        </a:p>
      </dgm:t>
    </dgm:pt>
    <dgm:pt modelId="{87F5A267-C57A-472C-A0AD-F8FD0482515A}" type="parTrans" cxnId="{BAB3A21E-7C43-4D5D-ACFB-1B4598393A36}">
      <dgm:prSet/>
      <dgm:spPr/>
      <dgm:t>
        <a:bodyPr/>
        <a:lstStyle/>
        <a:p>
          <a:endParaRPr lang="en-GB"/>
        </a:p>
      </dgm:t>
    </dgm:pt>
    <dgm:pt modelId="{C9DA19C0-1E0E-4B54-B450-FE6CB0E2C641}" type="sibTrans" cxnId="{BAB3A21E-7C43-4D5D-ACFB-1B4598393A36}">
      <dgm:prSet/>
      <dgm:spPr/>
      <dgm:t>
        <a:bodyPr/>
        <a:lstStyle/>
        <a:p>
          <a:endParaRPr lang="en-GB"/>
        </a:p>
      </dgm:t>
    </dgm:pt>
    <dgm:pt modelId="{B6DB3FD9-4DA9-40F6-8759-E5F9E5B74C6B}">
      <dgm:prSet phldrT="[Text]"/>
      <dgm:spPr/>
      <dgm:t>
        <a:bodyPr/>
        <a:lstStyle/>
        <a:p>
          <a:r>
            <a:rPr lang="el-GR" b="1">
              <a:latin typeface="Calibri" panose="020F0502020204030204" pitchFamily="34" charset="0"/>
              <a:cs typeface="Calibri" panose="020F0502020204030204" pitchFamily="34" charset="0"/>
            </a:rPr>
            <a:t>Ανταλλαγές</a:t>
          </a:r>
          <a:endParaRPr lang="en-GB" b="1">
            <a:latin typeface="Calibri" panose="020F0502020204030204" pitchFamily="34" charset="0"/>
            <a:cs typeface="Calibri" panose="020F0502020204030204" pitchFamily="34" charset="0"/>
          </a:endParaRPr>
        </a:p>
      </dgm:t>
    </dgm:pt>
    <dgm:pt modelId="{25F8D014-787D-4530-A3BB-07C6F966C72E}" type="parTrans" cxnId="{EB649B60-3875-41DF-842F-8081867B79AB}">
      <dgm:prSet/>
      <dgm:spPr/>
      <dgm:t>
        <a:bodyPr/>
        <a:lstStyle/>
        <a:p>
          <a:endParaRPr lang="en-GB"/>
        </a:p>
      </dgm:t>
    </dgm:pt>
    <dgm:pt modelId="{0FEA6129-2F2C-415E-BD3F-3840BABB16A7}" type="sibTrans" cxnId="{EB649B60-3875-41DF-842F-8081867B79AB}">
      <dgm:prSet/>
      <dgm:spPr/>
      <dgm:t>
        <a:bodyPr/>
        <a:lstStyle/>
        <a:p>
          <a:endParaRPr lang="en-GB"/>
        </a:p>
      </dgm:t>
    </dgm:pt>
    <dgm:pt modelId="{9113F3E0-E739-4414-A751-65BD70B3F63D}">
      <dgm:prSet phldrT="[Text]"/>
      <dgm:spPr/>
      <dgm:t>
        <a:bodyPr/>
        <a:lstStyle/>
        <a:p>
          <a:r>
            <a:rPr lang="el-GR" b="1">
              <a:latin typeface="Calibri" panose="020F0502020204030204" pitchFamily="34" charset="0"/>
              <a:cs typeface="Calibri" panose="020F0502020204030204" pitchFamily="34" charset="0"/>
            </a:rPr>
            <a:t>Προσαρμογές</a:t>
          </a:r>
        </a:p>
      </dgm:t>
    </dgm:pt>
    <dgm:pt modelId="{A07F20F4-ABB9-42AE-8D88-E14CFD0D1EA1}" type="parTrans" cxnId="{4EAF4916-52D3-453F-ABDA-9A99387DDF69}">
      <dgm:prSet/>
      <dgm:spPr/>
      <dgm:t>
        <a:bodyPr/>
        <a:lstStyle/>
        <a:p>
          <a:endParaRPr lang="en-GB"/>
        </a:p>
      </dgm:t>
    </dgm:pt>
    <dgm:pt modelId="{2D29FC7C-8441-4A82-A1AC-B45E3D1F3741}" type="sibTrans" cxnId="{4EAF4916-52D3-453F-ABDA-9A99387DDF69}">
      <dgm:prSet/>
      <dgm:spPr/>
      <dgm:t>
        <a:bodyPr/>
        <a:lstStyle/>
        <a:p>
          <a:endParaRPr lang="en-GB"/>
        </a:p>
      </dgm:t>
    </dgm:pt>
    <dgm:pt modelId="{C55F417F-6ED0-47A0-9E37-EDC72446C0F0}">
      <dgm:prSet phldrT="[Text]"/>
      <dgm:spPr/>
      <dgm:t>
        <a:bodyPr/>
        <a:lstStyle/>
        <a:p>
          <a:r>
            <a:rPr lang="el-GR" b="1">
              <a:latin typeface="Calibri" panose="020F0502020204030204" pitchFamily="34" charset="0"/>
              <a:cs typeface="Calibri" panose="020F0502020204030204" pitchFamily="34" charset="0"/>
            </a:rPr>
            <a:t>Ανάλυση </a:t>
          </a:r>
        </a:p>
      </dgm:t>
    </dgm:pt>
    <dgm:pt modelId="{AAC2138D-2EBD-474B-838A-DF31205357B9}" type="parTrans" cxnId="{0141A7D9-B6F0-416B-AE5F-0519771FA214}">
      <dgm:prSet/>
      <dgm:spPr/>
      <dgm:t>
        <a:bodyPr/>
        <a:lstStyle/>
        <a:p>
          <a:endParaRPr lang="en-GB"/>
        </a:p>
      </dgm:t>
    </dgm:pt>
    <dgm:pt modelId="{A3AD4C25-204D-4F4F-AF50-021789F51032}" type="sibTrans" cxnId="{0141A7D9-B6F0-416B-AE5F-0519771FA214}">
      <dgm:prSet/>
      <dgm:spPr/>
      <dgm:t>
        <a:bodyPr/>
        <a:lstStyle/>
        <a:p>
          <a:endParaRPr lang="en-GB"/>
        </a:p>
      </dgm:t>
    </dgm:pt>
    <dgm:pt modelId="{E03D2AA8-EE04-4E59-803B-67353DFD2CF5}" type="pres">
      <dgm:prSet presAssocID="{ED87E881-75BF-4EE2-B7CB-BDDD0B31CA83}" presName="Name0" presStyleCnt="0">
        <dgm:presLayoutVars>
          <dgm:dir/>
          <dgm:animLvl val="lvl"/>
          <dgm:resizeHandles val="exact"/>
        </dgm:presLayoutVars>
      </dgm:prSet>
      <dgm:spPr/>
    </dgm:pt>
    <dgm:pt modelId="{A46BE93E-E4D9-4860-AFD5-17600E82179D}" type="pres">
      <dgm:prSet presAssocID="{484054CA-69CA-4624-BAD3-7608CDECCC8A}" presName="boxAndChildren" presStyleCnt="0"/>
      <dgm:spPr/>
    </dgm:pt>
    <dgm:pt modelId="{7E5D247F-F7A1-40E6-A94E-796AD552C836}" type="pres">
      <dgm:prSet presAssocID="{484054CA-69CA-4624-BAD3-7608CDECCC8A}" presName="parentTextBox" presStyleLbl="node1" presStyleIdx="0" presStyleCnt="5"/>
      <dgm:spPr/>
    </dgm:pt>
    <dgm:pt modelId="{E318610B-0D1D-49E9-8D1D-A666FF314996}" type="pres">
      <dgm:prSet presAssocID="{484054CA-69CA-4624-BAD3-7608CDECCC8A}" presName="entireBox" presStyleLbl="node1" presStyleIdx="0" presStyleCnt="5"/>
      <dgm:spPr/>
    </dgm:pt>
    <dgm:pt modelId="{24854B6A-07A3-4C8C-97A5-F0C5A43384B4}" type="pres">
      <dgm:prSet presAssocID="{484054CA-69CA-4624-BAD3-7608CDECCC8A}" presName="descendantBox" presStyleCnt="0"/>
      <dgm:spPr/>
    </dgm:pt>
    <dgm:pt modelId="{99E57703-DE86-481D-B671-70A570140414}" type="pres">
      <dgm:prSet presAssocID="{C55F417F-6ED0-47A0-9E37-EDC72446C0F0}" presName="childTextBox" presStyleLbl="fgAccFollowNode1" presStyleIdx="0" presStyleCnt="10">
        <dgm:presLayoutVars>
          <dgm:bulletEnabled val="1"/>
        </dgm:presLayoutVars>
      </dgm:prSet>
      <dgm:spPr/>
    </dgm:pt>
    <dgm:pt modelId="{3939967B-0CE3-4A8E-826E-AD88CE50166A}" type="pres">
      <dgm:prSet presAssocID="{9113F3E0-E739-4414-A751-65BD70B3F63D}" presName="childTextBox" presStyleLbl="fgAccFollowNode1" presStyleIdx="1" presStyleCnt="10">
        <dgm:presLayoutVars>
          <dgm:bulletEnabled val="1"/>
        </dgm:presLayoutVars>
      </dgm:prSet>
      <dgm:spPr/>
    </dgm:pt>
    <dgm:pt modelId="{7EED10F9-8EEE-4DBB-936E-E554876D9D6C}" type="pres">
      <dgm:prSet presAssocID="{7DF69A18-0D40-4D3C-8471-B1D3EE3BF323}" presName="sp" presStyleCnt="0"/>
      <dgm:spPr/>
    </dgm:pt>
    <dgm:pt modelId="{14CFCBED-D23B-4D3B-A3D7-ADD2D0B38074}" type="pres">
      <dgm:prSet presAssocID="{C2A99A0D-C256-4BBB-AD30-694E563CE229}" presName="arrowAndChildren" presStyleCnt="0"/>
      <dgm:spPr/>
    </dgm:pt>
    <dgm:pt modelId="{9E461146-0924-4417-825A-2D81DF5C684C}" type="pres">
      <dgm:prSet presAssocID="{C2A99A0D-C256-4BBB-AD30-694E563CE229}" presName="parentTextArrow" presStyleLbl="node1" presStyleIdx="0" presStyleCnt="5"/>
      <dgm:spPr/>
    </dgm:pt>
    <dgm:pt modelId="{29ABF357-8F74-4753-AE3D-C91A75358F4C}" type="pres">
      <dgm:prSet presAssocID="{C2A99A0D-C256-4BBB-AD30-694E563CE229}" presName="arrow" presStyleLbl="node1" presStyleIdx="1" presStyleCnt="5"/>
      <dgm:spPr/>
    </dgm:pt>
    <dgm:pt modelId="{AE10F1FE-8FB7-4572-8E84-6282CC8ACB51}" type="pres">
      <dgm:prSet presAssocID="{C2A99A0D-C256-4BBB-AD30-694E563CE229}" presName="descendantArrow" presStyleCnt="0"/>
      <dgm:spPr/>
    </dgm:pt>
    <dgm:pt modelId="{1E4F13E2-6BF1-46E4-9A12-28522EF04A39}" type="pres">
      <dgm:prSet presAssocID="{DAF11BC8-7CF4-4FFE-AD39-BCE7F99FABB2}" presName="childTextArrow" presStyleLbl="fgAccFollowNode1" presStyleIdx="2" presStyleCnt="10">
        <dgm:presLayoutVars>
          <dgm:bulletEnabled val="1"/>
        </dgm:presLayoutVars>
      </dgm:prSet>
      <dgm:spPr/>
    </dgm:pt>
    <dgm:pt modelId="{59C0DA11-332F-4D8B-AD24-738637D0CA1A}" type="pres">
      <dgm:prSet presAssocID="{B6DB3FD9-4DA9-40F6-8759-E5F9E5B74C6B}" presName="childTextArrow" presStyleLbl="fgAccFollowNode1" presStyleIdx="3" presStyleCnt="10">
        <dgm:presLayoutVars>
          <dgm:bulletEnabled val="1"/>
        </dgm:presLayoutVars>
      </dgm:prSet>
      <dgm:spPr/>
    </dgm:pt>
    <dgm:pt modelId="{C41B477F-EC5D-43E9-B325-FB2C83220CDD}" type="pres">
      <dgm:prSet presAssocID="{93BB9D70-B4BF-4CD6-87E7-D7C584A6D61B}" presName="sp" presStyleCnt="0"/>
      <dgm:spPr/>
    </dgm:pt>
    <dgm:pt modelId="{D766A08B-E715-40F0-B2BA-5C98315EC5B5}" type="pres">
      <dgm:prSet presAssocID="{94238B01-C9D0-4967-8E33-406598CF05B9}" presName="arrowAndChildren" presStyleCnt="0"/>
      <dgm:spPr/>
    </dgm:pt>
    <dgm:pt modelId="{7D74499A-0120-49BC-9219-AC71C6024EAA}" type="pres">
      <dgm:prSet presAssocID="{94238B01-C9D0-4967-8E33-406598CF05B9}" presName="parentTextArrow" presStyleLbl="node1" presStyleIdx="1" presStyleCnt="5"/>
      <dgm:spPr/>
    </dgm:pt>
    <dgm:pt modelId="{AC7DC850-1D12-4EAD-B82F-4A795177965B}" type="pres">
      <dgm:prSet presAssocID="{94238B01-C9D0-4967-8E33-406598CF05B9}" presName="arrow" presStyleLbl="node1" presStyleIdx="2" presStyleCnt="5"/>
      <dgm:spPr/>
    </dgm:pt>
    <dgm:pt modelId="{23E1010D-D316-4C7D-9939-FBA670A0D262}" type="pres">
      <dgm:prSet presAssocID="{94238B01-C9D0-4967-8E33-406598CF05B9}" presName="descendantArrow" presStyleCnt="0"/>
      <dgm:spPr/>
    </dgm:pt>
    <dgm:pt modelId="{A6A371C6-0FB9-416F-A288-4955CD19178C}" type="pres">
      <dgm:prSet presAssocID="{7EB0AEC1-E4C0-4E78-A6A5-16E260E742D5}" presName="childTextArrow" presStyleLbl="fgAccFollowNode1" presStyleIdx="4" presStyleCnt="10">
        <dgm:presLayoutVars>
          <dgm:bulletEnabled val="1"/>
        </dgm:presLayoutVars>
      </dgm:prSet>
      <dgm:spPr/>
    </dgm:pt>
    <dgm:pt modelId="{AD07E2F3-D132-4CC7-B422-4D0805E404F6}" type="pres">
      <dgm:prSet presAssocID="{0AC9DE63-4FF7-43E1-B652-B30E414BAF6B}" presName="childTextArrow" presStyleLbl="fgAccFollowNode1" presStyleIdx="5" presStyleCnt="10">
        <dgm:presLayoutVars>
          <dgm:bulletEnabled val="1"/>
        </dgm:presLayoutVars>
      </dgm:prSet>
      <dgm:spPr/>
    </dgm:pt>
    <dgm:pt modelId="{F4FDDFFE-8246-4467-BB2D-6C565004DCBE}" type="pres">
      <dgm:prSet presAssocID="{99A73AFC-9101-489A-BAE8-90DFD2B13E06}" presName="sp" presStyleCnt="0"/>
      <dgm:spPr/>
    </dgm:pt>
    <dgm:pt modelId="{4A2F61F9-7BB1-4BAD-8506-CD44E16D82A1}" type="pres">
      <dgm:prSet presAssocID="{78CB1A41-E1D7-47CA-9D8B-5A306E150AF7}" presName="arrowAndChildren" presStyleCnt="0"/>
      <dgm:spPr/>
    </dgm:pt>
    <dgm:pt modelId="{0B2BFE73-546C-4139-BD56-AE204DCBA8F5}" type="pres">
      <dgm:prSet presAssocID="{78CB1A41-E1D7-47CA-9D8B-5A306E150AF7}" presName="parentTextArrow" presStyleLbl="node1" presStyleIdx="2" presStyleCnt="5"/>
      <dgm:spPr/>
    </dgm:pt>
    <dgm:pt modelId="{47BBBEBC-7993-4F50-AD96-62FAAC6C758F}" type="pres">
      <dgm:prSet presAssocID="{78CB1A41-E1D7-47CA-9D8B-5A306E150AF7}" presName="arrow" presStyleLbl="node1" presStyleIdx="3" presStyleCnt="5"/>
      <dgm:spPr/>
    </dgm:pt>
    <dgm:pt modelId="{C1C3A336-FDFE-4E0F-A6E3-EC861BAFA681}" type="pres">
      <dgm:prSet presAssocID="{78CB1A41-E1D7-47CA-9D8B-5A306E150AF7}" presName="descendantArrow" presStyleCnt="0"/>
      <dgm:spPr/>
    </dgm:pt>
    <dgm:pt modelId="{EA201DB9-8D5B-4B62-9A79-35300ED6C4C9}" type="pres">
      <dgm:prSet presAssocID="{1C21F66B-3B1A-42C5-B9B2-F4A435860AEC}" presName="childTextArrow" presStyleLbl="fgAccFollowNode1" presStyleIdx="6" presStyleCnt="10">
        <dgm:presLayoutVars>
          <dgm:bulletEnabled val="1"/>
        </dgm:presLayoutVars>
      </dgm:prSet>
      <dgm:spPr/>
    </dgm:pt>
    <dgm:pt modelId="{1D59FA46-76CE-445D-A1B0-BEFA94CD0440}" type="pres">
      <dgm:prSet presAssocID="{405CC1F8-F3E8-4779-B195-1E559DFA1F57}" presName="childTextArrow" presStyleLbl="fgAccFollowNode1" presStyleIdx="7" presStyleCnt="10">
        <dgm:presLayoutVars>
          <dgm:bulletEnabled val="1"/>
        </dgm:presLayoutVars>
      </dgm:prSet>
      <dgm:spPr/>
    </dgm:pt>
    <dgm:pt modelId="{5AD0F844-0797-4108-AA1A-DD1962FF7D2A}" type="pres">
      <dgm:prSet presAssocID="{65AA693A-57A9-4EE6-AB60-3BE535ACDFB0}" presName="sp" presStyleCnt="0"/>
      <dgm:spPr/>
    </dgm:pt>
    <dgm:pt modelId="{9DCC7F90-955F-4C47-ADA2-546C6165F43D}" type="pres">
      <dgm:prSet presAssocID="{72C1D469-089D-44C6-8BC7-27FE8C5AA8C7}" presName="arrowAndChildren" presStyleCnt="0"/>
      <dgm:spPr/>
    </dgm:pt>
    <dgm:pt modelId="{539DFDA1-6721-4840-B446-754435623B9A}" type="pres">
      <dgm:prSet presAssocID="{72C1D469-089D-44C6-8BC7-27FE8C5AA8C7}" presName="parentTextArrow" presStyleLbl="node1" presStyleIdx="3" presStyleCnt="5"/>
      <dgm:spPr/>
    </dgm:pt>
    <dgm:pt modelId="{99E37046-EA60-4EB7-B1B3-F6CA19C083EE}" type="pres">
      <dgm:prSet presAssocID="{72C1D469-089D-44C6-8BC7-27FE8C5AA8C7}" presName="arrow" presStyleLbl="node1" presStyleIdx="4" presStyleCnt="5"/>
      <dgm:spPr/>
    </dgm:pt>
    <dgm:pt modelId="{40CBC9B6-BEC8-4653-A555-1F4ABB3457CE}" type="pres">
      <dgm:prSet presAssocID="{72C1D469-089D-44C6-8BC7-27FE8C5AA8C7}" presName="descendantArrow" presStyleCnt="0"/>
      <dgm:spPr/>
    </dgm:pt>
    <dgm:pt modelId="{0E43438C-BA78-43E7-815E-24259D5A296E}" type="pres">
      <dgm:prSet presAssocID="{56B69585-15D2-428F-88B5-9A61A89903B8}" presName="childTextArrow" presStyleLbl="fgAccFollowNode1" presStyleIdx="8" presStyleCnt="10">
        <dgm:presLayoutVars>
          <dgm:bulletEnabled val="1"/>
        </dgm:presLayoutVars>
      </dgm:prSet>
      <dgm:spPr/>
    </dgm:pt>
    <dgm:pt modelId="{C6E0A8DC-7237-43C1-9AE7-16C55C1BE9AA}" type="pres">
      <dgm:prSet presAssocID="{4E7646C3-F493-4D43-A3AE-40EBB0CEE727}" presName="childTextArrow" presStyleLbl="fgAccFollowNode1" presStyleIdx="9" presStyleCnt="10">
        <dgm:presLayoutVars>
          <dgm:bulletEnabled val="1"/>
        </dgm:presLayoutVars>
      </dgm:prSet>
      <dgm:spPr/>
    </dgm:pt>
  </dgm:ptLst>
  <dgm:cxnLst>
    <dgm:cxn modelId="{42DBFC04-C1E8-4333-ABB2-D0F33C82DC1D}" type="presOf" srcId="{94238B01-C9D0-4967-8E33-406598CF05B9}" destId="{7D74499A-0120-49BC-9219-AC71C6024EAA}" srcOrd="0" destOrd="0" presId="urn:microsoft.com/office/officeart/2005/8/layout/process4"/>
    <dgm:cxn modelId="{2BEF0C05-C009-450B-90AB-5A57D17A4373}" srcId="{78CB1A41-E1D7-47CA-9D8B-5A306E150AF7}" destId="{1C21F66B-3B1A-42C5-B9B2-F4A435860AEC}" srcOrd="0" destOrd="0" parTransId="{C56C7C7E-BD78-4035-973A-C0F7BAD2C497}" sibTransId="{F6E7E5FC-EEF9-4724-9957-939F63441105}"/>
    <dgm:cxn modelId="{16F8B907-2D62-4DDE-B026-3FF30E28FBA3}" type="presOf" srcId="{78CB1A41-E1D7-47CA-9D8B-5A306E150AF7}" destId="{0B2BFE73-546C-4139-BD56-AE204DCBA8F5}" srcOrd="0" destOrd="0" presId="urn:microsoft.com/office/officeart/2005/8/layout/process4"/>
    <dgm:cxn modelId="{51600109-A50B-4FD2-BA37-2FB4D3CD129D}" type="presOf" srcId="{C2A99A0D-C256-4BBB-AD30-694E563CE229}" destId="{29ABF357-8F74-4753-AE3D-C91A75358F4C}" srcOrd="1" destOrd="0" presId="urn:microsoft.com/office/officeart/2005/8/layout/process4"/>
    <dgm:cxn modelId="{5545900B-35FE-4FC9-B43D-7CD0A934C82D}" srcId="{ED87E881-75BF-4EE2-B7CB-BDDD0B31CA83}" destId="{94238B01-C9D0-4967-8E33-406598CF05B9}" srcOrd="2" destOrd="0" parTransId="{50B046CF-1EC5-4AD5-B7F8-EC4777476DD0}" sibTransId="{93BB9D70-B4BF-4CD6-87E7-D7C584A6D61B}"/>
    <dgm:cxn modelId="{CF79DA0B-89DB-4A95-9242-E6F12D16B9F2}" type="presOf" srcId="{56B69585-15D2-428F-88B5-9A61A89903B8}" destId="{0E43438C-BA78-43E7-815E-24259D5A296E}" srcOrd="0" destOrd="0" presId="urn:microsoft.com/office/officeart/2005/8/layout/process4"/>
    <dgm:cxn modelId="{CBE0FC0D-B9C6-4C91-BCC7-EACFC304DAE1}" srcId="{72C1D469-089D-44C6-8BC7-27FE8C5AA8C7}" destId="{56B69585-15D2-428F-88B5-9A61A89903B8}" srcOrd="0" destOrd="0" parTransId="{4321D27D-EAD3-42F6-9516-9A89E02D2C26}" sibTransId="{5012F277-D9B0-4632-B22F-FF0326B32842}"/>
    <dgm:cxn modelId="{4EAF4916-52D3-453F-ABDA-9A99387DDF69}" srcId="{484054CA-69CA-4624-BAD3-7608CDECCC8A}" destId="{9113F3E0-E739-4414-A751-65BD70B3F63D}" srcOrd="1" destOrd="0" parTransId="{A07F20F4-ABB9-42AE-8D88-E14CFD0D1EA1}" sibTransId="{2D29FC7C-8441-4A82-A1AC-B45E3D1F3741}"/>
    <dgm:cxn modelId="{72127419-D97B-46BB-8D3D-71737E0FD69F}" srcId="{ED87E881-75BF-4EE2-B7CB-BDDD0B31CA83}" destId="{C2A99A0D-C256-4BBB-AD30-694E563CE229}" srcOrd="3" destOrd="0" parTransId="{73B5BDA7-0BA9-4F43-89FF-74C8B65E7122}" sibTransId="{7DF69A18-0D40-4D3C-8471-B1D3EE3BF323}"/>
    <dgm:cxn modelId="{76109E1E-D50F-484D-93AE-6FEBFF9E7711}" srcId="{72C1D469-089D-44C6-8BC7-27FE8C5AA8C7}" destId="{4E7646C3-F493-4D43-A3AE-40EBB0CEE727}" srcOrd="1" destOrd="0" parTransId="{03DA6654-6ED3-4304-9B62-906603878976}" sibTransId="{04D5F103-B3BA-442E-A8A2-D0F82A71EAEF}"/>
    <dgm:cxn modelId="{BAB3A21E-7C43-4D5D-ACFB-1B4598393A36}" srcId="{C2A99A0D-C256-4BBB-AD30-694E563CE229}" destId="{DAF11BC8-7CF4-4FFE-AD39-BCE7F99FABB2}" srcOrd="0" destOrd="0" parTransId="{87F5A267-C57A-472C-A0AD-F8FD0482515A}" sibTransId="{C9DA19C0-1E0E-4B54-B450-FE6CB0E2C641}"/>
    <dgm:cxn modelId="{AE74041F-9B0C-4E68-950C-02A60200263B}" type="presOf" srcId="{ED87E881-75BF-4EE2-B7CB-BDDD0B31CA83}" destId="{E03D2AA8-EE04-4E59-803B-67353DFD2CF5}" srcOrd="0" destOrd="0" presId="urn:microsoft.com/office/officeart/2005/8/layout/process4"/>
    <dgm:cxn modelId="{2ABC8924-136B-4D6C-A7D3-BA27FDA51607}" type="presOf" srcId="{72C1D469-089D-44C6-8BC7-27FE8C5AA8C7}" destId="{99E37046-EA60-4EB7-B1B3-F6CA19C083EE}" srcOrd="1" destOrd="0" presId="urn:microsoft.com/office/officeart/2005/8/layout/process4"/>
    <dgm:cxn modelId="{C21F792B-4A70-4DB9-8944-49D8C40F4DD1}" srcId="{ED87E881-75BF-4EE2-B7CB-BDDD0B31CA83}" destId="{72C1D469-089D-44C6-8BC7-27FE8C5AA8C7}" srcOrd="0" destOrd="0" parTransId="{F817FA4B-D96D-4D5B-A886-0DE7FF6B9C3C}" sibTransId="{65AA693A-57A9-4EE6-AB60-3BE535ACDFB0}"/>
    <dgm:cxn modelId="{217CCD2C-0219-4C99-BA63-6DDA131B6E29}" srcId="{ED87E881-75BF-4EE2-B7CB-BDDD0B31CA83}" destId="{78CB1A41-E1D7-47CA-9D8B-5A306E150AF7}" srcOrd="1" destOrd="0" parTransId="{AE58D4E5-7745-4E1B-A1A1-7E99E75B4EDD}" sibTransId="{99A73AFC-9101-489A-BAE8-90DFD2B13E06}"/>
    <dgm:cxn modelId="{D134E22C-B42F-4B98-9F91-31F1A778357B}" type="presOf" srcId="{405CC1F8-F3E8-4779-B195-1E559DFA1F57}" destId="{1D59FA46-76CE-445D-A1B0-BEFA94CD0440}" srcOrd="0" destOrd="0" presId="urn:microsoft.com/office/officeart/2005/8/layout/process4"/>
    <dgm:cxn modelId="{9EF72432-D261-490A-AA21-BEEA94FDD882}" srcId="{ED87E881-75BF-4EE2-B7CB-BDDD0B31CA83}" destId="{484054CA-69CA-4624-BAD3-7608CDECCC8A}" srcOrd="4" destOrd="0" parTransId="{3A2E186C-C9A1-48F1-A82A-1A3C85735B04}" sibTransId="{FFFFF910-9405-49C8-948A-1F0C20DADED1}"/>
    <dgm:cxn modelId="{3F853C37-BF82-4429-B6ED-1F25ABC4DC71}" type="presOf" srcId="{1C21F66B-3B1A-42C5-B9B2-F4A435860AEC}" destId="{EA201DB9-8D5B-4B62-9A79-35300ED6C4C9}" srcOrd="0" destOrd="0" presId="urn:microsoft.com/office/officeart/2005/8/layout/process4"/>
    <dgm:cxn modelId="{4A4BC138-3E09-4B5F-A4FC-09DB53215D00}" type="presOf" srcId="{78CB1A41-E1D7-47CA-9D8B-5A306E150AF7}" destId="{47BBBEBC-7993-4F50-AD96-62FAAC6C758F}" srcOrd="1" destOrd="0" presId="urn:microsoft.com/office/officeart/2005/8/layout/process4"/>
    <dgm:cxn modelId="{14F0BD3F-32A9-45B9-94F6-25F210B9C150}" type="presOf" srcId="{C2A99A0D-C256-4BBB-AD30-694E563CE229}" destId="{9E461146-0924-4417-825A-2D81DF5C684C}" srcOrd="0" destOrd="0" presId="urn:microsoft.com/office/officeart/2005/8/layout/process4"/>
    <dgm:cxn modelId="{EB649B60-3875-41DF-842F-8081867B79AB}" srcId="{C2A99A0D-C256-4BBB-AD30-694E563CE229}" destId="{B6DB3FD9-4DA9-40F6-8759-E5F9E5B74C6B}" srcOrd="1" destOrd="0" parTransId="{25F8D014-787D-4530-A3BB-07C6F966C72E}" sibTransId="{0FEA6129-2F2C-415E-BD3F-3840BABB16A7}"/>
    <dgm:cxn modelId="{A6933C4C-E9D6-4E07-A6F4-AC7ACEAAD097}" type="presOf" srcId="{9113F3E0-E739-4414-A751-65BD70B3F63D}" destId="{3939967B-0CE3-4A8E-826E-AD88CE50166A}" srcOrd="0" destOrd="0" presId="urn:microsoft.com/office/officeart/2005/8/layout/process4"/>
    <dgm:cxn modelId="{7D067172-BC91-446A-A887-E37BB5D4745B}" type="presOf" srcId="{C55F417F-6ED0-47A0-9E37-EDC72446C0F0}" destId="{99E57703-DE86-481D-B671-70A570140414}" srcOrd="0" destOrd="0" presId="urn:microsoft.com/office/officeart/2005/8/layout/process4"/>
    <dgm:cxn modelId="{4BED1D80-6B0A-4530-A616-7F131B5E2775}" type="presOf" srcId="{B6DB3FD9-4DA9-40F6-8759-E5F9E5B74C6B}" destId="{59C0DA11-332F-4D8B-AD24-738637D0CA1A}" srcOrd="0" destOrd="0" presId="urn:microsoft.com/office/officeart/2005/8/layout/process4"/>
    <dgm:cxn modelId="{DEED418A-81C4-4465-A5B0-6110E03FA947}" type="presOf" srcId="{484054CA-69CA-4624-BAD3-7608CDECCC8A}" destId="{E318610B-0D1D-49E9-8D1D-A666FF314996}" srcOrd="1" destOrd="0" presId="urn:microsoft.com/office/officeart/2005/8/layout/process4"/>
    <dgm:cxn modelId="{D32AADA1-2F4B-435A-AC28-7BB9EA3FE88B}" srcId="{94238B01-C9D0-4967-8E33-406598CF05B9}" destId="{0AC9DE63-4FF7-43E1-B652-B30E414BAF6B}" srcOrd="1" destOrd="0" parTransId="{AEAC5183-F329-45A2-8C51-A5FD01F2857A}" sibTransId="{FBF78A2E-C672-43F8-9E64-1EF2F5C69924}"/>
    <dgm:cxn modelId="{73473AAE-68BF-4CD7-ADE7-153BA34B6310}" srcId="{78CB1A41-E1D7-47CA-9D8B-5A306E150AF7}" destId="{405CC1F8-F3E8-4779-B195-1E559DFA1F57}" srcOrd="1" destOrd="0" parTransId="{12651803-0797-496A-917C-1A36D40A33DB}" sibTransId="{F7E4D821-3486-4E24-BFD4-C75D6A119556}"/>
    <dgm:cxn modelId="{7C0694AE-AF97-4017-BADA-15F64B92E8B9}" type="presOf" srcId="{7EB0AEC1-E4C0-4E78-A6A5-16E260E742D5}" destId="{A6A371C6-0FB9-416F-A288-4955CD19178C}" srcOrd="0" destOrd="0" presId="urn:microsoft.com/office/officeart/2005/8/layout/process4"/>
    <dgm:cxn modelId="{28CF02BC-8329-45EF-BB14-8D23B47CE549}" type="presOf" srcId="{4E7646C3-F493-4D43-A3AE-40EBB0CEE727}" destId="{C6E0A8DC-7237-43C1-9AE7-16C55C1BE9AA}" srcOrd="0" destOrd="0" presId="urn:microsoft.com/office/officeart/2005/8/layout/process4"/>
    <dgm:cxn modelId="{A1FA7BBF-286F-48D1-941C-63A497A6F21B}" type="presOf" srcId="{94238B01-C9D0-4967-8E33-406598CF05B9}" destId="{AC7DC850-1D12-4EAD-B82F-4A795177965B}" srcOrd="1" destOrd="0" presId="urn:microsoft.com/office/officeart/2005/8/layout/process4"/>
    <dgm:cxn modelId="{80C9DEC0-5C4D-49BB-89E0-9D8DF0F2FFC9}" type="presOf" srcId="{DAF11BC8-7CF4-4FFE-AD39-BCE7F99FABB2}" destId="{1E4F13E2-6BF1-46E4-9A12-28522EF04A39}" srcOrd="0" destOrd="0" presId="urn:microsoft.com/office/officeart/2005/8/layout/process4"/>
    <dgm:cxn modelId="{2AEE34C3-D182-42F5-ABAC-49CBB895D8B5}" type="presOf" srcId="{484054CA-69CA-4624-BAD3-7608CDECCC8A}" destId="{7E5D247F-F7A1-40E6-A94E-796AD552C836}" srcOrd="0" destOrd="0" presId="urn:microsoft.com/office/officeart/2005/8/layout/process4"/>
    <dgm:cxn modelId="{BECBEDD6-BB64-4C00-A71A-0E556F2DF76D}" srcId="{94238B01-C9D0-4967-8E33-406598CF05B9}" destId="{7EB0AEC1-E4C0-4E78-A6A5-16E260E742D5}" srcOrd="0" destOrd="0" parTransId="{52C67F6D-C2BD-4D5B-8E31-9A72075DE19A}" sibTransId="{74CEC38A-BF5F-4295-B74E-0B89A745B7ED}"/>
    <dgm:cxn modelId="{0141A7D9-B6F0-416B-AE5F-0519771FA214}" srcId="{484054CA-69CA-4624-BAD3-7608CDECCC8A}" destId="{C55F417F-6ED0-47A0-9E37-EDC72446C0F0}" srcOrd="0" destOrd="0" parTransId="{AAC2138D-2EBD-474B-838A-DF31205357B9}" sibTransId="{A3AD4C25-204D-4F4F-AF50-021789F51032}"/>
    <dgm:cxn modelId="{E13209DE-4B29-4AFB-B7A8-0B1144C3B3C8}" type="presOf" srcId="{72C1D469-089D-44C6-8BC7-27FE8C5AA8C7}" destId="{539DFDA1-6721-4840-B446-754435623B9A}" srcOrd="0" destOrd="0" presId="urn:microsoft.com/office/officeart/2005/8/layout/process4"/>
    <dgm:cxn modelId="{604873FB-5E5D-46BE-BA4B-2AF189E20198}" type="presOf" srcId="{0AC9DE63-4FF7-43E1-B652-B30E414BAF6B}" destId="{AD07E2F3-D132-4CC7-B422-4D0805E404F6}" srcOrd="0" destOrd="0" presId="urn:microsoft.com/office/officeart/2005/8/layout/process4"/>
    <dgm:cxn modelId="{939AEF39-78CB-4A36-A5A5-0304F77E816B}" type="presParOf" srcId="{E03D2AA8-EE04-4E59-803B-67353DFD2CF5}" destId="{A46BE93E-E4D9-4860-AFD5-17600E82179D}" srcOrd="0" destOrd="0" presId="urn:microsoft.com/office/officeart/2005/8/layout/process4"/>
    <dgm:cxn modelId="{150774A9-3D85-4807-8C62-4D3298189301}" type="presParOf" srcId="{A46BE93E-E4D9-4860-AFD5-17600E82179D}" destId="{7E5D247F-F7A1-40E6-A94E-796AD552C836}" srcOrd="0" destOrd="0" presId="urn:microsoft.com/office/officeart/2005/8/layout/process4"/>
    <dgm:cxn modelId="{5BEEC1F1-5B41-4A2C-AF8B-D6848D4CDAF4}" type="presParOf" srcId="{A46BE93E-E4D9-4860-AFD5-17600E82179D}" destId="{E318610B-0D1D-49E9-8D1D-A666FF314996}" srcOrd="1" destOrd="0" presId="urn:microsoft.com/office/officeart/2005/8/layout/process4"/>
    <dgm:cxn modelId="{0AE591BA-2208-44FF-AA44-7E9E989C1D86}" type="presParOf" srcId="{A46BE93E-E4D9-4860-AFD5-17600E82179D}" destId="{24854B6A-07A3-4C8C-97A5-F0C5A43384B4}" srcOrd="2" destOrd="0" presId="urn:microsoft.com/office/officeart/2005/8/layout/process4"/>
    <dgm:cxn modelId="{5F5CF4F1-2FA2-4CAD-A118-4AFB1AF94258}" type="presParOf" srcId="{24854B6A-07A3-4C8C-97A5-F0C5A43384B4}" destId="{99E57703-DE86-481D-B671-70A570140414}" srcOrd="0" destOrd="0" presId="urn:microsoft.com/office/officeart/2005/8/layout/process4"/>
    <dgm:cxn modelId="{DF0DA972-77E9-499D-82ED-9DEA637804E0}" type="presParOf" srcId="{24854B6A-07A3-4C8C-97A5-F0C5A43384B4}" destId="{3939967B-0CE3-4A8E-826E-AD88CE50166A}" srcOrd="1" destOrd="0" presId="urn:microsoft.com/office/officeart/2005/8/layout/process4"/>
    <dgm:cxn modelId="{903CD295-70B5-4B9A-B80F-1B96A475DCEF}" type="presParOf" srcId="{E03D2AA8-EE04-4E59-803B-67353DFD2CF5}" destId="{7EED10F9-8EEE-4DBB-936E-E554876D9D6C}" srcOrd="1" destOrd="0" presId="urn:microsoft.com/office/officeart/2005/8/layout/process4"/>
    <dgm:cxn modelId="{8DBE06CC-EE5D-48B5-AD4D-8F17FFE5EB43}" type="presParOf" srcId="{E03D2AA8-EE04-4E59-803B-67353DFD2CF5}" destId="{14CFCBED-D23B-4D3B-A3D7-ADD2D0B38074}" srcOrd="2" destOrd="0" presId="urn:microsoft.com/office/officeart/2005/8/layout/process4"/>
    <dgm:cxn modelId="{F8036D39-0500-4174-BA6B-A666F543C011}" type="presParOf" srcId="{14CFCBED-D23B-4D3B-A3D7-ADD2D0B38074}" destId="{9E461146-0924-4417-825A-2D81DF5C684C}" srcOrd="0" destOrd="0" presId="urn:microsoft.com/office/officeart/2005/8/layout/process4"/>
    <dgm:cxn modelId="{048BBB57-7A6E-4A72-ABCA-A56233038A71}" type="presParOf" srcId="{14CFCBED-D23B-4D3B-A3D7-ADD2D0B38074}" destId="{29ABF357-8F74-4753-AE3D-C91A75358F4C}" srcOrd="1" destOrd="0" presId="urn:microsoft.com/office/officeart/2005/8/layout/process4"/>
    <dgm:cxn modelId="{6CD3F1DD-CF17-4E8C-BF66-C2C572AAE44F}" type="presParOf" srcId="{14CFCBED-D23B-4D3B-A3D7-ADD2D0B38074}" destId="{AE10F1FE-8FB7-4572-8E84-6282CC8ACB51}" srcOrd="2" destOrd="0" presId="urn:microsoft.com/office/officeart/2005/8/layout/process4"/>
    <dgm:cxn modelId="{481B8FA3-6285-4E13-AA5A-D725EA17301A}" type="presParOf" srcId="{AE10F1FE-8FB7-4572-8E84-6282CC8ACB51}" destId="{1E4F13E2-6BF1-46E4-9A12-28522EF04A39}" srcOrd="0" destOrd="0" presId="urn:microsoft.com/office/officeart/2005/8/layout/process4"/>
    <dgm:cxn modelId="{BF9719FC-9755-4E51-8A65-FB3257005BB1}" type="presParOf" srcId="{AE10F1FE-8FB7-4572-8E84-6282CC8ACB51}" destId="{59C0DA11-332F-4D8B-AD24-738637D0CA1A}" srcOrd="1" destOrd="0" presId="urn:microsoft.com/office/officeart/2005/8/layout/process4"/>
    <dgm:cxn modelId="{B48DDC65-FCC2-4A99-88E3-C89433624FB4}" type="presParOf" srcId="{E03D2AA8-EE04-4E59-803B-67353DFD2CF5}" destId="{C41B477F-EC5D-43E9-B325-FB2C83220CDD}" srcOrd="3" destOrd="0" presId="urn:microsoft.com/office/officeart/2005/8/layout/process4"/>
    <dgm:cxn modelId="{543BEAAD-C39E-4863-ABAC-74ACD0398A30}" type="presParOf" srcId="{E03D2AA8-EE04-4E59-803B-67353DFD2CF5}" destId="{D766A08B-E715-40F0-B2BA-5C98315EC5B5}" srcOrd="4" destOrd="0" presId="urn:microsoft.com/office/officeart/2005/8/layout/process4"/>
    <dgm:cxn modelId="{612D59D4-A681-45AE-BCFD-CB97781BA808}" type="presParOf" srcId="{D766A08B-E715-40F0-B2BA-5C98315EC5B5}" destId="{7D74499A-0120-49BC-9219-AC71C6024EAA}" srcOrd="0" destOrd="0" presId="urn:microsoft.com/office/officeart/2005/8/layout/process4"/>
    <dgm:cxn modelId="{4D027ECD-7FC7-4FBB-8AC4-431F0BBA5596}" type="presParOf" srcId="{D766A08B-E715-40F0-B2BA-5C98315EC5B5}" destId="{AC7DC850-1D12-4EAD-B82F-4A795177965B}" srcOrd="1" destOrd="0" presId="urn:microsoft.com/office/officeart/2005/8/layout/process4"/>
    <dgm:cxn modelId="{CD1E3829-3FC2-447B-B473-4BE9516E0866}" type="presParOf" srcId="{D766A08B-E715-40F0-B2BA-5C98315EC5B5}" destId="{23E1010D-D316-4C7D-9939-FBA670A0D262}" srcOrd="2" destOrd="0" presId="urn:microsoft.com/office/officeart/2005/8/layout/process4"/>
    <dgm:cxn modelId="{3F29CC79-13E3-46A7-8E7E-D1EF86F6D240}" type="presParOf" srcId="{23E1010D-D316-4C7D-9939-FBA670A0D262}" destId="{A6A371C6-0FB9-416F-A288-4955CD19178C}" srcOrd="0" destOrd="0" presId="urn:microsoft.com/office/officeart/2005/8/layout/process4"/>
    <dgm:cxn modelId="{0D85867C-C8B5-4336-ADF3-DF2576E2E864}" type="presParOf" srcId="{23E1010D-D316-4C7D-9939-FBA670A0D262}" destId="{AD07E2F3-D132-4CC7-B422-4D0805E404F6}" srcOrd="1" destOrd="0" presId="urn:microsoft.com/office/officeart/2005/8/layout/process4"/>
    <dgm:cxn modelId="{FE247EC2-B904-4E72-8D04-0B7475DAB60C}" type="presParOf" srcId="{E03D2AA8-EE04-4E59-803B-67353DFD2CF5}" destId="{F4FDDFFE-8246-4467-BB2D-6C565004DCBE}" srcOrd="5" destOrd="0" presId="urn:microsoft.com/office/officeart/2005/8/layout/process4"/>
    <dgm:cxn modelId="{B6C9DD20-224E-4DC2-BB7B-18A4DEFABC6B}" type="presParOf" srcId="{E03D2AA8-EE04-4E59-803B-67353DFD2CF5}" destId="{4A2F61F9-7BB1-4BAD-8506-CD44E16D82A1}" srcOrd="6" destOrd="0" presId="urn:microsoft.com/office/officeart/2005/8/layout/process4"/>
    <dgm:cxn modelId="{71EF18A7-59AD-4F9F-B0DC-4A77FA6AF4F0}" type="presParOf" srcId="{4A2F61F9-7BB1-4BAD-8506-CD44E16D82A1}" destId="{0B2BFE73-546C-4139-BD56-AE204DCBA8F5}" srcOrd="0" destOrd="0" presId="urn:microsoft.com/office/officeart/2005/8/layout/process4"/>
    <dgm:cxn modelId="{6E4B05B7-0C77-4B27-BEFD-9DF54FBE138A}" type="presParOf" srcId="{4A2F61F9-7BB1-4BAD-8506-CD44E16D82A1}" destId="{47BBBEBC-7993-4F50-AD96-62FAAC6C758F}" srcOrd="1" destOrd="0" presId="urn:microsoft.com/office/officeart/2005/8/layout/process4"/>
    <dgm:cxn modelId="{5E5DE14F-03E5-41E9-96AA-FCF99A5AA52C}" type="presParOf" srcId="{4A2F61F9-7BB1-4BAD-8506-CD44E16D82A1}" destId="{C1C3A336-FDFE-4E0F-A6E3-EC861BAFA681}" srcOrd="2" destOrd="0" presId="urn:microsoft.com/office/officeart/2005/8/layout/process4"/>
    <dgm:cxn modelId="{8F71BF72-E296-441B-A09F-87379951697D}" type="presParOf" srcId="{C1C3A336-FDFE-4E0F-A6E3-EC861BAFA681}" destId="{EA201DB9-8D5B-4B62-9A79-35300ED6C4C9}" srcOrd="0" destOrd="0" presId="urn:microsoft.com/office/officeart/2005/8/layout/process4"/>
    <dgm:cxn modelId="{BCD67583-822B-4BB5-B1BD-80414C355823}" type="presParOf" srcId="{C1C3A336-FDFE-4E0F-A6E3-EC861BAFA681}" destId="{1D59FA46-76CE-445D-A1B0-BEFA94CD0440}" srcOrd="1" destOrd="0" presId="urn:microsoft.com/office/officeart/2005/8/layout/process4"/>
    <dgm:cxn modelId="{272C384D-1C70-4C34-93A4-4D4FBAD60B8F}" type="presParOf" srcId="{E03D2AA8-EE04-4E59-803B-67353DFD2CF5}" destId="{5AD0F844-0797-4108-AA1A-DD1962FF7D2A}" srcOrd="7" destOrd="0" presId="urn:microsoft.com/office/officeart/2005/8/layout/process4"/>
    <dgm:cxn modelId="{4FCB231B-3C5F-4369-BE05-BBE1BDB33BA9}" type="presParOf" srcId="{E03D2AA8-EE04-4E59-803B-67353DFD2CF5}" destId="{9DCC7F90-955F-4C47-ADA2-546C6165F43D}" srcOrd="8" destOrd="0" presId="urn:microsoft.com/office/officeart/2005/8/layout/process4"/>
    <dgm:cxn modelId="{A653D288-58C4-4DB0-8023-0AA1BE2A4664}" type="presParOf" srcId="{9DCC7F90-955F-4C47-ADA2-546C6165F43D}" destId="{539DFDA1-6721-4840-B446-754435623B9A}" srcOrd="0" destOrd="0" presId="urn:microsoft.com/office/officeart/2005/8/layout/process4"/>
    <dgm:cxn modelId="{4AE37612-1829-4939-8CF9-A6EAE78BF185}" type="presParOf" srcId="{9DCC7F90-955F-4C47-ADA2-546C6165F43D}" destId="{99E37046-EA60-4EB7-B1B3-F6CA19C083EE}" srcOrd="1" destOrd="0" presId="urn:microsoft.com/office/officeart/2005/8/layout/process4"/>
    <dgm:cxn modelId="{199D12D3-B874-42F8-9986-4924CC10B62C}" type="presParOf" srcId="{9DCC7F90-955F-4C47-ADA2-546C6165F43D}" destId="{40CBC9B6-BEC8-4653-A555-1F4ABB3457CE}" srcOrd="2" destOrd="0" presId="urn:microsoft.com/office/officeart/2005/8/layout/process4"/>
    <dgm:cxn modelId="{FE06F792-165E-4666-83BF-F3E2FDF6A11B}" type="presParOf" srcId="{40CBC9B6-BEC8-4653-A555-1F4ABB3457CE}" destId="{0E43438C-BA78-43E7-815E-24259D5A296E}" srcOrd="0" destOrd="0" presId="urn:microsoft.com/office/officeart/2005/8/layout/process4"/>
    <dgm:cxn modelId="{66898BE0-6685-4131-8DBB-6D86EF95DDE9}" type="presParOf" srcId="{40CBC9B6-BEC8-4653-A555-1F4ABB3457CE}" destId="{C6E0A8DC-7237-43C1-9AE7-16C55C1BE9A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028B5-2CCB-4540-AB26-6B528CDE05A3}" type="doc">
      <dgm:prSet loTypeId="urn:microsoft.com/office/officeart/2005/8/layout/venn3" loCatId="relationship" qsTypeId="urn:microsoft.com/office/officeart/2005/8/quickstyle/3d2" qsCatId="3D" csTypeId="urn:microsoft.com/office/officeart/2005/8/colors/colorful4" csCatId="colorful" phldr="1"/>
      <dgm:spPr/>
      <dgm:t>
        <a:bodyPr/>
        <a:lstStyle/>
        <a:p>
          <a:endParaRPr lang="en-GB"/>
        </a:p>
      </dgm:t>
    </dgm:pt>
    <dgm:pt modelId="{964842EF-A3E4-4ED2-BE67-0EF765EF21E0}">
      <dgm:prSet phldrT="[Text]" custT="1"/>
      <dgm:spPr/>
      <dgm:t>
        <a:bodyPr/>
        <a:lstStyle/>
        <a:p>
          <a:r>
            <a:rPr lang="el-GR" sz="1200" b="1">
              <a:latin typeface="Calibri" panose="020F0502020204030204" pitchFamily="34" charset="0"/>
              <a:cs typeface="Calibri" panose="020F0502020204030204" pitchFamily="34" charset="0"/>
            </a:rPr>
            <a:t>δικαιολογίες και αναβλητικότητα</a:t>
          </a:r>
          <a:endParaRPr lang="en-GB" sz="1200" b="1">
            <a:latin typeface="Calibri" panose="020F0502020204030204" pitchFamily="34" charset="0"/>
            <a:cs typeface="Calibri" panose="020F0502020204030204" pitchFamily="34" charset="0"/>
          </a:endParaRPr>
        </a:p>
      </dgm:t>
    </dgm:pt>
    <dgm:pt modelId="{B3826ADF-D98D-450F-89D0-E1D788A0A9BD}" type="parTrans" cxnId="{720213B3-BD99-4319-8C81-0B664CEB3BEB}">
      <dgm:prSet/>
      <dgm:spPr/>
      <dgm:t>
        <a:bodyPr/>
        <a:lstStyle/>
        <a:p>
          <a:endParaRPr lang="en-GB"/>
        </a:p>
      </dgm:t>
    </dgm:pt>
    <dgm:pt modelId="{05881113-416F-490A-B13D-9E83406532B1}" type="sibTrans" cxnId="{720213B3-BD99-4319-8C81-0B664CEB3BEB}">
      <dgm:prSet/>
      <dgm:spPr/>
      <dgm:t>
        <a:bodyPr/>
        <a:lstStyle/>
        <a:p>
          <a:endParaRPr lang="en-GB"/>
        </a:p>
      </dgm:t>
    </dgm:pt>
    <dgm:pt modelId="{35EBE716-81C5-498A-9C62-7048404367DA}">
      <dgm:prSet phldrT="[Text]" custT="1"/>
      <dgm:spPr/>
      <dgm:t>
        <a:bodyPr/>
        <a:lstStyle/>
        <a:p>
          <a:r>
            <a:rPr lang="el-GR" sz="1200" b="1">
              <a:latin typeface="Calibri" panose="020F0502020204030204" pitchFamily="34" charset="0"/>
              <a:cs typeface="Calibri" panose="020F0502020204030204" pitchFamily="34" charset="0"/>
            </a:rPr>
            <a:t>προσπαθώντας να μην ξεκινήσ</a:t>
          </a:r>
          <a:r>
            <a:rPr lang="en-US" sz="1200" b="1">
              <a:latin typeface="Calibri" panose="020F0502020204030204" pitchFamily="34" charset="0"/>
              <a:cs typeface="Calibri" panose="020F0502020204030204" pitchFamily="34" charset="0"/>
            </a:rPr>
            <a:t>o</a:t>
          </a:r>
          <a:r>
            <a:rPr lang="el-GR" sz="1200" b="1">
              <a:latin typeface="Calibri" panose="020F0502020204030204" pitchFamily="34" charset="0"/>
              <a:cs typeface="Calibri" panose="020F0502020204030204" pitchFamily="34" charset="0"/>
            </a:rPr>
            <a:t>υν από το μηδέν</a:t>
          </a:r>
          <a:endParaRPr lang="en-GB" sz="1200" b="1">
            <a:latin typeface="Calibri" panose="020F0502020204030204" pitchFamily="34" charset="0"/>
            <a:cs typeface="Calibri" panose="020F0502020204030204" pitchFamily="34" charset="0"/>
          </a:endParaRPr>
        </a:p>
      </dgm:t>
    </dgm:pt>
    <dgm:pt modelId="{8C191812-C0D1-49A9-AFDC-3A537BC9DB3C}" type="parTrans" cxnId="{07F7EE59-C061-47B1-B0DD-85A2CE52FAE4}">
      <dgm:prSet/>
      <dgm:spPr/>
      <dgm:t>
        <a:bodyPr/>
        <a:lstStyle/>
        <a:p>
          <a:endParaRPr lang="en-GB"/>
        </a:p>
      </dgm:t>
    </dgm:pt>
    <dgm:pt modelId="{C534F51E-A96A-477D-9794-EC3A3AEC99D9}" type="sibTrans" cxnId="{07F7EE59-C061-47B1-B0DD-85A2CE52FAE4}">
      <dgm:prSet/>
      <dgm:spPr/>
      <dgm:t>
        <a:bodyPr/>
        <a:lstStyle/>
        <a:p>
          <a:endParaRPr lang="en-GB"/>
        </a:p>
      </dgm:t>
    </dgm:pt>
    <dgm:pt modelId="{45765FD5-B105-4697-88BF-E99DAB18DF02}">
      <dgm:prSet phldrT="[Text]" custT="1"/>
      <dgm:spPr/>
      <dgm:t>
        <a:bodyPr/>
        <a:lstStyle/>
        <a:p>
          <a:r>
            <a:rPr lang="el-GR" sz="1200" b="1">
              <a:latin typeface="Calibri" panose="020F0502020204030204" pitchFamily="34" charset="0"/>
              <a:cs typeface="Calibri" panose="020F0502020204030204" pitchFamily="34" charset="0"/>
            </a:rPr>
            <a:t>υπερσχεδιασμός και προσκόλληση στις λεπτομέρειες</a:t>
          </a:r>
          <a:endParaRPr lang="en-GB" sz="1200" b="1">
            <a:latin typeface="Calibri" panose="020F0502020204030204" pitchFamily="34" charset="0"/>
            <a:cs typeface="Calibri" panose="020F0502020204030204" pitchFamily="34" charset="0"/>
          </a:endParaRPr>
        </a:p>
      </dgm:t>
    </dgm:pt>
    <dgm:pt modelId="{1BE472DF-EA85-4B95-97CC-D343B3F5CEF2}" type="parTrans" cxnId="{FE35D4B4-5837-46D3-8B5B-E6E684059AB6}">
      <dgm:prSet/>
      <dgm:spPr/>
      <dgm:t>
        <a:bodyPr/>
        <a:lstStyle/>
        <a:p>
          <a:endParaRPr lang="en-GB"/>
        </a:p>
      </dgm:t>
    </dgm:pt>
    <dgm:pt modelId="{928BBB49-5E98-4147-AAB8-A99EE702E0EF}" type="sibTrans" cxnId="{FE35D4B4-5837-46D3-8B5B-E6E684059AB6}">
      <dgm:prSet/>
      <dgm:spPr/>
      <dgm:t>
        <a:bodyPr/>
        <a:lstStyle/>
        <a:p>
          <a:endParaRPr lang="en-GB"/>
        </a:p>
      </dgm:t>
    </dgm:pt>
    <dgm:pt modelId="{A9BB39DE-024D-45B8-9034-EFCCA31C716B}">
      <dgm:prSet phldrT="[Text]" custT="1"/>
      <dgm:spPr/>
      <dgm:t>
        <a:bodyPr/>
        <a:lstStyle/>
        <a:p>
          <a:r>
            <a:rPr lang="el-GR" sz="1200" b="1">
              <a:latin typeface="Calibri" panose="020F0502020204030204" pitchFamily="34" charset="0"/>
              <a:cs typeface="Calibri" panose="020F0502020204030204" pitchFamily="34" charset="0"/>
            </a:rPr>
            <a:t>ορίζοντας ορόσημα που δεν είναι σωστά</a:t>
          </a:r>
          <a:endParaRPr lang="en-GB" sz="1200" b="1">
            <a:latin typeface="Calibri" panose="020F0502020204030204" pitchFamily="34" charset="0"/>
            <a:cs typeface="Calibri" panose="020F0502020204030204" pitchFamily="34" charset="0"/>
          </a:endParaRPr>
        </a:p>
      </dgm:t>
    </dgm:pt>
    <dgm:pt modelId="{77EFA56B-0BA4-468B-8856-70099ACEB68C}" type="parTrans" cxnId="{FBD0217D-6516-470B-8551-0F8C5266D3F7}">
      <dgm:prSet/>
      <dgm:spPr/>
      <dgm:t>
        <a:bodyPr/>
        <a:lstStyle/>
        <a:p>
          <a:endParaRPr lang="en-GB"/>
        </a:p>
      </dgm:t>
    </dgm:pt>
    <dgm:pt modelId="{C3EA47EA-80B3-4EDF-8581-64651D4582CC}" type="sibTrans" cxnId="{FBD0217D-6516-470B-8551-0F8C5266D3F7}">
      <dgm:prSet/>
      <dgm:spPr/>
      <dgm:t>
        <a:bodyPr/>
        <a:lstStyle/>
        <a:p>
          <a:endParaRPr lang="en-GB"/>
        </a:p>
      </dgm:t>
    </dgm:pt>
    <dgm:pt modelId="{AC831A8F-45B4-4DFF-9BFB-45FA44C288B0}">
      <dgm:prSet phldrT="[Text]" custT="1"/>
      <dgm:spPr/>
      <dgm:t>
        <a:bodyPr/>
        <a:lstStyle/>
        <a:p>
          <a:r>
            <a:rPr lang="el-GR" sz="1200" b="1">
              <a:latin typeface="Calibri" panose="020F0502020204030204" pitchFamily="34" charset="0"/>
              <a:cs typeface="Calibri" panose="020F0502020204030204" pitchFamily="34" charset="0"/>
            </a:rPr>
            <a:t>απόρριψη συνηθειώ</a:t>
          </a:r>
          <a:r>
            <a:rPr lang="el-GR" sz="1200">
              <a:latin typeface="Calibri" panose="020F0502020204030204" pitchFamily="34" charset="0"/>
              <a:cs typeface="Calibri" panose="020F0502020204030204" pitchFamily="34" charset="0"/>
            </a:rPr>
            <a:t>ν</a:t>
          </a:r>
          <a:endParaRPr lang="en-GB" sz="1200">
            <a:latin typeface="Calibri" panose="020F0502020204030204" pitchFamily="34" charset="0"/>
            <a:cs typeface="Calibri" panose="020F0502020204030204" pitchFamily="34" charset="0"/>
          </a:endParaRPr>
        </a:p>
      </dgm:t>
    </dgm:pt>
    <dgm:pt modelId="{66298937-77A9-4ABD-8FD8-B8A8D24E0537}" type="parTrans" cxnId="{DB93C280-3353-4385-8FFF-B16D8BE0E397}">
      <dgm:prSet/>
      <dgm:spPr/>
      <dgm:t>
        <a:bodyPr/>
        <a:lstStyle/>
        <a:p>
          <a:endParaRPr lang="en-GB"/>
        </a:p>
      </dgm:t>
    </dgm:pt>
    <dgm:pt modelId="{5EA2D573-1D94-4508-B418-FC550CD4ECAD}" type="sibTrans" cxnId="{DB93C280-3353-4385-8FFF-B16D8BE0E397}">
      <dgm:prSet/>
      <dgm:spPr/>
      <dgm:t>
        <a:bodyPr/>
        <a:lstStyle/>
        <a:p>
          <a:endParaRPr lang="en-GB"/>
        </a:p>
      </dgm:t>
    </dgm:pt>
    <dgm:pt modelId="{C0E65FFE-5E36-4428-B42B-A0C52AF9BE3A}" type="pres">
      <dgm:prSet presAssocID="{B12028B5-2CCB-4540-AB26-6B528CDE05A3}" presName="Name0" presStyleCnt="0">
        <dgm:presLayoutVars>
          <dgm:dir/>
          <dgm:resizeHandles val="exact"/>
        </dgm:presLayoutVars>
      </dgm:prSet>
      <dgm:spPr/>
    </dgm:pt>
    <dgm:pt modelId="{7B12EA5B-F59E-4A69-994A-69272691623C}" type="pres">
      <dgm:prSet presAssocID="{964842EF-A3E4-4ED2-BE67-0EF765EF21E0}" presName="Name5" presStyleLbl="vennNode1" presStyleIdx="0" presStyleCnt="5">
        <dgm:presLayoutVars>
          <dgm:bulletEnabled val="1"/>
        </dgm:presLayoutVars>
      </dgm:prSet>
      <dgm:spPr/>
    </dgm:pt>
    <dgm:pt modelId="{6A780F46-7F8D-4926-950F-C6163418440A}" type="pres">
      <dgm:prSet presAssocID="{05881113-416F-490A-B13D-9E83406532B1}" presName="space" presStyleCnt="0"/>
      <dgm:spPr/>
    </dgm:pt>
    <dgm:pt modelId="{98A59DB2-5004-4057-BD3F-7F86DD1B8400}" type="pres">
      <dgm:prSet presAssocID="{35EBE716-81C5-498A-9C62-7048404367DA}" presName="Name5" presStyleLbl="vennNode1" presStyleIdx="1" presStyleCnt="5">
        <dgm:presLayoutVars>
          <dgm:bulletEnabled val="1"/>
        </dgm:presLayoutVars>
      </dgm:prSet>
      <dgm:spPr/>
    </dgm:pt>
    <dgm:pt modelId="{44916F5D-5478-4463-B60C-9569F4FB8E05}" type="pres">
      <dgm:prSet presAssocID="{C534F51E-A96A-477D-9794-EC3A3AEC99D9}" presName="space" presStyleCnt="0"/>
      <dgm:spPr/>
    </dgm:pt>
    <dgm:pt modelId="{88BA24D0-84FF-46F8-94D6-53C3EBDBC9D4}" type="pres">
      <dgm:prSet presAssocID="{45765FD5-B105-4697-88BF-E99DAB18DF02}" presName="Name5" presStyleLbl="vennNode1" presStyleIdx="2" presStyleCnt="5">
        <dgm:presLayoutVars>
          <dgm:bulletEnabled val="1"/>
        </dgm:presLayoutVars>
      </dgm:prSet>
      <dgm:spPr/>
    </dgm:pt>
    <dgm:pt modelId="{C899C3C7-8361-43C8-AD48-0EDC4EF6F38E}" type="pres">
      <dgm:prSet presAssocID="{928BBB49-5E98-4147-AAB8-A99EE702E0EF}" presName="space" presStyleCnt="0"/>
      <dgm:spPr/>
    </dgm:pt>
    <dgm:pt modelId="{397C2999-D736-4809-87E0-7C1813EEBF54}" type="pres">
      <dgm:prSet presAssocID="{A9BB39DE-024D-45B8-9034-EFCCA31C716B}" presName="Name5" presStyleLbl="vennNode1" presStyleIdx="3" presStyleCnt="5">
        <dgm:presLayoutVars>
          <dgm:bulletEnabled val="1"/>
        </dgm:presLayoutVars>
      </dgm:prSet>
      <dgm:spPr/>
    </dgm:pt>
    <dgm:pt modelId="{2D6F18A1-3DBA-43D8-B4F3-9E227F7014DC}" type="pres">
      <dgm:prSet presAssocID="{C3EA47EA-80B3-4EDF-8581-64651D4582CC}" presName="space" presStyleCnt="0"/>
      <dgm:spPr/>
    </dgm:pt>
    <dgm:pt modelId="{D3F5C5EB-AFE5-441C-A399-CC072E8DC3F0}" type="pres">
      <dgm:prSet presAssocID="{AC831A8F-45B4-4DFF-9BFB-45FA44C288B0}" presName="Name5" presStyleLbl="vennNode1" presStyleIdx="4" presStyleCnt="5">
        <dgm:presLayoutVars>
          <dgm:bulletEnabled val="1"/>
        </dgm:presLayoutVars>
      </dgm:prSet>
      <dgm:spPr/>
    </dgm:pt>
  </dgm:ptLst>
  <dgm:cxnLst>
    <dgm:cxn modelId="{CE437F09-F79B-4DA3-B210-83A010CD6968}" type="presOf" srcId="{AC831A8F-45B4-4DFF-9BFB-45FA44C288B0}" destId="{D3F5C5EB-AFE5-441C-A399-CC072E8DC3F0}" srcOrd="0" destOrd="0" presId="urn:microsoft.com/office/officeart/2005/8/layout/venn3"/>
    <dgm:cxn modelId="{27D6D423-27AA-40D1-94B6-7A3C0199A57F}" type="presOf" srcId="{964842EF-A3E4-4ED2-BE67-0EF765EF21E0}" destId="{7B12EA5B-F59E-4A69-994A-69272691623C}" srcOrd="0" destOrd="0" presId="urn:microsoft.com/office/officeart/2005/8/layout/venn3"/>
    <dgm:cxn modelId="{26001427-5BA0-446F-A12C-F1F1E8D3C66A}" type="presOf" srcId="{A9BB39DE-024D-45B8-9034-EFCCA31C716B}" destId="{397C2999-D736-4809-87E0-7C1813EEBF54}" srcOrd="0" destOrd="0" presId="urn:microsoft.com/office/officeart/2005/8/layout/venn3"/>
    <dgm:cxn modelId="{EB957443-595C-405C-8543-5184115D1F39}" type="presOf" srcId="{35EBE716-81C5-498A-9C62-7048404367DA}" destId="{98A59DB2-5004-4057-BD3F-7F86DD1B8400}" srcOrd="0" destOrd="0" presId="urn:microsoft.com/office/officeart/2005/8/layout/venn3"/>
    <dgm:cxn modelId="{0AF2B046-418C-42EA-BCAF-D5F9A55D397F}" type="presOf" srcId="{B12028B5-2CCB-4540-AB26-6B528CDE05A3}" destId="{C0E65FFE-5E36-4428-B42B-A0C52AF9BE3A}" srcOrd="0" destOrd="0" presId="urn:microsoft.com/office/officeart/2005/8/layout/venn3"/>
    <dgm:cxn modelId="{BB4C4556-5540-4BDD-BEEA-A004349A69F6}" type="presOf" srcId="{45765FD5-B105-4697-88BF-E99DAB18DF02}" destId="{88BA24D0-84FF-46F8-94D6-53C3EBDBC9D4}" srcOrd="0" destOrd="0" presId="urn:microsoft.com/office/officeart/2005/8/layout/venn3"/>
    <dgm:cxn modelId="{07F7EE59-C061-47B1-B0DD-85A2CE52FAE4}" srcId="{B12028B5-2CCB-4540-AB26-6B528CDE05A3}" destId="{35EBE716-81C5-498A-9C62-7048404367DA}" srcOrd="1" destOrd="0" parTransId="{8C191812-C0D1-49A9-AFDC-3A537BC9DB3C}" sibTransId="{C534F51E-A96A-477D-9794-EC3A3AEC99D9}"/>
    <dgm:cxn modelId="{FBD0217D-6516-470B-8551-0F8C5266D3F7}" srcId="{B12028B5-2CCB-4540-AB26-6B528CDE05A3}" destId="{A9BB39DE-024D-45B8-9034-EFCCA31C716B}" srcOrd="3" destOrd="0" parTransId="{77EFA56B-0BA4-468B-8856-70099ACEB68C}" sibTransId="{C3EA47EA-80B3-4EDF-8581-64651D4582CC}"/>
    <dgm:cxn modelId="{DB93C280-3353-4385-8FFF-B16D8BE0E397}" srcId="{B12028B5-2CCB-4540-AB26-6B528CDE05A3}" destId="{AC831A8F-45B4-4DFF-9BFB-45FA44C288B0}" srcOrd="4" destOrd="0" parTransId="{66298937-77A9-4ABD-8FD8-B8A8D24E0537}" sibTransId="{5EA2D573-1D94-4508-B418-FC550CD4ECAD}"/>
    <dgm:cxn modelId="{720213B3-BD99-4319-8C81-0B664CEB3BEB}" srcId="{B12028B5-2CCB-4540-AB26-6B528CDE05A3}" destId="{964842EF-A3E4-4ED2-BE67-0EF765EF21E0}" srcOrd="0" destOrd="0" parTransId="{B3826ADF-D98D-450F-89D0-E1D788A0A9BD}" sibTransId="{05881113-416F-490A-B13D-9E83406532B1}"/>
    <dgm:cxn modelId="{FE35D4B4-5837-46D3-8B5B-E6E684059AB6}" srcId="{B12028B5-2CCB-4540-AB26-6B528CDE05A3}" destId="{45765FD5-B105-4697-88BF-E99DAB18DF02}" srcOrd="2" destOrd="0" parTransId="{1BE472DF-EA85-4B95-97CC-D343B3F5CEF2}" sibTransId="{928BBB49-5E98-4147-AAB8-A99EE702E0EF}"/>
    <dgm:cxn modelId="{F0AB94D8-E7DB-402C-BA61-534BC4171049}" type="presParOf" srcId="{C0E65FFE-5E36-4428-B42B-A0C52AF9BE3A}" destId="{7B12EA5B-F59E-4A69-994A-69272691623C}" srcOrd="0" destOrd="0" presId="urn:microsoft.com/office/officeart/2005/8/layout/venn3"/>
    <dgm:cxn modelId="{19AEB8AA-A146-4F45-BFD3-2F932C3F5809}" type="presParOf" srcId="{C0E65FFE-5E36-4428-B42B-A0C52AF9BE3A}" destId="{6A780F46-7F8D-4926-950F-C6163418440A}" srcOrd="1" destOrd="0" presId="urn:microsoft.com/office/officeart/2005/8/layout/venn3"/>
    <dgm:cxn modelId="{87E2482E-540D-4F92-A0FA-04B6A4A147F7}" type="presParOf" srcId="{C0E65FFE-5E36-4428-B42B-A0C52AF9BE3A}" destId="{98A59DB2-5004-4057-BD3F-7F86DD1B8400}" srcOrd="2" destOrd="0" presId="urn:microsoft.com/office/officeart/2005/8/layout/venn3"/>
    <dgm:cxn modelId="{2A4E2C21-435F-48F3-B970-B24969D03D05}" type="presParOf" srcId="{C0E65FFE-5E36-4428-B42B-A0C52AF9BE3A}" destId="{44916F5D-5478-4463-B60C-9569F4FB8E05}" srcOrd="3" destOrd="0" presId="urn:microsoft.com/office/officeart/2005/8/layout/venn3"/>
    <dgm:cxn modelId="{FDD16741-1C4B-4027-B265-C37268106A2E}" type="presParOf" srcId="{C0E65FFE-5E36-4428-B42B-A0C52AF9BE3A}" destId="{88BA24D0-84FF-46F8-94D6-53C3EBDBC9D4}" srcOrd="4" destOrd="0" presId="urn:microsoft.com/office/officeart/2005/8/layout/venn3"/>
    <dgm:cxn modelId="{304C1449-6CE9-4283-8ADF-069CB83E5CDA}" type="presParOf" srcId="{C0E65FFE-5E36-4428-B42B-A0C52AF9BE3A}" destId="{C899C3C7-8361-43C8-AD48-0EDC4EF6F38E}" srcOrd="5" destOrd="0" presId="urn:microsoft.com/office/officeart/2005/8/layout/venn3"/>
    <dgm:cxn modelId="{4D008F2F-1614-4D59-A486-29F1DFAE0EF0}" type="presParOf" srcId="{C0E65FFE-5E36-4428-B42B-A0C52AF9BE3A}" destId="{397C2999-D736-4809-87E0-7C1813EEBF54}" srcOrd="6" destOrd="0" presId="urn:microsoft.com/office/officeart/2005/8/layout/venn3"/>
    <dgm:cxn modelId="{3F1ED016-DF16-4224-9434-92AF216255CA}" type="presParOf" srcId="{C0E65FFE-5E36-4428-B42B-A0C52AF9BE3A}" destId="{2D6F18A1-3DBA-43D8-B4F3-9E227F7014DC}" srcOrd="7" destOrd="0" presId="urn:microsoft.com/office/officeart/2005/8/layout/venn3"/>
    <dgm:cxn modelId="{AC212AC5-26E5-4EB1-A5BA-53A8A31DD009}" type="presParOf" srcId="{C0E65FFE-5E36-4428-B42B-A0C52AF9BE3A}" destId="{D3F5C5EB-AFE5-441C-A399-CC072E8DC3F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11A32-B340-4092-96FC-C350DD9B93DF}" type="doc">
      <dgm:prSet loTypeId="urn:microsoft.com/office/officeart/2005/8/layout/radial4" loCatId="relationship" qsTypeId="urn:microsoft.com/office/officeart/2005/8/quickstyle/simple2" qsCatId="simple" csTypeId="urn:microsoft.com/office/officeart/2005/8/colors/colorful1" csCatId="colorful" phldr="1"/>
      <dgm:spPr/>
      <dgm:t>
        <a:bodyPr/>
        <a:lstStyle/>
        <a:p>
          <a:endParaRPr lang="en-GB"/>
        </a:p>
      </dgm:t>
    </dgm:pt>
    <dgm:pt modelId="{DBC510A5-6C5B-489B-88BC-9A030B48CE68}">
      <dgm:prSet phldrT="[Text]"/>
      <dgm:spPr/>
      <dgm:t>
        <a:bodyPr/>
        <a:lstStyle/>
        <a:p>
          <a:r>
            <a:rPr lang="el-GR" dirty="0"/>
            <a:t>Συμβουλές</a:t>
          </a:r>
          <a:endParaRPr lang="en-GB" dirty="0"/>
        </a:p>
      </dgm:t>
    </dgm:pt>
    <dgm:pt modelId="{8CCAAA77-14ED-4249-A1FB-92685CB50B0E}" type="parTrans" cxnId="{AC951F4A-0332-4741-B9F1-1EF0D44F4121}">
      <dgm:prSet/>
      <dgm:spPr/>
      <dgm:t>
        <a:bodyPr/>
        <a:lstStyle/>
        <a:p>
          <a:endParaRPr lang="en-GB"/>
        </a:p>
      </dgm:t>
    </dgm:pt>
    <dgm:pt modelId="{9E1665D7-5D60-4039-89FF-BC184A9A7249}" type="sibTrans" cxnId="{AC951F4A-0332-4741-B9F1-1EF0D44F4121}">
      <dgm:prSet/>
      <dgm:spPr/>
      <dgm:t>
        <a:bodyPr/>
        <a:lstStyle/>
        <a:p>
          <a:endParaRPr lang="en-GB"/>
        </a:p>
      </dgm:t>
    </dgm:pt>
    <dgm:pt modelId="{0F45D85B-445D-4077-8193-F950DD66B9C4}">
      <dgm:prSet phldrT="[Text]"/>
      <dgm:spPr/>
      <dgm:t>
        <a:bodyPr/>
        <a:lstStyle/>
        <a:p>
          <a:r>
            <a:rPr lang="el-GR" dirty="0"/>
            <a:t>Εντοπισμός κοινών προκαταλήψεων</a:t>
          </a:r>
          <a:endParaRPr lang="en-GB" dirty="0"/>
        </a:p>
      </dgm:t>
    </dgm:pt>
    <dgm:pt modelId="{3F58F8C8-B997-4C9C-96FF-F2A656AAB70D}" type="parTrans" cxnId="{91785322-0125-4FE0-A4C5-CE5326E26DA3}">
      <dgm:prSet/>
      <dgm:spPr/>
      <dgm:t>
        <a:bodyPr/>
        <a:lstStyle/>
        <a:p>
          <a:endParaRPr lang="en-GB"/>
        </a:p>
      </dgm:t>
    </dgm:pt>
    <dgm:pt modelId="{11FCD1A8-9F35-46AE-97AC-35FEBE0D6792}" type="sibTrans" cxnId="{91785322-0125-4FE0-A4C5-CE5326E26DA3}">
      <dgm:prSet/>
      <dgm:spPr/>
      <dgm:t>
        <a:bodyPr/>
        <a:lstStyle/>
        <a:p>
          <a:endParaRPr lang="en-GB"/>
        </a:p>
      </dgm:t>
    </dgm:pt>
    <dgm:pt modelId="{FF90C77C-4368-4633-81B0-DB13D9F91C54}">
      <dgm:prSet phldrT="[Text]"/>
      <dgm:spPr/>
      <dgm:t>
        <a:bodyPr/>
        <a:lstStyle/>
        <a:p>
          <a:r>
            <a:rPr lang="el-GR" dirty="0"/>
            <a:t>Αναζήτηση διαφορετικών προοπτικών</a:t>
          </a:r>
          <a:endParaRPr lang="en-GB" dirty="0"/>
        </a:p>
      </dgm:t>
    </dgm:pt>
    <dgm:pt modelId="{FD6E888B-A82A-455E-B96D-DA306754D3FA}" type="parTrans" cxnId="{18480EEB-99AA-4AE6-8E1F-C3838A1265D8}">
      <dgm:prSet/>
      <dgm:spPr/>
      <dgm:t>
        <a:bodyPr/>
        <a:lstStyle/>
        <a:p>
          <a:endParaRPr lang="en-GB"/>
        </a:p>
      </dgm:t>
    </dgm:pt>
    <dgm:pt modelId="{CF6E019B-21C8-476C-9AE5-DD173C598AAD}" type="sibTrans" cxnId="{18480EEB-99AA-4AE6-8E1F-C3838A1265D8}">
      <dgm:prSet/>
      <dgm:spPr/>
      <dgm:t>
        <a:bodyPr/>
        <a:lstStyle/>
        <a:p>
          <a:endParaRPr lang="en-GB"/>
        </a:p>
      </dgm:t>
    </dgm:pt>
    <dgm:pt modelId="{8809840A-EC34-4621-8873-4E6730DA42BA}">
      <dgm:prSet phldrT="[Text]"/>
      <dgm:spPr/>
      <dgm:t>
        <a:bodyPr/>
        <a:lstStyle/>
        <a:p>
          <a:r>
            <a:rPr lang="el-GR" dirty="0"/>
            <a:t>Χρήση δομημένων μεθόδων
</a:t>
          </a:r>
          <a:endParaRPr lang="en-GB" dirty="0"/>
        </a:p>
      </dgm:t>
    </dgm:pt>
    <dgm:pt modelId="{AB9208AA-B386-4C7E-B6D7-66F349BC34A4}" type="parTrans" cxnId="{FC7CA2B4-723E-4837-B2DC-21723F71787F}">
      <dgm:prSet/>
      <dgm:spPr/>
      <dgm:t>
        <a:bodyPr/>
        <a:lstStyle/>
        <a:p>
          <a:endParaRPr lang="en-GB"/>
        </a:p>
      </dgm:t>
    </dgm:pt>
    <dgm:pt modelId="{BAE09855-0F1D-48F0-A6C7-0DF5BF4190A5}" type="sibTrans" cxnId="{FC7CA2B4-723E-4837-B2DC-21723F71787F}">
      <dgm:prSet/>
      <dgm:spPr/>
      <dgm:t>
        <a:bodyPr/>
        <a:lstStyle/>
        <a:p>
          <a:endParaRPr lang="en-GB"/>
        </a:p>
      </dgm:t>
    </dgm:pt>
    <dgm:pt modelId="{1883D087-5F92-4874-932B-694B13115623}">
      <dgm:prSet/>
      <dgm:spPr/>
      <dgm:t>
        <a:bodyPr/>
        <a:lstStyle/>
        <a:p>
          <a:r>
            <a:rPr lang="el-GR" dirty="0"/>
            <a:t>Ανάπτυξη νοοτροπίας ανάπτυξης</a:t>
          </a:r>
          <a:endParaRPr lang="en-GB" dirty="0"/>
        </a:p>
      </dgm:t>
    </dgm:pt>
    <dgm:pt modelId="{C386CB60-DEE9-4614-9654-419B08456DD1}" type="parTrans" cxnId="{25BC0AB7-12E4-45C5-B79D-AAAD866ECD4A}">
      <dgm:prSet/>
      <dgm:spPr/>
      <dgm:t>
        <a:bodyPr/>
        <a:lstStyle/>
        <a:p>
          <a:endParaRPr lang="en-GB"/>
        </a:p>
      </dgm:t>
    </dgm:pt>
    <dgm:pt modelId="{B4AB2B30-48A1-4BD8-A1AC-D01679520B11}" type="sibTrans" cxnId="{25BC0AB7-12E4-45C5-B79D-AAAD866ECD4A}">
      <dgm:prSet/>
      <dgm:spPr/>
      <dgm:t>
        <a:bodyPr/>
        <a:lstStyle/>
        <a:p>
          <a:endParaRPr lang="en-GB"/>
        </a:p>
      </dgm:t>
    </dgm:pt>
    <dgm:pt modelId="{51202D36-A203-4FAC-98D9-E5AB9225DB7F}">
      <dgm:prSet/>
      <dgm:spPr/>
      <dgm:t>
        <a:bodyPr/>
        <a:lstStyle/>
        <a:p>
          <a:r>
            <a:rPr lang="el-GR" dirty="0"/>
            <a:t>Δοκιμασία των αποφάσεων</a:t>
          </a:r>
          <a:endParaRPr lang="en-GB" dirty="0"/>
        </a:p>
      </dgm:t>
    </dgm:pt>
    <dgm:pt modelId="{480D15C2-77E4-4454-9FF1-E4D8DA555C0D}" type="parTrans" cxnId="{F6A40951-9E05-4D9C-A68A-B36E3AD9F9FC}">
      <dgm:prSet/>
      <dgm:spPr/>
      <dgm:t>
        <a:bodyPr/>
        <a:lstStyle/>
        <a:p>
          <a:endParaRPr lang="en-GB"/>
        </a:p>
      </dgm:t>
    </dgm:pt>
    <dgm:pt modelId="{B75FFB44-167A-490B-9827-A6BBDFF95E9D}" type="sibTrans" cxnId="{F6A40951-9E05-4D9C-A68A-B36E3AD9F9FC}">
      <dgm:prSet/>
      <dgm:spPr/>
      <dgm:t>
        <a:bodyPr/>
        <a:lstStyle/>
        <a:p>
          <a:endParaRPr lang="en-GB"/>
        </a:p>
      </dgm:t>
    </dgm:pt>
    <dgm:pt modelId="{874D93CA-B662-4211-A936-C81B078D3104}">
      <dgm:prSet/>
      <dgm:spPr/>
      <dgm:t>
        <a:bodyPr/>
        <a:lstStyle/>
        <a:p>
          <a:r>
            <a:rPr lang="el-GR" dirty="0"/>
            <a:t>Επανεξέταση των αποτελεσμάτων σας</a:t>
          </a:r>
          <a:endParaRPr lang="en-GB" dirty="0"/>
        </a:p>
      </dgm:t>
    </dgm:pt>
    <dgm:pt modelId="{EDD28E33-F9B6-41A1-9003-FCD544771A58}" type="parTrans" cxnId="{3D52BC16-F8BB-48BF-84C7-478E77A6F52B}">
      <dgm:prSet/>
      <dgm:spPr/>
      <dgm:t>
        <a:bodyPr/>
        <a:lstStyle/>
        <a:p>
          <a:endParaRPr lang="en-GB"/>
        </a:p>
      </dgm:t>
    </dgm:pt>
    <dgm:pt modelId="{1A64861C-4626-4173-B3D2-C6DA2B5328B2}" type="sibTrans" cxnId="{3D52BC16-F8BB-48BF-84C7-478E77A6F52B}">
      <dgm:prSet/>
      <dgm:spPr/>
      <dgm:t>
        <a:bodyPr/>
        <a:lstStyle/>
        <a:p>
          <a:endParaRPr lang="en-GB"/>
        </a:p>
      </dgm:t>
    </dgm:pt>
    <dgm:pt modelId="{612898EC-B0CD-4643-B292-BC60E54D0681}" type="pres">
      <dgm:prSet presAssocID="{0F611A32-B340-4092-96FC-C350DD9B93DF}" presName="cycle" presStyleCnt="0">
        <dgm:presLayoutVars>
          <dgm:chMax val="1"/>
          <dgm:dir/>
          <dgm:animLvl val="ctr"/>
          <dgm:resizeHandles val="exact"/>
        </dgm:presLayoutVars>
      </dgm:prSet>
      <dgm:spPr/>
    </dgm:pt>
    <dgm:pt modelId="{4FC8F1F4-8FA6-417F-8EC5-A7F39911B09C}" type="pres">
      <dgm:prSet presAssocID="{DBC510A5-6C5B-489B-88BC-9A030B48CE68}" presName="centerShape" presStyleLbl="node0" presStyleIdx="0" presStyleCnt="1"/>
      <dgm:spPr/>
    </dgm:pt>
    <dgm:pt modelId="{7B639B26-7115-4F59-8128-314E7F18B6B1}" type="pres">
      <dgm:prSet presAssocID="{3F58F8C8-B997-4C9C-96FF-F2A656AAB70D}" presName="parTrans" presStyleLbl="bgSibTrans2D1" presStyleIdx="0" presStyleCnt="6"/>
      <dgm:spPr/>
    </dgm:pt>
    <dgm:pt modelId="{397C3A7E-0E8D-43C5-8B64-6BBA65509967}" type="pres">
      <dgm:prSet presAssocID="{0F45D85B-445D-4077-8193-F950DD66B9C4}" presName="node" presStyleLbl="node1" presStyleIdx="0" presStyleCnt="6">
        <dgm:presLayoutVars>
          <dgm:bulletEnabled val="1"/>
        </dgm:presLayoutVars>
      </dgm:prSet>
      <dgm:spPr/>
    </dgm:pt>
    <dgm:pt modelId="{A2FA1A3D-AE4E-428A-9EEA-F9DD1A26F8BB}" type="pres">
      <dgm:prSet presAssocID="{FD6E888B-A82A-455E-B96D-DA306754D3FA}" presName="parTrans" presStyleLbl="bgSibTrans2D1" presStyleIdx="1" presStyleCnt="6"/>
      <dgm:spPr/>
    </dgm:pt>
    <dgm:pt modelId="{D14DDFD6-3F66-4745-8BC5-CF9C5B67C652}" type="pres">
      <dgm:prSet presAssocID="{FF90C77C-4368-4633-81B0-DB13D9F91C54}" presName="node" presStyleLbl="node1" presStyleIdx="1" presStyleCnt="6">
        <dgm:presLayoutVars>
          <dgm:bulletEnabled val="1"/>
        </dgm:presLayoutVars>
      </dgm:prSet>
      <dgm:spPr/>
    </dgm:pt>
    <dgm:pt modelId="{AB2C2532-3E59-419E-B49D-5340DC8C549C}" type="pres">
      <dgm:prSet presAssocID="{AB9208AA-B386-4C7E-B6D7-66F349BC34A4}" presName="parTrans" presStyleLbl="bgSibTrans2D1" presStyleIdx="2" presStyleCnt="6"/>
      <dgm:spPr/>
    </dgm:pt>
    <dgm:pt modelId="{1694A216-EE94-449C-8E34-CDD5D091ECB7}" type="pres">
      <dgm:prSet presAssocID="{8809840A-EC34-4621-8873-4E6730DA42BA}" presName="node" presStyleLbl="node1" presStyleIdx="2" presStyleCnt="6">
        <dgm:presLayoutVars>
          <dgm:bulletEnabled val="1"/>
        </dgm:presLayoutVars>
      </dgm:prSet>
      <dgm:spPr/>
    </dgm:pt>
    <dgm:pt modelId="{F13107B4-B164-4C01-B58C-2027019E089C}" type="pres">
      <dgm:prSet presAssocID="{480D15C2-77E4-4454-9FF1-E4D8DA555C0D}" presName="parTrans" presStyleLbl="bgSibTrans2D1" presStyleIdx="3" presStyleCnt="6"/>
      <dgm:spPr/>
    </dgm:pt>
    <dgm:pt modelId="{07104DA7-0BC5-43CD-8B6D-3E27C4C001A4}" type="pres">
      <dgm:prSet presAssocID="{51202D36-A203-4FAC-98D9-E5AB9225DB7F}" presName="node" presStyleLbl="node1" presStyleIdx="3" presStyleCnt="6">
        <dgm:presLayoutVars>
          <dgm:bulletEnabled val="1"/>
        </dgm:presLayoutVars>
      </dgm:prSet>
      <dgm:spPr/>
    </dgm:pt>
    <dgm:pt modelId="{FF440CFD-6ECB-49E3-9420-17116068E7D4}" type="pres">
      <dgm:prSet presAssocID="{EDD28E33-F9B6-41A1-9003-FCD544771A58}" presName="parTrans" presStyleLbl="bgSibTrans2D1" presStyleIdx="4" presStyleCnt="6"/>
      <dgm:spPr/>
    </dgm:pt>
    <dgm:pt modelId="{A84DAE0A-B356-49F4-8E8D-2FCF550F749E}" type="pres">
      <dgm:prSet presAssocID="{874D93CA-B662-4211-A936-C81B078D3104}" presName="node" presStyleLbl="node1" presStyleIdx="4" presStyleCnt="6">
        <dgm:presLayoutVars>
          <dgm:bulletEnabled val="1"/>
        </dgm:presLayoutVars>
      </dgm:prSet>
      <dgm:spPr/>
    </dgm:pt>
    <dgm:pt modelId="{3F70EB37-E91D-4E4E-9C30-C9D3D48CFDD0}" type="pres">
      <dgm:prSet presAssocID="{C386CB60-DEE9-4614-9654-419B08456DD1}" presName="parTrans" presStyleLbl="bgSibTrans2D1" presStyleIdx="5" presStyleCnt="6"/>
      <dgm:spPr/>
    </dgm:pt>
    <dgm:pt modelId="{083E020A-2310-4D8E-ACF9-7AB6F8990274}" type="pres">
      <dgm:prSet presAssocID="{1883D087-5F92-4874-932B-694B13115623}" presName="node" presStyleLbl="node1" presStyleIdx="5" presStyleCnt="6">
        <dgm:presLayoutVars>
          <dgm:bulletEnabled val="1"/>
        </dgm:presLayoutVars>
      </dgm:prSet>
      <dgm:spPr/>
    </dgm:pt>
  </dgm:ptLst>
  <dgm:cxnLst>
    <dgm:cxn modelId="{31541E01-1344-4964-B5DE-DC9053016CC9}" type="presOf" srcId="{EDD28E33-F9B6-41A1-9003-FCD544771A58}" destId="{FF440CFD-6ECB-49E3-9420-17116068E7D4}" srcOrd="0" destOrd="0" presId="urn:microsoft.com/office/officeart/2005/8/layout/radial4"/>
    <dgm:cxn modelId="{024C8204-980E-4441-8D69-79624659859D}" type="presOf" srcId="{51202D36-A203-4FAC-98D9-E5AB9225DB7F}" destId="{07104DA7-0BC5-43CD-8B6D-3E27C4C001A4}" srcOrd="0" destOrd="0" presId="urn:microsoft.com/office/officeart/2005/8/layout/radial4"/>
    <dgm:cxn modelId="{2F820606-62A7-4E6D-92AF-C40B660C9D39}" type="presOf" srcId="{C386CB60-DEE9-4614-9654-419B08456DD1}" destId="{3F70EB37-E91D-4E4E-9C30-C9D3D48CFDD0}" srcOrd="0" destOrd="0" presId="urn:microsoft.com/office/officeart/2005/8/layout/radial4"/>
    <dgm:cxn modelId="{3D52BC16-F8BB-48BF-84C7-478E77A6F52B}" srcId="{DBC510A5-6C5B-489B-88BC-9A030B48CE68}" destId="{874D93CA-B662-4211-A936-C81B078D3104}" srcOrd="4" destOrd="0" parTransId="{EDD28E33-F9B6-41A1-9003-FCD544771A58}" sibTransId="{1A64861C-4626-4173-B3D2-C6DA2B5328B2}"/>
    <dgm:cxn modelId="{6F3FBA1F-FD3D-4BA4-94F2-864F66AAB971}" type="presOf" srcId="{0F45D85B-445D-4077-8193-F950DD66B9C4}" destId="{397C3A7E-0E8D-43C5-8B64-6BBA65509967}" srcOrd="0" destOrd="0" presId="urn:microsoft.com/office/officeart/2005/8/layout/radial4"/>
    <dgm:cxn modelId="{91785322-0125-4FE0-A4C5-CE5326E26DA3}" srcId="{DBC510A5-6C5B-489B-88BC-9A030B48CE68}" destId="{0F45D85B-445D-4077-8193-F950DD66B9C4}" srcOrd="0" destOrd="0" parTransId="{3F58F8C8-B997-4C9C-96FF-F2A656AAB70D}" sibTransId="{11FCD1A8-9F35-46AE-97AC-35FEBE0D6792}"/>
    <dgm:cxn modelId="{7EBA5D29-A739-4DE1-9D02-F76EE4C6329A}" type="presOf" srcId="{480D15C2-77E4-4454-9FF1-E4D8DA555C0D}" destId="{F13107B4-B164-4C01-B58C-2027019E089C}" srcOrd="0" destOrd="0" presId="urn:microsoft.com/office/officeart/2005/8/layout/radial4"/>
    <dgm:cxn modelId="{AC951F4A-0332-4741-B9F1-1EF0D44F4121}" srcId="{0F611A32-B340-4092-96FC-C350DD9B93DF}" destId="{DBC510A5-6C5B-489B-88BC-9A030B48CE68}" srcOrd="0" destOrd="0" parTransId="{8CCAAA77-14ED-4249-A1FB-92685CB50B0E}" sibTransId="{9E1665D7-5D60-4039-89FF-BC184A9A7249}"/>
    <dgm:cxn modelId="{975D704A-5928-49A0-B537-DCDC06459CEB}" type="presOf" srcId="{FF90C77C-4368-4633-81B0-DB13D9F91C54}" destId="{D14DDFD6-3F66-4745-8BC5-CF9C5B67C652}" srcOrd="0" destOrd="0" presId="urn:microsoft.com/office/officeart/2005/8/layout/radial4"/>
    <dgm:cxn modelId="{F6A40951-9E05-4D9C-A68A-B36E3AD9F9FC}" srcId="{DBC510A5-6C5B-489B-88BC-9A030B48CE68}" destId="{51202D36-A203-4FAC-98D9-E5AB9225DB7F}" srcOrd="3" destOrd="0" parTransId="{480D15C2-77E4-4454-9FF1-E4D8DA555C0D}" sibTransId="{B75FFB44-167A-490B-9827-A6BBDFF95E9D}"/>
    <dgm:cxn modelId="{3CD6F294-0786-443C-A6A6-29CC8EFA36A7}" type="presOf" srcId="{0F611A32-B340-4092-96FC-C350DD9B93DF}" destId="{612898EC-B0CD-4643-B292-BC60E54D0681}" srcOrd="0" destOrd="0" presId="urn:microsoft.com/office/officeart/2005/8/layout/radial4"/>
    <dgm:cxn modelId="{71A815A1-736C-4FC6-9CBD-C58913C961C1}" type="presOf" srcId="{AB9208AA-B386-4C7E-B6D7-66F349BC34A4}" destId="{AB2C2532-3E59-419E-B49D-5340DC8C549C}" srcOrd="0" destOrd="0" presId="urn:microsoft.com/office/officeart/2005/8/layout/radial4"/>
    <dgm:cxn modelId="{6C74C8A1-C984-439A-9374-CEE846A740E1}" type="presOf" srcId="{1883D087-5F92-4874-932B-694B13115623}" destId="{083E020A-2310-4D8E-ACF9-7AB6F8990274}" srcOrd="0" destOrd="0" presId="urn:microsoft.com/office/officeart/2005/8/layout/radial4"/>
    <dgm:cxn modelId="{FC7CA2B4-723E-4837-B2DC-21723F71787F}" srcId="{DBC510A5-6C5B-489B-88BC-9A030B48CE68}" destId="{8809840A-EC34-4621-8873-4E6730DA42BA}" srcOrd="2" destOrd="0" parTransId="{AB9208AA-B386-4C7E-B6D7-66F349BC34A4}" sibTransId="{BAE09855-0F1D-48F0-A6C7-0DF5BF4190A5}"/>
    <dgm:cxn modelId="{25BC0AB7-12E4-45C5-B79D-AAAD866ECD4A}" srcId="{DBC510A5-6C5B-489B-88BC-9A030B48CE68}" destId="{1883D087-5F92-4874-932B-694B13115623}" srcOrd="5" destOrd="0" parTransId="{C386CB60-DEE9-4614-9654-419B08456DD1}" sibTransId="{B4AB2B30-48A1-4BD8-A1AC-D01679520B11}"/>
    <dgm:cxn modelId="{EF0671C1-A175-423F-9E87-2576842CDC17}" type="presOf" srcId="{874D93CA-B662-4211-A936-C81B078D3104}" destId="{A84DAE0A-B356-49F4-8E8D-2FCF550F749E}" srcOrd="0" destOrd="0" presId="urn:microsoft.com/office/officeart/2005/8/layout/radial4"/>
    <dgm:cxn modelId="{C94441D2-81E4-4026-AD17-765D19F99251}" type="presOf" srcId="{3F58F8C8-B997-4C9C-96FF-F2A656AAB70D}" destId="{7B639B26-7115-4F59-8128-314E7F18B6B1}" srcOrd="0" destOrd="0" presId="urn:microsoft.com/office/officeart/2005/8/layout/radial4"/>
    <dgm:cxn modelId="{18480EEB-99AA-4AE6-8E1F-C3838A1265D8}" srcId="{DBC510A5-6C5B-489B-88BC-9A030B48CE68}" destId="{FF90C77C-4368-4633-81B0-DB13D9F91C54}" srcOrd="1" destOrd="0" parTransId="{FD6E888B-A82A-455E-B96D-DA306754D3FA}" sibTransId="{CF6E019B-21C8-476C-9AE5-DD173C598AAD}"/>
    <dgm:cxn modelId="{721C12FE-C488-4AEF-809B-E79DDB855DD7}" type="presOf" srcId="{DBC510A5-6C5B-489B-88BC-9A030B48CE68}" destId="{4FC8F1F4-8FA6-417F-8EC5-A7F39911B09C}" srcOrd="0" destOrd="0" presId="urn:microsoft.com/office/officeart/2005/8/layout/radial4"/>
    <dgm:cxn modelId="{640BE8FE-0547-4935-AA7B-5004BFC15C56}" type="presOf" srcId="{8809840A-EC34-4621-8873-4E6730DA42BA}" destId="{1694A216-EE94-449C-8E34-CDD5D091ECB7}" srcOrd="0" destOrd="0" presId="urn:microsoft.com/office/officeart/2005/8/layout/radial4"/>
    <dgm:cxn modelId="{8FE55CFF-619A-4384-90D8-1895B7D3AC79}" type="presOf" srcId="{FD6E888B-A82A-455E-B96D-DA306754D3FA}" destId="{A2FA1A3D-AE4E-428A-9EEA-F9DD1A26F8BB}" srcOrd="0" destOrd="0" presId="urn:microsoft.com/office/officeart/2005/8/layout/radial4"/>
    <dgm:cxn modelId="{3AF7B5AB-181A-4B0D-8077-A6A24EF2DC8A}" type="presParOf" srcId="{612898EC-B0CD-4643-B292-BC60E54D0681}" destId="{4FC8F1F4-8FA6-417F-8EC5-A7F39911B09C}" srcOrd="0" destOrd="0" presId="urn:microsoft.com/office/officeart/2005/8/layout/radial4"/>
    <dgm:cxn modelId="{1F23DBE7-2EA5-4A43-9E76-088AA2835B72}" type="presParOf" srcId="{612898EC-B0CD-4643-B292-BC60E54D0681}" destId="{7B639B26-7115-4F59-8128-314E7F18B6B1}" srcOrd="1" destOrd="0" presId="urn:microsoft.com/office/officeart/2005/8/layout/radial4"/>
    <dgm:cxn modelId="{DA9CEED4-A490-4AC0-BFF5-4E81EDC5475F}" type="presParOf" srcId="{612898EC-B0CD-4643-B292-BC60E54D0681}" destId="{397C3A7E-0E8D-43C5-8B64-6BBA65509967}" srcOrd="2" destOrd="0" presId="urn:microsoft.com/office/officeart/2005/8/layout/radial4"/>
    <dgm:cxn modelId="{5912A25D-7B12-4750-BEB1-5CFBBB3FB883}" type="presParOf" srcId="{612898EC-B0CD-4643-B292-BC60E54D0681}" destId="{A2FA1A3D-AE4E-428A-9EEA-F9DD1A26F8BB}" srcOrd="3" destOrd="0" presId="urn:microsoft.com/office/officeart/2005/8/layout/radial4"/>
    <dgm:cxn modelId="{094E96A5-26F9-458C-B119-2C8DF133712D}" type="presParOf" srcId="{612898EC-B0CD-4643-B292-BC60E54D0681}" destId="{D14DDFD6-3F66-4745-8BC5-CF9C5B67C652}" srcOrd="4" destOrd="0" presId="urn:microsoft.com/office/officeart/2005/8/layout/radial4"/>
    <dgm:cxn modelId="{694BE895-D349-43FD-971B-D4ACE00717AE}" type="presParOf" srcId="{612898EC-B0CD-4643-B292-BC60E54D0681}" destId="{AB2C2532-3E59-419E-B49D-5340DC8C549C}" srcOrd="5" destOrd="0" presId="urn:microsoft.com/office/officeart/2005/8/layout/radial4"/>
    <dgm:cxn modelId="{60016C56-279D-4554-B2B7-8D3C4AFCAD8E}" type="presParOf" srcId="{612898EC-B0CD-4643-B292-BC60E54D0681}" destId="{1694A216-EE94-449C-8E34-CDD5D091ECB7}" srcOrd="6" destOrd="0" presId="urn:microsoft.com/office/officeart/2005/8/layout/radial4"/>
    <dgm:cxn modelId="{571F5B82-662C-4290-99FC-3CA867DC4E94}" type="presParOf" srcId="{612898EC-B0CD-4643-B292-BC60E54D0681}" destId="{F13107B4-B164-4C01-B58C-2027019E089C}" srcOrd="7" destOrd="0" presId="urn:microsoft.com/office/officeart/2005/8/layout/radial4"/>
    <dgm:cxn modelId="{F23C2D37-2536-4096-A1E2-0AFBF4EBC480}" type="presParOf" srcId="{612898EC-B0CD-4643-B292-BC60E54D0681}" destId="{07104DA7-0BC5-43CD-8B6D-3E27C4C001A4}" srcOrd="8" destOrd="0" presId="urn:microsoft.com/office/officeart/2005/8/layout/radial4"/>
    <dgm:cxn modelId="{9EF66FA3-F933-432E-ADA0-159CA32B4066}" type="presParOf" srcId="{612898EC-B0CD-4643-B292-BC60E54D0681}" destId="{FF440CFD-6ECB-49E3-9420-17116068E7D4}" srcOrd="9" destOrd="0" presId="urn:microsoft.com/office/officeart/2005/8/layout/radial4"/>
    <dgm:cxn modelId="{62D8CB3C-9BED-4FFE-AD4C-7F464020A5A4}" type="presParOf" srcId="{612898EC-B0CD-4643-B292-BC60E54D0681}" destId="{A84DAE0A-B356-49F4-8E8D-2FCF550F749E}" srcOrd="10" destOrd="0" presId="urn:microsoft.com/office/officeart/2005/8/layout/radial4"/>
    <dgm:cxn modelId="{ACBDD6B8-7720-441B-951F-BD09A849FA1C}" type="presParOf" srcId="{612898EC-B0CD-4643-B292-BC60E54D0681}" destId="{3F70EB37-E91D-4E4E-9C30-C9D3D48CFDD0}" srcOrd="11" destOrd="0" presId="urn:microsoft.com/office/officeart/2005/8/layout/radial4"/>
    <dgm:cxn modelId="{CC5CC18C-9C06-4529-88D4-F0084A45E1B9}" type="presParOf" srcId="{612898EC-B0CD-4643-B292-BC60E54D0681}" destId="{083E020A-2310-4D8E-ACF9-7AB6F8990274}"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944B64-13BA-44F3-B97E-048FA35AB832}" type="doc">
      <dgm:prSet loTypeId="urn:microsoft.com/office/officeart/2005/8/layout/lProcess2" loCatId="list" qsTypeId="urn:microsoft.com/office/officeart/2005/8/quickstyle/simple2" qsCatId="simple" csTypeId="urn:microsoft.com/office/officeart/2005/8/colors/colorful5" csCatId="colorful" phldr="1"/>
      <dgm:spPr/>
      <dgm:t>
        <a:bodyPr/>
        <a:lstStyle/>
        <a:p>
          <a:endParaRPr lang="en-GB"/>
        </a:p>
      </dgm:t>
    </dgm:pt>
    <dgm:pt modelId="{59BF942B-605A-4DF6-82C6-EF6A646131D8}">
      <dgm:prSet phldrT="[Text]"/>
      <dgm:spPr/>
      <dgm:t>
        <a:bodyPr/>
        <a:lstStyle/>
        <a:p>
          <a:r>
            <a:rPr lang="el-GR" b="1"/>
            <a:t>Εύρεση προβλήματος</a:t>
          </a:r>
          <a:endParaRPr lang="en-GB" b="1"/>
        </a:p>
      </dgm:t>
    </dgm:pt>
    <dgm:pt modelId="{F0EDB0C3-6ED4-4E1B-84DD-32582209028A}" type="parTrans" cxnId="{E05609E2-ACB4-4B55-B468-6D3426EBAD7F}">
      <dgm:prSet/>
      <dgm:spPr/>
      <dgm:t>
        <a:bodyPr/>
        <a:lstStyle/>
        <a:p>
          <a:endParaRPr lang="en-GB"/>
        </a:p>
      </dgm:t>
    </dgm:pt>
    <dgm:pt modelId="{BE62BE7A-2077-4C86-A5DA-FE487D47465C}" type="sibTrans" cxnId="{E05609E2-ACB4-4B55-B468-6D3426EBAD7F}">
      <dgm:prSet/>
      <dgm:spPr/>
      <dgm:t>
        <a:bodyPr/>
        <a:lstStyle/>
        <a:p>
          <a:endParaRPr lang="en-GB"/>
        </a:p>
      </dgm:t>
    </dgm:pt>
    <dgm:pt modelId="{083875C0-64F3-4A38-89B2-66278BD48621}">
      <dgm:prSet phldrT="[Text]" custT="1"/>
      <dgm:spPr/>
      <dgm:t>
        <a:bodyPr/>
        <a:lstStyle/>
        <a:p>
          <a:r>
            <a:rPr lang="el-GR" sz="1000" b="1">
              <a:latin typeface="Calibri" panose="020F0502020204030204" pitchFamily="34" charset="0"/>
              <a:cs typeface="Calibri" panose="020F0502020204030204" pitchFamily="34" charset="0"/>
            </a:rPr>
            <a:t>Αναγνώριση στόχου, επιθυμίας, πρόκλησης</a:t>
          </a:r>
          <a:endParaRPr lang="en-GB" sz="1000" b="1">
            <a:latin typeface="Calibri" panose="020F0502020204030204" pitchFamily="34" charset="0"/>
            <a:cs typeface="Calibri" panose="020F0502020204030204" pitchFamily="34" charset="0"/>
          </a:endParaRPr>
        </a:p>
      </dgm:t>
    </dgm:pt>
    <dgm:pt modelId="{6EE220CE-9455-4B5F-9EE6-6D76BB424D3C}" type="parTrans" cxnId="{BD5DE1D9-A30F-4C29-9F38-6F46D45901A7}">
      <dgm:prSet/>
      <dgm:spPr/>
      <dgm:t>
        <a:bodyPr/>
        <a:lstStyle/>
        <a:p>
          <a:endParaRPr lang="en-GB"/>
        </a:p>
      </dgm:t>
    </dgm:pt>
    <dgm:pt modelId="{E4E30858-07A7-42B7-A589-1D8CD79BD7B2}" type="sibTrans" cxnId="{BD5DE1D9-A30F-4C29-9F38-6F46D45901A7}">
      <dgm:prSet/>
      <dgm:spPr/>
      <dgm:t>
        <a:bodyPr/>
        <a:lstStyle/>
        <a:p>
          <a:endParaRPr lang="en-GB"/>
        </a:p>
      </dgm:t>
    </dgm:pt>
    <dgm:pt modelId="{7BD2391E-9978-449E-9CC1-A247B3AB6462}">
      <dgm:prSet phldrT="[Text]" custT="1"/>
      <dgm:spPr/>
      <dgm:t>
        <a:bodyPr/>
        <a:lstStyle/>
        <a:p>
          <a:r>
            <a:rPr lang="el-GR" sz="1000" b="1">
              <a:latin typeface="Calibri" panose="020F0502020204030204" pitchFamily="34" charset="0"/>
              <a:cs typeface="Calibri" panose="020F0502020204030204" pitchFamily="34" charset="0"/>
            </a:rPr>
            <a:t>Ποιος είναι ο στόχος, η επιθυμία, η πρόκληση πάνω στην οποία θέλετε να εργαστείτε;</a:t>
          </a:r>
          <a:endParaRPr lang="en-GB" sz="1000" b="1">
            <a:latin typeface="Calibri" panose="020F0502020204030204" pitchFamily="34" charset="0"/>
            <a:cs typeface="Calibri" panose="020F0502020204030204" pitchFamily="34" charset="0"/>
          </a:endParaRPr>
        </a:p>
      </dgm:t>
    </dgm:pt>
    <dgm:pt modelId="{0A238C29-AD97-4AD3-96FE-A7316B47BFE1}" type="parTrans" cxnId="{DCBB7C90-BF39-4BB0-8634-32AFA6B835B9}">
      <dgm:prSet/>
      <dgm:spPr/>
      <dgm:t>
        <a:bodyPr/>
        <a:lstStyle/>
        <a:p>
          <a:endParaRPr lang="en-GB"/>
        </a:p>
      </dgm:t>
    </dgm:pt>
    <dgm:pt modelId="{8AE2EC63-F330-4989-88AE-8EDD2304D2D4}" type="sibTrans" cxnId="{DCBB7C90-BF39-4BB0-8634-32AFA6B835B9}">
      <dgm:prSet/>
      <dgm:spPr/>
      <dgm:t>
        <a:bodyPr/>
        <a:lstStyle/>
        <a:p>
          <a:endParaRPr lang="en-GB"/>
        </a:p>
      </dgm:t>
    </dgm:pt>
    <dgm:pt modelId="{C516E219-34E9-4A7F-9007-995B4359AD9D}">
      <dgm:prSet phldrT="[Text]" custT="1"/>
      <dgm:spPr/>
      <dgm:t>
        <a:bodyPr/>
        <a:lstStyle/>
        <a:p>
          <a:r>
            <a:rPr lang="el-GR" sz="1000" b="1" dirty="0">
              <a:latin typeface="Calibri" panose="020F0502020204030204" pitchFamily="34" charset="0"/>
              <a:cs typeface="Calibri" panose="020F0502020204030204" pitchFamily="34" charset="0"/>
            </a:rPr>
            <a:t>Συλλογή δεδομένων</a:t>
          </a:r>
          <a:endParaRPr lang="en-GB" sz="1000" b="1" dirty="0">
            <a:latin typeface="Calibri" panose="020F0502020204030204" pitchFamily="34" charset="0"/>
            <a:cs typeface="Calibri" panose="020F0502020204030204" pitchFamily="34" charset="0"/>
          </a:endParaRPr>
        </a:p>
      </dgm:t>
    </dgm:pt>
    <dgm:pt modelId="{3118161D-0A26-4818-9A72-42B7EE93F735}" type="parTrans" cxnId="{E0450EA1-39C8-41AC-8C06-C089E6BA8FDE}">
      <dgm:prSet/>
      <dgm:spPr/>
      <dgm:t>
        <a:bodyPr/>
        <a:lstStyle/>
        <a:p>
          <a:endParaRPr lang="en-GB"/>
        </a:p>
      </dgm:t>
    </dgm:pt>
    <dgm:pt modelId="{09A28596-39F9-4562-A0DE-6F37FF3346CA}" type="sibTrans" cxnId="{E0450EA1-39C8-41AC-8C06-C089E6BA8FDE}">
      <dgm:prSet/>
      <dgm:spPr/>
      <dgm:t>
        <a:bodyPr/>
        <a:lstStyle/>
        <a:p>
          <a:endParaRPr lang="en-GB"/>
        </a:p>
      </dgm:t>
    </dgm:pt>
    <dgm:pt modelId="{E1EDF4A3-1F7B-4680-A8CD-7EA2430D4FA8}">
      <dgm:prSet phldrT="[Text]" custT="1"/>
      <dgm:spPr/>
      <dgm:t>
        <a:bodyPr/>
        <a:lstStyle/>
        <a:p>
          <a:r>
            <a:rPr lang="el-GR" sz="1400" b="1" dirty="0"/>
            <a:t>Εύρεση προβλήματος</a:t>
          </a:r>
          <a:endParaRPr lang="en-GB" sz="1400" b="1" dirty="0"/>
        </a:p>
      </dgm:t>
    </dgm:pt>
    <dgm:pt modelId="{4EEB298F-3CFE-46CE-A84E-74F33AC7514C}" type="parTrans" cxnId="{3E8DC590-298C-4161-A7FF-3B21EEAF2E5F}">
      <dgm:prSet/>
      <dgm:spPr/>
      <dgm:t>
        <a:bodyPr/>
        <a:lstStyle/>
        <a:p>
          <a:endParaRPr lang="en-GB"/>
        </a:p>
      </dgm:t>
    </dgm:pt>
    <dgm:pt modelId="{817EE90F-7220-4A03-82ED-8230237936D8}" type="sibTrans" cxnId="{3E8DC590-298C-4161-A7FF-3B21EEAF2E5F}">
      <dgm:prSet/>
      <dgm:spPr/>
      <dgm:t>
        <a:bodyPr/>
        <a:lstStyle/>
        <a:p>
          <a:endParaRPr lang="en-GB"/>
        </a:p>
      </dgm:t>
    </dgm:pt>
    <dgm:pt modelId="{9FD5765A-7BA7-405C-82D2-0558329709AC}">
      <dgm:prSet phldrT="[Text]" custT="1"/>
      <dgm:spPr/>
      <dgm:t>
        <a:bodyPr/>
        <a:lstStyle/>
        <a:p>
          <a:r>
            <a:rPr lang="el-GR" sz="1000" b="1">
              <a:latin typeface="Calibri" panose="020F0502020204030204" pitchFamily="34" charset="0"/>
              <a:cs typeface="Calibri" panose="020F0502020204030204" pitchFamily="34" charset="0"/>
            </a:rPr>
            <a:t>Αποσαφήνιση του προβλήματος</a:t>
          </a:r>
          <a:endParaRPr lang="en-GB" sz="1000" b="1">
            <a:latin typeface="Calibri" panose="020F0502020204030204" pitchFamily="34" charset="0"/>
            <a:cs typeface="Calibri" panose="020F0502020204030204" pitchFamily="34" charset="0"/>
          </a:endParaRPr>
        </a:p>
      </dgm:t>
    </dgm:pt>
    <dgm:pt modelId="{374982F6-B415-447B-9180-F4EC63E2F883}" type="parTrans" cxnId="{50F6966B-F25D-4CB9-93D9-C6EF256D84E4}">
      <dgm:prSet/>
      <dgm:spPr/>
      <dgm:t>
        <a:bodyPr/>
        <a:lstStyle/>
        <a:p>
          <a:endParaRPr lang="en-GB"/>
        </a:p>
      </dgm:t>
    </dgm:pt>
    <dgm:pt modelId="{B71AA6C1-EBAE-4305-8FD3-085E07D31A37}" type="sibTrans" cxnId="{50F6966B-F25D-4CB9-93D9-C6EF256D84E4}">
      <dgm:prSet/>
      <dgm:spPr/>
      <dgm:t>
        <a:bodyPr/>
        <a:lstStyle/>
        <a:p>
          <a:endParaRPr lang="en-GB"/>
        </a:p>
      </dgm:t>
    </dgm:pt>
    <dgm:pt modelId="{E9ED0353-C887-45CA-BE4B-7C5D5935E767}">
      <dgm:prSet phldrT="[Text]" custT="1"/>
      <dgm:spPr/>
      <dgm:t>
        <a:bodyPr/>
        <a:lstStyle/>
        <a:p>
          <a:r>
            <a:rPr lang="el-GR" sz="1000" b="1">
              <a:latin typeface="Calibri" panose="020F0502020204030204" pitchFamily="34" charset="0"/>
              <a:cs typeface="Calibri" panose="020F0502020204030204" pitchFamily="34" charset="0"/>
            </a:rPr>
            <a:t>Ποια είναι τα βήματα πουαπαιτούνται για την υλοποίηση της λύσης;</a:t>
          </a:r>
          <a:endParaRPr lang="en-GB" sz="1000" b="1">
            <a:latin typeface="Calibri" panose="020F0502020204030204" pitchFamily="34" charset="0"/>
            <a:cs typeface="Calibri" panose="020F0502020204030204" pitchFamily="34" charset="0"/>
          </a:endParaRPr>
        </a:p>
      </dgm:t>
    </dgm:pt>
    <dgm:pt modelId="{E1EFEDCB-EE54-4708-B527-D3BE576F31D3}" type="parTrans" cxnId="{7293019A-A2E4-4E91-AC5F-A0DC17BEDD01}">
      <dgm:prSet/>
      <dgm:spPr/>
      <dgm:t>
        <a:bodyPr/>
        <a:lstStyle/>
        <a:p>
          <a:endParaRPr lang="en-GB"/>
        </a:p>
      </dgm:t>
    </dgm:pt>
    <dgm:pt modelId="{AAC54DEC-9389-4CF4-BEE1-C6451191BBD3}" type="sibTrans" cxnId="{7293019A-A2E4-4E91-AC5F-A0DC17BEDD01}">
      <dgm:prSet/>
      <dgm:spPr/>
      <dgm:t>
        <a:bodyPr/>
        <a:lstStyle/>
        <a:p>
          <a:endParaRPr lang="en-GB"/>
        </a:p>
      </dgm:t>
    </dgm:pt>
    <dgm:pt modelId="{D88F1BAF-A450-4EA4-A448-5E1E569EF14B}">
      <dgm:prSet phldrT="[Text]" custT="1"/>
      <dgm:spPr/>
      <dgm:t>
        <a:bodyPr/>
        <a:lstStyle/>
        <a:p>
          <a:r>
            <a:rPr lang="el-GR" sz="1400" b="1" dirty="0"/>
            <a:t>Εύρεση Ιδέας</a:t>
          </a:r>
          <a:endParaRPr lang="en-GB" sz="1400" b="1" dirty="0"/>
        </a:p>
      </dgm:t>
    </dgm:pt>
    <dgm:pt modelId="{5A603A71-4A81-4E00-8025-2740FDA87814}" type="parTrans" cxnId="{059B22B2-1D85-4CA3-AE4C-8987A3CED91F}">
      <dgm:prSet/>
      <dgm:spPr/>
      <dgm:t>
        <a:bodyPr/>
        <a:lstStyle/>
        <a:p>
          <a:endParaRPr lang="en-GB"/>
        </a:p>
      </dgm:t>
    </dgm:pt>
    <dgm:pt modelId="{BB5D6B18-13B6-4F52-A27B-BBF72C5BBC66}" type="sibTrans" cxnId="{059B22B2-1D85-4CA3-AE4C-8987A3CED91F}">
      <dgm:prSet/>
      <dgm:spPr/>
      <dgm:t>
        <a:bodyPr/>
        <a:lstStyle/>
        <a:p>
          <a:endParaRPr lang="en-GB"/>
        </a:p>
      </dgm:t>
    </dgm:pt>
    <dgm:pt modelId="{8334185E-2986-47A2-B816-42BA837B5247}">
      <dgm:prSet phldrT="[Text]" custT="1"/>
      <dgm:spPr/>
      <dgm:t>
        <a:bodyPr/>
        <a:lstStyle/>
        <a:p>
          <a:r>
            <a:rPr lang="el-GR" sz="1000" b="1">
              <a:latin typeface="Calibri" panose="020F0502020204030204" pitchFamily="34" charset="0"/>
              <a:cs typeface="Calibri" panose="020F0502020204030204" pitchFamily="34" charset="0"/>
            </a:rPr>
            <a:t>Γέννηση Ιδέας</a:t>
          </a:r>
          <a:endParaRPr lang="en-GB" sz="1000" b="1">
            <a:latin typeface="Calibri" panose="020F0502020204030204" pitchFamily="34" charset="0"/>
            <a:cs typeface="Calibri" panose="020F0502020204030204" pitchFamily="34" charset="0"/>
          </a:endParaRPr>
        </a:p>
      </dgm:t>
    </dgm:pt>
    <dgm:pt modelId="{4B10D71B-C86A-4E3B-9105-06009576B9B5}" type="parTrans" cxnId="{03DDC648-7E9C-4886-92DA-715F36B11313}">
      <dgm:prSet/>
      <dgm:spPr/>
      <dgm:t>
        <a:bodyPr/>
        <a:lstStyle/>
        <a:p>
          <a:endParaRPr lang="en-GB"/>
        </a:p>
      </dgm:t>
    </dgm:pt>
    <dgm:pt modelId="{CB4049C1-DED1-4428-A503-4AE16F7151FE}" type="sibTrans" cxnId="{03DDC648-7E9C-4886-92DA-715F36B11313}">
      <dgm:prSet/>
      <dgm:spPr/>
      <dgm:t>
        <a:bodyPr/>
        <a:lstStyle/>
        <a:p>
          <a:endParaRPr lang="en-GB"/>
        </a:p>
      </dgm:t>
    </dgm:pt>
    <dgm:pt modelId="{94DBED94-7247-4ED1-8078-D819A9CBB5EB}">
      <dgm:prSet phldrT="[Text]" custT="1"/>
      <dgm:spPr/>
      <dgm:t>
        <a:bodyPr/>
        <a:lstStyle/>
        <a:p>
          <a:r>
            <a:rPr lang="el-GR" sz="1000" b="1">
              <a:latin typeface="Calibri" panose="020F0502020204030204" pitchFamily="34" charset="0"/>
              <a:cs typeface="Calibri" panose="020F0502020204030204" pitchFamily="34" charset="0"/>
            </a:rPr>
            <a:t>Ποιές είναι όλες οι πιθανές λύσεις για την επίλυση του προβλήματος;</a:t>
          </a:r>
          <a:endParaRPr lang="en-GB" sz="1000" b="1">
            <a:latin typeface="Calibri" panose="020F0502020204030204" pitchFamily="34" charset="0"/>
            <a:cs typeface="Calibri" panose="020F0502020204030204" pitchFamily="34" charset="0"/>
          </a:endParaRPr>
        </a:p>
      </dgm:t>
    </dgm:pt>
    <dgm:pt modelId="{F498A9E3-43EA-4BD3-8B19-BFFD265CD8FA}" type="parTrans" cxnId="{E3A49ABA-6330-44B2-855B-9CBD219C65A7}">
      <dgm:prSet/>
      <dgm:spPr/>
      <dgm:t>
        <a:bodyPr/>
        <a:lstStyle/>
        <a:p>
          <a:endParaRPr lang="en-GB"/>
        </a:p>
      </dgm:t>
    </dgm:pt>
    <dgm:pt modelId="{3D1D1E0C-D43B-4536-8D29-AE71BBC7D3CE}" type="sibTrans" cxnId="{E3A49ABA-6330-44B2-855B-9CBD219C65A7}">
      <dgm:prSet/>
      <dgm:spPr/>
      <dgm:t>
        <a:bodyPr/>
        <a:lstStyle/>
        <a:p>
          <a:endParaRPr lang="en-GB"/>
        </a:p>
      </dgm:t>
    </dgm:pt>
    <dgm:pt modelId="{1C371AE7-46B1-411A-9561-F48BAFA9F618}">
      <dgm:prSet phldrT="[Text]" custT="1"/>
      <dgm:spPr/>
      <dgm:t>
        <a:bodyPr/>
        <a:lstStyle/>
        <a:p>
          <a:r>
            <a:rPr lang="el-GR" sz="1400" b="1" dirty="0"/>
            <a:t>Εξεύρεση Λύσης</a:t>
          </a:r>
          <a:endParaRPr lang="en-GB" sz="1400" b="1" dirty="0"/>
        </a:p>
      </dgm:t>
    </dgm:pt>
    <dgm:pt modelId="{EB3BC32A-7817-43E7-A435-75F196E8D81E}" type="parTrans" cxnId="{0AB45F90-8AA7-4A96-9F37-B384349F1DBF}">
      <dgm:prSet/>
      <dgm:spPr/>
      <dgm:t>
        <a:bodyPr/>
        <a:lstStyle/>
        <a:p>
          <a:endParaRPr lang="en-GB"/>
        </a:p>
      </dgm:t>
    </dgm:pt>
    <dgm:pt modelId="{E3943107-C11E-4C5D-9D58-79E2F6ED317A}" type="sibTrans" cxnId="{0AB45F90-8AA7-4A96-9F37-B384349F1DBF}">
      <dgm:prSet/>
      <dgm:spPr/>
      <dgm:t>
        <a:bodyPr/>
        <a:lstStyle/>
        <a:p>
          <a:endParaRPr lang="en-GB"/>
        </a:p>
      </dgm:t>
    </dgm:pt>
    <dgm:pt modelId="{8DF72A67-CFF1-47F1-A668-356E54172A02}">
      <dgm:prSet phldrT="[Text]" custT="1"/>
      <dgm:spPr/>
      <dgm:t>
        <a:bodyPr/>
        <a:lstStyle/>
        <a:p>
          <a:r>
            <a:rPr lang="el-GR" sz="1000" b="1">
              <a:latin typeface="Calibri" panose="020F0502020204030204" pitchFamily="34" charset="0"/>
              <a:cs typeface="Calibri" panose="020F0502020204030204" pitchFamily="34" charset="0"/>
            </a:rPr>
            <a:t>Επιλογή και ενδυνάμωση λύσεων</a:t>
          </a:r>
          <a:endParaRPr lang="en-GB" sz="1000" b="1">
            <a:latin typeface="Calibri" panose="020F0502020204030204" pitchFamily="34" charset="0"/>
            <a:cs typeface="Calibri" panose="020F0502020204030204" pitchFamily="34" charset="0"/>
          </a:endParaRPr>
        </a:p>
      </dgm:t>
    </dgm:pt>
    <dgm:pt modelId="{220A7838-D414-4D91-8EA1-17D87302606B}" type="parTrans" cxnId="{2F6C3D12-016D-4C91-9253-18AAE05D2BDC}">
      <dgm:prSet/>
      <dgm:spPr/>
      <dgm:t>
        <a:bodyPr/>
        <a:lstStyle/>
        <a:p>
          <a:endParaRPr lang="en-GB"/>
        </a:p>
      </dgm:t>
    </dgm:pt>
    <dgm:pt modelId="{D763D6F4-EC98-4120-9661-C5B9139AA1CF}" type="sibTrans" cxnId="{2F6C3D12-016D-4C91-9253-18AAE05D2BDC}">
      <dgm:prSet/>
      <dgm:spPr/>
      <dgm:t>
        <a:bodyPr/>
        <a:lstStyle/>
        <a:p>
          <a:endParaRPr lang="en-GB"/>
        </a:p>
      </dgm:t>
    </dgm:pt>
    <dgm:pt modelId="{5DD93429-F299-41F3-9BED-31981CD8F7E6}">
      <dgm:prSet phldrT="[Text]" custT="1"/>
      <dgm:spPr/>
      <dgm:t>
        <a:bodyPr/>
        <a:lstStyle/>
        <a:p>
          <a:r>
            <a:rPr lang="el-GR" sz="1000" b="1">
              <a:latin typeface="Calibri" panose="020F0502020204030204" pitchFamily="34" charset="0"/>
              <a:cs typeface="Calibri" panose="020F0502020204030204" pitchFamily="34" charset="0"/>
            </a:rPr>
            <a:t>Πως μπορείτε να ενδυναμώσετε τη λύση και να επιλέξετε την πιο βέλτιστη</a:t>
          </a:r>
          <a:r>
            <a:rPr lang="el-GR" sz="800"/>
            <a:t>;</a:t>
          </a:r>
          <a:endParaRPr lang="en-GB" sz="800"/>
        </a:p>
      </dgm:t>
    </dgm:pt>
    <dgm:pt modelId="{3A39AA28-E171-43F5-93EA-05D9DAAAF889}" type="parTrans" cxnId="{80E4181F-851A-4F8C-9AB8-E2A6FA6BE8F5}">
      <dgm:prSet/>
      <dgm:spPr/>
      <dgm:t>
        <a:bodyPr/>
        <a:lstStyle/>
        <a:p>
          <a:endParaRPr lang="en-GB"/>
        </a:p>
      </dgm:t>
    </dgm:pt>
    <dgm:pt modelId="{490C63A6-6D16-4EFB-A7B8-4F5DF8F93F6D}" type="sibTrans" cxnId="{80E4181F-851A-4F8C-9AB8-E2A6FA6BE8F5}">
      <dgm:prSet/>
      <dgm:spPr/>
      <dgm:t>
        <a:bodyPr/>
        <a:lstStyle/>
        <a:p>
          <a:endParaRPr lang="en-GB"/>
        </a:p>
      </dgm:t>
    </dgm:pt>
    <dgm:pt modelId="{532C11E8-8D3F-44E3-A127-53EE2903BFAF}">
      <dgm:prSet phldrT="[Text]" custT="1"/>
      <dgm:spPr/>
      <dgm:t>
        <a:bodyPr/>
        <a:lstStyle/>
        <a:p>
          <a:r>
            <a:rPr lang="el-GR" sz="1400" b="1" dirty="0"/>
            <a:t>Εύρεση Αποδοχής</a:t>
          </a:r>
          <a:endParaRPr lang="en-GB" sz="1400" b="1" dirty="0"/>
        </a:p>
      </dgm:t>
    </dgm:pt>
    <dgm:pt modelId="{041A8349-EB65-4A50-AB71-B5A78B95B389}" type="parTrans" cxnId="{D1653746-D1F5-4507-85AE-28206DAEC5B9}">
      <dgm:prSet/>
      <dgm:spPr/>
      <dgm:t>
        <a:bodyPr/>
        <a:lstStyle/>
        <a:p>
          <a:endParaRPr lang="en-GB"/>
        </a:p>
      </dgm:t>
    </dgm:pt>
    <dgm:pt modelId="{04296FE3-08C0-48F5-B86B-E21732977FC0}" type="sibTrans" cxnId="{D1653746-D1F5-4507-85AE-28206DAEC5B9}">
      <dgm:prSet/>
      <dgm:spPr/>
      <dgm:t>
        <a:bodyPr/>
        <a:lstStyle/>
        <a:p>
          <a:endParaRPr lang="en-GB"/>
        </a:p>
      </dgm:t>
    </dgm:pt>
    <dgm:pt modelId="{FBE760E3-332A-4B57-A23A-3A840509E1EA}">
      <dgm:prSet phldrT="[Text]" custT="1"/>
      <dgm:spPr/>
      <dgm:t>
        <a:bodyPr/>
        <a:lstStyle/>
        <a:p>
          <a:r>
            <a:rPr lang="el-GR" sz="1000" b="1">
              <a:latin typeface="Calibri" panose="020F0502020204030204" pitchFamily="34" charset="0"/>
              <a:cs typeface="Calibri" panose="020F0502020204030204" pitchFamily="34" charset="0"/>
            </a:rPr>
            <a:t>Σχέδιο για Δράση</a:t>
          </a:r>
          <a:endParaRPr lang="en-GB" sz="1000" b="1">
            <a:latin typeface="Calibri" panose="020F0502020204030204" pitchFamily="34" charset="0"/>
            <a:cs typeface="Calibri" panose="020F0502020204030204" pitchFamily="34" charset="0"/>
          </a:endParaRPr>
        </a:p>
      </dgm:t>
    </dgm:pt>
    <dgm:pt modelId="{39E3402F-27E9-4BC4-A7A4-066770BFC307}" type="parTrans" cxnId="{23219E1A-F30A-46C7-8311-62F759D6B9DD}">
      <dgm:prSet/>
      <dgm:spPr/>
      <dgm:t>
        <a:bodyPr/>
        <a:lstStyle/>
        <a:p>
          <a:endParaRPr lang="en-GB"/>
        </a:p>
      </dgm:t>
    </dgm:pt>
    <dgm:pt modelId="{C89580DC-0BD0-4AFE-B3D6-AA9CD2D8DF1C}" type="sibTrans" cxnId="{23219E1A-F30A-46C7-8311-62F759D6B9DD}">
      <dgm:prSet/>
      <dgm:spPr/>
      <dgm:t>
        <a:bodyPr/>
        <a:lstStyle/>
        <a:p>
          <a:endParaRPr lang="en-GB"/>
        </a:p>
      </dgm:t>
    </dgm:pt>
    <dgm:pt modelId="{EEE8A0BA-0932-4F71-B843-8DAEA0E165CE}">
      <dgm:prSet phldrT="[Text]" custT="1"/>
      <dgm:spPr/>
      <dgm:t>
        <a:bodyPr/>
        <a:lstStyle/>
        <a:p>
          <a:r>
            <a:rPr lang="el-GR" sz="1400" b="1" dirty="0"/>
            <a:t>Εύρεση γεγονότων</a:t>
          </a:r>
          <a:endParaRPr lang="en-GB" sz="1400" b="1" dirty="0"/>
        </a:p>
      </dgm:t>
    </dgm:pt>
    <dgm:pt modelId="{7E792D7B-3BD1-4430-A771-ECD0749A3260}" type="sibTrans" cxnId="{69AB8EDA-7367-4798-AE17-A37B7C9FD04A}">
      <dgm:prSet/>
      <dgm:spPr/>
      <dgm:t>
        <a:bodyPr/>
        <a:lstStyle/>
        <a:p>
          <a:endParaRPr lang="en-GB"/>
        </a:p>
      </dgm:t>
    </dgm:pt>
    <dgm:pt modelId="{737419A2-E0C3-4707-928B-4363012411D8}" type="parTrans" cxnId="{69AB8EDA-7367-4798-AE17-A37B7C9FD04A}">
      <dgm:prSet/>
      <dgm:spPr/>
      <dgm:t>
        <a:bodyPr/>
        <a:lstStyle/>
        <a:p>
          <a:endParaRPr lang="en-GB"/>
        </a:p>
      </dgm:t>
    </dgm:pt>
    <dgm:pt modelId="{EE4895D8-95F7-4EEA-A644-29CD5E5A63C4}">
      <dgm:prSet phldrT="[Text]" custT="1"/>
      <dgm:spPr/>
      <dgm:t>
        <a:bodyPr/>
        <a:lstStyle/>
        <a:p>
          <a:r>
            <a:rPr lang="el-GR" sz="900" b="1">
              <a:latin typeface="Calibri" panose="020F0502020204030204" pitchFamily="34" charset="0"/>
              <a:cs typeface="Calibri" panose="020F0502020204030204" pitchFamily="34" charset="0"/>
            </a:rPr>
            <a:t>Ποιά είναι η κατάσταση ή το υπόβαθρο; Ποιά είναι όλα τα δεδομένα, γεγονότα, ερωτήσεις, συναισθήμαα που εμπλέκονται;</a:t>
          </a:r>
          <a:endParaRPr lang="en-GB" sz="900" b="1">
            <a:latin typeface="Calibri" panose="020F0502020204030204" pitchFamily="34" charset="0"/>
            <a:cs typeface="Calibri" panose="020F0502020204030204" pitchFamily="34" charset="0"/>
          </a:endParaRPr>
        </a:p>
      </dgm:t>
    </dgm:pt>
    <dgm:pt modelId="{30C86670-597E-44A9-ACD0-63915CF4E941}" type="parTrans" cxnId="{27A38D74-784B-4399-A775-51712F2F9B0A}">
      <dgm:prSet/>
      <dgm:spPr/>
      <dgm:t>
        <a:bodyPr/>
        <a:lstStyle/>
        <a:p>
          <a:endParaRPr lang="en-GB"/>
        </a:p>
      </dgm:t>
    </dgm:pt>
    <dgm:pt modelId="{DFF93684-1B43-440A-99F9-0012B4022395}" type="sibTrans" cxnId="{27A38D74-784B-4399-A775-51712F2F9B0A}">
      <dgm:prSet/>
      <dgm:spPr/>
      <dgm:t>
        <a:bodyPr/>
        <a:lstStyle/>
        <a:p>
          <a:endParaRPr lang="en-GB"/>
        </a:p>
      </dgm:t>
    </dgm:pt>
    <dgm:pt modelId="{5BA2719C-548D-4AEC-996E-0EC00F5C8A8D}">
      <dgm:prSet phldrT="[Text]" custT="1"/>
      <dgm:spPr/>
      <dgm:t>
        <a:bodyPr/>
        <a:lstStyle/>
        <a:p>
          <a:r>
            <a:rPr lang="el-GR" sz="1000" b="1">
              <a:latin typeface="Calibri" panose="020F0502020204030204" pitchFamily="34" charset="0"/>
              <a:cs typeface="Calibri" panose="020F0502020204030204" pitchFamily="34" charset="0"/>
            </a:rPr>
            <a:t>Ποιό είναι το πρόβλημα που απαιτεί εστίαση;  Ποιος είναι ο προβληματισμός που θα πρέπει να αντιμετωπιστεί;</a:t>
          </a:r>
          <a:endParaRPr lang="en-GB" sz="1000" b="1">
            <a:latin typeface="Calibri" panose="020F0502020204030204" pitchFamily="34" charset="0"/>
            <a:cs typeface="Calibri" panose="020F0502020204030204" pitchFamily="34" charset="0"/>
          </a:endParaRPr>
        </a:p>
      </dgm:t>
    </dgm:pt>
    <dgm:pt modelId="{B13A4E4D-8C3A-4FB1-8BA9-016C23BF510C}" type="parTrans" cxnId="{A4AFC24F-9F4F-45EA-9756-0813FDEAF40C}">
      <dgm:prSet/>
      <dgm:spPr/>
      <dgm:t>
        <a:bodyPr/>
        <a:lstStyle/>
        <a:p>
          <a:endParaRPr lang="en-GB"/>
        </a:p>
      </dgm:t>
    </dgm:pt>
    <dgm:pt modelId="{571FA849-A44F-476C-975F-01A20BE37DDF}" type="sibTrans" cxnId="{A4AFC24F-9F4F-45EA-9756-0813FDEAF40C}">
      <dgm:prSet/>
      <dgm:spPr/>
      <dgm:t>
        <a:bodyPr/>
        <a:lstStyle/>
        <a:p>
          <a:endParaRPr lang="en-GB"/>
        </a:p>
      </dgm:t>
    </dgm:pt>
    <dgm:pt modelId="{05D1C394-08DE-4D05-81FF-76C56223635D}" type="pres">
      <dgm:prSet presAssocID="{AE944B64-13BA-44F3-B97E-048FA35AB832}" presName="theList" presStyleCnt="0">
        <dgm:presLayoutVars>
          <dgm:dir/>
          <dgm:animLvl val="lvl"/>
          <dgm:resizeHandles val="exact"/>
        </dgm:presLayoutVars>
      </dgm:prSet>
      <dgm:spPr/>
    </dgm:pt>
    <dgm:pt modelId="{6C29C914-5FA8-42AC-A8CB-CF373E2F1379}" type="pres">
      <dgm:prSet presAssocID="{59BF942B-605A-4DF6-82C6-EF6A646131D8}" presName="compNode" presStyleCnt="0"/>
      <dgm:spPr/>
    </dgm:pt>
    <dgm:pt modelId="{603E0371-D74A-4F0C-ACA0-E4D058A45908}" type="pres">
      <dgm:prSet presAssocID="{59BF942B-605A-4DF6-82C6-EF6A646131D8}" presName="aNode" presStyleLbl="bgShp" presStyleIdx="0" presStyleCnt="6"/>
      <dgm:spPr/>
    </dgm:pt>
    <dgm:pt modelId="{37065CA5-A5F1-4D67-AD33-061CD9F940D6}" type="pres">
      <dgm:prSet presAssocID="{59BF942B-605A-4DF6-82C6-EF6A646131D8}" presName="textNode" presStyleLbl="bgShp" presStyleIdx="0" presStyleCnt="6"/>
      <dgm:spPr/>
    </dgm:pt>
    <dgm:pt modelId="{C237C536-110F-44F6-A621-A542E9787A72}" type="pres">
      <dgm:prSet presAssocID="{59BF942B-605A-4DF6-82C6-EF6A646131D8}" presName="compChildNode" presStyleCnt="0"/>
      <dgm:spPr/>
    </dgm:pt>
    <dgm:pt modelId="{4663733A-D0E1-40E0-B1EC-93A163BD1CC0}" type="pres">
      <dgm:prSet presAssocID="{59BF942B-605A-4DF6-82C6-EF6A646131D8}" presName="theInnerList" presStyleCnt="0"/>
      <dgm:spPr/>
    </dgm:pt>
    <dgm:pt modelId="{34DB79E2-3E39-45B1-BED6-CDD6265DC481}" type="pres">
      <dgm:prSet presAssocID="{083875C0-64F3-4A38-89B2-66278BD48621}" presName="childNode" presStyleLbl="node1" presStyleIdx="0" presStyleCnt="12">
        <dgm:presLayoutVars>
          <dgm:bulletEnabled val="1"/>
        </dgm:presLayoutVars>
      </dgm:prSet>
      <dgm:spPr/>
    </dgm:pt>
    <dgm:pt modelId="{49AA6159-7A5A-49DD-9DF7-2F4FCF1F7BCB}" type="pres">
      <dgm:prSet presAssocID="{083875C0-64F3-4A38-89B2-66278BD48621}" presName="aSpace2" presStyleCnt="0"/>
      <dgm:spPr/>
    </dgm:pt>
    <dgm:pt modelId="{252FBBEE-D126-4EE7-8B81-BA712F80EB95}" type="pres">
      <dgm:prSet presAssocID="{7BD2391E-9978-449E-9CC1-A247B3AB6462}" presName="childNode" presStyleLbl="node1" presStyleIdx="1" presStyleCnt="12">
        <dgm:presLayoutVars>
          <dgm:bulletEnabled val="1"/>
        </dgm:presLayoutVars>
      </dgm:prSet>
      <dgm:spPr/>
    </dgm:pt>
    <dgm:pt modelId="{FC40145B-CB53-4D5D-A970-709120AA5DBB}" type="pres">
      <dgm:prSet presAssocID="{59BF942B-605A-4DF6-82C6-EF6A646131D8}" presName="aSpace" presStyleCnt="0"/>
      <dgm:spPr/>
    </dgm:pt>
    <dgm:pt modelId="{6408F8B1-CB6F-4184-9C46-F299A237526D}" type="pres">
      <dgm:prSet presAssocID="{EEE8A0BA-0932-4F71-B843-8DAEA0E165CE}" presName="compNode" presStyleCnt="0"/>
      <dgm:spPr/>
    </dgm:pt>
    <dgm:pt modelId="{7427E6C2-7BC4-488D-925F-BDE0C6247A49}" type="pres">
      <dgm:prSet presAssocID="{EEE8A0BA-0932-4F71-B843-8DAEA0E165CE}" presName="aNode" presStyleLbl="bgShp" presStyleIdx="1" presStyleCnt="6"/>
      <dgm:spPr/>
    </dgm:pt>
    <dgm:pt modelId="{4EA9B8DC-5FE4-4046-97CA-22FCB0E4E3E1}" type="pres">
      <dgm:prSet presAssocID="{EEE8A0BA-0932-4F71-B843-8DAEA0E165CE}" presName="textNode" presStyleLbl="bgShp" presStyleIdx="1" presStyleCnt="6"/>
      <dgm:spPr/>
    </dgm:pt>
    <dgm:pt modelId="{CAD51360-7EC3-4827-BFBE-E8725DF2A302}" type="pres">
      <dgm:prSet presAssocID="{EEE8A0BA-0932-4F71-B843-8DAEA0E165CE}" presName="compChildNode" presStyleCnt="0"/>
      <dgm:spPr/>
    </dgm:pt>
    <dgm:pt modelId="{37FA714A-BA6B-4CE3-9C7C-401DF0A991A0}" type="pres">
      <dgm:prSet presAssocID="{EEE8A0BA-0932-4F71-B843-8DAEA0E165CE}" presName="theInnerList" presStyleCnt="0"/>
      <dgm:spPr/>
    </dgm:pt>
    <dgm:pt modelId="{628995B2-277B-4006-9464-D5E7B4CFAEE7}" type="pres">
      <dgm:prSet presAssocID="{C516E219-34E9-4A7F-9007-995B4359AD9D}" presName="childNode" presStyleLbl="node1" presStyleIdx="2" presStyleCnt="12">
        <dgm:presLayoutVars>
          <dgm:bulletEnabled val="1"/>
        </dgm:presLayoutVars>
      </dgm:prSet>
      <dgm:spPr/>
    </dgm:pt>
    <dgm:pt modelId="{C7FFDB32-772A-4E3D-816A-E35032107AAC}" type="pres">
      <dgm:prSet presAssocID="{C516E219-34E9-4A7F-9007-995B4359AD9D}" presName="aSpace2" presStyleCnt="0"/>
      <dgm:spPr/>
    </dgm:pt>
    <dgm:pt modelId="{15473FE2-8441-4346-80CC-F33289F6FC23}" type="pres">
      <dgm:prSet presAssocID="{EE4895D8-95F7-4EEA-A644-29CD5E5A63C4}" presName="childNode" presStyleLbl="node1" presStyleIdx="3" presStyleCnt="12">
        <dgm:presLayoutVars>
          <dgm:bulletEnabled val="1"/>
        </dgm:presLayoutVars>
      </dgm:prSet>
      <dgm:spPr/>
    </dgm:pt>
    <dgm:pt modelId="{53651BA1-BE5B-4BEE-B3A1-3A90F5B75EBD}" type="pres">
      <dgm:prSet presAssocID="{EEE8A0BA-0932-4F71-B843-8DAEA0E165CE}" presName="aSpace" presStyleCnt="0"/>
      <dgm:spPr/>
    </dgm:pt>
    <dgm:pt modelId="{1B046F10-FBCE-472C-9AE5-99B844BFA781}" type="pres">
      <dgm:prSet presAssocID="{E1EDF4A3-1F7B-4680-A8CD-7EA2430D4FA8}" presName="compNode" presStyleCnt="0"/>
      <dgm:spPr/>
    </dgm:pt>
    <dgm:pt modelId="{4B0A6AC7-5D13-4FDE-9136-AF7EF7A6A8FD}" type="pres">
      <dgm:prSet presAssocID="{E1EDF4A3-1F7B-4680-A8CD-7EA2430D4FA8}" presName="aNode" presStyleLbl="bgShp" presStyleIdx="2" presStyleCnt="6"/>
      <dgm:spPr/>
    </dgm:pt>
    <dgm:pt modelId="{5F5AA7E9-B9FF-4063-838F-8D93AFEB3797}" type="pres">
      <dgm:prSet presAssocID="{E1EDF4A3-1F7B-4680-A8CD-7EA2430D4FA8}" presName="textNode" presStyleLbl="bgShp" presStyleIdx="2" presStyleCnt="6"/>
      <dgm:spPr/>
    </dgm:pt>
    <dgm:pt modelId="{679BA121-7A34-4E09-BFCC-832CD1A63260}" type="pres">
      <dgm:prSet presAssocID="{E1EDF4A3-1F7B-4680-A8CD-7EA2430D4FA8}" presName="compChildNode" presStyleCnt="0"/>
      <dgm:spPr/>
    </dgm:pt>
    <dgm:pt modelId="{892087A7-2FCE-4894-B70B-AA0572FCEA49}" type="pres">
      <dgm:prSet presAssocID="{E1EDF4A3-1F7B-4680-A8CD-7EA2430D4FA8}" presName="theInnerList" presStyleCnt="0"/>
      <dgm:spPr/>
    </dgm:pt>
    <dgm:pt modelId="{FC9B1FEC-A080-4824-9543-831F146EF13A}" type="pres">
      <dgm:prSet presAssocID="{9FD5765A-7BA7-405C-82D2-0558329709AC}" presName="childNode" presStyleLbl="node1" presStyleIdx="4" presStyleCnt="12">
        <dgm:presLayoutVars>
          <dgm:bulletEnabled val="1"/>
        </dgm:presLayoutVars>
      </dgm:prSet>
      <dgm:spPr/>
    </dgm:pt>
    <dgm:pt modelId="{BA7A53AC-DF7F-47FD-8938-0178F129155B}" type="pres">
      <dgm:prSet presAssocID="{9FD5765A-7BA7-405C-82D2-0558329709AC}" presName="aSpace2" presStyleCnt="0"/>
      <dgm:spPr/>
    </dgm:pt>
    <dgm:pt modelId="{32A5648E-1C80-4A82-A171-52AE52B63EC1}" type="pres">
      <dgm:prSet presAssocID="{5BA2719C-548D-4AEC-996E-0EC00F5C8A8D}" presName="childNode" presStyleLbl="node1" presStyleIdx="5" presStyleCnt="12">
        <dgm:presLayoutVars>
          <dgm:bulletEnabled val="1"/>
        </dgm:presLayoutVars>
      </dgm:prSet>
      <dgm:spPr/>
    </dgm:pt>
    <dgm:pt modelId="{CFE4A6B3-7ECB-463B-9546-86D9D1692779}" type="pres">
      <dgm:prSet presAssocID="{E1EDF4A3-1F7B-4680-A8CD-7EA2430D4FA8}" presName="aSpace" presStyleCnt="0"/>
      <dgm:spPr/>
    </dgm:pt>
    <dgm:pt modelId="{87DB1E43-8868-4480-B54F-AC5031CECE32}" type="pres">
      <dgm:prSet presAssocID="{D88F1BAF-A450-4EA4-A448-5E1E569EF14B}" presName="compNode" presStyleCnt="0"/>
      <dgm:spPr/>
    </dgm:pt>
    <dgm:pt modelId="{C86195AD-8A50-47CE-A4EA-530CD47293F1}" type="pres">
      <dgm:prSet presAssocID="{D88F1BAF-A450-4EA4-A448-5E1E569EF14B}" presName="aNode" presStyleLbl="bgShp" presStyleIdx="3" presStyleCnt="6"/>
      <dgm:spPr/>
    </dgm:pt>
    <dgm:pt modelId="{82A013FA-08CB-43FB-8C65-514766796E46}" type="pres">
      <dgm:prSet presAssocID="{D88F1BAF-A450-4EA4-A448-5E1E569EF14B}" presName="textNode" presStyleLbl="bgShp" presStyleIdx="3" presStyleCnt="6"/>
      <dgm:spPr/>
    </dgm:pt>
    <dgm:pt modelId="{52F30D29-9ADE-4DC4-BA13-DCDE3DC54094}" type="pres">
      <dgm:prSet presAssocID="{D88F1BAF-A450-4EA4-A448-5E1E569EF14B}" presName="compChildNode" presStyleCnt="0"/>
      <dgm:spPr/>
    </dgm:pt>
    <dgm:pt modelId="{B21C7DEB-7A04-4DBB-91BA-B91BA98383DA}" type="pres">
      <dgm:prSet presAssocID="{D88F1BAF-A450-4EA4-A448-5E1E569EF14B}" presName="theInnerList" presStyleCnt="0"/>
      <dgm:spPr/>
    </dgm:pt>
    <dgm:pt modelId="{37D0D4F9-85CD-4958-AD61-2392668A1E40}" type="pres">
      <dgm:prSet presAssocID="{8334185E-2986-47A2-B816-42BA837B5247}" presName="childNode" presStyleLbl="node1" presStyleIdx="6" presStyleCnt="12">
        <dgm:presLayoutVars>
          <dgm:bulletEnabled val="1"/>
        </dgm:presLayoutVars>
      </dgm:prSet>
      <dgm:spPr/>
    </dgm:pt>
    <dgm:pt modelId="{C6DCB53D-ABC5-44F0-8CDE-727BBEB06FA0}" type="pres">
      <dgm:prSet presAssocID="{8334185E-2986-47A2-B816-42BA837B5247}" presName="aSpace2" presStyleCnt="0"/>
      <dgm:spPr/>
    </dgm:pt>
    <dgm:pt modelId="{36432314-7DF7-4705-B2AC-E319B2A9457F}" type="pres">
      <dgm:prSet presAssocID="{94DBED94-7247-4ED1-8078-D819A9CBB5EB}" presName="childNode" presStyleLbl="node1" presStyleIdx="7" presStyleCnt="12">
        <dgm:presLayoutVars>
          <dgm:bulletEnabled val="1"/>
        </dgm:presLayoutVars>
      </dgm:prSet>
      <dgm:spPr/>
    </dgm:pt>
    <dgm:pt modelId="{E7422715-18CD-40B9-821F-BC17BEB3C3D1}" type="pres">
      <dgm:prSet presAssocID="{D88F1BAF-A450-4EA4-A448-5E1E569EF14B}" presName="aSpace" presStyleCnt="0"/>
      <dgm:spPr/>
    </dgm:pt>
    <dgm:pt modelId="{A67BFC0C-FBC2-40C8-A766-35B90B52458A}" type="pres">
      <dgm:prSet presAssocID="{1C371AE7-46B1-411A-9561-F48BAFA9F618}" presName="compNode" presStyleCnt="0"/>
      <dgm:spPr/>
    </dgm:pt>
    <dgm:pt modelId="{929280D6-40EF-4C51-8842-12E085876044}" type="pres">
      <dgm:prSet presAssocID="{1C371AE7-46B1-411A-9561-F48BAFA9F618}" presName="aNode" presStyleLbl="bgShp" presStyleIdx="4" presStyleCnt="6"/>
      <dgm:spPr/>
    </dgm:pt>
    <dgm:pt modelId="{54F7249E-16E9-40F6-AB1F-97BF620827DF}" type="pres">
      <dgm:prSet presAssocID="{1C371AE7-46B1-411A-9561-F48BAFA9F618}" presName="textNode" presStyleLbl="bgShp" presStyleIdx="4" presStyleCnt="6"/>
      <dgm:spPr/>
    </dgm:pt>
    <dgm:pt modelId="{F072397F-8D6C-4AD0-93C1-0AE4F6A564B0}" type="pres">
      <dgm:prSet presAssocID="{1C371AE7-46B1-411A-9561-F48BAFA9F618}" presName="compChildNode" presStyleCnt="0"/>
      <dgm:spPr/>
    </dgm:pt>
    <dgm:pt modelId="{8F583636-2B51-4780-964F-8C650B783A4A}" type="pres">
      <dgm:prSet presAssocID="{1C371AE7-46B1-411A-9561-F48BAFA9F618}" presName="theInnerList" presStyleCnt="0"/>
      <dgm:spPr/>
    </dgm:pt>
    <dgm:pt modelId="{30887126-59E8-4A7F-B1F6-AC004DE3BE33}" type="pres">
      <dgm:prSet presAssocID="{8DF72A67-CFF1-47F1-A668-356E54172A02}" presName="childNode" presStyleLbl="node1" presStyleIdx="8" presStyleCnt="12">
        <dgm:presLayoutVars>
          <dgm:bulletEnabled val="1"/>
        </dgm:presLayoutVars>
      </dgm:prSet>
      <dgm:spPr/>
    </dgm:pt>
    <dgm:pt modelId="{C76ECCC3-1909-428C-B1C9-A376A7CBAF74}" type="pres">
      <dgm:prSet presAssocID="{8DF72A67-CFF1-47F1-A668-356E54172A02}" presName="aSpace2" presStyleCnt="0"/>
      <dgm:spPr/>
    </dgm:pt>
    <dgm:pt modelId="{938A803A-0FC4-47E9-8B3E-A06A615BD193}" type="pres">
      <dgm:prSet presAssocID="{5DD93429-F299-41F3-9BED-31981CD8F7E6}" presName="childNode" presStyleLbl="node1" presStyleIdx="9" presStyleCnt="12">
        <dgm:presLayoutVars>
          <dgm:bulletEnabled val="1"/>
        </dgm:presLayoutVars>
      </dgm:prSet>
      <dgm:spPr/>
    </dgm:pt>
    <dgm:pt modelId="{8FF84034-F47E-4B4E-A390-8F33941E61BB}" type="pres">
      <dgm:prSet presAssocID="{1C371AE7-46B1-411A-9561-F48BAFA9F618}" presName="aSpace" presStyleCnt="0"/>
      <dgm:spPr/>
    </dgm:pt>
    <dgm:pt modelId="{D99A4993-8001-4BDB-9BD4-5FDA7A85DC95}" type="pres">
      <dgm:prSet presAssocID="{532C11E8-8D3F-44E3-A127-53EE2903BFAF}" presName="compNode" presStyleCnt="0"/>
      <dgm:spPr/>
    </dgm:pt>
    <dgm:pt modelId="{E09D939F-7A29-4808-8FEE-767744CF37D6}" type="pres">
      <dgm:prSet presAssocID="{532C11E8-8D3F-44E3-A127-53EE2903BFAF}" presName="aNode" presStyleLbl="bgShp" presStyleIdx="5" presStyleCnt="6"/>
      <dgm:spPr/>
    </dgm:pt>
    <dgm:pt modelId="{2ED2A61D-323D-4526-A2E4-E952CD630FD8}" type="pres">
      <dgm:prSet presAssocID="{532C11E8-8D3F-44E3-A127-53EE2903BFAF}" presName="textNode" presStyleLbl="bgShp" presStyleIdx="5" presStyleCnt="6"/>
      <dgm:spPr/>
    </dgm:pt>
    <dgm:pt modelId="{6621BC5F-C991-43ED-99AC-1ABD4084C64C}" type="pres">
      <dgm:prSet presAssocID="{532C11E8-8D3F-44E3-A127-53EE2903BFAF}" presName="compChildNode" presStyleCnt="0"/>
      <dgm:spPr/>
    </dgm:pt>
    <dgm:pt modelId="{F2390CE3-4FF5-46F5-97DE-6C47E5B5BEA1}" type="pres">
      <dgm:prSet presAssocID="{532C11E8-8D3F-44E3-A127-53EE2903BFAF}" presName="theInnerList" presStyleCnt="0"/>
      <dgm:spPr/>
    </dgm:pt>
    <dgm:pt modelId="{4EF02B4C-2959-413F-A9C5-54EA55F576EC}" type="pres">
      <dgm:prSet presAssocID="{FBE760E3-332A-4B57-A23A-3A840509E1EA}" presName="childNode" presStyleLbl="node1" presStyleIdx="10" presStyleCnt="12">
        <dgm:presLayoutVars>
          <dgm:bulletEnabled val="1"/>
        </dgm:presLayoutVars>
      </dgm:prSet>
      <dgm:spPr/>
    </dgm:pt>
    <dgm:pt modelId="{5AFB48C1-CA8E-421F-AA8F-A521920088CB}" type="pres">
      <dgm:prSet presAssocID="{FBE760E3-332A-4B57-A23A-3A840509E1EA}" presName="aSpace2" presStyleCnt="0"/>
      <dgm:spPr/>
    </dgm:pt>
    <dgm:pt modelId="{7BBE2B47-33F6-45C6-82A3-AC96FCB3078D}" type="pres">
      <dgm:prSet presAssocID="{E9ED0353-C887-45CA-BE4B-7C5D5935E767}" presName="childNode" presStyleLbl="node1" presStyleIdx="11" presStyleCnt="12">
        <dgm:presLayoutVars>
          <dgm:bulletEnabled val="1"/>
        </dgm:presLayoutVars>
      </dgm:prSet>
      <dgm:spPr/>
    </dgm:pt>
  </dgm:ptLst>
  <dgm:cxnLst>
    <dgm:cxn modelId="{0BE2A702-58B1-4FE7-AF8E-281967B1DCAF}" type="presOf" srcId="{E9ED0353-C887-45CA-BE4B-7C5D5935E767}" destId="{7BBE2B47-33F6-45C6-82A3-AC96FCB3078D}" srcOrd="0" destOrd="0" presId="urn:microsoft.com/office/officeart/2005/8/layout/lProcess2"/>
    <dgm:cxn modelId="{AE1E970D-F7C5-457A-B650-6A8903CA71E1}" type="presOf" srcId="{AE944B64-13BA-44F3-B97E-048FA35AB832}" destId="{05D1C394-08DE-4D05-81FF-76C56223635D}" srcOrd="0" destOrd="0" presId="urn:microsoft.com/office/officeart/2005/8/layout/lProcess2"/>
    <dgm:cxn modelId="{2F6C3D12-016D-4C91-9253-18AAE05D2BDC}" srcId="{1C371AE7-46B1-411A-9561-F48BAFA9F618}" destId="{8DF72A67-CFF1-47F1-A668-356E54172A02}" srcOrd="0" destOrd="0" parTransId="{220A7838-D414-4D91-8EA1-17D87302606B}" sibTransId="{D763D6F4-EC98-4120-9661-C5B9139AA1CF}"/>
    <dgm:cxn modelId="{E1775E13-EF9F-4603-BA6B-D9B5B201EE75}" type="presOf" srcId="{E1EDF4A3-1F7B-4680-A8CD-7EA2430D4FA8}" destId="{5F5AA7E9-B9FF-4063-838F-8D93AFEB3797}" srcOrd="1" destOrd="0" presId="urn:microsoft.com/office/officeart/2005/8/layout/lProcess2"/>
    <dgm:cxn modelId="{95018119-31FE-40FC-BCEC-F22FBFB7B9B0}" type="presOf" srcId="{8334185E-2986-47A2-B816-42BA837B5247}" destId="{37D0D4F9-85CD-4958-AD61-2392668A1E40}" srcOrd="0" destOrd="0" presId="urn:microsoft.com/office/officeart/2005/8/layout/lProcess2"/>
    <dgm:cxn modelId="{23219E1A-F30A-46C7-8311-62F759D6B9DD}" srcId="{532C11E8-8D3F-44E3-A127-53EE2903BFAF}" destId="{FBE760E3-332A-4B57-A23A-3A840509E1EA}" srcOrd="0" destOrd="0" parTransId="{39E3402F-27E9-4BC4-A7A4-066770BFC307}" sibTransId="{C89580DC-0BD0-4AFE-B3D6-AA9CD2D8DF1C}"/>
    <dgm:cxn modelId="{80E4181F-851A-4F8C-9AB8-E2A6FA6BE8F5}" srcId="{1C371AE7-46B1-411A-9561-F48BAFA9F618}" destId="{5DD93429-F299-41F3-9BED-31981CD8F7E6}" srcOrd="1" destOrd="0" parTransId="{3A39AA28-E171-43F5-93EA-05D9DAAAF889}" sibTransId="{490C63A6-6D16-4EFB-A7B8-4F5DF8F93F6D}"/>
    <dgm:cxn modelId="{38B93120-9211-4E2C-9640-3C4CC795AA5D}" type="presOf" srcId="{532C11E8-8D3F-44E3-A127-53EE2903BFAF}" destId="{E09D939F-7A29-4808-8FEE-767744CF37D6}" srcOrd="0" destOrd="0" presId="urn:microsoft.com/office/officeart/2005/8/layout/lProcess2"/>
    <dgm:cxn modelId="{18CF1237-1B32-4D98-99FA-1BC061079415}" type="presOf" srcId="{1C371AE7-46B1-411A-9561-F48BAFA9F618}" destId="{929280D6-40EF-4C51-8842-12E085876044}" srcOrd="0" destOrd="0" presId="urn:microsoft.com/office/officeart/2005/8/layout/lProcess2"/>
    <dgm:cxn modelId="{69EDC43E-DBD2-4D2E-A127-18A610F8B651}" type="presOf" srcId="{59BF942B-605A-4DF6-82C6-EF6A646131D8}" destId="{603E0371-D74A-4F0C-ACA0-E4D058A45908}" srcOrd="0" destOrd="0" presId="urn:microsoft.com/office/officeart/2005/8/layout/lProcess2"/>
    <dgm:cxn modelId="{F132515D-8EA7-47AE-B21D-F7BE0B7615A5}" type="presOf" srcId="{8DF72A67-CFF1-47F1-A668-356E54172A02}" destId="{30887126-59E8-4A7F-B1F6-AC004DE3BE33}" srcOrd="0" destOrd="0" presId="urn:microsoft.com/office/officeart/2005/8/layout/lProcess2"/>
    <dgm:cxn modelId="{BBF6D360-55F2-4180-AE34-8C1151091DDA}" type="presOf" srcId="{D88F1BAF-A450-4EA4-A448-5E1E569EF14B}" destId="{C86195AD-8A50-47CE-A4EA-530CD47293F1}" srcOrd="0" destOrd="0" presId="urn:microsoft.com/office/officeart/2005/8/layout/lProcess2"/>
    <dgm:cxn modelId="{D1653746-D1F5-4507-85AE-28206DAEC5B9}" srcId="{AE944B64-13BA-44F3-B97E-048FA35AB832}" destId="{532C11E8-8D3F-44E3-A127-53EE2903BFAF}" srcOrd="5" destOrd="0" parTransId="{041A8349-EB65-4A50-AB71-B5A78B95B389}" sibTransId="{04296FE3-08C0-48F5-B86B-E21732977FC0}"/>
    <dgm:cxn modelId="{2FB68D67-40FF-4C07-BD6A-E1516AC658F5}" type="presOf" srcId="{59BF942B-605A-4DF6-82C6-EF6A646131D8}" destId="{37065CA5-A5F1-4D67-AD33-061CD9F940D6}" srcOrd="1" destOrd="0" presId="urn:microsoft.com/office/officeart/2005/8/layout/lProcess2"/>
    <dgm:cxn modelId="{03DDC648-7E9C-4886-92DA-715F36B11313}" srcId="{D88F1BAF-A450-4EA4-A448-5E1E569EF14B}" destId="{8334185E-2986-47A2-B816-42BA837B5247}" srcOrd="0" destOrd="0" parTransId="{4B10D71B-C86A-4E3B-9105-06009576B9B5}" sibTransId="{CB4049C1-DED1-4428-A503-4AE16F7151FE}"/>
    <dgm:cxn modelId="{50F6966B-F25D-4CB9-93D9-C6EF256D84E4}" srcId="{E1EDF4A3-1F7B-4680-A8CD-7EA2430D4FA8}" destId="{9FD5765A-7BA7-405C-82D2-0558329709AC}" srcOrd="0" destOrd="0" parTransId="{374982F6-B415-447B-9180-F4EC63E2F883}" sibTransId="{B71AA6C1-EBAE-4305-8FD3-085E07D31A37}"/>
    <dgm:cxn modelId="{A4AFC24F-9F4F-45EA-9756-0813FDEAF40C}" srcId="{E1EDF4A3-1F7B-4680-A8CD-7EA2430D4FA8}" destId="{5BA2719C-548D-4AEC-996E-0EC00F5C8A8D}" srcOrd="1" destOrd="0" parTransId="{B13A4E4D-8C3A-4FB1-8BA9-016C23BF510C}" sibTransId="{571FA849-A44F-476C-975F-01A20BE37DDF}"/>
    <dgm:cxn modelId="{1B284E50-CC73-4BE8-BD2A-5822DDE06892}" type="presOf" srcId="{E1EDF4A3-1F7B-4680-A8CD-7EA2430D4FA8}" destId="{4B0A6AC7-5D13-4FDE-9136-AF7EF7A6A8FD}" srcOrd="0" destOrd="0" presId="urn:microsoft.com/office/officeart/2005/8/layout/lProcess2"/>
    <dgm:cxn modelId="{B253E573-23A1-4476-9B0A-0632908E39C0}" type="presOf" srcId="{7BD2391E-9978-449E-9CC1-A247B3AB6462}" destId="{252FBBEE-D126-4EE7-8B81-BA712F80EB95}" srcOrd="0" destOrd="0" presId="urn:microsoft.com/office/officeart/2005/8/layout/lProcess2"/>
    <dgm:cxn modelId="{27A38D74-784B-4399-A775-51712F2F9B0A}" srcId="{EEE8A0BA-0932-4F71-B843-8DAEA0E165CE}" destId="{EE4895D8-95F7-4EEA-A644-29CD5E5A63C4}" srcOrd="1" destOrd="0" parTransId="{30C86670-597E-44A9-ACD0-63915CF4E941}" sibTransId="{DFF93684-1B43-440A-99F9-0012B4022395}"/>
    <dgm:cxn modelId="{DE52417D-A9D7-47F4-8A1B-9C7D0538179B}" type="presOf" srcId="{94DBED94-7247-4ED1-8078-D819A9CBB5EB}" destId="{36432314-7DF7-4705-B2AC-E319B2A9457F}" srcOrd="0" destOrd="0" presId="urn:microsoft.com/office/officeart/2005/8/layout/lProcess2"/>
    <dgm:cxn modelId="{8318898A-787E-4687-AE98-0DD4E00830E9}" type="presOf" srcId="{5BA2719C-548D-4AEC-996E-0EC00F5C8A8D}" destId="{32A5648E-1C80-4A82-A171-52AE52B63EC1}" srcOrd="0" destOrd="0" presId="urn:microsoft.com/office/officeart/2005/8/layout/lProcess2"/>
    <dgm:cxn modelId="{9CF6628F-5AC4-497F-8E08-87BA2B7918C5}" type="presOf" srcId="{532C11E8-8D3F-44E3-A127-53EE2903BFAF}" destId="{2ED2A61D-323D-4526-A2E4-E952CD630FD8}" srcOrd="1" destOrd="0" presId="urn:microsoft.com/office/officeart/2005/8/layout/lProcess2"/>
    <dgm:cxn modelId="{0AB45F90-8AA7-4A96-9F37-B384349F1DBF}" srcId="{AE944B64-13BA-44F3-B97E-048FA35AB832}" destId="{1C371AE7-46B1-411A-9561-F48BAFA9F618}" srcOrd="4" destOrd="0" parTransId="{EB3BC32A-7817-43E7-A435-75F196E8D81E}" sibTransId="{E3943107-C11E-4C5D-9D58-79E2F6ED317A}"/>
    <dgm:cxn modelId="{DCBB7C90-BF39-4BB0-8634-32AFA6B835B9}" srcId="{59BF942B-605A-4DF6-82C6-EF6A646131D8}" destId="{7BD2391E-9978-449E-9CC1-A247B3AB6462}" srcOrd="1" destOrd="0" parTransId="{0A238C29-AD97-4AD3-96FE-A7316B47BFE1}" sibTransId="{8AE2EC63-F330-4989-88AE-8EDD2304D2D4}"/>
    <dgm:cxn modelId="{3E8DC590-298C-4161-A7FF-3B21EEAF2E5F}" srcId="{AE944B64-13BA-44F3-B97E-048FA35AB832}" destId="{E1EDF4A3-1F7B-4680-A8CD-7EA2430D4FA8}" srcOrd="2" destOrd="0" parTransId="{4EEB298F-3CFE-46CE-A84E-74F33AC7514C}" sibTransId="{817EE90F-7220-4A03-82ED-8230237936D8}"/>
    <dgm:cxn modelId="{7293019A-A2E4-4E91-AC5F-A0DC17BEDD01}" srcId="{532C11E8-8D3F-44E3-A127-53EE2903BFAF}" destId="{E9ED0353-C887-45CA-BE4B-7C5D5935E767}" srcOrd="1" destOrd="0" parTransId="{E1EFEDCB-EE54-4708-B527-D3BE576F31D3}" sibTransId="{AAC54DEC-9389-4CF4-BEE1-C6451191BBD3}"/>
    <dgm:cxn modelId="{E0450EA1-39C8-41AC-8C06-C089E6BA8FDE}" srcId="{EEE8A0BA-0932-4F71-B843-8DAEA0E165CE}" destId="{C516E219-34E9-4A7F-9007-995B4359AD9D}" srcOrd="0" destOrd="0" parTransId="{3118161D-0A26-4818-9A72-42B7EE93F735}" sibTransId="{09A28596-39F9-4562-A0DE-6F37FF3346CA}"/>
    <dgm:cxn modelId="{B8F42BB1-9751-470A-A378-955339BE7FEA}" type="presOf" srcId="{9FD5765A-7BA7-405C-82D2-0558329709AC}" destId="{FC9B1FEC-A080-4824-9543-831F146EF13A}" srcOrd="0" destOrd="0" presId="urn:microsoft.com/office/officeart/2005/8/layout/lProcess2"/>
    <dgm:cxn modelId="{059B22B2-1D85-4CA3-AE4C-8987A3CED91F}" srcId="{AE944B64-13BA-44F3-B97E-048FA35AB832}" destId="{D88F1BAF-A450-4EA4-A448-5E1E569EF14B}" srcOrd="3" destOrd="0" parTransId="{5A603A71-4A81-4E00-8025-2740FDA87814}" sibTransId="{BB5D6B18-13B6-4F52-A27B-BBF72C5BBC66}"/>
    <dgm:cxn modelId="{44039BB9-63B9-43A9-BA51-3994AE3D5BBD}" type="presOf" srcId="{083875C0-64F3-4A38-89B2-66278BD48621}" destId="{34DB79E2-3E39-45B1-BED6-CDD6265DC481}" srcOrd="0" destOrd="0" presId="urn:microsoft.com/office/officeart/2005/8/layout/lProcess2"/>
    <dgm:cxn modelId="{E3A49ABA-6330-44B2-855B-9CBD219C65A7}" srcId="{D88F1BAF-A450-4EA4-A448-5E1E569EF14B}" destId="{94DBED94-7247-4ED1-8078-D819A9CBB5EB}" srcOrd="1" destOrd="0" parTransId="{F498A9E3-43EA-4BD3-8B19-BFFD265CD8FA}" sibTransId="{3D1D1E0C-D43B-4536-8D29-AE71BBC7D3CE}"/>
    <dgm:cxn modelId="{78568FBD-A1AE-46E7-B76D-F42C2481EDEB}" type="presOf" srcId="{EEE8A0BA-0932-4F71-B843-8DAEA0E165CE}" destId="{7427E6C2-7BC4-488D-925F-BDE0C6247A49}" srcOrd="0" destOrd="0" presId="urn:microsoft.com/office/officeart/2005/8/layout/lProcess2"/>
    <dgm:cxn modelId="{910986C1-BB2B-4AFC-AF96-38357A0ED9A8}" type="presOf" srcId="{5DD93429-F299-41F3-9BED-31981CD8F7E6}" destId="{938A803A-0FC4-47E9-8B3E-A06A615BD193}" srcOrd="0" destOrd="0" presId="urn:microsoft.com/office/officeart/2005/8/layout/lProcess2"/>
    <dgm:cxn modelId="{8F40A8C4-6B96-4B63-BAE9-CBD3CC862C8E}" type="presOf" srcId="{EE4895D8-95F7-4EEA-A644-29CD5E5A63C4}" destId="{15473FE2-8441-4346-80CC-F33289F6FC23}" srcOrd="0" destOrd="0" presId="urn:microsoft.com/office/officeart/2005/8/layout/lProcess2"/>
    <dgm:cxn modelId="{7179B8C5-1BEA-43CC-B90D-16FE3E98FBC8}" type="presOf" srcId="{1C371AE7-46B1-411A-9561-F48BAFA9F618}" destId="{54F7249E-16E9-40F6-AB1F-97BF620827DF}" srcOrd="1" destOrd="0" presId="urn:microsoft.com/office/officeart/2005/8/layout/lProcess2"/>
    <dgm:cxn modelId="{7EDE03C7-4744-4F8E-B744-B8BFD182F95E}" type="presOf" srcId="{C516E219-34E9-4A7F-9007-995B4359AD9D}" destId="{628995B2-277B-4006-9464-D5E7B4CFAEE7}" srcOrd="0" destOrd="0" presId="urn:microsoft.com/office/officeart/2005/8/layout/lProcess2"/>
    <dgm:cxn modelId="{CB6A1BC8-7711-48BD-86E4-372CF2A39F7D}" type="presOf" srcId="{FBE760E3-332A-4B57-A23A-3A840509E1EA}" destId="{4EF02B4C-2959-413F-A9C5-54EA55F576EC}" srcOrd="0" destOrd="0" presId="urn:microsoft.com/office/officeart/2005/8/layout/lProcess2"/>
    <dgm:cxn modelId="{BD5DE1D9-A30F-4C29-9F38-6F46D45901A7}" srcId="{59BF942B-605A-4DF6-82C6-EF6A646131D8}" destId="{083875C0-64F3-4A38-89B2-66278BD48621}" srcOrd="0" destOrd="0" parTransId="{6EE220CE-9455-4B5F-9EE6-6D76BB424D3C}" sibTransId="{E4E30858-07A7-42B7-A589-1D8CD79BD7B2}"/>
    <dgm:cxn modelId="{69AB8EDA-7367-4798-AE17-A37B7C9FD04A}" srcId="{AE944B64-13BA-44F3-B97E-048FA35AB832}" destId="{EEE8A0BA-0932-4F71-B843-8DAEA0E165CE}" srcOrd="1" destOrd="0" parTransId="{737419A2-E0C3-4707-928B-4363012411D8}" sibTransId="{7E792D7B-3BD1-4430-A771-ECD0749A3260}"/>
    <dgm:cxn modelId="{E05609E2-ACB4-4B55-B468-6D3426EBAD7F}" srcId="{AE944B64-13BA-44F3-B97E-048FA35AB832}" destId="{59BF942B-605A-4DF6-82C6-EF6A646131D8}" srcOrd="0" destOrd="0" parTransId="{F0EDB0C3-6ED4-4E1B-84DD-32582209028A}" sibTransId="{BE62BE7A-2077-4C86-A5DA-FE487D47465C}"/>
    <dgm:cxn modelId="{50933FF2-666D-42BC-B622-8B1E2CA69E78}" type="presOf" srcId="{D88F1BAF-A450-4EA4-A448-5E1E569EF14B}" destId="{82A013FA-08CB-43FB-8C65-514766796E46}" srcOrd="1" destOrd="0" presId="urn:microsoft.com/office/officeart/2005/8/layout/lProcess2"/>
    <dgm:cxn modelId="{2B41A6FC-3DE4-478B-80BF-AE3334ADD867}" type="presOf" srcId="{EEE8A0BA-0932-4F71-B843-8DAEA0E165CE}" destId="{4EA9B8DC-5FE4-4046-97CA-22FCB0E4E3E1}" srcOrd="1" destOrd="0" presId="urn:microsoft.com/office/officeart/2005/8/layout/lProcess2"/>
    <dgm:cxn modelId="{2AFFA1EF-BEC7-4A66-A361-4E0F5D6D3959}" type="presParOf" srcId="{05D1C394-08DE-4D05-81FF-76C56223635D}" destId="{6C29C914-5FA8-42AC-A8CB-CF373E2F1379}" srcOrd="0" destOrd="0" presId="urn:microsoft.com/office/officeart/2005/8/layout/lProcess2"/>
    <dgm:cxn modelId="{F4E0C1DF-5A53-4CBE-87BE-85B6D8F4C3D7}" type="presParOf" srcId="{6C29C914-5FA8-42AC-A8CB-CF373E2F1379}" destId="{603E0371-D74A-4F0C-ACA0-E4D058A45908}" srcOrd="0" destOrd="0" presId="urn:microsoft.com/office/officeart/2005/8/layout/lProcess2"/>
    <dgm:cxn modelId="{D6296FE8-E7BA-41B3-84E0-1A072A895641}" type="presParOf" srcId="{6C29C914-5FA8-42AC-A8CB-CF373E2F1379}" destId="{37065CA5-A5F1-4D67-AD33-061CD9F940D6}" srcOrd="1" destOrd="0" presId="urn:microsoft.com/office/officeart/2005/8/layout/lProcess2"/>
    <dgm:cxn modelId="{088695CE-7D6A-4721-8A82-8C12EEC3DF78}" type="presParOf" srcId="{6C29C914-5FA8-42AC-A8CB-CF373E2F1379}" destId="{C237C536-110F-44F6-A621-A542E9787A72}" srcOrd="2" destOrd="0" presId="urn:microsoft.com/office/officeart/2005/8/layout/lProcess2"/>
    <dgm:cxn modelId="{44329A73-AAF4-4B74-8D57-80B47318DB2B}" type="presParOf" srcId="{C237C536-110F-44F6-A621-A542E9787A72}" destId="{4663733A-D0E1-40E0-B1EC-93A163BD1CC0}" srcOrd="0" destOrd="0" presId="urn:microsoft.com/office/officeart/2005/8/layout/lProcess2"/>
    <dgm:cxn modelId="{A6D3602A-0A7D-49CE-BB4F-B93F3BE6332D}" type="presParOf" srcId="{4663733A-D0E1-40E0-B1EC-93A163BD1CC0}" destId="{34DB79E2-3E39-45B1-BED6-CDD6265DC481}" srcOrd="0" destOrd="0" presId="urn:microsoft.com/office/officeart/2005/8/layout/lProcess2"/>
    <dgm:cxn modelId="{D9E56C6A-3312-427F-BDA5-83CC1D254957}" type="presParOf" srcId="{4663733A-D0E1-40E0-B1EC-93A163BD1CC0}" destId="{49AA6159-7A5A-49DD-9DF7-2F4FCF1F7BCB}" srcOrd="1" destOrd="0" presId="urn:microsoft.com/office/officeart/2005/8/layout/lProcess2"/>
    <dgm:cxn modelId="{C08C4A6F-2135-4E11-BD92-494ABB7B0F66}" type="presParOf" srcId="{4663733A-D0E1-40E0-B1EC-93A163BD1CC0}" destId="{252FBBEE-D126-4EE7-8B81-BA712F80EB95}" srcOrd="2" destOrd="0" presId="urn:microsoft.com/office/officeart/2005/8/layout/lProcess2"/>
    <dgm:cxn modelId="{8930374B-A6BA-4427-AC07-0C13FC056DA6}" type="presParOf" srcId="{05D1C394-08DE-4D05-81FF-76C56223635D}" destId="{FC40145B-CB53-4D5D-A970-709120AA5DBB}" srcOrd="1" destOrd="0" presId="urn:microsoft.com/office/officeart/2005/8/layout/lProcess2"/>
    <dgm:cxn modelId="{CA94B22E-30D6-4C04-B12C-B0BC9CEB4ADC}" type="presParOf" srcId="{05D1C394-08DE-4D05-81FF-76C56223635D}" destId="{6408F8B1-CB6F-4184-9C46-F299A237526D}" srcOrd="2" destOrd="0" presId="urn:microsoft.com/office/officeart/2005/8/layout/lProcess2"/>
    <dgm:cxn modelId="{16B66C35-88B6-490C-8DB1-071791B3A38A}" type="presParOf" srcId="{6408F8B1-CB6F-4184-9C46-F299A237526D}" destId="{7427E6C2-7BC4-488D-925F-BDE0C6247A49}" srcOrd="0" destOrd="0" presId="urn:microsoft.com/office/officeart/2005/8/layout/lProcess2"/>
    <dgm:cxn modelId="{777D0B7E-0B44-4A27-93C6-9934B749EBFC}" type="presParOf" srcId="{6408F8B1-CB6F-4184-9C46-F299A237526D}" destId="{4EA9B8DC-5FE4-4046-97CA-22FCB0E4E3E1}" srcOrd="1" destOrd="0" presId="urn:microsoft.com/office/officeart/2005/8/layout/lProcess2"/>
    <dgm:cxn modelId="{BDAFCF58-91A7-4AA4-9D83-D81EEBEEAE4E}" type="presParOf" srcId="{6408F8B1-CB6F-4184-9C46-F299A237526D}" destId="{CAD51360-7EC3-4827-BFBE-E8725DF2A302}" srcOrd="2" destOrd="0" presId="urn:microsoft.com/office/officeart/2005/8/layout/lProcess2"/>
    <dgm:cxn modelId="{0857C8E0-EEC2-4A24-9F58-0698B20DD71D}" type="presParOf" srcId="{CAD51360-7EC3-4827-BFBE-E8725DF2A302}" destId="{37FA714A-BA6B-4CE3-9C7C-401DF0A991A0}" srcOrd="0" destOrd="0" presId="urn:microsoft.com/office/officeart/2005/8/layout/lProcess2"/>
    <dgm:cxn modelId="{6C1C5316-B0E9-4228-BDF6-829F975546F8}" type="presParOf" srcId="{37FA714A-BA6B-4CE3-9C7C-401DF0A991A0}" destId="{628995B2-277B-4006-9464-D5E7B4CFAEE7}" srcOrd="0" destOrd="0" presId="urn:microsoft.com/office/officeart/2005/8/layout/lProcess2"/>
    <dgm:cxn modelId="{C1C4653E-8C5C-488E-880C-EA5EC82A9D58}" type="presParOf" srcId="{37FA714A-BA6B-4CE3-9C7C-401DF0A991A0}" destId="{C7FFDB32-772A-4E3D-816A-E35032107AAC}" srcOrd="1" destOrd="0" presId="urn:microsoft.com/office/officeart/2005/8/layout/lProcess2"/>
    <dgm:cxn modelId="{19309B57-4A49-4F28-B61C-FB8263A0F216}" type="presParOf" srcId="{37FA714A-BA6B-4CE3-9C7C-401DF0A991A0}" destId="{15473FE2-8441-4346-80CC-F33289F6FC23}" srcOrd="2" destOrd="0" presId="urn:microsoft.com/office/officeart/2005/8/layout/lProcess2"/>
    <dgm:cxn modelId="{666CD300-29D6-431D-8A9E-F1BC4B7CDDCE}" type="presParOf" srcId="{05D1C394-08DE-4D05-81FF-76C56223635D}" destId="{53651BA1-BE5B-4BEE-B3A1-3A90F5B75EBD}" srcOrd="3" destOrd="0" presId="urn:microsoft.com/office/officeart/2005/8/layout/lProcess2"/>
    <dgm:cxn modelId="{3B089446-F36B-4E43-BB66-7273D22BBD89}" type="presParOf" srcId="{05D1C394-08DE-4D05-81FF-76C56223635D}" destId="{1B046F10-FBCE-472C-9AE5-99B844BFA781}" srcOrd="4" destOrd="0" presId="urn:microsoft.com/office/officeart/2005/8/layout/lProcess2"/>
    <dgm:cxn modelId="{61B4B10A-8A95-4EDC-B83B-E0718DC4E1BF}" type="presParOf" srcId="{1B046F10-FBCE-472C-9AE5-99B844BFA781}" destId="{4B0A6AC7-5D13-4FDE-9136-AF7EF7A6A8FD}" srcOrd="0" destOrd="0" presId="urn:microsoft.com/office/officeart/2005/8/layout/lProcess2"/>
    <dgm:cxn modelId="{6E339ED6-8758-44DD-BF6F-A8F81F8E6937}" type="presParOf" srcId="{1B046F10-FBCE-472C-9AE5-99B844BFA781}" destId="{5F5AA7E9-B9FF-4063-838F-8D93AFEB3797}" srcOrd="1" destOrd="0" presId="urn:microsoft.com/office/officeart/2005/8/layout/lProcess2"/>
    <dgm:cxn modelId="{4BF52D54-DA42-4FE0-874D-530CE91C1DF1}" type="presParOf" srcId="{1B046F10-FBCE-472C-9AE5-99B844BFA781}" destId="{679BA121-7A34-4E09-BFCC-832CD1A63260}" srcOrd="2" destOrd="0" presId="urn:microsoft.com/office/officeart/2005/8/layout/lProcess2"/>
    <dgm:cxn modelId="{7B422B8A-58C5-4C9D-92A5-3BD1EDA6254E}" type="presParOf" srcId="{679BA121-7A34-4E09-BFCC-832CD1A63260}" destId="{892087A7-2FCE-4894-B70B-AA0572FCEA49}" srcOrd="0" destOrd="0" presId="urn:microsoft.com/office/officeart/2005/8/layout/lProcess2"/>
    <dgm:cxn modelId="{E3B95D45-1FD1-4715-83B0-029DE4082968}" type="presParOf" srcId="{892087A7-2FCE-4894-B70B-AA0572FCEA49}" destId="{FC9B1FEC-A080-4824-9543-831F146EF13A}" srcOrd="0" destOrd="0" presId="urn:microsoft.com/office/officeart/2005/8/layout/lProcess2"/>
    <dgm:cxn modelId="{31BCEC49-92DB-493D-9D89-21F2751C45C2}" type="presParOf" srcId="{892087A7-2FCE-4894-B70B-AA0572FCEA49}" destId="{BA7A53AC-DF7F-47FD-8938-0178F129155B}" srcOrd="1" destOrd="0" presId="urn:microsoft.com/office/officeart/2005/8/layout/lProcess2"/>
    <dgm:cxn modelId="{9974BF03-D47E-4710-B342-1C90FC31059A}" type="presParOf" srcId="{892087A7-2FCE-4894-B70B-AA0572FCEA49}" destId="{32A5648E-1C80-4A82-A171-52AE52B63EC1}" srcOrd="2" destOrd="0" presId="urn:microsoft.com/office/officeart/2005/8/layout/lProcess2"/>
    <dgm:cxn modelId="{EBF18AEA-7CEB-45CD-93F2-7FCA83FB07C1}" type="presParOf" srcId="{05D1C394-08DE-4D05-81FF-76C56223635D}" destId="{CFE4A6B3-7ECB-463B-9546-86D9D1692779}" srcOrd="5" destOrd="0" presId="urn:microsoft.com/office/officeart/2005/8/layout/lProcess2"/>
    <dgm:cxn modelId="{B5CAA738-5102-4ACB-97B4-22C0179199EA}" type="presParOf" srcId="{05D1C394-08DE-4D05-81FF-76C56223635D}" destId="{87DB1E43-8868-4480-B54F-AC5031CECE32}" srcOrd="6" destOrd="0" presId="urn:microsoft.com/office/officeart/2005/8/layout/lProcess2"/>
    <dgm:cxn modelId="{698FB6C2-EBAD-4EFA-BD43-13649DED1E63}" type="presParOf" srcId="{87DB1E43-8868-4480-B54F-AC5031CECE32}" destId="{C86195AD-8A50-47CE-A4EA-530CD47293F1}" srcOrd="0" destOrd="0" presId="urn:microsoft.com/office/officeart/2005/8/layout/lProcess2"/>
    <dgm:cxn modelId="{AB6B69FD-E83E-43F4-80B6-25579CAEFD63}" type="presParOf" srcId="{87DB1E43-8868-4480-B54F-AC5031CECE32}" destId="{82A013FA-08CB-43FB-8C65-514766796E46}" srcOrd="1" destOrd="0" presId="urn:microsoft.com/office/officeart/2005/8/layout/lProcess2"/>
    <dgm:cxn modelId="{60C122E4-A604-4E1A-9C7A-C68EA5A04756}" type="presParOf" srcId="{87DB1E43-8868-4480-B54F-AC5031CECE32}" destId="{52F30D29-9ADE-4DC4-BA13-DCDE3DC54094}" srcOrd="2" destOrd="0" presId="urn:microsoft.com/office/officeart/2005/8/layout/lProcess2"/>
    <dgm:cxn modelId="{79ECE098-EB7E-4007-A625-547AC307EE6F}" type="presParOf" srcId="{52F30D29-9ADE-4DC4-BA13-DCDE3DC54094}" destId="{B21C7DEB-7A04-4DBB-91BA-B91BA98383DA}" srcOrd="0" destOrd="0" presId="urn:microsoft.com/office/officeart/2005/8/layout/lProcess2"/>
    <dgm:cxn modelId="{389A4079-B5C9-43C4-9B03-9FCF042888B1}" type="presParOf" srcId="{B21C7DEB-7A04-4DBB-91BA-B91BA98383DA}" destId="{37D0D4F9-85CD-4958-AD61-2392668A1E40}" srcOrd="0" destOrd="0" presId="urn:microsoft.com/office/officeart/2005/8/layout/lProcess2"/>
    <dgm:cxn modelId="{48EE63C5-7DA5-430D-A406-8502849D0836}" type="presParOf" srcId="{B21C7DEB-7A04-4DBB-91BA-B91BA98383DA}" destId="{C6DCB53D-ABC5-44F0-8CDE-727BBEB06FA0}" srcOrd="1" destOrd="0" presId="urn:microsoft.com/office/officeart/2005/8/layout/lProcess2"/>
    <dgm:cxn modelId="{B0C81FC2-D382-4422-A5FE-27FE2AD50E64}" type="presParOf" srcId="{B21C7DEB-7A04-4DBB-91BA-B91BA98383DA}" destId="{36432314-7DF7-4705-B2AC-E319B2A9457F}" srcOrd="2" destOrd="0" presId="urn:microsoft.com/office/officeart/2005/8/layout/lProcess2"/>
    <dgm:cxn modelId="{448A9258-D33F-435C-8259-75C003764421}" type="presParOf" srcId="{05D1C394-08DE-4D05-81FF-76C56223635D}" destId="{E7422715-18CD-40B9-821F-BC17BEB3C3D1}" srcOrd="7" destOrd="0" presId="urn:microsoft.com/office/officeart/2005/8/layout/lProcess2"/>
    <dgm:cxn modelId="{CB4BF8AA-34B3-4FDF-BC2A-B2E27515CFE7}" type="presParOf" srcId="{05D1C394-08DE-4D05-81FF-76C56223635D}" destId="{A67BFC0C-FBC2-40C8-A766-35B90B52458A}" srcOrd="8" destOrd="0" presId="urn:microsoft.com/office/officeart/2005/8/layout/lProcess2"/>
    <dgm:cxn modelId="{18606718-6C59-4E94-B1D2-4C2F92B29E1F}" type="presParOf" srcId="{A67BFC0C-FBC2-40C8-A766-35B90B52458A}" destId="{929280D6-40EF-4C51-8842-12E085876044}" srcOrd="0" destOrd="0" presId="urn:microsoft.com/office/officeart/2005/8/layout/lProcess2"/>
    <dgm:cxn modelId="{F4CCC310-5A58-4EB1-8B13-4C19A559FA53}" type="presParOf" srcId="{A67BFC0C-FBC2-40C8-A766-35B90B52458A}" destId="{54F7249E-16E9-40F6-AB1F-97BF620827DF}" srcOrd="1" destOrd="0" presId="urn:microsoft.com/office/officeart/2005/8/layout/lProcess2"/>
    <dgm:cxn modelId="{182AFBEA-E76F-4A61-92C6-843BB9D8FAC3}" type="presParOf" srcId="{A67BFC0C-FBC2-40C8-A766-35B90B52458A}" destId="{F072397F-8D6C-4AD0-93C1-0AE4F6A564B0}" srcOrd="2" destOrd="0" presId="urn:microsoft.com/office/officeart/2005/8/layout/lProcess2"/>
    <dgm:cxn modelId="{E4C835E7-7090-4C7B-A909-42DA1BC48FCA}" type="presParOf" srcId="{F072397F-8D6C-4AD0-93C1-0AE4F6A564B0}" destId="{8F583636-2B51-4780-964F-8C650B783A4A}" srcOrd="0" destOrd="0" presId="urn:microsoft.com/office/officeart/2005/8/layout/lProcess2"/>
    <dgm:cxn modelId="{4DF3E900-C520-429D-87DE-551300CB770F}" type="presParOf" srcId="{8F583636-2B51-4780-964F-8C650B783A4A}" destId="{30887126-59E8-4A7F-B1F6-AC004DE3BE33}" srcOrd="0" destOrd="0" presId="urn:microsoft.com/office/officeart/2005/8/layout/lProcess2"/>
    <dgm:cxn modelId="{82469ECB-19AD-421A-8063-4800F219398C}" type="presParOf" srcId="{8F583636-2B51-4780-964F-8C650B783A4A}" destId="{C76ECCC3-1909-428C-B1C9-A376A7CBAF74}" srcOrd="1" destOrd="0" presId="urn:microsoft.com/office/officeart/2005/8/layout/lProcess2"/>
    <dgm:cxn modelId="{AE5A004D-E19A-44F9-AB7B-651FC695CC9E}" type="presParOf" srcId="{8F583636-2B51-4780-964F-8C650B783A4A}" destId="{938A803A-0FC4-47E9-8B3E-A06A615BD193}" srcOrd="2" destOrd="0" presId="urn:microsoft.com/office/officeart/2005/8/layout/lProcess2"/>
    <dgm:cxn modelId="{A9FD6758-8DDA-4DD1-8FF0-7B3A53E6C011}" type="presParOf" srcId="{05D1C394-08DE-4D05-81FF-76C56223635D}" destId="{8FF84034-F47E-4B4E-A390-8F33941E61BB}" srcOrd="9" destOrd="0" presId="urn:microsoft.com/office/officeart/2005/8/layout/lProcess2"/>
    <dgm:cxn modelId="{EC49B58F-99D9-4971-B58F-506B263C51EC}" type="presParOf" srcId="{05D1C394-08DE-4D05-81FF-76C56223635D}" destId="{D99A4993-8001-4BDB-9BD4-5FDA7A85DC95}" srcOrd="10" destOrd="0" presId="urn:microsoft.com/office/officeart/2005/8/layout/lProcess2"/>
    <dgm:cxn modelId="{496CF247-0130-43A8-BBA6-28E9ED8208B1}" type="presParOf" srcId="{D99A4993-8001-4BDB-9BD4-5FDA7A85DC95}" destId="{E09D939F-7A29-4808-8FEE-767744CF37D6}" srcOrd="0" destOrd="0" presId="urn:microsoft.com/office/officeart/2005/8/layout/lProcess2"/>
    <dgm:cxn modelId="{A63EDF70-FE45-46B3-8A19-0D3E2695338B}" type="presParOf" srcId="{D99A4993-8001-4BDB-9BD4-5FDA7A85DC95}" destId="{2ED2A61D-323D-4526-A2E4-E952CD630FD8}" srcOrd="1" destOrd="0" presId="urn:microsoft.com/office/officeart/2005/8/layout/lProcess2"/>
    <dgm:cxn modelId="{B8DBF27B-3A8C-4EE3-98E5-677AE13D1B72}" type="presParOf" srcId="{D99A4993-8001-4BDB-9BD4-5FDA7A85DC95}" destId="{6621BC5F-C991-43ED-99AC-1ABD4084C64C}" srcOrd="2" destOrd="0" presId="urn:microsoft.com/office/officeart/2005/8/layout/lProcess2"/>
    <dgm:cxn modelId="{8756AAC1-1FF6-41BA-B476-5E9E1BC4FC66}" type="presParOf" srcId="{6621BC5F-C991-43ED-99AC-1ABD4084C64C}" destId="{F2390CE3-4FF5-46F5-97DE-6C47E5B5BEA1}" srcOrd="0" destOrd="0" presId="urn:microsoft.com/office/officeart/2005/8/layout/lProcess2"/>
    <dgm:cxn modelId="{9240723B-E76A-4D6F-80C2-61BCCCD05208}" type="presParOf" srcId="{F2390CE3-4FF5-46F5-97DE-6C47E5B5BEA1}" destId="{4EF02B4C-2959-413F-A9C5-54EA55F576EC}" srcOrd="0" destOrd="0" presId="urn:microsoft.com/office/officeart/2005/8/layout/lProcess2"/>
    <dgm:cxn modelId="{535BC0F3-4F8F-42C5-B1D6-6B013D6920AA}" type="presParOf" srcId="{F2390CE3-4FF5-46F5-97DE-6C47E5B5BEA1}" destId="{5AFB48C1-CA8E-421F-AA8F-A521920088CB}" srcOrd="1" destOrd="0" presId="urn:microsoft.com/office/officeart/2005/8/layout/lProcess2"/>
    <dgm:cxn modelId="{0AD4BE4F-B44E-4E4A-A7A8-82A19C5E246A}" type="presParOf" srcId="{F2390CE3-4FF5-46F5-97DE-6C47E5B5BEA1}" destId="{7BBE2B47-33F6-45C6-82A3-AC96FCB3078D}" srcOrd="2" destOrd="0" presId="urn:microsoft.com/office/officeart/2005/8/layout/lProcess2"/>
  </dgm:cxnLst>
  <dgm:bg/>
  <dgm:whole>
    <a:ln>
      <a:solidFill>
        <a:schemeClr val="accent1">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606231-CB0F-4405-BBD4-7C2836060CBB}"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en-GB"/>
        </a:p>
      </dgm:t>
    </dgm:pt>
    <dgm:pt modelId="{A76201AD-66C1-4F83-B8D8-2CC3E069EF13}">
      <dgm:prSet phldrT="[Text]" custT="1"/>
      <dgm:spPr>
        <a:xfrm>
          <a:off x="1838321" y="1760126"/>
          <a:ext cx="1756418" cy="1668248"/>
        </a:xfrm>
        <a:prstGeom prst="ellipse">
          <a:avLst/>
        </a:prstGeom>
      </dgm:spPr>
      <dgm:t>
        <a:bodyPr/>
        <a:lstStyle/>
        <a:p>
          <a:pPr>
            <a:buNone/>
          </a:pPr>
          <a:r>
            <a:rPr lang="el-GR" sz="1600" b="1">
              <a:latin typeface="Calibri" panose="020F0502020204030204" pitchFamily="34" charset="0"/>
              <a:ea typeface="+mn-ea"/>
              <a:cs typeface="Calibri" panose="020F0502020204030204" pitchFamily="34" charset="0"/>
            </a:rPr>
            <a:t>Ανθεκτικότητα</a:t>
          </a:r>
          <a:endParaRPr lang="en-GB" sz="1400" b="1">
            <a:latin typeface="Calibri" panose="020F0502020204030204" pitchFamily="34" charset="0"/>
            <a:ea typeface="+mn-ea"/>
            <a:cs typeface="Calibri" panose="020F0502020204030204" pitchFamily="34" charset="0"/>
          </a:endParaRPr>
        </a:p>
      </dgm:t>
    </dgm:pt>
    <dgm:pt modelId="{3DE233C9-A07D-473E-83D0-467F7ABCE999}" type="parTrans" cxnId="{3510AC71-1179-4A52-B161-35D76B27004A}">
      <dgm:prSet/>
      <dgm:spPr/>
      <dgm:t>
        <a:bodyPr/>
        <a:lstStyle/>
        <a:p>
          <a:endParaRPr lang="en-GB"/>
        </a:p>
      </dgm:t>
    </dgm:pt>
    <dgm:pt modelId="{31C5ED30-EA1A-4BB8-AEED-412BCB126AC6}" type="sibTrans" cxnId="{3510AC71-1179-4A52-B161-35D76B27004A}">
      <dgm:prSet/>
      <dgm:spPr/>
      <dgm:t>
        <a:bodyPr/>
        <a:lstStyle/>
        <a:p>
          <a:endParaRPr lang="en-GB"/>
        </a:p>
      </dgm:t>
    </dgm:pt>
    <dgm:pt modelId="{2438A51F-A20A-4F92-B56A-72E4A83E49BA}">
      <dgm:prSet phldrT="[Text]" custT="1"/>
      <dgm:spPr>
        <a:xfrm>
          <a:off x="1088723" y="-455120"/>
          <a:ext cx="3255614" cy="2369014"/>
        </a:xfrm>
        <a:prstGeom prst="ellipse">
          <a:avLst/>
        </a:prstGeom>
      </dgm:spPr>
      <dgm:t>
        <a:bodyPr/>
        <a:lstStyle/>
        <a:p>
          <a:pPr>
            <a:buNone/>
          </a:pPr>
          <a:r>
            <a:rPr lang="el-GR" sz="2400" b="1">
              <a:latin typeface="Calibri" panose="020F0502020204030204" pitchFamily="34" charset="0"/>
              <a:ea typeface="+mn-ea"/>
              <a:cs typeface="Calibri" panose="020F0502020204030204" pitchFamily="34" charset="0"/>
            </a:rPr>
            <a:t>Εμπιστοσύνη</a:t>
          </a:r>
          <a:r>
            <a:rPr lang="el-GR" sz="1100">
              <a:latin typeface="Calibri" panose="020F0502020204030204" pitchFamily="34" charset="0"/>
              <a:ea typeface="+mn-ea"/>
              <a:cs typeface="Calibri" panose="020F0502020204030204" pitchFamily="34" charset="0"/>
            </a:rPr>
            <a:t> </a:t>
          </a:r>
          <a:r>
            <a:rPr lang="en-US" sz="1100">
              <a:latin typeface="Calibri" panose="020F0502020204030204" pitchFamily="34" charset="0"/>
              <a:ea typeface="+mn-ea"/>
              <a:cs typeface="Calibri" panose="020F0502020204030204" pitchFamily="34" charset="0"/>
            </a:rPr>
            <a:t>              T</a:t>
          </a:r>
          <a:r>
            <a:rPr lang="el-GR" sz="1100">
              <a:latin typeface="Calibri" panose="020F0502020204030204" pitchFamily="34" charset="0"/>
              <a:ea typeface="+mn-ea"/>
              <a:cs typeface="Calibri" panose="020F0502020204030204" pitchFamily="34" charset="0"/>
            </a:rPr>
            <a:t>ο αίσθημα ικανότητας, η αποτελεσματικότητα στην αντιμετώπιση στρεσογόνων καταστάσεων και η ισχυρή αυτοεκτίμηση είναι συνυφασμένα με το αίσθημα ανθεκτικότητας. Η συχνότητα με την οποία τα άτομα βιώνουν θετικά και αρνητικά συναισθήματα είναι επίσης βασικό στοιχείο.</a:t>
          </a:r>
          <a:endParaRPr lang="en-GB" sz="1100">
            <a:latin typeface="Calibri" panose="020F0502020204030204" pitchFamily="34" charset="0"/>
            <a:ea typeface="+mn-ea"/>
            <a:cs typeface="Calibri" panose="020F0502020204030204" pitchFamily="34" charset="0"/>
          </a:endParaRPr>
        </a:p>
      </dgm:t>
    </dgm:pt>
    <dgm:pt modelId="{C0430D3E-B10E-453E-8D2F-4DFF2904BCF2}" type="parTrans" cxnId="{DA153656-E866-4993-A54A-0A211A9C34F9}">
      <dgm:prSet/>
      <dgm:spPr/>
      <dgm:t>
        <a:bodyPr/>
        <a:lstStyle/>
        <a:p>
          <a:endParaRPr lang="en-GB"/>
        </a:p>
      </dgm:t>
    </dgm:pt>
    <dgm:pt modelId="{24A56D3F-9F8E-4B0C-965E-C85D696D4632}" type="sibTrans" cxnId="{DA153656-E866-4993-A54A-0A211A9C34F9}">
      <dgm:prSet/>
      <dgm:spPr/>
      <dgm:t>
        <a:bodyPr/>
        <a:lstStyle/>
        <a:p>
          <a:endParaRPr lang="en-GB"/>
        </a:p>
      </dgm:t>
    </dgm:pt>
    <dgm:pt modelId="{FFCE5348-233B-4D39-880C-94283DD2BD6D}">
      <dgm:prSet phldrT="[Text]" custT="1"/>
      <dgm:spPr>
        <a:xfrm>
          <a:off x="3090853" y="1156794"/>
          <a:ext cx="2981081" cy="2874913"/>
        </a:xfrm>
        <a:prstGeom prst="ellipse">
          <a:avLst/>
        </a:prstGeom>
      </dgm:spPr>
      <dgm:t>
        <a:bodyPr/>
        <a:lstStyle/>
        <a:p>
          <a:pPr>
            <a:buNone/>
          </a:pPr>
          <a:r>
            <a:rPr lang="en-US" sz="2400" b="1" dirty="0">
              <a:latin typeface="Calibri" panose="020F0502020204030204" pitchFamily="34" charset="0"/>
              <a:ea typeface="+mn-ea"/>
              <a:cs typeface="Calibri" panose="020F0502020204030204" pitchFamily="34" charset="0"/>
            </a:rPr>
            <a:t>K</a:t>
          </a:r>
          <a:r>
            <a:rPr lang="el-GR" sz="2400" b="1" dirty="0" err="1">
              <a:latin typeface="Calibri" panose="020F0502020204030204" pitchFamily="34" charset="0"/>
              <a:ea typeface="+mn-ea"/>
              <a:cs typeface="Calibri" panose="020F0502020204030204" pitchFamily="34" charset="0"/>
            </a:rPr>
            <a:t>οινωνική</a:t>
          </a:r>
          <a:r>
            <a:rPr lang="el-GR" sz="2400" b="1" dirty="0">
              <a:latin typeface="Calibri" panose="020F0502020204030204" pitchFamily="34" charset="0"/>
              <a:ea typeface="+mn-ea"/>
              <a:cs typeface="Calibri" panose="020F0502020204030204" pitchFamily="34" charset="0"/>
            </a:rPr>
            <a:t> </a:t>
          </a:r>
          <a:r>
            <a:rPr lang="en-US" sz="2400" b="1" dirty="0">
              <a:latin typeface="Calibri" panose="020F0502020204030204" pitchFamily="34" charset="0"/>
              <a:ea typeface="+mn-ea"/>
              <a:cs typeface="Calibri" panose="020F0502020204030204" pitchFamily="34" charset="0"/>
            </a:rPr>
            <a:t>Y</a:t>
          </a:r>
          <a:r>
            <a:rPr lang="el-GR" sz="2400" b="1" dirty="0" err="1">
              <a:latin typeface="Calibri" panose="020F0502020204030204" pitchFamily="34" charset="0"/>
              <a:ea typeface="+mn-ea"/>
              <a:cs typeface="Calibri" panose="020F0502020204030204" pitchFamily="34" charset="0"/>
            </a:rPr>
            <a:t>ποστήριξη</a:t>
          </a:r>
          <a:r>
            <a:rPr lang="el-GR" sz="1100" dirty="0">
              <a:latin typeface="Calibri" panose="020F0502020204030204" pitchFamily="34" charset="0"/>
              <a:ea typeface="+mn-ea"/>
              <a:cs typeface="Calibri" panose="020F0502020204030204" pitchFamily="34" charset="0"/>
            </a:rPr>
            <a:t>
</a:t>
          </a:r>
          <a:r>
            <a:rPr lang="en-US" sz="1100" dirty="0">
              <a:latin typeface="Calibri" panose="020F0502020204030204" pitchFamily="34" charset="0"/>
              <a:ea typeface="+mn-ea"/>
              <a:cs typeface="Calibri" panose="020F0502020204030204" pitchFamily="34" charset="0"/>
            </a:rPr>
            <a:t>H</a:t>
          </a:r>
          <a:r>
            <a:rPr lang="el-GR" sz="1100" dirty="0">
              <a:latin typeface="Calibri" panose="020F0502020204030204" pitchFamily="34" charset="0"/>
              <a:ea typeface="+mn-ea"/>
              <a:cs typeface="Calibri" panose="020F0502020204030204" pitchFamily="34" charset="0"/>
            </a:rPr>
            <a:t> οικοδόμηση σχέσεων με άλλους και η αναζήτηση υποστήριξης μπορεί να βοηθήσει τα άτομα να ξεπεράσουν δυσμενείς καταστάσεις, αντί να προσπαθούν να τις αντιμετωπίσουν μόνα τους.</a:t>
          </a:r>
          <a:endParaRPr lang="en-GB" sz="1100" dirty="0">
            <a:latin typeface="Calibri" panose="020F0502020204030204" pitchFamily="34" charset="0"/>
            <a:ea typeface="+mn-ea"/>
            <a:cs typeface="Calibri" panose="020F0502020204030204" pitchFamily="34" charset="0"/>
          </a:endParaRPr>
        </a:p>
      </dgm:t>
    </dgm:pt>
    <dgm:pt modelId="{E35E83EE-CC0D-441C-8013-E10396EF14D3}" type="parTrans" cxnId="{FD6CE0DA-A73B-46B1-8165-8AFB75E55DD5}">
      <dgm:prSet/>
      <dgm:spPr/>
      <dgm:t>
        <a:bodyPr/>
        <a:lstStyle/>
        <a:p>
          <a:endParaRPr lang="en-GB"/>
        </a:p>
      </dgm:t>
    </dgm:pt>
    <dgm:pt modelId="{CF41176A-439C-49E1-8670-9C901C13D161}" type="sibTrans" cxnId="{FD6CE0DA-A73B-46B1-8165-8AFB75E55DD5}">
      <dgm:prSet/>
      <dgm:spPr/>
      <dgm:t>
        <a:bodyPr/>
        <a:lstStyle/>
        <a:p>
          <a:endParaRPr lang="en-GB"/>
        </a:p>
      </dgm:t>
    </dgm:pt>
    <dgm:pt modelId="{29D9BD05-3A78-4E61-909E-DCF639466ABE}">
      <dgm:prSet phldrT="[Text]" custT="1"/>
      <dgm:spPr>
        <a:xfrm>
          <a:off x="1113965" y="3300557"/>
          <a:ext cx="3205129" cy="2317112"/>
        </a:xfrm>
        <a:prstGeom prst="ellipse">
          <a:avLst/>
        </a:prstGeom>
      </dgm:spPr>
      <dgm:t>
        <a:bodyPr/>
        <a:lstStyle/>
        <a:p>
          <a:pPr>
            <a:buNone/>
          </a:pPr>
          <a:r>
            <a:rPr lang="el-GR" sz="2000" b="1">
              <a:latin typeface="Calibri" panose="020F0502020204030204" pitchFamily="34" charset="0"/>
              <a:ea typeface="+mn-ea"/>
              <a:cs typeface="Calibri" panose="020F0502020204030204" pitchFamily="34" charset="0"/>
            </a:rPr>
            <a:t>Προσαρμοστικότητα</a:t>
          </a:r>
          <a:r>
            <a:rPr lang="el-GR" sz="1100">
              <a:latin typeface="Calibri" panose="020F0502020204030204" pitchFamily="34" charset="0"/>
              <a:ea typeface="+mn-ea"/>
              <a:cs typeface="Calibri" panose="020F0502020204030204" pitchFamily="34" charset="0"/>
            </a:rPr>
            <a:t>
Η ευελιξία και η προσαρμογή σε μεταβαλλόμενες καταστάσεις που είναι πέρα από τον έλεγχό μας είναι απαραίτητες για τη διατήρηση της ανθεκτικότητας. Τα ανθεκτικά άτομα είναι σε θέση να αντιμετωπίζουν καλά τις αλλαγές και η ανάκαμψή τους από τις επιπτώσεις τους τείνει να είναι ταχύτερη.</a:t>
          </a:r>
          <a:endParaRPr lang="en-GB" sz="1100">
            <a:latin typeface="Calibri" panose="020F0502020204030204" pitchFamily="34" charset="0"/>
            <a:ea typeface="+mn-ea"/>
            <a:cs typeface="Calibri" panose="020F0502020204030204" pitchFamily="34" charset="0"/>
          </a:endParaRPr>
        </a:p>
      </dgm:t>
    </dgm:pt>
    <dgm:pt modelId="{C33944E1-75AB-4D05-B241-6290F4A8993E}" type="parTrans" cxnId="{5AFB5B1F-5430-42C2-BBF6-E0F35EE38119}">
      <dgm:prSet/>
      <dgm:spPr/>
      <dgm:t>
        <a:bodyPr/>
        <a:lstStyle/>
        <a:p>
          <a:endParaRPr lang="en-GB"/>
        </a:p>
      </dgm:t>
    </dgm:pt>
    <dgm:pt modelId="{F127A6B2-595F-49ED-A312-2BCA9B52DA4B}" type="sibTrans" cxnId="{5AFB5B1F-5430-42C2-BBF6-E0F35EE38119}">
      <dgm:prSet/>
      <dgm:spPr/>
      <dgm:t>
        <a:bodyPr/>
        <a:lstStyle/>
        <a:p>
          <a:endParaRPr lang="en-GB"/>
        </a:p>
      </dgm:t>
    </dgm:pt>
    <dgm:pt modelId="{1742F3C7-0A0B-4C5B-9712-A5DF7A77D6EC}">
      <dgm:prSet phldrT="[Text]" custT="1"/>
      <dgm:spPr>
        <a:xfrm>
          <a:off x="-797624" y="1061600"/>
          <a:ext cx="3298583" cy="3065299"/>
        </a:xfrm>
        <a:prstGeom prst="ellipse">
          <a:avLst/>
        </a:prstGeom>
      </dgm:spPr>
      <dgm:t>
        <a:bodyPr/>
        <a:lstStyle/>
        <a:p>
          <a:pPr>
            <a:buNone/>
          </a:pPr>
          <a:r>
            <a:rPr lang="el-GR" sz="2400" b="1">
              <a:latin typeface="Calibri" panose="020F0502020204030204" pitchFamily="34" charset="0"/>
              <a:ea typeface="+mn-ea"/>
              <a:cs typeface="Calibri" panose="020F0502020204030204" pitchFamily="34" charset="0"/>
            </a:rPr>
            <a:t>Σκοπιμότητα</a:t>
          </a:r>
          <a:r>
            <a:rPr lang="el-GR" sz="1100">
              <a:latin typeface="Calibri" panose="020F0502020204030204" pitchFamily="34" charset="0"/>
              <a:ea typeface="+mn-ea"/>
              <a:cs typeface="Calibri" panose="020F0502020204030204" pitchFamily="34" charset="0"/>
            </a:rPr>
            <a:t>
Η ύπαρξη σαφούς αίσθησης του σκοπού, των ξεκάθαρων αξιών, της ορμής και της κατεύθυνσης βοηθούν τα άτομα να επιμένουν και να επιτυγχάνουν παρά τις αναποδιές</a:t>
          </a:r>
          <a:r>
            <a:rPr lang="el-GR" sz="1000">
              <a:latin typeface="Aptos" panose="02110004020202020204"/>
              <a:ea typeface="+mn-ea"/>
              <a:cs typeface="+mn-cs"/>
            </a:rPr>
            <a:t>.</a:t>
          </a:r>
          <a:endParaRPr lang="en-GB" sz="1000">
            <a:latin typeface="Aptos" panose="02110004020202020204"/>
            <a:ea typeface="+mn-ea"/>
            <a:cs typeface="+mn-cs"/>
          </a:endParaRPr>
        </a:p>
      </dgm:t>
    </dgm:pt>
    <dgm:pt modelId="{67BFEAC2-F768-4598-8DD8-D25FD4611C57}" type="parTrans" cxnId="{495E3844-5B50-4969-8B8B-8AFB9DE458EA}">
      <dgm:prSet/>
      <dgm:spPr/>
      <dgm:t>
        <a:bodyPr/>
        <a:lstStyle/>
        <a:p>
          <a:endParaRPr lang="en-GB"/>
        </a:p>
      </dgm:t>
    </dgm:pt>
    <dgm:pt modelId="{113E7D0A-EB9E-40D0-A9CD-A34190456770}" type="sibTrans" cxnId="{495E3844-5B50-4969-8B8B-8AFB9DE458EA}">
      <dgm:prSet/>
      <dgm:spPr/>
      <dgm:t>
        <a:bodyPr/>
        <a:lstStyle/>
        <a:p>
          <a:endParaRPr lang="en-GB"/>
        </a:p>
      </dgm:t>
    </dgm:pt>
    <dgm:pt modelId="{8C208007-3F77-41B6-88A9-B22CDA2505B2}" type="pres">
      <dgm:prSet presAssocID="{18606231-CB0F-4405-BBD4-7C2836060CBB}" presName="composite" presStyleCnt="0">
        <dgm:presLayoutVars>
          <dgm:chMax val="1"/>
          <dgm:dir/>
          <dgm:resizeHandles val="exact"/>
        </dgm:presLayoutVars>
      </dgm:prSet>
      <dgm:spPr/>
    </dgm:pt>
    <dgm:pt modelId="{69D0CF52-D9DB-4268-AB45-9B44D0D6BCA2}" type="pres">
      <dgm:prSet presAssocID="{18606231-CB0F-4405-BBD4-7C2836060CBB}" presName="radial" presStyleCnt="0">
        <dgm:presLayoutVars>
          <dgm:animLvl val="ctr"/>
        </dgm:presLayoutVars>
      </dgm:prSet>
      <dgm:spPr/>
    </dgm:pt>
    <dgm:pt modelId="{BB6DC750-8928-4A83-A965-55D4881B7D25}" type="pres">
      <dgm:prSet presAssocID="{A76201AD-66C1-4F83-B8D8-2CC3E069EF13}" presName="centerShape" presStyleLbl="vennNode1" presStyleIdx="0" presStyleCnt="5" custScaleX="64940" custScaleY="58325" custLinFactNeighborX="842" custLinFactNeighborY="562"/>
      <dgm:spPr/>
    </dgm:pt>
    <dgm:pt modelId="{403C1D14-BCBC-4CAE-8331-FA350AE5048B}" type="pres">
      <dgm:prSet presAssocID="{2438A51F-A20A-4F92-B56A-72E4A83E49BA}" presName="node" presStyleLbl="vennNode1" presStyleIdx="1" presStyleCnt="5" custScaleX="227379" custScaleY="165457">
        <dgm:presLayoutVars>
          <dgm:bulletEnabled val="1"/>
        </dgm:presLayoutVars>
      </dgm:prSet>
      <dgm:spPr/>
    </dgm:pt>
    <dgm:pt modelId="{E4E5BEF8-B03F-416E-AF62-649B1F9EC139}" type="pres">
      <dgm:prSet presAssocID="{FFCE5348-233B-4D39-880C-94283DD2BD6D}" presName="node" presStyleLbl="vennNode1" presStyleIdx="2" presStyleCnt="5" custScaleX="183454" custScaleY="200790">
        <dgm:presLayoutVars>
          <dgm:bulletEnabled val="1"/>
        </dgm:presLayoutVars>
      </dgm:prSet>
      <dgm:spPr/>
    </dgm:pt>
    <dgm:pt modelId="{77220562-C355-40E2-9F61-F46DCFDD8A6D}" type="pres">
      <dgm:prSet presAssocID="{29D9BD05-3A78-4E61-909E-DCF639466ABE}" presName="node" presStyleLbl="vennNode1" presStyleIdx="3" presStyleCnt="5" custScaleX="247319" custScaleY="192605">
        <dgm:presLayoutVars>
          <dgm:bulletEnabled val="1"/>
        </dgm:presLayoutVars>
      </dgm:prSet>
      <dgm:spPr/>
    </dgm:pt>
    <dgm:pt modelId="{98DF3D1F-4A5F-434C-87ED-4715081A675F}" type="pres">
      <dgm:prSet presAssocID="{1742F3C7-0A0B-4C5B-9712-A5DF7A77D6EC}" presName="node" presStyleLbl="vennNode1" presStyleIdx="4" presStyleCnt="5" custScaleX="184313" custScaleY="214087">
        <dgm:presLayoutVars>
          <dgm:bulletEnabled val="1"/>
        </dgm:presLayoutVars>
      </dgm:prSet>
      <dgm:spPr/>
    </dgm:pt>
  </dgm:ptLst>
  <dgm:cxnLst>
    <dgm:cxn modelId="{37C4E40A-1E75-48A4-9797-55CF47BBEFB6}" type="presOf" srcId="{1742F3C7-0A0B-4C5B-9712-A5DF7A77D6EC}" destId="{98DF3D1F-4A5F-434C-87ED-4715081A675F}" srcOrd="0" destOrd="0" presId="urn:microsoft.com/office/officeart/2005/8/layout/radial3"/>
    <dgm:cxn modelId="{5AFB5B1F-5430-42C2-BBF6-E0F35EE38119}" srcId="{A76201AD-66C1-4F83-B8D8-2CC3E069EF13}" destId="{29D9BD05-3A78-4E61-909E-DCF639466ABE}" srcOrd="2" destOrd="0" parTransId="{C33944E1-75AB-4D05-B241-6290F4A8993E}" sibTransId="{F127A6B2-595F-49ED-A312-2BCA9B52DA4B}"/>
    <dgm:cxn modelId="{495E3844-5B50-4969-8B8B-8AFB9DE458EA}" srcId="{A76201AD-66C1-4F83-B8D8-2CC3E069EF13}" destId="{1742F3C7-0A0B-4C5B-9712-A5DF7A77D6EC}" srcOrd="3" destOrd="0" parTransId="{67BFEAC2-F768-4598-8DD8-D25FD4611C57}" sibTransId="{113E7D0A-EB9E-40D0-A9CD-A34190456770}"/>
    <dgm:cxn modelId="{82DEE74F-4E50-4345-912D-94320AE28296}" type="presOf" srcId="{18606231-CB0F-4405-BBD4-7C2836060CBB}" destId="{8C208007-3F77-41B6-88A9-B22CDA2505B2}" srcOrd="0" destOrd="0" presId="urn:microsoft.com/office/officeart/2005/8/layout/radial3"/>
    <dgm:cxn modelId="{3510AC71-1179-4A52-B161-35D76B27004A}" srcId="{18606231-CB0F-4405-BBD4-7C2836060CBB}" destId="{A76201AD-66C1-4F83-B8D8-2CC3E069EF13}" srcOrd="0" destOrd="0" parTransId="{3DE233C9-A07D-473E-83D0-467F7ABCE999}" sibTransId="{31C5ED30-EA1A-4BB8-AEED-412BCB126AC6}"/>
    <dgm:cxn modelId="{DA153656-E866-4993-A54A-0A211A9C34F9}" srcId="{A76201AD-66C1-4F83-B8D8-2CC3E069EF13}" destId="{2438A51F-A20A-4F92-B56A-72E4A83E49BA}" srcOrd="0" destOrd="0" parTransId="{C0430D3E-B10E-453E-8D2F-4DFF2904BCF2}" sibTransId="{24A56D3F-9F8E-4B0C-965E-C85D696D4632}"/>
    <dgm:cxn modelId="{0F259B80-7906-41F9-9135-899210E75EAC}" type="presOf" srcId="{A76201AD-66C1-4F83-B8D8-2CC3E069EF13}" destId="{BB6DC750-8928-4A83-A965-55D4881B7D25}" srcOrd="0" destOrd="0" presId="urn:microsoft.com/office/officeart/2005/8/layout/radial3"/>
    <dgm:cxn modelId="{60AD23B8-170C-43A6-A74B-DE241E7D0B53}" type="presOf" srcId="{2438A51F-A20A-4F92-B56A-72E4A83E49BA}" destId="{403C1D14-BCBC-4CAE-8331-FA350AE5048B}" srcOrd="0" destOrd="0" presId="urn:microsoft.com/office/officeart/2005/8/layout/radial3"/>
    <dgm:cxn modelId="{E1B1D0D2-913E-4235-94DF-DDB873947A95}" type="presOf" srcId="{29D9BD05-3A78-4E61-909E-DCF639466ABE}" destId="{77220562-C355-40E2-9F61-F46DCFDD8A6D}" srcOrd="0" destOrd="0" presId="urn:microsoft.com/office/officeart/2005/8/layout/radial3"/>
    <dgm:cxn modelId="{FD6CE0DA-A73B-46B1-8165-8AFB75E55DD5}" srcId="{A76201AD-66C1-4F83-B8D8-2CC3E069EF13}" destId="{FFCE5348-233B-4D39-880C-94283DD2BD6D}" srcOrd="1" destOrd="0" parTransId="{E35E83EE-CC0D-441C-8013-E10396EF14D3}" sibTransId="{CF41176A-439C-49E1-8670-9C901C13D161}"/>
    <dgm:cxn modelId="{905ED8E9-5439-4566-B183-0022D1205FB2}" type="presOf" srcId="{FFCE5348-233B-4D39-880C-94283DD2BD6D}" destId="{E4E5BEF8-B03F-416E-AF62-649B1F9EC139}" srcOrd="0" destOrd="0" presId="urn:microsoft.com/office/officeart/2005/8/layout/radial3"/>
    <dgm:cxn modelId="{6628F1FD-51B6-4F78-81E4-325CE55F3162}" type="presParOf" srcId="{8C208007-3F77-41B6-88A9-B22CDA2505B2}" destId="{69D0CF52-D9DB-4268-AB45-9B44D0D6BCA2}" srcOrd="0" destOrd="0" presId="urn:microsoft.com/office/officeart/2005/8/layout/radial3"/>
    <dgm:cxn modelId="{ACA1E3CB-F290-439E-9FEE-B50BA3D27B56}" type="presParOf" srcId="{69D0CF52-D9DB-4268-AB45-9B44D0D6BCA2}" destId="{BB6DC750-8928-4A83-A965-55D4881B7D25}" srcOrd="0" destOrd="0" presId="urn:microsoft.com/office/officeart/2005/8/layout/radial3"/>
    <dgm:cxn modelId="{A40053B5-8AC1-4E09-99A1-BAFFB2265033}" type="presParOf" srcId="{69D0CF52-D9DB-4268-AB45-9B44D0D6BCA2}" destId="{403C1D14-BCBC-4CAE-8331-FA350AE5048B}" srcOrd="1" destOrd="0" presId="urn:microsoft.com/office/officeart/2005/8/layout/radial3"/>
    <dgm:cxn modelId="{BF1C9DB0-56C0-4AE5-BC8C-C38A5072F32E}" type="presParOf" srcId="{69D0CF52-D9DB-4268-AB45-9B44D0D6BCA2}" destId="{E4E5BEF8-B03F-416E-AF62-649B1F9EC139}" srcOrd="2" destOrd="0" presId="urn:microsoft.com/office/officeart/2005/8/layout/radial3"/>
    <dgm:cxn modelId="{F85B4917-3031-42A5-B41F-335A88B99F9A}" type="presParOf" srcId="{69D0CF52-D9DB-4268-AB45-9B44D0D6BCA2}" destId="{77220562-C355-40E2-9F61-F46DCFDD8A6D}" srcOrd="3" destOrd="0" presId="urn:microsoft.com/office/officeart/2005/8/layout/radial3"/>
    <dgm:cxn modelId="{BB8504E9-DDE3-401F-813D-BB7C63863031}" type="presParOf" srcId="{69D0CF52-D9DB-4268-AB45-9B44D0D6BCA2}" destId="{98DF3D1F-4A5F-434C-87ED-4715081A675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9D9CB8-7967-428C-8EFC-6F34E05DE0D0}"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7B7B6069-487B-4990-B447-12F4DF022052}">
      <dgm:prSet phldrT="[Text]"/>
      <dgm:spPr/>
      <dgm:t>
        <a:bodyPr/>
        <a:lstStyle/>
        <a:p>
          <a:r>
            <a:rPr lang="el-GR" dirty="0"/>
            <a:t>Σαφής κατανόηση του ρόλου</a:t>
          </a:r>
          <a:endParaRPr lang="en-GB" dirty="0"/>
        </a:p>
      </dgm:t>
    </dgm:pt>
    <dgm:pt modelId="{5A7D0C77-7DB3-429B-8BBA-3473D1077478}" type="parTrans" cxnId="{8C538754-C8C7-4EF6-917F-836E934D9A20}">
      <dgm:prSet/>
      <dgm:spPr/>
      <dgm:t>
        <a:bodyPr/>
        <a:lstStyle/>
        <a:p>
          <a:endParaRPr lang="en-GB"/>
        </a:p>
      </dgm:t>
    </dgm:pt>
    <dgm:pt modelId="{931D4F33-8F08-49E1-8697-D0ED3B0949C1}" type="sibTrans" cxnId="{8C538754-C8C7-4EF6-917F-836E934D9A20}">
      <dgm:prSet/>
      <dgm:spPr/>
      <dgm:t>
        <a:bodyPr/>
        <a:lstStyle/>
        <a:p>
          <a:endParaRPr lang="en-GB"/>
        </a:p>
      </dgm:t>
    </dgm:pt>
    <dgm:pt modelId="{5EF1FA96-8647-46FD-9ADC-F280183FC365}">
      <dgm:prSet phldrT="[Text]"/>
      <dgm:spPr/>
      <dgm:t>
        <a:bodyPr/>
        <a:lstStyle/>
        <a:p>
          <a:r>
            <a:rPr lang="el-GR" dirty="0" err="1"/>
            <a:t>Ανταποκρισιμότητα</a:t>
          </a:r>
          <a:endParaRPr lang="en-GB" dirty="0"/>
        </a:p>
      </dgm:t>
    </dgm:pt>
    <dgm:pt modelId="{1B7F5383-9CF1-42EF-95FF-A5C942C96E1C}" type="parTrans" cxnId="{D2E6B576-DCE8-482F-AEE4-01959C1D3CEA}">
      <dgm:prSet/>
      <dgm:spPr/>
      <dgm:t>
        <a:bodyPr/>
        <a:lstStyle/>
        <a:p>
          <a:endParaRPr lang="en-GB"/>
        </a:p>
      </dgm:t>
    </dgm:pt>
    <dgm:pt modelId="{DD8E2249-7A89-4A51-BBB8-B31EDCD10DEA}" type="sibTrans" cxnId="{D2E6B576-DCE8-482F-AEE4-01959C1D3CEA}">
      <dgm:prSet/>
      <dgm:spPr/>
      <dgm:t>
        <a:bodyPr/>
        <a:lstStyle/>
        <a:p>
          <a:endParaRPr lang="en-GB"/>
        </a:p>
      </dgm:t>
    </dgm:pt>
    <dgm:pt modelId="{086DA13A-25F4-4AE2-99F1-D2FEF7122C61}">
      <dgm:prSet phldrT="[Text]"/>
      <dgm:spPr/>
      <dgm:t>
        <a:bodyPr/>
        <a:lstStyle/>
        <a:p>
          <a:r>
            <a:rPr lang="el-GR" dirty="0"/>
            <a:t>Ενεργός συμμετοχή και συμμόρφωση</a:t>
          </a:r>
          <a:endParaRPr lang="en-GB" dirty="0"/>
        </a:p>
      </dgm:t>
    </dgm:pt>
    <dgm:pt modelId="{886971A1-AF9C-4240-A97C-B514F3382F2C}" type="parTrans" cxnId="{1D18CCA7-1492-4ABA-A75D-BA7BB5F07BF6}">
      <dgm:prSet/>
      <dgm:spPr/>
      <dgm:t>
        <a:bodyPr/>
        <a:lstStyle/>
        <a:p>
          <a:endParaRPr lang="en-GB"/>
        </a:p>
      </dgm:t>
    </dgm:pt>
    <dgm:pt modelId="{04081CC4-4E44-4A1A-B4DE-1593A357911B}" type="sibTrans" cxnId="{1D18CCA7-1492-4ABA-A75D-BA7BB5F07BF6}">
      <dgm:prSet/>
      <dgm:spPr/>
      <dgm:t>
        <a:bodyPr/>
        <a:lstStyle/>
        <a:p>
          <a:endParaRPr lang="en-GB"/>
        </a:p>
      </dgm:t>
    </dgm:pt>
    <dgm:pt modelId="{ED3466C5-00F0-4EF8-831B-3AA48533F5CC}">
      <dgm:prSet phldrT="[Text]"/>
      <dgm:spPr/>
      <dgm:t>
        <a:bodyPr/>
        <a:lstStyle/>
        <a:p>
          <a:r>
            <a:rPr lang="el-GR" dirty="0"/>
            <a:t>Ικανότητα λήψης λογικών αποφάσεων
</a:t>
          </a:r>
          <a:endParaRPr lang="en-GB" dirty="0"/>
        </a:p>
      </dgm:t>
    </dgm:pt>
    <dgm:pt modelId="{F6E62F0D-8EFB-4909-BCF0-49DC5AA4F3BB}" type="parTrans" cxnId="{073FB3F5-DF45-44CF-8F1E-59E23B3E800F}">
      <dgm:prSet/>
      <dgm:spPr/>
      <dgm:t>
        <a:bodyPr/>
        <a:lstStyle/>
        <a:p>
          <a:endParaRPr lang="en-GB"/>
        </a:p>
      </dgm:t>
    </dgm:pt>
    <dgm:pt modelId="{A2114037-029A-4704-B077-BDB048F3D21D}" type="sibTrans" cxnId="{073FB3F5-DF45-44CF-8F1E-59E23B3E800F}">
      <dgm:prSet/>
      <dgm:spPr/>
      <dgm:t>
        <a:bodyPr/>
        <a:lstStyle/>
        <a:p>
          <a:endParaRPr lang="en-GB"/>
        </a:p>
      </dgm:t>
    </dgm:pt>
    <dgm:pt modelId="{1F1606AF-2A23-440A-B5CF-D2D93831D50E}">
      <dgm:prSet phldrT="[Text]"/>
      <dgm:spPr/>
      <dgm:t>
        <a:bodyPr/>
        <a:lstStyle/>
        <a:p>
          <a:r>
            <a:rPr lang="el-GR" dirty="0"/>
            <a:t>Ικανότητα χειρισμού της κριτικής</a:t>
          </a:r>
          <a:endParaRPr lang="en-GB" dirty="0"/>
        </a:p>
      </dgm:t>
    </dgm:pt>
    <dgm:pt modelId="{0A40E0E7-BE02-41ED-B6F5-FC4A292C1B13}" type="parTrans" cxnId="{FB25A233-BC06-4A20-908A-FB8150F3EFBD}">
      <dgm:prSet/>
      <dgm:spPr/>
      <dgm:t>
        <a:bodyPr/>
        <a:lstStyle/>
        <a:p>
          <a:endParaRPr lang="en-GB"/>
        </a:p>
      </dgm:t>
    </dgm:pt>
    <dgm:pt modelId="{922E05CF-445E-4CE2-B515-2171A59AAE36}" type="sibTrans" cxnId="{FB25A233-BC06-4A20-908A-FB8150F3EFBD}">
      <dgm:prSet/>
      <dgm:spPr/>
      <dgm:t>
        <a:bodyPr/>
        <a:lstStyle/>
        <a:p>
          <a:endParaRPr lang="en-GB"/>
        </a:p>
      </dgm:t>
    </dgm:pt>
    <dgm:pt modelId="{5FF2C99C-ACEF-403E-87B9-F08C65D972D9}" type="pres">
      <dgm:prSet presAssocID="{519D9CB8-7967-428C-8EFC-6F34E05DE0D0}" presName="diagram" presStyleCnt="0">
        <dgm:presLayoutVars>
          <dgm:dir/>
          <dgm:resizeHandles val="exact"/>
        </dgm:presLayoutVars>
      </dgm:prSet>
      <dgm:spPr/>
    </dgm:pt>
    <dgm:pt modelId="{39CAFA47-47A9-4B5E-A081-F74A02A5D013}" type="pres">
      <dgm:prSet presAssocID="{7B7B6069-487B-4990-B447-12F4DF022052}" presName="node" presStyleLbl="node1" presStyleIdx="0" presStyleCnt="5" custLinFactNeighborX="-7022" custLinFactNeighborY="-5017">
        <dgm:presLayoutVars>
          <dgm:bulletEnabled val="1"/>
        </dgm:presLayoutVars>
      </dgm:prSet>
      <dgm:spPr/>
    </dgm:pt>
    <dgm:pt modelId="{ED189FD6-6209-4C68-84DD-365B68AC773F}" type="pres">
      <dgm:prSet presAssocID="{931D4F33-8F08-49E1-8697-D0ED3B0949C1}" presName="sibTrans" presStyleCnt="0"/>
      <dgm:spPr/>
    </dgm:pt>
    <dgm:pt modelId="{11C0671E-9BEF-4B7E-8EB1-3216E8150435}" type="pres">
      <dgm:prSet presAssocID="{5EF1FA96-8647-46FD-9ADC-F280183FC365}" presName="node" presStyleLbl="node1" presStyleIdx="1" presStyleCnt="5">
        <dgm:presLayoutVars>
          <dgm:bulletEnabled val="1"/>
        </dgm:presLayoutVars>
      </dgm:prSet>
      <dgm:spPr/>
    </dgm:pt>
    <dgm:pt modelId="{A9182AC8-07E9-4007-8A6F-DE5506C86D4E}" type="pres">
      <dgm:prSet presAssocID="{DD8E2249-7A89-4A51-BBB8-B31EDCD10DEA}" presName="sibTrans" presStyleCnt="0"/>
      <dgm:spPr/>
    </dgm:pt>
    <dgm:pt modelId="{9D26A17C-02C8-4F6A-B929-46FCA7FA60A2}" type="pres">
      <dgm:prSet presAssocID="{086DA13A-25F4-4AE2-99F1-D2FEF7122C61}" presName="node" presStyleLbl="node1" presStyleIdx="2" presStyleCnt="5">
        <dgm:presLayoutVars>
          <dgm:bulletEnabled val="1"/>
        </dgm:presLayoutVars>
      </dgm:prSet>
      <dgm:spPr/>
    </dgm:pt>
    <dgm:pt modelId="{8183DF9A-7383-4F76-8768-CB37535992B1}" type="pres">
      <dgm:prSet presAssocID="{04081CC4-4E44-4A1A-B4DE-1593A357911B}" presName="sibTrans" presStyleCnt="0"/>
      <dgm:spPr/>
    </dgm:pt>
    <dgm:pt modelId="{7CCB3BBB-4183-4FF1-B4E0-F7C5F50EFDE0}" type="pres">
      <dgm:prSet presAssocID="{ED3466C5-00F0-4EF8-831B-3AA48533F5CC}" presName="node" presStyleLbl="node1" presStyleIdx="3" presStyleCnt="5">
        <dgm:presLayoutVars>
          <dgm:bulletEnabled val="1"/>
        </dgm:presLayoutVars>
      </dgm:prSet>
      <dgm:spPr/>
    </dgm:pt>
    <dgm:pt modelId="{3CD5CD1E-71A8-4A99-AFAF-3E9F0B578BE9}" type="pres">
      <dgm:prSet presAssocID="{A2114037-029A-4704-B077-BDB048F3D21D}" presName="sibTrans" presStyleCnt="0"/>
      <dgm:spPr/>
    </dgm:pt>
    <dgm:pt modelId="{6C7C31AB-6182-4674-97C4-75271FF27945}" type="pres">
      <dgm:prSet presAssocID="{1F1606AF-2A23-440A-B5CF-D2D93831D50E}" presName="node" presStyleLbl="node1" presStyleIdx="4" presStyleCnt="5">
        <dgm:presLayoutVars>
          <dgm:bulletEnabled val="1"/>
        </dgm:presLayoutVars>
      </dgm:prSet>
      <dgm:spPr/>
    </dgm:pt>
  </dgm:ptLst>
  <dgm:cxnLst>
    <dgm:cxn modelId="{D652C905-418C-4BCB-ADB6-310408D177E2}" type="presOf" srcId="{1F1606AF-2A23-440A-B5CF-D2D93831D50E}" destId="{6C7C31AB-6182-4674-97C4-75271FF27945}" srcOrd="0" destOrd="0" presId="urn:microsoft.com/office/officeart/2005/8/layout/default"/>
    <dgm:cxn modelId="{FB25A233-BC06-4A20-908A-FB8150F3EFBD}" srcId="{519D9CB8-7967-428C-8EFC-6F34E05DE0D0}" destId="{1F1606AF-2A23-440A-B5CF-D2D93831D50E}" srcOrd="4" destOrd="0" parTransId="{0A40E0E7-BE02-41ED-B6F5-FC4A292C1B13}" sibTransId="{922E05CF-445E-4CE2-B515-2171A59AAE36}"/>
    <dgm:cxn modelId="{8C538754-C8C7-4EF6-917F-836E934D9A20}" srcId="{519D9CB8-7967-428C-8EFC-6F34E05DE0D0}" destId="{7B7B6069-487B-4990-B447-12F4DF022052}" srcOrd="0" destOrd="0" parTransId="{5A7D0C77-7DB3-429B-8BBA-3473D1077478}" sibTransId="{931D4F33-8F08-49E1-8697-D0ED3B0949C1}"/>
    <dgm:cxn modelId="{139C2E56-C526-45BC-B260-B128B9FA0E43}" type="presOf" srcId="{5EF1FA96-8647-46FD-9ADC-F280183FC365}" destId="{11C0671E-9BEF-4B7E-8EB1-3216E8150435}" srcOrd="0" destOrd="0" presId="urn:microsoft.com/office/officeart/2005/8/layout/default"/>
    <dgm:cxn modelId="{D2E6B576-DCE8-482F-AEE4-01959C1D3CEA}" srcId="{519D9CB8-7967-428C-8EFC-6F34E05DE0D0}" destId="{5EF1FA96-8647-46FD-9ADC-F280183FC365}" srcOrd="1" destOrd="0" parTransId="{1B7F5383-9CF1-42EF-95FF-A5C942C96E1C}" sibTransId="{DD8E2249-7A89-4A51-BBB8-B31EDCD10DEA}"/>
    <dgm:cxn modelId="{DBBC3458-F95F-409D-B449-13D30B263D56}" type="presOf" srcId="{086DA13A-25F4-4AE2-99F1-D2FEF7122C61}" destId="{9D26A17C-02C8-4F6A-B929-46FCA7FA60A2}" srcOrd="0" destOrd="0" presId="urn:microsoft.com/office/officeart/2005/8/layout/default"/>
    <dgm:cxn modelId="{1D18CCA7-1492-4ABA-A75D-BA7BB5F07BF6}" srcId="{519D9CB8-7967-428C-8EFC-6F34E05DE0D0}" destId="{086DA13A-25F4-4AE2-99F1-D2FEF7122C61}" srcOrd="2" destOrd="0" parTransId="{886971A1-AF9C-4240-A97C-B514F3382F2C}" sibTransId="{04081CC4-4E44-4A1A-B4DE-1593A357911B}"/>
    <dgm:cxn modelId="{689360AF-8A51-4D7B-A303-E6CD9D94A753}" type="presOf" srcId="{7B7B6069-487B-4990-B447-12F4DF022052}" destId="{39CAFA47-47A9-4B5E-A081-F74A02A5D013}" srcOrd="0" destOrd="0" presId="urn:microsoft.com/office/officeart/2005/8/layout/default"/>
    <dgm:cxn modelId="{B7D7BEB5-A996-4A43-8530-915ED3BBB34A}" type="presOf" srcId="{519D9CB8-7967-428C-8EFC-6F34E05DE0D0}" destId="{5FF2C99C-ACEF-403E-87B9-F08C65D972D9}" srcOrd="0" destOrd="0" presId="urn:microsoft.com/office/officeart/2005/8/layout/default"/>
    <dgm:cxn modelId="{CF9AA8DB-CAF7-403A-924D-3F5FDBDD19EF}" type="presOf" srcId="{ED3466C5-00F0-4EF8-831B-3AA48533F5CC}" destId="{7CCB3BBB-4183-4FF1-B4E0-F7C5F50EFDE0}" srcOrd="0" destOrd="0" presId="urn:microsoft.com/office/officeart/2005/8/layout/default"/>
    <dgm:cxn modelId="{073FB3F5-DF45-44CF-8F1E-59E23B3E800F}" srcId="{519D9CB8-7967-428C-8EFC-6F34E05DE0D0}" destId="{ED3466C5-00F0-4EF8-831B-3AA48533F5CC}" srcOrd="3" destOrd="0" parTransId="{F6E62F0D-8EFB-4909-BCF0-49DC5AA4F3BB}" sibTransId="{A2114037-029A-4704-B077-BDB048F3D21D}"/>
    <dgm:cxn modelId="{D3B4CCD9-3BCF-430B-AAAD-8CE9FB237CDD}" type="presParOf" srcId="{5FF2C99C-ACEF-403E-87B9-F08C65D972D9}" destId="{39CAFA47-47A9-4B5E-A081-F74A02A5D013}" srcOrd="0" destOrd="0" presId="urn:microsoft.com/office/officeart/2005/8/layout/default"/>
    <dgm:cxn modelId="{7EBDF8AB-CC8D-482C-8BA7-F868B3D9B43E}" type="presParOf" srcId="{5FF2C99C-ACEF-403E-87B9-F08C65D972D9}" destId="{ED189FD6-6209-4C68-84DD-365B68AC773F}" srcOrd="1" destOrd="0" presId="urn:microsoft.com/office/officeart/2005/8/layout/default"/>
    <dgm:cxn modelId="{D70FB340-C44E-4732-B593-F707138EB0AD}" type="presParOf" srcId="{5FF2C99C-ACEF-403E-87B9-F08C65D972D9}" destId="{11C0671E-9BEF-4B7E-8EB1-3216E8150435}" srcOrd="2" destOrd="0" presId="urn:microsoft.com/office/officeart/2005/8/layout/default"/>
    <dgm:cxn modelId="{24E9262E-AEC5-4AA0-AD4B-93B1325686DD}" type="presParOf" srcId="{5FF2C99C-ACEF-403E-87B9-F08C65D972D9}" destId="{A9182AC8-07E9-4007-8A6F-DE5506C86D4E}" srcOrd="3" destOrd="0" presId="urn:microsoft.com/office/officeart/2005/8/layout/default"/>
    <dgm:cxn modelId="{BF0C4B26-8BEE-496B-9C95-071F3B2931AB}" type="presParOf" srcId="{5FF2C99C-ACEF-403E-87B9-F08C65D972D9}" destId="{9D26A17C-02C8-4F6A-B929-46FCA7FA60A2}" srcOrd="4" destOrd="0" presId="urn:microsoft.com/office/officeart/2005/8/layout/default"/>
    <dgm:cxn modelId="{25945A29-D53D-4E06-99C4-BA050D987756}" type="presParOf" srcId="{5FF2C99C-ACEF-403E-87B9-F08C65D972D9}" destId="{8183DF9A-7383-4F76-8768-CB37535992B1}" srcOrd="5" destOrd="0" presId="urn:microsoft.com/office/officeart/2005/8/layout/default"/>
    <dgm:cxn modelId="{FC1FBFCD-C674-495B-A623-B311C6A9431C}" type="presParOf" srcId="{5FF2C99C-ACEF-403E-87B9-F08C65D972D9}" destId="{7CCB3BBB-4183-4FF1-B4E0-F7C5F50EFDE0}" srcOrd="6" destOrd="0" presId="urn:microsoft.com/office/officeart/2005/8/layout/default"/>
    <dgm:cxn modelId="{A1922CF1-6C20-49FF-9D7A-5B034F894B94}" type="presParOf" srcId="{5FF2C99C-ACEF-403E-87B9-F08C65D972D9}" destId="{3CD5CD1E-71A8-4A99-AFAF-3E9F0B578BE9}" srcOrd="7" destOrd="0" presId="urn:microsoft.com/office/officeart/2005/8/layout/default"/>
    <dgm:cxn modelId="{1DC10AC0-E52D-45C5-895C-3D5737080824}" type="presParOf" srcId="{5FF2C99C-ACEF-403E-87B9-F08C65D972D9}" destId="{6C7C31AB-6182-4674-97C4-75271FF2794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CF719-1A11-44FC-9AF3-506FF19DF1DE}">
      <dsp:nvSpPr>
        <dsp:cNvPr id="0" name=""/>
        <dsp:cNvSpPr/>
      </dsp:nvSpPr>
      <dsp:spPr>
        <a:xfrm>
          <a:off x="1912536" y="1999238"/>
          <a:ext cx="1775627" cy="1380758"/>
        </a:xfrm>
        <a:prstGeom prst="ellipse">
          <a:avLst/>
        </a:prstGeom>
        <a:solidFill>
          <a:srgbClr val="CC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a:t>Χαρακτηριστικά Αποτελεσματικής Επικοινωνίας </a:t>
          </a:r>
          <a:endParaRPr lang="en-GB" sz="1200" b="1" kern="1200"/>
        </a:p>
      </dsp:txBody>
      <dsp:txXfrm>
        <a:off x="2172571" y="2201445"/>
        <a:ext cx="1255557" cy="976344"/>
      </dsp:txXfrm>
    </dsp:sp>
    <dsp:sp modelId="{88CF7648-163D-459E-AA93-D46B39B76287}">
      <dsp:nvSpPr>
        <dsp:cNvPr id="0" name=""/>
        <dsp:cNvSpPr/>
      </dsp:nvSpPr>
      <dsp:spPr>
        <a:xfrm rot="10800000">
          <a:off x="498722" y="2492859"/>
          <a:ext cx="1336053" cy="393516"/>
        </a:xfrm>
        <a:prstGeom prst="lef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616A06D-A7BB-4791-ACB3-A7D57C66472F}">
      <dsp:nvSpPr>
        <dsp:cNvPr id="0" name=""/>
        <dsp:cNvSpPr/>
      </dsp:nvSpPr>
      <dsp:spPr>
        <a:xfrm>
          <a:off x="-122747" y="2303005"/>
          <a:ext cx="1242939" cy="7732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l-GR" sz="1050" b="1" kern="1200"/>
            <a:t>Καθαρό μήνυμα</a:t>
          </a:r>
          <a:endParaRPr lang="en-GB" sz="1050" b="1" kern="1200"/>
        </a:p>
      </dsp:txBody>
      <dsp:txXfrm>
        <a:off x="-100100" y="2325652"/>
        <a:ext cx="1197645" cy="727930"/>
      </dsp:txXfrm>
    </dsp:sp>
    <dsp:sp modelId="{4ADED20E-8948-4E52-A4A6-665DDB61397C}">
      <dsp:nvSpPr>
        <dsp:cNvPr id="0" name=""/>
        <dsp:cNvSpPr/>
      </dsp:nvSpPr>
      <dsp:spPr>
        <a:xfrm rot="12600000">
          <a:off x="713486" y="1691348"/>
          <a:ext cx="1397211" cy="393516"/>
        </a:xfrm>
        <a:prstGeom prst="leftArrow">
          <a:avLst>
            <a:gd name="adj1" fmla="val 60000"/>
            <a:gd name="adj2" fmla="val 5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549725-B800-428A-9AB7-E4907256913A}">
      <dsp:nvSpPr>
        <dsp:cNvPr id="0" name=""/>
        <dsp:cNvSpPr/>
      </dsp:nvSpPr>
      <dsp:spPr>
        <a:xfrm>
          <a:off x="185612" y="1152191"/>
          <a:ext cx="1242939" cy="773224"/>
        </a:xfrm>
        <a:prstGeom prst="roundRect">
          <a:avLst>
            <a:gd name="adj" fmla="val 1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l-GR" sz="1050" b="1" kern="1200"/>
            <a:t>Σωστό μήνυμα</a:t>
          </a:r>
          <a:endParaRPr lang="en-GB" sz="1050" b="1" kern="1200"/>
        </a:p>
      </dsp:txBody>
      <dsp:txXfrm>
        <a:off x="208259" y="1174838"/>
        <a:ext cx="1197645" cy="727930"/>
      </dsp:txXfrm>
    </dsp:sp>
    <dsp:sp modelId="{CBA1322A-6FFE-4484-815B-E2DEBECCB4A7}">
      <dsp:nvSpPr>
        <dsp:cNvPr id="0" name=""/>
        <dsp:cNvSpPr/>
      </dsp:nvSpPr>
      <dsp:spPr>
        <a:xfrm rot="14400000">
          <a:off x="1277589" y="1143822"/>
          <a:ext cx="1487786" cy="393516"/>
        </a:xfrm>
        <a:prstGeom prst="leftArrow">
          <a:avLst>
            <a:gd name="adj1" fmla="val 60000"/>
            <a:gd name="adj2" fmla="val 5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99DB2A9-729A-4AEC-B904-BDE365CA9719}">
      <dsp:nvSpPr>
        <dsp:cNvPr id="0" name=""/>
        <dsp:cNvSpPr/>
      </dsp:nvSpPr>
      <dsp:spPr>
        <a:xfrm>
          <a:off x="1028066" y="309737"/>
          <a:ext cx="1242939" cy="773224"/>
        </a:xfrm>
        <a:prstGeom prst="roundRect">
          <a:avLst>
            <a:gd name="adj" fmla="val 1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l-GR" sz="1050" b="1" kern="1200"/>
            <a:t>Ολοκληρωμένο μήνυμα</a:t>
          </a:r>
          <a:endParaRPr lang="en-GB" sz="1050" b="1" kern="1200"/>
        </a:p>
      </dsp:txBody>
      <dsp:txXfrm>
        <a:off x="1050713" y="332384"/>
        <a:ext cx="1197645" cy="727930"/>
      </dsp:txXfrm>
    </dsp:sp>
    <dsp:sp modelId="{6D1559CE-A95C-41D4-96F8-419344B62201}">
      <dsp:nvSpPr>
        <dsp:cNvPr id="0" name=""/>
        <dsp:cNvSpPr/>
      </dsp:nvSpPr>
      <dsp:spPr>
        <a:xfrm rot="16200000">
          <a:off x="2039035" y="952547"/>
          <a:ext cx="1522629" cy="393516"/>
        </a:xfrm>
        <a:prstGeom prst="leftArrow">
          <a:avLst>
            <a:gd name="adj1" fmla="val 60000"/>
            <a:gd name="adj2" fmla="val 5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97D515A-5FE2-49FA-AB8B-A469D1B0FF02}">
      <dsp:nvSpPr>
        <dsp:cNvPr id="0" name=""/>
        <dsp:cNvSpPr/>
      </dsp:nvSpPr>
      <dsp:spPr>
        <a:xfrm>
          <a:off x="2178880" y="1377"/>
          <a:ext cx="1242939" cy="773224"/>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l-GR" sz="1050" b="1" kern="1200"/>
            <a:t>Σαφές μήνυμα</a:t>
          </a:r>
          <a:endParaRPr lang="en-GB" sz="1050" b="1" kern="1200"/>
        </a:p>
      </dsp:txBody>
      <dsp:txXfrm>
        <a:off x="2201527" y="24024"/>
        <a:ext cx="1197645" cy="727930"/>
      </dsp:txXfrm>
    </dsp:sp>
    <dsp:sp modelId="{9F7F2406-7BD4-49AA-8DDF-AFFDB5171AFE}">
      <dsp:nvSpPr>
        <dsp:cNvPr id="0" name=""/>
        <dsp:cNvSpPr/>
      </dsp:nvSpPr>
      <dsp:spPr>
        <a:xfrm rot="18000000">
          <a:off x="2835323" y="1143822"/>
          <a:ext cx="1487786" cy="393516"/>
        </a:xfrm>
        <a:prstGeom prst="leftArrow">
          <a:avLst>
            <a:gd name="adj1" fmla="val 60000"/>
            <a:gd name="adj2" fmla="val 5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BEEBD2E-F396-41B9-B4F2-426BC2AAAABF}">
      <dsp:nvSpPr>
        <dsp:cNvPr id="0" name=""/>
        <dsp:cNvSpPr/>
      </dsp:nvSpPr>
      <dsp:spPr>
        <a:xfrm>
          <a:off x="3329693" y="309737"/>
          <a:ext cx="1242939" cy="773224"/>
        </a:xfrm>
        <a:prstGeom prst="roundRect">
          <a:avLst>
            <a:gd name="adj" fmla="val 1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l-GR" sz="1050" b="1" kern="1200"/>
            <a:t>Αξιοπιστία</a:t>
          </a:r>
          <a:endParaRPr lang="en-GB" sz="1050" b="1" kern="1200"/>
        </a:p>
      </dsp:txBody>
      <dsp:txXfrm>
        <a:off x="3352340" y="332384"/>
        <a:ext cx="1197645" cy="727930"/>
      </dsp:txXfrm>
    </dsp:sp>
    <dsp:sp modelId="{AA4D1B57-8D8A-473C-BF7D-F796F61CB3E6}">
      <dsp:nvSpPr>
        <dsp:cNvPr id="0" name=""/>
        <dsp:cNvSpPr/>
      </dsp:nvSpPr>
      <dsp:spPr>
        <a:xfrm rot="19800000">
          <a:off x="3490001" y="1691348"/>
          <a:ext cx="1397211" cy="393516"/>
        </a:xfrm>
        <a:prstGeom prst="leftArrow">
          <a:avLst>
            <a:gd name="adj1" fmla="val 60000"/>
            <a:gd name="adj2" fmla="val 5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B43EC8-6C70-41C2-803A-82B0A3397F6D}">
      <dsp:nvSpPr>
        <dsp:cNvPr id="0" name=""/>
        <dsp:cNvSpPr/>
      </dsp:nvSpPr>
      <dsp:spPr>
        <a:xfrm>
          <a:off x="4172148" y="1152191"/>
          <a:ext cx="1242939" cy="773224"/>
        </a:xfrm>
        <a:prstGeom prst="roundRect">
          <a:avLst>
            <a:gd name="adj" fmla="val 1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l-GR" sz="1050" b="1" kern="1200"/>
            <a:t>Προσοχή στον παραλήπτη</a:t>
          </a:r>
          <a:endParaRPr lang="en-GB" sz="1050" b="1" kern="1200"/>
        </a:p>
      </dsp:txBody>
      <dsp:txXfrm>
        <a:off x="4194795" y="1174838"/>
        <a:ext cx="1197645" cy="727930"/>
      </dsp:txXfrm>
    </dsp:sp>
    <dsp:sp modelId="{F6A8425A-3505-4350-8071-5A49DE0EADE8}">
      <dsp:nvSpPr>
        <dsp:cNvPr id="0" name=""/>
        <dsp:cNvSpPr/>
      </dsp:nvSpPr>
      <dsp:spPr>
        <a:xfrm>
          <a:off x="3765923" y="2492859"/>
          <a:ext cx="1336053" cy="393516"/>
        </a:xfrm>
        <a:prstGeom prst="lef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2EC6117-DC98-4CFF-8D4F-F6E3204AC6EA}">
      <dsp:nvSpPr>
        <dsp:cNvPr id="0" name=""/>
        <dsp:cNvSpPr/>
      </dsp:nvSpPr>
      <dsp:spPr>
        <a:xfrm>
          <a:off x="4480507" y="2303005"/>
          <a:ext cx="1242939" cy="77322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l-GR" sz="1050" b="1" kern="1200"/>
            <a:t>Ευγένεια του Αποστολέα</a:t>
          </a:r>
          <a:endParaRPr lang="en-GB" sz="1050" b="1" kern="1200"/>
        </a:p>
      </dsp:txBody>
      <dsp:txXfrm>
        <a:off x="4503154" y="2325652"/>
        <a:ext cx="1197645" cy="727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8610B-0D1D-49E9-8D1D-A666FF314996}">
      <dsp:nvSpPr>
        <dsp:cNvPr id="0" name=""/>
        <dsp:cNvSpPr/>
      </dsp:nvSpPr>
      <dsp:spPr>
        <a:xfrm>
          <a:off x="0" y="3774593"/>
          <a:ext cx="7164673" cy="61925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latin typeface="Calibri" panose="020F0502020204030204" pitchFamily="34" charset="0"/>
              <a:cs typeface="Calibri" panose="020F0502020204030204" pitchFamily="34" charset="0"/>
            </a:rPr>
            <a:t>Ανασκόπηση και Προβληματισμός</a:t>
          </a:r>
          <a:endParaRPr lang="el-GR" sz="800" b="1" kern="1200">
            <a:latin typeface="Calibri" panose="020F0502020204030204" pitchFamily="34" charset="0"/>
            <a:cs typeface="Calibri" panose="020F0502020204030204" pitchFamily="34" charset="0"/>
          </a:endParaRPr>
        </a:p>
      </dsp:txBody>
      <dsp:txXfrm>
        <a:off x="0" y="3774593"/>
        <a:ext cx="7164673" cy="334396"/>
      </dsp:txXfrm>
    </dsp:sp>
    <dsp:sp modelId="{99E57703-DE86-481D-B671-70A570140414}">
      <dsp:nvSpPr>
        <dsp:cNvPr id="0" name=""/>
        <dsp:cNvSpPr/>
      </dsp:nvSpPr>
      <dsp:spPr>
        <a:xfrm>
          <a:off x="0" y="4096604"/>
          <a:ext cx="3582336" cy="284856"/>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Ανάλυση </a:t>
          </a:r>
        </a:p>
      </dsp:txBody>
      <dsp:txXfrm>
        <a:off x="0" y="4096604"/>
        <a:ext cx="3582336" cy="284856"/>
      </dsp:txXfrm>
    </dsp:sp>
    <dsp:sp modelId="{3939967B-0CE3-4A8E-826E-AD88CE50166A}">
      <dsp:nvSpPr>
        <dsp:cNvPr id="0" name=""/>
        <dsp:cNvSpPr/>
      </dsp:nvSpPr>
      <dsp:spPr>
        <a:xfrm>
          <a:off x="3582336" y="4096604"/>
          <a:ext cx="3582336" cy="284856"/>
        </a:xfrm>
        <a:prstGeom prst="rect">
          <a:avLst/>
        </a:prstGeom>
        <a:solidFill>
          <a:schemeClr val="accent3">
            <a:tint val="40000"/>
            <a:alpha val="90000"/>
            <a:hueOff val="225460"/>
            <a:satOff val="11111"/>
            <a:lumOff val="198"/>
            <a:alphaOff val="0"/>
          </a:schemeClr>
        </a:solidFill>
        <a:ln w="6350" cap="flat" cmpd="sng" algn="ctr">
          <a:solidFill>
            <a:schemeClr val="accent3">
              <a:tint val="40000"/>
              <a:alpha val="90000"/>
              <a:hueOff val="225460"/>
              <a:satOff val="11111"/>
              <a:lumOff val="19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Προσαρμογές</a:t>
          </a:r>
        </a:p>
      </dsp:txBody>
      <dsp:txXfrm>
        <a:off x="3582336" y="4096604"/>
        <a:ext cx="3582336" cy="284856"/>
      </dsp:txXfrm>
    </dsp:sp>
    <dsp:sp modelId="{29ABF357-8F74-4753-AE3D-C91A75358F4C}">
      <dsp:nvSpPr>
        <dsp:cNvPr id="0" name=""/>
        <dsp:cNvSpPr/>
      </dsp:nvSpPr>
      <dsp:spPr>
        <a:xfrm rot="10800000">
          <a:off x="0" y="2831470"/>
          <a:ext cx="7164673" cy="952411"/>
        </a:xfrm>
        <a:prstGeom prst="upArrowCallou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latin typeface="Calibri" panose="020F0502020204030204" pitchFamily="34" charset="0"/>
              <a:cs typeface="Calibri" panose="020F0502020204030204" pitchFamily="34" charset="0"/>
            </a:rPr>
            <a:t>Αξιολόγηση</a:t>
          </a:r>
          <a:endParaRPr lang="en-GB" sz="1400" b="1" kern="1200">
            <a:latin typeface="Calibri" panose="020F0502020204030204" pitchFamily="34" charset="0"/>
            <a:cs typeface="Calibri" panose="020F0502020204030204" pitchFamily="34" charset="0"/>
          </a:endParaRPr>
        </a:p>
      </dsp:txBody>
      <dsp:txXfrm rot="-10800000">
        <a:off x="0" y="2831470"/>
        <a:ext cx="7164673" cy="334296"/>
      </dsp:txXfrm>
    </dsp:sp>
    <dsp:sp modelId="{1E4F13E2-6BF1-46E4-9A12-28522EF04A39}">
      <dsp:nvSpPr>
        <dsp:cNvPr id="0" name=""/>
        <dsp:cNvSpPr/>
      </dsp:nvSpPr>
      <dsp:spPr>
        <a:xfrm>
          <a:off x="0" y="3165766"/>
          <a:ext cx="3582336" cy="284771"/>
        </a:xfrm>
        <a:prstGeom prst="rect">
          <a:avLst/>
        </a:prstGeom>
        <a:solidFill>
          <a:schemeClr val="accent3">
            <a:tint val="40000"/>
            <a:alpha val="90000"/>
            <a:hueOff val="450920"/>
            <a:satOff val="22222"/>
            <a:lumOff val="395"/>
            <a:alphaOff val="0"/>
          </a:schemeClr>
        </a:solidFill>
        <a:ln w="6350" cap="flat" cmpd="sng" algn="ctr">
          <a:solidFill>
            <a:schemeClr val="accent3">
              <a:tint val="40000"/>
              <a:alpha val="90000"/>
              <a:hueOff val="450920"/>
              <a:satOff val="22222"/>
              <a:lumOff val="39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Εναλλακτικές</a:t>
          </a:r>
          <a:endParaRPr lang="en-GB" sz="1700" b="1" kern="1200">
            <a:latin typeface="Calibri" panose="020F0502020204030204" pitchFamily="34" charset="0"/>
            <a:cs typeface="Calibri" panose="020F0502020204030204" pitchFamily="34" charset="0"/>
          </a:endParaRPr>
        </a:p>
      </dsp:txBody>
      <dsp:txXfrm>
        <a:off x="0" y="3165766"/>
        <a:ext cx="3582336" cy="284771"/>
      </dsp:txXfrm>
    </dsp:sp>
    <dsp:sp modelId="{59C0DA11-332F-4D8B-AD24-738637D0CA1A}">
      <dsp:nvSpPr>
        <dsp:cNvPr id="0" name=""/>
        <dsp:cNvSpPr/>
      </dsp:nvSpPr>
      <dsp:spPr>
        <a:xfrm>
          <a:off x="3582336" y="3165766"/>
          <a:ext cx="3582336" cy="284771"/>
        </a:xfrm>
        <a:prstGeom prst="rect">
          <a:avLst/>
        </a:prstGeom>
        <a:solidFill>
          <a:schemeClr val="accent3">
            <a:tint val="40000"/>
            <a:alpha val="90000"/>
            <a:hueOff val="676380"/>
            <a:satOff val="33333"/>
            <a:lumOff val="593"/>
            <a:alphaOff val="0"/>
          </a:schemeClr>
        </a:solidFill>
        <a:ln w="6350" cap="flat" cmpd="sng" algn="ctr">
          <a:solidFill>
            <a:schemeClr val="accent3">
              <a:tint val="40000"/>
              <a:alpha val="90000"/>
              <a:hueOff val="676380"/>
              <a:satOff val="33333"/>
              <a:lumOff val="59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Ανταλλαγές</a:t>
          </a:r>
          <a:endParaRPr lang="en-GB" sz="1700" b="1" kern="1200">
            <a:latin typeface="Calibri" panose="020F0502020204030204" pitchFamily="34" charset="0"/>
            <a:cs typeface="Calibri" panose="020F0502020204030204" pitchFamily="34" charset="0"/>
          </a:endParaRPr>
        </a:p>
      </dsp:txBody>
      <dsp:txXfrm>
        <a:off x="3582336" y="3165766"/>
        <a:ext cx="3582336" cy="284771"/>
      </dsp:txXfrm>
    </dsp:sp>
    <dsp:sp modelId="{AC7DC850-1D12-4EAD-B82F-4A795177965B}">
      <dsp:nvSpPr>
        <dsp:cNvPr id="0" name=""/>
        <dsp:cNvSpPr/>
      </dsp:nvSpPr>
      <dsp:spPr>
        <a:xfrm rot="10800000">
          <a:off x="0" y="1888347"/>
          <a:ext cx="7164673" cy="952411"/>
        </a:xfrm>
        <a:prstGeom prst="upArrowCallou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latin typeface="Calibri" panose="020F0502020204030204" pitchFamily="34" charset="0"/>
              <a:cs typeface="Calibri" panose="020F0502020204030204" pitchFamily="34" charset="0"/>
            </a:rPr>
            <a:t>Ανάλυση</a:t>
          </a:r>
          <a:endParaRPr lang="en-GB" sz="1400" b="1" kern="1200">
            <a:latin typeface="Calibri" panose="020F0502020204030204" pitchFamily="34" charset="0"/>
            <a:cs typeface="Calibri" panose="020F0502020204030204" pitchFamily="34" charset="0"/>
          </a:endParaRPr>
        </a:p>
      </dsp:txBody>
      <dsp:txXfrm rot="-10800000">
        <a:off x="0" y="1888347"/>
        <a:ext cx="7164673" cy="334296"/>
      </dsp:txXfrm>
    </dsp:sp>
    <dsp:sp modelId="{A6A371C6-0FB9-416F-A288-4955CD19178C}">
      <dsp:nvSpPr>
        <dsp:cNvPr id="0" name=""/>
        <dsp:cNvSpPr/>
      </dsp:nvSpPr>
      <dsp:spPr>
        <a:xfrm>
          <a:off x="0" y="2222643"/>
          <a:ext cx="3582336" cy="284771"/>
        </a:xfrm>
        <a:prstGeom prst="rect">
          <a:avLst/>
        </a:prstGeom>
        <a:solidFill>
          <a:schemeClr val="accent3">
            <a:tint val="40000"/>
            <a:alpha val="90000"/>
            <a:hueOff val="901840"/>
            <a:satOff val="44444"/>
            <a:lumOff val="791"/>
            <a:alphaOff val="0"/>
          </a:schemeClr>
        </a:solidFill>
        <a:ln w="6350" cap="flat" cmpd="sng" algn="ctr">
          <a:solidFill>
            <a:schemeClr val="accent3">
              <a:tint val="40000"/>
              <a:alpha val="90000"/>
              <a:hueOff val="901840"/>
              <a:satOff val="44444"/>
              <a:lumOff val="79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Ενδιαφέροντα</a:t>
          </a:r>
          <a:endParaRPr lang="en-GB" sz="1700" b="1" kern="1200">
            <a:latin typeface="Calibri" panose="020F0502020204030204" pitchFamily="34" charset="0"/>
            <a:cs typeface="Calibri" panose="020F0502020204030204" pitchFamily="34" charset="0"/>
          </a:endParaRPr>
        </a:p>
      </dsp:txBody>
      <dsp:txXfrm>
        <a:off x="0" y="2222643"/>
        <a:ext cx="3582336" cy="284771"/>
      </dsp:txXfrm>
    </dsp:sp>
    <dsp:sp modelId="{AD07E2F3-D132-4CC7-B422-4D0805E404F6}">
      <dsp:nvSpPr>
        <dsp:cNvPr id="0" name=""/>
        <dsp:cNvSpPr/>
      </dsp:nvSpPr>
      <dsp:spPr>
        <a:xfrm>
          <a:off x="3582336" y="2222643"/>
          <a:ext cx="3582336" cy="284771"/>
        </a:xfrm>
        <a:prstGeom prst="rect">
          <a:avLst/>
        </a:prstGeom>
        <a:solidFill>
          <a:schemeClr val="accent3">
            <a:tint val="40000"/>
            <a:alpha val="90000"/>
            <a:hueOff val="1127301"/>
            <a:satOff val="55556"/>
            <a:lumOff val="988"/>
            <a:alphaOff val="0"/>
          </a:schemeClr>
        </a:solidFill>
        <a:ln w="6350" cap="flat" cmpd="sng" algn="ctr">
          <a:solidFill>
            <a:schemeClr val="accent3">
              <a:tint val="40000"/>
              <a:alpha val="90000"/>
              <a:hueOff val="1127301"/>
              <a:satOff val="55556"/>
              <a:lumOff val="98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Θέσεις</a:t>
          </a:r>
          <a:endParaRPr lang="en-GB" sz="1700" b="1" kern="1200">
            <a:latin typeface="Calibri" panose="020F0502020204030204" pitchFamily="34" charset="0"/>
            <a:cs typeface="Calibri" panose="020F0502020204030204" pitchFamily="34" charset="0"/>
          </a:endParaRPr>
        </a:p>
      </dsp:txBody>
      <dsp:txXfrm>
        <a:off x="3582336" y="2222643"/>
        <a:ext cx="3582336" cy="284771"/>
      </dsp:txXfrm>
    </dsp:sp>
    <dsp:sp modelId="{47BBBEBC-7993-4F50-AD96-62FAAC6C758F}">
      <dsp:nvSpPr>
        <dsp:cNvPr id="0" name=""/>
        <dsp:cNvSpPr/>
      </dsp:nvSpPr>
      <dsp:spPr>
        <a:xfrm rot="10800000">
          <a:off x="0" y="945224"/>
          <a:ext cx="7164673" cy="952411"/>
        </a:xfrm>
        <a:prstGeom prst="upArrowCallou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latin typeface="Calibri" panose="020F0502020204030204" pitchFamily="34" charset="0"/>
              <a:cs typeface="Calibri" panose="020F0502020204030204" pitchFamily="34" charset="0"/>
            </a:rPr>
            <a:t>Έρευνα</a:t>
          </a:r>
          <a:endParaRPr lang="en-GB" sz="1400" b="1" kern="1200">
            <a:latin typeface="Calibri" panose="020F0502020204030204" pitchFamily="34" charset="0"/>
            <a:cs typeface="Calibri" panose="020F0502020204030204" pitchFamily="34" charset="0"/>
          </a:endParaRPr>
        </a:p>
      </dsp:txBody>
      <dsp:txXfrm rot="-10800000">
        <a:off x="0" y="945224"/>
        <a:ext cx="7164673" cy="334296"/>
      </dsp:txXfrm>
    </dsp:sp>
    <dsp:sp modelId="{EA201DB9-8D5B-4B62-9A79-35300ED6C4C9}">
      <dsp:nvSpPr>
        <dsp:cNvPr id="0" name=""/>
        <dsp:cNvSpPr/>
      </dsp:nvSpPr>
      <dsp:spPr>
        <a:xfrm>
          <a:off x="0" y="1279520"/>
          <a:ext cx="3582336" cy="284771"/>
        </a:xfrm>
        <a:prstGeom prst="rect">
          <a:avLst/>
        </a:prstGeom>
        <a:solidFill>
          <a:schemeClr val="accent3">
            <a:tint val="40000"/>
            <a:alpha val="90000"/>
            <a:hueOff val="1352761"/>
            <a:satOff val="66667"/>
            <a:lumOff val="1186"/>
            <a:alphaOff val="0"/>
          </a:schemeClr>
        </a:solidFill>
        <a:ln w="6350" cap="flat" cmpd="sng" algn="ctr">
          <a:solidFill>
            <a:schemeClr val="accent3">
              <a:tint val="40000"/>
              <a:alpha val="90000"/>
              <a:hueOff val="1352761"/>
              <a:satOff val="66667"/>
              <a:lumOff val="118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Πλαίσιο</a:t>
          </a:r>
          <a:endParaRPr lang="en-GB" sz="1700" b="1" kern="1200">
            <a:latin typeface="Calibri" panose="020F0502020204030204" pitchFamily="34" charset="0"/>
            <a:cs typeface="Calibri" panose="020F0502020204030204" pitchFamily="34" charset="0"/>
          </a:endParaRPr>
        </a:p>
      </dsp:txBody>
      <dsp:txXfrm>
        <a:off x="0" y="1279520"/>
        <a:ext cx="3582336" cy="284771"/>
      </dsp:txXfrm>
    </dsp:sp>
    <dsp:sp modelId="{1D59FA46-76CE-445D-A1B0-BEFA94CD0440}">
      <dsp:nvSpPr>
        <dsp:cNvPr id="0" name=""/>
        <dsp:cNvSpPr/>
      </dsp:nvSpPr>
      <dsp:spPr>
        <a:xfrm>
          <a:off x="3582336" y="1279520"/>
          <a:ext cx="3582336" cy="284771"/>
        </a:xfrm>
        <a:prstGeom prst="rect">
          <a:avLst/>
        </a:prstGeom>
        <a:solidFill>
          <a:schemeClr val="accent3">
            <a:tint val="40000"/>
            <a:alpha val="90000"/>
            <a:hueOff val="1578221"/>
            <a:satOff val="77778"/>
            <a:lumOff val="1384"/>
            <a:alphaOff val="0"/>
          </a:schemeClr>
        </a:solidFill>
        <a:ln w="6350" cap="flat" cmpd="sng" algn="ctr">
          <a:solidFill>
            <a:schemeClr val="accent3">
              <a:tint val="40000"/>
              <a:alpha val="90000"/>
              <a:hueOff val="1578221"/>
              <a:satOff val="77778"/>
              <a:lumOff val="13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Εξωτερικοί παράγοντες</a:t>
          </a:r>
          <a:endParaRPr lang="en-GB" sz="1700" b="1" kern="1200">
            <a:latin typeface="Calibri" panose="020F0502020204030204" pitchFamily="34" charset="0"/>
            <a:cs typeface="Calibri" panose="020F0502020204030204" pitchFamily="34" charset="0"/>
          </a:endParaRPr>
        </a:p>
      </dsp:txBody>
      <dsp:txXfrm>
        <a:off x="3582336" y="1279520"/>
        <a:ext cx="3582336" cy="284771"/>
      </dsp:txXfrm>
    </dsp:sp>
    <dsp:sp modelId="{99E37046-EA60-4EB7-B1B3-F6CA19C083EE}">
      <dsp:nvSpPr>
        <dsp:cNvPr id="0" name=""/>
        <dsp:cNvSpPr/>
      </dsp:nvSpPr>
      <dsp:spPr>
        <a:xfrm rot="10800000">
          <a:off x="0" y="2101"/>
          <a:ext cx="7164673" cy="952411"/>
        </a:xfrm>
        <a:prstGeom prst="upArrowCallou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a:latin typeface="Calibri" panose="020F0502020204030204" pitchFamily="34" charset="0"/>
              <a:cs typeface="Calibri" panose="020F0502020204030204" pitchFamily="34" charset="0"/>
            </a:rPr>
            <a:t>Αναγνώριση</a:t>
          </a:r>
          <a:endParaRPr lang="en-GB" sz="1400" b="1" kern="1200">
            <a:latin typeface="Calibri" panose="020F0502020204030204" pitchFamily="34" charset="0"/>
            <a:cs typeface="Calibri" panose="020F0502020204030204" pitchFamily="34" charset="0"/>
          </a:endParaRPr>
        </a:p>
      </dsp:txBody>
      <dsp:txXfrm rot="-10800000">
        <a:off x="0" y="2101"/>
        <a:ext cx="7164673" cy="334296"/>
      </dsp:txXfrm>
    </dsp:sp>
    <dsp:sp modelId="{0E43438C-BA78-43E7-815E-24259D5A296E}">
      <dsp:nvSpPr>
        <dsp:cNvPr id="0" name=""/>
        <dsp:cNvSpPr/>
      </dsp:nvSpPr>
      <dsp:spPr>
        <a:xfrm>
          <a:off x="0" y="336397"/>
          <a:ext cx="3582336" cy="284771"/>
        </a:xfrm>
        <a:prstGeom prst="rect">
          <a:avLst/>
        </a:prstGeom>
        <a:solidFill>
          <a:schemeClr val="accent3">
            <a:tint val="40000"/>
            <a:alpha val="90000"/>
            <a:hueOff val="1803681"/>
            <a:satOff val="88889"/>
            <a:lumOff val="1581"/>
            <a:alphaOff val="0"/>
          </a:schemeClr>
        </a:solidFill>
        <a:ln w="6350" cap="flat" cmpd="sng" algn="ctr">
          <a:solidFill>
            <a:schemeClr val="accent3">
              <a:tint val="40000"/>
              <a:alpha val="90000"/>
              <a:hueOff val="1803681"/>
              <a:satOff val="88889"/>
              <a:lumOff val="15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Αντικείμενο</a:t>
          </a:r>
          <a:endParaRPr lang="en-GB" sz="1700" b="1" kern="1200">
            <a:latin typeface="Calibri" panose="020F0502020204030204" pitchFamily="34" charset="0"/>
            <a:cs typeface="Calibri" panose="020F0502020204030204" pitchFamily="34" charset="0"/>
          </a:endParaRPr>
        </a:p>
      </dsp:txBody>
      <dsp:txXfrm>
        <a:off x="0" y="336397"/>
        <a:ext cx="3582336" cy="284771"/>
      </dsp:txXfrm>
    </dsp:sp>
    <dsp:sp modelId="{C6E0A8DC-7237-43C1-9AE7-16C55C1BE9AA}">
      <dsp:nvSpPr>
        <dsp:cNvPr id="0" name=""/>
        <dsp:cNvSpPr/>
      </dsp:nvSpPr>
      <dsp:spPr>
        <a:xfrm>
          <a:off x="3582336" y="336397"/>
          <a:ext cx="3582336" cy="284771"/>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b="1" kern="1200">
              <a:latin typeface="Calibri" panose="020F0502020204030204" pitchFamily="34" charset="0"/>
              <a:cs typeface="Calibri" panose="020F0502020204030204" pitchFamily="34" charset="0"/>
            </a:rPr>
            <a:t>Ρίσκα</a:t>
          </a:r>
          <a:endParaRPr lang="en-GB" sz="1700" b="1" kern="1200">
            <a:latin typeface="Calibri" panose="020F0502020204030204" pitchFamily="34" charset="0"/>
            <a:cs typeface="Calibri" panose="020F0502020204030204" pitchFamily="34" charset="0"/>
          </a:endParaRPr>
        </a:p>
      </dsp:txBody>
      <dsp:txXfrm>
        <a:off x="3582336" y="336397"/>
        <a:ext cx="3582336" cy="284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2EA5B-F59E-4A69-994A-69272691623C}">
      <dsp:nvSpPr>
        <dsp:cNvPr id="0" name=""/>
        <dsp:cNvSpPr/>
      </dsp:nvSpPr>
      <dsp:spPr>
        <a:xfrm>
          <a:off x="893" y="1152737"/>
          <a:ext cx="1742534" cy="174253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5898" tIns="15240" rIns="95898" bIns="15240" numCol="1" spcCol="1270" anchor="ctr" anchorCtr="0">
          <a:noAutofit/>
        </a:bodyPr>
        <a:lstStyle/>
        <a:p>
          <a:pPr marL="0" lvl="0" indent="0" algn="ctr" defTabSz="533400">
            <a:lnSpc>
              <a:spcPct val="90000"/>
            </a:lnSpc>
            <a:spcBef>
              <a:spcPct val="0"/>
            </a:spcBef>
            <a:spcAft>
              <a:spcPct val="35000"/>
            </a:spcAft>
            <a:buNone/>
          </a:pPr>
          <a:r>
            <a:rPr lang="el-GR" sz="1200" b="1" kern="1200">
              <a:latin typeface="Calibri" panose="020F0502020204030204" pitchFamily="34" charset="0"/>
              <a:cs typeface="Calibri" panose="020F0502020204030204" pitchFamily="34" charset="0"/>
            </a:rPr>
            <a:t>δικαιολογίες και αναβλητικότητα</a:t>
          </a:r>
          <a:endParaRPr lang="en-GB" sz="1200" b="1" kern="1200">
            <a:latin typeface="Calibri" panose="020F0502020204030204" pitchFamily="34" charset="0"/>
            <a:cs typeface="Calibri" panose="020F0502020204030204" pitchFamily="34" charset="0"/>
          </a:endParaRPr>
        </a:p>
      </dsp:txBody>
      <dsp:txXfrm>
        <a:off x="256081" y="1407925"/>
        <a:ext cx="1232158" cy="1232158"/>
      </dsp:txXfrm>
    </dsp:sp>
    <dsp:sp modelId="{98A59DB2-5004-4057-BD3F-7F86DD1B8400}">
      <dsp:nvSpPr>
        <dsp:cNvPr id="0" name=""/>
        <dsp:cNvSpPr/>
      </dsp:nvSpPr>
      <dsp:spPr>
        <a:xfrm>
          <a:off x="1394921" y="1152737"/>
          <a:ext cx="1742534" cy="1742534"/>
        </a:xfrm>
        <a:prstGeom prst="ellipse">
          <a:avLst/>
        </a:prstGeom>
        <a:gradFill rotWithShape="0">
          <a:gsLst>
            <a:gs pos="0">
              <a:schemeClr val="accent4">
                <a:alpha val="50000"/>
                <a:hueOff val="2450223"/>
                <a:satOff val="-10194"/>
                <a:lumOff val="2402"/>
                <a:alphaOff val="0"/>
                <a:satMod val="103000"/>
                <a:lumMod val="102000"/>
                <a:tint val="94000"/>
              </a:schemeClr>
            </a:gs>
            <a:gs pos="50000">
              <a:schemeClr val="accent4">
                <a:alpha val="50000"/>
                <a:hueOff val="2450223"/>
                <a:satOff val="-10194"/>
                <a:lumOff val="2402"/>
                <a:alphaOff val="0"/>
                <a:satMod val="110000"/>
                <a:lumMod val="100000"/>
                <a:shade val="100000"/>
              </a:schemeClr>
            </a:gs>
            <a:gs pos="100000">
              <a:schemeClr val="accent4">
                <a:alpha val="50000"/>
                <a:hueOff val="2450223"/>
                <a:satOff val="-10194"/>
                <a:lumOff val="24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5898" tIns="15240" rIns="95898" bIns="15240" numCol="1" spcCol="1270" anchor="ctr" anchorCtr="0">
          <a:noAutofit/>
        </a:bodyPr>
        <a:lstStyle/>
        <a:p>
          <a:pPr marL="0" lvl="0" indent="0" algn="ctr" defTabSz="533400">
            <a:lnSpc>
              <a:spcPct val="90000"/>
            </a:lnSpc>
            <a:spcBef>
              <a:spcPct val="0"/>
            </a:spcBef>
            <a:spcAft>
              <a:spcPct val="35000"/>
            </a:spcAft>
            <a:buNone/>
          </a:pPr>
          <a:r>
            <a:rPr lang="el-GR" sz="1200" b="1" kern="1200">
              <a:latin typeface="Calibri" panose="020F0502020204030204" pitchFamily="34" charset="0"/>
              <a:cs typeface="Calibri" panose="020F0502020204030204" pitchFamily="34" charset="0"/>
            </a:rPr>
            <a:t>προσπαθώντας να μην ξεκινήσ</a:t>
          </a:r>
          <a:r>
            <a:rPr lang="en-US" sz="1200" b="1" kern="1200">
              <a:latin typeface="Calibri" panose="020F0502020204030204" pitchFamily="34" charset="0"/>
              <a:cs typeface="Calibri" panose="020F0502020204030204" pitchFamily="34" charset="0"/>
            </a:rPr>
            <a:t>o</a:t>
          </a:r>
          <a:r>
            <a:rPr lang="el-GR" sz="1200" b="1" kern="1200">
              <a:latin typeface="Calibri" panose="020F0502020204030204" pitchFamily="34" charset="0"/>
              <a:cs typeface="Calibri" panose="020F0502020204030204" pitchFamily="34" charset="0"/>
            </a:rPr>
            <a:t>υν από το μηδέν</a:t>
          </a:r>
          <a:endParaRPr lang="en-GB" sz="1200" b="1" kern="1200">
            <a:latin typeface="Calibri" panose="020F0502020204030204" pitchFamily="34" charset="0"/>
            <a:cs typeface="Calibri" panose="020F0502020204030204" pitchFamily="34" charset="0"/>
          </a:endParaRPr>
        </a:p>
      </dsp:txBody>
      <dsp:txXfrm>
        <a:off x="1650109" y="1407925"/>
        <a:ext cx="1232158" cy="1232158"/>
      </dsp:txXfrm>
    </dsp:sp>
    <dsp:sp modelId="{88BA24D0-84FF-46F8-94D6-53C3EBDBC9D4}">
      <dsp:nvSpPr>
        <dsp:cNvPr id="0" name=""/>
        <dsp:cNvSpPr/>
      </dsp:nvSpPr>
      <dsp:spPr>
        <a:xfrm>
          <a:off x="2788949" y="1152737"/>
          <a:ext cx="1742534" cy="1742534"/>
        </a:xfrm>
        <a:prstGeom prst="ellipse">
          <a:avLst/>
        </a:prstGeom>
        <a:gradFill rotWithShape="0">
          <a:gsLst>
            <a:gs pos="0">
              <a:schemeClr val="accent4">
                <a:alpha val="50000"/>
                <a:hueOff val="4900445"/>
                <a:satOff val="-20388"/>
                <a:lumOff val="4804"/>
                <a:alphaOff val="0"/>
                <a:satMod val="103000"/>
                <a:lumMod val="102000"/>
                <a:tint val="94000"/>
              </a:schemeClr>
            </a:gs>
            <a:gs pos="50000">
              <a:schemeClr val="accent4">
                <a:alpha val="50000"/>
                <a:hueOff val="4900445"/>
                <a:satOff val="-20388"/>
                <a:lumOff val="4804"/>
                <a:alphaOff val="0"/>
                <a:satMod val="110000"/>
                <a:lumMod val="100000"/>
                <a:shade val="100000"/>
              </a:schemeClr>
            </a:gs>
            <a:gs pos="100000">
              <a:schemeClr val="accent4">
                <a:alpha val="50000"/>
                <a:hueOff val="4900445"/>
                <a:satOff val="-20388"/>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5898" tIns="15240" rIns="95898" bIns="15240" numCol="1" spcCol="1270" anchor="ctr" anchorCtr="0">
          <a:noAutofit/>
        </a:bodyPr>
        <a:lstStyle/>
        <a:p>
          <a:pPr marL="0" lvl="0" indent="0" algn="ctr" defTabSz="533400">
            <a:lnSpc>
              <a:spcPct val="90000"/>
            </a:lnSpc>
            <a:spcBef>
              <a:spcPct val="0"/>
            </a:spcBef>
            <a:spcAft>
              <a:spcPct val="35000"/>
            </a:spcAft>
            <a:buNone/>
          </a:pPr>
          <a:r>
            <a:rPr lang="el-GR" sz="1200" b="1" kern="1200">
              <a:latin typeface="Calibri" panose="020F0502020204030204" pitchFamily="34" charset="0"/>
              <a:cs typeface="Calibri" panose="020F0502020204030204" pitchFamily="34" charset="0"/>
            </a:rPr>
            <a:t>υπερσχεδιασμός και προσκόλληση στις λεπτομέρειες</a:t>
          </a:r>
          <a:endParaRPr lang="en-GB" sz="1200" b="1" kern="1200">
            <a:latin typeface="Calibri" panose="020F0502020204030204" pitchFamily="34" charset="0"/>
            <a:cs typeface="Calibri" panose="020F0502020204030204" pitchFamily="34" charset="0"/>
          </a:endParaRPr>
        </a:p>
      </dsp:txBody>
      <dsp:txXfrm>
        <a:off x="3044137" y="1407925"/>
        <a:ext cx="1232158" cy="1232158"/>
      </dsp:txXfrm>
    </dsp:sp>
    <dsp:sp modelId="{397C2999-D736-4809-87E0-7C1813EEBF54}">
      <dsp:nvSpPr>
        <dsp:cNvPr id="0" name=""/>
        <dsp:cNvSpPr/>
      </dsp:nvSpPr>
      <dsp:spPr>
        <a:xfrm>
          <a:off x="4182977" y="1152737"/>
          <a:ext cx="1742534" cy="1742534"/>
        </a:xfrm>
        <a:prstGeom prst="ellipse">
          <a:avLst/>
        </a:prstGeom>
        <a:gradFill rotWithShape="0">
          <a:gsLst>
            <a:gs pos="0">
              <a:schemeClr val="accent4">
                <a:alpha val="50000"/>
                <a:hueOff val="7350668"/>
                <a:satOff val="-30583"/>
                <a:lumOff val="7206"/>
                <a:alphaOff val="0"/>
                <a:satMod val="103000"/>
                <a:lumMod val="102000"/>
                <a:tint val="94000"/>
              </a:schemeClr>
            </a:gs>
            <a:gs pos="50000">
              <a:schemeClr val="accent4">
                <a:alpha val="50000"/>
                <a:hueOff val="7350668"/>
                <a:satOff val="-30583"/>
                <a:lumOff val="7206"/>
                <a:alphaOff val="0"/>
                <a:satMod val="110000"/>
                <a:lumMod val="100000"/>
                <a:shade val="100000"/>
              </a:schemeClr>
            </a:gs>
            <a:gs pos="100000">
              <a:schemeClr val="accent4">
                <a:alpha val="50000"/>
                <a:hueOff val="7350668"/>
                <a:satOff val="-30583"/>
                <a:lumOff val="72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5898" tIns="15240" rIns="95898" bIns="15240" numCol="1" spcCol="1270" anchor="ctr" anchorCtr="0">
          <a:noAutofit/>
        </a:bodyPr>
        <a:lstStyle/>
        <a:p>
          <a:pPr marL="0" lvl="0" indent="0" algn="ctr" defTabSz="533400">
            <a:lnSpc>
              <a:spcPct val="90000"/>
            </a:lnSpc>
            <a:spcBef>
              <a:spcPct val="0"/>
            </a:spcBef>
            <a:spcAft>
              <a:spcPct val="35000"/>
            </a:spcAft>
            <a:buNone/>
          </a:pPr>
          <a:r>
            <a:rPr lang="el-GR" sz="1200" b="1" kern="1200">
              <a:latin typeface="Calibri" panose="020F0502020204030204" pitchFamily="34" charset="0"/>
              <a:cs typeface="Calibri" panose="020F0502020204030204" pitchFamily="34" charset="0"/>
            </a:rPr>
            <a:t>ορίζοντας ορόσημα που δεν είναι σωστά</a:t>
          </a:r>
          <a:endParaRPr lang="en-GB" sz="1200" b="1" kern="1200">
            <a:latin typeface="Calibri" panose="020F0502020204030204" pitchFamily="34" charset="0"/>
            <a:cs typeface="Calibri" panose="020F0502020204030204" pitchFamily="34" charset="0"/>
          </a:endParaRPr>
        </a:p>
      </dsp:txBody>
      <dsp:txXfrm>
        <a:off x="4438165" y="1407925"/>
        <a:ext cx="1232158" cy="1232158"/>
      </dsp:txXfrm>
    </dsp:sp>
    <dsp:sp modelId="{D3F5C5EB-AFE5-441C-A399-CC072E8DC3F0}">
      <dsp:nvSpPr>
        <dsp:cNvPr id="0" name=""/>
        <dsp:cNvSpPr/>
      </dsp:nvSpPr>
      <dsp:spPr>
        <a:xfrm>
          <a:off x="5577005" y="1152737"/>
          <a:ext cx="1742534" cy="1742534"/>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5898" tIns="15240" rIns="95898" bIns="15240" numCol="1" spcCol="1270" anchor="ctr" anchorCtr="0">
          <a:noAutofit/>
        </a:bodyPr>
        <a:lstStyle/>
        <a:p>
          <a:pPr marL="0" lvl="0" indent="0" algn="ctr" defTabSz="533400">
            <a:lnSpc>
              <a:spcPct val="90000"/>
            </a:lnSpc>
            <a:spcBef>
              <a:spcPct val="0"/>
            </a:spcBef>
            <a:spcAft>
              <a:spcPct val="35000"/>
            </a:spcAft>
            <a:buNone/>
          </a:pPr>
          <a:r>
            <a:rPr lang="el-GR" sz="1200" b="1" kern="1200">
              <a:latin typeface="Calibri" panose="020F0502020204030204" pitchFamily="34" charset="0"/>
              <a:cs typeface="Calibri" panose="020F0502020204030204" pitchFamily="34" charset="0"/>
            </a:rPr>
            <a:t>απόρριψη συνηθειώ</a:t>
          </a:r>
          <a:r>
            <a:rPr lang="el-GR" sz="1200" kern="1200">
              <a:latin typeface="Calibri" panose="020F0502020204030204" pitchFamily="34" charset="0"/>
              <a:cs typeface="Calibri" panose="020F0502020204030204" pitchFamily="34" charset="0"/>
            </a:rPr>
            <a:t>ν</a:t>
          </a:r>
          <a:endParaRPr lang="en-GB" sz="1200" kern="1200">
            <a:latin typeface="Calibri" panose="020F0502020204030204" pitchFamily="34" charset="0"/>
            <a:cs typeface="Calibri" panose="020F0502020204030204" pitchFamily="34" charset="0"/>
          </a:endParaRPr>
        </a:p>
      </dsp:txBody>
      <dsp:txXfrm>
        <a:off x="5832193" y="1407925"/>
        <a:ext cx="1232158" cy="1232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8F1F4-8FA6-417F-8EC5-A7F39911B09C}">
      <dsp:nvSpPr>
        <dsp:cNvPr id="0" name=""/>
        <dsp:cNvSpPr/>
      </dsp:nvSpPr>
      <dsp:spPr>
        <a:xfrm>
          <a:off x="3166865" y="2376784"/>
          <a:ext cx="1944916" cy="19449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l-GR" sz="2300" kern="1200" dirty="0"/>
            <a:t>Συμβουλές</a:t>
          </a:r>
          <a:endParaRPr lang="en-GB" sz="2300" kern="1200" dirty="0"/>
        </a:p>
      </dsp:txBody>
      <dsp:txXfrm>
        <a:off x="3451691" y="2661610"/>
        <a:ext cx="1375264" cy="1375264"/>
      </dsp:txXfrm>
    </dsp:sp>
    <dsp:sp modelId="{7B639B26-7115-4F59-8128-314E7F18B6B1}">
      <dsp:nvSpPr>
        <dsp:cNvPr id="0" name=""/>
        <dsp:cNvSpPr/>
      </dsp:nvSpPr>
      <dsp:spPr>
        <a:xfrm rot="10800000">
          <a:off x="1190915" y="3072092"/>
          <a:ext cx="1867272" cy="55430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7C3A7E-0E8D-43C5-8B64-6BBA65509967}">
      <dsp:nvSpPr>
        <dsp:cNvPr id="0" name=""/>
        <dsp:cNvSpPr/>
      </dsp:nvSpPr>
      <dsp:spPr>
        <a:xfrm>
          <a:off x="510195" y="2804666"/>
          <a:ext cx="1361441" cy="10891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Εντοπισμός κοινών προκαταλήψεων</a:t>
          </a:r>
          <a:endParaRPr lang="en-GB" sz="1400" kern="1200" dirty="0"/>
        </a:p>
      </dsp:txBody>
      <dsp:txXfrm>
        <a:off x="542095" y="2836566"/>
        <a:ext cx="1297641" cy="1025353"/>
      </dsp:txXfrm>
    </dsp:sp>
    <dsp:sp modelId="{A2FA1A3D-AE4E-428A-9EEA-F9DD1A26F8BB}">
      <dsp:nvSpPr>
        <dsp:cNvPr id="0" name=""/>
        <dsp:cNvSpPr/>
      </dsp:nvSpPr>
      <dsp:spPr>
        <a:xfrm rot="12960000">
          <a:off x="1575703" y="1887838"/>
          <a:ext cx="1867272" cy="55430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14DDFD6-3F66-4745-8BC5-CF9C5B67C652}">
      <dsp:nvSpPr>
        <dsp:cNvPr id="0" name=""/>
        <dsp:cNvSpPr/>
      </dsp:nvSpPr>
      <dsp:spPr>
        <a:xfrm>
          <a:off x="1073290" y="1071635"/>
          <a:ext cx="1361441" cy="108915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Αναζήτηση διαφορετικών προοπτικών</a:t>
          </a:r>
          <a:endParaRPr lang="en-GB" sz="1400" kern="1200" dirty="0"/>
        </a:p>
      </dsp:txBody>
      <dsp:txXfrm>
        <a:off x="1105190" y="1103535"/>
        <a:ext cx="1297641" cy="1025353"/>
      </dsp:txXfrm>
    </dsp:sp>
    <dsp:sp modelId="{AB2C2532-3E59-419E-B49D-5340DC8C549C}">
      <dsp:nvSpPr>
        <dsp:cNvPr id="0" name=""/>
        <dsp:cNvSpPr/>
      </dsp:nvSpPr>
      <dsp:spPr>
        <a:xfrm rot="15120000">
          <a:off x="2583088" y="1155930"/>
          <a:ext cx="1867272" cy="55430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694A216-EE94-449C-8E34-CDD5D091ECB7}">
      <dsp:nvSpPr>
        <dsp:cNvPr id="0" name=""/>
        <dsp:cNvSpPr/>
      </dsp:nvSpPr>
      <dsp:spPr>
        <a:xfrm>
          <a:off x="2547495" y="563"/>
          <a:ext cx="1361441" cy="108915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l-GR" sz="1400" kern="1200" dirty="0"/>
            <a:t>Χρήση δομημένων μεθόδων
</a:t>
          </a:r>
          <a:endParaRPr lang="en-GB" sz="1400" kern="1200" dirty="0"/>
        </a:p>
      </dsp:txBody>
      <dsp:txXfrm>
        <a:off x="2579395" y="32463"/>
        <a:ext cx="1297641" cy="1025353"/>
      </dsp:txXfrm>
    </dsp:sp>
    <dsp:sp modelId="{F13107B4-B164-4C01-B58C-2027019E089C}">
      <dsp:nvSpPr>
        <dsp:cNvPr id="0" name=""/>
        <dsp:cNvSpPr/>
      </dsp:nvSpPr>
      <dsp:spPr>
        <a:xfrm rot="17280000">
          <a:off x="3828286" y="1155930"/>
          <a:ext cx="1867272" cy="55430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7104DA7-0BC5-43CD-8B6D-3E27C4C001A4}">
      <dsp:nvSpPr>
        <dsp:cNvPr id="0" name=""/>
        <dsp:cNvSpPr/>
      </dsp:nvSpPr>
      <dsp:spPr>
        <a:xfrm>
          <a:off x="4369711" y="563"/>
          <a:ext cx="1361441" cy="108915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Δοκιμασία των αποφάσεων</a:t>
          </a:r>
          <a:endParaRPr lang="en-GB" sz="1400" kern="1200" dirty="0"/>
        </a:p>
      </dsp:txBody>
      <dsp:txXfrm>
        <a:off x="4401611" y="32463"/>
        <a:ext cx="1297641" cy="1025353"/>
      </dsp:txXfrm>
    </dsp:sp>
    <dsp:sp modelId="{FF440CFD-6ECB-49E3-9420-17116068E7D4}">
      <dsp:nvSpPr>
        <dsp:cNvPr id="0" name=""/>
        <dsp:cNvSpPr/>
      </dsp:nvSpPr>
      <dsp:spPr>
        <a:xfrm rot="19440000">
          <a:off x="4835672" y="1887838"/>
          <a:ext cx="1867272" cy="55430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84DAE0A-B356-49F4-8E8D-2FCF550F749E}">
      <dsp:nvSpPr>
        <dsp:cNvPr id="0" name=""/>
        <dsp:cNvSpPr/>
      </dsp:nvSpPr>
      <dsp:spPr>
        <a:xfrm>
          <a:off x="5843915" y="1071635"/>
          <a:ext cx="1361441" cy="1089153"/>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Επανεξέταση των αποτελεσμάτων σας</a:t>
          </a:r>
          <a:endParaRPr lang="en-GB" sz="1400" kern="1200" dirty="0"/>
        </a:p>
      </dsp:txBody>
      <dsp:txXfrm>
        <a:off x="5875815" y="1103535"/>
        <a:ext cx="1297641" cy="1025353"/>
      </dsp:txXfrm>
    </dsp:sp>
    <dsp:sp modelId="{3F70EB37-E91D-4E4E-9C30-C9D3D48CFDD0}">
      <dsp:nvSpPr>
        <dsp:cNvPr id="0" name=""/>
        <dsp:cNvSpPr/>
      </dsp:nvSpPr>
      <dsp:spPr>
        <a:xfrm>
          <a:off x="5220459" y="3072092"/>
          <a:ext cx="1867272" cy="55430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83E020A-2310-4D8E-ACF9-7AB6F8990274}">
      <dsp:nvSpPr>
        <dsp:cNvPr id="0" name=""/>
        <dsp:cNvSpPr/>
      </dsp:nvSpPr>
      <dsp:spPr>
        <a:xfrm>
          <a:off x="6407011" y="2804666"/>
          <a:ext cx="1361441" cy="10891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Ανάπτυξη νοοτροπίας ανάπτυξης</a:t>
          </a:r>
          <a:endParaRPr lang="en-GB" sz="1400" kern="1200" dirty="0"/>
        </a:p>
      </dsp:txBody>
      <dsp:txXfrm>
        <a:off x="6438911" y="2836566"/>
        <a:ext cx="1297641" cy="1025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E0371-D74A-4F0C-ACA0-E4D058A45908}">
      <dsp:nvSpPr>
        <dsp:cNvPr id="0" name=""/>
        <dsp:cNvSpPr/>
      </dsp:nvSpPr>
      <dsp:spPr>
        <a:xfrm>
          <a:off x="3269" y="0"/>
          <a:ext cx="1291546" cy="4929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a:t>Εύρεση προβλήματος</a:t>
          </a:r>
          <a:endParaRPr lang="en-GB" sz="1600" b="1" kern="1200"/>
        </a:p>
      </dsp:txBody>
      <dsp:txXfrm>
        <a:off x="3269" y="0"/>
        <a:ext cx="1291546" cy="1478823"/>
      </dsp:txXfrm>
    </dsp:sp>
    <dsp:sp modelId="{34DB79E2-3E39-45B1-BED6-CDD6265DC481}">
      <dsp:nvSpPr>
        <dsp:cNvPr id="0" name=""/>
        <dsp:cNvSpPr/>
      </dsp:nvSpPr>
      <dsp:spPr>
        <a:xfrm>
          <a:off x="132423" y="1480267"/>
          <a:ext cx="1033237" cy="148628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Αναγνώριση στόχου, επιθυμίας, πρόκλησης</a:t>
          </a:r>
          <a:endParaRPr lang="en-GB" sz="1000" b="1" kern="1200">
            <a:latin typeface="Calibri" panose="020F0502020204030204" pitchFamily="34" charset="0"/>
            <a:cs typeface="Calibri" panose="020F0502020204030204" pitchFamily="34" charset="0"/>
          </a:endParaRPr>
        </a:p>
      </dsp:txBody>
      <dsp:txXfrm>
        <a:off x="162685" y="1510529"/>
        <a:ext cx="972713" cy="1425760"/>
      </dsp:txXfrm>
    </dsp:sp>
    <dsp:sp modelId="{252FBBEE-D126-4EE7-8B81-BA712F80EB95}">
      <dsp:nvSpPr>
        <dsp:cNvPr id="0" name=""/>
        <dsp:cNvSpPr/>
      </dsp:nvSpPr>
      <dsp:spPr>
        <a:xfrm>
          <a:off x="132423" y="3195210"/>
          <a:ext cx="1033237" cy="1486284"/>
        </a:xfrm>
        <a:prstGeom prst="roundRect">
          <a:avLst>
            <a:gd name="adj" fmla="val 10000"/>
          </a:avLst>
        </a:prstGeom>
        <a:solidFill>
          <a:schemeClr val="accent5">
            <a:hueOff val="-614413"/>
            <a:satOff val="-1584"/>
            <a:lumOff val="-10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Ποιος είναι ο στόχος, η επιθυμία, η πρόκληση πάνω στην οποία θέλετε να εργαστείτε;</a:t>
          </a:r>
          <a:endParaRPr lang="en-GB" sz="1000" b="1" kern="1200">
            <a:latin typeface="Calibri" panose="020F0502020204030204" pitchFamily="34" charset="0"/>
            <a:cs typeface="Calibri" panose="020F0502020204030204" pitchFamily="34" charset="0"/>
          </a:endParaRPr>
        </a:p>
      </dsp:txBody>
      <dsp:txXfrm>
        <a:off x="162685" y="3225472"/>
        <a:ext cx="972713" cy="1425760"/>
      </dsp:txXfrm>
    </dsp:sp>
    <dsp:sp modelId="{7427E6C2-7BC4-488D-925F-BDE0C6247A49}">
      <dsp:nvSpPr>
        <dsp:cNvPr id="0" name=""/>
        <dsp:cNvSpPr/>
      </dsp:nvSpPr>
      <dsp:spPr>
        <a:xfrm>
          <a:off x="1391681" y="0"/>
          <a:ext cx="1291546" cy="4929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Εύρεση γεγονότων</a:t>
          </a:r>
          <a:endParaRPr lang="en-GB" sz="1400" b="1" kern="1200" dirty="0"/>
        </a:p>
      </dsp:txBody>
      <dsp:txXfrm>
        <a:off x="1391681" y="0"/>
        <a:ext cx="1291546" cy="1478823"/>
      </dsp:txXfrm>
    </dsp:sp>
    <dsp:sp modelId="{628995B2-277B-4006-9464-D5E7B4CFAEE7}">
      <dsp:nvSpPr>
        <dsp:cNvPr id="0" name=""/>
        <dsp:cNvSpPr/>
      </dsp:nvSpPr>
      <dsp:spPr>
        <a:xfrm>
          <a:off x="1520836" y="1480267"/>
          <a:ext cx="1033237" cy="1486284"/>
        </a:xfrm>
        <a:prstGeom prst="roundRect">
          <a:avLst>
            <a:gd name="adj" fmla="val 10000"/>
          </a:avLst>
        </a:prstGeom>
        <a:solidFill>
          <a:schemeClr val="accent5">
            <a:hueOff val="-1228826"/>
            <a:satOff val="-3167"/>
            <a:lumOff val="-21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dirty="0">
              <a:latin typeface="Calibri" panose="020F0502020204030204" pitchFamily="34" charset="0"/>
              <a:cs typeface="Calibri" panose="020F0502020204030204" pitchFamily="34" charset="0"/>
            </a:rPr>
            <a:t>Συλλογή δεδομένων</a:t>
          </a:r>
          <a:endParaRPr lang="en-GB" sz="1000" b="1" kern="1200" dirty="0">
            <a:latin typeface="Calibri" panose="020F0502020204030204" pitchFamily="34" charset="0"/>
            <a:cs typeface="Calibri" panose="020F0502020204030204" pitchFamily="34" charset="0"/>
          </a:endParaRPr>
        </a:p>
      </dsp:txBody>
      <dsp:txXfrm>
        <a:off x="1551098" y="1510529"/>
        <a:ext cx="972713" cy="1425760"/>
      </dsp:txXfrm>
    </dsp:sp>
    <dsp:sp modelId="{15473FE2-8441-4346-80CC-F33289F6FC23}">
      <dsp:nvSpPr>
        <dsp:cNvPr id="0" name=""/>
        <dsp:cNvSpPr/>
      </dsp:nvSpPr>
      <dsp:spPr>
        <a:xfrm>
          <a:off x="1520836" y="3195210"/>
          <a:ext cx="1033237" cy="1486284"/>
        </a:xfrm>
        <a:prstGeom prst="roundRect">
          <a:avLst>
            <a:gd name="adj" fmla="val 10000"/>
          </a:avLst>
        </a:prstGeom>
        <a:solidFill>
          <a:schemeClr val="accent5">
            <a:hueOff val="-1843239"/>
            <a:satOff val="-4751"/>
            <a:lumOff val="-32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l-GR" sz="900" b="1" kern="1200">
              <a:latin typeface="Calibri" panose="020F0502020204030204" pitchFamily="34" charset="0"/>
              <a:cs typeface="Calibri" panose="020F0502020204030204" pitchFamily="34" charset="0"/>
            </a:rPr>
            <a:t>Ποιά είναι η κατάσταση ή το υπόβαθρο; Ποιά είναι όλα τα δεδομένα, γεγονότα, ερωτήσεις, συναισθήμαα που εμπλέκονται;</a:t>
          </a:r>
          <a:endParaRPr lang="en-GB" sz="900" b="1" kern="1200">
            <a:latin typeface="Calibri" panose="020F0502020204030204" pitchFamily="34" charset="0"/>
            <a:cs typeface="Calibri" panose="020F0502020204030204" pitchFamily="34" charset="0"/>
          </a:endParaRPr>
        </a:p>
      </dsp:txBody>
      <dsp:txXfrm>
        <a:off x="1551098" y="3225472"/>
        <a:ext cx="972713" cy="1425760"/>
      </dsp:txXfrm>
    </dsp:sp>
    <dsp:sp modelId="{4B0A6AC7-5D13-4FDE-9136-AF7EF7A6A8FD}">
      <dsp:nvSpPr>
        <dsp:cNvPr id="0" name=""/>
        <dsp:cNvSpPr/>
      </dsp:nvSpPr>
      <dsp:spPr>
        <a:xfrm>
          <a:off x="2780094" y="0"/>
          <a:ext cx="1291546" cy="4929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Εύρεση προβλήματος</a:t>
          </a:r>
          <a:endParaRPr lang="en-GB" sz="1400" b="1" kern="1200" dirty="0"/>
        </a:p>
      </dsp:txBody>
      <dsp:txXfrm>
        <a:off x="2780094" y="0"/>
        <a:ext cx="1291546" cy="1478823"/>
      </dsp:txXfrm>
    </dsp:sp>
    <dsp:sp modelId="{FC9B1FEC-A080-4824-9543-831F146EF13A}">
      <dsp:nvSpPr>
        <dsp:cNvPr id="0" name=""/>
        <dsp:cNvSpPr/>
      </dsp:nvSpPr>
      <dsp:spPr>
        <a:xfrm>
          <a:off x="2909249" y="1480267"/>
          <a:ext cx="1033237" cy="1486284"/>
        </a:xfrm>
        <a:prstGeom prst="roundRect">
          <a:avLst>
            <a:gd name="adj" fmla="val 10000"/>
          </a:avLst>
        </a:prstGeom>
        <a:solidFill>
          <a:schemeClr val="accent5">
            <a:hueOff val="-2457652"/>
            <a:satOff val="-6334"/>
            <a:lumOff val="-427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Αποσαφήνιση του προβλήματος</a:t>
          </a:r>
          <a:endParaRPr lang="en-GB" sz="1000" b="1" kern="1200">
            <a:latin typeface="Calibri" panose="020F0502020204030204" pitchFamily="34" charset="0"/>
            <a:cs typeface="Calibri" panose="020F0502020204030204" pitchFamily="34" charset="0"/>
          </a:endParaRPr>
        </a:p>
      </dsp:txBody>
      <dsp:txXfrm>
        <a:off x="2939511" y="1510529"/>
        <a:ext cx="972713" cy="1425760"/>
      </dsp:txXfrm>
    </dsp:sp>
    <dsp:sp modelId="{32A5648E-1C80-4A82-A171-52AE52B63EC1}">
      <dsp:nvSpPr>
        <dsp:cNvPr id="0" name=""/>
        <dsp:cNvSpPr/>
      </dsp:nvSpPr>
      <dsp:spPr>
        <a:xfrm>
          <a:off x="2909249" y="3195210"/>
          <a:ext cx="1033237" cy="1486284"/>
        </a:xfrm>
        <a:prstGeom prst="roundRect">
          <a:avLst>
            <a:gd name="adj" fmla="val 10000"/>
          </a:avLst>
        </a:prstGeom>
        <a:solidFill>
          <a:schemeClr val="accent5">
            <a:hueOff val="-3072065"/>
            <a:satOff val="-7918"/>
            <a:lumOff val="-53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Ποιό είναι το πρόβλημα που απαιτεί εστίαση;  Ποιος είναι ο προβληματισμός που θα πρέπει να αντιμετωπιστεί;</a:t>
          </a:r>
          <a:endParaRPr lang="en-GB" sz="1000" b="1" kern="1200">
            <a:latin typeface="Calibri" panose="020F0502020204030204" pitchFamily="34" charset="0"/>
            <a:cs typeface="Calibri" panose="020F0502020204030204" pitchFamily="34" charset="0"/>
          </a:endParaRPr>
        </a:p>
      </dsp:txBody>
      <dsp:txXfrm>
        <a:off x="2939511" y="3225472"/>
        <a:ext cx="972713" cy="1425760"/>
      </dsp:txXfrm>
    </dsp:sp>
    <dsp:sp modelId="{C86195AD-8A50-47CE-A4EA-530CD47293F1}">
      <dsp:nvSpPr>
        <dsp:cNvPr id="0" name=""/>
        <dsp:cNvSpPr/>
      </dsp:nvSpPr>
      <dsp:spPr>
        <a:xfrm>
          <a:off x="4168507" y="0"/>
          <a:ext cx="1291546" cy="4929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Εύρεση Ιδέας</a:t>
          </a:r>
          <a:endParaRPr lang="en-GB" sz="1400" b="1" kern="1200" dirty="0"/>
        </a:p>
      </dsp:txBody>
      <dsp:txXfrm>
        <a:off x="4168507" y="0"/>
        <a:ext cx="1291546" cy="1478823"/>
      </dsp:txXfrm>
    </dsp:sp>
    <dsp:sp modelId="{37D0D4F9-85CD-4958-AD61-2392668A1E40}">
      <dsp:nvSpPr>
        <dsp:cNvPr id="0" name=""/>
        <dsp:cNvSpPr/>
      </dsp:nvSpPr>
      <dsp:spPr>
        <a:xfrm>
          <a:off x="4297662" y="1480267"/>
          <a:ext cx="1033237" cy="1486284"/>
        </a:xfrm>
        <a:prstGeom prst="roundRect">
          <a:avLst>
            <a:gd name="adj" fmla="val 10000"/>
          </a:avLst>
        </a:prstGeom>
        <a:solidFill>
          <a:schemeClr val="accent5">
            <a:hueOff val="-3686478"/>
            <a:satOff val="-9501"/>
            <a:lumOff val="-64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Γέννηση Ιδέας</a:t>
          </a:r>
          <a:endParaRPr lang="en-GB" sz="1000" b="1" kern="1200">
            <a:latin typeface="Calibri" panose="020F0502020204030204" pitchFamily="34" charset="0"/>
            <a:cs typeface="Calibri" panose="020F0502020204030204" pitchFamily="34" charset="0"/>
          </a:endParaRPr>
        </a:p>
      </dsp:txBody>
      <dsp:txXfrm>
        <a:off x="4327924" y="1510529"/>
        <a:ext cx="972713" cy="1425760"/>
      </dsp:txXfrm>
    </dsp:sp>
    <dsp:sp modelId="{36432314-7DF7-4705-B2AC-E319B2A9457F}">
      <dsp:nvSpPr>
        <dsp:cNvPr id="0" name=""/>
        <dsp:cNvSpPr/>
      </dsp:nvSpPr>
      <dsp:spPr>
        <a:xfrm>
          <a:off x="4297662" y="3195210"/>
          <a:ext cx="1033237" cy="1486284"/>
        </a:xfrm>
        <a:prstGeom prst="roundRect">
          <a:avLst>
            <a:gd name="adj" fmla="val 10000"/>
          </a:avLst>
        </a:prstGeom>
        <a:solidFill>
          <a:schemeClr val="accent5">
            <a:hueOff val="-4300891"/>
            <a:satOff val="-11085"/>
            <a:lumOff val="-748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Ποιές είναι όλες οι πιθανές λύσεις για την επίλυση του προβλήματος;</a:t>
          </a:r>
          <a:endParaRPr lang="en-GB" sz="1000" b="1" kern="1200">
            <a:latin typeface="Calibri" panose="020F0502020204030204" pitchFamily="34" charset="0"/>
            <a:cs typeface="Calibri" panose="020F0502020204030204" pitchFamily="34" charset="0"/>
          </a:endParaRPr>
        </a:p>
      </dsp:txBody>
      <dsp:txXfrm>
        <a:off x="4327924" y="3225472"/>
        <a:ext cx="972713" cy="1425760"/>
      </dsp:txXfrm>
    </dsp:sp>
    <dsp:sp modelId="{929280D6-40EF-4C51-8842-12E085876044}">
      <dsp:nvSpPr>
        <dsp:cNvPr id="0" name=""/>
        <dsp:cNvSpPr/>
      </dsp:nvSpPr>
      <dsp:spPr>
        <a:xfrm>
          <a:off x="5556920" y="0"/>
          <a:ext cx="1291546" cy="4929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Εξεύρεση Λύσης</a:t>
          </a:r>
          <a:endParaRPr lang="en-GB" sz="1400" b="1" kern="1200" dirty="0"/>
        </a:p>
      </dsp:txBody>
      <dsp:txXfrm>
        <a:off x="5556920" y="0"/>
        <a:ext cx="1291546" cy="1478823"/>
      </dsp:txXfrm>
    </dsp:sp>
    <dsp:sp modelId="{30887126-59E8-4A7F-B1F6-AC004DE3BE33}">
      <dsp:nvSpPr>
        <dsp:cNvPr id="0" name=""/>
        <dsp:cNvSpPr/>
      </dsp:nvSpPr>
      <dsp:spPr>
        <a:xfrm>
          <a:off x="5686074" y="1480267"/>
          <a:ext cx="1033237" cy="1486284"/>
        </a:xfrm>
        <a:prstGeom prst="roundRect">
          <a:avLst>
            <a:gd name="adj" fmla="val 10000"/>
          </a:avLst>
        </a:prstGeom>
        <a:solidFill>
          <a:schemeClr val="accent5">
            <a:hueOff val="-4915304"/>
            <a:satOff val="-12668"/>
            <a:lumOff val="-85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Επιλογή και ενδυνάμωση λύσεων</a:t>
          </a:r>
          <a:endParaRPr lang="en-GB" sz="1000" b="1" kern="1200">
            <a:latin typeface="Calibri" panose="020F0502020204030204" pitchFamily="34" charset="0"/>
            <a:cs typeface="Calibri" panose="020F0502020204030204" pitchFamily="34" charset="0"/>
          </a:endParaRPr>
        </a:p>
      </dsp:txBody>
      <dsp:txXfrm>
        <a:off x="5716336" y="1510529"/>
        <a:ext cx="972713" cy="1425760"/>
      </dsp:txXfrm>
    </dsp:sp>
    <dsp:sp modelId="{938A803A-0FC4-47E9-8B3E-A06A615BD193}">
      <dsp:nvSpPr>
        <dsp:cNvPr id="0" name=""/>
        <dsp:cNvSpPr/>
      </dsp:nvSpPr>
      <dsp:spPr>
        <a:xfrm>
          <a:off x="5686074" y="3195210"/>
          <a:ext cx="1033237" cy="1486284"/>
        </a:xfrm>
        <a:prstGeom prst="roundRect">
          <a:avLst>
            <a:gd name="adj" fmla="val 10000"/>
          </a:avLst>
        </a:prstGeom>
        <a:solidFill>
          <a:schemeClr val="accent5">
            <a:hueOff val="-5529717"/>
            <a:satOff val="-14252"/>
            <a:lumOff val="-96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Πως μπορείτε να ενδυναμώσετε τη λύση και να επιλέξετε την πιο βέλτιστη</a:t>
          </a:r>
          <a:r>
            <a:rPr lang="el-GR" sz="800" kern="1200"/>
            <a:t>;</a:t>
          </a:r>
          <a:endParaRPr lang="en-GB" sz="800" kern="1200"/>
        </a:p>
      </dsp:txBody>
      <dsp:txXfrm>
        <a:off x="5716336" y="3225472"/>
        <a:ext cx="972713" cy="1425760"/>
      </dsp:txXfrm>
    </dsp:sp>
    <dsp:sp modelId="{E09D939F-7A29-4808-8FEE-767744CF37D6}">
      <dsp:nvSpPr>
        <dsp:cNvPr id="0" name=""/>
        <dsp:cNvSpPr/>
      </dsp:nvSpPr>
      <dsp:spPr>
        <a:xfrm>
          <a:off x="6945333" y="0"/>
          <a:ext cx="1291546" cy="49294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t>Εύρεση Αποδοχής</a:t>
          </a:r>
          <a:endParaRPr lang="en-GB" sz="1400" b="1" kern="1200" dirty="0"/>
        </a:p>
      </dsp:txBody>
      <dsp:txXfrm>
        <a:off x="6945333" y="0"/>
        <a:ext cx="1291546" cy="1478823"/>
      </dsp:txXfrm>
    </dsp:sp>
    <dsp:sp modelId="{4EF02B4C-2959-413F-A9C5-54EA55F576EC}">
      <dsp:nvSpPr>
        <dsp:cNvPr id="0" name=""/>
        <dsp:cNvSpPr/>
      </dsp:nvSpPr>
      <dsp:spPr>
        <a:xfrm>
          <a:off x="7074487" y="1480267"/>
          <a:ext cx="1033237" cy="1486284"/>
        </a:xfrm>
        <a:prstGeom prst="roundRect">
          <a:avLst>
            <a:gd name="adj" fmla="val 10000"/>
          </a:avLst>
        </a:prstGeom>
        <a:solidFill>
          <a:schemeClr val="accent5">
            <a:hueOff val="-6144130"/>
            <a:satOff val="-15835"/>
            <a:lumOff val="-106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Σχέδιο για Δράση</a:t>
          </a:r>
          <a:endParaRPr lang="en-GB" sz="1000" b="1" kern="1200">
            <a:latin typeface="Calibri" panose="020F0502020204030204" pitchFamily="34" charset="0"/>
            <a:cs typeface="Calibri" panose="020F0502020204030204" pitchFamily="34" charset="0"/>
          </a:endParaRPr>
        </a:p>
      </dsp:txBody>
      <dsp:txXfrm>
        <a:off x="7104749" y="1510529"/>
        <a:ext cx="972713" cy="1425760"/>
      </dsp:txXfrm>
    </dsp:sp>
    <dsp:sp modelId="{7BBE2B47-33F6-45C6-82A3-AC96FCB3078D}">
      <dsp:nvSpPr>
        <dsp:cNvPr id="0" name=""/>
        <dsp:cNvSpPr/>
      </dsp:nvSpPr>
      <dsp:spPr>
        <a:xfrm>
          <a:off x="7074487" y="3195210"/>
          <a:ext cx="1033237" cy="1486284"/>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pitchFamily="34" charset="0"/>
              <a:cs typeface="Calibri" panose="020F0502020204030204" pitchFamily="34" charset="0"/>
            </a:rPr>
            <a:t>Ποια είναι τα βήματα πουαπαιτούνται για την υλοποίηση της λύσης;</a:t>
          </a:r>
          <a:endParaRPr lang="en-GB" sz="1000" b="1" kern="1200">
            <a:latin typeface="Calibri" panose="020F0502020204030204" pitchFamily="34" charset="0"/>
            <a:cs typeface="Calibri" panose="020F0502020204030204" pitchFamily="34" charset="0"/>
          </a:endParaRPr>
        </a:p>
      </dsp:txBody>
      <dsp:txXfrm>
        <a:off x="7104749" y="3225472"/>
        <a:ext cx="972713" cy="1425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DC750-8928-4A83-A965-55D4881B7D25}">
      <dsp:nvSpPr>
        <dsp:cNvPr id="0" name=""/>
        <dsp:cNvSpPr/>
      </dsp:nvSpPr>
      <dsp:spPr>
        <a:xfrm>
          <a:off x="1809595" y="1913159"/>
          <a:ext cx="1996014" cy="179269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a:latin typeface="Calibri" panose="020F0502020204030204" pitchFamily="34" charset="0"/>
              <a:ea typeface="+mn-ea"/>
              <a:cs typeface="Calibri" panose="020F0502020204030204" pitchFamily="34" charset="0"/>
            </a:rPr>
            <a:t>Ανθεκτικότητα</a:t>
          </a:r>
          <a:endParaRPr lang="en-GB" sz="1400" b="1" kern="1200">
            <a:latin typeface="Calibri" panose="020F0502020204030204" pitchFamily="34" charset="0"/>
            <a:ea typeface="+mn-ea"/>
            <a:cs typeface="Calibri" panose="020F0502020204030204" pitchFamily="34" charset="0"/>
          </a:endParaRPr>
        </a:p>
      </dsp:txBody>
      <dsp:txXfrm>
        <a:off x="2101904" y="2175693"/>
        <a:ext cx="1411396" cy="1267626"/>
      </dsp:txXfrm>
    </dsp:sp>
    <dsp:sp modelId="{403C1D14-BCBC-4CAE-8331-FA350AE5048B}">
      <dsp:nvSpPr>
        <dsp:cNvPr id="0" name=""/>
        <dsp:cNvSpPr/>
      </dsp:nvSpPr>
      <dsp:spPr>
        <a:xfrm>
          <a:off x="1026698" y="-486014"/>
          <a:ext cx="3494393" cy="2542767"/>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a:latin typeface="Calibri" panose="020F0502020204030204" pitchFamily="34" charset="0"/>
              <a:ea typeface="+mn-ea"/>
              <a:cs typeface="Calibri" panose="020F0502020204030204" pitchFamily="34" charset="0"/>
            </a:rPr>
            <a:t>Εμπιστοσύνη</a:t>
          </a:r>
          <a:r>
            <a:rPr lang="el-GR" sz="1100" kern="1200">
              <a:latin typeface="Calibri" panose="020F0502020204030204" pitchFamily="34" charset="0"/>
              <a:ea typeface="+mn-ea"/>
              <a:cs typeface="Calibri" panose="020F0502020204030204" pitchFamily="34" charset="0"/>
            </a:rPr>
            <a:t> </a:t>
          </a:r>
          <a:r>
            <a:rPr lang="en-US" sz="1100" kern="1200">
              <a:latin typeface="Calibri" panose="020F0502020204030204" pitchFamily="34" charset="0"/>
              <a:ea typeface="+mn-ea"/>
              <a:cs typeface="Calibri" panose="020F0502020204030204" pitchFamily="34" charset="0"/>
            </a:rPr>
            <a:t>              T</a:t>
          </a:r>
          <a:r>
            <a:rPr lang="el-GR" sz="1100" kern="1200">
              <a:latin typeface="Calibri" panose="020F0502020204030204" pitchFamily="34" charset="0"/>
              <a:ea typeface="+mn-ea"/>
              <a:cs typeface="Calibri" panose="020F0502020204030204" pitchFamily="34" charset="0"/>
            </a:rPr>
            <a:t>ο αίσθημα ικανότητας, η αποτελεσματικότητα στην αντιμετώπιση στρεσογόνων καταστάσεων και η ισχυρή αυτοεκτίμηση είναι συνυφασμένα με το αίσθημα ανθεκτικότητας. Η συχνότητα με την οποία τα άτομα βιώνουν θετικά και αρνητικά συναισθήματα είναι επίσης βασικό στοιχείο.</a:t>
          </a:r>
          <a:endParaRPr lang="en-GB" sz="1100" kern="1200">
            <a:latin typeface="Calibri" panose="020F0502020204030204" pitchFamily="34" charset="0"/>
            <a:ea typeface="+mn-ea"/>
            <a:cs typeface="Calibri" panose="020F0502020204030204" pitchFamily="34" charset="0"/>
          </a:endParaRPr>
        </a:p>
      </dsp:txBody>
      <dsp:txXfrm>
        <a:off x="1538440" y="-113634"/>
        <a:ext cx="2470909" cy="1798007"/>
      </dsp:txXfrm>
    </dsp:sp>
    <dsp:sp modelId="{E4E5BEF8-B03F-416E-AF62-649B1F9EC139}">
      <dsp:nvSpPr>
        <dsp:cNvPr id="0" name=""/>
        <dsp:cNvSpPr/>
      </dsp:nvSpPr>
      <dsp:spPr>
        <a:xfrm>
          <a:off x="3365861" y="1244123"/>
          <a:ext cx="2819348" cy="3085770"/>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ea typeface="+mn-ea"/>
              <a:cs typeface="Calibri" panose="020F0502020204030204" pitchFamily="34" charset="0"/>
            </a:rPr>
            <a:t>K</a:t>
          </a:r>
          <a:r>
            <a:rPr lang="el-GR" sz="2400" b="1" kern="1200" dirty="0" err="1">
              <a:latin typeface="Calibri" panose="020F0502020204030204" pitchFamily="34" charset="0"/>
              <a:ea typeface="+mn-ea"/>
              <a:cs typeface="Calibri" panose="020F0502020204030204" pitchFamily="34" charset="0"/>
            </a:rPr>
            <a:t>οινωνική</a:t>
          </a:r>
          <a:r>
            <a:rPr lang="el-GR" sz="2400" b="1" kern="1200" dirty="0">
              <a:latin typeface="Calibri" panose="020F0502020204030204" pitchFamily="34" charset="0"/>
              <a:ea typeface="+mn-ea"/>
              <a:cs typeface="Calibri" panose="020F0502020204030204" pitchFamily="34" charset="0"/>
            </a:rPr>
            <a:t> </a:t>
          </a:r>
          <a:r>
            <a:rPr lang="en-US" sz="2400" b="1" kern="1200" dirty="0">
              <a:latin typeface="Calibri" panose="020F0502020204030204" pitchFamily="34" charset="0"/>
              <a:ea typeface="+mn-ea"/>
              <a:cs typeface="Calibri" panose="020F0502020204030204" pitchFamily="34" charset="0"/>
            </a:rPr>
            <a:t>Y</a:t>
          </a:r>
          <a:r>
            <a:rPr lang="el-GR" sz="2400" b="1" kern="1200" dirty="0" err="1">
              <a:latin typeface="Calibri" panose="020F0502020204030204" pitchFamily="34" charset="0"/>
              <a:ea typeface="+mn-ea"/>
              <a:cs typeface="Calibri" panose="020F0502020204030204" pitchFamily="34" charset="0"/>
            </a:rPr>
            <a:t>ποστήριξη</a:t>
          </a:r>
          <a:r>
            <a:rPr lang="el-GR" sz="1100" kern="1200" dirty="0">
              <a:latin typeface="Calibri" panose="020F0502020204030204" pitchFamily="34" charset="0"/>
              <a:ea typeface="+mn-ea"/>
              <a:cs typeface="Calibri" panose="020F0502020204030204" pitchFamily="34" charset="0"/>
            </a:rPr>
            <a:t>
</a:t>
          </a:r>
          <a:r>
            <a:rPr lang="en-US" sz="1100" kern="1200" dirty="0">
              <a:latin typeface="Calibri" panose="020F0502020204030204" pitchFamily="34" charset="0"/>
              <a:ea typeface="+mn-ea"/>
              <a:cs typeface="Calibri" panose="020F0502020204030204" pitchFamily="34" charset="0"/>
            </a:rPr>
            <a:t>H</a:t>
          </a:r>
          <a:r>
            <a:rPr lang="el-GR" sz="1100" kern="1200" dirty="0">
              <a:latin typeface="Calibri" panose="020F0502020204030204" pitchFamily="34" charset="0"/>
              <a:ea typeface="+mn-ea"/>
              <a:cs typeface="Calibri" panose="020F0502020204030204" pitchFamily="34" charset="0"/>
            </a:rPr>
            <a:t> οικοδόμηση σχέσεων με άλλους και η αναζήτηση υποστήριξης μπορεί να βοηθήσει τα άτομα να ξεπεράσουν δυσμενείς καταστάσεις, αντί να προσπαθούν να τις αντιμετωπίσουν μόνα τους.</a:t>
          </a:r>
          <a:endParaRPr lang="en-GB" sz="1100" kern="1200" dirty="0">
            <a:latin typeface="Calibri" panose="020F0502020204030204" pitchFamily="34" charset="0"/>
            <a:ea typeface="+mn-ea"/>
            <a:cs typeface="Calibri" panose="020F0502020204030204" pitchFamily="34" charset="0"/>
          </a:endParaRPr>
        </a:p>
      </dsp:txBody>
      <dsp:txXfrm>
        <a:off x="3778745" y="1696024"/>
        <a:ext cx="1993580" cy="2181968"/>
      </dsp:txXfrm>
    </dsp:sp>
    <dsp:sp modelId="{77220562-C355-40E2-9F61-F46DCFDD8A6D}">
      <dsp:nvSpPr>
        <dsp:cNvPr id="0" name=""/>
        <dsp:cNvSpPr/>
      </dsp:nvSpPr>
      <dsp:spPr>
        <a:xfrm>
          <a:off x="873478" y="3308656"/>
          <a:ext cx="3800834" cy="2959981"/>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a:latin typeface="Calibri" panose="020F0502020204030204" pitchFamily="34" charset="0"/>
              <a:ea typeface="+mn-ea"/>
              <a:cs typeface="Calibri" panose="020F0502020204030204" pitchFamily="34" charset="0"/>
            </a:rPr>
            <a:t>Προσαρμοστικότητα</a:t>
          </a:r>
          <a:r>
            <a:rPr lang="el-GR" sz="1100" kern="1200">
              <a:latin typeface="Calibri" panose="020F0502020204030204" pitchFamily="34" charset="0"/>
              <a:ea typeface="+mn-ea"/>
              <a:cs typeface="Calibri" panose="020F0502020204030204" pitchFamily="34" charset="0"/>
            </a:rPr>
            <a:t>
Η ευελιξία και η προσαρμογή σε μεταβαλλόμενες καταστάσεις που είναι πέρα από τον έλεγχό μας είναι απαραίτητες για τη διατήρηση της ανθεκτικότητας. Τα ανθεκτικά άτομα είναι σε θέση να αντιμετωπίζουν καλά τις αλλαγές και η ανάκαμψή τους από τις επιπτώσεις τους τείνει να είναι ταχύτερη.</a:t>
          </a:r>
          <a:endParaRPr lang="en-GB" sz="1100" kern="1200">
            <a:latin typeface="Calibri" panose="020F0502020204030204" pitchFamily="34" charset="0"/>
            <a:ea typeface="+mn-ea"/>
            <a:cs typeface="Calibri" panose="020F0502020204030204" pitchFamily="34" charset="0"/>
          </a:endParaRPr>
        </a:p>
      </dsp:txBody>
      <dsp:txXfrm>
        <a:off x="1430097" y="3742135"/>
        <a:ext cx="2687596" cy="2093023"/>
      </dsp:txXfrm>
    </dsp:sp>
    <dsp:sp modelId="{98DF3D1F-4A5F-434C-87ED-4715081A675F}">
      <dsp:nvSpPr>
        <dsp:cNvPr id="0" name=""/>
        <dsp:cNvSpPr/>
      </dsp:nvSpPr>
      <dsp:spPr>
        <a:xfrm>
          <a:off x="-644018" y="1141948"/>
          <a:ext cx="2832549" cy="3290120"/>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a:latin typeface="Calibri" panose="020F0502020204030204" pitchFamily="34" charset="0"/>
              <a:ea typeface="+mn-ea"/>
              <a:cs typeface="Calibri" panose="020F0502020204030204" pitchFamily="34" charset="0"/>
            </a:rPr>
            <a:t>Σκοπιμότητα</a:t>
          </a:r>
          <a:r>
            <a:rPr lang="el-GR" sz="1100" kern="1200">
              <a:latin typeface="Calibri" panose="020F0502020204030204" pitchFamily="34" charset="0"/>
              <a:ea typeface="+mn-ea"/>
              <a:cs typeface="Calibri" panose="020F0502020204030204" pitchFamily="34" charset="0"/>
            </a:rPr>
            <a:t>
Η ύπαρξη σαφούς αίσθησης του σκοπού, των ξεκάθαρων αξιών, της ορμής και της κατεύθυνσης βοηθούν τα άτομα να επιμένουν και να επιτυγχάνουν παρά τις αναποδιές</a:t>
          </a:r>
          <a:r>
            <a:rPr lang="el-GR" sz="1000" kern="1200">
              <a:latin typeface="Aptos" panose="02110004020202020204"/>
              <a:ea typeface="+mn-ea"/>
              <a:cs typeface="+mn-cs"/>
            </a:rPr>
            <a:t>.</a:t>
          </a:r>
          <a:endParaRPr lang="en-GB" sz="1000" kern="1200">
            <a:latin typeface="Aptos" panose="02110004020202020204"/>
            <a:ea typeface="+mn-ea"/>
            <a:cs typeface="+mn-cs"/>
          </a:endParaRPr>
        </a:p>
      </dsp:txBody>
      <dsp:txXfrm>
        <a:off x="-229201" y="1623775"/>
        <a:ext cx="2002915" cy="2326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AFA47-47A9-4B5E-A081-F74A02A5D013}">
      <dsp:nvSpPr>
        <dsp:cNvPr id="0" name=""/>
        <dsp:cNvSpPr/>
      </dsp:nvSpPr>
      <dsp:spPr>
        <a:xfrm>
          <a:off x="0" y="0"/>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Σαφής κατανόηση του ρόλου</a:t>
          </a:r>
          <a:endParaRPr lang="en-GB" sz="2800" kern="1200" dirty="0"/>
        </a:p>
      </dsp:txBody>
      <dsp:txXfrm>
        <a:off x="0" y="0"/>
        <a:ext cx="3286125" cy="1971675"/>
      </dsp:txXfrm>
    </dsp:sp>
    <dsp:sp modelId="{11C0671E-9BEF-4B7E-8EB1-3216E8150435}">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err="1"/>
            <a:t>Ανταποκρισιμότητα</a:t>
          </a:r>
          <a:endParaRPr lang="en-GB" sz="2800" kern="1200" dirty="0"/>
        </a:p>
      </dsp:txBody>
      <dsp:txXfrm>
        <a:off x="3614737" y="39687"/>
        <a:ext cx="3286125" cy="1971675"/>
      </dsp:txXfrm>
    </dsp:sp>
    <dsp:sp modelId="{9D26A17C-02C8-4F6A-B929-46FCA7FA60A2}">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Ενεργός συμμετοχή και συμμόρφωση</a:t>
          </a:r>
          <a:endParaRPr lang="en-GB" sz="2800" kern="1200" dirty="0"/>
        </a:p>
      </dsp:txBody>
      <dsp:txXfrm>
        <a:off x="7229475" y="39687"/>
        <a:ext cx="3286125" cy="1971675"/>
      </dsp:txXfrm>
    </dsp:sp>
    <dsp:sp modelId="{7CCB3BBB-4183-4FF1-B4E0-F7C5F50EFDE0}">
      <dsp:nvSpPr>
        <dsp:cNvPr id="0" name=""/>
        <dsp:cNvSpPr/>
      </dsp:nvSpPr>
      <dsp:spPr>
        <a:xfrm>
          <a:off x="1807368"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Ικανότητα λήψης λογικών αποφάσεων
</a:t>
          </a:r>
          <a:endParaRPr lang="en-GB" sz="2800" kern="1200" dirty="0"/>
        </a:p>
      </dsp:txBody>
      <dsp:txXfrm>
        <a:off x="1807368" y="2339975"/>
        <a:ext cx="3286125" cy="1971675"/>
      </dsp:txXfrm>
    </dsp:sp>
    <dsp:sp modelId="{6C7C31AB-6182-4674-97C4-75271FF27945}">
      <dsp:nvSpPr>
        <dsp:cNvPr id="0" name=""/>
        <dsp:cNvSpPr/>
      </dsp:nvSpPr>
      <dsp:spPr>
        <a:xfrm>
          <a:off x="5422106"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t>Ικανότητα χειρισμού της κριτικής</a:t>
          </a:r>
          <a:endParaRPr lang="en-GB" sz="2800" kern="1200" dirty="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23/04/2024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rstpracticemanagement.co.uk/blog/2022-blog-posts/5-ways-to-be-a-mindful-listener/"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3.basecamp.com/4440716/buckets/29581489/uploads/7325144650" TargetMode="External"/><Relationship Id="rId2" Type="http://schemas.openxmlformats.org/officeDocument/2006/relationships/hyperlink" Target="https://docs.google.com/document/d/1h7N-BD-QmLbZJI3m1OSf08Sjna_EsIoD/edit"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hyperlink" Target="https://qnewshub.com/business/entrepreneurs/how-to-improve-negotiation-skills-in-the-workplace/"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s://sites.psu.edu/heseagh/vocational-school/integrated-agriculture/" TargetMode="External"/><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careercliff.com/characteristics-of-effective-team/" TargetMode="External"/><Relationship Id="rId1" Type="http://schemas.openxmlformats.org/officeDocument/2006/relationships/slideLayout" Target="../slideLayouts/slideLayout14.xml"/><Relationship Id="rId4" Type="http://schemas.openxmlformats.org/officeDocument/2006/relationships/image" Target="../media/image45.sv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coachcounselcare.com/procrastination-avoid-goals-smart/"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www.projectcubicle.com/the-most-common-goal-setting-mistakes/" TargetMode="Externa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cmbankng.com/effective-conflict-resolution-ways/" TargetMode="External"/><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hyperlink" Target="https://3.basecamp.com/4440716/buckets/29581489/uploads/7325144650"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dailycaller.com/2017/12/27/university-offers-problem-of-whiteness-class-again/" TargetMode="External"/><Relationship Id="rId2" Type="http://schemas.openxmlformats.org/officeDocument/2006/relationships/image" Target="../media/image48.jp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hyperlink" Target="https://www.translatemedia.com/translation-blog/how-language-affects-decision-making/" TargetMode="External"/><Relationship Id="rId2" Type="http://schemas.openxmlformats.org/officeDocument/2006/relationships/image" Target="../media/image50.jpg"/><Relationship Id="rId1" Type="http://schemas.openxmlformats.org/officeDocument/2006/relationships/slideLayout" Target="../slideLayouts/slideLayout3.xml"/><Relationship Id="rId5" Type="http://schemas.openxmlformats.org/officeDocument/2006/relationships/image" Target="../media/image52.sv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www.actuaries.digital/2018/04/03/biases-and-heuristics-beyond-the-numbers/" TargetMode="External"/><Relationship Id="rId2" Type="http://schemas.openxmlformats.org/officeDocument/2006/relationships/image" Target="../media/image53.jpg"/><Relationship Id="rId1" Type="http://schemas.openxmlformats.org/officeDocument/2006/relationships/slideLayout" Target="../slideLayouts/slideLayout3.xml"/><Relationship Id="rId6" Type="http://schemas.openxmlformats.org/officeDocument/2006/relationships/hyperlink" Target="https://here2there.ca/complexity-and-community-change-managing-adaptively-to-improve-effectiveness/" TargetMode="External"/><Relationship Id="rId5" Type="http://schemas.openxmlformats.org/officeDocument/2006/relationships/image" Target="../media/image54.jpg"/><Relationship Id="rId4" Type="http://schemas.openxmlformats.org/officeDocument/2006/relationships/hyperlink" Target="https://creativecommons.org/licenses/by-nc/3.0/"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theinvestorsbook.com/effective-communication.html" TargetMode="External"/><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en/creativity-human-silhouette-clock-70192/" TargetMode="External"/><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60.svg"/><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hyperlink" Target="https://www.becas-santander.com/en/blog/verbal-and-nonverbal-communication.html"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strengthsschool.com/strengthsfinder-blog/adaptability-talent-theme" TargetMode="External"/><Relationship Id="rId2" Type="http://schemas.openxmlformats.org/officeDocument/2006/relationships/image" Target="../media/image61.jpeg"/><Relationship Id="rId1" Type="http://schemas.openxmlformats.org/officeDocument/2006/relationships/slideLayout" Target="../slideLayouts/slideLayout3.xml"/><Relationship Id="rId6" Type="http://schemas.openxmlformats.org/officeDocument/2006/relationships/hyperlink" Target="https://creativecommons.org/licenses/by-nc-nd/3.0/" TargetMode="External"/><Relationship Id="rId5" Type="http://schemas.openxmlformats.org/officeDocument/2006/relationships/hyperlink" Target="https://grobljanskikrug.blogspot.com/2016/03/optimism-is.html" TargetMode="External"/><Relationship Id="rId4" Type="http://schemas.openxmlformats.org/officeDocument/2006/relationships/image" Target="../media/image62.jpg"/></Relationships>
</file>

<file path=ppt/slides/_rels/slide61.xml.rels><?xml version="1.0" encoding="UTF-8" standalone="yes"?>
<Relationships xmlns="http://schemas.openxmlformats.org/package/2006/relationships"><Relationship Id="rId3" Type="http://schemas.openxmlformats.org/officeDocument/2006/relationships/hyperlink" Target="http://pmstories.com/bg/2014/01/24/responsible-accountable/" TargetMode="External"/><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hyperlink" Target="https://creativecommons.org/licenses/by-nd/3.0/" TargetMode="Externa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3" Type="http://schemas.openxmlformats.org/officeDocument/2006/relationships/hyperlink" Target="https://www.picpedia.org/post-it-note/e/ethical-behavior.html" TargetMode="External"/><Relationship Id="rId2" Type="http://schemas.openxmlformats.org/officeDocument/2006/relationships/image" Target="../media/image64.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ommunity.thriveglobal.com/active-listening-lessons-get-what-you-want/"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owjack.com/blog/strategy/7cs-of-communication" TargetMode="External"/><Relationship Id="rId1" Type="http://schemas.openxmlformats.org/officeDocument/2006/relationships/slideLayout" Target="../slideLayouts/slideLayout14.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l-GR" dirty="0"/>
              <a:t>Ενεργητική Ακρόαση</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2" name="CasellaDiTesto 11">
            <a:extLst>
              <a:ext uri="{FF2B5EF4-FFF2-40B4-BE49-F238E27FC236}">
                <a16:creationId xmlns:a16="http://schemas.microsoft.com/office/drawing/2014/main" id="{6BDA0B7F-9557-918C-A445-39F5288D214D}"/>
              </a:ext>
            </a:extLst>
          </p:cNvPr>
          <p:cNvSpPr txBox="1"/>
          <p:nvPr/>
        </p:nvSpPr>
        <p:spPr>
          <a:xfrm>
            <a:off x="550506" y="1532937"/>
            <a:ext cx="10879493" cy="865173"/>
          </a:xfrm>
          <a:prstGeom prst="rect">
            <a:avLst/>
          </a:prstGeom>
          <a:noFill/>
        </p:spPr>
        <p:txBody>
          <a:bodyPr wrap="square" rtlCol="0">
            <a:spAutoFit/>
          </a:bodyPr>
          <a:lstStyle/>
          <a:p>
            <a:pPr algn="just">
              <a:lnSpc>
                <a:spcPct val="107000"/>
              </a:lnSpc>
              <a:spcAft>
                <a:spcPts val="600"/>
              </a:spcAft>
            </a:pPr>
            <a:r>
              <a:rPr lang="el-GR" sz="24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Η δεξιότητα της ενεργητικής λήψης, επεξεργασίας και ερμηνείας προφορικών ή μη λεκτικών μηνυμάτων από τους άλλους.</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4" name="CasellaDiTesto 13">
            <a:extLst>
              <a:ext uri="{FF2B5EF4-FFF2-40B4-BE49-F238E27FC236}">
                <a16:creationId xmlns:a16="http://schemas.microsoft.com/office/drawing/2014/main" id="{C8956742-7BF3-3B73-4E7A-D33319ABBB9D}"/>
              </a:ext>
            </a:extLst>
          </p:cNvPr>
          <p:cNvSpPr txBox="1"/>
          <p:nvPr/>
        </p:nvSpPr>
        <p:spPr>
          <a:xfrm>
            <a:off x="550506" y="2463333"/>
            <a:ext cx="10879493" cy="369332"/>
          </a:xfrm>
          <a:prstGeom prst="rect">
            <a:avLst/>
          </a:prstGeom>
          <a:noFill/>
        </p:spPr>
        <p:txBody>
          <a:bodyPr wrap="square" rtlCol="0">
            <a:spAutoFit/>
          </a:bodyPr>
          <a:lstStyle/>
          <a:p>
            <a:pPr marL="285750" indent="-285750">
              <a:buFont typeface="Arial" panose="020B0604020202020204" pitchFamily="34" charset="0"/>
              <a:buChar char="•"/>
            </a:pPr>
            <a:r>
              <a:rPr lang="el-GR"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Δυναμική και σκόπιμη μορφή ακρόασης που υπερβαίνει την απλή ακρόαση λέξεων και ήχων</a:t>
            </a:r>
            <a:endParaRPr lang="it-IT" dirty="0">
              <a:solidFill>
                <a:schemeClr val="tx1">
                  <a:lumMod val="65000"/>
                  <a:lumOff val="35000"/>
                </a:schemeClr>
              </a:solidFill>
            </a:endParaRPr>
          </a:p>
        </p:txBody>
      </p:sp>
      <p:sp>
        <p:nvSpPr>
          <p:cNvPr id="15" name="CasellaDiTesto 14">
            <a:extLst>
              <a:ext uri="{FF2B5EF4-FFF2-40B4-BE49-F238E27FC236}">
                <a16:creationId xmlns:a16="http://schemas.microsoft.com/office/drawing/2014/main" id="{61143F75-5560-30C1-A9AE-BE1EC66B3EB5}"/>
              </a:ext>
            </a:extLst>
          </p:cNvPr>
          <p:cNvSpPr txBox="1"/>
          <p:nvPr/>
        </p:nvSpPr>
        <p:spPr>
          <a:xfrm>
            <a:off x="550506" y="2955726"/>
            <a:ext cx="10803296" cy="6719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Περιλαμβάνει την ενασχόληση με τον ομιλητή με τρόπο που δείχνει </a:t>
            </a:r>
            <a:r>
              <a:rPr lang="el-GR"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προσοχή</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u="sng" kern="1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ενσυναίσθηση</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και </a:t>
            </a:r>
            <a:r>
              <a:rPr lang="el-GR"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γνήσιο</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ενδιαφέρον</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για την κατανόηση του μηνύματος και της προοπτικής του.</a:t>
            </a: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3" name="Immagine 2">
            <a:extLst>
              <a:ext uri="{FF2B5EF4-FFF2-40B4-BE49-F238E27FC236}">
                <a16:creationId xmlns:a16="http://schemas.microsoft.com/office/drawing/2014/main" id="{0AFD65A3-561C-AE82-1FF7-6473D2ACA5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8957" y="3750703"/>
            <a:ext cx="8734085" cy="2236358"/>
          </a:xfrm>
          <a:prstGeom prst="rect">
            <a:avLst/>
          </a:prstGeom>
          <a:noFill/>
        </p:spPr>
      </p:pic>
      <p:sp>
        <p:nvSpPr>
          <p:cNvPr id="7" name="CasellaDiTesto 6">
            <a:extLst>
              <a:ext uri="{FF2B5EF4-FFF2-40B4-BE49-F238E27FC236}">
                <a16:creationId xmlns:a16="http://schemas.microsoft.com/office/drawing/2014/main" id="{EC812574-674D-3248-D1E4-C23F30E4D3F2}"/>
              </a:ext>
            </a:extLst>
          </p:cNvPr>
          <p:cNvSpPr txBox="1"/>
          <p:nvPr/>
        </p:nvSpPr>
        <p:spPr>
          <a:xfrm>
            <a:off x="1213766" y="6052284"/>
            <a:ext cx="9476772"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Main active listening skills (Source: </a:t>
            </a:r>
            <a:r>
              <a:rPr lang="en-GB" sz="1200" u="sng" dirty="0" err="1">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Firstpracticemanagement</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92595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l-GR" sz="4400" dirty="0"/>
              <a:t>Εμπόδια στην επικοινωνία</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9" name="CasellaDiTesto 8">
            <a:extLst>
              <a:ext uri="{FF2B5EF4-FFF2-40B4-BE49-F238E27FC236}">
                <a16:creationId xmlns:a16="http://schemas.microsoft.com/office/drawing/2014/main" id="{CE3B3ED8-A743-A63F-F8C3-3011BAF47FE6}"/>
              </a:ext>
            </a:extLst>
          </p:cNvPr>
          <p:cNvSpPr txBox="1"/>
          <p:nvPr/>
        </p:nvSpPr>
        <p:spPr>
          <a:xfrm>
            <a:off x="331866" y="1470290"/>
            <a:ext cx="11046362" cy="736355"/>
          </a:xfrm>
          <a:prstGeom prst="rect">
            <a:avLst/>
          </a:prstGeom>
          <a:noFill/>
        </p:spPr>
        <p:txBody>
          <a:bodyPr wrap="square">
            <a:spAutoFit/>
          </a:bodyPr>
          <a:lstStyle/>
          <a:p>
            <a:pPr marL="342900" indent="-342900" algn="just">
              <a:lnSpc>
                <a:spcPct val="107000"/>
              </a:lnSpc>
              <a:spcAft>
                <a:spcPts val="600"/>
              </a:spcAft>
              <a:buFont typeface="Arial" panose="020B0604020202020204" pitchFamily="34" charset="0"/>
              <a:buChar char="•"/>
            </a:pP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Είναι εμπόδια που εμποδίζουν την αποτελεσματική ανταλλαγή πληροφοριών, ιδεών ή συναισθημάτων μεταξύ ατόμων ή ομάδων</a:t>
            </a:r>
            <a:r>
              <a:rPr lang="en-US"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CasellaDiTesto 2">
            <a:extLst>
              <a:ext uri="{FF2B5EF4-FFF2-40B4-BE49-F238E27FC236}">
                <a16:creationId xmlns:a16="http://schemas.microsoft.com/office/drawing/2014/main" id="{F1BE31F1-FAD4-CF33-2C1C-70EDB7BD9B00}"/>
              </a:ext>
            </a:extLst>
          </p:cNvPr>
          <p:cNvSpPr txBox="1"/>
          <p:nvPr/>
        </p:nvSpPr>
        <p:spPr>
          <a:xfrm>
            <a:off x="1371600" y="2143778"/>
            <a:ext cx="10266036" cy="2294795"/>
          </a:xfrm>
          <a:prstGeom prst="rect">
            <a:avLst/>
          </a:prstGeom>
          <a:noFill/>
        </p:spPr>
        <p:txBody>
          <a:bodyPr wrap="square">
            <a:spAutoFit/>
          </a:bodyPr>
          <a:lstStyle/>
          <a:p>
            <a:pPr algn="just">
              <a:lnSpc>
                <a:spcPct val="107000"/>
              </a:lnSpc>
              <a:spcAft>
                <a:spcPts val="1125"/>
              </a:spcAft>
            </a:pPr>
            <a:r>
              <a:rPr lang="el-GR" b="1" kern="100" dirty="0">
                <a:solidFill>
                  <a:schemeClr val="tx1">
                    <a:lumMod val="65000"/>
                    <a:lumOff val="35000"/>
                  </a:schemeClr>
                </a:solidFill>
                <a:cs typeface="Times New Roman" panose="02020603050405020304" pitchFamily="18" charset="0"/>
              </a:rPr>
              <a:t>Φυσικά εμπόδια </a:t>
            </a:r>
            <a:r>
              <a:rPr lang="el-GR" kern="100" dirty="0">
                <a:solidFill>
                  <a:schemeClr val="tx1">
                    <a:lumMod val="65000"/>
                    <a:lumOff val="35000"/>
                  </a:schemeClr>
                </a:solidFill>
                <a:cs typeface="Times New Roman" panose="02020603050405020304" pitchFamily="18" charset="0"/>
              </a:rPr>
              <a:t>είναι εξωτερικοί παράγοντες που εμποδίζουν την αποτελεσματική επικοινωνία. Τα εμπόδια αυτά μπορεί να σχετίζονται με το περιβάλλον, την απόσταση, το θόρυβο ή ακόμη και με τεχνολογικούς περιορισμούς</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
            </a:r>
          </a:p>
          <a:p>
            <a:pPr algn="just">
              <a:lnSpc>
                <a:spcPct val="107000"/>
              </a:lnSpc>
              <a:spcAft>
                <a:spcPts val="1125"/>
              </a:spcAft>
            </a:pPr>
            <a:r>
              <a:rPr lang="el-GR" i="1" u="sng" kern="100" dirty="0">
                <a:solidFill>
                  <a:schemeClr val="tx1">
                    <a:lumMod val="65000"/>
                    <a:lumOff val="35000"/>
                  </a:schemeClr>
                </a:solidFill>
                <a:effectLst/>
                <a:ea typeface="Calibri" panose="020F0502020204030204" pitchFamily="34" charset="0"/>
                <a:cs typeface="Times New Roman" panose="02020603050405020304" pitchFamily="18" charset="0"/>
              </a:rPr>
              <a:t>Παράδειγμα</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a:t>
            </a:r>
            <a:r>
              <a:rPr lang="el-GR" kern="100" dirty="0">
                <a:solidFill>
                  <a:schemeClr val="tx1">
                    <a:lumMod val="65000"/>
                    <a:lumOff val="35000"/>
                  </a:schemeClr>
                </a:solidFill>
                <a:effectLst/>
                <a:ea typeface="Calibri" panose="020F0502020204030204" pitchFamily="34" charset="0"/>
                <a:cs typeface="Times New Roman" panose="02020603050405020304" pitchFamily="18" charset="0"/>
              </a:rPr>
              <a:t>Φανταστείτε ότι βρίσκεστε σε μια μεγάλη αίθουσα συνεδριάσεων με μια ομάδα συναδέλφων για μια σημαντική συνάντηση. Η αίθουσα έχει κακή ακουστική και από έξω ακούγεται θόρυβος από οικοδομές. Το φυσικό εμπόδιο σε αυτό το πλαίσιο είναι το θορυβώδες περιβάλλον, καθιστώντας δύσκολο να ακούσετε και να καταλάβετε τι λένε οι άλλοι</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pic>
        <p:nvPicPr>
          <p:cNvPr id="8" name="Immagine 7">
            <a:extLst>
              <a:ext uri="{FF2B5EF4-FFF2-40B4-BE49-F238E27FC236}">
                <a16:creationId xmlns:a16="http://schemas.microsoft.com/office/drawing/2014/main" id="{9D903A2E-CACF-F0E9-707A-CE8B30114A76}"/>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6180" y="2820415"/>
            <a:ext cx="858048" cy="941522"/>
          </a:xfrm>
          <a:prstGeom prst="rect">
            <a:avLst/>
          </a:prstGeom>
        </p:spPr>
      </p:pic>
      <p:pic>
        <p:nvPicPr>
          <p:cNvPr id="10" name="Immagine 9">
            <a:extLst>
              <a:ext uri="{FF2B5EF4-FFF2-40B4-BE49-F238E27FC236}">
                <a16:creationId xmlns:a16="http://schemas.microsoft.com/office/drawing/2014/main" id="{4A212840-35E2-61E2-4D1F-26B73B0A23DD}"/>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1866" y="4859641"/>
            <a:ext cx="906676" cy="991559"/>
          </a:xfrm>
          <a:prstGeom prst="rect">
            <a:avLst/>
          </a:prstGeom>
        </p:spPr>
      </p:pic>
      <p:sp>
        <p:nvSpPr>
          <p:cNvPr id="11" name="CasellaDiTesto 10">
            <a:extLst>
              <a:ext uri="{FF2B5EF4-FFF2-40B4-BE49-F238E27FC236}">
                <a16:creationId xmlns:a16="http://schemas.microsoft.com/office/drawing/2014/main" id="{E592E37B-0827-1B37-5CDB-35A1477B8A4D}"/>
              </a:ext>
            </a:extLst>
          </p:cNvPr>
          <p:cNvSpPr txBox="1"/>
          <p:nvPr/>
        </p:nvSpPr>
        <p:spPr>
          <a:xfrm>
            <a:off x="1371600" y="4359164"/>
            <a:ext cx="10266036" cy="2031325"/>
          </a:xfrm>
          <a:prstGeom prst="rect">
            <a:avLst/>
          </a:prstGeom>
          <a:noFill/>
        </p:spPr>
        <p:txBody>
          <a:bodyPr wrap="square">
            <a:spAutoFit/>
          </a:bodyPr>
          <a:lstStyle/>
          <a:p>
            <a:pPr algn="just"/>
            <a:r>
              <a:rPr lang="el-GR" b="1" kern="100" dirty="0">
                <a:solidFill>
                  <a:schemeClr val="tx1">
                    <a:lumMod val="65000"/>
                    <a:lumOff val="35000"/>
                  </a:schemeClr>
                </a:solidFill>
                <a:effectLst/>
                <a:ea typeface="Calibri" panose="020F0502020204030204" pitchFamily="34" charset="0"/>
                <a:cs typeface="Times New Roman" panose="02020603050405020304" pitchFamily="18" charset="0"/>
              </a:rPr>
              <a:t>Ψυχολογικά εμ</a:t>
            </a:r>
            <a:r>
              <a:rPr lang="el-GR" b="1" kern="100" dirty="0">
                <a:solidFill>
                  <a:schemeClr val="tx1">
                    <a:lumMod val="65000"/>
                    <a:lumOff val="35000"/>
                  </a:schemeClr>
                </a:solidFill>
                <a:ea typeface="Calibri" panose="020F0502020204030204" pitchFamily="34" charset="0"/>
                <a:cs typeface="Times New Roman" panose="02020603050405020304" pitchFamily="18" charset="0"/>
              </a:rPr>
              <a:t>πόδια </a:t>
            </a:r>
            <a:r>
              <a:rPr lang="el-GR" kern="100" dirty="0">
                <a:solidFill>
                  <a:schemeClr val="tx1">
                    <a:lumMod val="65000"/>
                    <a:lumOff val="35000"/>
                  </a:schemeClr>
                </a:solidFill>
                <a:effectLst/>
                <a:ea typeface="Calibri" panose="020F0502020204030204" pitchFamily="34" charset="0"/>
                <a:cs typeface="Times New Roman" panose="02020603050405020304" pitchFamily="18" charset="0"/>
              </a:rPr>
              <a:t>σχετίζονται με τις ψυχικές καταστάσεις των ατόμων, συμπεριλαμβανομένων των συναισθημάτων, των προκαταλήψεων, των προκαταλήψεων και των γνωστικών περιορισμών που εμποδίζουν την ικανότητά τους να ακούν και να επικοινωνούν αποτελεσματικά</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en-US" kern="100" dirty="0">
              <a:solidFill>
                <a:schemeClr val="tx1">
                  <a:lumMod val="65000"/>
                  <a:lumOff val="35000"/>
                </a:schemeClr>
              </a:solidFill>
              <a:ea typeface="Calibri" panose="020F0502020204030204" pitchFamily="34" charset="0"/>
              <a:cs typeface="Times New Roman" panose="02020603050405020304" pitchFamily="18" charset="0"/>
            </a:endParaRPr>
          </a:p>
          <a:p>
            <a:pPr algn="just"/>
            <a:r>
              <a:rPr lang="el-GR" i="1" u="sng" kern="100" dirty="0">
                <a:solidFill>
                  <a:schemeClr val="tx1">
                    <a:lumMod val="65000"/>
                    <a:lumOff val="35000"/>
                  </a:schemeClr>
                </a:solidFill>
                <a:effectLst/>
                <a:ea typeface="Calibri" panose="020F0502020204030204" pitchFamily="34" charset="0"/>
                <a:cs typeface="Times New Roman" panose="02020603050405020304" pitchFamily="18" charset="0"/>
              </a:rPr>
              <a:t>Παράδειγμα</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a:t>
            </a:r>
            <a:r>
              <a:rPr lang="el-GR" kern="100" dirty="0">
                <a:solidFill>
                  <a:schemeClr val="tx1">
                    <a:lumMod val="65000"/>
                    <a:lumOff val="35000"/>
                  </a:schemeClr>
                </a:solidFill>
                <a:effectLst/>
                <a:ea typeface="Calibri" panose="020F0502020204030204" pitchFamily="34" charset="0"/>
                <a:cs typeface="Times New Roman" panose="02020603050405020304" pitchFamily="18" charset="0"/>
              </a:rPr>
              <a:t>Ας υποθέσουμε ότι είστε διευθυντής που διενεργεί αξιολογήσεις απόδοσης. Έχετε αρνητική αντίληψη για ένα από τα μέλη της ομάδας σας με βάση ένα λάθος του παρελθόντος. Κατά τη διάρκεια της αξιολόγησης, η προκατειλημμένη προκατάληψή σας εναντίον του επηρεάζει την ικανότητά σας να αξιολογήσετε αντικειμενικά την απόδοσή του, με αποτέλεσμα μια λιγότερο εποικοδομητική συζήτηση.</a:t>
            </a:r>
            <a:endParaRPr lang="it-IT" dirty="0">
              <a:solidFill>
                <a:schemeClr val="tx1">
                  <a:lumMod val="65000"/>
                  <a:lumOff val="35000"/>
                </a:schemeClr>
              </a:solidFill>
            </a:endParaRPr>
          </a:p>
        </p:txBody>
      </p:sp>
    </p:spTree>
    <p:extLst>
      <p:ext uri="{BB962C8B-B14F-4D97-AF65-F5344CB8AC3E}">
        <p14:creationId xmlns:p14="http://schemas.microsoft.com/office/powerpoint/2010/main" val="203503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l-GR" sz="4400" dirty="0"/>
              <a:t>Εμπόδια στην επικοινωνία</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CasellaDiTesto 5">
            <a:extLst>
              <a:ext uri="{FF2B5EF4-FFF2-40B4-BE49-F238E27FC236}">
                <a16:creationId xmlns:a16="http://schemas.microsoft.com/office/drawing/2014/main" id="{4E43B0CE-9DC7-5C98-B9BB-B55E4B881E55}"/>
              </a:ext>
            </a:extLst>
          </p:cNvPr>
          <p:cNvSpPr txBox="1"/>
          <p:nvPr/>
        </p:nvSpPr>
        <p:spPr>
          <a:xfrm>
            <a:off x="1371600" y="1625111"/>
            <a:ext cx="10266036" cy="2294795"/>
          </a:xfrm>
          <a:prstGeom prst="rect">
            <a:avLst/>
          </a:prstGeom>
          <a:noFill/>
        </p:spPr>
        <p:txBody>
          <a:bodyPr wrap="square">
            <a:spAutoFit/>
          </a:bodyPr>
          <a:lstStyle/>
          <a:p>
            <a:pPr algn="just">
              <a:lnSpc>
                <a:spcPct val="107000"/>
              </a:lnSpc>
              <a:spcAft>
                <a:spcPts val="1125"/>
              </a:spcAft>
            </a:pPr>
            <a:r>
              <a:rPr lang="el-GR"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Συναισθηματικά εμπόδια </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περιλαμβάνουν έντονα συναισθήματα, όπως θυμό, φόβο ή άγχος, που μπορούν να διαταράξουν την επικοινωνία θολώνοντας την κρίση, προκαλώντας αμυντικές αντιδράσεις ή εμποδίζοντας την αποτελεσματική έκφραση σκέψεων και συναισθημάτων.</a:t>
            </a:r>
            <a:endPar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125"/>
              </a:spcAft>
            </a:pPr>
            <a:r>
              <a:rPr lang="el-GR"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Παράδειγμα</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Φανταστείτε ένα ζευγάρι που εμπλέκεται σε μια συναισθηματική διαφωνία. Ο ένας σύντροφος είναι έξαλλος λόγω μιας αντιληπτής προσβολής και ο άλλος είναι καταβεβλημένος από ενοχές. Αυτά τα έντονα συναισθήματα μπορεί να δυσχεράνουν το ένα ή το άλλο άτομο να εκφραστεί με ηρεμία και λογική, εμποδίζοντας την αποτελεσματική επικοινωνία</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7" name="CasellaDiTesto 6">
            <a:extLst>
              <a:ext uri="{FF2B5EF4-FFF2-40B4-BE49-F238E27FC236}">
                <a16:creationId xmlns:a16="http://schemas.microsoft.com/office/drawing/2014/main" id="{83328FB4-6351-83E8-F8AB-512F73173284}"/>
              </a:ext>
            </a:extLst>
          </p:cNvPr>
          <p:cNvSpPr txBox="1"/>
          <p:nvPr/>
        </p:nvSpPr>
        <p:spPr>
          <a:xfrm>
            <a:off x="1371600" y="3996623"/>
            <a:ext cx="10266036" cy="2308324"/>
          </a:xfrm>
          <a:prstGeom prst="rect">
            <a:avLst/>
          </a:prstGeom>
          <a:noFill/>
        </p:spPr>
        <p:txBody>
          <a:bodyPr wrap="square">
            <a:spAutoFit/>
          </a:bodyPr>
          <a:lstStyle/>
          <a:p>
            <a:pPr algn="just"/>
            <a:r>
              <a:rPr lang="el-GR"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Πολιτισμικά εμπόδια </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προκύπτουν όταν τα άτομα με διαφορετικό πολιτισμικό υπόβαθρο έχουν διαφορετικές επικοινωνιακές νόρμες, αξίες και προσδοκίες. Οι διαφορές αυτές μπορεί να οδηγήσουν σε παρεξηγήσεις, παρερμηνείες ή προσβολή</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r>
              <a:rPr lang="el-GR"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Παράδειγμα</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Σε έναν πολυπολιτισμικό εργασιακό χώρο, ένα μέλος της ομάδας από έναν πολιτισμό που εκτιμά την έμμεση επικοινωνία μπορεί να δίνει ασαφείς απαντήσεις κατά τη διάρκεια των συνεδριάσεων, αφήνοντας τους συναδέλφους από πολιτισμούς με πιο άμεση επικοινωνία να μπερδεύονται και να απογοητεύονται. Το πολιτισμικό εμπόδιο εδώ είναι η διαφορά στα στυλ επικοινωνίας. </a:t>
            </a:r>
            <a:endParaRPr lang="it-IT" dirty="0">
              <a:solidFill>
                <a:schemeClr val="tx1">
                  <a:lumMod val="65000"/>
                  <a:lumOff val="35000"/>
                </a:schemeClr>
              </a:solidFill>
            </a:endParaRPr>
          </a:p>
        </p:txBody>
      </p:sp>
      <p:pic>
        <p:nvPicPr>
          <p:cNvPr id="12" name="Immagine 11">
            <a:extLst>
              <a:ext uri="{FF2B5EF4-FFF2-40B4-BE49-F238E27FC236}">
                <a16:creationId xmlns:a16="http://schemas.microsoft.com/office/drawing/2014/main" id="{9C844EB8-426E-CDEE-DDE8-6524B6A97CB1}"/>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9171" y="2128547"/>
            <a:ext cx="964015" cy="991559"/>
          </a:xfrm>
          <a:prstGeom prst="rect">
            <a:avLst/>
          </a:prstGeom>
        </p:spPr>
      </p:pic>
      <p:pic>
        <p:nvPicPr>
          <p:cNvPr id="13" name="Immagine 12">
            <a:extLst>
              <a:ext uri="{FF2B5EF4-FFF2-40B4-BE49-F238E27FC236}">
                <a16:creationId xmlns:a16="http://schemas.microsoft.com/office/drawing/2014/main" id="{9782F154-0D70-2CC7-8A6C-09BCF77930C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5119" y="4465041"/>
            <a:ext cx="932120" cy="949721"/>
          </a:xfrm>
          <a:prstGeom prst="rect">
            <a:avLst/>
          </a:prstGeom>
          <a:noFill/>
        </p:spPr>
      </p:pic>
    </p:spTree>
    <p:extLst>
      <p:ext uri="{BB962C8B-B14F-4D97-AF65-F5344CB8AC3E}">
        <p14:creationId xmlns:p14="http://schemas.microsoft.com/office/powerpoint/2010/main" val="50876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722935" y="1185862"/>
            <a:ext cx="10515600" cy="1009651"/>
          </a:xfrm>
        </p:spPr>
        <p:txBody>
          <a:bodyPr/>
          <a:lstStyle/>
          <a:p>
            <a:r>
              <a:rPr lang="el-GR" dirty="0"/>
              <a:t>Πρακτική Δραστηριότητα </a:t>
            </a:r>
            <a:r>
              <a:rPr lang="it-IT" dirty="0"/>
              <a:t>#1</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Principles and key elements of interpersonal and effective communication</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285072" cy="4394200"/>
          </a:xfrm>
        </p:spPr>
        <p:txBody>
          <a:bodyPr/>
          <a:lstStyle/>
          <a:p>
            <a:pPr marL="0" indent="0" algn="ctr">
              <a:buNone/>
            </a:pPr>
            <a:endParaRPr lang="en-US" sz="2800" i="1" kern="1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0" indent="0" algn="ctr">
              <a:buNone/>
            </a:pPr>
            <a:endParaRPr lang="en-US"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lgn="ctr">
              <a:buNone/>
            </a:pPr>
            <a:endParaRPr lang="en-US" i="1" kern="100" dirty="0">
              <a:solidFill>
                <a:schemeClr val="tx1">
                  <a:lumMod val="65000"/>
                  <a:lumOff val="35000"/>
                </a:schemeClr>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A7F6C3C-B2D7-407D-EDC8-69F7DEA9F3B6}"/>
              </a:ext>
            </a:extLst>
          </p:cNvPr>
          <p:cNvSpPr txBox="1"/>
          <p:nvPr/>
        </p:nvSpPr>
        <p:spPr>
          <a:xfrm>
            <a:off x="998483" y="2606566"/>
            <a:ext cx="9259614" cy="954107"/>
          </a:xfrm>
          <a:prstGeom prst="rect">
            <a:avLst/>
          </a:prstGeom>
          <a:noFill/>
        </p:spPr>
        <p:txBody>
          <a:bodyPr wrap="square" rtlCol="0">
            <a:spAutoFit/>
          </a:bodyPr>
          <a:lstStyle/>
          <a:p>
            <a:r>
              <a:rPr lang="el-GR" sz="2800" dirty="0">
                <a:hlinkClick r:id="rId2"/>
              </a:rPr>
              <a:t>Ομαδική δραστηριότητα σ</a:t>
            </a:r>
            <a:r>
              <a:rPr lang="el-GR" sz="2800" dirty="0">
                <a:hlinkClick r:id="rId3"/>
              </a:rPr>
              <a:t>τ</a:t>
            </a:r>
            <a:r>
              <a:rPr lang="el-GR" sz="2800" dirty="0">
                <a:hlinkClick r:id="rId2"/>
              </a:rPr>
              <a:t>ις αρχές και τα βασικά στοιχεία της διαπροσωπικής και αποτελεσματικής επικοινωνίας</a:t>
            </a:r>
            <a:endParaRPr lang="en-GB" sz="2800" dirty="0"/>
          </a:p>
        </p:txBody>
      </p:sp>
    </p:spTree>
    <p:extLst>
      <p:ext uri="{BB962C8B-B14F-4D97-AF65-F5344CB8AC3E}">
        <p14:creationId xmlns:p14="http://schemas.microsoft.com/office/powerpoint/2010/main" val="3915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99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73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l-GR" dirty="0"/>
              <a:t>Τί είναι διαπραγμάτευση;</a:t>
            </a:r>
            <a:endParaRPr lang="en-GB" dirty="0"/>
          </a:p>
          <a:p>
            <a:endParaRPr lang="en-GB" dirty="0"/>
          </a:p>
          <a:p>
            <a:r>
              <a:rPr lang="el-GR" dirty="0"/>
              <a:t>Κύρια χαρακτηριστικά ενός επιτυχημένου διαπραγματευτή</a:t>
            </a:r>
          </a:p>
          <a:p>
            <a:endParaRPr lang="en-GB" dirty="0"/>
          </a:p>
          <a:p>
            <a:r>
              <a:rPr lang="el-GR" dirty="0"/>
              <a:t>Πώς να αναλύσετε μια κατάσταση διαπραγμάτευσης</a:t>
            </a:r>
          </a:p>
          <a:p>
            <a:endParaRPr lang="en-GB" dirty="0"/>
          </a:p>
          <a:p>
            <a:r>
              <a:rPr lang="el-GR" dirty="0"/>
              <a:t>Στυλ και τεχνικές διαπραγμάτευσης</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Effective negotiations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52009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p:txBody>
          <a:bodyPr/>
          <a:lstStyle/>
          <a:p>
            <a:r>
              <a:rPr lang="el-GR" dirty="0"/>
              <a:t>Τι είναι διαπραγμάτευση;</a:t>
            </a:r>
            <a:endParaRPr lang="en-GB" dirty="0"/>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2" name="CasellaDiTesto 1">
            <a:extLst>
              <a:ext uri="{FF2B5EF4-FFF2-40B4-BE49-F238E27FC236}">
                <a16:creationId xmlns:a16="http://schemas.microsoft.com/office/drawing/2014/main" id="{68E64016-524D-D968-58A2-054C8508BAD1}"/>
              </a:ext>
            </a:extLst>
          </p:cNvPr>
          <p:cNvSpPr txBox="1"/>
          <p:nvPr/>
        </p:nvSpPr>
        <p:spPr>
          <a:xfrm>
            <a:off x="550506" y="1625537"/>
            <a:ext cx="10879493" cy="646331"/>
          </a:xfrm>
          <a:prstGeom prst="rect">
            <a:avLst/>
          </a:prstGeom>
          <a:noFill/>
        </p:spPr>
        <p:txBody>
          <a:bodyPr wrap="square" rtlCol="0">
            <a:spAutoFit/>
          </a:bodyPr>
          <a:lstStyle/>
          <a:p>
            <a:r>
              <a:rPr lang="el-GR" kern="100" dirty="0">
                <a:solidFill>
                  <a:schemeClr val="tx1">
                    <a:lumMod val="65000"/>
                    <a:lumOff val="35000"/>
                  </a:schemeClr>
                </a:solidFill>
                <a:ea typeface="Calibri" panose="020F0502020204030204" pitchFamily="34" charset="0"/>
              </a:rPr>
              <a:t>Η διαδικασία επίτευξης μιας αμοιβαία επωφελούς συμφωνίας ή λύσης μεταξύ δύο ή περισσότερων μερών που έχουν διαφορετικά συμφέροντα, ανάγκες ή στόχους</a:t>
            </a:r>
            <a:endParaRPr lang="it-IT" b="1" dirty="0">
              <a:solidFill>
                <a:schemeClr val="tx1">
                  <a:lumMod val="65000"/>
                  <a:lumOff val="35000"/>
                </a:schemeClr>
              </a:solidFill>
            </a:endParaRPr>
          </a:p>
        </p:txBody>
      </p:sp>
      <p:sp>
        <p:nvSpPr>
          <p:cNvPr id="6" name="CasellaDiTesto 5">
            <a:extLst>
              <a:ext uri="{FF2B5EF4-FFF2-40B4-BE49-F238E27FC236}">
                <a16:creationId xmlns:a16="http://schemas.microsoft.com/office/drawing/2014/main" id="{AD2AB05E-8D2E-9CA6-0894-46E2DEC1EEA8}"/>
              </a:ext>
            </a:extLst>
          </p:cNvPr>
          <p:cNvSpPr txBox="1"/>
          <p:nvPr/>
        </p:nvSpPr>
        <p:spPr>
          <a:xfrm>
            <a:off x="550506" y="2341494"/>
            <a:ext cx="5978481" cy="646331"/>
          </a:xfrm>
          <a:prstGeom prst="rect">
            <a:avLst/>
          </a:prstGeom>
          <a:noFill/>
        </p:spPr>
        <p:txBody>
          <a:bodyPr wrap="square" rtlCol="0">
            <a:spAutoFit/>
          </a:bodyPr>
          <a:lstStyle/>
          <a:p>
            <a:pPr marL="285750" indent="-285750">
              <a:buFont typeface="Arial" panose="020B0604020202020204" pitchFamily="34" charset="0"/>
              <a:buChar char="•"/>
            </a:pPr>
            <a:r>
              <a:rPr lang="el-GR" kern="100" dirty="0">
                <a:solidFill>
                  <a:schemeClr val="tx1">
                    <a:lumMod val="65000"/>
                    <a:lumOff val="35000"/>
                  </a:schemeClr>
                </a:solidFill>
                <a:ea typeface="Calibri" panose="020F0502020204030204" pitchFamily="34" charset="0"/>
              </a:rPr>
              <a:t>Κρίσιμη δεξιότητα τόσο σε προσωπικό όσο και σε </a:t>
            </a:r>
          </a:p>
          <a:p>
            <a:r>
              <a:rPr lang="el-GR" kern="100" dirty="0">
                <a:solidFill>
                  <a:schemeClr val="tx1">
                    <a:lumMod val="65000"/>
                    <a:lumOff val="35000"/>
                  </a:schemeClr>
                </a:solidFill>
                <a:ea typeface="Calibri" panose="020F0502020204030204" pitchFamily="34" charset="0"/>
              </a:rPr>
              <a:t>επαγγελματικό επίπεδο</a:t>
            </a:r>
            <a:endParaRPr lang="en-US" kern="100" dirty="0">
              <a:solidFill>
                <a:schemeClr val="tx1">
                  <a:lumMod val="65000"/>
                  <a:lumOff val="35000"/>
                </a:schemeClr>
              </a:solidFill>
              <a:ea typeface="Calibri" panose="020F0502020204030204" pitchFamily="34" charset="0"/>
            </a:endParaRPr>
          </a:p>
        </p:txBody>
      </p:sp>
      <p:pic>
        <p:nvPicPr>
          <p:cNvPr id="10" name="Immagine 9">
            <a:extLst>
              <a:ext uri="{FF2B5EF4-FFF2-40B4-BE49-F238E27FC236}">
                <a16:creationId xmlns:a16="http://schemas.microsoft.com/office/drawing/2014/main" id="{7B8A3255-032F-061D-5A44-454822698EA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3937" y="2182252"/>
            <a:ext cx="4927557" cy="3735392"/>
          </a:xfrm>
          <a:prstGeom prst="rect">
            <a:avLst/>
          </a:prstGeom>
        </p:spPr>
      </p:pic>
      <p:pic>
        <p:nvPicPr>
          <p:cNvPr id="11" name="Immagine 10">
            <a:extLst>
              <a:ext uri="{FF2B5EF4-FFF2-40B4-BE49-F238E27FC236}">
                <a16:creationId xmlns:a16="http://schemas.microsoft.com/office/drawing/2014/main" id="{3D276798-89B1-8B60-D374-EFE3CBCB4951}"/>
              </a:ext>
            </a:extLst>
          </p:cNvPr>
          <p:cNvPicPr>
            <a:picLocks noChangeAspect="1"/>
          </p:cNvPicPr>
          <p:nvPr/>
        </p:nvPicPr>
        <p:blipFill>
          <a:blip r:embed="rId3"/>
          <a:stretch>
            <a:fillRect/>
          </a:stretch>
        </p:blipFill>
        <p:spPr>
          <a:xfrm>
            <a:off x="306181" y="4304396"/>
            <a:ext cx="450930" cy="369333"/>
          </a:xfrm>
          <a:prstGeom prst="rect">
            <a:avLst/>
          </a:prstGeom>
        </p:spPr>
      </p:pic>
      <p:sp>
        <p:nvSpPr>
          <p:cNvPr id="12" name="CasellaDiTesto 11">
            <a:extLst>
              <a:ext uri="{FF2B5EF4-FFF2-40B4-BE49-F238E27FC236}">
                <a16:creationId xmlns:a16="http://schemas.microsoft.com/office/drawing/2014/main" id="{0BD1CE85-8240-DAD0-87FF-D0C34E314C92}"/>
              </a:ext>
            </a:extLst>
          </p:cNvPr>
          <p:cNvSpPr txBox="1"/>
          <p:nvPr/>
        </p:nvSpPr>
        <p:spPr>
          <a:xfrm>
            <a:off x="3053766" y="4956469"/>
            <a:ext cx="800387" cy="369332"/>
          </a:xfrm>
          <a:prstGeom prst="rect">
            <a:avLst/>
          </a:prstGeom>
          <a:noFill/>
        </p:spPr>
        <p:txBody>
          <a:bodyPr wrap="square" rtlCol="0">
            <a:spAutoFit/>
          </a:bodyPr>
          <a:lstStyle/>
          <a:p>
            <a:r>
              <a:rPr lang="el-GR" b="1" dirty="0">
                <a:solidFill>
                  <a:schemeClr val="tx1">
                    <a:lumMod val="65000"/>
                    <a:lumOff val="35000"/>
                  </a:schemeClr>
                </a:solidFill>
              </a:rPr>
              <a:t>ΑΛΛΑ</a:t>
            </a:r>
            <a:endParaRPr lang="it-IT" b="1" dirty="0">
              <a:solidFill>
                <a:schemeClr val="tx1">
                  <a:lumMod val="65000"/>
                  <a:lumOff val="35000"/>
                </a:schemeClr>
              </a:solidFill>
            </a:endParaRPr>
          </a:p>
        </p:txBody>
      </p:sp>
      <p:pic>
        <p:nvPicPr>
          <p:cNvPr id="13" name="Immagine 12">
            <a:extLst>
              <a:ext uri="{FF2B5EF4-FFF2-40B4-BE49-F238E27FC236}">
                <a16:creationId xmlns:a16="http://schemas.microsoft.com/office/drawing/2014/main" id="{90FC749F-EBDE-E7E3-243F-13B00619E70B}"/>
              </a:ext>
            </a:extLst>
          </p:cNvPr>
          <p:cNvPicPr>
            <a:picLocks noChangeAspect="1"/>
          </p:cNvPicPr>
          <p:nvPr/>
        </p:nvPicPr>
        <p:blipFill>
          <a:blip r:embed="rId4"/>
          <a:stretch>
            <a:fillRect/>
          </a:stretch>
        </p:blipFill>
        <p:spPr>
          <a:xfrm>
            <a:off x="287404" y="5464218"/>
            <a:ext cx="514111" cy="369333"/>
          </a:xfrm>
          <a:prstGeom prst="rect">
            <a:avLst/>
          </a:prstGeom>
        </p:spPr>
      </p:pic>
      <p:sp>
        <p:nvSpPr>
          <p:cNvPr id="14" name="CasellaDiTesto 13">
            <a:extLst>
              <a:ext uri="{FF2B5EF4-FFF2-40B4-BE49-F238E27FC236}">
                <a16:creationId xmlns:a16="http://schemas.microsoft.com/office/drawing/2014/main" id="{B929EAAC-B476-23FF-C4F1-D518C47E9D48}"/>
              </a:ext>
            </a:extLst>
          </p:cNvPr>
          <p:cNvSpPr txBox="1"/>
          <p:nvPr/>
        </p:nvSpPr>
        <p:spPr>
          <a:xfrm>
            <a:off x="801515" y="5533844"/>
            <a:ext cx="5787567" cy="646331"/>
          </a:xfrm>
          <a:prstGeom prst="rect">
            <a:avLst/>
          </a:prstGeom>
          <a:noFill/>
        </p:spPr>
        <p:txBody>
          <a:bodyPr wrap="square" rtlCol="0">
            <a:spAutoFit/>
          </a:bodyPr>
          <a:lstStyle/>
          <a:p>
            <a:r>
              <a:rPr lang="el-GR" kern="100" dirty="0">
                <a:solidFill>
                  <a:schemeClr val="tx1">
                    <a:lumMod val="65000"/>
                    <a:lumOff val="35000"/>
                  </a:schemeClr>
                </a:solidFill>
                <a:ea typeface="Calibri" panose="020F0502020204030204" pitchFamily="34" charset="0"/>
                <a:cs typeface="Times New Roman" panose="02020603050405020304" pitchFamily="18" charset="0"/>
              </a:rPr>
              <a:t>για την εξεύρεση μιας μέσης οδού όπου και οι δύο πλευρές μπορούν να επωφεληθούν</a:t>
            </a:r>
            <a:endParaRPr lang="it-IT" dirty="0">
              <a:solidFill>
                <a:schemeClr val="tx1">
                  <a:lumMod val="65000"/>
                  <a:lumOff val="35000"/>
                </a:schemeClr>
              </a:solidFill>
            </a:endParaRPr>
          </a:p>
        </p:txBody>
      </p:sp>
      <p:sp>
        <p:nvSpPr>
          <p:cNvPr id="15" name="CasellaDiTesto 14">
            <a:extLst>
              <a:ext uri="{FF2B5EF4-FFF2-40B4-BE49-F238E27FC236}">
                <a16:creationId xmlns:a16="http://schemas.microsoft.com/office/drawing/2014/main" id="{9E272D9A-D8FA-DF9E-37AF-2CDB6C10A861}"/>
              </a:ext>
            </a:extLst>
          </p:cNvPr>
          <p:cNvSpPr txBox="1"/>
          <p:nvPr/>
        </p:nvSpPr>
        <p:spPr>
          <a:xfrm>
            <a:off x="550504" y="3074340"/>
            <a:ext cx="5850296" cy="646331"/>
          </a:xfrm>
          <a:prstGeom prst="rect">
            <a:avLst/>
          </a:prstGeom>
          <a:noFill/>
        </p:spPr>
        <p:txBody>
          <a:bodyPr wrap="square">
            <a:spAutoFit/>
          </a:bodyPr>
          <a:lstStyle/>
          <a:p>
            <a:pPr marL="285750" indent="-285750">
              <a:buFont typeface="Arial" panose="020B0604020202020204" pitchFamily="34" charset="0"/>
              <a:buChar char="•"/>
            </a:pP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Περιλαμβάνει πτυχές της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επίλυσης συγκρούσεων</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της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λήψης αποφάσεων </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και της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επίλυσης προβλημάτων</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u="sng" dirty="0">
              <a:solidFill>
                <a:schemeClr val="tx1">
                  <a:lumMod val="65000"/>
                  <a:lumOff val="35000"/>
                </a:schemeClr>
              </a:solidFill>
            </a:endParaRPr>
          </a:p>
        </p:txBody>
      </p:sp>
      <p:sp>
        <p:nvSpPr>
          <p:cNvPr id="18" name="CasellaDiTesto 17">
            <a:extLst>
              <a:ext uri="{FF2B5EF4-FFF2-40B4-BE49-F238E27FC236}">
                <a16:creationId xmlns:a16="http://schemas.microsoft.com/office/drawing/2014/main" id="{89F2C09F-1F94-9C47-C53E-AD2ED8274CE8}"/>
              </a:ext>
            </a:extLst>
          </p:cNvPr>
          <p:cNvSpPr txBox="1"/>
          <p:nvPr/>
        </p:nvSpPr>
        <p:spPr>
          <a:xfrm>
            <a:off x="6967960" y="5903176"/>
            <a:ext cx="4385840" cy="276999"/>
          </a:xfrm>
          <a:prstGeom prst="rect">
            <a:avLst/>
          </a:prstGeom>
          <a:noFill/>
        </p:spPr>
        <p:txBody>
          <a:bodyPr wrap="square">
            <a:spAutoFit/>
          </a:bodyPr>
          <a:lstStyle/>
          <a:p>
            <a:pPr algn="ctr">
              <a:spcAft>
                <a:spcPts val="1000"/>
              </a:spcAft>
            </a:pPr>
            <a:r>
              <a:rPr lang="en-US" sz="12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Key elements of effective negotiation (Source: </a:t>
            </a:r>
            <a:r>
              <a:rPr lang="en-US" sz="1200" i="1" u="sng" kern="100" dirty="0" err="1">
                <a:solidFill>
                  <a:srgbClr val="44546A"/>
                </a:solidFill>
                <a:effectLst/>
                <a:latin typeface="Calibri" panose="020F0502020204030204" pitchFamily="34" charset="0"/>
                <a:ea typeface="Calibri" panose="020F0502020204030204" pitchFamily="34" charset="0"/>
                <a:cs typeface="Times New Roman" panose="02020603050405020304" pitchFamily="18" charset="0"/>
                <a:hlinkClick r:id="rId5"/>
              </a:rPr>
              <a:t>QNewsHub</a:t>
            </a:r>
            <a:r>
              <a:rPr lang="en-US" sz="12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2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5741EBB-25B3-98DD-9113-8F9D8BC6FCEE}"/>
              </a:ext>
            </a:extLst>
          </p:cNvPr>
          <p:cNvSpPr txBox="1"/>
          <p:nvPr/>
        </p:nvSpPr>
        <p:spPr>
          <a:xfrm>
            <a:off x="870536" y="4304396"/>
            <a:ext cx="6097424" cy="369332"/>
          </a:xfrm>
          <a:prstGeom prst="rect">
            <a:avLst/>
          </a:prstGeom>
          <a:noFill/>
        </p:spPr>
        <p:txBody>
          <a:bodyPr wrap="square">
            <a:spAutoFit/>
          </a:bodyPr>
          <a:lstStyle/>
          <a:p>
            <a:r>
              <a:rPr lang="el-GR" kern="100" dirty="0">
                <a:solidFill>
                  <a:schemeClr val="tx1">
                    <a:lumMod val="65000"/>
                    <a:lumOff val="35000"/>
                  </a:schemeClr>
                </a:solidFill>
                <a:cs typeface="Times New Roman" panose="02020603050405020304" pitchFamily="18" charset="0"/>
              </a:rPr>
              <a:t>Δεν πρόκειται για "νίκη" εις βάρος του άλλου μέρους…</a:t>
            </a:r>
            <a:endParaRPr lang="en-GB" kern="100" dirty="0">
              <a:solidFill>
                <a:schemeClr val="tx1">
                  <a:lumMod val="65000"/>
                  <a:lumOff val="35000"/>
                </a:schemeClr>
              </a:solidFill>
              <a:cs typeface="Times New Roman" panose="02020603050405020304" pitchFamily="18" charset="0"/>
            </a:endParaRPr>
          </a:p>
        </p:txBody>
      </p:sp>
    </p:spTree>
    <p:extLst>
      <p:ext uri="{BB962C8B-B14F-4D97-AF65-F5344CB8AC3E}">
        <p14:creationId xmlns:p14="http://schemas.microsoft.com/office/powerpoint/2010/main" val="321143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658791" y="681037"/>
            <a:ext cx="11134405" cy="1009651"/>
          </a:xfrm>
        </p:spPr>
        <p:txBody>
          <a:bodyPr>
            <a:noAutofit/>
          </a:bodyPr>
          <a:lstStyle/>
          <a:p>
            <a:r>
              <a:rPr lang="el-GR" sz="3600" dirty="0"/>
              <a:t>Κύρια χαρακτηριστικά ενός επιτυχημένου διαπραγματευτή</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658791" y="1519876"/>
            <a:ext cx="10695007" cy="4681345"/>
          </a:xfrm>
        </p:spPr>
        <p:txBody>
          <a:bodyPr>
            <a:normAutofit/>
          </a:bodyPr>
          <a:lstStyle/>
          <a:p>
            <a:pPr algn="just"/>
            <a:r>
              <a:rPr lang="el-GR" sz="1800" kern="100" dirty="0">
                <a:solidFill>
                  <a:schemeClr val="tx1">
                    <a:lumMod val="65000"/>
                    <a:lumOff val="35000"/>
                  </a:schemeClr>
                </a:solidFill>
                <a:ea typeface="Calibri" panose="020F0502020204030204" pitchFamily="34" charset="0"/>
              </a:rPr>
              <a:t>Ένας </a:t>
            </a:r>
            <a:r>
              <a:rPr lang="el-GR" sz="1800" b="1" kern="100" dirty="0">
                <a:solidFill>
                  <a:schemeClr val="tx1">
                    <a:lumMod val="65000"/>
                    <a:lumOff val="35000"/>
                  </a:schemeClr>
                </a:solidFill>
                <a:ea typeface="Calibri" panose="020F0502020204030204" pitchFamily="34" charset="0"/>
              </a:rPr>
              <a:t>επιτυχημένος διαπραγματευτής </a:t>
            </a:r>
            <a:r>
              <a:rPr lang="el-GR" sz="1800" kern="100" dirty="0">
                <a:solidFill>
                  <a:schemeClr val="tx1">
                    <a:lumMod val="65000"/>
                    <a:lumOff val="35000"/>
                  </a:schemeClr>
                </a:solidFill>
                <a:ea typeface="Calibri" panose="020F0502020204030204" pitchFamily="34" charset="0"/>
              </a:rPr>
              <a:t>διαθέτει έναν συνδυασμό δεξιοτήτων, γνωρισμάτων και χαρακτηριστικών που του επιτρέπουν να ηγείται αποτελεσματικά στις πολύπλοκες διαπραγματεύσεις και να επιτυγχάνει ευνοϊκά αποτελέσματα </a:t>
            </a:r>
            <a:r>
              <a:rPr lang="en-US" sz="1800" kern="100" dirty="0">
                <a:solidFill>
                  <a:schemeClr val="tx1">
                    <a:lumMod val="65000"/>
                    <a:lumOff val="35000"/>
                  </a:schemeClr>
                </a:solidFill>
                <a:ea typeface="Calibri" panose="020F0502020204030204" pitchFamily="34" charset="0"/>
              </a:rPr>
              <a:t>.</a:t>
            </a:r>
            <a:endParaRPr lang="en-GB" sz="1800" dirty="0">
              <a:solidFill>
                <a:schemeClr val="tx1">
                  <a:lumMod val="65000"/>
                  <a:lumOff val="35000"/>
                </a:schemeClr>
              </a:solidFill>
            </a:endParaRPr>
          </a:p>
        </p:txBody>
      </p:sp>
      <p:graphicFrame>
        <p:nvGraphicFramePr>
          <p:cNvPr id="2" name="Tabella 1">
            <a:extLst>
              <a:ext uri="{FF2B5EF4-FFF2-40B4-BE49-F238E27FC236}">
                <a16:creationId xmlns:a16="http://schemas.microsoft.com/office/drawing/2014/main" id="{D187C0CE-2108-F429-4B0A-58B01341EC6D}"/>
              </a:ext>
            </a:extLst>
          </p:cNvPr>
          <p:cNvGraphicFramePr>
            <a:graphicFrameLocks noGrp="1"/>
          </p:cNvGraphicFramePr>
          <p:nvPr>
            <p:extLst>
              <p:ext uri="{D42A27DB-BD31-4B8C-83A1-F6EECF244321}">
                <p14:modId xmlns:p14="http://schemas.microsoft.com/office/powerpoint/2010/main" val="3382612469"/>
              </p:ext>
            </p:extLst>
          </p:nvPr>
        </p:nvGraphicFramePr>
        <p:xfrm>
          <a:off x="1413815" y="2456870"/>
          <a:ext cx="7892231" cy="3933573"/>
        </p:xfrm>
        <a:graphic>
          <a:graphicData uri="http://schemas.openxmlformats.org/drawingml/2006/table">
            <a:tbl>
              <a:tblPr firstRow="1" firstCol="1" bandRow="1"/>
              <a:tblGrid>
                <a:gridCol w="932779">
                  <a:extLst>
                    <a:ext uri="{9D8B030D-6E8A-4147-A177-3AD203B41FA5}">
                      <a16:colId xmlns:a16="http://schemas.microsoft.com/office/drawing/2014/main" val="1681841487"/>
                    </a:ext>
                  </a:extLst>
                </a:gridCol>
                <a:gridCol w="4227826">
                  <a:extLst>
                    <a:ext uri="{9D8B030D-6E8A-4147-A177-3AD203B41FA5}">
                      <a16:colId xmlns:a16="http://schemas.microsoft.com/office/drawing/2014/main" val="587333655"/>
                    </a:ext>
                  </a:extLst>
                </a:gridCol>
                <a:gridCol w="2731626">
                  <a:extLst>
                    <a:ext uri="{9D8B030D-6E8A-4147-A177-3AD203B41FA5}">
                      <a16:colId xmlns:a16="http://schemas.microsoft.com/office/drawing/2014/main" val="568231318"/>
                    </a:ext>
                  </a:extLst>
                </a:gridCol>
              </a:tblGrid>
              <a:tr h="247905">
                <a:tc>
                  <a:txBody>
                    <a:bodyPr/>
                    <a:lstStyle/>
                    <a:p>
                      <a:pPr algn="just">
                        <a:lnSpc>
                          <a:spcPct val="107000"/>
                        </a:lnSpc>
                        <a:spcAft>
                          <a:spcPts val="800"/>
                        </a:spcAft>
                      </a:pPr>
                      <a:r>
                        <a:rPr lang="en-US" sz="1100" kern="10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endParaRPr lang="it-IT" sz="1200">
                        <a:solidFill>
                          <a:srgbClr val="000000"/>
                        </a:solidFill>
                        <a:effectLst/>
                        <a:latin typeface="Minion Pro"/>
                        <a:ea typeface="Times New Roman" panose="02020603050405020304" pitchFamily="18" charset="0"/>
                        <a:cs typeface="Open Sans" panose="020B0606030504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1125"/>
                        </a:spcAft>
                      </a:pPr>
                      <a:r>
                        <a:rPr lang="el-GR" sz="1400" b="1"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rPr>
                        <a:t>ΧΑΡΑΚΤΗΡΙΣΤΙΚΑ</a:t>
                      </a:r>
                      <a:endParaRPr lang="it-IT" sz="1200" dirty="0">
                        <a:solidFill>
                          <a:srgbClr val="000000"/>
                        </a:solidFill>
                        <a:effectLst/>
                        <a:latin typeface="Minion Pro"/>
                        <a:ea typeface="Times New Roman" panose="02020603050405020304" pitchFamily="18"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020"/>
                    </a:solidFill>
                  </a:tcPr>
                </a:tc>
                <a:tc>
                  <a:txBody>
                    <a:bodyPr/>
                    <a:lstStyle/>
                    <a:p>
                      <a:pPr algn="ctr">
                        <a:lnSpc>
                          <a:spcPct val="107000"/>
                        </a:lnSpc>
                        <a:spcAft>
                          <a:spcPts val="1125"/>
                        </a:spcAft>
                      </a:pPr>
                      <a:r>
                        <a:rPr lang="el-GR" sz="1400" b="1"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rPr>
                        <a:t>ΠΑΡΑΔΕΙΓΜΑΤΑ</a:t>
                      </a:r>
                      <a:endParaRPr lang="it-IT" sz="1200" dirty="0">
                        <a:solidFill>
                          <a:srgbClr val="000000"/>
                        </a:solidFill>
                        <a:effectLst/>
                        <a:latin typeface="Minion Pro"/>
                        <a:ea typeface="Times New Roman" panose="02020603050405020304" pitchFamily="18"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020"/>
                    </a:solidFill>
                  </a:tcPr>
                </a:tc>
                <a:extLst>
                  <a:ext uri="{0D108BD9-81ED-4DB2-BD59-A6C34878D82A}">
                    <a16:rowId xmlns:a16="http://schemas.microsoft.com/office/drawing/2014/main" val="532812378"/>
                  </a:ext>
                </a:extLst>
              </a:tr>
              <a:tr h="1815423">
                <a:tc>
                  <a:txBody>
                    <a:bodyPr/>
                    <a:lstStyle/>
                    <a:p>
                      <a:pPr algn="just">
                        <a:lnSpc>
                          <a:spcPct val="107000"/>
                        </a:lnSpc>
                        <a:spcAft>
                          <a:spcPts val="800"/>
                        </a:spcAft>
                      </a:pPr>
                      <a:endParaRPr lang="en-US" sz="1100" kern="10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400" b="1" dirty="0">
                          <a:solidFill>
                            <a:srgbClr val="000000"/>
                          </a:solidFill>
                          <a:effectLst/>
                          <a:latin typeface="+mn-lt"/>
                          <a:ea typeface="Times New Roman" panose="02020603050405020304" pitchFamily="18" charset="0"/>
                          <a:cs typeface="Open Sans" panose="020B0606030504020204" pitchFamily="34" charset="0"/>
                        </a:rPr>
                        <a:t>Προετοιμασία και σχεδιασμός</a:t>
                      </a:r>
                    </a:p>
                    <a:p>
                      <a:pPr algn="just">
                        <a:lnSpc>
                          <a:spcPct val="115000"/>
                        </a:lnSpc>
                        <a:spcAft>
                          <a:spcPts val="1125"/>
                        </a:spcAft>
                      </a:pPr>
                      <a:r>
                        <a:rPr lang="el-GR" sz="1400" kern="100" dirty="0">
                          <a:solidFill>
                            <a:srgbClr val="000000"/>
                          </a:solidFill>
                          <a:effectLst/>
                          <a:latin typeface="+mn-lt"/>
                          <a:ea typeface="Calibri" panose="020F0502020204030204" pitchFamily="34" charset="0"/>
                          <a:cs typeface="Open Sans" panose="020B0606030504020204" pitchFamily="34" charset="0"/>
                        </a:rPr>
                        <a:t>Οι επιτυχημένοι διαπραγματευτές επενδύουν χρόνο σε ενδελεχή προετοιμασία. Ερευνούν τα θέματα, τα άλλα μέρη και το πλαίσιο της διαπραγμάτευσης. Αυτό περιλαμβάνει την κατανόηση των δικών τους στόχων και προτεραιοτήτων, καθώς και τον εντοπισμό πιθανών σημείων συμφωνίας και τομέων διαφωνίας.</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1125"/>
                        </a:spcAft>
                      </a:pPr>
                      <a:r>
                        <a:rPr lang="el-GR" sz="1400" i="1" dirty="0">
                          <a:solidFill>
                            <a:srgbClr val="000000"/>
                          </a:solidFill>
                          <a:effectLst/>
                          <a:latin typeface="+mn-lt"/>
                          <a:ea typeface="Calibri" panose="020F0502020204030204" pitchFamily="34" charset="0"/>
                          <a:cs typeface="Open Sans" panose="020B0606030504020204" pitchFamily="34" charset="0"/>
                        </a:rPr>
                        <a:t>Σε μια διαπραγμάτευση για τη μίσθωση γης, ένας επιτυχημένος διαπραγματευτής αγρότης θα ερευνούσε την ποιότητα του εδάφους, τις ιστορικές αποδόσεις των καλλιεργειών και τους τοπικούς κανονισμούς χρήσης γης.</a:t>
                      </a:r>
                      <a:r>
                        <a:rPr lang="en-US" sz="1400" kern="100" dirty="0">
                          <a:solidFill>
                            <a:srgbClr val="000000"/>
                          </a:solidFill>
                          <a:effectLst/>
                          <a:latin typeface="+mn-lt"/>
                          <a:ea typeface="Calibri" panose="020F0502020204030204" pitchFamily="34" charset="0"/>
                          <a:cs typeface="Open Sans" panose="020B0606030504020204" pitchFamily="34" charset="0"/>
                        </a:rPr>
                        <a:t> </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911293"/>
                  </a:ext>
                </a:extLst>
              </a:tr>
              <a:tr h="1722061">
                <a:tc>
                  <a:txBody>
                    <a:bodyPr/>
                    <a:lstStyle/>
                    <a:p>
                      <a:pPr algn="just">
                        <a:lnSpc>
                          <a:spcPct val="107000"/>
                        </a:lnSpc>
                        <a:spcAft>
                          <a:spcPts val="800"/>
                        </a:spcAft>
                      </a:pPr>
                      <a:endParaRPr lang="en-US" sz="1100" kern="10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400" b="1" dirty="0">
                          <a:solidFill>
                            <a:srgbClr val="000000"/>
                          </a:solidFill>
                          <a:effectLst/>
                          <a:latin typeface="+mn-lt"/>
                          <a:ea typeface="Times New Roman" panose="02020603050405020304" pitchFamily="18" charset="0"/>
                          <a:cs typeface="Open Sans" panose="020B0606030504020204" pitchFamily="34" charset="0"/>
                        </a:rPr>
                        <a:t>Αποτελεσματικές δεξιότητες επικοινωνίας</a:t>
                      </a:r>
                    </a:p>
                    <a:p>
                      <a:pPr algn="just">
                        <a:lnSpc>
                          <a:spcPct val="115000"/>
                        </a:lnSpc>
                        <a:spcAft>
                          <a:spcPts val="1125"/>
                        </a:spcAft>
                      </a:pPr>
                      <a:r>
                        <a:rPr lang="el-GR" sz="1400" dirty="0">
                          <a:solidFill>
                            <a:srgbClr val="000000"/>
                          </a:solidFill>
                          <a:effectLst/>
                          <a:latin typeface="+mn-lt"/>
                          <a:ea typeface="Times New Roman" panose="02020603050405020304" pitchFamily="18" charset="0"/>
                          <a:cs typeface="Open Sans" panose="020B0606030504020204" pitchFamily="34" charset="0"/>
                        </a:rPr>
                        <a:t>Οι επιτυχημένοι διαπραγματευτές είναι ικανοί να ακούν και να διατυπώνουν με σαφήνεια τις ιδέες τους. Χρησιμοποιούν τεχνικές ενεργητικής ακρόασης για να κατανοήσουν την οπτική γωνία του άλλου μέρους και να μεταφέρουν τις δικές τους σκέψεις με πειστικό τρόπο</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400" i="1" dirty="0">
                          <a:solidFill>
                            <a:srgbClr val="000000"/>
                          </a:solidFill>
                          <a:effectLst/>
                          <a:latin typeface="+mn-lt"/>
                          <a:ea typeface="Times New Roman" panose="02020603050405020304" pitchFamily="18" charset="0"/>
                          <a:cs typeface="Open Sans" panose="020B0606030504020204" pitchFamily="34" charset="0"/>
                        </a:rPr>
                        <a:t>Σε μια διαπραγμάτευση με προμηθευτές αγροτικού εξοπλισμού, η σαφής επικοινωνία σχετικά με τις προδιαγραφές και τα χρονοδιαγράμματα παράδοσης είναι ζωτικής σημασίας για την επιτυχία.</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960229"/>
                  </a:ext>
                </a:extLst>
              </a:tr>
            </a:tbl>
          </a:graphicData>
        </a:graphic>
      </p:graphicFrame>
      <p:pic>
        <p:nvPicPr>
          <p:cNvPr id="10" name="Immagine 9">
            <a:extLst>
              <a:ext uri="{FF2B5EF4-FFF2-40B4-BE49-F238E27FC236}">
                <a16:creationId xmlns:a16="http://schemas.microsoft.com/office/drawing/2014/main" id="{C1C14DBC-0474-C0EE-3EA6-1CF6ED203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484" y="3284883"/>
            <a:ext cx="1777365" cy="2125980"/>
          </a:xfrm>
          <a:prstGeom prst="rect">
            <a:avLst/>
          </a:prstGeom>
        </p:spPr>
      </p:pic>
      <p:pic>
        <p:nvPicPr>
          <p:cNvPr id="11" name="Immagine 1">
            <a:extLst>
              <a:ext uri="{FF2B5EF4-FFF2-40B4-BE49-F238E27FC236}">
                <a16:creationId xmlns:a16="http://schemas.microsoft.com/office/drawing/2014/main" id="{B62DE5E4-3051-C96D-B928-D6467F5B3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053" y="3286263"/>
            <a:ext cx="7239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0EC29120-AA4B-2BCA-3BA6-6C0EA1C04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053" y="4974126"/>
            <a:ext cx="738188" cy="70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16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665956" y="541476"/>
            <a:ext cx="11084510" cy="1009651"/>
          </a:xfrm>
        </p:spPr>
        <p:txBody>
          <a:bodyPr>
            <a:noAutofit/>
          </a:bodyPr>
          <a:lstStyle/>
          <a:p>
            <a:r>
              <a:rPr lang="el-GR" sz="3600" dirty="0"/>
              <a:t>Κύρια χαρακτηριστικά ενός επιτυχημένου διαπραγματευτή</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graphicFrame>
        <p:nvGraphicFramePr>
          <p:cNvPr id="9" name="Tabella 8">
            <a:extLst>
              <a:ext uri="{FF2B5EF4-FFF2-40B4-BE49-F238E27FC236}">
                <a16:creationId xmlns:a16="http://schemas.microsoft.com/office/drawing/2014/main" id="{81B589C4-9ED0-7AC2-0B87-0EF1442B20FB}"/>
              </a:ext>
            </a:extLst>
          </p:cNvPr>
          <p:cNvGraphicFramePr>
            <a:graphicFrameLocks noGrp="1"/>
          </p:cNvGraphicFramePr>
          <p:nvPr>
            <p:extLst>
              <p:ext uri="{D42A27DB-BD31-4B8C-83A1-F6EECF244321}">
                <p14:modId xmlns:p14="http://schemas.microsoft.com/office/powerpoint/2010/main" val="826422199"/>
              </p:ext>
            </p:extLst>
          </p:nvPr>
        </p:nvGraphicFramePr>
        <p:xfrm>
          <a:off x="441534" y="1316738"/>
          <a:ext cx="11274750" cy="5019988"/>
        </p:xfrm>
        <a:graphic>
          <a:graphicData uri="http://schemas.openxmlformats.org/drawingml/2006/table">
            <a:tbl>
              <a:tblPr firstRow="1" firstCol="1" bandRow="1"/>
              <a:tblGrid>
                <a:gridCol w="848881">
                  <a:extLst>
                    <a:ext uri="{9D8B030D-6E8A-4147-A177-3AD203B41FA5}">
                      <a16:colId xmlns:a16="http://schemas.microsoft.com/office/drawing/2014/main" val="2719801874"/>
                    </a:ext>
                  </a:extLst>
                </a:gridCol>
                <a:gridCol w="7178467">
                  <a:extLst>
                    <a:ext uri="{9D8B030D-6E8A-4147-A177-3AD203B41FA5}">
                      <a16:colId xmlns:a16="http://schemas.microsoft.com/office/drawing/2014/main" val="1622507777"/>
                    </a:ext>
                  </a:extLst>
                </a:gridCol>
                <a:gridCol w="3247402">
                  <a:extLst>
                    <a:ext uri="{9D8B030D-6E8A-4147-A177-3AD203B41FA5}">
                      <a16:colId xmlns:a16="http://schemas.microsoft.com/office/drawing/2014/main" val="4167120749"/>
                    </a:ext>
                  </a:extLst>
                </a:gridCol>
              </a:tblGrid>
              <a:tr h="342986">
                <a:tc>
                  <a:txBody>
                    <a:bodyPr/>
                    <a:lstStyle/>
                    <a:p>
                      <a:pPr algn="just">
                        <a:lnSpc>
                          <a:spcPct val="107000"/>
                        </a:lnSpc>
                        <a:spcAft>
                          <a:spcPts val="800"/>
                        </a:spcAft>
                      </a:pPr>
                      <a:endParaRPr lang="en-US" sz="1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rPr>
                        <a:t>ΧΑΡΑΚΤΗΡΙΣΤΙΚΑ</a:t>
                      </a:r>
                      <a:endParaRPr lang="it-IT"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endParaRPr>
                    </a:p>
                  </a:txBody>
                  <a:tcPr marL="46238" marR="46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020"/>
                    </a:solidFill>
                  </a:tcPr>
                </a:tc>
                <a:tc>
                  <a:txBody>
                    <a:bodyPr/>
                    <a:lstStyle/>
                    <a:p>
                      <a:pPr algn="ctr">
                        <a:lnSpc>
                          <a:spcPct val="107000"/>
                        </a:lnSpc>
                        <a:spcAft>
                          <a:spcPts val="800"/>
                        </a:spcAft>
                      </a:pPr>
                      <a:r>
                        <a:rPr lang="el-GR"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rPr>
                        <a:t>ΠΑΡΑΔΕΙΓΜΑΤΑ</a:t>
                      </a:r>
                      <a:endParaRPr lang="it-IT"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endParaRPr>
                    </a:p>
                  </a:txBody>
                  <a:tcPr marL="46238" marR="46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020"/>
                    </a:solidFill>
                  </a:tcPr>
                </a:tc>
                <a:extLst>
                  <a:ext uri="{0D108BD9-81ED-4DB2-BD59-A6C34878D82A}">
                    <a16:rowId xmlns:a16="http://schemas.microsoft.com/office/drawing/2014/main" val="2910831186"/>
                  </a:ext>
                </a:extLst>
              </a:tr>
              <a:tr h="1059777">
                <a:tc>
                  <a:txBody>
                    <a:bodyPr/>
                    <a:lstStyle/>
                    <a:p>
                      <a:pPr algn="just">
                        <a:lnSpc>
                          <a:spcPct val="107000"/>
                        </a:lnSpc>
                        <a:spcAft>
                          <a:spcPts val="800"/>
                        </a:spcAft>
                      </a:pPr>
                      <a:endParaRPr lang="en-US" sz="1000" kern="10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300" b="1" dirty="0">
                          <a:solidFill>
                            <a:srgbClr val="000000"/>
                          </a:solidFill>
                          <a:effectLst/>
                          <a:latin typeface="+mn-lt"/>
                          <a:ea typeface="Times New Roman" panose="02020603050405020304" pitchFamily="18" charset="0"/>
                          <a:cs typeface="Open Sans" panose="020B0606030504020204" pitchFamily="34" charset="0"/>
                        </a:rPr>
                        <a:t>Συναισθηματική Νοημοσύνη</a:t>
                      </a:r>
                      <a:endParaRPr lang="en-US" sz="1300" b="1" dirty="0">
                        <a:solidFill>
                          <a:srgbClr val="000000"/>
                        </a:solidFill>
                        <a:effectLst/>
                        <a:latin typeface="+mn-lt"/>
                        <a:ea typeface="Times New Roman" panose="02020603050405020304" pitchFamily="18" charset="0"/>
                        <a:cs typeface="Open Sans" panose="020B0606030504020204" pitchFamily="34" charset="0"/>
                      </a:endParaRPr>
                    </a:p>
                    <a:p>
                      <a:pPr algn="just">
                        <a:lnSpc>
                          <a:spcPct val="115000"/>
                        </a:lnSpc>
                        <a:spcAft>
                          <a:spcPts val="1125"/>
                        </a:spcAft>
                      </a:pPr>
                      <a:r>
                        <a:rPr lang="el-GR" sz="1300" dirty="0">
                          <a:solidFill>
                            <a:srgbClr val="000000"/>
                          </a:solidFill>
                          <a:effectLst/>
                          <a:latin typeface="+mn-lt"/>
                          <a:ea typeface="Times New Roman" panose="02020603050405020304" pitchFamily="18" charset="0"/>
                          <a:cs typeface="Open Sans" panose="020B0606030504020204" pitchFamily="34" charset="0"/>
                        </a:rPr>
                        <a:t>Ένας επιτυχημένος διαπραγματευτής διαθέτει υψηλό βαθμό συναισθηματικής νοημοσύνης, που του επιτρέπει να διαχειρίζεται τα δικά του συναισθήματα και να συμπάσχει με τα συναισθήματα των άλλων. Αυτή η δεξιότητα βοηθά στην οικοδόμηση σχέσεων, στη διάχυση των συγκρούσεων και στη λήψη συναισθηματικά τεκμηριωμένων αποφάσεων.</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300" i="1" dirty="0">
                          <a:solidFill>
                            <a:srgbClr val="000000"/>
                          </a:solidFill>
                          <a:effectLst/>
                          <a:latin typeface="+mn-lt"/>
                          <a:ea typeface="Times New Roman" panose="02020603050405020304" pitchFamily="18" charset="0"/>
                          <a:cs typeface="Open Sans" panose="020B0606030504020204" pitchFamily="34" charset="0"/>
                        </a:rPr>
                        <a:t>Στις διαπραγματεύσεις για την </a:t>
                      </a:r>
                      <a:r>
                        <a:rPr lang="el-GR" sz="1300" i="1" dirty="0" err="1">
                          <a:solidFill>
                            <a:srgbClr val="000000"/>
                          </a:solidFill>
                          <a:effectLst/>
                          <a:latin typeface="+mn-lt"/>
                          <a:ea typeface="Times New Roman" panose="02020603050405020304" pitchFamily="18" charset="0"/>
                          <a:cs typeface="Open Sans" panose="020B0606030504020204" pitchFamily="34" charset="0"/>
                        </a:rPr>
                        <a:t>αδειοδότηση</a:t>
                      </a:r>
                      <a:r>
                        <a:rPr lang="el-GR" sz="1300" i="1" dirty="0">
                          <a:solidFill>
                            <a:srgbClr val="000000"/>
                          </a:solidFill>
                          <a:effectLst/>
                          <a:latin typeface="+mn-lt"/>
                          <a:ea typeface="Times New Roman" panose="02020603050405020304" pitchFamily="18" charset="0"/>
                          <a:cs typeface="Open Sans" panose="020B0606030504020204" pitchFamily="34" charset="0"/>
                        </a:rPr>
                        <a:t> της πνευματικής ιδιοκτησίας που σχετίζεται με την παραγωγή </a:t>
                      </a:r>
                      <a:r>
                        <a:rPr lang="el-GR" sz="1300" i="1" dirty="0" err="1">
                          <a:solidFill>
                            <a:srgbClr val="000000"/>
                          </a:solidFill>
                          <a:effectLst/>
                          <a:latin typeface="+mn-lt"/>
                          <a:ea typeface="Times New Roman" panose="02020603050405020304" pitchFamily="18" charset="0"/>
                          <a:cs typeface="Open Sans" panose="020B0606030504020204" pitchFamily="34" charset="0"/>
                        </a:rPr>
                        <a:t>βιοκαυσίμων</a:t>
                      </a:r>
                      <a:r>
                        <a:rPr lang="el-GR" sz="1300" i="1" dirty="0">
                          <a:solidFill>
                            <a:srgbClr val="000000"/>
                          </a:solidFill>
                          <a:effectLst/>
                          <a:latin typeface="+mn-lt"/>
                          <a:ea typeface="Times New Roman" panose="02020603050405020304" pitchFamily="18" charset="0"/>
                          <a:cs typeface="Open Sans" panose="020B0606030504020204" pitchFamily="34" charset="0"/>
                        </a:rPr>
                        <a:t>, η αναγνώριση και η αντιμετώπιση των φόβων και των ανησυχιών και των δύο μερών είναι απαραίτητη</a:t>
                      </a:r>
                      <a:r>
                        <a:rPr lang="en-US" sz="1300" i="1" dirty="0">
                          <a:solidFill>
                            <a:srgbClr val="000000"/>
                          </a:solidFill>
                          <a:effectLst/>
                          <a:latin typeface="+mn-lt"/>
                          <a:ea typeface="Times New Roman" panose="02020603050405020304" pitchFamily="18" charset="0"/>
                          <a:cs typeface="Open Sans" panose="020B0606030504020204" pitchFamily="34" charset="0"/>
                        </a:rPr>
                        <a:t>.</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50827"/>
                  </a:ext>
                </a:extLst>
              </a:tr>
              <a:tr h="1084451">
                <a:tc>
                  <a:txBody>
                    <a:bodyPr/>
                    <a:lstStyle/>
                    <a:p>
                      <a:pPr algn="just">
                        <a:lnSpc>
                          <a:spcPct val="107000"/>
                        </a:lnSpc>
                        <a:spcAft>
                          <a:spcPts val="800"/>
                        </a:spcAft>
                      </a:pPr>
                      <a:endParaRPr lang="en-US" sz="1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300" b="1" dirty="0">
                          <a:solidFill>
                            <a:srgbClr val="000000"/>
                          </a:solidFill>
                          <a:effectLst/>
                          <a:latin typeface="+mn-lt"/>
                          <a:ea typeface="Times New Roman" panose="02020603050405020304" pitchFamily="18" charset="0"/>
                          <a:cs typeface="Open Sans" panose="020B0606030504020204" pitchFamily="34" charset="0"/>
                        </a:rPr>
                        <a:t>Προσαρμοστικότητα</a:t>
                      </a:r>
                      <a:endParaRPr lang="it-IT" sz="1300" dirty="0">
                        <a:solidFill>
                          <a:srgbClr val="000000"/>
                        </a:solidFill>
                        <a:effectLst/>
                        <a:latin typeface="+mn-lt"/>
                        <a:ea typeface="Times New Roman" panose="02020603050405020304" pitchFamily="18" charset="0"/>
                        <a:cs typeface="Open Sans" panose="020B0606030504020204" pitchFamily="34" charset="0"/>
                      </a:endParaRPr>
                    </a:p>
                    <a:p>
                      <a:pPr algn="just">
                        <a:lnSpc>
                          <a:spcPct val="107000"/>
                        </a:lnSpc>
                        <a:spcAft>
                          <a:spcPts val="800"/>
                        </a:spcAft>
                      </a:pPr>
                      <a:r>
                        <a:rPr lang="el-GR" sz="1300" dirty="0">
                          <a:solidFill>
                            <a:srgbClr val="000000"/>
                          </a:solidFill>
                          <a:effectLst/>
                          <a:latin typeface="+mn-lt"/>
                          <a:ea typeface="Times New Roman" panose="02020603050405020304" pitchFamily="18" charset="0"/>
                          <a:cs typeface="Open Sans" panose="020B0606030504020204" pitchFamily="34" charset="0"/>
                        </a:rPr>
                        <a:t>Οι διαπραγματεύσεις σπάνια εξελίσσονται ακριβώς όπως έχουν προγραμματιστεί. Οι επιτυχημένοι διαπραγματευτές είναι ευέλικτοι και ευπροσάρμοστοι, ικανοί να μεταστρέφονται και να προσαρμόζουν τις στρατηγικές τους ανάλογα με τις μεταβαλλόμενες συνθήκες ή τις απροσδόκητες εξελίξεις.</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300" i="1" dirty="0">
                          <a:solidFill>
                            <a:srgbClr val="000000"/>
                          </a:solidFill>
                          <a:effectLst/>
                          <a:latin typeface="+mn-lt"/>
                          <a:ea typeface="Times New Roman" panose="02020603050405020304" pitchFamily="18" charset="0"/>
                          <a:cs typeface="Open Sans" panose="020B0606030504020204" pitchFamily="34" charset="0"/>
                        </a:rPr>
                        <a:t>Σε διαπραγματεύσεις με μια αγορά που παρουσιάζει διακυμάνσεις, ένας γεωργός μπορεί να προσαρμόζει τις στρατηγικές τιμολόγησης με βάση τις μεταβαλλόμενες τιμές των προϊόντων.</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370608"/>
                  </a:ext>
                </a:extLst>
              </a:tr>
              <a:tr h="952456">
                <a:tc>
                  <a:txBody>
                    <a:bodyPr/>
                    <a:lstStyle/>
                    <a:p>
                      <a:pPr algn="just">
                        <a:lnSpc>
                          <a:spcPct val="107000"/>
                        </a:lnSpc>
                        <a:spcAft>
                          <a:spcPts val="800"/>
                        </a:spcAft>
                      </a:pPr>
                      <a:endParaRPr lang="en-US" sz="1000" kern="10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300" b="1" dirty="0">
                          <a:solidFill>
                            <a:srgbClr val="000000"/>
                          </a:solidFill>
                          <a:effectLst/>
                          <a:latin typeface="+mn-lt"/>
                          <a:ea typeface="Times New Roman" panose="02020603050405020304" pitchFamily="18" charset="0"/>
                          <a:cs typeface="Open Sans" panose="020B0606030504020204" pitchFamily="34" charset="0"/>
                        </a:rPr>
                        <a:t>Διαπραγματευτική δεοντολογία</a:t>
                      </a:r>
                    </a:p>
                    <a:p>
                      <a:pPr algn="just">
                        <a:lnSpc>
                          <a:spcPct val="115000"/>
                        </a:lnSpc>
                        <a:spcAft>
                          <a:spcPts val="1125"/>
                        </a:spcAft>
                      </a:pPr>
                      <a:r>
                        <a:rPr lang="el-GR" sz="1300" dirty="0">
                          <a:solidFill>
                            <a:srgbClr val="000000"/>
                          </a:solidFill>
                          <a:effectLst/>
                          <a:latin typeface="+mn-lt"/>
                          <a:ea typeface="Times New Roman" panose="02020603050405020304" pitchFamily="18" charset="0"/>
                          <a:cs typeface="Open Sans" panose="020B0606030504020204" pitchFamily="34" charset="0"/>
                        </a:rPr>
                        <a:t>Οι επιτυχημένοι διαπραγματευτές τηρούν ηθικά πρότυπα και διατηρούν την ακεραιότητά τους καθ' όλη τη διάρκεια της διαδικασίας. Αποφεύγουν παραπλανητικές τακτικές ή συμπεριφορές που θα μπορούσαν να βλάψουν τη φήμη τους</a:t>
                      </a:r>
                      <a:r>
                        <a:rPr lang="en-US" sz="1300" dirty="0">
                          <a:solidFill>
                            <a:srgbClr val="000000"/>
                          </a:solidFill>
                          <a:effectLst/>
                          <a:latin typeface="+mn-lt"/>
                          <a:ea typeface="Times New Roman" panose="02020603050405020304" pitchFamily="18" charset="0"/>
                          <a:cs typeface="Open Sans" panose="020B0606030504020204" pitchFamily="34" charset="0"/>
                        </a:rPr>
                        <a:t>.</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300" i="1" dirty="0">
                          <a:solidFill>
                            <a:srgbClr val="000000"/>
                          </a:solidFill>
                          <a:effectLst/>
                          <a:latin typeface="+mn-lt"/>
                          <a:ea typeface="Times New Roman" panose="02020603050405020304" pitchFamily="18" charset="0"/>
                          <a:cs typeface="Open Sans" panose="020B0606030504020204" pitchFamily="34" charset="0"/>
                        </a:rPr>
                        <a:t>Στις διαπραγματεύσεις για την αλυσίδα εφοδιασμού, ένας επιτυχημένος διαπραγματευτής για τους αγρότες εξασφαλίζει δίκαιη μεταχείριση των εργατών γης και περιβαλλοντικά υπεύθυνες πρακτικές</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70652"/>
                  </a:ext>
                </a:extLst>
              </a:tr>
              <a:tr h="1276642">
                <a:tc>
                  <a:txBody>
                    <a:bodyPr/>
                    <a:lstStyle/>
                    <a:p>
                      <a:pPr algn="just">
                        <a:lnSpc>
                          <a:spcPct val="107000"/>
                        </a:lnSpc>
                        <a:spcAft>
                          <a:spcPts val="800"/>
                        </a:spcAft>
                      </a:pPr>
                      <a:endParaRPr lang="en-US" sz="1000" kern="10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tabLst>
                          <a:tab pos="736600" algn="l"/>
                        </a:tabLst>
                      </a:pPr>
                      <a:r>
                        <a:rPr lang="el-GR" sz="1300" b="1" dirty="0" err="1">
                          <a:solidFill>
                            <a:srgbClr val="000000"/>
                          </a:solidFill>
                          <a:effectLst/>
                          <a:latin typeface="+mn-lt"/>
                          <a:ea typeface="Times New Roman" panose="02020603050405020304" pitchFamily="18" charset="0"/>
                          <a:cs typeface="Open Sans" panose="020B0606030504020204" pitchFamily="34" charset="0"/>
                        </a:rPr>
                        <a:t>Ενσυναίσθηση</a:t>
                      </a:r>
                      <a:r>
                        <a:rPr lang="el-GR" sz="1300" b="1" dirty="0">
                          <a:solidFill>
                            <a:srgbClr val="000000"/>
                          </a:solidFill>
                          <a:effectLst/>
                          <a:latin typeface="+mn-lt"/>
                          <a:ea typeface="Times New Roman" panose="02020603050405020304" pitchFamily="18" charset="0"/>
                          <a:cs typeface="Open Sans" panose="020B0606030504020204" pitchFamily="34" charset="0"/>
                        </a:rPr>
                        <a:t> και οικοδόμηση σχέσεων</a:t>
                      </a:r>
                    </a:p>
                    <a:p>
                      <a:pPr algn="just">
                        <a:lnSpc>
                          <a:spcPct val="115000"/>
                        </a:lnSpc>
                        <a:spcAft>
                          <a:spcPts val="1125"/>
                        </a:spcAft>
                        <a:tabLst>
                          <a:tab pos="736600" algn="l"/>
                        </a:tabLst>
                      </a:pPr>
                      <a:r>
                        <a:rPr lang="el-GR" sz="1300" dirty="0">
                          <a:solidFill>
                            <a:srgbClr val="000000"/>
                          </a:solidFill>
                          <a:effectLst/>
                          <a:latin typeface="+mn-lt"/>
                          <a:ea typeface="Times New Roman" panose="02020603050405020304" pitchFamily="18" charset="0"/>
                          <a:cs typeface="Open Sans" panose="020B0606030504020204" pitchFamily="34" charset="0"/>
                        </a:rPr>
                        <a:t>Η οικοδόμηση θετικών σχέσεων με το άλλο μέρος είναι απαραίτητη για την επιτυχία των διαπραγματεύσεων, ιδίως σε συνεχείς ή μακροχρόνιες επιχειρηματικές σχέσεις. Η </a:t>
                      </a:r>
                      <a:r>
                        <a:rPr lang="el-GR" sz="1300" dirty="0" err="1">
                          <a:solidFill>
                            <a:srgbClr val="000000"/>
                          </a:solidFill>
                          <a:effectLst/>
                          <a:latin typeface="+mn-lt"/>
                          <a:ea typeface="Times New Roman" panose="02020603050405020304" pitchFamily="18" charset="0"/>
                          <a:cs typeface="Open Sans" panose="020B0606030504020204" pitchFamily="34" charset="0"/>
                        </a:rPr>
                        <a:t>ενσυναίσθηση</a:t>
                      </a:r>
                      <a:r>
                        <a:rPr lang="el-GR" sz="1300" dirty="0">
                          <a:solidFill>
                            <a:srgbClr val="000000"/>
                          </a:solidFill>
                          <a:effectLst/>
                          <a:latin typeface="+mn-lt"/>
                          <a:ea typeface="Times New Roman" panose="02020603050405020304" pitchFamily="18" charset="0"/>
                          <a:cs typeface="Open Sans" panose="020B0606030504020204" pitchFamily="34" charset="0"/>
                        </a:rPr>
                        <a:t> επιτρέπει στους διαπραγματευτές να κατανοήσουν τις ανάγκες και τα κίνητρα του άλλου μέρους, προωθώντας την εμπιστοσύνη και τη συνεργασία</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300" i="1" dirty="0">
                          <a:solidFill>
                            <a:srgbClr val="000000"/>
                          </a:solidFill>
                          <a:effectLst/>
                          <a:latin typeface="+mn-lt"/>
                          <a:ea typeface="Times New Roman" panose="02020603050405020304" pitchFamily="18" charset="0"/>
                          <a:cs typeface="Open Sans" panose="020B0606030504020204" pitchFamily="34" charset="0"/>
                        </a:rPr>
                        <a:t>Χρησιμοποιώντας δηλώσεις όπως: "Μπορώ να καταλάβω πώς μπορεί να αισθάνεσαι έτσι" ή "Καταλαβαίνω γιατί αυτό είναι σημαντικό για σένα". Αυτές οι δηλώσεις μεταφέρουν ότι προσπαθείτε ενεργά να συμπάσχετε με την άποψή τους</a:t>
                      </a:r>
                      <a:endParaRPr lang="it-IT" sz="1300" dirty="0">
                        <a:solidFill>
                          <a:srgbClr val="000000"/>
                        </a:solidFill>
                        <a:effectLst/>
                        <a:latin typeface="+mn-lt"/>
                        <a:ea typeface="Times New Roman" panose="02020603050405020304" pitchFamily="18"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942624"/>
                  </a:ext>
                </a:extLst>
              </a:tr>
            </a:tbl>
          </a:graphicData>
        </a:graphic>
      </p:graphicFrame>
      <p:pic>
        <p:nvPicPr>
          <p:cNvPr id="13" name="Immagine 1">
            <a:extLst>
              <a:ext uri="{FF2B5EF4-FFF2-40B4-BE49-F238E27FC236}">
                <a16:creationId xmlns:a16="http://schemas.microsoft.com/office/drawing/2014/main" id="{8F0E16C8-44A9-10A6-18C0-719D6BB66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972805"/>
            <a:ext cx="7302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710E4EC4-0E59-BD34-ABF7-38911ACE0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239543"/>
            <a:ext cx="708025" cy="708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a:extLst>
              <a:ext uri="{FF2B5EF4-FFF2-40B4-BE49-F238E27FC236}">
                <a16:creationId xmlns:a16="http://schemas.microsoft.com/office/drawing/2014/main" id="{0A4AEBEC-A8CB-F464-4DC6-E2500BCD25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4497940"/>
            <a:ext cx="747712"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66ECB864-6E63-1FFD-CE92-A49A9AC2D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05" y="5783369"/>
            <a:ext cx="730250"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3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1401510"/>
            <a:ext cx="9144000" cy="3109350"/>
          </a:xfrm>
        </p:spPr>
        <p:txBody>
          <a:bodyPr>
            <a:normAutofit fontScale="90000"/>
          </a:bodyPr>
          <a:lstStyle/>
          <a:p>
            <a:r>
              <a:rPr lang="el-GR" b="1" dirty="0">
                <a:solidFill>
                  <a:srgbClr val="94C020"/>
                </a:solidFill>
                <a:latin typeface="+mn-lt"/>
              </a:rPr>
              <a:t>Μάθημα: VET</a:t>
            </a:r>
            <a:br>
              <a:rPr lang="el-GR" b="1" dirty="0">
                <a:solidFill>
                  <a:srgbClr val="94C020"/>
                </a:solidFill>
                <a:latin typeface="+mn-lt"/>
              </a:rPr>
            </a:br>
            <a:r>
              <a:rPr lang="el-GR" b="1" dirty="0">
                <a:solidFill>
                  <a:srgbClr val="94C020"/>
                </a:solidFill>
                <a:latin typeface="+mn-lt"/>
              </a:rPr>
              <a:t>Ενότητα: Οριζόντιες δεξιότητες</a:t>
            </a:r>
            <a:br>
              <a:rPr lang="el-GR" b="1" dirty="0">
                <a:solidFill>
                  <a:srgbClr val="94C020"/>
                </a:solidFill>
                <a:latin typeface="+mn-lt"/>
              </a:rPr>
            </a:br>
            <a:r>
              <a:rPr lang="en-US" sz="5300" b="1" dirty="0">
                <a:solidFill>
                  <a:srgbClr val="94C020"/>
                </a:solidFill>
                <a:latin typeface="+mn-lt"/>
              </a:rPr>
              <a:t>EE</a:t>
            </a:r>
            <a:r>
              <a:rPr lang="el-GR" sz="5300" b="1" dirty="0">
                <a:solidFill>
                  <a:srgbClr val="94C020"/>
                </a:solidFill>
                <a:latin typeface="+mn-lt"/>
              </a:rPr>
              <a:t>: Ήπιες δεξιότητες (</a:t>
            </a:r>
            <a:r>
              <a:rPr lang="en-US" sz="5300" b="1" dirty="0">
                <a:solidFill>
                  <a:srgbClr val="94C020"/>
                </a:solidFill>
                <a:latin typeface="+mn-lt"/>
              </a:rPr>
              <a:t>Soft Skills)</a:t>
            </a:r>
            <a:r>
              <a:rPr lang="el-GR" sz="5300" b="1" dirty="0">
                <a:solidFill>
                  <a:srgbClr val="94C020"/>
                </a:solidFill>
                <a:latin typeface="+mn-lt"/>
              </a:rPr>
              <a:t> (E1)</a:t>
            </a:r>
            <a:endParaRPr lang="el-GR"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l-GR" dirty="0"/>
              <a:t>Συντάκτες</a:t>
            </a:r>
            <a:r>
              <a:rPr lang="it-IT" dirty="0">
                <a:solidFill>
                  <a:schemeClr val="tx1">
                    <a:lumMod val="65000"/>
                    <a:lumOff val="35000"/>
                  </a:schemeClr>
                </a:solidFill>
              </a:rPr>
              <a:t>: CESIE &amp;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470019" y="681037"/>
            <a:ext cx="11175881" cy="1009651"/>
          </a:xfrm>
        </p:spPr>
        <p:txBody>
          <a:bodyPr>
            <a:noAutofit/>
          </a:bodyPr>
          <a:lstStyle/>
          <a:p>
            <a:r>
              <a:rPr lang="el-GR" sz="3600" dirty="0"/>
              <a:t>Κύρια χαρακτηριστικά ενός επιτυχημένου διαπραγματευτή</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graphicFrame>
        <p:nvGraphicFramePr>
          <p:cNvPr id="9" name="Tabella 8">
            <a:extLst>
              <a:ext uri="{FF2B5EF4-FFF2-40B4-BE49-F238E27FC236}">
                <a16:creationId xmlns:a16="http://schemas.microsoft.com/office/drawing/2014/main" id="{81B589C4-9ED0-7AC2-0B87-0EF1442B20FB}"/>
              </a:ext>
            </a:extLst>
          </p:cNvPr>
          <p:cNvGraphicFramePr>
            <a:graphicFrameLocks noGrp="1"/>
          </p:cNvGraphicFramePr>
          <p:nvPr>
            <p:extLst>
              <p:ext uri="{D42A27DB-BD31-4B8C-83A1-F6EECF244321}">
                <p14:modId xmlns:p14="http://schemas.microsoft.com/office/powerpoint/2010/main" val="3700227899"/>
              </p:ext>
            </p:extLst>
          </p:nvPr>
        </p:nvGraphicFramePr>
        <p:xfrm>
          <a:off x="546100" y="1546653"/>
          <a:ext cx="11061700" cy="4630310"/>
        </p:xfrm>
        <a:graphic>
          <a:graphicData uri="http://schemas.openxmlformats.org/drawingml/2006/table">
            <a:tbl>
              <a:tblPr firstRow="1" firstCol="1" bandRow="1"/>
              <a:tblGrid>
                <a:gridCol w="977900">
                  <a:extLst>
                    <a:ext uri="{9D8B030D-6E8A-4147-A177-3AD203B41FA5}">
                      <a16:colId xmlns:a16="http://schemas.microsoft.com/office/drawing/2014/main" val="2719801874"/>
                    </a:ext>
                  </a:extLst>
                </a:gridCol>
                <a:gridCol w="6959743">
                  <a:extLst>
                    <a:ext uri="{9D8B030D-6E8A-4147-A177-3AD203B41FA5}">
                      <a16:colId xmlns:a16="http://schemas.microsoft.com/office/drawing/2014/main" val="1622507777"/>
                    </a:ext>
                  </a:extLst>
                </a:gridCol>
                <a:gridCol w="3124057">
                  <a:extLst>
                    <a:ext uri="{9D8B030D-6E8A-4147-A177-3AD203B41FA5}">
                      <a16:colId xmlns:a16="http://schemas.microsoft.com/office/drawing/2014/main" val="4167120749"/>
                    </a:ext>
                  </a:extLst>
                </a:gridCol>
              </a:tblGrid>
              <a:tr h="359161">
                <a:tc>
                  <a:txBody>
                    <a:bodyPr/>
                    <a:lstStyle/>
                    <a:p>
                      <a:pPr algn="just">
                        <a:lnSpc>
                          <a:spcPct val="107000"/>
                        </a:lnSpc>
                        <a:spcAft>
                          <a:spcPts val="800"/>
                        </a:spcAft>
                      </a:pPr>
                      <a:endParaRPr lang="en-US" sz="1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l-GR"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rPr>
                        <a:t>ΧΑΡΑΚΤΗΡΙΣΤΙΚΑ</a:t>
                      </a:r>
                      <a:endParaRPr lang="it-IT"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endParaRPr>
                    </a:p>
                  </a:txBody>
                  <a:tcPr marL="46238" marR="46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020"/>
                    </a:solidFill>
                  </a:tcPr>
                </a:tc>
                <a:tc>
                  <a:txBody>
                    <a:bodyPr/>
                    <a:lstStyle/>
                    <a:p>
                      <a:pPr algn="ctr">
                        <a:lnSpc>
                          <a:spcPct val="107000"/>
                        </a:lnSpc>
                        <a:spcAft>
                          <a:spcPts val="800"/>
                        </a:spcAft>
                      </a:pPr>
                      <a:r>
                        <a:rPr lang="el-GR"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rPr>
                        <a:t>ΠΑΡΑΔΕΙΓΜΑΤΑ</a:t>
                      </a:r>
                      <a:endParaRPr lang="it-IT" sz="1400" b="1" kern="1200" dirty="0">
                        <a:solidFill>
                          <a:srgbClr val="FFFFFF"/>
                        </a:solidFill>
                        <a:effectLst/>
                        <a:latin typeface="Calibri" panose="020F0502020204030204" pitchFamily="34" charset="0"/>
                        <a:ea typeface="Times New Roman" panose="02020603050405020304" pitchFamily="18" charset="0"/>
                        <a:cs typeface="Open Sans" panose="020B0606030504020204" pitchFamily="34" charset="0"/>
                      </a:endParaRPr>
                    </a:p>
                  </a:txBody>
                  <a:tcPr marL="46238" marR="462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C020"/>
                    </a:solidFill>
                  </a:tcPr>
                </a:tc>
                <a:extLst>
                  <a:ext uri="{0D108BD9-81ED-4DB2-BD59-A6C34878D82A}">
                    <a16:rowId xmlns:a16="http://schemas.microsoft.com/office/drawing/2014/main" val="2910831186"/>
                  </a:ext>
                </a:extLst>
              </a:tr>
              <a:tr h="1662764">
                <a:tc>
                  <a:txBody>
                    <a:bodyPr/>
                    <a:lstStyle/>
                    <a:p>
                      <a:pPr algn="just">
                        <a:lnSpc>
                          <a:spcPct val="107000"/>
                        </a:lnSpc>
                        <a:spcAft>
                          <a:spcPts val="800"/>
                        </a:spcAft>
                      </a:pPr>
                      <a:endParaRPr lang="en-US" sz="1000" kern="10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400" b="1" dirty="0">
                          <a:solidFill>
                            <a:srgbClr val="000000"/>
                          </a:solidFill>
                          <a:effectLst/>
                          <a:latin typeface="+mn-lt"/>
                          <a:ea typeface="Times New Roman" panose="02020603050405020304" pitchFamily="18" charset="0"/>
                          <a:cs typeface="Open Sans" panose="020B0606030504020204" pitchFamily="34" charset="0"/>
                        </a:rPr>
                        <a:t>Πολιτιστική ευαισθητοποίηση</a:t>
                      </a:r>
                    </a:p>
                    <a:p>
                      <a:pPr algn="just">
                        <a:lnSpc>
                          <a:spcPct val="115000"/>
                        </a:lnSpc>
                        <a:spcAft>
                          <a:spcPts val="1125"/>
                        </a:spcAft>
                      </a:pPr>
                      <a:r>
                        <a:rPr lang="el-GR" sz="1400" dirty="0">
                          <a:solidFill>
                            <a:srgbClr val="000000"/>
                          </a:solidFill>
                          <a:effectLst/>
                          <a:latin typeface="+mn-lt"/>
                          <a:ea typeface="Times New Roman" panose="02020603050405020304" pitchFamily="18" charset="0"/>
                          <a:cs typeface="Open Sans" panose="020B0606030504020204" pitchFamily="34" charset="0"/>
                        </a:rPr>
                        <a:t>Στις διεθνείς ή διαπολιτισμικές διαπραγματεύσεις, η κατανόηση των πολιτισμικών διαφορών είναι ζωτικής σημασίας. Οι επιτυχημένοι διαπραγματευτές έχουν πολιτισμική επίγνωση και μπορούν να προσαρμόσουν την προσέγγισή τους ώστε να είναι σεβαστοί και αποτελεσματικοί σε διαφορετικά περιβάλλοντα.</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5631" marR="65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400" i="1" dirty="0">
                          <a:solidFill>
                            <a:srgbClr val="000000"/>
                          </a:solidFill>
                          <a:effectLst/>
                          <a:latin typeface="+mn-lt"/>
                          <a:ea typeface="Times New Roman" panose="02020603050405020304" pitchFamily="18" charset="0"/>
                          <a:cs typeface="Open Sans" panose="020B0606030504020204" pitchFamily="34" charset="0"/>
                        </a:rPr>
                        <a:t>Σε μια διαπραγμάτευση με Ιάπωνες ομολόγους, η γνώση της προτίμησής τους για έμμεση επικοινωνία και μη λεκτικές ενδείξεις (όπως η σιωπή) μπορεί να αποτρέψει τις παρερμηνείες και να διευκολύνει μια ομαλότερη διαδικασία διαπραγμάτευσης</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5631" marR="65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50827"/>
                  </a:ext>
                </a:extLst>
              </a:tr>
              <a:tr h="1423717">
                <a:tc>
                  <a:txBody>
                    <a:bodyPr/>
                    <a:lstStyle/>
                    <a:p>
                      <a:pPr algn="just">
                        <a:lnSpc>
                          <a:spcPct val="107000"/>
                        </a:lnSpc>
                        <a:spcAft>
                          <a:spcPts val="800"/>
                        </a:spcAft>
                      </a:pPr>
                      <a:endParaRPr lang="en-US" sz="1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400" b="1" dirty="0">
                          <a:solidFill>
                            <a:srgbClr val="000000"/>
                          </a:solidFill>
                          <a:effectLst/>
                          <a:latin typeface="+mn-lt"/>
                          <a:ea typeface="Times New Roman" panose="02020603050405020304" pitchFamily="18" charset="0"/>
                          <a:cs typeface="Open Sans" panose="020B0606030504020204" pitchFamily="34" charset="0"/>
                        </a:rPr>
                        <a:t>Στρατηγική σκέψη</a:t>
                      </a:r>
                    </a:p>
                    <a:p>
                      <a:pPr algn="just">
                        <a:lnSpc>
                          <a:spcPct val="115000"/>
                        </a:lnSpc>
                        <a:spcAft>
                          <a:spcPts val="1125"/>
                        </a:spcAft>
                      </a:pPr>
                      <a:r>
                        <a:rPr lang="el-GR" sz="1400" dirty="0">
                          <a:solidFill>
                            <a:srgbClr val="000000"/>
                          </a:solidFill>
                          <a:effectLst/>
                          <a:latin typeface="+mn-lt"/>
                          <a:ea typeface="Times New Roman" panose="02020603050405020304" pitchFamily="18" charset="0"/>
                          <a:cs typeface="Open Sans" panose="020B0606030504020204" pitchFamily="34" charset="0"/>
                        </a:rPr>
                        <a:t>Οι διαπραγματευτές χρησιμοποιούν στρατηγική σκέψη για να σχεδιάσουν τις κινήσεις τους και να προβλέψουν τις αντιδράσεις του άλλου μέρους. Αυτό περιλαμβάνει την κατανόηση της θεωρίας των παιγνίων, την αξιολόγηση της σχετικής αξίας των παραχωρήσεων και τη χάραξη σαφούς στρατηγικής για την επίτευξη των στόχων τους.</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5631" marR="65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400" i="1" dirty="0">
                          <a:solidFill>
                            <a:srgbClr val="000000"/>
                          </a:solidFill>
                          <a:effectLst/>
                          <a:latin typeface="+mn-lt"/>
                          <a:ea typeface="Times New Roman" panose="02020603050405020304" pitchFamily="18" charset="0"/>
                          <a:cs typeface="Open Sans" panose="020B0606030504020204" pitchFamily="34" charset="0"/>
                        </a:rPr>
                        <a:t>Κατά τη διαπραγμάτευση αγοράς γης για επέκταση, η στρατηγική σκέψη περιλαμβάνει την αξιολόγηση της μακροπρόθεσμης βιωσιμότητας της επένδυσης και την ευθυγράμμισή της με τον στόχο της εκμετάλλευσης</a:t>
                      </a:r>
                      <a:r>
                        <a:rPr lang="en-US" sz="1400" i="1" dirty="0">
                          <a:solidFill>
                            <a:srgbClr val="000000"/>
                          </a:solidFill>
                          <a:effectLst/>
                          <a:latin typeface="+mn-lt"/>
                          <a:ea typeface="Times New Roman" panose="02020603050405020304" pitchFamily="18" charset="0"/>
                          <a:cs typeface="Open Sans" panose="020B0606030504020204" pitchFamily="34" charset="0"/>
                        </a:rPr>
                        <a:t>.</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5631" marR="65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370608"/>
                  </a:ext>
                </a:extLst>
              </a:tr>
              <a:tr h="1184668">
                <a:tc>
                  <a:txBody>
                    <a:bodyPr/>
                    <a:lstStyle/>
                    <a:p>
                      <a:pPr algn="just">
                        <a:lnSpc>
                          <a:spcPct val="107000"/>
                        </a:lnSpc>
                        <a:spcAft>
                          <a:spcPts val="800"/>
                        </a:spcAft>
                      </a:pPr>
                      <a:endParaRPr lang="en-US" sz="1000" kern="100">
                        <a:solidFill>
                          <a:srgbClr val="000000"/>
                        </a:solidFill>
                        <a:effectLst/>
                        <a:latin typeface="Calibri" panose="020F0502020204030204" pitchFamily="34" charset="0"/>
                        <a:ea typeface="Calibri" panose="020F0502020204030204" pitchFamily="34" charset="0"/>
                        <a:cs typeface="Open Sans" panose="020B0606030504020204" pitchFamily="34" charset="0"/>
                      </a:endParaRPr>
                    </a:p>
                  </a:txBody>
                  <a:tcPr marL="46238" marR="4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125"/>
                        </a:spcAft>
                      </a:pPr>
                      <a:r>
                        <a:rPr lang="el-GR" sz="1400" b="1" dirty="0">
                          <a:solidFill>
                            <a:srgbClr val="000000"/>
                          </a:solidFill>
                          <a:effectLst/>
                          <a:latin typeface="+mn-lt"/>
                          <a:ea typeface="Times New Roman" panose="02020603050405020304" pitchFamily="18" charset="0"/>
                          <a:cs typeface="Open Sans" panose="020B0606030504020204" pitchFamily="34" charset="0"/>
                        </a:rPr>
                        <a:t>Δεξιότητες επίλυσης συγκρούσεων</a:t>
                      </a:r>
                    </a:p>
                    <a:p>
                      <a:pPr algn="just">
                        <a:lnSpc>
                          <a:spcPct val="115000"/>
                        </a:lnSpc>
                        <a:spcAft>
                          <a:spcPts val="1125"/>
                        </a:spcAft>
                      </a:pPr>
                      <a:r>
                        <a:rPr lang="el-GR" sz="1400" dirty="0">
                          <a:solidFill>
                            <a:srgbClr val="000000"/>
                          </a:solidFill>
                          <a:effectLst/>
                          <a:latin typeface="+mn-lt"/>
                          <a:ea typeface="Times New Roman" panose="02020603050405020304" pitchFamily="18" charset="0"/>
                          <a:cs typeface="Open Sans" panose="020B0606030504020204" pitchFamily="34" charset="0"/>
                        </a:rPr>
                        <a:t>Οι συγκρούσεις είναι φυσικό μέρος των διαπραγματεύσεων. Οι επιτυχημένοι διαπραγματευτές διαθέτουν ισχυρές δεξιότητες επίλυσης συγκρούσεων, τις οποίες χρησιμοποιούν για να βρουν κοινό έδαφος και να αποτρέψουν την κλιμάκωση των διαφορών</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5631" marR="65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l-GR" sz="1400" i="1" dirty="0">
                          <a:solidFill>
                            <a:srgbClr val="000000"/>
                          </a:solidFill>
                          <a:effectLst/>
                          <a:latin typeface="+mn-lt"/>
                          <a:ea typeface="Times New Roman" panose="02020603050405020304" pitchFamily="18" charset="0"/>
                          <a:cs typeface="Open Sans" panose="020B0606030504020204" pitchFamily="34" charset="0"/>
                        </a:rPr>
                        <a:t>Σε μια διαπραγμάτευση με έναν επιθετικό συνομιλητή, εντοπισμός σημείων κλιμάκωσης, όπως υψωμένη φωνή ή επιθετική γλώσσα, και λήψη μέτρων για την εκτόνωση της έντασης.</a:t>
                      </a:r>
                      <a:endParaRPr lang="it-IT" sz="1400" dirty="0">
                        <a:solidFill>
                          <a:srgbClr val="000000"/>
                        </a:solidFill>
                        <a:effectLst/>
                        <a:latin typeface="+mn-lt"/>
                        <a:ea typeface="Times New Roman" panose="02020603050405020304" pitchFamily="18" charset="0"/>
                        <a:cs typeface="Open Sans" panose="020B0606030504020204" pitchFamily="34" charset="0"/>
                      </a:endParaRPr>
                    </a:p>
                  </a:txBody>
                  <a:tcPr marL="65631" marR="65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70652"/>
                  </a:ext>
                </a:extLst>
              </a:tr>
            </a:tbl>
          </a:graphicData>
        </a:graphic>
      </p:graphicFrame>
      <p:pic>
        <p:nvPicPr>
          <p:cNvPr id="2" name="Immagine 1">
            <a:extLst>
              <a:ext uri="{FF2B5EF4-FFF2-40B4-BE49-F238E27FC236}">
                <a16:creationId xmlns:a16="http://schemas.microsoft.com/office/drawing/2014/main" id="{6CDF306D-22E7-554F-5B61-CF7A3E57D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04" y="2158031"/>
            <a:ext cx="776510" cy="7663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0646A305-CDBA-44B2-13C8-5FD0FDA8A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04" y="3643402"/>
            <a:ext cx="756166" cy="73073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1535229286">
            <a:extLst>
              <a:ext uri="{FF2B5EF4-FFF2-40B4-BE49-F238E27FC236}">
                <a16:creationId xmlns:a16="http://schemas.microsoft.com/office/drawing/2014/main" id="{FBE0E6DD-A73E-CF68-18B0-AA098A9B7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460" y="5093171"/>
            <a:ext cx="776510" cy="76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9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r>
              <a:rPr lang="el-GR" sz="3600" dirty="0"/>
              <a:t>Πώς να αναλύσετε μια κατάσταση διαπραγμάτευσης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8" name="CasellaDiTesto 7">
            <a:extLst>
              <a:ext uri="{FF2B5EF4-FFF2-40B4-BE49-F238E27FC236}">
                <a16:creationId xmlns:a16="http://schemas.microsoft.com/office/drawing/2014/main" id="{305FED67-39CC-F664-69B8-DF575C3F0ADB}"/>
              </a:ext>
            </a:extLst>
          </p:cNvPr>
          <p:cNvSpPr txBox="1"/>
          <p:nvPr/>
        </p:nvSpPr>
        <p:spPr>
          <a:xfrm>
            <a:off x="550506" y="1625537"/>
            <a:ext cx="10879493" cy="707886"/>
          </a:xfrm>
          <a:prstGeom prst="rect">
            <a:avLst/>
          </a:prstGeom>
          <a:noFill/>
        </p:spPr>
        <p:txBody>
          <a:bodyPr wrap="square" rtlCol="0">
            <a:spAutoFit/>
          </a:bodyPr>
          <a:lstStyle/>
          <a:p>
            <a:r>
              <a:rPr lang="el-GR" sz="2000" b="1" dirty="0">
                <a:solidFill>
                  <a:schemeClr val="tx1">
                    <a:lumMod val="65000"/>
                    <a:lumOff val="35000"/>
                  </a:schemeClr>
                </a:solidFill>
                <a:ea typeface="Times New Roman" panose="02020603050405020304" pitchFamily="18" charset="0"/>
              </a:rPr>
              <a:t>Η ανάλυση μιας κατάστασης διαπραγμάτευσης </a:t>
            </a:r>
            <a:r>
              <a:rPr lang="el-GR" sz="2000" dirty="0">
                <a:solidFill>
                  <a:schemeClr val="tx1">
                    <a:lumMod val="65000"/>
                    <a:lumOff val="35000"/>
                  </a:schemeClr>
                </a:solidFill>
                <a:ea typeface="Times New Roman" panose="02020603050405020304" pitchFamily="18" charset="0"/>
              </a:rPr>
              <a:t>περιλαμβάνει την προσεκτική εξέτασή της για να κατανοήσετε τι συμβαίνει και να σχεδιάσετε πώς θα τη χειριστείτε</a:t>
            </a:r>
            <a:endParaRPr lang="it-IT" sz="2000" dirty="0">
              <a:solidFill>
                <a:schemeClr val="tx1">
                  <a:lumMod val="65000"/>
                  <a:lumOff val="35000"/>
                </a:schemeClr>
              </a:solidFill>
            </a:endParaRPr>
          </a:p>
        </p:txBody>
      </p:sp>
      <p:pic>
        <p:nvPicPr>
          <p:cNvPr id="10" name="Immagine 9">
            <a:extLst>
              <a:ext uri="{FF2B5EF4-FFF2-40B4-BE49-F238E27FC236}">
                <a16:creationId xmlns:a16="http://schemas.microsoft.com/office/drawing/2014/main" id="{E81F2BE5-BCA2-2302-EBA0-FA43C7C3A2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07" y="2427389"/>
            <a:ext cx="3551229" cy="2432050"/>
          </a:xfrm>
          <a:prstGeom prst="rect">
            <a:avLst/>
          </a:prstGeom>
          <a:noFill/>
        </p:spPr>
      </p:pic>
      <p:sp>
        <p:nvSpPr>
          <p:cNvPr id="11" name="CasellaDiTesto 10">
            <a:extLst>
              <a:ext uri="{FF2B5EF4-FFF2-40B4-BE49-F238E27FC236}">
                <a16:creationId xmlns:a16="http://schemas.microsoft.com/office/drawing/2014/main" id="{695DA5CA-94BE-A97D-48E9-B9712FE9319F}"/>
              </a:ext>
            </a:extLst>
          </p:cNvPr>
          <p:cNvSpPr txBox="1"/>
          <p:nvPr/>
        </p:nvSpPr>
        <p:spPr>
          <a:xfrm>
            <a:off x="4344686" y="3487893"/>
            <a:ext cx="3291132" cy="2382960"/>
          </a:xfrm>
          <a:prstGeom prst="rect">
            <a:avLst/>
          </a:prstGeom>
          <a:noFill/>
        </p:spPr>
        <p:txBody>
          <a:bodyPr wrap="square">
            <a:spAutoFit/>
          </a:bodyPr>
          <a:lstStyle/>
          <a:p>
            <a:pPr algn="ctr">
              <a:lnSpc>
                <a:spcPct val="107000"/>
              </a:lnSpc>
              <a:spcAft>
                <a:spcPts val="800"/>
              </a:spcAft>
            </a:pPr>
            <a:r>
              <a:rPr lang="el-GR" sz="2000" u="sng" kern="100" dirty="0">
                <a:solidFill>
                  <a:schemeClr val="tx1">
                    <a:lumMod val="65000"/>
                    <a:lumOff val="35000"/>
                  </a:schemeClr>
                </a:solidFill>
                <a:ea typeface="Calibri" panose="020F0502020204030204" pitchFamily="34" charset="0"/>
                <a:cs typeface="Times New Roman" panose="02020603050405020304" pitchFamily="18" charset="0"/>
              </a:rPr>
              <a:t>Η κατανόηση της κατάστασης </a:t>
            </a:r>
            <a:r>
              <a:rPr lang="el-GR" sz="2000" kern="100" dirty="0">
                <a:solidFill>
                  <a:schemeClr val="tx1">
                    <a:lumMod val="65000"/>
                    <a:lumOff val="35000"/>
                  </a:schemeClr>
                </a:solidFill>
                <a:ea typeface="Calibri" panose="020F0502020204030204" pitchFamily="34" charset="0"/>
                <a:cs typeface="Times New Roman" panose="02020603050405020304" pitchFamily="18" charset="0"/>
              </a:rPr>
              <a:t>και </a:t>
            </a:r>
            <a:r>
              <a:rPr lang="el-GR" sz="2000" u="sng" kern="100" dirty="0">
                <a:solidFill>
                  <a:schemeClr val="tx1">
                    <a:lumMod val="65000"/>
                    <a:lumOff val="35000"/>
                  </a:schemeClr>
                </a:solidFill>
                <a:ea typeface="Calibri" panose="020F0502020204030204" pitchFamily="34" charset="0"/>
                <a:cs typeface="Times New Roman" panose="02020603050405020304" pitchFamily="18" charset="0"/>
              </a:rPr>
              <a:t>ο σχεδιασμός της προσέγγισής</a:t>
            </a:r>
            <a:r>
              <a:rPr lang="el-GR" sz="2000" kern="100" dirty="0">
                <a:solidFill>
                  <a:schemeClr val="tx1">
                    <a:lumMod val="65000"/>
                    <a:lumOff val="35000"/>
                  </a:schemeClr>
                </a:solidFill>
                <a:ea typeface="Calibri" panose="020F0502020204030204" pitchFamily="34" charset="0"/>
                <a:cs typeface="Times New Roman" panose="02020603050405020304" pitchFamily="18" charset="0"/>
              </a:rPr>
              <a:t> σας αυξάνουν τις πιθανότητες επίτευξης μιας ικανοποιητικής συμφωνίας για όλους τους εμπλεκόμενους.</a:t>
            </a:r>
            <a:endParaRPr lang="it-IT" sz="20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pic>
        <p:nvPicPr>
          <p:cNvPr id="12" name="Immagine 11">
            <a:extLst>
              <a:ext uri="{FF2B5EF4-FFF2-40B4-BE49-F238E27FC236}">
                <a16:creationId xmlns:a16="http://schemas.microsoft.com/office/drawing/2014/main" id="{3F4C6FA7-C997-047F-8C67-55029B146E75}"/>
              </a:ext>
            </a:extLst>
          </p:cNvPr>
          <p:cNvPicPr>
            <a:picLocks noChangeAspect="1"/>
          </p:cNvPicPr>
          <p:nvPr/>
        </p:nvPicPr>
        <p:blipFill>
          <a:blip r:embed="rId3"/>
          <a:stretch>
            <a:fillRect/>
          </a:stretch>
        </p:blipFill>
        <p:spPr>
          <a:xfrm>
            <a:off x="8211565" y="3810540"/>
            <a:ext cx="3551228" cy="2476715"/>
          </a:xfrm>
          <a:prstGeom prst="rect">
            <a:avLst/>
          </a:prstGeom>
        </p:spPr>
      </p:pic>
    </p:spTree>
    <p:extLst>
      <p:ext uri="{BB962C8B-B14F-4D97-AF65-F5344CB8AC3E}">
        <p14:creationId xmlns:p14="http://schemas.microsoft.com/office/powerpoint/2010/main" val="187224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571340"/>
            <a:ext cx="10697545" cy="1009651"/>
          </a:xfrm>
        </p:spPr>
        <p:txBody>
          <a:bodyPr>
            <a:noAutofit/>
          </a:bodyPr>
          <a:lstStyle/>
          <a:p>
            <a:r>
              <a:rPr lang="el-GR" sz="3600" dirty="0"/>
              <a:t>Πώς να αναλύσετε μια κατάσταση διαπραγμάτευσης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2" name="CasellaDiTesto 1">
            <a:extLst>
              <a:ext uri="{FF2B5EF4-FFF2-40B4-BE49-F238E27FC236}">
                <a16:creationId xmlns:a16="http://schemas.microsoft.com/office/drawing/2014/main" id="{090DE5F5-F5CD-EFF5-3EEE-18BDF83C7F5E}"/>
              </a:ext>
            </a:extLst>
          </p:cNvPr>
          <p:cNvSpPr txBox="1"/>
          <p:nvPr/>
        </p:nvSpPr>
        <p:spPr>
          <a:xfrm>
            <a:off x="656255" y="1257825"/>
            <a:ext cx="10879493" cy="646331"/>
          </a:xfrm>
          <a:prstGeom prst="rect">
            <a:avLst/>
          </a:prstGeom>
          <a:noFill/>
        </p:spPr>
        <p:txBody>
          <a:bodyPr wrap="square" rtlCol="0">
            <a:spAutoFit/>
          </a:bodyPr>
          <a:lstStyle/>
          <a:p>
            <a:pPr algn="ctr"/>
            <a:r>
              <a:rPr lang="el-GR" dirty="0">
                <a:solidFill>
                  <a:schemeClr val="tx1">
                    <a:lumMod val="65000"/>
                    <a:lumOff val="35000"/>
                  </a:schemeClr>
                </a:solidFill>
                <a:latin typeface="Calibri" panose="020F0502020204030204" pitchFamily="34" charset="0"/>
                <a:ea typeface="Times New Roman" panose="02020603050405020304" pitchFamily="18" charset="0"/>
              </a:rPr>
              <a:t>Για να αναλύσετε σωστά μια κατάσταση διαπραγμάτευσης, μπορείτε να εμπνευστείτε από την ακόλουθη διαδικασία 5 βημάτων</a:t>
            </a:r>
            <a:r>
              <a:rPr lang="en-US" dirty="0">
                <a:solidFill>
                  <a:schemeClr val="tx1">
                    <a:lumMod val="65000"/>
                    <a:lumOff val="35000"/>
                  </a:schemeClr>
                </a:solidFill>
                <a:latin typeface="Calibri" panose="020F0502020204030204" pitchFamily="34" charset="0"/>
                <a:ea typeface="Times New Roman" panose="02020603050405020304" pitchFamily="18" charset="0"/>
              </a:rPr>
              <a:t>:</a:t>
            </a:r>
          </a:p>
        </p:txBody>
      </p:sp>
      <p:sp>
        <p:nvSpPr>
          <p:cNvPr id="9" name="CasellaDiTesto 8">
            <a:extLst>
              <a:ext uri="{FF2B5EF4-FFF2-40B4-BE49-F238E27FC236}">
                <a16:creationId xmlns:a16="http://schemas.microsoft.com/office/drawing/2014/main" id="{6D8684BF-D7E8-3981-DD00-54836B97BC20}"/>
              </a:ext>
            </a:extLst>
          </p:cNvPr>
          <p:cNvSpPr txBox="1"/>
          <p:nvPr/>
        </p:nvSpPr>
        <p:spPr>
          <a:xfrm>
            <a:off x="9488417" y="5340687"/>
            <a:ext cx="1587500" cy="1015663"/>
          </a:xfrm>
          <a:prstGeom prst="rect">
            <a:avLst/>
          </a:prstGeom>
          <a:noFill/>
        </p:spPr>
        <p:txBody>
          <a:bodyPr wrap="square">
            <a:spAutoFit/>
          </a:bodyPr>
          <a:lstStyle/>
          <a:p>
            <a:r>
              <a:rPr lang="el-GR" sz="1200" dirty="0">
                <a:solidFill>
                  <a:schemeClr val="tx1">
                    <a:lumMod val="65000"/>
                    <a:lumOff val="35000"/>
                  </a:schemeClr>
                </a:solidFill>
                <a:effectLst/>
                <a:ea typeface="Times New Roman" panose="02020603050405020304" pitchFamily="18" charset="0"/>
                <a:cs typeface="Open Sans" panose="020B0606030504020204" pitchFamily="34" charset="0"/>
              </a:rPr>
              <a:t>Τα πέντε στάδια της ανάλυσης των διαπραγματεύσεων (Πηγή: ιδία επεξεργασία)</a:t>
            </a:r>
            <a:endParaRPr lang="it-IT" sz="1200" dirty="0">
              <a:solidFill>
                <a:schemeClr val="tx1">
                  <a:lumMod val="65000"/>
                  <a:lumOff val="35000"/>
                </a:schemeClr>
              </a:solidFill>
            </a:endParaRPr>
          </a:p>
        </p:txBody>
      </p:sp>
      <p:graphicFrame>
        <p:nvGraphicFramePr>
          <p:cNvPr id="4" name="Diagram 3">
            <a:extLst>
              <a:ext uri="{FF2B5EF4-FFF2-40B4-BE49-F238E27FC236}">
                <a16:creationId xmlns:a16="http://schemas.microsoft.com/office/drawing/2014/main" id="{BBB95D5A-9A3D-857A-552B-42E3DFED7C55}"/>
              </a:ext>
            </a:extLst>
          </p:cNvPr>
          <p:cNvGraphicFramePr/>
          <p:nvPr>
            <p:extLst>
              <p:ext uri="{D42A27DB-BD31-4B8C-83A1-F6EECF244321}">
                <p14:modId xmlns:p14="http://schemas.microsoft.com/office/powerpoint/2010/main" val="2998089720"/>
              </p:ext>
            </p:extLst>
          </p:nvPr>
        </p:nvGraphicFramePr>
        <p:xfrm>
          <a:off x="2187722" y="1890712"/>
          <a:ext cx="7164673" cy="4395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95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r>
              <a:rPr lang="el-GR" sz="3600" dirty="0"/>
              <a:t>Πώς να αναλύσετε μια κατάσταση διαπραγμάτευσης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4" name="CasellaDiTesto 3">
            <a:extLst>
              <a:ext uri="{FF2B5EF4-FFF2-40B4-BE49-F238E27FC236}">
                <a16:creationId xmlns:a16="http://schemas.microsoft.com/office/drawing/2014/main" id="{7DA9E473-1A66-D75A-47D1-9AF8C403121A}"/>
              </a:ext>
            </a:extLst>
          </p:cNvPr>
          <p:cNvSpPr txBox="1"/>
          <p:nvPr/>
        </p:nvSpPr>
        <p:spPr>
          <a:xfrm>
            <a:off x="5271939" y="3028890"/>
            <a:ext cx="1648116" cy="400110"/>
          </a:xfrm>
          <a:prstGeom prst="rect">
            <a:avLst/>
          </a:prstGeom>
          <a:solidFill>
            <a:schemeClr val="accent2"/>
          </a:solidFill>
          <a:ln>
            <a:solidFill>
              <a:srgbClr val="FF7058"/>
            </a:solidFill>
          </a:ln>
        </p:spPr>
        <p:txBody>
          <a:bodyPr wrap="square" rtlCol="0">
            <a:spAutoFit/>
          </a:bodyPr>
          <a:lstStyle/>
          <a:p>
            <a:r>
              <a:rPr lang="el-GR" sz="2000" b="1" dirty="0">
                <a:solidFill>
                  <a:schemeClr val="bg1"/>
                </a:solidFill>
                <a:latin typeface="Calibri" panose="020F0502020204030204" pitchFamily="34" charset="0"/>
                <a:ea typeface="Times New Roman" panose="02020603050405020304" pitchFamily="18" charset="0"/>
              </a:rPr>
              <a:t>ΑΝΑΓΝΩΡΙΣΗ</a:t>
            </a:r>
            <a:endParaRPr lang="en-US" sz="2000" b="1" dirty="0">
              <a:solidFill>
                <a:schemeClr val="bg1"/>
              </a:solidFill>
              <a:latin typeface="Calibri" panose="020F0502020204030204" pitchFamily="34" charset="0"/>
              <a:ea typeface="Times New Roman" panose="02020603050405020304" pitchFamily="18" charset="0"/>
            </a:endParaRPr>
          </a:p>
        </p:txBody>
      </p:sp>
      <p:pic>
        <p:nvPicPr>
          <p:cNvPr id="8" name="Immagine 7">
            <a:extLst>
              <a:ext uri="{FF2B5EF4-FFF2-40B4-BE49-F238E27FC236}">
                <a16:creationId xmlns:a16="http://schemas.microsoft.com/office/drawing/2014/main" id="{D4133304-E6AC-BBC5-719F-1D6ACE112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867" y="1676693"/>
            <a:ext cx="1390261" cy="1292426"/>
          </a:xfrm>
          <a:prstGeom prst="rect">
            <a:avLst/>
          </a:prstGeom>
        </p:spPr>
      </p:pic>
      <p:sp>
        <p:nvSpPr>
          <p:cNvPr id="10" name="CasellaDiTesto 9">
            <a:extLst>
              <a:ext uri="{FF2B5EF4-FFF2-40B4-BE49-F238E27FC236}">
                <a16:creationId xmlns:a16="http://schemas.microsoft.com/office/drawing/2014/main" id="{854F8BE2-56BA-1C96-616D-F8E5318B7AFA}"/>
              </a:ext>
            </a:extLst>
          </p:cNvPr>
          <p:cNvSpPr txBox="1"/>
          <p:nvPr/>
        </p:nvSpPr>
        <p:spPr>
          <a:xfrm>
            <a:off x="656251" y="3761575"/>
            <a:ext cx="10879492" cy="1663597"/>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l-GR"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Προσδιορίστε τους παίκτες: </a:t>
            </a:r>
            <a:r>
              <a:rPr lang="el-GR" sz="18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Πρώτον, προσδιορίστε ποιοι εμπλέκονται στη διαπραγμάτευση. Ποιοι είναι οι άνθρωποι ή οι ομάδες που έχουν συμφέρον από την έκβαση της διαπραγμάτευσης; Καταρτίστε έναν κατάλογο</a:t>
            </a:r>
            <a:r>
              <a:rPr lang="en-US" sz="18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l-GR" kern="100" dirty="0">
              <a:solidFill>
                <a:srgbClr val="000000"/>
              </a:solidFill>
              <a:latin typeface="Calibri" panose="020F0502020204030204" pitchFamily="34" charset="0"/>
              <a:ea typeface="Calibri" panose="020F0502020204030204" pitchFamily="34" charset="0"/>
              <a:cs typeface="Open Sans" panose="020B0606030504020204" pitchFamily="34" charset="0"/>
            </a:endParaRPr>
          </a:p>
          <a:p>
            <a:pPr marL="285750" indent="-285750" algn="just">
              <a:lnSpc>
                <a:spcPct val="107000"/>
              </a:lnSpc>
              <a:spcAft>
                <a:spcPts val="800"/>
              </a:spcAft>
              <a:buFont typeface="Arial" panose="020B0604020202020204" pitchFamily="34" charset="0"/>
              <a:buChar char="•"/>
            </a:pPr>
            <a:r>
              <a:rPr lang="el-GR" sz="18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Αξιολογήστε την ισορροπία δυνάμεων: </a:t>
            </a:r>
            <a:r>
              <a:rPr lang="el-GR" sz="18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Σκεφτείτε ποιος έχει μεγαλύτερη επιρροή ή δύναμη στη διαπραγμάτευση. Αυτό μπορεί να σας βοηθήσει να καταλάβετε ποιος μπορεί να έχει το πάνω χέρι</a:t>
            </a:r>
            <a:r>
              <a:rPr lang="en-US" sz="18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it-IT" sz="1800" dirty="0">
              <a:solidFill>
                <a:srgbClr val="000000"/>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2963066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r>
              <a:rPr lang="el-GR" sz="3600" dirty="0"/>
              <a:t>Πώς να αναλύσετε μια κατάσταση διαπραγμάτευσης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24</a:t>
            </a:fld>
            <a:endParaRPr lang="en-US" dirty="0"/>
          </a:p>
        </p:txBody>
      </p:sp>
      <p:sp>
        <p:nvSpPr>
          <p:cNvPr id="10" name="CasellaDiTesto 9">
            <a:extLst>
              <a:ext uri="{FF2B5EF4-FFF2-40B4-BE49-F238E27FC236}">
                <a16:creationId xmlns:a16="http://schemas.microsoft.com/office/drawing/2014/main" id="{854F8BE2-56BA-1C96-616D-F8E5318B7AFA}"/>
              </a:ext>
            </a:extLst>
          </p:cNvPr>
          <p:cNvSpPr txBox="1"/>
          <p:nvPr/>
        </p:nvSpPr>
        <p:spPr>
          <a:xfrm>
            <a:off x="656251" y="3515712"/>
            <a:ext cx="10879492" cy="2862322"/>
          </a:xfrm>
          <a:prstGeom prst="rect">
            <a:avLst/>
          </a:prstGeom>
          <a:noFill/>
        </p:spPr>
        <p:txBody>
          <a:bodyPr wrap="square">
            <a:spAutoFit/>
          </a:bodyPr>
          <a:lstStyle/>
          <a:p>
            <a:pPr marL="342900" indent="-342900" algn="just">
              <a:buFont typeface="Arial" panose="020B0604020202020204" pitchFamily="34" charset="0"/>
              <a:buChar char="•"/>
            </a:pPr>
            <a:r>
              <a:rPr lang="el-GR" sz="20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Ερευνήστε και συγκεντρώστε πληροφορίες </a:t>
            </a:r>
            <a:r>
              <a:rPr lang="el-GR" sz="2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σχετικά με το ευρύτερο πλαίσιο της διαπραγμάτευσης. Αυτό μπορεί να περιλαμβάνει τις τάσεις του κλάδου, τις συνθήκες της αγοράς, νομικές και κανονιστικές εκτιμήσεις και </a:t>
            </a:r>
            <a:r>
              <a:rPr lang="el-GR" sz="20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τυχόν εξωτερικούς παράγοντες </a:t>
            </a:r>
            <a:r>
              <a:rPr lang="el-GR" sz="2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που θα μπορούσαν να επηρεάσουν τη διαπραγμάτευση. Η ακριβής γνώση της εσωτερικής δυναμικής του πλαισίου διασφαλίζει ότι τίποτα δεν μπορεί να σας αιφνιδιάσει</a:t>
            </a:r>
            <a:r>
              <a:rPr lang="en-US"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endParaRPr lang="en-US" sz="2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Η ερευνητική δραστηριότητα πρέπει να συμπληρώνεται από την </a:t>
            </a:r>
            <a:r>
              <a:rPr lang="el-GR" sz="20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ανάλυση των συμφερόντων και των θέσεων</a:t>
            </a: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δηλαδή τη διάκριση μεταξύ των διακηρυγμένων θέσεων του άλλου μέρους (τι θέλει) και των υποκείμενων συμφερόντων του (γιατί το θέλει). </a:t>
            </a:r>
            <a:endParaRPr lang="it-IT" sz="2400" dirty="0">
              <a:solidFill>
                <a:schemeClr val="tx1">
                  <a:lumMod val="65000"/>
                  <a:lumOff val="35000"/>
                </a:schemeClr>
              </a:solidFill>
            </a:endParaRPr>
          </a:p>
        </p:txBody>
      </p:sp>
      <p:sp>
        <p:nvSpPr>
          <p:cNvPr id="2" name="CasellaDiTesto 1">
            <a:extLst>
              <a:ext uri="{FF2B5EF4-FFF2-40B4-BE49-F238E27FC236}">
                <a16:creationId xmlns:a16="http://schemas.microsoft.com/office/drawing/2014/main" id="{2BDA9A04-72D3-73E1-0CA9-52F920FD676C}"/>
              </a:ext>
            </a:extLst>
          </p:cNvPr>
          <p:cNvSpPr txBox="1"/>
          <p:nvPr/>
        </p:nvSpPr>
        <p:spPr>
          <a:xfrm>
            <a:off x="5516111" y="3038690"/>
            <a:ext cx="1159772" cy="400110"/>
          </a:xfrm>
          <a:prstGeom prst="rect">
            <a:avLst/>
          </a:prstGeom>
          <a:solidFill>
            <a:schemeClr val="accent4"/>
          </a:solidFill>
          <a:ln>
            <a:solidFill>
              <a:schemeClr val="accent4"/>
            </a:solidFill>
          </a:ln>
        </p:spPr>
        <p:txBody>
          <a:bodyPr wrap="square" rtlCol="0">
            <a:spAutoFit/>
          </a:bodyPr>
          <a:lstStyle/>
          <a:p>
            <a:r>
              <a:rPr lang="el-GR" sz="2000" b="1" dirty="0">
                <a:solidFill>
                  <a:schemeClr val="bg1"/>
                </a:solidFill>
                <a:latin typeface="Calibri" panose="020F0502020204030204" pitchFamily="34" charset="0"/>
                <a:ea typeface="Times New Roman" panose="02020603050405020304" pitchFamily="18" charset="0"/>
              </a:rPr>
              <a:t>ΕΡΕΥΝΑ</a:t>
            </a:r>
            <a:endParaRPr lang="en-US" sz="2000" b="1" dirty="0">
              <a:solidFill>
                <a:schemeClr val="bg1"/>
              </a:solidFill>
              <a:latin typeface="Calibri" panose="020F0502020204030204" pitchFamily="34" charset="0"/>
              <a:ea typeface="Times New Roman" panose="02020603050405020304" pitchFamily="18" charset="0"/>
            </a:endParaRPr>
          </a:p>
        </p:txBody>
      </p:sp>
      <p:pic>
        <p:nvPicPr>
          <p:cNvPr id="3" name="Immagine 2">
            <a:extLst>
              <a:ext uri="{FF2B5EF4-FFF2-40B4-BE49-F238E27FC236}">
                <a16:creationId xmlns:a16="http://schemas.microsoft.com/office/drawing/2014/main" id="{180EE379-DF17-03F1-7D2B-082227B81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404" y="1690688"/>
            <a:ext cx="1323191" cy="1271090"/>
          </a:xfrm>
          <a:prstGeom prst="rect">
            <a:avLst/>
          </a:prstGeom>
        </p:spPr>
      </p:pic>
    </p:spTree>
    <p:extLst>
      <p:ext uri="{BB962C8B-B14F-4D97-AF65-F5344CB8AC3E}">
        <p14:creationId xmlns:p14="http://schemas.microsoft.com/office/powerpoint/2010/main" val="323833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r>
              <a:rPr lang="el-GR" sz="3600" dirty="0"/>
              <a:t>Πώς να αναλύσετε μια κατάσταση διαπραγμάτευσης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25</a:t>
            </a:fld>
            <a:endParaRPr lang="en-US" dirty="0"/>
          </a:p>
        </p:txBody>
      </p:sp>
      <p:sp>
        <p:nvSpPr>
          <p:cNvPr id="10" name="CasellaDiTesto 9">
            <a:extLst>
              <a:ext uri="{FF2B5EF4-FFF2-40B4-BE49-F238E27FC236}">
                <a16:creationId xmlns:a16="http://schemas.microsoft.com/office/drawing/2014/main" id="{854F8BE2-56BA-1C96-616D-F8E5318B7AFA}"/>
              </a:ext>
            </a:extLst>
          </p:cNvPr>
          <p:cNvSpPr txBox="1"/>
          <p:nvPr/>
        </p:nvSpPr>
        <p:spPr>
          <a:xfrm>
            <a:off x="656251" y="3761575"/>
            <a:ext cx="10879492" cy="2626616"/>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l-GR" sz="20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Κατανοήστε τα συμφέροντα: </a:t>
            </a:r>
            <a:r>
              <a:rPr lang="el-GR"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Στη συνέχεια, προσπαθήστε να καταλάβετε τι θέλει κάθε μέρος. Ποιοι είναι οι στόχοι και οι επιθυμίες τους σε αυτή τη διαπραγμάτευση; Είναι σαν να καταλαβαίνετε τι ελπίζει να πάρει ο καθένας</a:t>
            </a:r>
            <a:r>
              <a:rPr lang="en-US"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1125"/>
              </a:spcAft>
            </a:pPr>
            <a:r>
              <a:rPr lang="en-US"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a:p>
            <a:pPr marL="342900" indent="-342900" algn="just">
              <a:lnSpc>
                <a:spcPct val="107000"/>
              </a:lnSpc>
              <a:spcAft>
                <a:spcPts val="1125"/>
              </a:spcAft>
              <a:buFont typeface="Arial" panose="020B0604020202020204" pitchFamily="34" charset="0"/>
              <a:buChar char="•"/>
            </a:pPr>
            <a:r>
              <a:rPr lang="el-GR" sz="20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Σχεδιάστε την προσέγγισή σας: </a:t>
            </a:r>
            <a:r>
              <a:rPr lang="el-GR"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Με βάση όσα μάθατε, καταστρώστε ένα σχέδιο για το πώς θέλετε να διαπραγματευτείτε. Τι θα πείτε ή τι θα κάνετε για να πλησιάσετε αυτό που θέλετε, λαμβάνοντας υπόψη και τα συμφέροντα της άλλης πλευράς;</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2" name="CasellaDiTesto 1">
            <a:extLst>
              <a:ext uri="{FF2B5EF4-FFF2-40B4-BE49-F238E27FC236}">
                <a16:creationId xmlns:a16="http://schemas.microsoft.com/office/drawing/2014/main" id="{3FD6B713-8D59-8E35-3B9E-4E465F8B7CEE}"/>
              </a:ext>
            </a:extLst>
          </p:cNvPr>
          <p:cNvSpPr txBox="1"/>
          <p:nvPr/>
        </p:nvSpPr>
        <p:spPr>
          <a:xfrm>
            <a:off x="4670849" y="3046112"/>
            <a:ext cx="3020366" cy="400110"/>
          </a:xfrm>
          <a:prstGeom prst="rect">
            <a:avLst/>
          </a:prstGeom>
          <a:solidFill>
            <a:srgbClr val="18B3A7"/>
          </a:solidFill>
          <a:ln>
            <a:solidFill>
              <a:srgbClr val="18B3A7"/>
            </a:solidFill>
          </a:ln>
        </p:spPr>
        <p:txBody>
          <a:bodyPr wrap="square" rtlCol="0">
            <a:spAutoFit/>
          </a:bodyPr>
          <a:lstStyle/>
          <a:p>
            <a:r>
              <a:rPr lang="el-GR" sz="2000" b="1" dirty="0">
                <a:solidFill>
                  <a:schemeClr val="bg1"/>
                </a:solidFill>
                <a:latin typeface="Calibri" panose="020F0502020204030204" pitchFamily="34" charset="0"/>
                <a:ea typeface="Times New Roman" panose="02020603050405020304" pitchFamily="18" charset="0"/>
              </a:rPr>
              <a:t>ΑΝΑΛΥΣΗ &amp; ΑΞΙΟΛΟΓΗΣΗ</a:t>
            </a:r>
            <a:endParaRPr lang="en-US" sz="2000" b="1" dirty="0">
              <a:solidFill>
                <a:schemeClr val="bg1"/>
              </a:solidFill>
              <a:latin typeface="Calibri" panose="020F0502020204030204" pitchFamily="34" charset="0"/>
              <a:ea typeface="Times New Roman" panose="02020603050405020304" pitchFamily="18" charset="0"/>
            </a:endParaRPr>
          </a:p>
        </p:txBody>
      </p:sp>
      <p:pic>
        <p:nvPicPr>
          <p:cNvPr id="3" name="Immagine 2">
            <a:extLst>
              <a:ext uri="{FF2B5EF4-FFF2-40B4-BE49-F238E27FC236}">
                <a16:creationId xmlns:a16="http://schemas.microsoft.com/office/drawing/2014/main" id="{4F838DD2-AA65-8639-99E1-566D04B8FBAD}"/>
              </a:ext>
            </a:extLst>
          </p:cNvPr>
          <p:cNvPicPr>
            <a:picLocks noChangeAspect="1"/>
          </p:cNvPicPr>
          <p:nvPr/>
        </p:nvPicPr>
        <p:blipFill>
          <a:blip r:embed="rId2">
            <a:clrChange>
              <a:clrFrom>
                <a:srgbClr val="F8FAFB"/>
              </a:clrFrom>
              <a:clrTo>
                <a:srgbClr val="F8FAFB">
                  <a:alpha val="0"/>
                </a:srgbClr>
              </a:clrTo>
            </a:clrChange>
          </a:blip>
          <a:stretch>
            <a:fillRect/>
          </a:stretch>
        </p:blipFill>
        <p:spPr>
          <a:xfrm>
            <a:off x="5581354" y="1690688"/>
            <a:ext cx="1073995" cy="1197748"/>
          </a:xfrm>
          <a:prstGeom prst="rect">
            <a:avLst/>
          </a:prstGeom>
        </p:spPr>
      </p:pic>
    </p:spTree>
    <p:extLst>
      <p:ext uri="{BB962C8B-B14F-4D97-AF65-F5344CB8AC3E}">
        <p14:creationId xmlns:p14="http://schemas.microsoft.com/office/powerpoint/2010/main" val="380947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r>
              <a:rPr lang="el-GR" sz="3600" dirty="0"/>
              <a:t>Πώς να αναλύσετε μια κατάσταση διαπραγμάτευσης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26</a:t>
            </a:fld>
            <a:endParaRPr lang="en-US" dirty="0"/>
          </a:p>
        </p:txBody>
      </p:sp>
      <p:sp>
        <p:nvSpPr>
          <p:cNvPr id="10" name="CasellaDiTesto 9">
            <a:extLst>
              <a:ext uri="{FF2B5EF4-FFF2-40B4-BE49-F238E27FC236}">
                <a16:creationId xmlns:a16="http://schemas.microsoft.com/office/drawing/2014/main" id="{854F8BE2-56BA-1C96-616D-F8E5318B7AFA}"/>
              </a:ext>
            </a:extLst>
          </p:cNvPr>
          <p:cNvSpPr txBox="1"/>
          <p:nvPr/>
        </p:nvSpPr>
        <p:spPr>
          <a:xfrm>
            <a:off x="656254" y="3898087"/>
            <a:ext cx="10879492" cy="2156231"/>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l-GR" sz="20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Προσδιορισμός εναλλακτικών λύσεων: </a:t>
            </a:r>
            <a:r>
              <a:rPr lang="el-GR"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Σκεφτείτε διαφορετικές επιλογές ή λύσεις που θα μπορούσαν να λειτουργήσουν για όλους τους εμπλεκόμενους. Ποιες άλλες επιλογές υπάρχουν εκτός από την κύρια που συζητείται;</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a:p>
            <a:pPr marL="342900" indent="-342900" algn="just">
              <a:lnSpc>
                <a:spcPct val="107000"/>
              </a:lnSpc>
              <a:spcAft>
                <a:spcPts val="1125"/>
              </a:spcAft>
              <a:buFont typeface="Arial" panose="020B0604020202020204" pitchFamily="34" charset="0"/>
              <a:buChar char="•"/>
            </a:pPr>
            <a:r>
              <a:rPr lang="el-GR" sz="20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Εξετάστε τις ανταλλαγές: </a:t>
            </a:r>
            <a:r>
              <a:rPr lang="el-GR"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Μερικές φορές, ίσως χρειαστεί να εγκαταλείψετε κάτι για να αποκτήσετε κάτι άλλο. Σκεφτείτε σε τι είστε διατεθειμένοι να συμβιβαστείτε και τι είναι πιο σημαντικό για εσάς.</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2" name="CasellaDiTesto 1">
            <a:extLst>
              <a:ext uri="{FF2B5EF4-FFF2-40B4-BE49-F238E27FC236}">
                <a16:creationId xmlns:a16="http://schemas.microsoft.com/office/drawing/2014/main" id="{3FD6B713-8D59-8E35-3B9E-4E465F8B7CEE}"/>
              </a:ext>
            </a:extLst>
          </p:cNvPr>
          <p:cNvSpPr txBox="1"/>
          <p:nvPr/>
        </p:nvSpPr>
        <p:spPr>
          <a:xfrm>
            <a:off x="4670849" y="3046112"/>
            <a:ext cx="2926362" cy="400110"/>
          </a:xfrm>
          <a:prstGeom prst="rect">
            <a:avLst/>
          </a:prstGeom>
          <a:solidFill>
            <a:srgbClr val="18B3A7"/>
          </a:solidFill>
          <a:ln>
            <a:solidFill>
              <a:srgbClr val="18B3A7"/>
            </a:solidFill>
          </a:ln>
        </p:spPr>
        <p:txBody>
          <a:bodyPr wrap="square" rtlCol="0">
            <a:spAutoFit/>
          </a:bodyPr>
          <a:lstStyle/>
          <a:p>
            <a:r>
              <a:rPr lang="el-GR" sz="2000" b="1" dirty="0">
                <a:solidFill>
                  <a:schemeClr val="bg1"/>
                </a:solidFill>
                <a:latin typeface="Calibri" panose="020F0502020204030204" pitchFamily="34" charset="0"/>
                <a:ea typeface="Times New Roman" panose="02020603050405020304" pitchFamily="18" charset="0"/>
              </a:rPr>
              <a:t>ΑΝΑΛΥΣΗ &amp; ΑΞΙΟΛΟΓΗΣΗ</a:t>
            </a:r>
          </a:p>
        </p:txBody>
      </p:sp>
      <p:pic>
        <p:nvPicPr>
          <p:cNvPr id="3" name="Immagine 2">
            <a:extLst>
              <a:ext uri="{FF2B5EF4-FFF2-40B4-BE49-F238E27FC236}">
                <a16:creationId xmlns:a16="http://schemas.microsoft.com/office/drawing/2014/main" id="{4F838DD2-AA65-8639-99E1-566D04B8FBAD}"/>
              </a:ext>
            </a:extLst>
          </p:cNvPr>
          <p:cNvPicPr>
            <a:picLocks noChangeAspect="1"/>
          </p:cNvPicPr>
          <p:nvPr/>
        </p:nvPicPr>
        <p:blipFill>
          <a:blip r:embed="rId2">
            <a:clrChange>
              <a:clrFrom>
                <a:srgbClr val="F8FAFB"/>
              </a:clrFrom>
              <a:clrTo>
                <a:srgbClr val="F8FAFB">
                  <a:alpha val="0"/>
                </a:srgbClr>
              </a:clrTo>
            </a:clrChange>
          </a:blip>
          <a:stretch>
            <a:fillRect/>
          </a:stretch>
        </p:blipFill>
        <p:spPr>
          <a:xfrm>
            <a:off x="5581354" y="1690688"/>
            <a:ext cx="1073995" cy="1197748"/>
          </a:xfrm>
          <a:prstGeom prst="rect">
            <a:avLst/>
          </a:prstGeom>
        </p:spPr>
      </p:pic>
    </p:spTree>
    <p:extLst>
      <p:ext uri="{BB962C8B-B14F-4D97-AF65-F5344CB8AC3E}">
        <p14:creationId xmlns:p14="http://schemas.microsoft.com/office/powerpoint/2010/main" val="1500063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r>
              <a:rPr lang="el-GR" sz="3600" dirty="0"/>
              <a:t>Πώς να αναλύσετε μια κατάσταση διαπραγμάτευσης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27</a:t>
            </a:fld>
            <a:endParaRPr lang="en-US" dirty="0"/>
          </a:p>
        </p:txBody>
      </p:sp>
      <p:sp>
        <p:nvSpPr>
          <p:cNvPr id="10" name="CasellaDiTesto 9">
            <a:extLst>
              <a:ext uri="{FF2B5EF4-FFF2-40B4-BE49-F238E27FC236}">
                <a16:creationId xmlns:a16="http://schemas.microsoft.com/office/drawing/2014/main" id="{854F8BE2-56BA-1C96-616D-F8E5318B7AFA}"/>
              </a:ext>
            </a:extLst>
          </p:cNvPr>
          <p:cNvSpPr txBox="1"/>
          <p:nvPr/>
        </p:nvSpPr>
        <p:spPr>
          <a:xfrm>
            <a:off x="656251" y="3761575"/>
            <a:ext cx="10879492" cy="2156231"/>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l-GR" sz="20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Προβλέψτε τις αντιδράσεις: </a:t>
            </a:r>
            <a:r>
              <a:rPr lang="el-GR"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Σκεφτείτε πώς μπορεί να αντιδράσουν τα άλλα μέρη στις προτάσεις σας και πώς θα απαντήσετε στις προτάσεις τους. Αυτό σας βοηθά να είστε προετοιμασμένοι για διάφορα σενάρια.</a:t>
            </a:r>
            <a:r>
              <a:rPr lang="en-US"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a:p>
            <a:pPr marL="342900" indent="-342900" algn="just">
              <a:lnSpc>
                <a:spcPct val="107000"/>
              </a:lnSpc>
              <a:spcAft>
                <a:spcPts val="1125"/>
              </a:spcAft>
              <a:buFont typeface="Arial" panose="020B0604020202020204" pitchFamily="34" charset="0"/>
              <a:buChar char="•"/>
            </a:pPr>
            <a:r>
              <a:rPr lang="el-GR" sz="2000" b="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Αναθεώρηση και προσαρμογή: </a:t>
            </a:r>
            <a:r>
              <a:rPr lang="el-GR" sz="2000"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Καθώς εξελίσσεται η διαπραγμάτευση, να είστε ευέλικτοι. Αν τα πράγματα δεν πάνε όπως τα είχατε σχεδιάσει, δεν πειράζει να προσαρμόσετε τη στρατηγική σας με βάση τις νέες πληροφορίες ή τις μεταβαλλόμενες συνθήκες.</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2" name="CasellaDiTesto 1">
            <a:extLst>
              <a:ext uri="{FF2B5EF4-FFF2-40B4-BE49-F238E27FC236}">
                <a16:creationId xmlns:a16="http://schemas.microsoft.com/office/drawing/2014/main" id="{22F8E670-4F5C-4894-62B8-1838E0052F14}"/>
              </a:ext>
            </a:extLst>
          </p:cNvPr>
          <p:cNvSpPr txBox="1"/>
          <p:nvPr/>
        </p:nvSpPr>
        <p:spPr>
          <a:xfrm>
            <a:off x="4050708" y="3051559"/>
            <a:ext cx="4238714" cy="400110"/>
          </a:xfrm>
          <a:prstGeom prst="rect">
            <a:avLst/>
          </a:prstGeom>
          <a:solidFill>
            <a:srgbClr val="414B82"/>
          </a:solidFill>
          <a:ln>
            <a:solidFill>
              <a:srgbClr val="414B82"/>
            </a:solidFill>
          </a:ln>
        </p:spPr>
        <p:txBody>
          <a:bodyPr wrap="square" rtlCol="0">
            <a:spAutoFit/>
          </a:bodyPr>
          <a:lstStyle/>
          <a:p>
            <a:r>
              <a:rPr lang="el-GR" sz="2000" b="1" dirty="0">
                <a:solidFill>
                  <a:schemeClr val="bg1"/>
                </a:solidFill>
                <a:latin typeface="Calibri" panose="020F0502020204030204" pitchFamily="34" charset="0"/>
                <a:ea typeface="Times New Roman" panose="02020603050405020304" pitchFamily="18" charset="0"/>
              </a:rPr>
              <a:t>ΑΝΑΣΚΟΠΗΣΗ &amp; ΠΡΟΒΛΗΜΑΤΙΣΜΟΣ</a:t>
            </a:r>
            <a:endParaRPr lang="en-US" sz="2000" b="1" dirty="0">
              <a:solidFill>
                <a:schemeClr val="bg1"/>
              </a:solidFill>
              <a:latin typeface="Calibri" panose="020F0502020204030204" pitchFamily="34" charset="0"/>
              <a:ea typeface="Times New Roman" panose="02020603050405020304" pitchFamily="18" charset="0"/>
            </a:endParaRPr>
          </a:p>
        </p:txBody>
      </p:sp>
      <p:pic>
        <p:nvPicPr>
          <p:cNvPr id="3" name="Immagine 2">
            <a:extLst>
              <a:ext uri="{FF2B5EF4-FFF2-40B4-BE49-F238E27FC236}">
                <a16:creationId xmlns:a16="http://schemas.microsoft.com/office/drawing/2014/main" id="{AE48DE66-5447-C241-3A59-9830BAC17022}"/>
              </a:ext>
            </a:extLst>
          </p:cNvPr>
          <p:cNvPicPr>
            <a:picLocks noChangeAspect="1"/>
          </p:cNvPicPr>
          <p:nvPr/>
        </p:nvPicPr>
        <p:blipFill>
          <a:blip r:embed="rId2" cstate="print">
            <a:clrChange>
              <a:clrFrom>
                <a:srgbClr val="F8FAFB"/>
              </a:clrFrom>
              <a:clrTo>
                <a:srgbClr val="F8FAFB">
                  <a:alpha val="0"/>
                </a:srgbClr>
              </a:clrTo>
            </a:clrChange>
            <a:extLst>
              <a:ext uri="{28A0092B-C50C-407E-A947-70E740481C1C}">
                <a14:useLocalDpi xmlns:a14="http://schemas.microsoft.com/office/drawing/2010/main" val="0"/>
              </a:ext>
            </a:extLst>
          </a:blip>
          <a:stretch>
            <a:fillRect/>
          </a:stretch>
        </p:blipFill>
        <p:spPr>
          <a:xfrm>
            <a:off x="5767989" y="1650618"/>
            <a:ext cx="656023" cy="1293397"/>
          </a:xfrm>
          <a:prstGeom prst="rect">
            <a:avLst/>
          </a:prstGeom>
        </p:spPr>
      </p:pic>
    </p:spTree>
    <p:extLst>
      <p:ext uri="{BB962C8B-B14F-4D97-AF65-F5344CB8AC3E}">
        <p14:creationId xmlns:p14="http://schemas.microsoft.com/office/powerpoint/2010/main" val="331432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859713"/>
            <a:ext cx="10515600" cy="1009651"/>
          </a:xfrm>
        </p:spPr>
        <p:txBody>
          <a:bodyPr/>
          <a:lstStyle/>
          <a:p>
            <a:r>
              <a:rPr lang="el-GR" dirty="0"/>
              <a:t>Πρακτική Δραστηριότητα </a:t>
            </a:r>
            <a:r>
              <a:rPr lang="it-IT" dirty="0"/>
              <a:t>#2</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28</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285072" cy="4394200"/>
          </a:xfrm>
        </p:spPr>
        <p:txBody>
          <a:bodyPr/>
          <a:lstStyle/>
          <a:p>
            <a:pPr marL="0" indent="0" algn="ctr">
              <a:buNone/>
            </a:pPr>
            <a:endParaRPr lang="en-US" sz="2800" i="1" kern="1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0" indent="0" algn="ctr">
              <a:buNone/>
            </a:pPr>
            <a:r>
              <a:rPr lang="el-GR" sz="3200" i="1" kern="100" dirty="0">
                <a:solidFill>
                  <a:schemeClr val="tx1">
                    <a:lumMod val="65000"/>
                    <a:lumOff val="35000"/>
                  </a:schemeClr>
                </a:solidFill>
                <a:ea typeface="Calibri" panose="020F0502020204030204" pitchFamily="34" charset="0"/>
                <a:cs typeface="Times New Roman" panose="02020603050405020304" pitchFamily="18" charset="0"/>
              </a:rPr>
              <a:t>Μελέτη Περίπτωσης</a:t>
            </a:r>
            <a:endParaRPr lang="en-US"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lgn="ctr">
              <a:buNone/>
            </a:pPr>
            <a:r>
              <a:rPr lang="el-GR" sz="2800" i="1" kern="100" dirty="0">
                <a:solidFill>
                  <a:schemeClr val="tx1">
                    <a:lumMod val="65000"/>
                    <a:lumOff val="35000"/>
                  </a:schemeClr>
                </a:solidFill>
                <a:effectLst/>
                <a:ea typeface="Calibri" panose="020F0502020204030204" pitchFamily="34" charset="0"/>
                <a:cs typeface="Times New Roman" panose="02020603050405020304" pitchFamily="18" charset="0"/>
              </a:rPr>
              <a:t>Πρόκειται να συναντήσετε έναν δυνητικό πελάτη που ενδιαφέρεται να προωθήσει τα προϊόντα σας σε μια μεγάλη αλυσίδα σούπερ </a:t>
            </a:r>
            <a:r>
              <a:rPr lang="el-GR" sz="2800" i="1" kern="100" dirty="0" err="1">
                <a:solidFill>
                  <a:schemeClr val="tx1">
                    <a:lumMod val="65000"/>
                    <a:lumOff val="35000"/>
                  </a:schemeClr>
                </a:solidFill>
                <a:effectLst/>
                <a:ea typeface="Calibri" panose="020F0502020204030204" pitchFamily="34" charset="0"/>
                <a:cs typeface="Times New Roman" panose="02020603050405020304" pitchFamily="18" charset="0"/>
              </a:rPr>
              <a:t>μάρκετ</a:t>
            </a:r>
            <a:r>
              <a:rPr lang="el-GR" sz="2800" i="1" kern="100" dirty="0">
                <a:solidFill>
                  <a:schemeClr val="tx1">
                    <a:lumMod val="65000"/>
                    <a:lumOff val="35000"/>
                  </a:schemeClr>
                </a:solidFill>
                <a:effectLst/>
                <a:ea typeface="Calibri" panose="020F0502020204030204" pitchFamily="34" charset="0"/>
                <a:cs typeface="Times New Roman" panose="02020603050405020304" pitchFamily="18" charset="0"/>
              </a:rPr>
              <a:t>. Ο δυνητικός πελάτης σας γνωστοποίησε από την αρχή ότι θα ήθελε να κάνει μια συμφωνία με τη δουλειά σας. Από τον τόνο της φωνής του και τις λέξεις που χρησιμοποιεί καταλάβατε ότι είναι διεκδικητικός και κυρίαρχος. Ποιος είναι ο καλύτερος τρόπος να αντιμετωπίσετε μια τέτοια προσωπικότητα χωρίς να χάσετε τη διαπραγμάτευση;</a:t>
            </a:r>
            <a:endParaRPr lang="en-GB" dirty="0"/>
          </a:p>
        </p:txBody>
      </p:sp>
    </p:spTree>
    <p:extLst>
      <p:ext uri="{BB962C8B-B14F-4D97-AF65-F5344CB8AC3E}">
        <p14:creationId xmlns:p14="http://schemas.microsoft.com/office/powerpoint/2010/main" val="1625040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Στυλ και Τεχνικές Διαπραγμάτευσης</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sp>
        <p:nvSpPr>
          <p:cNvPr id="4" name="CasellaDiTesto 3">
            <a:extLst>
              <a:ext uri="{FF2B5EF4-FFF2-40B4-BE49-F238E27FC236}">
                <a16:creationId xmlns:a16="http://schemas.microsoft.com/office/drawing/2014/main" id="{FCF4244E-80AC-74AA-00D3-1FC8A88452DE}"/>
              </a:ext>
            </a:extLst>
          </p:cNvPr>
          <p:cNvSpPr txBox="1"/>
          <p:nvPr/>
        </p:nvSpPr>
        <p:spPr>
          <a:xfrm>
            <a:off x="550505" y="1566989"/>
            <a:ext cx="10879493" cy="671915"/>
          </a:xfrm>
          <a:prstGeom prst="rect">
            <a:avLst/>
          </a:prstGeom>
          <a:noFill/>
        </p:spPr>
        <p:txBody>
          <a:bodyPr wrap="square" rtlCol="0">
            <a:spAutoFit/>
          </a:bodyPr>
          <a:lstStyle/>
          <a:p>
            <a:pPr algn="just">
              <a:lnSpc>
                <a:spcPct val="107000"/>
              </a:lnSpc>
              <a:spcAft>
                <a:spcPts val="800"/>
              </a:spcAft>
            </a:pPr>
            <a:r>
              <a:rPr lang="el-GR" b="1" kern="100" dirty="0">
                <a:solidFill>
                  <a:schemeClr val="tx1">
                    <a:lumMod val="65000"/>
                    <a:lumOff val="35000"/>
                  </a:schemeClr>
                </a:solidFill>
                <a:ea typeface="Calibri" panose="020F0502020204030204" pitchFamily="34" charset="0"/>
                <a:cs typeface="Times New Roman" panose="02020603050405020304" pitchFamily="18" charset="0"/>
              </a:rPr>
              <a:t>Τα στυλ και οι τεχνικές διαπραγμάτευσης </a:t>
            </a:r>
            <a:r>
              <a:rPr lang="el-GR" kern="100" dirty="0">
                <a:solidFill>
                  <a:schemeClr val="tx1">
                    <a:lumMod val="65000"/>
                    <a:lumOff val="35000"/>
                  </a:schemeClr>
                </a:solidFill>
                <a:ea typeface="Calibri" panose="020F0502020204030204" pitchFamily="34" charset="0"/>
                <a:cs typeface="Times New Roman" panose="02020603050405020304" pitchFamily="18" charset="0"/>
              </a:rPr>
              <a:t>μπορεί να διαφέρουν ανάλογα με τους στόχους, τη σχέση μεταξύ των μερών και το πλαίσιο της διαπραγμάτευσης</a:t>
            </a:r>
            <a:r>
              <a:rPr lang="el-GR" b="1" kern="100" dirty="0">
                <a:solidFill>
                  <a:schemeClr val="tx1">
                    <a:lumMod val="65000"/>
                    <a:lumOff val="35000"/>
                  </a:schemeClr>
                </a:solidFill>
                <a:ea typeface="Calibri" panose="020F0502020204030204" pitchFamily="34" charset="0"/>
                <a:cs typeface="Times New Roman" panose="02020603050405020304" pitchFamily="18" charset="0"/>
              </a:rPr>
              <a:t>.</a:t>
            </a:r>
            <a:endParaRPr lang="it-IT"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
        <p:nvSpPr>
          <p:cNvPr id="8" name="CasellaDiTesto 7">
            <a:extLst>
              <a:ext uri="{FF2B5EF4-FFF2-40B4-BE49-F238E27FC236}">
                <a16:creationId xmlns:a16="http://schemas.microsoft.com/office/drawing/2014/main" id="{B8A394EE-2EE1-0EA7-7861-DCEF7503A895}"/>
              </a:ext>
            </a:extLst>
          </p:cNvPr>
          <p:cNvSpPr txBox="1"/>
          <p:nvPr/>
        </p:nvSpPr>
        <p:spPr>
          <a:xfrm>
            <a:off x="550505" y="2356378"/>
            <a:ext cx="10879493" cy="646331"/>
          </a:xfrm>
          <a:prstGeom prst="rect">
            <a:avLst/>
          </a:prstGeom>
          <a:noFill/>
        </p:spPr>
        <p:txBody>
          <a:bodyPr wrap="square">
            <a:spAutoFit/>
          </a:bodyPr>
          <a:lstStyle/>
          <a:p>
            <a:pPr marL="285750" indent="-285750">
              <a:buFont typeface="Arial" panose="020B0604020202020204" pitchFamily="34" charset="0"/>
              <a:buChar char="•"/>
            </a:pPr>
            <a:r>
              <a:rPr lang="el-GR" kern="100" dirty="0">
                <a:solidFill>
                  <a:schemeClr val="tx1">
                    <a:lumMod val="65000"/>
                    <a:lumOff val="35000"/>
                  </a:schemeClr>
                </a:solidFill>
                <a:effectLst/>
                <a:ea typeface="Calibri" panose="020F0502020204030204" pitchFamily="34" charset="0"/>
                <a:cs typeface="Times New Roman" panose="02020603050405020304" pitchFamily="18" charset="0"/>
              </a:rPr>
              <a:t>Στο πλαίσιο της γεωργίας, οι διαπραγματεύσεις συχνά περιστρέφονται γύρω από θέματα όπως η χρήση της γης, η κατανομή των πόρων, η τιμολόγηση και η κανονιστική συμμόρφωση</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dirty="0">
              <a:solidFill>
                <a:schemeClr val="tx1">
                  <a:lumMod val="65000"/>
                  <a:lumOff val="35000"/>
                </a:schemeClr>
              </a:solidFill>
            </a:endParaRPr>
          </a:p>
        </p:txBody>
      </p:sp>
      <p:sp>
        <p:nvSpPr>
          <p:cNvPr id="9" name="CasellaDiTesto 8">
            <a:extLst>
              <a:ext uri="{FF2B5EF4-FFF2-40B4-BE49-F238E27FC236}">
                <a16:creationId xmlns:a16="http://schemas.microsoft.com/office/drawing/2014/main" id="{006B257F-0B75-9D91-8A87-1C48385F3E42}"/>
              </a:ext>
            </a:extLst>
          </p:cNvPr>
          <p:cNvSpPr txBox="1"/>
          <p:nvPr/>
        </p:nvSpPr>
        <p:spPr>
          <a:xfrm>
            <a:off x="2042889" y="3354387"/>
            <a:ext cx="9447757" cy="1599284"/>
          </a:xfrm>
          <a:prstGeom prst="rect">
            <a:avLst/>
          </a:prstGeom>
          <a:noFill/>
        </p:spPr>
        <p:txBody>
          <a:bodyPr wrap="square">
            <a:spAutoFit/>
          </a:bodyPr>
          <a:lstStyle/>
          <a:p>
            <a:pPr lvl="0" algn="just">
              <a:lnSpc>
                <a:spcPct val="107000"/>
              </a:lnSpc>
              <a:spcAft>
                <a:spcPts val="800"/>
              </a:spcAft>
            </a:pP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1. </a:t>
            </a:r>
            <a:r>
              <a:rPr lang="el-GR" b="1" kern="100" dirty="0">
                <a:solidFill>
                  <a:schemeClr val="tx1">
                    <a:lumMod val="65000"/>
                    <a:lumOff val="35000"/>
                  </a:schemeClr>
                </a:solidFill>
                <a:effectLst/>
                <a:ea typeface="Calibri" panose="020F0502020204030204" pitchFamily="34" charset="0"/>
                <a:cs typeface="Times New Roman" panose="02020603050405020304" pitchFamily="18" charset="0"/>
              </a:rPr>
              <a:t>Ανταγωνιστική διαπραγμάτευση</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dirty="0">
              <a:solidFill>
                <a:schemeClr val="tx1">
                  <a:lumMod val="65000"/>
                  <a:lumOff val="35000"/>
                </a:schemeClr>
              </a:solidFill>
              <a:ea typeface="Calibri" panose="020F0502020204030204" pitchFamily="34" charset="0"/>
              <a:cs typeface="Open Sans" panose="020B0606030504020204" pitchFamily="34" charset="0"/>
            </a:endParaRPr>
          </a:p>
          <a:p>
            <a:pPr lvl="0" algn="just">
              <a:spcAft>
                <a:spcPts val="800"/>
              </a:spcAft>
            </a:pPr>
            <a:r>
              <a:rPr lang="el-GR" kern="100" dirty="0">
                <a:solidFill>
                  <a:schemeClr val="tx1">
                    <a:lumMod val="65000"/>
                    <a:lumOff val="35000"/>
                  </a:schemeClr>
                </a:solidFill>
                <a:effectLst/>
                <a:ea typeface="Calibri" panose="020F0502020204030204" pitchFamily="34" charset="0"/>
                <a:cs typeface="Times New Roman" panose="02020603050405020304" pitchFamily="18" charset="0"/>
              </a:rPr>
              <a:t>Στην ανταγωνιστική διαπραγμάτευση, κάθε μέρος επιδιώκει επιθετικά τα δικά του συμφέροντα, θεωρώντας συχνά τη διαπραγμάτευση ως ένα παιχνίδι μηδενικού αθροίσματος, όπου το κέρδος του ενός μέρους είναι η απώλεια του άλλου. Αυτό το στυλ μπορεί να είναι συγκρουσιακό και να επικεντρώνεται στο να κερδίσει παραχωρήσεις από το άλλο μέρος.</a:t>
            </a:r>
            <a:endParaRPr lang="en-US" kern="1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pic>
        <p:nvPicPr>
          <p:cNvPr id="11" name="Immagine 10">
            <a:extLst>
              <a:ext uri="{FF2B5EF4-FFF2-40B4-BE49-F238E27FC236}">
                <a16:creationId xmlns:a16="http://schemas.microsoft.com/office/drawing/2014/main" id="{78B4AF9C-E4A7-DB94-B8B9-ECFD57237E5F}"/>
              </a:ext>
            </a:extLst>
          </p:cNvPr>
          <p:cNvPicPr>
            <a:picLocks noChangeAspect="1"/>
          </p:cNvPicPr>
          <p:nvPr/>
        </p:nvPicPr>
        <p:blipFill>
          <a:blip r:embed="rId2" cstate="print">
            <a:clrChange>
              <a:clrFrom>
                <a:srgbClr val="F8FAFB"/>
              </a:clrFrom>
              <a:clrTo>
                <a:srgbClr val="F8FAFB">
                  <a:alpha val="0"/>
                </a:srgbClr>
              </a:clrTo>
            </a:clrChange>
            <a:extLst>
              <a:ext uri="{28A0092B-C50C-407E-A947-70E740481C1C}">
                <a14:useLocalDpi xmlns:a14="http://schemas.microsoft.com/office/drawing/2010/main" val="0"/>
              </a:ext>
            </a:extLst>
          </a:blip>
          <a:stretch>
            <a:fillRect/>
          </a:stretch>
        </p:blipFill>
        <p:spPr>
          <a:xfrm>
            <a:off x="314648" y="3278809"/>
            <a:ext cx="1669894" cy="1442812"/>
          </a:xfrm>
          <a:prstGeom prst="rect">
            <a:avLst/>
          </a:prstGeom>
        </p:spPr>
      </p:pic>
      <p:sp>
        <p:nvSpPr>
          <p:cNvPr id="12" name="CasellaDiTesto 11">
            <a:extLst>
              <a:ext uri="{FF2B5EF4-FFF2-40B4-BE49-F238E27FC236}">
                <a16:creationId xmlns:a16="http://schemas.microsoft.com/office/drawing/2014/main" id="{3627AA34-23A2-9B05-4380-C893A3BAB48D}"/>
              </a:ext>
            </a:extLst>
          </p:cNvPr>
          <p:cNvSpPr txBox="1"/>
          <p:nvPr/>
        </p:nvSpPr>
        <p:spPr>
          <a:xfrm>
            <a:off x="489855" y="5156920"/>
            <a:ext cx="11000791" cy="1200329"/>
          </a:xfrm>
          <a:prstGeom prst="rect">
            <a:avLst/>
          </a:prstGeom>
          <a:noFill/>
          <a:ln>
            <a:solidFill>
              <a:schemeClr val="tx1">
                <a:lumMod val="65000"/>
                <a:lumOff val="35000"/>
              </a:schemeClr>
            </a:solidFill>
          </a:ln>
        </p:spPr>
        <p:txBody>
          <a:bodyPr wrap="square">
            <a:spAutoFit/>
          </a:bodyPr>
          <a:lstStyle/>
          <a:p>
            <a:pPr algn="just"/>
            <a:r>
              <a:rPr lang="el-GR" u="sng" dirty="0">
                <a:solidFill>
                  <a:schemeClr val="tx1">
                    <a:lumMod val="65000"/>
                    <a:lumOff val="35000"/>
                  </a:schemeClr>
                </a:solidFill>
              </a:rPr>
              <a:t>Παράδειγμα</a:t>
            </a:r>
            <a:r>
              <a:rPr lang="en-US" dirty="0">
                <a:solidFill>
                  <a:schemeClr val="tx1">
                    <a:lumMod val="65000"/>
                    <a:lumOff val="35000"/>
                  </a:schemeClr>
                </a:solidFill>
              </a:rPr>
              <a:t>: </a:t>
            </a:r>
            <a:r>
              <a:rPr lang="el-GR" dirty="0">
                <a:solidFill>
                  <a:schemeClr val="tx1">
                    <a:lumMod val="65000"/>
                    <a:lumOff val="35000"/>
                  </a:schemeClr>
                </a:solidFill>
              </a:rPr>
              <a:t>Οι ανταγωνιστικές διαπραγματεύσεις στη γεωργία μπορεί να συμβούν όταν πολλοί αγρότες διεκδικούν περιορισμένους υδάτινους πόρους για άρδευση κατά τη διάρκεια μιας ξηρασίας. Κάθε αγρότης μπορεί να υποστηρίξει επιθετικά την κατανομή του νερού που του αναλογεί, προσπαθώντας να εξασφαλίσει μεγαλύτερο μερίδιο σε βάρος των άλλων.</a:t>
            </a:r>
            <a:endParaRPr lang="it-IT" dirty="0">
              <a:solidFill>
                <a:schemeClr val="tx1">
                  <a:lumMod val="65000"/>
                  <a:lumOff val="35000"/>
                </a:schemeClr>
              </a:solidFill>
            </a:endParaRPr>
          </a:p>
        </p:txBody>
      </p:sp>
    </p:spTree>
    <p:extLst>
      <p:ext uri="{BB962C8B-B14F-4D97-AF65-F5344CB8AC3E}">
        <p14:creationId xmlns:p14="http://schemas.microsoft.com/office/powerpoint/2010/main" val="150139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l-GR" dirty="0"/>
              <a:t>Διαπροσωπική και Αποτελεσματική Επικοινωνία</a:t>
            </a:r>
            <a:endParaRPr lang="en-GB" dirty="0"/>
          </a:p>
          <a:p>
            <a:endParaRPr lang="en-GB" dirty="0"/>
          </a:p>
          <a:p>
            <a:r>
              <a:rPr lang="el-GR" dirty="0"/>
              <a:t>Τι είναι η αποτελεσματική επικοινωνία;</a:t>
            </a:r>
            <a:endParaRPr lang="en-GB" dirty="0"/>
          </a:p>
          <a:p>
            <a:endParaRPr lang="en-GB" dirty="0"/>
          </a:p>
          <a:p>
            <a:r>
              <a:rPr lang="el-GR" dirty="0"/>
              <a:t>Λεκτική και μη λεκτική επικοινωνία</a:t>
            </a:r>
            <a:endParaRPr lang="en-GB" dirty="0"/>
          </a:p>
          <a:p>
            <a:endParaRPr lang="en-GB" dirty="0"/>
          </a:p>
          <a:p>
            <a:r>
              <a:rPr lang="el-GR" dirty="0"/>
              <a:t>Αποτελεσματική ομιλία και ενεργητική ακρόαση</a:t>
            </a:r>
            <a:endParaRPr lang="en-GB" dirty="0"/>
          </a:p>
          <a:p>
            <a:r>
              <a:rPr lang="el-GR" dirty="0"/>
              <a:t>Εμπόδια στην επικοινωνία</a:t>
            </a:r>
            <a:endParaRPr lang="en-GB"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Στυλ και Τεχνικές Διαπραγμάτευσης</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30</a:t>
            </a:fld>
            <a:endParaRPr lang="en-US" dirty="0"/>
          </a:p>
        </p:txBody>
      </p:sp>
      <p:sp>
        <p:nvSpPr>
          <p:cNvPr id="9" name="CasellaDiTesto 8">
            <a:extLst>
              <a:ext uri="{FF2B5EF4-FFF2-40B4-BE49-F238E27FC236}">
                <a16:creationId xmlns:a16="http://schemas.microsoft.com/office/drawing/2014/main" id="{006B257F-0B75-9D91-8A87-1C48385F3E42}"/>
              </a:ext>
            </a:extLst>
          </p:cNvPr>
          <p:cNvSpPr txBox="1"/>
          <p:nvPr/>
        </p:nvSpPr>
        <p:spPr>
          <a:xfrm>
            <a:off x="2042889" y="1435868"/>
            <a:ext cx="9447757" cy="1367234"/>
          </a:xfrm>
          <a:prstGeom prst="rect">
            <a:avLst/>
          </a:prstGeom>
          <a:noFill/>
        </p:spPr>
        <p:txBody>
          <a:bodyPr wrap="square">
            <a:spAutoFit/>
          </a:bodyPr>
          <a:lstStyle/>
          <a:p>
            <a:pPr lvl="0" algn="just">
              <a:lnSpc>
                <a:spcPct val="107000"/>
              </a:lnSpc>
              <a:spcAft>
                <a:spcPts val="800"/>
              </a:spcAft>
            </a:pP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2. </a:t>
            </a:r>
            <a:r>
              <a:rPr lang="el-GR" b="1" kern="100" dirty="0">
                <a:solidFill>
                  <a:schemeClr val="tx1">
                    <a:lumMod val="65000"/>
                    <a:lumOff val="35000"/>
                  </a:schemeClr>
                </a:solidFill>
                <a:effectLst/>
                <a:ea typeface="Calibri" panose="020F0502020204030204" pitchFamily="34" charset="0"/>
                <a:cs typeface="Times New Roman" panose="02020603050405020304" pitchFamily="18" charset="0"/>
              </a:rPr>
              <a:t>Συνεργατική διαπραγμάτευση</a:t>
            </a: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a:t>
            </a:r>
          </a:p>
          <a:p>
            <a:pPr lvl="0" algn="just">
              <a:spcAft>
                <a:spcPts val="800"/>
              </a:spcAft>
            </a:pPr>
            <a:r>
              <a:rPr lang="el-GR" kern="100" dirty="0">
                <a:solidFill>
                  <a:schemeClr val="tx1">
                    <a:lumMod val="65000"/>
                    <a:lumOff val="35000"/>
                  </a:schemeClr>
                </a:solidFill>
                <a:ea typeface="Calibri" panose="020F0502020204030204" pitchFamily="34" charset="0"/>
                <a:cs typeface="Times New Roman" panose="02020603050405020304" pitchFamily="18" charset="0"/>
              </a:rPr>
              <a:t>Γνωστή και ως ενοποιητική ή </a:t>
            </a:r>
            <a:r>
              <a:rPr lang="el-GR" kern="100" dirty="0" err="1">
                <a:solidFill>
                  <a:schemeClr val="tx1">
                    <a:lumMod val="65000"/>
                    <a:lumOff val="35000"/>
                  </a:schemeClr>
                </a:solidFill>
                <a:ea typeface="Calibri" panose="020F0502020204030204" pitchFamily="34" charset="0"/>
                <a:cs typeface="Times New Roman" panose="02020603050405020304" pitchFamily="18" charset="0"/>
              </a:rPr>
              <a:t>win-win</a:t>
            </a:r>
            <a:r>
              <a:rPr lang="el-GR" kern="100" dirty="0">
                <a:solidFill>
                  <a:schemeClr val="tx1">
                    <a:lumMod val="65000"/>
                    <a:lumOff val="35000"/>
                  </a:schemeClr>
                </a:solidFill>
                <a:ea typeface="Calibri" panose="020F0502020204030204" pitchFamily="34" charset="0"/>
                <a:cs typeface="Times New Roman" panose="02020603050405020304" pitchFamily="18" charset="0"/>
              </a:rPr>
              <a:t> διαπραγμάτευση, δίνει έμφαση στην εξεύρεση αμοιβαία επωφελών λύσεων. Τα μέρη συνεργάζονται για να εντοπίσουν κοινά συμφέροντα και δημιουργικές λύσεις που μεγιστοποιούν την αξία για όλους τους εμπλεκόμενους</a:t>
            </a:r>
            <a:r>
              <a:rPr lang="en-US" kern="100" dirty="0">
                <a:solidFill>
                  <a:schemeClr val="tx1">
                    <a:lumMod val="65000"/>
                    <a:lumOff val="35000"/>
                  </a:schemeClr>
                </a:solidFill>
                <a:ea typeface="Calibri" panose="020F0502020204030204" pitchFamily="34" charset="0"/>
                <a:cs typeface="Times New Roman" panose="02020603050405020304" pitchFamily="18" charset="0"/>
              </a:rPr>
              <a:t>.</a:t>
            </a:r>
          </a:p>
        </p:txBody>
      </p:sp>
      <p:sp>
        <p:nvSpPr>
          <p:cNvPr id="12" name="CasellaDiTesto 11">
            <a:extLst>
              <a:ext uri="{FF2B5EF4-FFF2-40B4-BE49-F238E27FC236}">
                <a16:creationId xmlns:a16="http://schemas.microsoft.com/office/drawing/2014/main" id="{3627AA34-23A2-9B05-4380-C893A3BAB48D}"/>
              </a:ext>
            </a:extLst>
          </p:cNvPr>
          <p:cNvSpPr txBox="1"/>
          <p:nvPr/>
        </p:nvSpPr>
        <p:spPr>
          <a:xfrm>
            <a:off x="489855" y="2756909"/>
            <a:ext cx="11000791" cy="1200329"/>
          </a:xfrm>
          <a:prstGeom prst="rect">
            <a:avLst/>
          </a:prstGeom>
          <a:noFill/>
          <a:ln>
            <a:solidFill>
              <a:schemeClr val="tx1">
                <a:lumMod val="65000"/>
                <a:lumOff val="35000"/>
              </a:schemeClr>
            </a:solidFill>
          </a:ln>
        </p:spPr>
        <p:txBody>
          <a:bodyPr wrap="square">
            <a:spAutoFit/>
          </a:bodyPr>
          <a:lstStyle/>
          <a:p>
            <a:pPr algn="just"/>
            <a:r>
              <a:rPr lang="el-GR" u="sng" dirty="0">
                <a:solidFill>
                  <a:schemeClr val="tx1">
                    <a:lumMod val="65000"/>
                    <a:lumOff val="35000"/>
                  </a:schemeClr>
                </a:solidFill>
              </a:rPr>
              <a:t>Παράδειγμα</a:t>
            </a:r>
            <a:r>
              <a:rPr lang="en-US" dirty="0">
                <a:solidFill>
                  <a:schemeClr val="tx1">
                    <a:lumMod val="65000"/>
                    <a:lumOff val="35000"/>
                  </a:schemeClr>
                </a:solidFill>
              </a:rPr>
              <a:t>: </a:t>
            </a:r>
            <a:r>
              <a:rPr lang="el-GR" dirty="0">
                <a:solidFill>
                  <a:schemeClr val="tx1">
                    <a:lumMod val="65000"/>
                    <a:lumOff val="35000"/>
                  </a:schemeClr>
                </a:solidFill>
              </a:rPr>
              <a:t>Η συνεργατική διαπραγμάτευση μπορεί να συμβεί όταν οι αγρότες ενός συνεταιρισμού επιδιώκουν να αγοράσουν συλλογικά γεωργικό εξοπλισμό ή να διαπραγματευτούν με τους προμηθευτές για εκπτώσεις σε μαζικές αγορές. Συγκεντρώνοντας πόρους και διαπραγματευόμενοι από κοινού, επιτυγχάνουν καλύτερους όρους και χαμηλότερο κόστος για όλα τα μέλη</a:t>
            </a:r>
            <a:r>
              <a:rPr lang="en-US" dirty="0">
                <a:solidFill>
                  <a:schemeClr val="tx1">
                    <a:lumMod val="65000"/>
                    <a:lumOff val="35000"/>
                  </a:schemeClr>
                </a:solidFill>
              </a:rPr>
              <a:t>.</a:t>
            </a:r>
          </a:p>
        </p:txBody>
      </p:sp>
      <p:pic>
        <p:nvPicPr>
          <p:cNvPr id="2" name="Immagine 1">
            <a:extLst>
              <a:ext uri="{FF2B5EF4-FFF2-40B4-BE49-F238E27FC236}">
                <a16:creationId xmlns:a16="http://schemas.microsoft.com/office/drawing/2014/main" id="{4558C5DF-FE20-C447-2A63-700D4FB44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855" y="1851724"/>
            <a:ext cx="1397455" cy="858160"/>
          </a:xfrm>
          <a:prstGeom prst="rect">
            <a:avLst/>
          </a:prstGeom>
        </p:spPr>
      </p:pic>
      <p:sp>
        <p:nvSpPr>
          <p:cNvPr id="3" name="CasellaDiTesto 2">
            <a:extLst>
              <a:ext uri="{FF2B5EF4-FFF2-40B4-BE49-F238E27FC236}">
                <a16:creationId xmlns:a16="http://schemas.microsoft.com/office/drawing/2014/main" id="{4966F72C-8AB1-94C5-57C2-1B587E96D3EB}"/>
              </a:ext>
            </a:extLst>
          </p:cNvPr>
          <p:cNvSpPr txBox="1"/>
          <p:nvPr/>
        </p:nvSpPr>
        <p:spPr>
          <a:xfrm>
            <a:off x="1749487" y="3927129"/>
            <a:ext cx="9603336" cy="1579920"/>
          </a:xfrm>
          <a:prstGeom prst="rect">
            <a:avLst/>
          </a:prstGeom>
          <a:noFill/>
        </p:spPr>
        <p:txBody>
          <a:bodyPr wrap="square">
            <a:spAutoFit/>
          </a:bodyPr>
          <a:lstStyle/>
          <a:p>
            <a:pPr lvl="0" algn="just">
              <a:spcAft>
                <a:spcPts val="800"/>
              </a:spcAft>
            </a:pP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3. </a:t>
            </a:r>
            <a:r>
              <a:rPr lang="el-GR" b="1" kern="100" dirty="0">
                <a:solidFill>
                  <a:schemeClr val="tx1">
                    <a:lumMod val="65000"/>
                    <a:lumOff val="35000"/>
                  </a:schemeClr>
                </a:solidFill>
                <a:effectLst/>
                <a:ea typeface="Calibri" panose="020F0502020204030204" pitchFamily="34" charset="0"/>
                <a:cs typeface="Times New Roman" panose="02020603050405020304" pitchFamily="18" charset="0"/>
              </a:rPr>
              <a:t>Διαπραγμάτευση συμβιβασμού</a:t>
            </a: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a:t>
            </a:r>
          </a:p>
          <a:p>
            <a:pPr lvl="0" algn="just">
              <a:spcAft>
                <a:spcPts val="800"/>
              </a:spcAft>
            </a:pPr>
            <a:r>
              <a:rPr lang="el-GR" kern="100" dirty="0">
                <a:solidFill>
                  <a:schemeClr val="tx1">
                    <a:lumMod val="65000"/>
                    <a:lumOff val="35000"/>
                  </a:schemeClr>
                </a:solidFill>
                <a:ea typeface="Calibri" panose="020F0502020204030204" pitchFamily="34" charset="0"/>
                <a:cs typeface="Times New Roman" panose="02020603050405020304" pitchFamily="18" charset="0"/>
              </a:rPr>
              <a:t>Η συμβιβαστική διαπραγμάτευση περιλαμβάνει την εξεύρεση λύσεων στη μέση, όπου κάθε συμβαλλόμενο μέρος κάνει παραχωρήσεις για την επίτευξη συμφωνίας. Πρόκειται για μια ισορροπημένη προσέγγιση που μπορεί να μην ικανοποιεί πλήρως καμία από τις δύο πλευρές, αλλά στοχεύει να συναντηθεί κάπου στη μέση</a:t>
            </a:r>
            <a:r>
              <a:rPr lang="en-US" kern="100" dirty="0">
                <a:solidFill>
                  <a:schemeClr val="tx1">
                    <a:lumMod val="65000"/>
                    <a:lumOff val="35000"/>
                  </a:schemeClr>
                </a:solidFill>
                <a:ea typeface="Calibri" panose="020F0502020204030204" pitchFamily="34" charset="0"/>
                <a:cs typeface="Times New Roman" panose="02020603050405020304" pitchFamily="18" charset="0"/>
              </a:rPr>
              <a:t>.</a:t>
            </a:r>
          </a:p>
        </p:txBody>
      </p:sp>
      <p:sp>
        <p:nvSpPr>
          <p:cNvPr id="10" name="CasellaDiTesto 9">
            <a:extLst>
              <a:ext uri="{FF2B5EF4-FFF2-40B4-BE49-F238E27FC236}">
                <a16:creationId xmlns:a16="http://schemas.microsoft.com/office/drawing/2014/main" id="{9A556094-93FD-F784-3C9D-B87556E71B38}"/>
              </a:ext>
            </a:extLst>
          </p:cNvPr>
          <p:cNvSpPr txBox="1"/>
          <p:nvPr/>
        </p:nvSpPr>
        <p:spPr>
          <a:xfrm>
            <a:off x="489855" y="5450185"/>
            <a:ext cx="11000791" cy="1200329"/>
          </a:xfrm>
          <a:prstGeom prst="rect">
            <a:avLst/>
          </a:prstGeom>
          <a:noFill/>
          <a:ln>
            <a:solidFill>
              <a:schemeClr val="tx1">
                <a:lumMod val="65000"/>
                <a:lumOff val="35000"/>
              </a:schemeClr>
            </a:solidFill>
          </a:ln>
        </p:spPr>
        <p:txBody>
          <a:bodyPr wrap="square">
            <a:spAutoFit/>
          </a:bodyPr>
          <a:lstStyle/>
          <a:p>
            <a:pPr algn="just"/>
            <a:r>
              <a:rPr lang="el-GR" u="sng" dirty="0">
                <a:solidFill>
                  <a:schemeClr val="tx1">
                    <a:lumMod val="65000"/>
                    <a:lumOff val="35000"/>
                  </a:schemeClr>
                </a:solidFill>
              </a:rPr>
              <a:t>Παράδειγμα</a:t>
            </a:r>
            <a:r>
              <a:rPr lang="en-US" u="sng" dirty="0">
                <a:solidFill>
                  <a:schemeClr val="tx1">
                    <a:lumMod val="65000"/>
                    <a:lumOff val="35000"/>
                  </a:schemeClr>
                </a:solidFill>
              </a:rPr>
              <a:t>: </a:t>
            </a:r>
            <a:r>
              <a:rPr lang="el-GR" dirty="0">
                <a:solidFill>
                  <a:schemeClr val="tx1">
                    <a:lumMod val="65000"/>
                    <a:lumOff val="35000"/>
                  </a:schemeClr>
                </a:solidFill>
              </a:rPr>
              <a:t>Στο αγροτικό πλαίσιο, οι συμβιβαστικές διαπραγματεύσεις θα μπορούσαν να συμβούν όταν οι γειτονικοί αγρότες διαφωνούν σχετικά με τα όρια της γης. Αντί να προσφύγουν στο δικαστήριο, θα μπορούσαν να διαπραγματευτούν και να συμφωνήσουν σε μια προσαρμογή των ορίων της γης που να ικανοποιεί τις ανάγκες και των δύο μερών.</a:t>
            </a:r>
            <a:endParaRPr lang="en-US" dirty="0">
              <a:solidFill>
                <a:schemeClr val="tx1">
                  <a:lumMod val="65000"/>
                  <a:lumOff val="35000"/>
                </a:schemeClr>
              </a:solidFill>
            </a:endParaRPr>
          </a:p>
        </p:txBody>
      </p:sp>
      <p:pic>
        <p:nvPicPr>
          <p:cNvPr id="14" name="Immagine 13">
            <a:extLst>
              <a:ext uri="{FF2B5EF4-FFF2-40B4-BE49-F238E27FC236}">
                <a16:creationId xmlns:a16="http://schemas.microsoft.com/office/drawing/2014/main" id="{E9305A95-D9BB-3CE7-9BC6-B8895BB31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5" y="4066752"/>
            <a:ext cx="1259632" cy="1168625"/>
          </a:xfrm>
          <a:prstGeom prst="rect">
            <a:avLst/>
          </a:prstGeom>
        </p:spPr>
      </p:pic>
    </p:spTree>
    <p:extLst>
      <p:ext uri="{BB962C8B-B14F-4D97-AF65-F5344CB8AC3E}">
        <p14:creationId xmlns:p14="http://schemas.microsoft.com/office/powerpoint/2010/main" val="109475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50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382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l-GR" dirty="0"/>
              <a:t>Ομαδική εργασία και δεξιότητες συνεργασίας </a:t>
            </a:r>
          </a:p>
          <a:p>
            <a:endParaRPr lang="en-US" dirty="0"/>
          </a:p>
          <a:p>
            <a:r>
              <a:rPr lang="el-GR" dirty="0"/>
              <a:t>Ο ρόλος τους στην επιχειρηματική επιτυχία</a:t>
            </a:r>
          </a:p>
          <a:p>
            <a:pPr marL="0" indent="0">
              <a:buNone/>
            </a:pPr>
            <a:endParaRPr lang="en-US" dirty="0"/>
          </a:p>
          <a:p>
            <a:r>
              <a:rPr lang="el-GR" dirty="0"/>
              <a:t>Αποτελεσματικές ομάδες και τα χαρακτηριστικά τους</a:t>
            </a:r>
          </a:p>
          <a:p>
            <a:pPr marL="0" indent="0">
              <a:buNone/>
            </a:pPr>
            <a:endParaRPr lang="en-US" dirty="0"/>
          </a:p>
          <a:p>
            <a:r>
              <a:rPr lang="el-GR" dirty="0"/>
              <a:t>Καθορισμός Κοινών Στόχων</a:t>
            </a:r>
            <a:endParaRPr lang="en-US" dirty="0"/>
          </a:p>
          <a:p>
            <a:endParaRPr lang="en-US" dirty="0"/>
          </a:p>
          <a:p>
            <a:r>
              <a:rPr lang="el-GR" dirty="0"/>
              <a:t>Επίλυση Συγκρούσεων</a:t>
            </a:r>
            <a:endParaRPr lang="en-US"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543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p:txBody>
          <a:bodyPr/>
          <a:lstStyle/>
          <a:p>
            <a:r>
              <a:rPr lang="el-GR" sz="4400" dirty="0"/>
              <a:t>Ομαδι</a:t>
            </a:r>
            <a:r>
              <a:rPr lang="el-GR" dirty="0"/>
              <a:t>κή εργασία και δεξιότητες συνεργασίας</a:t>
            </a:r>
            <a:endParaRPr lang="it-IT" dirty="0"/>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14" name="CasellaDiTesto 13">
            <a:extLst>
              <a:ext uri="{FF2B5EF4-FFF2-40B4-BE49-F238E27FC236}">
                <a16:creationId xmlns:a16="http://schemas.microsoft.com/office/drawing/2014/main" id="{692CB75E-418B-A9EE-AB9C-4EB4965E2E67}"/>
              </a:ext>
            </a:extLst>
          </p:cNvPr>
          <p:cNvSpPr txBox="1"/>
          <p:nvPr/>
        </p:nvSpPr>
        <p:spPr>
          <a:xfrm>
            <a:off x="550504" y="2593066"/>
            <a:ext cx="6739059" cy="646331"/>
          </a:xfrm>
          <a:prstGeom prst="rect">
            <a:avLst/>
          </a:prstGeom>
          <a:noFill/>
        </p:spPr>
        <p:txBody>
          <a:bodyPr wrap="square" rtlCol="0">
            <a:spAutoFit/>
          </a:bodyPr>
          <a:lstStyle/>
          <a:p>
            <a:pPr marL="285750" indent="-285750">
              <a:buFont typeface="Arial" panose="020B0604020202020204" pitchFamily="34" charset="0"/>
              <a:buChar char="•"/>
            </a:pPr>
            <a:r>
              <a:rPr lang="el-GR" kern="100" dirty="0">
                <a:solidFill>
                  <a:schemeClr val="tx1">
                    <a:lumMod val="65000"/>
                    <a:lumOff val="35000"/>
                  </a:schemeClr>
                </a:solidFill>
                <a:ea typeface="Calibri" panose="020F0502020204030204" pitchFamily="34" charset="0"/>
              </a:rPr>
              <a:t>Σημαντικές δεξιότητες τόσο σε προσωπικό όσο και σε επαγγελματικό πλαίσιο</a:t>
            </a:r>
            <a:r>
              <a:rPr lang="en-US" kern="100" dirty="0">
                <a:solidFill>
                  <a:schemeClr val="tx1">
                    <a:lumMod val="65000"/>
                    <a:lumOff val="35000"/>
                  </a:schemeClr>
                </a:solidFill>
                <a:ea typeface="Calibri" panose="020F0502020204030204" pitchFamily="34" charset="0"/>
              </a:rPr>
              <a:t>.</a:t>
            </a:r>
          </a:p>
        </p:txBody>
      </p:sp>
      <p:sp>
        <p:nvSpPr>
          <p:cNvPr id="15" name="CasellaDiTesto 14">
            <a:extLst>
              <a:ext uri="{FF2B5EF4-FFF2-40B4-BE49-F238E27FC236}">
                <a16:creationId xmlns:a16="http://schemas.microsoft.com/office/drawing/2014/main" id="{1B0747A2-DEFC-0558-710C-57A042CE50CA}"/>
              </a:ext>
            </a:extLst>
          </p:cNvPr>
          <p:cNvSpPr txBox="1"/>
          <p:nvPr/>
        </p:nvSpPr>
        <p:spPr>
          <a:xfrm>
            <a:off x="2152284" y="4143403"/>
            <a:ext cx="9411182" cy="830997"/>
          </a:xfrm>
          <a:prstGeom prst="rect">
            <a:avLst/>
          </a:prstGeom>
          <a:noFill/>
          <a:ln>
            <a:solidFill>
              <a:schemeClr val="tx1">
                <a:lumMod val="65000"/>
                <a:lumOff val="35000"/>
              </a:schemeClr>
            </a:solidFill>
          </a:ln>
        </p:spPr>
        <p:txBody>
          <a:bodyPr wrap="square">
            <a:spAutoFit/>
          </a:bodyPr>
          <a:lstStyle/>
          <a:p>
            <a:pPr algn="just"/>
            <a:r>
              <a:rPr lang="el-GR" sz="1600" b="1" dirty="0">
                <a:solidFill>
                  <a:schemeClr val="tx1">
                    <a:lumMod val="65000"/>
                    <a:lumOff val="35000"/>
                  </a:schemeClr>
                </a:solidFill>
              </a:rPr>
              <a:t>Η ομαδική εργασία </a:t>
            </a:r>
            <a:r>
              <a:rPr lang="el-GR" sz="1600" dirty="0">
                <a:solidFill>
                  <a:schemeClr val="tx1">
                    <a:lumMod val="65000"/>
                    <a:lumOff val="35000"/>
                  </a:schemeClr>
                </a:solidFill>
              </a:rPr>
              <a:t>συνδυάζει τις ατομικές προσπάθειες όλων των μελών της ομάδας για την επίτευξη ενός στόχου, εποπτεύεται συνήθως από έναν αρχηγό της ομάδας και στα μέλη της ομάδας ανατίθενται ατομικά καθήκοντα για να συμβάλουν στην επίτευξη του τελικού στόχου της ομάδας.</a:t>
            </a:r>
            <a:endParaRPr lang="it-IT" sz="1600" dirty="0">
              <a:solidFill>
                <a:schemeClr val="tx1">
                  <a:lumMod val="65000"/>
                  <a:lumOff val="35000"/>
                </a:schemeClr>
              </a:solidFill>
            </a:endParaRPr>
          </a:p>
        </p:txBody>
      </p:sp>
      <p:pic>
        <p:nvPicPr>
          <p:cNvPr id="16" name="Immagine 15">
            <a:extLst>
              <a:ext uri="{FF2B5EF4-FFF2-40B4-BE49-F238E27FC236}">
                <a16:creationId xmlns:a16="http://schemas.microsoft.com/office/drawing/2014/main" id="{0B4115D0-29AF-F60A-598F-0B6187436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970" y="1423291"/>
            <a:ext cx="4705625" cy="2129609"/>
          </a:xfrm>
          <a:prstGeom prst="rect">
            <a:avLst/>
          </a:prstGeom>
        </p:spPr>
      </p:pic>
      <p:pic>
        <p:nvPicPr>
          <p:cNvPr id="17" name="Immagine 16">
            <a:extLst>
              <a:ext uri="{FF2B5EF4-FFF2-40B4-BE49-F238E27FC236}">
                <a16:creationId xmlns:a16="http://schemas.microsoft.com/office/drawing/2014/main" id="{52054517-C6B0-4028-90DD-8EE792C63E68}"/>
              </a:ext>
            </a:extLst>
          </p:cNvPr>
          <p:cNvPicPr>
            <a:picLocks noChangeAspect="1"/>
          </p:cNvPicPr>
          <p:nvPr/>
        </p:nvPicPr>
        <p:blipFill>
          <a:blip r:embed="rId3"/>
          <a:stretch>
            <a:fillRect/>
          </a:stretch>
        </p:blipFill>
        <p:spPr>
          <a:xfrm>
            <a:off x="346194" y="3614581"/>
            <a:ext cx="1585098" cy="1569856"/>
          </a:xfrm>
          <a:prstGeom prst="rect">
            <a:avLst/>
          </a:prstGeom>
        </p:spPr>
      </p:pic>
      <p:sp>
        <p:nvSpPr>
          <p:cNvPr id="18" name="CasellaDiTesto 17">
            <a:extLst>
              <a:ext uri="{FF2B5EF4-FFF2-40B4-BE49-F238E27FC236}">
                <a16:creationId xmlns:a16="http://schemas.microsoft.com/office/drawing/2014/main" id="{4EB790D9-AA2D-7048-18E0-F60313FEB451}"/>
              </a:ext>
            </a:extLst>
          </p:cNvPr>
          <p:cNvSpPr txBox="1"/>
          <p:nvPr/>
        </p:nvSpPr>
        <p:spPr>
          <a:xfrm>
            <a:off x="550504" y="5490229"/>
            <a:ext cx="9208353" cy="830997"/>
          </a:xfrm>
          <a:prstGeom prst="rect">
            <a:avLst/>
          </a:prstGeom>
          <a:noFill/>
          <a:ln>
            <a:solidFill>
              <a:schemeClr val="tx1">
                <a:lumMod val="65000"/>
                <a:lumOff val="35000"/>
              </a:schemeClr>
            </a:solidFill>
          </a:ln>
        </p:spPr>
        <p:txBody>
          <a:bodyPr wrap="square">
            <a:spAutoFit/>
          </a:bodyPr>
          <a:lstStyle/>
          <a:p>
            <a:pPr algn="just"/>
            <a:r>
              <a:rPr lang="el-GR" sz="1600" b="1" dirty="0">
                <a:solidFill>
                  <a:schemeClr val="tx1">
                    <a:lumMod val="65000"/>
                    <a:lumOff val="35000"/>
                  </a:schemeClr>
                </a:solidFill>
              </a:rPr>
              <a:t>Η συνεργασία </a:t>
            </a:r>
            <a:r>
              <a:rPr lang="el-GR" sz="1600" dirty="0">
                <a:solidFill>
                  <a:schemeClr val="tx1">
                    <a:lumMod val="65000"/>
                    <a:lumOff val="35000"/>
                  </a:schemeClr>
                </a:solidFill>
              </a:rPr>
              <a:t>σημαίνει ότι οι άνθρωποι ολοκληρώνουν ένα έργο συλλογικά, εργάζονται μαζί ως ίσοι - συνήθως χωρίς αρχηγό - για να βρουν ιδέες ή να πάρουν αποφάσεις από κοινού για την επίτευξη ενός στόχου.</a:t>
            </a:r>
            <a:endParaRPr lang="it-IT" sz="1600" dirty="0">
              <a:solidFill>
                <a:schemeClr val="tx1">
                  <a:lumMod val="65000"/>
                  <a:lumOff val="35000"/>
                </a:schemeClr>
              </a:solidFill>
            </a:endParaRPr>
          </a:p>
        </p:txBody>
      </p:sp>
      <p:pic>
        <p:nvPicPr>
          <p:cNvPr id="19" name="Immagine 18">
            <a:extLst>
              <a:ext uri="{FF2B5EF4-FFF2-40B4-BE49-F238E27FC236}">
                <a16:creationId xmlns:a16="http://schemas.microsoft.com/office/drawing/2014/main" id="{7814DE6B-FB5D-1976-14C5-1DDE649552A7}"/>
              </a:ext>
            </a:extLst>
          </p:cNvPr>
          <p:cNvPicPr>
            <a:picLocks noChangeAspect="1"/>
          </p:cNvPicPr>
          <p:nvPr/>
        </p:nvPicPr>
        <p:blipFill>
          <a:blip r:embed="rId4">
            <a:clrChange>
              <a:clrFrom>
                <a:srgbClr val="F8FAFB"/>
              </a:clrFrom>
              <a:clrTo>
                <a:srgbClr val="F8FAFB">
                  <a:alpha val="0"/>
                </a:srgbClr>
              </a:clrTo>
            </a:clrChange>
            <a:duotone>
              <a:schemeClr val="accent2">
                <a:shade val="45000"/>
                <a:satMod val="135000"/>
              </a:schemeClr>
              <a:prstClr val="white"/>
            </a:duotone>
          </a:blip>
          <a:stretch>
            <a:fillRect/>
          </a:stretch>
        </p:blipFill>
        <p:spPr>
          <a:xfrm>
            <a:off x="9978366" y="5030902"/>
            <a:ext cx="1585099" cy="1433287"/>
          </a:xfrm>
          <a:prstGeom prst="rect">
            <a:avLst/>
          </a:prstGeom>
        </p:spPr>
      </p:pic>
      <p:sp>
        <p:nvSpPr>
          <p:cNvPr id="20" name="CasellaDiTesto 19">
            <a:extLst>
              <a:ext uri="{FF2B5EF4-FFF2-40B4-BE49-F238E27FC236}">
                <a16:creationId xmlns:a16="http://schemas.microsoft.com/office/drawing/2014/main" id="{0678BE9C-C1A9-0BF4-AB0E-02DAD2733476}"/>
              </a:ext>
            </a:extLst>
          </p:cNvPr>
          <p:cNvSpPr txBox="1"/>
          <p:nvPr/>
        </p:nvSpPr>
        <p:spPr>
          <a:xfrm>
            <a:off x="559837" y="1625537"/>
            <a:ext cx="6830007" cy="923330"/>
          </a:xfrm>
          <a:prstGeom prst="rect">
            <a:avLst/>
          </a:prstGeom>
          <a:noFill/>
        </p:spPr>
        <p:txBody>
          <a:bodyPr wrap="square" rtlCol="0">
            <a:spAutoFit/>
          </a:bodyPr>
          <a:lstStyle/>
          <a:p>
            <a:r>
              <a:rPr lang="el-GR"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Σύνολο ικανοτήτων και χαρακτηριστικών που επιτρέπουν στα άτομα να συνεργάζονται αποτελεσματικά με άλλους για την επίτευξη κοινών στόχων και την επίλυση προβλημάτων</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it-IT" b="1" dirty="0">
              <a:solidFill>
                <a:schemeClr val="tx1">
                  <a:lumMod val="65000"/>
                  <a:lumOff val="35000"/>
                </a:schemeClr>
              </a:solidFill>
            </a:endParaRPr>
          </a:p>
        </p:txBody>
      </p:sp>
    </p:spTree>
    <p:extLst>
      <p:ext uri="{BB962C8B-B14F-4D97-AF65-F5344CB8AC3E}">
        <p14:creationId xmlns:p14="http://schemas.microsoft.com/office/powerpoint/2010/main" val="4261903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Ο ρόλος τους στην επιχειρηματική επιτυχία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Team working and collaboration skills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solidFill>
                  <a:schemeClr val="tx1">
                    <a:lumMod val="65000"/>
                    <a:lumOff val="35000"/>
                  </a:schemeClr>
                </a:solidFill>
              </a:rPr>
              <a:t>35</a:t>
            </a:fld>
            <a:endParaRPr lang="en-US" dirty="0">
              <a:solidFill>
                <a:schemeClr val="tx1">
                  <a:lumMod val="65000"/>
                  <a:lumOff val="35000"/>
                </a:schemeClr>
              </a:solidFill>
            </a:endParaRPr>
          </a:p>
        </p:txBody>
      </p:sp>
      <p:sp>
        <p:nvSpPr>
          <p:cNvPr id="8" name="CasellaDiTesto 7">
            <a:extLst>
              <a:ext uri="{FF2B5EF4-FFF2-40B4-BE49-F238E27FC236}">
                <a16:creationId xmlns:a16="http://schemas.microsoft.com/office/drawing/2014/main" id="{5CDE0865-68D4-CA9E-2B45-B256833262FC}"/>
              </a:ext>
            </a:extLst>
          </p:cNvPr>
          <p:cNvSpPr txBox="1"/>
          <p:nvPr/>
        </p:nvSpPr>
        <p:spPr>
          <a:xfrm>
            <a:off x="684386" y="1690688"/>
            <a:ext cx="10515600" cy="1107996"/>
          </a:xfrm>
          <a:prstGeom prst="rect">
            <a:avLst/>
          </a:prstGeom>
          <a:noFill/>
        </p:spPr>
        <p:txBody>
          <a:bodyPr wrap="square" rtlCol="0">
            <a:spAutoFit/>
          </a:bodyPr>
          <a:lstStyle/>
          <a:p>
            <a:pPr algn="just"/>
            <a:r>
              <a:rPr lang="el-GR"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Το "</a:t>
            </a:r>
            <a:r>
              <a:rPr lang="el-GR" sz="22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δύο κεφάλια είναι καλύτερα από ένα</a:t>
            </a:r>
            <a:r>
              <a:rPr lang="el-GR"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δεν θα μπορούσε να είναι πιο επίκαιρο! Η ομαδική εργασία και η συνεργασία έχουν πράγματι αναδειχθεί ως ο ακρογωνιαίος λίθος της επιτυχίας για τις επιχειρήσεις</a:t>
            </a:r>
            <a:r>
              <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2200" b="1" dirty="0">
              <a:solidFill>
                <a:schemeClr val="tx1">
                  <a:lumMod val="65000"/>
                  <a:lumOff val="35000"/>
                </a:schemeClr>
              </a:solidFill>
            </a:endParaRPr>
          </a:p>
        </p:txBody>
      </p:sp>
      <p:sp>
        <p:nvSpPr>
          <p:cNvPr id="11" name="CasellaDiTesto 10">
            <a:extLst>
              <a:ext uri="{FF2B5EF4-FFF2-40B4-BE49-F238E27FC236}">
                <a16:creationId xmlns:a16="http://schemas.microsoft.com/office/drawing/2014/main" id="{1DCEEB5A-E7DF-0D15-ACF3-343A7EFCD975}"/>
              </a:ext>
            </a:extLst>
          </p:cNvPr>
          <p:cNvSpPr txBox="1"/>
          <p:nvPr/>
        </p:nvSpPr>
        <p:spPr>
          <a:xfrm>
            <a:off x="684386" y="2843921"/>
            <a:ext cx="4084224" cy="2800767"/>
          </a:xfrm>
          <a:prstGeom prst="rect">
            <a:avLst/>
          </a:prstGeom>
          <a:noFill/>
        </p:spPr>
        <p:txBody>
          <a:bodyPr wrap="square">
            <a:spAutoFit/>
          </a:bodyPr>
          <a:lstStyle/>
          <a:p>
            <a:pPr algn="just"/>
            <a:r>
              <a:rPr lang="el-GR"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Σε επιχειρήσεις όπως οι </a:t>
            </a:r>
            <a:r>
              <a:rPr lang="el-GR" sz="22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φάρμες</a:t>
            </a:r>
            <a:r>
              <a:rPr lang="el-GR"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που αποτελούνται από άτομα με διαφορετικές δεξιότητες, εμπειρίες και γνώσεις, η ομαδική εργασία δημιουργεί μια βάση όπου αυτή η ποικιλομορφία μπορεί να αξιοποιηθεί για το γενικότερο καλό.</a:t>
            </a:r>
            <a:endParaRPr lang="it-IT" sz="2200" dirty="0">
              <a:solidFill>
                <a:schemeClr val="tx1">
                  <a:lumMod val="65000"/>
                  <a:lumOff val="35000"/>
                </a:schemeClr>
              </a:solidFill>
            </a:endParaRPr>
          </a:p>
        </p:txBody>
      </p:sp>
      <p:pic>
        <p:nvPicPr>
          <p:cNvPr id="12" name="Immagine 11">
            <a:extLst>
              <a:ext uri="{FF2B5EF4-FFF2-40B4-BE49-F238E27FC236}">
                <a16:creationId xmlns:a16="http://schemas.microsoft.com/office/drawing/2014/main" id="{C7DE8FA2-4517-9A08-EB38-24F445E696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144137" y="2393184"/>
            <a:ext cx="6209663" cy="3912637"/>
          </a:xfrm>
          <a:prstGeom prst="rect">
            <a:avLst/>
          </a:prstGeom>
        </p:spPr>
      </p:pic>
      <p:sp>
        <p:nvSpPr>
          <p:cNvPr id="13" name="CasellaDiTesto 12">
            <a:extLst>
              <a:ext uri="{FF2B5EF4-FFF2-40B4-BE49-F238E27FC236}">
                <a16:creationId xmlns:a16="http://schemas.microsoft.com/office/drawing/2014/main" id="{0E058842-1DE7-791C-8434-EF10E16AC170}"/>
              </a:ext>
            </a:extLst>
          </p:cNvPr>
          <p:cNvSpPr txBox="1"/>
          <p:nvPr/>
        </p:nvSpPr>
        <p:spPr>
          <a:xfrm>
            <a:off x="9132951" y="6008043"/>
            <a:ext cx="2716927" cy="461665"/>
          </a:xfrm>
          <a:prstGeom prst="rect">
            <a:avLst/>
          </a:prstGeom>
          <a:noFill/>
        </p:spPr>
        <p:txBody>
          <a:bodyPr wrap="square">
            <a:spAutoFit/>
          </a:bodyPr>
          <a:lstStyle/>
          <a:p>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The five steps of the negotiation analysis (Source: </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Penn State University</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1813973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583962"/>
            <a:ext cx="10515600" cy="1009651"/>
          </a:xfrm>
        </p:spPr>
        <p:txBody>
          <a:bodyPr>
            <a:noAutofit/>
          </a:bodyPr>
          <a:lstStyle/>
          <a:p>
            <a:r>
              <a:rPr lang="el-GR" sz="3600" dirty="0"/>
              <a:t>Αποτελεσματικές ομάδες και τα χαρακτηριστικά τους</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Team working and collaboration skills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a:xfrm>
            <a:off x="10896600" y="6356350"/>
            <a:ext cx="457200" cy="365125"/>
          </a:xfrm>
        </p:spPr>
        <p:txBody>
          <a:bodyPr/>
          <a:lstStyle/>
          <a:p>
            <a:fld id="{519954A3-9DFD-4C44-94BA-B95130A3BA1C}" type="slidenum">
              <a:rPr lang="en-US" smtClean="0">
                <a:solidFill>
                  <a:schemeClr val="tx1">
                    <a:lumMod val="65000"/>
                    <a:lumOff val="35000"/>
                  </a:schemeClr>
                </a:solidFill>
              </a:rPr>
              <a:t>36</a:t>
            </a:fld>
            <a:endParaRPr lang="en-US" dirty="0">
              <a:solidFill>
                <a:schemeClr val="tx1">
                  <a:lumMod val="65000"/>
                  <a:lumOff val="35000"/>
                </a:schemeClr>
              </a:solidFill>
            </a:endParaRPr>
          </a:p>
        </p:txBody>
      </p:sp>
      <p:sp>
        <p:nvSpPr>
          <p:cNvPr id="2" name="CasellaDiTesto 1">
            <a:extLst>
              <a:ext uri="{FF2B5EF4-FFF2-40B4-BE49-F238E27FC236}">
                <a16:creationId xmlns:a16="http://schemas.microsoft.com/office/drawing/2014/main" id="{2F95BF73-39BD-0128-A762-86F93E855926}"/>
              </a:ext>
            </a:extLst>
          </p:cNvPr>
          <p:cNvSpPr txBox="1"/>
          <p:nvPr/>
        </p:nvSpPr>
        <p:spPr>
          <a:xfrm>
            <a:off x="747886" y="1229727"/>
            <a:ext cx="10515600" cy="3576107"/>
          </a:xfrm>
          <a:prstGeom prst="rect">
            <a:avLst/>
          </a:prstGeom>
          <a:noFill/>
        </p:spPr>
        <p:txBody>
          <a:bodyPr wrap="square" rtlCol="0">
            <a:spAutoFit/>
          </a:bodyPr>
          <a:lstStyle/>
          <a:p>
            <a:pPr algn="just">
              <a:lnSpc>
                <a:spcPct val="107000"/>
              </a:lnSpc>
              <a:spcAft>
                <a:spcPts val="800"/>
              </a:spcAft>
            </a:pP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Η δημιουργία </a:t>
            </a:r>
            <a:r>
              <a:rPr lang="el-GR" sz="20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αποτελεσματικών ομάδων </a:t>
            </a: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δεν είναι απλώς ένα επιθυμητό χαρακτηριστικό, αλλά μια θεμελιώδης ανάγκη για την επίτευξη επιτυχίας.</a:t>
            </a:r>
            <a:endParaRPr lang="en-US" sz="2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Απαιτούν μια προσεκτική προσέγγιση που λαμβάνει υπόψη τόσο τις </a:t>
            </a:r>
            <a:r>
              <a:rPr lang="el-GR" sz="20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ατομικές ιδιότητες </a:t>
            </a: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όσο και τη </a:t>
            </a:r>
            <a:r>
              <a:rPr lang="el-GR" sz="20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δυναμική της ομαδικής συνεργασίας</a:t>
            </a:r>
            <a:r>
              <a:rPr lang="el-GR" sz="20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παρέχοντας παράλληλα ένα πλαίσιο για την αξιοποίηση των διαφορετικών ταλέντων, δεξιοτήτων και εμπειριών των ατόμων για τη συλλογική επίτευξη στόχων που θα ήταν ανέφικτοι για ένα μόνο άτομο.</a:t>
            </a:r>
          </a:p>
          <a:p>
            <a:pPr algn="just">
              <a:lnSpc>
                <a:spcPct val="107000"/>
              </a:lnSpc>
              <a:spcAft>
                <a:spcPts val="800"/>
              </a:spcAft>
            </a:pPr>
            <a:r>
              <a:rPr lang="el-GR" sz="20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Για το σκοπό αυτό, είναι απαραίτητο να καθοριστούν σαφείς και συγκεκριμένοι στόχοι, καθώς και να ανατεθούν ρόλοι και αρμοδιότητες με βάση τα ατομικά πλεονεκτήματα και την εμπειρογνωμοσύνη, λαμβάνοντας πάντοτε υπόψη τη δυνατότητα σχηματισμού ομάδων με μέλη που διαθέτουν διαφορετικές δεξιότητες, υπόβαθρο και προοπτικές.</a:t>
            </a:r>
            <a:endParaRPr lang="it-IT" sz="24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9" name="Ovale 8">
            <a:extLst>
              <a:ext uri="{FF2B5EF4-FFF2-40B4-BE49-F238E27FC236}">
                <a16:creationId xmlns:a16="http://schemas.microsoft.com/office/drawing/2014/main" id="{0381328A-1934-14D1-985D-898E4C8EE7E3}"/>
              </a:ext>
            </a:extLst>
          </p:cNvPr>
          <p:cNvSpPr/>
          <p:nvPr/>
        </p:nvSpPr>
        <p:spPr>
          <a:xfrm>
            <a:off x="2950379" y="4909589"/>
            <a:ext cx="951722" cy="92333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T</a:t>
            </a:r>
          </a:p>
        </p:txBody>
      </p:sp>
      <p:sp>
        <p:nvSpPr>
          <p:cNvPr id="10" name="Ovale 9">
            <a:extLst>
              <a:ext uri="{FF2B5EF4-FFF2-40B4-BE49-F238E27FC236}">
                <a16:creationId xmlns:a16="http://schemas.microsoft.com/office/drawing/2014/main" id="{FA403E19-FAEE-BECC-2211-2AC644E2D032}"/>
              </a:ext>
            </a:extLst>
          </p:cNvPr>
          <p:cNvSpPr/>
          <p:nvPr/>
        </p:nvSpPr>
        <p:spPr>
          <a:xfrm>
            <a:off x="4778207" y="4909588"/>
            <a:ext cx="951722" cy="915379"/>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E</a:t>
            </a:r>
          </a:p>
        </p:txBody>
      </p:sp>
      <p:sp>
        <p:nvSpPr>
          <p:cNvPr id="11" name="Ovale 10">
            <a:extLst>
              <a:ext uri="{FF2B5EF4-FFF2-40B4-BE49-F238E27FC236}">
                <a16:creationId xmlns:a16="http://schemas.microsoft.com/office/drawing/2014/main" id="{5F1A6EA8-6F6A-AD31-0D48-68D75DD62CA1}"/>
              </a:ext>
            </a:extLst>
          </p:cNvPr>
          <p:cNvSpPr/>
          <p:nvPr/>
        </p:nvSpPr>
        <p:spPr>
          <a:xfrm>
            <a:off x="6586063" y="4909589"/>
            <a:ext cx="951722" cy="923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A</a:t>
            </a:r>
          </a:p>
        </p:txBody>
      </p:sp>
      <p:sp>
        <p:nvSpPr>
          <p:cNvPr id="12" name="Ovale 11">
            <a:extLst>
              <a:ext uri="{FF2B5EF4-FFF2-40B4-BE49-F238E27FC236}">
                <a16:creationId xmlns:a16="http://schemas.microsoft.com/office/drawing/2014/main" id="{B24DC67E-6BC7-FB56-AD63-FF42A405449F}"/>
              </a:ext>
            </a:extLst>
          </p:cNvPr>
          <p:cNvSpPr/>
          <p:nvPr/>
        </p:nvSpPr>
        <p:spPr>
          <a:xfrm>
            <a:off x="8232029" y="4909589"/>
            <a:ext cx="951722" cy="92333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M</a:t>
            </a:r>
          </a:p>
        </p:txBody>
      </p:sp>
      <p:sp>
        <p:nvSpPr>
          <p:cNvPr id="14" name="CasellaDiTesto 13">
            <a:extLst>
              <a:ext uri="{FF2B5EF4-FFF2-40B4-BE49-F238E27FC236}">
                <a16:creationId xmlns:a16="http://schemas.microsoft.com/office/drawing/2014/main" id="{50B8F8A5-F128-0663-3D8E-C9161C8108D6}"/>
              </a:ext>
            </a:extLst>
          </p:cNvPr>
          <p:cNvSpPr txBox="1"/>
          <p:nvPr/>
        </p:nvSpPr>
        <p:spPr>
          <a:xfrm>
            <a:off x="3105440" y="5887125"/>
            <a:ext cx="1239806" cy="369332"/>
          </a:xfrm>
          <a:prstGeom prst="rect">
            <a:avLst/>
          </a:prstGeom>
          <a:noFill/>
        </p:spPr>
        <p:txBody>
          <a:bodyPr wrap="square">
            <a:spAutoFit/>
          </a:bodyPr>
          <a:lstStyle/>
          <a:p>
            <a:r>
              <a:rPr lang="el-G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ΜΑΖΙ</a:t>
            </a:r>
            <a:endParaRPr lang="it-IT" b="1" dirty="0"/>
          </a:p>
        </p:txBody>
      </p:sp>
      <p:sp>
        <p:nvSpPr>
          <p:cNvPr id="15" name="CasellaDiTesto 14">
            <a:extLst>
              <a:ext uri="{FF2B5EF4-FFF2-40B4-BE49-F238E27FC236}">
                <a16:creationId xmlns:a16="http://schemas.microsoft.com/office/drawing/2014/main" id="{F30B8680-02B8-5A67-8AA8-190F9DCB33FE}"/>
              </a:ext>
            </a:extLst>
          </p:cNvPr>
          <p:cNvSpPr txBox="1"/>
          <p:nvPr/>
        </p:nvSpPr>
        <p:spPr>
          <a:xfrm>
            <a:off x="4913255" y="5847255"/>
            <a:ext cx="1239806" cy="369332"/>
          </a:xfrm>
          <a:prstGeom prst="rect">
            <a:avLst/>
          </a:prstGeom>
          <a:noFill/>
        </p:spPr>
        <p:txBody>
          <a:bodyPr wrap="square">
            <a:spAutoFit/>
          </a:bodyPr>
          <a:lstStyle/>
          <a:p>
            <a:r>
              <a:rPr lang="el-GR"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ΟΛΟΙ</a:t>
            </a:r>
            <a:endParaRPr lang="it-IT" b="1" dirty="0"/>
          </a:p>
        </p:txBody>
      </p:sp>
      <p:sp>
        <p:nvSpPr>
          <p:cNvPr id="16" name="CasellaDiTesto 15">
            <a:extLst>
              <a:ext uri="{FF2B5EF4-FFF2-40B4-BE49-F238E27FC236}">
                <a16:creationId xmlns:a16="http://schemas.microsoft.com/office/drawing/2014/main" id="{7B96E1E6-1D0C-7F87-A705-56AD67EC0B97}"/>
              </a:ext>
            </a:extLst>
          </p:cNvPr>
          <p:cNvSpPr txBox="1"/>
          <p:nvPr/>
        </p:nvSpPr>
        <p:spPr>
          <a:xfrm>
            <a:off x="6224437" y="5904706"/>
            <a:ext cx="1674974" cy="369332"/>
          </a:xfrm>
          <a:prstGeom prst="rect">
            <a:avLst/>
          </a:prstGeom>
          <a:noFill/>
        </p:spPr>
        <p:txBody>
          <a:bodyPr wrap="square">
            <a:spAutoFit/>
          </a:bodyPr>
          <a:lstStyle/>
          <a:p>
            <a:r>
              <a:rPr lang="el-GR"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ΕΠΙΤΥΓΧΑΝΟΥΝ</a:t>
            </a:r>
            <a:endParaRPr lang="it-IT" b="1" dirty="0"/>
          </a:p>
        </p:txBody>
      </p:sp>
      <p:sp>
        <p:nvSpPr>
          <p:cNvPr id="17" name="CasellaDiTesto 16">
            <a:extLst>
              <a:ext uri="{FF2B5EF4-FFF2-40B4-BE49-F238E27FC236}">
                <a16:creationId xmlns:a16="http://schemas.microsoft.com/office/drawing/2014/main" id="{9C6B6ECE-E344-A1FD-A30C-3C0C3BA79E7D}"/>
              </a:ext>
            </a:extLst>
          </p:cNvPr>
          <p:cNvSpPr txBox="1"/>
          <p:nvPr/>
        </p:nvSpPr>
        <p:spPr>
          <a:xfrm>
            <a:off x="7960876" y="5860560"/>
            <a:ext cx="1674974" cy="369332"/>
          </a:xfrm>
          <a:prstGeom prst="rect">
            <a:avLst/>
          </a:prstGeom>
          <a:noFill/>
        </p:spPr>
        <p:txBody>
          <a:bodyPr wrap="square">
            <a:spAutoFit/>
          </a:bodyPr>
          <a:lstStyle/>
          <a:p>
            <a:r>
              <a:rPr lang="el-GR"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ΠΕΡΙΣΣΟΤΕΡΑ</a:t>
            </a:r>
            <a:endParaRPr lang="it-IT" b="1" dirty="0"/>
          </a:p>
        </p:txBody>
      </p:sp>
    </p:spTree>
    <p:extLst>
      <p:ext uri="{BB962C8B-B14F-4D97-AF65-F5344CB8AC3E}">
        <p14:creationId xmlns:p14="http://schemas.microsoft.com/office/powerpoint/2010/main" val="102919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Ο ρόλος τους στην επιχειρηματική επιτυχία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Team working and collaboration skills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a:xfrm>
            <a:off x="10896600" y="6356350"/>
            <a:ext cx="457200" cy="365125"/>
          </a:xfrm>
        </p:spPr>
        <p:txBody>
          <a:bodyPr/>
          <a:lstStyle/>
          <a:p>
            <a:fld id="{519954A3-9DFD-4C44-94BA-B95130A3BA1C}" type="slidenum">
              <a:rPr lang="en-US" smtClean="0">
                <a:solidFill>
                  <a:schemeClr val="tx1">
                    <a:lumMod val="65000"/>
                    <a:lumOff val="35000"/>
                  </a:schemeClr>
                </a:solidFill>
              </a:rPr>
              <a:t>37</a:t>
            </a:fld>
            <a:endParaRPr lang="en-US" dirty="0">
              <a:solidFill>
                <a:schemeClr val="tx1">
                  <a:lumMod val="65000"/>
                  <a:lumOff val="35000"/>
                </a:schemeClr>
              </a:solidFill>
            </a:endParaRPr>
          </a:p>
        </p:txBody>
      </p:sp>
      <p:sp>
        <p:nvSpPr>
          <p:cNvPr id="2" name="CasellaDiTesto 1">
            <a:extLst>
              <a:ext uri="{FF2B5EF4-FFF2-40B4-BE49-F238E27FC236}">
                <a16:creationId xmlns:a16="http://schemas.microsoft.com/office/drawing/2014/main" id="{2F95BF73-39BD-0128-A762-86F93E855926}"/>
              </a:ext>
            </a:extLst>
          </p:cNvPr>
          <p:cNvSpPr txBox="1"/>
          <p:nvPr/>
        </p:nvSpPr>
        <p:spPr>
          <a:xfrm>
            <a:off x="747886" y="1509793"/>
            <a:ext cx="10515600" cy="470000"/>
          </a:xfrm>
          <a:prstGeom prst="rect">
            <a:avLst/>
          </a:prstGeom>
          <a:noFill/>
        </p:spPr>
        <p:txBody>
          <a:bodyPr wrap="square" rtlCol="0">
            <a:spAutoFit/>
          </a:bodyPr>
          <a:lstStyle/>
          <a:p>
            <a:pPr algn="ctr">
              <a:lnSpc>
                <a:spcPct val="107000"/>
              </a:lnSpc>
              <a:spcAft>
                <a:spcPts val="800"/>
              </a:spcAft>
            </a:pPr>
            <a:r>
              <a:rPr lang="el-GR" sz="24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Τα </a:t>
            </a:r>
            <a:r>
              <a:rPr lang="el-GR" sz="2400"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θεμελιώδη χαρακτηριστικά </a:t>
            </a:r>
            <a:r>
              <a:rPr lang="el-GR" sz="24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των αποτελεσματικών ομάδων είναι:</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8" name="CasellaDiTesto 7">
            <a:extLst>
              <a:ext uri="{FF2B5EF4-FFF2-40B4-BE49-F238E27FC236}">
                <a16:creationId xmlns:a16="http://schemas.microsoft.com/office/drawing/2014/main" id="{8716D004-3BEB-C0B2-7C70-D5A8D1414BD9}"/>
              </a:ext>
            </a:extLst>
          </p:cNvPr>
          <p:cNvSpPr txBox="1"/>
          <p:nvPr/>
        </p:nvSpPr>
        <p:spPr>
          <a:xfrm>
            <a:off x="9049996" y="5511987"/>
            <a:ext cx="2183010" cy="646331"/>
          </a:xfrm>
          <a:prstGeom prst="rect">
            <a:avLst/>
          </a:prstGeom>
          <a:noFill/>
        </p:spPr>
        <p:txBody>
          <a:bodyPr wrap="square">
            <a:spAutoFit/>
          </a:bodyPr>
          <a:lstStyle/>
          <a:p>
            <a:r>
              <a:rPr lang="el-GR" sz="1200" dirty="0">
                <a:solidFill>
                  <a:srgbClr val="000000"/>
                </a:solidFill>
                <a:effectLst/>
                <a:ea typeface="Times New Roman" panose="02020603050405020304" pitchFamily="18" charset="0"/>
                <a:cs typeface="Open Sans" panose="020B0606030504020204" pitchFamily="34" charset="0"/>
              </a:rPr>
              <a:t>Αποτελεσματικές Ομάδες (τροποποίηση από πηγή</a:t>
            </a:r>
            <a:r>
              <a:rPr lang="en-GB" sz="1200" dirty="0">
                <a:solidFill>
                  <a:srgbClr val="000000"/>
                </a:solidFill>
                <a:effectLst/>
                <a:ea typeface="Times New Roman" panose="02020603050405020304" pitchFamily="18" charset="0"/>
                <a:cs typeface="Open Sans" panose="020B0606030504020204" pitchFamily="34" charset="0"/>
              </a:rPr>
              <a:t>: </a:t>
            </a:r>
            <a:r>
              <a:rPr lang="en-GB" sz="1200" u="sng" dirty="0" err="1">
                <a:solidFill>
                  <a:srgbClr val="000000"/>
                </a:solidFill>
                <a:effectLst/>
                <a:ea typeface="Times New Roman" panose="02020603050405020304" pitchFamily="18" charset="0"/>
                <a:cs typeface="Open Sans" panose="020B0606030504020204" pitchFamily="34" charset="0"/>
                <a:hlinkClick r:id="rId2"/>
              </a:rPr>
              <a:t>CareerCliff</a:t>
            </a:r>
            <a:r>
              <a:rPr lang="en-GB" sz="1200" dirty="0">
                <a:solidFill>
                  <a:srgbClr val="000000"/>
                </a:solidFill>
                <a:effectLst/>
                <a:ea typeface="Times New Roman" panose="02020603050405020304" pitchFamily="18" charset="0"/>
                <a:cs typeface="Open Sans" panose="020B0606030504020204" pitchFamily="34" charset="0"/>
              </a:rPr>
              <a:t>)</a:t>
            </a:r>
            <a:endParaRPr lang="it-IT" sz="1200" dirty="0"/>
          </a:p>
        </p:txBody>
      </p:sp>
      <p:pic>
        <p:nvPicPr>
          <p:cNvPr id="4" name="Graphic 1">
            <a:extLst>
              <a:ext uri="{FF2B5EF4-FFF2-40B4-BE49-F238E27FC236}">
                <a16:creationId xmlns:a16="http://schemas.microsoft.com/office/drawing/2014/main" id="{9281EDF3-5F54-B8FB-5F09-1E9F35187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923" y="1902548"/>
            <a:ext cx="8055017" cy="4531047"/>
          </a:xfrm>
          <a:prstGeom prst="rect">
            <a:avLst/>
          </a:prstGeom>
        </p:spPr>
      </p:pic>
    </p:spTree>
    <p:extLst>
      <p:ext uri="{BB962C8B-B14F-4D97-AF65-F5344CB8AC3E}">
        <p14:creationId xmlns:p14="http://schemas.microsoft.com/office/powerpoint/2010/main" val="170286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Καθορισμός κοινών στόχων</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Team working and collaboration skills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a:xfrm>
            <a:off x="10896600" y="6356350"/>
            <a:ext cx="457200" cy="365125"/>
          </a:xfrm>
        </p:spPr>
        <p:txBody>
          <a:bodyPr/>
          <a:lstStyle/>
          <a:p>
            <a:fld id="{519954A3-9DFD-4C44-94BA-B95130A3BA1C}" type="slidenum">
              <a:rPr lang="en-US" smtClean="0">
                <a:solidFill>
                  <a:schemeClr val="tx1">
                    <a:lumMod val="65000"/>
                    <a:lumOff val="35000"/>
                  </a:schemeClr>
                </a:solidFill>
              </a:rPr>
              <a:t>38</a:t>
            </a:fld>
            <a:endParaRPr lang="en-US" dirty="0">
              <a:solidFill>
                <a:schemeClr val="tx1">
                  <a:lumMod val="65000"/>
                  <a:lumOff val="35000"/>
                </a:schemeClr>
              </a:solidFill>
            </a:endParaRPr>
          </a:p>
        </p:txBody>
      </p:sp>
      <p:sp>
        <p:nvSpPr>
          <p:cNvPr id="2" name="CasellaDiTesto 1">
            <a:extLst>
              <a:ext uri="{FF2B5EF4-FFF2-40B4-BE49-F238E27FC236}">
                <a16:creationId xmlns:a16="http://schemas.microsoft.com/office/drawing/2014/main" id="{2F95BF73-39BD-0128-A762-86F93E855926}"/>
              </a:ext>
            </a:extLst>
          </p:cNvPr>
          <p:cNvSpPr txBox="1"/>
          <p:nvPr/>
        </p:nvSpPr>
        <p:spPr>
          <a:xfrm>
            <a:off x="747886" y="1415789"/>
            <a:ext cx="10515600" cy="2384564"/>
          </a:xfrm>
          <a:prstGeom prst="rect">
            <a:avLst/>
          </a:prstGeom>
          <a:noFill/>
        </p:spPr>
        <p:txBody>
          <a:bodyPr wrap="square" rtlCol="0">
            <a:spAutoFit/>
          </a:bodyPr>
          <a:lstStyle/>
          <a:p>
            <a:pPr algn="just">
              <a:lnSpc>
                <a:spcPct val="107000"/>
              </a:lnSpc>
              <a:spcAft>
                <a:spcPts val="600"/>
              </a:spcAft>
            </a:pPr>
            <a:r>
              <a:rPr lang="el-GR" kern="100" dirty="0">
                <a:solidFill>
                  <a:schemeClr val="tx1">
                    <a:lumMod val="65000"/>
                    <a:lumOff val="35000"/>
                  </a:schemeClr>
                </a:solidFill>
                <a:ea typeface="Calibri" panose="020F0502020204030204" pitchFamily="34" charset="0"/>
                <a:cs typeface="Times New Roman" panose="02020603050405020304" pitchFamily="18" charset="0"/>
              </a:rPr>
              <a:t>Μια θεμελιώδης πτυχή της ομαδικής επιτυχίας, καθώς </a:t>
            </a:r>
            <a:r>
              <a:rPr lang="el-GR" b="1" kern="100" dirty="0">
                <a:solidFill>
                  <a:schemeClr val="tx1">
                    <a:lumMod val="65000"/>
                    <a:lumOff val="35000"/>
                  </a:schemeClr>
                </a:solidFill>
                <a:ea typeface="Calibri" panose="020F0502020204030204" pitchFamily="34" charset="0"/>
                <a:cs typeface="Times New Roman" panose="02020603050405020304" pitchFamily="18" charset="0"/>
              </a:rPr>
              <a:t>παρέχει κοινή κατεύθυνση και σκοπό </a:t>
            </a:r>
            <a:r>
              <a:rPr lang="el-GR" kern="100" dirty="0">
                <a:solidFill>
                  <a:schemeClr val="tx1">
                    <a:lumMod val="65000"/>
                    <a:lumOff val="35000"/>
                  </a:schemeClr>
                </a:solidFill>
                <a:ea typeface="Calibri" panose="020F0502020204030204" pitchFamily="34" charset="0"/>
                <a:cs typeface="Times New Roman" panose="02020603050405020304" pitchFamily="18" charset="0"/>
              </a:rPr>
              <a:t>για όλα τα μέλη της ομάδας.</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
            </a:r>
          </a:p>
          <a:p>
            <a:pPr marL="285750" indent="-285750" algn="just">
              <a:lnSpc>
                <a:spcPct val="107000"/>
              </a:lnSpc>
              <a:spcAft>
                <a:spcPts val="600"/>
              </a:spcAft>
              <a:buFont typeface="Arial" panose="020B0604020202020204" pitchFamily="34" charset="0"/>
              <a:buChar char="•"/>
            </a:pPr>
            <a:r>
              <a:rPr lang="el-GR" kern="100" dirty="0">
                <a:solidFill>
                  <a:schemeClr val="tx1">
                    <a:lumMod val="65000"/>
                    <a:lumOff val="35000"/>
                  </a:schemeClr>
                </a:solidFill>
                <a:effectLst/>
                <a:ea typeface="Calibri" panose="020F0502020204030204" pitchFamily="34" charset="0"/>
                <a:cs typeface="Times New Roman" panose="02020603050405020304" pitchFamily="18" charset="0"/>
              </a:rPr>
              <a:t>Ευθυγραμμίζει τα διαφορετικά ταλέντα, τις εμπειρίες και τις ενέργειες των ατόμων μέσα σε μια ομάδα, </a:t>
            </a:r>
            <a:r>
              <a:rPr lang="el-GR" b="1" kern="100" dirty="0">
                <a:solidFill>
                  <a:schemeClr val="tx1">
                    <a:lumMod val="65000"/>
                    <a:lumOff val="35000"/>
                  </a:schemeClr>
                </a:solidFill>
                <a:effectLst/>
                <a:ea typeface="Calibri" panose="020F0502020204030204" pitchFamily="34" charset="0"/>
                <a:cs typeface="Times New Roman" panose="02020603050405020304" pitchFamily="18" charset="0"/>
              </a:rPr>
              <a:t>μετατρέποντας μια ομάδα ανθρώπων σε μια συνεκτική μονάδα</a:t>
            </a:r>
            <a:r>
              <a:rPr lang="el-GR" kern="100" dirty="0">
                <a:solidFill>
                  <a:schemeClr val="tx1">
                    <a:lumMod val="65000"/>
                    <a:lumOff val="35000"/>
                  </a:schemeClr>
                </a:solidFill>
                <a:effectLst/>
                <a:ea typeface="Calibri" panose="020F0502020204030204" pitchFamily="34" charset="0"/>
                <a:cs typeface="Times New Roman" panose="02020603050405020304" pitchFamily="18" charset="0"/>
              </a:rPr>
              <a:t>, που συνεργάζεται αρμονικά για έναν ενιαίο προορισμό</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dirty="0">
              <a:solidFill>
                <a:schemeClr val="tx1">
                  <a:lumMod val="65000"/>
                  <a:lumOff val="35000"/>
                </a:schemeClr>
              </a:solidFill>
            </a:endParaRPr>
          </a:p>
          <a:p>
            <a:pPr algn="just">
              <a:lnSpc>
                <a:spcPct val="107000"/>
              </a:lnSpc>
              <a:spcAft>
                <a:spcPts val="600"/>
              </a:spcAft>
            </a:pPr>
            <a:endParaRPr lang="it-IT" dirty="0">
              <a:solidFill>
                <a:schemeClr val="tx1">
                  <a:lumMod val="65000"/>
                  <a:lumOff val="35000"/>
                </a:schemeClr>
              </a:solidFill>
              <a:effectLst/>
              <a:ea typeface="Times New Roman" panose="02020603050405020304" pitchFamily="18" charset="0"/>
              <a:cs typeface="Open Sans" panose="020B0606030504020204" pitchFamily="34" charset="0"/>
            </a:endParaRPr>
          </a:p>
          <a:p>
            <a:pPr algn="just">
              <a:lnSpc>
                <a:spcPct val="107000"/>
              </a:lnSpc>
              <a:spcAft>
                <a:spcPts val="800"/>
              </a:spcAft>
            </a:pPr>
            <a:endParaRPr lang="it-IT"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
        <p:nvSpPr>
          <p:cNvPr id="8" name="CasellaDiTesto 7">
            <a:extLst>
              <a:ext uri="{FF2B5EF4-FFF2-40B4-BE49-F238E27FC236}">
                <a16:creationId xmlns:a16="http://schemas.microsoft.com/office/drawing/2014/main" id="{8716D004-3BEB-C0B2-7C70-D5A8D1414BD9}"/>
              </a:ext>
            </a:extLst>
          </p:cNvPr>
          <p:cNvSpPr txBox="1"/>
          <p:nvPr/>
        </p:nvSpPr>
        <p:spPr>
          <a:xfrm>
            <a:off x="9494934" y="5090915"/>
            <a:ext cx="1768552" cy="1015663"/>
          </a:xfrm>
          <a:prstGeom prst="rect">
            <a:avLst/>
          </a:prstGeom>
          <a:noFill/>
        </p:spPr>
        <p:txBody>
          <a:bodyPr wrap="square">
            <a:spAutoFit/>
          </a:bodyPr>
          <a:lstStyle/>
          <a:p>
            <a:r>
              <a:rPr lang="el-GR" sz="1200" dirty="0">
                <a:solidFill>
                  <a:srgbClr val="000000"/>
                </a:solidFill>
                <a:effectLst/>
                <a:ea typeface="Times New Roman" panose="02020603050405020304" pitchFamily="18" charset="0"/>
                <a:cs typeface="Open Sans" panose="020B0606030504020204" pitchFamily="34" charset="0"/>
              </a:rPr>
              <a:t>Τα θεμελιώδη χαρακτηριστικά των αποτελεσματικών ομάδων </a:t>
            </a:r>
            <a:r>
              <a:rPr lang="en-GB" sz="1200" dirty="0">
                <a:solidFill>
                  <a:srgbClr val="000000"/>
                </a:solidFill>
                <a:effectLst/>
                <a:ea typeface="Times New Roman" panose="02020603050405020304" pitchFamily="18" charset="0"/>
                <a:cs typeface="Open Sans" panose="020B0606030504020204" pitchFamily="34" charset="0"/>
              </a:rPr>
              <a:t>(</a:t>
            </a:r>
            <a:r>
              <a:rPr lang="el-GR" sz="1200" dirty="0">
                <a:solidFill>
                  <a:srgbClr val="000000"/>
                </a:solidFill>
                <a:effectLst/>
                <a:ea typeface="Times New Roman" panose="02020603050405020304" pitchFamily="18" charset="0"/>
                <a:cs typeface="Open Sans" panose="020B0606030504020204" pitchFamily="34" charset="0"/>
              </a:rPr>
              <a:t>Πηγή</a:t>
            </a:r>
            <a:r>
              <a:rPr lang="en-GB" sz="1200" dirty="0">
                <a:solidFill>
                  <a:srgbClr val="000000"/>
                </a:solidFill>
                <a:effectLst/>
                <a:ea typeface="Times New Roman" panose="02020603050405020304" pitchFamily="18" charset="0"/>
                <a:cs typeface="Open Sans" panose="020B0606030504020204" pitchFamily="34" charset="0"/>
              </a:rPr>
              <a:t>: </a:t>
            </a:r>
            <a:r>
              <a:rPr lang="en-GB" sz="1200" u="sng" dirty="0" err="1">
                <a:solidFill>
                  <a:srgbClr val="000000"/>
                </a:solidFill>
                <a:ea typeface="Times New Roman" panose="02020603050405020304" pitchFamily="18" charset="0"/>
                <a:cs typeface="Open Sans" panose="020B0606030504020204" pitchFamily="34" charset="0"/>
                <a:hlinkClick r:id="rId2"/>
              </a:rPr>
              <a:t>c</a:t>
            </a:r>
            <a:r>
              <a:rPr lang="en-GB" sz="1200" u="sng" dirty="0" err="1">
                <a:solidFill>
                  <a:srgbClr val="000000"/>
                </a:solidFill>
                <a:effectLst/>
                <a:ea typeface="Times New Roman" panose="02020603050405020304" pitchFamily="18" charset="0"/>
                <a:cs typeface="Open Sans" panose="020B0606030504020204" pitchFamily="34" charset="0"/>
                <a:hlinkClick r:id="rId2"/>
              </a:rPr>
              <a:t>oachcounselcare</a:t>
            </a:r>
            <a:r>
              <a:rPr lang="en-GB" sz="1200" dirty="0">
                <a:solidFill>
                  <a:srgbClr val="000000"/>
                </a:solidFill>
                <a:effectLst/>
                <a:ea typeface="Times New Roman" panose="02020603050405020304" pitchFamily="18" charset="0"/>
                <a:cs typeface="Open Sans" panose="020B0606030504020204" pitchFamily="34" charset="0"/>
              </a:rPr>
              <a:t>)</a:t>
            </a:r>
            <a:endParaRPr lang="it-IT" sz="1200" dirty="0"/>
          </a:p>
        </p:txBody>
      </p:sp>
      <p:pic>
        <p:nvPicPr>
          <p:cNvPr id="4" name="Immagine 3">
            <a:extLst>
              <a:ext uri="{FF2B5EF4-FFF2-40B4-BE49-F238E27FC236}">
                <a16:creationId xmlns:a16="http://schemas.microsoft.com/office/drawing/2014/main" id="{C5A35AE9-7361-88AA-BBA7-1FE7B048B16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77383" y="2942744"/>
            <a:ext cx="6503777" cy="3296132"/>
          </a:xfrm>
          <a:prstGeom prst="rect">
            <a:avLst/>
          </a:prstGeom>
        </p:spPr>
      </p:pic>
    </p:spTree>
    <p:extLst>
      <p:ext uri="{BB962C8B-B14F-4D97-AF65-F5344CB8AC3E}">
        <p14:creationId xmlns:p14="http://schemas.microsoft.com/office/powerpoint/2010/main" val="3657476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Καθορισμός Κοινών Στόχων</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Team working and collaboration skills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a:xfrm>
            <a:off x="10896600" y="6356350"/>
            <a:ext cx="457200" cy="365125"/>
          </a:xfrm>
        </p:spPr>
        <p:txBody>
          <a:bodyPr/>
          <a:lstStyle/>
          <a:p>
            <a:fld id="{519954A3-9DFD-4C44-94BA-B95130A3BA1C}" type="slidenum">
              <a:rPr lang="en-US" smtClean="0">
                <a:solidFill>
                  <a:schemeClr val="tx1">
                    <a:lumMod val="65000"/>
                    <a:lumOff val="35000"/>
                  </a:schemeClr>
                </a:solidFill>
              </a:rPr>
              <a:t>39</a:t>
            </a:fld>
            <a:endParaRPr lang="en-US" dirty="0">
              <a:solidFill>
                <a:schemeClr val="tx1">
                  <a:lumMod val="65000"/>
                  <a:lumOff val="35000"/>
                </a:schemeClr>
              </a:solidFill>
            </a:endParaRPr>
          </a:p>
        </p:txBody>
      </p:sp>
      <p:sp>
        <p:nvSpPr>
          <p:cNvPr id="2" name="CasellaDiTesto 1">
            <a:extLst>
              <a:ext uri="{FF2B5EF4-FFF2-40B4-BE49-F238E27FC236}">
                <a16:creationId xmlns:a16="http://schemas.microsoft.com/office/drawing/2014/main" id="{2F95BF73-39BD-0128-A762-86F93E855926}"/>
              </a:ext>
            </a:extLst>
          </p:cNvPr>
          <p:cNvSpPr txBox="1"/>
          <p:nvPr/>
        </p:nvSpPr>
        <p:spPr>
          <a:xfrm>
            <a:off x="747886" y="1509793"/>
            <a:ext cx="10515600" cy="1418530"/>
          </a:xfrm>
          <a:prstGeom prst="rect">
            <a:avLst/>
          </a:prstGeom>
          <a:noFill/>
        </p:spPr>
        <p:txBody>
          <a:bodyPr wrap="square" rtlCol="0">
            <a:spAutoFit/>
          </a:bodyPr>
          <a:lstStyle/>
          <a:p>
            <a:pPr algn="just">
              <a:lnSpc>
                <a:spcPct val="107000"/>
              </a:lnSpc>
              <a:spcAft>
                <a:spcPts val="600"/>
              </a:spcAft>
            </a:pPr>
            <a:r>
              <a:rPr lang="el-GR" kern="100" dirty="0">
                <a:solidFill>
                  <a:schemeClr val="tx1">
                    <a:lumMod val="65000"/>
                    <a:lumOff val="35000"/>
                  </a:schemeClr>
                </a:solidFill>
                <a:ea typeface="Calibri" panose="020F0502020204030204" pitchFamily="34" charset="0"/>
                <a:cs typeface="Times New Roman" panose="02020603050405020304" pitchFamily="18" charset="0"/>
              </a:rPr>
              <a:t>Ωστόσο, υπάρχει πάντα η πιθανότητα να γίνουν λάθη όταν προσπαθούμε να θέσουμε κοινούς στόχους. Τα πιο συνηθισμένα είναι</a:t>
            </a:r>
            <a:r>
              <a:rPr lang="en-US" kern="100" dirty="0">
                <a:solidFill>
                  <a:schemeClr val="tx1">
                    <a:lumMod val="65000"/>
                    <a:lumOff val="35000"/>
                  </a:schemeClr>
                </a:solidFill>
                <a:ea typeface="Calibri" panose="020F0502020204030204" pitchFamily="34" charset="0"/>
                <a:cs typeface="Times New Roman" panose="02020603050405020304" pitchFamily="18" charset="0"/>
              </a:rPr>
              <a:t>: </a:t>
            </a:r>
          </a:p>
          <a:p>
            <a:pPr algn="just">
              <a:lnSpc>
                <a:spcPct val="107000"/>
              </a:lnSpc>
              <a:spcAft>
                <a:spcPts val="600"/>
              </a:spcAft>
            </a:pPr>
            <a:endParaRPr lang="it-IT" dirty="0">
              <a:solidFill>
                <a:schemeClr val="tx1">
                  <a:lumMod val="65000"/>
                  <a:lumOff val="35000"/>
                </a:schemeClr>
              </a:solidFill>
              <a:effectLst/>
              <a:ea typeface="Times New Roman" panose="02020603050405020304" pitchFamily="18" charset="0"/>
              <a:cs typeface="Open Sans" panose="020B0606030504020204" pitchFamily="34" charset="0"/>
            </a:endParaRPr>
          </a:p>
          <a:p>
            <a:pPr algn="just">
              <a:lnSpc>
                <a:spcPct val="107000"/>
              </a:lnSpc>
              <a:spcAft>
                <a:spcPts val="800"/>
              </a:spcAft>
            </a:pPr>
            <a:endParaRPr lang="it-IT"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
        <p:nvSpPr>
          <p:cNvPr id="8" name="CasellaDiTesto 7">
            <a:extLst>
              <a:ext uri="{FF2B5EF4-FFF2-40B4-BE49-F238E27FC236}">
                <a16:creationId xmlns:a16="http://schemas.microsoft.com/office/drawing/2014/main" id="{8716D004-3BEB-C0B2-7C70-D5A8D1414BD9}"/>
              </a:ext>
            </a:extLst>
          </p:cNvPr>
          <p:cNvSpPr txBox="1"/>
          <p:nvPr/>
        </p:nvSpPr>
        <p:spPr>
          <a:xfrm>
            <a:off x="3352800" y="6169581"/>
            <a:ext cx="4662196" cy="246221"/>
          </a:xfrm>
          <a:prstGeom prst="rect">
            <a:avLst/>
          </a:prstGeom>
          <a:noFill/>
        </p:spPr>
        <p:txBody>
          <a:bodyPr wrap="square">
            <a:spAutoFit/>
          </a:bodyPr>
          <a:lstStyle/>
          <a:p>
            <a:pPr algn="just">
              <a:spcAft>
                <a:spcPts val="1000"/>
              </a:spcAft>
            </a:pPr>
            <a:r>
              <a:rPr lang="el-GR" sz="1000" dirty="0">
                <a:effectLst/>
                <a:ea typeface="Times New Roman" panose="02020603050405020304" pitchFamily="18" charset="0"/>
                <a:cs typeface="Open Sans" panose="020B0606030504020204" pitchFamily="34" charset="0"/>
              </a:rPr>
              <a:t>Συνήθη λάθη κατά τον καθορισμό στόχων (τροποποίηση από Πηγή</a:t>
            </a:r>
            <a:r>
              <a:rPr lang="en-GB" sz="1000" dirty="0">
                <a:effectLst/>
                <a:ea typeface="Times New Roman" panose="02020603050405020304" pitchFamily="18" charset="0"/>
                <a:cs typeface="Open Sans" panose="020B0606030504020204" pitchFamily="34" charset="0"/>
              </a:rPr>
              <a:t>: </a:t>
            </a:r>
            <a:r>
              <a:rPr lang="en-GB" sz="1000" u="sng" dirty="0" err="1">
                <a:effectLst/>
                <a:ea typeface="Times New Roman" panose="02020603050405020304" pitchFamily="18" charset="0"/>
                <a:cs typeface="Open Sans" panose="020B0606030504020204" pitchFamily="34" charset="0"/>
                <a:hlinkClick r:id="rId2">
                  <a:extLst>
                    <a:ext uri="{A12FA001-AC4F-418D-AE19-62706E023703}">
                      <ahyp:hlinkClr xmlns:ahyp="http://schemas.microsoft.com/office/drawing/2018/hyperlinkcolor" val="tx"/>
                    </a:ext>
                  </a:extLst>
                </a:hlinkClick>
              </a:rPr>
              <a:t>Projectcubicle</a:t>
            </a:r>
            <a:r>
              <a:rPr lang="en-GB" sz="1000" dirty="0">
                <a:effectLst/>
                <a:ea typeface="Times New Roman" panose="02020603050405020304" pitchFamily="18" charset="0"/>
                <a:cs typeface="Open Sans" panose="020B0606030504020204" pitchFamily="34" charset="0"/>
              </a:rPr>
              <a:t>)</a:t>
            </a:r>
            <a:endParaRPr lang="it-IT" sz="1000" dirty="0">
              <a:effectLst/>
              <a:ea typeface="Times New Roman" panose="02020603050405020304" pitchFamily="18" charset="0"/>
              <a:cs typeface="Open Sans" panose="020B0606030504020204" pitchFamily="34" charset="0"/>
            </a:endParaRPr>
          </a:p>
        </p:txBody>
      </p:sp>
      <p:graphicFrame>
        <p:nvGraphicFramePr>
          <p:cNvPr id="4" name="Diagram 3">
            <a:extLst>
              <a:ext uri="{FF2B5EF4-FFF2-40B4-BE49-F238E27FC236}">
                <a16:creationId xmlns:a16="http://schemas.microsoft.com/office/drawing/2014/main" id="{B2568814-6A7C-2E7F-A94C-E5CC07A0E575}"/>
              </a:ext>
            </a:extLst>
          </p:cNvPr>
          <p:cNvGraphicFramePr/>
          <p:nvPr>
            <p:extLst>
              <p:ext uri="{D42A27DB-BD31-4B8C-83A1-F6EECF244321}">
                <p14:modId xmlns:p14="http://schemas.microsoft.com/office/powerpoint/2010/main" val="3570829514"/>
              </p:ext>
            </p:extLst>
          </p:nvPr>
        </p:nvGraphicFramePr>
        <p:xfrm>
          <a:off x="2162086" y="2078391"/>
          <a:ext cx="7320434" cy="4048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55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normAutofit fontScale="90000"/>
          </a:bodyPr>
          <a:lstStyle/>
          <a:p>
            <a:r>
              <a:rPr lang="el-GR" dirty="0"/>
              <a:t>Διαπροσωπική και Αποτελεσματική Επικοινωνία</a:t>
            </a: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CasellaDiTesto 5">
            <a:extLst>
              <a:ext uri="{FF2B5EF4-FFF2-40B4-BE49-F238E27FC236}">
                <a16:creationId xmlns:a16="http://schemas.microsoft.com/office/drawing/2014/main" id="{330ECDBB-9B0E-0E62-FB05-E1F28E5E3E2C}"/>
              </a:ext>
            </a:extLst>
          </p:cNvPr>
          <p:cNvSpPr txBox="1"/>
          <p:nvPr/>
        </p:nvSpPr>
        <p:spPr>
          <a:xfrm>
            <a:off x="2836276" y="1553404"/>
            <a:ext cx="3613872" cy="338554"/>
          </a:xfrm>
          <a:prstGeom prst="rect">
            <a:avLst/>
          </a:prstGeom>
          <a:solidFill>
            <a:schemeClr val="accent2"/>
          </a:solidFill>
          <a:ln>
            <a:solidFill>
              <a:schemeClr val="accent2"/>
            </a:solidFill>
          </a:ln>
        </p:spPr>
        <p:txBody>
          <a:bodyPr wrap="square" rtlCol="0">
            <a:spAutoFit/>
          </a:bodyPr>
          <a:lstStyle/>
          <a:p>
            <a:r>
              <a:rPr lang="el-GR" sz="1600" b="1" kern="100" dirty="0">
                <a:solidFill>
                  <a:schemeClr val="bg1"/>
                </a:solidFill>
                <a:latin typeface="Calibri" panose="020F0502020204030204" pitchFamily="34" charset="0"/>
                <a:ea typeface="Calibri" panose="020F0502020204030204" pitchFamily="34" charset="0"/>
              </a:rPr>
              <a:t>ΔΙΑΠΡΟΣΩΠΙΚΗ ΕΠΙΚΟΙΝΩΝΙΑ</a:t>
            </a:r>
            <a:endParaRPr lang="it-IT" sz="1600" b="1" dirty="0">
              <a:solidFill>
                <a:schemeClr val="bg1"/>
              </a:solidFill>
            </a:endParaRPr>
          </a:p>
        </p:txBody>
      </p:sp>
      <p:sp>
        <p:nvSpPr>
          <p:cNvPr id="7" name="CasellaDiTesto 6">
            <a:extLst>
              <a:ext uri="{FF2B5EF4-FFF2-40B4-BE49-F238E27FC236}">
                <a16:creationId xmlns:a16="http://schemas.microsoft.com/office/drawing/2014/main" id="{6C734053-22FF-6AE8-A7B8-8E64E0D0FEB8}"/>
              </a:ext>
            </a:extLst>
          </p:cNvPr>
          <p:cNvSpPr txBox="1"/>
          <p:nvPr/>
        </p:nvSpPr>
        <p:spPr>
          <a:xfrm>
            <a:off x="8120905" y="1584182"/>
            <a:ext cx="3033835" cy="338554"/>
          </a:xfrm>
          <a:prstGeom prst="rect">
            <a:avLst/>
          </a:prstGeom>
          <a:solidFill>
            <a:schemeClr val="accent5">
              <a:lumMod val="75000"/>
            </a:schemeClr>
          </a:solidFill>
          <a:ln>
            <a:solidFill>
              <a:schemeClr val="accent5">
                <a:lumMod val="75000"/>
              </a:schemeClr>
            </a:solidFill>
          </a:ln>
        </p:spPr>
        <p:txBody>
          <a:bodyPr wrap="square" rtlCol="0">
            <a:spAutoFit/>
          </a:bodyPr>
          <a:lstStyle/>
          <a:p>
            <a:r>
              <a:rPr lang="el-GR" sz="1600" b="1" kern="100" dirty="0">
                <a:solidFill>
                  <a:schemeClr val="bg1"/>
                </a:solidFill>
                <a:latin typeface="Calibri" panose="020F0502020204030204" pitchFamily="34" charset="0"/>
                <a:ea typeface="Calibri" panose="020F0502020204030204" pitchFamily="34" charset="0"/>
              </a:rPr>
              <a:t>ΑΠΟΤΕΛΕΣΜΑΤΙΚΗ ΕΠΙΚΟΙΝΩΝΙΑ</a:t>
            </a:r>
            <a:endParaRPr lang="it-IT" sz="1600" b="1" dirty="0">
              <a:solidFill>
                <a:schemeClr val="bg1"/>
              </a:solidFill>
            </a:endParaRPr>
          </a:p>
        </p:txBody>
      </p:sp>
      <p:pic>
        <p:nvPicPr>
          <p:cNvPr id="8" name="Immagine 7">
            <a:extLst>
              <a:ext uri="{FF2B5EF4-FFF2-40B4-BE49-F238E27FC236}">
                <a16:creationId xmlns:a16="http://schemas.microsoft.com/office/drawing/2014/main" id="{13495949-E113-9788-4E26-ECCD0AB611FE}"/>
              </a:ext>
            </a:extLst>
          </p:cNvPr>
          <p:cNvPicPr>
            <a:picLocks noChangeAspect="1"/>
          </p:cNvPicPr>
          <p:nvPr/>
        </p:nvPicPr>
        <p:blipFill>
          <a:blip r:embed="rId2"/>
          <a:stretch>
            <a:fillRect/>
          </a:stretch>
        </p:blipFill>
        <p:spPr>
          <a:xfrm>
            <a:off x="802331" y="5368574"/>
            <a:ext cx="866627" cy="769131"/>
          </a:xfrm>
          <a:prstGeom prst="rect">
            <a:avLst/>
          </a:prstGeom>
        </p:spPr>
      </p:pic>
      <p:pic>
        <p:nvPicPr>
          <p:cNvPr id="9" name="Immagine 8">
            <a:extLst>
              <a:ext uri="{FF2B5EF4-FFF2-40B4-BE49-F238E27FC236}">
                <a16:creationId xmlns:a16="http://schemas.microsoft.com/office/drawing/2014/main" id="{CFB061A0-9236-B9E8-AC61-956A0C52E007}"/>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769215" y="3814665"/>
            <a:ext cx="932858" cy="805123"/>
          </a:xfrm>
          <a:prstGeom prst="rect">
            <a:avLst/>
          </a:prstGeom>
        </p:spPr>
      </p:pic>
      <p:pic>
        <p:nvPicPr>
          <p:cNvPr id="10" name="Immagine 9">
            <a:extLst>
              <a:ext uri="{FF2B5EF4-FFF2-40B4-BE49-F238E27FC236}">
                <a16:creationId xmlns:a16="http://schemas.microsoft.com/office/drawing/2014/main" id="{F187BE64-C7DF-9E1E-9369-893852DE8488}"/>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752567" y="2079657"/>
            <a:ext cx="966157" cy="914399"/>
          </a:xfrm>
          <a:prstGeom prst="rect">
            <a:avLst/>
          </a:prstGeom>
        </p:spPr>
      </p:pic>
      <p:sp>
        <p:nvSpPr>
          <p:cNvPr id="11" name="CasellaDiTesto 10">
            <a:extLst>
              <a:ext uri="{FF2B5EF4-FFF2-40B4-BE49-F238E27FC236}">
                <a16:creationId xmlns:a16="http://schemas.microsoft.com/office/drawing/2014/main" id="{604CC5B9-FBAD-DB6D-144A-502BB72E6E6D}"/>
              </a:ext>
            </a:extLst>
          </p:cNvPr>
          <p:cNvSpPr txBox="1"/>
          <p:nvPr/>
        </p:nvSpPr>
        <p:spPr>
          <a:xfrm>
            <a:off x="399844" y="3117009"/>
            <a:ext cx="1671599" cy="369332"/>
          </a:xfrm>
          <a:prstGeom prst="rect">
            <a:avLst/>
          </a:prstGeom>
          <a:noFill/>
        </p:spPr>
        <p:txBody>
          <a:bodyPr wrap="square" rtlCol="0">
            <a:spAutoFit/>
          </a:bodyPr>
          <a:lstStyle/>
          <a:p>
            <a:pPr algn="ctr"/>
            <a:r>
              <a:rPr lang="el-GR" b="1" i="1" dirty="0">
                <a:solidFill>
                  <a:schemeClr val="tx1">
                    <a:lumMod val="65000"/>
                    <a:lumOff val="35000"/>
                  </a:schemeClr>
                </a:solidFill>
              </a:rPr>
              <a:t>Ορισμός</a:t>
            </a:r>
            <a:endParaRPr lang="it-IT" b="1" i="1"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2EDC3A55-CBCD-ACFB-8FBB-ED53DAC672C2}"/>
              </a:ext>
            </a:extLst>
          </p:cNvPr>
          <p:cNvSpPr txBox="1"/>
          <p:nvPr/>
        </p:nvSpPr>
        <p:spPr>
          <a:xfrm>
            <a:off x="399844" y="4637353"/>
            <a:ext cx="1671599" cy="646331"/>
          </a:xfrm>
          <a:prstGeom prst="rect">
            <a:avLst/>
          </a:prstGeom>
          <a:noFill/>
        </p:spPr>
        <p:txBody>
          <a:bodyPr wrap="square" rtlCol="0">
            <a:spAutoFit/>
          </a:bodyPr>
          <a:lstStyle/>
          <a:p>
            <a:pPr algn="ctr"/>
            <a:r>
              <a:rPr lang="el-GR" b="1" i="1" dirty="0">
                <a:solidFill>
                  <a:schemeClr val="tx1">
                    <a:lumMod val="65000"/>
                    <a:lumOff val="35000"/>
                  </a:schemeClr>
                </a:solidFill>
              </a:rPr>
              <a:t>Πεδίο εφαρμογής</a:t>
            </a:r>
            <a:endParaRPr lang="it-IT" b="1" i="1" dirty="0">
              <a:solidFill>
                <a:schemeClr val="tx1">
                  <a:lumMod val="65000"/>
                  <a:lumOff val="35000"/>
                </a:schemeClr>
              </a:solidFill>
            </a:endParaRPr>
          </a:p>
        </p:txBody>
      </p:sp>
      <p:sp>
        <p:nvSpPr>
          <p:cNvPr id="13" name="CasellaDiTesto 12">
            <a:extLst>
              <a:ext uri="{FF2B5EF4-FFF2-40B4-BE49-F238E27FC236}">
                <a16:creationId xmlns:a16="http://schemas.microsoft.com/office/drawing/2014/main" id="{581F228E-1DEF-82FE-3787-38A9F8BADB62}"/>
              </a:ext>
            </a:extLst>
          </p:cNvPr>
          <p:cNvSpPr txBox="1"/>
          <p:nvPr/>
        </p:nvSpPr>
        <p:spPr>
          <a:xfrm>
            <a:off x="349884" y="6073332"/>
            <a:ext cx="1671599" cy="369332"/>
          </a:xfrm>
          <a:prstGeom prst="rect">
            <a:avLst/>
          </a:prstGeom>
          <a:noFill/>
        </p:spPr>
        <p:txBody>
          <a:bodyPr wrap="square" rtlCol="0">
            <a:spAutoFit/>
          </a:bodyPr>
          <a:lstStyle/>
          <a:p>
            <a:pPr algn="ctr"/>
            <a:r>
              <a:rPr lang="el-GR" b="1" i="1" dirty="0">
                <a:solidFill>
                  <a:schemeClr val="tx1">
                    <a:lumMod val="65000"/>
                    <a:lumOff val="35000"/>
                  </a:schemeClr>
                </a:solidFill>
              </a:rPr>
              <a:t>Εστίαση</a:t>
            </a:r>
            <a:endParaRPr lang="it-IT" b="1" i="1" dirty="0">
              <a:solidFill>
                <a:schemeClr val="tx1">
                  <a:lumMod val="65000"/>
                  <a:lumOff val="35000"/>
                </a:schemeClr>
              </a:solidFill>
            </a:endParaRPr>
          </a:p>
        </p:txBody>
      </p:sp>
      <p:cxnSp>
        <p:nvCxnSpPr>
          <p:cNvPr id="14" name="Connettore diritto 13">
            <a:extLst>
              <a:ext uri="{FF2B5EF4-FFF2-40B4-BE49-F238E27FC236}">
                <a16:creationId xmlns:a16="http://schemas.microsoft.com/office/drawing/2014/main" id="{73D89020-BBA3-5B34-1D6A-9C8E7E202F6F}"/>
              </a:ext>
            </a:extLst>
          </p:cNvPr>
          <p:cNvCxnSpPr/>
          <p:nvPr/>
        </p:nvCxnSpPr>
        <p:spPr>
          <a:xfrm>
            <a:off x="581991" y="3581591"/>
            <a:ext cx="1087755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A9487ABC-56F7-8E15-9398-98B7F2CEECCA}"/>
              </a:ext>
            </a:extLst>
          </p:cNvPr>
          <p:cNvCxnSpPr/>
          <p:nvPr/>
        </p:nvCxnSpPr>
        <p:spPr>
          <a:xfrm>
            <a:off x="581991" y="5132717"/>
            <a:ext cx="1087755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D139CEF-FE1C-6A2F-3B5C-DE2D964F175F}"/>
              </a:ext>
            </a:extLst>
          </p:cNvPr>
          <p:cNvSpPr txBox="1"/>
          <p:nvPr/>
        </p:nvSpPr>
        <p:spPr>
          <a:xfrm>
            <a:off x="2731501" y="2461069"/>
            <a:ext cx="3879055" cy="523220"/>
          </a:xfrm>
          <a:prstGeom prst="rect">
            <a:avLst/>
          </a:prstGeom>
          <a:noFill/>
        </p:spPr>
        <p:txBody>
          <a:bodyPr wrap="square">
            <a:spAutoFit/>
          </a:bodyPr>
          <a:lstStyle/>
          <a:p>
            <a:pPr algn="ctr"/>
            <a:r>
              <a:rPr lang="el-GR" sz="1400" kern="100" dirty="0">
                <a:solidFill>
                  <a:schemeClr val="tx1">
                    <a:lumMod val="65000"/>
                    <a:lumOff val="35000"/>
                  </a:schemeClr>
                </a:solidFill>
                <a:effectLst/>
                <a:ea typeface="Calibri" panose="020F0502020204030204" pitchFamily="34" charset="0"/>
              </a:rPr>
              <a:t>ανταλλαγή πληροφοριών, ιδεών, σκέψεων και συναισθημάτων μεταξύ ατόμων</a:t>
            </a:r>
            <a:endParaRPr lang="it-IT" sz="1400" dirty="0">
              <a:solidFill>
                <a:schemeClr val="tx1">
                  <a:lumMod val="65000"/>
                  <a:lumOff val="35000"/>
                </a:schemeClr>
              </a:solidFill>
            </a:endParaRPr>
          </a:p>
        </p:txBody>
      </p:sp>
      <p:sp>
        <p:nvSpPr>
          <p:cNvPr id="17" name="CasellaDiTesto 16">
            <a:extLst>
              <a:ext uri="{FF2B5EF4-FFF2-40B4-BE49-F238E27FC236}">
                <a16:creationId xmlns:a16="http://schemas.microsoft.com/office/drawing/2014/main" id="{8C550B2D-6BB2-027F-EFCB-44536A6FA056}"/>
              </a:ext>
            </a:extLst>
          </p:cNvPr>
          <p:cNvSpPr txBox="1"/>
          <p:nvPr/>
        </p:nvSpPr>
        <p:spPr>
          <a:xfrm>
            <a:off x="2731501" y="4114133"/>
            <a:ext cx="3823422" cy="523220"/>
          </a:xfrm>
          <a:prstGeom prst="rect">
            <a:avLst/>
          </a:prstGeom>
          <a:noFill/>
        </p:spPr>
        <p:txBody>
          <a:bodyPr wrap="square">
            <a:spAutoFit/>
          </a:bodyPr>
          <a:lstStyle/>
          <a:p>
            <a:pPr algn="ctr"/>
            <a:r>
              <a:rPr lang="el-GR" sz="1400" kern="100" dirty="0">
                <a:solidFill>
                  <a:schemeClr val="tx1">
                    <a:lumMod val="65000"/>
                    <a:lumOff val="35000"/>
                  </a:schemeClr>
                </a:solidFill>
                <a:effectLst/>
                <a:ea typeface="Calibri" panose="020F0502020204030204" pitchFamily="34" charset="0"/>
              </a:rPr>
              <a:t>το πλαίσιο των προσωπικών σχέσεων, είτε αυτές είναι επαγγελματικής είτε προσωπικής φύσης</a:t>
            </a:r>
            <a:endParaRPr lang="it-IT" sz="1400" kern="100" dirty="0">
              <a:solidFill>
                <a:schemeClr val="tx1">
                  <a:lumMod val="65000"/>
                  <a:lumOff val="35000"/>
                </a:schemeClr>
              </a:solidFill>
              <a:ea typeface="Calibri" panose="020F0502020204030204" pitchFamily="34" charset="0"/>
            </a:endParaRPr>
          </a:p>
        </p:txBody>
      </p:sp>
      <p:sp>
        <p:nvSpPr>
          <p:cNvPr id="18" name="CasellaDiTesto 17">
            <a:extLst>
              <a:ext uri="{FF2B5EF4-FFF2-40B4-BE49-F238E27FC236}">
                <a16:creationId xmlns:a16="http://schemas.microsoft.com/office/drawing/2014/main" id="{EE17AAF4-28A9-A715-47FA-D108D728963C}"/>
              </a:ext>
            </a:extLst>
          </p:cNvPr>
          <p:cNvSpPr txBox="1"/>
          <p:nvPr/>
        </p:nvSpPr>
        <p:spPr>
          <a:xfrm>
            <a:off x="2864094" y="5601989"/>
            <a:ext cx="3613872" cy="523220"/>
          </a:xfrm>
          <a:prstGeom prst="rect">
            <a:avLst/>
          </a:prstGeom>
          <a:noFill/>
        </p:spPr>
        <p:txBody>
          <a:bodyPr wrap="square">
            <a:spAutoFit/>
          </a:bodyPr>
          <a:lstStyle/>
          <a:p>
            <a:pPr algn="ctr"/>
            <a:r>
              <a:rPr lang="el-GR" sz="1400" kern="100" dirty="0">
                <a:solidFill>
                  <a:schemeClr val="tx1">
                    <a:lumMod val="65000"/>
                    <a:lumOff val="35000"/>
                  </a:schemeClr>
                </a:solidFill>
                <a:effectLst/>
                <a:ea typeface="Calibri" panose="020F0502020204030204" pitchFamily="34" charset="0"/>
              </a:rPr>
              <a:t>οικοδόμηση σχέσεων και διατήρηση της ποιότητας των αλληλεπιδράσεων</a:t>
            </a:r>
            <a:endParaRPr lang="it-IT" sz="1400" dirty="0">
              <a:solidFill>
                <a:schemeClr val="tx1">
                  <a:lumMod val="65000"/>
                  <a:lumOff val="35000"/>
                </a:schemeClr>
              </a:solidFill>
            </a:endParaRPr>
          </a:p>
        </p:txBody>
      </p:sp>
      <p:sp>
        <p:nvSpPr>
          <p:cNvPr id="19" name="CasellaDiTesto 18">
            <a:extLst>
              <a:ext uri="{FF2B5EF4-FFF2-40B4-BE49-F238E27FC236}">
                <a16:creationId xmlns:a16="http://schemas.microsoft.com/office/drawing/2014/main" id="{71463B48-8ED6-4C53-3A65-8792CD6B0EB3}"/>
              </a:ext>
            </a:extLst>
          </p:cNvPr>
          <p:cNvSpPr txBox="1"/>
          <p:nvPr/>
        </p:nvSpPr>
        <p:spPr>
          <a:xfrm>
            <a:off x="8120904" y="2461069"/>
            <a:ext cx="3033835" cy="738664"/>
          </a:xfrm>
          <a:prstGeom prst="rect">
            <a:avLst/>
          </a:prstGeom>
          <a:noFill/>
        </p:spPr>
        <p:txBody>
          <a:bodyPr wrap="square">
            <a:spAutoFit/>
          </a:bodyPr>
          <a:lstStyle/>
          <a:p>
            <a:pPr algn="ctr"/>
            <a:r>
              <a:rPr lang="el-GR" sz="1400" kern="100" dirty="0">
                <a:solidFill>
                  <a:schemeClr val="tx1">
                    <a:lumMod val="65000"/>
                    <a:lumOff val="35000"/>
                  </a:schemeClr>
                </a:solidFill>
                <a:effectLst/>
                <a:ea typeface="Calibri" panose="020F0502020204030204" pitchFamily="34" charset="0"/>
              </a:rPr>
              <a:t>η ικανότητα μεταφοράς ενός μηνύματος με σαφή, συνοπτικό και εντυπωσιακό τρόπο</a:t>
            </a:r>
            <a:endParaRPr lang="it-IT" sz="1400" dirty="0">
              <a:solidFill>
                <a:schemeClr val="tx1">
                  <a:lumMod val="65000"/>
                  <a:lumOff val="35000"/>
                </a:schemeClr>
              </a:solidFill>
            </a:endParaRPr>
          </a:p>
        </p:txBody>
      </p:sp>
      <p:sp>
        <p:nvSpPr>
          <p:cNvPr id="20" name="CasellaDiTesto 19">
            <a:extLst>
              <a:ext uri="{FF2B5EF4-FFF2-40B4-BE49-F238E27FC236}">
                <a16:creationId xmlns:a16="http://schemas.microsoft.com/office/drawing/2014/main" id="{65E88DE8-2D9B-FB92-4D12-56076502A282}"/>
              </a:ext>
            </a:extLst>
          </p:cNvPr>
          <p:cNvSpPr txBox="1"/>
          <p:nvPr/>
        </p:nvSpPr>
        <p:spPr>
          <a:xfrm>
            <a:off x="8120904" y="4006411"/>
            <a:ext cx="3033835" cy="738664"/>
          </a:xfrm>
          <a:prstGeom prst="rect">
            <a:avLst/>
          </a:prstGeom>
          <a:noFill/>
        </p:spPr>
        <p:txBody>
          <a:bodyPr wrap="square">
            <a:spAutoFit/>
          </a:bodyPr>
          <a:lstStyle/>
          <a:p>
            <a:pPr algn="ctr"/>
            <a:r>
              <a:rPr lang="el-GR" sz="1400" kern="100" dirty="0">
                <a:solidFill>
                  <a:schemeClr val="tx1">
                    <a:lumMod val="65000"/>
                    <a:lumOff val="35000"/>
                  </a:schemeClr>
                </a:solidFill>
                <a:effectLst/>
                <a:ea typeface="Calibri" panose="020F0502020204030204" pitchFamily="34" charset="0"/>
              </a:rPr>
              <a:t>τόσο σε διαπροσωπικά όσο και σε ευρύτερα οργανωτικά ή δημόσια πλαίσια επικοινωνίας</a:t>
            </a:r>
            <a:endParaRPr lang="it-IT" sz="1400" dirty="0">
              <a:solidFill>
                <a:schemeClr val="tx1">
                  <a:lumMod val="65000"/>
                  <a:lumOff val="35000"/>
                </a:schemeClr>
              </a:solidFill>
            </a:endParaRPr>
          </a:p>
        </p:txBody>
      </p:sp>
      <p:sp>
        <p:nvSpPr>
          <p:cNvPr id="21" name="CasellaDiTesto 20">
            <a:extLst>
              <a:ext uri="{FF2B5EF4-FFF2-40B4-BE49-F238E27FC236}">
                <a16:creationId xmlns:a16="http://schemas.microsoft.com/office/drawing/2014/main" id="{CC891463-029B-82A6-D4F8-90F14B476216}"/>
              </a:ext>
            </a:extLst>
          </p:cNvPr>
          <p:cNvSpPr txBox="1"/>
          <p:nvPr/>
        </p:nvSpPr>
        <p:spPr>
          <a:xfrm>
            <a:off x="8120904" y="5347933"/>
            <a:ext cx="3033835" cy="954107"/>
          </a:xfrm>
          <a:prstGeom prst="rect">
            <a:avLst/>
          </a:prstGeom>
          <a:noFill/>
        </p:spPr>
        <p:txBody>
          <a:bodyPr wrap="square">
            <a:spAutoFit/>
          </a:bodyPr>
          <a:lstStyle/>
          <a:p>
            <a:pPr algn="ctr"/>
            <a:r>
              <a:rPr lang="el-GR" sz="1400" kern="100" dirty="0">
                <a:solidFill>
                  <a:schemeClr val="tx1">
                    <a:lumMod val="65000"/>
                    <a:lumOff val="35000"/>
                  </a:schemeClr>
                </a:solidFill>
                <a:effectLst/>
                <a:ea typeface="Calibri" panose="020F0502020204030204" pitchFamily="34" charset="0"/>
              </a:rPr>
              <a:t>στην επιτυχή μετάδοση πληροφοριών ή ιδεών, διασφαλίζοντας ότι το μήνυμα παραδίδεται και λαμβάνεται όπως προβλέπεται</a:t>
            </a:r>
            <a:endParaRPr lang="it-IT" sz="1400" dirty="0">
              <a:solidFill>
                <a:schemeClr val="tx1">
                  <a:lumMod val="65000"/>
                  <a:lumOff val="35000"/>
                </a:schemeClr>
              </a:solidFill>
            </a:endParaRPr>
          </a:p>
        </p:txBody>
      </p:sp>
    </p:spTree>
    <p:extLst>
      <p:ext uri="{BB962C8B-B14F-4D97-AF65-F5344CB8AC3E}">
        <p14:creationId xmlns:p14="http://schemas.microsoft.com/office/powerpoint/2010/main" val="94512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36FB6716-2C44-FE02-73B5-D3B52DE2CB3C}"/>
              </a:ext>
            </a:extLst>
          </p:cNvPr>
          <p:cNvPicPr>
            <a:picLocks noChangeAspect="1"/>
          </p:cNvPicPr>
          <p:nvPr/>
        </p:nvPicPr>
        <p:blipFill>
          <a:blip r:embed="rId2"/>
          <a:stretch>
            <a:fillRect/>
          </a:stretch>
        </p:blipFill>
        <p:spPr>
          <a:xfrm>
            <a:off x="4199918" y="2552458"/>
            <a:ext cx="6925282" cy="3777427"/>
          </a:xfrm>
          <a:prstGeom prst="rect">
            <a:avLst/>
          </a:prstGeom>
        </p:spPr>
      </p:pic>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el-GR" sz="4400" dirty="0"/>
              <a:t>Επίλυση Συγκρούσεων</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40</a:t>
            </a:fld>
            <a:endParaRPr lang="en-US" dirty="0"/>
          </a:p>
        </p:txBody>
      </p:sp>
      <p:sp>
        <p:nvSpPr>
          <p:cNvPr id="12" name="CasellaDiTesto 11">
            <a:extLst>
              <a:ext uri="{FF2B5EF4-FFF2-40B4-BE49-F238E27FC236}">
                <a16:creationId xmlns:a16="http://schemas.microsoft.com/office/drawing/2014/main" id="{A0DBA3EE-89BE-E932-D7E1-41654DCA6FF8}"/>
              </a:ext>
            </a:extLst>
          </p:cNvPr>
          <p:cNvSpPr txBox="1"/>
          <p:nvPr/>
        </p:nvSpPr>
        <p:spPr>
          <a:xfrm>
            <a:off x="550505" y="1445794"/>
            <a:ext cx="10879493" cy="671915"/>
          </a:xfrm>
          <a:prstGeom prst="rect">
            <a:avLst/>
          </a:prstGeom>
          <a:noFill/>
        </p:spPr>
        <p:txBody>
          <a:bodyPr wrap="square" rtlCol="0">
            <a:spAutoFit/>
          </a:bodyPr>
          <a:lstStyle/>
          <a:p>
            <a:pPr algn="just">
              <a:lnSpc>
                <a:spcPct val="107000"/>
              </a:lnSpc>
              <a:spcAft>
                <a:spcPts val="600"/>
              </a:spcAft>
            </a:pPr>
            <a:r>
              <a:rPr lang="el-GR" kern="100" dirty="0">
                <a:ea typeface="Calibri" panose="020F0502020204030204" pitchFamily="34" charset="0"/>
                <a:cs typeface="Times New Roman" panose="02020603050405020304" pitchFamily="18" charset="0"/>
              </a:rPr>
              <a:t>Κρίσιμη πτυχή της ομαδικής εργασίας, </a:t>
            </a:r>
            <a:r>
              <a:rPr lang="el-GR" b="1" kern="100" dirty="0">
                <a:ea typeface="Calibri" panose="020F0502020204030204" pitchFamily="34" charset="0"/>
                <a:cs typeface="Times New Roman" panose="02020603050405020304" pitchFamily="18" charset="0"/>
              </a:rPr>
              <a:t>καθώς αντιμετωπίζει τις αναπόφευκτες διαφωνίες και εντάσεις </a:t>
            </a:r>
            <a:r>
              <a:rPr lang="el-GR" kern="100" dirty="0">
                <a:ea typeface="Calibri" panose="020F0502020204030204" pitchFamily="34" charset="0"/>
                <a:cs typeface="Times New Roman" panose="02020603050405020304" pitchFamily="18" charset="0"/>
              </a:rPr>
              <a:t>που προκύπτουν όταν συνεργάζονται άτομα με διαφορετικές προοπτικές, υπόβαθρα και προτεραιότητες.</a:t>
            </a:r>
            <a:endParaRPr lang="it-IT" sz="1800" dirty="0">
              <a:solidFill>
                <a:srgbClr val="000000"/>
              </a:solidFill>
              <a:effectLst/>
              <a:ea typeface="Times New Roman" panose="02020603050405020304" pitchFamily="18" charset="0"/>
              <a:cs typeface="Open Sans" panose="020B0606030504020204" pitchFamily="34" charset="0"/>
            </a:endParaRPr>
          </a:p>
        </p:txBody>
      </p:sp>
      <p:sp>
        <p:nvSpPr>
          <p:cNvPr id="13" name="CasellaDiTesto 12">
            <a:extLst>
              <a:ext uri="{FF2B5EF4-FFF2-40B4-BE49-F238E27FC236}">
                <a16:creationId xmlns:a16="http://schemas.microsoft.com/office/drawing/2014/main" id="{6C01482D-7152-3C11-8DB2-EEE28D68659E}"/>
              </a:ext>
            </a:extLst>
          </p:cNvPr>
          <p:cNvSpPr txBox="1"/>
          <p:nvPr/>
        </p:nvSpPr>
        <p:spPr>
          <a:xfrm>
            <a:off x="389553" y="2117709"/>
            <a:ext cx="10879493" cy="646331"/>
          </a:xfrm>
          <a:prstGeom prst="rect">
            <a:avLst/>
          </a:prstGeom>
          <a:noFill/>
        </p:spPr>
        <p:txBody>
          <a:bodyPr wrap="square">
            <a:spAutoFit/>
          </a:bodyPr>
          <a:lstStyle/>
          <a:p>
            <a:pPr marL="285750" indent="-285750">
              <a:buFont typeface="Arial" panose="020B0604020202020204" pitchFamily="34" charset="0"/>
              <a:buChar char="•"/>
            </a:pPr>
            <a:r>
              <a:rPr lang="el-GR" sz="1800" kern="100" dirty="0">
                <a:effectLst/>
                <a:ea typeface="Calibri" panose="020F0502020204030204" pitchFamily="34" charset="0"/>
                <a:cs typeface="Times New Roman" panose="02020603050405020304" pitchFamily="18" charset="0"/>
              </a:rPr>
              <a:t>Δεν είναι η παρουσία συγκρούσεων που καθορίζει τη μοίρα μιας ομάδας, αλλά </a:t>
            </a:r>
            <a:r>
              <a:rPr lang="el-GR" sz="1800" u="sng" kern="100" dirty="0">
                <a:effectLst/>
                <a:ea typeface="Calibri" panose="020F0502020204030204" pitchFamily="34" charset="0"/>
                <a:cs typeface="Times New Roman" panose="02020603050405020304" pitchFamily="18" charset="0"/>
              </a:rPr>
              <a:t>ο τρόπος με τον οποίο αντιμετωπίζονται και επιλύονται αυτές οι συγκρούσεις που έχει πραγματικά σημασία</a:t>
            </a:r>
            <a:r>
              <a:rPr lang="el-GR" sz="1800" kern="100" dirty="0">
                <a:effectLst/>
                <a:ea typeface="Calibri" panose="020F0502020204030204" pitchFamily="34" charset="0"/>
                <a:cs typeface="Times New Roman" panose="02020603050405020304" pitchFamily="18" charset="0"/>
              </a:rPr>
              <a:t>.</a:t>
            </a:r>
            <a:endParaRPr lang="it-IT" dirty="0"/>
          </a:p>
        </p:txBody>
      </p:sp>
      <p:sp>
        <p:nvSpPr>
          <p:cNvPr id="15" name="CasellaDiTesto 14">
            <a:extLst>
              <a:ext uri="{FF2B5EF4-FFF2-40B4-BE49-F238E27FC236}">
                <a16:creationId xmlns:a16="http://schemas.microsoft.com/office/drawing/2014/main" id="{D4CF70C9-CC49-170A-B4B9-71D80DB93CFD}"/>
              </a:ext>
            </a:extLst>
          </p:cNvPr>
          <p:cNvSpPr txBox="1"/>
          <p:nvPr/>
        </p:nvSpPr>
        <p:spPr>
          <a:xfrm>
            <a:off x="389553" y="3248795"/>
            <a:ext cx="4133462" cy="2585323"/>
          </a:xfrm>
          <a:prstGeom prst="rect">
            <a:avLst/>
          </a:prstGeom>
          <a:noFill/>
        </p:spPr>
        <p:txBody>
          <a:bodyPr wrap="square">
            <a:spAutoFit/>
          </a:bodyPr>
          <a:lstStyle/>
          <a:p>
            <a:pPr marL="285750" indent="-285750">
              <a:buFont typeface="Arial" panose="020B0604020202020204" pitchFamily="34" charset="0"/>
              <a:buChar char="•"/>
            </a:pPr>
            <a:r>
              <a:rPr lang="el-GR" sz="1800" kern="100" dirty="0">
                <a:effectLst/>
                <a:ea typeface="Calibri" panose="020F0502020204030204" pitchFamily="34" charset="0"/>
                <a:cs typeface="Times New Roman" panose="02020603050405020304" pitchFamily="18" charset="0"/>
              </a:rPr>
              <a:t>Υπάρχουν </a:t>
            </a:r>
            <a:r>
              <a:rPr lang="el-GR" sz="1800" b="1" kern="100" dirty="0">
                <a:effectLst/>
                <a:ea typeface="Calibri" panose="020F0502020204030204" pitchFamily="34" charset="0"/>
                <a:cs typeface="Times New Roman" panose="02020603050405020304" pitchFamily="18" charset="0"/>
              </a:rPr>
              <a:t>5 διαφορετικές προσεγγίσεις </a:t>
            </a:r>
            <a:r>
              <a:rPr lang="el-GR" sz="1800" kern="100" dirty="0">
                <a:effectLst/>
                <a:ea typeface="Calibri" panose="020F0502020204030204" pitchFamily="34" charset="0"/>
                <a:cs typeface="Times New Roman" panose="02020603050405020304" pitchFamily="18" charset="0"/>
              </a:rPr>
              <a:t>για την επίλυση συγκρούσεων</a:t>
            </a:r>
            <a:r>
              <a:rPr lang="en-US" sz="1800" kern="100" dirty="0">
                <a:effectLst/>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en-US" dirty="0"/>
          </a:p>
          <a:p>
            <a:pPr marL="800100" lvl="1" indent="-342900">
              <a:buFont typeface="+mj-lt"/>
              <a:buAutoNum type="arabicPeriod"/>
            </a:pPr>
            <a:r>
              <a:rPr lang="el-GR" dirty="0"/>
              <a:t>Αποφυγή (</a:t>
            </a:r>
            <a:r>
              <a:rPr lang="en-US" dirty="0"/>
              <a:t>Avoiding</a:t>
            </a:r>
            <a:r>
              <a:rPr lang="el-GR" dirty="0"/>
              <a:t>)</a:t>
            </a:r>
          </a:p>
          <a:p>
            <a:pPr marL="800100" lvl="1" indent="-342900">
              <a:buFont typeface="+mj-lt"/>
              <a:buAutoNum type="arabicPeriod"/>
            </a:pPr>
            <a:r>
              <a:rPr lang="el-GR" dirty="0"/>
              <a:t>Ανταγωνισμός (</a:t>
            </a:r>
            <a:r>
              <a:rPr lang="en-US" dirty="0"/>
              <a:t>Competing</a:t>
            </a:r>
            <a:r>
              <a:rPr lang="el-GR" dirty="0"/>
              <a:t>)</a:t>
            </a:r>
            <a:endParaRPr lang="en-US" dirty="0"/>
          </a:p>
          <a:p>
            <a:pPr marL="800100" lvl="1" indent="-342900">
              <a:buFont typeface="+mj-lt"/>
              <a:buAutoNum type="arabicPeriod"/>
            </a:pPr>
            <a:r>
              <a:rPr lang="el-GR" dirty="0"/>
              <a:t>Συνεργασία (</a:t>
            </a:r>
            <a:r>
              <a:rPr lang="en-US" dirty="0"/>
              <a:t>Collaborating</a:t>
            </a:r>
            <a:r>
              <a:rPr lang="el-GR" dirty="0"/>
              <a:t>)</a:t>
            </a:r>
            <a:endParaRPr lang="en-US" dirty="0"/>
          </a:p>
          <a:p>
            <a:pPr marL="800100" lvl="1" indent="-342900">
              <a:buFont typeface="+mj-lt"/>
              <a:buAutoNum type="arabicPeriod"/>
            </a:pPr>
            <a:r>
              <a:rPr lang="el-GR" dirty="0"/>
              <a:t>Προσαρμογή (</a:t>
            </a:r>
            <a:r>
              <a:rPr lang="en-US" dirty="0"/>
              <a:t>Accommodating</a:t>
            </a:r>
            <a:r>
              <a:rPr lang="el-GR" dirty="0"/>
              <a:t>)</a:t>
            </a:r>
            <a:endParaRPr lang="en-US" dirty="0"/>
          </a:p>
          <a:p>
            <a:pPr marL="800100" lvl="1" indent="-342900">
              <a:buFont typeface="+mj-lt"/>
              <a:buAutoNum type="arabicPeriod"/>
            </a:pPr>
            <a:r>
              <a:rPr lang="el-GR" dirty="0"/>
              <a:t>Συμβιβασμός (</a:t>
            </a:r>
            <a:r>
              <a:rPr lang="en-US" dirty="0"/>
              <a:t>Compromising</a:t>
            </a:r>
            <a:r>
              <a:rPr lang="el-GR" dirty="0"/>
              <a:t>)</a:t>
            </a:r>
            <a:endParaRPr lang="it-IT" dirty="0"/>
          </a:p>
        </p:txBody>
      </p:sp>
      <p:sp>
        <p:nvSpPr>
          <p:cNvPr id="16" name="CasellaDiTesto 15">
            <a:extLst>
              <a:ext uri="{FF2B5EF4-FFF2-40B4-BE49-F238E27FC236}">
                <a16:creationId xmlns:a16="http://schemas.microsoft.com/office/drawing/2014/main" id="{2144FBAB-D230-66E9-D20C-87B5A068D9B8}"/>
              </a:ext>
            </a:extLst>
          </p:cNvPr>
          <p:cNvSpPr txBox="1"/>
          <p:nvPr/>
        </p:nvSpPr>
        <p:spPr>
          <a:xfrm>
            <a:off x="174015" y="6006737"/>
            <a:ext cx="4799370" cy="461665"/>
          </a:xfrm>
          <a:prstGeom prst="rect">
            <a:avLst/>
          </a:prstGeom>
          <a:noFill/>
        </p:spPr>
        <p:txBody>
          <a:bodyPr wrap="square">
            <a:spAutoFit/>
          </a:bodyPr>
          <a:lstStyle/>
          <a:p>
            <a:r>
              <a:rPr lang="el-GR" sz="1200" dirty="0">
                <a:solidFill>
                  <a:srgbClr val="000000"/>
                </a:solidFill>
                <a:effectLst/>
                <a:ea typeface="Times New Roman" panose="02020603050405020304" pitchFamily="18" charset="0"/>
                <a:cs typeface="Open Sans" panose="020B0606030504020204" pitchFamily="34" charset="0"/>
              </a:rPr>
              <a:t>Τα 5 μοντέλα επίλυσης συγκρούσεων του </a:t>
            </a:r>
            <a:r>
              <a:rPr lang="el-GR" sz="1200" dirty="0" err="1">
                <a:solidFill>
                  <a:srgbClr val="000000"/>
                </a:solidFill>
                <a:effectLst/>
                <a:ea typeface="Times New Roman" panose="02020603050405020304" pitchFamily="18" charset="0"/>
                <a:cs typeface="Open Sans" panose="020B0606030504020204" pitchFamily="34" charset="0"/>
              </a:rPr>
              <a:t>Thomas</a:t>
            </a:r>
            <a:r>
              <a:rPr lang="el-GR" sz="1200" dirty="0">
                <a:solidFill>
                  <a:srgbClr val="000000"/>
                </a:solidFill>
                <a:effectLst/>
                <a:ea typeface="Times New Roman" panose="02020603050405020304" pitchFamily="18" charset="0"/>
                <a:cs typeface="Open Sans" panose="020B0606030504020204" pitchFamily="34" charset="0"/>
              </a:rPr>
              <a:t> </a:t>
            </a:r>
            <a:r>
              <a:rPr lang="el-GR" sz="1200" dirty="0" err="1">
                <a:solidFill>
                  <a:srgbClr val="000000"/>
                </a:solidFill>
                <a:effectLst/>
                <a:ea typeface="Times New Roman" panose="02020603050405020304" pitchFamily="18" charset="0"/>
                <a:cs typeface="Open Sans" panose="020B0606030504020204" pitchFamily="34" charset="0"/>
              </a:rPr>
              <a:t>Kilmann</a:t>
            </a:r>
            <a:r>
              <a:rPr lang="el-GR" sz="1200" dirty="0">
                <a:solidFill>
                  <a:srgbClr val="000000"/>
                </a:solidFill>
                <a:effectLst/>
                <a:ea typeface="Times New Roman" panose="02020603050405020304" pitchFamily="18" charset="0"/>
                <a:cs typeface="Open Sans" panose="020B0606030504020204" pitchFamily="34" charset="0"/>
              </a:rPr>
              <a:t> </a:t>
            </a:r>
            <a:r>
              <a:rPr lang="en-GB" sz="1200" dirty="0">
                <a:solidFill>
                  <a:srgbClr val="000000"/>
                </a:solidFill>
                <a:effectLst/>
                <a:ea typeface="Times New Roman" panose="02020603050405020304" pitchFamily="18" charset="0"/>
                <a:cs typeface="Open Sans" panose="020B0606030504020204" pitchFamily="34" charset="0"/>
              </a:rPr>
              <a:t>(</a:t>
            </a:r>
            <a:r>
              <a:rPr lang="el-GR" sz="1200" dirty="0">
                <a:solidFill>
                  <a:srgbClr val="000000"/>
                </a:solidFill>
                <a:effectLst/>
                <a:ea typeface="Times New Roman" panose="02020603050405020304" pitchFamily="18" charset="0"/>
                <a:cs typeface="Open Sans" panose="020B0606030504020204" pitchFamily="34" charset="0"/>
              </a:rPr>
              <a:t>πηγή</a:t>
            </a:r>
            <a:r>
              <a:rPr lang="en-GB" sz="1200" dirty="0">
                <a:solidFill>
                  <a:srgbClr val="000000"/>
                </a:solidFill>
                <a:effectLst/>
                <a:ea typeface="Times New Roman" panose="02020603050405020304" pitchFamily="18" charset="0"/>
                <a:cs typeface="Open Sans" panose="020B0606030504020204" pitchFamily="34" charset="0"/>
              </a:rPr>
              <a:t>: </a:t>
            </a:r>
            <a:r>
              <a:rPr lang="en-GB" sz="1200" u="sng" dirty="0">
                <a:solidFill>
                  <a:srgbClr val="000000"/>
                </a:solidFill>
                <a:effectLst/>
                <a:ea typeface="Times New Roman" panose="02020603050405020304" pitchFamily="18" charset="0"/>
                <a:cs typeface="Open Sans" panose="020B0606030504020204" pitchFamily="34" charset="0"/>
                <a:hlinkClick r:id="rId3"/>
              </a:rPr>
              <a:t>cmbankng</a:t>
            </a:r>
            <a:r>
              <a:rPr lang="en-GB" sz="1200" dirty="0">
                <a:solidFill>
                  <a:srgbClr val="000000"/>
                </a:solidFill>
                <a:effectLst/>
                <a:ea typeface="Times New Roman" panose="02020603050405020304" pitchFamily="18" charset="0"/>
                <a:cs typeface="Open Sans" panose="020B0606030504020204" pitchFamily="34" charset="0"/>
              </a:rPr>
              <a:t>)</a:t>
            </a:r>
            <a:endParaRPr lang="it-IT" sz="1200" dirty="0"/>
          </a:p>
        </p:txBody>
      </p:sp>
    </p:spTree>
    <p:extLst>
      <p:ext uri="{BB962C8B-B14F-4D97-AF65-F5344CB8AC3E}">
        <p14:creationId xmlns:p14="http://schemas.microsoft.com/office/powerpoint/2010/main" val="584620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722935" y="1276349"/>
            <a:ext cx="10515600" cy="1009651"/>
          </a:xfrm>
        </p:spPr>
        <p:txBody>
          <a:bodyPr/>
          <a:lstStyle/>
          <a:p>
            <a:r>
              <a:rPr lang="el-GR" dirty="0"/>
              <a:t>Δραστηριότητα </a:t>
            </a:r>
            <a:r>
              <a:rPr lang="en-US" dirty="0"/>
              <a:t> #3</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285072" cy="4394200"/>
          </a:xfrm>
        </p:spPr>
        <p:txBody>
          <a:bodyPr/>
          <a:lstStyle/>
          <a:p>
            <a:pPr marL="0" indent="0" algn="ctr">
              <a:buNone/>
            </a:pPr>
            <a:endParaRPr lang="en-US" sz="2800" i="1" kern="1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0" indent="0" algn="ctr">
              <a:buNone/>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Ομαδική Άσκηση</a:t>
            </a:r>
            <a:endParaRPr lang="en-US"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lgn="ctr">
              <a:buNone/>
            </a:pPr>
            <a:endParaRPr lang="en-GB"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lgn="ctr">
              <a:buNone/>
            </a:pPr>
            <a:r>
              <a:rPr lang="el-GR" i="1" kern="100" dirty="0">
                <a:solidFill>
                  <a:schemeClr val="tx1">
                    <a:lumMod val="65000"/>
                    <a:lumOff val="35000"/>
                  </a:schemeClr>
                </a:solidFill>
                <a:ea typeface="Calibri" panose="020F0502020204030204" pitchFamily="34" charset="0"/>
                <a:cs typeface="Times New Roman" panose="02020603050405020304" pitchFamily="18" charset="0"/>
                <a:hlinkClick r:id="rId2"/>
              </a:rPr>
              <a:t>Ομαδική εργασία και δεξιότητες συνεργασίας</a:t>
            </a:r>
            <a:endParaRPr lang="en-GB" i="1" kern="100" dirty="0">
              <a:solidFill>
                <a:schemeClr val="tx1">
                  <a:lumMod val="65000"/>
                  <a:lumOff val="3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629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684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10515600" cy="3130936"/>
          </a:xfrm>
        </p:spPr>
        <p:txBody>
          <a:bodyPr/>
          <a:lstStyle/>
          <a:p>
            <a:r>
              <a:rPr lang="el-GR" dirty="0"/>
              <a:t>Η διαδικασία λήψης αποφάσεων</a:t>
            </a:r>
            <a:endParaRPr lang="en-US" dirty="0"/>
          </a:p>
          <a:p>
            <a:endParaRPr lang="en-US" dirty="0"/>
          </a:p>
          <a:p>
            <a:r>
              <a:rPr lang="el-GR" dirty="0"/>
              <a:t>Εμπόδια και προκαταλήψεις κατά τη λήψη αποφάσεων</a:t>
            </a:r>
          </a:p>
          <a:p>
            <a:endParaRPr lang="en-US" dirty="0"/>
          </a:p>
          <a:p>
            <a:r>
              <a:rPr lang="el-GR" dirty="0"/>
              <a:t>Δημιουργική επίλυση προβλημάτων</a:t>
            </a:r>
            <a:endParaRPr lang="en-US" dirty="0"/>
          </a:p>
          <a:p>
            <a:pPr marL="0" indent="0">
              <a:buNone/>
            </a:pPr>
            <a:endParaRPr lang="en-US"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760282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p:txBody>
          <a:bodyPr/>
          <a:lstStyle/>
          <a:p>
            <a:r>
              <a:rPr lang="el-GR" sz="4400" dirty="0"/>
              <a:t>Λαμβάνοντας αποφάσεις</a:t>
            </a:r>
            <a:endParaRPr lang="it-IT" dirty="0"/>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p:txBody>
          <a:bodyPr/>
          <a:lstStyle/>
          <a:p>
            <a:r>
              <a:rPr lang="en-US" dirty="0"/>
              <a:t>Module: Horizontal Skills / Learning Unit: Soft Skills / Sub Unit: Decision making and problem solving</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14" name="CasellaDiTesto 13">
            <a:extLst>
              <a:ext uri="{FF2B5EF4-FFF2-40B4-BE49-F238E27FC236}">
                <a16:creationId xmlns:a16="http://schemas.microsoft.com/office/drawing/2014/main" id="{692CB75E-418B-A9EE-AB9C-4EB4965E2E67}"/>
              </a:ext>
            </a:extLst>
          </p:cNvPr>
          <p:cNvSpPr txBox="1"/>
          <p:nvPr/>
        </p:nvSpPr>
        <p:spPr>
          <a:xfrm>
            <a:off x="598203" y="1980339"/>
            <a:ext cx="6119961" cy="830997"/>
          </a:xfrm>
          <a:prstGeom prst="rect">
            <a:avLst/>
          </a:prstGeom>
          <a:noFill/>
        </p:spPr>
        <p:txBody>
          <a:bodyPr wrap="square" rtlCol="0">
            <a:spAutoFit/>
          </a:bodyPr>
          <a:lstStyle/>
          <a:p>
            <a:r>
              <a:rPr lang="el-GR" sz="2400" kern="100" dirty="0">
                <a:solidFill>
                  <a:schemeClr val="tx1">
                    <a:lumMod val="65000"/>
                    <a:lumOff val="35000"/>
                  </a:schemeClr>
                </a:solidFill>
                <a:ea typeface="Calibri" panose="020F0502020204030204" pitchFamily="34" charset="0"/>
              </a:rPr>
              <a:t>Κάθε φορά που υπάρχει πρόβλημα, πρέπει να λαμβάνεται απόφαση </a:t>
            </a:r>
            <a:endParaRPr lang="en-US" sz="2400" kern="100" dirty="0">
              <a:solidFill>
                <a:schemeClr val="tx1">
                  <a:lumMod val="65000"/>
                  <a:lumOff val="35000"/>
                </a:schemeClr>
              </a:solidFill>
              <a:ea typeface="Calibri" panose="020F0502020204030204" pitchFamily="34" charset="0"/>
            </a:endParaRPr>
          </a:p>
        </p:txBody>
      </p:sp>
      <p:pic>
        <p:nvPicPr>
          <p:cNvPr id="8" name="Picture 7" descr="A hand holding a puzzle piece&#10;&#10;Description automatically generated">
            <a:extLst>
              <a:ext uri="{FF2B5EF4-FFF2-40B4-BE49-F238E27FC236}">
                <a16:creationId xmlns:a16="http://schemas.microsoft.com/office/drawing/2014/main" id="{6E458E49-D8EE-EB13-42EF-75EE118DAD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18164" y="1685147"/>
            <a:ext cx="4642609" cy="1994820"/>
          </a:xfrm>
          <a:prstGeom prst="rect">
            <a:avLst/>
          </a:prstGeom>
        </p:spPr>
      </p:pic>
      <p:sp>
        <p:nvSpPr>
          <p:cNvPr id="10" name="TextBox 9">
            <a:extLst>
              <a:ext uri="{FF2B5EF4-FFF2-40B4-BE49-F238E27FC236}">
                <a16:creationId xmlns:a16="http://schemas.microsoft.com/office/drawing/2014/main" id="{0703DEB7-447D-B618-6478-7CB6997AF852}"/>
              </a:ext>
            </a:extLst>
          </p:cNvPr>
          <p:cNvSpPr txBox="1"/>
          <p:nvPr/>
        </p:nvSpPr>
        <p:spPr>
          <a:xfrm>
            <a:off x="6718164" y="4249597"/>
            <a:ext cx="5257800" cy="954107"/>
          </a:xfrm>
          <a:prstGeom prst="rect">
            <a:avLst/>
          </a:prstGeom>
          <a:noFill/>
        </p:spPr>
        <p:txBody>
          <a:bodyPr wrap="square" rtlCol="0">
            <a:spAutoFit/>
          </a:bodyPr>
          <a:lstStyle/>
          <a:p>
            <a:r>
              <a:rPr lang="el-GR" sz="2800" dirty="0">
                <a:solidFill>
                  <a:schemeClr val="tx1">
                    <a:lumMod val="65000"/>
                    <a:lumOff val="35000"/>
                  </a:schemeClr>
                </a:solidFill>
              </a:rPr>
              <a:t>Δύο κύριοι τύποι υπευθύνων λήψης αποφάσεων </a:t>
            </a:r>
            <a:endParaRPr lang="en-GB" sz="2800" dirty="0">
              <a:solidFill>
                <a:schemeClr val="tx1">
                  <a:lumMod val="65000"/>
                  <a:lumOff val="35000"/>
                </a:schemeClr>
              </a:solidFill>
            </a:endParaRPr>
          </a:p>
        </p:txBody>
      </p:sp>
      <p:pic>
        <p:nvPicPr>
          <p:cNvPr id="12" name="Picture 11" descr="A diagram of a brain and a light bulb&#10;&#10;Description automatically generated">
            <a:extLst>
              <a:ext uri="{FF2B5EF4-FFF2-40B4-BE49-F238E27FC236}">
                <a16:creationId xmlns:a16="http://schemas.microsoft.com/office/drawing/2014/main" id="{1192ABE9-7852-E809-C861-D272AE99BB9B}"/>
              </a:ext>
            </a:extLst>
          </p:cNvPr>
          <p:cNvPicPr>
            <a:picLocks noChangeAspect="1"/>
          </p:cNvPicPr>
          <p:nvPr/>
        </p:nvPicPr>
        <p:blipFill>
          <a:blip r:embed="rId4"/>
          <a:stretch>
            <a:fillRect/>
          </a:stretch>
        </p:blipFill>
        <p:spPr>
          <a:xfrm>
            <a:off x="598203" y="3824351"/>
            <a:ext cx="5352393" cy="2414525"/>
          </a:xfrm>
          <a:prstGeom prst="rect">
            <a:avLst/>
          </a:prstGeom>
        </p:spPr>
      </p:pic>
    </p:spTree>
    <p:extLst>
      <p:ext uri="{BB962C8B-B14F-4D97-AF65-F5344CB8AC3E}">
        <p14:creationId xmlns:p14="http://schemas.microsoft.com/office/powerpoint/2010/main" val="1528248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p:txBody>
          <a:bodyPr/>
          <a:lstStyle/>
          <a:p>
            <a:r>
              <a:rPr lang="el-GR" sz="4400" dirty="0"/>
              <a:t>Η διαδικασία λήψης αποφάσεων</a:t>
            </a:r>
            <a:endParaRPr lang="it-IT" dirty="0"/>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p:txBody>
          <a:bodyPr/>
          <a:lstStyle/>
          <a:p>
            <a:r>
              <a:rPr lang="en-US" dirty="0"/>
              <a:t>Module: Horizontal Skills / Learning Unit: Soft Skills / Sub Unit: Decision making and problem solving</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20" name="CasellaDiTesto 19">
            <a:extLst>
              <a:ext uri="{FF2B5EF4-FFF2-40B4-BE49-F238E27FC236}">
                <a16:creationId xmlns:a16="http://schemas.microsoft.com/office/drawing/2014/main" id="{0678BE9C-C1A9-0BF4-AB0E-02DAD2733476}"/>
              </a:ext>
            </a:extLst>
          </p:cNvPr>
          <p:cNvSpPr txBox="1"/>
          <p:nvPr/>
        </p:nvSpPr>
        <p:spPr>
          <a:xfrm>
            <a:off x="664803" y="1904366"/>
            <a:ext cx="6830007" cy="1200329"/>
          </a:xfrm>
          <a:prstGeom prst="rect">
            <a:avLst/>
          </a:prstGeom>
          <a:noFill/>
        </p:spPr>
        <p:txBody>
          <a:bodyPr wrap="square" rtlCol="0">
            <a:spAutoFit/>
          </a:bodyPr>
          <a:lstStyle/>
          <a:p>
            <a:r>
              <a:rPr lang="en-GB" sz="24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
            </a:r>
            <a:r>
              <a:rPr lang="el-GR" sz="24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διαδικασία λήψης μιας επιλογής από έναν αριθμό εναλλακτικών λύσεων για την επίτευξη ενός επιθυμητού αποτελέσματος</a:t>
            </a:r>
            <a:r>
              <a:rPr lang="en-GB" sz="24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24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
            </a:r>
            <a:r>
              <a:rPr lang="en-GB" sz="2400" kern="100" dirty="0" err="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Eisenfuhr</a:t>
            </a:r>
            <a:r>
              <a:rPr lang="en-GB" sz="24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2011) </a:t>
            </a:r>
            <a:endParaRPr lang="it-IT" sz="2000" b="1" dirty="0">
              <a:solidFill>
                <a:schemeClr val="tx1">
                  <a:lumMod val="65000"/>
                  <a:lumOff val="35000"/>
                </a:schemeClr>
              </a:solidFill>
            </a:endParaRPr>
          </a:p>
        </p:txBody>
      </p:sp>
      <p:pic>
        <p:nvPicPr>
          <p:cNvPr id="6" name="Picture 5" descr="Cartoon a cartoon of a person looking at a sign&#10;&#10;Description automatically generated">
            <a:extLst>
              <a:ext uri="{FF2B5EF4-FFF2-40B4-BE49-F238E27FC236}">
                <a16:creationId xmlns:a16="http://schemas.microsoft.com/office/drawing/2014/main" id="{20D940E8-3E98-B5E2-CB0E-92BC3149FA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46110" y="1560814"/>
            <a:ext cx="3516089" cy="2345231"/>
          </a:xfrm>
          <a:prstGeom prst="rect">
            <a:avLst/>
          </a:prstGeom>
        </p:spPr>
      </p:pic>
      <p:sp>
        <p:nvSpPr>
          <p:cNvPr id="3" name="TextBox 2">
            <a:extLst>
              <a:ext uri="{FF2B5EF4-FFF2-40B4-BE49-F238E27FC236}">
                <a16:creationId xmlns:a16="http://schemas.microsoft.com/office/drawing/2014/main" id="{3D6DDA33-8D11-6D99-F2C8-AFA41E72BF28}"/>
              </a:ext>
            </a:extLst>
          </p:cNvPr>
          <p:cNvSpPr txBox="1"/>
          <p:nvPr/>
        </p:nvSpPr>
        <p:spPr>
          <a:xfrm>
            <a:off x="1182437" y="3639929"/>
            <a:ext cx="6555875" cy="2369880"/>
          </a:xfrm>
          <a:prstGeom prst="rect">
            <a:avLst/>
          </a:prstGeom>
          <a:noFill/>
        </p:spPr>
        <p:txBody>
          <a:bodyPr wrap="square" rtlCol="0">
            <a:spAutoFit/>
          </a:bodyPr>
          <a:lstStyle/>
          <a:p>
            <a:r>
              <a:rPr lang="en-US" sz="2800" dirty="0">
                <a:solidFill>
                  <a:schemeClr val="tx1">
                    <a:lumMod val="65000"/>
                    <a:lumOff val="35000"/>
                  </a:schemeClr>
                </a:solidFill>
              </a:rPr>
              <a:t>  </a:t>
            </a:r>
            <a:r>
              <a:rPr lang="el-GR" sz="2800" dirty="0">
                <a:solidFill>
                  <a:schemeClr val="tx1">
                    <a:lumMod val="65000"/>
                    <a:lumOff val="35000"/>
                  </a:schemeClr>
                </a:solidFill>
              </a:rPr>
              <a:t>3 βασικά στοιχεία του ορισμού</a:t>
            </a:r>
            <a:r>
              <a:rPr lang="en-US" sz="2400" dirty="0">
                <a:solidFill>
                  <a:schemeClr val="tx1">
                    <a:lumMod val="65000"/>
                    <a:lumOff val="35000"/>
                  </a:schemeClr>
                </a:solidFill>
              </a:rPr>
              <a:t>:</a:t>
            </a:r>
          </a:p>
          <a:p>
            <a:endParaRPr lang="en-US" sz="2400" dirty="0">
              <a:solidFill>
                <a:schemeClr val="tx1">
                  <a:lumMod val="65000"/>
                  <a:lumOff val="35000"/>
                </a:schemeClr>
              </a:solidFill>
            </a:endParaRPr>
          </a:p>
          <a:p>
            <a:pPr marL="800100" lvl="1" indent="-342900">
              <a:buFont typeface="Wingdings" panose="05000000000000000000" pitchFamily="2" charset="2"/>
              <a:buChar char="§"/>
            </a:pPr>
            <a:r>
              <a:rPr lang="el-GR" sz="2400" dirty="0">
                <a:solidFill>
                  <a:schemeClr val="tx1">
                    <a:lumMod val="65000"/>
                    <a:lumOff val="35000"/>
                  </a:schemeClr>
                </a:solidFill>
              </a:rPr>
              <a:t>Αριθμός επιλογών/ εναλλακτικών λύσεων</a:t>
            </a:r>
          </a:p>
          <a:p>
            <a:pPr marL="800100" lvl="1" indent="-342900">
              <a:buFont typeface="Wingdings" panose="05000000000000000000" pitchFamily="2" charset="2"/>
              <a:buChar char="§"/>
            </a:pPr>
            <a:r>
              <a:rPr lang="el-GR" sz="2400" dirty="0">
                <a:solidFill>
                  <a:schemeClr val="tx1">
                    <a:lumMod val="65000"/>
                    <a:lumOff val="35000"/>
                  </a:schemeClr>
                </a:solidFill>
              </a:rPr>
              <a:t>Η ίδια η διαδικασία</a:t>
            </a:r>
          </a:p>
          <a:p>
            <a:pPr marL="800100" lvl="1" indent="-342900">
              <a:buFont typeface="Wingdings" panose="05000000000000000000" pitchFamily="2" charset="2"/>
              <a:buChar char="§"/>
            </a:pPr>
            <a:r>
              <a:rPr lang="el-GR" sz="2400" dirty="0">
                <a:solidFill>
                  <a:schemeClr val="tx1">
                    <a:lumMod val="65000"/>
                    <a:lumOff val="35000"/>
                  </a:schemeClr>
                </a:solidFill>
              </a:rPr>
              <a:t>Διανοητική δραστηριότητα για τη λήψη αποφάσεων</a:t>
            </a:r>
            <a:endParaRPr lang="en-GB" dirty="0">
              <a:solidFill>
                <a:schemeClr val="tx1">
                  <a:lumMod val="65000"/>
                  <a:lumOff val="35000"/>
                </a:schemeClr>
              </a:solidFill>
            </a:endParaRPr>
          </a:p>
        </p:txBody>
      </p:sp>
      <p:pic>
        <p:nvPicPr>
          <p:cNvPr id="11" name="Graphic 10" descr="Bubbles outline">
            <a:extLst>
              <a:ext uri="{FF2B5EF4-FFF2-40B4-BE49-F238E27FC236}">
                <a16:creationId xmlns:a16="http://schemas.microsoft.com/office/drawing/2014/main" id="{4F4AF0BC-CF03-4AF8-1542-FCCC97803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00" y="3566319"/>
            <a:ext cx="914400" cy="914400"/>
          </a:xfrm>
          <a:prstGeom prst="rect">
            <a:avLst/>
          </a:prstGeom>
        </p:spPr>
      </p:pic>
    </p:spTree>
    <p:extLst>
      <p:ext uri="{BB962C8B-B14F-4D97-AF65-F5344CB8AC3E}">
        <p14:creationId xmlns:p14="http://schemas.microsoft.com/office/powerpoint/2010/main" val="535386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a:xfrm>
            <a:off x="759316" y="766375"/>
            <a:ext cx="10515600" cy="1009651"/>
          </a:xfrm>
        </p:spPr>
        <p:txBody>
          <a:bodyPr/>
          <a:lstStyle/>
          <a:p>
            <a:r>
              <a:rPr lang="el-GR" dirty="0"/>
              <a:t>Η ορθολογική διαδικασία λήψης αποφάσεων</a:t>
            </a:r>
            <a:endParaRPr lang="it-IT" dirty="0"/>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p:txBody>
          <a:bodyPr/>
          <a:lstStyle/>
          <a:p>
            <a:r>
              <a:rPr lang="en-US" dirty="0"/>
              <a:t>Module: Horizontal Skills / Learning Unit: Soft Skills / Sub Unit: Decision making and problem solving</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p:txBody>
          <a:bodyPr/>
          <a:lstStyle/>
          <a:p>
            <a:fld id="{D57F1E4F-1CFF-5643-939E-217C01CDF565}" type="slidenum">
              <a:rPr lang="en-US" smtClean="0"/>
              <a:pPr/>
              <a:t>47</a:t>
            </a:fld>
            <a:endParaRPr lang="en-US" dirty="0"/>
          </a:p>
        </p:txBody>
      </p:sp>
      <p:grpSp>
        <p:nvGrpSpPr>
          <p:cNvPr id="8" name="Group 7">
            <a:extLst>
              <a:ext uri="{FF2B5EF4-FFF2-40B4-BE49-F238E27FC236}">
                <a16:creationId xmlns:a16="http://schemas.microsoft.com/office/drawing/2014/main" id="{1E730C71-B040-2461-0891-DA381BE0973C}"/>
              </a:ext>
            </a:extLst>
          </p:cNvPr>
          <p:cNvGrpSpPr/>
          <p:nvPr/>
        </p:nvGrpSpPr>
        <p:grpSpPr>
          <a:xfrm>
            <a:off x="1316058" y="1653135"/>
            <a:ext cx="5090472" cy="3882065"/>
            <a:chOff x="0" y="0"/>
            <a:chExt cx="3602350" cy="3344600"/>
          </a:xfrm>
        </p:grpSpPr>
        <p:grpSp>
          <p:nvGrpSpPr>
            <p:cNvPr id="9" name="Group 8">
              <a:extLst>
                <a:ext uri="{FF2B5EF4-FFF2-40B4-BE49-F238E27FC236}">
                  <a16:creationId xmlns:a16="http://schemas.microsoft.com/office/drawing/2014/main" id="{EAE24F94-0AF5-4BED-3DD6-7626FC05EF9E}"/>
                </a:ext>
              </a:extLst>
            </p:cNvPr>
            <p:cNvGrpSpPr/>
            <p:nvPr/>
          </p:nvGrpSpPr>
          <p:grpSpPr>
            <a:xfrm>
              <a:off x="0" y="0"/>
              <a:ext cx="3562350" cy="3283575"/>
              <a:chOff x="0" y="0"/>
              <a:chExt cx="3562350" cy="3283575"/>
            </a:xfrm>
          </p:grpSpPr>
          <p:sp>
            <p:nvSpPr>
              <p:cNvPr id="10" name="Rectangle 9">
                <a:extLst>
                  <a:ext uri="{FF2B5EF4-FFF2-40B4-BE49-F238E27FC236}">
                    <a16:creationId xmlns:a16="http://schemas.microsoft.com/office/drawing/2014/main" id="{C15191B0-2A6F-3137-ED1C-A878CFD8DFE6}"/>
                  </a:ext>
                </a:extLst>
              </p:cNvPr>
              <p:cNvSpPr/>
              <p:nvPr/>
            </p:nvSpPr>
            <p:spPr>
              <a:xfrm>
                <a:off x="0" y="0"/>
                <a:ext cx="3562350" cy="3283575"/>
              </a:xfrm>
              <a:prstGeom prst="rect">
                <a:avLst/>
              </a:prstGeom>
              <a:noFill/>
              <a:ln>
                <a:noFill/>
              </a:ln>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FF63562B-501D-BDAF-33B3-EE3E7C24040F}"/>
                  </a:ext>
                </a:extLst>
              </p:cNvPr>
              <p:cNvSpPr/>
              <p:nvPr/>
            </p:nvSpPr>
            <p:spPr>
              <a:xfrm>
                <a:off x="0" y="19050"/>
                <a:ext cx="3562350" cy="327957"/>
              </a:xfrm>
              <a:prstGeom prst="roundRect">
                <a:avLst>
                  <a:gd name="adj" fmla="val 1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12" name="Text Box 1663584038">
                <a:extLst>
                  <a:ext uri="{FF2B5EF4-FFF2-40B4-BE49-F238E27FC236}">
                    <a16:creationId xmlns:a16="http://schemas.microsoft.com/office/drawing/2014/main" id="{CC63550F-E9ED-403D-9665-5122386591BD}"/>
                  </a:ext>
                </a:extLst>
              </p:cNvPr>
              <p:cNvSpPr txBox="1"/>
              <p:nvPr/>
            </p:nvSpPr>
            <p:spPr>
              <a:xfrm>
                <a:off x="9606" y="28656"/>
                <a:ext cx="3543138" cy="308745"/>
              </a:xfrm>
              <a:prstGeom prst="rect">
                <a:avLst/>
              </a:prstGeom>
              <a:noFill/>
              <a:ln>
                <a:noFill/>
              </a:ln>
            </p:spPr>
            <p:txBody>
              <a:bodyPr spcFirstLastPara="1" wrap="square" lIns="41900" tIns="41900" rIns="41900" bIns="41900" anchor="ctr" anchorCtr="0">
                <a:noAutofit/>
              </a:bodyPr>
              <a:lstStyle/>
              <a:p>
                <a:pPr algn="ctr">
                  <a:lnSpc>
                    <a:spcPct val="89000"/>
                  </a:lnSpc>
                  <a:spcAft>
                    <a:spcPts val="1125"/>
                  </a:spcAft>
                </a:pP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Προσδιορισμός</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του</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π</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ρο</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βλήματος</a:t>
                </a:r>
                <a:endParaRPr lang="en-GB"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3" name="Arrow: Right 12">
                <a:extLst>
                  <a:ext uri="{FF2B5EF4-FFF2-40B4-BE49-F238E27FC236}">
                    <a16:creationId xmlns:a16="http://schemas.microsoft.com/office/drawing/2014/main" id="{1ED52498-0F8A-57F9-E0BA-644CB9D9C0EA}"/>
                  </a:ext>
                </a:extLst>
              </p:cNvPr>
              <p:cNvSpPr/>
              <p:nvPr/>
            </p:nvSpPr>
            <p:spPr>
              <a:xfrm rot="5400000">
                <a:off x="1726075" y="346684"/>
                <a:ext cx="110198" cy="147580"/>
              </a:xfrm>
              <a:prstGeom prst="rightArrow">
                <a:avLst>
                  <a:gd name="adj1" fmla="val 60000"/>
                  <a:gd name="adj2" fmla="val 5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14" name="Text Box 2044647245">
                <a:extLst>
                  <a:ext uri="{FF2B5EF4-FFF2-40B4-BE49-F238E27FC236}">
                    <a16:creationId xmlns:a16="http://schemas.microsoft.com/office/drawing/2014/main" id="{FD1CB369-1EAD-1D4A-7EA9-458FA14DB0BE}"/>
                  </a:ext>
                </a:extLst>
              </p:cNvPr>
              <p:cNvSpPr txBox="1"/>
              <p:nvPr/>
            </p:nvSpPr>
            <p:spPr>
              <a:xfrm>
                <a:off x="1736901" y="365375"/>
                <a:ext cx="88548" cy="77139"/>
              </a:xfrm>
              <a:prstGeom prst="rect">
                <a:avLst/>
              </a:prstGeom>
              <a:noFill/>
              <a:ln>
                <a:noFill/>
              </a:ln>
            </p:spPr>
            <p:txBody>
              <a:bodyPr spcFirstLastPara="1" wrap="square" lIns="0" tIns="0" rIns="0" bIns="0" anchor="ctr" anchorCtr="0">
                <a:noAutofit/>
              </a:bodyPr>
              <a:lstStyle/>
              <a:p>
                <a:pPr algn="ctr">
                  <a:lnSpc>
                    <a:spcPct val="89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09A79319-F982-DEBF-BE61-8A61C39591B4}"/>
                  </a:ext>
                </a:extLst>
              </p:cNvPr>
              <p:cNvSpPr/>
              <p:nvPr/>
            </p:nvSpPr>
            <p:spPr>
              <a:xfrm>
                <a:off x="0" y="493940"/>
                <a:ext cx="3562350" cy="327957"/>
              </a:xfrm>
              <a:prstGeom prst="roundRect">
                <a:avLst>
                  <a:gd name="adj" fmla="val 1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16" name="Text Box 1260688205">
                <a:extLst>
                  <a:ext uri="{FF2B5EF4-FFF2-40B4-BE49-F238E27FC236}">
                    <a16:creationId xmlns:a16="http://schemas.microsoft.com/office/drawing/2014/main" id="{49DFA081-99A9-E90C-A2D0-B81482DE01E1}"/>
                  </a:ext>
                </a:extLst>
              </p:cNvPr>
              <p:cNvSpPr txBox="1"/>
              <p:nvPr/>
            </p:nvSpPr>
            <p:spPr>
              <a:xfrm>
                <a:off x="9606" y="503546"/>
                <a:ext cx="3543138" cy="308745"/>
              </a:xfrm>
              <a:prstGeom prst="rect">
                <a:avLst/>
              </a:prstGeom>
              <a:noFill/>
              <a:ln>
                <a:noFill/>
              </a:ln>
            </p:spPr>
            <p:txBody>
              <a:bodyPr spcFirstLastPara="1" wrap="square" lIns="41900" tIns="41900" rIns="41900" bIns="41900" anchor="ctr" anchorCtr="0">
                <a:noAutofit/>
              </a:bodyPr>
              <a:lstStyle/>
              <a:p>
                <a:pPr algn="ctr">
                  <a:lnSpc>
                    <a:spcPct val="89000"/>
                  </a:lnSpc>
                  <a:spcAft>
                    <a:spcPts val="1125"/>
                  </a:spcAft>
                </a:pP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Προσδιορισμός</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των</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κριτηρίων</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απ</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όφ</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ασης</a:t>
                </a:r>
                <a:endParaRPr lang="en-GB"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7" name="Arrow: Right 16">
                <a:extLst>
                  <a:ext uri="{FF2B5EF4-FFF2-40B4-BE49-F238E27FC236}">
                    <a16:creationId xmlns:a16="http://schemas.microsoft.com/office/drawing/2014/main" id="{73D479E6-0019-9C51-4596-EA8036CB24B2}"/>
                  </a:ext>
                </a:extLst>
              </p:cNvPr>
              <p:cNvSpPr/>
              <p:nvPr/>
            </p:nvSpPr>
            <p:spPr>
              <a:xfrm rot="5400000">
                <a:off x="1719682" y="830097"/>
                <a:ext cx="122984" cy="147580"/>
              </a:xfrm>
              <a:prstGeom prst="rightArrow">
                <a:avLst>
                  <a:gd name="adj1" fmla="val 60000"/>
                  <a:gd name="adj2"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18" name="Text Box 1108668535">
                <a:extLst>
                  <a:ext uri="{FF2B5EF4-FFF2-40B4-BE49-F238E27FC236}">
                    <a16:creationId xmlns:a16="http://schemas.microsoft.com/office/drawing/2014/main" id="{64415954-3084-4106-6925-655264577C90}"/>
                  </a:ext>
                </a:extLst>
              </p:cNvPr>
              <p:cNvSpPr txBox="1"/>
              <p:nvPr/>
            </p:nvSpPr>
            <p:spPr>
              <a:xfrm>
                <a:off x="1736901" y="842395"/>
                <a:ext cx="88548" cy="86089"/>
              </a:xfrm>
              <a:prstGeom prst="rect">
                <a:avLst/>
              </a:prstGeom>
              <a:noFill/>
              <a:ln>
                <a:noFill/>
              </a:ln>
            </p:spPr>
            <p:txBody>
              <a:bodyPr spcFirstLastPara="1" wrap="square" lIns="0" tIns="0" rIns="0" bIns="0" anchor="ctr" anchorCtr="0">
                <a:noAutofit/>
              </a:bodyPr>
              <a:lstStyle/>
              <a:p>
                <a:pPr algn="ctr">
                  <a:lnSpc>
                    <a:spcPct val="89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19" name="Rectangle: Rounded Corners 18">
                <a:extLst>
                  <a:ext uri="{FF2B5EF4-FFF2-40B4-BE49-F238E27FC236}">
                    <a16:creationId xmlns:a16="http://schemas.microsoft.com/office/drawing/2014/main" id="{6070248F-EF54-1D60-7AB6-E0969CCB4014}"/>
                  </a:ext>
                </a:extLst>
              </p:cNvPr>
              <p:cNvSpPr/>
              <p:nvPr/>
            </p:nvSpPr>
            <p:spPr>
              <a:xfrm>
                <a:off x="0" y="985876"/>
                <a:ext cx="3562350" cy="327957"/>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20" name="Text Box 1614182944">
                <a:extLst>
                  <a:ext uri="{FF2B5EF4-FFF2-40B4-BE49-F238E27FC236}">
                    <a16:creationId xmlns:a16="http://schemas.microsoft.com/office/drawing/2014/main" id="{EADA3CBD-895D-BD11-898D-D2CBD40F238F}"/>
                  </a:ext>
                </a:extLst>
              </p:cNvPr>
              <p:cNvSpPr txBox="1"/>
              <p:nvPr/>
            </p:nvSpPr>
            <p:spPr>
              <a:xfrm>
                <a:off x="9606" y="995482"/>
                <a:ext cx="3543138" cy="308745"/>
              </a:xfrm>
              <a:prstGeom prst="rect">
                <a:avLst/>
              </a:prstGeom>
              <a:noFill/>
              <a:ln>
                <a:noFill/>
              </a:ln>
            </p:spPr>
            <p:txBody>
              <a:bodyPr spcFirstLastPara="1" wrap="square" lIns="41900" tIns="41900" rIns="41900" bIns="41900" anchor="ctr" anchorCtr="0">
                <a:noAutofit/>
              </a:bodyPr>
              <a:lstStyle/>
              <a:p>
                <a:pPr algn="ctr">
                  <a:lnSpc>
                    <a:spcPct val="89000"/>
                  </a:lnSpc>
                  <a:spcAft>
                    <a:spcPts val="1125"/>
                  </a:spcAft>
                </a:pP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Κατα</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νομή</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βα</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ρών</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στ</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 κριτήρια</a:t>
                </a:r>
                <a:endParaRPr lang="en-GB"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21" name="Arrow: Right 20">
                <a:extLst>
                  <a:ext uri="{FF2B5EF4-FFF2-40B4-BE49-F238E27FC236}">
                    <a16:creationId xmlns:a16="http://schemas.microsoft.com/office/drawing/2014/main" id="{10E79166-3FA2-4DD7-B33C-104F693B8922}"/>
                  </a:ext>
                </a:extLst>
              </p:cNvPr>
              <p:cNvSpPr/>
              <p:nvPr/>
            </p:nvSpPr>
            <p:spPr>
              <a:xfrm rot="5400000">
                <a:off x="1719682" y="1322033"/>
                <a:ext cx="122984" cy="147580"/>
              </a:xfrm>
              <a:prstGeom prst="rightArrow">
                <a:avLst>
                  <a:gd name="adj1" fmla="val 60000"/>
                  <a:gd name="adj2" fmla="val 5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22" name="Text Box 245206867">
                <a:extLst>
                  <a:ext uri="{FF2B5EF4-FFF2-40B4-BE49-F238E27FC236}">
                    <a16:creationId xmlns:a16="http://schemas.microsoft.com/office/drawing/2014/main" id="{F6A5A2C5-FF4E-2941-F813-685D7C7422FB}"/>
                  </a:ext>
                </a:extLst>
              </p:cNvPr>
              <p:cNvSpPr txBox="1"/>
              <p:nvPr/>
            </p:nvSpPr>
            <p:spPr>
              <a:xfrm>
                <a:off x="1736901" y="1334331"/>
                <a:ext cx="88548" cy="86089"/>
              </a:xfrm>
              <a:prstGeom prst="rect">
                <a:avLst/>
              </a:prstGeom>
              <a:noFill/>
              <a:ln>
                <a:noFill/>
              </a:ln>
            </p:spPr>
            <p:txBody>
              <a:bodyPr spcFirstLastPara="1" wrap="square" lIns="0" tIns="0" rIns="0" bIns="0" anchor="ctr" anchorCtr="0">
                <a:noAutofit/>
              </a:bodyPr>
              <a:lstStyle/>
              <a:p>
                <a:pPr algn="ctr">
                  <a:lnSpc>
                    <a:spcPct val="89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23" name="Rectangle: Rounded Corners 22">
                <a:extLst>
                  <a:ext uri="{FF2B5EF4-FFF2-40B4-BE49-F238E27FC236}">
                    <a16:creationId xmlns:a16="http://schemas.microsoft.com/office/drawing/2014/main" id="{73E4B320-84A6-5BC1-EE6D-D2EA1E26D202}"/>
                  </a:ext>
                </a:extLst>
              </p:cNvPr>
              <p:cNvSpPr/>
              <p:nvPr/>
            </p:nvSpPr>
            <p:spPr>
              <a:xfrm>
                <a:off x="0" y="1477813"/>
                <a:ext cx="3562350" cy="327957"/>
              </a:xfrm>
              <a:prstGeom prst="roundRect">
                <a:avLst>
                  <a:gd name="adj" fmla="val 10000"/>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24" name="Text Box 554098386">
                <a:extLst>
                  <a:ext uri="{FF2B5EF4-FFF2-40B4-BE49-F238E27FC236}">
                    <a16:creationId xmlns:a16="http://schemas.microsoft.com/office/drawing/2014/main" id="{388CD982-C63D-1895-C3DC-9F3491F4757B}"/>
                  </a:ext>
                </a:extLst>
              </p:cNvPr>
              <p:cNvSpPr txBox="1"/>
              <p:nvPr/>
            </p:nvSpPr>
            <p:spPr>
              <a:xfrm>
                <a:off x="9606" y="1487419"/>
                <a:ext cx="3543138" cy="308745"/>
              </a:xfrm>
              <a:prstGeom prst="rect">
                <a:avLst/>
              </a:prstGeom>
              <a:noFill/>
              <a:ln>
                <a:noFill/>
              </a:ln>
            </p:spPr>
            <p:txBody>
              <a:bodyPr spcFirstLastPara="1" wrap="square" lIns="41900" tIns="41900" rIns="41900" bIns="41900" anchor="ctr" anchorCtr="0">
                <a:noAutofit/>
              </a:bodyPr>
              <a:lstStyle/>
              <a:p>
                <a:pPr algn="ctr">
                  <a:lnSpc>
                    <a:spcPct val="89000"/>
                  </a:lnSpc>
                  <a:spcAft>
                    <a:spcPts val="1125"/>
                  </a:spcAft>
                </a:pP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Ανά</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πτυξη εναλλακτικών λύσεων</a:t>
                </a:r>
                <a:endParaRPr lang="en-GB"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25" name="Arrow: Right 24">
                <a:extLst>
                  <a:ext uri="{FF2B5EF4-FFF2-40B4-BE49-F238E27FC236}">
                    <a16:creationId xmlns:a16="http://schemas.microsoft.com/office/drawing/2014/main" id="{6622E5C5-A588-0C5C-387B-00390815C997}"/>
                  </a:ext>
                </a:extLst>
              </p:cNvPr>
              <p:cNvSpPr/>
              <p:nvPr/>
            </p:nvSpPr>
            <p:spPr>
              <a:xfrm rot="5400000">
                <a:off x="1719682" y="1813970"/>
                <a:ext cx="122984" cy="147580"/>
              </a:xfrm>
              <a:prstGeom prst="rightArrow">
                <a:avLst>
                  <a:gd name="adj1" fmla="val 60000"/>
                  <a:gd name="adj2" fmla="val 50000"/>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26" name="Text Box 1578103779">
                <a:extLst>
                  <a:ext uri="{FF2B5EF4-FFF2-40B4-BE49-F238E27FC236}">
                    <a16:creationId xmlns:a16="http://schemas.microsoft.com/office/drawing/2014/main" id="{033C0FC6-004C-72EE-7366-808827E676AF}"/>
                  </a:ext>
                </a:extLst>
              </p:cNvPr>
              <p:cNvSpPr txBox="1"/>
              <p:nvPr/>
            </p:nvSpPr>
            <p:spPr>
              <a:xfrm>
                <a:off x="1736901" y="1826268"/>
                <a:ext cx="88548" cy="86089"/>
              </a:xfrm>
              <a:prstGeom prst="rect">
                <a:avLst/>
              </a:prstGeom>
              <a:noFill/>
              <a:ln>
                <a:noFill/>
              </a:ln>
            </p:spPr>
            <p:txBody>
              <a:bodyPr spcFirstLastPara="1" wrap="square" lIns="0" tIns="0" rIns="0" bIns="0" anchor="ctr" anchorCtr="0">
                <a:noAutofit/>
              </a:bodyPr>
              <a:lstStyle/>
              <a:p>
                <a:pPr algn="ctr">
                  <a:lnSpc>
                    <a:spcPct val="89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27" name="Rectangle: Rounded Corners 26">
                <a:extLst>
                  <a:ext uri="{FF2B5EF4-FFF2-40B4-BE49-F238E27FC236}">
                    <a16:creationId xmlns:a16="http://schemas.microsoft.com/office/drawing/2014/main" id="{DC126AB4-BFA6-0382-AF62-4DA34C89E704}"/>
                  </a:ext>
                </a:extLst>
              </p:cNvPr>
              <p:cNvSpPr/>
              <p:nvPr/>
            </p:nvSpPr>
            <p:spPr>
              <a:xfrm>
                <a:off x="0" y="1969750"/>
                <a:ext cx="3562350" cy="327957"/>
              </a:xfrm>
              <a:prstGeom prst="roundRect">
                <a:avLst>
                  <a:gd name="adj" fmla="val 1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28" name="Text Box 401199259">
                <a:extLst>
                  <a:ext uri="{FF2B5EF4-FFF2-40B4-BE49-F238E27FC236}">
                    <a16:creationId xmlns:a16="http://schemas.microsoft.com/office/drawing/2014/main" id="{5B3759E0-6430-C7E5-5CE2-9F1251056F0F}"/>
                  </a:ext>
                </a:extLst>
              </p:cNvPr>
              <p:cNvSpPr txBox="1"/>
              <p:nvPr/>
            </p:nvSpPr>
            <p:spPr>
              <a:xfrm>
                <a:off x="9606" y="1979356"/>
                <a:ext cx="3543138" cy="308745"/>
              </a:xfrm>
              <a:prstGeom prst="rect">
                <a:avLst/>
              </a:prstGeom>
              <a:noFill/>
              <a:ln>
                <a:noFill/>
              </a:ln>
            </p:spPr>
            <p:txBody>
              <a:bodyPr spcFirstLastPara="1" wrap="square" lIns="41900" tIns="41900" rIns="41900" bIns="41900" anchor="ctr" anchorCtr="0">
                <a:noAutofit/>
              </a:bodyPr>
              <a:lstStyle/>
              <a:p>
                <a:pPr algn="ctr">
                  <a:lnSpc>
                    <a:spcPct val="89000"/>
                  </a:lnSpc>
                  <a:spcAft>
                    <a:spcPts val="1125"/>
                  </a:spcAft>
                </a:pP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Ανάλυση</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ενα</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λλ</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ακτικών λύσεων</a:t>
                </a:r>
                <a:endParaRPr lang="en-GB"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29" name="Arrow: Right 28">
                <a:extLst>
                  <a:ext uri="{FF2B5EF4-FFF2-40B4-BE49-F238E27FC236}">
                    <a16:creationId xmlns:a16="http://schemas.microsoft.com/office/drawing/2014/main" id="{2F4FE56A-4924-1AD9-4A82-30705613E68C}"/>
                  </a:ext>
                </a:extLst>
              </p:cNvPr>
              <p:cNvSpPr/>
              <p:nvPr/>
            </p:nvSpPr>
            <p:spPr>
              <a:xfrm rot="5400000">
                <a:off x="1719682" y="2305906"/>
                <a:ext cx="122984" cy="147580"/>
              </a:xfrm>
              <a:prstGeom prst="rightArrow">
                <a:avLst>
                  <a:gd name="adj1" fmla="val 60000"/>
                  <a:gd name="adj2" fmla="val 50000"/>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30" name="Text Box 1137565266">
                <a:extLst>
                  <a:ext uri="{FF2B5EF4-FFF2-40B4-BE49-F238E27FC236}">
                    <a16:creationId xmlns:a16="http://schemas.microsoft.com/office/drawing/2014/main" id="{FBDC170A-D060-4542-8637-A9418494AF01}"/>
                  </a:ext>
                </a:extLst>
              </p:cNvPr>
              <p:cNvSpPr txBox="1"/>
              <p:nvPr/>
            </p:nvSpPr>
            <p:spPr>
              <a:xfrm>
                <a:off x="1736901" y="2318204"/>
                <a:ext cx="88548" cy="86089"/>
              </a:xfrm>
              <a:prstGeom prst="rect">
                <a:avLst/>
              </a:prstGeom>
              <a:noFill/>
              <a:ln>
                <a:noFill/>
              </a:ln>
            </p:spPr>
            <p:txBody>
              <a:bodyPr spcFirstLastPara="1" wrap="square" lIns="0" tIns="0" rIns="0" bIns="0" anchor="ctr" anchorCtr="0">
                <a:noAutofit/>
              </a:bodyPr>
              <a:lstStyle/>
              <a:p>
                <a:pPr algn="ctr">
                  <a:lnSpc>
                    <a:spcPct val="89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31" name="Rectangle: Rounded Corners 30">
                <a:extLst>
                  <a:ext uri="{FF2B5EF4-FFF2-40B4-BE49-F238E27FC236}">
                    <a16:creationId xmlns:a16="http://schemas.microsoft.com/office/drawing/2014/main" id="{4651A7A6-0062-2096-99A3-37CD0AAAA9F1}"/>
                  </a:ext>
                </a:extLst>
              </p:cNvPr>
              <p:cNvSpPr/>
              <p:nvPr/>
            </p:nvSpPr>
            <p:spPr>
              <a:xfrm>
                <a:off x="0" y="2461686"/>
                <a:ext cx="3562350" cy="327957"/>
              </a:xfrm>
              <a:prstGeom prst="roundRect">
                <a:avLst>
                  <a:gd name="adj" fmla="val 1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32" name="Text Box 1360851544">
                <a:extLst>
                  <a:ext uri="{FF2B5EF4-FFF2-40B4-BE49-F238E27FC236}">
                    <a16:creationId xmlns:a16="http://schemas.microsoft.com/office/drawing/2014/main" id="{0236E298-842D-D90B-6209-0746626D3C48}"/>
                  </a:ext>
                </a:extLst>
              </p:cNvPr>
              <p:cNvSpPr txBox="1"/>
              <p:nvPr/>
            </p:nvSpPr>
            <p:spPr>
              <a:xfrm>
                <a:off x="9606" y="2471292"/>
                <a:ext cx="3543138" cy="308745"/>
              </a:xfrm>
              <a:prstGeom prst="rect">
                <a:avLst/>
              </a:prstGeom>
              <a:noFill/>
              <a:ln>
                <a:noFill/>
              </a:ln>
            </p:spPr>
            <p:txBody>
              <a:bodyPr spcFirstLastPara="1" wrap="square" lIns="41900" tIns="41900" rIns="41900" bIns="41900" anchor="ctr" anchorCtr="0">
                <a:noAutofit/>
              </a:bodyPr>
              <a:lstStyle/>
              <a:p>
                <a:pPr algn="ctr">
                  <a:lnSpc>
                    <a:spcPct val="89000"/>
                  </a:lnSpc>
                  <a:spcAft>
                    <a:spcPts val="1125"/>
                  </a:spcAft>
                </a:pP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Απ</a:t>
                </a: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οφ</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ασίστε μια εναλλακτική λύση</a:t>
                </a:r>
                <a:endParaRPr lang="en-GB"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33" name="Arrow: Right 32">
                <a:extLst>
                  <a:ext uri="{FF2B5EF4-FFF2-40B4-BE49-F238E27FC236}">
                    <a16:creationId xmlns:a16="http://schemas.microsoft.com/office/drawing/2014/main" id="{2AC80F8C-4FE8-BB8A-C0C9-E2B16BBE36E6}"/>
                  </a:ext>
                </a:extLst>
              </p:cNvPr>
              <p:cNvSpPr/>
              <p:nvPr/>
            </p:nvSpPr>
            <p:spPr>
              <a:xfrm rot="5400000">
                <a:off x="1719682" y="2797843"/>
                <a:ext cx="122984" cy="147580"/>
              </a:xfrm>
              <a:prstGeom prst="rightArrow">
                <a:avLst>
                  <a:gd name="adj1" fmla="val 60000"/>
                  <a:gd name="adj2" fmla="val 5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34" name="Text Box 268471187">
                <a:extLst>
                  <a:ext uri="{FF2B5EF4-FFF2-40B4-BE49-F238E27FC236}">
                    <a16:creationId xmlns:a16="http://schemas.microsoft.com/office/drawing/2014/main" id="{C9295CA2-AEFE-861D-6EA0-6530E0096DAD}"/>
                  </a:ext>
                </a:extLst>
              </p:cNvPr>
              <p:cNvSpPr txBox="1"/>
              <p:nvPr/>
            </p:nvSpPr>
            <p:spPr>
              <a:xfrm>
                <a:off x="1736901" y="2810141"/>
                <a:ext cx="88548" cy="86089"/>
              </a:xfrm>
              <a:prstGeom prst="rect">
                <a:avLst/>
              </a:prstGeom>
              <a:noFill/>
              <a:ln>
                <a:noFill/>
              </a:ln>
            </p:spPr>
            <p:txBody>
              <a:bodyPr spcFirstLastPara="1" wrap="square" lIns="0" tIns="0" rIns="0" bIns="0" anchor="ctr" anchorCtr="0">
                <a:noAutofit/>
              </a:bodyPr>
              <a:lstStyle/>
              <a:p>
                <a:pPr algn="ctr">
                  <a:lnSpc>
                    <a:spcPct val="89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35" name="Rectangle: Rounded Corners 34">
                <a:extLst>
                  <a:ext uri="{FF2B5EF4-FFF2-40B4-BE49-F238E27FC236}">
                    <a16:creationId xmlns:a16="http://schemas.microsoft.com/office/drawing/2014/main" id="{3FDE37E8-9A71-3933-3659-5C6BAD69146E}"/>
                  </a:ext>
                </a:extLst>
              </p:cNvPr>
              <p:cNvSpPr/>
              <p:nvPr/>
            </p:nvSpPr>
            <p:spPr>
              <a:xfrm>
                <a:off x="0" y="2953623"/>
                <a:ext cx="3562350" cy="327957"/>
              </a:xfrm>
              <a:prstGeom prst="roundRect">
                <a:avLst>
                  <a:gd name="adj" fmla="val 1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sp>
            <p:nvSpPr>
              <p:cNvPr id="36" name="Text Box 1729778897">
                <a:extLst>
                  <a:ext uri="{FF2B5EF4-FFF2-40B4-BE49-F238E27FC236}">
                    <a16:creationId xmlns:a16="http://schemas.microsoft.com/office/drawing/2014/main" id="{68D6B9FE-557D-7E52-E47C-1DC038481B2B}"/>
                  </a:ext>
                </a:extLst>
              </p:cNvPr>
              <p:cNvSpPr txBox="1"/>
              <p:nvPr/>
            </p:nvSpPr>
            <p:spPr>
              <a:xfrm>
                <a:off x="9606" y="2963229"/>
                <a:ext cx="3543138" cy="308745"/>
              </a:xfrm>
              <a:prstGeom prst="rect">
                <a:avLst/>
              </a:prstGeom>
              <a:noFill/>
              <a:ln>
                <a:noFill/>
              </a:ln>
            </p:spPr>
            <p:txBody>
              <a:bodyPr spcFirstLastPara="1" wrap="square" lIns="41900" tIns="41900" rIns="41900" bIns="41900" anchor="ctr" anchorCtr="0">
                <a:noAutofit/>
              </a:bodyPr>
              <a:lstStyle/>
              <a:p>
                <a:pPr algn="ctr">
                  <a:lnSpc>
                    <a:spcPct val="89000"/>
                  </a:lnSpc>
                  <a:spcAft>
                    <a:spcPts val="1125"/>
                  </a:spcAft>
                </a:pPr>
                <a:r>
                  <a:rPr lang="en-US" sz="1400" b="1" dirty="0" err="1">
                    <a:solidFill>
                      <a:srgbClr val="000000"/>
                    </a:solidFill>
                    <a:effectLst/>
                    <a:latin typeface="Calibri" panose="020F0502020204030204" pitchFamily="34" charset="0"/>
                    <a:ea typeface="Calibri" panose="020F0502020204030204" pitchFamily="34" charset="0"/>
                    <a:cs typeface="Open Sans" panose="020B0606030504020204" pitchFamily="34" charset="0"/>
                  </a:rPr>
                  <a:t>Εφ</a:t>
                </a:r>
                <a:r>
                  <a:rPr lang="en-US" sz="1400" b="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αρμογή της απόφασης</a:t>
                </a:r>
                <a:endParaRPr lang="en-GB" dirty="0">
                  <a:solidFill>
                    <a:srgbClr val="000000"/>
                  </a:solidFill>
                  <a:effectLst/>
                  <a:latin typeface="Minion Pro"/>
                  <a:ea typeface="Times New Roman" panose="02020603050405020304" pitchFamily="18" charset="0"/>
                  <a:cs typeface="Open Sans" panose="020B0606030504020204" pitchFamily="34" charset="0"/>
                </a:endParaRPr>
              </a:p>
            </p:txBody>
          </p:sp>
        </p:grpSp>
      </p:grpSp>
      <p:grpSp>
        <p:nvGrpSpPr>
          <p:cNvPr id="37" name="Group 36">
            <a:extLst>
              <a:ext uri="{FF2B5EF4-FFF2-40B4-BE49-F238E27FC236}">
                <a16:creationId xmlns:a16="http://schemas.microsoft.com/office/drawing/2014/main" id="{5FA974C2-FFF7-F26B-4B3E-464097416995}"/>
              </a:ext>
            </a:extLst>
          </p:cNvPr>
          <p:cNvGrpSpPr/>
          <p:nvPr/>
        </p:nvGrpSpPr>
        <p:grpSpPr>
          <a:xfrm>
            <a:off x="6634385" y="1847629"/>
            <a:ext cx="3552202" cy="3440580"/>
            <a:chOff x="4339525" y="2284950"/>
            <a:chExt cx="2025675" cy="2972400"/>
          </a:xfrm>
        </p:grpSpPr>
        <p:grpSp>
          <p:nvGrpSpPr>
            <p:cNvPr id="38" name="Group 37">
              <a:extLst>
                <a:ext uri="{FF2B5EF4-FFF2-40B4-BE49-F238E27FC236}">
                  <a16:creationId xmlns:a16="http://schemas.microsoft.com/office/drawing/2014/main" id="{1B4FE355-9494-F06D-E0AF-3DAB13DB5621}"/>
                </a:ext>
              </a:extLst>
            </p:cNvPr>
            <p:cNvGrpSpPr/>
            <p:nvPr/>
          </p:nvGrpSpPr>
          <p:grpSpPr>
            <a:xfrm>
              <a:off x="4339525" y="2307435"/>
              <a:ext cx="2012950" cy="2945130"/>
              <a:chOff x="5337379" y="239514"/>
              <a:chExt cx="2786082" cy="4071966"/>
            </a:xfrm>
          </p:grpSpPr>
          <p:sp>
            <p:nvSpPr>
              <p:cNvPr id="39" name="Rectangle 38">
                <a:extLst>
                  <a:ext uri="{FF2B5EF4-FFF2-40B4-BE49-F238E27FC236}">
                    <a16:creationId xmlns:a16="http://schemas.microsoft.com/office/drawing/2014/main" id="{5831E8F7-1191-8E54-38EF-181733DC7EE6}"/>
                  </a:ext>
                </a:extLst>
              </p:cNvPr>
              <p:cNvSpPr/>
              <p:nvPr/>
            </p:nvSpPr>
            <p:spPr>
              <a:xfrm>
                <a:off x="5337379" y="239514"/>
                <a:ext cx="2786075" cy="4071950"/>
              </a:xfrm>
              <a:prstGeom prst="rect">
                <a:avLst/>
              </a:prstGeom>
              <a:noFill/>
              <a:ln>
                <a:noFill/>
              </a:ln>
            </p:spPr>
            <p:txBody>
              <a:bodyPr spcFirstLastPara="1" wrap="square" lIns="91425" tIns="91425" rIns="91425" bIns="91425" anchor="ctr" anchorCtr="0">
                <a:noAutofit/>
              </a:bodyPr>
              <a:lstStyle/>
              <a:p>
                <a:pPr algn="l">
                  <a:lnSpc>
                    <a:spcPct val="115000"/>
                  </a:lnSpc>
                  <a:spcAft>
                    <a:spcPts val="1125"/>
                  </a:spcAft>
                </a:pPr>
                <a:r>
                  <a:rPr lang="en-US" sz="1200">
                    <a:solidFill>
                      <a:srgbClr val="000000"/>
                    </a:solidFill>
                    <a:effectLst/>
                    <a:latin typeface="Minion Pro"/>
                    <a:ea typeface="Times New Roman" panose="02020603050405020304" pitchFamily="18" charset="0"/>
                    <a:cs typeface="Open Sans" panose="020B0606030504020204" pitchFamily="34" charset="0"/>
                  </a:rPr>
                  <a:t> </a:t>
                </a:r>
                <a:endParaRPr lang="en-GB" sz="1200">
                  <a:solidFill>
                    <a:srgbClr val="000000"/>
                  </a:solidFill>
                  <a:effectLst/>
                  <a:latin typeface="Minion Pro"/>
                  <a:ea typeface="Times New Roman" panose="02020603050405020304" pitchFamily="18" charset="0"/>
                  <a:cs typeface="Open Sans" panose="020B0606030504020204" pitchFamily="34" charset="0"/>
                </a:endParaRPr>
              </a:p>
            </p:txBody>
          </p:sp>
          <p:cxnSp>
            <p:nvCxnSpPr>
              <p:cNvPr id="40" name="Straight Arrow Connector 39">
                <a:extLst>
                  <a:ext uri="{FF2B5EF4-FFF2-40B4-BE49-F238E27FC236}">
                    <a16:creationId xmlns:a16="http://schemas.microsoft.com/office/drawing/2014/main" id="{9830F958-3099-C081-E38E-D5D483BEA12E}"/>
                  </a:ext>
                </a:extLst>
              </p:cNvPr>
              <p:cNvCxnSpPr/>
              <p:nvPr/>
            </p:nvCxnSpPr>
            <p:spPr>
              <a:xfrm>
                <a:off x="5337379" y="4311480"/>
                <a:ext cx="1643074" cy="0"/>
              </a:xfrm>
              <a:prstGeom prst="straightConnector1">
                <a:avLst/>
              </a:prstGeom>
              <a:noFill/>
              <a:ln w="9525" cap="flat" cmpd="sng">
                <a:solidFill>
                  <a:srgbClr val="4A7DBA"/>
                </a:solidFill>
                <a:prstDash val="solid"/>
                <a:round/>
                <a:headEnd type="none" w="sm" len="sm"/>
                <a:tailEnd type="none" w="sm" len="sm"/>
              </a:ln>
            </p:spPr>
          </p:cxnSp>
          <p:sp>
            <p:nvSpPr>
              <p:cNvPr id="41" name="Rectangle 40">
                <a:extLst>
                  <a:ext uri="{FF2B5EF4-FFF2-40B4-BE49-F238E27FC236}">
                    <a16:creationId xmlns:a16="http://schemas.microsoft.com/office/drawing/2014/main" id="{5FCE4DAF-F45B-65FD-8E95-68811D5F512D}"/>
                  </a:ext>
                </a:extLst>
              </p:cNvPr>
              <p:cNvSpPr/>
              <p:nvPr/>
            </p:nvSpPr>
            <p:spPr>
              <a:xfrm>
                <a:off x="5647818" y="1810973"/>
                <a:ext cx="2475643" cy="92868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lnSpc>
                    <a:spcPct val="114000"/>
                  </a:lnSpc>
                  <a:spcAft>
                    <a:spcPts val="1125"/>
                  </a:spcAft>
                </a:pPr>
                <a:r>
                  <a:rPr lang="en-US" sz="1400" b="1" dirty="0" err="1">
                    <a:solidFill>
                      <a:srgbClr val="FFFFFF"/>
                    </a:solidFill>
                    <a:effectLst/>
                    <a:latin typeface="Calibri" panose="020F0502020204030204" pitchFamily="34" charset="0"/>
                    <a:ea typeface="Calibri" panose="020F0502020204030204" pitchFamily="34" charset="0"/>
                    <a:cs typeface="Open Sans" panose="020B0606030504020204" pitchFamily="34" charset="0"/>
                  </a:rPr>
                  <a:t>Αξιολόγηση</a:t>
                </a:r>
                <a:r>
                  <a:rPr lang="en-US" sz="1400" b="1" dirty="0">
                    <a:solidFill>
                      <a:srgbClr val="FFFFFF"/>
                    </a:solidFill>
                    <a:effectLst/>
                    <a:latin typeface="Calibri" panose="020F0502020204030204" pitchFamily="34" charset="0"/>
                    <a:ea typeface="Calibri" panose="020F0502020204030204" pitchFamily="34" charset="0"/>
                    <a:cs typeface="Open Sans" panose="020B0606030504020204" pitchFamily="34" charset="0"/>
                  </a:rPr>
                  <a:t> της απ</a:t>
                </a:r>
                <a:r>
                  <a:rPr lang="en-US" sz="1400" b="1" dirty="0" err="1">
                    <a:solidFill>
                      <a:srgbClr val="FFFFFF"/>
                    </a:solidFill>
                    <a:effectLst/>
                    <a:latin typeface="Calibri" panose="020F0502020204030204" pitchFamily="34" charset="0"/>
                    <a:ea typeface="Calibri" panose="020F0502020204030204" pitchFamily="34" charset="0"/>
                    <a:cs typeface="Open Sans" panose="020B0606030504020204" pitchFamily="34" charset="0"/>
                  </a:rPr>
                  <a:t>οτελεσμ</a:t>
                </a:r>
                <a:r>
                  <a:rPr lang="en-US" sz="1400" b="1" dirty="0">
                    <a:solidFill>
                      <a:srgbClr val="FFFFFF"/>
                    </a:solidFill>
                    <a:effectLst/>
                    <a:latin typeface="Calibri" panose="020F0502020204030204" pitchFamily="34" charset="0"/>
                    <a:ea typeface="Calibri" panose="020F0502020204030204" pitchFamily="34" charset="0"/>
                    <a:cs typeface="Open Sans" panose="020B0606030504020204" pitchFamily="34" charset="0"/>
                  </a:rPr>
                  <a:t>ατικότητας της απόφασης </a:t>
                </a:r>
                <a:endParaRPr lang="en-GB" sz="1600" dirty="0">
                  <a:solidFill>
                    <a:srgbClr val="000000"/>
                  </a:solidFill>
                  <a:effectLst/>
                  <a:latin typeface="Minion Pro"/>
                  <a:ea typeface="Times New Roman" panose="02020603050405020304" pitchFamily="18" charset="0"/>
                  <a:cs typeface="Open Sans" panose="020B0606030504020204" pitchFamily="34" charset="0"/>
                </a:endParaRPr>
              </a:p>
            </p:txBody>
          </p:sp>
          <p:cxnSp>
            <p:nvCxnSpPr>
              <p:cNvPr id="42" name="Straight Arrow Connector 41">
                <a:extLst>
                  <a:ext uri="{FF2B5EF4-FFF2-40B4-BE49-F238E27FC236}">
                    <a16:creationId xmlns:a16="http://schemas.microsoft.com/office/drawing/2014/main" id="{4AAA6DB7-3A0E-0E7F-A6C5-936DF682FB73}"/>
                  </a:ext>
                </a:extLst>
              </p:cNvPr>
              <p:cNvCxnSpPr/>
              <p:nvPr/>
            </p:nvCxnSpPr>
            <p:spPr>
              <a:xfrm rot="-5400000">
                <a:off x="6195429" y="3524868"/>
                <a:ext cx="1571636" cy="1588"/>
              </a:xfrm>
              <a:prstGeom prst="straightConnector1">
                <a:avLst/>
              </a:prstGeom>
              <a:noFill/>
              <a:ln w="9525" cap="flat" cmpd="sng">
                <a:solidFill>
                  <a:srgbClr val="4A7DBA"/>
                </a:solidFill>
                <a:prstDash val="solid"/>
                <a:round/>
                <a:headEnd type="none" w="sm" len="sm"/>
                <a:tailEnd type="stealth" w="med" len="med"/>
              </a:ln>
            </p:spPr>
          </p:cxnSp>
          <p:cxnSp>
            <p:nvCxnSpPr>
              <p:cNvPr id="43" name="Straight Arrow Connector 42">
                <a:extLst>
                  <a:ext uri="{FF2B5EF4-FFF2-40B4-BE49-F238E27FC236}">
                    <a16:creationId xmlns:a16="http://schemas.microsoft.com/office/drawing/2014/main" id="{4CF02232-F4F7-FD34-1986-9053F21FD770}"/>
                  </a:ext>
                </a:extLst>
              </p:cNvPr>
              <p:cNvCxnSpPr/>
              <p:nvPr/>
            </p:nvCxnSpPr>
            <p:spPr>
              <a:xfrm rot="-5400000">
                <a:off x="6230354" y="989613"/>
                <a:ext cx="1500198" cy="0"/>
              </a:xfrm>
              <a:prstGeom prst="straightConnector1">
                <a:avLst/>
              </a:prstGeom>
              <a:noFill/>
              <a:ln w="9525" cap="flat" cmpd="sng">
                <a:solidFill>
                  <a:srgbClr val="4A7DBA"/>
                </a:solidFill>
                <a:prstDash val="solid"/>
                <a:round/>
                <a:headEnd type="none" w="sm" len="sm"/>
                <a:tailEnd type="none" w="sm" len="sm"/>
              </a:ln>
            </p:spPr>
          </p:cxnSp>
          <p:cxnSp>
            <p:nvCxnSpPr>
              <p:cNvPr id="44" name="Straight Arrow Connector 43">
                <a:extLst>
                  <a:ext uri="{FF2B5EF4-FFF2-40B4-BE49-F238E27FC236}">
                    <a16:creationId xmlns:a16="http://schemas.microsoft.com/office/drawing/2014/main" id="{DD2E40E1-4935-6105-762A-B8F740FB1214}"/>
                  </a:ext>
                </a:extLst>
              </p:cNvPr>
              <p:cNvCxnSpPr/>
              <p:nvPr/>
            </p:nvCxnSpPr>
            <p:spPr>
              <a:xfrm rot="10800000">
                <a:off x="5408817" y="239514"/>
                <a:ext cx="1571636" cy="1588"/>
              </a:xfrm>
              <a:prstGeom prst="straightConnector1">
                <a:avLst/>
              </a:prstGeom>
              <a:noFill/>
              <a:ln w="9525" cap="flat" cmpd="sng">
                <a:solidFill>
                  <a:srgbClr val="4A7DBA"/>
                </a:solidFill>
                <a:prstDash val="solid"/>
                <a:round/>
                <a:headEnd type="none" w="sm" len="sm"/>
                <a:tailEnd type="stealth" w="med" len="med"/>
              </a:ln>
            </p:spPr>
          </p:cxnSp>
        </p:grpSp>
      </p:grpSp>
      <p:sp>
        <p:nvSpPr>
          <p:cNvPr id="46" name="Rectangle 68">
            <a:extLst>
              <a:ext uri="{FF2B5EF4-FFF2-40B4-BE49-F238E27FC236}">
                <a16:creationId xmlns:a16="http://schemas.microsoft.com/office/drawing/2014/main" id="{ACBADF81-8109-3B05-E25C-36968DCDE7AB}"/>
              </a:ext>
            </a:extLst>
          </p:cNvPr>
          <p:cNvSpPr>
            <a:spLocks noChangeArrowheads="1"/>
          </p:cNvSpPr>
          <p:nvPr/>
        </p:nvSpPr>
        <p:spPr bwMode="auto">
          <a:xfrm>
            <a:off x="1329632" y="5533003"/>
            <a:ext cx="7725508"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000" b="1" i="1" u="none" strike="noStrike" cap="none" normalizeH="0" baseline="0" dirty="0">
              <a:ln>
                <a:noFill/>
              </a:ln>
              <a:solidFill>
                <a:srgbClr val="1F497D"/>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000" i="1" u="none" strike="noStrike" cap="none" normalizeH="0" baseline="0" dirty="0">
                <a:ln>
                  <a:noFill/>
                </a:ln>
                <a:effectLst/>
                <a:latin typeface="Arial" panose="020B0604020202020204" pitchFamily="34" charset="0"/>
                <a:ea typeface="Calibri" panose="020F0502020204030204" pitchFamily="34" charset="0"/>
              </a:rPr>
              <a:t>Η ορθολογική διαδικασία λήψης αποφάσεων (</a:t>
            </a:r>
            <a:r>
              <a:rPr kumimoji="0" lang="el-GR" altLang="en-US" sz="1000" i="1" u="none" strike="noStrike" cap="none" normalizeH="0" baseline="0" dirty="0" err="1">
                <a:ln>
                  <a:noFill/>
                </a:ln>
                <a:effectLst/>
                <a:latin typeface="Arial" panose="020B0604020202020204" pitchFamily="34" charset="0"/>
                <a:ea typeface="Calibri" panose="020F0502020204030204" pitchFamily="34" charset="0"/>
              </a:rPr>
              <a:t>προσαρμοσμένηαπό</a:t>
            </a:r>
            <a:r>
              <a:rPr kumimoji="0" lang="el-GR" altLang="en-US" sz="1000" i="1" u="none" strike="noStrike" cap="none" normalizeH="0" baseline="0" dirty="0">
                <a:ln>
                  <a:noFill/>
                </a:ln>
                <a:effectLst/>
                <a:latin typeface="Arial" panose="020B0604020202020204" pitchFamily="34" charset="0"/>
                <a:ea typeface="Calibri" panose="020F0502020204030204" pitchFamily="34" charset="0"/>
              </a:rPr>
              <a:t> </a:t>
            </a:r>
            <a:r>
              <a:rPr kumimoji="0" lang="el-GR" altLang="en-US" sz="1000" i="1" u="none" strike="noStrike" cap="none" normalizeH="0" baseline="0" dirty="0" err="1">
                <a:ln>
                  <a:noFill/>
                </a:ln>
                <a:effectLst/>
                <a:latin typeface="Arial" panose="020B0604020202020204" pitchFamily="34" charset="0"/>
                <a:ea typeface="Calibri" panose="020F0502020204030204" pitchFamily="34" charset="0"/>
              </a:rPr>
              <a:t>Robbins</a:t>
            </a:r>
            <a:r>
              <a:rPr kumimoji="0" lang="el-GR" altLang="en-US" sz="1000" i="1" u="none" strike="noStrike" cap="none" normalizeH="0" baseline="0" dirty="0">
                <a:ln>
                  <a:noFill/>
                </a:ln>
                <a:effectLst/>
                <a:latin typeface="Arial" panose="020B0604020202020204" pitchFamily="34" charset="0"/>
                <a:ea typeface="Calibri" panose="020F0502020204030204" pitchFamily="34" charset="0"/>
              </a:rPr>
              <a:t>, S., </a:t>
            </a:r>
            <a:r>
              <a:rPr kumimoji="0" lang="el-GR" altLang="en-US" sz="1000" i="1" u="none" strike="noStrike" cap="none" normalizeH="0" baseline="0" dirty="0" err="1">
                <a:ln>
                  <a:noFill/>
                </a:ln>
                <a:effectLst/>
                <a:latin typeface="Arial" panose="020B0604020202020204" pitchFamily="34" charset="0"/>
                <a:ea typeface="Calibri" panose="020F0502020204030204" pitchFamily="34" charset="0"/>
              </a:rPr>
              <a:t>DeCenzo</a:t>
            </a:r>
            <a:r>
              <a:rPr kumimoji="0" lang="el-GR" altLang="en-US" sz="1000" i="1" u="none" strike="noStrike" cap="none" normalizeH="0" baseline="0" dirty="0">
                <a:ln>
                  <a:noFill/>
                </a:ln>
                <a:effectLst/>
                <a:latin typeface="Arial" panose="020B0604020202020204" pitchFamily="34" charset="0"/>
                <a:ea typeface="Calibri" panose="020F0502020204030204" pitchFamily="34" charset="0"/>
              </a:rPr>
              <a:t>, D. &amp; </a:t>
            </a:r>
            <a:r>
              <a:rPr kumimoji="0" lang="el-GR" altLang="en-US" sz="1000" i="1" u="none" strike="noStrike" cap="none" normalizeH="0" baseline="0" dirty="0" err="1">
                <a:ln>
                  <a:noFill/>
                </a:ln>
                <a:effectLst/>
                <a:latin typeface="Arial" panose="020B0604020202020204" pitchFamily="34" charset="0"/>
                <a:ea typeface="Calibri" panose="020F0502020204030204" pitchFamily="34" charset="0"/>
              </a:rPr>
              <a:t>Coulter</a:t>
            </a:r>
            <a:r>
              <a:rPr kumimoji="0" lang="el-GR" altLang="en-US" sz="1000" i="1" u="none" strike="noStrike" cap="none" normalizeH="0" baseline="0" dirty="0">
                <a:ln>
                  <a:noFill/>
                </a:ln>
                <a:effectLst/>
                <a:latin typeface="Arial" panose="020B0604020202020204" pitchFamily="34" charset="0"/>
                <a:ea typeface="Calibri" panose="020F0502020204030204" pitchFamily="34" charset="0"/>
              </a:rPr>
              <a:t>, M. (2012). Βασικές αρχές της διοίκησης: Βασικές έννοιες και εφαρμογές (8th </a:t>
            </a:r>
            <a:r>
              <a:rPr kumimoji="0" lang="el-GR" altLang="en-US" sz="1000" i="1" u="none" strike="noStrike" cap="none" normalizeH="0" baseline="0" dirty="0" err="1">
                <a:ln>
                  <a:noFill/>
                </a:ln>
                <a:effectLst/>
                <a:latin typeface="Arial" panose="020B0604020202020204" pitchFamily="34" charset="0"/>
                <a:ea typeface="Calibri" panose="020F0502020204030204" pitchFamily="34" charset="0"/>
              </a:rPr>
              <a:t>Edition</a:t>
            </a:r>
            <a:r>
              <a:rPr kumimoji="0" lang="el-GR" altLang="en-US" sz="1000" i="1" u="none" strike="noStrike" cap="none" normalizeH="0" baseline="0" dirty="0">
                <a:ln>
                  <a:noFill/>
                </a:ln>
                <a:effectLst/>
                <a:latin typeface="Arial" panose="020B0604020202020204" pitchFamily="34" charset="0"/>
                <a:ea typeface="Calibri" panose="020F0502020204030204" pitchFamily="34" charset="0"/>
              </a:rPr>
              <a:t>)  </a:t>
            </a:r>
            <a:endParaRPr kumimoji="0" lang="el-GR" altLang="en-US" sz="180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80775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722935" y="1276349"/>
            <a:ext cx="10515600" cy="1009651"/>
          </a:xfrm>
        </p:spPr>
        <p:txBody>
          <a:bodyPr/>
          <a:lstStyle/>
          <a:p>
            <a:r>
              <a:rPr lang="el-GR" dirty="0"/>
              <a:t>Δραστηριότητα</a:t>
            </a:r>
            <a:r>
              <a:rPr lang="en-US" dirty="0"/>
              <a:t> #4</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48</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285072" cy="4394200"/>
          </a:xfrm>
        </p:spPr>
        <p:txBody>
          <a:bodyPr>
            <a:normAutofit fontScale="92500" lnSpcReduction="10000"/>
          </a:bodyPr>
          <a:lstStyle/>
          <a:p>
            <a:pPr marL="0" indent="0" algn="ctr">
              <a:buNone/>
            </a:pPr>
            <a:endParaRPr lang="en-US" sz="2800" i="1" kern="1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0" indent="0" algn="ctr">
              <a:buNone/>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Ομαδική Συζήτηση</a:t>
            </a:r>
            <a:endParaRPr lang="en-US"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lgn="ctr">
              <a:buNone/>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Προσπαθήστε να εφαρμόσετε την ορθολογική διαδικασία λήψης αποφάσεων στις περιπτώσεις</a:t>
            </a:r>
            <a:r>
              <a:rPr lang="en-GB" i="1" kern="100" dirty="0">
                <a:solidFill>
                  <a:schemeClr val="tx1">
                    <a:lumMod val="65000"/>
                    <a:lumOff val="35000"/>
                  </a:schemeClr>
                </a:solidFill>
                <a:ea typeface="Calibri" panose="020F0502020204030204" pitchFamily="34" charset="0"/>
                <a:cs typeface="Times New Roman" panose="02020603050405020304" pitchFamily="18" charset="0"/>
              </a:rPr>
              <a:t>: </a:t>
            </a:r>
          </a:p>
          <a:p>
            <a:pPr marL="514350" indent="-514350" algn="ctr">
              <a:buAutoNum type="alphaLcParenR"/>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Αγοράς νέων αισθητήρων υγρασίας για την αγροτική σας επιχείρηση και </a:t>
            </a:r>
          </a:p>
          <a:p>
            <a:pPr marL="514350" indent="-514350" algn="ctr">
              <a:buAutoNum type="alphaLcParenR"/>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Επιλογής μεσημεριανού </a:t>
            </a:r>
            <a:r>
              <a:rPr lang="el-GR" i="1" kern="100" dirty="0" err="1">
                <a:solidFill>
                  <a:schemeClr val="tx1">
                    <a:lumMod val="65000"/>
                    <a:lumOff val="35000"/>
                  </a:schemeClr>
                </a:solidFill>
                <a:ea typeface="Calibri" panose="020F0502020204030204" pitchFamily="34" charset="0"/>
                <a:cs typeface="Times New Roman" panose="02020603050405020304" pitchFamily="18" charset="0"/>
              </a:rPr>
              <a:t>γεύμτος</a:t>
            </a:r>
            <a:r>
              <a:rPr lang="en-GB" i="1" kern="100" dirty="0">
                <a:solidFill>
                  <a:schemeClr val="tx1">
                    <a:lumMod val="65000"/>
                    <a:lumOff val="35000"/>
                  </a:schemeClr>
                </a:solidFill>
                <a:ea typeface="Calibri" panose="020F0502020204030204" pitchFamily="34" charset="0"/>
                <a:cs typeface="Times New Roman" panose="02020603050405020304" pitchFamily="18" charset="0"/>
              </a:rPr>
              <a:t>.</a:t>
            </a:r>
          </a:p>
          <a:p>
            <a:pPr marL="0" indent="0" algn="ctr">
              <a:buNone/>
            </a:pPr>
            <a:endParaRPr lang="en-GB"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lgn="ctr">
              <a:buNone/>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Πώς εφαρμόσατε τη διαδικασία σε κάθε περίπτωση; </a:t>
            </a:r>
          </a:p>
          <a:p>
            <a:pPr marL="0" indent="0" algn="ctr">
              <a:buNone/>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Έπρεπε να ακολουθήσετε όλα τα βήματα και στις δύο περιπτώσεις;</a:t>
            </a:r>
            <a:endParaRPr lang="en-US" i="1" kern="100" dirty="0">
              <a:solidFill>
                <a:schemeClr val="tx1">
                  <a:lumMod val="65000"/>
                  <a:lumOff val="3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608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p:txBody>
          <a:bodyPr>
            <a:noAutofit/>
          </a:bodyPr>
          <a:lstStyle/>
          <a:p>
            <a:r>
              <a:rPr lang="el-GR" sz="3600" dirty="0"/>
              <a:t>Εμπόδια και προκαταλήψεις κατά τη λήψη αποφάσεων</a:t>
            </a:r>
            <a:endParaRPr lang="it-IT" sz="3600" dirty="0"/>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p:txBody>
          <a:bodyPr/>
          <a:lstStyle/>
          <a:p>
            <a:r>
              <a:rPr lang="en-US" dirty="0"/>
              <a:t>Module: Horizontal Skills / Learning Unit: Soft Skills / Sub Unit: Decision making and problem solving</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
        <p:nvSpPr>
          <p:cNvPr id="6" name="TextBox 5">
            <a:extLst>
              <a:ext uri="{FF2B5EF4-FFF2-40B4-BE49-F238E27FC236}">
                <a16:creationId xmlns:a16="http://schemas.microsoft.com/office/drawing/2014/main" id="{2C7C642A-A8CD-9CAB-D8A3-33BB416211A8}"/>
              </a:ext>
            </a:extLst>
          </p:cNvPr>
          <p:cNvSpPr txBox="1"/>
          <p:nvPr/>
        </p:nvSpPr>
        <p:spPr>
          <a:xfrm>
            <a:off x="1030015" y="1807779"/>
            <a:ext cx="5812220" cy="1600438"/>
          </a:xfrm>
          <a:prstGeom prst="rect">
            <a:avLst/>
          </a:prstGeom>
          <a:noFill/>
        </p:spPr>
        <p:txBody>
          <a:bodyPr wrap="square" rtlCol="0">
            <a:spAutoFit/>
          </a:bodyPr>
          <a:lstStyle/>
          <a:p>
            <a:pPr marL="342900" indent="-342900">
              <a:buAutoNum type="arabicPeriod"/>
            </a:pPr>
            <a:r>
              <a:rPr lang="el-GR" sz="2000" b="1" dirty="0" err="1">
                <a:solidFill>
                  <a:schemeClr val="tx1">
                    <a:lumMod val="65000"/>
                    <a:lumOff val="35000"/>
                  </a:schemeClr>
                </a:solidFill>
              </a:rPr>
              <a:t>Ευρετικοί</a:t>
            </a:r>
            <a:r>
              <a:rPr lang="el-GR" sz="2000" b="1" dirty="0">
                <a:solidFill>
                  <a:schemeClr val="tx1">
                    <a:lumMod val="65000"/>
                    <a:lumOff val="35000"/>
                  </a:schemeClr>
                </a:solidFill>
              </a:rPr>
              <a:t> Κανόνες (</a:t>
            </a:r>
            <a:r>
              <a:rPr lang="en-US" sz="2000" b="1" dirty="0">
                <a:solidFill>
                  <a:schemeClr val="tx1">
                    <a:lumMod val="65000"/>
                    <a:lumOff val="35000"/>
                  </a:schemeClr>
                </a:solidFill>
              </a:rPr>
              <a:t>Heuristics</a:t>
            </a:r>
            <a:r>
              <a:rPr lang="el-GR" sz="2000" b="1" dirty="0">
                <a:solidFill>
                  <a:schemeClr val="tx1">
                    <a:lumMod val="65000"/>
                    <a:lumOff val="35000"/>
                  </a:schemeClr>
                </a:solidFill>
              </a:rPr>
              <a:t>)</a:t>
            </a:r>
            <a:endParaRPr lang="en-US" sz="2000" b="1" dirty="0">
              <a:solidFill>
                <a:schemeClr val="tx1">
                  <a:lumMod val="65000"/>
                  <a:lumOff val="35000"/>
                </a:schemeClr>
              </a:solidFill>
            </a:endParaRPr>
          </a:p>
          <a:p>
            <a:r>
              <a:rPr lang="en-US" sz="2000" dirty="0">
                <a:solidFill>
                  <a:schemeClr val="tx1">
                    <a:lumMod val="65000"/>
                    <a:lumOff val="35000"/>
                  </a:schemeClr>
                </a:solidFill>
              </a:rPr>
              <a:t>“</a:t>
            </a:r>
            <a:r>
              <a:rPr lang="el-GR" sz="2000" dirty="0">
                <a:solidFill>
                  <a:schemeClr val="tx1">
                    <a:lumMod val="65000"/>
                    <a:lumOff val="35000"/>
                  </a:schemeClr>
                </a:solidFill>
              </a:rPr>
              <a:t>νοητικές συντομεύσεις που επιτρέπουν στους ανθρώπους να λαμβάνουν γρήγορες αλλά λιγότερο από βέλτιστες αποφάσεις</a:t>
            </a:r>
            <a:r>
              <a:rPr lang="en-GB" sz="2000" dirty="0">
                <a:solidFill>
                  <a:schemeClr val="tx1">
                    <a:lumMod val="65000"/>
                    <a:lumOff val="35000"/>
                  </a:schemeClr>
                </a:solidFill>
              </a:rPr>
              <a:t>” (Drew, 2023).</a:t>
            </a:r>
            <a:endParaRPr lang="en-US" sz="2000" dirty="0">
              <a:solidFill>
                <a:schemeClr val="tx1">
                  <a:lumMod val="65000"/>
                  <a:lumOff val="35000"/>
                </a:schemeClr>
              </a:solidFill>
            </a:endParaRPr>
          </a:p>
          <a:p>
            <a:endParaRPr lang="en-US" dirty="0"/>
          </a:p>
        </p:txBody>
      </p:sp>
      <p:sp>
        <p:nvSpPr>
          <p:cNvPr id="7" name="TextBox 6">
            <a:extLst>
              <a:ext uri="{FF2B5EF4-FFF2-40B4-BE49-F238E27FC236}">
                <a16:creationId xmlns:a16="http://schemas.microsoft.com/office/drawing/2014/main" id="{903A0BB9-9A2A-EF14-079B-DB8B798AB4CD}"/>
              </a:ext>
            </a:extLst>
          </p:cNvPr>
          <p:cNvSpPr txBox="1"/>
          <p:nvPr/>
        </p:nvSpPr>
        <p:spPr>
          <a:xfrm>
            <a:off x="4742793" y="4192040"/>
            <a:ext cx="6611007" cy="1569660"/>
          </a:xfrm>
          <a:prstGeom prst="rect">
            <a:avLst/>
          </a:prstGeom>
          <a:noFill/>
        </p:spPr>
        <p:txBody>
          <a:bodyPr wrap="square" rtlCol="0">
            <a:spAutoFit/>
          </a:bodyPr>
          <a:lstStyle/>
          <a:p>
            <a:r>
              <a:rPr lang="en-US" b="1" dirty="0">
                <a:solidFill>
                  <a:schemeClr val="tx1">
                    <a:lumMod val="65000"/>
                    <a:lumOff val="35000"/>
                  </a:schemeClr>
                </a:solidFill>
              </a:rPr>
              <a:t>2. </a:t>
            </a:r>
            <a:r>
              <a:rPr lang="el-GR" sz="2000" b="1" dirty="0">
                <a:solidFill>
                  <a:schemeClr val="tx1">
                    <a:lumMod val="65000"/>
                    <a:lumOff val="35000"/>
                  </a:schemeClr>
                </a:solidFill>
              </a:rPr>
              <a:t>Πολυπλοκότητα της διαδικασίας με βάση</a:t>
            </a:r>
            <a:r>
              <a:rPr lang="en-US" sz="2000" b="1" dirty="0">
                <a:solidFill>
                  <a:schemeClr val="tx1">
                    <a:lumMod val="65000"/>
                    <a:lumOff val="35000"/>
                  </a:schemeClr>
                </a:solidFill>
              </a:rPr>
              <a:t>:</a:t>
            </a:r>
          </a:p>
          <a:p>
            <a:pPr lvl="1"/>
            <a:r>
              <a:rPr lang="en-US" sz="2000" dirty="0">
                <a:solidFill>
                  <a:schemeClr val="tx1">
                    <a:lumMod val="65000"/>
                    <a:lumOff val="35000"/>
                  </a:schemeClr>
                </a:solidFill>
              </a:rPr>
              <a:t>     </a:t>
            </a:r>
            <a:r>
              <a:rPr lang="el-GR" sz="2000" dirty="0">
                <a:solidFill>
                  <a:schemeClr val="tx1">
                    <a:lumMod val="65000"/>
                    <a:lumOff val="35000"/>
                  </a:schemeClr>
                </a:solidFill>
              </a:rPr>
              <a:t>Συγκεκριμένο πλαίσιο</a:t>
            </a:r>
            <a:endParaRPr lang="en-US" sz="2000" dirty="0">
              <a:solidFill>
                <a:schemeClr val="tx1">
                  <a:lumMod val="65000"/>
                  <a:lumOff val="35000"/>
                </a:schemeClr>
              </a:solidFill>
            </a:endParaRPr>
          </a:p>
          <a:p>
            <a:pPr lvl="1"/>
            <a:r>
              <a:rPr lang="en-US" sz="2000" dirty="0">
                <a:solidFill>
                  <a:schemeClr val="tx1">
                    <a:lumMod val="65000"/>
                    <a:lumOff val="35000"/>
                  </a:schemeClr>
                </a:solidFill>
              </a:rPr>
              <a:t>     </a:t>
            </a:r>
            <a:r>
              <a:rPr lang="el-GR" sz="2000" dirty="0">
                <a:solidFill>
                  <a:schemeClr val="tx1">
                    <a:lumMod val="65000"/>
                    <a:lumOff val="35000"/>
                  </a:schemeClr>
                </a:solidFill>
              </a:rPr>
              <a:t>Φύση του προβλήματος</a:t>
            </a:r>
            <a:r>
              <a:rPr lang="en-US" sz="2000" dirty="0">
                <a:solidFill>
                  <a:schemeClr val="tx1">
                    <a:lumMod val="65000"/>
                    <a:lumOff val="35000"/>
                  </a:schemeClr>
                </a:solidFill>
              </a:rPr>
              <a:t> </a:t>
            </a:r>
          </a:p>
          <a:p>
            <a:r>
              <a:rPr lang="en-US" dirty="0"/>
              <a:t>     </a:t>
            </a:r>
          </a:p>
          <a:p>
            <a:endParaRPr lang="en-US" dirty="0"/>
          </a:p>
        </p:txBody>
      </p:sp>
      <p:pic>
        <p:nvPicPr>
          <p:cNvPr id="9" name="Picture 8" descr="A light bulb drawn on a chalkboard&#10;&#10;Description automatically generated">
            <a:extLst>
              <a:ext uri="{FF2B5EF4-FFF2-40B4-BE49-F238E27FC236}">
                <a16:creationId xmlns:a16="http://schemas.microsoft.com/office/drawing/2014/main" id="{2714DF5A-9E23-9248-E0E5-89C950A472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36222" y="1600631"/>
            <a:ext cx="4798426" cy="2249262"/>
          </a:xfrm>
          <a:prstGeom prst="rect">
            <a:avLst/>
          </a:prstGeom>
        </p:spPr>
      </p:pic>
      <p:sp>
        <p:nvSpPr>
          <p:cNvPr id="10" name="TextBox 9">
            <a:extLst>
              <a:ext uri="{FF2B5EF4-FFF2-40B4-BE49-F238E27FC236}">
                <a16:creationId xmlns:a16="http://schemas.microsoft.com/office/drawing/2014/main" id="{B1F7E23A-7CA5-C26C-5A04-E17A9C3E856C}"/>
              </a:ext>
            </a:extLst>
          </p:cNvPr>
          <p:cNvSpPr txBox="1"/>
          <p:nvPr/>
        </p:nvSpPr>
        <p:spPr>
          <a:xfrm>
            <a:off x="7588468" y="3989875"/>
            <a:ext cx="4246179" cy="230832"/>
          </a:xfrm>
          <a:prstGeom prst="rect">
            <a:avLst/>
          </a:prstGeom>
          <a:noFill/>
        </p:spPr>
        <p:txBody>
          <a:bodyPr wrap="square" rtlCol="0">
            <a:spAutoFit/>
          </a:bodyPr>
          <a:lstStyle/>
          <a:p>
            <a:r>
              <a:rPr lang="en-GB" sz="900">
                <a:hlinkClick r:id="rId3" tooltip="https://www.actuaries.digital/2018/04/03/biases-and-heuristics-beyond-the-numbers/"/>
              </a:rPr>
              <a:t>This Photo</a:t>
            </a:r>
            <a:r>
              <a:rPr lang="en-GB" sz="900"/>
              <a:t> by Unknown Author is licensed under </a:t>
            </a:r>
            <a:r>
              <a:rPr lang="en-GB" sz="900">
                <a:hlinkClick r:id="rId4" tooltip="https://creativecommons.org/licenses/by-nc/3.0/"/>
              </a:rPr>
              <a:t>CC BY-NC</a:t>
            </a:r>
            <a:endParaRPr lang="en-GB" sz="900"/>
          </a:p>
        </p:txBody>
      </p:sp>
      <p:pic>
        <p:nvPicPr>
          <p:cNvPr id="18" name="Picture 17" descr="A person drawing a diagram on a chalkboard&#10;&#10;Description automatically generated">
            <a:extLst>
              <a:ext uri="{FF2B5EF4-FFF2-40B4-BE49-F238E27FC236}">
                <a16:creationId xmlns:a16="http://schemas.microsoft.com/office/drawing/2014/main" id="{BE66434E-1A1D-43C9-15D9-3FDC281D1C8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56141" y="3989875"/>
            <a:ext cx="3447392" cy="1820917"/>
          </a:xfrm>
          <a:prstGeom prst="rect">
            <a:avLst/>
          </a:prstGeom>
        </p:spPr>
      </p:pic>
      <p:sp>
        <p:nvSpPr>
          <p:cNvPr id="19" name="TextBox 18">
            <a:extLst>
              <a:ext uri="{FF2B5EF4-FFF2-40B4-BE49-F238E27FC236}">
                <a16:creationId xmlns:a16="http://schemas.microsoft.com/office/drawing/2014/main" id="{33EBAFB5-9055-E877-7443-EE0FD452129E}"/>
              </a:ext>
            </a:extLst>
          </p:cNvPr>
          <p:cNvSpPr txBox="1"/>
          <p:nvPr/>
        </p:nvSpPr>
        <p:spPr>
          <a:xfrm>
            <a:off x="1372657" y="5815383"/>
            <a:ext cx="2569779" cy="369332"/>
          </a:xfrm>
          <a:prstGeom prst="rect">
            <a:avLst/>
          </a:prstGeom>
          <a:noFill/>
        </p:spPr>
        <p:txBody>
          <a:bodyPr wrap="square" rtlCol="0">
            <a:spAutoFit/>
          </a:bodyPr>
          <a:lstStyle/>
          <a:p>
            <a:r>
              <a:rPr lang="en-GB" sz="900">
                <a:hlinkClick r:id="rId6" tooltip="https://here2there.ca/complexity-and-community-change-managing-adaptively-to-improve-effectiveness/"/>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139915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l-GR" sz="4400" dirty="0"/>
              <a:t>Τι είναι η αποτελεσματική επικοινωνία;</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12" name="CasellaDiTesto 11">
            <a:extLst>
              <a:ext uri="{FF2B5EF4-FFF2-40B4-BE49-F238E27FC236}">
                <a16:creationId xmlns:a16="http://schemas.microsoft.com/office/drawing/2014/main" id="{6BDA0B7F-9557-918C-A445-39F5288D214D}"/>
              </a:ext>
            </a:extLst>
          </p:cNvPr>
          <p:cNvSpPr txBox="1"/>
          <p:nvPr/>
        </p:nvSpPr>
        <p:spPr>
          <a:xfrm>
            <a:off x="550506" y="1625537"/>
            <a:ext cx="10879493" cy="830997"/>
          </a:xfrm>
          <a:prstGeom prst="rect">
            <a:avLst/>
          </a:prstGeom>
          <a:noFill/>
        </p:spPr>
        <p:txBody>
          <a:bodyPr wrap="square" rtlCol="0">
            <a:spAutoFit/>
          </a:bodyPr>
          <a:lstStyle/>
          <a:p>
            <a:r>
              <a:rPr lang="el-GR" sz="2400" kern="100" dirty="0">
                <a:solidFill>
                  <a:schemeClr val="tx1">
                    <a:lumMod val="65000"/>
                    <a:lumOff val="35000"/>
                  </a:schemeClr>
                </a:solidFill>
                <a:latin typeface="Calibri" panose="020F0502020204030204" pitchFamily="34" charset="0"/>
                <a:ea typeface="Calibri" panose="020F0502020204030204" pitchFamily="34" charset="0"/>
              </a:rPr>
              <a:t>Η διαδικασία μετάδοσης πληροφοριών ή ιδεών με τρόπο που να γίνεται κατανοητός και το επιδιωκόμενο μήνυμα να παραδίδεται και να λαμβάνεται με επιτυχία.</a:t>
            </a:r>
            <a:endParaRPr lang="it-IT" sz="2400" b="1" dirty="0">
              <a:solidFill>
                <a:schemeClr val="tx1">
                  <a:lumMod val="65000"/>
                  <a:lumOff val="35000"/>
                </a:schemeClr>
              </a:solidFill>
            </a:endParaRPr>
          </a:p>
        </p:txBody>
      </p:sp>
      <p:sp>
        <p:nvSpPr>
          <p:cNvPr id="13" name="CasellaDiTesto 12">
            <a:extLst>
              <a:ext uri="{FF2B5EF4-FFF2-40B4-BE49-F238E27FC236}">
                <a16:creationId xmlns:a16="http://schemas.microsoft.com/office/drawing/2014/main" id="{8A9971E9-78D0-CEA0-7B70-FF1EC77F3460}"/>
              </a:ext>
            </a:extLst>
          </p:cNvPr>
          <p:cNvSpPr txBox="1"/>
          <p:nvPr/>
        </p:nvSpPr>
        <p:spPr>
          <a:xfrm>
            <a:off x="908347" y="5164081"/>
            <a:ext cx="5134609" cy="369332"/>
          </a:xfrm>
          <a:prstGeom prst="rect">
            <a:avLst/>
          </a:prstGeom>
          <a:noFill/>
        </p:spPr>
        <p:txBody>
          <a:bodyPr wrap="square" rtlCol="0">
            <a:spAutoFit/>
          </a:bodyPr>
          <a:lstStyle/>
          <a:p>
            <a:pPr algn="ctr"/>
            <a:r>
              <a:rPr lang="el-GR" b="1" dirty="0">
                <a:solidFill>
                  <a:schemeClr val="tx1">
                    <a:lumMod val="65000"/>
                    <a:lumOff val="35000"/>
                  </a:schemeClr>
                </a:solidFill>
              </a:rPr>
              <a:t>ΑΠΟΛΥΤΟΣ ΣΤΟΧΟΣ</a:t>
            </a:r>
            <a:endParaRPr lang="it-IT" b="1" dirty="0">
              <a:solidFill>
                <a:schemeClr val="tx1">
                  <a:lumMod val="65000"/>
                  <a:lumOff val="35000"/>
                </a:schemeClr>
              </a:solidFill>
            </a:endParaRPr>
          </a:p>
        </p:txBody>
      </p:sp>
      <p:sp>
        <p:nvSpPr>
          <p:cNvPr id="14" name="CasellaDiTesto 13">
            <a:extLst>
              <a:ext uri="{FF2B5EF4-FFF2-40B4-BE49-F238E27FC236}">
                <a16:creationId xmlns:a16="http://schemas.microsoft.com/office/drawing/2014/main" id="{C8956742-7BF3-3B73-4E7A-D33319ABBB9D}"/>
              </a:ext>
            </a:extLst>
          </p:cNvPr>
          <p:cNvSpPr txBox="1"/>
          <p:nvPr/>
        </p:nvSpPr>
        <p:spPr>
          <a:xfrm>
            <a:off x="550504" y="2593066"/>
            <a:ext cx="10879493" cy="369332"/>
          </a:xfrm>
          <a:prstGeom prst="rect">
            <a:avLst/>
          </a:prstGeom>
          <a:noFill/>
        </p:spPr>
        <p:txBody>
          <a:bodyPr wrap="square" rtlCol="0">
            <a:spAutoFit/>
          </a:bodyPr>
          <a:lstStyle/>
          <a:p>
            <a:pPr marL="285750" indent="-285750">
              <a:buFont typeface="Arial" panose="020B0604020202020204" pitchFamily="34" charset="0"/>
              <a:buChar char="•"/>
            </a:pPr>
            <a:r>
              <a:rPr lang="el-GR" kern="100" dirty="0">
                <a:solidFill>
                  <a:schemeClr val="tx1">
                    <a:lumMod val="65000"/>
                    <a:lumOff val="35000"/>
                  </a:schemeClr>
                </a:solidFill>
                <a:ea typeface="Calibri" panose="020F0502020204030204" pitchFamily="34" charset="0"/>
              </a:rPr>
              <a:t>Κρίσιμη δεξιότητα τόσο σε προσωπικό όσο και σε επαγγελματικό επίπεδο</a:t>
            </a:r>
            <a:endParaRPr lang="en-US" kern="100" dirty="0">
              <a:solidFill>
                <a:schemeClr val="tx1">
                  <a:lumMod val="65000"/>
                  <a:lumOff val="35000"/>
                </a:schemeClr>
              </a:solidFill>
              <a:ea typeface="Calibri" panose="020F0502020204030204" pitchFamily="34" charset="0"/>
            </a:endParaRPr>
          </a:p>
        </p:txBody>
      </p:sp>
      <p:sp>
        <p:nvSpPr>
          <p:cNvPr id="15" name="CasellaDiTesto 14">
            <a:extLst>
              <a:ext uri="{FF2B5EF4-FFF2-40B4-BE49-F238E27FC236}">
                <a16:creationId xmlns:a16="http://schemas.microsoft.com/office/drawing/2014/main" id="{61143F75-5560-30C1-A9AE-BE1EC66B3EB5}"/>
              </a:ext>
            </a:extLst>
          </p:cNvPr>
          <p:cNvSpPr txBox="1"/>
          <p:nvPr/>
        </p:nvSpPr>
        <p:spPr>
          <a:xfrm>
            <a:off x="550504" y="3077868"/>
            <a:ext cx="5850296" cy="646331"/>
          </a:xfrm>
          <a:prstGeom prst="rect">
            <a:avLst/>
          </a:prstGeom>
          <a:noFill/>
        </p:spPr>
        <p:txBody>
          <a:bodyPr wrap="square">
            <a:spAutoFit/>
          </a:bodyPr>
          <a:lstStyle/>
          <a:p>
            <a:pPr marL="285750" indent="-285750">
              <a:buFont typeface="Arial" panose="020B0604020202020204" pitchFamily="34" charset="0"/>
              <a:buChar char="•"/>
            </a:pP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Περιλαμβάνει τη λεπτή αλληλεπίδραση της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γλώσσας</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του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τόνου</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της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γλώσσας του σώματος </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και του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πλαισίου</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a:t>
            </a:r>
            <a:endParaRPr lang="it-IT" u="sng" dirty="0">
              <a:solidFill>
                <a:schemeClr val="tx1">
                  <a:lumMod val="65000"/>
                  <a:lumOff val="35000"/>
                </a:schemeClr>
              </a:solidFill>
            </a:endParaRPr>
          </a:p>
        </p:txBody>
      </p:sp>
      <p:pic>
        <p:nvPicPr>
          <p:cNvPr id="16" name="Immagine 15">
            <a:extLst>
              <a:ext uri="{FF2B5EF4-FFF2-40B4-BE49-F238E27FC236}">
                <a16:creationId xmlns:a16="http://schemas.microsoft.com/office/drawing/2014/main" id="{D92CC06A-3205-E448-77C2-E24B143734F6}"/>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2848064" y="3852526"/>
            <a:ext cx="1255176" cy="1255176"/>
          </a:xfrm>
          <a:prstGeom prst="rect">
            <a:avLst/>
          </a:prstGeom>
        </p:spPr>
      </p:pic>
      <p:sp>
        <p:nvSpPr>
          <p:cNvPr id="17" name="CasellaDiTesto 16">
            <a:extLst>
              <a:ext uri="{FF2B5EF4-FFF2-40B4-BE49-F238E27FC236}">
                <a16:creationId xmlns:a16="http://schemas.microsoft.com/office/drawing/2014/main" id="{AF5986C1-9CEF-804F-24C8-A630089427F2}"/>
              </a:ext>
            </a:extLst>
          </p:cNvPr>
          <p:cNvSpPr txBox="1"/>
          <p:nvPr/>
        </p:nvSpPr>
        <p:spPr>
          <a:xfrm>
            <a:off x="419935" y="5626661"/>
            <a:ext cx="6111432" cy="646331"/>
          </a:xfrm>
          <a:prstGeom prst="rect">
            <a:avLst/>
          </a:prstGeom>
          <a:noFill/>
          <a:ln>
            <a:solidFill>
              <a:schemeClr val="tx1">
                <a:lumMod val="65000"/>
                <a:lumOff val="35000"/>
              </a:schemeClr>
            </a:solidFill>
          </a:ln>
        </p:spPr>
        <p:txBody>
          <a:bodyPr wrap="square">
            <a:spAutoFit/>
          </a:bodyPr>
          <a:lstStyle/>
          <a:p>
            <a:pPr algn="ctr"/>
            <a:r>
              <a:rPr lang="el-GR" dirty="0">
                <a:solidFill>
                  <a:schemeClr val="tx1">
                    <a:lumMod val="65000"/>
                    <a:lumOff val="35000"/>
                  </a:schemeClr>
                </a:solidFill>
              </a:rPr>
              <a:t>Να μεταφέρετε ένα μήνυμα με ακρίβεια και να αποσπάσετε την επιθυμητή απάντηση ή ενέργεια από τον παραλήπτη.</a:t>
            </a:r>
            <a:endParaRPr lang="it-IT" dirty="0">
              <a:solidFill>
                <a:schemeClr val="tx1">
                  <a:lumMod val="65000"/>
                  <a:lumOff val="35000"/>
                </a:schemeClr>
              </a:solidFill>
            </a:endParaRPr>
          </a:p>
        </p:txBody>
      </p:sp>
      <p:sp>
        <p:nvSpPr>
          <p:cNvPr id="19" name="CasellaDiTesto 18">
            <a:extLst>
              <a:ext uri="{FF2B5EF4-FFF2-40B4-BE49-F238E27FC236}">
                <a16:creationId xmlns:a16="http://schemas.microsoft.com/office/drawing/2014/main" id="{937B1B25-3E8E-FBD5-5614-EC6DB7AF5F96}"/>
              </a:ext>
            </a:extLst>
          </p:cNvPr>
          <p:cNvSpPr txBox="1"/>
          <p:nvPr/>
        </p:nvSpPr>
        <p:spPr>
          <a:xfrm>
            <a:off x="8088838" y="6008348"/>
            <a:ext cx="1992422"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r>
              <a:rPr lang="el-GR" sz="1200" dirty="0">
                <a:solidFill>
                  <a:schemeClr val="tx1">
                    <a:lumMod val="65000"/>
                    <a:lumOff val="35000"/>
                  </a:schemeClr>
                </a:solidFill>
                <a:effectLst/>
                <a:ea typeface="Times New Roman" panose="02020603050405020304" pitchFamily="18" charset="0"/>
                <a:cs typeface="Open Sans" panose="020B0606030504020204" pitchFamily="34" charset="0"/>
              </a:rPr>
              <a:t>Πηγή</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 </a:t>
            </a:r>
            <a:r>
              <a:rPr lang="en-GB" sz="1200" u="sng" dirty="0">
                <a:solidFill>
                  <a:schemeClr val="tx1">
                    <a:lumMod val="65000"/>
                    <a:lumOff val="35000"/>
                  </a:schemeClr>
                </a:solidFill>
                <a:ea typeface="Times New Roman" panose="02020603050405020304" pitchFamily="18" charset="0"/>
                <a:cs typeface="Open Sans" panose="020B0606030504020204" pitchFamily="34" charset="0"/>
                <a:hlinkClick r:id="rId3"/>
              </a:rPr>
              <a:t>theinvestorsbook</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graphicFrame>
        <p:nvGraphicFramePr>
          <p:cNvPr id="3" name="Diagram 2">
            <a:extLst>
              <a:ext uri="{FF2B5EF4-FFF2-40B4-BE49-F238E27FC236}">
                <a16:creationId xmlns:a16="http://schemas.microsoft.com/office/drawing/2014/main" id="{01BE6556-3668-E16F-30B1-816EAB6AB3A4}"/>
              </a:ext>
            </a:extLst>
          </p:cNvPr>
          <p:cNvGraphicFramePr/>
          <p:nvPr>
            <p:extLst>
              <p:ext uri="{D42A27DB-BD31-4B8C-83A1-F6EECF244321}">
                <p14:modId xmlns:p14="http://schemas.microsoft.com/office/powerpoint/2010/main" val="1454482140"/>
              </p:ext>
            </p:extLst>
          </p:nvPr>
        </p:nvGraphicFramePr>
        <p:xfrm>
          <a:off x="6149046" y="2580349"/>
          <a:ext cx="5600700" cy="3381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6243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a:xfrm>
            <a:off x="839788" y="819150"/>
            <a:ext cx="3932237" cy="1238249"/>
          </a:xfrm>
        </p:spPr>
        <p:txBody>
          <a:bodyPr anchor="b">
            <a:normAutofit/>
          </a:bodyPr>
          <a:lstStyle/>
          <a:p>
            <a:r>
              <a:rPr lang="el-GR" dirty="0"/>
              <a:t>Κοινά λάθη και προκαταλήψεις</a:t>
            </a:r>
            <a:endParaRPr lang="it-IT" dirty="0"/>
          </a:p>
        </p:txBody>
      </p:sp>
      <p:sp>
        <p:nvSpPr>
          <p:cNvPr id="10" name="Text Placeholder 3">
            <a:extLst>
              <a:ext uri="{FF2B5EF4-FFF2-40B4-BE49-F238E27FC236}">
                <a16:creationId xmlns:a16="http://schemas.microsoft.com/office/drawing/2014/main" id="{CE5947BE-E4BA-B60A-E91F-4758CC49D128}"/>
              </a:ext>
            </a:extLst>
          </p:cNvPr>
          <p:cNvSpPr>
            <a:spLocks noGrp="1"/>
          </p:cNvSpPr>
          <p:nvPr>
            <p:ph type="body" sz="half" idx="2"/>
          </p:nvPr>
        </p:nvSpPr>
        <p:spPr>
          <a:xfrm>
            <a:off x="736807" y="2057400"/>
            <a:ext cx="3932237" cy="4076700"/>
          </a:xfrm>
        </p:spPr>
        <p:txBody>
          <a:bodyPr>
            <a:normAutofit fontScale="92500" lnSpcReduction="10000"/>
          </a:bodyPr>
          <a:lstStyle/>
          <a:p>
            <a:r>
              <a:rPr lang="el-GR" sz="2000" b="1" dirty="0">
                <a:solidFill>
                  <a:schemeClr val="tx1">
                    <a:lumMod val="65000"/>
                    <a:lumOff val="35000"/>
                  </a:schemeClr>
                </a:solidFill>
              </a:rPr>
              <a:t>ΜΠΟΡΟΥΝ</a:t>
            </a:r>
            <a:r>
              <a:rPr lang="en-GB" sz="2000" b="1" dirty="0">
                <a:solidFill>
                  <a:schemeClr val="tx1">
                    <a:lumMod val="65000"/>
                    <a:lumOff val="35000"/>
                  </a:schemeClr>
                </a:solidFill>
              </a:rPr>
              <a:t>: </a:t>
            </a:r>
          </a:p>
          <a:p>
            <a:pPr marL="342900" indent="-342900">
              <a:buFont typeface="Wingdings" panose="05000000000000000000" pitchFamily="2" charset="2"/>
              <a:buChar char="§"/>
            </a:pPr>
            <a:r>
              <a:rPr lang="el-GR" sz="2000" dirty="0">
                <a:solidFill>
                  <a:schemeClr val="tx1">
                    <a:lumMod val="65000"/>
                    <a:lumOff val="35000"/>
                  </a:schemeClr>
                </a:solidFill>
              </a:rPr>
              <a:t>Να είναι είτε συνειδητά είτε ασυνείδητα</a:t>
            </a:r>
          </a:p>
          <a:p>
            <a:pPr marL="342900" indent="-342900">
              <a:buFont typeface="Wingdings" panose="05000000000000000000" pitchFamily="2" charset="2"/>
              <a:buChar char="§"/>
            </a:pPr>
            <a:r>
              <a:rPr lang="el-GR" sz="2000" dirty="0">
                <a:solidFill>
                  <a:schemeClr val="tx1">
                    <a:lumMod val="65000"/>
                    <a:lumOff val="35000"/>
                  </a:schemeClr>
                </a:solidFill>
              </a:rPr>
              <a:t>Να οδηγούν σε κακή λήψη αποφάσεων</a:t>
            </a:r>
            <a:r>
              <a:rPr lang="en-GB" sz="2000" dirty="0">
                <a:solidFill>
                  <a:schemeClr val="tx1">
                    <a:lumMod val="65000"/>
                    <a:lumOff val="35000"/>
                  </a:schemeClr>
                </a:solidFill>
              </a:rPr>
              <a:t>, </a:t>
            </a:r>
          </a:p>
          <a:p>
            <a:pPr marL="342900" indent="-342900">
              <a:buFont typeface="Wingdings" panose="05000000000000000000" pitchFamily="2" charset="2"/>
              <a:buChar char="§"/>
            </a:pPr>
            <a:r>
              <a:rPr lang="el-GR" sz="2000" dirty="0">
                <a:solidFill>
                  <a:schemeClr val="tx1">
                    <a:lumMod val="65000"/>
                    <a:lumOff val="35000"/>
                  </a:schemeClr>
                </a:solidFill>
              </a:rPr>
              <a:t>Να αναδείξουν τις προκαταλήψεις</a:t>
            </a:r>
            <a:r>
              <a:rPr lang="en-GB" sz="2000" dirty="0">
                <a:solidFill>
                  <a:schemeClr val="tx1">
                    <a:lumMod val="65000"/>
                    <a:lumOff val="35000"/>
                  </a:schemeClr>
                </a:solidFill>
              </a:rPr>
              <a:t>,</a:t>
            </a:r>
          </a:p>
          <a:p>
            <a:pPr marL="342900" indent="-342900">
              <a:buFont typeface="Wingdings" panose="05000000000000000000" pitchFamily="2" charset="2"/>
              <a:buChar char="§"/>
            </a:pPr>
            <a:r>
              <a:rPr lang="el-GR" sz="2000" dirty="0">
                <a:solidFill>
                  <a:schemeClr val="tx1">
                    <a:lumMod val="65000"/>
                    <a:lumOff val="35000"/>
                  </a:schemeClr>
                </a:solidFill>
              </a:rPr>
              <a:t>Να οδηγήσουν κάποιον να υπερεκτιμήσει τις ικανότητές του</a:t>
            </a:r>
            <a:r>
              <a:rPr lang="en-GB" sz="2000" dirty="0">
                <a:solidFill>
                  <a:schemeClr val="tx1">
                    <a:lumMod val="65000"/>
                    <a:lumOff val="35000"/>
                  </a:schemeClr>
                </a:solidFill>
              </a:rPr>
              <a:t>,</a:t>
            </a:r>
          </a:p>
          <a:p>
            <a:pPr marL="342900" indent="-342900">
              <a:buFont typeface="Wingdings" panose="05000000000000000000" pitchFamily="2" charset="2"/>
              <a:buChar char="§"/>
            </a:pPr>
            <a:r>
              <a:rPr lang="el-GR" sz="2000" dirty="0">
                <a:solidFill>
                  <a:schemeClr val="tx1">
                    <a:lumMod val="65000"/>
                    <a:lumOff val="35000"/>
                  </a:schemeClr>
                </a:solidFill>
              </a:rPr>
              <a:t>Να οδηγήσουν σε παρεξηγήσεις με άλλους</a:t>
            </a:r>
            <a:r>
              <a:rPr lang="en-GB" sz="2000" dirty="0">
                <a:solidFill>
                  <a:schemeClr val="tx1">
                    <a:lumMod val="65000"/>
                    <a:lumOff val="35000"/>
                  </a:schemeClr>
                </a:solidFill>
              </a:rPr>
              <a:t>,</a:t>
            </a:r>
          </a:p>
          <a:p>
            <a:pPr marL="342900" indent="-342900">
              <a:buFont typeface="Wingdings" panose="05000000000000000000" pitchFamily="2" charset="2"/>
              <a:buChar char="§"/>
            </a:pPr>
            <a:r>
              <a:rPr lang="el-GR" sz="2000" dirty="0">
                <a:solidFill>
                  <a:schemeClr val="tx1">
                    <a:lumMod val="65000"/>
                    <a:lumOff val="35000"/>
                  </a:schemeClr>
                </a:solidFill>
              </a:rPr>
              <a:t>Να οδηγήσουν σε λανθασμένες διαδικασίες σκέψης</a:t>
            </a:r>
            <a:r>
              <a:rPr lang="en-GB" sz="2000" dirty="0">
                <a:solidFill>
                  <a:schemeClr val="tx1">
                    <a:lumMod val="65000"/>
                    <a:lumOff val="35000"/>
                  </a:schemeClr>
                </a:solidFill>
              </a:rPr>
              <a:t>.</a:t>
            </a:r>
            <a:endParaRPr lang="en-US" sz="2000" dirty="0">
              <a:solidFill>
                <a:schemeClr val="tx1">
                  <a:lumMod val="65000"/>
                  <a:lumOff val="35000"/>
                </a:schemeClr>
              </a:solidFill>
            </a:endParaRPr>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dirty="0"/>
              <a:t>Module: Horizontal Skills / Learning Unit: Soft Skills / Sub Unit: Decision making and problem solving</a:t>
            </a:r>
            <a:endParaRPr lang="en-US"/>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50</a:t>
            </a:fld>
            <a:endParaRPr lang="en-US"/>
          </a:p>
        </p:txBody>
      </p:sp>
      <p:sp>
        <p:nvSpPr>
          <p:cNvPr id="11" name="TextBox 10">
            <a:extLst>
              <a:ext uri="{FF2B5EF4-FFF2-40B4-BE49-F238E27FC236}">
                <a16:creationId xmlns:a16="http://schemas.microsoft.com/office/drawing/2014/main" id="{82B7FF74-C60E-33E8-4AD9-377420E0EABB}"/>
              </a:ext>
            </a:extLst>
          </p:cNvPr>
          <p:cNvSpPr txBox="1"/>
          <p:nvPr/>
        </p:nvSpPr>
        <p:spPr>
          <a:xfrm>
            <a:off x="7023540" y="5964823"/>
            <a:ext cx="2393812" cy="338554"/>
          </a:xfrm>
          <a:prstGeom prst="rect">
            <a:avLst/>
          </a:prstGeom>
          <a:noFill/>
        </p:spPr>
        <p:txBody>
          <a:bodyPr wrap="square" rtlCol="0">
            <a:spAutoFit/>
          </a:bodyPr>
          <a:lstStyle/>
          <a:p>
            <a:r>
              <a:rPr lang="el-GR" sz="1600" dirty="0">
                <a:solidFill>
                  <a:schemeClr val="tx1">
                    <a:lumMod val="65000"/>
                    <a:lumOff val="35000"/>
                  </a:schemeClr>
                </a:solidFill>
              </a:rPr>
              <a:t>Πηγή</a:t>
            </a:r>
            <a:r>
              <a:rPr lang="en-US" sz="1600" dirty="0">
                <a:solidFill>
                  <a:schemeClr val="tx1">
                    <a:lumMod val="65000"/>
                    <a:lumOff val="35000"/>
                  </a:schemeClr>
                </a:solidFill>
              </a:rPr>
              <a:t>: Smith et al (2012)</a:t>
            </a:r>
            <a:endParaRPr lang="en-GB" sz="1600" dirty="0">
              <a:solidFill>
                <a:schemeClr val="tx1">
                  <a:lumMod val="65000"/>
                  <a:lumOff val="35000"/>
                </a:schemeClr>
              </a:solidFill>
            </a:endParaRPr>
          </a:p>
        </p:txBody>
      </p:sp>
      <p:pic>
        <p:nvPicPr>
          <p:cNvPr id="6" name="Picture 5" descr="A diagram of different colored rectangular shapes&#10;&#10;Description automatically generated">
            <a:extLst>
              <a:ext uri="{FF2B5EF4-FFF2-40B4-BE49-F238E27FC236}">
                <a16:creationId xmlns:a16="http://schemas.microsoft.com/office/drawing/2014/main" id="{FB37D230-381A-C029-B5AE-4077A50D0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335" y="1326194"/>
            <a:ext cx="5777865" cy="4410710"/>
          </a:xfrm>
          <a:prstGeom prst="rect">
            <a:avLst/>
          </a:prstGeom>
        </p:spPr>
      </p:pic>
    </p:spTree>
    <p:extLst>
      <p:ext uri="{BB962C8B-B14F-4D97-AF65-F5344CB8AC3E}">
        <p14:creationId xmlns:p14="http://schemas.microsoft.com/office/powerpoint/2010/main" val="1404333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a:xfrm>
            <a:off x="838200" y="890829"/>
            <a:ext cx="9060957" cy="820464"/>
          </a:xfrm>
        </p:spPr>
        <p:txBody>
          <a:bodyPr anchor="b">
            <a:normAutofit fontScale="90000"/>
          </a:bodyPr>
          <a:lstStyle/>
          <a:p>
            <a:r>
              <a:rPr lang="el-GR" dirty="0"/>
              <a:t>Πώς να ξεπεράσετε τις προκαταλήψεις και τα σφάλματα</a:t>
            </a:r>
            <a:endParaRPr lang="it-IT" dirty="0"/>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dirty="0"/>
              <a:t>Module: Horizontal Skills / Learning Unit: Soft Skills / Sub Unit: Decision making and problem solving</a:t>
            </a:r>
            <a:endParaRPr lang="en-US"/>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51</a:t>
            </a:fld>
            <a:endParaRPr lang="en-US"/>
          </a:p>
        </p:txBody>
      </p:sp>
      <p:graphicFrame>
        <p:nvGraphicFramePr>
          <p:cNvPr id="6" name="Diagram 5">
            <a:extLst>
              <a:ext uri="{FF2B5EF4-FFF2-40B4-BE49-F238E27FC236}">
                <a16:creationId xmlns:a16="http://schemas.microsoft.com/office/drawing/2014/main" id="{548675C0-40EA-B6CB-9E81-74379C624E9B}"/>
              </a:ext>
            </a:extLst>
          </p:cNvPr>
          <p:cNvGraphicFramePr/>
          <p:nvPr>
            <p:extLst>
              <p:ext uri="{D42A27DB-BD31-4B8C-83A1-F6EECF244321}">
                <p14:modId xmlns:p14="http://schemas.microsoft.com/office/powerpoint/2010/main" val="3289942019"/>
              </p:ext>
            </p:extLst>
          </p:nvPr>
        </p:nvGraphicFramePr>
        <p:xfrm>
          <a:off x="1881352" y="1816069"/>
          <a:ext cx="8278648" cy="4322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008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722935" y="929508"/>
            <a:ext cx="10515600" cy="1009651"/>
          </a:xfrm>
        </p:spPr>
        <p:txBody>
          <a:bodyPr/>
          <a:lstStyle/>
          <a:p>
            <a:r>
              <a:rPr lang="el-GR" dirty="0"/>
              <a:t>Δραστηριότητα</a:t>
            </a:r>
            <a:r>
              <a:rPr lang="en-US" dirty="0"/>
              <a:t> #5</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Effective negotiations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52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10285072" cy="4394200"/>
          </a:xfrm>
        </p:spPr>
        <p:txBody>
          <a:bodyPr>
            <a:normAutofit fontScale="77500" lnSpcReduction="20000"/>
          </a:bodyPr>
          <a:lstStyle/>
          <a:p>
            <a:pPr marL="0" indent="0" algn="ctr">
              <a:buNone/>
            </a:pPr>
            <a:r>
              <a:rPr lang="el-GR" sz="3400" kern="100" dirty="0">
                <a:solidFill>
                  <a:schemeClr val="tx1">
                    <a:lumMod val="65000"/>
                    <a:lumOff val="35000"/>
                  </a:schemeClr>
                </a:solidFill>
                <a:effectLst/>
                <a:ea typeface="Calibri" panose="020F0502020204030204" pitchFamily="34" charset="0"/>
                <a:cs typeface="Times New Roman" panose="02020603050405020304" pitchFamily="18" charset="0"/>
              </a:rPr>
              <a:t>Μελέτη Περίπτωσης</a:t>
            </a:r>
            <a:endParaRPr lang="en-US" sz="3400" kern="1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0" indent="0" algn="just">
              <a:buNone/>
            </a:pPr>
            <a:r>
              <a:rPr lang="el-GR" i="1" kern="100" dirty="0">
                <a:solidFill>
                  <a:schemeClr val="tx1">
                    <a:lumMod val="65000"/>
                    <a:lumOff val="35000"/>
                  </a:schemeClr>
                </a:solidFill>
                <a:ea typeface="Calibri" panose="020F0502020204030204" pitchFamily="34" charset="0"/>
                <a:cs typeface="Times New Roman" panose="02020603050405020304" pitchFamily="18" charset="0"/>
              </a:rPr>
              <a:t>Διευθύνετε μια αγροτική επιχείρηση με δύο από τους καλύτερους φίλους σας. Και οι τρεις σας έχετε ένα πολύ καλό εκπαιδευτικό υπόβαθρο σε σπουδές σχετικές με τον τομέα της γεωργίας, της διοίκησης και του μάρκετινγκ, οι οποίες αλληλοσυμπληρώνονται και είναι υποχρεωτικές για το πώς να διευθύνετε μια τέτοια επιχείρηση με επιτυχία. Η επιχείρησή σας ενδιαφέρεται να συμμετάσχει σε ένα πρόγραμμα συνεργασίας μαζί με άλλες τοπικές αγροτικές επιχειρήσεις με σκοπό να επεκτείνει το δίκτυό της και να προσεγγίσει περισσότερους πελάτες. Ωστόσο, μετά από ένα χρόνο συμμετοχής σε αυτή τη συνεργασία τίποτα δεν φαίνεται να έχει αλλάξει όχι μόνο για την εταιρεία σας αλλά και για το υπόλοιπο δίκτυο. Οι εταίροι σας με βάση την εμπειρία τους προσπαθούν να σας πείσουν να συμφωνήσετε να αφήσετε τα δικαστήρια να επιλύσουν την κατάσταση ως μοναδική λύση, επειδή οι υπόλοιποι εταίροι στο σχήμα συνεργασίας το είχαν κάνει και επειδή πιστεύουν ακράδαντα ότι έτσι λειτουργούν τα πράγματα σε παρόμοιες καταστάσεις</a:t>
            </a:r>
            <a:r>
              <a:rPr lang="en-GB" i="1" kern="100" dirty="0">
                <a:solidFill>
                  <a:schemeClr val="tx1">
                    <a:lumMod val="65000"/>
                    <a:lumOff val="35000"/>
                  </a:schemeClr>
                </a:solidFill>
                <a:ea typeface="Calibri" panose="020F0502020204030204" pitchFamily="34" charset="0"/>
                <a:cs typeface="Times New Roman" panose="02020603050405020304" pitchFamily="18" charset="0"/>
              </a:rPr>
              <a:t>.  </a:t>
            </a:r>
          </a:p>
          <a:p>
            <a:pPr marL="0" indent="0" algn="just">
              <a:buNone/>
            </a:pPr>
            <a:r>
              <a:rPr lang="en-GB" i="1" kern="100" dirty="0">
                <a:solidFill>
                  <a:schemeClr val="tx1">
                    <a:lumMod val="65000"/>
                    <a:lumOff val="35000"/>
                  </a:schemeClr>
                </a:solidFill>
                <a:ea typeface="Calibri" panose="020F0502020204030204" pitchFamily="34" charset="0"/>
                <a:cs typeface="Times New Roman" panose="02020603050405020304" pitchFamily="18" charset="0"/>
              </a:rPr>
              <a:t>-	</a:t>
            </a:r>
            <a:r>
              <a:rPr lang="el-GR" i="1" kern="100" dirty="0">
                <a:solidFill>
                  <a:schemeClr val="tx1">
                    <a:lumMod val="65000"/>
                    <a:lumOff val="35000"/>
                  </a:schemeClr>
                </a:solidFill>
                <a:ea typeface="Calibri" panose="020F0502020204030204" pitchFamily="34" charset="0"/>
                <a:cs typeface="Times New Roman" panose="02020603050405020304" pitchFamily="18" charset="0"/>
              </a:rPr>
              <a:t>Σε τι είδους λάθη έχουν υποπέσει οι συνεργάτες σας, τα οποία σας εμποδίζουν να καταλήξετε στην καλύτερη απόφαση;</a:t>
            </a:r>
            <a:endParaRPr lang="en-GB"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lgn="ctr">
              <a:buNone/>
            </a:pPr>
            <a:endParaRPr lang="en-GB" i="1" kern="100" dirty="0">
              <a:solidFill>
                <a:schemeClr val="tx1">
                  <a:lumMod val="65000"/>
                  <a:lumOff val="3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3332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a:xfrm>
            <a:off x="426732" y="812800"/>
            <a:ext cx="11366464" cy="877888"/>
          </a:xfrm>
        </p:spPr>
        <p:txBody>
          <a:bodyPr vert="horz" lIns="91440" tIns="45720" rIns="91440" bIns="45720" rtlCol="0" anchor="ctr">
            <a:noAutofit/>
          </a:bodyPr>
          <a:lstStyle/>
          <a:p>
            <a:r>
              <a:rPr lang="el-GR" sz="3600" kern="1200" dirty="0">
                <a:latin typeface="+mj-lt"/>
                <a:ea typeface="+mj-ea"/>
                <a:cs typeface="+mj-cs"/>
              </a:rPr>
              <a:t>Ο ρόλος της δημιουργικότητας στην επίλυση προβλημάτων</a:t>
            </a:r>
            <a:endParaRPr lang="it-IT" sz="3600" kern="1200" dirty="0">
              <a:latin typeface="+mj-lt"/>
              <a:ea typeface="+mj-ea"/>
              <a:cs typeface="+mj-cs"/>
            </a:endParaRPr>
          </a:p>
        </p:txBody>
      </p:sp>
      <p:sp>
        <p:nvSpPr>
          <p:cNvPr id="3" name="TextBox 2">
            <a:extLst>
              <a:ext uri="{FF2B5EF4-FFF2-40B4-BE49-F238E27FC236}">
                <a16:creationId xmlns:a16="http://schemas.microsoft.com/office/drawing/2014/main" id="{8FC6A7C5-C225-B919-933A-25B7176CF605}"/>
              </a:ext>
            </a:extLst>
          </p:cNvPr>
          <p:cNvSpPr txBox="1"/>
          <p:nvPr/>
        </p:nvSpPr>
        <p:spPr>
          <a:xfrm>
            <a:off x="838199" y="1825626"/>
            <a:ext cx="5458097" cy="1603374"/>
          </a:xfrm>
          <a:prstGeom prst="rect">
            <a:avLst/>
          </a:prstGeom>
        </p:spPr>
        <p:txBody>
          <a:bodyPr vert="horz" lIns="91440" tIns="45720" rIns="91440" bIns="45720" rtlCol="0">
            <a:normAutofit lnSpcReduction="10000"/>
          </a:bodyPr>
          <a:lstStyle/>
          <a:p>
            <a:pPr algn="just">
              <a:lnSpc>
                <a:spcPct val="90000"/>
              </a:lnSpc>
              <a:spcBef>
                <a:spcPts val="1000"/>
              </a:spcBef>
              <a:spcAft>
                <a:spcPts val="600"/>
              </a:spcAft>
            </a:pPr>
            <a:r>
              <a:rPr lang="it-IT" sz="2000" i="1" dirty="0">
                <a:solidFill>
                  <a:schemeClr val="tx1">
                    <a:lumMod val="65000"/>
                    <a:lumOff val="35000"/>
                  </a:schemeClr>
                </a:solidFill>
              </a:rPr>
              <a:t>“</a:t>
            </a:r>
            <a:r>
              <a:rPr lang="el-GR" sz="2000" i="1" dirty="0">
                <a:solidFill>
                  <a:schemeClr val="tx1">
                    <a:lumMod val="65000"/>
                    <a:lumOff val="35000"/>
                  </a:schemeClr>
                </a:solidFill>
                <a:effectLst/>
              </a:rPr>
              <a:t>η τάση να δημιουργούμε ή να αναγνωρίζουμε ιδέες, εναλλακτικές λύσεις ή δυνατότητες που μπορεί να είναι χρήσιμες για την επίλυση προβλημάτων, την επικοινωνία με άλλους και την ψυχαγωγία του εαυτού μας και των άλλων</a:t>
            </a:r>
            <a:r>
              <a:rPr lang="it-IT" sz="2000" i="1" dirty="0">
                <a:solidFill>
                  <a:schemeClr val="tx1">
                    <a:lumMod val="65000"/>
                    <a:lumOff val="35000"/>
                  </a:schemeClr>
                </a:solidFill>
                <a:effectLst/>
              </a:rPr>
              <a:t>”</a:t>
            </a:r>
            <a:r>
              <a:rPr lang="it-IT" sz="2000" dirty="0">
                <a:solidFill>
                  <a:schemeClr val="tx1">
                    <a:lumMod val="65000"/>
                    <a:lumOff val="35000"/>
                  </a:schemeClr>
                </a:solidFill>
                <a:effectLst/>
              </a:rPr>
              <a:t> (Franken, 1994). </a:t>
            </a:r>
            <a:endParaRPr lang="it-IT" sz="2000" dirty="0">
              <a:solidFill>
                <a:schemeClr val="tx1">
                  <a:lumMod val="65000"/>
                  <a:lumOff val="35000"/>
                </a:schemeClr>
              </a:solidFill>
            </a:endParaRPr>
          </a:p>
        </p:txBody>
      </p:sp>
      <p:pic>
        <p:nvPicPr>
          <p:cNvPr id="8" name="Picture 7" descr="A person sitting on a chair with gears&#10;&#10;Description automatically generated">
            <a:extLst>
              <a:ext uri="{FF2B5EF4-FFF2-40B4-BE49-F238E27FC236}">
                <a16:creationId xmlns:a16="http://schemas.microsoft.com/office/drawing/2014/main" id="{0DCCED53-FE87-87E6-54F6-F41BD3D80A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71482" y="2307630"/>
            <a:ext cx="3925118" cy="2766235"/>
          </a:xfrm>
          <a:prstGeom prst="rect">
            <a:avLst/>
          </a:prstGeom>
          <a:noFill/>
        </p:spPr>
      </p:pic>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a:xfrm>
            <a:off x="838200" y="6238876"/>
            <a:ext cx="9982200" cy="600074"/>
          </a:xfrm>
        </p:spPr>
        <p:txBody>
          <a:bodyPr vert="horz" lIns="91440" tIns="45720" rIns="91440" bIns="45720" rtlCol="0" anchor="ctr">
            <a:normAutofit/>
          </a:bodyPr>
          <a:lstStyle/>
          <a:p>
            <a:pPr>
              <a:spcAft>
                <a:spcPts val="600"/>
              </a:spcAft>
            </a:pPr>
            <a:r>
              <a:rPr lang="en-US" kern="1200">
                <a:latin typeface="+mn-lt"/>
                <a:ea typeface="+mn-ea"/>
                <a:cs typeface="+mn-cs"/>
              </a:rPr>
              <a:t>Module: Horizontal Skills / Learning Unit: Soft Skills / Sub Unit: Decision making and problem solving</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a:xfrm>
            <a:off x="10896600" y="6356350"/>
            <a:ext cx="457200"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53</a:t>
            </a:fld>
            <a:endParaRPr lang="en-US"/>
          </a:p>
        </p:txBody>
      </p:sp>
      <p:sp>
        <p:nvSpPr>
          <p:cNvPr id="9" name="TextBox 8">
            <a:extLst>
              <a:ext uri="{FF2B5EF4-FFF2-40B4-BE49-F238E27FC236}">
                <a16:creationId xmlns:a16="http://schemas.microsoft.com/office/drawing/2014/main" id="{44BACD06-A1D4-39E5-A99E-FDF8C7FC5894}"/>
              </a:ext>
            </a:extLst>
          </p:cNvPr>
          <p:cNvSpPr txBox="1"/>
          <p:nvPr/>
        </p:nvSpPr>
        <p:spPr>
          <a:xfrm>
            <a:off x="877612" y="3867608"/>
            <a:ext cx="5783318" cy="1785104"/>
          </a:xfrm>
          <a:prstGeom prst="rect">
            <a:avLst/>
          </a:prstGeom>
          <a:noFill/>
        </p:spPr>
        <p:txBody>
          <a:bodyPr wrap="square" rtlCol="0">
            <a:spAutoFit/>
          </a:bodyPr>
          <a:lstStyle/>
          <a:p>
            <a:r>
              <a:rPr lang="en-GB" sz="2000" i="1" dirty="0">
                <a:solidFill>
                  <a:schemeClr val="tx1">
                    <a:lumMod val="65000"/>
                    <a:lumOff val="35000"/>
                  </a:schemeClr>
                </a:solidFill>
              </a:rPr>
              <a:t>“</a:t>
            </a:r>
            <a:r>
              <a:rPr lang="el-GR" sz="2000" i="1" dirty="0">
                <a:solidFill>
                  <a:schemeClr val="tx1">
                    <a:lumMod val="65000"/>
                    <a:lumOff val="35000"/>
                  </a:schemeClr>
                </a:solidFill>
              </a:rPr>
              <a:t>επίλυση προβλημάτων με συνάφεια και καινοτομία</a:t>
            </a:r>
            <a:r>
              <a:rPr lang="en-GB" sz="2000" i="1" dirty="0">
                <a:solidFill>
                  <a:schemeClr val="tx1">
                    <a:lumMod val="65000"/>
                    <a:lumOff val="35000"/>
                  </a:schemeClr>
                </a:solidFill>
              </a:rPr>
              <a:t>” </a:t>
            </a:r>
            <a:r>
              <a:rPr lang="en-GB" dirty="0">
                <a:solidFill>
                  <a:schemeClr val="tx1">
                    <a:lumMod val="65000"/>
                    <a:lumOff val="35000"/>
                  </a:schemeClr>
                </a:solidFill>
              </a:rPr>
              <a:t>(Doherty, 2020) </a:t>
            </a:r>
            <a:r>
              <a:rPr lang="el-GR" u="sng" dirty="0">
                <a:solidFill>
                  <a:schemeClr val="tx1">
                    <a:lumMod val="65000"/>
                    <a:lumOff val="35000"/>
                  </a:schemeClr>
                </a:solidFill>
              </a:rPr>
              <a:t>όπου</a:t>
            </a:r>
            <a:r>
              <a:rPr lang="en-GB" u="sng" dirty="0">
                <a:solidFill>
                  <a:schemeClr val="tx1">
                    <a:lumMod val="65000"/>
                    <a:lumOff val="35000"/>
                  </a:schemeClr>
                </a:solidFill>
              </a:rPr>
              <a:t>:</a:t>
            </a:r>
          </a:p>
          <a:p>
            <a:r>
              <a:rPr lang="en-GB" b="1" dirty="0">
                <a:solidFill>
                  <a:schemeClr val="tx1">
                    <a:lumMod val="65000"/>
                    <a:lumOff val="35000"/>
                  </a:schemeClr>
                </a:solidFill>
              </a:rPr>
              <a:t>      </a:t>
            </a:r>
            <a:r>
              <a:rPr lang="el-GR" b="1" dirty="0">
                <a:solidFill>
                  <a:schemeClr val="tx1">
                    <a:lumMod val="65000"/>
                    <a:lumOff val="35000"/>
                  </a:schemeClr>
                </a:solidFill>
              </a:rPr>
              <a:t>Συνάφεια</a:t>
            </a:r>
            <a:r>
              <a:rPr lang="en-GB" dirty="0">
                <a:solidFill>
                  <a:schemeClr val="tx1">
                    <a:lumMod val="65000"/>
                    <a:lumOff val="35000"/>
                  </a:schemeClr>
                </a:solidFill>
              </a:rPr>
              <a:t>- </a:t>
            </a:r>
            <a:r>
              <a:rPr lang="el-GR" dirty="0">
                <a:solidFill>
                  <a:schemeClr val="tx1">
                    <a:lumMod val="65000"/>
                    <a:lumOff val="35000"/>
                  </a:schemeClr>
                </a:solidFill>
              </a:rPr>
              <a:t>πραγματική λύση που παρέχεται σε ένα συγκεκριμένο πρόβλημα </a:t>
            </a:r>
            <a:endParaRPr lang="en-GB" dirty="0">
              <a:solidFill>
                <a:schemeClr val="tx1">
                  <a:lumMod val="65000"/>
                  <a:lumOff val="35000"/>
                </a:schemeClr>
              </a:solidFill>
            </a:endParaRPr>
          </a:p>
          <a:p>
            <a:r>
              <a:rPr lang="en-GB" b="1" dirty="0">
                <a:solidFill>
                  <a:schemeClr val="tx1">
                    <a:lumMod val="65000"/>
                    <a:lumOff val="35000"/>
                  </a:schemeClr>
                </a:solidFill>
              </a:rPr>
              <a:t>      </a:t>
            </a:r>
            <a:r>
              <a:rPr lang="el-GR" b="1" dirty="0">
                <a:solidFill>
                  <a:schemeClr val="tx1">
                    <a:lumMod val="65000"/>
                    <a:lumOff val="35000"/>
                  </a:schemeClr>
                </a:solidFill>
              </a:rPr>
              <a:t>Καινοτομία</a:t>
            </a:r>
            <a:r>
              <a:rPr lang="en-GB" dirty="0">
                <a:solidFill>
                  <a:schemeClr val="tx1">
                    <a:lumMod val="65000"/>
                    <a:lumOff val="35000"/>
                  </a:schemeClr>
                </a:solidFill>
              </a:rPr>
              <a:t>- </a:t>
            </a:r>
            <a:r>
              <a:rPr lang="el-GR" dirty="0">
                <a:solidFill>
                  <a:schemeClr val="tx1">
                    <a:lumMod val="65000"/>
                    <a:lumOff val="35000"/>
                  </a:schemeClr>
                </a:solidFill>
              </a:rPr>
              <a:t>η λύση που δεν έχει ξαναγίνει από άποψη γνησιότητας</a:t>
            </a:r>
            <a:endParaRPr lang="en-GB" dirty="0">
              <a:solidFill>
                <a:schemeClr val="tx1">
                  <a:lumMod val="65000"/>
                  <a:lumOff val="35000"/>
                </a:schemeClr>
              </a:solidFill>
            </a:endParaRPr>
          </a:p>
        </p:txBody>
      </p:sp>
      <p:sp>
        <p:nvSpPr>
          <p:cNvPr id="10" name="Arrow: Right 9">
            <a:extLst>
              <a:ext uri="{FF2B5EF4-FFF2-40B4-BE49-F238E27FC236}">
                <a16:creationId xmlns:a16="http://schemas.microsoft.com/office/drawing/2014/main" id="{68C3454E-BC36-722D-0700-CAAC023E28DD}"/>
              </a:ext>
            </a:extLst>
          </p:cNvPr>
          <p:cNvSpPr/>
          <p:nvPr/>
        </p:nvSpPr>
        <p:spPr>
          <a:xfrm>
            <a:off x="426732" y="4500564"/>
            <a:ext cx="591208" cy="2859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1B6E9EE3-D774-ECA3-4D8A-592A22298FE2}"/>
              </a:ext>
            </a:extLst>
          </p:cNvPr>
          <p:cNvSpPr/>
          <p:nvPr/>
        </p:nvSpPr>
        <p:spPr>
          <a:xfrm>
            <a:off x="426732" y="5073865"/>
            <a:ext cx="591208" cy="2859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530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a:xfrm>
            <a:off x="838200" y="812800"/>
            <a:ext cx="10515600" cy="877888"/>
          </a:xfrm>
        </p:spPr>
        <p:txBody>
          <a:bodyPr vert="horz" lIns="91440" tIns="45720" rIns="91440" bIns="45720" rtlCol="0" anchor="ctr">
            <a:normAutofit/>
          </a:bodyPr>
          <a:lstStyle/>
          <a:p>
            <a:r>
              <a:rPr lang="el-GR" kern="1200" dirty="0">
                <a:latin typeface="+mj-lt"/>
                <a:ea typeface="+mj-ea"/>
                <a:cs typeface="+mj-cs"/>
              </a:rPr>
              <a:t>Δημιουργική Επίλυση Προβλημάτων</a:t>
            </a:r>
            <a:endParaRPr lang="it-IT" kern="1200" dirty="0">
              <a:latin typeface="+mj-lt"/>
              <a:ea typeface="+mj-ea"/>
              <a:cs typeface="+mj-cs"/>
            </a:endParaRPr>
          </a:p>
        </p:txBody>
      </p:sp>
      <p:sp>
        <p:nvSpPr>
          <p:cNvPr id="3" name="TextBox 2">
            <a:extLst>
              <a:ext uri="{FF2B5EF4-FFF2-40B4-BE49-F238E27FC236}">
                <a16:creationId xmlns:a16="http://schemas.microsoft.com/office/drawing/2014/main" id="{8FC6A7C5-C225-B919-933A-25B7176CF605}"/>
              </a:ext>
            </a:extLst>
          </p:cNvPr>
          <p:cNvSpPr txBox="1"/>
          <p:nvPr/>
        </p:nvSpPr>
        <p:spPr>
          <a:xfrm>
            <a:off x="1279634" y="1824314"/>
            <a:ext cx="3323898" cy="3492608"/>
          </a:xfrm>
          <a:prstGeom prst="rect">
            <a:avLst/>
          </a:prstGeom>
        </p:spPr>
        <p:txBody>
          <a:bodyPr vert="horz" lIns="91440" tIns="45720" rIns="91440" bIns="45720" rtlCol="0">
            <a:normAutofit fontScale="92500" lnSpcReduction="10000"/>
          </a:bodyPr>
          <a:lstStyle/>
          <a:p>
            <a:pPr algn="just">
              <a:lnSpc>
                <a:spcPct val="90000"/>
              </a:lnSpc>
              <a:spcBef>
                <a:spcPts val="1000"/>
              </a:spcBef>
              <a:spcAft>
                <a:spcPts val="600"/>
              </a:spcAft>
            </a:pPr>
            <a:r>
              <a:rPr lang="it-IT" sz="2000" b="1" i="1" dirty="0">
                <a:solidFill>
                  <a:schemeClr val="tx1">
                    <a:lumMod val="65000"/>
                    <a:lumOff val="35000"/>
                  </a:schemeClr>
                </a:solidFill>
              </a:rPr>
              <a:t>               </a:t>
            </a:r>
          </a:p>
          <a:p>
            <a:pPr algn="just">
              <a:lnSpc>
                <a:spcPct val="90000"/>
              </a:lnSpc>
              <a:spcBef>
                <a:spcPts val="1000"/>
              </a:spcBef>
              <a:spcAft>
                <a:spcPts val="600"/>
              </a:spcAft>
            </a:pPr>
            <a:r>
              <a:rPr lang="it-IT" sz="2000" b="1" i="1" dirty="0">
                <a:solidFill>
                  <a:schemeClr val="tx1">
                    <a:lumMod val="65000"/>
                    <a:lumOff val="35000"/>
                  </a:schemeClr>
                </a:solidFill>
              </a:rPr>
              <a:t> </a:t>
            </a:r>
            <a:r>
              <a:rPr lang="el-GR" sz="2000" b="1" i="1" dirty="0">
                <a:solidFill>
                  <a:schemeClr val="tx1">
                    <a:lumMod val="65000"/>
                    <a:lumOff val="35000"/>
                  </a:schemeClr>
                </a:solidFill>
              </a:rPr>
              <a:t>Οδηγεί στην</a:t>
            </a:r>
            <a:r>
              <a:rPr lang="it-IT" sz="2000" b="1" i="1" dirty="0">
                <a:solidFill>
                  <a:schemeClr val="tx1">
                    <a:lumMod val="65000"/>
                    <a:lumOff val="35000"/>
                  </a:schemeClr>
                </a:solidFill>
              </a:rPr>
              <a:t>:</a:t>
            </a:r>
          </a:p>
          <a:p>
            <a:pPr marL="342900" indent="-342900" algn="just">
              <a:lnSpc>
                <a:spcPct val="90000"/>
              </a:lnSpc>
              <a:spcBef>
                <a:spcPts val="1000"/>
              </a:spcBef>
              <a:spcAft>
                <a:spcPts val="600"/>
              </a:spcAft>
              <a:buFont typeface="Wingdings" panose="05000000000000000000" pitchFamily="2" charset="2"/>
              <a:buChar char="§"/>
            </a:pPr>
            <a:r>
              <a:rPr lang="el-GR" sz="2000" dirty="0">
                <a:solidFill>
                  <a:schemeClr val="tx1">
                    <a:lumMod val="65000"/>
                    <a:lumOff val="35000"/>
                  </a:schemeClr>
                </a:solidFill>
              </a:rPr>
              <a:t>Εύρεση δημιουργικών λύσεων σε πολύπλοκα προβλήματα</a:t>
            </a:r>
          </a:p>
          <a:p>
            <a:pPr marL="342900" indent="-342900" algn="just">
              <a:lnSpc>
                <a:spcPct val="90000"/>
              </a:lnSpc>
              <a:spcBef>
                <a:spcPts val="1000"/>
              </a:spcBef>
              <a:spcAft>
                <a:spcPts val="600"/>
              </a:spcAft>
              <a:buFont typeface="Wingdings" panose="05000000000000000000" pitchFamily="2" charset="2"/>
              <a:buChar char="§"/>
            </a:pPr>
            <a:r>
              <a:rPr lang="el-GR" sz="2000" dirty="0">
                <a:solidFill>
                  <a:schemeClr val="tx1">
                    <a:lumMod val="65000"/>
                    <a:lumOff val="35000"/>
                  </a:schemeClr>
                </a:solidFill>
              </a:rPr>
              <a:t>Αύξηση της προσαρμοστικότητας στην αλλαγή</a:t>
            </a:r>
          </a:p>
          <a:p>
            <a:pPr marL="342900" indent="-342900" algn="just">
              <a:lnSpc>
                <a:spcPct val="90000"/>
              </a:lnSpc>
              <a:spcBef>
                <a:spcPts val="1000"/>
              </a:spcBef>
              <a:spcAft>
                <a:spcPts val="600"/>
              </a:spcAft>
              <a:buFont typeface="Wingdings" panose="05000000000000000000" pitchFamily="2" charset="2"/>
              <a:buChar char="§"/>
            </a:pPr>
            <a:r>
              <a:rPr lang="el-GR" sz="2000" dirty="0">
                <a:solidFill>
                  <a:schemeClr val="tx1">
                    <a:lumMod val="65000"/>
                    <a:lumOff val="35000"/>
                  </a:schemeClr>
                </a:solidFill>
              </a:rPr>
              <a:t>Ενεργοποίηση της καινοτομίας και της νοοτροπίας ανάπτυξης</a:t>
            </a:r>
            <a:endParaRPr lang="it-IT" sz="2000" dirty="0">
              <a:solidFill>
                <a:schemeClr val="tx1">
                  <a:lumMod val="65000"/>
                  <a:lumOff val="35000"/>
                </a:schemeClr>
              </a:solidFill>
            </a:endParaRPr>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a:xfrm>
            <a:off x="838200" y="6238876"/>
            <a:ext cx="9982200" cy="600074"/>
          </a:xfrm>
        </p:spPr>
        <p:txBody>
          <a:bodyPr vert="horz" lIns="91440" tIns="45720" rIns="91440" bIns="45720" rtlCol="0" anchor="ctr">
            <a:normAutofit/>
          </a:bodyPr>
          <a:lstStyle/>
          <a:p>
            <a:pPr>
              <a:spcAft>
                <a:spcPts val="600"/>
              </a:spcAft>
            </a:pPr>
            <a:r>
              <a:rPr lang="en-US" kern="1200">
                <a:latin typeface="+mn-lt"/>
                <a:ea typeface="+mn-ea"/>
                <a:cs typeface="+mn-cs"/>
              </a:rPr>
              <a:t>Module: Horizontal Skills / Learning Unit: Soft Skills / Sub Unit: Decision making and problem solving</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a:xfrm>
            <a:off x="10896600" y="6356350"/>
            <a:ext cx="457200"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54</a:t>
            </a:fld>
            <a:endParaRPr lang="en-US"/>
          </a:p>
        </p:txBody>
      </p:sp>
      <p:sp>
        <p:nvSpPr>
          <p:cNvPr id="6" name="TextBox 5">
            <a:extLst>
              <a:ext uri="{FF2B5EF4-FFF2-40B4-BE49-F238E27FC236}">
                <a16:creationId xmlns:a16="http://schemas.microsoft.com/office/drawing/2014/main" id="{6912DDD8-A96B-95E2-F32B-9ED7FF4134C7}"/>
              </a:ext>
            </a:extLst>
          </p:cNvPr>
          <p:cNvSpPr txBox="1"/>
          <p:nvPr/>
        </p:nvSpPr>
        <p:spPr>
          <a:xfrm>
            <a:off x="5829299" y="2214948"/>
            <a:ext cx="4449817" cy="3492608"/>
          </a:xfrm>
          <a:prstGeom prst="rect">
            <a:avLst/>
          </a:prstGeom>
        </p:spPr>
        <p:txBody>
          <a:bodyPr vert="horz" lIns="91440" tIns="45720" rIns="91440" bIns="45720" rtlCol="0">
            <a:normAutofit fontScale="92500" lnSpcReduction="10000"/>
          </a:bodyPr>
          <a:lstStyle/>
          <a:p>
            <a:pPr algn="just">
              <a:lnSpc>
                <a:spcPct val="90000"/>
              </a:lnSpc>
              <a:spcBef>
                <a:spcPts val="1000"/>
              </a:spcBef>
              <a:spcAft>
                <a:spcPts val="600"/>
              </a:spcAft>
            </a:pPr>
            <a:r>
              <a:rPr lang="it-IT" sz="2000" b="1" i="1" dirty="0">
                <a:solidFill>
                  <a:schemeClr val="tx1">
                    <a:lumMod val="65000"/>
                    <a:lumOff val="35000"/>
                  </a:schemeClr>
                </a:solidFill>
              </a:rPr>
              <a:t>4 </a:t>
            </a:r>
            <a:r>
              <a:rPr lang="el-GR" sz="2000" b="1" i="1" dirty="0">
                <a:solidFill>
                  <a:schemeClr val="tx1">
                    <a:lumMod val="65000"/>
                    <a:lumOff val="35000"/>
                  </a:schemeClr>
                </a:solidFill>
              </a:rPr>
              <a:t>βασικές Αρχές</a:t>
            </a:r>
            <a:r>
              <a:rPr lang="it-IT" sz="2000" b="1" i="1" dirty="0">
                <a:solidFill>
                  <a:schemeClr val="tx1">
                    <a:lumMod val="65000"/>
                    <a:lumOff val="35000"/>
                  </a:schemeClr>
                </a:solidFill>
              </a:rPr>
              <a:t>:</a:t>
            </a:r>
          </a:p>
          <a:p>
            <a:pPr marL="342900" indent="-342900" algn="just">
              <a:lnSpc>
                <a:spcPct val="90000"/>
              </a:lnSpc>
              <a:spcBef>
                <a:spcPts val="1000"/>
              </a:spcBef>
              <a:spcAft>
                <a:spcPts val="600"/>
              </a:spcAft>
              <a:buFont typeface="Wingdings" panose="05000000000000000000" pitchFamily="2" charset="2"/>
              <a:buChar char="§"/>
            </a:pPr>
            <a:r>
              <a:rPr lang="el-GR" sz="2000" dirty="0">
                <a:solidFill>
                  <a:schemeClr val="tx1">
                    <a:lumMod val="65000"/>
                    <a:lumOff val="35000"/>
                  </a:schemeClr>
                </a:solidFill>
              </a:rPr>
              <a:t>εξισορρόπηση μεταξύ αποκλίνουσας και συγκλίνουσας σκέψης</a:t>
            </a:r>
          </a:p>
          <a:p>
            <a:pPr marL="342900" indent="-342900" algn="just">
              <a:lnSpc>
                <a:spcPct val="90000"/>
              </a:lnSpc>
              <a:spcBef>
                <a:spcPts val="1000"/>
              </a:spcBef>
              <a:spcAft>
                <a:spcPts val="600"/>
              </a:spcAft>
              <a:buFont typeface="Wingdings" panose="05000000000000000000" pitchFamily="2" charset="2"/>
              <a:buChar char="§"/>
            </a:pPr>
            <a:r>
              <a:rPr lang="el-GR" sz="2000" dirty="0">
                <a:solidFill>
                  <a:schemeClr val="tx1">
                    <a:lumMod val="65000"/>
                    <a:lumOff val="35000"/>
                  </a:schemeClr>
                </a:solidFill>
              </a:rPr>
              <a:t>αναδιατύπωση των προβλημάτων ως ερωτήσεων</a:t>
            </a:r>
          </a:p>
          <a:p>
            <a:pPr marL="342900" indent="-342900" algn="just">
              <a:lnSpc>
                <a:spcPct val="90000"/>
              </a:lnSpc>
              <a:spcBef>
                <a:spcPts val="1000"/>
              </a:spcBef>
              <a:spcAft>
                <a:spcPts val="600"/>
              </a:spcAft>
              <a:buFont typeface="Wingdings" panose="05000000000000000000" pitchFamily="2" charset="2"/>
              <a:buChar char="§"/>
            </a:pPr>
            <a:r>
              <a:rPr lang="el-GR" sz="2000" dirty="0">
                <a:solidFill>
                  <a:schemeClr val="tx1">
                    <a:lumMod val="65000"/>
                    <a:lumOff val="35000"/>
                  </a:schemeClr>
                </a:solidFill>
              </a:rPr>
              <a:t>αποφυγή της κρίσης οποιασδήποτε ιδέας, όσο τρελή ή/και ανέφικτη κι αν φαίνεται να είναι</a:t>
            </a:r>
          </a:p>
          <a:p>
            <a:pPr marL="342900" indent="-342900" algn="just">
              <a:lnSpc>
                <a:spcPct val="90000"/>
              </a:lnSpc>
              <a:spcBef>
                <a:spcPts val="1000"/>
              </a:spcBef>
              <a:spcAft>
                <a:spcPts val="600"/>
              </a:spcAft>
              <a:buFont typeface="Wingdings" panose="05000000000000000000" pitchFamily="2" charset="2"/>
              <a:buChar char="§"/>
            </a:pPr>
            <a:r>
              <a:rPr lang="el-GR" sz="2000" dirty="0">
                <a:solidFill>
                  <a:schemeClr val="tx1">
                    <a:lumMod val="65000"/>
                    <a:lumOff val="35000"/>
                  </a:schemeClr>
                </a:solidFill>
              </a:rPr>
              <a:t>προθυμία για τη δημιουργία ενός θετικού περιβάλλοντος που ενισχύει την ανάπτυξη δημιουργικών ιδεών</a:t>
            </a:r>
            <a:endParaRPr lang="it-IT" sz="2000" dirty="0">
              <a:solidFill>
                <a:schemeClr val="tx1">
                  <a:lumMod val="65000"/>
                  <a:lumOff val="35000"/>
                </a:schemeClr>
              </a:solidFill>
            </a:endParaRPr>
          </a:p>
        </p:txBody>
      </p:sp>
      <p:pic>
        <p:nvPicPr>
          <p:cNvPr id="10" name="Graphic 9" descr="Idea outline">
            <a:extLst>
              <a:ext uri="{FF2B5EF4-FFF2-40B4-BE49-F238E27FC236}">
                <a16:creationId xmlns:a16="http://schemas.microsoft.com/office/drawing/2014/main" id="{6502FD33-1D15-0F00-464A-8D4BE0E94B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271" y="1955202"/>
            <a:ext cx="914400" cy="914400"/>
          </a:xfrm>
          <a:prstGeom prst="rect">
            <a:avLst/>
          </a:prstGeom>
        </p:spPr>
      </p:pic>
      <p:pic>
        <p:nvPicPr>
          <p:cNvPr id="12" name="Graphic 11" descr="Clipboard Checked outline">
            <a:extLst>
              <a:ext uri="{FF2B5EF4-FFF2-40B4-BE49-F238E27FC236}">
                <a16:creationId xmlns:a16="http://schemas.microsoft.com/office/drawing/2014/main" id="{B4943E5E-5806-38DE-CF77-D0F05B2CCE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9936" y="1884364"/>
            <a:ext cx="914400" cy="914400"/>
          </a:xfrm>
          <a:prstGeom prst="rect">
            <a:avLst/>
          </a:prstGeom>
        </p:spPr>
      </p:pic>
    </p:spTree>
    <p:extLst>
      <p:ext uri="{BB962C8B-B14F-4D97-AF65-F5344CB8AC3E}">
        <p14:creationId xmlns:p14="http://schemas.microsoft.com/office/powerpoint/2010/main" val="3630713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2248F-66C9-F311-DD40-CDED4F9DD28A}"/>
              </a:ext>
            </a:extLst>
          </p:cNvPr>
          <p:cNvSpPr>
            <a:spLocks noGrp="1"/>
          </p:cNvSpPr>
          <p:nvPr>
            <p:ph type="title"/>
          </p:nvPr>
        </p:nvSpPr>
        <p:spPr>
          <a:xfrm>
            <a:off x="365061" y="1011009"/>
            <a:ext cx="2506326" cy="3025414"/>
          </a:xfrm>
        </p:spPr>
        <p:txBody>
          <a:bodyPr vert="horz" lIns="91440" tIns="45720" rIns="91440" bIns="45720" rtlCol="0" anchor="ctr">
            <a:normAutofit fontScale="90000"/>
          </a:bodyPr>
          <a:lstStyle/>
          <a:p>
            <a:r>
              <a:rPr lang="el-GR" sz="3600" kern="1200" dirty="0"/>
              <a:t>Δημιουργική διαδικασία επίλυσης προβλημάτων</a:t>
            </a:r>
            <a:endParaRPr lang="it-IT" sz="3600" kern="1200" dirty="0"/>
          </a:p>
        </p:txBody>
      </p:sp>
      <p:sp>
        <p:nvSpPr>
          <p:cNvPr id="4" name="Segnaposto piè di pagina 3">
            <a:extLst>
              <a:ext uri="{FF2B5EF4-FFF2-40B4-BE49-F238E27FC236}">
                <a16:creationId xmlns:a16="http://schemas.microsoft.com/office/drawing/2014/main" id="{CE5AAB99-7E1D-49C3-8A3A-B298B6D3EA89}"/>
              </a:ext>
            </a:extLst>
          </p:cNvPr>
          <p:cNvSpPr>
            <a:spLocks noGrp="1"/>
          </p:cNvSpPr>
          <p:nvPr>
            <p:ph type="ftr" sz="quarter" idx="11"/>
          </p:nvPr>
        </p:nvSpPr>
        <p:spPr>
          <a:xfrm>
            <a:off x="838200" y="6238876"/>
            <a:ext cx="9982200" cy="600074"/>
          </a:xfrm>
        </p:spPr>
        <p:txBody>
          <a:bodyPr vert="horz" lIns="91440" tIns="45720" rIns="91440" bIns="45720" rtlCol="0" anchor="ctr">
            <a:normAutofit/>
          </a:bodyPr>
          <a:lstStyle/>
          <a:p>
            <a:pPr>
              <a:spcAft>
                <a:spcPts val="600"/>
              </a:spcAft>
            </a:pPr>
            <a:r>
              <a:rPr lang="en-US" kern="1200"/>
              <a:t>Module: Horizontal Skills / Learning Unit: Soft Skills / Sub Unit: Decision making and problem solving</a:t>
            </a:r>
          </a:p>
        </p:txBody>
      </p:sp>
      <p:sp>
        <p:nvSpPr>
          <p:cNvPr id="5" name="Segnaposto numero diapositiva 4">
            <a:extLst>
              <a:ext uri="{FF2B5EF4-FFF2-40B4-BE49-F238E27FC236}">
                <a16:creationId xmlns:a16="http://schemas.microsoft.com/office/drawing/2014/main" id="{B20714AF-DFE1-A481-043E-55AA2AF53F25}"/>
              </a:ext>
            </a:extLst>
          </p:cNvPr>
          <p:cNvSpPr>
            <a:spLocks noGrp="1"/>
          </p:cNvSpPr>
          <p:nvPr>
            <p:ph type="sldNum" sz="quarter" idx="12"/>
          </p:nvPr>
        </p:nvSpPr>
        <p:spPr>
          <a:xfrm>
            <a:off x="10896600" y="6356350"/>
            <a:ext cx="457200"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55</a:t>
            </a:fld>
            <a:endParaRPr lang="en-US"/>
          </a:p>
        </p:txBody>
      </p:sp>
      <p:graphicFrame>
        <p:nvGraphicFramePr>
          <p:cNvPr id="9" name="Diagram 8">
            <a:extLst>
              <a:ext uri="{FF2B5EF4-FFF2-40B4-BE49-F238E27FC236}">
                <a16:creationId xmlns:a16="http://schemas.microsoft.com/office/drawing/2014/main" id="{92FCAF5F-F45A-485B-D6F1-76A0E926B3CA}"/>
              </a:ext>
            </a:extLst>
          </p:cNvPr>
          <p:cNvGraphicFramePr/>
          <p:nvPr>
            <p:extLst>
              <p:ext uri="{D42A27DB-BD31-4B8C-83A1-F6EECF244321}">
                <p14:modId xmlns:p14="http://schemas.microsoft.com/office/powerpoint/2010/main" val="665844570"/>
              </p:ext>
            </p:extLst>
          </p:nvPr>
        </p:nvGraphicFramePr>
        <p:xfrm>
          <a:off x="3014662" y="1095375"/>
          <a:ext cx="8240149" cy="4929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792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275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307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Περιεχόμενο</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10515600" cy="3130936"/>
          </a:xfrm>
        </p:spPr>
        <p:txBody>
          <a:bodyPr/>
          <a:lstStyle/>
          <a:p>
            <a:pPr marL="0" indent="0">
              <a:buNone/>
            </a:pPr>
            <a:endParaRPr lang="en-US" dirty="0"/>
          </a:p>
          <a:p>
            <a:r>
              <a:rPr lang="el-GR" dirty="0"/>
              <a:t>Ο ρόλος της ανθεκτικότητας και της προσαρμοστικότητας</a:t>
            </a:r>
          </a:p>
          <a:p>
            <a:endParaRPr lang="en-US" dirty="0"/>
          </a:p>
          <a:p>
            <a:r>
              <a:rPr lang="el-GR" dirty="0"/>
              <a:t>Λογοδοσία</a:t>
            </a:r>
            <a:r>
              <a:rPr lang="en-US" dirty="0"/>
              <a:t> </a:t>
            </a:r>
          </a:p>
          <a:p>
            <a:pPr marL="0" indent="0">
              <a:buNone/>
            </a:pPr>
            <a:endParaRPr lang="en-US" dirty="0"/>
          </a:p>
          <a:p>
            <a:r>
              <a:rPr lang="el-GR" dirty="0"/>
              <a:t>Ηθική συμπεριφορά </a:t>
            </a:r>
            <a:endParaRPr lang="en-US"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4118863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Ανθεκτικότητα</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480346" y="1794366"/>
            <a:ext cx="5057329" cy="4312416"/>
          </a:xfrm>
        </p:spPr>
        <p:txBody>
          <a:bodyPr>
            <a:normAutofit fontScale="92500" lnSpcReduction="20000"/>
          </a:bodyPr>
          <a:lstStyle/>
          <a:p>
            <a:pPr marL="0" indent="0">
              <a:buNone/>
            </a:pPr>
            <a:endParaRPr lang="en-US" dirty="0"/>
          </a:p>
          <a:p>
            <a:pPr marL="0" indent="0">
              <a:buNone/>
            </a:pPr>
            <a:r>
              <a:rPr lang="en-GB" sz="1800" i="1" dirty="0">
                <a:effectLst/>
                <a:latin typeface="Minion Pro"/>
                <a:ea typeface="Times New Roman" panose="02020603050405020304" pitchFamily="18" charset="0"/>
                <a:cs typeface="Calibri" panose="020F0502020204030204" pitchFamily="34" charset="0"/>
              </a:rPr>
              <a:t>“</a:t>
            </a:r>
            <a:r>
              <a:rPr lang="el-GR" sz="1800" i="1" dirty="0">
                <a:effectLst/>
                <a:latin typeface="Minion Pro"/>
                <a:ea typeface="Times New Roman" panose="02020603050405020304" pitchFamily="18" charset="0"/>
                <a:cs typeface="Calibri" panose="020F0502020204030204" pitchFamily="34" charset="0"/>
              </a:rPr>
              <a:t>"η διαδικασία, η ικανότητα ή το αποτέλεσμα της επιτυχούς προσαρμογής παρά τις δύσκολες συνθήκες</a:t>
            </a:r>
            <a:r>
              <a:rPr lang="en-GB" sz="1800" i="1" dirty="0">
                <a:effectLst/>
                <a:latin typeface="Minion Pro"/>
                <a:ea typeface="Times New Roman" panose="02020603050405020304" pitchFamily="18" charset="0"/>
                <a:cs typeface="Calibri" panose="020F0502020204030204" pitchFamily="34" charset="0"/>
              </a:rPr>
              <a:t>” (Garmezy and </a:t>
            </a:r>
            <a:r>
              <a:rPr lang="en-GB" sz="1800" i="1" dirty="0" err="1">
                <a:effectLst/>
                <a:latin typeface="Minion Pro"/>
                <a:ea typeface="Times New Roman" panose="02020603050405020304" pitchFamily="18" charset="0"/>
                <a:cs typeface="Calibri" panose="020F0502020204030204" pitchFamily="34" charset="0"/>
              </a:rPr>
              <a:t>Masten</a:t>
            </a:r>
            <a:r>
              <a:rPr lang="en-GB" sz="1800" i="1" dirty="0">
                <a:latin typeface="Minion Pro"/>
                <a:ea typeface="Times New Roman" panose="02020603050405020304" pitchFamily="18" charset="0"/>
                <a:cs typeface="Calibri" panose="020F0502020204030204" pitchFamily="34" charset="0"/>
              </a:rPr>
              <a:t>, </a:t>
            </a:r>
            <a:r>
              <a:rPr lang="en-GB" sz="1800" i="1" dirty="0">
                <a:effectLst/>
                <a:latin typeface="Minion Pro"/>
                <a:ea typeface="Times New Roman" panose="02020603050405020304" pitchFamily="18" charset="0"/>
                <a:cs typeface="Calibri" panose="020F0502020204030204" pitchFamily="34" charset="0"/>
              </a:rPr>
              <a:t>1991).</a:t>
            </a:r>
          </a:p>
          <a:p>
            <a:pPr marL="0" indent="0">
              <a:buNone/>
            </a:pPr>
            <a:endParaRPr lang="en-GB" sz="1800" i="1" dirty="0">
              <a:latin typeface="Minion Pro"/>
              <a:cs typeface="Calibri" panose="020F050202020403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συνδέεται με την εσωτερική δύναμη, την ικανότητα και την ευελιξία</a:t>
            </a:r>
          </a:p>
          <a:p>
            <a:pPr marL="342900" lvl="0" indent="-342900" algn="just">
              <a:lnSpc>
                <a:spcPct val="115000"/>
              </a:lnSpc>
              <a:spcBef>
                <a:spcPts val="600"/>
              </a:spcBef>
              <a:spcAft>
                <a:spcPts val="600"/>
              </a:spcAft>
              <a:buFont typeface="Wingdings" panose="05000000000000000000" pitchFamily="2" charset="2"/>
              <a:buChar char=""/>
            </a:pPr>
            <a:r>
              <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επιτρέπει στους ανθρώπους να αντιμετωπίζουν τις αντιξοότητες</a:t>
            </a:r>
          </a:p>
          <a:p>
            <a:pPr marL="342900" lvl="0" indent="-342900" algn="just">
              <a:lnSpc>
                <a:spcPct val="115000"/>
              </a:lnSpc>
              <a:spcBef>
                <a:spcPts val="600"/>
              </a:spcBef>
              <a:spcAft>
                <a:spcPts val="600"/>
              </a:spcAft>
              <a:buFont typeface="Wingdings" panose="05000000000000000000" pitchFamily="2" charset="2"/>
              <a:buChar char=""/>
            </a:pPr>
            <a:r>
              <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ελαχιστοποιεί τον αντίκτυπο των παραγόντων κινδύνου (στρεσογόνα γεγονότα ζωής)</a:t>
            </a:r>
          </a:p>
          <a:p>
            <a:pPr marL="342900" lvl="0" indent="-342900" algn="just">
              <a:lnSpc>
                <a:spcPct val="115000"/>
              </a:lnSpc>
              <a:spcBef>
                <a:spcPts val="600"/>
              </a:spcBef>
              <a:spcAft>
                <a:spcPts val="600"/>
              </a:spcAft>
              <a:buFont typeface="Wingdings" panose="05000000000000000000" pitchFamily="2" charset="2"/>
              <a:buChar char=""/>
            </a:pPr>
            <a:r>
              <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ενισχύει τους υποστηρικτικούς παράγοντες (αισιοδοξία, κοινωνική στήριξη, ενεργητική αντιμετώπιση)</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59</a:t>
            </a:fld>
            <a:endParaRPr lang="en-US" dirty="0"/>
          </a:p>
        </p:txBody>
      </p:sp>
      <p:graphicFrame>
        <p:nvGraphicFramePr>
          <p:cNvPr id="5" name="Diagram 4">
            <a:extLst>
              <a:ext uri="{FF2B5EF4-FFF2-40B4-BE49-F238E27FC236}">
                <a16:creationId xmlns:a16="http://schemas.microsoft.com/office/drawing/2014/main" id="{A90572CE-7CAA-592D-2DE5-B8AAF72E57D8}"/>
              </a:ext>
            </a:extLst>
          </p:cNvPr>
          <p:cNvGraphicFramePr/>
          <p:nvPr>
            <p:extLst>
              <p:ext uri="{D42A27DB-BD31-4B8C-83A1-F6EECF244321}">
                <p14:modId xmlns:p14="http://schemas.microsoft.com/office/powerpoint/2010/main" val="2345220553"/>
              </p:ext>
            </p:extLst>
          </p:nvPr>
        </p:nvGraphicFramePr>
        <p:xfrm>
          <a:off x="6170463" y="704048"/>
          <a:ext cx="5541191" cy="578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3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l-GR" dirty="0"/>
              <a:t>Λεκτική και μη –λεκτική επικοινωνία</a:t>
            </a: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527374" y="1825624"/>
            <a:ext cx="5329416" cy="4496797"/>
          </a:xfrm>
        </p:spPr>
        <p:txBody>
          <a:bodyPr/>
          <a:lstStyle/>
          <a:p>
            <a:pPr marL="0" indent="0" algn="just">
              <a:buNone/>
            </a:pPr>
            <a:r>
              <a:rPr lang="en-US" sz="2000" kern="100" dirty="0">
                <a:ea typeface="Calibri" panose="020F0502020204030204" pitchFamily="34" charset="0"/>
              </a:rPr>
              <a:t>:</a:t>
            </a:r>
            <a:r>
              <a:rPr lang="el-GR" sz="2000" kern="100" dirty="0">
                <a:ea typeface="Calibri" panose="020F0502020204030204" pitchFamily="34" charset="0"/>
              </a:rPr>
              <a:t>Δύο ξεχωριστές αλλά αλληλένδετες μορφές ανθρώπινης αλληλεπίδρασης που διαμορφώνουν συλλογικά την ικανότητά μας να μεταφέρουμε αποτελεσματικά μηνύματα, συναισθήματα και προθέσεις</a:t>
            </a:r>
            <a:endParaRPr lang="en-US" sz="2000" kern="100" dirty="0">
              <a:ea typeface="Calibri" panose="020F0502020204030204" pitchFamily="34" charset="0"/>
            </a:endParaRPr>
          </a:p>
          <a:p>
            <a:r>
              <a:rPr lang="el-GR" sz="1800" b="1" kern="100" dirty="0">
                <a:cs typeface="Times New Roman" panose="02020603050405020304" pitchFamily="18" charset="0"/>
              </a:rPr>
              <a:t>Η λεκτική επικοινωνία </a:t>
            </a:r>
            <a:r>
              <a:rPr lang="el-GR" sz="1800" kern="100" dirty="0">
                <a:cs typeface="Times New Roman" panose="02020603050405020304" pitchFamily="18" charset="0"/>
              </a:rPr>
              <a:t>είναι η χρήση προφορικών ή γραπτών λέξεων για τη μεταφορά μηνυμάτων. Είναι η γλωσσική συνιστώσα της επικοινωνίας, που περιλαμβάνει όχι μόνο τις ίδιες τις λέξεις αλλά και τη δομή, τον τόνο και το περιεχόμενό τους </a:t>
            </a:r>
          </a:p>
          <a:p>
            <a:r>
              <a:rPr lang="el-GR" sz="1800" b="1" kern="100" dirty="0">
                <a:effectLst/>
                <a:ea typeface="Calibri" panose="020F0502020204030204" pitchFamily="34" charset="0"/>
                <a:cs typeface="Times New Roman" panose="02020603050405020304" pitchFamily="18" charset="0"/>
              </a:rPr>
              <a:t>Η μη λεκτική επικοινωνία, </a:t>
            </a:r>
            <a:r>
              <a:rPr lang="el-GR" sz="1800" kern="100" dirty="0">
                <a:effectLst/>
                <a:ea typeface="Calibri" panose="020F0502020204030204" pitchFamily="34" charset="0"/>
                <a:cs typeface="Times New Roman" panose="02020603050405020304" pitchFamily="18" charset="0"/>
              </a:rPr>
              <a:t>από την άλλη πλευρά, περιλαμβάνει όλες τις μορφές επικοινωνίας χωρίς τη χρήση λέξεων. Περιλαμβάνει τη γλώσσα του σώματος, τις εκφράσεις του προσώπου, την επαφή με τα μάτια, ακόμη και τη σιωπή</a:t>
            </a: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Immagine 5">
            <a:extLst>
              <a:ext uri="{FF2B5EF4-FFF2-40B4-BE49-F238E27FC236}">
                <a16:creationId xmlns:a16="http://schemas.microsoft.com/office/drawing/2014/main" id="{1516B20B-4EB4-C65D-BC4F-949CF228B934}"/>
              </a:ext>
            </a:extLst>
          </p:cNvPr>
          <p:cNvPicPr>
            <a:picLocks noChangeAspect="1"/>
          </p:cNvPicPr>
          <p:nvPr/>
        </p:nvPicPr>
        <p:blipFill>
          <a:blip r:embed="rId2"/>
          <a:stretch>
            <a:fillRect/>
          </a:stretch>
        </p:blipFill>
        <p:spPr>
          <a:xfrm>
            <a:off x="5856790" y="1600014"/>
            <a:ext cx="5807836" cy="4496798"/>
          </a:xfrm>
          <a:prstGeom prst="rect">
            <a:avLst/>
          </a:prstGeom>
        </p:spPr>
      </p:pic>
      <p:sp>
        <p:nvSpPr>
          <p:cNvPr id="7" name="CasellaDiTesto 6">
            <a:extLst>
              <a:ext uri="{FF2B5EF4-FFF2-40B4-BE49-F238E27FC236}">
                <a16:creationId xmlns:a16="http://schemas.microsoft.com/office/drawing/2014/main" id="{A6F2E5EF-361C-0393-ED47-46B1FF835B81}"/>
              </a:ext>
            </a:extLst>
          </p:cNvPr>
          <p:cNvSpPr txBox="1"/>
          <p:nvPr/>
        </p:nvSpPr>
        <p:spPr>
          <a:xfrm>
            <a:off x="7660325" y="6103940"/>
            <a:ext cx="2200766"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cs typeface="Open Sans" panose="020B0606030504020204" pitchFamily="34" charset="0"/>
              </a:rPr>
              <a:t>(</a:t>
            </a:r>
            <a:r>
              <a:rPr lang="el-GR" sz="1200" dirty="0">
                <a:solidFill>
                  <a:schemeClr val="tx1">
                    <a:lumMod val="65000"/>
                    <a:lumOff val="35000"/>
                  </a:schemeClr>
                </a:solidFill>
                <a:cs typeface="Open Sans" panose="020B0606030504020204" pitchFamily="34" charset="0"/>
              </a:rPr>
              <a:t>Πηγή</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 </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Santander</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14464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
        <p:nvSpPr>
          <p:cNvPr id="4" name="TextBox 3">
            <a:extLst>
              <a:ext uri="{FF2B5EF4-FFF2-40B4-BE49-F238E27FC236}">
                <a16:creationId xmlns:a16="http://schemas.microsoft.com/office/drawing/2014/main" id="{FD60BE04-3919-2C7C-E01D-8D2A6FC723A8}"/>
              </a:ext>
            </a:extLst>
          </p:cNvPr>
          <p:cNvSpPr txBox="1"/>
          <p:nvPr/>
        </p:nvSpPr>
        <p:spPr>
          <a:xfrm>
            <a:off x="672662" y="1825625"/>
            <a:ext cx="7189076" cy="646331"/>
          </a:xfrm>
          <a:prstGeom prst="rect">
            <a:avLst/>
          </a:prstGeom>
          <a:noFill/>
        </p:spPr>
        <p:txBody>
          <a:bodyPr wrap="square" rtlCol="0">
            <a:spAutoFit/>
          </a:bodyPr>
          <a:lstStyle/>
          <a:p>
            <a:r>
              <a:rPr lang="el-GR" sz="1800" dirty="0">
                <a:solidFill>
                  <a:schemeClr val="tx1">
                    <a:lumMod val="65000"/>
                    <a:lumOff val="35000"/>
                  </a:schemeClr>
                </a:solidFill>
                <a:effectLst/>
                <a:latin typeface="Minion Pro"/>
                <a:ea typeface="Times New Roman" panose="02020603050405020304" pitchFamily="18" charset="0"/>
                <a:cs typeface="Calibri" panose="020F0502020204030204" pitchFamily="34" charset="0"/>
              </a:rPr>
              <a:t>Η προσαρμοστικότητα συνδέεται στενά με την ικανότητα εύκολης προσαρμογής σε μεταβαλλόμενες συνθήκες.</a:t>
            </a:r>
            <a:endParaRPr lang="en-GB" dirty="0">
              <a:solidFill>
                <a:schemeClr val="tx1">
                  <a:lumMod val="65000"/>
                  <a:lumOff val="35000"/>
                </a:schemeClr>
              </a:solidFill>
            </a:endParaRPr>
          </a:p>
        </p:txBody>
      </p:sp>
      <p:sp>
        <p:nvSpPr>
          <p:cNvPr id="5" name="TextBox 4">
            <a:extLst>
              <a:ext uri="{FF2B5EF4-FFF2-40B4-BE49-F238E27FC236}">
                <a16:creationId xmlns:a16="http://schemas.microsoft.com/office/drawing/2014/main" id="{E155EFF0-C38B-8464-746E-F48F7414E732}"/>
              </a:ext>
            </a:extLst>
          </p:cNvPr>
          <p:cNvSpPr txBox="1"/>
          <p:nvPr/>
        </p:nvSpPr>
        <p:spPr>
          <a:xfrm>
            <a:off x="3436882" y="3627581"/>
            <a:ext cx="7189076" cy="923330"/>
          </a:xfrm>
          <a:prstGeom prst="rect">
            <a:avLst/>
          </a:prstGeom>
          <a:noFill/>
        </p:spPr>
        <p:txBody>
          <a:bodyPr wrap="square" rtlCol="0">
            <a:spAutoFit/>
          </a:bodyPr>
          <a:lstStyle/>
          <a:p>
            <a:r>
              <a:rPr lang="el-GR" sz="1800" dirty="0">
                <a:solidFill>
                  <a:schemeClr val="tx1">
                    <a:lumMod val="65000"/>
                    <a:lumOff val="35000"/>
                  </a:schemeClr>
                </a:solidFill>
                <a:effectLst/>
                <a:latin typeface="Minion Pro"/>
                <a:ea typeface="Times New Roman" panose="02020603050405020304" pitchFamily="18" charset="0"/>
                <a:cs typeface="Calibri" panose="020F0502020204030204" pitchFamily="34" charset="0"/>
              </a:rPr>
              <a:t>Η αισιοδοξία απαιτεί να παραμένουμε θετικοί κατά τη διάρκεια αυτών των μεταβαλλόμενων προκλήσεων και να δίνουμε έμφαση στις καλές πτυχές μιας δεδομένης κατάστασης.</a:t>
            </a:r>
            <a:endParaRPr lang="en-GB" dirty="0">
              <a:solidFill>
                <a:schemeClr val="tx1">
                  <a:lumMod val="65000"/>
                  <a:lumOff val="35000"/>
                </a:schemeClr>
              </a:solidFill>
            </a:endParaRPr>
          </a:p>
        </p:txBody>
      </p:sp>
      <p:sp>
        <p:nvSpPr>
          <p:cNvPr id="10" name="TextBox 9">
            <a:extLst>
              <a:ext uri="{FF2B5EF4-FFF2-40B4-BE49-F238E27FC236}">
                <a16:creationId xmlns:a16="http://schemas.microsoft.com/office/drawing/2014/main" id="{DF3609AB-A954-533D-5EEA-BE973475A342}"/>
              </a:ext>
            </a:extLst>
          </p:cNvPr>
          <p:cNvSpPr txBox="1"/>
          <p:nvPr/>
        </p:nvSpPr>
        <p:spPr>
          <a:xfrm>
            <a:off x="1303283" y="5028146"/>
            <a:ext cx="9186041" cy="923330"/>
          </a:xfrm>
          <a:prstGeom prst="rect">
            <a:avLst/>
          </a:prstGeom>
          <a:noFill/>
          <a:ln>
            <a:solidFill>
              <a:schemeClr val="tx1"/>
            </a:solidFill>
          </a:ln>
        </p:spPr>
        <p:txBody>
          <a:bodyPr wrap="square" rtlCol="0">
            <a:spAutoFit/>
          </a:bodyPr>
          <a:lstStyle/>
          <a:p>
            <a:r>
              <a:rPr lang="el-GR" dirty="0">
                <a:solidFill>
                  <a:schemeClr val="tx1">
                    <a:lumMod val="65000"/>
                    <a:lumOff val="35000"/>
                  </a:schemeClr>
                </a:solidFill>
              </a:rPr>
              <a:t>Και τα δύο στοιχεία θεωρούνται ως ανθρώπινη δύναμη και αρετή (</a:t>
            </a:r>
            <a:r>
              <a:rPr lang="el-GR" dirty="0" err="1">
                <a:solidFill>
                  <a:schemeClr val="tx1">
                    <a:lumMod val="65000"/>
                    <a:lumOff val="35000"/>
                  </a:schemeClr>
                </a:solidFill>
              </a:rPr>
              <a:t>Santilli</a:t>
            </a:r>
            <a:r>
              <a:rPr lang="el-GR" dirty="0">
                <a:solidFill>
                  <a:schemeClr val="tx1">
                    <a:lumMod val="65000"/>
                    <a:lumOff val="35000"/>
                  </a:schemeClr>
                </a:solidFill>
              </a:rPr>
              <a:t> </a:t>
            </a:r>
            <a:r>
              <a:rPr lang="el-GR" dirty="0" err="1">
                <a:solidFill>
                  <a:schemeClr val="tx1">
                    <a:lumMod val="65000"/>
                    <a:lumOff val="35000"/>
                  </a:schemeClr>
                </a:solidFill>
              </a:rPr>
              <a:t>et</a:t>
            </a:r>
            <a:r>
              <a:rPr lang="el-GR" dirty="0">
                <a:solidFill>
                  <a:schemeClr val="tx1">
                    <a:lumMod val="65000"/>
                    <a:lumOff val="35000"/>
                  </a:schemeClr>
                </a:solidFill>
              </a:rPr>
              <a:t> </a:t>
            </a:r>
            <a:r>
              <a:rPr lang="el-GR" dirty="0" err="1">
                <a:solidFill>
                  <a:schemeClr val="tx1">
                    <a:lumMod val="65000"/>
                    <a:lumOff val="35000"/>
                  </a:schemeClr>
                </a:solidFill>
              </a:rPr>
              <a:t>al</a:t>
            </a:r>
            <a:r>
              <a:rPr lang="el-GR" dirty="0">
                <a:solidFill>
                  <a:schemeClr val="tx1">
                    <a:lumMod val="65000"/>
                    <a:lumOff val="35000"/>
                  </a:schemeClr>
                </a:solidFill>
              </a:rPr>
              <a:t>, 2017) που παρέχουν στους ανθρώπους ιδιότητες που τους επιτρέπουν να ξεπεράσουν κρίσιμα εμπόδια κατά τη διάρκεια της ζωής τους στην προσωπική ή/και επαγγελματική τους σφαίρα.</a:t>
            </a:r>
            <a:endParaRPr lang="en-GB" dirty="0">
              <a:solidFill>
                <a:schemeClr val="tx1">
                  <a:lumMod val="65000"/>
                  <a:lumOff val="35000"/>
                </a:schemeClr>
              </a:solidFill>
            </a:endParaRPr>
          </a:p>
        </p:txBody>
      </p:sp>
      <p:pic>
        <p:nvPicPr>
          <p:cNvPr id="7" name="Picture 6" descr="Two ladybugs on a leaf&#10;&#10;Description automatically generated">
            <a:extLst>
              <a:ext uri="{FF2B5EF4-FFF2-40B4-BE49-F238E27FC236}">
                <a16:creationId xmlns:a16="http://schemas.microsoft.com/office/drawing/2014/main" id="{4B78DCEA-F717-4736-CF64-5928446EF85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61738" y="1500912"/>
            <a:ext cx="3657600" cy="1942088"/>
          </a:xfrm>
          <a:prstGeom prst="rect">
            <a:avLst/>
          </a:prstGeom>
        </p:spPr>
      </p:pic>
      <p:pic>
        <p:nvPicPr>
          <p:cNvPr id="9" name="Picture 8" descr="Cartoon elephant and monkey looking at a monkey&#10;&#10;Description automatically generated">
            <a:extLst>
              <a:ext uri="{FF2B5EF4-FFF2-40B4-BE49-F238E27FC236}">
                <a16:creationId xmlns:a16="http://schemas.microsoft.com/office/drawing/2014/main" id="{C66D299C-9DE2-3172-449B-4123DB7F7F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3515" y="2747832"/>
            <a:ext cx="3123367" cy="1759497"/>
          </a:xfrm>
          <a:prstGeom prst="rect">
            <a:avLst/>
          </a:prstGeom>
        </p:spPr>
      </p:pic>
      <p:sp>
        <p:nvSpPr>
          <p:cNvPr id="11" name="TextBox 10">
            <a:extLst>
              <a:ext uri="{FF2B5EF4-FFF2-40B4-BE49-F238E27FC236}">
                <a16:creationId xmlns:a16="http://schemas.microsoft.com/office/drawing/2014/main" id="{BD7ACB5D-96CB-BD20-13C7-C5CF4E0B1D7C}"/>
              </a:ext>
            </a:extLst>
          </p:cNvPr>
          <p:cNvSpPr txBox="1"/>
          <p:nvPr/>
        </p:nvSpPr>
        <p:spPr>
          <a:xfrm>
            <a:off x="762000" y="4549210"/>
            <a:ext cx="2458107" cy="369332"/>
          </a:xfrm>
          <a:prstGeom prst="rect">
            <a:avLst/>
          </a:prstGeom>
          <a:noFill/>
        </p:spPr>
        <p:txBody>
          <a:bodyPr wrap="square" rtlCol="0">
            <a:spAutoFit/>
          </a:bodyPr>
          <a:lstStyle/>
          <a:p>
            <a:r>
              <a:rPr lang="en-GB" sz="900" dirty="0">
                <a:hlinkClick r:id="rId5" tooltip="https://grobljanskikrug.blogspot.com/2016/03/optimism-is.html"/>
              </a:rPr>
              <a:t>This Photo</a:t>
            </a:r>
            <a:r>
              <a:rPr lang="en-GB" sz="900" dirty="0"/>
              <a:t> by Unknown Author is licensed under </a:t>
            </a:r>
            <a:r>
              <a:rPr lang="en-GB" sz="900" dirty="0">
                <a:hlinkClick r:id="rId6" tooltip="https://creativecommons.org/licenses/by-nc-nd/3.0/"/>
              </a:rPr>
              <a:t>CC BY-NC-ND</a:t>
            </a:r>
            <a:endParaRPr lang="en-GB" sz="900" dirty="0"/>
          </a:p>
        </p:txBody>
      </p:sp>
    </p:spTree>
    <p:extLst>
      <p:ext uri="{BB962C8B-B14F-4D97-AF65-F5344CB8AC3E}">
        <p14:creationId xmlns:p14="http://schemas.microsoft.com/office/powerpoint/2010/main" val="532526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Λογοδοσία</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10515600" cy="1705851"/>
          </a:xfrm>
        </p:spPr>
        <p:txBody>
          <a:bodyPr/>
          <a:lstStyle/>
          <a:p>
            <a:pPr marL="0" indent="0">
              <a:buNone/>
            </a:pPr>
            <a:endParaRPr lang="en-US" dirty="0"/>
          </a:p>
          <a:p>
            <a:pPr marL="0" indent="0">
              <a:buNone/>
            </a:pPr>
            <a:r>
              <a:rPr lang="en-GB" dirty="0"/>
              <a:t>“</a:t>
            </a:r>
            <a:r>
              <a:rPr lang="el-GR" dirty="0"/>
              <a:t>ευθύνη και την υπευθυνότητα των ατόμων, των οργανισμών ή των θεσμών για τις πράξεις, τις αποφάσεις και τα αποτελέσματά τους</a:t>
            </a:r>
            <a:r>
              <a:rPr lang="en-GB" dirty="0"/>
              <a:t>” (Sergeeva, 2021)</a:t>
            </a:r>
            <a:endParaRPr lang="en-US"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
        <p:nvSpPr>
          <p:cNvPr id="4" name="Segnaposto contenuto 7">
            <a:extLst>
              <a:ext uri="{FF2B5EF4-FFF2-40B4-BE49-F238E27FC236}">
                <a16:creationId xmlns:a16="http://schemas.microsoft.com/office/drawing/2014/main" id="{29AE1317-C1AC-8CCC-03D2-BE6589699550}"/>
              </a:ext>
            </a:extLst>
          </p:cNvPr>
          <p:cNvSpPr txBox="1">
            <a:spLocks/>
          </p:cNvSpPr>
          <p:nvPr/>
        </p:nvSpPr>
        <p:spPr>
          <a:xfrm>
            <a:off x="571500" y="4059784"/>
            <a:ext cx="10515600" cy="2296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l-GR" b="1" dirty="0"/>
              <a:t>Λογοδοσία εναντίον Ευθύνης</a:t>
            </a:r>
            <a:endParaRPr lang="en-US" b="1" dirty="0"/>
          </a:p>
          <a:p>
            <a:pPr marL="0" indent="0">
              <a:buFont typeface="Arial" panose="020B0604020202020204" pitchFamily="34" charset="0"/>
              <a:buNone/>
            </a:pPr>
            <a:r>
              <a:rPr lang="el-GR" dirty="0"/>
              <a:t>η λογοδοσία εστιάζει στα αποτελέσματα/εκβάσεις μιας δράσης, ενώ η ευθύνη παραμένει απλά στην ολοκλήρωση των καθηκόντων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p:txBody>
      </p:sp>
      <p:pic>
        <p:nvPicPr>
          <p:cNvPr id="6" name="Picture 5" descr="A close up of words&#10;&#10;Description automatically generated">
            <a:extLst>
              <a:ext uri="{FF2B5EF4-FFF2-40B4-BE49-F238E27FC236}">
                <a16:creationId xmlns:a16="http://schemas.microsoft.com/office/drawing/2014/main" id="{431A6071-2387-DD05-0C28-28D9B1954F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4632" y="3048666"/>
            <a:ext cx="3124051" cy="1642228"/>
          </a:xfrm>
          <a:prstGeom prst="rect">
            <a:avLst/>
          </a:prstGeom>
        </p:spPr>
      </p:pic>
      <p:sp>
        <p:nvSpPr>
          <p:cNvPr id="9" name="TextBox 8">
            <a:extLst>
              <a:ext uri="{FF2B5EF4-FFF2-40B4-BE49-F238E27FC236}">
                <a16:creationId xmlns:a16="http://schemas.microsoft.com/office/drawing/2014/main" id="{AB7F111B-F8C7-C7EC-E9D8-3EFE080C5C4C}"/>
              </a:ext>
            </a:extLst>
          </p:cNvPr>
          <p:cNvSpPr txBox="1"/>
          <p:nvPr/>
        </p:nvSpPr>
        <p:spPr>
          <a:xfrm>
            <a:off x="8096957" y="4562862"/>
            <a:ext cx="2493480" cy="369332"/>
          </a:xfrm>
          <a:prstGeom prst="rect">
            <a:avLst/>
          </a:prstGeom>
          <a:noFill/>
        </p:spPr>
        <p:txBody>
          <a:bodyPr wrap="square" rtlCol="0">
            <a:spAutoFit/>
          </a:bodyPr>
          <a:lstStyle/>
          <a:p>
            <a:r>
              <a:rPr lang="en-GB" sz="900" dirty="0">
                <a:hlinkClick r:id="rId3" tooltip="http://pmstories.com/bg/2014/01/24/responsible-accountable/"/>
              </a:rPr>
              <a:t>This Photo</a:t>
            </a:r>
            <a:r>
              <a:rPr lang="en-GB" sz="900" dirty="0"/>
              <a:t> by Unknown Author is licensed under </a:t>
            </a:r>
            <a:r>
              <a:rPr lang="en-GB" sz="900" dirty="0">
                <a:hlinkClick r:id="rId4" tooltip="https://creativecommons.org/licenses/by-nd/3.0/"/>
              </a:rPr>
              <a:t>CC BY-ND</a:t>
            </a:r>
            <a:endParaRPr lang="en-GB" sz="900" dirty="0"/>
          </a:p>
        </p:txBody>
      </p:sp>
    </p:spTree>
    <p:extLst>
      <p:ext uri="{BB962C8B-B14F-4D97-AF65-F5344CB8AC3E}">
        <p14:creationId xmlns:p14="http://schemas.microsoft.com/office/powerpoint/2010/main" val="934545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5 </a:t>
            </a:r>
            <a:r>
              <a:rPr lang="el-GR" dirty="0"/>
              <a:t>βασικές αρχές</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62</a:t>
            </a:fld>
            <a:endParaRPr lang="en-US" dirty="0"/>
          </a:p>
        </p:txBody>
      </p:sp>
      <p:graphicFrame>
        <p:nvGraphicFramePr>
          <p:cNvPr id="9" name="Content Placeholder 8">
            <a:extLst>
              <a:ext uri="{FF2B5EF4-FFF2-40B4-BE49-F238E27FC236}">
                <a16:creationId xmlns:a16="http://schemas.microsoft.com/office/drawing/2014/main" id="{385A1AA9-5923-E65D-059A-08E3DB1FDDC3}"/>
              </a:ext>
            </a:extLst>
          </p:cNvPr>
          <p:cNvGraphicFramePr>
            <a:graphicFrameLocks noGrp="1"/>
          </p:cNvGraphicFramePr>
          <p:nvPr>
            <p:ph idx="1"/>
            <p:extLst>
              <p:ext uri="{D42A27DB-BD31-4B8C-83A1-F6EECF244321}">
                <p14:modId xmlns:p14="http://schemas.microsoft.com/office/powerpoint/2010/main" val="240011476"/>
              </p:ext>
            </p:extLst>
          </p:nvPr>
        </p:nvGraphicFramePr>
        <p:xfrm>
          <a:off x="775138" y="17499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751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l-GR" dirty="0"/>
              <a:t>Ηθική Συμπεριφορά</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10515600" cy="1603375"/>
          </a:xfrm>
        </p:spPr>
        <p:txBody>
          <a:bodyPr/>
          <a:lstStyle/>
          <a:p>
            <a:pPr marL="0" indent="0">
              <a:buNone/>
            </a:pPr>
            <a:endParaRPr lang="en-US" dirty="0"/>
          </a:p>
          <a:p>
            <a:pPr marL="0" indent="0">
              <a:buNone/>
            </a:pPr>
            <a:r>
              <a:rPr lang="en-GB" dirty="0"/>
              <a:t>“</a:t>
            </a:r>
            <a:r>
              <a:rPr lang="el-GR" dirty="0"/>
              <a:t>ένα σύνολο κανόνων ή αρχών που καθορίζουν τη σωστή και λανθασμένη συμπεριφορά</a:t>
            </a:r>
            <a:r>
              <a:rPr lang="en-GB" dirty="0"/>
              <a:t>” (Robbins et al, 2012)</a:t>
            </a:r>
            <a:endParaRPr lang="en-US"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
        <p:nvSpPr>
          <p:cNvPr id="4" name="Segnaposto contenuto 7">
            <a:extLst>
              <a:ext uri="{FF2B5EF4-FFF2-40B4-BE49-F238E27FC236}">
                <a16:creationId xmlns:a16="http://schemas.microsoft.com/office/drawing/2014/main" id="{29AE1317-C1AC-8CCC-03D2-BE6589699550}"/>
              </a:ext>
            </a:extLst>
          </p:cNvPr>
          <p:cNvSpPr txBox="1">
            <a:spLocks/>
          </p:cNvSpPr>
          <p:nvPr/>
        </p:nvSpPr>
        <p:spPr>
          <a:xfrm>
            <a:off x="838200" y="3179324"/>
            <a:ext cx="7055069" cy="229656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l-GR" dirty="0"/>
              <a:t>Η ηθική συμπεριφορά αναφέρεται σε ενέργειες και συμπεριφορές που ευθυγραμμίζονται με αποδεκτές αρχές και πρότυπα ηθικής, ακεραιότητας και δικαιοσύνης </a:t>
            </a:r>
            <a:r>
              <a:rPr lang="en-GB" dirty="0"/>
              <a:t>(Peek, 2023). </a:t>
            </a:r>
          </a:p>
          <a:p>
            <a:pPr marL="0" indent="0">
              <a:buFont typeface="Arial" panose="020B0604020202020204" pitchFamily="34" charset="0"/>
              <a:buNone/>
            </a:pPr>
            <a:endParaRPr lang="en-GB" dirty="0"/>
          </a:p>
          <a:p>
            <a:pPr marL="0" indent="0">
              <a:buFont typeface="Arial" panose="020B0604020202020204" pitchFamily="34" charset="0"/>
              <a:buNone/>
            </a:pPr>
            <a:r>
              <a:rPr lang="el-GR" dirty="0"/>
              <a:t>ειλικρίνεια, η διαφάνεια, η αφοσίωση, η υπευθυνότητα και ο σεβασμός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p:txBody>
      </p:sp>
      <p:pic>
        <p:nvPicPr>
          <p:cNvPr id="6" name="Picture 5" descr="A notepad and pen next to a computer&#10;&#10;Description automatically generated">
            <a:extLst>
              <a:ext uri="{FF2B5EF4-FFF2-40B4-BE49-F238E27FC236}">
                <a16:creationId xmlns:a16="http://schemas.microsoft.com/office/drawing/2014/main" id="{6D642F95-2C0A-05FB-BC03-5717F85838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82456" y="3330551"/>
            <a:ext cx="3693072" cy="2462048"/>
          </a:xfrm>
          <a:prstGeom prst="rect">
            <a:avLst/>
          </a:prstGeom>
        </p:spPr>
      </p:pic>
      <p:sp>
        <p:nvSpPr>
          <p:cNvPr id="9" name="TextBox 8">
            <a:extLst>
              <a:ext uri="{FF2B5EF4-FFF2-40B4-BE49-F238E27FC236}">
                <a16:creationId xmlns:a16="http://schemas.microsoft.com/office/drawing/2014/main" id="{5CE5B0B5-E5E3-8190-9BC2-862E01227559}"/>
              </a:ext>
            </a:extLst>
          </p:cNvPr>
          <p:cNvSpPr txBox="1"/>
          <p:nvPr/>
        </p:nvSpPr>
        <p:spPr>
          <a:xfrm>
            <a:off x="8082456" y="5946131"/>
            <a:ext cx="3693072" cy="230832"/>
          </a:xfrm>
          <a:prstGeom prst="rect">
            <a:avLst/>
          </a:prstGeom>
          <a:noFill/>
        </p:spPr>
        <p:txBody>
          <a:bodyPr wrap="square" rtlCol="0">
            <a:spAutoFit/>
          </a:bodyPr>
          <a:lstStyle/>
          <a:p>
            <a:r>
              <a:rPr lang="en-GB" sz="900">
                <a:hlinkClick r:id="rId3" tooltip="https://www.picpedia.org/post-it-note/e/ethical-behavior.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3771439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689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en-US" sz="4400" dirty="0"/>
              <a:t>Main differences between verbal and non-verbal communication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dirty="0"/>
              <a:t>Module: Horizontal Skills / Learning Unit: Soft Skills / Sub Unit: Principles and key elements of interpersonal and effective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graphicFrame>
        <p:nvGraphicFramePr>
          <p:cNvPr id="4" name="Tabella 3">
            <a:extLst>
              <a:ext uri="{FF2B5EF4-FFF2-40B4-BE49-F238E27FC236}">
                <a16:creationId xmlns:a16="http://schemas.microsoft.com/office/drawing/2014/main" id="{C095E726-8941-004F-613F-E22EB58D3047}"/>
              </a:ext>
            </a:extLst>
          </p:cNvPr>
          <p:cNvGraphicFramePr>
            <a:graphicFrameLocks noGrp="1"/>
          </p:cNvGraphicFramePr>
          <p:nvPr>
            <p:extLst>
              <p:ext uri="{D42A27DB-BD31-4B8C-83A1-F6EECF244321}">
                <p14:modId xmlns:p14="http://schemas.microsoft.com/office/powerpoint/2010/main" val="2973746596"/>
              </p:ext>
            </p:extLst>
          </p:nvPr>
        </p:nvGraphicFramePr>
        <p:xfrm>
          <a:off x="613462" y="1864400"/>
          <a:ext cx="10832937" cy="4406677"/>
        </p:xfrm>
        <a:graphic>
          <a:graphicData uri="http://schemas.openxmlformats.org/drawingml/2006/table">
            <a:tbl>
              <a:tblPr firstRow="1" firstCol="1" bandRow="1">
                <a:tableStyleId>{68D230F3-CF80-4859-8CE7-A43EE81993B5}</a:tableStyleId>
              </a:tblPr>
              <a:tblGrid>
                <a:gridCol w="2974692">
                  <a:extLst>
                    <a:ext uri="{9D8B030D-6E8A-4147-A177-3AD203B41FA5}">
                      <a16:colId xmlns:a16="http://schemas.microsoft.com/office/drawing/2014/main" val="2613746447"/>
                    </a:ext>
                  </a:extLst>
                </a:gridCol>
                <a:gridCol w="3518704">
                  <a:extLst>
                    <a:ext uri="{9D8B030D-6E8A-4147-A177-3AD203B41FA5}">
                      <a16:colId xmlns:a16="http://schemas.microsoft.com/office/drawing/2014/main" val="3048448982"/>
                    </a:ext>
                  </a:extLst>
                </a:gridCol>
                <a:gridCol w="4339541">
                  <a:extLst>
                    <a:ext uri="{9D8B030D-6E8A-4147-A177-3AD203B41FA5}">
                      <a16:colId xmlns:a16="http://schemas.microsoft.com/office/drawing/2014/main" val="1785320057"/>
                    </a:ext>
                  </a:extLst>
                </a:gridCol>
              </a:tblGrid>
              <a:tr h="438964">
                <a:tc>
                  <a:txBody>
                    <a:bodyPr/>
                    <a:lstStyle/>
                    <a:p>
                      <a:pPr algn="just">
                        <a:lnSpc>
                          <a:spcPct val="107000"/>
                        </a:lnSpc>
                        <a:spcAft>
                          <a:spcPts val="800"/>
                        </a:spcAft>
                      </a:pPr>
                      <a:r>
                        <a:rPr lang="en-US" sz="1800" kern="100" dirty="0">
                          <a:solidFill>
                            <a:schemeClr val="tx1">
                              <a:lumMod val="65000"/>
                              <a:lumOff val="35000"/>
                            </a:schemeClr>
                          </a:solidFill>
                          <a:effectLst/>
                        </a:rPr>
                        <a:t>Basis</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Verbal Communication</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Non-verbal Communication</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extLst>
                  <a:ext uri="{0D108BD9-81ED-4DB2-BD59-A6C34878D82A}">
                    <a16:rowId xmlns:a16="http://schemas.microsoft.com/office/drawing/2014/main" val="2525558478"/>
                  </a:ext>
                </a:extLst>
              </a:tr>
              <a:tr h="544010">
                <a:tc>
                  <a:txBody>
                    <a:bodyPr/>
                    <a:lstStyle/>
                    <a:p>
                      <a:pPr algn="just">
                        <a:lnSpc>
                          <a:spcPct val="107000"/>
                        </a:lnSpc>
                        <a:spcAft>
                          <a:spcPts val="1125"/>
                        </a:spcAft>
                      </a:pPr>
                      <a:r>
                        <a:rPr lang="en-US" sz="1800" kern="100" dirty="0">
                          <a:solidFill>
                            <a:schemeClr val="tx1">
                              <a:lumMod val="65000"/>
                              <a:lumOff val="35000"/>
                            </a:schemeClr>
                          </a:solidFill>
                          <a:effectLst/>
                        </a:rPr>
                        <a:t>Use of words</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Use of oral or written words</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Other than oral or written words</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extLst>
                  <a:ext uri="{0D108BD9-81ED-4DB2-BD59-A6C34878D82A}">
                    <a16:rowId xmlns:a16="http://schemas.microsoft.com/office/drawing/2014/main" val="121652532"/>
                  </a:ext>
                </a:extLst>
              </a:tr>
              <a:tr h="1169043">
                <a:tc>
                  <a:txBody>
                    <a:bodyPr/>
                    <a:lstStyle/>
                    <a:p>
                      <a:pPr algn="just">
                        <a:lnSpc>
                          <a:spcPct val="107000"/>
                        </a:lnSpc>
                        <a:spcAft>
                          <a:spcPts val="1125"/>
                        </a:spcAft>
                      </a:pPr>
                      <a:r>
                        <a:rPr lang="en-US" sz="1800" kern="100" dirty="0">
                          <a:solidFill>
                            <a:schemeClr val="tx1">
                              <a:lumMod val="65000"/>
                              <a:lumOff val="35000"/>
                            </a:schemeClr>
                          </a:solidFill>
                          <a:effectLst/>
                        </a:rPr>
                        <a:t>Types</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Oral and written</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Facial expression, body movement and posture, gestures, eye contact, touch, space, but also visual, audio, audio-visual, etc.</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extLst>
                  <a:ext uri="{0D108BD9-81ED-4DB2-BD59-A6C34878D82A}">
                    <a16:rowId xmlns:a16="http://schemas.microsoft.com/office/drawing/2014/main" val="3528421916"/>
                  </a:ext>
                </a:extLst>
              </a:tr>
              <a:tr h="563665">
                <a:tc>
                  <a:txBody>
                    <a:bodyPr/>
                    <a:lstStyle/>
                    <a:p>
                      <a:pPr algn="just">
                        <a:lnSpc>
                          <a:spcPct val="107000"/>
                        </a:lnSpc>
                        <a:spcAft>
                          <a:spcPts val="1125"/>
                        </a:spcAft>
                      </a:pPr>
                      <a:r>
                        <a:rPr lang="en-US" sz="1800" kern="100" dirty="0">
                          <a:solidFill>
                            <a:schemeClr val="tx1">
                              <a:lumMod val="65000"/>
                              <a:lumOff val="35000"/>
                            </a:schemeClr>
                          </a:solidFill>
                          <a:effectLst/>
                        </a:rPr>
                        <a:t>Understanding</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Easy</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Comparatively difficult</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extLst>
                  <a:ext uri="{0D108BD9-81ED-4DB2-BD59-A6C34878D82A}">
                    <a16:rowId xmlns:a16="http://schemas.microsoft.com/office/drawing/2014/main" val="4202908242"/>
                  </a:ext>
                </a:extLst>
              </a:tr>
              <a:tr h="563665">
                <a:tc>
                  <a:txBody>
                    <a:bodyPr/>
                    <a:lstStyle/>
                    <a:p>
                      <a:pPr algn="just">
                        <a:lnSpc>
                          <a:spcPct val="107000"/>
                        </a:lnSpc>
                        <a:spcAft>
                          <a:spcPts val="1125"/>
                        </a:spcAft>
                      </a:pPr>
                      <a:r>
                        <a:rPr lang="en-US" sz="1800" kern="100" dirty="0">
                          <a:solidFill>
                            <a:schemeClr val="tx1">
                              <a:lumMod val="65000"/>
                              <a:lumOff val="35000"/>
                            </a:schemeClr>
                          </a:solidFill>
                          <a:effectLst/>
                        </a:rPr>
                        <a:t>Structure</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a:solidFill>
                            <a:schemeClr val="tx1">
                              <a:lumMod val="65000"/>
                              <a:lumOff val="35000"/>
                            </a:schemeClr>
                          </a:solidFill>
                          <a:effectLst/>
                        </a:rPr>
                        <a:t>Well structured</a:t>
                      </a:r>
                      <a:endParaRPr lang="it-IT" sz="180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Lacks in formal structure</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extLst>
                  <a:ext uri="{0D108BD9-81ED-4DB2-BD59-A6C34878D82A}">
                    <a16:rowId xmlns:a16="http://schemas.microsoft.com/office/drawing/2014/main" val="1406822398"/>
                  </a:ext>
                </a:extLst>
              </a:tr>
              <a:tr h="563665">
                <a:tc>
                  <a:txBody>
                    <a:bodyPr/>
                    <a:lstStyle/>
                    <a:p>
                      <a:pPr algn="just">
                        <a:lnSpc>
                          <a:spcPct val="107000"/>
                        </a:lnSpc>
                        <a:spcAft>
                          <a:spcPts val="1125"/>
                        </a:spcAft>
                      </a:pPr>
                      <a:r>
                        <a:rPr lang="en-US" sz="1800" kern="100">
                          <a:solidFill>
                            <a:schemeClr val="tx1">
                              <a:lumMod val="65000"/>
                              <a:lumOff val="35000"/>
                            </a:schemeClr>
                          </a:solidFill>
                          <a:effectLst/>
                        </a:rPr>
                        <a:t>Distortion of information</a:t>
                      </a:r>
                      <a:endParaRPr lang="it-IT" sz="180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a:solidFill>
                            <a:schemeClr val="tx1">
                              <a:lumMod val="65000"/>
                              <a:lumOff val="35000"/>
                            </a:schemeClr>
                          </a:solidFill>
                          <a:effectLst/>
                        </a:rPr>
                        <a:t>Less possible</a:t>
                      </a:r>
                      <a:endParaRPr lang="it-IT" sz="180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Highly possible</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extLst>
                  <a:ext uri="{0D108BD9-81ED-4DB2-BD59-A6C34878D82A}">
                    <a16:rowId xmlns:a16="http://schemas.microsoft.com/office/drawing/2014/main" val="3398665309"/>
                  </a:ext>
                </a:extLst>
              </a:tr>
              <a:tr h="563665">
                <a:tc>
                  <a:txBody>
                    <a:bodyPr/>
                    <a:lstStyle/>
                    <a:p>
                      <a:pPr algn="just">
                        <a:lnSpc>
                          <a:spcPct val="107000"/>
                        </a:lnSpc>
                        <a:spcAft>
                          <a:spcPts val="1125"/>
                        </a:spcAft>
                      </a:pPr>
                      <a:r>
                        <a:rPr lang="en-US" sz="1800" kern="100">
                          <a:solidFill>
                            <a:schemeClr val="tx1">
                              <a:lumMod val="65000"/>
                              <a:lumOff val="35000"/>
                            </a:schemeClr>
                          </a:solidFill>
                          <a:effectLst/>
                        </a:rPr>
                        <a:t>Feedback</a:t>
                      </a:r>
                      <a:endParaRPr lang="it-IT" sz="180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a:solidFill>
                            <a:schemeClr val="tx1">
                              <a:lumMod val="65000"/>
                              <a:lumOff val="35000"/>
                            </a:schemeClr>
                          </a:solidFill>
                          <a:effectLst/>
                        </a:rPr>
                        <a:t>Less and delayed feedback</a:t>
                      </a:r>
                      <a:endParaRPr lang="it-IT" sz="180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tc>
                  <a:txBody>
                    <a:bodyPr/>
                    <a:lstStyle/>
                    <a:p>
                      <a:pPr algn="just">
                        <a:lnSpc>
                          <a:spcPct val="107000"/>
                        </a:lnSpc>
                        <a:spcAft>
                          <a:spcPts val="1125"/>
                        </a:spcAft>
                      </a:pPr>
                      <a:r>
                        <a:rPr lang="en-US" sz="1800" kern="100" dirty="0">
                          <a:solidFill>
                            <a:schemeClr val="tx1">
                              <a:lumMod val="65000"/>
                              <a:lumOff val="35000"/>
                            </a:schemeClr>
                          </a:solidFill>
                          <a:effectLst/>
                        </a:rPr>
                        <a:t>Gives a lot of feedback</a:t>
                      </a:r>
                      <a:endParaRPr lang="it-IT" sz="1800" dirty="0">
                        <a:solidFill>
                          <a:schemeClr val="tx1">
                            <a:lumMod val="65000"/>
                            <a:lumOff val="35000"/>
                          </a:schemeClr>
                        </a:solidFill>
                        <a:effectLst/>
                        <a:latin typeface="+mn-lt"/>
                        <a:ea typeface="Times New Roman" panose="02020603050405020304" pitchFamily="18" charset="0"/>
                        <a:cs typeface="Open Sans" panose="020B0606030504020204" pitchFamily="34" charset="0"/>
                      </a:endParaRPr>
                    </a:p>
                  </a:txBody>
                  <a:tcPr marL="68580" marR="68580" marT="0" marB="0" anchor="ctr"/>
                </a:tc>
                <a:extLst>
                  <a:ext uri="{0D108BD9-81ED-4DB2-BD59-A6C34878D82A}">
                    <a16:rowId xmlns:a16="http://schemas.microsoft.com/office/drawing/2014/main" val="1653104977"/>
                  </a:ext>
                </a:extLst>
              </a:tr>
            </a:tbl>
          </a:graphicData>
        </a:graphic>
      </p:graphicFrame>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n-US" sz="4400" dirty="0"/>
              <a:t>Effective speaking and active listening</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Principles and key elements of interpersonal and effective communication</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8</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658792" y="1570445"/>
            <a:ext cx="10874415" cy="4394200"/>
          </a:xfrm>
        </p:spPr>
        <p:txBody>
          <a:bodyPr/>
          <a:lstStyle/>
          <a:p>
            <a:pPr marL="0" indent="0" algn="just">
              <a:lnSpc>
                <a:spcPct val="107000"/>
              </a:lnSpc>
              <a:spcAft>
                <a:spcPts val="600"/>
              </a:spcAft>
              <a:buNone/>
            </a:pPr>
            <a:r>
              <a:rPr lang="en-US" sz="2000" b="1" kern="100" dirty="0">
                <a:solidFill>
                  <a:schemeClr val="tx1">
                    <a:lumMod val="65000"/>
                    <a:lumOff val="35000"/>
                  </a:schemeClr>
                </a:solidFill>
                <a:effectLst/>
                <a:ea typeface="Calibri" panose="020F0502020204030204" pitchFamily="34" charset="0"/>
                <a:cs typeface="Times New Roman" panose="02020603050405020304" pitchFamily="18" charset="0"/>
              </a:rPr>
              <a:t>Speaking</a:t>
            </a:r>
            <a:r>
              <a:rPr lang="en-US" sz="2000" kern="100" dirty="0">
                <a:solidFill>
                  <a:schemeClr val="tx1">
                    <a:lumMod val="65000"/>
                    <a:lumOff val="35000"/>
                  </a:schemeClr>
                </a:solidFill>
                <a:effectLst/>
                <a:ea typeface="Calibri" panose="020F0502020204030204" pitchFamily="34" charset="0"/>
                <a:cs typeface="Times New Roman" panose="02020603050405020304" pitchFamily="18" charset="0"/>
              </a:rPr>
              <a:t> and </a:t>
            </a:r>
            <a:r>
              <a:rPr lang="en-US" sz="2000" b="1" kern="100" dirty="0">
                <a:solidFill>
                  <a:schemeClr val="tx1">
                    <a:lumMod val="65000"/>
                    <a:lumOff val="35000"/>
                  </a:schemeClr>
                </a:solidFill>
                <a:effectLst/>
                <a:ea typeface="Calibri" panose="020F0502020204030204" pitchFamily="34" charset="0"/>
                <a:cs typeface="Times New Roman" panose="02020603050405020304" pitchFamily="18" charset="0"/>
              </a:rPr>
              <a:t>listening</a:t>
            </a:r>
            <a:r>
              <a:rPr lang="en-US" sz="2000" kern="100" dirty="0">
                <a:solidFill>
                  <a:schemeClr val="tx1">
                    <a:lumMod val="65000"/>
                    <a:lumOff val="35000"/>
                  </a:schemeClr>
                </a:solidFill>
                <a:effectLst/>
                <a:ea typeface="Calibri" panose="020F0502020204030204" pitchFamily="34" charset="0"/>
                <a:cs typeface="Times New Roman" panose="02020603050405020304" pitchFamily="18" charset="0"/>
              </a:rPr>
              <a:t> are two fundamental components of human communication that enable individuals to exchange ideas, information, emotions, and experiences. These two complementary skills are essential for effective and meaningful interactions in both personal and professional contexts. </a:t>
            </a:r>
            <a:r>
              <a:rPr lang="en-US" sz="2000" u="sng" kern="100" dirty="0">
                <a:solidFill>
                  <a:schemeClr val="tx1">
                    <a:lumMod val="65000"/>
                    <a:lumOff val="35000"/>
                  </a:schemeClr>
                </a:solidFill>
                <a:effectLst/>
                <a:ea typeface="Calibri" panose="020F0502020204030204" pitchFamily="34" charset="0"/>
                <a:cs typeface="Times New Roman" panose="02020603050405020304" pitchFamily="18" charset="0"/>
              </a:rPr>
              <a:t>Effective speakers </a:t>
            </a:r>
            <a:r>
              <a:rPr lang="en-US" sz="2000" kern="100" dirty="0">
                <a:solidFill>
                  <a:schemeClr val="tx1">
                    <a:lumMod val="65000"/>
                    <a:lumOff val="35000"/>
                  </a:schemeClr>
                </a:solidFill>
                <a:effectLst/>
                <a:ea typeface="Calibri" panose="020F0502020204030204" pitchFamily="34" charset="0"/>
                <a:cs typeface="Times New Roman" panose="02020603050405020304" pitchFamily="18" charset="0"/>
              </a:rPr>
              <a:t>are often </a:t>
            </a:r>
            <a:r>
              <a:rPr lang="en-US" sz="2000" u="sng" kern="100" dirty="0">
                <a:solidFill>
                  <a:schemeClr val="tx1">
                    <a:lumMod val="65000"/>
                    <a:lumOff val="35000"/>
                  </a:schemeClr>
                </a:solidFill>
                <a:effectLst/>
                <a:ea typeface="Calibri" panose="020F0502020204030204" pitchFamily="34" charset="0"/>
                <a:cs typeface="Times New Roman" panose="02020603050405020304" pitchFamily="18" charset="0"/>
              </a:rPr>
              <a:t>effective listeners</a:t>
            </a:r>
            <a:r>
              <a:rPr lang="en-US" sz="2000" kern="100" dirty="0">
                <a:solidFill>
                  <a:schemeClr val="tx1">
                    <a:lumMod val="65000"/>
                    <a:lumOff val="35000"/>
                  </a:schemeClr>
                </a:solidFill>
                <a:effectLst/>
                <a:ea typeface="Calibri" panose="020F0502020204030204" pitchFamily="34" charset="0"/>
                <a:cs typeface="Times New Roman" panose="02020603050405020304" pitchFamily="18" charset="0"/>
              </a:rPr>
              <a:t> as well because they understand the importance of receiving feedback and adjusting their communication style accordingly.</a:t>
            </a:r>
            <a:endParaRPr lang="it-IT" sz="2000" dirty="0">
              <a:solidFill>
                <a:schemeClr val="tx1">
                  <a:lumMod val="65000"/>
                  <a:lumOff val="35000"/>
                </a:schemeClr>
              </a:solidFill>
              <a:effectLst/>
              <a:ea typeface="Times New Roman" panose="02020603050405020304" pitchFamily="18" charset="0"/>
              <a:cs typeface="Open Sans" panose="020B0606030504020204" pitchFamily="34" charset="0"/>
            </a:endParaRPr>
          </a:p>
          <a:p>
            <a:endParaRPr lang="en-GB" dirty="0"/>
          </a:p>
        </p:txBody>
      </p:sp>
      <p:pic>
        <p:nvPicPr>
          <p:cNvPr id="2" name="Immagine 1">
            <a:extLst>
              <a:ext uri="{FF2B5EF4-FFF2-40B4-BE49-F238E27FC236}">
                <a16:creationId xmlns:a16="http://schemas.microsoft.com/office/drawing/2014/main" id="{67DA998A-350C-F9BF-BC9E-F8F0B4F90CB0}"/>
              </a:ext>
            </a:extLst>
          </p:cNvPr>
          <p:cNvPicPr>
            <a:picLocks noChangeAspect="1"/>
          </p:cNvPicPr>
          <p:nvPr/>
        </p:nvPicPr>
        <p:blipFill>
          <a:blip r:embed="rId2"/>
          <a:stretch>
            <a:fillRect/>
          </a:stretch>
        </p:blipFill>
        <p:spPr>
          <a:xfrm>
            <a:off x="3193365" y="3459455"/>
            <a:ext cx="5433916" cy="2609750"/>
          </a:xfrm>
          <a:prstGeom prst="rect">
            <a:avLst/>
          </a:prstGeom>
        </p:spPr>
      </p:pic>
      <p:sp>
        <p:nvSpPr>
          <p:cNvPr id="3" name="CasellaDiTesto 2">
            <a:extLst>
              <a:ext uri="{FF2B5EF4-FFF2-40B4-BE49-F238E27FC236}">
                <a16:creationId xmlns:a16="http://schemas.microsoft.com/office/drawing/2014/main" id="{60E50C28-43B0-4892-3098-AA47DC5F610C}"/>
              </a:ext>
            </a:extLst>
          </p:cNvPr>
          <p:cNvSpPr txBox="1"/>
          <p:nvPr/>
        </p:nvSpPr>
        <p:spPr>
          <a:xfrm>
            <a:off x="5330922" y="6100376"/>
            <a:ext cx="1530153"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(Source: </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thriveglobal</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37230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l-GR" sz="4400" dirty="0"/>
              <a:t>Αποτελεσματική Ομιλία</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Module: Horizontal Skills / Learning Unit: Soft Skills / Sub Unit: Principles and key elements of interpersonal and effective communication</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658792" y="1421885"/>
            <a:ext cx="5101073" cy="4394200"/>
          </a:xfrm>
        </p:spPr>
        <p:txBody>
          <a:bodyPr/>
          <a:lstStyle/>
          <a:p>
            <a:pPr marL="0" indent="0" algn="just">
              <a:lnSpc>
                <a:spcPct val="107000"/>
              </a:lnSpc>
              <a:spcAft>
                <a:spcPts val="600"/>
              </a:spcAft>
              <a:buNone/>
            </a:pP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Η πράξη της μετάδοσης σκέψεων, ιδεών και μηνυμάτων μέσω προφορικού λόγου</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p>
          <a:p>
            <a:pPr algn="just"/>
            <a:r>
              <a:rPr lang="el-GR" sz="1800" dirty="0">
                <a:solidFill>
                  <a:schemeClr val="tx1">
                    <a:lumMod val="65000"/>
                    <a:lumOff val="35000"/>
                  </a:schemeClr>
                </a:solidFill>
              </a:rPr>
              <a:t>Για να είστε αποτελεσματικός ομιλητής, ωστόσο, δεν αρκεί η απλή χρήση της γλώσσας. Η αποτελεσματική ομιλία, στην πραγματικότητα, περιλαμβάνει ένα υψηλότερο επίπεδο δεξιοτήτων και μαεστρίας στη μεταφορά μηνυμάτων, στην εμπλοκή του ακροατηρίου και στην επίτευξη των επιθυμητών αποτελεσμάτων</a:t>
            </a:r>
            <a:r>
              <a:rPr lang="en-US" sz="1800" dirty="0">
                <a:solidFill>
                  <a:schemeClr val="tx1">
                    <a:lumMod val="65000"/>
                    <a:lumOff val="35000"/>
                  </a:schemeClr>
                </a:solidFill>
              </a:rPr>
              <a:t>. </a:t>
            </a:r>
          </a:p>
          <a:p>
            <a:pPr algn="just"/>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Χαρακτηρίζεται από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σαφήνεια</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συνοχή</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και ικανότητα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εμπλοκής</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και </a:t>
            </a:r>
            <a:r>
              <a:rPr lang="el-GR" sz="1800" u="sng" kern="100" dirty="0">
                <a:solidFill>
                  <a:schemeClr val="tx1">
                    <a:lumMod val="65000"/>
                    <a:lumOff val="35000"/>
                  </a:schemeClr>
                </a:solidFill>
                <a:effectLst/>
                <a:ea typeface="Calibri" panose="020F0502020204030204" pitchFamily="34" charset="0"/>
                <a:cs typeface="Times New Roman" panose="02020603050405020304" pitchFamily="18" charset="0"/>
              </a:rPr>
              <a:t>σύνδεσης</a:t>
            </a:r>
            <a:r>
              <a:rPr lang="el-GR" sz="1800" kern="100" dirty="0">
                <a:solidFill>
                  <a:schemeClr val="tx1">
                    <a:lumMod val="65000"/>
                    <a:lumOff val="35000"/>
                  </a:schemeClr>
                </a:solidFill>
                <a:effectLst/>
                <a:ea typeface="Calibri" panose="020F0502020204030204" pitchFamily="34" charset="0"/>
                <a:cs typeface="Times New Roman" panose="02020603050405020304" pitchFamily="18" charset="0"/>
              </a:rPr>
              <a:t> με το ακροατήριο χρησιμοποιώντας διάφορες στρατηγικές και τεχνικές</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sz="1800" dirty="0">
              <a:solidFill>
                <a:schemeClr val="tx1">
                  <a:lumMod val="65000"/>
                  <a:lumOff val="35000"/>
                </a:schemeClr>
              </a:solidFill>
            </a:endParaRPr>
          </a:p>
          <a:p>
            <a:pPr marL="0" indent="0">
              <a:buNone/>
            </a:pPr>
            <a:endParaRPr lang="en-GB" dirty="0">
              <a:solidFill>
                <a:schemeClr val="tx1">
                  <a:lumMod val="65000"/>
                  <a:lumOff val="35000"/>
                </a:schemeClr>
              </a:solidFill>
            </a:endParaRPr>
          </a:p>
        </p:txBody>
      </p:sp>
      <p:sp>
        <p:nvSpPr>
          <p:cNvPr id="4" name="CasellaDiTesto 3">
            <a:extLst>
              <a:ext uri="{FF2B5EF4-FFF2-40B4-BE49-F238E27FC236}">
                <a16:creationId xmlns:a16="http://schemas.microsoft.com/office/drawing/2014/main" id="{BF2A038C-B368-5FCB-68E6-41124AD9F48D}"/>
              </a:ext>
            </a:extLst>
          </p:cNvPr>
          <p:cNvSpPr txBox="1"/>
          <p:nvPr/>
        </p:nvSpPr>
        <p:spPr>
          <a:xfrm>
            <a:off x="6350160" y="5869186"/>
            <a:ext cx="4263824" cy="523220"/>
          </a:xfrm>
          <a:prstGeom prst="rect">
            <a:avLst/>
          </a:prstGeom>
          <a:noFill/>
        </p:spPr>
        <p:txBody>
          <a:bodyPr wrap="square">
            <a:spAutoFit/>
          </a:bodyPr>
          <a:lstStyle/>
          <a:p>
            <a:r>
              <a:rPr lang="el-GR" sz="1400" dirty="0">
                <a:solidFill>
                  <a:srgbClr val="000000"/>
                </a:solidFill>
                <a:effectLst/>
                <a:ea typeface="Times New Roman" panose="02020603050405020304" pitchFamily="18" charset="0"/>
                <a:cs typeface="Open Sans" panose="020B0606030504020204" pitchFamily="34" charset="0"/>
              </a:rPr>
              <a:t>Τα 7 </a:t>
            </a:r>
            <a:r>
              <a:rPr lang="en-US" sz="1400" dirty="0">
                <a:solidFill>
                  <a:srgbClr val="000000"/>
                </a:solidFill>
                <a:effectLst/>
                <a:ea typeface="Times New Roman" panose="02020603050405020304" pitchFamily="18" charset="0"/>
                <a:cs typeface="Open Sans" panose="020B0606030504020204" pitchFamily="34" charset="0"/>
              </a:rPr>
              <a:t>C</a:t>
            </a:r>
            <a:r>
              <a:rPr lang="el-GR" sz="1400" dirty="0">
                <a:solidFill>
                  <a:srgbClr val="000000"/>
                </a:solidFill>
                <a:effectLst/>
                <a:ea typeface="Times New Roman" panose="02020603050405020304" pitchFamily="18" charset="0"/>
                <a:cs typeface="Open Sans" panose="020B0606030504020204" pitchFamily="34" charset="0"/>
              </a:rPr>
              <a:t> για την αποτελεσματική επικοινωνία </a:t>
            </a:r>
            <a:r>
              <a:rPr lang="en-GB" sz="1400" dirty="0">
                <a:solidFill>
                  <a:srgbClr val="000000"/>
                </a:solidFill>
                <a:effectLst/>
                <a:ea typeface="Times New Roman" panose="02020603050405020304" pitchFamily="18" charset="0"/>
                <a:cs typeface="Open Sans" panose="020B0606030504020204" pitchFamily="34" charset="0"/>
              </a:rPr>
              <a:t>(</a:t>
            </a:r>
            <a:r>
              <a:rPr lang="el-GR" sz="1400" dirty="0">
                <a:solidFill>
                  <a:srgbClr val="000000"/>
                </a:solidFill>
                <a:effectLst/>
                <a:ea typeface="Times New Roman" panose="02020603050405020304" pitchFamily="18" charset="0"/>
                <a:cs typeface="Open Sans" panose="020B0606030504020204" pitchFamily="34" charset="0"/>
              </a:rPr>
              <a:t>Πηγή</a:t>
            </a:r>
            <a:r>
              <a:rPr lang="en-GB" sz="1400" dirty="0">
                <a:solidFill>
                  <a:srgbClr val="000000"/>
                </a:solidFill>
                <a:effectLst/>
                <a:ea typeface="Times New Roman" panose="02020603050405020304" pitchFamily="18" charset="0"/>
                <a:cs typeface="Open Sans" panose="020B0606030504020204" pitchFamily="34" charset="0"/>
              </a:rPr>
              <a:t>: </a:t>
            </a:r>
            <a:r>
              <a:rPr lang="en-GB" sz="1400" u="sng" dirty="0" err="1">
                <a:solidFill>
                  <a:srgbClr val="000000"/>
                </a:solidFill>
                <a:effectLst/>
                <a:ea typeface="Times New Roman" panose="02020603050405020304" pitchFamily="18" charset="0"/>
                <a:cs typeface="Open Sans" panose="020B0606030504020204" pitchFamily="34" charset="0"/>
                <a:hlinkClick r:id="rId2"/>
              </a:rPr>
              <a:t>Crowjack</a:t>
            </a:r>
            <a:r>
              <a:rPr lang="en-GB" sz="1400" u="sng" dirty="0">
                <a:solidFill>
                  <a:srgbClr val="000000"/>
                </a:solidFill>
                <a:effectLst/>
                <a:ea typeface="Times New Roman" panose="02020603050405020304" pitchFamily="18" charset="0"/>
                <a:cs typeface="Open Sans" panose="020B0606030504020204" pitchFamily="34" charset="0"/>
              </a:rPr>
              <a:t>)</a:t>
            </a:r>
            <a:endParaRPr lang="it-IT" sz="1400" dirty="0"/>
          </a:p>
        </p:txBody>
      </p:sp>
      <p:sp>
        <p:nvSpPr>
          <p:cNvPr id="9" name="CasellaDiTesto 8">
            <a:extLst>
              <a:ext uri="{FF2B5EF4-FFF2-40B4-BE49-F238E27FC236}">
                <a16:creationId xmlns:a16="http://schemas.microsoft.com/office/drawing/2014/main" id="{6ABC325C-C69E-B106-199C-314233E44284}"/>
              </a:ext>
            </a:extLst>
          </p:cNvPr>
          <p:cNvSpPr txBox="1"/>
          <p:nvPr/>
        </p:nvSpPr>
        <p:spPr>
          <a:xfrm>
            <a:off x="983720" y="5388439"/>
            <a:ext cx="4263824" cy="646331"/>
          </a:xfrm>
          <a:prstGeom prst="rect">
            <a:avLst/>
          </a:prstGeom>
          <a:noFill/>
          <a:ln>
            <a:solidFill>
              <a:schemeClr val="tx1">
                <a:lumMod val="65000"/>
                <a:lumOff val="35000"/>
              </a:schemeClr>
            </a:solidFill>
          </a:ln>
        </p:spPr>
        <p:txBody>
          <a:bodyPr wrap="square">
            <a:spAutoFit/>
          </a:bodyPr>
          <a:lstStyle/>
          <a:p>
            <a:pPr algn="ct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Περιλαμβάνει τη χρήση τόσο της </a:t>
            </a:r>
            <a:r>
              <a:rPr lang="el-GR"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λεκτικής</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όσο και της </a:t>
            </a:r>
            <a:r>
              <a:rPr lang="el-GR"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μη λεκτικής επικοινωνίας</a:t>
            </a:r>
            <a:r>
              <a:rPr lang="el-GR"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it-IT" b="1" dirty="0">
              <a:solidFill>
                <a:schemeClr val="tx1">
                  <a:lumMod val="65000"/>
                  <a:lumOff val="35000"/>
                </a:schemeClr>
              </a:solidFill>
            </a:endParaRPr>
          </a:p>
        </p:txBody>
      </p:sp>
      <p:pic>
        <p:nvPicPr>
          <p:cNvPr id="2" name="Graphic 1">
            <a:extLst>
              <a:ext uri="{FF2B5EF4-FFF2-40B4-BE49-F238E27FC236}">
                <a16:creationId xmlns:a16="http://schemas.microsoft.com/office/drawing/2014/main" id="{B3F2A317-08A0-7D99-E10A-C4C47249F9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9865" y="1406173"/>
            <a:ext cx="5954710" cy="4503633"/>
          </a:xfrm>
          <a:prstGeom prst="rect">
            <a:avLst/>
          </a:prstGeom>
        </p:spPr>
      </p:pic>
    </p:spTree>
    <p:extLst>
      <p:ext uri="{BB962C8B-B14F-4D97-AF65-F5344CB8AC3E}">
        <p14:creationId xmlns:p14="http://schemas.microsoft.com/office/powerpoint/2010/main" val="1918584576"/>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78497-7D24-453E-AFC0-39E9D84A8670}"/>
</file>

<file path=customXml/itemProps2.xml><?xml version="1.0" encoding="utf-8"?>
<ds:datastoreItem xmlns:ds="http://schemas.openxmlformats.org/officeDocument/2006/customXml" ds:itemID="{EDE6C534-D225-42F4-85D6-18C09A12CCFC}"/>
</file>

<file path=docProps/app.xml><?xml version="1.0" encoding="utf-8"?>
<Properties xmlns="http://schemas.openxmlformats.org/officeDocument/2006/extended-properties" xmlns:vt="http://schemas.openxmlformats.org/officeDocument/2006/docPropsVTypes">
  <Template/>
  <TotalTime>2306</TotalTime>
  <Words>5863</Words>
  <Application>Microsoft Office PowerPoint</Application>
  <PresentationFormat>Widescreen</PresentationFormat>
  <Paragraphs>549</Paragraphs>
  <Slides>68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Aptos</vt:lpstr>
      <vt:lpstr>Arial</vt:lpstr>
      <vt:lpstr>Calibri</vt:lpstr>
      <vt:lpstr>Calibri Light</vt:lpstr>
      <vt:lpstr>Minion Pro</vt:lpstr>
      <vt:lpstr>Open Sans</vt:lpstr>
      <vt:lpstr>Times New Roman</vt:lpstr>
      <vt:lpstr>Wingdings</vt:lpstr>
      <vt:lpstr>Tema1</vt:lpstr>
      <vt:lpstr>PowerPoint Presentation</vt:lpstr>
      <vt:lpstr>Μάθημα: VET Ενότητα: Οριζόντιες δεξιότητες EE: Ήπιες δεξιότητες (Soft Skills) (E1)</vt:lpstr>
      <vt:lpstr>Περιεχόμενο</vt:lpstr>
      <vt:lpstr>Διαπροσωπική και Αποτελεσματική Επικοινωνία</vt:lpstr>
      <vt:lpstr>Τι είναι η αποτελεσματική επικοινωνία;</vt:lpstr>
      <vt:lpstr>Λεκτική και μη –λεκτική επικοινωνία</vt:lpstr>
      <vt:lpstr>Main differences between verbal and non-verbal communication</vt:lpstr>
      <vt:lpstr>Effective speaking and active listening</vt:lpstr>
      <vt:lpstr>Αποτελεσματική Ομιλία</vt:lpstr>
      <vt:lpstr>Ενεργητική Ακρόαση</vt:lpstr>
      <vt:lpstr>Εμπόδια στην επικοινωνία</vt:lpstr>
      <vt:lpstr>Εμπόδια στην επικοινωνία</vt:lpstr>
      <vt:lpstr>Πρακτική Δραστηριότητα #1</vt:lpstr>
      <vt:lpstr>PowerPoint Presentation</vt:lpstr>
      <vt:lpstr>PowerPoint Presentation</vt:lpstr>
      <vt:lpstr>Περιεχόμενο</vt:lpstr>
      <vt:lpstr>Τι είναι διαπραγμάτευση;</vt:lpstr>
      <vt:lpstr>Κύρια χαρακτηριστικά ενός επιτυχημένου διαπραγματευτή</vt:lpstr>
      <vt:lpstr>Κύρια χαρακτηριστικά ενός επιτυχημένου διαπραγματευτή</vt:lpstr>
      <vt:lpstr>Κύρια χαρακτηριστικά ενός επιτυχημένου διαπραγματευτή</vt:lpstr>
      <vt:lpstr>Πώς να αναλύσετε μια κατάσταση διαπραγμάτευσης</vt:lpstr>
      <vt:lpstr>Πώς να αναλύσετε μια κατάσταση διαπραγμάτευσης</vt:lpstr>
      <vt:lpstr>Πώς να αναλύσετε μια κατάσταση διαπραγμάτευσης</vt:lpstr>
      <vt:lpstr>Πώς να αναλύσετε μια κατάσταση διαπραγμάτευσης</vt:lpstr>
      <vt:lpstr>Πώς να αναλύσετε μια κατάσταση διαπραγμάτευσης</vt:lpstr>
      <vt:lpstr>Πώς να αναλύσετε μια κατάσταση διαπραγμάτευσης</vt:lpstr>
      <vt:lpstr>Πώς να αναλύσετε μια κατάσταση διαπραγμάτευσης</vt:lpstr>
      <vt:lpstr>Πρακτική Δραστηριότητα #2</vt:lpstr>
      <vt:lpstr>Στυλ και Τεχνικές Διαπραγμάτευσης</vt:lpstr>
      <vt:lpstr>Στυλ και Τεχνικές Διαπραγμάτευσης</vt:lpstr>
      <vt:lpstr>PowerPoint Presentation</vt:lpstr>
      <vt:lpstr>PowerPoint Presentation</vt:lpstr>
      <vt:lpstr>Περιεχόμενο</vt:lpstr>
      <vt:lpstr>Ομαδική εργασία και δεξιότητες συνεργασίας</vt:lpstr>
      <vt:lpstr>Ο ρόλος τους στην επιχειρηματική επιτυχία</vt:lpstr>
      <vt:lpstr>Αποτελεσματικές ομάδες και τα χαρακτηριστικά τους</vt:lpstr>
      <vt:lpstr>Ο ρόλος τους στην επιχειρηματική επιτυχία</vt:lpstr>
      <vt:lpstr>Καθορισμός κοινών στόχων</vt:lpstr>
      <vt:lpstr>Καθορισμός Κοινών Στόχων</vt:lpstr>
      <vt:lpstr>Επίλυση Συγκρούσεων</vt:lpstr>
      <vt:lpstr>Δραστηριότητα  #3</vt:lpstr>
      <vt:lpstr>PowerPoint Presentation</vt:lpstr>
      <vt:lpstr>PowerPoint Presentation</vt:lpstr>
      <vt:lpstr>Περιεχόμενο</vt:lpstr>
      <vt:lpstr>Λαμβάνοντας αποφάσεις</vt:lpstr>
      <vt:lpstr>Η διαδικασία λήψης αποφάσεων</vt:lpstr>
      <vt:lpstr>Η ορθολογική διαδικασία λήψης αποφάσεων</vt:lpstr>
      <vt:lpstr>Δραστηριότητα #4</vt:lpstr>
      <vt:lpstr>Εμπόδια και προκαταλήψεις κατά τη λήψη αποφάσεων</vt:lpstr>
      <vt:lpstr>Κοινά λάθη και προκαταλήψεις</vt:lpstr>
      <vt:lpstr>Πώς να ξεπεράσετε τις προκαταλήψεις και τα σφάλματα</vt:lpstr>
      <vt:lpstr>Δραστηριότητα #5</vt:lpstr>
      <vt:lpstr>Ο ρόλος της δημιουργικότητας στην επίλυση προβλημάτων</vt:lpstr>
      <vt:lpstr>Δημιουργική Επίλυση Προβλημάτων</vt:lpstr>
      <vt:lpstr>Δημιουργική διαδικασία επίλυσης προβλημάτων</vt:lpstr>
      <vt:lpstr>PowerPoint Presentation</vt:lpstr>
      <vt:lpstr>PowerPoint Presentation</vt:lpstr>
      <vt:lpstr>Περιεχόμενο</vt:lpstr>
      <vt:lpstr>Ανθεκτικότητα</vt:lpstr>
      <vt:lpstr>PowerPoint Presentation</vt:lpstr>
      <vt:lpstr>Λογοδοσία</vt:lpstr>
      <vt:lpstr>5 βασικές αρχές</vt:lpstr>
      <vt:lpstr>Ηθική Συμπεριφορά</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ΕΥΣΤΡΑΤΙΟΣ ΚΑΡΑΖΑΧΟΣ</cp:lastModifiedBy>
  <cp:revision>50</cp:revision>
  <dcterms:created xsi:type="dcterms:W3CDTF">2022-08-02T09:54:50Z</dcterms:created>
  <dcterms:modified xsi:type="dcterms:W3CDTF">2024-04-23T15:34:07Z</dcterms:modified>
</cp:coreProperties>
</file>