
<file path=[Content_Types].xml><?xml version="1.0" encoding="utf-8"?>
<Types xmlns="http://schemas.openxmlformats.org/package/2006/content-types">
  <Default Extension="6" ContentType="image/jpeg"/>
  <Default Extension="docx" ContentType="application/vnd.openxmlformats-officedocument.wordprocessingml.documen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6" r:id="rId1"/>
  </p:sldMasterIdLst>
  <p:notesMasterIdLst>
    <p:notesMasterId r:id="rId62"/>
  </p:notesMasterIdLst>
  <p:sldIdLst>
    <p:sldId id="265" r:id="rId2"/>
    <p:sldId id="256" r:id="rId3"/>
    <p:sldId id="260" r:id="rId4"/>
    <p:sldId id="267" r:id="rId5"/>
    <p:sldId id="269" r:id="rId6"/>
    <p:sldId id="268" r:id="rId7"/>
    <p:sldId id="277" r:id="rId8"/>
    <p:sldId id="312" r:id="rId9"/>
    <p:sldId id="270" r:id="rId10"/>
    <p:sldId id="278" r:id="rId11"/>
    <p:sldId id="279" r:id="rId12"/>
    <p:sldId id="280" r:id="rId13"/>
    <p:sldId id="281" r:id="rId14"/>
    <p:sldId id="282" r:id="rId15"/>
    <p:sldId id="313" r:id="rId16"/>
    <p:sldId id="283" r:id="rId17"/>
    <p:sldId id="284" r:id="rId18"/>
    <p:sldId id="285" r:id="rId19"/>
    <p:sldId id="286" r:id="rId20"/>
    <p:sldId id="287" r:id="rId21"/>
    <p:sldId id="289" r:id="rId22"/>
    <p:sldId id="290" r:id="rId23"/>
    <p:sldId id="291" r:id="rId24"/>
    <p:sldId id="292" r:id="rId25"/>
    <p:sldId id="293" r:id="rId26"/>
    <p:sldId id="295" r:id="rId27"/>
    <p:sldId id="296" r:id="rId28"/>
    <p:sldId id="297" r:id="rId29"/>
    <p:sldId id="298" r:id="rId30"/>
    <p:sldId id="299" r:id="rId31"/>
    <p:sldId id="300" r:id="rId32"/>
    <p:sldId id="301" r:id="rId33"/>
    <p:sldId id="315" r:id="rId34"/>
    <p:sldId id="316" r:id="rId35"/>
    <p:sldId id="317" r:id="rId36"/>
    <p:sldId id="319" r:id="rId37"/>
    <p:sldId id="321" r:id="rId38"/>
    <p:sldId id="320" r:id="rId39"/>
    <p:sldId id="318" r:id="rId40"/>
    <p:sldId id="314" r:id="rId41"/>
    <p:sldId id="302" r:id="rId42"/>
    <p:sldId id="303" r:id="rId43"/>
    <p:sldId id="304" r:id="rId44"/>
    <p:sldId id="305" r:id="rId45"/>
    <p:sldId id="306" r:id="rId46"/>
    <p:sldId id="308" r:id="rId47"/>
    <p:sldId id="309" r:id="rId48"/>
    <p:sldId id="310" r:id="rId49"/>
    <p:sldId id="311" r:id="rId50"/>
    <p:sldId id="322" r:id="rId51"/>
    <p:sldId id="323" r:id="rId52"/>
    <p:sldId id="324" r:id="rId53"/>
    <p:sldId id="325" r:id="rId54"/>
    <p:sldId id="326" r:id="rId55"/>
    <p:sldId id="327" r:id="rId56"/>
    <p:sldId id="266" r:id="rId57"/>
    <p:sldId id="273" r:id="rId58"/>
    <p:sldId id="274" r:id="rId59"/>
    <p:sldId id="275" r:id="rId60"/>
    <p:sldId id="276" r:id="rId6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C020"/>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55"/>
    <p:restoredTop sz="96405"/>
  </p:normalViewPr>
  <p:slideViewPr>
    <p:cSldViewPr snapToGrid="0">
      <p:cViewPr varScale="1">
        <p:scale>
          <a:sx n="100" d="100"/>
          <a:sy n="100" d="100"/>
        </p:scale>
        <p:origin x="108"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68"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78ACD6-DE38-4925-9956-FA32C1966F98}" type="doc">
      <dgm:prSet loTypeId="urn:microsoft.com/office/officeart/2005/8/layout/cycle1" loCatId="cycle" qsTypeId="urn:microsoft.com/office/officeart/2005/8/quickstyle/simple4" qsCatId="simple" csTypeId="urn:microsoft.com/office/officeart/2005/8/colors/colorful1" csCatId="colorful" phldr="1"/>
      <dgm:spPr/>
      <dgm:t>
        <a:bodyPr/>
        <a:lstStyle/>
        <a:p>
          <a:endParaRPr lang="en-IE"/>
        </a:p>
      </dgm:t>
    </dgm:pt>
    <dgm:pt modelId="{208911CE-BF99-4BB0-8FC9-719A1DFF1B10}">
      <dgm:prSet phldrT="[Text]" custT="1"/>
      <dgm:spPr/>
      <dgm:t>
        <a:bodyPr/>
        <a:lstStyle/>
        <a:p>
          <a:r>
            <a:rPr lang="el-GR" sz="1000" b="1" i="1" dirty="0">
              <a:latin typeface="Calibri" panose="020F0502020204030204" pitchFamily="34" charset="0"/>
              <a:ea typeface="Calibri" panose="020F0502020204030204" pitchFamily="34" charset="0"/>
              <a:cs typeface="Calibri" panose="020F0502020204030204" pitchFamily="34" charset="0"/>
            </a:rPr>
            <a:t>φτιάχνω</a:t>
          </a:r>
          <a:endParaRPr lang="en-IE" sz="700" b="1" i="1" dirty="0">
            <a:latin typeface="Calibri" panose="020F0502020204030204" pitchFamily="34" charset="0"/>
            <a:ea typeface="Calibri" panose="020F0502020204030204" pitchFamily="34" charset="0"/>
            <a:cs typeface="Calibri" panose="020F0502020204030204" pitchFamily="34" charset="0"/>
          </a:endParaRPr>
        </a:p>
      </dgm:t>
    </dgm:pt>
    <dgm:pt modelId="{1C949DB0-D8AC-4525-BD78-DD5442405604}" type="parTrans" cxnId="{5ABD2858-29D5-4EF5-85E5-23A91D2969FE}">
      <dgm:prSet/>
      <dgm:spPr/>
      <dgm:t>
        <a:bodyPr/>
        <a:lstStyle/>
        <a:p>
          <a:endParaRPr lang="en-IE" b="1" i="1">
            <a:latin typeface="Calibri" panose="020F0502020204030204" pitchFamily="34" charset="0"/>
            <a:ea typeface="Calibri" panose="020F0502020204030204" pitchFamily="34" charset="0"/>
            <a:cs typeface="Calibri" panose="020F0502020204030204" pitchFamily="34" charset="0"/>
          </a:endParaRPr>
        </a:p>
      </dgm:t>
    </dgm:pt>
    <dgm:pt modelId="{658FF0C9-F843-4711-825E-7A3E2AAAA722}" type="sibTrans" cxnId="{5ABD2858-29D5-4EF5-85E5-23A91D2969FE}">
      <dgm:prSet/>
      <dgm:spPr/>
      <dgm:t>
        <a:bodyPr/>
        <a:lstStyle/>
        <a:p>
          <a:endParaRPr lang="en-IE" b="1" i="1">
            <a:latin typeface="Calibri" panose="020F0502020204030204" pitchFamily="34" charset="0"/>
            <a:ea typeface="Calibri" panose="020F0502020204030204" pitchFamily="34" charset="0"/>
            <a:cs typeface="Calibri" panose="020F0502020204030204" pitchFamily="34" charset="0"/>
          </a:endParaRPr>
        </a:p>
      </dgm:t>
    </dgm:pt>
    <dgm:pt modelId="{306C0C4E-00BF-4E6D-8DED-EB9504239C48}">
      <dgm:prSet phldrT="[Text]" custT="1"/>
      <dgm:spPr/>
      <dgm:t>
        <a:bodyPr/>
        <a:lstStyle/>
        <a:p>
          <a:r>
            <a:rPr lang="el-GR" sz="1000" b="1" i="1" dirty="0">
              <a:latin typeface="Calibri" panose="020F0502020204030204" pitchFamily="34" charset="0"/>
              <a:ea typeface="Calibri" panose="020F0502020204030204" pitchFamily="34" charset="0"/>
              <a:cs typeface="Calibri" panose="020F0502020204030204" pitchFamily="34" charset="0"/>
            </a:rPr>
            <a:t>χρησιμοποιώ</a:t>
          </a:r>
          <a:endParaRPr lang="en-IE" sz="700" b="1" i="1" dirty="0">
            <a:latin typeface="Calibri" panose="020F0502020204030204" pitchFamily="34" charset="0"/>
            <a:ea typeface="Calibri" panose="020F0502020204030204" pitchFamily="34" charset="0"/>
            <a:cs typeface="Calibri" panose="020F0502020204030204" pitchFamily="34" charset="0"/>
          </a:endParaRPr>
        </a:p>
      </dgm:t>
    </dgm:pt>
    <dgm:pt modelId="{D9AE73F2-CDC9-490F-B841-CA3BBE4CB187}" type="parTrans" cxnId="{576A9A47-3088-4764-9A92-B97E221FD864}">
      <dgm:prSet/>
      <dgm:spPr/>
      <dgm:t>
        <a:bodyPr/>
        <a:lstStyle/>
        <a:p>
          <a:endParaRPr lang="en-IE" b="1" i="1">
            <a:latin typeface="Calibri" panose="020F0502020204030204" pitchFamily="34" charset="0"/>
            <a:ea typeface="Calibri" panose="020F0502020204030204" pitchFamily="34" charset="0"/>
            <a:cs typeface="Calibri" panose="020F0502020204030204" pitchFamily="34" charset="0"/>
          </a:endParaRPr>
        </a:p>
      </dgm:t>
    </dgm:pt>
    <dgm:pt modelId="{A74C4B0E-0C8C-4CA8-BA86-4E150FDAA527}" type="sibTrans" cxnId="{576A9A47-3088-4764-9A92-B97E221FD864}">
      <dgm:prSet/>
      <dgm:spPr/>
      <dgm:t>
        <a:bodyPr/>
        <a:lstStyle/>
        <a:p>
          <a:endParaRPr lang="en-IE" b="1" i="1">
            <a:latin typeface="Calibri" panose="020F0502020204030204" pitchFamily="34" charset="0"/>
            <a:ea typeface="Calibri" panose="020F0502020204030204" pitchFamily="34" charset="0"/>
            <a:cs typeface="Calibri" panose="020F0502020204030204" pitchFamily="34" charset="0"/>
          </a:endParaRPr>
        </a:p>
      </dgm:t>
    </dgm:pt>
    <dgm:pt modelId="{1113DD67-1835-40D0-B47D-925A70E3817A}">
      <dgm:prSet phldrT="[Text]" custT="1"/>
      <dgm:spPr/>
      <dgm:t>
        <a:bodyPr/>
        <a:lstStyle/>
        <a:p>
          <a:r>
            <a:rPr lang="el-GR" sz="1000" b="1" i="1" dirty="0">
              <a:latin typeface="Calibri" panose="020F0502020204030204" pitchFamily="34" charset="0"/>
              <a:ea typeface="Calibri" panose="020F0502020204030204" pitchFamily="34" charset="0"/>
              <a:cs typeface="Calibri" panose="020F0502020204030204" pitchFamily="34" charset="0"/>
            </a:rPr>
            <a:t>επαναχρησιμοποιώ</a:t>
          </a:r>
          <a:endParaRPr lang="en-IE" sz="700" b="1" i="1" dirty="0">
            <a:latin typeface="Calibri" panose="020F0502020204030204" pitchFamily="34" charset="0"/>
            <a:ea typeface="Calibri" panose="020F0502020204030204" pitchFamily="34" charset="0"/>
            <a:cs typeface="Calibri" panose="020F0502020204030204" pitchFamily="34" charset="0"/>
          </a:endParaRPr>
        </a:p>
      </dgm:t>
    </dgm:pt>
    <dgm:pt modelId="{0D7B028C-4FE2-4D54-A83E-FE38B22F33C6}" type="parTrans" cxnId="{9D38AC94-01C2-4174-955D-123F401BC1C0}">
      <dgm:prSet/>
      <dgm:spPr/>
      <dgm:t>
        <a:bodyPr/>
        <a:lstStyle/>
        <a:p>
          <a:endParaRPr lang="en-IE" b="1" i="1">
            <a:latin typeface="Calibri" panose="020F0502020204030204" pitchFamily="34" charset="0"/>
            <a:ea typeface="Calibri" panose="020F0502020204030204" pitchFamily="34" charset="0"/>
            <a:cs typeface="Calibri" panose="020F0502020204030204" pitchFamily="34" charset="0"/>
          </a:endParaRPr>
        </a:p>
      </dgm:t>
    </dgm:pt>
    <dgm:pt modelId="{75C715A0-1D73-4832-AB42-C5374CE4D02F}" type="sibTrans" cxnId="{9D38AC94-01C2-4174-955D-123F401BC1C0}">
      <dgm:prSet/>
      <dgm:spPr/>
      <dgm:t>
        <a:bodyPr/>
        <a:lstStyle/>
        <a:p>
          <a:endParaRPr lang="en-IE" b="1" i="1">
            <a:latin typeface="Calibri" panose="020F0502020204030204" pitchFamily="34" charset="0"/>
            <a:ea typeface="Calibri" panose="020F0502020204030204" pitchFamily="34" charset="0"/>
            <a:cs typeface="Calibri" panose="020F0502020204030204" pitchFamily="34" charset="0"/>
          </a:endParaRPr>
        </a:p>
      </dgm:t>
    </dgm:pt>
    <dgm:pt modelId="{B82142F4-0D1F-4EAB-8434-ED2559C96618}">
      <dgm:prSet phldrT="[Text]" custT="1"/>
      <dgm:spPr/>
      <dgm:t>
        <a:bodyPr/>
        <a:lstStyle/>
        <a:p>
          <a:r>
            <a:rPr lang="el-GR" sz="1100" b="1" i="1" dirty="0">
              <a:latin typeface="Calibri" panose="020F0502020204030204" pitchFamily="34" charset="0"/>
              <a:ea typeface="Calibri" panose="020F0502020204030204" pitchFamily="34" charset="0"/>
              <a:cs typeface="Calibri" panose="020F0502020204030204" pitchFamily="34" charset="0"/>
            </a:rPr>
            <a:t>ανακατασκευάζω</a:t>
          </a:r>
          <a:endParaRPr lang="en-IE" sz="700" b="1" i="1" dirty="0">
            <a:latin typeface="Calibri" panose="020F0502020204030204" pitchFamily="34" charset="0"/>
            <a:ea typeface="Calibri" panose="020F0502020204030204" pitchFamily="34" charset="0"/>
            <a:cs typeface="Calibri" panose="020F0502020204030204" pitchFamily="34" charset="0"/>
          </a:endParaRPr>
        </a:p>
      </dgm:t>
    </dgm:pt>
    <dgm:pt modelId="{50D24068-1A76-4619-A95D-77DE502D58B5}" type="parTrans" cxnId="{C7AEFB09-105D-4DB6-9E22-0C5ED055DC4C}">
      <dgm:prSet/>
      <dgm:spPr/>
      <dgm:t>
        <a:bodyPr/>
        <a:lstStyle/>
        <a:p>
          <a:endParaRPr lang="en-IE" b="1" i="1">
            <a:latin typeface="Calibri" panose="020F0502020204030204" pitchFamily="34" charset="0"/>
            <a:ea typeface="Calibri" panose="020F0502020204030204" pitchFamily="34" charset="0"/>
            <a:cs typeface="Calibri" panose="020F0502020204030204" pitchFamily="34" charset="0"/>
          </a:endParaRPr>
        </a:p>
      </dgm:t>
    </dgm:pt>
    <dgm:pt modelId="{346EB3F2-0793-4759-BCB4-442193806329}" type="sibTrans" cxnId="{C7AEFB09-105D-4DB6-9E22-0C5ED055DC4C}">
      <dgm:prSet/>
      <dgm:spPr/>
      <dgm:t>
        <a:bodyPr/>
        <a:lstStyle/>
        <a:p>
          <a:endParaRPr lang="en-IE" b="1" i="1">
            <a:latin typeface="Calibri" panose="020F0502020204030204" pitchFamily="34" charset="0"/>
            <a:ea typeface="Calibri" panose="020F0502020204030204" pitchFamily="34" charset="0"/>
            <a:cs typeface="Calibri" panose="020F0502020204030204" pitchFamily="34" charset="0"/>
          </a:endParaRPr>
        </a:p>
      </dgm:t>
    </dgm:pt>
    <dgm:pt modelId="{A0F9F9F6-C566-4FEB-AE42-F8F364E44EFD}">
      <dgm:prSet phldrT="[Text]" custT="1"/>
      <dgm:spPr/>
      <dgm:t>
        <a:bodyPr/>
        <a:lstStyle/>
        <a:p>
          <a:r>
            <a:rPr lang="el-GR" sz="1000" b="1" i="1" dirty="0">
              <a:latin typeface="Calibri" panose="020F0502020204030204" pitchFamily="34" charset="0"/>
              <a:ea typeface="Calibri" panose="020F0502020204030204" pitchFamily="34" charset="0"/>
              <a:cs typeface="Calibri" panose="020F0502020204030204" pitchFamily="34" charset="0"/>
            </a:rPr>
            <a:t>ανακυκλώνω</a:t>
          </a:r>
          <a:endParaRPr lang="en-IE" sz="700" b="1" i="1" dirty="0">
            <a:latin typeface="Calibri" panose="020F0502020204030204" pitchFamily="34" charset="0"/>
            <a:ea typeface="Calibri" panose="020F0502020204030204" pitchFamily="34" charset="0"/>
            <a:cs typeface="Calibri" panose="020F0502020204030204" pitchFamily="34" charset="0"/>
          </a:endParaRPr>
        </a:p>
      </dgm:t>
    </dgm:pt>
    <dgm:pt modelId="{0FE0DD0E-D6CC-45E1-9F86-E49AED334941}" type="parTrans" cxnId="{981ED920-CFD1-46B7-8D20-208A2D58EE64}">
      <dgm:prSet/>
      <dgm:spPr/>
      <dgm:t>
        <a:bodyPr/>
        <a:lstStyle/>
        <a:p>
          <a:endParaRPr lang="en-IE" b="1" i="1">
            <a:latin typeface="Calibri" panose="020F0502020204030204" pitchFamily="34" charset="0"/>
            <a:ea typeface="Calibri" panose="020F0502020204030204" pitchFamily="34" charset="0"/>
            <a:cs typeface="Calibri" panose="020F0502020204030204" pitchFamily="34" charset="0"/>
          </a:endParaRPr>
        </a:p>
      </dgm:t>
    </dgm:pt>
    <dgm:pt modelId="{9E71FA48-D3D2-46AB-A9FC-27A5AAC191CB}" type="sibTrans" cxnId="{981ED920-CFD1-46B7-8D20-208A2D58EE64}">
      <dgm:prSet/>
      <dgm:spPr/>
      <dgm:t>
        <a:bodyPr/>
        <a:lstStyle/>
        <a:p>
          <a:endParaRPr lang="en-IE" b="1" i="1">
            <a:latin typeface="Calibri" panose="020F0502020204030204" pitchFamily="34" charset="0"/>
            <a:ea typeface="Calibri" panose="020F0502020204030204" pitchFamily="34" charset="0"/>
            <a:cs typeface="Calibri" panose="020F0502020204030204" pitchFamily="34" charset="0"/>
          </a:endParaRPr>
        </a:p>
      </dgm:t>
    </dgm:pt>
    <dgm:pt modelId="{4A9E4742-59BB-47B4-9F81-6E5D62646CC2}" type="pres">
      <dgm:prSet presAssocID="{1178ACD6-DE38-4925-9956-FA32C1966F98}" presName="cycle" presStyleCnt="0">
        <dgm:presLayoutVars>
          <dgm:dir/>
          <dgm:resizeHandles val="exact"/>
        </dgm:presLayoutVars>
      </dgm:prSet>
      <dgm:spPr/>
    </dgm:pt>
    <dgm:pt modelId="{507C3F09-ECB1-4317-932E-054846FDBFE7}" type="pres">
      <dgm:prSet presAssocID="{208911CE-BF99-4BB0-8FC9-719A1DFF1B10}" presName="dummy" presStyleCnt="0"/>
      <dgm:spPr/>
    </dgm:pt>
    <dgm:pt modelId="{0F2D8024-E8F5-4B58-99D2-4F88F6B866AC}" type="pres">
      <dgm:prSet presAssocID="{208911CE-BF99-4BB0-8FC9-719A1DFF1B10}" presName="node" presStyleLbl="revTx" presStyleIdx="0" presStyleCnt="5">
        <dgm:presLayoutVars>
          <dgm:bulletEnabled val="1"/>
        </dgm:presLayoutVars>
      </dgm:prSet>
      <dgm:spPr/>
    </dgm:pt>
    <dgm:pt modelId="{31EF355F-0A3D-45A4-AEC3-C944E0B9A580}" type="pres">
      <dgm:prSet presAssocID="{658FF0C9-F843-4711-825E-7A3E2AAAA722}" presName="sibTrans" presStyleLbl="node1" presStyleIdx="0" presStyleCnt="5"/>
      <dgm:spPr/>
    </dgm:pt>
    <dgm:pt modelId="{0EF15656-A0C0-4A9F-A35A-69C4457F445F}" type="pres">
      <dgm:prSet presAssocID="{306C0C4E-00BF-4E6D-8DED-EB9504239C48}" presName="dummy" presStyleCnt="0"/>
      <dgm:spPr/>
    </dgm:pt>
    <dgm:pt modelId="{00269073-37DD-439C-896F-CDEB0669B3FD}" type="pres">
      <dgm:prSet presAssocID="{306C0C4E-00BF-4E6D-8DED-EB9504239C48}" presName="node" presStyleLbl="revTx" presStyleIdx="1" presStyleCnt="5">
        <dgm:presLayoutVars>
          <dgm:bulletEnabled val="1"/>
        </dgm:presLayoutVars>
      </dgm:prSet>
      <dgm:spPr/>
    </dgm:pt>
    <dgm:pt modelId="{E6878A22-BB8A-49EC-A823-4F1656D8486B}" type="pres">
      <dgm:prSet presAssocID="{A74C4B0E-0C8C-4CA8-BA86-4E150FDAA527}" presName="sibTrans" presStyleLbl="node1" presStyleIdx="1" presStyleCnt="5"/>
      <dgm:spPr/>
    </dgm:pt>
    <dgm:pt modelId="{06A69150-057E-4190-B193-93F1A152DBA7}" type="pres">
      <dgm:prSet presAssocID="{1113DD67-1835-40D0-B47D-925A70E3817A}" presName="dummy" presStyleCnt="0"/>
      <dgm:spPr/>
    </dgm:pt>
    <dgm:pt modelId="{B2D30B2C-F144-4CC9-8FBE-4E553079C5B8}" type="pres">
      <dgm:prSet presAssocID="{1113DD67-1835-40D0-B47D-925A70E3817A}" presName="node" presStyleLbl="revTx" presStyleIdx="2" presStyleCnt="5">
        <dgm:presLayoutVars>
          <dgm:bulletEnabled val="1"/>
        </dgm:presLayoutVars>
      </dgm:prSet>
      <dgm:spPr/>
    </dgm:pt>
    <dgm:pt modelId="{C43F2560-419E-421E-9392-6D34541EFC23}" type="pres">
      <dgm:prSet presAssocID="{75C715A0-1D73-4832-AB42-C5374CE4D02F}" presName="sibTrans" presStyleLbl="node1" presStyleIdx="2" presStyleCnt="5"/>
      <dgm:spPr/>
    </dgm:pt>
    <dgm:pt modelId="{92346319-66D2-4410-9F92-9D927C205FDE}" type="pres">
      <dgm:prSet presAssocID="{B82142F4-0D1F-4EAB-8434-ED2559C96618}" presName="dummy" presStyleCnt="0"/>
      <dgm:spPr/>
    </dgm:pt>
    <dgm:pt modelId="{2D099EE5-F413-4F33-BF80-9AE32B927606}" type="pres">
      <dgm:prSet presAssocID="{B82142F4-0D1F-4EAB-8434-ED2559C96618}" presName="node" presStyleLbl="revTx" presStyleIdx="3" presStyleCnt="5" custScaleX="160029" custRadScaleRad="90601" custRadScaleInc="-13631">
        <dgm:presLayoutVars>
          <dgm:bulletEnabled val="1"/>
        </dgm:presLayoutVars>
      </dgm:prSet>
      <dgm:spPr/>
    </dgm:pt>
    <dgm:pt modelId="{C418D4CD-5989-4BDE-9533-2F63C974B47A}" type="pres">
      <dgm:prSet presAssocID="{346EB3F2-0793-4759-BCB4-442193806329}" presName="sibTrans" presStyleLbl="node1" presStyleIdx="3" presStyleCnt="5"/>
      <dgm:spPr/>
    </dgm:pt>
    <dgm:pt modelId="{CC0452C1-098A-43E3-8874-364B7918A060}" type="pres">
      <dgm:prSet presAssocID="{A0F9F9F6-C566-4FEB-AE42-F8F364E44EFD}" presName="dummy" presStyleCnt="0"/>
      <dgm:spPr/>
    </dgm:pt>
    <dgm:pt modelId="{3F61A060-4A7E-4974-95D9-A61BE21A1700}" type="pres">
      <dgm:prSet presAssocID="{A0F9F9F6-C566-4FEB-AE42-F8F364E44EFD}" presName="node" presStyleLbl="revTx" presStyleIdx="4" presStyleCnt="5">
        <dgm:presLayoutVars>
          <dgm:bulletEnabled val="1"/>
        </dgm:presLayoutVars>
      </dgm:prSet>
      <dgm:spPr/>
    </dgm:pt>
    <dgm:pt modelId="{5F6ADCF4-05AE-4FBB-BA75-B0BFA1349D05}" type="pres">
      <dgm:prSet presAssocID="{9E71FA48-D3D2-46AB-A9FC-27A5AAC191CB}" presName="sibTrans" presStyleLbl="node1" presStyleIdx="4" presStyleCnt="5"/>
      <dgm:spPr/>
    </dgm:pt>
  </dgm:ptLst>
  <dgm:cxnLst>
    <dgm:cxn modelId="{C7AEFB09-105D-4DB6-9E22-0C5ED055DC4C}" srcId="{1178ACD6-DE38-4925-9956-FA32C1966F98}" destId="{B82142F4-0D1F-4EAB-8434-ED2559C96618}" srcOrd="3" destOrd="0" parTransId="{50D24068-1A76-4619-A95D-77DE502D58B5}" sibTransId="{346EB3F2-0793-4759-BCB4-442193806329}"/>
    <dgm:cxn modelId="{B26B0915-B1A9-49D6-BA96-6D0689321427}" type="presOf" srcId="{1178ACD6-DE38-4925-9956-FA32C1966F98}" destId="{4A9E4742-59BB-47B4-9F81-6E5D62646CC2}" srcOrd="0" destOrd="0" presId="urn:microsoft.com/office/officeart/2005/8/layout/cycle1"/>
    <dgm:cxn modelId="{DF5D2518-846A-4036-AA67-625A241594AF}" type="presOf" srcId="{1113DD67-1835-40D0-B47D-925A70E3817A}" destId="{B2D30B2C-F144-4CC9-8FBE-4E553079C5B8}" srcOrd="0" destOrd="0" presId="urn:microsoft.com/office/officeart/2005/8/layout/cycle1"/>
    <dgm:cxn modelId="{39E25320-4239-4CF4-A1D6-DA36ACBBDAE4}" type="presOf" srcId="{B82142F4-0D1F-4EAB-8434-ED2559C96618}" destId="{2D099EE5-F413-4F33-BF80-9AE32B927606}" srcOrd="0" destOrd="0" presId="urn:microsoft.com/office/officeart/2005/8/layout/cycle1"/>
    <dgm:cxn modelId="{981ED920-CFD1-46B7-8D20-208A2D58EE64}" srcId="{1178ACD6-DE38-4925-9956-FA32C1966F98}" destId="{A0F9F9F6-C566-4FEB-AE42-F8F364E44EFD}" srcOrd="4" destOrd="0" parTransId="{0FE0DD0E-D6CC-45E1-9F86-E49AED334941}" sibTransId="{9E71FA48-D3D2-46AB-A9FC-27A5AAC191CB}"/>
    <dgm:cxn modelId="{C55CA339-5AA3-4703-BAEB-FD4CBA26D4D1}" type="presOf" srcId="{9E71FA48-D3D2-46AB-A9FC-27A5AAC191CB}" destId="{5F6ADCF4-05AE-4FBB-BA75-B0BFA1349D05}" srcOrd="0" destOrd="0" presId="urn:microsoft.com/office/officeart/2005/8/layout/cycle1"/>
    <dgm:cxn modelId="{E949683F-D890-4B0E-B3C8-B4177709F39E}" type="presOf" srcId="{658FF0C9-F843-4711-825E-7A3E2AAAA722}" destId="{31EF355F-0A3D-45A4-AEC3-C944E0B9A580}" srcOrd="0" destOrd="0" presId="urn:microsoft.com/office/officeart/2005/8/layout/cycle1"/>
    <dgm:cxn modelId="{A4079467-1139-4343-A65E-7970ABEAB650}" type="presOf" srcId="{346EB3F2-0793-4759-BCB4-442193806329}" destId="{C418D4CD-5989-4BDE-9533-2F63C974B47A}" srcOrd="0" destOrd="0" presId="urn:microsoft.com/office/officeart/2005/8/layout/cycle1"/>
    <dgm:cxn modelId="{576A9A47-3088-4764-9A92-B97E221FD864}" srcId="{1178ACD6-DE38-4925-9956-FA32C1966F98}" destId="{306C0C4E-00BF-4E6D-8DED-EB9504239C48}" srcOrd="1" destOrd="0" parTransId="{D9AE73F2-CDC9-490F-B841-CA3BBE4CB187}" sibTransId="{A74C4B0E-0C8C-4CA8-BA86-4E150FDAA527}"/>
    <dgm:cxn modelId="{5ABD2858-29D5-4EF5-85E5-23A91D2969FE}" srcId="{1178ACD6-DE38-4925-9956-FA32C1966F98}" destId="{208911CE-BF99-4BB0-8FC9-719A1DFF1B10}" srcOrd="0" destOrd="0" parTransId="{1C949DB0-D8AC-4525-BD78-DD5442405604}" sibTransId="{658FF0C9-F843-4711-825E-7A3E2AAAA722}"/>
    <dgm:cxn modelId="{E4079D79-A683-45EE-BB1B-A7490B7AF74C}" type="presOf" srcId="{75C715A0-1D73-4832-AB42-C5374CE4D02F}" destId="{C43F2560-419E-421E-9392-6D34541EFC23}" srcOrd="0" destOrd="0" presId="urn:microsoft.com/office/officeart/2005/8/layout/cycle1"/>
    <dgm:cxn modelId="{FB2EAF59-A2F2-4E31-B5BC-9BFF1BD820E1}" type="presOf" srcId="{A74C4B0E-0C8C-4CA8-BA86-4E150FDAA527}" destId="{E6878A22-BB8A-49EC-A823-4F1656D8486B}" srcOrd="0" destOrd="0" presId="urn:microsoft.com/office/officeart/2005/8/layout/cycle1"/>
    <dgm:cxn modelId="{9D38AC94-01C2-4174-955D-123F401BC1C0}" srcId="{1178ACD6-DE38-4925-9956-FA32C1966F98}" destId="{1113DD67-1835-40D0-B47D-925A70E3817A}" srcOrd="2" destOrd="0" parTransId="{0D7B028C-4FE2-4D54-A83E-FE38B22F33C6}" sibTransId="{75C715A0-1D73-4832-AB42-C5374CE4D02F}"/>
    <dgm:cxn modelId="{EFA31DBE-0892-475C-8CE1-E98AEE7BA443}" type="presOf" srcId="{208911CE-BF99-4BB0-8FC9-719A1DFF1B10}" destId="{0F2D8024-E8F5-4B58-99D2-4F88F6B866AC}" srcOrd="0" destOrd="0" presId="urn:microsoft.com/office/officeart/2005/8/layout/cycle1"/>
    <dgm:cxn modelId="{B2B7B8F4-7F00-44A9-99F9-7E7E8AC7905E}" type="presOf" srcId="{306C0C4E-00BF-4E6D-8DED-EB9504239C48}" destId="{00269073-37DD-439C-896F-CDEB0669B3FD}" srcOrd="0" destOrd="0" presId="urn:microsoft.com/office/officeart/2005/8/layout/cycle1"/>
    <dgm:cxn modelId="{C7AF10FA-5C5E-4C2F-9044-2EA025D489F4}" type="presOf" srcId="{A0F9F9F6-C566-4FEB-AE42-F8F364E44EFD}" destId="{3F61A060-4A7E-4974-95D9-A61BE21A1700}" srcOrd="0" destOrd="0" presId="urn:microsoft.com/office/officeart/2005/8/layout/cycle1"/>
    <dgm:cxn modelId="{965DF25B-88CB-4E96-8A99-A07AC8E23DDE}" type="presParOf" srcId="{4A9E4742-59BB-47B4-9F81-6E5D62646CC2}" destId="{507C3F09-ECB1-4317-932E-054846FDBFE7}" srcOrd="0" destOrd="0" presId="urn:microsoft.com/office/officeart/2005/8/layout/cycle1"/>
    <dgm:cxn modelId="{34BA4A99-88CA-4CCA-9DD4-804E2CDD85D5}" type="presParOf" srcId="{4A9E4742-59BB-47B4-9F81-6E5D62646CC2}" destId="{0F2D8024-E8F5-4B58-99D2-4F88F6B866AC}" srcOrd="1" destOrd="0" presId="urn:microsoft.com/office/officeart/2005/8/layout/cycle1"/>
    <dgm:cxn modelId="{324E6522-DCC5-476B-9B0A-19F0E49710A6}" type="presParOf" srcId="{4A9E4742-59BB-47B4-9F81-6E5D62646CC2}" destId="{31EF355F-0A3D-45A4-AEC3-C944E0B9A580}" srcOrd="2" destOrd="0" presId="urn:microsoft.com/office/officeart/2005/8/layout/cycle1"/>
    <dgm:cxn modelId="{B90BC669-6FAC-4A89-BFFF-0CAF004F927D}" type="presParOf" srcId="{4A9E4742-59BB-47B4-9F81-6E5D62646CC2}" destId="{0EF15656-A0C0-4A9F-A35A-69C4457F445F}" srcOrd="3" destOrd="0" presId="urn:microsoft.com/office/officeart/2005/8/layout/cycle1"/>
    <dgm:cxn modelId="{01D57105-8C57-4BF0-A316-A29A888403E2}" type="presParOf" srcId="{4A9E4742-59BB-47B4-9F81-6E5D62646CC2}" destId="{00269073-37DD-439C-896F-CDEB0669B3FD}" srcOrd="4" destOrd="0" presId="urn:microsoft.com/office/officeart/2005/8/layout/cycle1"/>
    <dgm:cxn modelId="{4170CFAA-C12B-4409-A147-4A6C9C9E0ED8}" type="presParOf" srcId="{4A9E4742-59BB-47B4-9F81-6E5D62646CC2}" destId="{E6878A22-BB8A-49EC-A823-4F1656D8486B}" srcOrd="5" destOrd="0" presId="urn:microsoft.com/office/officeart/2005/8/layout/cycle1"/>
    <dgm:cxn modelId="{A7957738-8527-4513-B627-C15C6845A437}" type="presParOf" srcId="{4A9E4742-59BB-47B4-9F81-6E5D62646CC2}" destId="{06A69150-057E-4190-B193-93F1A152DBA7}" srcOrd="6" destOrd="0" presId="urn:microsoft.com/office/officeart/2005/8/layout/cycle1"/>
    <dgm:cxn modelId="{C93897D0-0C0F-45B9-A651-FF2843813498}" type="presParOf" srcId="{4A9E4742-59BB-47B4-9F81-6E5D62646CC2}" destId="{B2D30B2C-F144-4CC9-8FBE-4E553079C5B8}" srcOrd="7" destOrd="0" presId="urn:microsoft.com/office/officeart/2005/8/layout/cycle1"/>
    <dgm:cxn modelId="{B7F2C8F4-A4B4-4DF6-9129-DE4682B687F7}" type="presParOf" srcId="{4A9E4742-59BB-47B4-9F81-6E5D62646CC2}" destId="{C43F2560-419E-421E-9392-6D34541EFC23}" srcOrd="8" destOrd="0" presId="urn:microsoft.com/office/officeart/2005/8/layout/cycle1"/>
    <dgm:cxn modelId="{38B9F152-F97F-4B8A-A451-5EB4DE7B4C81}" type="presParOf" srcId="{4A9E4742-59BB-47B4-9F81-6E5D62646CC2}" destId="{92346319-66D2-4410-9F92-9D927C205FDE}" srcOrd="9" destOrd="0" presId="urn:microsoft.com/office/officeart/2005/8/layout/cycle1"/>
    <dgm:cxn modelId="{56412AC0-3B5D-4364-B2A3-42FF90D901F4}" type="presParOf" srcId="{4A9E4742-59BB-47B4-9F81-6E5D62646CC2}" destId="{2D099EE5-F413-4F33-BF80-9AE32B927606}" srcOrd="10" destOrd="0" presId="urn:microsoft.com/office/officeart/2005/8/layout/cycle1"/>
    <dgm:cxn modelId="{172AF3EE-86BE-4817-A01D-DA6B34DF0123}" type="presParOf" srcId="{4A9E4742-59BB-47B4-9F81-6E5D62646CC2}" destId="{C418D4CD-5989-4BDE-9533-2F63C974B47A}" srcOrd="11" destOrd="0" presId="urn:microsoft.com/office/officeart/2005/8/layout/cycle1"/>
    <dgm:cxn modelId="{F21680D5-1A88-457B-8EDF-144BC2914B58}" type="presParOf" srcId="{4A9E4742-59BB-47B4-9F81-6E5D62646CC2}" destId="{CC0452C1-098A-43E3-8874-364B7918A060}" srcOrd="12" destOrd="0" presId="urn:microsoft.com/office/officeart/2005/8/layout/cycle1"/>
    <dgm:cxn modelId="{5A9DAA1B-463C-477E-867D-71E4E6FB6291}" type="presParOf" srcId="{4A9E4742-59BB-47B4-9F81-6E5D62646CC2}" destId="{3F61A060-4A7E-4974-95D9-A61BE21A1700}" srcOrd="13" destOrd="0" presId="urn:microsoft.com/office/officeart/2005/8/layout/cycle1"/>
    <dgm:cxn modelId="{2E765088-52FD-4C9D-BEC5-98BE103501BE}" type="presParOf" srcId="{4A9E4742-59BB-47B4-9F81-6E5D62646CC2}" destId="{5F6ADCF4-05AE-4FBB-BA75-B0BFA1349D05}"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5AE173-43D4-4240-8604-653A4AA2A5B0}" type="doc">
      <dgm:prSet loTypeId="urn:microsoft.com/office/officeart/2008/layout/VerticalCurvedList" loCatId="" qsTypeId="urn:microsoft.com/office/officeart/2005/8/quickstyle/simple1" qsCatId="simple" csTypeId="urn:microsoft.com/office/officeart/2005/8/colors/accent1_2" csCatId="accent1" phldr="1"/>
      <dgm:spPr/>
    </dgm:pt>
    <dgm:pt modelId="{D0AF5CBC-0BA2-6340-8CE2-FB0DC94F9F27}">
      <dgm:prSet phldrT="[Κείμενο]" custT="1"/>
      <dgm:spPr/>
      <dgm:t>
        <a:bodyPr/>
        <a:lstStyle/>
        <a:p>
          <a:r>
            <a:rPr lang="el-GR" sz="1200" b="1" dirty="0"/>
            <a:t>Κοιτάζει τη συνολική εικόνα</a:t>
          </a:r>
        </a:p>
      </dgm:t>
    </dgm:pt>
    <dgm:pt modelId="{B7C3E936-0346-4C4A-9F0A-6C6CD23406D1}" type="parTrans" cxnId="{B8EB70D8-82E3-994F-A6F6-99B12ED5A817}">
      <dgm:prSet/>
      <dgm:spPr/>
      <dgm:t>
        <a:bodyPr/>
        <a:lstStyle/>
        <a:p>
          <a:endParaRPr lang="el-GR"/>
        </a:p>
      </dgm:t>
    </dgm:pt>
    <dgm:pt modelId="{FF86A033-28A0-BB47-A68F-62803F032E25}" type="sibTrans" cxnId="{B8EB70D8-82E3-994F-A6F6-99B12ED5A817}">
      <dgm:prSet/>
      <dgm:spPr/>
      <dgm:t>
        <a:bodyPr/>
        <a:lstStyle/>
        <a:p>
          <a:endParaRPr lang="el-GR"/>
        </a:p>
      </dgm:t>
    </dgm:pt>
    <dgm:pt modelId="{54260EE6-6C12-974D-A1FE-18FC9B4C19B6}">
      <dgm:prSet phldrT="[Κείμενο]" custT="1"/>
      <dgm:spPr/>
      <dgm:t>
        <a:bodyPr/>
        <a:lstStyle/>
        <a:p>
          <a:r>
            <a:rPr lang="el-GR" sz="1050" b="1" dirty="0"/>
            <a:t>Λαμβάνει  μια ευρύτερη προοπτική</a:t>
          </a:r>
        </a:p>
      </dgm:t>
    </dgm:pt>
    <dgm:pt modelId="{769E69CF-F607-E945-B1F0-CFC4B10D6F70}" type="parTrans" cxnId="{6CE9A405-BBAA-F047-B745-7CE14E06B0B1}">
      <dgm:prSet/>
      <dgm:spPr/>
      <dgm:t>
        <a:bodyPr/>
        <a:lstStyle/>
        <a:p>
          <a:endParaRPr lang="el-GR"/>
        </a:p>
      </dgm:t>
    </dgm:pt>
    <dgm:pt modelId="{170D6FD6-B8BC-CA49-9125-DD6BE8A8606C}" type="sibTrans" cxnId="{6CE9A405-BBAA-F047-B745-7CE14E06B0B1}">
      <dgm:prSet/>
      <dgm:spPr/>
      <dgm:t>
        <a:bodyPr/>
        <a:lstStyle/>
        <a:p>
          <a:endParaRPr lang="el-GR"/>
        </a:p>
      </dgm:t>
    </dgm:pt>
    <dgm:pt modelId="{3EE5F57B-EE9E-124C-82E5-81F3F5A2D2A9}">
      <dgm:prSet phldrT="[Κείμενο]" custT="1"/>
      <dgm:spPr/>
      <dgm:t>
        <a:bodyPr/>
        <a:lstStyle/>
        <a:p>
          <a:r>
            <a:rPr lang="el-GR" sz="1050" b="1" dirty="0"/>
            <a:t>Διαθέτει πολλαπλές προοπτικές</a:t>
          </a:r>
        </a:p>
      </dgm:t>
    </dgm:pt>
    <dgm:pt modelId="{9E8E61E9-714B-F749-B263-0D7156B29216}" type="parTrans" cxnId="{906C4903-7F23-CF41-BD26-2CBD3B56BA2C}">
      <dgm:prSet/>
      <dgm:spPr/>
      <dgm:t>
        <a:bodyPr/>
        <a:lstStyle/>
        <a:p>
          <a:endParaRPr lang="el-GR"/>
        </a:p>
      </dgm:t>
    </dgm:pt>
    <dgm:pt modelId="{2724C33A-C4EF-A14A-A5D8-6B7361FB30AD}" type="sibTrans" cxnId="{906C4903-7F23-CF41-BD26-2CBD3B56BA2C}">
      <dgm:prSet/>
      <dgm:spPr/>
      <dgm:t>
        <a:bodyPr/>
        <a:lstStyle/>
        <a:p>
          <a:endParaRPr lang="el-GR"/>
        </a:p>
      </dgm:t>
    </dgm:pt>
    <dgm:pt modelId="{4538D4BF-11D1-384F-9EE4-38C707733810}">
      <dgm:prSet custT="1"/>
      <dgm:spPr/>
      <dgm:t>
        <a:bodyPr/>
        <a:lstStyle/>
        <a:p>
          <a:r>
            <a:rPr lang="el-GR" sz="1050" b="1" dirty="0"/>
            <a:t>Εξετάζει τις αλληλεπιδράσεις εντός του συστήματος</a:t>
          </a:r>
        </a:p>
      </dgm:t>
    </dgm:pt>
    <dgm:pt modelId="{2B9C6D00-5D58-0348-A93B-C8154AB191C6}" type="parTrans" cxnId="{80DF011F-82BA-A546-AD69-C3DB332653F2}">
      <dgm:prSet/>
      <dgm:spPr/>
      <dgm:t>
        <a:bodyPr/>
        <a:lstStyle/>
        <a:p>
          <a:endParaRPr lang="el-GR"/>
        </a:p>
      </dgm:t>
    </dgm:pt>
    <dgm:pt modelId="{19C9CF66-4FB8-1148-94C2-53472E9A7B46}" type="sibTrans" cxnId="{80DF011F-82BA-A546-AD69-C3DB332653F2}">
      <dgm:prSet/>
      <dgm:spPr/>
      <dgm:t>
        <a:bodyPr/>
        <a:lstStyle/>
        <a:p>
          <a:endParaRPr lang="el-GR"/>
        </a:p>
      </dgm:t>
    </dgm:pt>
    <dgm:pt modelId="{8368C5F5-8DF2-3A49-9B35-1BBE08200654}">
      <dgm:prSet custT="1"/>
      <dgm:spPr/>
      <dgm:t>
        <a:bodyPr/>
        <a:lstStyle/>
        <a:p>
          <a:r>
            <a:rPr lang="el-GR" sz="1050" b="1" dirty="0"/>
            <a:t>Αναζητεί βαθύτερες αιτίες και λύσεις</a:t>
          </a:r>
        </a:p>
      </dgm:t>
    </dgm:pt>
    <dgm:pt modelId="{904C02A3-0020-9E4D-90C5-68CC55159EDE}" type="parTrans" cxnId="{38F2EE63-6A12-6D45-A79B-F0EAFA646265}">
      <dgm:prSet/>
      <dgm:spPr/>
      <dgm:t>
        <a:bodyPr/>
        <a:lstStyle/>
        <a:p>
          <a:endParaRPr lang="el-GR"/>
        </a:p>
      </dgm:t>
    </dgm:pt>
    <dgm:pt modelId="{F5AE311B-8BCF-7148-9A1B-4CDBFD27C0AA}" type="sibTrans" cxnId="{38F2EE63-6A12-6D45-A79B-F0EAFA646265}">
      <dgm:prSet/>
      <dgm:spPr/>
      <dgm:t>
        <a:bodyPr/>
        <a:lstStyle/>
        <a:p>
          <a:endParaRPr lang="el-GR"/>
        </a:p>
      </dgm:t>
    </dgm:pt>
    <dgm:pt modelId="{DFEE6CC1-E16A-C644-9318-134CC25441AD}">
      <dgm:prSet custT="1"/>
      <dgm:spPr/>
      <dgm:t>
        <a:bodyPr/>
        <a:lstStyle/>
        <a:p>
          <a:r>
            <a:rPr lang="el-GR" sz="1050" b="1" dirty="0"/>
            <a:t>Προλαμβάνει τις συνέπειες</a:t>
          </a:r>
        </a:p>
      </dgm:t>
    </dgm:pt>
    <dgm:pt modelId="{F6C69F1A-1EA9-664F-A8CD-4CE5FD69BADA}" type="parTrans" cxnId="{39F939E6-EB89-B04F-BFFA-6CA4EACE0673}">
      <dgm:prSet/>
      <dgm:spPr/>
      <dgm:t>
        <a:bodyPr/>
        <a:lstStyle/>
        <a:p>
          <a:endParaRPr lang="el-GR"/>
        </a:p>
      </dgm:t>
    </dgm:pt>
    <dgm:pt modelId="{8909E79D-F7B2-7F47-8D89-3132AF2E352B}" type="sibTrans" cxnId="{39F939E6-EB89-B04F-BFFA-6CA4EACE0673}">
      <dgm:prSet/>
      <dgm:spPr/>
      <dgm:t>
        <a:bodyPr/>
        <a:lstStyle/>
        <a:p>
          <a:endParaRPr lang="el-GR"/>
        </a:p>
      </dgm:t>
    </dgm:pt>
    <dgm:pt modelId="{2ECEDA85-4CD1-5344-944F-7F53C4A1C658}">
      <dgm:prSet custT="1"/>
      <dgm:spPr/>
      <dgm:t>
        <a:bodyPr/>
        <a:lstStyle/>
        <a:p>
          <a:pPr>
            <a:buSzPts val="1000"/>
            <a:buFont typeface="Symbol" pitchFamily="2" charset="2"/>
            <a:buChar char=""/>
          </a:pPr>
          <a:r>
            <a:rPr lang="el-GR" sz="1050" b="1" dirty="0"/>
            <a:t>Λαμβάνει </a:t>
          </a:r>
          <a:r>
            <a:rPr lang="el-GR" sz="1050" b="1" dirty="0" err="1"/>
            <a:t>υποψιν</a:t>
          </a:r>
          <a:r>
            <a:rPr lang="el-GR" sz="1050" b="1" dirty="0"/>
            <a:t> την πρόκληση και εξερεύνηση νέων ευκαιριών</a:t>
          </a:r>
        </a:p>
      </dgm:t>
    </dgm:pt>
    <dgm:pt modelId="{9355AD92-12C6-C94D-91DB-EB8AC709F54B}" type="parTrans" cxnId="{D0577DC5-1186-3148-A7C2-08101AFD5E41}">
      <dgm:prSet/>
      <dgm:spPr/>
      <dgm:t>
        <a:bodyPr/>
        <a:lstStyle/>
        <a:p>
          <a:endParaRPr lang="el-GR"/>
        </a:p>
      </dgm:t>
    </dgm:pt>
    <dgm:pt modelId="{8444D69B-0A97-6948-859C-C9D1E13BE901}" type="sibTrans" cxnId="{D0577DC5-1186-3148-A7C2-08101AFD5E41}">
      <dgm:prSet/>
      <dgm:spPr/>
      <dgm:t>
        <a:bodyPr/>
        <a:lstStyle/>
        <a:p>
          <a:endParaRPr lang="el-GR"/>
        </a:p>
      </dgm:t>
    </dgm:pt>
    <dgm:pt modelId="{61C5C199-E255-444B-8AA6-548495E6B860}">
      <dgm:prSet/>
      <dgm:spPr/>
      <dgm:t>
        <a:bodyPr/>
        <a:lstStyle/>
        <a:p>
          <a:endParaRPr lang="en-GB" dirty="0"/>
        </a:p>
      </dgm:t>
    </dgm:pt>
    <dgm:pt modelId="{00FBF20D-7005-F341-842F-CCFD5DB53A32}" type="parTrans" cxnId="{83D6E77E-AC5D-9341-96C4-3CB38B368F11}">
      <dgm:prSet/>
      <dgm:spPr/>
      <dgm:t>
        <a:bodyPr/>
        <a:lstStyle/>
        <a:p>
          <a:endParaRPr lang="el-GR"/>
        </a:p>
      </dgm:t>
    </dgm:pt>
    <dgm:pt modelId="{BE65D2B4-9B00-3349-80DE-3B40A24A472C}" type="sibTrans" cxnId="{83D6E77E-AC5D-9341-96C4-3CB38B368F11}">
      <dgm:prSet/>
      <dgm:spPr/>
      <dgm:t>
        <a:bodyPr/>
        <a:lstStyle/>
        <a:p>
          <a:endParaRPr lang="el-GR"/>
        </a:p>
      </dgm:t>
    </dgm:pt>
    <dgm:pt modelId="{DAB02346-8905-FB4A-B421-886D27437D6E}">
      <dgm:prSet/>
      <dgm:spPr/>
      <dgm:t>
        <a:bodyPr/>
        <a:lstStyle/>
        <a:p>
          <a:endParaRPr lang="en-GB" dirty="0"/>
        </a:p>
      </dgm:t>
    </dgm:pt>
    <dgm:pt modelId="{FA5908DB-851C-DC4C-AAC9-C0D4B9297BCD}" type="parTrans" cxnId="{CD4CED8E-16CE-F443-84B6-3BBCD8C3578E}">
      <dgm:prSet/>
      <dgm:spPr/>
      <dgm:t>
        <a:bodyPr/>
        <a:lstStyle/>
        <a:p>
          <a:endParaRPr lang="el-GR"/>
        </a:p>
      </dgm:t>
    </dgm:pt>
    <dgm:pt modelId="{E113F40F-65A9-2040-9877-F1AE29D41E82}" type="sibTrans" cxnId="{CD4CED8E-16CE-F443-84B6-3BBCD8C3578E}">
      <dgm:prSet/>
      <dgm:spPr/>
      <dgm:t>
        <a:bodyPr/>
        <a:lstStyle/>
        <a:p>
          <a:endParaRPr lang="el-GR"/>
        </a:p>
      </dgm:t>
    </dgm:pt>
    <dgm:pt modelId="{A11BF0F3-8F5A-4048-A82C-E9937AC83CC4}" type="pres">
      <dgm:prSet presAssocID="{DE5AE173-43D4-4240-8604-653A4AA2A5B0}" presName="Name0" presStyleCnt="0">
        <dgm:presLayoutVars>
          <dgm:chMax val="7"/>
          <dgm:chPref val="7"/>
          <dgm:dir/>
        </dgm:presLayoutVars>
      </dgm:prSet>
      <dgm:spPr/>
    </dgm:pt>
    <dgm:pt modelId="{6C4E740C-FB7F-3A4C-9244-BABC8AEDEF6C}" type="pres">
      <dgm:prSet presAssocID="{DE5AE173-43D4-4240-8604-653A4AA2A5B0}" presName="Name1" presStyleCnt="0"/>
      <dgm:spPr/>
    </dgm:pt>
    <dgm:pt modelId="{1DD27283-55FE-CD4D-92BA-B859188CCDB7}" type="pres">
      <dgm:prSet presAssocID="{DE5AE173-43D4-4240-8604-653A4AA2A5B0}" presName="cycle" presStyleCnt="0"/>
      <dgm:spPr/>
    </dgm:pt>
    <dgm:pt modelId="{6A74AEA3-1A2D-AC45-8590-F0AA8A0ABD30}" type="pres">
      <dgm:prSet presAssocID="{DE5AE173-43D4-4240-8604-653A4AA2A5B0}" presName="srcNode" presStyleLbl="node1" presStyleIdx="0" presStyleCnt="7"/>
      <dgm:spPr/>
    </dgm:pt>
    <dgm:pt modelId="{F386C6BA-FA09-0041-AD7B-493302611E6D}" type="pres">
      <dgm:prSet presAssocID="{DE5AE173-43D4-4240-8604-653A4AA2A5B0}" presName="conn" presStyleLbl="parChTrans1D2" presStyleIdx="0" presStyleCnt="1"/>
      <dgm:spPr/>
    </dgm:pt>
    <dgm:pt modelId="{E03BAC8A-803C-EE4F-82F2-C3370F3832FE}" type="pres">
      <dgm:prSet presAssocID="{DE5AE173-43D4-4240-8604-653A4AA2A5B0}" presName="extraNode" presStyleLbl="node1" presStyleIdx="0" presStyleCnt="7"/>
      <dgm:spPr/>
    </dgm:pt>
    <dgm:pt modelId="{C0DFA5B0-9469-404F-A36D-139D193344B9}" type="pres">
      <dgm:prSet presAssocID="{DE5AE173-43D4-4240-8604-653A4AA2A5B0}" presName="dstNode" presStyleLbl="node1" presStyleIdx="0" presStyleCnt="7"/>
      <dgm:spPr/>
    </dgm:pt>
    <dgm:pt modelId="{351B8AA4-89B5-B041-82AD-A8652EA0AC09}" type="pres">
      <dgm:prSet presAssocID="{D0AF5CBC-0BA2-6340-8CE2-FB0DC94F9F27}" presName="text_1" presStyleLbl="node1" presStyleIdx="0" presStyleCnt="7">
        <dgm:presLayoutVars>
          <dgm:bulletEnabled val="1"/>
        </dgm:presLayoutVars>
      </dgm:prSet>
      <dgm:spPr/>
    </dgm:pt>
    <dgm:pt modelId="{24CF996E-8E95-054D-822A-688E6150F336}" type="pres">
      <dgm:prSet presAssocID="{D0AF5CBC-0BA2-6340-8CE2-FB0DC94F9F27}" presName="accent_1" presStyleCnt="0"/>
      <dgm:spPr/>
    </dgm:pt>
    <dgm:pt modelId="{DF0CBD63-2D84-F74C-9CF4-2C050133052B}" type="pres">
      <dgm:prSet presAssocID="{D0AF5CBC-0BA2-6340-8CE2-FB0DC94F9F27}" presName="accentRepeatNode" presStyleLbl="solidFgAcc1" presStyleIdx="0" presStyleCnt="7"/>
      <dgm:spPr/>
    </dgm:pt>
    <dgm:pt modelId="{E957AB6D-9535-B146-AFD4-2762E2F8A051}" type="pres">
      <dgm:prSet presAssocID="{54260EE6-6C12-974D-A1FE-18FC9B4C19B6}" presName="text_2" presStyleLbl="node1" presStyleIdx="1" presStyleCnt="7">
        <dgm:presLayoutVars>
          <dgm:bulletEnabled val="1"/>
        </dgm:presLayoutVars>
      </dgm:prSet>
      <dgm:spPr/>
    </dgm:pt>
    <dgm:pt modelId="{2647D6F3-681B-2141-B08B-F3DA66BACE5C}" type="pres">
      <dgm:prSet presAssocID="{54260EE6-6C12-974D-A1FE-18FC9B4C19B6}" presName="accent_2" presStyleCnt="0"/>
      <dgm:spPr/>
    </dgm:pt>
    <dgm:pt modelId="{14767671-3C89-4440-8F5F-D406A2959278}" type="pres">
      <dgm:prSet presAssocID="{54260EE6-6C12-974D-A1FE-18FC9B4C19B6}" presName="accentRepeatNode" presStyleLbl="solidFgAcc1" presStyleIdx="1" presStyleCnt="7"/>
      <dgm:spPr/>
    </dgm:pt>
    <dgm:pt modelId="{4DBF51F4-F58B-F242-912C-83E4C3A13D8A}" type="pres">
      <dgm:prSet presAssocID="{3EE5F57B-EE9E-124C-82E5-81F3F5A2D2A9}" presName="text_3" presStyleLbl="node1" presStyleIdx="2" presStyleCnt="7">
        <dgm:presLayoutVars>
          <dgm:bulletEnabled val="1"/>
        </dgm:presLayoutVars>
      </dgm:prSet>
      <dgm:spPr/>
    </dgm:pt>
    <dgm:pt modelId="{8526B7AD-7DFD-8942-9AE7-F8F980A27A8D}" type="pres">
      <dgm:prSet presAssocID="{3EE5F57B-EE9E-124C-82E5-81F3F5A2D2A9}" presName="accent_3" presStyleCnt="0"/>
      <dgm:spPr/>
    </dgm:pt>
    <dgm:pt modelId="{CF2ADDC0-0C9C-6243-B014-1D2A0C5389BA}" type="pres">
      <dgm:prSet presAssocID="{3EE5F57B-EE9E-124C-82E5-81F3F5A2D2A9}" presName="accentRepeatNode" presStyleLbl="solidFgAcc1" presStyleIdx="2" presStyleCnt="7"/>
      <dgm:spPr/>
    </dgm:pt>
    <dgm:pt modelId="{AD155BA2-4520-F748-8003-EC028C6A857D}" type="pres">
      <dgm:prSet presAssocID="{4538D4BF-11D1-384F-9EE4-38C707733810}" presName="text_4" presStyleLbl="node1" presStyleIdx="3" presStyleCnt="7">
        <dgm:presLayoutVars>
          <dgm:bulletEnabled val="1"/>
        </dgm:presLayoutVars>
      </dgm:prSet>
      <dgm:spPr/>
    </dgm:pt>
    <dgm:pt modelId="{35304F97-AB52-7148-B626-730572610A38}" type="pres">
      <dgm:prSet presAssocID="{4538D4BF-11D1-384F-9EE4-38C707733810}" presName="accent_4" presStyleCnt="0"/>
      <dgm:spPr/>
    </dgm:pt>
    <dgm:pt modelId="{0CC7AE9D-703D-C747-BE49-A4B10D2DDDC8}" type="pres">
      <dgm:prSet presAssocID="{4538D4BF-11D1-384F-9EE4-38C707733810}" presName="accentRepeatNode" presStyleLbl="solidFgAcc1" presStyleIdx="3" presStyleCnt="7"/>
      <dgm:spPr/>
    </dgm:pt>
    <dgm:pt modelId="{B6FD8354-551F-D248-BECC-C441E7A14999}" type="pres">
      <dgm:prSet presAssocID="{8368C5F5-8DF2-3A49-9B35-1BBE08200654}" presName="text_5" presStyleLbl="node1" presStyleIdx="4" presStyleCnt="7">
        <dgm:presLayoutVars>
          <dgm:bulletEnabled val="1"/>
        </dgm:presLayoutVars>
      </dgm:prSet>
      <dgm:spPr/>
    </dgm:pt>
    <dgm:pt modelId="{1CF7F9AA-3DBA-C949-AD5F-F82FE0FA7904}" type="pres">
      <dgm:prSet presAssocID="{8368C5F5-8DF2-3A49-9B35-1BBE08200654}" presName="accent_5" presStyleCnt="0"/>
      <dgm:spPr/>
    </dgm:pt>
    <dgm:pt modelId="{8218AF0D-9096-9D4E-84CD-9B63C19598C9}" type="pres">
      <dgm:prSet presAssocID="{8368C5F5-8DF2-3A49-9B35-1BBE08200654}" presName="accentRepeatNode" presStyleLbl="solidFgAcc1" presStyleIdx="4" presStyleCnt="7"/>
      <dgm:spPr/>
    </dgm:pt>
    <dgm:pt modelId="{4F3C53A7-17D0-0442-9C1E-3A6CA145D39B}" type="pres">
      <dgm:prSet presAssocID="{2ECEDA85-4CD1-5344-944F-7F53C4A1C658}" presName="text_6" presStyleLbl="node1" presStyleIdx="5" presStyleCnt="7">
        <dgm:presLayoutVars>
          <dgm:bulletEnabled val="1"/>
        </dgm:presLayoutVars>
      </dgm:prSet>
      <dgm:spPr/>
    </dgm:pt>
    <dgm:pt modelId="{5B2C3C96-C885-9A4E-8C37-F715BD290E6C}" type="pres">
      <dgm:prSet presAssocID="{2ECEDA85-4CD1-5344-944F-7F53C4A1C658}" presName="accent_6" presStyleCnt="0"/>
      <dgm:spPr/>
    </dgm:pt>
    <dgm:pt modelId="{68D833F4-1958-3C4C-8589-183445FB8E29}" type="pres">
      <dgm:prSet presAssocID="{2ECEDA85-4CD1-5344-944F-7F53C4A1C658}" presName="accentRepeatNode" presStyleLbl="solidFgAcc1" presStyleIdx="5" presStyleCnt="7"/>
      <dgm:spPr/>
    </dgm:pt>
    <dgm:pt modelId="{36F25627-4AE8-574A-B6F6-C3DDE076806C}" type="pres">
      <dgm:prSet presAssocID="{DFEE6CC1-E16A-C644-9318-134CC25441AD}" presName="text_7" presStyleLbl="node1" presStyleIdx="6" presStyleCnt="7" custLinFactNeighborX="34420" custLinFactNeighborY="-4703">
        <dgm:presLayoutVars>
          <dgm:bulletEnabled val="1"/>
        </dgm:presLayoutVars>
      </dgm:prSet>
      <dgm:spPr/>
    </dgm:pt>
    <dgm:pt modelId="{84EFE9C1-4A67-0847-BEE4-9DDFA5AAE421}" type="pres">
      <dgm:prSet presAssocID="{DFEE6CC1-E16A-C644-9318-134CC25441AD}" presName="accent_7" presStyleCnt="0"/>
      <dgm:spPr/>
    </dgm:pt>
    <dgm:pt modelId="{67065727-069B-1D4C-B36D-7BADCA29F8ED}" type="pres">
      <dgm:prSet presAssocID="{DFEE6CC1-E16A-C644-9318-134CC25441AD}" presName="accentRepeatNode" presStyleLbl="solidFgAcc1" presStyleIdx="6" presStyleCnt="7"/>
      <dgm:spPr/>
    </dgm:pt>
  </dgm:ptLst>
  <dgm:cxnLst>
    <dgm:cxn modelId="{906C4903-7F23-CF41-BD26-2CBD3B56BA2C}" srcId="{DE5AE173-43D4-4240-8604-653A4AA2A5B0}" destId="{3EE5F57B-EE9E-124C-82E5-81F3F5A2D2A9}" srcOrd="2" destOrd="0" parTransId="{9E8E61E9-714B-F749-B263-0D7156B29216}" sibTransId="{2724C33A-C4EF-A14A-A5D8-6B7361FB30AD}"/>
    <dgm:cxn modelId="{6CE9A405-BBAA-F047-B745-7CE14E06B0B1}" srcId="{DE5AE173-43D4-4240-8604-653A4AA2A5B0}" destId="{54260EE6-6C12-974D-A1FE-18FC9B4C19B6}" srcOrd="1" destOrd="0" parTransId="{769E69CF-F607-E945-B1F0-CFC4B10D6F70}" sibTransId="{170D6FD6-B8BC-CA49-9125-DD6BE8A8606C}"/>
    <dgm:cxn modelId="{3C64A007-56E9-0543-891A-A77171D6D9F8}" type="presOf" srcId="{54260EE6-6C12-974D-A1FE-18FC9B4C19B6}" destId="{E957AB6D-9535-B146-AFD4-2762E2F8A051}" srcOrd="0" destOrd="0" presId="urn:microsoft.com/office/officeart/2008/layout/VerticalCurvedList"/>
    <dgm:cxn modelId="{80DF011F-82BA-A546-AD69-C3DB332653F2}" srcId="{DE5AE173-43D4-4240-8604-653A4AA2A5B0}" destId="{4538D4BF-11D1-384F-9EE4-38C707733810}" srcOrd="3" destOrd="0" parTransId="{2B9C6D00-5D58-0348-A93B-C8154AB191C6}" sibTransId="{19C9CF66-4FB8-1148-94C2-53472E9A7B46}"/>
    <dgm:cxn modelId="{12B2CE31-C89E-DA4D-8355-E12848EF3A69}" type="presOf" srcId="{DFEE6CC1-E16A-C644-9318-134CC25441AD}" destId="{36F25627-4AE8-574A-B6F6-C3DDE076806C}" srcOrd="0" destOrd="0" presId="urn:microsoft.com/office/officeart/2008/layout/VerticalCurvedList"/>
    <dgm:cxn modelId="{38F2EE63-6A12-6D45-A79B-F0EAFA646265}" srcId="{DE5AE173-43D4-4240-8604-653A4AA2A5B0}" destId="{8368C5F5-8DF2-3A49-9B35-1BBE08200654}" srcOrd="4" destOrd="0" parTransId="{904C02A3-0020-9E4D-90C5-68CC55159EDE}" sibTransId="{F5AE311B-8BCF-7148-9A1B-4CDBFD27C0AA}"/>
    <dgm:cxn modelId="{976C6564-5587-D844-9ED1-D425067C1514}" type="presOf" srcId="{D0AF5CBC-0BA2-6340-8CE2-FB0DC94F9F27}" destId="{351B8AA4-89B5-B041-82AD-A8652EA0AC09}" srcOrd="0" destOrd="0" presId="urn:microsoft.com/office/officeart/2008/layout/VerticalCurvedList"/>
    <dgm:cxn modelId="{A8B5C54C-436E-9E4C-8E08-F505E3EF941E}" type="presOf" srcId="{DE5AE173-43D4-4240-8604-653A4AA2A5B0}" destId="{A11BF0F3-8F5A-4048-A82C-E9937AC83CC4}" srcOrd="0" destOrd="0" presId="urn:microsoft.com/office/officeart/2008/layout/VerticalCurvedList"/>
    <dgm:cxn modelId="{5DD7F156-A9EB-174B-B5CB-68F103CE3BF0}" type="presOf" srcId="{2ECEDA85-4CD1-5344-944F-7F53C4A1C658}" destId="{4F3C53A7-17D0-0442-9C1E-3A6CA145D39B}" srcOrd="0" destOrd="0" presId="urn:microsoft.com/office/officeart/2008/layout/VerticalCurvedList"/>
    <dgm:cxn modelId="{83D6E77E-AC5D-9341-96C4-3CB38B368F11}" srcId="{DE5AE173-43D4-4240-8604-653A4AA2A5B0}" destId="{61C5C199-E255-444B-8AA6-548495E6B860}" srcOrd="7" destOrd="0" parTransId="{00FBF20D-7005-F341-842F-CCFD5DB53A32}" sibTransId="{BE65D2B4-9B00-3349-80DE-3B40A24A472C}"/>
    <dgm:cxn modelId="{CD4CED8E-16CE-F443-84B6-3BBCD8C3578E}" srcId="{DE5AE173-43D4-4240-8604-653A4AA2A5B0}" destId="{DAB02346-8905-FB4A-B421-886D27437D6E}" srcOrd="8" destOrd="0" parTransId="{FA5908DB-851C-DC4C-AAC9-C0D4B9297BCD}" sibTransId="{E113F40F-65A9-2040-9877-F1AE29D41E82}"/>
    <dgm:cxn modelId="{3109B492-2C92-9645-A55F-B592AA9C5671}" type="presOf" srcId="{3EE5F57B-EE9E-124C-82E5-81F3F5A2D2A9}" destId="{4DBF51F4-F58B-F242-912C-83E4C3A13D8A}" srcOrd="0" destOrd="0" presId="urn:microsoft.com/office/officeart/2008/layout/VerticalCurvedList"/>
    <dgm:cxn modelId="{866EE393-9E11-4743-85C8-C8769D33407E}" type="presOf" srcId="{FF86A033-28A0-BB47-A68F-62803F032E25}" destId="{F386C6BA-FA09-0041-AD7B-493302611E6D}" srcOrd="0" destOrd="0" presId="urn:microsoft.com/office/officeart/2008/layout/VerticalCurvedList"/>
    <dgm:cxn modelId="{AF3979B7-1A01-064B-BEFC-18B1DF6AC7EC}" type="presOf" srcId="{4538D4BF-11D1-384F-9EE4-38C707733810}" destId="{AD155BA2-4520-F748-8003-EC028C6A857D}" srcOrd="0" destOrd="0" presId="urn:microsoft.com/office/officeart/2008/layout/VerticalCurvedList"/>
    <dgm:cxn modelId="{D0577DC5-1186-3148-A7C2-08101AFD5E41}" srcId="{DE5AE173-43D4-4240-8604-653A4AA2A5B0}" destId="{2ECEDA85-4CD1-5344-944F-7F53C4A1C658}" srcOrd="5" destOrd="0" parTransId="{9355AD92-12C6-C94D-91DB-EB8AC709F54B}" sibTransId="{8444D69B-0A97-6948-859C-C9D1E13BE901}"/>
    <dgm:cxn modelId="{B8EB70D8-82E3-994F-A6F6-99B12ED5A817}" srcId="{DE5AE173-43D4-4240-8604-653A4AA2A5B0}" destId="{D0AF5CBC-0BA2-6340-8CE2-FB0DC94F9F27}" srcOrd="0" destOrd="0" parTransId="{B7C3E936-0346-4C4A-9F0A-6C6CD23406D1}" sibTransId="{FF86A033-28A0-BB47-A68F-62803F032E25}"/>
    <dgm:cxn modelId="{39F939E6-EB89-B04F-BFFA-6CA4EACE0673}" srcId="{DE5AE173-43D4-4240-8604-653A4AA2A5B0}" destId="{DFEE6CC1-E16A-C644-9318-134CC25441AD}" srcOrd="6" destOrd="0" parTransId="{F6C69F1A-1EA9-664F-A8CD-4CE5FD69BADA}" sibTransId="{8909E79D-F7B2-7F47-8D89-3132AF2E352B}"/>
    <dgm:cxn modelId="{2CCD42E6-2FC0-F247-846D-1E255B460283}" type="presOf" srcId="{8368C5F5-8DF2-3A49-9B35-1BBE08200654}" destId="{B6FD8354-551F-D248-BECC-C441E7A14999}" srcOrd="0" destOrd="0" presId="urn:microsoft.com/office/officeart/2008/layout/VerticalCurvedList"/>
    <dgm:cxn modelId="{AFD348B8-572E-3E4A-959E-F08F420A9F27}" type="presParOf" srcId="{A11BF0F3-8F5A-4048-A82C-E9937AC83CC4}" destId="{6C4E740C-FB7F-3A4C-9244-BABC8AEDEF6C}" srcOrd="0" destOrd="0" presId="urn:microsoft.com/office/officeart/2008/layout/VerticalCurvedList"/>
    <dgm:cxn modelId="{9A15F0BF-6FB9-4344-8C1D-E404BCE3654E}" type="presParOf" srcId="{6C4E740C-FB7F-3A4C-9244-BABC8AEDEF6C}" destId="{1DD27283-55FE-CD4D-92BA-B859188CCDB7}" srcOrd="0" destOrd="0" presId="urn:microsoft.com/office/officeart/2008/layout/VerticalCurvedList"/>
    <dgm:cxn modelId="{33D6BF26-0654-1F46-BE20-3FD8655F3D45}" type="presParOf" srcId="{1DD27283-55FE-CD4D-92BA-B859188CCDB7}" destId="{6A74AEA3-1A2D-AC45-8590-F0AA8A0ABD30}" srcOrd="0" destOrd="0" presId="urn:microsoft.com/office/officeart/2008/layout/VerticalCurvedList"/>
    <dgm:cxn modelId="{415D231D-14D7-724D-B5C2-D4786AF5B236}" type="presParOf" srcId="{1DD27283-55FE-CD4D-92BA-B859188CCDB7}" destId="{F386C6BA-FA09-0041-AD7B-493302611E6D}" srcOrd="1" destOrd="0" presId="urn:microsoft.com/office/officeart/2008/layout/VerticalCurvedList"/>
    <dgm:cxn modelId="{79F267CB-8526-6041-9D15-60F62ABAB10B}" type="presParOf" srcId="{1DD27283-55FE-CD4D-92BA-B859188CCDB7}" destId="{E03BAC8A-803C-EE4F-82F2-C3370F3832FE}" srcOrd="2" destOrd="0" presId="urn:microsoft.com/office/officeart/2008/layout/VerticalCurvedList"/>
    <dgm:cxn modelId="{91196BC3-82DA-7C4F-9BB7-25E8BC0F5A3D}" type="presParOf" srcId="{1DD27283-55FE-CD4D-92BA-B859188CCDB7}" destId="{C0DFA5B0-9469-404F-A36D-139D193344B9}" srcOrd="3" destOrd="0" presId="urn:microsoft.com/office/officeart/2008/layout/VerticalCurvedList"/>
    <dgm:cxn modelId="{99CF3932-D42C-D740-9988-A3E54BBD99D3}" type="presParOf" srcId="{6C4E740C-FB7F-3A4C-9244-BABC8AEDEF6C}" destId="{351B8AA4-89B5-B041-82AD-A8652EA0AC09}" srcOrd="1" destOrd="0" presId="urn:microsoft.com/office/officeart/2008/layout/VerticalCurvedList"/>
    <dgm:cxn modelId="{054ADA6F-CFC7-1241-A65F-9BC2FC312A6C}" type="presParOf" srcId="{6C4E740C-FB7F-3A4C-9244-BABC8AEDEF6C}" destId="{24CF996E-8E95-054D-822A-688E6150F336}" srcOrd="2" destOrd="0" presId="urn:microsoft.com/office/officeart/2008/layout/VerticalCurvedList"/>
    <dgm:cxn modelId="{1EB46CFE-6DCC-0E4A-AB33-8FDA7492F157}" type="presParOf" srcId="{24CF996E-8E95-054D-822A-688E6150F336}" destId="{DF0CBD63-2D84-F74C-9CF4-2C050133052B}" srcOrd="0" destOrd="0" presId="urn:microsoft.com/office/officeart/2008/layout/VerticalCurvedList"/>
    <dgm:cxn modelId="{2DC02B38-86A8-AB44-83EB-04C6CA4B4CEB}" type="presParOf" srcId="{6C4E740C-FB7F-3A4C-9244-BABC8AEDEF6C}" destId="{E957AB6D-9535-B146-AFD4-2762E2F8A051}" srcOrd="3" destOrd="0" presId="urn:microsoft.com/office/officeart/2008/layout/VerticalCurvedList"/>
    <dgm:cxn modelId="{6072BB3C-8105-B740-869C-B2BB750A150F}" type="presParOf" srcId="{6C4E740C-FB7F-3A4C-9244-BABC8AEDEF6C}" destId="{2647D6F3-681B-2141-B08B-F3DA66BACE5C}" srcOrd="4" destOrd="0" presId="urn:microsoft.com/office/officeart/2008/layout/VerticalCurvedList"/>
    <dgm:cxn modelId="{D4BF3450-3F71-7F4E-B370-0466928DA94B}" type="presParOf" srcId="{2647D6F3-681B-2141-B08B-F3DA66BACE5C}" destId="{14767671-3C89-4440-8F5F-D406A2959278}" srcOrd="0" destOrd="0" presId="urn:microsoft.com/office/officeart/2008/layout/VerticalCurvedList"/>
    <dgm:cxn modelId="{4431CFF7-1030-5E44-8DC6-772ABF3E50B4}" type="presParOf" srcId="{6C4E740C-FB7F-3A4C-9244-BABC8AEDEF6C}" destId="{4DBF51F4-F58B-F242-912C-83E4C3A13D8A}" srcOrd="5" destOrd="0" presId="urn:microsoft.com/office/officeart/2008/layout/VerticalCurvedList"/>
    <dgm:cxn modelId="{94B38A03-A7B5-4B46-A344-7E7EDB4C8EE2}" type="presParOf" srcId="{6C4E740C-FB7F-3A4C-9244-BABC8AEDEF6C}" destId="{8526B7AD-7DFD-8942-9AE7-F8F980A27A8D}" srcOrd="6" destOrd="0" presId="urn:microsoft.com/office/officeart/2008/layout/VerticalCurvedList"/>
    <dgm:cxn modelId="{916B2631-59D1-9E47-B1BE-C0F3ADE5DCC0}" type="presParOf" srcId="{8526B7AD-7DFD-8942-9AE7-F8F980A27A8D}" destId="{CF2ADDC0-0C9C-6243-B014-1D2A0C5389BA}" srcOrd="0" destOrd="0" presId="urn:microsoft.com/office/officeart/2008/layout/VerticalCurvedList"/>
    <dgm:cxn modelId="{E4BB87A9-1A3C-1B40-985D-E6438559122B}" type="presParOf" srcId="{6C4E740C-FB7F-3A4C-9244-BABC8AEDEF6C}" destId="{AD155BA2-4520-F748-8003-EC028C6A857D}" srcOrd="7" destOrd="0" presId="urn:microsoft.com/office/officeart/2008/layout/VerticalCurvedList"/>
    <dgm:cxn modelId="{A0968F13-AB89-CD42-BF56-EF23181AE1E4}" type="presParOf" srcId="{6C4E740C-FB7F-3A4C-9244-BABC8AEDEF6C}" destId="{35304F97-AB52-7148-B626-730572610A38}" srcOrd="8" destOrd="0" presId="urn:microsoft.com/office/officeart/2008/layout/VerticalCurvedList"/>
    <dgm:cxn modelId="{7FBE0A3F-7077-4045-BBA6-2791A25312DE}" type="presParOf" srcId="{35304F97-AB52-7148-B626-730572610A38}" destId="{0CC7AE9D-703D-C747-BE49-A4B10D2DDDC8}" srcOrd="0" destOrd="0" presId="urn:microsoft.com/office/officeart/2008/layout/VerticalCurvedList"/>
    <dgm:cxn modelId="{04F16E0B-17B9-9A41-B9DF-BB1D5293DF3C}" type="presParOf" srcId="{6C4E740C-FB7F-3A4C-9244-BABC8AEDEF6C}" destId="{B6FD8354-551F-D248-BECC-C441E7A14999}" srcOrd="9" destOrd="0" presId="urn:microsoft.com/office/officeart/2008/layout/VerticalCurvedList"/>
    <dgm:cxn modelId="{86BC25A5-03D2-B449-A208-0E96227EB091}" type="presParOf" srcId="{6C4E740C-FB7F-3A4C-9244-BABC8AEDEF6C}" destId="{1CF7F9AA-3DBA-C949-AD5F-F82FE0FA7904}" srcOrd="10" destOrd="0" presId="urn:microsoft.com/office/officeart/2008/layout/VerticalCurvedList"/>
    <dgm:cxn modelId="{56EFE916-1594-E643-BBDB-75D77D0DEB82}" type="presParOf" srcId="{1CF7F9AA-3DBA-C949-AD5F-F82FE0FA7904}" destId="{8218AF0D-9096-9D4E-84CD-9B63C19598C9}" srcOrd="0" destOrd="0" presId="urn:microsoft.com/office/officeart/2008/layout/VerticalCurvedList"/>
    <dgm:cxn modelId="{AF32BF18-D537-7A46-8936-E71812556EDB}" type="presParOf" srcId="{6C4E740C-FB7F-3A4C-9244-BABC8AEDEF6C}" destId="{4F3C53A7-17D0-0442-9C1E-3A6CA145D39B}" srcOrd="11" destOrd="0" presId="urn:microsoft.com/office/officeart/2008/layout/VerticalCurvedList"/>
    <dgm:cxn modelId="{84AFB6E7-3FFA-2F44-8E2D-E0055368D3F5}" type="presParOf" srcId="{6C4E740C-FB7F-3A4C-9244-BABC8AEDEF6C}" destId="{5B2C3C96-C885-9A4E-8C37-F715BD290E6C}" srcOrd="12" destOrd="0" presId="urn:microsoft.com/office/officeart/2008/layout/VerticalCurvedList"/>
    <dgm:cxn modelId="{07766AB8-2CB8-1E4B-A578-174F99FF8337}" type="presParOf" srcId="{5B2C3C96-C885-9A4E-8C37-F715BD290E6C}" destId="{68D833F4-1958-3C4C-8589-183445FB8E29}" srcOrd="0" destOrd="0" presId="urn:microsoft.com/office/officeart/2008/layout/VerticalCurvedList"/>
    <dgm:cxn modelId="{EE6F85BC-AC77-A642-8EE9-02B1FE279C8F}" type="presParOf" srcId="{6C4E740C-FB7F-3A4C-9244-BABC8AEDEF6C}" destId="{36F25627-4AE8-574A-B6F6-C3DDE076806C}" srcOrd="13" destOrd="0" presId="urn:microsoft.com/office/officeart/2008/layout/VerticalCurvedList"/>
    <dgm:cxn modelId="{08DDAB2B-5C32-7340-B6EA-125FAF9DA7D6}" type="presParOf" srcId="{6C4E740C-FB7F-3A4C-9244-BABC8AEDEF6C}" destId="{84EFE9C1-4A67-0847-BEE4-9DDFA5AAE421}" srcOrd="14" destOrd="0" presId="urn:microsoft.com/office/officeart/2008/layout/VerticalCurvedList"/>
    <dgm:cxn modelId="{C12A0BE9-D01B-F94E-A392-1A17B5A505AD}" type="presParOf" srcId="{84EFE9C1-4A67-0847-BEE4-9DDFA5AAE421}" destId="{67065727-069B-1D4C-B36D-7BADCA29F8E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2D8024-E8F5-4B58-99D2-4F88F6B866AC}">
      <dsp:nvSpPr>
        <dsp:cNvPr id="0" name=""/>
        <dsp:cNvSpPr/>
      </dsp:nvSpPr>
      <dsp:spPr>
        <a:xfrm>
          <a:off x="2087197" y="79993"/>
          <a:ext cx="768882" cy="768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l-GR" sz="1000" b="1" i="1" kern="1200" dirty="0">
              <a:latin typeface="Calibri" panose="020F0502020204030204" pitchFamily="34" charset="0"/>
              <a:ea typeface="Calibri" panose="020F0502020204030204" pitchFamily="34" charset="0"/>
              <a:cs typeface="Calibri" panose="020F0502020204030204" pitchFamily="34" charset="0"/>
            </a:rPr>
            <a:t>φτιάχνω</a:t>
          </a:r>
          <a:endParaRPr lang="en-IE" sz="700" b="1" i="1" kern="1200" dirty="0">
            <a:latin typeface="Calibri" panose="020F0502020204030204" pitchFamily="34" charset="0"/>
            <a:ea typeface="Calibri" panose="020F0502020204030204" pitchFamily="34" charset="0"/>
            <a:cs typeface="Calibri" panose="020F0502020204030204" pitchFamily="34" charset="0"/>
          </a:endParaRPr>
        </a:p>
      </dsp:txBody>
      <dsp:txXfrm>
        <a:off x="2087197" y="79993"/>
        <a:ext cx="768882" cy="768882"/>
      </dsp:txXfrm>
    </dsp:sp>
    <dsp:sp modelId="{31EF355F-0A3D-45A4-AEC3-C944E0B9A580}">
      <dsp:nvSpPr>
        <dsp:cNvPr id="0" name=""/>
        <dsp:cNvSpPr/>
      </dsp:nvSpPr>
      <dsp:spPr>
        <a:xfrm>
          <a:off x="275898" y="57436"/>
          <a:ext cx="2886047" cy="2886047"/>
        </a:xfrm>
        <a:prstGeom prst="circularArrow">
          <a:avLst>
            <a:gd name="adj1" fmla="val 5195"/>
            <a:gd name="adj2" fmla="val 335542"/>
            <a:gd name="adj3" fmla="val 21294754"/>
            <a:gd name="adj4" fmla="val 19764914"/>
            <a:gd name="adj5" fmla="val 6061"/>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0269073-37DD-439C-896F-CDEB0669B3FD}">
      <dsp:nvSpPr>
        <dsp:cNvPr id="0" name=""/>
        <dsp:cNvSpPr/>
      </dsp:nvSpPr>
      <dsp:spPr>
        <a:xfrm>
          <a:off x="2552401" y="1511744"/>
          <a:ext cx="768882" cy="768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l-GR" sz="1000" b="1" i="1" kern="1200" dirty="0">
              <a:latin typeface="Calibri" panose="020F0502020204030204" pitchFamily="34" charset="0"/>
              <a:ea typeface="Calibri" panose="020F0502020204030204" pitchFamily="34" charset="0"/>
              <a:cs typeface="Calibri" panose="020F0502020204030204" pitchFamily="34" charset="0"/>
            </a:rPr>
            <a:t>χρησιμοποιώ</a:t>
          </a:r>
          <a:endParaRPr lang="en-IE" sz="700" b="1" i="1" kern="1200" dirty="0">
            <a:latin typeface="Calibri" panose="020F0502020204030204" pitchFamily="34" charset="0"/>
            <a:ea typeface="Calibri" panose="020F0502020204030204" pitchFamily="34" charset="0"/>
            <a:cs typeface="Calibri" panose="020F0502020204030204" pitchFamily="34" charset="0"/>
          </a:endParaRPr>
        </a:p>
      </dsp:txBody>
      <dsp:txXfrm>
        <a:off x="2552401" y="1511744"/>
        <a:ext cx="768882" cy="768882"/>
      </dsp:txXfrm>
    </dsp:sp>
    <dsp:sp modelId="{E6878A22-BB8A-49EC-A823-4F1656D8486B}">
      <dsp:nvSpPr>
        <dsp:cNvPr id="0" name=""/>
        <dsp:cNvSpPr/>
      </dsp:nvSpPr>
      <dsp:spPr>
        <a:xfrm>
          <a:off x="275898" y="57436"/>
          <a:ext cx="2886047" cy="2886047"/>
        </a:xfrm>
        <a:prstGeom prst="circularArrow">
          <a:avLst>
            <a:gd name="adj1" fmla="val 5195"/>
            <a:gd name="adj2" fmla="val 335542"/>
            <a:gd name="adj3" fmla="val 4016265"/>
            <a:gd name="adj4" fmla="val 2251994"/>
            <a:gd name="adj5" fmla="val 6061"/>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2D30B2C-F144-4CC9-8FBE-4E553079C5B8}">
      <dsp:nvSpPr>
        <dsp:cNvPr id="0" name=""/>
        <dsp:cNvSpPr/>
      </dsp:nvSpPr>
      <dsp:spPr>
        <a:xfrm>
          <a:off x="1334481" y="2396615"/>
          <a:ext cx="768882" cy="768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l-GR" sz="1000" b="1" i="1" kern="1200" dirty="0">
              <a:latin typeface="Calibri" panose="020F0502020204030204" pitchFamily="34" charset="0"/>
              <a:ea typeface="Calibri" panose="020F0502020204030204" pitchFamily="34" charset="0"/>
              <a:cs typeface="Calibri" panose="020F0502020204030204" pitchFamily="34" charset="0"/>
            </a:rPr>
            <a:t>επαναχρησιμοποιώ</a:t>
          </a:r>
          <a:endParaRPr lang="en-IE" sz="700" b="1" i="1" kern="1200" dirty="0">
            <a:latin typeface="Calibri" panose="020F0502020204030204" pitchFamily="34" charset="0"/>
            <a:ea typeface="Calibri" panose="020F0502020204030204" pitchFamily="34" charset="0"/>
            <a:cs typeface="Calibri" panose="020F0502020204030204" pitchFamily="34" charset="0"/>
          </a:endParaRPr>
        </a:p>
      </dsp:txBody>
      <dsp:txXfrm>
        <a:off x="1334481" y="2396615"/>
        <a:ext cx="768882" cy="768882"/>
      </dsp:txXfrm>
    </dsp:sp>
    <dsp:sp modelId="{C43F2560-419E-421E-9392-6D34541EFC23}">
      <dsp:nvSpPr>
        <dsp:cNvPr id="0" name=""/>
        <dsp:cNvSpPr/>
      </dsp:nvSpPr>
      <dsp:spPr>
        <a:xfrm>
          <a:off x="509505" y="157383"/>
          <a:ext cx="2886047" cy="2886047"/>
        </a:xfrm>
        <a:prstGeom prst="circularArrow">
          <a:avLst>
            <a:gd name="adj1" fmla="val 5195"/>
            <a:gd name="adj2" fmla="val 335542"/>
            <a:gd name="adj3" fmla="val 8458957"/>
            <a:gd name="adj4" fmla="val 7131419"/>
            <a:gd name="adj5" fmla="val 6061"/>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D099EE5-F413-4F33-BF80-9AE32B927606}">
      <dsp:nvSpPr>
        <dsp:cNvPr id="0" name=""/>
        <dsp:cNvSpPr/>
      </dsp:nvSpPr>
      <dsp:spPr>
        <a:xfrm>
          <a:off x="22515" y="1536936"/>
          <a:ext cx="1230434" cy="768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l-GR" sz="1100" b="1" i="1" kern="1200" dirty="0">
              <a:latin typeface="Calibri" panose="020F0502020204030204" pitchFamily="34" charset="0"/>
              <a:ea typeface="Calibri" panose="020F0502020204030204" pitchFamily="34" charset="0"/>
              <a:cs typeface="Calibri" panose="020F0502020204030204" pitchFamily="34" charset="0"/>
            </a:rPr>
            <a:t>ανακατασκευάζω</a:t>
          </a:r>
          <a:endParaRPr lang="en-IE" sz="700" b="1" i="1" kern="1200" dirty="0">
            <a:latin typeface="Calibri" panose="020F0502020204030204" pitchFamily="34" charset="0"/>
            <a:ea typeface="Calibri" panose="020F0502020204030204" pitchFamily="34" charset="0"/>
            <a:cs typeface="Calibri" panose="020F0502020204030204" pitchFamily="34" charset="0"/>
          </a:endParaRPr>
        </a:p>
      </dsp:txBody>
      <dsp:txXfrm>
        <a:off x="22515" y="1536936"/>
        <a:ext cx="1230434" cy="768882"/>
      </dsp:txXfrm>
    </dsp:sp>
    <dsp:sp modelId="{C418D4CD-5989-4BDE-9533-2F63C974B47A}">
      <dsp:nvSpPr>
        <dsp:cNvPr id="0" name=""/>
        <dsp:cNvSpPr/>
      </dsp:nvSpPr>
      <dsp:spPr>
        <a:xfrm>
          <a:off x="373795" y="-147911"/>
          <a:ext cx="2886047" cy="2886047"/>
        </a:xfrm>
        <a:prstGeom prst="circularArrow">
          <a:avLst>
            <a:gd name="adj1" fmla="val 5195"/>
            <a:gd name="adj2" fmla="val 335542"/>
            <a:gd name="adj3" fmla="val 11688046"/>
            <a:gd name="adj4" fmla="val 10146906"/>
            <a:gd name="adj5" fmla="val 6061"/>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F61A060-4A7E-4974-95D9-A61BE21A1700}">
      <dsp:nvSpPr>
        <dsp:cNvPr id="0" name=""/>
        <dsp:cNvSpPr/>
      </dsp:nvSpPr>
      <dsp:spPr>
        <a:xfrm>
          <a:off x="581764" y="79993"/>
          <a:ext cx="768882" cy="768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l-GR" sz="1000" b="1" i="1" kern="1200" dirty="0">
              <a:latin typeface="Calibri" panose="020F0502020204030204" pitchFamily="34" charset="0"/>
              <a:ea typeface="Calibri" panose="020F0502020204030204" pitchFamily="34" charset="0"/>
              <a:cs typeface="Calibri" panose="020F0502020204030204" pitchFamily="34" charset="0"/>
            </a:rPr>
            <a:t>ανακυκλώνω</a:t>
          </a:r>
          <a:endParaRPr lang="en-IE" sz="700" b="1" i="1" kern="1200" dirty="0">
            <a:latin typeface="Calibri" panose="020F0502020204030204" pitchFamily="34" charset="0"/>
            <a:ea typeface="Calibri" panose="020F0502020204030204" pitchFamily="34" charset="0"/>
            <a:cs typeface="Calibri" panose="020F0502020204030204" pitchFamily="34" charset="0"/>
          </a:endParaRPr>
        </a:p>
      </dsp:txBody>
      <dsp:txXfrm>
        <a:off x="581764" y="79993"/>
        <a:ext cx="768882" cy="768882"/>
      </dsp:txXfrm>
    </dsp:sp>
    <dsp:sp modelId="{5F6ADCF4-05AE-4FBB-BA75-B0BFA1349D05}">
      <dsp:nvSpPr>
        <dsp:cNvPr id="0" name=""/>
        <dsp:cNvSpPr/>
      </dsp:nvSpPr>
      <dsp:spPr>
        <a:xfrm>
          <a:off x="275898" y="57436"/>
          <a:ext cx="2886047" cy="2886047"/>
        </a:xfrm>
        <a:prstGeom prst="circularArrow">
          <a:avLst>
            <a:gd name="adj1" fmla="val 5195"/>
            <a:gd name="adj2" fmla="val 335542"/>
            <a:gd name="adj3" fmla="val 16867249"/>
            <a:gd name="adj4" fmla="val 15197209"/>
            <a:gd name="adj5" fmla="val 6061"/>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86C6BA-FA09-0041-AD7B-493302611E6D}">
      <dsp:nvSpPr>
        <dsp:cNvPr id="0" name=""/>
        <dsp:cNvSpPr/>
      </dsp:nvSpPr>
      <dsp:spPr>
        <a:xfrm>
          <a:off x="-5177885" y="-793457"/>
          <a:ext cx="6168641" cy="6168641"/>
        </a:xfrm>
        <a:prstGeom prst="blockArc">
          <a:avLst>
            <a:gd name="adj1" fmla="val 18900000"/>
            <a:gd name="adj2" fmla="val 2700000"/>
            <a:gd name="adj3" fmla="val 35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1B8AA4-89B5-B041-82AD-A8652EA0AC09}">
      <dsp:nvSpPr>
        <dsp:cNvPr id="0" name=""/>
        <dsp:cNvSpPr/>
      </dsp:nvSpPr>
      <dsp:spPr>
        <a:xfrm>
          <a:off x="321408" y="208285"/>
          <a:ext cx="6271145" cy="4163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507" tIns="30480" rIns="30480" bIns="30480" numCol="1" spcCol="1270" anchor="ctr" anchorCtr="0">
          <a:noAutofit/>
        </a:bodyPr>
        <a:lstStyle/>
        <a:p>
          <a:pPr marL="0" lvl="0" indent="0" algn="l" defTabSz="533400">
            <a:lnSpc>
              <a:spcPct val="90000"/>
            </a:lnSpc>
            <a:spcBef>
              <a:spcPct val="0"/>
            </a:spcBef>
            <a:spcAft>
              <a:spcPct val="35000"/>
            </a:spcAft>
            <a:buNone/>
          </a:pPr>
          <a:r>
            <a:rPr lang="el-GR" sz="1200" b="1" kern="1200" dirty="0"/>
            <a:t>Κοιτάζει τη συνολική εικόνα</a:t>
          </a:r>
        </a:p>
      </dsp:txBody>
      <dsp:txXfrm>
        <a:off x="321408" y="208285"/>
        <a:ext cx="6271145" cy="416387"/>
      </dsp:txXfrm>
    </dsp:sp>
    <dsp:sp modelId="{DF0CBD63-2D84-F74C-9CF4-2C050133052B}">
      <dsp:nvSpPr>
        <dsp:cNvPr id="0" name=""/>
        <dsp:cNvSpPr/>
      </dsp:nvSpPr>
      <dsp:spPr>
        <a:xfrm>
          <a:off x="61166" y="156236"/>
          <a:ext cx="520484" cy="52048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57AB6D-9535-B146-AFD4-2762E2F8A051}">
      <dsp:nvSpPr>
        <dsp:cNvPr id="0" name=""/>
        <dsp:cNvSpPr/>
      </dsp:nvSpPr>
      <dsp:spPr>
        <a:xfrm>
          <a:off x="698484" y="833232"/>
          <a:ext cx="5894069" cy="4163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507" tIns="27940" rIns="27940" bIns="27940" numCol="1" spcCol="1270" anchor="ctr" anchorCtr="0">
          <a:noAutofit/>
        </a:bodyPr>
        <a:lstStyle/>
        <a:p>
          <a:pPr marL="0" lvl="0" indent="0" algn="l" defTabSz="466725">
            <a:lnSpc>
              <a:spcPct val="90000"/>
            </a:lnSpc>
            <a:spcBef>
              <a:spcPct val="0"/>
            </a:spcBef>
            <a:spcAft>
              <a:spcPct val="35000"/>
            </a:spcAft>
            <a:buNone/>
          </a:pPr>
          <a:r>
            <a:rPr lang="el-GR" sz="1050" b="1" kern="1200" dirty="0"/>
            <a:t>Λαμβάνει  μια ευρύτερη προοπτική</a:t>
          </a:r>
        </a:p>
      </dsp:txBody>
      <dsp:txXfrm>
        <a:off x="698484" y="833232"/>
        <a:ext cx="5894069" cy="416387"/>
      </dsp:txXfrm>
    </dsp:sp>
    <dsp:sp modelId="{14767671-3C89-4440-8F5F-D406A2959278}">
      <dsp:nvSpPr>
        <dsp:cNvPr id="0" name=""/>
        <dsp:cNvSpPr/>
      </dsp:nvSpPr>
      <dsp:spPr>
        <a:xfrm>
          <a:off x="438242" y="781184"/>
          <a:ext cx="520484" cy="52048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BF51F4-F58B-F242-912C-83E4C3A13D8A}">
      <dsp:nvSpPr>
        <dsp:cNvPr id="0" name=""/>
        <dsp:cNvSpPr/>
      </dsp:nvSpPr>
      <dsp:spPr>
        <a:xfrm>
          <a:off x="905120" y="1457722"/>
          <a:ext cx="5687433" cy="4163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507" tIns="27940" rIns="27940" bIns="27940" numCol="1" spcCol="1270" anchor="ctr" anchorCtr="0">
          <a:noAutofit/>
        </a:bodyPr>
        <a:lstStyle/>
        <a:p>
          <a:pPr marL="0" lvl="0" indent="0" algn="l" defTabSz="466725">
            <a:lnSpc>
              <a:spcPct val="90000"/>
            </a:lnSpc>
            <a:spcBef>
              <a:spcPct val="0"/>
            </a:spcBef>
            <a:spcAft>
              <a:spcPct val="35000"/>
            </a:spcAft>
            <a:buNone/>
          </a:pPr>
          <a:r>
            <a:rPr lang="el-GR" sz="1050" b="1" kern="1200" dirty="0"/>
            <a:t>Διαθέτει πολλαπλές προοπτικές</a:t>
          </a:r>
        </a:p>
      </dsp:txBody>
      <dsp:txXfrm>
        <a:off x="905120" y="1457722"/>
        <a:ext cx="5687433" cy="416387"/>
      </dsp:txXfrm>
    </dsp:sp>
    <dsp:sp modelId="{CF2ADDC0-0C9C-6243-B014-1D2A0C5389BA}">
      <dsp:nvSpPr>
        <dsp:cNvPr id="0" name=""/>
        <dsp:cNvSpPr/>
      </dsp:nvSpPr>
      <dsp:spPr>
        <a:xfrm>
          <a:off x="644878" y="1405673"/>
          <a:ext cx="520484" cy="52048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155BA2-4520-F748-8003-EC028C6A857D}">
      <dsp:nvSpPr>
        <dsp:cNvPr id="0" name=""/>
        <dsp:cNvSpPr/>
      </dsp:nvSpPr>
      <dsp:spPr>
        <a:xfrm>
          <a:off x="971097" y="2082669"/>
          <a:ext cx="5621456" cy="4163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507" tIns="27940" rIns="27940" bIns="27940" numCol="1" spcCol="1270" anchor="ctr" anchorCtr="0">
          <a:noAutofit/>
        </a:bodyPr>
        <a:lstStyle/>
        <a:p>
          <a:pPr marL="0" lvl="0" indent="0" algn="l" defTabSz="466725">
            <a:lnSpc>
              <a:spcPct val="90000"/>
            </a:lnSpc>
            <a:spcBef>
              <a:spcPct val="0"/>
            </a:spcBef>
            <a:spcAft>
              <a:spcPct val="35000"/>
            </a:spcAft>
            <a:buNone/>
          </a:pPr>
          <a:r>
            <a:rPr lang="el-GR" sz="1050" b="1" kern="1200" dirty="0"/>
            <a:t>Εξετάζει τις αλληλεπιδράσεις εντός του συστήματος</a:t>
          </a:r>
        </a:p>
      </dsp:txBody>
      <dsp:txXfrm>
        <a:off x="971097" y="2082669"/>
        <a:ext cx="5621456" cy="416387"/>
      </dsp:txXfrm>
    </dsp:sp>
    <dsp:sp modelId="{0CC7AE9D-703D-C747-BE49-A4B10D2DDDC8}">
      <dsp:nvSpPr>
        <dsp:cNvPr id="0" name=""/>
        <dsp:cNvSpPr/>
      </dsp:nvSpPr>
      <dsp:spPr>
        <a:xfrm>
          <a:off x="710854" y="2030621"/>
          <a:ext cx="520484" cy="52048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FD8354-551F-D248-BECC-C441E7A14999}">
      <dsp:nvSpPr>
        <dsp:cNvPr id="0" name=""/>
        <dsp:cNvSpPr/>
      </dsp:nvSpPr>
      <dsp:spPr>
        <a:xfrm>
          <a:off x="905120" y="2707617"/>
          <a:ext cx="5687433" cy="4163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507" tIns="27940" rIns="27940" bIns="27940" numCol="1" spcCol="1270" anchor="ctr" anchorCtr="0">
          <a:noAutofit/>
        </a:bodyPr>
        <a:lstStyle/>
        <a:p>
          <a:pPr marL="0" lvl="0" indent="0" algn="l" defTabSz="466725">
            <a:lnSpc>
              <a:spcPct val="90000"/>
            </a:lnSpc>
            <a:spcBef>
              <a:spcPct val="0"/>
            </a:spcBef>
            <a:spcAft>
              <a:spcPct val="35000"/>
            </a:spcAft>
            <a:buNone/>
          </a:pPr>
          <a:r>
            <a:rPr lang="el-GR" sz="1050" b="1" kern="1200" dirty="0"/>
            <a:t>Αναζητεί βαθύτερες αιτίες και λύσεις</a:t>
          </a:r>
        </a:p>
      </dsp:txBody>
      <dsp:txXfrm>
        <a:off x="905120" y="2707617"/>
        <a:ext cx="5687433" cy="416387"/>
      </dsp:txXfrm>
    </dsp:sp>
    <dsp:sp modelId="{8218AF0D-9096-9D4E-84CD-9B63C19598C9}">
      <dsp:nvSpPr>
        <dsp:cNvPr id="0" name=""/>
        <dsp:cNvSpPr/>
      </dsp:nvSpPr>
      <dsp:spPr>
        <a:xfrm>
          <a:off x="644878" y="2655568"/>
          <a:ext cx="520484" cy="52048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3C53A7-17D0-0442-9C1E-3A6CA145D39B}">
      <dsp:nvSpPr>
        <dsp:cNvPr id="0" name=""/>
        <dsp:cNvSpPr/>
      </dsp:nvSpPr>
      <dsp:spPr>
        <a:xfrm>
          <a:off x="698484" y="3332106"/>
          <a:ext cx="5894069" cy="4163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507" tIns="27940" rIns="27940" bIns="27940" numCol="1" spcCol="1270" anchor="ctr" anchorCtr="0">
          <a:noAutofit/>
        </a:bodyPr>
        <a:lstStyle/>
        <a:p>
          <a:pPr marL="0" lvl="0" indent="0" algn="l" defTabSz="466725">
            <a:lnSpc>
              <a:spcPct val="90000"/>
            </a:lnSpc>
            <a:spcBef>
              <a:spcPct val="0"/>
            </a:spcBef>
            <a:spcAft>
              <a:spcPct val="35000"/>
            </a:spcAft>
            <a:buSzPts val="1000"/>
            <a:buFont typeface="Symbol" pitchFamily="2" charset="2"/>
            <a:buNone/>
          </a:pPr>
          <a:r>
            <a:rPr lang="el-GR" sz="1050" b="1" kern="1200" dirty="0"/>
            <a:t>Λαμβάνει </a:t>
          </a:r>
          <a:r>
            <a:rPr lang="el-GR" sz="1050" b="1" kern="1200" dirty="0" err="1"/>
            <a:t>υποψιν</a:t>
          </a:r>
          <a:r>
            <a:rPr lang="el-GR" sz="1050" b="1" kern="1200" dirty="0"/>
            <a:t> την πρόκληση και εξερεύνηση νέων ευκαιριών</a:t>
          </a:r>
        </a:p>
      </dsp:txBody>
      <dsp:txXfrm>
        <a:off x="698484" y="3332106"/>
        <a:ext cx="5894069" cy="416387"/>
      </dsp:txXfrm>
    </dsp:sp>
    <dsp:sp modelId="{68D833F4-1958-3C4C-8589-183445FB8E29}">
      <dsp:nvSpPr>
        <dsp:cNvPr id="0" name=""/>
        <dsp:cNvSpPr/>
      </dsp:nvSpPr>
      <dsp:spPr>
        <a:xfrm>
          <a:off x="438242" y="3280058"/>
          <a:ext cx="520484" cy="52048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F25627-4AE8-574A-B6F6-C3DDE076806C}">
      <dsp:nvSpPr>
        <dsp:cNvPr id="0" name=""/>
        <dsp:cNvSpPr/>
      </dsp:nvSpPr>
      <dsp:spPr>
        <a:xfrm>
          <a:off x="382574" y="3937471"/>
          <a:ext cx="6271145" cy="4163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507" tIns="27940" rIns="27940" bIns="27940" numCol="1" spcCol="1270" anchor="ctr" anchorCtr="0">
          <a:noAutofit/>
        </a:bodyPr>
        <a:lstStyle/>
        <a:p>
          <a:pPr marL="0" lvl="0" indent="0" algn="l" defTabSz="466725">
            <a:lnSpc>
              <a:spcPct val="90000"/>
            </a:lnSpc>
            <a:spcBef>
              <a:spcPct val="0"/>
            </a:spcBef>
            <a:spcAft>
              <a:spcPct val="35000"/>
            </a:spcAft>
            <a:buNone/>
          </a:pPr>
          <a:r>
            <a:rPr lang="el-GR" sz="1050" b="1" kern="1200" dirty="0"/>
            <a:t>Προλαμβάνει τις συνέπειες</a:t>
          </a:r>
        </a:p>
      </dsp:txBody>
      <dsp:txXfrm>
        <a:off x="382574" y="3937471"/>
        <a:ext cx="6271145" cy="416387"/>
      </dsp:txXfrm>
    </dsp:sp>
    <dsp:sp modelId="{67065727-069B-1D4C-B36D-7BADCA29F8ED}">
      <dsp:nvSpPr>
        <dsp:cNvPr id="0" name=""/>
        <dsp:cNvSpPr/>
      </dsp:nvSpPr>
      <dsp:spPr>
        <a:xfrm>
          <a:off x="61166" y="3905005"/>
          <a:ext cx="520484" cy="52048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3493F3-C05E-46E2-A56F-A8C4190027D8}" type="datetimeFigureOut">
              <a:rPr lang="en-GB" smtClean="0"/>
              <a:t>19/04/2024</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35AB5-D1E5-48C5-AA88-978DACDF2927}" type="slidenum">
              <a:rPr lang="en-GB" smtClean="0"/>
              <a:t>‹#›</a:t>
            </a:fld>
            <a:endParaRPr lang="en-GB"/>
          </a:p>
        </p:txBody>
      </p:sp>
    </p:spTree>
    <p:extLst>
      <p:ext uri="{BB962C8B-B14F-4D97-AF65-F5344CB8AC3E}">
        <p14:creationId xmlns:p14="http://schemas.microsoft.com/office/powerpoint/2010/main" val="131256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LIE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81603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7E5047-B9FC-806C-E046-08150E6C39C6}"/>
              </a:ext>
            </a:extLst>
          </p:cNvPr>
          <p:cNvSpPr>
            <a:spLocks noGrp="1"/>
          </p:cNvSpPr>
          <p:nvPr>
            <p:ph type="title"/>
          </p:nvPr>
        </p:nvSpPr>
        <p:spPr>
          <a:xfrm>
            <a:off x="839788" y="819150"/>
            <a:ext cx="3932237" cy="1238249"/>
          </a:xfrm>
        </p:spPr>
        <p:txBody>
          <a:bodyPr vert="horz" lIns="91440" tIns="45720" rIns="91440" bIns="45720" rtlCol="0" anchor="b">
            <a:normAutofit/>
          </a:bodyPr>
          <a:lstStyle>
            <a:lvl1pPr>
              <a:defRPr lang="it-IT" sz="3200" dirty="0">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69D829CE-2F13-CCFA-C4EA-39B37C4CCD67}"/>
              </a:ext>
            </a:extLst>
          </p:cNvPr>
          <p:cNvSpPr>
            <a:spLocks noGrp="1"/>
          </p:cNvSpPr>
          <p:nvPr>
            <p:ph idx="1"/>
          </p:nvPr>
        </p:nvSpPr>
        <p:spPr>
          <a:xfrm>
            <a:off x="5183188" y="987425"/>
            <a:ext cx="6172200" cy="5146675"/>
          </a:xfrm>
        </p:spPr>
        <p:txBody>
          <a:bodyPr/>
          <a:lstStyle>
            <a:lvl1pPr>
              <a:defRPr sz="3200">
                <a:solidFill>
                  <a:srgbClr val="595959"/>
                </a:solidFill>
              </a:defRPr>
            </a:lvl1pPr>
            <a:lvl2pPr>
              <a:defRPr sz="2800">
                <a:solidFill>
                  <a:srgbClr val="595959"/>
                </a:solidFill>
              </a:defRPr>
            </a:lvl2pPr>
            <a:lvl3pPr>
              <a:defRPr sz="2400">
                <a:solidFill>
                  <a:srgbClr val="595959"/>
                </a:solidFill>
              </a:defRPr>
            </a:lvl3pPr>
            <a:lvl4pPr>
              <a:defRPr sz="2000">
                <a:solidFill>
                  <a:srgbClr val="595959"/>
                </a:solidFill>
              </a:defRPr>
            </a:lvl4pPr>
            <a:lvl5pPr>
              <a:defRPr sz="2000">
                <a:solidFill>
                  <a:srgbClr val="595959"/>
                </a:solidFill>
              </a:defRPr>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8D09D07-9D99-C739-5DA1-9D5EE7A28DC7}"/>
              </a:ext>
            </a:extLst>
          </p:cNvPr>
          <p:cNvSpPr>
            <a:spLocks noGrp="1"/>
          </p:cNvSpPr>
          <p:nvPr>
            <p:ph type="body" sz="half" idx="2"/>
          </p:nvPr>
        </p:nvSpPr>
        <p:spPr>
          <a:xfrm>
            <a:off x="839788" y="2057400"/>
            <a:ext cx="3932237" cy="4076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2A30F46C-A008-D06D-7FAB-8FC8AA6FF861}"/>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AFF5CE2C-C1E5-E004-FCC7-4516D98B99A7}"/>
              </a:ext>
            </a:extLst>
          </p:cNvPr>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4290016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D88CE4-2DD0-D971-75D5-7AA85A53D890}"/>
              </a:ext>
            </a:extLst>
          </p:cNvPr>
          <p:cNvSpPr>
            <a:spLocks noGrp="1"/>
          </p:cNvSpPr>
          <p:nvPr>
            <p:ph type="title"/>
          </p:nvPr>
        </p:nvSpPr>
        <p:spPr>
          <a:xfrm>
            <a:off x="839788" y="685800"/>
            <a:ext cx="3932237" cy="1371600"/>
          </a:xfrm>
        </p:spPr>
        <p:txBody>
          <a:bodyPr vert="horz" lIns="91440" tIns="45720" rIns="91440" bIns="45720" rtlCol="0" anchor="b">
            <a:normAutofit/>
          </a:bodyPr>
          <a:lstStyle>
            <a:lvl1pPr>
              <a:defRPr lang="it-IT" sz="3200">
                <a:solidFill>
                  <a:srgbClr val="94C020"/>
                </a:solidFill>
              </a:defRPr>
            </a:lvl1pPr>
          </a:lstStyle>
          <a:p>
            <a:pPr lvl="0"/>
            <a:r>
              <a:rPr lang="it-IT" dirty="0"/>
              <a:t>Fare clic per modificare lo stile del titolo dello schema</a:t>
            </a:r>
          </a:p>
        </p:txBody>
      </p:sp>
      <p:sp>
        <p:nvSpPr>
          <p:cNvPr id="3" name="Segnaposto immagine 2">
            <a:extLst>
              <a:ext uri="{FF2B5EF4-FFF2-40B4-BE49-F238E27FC236}">
                <a16:creationId xmlns:a16="http://schemas.microsoft.com/office/drawing/2014/main" id="{EC16FDAB-2765-B11F-66CA-4C7C7118A07A}"/>
              </a:ext>
            </a:extLst>
          </p:cNvPr>
          <p:cNvSpPr>
            <a:spLocks noGrp="1"/>
          </p:cNvSpPr>
          <p:nvPr>
            <p:ph type="pic" idx="1"/>
          </p:nvPr>
        </p:nvSpPr>
        <p:spPr>
          <a:xfrm>
            <a:off x="5183188" y="987425"/>
            <a:ext cx="6172200" cy="51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p>
        </p:txBody>
      </p:sp>
      <p:sp>
        <p:nvSpPr>
          <p:cNvPr id="4" name="Segnaposto testo 3">
            <a:extLst>
              <a:ext uri="{FF2B5EF4-FFF2-40B4-BE49-F238E27FC236}">
                <a16:creationId xmlns:a16="http://schemas.microsoft.com/office/drawing/2014/main" id="{CC352850-094F-81CA-80F8-0C82F67F4DD2}"/>
              </a:ext>
            </a:extLst>
          </p:cNvPr>
          <p:cNvSpPr>
            <a:spLocks noGrp="1"/>
          </p:cNvSpPr>
          <p:nvPr>
            <p:ph type="body" sz="half" idx="2"/>
          </p:nvPr>
        </p:nvSpPr>
        <p:spPr>
          <a:xfrm>
            <a:off x="839788" y="2057400"/>
            <a:ext cx="3932237" cy="4114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77A1A944-CE4C-8232-CB28-650E41FF34A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49D91120-8A58-7980-C352-B2B148A1473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1107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C32BE5-9166-6808-F773-4EC2C3C02541}"/>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verticale 2">
            <a:extLst>
              <a:ext uri="{FF2B5EF4-FFF2-40B4-BE49-F238E27FC236}">
                <a16:creationId xmlns:a16="http://schemas.microsoft.com/office/drawing/2014/main" id="{9D4FEFF9-34BF-64D5-5C91-1E8379CA88A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F44BE625-B214-E0A6-80E8-2E6C7D8C623E}"/>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2B8090AA-9C94-D987-2A4D-CB828C03C6FD}"/>
              </a:ext>
            </a:extLst>
          </p:cNvPr>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4083351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14E45D8-327C-0B05-3A11-6BE2EBE73C23}"/>
              </a:ext>
            </a:extLst>
          </p:cNvPr>
          <p:cNvSpPr>
            <a:spLocks noGrp="1"/>
          </p:cNvSpPr>
          <p:nvPr>
            <p:ph type="title" orient="vert"/>
          </p:nvPr>
        </p:nvSpPr>
        <p:spPr>
          <a:xfrm>
            <a:off x="8724900" y="507999"/>
            <a:ext cx="2628900" cy="5668963"/>
          </a:xfrm>
        </p:spPr>
        <p:txBody>
          <a:bodyPr vert="vert" lIns="91440" tIns="45720" rIns="91440" bIns="45720" rtlCol="0" anchor="ctr">
            <a:normAutofit/>
          </a:bodyPr>
          <a:lstStyle>
            <a:lvl1pPr>
              <a:defRPr lang="it-IT">
                <a:solidFill>
                  <a:srgbClr val="94C020"/>
                </a:solidFill>
              </a:defRPr>
            </a:lvl1pPr>
          </a:lstStyle>
          <a:p>
            <a:pPr lvl="0"/>
            <a:r>
              <a:rPr lang="it-IT"/>
              <a:t>Fare clic per modificare lo stile del titolo dello schema</a:t>
            </a:r>
          </a:p>
        </p:txBody>
      </p:sp>
      <p:sp>
        <p:nvSpPr>
          <p:cNvPr id="3" name="Segnaposto testo verticale 2">
            <a:extLst>
              <a:ext uri="{FF2B5EF4-FFF2-40B4-BE49-F238E27FC236}">
                <a16:creationId xmlns:a16="http://schemas.microsoft.com/office/drawing/2014/main" id="{71453041-526F-8937-932B-EF172A95255C}"/>
              </a:ext>
            </a:extLst>
          </p:cNvPr>
          <p:cNvSpPr>
            <a:spLocks noGrp="1"/>
          </p:cNvSpPr>
          <p:nvPr>
            <p:ph type="body" orient="vert" idx="1"/>
          </p:nvPr>
        </p:nvSpPr>
        <p:spPr>
          <a:xfrm>
            <a:off x="838200" y="507999"/>
            <a:ext cx="7734300" cy="5668964"/>
          </a:xfrm>
        </p:spPr>
        <p:txBody>
          <a:bodyPr vert="eaVert"/>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0E8EE9AA-BA08-26B8-EAE7-70FE45C46D2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00AA2AD7-E2BC-7B18-1F33-E909574043C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493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a:t>
            </a:fld>
            <a:endParaRPr lang="it-IT" dirty="0"/>
          </a:p>
        </p:txBody>
      </p:sp>
      <p:sp>
        <p:nvSpPr>
          <p:cNvPr id="6" name="Segnaposto immagine 5">
            <a:extLst>
              <a:ext uri="{FF2B5EF4-FFF2-40B4-BE49-F238E27FC236}">
                <a16:creationId xmlns:a16="http://schemas.microsoft.com/office/drawing/2014/main" id="{9527BB6F-A164-5D4F-9B76-8A5088A9DF87}"/>
              </a:ext>
            </a:extLst>
          </p:cNvPr>
          <p:cNvSpPr>
            <a:spLocks noGrp="1"/>
          </p:cNvSpPr>
          <p:nvPr>
            <p:ph type="pic" sz="quarter" idx="12"/>
          </p:nvPr>
        </p:nvSpPr>
        <p:spPr>
          <a:xfrm>
            <a:off x="838199" y="1781175"/>
            <a:ext cx="6591300" cy="4394200"/>
          </a:xfrm>
        </p:spPr>
        <p:txBody>
          <a:bodyPr/>
          <a:lstStyle/>
          <a:p>
            <a:endParaRPr lang="en-GB"/>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Tree>
    <p:extLst>
      <p:ext uri="{BB962C8B-B14F-4D97-AF65-F5344CB8AC3E}">
        <p14:creationId xmlns:p14="http://schemas.microsoft.com/office/powerpoint/2010/main" val="4144916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a:t>
            </a:fld>
            <a:endParaRPr lang="it-IT" dirty="0"/>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
        <p:nvSpPr>
          <p:cNvPr id="7" name="Segnaposto grafico 6">
            <a:extLst>
              <a:ext uri="{FF2B5EF4-FFF2-40B4-BE49-F238E27FC236}">
                <a16:creationId xmlns:a16="http://schemas.microsoft.com/office/drawing/2014/main" id="{B151F72B-F6FA-E04A-C2A3-703DEDE9DBCB}"/>
              </a:ext>
            </a:extLst>
          </p:cNvPr>
          <p:cNvSpPr>
            <a:spLocks noGrp="1"/>
          </p:cNvSpPr>
          <p:nvPr>
            <p:ph type="chart" sz="quarter" idx="14"/>
          </p:nvPr>
        </p:nvSpPr>
        <p:spPr>
          <a:xfrm>
            <a:off x="838200" y="1775014"/>
            <a:ext cx="6591600" cy="4395600"/>
          </a:xfrm>
        </p:spPr>
        <p:txBody>
          <a:bodyPr/>
          <a:lstStyle/>
          <a:p>
            <a:endParaRPr lang="en-GB"/>
          </a:p>
        </p:txBody>
      </p:sp>
    </p:spTree>
    <p:extLst>
      <p:ext uri="{BB962C8B-B14F-4D97-AF65-F5344CB8AC3E}">
        <p14:creationId xmlns:p14="http://schemas.microsoft.com/office/powerpoint/2010/main" val="1992569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9526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6122A5-00A8-32E3-C7FF-3FEEECD528D1}"/>
              </a:ext>
            </a:extLst>
          </p:cNvPr>
          <p:cNvSpPr>
            <a:spLocks noGrp="1"/>
          </p:cNvSpPr>
          <p:nvPr>
            <p:ph type="ctrTitle"/>
          </p:nvPr>
        </p:nvSpPr>
        <p:spPr>
          <a:xfrm>
            <a:off x="1524000" y="1122363"/>
            <a:ext cx="9144000" cy="2387600"/>
          </a:xfrm>
        </p:spPr>
        <p:txBody>
          <a:bodyPr vert="horz" lIns="91440" tIns="45720" rIns="91440" bIns="45720" rtlCol="0" anchor="b">
            <a:normAutofit fontScale="90000"/>
          </a:bodyPr>
          <a:lstStyle>
            <a:lvl1pPr algn="ctr">
              <a:defRPr lang="it-IT" sz="6000" b="1">
                <a:solidFill>
                  <a:srgbClr val="94C020"/>
                </a:solidFill>
                <a:latin typeface="+mn-lt"/>
              </a:defRPr>
            </a:lvl1pPr>
          </a:lstStyle>
          <a:p>
            <a:pPr lvl="0" algn="ctr"/>
            <a:r>
              <a:rPr lang="it-IT"/>
              <a:t>Fare clic per modificare lo stile del titolo dello schema</a:t>
            </a:r>
          </a:p>
        </p:txBody>
      </p:sp>
      <p:sp>
        <p:nvSpPr>
          <p:cNvPr id="3" name="Sottotitolo 2">
            <a:extLst>
              <a:ext uri="{FF2B5EF4-FFF2-40B4-BE49-F238E27FC236}">
                <a16:creationId xmlns:a16="http://schemas.microsoft.com/office/drawing/2014/main" id="{E890540D-6233-8DC0-25E1-261205F22FED}"/>
              </a:ext>
            </a:extLst>
          </p:cNvPr>
          <p:cNvSpPr>
            <a:spLocks noGrp="1"/>
          </p:cNvSpPr>
          <p:nvPr>
            <p:ph type="subTitle" idx="1"/>
          </p:nvPr>
        </p:nvSpPr>
        <p:spPr>
          <a:xfrm>
            <a:off x="1524000" y="3602038"/>
            <a:ext cx="9144000" cy="1655762"/>
          </a:xfrm>
        </p:spPr>
        <p:txBody>
          <a:bodyPr vert="horz" lIns="91440" tIns="45720" rIns="91440" bIns="45720" rtlCol="0">
            <a:normAutofit/>
          </a:bodyPr>
          <a:lstStyle>
            <a:lvl1pPr marL="342900" indent="-342900" algn="ctr">
              <a:buFont typeface="Wingdings" panose="05000000000000000000" pitchFamily="2" charset="2"/>
              <a:buChar char="§"/>
              <a:defRPr lang="it-IT" sz="2400" dirty="0">
                <a:solidFill>
                  <a:schemeClr val="tx1">
                    <a:lumMod val="65000"/>
                    <a:lumOff val="35000"/>
                  </a:schemeClr>
                </a:solidFill>
              </a:defRPr>
            </a:lvl1pPr>
          </a:lstStyle>
          <a:p>
            <a:pPr marL="0" lvl="0" indent="0" algn="ctr">
              <a:buNone/>
            </a:pPr>
            <a:r>
              <a:rPr lang="it-IT" dirty="0"/>
              <a:t>Fare clic per modificare lo stile del sottotitolo dello schema</a:t>
            </a:r>
          </a:p>
        </p:txBody>
      </p:sp>
      <p:sp>
        <p:nvSpPr>
          <p:cNvPr id="5" name="Segnaposto piè di pagina 4">
            <a:extLst>
              <a:ext uri="{FF2B5EF4-FFF2-40B4-BE49-F238E27FC236}">
                <a16:creationId xmlns:a16="http://schemas.microsoft.com/office/drawing/2014/main" id="{6E5B8C5C-196C-69F0-D169-A3279DD36528}"/>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64D21475-6FBC-1FDA-6DD5-B4D3DC7C570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126031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41240B-7FA6-5C54-80D1-598C9A033CEA}"/>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2A5918A4-C2B6-2A24-1305-FA064CC1C3E6}"/>
              </a:ext>
            </a:extLst>
          </p:cNvPr>
          <p:cNvSpPr>
            <a:spLocks noGrp="1"/>
          </p:cNvSpPr>
          <p:nvPr>
            <p:ph idx="1"/>
          </p:nvPr>
        </p:nvSpPr>
        <p:spPr/>
        <p:txBody>
          <a:bodyPr vert="horz" lIns="91440" tIns="45720" rIns="91440" bIns="45720" rtlCol="0">
            <a:normAutofit/>
          </a:bodyPr>
          <a:lstStyle>
            <a:lvl1pPr>
              <a:defRPr lang="it-IT" sz="2400">
                <a:solidFill>
                  <a:schemeClr val="tx1">
                    <a:lumMod val="65000"/>
                    <a:lumOff val="35000"/>
                  </a:schemeClr>
                </a:solidFill>
              </a:defRPr>
            </a:lvl1pPr>
            <a:lvl2pPr>
              <a:defRPr lang="it-IT">
                <a:solidFill>
                  <a:srgbClr val="595959"/>
                </a:solidFill>
              </a:defRPr>
            </a:lvl2pPr>
            <a:lvl3pPr>
              <a:defRPr lang="it-IT">
                <a:solidFill>
                  <a:srgbClr val="595959"/>
                </a:solidFill>
              </a:defRPr>
            </a:lvl3pPr>
            <a:lvl4pPr>
              <a:defRPr lang="it-IT">
                <a:solidFill>
                  <a:srgbClr val="595959"/>
                </a:solidFill>
              </a:defRPr>
            </a:lvl4pPr>
            <a:lvl5pPr>
              <a:defRPr lang="it-IT">
                <a:solidFill>
                  <a:srgbClr val="595959"/>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4">
            <a:extLst>
              <a:ext uri="{FF2B5EF4-FFF2-40B4-BE49-F238E27FC236}">
                <a16:creationId xmlns:a16="http://schemas.microsoft.com/office/drawing/2014/main" id="{8C4AA35A-5D50-BE62-F2C4-1FD36DF8EBA4}"/>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B4334004-55B7-4583-BA2C-673BF369F92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587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7ACC99-8D30-1388-8E8C-18AD6AFE5D89}"/>
              </a:ext>
            </a:extLst>
          </p:cNvPr>
          <p:cNvSpPr>
            <a:spLocks noGrp="1"/>
          </p:cNvSpPr>
          <p:nvPr>
            <p:ph type="title"/>
          </p:nvPr>
        </p:nvSpPr>
        <p:spPr>
          <a:xfrm>
            <a:off x="831850" y="1709738"/>
            <a:ext cx="10515600" cy="2852737"/>
          </a:xfrm>
        </p:spPr>
        <p:txBody>
          <a:bodyPr vert="horz" lIns="91440" tIns="45720" rIns="91440" bIns="45720" rtlCol="0" anchor="b">
            <a:normAutofit fontScale="90000"/>
          </a:bodyPr>
          <a:lstStyle>
            <a:lvl1pPr>
              <a:defRPr lang="it-IT" sz="6000" b="1">
                <a:solidFill>
                  <a:srgbClr val="94C020"/>
                </a:solidFill>
                <a:latin typeface="+mn-lt"/>
              </a:defRPr>
            </a:lvl1p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2C6C9BC8-9C49-5860-3C9B-4DFF298194A0}"/>
              </a:ext>
            </a:extLst>
          </p:cNvPr>
          <p:cNvSpPr>
            <a:spLocks noGrp="1"/>
          </p:cNvSpPr>
          <p:nvPr>
            <p:ph type="body" idx="1"/>
          </p:nvPr>
        </p:nvSpPr>
        <p:spPr>
          <a:xfrm>
            <a:off x="831850" y="4589463"/>
            <a:ext cx="10515600" cy="1500187"/>
          </a:xfrm>
        </p:spPr>
        <p:txBody>
          <a:bodyPr vert="horz" lIns="91440" tIns="45720" rIns="91440" bIns="45720" rtlCol="0">
            <a:normAutofit/>
          </a:bodyPr>
          <a:lstStyle>
            <a:lvl1pPr>
              <a:defRPr lang="it-IT" sz="2400">
                <a:solidFill>
                  <a:schemeClr val="tx1">
                    <a:lumMod val="65000"/>
                    <a:lumOff val="35000"/>
                  </a:schemeClr>
                </a:solidFill>
              </a:defRPr>
            </a:lvl1pPr>
          </a:lstStyle>
          <a:p>
            <a:pPr marL="0" lvl="0" indent="0">
              <a:buNone/>
            </a:pPr>
            <a:r>
              <a:rPr lang="it-IT"/>
              <a:t>Fare clic per modificare gli stili del testo dello schema</a:t>
            </a:r>
          </a:p>
        </p:txBody>
      </p:sp>
      <p:sp>
        <p:nvSpPr>
          <p:cNvPr id="5" name="Segnaposto piè di pagina 4">
            <a:extLst>
              <a:ext uri="{FF2B5EF4-FFF2-40B4-BE49-F238E27FC236}">
                <a16:creationId xmlns:a16="http://schemas.microsoft.com/office/drawing/2014/main" id="{DCF716CD-E1B3-0F8F-98D0-8284F4D034A4}"/>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BEC30DA6-2F52-4F9B-C436-D5274F719E9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372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31270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EC8361-8B55-E21D-0729-DAF0A91BB43C}"/>
              </a:ext>
            </a:extLst>
          </p:cNvPr>
          <p:cNvSpPr>
            <a:spLocks noGrp="1"/>
          </p:cNvSpPr>
          <p:nvPr>
            <p:ph type="title"/>
          </p:nvPr>
        </p:nvSpPr>
        <p:spPr>
          <a:xfrm>
            <a:off x="839788" y="774700"/>
            <a:ext cx="10515600" cy="9159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2">
            <a:extLst>
              <a:ext uri="{FF2B5EF4-FFF2-40B4-BE49-F238E27FC236}">
                <a16:creationId xmlns:a16="http://schemas.microsoft.com/office/drawing/2014/main" id="{BB9546E0-5ED9-4B3D-A15A-DE549550D5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2AD68EE-1126-EF80-2914-23F60E25D73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CE7060D-F6F1-5622-EF5F-BD1CFA9AD0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09707CB-CBCD-8077-C620-FB87731AFD9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Segnaposto piè di pagina 7">
            <a:extLst>
              <a:ext uri="{FF2B5EF4-FFF2-40B4-BE49-F238E27FC236}">
                <a16:creationId xmlns:a16="http://schemas.microsoft.com/office/drawing/2014/main" id="{F3627770-A5EE-3EF1-6806-78663F3AD7F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9" name="Segnaposto numero diapositiva 8">
            <a:extLst>
              <a:ext uri="{FF2B5EF4-FFF2-40B4-BE49-F238E27FC236}">
                <a16:creationId xmlns:a16="http://schemas.microsoft.com/office/drawing/2014/main" id="{3E41E068-8309-AA34-EFD3-6632EF156C8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3021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e Colon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90713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EC3B82-4F60-2330-94FF-CB6C87AB0041}"/>
              </a:ext>
            </a:extLst>
          </p:cNvPr>
          <p:cNvSpPr>
            <a:spLocks noGrp="1"/>
          </p:cNvSpPr>
          <p:nvPr>
            <p:ph type="title"/>
          </p:nvPr>
        </p:nvSpPr>
        <p:spPr>
          <a:xfrm>
            <a:off x="838200" y="762000"/>
            <a:ext cx="10515600" cy="9286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4" name="Segnaposto piè di pagina 3">
            <a:extLst>
              <a:ext uri="{FF2B5EF4-FFF2-40B4-BE49-F238E27FC236}">
                <a16:creationId xmlns:a16="http://schemas.microsoft.com/office/drawing/2014/main" id="{A5138269-A114-F761-DB69-AFCB2ECF2DD9}"/>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egnaposto numero diapositiva 4">
            <a:extLst>
              <a:ext uri="{FF2B5EF4-FFF2-40B4-BE49-F238E27FC236}">
                <a16:creationId xmlns:a16="http://schemas.microsoft.com/office/drawing/2014/main" id="{328E2090-5182-7AF9-04D0-3A3D4484C83E}"/>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7066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2462F54B-3E37-78C4-DCD2-6D783F30CFEB}"/>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4" name="Segnaposto numero diapositiva 3">
            <a:extLst>
              <a:ext uri="{FF2B5EF4-FFF2-40B4-BE49-F238E27FC236}">
                <a16:creationId xmlns:a16="http://schemas.microsoft.com/office/drawing/2014/main" id="{94CD7671-C97C-4DC8-A63F-734A9511400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930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9D81764-EEF3-B3B9-7883-7C10BB1A0B93}"/>
              </a:ext>
            </a:extLst>
          </p:cNvPr>
          <p:cNvSpPr>
            <a:spLocks noGrp="1"/>
          </p:cNvSpPr>
          <p:nvPr>
            <p:ph type="title"/>
          </p:nvPr>
        </p:nvSpPr>
        <p:spPr>
          <a:xfrm>
            <a:off x="838200" y="681037"/>
            <a:ext cx="10515600" cy="1009651"/>
          </a:xfrm>
          <a:prstGeom prst="rect">
            <a:avLst/>
          </a:prstGeom>
        </p:spPr>
        <p:txBody>
          <a:bodyPr vert="horz" lIns="91440" tIns="45720" rIns="91440" bIns="45720" rtlCol="0" anchor="ctr">
            <a:normAutofit/>
          </a:body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98E509D0-A688-42E6-5F9D-4B1C5CB06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D4468883-481E-6A84-AC66-340CA3412CA9}"/>
              </a:ext>
            </a:extLst>
          </p:cNvPr>
          <p:cNvSpPr>
            <a:spLocks noGrp="1"/>
          </p:cNvSpPr>
          <p:nvPr>
            <p:ph type="ftr" sz="quarter" idx="3"/>
          </p:nvPr>
        </p:nvSpPr>
        <p:spPr>
          <a:xfrm>
            <a:off x="838200" y="6238876"/>
            <a:ext cx="9982200" cy="60007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b="1" dirty="0"/>
              <a:t>Module</a:t>
            </a:r>
            <a:r>
              <a:rPr lang="en-US" dirty="0"/>
              <a:t>: XXXXXXX / </a:t>
            </a:r>
            <a:r>
              <a:rPr lang="en-US" b="1" dirty="0"/>
              <a:t>Learning Unit</a:t>
            </a:r>
            <a:r>
              <a:rPr lang="en-US" dirty="0"/>
              <a:t>: YYYYYYY / </a:t>
            </a:r>
            <a:r>
              <a:rPr lang="en-US" b="1" dirty="0"/>
              <a:t>Sub Unit</a:t>
            </a:r>
            <a:r>
              <a:rPr lang="en-US" dirty="0"/>
              <a:t>: ZZZZZZZZ</a:t>
            </a:r>
            <a:endParaRPr lang="en-US" b="1" dirty="0"/>
          </a:p>
        </p:txBody>
      </p:sp>
      <p:sp>
        <p:nvSpPr>
          <p:cNvPr id="6" name="Segnaposto numero diapositiva 5">
            <a:extLst>
              <a:ext uri="{FF2B5EF4-FFF2-40B4-BE49-F238E27FC236}">
                <a16:creationId xmlns:a16="http://schemas.microsoft.com/office/drawing/2014/main" id="{7624506B-32CC-1AB4-8563-22F24F253EEF}"/>
              </a:ext>
            </a:extLst>
          </p:cNvPr>
          <p:cNvSpPr>
            <a:spLocks noGrp="1"/>
          </p:cNvSpPr>
          <p:nvPr>
            <p:ph type="sldNum" sz="quarter" idx="4"/>
          </p:nvPr>
        </p:nvSpPr>
        <p:spPr>
          <a:xfrm>
            <a:off x="10896600" y="6356350"/>
            <a:ext cx="457200" cy="365125"/>
          </a:xfrm>
          <a:prstGeom prst="rect">
            <a:avLst/>
          </a:prstGeom>
        </p:spPr>
        <p:txBody>
          <a:bodyPr vert="horz" lIns="91440" tIns="45720" rIns="91440" bIns="45720" rtlCol="0" anchor="ctr"/>
          <a:lstStyle>
            <a:lvl1pPr algn="r">
              <a:defRPr lang="en-US" sz="1200" b="1" smtClean="0">
                <a:solidFill>
                  <a:schemeClr val="tx1">
                    <a:tint val="75000"/>
                  </a:schemeClr>
                </a:solidFill>
              </a:defRPr>
            </a:lvl1pPr>
          </a:lstStyle>
          <a:p>
            <a:fld id="{D57F1E4F-1CFF-5643-939E-217C01CDF565}" type="slidenum">
              <a:rPr lang="it-IT" smtClean="0"/>
              <a:pPr/>
              <a:t>‹#›</a:t>
            </a:fld>
            <a:endParaRPr lang="it-IT" dirty="0"/>
          </a:p>
        </p:txBody>
      </p:sp>
    </p:spTree>
    <p:extLst>
      <p:ext uri="{BB962C8B-B14F-4D97-AF65-F5344CB8AC3E}">
        <p14:creationId xmlns:p14="http://schemas.microsoft.com/office/powerpoint/2010/main" val="1897871685"/>
      </p:ext>
    </p:extLst>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40" r:id="rId7"/>
    <p:sldLayoutId id="2147483732" r:id="rId8"/>
    <p:sldLayoutId id="2147483733" r:id="rId9"/>
    <p:sldLayoutId id="2147483734" r:id="rId10"/>
    <p:sldLayoutId id="2147483735" r:id="rId11"/>
    <p:sldLayoutId id="2147483736" r:id="rId12"/>
    <p:sldLayoutId id="2147483737" r:id="rId13"/>
    <p:sldLayoutId id="2147483741" r:id="rId14"/>
    <p:sldLayoutId id="2147483742" r:id="rId15"/>
    <p:sldLayoutId id="2147483739" r:id="rId16"/>
  </p:sldLayoutIdLst>
  <p:hf hdr="0" dt="0"/>
  <p:txStyles>
    <p:title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hyperlink" Target="https://joint-research-centre.ec.europa.eu/jrc-news-and-updates/developing-circular-and-sustainable-bioeconomy-europe-new-report-network-experts-bioeconomy-sets-out-2020-11-19_en" TargetMode="External"/><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https://www.architetturaecosostenibile.it/argomenti/tag/green-economy" TargetMode="External"/><Relationship Id="rId2" Type="http://schemas.openxmlformats.org/officeDocument/2006/relationships/image" Target="../media/image15.6"/><Relationship Id="rId1" Type="http://schemas.openxmlformats.org/officeDocument/2006/relationships/slideLayout" Target="../slideLayouts/slideLayout14.xml"/><Relationship Id="rId4" Type="http://schemas.openxmlformats.org/officeDocument/2006/relationships/hyperlink" Target="https://creativecommons.org/licenses/by-nc-nd/3.0/" TargetMode="Externa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hyperlink" Target="https://www.unitload.vt.edu/education/white-papers/4-wp-circular-economy.html" TargetMode="External"/><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sdgs.un.org/goals" TargetMode="External"/><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hyperlink" Target="https://www.fao.org/fileadmin/user_upload/mafap/docs/FAO-MAFAP%202022-2027_launch%206.4.2022.pdf" TargetMode="External"/><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collidu.com/presentation-farm-to-fork" TargetMode="Externa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5.xml"/><Relationship Id="rId6" Type="http://schemas.openxmlformats.org/officeDocument/2006/relationships/hyperlink" Target="https://food.ec.europa.eu/horizontal-topics/farm-fork-strategy_en" TargetMode="External"/><Relationship Id="rId5" Type="http://schemas.openxmlformats.org/officeDocument/2006/relationships/image" Target="../media/image2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ecolife.com/dictionary/waste-management/" TargetMode="External"/><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3" Type="http://schemas.openxmlformats.org/officeDocument/2006/relationships/hyperlink" Target="https://ourworldindata.org/emissions-by-sector" TargetMode="External"/><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www.researchgate.net/publication/322469720_Cowpathy_and_Vedic_Krishi_to_Empower_Food_and_Nutritional_Security_and_Improve_Soil_Health_A_Review" TargetMode="Externa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hyperlink" Target="https://8billiontrees.com/carbon-offsets-credits/carbon-ecological-footprint-calculators/globally-green-environment/" TargetMode="External"/><Relationship Id="rId2" Type="http://schemas.openxmlformats.org/officeDocument/2006/relationships/image" Target="../media/image45.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hyperlink" Target="https://www.carbonfootprint.com/calculator.aspx" TargetMode="Externa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3.xml"/><Relationship Id="rId5" Type="http://schemas.openxmlformats.org/officeDocument/2006/relationships/hyperlink" Target="https://www.iisd.org/articles/insight/message-brundtland-commission-continues-resonate-thirty-years" TargetMode="Externa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4.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package" Target="../embeddings/Microsoft_Word_Document.docx"/><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hyperlink" Target="https://www.eeec.org.au/sustainability-and-the-eylf/" TargetMode="External"/><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hyperlink" Target="Source" TargetMode="External"/><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picserver.org/highway-signs2/b/benefits.html" TargetMode="External"/><Relationship Id="rId2" Type="http://schemas.openxmlformats.org/officeDocument/2006/relationships/image" Target="../media/image11.jpg"/><Relationship Id="rId1" Type="http://schemas.openxmlformats.org/officeDocument/2006/relationships/slideLayout" Target="../slideLayouts/slideLayout5.xml"/><Relationship Id="rId4" Type="http://schemas.openxmlformats.org/officeDocument/2006/relationships/hyperlink" Target="https://creativecommons.org/licenses/by-sa/3.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069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CF35897F-CDC1-C357-9C9E-62B7F6357E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7882" y="3513396"/>
            <a:ext cx="3485579" cy="2842954"/>
          </a:xfrm>
          <a:prstGeom prst="rect">
            <a:avLst/>
          </a:prstGeom>
        </p:spPr>
      </p:pic>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lstStyle/>
          <a:p>
            <a:r>
              <a:rPr lang="el-GR" sz="4400" dirty="0" err="1"/>
              <a:t>Βιο</a:t>
            </a:r>
            <a:r>
              <a:rPr lang="el-GR" sz="4400" dirty="0"/>
              <a:t>- οικονομία</a:t>
            </a:r>
            <a:endParaRPr lang="en-GB"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sz="1200" dirty="0">
                <a:solidFill>
                  <a:schemeClr val="bg1">
                    <a:lumMod val="65000"/>
                  </a:schemeClr>
                </a:solidFill>
              </a:rPr>
              <a:t>Module: Horizontal skills / Learning Unit: Green skills / Sub Unit: Sustainability and related concepts</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10</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3845" y="1513061"/>
            <a:ext cx="10291355" cy="4394200"/>
          </a:xfrm>
        </p:spPr>
        <p:txBody>
          <a:bodyPr/>
          <a:lstStyle/>
          <a:p>
            <a:pPr algn="just">
              <a:lnSpc>
                <a:spcPct val="107000"/>
              </a:lnSpc>
              <a:spcAft>
                <a:spcPts val="800"/>
              </a:spcAft>
            </a:pPr>
            <a:r>
              <a:rPr lang="el-GR" sz="2400"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Πρόκειται για ένα οικονομικό σύστημα όπου οι </a:t>
            </a:r>
            <a:r>
              <a:rPr lang="el-GR" sz="2400" b="1"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βιολογικοί πόροι</a:t>
            </a:r>
            <a:r>
              <a:rPr lang="el-GR" sz="2400"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οι διεργασίες και οι αρχές χρησιμοποιούνται για την παροχή </a:t>
            </a:r>
            <a:r>
              <a:rPr lang="el-GR" sz="2400" b="1"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βιώσιμων λύσεων </a:t>
            </a:r>
            <a:r>
              <a:rPr lang="el-GR" sz="2400"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σε πιεστικές παγκόσμιες προκλήσεις μέσω της μετατροπής τους σε πολύτιμα προϊόντα.</a:t>
            </a:r>
          </a:p>
          <a:p>
            <a:pPr algn="just">
              <a:lnSpc>
                <a:spcPct val="107000"/>
              </a:lnSpc>
              <a:spcAft>
                <a:spcPts val="800"/>
              </a:spcAft>
            </a:pPr>
            <a:r>
              <a:rPr lang="el-GR" sz="2400" dirty="0">
                <a:solidFill>
                  <a:srgbClr val="000000"/>
                </a:solidFill>
                <a:effectLst/>
                <a:latin typeface="Calibri" panose="020F0502020204030204" pitchFamily="34" charset="0"/>
                <a:ea typeface="Times New Roman" panose="02020603050405020304" pitchFamily="18" charset="0"/>
              </a:rPr>
              <a:t>Οι πόροι αυτοί περιλαμβάνουν τα πάντα, από τις καλλιέργειες, τα δάση και τη θαλάσσια ζωή μέχρι τους μικροοργανισμούς και τη βιοτεχνολογία.</a:t>
            </a:r>
            <a:endParaRPr lang="it-IT" sz="2800" u="sng" dirty="0">
              <a:solidFill>
                <a:srgbClr val="000000"/>
              </a:solidFill>
              <a:effectLst/>
              <a:latin typeface="Minion Pro"/>
              <a:ea typeface="Times New Roman" panose="02020603050405020304" pitchFamily="18" charset="0"/>
              <a:cs typeface="Open Sans" panose="020B0606030504020204" pitchFamily="34" charset="0"/>
            </a:endParaRPr>
          </a:p>
        </p:txBody>
      </p:sp>
      <p:sp>
        <p:nvSpPr>
          <p:cNvPr id="3" name="CasellaDiTesto 2">
            <a:extLst>
              <a:ext uri="{FF2B5EF4-FFF2-40B4-BE49-F238E27FC236}">
                <a16:creationId xmlns:a16="http://schemas.microsoft.com/office/drawing/2014/main" id="{68A56727-C9AA-B2EA-7914-AEF6F490BBA3}"/>
              </a:ext>
            </a:extLst>
          </p:cNvPr>
          <p:cNvSpPr txBox="1"/>
          <p:nvPr/>
        </p:nvSpPr>
        <p:spPr>
          <a:xfrm>
            <a:off x="838198" y="4251743"/>
            <a:ext cx="6093822" cy="2050690"/>
          </a:xfrm>
          <a:prstGeom prst="rect">
            <a:avLst/>
          </a:prstGeom>
          <a:noFill/>
        </p:spPr>
        <p:txBody>
          <a:bodyPr wrap="square">
            <a:spAutoFit/>
          </a:bodyPr>
          <a:lstStyle/>
          <a:p>
            <a:pPr algn="just">
              <a:lnSpc>
                <a:spcPct val="107000"/>
              </a:lnSpc>
              <a:spcAft>
                <a:spcPts val="800"/>
              </a:spcAft>
            </a:pPr>
            <a:r>
              <a:rPr lang="el-GR" sz="2400" dirty="0">
                <a:solidFill>
                  <a:srgbClr val="000000"/>
                </a:solidFill>
                <a:effectLst/>
                <a:latin typeface="Calibri" panose="020F0502020204030204" pitchFamily="34" charset="0"/>
                <a:ea typeface="Times New Roman" panose="02020603050405020304" pitchFamily="18" charset="0"/>
              </a:rPr>
              <a:t>Εφαρμόζεται σε διάφορους τομείς, όπως η </a:t>
            </a:r>
            <a:r>
              <a:rPr lang="el-GR" sz="2400" u="sng" dirty="0">
                <a:solidFill>
                  <a:srgbClr val="000000"/>
                </a:solidFill>
                <a:effectLst/>
                <a:latin typeface="Calibri" panose="020F0502020204030204" pitchFamily="34" charset="0"/>
                <a:ea typeface="Times New Roman" panose="02020603050405020304" pitchFamily="18" charset="0"/>
              </a:rPr>
              <a:t>γεωργία</a:t>
            </a:r>
            <a:r>
              <a:rPr lang="el-GR" sz="2400" dirty="0">
                <a:solidFill>
                  <a:srgbClr val="000000"/>
                </a:solidFill>
                <a:effectLst/>
                <a:latin typeface="Calibri" panose="020F0502020204030204" pitchFamily="34" charset="0"/>
                <a:ea typeface="Times New Roman" panose="02020603050405020304" pitchFamily="18" charset="0"/>
              </a:rPr>
              <a:t> και η </a:t>
            </a:r>
            <a:r>
              <a:rPr lang="el-GR" sz="2400" u="sng" dirty="0">
                <a:solidFill>
                  <a:srgbClr val="000000"/>
                </a:solidFill>
                <a:effectLst/>
                <a:latin typeface="Calibri" panose="020F0502020204030204" pitchFamily="34" charset="0"/>
                <a:ea typeface="Times New Roman" panose="02020603050405020304" pitchFamily="18" charset="0"/>
              </a:rPr>
              <a:t>δασοκομία</a:t>
            </a:r>
            <a:r>
              <a:rPr lang="el-GR" sz="2400" dirty="0">
                <a:solidFill>
                  <a:srgbClr val="000000"/>
                </a:solidFill>
                <a:effectLst/>
                <a:latin typeface="Calibri" panose="020F0502020204030204" pitchFamily="34" charset="0"/>
                <a:ea typeface="Times New Roman" panose="02020603050405020304" pitchFamily="18" charset="0"/>
              </a:rPr>
              <a:t>, η </a:t>
            </a:r>
            <a:r>
              <a:rPr lang="el-GR" sz="2400" u="sng" dirty="0">
                <a:solidFill>
                  <a:srgbClr val="000000"/>
                </a:solidFill>
                <a:effectLst/>
                <a:latin typeface="Calibri" panose="020F0502020204030204" pitchFamily="34" charset="0"/>
                <a:ea typeface="Times New Roman" panose="02020603050405020304" pitchFamily="18" charset="0"/>
              </a:rPr>
              <a:t>βιοτεχνολογία</a:t>
            </a:r>
            <a:r>
              <a:rPr lang="el-GR" sz="2400" dirty="0">
                <a:solidFill>
                  <a:srgbClr val="000000"/>
                </a:solidFill>
                <a:effectLst/>
                <a:latin typeface="Calibri" panose="020F0502020204030204" pitchFamily="34" charset="0"/>
                <a:ea typeface="Times New Roman" panose="02020603050405020304" pitchFamily="18" charset="0"/>
              </a:rPr>
              <a:t> και τα </a:t>
            </a:r>
            <a:r>
              <a:rPr lang="el-GR" sz="2400" u="sng" dirty="0">
                <a:solidFill>
                  <a:srgbClr val="000000"/>
                </a:solidFill>
                <a:effectLst/>
                <a:latin typeface="Calibri" panose="020F0502020204030204" pitchFamily="34" charset="0"/>
                <a:ea typeface="Times New Roman" panose="02020603050405020304" pitchFamily="18" charset="0"/>
              </a:rPr>
              <a:t>φαρμακευτικά προϊόντα</a:t>
            </a:r>
            <a:r>
              <a:rPr lang="el-GR" sz="2400" dirty="0">
                <a:solidFill>
                  <a:srgbClr val="000000"/>
                </a:solidFill>
                <a:effectLst/>
                <a:latin typeface="Calibri" panose="020F0502020204030204" pitchFamily="34" charset="0"/>
                <a:ea typeface="Times New Roman" panose="02020603050405020304" pitchFamily="18" charset="0"/>
              </a:rPr>
              <a:t>, τα </a:t>
            </a:r>
            <a:r>
              <a:rPr lang="el-GR" sz="2400" u="sng" dirty="0">
                <a:solidFill>
                  <a:srgbClr val="000000"/>
                </a:solidFill>
                <a:effectLst/>
                <a:latin typeface="Calibri" panose="020F0502020204030204" pitchFamily="34" charset="0"/>
                <a:ea typeface="Times New Roman" panose="02020603050405020304" pitchFamily="18" charset="0"/>
              </a:rPr>
              <a:t>τρόφιμα</a:t>
            </a:r>
            <a:r>
              <a:rPr lang="el-GR" sz="2400" dirty="0">
                <a:solidFill>
                  <a:srgbClr val="000000"/>
                </a:solidFill>
                <a:effectLst/>
                <a:latin typeface="Calibri" panose="020F0502020204030204" pitchFamily="34" charset="0"/>
                <a:ea typeface="Times New Roman" panose="02020603050405020304" pitchFamily="18" charset="0"/>
              </a:rPr>
              <a:t> και τα </a:t>
            </a:r>
            <a:r>
              <a:rPr lang="el-GR" sz="2400" u="sng" dirty="0">
                <a:solidFill>
                  <a:srgbClr val="000000"/>
                </a:solidFill>
                <a:effectLst/>
                <a:latin typeface="Calibri" panose="020F0502020204030204" pitchFamily="34" charset="0"/>
                <a:ea typeface="Times New Roman" panose="02020603050405020304" pitchFamily="18" charset="0"/>
              </a:rPr>
              <a:t>ποτά</a:t>
            </a:r>
            <a:r>
              <a:rPr lang="el-GR" sz="2400" dirty="0">
                <a:solidFill>
                  <a:srgbClr val="000000"/>
                </a:solidFill>
                <a:effectLst/>
                <a:latin typeface="Calibri" panose="020F0502020204030204" pitchFamily="34" charset="0"/>
                <a:ea typeface="Times New Roman" panose="02020603050405020304" pitchFamily="18" charset="0"/>
              </a:rPr>
              <a:t>, η </a:t>
            </a:r>
            <a:r>
              <a:rPr lang="el-GR" sz="2400" u="sng" dirty="0">
                <a:solidFill>
                  <a:srgbClr val="000000"/>
                </a:solidFill>
                <a:effectLst/>
                <a:latin typeface="Calibri" panose="020F0502020204030204" pitchFamily="34" charset="0"/>
                <a:ea typeface="Times New Roman" panose="02020603050405020304" pitchFamily="18" charset="0"/>
              </a:rPr>
              <a:t>ενέργεια</a:t>
            </a:r>
            <a:r>
              <a:rPr lang="el-GR" sz="2400" dirty="0">
                <a:solidFill>
                  <a:srgbClr val="000000"/>
                </a:solidFill>
                <a:effectLst/>
                <a:latin typeface="Calibri" panose="020F0502020204030204" pitchFamily="34" charset="0"/>
                <a:ea typeface="Times New Roman" panose="02020603050405020304" pitchFamily="18" charset="0"/>
              </a:rPr>
              <a:t> καθώς και η </a:t>
            </a:r>
            <a:r>
              <a:rPr lang="el-GR" sz="2400" u="sng" dirty="0">
                <a:solidFill>
                  <a:srgbClr val="000000"/>
                </a:solidFill>
                <a:effectLst/>
                <a:latin typeface="Calibri" panose="020F0502020204030204" pitchFamily="34" charset="0"/>
                <a:ea typeface="Times New Roman" panose="02020603050405020304" pitchFamily="18" charset="0"/>
              </a:rPr>
              <a:t>διαχείριση αποβλήτων.</a:t>
            </a:r>
            <a:endParaRPr lang="it-IT" sz="2400" u="sng" dirty="0"/>
          </a:p>
        </p:txBody>
      </p:sp>
    </p:spTree>
    <p:extLst>
      <p:ext uri="{BB962C8B-B14F-4D97-AF65-F5344CB8AC3E}">
        <p14:creationId xmlns:p14="http://schemas.microsoft.com/office/powerpoint/2010/main" val="3356961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normAutofit/>
          </a:bodyPr>
          <a:lstStyle/>
          <a:p>
            <a:r>
              <a:rPr lang="el-GR" sz="4400" dirty="0" err="1"/>
              <a:t>Βιο</a:t>
            </a:r>
            <a:r>
              <a:rPr lang="el-GR" sz="4400" dirty="0"/>
              <a:t>-οικονομία</a:t>
            </a:r>
            <a:endParaRPr lang="en-GB"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a:xfrm>
            <a:off x="838200" y="6176963"/>
            <a:ext cx="9982200" cy="600074"/>
          </a:xfrm>
        </p:spPr>
        <p:txBody>
          <a:bodyPr/>
          <a:lstStyle/>
          <a:p>
            <a:r>
              <a:rPr lang="en-US" sz="1200" dirty="0">
                <a:solidFill>
                  <a:schemeClr val="bg1">
                    <a:lumMod val="65000"/>
                  </a:schemeClr>
                </a:solidFill>
              </a:rPr>
              <a:t>Module: Horizontal skills / Learning Unit: Green skills / Sub Unit: Sustainability and related concepts</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11</a:t>
            </a:fld>
            <a:endParaRPr lang="en-US" dirty="0"/>
          </a:p>
        </p:txBody>
      </p:sp>
      <p:sp>
        <p:nvSpPr>
          <p:cNvPr id="2" name="TextBox 1">
            <a:extLst>
              <a:ext uri="{FF2B5EF4-FFF2-40B4-BE49-F238E27FC236}">
                <a16:creationId xmlns:a16="http://schemas.microsoft.com/office/drawing/2014/main" id="{EA0F47B8-F058-DC75-E8E0-E2E49CCE35B5}"/>
              </a:ext>
            </a:extLst>
          </p:cNvPr>
          <p:cNvSpPr txBox="1"/>
          <p:nvPr/>
        </p:nvSpPr>
        <p:spPr>
          <a:xfrm>
            <a:off x="838200" y="1740808"/>
            <a:ext cx="5989320" cy="1938992"/>
          </a:xfrm>
          <a:prstGeom prst="rect">
            <a:avLst/>
          </a:prstGeom>
          <a:noFill/>
        </p:spPr>
        <p:txBody>
          <a:bodyPr wrap="square" rtlCol="0">
            <a:spAutoFit/>
          </a:bodyPr>
          <a:lstStyle/>
          <a:p>
            <a:r>
              <a:rPr lang="en-US" sz="1800" b="1" i="1" dirty="0">
                <a:solidFill>
                  <a:srgbClr val="000000"/>
                </a:solidFill>
                <a:effectLst/>
                <a:latin typeface="Calibri" panose="020F0502020204030204" pitchFamily="34" charset="0"/>
                <a:ea typeface="Times New Roman" panose="02020603050405020304" pitchFamily="18" charset="0"/>
              </a:rPr>
              <a:t>“</a:t>
            </a:r>
            <a:r>
              <a:rPr lang="el-GR" sz="2000" i="1" dirty="0">
                <a:solidFill>
                  <a:srgbClr val="000000"/>
                </a:solidFill>
                <a:effectLst/>
                <a:highlight>
                  <a:srgbClr val="FFFFFF"/>
                </a:highlight>
                <a:latin typeface="Calibri" panose="020F0502020204030204" pitchFamily="34" charset="0"/>
                <a:ea typeface="Times New Roman" panose="02020603050405020304" pitchFamily="18" charset="0"/>
              </a:rPr>
              <a:t>η παραγωγή, η χρήση και η διατήρηση των βιολογικών πόρων, συμπεριλαμβανομένης της σχετικής γνώσης, της επιστήμης, της τεχνολογίας και της καινοτομίας, για την παροχή πληροφοριών, προϊόντων, διαδικασιών και υπηρεσιών σε όλους τους οικονομικούς τομείς με στόχο τη μετάβαση προς μια βιώσιμη οικονομία</a:t>
            </a:r>
            <a:r>
              <a:rPr lang="en-US" sz="2000" dirty="0">
                <a:solidFill>
                  <a:srgbClr val="000000"/>
                </a:solidFill>
                <a:effectLst/>
                <a:latin typeface="Calibri" panose="020F0502020204030204" pitchFamily="34" charset="0"/>
                <a:ea typeface="Times New Roman" panose="02020603050405020304" pitchFamily="18" charset="0"/>
              </a:rPr>
              <a:t>“ (FAO, 2022).</a:t>
            </a:r>
            <a:endParaRPr lang="en-GB" sz="2000" dirty="0"/>
          </a:p>
        </p:txBody>
      </p:sp>
      <p:sp>
        <p:nvSpPr>
          <p:cNvPr id="3" name="TextBox 2">
            <a:extLst>
              <a:ext uri="{FF2B5EF4-FFF2-40B4-BE49-F238E27FC236}">
                <a16:creationId xmlns:a16="http://schemas.microsoft.com/office/drawing/2014/main" id="{46BF5756-F86D-B85E-19A6-2993399F6FB5}"/>
              </a:ext>
            </a:extLst>
          </p:cNvPr>
          <p:cNvSpPr txBox="1"/>
          <p:nvPr/>
        </p:nvSpPr>
        <p:spPr>
          <a:xfrm>
            <a:off x="838200" y="4058803"/>
            <a:ext cx="5882640" cy="1384995"/>
          </a:xfrm>
          <a:prstGeom prst="rect">
            <a:avLst/>
          </a:prstGeom>
          <a:noFill/>
        </p:spPr>
        <p:txBody>
          <a:bodyPr wrap="square" rtlCol="0">
            <a:spAutoFit/>
          </a:bodyPr>
          <a:lstStyle/>
          <a:p>
            <a:r>
              <a:rPr lang="en-US" sz="2000" b="1" i="1" dirty="0">
                <a:solidFill>
                  <a:srgbClr val="000000"/>
                </a:solidFill>
                <a:effectLst/>
                <a:latin typeface="Calibri" panose="020F0502020204030204" pitchFamily="34" charset="0"/>
                <a:ea typeface="Times New Roman" panose="02020603050405020304" pitchFamily="18" charset="0"/>
              </a:rPr>
              <a:t>“</a:t>
            </a:r>
            <a:r>
              <a:rPr lang="el-GR" sz="2000" i="1" dirty="0">
                <a:solidFill>
                  <a:srgbClr val="000000"/>
                </a:solidFill>
                <a:effectLst/>
                <a:highlight>
                  <a:srgbClr val="FFFFFF"/>
                </a:highlight>
                <a:latin typeface="Calibri" panose="020F0502020204030204" pitchFamily="34" charset="0"/>
                <a:ea typeface="Times New Roman" panose="02020603050405020304" pitchFamily="18" charset="0"/>
              </a:rPr>
              <a:t>χρήση </a:t>
            </a:r>
            <a:r>
              <a:rPr lang="el-GR" sz="2000" b="1" i="1" dirty="0">
                <a:effectLst/>
                <a:highlight>
                  <a:srgbClr val="FFFFFF"/>
                </a:highlight>
                <a:latin typeface="Calibri" panose="020F0502020204030204" pitchFamily="34" charset="0"/>
                <a:ea typeface="Times New Roman" panose="02020603050405020304" pitchFamily="18" charset="0"/>
              </a:rPr>
              <a:t>ανανεώσιμων βιολογικών πόρων από τη γη και τη θάλασσα</a:t>
            </a:r>
            <a:r>
              <a:rPr lang="el-GR" sz="2000" i="1" dirty="0">
                <a:effectLst/>
                <a:highlight>
                  <a:srgbClr val="FFFFFF"/>
                </a:highlight>
                <a:latin typeface="Calibri" panose="020F0502020204030204" pitchFamily="34" charset="0"/>
                <a:ea typeface="Times New Roman" panose="02020603050405020304" pitchFamily="18" charset="0"/>
              </a:rPr>
              <a:t>, όπως καλλιέργειες, δάση, ψάρια, ζώα και μικροοργανισμοί, </a:t>
            </a:r>
            <a:r>
              <a:rPr lang="el-GR" sz="2000" b="1" i="1" dirty="0">
                <a:effectLst/>
                <a:highlight>
                  <a:srgbClr val="FFFFFF"/>
                </a:highlight>
                <a:latin typeface="Calibri" panose="020F0502020204030204" pitchFamily="34" charset="0"/>
                <a:ea typeface="Times New Roman" panose="02020603050405020304" pitchFamily="18" charset="0"/>
              </a:rPr>
              <a:t>για την παραγωγή τροφίμων, υλικών και ενέργειας</a:t>
            </a:r>
            <a:r>
              <a:rPr lang="en-US" sz="2400" dirty="0">
                <a:solidFill>
                  <a:srgbClr val="000000"/>
                </a:solidFill>
                <a:effectLst/>
                <a:latin typeface="Calibri" panose="020F0502020204030204" pitchFamily="34" charset="0"/>
                <a:ea typeface="Times New Roman" panose="02020603050405020304" pitchFamily="18" charset="0"/>
              </a:rPr>
              <a:t>“ </a:t>
            </a:r>
            <a:r>
              <a:rPr lang="en-US" sz="2000" dirty="0">
                <a:solidFill>
                  <a:srgbClr val="000000"/>
                </a:solidFill>
                <a:effectLst/>
                <a:latin typeface="Calibri" panose="020F0502020204030204" pitchFamily="34" charset="0"/>
                <a:ea typeface="Times New Roman" panose="02020603050405020304" pitchFamily="18" charset="0"/>
              </a:rPr>
              <a:t>(EC, 2018).</a:t>
            </a:r>
            <a:endParaRPr lang="en-GB" sz="2000" dirty="0"/>
          </a:p>
        </p:txBody>
      </p:sp>
      <p:pic>
        <p:nvPicPr>
          <p:cNvPr id="2050" name="Εικόνα 49" descr="20201119-bioweconomy.png">
            <a:extLst>
              <a:ext uri="{FF2B5EF4-FFF2-40B4-BE49-F238E27FC236}">
                <a16:creationId xmlns:a16="http://schemas.microsoft.com/office/drawing/2014/main" id="{8C60604F-795B-759D-8C88-EF383CD202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7520" y="695139"/>
            <a:ext cx="5471160" cy="5190050"/>
          </a:xfrm>
          <a:prstGeom prst="rect">
            <a:avLst/>
          </a:prstGeom>
          <a:noFill/>
          <a:extLst>
            <a:ext uri="{909E8E84-426E-40DD-AFC4-6F175D3DCCD1}">
              <a14:hiddenFill xmlns:a14="http://schemas.microsoft.com/office/drawing/2010/main">
                <a:solidFill>
                  <a:srgbClr val="FFFFFF"/>
                </a:solidFill>
              </a14:hiddenFill>
            </a:ext>
          </a:extLst>
        </p:spPr>
      </p:pic>
      <p:sp>
        <p:nvSpPr>
          <p:cNvPr id="4" name="Πλαίσιο κειμένου 36">
            <a:extLst>
              <a:ext uri="{FF2B5EF4-FFF2-40B4-BE49-F238E27FC236}">
                <a16:creationId xmlns:a16="http://schemas.microsoft.com/office/drawing/2014/main" id="{695064DF-D171-A96E-1FA5-02DDA6EAC60E}"/>
              </a:ext>
            </a:extLst>
          </p:cNvPr>
          <p:cNvSpPr txBox="1"/>
          <p:nvPr/>
        </p:nvSpPr>
        <p:spPr>
          <a:xfrm>
            <a:off x="9083040" y="5439057"/>
            <a:ext cx="1234440" cy="438150"/>
          </a:xfrm>
          <a:prstGeom prst="rect">
            <a:avLst/>
          </a:prstGeom>
          <a:solidFill>
            <a:schemeClr val="lt1"/>
          </a:solid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dirty="0">
                <a:effectLst/>
                <a:latin typeface="Calibri" panose="020F0502020204030204" pitchFamily="34" charset="0"/>
                <a:ea typeface="Times New Roman" panose="02020603050405020304" pitchFamily="18" charset="0"/>
              </a:rPr>
              <a:t>(</a:t>
            </a:r>
            <a:r>
              <a:rPr lang="el-GR" u="sng" dirty="0">
                <a:solidFill>
                  <a:srgbClr val="0000FF"/>
                </a:solidFill>
                <a:effectLst/>
                <a:latin typeface="Calibri" panose="020F0502020204030204" pitchFamily="34" charset="0"/>
                <a:ea typeface="Times New Roman" panose="02020603050405020304" pitchFamily="18" charset="0"/>
                <a:hlinkClick r:id="rId3"/>
              </a:rPr>
              <a:t>πηγή</a:t>
            </a:r>
            <a:r>
              <a:rPr lang="en-GB" dirty="0">
                <a:effectLst/>
                <a:latin typeface="Calibri" panose="020F0502020204030204" pitchFamily="34" charset="0"/>
                <a:ea typeface="Times New Roman" panose="02020603050405020304" pitchFamily="18" charset="0"/>
              </a:rPr>
              <a:t>)</a:t>
            </a:r>
            <a:endParaRPr lang="en-GB"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36728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normAutofit/>
          </a:bodyPr>
          <a:lstStyle/>
          <a:p>
            <a:r>
              <a:rPr lang="el-GR" dirty="0"/>
              <a:t>Σύνδεση με τους 17 ΣΒΑ</a:t>
            </a:r>
            <a:endParaRPr lang="en-GB"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sz="1200" dirty="0">
                <a:solidFill>
                  <a:schemeClr val="bg1">
                    <a:lumMod val="65000"/>
                  </a:schemeClr>
                </a:solidFill>
              </a:rPr>
              <a:t>Module: Horizontal skills / Learning Unit: Green skills / Sub -Unit: Sustainability and related concepts</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12</a:t>
            </a:fld>
            <a:endParaRPr lang="en-US" dirty="0"/>
          </a:p>
        </p:txBody>
      </p:sp>
      <p:pic>
        <p:nvPicPr>
          <p:cNvPr id="4" name="Εικόνα 23" descr="Everything you need to know about the Bioeconomy - incd pentru ştiinţe  biologice bucurești">
            <a:extLst>
              <a:ext uri="{FF2B5EF4-FFF2-40B4-BE49-F238E27FC236}">
                <a16:creationId xmlns:a16="http://schemas.microsoft.com/office/drawing/2014/main" id="{C862A25E-3623-C39A-CD49-E6AAEA9996C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4042" y="2041297"/>
            <a:ext cx="5139758" cy="3195938"/>
          </a:xfrm>
          <a:prstGeom prst="rect">
            <a:avLst/>
          </a:prstGeom>
          <a:noFill/>
          <a:ln>
            <a:noFill/>
          </a:ln>
        </p:spPr>
      </p:pic>
      <p:sp>
        <p:nvSpPr>
          <p:cNvPr id="12" name="Πλαίσιο κειμένου 1250091200">
            <a:extLst>
              <a:ext uri="{FF2B5EF4-FFF2-40B4-BE49-F238E27FC236}">
                <a16:creationId xmlns:a16="http://schemas.microsoft.com/office/drawing/2014/main" id="{AAB48499-F2FC-C4FE-FBD9-5F7D501A146D}"/>
              </a:ext>
            </a:extLst>
          </p:cNvPr>
          <p:cNvSpPr txBox="1"/>
          <p:nvPr/>
        </p:nvSpPr>
        <p:spPr>
          <a:xfrm>
            <a:off x="7971439" y="5447502"/>
            <a:ext cx="913482" cy="370840"/>
          </a:xfrm>
          <a:prstGeom prst="rect">
            <a:avLst/>
          </a:prstGeom>
          <a:solidFill>
            <a:schemeClr val="lt1"/>
          </a:solid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a:t>
            </a:r>
            <a:r>
              <a:rPr lang="el-GR"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Πηγή</a:t>
            </a:r>
            <a:r>
              <a:rPr lang="el-GR" sz="1600" u="sng"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GB" sz="1200" dirty="0">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id="{47A7A7E6-FBCC-E37A-8A1D-F9CE72E90A3E}"/>
              </a:ext>
            </a:extLst>
          </p:cNvPr>
          <p:cNvSpPr txBox="1"/>
          <p:nvPr/>
        </p:nvSpPr>
        <p:spPr>
          <a:xfrm>
            <a:off x="579119" y="1671847"/>
            <a:ext cx="5139757" cy="4739759"/>
          </a:xfrm>
          <a:prstGeom prst="rect">
            <a:avLst/>
          </a:prstGeom>
          <a:noFill/>
        </p:spPr>
        <p:txBody>
          <a:bodyPr wrap="square" rtlCol="0">
            <a:spAutoFit/>
          </a:bodyPr>
          <a:lstStyle/>
          <a:p>
            <a:pPr algn="just"/>
            <a:r>
              <a:rPr lang="el-GR" sz="2400" dirty="0"/>
              <a:t>Η </a:t>
            </a:r>
            <a:r>
              <a:rPr lang="el-GR" sz="2400" dirty="0" err="1"/>
              <a:t>Βιο</a:t>
            </a:r>
            <a:r>
              <a:rPr lang="el-GR" sz="2400" dirty="0"/>
              <a:t>-οικονομία</a:t>
            </a:r>
            <a:r>
              <a:rPr lang="en-GB" sz="2400" dirty="0"/>
              <a:t>:</a:t>
            </a:r>
            <a:r>
              <a:rPr lang="en-GB" sz="2000" dirty="0"/>
              <a:t> </a:t>
            </a:r>
          </a:p>
          <a:p>
            <a:pPr algn="just"/>
            <a:endParaRPr lang="en-GB" dirty="0"/>
          </a:p>
          <a:p>
            <a:pPr marL="285750" indent="-285750" algn="just">
              <a:buFont typeface="Wingdings" panose="05000000000000000000" pitchFamily="2" charset="2"/>
              <a:buChar char="§"/>
            </a:pPr>
            <a:r>
              <a:rPr lang="el-GR" sz="2000" dirty="0">
                <a:solidFill>
                  <a:srgbClr val="000000"/>
                </a:solidFill>
                <a:effectLst/>
                <a:latin typeface="Calibri" panose="020F0502020204030204" pitchFamily="34" charset="0"/>
                <a:ea typeface="Times New Roman" panose="02020603050405020304" pitchFamily="18" charset="0"/>
              </a:rPr>
              <a:t>Στοχεύει στην εξάλειψη </a:t>
            </a:r>
            <a:r>
              <a:rPr lang="el-GR" sz="2000" u="sng" dirty="0">
                <a:solidFill>
                  <a:srgbClr val="000000"/>
                </a:solidFill>
                <a:effectLst/>
                <a:latin typeface="Calibri" panose="020F0502020204030204" pitchFamily="34" charset="0"/>
                <a:ea typeface="Times New Roman" panose="02020603050405020304" pitchFamily="18" charset="0"/>
              </a:rPr>
              <a:t>της φτώχειας</a:t>
            </a:r>
            <a:r>
              <a:rPr lang="el-GR" sz="2000" dirty="0">
                <a:solidFill>
                  <a:srgbClr val="000000"/>
                </a:solidFill>
                <a:effectLst/>
                <a:latin typeface="Calibri" panose="020F0502020204030204" pitchFamily="34" charset="0"/>
                <a:ea typeface="Times New Roman" panose="02020603050405020304" pitchFamily="18" charset="0"/>
              </a:rPr>
              <a:t>, τη </a:t>
            </a:r>
            <a:r>
              <a:rPr lang="el-GR" sz="2000" u="sng" dirty="0">
                <a:solidFill>
                  <a:srgbClr val="000000"/>
                </a:solidFill>
                <a:effectLst/>
                <a:latin typeface="Calibri" panose="020F0502020204030204" pitchFamily="34" charset="0"/>
                <a:ea typeface="Times New Roman" panose="02020603050405020304" pitchFamily="18" charset="0"/>
              </a:rPr>
              <a:t>μηδενική πείνα </a:t>
            </a:r>
            <a:r>
              <a:rPr lang="el-GR" sz="2000" dirty="0">
                <a:solidFill>
                  <a:srgbClr val="000000"/>
                </a:solidFill>
                <a:effectLst/>
                <a:latin typeface="Calibri" panose="020F0502020204030204" pitchFamily="34" charset="0"/>
                <a:ea typeface="Times New Roman" panose="02020603050405020304" pitchFamily="18" charset="0"/>
              </a:rPr>
              <a:t>και τη </a:t>
            </a:r>
            <a:r>
              <a:rPr lang="el-GR" sz="2000" u="sng" dirty="0">
                <a:solidFill>
                  <a:srgbClr val="000000"/>
                </a:solidFill>
                <a:effectLst/>
                <a:latin typeface="Calibri" panose="020F0502020204030204" pitchFamily="34" charset="0"/>
                <a:ea typeface="Times New Roman" panose="02020603050405020304" pitchFamily="18" charset="0"/>
              </a:rPr>
              <a:t>μείωση των </a:t>
            </a:r>
            <a:r>
              <a:rPr lang="el-GR" sz="2000" dirty="0">
                <a:solidFill>
                  <a:srgbClr val="000000"/>
                </a:solidFill>
                <a:effectLst/>
                <a:latin typeface="Calibri" panose="020F0502020204030204" pitchFamily="34" charset="0"/>
                <a:ea typeface="Times New Roman" panose="02020603050405020304" pitchFamily="18" charset="0"/>
              </a:rPr>
              <a:t>ανισοτήτων</a:t>
            </a:r>
          </a:p>
          <a:p>
            <a:pPr marL="285750" indent="-285750" algn="just">
              <a:buFont typeface="Wingdings" panose="05000000000000000000" pitchFamily="2" charset="2"/>
              <a:buChar char="§"/>
            </a:pPr>
            <a:r>
              <a:rPr lang="el-GR" sz="2000" dirty="0">
                <a:solidFill>
                  <a:srgbClr val="000000"/>
                </a:solidFill>
                <a:effectLst/>
                <a:ea typeface="Times New Roman" panose="02020603050405020304" pitchFamily="18" charset="0"/>
              </a:rPr>
              <a:t>σχετίζεται με τους στόχους του καθαρού νερού και της αποχέτευσης, των βιώσιμων πόλεων και κοινοτήτων και της υπεύθυνης κατανάλωσης και παραγωγής</a:t>
            </a:r>
          </a:p>
          <a:p>
            <a:pPr marL="285750" indent="-285750" algn="just">
              <a:buFont typeface="Wingdings" panose="05000000000000000000" pitchFamily="2" charset="2"/>
              <a:buChar char="§"/>
            </a:pPr>
            <a:r>
              <a:rPr lang="el-GR" sz="2000" dirty="0">
                <a:solidFill>
                  <a:srgbClr val="000000"/>
                </a:solidFill>
                <a:effectLst/>
                <a:ea typeface="Times New Roman" panose="02020603050405020304" pitchFamily="18" charset="0"/>
              </a:rPr>
              <a:t>συμβάλλει στη βιώσιμη βιομηχανία και υποδομή, καθώς και στην προώθηση της οικονομικής ανάπτυξης</a:t>
            </a:r>
          </a:p>
          <a:p>
            <a:pPr marL="285750" indent="-285750" algn="just">
              <a:buFont typeface="Wingdings" panose="05000000000000000000" pitchFamily="2" charset="2"/>
              <a:buChar char="§"/>
            </a:pPr>
            <a:r>
              <a:rPr lang="el-GR" sz="2000" dirty="0">
                <a:solidFill>
                  <a:srgbClr val="000000"/>
                </a:solidFill>
                <a:effectLst/>
                <a:ea typeface="Times New Roman" panose="02020603050405020304" pitchFamily="18" charset="0"/>
              </a:rPr>
              <a:t>προάγει την υγεία και την ευημερία και τη δράση για το κλίμα, η οποία ωφελεί συνολικά τη ζωή του οικοσυστήματος. </a:t>
            </a:r>
            <a:endParaRPr lang="en-GB" dirty="0"/>
          </a:p>
        </p:txBody>
      </p:sp>
    </p:spTree>
    <p:extLst>
      <p:ext uri="{BB962C8B-B14F-4D97-AF65-F5344CB8AC3E}">
        <p14:creationId xmlns:p14="http://schemas.microsoft.com/office/powerpoint/2010/main" val="632317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normAutofit/>
          </a:bodyPr>
          <a:lstStyle/>
          <a:p>
            <a:r>
              <a:rPr lang="el-GR" sz="4400" dirty="0"/>
              <a:t>Η σχέση με την Πράσινη Οικονομία</a:t>
            </a:r>
            <a:endParaRPr lang="en-GB"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sz="1200" dirty="0">
                <a:solidFill>
                  <a:schemeClr val="bg1">
                    <a:lumMod val="65000"/>
                  </a:schemeClr>
                </a:solidFill>
              </a:rPr>
              <a:t>Module: Horizontal skills / Learning Unit: Green skills / Sub Unit: Sustainability and related concepts</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13</a:t>
            </a:fld>
            <a:endParaRPr lang="en-US" dirty="0"/>
          </a:p>
        </p:txBody>
      </p:sp>
      <p:sp>
        <p:nvSpPr>
          <p:cNvPr id="2" name="TextBox 1">
            <a:extLst>
              <a:ext uri="{FF2B5EF4-FFF2-40B4-BE49-F238E27FC236}">
                <a16:creationId xmlns:a16="http://schemas.microsoft.com/office/drawing/2014/main" id="{162488FB-2F46-E031-F3FA-01A31337F195}"/>
              </a:ext>
            </a:extLst>
          </p:cNvPr>
          <p:cNvSpPr txBox="1"/>
          <p:nvPr/>
        </p:nvSpPr>
        <p:spPr>
          <a:xfrm>
            <a:off x="838200" y="1543929"/>
            <a:ext cx="7448550" cy="400110"/>
          </a:xfrm>
          <a:prstGeom prst="rect">
            <a:avLst/>
          </a:prstGeom>
          <a:noFill/>
        </p:spPr>
        <p:txBody>
          <a:bodyPr wrap="square" rtlCol="0">
            <a:spAutoFit/>
          </a:bodyPr>
          <a:lstStyle/>
          <a:p>
            <a:r>
              <a:rPr lang="el-GR" sz="2000" dirty="0"/>
              <a:t>Η βιωσιμότητα αποτελεί μέρος της ευρύτερης πράσινης οικονομίας</a:t>
            </a:r>
            <a:r>
              <a:rPr lang="en-US" dirty="0"/>
              <a:t>.</a:t>
            </a:r>
            <a:endParaRPr lang="en-GB" dirty="0"/>
          </a:p>
        </p:txBody>
      </p:sp>
      <p:sp>
        <p:nvSpPr>
          <p:cNvPr id="3" name="TextBox 2">
            <a:extLst>
              <a:ext uri="{FF2B5EF4-FFF2-40B4-BE49-F238E27FC236}">
                <a16:creationId xmlns:a16="http://schemas.microsoft.com/office/drawing/2014/main" id="{BDF4BB91-B56D-0240-8C64-960BF58568E5}"/>
              </a:ext>
            </a:extLst>
          </p:cNvPr>
          <p:cNvSpPr txBox="1"/>
          <p:nvPr/>
        </p:nvSpPr>
        <p:spPr>
          <a:xfrm>
            <a:off x="775663" y="2121301"/>
            <a:ext cx="9572297" cy="707886"/>
          </a:xfrm>
          <a:prstGeom prst="rect">
            <a:avLst/>
          </a:prstGeom>
          <a:noFill/>
        </p:spPr>
        <p:txBody>
          <a:bodyPr wrap="square" rtlCol="0">
            <a:spAutoFit/>
          </a:bodyPr>
          <a:lstStyle/>
          <a:p>
            <a:pPr algn="just"/>
            <a:r>
              <a:rPr lang="el-GR" sz="2000" dirty="0">
                <a:effectLst/>
                <a:latin typeface="Calibri" panose="020F0502020204030204" pitchFamily="34" charset="0"/>
                <a:ea typeface="Times New Roman" panose="02020603050405020304" pitchFamily="18" charset="0"/>
              </a:rPr>
              <a:t>Η πράσινη οικονομία επιδιώκει να είναι περιβαλλοντικά συνειδητή, αποδοτική ως προς τους πόρους και κοινωνικά περιεκτική</a:t>
            </a:r>
            <a:r>
              <a:rPr lang="en-US" sz="2000" dirty="0">
                <a:effectLst/>
                <a:latin typeface="Calibri" panose="020F0502020204030204" pitchFamily="34" charset="0"/>
                <a:ea typeface="Times New Roman" panose="02020603050405020304" pitchFamily="18" charset="0"/>
              </a:rPr>
              <a:t>(UN Environment </a:t>
            </a:r>
            <a:r>
              <a:rPr lang="en-US" sz="2000" dirty="0" err="1">
                <a:effectLst/>
                <a:latin typeface="Calibri" panose="020F0502020204030204" pitchFamily="34" charset="0"/>
                <a:ea typeface="Times New Roman" panose="02020603050405020304" pitchFamily="18" charset="0"/>
              </a:rPr>
              <a:t>Programme</a:t>
            </a:r>
            <a:r>
              <a:rPr lang="en-US" sz="2000" dirty="0">
                <a:effectLst/>
                <a:latin typeface="Calibri" panose="020F0502020204030204" pitchFamily="34" charset="0"/>
                <a:ea typeface="Times New Roman" panose="02020603050405020304" pitchFamily="18" charset="0"/>
              </a:rPr>
              <a:t>, 2022)</a:t>
            </a:r>
            <a:endParaRPr lang="en-GB" sz="2000" dirty="0"/>
          </a:p>
        </p:txBody>
      </p:sp>
      <p:sp>
        <p:nvSpPr>
          <p:cNvPr id="9" name="TextBox 8">
            <a:extLst>
              <a:ext uri="{FF2B5EF4-FFF2-40B4-BE49-F238E27FC236}">
                <a16:creationId xmlns:a16="http://schemas.microsoft.com/office/drawing/2014/main" id="{53B8FDC4-D990-23F5-F79C-EF071DCF6757}"/>
              </a:ext>
            </a:extLst>
          </p:cNvPr>
          <p:cNvSpPr txBox="1"/>
          <p:nvPr/>
        </p:nvSpPr>
        <p:spPr>
          <a:xfrm>
            <a:off x="6696075" y="3006449"/>
            <a:ext cx="4943475" cy="3070071"/>
          </a:xfrm>
          <a:prstGeom prst="rect">
            <a:avLst/>
          </a:prstGeom>
          <a:noFill/>
        </p:spPr>
        <p:txBody>
          <a:bodyPr wrap="square" rtlCol="0">
            <a:spAutoFit/>
          </a:bodyPr>
          <a:lstStyle/>
          <a:p>
            <a:r>
              <a:rPr lang="el-GR" sz="2400" dirty="0"/>
              <a:t>Τροφοδοτείται από τις επενδύσεις σε</a:t>
            </a:r>
            <a:r>
              <a:rPr lang="en-US" sz="2400" dirty="0"/>
              <a:t>:</a:t>
            </a:r>
            <a:endParaRPr lang="el-GR" sz="2400" dirty="0"/>
          </a:p>
          <a:p>
            <a:endParaRPr lang="en-US" sz="2400" dirty="0"/>
          </a:p>
          <a:p>
            <a:pPr marL="342900" lvl="0" indent="-342900" algn="just">
              <a:lnSpc>
                <a:spcPts val="1725"/>
              </a:lnSpc>
              <a:buFont typeface="Symbol" panose="05050102010706020507" pitchFamily="18" charset="2"/>
              <a:buChar char=""/>
            </a:pPr>
            <a:r>
              <a:rPr lang="el-GR" sz="2000" dirty="0">
                <a:solidFill>
                  <a:srgbClr val="000000"/>
                </a:solidFill>
                <a:effectLst/>
                <a:highlight>
                  <a:srgbClr val="FFFFFF"/>
                </a:highlight>
                <a:ea typeface="Times New Roman" panose="02020603050405020304" pitchFamily="18" charset="0"/>
              </a:rPr>
              <a:t>Υποδομές αποδοτικές ως προς τον άνθρακα</a:t>
            </a:r>
            <a:endParaRPr lang="en-GB" sz="2000" dirty="0">
              <a:effectLst/>
              <a:highlight>
                <a:srgbClr val="FFFFFF"/>
              </a:highlight>
              <a:ea typeface="Times New Roman" panose="02020603050405020304" pitchFamily="18" charset="0"/>
            </a:endParaRPr>
          </a:p>
          <a:p>
            <a:pPr marL="342900" lvl="0" indent="-342900" algn="just">
              <a:lnSpc>
                <a:spcPts val="1725"/>
              </a:lnSpc>
              <a:buFont typeface="Symbol" panose="05050102010706020507" pitchFamily="18" charset="2"/>
              <a:buChar char=""/>
            </a:pPr>
            <a:r>
              <a:rPr lang="en-US" sz="2000" dirty="0" err="1">
                <a:solidFill>
                  <a:srgbClr val="000000"/>
                </a:solidFill>
                <a:effectLst/>
                <a:highlight>
                  <a:srgbClr val="FFFFFF"/>
                </a:highlight>
                <a:ea typeface="Times New Roman" panose="02020603050405020304" pitchFamily="18" charset="0"/>
              </a:rPr>
              <a:t>Ευκ</a:t>
            </a:r>
            <a:r>
              <a:rPr lang="en-US" sz="2000" dirty="0">
                <a:solidFill>
                  <a:srgbClr val="000000"/>
                </a:solidFill>
                <a:effectLst/>
                <a:highlight>
                  <a:srgbClr val="FFFFFF"/>
                </a:highlight>
                <a:ea typeface="Times New Roman" panose="02020603050405020304" pitchFamily="18" charset="0"/>
              </a:rPr>
              <a:t>αιρίες απασχόλησης σε βιώσιμους τομείς</a:t>
            </a:r>
            <a:endParaRPr lang="el-GR" sz="2000" dirty="0">
              <a:solidFill>
                <a:srgbClr val="000000"/>
              </a:solidFill>
              <a:highlight>
                <a:srgbClr val="FFFFFF"/>
              </a:highlight>
              <a:ea typeface="Times New Roman" panose="02020603050405020304" pitchFamily="18" charset="0"/>
            </a:endParaRPr>
          </a:p>
          <a:p>
            <a:pPr marL="342900" lvl="0" indent="-342900" algn="just">
              <a:lnSpc>
                <a:spcPts val="1725"/>
              </a:lnSpc>
              <a:buFont typeface="Symbol" panose="05050102010706020507" pitchFamily="18" charset="2"/>
              <a:buChar char=""/>
            </a:pPr>
            <a:r>
              <a:rPr lang="el-GR" sz="2000" dirty="0">
                <a:effectLst/>
                <a:ea typeface="Times New Roman" panose="02020603050405020304" pitchFamily="18" charset="0"/>
              </a:rPr>
              <a:t>Βελτίωση της ενεργειακής απόδοσης και της αποδοτικότητας των πόρων </a:t>
            </a:r>
          </a:p>
          <a:p>
            <a:pPr marL="342900" lvl="0" indent="-342900" algn="just">
              <a:lnSpc>
                <a:spcPts val="1725"/>
              </a:lnSpc>
              <a:buFont typeface="Symbol" panose="05050102010706020507" pitchFamily="18" charset="2"/>
              <a:buChar char=""/>
            </a:pPr>
            <a:r>
              <a:rPr lang="el-GR" sz="2000" dirty="0"/>
              <a:t>Διατήρηση της </a:t>
            </a:r>
            <a:r>
              <a:rPr lang="el-GR" sz="2000" dirty="0">
                <a:effectLst/>
                <a:ea typeface="Times New Roman" panose="02020603050405020304" pitchFamily="18" charset="0"/>
              </a:rPr>
              <a:t>βιοποικιλότητας και των οικοσυστημάτων για την πρόληψη της απώλειας </a:t>
            </a:r>
            <a:endParaRPr lang="en-US" sz="2400" dirty="0"/>
          </a:p>
          <a:p>
            <a:endParaRPr lang="en-GB" dirty="0"/>
          </a:p>
        </p:txBody>
      </p:sp>
      <p:pic>
        <p:nvPicPr>
          <p:cNvPr id="14" name="Picture 13" descr="A green logo with a sun and wind turbines&#10;&#10;Description automatically generated">
            <a:extLst>
              <a:ext uri="{FF2B5EF4-FFF2-40B4-BE49-F238E27FC236}">
                <a16:creationId xmlns:a16="http://schemas.microsoft.com/office/drawing/2014/main" id="{F779489D-70BF-AFD0-AEE8-B2609F30D8C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48681" y="3045643"/>
            <a:ext cx="5668627" cy="2838708"/>
          </a:xfrm>
          <a:prstGeom prst="rect">
            <a:avLst/>
          </a:prstGeom>
        </p:spPr>
      </p:pic>
      <p:sp>
        <p:nvSpPr>
          <p:cNvPr id="15" name="TextBox 14">
            <a:extLst>
              <a:ext uri="{FF2B5EF4-FFF2-40B4-BE49-F238E27FC236}">
                <a16:creationId xmlns:a16="http://schemas.microsoft.com/office/drawing/2014/main" id="{E589E543-4562-366A-62E9-B022853C219C}"/>
              </a:ext>
            </a:extLst>
          </p:cNvPr>
          <p:cNvSpPr txBox="1"/>
          <p:nvPr/>
        </p:nvSpPr>
        <p:spPr>
          <a:xfrm>
            <a:off x="1230958" y="6093604"/>
            <a:ext cx="5086350" cy="230832"/>
          </a:xfrm>
          <a:prstGeom prst="rect">
            <a:avLst/>
          </a:prstGeom>
          <a:noFill/>
        </p:spPr>
        <p:txBody>
          <a:bodyPr wrap="square" rtlCol="0">
            <a:spAutoFit/>
          </a:bodyPr>
          <a:lstStyle/>
          <a:p>
            <a:r>
              <a:rPr lang="en-GB" sz="900">
                <a:hlinkClick r:id="rId3" tooltip="https://www.architetturaecosostenibile.it/argomenti/tag/green-economy"/>
              </a:rPr>
              <a:t>This Photo</a:t>
            </a:r>
            <a:r>
              <a:rPr lang="en-GB" sz="900"/>
              <a:t> by Unknown Author is licensed under </a:t>
            </a:r>
            <a:r>
              <a:rPr lang="en-GB" sz="900">
                <a:hlinkClick r:id="rId4" tooltip="https://creativecommons.org/licenses/by-nc-nd/3.0/"/>
              </a:rPr>
              <a:t>CC BY-NC-ND</a:t>
            </a:r>
            <a:endParaRPr lang="en-GB" sz="900"/>
          </a:p>
        </p:txBody>
      </p:sp>
    </p:spTree>
    <p:extLst>
      <p:ext uri="{BB962C8B-B14F-4D97-AF65-F5344CB8AC3E}">
        <p14:creationId xmlns:p14="http://schemas.microsoft.com/office/powerpoint/2010/main" val="1243268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909637"/>
            <a:ext cx="10515600" cy="1009651"/>
          </a:xfrm>
        </p:spPr>
        <p:txBody>
          <a:bodyPr>
            <a:normAutofit/>
          </a:bodyPr>
          <a:lstStyle/>
          <a:p>
            <a:r>
              <a:rPr lang="el-GR" dirty="0"/>
              <a:t>Κυκλική Οικονομία</a:t>
            </a:r>
            <a:endParaRPr lang="en-GB"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sz="1200" dirty="0">
                <a:solidFill>
                  <a:schemeClr val="bg1">
                    <a:lumMod val="65000"/>
                  </a:schemeClr>
                </a:solidFill>
              </a:rPr>
              <a:t>Module: Horizontal skills / Learning Unit: Green skills / Sub Unit: Sustainability and related concepts</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14</a:t>
            </a:fld>
            <a:endParaRPr lang="en-US" dirty="0"/>
          </a:p>
        </p:txBody>
      </p:sp>
      <p:sp>
        <p:nvSpPr>
          <p:cNvPr id="4" name="TextBox 3">
            <a:extLst>
              <a:ext uri="{FF2B5EF4-FFF2-40B4-BE49-F238E27FC236}">
                <a16:creationId xmlns:a16="http://schemas.microsoft.com/office/drawing/2014/main" id="{C2BCC845-E15C-0279-B961-56E83117E8E0}"/>
              </a:ext>
            </a:extLst>
          </p:cNvPr>
          <p:cNvSpPr txBox="1"/>
          <p:nvPr/>
        </p:nvSpPr>
        <p:spPr>
          <a:xfrm>
            <a:off x="838200" y="1814106"/>
            <a:ext cx="6492240" cy="4678204"/>
          </a:xfrm>
          <a:prstGeom prst="rect">
            <a:avLst/>
          </a:prstGeom>
          <a:noFill/>
        </p:spPr>
        <p:txBody>
          <a:bodyPr wrap="square" rtlCol="0">
            <a:spAutoFit/>
          </a:bodyPr>
          <a:lstStyle/>
          <a:p>
            <a:pPr marL="342900" indent="-342900">
              <a:buFont typeface="Wingdings" panose="05000000000000000000" pitchFamily="2" charset="2"/>
              <a:buChar char="Ø"/>
            </a:pPr>
            <a:r>
              <a:rPr lang="el-GR" sz="2000" dirty="0">
                <a:effectLst/>
                <a:ea typeface="Times New Roman" panose="02020603050405020304" pitchFamily="18" charset="0"/>
              </a:rPr>
              <a:t>Περιλαμβάνει την επαναχρησιμοποίηση και ανακύκλωση προϊόντων και υλικών για όσο το δυνατόν μεγαλύτερο χρονικό διάστημα</a:t>
            </a:r>
            <a:r>
              <a:rPr lang="en-US" sz="2000" dirty="0">
                <a:effectLst/>
                <a:ea typeface="Times New Roman" panose="02020603050405020304" pitchFamily="18" charset="0"/>
              </a:rPr>
              <a:t>.</a:t>
            </a:r>
          </a:p>
          <a:p>
            <a:pPr marL="342900" indent="-342900">
              <a:buFont typeface="Wingdings" panose="05000000000000000000" pitchFamily="2" charset="2"/>
              <a:buChar char="Ø"/>
            </a:pPr>
            <a:endParaRPr lang="en-US" sz="2000" dirty="0">
              <a:effectLst/>
              <a:ea typeface="Times New Roman" panose="02020603050405020304" pitchFamily="18" charset="0"/>
            </a:endParaRPr>
          </a:p>
          <a:p>
            <a:pPr marL="342900" indent="-342900">
              <a:buFont typeface="Wingdings" panose="05000000000000000000" pitchFamily="2" charset="2"/>
              <a:buChar char="Ø"/>
            </a:pPr>
            <a:r>
              <a:rPr lang="el-GR" sz="2000" dirty="0">
                <a:effectLst/>
                <a:ea typeface="Times New Roman" panose="02020603050405020304" pitchFamily="18" charset="0"/>
              </a:rPr>
              <a:t>Προωθεί τη βιωσιμότητα με τη μεγιστοποίηση της χρήσης των υφιστάμενων προϊόντων και υλικών καθ' όλη τη διάρκεια του κύκλου ζωής τους</a:t>
            </a:r>
          </a:p>
          <a:p>
            <a:pPr marL="342900" indent="-342900">
              <a:buFont typeface="Wingdings" panose="05000000000000000000" pitchFamily="2" charset="2"/>
              <a:buChar char="Ø"/>
            </a:pPr>
            <a:endParaRPr lang="en-US" sz="2000" dirty="0"/>
          </a:p>
          <a:p>
            <a:pPr marL="342900" lvl="0" indent="-342900" algn="just">
              <a:buFont typeface="Wingdings" panose="05000000000000000000" pitchFamily="2" charset="2"/>
              <a:buChar char="Ø"/>
            </a:pPr>
            <a:r>
              <a:rPr lang="el-GR" sz="2000" dirty="0">
                <a:solidFill>
                  <a:srgbClr val="000000"/>
                </a:solidFill>
                <a:effectLst/>
                <a:ea typeface="Times New Roman" panose="02020603050405020304" pitchFamily="18" charset="0"/>
              </a:rPr>
              <a:t>Μειώνει την εξόρυξη υλικών από τη Γη</a:t>
            </a:r>
            <a:r>
              <a:rPr lang="en-US" sz="2000" dirty="0">
                <a:solidFill>
                  <a:srgbClr val="000000"/>
                </a:solidFill>
                <a:effectLst/>
                <a:ea typeface="Times New Roman" panose="02020603050405020304" pitchFamily="18" charset="0"/>
              </a:rPr>
              <a:t>,</a:t>
            </a:r>
          </a:p>
          <a:p>
            <a:pPr marL="342900" lvl="0" indent="-342900" algn="just">
              <a:spcAft>
                <a:spcPts val="1200"/>
              </a:spcAft>
              <a:buFont typeface="Wingdings" panose="05000000000000000000" pitchFamily="2" charset="2"/>
              <a:buChar char="Ø"/>
            </a:pPr>
            <a:endParaRPr lang="en-GB" sz="2000" dirty="0">
              <a:ea typeface="Times New Roman" panose="02020603050405020304" pitchFamily="18" charset="0"/>
            </a:endParaRPr>
          </a:p>
          <a:p>
            <a:pPr marL="342900" lvl="0" indent="-342900" algn="just">
              <a:spcAft>
                <a:spcPts val="1200"/>
              </a:spcAft>
              <a:buFont typeface="Wingdings" panose="05000000000000000000" pitchFamily="2" charset="2"/>
              <a:buChar char="Ø"/>
            </a:pPr>
            <a:r>
              <a:rPr lang="el-GR" sz="2000" dirty="0">
                <a:solidFill>
                  <a:srgbClr val="000000"/>
                </a:solidFill>
                <a:effectLst/>
                <a:ea typeface="Times New Roman" panose="02020603050405020304" pitchFamily="18" charset="0"/>
              </a:rPr>
              <a:t>Εγγυάται επαρκή υλικά για τη στήριξη των μελλοντικών γενεών με την πλήρη αξιοποίηση των υφιστάμενων προϊόντων</a:t>
            </a:r>
            <a:endParaRPr lang="en-US" dirty="0">
              <a:latin typeface="Calibri" panose="020F0502020204030204" pitchFamily="34" charset="0"/>
            </a:endParaRPr>
          </a:p>
          <a:p>
            <a:endParaRPr lang="en-GB" dirty="0"/>
          </a:p>
        </p:txBody>
      </p:sp>
      <p:graphicFrame>
        <p:nvGraphicFramePr>
          <p:cNvPr id="8" name="Diagram 7">
            <a:extLst>
              <a:ext uri="{FF2B5EF4-FFF2-40B4-BE49-F238E27FC236}">
                <a16:creationId xmlns:a16="http://schemas.microsoft.com/office/drawing/2014/main" id="{E226FFF6-F26E-C978-3857-ACE851DA6283}"/>
              </a:ext>
            </a:extLst>
          </p:cNvPr>
          <p:cNvGraphicFramePr/>
          <p:nvPr>
            <p:extLst>
              <p:ext uri="{D42A27DB-BD31-4B8C-83A1-F6EECF244321}">
                <p14:modId xmlns:p14="http://schemas.microsoft.com/office/powerpoint/2010/main" val="453096057"/>
              </p:ext>
            </p:extLst>
          </p:nvPr>
        </p:nvGraphicFramePr>
        <p:xfrm>
          <a:off x="7613332" y="2336330"/>
          <a:ext cx="3207068" cy="32238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3778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141DA-E258-C077-7B10-544D7937E774}"/>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C750F123-B68B-9F68-AE76-89D322FFD3E3}"/>
              </a:ext>
            </a:extLst>
          </p:cNvPr>
          <p:cNvSpPr>
            <a:spLocks noGrp="1"/>
          </p:cNvSpPr>
          <p:nvPr>
            <p:ph type="title"/>
          </p:nvPr>
        </p:nvSpPr>
        <p:spPr>
          <a:xfrm>
            <a:off x="838200" y="735807"/>
            <a:ext cx="10515600" cy="1009651"/>
          </a:xfrm>
        </p:spPr>
        <p:txBody>
          <a:bodyPr>
            <a:normAutofit/>
          </a:bodyPr>
          <a:lstStyle/>
          <a:p>
            <a:r>
              <a:rPr lang="el-GR" dirty="0"/>
              <a:t>Μετάβαση σε μια κυκλική οικονομία</a:t>
            </a:r>
            <a:endParaRPr lang="en-GB" dirty="0"/>
          </a:p>
        </p:txBody>
      </p:sp>
      <p:sp>
        <p:nvSpPr>
          <p:cNvPr id="5" name="Segnaposto piè di pagina 4">
            <a:extLst>
              <a:ext uri="{FF2B5EF4-FFF2-40B4-BE49-F238E27FC236}">
                <a16:creationId xmlns:a16="http://schemas.microsoft.com/office/drawing/2014/main" id="{4FE4F61C-9807-79DC-ECEF-601C58D4D6E1}"/>
              </a:ext>
            </a:extLst>
          </p:cNvPr>
          <p:cNvSpPr>
            <a:spLocks noGrp="1"/>
          </p:cNvSpPr>
          <p:nvPr>
            <p:ph type="ftr" sz="quarter" idx="10"/>
          </p:nvPr>
        </p:nvSpPr>
        <p:spPr/>
        <p:txBody>
          <a:bodyPr/>
          <a:lstStyle/>
          <a:p>
            <a:r>
              <a:rPr lang="en-US" sz="1200" dirty="0">
                <a:solidFill>
                  <a:schemeClr val="bg1">
                    <a:lumMod val="65000"/>
                  </a:schemeClr>
                </a:solidFill>
              </a:rPr>
              <a:t>Module: Horizontal skills / Learning Unit: Green skills / Sub Unit: Sustainability and related concepts</a:t>
            </a:r>
          </a:p>
        </p:txBody>
      </p:sp>
      <p:sp>
        <p:nvSpPr>
          <p:cNvPr id="6" name="Segnaposto numero diapositiva 5">
            <a:extLst>
              <a:ext uri="{FF2B5EF4-FFF2-40B4-BE49-F238E27FC236}">
                <a16:creationId xmlns:a16="http://schemas.microsoft.com/office/drawing/2014/main" id="{2382BA7C-F31A-7137-A143-BA3A1B552D7A}"/>
              </a:ext>
            </a:extLst>
          </p:cNvPr>
          <p:cNvSpPr>
            <a:spLocks noGrp="1"/>
          </p:cNvSpPr>
          <p:nvPr>
            <p:ph type="sldNum" sz="quarter" idx="11"/>
          </p:nvPr>
        </p:nvSpPr>
        <p:spPr/>
        <p:txBody>
          <a:bodyPr/>
          <a:lstStyle/>
          <a:p>
            <a:fld id="{519954A3-9DFD-4C44-94BA-B95130A3BA1C}" type="slidenum">
              <a:rPr lang="en-US" smtClean="0"/>
              <a:t>15</a:t>
            </a:fld>
            <a:endParaRPr lang="en-US" dirty="0"/>
          </a:p>
        </p:txBody>
      </p:sp>
      <p:pic>
        <p:nvPicPr>
          <p:cNvPr id="2" name="Picture 1" descr="A diagram of circular economy and recycling&#10;&#10;Description automatically generated">
            <a:extLst>
              <a:ext uri="{FF2B5EF4-FFF2-40B4-BE49-F238E27FC236}">
                <a16:creationId xmlns:a16="http://schemas.microsoft.com/office/drawing/2014/main" id="{457112A2-E3E7-6D51-FEDA-DA7AECC434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1120" y="1520826"/>
            <a:ext cx="8743924" cy="4295776"/>
          </a:xfrm>
          <a:prstGeom prst="rect">
            <a:avLst/>
          </a:prstGeom>
        </p:spPr>
      </p:pic>
      <p:sp>
        <p:nvSpPr>
          <p:cNvPr id="3" name="Text Box 2">
            <a:extLst>
              <a:ext uri="{FF2B5EF4-FFF2-40B4-BE49-F238E27FC236}">
                <a16:creationId xmlns:a16="http://schemas.microsoft.com/office/drawing/2014/main" id="{8DB4BACC-A88F-D933-9400-0F0E6BC90523}"/>
              </a:ext>
            </a:extLst>
          </p:cNvPr>
          <p:cNvSpPr txBox="1">
            <a:spLocks noChangeArrowheads="1"/>
          </p:cNvSpPr>
          <p:nvPr/>
        </p:nvSpPr>
        <p:spPr bwMode="auto">
          <a:xfrm>
            <a:off x="5106346" y="5816602"/>
            <a:ext cx="1445908" cy="422274"/>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r>
              <a:rPr lang="en-US" sz="1000" b="1" dirty="0">
                <a:solidFill>
                  <a:srgbClr val="1F497D"/>
                </a:solidFill>
                <a:effectLst/>
                <a:latin typeface="Calibri" panose="020F0502020204030204" pitchFamily="34" charset="0"/>
                <a:ea typeface="Times New Roman" panose="02020603050405020304" pitchFamily="18" charset="0"/>
              </a:rPr>
              <a:t> </a:t>
            </a:r>
            <a:r>
              <a:rPr lang="en-US" sz="1600" b="1" dirty="0">
                <a:solidFill>
                  <a:srgbClr val="1F497D"/>
                </a:solidFill>
                <a:effectLst/>
                <a:latin typeface="Calibri" panose="020F0502020204030204" pitchFamily="34" charset="0"/>
                <a:ea typeface="Times New Roman" panose="02020603050405020304" pitchFamily="18" charset="0"/>
              </a:rPr>
              <a:t>(</a:t>
            </a:r>
            <a:r>
              <a:rPr lang="el-GR" sz="1600" b="1" u="sng" dirty="0">
                <a:solidFill>
                  <a:srgbClr val="0000FF"/>
                </a:solidFill>
                <a:effectLst/>
                <a:latin typeface="Calibri" panose="020F0502020204030204" pitchFamily="34" charset="0"/>
                <a:ea typeface="Times New Roman" panose="02020603050405020304" pitchFamily="18" charset="0"/>
                <a:hlinkClick r:id="rId3"/>
              </a:rPr>
              <a:t>Πηγή</a:t>
            </a:r>
            <a:r>
              <a:rPr lang="en-US" sz="1000" b="1" dirty="0">
                <a:solidFill>
                  <a:srgbClr val="1F497D"/>
                </a:solidFill>
                <a:effectLst/>
                <a:latin typeface="Calibri" panose="020F0502020204030204" pitchFamily="34" charset="0"/>
                <a:ea typeface="Times New Roman" panose="02020603050405020304" pitchFamily="18" charset="0"/>
              </a:rPr>
              <a:t>)</a:t>
            </a:r>
            <a:endParaRPr lang="en-GB"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77572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lstStyle/>
          <a:p>
            <a:r>
              <a:rPr lang="el-GR" dirty="0"/>
              <a:t>Πρακτική Δραστηριότητα </a:t>
            </a:r>
            <a:r>
              <a:rPr lang="it-IT" dirty="0"/>
              <a:t>#2</a:t>
            </a:r>
            <a:endParaRPr lang="en-GB"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sz="1200" dirty="0">
                <a:solidFill>
                  <a:schemeClr val="bg1">
                    <a:lumMod val="65000"/>
                  </a:schemeClr>
                </a:solidFill>
              </a:rPr>
              <a:t>Module: Horizontal skills / Learning Unit: Green skills / Sub Unit: Sustainability and related concepts</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16</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8198" y="1781175"/>
            <a:ext cx="10291355" cy="4394200"/>
          </a:xfrm>
        </p:spPr>
        <p:txBody>
          <a:bodyPr/>
          <a:lstStyle/>
          <a:p>
            <a:pPr marL="0" indent="0" algn="ctr">
              <a:buNone/>
            </a:pPr>
            <a:endParaRPr lang="en-US" i="1" dirty="0">
              <a:solidFill>
                <a:srgbClr val="000000"/>
              </a:solidFill>
              <a:latin typeface="Calibri" panose="020F0502020204030204" pitchFamily="34" charset="0"/>
              <a:ea typeface="Calibri" panose="020F0502020204030204" pitchFamily="34" charset="0"/>
            </a:endParaRPr>
          </a:p>
          <a:p>
            <a:pPr marL="0" indent="0" algn="ctr">
              <a:buNone/>
            </a:pPr>
            <a:endParaRPr lang="en-US" sz="2800" i="1" dirty="0">
              <a:solidFill>
                <a:srgbClr val="000000"/>
              </a:solidFill>
              <a:effectLst/>
              <a:latin typeface="Calibri" panose="020F0502020204030204" pitchFamily="34" charset="0"/>
              <a:ea typeface="Calibri" panose="020F0502020204030204" pitchFamily="34" charset="0"/>
            </a:endParaRPr>
          </a:p>
          <a:p>
            <a:pPr marL="0" indent="0" algn="ctr">
              <a:buNone/>
            </a:pPr>
            <a:r>
              <a:rPr lang="el-GR" i="1" dirty="0">
                <a:solidFill>
                  <a:srgbClr val="000000"/>
                </a:solidFill>
                <a:latin typeface="Calibri" panose="020F0502020204030204" pitchFamily="34" charset="0"/>
                <a:ea typeface="Calibri" panose="020F0502020204030204" pitchFamily="34" charset="0"/>
              </a:rPr>
              <a:t>Ομαδική Συζήτηση</a:t>
            </a:r>
            <a:endParaRPr lang="en-US" i="1" dirty="0">
              <a:solidFill>
                <a:srgbClr val="000000"/>
              </a:solidFill>
              <a:latin typeface="Calibri" panose="020F0502020204030204" pitchFamily="34" charset="0"/>
              <a:ea typeface="Calibri" panose="020F0502020204030204" pitchFamily="34" charset="0"/>
            </a:endParaRPr>
          </a:p>
          <a:p>
            <a:pPr marL="0" indent="0" algn="ctr">
              <a:buNone/>
            </a:pPr>
            <a:r>
              <a:rPr lang="el-GR" i="1" dirty="0">
                <a:solidFill>
                  <a:srgbClr val="000000"/>
                </a:solidFill>
                <a:latin typeface="Calibri" panose="020F0502020204030204" pitchFamily="34" charset="0"/>
                <a:ea typeface="Calibri" panose="020F0502020204030204" pitchFamily="34" charset="0"/>
              </a:rPr>
              <a:t>Παρακαλώ, δώστε παραδείγματα για το πώς μια εταιρεία που δραστηριοποιείται στον γεωργικό τομέα μπορεί να ευθυγραμμιστεί με τις αρχές και τις πρακτικές της </a:t>
            </a:r>
            <a:r>
              <a:rPr lang="el-GR" i="1" dirty="0" err="1">
                <a:solidFill>
                  <a:srgbClr val="000000"/>
                </a:solidFill>
                <a:latin typeface="Calibri" panose="020F0502020204030204" pitchFamily="34" charset="0"/>
                <a:ea typeface="Calibri" panose="020F0502020204030204" pitchFamily="34" charset="0"/>
              </a:rPr>
              <a:t>βιο</a:t>
            </a:r>
            <a:r>
              <a:rPr lang="el-GR" i="1" dirty="0">
                <a:solidFill>
                  <a:srgbClr val="000000"/>
                </a:solidFill>
                <a:latin typeface="Calibri" panose="020F0502020204030204" pitchFamily="34" charset="0"/>
                <a:ea typeface="Calibri" panose="020F0502020204030204" pitchFamily="34" charset="0"/>
              </a:rPr>
              <a:t>-οικονομίας.</a:t>
            </a:r>
            <a:endParaRPr lang="en-US" i="1" dirty="0">
              <a:solidFill>
                <a:srgbClr val="000000"/>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939704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8331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7833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lstStyle/>
          <a:p>
            <a:r>
              <a:rPr lang="el-GR" dirty="0"/>
              <a:t>Περιεχόμενο</a:t>
            </a:r>
            <a:endParaRPr lang="en-GB" dirty="0"/>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p:txBody>
          <a:bodyPr/>
          <a:lstStyle/>
          <a:p>
            <a:pPr marL="342900" indent="-342900">
              <a:buFont typeface="+mj-lt"/>
              <a:buAutoNum type="arabicPeriod"/>
            </a:pPr>
            <a:r>
              <a:rPr lang="el-GR" dirty="0"/>
              <a:t>Η Ατζέντα 2030 του ΟΗΕ και οι Στόχοι Βιώσιμης Ανάπτυξης (ΣΒΑ)</a:t>
            </a:r>
          </a:p>
          <a:p>
            <a:pPr marL="342900" indent="-342900">
              <a:buFont typeface="+mj-lt"/>
              <a:buAutoNum type="arabicPeriod"/>
            </a:pPr>
            <a:endParaRPr lang="it-IT" dirty="0"/>
          </a:p>
          <a:p>
            <a:pPr marL="342900" indent="-342900">
              <a:buFont typeface="+mj-lt"/>
              <a:buAutoNum type="arabicPeriod"/>
            </a:pPr>
            <a:r>
              <a:rPr lang="el-GR" dirty="0"/>
              <a:t>Σχέση μεταξύ των ΣΒΑ και του πλαισίου της </a:t>
            </a:r>
            <a:r>
              <a:rPr lang="el-GR" dirty="0" err="1"/>
              <a:t>βιοοικονομίας</a:t>
            </a:r>
            <a:r>
              <a:rPr lang="el-GR" dirty="0"/>
              <a:t> και της γεωργίας</a:t>
            </a:r>
          </a:p>
          <a:p>
            <a:pPr marL="342900" indent="-342900">
              <a:buFont typeface="+mj-lt"/>
              <a:buAutoNum type="arabicPeriod"/>
            </a:pPr>
            <a:endParaRPr lang="it-IT" dirty="0"/>
          </a:p>
          <a:p>
            <a:pPr marL="342900" indent="-342900">
              <a:buFont typeface="+mj-lt"/>
              <a:buAutoNum type="arabicPeriod"/>
            </a:pPr>
            <a:r>
              <a:rPr lang="el-GR" dirty="0"/>
              <a:t>Νέα Πράσινη Συμφωνία της ΕΕ (</a:t>
            </a:r>
            <a:r>
              <a:rPr lang="it-IT" dirty="0"/>
              <a:t>Green Deal</a:t>
            </a:r>
            <a:r>
              <a:rPr lang="el-GR" dirty="0"/>
              <a:t>)</a:t>
            </a:r>
            <a:endParaRPr lang="it-IT" dirty="0"/>
          </a:p>
          <a:p>
            <a:pPr marL="342900" indent="-342900">
              <a:buFont typeface="+mj-lt"/>
              <a:buAutoNum type="arabicPeriod"/>
            </a:pPr>
            <a:endParaRPr lang="it-IT" dirty="0"/>
          </a:p>
          <a:p>
            <a:pPr marL="342900" indent="-342900">
              <a:buFont typeface="+mj-lt"/>
              <a:buAutoNum type="arabicPeriod"/>
            </a:pPr>
            <a:r>
              <a:rPr lang="el-GR" dirty="0"/>
              <a:t>Στρατηγική από το αγρόκτημα στο πιρούνι (</a:t>
            </a:r>
            <a:r>
              <a:rPr lang="it-IT" dirty="0"/>
              <a:t>Farm to Fork</a:t>
            </a:r>
            <a:r>
              <a:rPr lang="el-GR" dirty="0"/>
              <a:t>)</a:t>
            </a:r>
            <a:endParaRPr lang="it-IT" dirty="0"/>
          </a:p>
          <a:p>
            <a:endParaRPr lang="en-GB" dirty="0"/>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 Unit: International and European key directives</a:t>
            </a:r>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1324566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E59C6D-D429-7C7B-0228-FB62CC45C25D}"/>
              </a:ext>
            </a:extLst>
          </p:cNvPr>
          <p:cNvSpPr>
            <a:spLocks noGrp="1"/>
          </p:cNvSpPr>
          <p:nvPr>
            <p:ph type="ctrTitle"/>
          </p:nvPr>
        </p:nvSpPr>
        <p:spPr>
          <a:xfrm>
            <a:off x="1524000" y="1341690"/>
            <a:ext cx="9144000" cy="3169170"/>
          </a:xfrm>
        </p:spPr>
        <p:txBody>
          <a:bodyPr>
            <a:noAutofit/>
          </a:bodyPr>
          <a:lstStyle/>
          <a:p>
            <a:r>
              <a:rPr lang="el-GR" sz="4800" b="1" dirty="0">
                <a:solidFill>
                  <a:srgbClr val="94C020"/>
                </a:solidFill>
                <a:latin typeface="+mn-lt"/>
              </a:rPr>
              <a:t>Μάθημα</a:t>
            </a:r>
            <a:r>
              <a:rPr lang="en-GB" sz="4800" b="1" dirty="0">
                <a:solidFill>
                  <a:srgbClr val="94C020"/>
                </a:solidFill>
                <a:latin typeface="+mn-lt"/>
              </a:rPr>
              <a:t>: </a:t>
            </a:r>
            <a:r>
              <a:rPr lang="el-GR" sz="4800" b="1" dirty="0">
                <a:solidFill>
                  <a:srgbClr val="94C020"/>
                </a:solidFill>
                <a:latin typeface="+mn-lt"/>
              </a:rPr>
              <a:t>ΕΕΚ</a:t>
            </a:r>
            <a:br>
              <a:rPr lang="en-GB" sz="4800" b="1" dirty="0">
                <a:solidFill>
                  <a:srgbClr val="94C020"/>
                </a:solidFill>
                <a:latin typeface="+mn-lt"/>
              </a:rPr>
            </a:br>
            <a:r>
              <a:rPr lang="el-GR" sz="4800" b="1" dirty="0">
                <a:solidFill>
                  <a:srgbClr val="94C020"/>
                </a:solidFill>
                <a:latin typeface="+mn-lt"/>
              </a:rPr>
              <a:t>Θεματική</a:t>
            </a:r>
            <a:r>
              <a:rPr lang="en-GB" sz="4800" b="1" dirty="0">
                <a:solidFill>
                  <a:srgbClr val="94C020"/>
                </a:solidFill>
                <a:latin typeface="+mn-lt"/>
              </a:rPr>
              <a:t>: </a:t>
            </a:r>
            <a:r>
              <a:rPr lang="el-GR" sz="4800" b="1" dirty="0">
                <a:solidFill>
                  <a:srgbClr val="94C020"/>
                </a:solidFill>
                <a:latin typeface="+mn-lt"/>
              </a:rPr>
              <a:t>Οριζόντιες Δεξιότητες</a:t>
            </a:r>
            <a:br>
              <a:rPr lang="en-GB" sz="4800" b="1" dirty="0">
                <a:solidFill>
                  <a:srgbClr val="94C020"/>
                </a:solidFill>
                <a:latin typeface="+mn-lt"/>
              </a:rPr>
            </a:br>
            <a:r>
              <a:rPr lang="el-GR" sz="4800" b="1" dirty="0">
                <a:solidFill>
                  <a:srgbClr val="94C020"/>
                </a:solidFill>
                <a:latin typeface="+mn-lt"/>
              </a:rPr>
              <a:t>Εκπαιδευτική Ενότητα</a:t>
            </a:r>
            <a:r>
              <a:rPr lang="en-GB" sz="4800" b="1" dirty="0">
                <a:solidFill>
                  <a:srgbClr val="94C020"/>
                </a:solidFill>
                <a:latin typeface="+mn-lt"/>
              </a:rPr>
              <a:t>: </a:t>
            </a:r>
            <a:r>
              <a:rPr lang="el-GR" sz="4800" b="1" dirty="0">
                <a:solidFill>
                  <a:srgbClr val="94C020"/>
                </a:solidFill>
                <a:latin typeface="+mn-lt"/>
              </a:rPr>
              <a:t>Πρ</a:t>
            </a:r>
            <a:r>
              <a:rPr lang="el-GR" sz="4800" dirty="0"/>
              <a:t>άσινες Δεξιότητες </a:t>
            </a:r>
            <a:r>
              <a:rPr lang="en-GB" sz="4800" b="1" dirty="0">
                <a:solidFill>
                  <a:srgbClr val="94C020"/>
                </a:solidFill>
                <a:latin typeface="+mn-lt"/>
              </a:rPr>
              <a:t>(E2)</a:t>
            </a:r>
          </a:p>
        </p:txBody>
      </p:sp>
      <p:sp>
        <p:nvSpPr>
          <p:cNvPr id="3" name="Sottotitolo 2">
            <a:extLst>
              <a:ext uri="{FF2B5EF4-FFF2-40B4-BE49-F238E27FC236}">
                <a16:creationId xmlns:a16="http://schemas.microsoft.com/office/drawing/2014/main" id="{153480B5-24EA-F078-8AFA-9CEF6872103E}"/>
              </a:ext>
            </a:extLst>
          </p:cNvPr>
          <p:cNvSpPr>
            <a:spLocks noGrp="1"/>
          </p:cNvSpPr>
          <p:nvPr>
            <p:ph type="subTitle" idx="1"/>
          </p:nvPr>
        </p:nvSpPr>
        <p:spPr>
          <a:xfrm>
            <a:off x="1524000" y="4899498"/>
            <a:ext cx="9144000" cy="1655762"/>
          </a:xfrm>
        </p:spPr>
        <p:txBody>
          <a:bodyPr/>
          <a:lstStyle/>
          <a:p>
            <a:pPr marL="0" indent="0">
              <a:buNone/>
            </a:pPr>
            <a:r>
              <a:rPr lang="el-GR" dirty="0">
                <a:solidFill>
                  <a:schemeClr val="tx1">
                    <a:lumMod val="65000"/>
                    <a:lumOff val="35000"/>
                  </a:schemeClr>
                </a:solidFill>
              </a:rPr>
              <a:t>Συντάκτες</a:t>
            </a:r>
            <a:r>
              <a:rPr lang="it-IT" dirty="0">
                <a:solidFill>
                  <a:schemeClr val="tx1">
                    <a:lumMod val="65000"/>
                    <a:lumOff val="35000"/>
                  </a:schemeClr>
                </a:solidFill>
              </a:rPr>
              <a:t>: CESIE &amp; OTC</a:t>
            </a:r>
          </a:p>
        </p:txBody>
      </p:sp>
    </p:spTree>
    <p:extLst>
      <p:ext uri="{BB962C8B-B14F-4D97-AF65-F5344CB8AC3E}">
        <p14:creationId xmlns:p14="http://schemas.microsoft.com/office/powerpoint/2010/main" val="236520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3B908467-67E5-19D5-0A8E-B407ECAB4A6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58726" y="2342448"/>
            <a:ext cx="5848035" cy="3944838"/>
          </a:xfrm>
          <a:prstGeom prst="rect">
            <a:avLst/>
          </a:prstGeom>
          <a:noFill/>
        </p:spPr>
      </p:pic>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a:xfrm>
            <a:off x="838200" y="812800"/>
            <a:ext cx="10515600" cy="959750"/>
          </a:xfrm>
        </p:spPr>
        <p:txBody>
          <a:bodyPr>
            <a:noAutofit/>
          </a:bodyPr>
          <a:lstStyle/>
          <a:p>
            <a:r>
              <a:rPr lang="el-GR" sz="3600" dirty="0"/>
              <a:t>Η Ατζέντα 2030 του ΟΗΕ και οι Στόχοι Βιώσιμης Ανάπτυξης (ΣΒΑ)</a:t>
            </a:r>
          </a:p>
        </p:txBody>
      </p:sp>
      <p:sp>
        <p:nvSpPr>
          <p:cNvPr id="3" name="Segnaposto contenuto 2">
            <a:extLst>
              <a:ext uri="{FF2B5EF4-FFF2-40B4-BE49-F238E27FC236}">
                <a16:creationId xmlns:a16="http://schemas.microsoft.com/office/drawing/2014/main" id="{BBAB9142-6411-6685-EC1E-F0EE8EA56354}"/>
              </a:ext>
            </a:extLst>
          </p:cNvPr>
          <p:cNvSpPr>
            <a:spLocks noGrp="1"/>
          </p:cNvSpPr>
          <p:nvPr>
            <p:ph sz="half" idx="1"/>
          </p:nvPr>
        </p:nvSpPr>
        <p:spPr>
          <a:xfrm>
            <a:off x="838200" y="1825625"/>
            <a:ext cx="10515600" cy="877888"/>
          </a:xfrm>
        </p:spPr>
        <p:txBody>
          <a:bodyPr>
            <a:normAutofit/>
          </a:bodyPr>
          <a:lstStyle/>
          <a:p>
            <a:pPr marL="285750" indent="-285750">
              <a:buFont typeface="Arial" panose="020B0604020202020204" pitchFamily="34" charset="0"/>
              <a:buChar char="•"/>
            </a:pPr>
            <a:r>
              <a:rPr lang="el-GR" sz="2000" kern="100" dirty="0">
                <a:latin typeface="Calibri" panose="020F0502020204030204" pitchFamily="34" charset="0"/>
                <a:ea typeface="Calibri" panose="020F0502020204030204" pitchFamily="34" charset="0"/>
              </a:rPr>
              <a:t>Το ολοκληρωμένο παγκόσμιο πλαίσιο που εγκρίθηκε και από τα 193 κράτη μέλη των Ηνωμένων Εθνών τον Σεπτέμβριο του 2015, έχει στον πυρήνα του </a:t>
            </a:r>
            <a:r>
              <a:rPr lang="el-GR" sz="2000" b="1" kern="100" dirty="0">
                <a:latin typeface="Calibri" panose="020F0502020204030204" pitchFamily="34" charset="0"/>
                <a:ea typeface="Calibri" panose="020F0502020204030204" pitchFamily="34" charset="0"/>
              </a:rPr>
              <a:t>17 στόχους (</a:t>
            </a:r>
            <a:r>
              <a:rPr lang="el-GR" sz="2000" dirty="0"/>
              <a:t>ΣΒΑ</a:t>
            </a:r>
            <a:r>
              <a:rPr lang="el-GR" sz="2000" kern="100" dirty="0">
                <a:latin typeface="Calibri" panose="020F0502020204030204" pitchFamily="34" charset="0"/>
                <a:ea typeface="Calibri" panose="020F0502020204030204" pitchFamily="34" charset="0"/>
              </a:rPr>
              <a:t>).</a:t>
            </a:r>
            <a:endParaRPr lang="it-IT" sz="1400" b="1"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 Unit: International and European key directives</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20</a:t>
            </a:fld>
            <a:endParaRPr lang="en-US" dirty="0"/>
          </a:p>
        </p:txBody>
      </p:sp>
      <p:sp>
        <p:nvSpPr>
          <p:cNvPr id="4" name="Segnaposto contenuto 7">
            <a:extLst>
              <a:ext uri="{FF2B5EF4-FFF2-40B4-BE49-F238E27FC236}">
                <a16:creationId xmlns:a16="http://schemas.microsoft.com/office/drawing/2014/main" id="{CD748719-E857-F999-B714-69046D25E37C}"/>
              </a:ext>
            </a:extLst>
          </p:cNvPr>
          <p:cNvSpPr txBox="1">
            <a:spLocks/>
          </p:cNvSpPr>
          <p:nvPr/>
        </p:nvSpPr>
        <p:spPr>
          <a:xfrm>
            <a:off x="696259" y="2922209"/>
            <a:ext cx="8976360" cy="31463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2000" dirty="0">
                <a:solidFill>
                  <a:srgbClr val="000000"/>
                </a:solidFill>
                <a:effectLst/>
                <a:latin typeface="Calibri" panose="020F0502020204030204" pitchFamily="34" charset="0"/>
                <a:ea typeface="Calibri" panose="020F0502020204030204" pitchFamily="34" charset="0"/>
              </a:rPr>
              <a:t>ΑΣΧ</a:t>
            </a:r>
            <a:r>
              <a:rPr lang="en-US" sz="2000" dirty="0">
                <a:solidFill>
                  <a:srgbClr val="000000"/>
                </a:solidFill>
                <a:effectLst/>
                <a:latin typeface="Calibri" panose="020F0502020204030204" pitchFamily="34" charset="0"/>
                <a:ea typeface="Calibri" panose="020F0502020204030204" pitchFamily="34" charset="0"/>
              </a:rPr>
              <a:t> </a:t>
            </a:r>
            <a:r>
              <a:rPr lang="el-GR" sz="2000" dirty="0">
                <a:solidFill>
                  <a:srgbClr val="000000"/>
                </a:solidFill>
                <a:latin typeface="Calibri" panose="020F0502020204030204" pitchFamily="34" charset="0"/>
                <a:ea typeface="Calibri" panose="020F0502020204030204" pitchFamily="34" charset="0"/>
              </a:rPr>
              <a:t>έναντι</a:t>
            </a:r>
            <a:r>
              <a:rPr lang="en-US" sz="2000" dirty="0">
                <a:solidFill>
                  <a:srgbClr val="000000"/>
                </a:solidFill>
                <a:effectLst/>
                <a:latin typeface="Calibri" panose="020F0502020204030204" pitchFamily="34" charset="0"/>
                <a:ea typeface="Calibri" panose="020F0502020204030204" pitchFamily="34" charset="0"/>
              </a:rPr>
              <a:t> </a:t>
            </a:r>
            <a:r>
              <a:rPr lang="el-GR" sz="2000" dirty="0">
                <a:solidFill>
                  <a:srgbClr val="000000"/>
                </a:solidFill>
                <a:effectLst/>
                <a:latin typeface="Calibri" panose="020F0502020204030204" pitchFamily="34" charset="0"/>
                <a:ea typeface="Calibri" panose="020F0502020204030204" pitchFamily="34" charset="0"/>
              </a:rPr>
              <a:t>ΣΒΑ</a:t>
            </a:r>
            <a:endParaRPr lang="en-US" sz="2000" dirty="0">
              <a:solidFill>
                <a:srgbClr val="000000"/>
              </a:solidFill>
              <a:effectLst/>
              <a:latin typeface="Calibri" panose="020F0502020204030204" pitchFamily="34" charset="0"/>
              <a:ea typeface="Calibri" panose="020F0502020204030204" pitchFamily="34" charset="0"/>
            </a:endParaRPr>
          </a:p>
          <a:p>
            <a:r>
              <a:rPr lang="el-GR" sz="2000" dirty="0">
                <a:solidFill>
                  <a:srgbClr val="000000"/>
                </a:solidFill>
                <a:effectLst/>
                <a:latin typeface="Calibri" panose="020F0502020204030204" pitchFamily="34" charset="0"/>
                <a:ea typeface="Calibri" panose="020F0502020204030204" pitchFamily="34" charset="0"/>
              </a:rPr>
              <a:t>Η αρχή "δεν αφήνουμε κανέναν πίσω«</a:t>
            </a:r>
          </a:p>
          <a:p>
            <a:r>
              <a:rPr lang="el-GR" sz="2000" dirty="0">
                <a:solidFill>
                  <a:srgbClr val="000000"/>
                </a:solidFill>
                <a:effectLst/>
                <a:latin typeface="Calibri" panose="020F0502020204030204" pitchFamily="34" charset="0"/>
                <a:ea typeface="Calibri" panose="020F0502020204030204" pitchFamily="34" charset="0"/>
              </a:rPr>
              <a:t>Οι 3 πυλώνες της βιωσιμότητας</a:t>
            </a:r>
            <a:endParaRPr lang="en-US" sz="2000" b="1" dirty="0">
              <a:solidFill>
                <a:srgbClr val="000000"/>
              </a:solidFill>
              <a:effectLst/>
              <a:latin typeface="Calibri" panose="020F0502020204030204" pitchFamily="34" charset="0"/>
              <a:ea typeface="Calibri" panose="020F0502020204030204" pitchFamily="34" charset="0"/>
            </a:endParaRPr>
          </a:p>
          <a:p>
            <a:pPr marL="342900" indent="-342900">
              <a:buAutoNum type="arabicPeriod"/>
            </a:pPr>
            <a:endParaRPr lang="en-US" sz="1400" dirty="0">
              <a:solidFill>
                <a:srgbClr val="000000"/>
              </a:solidFill>
              <a:latin typeface="Calibri" panose="020F0502020204030204" pitchFamily="34" charset="0"/>
              <a:ea typeface="Calibri" panose="020F0502020204030204" pitchFamily="34" charset="0"/>
            </a:endParaRPr>
          </a:p>
          <a:p>
            <a:endParaRPr lang="en-GB" dirty="0"/>
          </a:p>
        </p:txBody>
      </p:sp>
      <p:sp>
        <p:nvSpPr>
          <p:cNvPr id="11" name="CasellaDiTesto 10">
            <a:extLst>
              <a:ext uri="{FF2B5EF4-FFF2-40B4-BE49-F238E27FC236}">
                <a16:creationId xmlns:a16="http://schemas.microsoft.com/office/drawing/2014/main" id="{F0B1E745-4C88-9F27-14A1-95F3858B7465}"/>
              </a:ext>
            </a:extLst>
          </p:cNvPr>
          <p:cNvSpPr txBox="1"/>
          <p:nvPr/>
        </p:nvSpPr>
        <p:spPr>
          <a:xfrm>
            <a:off x="7927134" y="6010558"/>
            <a:ext cx="2110625" cy="261610"/>
          </a:xfrm>
          <a:prstGeom prst="rect">
            <a:avLst/>
          </a:prstGeom>
          <a:noFill/>
        </p:spPr>
        <p:txBody>
          <a:bodyPr wrap="square">
            <a:spAutoFit/>
          </a:bodyPr>
          <a:lstStyle/>
          <a:p>
            <a:pPr algn="just">
              <a:spcAft>
                <a:spcPts val="1000"/>
              </a:spcAft>
            </a:pPr>
            <a:r>
              <a:rPr lang="en-GB" sz="1100" i="1" dirty="0">
                <a:solidFill>
                  <a:srgbClr val="1F497D"/>
                </a:solidFill>
                <a:effectLst/>
                <a:latin typeface="Calibri" panose="020F0502020204030204" pitchFamily="34" charset="0"/>
                <a:ea typeface="Times New Roman" panose="02020603050405020304" pitchFamily="18" charset="0"/>
                <a:cs typeface="Open Sans" panose="020B0606030504020204" pitchFamily="34" charset="0"/>
              </a:rPr>
              <a:t>(Source: </a:t>
            </a:r>
            <a:r>
              <a:rPr lang="en-GB" sz="1100" i="1" u="sng" dirty="0">
                <a:solidFill>
                  <a:srgbClr val="1F497D"/>
                </a:solidFill>
                <a:effectLst/>
                <a:latin typeface="Calibri" panose="020F0502020204030204" pitchFamily="34" charset="0"/>
                <a:ea typeface="Times New Roman" panose="02020603050405020304" pitchFamily="18" charset="0"/>
                <a:cs typeface="Open Sans" panose="020B0606030504020204" pitchFamily="34" charset="0"/>
                <a:hlinkClick r:id="rId3"/>
              </a:rPr>
              <a:t>United Nations</a:t>
            </a:r>
            <a:r>
              <a:rPr lang="en-GB" sz="1100" i="1" u="sng" dirty="0">
                <a:solidFill>
                  <a:srgbClr val="0000FF"/>
                </a:solidFill>
                <a:effectLst/>
                <a:latin typeface="Calibri" panose="020F0502020204030204" pitchFamily="34" charset="0"/>
                <a:ea typeface="Times New Roman" panose="02020603050405020304" pitchFamily="18" charset="0"/>
                <a:cs typeface="Open Sans" panose="020B0606030504020204" pitchFamily="34" charset="0"/>
              </a:rPr>
              <a:t>, 2023</a:t>
            </a:r>
            <a:r>
              <a:rPr lang="en-GB" sz="1100" i="1" dirty="0">
                <a:solidFill>
                  <a:srgbClr val="1F497D"/>
                </a:solidFill>
                <a:effectLst/>
                <a:latin typeface="Calibri" panose="020F0502020204030204" pitchFamily="34" charset="0"/>
                <a:ea typeface="Times New Roman" panose="02020603050405020304" pitchFamily="18" charset="0"/>
                <a:cs typeface="Open Sans" panose="020B0606030504020204" pitchFamily="34" charset="0"/>
              </a:rPr>
              <a:t>)</a:t>
            </a:r>
            <a:endParaRPr lang="it-IT" sz="900" i="1" dirty="0">
              <a:solidFill>
                <a:srgbClr val="1F497D"/>
              </a:solidFill>
              <a:effectLst/>
              <a:latin typeface="Minion Pro"/>
              <a:ea typeface="Times New Roman" panose="02020603050405020304" pitchFamily="18" charset="0"/>
              <a:cs typeface="Open Sans" panose="020B0606030504020204" pitchFamily="34" charset="0"/>
            </a:endParaRPr>
          </a:p>
        </p:txBody>
      </p:sp>
      <p:sp>
        <p:nvSpPr>
          <p:cNvPr id="12" name="CasellaDiTesto 11">
            <a:extLst>
              <a:ext uri="{FF2B5EF4-FFF2-40B4-BE49-F238E27FC236}">
                <a16:creationId xmlns:a16="http://schemas.microsoft.com/office/drawing/2014/main" id="{8FF0958B-A3DF-0B88-22AA-1C8FA4B98669}"/>
              </a:ext>
            </a:extLst>
          </p:cNvPr>
          <p:cNvSpPr txBox="1"/>
          <p:nvPr/>
        </p:nvSpPr>
        <p:spPr>
          <a:xfrm>
            <a:off x="535927" y="4337772"/>
            <a:ext cx="4648512" cy="646331"/>
          </a:xfrm>
          <a:prstGeom prst="rect">
            <a:avLst/>
          </a:prstGeom>
          <a:noFill/>
        </p:spPr>
        <p:txBody>
          <a:bodyPr wrap="square" rtlCol="0">
            <a:spAutoFit/>
          </a:bodyPr>
          <a:lstStyle/>
          <a:p>
            <a:r>
              <a:rPr lang="el-GR" b="1" kern="100" dirty="0">
                <a:latin typeface="Calibri" panose="020F0502020204030204" pitchFamily="34" charset="0"/>
                <a:ea typeface="Calibri" panose="020F0502020204030204" pitchFamily="34" charset="0"/>
              </a:rPr>
              <a:t>Ολιστική προσέγγιση </a:t>
            </a:r>
            <a:r>
              <a:rPr lang="el-GR" kern="100" dirty="0">
                <a:latin typeface="Calibri" panose="020F0502020204030204" pitchFamily="34" charset="0"/>
                <a:ea typeface="Calibri" panose="020F0502020204030204" pitchFamily="34" charset="0"/>
              </a:rPr>
              <a:t>των </a:t>
            </a:r>
            <a:r>
              <a:rPr lang="el-GR" u="sng" kern="100" dirty="0">
                <a:latin typeface="Calibri" panose="020F0502020204030204" pitchFamily="34" charset="0"/>
                <a:ea typeface="Calibri" panose="020F0502020204030204" pitchFamily="34" charset="0"/>
              </a:rPr>
              <a:t>διασυνδεδεμένων</a:t>
            </a:r>
            <a:r>
              <a:rPr lang="el-GR" kern="100" dirty="0">
                <a:latin typeface="Calibri" panose="020F0502020204030204" pitchFamily="34" charset="0"/>
                <a:ea typeface="Calibri" panose="020F0502020204030204" pitchFamily="34" charset="0"/>
              </a:rPr>
              <a:t> προκλήσεων</a:t>
            </a:r>
            <a:endParaRPr lang="it-IT" dirty="0"/>
          </a:p>
        </p:txBody>
      </p:sp>
      <p:sp>
        <p:nvSpPr>
          <p:cNvPr id="13" name="CasellaDiTesto 12">
            <a:extLst>
              <a:ext uri="{FF2B5EF4-FFF2-40B4-BE49-F238E27FC236}">
                <a16:creationId xmlns:a16="http://schemas.microsoft.com/office/drawing/2014/main" id="{9E1D9FDF-FFBA-14E2-A086-FCD2F98823DD}"/>
              </a:ext>
            </a:extLst>
          </p:cNvPr>
          <p:cNvSpPr txBox="1"/>
          <p:nvPr/>
        </p:nvSpPr>
        <p:spPr>
          <a:xfrm>
            <a:off x="180975" y="5366672"/>
            <a:ext cx="5777751" cy="1200329"/>
          </a:xfrm>
          <a:prstGeom prst="rect">
            <a:avLst/>
          </a:prstGeom>
          <a:noFill/>
          <a:ln>
            <a:solidFill>
              <a:srgbClr val="0D9ADA"/>
            </a:solidFill>
          </a:ln>
        </p:spPr>
        <p:txBody>
          <a:bodyPr wrap="square">
            <a:spAutoFit/>
          </a:bodyPr>
          <a:lstStyle/>
          <a:p>
            <a:pPr algn="just"/>
            <a:r>
              <a:rPr lang="el-GR" i="1" kern="100" dirty="0">
                <a:latin typeface="Calibri" panose="020F0502020204030204" pitchFamily="34" charset="0"/>
                <a:ea typeface="Calibri" panose="020F0502020204030204" pitchFamily="34" charset="0"/>
              </a:rPr>
              <a:t>Παράδειγμα: </a:t>
            </a:r>
            <a:r>
              <a:rPr lang="el-GR" kern="100" dirty="0">
                <a:latin typeface="Calibri" panose="020F0502020204030204" pitchFamily="34" charset="0"/>
                <a:ea typeface="Calibri" panose="020F0502020204030204" pitchFamily="34" charset="0"/>
              </a:rPr>
              <a:t>η βελτίωση της πρόσβασης στην εκπαίδευση </a:t>
            </a:r>
            <a:r>
              <a:rPr lang="el-GR" b="1" kern="100" dirty="0">
                <a:latin typeface="Calibri" panose="020F0502020204030204" pitchFamily="34" charset="0"/>
                <a:ea typeface="Calibri" panose="020F0502020204030204" pitchFamily="34" charset="0"/>
              </a:rPr>
              <a:t>(ΣΒΑ 4) </a:t>
            </a:r>
            <a:r>
              <a:rPr lang="el-GR" kern="100" dirty="0">
                <a:latin typeface="Calibri" panose="020F0502020204030204" pitchFamily="34" charset="0"/>
                <a:ea typeface="Calibri" panose="020F0502020204030204" pitchFamily="34" charset="0"/>
              </a:rPr>
              <a:t>μπορεί να οδηγήσει σε καλύτερα αποτελέσματα στον τομέα της υγείας </a:t>
            </a:r>
            <a:r>
              <a:rPr lang="el-GR" b="1" kern="100" dirty="0">
                <a:latin typeface="Calibri" panose="020F0502020204030204" pitchFamily="34" charset="0"/>
                <a:ea typeface="Calibri" panose="020F0502020204030204" pitchFamily="34" charset="0"/>
              </a:rPr>
              <a:t>(ΣΒΑ 3) </a:t>
            </a:r>
            <a:r>
              <a:rPr lang="el-GR" kern="100" dirty="0">
                <a:latin typeface="Calibri" panose="020F0502020204030204" pitchFamily="34" charset="0"/>
                <a:ea typeface="Calibri" panose="020F0502020204030204" pitchFamily="34" charset="0"/>
              </a:rPr>
              <a:t>και στη μείωση των ανισοτήτων </a:t>
            </a:r>
            <a:r>
              <a:rPr lang="el-GR" b="1" kern="100" dirty="0">
                <a:latin typeface="Calibri" panose="020F0502020204030204" pitchFamily="34" charset="0"/>
                <a:ea typeface="Calibri" panose="020F0502020204030204" pitchFamily="34" charset="0"/>
              </a:rPr>
              <a:t>(ΣΒΑ 10)</a:t>
            </a:r>
            <a:endParaRPr lang="it-IT" b="1" dirty="0"/>
          </a:p>
        </p:txBody>
      </p:sp>
      <p:cxnSp>
        <p:nvCxnSpPr>
          <p:cNvPr id="14" name="Connettore 2 13">
            <a:extLst>
              <a:ext uri="{FF2B5EF4-FFF2-40B4-BE49-F238E27FC236}">
                <a16:creationId xmlns:a16="http://schemas.microsoft.com/office/drawing/2014/main" id="{0919FB7A-1915-2A28-59FD-9E641DB90BD6}"/>
              </a:ext>
            </a:extLst>
          </p:cNvPr>
          <p:cNvCxnSpPr>
            <a:cxnSpLocks/>
          </p:cNvCxnSpPr>
          <p:nvPr/>
        </p:nvCxnSpPr>
        <p:spPr>
          <a:xfrm>
            <a:off x="3620277" y="4879634"/>
            <a:ext cx="0" cy="4870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ttore 2 14">
            <a:extLst>
              <a:ext uri="{FF2B5EF4-FFF2-40B4-BE49-F238E27FC236}">
                <a16:creationId xmlns:a16="http://schemas.microsoft.com/office/drawing/2014/main" id="{1A215022-020A-44F1-5CE2-6A34CD5F9E7F}"/>
              </a:ext>
            </a:extLst>
          </p:cNvPr>
          <p:cNvCxnSpPr>
            <a:cxnSpLocks/>
          </p:cNvCxnSpPr>
          <p:nvPr/>
        </p:nvCxnSpPr>
        <p:spPr>
          <a:xfrm>
            <a:off x="1682620" y="4879634"/>
            <a:ext cx="0" cy="4870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3285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lstStyle/>
          <a:p>
            <a:r>
              <a:rPr lang="el-GR" sz="4400" dirty="0"/>
              <a:t>Γεωργία</a:t>
            </a:r>
            <a:endParaRPr lang="en-GB" dirty="0"/>
          </a:p>
        </p:txBody>
      </p:sp>
      <p:sp>
        <p:nvSpPr>
          <p:cNvPr id="3" name="Segnaposto contenuto 2">
            <a:extLst>
              <a:ext uri="{FF2B5EF4-FFF2-40B4-BE49-F238E27FC236}">
                <a16:creationId xmlns:a16="http://schemas.microsoft.com/office/drawing/2014/main" id="{BBAB9142-6411-6685-EC1E-F0EE8EA56354}"/>
              </a:ext>
            </a:extLst>
          </p:cNvPr>
          <p:cNvSpPr>
            <a:spLocks noGrp="1"/>
          </p:cNvSpPr>
          <p:nvPr>
            <p:ph sz="half" idx="1"/>
          </p:nvPr>
        </p:nvSpPr>
        <p:spPr>
          <a:xfrm>
            <a:off x="838200" y="1825625"/>
            <a:ext cx="10515600" cy="877888"/>
          </a:xfrm>
        </p:spPr>
        <p:txBody>
          <a:bodyPr>
            <a:normAutofit/>
          </a:bodyPr>
          <a:lstStyle/>
          <a:p>
            <a:pPr marL="285750" indent="-285750">
              <a:buFont typeface="Arial" panose="020B0604020202020204" pitchFamily="34" charset="0"/>
              <a:buChar char="•"/>
            </a:pPr>
            <a:r>
              <a:rPr lang="el-GR" sz="1800" kern="100" dirty="0">
                <a:latin typeface="Calibri" panose="020F0502020204030204" pitchFamily="34" charset="0"/>
                <a:ea typeface="Calibri" panose="020F0502020204030204" pitchFamily="34" charset="0"/>
              </a:rPr>
              <a:t>Κρίσιμος ρόλος των τροφίμων και της γεωργίας στην επίτευξη πολλαπλών ΣΒΑ λόγω των οικονομικών, κοινωνικών και περιβαλλοντικών επιπτώσεών τους</a:t>
            </a:r>
            <a:r>
              <a:rPr lang="en-US" sz="1800" kern="100" dirty="0">
                <a:latin typeface="Calibri" panose="020F0502020204030204" pitchFamily="34" charset="0"/>
                <a:ea typeface="Calibri" panose="020F0502020204030204" pitchFamily="34" charset="0"/>
              </a:rPr>
              <a:t>. </a:t>
            </a:r>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 Unit: International and European key directives</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21</a:t>
            </a:fld>
            <a:endParaRPr lang="en-US" dirty="0"/>
          </a:p>
        </p:txBody>
      </p:sp>
      <p:pic>
        <p:nvPicPr>
          <p:cNvPr id="5" name="Picture 2" descr="SDG Alliance – Regenerative Agriculture: Feeding the World Sustainably -  Tech.Forum - Networking Platform">
            <a:extLst>
              <a:ext uri="{FF2B5EF4-FFF2-40B4-BE49-F238E27FC236}">
                <a16:creationId xmlns:a16="http://schemas.microsoft.com/office/drawing/2014/main" id="{6A4A2E01-FDAF-093D-CAC4-1CD296AC89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7563" y="1959043"/>
            <a:ext cx="4579869" cy="4579869"/>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638555D4-09C2-48A1-826C-62537BC6B542}"/>
              </a:ext>
            </a:extLst>
          </p:cNvPr>
          <p:cNvSpPr txBox="1"/>
          <p:nvPr/>
        </p:nvSpPr>
        <p:spPr>
          <a:xfrm>
            <a:off x="627478" y="2828835"/>
            <a:ext cx="5421872" cy="1200329"/>
          </a:xfrm>
          <a:prstGeom prst="rect">
            <a:avLst/>
          </a:prstGeom>
          <a:noFill/>
        </p:spPr>
        <p:txBody>
          <a:bodyPr wrap="square">
            <a:spAutoFit/>
          </a:bodyPr>
          <a:lstStyle/>
          <a:p>
            <a:pPr algn="just"/>
            <a:r>
              <a:rPr lang="el-GR" dirty="0">
                <a:solidFill>
                  <a:srgbClr val="374151"/>
                </a:solidFill>
                <a:latin typeface="Söhne"/>
              </a:rPr>
              <a:t>Η προώθηση της </a:t>
            </a:r>
            <a:r>
              <a:rPr lang="el-GR" u="sng" dirty="0">
                <a:solidFill>
                  <a:srgbClr val="374151"/>
                </a:solidFill>
                <a:latin typeface="Söhne"/>
              </a:rPr>
              <a:t>επισιτιστικής ασφάλειας </a:t>
            </a:r>
            <a:r>
              <a:rPr lang="el-GR" dirty="0">
                <a:solidFill>
                  <a:srgbClr val="374151"/>
                </a:solidFill>
                <a:latin typeface="Söhne"/>
              </a:rPr>
              <a:t>και της </a:t>
            </a:r>
            <a:r>
              <a:rPr lang="el-GR" u="sng" dirty="0">
                <a:solidFill>
                  <a:srgbClr val="374151"/>
                </a:solidFill>
                <a:latin typeface="Söhne"/>
              </a:rPr>
              <a:t>βιώσιμης γεωργίας </a:t>
            </a:r>
            <a:r>
              <a:rPr lang="el-GR" dirty="0">
                <a:solidFill>
                  <a:srgbClr val="374151"/>
                </a:solidFill>
                <a:latin typeface="Söhne"/>
              </a:rPr>
              <a:t>με παράλληλη </a:t>
            </a:r>
            <a:r>
              <a:rPr lang="el-GR" u="sng" dirty="0">
                <a:solidFill>
                  <a:srgbClr val="374151"/>
                </a:solidFill>
                <a:latin typeface="Söhne"/>
              </a:rPr>
              <a:t>αντιμετώπιση των περιβαλλοντικών και κοινωνικών προκλήσεων </a:t>
            </a:r>
            <a:r>
              <a:rPr lang="el-GR" dirty="0">
                <a:solidFill>
                  <a:srgbClr val="374151"/>
                </a:solidFill>
                <a:latin typeface="Söhne"/>
              </a:rPr>
              <a:t>που συνδέονται με την παραγωγή τροφίμων</a:t>
            </a:r>
            <a:endParaRPr lang="it-IT" dirty="0"/>
          </a:p>
        </p:txBody>
      </p:sp>
      <p:sp>
        <p:nvSpPr>
          <p:cNvPr id="10" name="CasellaDiTesto 9">
            <a:extLst>
              <a:ext uri="{FF2B5EF4-FFF2-40B4-BE49-F238E27FC236}">
                <a16:creationId xmlns:a16="http://schemas.microsoft.com/office/drawing/2014/main" id="{33A55144-C6D6-EB48-726E-B475A5CA2571}"/>
              </a:ext>
            </a:extLst>
          </p:cNvPr>
          <p:cNvSpPr txBox="1"/>
          <p:nvPr/>
        </p:nvSpPr>
        <p:spPr>
          <a:xfrm>
            <a:off x="511240" y="5363462"/>
            <a:ext cx="5654348" cy="369332"/>
          </a:xfrm>
          <a:prstGeom prst="rect">
            <a:avLst/>
          </a:prstGeom>
          <a:noFill/>
          <a:ln>
            <a:solidFill>
              <a:srgbClr val="0D9ADA"/>
            </a:solidFill>
          </a:ln>
        </p:spPr>
        <p:txBody>
          <a:bodyPr wrap="square">
            <a:spAutoFit/>
          </a:bodyPr>
          <a:lstStyle/>
          <a:p>
            <a:r>
              <a:rPr lang="el-GR" b="0" i="0" dirty="0">
                <a:solidFill>
                  <a:srgbClr val="374151"/>
                </a:solidFill>
                <a:effectLst/>
                <a:latin typeface="Söhne"/>
              </a:rPr>
              <a:t>πιο δίκαιο, βιώσιμο και ευημερούντα κόσμο για όλους</a:t>
            </a:r>
            <a:endParaRPr lang="it-IT" dirty="0"/>
          </a:p>
        </p:txBody>
      </p:sp>
      <p:cxnSp>
        <p:nvCxnSpPr>
          <p:cNvPr id="16" name="Connettore 2 15">
            <a:extLst>
              <a:ext uri="{FF2B5EF4-FFF2-40B4-BE49-F238E27FC236}">
                <a16:creationId xmlns:a16="http://schemas.microsoft.com/office/drawing/2014/main" id="{72CA9A9C-0E00-9AA1-FB3F-E512F432F886}"/>
              </a:ext>
            </a:extLst>
          </p:cNvPr>
          <p:cNvCxnSpPr/>
          <p:nvPr/>
        </p:nvCxnSpPr>
        <p:spPr>
          <a:xfrm>
            <a:off x="3338414" y="4739675"/>
            <a:ext cx="0" cy="4870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ttore diritto 16">
            <a:extLst>
              <a:ext uri="{FF2B5EF4-FFF2-40B4-BE49-F238E27FC236}">
                <a16:creationId xmlns:a16="http://schemas.microsoft.com/office/drawing/2014/main" id="{14B5F14D-D0EC-4648-9C27-A4B7CD4F8591}"/>
              </a:ext>
            </a:extLst>
          </p:cNvPr>
          <p:cNvCxnSpPr/>
          <p:nvPr/>
        </p:nvCxnSpPr>
        <p:spPr>
          <a:xfrm flipV="1">
            <a:off x="3338414" y="3820340"/>
            <a:ext cx="0" cy="485191"/>
          </a:xfrm>
          <a:prstGeom prst="line">
            <a:avLst/>
          </a:prstGeom>
        </p:spPr>
        <p:style>
          <a:lnRef idx="1">
            <a:schemeClr val="accent1"/>
          </a:lnRef>
          <a:fillRef idx="0">
            <a:schemeClr val="accent1"/>
          </a:fillRef>
          <a:effectRef idx="0">
            <a:schemeClr val="accent1"/>
          </a:effectRef>
          <a:fontRef idx="minor">
            <a:schemeClr val="tx1"/>
          </a:fontRef>
        </p:style>
      </p:cxnSp>
      <p:sp>
        <p:nvSpPr>
          <p:cNvPr id="18" name="CasellaDiTesto 17">
            <a:extLst>
              <a:ext uri="{FF2B5EF4-FFF2-40B4-BE49-F238E27FC236}">
                <a16:creationId xmlns:a16="http://schemas.microsoft.com/office/drawing/2014/main" id="{30DB3BD0-FA39-5034-BCE7-555A1E0409EC}"/>
              </a:ext>
            </a:extLst>
          </p:cNvPr>
          <p:cNvSpPr txBox="1"/>
          <p:nvPr/>
        </p:nvSpPr>
        <p:spPr>
          <a:xfrm>
            <a:off x="1885951" y="4362683"/>
            <a:ext cx="3038473" cy="369332"/>
          </a:xfrm>
          <a:prstGeom prst="rect">
            <a:avLst/>
          </a:prstGeom>
          <a:noFill/>
        </p:spPr>
        <p:txBody>
          <a:bodyPr wrap="square" rtlCol="0">
            <a:spAutoFit/>
          </a:bodyPr>
          <a:lstStyle/>
          <a:p>
            <a:pPr algn="just"/>
            <a:r>
              <a:rPr lang="el-GR" kern="100" dirty="0">
                <a:latin typeface="Calibri" panose="020F0502020204030204" pitchFamily="34" charset="0"/>
                <a:ea typeface="Calibri" panose="020F0502020204030204" pitchFamily="34" charset="0"/>
              </a:rPr>
              <a:t>Μπορεί να οδηγήσει σε έναν </a:t>
            </a:r>
            <a:endParaRPr lang="it-IT" b="1" dirty="0"/>
          </a:p>
        </p:txBody>
      </p:sp>
    </p:spTree>
    <p:extLst>
      <p:ext uri="{BB962C8B-B14F-4D97-AF65-F5344CB8AC3E}">
        <p14:creationId xmlns:p14="http://schemas.microsoft.com/office/powerpoint/2010/main" val="4198676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a:xfrm>
            <a:off x="619125" y="557212"/>
            <a:ext cx="11220178" cy="877888"/>
          </a:xfrm>
        </p:spPr>
        <p:txBody>
          <a:bodyPr>
            <a:noAutofit/>
          </a:bodyPr>
          <a:lstStyle/>
          <a:p>
            <a:r>
              <a:rPr lang="el-GR" sz="3600" dirty="0"/>
              <a:t>Οι ΣΒΑ και το πλαίσιο της </a:t>
            </a:r>
            <a:r>
              <a:rPr lang="el-GR" sz="3600" dirty="0" err="1"/>
              <a:t>βιο</a:t>
            </a:r>
            <a:r>
              <a:rPr lang="el-GR" sz="3600" dirty="0"/>
              <a:t>-οικονομίας και της γεωργίας</a:t>
            </a:r>
            <a:endParaRPr lang="en-GB" sz="3600"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 Unit: International and European key directives</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22</a:t>
            </a:fld>
            <a:endParaRPr lang="en-US" dirty="0"/>
          </a:p>
        </p:txBody>
      </p:sp>
      <p:graphicFrame>
        <p:nvGraphicFramePr>
          <p:cNvPr id="11" name="Tabella 5">
            <a:extLst>
              <a:ext uri="{FF2B5EF4-FFF2-40B4-BE49-F238E27FC236}">
                <a16:creationId xmlns:a16="http://schemas.microsoft.com/office/drawing/2014/main" id="{B79C8ED1-1C28-8B56-F0AB-78C3ADF949CA}"/>
              </a:ext>
            </a:extLst>
          </p:cNvPr>
          <p:cNvGraphicFramePr>
            <a:graphicFrameLocks noGrp="1"/>
          </p:cNvGraphicFramePr>
          <p:nvPr>
            <p:extLst>
              <p:ext uri="{D42A27DB-BD31-4B8C-83A1-F6EECF244321}">
                <p14:modId xmlns:p14="http://schemas.microsoft.com/office/powerpoint/2010/main" val="30030580"/>
              </p:ext>
            </p:extLst>
          </p:nvPr>
        </p:nvGraphicFramePr>
        <p:xfrm>
          <a:off x="352697" y="1281430"/>
          <a:ext cx="11456126" cy="5308600"/>
        </p:xfrm>
        <a:graphic>
          <a:graphicData uri="http://schemas.openxmlformats.org/drawingml/2006/table">
            <a:tbl>
              <a:tblPr firstRow="1" bandRow="1">
                <a:tableStyleId>{2A488322-F2BA-4B5B-9748-0D474271808F}</a:tableStyleId>
              </a:tblPr>
              <a:tblGrid>
                <a:gridCol w="4047853">
                  <a:extLst>
                    <a:ext uri="{9D8B030D-6E8A-4147-A177-3AD203B41FA5}">
                      <a16:colId xmlns:a16="http://schemas.microsoft.com/office/drawing/2014/main" val="750970025"/>
                    </a:ext>
                  </a:extLst>
                </a:gridCol>
                <a:gridCol w="7408273">
                  <a:extLst>
                    <a:ext uri="{9D8B030D-6E8A-4147-A177-3AD203B41FA5}">
                      <a16:colId xmlns:a16="http://schemas.microsoft.com/office/drawing/2014/main" val="1029336867"/>
                    </a:ext>
                  </a:extLst>
                </a:gridCol>
              </a:tblGrid>
              <a:tr h="370840">
                <a:tc>
                  <a:txBody>
                    <a:bodyPr/>
                    <a:lstStyle/>
                    <a:p>
                      <a:pPr algn="ctr"/>
                      <a:r>
                        <a:rPr lang="el-GR" noProof="0" dirty="0"/>
                        <a:t>Στόχος βιώσιμης ανάπτυξης (ΣΒΑ)</a:t>
                      </a:r>
                      <a:endParaRPr lang="it-IT" dirty="0"/>
                    </a:p>
                  </a:txBody>
                  <a:tcPr/>
                </a:tc>
                <a:tc>
                  <a:txBody>
                    <a:bodyPr/>
                    <a:lstStyle/>
                    <a:p>
                      <a:pPr algn="ctr"/>
                      <a:r>
                        <a:rPr lang="el-GR" noProof="0" dirty="0"/>
                        <a:t>Συνάφεια της </a:t>
                      </a:r>
                      <a:r>
                        <a:rPr lang="el-GR" noProof="0" dirty="0" err="1"/>
                        <a:t>βιοοικονομίας</a:t>
                      </a:r>
                      <a:r>
                        <a:rPr lang="el-GR" noProof="0" dirty="0"/>
                        <a:t> και της γεωργίας</a:t>
                      </a:r>
                      <a:endParaRPr lang="it-IT" dirty="0"/>
                    </a:p>
                  </a:txBody>
                  <a:tcPr/>
                </a:tc>
                <a:extLst>
                  <a:ext uri="{0D108BD9-81ED-4DB2-BD59-A6C34878D82A}">
                    <a16:rowId xmlns:a16="http://schemas.microsoft.com/office/drawing/2014/main" val="2789637652"/>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l-GR" sz="1800" b="1" kern="1200" dirty="0">
                          <a:solidFill>
                            <a:schemeClr val="dk1"/>
                          </a:solidFill>
                          <a:effectLst/>
                        </a:rPr>
                        <a:t>ΣΒΑ</a:t>
                      </a:r>
                      <a:r>
                        <a:rPr lang="en-US" sz="1800" b="1" kern="1200" dirty="0">
                          <a:solidFill>
                            <a:schemeClr val="dk1"/>
                          </a:solidFill>
                          <a:effectLst/>
                        </a:rPr>
                        <a:t> 2</a:t>
                      </a:r>
                      <a:r>
                        <a:rPr lang="en-US" sz="1800" kern="1200" dirty="0">
                          <a:solidFill>
                            <a:schemeClr val="dk1"/>
                          </a:solidFill>
                          <a:effectLst/>
                        </a:rPr>
                        <a:t>: </a:t>
                      </a:r>
                      <a:r>
                        <a:rPr lang="el-GR" sz="1800" kern="1200" dirty="0">
                          <a:solidFill>
                            <a:schemeClr val="dk1"/>
                          </a:solidFill>
                          <a:effectLst/>
                        </a:rPr>
                        <a:t>Μηδενική Πείνα</a:t>
                      </a:r>
                      <a:endParaRPr lang="it-IT" sz="1800" kern="1200" dirty="0">
                        <a:solidFill>
                          <a:schemeClr val="dk1"/>
                        </a:solidFill>
                        <a:effectLst/>
                      </a:endParaRPr>
                    </a:p>
                    <a:p>
                      <a:pPr algn="just"/>
                      <a:endParaRPr lang="it-IT" dirty="0"/>
                    </a:p>
                  </a:txBody>
                  <a:tcPr/>
                </a:tc>
                <a:tc>
                  <a:txBody>
                    <a:bodyPr/>
                    <a:lstStyle/>
                    <a:p>
                      <a:pPr algn="just"/>
                      <a:r>
                        <a:rPr lang="el-GR" dirty="0"/>
                        <a:t>Οι βιώσιμες γεωργικές πρακτικές μπορούν να αυξήσουν την παραγωγή τροφίμων μειώνοντας παράλληλα τις περιβαλλοντικές επιπτώσεις</a:t>
                      </a:r>
                      <a:endParaRPr lang="it-IT" dirty="0"/>
                    </a:p>
                  </a:txBody>
                  <a:tcPr/>
                </a:tc>
                <a:extLst>
                  <a:ext uri="{0D108BD9-81ED-4DB2-BD59-A6C34878D82A}">
                    <a16:rowId xmlns:a16="http://schemas.microsoft.com/office/drawing/2014/main" val="3481917481"/>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l-GR" sz="1800" b="1" kern="1200" dirty="0">
                          <a:solidFill>
                            <a:schemeClr val="dk1"/>
                          </a:solidFill>
                          <a:effectLst/>
                        </a:rPr>
                        <a:t>ΣΒΑ</a:t>
                      </a:r>
                      <a:r>
                        <a:rPr lang="en-US" sz="1800" b="1" kern="1200" dirty="0">
                          <a:solidFill>
                            <a:schemeClr val="dk1"/>
                          </a:solidFill>
                          <a:effectLst/>
                        </a:rPr>
                        <a:t> 8</a:t>
                      </a:r>
                      <a:r>
                        <a:rPr lang="en-US" sz="1800" kern="1200" dirty="0">
                          <a:solidFill>
                            <a:schemeClr val="dk1"/>
                          </a:solidFill>
                          <a:effectLst/>
                        </a:rPr>
                        <a:t>: </a:t>
                      </a:r>
                      <a:r>
                        <a:rPr lang="el-GR" sz="1800" kern="1200" dirty="0">
                          <a:solidFill>
                            <a:schemeClr val="dk1"/>
                          </a:solidFill>
                          <a:effectLst/>
                        </a:rPr>
                        <a:t>Αξιοπρεπής εργασία και οικονομική ανάπτυξη</a:t>
                      </a:r>
                      <a:endParaRPr lang="it-IT" sz="1800" kern="1200" dirty="0">
                        <a:solidFill>
                          <a:schemeClr val="dk1"/>
                        </a:solidFill>
                        <a:effectLst/>
                      </a:endParaRPr>
                    </a:p>
                    <a:p>
                      <a:pPr algn="just"/>
                      <a:endParaRPr lang="it-IT" dirty="0"/>
                    </a:p>
                  </a:txBody>
                  <a:tcPr/>
                </a:tc>
                <a:tc>
                  <a:txBody>
                    <a:bodyPr/>
                    <a:lstStyle/>
                    <a:p>
                      <a:pPr algn="just"/>
                      <a:r>
                        <a:rPr lang="el-GR" dirty="0"/>
                        <a:t>Οι βιώσιμες γεωργικές πρακτικές και η ανάπτυξη βιομηχανιών βιολογικής βάσης μπορούν να δημιουργήσουν θέσεις εργασίας, να τονώσουν την οικονομική ανάπτυξη και να βελτιώσουν τα μέσα διαβίωσης.</a:t>
                      </a:r>
                      <a:endParaRPr lang="it-IT" dirty="0"/>
                    </a:p>
                  </a:txBody>
                  <a:tcPr/>
                </a:tc>
                <a:extLst>
                  <a:ext uri="{0D108BD9-81ED-4DB2-BD59-A6C34878D82A}">
                    <a16:rowId xmlns:a16="http://schemas.microsoft.com/office/drawing/2014/main" val="2017148825"/>
                  </a:ext>
                </a:extLst>
              </a:tr>
              <a:tr h="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l-GR" sz="1800" b="1" kern="1200" dirty="0">
                          <a:solidFill>
                            <a:schemeClr val="dk1"/>
                          </a:solidFill>
                          <a:effectLst/>
                        </a:rPr>
                        <a:t>ΣΒΑ</a:t>
                      </a:r>
                      <a:r>
                        <a:rPr lang="en-US" sz="1800" b="1" kern="1200" dirty="0">
                          <a:solidFill>
                            <a:schemeClr val="dk1"/>
                          </a:solidFill>
                          <a:effectLst/>
                        </a:rPr>
                        <a:t> 12</a:t>
                      </a:r>
                      <a:r>
                        <a:rPr lang="en-US" sz="1800" kern="1200" dirty="0">
                          <a:solidFill>
                            <a:schemeClr val="dk1"/>
                          </a:solidFill>
                          <a:effectLst/>
                        </a:rPr>
                        <a:t>: </a:t>
                      </a:r>
                      <a:r>
                        <a:rPr lang="el-GR" sz="1800" kern="1200" dirty="0">
                          <a:solidFill>
                            <a:schemeClr val="dk1"/>
                          </a:solidFill>
                          <a:effectLst/>
                        </a:rPr>
                        <a:t>Υπεύθυνη παραγωγή και κατανάλωση</a:t>
                      </a:r>
                      <a:endParaRPr lang="it-IT" sz="1800" kern="1200" dirty="0">
                        <a:solidFill>
                          <a:schemeClr val="dk1"/>
                        </a:solidFill>
                        <a:effectLst/>
                      </a:endParaRPr>
                    </a:p>
                  </a:txBody>
                  <a:tcPr/>
                </a:tc>
                <a:tc>
                  <a:txBody>
                    <a:bodyPr/>
                    <a:lstStyle/>
                    <a:p>
                      <a:pPr algn="just"/>
                      <a:r>
                        <a:rPr lang="el-GR" sz="1800" kern="1200" dirty="0">
                          <a:solidFill>
                            <a:schemeClr val="dk1"/>
                          </a:solidFill>
                          <a:effectLst/>
                        </a:rPr>
                        <a:t>Η βιώσιμη γεωργία και οι βιομηχανίες βιολογικής βάσης προωθούν την υπεύθυνη διαχείριση των πόρων</a:t>
                      </a:r>
                      <a:endParaRPr lang="it-IT" dirty="0"/>
                    </a:p>
                  </a:txBody>
                  <a:tcPr/>
                </a:tc>
                <a:extLst>
                  <a:ext uri="{0D108BD9-81ED-4DB2-BD59-A6C34878D82A}">
                    <a16:rowId xmlns:a16="http://schemas.microsoft.com/office/drawing/2014/main" val="1017015894"/>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l-GR" sz="1800" b="1" kern="1200" dirty="0">
                          <a:solidFill>
                            <a:schemeClr val="dk1"/>
                          </a:solidFill>
                          <a:effectLst/>
                        </a:rPr>
                        <a:t>ΣΒΑ</a:t>
                      </a:r>
                      <a:r>
                        <a:rPr lang="en-US" sz="1800" b="1" kern="1200" dirty="0">
                          <a:solidFill>
                            <a:schemeClr val="dk1"/>
                          </a:solidFill>
                          <a:effectLst/>
                        </a:rPr>
                        <a:t> 13</a:t>
                      </a:r>
                      <a:r>
                        <a:rPr lang="en-US" sz="1800" kern="1200" dirty="0">
                          <a:solidFill>
                            <a:schemeClr val="dk1"/>
                          </a:solidFill>
                          <a:effectLst/>
                        </a:rPr>
                        <a:t>: </a:t>
                      </a:r>
                      <a:r>
                        <a:rPr lang="el-GR" sz="1800" kern="1200" dirty="0">
                          <a:solidFill>
                            <a:schemeClr val="dk1"/>
                          </a:solidFill>
                          <a:effectLst/>
                        </a:rPr>
                        <a:t>Δράση για το κλίμα</a:t>
                      </a:r>
                      <a:endParaRPr lang="it-IT" sz="1800" kern="1200" dirty="0">
                        <a:solidFill>
                          <a:schemeClr val="dk1"/>
                        </a:solidFill>
                        <a:effectLst/>
                      </a:endParaRPr>
                    </a:p>
                    <a:p>
                      <a:pPr algn="just"/>
                      <a:endParaRPr lang="it-IT" dirty="0"/>
                    </a:p>
                  </a:txBody>
                  <a:tcPr/>
                </a:tc>
                <a:tc>
                  <a:txBody>
                    <a:bodyPr/>
                    <a:lstStyle/>
                    <a:p>
                      <a:pPr algn="just"/>
                      <a:r>
                        <a:rPr lang="el-GR" sz="1800" kern="1200" dirty="0">
                          <a:solidFill>
                            <a:schemeClr val="dk1"/>
                          </a:solidFill>
                          <a:effectLst/>
                        </a:rPr>
                        <a:t>Οι βιώσιμες γεωργικές πρακτικές και η χρήση βιοενέργειας από γεωργικά υπολείμματα μπορούν να μειώσουν τις εκπομπές αερίων του θερμοκηπίου και να ενισχύσουν τη δέσμευση άνθρακα</a:t>
                      </a:r>
                      <a:endParaRPr lang="it-IT" dirty="0"/>
                    </a:p>
                  </a:txBody>
                  <a:tcPr/>
                </a:tc>
                <a:extLst>
                  <a:ext uri="{0D108BD9-81ED-4DB2-BD59-A6C34878D82A}">
                    <a16:rowId xmlns:a16="http://schemas.microsoft.com/office/drawing/2014/main" val="2073046260"/>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l-GR" sz="1800" b="1" kern="1200" dirty="0">
                          <a:solidFill>
                            <a:schemeClr val="dk1"/>
                          </a:solidFill>
                          <a:effectLst/>
                        </a:rPr>
                        <a:t>ΣΒΑ</a:t>
                      </a:r>
                      <a:r>
                        <a:rPr lang="en-US" sz="1800" b="1" kern="1200" dirty="0">
                          <a:solidFill>
                            <a:schemeClr val="dk1"/>
                          </a:solidFill>
                          <a:effectLst/>
                        </a:rPr>
                        <a:t> 14</a:t>
                      </a:r>
                      <a:r>
                        <a:rPr lang="en-US" sz="1800" kern="1200" dirty="0">
                          <a:solidFill>
                            <a:schemeClr val="dk1"/>
                          </a:solidFill>
                          <a:effectLst/>
                        </a:rPr>
                        <a:t>: </a:t>
                      </a:r>
                      <a:r>
                        <a:rPr lang="el-GR" sz="1800" kern="1200" dirty="0">
                          <a:solidFill>
                            <a:schemeClr val="dk1"/>
                          </a:solidFill>
                          <a:effectLst/>
                        </a:rPr>
                        <a:t>Ζωή στο νερό</a:t>
                      </a:r>
                      <a:endParaRPr lang="it-IT" sz="1800" kern="1200" dirty="0">
                        <a:solidFill>
                          <a:schemeClr val="dk1"/>
                        </a:solidFill>
                        <a:effectLst/>
                      </a:endParaRPr>
                    </a:p>
                    <a:p>
                      <a:pPr algn="just"/>
                      <a:endParaRPr lang="it-IT"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l-GR" sz="1800" kern="1200" dirty="0">
                          <a:solidFill>
                            <a:schemeClr val="dk1"/>
                          </a:solidFill>
                          <a:effectLst/>
                        </a:rPr>
                        <a:t>Η υδατοκαλλιέργεια και η βιώσιμη αλιεία μπορούν να συμβάλουν στη μείωση της πίεσης στα αποθέματα άγριων ψαριών, συμβάλλοντας στη διατήρηση των θαλάσσιων οικοσυστημάτων</a:t>
                      </a:r>
                      <a:endParaRPr lang="it-IT" sz="1800" kern="1200" dirty="0">
                        <a:solidFill>
                          <a:schemeClr val="dk1"/>
                        </a:solidFill>
                        <a:effectLst/>
                        <a:latin typeface="+mn-lt"/>
                        <a:ea typeface="+mn-ea"/>
                        <a:cs typeface="+mn-cs"/>
                      </a:endParaRPr>
                    </a:p>
                  </a:txBody>
                  <a:tcPr/>
                </a:tc>
                <a:extLst>
                  <a:ext uri="{0D108BD9-81ED-4DB2-BD59-A6C34878D82A}">
                    <a16:rowId xmlns:a16="http://schemas.microsoft.com/office/drawing/2014/main" val="1741258122"/>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l-GR" sz="1800" b="1" kern="1200" dirty="0">
                          <a:solidFill>
                            <a:schemeClr val="dk1"/>
                          </a:solidFill>
                          <a:effectLst/>
                        </a:rPr>
                        <a:t>ΣΒΑ</a:t>
                      </a:r>
                      <a:r>
                        <a:rPr lang="en-US" sz="1800" b="1" kern="1200" dirty="0">
                          <a:solidFill>
                            <a:schemeClr val="dk1"/>
                          </a:solidFill>
                          <a:effectLst/>
                        </a:rPr>
                        <a:t> 14</a:t>
                      </a:r>
                      <a:r>
                        <a:rPr lang="en-US" sz="1800" kern="1200" dirty="0">
                          <a:solidFill>
                            <a:schemeClr val="dk1"/>
                          </a:solidFill>
                          <a:effectLst/>
                        </a:rPr>
                        <a:t>: </a:t>
                      </a:r>
                      <a:r>
                        <a:rPr lang="el-GR" sz="1800" kern="1200" dirty="0">
                          <a:solidFill>
                            <a:schemeClr val="dk1"/>
                          </a:solidFill>
                          <a:effectLst/>
                        </a:rPr>
                        <a:t>Ζωή στην στεριά</a:t>
                      </a:r>
                      <a:endParaRPr lang="it-IT" dirty="0"/>
                    </a:p>
                  </a:txBody>
                  <a:tcPr/>
                </a:tc>
                <a:tc>
                  <a:txBody>
                    <a:bodyPr/>
                    <a:lstStyle/>
                    <a:p>
                      <a:pPr algn="just"/>
                      <a:r>
                        <a:rPr lang="el-GR" dirty="0"/>
                        <a:t>Η </a:t>
                      </a:r>
                      <a:r>
                        <a:rPr lang="el-GR" dirty="0" err="1"/>
                        <a:t>αγροδασοπονία</a:t>
                      </a:r>
                      <a:r>
                        <a:rPr lang="el-GR" dirty="0"/>
                        <a:t> και η βιολογική γεωργία μπορούν να συμβάλουν στην προστασία της βιοποικιλότητας, στην πρόληψη της υποβάθμισης της γης και στην προώθηση της βιώσιμης διαχείρισης των δασών.</a:t>
                      </a:r>
                      <a:endParaRPr lang="it-IT" dirty="0"/>
                    </a:p>
                  </a:txBody>
                  <a:tcPr/>
                </a:tc>
                <a:extLst>
                  <a:ext uri="{0D108BD9-81ED-4DB2-BD59-A6C34878D82A}">
                    <a16:rowId xmlns:a16="http://schemas.microsoft.com/office/drawing/2014/main" val="3312618777"/>
                  </a:ext>
                </a:extLst>
              </a:tr>
            </a:tbl>
          </a:graphicData>
        </a:graphic>
      </p:graphicFrame>
    </p:spTree>
    <p:extLst>
      <p:ext uri="{BB962C8B-B14F-4D97-AF65-F5344CB8AC3E}">
        <p14:creationId xmlns:p14="http://schemas.microsoft.com/office/powerpoint/2010/main" val="1915706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lstStyle/>
          <a:p>
            <a:r>
              <a:rPr lang="el-GR" dirty="0"/>
              <a:t>Πρακτική Δραστηριότητα</a:t>
            </a:r>
            <a:r>
              <a:rPr lang="it-IT" dirty="0"/>
              <a:t>#3</a:t>
            </a:r>
            <a:endParaRPr lang="en-GB"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sz="1200" dirty="0">
                <a:solidFill>
                  <a:schemeClr val="bg1">
                    <a:lumMod val="65000"/>
                  </a:schemeClr>
                </a:solidFill>
              </a:rPr>
              <a:t>Module: Horizontal skills / Learning Unit: Green skills / Sub Unit: International and European key directives</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23</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8198" y="1781175"/>
            <a:ext cx="10291355" cy="4394200"/>
          </a:xfrm>
        </p:spPr>
        <p:txBody>
          <a:bodyPr/>
          <a:lstStyle/>
          <a:p>
            <a:pPr marL="0" indent="0" algn="ctr">
              <a:buNone/>
            </a:pPr>
            <a:endParaRPr lang="en-US" i="1" dirty="0">
              <a:solidFill>
                <a:srgbClr val="000000"/>
              </a:solidFill>
              <a:latin typeface="Calibri" panose="020F0502020204030204" pitchFamily="34" charset="0"/>
              <a:ea typeface="Calibri" panose="020F0502020204030204" pitchFamily="34" charset="0"/>
            </a:endParaRPr>
          </a:p>
          <a:p>
            <a:pPr marL="0" indent="0" algn="ctr">
              <a:buNone/>
            </a:pPr>
            <a:r>
              <a:rPr lang="el-GR" sz="2800" i="1" kern="1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Ομαδική Συζήτηση</a:t>
            </a:r>
            <a:endParaRPr lang="en-US" i="1" kern="100" dirty="0">
              <a:solidFill>
                <a:srgbClr val="000000"/>
              </a:solidFill>
              <a:latin typeface="Calibri" panose="020F0502020204030204" pitchFamily="34" charset="0"/>
              <a:ea typeface="Calibri" panose="020F0502020204030204" pitchFamily="34" charset="0"/>
              <a:cs typeface="Open Sans" panose="020B0606030504020204" pitchFamily="34" charset="0"/>
            </a:endParaRPr>
          </a:p>
          <a:p>
            <a:pPr marL="0" indent="0" algn="ctr">
              <a:buNone/>
            </a:pPr>
            <a:r>
              <a:rPr lang="el-GR" sz="2800" i="1" kern="1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Ποιες είναι οι πιθανές περιβαλλοντικές συνέπειες μιας προσέγγισης της γεωργίας με γνώμονα τη </a:t>
            </a:r>
            <a:r>
              <a:rPr lang="el-GR" sz="2800" i="1" kern="100" dirty="0" err="1">
                <a:solidFill>
                  <a:srgbClr val="000000"/>
                </a:solidFill>
                <a:effectLst/>
                <a:latin typeface="Calibri" panose="020F0502020204030204" pitchFamily="34" charset="0"/>
                <a:ea typeface="Calibri" panose="020F0502020204030204" pitchFamily="34" charset="0"/>
                <a:cs typeface="Open Sans" panose="020B0606030504020204" pitchFamily="34" charset="0"/>
              </a:rPr>
              <a:t>βιο</a:t>
            </a:r>
            <a:r>
              <a:rPr lang="el-GR" sz="2800" i="1" kern="1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-οικονομία και πώς αυτές μπορούν να ευθυγραμμιστούν με τους ΣΒΑ που σχετίζονται με την περιβαλλοντική βιωσιμότητα;</a:t>
            </a:r>
            <a:endParaRPr lang="it-IT" sz="2800" dirty="0"/>
          </a:p>
        </p:txBody>
      </p:sp>
    </p:spTree>
    <p:extLst>
      <p:ext uri="{BB962C8B-B14F-4D97-AF65-F5344CB8AC3E}">
        <p14:creationId xmlns:p14="http://schemas.microsoft.com/office/powerpoint/2010/main" val="3837960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lstStyle/>
          <a:p>
            <a:r>
              <a:rPr lang="el-GR" sz="4400" dirty="0"/>
              <a:t>Η Ευρωπαϊκή Πράσινη Συμφωνία</a:t>
            </a:r>
            <a:endParaRPr lang="en-GB" dirty="0"/>
          </a:p>
        </p:txBody>
      </p:sp>
      <p:sp>
        <p:nvSpPr>
          <p:cNvPr id="3" name="Segnaposto contenuto 2">
            <a:extLst>
              <a:ext uri="{FF2B5EF4-FFF2-40B4-BE49-F238E27FC236}">
                <a16:creationId xmlns:a16="http://schemas.microsoft.com/office/drawing/2014/main" id="{BBAB9142-6411-6685-EC1E-F0EE8EA56354}"/>
              </a:ext>
            </a:extLst>
          </p:cNvPr>
          <p:cNvSpPr>
            <a:spLocks noGrp="1"/>
          </p:cNvSpPr>
          <p:nvPr>
            <p:ph sz="half" idx="1"/>
          </p:nvPr>
        </p:nvSpPr>
        <p:spPr>
          <a:xfrm>
            <a:off x="838200" y="1825625"/>
            <a:ext cx="10515600" cy="877888"/>
          </a:xfrm>
        </p:spPr>
        <p:txBody>
          <a:bodyPr>
            <a:normAutofit/>
          </a:bodyPr>
          <a:lstStyle/>
          <a:p>
            <a:pPr marL="285750" indent="-285750">
              <a:buFont typeface="Arial" panose="020B0604020202020204" pitchFamily="34" charset="0"/>
              <a:buChar char="•"/>
            </a:pPr>
            <a:r>
              <a:rPr lang="el-GR" sz="1800" kern="100" dirty="0">
                <a:latin typeface="Calibri" panose="020F0502020204030204" pitchFamily="34" charset="0"/>
                <a:ea typeface="Calibri" panose="020F0502020204030204" pitchFamily="34" charset="0"/>
              </a:rPr>
              <a:t>Φιλόδοξη πρωτοβουλία πολιτικής που εισήγαγε η Ευρωπαϊκή Επιτροπή τον Δεκέμβριο του 2019 για να πυροδοτήσει μια θεμελιώδη αλλαγή στην προσέγγιση της ΕΕ για την οικονομική ανάπτυξη, τη βιωσιμότητα και την κλιματική αλλαγή.</a:t>
            </a:r>
            <a:endParaRPr lang="en-US" sz="1800" kern="100" dirty="0">
              <a:latin typeface="Calibri" panose="020F0502020204030204" pitchFamily="34" charset="0"/>
              <a:ea typeface="Calibri" panose="020F0502020204030204" pitchFamily="34" charset="0"/>
            </a:endParaRPr>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 Unit: International and European key directives</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24</a:t>
            </a:fld>
            <a:endParaRPr lang="en-US" dirty="0"/>
          </a:p>
        </p:txBody>
      </p:sp>
      <p:sp>
        <p:nvSpPr>
          <p:cNvPr id="4" name="CasellaDiTesto 3">
            <a:extLst>
              <a:ext uri="{FF2B5EF4-FFF2-40B4-BE49-F238E27FC236}">
                <a16:creationId xmlns:a16="http://schemas.microsoft.com/office/drawing/2014/main" id="{61039788-3AF6-F007-5C23-FBA59A06AEE6}"/>
              </a:ext>
            </a:extLst>
          </p:cNvPr>
          <p:cNvSpPr txBox="1"/>
          <p:nvPr/>
        </p:nvSpPr>
        <p:spPr>
          <a:xfrm>
            <a:off x="1088628" y="2640530"/>
            <a:ext cx="8198498" cy="369332"/>
          </a:xfrm>
          <a:prstGeom prst="rect">
            <a:avLst/>
          </a:prstGeom>
          <a:noFill/>
        </p:spPr>
        <p:txBody>
          <a:bodyPr wrap="square" rtlCol="0">
            <a:spAutoFit/>
          </a:bodyPr>
          <a:lstStyle/>
          <a:p>
            <a:r>
              <a:rPr lang="el-GR" b="1" dirty="0">
                <a:solidFill>
                  <a:srgbClr val="000000"/>
                </a:solidFill>
                <a:latin typeface="Calibri" panose="020F0502020204030204" pitchFamily="34" charset="0"/>
                <a:ea typeface="Times New Roman" panose="02020603050405020304" pitchFamily="18" charset="0"/>
              </a:rPr>
              <a:t>Οι κύριοι στόχοι είναι</a:t>
            </a:r>
            <a:r>
              <a:rPr lang="en-US" dirty="0">
                <a:solidFill>
                  <a:srgbClr val="000000"/>
                </a:solidFill>
                <a:latin typeface="Calibri" panose="020F0502020204030204" pitchFamily="34" charset="0"/>
                <a:ea typeface="Times New Roman" panose="02020603050405020304" pitchFamily="18" charset="0"/>
              </a:rPr>
              <a:t>:</a:t>
            </a:r>
            <a:endParaRPr lang="it-IT" b="1" dirty="0"/>
          </a:p>
        </p:txBody>
      </p:sp>
      <p:pic>
        <p:nvPicPr>
          <p:cNvPr id="7" name="Immagine 6">
            <a:extLst>
              <a:ext uri="{FF2B5EF4-FFF2-40B4-BE49-F238E27FC236}">
                <a16:creationId xmlns:a16="http://schemas.microsoft.com/office/drawing/2014/main" id="{AD6781EA-5CC8-A288-0EEE-4F616222C218}"/>
              </a:ext>
            </a:extLst>
          </p:cNvPr>
          <p:cNvPicPr>
            <a:picLocks noChangeAspect="1"/>
          </p:cNvPicPr>
          <p:nvPr/>
        </p:nvPicPr>
        <p:blipFill>
          <a:blip r:embed="rId2"/>
          <a:stretch>
            <a:fillRect/>
          </a:stretch>
        </p:blipFill>
        <p:spPr>
          <a:xfrm>
            <a:off x="1308265" y="3390822"/>
            <a:ext cx="1703767" cy="1397471"/>
          </a:xfrm>
          <a:prstGeom prst="rect">
            <a:avLst/>
          </a:prstGeom>
        </p:spPr>
      </p:pic>
      <p:pic>
        <p:nvPicPr>
          <p:cNvPr id="11" name="Immagine 10">
            <a:extLst>
              <a:ext uri="{FF2B5EF4-FFF2-40B4-BE49-F238E27FC236}">
                <a16:creationId xmlns:a16="http://schemas.microsoft.com/office/drawing/2014/main" id="{21BA46E9-B469-27ED-CACC-5E2CCA9F4181}"/>
              </a:ext>
            </a:extLst>
          </p:cNvPr>
          <p:cNvPicPr>
            <a:picLocks noChangeAspect="1"/>
          </p:cNvPicPr>
          <p:nvPr/>
        </p:nvPicPr>
        <p:blipFill>
          <a:blip r:embed="rId3">
            <a:clrChange>
              <a:clrFrom>
                <a:srgbClr val="F7F7F7"/>
              </a:clrFrom>
              <a:clrTo>
                <a:srgbClr val="F7F7F7">
                  <a:alpha val="0"/>
                </a:srgbClr>
              </a:clrTo>
            </a:clrChange>
          </a:blip>
          <a:stretch>
            <a:fillRect/>
          </a:stretch>
        </p:blipFill>
        <p:spPr>
          <a:xfrm>
            <a:off x="9287125" y="3371483"/>
            <a:ext cx="1609475" cy="1436148"/>
          </a:xfrm>
          <a:prstGeom prst="rect">
            <a:avLst/>
          </a:prstGeom>
        </p:spPr>
      </p:pic>
      <p:pic>
        <p:nvPicPr>
          <p:cNvPr id="12" name="Immagine 11">
            <a:extLst>
              <a:ext uri="{FF2B5EF4-FFF2-40B4-BE49-F238E27FC236}">
                <a16:creationId xmlns:a16="http://schemas.microsoft.com/office/drawing/2014/main" id="{F7A75E43-E61E-4977-8C96-EFBCBB935310}"/>
              </a:ext>
            </a:extLst>
          </p:cNvPr>
          <p:cNvPicPr>
            <a:picLocks noChangeAspect="1"/>
          </p:cNvPicPr>
          <p:nvPr/>
        </p:nvPicPr>
        <p:blipFill>
          <a:blip r:embed="rId4">
            <a:clrChange>
              <a:clrFrom>
                <a:srgbClr val="F7F7F7"/>
              </a:clrFrom>
              <a:clrTo>
                <a:srgbClr val="F7F7F7">
                  <a:alpha val="0"/>
                </a:srgbClr>
              </a:clrTo>
            </a:clrChange>
          </a:blip>
          <a:stretch>
            <a:fillRect/>
          </a:stretch>
        </p:blipFill>
        <p:spPr>
          <a:xfrm>
            <a:off x="5344841" y="3390822"/>
            <a:ext cx="1609475" cy="1481740"/>
          </a:xfrm>
          <a:prstGeom prst="rect">
            <a:avLst/>
          </a:prstGeom>
        </p:spPr>
      </p:pic>
      <p:sp>
        <p:nvSpPr>
          <p:cNvPr id="13" name="CasellaDiTesto 12">
            <a:extLst>
              <a:ext uri="{FF2B5EF4-FFF2-40B4-BE49-F238E27FC236}">
                <a16:creationId xmlns:a16="http://schemas.microsoft.com/office/drawing/2014/main" id="{9F52D978-2776-F24C-7C53-0B999AE4657E}"/>
              </a:ext>
            </a:extLst>
          </p:cNvPr>
          <p:cNvSpPr txBox="1"/>
          <p:nvPr/>
        </p:nvSpPr>
        <p:spPr>
          <a:xfrm>
            <a:off x="726537" y="5358996"/>
            <a:ext cx="3150137" cy="369332"/>
          </a:xfrm>
          <a:prstGeom prst="rect">
            <a:avLst/>
          </a:prstGeom>
          <a:noFill/>
        </p:spPr>
        <p:txBody>
          <a:bodyPr wrap="square" rtlCol="0">
            <a:spAutoFit/>
          </a:bodyPr>
          <a:lstStyle/>
          <a:p>
            <a:r>
              <a:rPr lang="el-GR" b="1" dirty="0">
                <a:solidFill>
                  <a:srgbClr val="000000"/>
                </a:solidFill>
                <a:latin typeface="Calibri" panose="020F0502020204030204" pitchFamily="34" charset="0"/>
                <a:ea typeface="Times New Roman" panose="02020603050405020304" pitchFamily="18" charset="0"/>
              </a:rPr>
              <a:t>ΚΛΙΜΑΤΙΚΗ ΟΥΔΕΤΕΡΟΤΗΤΑ</a:t>
            </a:r>
            <a:endParaRPr lang="it-IT" b="1" dirty="0"/>
          </a:p>
        </p:txBody>
      </p:sp>
      <p:sp>
        <p:nvSpPr>
          <p:cNvPr id="14" name="CasellaDiTesto 13">
            <a:extLst>
              <a:ext uri="{FF2B5EF4-FFF2-40B4-BE49-F238E27FC236}">
                <a16:creationId xmlns:a16="http://schemas.microsoft.com/office/drawing/2014/main" id="{445B4458-AD26-F0A3-0607-23232AE14D0F}"/>
              </a:ext>
            </a:extLst>
          </p:cNvPr>
          <p:cNvSpPr txBox="1"/>
          <p:nvPr/>
        </p:nvSpPr>
        <p:spPr>
          <a:xfrm>
            <a:off x="5344841" y="5358996"/>
            <a:ext cx="1875109" cy="369332"/>
          </a:xfrm>
          <a:prstGeom prst="rect">
            <a:avLst/>
          </a:prstGeom>
          <a:noFill/>
        </p:spPr>
        <p:txBody>
          <a:bodyPr wrap="square" rtlCol="0">
            <a:spAutoFit/>
          </a:bodyPr>
          <a:lstStyle/>
          <a:p>
            <a:r>
              <a:rPr lang="el-GR" b="1" dirty="0">
                <a:solidFill>
                  <a:srgbClr val="000000"/>
                </a:solidFill>
                <a:latin typeface="Calibri" panose="020F0502020204030204" pitchFamily="34" charset="0"/>
                <a:ea typeface="Times New Roman" panose="02020603050405020304" pitchFamily="18" charset="0"/>
              </a:rPr>
              <a:t>ΒΙΟΠΟΙΚΙΛΟΤΗΤΑ</a:t>
            </a:r>
            <a:endParaRPr lang="it-IT" b="1" dirty="0"/>
          </a:p>
        </p:txBody>
      </p:sp>
      <p:sp>
        <p:nvSpPr>
          <p:cNvPr id="15" name="CasellaDiTesto 14">
            <a:extLst>
              <a:ext uri="{FF2B5EF4-FFF2-40B4-BE49-F238E27FC236}">
                <a16:creationId xmlns:a16="http://schemas.microsoft.com/office/drawing/2014/main" id="{207339DB-6650-0565-1AD4-B75D5CFBBD2D}"/>
              </a:ext>
            </a:extLst>
          </p:cNvPr>
          <p:cNvSpPr txBox="1"/>
          <p:nvPr/>
        </p:nvSpPr>
        <p:spPr>
          <a:xfrm>
            <a:off x="9287125" y="5358996"/>
            <a:ext cx="1676150" cy="369332"/>
          </a:xfrm>
          <a:prstGeom prst="rect">
            <a:avLst/>
          </a:prstGeom>
          <a:noFill/>
        </p:spPr>
        <p:txBody>
          <a:bodyPr wrap="square" rtlCol="0">
            <a:spAutoFit/>
          </a:bodyPr>
          <a:lstStyle/>
          <a:p>
            <a:r>
              <a:rPr lang="el-GR" b="1" dirty="0">
                <a:solidFill>
                  <a:srgbClr val="000000"/>
                </a:solidFill>
                <a:latin typeface="Calibri" panose="020F0502020204030204" pitchFamily="34" charset="0"/>
                <a:ea typeface="Times New Roman" panose="02020603050405020304" pitchFamily="18" charset="0"/>
              </a:rPr>
              <a:t>ΚΥΚΛΙΚΟΤΗΤΑ</a:t>
            </a:r>
            <a:endParaRPr lang="it-IT" b="1" dirty="0"/>
          </a:p>
        </p:txBody>
      </p:sp>
    </p:spTree>
    <p:extLst>
      <p:ext uri="{BB962C8B-B14F-4D97-AF65-F5344CB8AC3E}">
        <p14:creationId xmlns:p14="http://schemas.microsoft.com/office/powerpoint/2010/main" val="2534950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a:xfrm>
            <a:off x="838199" y="812800"/>
            <a:ext cx="10868025" cy="877888"/>
          </a:xfrm>
        </p:spPr>
        <p:txBody>
          <a:bodyPr>
            <a:normAutofit fontScale="90000"/>
          </a:bodyPr>
          <a:lstStyle/>
          <a:p>
            <a:r>
              <a:rPr lang="el-GR" sz="4400" dirty="0"/>
              <a:t>Η Ευρωπαϊκή Πράσινη Συμφωνία</a:t>
            </a:r>
            <a:r>
              <a:rPr lang="it-IT" sz="4400" dirty="0"/>
              <a:t>: </a:t>
            </a:r>
            <a:r>
              <a:rPr lang="el-GR" sz="4400" dirty="0"/>
              <a:t>πολλαπλοί στόχοι</a:t>
            </a:r>
            <a:endParaRPr lang="en-GB"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 Unit: International and European key directives</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25</a:t>
            </a:fld>
            <a:endParaRPr lang="en-US" dirty="0"/>
          </a:p>
        </p:txBody>
      </p:sp>
      <p:sp>
        <p:nvSpPr>
          <p:cNvPr id="10" name="CasellaDiTesto 9">
            <a:extLst>
              <a:ext uri="{FF2B5EF4-FFF2-40B4-BE49-F238E27FC236}">
                <a16:creationId xmlns:a16="http://schemas.microsoft.com/office/drawing/2014/main" id="{91273308-E884-308E-4D4A-5C3AAE41C64A}"/>
              </a:ext>
            </a:extLst>
          </p:cNvPr>
          <p:cNvSpPr txBox="1"/>
          <p:nvPr/>
        </p:nvSpPr>
        <p:spPr>
          <a:xfrm>
            <a:off x="1507965" y="1690688"/>
            <a:ext cx="10379242" cy="1666354"/>
          </a:xfrm>
          <a:prstGeom prst="rect">
            <a:avLst/>
          </a:prstGeom>
          <a:noFill/>
        </p:spPr>
        <p:txBody>
          <a:bodyPr wrap="square">
            <a:spAutoFit/>
          </a:bodyPr>
          <a:lstStyle/>
          <a:p>
            <a:pPr algn="just">
              <a:lnSpc>
                <a:spcPct val="115000"/>
              </a:lnSpc>
              <a:spcAft>
                <a:spcPts val="1125"/>
              </a:spcAft>
            </a:pPr>
            <a:r>
              <a:rPr lang="el-GR" sz="1800" b="1" u="sng" dirty="0">
                <a:solidFill>
                  <a:srgbClr val="0070C0"/>
                </a:solidFill>
                <a:effectLst/>
                <a:latin typeface="Calibri" panose="020F0502020204030204" pitchFamily="34" charset="0"/>
                <a:ea typeface="Times New Roman" panose="02020603050405020304" pitchFamily="18" charset="0"/>
              </a:rPr>
              <a:t>Ουδετερότητα του κλίματος έως το 2050</a:t>
            </a:r>
            <a:r>
              <a:rPr lang="el-GR" sz="1800" dirty="0">
                <a:solidFill>
                  <a:srgbClr val="000000"/>
                </a:solidFill>
                <a:effectLst/>
                <a:latin typeface="Calibri" panose="020F0502020204030204" pitchFamily="34" charset="0"/>
                <a:ea typeface="Times New Roman" panose="02020603050405020304" pitchFamily="18" charset="0"/>
              </a:rPr>
              <a:t>:</a:t>
            </a:r>
            <a:r>
              <a:rPr lang="en-US" sz="1800"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rPr>
              <a:t> </a:t>
            </a:r>
            <a:r>
              <a:rPr lang="el-GR" sz="1800"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rPr>
              <a:t>εξισορροπώντας την ποσότητα των αερίων του θερμοκηπίου που εκπέμπει με την ποσότητα που απομακρύνεται από την ατμόσφαιρα ή αντισταθμίζεται μέσω διαφόρων μέτρων. Η επίτευξη της κλιματικής ουδετερότητας είναι ζωτικής σημασίας για την καταπολέμηση της κλιματικής αλλαγής και τον περιορισμό της υπερθέρμανσης του πλανήτη σε επίπεδα πολύ κάτω των 2 βαθμών Κελσίου σε σχέση με τα προβιομηχανικά επίπεδα, όπως ορίζει η Συμφωνία του Παρισιού.</a:t>
            </a:r>
            <a:endParaRPr lang="it-IT" sz="2000" dirty="0">
              <a:solidFill>
                <a:srgbClr val="000000"/>
              </a:solidFill>
              <a:effectLst/>
              <a:latin typeface="Minion Pro"/>
              <a:ea typeface="Times New Roman" panose="02020603050405020304" pitchFamily="18" charset="0"/>
              <a:cs typeface="Open Sans" panose="020B0606030504020204" pitchFamily="34" charset="0"/>
            </a:endParaRPr>
          </a:p>
        </p:txBody>
      </p:sp>
      <p:sp>
        <p:nvSpPr>
          <p:cNvPr id="16" name="CasellaDiTesto 15">
            <a:extLst>
              <a:ext uri="{FF2B5EF4-FFF2-40B4-BE49-F238E27FC236}">
                <a16:creationId xmlns:a16="http://schemas.microsoft.com/office/drawing/2014/main" id="{19479A5D-98D3-120D-CC75-A4DA0012FC3F}"/>
              </a:ext>
            </a:extLst>
          </p:cNvPr>
          <p:cNvSpPr txBox="1"/>
          <p:nvPr/>
        </p:nvSpPr>
        <p:spPr>
          <a:xfrm>
            <a:off x="250945" y="3419775"/>
            <a:ext cx="10379242" cy="1666354"/>
          </a:xfrm>
          <a:prstGeom prst="rect">
            <a:avLst/>
          </a:prstGeom>
          <a:noFill/>
        </p:spPr>
        <p:txBody>
          <a:bodyPr wrap="square">
            <a:spAutoFit/>
          </a:bodyPr>
          <a:lstStyle/>
          <a:p>
            <a:pPr algn="just">
              <a:lnSpc>
                <a:spcPct val="115000"/>
              </a:lnSpc>
              <a:spcAft>
                <a:spcPts val="1125"/>
              </a:spcAft>
            </a:pPr>
            <a:r>
              <a:rPr lang="el-GR" b="1" u="sng" dirty="0">
                <a:solidFill>
                  <a:srgbClr val="0070C0"/>
                </a:solidFill>
                <a:latin typeface="Calibri" panose="020F0502020204030204" pitchFamily="34" charset="0"/>
              </a:rPr>
              <a:t>Βιώσιμη και Κυκλική Οικονομία</a:t>
            </a:r>
            <a:r>
              <a:rPr lang="en-US" sz="1800"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rPr>
              <a:t>: </a:t>
            </a:r>
            <a:r>
              <a:rPr lang="el-GR" sz="1800"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rPr>
              <a:t>μετατόπιση από το μοντέλο "παίρνω-φτιάχνω-απορρίπτω" σε μια κυκλική οικονομία στην οποία τα προϊόντα και τα υλικά επαναχρησιμοποιούνται, επισκευάζονται, ανακυκλώνονται ή επαναχρησιμοποιούνται για τη μείωση των αποβλήτων και την ελαχιστοποίηση της κατανάλωσης πόρων. Στοχεύει επίσης στη δημιουργία πράσινων θέσεων εργασίας και στην τόνωση της καινοτομίας στις καθαρές τεχνολογίες.</a:t>
            </a:r>
            <a:endParaRPr lang="it-IT" sz="2000" dirty="0">
              <a:solidFill>
                <a:srgbClr val="000000"/>
              </a:solidFill>
              <a:effectLst/>
              <a:latin typeface="Minion Pro"/>
              <a:ea typeface="Times New Roman" panose="02020603050405020304" pitchFamily="18" charset="0"/>
              <a:cs typeface="Open Sans" panose="020B0606030504020204" pitchFamily="34" charset="0"/>
            </a:endParaRPr>
          </a:p>
        </p:txBody>
      </p:sp>
      <p:sp>
        <p:nvSpPr>
          <p:cNvPr id="17" name="CasellaDiTesto 16">
            <a:extLst>
              <a:ext uri="{FF2B5EF4-FFF2-40B4-BE49-F238E27FC236}">
                <a16:creationId xmlns:a16="http://schemas.microsoft.com/office/drawing/2014/main" id="{7935A7A6-A1DD-92E6-B50A-8C2100954ECE}"/>
              </a:ext>
            </a:extLst>
          </p:cNvPr>
          <p:cNvSpPr txBox="1"/>
          <p:nvPr/>
        </p:nvSpPr>
        <p:spPr>
          <a:xfrm>
            <a:off x="1487107" y="4990423"/>
            <a:ext cx="10379241" cy="1477328"/>
          </a:xfrm>
          <a:prstGeom prst="rect">
            <a:avLst/>
          </a:prstGeom>
          <a:noFill/>
        </p:spPr>
        <p:txBody>
          <a:bodyPr wrap="square">
            <a:spAutoFit/>
          </a:bodyPr>
          <a:lstStyle/>
          <a:p>
            <a:pPr algn="just"/>
            <a:r>
              <a:rPr lang="el-GR" b="1" u="sng" dirty="0">
                <a:solidFill>
                  <a:srgbClr val="0070C0"/>
                </a:solidFill>
                <a:latin typeface="Calibri" panose="020F0502020204030204" pitchFamily="34" charset="0"/>
              </a:rPr>
              <a:t>Βιοποικιλότητα και προστασία των οικοσυστημάτων</a:t>
            </a:r>
            <a:r>
              <a:rPr lang="en-US" sz="1800" dirty="0">
                <a:solidFill>
                  <a:srgbClr val="000000"/>
                </a:solidFill>
                <a:effectLst/>
                <a:latin typeface="Calibri" panose="020F0502020204030204" pitchFamily="34" charset="0"/>
                <a:ea typeface="Times New Roman" panose="02020603050405020304" pitchFamily="18" charset="0"/>
              </a:rPr>
              <a:t>: </a:t>
            </a:r>
            <a:r>
              <a:rPr lang="el-GR" sz="1800" dirty="0">
                <a:solidFill>
                  <a:srgbClr val="000000"/>
                </a:solidFill>
                <a:effectLst/>
                <a:latin typeface="Calibri" panose="020F0502020204030204" pitchFamily="34" charset="0"/>
                <a:ea typeface="Times New Roman" panose="02020603050405020304" pitchFamily="18" charset="0"/>
              </a:rPr>
              <a:t>τη διατήρηση των φυσικών </a:t>
            </a:r>
            <a:r>
              <a:rPr lang="el-GR" sz="1800" dirty="0" err="1">
                <a:solidFill>
                  <a:srgbClr val="000000"/>
                </a:solidFill>
                <a:effectLst/>
                <a:latin typeface="Calibri" panose="020F0502020204030204" pitchFamily="34" charset="0"/>
                <a:ea typeface="Times New Roman" panose="02020603050405020304" pitchFamily="18" charset="0"/>
              </a:rPr>
              <a:t>οικοτόπων</a:t>
            </a:r>
            <a:r>
              <a:rPr lang="el-GR" sz="1800" dirty="0">
                <a:solidFill>
                  <a:srgbClr val="000000"/>
                </a:solidFill>
                <a:effectLst/>
                <a:latin typeface="Calibri" panose="020F0502020204030204" pitchFamily="34" charset="0"/>
                <a:ea typeface="Times New Roman" panose="02020603050405020304" pitchFamily="18" charset="0"/>
              </a:rPr>
              <a:t>, την προστασία των απειλούμενων ειδών και τη διατήρηση των υπηρεσιών του οικοσυστήματος που είναι ζωτικής σημασίας για την ανθρώπινη ευημερία. Θέτει συγκεκριμένους στόχους για την ανάσχεση της απώλειας της βιοποικιλότητας, όπως η αποκατάσταση υποβαθμισμένων οικοσυστημάτων και η αύξηση του μεριδίου της βιολογικής γεωργίας. </a:t>
            </a:r>
            <a:endParaRPr lang="it-IT" dirty="0"/>
          </a:p>
        </p:txBody>
      </p:sp>
      <p:pic>
        <p:nvPicPr>
          <p:cNvPr id="18" name="Immagine 17">
            <a:extLst>
              <a:ext uri="{FF2B5EF4-FFF2-40B4-BE49-F238E27FC236}">
                <a16:creationId xmlns:a16="http://schemas.microsoft.com/office/drawing/2014/main" id="{F4C18671-8EC9-9F7F-3F2B-E9E9D45BFFC8}"/>
              </a:ext>
            </a:extLst>
          </p:cNvPr>
          <p:cNvPicPr>
            <a:picLocks noChangeAspect="1"/>
          </p:cNvPicPr>
          <p:nvPr/>
        </p:nvPicPr>
        <p:blipFill>
          <a:blip r:embed="rId2"/>
          <a:stretch>
            <a:fillRect/>
          </a:stretch>
        </p:blipFill>
        <p:spPr>
          <a:xfrm>
            <a:off x="130629" y="1657031"/>
            <a:ext cx="1356478" cy="1112616"/>
          </a:xfrm>
          <a:prstGeom prst="rect">
            <a:avLst/>
          </a:prstGeom>
        </p:spPr>
      </p:pic>
      <p:pic>
        <p:nvPicPr>
          <p:cNvPr id="19" name="Immagine 18">
            <a:extLst>
              <a:ext uri="{FF2B5EF4-FFF2-40B4-BE49-F238E27FC236}">
                <a16:creationId xmlns:a16="http://schemas.microsoft.com/office/drawing/2014/main" id="{8C3DD646-56C4-241C-0F57-EA2C44C1FC23}"/>
              </a:ext>
            </a:extLst>
          </p:cNvPr>
          <p:cNvPicPr>
            <a:picLocks noChangeAspect="1"/>
          </p:cNvPicPr>
          <p:nvPr/>
        </p:nvPicPr>
        <p:blipFill>
          <a:blip r:embed="rId3">
            <a:clrChange>
              <a:clrFrom>
                <a:srgbClr val="F7F7F7"/>
              </a:clrFrom>
              <a:clrTo>
                <a:srgbClr val="F7F7F7">
                  <a:alpha val="0"/>
                </a:srgbClr>
              </a:clrTo>
            </a:clrChange>
          </a:blip>
          <a:stretch>
            <a:fillRect/>
          </a:stretch>
        </p:blipFill>
        <p:spPr>
          <a:xfrm>
            <a:off x="10766545" y="3362698"/>
            <a:ext cx="1281406" cy="1143409"/>
          </a:xfrm>
          <a:prstGeom prst="rect">
            <a:avLst/>
          </a:prstGeom>
        </p:spPr>
      </p:pic>
      <p:pic>
        <p:nvPicPr>
          <p:cNvPr id="20" name="Immagine 19">
            <a:extLst>
              <a:ext uri="{FF2B5EF4-FFF2-40B4-BE49-F238E27FC236}">
                <a16:creationId xmlns:a16="http://schemas.microsoft.com/office/drawing/2014/main" id="{803BC138-3704-27C0-C913-DEF28CA01F36}"/>
              </a:ext>
            </a:extLst>
          </p:cNvPr>
          <p:cNvPicPr>
            <a:picLocks noChangeAspect="1"/>
          </p:cNvPicPr>
          <p:nvPr/>
        </p:nvPicPr>
        <p:blipFill>
          <a:blip r:embed="rId4">
            <a:clrChange>
              <a:clrFrom>
                <a:srgbClr val="F7F7F7"/>
              </a:clrFrom>
              <a:clrTo>
                <a:srgbClr val="F7F7F7">
                  <a:alpha val="0"/>
                </a:srgbClr>
              </a:clrTo>
            </a:clrChange>
          </a:blip>
          <a:stretch>
            <a:fillRect/>
          </a:stretch>
        </p:blipFill>
        <p:spPr>
          <a:xfrm>
            <a:off x="130629" y="4990423"/>
            <a:ext cx="1281406" cy="1179708"/>
          </a:xfrm>
          <a:prstGeom prst="rect">
            <a:avLst/>
          </a:prstGeom>
        </p:spPr>
      </p:pic>
    </p:spTree>
    <p:extLst>
      <p:ext uri="{BB962C8B-B14F-4D97-AF65-F5344CB8AC3E}">
        <p14:creationId xmlns:p14="http://schemas.microsoft.com/office/powerpoint/2010/main" val="18152229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00D18F9D-BDFC-0B0A-6C39-FBF7EBC25638}"/>
              </a:ext>
            </a:extLst>
          </p:cNvPr>
          <p:cNvPicPr>
            <a:picLocks noChangeAspect="1"/>
          </p:cNvPicPr>
          <p:nvPr/>
        </p:nvPicPr>
        <p:blipFill>
          <a:blip r:embed="rId2"/>
          <a:stretch>
            <a:fillRect/>
          </a:stretch>
        </p:blipFill>
        <p:spPr>
          <a:xfrm>
            <a:off x="1526415" y="2925885"/>
            <a:ext cx="8927672" cy="3389816"/>
          </a:xfrm>
          <a:prstGeom prst="rect">
            <a:avLst/>
          </a:prstGeom>
        </p:spPr>
      </p:pic>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a:xfrm>
            <a:off x="409575" y="812800"/>
            <a:ext cx="11231919" cy="877888"/>
          </a:xfrm>
        </p:spPr>
        <p:txBody>
          <a:bodyPr>
            <a:noAutofit/>
          </a:bodyPr>
          <a:lstStyle/>
          <a:p>
            <a:r>
              <a:rPr lang="el-GR" sz="3600" dirty="0"/>
              <a:t>Η στρατηγική «Από το αγρόκτημα στο πιάτο (</a:t>
            </a:r>
            <a:r>
              <a:rPr lang="it-IT" sz="3600" dirty="0"/>
              <a:t>Farm to Fork</a:t>
            </a:r>
            <a:r>
              <a:rPr lang="el-GR" sz="3600" dirty="0"/>
              <a:t>)»</a:t>
            </a:r>
            <a:endParaRPr lang="en-GB" sz="3600"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 Unit: International and European key directives</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26</a:t>
            </a:fld>
            <a:endParaRPr lang="en-US" dirty="0"/>
          </a:p>
        </p:txBody>
      </p:sp>
      <p:sp>
        <p:nvSpPr>
          <p:cNvPr id="3" name="CasellaDiTesto 2">
            <a:extLst>
              <a:ext uri="{FF2B5EF4-FFF2-40B4-BE49-F238E27FC236}">
                <a16:creationId xmlns:a16="http://schemas.microsoft.com/office/drawing/2014/main" id="{6213873A-816F-A6C1-BBF9-CDEBE7332C00}"/>
              </a:ext>
            </a:extLst>
          </p:cNvPr>
          <p:cNvSpPr txBox="1"/>
          <p:nvPr/>
        </p:nvSpPr>
        <p:spPr>
          <a:xfrm>
            <a:off x="550506" y="1476245"/>
            <a:ext cx="10879493" cy="671915"/>
          </a:xfrm>
          <a:prstGeom prst="rect">
            <a:avLst/>
          </a:prstGeom>
          <a:noFill/>
        </p:spPr>
        <p:txBody>
          <a:bodyPr wrap="square" rtlCol="0">
            <a:spAutoFit/>
          </a:bodyPr>
          <a:lstStyle/>
          <a:p>
            <a:pPr algn="just">
              <a:lnSpc>
                <a:spcPct val="107000"/>
              </a:lnSpc>
              <a:spcAft>
                <a:spcPts val="800"/>
              </a:spcAft>
            </a:pPr>
            <a:r>
              <a:rPr lang="el-GR"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Αποτελεί βασική συνιστώσα της προσπάθειας της Πράσινης Συμφωνίας της ΕΕ για τη δημιουργία ενός πιο βιώσιμου και ανθεκτικού συστήματος τροφίμων στην Ευρωπαϊκή Ένωση.</a:t>
            </a:r>
            <a:endParaRPr lang="it-IT" sz="1800" dirty="0">
              <a:solidFill>
                <a:srgbClr val="000000"/>
              </a:solidFill>
              <a:effectLst/>
              <a:latin typeface="Minion Pro"/>
              <a:ea typeface="Times New Roman" panose="02020603050405020304" pitchFamily="18" charset="0"/>
              <a:cs typeface="Open Sans" panose="020B0606030504020204" pitchFamily="34" charset="0"/>
            </a:endParaRPr>
          </a:p>
        </p:txBody>
      </p:sp>
      <p:sp>
        <p:nvSpPr>
          <p:cNvPr id="4" name="CasellaDiTesto 3">
            <a:extLst>
              <a:ext uri="{FF2B5EF4-FFF2-40B4-BE49-F238E27FC236}">
                <a16:creationId xmlns:a16="http://schemas.microsoft.com/office/drawing/2014/main" id="{9485B80E-E050-375B-BE33-FAB35EC7DAD7}"/>
              </a:ext>
            </a:extLst>
          </p:cNvPr>
          <p:cNvSpPr txBox="1"/>
          <p:nvPr/>
        </p:nvSpPr>
        <p:spPr>
          <a:xfrm>
            <a:off x="550505" y="2356378"/>
            <a:ext cx="10879493" cy="923330"/>
          </a:xfrm>
          <a:prstGeom prst="rect">
            <a:avLst/>
          </a:prstGeom>
          <a:noFill/>
        </p:spPr>
        <p:txBody>
          <a:bodyPr wrap="square">
            <a:spAutoFit/>
          </a:bodyPr>
          <a:lstStyle/>
          <a:p>
            <a:r>
              <a:rPr lang="el-GR"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Επιδιώκει να αντιμετωπίσει τις </a:t>
            </a:r>
            <a:r>
              <a:rPr lang="el-GR" sz="1800" u="sng"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περιβαλλοντικές προκλήσεις</a:t>
            </a:r>
            <a:r>
              <a:rPr lang="el-GR"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l-GR" sz="1800" u="sng"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να βελτιώσει τη δημόσια υγεία </a:t>
            </a:r>
            <a:r>
              <a:rPr lang="el-GR"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και να </a:t>
            </a:r>
            <a:r>
              <a:rPr lang="el-GR" sz="1800" u="sng"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υποστηρίξει μια δίκαιη μετάβαση για τους αγρότες και τους καταναλωτές</a:t>
            </a:r>
            <a:r>
              <a:rPr lang="el-GR"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προς ένα πιο </a:t>
            </a:r>
            <a:r>
              <a:rPr lang="el-GR" sz="18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βιώσιμο και υγιεινό διατροφικό μέλλον.</a:t>
            </a:r>
            <a:endParaRPr lang="it-IT" b="1" dirty="0"/>
          </a:p>
        </p:txBody>
      </p:sp>
      <p:sp>
        <p:nvSpPr>
          <p:cNvPr id="6" name="CasellaDiTesto 5">
            <a:extLst>
              <a:ext uri="{FF2B5EF4-FFF2-40B4-BE49-F238E27FC236}">
                <a16:creationId xmlns:a16="http://schemas.microsoft.com/office/drawing/2014/main" id="{C5EEE8CE-15AE-C1EF-7728-91EC4C62BE66}"/>
              </a:ext>
            </a:extLst>
          </p:cNvPr>
          <p:cNvSpPr txBox="1"/>
          <p:nvPr/>
        </p:nvSpPr>
        <p:spPr>
          <a:xfrm>
            <a:off x="10665585" y="5914395"/>
            <a:ext cx="1373932" cy="261610"/>
          </a:xfrm>
          <a:prstGeom prst="rect">
            <a:avLst/>
          </a:prstGeom>
          <a:noFill/>
        </p:spPr>
        <p:txBody>
          <a:bodyPr wrap="square">
            <a:spAutoFit/>
          </a:bodyPr>
          <a:lstStyle/>
          <a:p>
            <a:r>
              <a:rPr lang="en-GB" sz="1100" i="1" dirty="0">
                <a:effectLst/>
                <a:latin typeface="Calibri" panose="020F0502020204030204" pitchFamily="34" charset="0"/>
                <a:ea typeface="Times New Roman" panose="02020603050405020304" pitchFamily="18" charset="0"/>
              </a:rPr>
              <a:t>(Source: </a:t>
            </a:r>
            <a:r>
              <a:rPr lang="en-GB" sz="1100" i="1" u="sng"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hlinkClick r:id="rId3"/>
              </a:rPr>
              <a:t>FAO</a:t>
            </a:r>
            <a:r>
              <a:rPr lang="en-US" sz="1100" u="sng"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hlinkClick r:id="rId3"/>
              </a:rPr>
              <a:t>, 2022</a:t>
            </a:r>
            <a:r>
              <a:rPr lang="en-GB" sz="1100" i="1" dirty="0">
                <a:effectLst/>
                <a:latin typeface="Calibri" panose="020F0502020204030204" pitchFamily="34" charset="0"/>
                <a:ea typeface="Times New Roman" panose="02020603050405020304" pitchFamily="18" charset="0"/>
              </a:rPr>
              <a:t>)</a:t>
            </a:r>
            <a:endParaRPr lang="it-IT" sz="1100" dirty="0"/>
          </a:p>
        </p:txBody>
      </p:sp>
    </p:spTree>
    <p:extLst>
      <p:ext uri="{BB962C8B-B14F-4D97-AF65-F5344CB8AC3E}">
        <p14:creationId xmlns:p14="http://schemas.microsoft.com/office/powerpoint/2010/main" val="105568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noAutofit/>
          </a:bodyPr>
          <a:lstStyle/>
          <a:p>
            <a:r>
              <a:rPr lang="el-GR" sz="3600" dirty="0"/>
              <a:t>«Το ταξίδι από το αγρόκτημα στο πιάτο (</a:t>
            </a:r>
            <a:r>
              <a:rPr lang="it-IT" sz="3600" dirty="0"/>
              <a:t>Farm to Fork</a:t>
            </a:r>
            <a:r>
              <a:rPr lang="el-GR" sz="3600" dirty="0"/>
              <a:t>)»</a:t>
            </a:r>
            <a:endParaRPr lang="en-GB" sz="3600"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 Unit: International and European key directives</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27</a:t>
            </a:fld>
            <a:endParaRPr lang="en-US" dirty="0"/>
          </a:p>
        </p:txBody>
      </p:sp>
      <p:sp>
        <p:nvSpPr>
          <p:cNvPr id="10" name="CasellaDiTesto 9">
            <a:extLst>
              <a:ext uri="{FF2B5EF4-FFF2-40B4-BE49-F238E27FC236}">
                <a16:creationId xmlns:a16="http://schemas.microsoft.com/office/drawing/2014/main" id="{9D32562D-49E7-EB18-3455-FADE542D1979}"/>
              </a:ext>
            </a:extLst>
          </p:cNvPr>
          <p:cNvSpPr txBox="1"/>
          <p:nvPr/>
        </p:nvSpPr>
        <p:spPr>
          <a:xfrm>
            <a:off x="10389791" y="5695520"/>
            <a:ext cx="1470817" cy="261610"/>
          </a:xfrm>
          <a:prstGeom prst="rect">
            <a:avLst/>
          </a:prstGeom>
          <a:noFill/>
        </p:spPr>
        <p:txBody>
          <a:bodyPr wrap="square">
            <a:spAutoFit/>
          </a:bodyPr>
          <a:lstStyle/>
          <a:p>
            <a:pPr algn="just">
              <a:spcAft>
                <a:spcPts val="1000"/>
              </a:spcAft>
            </a:pPr>
            <a:r>
              <a:rPr lang="en-US" sz="1100" i="1" dirty="0">
                <a:solidFill>
                  <a:srgbClr val="1F497D"/>
                </a:solidFill>
                <a:effectLst/>
                <a:latin typeface="Calibri" panose="020F0502020204030204" pitchFamily="34" charset="0"/>
                <a:ea typeface="Times New Roman" panose="02020603050405020304" pitchFamily="18" charset="0"/>
                <a:cs typeface="Open Sans" panose="020B0606030504020204" pitchFamily="34" charset="0"/>
              </a:rPr>
              <a:t>(</a:t>
            </a:r>
            <a:r>
              <a:rPr lang="el-GR" sz="1100" i="1" dirty="0">
                <a:solidFill>
                  <a:srgbClr val="1F497D"/>
                </a:solidFill>
                <a:effectLst/>
                <a:latin typeface="Calibri" panose="020F0502020204030204" pitchFamily="34" charset="0"/>
                <a:ea typeface="Times New Roman" panose="02020603050405020304" pitchFamily="18" charset="0"/>
                <a:cs typeface="Open Sans" panose="020B0606030504020204" pitchFamily="34" charset="0"/>
              </a:rPr>
              <a:t>Πηγή</a:t>
            </a:r>
            <a:r>
              <a:rPr lang="en-US" sz="1100" i="1" dirty="0">
                <a:solidFill>
                  <a:srgbClr val="1F497D"/>
                </a:solidFill>
                <a:effectLst/>
                <a:latin typeface="Calibri" panose="020F0502020204030204" pitchFamily="34" charset="0"/>
                <a:ea typeface="Times New Roman" panose="02020603050405020304" pitchFamily="18" charset="0"/>
                <a:cs typeface="Open Sans" panose="020B0606030504020204" pitchFamily="34" charset="0"/>
              </a:rPr>
              <a:t>: </a:t>
            </a:r>
            <a:r>
              <a:rPr lang="en-US" sz="1100" i="1" u="sng" dirty="0">
                <a:solidFill>
                  <a:srgbClr val="1F497D"/>
                </a:solidFill>
                <a:effectLst/>
                <a:latin typeface="Calibri" panose="020F0502020204030204" pitchFamily="34" charset="0"/>
                <a:ea typeface="Times New Roman" panose="02020603050405020304" pitchFamily="18" charset="0"/>
                <a:cs typeface="Open Sans" panose="020B0606030504020204" pitchFamily="34" charset="0"/>
                <a:hlinkClick r:id="rId2"/>
              </a:rPr>
              <a:t>Collidu, 2022</a:t>
            </a:r>
            <a:r>
              <a:rPr lang="en-US" sz="1100" i="1" dirty="0">
                <a:solidFill>
                  <a:srgbClr val="1F497D"/>
                </a:solidFill>
                <a:effectLst/>
                <a:latin typeface="Calibri" panose="020F0502020204030204" pitchFamily="34" charset="0"/>
                <a:ea typeface="Times New Roman" panose="02020603050405020304" pitchFamily="18" charset="0"/>
                <a:cs typeface="Open Sans" panose="020B0606030504020204" pitchFamily="34" charset="0"/>
              </a:rPr>
              <a:t>)</a:t>
            </a:r>
            <a:endParaRPr lang="it-IT" sz="900" i="1" dirty="0">
              <a:solidFill>
                <a:srgbClr val="1F497D"/>
              </a:solidFill>
              <a:effectLst/>
              <a:latin typeface="Minion Pro"/>
              <a:ea typeface="Times New Roman" panose="02020603050405020304" pitchFamily="18" charset="0"/>
              <a:cs typeface="Open Sans" panose="020B0606030504020204" pitchFamily="34" charset="0"/>
            </a:endParaRPr>
          </a:p>
        </p:txBody>
      </p:sp>
      <p:pic>
        <p:nvPicPr>
          <p:cNvPr id="5" name="Picture 4" descr="A diagram of a farm&#10;&#10;Description automatically generated">
            <a:extLst>
              <a:ext uri="{FF2B5EF4-FFF2-40B4-BE49-F238E27FC236}">
                <a16:creationId xmlns:a16="http://schemas.microsoft.com/office/drawing/2014/main" id="{18D8ED92-D801-4812-D2CC-4C58DBC06C07}"/>
              </a:ext>
            </a:extLst>
          </p:cNvPr>
          <p:cNvPicPr>
            <a:picLocks noChangeAspect="1"/>
          </p:cNvPicPr>
          <p:nvPr/>
        </p:nvPicPr>
        <p:blipFill>
          <a:blip r:embed="rId3"/>
          <a:stretch>
            <a:fillRect/>
          </a:stretch>
        </p:blipFill>
        <p:spPr>
          <a:xfrm>
            <a:off x="1684849" y="1511742"/>
            <a:ext cx="8628742" cy="4906080"/>
          </a:xfrm>
          <a:prstGeom prst="rect">
            <a:avLst/>
          </a:prstGeom>
        </p:spPr>
      </p:pic>
    </p:spTree>
    <p:extLst>
      <p:ext uri="{BB962C8B-B14F-4D97-AF65-F5344CB8AC3E}">
        <p14:creationId xmlns:p14="http://schemas.microsoft.com/office/powerpoint/2010/main" val="1275801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lstStyle/>
          <a:p>
            <a:r>
              <a:rPr lang="el-GR" sz="4400" dirty="0"/>
              <a:t>Οι 4 πυλώνες της στρατηγικής </a:t>
            </a:r>
            <a:endParaRPr lang="en-GB"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 Unit: International and European key directives</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28</a:t>
            </a:fld>
            <a:endParaRPr lang="en-US" dirty="0"/>
          </a:p>
        </p:txBody>
      </p:sp>
      <p:sp>
        <p:nvSpPr>
          <p:cNvPr id="4" name="CasellaDiTesto 3">
            <a:extLst>
              <a:ext uri="{FF2B5EF4-FFF2-40B4-BE49-F238E27FC236}">
                <a16:creationId xmlns:a16="http://schemas.microsoft.com/office/drawing/2014/main" id="{0F530683-3B8F-C99A-A808-F95ABCF95B03}"/>
              </a:ext>
            </a:extLst>
          </p:cNvPr>
          <p:cNvSpPr txBox="1"/>
          <p:nvPr/>
        </p:nvSpPr>
        <p:spPr>
          <a:xfrm>
            <a:off x="2221011" y="2594313"/>
            <a:ext cx="4469362" cy="3693319"/>
          </a:xfrm>
          <a:prstGeom prst="rect">
            <a:avLst/>
          </a:prstGeom>
          <a:noFill/>
        </p:spPr>
        <p:txBody>
          <a:bodyPr wrap="square" rtlCol="0">
            <a:spAutoFit/>
          </a:bodyPr>
          <a:lstStyle/>
          <a:p>
            <a:r>
              <a:rPr lang="el-GR" u="sng" kern="100" dirty="0">
                <a:latin typeface="Calibri" panose="020F0502020204030204" pitchFamily="34" charset="0"/>
                <a:ea typeface="Calibri" panose="020F0502020204030204" pitchFamily="34" charset="0"/>
              </a:rPr>
              <a:t>Βιώσιμη παραγωγή τροφίμων</a:t>
            </a:r>
            <a:endParaRPr lang="en-US" u="sng" kern="100" dirty="0">
              <a:latin typeface="Calibri" panose="020F0502020204030204" pitchFamily="34" charset="0"/>
              <a:ea typeface="Calibri" panose="020F0502020204030204" pitchFamily="34" charset="0"/>
            </a:endParaRPr>
          </a:p>
          <a:p>
            <a:endParaRPr lang="en-US" kern="100" dirty="0">
              <a:latin typeface="Calibri" panose="020F0502020204030204" pitchFamily="34" charset="0"/>
              <a:ea typeface="Calibri" panose="020F0502020204030204" pitchFamily="34" charset="0"/>
            </a:endParaRPr>
          </a:p>
          <a:p>
            <a:endParaRPr lang="en-US" u="sng" kern="100" dirty="0">
              <a:latin typeface="Calibri" panose="020F0502020204030204" pitchFamily="34" charset="0"/>
              <a:ea typeface="Calibri" panose="020F0502020204030204" pitchFamily="34" charset="0"/>
            </a:endParaRPr>
          </a:p>
          <a:p>
            <a:endParaRPr lang="en-US" u="sng" kern="100" dirty="0">
              <a:latin typeface="Calibri" panose="020F0502020204030204" pitchFamily="34" charset="0"/>
              <a:ea typeface="Calibri" panose="020F0502020204030204" pitchFamily="34" charset="0"/>
            </a:endParaRPr>
          </a:p>
          <a:p>
            <a:r>
              <a:rPr lang="el-GR" u="sng" kern="100" dirty="0">
                <a:latin typeface="Calibri" panose="020F0502020204030204" pitchFamily="34" charset="0"/>
                <a:ea typeface="Calibri" panose="020F0502020204030204" pitchFamily="34" charset="0"/>
              </a:rPr>
              <a:t>Βιώσιμη επεξεργασία &amp; διανομή τροφίμων</a:t>
            </a:r>
            <a:endParaRPr lang="en-US" u="sng" kern="100" dirty="0">
              <a:latin typeface="Calibri" panose="020F0502020204030204" pitchFamily="34" charset="0"/>
              <a:ea typeface="Calibri" panose="020F0502020204030204" pitchFamily="34" charset="0"/>
            </a:endParaRPr>
          </a:p>
          <a:p>
            <a:pPr marL="342900" indent="-342900">
              <a:buFont typeface="+mj-lt"/>
              <a:buAutoNum type="arabicPeriod"/>
            </a:pPr>
            <a:endParaRPr lang="en-US" u="sng" kern="100" dirty="0">
              <a:latin typeface="Calibri" panose="020F0502020204030204" pitchFamily="34" charset="0"/>
              <a:ea typeface="Calibri" panose="020F0502020204030204" pitchFamily="34" charset="0"/>
            </a:endParaRPr>
          </a:p>
          <a:p>
            <a:endParaRPr lang="en-US" kern="100" dirty="0">
              <a:latin typeface="Calibri" panose="020F0502020204030204" pitchFamily="34" charset="0"/>
              <a:ea typeface="Calibri" panose="020F0502020204030204" pitchFamily="34" charset="0"/>
            </a:endParaRPr>
          </a:p>
          <a:p>
            <a:endParaRPr lang="en-US" u="sng" kern="100" dirty="0">
              <a:latin typeface="Calibri" panose="020F0502020204030204" pitchFamily="34" charset="0"/>
              <a:ea typeface="Calibri" panose="020F0502020204030204" pitchFamily="34" charset="0"/>
            </a:endParaRPr>
          </a:p>
          <a:p>
            <a:r>
              <a:rPr lang="el-GR" u="sng" kern="100" dirty="0">
                <a:latin typeface="Calibri" panose="020F0502020204030204" pitchFamily="34" charset="0"/>
                <a:ea typeface="Calibri" panose="020F0502020204030204" pitchFamily="34" charset="0"/>
              </a:rPr>
              <a:t>Βιώσιμη κατανάλωση τροφίμων</a:t>
            </a:r>
            <a:endParaRPr lang="en-US" u="sng" kern="100" dirty="0">
              <a:latin typeface="Calibri" panose="020F0502020204030204" pitchFamily="34" charset="0"/>
              <a:ea typeface="Calibri" panose="020F0502020204030204" pitchFamily="34" charset="0"/>
            </a:endParaRPr>
          </a:p>
          <a:p>
            <a:endParaRPr lang="en-US" u="sng" kern="100" dirty="0">
              <a:latin typeface="Calibri" panose="020F0502020204030204" pitchFamily="34" charset="0"/>
              <a:ea typeface="Calibri" panose="020F0502020204030204" pitchFamily="34" charset="0"/>
            </a:endParaRPr>
          </a:p>
          <a:p>
            <a:endParaRPr lang="en-US" u="sng" kern="100" dirty="0">
              <a:latin typeface="Calibri" panose="020F0502020204030204" pitchFamily="34" charset="0"/>
              <a:ea typeface="Calibri" panose="020F0502020204030204" pitchFamily="34" charset="0"/>
            </a:endParaRPr>
          </a:p>
          <a:p>
            <a:endParaRPr lang="en-US" u="sng" kern="100" dirty="0">
              <a:latin typeface="Calibri" panose="020F0502020204030204" pitchFamily="34" charset="0"/>
              <a:ea typeface="Calibri" panose="020F0502020204030204" pitchFamily="34" charset="0"/>
            </a:endParaRPr>
          </a:p>
          <a:p>
            <a:r>
              <a:rPr lang="el-GR" u="sng" kern="100" dirty="0">
                <a:latin typeface="Calibri" panose="020F0502020204030204" pitchFamily="34" charset="0"/>
                <a:ea typeface="Calibri" panose="020F0502020204030204" pitchFamily="34" charset="0"/>
              </a:rPr>
              <a:t>Απώλεια τροφίμων &amp; πρόληψη σπατάλης</a:t>
            </a:r>
            <a:endParaRPr lang="it-IT" u="sng" dirty="0"/>
          </a:p>
        </p:txBody>
      </p:sp>
      <p:sp>
        <p:nvSpPr>
          <p:cNvPr id="5" name="CasellaDiTesto 4">
            <a:extLst>
              <a:ext uri="{FF2B5EF4-FFF2-40B4-BE49-F238E27FC236}">
                <a16:creationId xmlns:a16="http://schemas.microsoft.com/office/drawing/2014/main" id="{B5275B0D-7122-2F22-02F6-054AB3F7F77C}"/>
              </a:ext>
            </a:extLst>
          </p:cNvPr>
          <p:cNvSpPr txBox="1"/>
          <p:nvPr/>
        </p:nvSpPr>
        <p:spPr>
          <a:xfrm>
            <a:off x="737401" y="1586162"/>
            <a:ext cx="10717197" cy="646331"/>
          </a:xfrm>
          <a:prstGeom prst="rect">
            <a:avLst/>
          </a:prstGeom>
          <a:noFill/>
        </p:spPr>
        <p:txBody>
          <a:bodyPr wrap="square" rtlCol="0">
            <a:spAutoFit/>
          </a:bodyPr>
          <a:lstStyle/>
          <a:p>
            <a:r>
              <a:rPr lang="el-GR" kern="100" dirty="0">
                <a:latin typeface="Calibri" panose="020F0502020204030204" pitchFamily="34" charset="0"/>
                <a:ea typeface="Calibri" panose="020F0502020204030204" pitchFamily="34" charset="0"/>
                <a:cs typeface="Times New Roman" panose="02020603050405020304" pitchFamily="18" charset="0"/>
              </a:rPr>
              <a:t>Η στρατηγική βασίζεται σε </a:t>
            </a:r>
            <a:r>
              <a:rPr lang="el-GR" b="1" kern="100" dirty="0">
                <a:latin typeface="Calibri" panose="020F0502020204030204" pitchFamily="34" charset="0"/>
                <a:ea typeface="Calibri" panose="020F0502020204030204" pitchFamily="34" charset="0"/>
                <a:cs typeface="Times New Roman" panose="02020603050405020304" pitchFamily="18" charset="0"/>
              </a:rPr>
              <a:t>τέσσερις πυλώνες </a:t>
            </a:r>
            <a:r>
              <a:rPr lang="el-GR" kern="100" dirty="0">
                <a:latin typeface="Calibri" panose="020F0502020204030204" pitchFamily="34" charset="0"/>
                <a:ea typeface="Calibri" panose="020F0502020204030204" pitchFamily="34" charset="0"/>
                <a:cs typeface="Times New Roman" panose="02020603050405020304" pitchFamily="18" charset="0"/>
              </a:rPr>
              <a:t>που αποσκοπούν στην αντιμετώπιση διαφόρων πτυχών του διατροφικού συστήματος, από την παραγωγή έως την κατανάλωση</a:t>
            </a:r>
            <a:r>
              <a:rPr lang="en-US" dirty="0">
                <a:solidFill>
                  <a:srgbClr val="000000"/>
                </a:solidFill>
                <a:latin typeface="Calibri" panose="020F0502020204030204" pitchFamily="34" charset="0"/>
                <a:ea typeface="Times New Roman" panose="02020603050405020304" pitchFamily="18" charset="0"/>
              </a:rPr>
              <a:t>:</a:t>
            </a:r>
            <a:endParaRPr lang="it-IT" b="1" dirty="0"/>
          </a:p>
        </p:txBody>
      </p:sp>
      <p:pic>
        <p:nvPicPr>
          <p:cNvPr id="6" name="Immagine 5">
            <a:extLst>
              <a:ext uri="{FF2B5EF4-FFF2-40B4-BE49-F238E27FC236}">
                <a16:creationId xmlns:a16="http://schemas.microsoft.com/office/drawing/2014/main" id="{02C3B111-AFB9-68B7-582D-260E57299032}"/>
              </a:ext>
            </a:extLst>
          </p:cNvPr>
          <p:cNvPicPr>
            <a:picLocks noChangeAspect="1"/>
          </p:cNvPicPr>
          <p:nvPr/>
        </p:nvPicPr>
        <p:blipFill>
          <a:blip r:embed="rId2"/>
          <a:stretch>
            <a:fillRect/>
          </a:stretch>
        </p:blipFill>
        <p:spPr>
          <a:xfrm>
            <a:off x="870072" y="2282902"/>
            <a:ext cx="912724" cy="839706"/>
          </a:xfrm>
          <a:prstGeom prst="rect">
            <a:avLst/>
          </a:prstGeom>
        </p:spPr>
      </p:pic>
      <p:pic>
        <p:nvPicPr>
          <p:cNvPr id="11" name="Immagine 10">
            <a:extLst>
              <a:ext uri="{FF2B5EF4-FFF2-40B4-BE49-F238E27FC236}">
                <a16:creationId xmlns:a16="http://schemas.microsoft.com/office/drawing/2014/main" id="{DBBA0DBF-96AE-7DFE-B95B-6194F7BD6320}"/>
              </a:ext>
            </a:extLst>
          </p:cNvPr>
          <p:cNvPicPr>
            <a:picLocks noChangeAspect="1"/>
          </p:cNvPicPr>
          <p:nvPr/>
        </p:nvPicPr>
        <p:blipFill>
          <a:blip r:embed="rId3"/>
          <a:stretch>
            <a:fillRect/>
          </a:stretch>
        </p:blipFill>
        <p:spPr>
          <a:xfrm>
            <a:off x="861878" y="3342729"/>
            <a:ext cx="873750" cy="838800"/>
          </a:xfrm>
          <a:prstGeom prst="rect">
            <a:avLst/>
          </a:prstGeom>
        </p:spPr>
      </p:pic>
      <p:pic>
        <p:nvPicPr>
          <p:cNvPr id="12" name="Immagine 11">
            <a:extLst>
              <a:ext uri="{FF2B5EF4-FFF2-40B4-BE49-F238E27FC236}">
                <a16:creationId xmlns:a16="http://schemas.microsoft.com/office/drawing/2014/main" id="{6DD357CE-401F-0111-F8EB-11A7D23BC71C}"/>
              </a:ext>
            </a:extLst>
          </p:cNvPr>
          <p:cNvPicPr>
            <a:picLocks noChangeAspect="1"/>
          </p:cNvPicPr>
          <p:nvPr/>
        </p:nvPicPr>
        <p:blipFill>
          <a:blip r:embed="rId4"/>
          <a:stretch>
            <a:fillRect/>
          </a:stretch>
        </p:blipFill>
        <p:spPr>
          <a:xfrm>
            <a:off x="899106" y="4458722"/>
            <a:ext cx="877277" cy="838800"/>
          </a:xfrm>
          <a:prstGeom prst="rect">
            <a:avLst/>
          </a:prstGeom>
        </p:spPr>
      </p:pic>
      <p:pic>
        <p:nvPicPr>
          <p:cNvPr id="13" name="Immagine 12">
            <a:extLst>
              <a:ext uri="{FF2B5EF4-FFF2-40B4-BE49-F238E27FC236}">
                <a16:creationId xmlns:a16="http://schemas.microsoft.com/office/drawing/2014/main" id="{FA836CB2-A0C9-40E2-C178-8CF0B323BB2A}"/>
              </a:ext>
            </a:extLst>
          </p:cNvPr>
          <p:cNvPicPr>
            <a:picLocks noChangeAspect="1"/>
          </p:cNvPicPr>
          <p:nvPr/>
        </p:nvPicPr>
        <p:blipFill>
          <a:blip r:embed="rId5"/>
          <a:stretch>
            <a:fillRect/>
          </a:stretch>
        </p:blipFill>
        <p:spPr>
          <a:xfrm>
            <a:off x="906597" y="5517643"/>
            <a:ext cx="890103" cy="838800"/>
          </a:xfrm>
          <a:prstGeom prst="rect">
            <a:avLst/>
          </a:prstGeom>
        </p:spPr>
      </p:pic>
      <p:sp>
        <p:nvSpPr>
          <p:cNvPr id="14" name="CasellaDiTesto 13">
            <a:extLst>
              <a:ext uri="{FF2B5EF4-FFF2-40B4-BE49-F238E27FC236}">
                <a16:creationId xmlns:a16="http://schemas.microsoft.com/office/drawing/2014/main" id="{A1E1BA2A-EFFB-CAA8-3345-DE03632FC421}"/>
              </a:ext>
            </a:extLst>
          </p:cNvPr>
          <p:cNvSpPr txBox="1"/>
          <p:nvPr/>
        </p:nvSpPr>
        <p:spPr>
          <a:xfrm>
            <a:off x="7856375" y="6170065"/>
            <a:ext cx="2453951" cy="261610"/>
          </a:xfrm>
          <a:prstGeom prst="rect">
            <a:avLst/>
          </a:prstGeom>
          <a:noFill/>
        </p:spPr>
        <p:txBody>
          <a:bodyPr wrap="square">
            <a:spAutoFit/>
          </a:bodyPr>
          <a:lstStyle/>
          <a:p>
            <a:pPr algn="just">
              <a:spcAft>
                <a:spcPts val="1000"/>
              </a:spcAft>
            </a:pPr>
            <a:r>
              <a:rPr lang="en-US" sz="1100" i="1" dirty="0">
                <a:solidFill>
                  <a:srgbClr val="1F497D"/>
                </a:solidFill>
                <a:effectLst/>
                <a:latin typeface="Calibri" panose="020F0502020204030204" pitchFamily="34" charset="0"/>
                <a:ea typeface="Times New Roman" panose="02020603050405020304" pitchFamily="18" charset="0"/>
                <a:cs typeface="Open Sans" panose="020B0606030504020204" pitchFamily="34" charset="0"/>
              </a:rPr>
              <a:t>(Source: </a:t>
            </a:r>
            <a:r>
              <a:rPr lang="en-US" sz="1100" i="1" u="sng" dirty="0">
                <a:solidFill>
                  <a:srgbClr val="1F497D"/>
                </a:solidFill>
                <a:effectLst/>
                <a:latin typeface="Calibri" panose="020F0502020204030204" pitchFamily="34" charset="0"/>
                <a:ea typeface="Times New Roman" panose="02020603050405020304" pitchFamily="18" charset="0"/>
                <a:cs typeface="Open Sans" panose="020B0606030504020204" pitchFamily="34" charset="0"/>
                <a:hlinkClick r:id="rId6"/>
              </a:rPr>
              <a:t>European Commission</a:t>
            </a:r>
            <a:r>
              <a:rPr lang="en-US" sz="1100" i="1" u="sng" dirty="0">
                <a:solidFill>
                  <a:srgbClr val="0000FF"/>
                </a:solidFill>
                <a:effectLst/>
                <a:latin typeface="Calibri" panose="020F0502020204030204" pitchFamily="34" charset="0"/>
                <a:ea typeface="Times New Roman" panose="02020603050405020304" pitchFamily="18" charset="0"/>
                <a:cs typeface="Open Sans" panose="020B0606030504020204" pitchFamily="34" charset="0"/>
              </a:rPr>
              <a:t>, 2022</a:t>
            </a:r>
            <a:r>
              <a:rPr lang="en-US" sz="1100" i="1" dirty="0">
                <a:solidFill>
                  <a:srgbClr val="1F497D"/>
                </a:solidFill>
                <a:effectLst/>
                <a:latin typeface="Calibri" panose="020F0502020204030204" pitchFamily="34" charset="0"/>
                <a:ea typeface="Times New Roman" panose="02020603050405020304" pitchFamily="18" charset="0"/>
                <a:cs typeface="Open Sans" panose="020B0606030504020204" pitchFamily="34" charset="0"/>
              </a:rPr>
              <a:t>)</a:t>
            </a:r>
            <a:endParaRPr lang="it-IT" sz="900" i="1" dirty="0">
              <a:solidFill>
                <a:srgbClr val="1F497D"/>
              </a:solidFill>
              <a:effectLst/>
              <a:latin typeface="Minion Pro"/>
              <a:ea typeface="Times New Roman" panose="02020603050405020304" pitchFamily="18" charset="0"/>
              <a:cs typeface="Open Sans" panose="020B0606030504020204" pitchFamily="34" charset="0"/>
            </a:endParaRPr>
          </a:p>
        </p:txBody>
      </p:sp>
      <p:pic>
        <p:nvPicPr>
          <p:cNvPr id="10" name="Picture 9" descr="A circular chart with text&#10;&#10;Description automatically generated">
            <a:extLst>
              <a:ext uri="{FF2B5EF4-FFF2-40B4-BE49-F238E27FC236}">
                <a16:creationId xmlns:a16="http://schemas.microsoft.com/office/drawing/2014/main" id="{97C4F473-D7CC-4264-C9AF-0FA137535135}"/>
              </a:ext>
            </a:extLst>
          </p:cNvPr>
          <p:cNvPicPr>
            <a:picLocks noChangeAspect="1"/>
          </p:cNvPicPr>
          <p:nvPr/>
        </p:nvPicPr>
        <p:blipFill>
          <a:blip r:embed="rId7"/>
          <a:stretch>
            <a:fillRect/>
          </a:stretch>
        </p:blipFill>
        <p:spPr>
          <a:xfrm>
            <a:off x="7234382" y="2232493"/>
            <a:ext cx="3693319" cy="3693319"/>
          </a:xfrm>
          <a:prstGeom prst="rect">
            <a:avLst/>
          </a:prstGeom>
        </p:spPr>
      </p:pic>
    </p:spTree>
    <p:extLst>
      <p:ext uri="{BB962C8B-B14F-4D97-AF65-F5344CB8AC3E}">
        <p14:creationId xmlns:p14="http://schemas.microsoft.com/office/powerpoint/2010/main" val="12382510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lstStyle/>
          <a:p>
            <a:r>
              <a:rPr lang="el-GR" dirty="0"/>
              <a:t>Πρακτική Δραστηριότητα </a:t>
            </a:r>
            <a:r>
              <a:rPr lang="it-IT" dirty="0"/>
              <a:t>#4</a:t>
            </a:r>
            <a:endParaRPr lang="en-GB"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sz="1200" dirty="0">
                <a:solidFill>
                  <a:schemeClr val="bg1">
                    <a:lumMod val="65000"/>
                  </a:schemeClr>
                </a:solidFill>
              </a:rPr>
              <a:t>Module: Horizontal skills / Learning Unit: Green skills / Sub Unit: International and European key directives</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29</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8198" y="1781175"/>
            <a:ext cx="10291355" cy="4394200"/>
          </a:xfrm>
        </p:spPr>
        <p:txBody>
          <a:bodyPr/>
          <a:lstStyle/>
          <a:p>
            <a:pPr marL="0" indent="0" algn="ctr">
              <a:buNone/>
            </a:pPr>
            <a:endParaRPr lang="en-US" i="1" dirty="0">
              <a:solidFill>
                <a:srgbClr val="000000"/>
              </a:solidFill>
              <a:latin typeface="Calibri" panose="020F0502020204030204" pitchFamily="34" charset="0"/>
              <a:ea typeface="Calibri" panose="020F0502020204030204" pitchFamily="34" charset="0"/>
            </a:endParaRPr>
          </a:p>
          <a:p>
            <a:pPr marL="0" indent="0" algn="ctr">
              <a:buNone/>
            </a:pPr>
            <a:r>
              <a:rPr lang="el-GR" i="1" kern="100" dirty="0">
                <a:latin typeface="Calibri" panose="020F0502020204030204" pitchFamily="34" charset="0"/>
                <a:ea typeface="Calibri" panose="020F0502020204030204" pitchFamily="34" charset="0"/>
              </a:rPr>
              <a:t>Ομαδική Δραστηριότητα</a:t>
            </a:r>
            <a:endParaRPr lang="en-US" sz="2800" i="1" kern="100" dirty="0">
              <a:effectLst/>
              <a:latin typeface="Calibri" panose="020F0502020204030204" pitchFamily="34" charset="0"/>
              <a:ea typeface="Calibri" panose="020F0502020204030204" pitchFamily="34" charset="0"/>
            </a:endParaRPr>
          </a:p>
          <a:p>
            <a:pPr marL="0" indent="0" algn="ctr">
              <a:buNone/>
            </a:pPr>
            <a:r>
              <a:rPr lang="el-GR" sz="2800" i="1" kern="100" dirty="0">
                <a:effectLst/>
                <a:latin typeface="Calibri" panose="020F0502020204030204" pitchFamily="34" charset="0"/>
                <a:ea typeface="Calibri" panose="020F0502020204030204" pitchFamily="34" charset="0"/>
              </a:rPr>
              <a:t>Χωριστείτε σε ομάδες των </a:t>
            </a:r>
            <a:r>
              <a:rPr lang="en-US" sz="2800" i="1" kern="100" dirty="0">
                <a:effectLst/>
                <a:latin typeface="Calibri" panose="020F0502020204030204" pitchFamily="34" charset="0"/>
                <a:ea typeface="Calibri" panose="020F0502020204030204" pitchFamily="34" charset="0"/>
              </a:rPr>
              <a:t>4</a:t>
            </a:r>
            <a:r>
              <a:rPr lang="el-GR" sz="2800" i="1" kern="100" dirty="0">
                <a:effectLst/>
                <a:latin typeface="Calibri" panose="020F0502020204030204" pitchFamily="34" charset="0"/>
                <a:ea typeface="Calibri" panose="020F0502020204030204" pitchFamily="34" charset="0"/>
              </a:rPr>
              <a:t> ατόμων</a:t>
            </a:r>
            <a:r>
              <a:rPr lang="en-US" sz="2800" i="1" kern="100" dirty="0">
                <a:effectLst/>
                <a:latin typeface="Calibri" panose="020F0502020204030204" pitchFamily="34" charset="0"/>
                <a:ea typeface="Calibri" panose="020F0502020204030204" pitchFamily="34" charset="0"/>
              </a:rPr>
              <a:t>. </a:t>
            </a:r>
          </a:p>
          <a:p>
            <a:pPr marL="0" indent="0" algn="ctr">
              <a:buNone/>
            </a:pPr>
            <a:r>
              <a:rPr lang="el-GR" sz="2800" i="1" kern="100" dirty="0">
                <a:effectLst/>
                <a:latin typeface="Calibri" panose="020F0502020204030204" pitchFamily="34" charset="0"/>
                <a:ea typeface="Calibri" panose="020F0502020204030204" pitchFamily="34" charset="0"/>
              </a:rPr>
              <a:t>Κάθε ομάδα θα πρέπει να προσπαθήσει να επικεντρωθεί σε έναν συγκεκριμένο πυλώνα της στρατηγικής Farm To </a:t>
            </a:r>
            <a:r>
              <a:rPr lang="el-GR" sz="2800" i="1" kern="100" dirty="0" err="1">
                <a:effectLst/>
                <a:latin typeface="Calibri" panose="020F0502020204030204" pitchFamily="34" charset="0"/>
                <a:ea typeface="Calibri" panose="020F0502020204030204" pitchFamily="34" charset="0"/>
              </a:rPr>
              <a:t>Fork</a:t>
            </a:r>
            <a:r>
              <a:rPr lang="el-GR" sz="2800" i="1" kern="100" dirty="0">
                <a:effectLst/>
                <a:latin typeface="Calibri" panose="020F0502020204030204" pitchFamily="34" charset="0"/>
                <a:ea typeface="Calibri" panose="020F0502020204030204" pitchFamily="34" charset="0"/>
              </a:rPr>
              <a:t>. Με βάση αυτό κάθε ομάδα θα καταγράψει 3 παραδείγματα που αντιπροσωπεύουν αυτόν τον πυλώνα καθώς και τα οφέλη που συνδέονται με αυτά.</a:t>
            </a:r>
          </a:p>
          <a:p>
            <a:pPr marL="0" indent="0" algn="ctr">
              <a:buNone/>
            </a:pPr>
            <a:r>
              <a:rPr lang="el-GR" sz="2800" i="1" kern="100" dirty="0">
                <a:effectLst/>
                <a:latin typeface="Calibri" panose="020F0502020204030204" pitchFamily="34" charset="0"/>
                <a:ea typeface="Calibri" panose="020F0502020204030204" pitchFamily="34" charset="0"/>
              </a:rPr>
              <a:t>  Όλες οι ομάδες θα παρουσιάσουν τα ευρήματά τους και θα γίνει συζήτηση πάνω σε αυτά. </a:t>
            </a:r>
            <a:endParaRPr lang="it-IT" sz="2800" dirty="0"/>
          </a:p>
        </p:txBody>
      </p:sp>
    </p:spTree>
    <p:extLst>
      <p:ext uri="{BB962C8B-B14F-4D97-AF65-F5344CB8AC3E}">
        <p14:creationId xmlns:p14="http://schemas.microsoft.com/office/powerpoint/2010/main" val="318525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lstStyle/>
          <a:p>
            <a:r>
              <a:rPr lang="el-GR" dirty="0"/>
              <a:t>Περιεχόμενο</a:t>
            </a:r>
            <a:endParaRPr lang="en-GB" dirty="0"/>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p:txBody>
          <a:bodyPr/>
          <a:lstStyle/>
          <a:p>
            <a:pPr marL="342900" indent="-342900">
              <a:buFont typeface="+mj-lt"/>
              <a:buAutoNum type="arabicPeriod"/>
            </a:pPr>
            <a:r>
              <a:rPr lang="el-GR" dirty="0"/>
              <a:t>Η έννοια της Βιωσιμότητας και οι τρεις πυλώνες της</a:t>
            </a:r>
          </a:p>
          <a:p>
            <a:pPr marL="342900" indent="-342900">
              <a:buFont typeface="+mj-lt"/>
              <a:buAutoNum type="arabicPeriod"/>
            </a:pPr>
            <a:endParaRPr lang="it-IT" dirty="0"/>
          </a:p>
          <a:p>
            <a:pPr marL="342900" indent="-342900">
              <a:buFont typeface="+mj-lt"/>
              <a:buAutoNum type="arabicPeriod"/>
            </a:pPr>
            <a:r>
              <a:rPr lang="el-GR" dirty="0" err="1"/>
              <a:t>Βιο</a:t>
            </a:r>
            <a:r>
              <a:rPr lang="el-GR" dirty="0"/>
              <a:t>-οικονομία και άλλες συναφείς έννοιες</a:t>
            </a:r>
            <a:endParaRPr lang="en-GB" dirty="0"/>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 Unit: Sustainability and related concepts</a:t>
            </a:r>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511451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41581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72373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lstStyle/>
          <a:p>
            <a:r>
              <a:rPr lang="el-GR" dirty="0"/>
              <a:t>Περιεχόμενο</a:t>
            </a:r>
            <a:endParaRPr lang="en-GB" dirty="0"/>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a:xfrm>
            <a:off x="838200" y="2225040"/>
            <a:ext cx="10515600" cy="3566160"/>
          </a:xfrm>
        </p:spPr>
        <p:txBody>
          <a:bodyPr/>
          <a:lstStyle/>
          <a:p>
            <a:pPr marL="342900" indent="-342900">
              <a:buFont typeface="+mj-lt"/>
              <a:buAutoNum type="arabicPeriod"/>
            </a:pPr>
            <a:r>
              <a:rPr lang="el-GR" dirty="0"/>
              <a:t>Βασικά στοιχεία των πρακτικών διαχείρισης αποβλήτων, ενεργειακής απόδοσης, νερού και αποβλήτων τροφίμων</a:t>
            </a:r>
            <a:endParaRPr lang="en-GB" dirty="0"/>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Sub-Unit: </a:t>
            </a:r>
            <a:r>
              <a:rPr lang="en-US" dirty="0">
                <a:solidFill>
                  <a:schemeClr val="bg1">
                    <a:lumMod val="65000"/>
                  </a:schemeClr>
                </a:solidFill>
              </a:rPr>
              <a:t>Waste management</a:t>
            </a:r>
            <a:endParaRPr lang="en-US" sz="1200" dirty="0">
              <a:solidFill>
                <a:schemeClr val="bg1">
                  <a:lumMod val="65000"/>
                </a:schemeClr>
              </a:solidFill>
            </a:endParaRPr>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36836152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33331-C3EB-BF89-B005-AA40BC55A26B}"/>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72E3A39A-D39A-B0EF-AC9B-A502D73CD52A}"/>
              </a:ext>
            </a:extLst>
          </p:cNvPr>
          <p:cNvSpPr>
            <a:spLocks noGrp="1"/>
          </p:cNvSpPr>
          <p:nvPr>
            <p:ph type="title"/>
          </p:nvPr>
        </p:nvSpPr>
        <p:spPr/>
        <p:txBody>
          <a:bodyPr/>
          <a:lstStyle/>
          <a:p>
            <a:r>
              <a:rPr lang="el-GR" dirty="0"/>
              <a:t>Διαχείριση αποβλήτων</a:t>
            </a:r>
            <a:endParaRPr lang="en-GB" dirty="0"/>
          </a:p>
        </p:txBody>
      </p:sp>
      <p:sp>
        <p:nvSpPr>
          <p:cNvPr id="8" name="Segnaposto contenuto 7">
            <a:extLst>
              <a:ext uri="{FF2B5EF4-FFF2-40B4-BE49-F238E27FC236}">
                <a16:creationId xmlns:a16="http://schemas.microsoft.com/office/drawing/2014/main" id="{7B57F739-FA47-8187-0F24-C9377C0C5649}"/>
              </a:ext>
            </a:extLst>
          </p:cNvPr>
          <p:cNvSpPr>
            <a:spLocks noGrp="1"/>
          </p:cNvSpPr>
          <p:nvPr>
            <p:ph idx="1"/>
          </p:nvPr>
        </p:nvSpPr>
        <p:spPr>
          <a:xfrm>
            <a:off x="6255494" y="1956646"/>
            <a:ext cx="5346404" cy="3566160"/>
          </a:xfrm>
        </p:spPr>
        <p:txBody>
          <a:bodyPr>
            <a:normAutofit/>
          </a:bodyPr>
          <a:lstStyle/>
          <a:p>
            <a:pPr marL="0" indent="0">
              <a:buNone/>
            </a:pPr>
            <a:r>
              <a:rPr lang="el-GR" sz="3200" dirty="0"/>
              <a:t>Επικεντρώνεται στη διατήρηση της αξίας και των ιδιοτήτων των απορριμμάτων με την παροχή υψηλής ποιότητας δευτερογενών πρώτων υλών στην οικονομία.</a:t>
            </a:r>
            <a:endParaRPr lang="it-IT" sz="3200" dirty="0"/>
          </a:p>
        </p:txBody>
      </p:sp>
      <p:sp>
        <p:nvSpPr>
          <p:cNvPr id="2" name="Segnaposto piè di pagina 1">
            <a:extLst>
              <a:ext uri="{FF2B5EF4-FFF2-40B4-BE49-F238E27FC236}">
                <a16:creationId xmlns:a16="http://schemas.microsoft.com/office/drawing/2014/main" id="{7915360D-6FDB-5CB5-8DE2-7CFF5F920EE6}"/>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Sub-Unit: </a:t>
            </a:r>
            <a:r>
              <a:rPr lang="en-US" dirty="0">
                <a:solidFill>
                  <a:schemeClr val="bg1">
                    <a:lumMod val="65000"/>
                  </a:schemeClr>
                </a:solidFill>
              </a:rPr>
              <a:t>Waste management</a:t>
            </a:r>
            <a:endParaRPr lang="en-US" sz="1200" dirty="0">
              <a:solidFill>
                <a:schemeClr val="bg1">
                  <a:lumMod val="65000"/>
                </a:schemeClr>
              </a:solidFill>
            </a:endParaRPr>
          </a:p>
        </p:txBody>
      </p:sp>
      <p:sp>
        <p:nvSpPr>
          <p:cNvPr id="3" name="Segnaposto numero diapositiva 2">
            <a:extLst>
              <a:ext uri="{FF2B5EF4-FFF2-40B4-BE49-F238E27FC236}">
                <a16:creationId xmlns:a16="http://schemas.microsoft.com/office/drawing/2014/main" id="{1AF39EE7-5FC1-58B9-6F4A-44DED461CCDB}"/>
              </a:ext>
            </a:extLst>
          </p:cNvPr>
          <p:cNvSpPr>
            <a:spLocks noGrp="1"/>
          </p:cNvSpPr>
          <p:nvPr>
            <p:ph type="sldNum" sz="quarter" idx="12"/>
          </p:nvPr>
        </p:nvSpPr>
        <p:spPr/>
        <p:txBody>
          <a:bodyPr/>
          <a:lstStyle/>
          <a:p>
            <a:fld id="{D57F1E4F-1CFF-5643-939E-217C01CDF565}" type="slidenum">
              <a:rPr lang="en-US" smtClean="0"/>
              <a:pPr/>
              <a:t>33</a:t>
            </a:fld>
            <a:endParaRPr lang="en-US" dirty="0"/>
          </a:p>
        </p:txBody>
      </p:sp>
      <p:pic>
        <p:nvPicPr>
          <p:cNvPr id="1026" name="Εικόνα 37" descr="Definition of Waste Management">
            <a:extLst>
              <a:ext uri="{FF2B5EF4-FFF2-40B4-BE49-F238E27FC236}">
                <a16:creationId xmlns:a16="http://schemas.microsoft.com/office/drawing/2014/main" id="{A555727F-668C-7651-04BE-1CCAE0B033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569" y="1663701"/>
            <a:ext cx="5685938" cy="3785605"/>
          </a:xfrm>
          <a:prstGeom prst="rect">
            <a:avLst/>
          </a:prstGeom>
          <a:noFill/>
          <a:extLst>
            <a:ext uri="{909E8E84-426E-40DD-AFC4-6F175D3DCCD1}">
              <a14:hiddenFill xmlns:a14="http://schemas.microsoft.com/office/drawing/2010/main">
                <a:solidFill>
                  <a:srgbClr val="FFFFFF"/>
                </a:solidFill>
              </a14:hiddenFill>
            </a:ext>
          </a:extLst>
        </p:spPr>
      </p:pic>
      <p:sp>
        <p:nvSpPr>
          <p:cNvPr id="4" name="Πλαίσιο κειμένου 63">
            <a:extLst>
              <a:ext uri="{FF2B5EF4-FFF2-40B4-BE49-F238E27FC236}">
                <a16:creationId xmlns:a16="http://schemas.microsoft.com/office/drawing/2014/main" id="{B118B253-CEE3-C98A-C64A-F629C47F4A9D}"/>
              </a:ext>
            </a:extLst>
          </p:cNvPr>
          <p:cNvSpPr txBox="1"/>
          <p:nvPr/>
        </p:nvSpPr>
        <p:spPr>
          <a:xfrm>
            <a:off x="2476849" y="5602056"/>
            <a:ext cx="1233378" cy="41774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000" dirty="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a:t>
            </a:r>
            <a:r>
              <a:rPr lang="en-US" sz="16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source</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819158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DAA83-2104-D318-023B-391F78E9BCD6}"/>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8C1E5774-F9D7-3033-E5F0-B5B9E493184E}"/>
              </a:ext>
            </a:extLst>
          </p:cNvPr>
          <p:cNvSpPr>
            <a:spLocks noGrp="1"/>
          </p:cNvSpPr>
          <p:nvPr>
            <p:ph type="title"/>
          </p:nvPr>
        </p:nvSpPr>
        <p:spPr/>
        <p:txBody>
          <a:bodyPr/>
          <a:lstStyle/>
          <a:p>
            <a:r>
              <a:rPr lang="el-GR" dirty="0"/>
              <a:t>Διασυνδεδεμένοι όροι</a:t>
            </a:r>
            <a:endParaRPr lang="en-GB" dirty="0"/>
          </a:p>
        </p:txBody>
      </p:sp>
      <p:sp>
        <p:nvSpPr>
          <p:cNvPr id="8" name="Segnaposto contenuto 7">
            <a:extLst>
              <a:ext uri="{FF2B5EF4-FFF2-40B4-BE49-F238E27FC236}">
                <a16:creationId xmlns:a16="http://schemas.microsoft.com/office/drawing/2014/main" id="{FB067354-A647-9247-353D-9CA508A93D25}"/>
              </a:ext>
            </a:extLst>
          </p:cNvPr>
          <p:cNvSpPr>
            <a:spLocks noGrp="1"/>
          </p:cNvSpPr>
          <p:nvPr>
            <p:ph idx="1"/>
          </p:nvPr>
        </p:nvSpPr>
        <p:spPr>
          <a:xfrm>
            <a:off x="5836920" y="1956646"/>
            <a:ext cx="5764978" cy="3423074"/>
          </a:xfrm>
        </p:spPr>
        <p:txBody>
          <a:bodyPr>
            <a:normAutofit fontScale="85000" lnSpcReduction="10000"/>
          </a:bodyPr>
          <a:lstStyle/>
          <a:p>
            <a:pPr marL="0" indent="0">
              <a:buNone/>
            </a:pPr>
            <a:r>
              <a:rPr lang="el-GR" sz="3200" dirty="0">
                <a:solidFill>
                  <a:schemeClr val="tx1"/>
                </a:solidFill>
              </a:rPr>
              <a:t>Διαχείριση Νερού και Τροφίμων</a:t>
            </a:r>
            <a:r>
              <a:rPr lang="en-US" sz="3200" dirty="0">
                <a:solidFill>
                  <a:schemeClr val="tx1"/>
                </a:solidFill>
              </a:rPr>
              <a:t>:</a:t>
            </a:r>
          </a:p>
          <a:p>
            <a:pPr marL="0" indent="0" algn="just">
              <a:buNone/>
            </a:pPr>
            <a:r>
              <a:rPr lang="el-GR" sz="3200" dirty="0">
                <a:solidFill>
                  <a:schemeClr val="tx1"/>
                </a:solidFill>
              </a:rPr>
              <a:t>το 2019 τα νοικοκυριά παρήγαγαν παγκοσμίως 596 εκατομμύρια τόνους αποβλήτων τροφίμων, ενώ το 2017, η μέση κατανάλωση νερού από τα νοικοκυριά στην Ευρώπη εκτιμήθηκε σε 147 λίτρα/ημέρα ανά άτομο με το ελάχιστο ημερήσιο όριο να εκτιμάται σε 50 λίτρα/ημέρα ανά άτομο</a:t>
            </a:r>
            <a:endParaRPr lang="it-IT" sz="3200" dirty="0">
              <a:solidFill>
                <a:schemeClr val="tx1"/>
              </a:solidFill>
            </a:endParaRPr>
          </a:p>
        </p:txBody>
      </p:sp>
      <p:sp>
        <p:nvSpPr>
          <p:cNvPr id="2" name="Segnaposto piè di pagina 1">
            <a:extLst>
              <a:ext uri="{FF2B5EF4-FFF2-40B4-BE49-F238E27FC236}">
                <a16:creationId xmlns:a16="http://schemas.microsoft.com/office/drawing/2014/main" id="{C3270359-356E-53AB-F267-47DF43BC696B}"/>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Sub-Unit: </a:t>
            </a:r>
            <a:r>
              <a:rPr lang="en-US" dirty="0">
                <a:solidFill>
                  <a:schemeClr val="bg1">
                    <a:lumMod val="65000"/>
                  </a:schemeClr>
                </a:solidFill>
              </a:rPr>
              <a:t>Waste management</a:t>
            </a:r>
            <a:endParaRPr lang="en-US" sz="1200" dirty="0">
              <a:solidFill>
                <a:schemeClr val="bg1">
                  <a:lumMod val="65000"/>
                </a:schemeClr>
              </a:solidFill>
            </a:endParaRPr>
          </a:p>
        </p:txBody>
      </p:sp>
      <p:sp>
        <p:nvSpPr>
          <p:cNvPr id="3" name="Segnaposto numero diapositiva 2">
            <a:extLst>
              <a:ext uri="{FF2B5EF4-FFF2-40B4-BE49-F238E27FC236}">
                <a16:creationId xmlns:a16="http://schemas.microsoft.com/office/drawing/2014/main" id="{AA0D4DB8-2FEF-72CE-DBF3-C4CC2D1A268C}"/>
              </a:ext>
            </a:extLst>
          </p:cNvPr>
          <p:cNvSpPr>
            <a:spLocks noGrp="1"/>
          </p:cNvSpPr>
          <p:nvPr>
            <p:ph type="sldNum" sz="quarter" idx="12"/>
          </p:nvPr>
        </p:nvSpPr>
        <p:spPr/>
        <p:txBody>
          <a:bodyPr/>
          <a:lstStyle/>
          <a:p>
            <a:fld id="{D57F1E4F-1CFF-5643-939E-217C01CDF565}" type="slidenum">
              <a:rPr lang="en-US" smtClean="0"/>
              <a:pPr/>
              <a:t>34</a:t>
            </a:fld>
            <a:endParaRPr lang="en-US" dirty="0"/>
          </a:p>
        </p:txBody>
      </p:sp>
      <p:sp>
        <p:nvSpPr>
          <p:cNvPr id="5" name="TextBox 4">
            <a:extLst>
              <a:ext uri="{FF2B5EF4-FFF2-40B4-BE49-F238E27FC236}">
                <a16:creationId xmlns:a16="http://schemas.microsoft.com/office/drawing/2014/main" id="{8848DF23-6814-B92A-9C36-F2D6B9429129}"/>
              </a:ext>
            </a:extLst>
          </p:cNvPr>
          <p:cNvSpPr txBox="1"/>
          <p:nvPr/>
        </p:nvSpPr>
        <p:spPr>
          <a:xfrm>
            <a:off x="975360" y="1956646"/>
            <a:ext cx="4328160" cy="4770537"/>
          </a:xfrm>
          <a:prstGeom prst="rect">
            <a:avLst/>
          </a:prstGeom>
          <a:noFill/>
        </p:spPr>
        <p:txBody>
          <a:bodyPr wrap="square" rtlCol="0">
            <a:spAutoFit/>
          </a:bodyPr>
          <a:lstStyle/>
          <a:p>
            <a:pPr algn="just"/>
            <a:r>
              <a:rPr lang="el-GR" sz="3200" dirty="0"/>
              <a:t>Ενεργειακή απόδοση</a:t>
            </a:r>
            <a:r>
              <a:rPr lang="en-US" sz="3200" dirty="0"/>
              <a:t>:</a:t>
            </a:r>
          </a:p>
          <a:p>
            <a:pPr algn="just"/>
            <a:r>
              <a:rPr lang="el-GR" sz="2800" dirty="0"/>
              <a:t>μέθοδος, η οποία αποσκοπεί στην εκτέλεση μιας εργασίας με τη μικρότερη δυνατή χρήση ενέργειας, ώστε να εξαλειφθεί η σπατάλη ενέργειας</a:t>
            </a:r>
            <a:endParaRPr lang="en-US" sz="3200" dirty="0"/>
          </a:p>
          <a:p>
            <a:endParaRPr lang="en-US" dirty="0"/>
          </a:p>
          <a:p>
            <a:endParaRPr lang="en-US" dirty="0"/>
          </a:p>
          <a:p>
            <a:endParaRPr lang="en-US" dirty="0"/>
          </a:p>
          <a:p>
            <a:endParaRPr lang="en-GB" dirty="0"/>
          </a:p>
        </p:txBody>
      </p:sp>
    </p:spTree>
    <p:extLst>
      <p:ext uri="{BB962C8B-B14F-4D97-AF65-F5344CB8AC3E}">
        <p14:creationId xmlns:p14="http://schemas.microsoft.com/office/powerpoint/2010/main" val="26620263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2DC72-0B5A-F323-E0D2-F6622921F7BE}"/>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8463386B-754F-BC39-F6F0-B0831B580D9D}"/>
              </a:ext>
            </a:extLst>
          </p:cNvPr>
          <p:cNvSpPr>
            <a:spLocks noGrp="1"/>
          </p:cNvSpPr>
          <p:nvPr>
            <p:ph type="title"/>
          </p:nvPr>
        </p:nvSpPr>
        <p:spPr/>
        <p:txBody>
          <a:bodyPr/>
          <a:lstStyle/>
          <a:p>
            <a:r>
              <a:rPr lang="el-GR" dirty="0"/>
              <a:t>Διαχείριση γεωργικών αποβλήτων</a:t>
            </a:r>
            <a:endParaRPr lang="en-GB" dirty="0"/>
          </a:p>
        </p:txBody>
      </p:sp>
      <p:sp>
        <p:nvSpPr>
          <p:cNvPr id="8" name="Segnaposto contenuto 7">
            <a:extLst>
              <a:ext uri="{FF2B5EF4-FFF2-40B4-BE49-F238E27FC236}">
                <a16:creationId xmlns:a16="http://schemas.microsoft.com/office/drawing/2014/main" id="{41F92C2A-AD5D-D3FE-9F56-5DAC7124BF33}"/>
              </a:ext>
            </a:extLst>
          </p:cNvPr>
          <p:cNvSpPr>
            <a:spLocks noGrp="1"/>
          </p:cNvSpPr>
          <p:nvPr>
            <p:ph idx="1"/>
          </p:nvPr>
        </p:nvSpPr>
        <p:spPr>
          <a:xfrm>
            <a:off x="3607622" y="3024454"/>
            <a:ext cx="8005258" cy="1584960"/>
          </a:xfrm>
        </p:spPr>
        <p:txBody>
          <a:bodyPr>
            <a:normAutofit/>
          </a:bodyPr>
          <a:lstStyle/>
          <a:p>
            <a:pPr marL="0" indent="0">
              <a:buNone/>
            </a:pPr>
            <a:r>
              <a:rPr lang="el-GR" sz="3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Βελτιστοποίηση των δυνητικών οφελών των οργανικών αποβλήτων</a:t>
            </a:r>
            <a:r>
              <a:rPr lang="en-US" sz="3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endParaRPr lang="it-IT" sz="3200" dirty="0">
              <a:solidFill>
                <a:schemeClr val="tx1"/>
              </a:solidFill>
            </a:endParaRPr>
          </a:p>
        </p:txBody>
      </p:sp>
      <p:sp>
        <p:nvSpPr>
          <p:cNvPr id="2" name="Segnaposto piè di pagina 1">
            <a:extLst>
              <a:ext uri="{FF2B5EF4-FFF2-40B4-BE49-F238E27FC236}">
                <a16:creationId xmlns:a16="http://schemas.microsoft.com/office/drawing/2014/main" id="{8264830A-62CC-44FD-8C30-6CE313A49967}"/>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Sub-Unit: </a:t>
            </a:r>
            <a:r>
              <a:rPr lang="en-US" dirty="0">
                <a:solidFill>
                  <a:schemeClr val="bg1">
                    <a:lumMod val="65000"/>
                  </a:schemeClr>
                </a:solidFill>
              </a:rPr>
              <a:t>Waste management</a:t>
            </a:r>
            <a:endParaRPr lang="en-US" sz="1200" dirty="0">
              <a:solidFill>
                <a:schemeClr val="bg1">
                  <a:lumMod val="65000"/>
                </a:schemeClr>
              </a:solidFill>
            </a:endParaRPr>
          </a:p>
        </p:txBody>
      </p:sp>
      <p:sp>
        <p:nvSpPr>
          <p:cNvPr id="3" name="Segnaposto numero diapositiva 2">
            <a:extLst>
              <a:ext uri="{FF2B5EF4-FFF2-40B4-BE49-F238E27FC236}">
                <a16:creationId xmlns:a16="http://schemas.microsoft.com/office/drawing/2014/main" id="{4C81D2B2-F1A7-4FEA-B97A-914FC32B881B}"/>
              </a:ext>
            </a:extLst>
          </p:cNvPr>
          <p:cNvSpPr>
            <a:spLocks noGrp="1"/>
          </p:cNvSpPr>
          <p:nvPr>
            <p:ph type="sldNum" sz="quarter" idx="12"/>
          </p:nvPr>
        </p:nvSpPr>
        <p:spPr/>
        <p:txBody>
          <a:bodyPr/>
          <a:lstStyle/>
          <a:p>
            <a:fld id="{D57F1E4F-1CFF-5643-939E-217C01CDF565}" type="slidenum">
              <a:rPr lang="en-US" smtClean="0"/>
              <a:pPr/>
              <a:t>35</a:t>
            </a:fld>
            <a:endParaRPr lang="en-US" dirty="0"/>
          </a:p>
        </p:txBody>
      </p:sp>
      <p:sp>
        <p:nvSpPr>
          <p:cNvPr id="5" name="TextBox 4">
            <a:extLst>
              <a:ext uri="{FF2B5EF4-FFF2-40B4-BE49-F238E27FC236}">
                <a16:creationId xmlns:a16="http://schemas.microsoft.com/office/drawing/2014/main" id="{7A18A6CD-D0B5-137A-8A9E-9EB7E920FD18}"/>
              </a:ext>
            </a:extLst>
          </p:cNvPr>
          <p:cNvSpPr txBox="1"/>
          <p:nvPr/>
        </p:nvSpPr>
        <p:spPr>
          <a:xfrm>
            <a:off x="438149" y="1578920"/>
            <a:ext cx="11287125" cy="1569660"/>
          </a:xfrm>
          <a:prstGeom prst="rect">
            <a:avLst/>
          </a:prstGeom>
          <a:noFill/>
        </p:spPr>
        <p:txBody>
          <a:bodyPr wrap="square" rtlCol="0">
            <a:spAutoFit/>
          </a:bodyPr>
          <a:lstStyle/>
          <a:p>
            <a:pPr algn="just"/>
            <a:r>
              <a:rPr lang="el-GR" sz="3200" dirty="0"/>
              <a:t>περιλαμβάνει μια σειρά από πρακτικές και στρατηγικές για τη </a:t>
            </a:r>
            <a:r>
              <a:rPr lang="el-GR" sz="3200" dirty="0">
                <a:solidFill>
                  <a:srgbClr val="94C020"/>
                </a:solidFill>
              </a:rPr>
              <a:t>μείωση</a:t>
            </a:r>
            <a:r>
              <a:rPr lang="el-GR" sz="3200" dirty="0"/>
              <a:t>, </a:t>
            </a:r>
            <a:r>
              <a:rPr lang="el-GR" sz="3200" dirty="0">
                <a:solidFill>
                  <a:srgbClr val="94C020"/>
                </a:solidFill>
              </a:rPr>
              <a:t>επαναχρησιμοποίηση </a:t>
            </a:r>
            <a:r>
              <a:rPr lang="el-GR" sz="3200" dirty="0"/>
              <a:t>και </a:t>
            </a:r>
            <a:r>
              <a:rPr lang="el-GR" sz="3200" dirty="0">
                <a:solidFill>
                  <a:srgbClr val="94C020"/>
                </a:solidFill>
              </a:rPr>
              <a:t>ανακύκλωση</a:t>
            </a:r>
            <a:r>
              <a:rPr lang="el-GR" sz="3200" dirty="0"/>
              <a:t> των γεωργικών αποβλήτων</a:t>
            </a:r>
            <a:r>
              <a:rPr lang="en-GB" sz="3200" dirty="0"/>
              <a:t>. </a:t>
            </a:r>
            <a:endParaRPr lang="en-US" sz="3200" dirty="0"/>
          </a:p>
        </p:txBody>
      </p:sp>
      <p:pic>
        <p:nvPicPr>
          <p:cNvPr id="6" name="Picture 5" descr="A dart on a target&#10;&#10;Description automatically generated">
            <a:extLst>
              <a:ext uri="{FF2B5EF4-FFF2-40B4-BE49-F238E27FC236}">
                <a16:creationId xmlns:a16="http://schemas.microsoft.com/office/drawing/2014/main" id="{B68270A1-1C0F-3877-B8F8-A315DCFCC709}"/>
              </a:ext>
            </a:extLst>
          </p:cNvPr>
          <p:cNvPicPr>
            <a:picLocks noChangeAspect="1"/>
          </p:cNvPicPr>
          <p:nvPr/>
        </p:nvPicPr>
        <p:blipFill>
          <a:blip r:embed="rId2"/>
          <a:stretch>
            <a:fillRect/>
          </a:stretch>
        </p:blipFill>
        <p:spPr>
          <a:xfrm>
            <a:off x="944880" y="3264755"/>
            <a:ext cx="1874215" cy="1874215"/>
          </a:xfrm>
          <a:prstGeom prst="rect">
            <a:avLst/>
          </a:prstGeom>
        </p:spPr>
      </p:pic>
      <p:sp>
        <p:nvSpPr>
          <p:cNvPr id="9" name="TextBox 8">
            <a:extLst>
              <a:ext uri="{FF2B5EF4-FFF2-40B4-BE49-F238E27FC236}">
                <a16:creationId xmlns:a16="http://schemas.microsoft.com/office/drawing/2014/main" id="{E835646C-6ADF-002C-DAC9-A436DA9F22A5}"/>
              </a:ext>
            </a:extLst>
          </p:cNvPr>
          <p:cNvSpPr txBox="1"/>
          <p:nvPr/>
        </p:nvSpPr>
        <p:spPr>
          <a:xfrm>
            <a:off x="3607622" y="4316764"/>
            <a:ext cx="7841428" cy="978729"/>
          </a:xfrm>
          <a:prstGeom prst="rect">
            <a:avLst/>
          </a:prstGeom>
          <a:noFill/>
        </p:spPr>
        <p:txBody>
          <a:bodyPr wrap="square" rtlCol="0">
            <a:spAutoFit/>
          </a:bodyPr>
          <a:lstStyle/>
          <a:p>
            <a:pPr>
              <a:lnSpc>
                <a:spcPct val="90000"/>
              </a:lnSpc>
              <a:spcBef>
                <a:spcPts val="1000"/>
              </a:spcBef>
            </a:pPr>
            <a:r>
              <a:rPr lang="el-GR" sz="3200" dirty="0">
                <a:solidFill>
                  <a:srgbClr val="000000"/>
                </a:solidFill>
                <a:latin typeface="Calibri" panose="020F0502020204030204" pitchFamily="34" charset="0"/>
                <a:cs typeface="Arial" panose="020B0604020202020204" pitchFamily="34" charset="0"/>
              </a:rPr>
              <a:t>Ελαχιστοποίηση των επιβλαβών επιπτώσεων των γεωργικών αποβλήτων στο περιβάλλον</a:t>
            </a:r>
            <a:r>
              <a:rPr lang="en-US" sz="3200" dirty="0">
                <a:solidFill>
                  <a:srgbClr val="000000"/>
                </a:solidFill>
                <a:latin typeface="Calibri" panose="020F0502020204030204" pitchFamily="34" charset="0"/>
                <a:cs typeface="Arial" panose="020B0604020202020204" pitchFamily="34" charset="0"/>
              </a:rPr>
              <a:t>. </a:t>
            </a:r>
            <a:endParaRPr lang="en-GB" sz="3200" dirty="0">
              <a:solidFill>
                <a:srgbClr val="000000"/>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56540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E48F5-1322-3214-84BA-A9AD5A48E1CD}"/>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4A4D7607-C940-0C38-1B5F-422DEF4F25F1}"/>
              </a:ext>
            </a:extLst>
          </p:cNvPr>
          <p:cNvSpPr>
            <a:spLocks noGrp="1"/>
          </p:cNvSpPr>
          <p:nvPr>
            <p:ph type="title"/>
          </p:nvPr>
        </p:nvSpPr>
        <p:spPr>
          <a:xfrm>
            <a:off x="640080" y="1412557"/>
            <a:ext cx="3413760" cy="3174683"/>
          </a:xfrm>
        </p:spPr>
        <p:txBody>
          <a:bodyPr>
            <a:normAutofit fontScale="90000"/>
          </a:bodyPr>
          <a:lstStyle/>
          <a:p>
            <a:r>
              <a:rPr lang="el-GR" dirty="0"/>
              <a:t>Οφέλη από την εφαρμογή της διαχείρισης των γεωργικών αποβλήτων </a:t>
            </a:r>
            <a:endParaRPr lang="en-GB" dirty="0"/>
          </a:p>
        </p:txBody>
      </p:sp>
      <p:sp>
        <p:nvSpPr>
          <p:cNvPr id="2" name="Segnaposto piè di pagina 1">
            <a:extLst>
              <a:ext uri="{FF2B5EF4-FFF2-40B4-BE49-F238E27FC236}">
                <a16:creationId xmlns:a16="http://schemas.microsoft.com/office/drawing/2014/main" id="{B3230369-C137-A409-CA09-241666111C60}"/>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Sub-Unit: </a:t>
            </a:r>
            <a:r>
              <a:rPr lang="en-US" dirty="0">
                <a:solidFill>
                  <a:schemeClr val="bg1">
                    <a:lumMod val="65000"/>
                  </a:schemeClr>
                </a:solidFill>
              </a:rPr>
              <a:t>Waste management</a:t>
            </a:r>
            <a:endParaRPr lang="en-US" sz="1200" dirty="0">
              <a:solidFill>
                <a:schemeClr val="bg1">
                  <a:lumMod val="65000"/>
                </a:schemeClr>
              </a:solidFill>
            </a:endParaRPr>
          </a:p>
        </p:txBody>
      </p:sp>
      <p:sp>
        <p:nvSpPr>
          <p:cNvPr id="3" name="Segnaposto numero diapositiva 2">
            <a:extLst>
              <a:ext uri="{FF2B5EF4-FFF2-40B4-BE49-F238E27FC236}">
                <a16:creationId xmlns:a16="http://schemas.microsoft.com/office/drawing/2014/main" id="{BD4BB064-B4B7-F851-7BF8-30CAE1181264}"/>
              </a:ext>
            </a:extLst>
          </p:cNvPr>
          <p:cNvSpPr>
            <a:spLocks noGrp="1"/>
          </p:cNvSpPr>
          <p:nvPr>
            <p:ph type="sldNum" sz="quarter" idx="12"/>
          </p:nvPr>
        </p:nvSpPr>
        <p:spPr/>
        <p:txBody>
          <a:bodyPr/>
          <a:lstStyle/>
          <a:p>
            <a:fld id="{D57F1E4F-1CFF-5643-939E-217C01CDF565}" type="slidenum">
              <a:rPr lang="en-US" smtClean="0"/>
              <a:pPr/>
              <a:t>36</a:t>
            </a:fld>
            <a:endParaRPr lang="en-US" dirty="0"/>
          </a:p>
        </p:txBody>
      </p:sp>
      <p:pic>
        <p:nvPicPr>
          <p:cNvPr id="4" name="Picture 3">
            <a:extLst>
              <a:ext uri="{FF2B5EF4-FFF2-40B4-BE49-F238E27FC236}">
                <a16:creationId xmlns:a16="http://schemas.microsoft.com/office/drawing/2014/main" id="{467D32BC-5098-F758-BC47-B33B0EFF97F0}"/>
              </a:ext>
            </a:extLst>
          </p:cNvPr>
          <p:cNvPicPr>
            <a:picLocks noChangeAspect="1"/>
          </p:cNvPicPr>
          <p:nvPr/>
        </p:nvPicPr>
        <p:blipFill>
          <a:blip r:embed="rId2"/>
          <a:stretch>
            <a:fillRect/>
          </a:stretch>
        </p:blipFill>
        <p:spPr>
          <a:xfrm>
            <a:off x="4734828" y="458109"/>
            <a:ext cx="6123672" cy="5941781"/>
          </a:xfrm>
          <a:prstGeom prst="rect">
            <a:avLst/>
          </a:prstGeom>
        </p:spPr>
      </p:pic>
    </p:spTree>
    <p:extLst>
      <p:ext uri="{BB962C8B-B14F-4D97-AF65-F5344CB8AC3E}">
        <p14:creationId xmlns:p14="http://schemas.microsoft.com/office/powerpoint/2010/main" val="7462647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4B6E4-1341-7212-0C57-667B4FAA4073}"/>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0C9BFE30-D381-4A2F-D91B-7FC1BA131FB2}"/>
              </a:ext>
            </a:extLst>
          </p:cNvPr>
          <p:cNvSpPr>
            <a:spLocks noGrp="1"/>
          </p:cNvSpPr>
          <p:nvPr>
            <p:ph type="title"/>
          </p:nvPr>
        </p:nvSpPr>
        <p:spPr/>
        <p:txBody>
          <a:bodyPr/>
          <a:lstStyle/>
          <a:p>
            <a:r>
              <a:rPr lang="el-GR" dirty="0"/>
              <a:t>Πρακτική Δραστηριότητα </a:t>
            </a:r>
            <a:r>
              <a:rPr lang="it-IT" dirty="0"/>
              <a:t>#5</a:t>
            </a:r>
            <a:endParaRPr lang="en-GB" dirty="0"/>
          </a:p>
        </p:txBody>
      </p:sp>
      <p:sp>
        <p:nvSpPr>
          <p:cNvPr id="5" name="Segnaposto piè di pagina 4">
            <a:extLst>
              <a:ext uri="{FF2B5EF4-FFF2-40B4-BE49-F238E27FC236}">
                <a16:creationId xmlns:a16="http://schemas.microsoft.com/office/drawing/2014/main" id="{BE271CDE-C49E-5126-80DD-A70E8012E4B4}"/>
              </a:ext>
            </a:extLst>
          </p:cNvPr>
          <p:cNvSpPr>
            <a:spLocks noGrp="1"/>
          </p:cNvSpPr>
          <p:nvPr>
            <p:ph type="ftr" sz="quarter" idx="10"/>
          </p:nvPr>
        </p:nvSpPr>
        <p:spPr/>
        <p:txBody>
          <a:bodyPr/>
          <a:lstStyle/>
          <a:p>
            <a:r>
              <a:rPr lang="en-US" sz="1200" dirty="0">
                <a:solidFill>
                  <a:schemeClr val="bg1">
                    <a:lumMod val="65000"/>
                  </a:schemeClr>
                </a:solidFill>
              </a:rPr>
              <a:t>Module: Horizontal skills / Learning Unit: Green skills / Sub Unit: International and European key directives</a:t>
            </a:r>
          </a:p>
        </p:txBody>
      </p:sp>
      <p:sp>
        <p:nvSpPr>
          <p:cNvPr id="6" name="Segnaposto numero diapositiva 5">
            <a:extLst>
              <a:ext uri="{FF2B5EF4-FFF2-40B4-BE49-F238E27FC236}">
                <a16:creationId xmlns:a16="http://schemas.microsoft.com/office/drawing/2014/main" id="{889BBEC1-DAF2-EC88-8339-AB5DEAAE942C}"/>
              </a:ext>
            </a:extLst>
          </p:cNvPr>
          <p:cNvSpPr>
            <a:spLocks noGrp="1"/>
          </p:cNvSpPr>
          <p:nvPr>
            <p:ph type="sldNum" sz="quarter" idx="11"/>
          </p:nvPr>
        </p:nvSpPr>
        <p:spPr/>
        <p:txBody>
          <a:bodyPr/>
          <a:lstStyle/>
          <a:p>
            <a:fld id="{519954A3-9DFD-4C44-94BA-B95130A3BA1C}" type="slidenum">
              <a:rPr lang="en-US" smtClean="0"/>
              <a:t>37</a:t>
            </a:fld>
            <a:endParaRPr lang="en-US" dirty="0"/>
          </a:p>
        </p:txBody>
      </p:sp>
      <p:sp>
        <p:nvSpPr>
          <p:cNvPr id="8" name="Segnaposto immagine 7">
            <a:extLst>
              <a:ext uri="{FF2B5EF4-FFF2-40B4-BE49-F238E27FC236}">
                <a16:creationId xmlns:a16="http://schemas.microsoft.com/office/drawing/2014/main" id="{A74B2CB2-75A6-2DA0-4419-8852761E7ECA}"/>
              </a:ext>
            </a:extLst>
          </p:cNvPr>
          <p:cNvSpPr>
            <a:spLocks noGrp="1"/>
          </p:cNvSpPr>
          <p:nvPr>
            <p:ph type="pic" sz="quarter" idx="12"/>
          </p:nvPr>
        </p:nvSpPr>
        <p:spPr>
          <a:xfrm>
            <a:off x="838198" y="1781175"/>
            <a:ext cx="10291355" cy="4394200"/>
          </a:xfrm>
        </p:spPr>
        <p:txBody>
          <a:bodyPr>
            <a:normAutofit lnSpcReduction="10000"/>
          </a:bodyPr>
          <a:lstStyle/>
          <a:p>
            <a:pPr marL="0" indent="0" algn="ctr">
              <a:buNone/>
            </a:pPr>
            <a:endParaRPr lang="en-US" i="1" dirty="0">
              <a:solidFill>
                <a:srgbClr val="000000"/>
              </a:solidFill>
              <a:latin typeface="Calibri" panose="020F0502020204030204" pitchFamily="34" charset="0"/>
              <a:ea typeface="Calibri" panose="020F0502020204030204" pitchFamily="34" charset="0"/>
            </a:endParaRPr>
          </a:p>
          <a:p>
            <a:pPr marL="0" indent="0" algn="ctr">
              <a:buNone/>
            </a:pPr>
            <a:r>
              <a:rPr lang="el-GR" i="1" kern="100" dirty="0">
                <a:latin typeface="Calibri" panose="020F0502020204030204" pitchFamily="34" charset="0"/>
                <a:ea typeface="Calibri" panose="020F0502020204030204" pitchFamily="34" charset="0"/>
              </a:rPr>
              <a:t>Ομαδική άσκηση</a:t>
            </a:r>
            <a:endParaRPr lang="en-US" sz="2800" i="1" kern="100" dirty="0">
              <a:effectLst/>
              <a:latin typeface="Calibri" panose="020F0502020204030204" pitchFamily="34" charset="0"/>
              <a:ea typeface="Calibri" panose="020F0502020204030204" pitchFamily="34" charset="0"/>
            </a:endParaRPr>
          </a:p>
          <a:p>
            <a:pPr marL="0" indent="0" algn="ctr">
              <a:buNone/>
            </a:pPr>
            <a:r>
              <a:rPr lang="el-GR" sz="2800" i="1" kern="100" dirty="0">
                <a:effectLst/>
                <a:latin typeface="Calibri" panose="020F0502020204030204" pitchFamily="34" charset="0"/>
                <a:ea typeface="Calibri" panose="020F0502020204030204" pitchFamily="34" charset="0"/>
              </a:rPr>
              <a:t>Χωριστείτε σε ομάδες των </a:t>
            </a:r>
            <a:r>
              <a:rPr lang="en-US" sz="2800" i="1" kern="100" dirty="0">
                <a:effectLst/>
                <a:latin typeface="Calibri" panose="020F0502020204030204" pitchFamily="34" charset="0"/>
                <a:ea typeface="Calibri" panose="020F0502020204030204" pitchFamily="34" charset="0"/>
              </a:rPr>
              <a:t>4</a:t>
            </a:r>
            <a:r>
              <a:rPr lang="el-GR" sz="2800" i="1" kern="100" dirty="0">
                <a:effectLst/>
                <a:latin typeface="Calibri" panose="020F0502020204030204" pitchFamily="34" charset="0"/>
                <a:ea typeface="Calibri" panose="020F0502020204030204" pitchFamily="34" charset="0"/>
              </a:rPr>
              <a:t> ατόμων</a:t>
            </a:r>
            <a:r>
              <a:rPr lang="en-US" sz="2800" i="1" kern="100" dirty="0">
                <a:effectLst/>
                <a:latin typeface="Calibri" panose="020F0502020204030204" pitchFamily="34" charset="0"/>
                <a:ea typeface="Calibri" panose="020F0502020204030204" pitchFamily="34" charset="0"/>
              </a:rPr>
              <a:t>. </a:t>
            </a:r>
          </a:p>
          <a:p>
            <a:pPr marL="0" indent="0" algn="ctr">
              <a:buNone/>
            </a:pPr>
            <a:r>
              <a:rPr lang="el-GR" sz="2800" i="1" kern="100" dirty="0">
                <a:effectLst/>
                <a:latin typeface="Calibri" panose="020F0502020204030204" pitchFamily="34" charset="0"/>
                <a:ea typeface="Calibri" panose="020F0502020204030204" pitchFamily="34" charset="0"/>
              </a:rPr>
              <a:t>Κάθε ομάδα θα πρέπει να προσπαθήσει να δώσει παραδείγματα με πρακτικές διαχείρισης γεωργικών αποβλήτων με βάση την εμπειρία της.  Θα προσπαθήσουν επίσης να παράσχουν τις βραχυπρόθεσμες καθώς και τις μακροπρόθεσμες επιπτώσεις αυτών των πρακτικών στην επιχείρηση.</a:t>
            </a:r>
          </a:p>
          <a:p>
            <a:pPr marL="0" indent="0" algn="ctr">
              <a:buNone/>
            </a:pPr>
            <a:r>
              <a:rPr lang="el-GR" sz="2800" i="1" kern="100" dirty="0">
                <a:effectLst/>
                <a:latin typeface="Calibri" panose="020F0502020204030204" pitchFamily="34" charset="0"/>
                <a:ea typeface="Calibri" panose="020F0502020204030204" pitchFamily="34" charset="0"/>
              </a:rPr>
              <a:t>Όλες οι ομάδες θα παρουσιάσουν τα ευρήματά τους και θα γίνει συζήτηση επ' αυτών. </a:t>
            </a:r>
            <a:endParaRPr lang="it-IT" sz="2800" dirty="0"/>
          </a:p>
        </p:txBody>
      </p:sp>
    </p:spTree>
    <p:extLst>
      <p:ext uri="{BB962C8B-B14F-4D97-AF65-F5344CB8AC3E}">
        <p14:creationId xmlns:p14="http://schemas.microsoft.com/office/powerpoint/2010/main" val="8339882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8CF71-3EE7-A6BE-F53D-F39C464F4B91}"/>
            </a:ext>
          </a:extLst>
        </p:cNvPr>
        <p:cNvGrpSpPr/>
        <p:nvPr/>
      </p:nvGrpSpPr>
      <p:grpSpPr>
        <a:xfrm>
          <a:off x="0" y="0"/>
          <a:ext cx="0" cy="0"/>
          <a:chOff x="0" y="0"/>
          <a:chExt cx="0" cy="0"/>
        </a:xfrm>
      </p:grpSpPr>
    </p:spTree>
    <p:extLst>
      <p:ext uri="{BB962C8B-B14F-4D97-AF65-F5344CB8AC3E}">
        <p14:creationId xmlns:p14="http://schemas.microsoft.com/office/powerpoint/2010/main" val="37060783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7B0B8-A238-906F-C95E-6C0BCD968EF4}"/>
            </a:ext>
          </a:extLst>
        </p:cNvPr>
        <p:cNvGrpSpPr/>
        <p:nvPr/>
      </p:nvGrpSpPr>
      <p:grpSpPr>
        <a:xfrm>
          <a:off x="0" y="0"/>
          <a:ext cx="0" cy="0"/>
          <a:chOff x="0" y="0"/>
          <a:chExt cx="0" cy="0"/>
        </a:xfrm>
      </p:grpSpPr>
    </p:spTree>
    <p:extLst>
      <p:ext uri="{BB962C8B-B14F-4D97-AF65-F5344CB8AC3E}">
        <p14:creationId xmlns:p14="http://schemas.microsoft.com/office/powerpoint/2010/main" val="3860563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15B79C-88FB-B604-33F6-E0B1E73E54CE}"/>
              </a:ext>
            </a:extLst>
          </p:cNvPr>
          <p:cNvSpPr>
            <a:spLocks noGrp="1"/>
          </p:cNvSpPr>
          <p:nvPr>
            <p:ph type="title"/>
          </p:nvPr>
        </p:nvSpPr>
        <p:spPr/>
        <p:txBody>
          <a:bodyPr/>
          <a:lstStyle/>
          <a:p>
            <a:r>
              <a:rPr lang="el-GR" sz="4400" dirty="0"/>
              <a:t>Η έννοια της Βιωσιμότητας</a:t>
            </a:r>
            <a:endParaRPr lang="en-GB" dirty="0"/>
          </a:p>
        </p:txBody>
      </p:sp>
      <p:sp>
        <p:nvSpPr>
          <p:cNvPr id="3" name="Segnaposto contenuto 2">
            <a:extLst>
              <a:ext uri="{FF2B5EF4-FFF2-40B4-BE49-F238E27FC236}">
                <a16:creationId xmlns:a16="http://schemas.microsoft.com/office/drawing/2014/main" id="{78EEE677-F961-227B-5672-4798FA00061F}"/>
              </a:ext>
            </a:extLst>
          </p:cNvPr>
          <p:cNvSpPr>
            <a:spLocks noGrp="1"/>
          </p:cNvSpPr>
          <p:nvPr>
            <p:ph idx="1"/>
          </p:nvPr>
        </p:nvSpPr>
        <p:spPr>
          <a:xfrm>
            <a:off x="838200" y="1690688"/>
            <a:ext cx="10515600" cy="4486275"/>
          </a:xfrm>
        </p:spPr>
        <p:txBody>
          <a:bodyPr/>
          <a:lstStyle/>
          <a:p>
            <a:r>
              <a:rPr lang="el-GR" sz="1800" kern="100" dirty="0">
                <a:effectLst/>
                <a:ea typeface="Calibri" panose="020F0502020204030204" pitchFamily="34" charset="0"/>
                <a:cs typeface="Calibri" panose="020F0502020204030204" pitchFamily="34" charset="0"/>
              </a:rPr>
              <a:t>Είναι η πρακτική της χρήσης των πόρων με τρόπο που διαφυλάσσει το </a:t>
            </a:r>
            <a:r>
              <a:rPr lang="el-GR" sz="1800" u="sng" kern="100" dirty="0">
                <a:effectLst/>
                <a:ea typeface="Calibri" panose="020F0502020204030204" pitchFamily="34" charset="0"/>
                <a:cs typeface="Calibri" panose="020F0502020204030204" pitchFamily="34" charset="0"/>
              </a:rPr>
              <a:t>περιβάλλον</a:t>
            </a:r>
            <a:r>
              <a:rPr lang="el-GR" sz="1800" kern="100" dirty="0">
                <a:effectLst/>
                <a:ea typeface="Calibri" panose="020F0502020204030204" pitchFamily="34" charset="0"/>
                <a:cs typeface="Calibri" panose="020F0502020204030204" pitchFamily="34" charset="0"/>
              </a:rPr>
              <a:t>, υποστηρίζει την </a:t>
            </a:r>
            <a:r>
              <a:rPr lang="el-GR" sz="1800" u="sng" kern="100" dirty="0">
                <a:effectLst/>
                <a:ea typeface="Calibri" panose="020F0502020204030204" pitchFamily="34" charset="0"/>
                <a:cs typeface="Calibri" panose="020F0502020204030204" pitchFamily="34" charset="0"/>
              </a:rPr>
              <a:t>κοινωνική ευημερία </a:t>
            </a:r>
            <a:r>
              <a:rPr lang="el-GR" sz="1800" kern="100" dirty="0">
                <a:effectLst/>
                <a:ea typeface="Calibri" panose="020F0502020204030204" pitchFamily="34" charset="0"/>
                <a:cs typeface="Calibri" panose="020F0502020204030204" pitchFamily="34" charset="0"/>
              </a:rPr>
              <a:t>και διασφαλίζει την </a:t>
            </a:r>
            <a:r>
              <a:rPr lang="el-GR" sz="1800" u="sng" kern="100" dirty="0">
                <a:effectLst/>
                <a:ea typeface="Calibri" panose="020F0502020204030204" pitchFamily="34" charset="0"/>
                <a:cs typeface="Calibri" panose="020F0502020204030204" pitchFamily="34" charset="0"/>
              </a:rPr>
              <a:t>οικονομική βιωσιμότητα</a:t>
            </a:r>
            <a:r>
              <a:rPr lang="el-GR" sz="1800" kern="100" dirty="0">
                <a:effectLst/>
                <a:ea typeface="Calibri" panose="020F0502020204030204" pitchFamily="34" charset="0"/>
                <a:cs typeface="Calibri" panose="020F0502020204030204" pitchFamily="34" charset="0"/>
              </a:rPr>
              <a:t>.</a:t>
            </a:r>
          </a:p>
          <a:p>
            <a:r>
              <a:rPr lang="el-GR" sz="1800" kern="100" dirty="0">
                <a:effectLst/>
                <a:ea typeface="Calibri" panose="020F0502020204030204" pitchFamily="34" charset="0"/>
                <a:cs typeface="Calibri" panose="020F0502020204030204" pitchFamily="34" charset="0"/>
              </a:rPr>
              <a:t>Πρόκειται για μια έννοια που έχει παγκόσμιο πεδίο εφαρμογής, είναι διαχρονική, αντανακλά μια διαδικασία που είναι συνεχής, και περικλείει </a:t>
            </a:r>
            <a:r>
              <a:rPr lang="el-GR" sz="1800" kern="100" dirty="0">
                <a:ea typeface="Calibri" panose="020F0502020204030204" pitchFamily="34" charset="0"/>
                <a:cs typeface="Calibri" panose="020F0502020204030204" pitchFamily="34" charset="0"/>
              </a:rPr>
              <a:t>την </a:t>
            </a:r>
            <a:r>
              <a:rPr lang="el-GR" sz="1800" kern="100" dirty="0">
                <a:effectLst/>
                <a:ea typeface="Calibri" panose="020F0502020204030204" pitchFamily="34" charset="0"/>
                <a:cs typeface="Calibri" panose="020F0502020204030204" pitchFamily="34" charset="0"/>
              </a:rPr>
              <a:t>ηθική ευθύνη για ισότητα και δικαιοσύνη</a:t>
            </a:r>
            <a:r>
              <a:rPr lang="en-US" sz="1800" kern="100" dirty="0">
                <a:effectLst/>
                <a:ea typeface="Calibri" panose="020F0502020204030204" pitchFamily="34" charset="0"/>
                <a:cs typeface="Calibri" panose="020F0502020204030204" pitchFamily="34" charset="0"/>
              </a:rPr>
              <a:t>.</a:t>
            </a:r>
          </a:p>
          <a:p>
            <a:pPr marL="0" indent="0">
              <a:buNone/>
            </a:pPr>
            <a:endParaRPr lang="it-IT" b="1" dirty="0"/>
          </a:p>
          <a:p>
            <a:endParaRPr lang="it-IT" b="1" u="sng" dirty="0"/>
          </a:p>
          <a:p>
            <a:endParaRPr lang="en-GB" dirty="0"/>
          </a:p>
        </p:txBody>
      </p:sp>
      <p:sp>
        <p:nvSpPr>
          <p:cNvPr id="4" name="Segnaposto piè di pagina 3">
            <a:extLst>
              <a:ext uri="{FF2B5EF4-FFF2-40B4-BE49-F238E27FC236}">
                <a16:creationId xmlns:a16="http://schemas.microsoft.com/office/drawing/2014/main" id="{2D6730F3-DF3E-43D1-9B3A-409ECEDC4A7E}"/>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Sub-Unit: Sustainability and related concepts</a:t>
            </a:r>
          </a:p>
        </p:txBody>
      </p:sp>
      <p:sp>
        <p:nvSpPr>
          <p:cNvPr id="5" name="Segnaposto numero diapositiva 4">
            <a:extLst>
              <a:ext uri="{FF2B5EF4-FFF2-40B4-BE49-F238E27FC236}">
                <a16:creationId xmlns:a16="http://schemas.microsoft.com/office/drawing/2014/main" id="{4A1ABC1B-5CE1-2165-AAE3-9AB3AB92BF9A}"/>
              </a:ext>
            </a:extLst>
          </p:cNvPr>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12" name="Immagine 11">
            <a:extLst>
              <a:ext uri="{FF2B5EF4-FFF2-40B4-BE49-F238E27FC236}">
                <a16:creationId xmlns:a16="http://schemas.microsoft.com/office/drawing/2014/main" id="{3BF8B996-AA10-4821-E194-D88E31DB5EF6}"/>
              </a:ext>
            </a:extLst>
          </p:cNvPr>
          <p:cNvPicPr>
            <a:picLocks noChangeAspect="1"/>
          </p:cNvPicPr>
          <p:nvPr/>
        </p:nvPicPr>
        <p:blipFill>
          <a:blip r:embed="rId2"/>
          <a:stretch>
            <a:fillRect/>
          </a:stretch>
        </p:blipFill>
        <p:spPr>
          <a:xfrm>
            <a:off x="1500673" y="3580443"/>
            <a:ext cx="3750630" cy="2407298"/>
          </a:xfrm>
          <a:prstGeom prst="rect">
            <a:avLst/>
          </a:prstGeom>
        </p:spPr>
      </p:pic>
      <p:pic>
        <p:nvPicPr>
          <p:cNvPr id="13" name="Picture 2" descr="L'Agenda 2030 - HEROES NEVER SLEEP dei Global Shapers italiani">
            <a:extLst>
              <a:ext uri="{FF2B5EF4-FFF2-40B4-BE49-F238E27FC236}">
                <a16:creationId xmlns:a16="http://schemas.microsoft.com/office/drawing/2014/main" id="{F7BF1F45-5923-1978-BF65-8A9D53C341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1923" y="2619390"/>
            <a:ext cx="4329404" cy="432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2432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CA37F-DE58-74F1-0BCB-19AD042F0497}"/>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FBFD6A08-F211-54D8-8BB2-2E6AB4D70586}"/>
              </a:ext>
            </a:extLst>
          </p:cNvPr>
          <p:cNvSpPr>
            <a:spLocks noGrp="1"/>
          </p:cNvSpPr>
          <p:nvPr>
            <p:ph type="title"/>
          </p:nvPr>
        </p:nvSpPr>
        <p:spPr/>
        <p:txBody>
          <a:bodyPr/>
          <a:lstStyle/>
          <a:p>
            <a:r>
              <a:rPr lang="el-GR" dirty="0"/>
              <a:t>Περιεχόμενο</a:t>
            </a:r>
            <a:endParaRPr lang="en-GB" dirty="0"/>
          </a:p>
        </p:txBody>
      </p:sp>
      <p:sp>
        <p:nvSpPr>
          <p:cNvPr id="8" name="Segnaposto contenuto 7">
            <a:extLst>
              <a:ext uri="{FF2B5EF4-FFF2-40B4-BE49-F238E27FC236}">
                <a16:creationId xmlns:a16="http://schemas.microsoft.com/office/drawing/2014/main" id="{C66A4D5B-490C-871F-9DA5-9E60BB98DACD}"/>
              </a:ext>
            </a:extLst>
          </p:cNvPr>
          <p:cNvSpPr>
            <a:spLocks noGrp="1"/>
          </p:cNvSpPr>
          <p:nvPr>
            <p:ph idx="1"/>
          </p:nvPr>
        </p:nvSpPr>
        <p:spPr/>
        <p:txBody>
          <a:bodyPr/>
          <a:lstStyle/>
          <a:p>
            <a:pPr marL="342900" indent="-342900">
              <a:buFont typeface="+mj-lt"/>
              <a:buAutoNum type="arabicPeriod"/>
            </a:pPr>
            <a:r>
              <a:rPr lang="el-GR" dirty="0"/>
              <a:t>Ο περιβαλλοντικός αντίκτυπος των ανθρώπινων δραστηριοτήτων: το "</a:t>
            </a:r>
            <a:r>
              <a:rPr lang="el-GR" dirty="0" err="1"/>
              <a:t>Ανθρωπόκαινο</a:t>
            </a:r>
            <a:r>
              <a:rPr lang="el-GR" dirty="0"/>
              <a:t>«</a:t>
            </a:r>
          </a:p>
          <a:p>
            <a:pPr marL="342900" indent="-342900">
              <a:buFont typeface="+mj-lt"/>
              <a:buAutoNum type="arabicPeriod"/>
            </a:pPr>
            <a:endParaRPr lang="it-IT" dirty="0"/>
          </a:p>
          <a:p>
            <a:pPr marL="342900" indent="-342900">
              <a:buFont typeface="+mj-lt"/>
              <a:buAutoNum type="arabicPeriod"/>
            </a:pPr>
            <a:r>
              <a:rPr lang="el-GR" dirty="0"/>
              <a:t>Η αλληλεξάρτηση μεταξύ γεωργίας και κλιματικής αλλαγής</a:t>
            </a:r>
          </a:p>
          <a:p>
            <a:pPr marL="342900" indent="-342900">
              <a:buFont typeface="+mj-lt"/>
              <a:buAutoNum type="arabicPeriod"/>
            </a:pPr>
            <a:endParaRPr lang="it-IT" dirty="0"/>
          </a:p>
          <a:p>
            <a:pPr marL="342900" indent="-342900">
              <a:buFont typeface="+mj-lt"/>
              <a:buAutoNum type="arabicPeriod"/>
            </a:pPr>
            <a:r>
              <a:rPr lang="el-GR" dirty="0"/>
              <a:t>Υπολογίζοντας τον αντίκτυπο της ανθρώπινης δραστηριότητας</a:t>
            </a:r>
            <a:endParaRPr lang="it-IT" dirty="0"/>
          </a:p>
          <a:p>
            <a:endParaRPr lang="en-GB" dirty="0"/>
          </a:p>
        </p:txBody>
      </p:sp>
      <p:sp>
        <p:nvSpPr>
          <p:cNvPr id="2" name="Segnaposto piè di pagina 1">
            <a:extLst>
              <a:ext uri="{FF2B5EF4-FFF2-40B4-BE49-F238E27FC236}">
                <a16:creationId xmlns:a16="http://schemas.microsoft.com/office/drawing/2014/main" id="{29953286-19FE-B94C-C69A-7AE7F78FBD7B}"/>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 Unit: Environmental impact assessment</a:t>
            </a:r>
          </a:p>
        </p:txBody>
      </p:sp>
      <p:sp>
        <p:nvSpPr>
          <p:cNvPr id="3" name="Segnaposto numero diapositiva 2">
            <a:extLst>
              <a:ext uri="{FF2B5EF4-FFF2-40B4-BE49-F238E27FC236}">
                <a16:creationId xmlns:a16="http://schemas.microsoft.com/office/drawing/2014/main" id="{3C6E712A-0B1E-8E95-94D6-D1A495CB6601}"/>
              </a:ext>
            </a:extLst>
          </p:cNvPr>
          <p:cNvSpPr>
            <a:spLocks noGrp="1"/>
          </p:cNvSpPr>
          <p:nvPr>
            <p:ph type="sldNum" sz="quarter" idx="12"/>
          </p:nvPr>
        </p:nvSpPr>
        <p:spPr/>
        <p:txBody>
          <a:bodyPr/>
          <a:lstStyle/>
          <a:p>
            <a:fld id="{D57F1E4F-1CFF-5643-939E-217C01CDF565}" type="slidenum">
              <a:rPr lang="en-US" smtClean="0"/>
              <a:pPr/>
              <a:t>40</a:t>
            </a:fld>
            <a:endParaRPr lang="en-US" dirty="0"/>
          </a:p>
        </p:txBody>
      </p:sp>
    </p:spTree>
    <p:extLst>
      <p:ext uri="{BB962C8B-B14F-4D97-AF65-F5344CB8AC3E}">
        <p14:creationId xmlns:p14="http://schemas.microsoft.com/office/powerpoint/2010/main" val="11809114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lstStyle/>
          <a:p>
            <a:r>
              <a:rPr lang="el-GR" sz="4400" dirty="0"/>
              <a:t>Το «</a:t>
            </a:r>
            <a:r>
              <a:rPr lang="el-GR" sz="4400" dirty="0" err="1"/>
              <a:t>Ανθρωπόκαινο</a:t>
            </a:r>
            <a:r>
              <a:rPr lang="el-GR" sz="4400" dirty="0"/>
              <a:t>»</a:t>
            </a:r>
            <a:endParaRPr lang="en-GB"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 Unit: Environmental impact assessment</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41</a:t>
            </a:fld>
            <a:endParaRPr lang="en-US" dirty="0"/>
          </a:p>
        </p:txBody>
      </p:sp>
      <p:sp>
        <p:nvSpPr>
          <p:cNvPr id="7" name="CasellaDiTesto 6">
            <a:extLst>
              <a:ext uri="{FF2B5EF4-FFF2-40B4-BE49-F238E27FC236}">
                <a16:creationId xmlns:a16="http://schemas.microsoft.com/office/drawing/2014/main" id="{D31F0C9E-ECFC-455D-D0B6-355F2D736B1B}"/>
              </a:ext>
            </a:extLst>
          </p:cNvPr>
          <p:cNvSpPr txBox="1"/>
          <p:nvPr/>
        </p:nvSpPr>
        <p:spPr>
          <a:xfrm>
            <a:off x="627477" y="1569610"/>
            <a:ext cx="10802521" cy="646331"/>
          </a:xfrm>
          <a:prstGeom prst="rect">
            <a:avLst/>
          </a:prstGeom>
          <a:noFill/>
        </p:spPr>
        <p:txBody>
          <a:bodyPr wrap="square" rtlCol="0">
            <a:spAutoFit/>
          </a:bodyPr>
          <a:lstStyle/>
          <a:p>
            <a:pPr algn="just"/>
            <a:r>
              <a:rPr lang="el-GR" sz="1800" kern="100" dirty="0">
                <a:effectLst/>
                <a:latin typeface="Minion Pro"/>
                <a:ea typeface="Calibri" panose="020F0502020204030204" pitchFamily="34" charset="0"/>
                <a:cs typeface="Calibri" panose="020F0502020204030204" pitchFamily="34" charset="0"/>
              </a:rPr>
              <a:t>Είναι η εποχή στην οποία βρεθήκαμε, όπου οι ανθρώπινες δραστηριότητες έχουν γίνει η κυρίαρχη δύναμη που διαμορφώνει το περιβάλλον της Γης.</a:t>
            </a:r>
            <a:endParaRPr lang="it-IT" b="1" u="sng" dirty="0"/>
          </a:p>
        </p:txBody>
      </p:sp>
      <p:sp>
        <p:nvSpPr>
          <p:cNvPr id="10" name="CasellaDiTesto 9">
            <a:extLst>
              <a:ext uri="{FF2B5EF4-FFF2-40B4-BE49-F238E27FC236}">
                <a16:creationId xmlns:a16="http://schemas.microsoft.com/office/drawing/2014/main" id="{8999C4BA-4A93-F2E9-4300-5A02A4CFED55}"/>
              </a:ext>
            </a:extLst>
          </p:cNvPr>
          <p:cNvSpPr txBox="1"/>
          <p:nvPr/>
        </p:nvSpPr>
        <p:spPr>
          <a:xfrm>
            <a:off x="627476" y="2449996"/>
            <a:ext cx="10802521" cy="369332"/>
          </a:xfrm>
          <a:prstGeom prst="rect">
            <a:avLst/>
          </a:prstGeom>
          <a:noFill/>
        </p:spPr>
        <p:txBody>
          <a:bodyPr wrap="square" rtlCol="0">
            <a:spAutoFit/>
          </a:bodyPr>
          <a:lstStyle/>
          <a:p>
            <a:pPr algn="just"/>
            <a:r>
              <a:rPr lang="el-GR" u="sng" kern="100" dirty="0">
                <a:latin typeface="Minion Pro"/>
                <a:ea typeface="Calibri" panose="020F0502020204030204" pitchFamily="34" charset="0"/>
                <a:cs typeface="Calibri" panose="020F0502020204030204" pitchFamily="34" charset="0"/>
              </a:rPr>
              <a:t>Σχετικά ζητήματα </a:t>
            </a:r>
            <a:r>
              <a:rPr lang="el-GR" kern="100" dirty="0">
                <a:latin typeface="Minion Pro"/>
                <a:ea typeface="Calibri" panose="020F0502020204030204" pitchFamily="34" charset="0"/>
                <a:cs typeface="Calibri" panose="020F0502020204030204" pitchFamily="34" charset="0"/>
              </a:rPr>
              <a:t>είναι</a:t>
            </a:r>
            <a:r>
              <a:rPr lang="en-US" kern="100" dirty="0">
                <a:latin typeface="Minion Pro"/>
                <a:ea typeface="Calibri" panose="020F0502020204030204" pitchFamily="34" charset="0"/>
                <a:cs typeface="Calibri" panose="020F0502020204030204" pitchFamily="34" charset="0"/>
              </a:rPr>
              <a:t>:</a:t>
            </a:r>
            <a:endParaRPr lang="it-IT" dirty="0"/>
          </a:p>
        </p:txBody>
      </p:sp>
      <p:pic>
        <p:nvPicPr>
          <p:cNvPr id="15" name="Immagine 14">
            <a:extLst>
              <a:ext uri="{FF2B5EF4-FFF2-40B4-BE49-F238E27FC236}">
                <a16:creationId xmlns:a16="http://schemas.microsoft.com/office/drawing/2014/main" id="{8F23261F-3BCA-B96A-5B17-D4298ED60F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200" y="3193624"/>
            <a:ext cx="1112614" cy="1054056"/>
          </a:xfrm>
          <a:prstGeom prst="rect">
            <a:avLst/>
          </a:prstGeom>
        </p:spPr>
      </p:pic>
      <p:pic>
        <p:nvPicPr>
          <p:cNvPr id="16" name="Immagine 15">
            <a:extLst>
              <a:ext uri="{FF2B5EF4-FFF2-40B4-BE49-F238E27FC236}">
                <a16:creationId xmlns:a16="http://schemas.microsoft.com/office/drawing/2014/main" id="{A3906833-6F20-436A-E467-1D22D5AAB3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665" y="3291779"/>
            <a:ext cx="933278" cy="893982"/>
          </a:xfrm>
          <a:prstGeom prst="rect">
            <a:avLst/>
          </a:prstGeom>
        </p:spPr>
      </p:pic>
      <p:pic>
        <p:nvPicPr>
          <p:cNvPr id="17" name="Immagine 16">
            <a:extLst>
              <a:ext uri="{FF2B5EF4-FFF2-40B4-BE49-F238E27FC236}">
                <a16:creationId xmlns:a16="http://schemas.microsoft.com/office/drawing/2014/main" id="{FD10882D-76AA-3F4C-6AB5-F558FA0DBC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2347" y="3263482"/>
            <a:ext cx="937590" cy="893982"/>
          </a:xfrm>
          <a:prstGeom prst="rect">
            <a:avLst/>
          </a:prstGeom>
        </p:spPr>
      </p:pic>
      <p:pic>
        <p:nvPicPr>
          <p:cNvPr id="18" name="Immagine 17">
            <a:extLst>
              <a:ext uri="{FF2B5EF4-FFF2-40B4-BE49-F238E27FC236}">
                <a16:creationId xmlns:a16="http://schemas.microsoft.com/office/drawing/2014/main" id="{22FAFF22-6B77-D36F-CEF4-30F21B6DFF03}"/>
              </a:ext>
            </a:extLst>
          </p:cNvPr>
          <p:cNvPicPr>
            <a:picLocks noChangeAspect="1"/>
          </p:cNvPicPr>
          <p:nvPr/>
        </p:nvPicPr>
        <p:blipFill>
          <a:blip r:embed="rId5" cstate="print">
            <a:clrChange>
              <a:clrFrom>
                <a:srgbClr val="F8FAFB"/>
              </a:clrFrom>
              <a:clrTo>
                <a:srgbClr val="F8FAFB">
                  <a:alpha val="0"/>
                </a:srgbClr>
              </a:clrTo>
            </a:clrChange>
            <a:extLst>
              <a:ext uri="{28A0092B-C50C-407E-A947-70E740481C1C}">
                <a14:useLocalDpi xmlns:a14="http://schemas.microsoft.com/office/drawing/2010/main" val="0"/>
              </a:ext>
            </a:extLst>
          </a:blip>
          <a:stretch>
            <a:fillRect/>
          </a:stretch>
        </p:blipFill>
        <p:spPr>
          <a:xfrm>
            <a:off x="7827339" y="3193624"/>
            <a:ext cx="911785" cy="893981"/>
          </a:xfrm>
          <a:prstGeom prst="rect">
            <a:avLst/>
          </a:prstGeom>
        </p:spPr>
      </p:pic>
      <p:pic>
        <p:nvPicPr>
          <p:cNvPr id="19" name="Immagine 18">
            <a:extLst>
              <a:ext uri="{FF2B5EF4-FFF2-40B4-BE49-F238E27FC236}">
                <a16:creationId xmlns:a16="http://schemas.microsoft.com/office/drawing/2014/main" id="{47C1A7AE-5AC5-9110-D4C0-50C326B9E8FA}"/>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61630" y="3193624"/>
            <a:ext cx="948492" cy="893981"/>
          </a:xfrm>
          <a:prstGeom prst="rect">
            <a:avLst/>
          </a:prstGeom>
        </p:spPr>
      </p:pic>
      <p:sp>
        <p:nvSpPr>
          <p:cNvPr id="20" name="CasellaDiTesto 19">
            <a:extLst>
              <a:ext uri="{FF2B5EF4-FFF2-40B4-BE49-F238E27FC236}">
                <a16:creationId xmlns:a16="http://schemas.microsoft.com/office/drawing/2014/main" id="{203FB4A1-2DC6-D90B-3622-CB3EC82CEA35}"/>
              </a:ext>
            </a:extLst>
          </p:cNvPr>
          <p:cNvSpPr txBox="1"/>
          <p:nvPr/>
        </p:nvSpPr>
        <p:spPr>
          <a:xfrm>
            <a:off x="1053200" y="4282868"/>
            <a:ext cx="1553422" cy="646331"/>
          </a:xfrm>
          <a:prstGeom prst="rect">
            <a:avLst/>
          </a:prstGeom>
          <a:noFill/>
        </p:spPr>
        <p:txBody>
          <a:bodyPr wrap="square" rtlCol="0">
            <a:spAutoFit/>
          </a:bodyPr>
          <a:lstStyle/>
          <a:p>
            <a:r>
              <a:rPr lang="el-GR" b="1" dirty="0"/>
              <a:t>ΚΛΙΜΑΤΙΚΗ ΑΛΛΑΓΗ</a:t>
            </a:r>
            <a:endParaRPr lang="it-IT" b="1" dirty="0"/>
          </a:p>
        </p:txBody>
      </p:sp>
      <p:sp>
        <p:nvSpPr>
          <p:cNvPr id="21" name="CasellaDiTesto 20">
            <a:extLst>
              <a:ext uri="{FF2B5EF4-FFF2-40B4-BE49-F238E27FC236}">
                <a16:creationId xmlns:a16="http://schemas.microsoft.com/office/drawing/2014/main" id="{BD63FD92-A258-431C-F926-6E1170B88598}"/>
              </a:ext>
            </a:extLst>
          </p:cNvPr>
          <p:cNvSpPr txBox="1"/>
          <p:nvPr/>
        </p:nvSpPr>
        <p:spPr>
          <a:xfrm>
            <a:off x="2953585" y="4247680"/>
            <a:ext cx="1967661" cy="646331"/>
          </a:xfrm>
          <a:prstGeom prst="rect">
            <a:avLst/>
          </a:prstGeom>
          <a:noFill/>
        </p:spPr>
        <p:txBody>
          <a:bodyPr wrap="square" rtlCol="0">
            <a:spAutoFit/>
          </a:bodyPr>
          <a:lstStyle/>
          <a:p>
            <a:pPr algn="ctr"/>
            <a:r>
              <a:rPr lang="el-GR" b="1" dirty="0"/>
              <a:t>ΑΠΩΛΕΙΑ ΒΙΟΠΟΙΚΙΛΟΤΗΤΑΣ</a:t>
            </a:r>
            <a:endParaRPr lang="it-IT" b="1" dirty="0"/>
          </a:p>
        </p:txBody>
      </p:sp>
      <p:sp>
        <p:nvSpPr>
          <p:cNvPr id="22" name="CasellaDiTesto 21">
            <a:extLst>
              <a:ext uri="{FF2B5EF4-FFF2-40B4-BE49-F238E27FC236}">
                <a16:creationId xmlns:a16="http://schemas.microsoft.com/office/drawing/2014/main" id="{3D22A642-2D73-EC83-E65E-4A68484D472B}"/>
              </a:ext>
            </a:extLst>
          </p:cNvPr>
          <p:cNvSpPr txBox="1"/>
          <p:nvPr/>
        </p:nvSpPr>
        <p:spPr>
          <a:xfrm>
            <a:off x="5095417" y="4322545"/>
            <a:ext cx="1931437" cy="369332"/>
          </a:xfrm>
          <a:prstGeom prst="rect">
            <a:avLst/>
          </a:prstGeom>
          <a:noFill/>
        </p:spPr>
        <p:txBody>
          <a:bodyPr wrap="square" rtlCol="0">
            <a:spAutoFit/>
          </a:bodyPr>
          <a:lstStyle/>
          <a:p>
            <a:pPr algn="ctr"/>
            <a:r>
              <a:rPr lang="el-GR" b="1" dirty="0"/>
              <a:t>ΜΟΛΥΝΣΗ</a:t>
            </a:r>
            <a:endParaRPr lang="it-IT" b="1" dirty="0"/>
          </a:p>
        </p:txBody>
      </p:sp>
      <p:sp>
        <p:nvSpPr>
          <p:cNvPr id="23" name="CasellaDiTesto 22">
            <a:extLst>
              <a:ext uri="{FF2B5EF4-FFF2-40B4-BE49-F238E27FC236}">
                <a16:creationId xmlns:a16="http://schemas.microsoft.com/office/drawing/2014/main" id="{E147BF2F-4391-A5D8-871F-2DA2A8078916}"/>
              </a:ext>
            </a:extLst>
          </p:cNvPr>
          <p:cNvSpPr txBox="1"/>
          <p:nvPr/>
        </p:nvSpPr>
        <p:spPr>
          <a:xfrm>
            <a:off x="7332436" y="4247183"/>
            <a:ext cx="1931437" cy="646331"/>
          </a:xfrm>
          <a:prstGeom prst="rect">
            <a:avLst/>
          </a:prstGeom>
          <a:noFill/>
        </p:spPr>
        <p:txBody>
          <a:bodyPr wrap="square" rtlCol="0">
            <a:spAutoFit/>
          </a:bodyPr>
          <a:lstStyle/>
          <a:p>
            <a:pPr algn="ctr"/>
            <a:r>
              <a:rPr lang="el-GR" b="1" dirty="0"/>
              <a:t>ΑΛΛΑΓΕΣ ΣΤΗ ΧΡΗΣΗ ΓΗΣ </a:t>
            </a:r>
            <a:endParaRPr lang="it-IT" b="1" dirty="0"/>
          </a:p>
        </p:txBody>
      </p:sp>
      <p:sp>
        <p:nvSpPr>
          <p:cNvPr id="24" name="CasellaDiTesto 23">
            <a:extLst>
              <a:ext uri="{FF2B5EF4-FFF2-40B4-BE49-F238E27FC236}">
                <a16:creationId xmlns:a16="http://schemas.microsoft.com/office/drawing/2014/main" id="{80AA8074-E65D-7DAF-EF78-5E6A1C3521D6}"/>
              </a:ext>
            </a:extLst>
          </p:cNvPr>
          <p:cNvSpPr txBox="1"/>
          <p:nvPr/>
        </p:nvSpPr>
        <p:spPr>
          <a:xfrm>
            <a:off x="9570157" y="4185761"/>
            <a:ext cx="1931437" cy="646331"/>
          </a:xfrm>
          <a:prstGeom prst="rect">
            <a:avLst/>
          </a:prstGeom>
          <a:noFill/>
        </p:spPr>
        <p:txBody>
          <a:bodyPr wrap="square" rtlCol="0">
            <a:spAutoFit/>
          </a:bodyPr>
          <a:lstStyle/>
          <a:p>
            <a:pPr algn="ctr"/>
            <a:r>
              <a:rPr lang="el-GR" b="1" dirty="0"/>
              <a:t>ΕΞΑΝΤΛΗΣΗ ΤΩΝ ΦΥΣΙΚΩΝ ΠΟΡΩΝ</a:t>
            </a:r>
            <a:endParaRPr lang="it-IT" b="1" dirty="0"/>
          </a:p>
        </p:txBody>
      </p:sp>
      <p:sp>
        <p:nvSpPr>
          <p:cNvPr id="25" name="CasellaDiTesto 24">
            <a:extLst>
              <a:ext uri="{FF2B5EF4-FFF2-40B4-BE49-F238E27FC236}">
                <a16:creationId xmlns:a16="http://schemas.microsoft.com/office/drawing/2014/main" id="{AEE47E69-235F-42BD-F87B-065789CE01AF}"/>
              </a:ext>
            </a:extLst>
          </p:cNvPr>
          <p:cNvSpPr txBox="1"/>
          <p:nvPr/>
        </p:nvSpPr>
        <p:spPr>
          <a:xfrm>
            <a:off x="514890" y="5028944"/>
            <a:ext cx="2189231" cy="954107"/>
          </a:xfrm>
          <a:prstGeom prst="rect">
            <a:avLst/>
          </a:prstGeom>
          <a:noFill/>
        </p:spPr>
        <p:txBody>
          <a:bodyPr wrap="square">
            <a:spAutoFit/>
          </a:bodyPr>
          <a:lstStyle/>
          <a:p>
            <a:r>
              <a:rPr lang="el-GR" sz="1400" kern="100" dirty="0">
                <a:effectLst/>
                <a:latin typeface="Calibri" panose="020F0502020204030204" pitchFamily="34" charset="0"/>
                <a:ea typeface="Calibri" panose="020F0502020204030204" pitchFamily="34" charset="0"/>
              </a:rPr>
              <a:t>σημαντική και επιταχυνόμενη αύξηση των παγκόσμιων θερμοκρασιών</a:t>
            </a:r>
            <a:endParaRPr lang="it-IT" sz="1400" dirty="0"/>
          </a:p>
        </p:txBody>
      </p:sp>
      <p:sp>
        <p:nvSpPr>
          <p:cNvPr id="26" name="CasellaDiTesto 25">
            <a:extLst>
              <a:ext uri="{FF2B5EF4-FFF2-40B4-BE49-F238E27FC236}">
                <a16:creationId xmlns:a16="http://schemas.microsoft.com/office/drawing/2014/main" id="{85D59C1E-0EC9-9489-3E77-1108DCF6EB72}"/>
              </a:ext>
            </a:extLst>
          </p:cNvPr>
          <p:cNvSpPr txBox="1"/>
          <p:nvPr/>
        </p:nvSpPr>
        <p:spPr>
          <a:xfrm>
            <a:off x="2766234" y="5028447"/>
            <a:ext cx="2344472" cy="523220"/>
          </a:xfrm>
          <a:prstGeom prst="rect">
            <a:avLst/>
          </a:prstGeom>
          <a:noFill/>
        </p:spPr>
        <p:txBody>
          <a:bodyPr wrap="square">
            <a:spAutoFit/>
          </a:bodyPr>
          <a:lstStyle/>
          <a:p>
            <a:r>
              <a:rPr lang="el-GR" sz="1400" kern="100" dirty="0">
                <a:effectLst/>
                <a:latin typeface="Calibri" panose="020F0502020204030204" pitchFamily="34" charset="0"/>
                <a:ea typeface="Calibri" panose="020F0502020204030204" pitchFamily="34" charset="0"/>
              </a:rPr>
              <a:t>πρωτοφανής ρυθμός εξαφάνισης των ειδών</a:t>
            </a:r>
            <a:endParaRPr lang="it-IT" sz="1400" dirty="0"/>
          </a:p>
        </p:txBody>
      </p:sp>
      <p:sp>
        <p:nvSpPr>
          <p:cNvPr id="27" name="CasellaDiTesto 26">
            <a:extLst>
              <a:ext uri="{FF2B5EF4-FFF2-40B4-BE49-F238E27FC236}">
                <a16:creationId xmlns:a16="http://schemas.microsoft.com/office/drawing/2014/main" id="{005CD434-F69F-B1FF-1787-4812DB079707}"/>
              </a:ext>
            </a:extLst>
          </p:cNvPr>
          <p:cNvSpPr txBox="1"/>
          <p:nvPr/>
        </p:nvSpPr>
        <p:spPr>
          <a:xfrm>
            <a:off x="5172819" y="5011674"/>
            <a:ext cx="2344472" cy="954107"/>
          </a:xfrm>
          <a:prstGeom prst="rect">
            <a:avLst/>
          </a:prstGeom>
          <a:noFill/>
        </p:spPr>
        <p:txBody>
          <a:bodyPr wrap="square">
            <a:spAutoFit/>
          </a:bodyPr>
          <a:lstStyle/>
          <a:p>
            <a:r>
              <a:rPr lang="el-GR" sz="1400" kern="100" dirty="0">
                <a:effectLst/>
                <a:latin typeface="Calibri" panose="020F0502020204030204" pitchFamily="34" charset="0"/>
                <a:ea typeface="Calibri" panose="020F0502020204030204" pitchFamily="34" charset="0"/>
              </a:rPr>
              <a:t>εισαγωγή επιβλαβών υλικών (GHG, </a:t>
            </a:r>
            <a:r>
              <a:rPr lang="el-GR" sz="1400" kern="100" dirty="0" err="1">
                <a:effectLst/>
                <a:latin typeface="Calibri" panose="020F0502020204030204" pitchFamily="34" charset="0"/>
                <a:ea typeface="Calibri" panose="020F0502020204030204" pitchFamily="34" charset="0"/>
              </a:rPr>
              <a:t>πλαστικά,τοξικά</a:t>
            </a:r>
            <a:r>
              <a:rPr lang="el-GR" sz="1400" kern="100" dirty="0">
                <a:effectLst/>
                <a:latin typeface="Calibri" panose="020F0502020204030204" pitchFamily="34" charset="0"/>
                <a:ea typeface="Calibri" panose="020F0502020204030204" pitchFamily="34" charset="0"/>
              </a:rPr>
              <a:t> απόβλητα κ.λπ.) στο περιβάλλον</a:t>
            </a:r>
            <a:endParaRPr lang="it-IT" sz="1400" dirty="0"/>
          </a:p>
        </p:txBody>
      </p:sp>
      <p:sp>
        <p:nvSpPr>
          <p:cNvPr id="28" name="CasellaDiTesto 27">
            <a:extLst>
              <a:ext uri="{FF2B5EF4-FFF2-40B4-BE49-F238E27FC236}">
                <a16:creationId xmlns:a16="http://schemas.microsoft.com/office/drawing/2014/main" id="{D56A098F-3D8A-767E-791F-246A5B10EA2F}"/>
              </a:ext>
            </a:extLst>
          </p:cNvPr>
          <p:cNvSpPr txBox="1"/>
          <p:nvPr/>
        </p:nvSpPr>
        <p:spPr>
          <a:xfrm>
            <a:off x="7400407" y="4966891"/>
            <a:ext cx="2189231" cy="1169551"/>
          </a:xfrm>
          <a:prstGeom prst="rect">
            <a:avLst/>
          </a:prstGeom>
          <a:noFill/>
        </p:spPr>
        <p:txBody>
          <a:bodyPr wrap="square">
            <a:spAutoFit/>
          </a:bodyPr>
          <a:lstStyle/>
          <a:p>
            <a:r>
              <a:rPr lang="el-GR" sz="1400" kern="100" dirty="0">
                <a:effectLst/>
                <a:latin typeface="Calibri" panose="020F0502020204030204" pitchFamily="34" charset="0"/>
                <a:ea typeface="Calibri" panose="020F0502020204030204" pitchFamily="34" charset="0"/>
              </a:rPr>
              <a:t>έχουν οδηγήσει σε αποψίλωση των δασών, υποβάθμιση του εδάφους και μετατροπή των άλλοτε παρθένων τοπίων </a:t>
            </a:r>
            <a:endParaRPr lang="it-IT" sz="1400" dirty="0"/>
          </a:p>
        </p:txBody>
      </p:sp>
      <p:sp>
        <p:nvSpPr>
          <p:cNvPr id="29" name="CasellaDiTesto 28">
            <a:extLst>
              <a:ext uri="{FF2B5EF4-FFF2-40B4-BE49-F238E27FC236}">
                <a16:creationId xmlns:a16="http://schemas.microsoft.com/office/drawing/2014/main" id="{910C5E70-7081-613B-9454-50E22EAD33D8}"/>
              </a:ext>
            </a:extLst>
          </p:cNvPr>
          <p:cNvSpPr txBox="1"/>
          <p:nvPr/>
        </p:nvSpPr>
        <p:spPr>
          <a:xfrm>
            <a:off x="9658651" y="4966890"/>
            <a:ext cx="2189231" cy="1169551"/>
          </a:xfrm>
          <a:prstGeom prst="rect">
            <a:avLst/>
          </a:prstGeom>
          <a:noFill/>
        </p:spPr>
        <p:txBody>
          <a:bodyPr wrap="square">
            <a:spAutoFit/>
          </a:bodyPr>
          <a:lstStyle/>
          <a:p>
            <a:r>
              <a:rPr lang="el-GR" sz="1400" kern="100" dirty="0">
                <a:effectLst/>
                <a:latin typeface="Calibri" panose="020F0502020204030204" pitchFamily="34" charset="0"/>
                <a:ea typeface="Calibri" panose="020F0502020204030204" pitchFamily="34" charset="0"/>
              </a:rPr>
              <a:t>η μη βιώσιμη εξόρυξη γλυκού νερού, ορυκτών και αλιευμάτων επιβαρύνει τους πεπερασμένους πόρους της Γης</a:t>
            </a:r>
            <a:endParaRPr lang="it-IT" sz="1400" dirty="0"/>
          </a:p>
        </p:txBody>
      </p:sp>
      <p:cxnSp>
        <p:nvCxnSpPr>
          <p:cNvPr id="30" name="Connettore diritto 29">
            <a:extLst>
              <a:ext uri="{FF2B5EF4-FFF2-40B4-BE49-F238E27FC236}">
                <a16:creationId xmlns:a16="http://schemas.microsoft.com/office/drawing/2014/main" id="{4D1146EB-C879-DFD5-2084-E93FEA9A81F3}"/>
              </a:ext>
            </a:extLst>
          </p:cNvPr>
          <p:cNvCxnSpPr/>
          <p:nvPr/>
        </p:nvCxnSpPr>
        <p:spPr>
          <a:xfrm>
            <a:off x="2703386" y="3255916"/>
            <a:ext cx="0" cy="2709865"/>
          </a:xfrm>
          <a:prstGeom prst="line">
            <a:avLst/>
          </a:prstGeom>
          <a:ln>
            <a:solidFill>
              <a:schemeClr val="bg2">
                <a:lumMod val="90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31" name="Connettore diritto 30">
            <a:extLst>
              <a:ext uri="{FF2B5EF4-FFF2-40B4-BE49-F238E27FC236}">
                <a16:creationId xmlns:a16="http://schemas.microsoft.com/office/drawing/2014/main" id="{B3DA22FA-9AD4-71D4-FEB4-79498F64C0E0}"/>
              </a:ext>
            </a:extLst>
          </p:cNvPr>
          <p:cNvCxnSpPr/>
          <p:nvPr/>
        </p:nvCxnSpPr>
        <p:spPr>
          <a:xfrm>
            <a:off x="5083320" y="3255916"/>
            <a:ext cx="0" cy="2709865"/>
          </a:xfrm>
          <a:prstGeom prst="line">
            <a:avLst/>
          </a:prstGeom>
          <a:ln>
            <a:solidFill>
              <a:schemeClr val="bg2">
                <a:lumMod val="90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FB345529-7D3B-9BB6-4146-A6CA0C02BA7A}"/>
              </a:ext>
            </a:extLst>
          </p:cNvPr>
          <p:cNvCxnSpPr/>
          <p:nvPr/>
        </p:nvCxnSpPr>
        <p:spPr>
          <a:xfrm>
            <a:off x="7202618" y="3263482"/>
            <a:ext cx="0" cy="2709865"/>
          </a:xfrm>
          <a:prstGeom prst="line">
            <a:avLst/>
          </a:prstGeom>
          <a:ln>
            <a:solidFill>
              <a:schemeClr val="bg2">
                <a:lumMod val="90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1DB3362A-9649-3972-6BE2-E040ED02C832}"/>
              </a:ext>
            </a:extLst>
          </p:cNvPr>
          <p:cNvCxnSpPr/>
          <p:nvPr/>
        </p:nvCxnSpPr>
        <p:spPr>
          <a:xfrm>
            <a:off x="9482399" y="3266586"/>
            <a:ext cx="0" cy="2709865"/>
          </a:xfrm>
          <a:prstGeom prst="line">
            <a:avLst/>
          </a:prstGeom>
          <a:ln>
            <a:solidFill>
              <a:schemeClr val="bg2">
                <a:lumMod val="90000"/>
              </a:schemeClr>
            </a:solidFill>
            <a:prstDash val="lgDashDot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90495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77099E63-73D8-9D42-5FF6-E198B14E2BCB}"/>
              </a:ext>
            </a:extLst>
          </p:cNvPr>
          <p:cNvPicPr>
            <a:picLocks noChangeAspect="1"/>
          </p:cNvPicPr>
          <p:nvPr/>
        </p:nvPicPr>
        <p:blipFill>
          <a:blip r:embed="rId2"/>
          <a:stretch>
            <a:fillRect/>
          </a:stretch>
        </p:blipFill>
        <p:spPr>
          <a:xfrm>
            <a:off x="3023724" y="1270040"/>
            <a:ext cx="6008381" cy="5127875"/>
          </a:xfrm>
          <a:prstGeom prst="rect">
            <a:avLst/>
          </a:prstGeom>
        </p:spPr>
      </p:pic>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normAutofit fontScale="90000"/>
          </a:bodyPr>
          <a:lstStyle/>
          <a:p>
            <a:r>
              <a:rPr lang="el-GR" sz="4400" dirty="0"/>
              <a:t>Τομείς που συμβάλλουν στην κλιματική αλλαγή</a:t>
            </a:r>
            <a:endParaRPr lang="en-GB"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 Unit: Environmental impact assessment</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42</a:t>
            </a:fld>
            <a:endParaRPr lang="en-US" dirty="0"/>
          </a:p>
        </p:txBody>
      </p:sp>
      <p:sp>
        <p:nvSpPr>
          <p:cNvPr id="4" name="CasellaDiTesto 3">
            <a:extLst>
              <a:ext uri="{FF2B5EF4-FFF2-40B4-BE49-F238E27FC236}">
                <a16:creationId xmlns:a16="http://schemas.microsoft.com/office/drawing/2014/main" id="{48AD43B5-FE0F-0B9A-48AB-57F4C490D4C0}"/>
              </a:ext>
            </a:extLst>
          </p:cNvPr>
          <p:cNvSpPr txBox="1"/>
          <p:nvPr/>
        </p:nvSpPr>
        <p:spPr>
          <a:xfrm>
            <a:off x="10065009" y="5977266"/>
            <a:ext cx="2120381" cy="261610"/>
          </a:xfrm>
          <a:prstGeom prst="rect">
            <a:avLst/>
          </a:prstGeom>
          <a:noFill/>
        </p:spPr>
        <p:txBody>
          <a:bodyPr wrap="square">
            <a:spAutoFit/>
          </a:bodyPr>
          <a:lstStyle/>
          <a:p>
            <a:r>
              <a:rPr lang="en-GB" sz="1100" dirty="0">
                <a:solidFill>
                  <a:srgbClr val="000000"/>
                </a:solidFill>
                <a:effectLst/>
                <a:latin typeface="Calibri" panose="020F0502020204030204" pitchFamily="34" charset="0"/>
                <a:ea typeface="Times New Roman" panose="02020603050405020304" pitchFamily="18" charset="0"/>
              </a:rPr>
              <a:t>(</a:t>
            </a:r>
            <a:r>
              <a:rPr lang="el-GR" sz="1100" dirty="0">
                <a:solidFill>
                  <a:srgbClr val="000000"/>
                </a:solidFill>
                <a:effectLst/>
                <a:latin typeface="Calibri" panose="020F0502020204030204" pitchFamily="34" charset="0"/>
                <a:ea typeface="Times New Roman" panose="02020603050405020304" pitchFamily="18" charset="0"/>
              </a:rPr>
              <a:t>Πηγή</a:t>
            </a:r>
            <a:r>
              <a:rPr lang="en-GB" sz="1100" dirty="0">
                <a:solidFill>
                  <a:srgbClr val="000000"/>
                </a:solidFill>
                <a:effectLst/>
                <a:latin typeface="Calibri" panose="020F0502020204030204" pitchFamily="34" charset="0"/>
                <a:ea typeface="Times New Roman" panose="02020603050405020304" pitchFamily="18" charset="0"/>
              </a:rPr>
              <a:t>: </a:t>
            </a:r>
            <a:r>
              <a:rPr lang="en-GB" sz="1100" u="sng"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hlinkClick r:id="rId3"/>
              </a:rPr>
              <a:t>OurWorldInData</a:t>
            </a:r>
            <a:r>
              <a:rPr lang="en-GB" sz="1100" u="sng" dirty="0">
                <a:solidFill>
                  <a:srgbClr val="0000FF"/>
                </a:solidFill>
                <a:effectLst/>
                <a:latin typeface="Calibri" panose="020F0502020204030204" pitchFamily="34" charset="0"/>
                <a:ea typeface="Times New Roman" panose="02020603050405020304" pitchFamily="18" charset="0"/>
              </a:rPr>
              <a:t>, 2021</a:t>
            </a:r>
            <a:r>
              <a:rPr lang="en-GB" sz="1100" dirty="0">
                <a:solidFill>
                  <a:srgbClr val="000000"/>
                </a:solidFill>
                <a:effectLst/>
                <a:latin typeface="Calibri" panose="020F0502020204030204" pitchFamily="34" charset="0"/>
                <a:ea typeface="Times New Roman" panose="02020603050405020304" pitchFamily="18" charset="0"/>
              </a:rPr>
              <a:t>)</a:t>
            </a:r>
            <a:endParaRPr lang="it-IT" sz="1100" dirty="0"/>
          </a:p>
        </p:txBody>
      </p:sp>
    </p:spTree>
    <p:extLst>
      <p:ext uri="{BB962C8B-B14F-4D97-AF65-F5344CB8AC3E}">
        <p14:creationId xmlns:p14="http://schemas.microsoft.com/office/powerpoint/2010/main" val="38158467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a:xfrm>
            <a:off x="457201" y="812800"/>
            <a:ext cx="11317704" cy="877888"/>
          </a:xfrm>
        </p:spPr>
        <p:txBody>
          <a:bodyPr>
            <a:noAutofit/>
          </a:bodyPr>
          <a:lstStyle/>
          <a:p>
            <a:r>
              <a:rPr lang="el-GR" sz="3200" dirty="0"/>
              <a:t>Ο ρόλος της γεωργίας σε ένα διαρκώς μεταβαλλόμενο κλίμα</a:t>
            </a:r>
            <a:endParaRPr lang="en-GB" sz="3200"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 Unit: Environmental impact assessment</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43</a:t>
            </a:fld>
            <a:endParaRPr lang="en-US" dirty="0"/>
          </a:p>
        </p:txBody>
      </p:sp>
      <p:sp>
        <p:nvSpPr>
          <p:cNvPr id="5" name="CasellaDiTesto 4">
            <a:extLst>
              <a:ext uri="{FF2B5EF4-FFF2-40B4-BE49-F238E27FC236}">
                <a16:creationId xmlns:a16="http://schemas.microsoft.com/office/drawing/2014/main" id="{9FF4E27C-6C3E-ECDC-E65B-B141C14DFB23}"/>
              </a:ext>
            </a:extLst>
          </p:cNvPr>
          <p:cNvSpPr txBox="1"/>
          <p:nvPr/>
        </p:nvSpPr>
        <p:spPr>
          <a:xfrm>
            <a:off x="659561" y="1690688"/>
            <a:ext cx="10802521" cy="646331"/>
          </a:xfrm>
          <a:prstGeom prst="rect">
            <a:avLst/>
          </a:prstGeom>
          <a:noFill/>
        </p:spPr>
        <p:txBody>
          <a:bodyPr wrap="square" rtlCol="0">
            <a:spAutoFit/>
          </a:bodyPr>
          <a:lstStyle/>
          <a:p>
            <a:pPr algn="just"/>
            <a:r>
              <a:rPr lang="el-GR" kern="100" dirty="0">
                <a:latin typeface="Calibri" panose="020F0502020204030204" pitchFamily="34" charset="0"/>
                <a:ea typeface="Calibri" panose="020F0502020204030204" pitchFamily="34" charset="0"/>
              </a:rPr>
              <a:t>Η γεωργία διαδραματίζει σύνθετο και πολύπλευρο ρόλο, αποτελώντας ταυτόχρονα </a:t>
            </a:r>
            <a:r>
              <a:rPr lang="el-GR" b="1" kern="100" dirty="0">
                <a:latin typeface="Calibri" panose="020F0502020204030204" pitchFamily="34" charset="0"/>
                <a:ea typeface="Calibri" panose="020F0502020204030204" pitchFamily="34" charset="0"/>
              </a:rPr>
              <a:t>απειλή</a:t>
            </a:r>
            <a:r>
              <a:rPr lang="el-GR" kern="100" dirty="0">
                <a:latin typeface="Calibri" panose="020F0502020204030204" pitchFamily="34" charset="0"/>
                <a:ea typeface="Calibri" panose="020F0502020204030204" pitchFamily="34" charset="0"/>
              </a:rPr>
              <a:t> και </a:t>
            </a:r>
            <a:r>
              <a:rPr lang="el-GR" b="1" kern="100" dirty="0">
                <a:latin typeface="Calibri" panose="020F0502020204030204" pitchFamily="34" charset="0"/>
                <a:ea typeface="Calibri" panose="020F0502020204030204" pitchFamily="34" charset="0"/>
              </a:rPr>
              <a:t>δυνητική λύση </a:t>
            </a:r>
            <a:r>
              <a:rPr lang="el-GR" kern="100" dirty="0">
                <a:latin typeface="Calibri" panose="020F0502020204030204" pitchFamily="34" charset="0"/>
                <a:ea typeface="Calibri" panose="020F0502020204030204" pitchFamily="34" charset="0"/>
              </a:rPr>
              <a:t>για την κλιματική αλλαγή.</a:t>
            </a:r>
            <a:r>
              <a:rPr lang="en-US" sz="1800" kern="100" dirty="0">
                <a:effectLst/>
                <a:latin typeface="Calibri" panose="020F0502020204030204" pitchFamily="34" charset="0"/>
                <a:ea typeface="Calibri" panose="020F0502020204030204" pitchFamily="34" charset="0"/>
              </a:rPr>
              <a:t> </a:t>
            </a:r>
            <a:endParaRPr lang="it-IT" b="1" u="sng" dirty="0"/>
          </a:p>
        </p:txBody>
      </p:sp>
      <p:sp>
        <p:nvSpPr>
          <p:cNvPr id="6" name="CasellaDiTesto 5">
            <a:extLst>
              <a:ext uri="{FF2B5EF4-FFF2-40B4-BE49-F238E27FC236}">
                <a16:creationId xmlns:a16="http://schemas.microsoft.com/office/drawing/2014/main" id="{02520EB9-4CC6-9DF5-0771-A917F2FA57C1}"/>
              </a:ext>
            </a:extLst>
          </p:cNvPr>
          <p:cNvSpPr txBox="1"/>
          <p:nvPr/>
        </p:nvSpPr>
        <p:spPr>
          <a:xfrm>
            <a:off x="4171951" y="2452106"/>
            <a:ext cx="3709716" cy="523220"/>
          </a:xfrm>
          <a:prstGeom prst="rect">
            <a:avLst/>
          </a:prstGeom>
          <a:noFill/>
        </p:spPr>
        <p:txBody>
          <a:bodyPr wrap="square" rtlCol="0">
            <a:spAutoFit/>
          </a:bodyPr>
          <a:lstStyle/>
          <a:p>
            <a:pPr algn="just"/>
            <a:r>
              <a:rPr lang="el-GR" sz="2800" b="1" kern="100" dirty="0">
                <a:ea typeface="Calibri" panose="020F0502020204030204" pitchFamily="34" charset="0"/>
                <a:cs typeface="Calibri" panose="020F0502020204030204" pitchFamily="34" charset="0"/>
              </a:rPr>
              <a:t>Η γεωργία σαν </a:t>
            </a:r>
            <a:r>
              <a:rPr lang="el-GR" sz="2800" b="1" u="sng" kern="100" dirty="0">
                <a:uFill>
                  <a:solidFill>
                    <a:schemeClr val="accent6"/>
                  </a:solidFill>
                </a:uFill>
                <a:cs typeface="Calibri" panose="020F0502020204030204" pitchFamily="34" charset="0"/>
              </a:rPr>
              <a:t>απειλή</a:t>
            </a:r>
            <a:endParaRPr lang="en-GB" sz="2800" b="1" u="sng" kern="100" dirty="0">
              <a:uFill>
                <a:solidFill>
                  <a:schemeClr val="accent6"/>
                </a:solidFill>
              </a:uFill>
              <a:cs typeface="Calibri" panose="020F0502020204030204" pitchFamily="34" charset="0"/>
            </a:endParaRPr>
          </a:p>
        </p:txBody>
      </p:sp>
      <p:sp>
        <p:nvSpPr>
          <p:cNvPr id="7" name="CasellaDiTesto 6">
            <a:extLst>
              <a:ext uri="{FF2B5EF4-FFF2-40B4-BE49-F238E27FC236}">
                <a16:creationId xmlns:a16="http://schemas.microsoft.com/office/drawing/2014/main" id="{9690AE94-C8A7-3DB9-1BB9-43BFD86B021F}"/>
              </a:ext>
            </a:extLst>
          </p:cNvPr>
          <p:cNvSpPr txBox="1"/>
          <p:nvPr/>
        </p:nvSpPr>
        <p:spPr>
          <a:xfrm>
            <a:off x="1253118" y="3367412"/>
            <a:ext cx="10521787" cy="1200329"/>
          </a:xfrm>
          <a:prstGeom prst="rect">
            <a:avLst/>
          </a:prstGeom>
          <a:noFill/>
        </p:spPr>
        <p:txBody>
          <a:bodyPr wrap="square" rtlCol="0">
            <a:spAutoFit/>
          </a:bodyPr>
          <a:lstStyle/>
          <a:p>
            <a:r>
              <a:rPr lang="el-GR" u="sng" dirty="0"/>
              <a:t>ΠΗΓΗ ΕΚΠΟΜΠΩΝ ΑΕΡΙΩΝ ΤΟΥ ΘΕΡΜΟΚΗΠΙΟΥ</a:t>
            </a:r>
            <a:r>
              <a:rPr lang="it-IT" dirty="0"/>
              <a:t>: </a:t>
            </a:r>
            <a:r>
              <a:rPr lang="el-GR" dirty="0"/>
              <a:t>Εκτός από την ενέργεια που απαιτείται για την άσκηση των γεωργικών δραστηριοτήτων, </a:t>
            </a:r>
            <a:r>
              <a:rPr lang="el-GR" b="1" dirty="0"/>
              <a:t>τα ζώα </a:t>
            </a:r>
            <a:r>
              <a:rPr lang="el-GR" dirty="0"/>
              <a:t>και η </a:t>
            </a:r>
            <a:r>
              <a:rPr lang="el-GR" b="1" dirty="0"/>
              <a:t>κοπριά</a:t>
            </a:r>
            <a:r>
              <a:rPr lang="el-GR" dirty="0"/>
              <a:t> είναι οι κύριοι παράγοντες που συμβάλλουν στην παραγωγή </a:t>
            </a:r>
            <a:r>
              <a:rPr lang="el-GR" i="1" dirty="0"/>
              <a:t>μεθανίου</a:t>
            </a:r>
            <a:r>
              <a:rPr lang="el-GR" dirty="0"/>
              <a:t> (γενετική ζύμωση) και </a:t>
            </a:r>
            <a:r>
              <a:rPr lang="el-GR" i="1" dirty="0"/>
              <a:t>οξειδίου του αζώτου </a:t>
            </a:r>
            <a:r>
              <a:rPr lang="el-GR" dirty="0"/>
              <a:t>(διαχείριση κοπριάς και χρήση συνθετικών λιπασμάτων).</a:t>
            </a:r>
            <a:endParaRPr lang="it-IT" dirty="0"/>
          </a:p>
        </p:txBody>
      </p:sp>
      <p:pic>
        <p:nvPicPr>
          <p:cNvPr id="10" name="Immagine 9">
            <a:extLst>
              <a:ext uri="{FF2B5EF4-FFF2-40B4-BE49-F238E27FC236}">
                <a16:creationId xmlns:a16="http://schemas.microsoft.com/office/drawing/2014/main" id="{761576CA-F40A-3D61-1D74-E120E34ED4F1}"/>
              </a:ext>
            </a:extLst>
          </p:cNvPr>
          <p:cNvPicPr>
            <a:picLocks noChangeAspect="1"/>
          </p:cNvPicPr>
          <p:nvPr/>
        </p:nvPicPr>
        <p:blipFill>
          <a:blip r:embed="rId2">
            <a:duotone>
              <a:schemeClr val="accent3">
                <a:shade val="45000"/>
                <a:satMod val="135000"/>
              </a:schemeClr>
              <a:prstClr val="white"/>
            </a:duotone>
          </a:blip>
          <a:stretch>
            <a:fillRect/>
          </a:stretch>
        </p:blipFill>
        <p:spPr>
          <a:xfrm>
            <a:off x="161462" y="3299232"/>
            <a:ext cx="996198" cy="914399"/>
          </a:xfrm>
          <a:prstGeom prst="rect">
            <a:avLst/>
          </a:prstGeom>
        </p:spPr>
      </p:pic>
      <p:sp>
        <p:nvSpPr>
          <p:cNvPr id="11" name="CasellaDiTesto 10">
            <a:extLst>
              <a:ext uri="{FF2B5EF4-FFF2-40B4-BE49-F238E27FC236}">
                <a16:creationId xmlns:a16="http://schemas.microsoft.com/office/drawing/2014/main" id="{F4EBFC14-A2CE-067E-D5E5-F3BA10419488}"/>
              </a:ext>
            </a:extLst>
          </p:cNvPr>
          <p:cNvSpPr txBox="1"/>
          <p:nvPr/>
        </p:nvSpPr>
        <p:spPr>
          <a:xfrm>
            <a:off x="298613" y="5042938"/>
            <a:ext cx="10521787" cy="1200329"/>
          </a:xfrm>
          <a:prstGeom prst="rect">
            <a:avLst/>
          </a:prstGeom>
          <a:noFill/>
        </p:spPr>
        <p:txBody>
          <a:bodyPr wrap="square" rtlCol="0">
            <a:spAutoFit/>
          </a:bodyPr>
          <a:lstStyle/>
          <a:p>
            <a:r>
              <a:rPr lang="el-GR" u="sng" dirty="0"/>
              <a:t>ΚΥΡΙΟΣ ΠΑΡΑΓΟΝΤΑΣ ΑΠΟΨΙΛΩΣΗΣ ΤΩΝ ΔΑΣΩΝ</a:t>
            </a:r>
            <a:r>
              <a:rPr lang="it-IT" dirty="0"/>
              <a:t>: </a:t>
            </a:r>
            <a:r>
              <a:rPr lang="el-GR" dirty="0"/>
              <a:t>Κάθε χρόνο ο κόσμος χάνει περίπου 5 εκατομμύρια εκτάρια δάσους. Το 95% αυτού του γεγονότος συμβαίνει στις τροπικές περιοχές. Τουλάχιστον τα τρία τέταρτα αυτής της εξέλιξης οφείλονται στη γεωργία - την αποψίλωση των δασών για την καλλιέργεια καλλιεργειών, την εκτροφή ζώων και την παραγωγή προϊόντων.</a:t>
            </a:r>
            <a:endParaRPr lang="it-IT" dirty="0"/>
          </a:p>
        </p:txBody>
      </p:sp>
      <p:pic>
        <p:nvPicPr>
          <p:cNvPr id="12" name="Immagine 11">
            <a:extLst>
              <a:ext uri="{FF2B5EF4-FFF2-40B4-BE49-F238E27FC236}">
                <a16:creationId xmlns:a16="http://schemas.microsoft.com/office/drawing/2014/main" id="{8FE69C21-8B27-B50E-A16C-9FDE1651F5D2}"/>
              </a:ext>
            </a:extLst>
          </p:cNvPr>
          <p:cNvPicPr>
            <a:picLocks noChangeAspect="1"/>
          </p:cNvPicPr>
          <p:nvPr/>
        </p:nvPicPr>
        <p:blipFill>
          <a:blip r:embed="rId3">
            <a:duotone>
              <a:schemeClr val="accent2">
                <a:shade val="45000"/>
                <a:satMod val="135000"/>
              </a:schemeClr>
              <a:prstClr val="white"/>
            </a:duotone>
          </a:blip>
          <a:stretch>
            <a:fillRect/>
          </a:stretch>
        </p:blipFill>
        <p:spPr>
          <a:xfrm>
            <a:off x="10878190" y="4668509"/>
            <a:ext cx="1167783" cy="1102361"/>
          </a:xfrm>
          <a:prstGeom prst="rect">
            <a:avLst/>
          </a:prstGeom>
        </p:spPr>
      </p:pic>
    </p:spTree>
    <p:extLst>
      <p:ext uri="{BB962C8B-B14F-4D97-AF65-F5344CB8AC3E}">
        <p14:creationId xmlns:p14="http://schemas.microsoft.com/office/powerpoint/2010/main" val="10147531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a:xfrm>
            <a:off x="914400" y="1072554"/>
            <a:ext cx="10744200" cy="877888"/>
          </a:xfrm>
        </p:spPr>
        <p:txBody>
          <a:bodyPr>
            <a:noAutofit/>
          </a:bodyPr>
          <a:lstStyle/>
          <a:p>
            <a:r>
              <a:rPr lang="el-GR" sz="3200" dirty="0"/>
              <a:t>Ο ρόλος της γεωργίας σε ένα διαρκώς μεταβαλλόμενο κλίμα</a:t>
            </a:r>
            <a:endParaRPr lang="en-GB" sz="3200"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 Unit: Environmental impact assessment</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44</a:t>
            </a:fld>
            <a:endParaRPr lang="en-US" dirty="0"/>
          </a:p>
        </p:txBody>
      </p:sp>
      <p:sp>
        <p:nvSpPr>
          <p:cNvPr id="6" name="CasellaDiTesto 5">
            <a:extLst>
              <a:ext uri="{FF2B5EF4-FFF2-40B4-BE49-F238E27FC236}">
                <a16:creationId xmlns:a16="http://schemas.microsoft.com/office/drawing/2014/main" id="{02520EB9-4CC6-9DF5-0771-A917F2FA57C1}"/>
              </a:ext>
            </a:extLst>
          </p:cNvPr>
          <p:cNvSpPr txBox="1"/>
          <p:nvPr/>
        </p:nvSpPr>
        <p:spPr>
          <a:xfrm>
            <a:off x="3594462" y="2397317"/>
            <a:ext cx="5839097" cy="523220"/>
          </a:xfrm>
          <a:prstGeom prst="rect">
            <a:avLst/>
          </a:prstGeom>
          <a:noFill/>
        </p:spPr>
        <p:txBody>
          <a:bodyPr wrap="square" rtlCol="0">
            <a:spAutoFit/>
          </a:bodyPr>
          <a:lstStyle/>
          <a:p>
            <a:pPr algn="just"/>
            <a:r>
              <a:rPr lang="el-GR" sz="2800" b="1" kern="100" dirty="0">
                <a:ea typeface="Calibri" panose="020F0502020204030204" pitchFamily="34" charset="0"/>
                <a:cs typeface="Calibri" panose="020F0502020204030204" pitchFamily="34" charset="0"/>
              </a:rPr>
              <a:t>Η γεωργία σαν </a:t>
            </a:r>
            <a:r>
              <a:rPr lang="el-GR" sz="2800" b="1" u="sng" kern="100" dirty="0">
                <a:uFill>
                  <a:solidFill>
                    <a:schemeClr val="accent6"/>
                  </a:solidFill>
                </a:uFill>
                <a:ea typeface="Calibri" panose="020F0502020204030204" pitchFamily="34" charset="0"/>
                <a:cs typeface="Calibri" panose="020F0502020204030204" pitchFamily="34" charset="0"/>
              </a:rPr>
              <a:t>δυνητική λύση </a:t>
            </a:r>
            <a:endParaRPr lang="it-IT" sz="2800" b="1" u="sng" dirty="0">
              <a:uFill>
                <a:solidFill>
                  <a:schemeClr val="accent6"/>
                </a:solidFill>
              </a:uFill>
            </a:endParaRPr>
          </a:p>
        </p:txBody>
      </p:sp>
      <p:sp>
        <p:nvSpPr>
          <p:cNvPr id="7" name="CasellaDiTesto 6">
            <a:extLst>
              <a:ext uri="{FF2B5EF4-FFF2-40B4-BE49-F238E27FC236}">
                <a16:creationId xmlns:a16="http://schemas.microsoft.com/office/drawing/2014/main" id="{9690AE94-C8A7-3DB9-1BB9-43BFD86B021F}"/>
              </a:ext>
            </a:extLst>
          </p:cNvPr>
          <p:cNvSpPr txBox="1"/>
          <p:nvPr/>
        </p:nvSpPr>
        <p:spPr>
          <a:xfrm>
            <a:off x="1253118" y="3367412"/>
            <a:ext cx="10521787" cy="1477328"/>
          </a:xfrm>
          <a:prstGeom prst="rect">
            <a:avLst/>
          </a:prstGeom>
          <a:noFill/>
        </p:spPr>
        <p:txBody>
          <a:bodyPr wrap="square" rtlCol="0">
            <a:spAutoFit/>
          </a:bodyPr>
          <a:lstStyle/>
          <a:p>
            <a:r>
              <a:rPr lang="el-GR" u="sng" dirty="0"/>
              <a:t>ΔΕΣΜΕΥΣΗ ΕΚΠΟΜΠΩΝ </a:t>
            </a:r>
            <a:r>
              <a:rPr lang="it-IT" u="sng" dirty="0"/>
              <a:t>CO2</a:t>
            </a:r>
            <a:r>
              <a:rPr lang="it-IT" dirty="0"/>
              <a:t>: </a:t>
            </a:r>
            <a:r>
              <a:rPr lang="el-GR" sz="1800" kern="100" dirty="0">
                <a:effectLst/>
                <a:latin typeface="Calibri" panose="020F0502020204030204" pitchFamily="34" charset="0"/>
                <a:ea typeface="Calibri" panose="020F0502020204030204" pitchFamily="34" charset="0"/>
              </a:rPr>
              <a:t>η γεωργία έχει τη δυνατότητα </a:t>
            </a:r>
            <a:r>
              <a:rPr lang="el-GR" sz="1800" b="1" kern="100" dirty="0">
                <a:effectLst/>
                <a:latin typeface="Calibri" panose="020F0502020204030204" pitchFamily="34" charset="0"/>
                <a:ea typeface="Calibri" panose="020F0502020204030204" pitchFamily="34" charset="0"/>
              </a:rPr>
              <a:t>να δεσμεύει διοξείδιο του άνθρακα από την ατμόσφαιρα </a:t>
            </a:r>
            <a:r>
              <a:rPr lang="el-GR" sz="1800" kern="100" dirty="0">
                <a:effectLst/>
                <a:latin typeface="Calibri" panose="020F0502020204030204" pitchFamily="34" charset="0"/>
                <a:ea typeface="Calibri" panose="020F0502020204030204" pitchFamily="34" charset="0"/>
              </a:rPr>
              <a:t>μέσω διαφόρων πρακτικών. Σε αυτές περιλαμβάνονται η αναδάσωση, η </a:t>
            </a:r>
            <a:r>
              <a:rPr lang="el-GR" sz="1800" kern="100" dirty="0" err="1">
                <a:effectLst/>
                <a:latin typeface="Calibri" panose="020F0502020204030204" pitchFamily="34" charset="0"/>
                <a:ea typeface="Calibri" panose="020F0502020204030204" pitchFamily="34" charset="0"/>
              </a:rPr>
              <a:t>δενδροφύτευση</a:t>
            </a:r>
            <a:r>
              <a:rPr lang="el-GR" sz="1800" kern="100" dirty="0">
                <a:effectLst/>
                <a:latin typeface="Calibri" panose="020F0502020204030204" pitchFamily="34" charset="0"/>
                <a:ea typeface="Calibri" panose="020F0502020204030204" pitchFamily="34" charset="0"/>
              </a:rPr>
              <a:t> (φύτευση δέντρων σε προηγουμένως μη δασικές εκτάσεις) και η </a:t>
            </a:r>
            <a:r>
              <a:rPr lang="el-GR" sz="1800" kern="100" dirty="0" err="1">
                <a:effectLst/>
                <a:latin typeface="Calibri" panose="020F0502020204030204" pitchFamily="34" charset="0"/>
                <a:ea typeface="Calibri" panose="020F0502020204030204" pitchFamily="34" charset="0"/>
              </a:rPr>
              <a:t>αγροδασοπονία</a:t>
            </a:r>
            <a:r>
              <a:rPr lang="el-GR" sz="1800" kern="100" dirty="0">
                <a:effectLst/>
                <a:latin typeface="Calibri" panose="020F0502020204030204" pitchFamily="34" charset="0"/>
                <a:ea typeface="Calibri" panose="020F0502020204030204" pitchFamily="34" charset="0"/>
              </a:rPr>
              <a:t> (ενσωμάτωση δέντρων στα γεωργικά συστήματα). Οι πρακτικές αυτές μπορούν να λειτουργήσουν ως καταβόθρες άνθρακα, συμβάλλοντας στην αντιστάθμιση των εκπομπών. </a:t>
            </a:r>
            <a:endParaRPr lang="it-IT" dirty="0"/>
          </a:p>
        </p:txBody>
      </p:sp>
      <p:sp>
        <p:nvSpPr>
          <p:cNvPr id="11" name="CasellaDiTesto 10">
            <a:extLst>
              <a:ext uri="{FF2B5EF4-FFF2-40B4-BE49-F238E27FC236}">
                <a16:creationId xmlns:a16="http://schemas.microsoft.com/office/drawing/2014/main" id="{F4EBFC14-A2CE-067E-D5E5-F3BA10419488}"/>
              </a:ext>
            </a:extLst>
          </p:cNvPr>
          <p:cNvSpPr txBox="1"/>
          <p:nvPr/>
        </p:nvSpPr>
        <p:spPr>
          <a:xfrm>
            <a:off x="298613" y="5042938"/>
            <a:ext cx="10521787" cy="1200329"/>
          </a:xfrm>
          <a:prstGeom prst="rect">
            <a:avLst/>
          </a:prstGeom>
          <a:noFill/>
        </p:spPr>
        <p:txBody>
          <a:bodyPr wrap="square" rtlCol="0">
            <a:spAutoFit/>
          </a:bodyPr>
          <a:lstStyle/>
          <a:p>
            <a:r>
              <a:rPr lang="el-GR" u="sng" dirty="0"/>
              <a:t>ΕΝΑΛΛΑΚΤΙΚΕΣ ΠΗΓΕΣ ΕΝΕΡΓΕΙΑΣ</a:t>
            </a:r>
            <a:r>
              <a:rPr lang="it-IT" dirty="0"/>
              <a:t>: </a:t>
            </a:r>
            <a:r>
              <a:rPr lang="el-GR" dirty="0"/>
              <a:t>Η γεωργία μπορεί επίσης να συμβάλει </a:t>
            </a:r>
            <a:r>
              <a:rPr lang="el-GR" b="1" dirty="0"/>
              <a:t>στην παραγωγή ανανεώσιμων πηγών ενέργειας</a:t>
            </a:r>
            <a:r>
              <a:rPr lang="el-GR" dirty="0"/>
              <a:t>, όπως η βιοενέργεια. Τα </a:t>
            </a:r>
            <a:r>
              <a:rPr lang="el-GR" dirty="0" err="1"/>
              <a:t>βιοκαύσιμα</a:t>
            </a:r>
            <a:r>
              <a:rPr lang="el-GR" dirty="0"/>
              <a:t> που προέρχονται από καλλιέργειες ή γεωργικά υπολείμματα, μαζί με το βιοαέριο από κοπριά, μπορούν να αντικαταστήσουν τα ορυκτά καύσιμα και να μειώσουν τις εκπομπές.</a:t>
            </a:r>
            <a:endParaRPr lang="it-IT" dirty="0"/>
          </a:p>
        </p:txBody>
      </p:sp>
      <p:pic>
        <p:nvPicPr>
          <p:cNvPr id="3" name="Immagine 2">
            <a:extLst>
              <a:ext uri="{FF2B5EF4-FFF2-40B4-BE49-F238E27FC236}">
                <a16:creationId xmlns:a16="http://schemas.microsoft.com/office/drawing/2014/main" id="{4528D4B3-1069-0888-64D4-D7A522219A73}"/>
              </a:ext>
            </a:extLst>
          </p:cNvPr>
          <p:cNvPicPr>
            <a:picLocks noChangeAspect="1"/>
          </p:cNvPicPr>
          <p:nvPr/>
        </p:nvPicPr>
        <p:blipFill>
          <a:blip r:embed="rId2">
            <a:duotone>
              <a:schemeClr val="accent6">
                <a:shade val="45000"/>
                <a:satMod val="135000"/>
              </a:schemeClr>
              <a:prstClr val="white"/>
            </a:duotone>
          </a:blip>
          <a:stretch>
            <a:fillRect/>
          </a:stretch>
        </p:blipFill>
        <p:spPr>
          <a:xfrm>
            <a:off x="10636448" y="4765939"/>
            <a:ext cx="1138457" cy="1200329"/>
          </a:xfrm>
          <a:prstGeom prst="rect">
            <a:avLst/>
          </a:prstGeom>
        </p:spPr>
      </p:pic>
      <p:pic>
        <p:nvPicPr>
          <p:cNvPr id="4" name="Immagine 3">
            <a:extLst>
              <a:ext uri="{FF2B5EF4-FFF2-40B4-BE49-F238E27FC236}">
                <a16:creationId xmlns:a16="http://schemas.microsoft.com/office/drawing/2014/main" id="{0BA0F6B4-06AC-0790-5483-BBBE1F91D92C}"/>
              </a:ext>
            </a:extLst>
          </p:cNvPr>
          <p:cNvPicPr>
            <a:picLocks noChangeAspect="1"/>
          </p:cNvPicPr>
          <p:nvPr/>
        </p:nvPicPr>
        <p:blipFill>
          <a:blip r:embed="rId3">
            <a:clrChange>
              <a:clrFrom>
                <a:srgbClr val="F7F7F7"/>
              </a:clrFrom>
              <a:clrTo>
                <a:srgbClr val="F7F7F7">
                  <a:alpha val="0"/>
                </a:srgbClr>
              </a:clrTo>
            </a:clrChange>
          </a:blip>
          <a:stretch>
            <a:fillRect/>
          </a:stretch>
        </p:blipFill>
        <p:spPr>
          <a:xfrm>
            <a:off x="235755" y="3438529"/>
            <a:ext cx="1017363" cy="1061215"/>
          </a:xfrm>
          <a:prstGeom prst="rect">
            <a:avLst/>
          </a:prstGeom>
        </p:spPr>
      </p:pic>
    </p:spTree>
    <p:extLst>
      <p:ext uri="{BB962C8B-B14F-4D97-AF65-F5344CB8AC3E}">
        <p14:creationId xmlns:p14="http://schemas.microsoft.com/office/powerpoint/2010/main" val="17765883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noAutofit/>
          </a:bodyPr>
          <a:lstStyle/>
          <a:p>
            <a:r>
              <a:rPr lang="el-GR" sz="3200" dirty="0"/>
              <a:t>Ο ρόλος της γεωργίας σε ένα διαρκώς μεταβαλλόμενο κλίμα</a:t>
            </a:r>
            <a:endParaRPr lang="en-GB" sz="3200"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 Unit: Environmental impact assessment</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45</a:t>
            </a:fld>
            <a:endParaRPr lang="en-US" dirty="0"/>
          </a:p>
        </p:txBody>
      </p:sp>
      <p:sp>
        <p:nvSpPr>
          <p:cNvPr id="10" name="CasellaDiTesto 9">
            <a:extLst>
              <a:ext uri="{FF2B5EF4-FFF2-40B4-BE49-F238E27FC236}">
                <a16:creationId xmlns:a16="http://schemas.microsoft.com/office/drawing/2014/main" id="{DFCF8663-4B2A-F1E3-A8E6-85B129344C87}"/>
              </a:ext>
            </a:extLst>
          </p:cNvPr>
          <p:cNvSpPr txBox="1"/>
          <p:nvPr/>
        </p:nvSpPr>
        <p:spPr>
          <a:xfrm>
            <a:off x="9808761" y="5762137"/>
            <a:ext cx="1764652" cy="261610"/>
          </a:xfrm>
          <a:prstGeom prst="rect">
            <a:avLst/>
          </a:prstGeom>
          <a:noFill/>
        </p:spPr>
        <p:txBody>
          <a:bodyPr wrap="square">
            <a:spAutoFit/>
          </a:bodyPr>
          <a:lstStyle/>
          <a:p>
            <a:pPr algn="just">
              <a:spcAft>
                <a:spcPts val="1000"/>
              </a:spcAft>
            </a:pPr>
            <a:r>
              <a:rPr lang="en-GB" sz="1100" i="1" dirty="0">
                <a:solidFill>
                  <a:srgbClr val="1F497D"/>
                </a:solidFill>
                <a:effectLst/>
                <a:latin typeface="Calibri" panose="020F0502020204030204" pitchFamily="34" charset="0"/>
                <a:ea typeface="Times New Roman" panose="02020603050405020304" pitchFamily="18" charset="0"/>
                <a:cs typeface="Open Sans" panose="020B0606030504020204" pitchFamily="34" charset="0"/>
              </a:rPr>
              <a:t>(</a:t>
            </a:r>
            <a:r>
              <a:rPr lang="el-GR" sz="1100" i="1" dirty="0">
                <a:solidFill>
                  <a:srgbClr val="1F497D"/>
                </a:solidFill>
                <a:effectLst/>
                <a:latin typeface="Calibri" panose="020F0502020204030204" pitchFamily="34" charset="0"/>
                <a:ea typeface="Times New Roman" panose="02020603050405020304" pitchFamily="18" charset="0"/>
                <a:cs typeface="Open Sans" panose="020B0606030504020204" pitchFamily="34" charset="0"/>
              </a:rPr>
              <a:t>Πηγή</a:t>
            </a:r>
            <a:r>
              <a:rPr lang="en-GB" sz="1100" i="1" dirty="0">
                <a:solidFill>
                  <a:srgbClr val="1F497D"/>
                </a:solidFill>
                <a:effectLst/>
                <a:latin typeface="Calibri" panose="020F0502020204030204" pitchFamily="34" charset="0"/>
                <a:ea typeface="Times New Roman" panose="02020603050405020304" pitchFamily="18" charset="0"/>
                <a:cs typeface="Open Sans" panose="020B0606030504020204" pitchFamily="34" charset="0"/>
              </a:rPr>
              <a:t>: </a:t>
            </a:r>
            <a:r>
              <a:rPr lang="en-GB" sz="1100" i="1" u="sng" dirty="0" err="1">
                <a:solidFill>
                  <a:srgbClr val="1F497D"/>
                </a:solidFill>
                <a:effectLst/>
                <a:latin typeface="Calibri" panose="020F0502020204030204" pitchFamily="34" charset="0"/>
                <a:ea typeface="Times New Roman" panose="02020603050405020304" pitchFamily="18" charset="0"/>
                <a:cs typeface="Open Sans" panose="020B0606030504020204" pitchFamily="34" charset="0"/>
                <a:hlinkClick r:id="rId2"/>
              </a:rPr>
              <a:t>Rogelj</a:t>
            </a:r>
            <a:r>
              <a:rPr lang="en-GB" sz="1100" i="1" u="sng" dirty="0">
                <a:solidFill>
                  <a:srgbClr val="1F497D"/>
                </a:solidFill>
                <a:effectLst/>
                <a:latin typeface="Calibri" panose="020F0502020204030204" pitchFamily="34" charset="0"/>
                <a:ea typeface="Times New Roman" panose="02020603050405020304" pitchFamily="18" charset="0"/>
                <a:cs typeface="Open Sans" panose="020B0606030504020204" pitchFamily="34" charset="0"/>
                <a:hlinkClick r:id="rId2"/>
              </a:rPr>
              <a:t> et al., 2010</a:t>
            </a:r>
            <a:r>
              <a:rPr lang="en-GB" sz="1100" i="1" dirty="0">
                <a:solidFill>
                  <a:srgbClr val="1F497D"/>
                </a:solidFill>
                <a:effectLst/>
                <a:latin typeface="Calibri" panose="020F0502020204030204" pitchFamily="34" charset="0"/>
                <a:ea typeface="Times New Roman" panose="02020603050405020304" pitchFamily="18" charset="0"/>
                <a:cs typeface="Open Sans" panose="020B0606030504020204" pitchFamily="34" charset="0"/>
              </a:rPr>
              <a:t>)</a:t>
            </a:r>
            <a:endParaRPr lang="it-IT" sz="1100" i="1" dirty="0">
              <a:solidFill>
                <a:srgbClr val="1F497D"/>
              </a:solidFill>
              <a:effectLst/>
              <a:latin typeface="Minion Pro"/>
              <a:ea typeface="Times New Roman" panose="02020603050405020304" pitchFamily="18" charset="0"/>
              <a:cs typeface="Open Sans" panose="020B0606030504020204" pitchFamily="34" charset="0"/>
            </a:endParaRPr>
          </a:p>
        </p:txBody>
      </p:sp>
      <p:pic>
        <p:nvPicPr>
          <p:cNvPr id="3" name="Picture 2">
            <a:extLst>
              <a:ext uri="{FF2B5EF4-FFF2-40B4-BE49-F238E27FC236}">
                <a16:creationId xmlns:a16="http://schemas.microsoft.com/office/drawing/2014/main" id="{3F5298D5-E720-633D-F641-485E8CA9C136}"/>
              </a:ext>
            </a:extLst>
          </p:cNvPr>
          <p:cNvPicPr>
            <a:picLocks noChangeAspect="1"/>
          </p:cNvPicPr>
          <p:nvPr/>
        </p:nvPicPr>
        <p:blipFill>
          <a:blip r:embed="rId3"/>
          <a:stretch>
            <a:fillRect/>
          </a:stretch>
        </p:blipFill>
        <p:spPr>
          <a:xfrm>
            <a:off x="1781242" y="1728068"/>
            <a:ext cx="7636762" cy="4295679"/>
          </a:xfrm>
          <a:prstGeom prst="rect">
            <a:avLst/>
          </a:prstGeom>
        </p:spPr>
      </p:pic>
    </p:spTree>
    <p:extLst>
      <p:ext uri="{BB962C8B-B14F-4D97-AF65-F5344CB8AC3E}">
        <p14:creationId xmlns:p14="http://schemas.microsoft.com/office/powerpoint/2010/main" val="36115326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lstStyle/>
          <a:p>
            <a:r>
              <a:rPr lang="el-GR" dirty="0"/>
              <a:t>Περιβαλλοντικό Αποτύπωμα</a:t>
            </a:r>
            <a:endParaRPr lang="en-GB"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sz="1200" dirty="0">
                <a:solidFill>
                  <a:schemeClr val="bg1">
                    <a:lumMod val="65000"/>
                  </a:schemeClr>
                </a:solidFill>
              </a:rPr>
              <a:t>Module: Vertical skills / Learning Unit: Green skills / Sub Unit: Environmental impact assessment</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46</a:t>
            </a:fld>
            <a:endParaRPr lang="en-US" dirty="0"/>
          </a:p>
        </p:txBody>
      </p:sp>
      <p:sp>
        <p:nvSpPr>
          <p:cNvPr id="4" name="CasellaDiTesto 3">
            <a:extLst>
              <a:ext uri="{FF2B5EF4-FFF2-40B4-BE49-F238E27FC236}">
                <a16:creationId xmlns:a16="http://schemas.microsoft.com/office/drawing/2014/main" id="{5E0CC33E-E2EA-20CC-91EA-E018A0250B39}"/>
              </a:ext>
            </a:extLst>
          </p:cNvPr>
          <p:cNvSpPr txBox="1"/>
          <p:nvPr/>
        </p:nvSpPr>
        <p:spPr>
          <a:xfrm>
            <a:off x="846776" y="1597368"/>
            <a:ext cx="10879493" cy="923330"/>
          </a:xfrm>
          <a:prstGeom prst="rect">
            <a:avLst/>
          </a:prstGeom>
          <a:noFill/>
        </p:spPr>
        <p:txBody>
          <a:bodyPr wrap="square" rtlCol="0">
            <a:spAutoFit/>
          </a:bodyPr>
          <a:lstStyle/>
          <a:p>
            <a:r>
              <a:rPr lang="el-GR" sz="1800" kern="100" dirty="0">
                <a:effectLst/>
                <a:latin typeface="Calibri" panose="020F0502020204030204" pitchFamily="34" charset="0"/>
                <a:ea typeface="Calibri" panose="020F0502020204030204" pitchFamily="34" charset="0"/>
              </a:rPr>
              <a:t>Υπάρχουν διάφορα εργαλεία και μεθοδολογίες που χρησιμοποιούνται για τον υπολογισμό των επιπτώσεων της ανθρώπινης δραστηριότητας στο περιβάλλον, τα οποία αναπτύχθηκαν ως απάντηση στις αυξανόμενες ανησυχίες σχετικά με την βιωσιμότητα και την περιβαλλοντική υποβάθμιση</a:t>
            </a:r>
            <a:r>
              <a:rPr lang="en-US" sz="1800" kern="100" dirty="0">
                <a:effectLst/>
                <a:latin typeface="Calibri" panose="020F0502020204030204" pitchFamily="34" charset="0"/>
                <a:ea typeface="Calibri" panose="020F0502020204030204" pitchFamily="34" charset="0"/>
              </a:rPr>
              <a:t>.</a:t>
            </a:r>
            <a:endParaRPr lang="en-US" sz="2400" i="1" kern="100" dirty="0">
              <a:latin typeface="Minion Pro"/>
              <a:ea typeface="Calibri" panose="020F0502020204030204" pitchFamily="34" charset="0"/>
              <a:cs typeface="Calibri" panose="020F0502020204030204" pitchFamily="34" charset="0"/>
            </a:endParaRPr>
          </a:p>
        </p:txBody>
      </p:sp>
      <p:pic>
        <p:nvPicPr>
          <p:cNvPr id="9" name="Immagine 8">
            <a:extLst>
              <a:ext uri="{FF2B5EF4-FFF2-40B4-BE49-F238E27FC236}">
                <a16:creationId xmlns:a16="http://schemas.microsoft.com/office/drawing/2014/main" id="{32DC8E3A-DBB8-C001-C431-3A2E59429F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6701" y="2855612"/>
            <a:ext cx="1138989" cy="2509335"/>
          </a:xfrm>
          <a:prstGeom prst="rect">
            <a:avLst/>
          </a:prstGeom>
        </p:spPr>
      </p:pic>
      <p:sp>
        <p:nvSpPr>
          <p:cNvPr id="10" name="CasellaDiTesto 9">
            <a:extLst>
              <a:ext uri="{FF2B5EF4-FFF2-40B4-BE49-F238E27FC236}">
                <a16:creationId xmlns:a16="http://schemas.microsoft.com/office/drawing/2014/main" id="{F294161A-EAAD-BCC7-58FD-85022A84E881}"/>
              </a:ext>
            </a:extLst>
          </p:cNvPr>
          <p:cNvSpPr txBox="1"/>
          <p:nvPr/>
        </p:nvSpPr>
        <p:spPr>
          <a:xfrm>
            <a:off x="1078619" y="3780116"/>
            <a:ext cx="8714793" cy="1231106"/>
          </a:xfrm>
          <a:prstGeom prst="rect">
            <a:avLst/>
          </a:prstGeom>
          <a:noFill/>
        </p:spPr>
        <p:txBody>
          <a:bodyPr wrap="square">
            <a:spAutoFit/>
          </a:bodyPr>
          <a:lstStyle/>
          <a:p>
            <a:pPr algn="just"/>
            <a:r>
              <a:rPr lang="el-GR" sz="1800" dirty="0">
                <a:solidFill>
                  <a:srgbClr val="000000"/>
                </a:solidFill>
                <a:effectLst/>
                <a:latin typeface="Calibri" panose="020F0502020204030204" pitchFamily="34" charset="0"/>
                <a:ea typeface="Times New Roman" panose="02020603050405020304" pitchFamily="18" charset="0"/>
              </a:rPr>
              <a:t>Μετρά τον συνολικό περιβαλλοντικό αντίκτυπο ενός ατόμου, μιας κοινότητας, ενός οργανισμού ή ακόμη και μιας χώρας από την άποψη των φυσικών πόρων και των οικοσυστημάτων που απαιτούνται για την υποστήριξη του τρόπου ζωής ή των δραστηριοτήτων τους</a:t>
            </a:r>
            <a:r>
              <a:rPr lang="en-US" sz="2000" dirty="0">
                <a:solidFill>
                  <a:srgbClr val="000000"/>
                </a:solidFill>
                <a:effectLst/>
                <a:latin typeface="Calibri" panose="020F0502020204030204" pitchFamily="34" charset="0"/>
                <a:ea typeface="Times New Roman" panose="02020603050405020304" pitchFamily="18" charset="0"/>
              </a:rPr>
              <a:t>.</a:t>
            </a:r>
            <a:endParaRPr lang="en-US" sz="2000" dirty="0">
              <a:solidFill>
                <a:srgbClr val="000000"/>
              </a:solidFill>
              <a:latin typeface="Calibri" panose="020F0502020204030204" pitchFamily="34" charset="0"/>
              <a:ea typeface="Times New Roman" panose="02020603050405020304" pitchFamily="18" charset="0"/>
            </a:endParaRPr>
          </a:p>
        </p:txBody>
      </p:sp>
      <p:sp>
        <p:nvSpPr>
          <p:cNvPr id="11" name="Ovale 10">
            <a:extLst>
              <a:ext uri="{FF2B5EF4-FFF2-40B4-BE49-F238E27FC236}">
                <a16:creationId xmlns:a16="http://schemas.microsoft.com/office/drawing/2014/main" id="{4DBBA49F-279B-E626-6CDF-4ACD7AF3BBE2}"/>
              </a:ext>
            </a:extLst>
          </p:cNvPr>
          <p:cNvSpPr/>
          <p:nvPr/>
        </p:nvSpPr>
        <p:spPr>
          <a:xfrm>
            <a:off x="1078619" y="2740896"/>
            <a:ext cx="765110" cy="709126"/>
          </a:xfrm>
          <a:prstGeom prst="ellipse">
            <a:avLst/>
          </a:prstGeom>
          <a:solidFill>
            <a:srgbClr val="208B01"/>
          </a:solidFill>
          <a:ln>
            <a:solidFill>
              <a:srgbClr val="208B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800" b="1" dirty="0"/>
              <a:t>1</a:t>
            </a:r>
          </a:p>
        </p:txBody>
      </p:sp>
      <p:sp>
        <p:nvSpPr>
          <p:cNvPr id="12" name="CasellaDiTesto 11">
            <a:extLst>
              <a:ext uri="{FF2B5EF4-FFF2-40B4-BE49-F238E27FC236}">
                <a16:creationId xmlns:a16="http://schemas.microsoft.com/office/drawing/2014/main" id="{341103BE-A2CA-3092-CE65-6EF04A5FE877}"/>
              </a:ext>
            </a:extLst>
          </p:cNvPr>
          <p:cNvSpPr txBox="1"/>
          <p:nvPr/>
        </p:nvSpPr>
        <p:spPr>
          <a:xfrm>
            <a:off x="2217770" y="2855612"/>
            <a:ext cx="3630579" cy="461665"/>
          </a:xfrm>
          <a:prstGeom prst="rect">
            <a:avLst/>
          </a:prstGeom>
          <a:noFill/>
        </p:spPr>
        <p:txBody>
          <a:bodyPr wrap="square" rtlCol="0">
            <a:spAutoFit/>
          </a:bodyPr>
          <a:lstStyle/>
          <a:p>
            <a:r>
              <a:rPr lang="el-GR" sz="2400" b="1" dirty="0"/>
              <a:t>ΟΙΚΟΛΟΓΙΚΟ ΑΠΟΤΥΠΩΜΑ</a:t>
            </a:r>
            <a:endParaRPr lang="it-IT" sz="2400" b="1" dirty="0"/>
          </a:p>
        </p:txBody>
      </p:sp>
      <p:sp>
        <p:nvSpPr>
          <p:cNvPr id="13" name="CasellaDiTesto 12">
            <a:extLst>
              <a:ext uri="{FF2B5EF4-FFF2-40B4-BE49-F238E27FC236}">
                <a16:creationId xmlns:a16="http://schemas.microsoft.com/office/drawing/2014/main" id="{8BEC6A7F-45E4-9AA6-896B-F6F0C324AD1C}"/>
              </a:ext>
            </a:extLst>
          </p:cNvPr>
          <p:cNvSpPr txBox="1"/>
          <p:nvPr/>
        </p:nvSpPr>
        <p:spPr>
          <a:xfrm>
            <a:off x="1078619" y="5219835"/>
            <a:ext cx="9579856" cy="1200329"/>
          </a:xfrm>
          <a:prstGeom prst="rect">
            <a:avLst/>
          </a:prstGeom>
          <a:noFill/>
          <a:ln>
            <a:solidFill>
              <a:srgbClr val="7FB902"/>
            </a:solidFill>
          </a:ln>
        </p:spPr>
        <p:txBody>
          <a:bodyPr wrap="square">
            <a:spAutoFit/>
          </a:bodyPr>
          <a:lstStyle/>
          <a:p>
            <a:r>
              <a:rPr lang="el-GR" sz="1800" u="sng" dirty="0">
                <a:solidFill>
                  <a:srgbClr val="000000"/>
                </a:solidFill>
                <a:effectLst/>
                <a:latin typeface="Calibri" panose="020F0502020204030204" pitchFamily="34" charset="0"/>
                <a:ea typeface="Times New Roman" panose="02020603050405020304" pitchFamily="18" charset="0"/>
              </a:rPr>
              <a:t>ΜΕΘΟΔΟΣ</a:t>
            </a:r>
            <a:r>
              <a:rPr lang="en-US" sz="1800" dirty="0">
                <a:solidFill>
                  <a:srgbClr val="000000"/>
                </a:solidFill>
                <a:effectLst/>
                <a:latin typeface="Calibri" panose="020F0502020204030204" pitchFamily="34" charset="0"/>
                <a:ea typeface="Times New Roman" panose="02020603050405020304" pitchFamily="18" charset="0"/>
              </a:rPr>
              <a:t>: </a:t>
            </a:r>
            <a:r>
              <a:rPr lang="el-GR" sz="1800" dirty="0">
                <a:solidFill>
                  <a:srgbClr val="000000"/>
                </a:solidFill>
                <a:effectLst/>
                <a:latin typeface="Calibri" panose="020F0502020204030204" pitchFamily="34" charset="0"/>
                <a:ea typeface="Times New Roman" panose="02020603050405020304" pitchFamily="18" charset="0"/>
              </a:rPr>
              <a:t>ποσοτικοποίηση της ανθρώπινης ζήτησης στα οικοσυστήματα της Γης με τη </a:t>
            </a:r>
            <a:r>
              <a:rPr lang="el-GR" sz="1800" u="sng" dirty="0">
                <a:solidFill>
                  <a:srgbClr val="000000"/>
                </a:solidFill>
                <a:effectLst/>
                <a:latin typeface="Calibri" panose="020F0502020204030204" pitchFamily="34" charset="0"/>
                <a:ea typeface="Times New Roman" panose="02020603050405020304" pitchFamily="18" charset="0"/>
              </a:rPr>
              <a:t>μέτρηση της έκτασης της βιολογικά παραγωγικής γης και των υδάτων </a:t>
            </a:r>
            <a:r>
              <a:rPr lang="el-GR" sz="1800" dirty="0">
                <a:solidFill>
                  <a:srgbClr val="000000"/>
                </a:solidFill>
                <a:effectLst/>
                <a:latin typeface="Calibri" panose="020F0502020204030204" pitchFamily="34" charset="0"/>
                <a:ea typeface="Times New Roman" panose="02020603050405020304" pitchFamily="18" charset="0"/>
              </a:rPr>
              <a:t>που απαιτούνται για την παραγωγή των πόρων που καταναλώνει ένας πληθυσμός και την απορρόφηση των αποβλήτων του, τα οποία μετατρέπονται σε μια κοινή μονάδα (παγκόσμια εκτάρια ή στρέμματα). </a:t>
            </a:r>
            <a:endParaRPr lang="it-IT" sz="1800" dirty="0"/>
          </a:p>
        </p:txBody>
      </p:sp>
    </p:spTree>
    <p:extLst>
      <p:ext uri="{BB962C8B-B14F-4D97-AF65-F5344CB8AC3E}">
        <p14:creationId xmlns:p14="http://schemas.microsoft.com/office/powerpoint/2010/main" val="23841143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lstStyle/>
          <a:p>
            <a:r>
              <a:rPr lang="el-GR" sz="4400" dirty="0"/>
              <a:t>Περιβαλλοντικό Αποτύπωμα</a:t>
            </a:r>
            <a:endParaRPr lang="en-GB"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sz="1200" dirty="0">
                <a:solidFill>
                  <a:schemeClr val="bg1">
                    <a:lumMod val="65000"/>
                  </a:schemeClr>
                </a:solidFill>
              </a:rPr>
              <a:t>Module: Vertical skills / Learning Unit: Green skills / Sub Unit: Environmental impact assessment</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47</a:t>
            </a:fld>
            <a:endParaRPr lang="en-US" dirty="0"/>
          </a:p>
        </p:txBody>
      </p:sp>
      <p:sp>
        <p:nvSpPr>
          <p:cNvPr id="4" name="CasellaDiTesto 3">
            <a:extLst>
              <a:ext uri="{FF2B5EF4-FFF2-40B4-BE49-F238E27FC236}">
                <a16:creationId xmlns:a16="http://schemas.microsoft.com/office/drawing/2014/main" id="{5E0CC33E-E2EA-20CC-91EA-E018A0250B39}"/>
              </a:ext>
            </a:extLst>
          </p:cNvPr>
          <p:cNvSpPr txBox="1"/>
          <p:nvPr/>
        </p:nvSpPr>
        <p:spPr>
          <a:xfrm>
            <a:off x="1003972" y="1596381"/>
            <a:ext cx="10879493" cy="923330"/>
          </a:xfrm>
          <a:prstGeom prst="rect">
            <a:avLst/>
          </a:prstGeom>
          <a:noFill/>
        </p:spPr>
        <p:txBody>
          <a:bodyPr wrap="square" rtlCol="0">
            <a:spAutoFit/>
          </a:bodyPr>
          <a:lstStyle/>
          <a:p>
            <a:r>
              <a:rPr lang="el-GR" sz="1800" kern="100" dirty="0">
                <a:effectLst/>
                <a:latin typeface="Calibri" panose="020F0502020204030204" pitchFamily="34" charset="0"/>
                <a:ea typeface="Calibri" panose="020F0502020204030204" pitchFamily="34" charset="0"/>
              </a:rPr>
              <a:t>Υπάρχουν διάφορα εργαλεία και μεθοδολογίες που χρησιμοποιούνται για τον υπολογισμό των επιπτώσεων της ανθρώπινης δραστηριότητας στο περιβάλλον, τα οποία αναπτύχθηκαν ως απάντηση στις αυξανόμενες ανησυχίες σχετικά με την </a:t>
            </a:r>
            <a:r>
              <a:rPr lang="el-GR" sz="1800" kern="100" dirty="0" err="1">
                <a:effectLst/>
                <a:latin typeface="Calibri" panose="020F0502020204030204" pitchFamily="34" charset="0"/>
                <a:ea typeface="Calibri" panose="020F0502020204030204" pitchFamily="34" charset="0"/>
              </a:rPr>
              <a:t>αειφορία</a:t>
            </a:r>
            <a:r>
              <a:rPr lang="el-GR" sz="1800" kern="100" dirty="0">
                <a:effectLst/>
                <a:latin typeface="Calibri" panose="020F0502020204030204" pitchFamily="34" charset="0"/>
                <a:ea typeface="Calibri" panose="020F0502020204030204" pitchFamily="34" charset="0"/>
              </a:rPr>
              <a:t> και την περιβαλλοντική υποβάθμιση</a:t>
            </a:r>
            <a:r>
              <a:rPr lang="en-US" sz="1800" kern="100" dirty="0">
                <a:effectLst/>
                <a:latin typeface="Calibri" panose="020F0502020204030204" pitchFamily="34" charset="0"/>
                <a:ea typeface="Calibri" panose="020F0502020204030204" pitchFamily="34" charset="0"/>
              </a:rPr>
              <a:t>.</a:t>
            </a:r>
            <a:endParaRPr lang="en-US" sz="2400" i="1" kern="100" dirty="0">
              <a:latin typeface="Minion Pro"/>
              <a:ea typeface="Calibri" panose="020F0502020204030204" pitchFamily="34" charset="0"/>
              <a:cs typeface="Calibri" panose="020F0502020204030204" pitchFamily="34" charset="0"/>
            </a:endParaRPr>
          </a:p>
        </p:txBody>
      </p:sp>
      <p:sp>
        <p:nvSpPr>
          <p:cNvPr id="10" name="CasellaDiTesto 9">
            <a:extLst>
              <a:ext uri="{FF2B5EF4-FFF2-40B4-BE49-F238E27FC236}">
                <a16:creationId xmlns:a16="http://schemas.microsoft.com/office/drawing/2014/main" id="{F294161A-EAAD-BCC7-58FD-85022A84E881}"/>
              </a:ext>
            </a:extLst>
          </p:cNvPr>
          <p:cNvSpPr txBox="1"/>
          <p:nvPr/>
        </p:nvSpPr>
        <p:spPr>
          <a:xfrm>
            <a:off x="1078619" y="3780116"/>
            <a:ext cx="8714793" cy="830997"/>
          </a:xfrm>
          <a:prstGeom prst="rect">
            <a:avLst/>
          </a:prstGeom>
          <a:noFill/>
        </p:spPr>
        <p:txBody>
          <a:bodyPr wrap="square">
            <a:spAutoFit/>
          </a:bodyPr>
          <a:lstStyle/>
          <a:p>
            <a:pPr algn="just"/>
            <a:r>
              <a:rPr lang="el-GR" sz="1600" dirty="0">
                <a:solidFill>
                  <a:srgbClr val="000000"/>
                </a:solidFill>
                <a:effectLst/>
                <a:latin typeface="Calibri" panose="020F0502020204030204" pitchFamily="34" charset="0"/>
                <a:ea typeface="Times New Roman" panose="02020603050405020304" pitchFamily="18" charset="0"/>
              </a:rPr>
              <a:t>Μετρά την ποσότητα των εκπομπών αερίων του θερμοκηπίου, κυρίως διοξειδίου του άνθρακα (CO2), που παράγονται άμεσα ή έμμεσα ως αποτέλεσμα των δραστηριοτήτων ενός ατόμου, ενός οργανισμού ή μιας οντότητας.</a:t>
            </a:r>
            <a:endParaRPr lang="en-US" sz="1800" dirty="0">
              <a:solidFill>
                <a:srgbClr val="000000"/>
              </a:solidFill>
              <a:latin typeface="Calibri" panose="020F0502020204030204" pitchFamily="34" charset="0"/>
              <a:ea typeface="Times New Roman" panose="02020603050405020304" pitchFamily="18" charset="0"/>
            </a:endParaRPr>
          </a:p>
        </p:txBody>
      </p:sp>
      <p:sp>
        <p:nvSpPr>
          <p:cNvPr id="12" name="CasellaDiTesto 11">
            <a:extLst>
              <a:ext uri="{FF2B5EF4-FFF2-40B4-BE49-F238E27FC236}">
                <a16:creationId xmlns:a16="http://schemas.microsoft.com/office/drawing/2014/main" id="{341103BE-A2CA-3092-CE65-6EF04A5FE877}"/>
              </a:ext>
            </a:extLst>
          </p:cNvPr>
          <p:cNvSpPr txBox="1"/>
          <p:nvPr/>
        </p:nvSpPr>
        <p:spPr>
          <a:xfrm>
            <a:off x="2217771" y="2855612"/>
            <a:ext cx="3321698" cy="461665"/>
          </a:xfrm>
          <a:prstGeom prst="rect">
            <a:avLst/>
          </a:prstGeom>
          <a:noFill/>
        </p:spPr>
        <p:txBody>
          <a:bodyPr wrap="square" rtlCol="0">
            <a:spAutoFit/>
          </a:bodyPr>
          <a:lstStyle/>
          <a:p>
            <a:r>
              <a:rPr lang="el-GR" sz="2400" b="1" dirty="0"/>
              <a:t>ΑΠΟΤΥΠΩΜΑ ΑΝΘΡΑΚΑ</a:t>
            </a:r>
            <a:endParaRPr lang="it-IT" sz="2400" b="1" dirty="0"/>
          </a:p>
        </p:txBody>
      </p:sp>
      <p:sp>
        <p:nvSpPr>
          <p:cNvPr id="2" name="CasellaDiTesto 1">
            <a:extLst>
              <a:ext uri="{FF2B5EF4-FFF2-40B4-BE49-F238E27FC236}">
                <a16:creationId xmlns:a16="http://schemas.microsoft.com/office/drawing/2014/main" id="{652ED170-EBEF-8578-948E-679ADFB50F89}"/>
              </a:ext>
            </a:extLst>
          </p:cNvPr>
          <p:cNvSpPr txBox="1"/>
          <p:nvPr/>
        </p:nvSpPr>
        <p:spPr>
          <a:xfrm>
            <a:off x="1078619" y="5259403"/>
            <a:ext cx="9103606" cy="1200329"/>
          </a:xfrm>
          <a:prstGeom prst="rect">
            <a:avLst/>
          </a:prstGeom>
          <a:noFill/>
          <a:ln>
            <a:solidFill>
              <a:srgbClr val="DA9C73"/>
            </a:solidFill>
          </a:ln>
        </p:spPr>
        <p:txBody>
          <a:bodyPr wrap="square">
            <a:spAutoFit/>
          </a:bodyPr>
          <a:lstStyle/>
          <a:p>
            <a:r>
              <a:rPr lang="el-GR" sz="1800" u="sng" dirty="0">
                <a:solidFill>
                  <a:srgbClr val="000000"/>
                </a:solidFill>
                <a:effectLst/>
                <a:latin typeface="Calibri" panose="020F0502020204030204" pitchFamily="34" charset="0"/>
                <a:ea typeface="Times New Roman" panose="02020603050405020304" pitchFamily="18" charset="0"/>
              </a:rPr>
              <a:t>ΜΕΘΟΔΟΣ</a:t>
            </a:r>
            <a:r>
              <a:rPr lang="en-US" sz="1800" dirty="0">
                <a:solidFill>
                  <a:srgbClr val="000000"/>
                </a:solidFill>
                <a:effectLst/>
                <a:latin typeface="Calibri" panose="020F0502020204030204" pitchFamily="34" charset="0"/>
                <a:ea typeface="Times New Roman" panose="02020603050405020304" pitchFamily="18" charset="0"/>
              </a:rPr>
              <a:t>: </a:t>
            </a:r>
            <a:r>
              <a:rPr lang="el-GR" dirty="0">
                <a:solidFill>
                  <a:srgbClr val="000000"/>
                </a:solidFill>
                <a:latin typeface="Calibri" panose="020F0502020204030204" pitchFamily="34" charset="0"/>
                <a:ea typeface="Times New Roman" panose="02020603050405020304" pitchFamily="18" charset="0"/>
              </a:rPr>
              <a:t>ποσοτικοποίηση του αντίκτυπου ως προς το δυναμικό υπερθέρμανσης του πλανήτη που προκαλείται από τις εκπομπές αερίων του θερμοκηπίου που απελευθερώνονται στην ατμόσφαιρα, χρησιμοποιώντας την κοινή μονάδα των </a:t>
            </a:r>
            <a:r>
              <a:rPr lang="el-GR" b="1" dirty="0">
                <a:solidFill>
                  <a:srgbClr val="000000"/>
                </a:solidFill>
                <a:latin typeface="Calibri" panose="020F0502020204030204" pitchFamily="34" charset="0"/>
                <a:ea typeface="Times New Roman" panose="02020603050405020304" pitchFamily="18" charset="0"/>
              </a:rPr>
              <a:t>ισοδυνάμων διοξειδίου του άνθρακα (CO2e).</a:t>
            </a:r>
            <a:endParaRPr lang="it-IT" sz="1800" b="1" dirty="0"/>
          </a:p>
        </p:txBody>
      </p:sp>
      <p:sp>
        <p:nvSpPr>
          <p:cNvPr id="3" name="Ovale 2">
            <a:extLst>
              <a:ext uri="{FF2B5EF4-FFF2-40B4-BE49-F238E27FC236}">
                <a16:creationId xmlns:a16="http://schemas.microsoft.com/office/drawing/2014/main" id="{39B2491C-E37D-203A-5C76-FFCE2E759F04}"/>
              </a:ext>
            </a:extLst>
          </p:cNvPr>
          <p:cNvSpPr/>
          <p:nvPr/>
        </p:nvSpPr>
        <p:spPr>
          <a:xfrm>
            <a:off x="1078619" y="2716564"/>
            <a:ext cx="765110" cy="709126"/>
          </a:xfrm>
          <a:prstGeom prst="ellipse">
            <a:avLst/>
          </a:prstGeom>
          <a:solidFill>
            <a:srgbClr val="DA9C73"/>
          </a:solidFill>
          <a:ln>
            <a:solidFill>
              <a:srgbClr val="DA9C7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800" b="1" dirty="0"/>
              <a:t>2</a:t>
            </a:r>
          </a:p>
        </p:txBody>
      </p:sp>
      <p:pic>
        <p:nvPicPr>
          <p:cNvPr id="8" name="Immagine 7">
            <a:extLst>
              <a:ext uri="{FF2B5EF4-FFF2-40B4-BE49-F238E27FC236}">
                <a16:creationId xmlns:a16="http://schemas.microsoft.com/office/drawing/2014/main" id="{ED5F56AC-A04E-FCC1-636C-5CF8242F24CB}"/>
              </a:ext>
            </a:extLst>
          </p:cNvPr>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913468" y="2455406"/>
            <a:ext cx="1813863" cy="2584201"/>
          </a:xfrm>
          <a:prstGeom prst="rect">
            <a:avLst/>
          </a:prstGeom>
        </p:spPr>
      </p:pic>
    </p:spTree>
    <p:extLst>
      <p:ext uri="{BB962C8B-B14F-4D97-AF65-F5344CB8AC3E}">
        <p14:creationId xmlns:p14="http://schemas.microsoft.com/office/powerpoint/2010/main" val="36760286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lstStyle/>
          <a:p>
            <a:r>
              <a:rPr lang="el-GR" sz="4400" dirty="0"/>
              <a:t>Περιβαλλοντικό Αποτύπωμα</a:t>
            </a:r>
            <a:endParaRPr lang="en-GB"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sz="1200" dirty="0">
                <a:solidFill>
                  <a:schemeClr val="bg1">
                    <a:lumMod val="65000"/>
                  </a:schemeClr>
                </a:solidFill>
              </a:rPr>
              <a:t>Module: Vertical skills / Learning Unit: Green skills / Sub Unit: Environmental impact assessment</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48</a:t>
            </a:fld>
            <a:endParaRPr lang="en-US" dirty="0"/>
          </a:p>
        </p:txBody>
      </p:sp>
      <p:pic>
        <p:nvPicPr>
          <p:cNvPr id="9" name="Immagine 8">
            <a:extLst>
              <a:ext uri="{FF2B5EF4-FFF2-40B4-BE49-F238E27FC236}">
                <a16:creationId xmlns:a16="http://schemas.microsoft.com/office/drawing/2014/main" id="{ECFECEE0-40EC-1FCC-553F-82973D732143}"/>
              </a:ext>
            </a:extLst>
          </p:cNvPr>
          <p:cNvPicPr>
            <a:picLocks noChangeAspect="1"/>
          </p:cNvPicPr>
          <p:nvPr/>
        </p:nvPicPr>
        <p:blipFill>
          <a:blip r:embed="rId2"/>
          <a:stretch>
            <a:fillRect/>
          </a:stretch>
        </p:blipFill>
        <p:spPr>
          <a:xfrm>
            <a:off x="1753432" y="1543666"/>
            <a:ext cx="8685135" cy="4695210"/>
          </a:xfrm>
          <a:prstGeom prst="rect">
            <a:avLst/>
          </a:prstGeom>
        </p:spPr>
      </p:pic>
      <p:sp>
        <p:nvSpPr>
          <p:cNvPr id="11" name="CasellaDiTesto 10">
            <a:extLst>
              <a:ext uri="{FF2B5EF4-FFF2-40B4-BE49-F238E27FC236}">
                <a16:creationId xmlns:a16="http://schemas.microsoft.com/office/drawing/2014/main" id="{4BF3F8CB-A144-57F5-782D-A45367E3B4AC}"/>
              </a:ext>
            </a:extLst>
          </p:cNvPr>
          <p:cNvSpPr txBox="1"/>
          <p:nvPr/>
        </p:nvSpPr>
        <p:spPr>
          <a:xfrm>
            <a:off x="8971384" y="6408108"/>
            <a:ext cx="1887116" cy="261610"/>
          </a:xfrm>
          <a:prstGeom prst="rect">
            <a:avLst/>
          </a:prstGeom>
          <a:noFill/>
        </p:spPr>
        <p:txBody>
          <a:bodyPr wrap="square">
            <a:spAutoFit/>
          </a:bodyPr>
          <a:lstStyle/>
          <a:p>
            <a:r>
              <a:rPr lang="en-GB" sz="1100" dirty="0">
                <a:solidFill>
                  <a:srgbClr val="000000"/>
                </a:solidFill>
                <a:effectLst/>
                <a:ea typeface="Times New Roman" panose="02020603050405020304" pitchFamily="18" charset="0"/>
                <a:cs typeface="Open Sans" panose="020B0606030504020204" pitchFamily="34" charset="0"/>
              </a:rPr>
              <a:t>(</a:t>
            </a:r>
            <a:r>
              <a:rPr lang="el-GR" sz="1100" dirty="0">
                <a:solidFill>
                  <a:srgbClr val="000000"/>
                </a:solidFill>
                <a:effectLst/>
                <a:ea typeface="Times New Roman" panose="02020603050405020304" pitchFamily="18" charset="0"/>
                <a:cs typeface="Open Sans" panose="020B0606030504020204" pitchFamily="34" charset="0"/>
              </a:rPr>
              <a:t>Πηγή</a:t>
            </a:r>
            <a:r>
              <a:rPr lang="en-GB" sz="1100" dirty="0">
                <a:solidFill>
                  <a:srgbClr val="000000"/>
                </a:solidFill>
                <a:effectLst/>
                <a:ea typeface="Times New Roman" panose="02020603050405020304" pitchFamily="18" charset="0"/>
                <a:cs typeface="Open Sans" panose="020B0606030504020204" pitchFamily="34" charset="0"/>
              </a:rPr>
              <a:t>: </a:t>
            </a:r>
            <a:r>
              <a:rPr lang="en-GB" sz="1100" u="sng" dirty="0">
                <a:solidFill>
                  <a:srgbClr val="000000"/>
                </a:solidFill>
                <a:effectLst/>
                <a:ea typeface="Times New Roman" panose="02020603050405020304" pitchFamily="18" charset="0"/>
                <a:cs typeface="Open Sans" panose="020B0606030504020204" pitchFamily="34" charset="0"/>
                <a:hlinkClick r:id="rId3"/>
              </a:rPr>
              <a:t>8BillionTrees</a:t>
            </a:r>
            <a:r>
              <a:rPr lang="en-GB" sz="1100" u="sng" dirty="0">
                <a:solidFill>
                  <a:srgbClr val="0000FF"/>
                </a:solidFill>
                <a:effectLst/>
                <a:ea typeface="Times New Roman" panose="02020603050405020304" pitchFamily="18" charset="0"/>
                <a:cs typeface="Open Sans" panose="020B0606030504020204" pitchFamily="34" charset="0"/>
              </a:rPr>
              <a:t>, 2023</a:t>
            </a:r>
            <a:r>
              <a:rPr lang="en-GB" sz="1100" dirty="0">
                <a:solidFill>
                  <a:srgbClr val="000000"/>
                </a:solidFill>
                <a:effectLst/>
                <a:ea typeface="Times New Roman" panose="02020603050405020304" pitchFamily="18" charset="0"/>
                <a:cs typeface="Open Sans" panose="020B0606030504020204" pitchFamily="34" charset="0"/>
              </a:rPr>
              <a:t>)</a:t>
            </a:r>
            <a:endParaRPr lang="it-IT" sz="1100" dirty="0"/>
          </a:p>
        </p:txBody>
      </p:sp>
    </p:spTree>
    <p:extLst>
      <p:ext uri="{BB962C8B-B14F-4D97-AF65-F5344CB8AC3E}">
        <p14:creationId xmlns:p14="http://schemas.microsoft.com/office/powerpoint/2010/main" val="5749459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lstStyle/>
          <a:p>
            <a:r>
              <a:rPr lang="el-GR" dirty="0"/>
              <a:t>Πρακτική Δραστηριότητα </a:t>
            </a:r>
            <a:r>
              <a:rPr lang="it-IT" dirty="0"/>
              <a:t>#6</a:t>
            </a:r>
            <a:endParaRPr lang="en-GB"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sz="1200" dirty="0">
                <a:solidFill>
                  <a:schemeClr val="bg1">
                    <a:lumMod val="65000"/>
                  </a:schemeClr>
                </a:solidFill>
              </a:rPr>
              <a:t>Module: Horizontal skills / Learning Unit: Green skills / Sub Unit: International and European key directives</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49</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8198" y="1781175"/>
            <a:ext cx="10291355" cy="4394200"/>
          </a:xfrm>
        </p:spPr>
        <p:txBody>
          <a:bodyPr/>
          <a:lstStyle/>
          <a:p>
            <a:pPr marL="0" indent="0" algn="ctr">
              <a:buNone/>
            </a:pPr>
            <a:endParaRPr lang="en-US" i="1" dirty="0">
              <a:solidFill>
                <a:srgbClr val="000000"/>
              </a:solidFill>
              <a:latin typeface="Calibri" panose="020F0502020204030204" pitchFamily="34" charset="0"/>
              <a:ea typeface="Calibri" panose="020F0502020204030204" pitchFamily="34" charset="0"/>
            </a:endParaRPr>
          </a:p>
          <a:p>
            <a:pPr marL="0" indent="0" algn="ctr">
              <a:buNone/>
            </a:pPr>
            <a:endParaRPr lang="en-US" sz="2800" i="1" kern="100" dirty="0">
              <a:solidFill>
                <a:srgbClr val="000000"/>
              </a:solidFill>
              <a:effectLst/>
              <a:latin typeface="Calibri" panose="020F0502020204030204" pitchFamily="34" charset="0"/>
              <a:ea typeface="Calibri" panose="020F0502020204030204" pitchFamily="34" charset="0"/>
            </a:endParaRPr>
          </a:p>
          <a:p>
            <a:pPr marL="0" indent="0" algn="ctr">
              <a:buNone/>
            </a:pPr>
            <a:r>
              <a:rPr lang="el-GR" sz="2800" i="1" kern="100" dirty="0">
                <a:solidFill>
                  <a:srgbClr val="000000"/>
                </a:solidFill>
                <a:effectLst/>
                <a:latin typeface="Calibri" panose="020F0502020204030204" pitchFamily="34" charset="0"/>
                <a:ea typeface="Calibri" panose="020F0502020204030204" pitchFamily="34" charset="0"/>
              </a:rPr>
              <a:t>Προσπαθήστε να υπολογίσετε το ανθρακικό σας αποτύπωμα χρησιμοποιώντας αυτόν τον σύνδεσμο</a:t>
            </a:r>
            <a:r>
              <a:rPr lang="en-US" sz="2800" i="1" kern="100" dirty="0">
                <a:solidFill>
                  <a:srgbClr val="000000"/>
                </a:solidFill>
                <a:effectLst/>
                <a:latin typeface="Calibri" panose="020F0502020204030204" pitchFamily="34" charset="0"/>
                <a:ea typeface="Calibri" panose="020F0502020204030204" pitchFamily="34" charset="0"/>
              </a:rPr>
              <a:t>. </a:t>
            </a:r>
          </a:p>
          <a:p>
            <a:pPr marL="0" indent="0" algn="ctr">
              <a:buNone/>
            </a:pPr>
            <a:r>
              <a:rPr lang="en-US" sz="2800" i="1" kern="100" dirty="0">
                <a:solidFill>
                  <a:srgbClr val="000000"/>
                </a:solidFill>
                <a:effectLst/>
                <a:latin typeface="Calibri" panose="020F0502020204030204" pitchFamily="34" charset="0"/>
                <a:ea typeface="Calibri" panose="020F0502020204030204" pitchFamily="34" charset="0"/>
                <a:hlinkClick r:id="rId2"/>
              </a:rPr>
              <a:t>https://www.carbonfootprint.com/calculator.aspx</a:t>
            </a:r>
            <a:endParaRPr lang="en-US" i="1" kern="100" dirty="0">
              <a:solidFill>
                <a:srgbClr val="000000"/>
              </a:solidFill>
              <a:latin typeface="Calibri" panose="020F0502020204030204" pitchFamily="34" charset="0"/>
              <a:ea typeface="Calibri" panose="020F0502020204030204" pitchFamily="34" charset="0"/>
            </a:endParaRPr>
          </a:p>
          <a:p>
            <a:pPr marL="0" indent="0" algn="ctr">
              <a:buNone/>
            </a:pPr>
            <a:r>
              <a:rPr lang="el-GR" i="1" kern="100" dirty="0">
                <a:solidFill>
                  <a:srgbClr val="000000"/>
                </a:solidFill>
                <a:latin typeface="Calibri" panose="020F0502020204030204" pitchFamily="34" charset="0"/>
                <a:ea typeface="Calibri" panose="020F0502020204030204" pitchFamily="34" charset="0"/>
              </a:rPr>
              <a:t>Παρουσιάστε τα αποτελέσματά σας στους συναδέλφους σας. </a:t>
            </a:r>
          </a:p>
          <a:p>
            <a:pPr marL="0" indent="0" algn="ctr">
              <a:buNone/>
            </a:pPr>
            <a:r>
              <a:rPr lang="el-GR" i="1" kern="100" dirty="0">
                <a:solidFill>
                  <a:srgbClr val="000000"/>
                </a:solidFill>
                <a:latin typeface="Calibri" panose="020F0502020204030204" pitchFamily="34" charset="0"/>
                <a:ea typeface="Calibri" panose="020F0502020204030204" pitchFamily="34" charset="0"/>
              </a:rPr>
              <a:t>Τι είδους ενέργειες θα πρέπει να κάνετε διαφορετικά;</a:t>
            </a:r>
            <a:endParaRPr lang="en-US" sz="2800" i="1" kern="1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301024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40C4DC-3EA6-2AEC-59C2-B534919090F0}"/>
              </a:ext>
            </a:extLst>
          </p:cNvPr>
          <p:cNvSpPr>
            <a:spLocks noGrp="1"/>
          </p:cNvSpPr>
          <p:nvPr>
            <p:ph type="title"/>
          </p:nvPr>
        </p:nvSpPr>
        <p:spPr/>
        <p:txBody>
          <a:bodyPr/>
          <a:lstStyle/>
          <a:p>
            <a:r>
              <a:rPr lang="el-GR" sz="4400" dirty="0"/>
              <a:t>Η έννοια της Βιωσιμότητας</a:t>
            </a:r>
            <a:endParaRPr lang="en-GB" dirty="0"/>
          </a:p>
        </p:txBody>
      </p:sp>
      <p:sp>
        <p:nvSpPr>
          <p:cNvPr id="3" name="Segnaposto contenuto 2">
            <a:extLst>
              <a:ext uri="{FF2B5EF4-FFF2-40B4-BE49-F238E27FC236}">
                <a16:creationId xmlns:a16="http://schemas.microsoft.com/office/drawing/2014/main" id="{25FEA9EB-1405-CD8E-9DF4-5FE8A5D1AE46}"/>
              </a:ext>
            </a:extLst>
          </p:cNvPr>
          <p:cNvSpPr>
            <a:spLocks noGrp="1"/>
          </p:cNvSpPr>
          <p:nvPr>
            <p:ph idx="1"/>
          </p:nvPr>
        </p:nvSpPr>
        <p:spPr/>
        <p:txBody>
          <a:bodyPr/>
          <a:lstStyle/>
          <a:p>
            <a:pPr marL="0" indent="0" algn="ctr">
              <a:buNone/>
            </a:pPr>
            <a:r>
              <a:rPr lang="en-US" sz="2400" i="1" kern="100" dirty="0">
                <a:effectLst/>
                <a:latin typeface="Minion Pro"/>
                <a:ea typeface="Calibri" panose="020F0502020204030204" pitchFamily="34" charset="0"/>
                <a:cs typeface="Calibri" panose="020F0502020204030204" pitchFamily="34" charset="0"/>
              </a:rPr>
              <a:t>“</a:t>
            </a:r>
            <a:r>
              <a:rPr lang="el-GR" sz="2400" i="1" kern="100" dirty="0">
                <a:effectLst/>
                <a:latin typeface="Minion Pro"/>
                <a:ea typeface="Calibri" panose="020F0502020204030204" pitchFamily="34" charset="0"/>
                <a:cs typeface="Calibri" panose="020F0502020204030204" pitchFamily="34" charset="0"/>
              </a:rPr>
              <a:t>Ικανοποίηση των αναγκών του παρόντος χωρίς να διακυβεύεται η ικανότητα των μελλοντικών γενεών να καλύψουν τις δικές τους ανάγκες</a:t>
            </a:r>
            <a:r>
              <a:rPr lang="en-US" sz="2400" i="1" kern="100" dirty="0">
                <a:effectLst/>
                <a:latin typeface="Minion Pro"/>
                <a:ea typeface="Calibri" panose="020F0502020204030204" pitchFamily="34" charset="0"/>
                <a:cs typeface="Calibri" panose="020F0502020204030204" pitchFamily="34" charset="0"/>
              </a:rPr>
              <a:t>”</a:t>
            </a:r>
          </a:p>
          <a:p>
            <a:pPr marL="0" indent="0" algn="ctr">
              <a:buNone/>
            </a:pPr>
            <a:r>
              <a:rPr lang="el-GR" sz="2000" kern="100" dirty="0">
                <a:latin typeface="Calibri" panose="020F0502020204030204" pitchFamily="34" charset="0"/>
                <a:ea typeface="Calibri" panose="020F0502020204030204" pitchFamily="34" charset="0"/>
              </a:rPr>
              <a:t>Η Επιτροπή </a:t>
            </a:r>
            <a:r>
              <a:rPr lang="en-US" sz="2000" kern="100" dirty="0">
                <a:latin typeface="Calibri" panose="020F0502020204030204" pitchFamily="34" charset="0"/>
                <a:ea typeface="Calibri" panose="020F0502020204030204" pitchFamily="34" charset="0"/>
              </a:rPr>
              <a:t> </a:t>
            </a:r>
            <a:r>
              <a:rPr lang="en-US" sz="2000" u="sng" kern="100" dirty="0">
                <a:latin typeface="Calibri" panose="020F0502020204030204" pitchFamily="34" charset="0"/>
                <a:ea typeface="Calibri" panose="020F0502020204030204" pitchFamily="34" charset="0"/>
              </a:rPr>
              <a:t>Brundtland</a:t>
            </a:r>
            <a:r>
              <a:rPr lang="en-US" sz="2000" kern="100" dirty="0">
                <a:latin typeface="Calibri" panose="020F0502020204030204" pitchFamily="34" charset="0"/>
                <a:ea typeface="Calibri" panose="020F0502020204030204" pitchFamily="34" charset="0"/>
              </a:rPr>
              <a:t>(1987) </a:t>
            </a:r>
            <a:endParaRPr lang="it-IT" sz="2000" b="1" i="1" dirty="0"/>
          </a:p>
          <a:p>
            <a:pPr algn="ctr"/>
            <a:endParaRPr lang="en-US" sz="2400" i="1" kern="100" dirty="0">
              <a:effectLst/>
              <a:latin typeface="Minion Pro"/>
              <a:ea typeface="Calibri" panose="020F0502020204030204" pitchFamily="34" charset="0"/>
              <a:cs typeface="Calibri" panose="020F0502020204030204" pitchFamily="34" charset="0"/>
            </a:endParaRPr>
          </a:p>
          <a:p>
            <a:pPr algn="ctr"/>
            <a:endParaRPr lang="en-GB" dirty="0"/>
          </a:p>
        </p:txBody>
      </p:sp>
      <p:sp>
        <p:nvSpPr>
          <p:cNvPr id="4" name="Segnaposto piè di pagina 3">
            <a:extLst>
              <a:ext uri="{FF2B5EF4-FFF2-40B4-BE49-F238E27FC236}">
                <a16:creationId xmlns:a16="http://schemas.microsoft.com/office/drawing/2014/main" id="{15AF23E6-2A9D-7113-1C19-1D77DBE597BA}"/>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 Unit: Sustainability and related concepts</a:t>
            </a:r>
          </a:p>
        </p:txBody>
      </p:sp>
      <p:sp>
        <p:nvSpPr>
          <p:cNvPr id="5" name="Segnaposto numero diapositiva 4">
            <a:extLst>
              <a:ext uri="{FF2B5EF4-FFF2-40B4-BE49-F238E27FC236}">
                <a16:creationId xmlns:a16="http://schemas.microsoft.com/office/drawing/2014/main" id="{34CBB504-2CEC-0D6A-E09F-814F65879838}"/>
              </a:ext>
            </a:extLst>
          </p:cNvPr>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6" name="Picture 4" descr="Our Common Future - Wikipedia">
            <a:extLst>
              <a:ext uri="{FF2B5EF4-FFF2-40B4-BE49-F238E27FC236}">
                <a16:creationId xmlns:a16="http://schemas.microsoft.com/office/drawing/2014/main" id="{FF4F0AFC-D073-699B-D050-B3E832D660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547081"/>
            <a:ext cx="1825065" cy="2695481"/>
          </a:xfrm>
          <a:prstGeom prst="rect">
            <a:avLst/>
          </a:prstGeom>
          <a:noFill/>
          <a:extLst>
            <a:ext uri="{909E8E84-426E-40DD-AFC4-6F175D3DCCD1}">
              <a14:hiddenFill xmlns:a14="http://schemas.microsoft.com/office/drawing/2010/main">
                <a:solidFill>
                  <a:srgbClr val="FFFFFF"/>
                </a:solidFill>
              </a14:hiddenFill>
            </a:ext>
          </a:extLst>
        </p:spPr>
      </p:pic>
      <p:pic>
        <p:nvPicPr>
          <p:cNvPr id="7" name="Immagine 6">
            <a:extLst>
              <a:ext uri="{FF2B5EF4-FFF2-40B4-BE49-F238E27FC236}">
                <a16:creationId xmlns:a16="http://schemas.microsoft.com/office/drawing/2014/main" id="{D0101D5B-01C0-1635-C01D-6C62F486D7DE}"/>
              </a:ext>
            </a:extLst>
          </p:cNvPr>
          <p:cNvPicPr>
            <a:picLocks noChangeAspect="1"/>
          </p:cNvPicPr>
          <p:nvPr/>
        </p:nvPicPr>
        <p:blipFill>
          <a:blip r:embed="rId3"/>
          <a:stretch>
            <a:fillRect/>
          </a:stretch>
        </p:blipFill>
        <p:spPr>
          <a:xfrm>
            <a:off x="3824570" y="3330312"/>
            <a:ext cx="4542860" cy="2680890"/>
          </a:xfrm>
          <a:prstGeom prst="rect">
            <a:avLst/>
          </a:prstGeom>
        </p:spPr>
      </p:pic>
      <p:pic>
        <p:nvPicPr>
          <p:cNvPr id="8" name="Picture 6" descr="1987: Rapporto Brundtland">
            <a:extLst>
              <a:ext uri="{FF2B5EF4-FFF2-40B4-BE49-F238E27FC236}">
                <a16:creationId xmlns:a16="http://schemas.microsoft.com/office/drawing/2014/main" id="{DBE29D4D-98E9-3F7E-8E71-341F7DC962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4746" y="2579328"/>
            <a:ext cx="1940454" cy="2797864"/>
          </a:xfrm>
          <a:prstGeom prst="rect">
            <a:avLst/>
          </a:prstGeom>
          <a:noFill/>
          <a:extLst>
            <a:ext uri="{909E8E84-426E-40DD-AFC4-6F175D3DCCD1}">
              <a14:hiddenFill xmlns:a14="http://schemas.microsoft.com/office/drawing/2010/main">
                <a:solidFill>
                  <a:srgbClr val="FFFFFF"/>
                </a:solidFill>
              </a14:hiddenFill>
            </a:ext>
          </a:extLst>
        </p:spPr>
      </p:pic>
      <p:sp>
        <p:nvSpPr>
          <p:cNvPr id="9" name="CasellaDiTesto 8">
            <a:extLst>
              <a:ext uri="{FF2B5EF4-FFF2-40B4-BE49-F238E27FC236}">
                <a16:creationId xmlns:a16="http://schemas.microsoft.com/office/drawing/2014/main" id="{10510B9C-2997-7352-8D5D-D7495EE13356}"/>
              </a:ext>
            </a:extLst>
          </p:cNvPr>
          <p:cNvSpPr txBox="1"/>
          <p:nvPr/>
        </p:nvSpPr>
        <p:spPr>
          <a:xfrm>
            <a:off x="5259209" y="5977266"/>
            <a:ext cx="4212236" cy="261610"/>
          </a:xfrm>
          <a:prstGeom prst="rect">
            <a:avLst/>
          </a:prstGeom>
          <a:noFill/>
        </p:spPr>
        <p:txBody>
          <a:bodyPr wrap="square" rtlCol="0">
            <a:spAutoFit/>
          </a:bodyPr>
          <a:lstStyle/>
          <a:p>
            <a:r>
              <a:rPr lang="it-IT" sz="1100" dirty="0"/>
              <a:t>(</a:t>
            </a:r>
            <a:r>
              <a:rPr lang="el-GR" sz="1100" dirty="0"/>
              <a:t>πηγή</a:t>
            </a:r>
            <a:r>
              <a:rPr lang="it-IT" sz="1100" dirty="0"/>
              <a:t>: </a:t>
            </a:r>
            <a:r>
              <a:rPr lang="it-IT" sz="1100" dirty="0">
                <a:hlinkClick r:id="rId5"/>
              </a:rPr>
              <a:t>IISD, 2017</a:t>
            </a:r>
            <a:r>
              <a:rPr lang="it-IT" sz="1100" dirty="0"/>
              <a:t>)</a:t>
            </a:r>
          </a:p>
        </p:txBody>
      </p:sp>
    </p:spTree>
    <p:extLst>
      <p:ext uri="{BB962C8B-B14F-4D97-AF65-F5344CB8AC3E}">
        <p14:creationId xmlns:p14="http://schemas.microsoft.com/office/powerpoint/2010/main" val="9451210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A7777-7D98-2E60-9C19-5A3953F8A957}"/>
            </a:ext>
          </a:extLst>
        </p:cNvPr>
        <p:cNvGrpSpPr/>
        <p:nvPr/>
      </p:nvGrpSpPr>
      <p:grpSpPr>
        <a:xfrm>
          <a:off x="0" y="0"/>
          <a:ext cx="0" cy="0"/>
          <a:chOff x="0" y="0"/>
          <a:chExt cx="0" cy="0"/>
        </a:xfrm>
      </p:grpSpPr>
    </p:spTree>
    <p:extLst>
      <p:ext uri="{BB962C8B-B14F-4D97-AF65-F5344CB8AC3E}">
        <p14:creationId xmlns:p14="http://schemas.microsoft.com/office/powerpoint/2010/main" val="23707544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0E9BA-012D-365B-EC68-060AB3111CBC}"/>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774DDF35-6A0C-5D31-5823-2283F6B6DCB9}"/>
              </a:ext>
            </a:extLst>
          </p:cNvPr>
          <p:cNvSpPr>
            <a:spLocks noGrp="1"/>
          </p:cNvSpPr>
          <p:nvPr>
            <p:ph type="title"/>
          </p:nvPr>
        </p:nvSpPr>
        <p:spPr/>
        <p:txBody>
          <a:bodyPr/>
          <a:lstStyle/>
          <a:p>
            <a:r>
              <a:rPr lang="el-GR" dirty="0"/>
              <a:t>Περιεχόμενο</a:t>
            </a:r>
            <a:endParaRPr lang="en-GB" dirty="0"/>
          </a:p>
        </p:txBody>
      </p:sp>
      <p:sp>
        <p:nvSpPr>
          <p:cNvPr id="8" name="Segnaposto contenuto 7">
            <a:extLst>
              <a:ext uri="{FF2B5EF4-FFF2-40B4-BE49-F238E27FC236}">
                <a16:creationId xmlns:a16="http://schemas.microsoft.com/office/drawing/2014/main" id="{6A02FD4B-4730-993F-7EEB-56B7778781FD}"/>
              </a:ext>
            </a:extLst>
          </p:cNvPr>
          <p:cNvSpPr>
            <a:spLocks noGrp="1"/>
          </p:cNvSpPr>
          <p:nvPr>
            <p:ph idx="1"/>
          </p:nvPr>
        </p:nvSpPr>
        <p:spPr/>
        <p:txBody>
          <a:bodyPr/>
          <a:lstStyle/>
          <a:p>
            <a:pPr marL="342900" indent="-342900">
              <a:buFont typeface="+mj-lt"/>
              <a:buAutoNum type="arabicPeriod"/>
            </a:pPr>
            <a:r>
              <a:rPr lang="el-GR" dirty="0"/>
              <a:t>Η προσέγγιση της Συστημικής Σκέψης</a:t>
            </a:r>
            <a:endParaRPr lang="it-IT" dirty="0"/>
          </a:p>
          <a:p>
            <a:pPr marL="0" indent="0">
              <a:buNone/>
            </a:pPr>
            <a:endParaRPr lang="en-GB" dirty="0"/>
          </a:p>
        </p:txBody>
      </p:sp>
      <p:sp>
        <p:nvSpPr>
          <p:cNvPr id="2" name="Segnaposto piè di pagina 1">
            <a:extLst>
              <a:ext uri="{FF2B5EF4-FFF2-40B4-BE49-F238E27FC236}">
                <a16:creationId xmlns:a16="http://schemas.microsoft.com/office/drawing/2014/main" id="{6E592E16-1E83-A81C-CC52-10BDF09226EA}"/>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Sub-Unit: Systems Thinking</a:t>
            </a:r>
          </a:p>
        </p:txBody>
      </p:sp>
      <p:sp>
        <p:nvSpPr>
          <p:cNvPr id="3" name="Segnaposto numero diapositiva 2">
            <a:extLst>
              <a:ext uri="{FF2B5EF4-FFF2-40B4-BE49-F238E27FC236}">
                <a16:creationId xmlns:a16="http://schemas.microsoft.com/office/drawing/2014/main" id="{05B9505A-382F-873B-96DD-E6059C36F5A9}"/>
              </a:ext>
            </a:extLst>
          </p:cNvPr>
          <p:cNvSpPr>
            <a:spLocks noGrp="1"/>
          </p:cNvSpPr>
          <p:nvPr>
            <p:ph type="sldNum" sz="quarter" idx="12"/>
          </p:nvPr>
        </p:nvSpPr>
        <p:spPr/>
        <p:txBody>
          <a:bodyPr/>
          <a:lstStyle/>
          <a:p>
            <a:fld id="{D57F1E4F-1CFF-5643-939E-217C01CDF565}" type="slidenum">
              <a:rPr lang="en-US" smtClean="0"/>
              <a:pPr/>
              <a:t>51</a:t>
            </a:fld>
            <a:endParaRPr lang="en-US" dirty="0"/>
          </a:p>
        </p:txBody>
      </p:sp>
    </p:spTree>
    <p:extLst>
      <p:ext uri="{BB962C8B-B14F-4D97-AF65-F5344CB8AC3E}">
        <p14:creationId xmlns:p14="http://schemas.microsoft.com/office/powerpoint/2010/main" val="19746446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EE57B-EC63-4E3C-C17F-EDBA6C891A3B}"/>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D564FB01-14EB-1F30-2184-0EB0202925AC}"/>
              </a:ext>
            </a:extLst>
          </p:cNvPr>
          <p:cNvSpPr>
            <a:spLocks noGrp="1"/>
          </p:cNvSpPr>
          <p:nvPr>
            <p:ph type="title"/>
          </p:nvPr>
        </p:nvSpPr>
        <p:spPr/>
        <p:txBody>
          <a:bodyPr/>
          <a:lstStyle/>
          <a:p>
            <a:r>
              <a:rPr lang="el-GR" dirty="0"/>
              <a:t>Η Συστημική Σκέψη</a:t>
            </a:r>
            <a:endParaRPr lang="en-GB" dirty="0"/>
          </a:p>
        </p:txBody>
      </p:sp>
      <p:sp>
        <p:nvSpPr>
          <p:cNvPr id="8" name="Segnaposto contenuto 7">
            <a:extLst>
              <a:ext uri="{FF2B5EF4-FFF2-40B4-BE49-F238E27FC236}">
                <a16:creationId xmlns:a16="http://schemas.microsoft.com/office/drawing/2014/main" id="{633761A2-2124-D29A-5377-4550DA0D0AC0}"/>
              </a:ext>
            </a:extLst>
          </p:cNvPr>
          <p:cNvSpPr>
            <a:spLocks noGrp="1"/>
          </p:cNvSpPr>
          <p:nvPr>
            <p:ph idx="1"/>
          </p:nvPr>
        </p:nvSpPr>
        <p:spPr>
          <a:xfrm>
            <a:off x="838200" y="2172334"/>
            <a:ext cx="10515600" cy="1256666"/>
          </a:xfrm>
        </p:spPr>
        <p:txBody>
          <a:bodyPr/>
          <a:lstStyle/>
          <a:p>
            <a:pPr marL="0" indent="0">
              <a:buNone/>
            </a:pPr>
            <a:r>
              <a:rPr lang="el-GR" dirty="0"/>
              <a:t>μια ολιστική προσέγγιση που αποσκοπεί στην κατανόηση ενός συστήματος, μελετώντας τις σχέσεις και τις αλληλεπιδράσεις μεταξύ των στοιχείων που συνθέτουν αυτό το σύστημα. </a:t>
            </a:r>
            <a:endParaRPr lang="en-GB" dirty="0"/>
          </a:p>
        </p:txBody>
      </p:sp>
      <p:sp>
        <p:nvSpPr>
          <p:cNvPr id="2" name="Segnaposto piè di pagina 1">
            <a:extLst>
              <a:ext uri="{FF2B5EF4-FFF2-40B4-BE49-F238E27FC236}">
                <a16:creationId xmlns:a16="http://schemas.microsoft.com/office/drawing/2014/main" id="{BFF66F92-0261-3837-7611-802C2414051B}"/>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Sub-Unit: Systems Thinking</a:t>
            </a:r>
          </a:p>
        </p:txBody>
      </p:sp>
      <p:sp>
        <p:nvSpPr>
          <p:cNvPr id="3" name="Segnaposto numero diapositiva 2">
            <a:extLst>
              <a:ext uri="{FF2B5EF4-FFF2-40B4-BE49-F238E27FC236}">
                <a16:creationId xmlns:a16="http://schemas.microsoft.com/office/drawing/2014/main" id="{81AB8D97-28E8-30E3-756B-C2B4EEAE5106}"/>
              </a:ext>
            </a:extLst>
          </p:cNvPr>
          <p:cNvSpPr>
            <a:spLocks noGrp="1"/>
          </p:cNvSpPr>
          <p:nvPr>
            <p:ph type="sldNum" sz="quarter" idx="12"/>
          </p:nvPr>
        </p:nvSpPr>
        <p:spPr/>
        <p:txBody>
          <a:bodyPr/>
          <a:lstStyle/>
          <a:p>
            <a:fld id="{D57F1E4F-1CFF-5643-939E-217C01CDF565}" type="slidenum">
              <a:rPr lang="en-US" smtClean="0"/>
              <a:pPr/>
              <a:t>52</a:t>
            </a:fld>
            <a:endParaRPr lang="en-US" dirty="0"/>
          </a:p>
        </p:txBody>
      </p:sp>
      <p:sp>
        <p:nvSpPr>
          <p:cNvPr id="4" name="TextBox 3">
            <a:extLst>
              <a:ext uri="{FF2B5EF4-FFF2-40B4-BE49-F238E27FC236}">
                <a16:creationId xmlns:a16="http://schemas.microsoft.com/office/drawing/2014/main" id="{C1B597ED-14FC-9487-101B-4A57F30EED1B}"/>
              </a:ext>
            </a:extLst>
          </p:cNvPr>
          <p:cNvSpPr txBox="1"/>
          <p:nvPr/>
        </p:nvSpPr>
        <p:spPr>
          <a:xfrm>
            <a:off x="838200" y="3692345"/>
            <a:ext cx="9685020" cy="1569660"/>
          </a:xfrm>
          <a:prstGeom prst="rect">
            <a:avLst/>
          </a:prstGeom>
          <a:noFill/>
        </p:spPr>
        <p:txBody>
          <a:bodyPr wrap="square" rtlCol="0">
            <a:spAutoFit/>
          </a:bodyPr>
          <a:lstStyle/>
          <a:p>
            <a:pPr algn="just"/>
            <a:r>
              <a:rPr lang="el-GR" sz="2400" b="1" dirty="0">
                <a:solidFill>
                  <a:srgbClr val="94C020"/>
                </a:solidFill>
              </a:rPr>
              <a:t>μια μέθοδος επίλυσης προβλημάτων</a:t>
            </a:r>
            <a:r>
              <a:rPr lang="el-GR" sz="2400" dirty="0">
                <a:solidFill>
                  <a:schemeClr val="tx1">
                    <a:lumMod val="65000"/>
                    <a:lumOff val="35000"/>
                  </a:schemeClr>
                </a:solidFill>
              </a:rPr>
              <a:t>, η οποία λαμβάνει υπόψη όλους τους παράγοντες που εμπλέκονται σε ένα σύστημα και αναλύει ένα μεγάλο πρόβλημα στα συστατικά του μέρη, υπολογίζοντας πώς κάθε μέρος επηρεάζει το σύνολο</a:t>
            </a:r>
            <a:endParaRPr lang="en-GB" sz="2400" dirty="0">
              <a:solidFill>
                <a:schemeClr val="tx1">
                  <a:lumMod val="65000"/>
                  <a:lumOff val="35000"/>
                </a:schemeClr>
              </a:solidFill>
            </a:endParaRPr>
          </a:p>
        </p:txBody>
      </p:sp>
    </p:spTree>
    <p:extLst>
      <p:ext uri="{BB962C8B-B14F-4D97-AF65-F5344CB8AC3E}">
        <p14:creationId xmlns:p14="http://schemas.microsoft.com/office/powerpoint/2010/main" val="27866494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7641B-2544-0FB3-4237-9BA4FC7514C2}"/>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B3D3A37E-1B52-AC0F-FB88-31FB67E24984}"/>
              </a:ext>
            </a:extLst>
          </p:cNvPr>
          <p:cNvSpPr>
            <a:spLocks noGrp="1"/>
          </p:cNvSpPr>
          <p:nvPr>
            <p:ph type="title"/>
          </p:nvPr>
        </p:nvSpPr>
        <p:spPr>
          <a:xfrm>
            <a:off x="320040" y="2122249"/>
            <a:ext cx="3421380" cy="2613502"/>
          </a:xfrm>
        </p:spPr>
        <p:txBody>
          <a:bodyPr>
            <a:normAutofit fontScale="90000"/>
          </a:bodyPr>
          <a:lstStyle/>
          <a:p>
            <a:r>
              <a:rPr lang="el-GR" dirty="0"/>
              <a:t>Τα θεμελιώδη χαρακτηριστικά της Συστημικής Σκέψης είναι</a:t>
            </a:r>
            <a:endParaRPr lang="en-GB" dirty="0"/>
          </a:p>
        </p:txBody>
      </p:sp>
      <p:sp>
        <p:nvSpPr>
          <p:cNvPr id="2" name="Segnaposto piè di pagina 1">
            <a:extLst>
              <a:ext uri="{FF2B5EF4-FFF2-40B4-BE49-F238E27FC236}">
                <a16:creationId xmlns:a16="http://schemas.microsoft.com/office/drawing/2014/main" id="{83DEDA0D-FF15-9056-9A9E-77E5B90F8BA3}"/>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Sub-Unit: Systems Thinking</a:t>
            </a:r>
          </a:p>
        </p:txBody>
      </p:sp>
      <p:sp>
        <p:nvSpPr>
          <p:cNvPr id="3" name="Segnaposto numero diapositiva 2">
            <a:extLst>
              <a:ext uri="{FF2B5EF4-FFF2-40B4-BE49-F238E27FC236}">
                <a16:creationId xmlns:a16="http://schemas.microsoft.com/office/drawing/2014/main" id="{5199E3E5-DED8-179A-D82B-9C29BD268D5E}"/>
              </a:ext>
            </a:extLst>
          </p:cNvPr>
          <p:cNvSpPr>
            <a:spLocks noGrp="1"/>
          </p:cNvSpPr>
          <p:nvPr>
            <p:ph type="sldNum" sz="quarter" idx="12"/>
          </p:nvPr>
        </p:nvSpPr>
        <p:spPr/>
        <p:txBody>
          <a:bodyPr/>
          <a:lstStyle/>
          <a:p>
            <a:fld id="{D57F1E4F-1CFF-5643-939E-217C01CDF565}" type="slidenum">
              <a:rPr lang="en-US" smtClean="0"/>
              <a:pPr/>
              <a:t>53</a:t>
            </a:fld>
            <a:endParaRPr lang="en-US" dirty="0"/>
          </a:p>
        </p:txBody>
      </p:sp>
      <p:graphicFrame>
        <p:nvGraphicFramePr>
          <p:cNvPr id="5" name="Διάγραμμα 1250091225">
            <a:extLst>
              <a:ext uri="{FF2B5EF4-FFF2-40B4-BE49-F238E27FC236}">
                <a16:creationId xmlns:a16="http://schemas.microsoft.com/office/drawing/2014/main" id="{C967AF0A-B41F-FFBD-2253-53909DDEDEFE}"/>
              </a:ext>
            </a:extLst>
          </p:cNvPr>
          <p:cNvGraphicFramePr/>
          <p:nvPr>
            <p:extLst>
              <p:ext uri="{D42A27DB-BD31-4B8C-83A1-F6EECF244321}">
                <p14:modId xmlns:p14="http://schemas.microsoft.com/office/powerpoint/2010/main" val="3249481146"/>
              </p:ext>
            </p:extLst>
          </p:nvPr>
        </p:nvGraphicFramePr>
        <p:xfrm>
          <a:off x="4046706" y="1099226"/>
          <a:ext cx="6653720" cy="45817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08511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2A700-1611-3DD5-6C17-057EEE572E0B}"/>
            </a:ext>
          </a:extLst>
        </p:cNvPr>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9507AD1E-2361-29C1-1AE8-E0930B2D79CA}"/>
              </a:ext>
            </a:extLst>
          </p:cNvPr>
          <p:cNvSpPr>
            <a:spLocks noGrp="1"/>
          </p:cNvSpPr>
          <p:nvPr>
            <p:ph type="ftr" sz="quarter" idx="11"/>
          </p:nvPr>
        </p:nvSpPr>
        <p:spPr>
          <a:xfrm>
            <a:off x="838200" y="6238876"/>
            <a:ext cx="9982200" cy="600074"/>
          </a:xfrm>
        </p:spPr>
        <p:txBody>
          <a:bodyPr anchor="ctr">
            <a:normAutofit/>
          </a:bodyPr>
          <a:lstStyle/>
          <a:p>
            <a:pPr>
              <a:spcAft>
                <a:spcPts val="600"/>
              </a:spcAft>
            </a:pPr>
            <a:r>
              <a:rPr lang="en-US"/>
              <a:t>Module: Horizontal skills / Learning Unit: Green skills / Sub-Unit: Systems Thinking</a:t>
            </a:r>
          </a:p>
        </p:txBody>
      </p:sp>
      <p:sp>
        <p:nvSpPr>
          <p:cNvPr id="3" name="Segnaposto numero diapositiva 2" hidden="1">
            <a:extLst>
              <a:ext uri="{FF2B5EF4-FFF2-40B4-BE49-F238E27FC236}">
                <a16:creationId xmlns:a16="http://schemas.microsoft.com/office/drawing/2014/main" id="{4C30881C-F9A7-47CC-0C96-0480E213D717}"/>
              </a:ext>
            </a:extLst>
          </p:cNvPr>
          <p:cNvSpPr>
            <a:spLocks noGrp="1"/>
          </p:cNvSpPr>
          <p:nvPr>
            <p:ph type="sldNum" sz="quarter" idx="12"/>
          </p:nvPr>
        </p:nvSpPr>
        <p:spPr>
          <a:xfrm>
            <a:off x="10896600" y="6356350"/>
            <a:ext cx="457200" cy="365125"/>
          </a:xfrm>
        </p:spPr>
        <p:txBody>
          <a:bodyPr anchor="ctr">
            <a:normAutofit/>
          </a:bodyPr>
          <a:lstStyle/>
          <a:p>
            <a:pPr>
              <a:spcAft>
                <a:spcPts val="600"/>
              </a:spcAft>
            </a:pPr>
            <a:fld id="{D57F1E4F-1CFF-5643-939E-217C01CDF565}" type="slidenum">
              <a:rPr lang="en-US" smtClean="0"/>
              <a:pPr>
                <a:spcAft>
                  <a:spcPts val="600"/>
                </a:spcAft>
              </a:pPr>
              <a:t>54</a:t>
            </a:fld>
            <a:endParaRPr lang="en-US"/>
          </a:p>
        </p:txBody>
      </p:sp>
      <p:graphicFrame>
        <p:nvGraphicFramePr>
          <p:cNvPr id="4" name="Object 3">
            <a:extLst>
              <a:ext uri="{FF2B5EF4-FFF2-40B4-BE49-F238E27FC236}">
                <a16:creationId xmlns:a16="http://schemas.microsoft.com/office/drawing/2014/main" id="{A9804C87-2406-574E-E1B0-AD1888028B3D}"/>
              </a:ext>
            </a:extLst>
          </p:cNvPr>
          <p:cNvGraphicFramePr>
            <a:graphicFrameLocks noChangeAspect="1"/>
          </p:cNvGraphicFramePr>
          <p:nvPr>
            <p:extLst>
              <p:ext uri="{D42A27DB-BD31-4B8C-83A1-F6EECF244321}">
                <p14:modId xmlns:p14="http://schemas.microsoft.com/office/powerpoint/2010/main" val="1041745041"/>
              </p:ext>
            </p:extLst>
          </p:nvPr>
        </p:nvGraphicFramePr>
        <p:xfrm>
          <a:off x="838201" y="813703"/>
          <a:ext cx="10067924" cy="5470675"/>
        </p:xfrm>
        <a:graphic>
          <a:graphicData uri="http://schemas.openxmlformats.org/presentationml/2006/ole">
            <mc:AlternateContent xmlns:mc="http://schemas.openxmlformats.org/markup-compatibility/2006">
              <mc:Choice xmlns:v="urn:schemas-microsoft-com:vml" Requires="v">
                <p:oleObj name="Document" r:id="rId2" imgW="6111933" imgH="3321170" progId="Word.Document.12">
                  <p:embed/>
                </p:oleObj>
              </mc:Choice>
              <mc:Fallback>
                <p:oleObj name="Document" r:id="rId2" imgW="6111933" imgH="3321170" progId="Word.Document.12">
                  <p:embed/>
                  <p:pic>
                    <p:nvPicPr>
                      <p:cNvPr id="0" name=""/>
                      <p:cNvPicPr/>
                      <p:nvPr/>
                    </p:nvPicPr>
                    <p:blipFill>
                      <a:blip r:embed="rId3"/>
                      <a:stretch>
                        <a:fillRect/>
                      </a:stretch>
                    </p:blipFill>
                    <p:spPr>
                      <a:xfrm>
                        <a:off x="838201" y="813703"/>
                        <a:ext cx="10067924" cy="5470675"/>
                      </a:xfrm>
                      <a:prstGeom prst="rect">
                        <a:avLst/>
                      </a:prstGeom>
                    </p:spPr>
                  </p:pic>
                </p:oleObj>
              </mc:Fallback>
            </mc:AlternateContent>
          </a:graphicData>
        </a:graphic>
      </p:graphicFrame>
    </p:spTree>
    <p:extLst>
      <p:ext uri="{BB962C8B-B14F-4D97-AF65-F5344CB8AC3E}">
        <p14:creationId xmlns:p14="http://schemas.microsoft.com/office/powerpoint/2010/main" val="34081485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485D5-C575-8B94-67CE-A222CF5C4E56}"/>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B5A521E4-BCC3-5CA5-CE11-559A8E24228F}"/>
              </a:ext>
            </a:extLst>
          </p:cNvPr>
          <p:cNvSpPr>
            <a:spLocks noGrp="1"/>
          </p:cNvSpPr>
          <p:nvPr>
            <p:ph type="title"/>
          </p:nvPr>
        </p:nvSpPr>
        <p:spPr/>
        <p:txBody>
          <a:bodyPr/>
          <a:lstStyle/>
          <a:p>
            <a:r>
              <a:rPr lang="el-GR" dirty="0"/>
              <a:t>Πρακτική Δραστηριότητα </a:t>
            </a:r>
            <a:r>
              <a:rPr lang="it-IT" dirty="0"/>
              <a:t>#7</a:t>
            </a:r>
            <a:endParaRPr lang="en-GB" dirty="0"/>
          </a:p>
        </p:txBody>
      </p:sp>
      <p:sp>
        <p:nvSpPr>
          <p:cNvPr id="5" name="Segnaposto piè di pagina 4">
            <a:extLst>
              <a:ext uri="{FF2B5EF4-FFF2-40B4-BE49-F238E27FC236}">
                <a16:creationId xmlns:a16="http://schemas.microsoft.com/office/drawing/2014/main" id="{ECDB99B9-E1D5-CE7E-D54F-9131AAEF4CCA}"/>
              </a:ext>
            </a:extLst>
          </p:cNvPr>
          <p:cNvSpPr>
            <a:spLocks noGrp="1"/>
          </p:cNvSpPr>
          <p:nvPr>
            <p:ph type="ftr" sz="quarter" idx="10"/>
          </p:nvPr>
        </p:nvSpPr>
        <p:spPr/>
        <p:txBody>
          <a:bodyPr/>
          <a:lstStyle/>
          <a:p>
            <a:r>
              <a:rPr lang="en-US" sz="1200" dirty="0">
                <a:solidFill>
                  <a:schemeClr val="bg1">
                    <a:lumMod val="65000"/>
                  </a:schemeClr>
                </a:solidFill>
              </a:rPr>
              <a:t>Module: Horizontal skills / Learning Unit: Green skills / Sub-Unit: Systems Thinking</a:t>
            </a:r>
          </a:p>
        </p:txBody>
      </p:sp>
      <p:sp>
        <p:nvSpPr>
          <p:cNvPr id="6" name="Segnaposto numero diapositiva 5">
            <a:extLst>
              <a:ext uri="{FF2B5EF4-FFF2-40B4-BE49-F238E27FC236}">
                <a16:creationId xmlns:a16="http://schemas.microsoft.com/office/drawing/2014/main" id="{68964679-A2B8-D026-7FC8-9713CD4FD19D}"/>
              </a:ext>
            </a:extLst>
          </p:cNvPr>
          <p:cNvSpPr>
            <a:spLocks noGrp="1"/>
          </p:cNvSpPr>
          <p:nvPr>
            <p:ph type="sldNum" sz="quarter" idx="11"/>
          </p:nvPr>
        </p:nvSpPr>
        <p:spPr/>
        <p:txBody>
          <a:bodyPr/>
          <a:lstStyle/>
          <a:p>
            <a:fld id="{519954A3-9DFD-4C44-94BA-B95130A3BA1C}" type="slidenum">
              <a:rPr lang="en-US" smtClean="0"/>
              <a:t>55</a:t>
            </a:fld>
            <a:endParaRPr lang="en-US" dirty="0"/>
          </a:p>
        </p:txBody>
      </p:sp>
      <p:sp>
        <p:nvSpPr>
          <p:cNvPr id="8" name="Segnaposto immagine 7">
            <a:extLst>
              <a:ext uri="{FF2B5EF4-FFF2-40B4-BE49-F238E27FC236}">
                <a16:creationId xmlns:a16="http://schemas.microsoft.com/office/drawing/2014/main" id="{F3B5D278-6836-37C6-A2A1-90C967D9CD28}"/>
              </a:ext>
            </a:extLst>
          </p:cNvPr>
          <p:cNvSpPr>
            <a:spLocks noGrp="1"/>
          </p:cNvSpPr>
          <p:nvPr>
            <p:ph type="pic" sz="quarter" idx="12"/>
          </p:nvPr>
        </p:nvSpPr>
        <p:spPr>
          <a:xfrm>
            <a:off x="838198" y="1781175"/>
            <a:ext cx="10291355" cy="4394200"/>
          </a:xfrm>
        </p:spPr>
        <p:txBody>
          <a:bodyPr/>
          <a:lstStyle/>
          <a:p>
            <a:pPr marL="0" indent="0" algn="ctr">
              <a:buNone/>
            </a:pPr>
            <a:endParaRPr lang="en-US" i="1" dirty="0">
              <a:solidFill>
                <a:srgbClr val="000000"/>
              </a:solidFill>
              <a:latin typeface="Calibri" panose="020F0502020204030204" pitchFamily="34" charset="0"/>
              <a:ea typeface="Calibri" panose="020F0502020204030204" pitchFamily="34" charset="0"/>
            </a:endParaRPr>
          </a:p>
          <a:p>
            <a:pPr marL="0" indent="0" algn="ctr">
              <a:buNone/>
            </a:pPr>
            <a:r>
              <a:rPr lang="el-GR" sz="2800" i="1" kern="100" dirty="0">
                <a:solidFill>
                  <a:srgbClr val="000000"/>
                </a:solidFill>
                <a:effectLst/>
                <a:latin typeface="Calibri" panose="020F0502020204030204" pitchFamily="34" charset="0"/>
                <a:ea typeface="Calibri" panose="020F0502020204030204" pitchFamily="34" charset="0"/>
              </a:rPr>
              <a:t>Ομαδική άσκηση</a:t>
            </a:r>
            <a:endParaRPr lang="en-US" sz="2800" i="1" kern="100" dirty="0">
              <a:solidFill>
                <a:srgbClr val="000000"/>
              </a:solidFill>
              <a:effectLst/>
              <a:latin typeface="Calibri" panose="020F0502020204030204" pitchFamily="34" charset="0"/>
              <a:ea typeface="Calibri" panose="020F0502020204030204" pitchFamily="34" charset="0"/>
            </a:endParaRPr>
          </a:p>
          <a:p>
            <a:pPr marL="0" indent="0" algn="ctr">
              <a:buNone/>
            </a:pPr>
            <a:r>
              <a:rPr lang="el-GR" i="1" kern="100" dirty="0">
                <a:solidFill>
                  <a:srgbClr val="000000"/>
                </a:solidFill>
                <a:latin typeface="Calibri" panose="020F0502020204030204" pitchFamily="34" charset="0"/>
                <a:ea typeface="Calibri" panose="020F0502020204030204" pitchFamily="34" charset="0"/>
              </a:rPr>
              <a:t>Προσπαθήστε να δώσετε παραδείγματα ενός προβλήματος που μπορεί να αντιμετωπίζει μια αγροτική επιχείρηση προσδιορίζοντας πιθανές λύσεις</a:t>
            </a:r>
            <a:r>
              <a:rPr lang="en-US" i="1" kern="100" dirty="0">
                <a:solidFill>
                  <a:srgbClr val="000000"/>
                </a:solidFill>
                <a:latin typeface="Calibri" panose="020F0502020204030204" pitchFamily="34" charset="0"/>
                <a:ea typeface="Calibri" panose="020F0502020204030204" pitchFamily="34" charset="0"/>
              </a:rPr>
              <a:t>:</a:t>
            </a:r>
          </a:p>
          <a:p>
            <a:pPr marL="514350" indent="-514350" algn="ctr">
              <a:buAutoNum type="alphaLcParenR"/>
            </a:pPr>
            <a:r>
              <a:rPr lang="el-GR" sz="2800" i="1" kern="100" dirty="0">
                <a:solidFill>
                  <a:srgbClr val="000000"/>
                </a:solidFill>
                <a:effectLst/>
                <a:latin typeface="Calibri" panose="020F0502020204030204" pitchFamily="34" charset="0"/>
                <a:ea typeface="Calibri" panose="020F0502020204030204" pitchFamily="34" charset="0"/>
              </a:rPr>
              <a:t>Ακολουθώντας την γραμμική σκέψη </a:t>
            </a:r>
            <a:endParaRPr lang="en-US" sz="2800" i="1" kern="100" dirty="0">
              <a:solidFill>
                <a:srgbClr val="000000"/>
              </a:solidFill>
              <a:effectLst/>
              <a:latin typeface="Calibri" panose="020F0502020204030204" pitchFamily="34" charset="0"/>
              <a:ea typeface="Calibri" panose="020F0502020204030204" pitchFamily="34" charset="0"/>
            </a:endParaRPr>
          </a:p>
          <a:p>
            <a:pPr marL="514350" indent="-514350" algn="ctr">
              <a:buAutoNum type="alphaLcParenR"/>
            </a:pPr>
            <a:r>
              <a:rPr lang="el-GR" i="1" kern="100" dirty="0">
                <a:solidFill>
                  <a:srgbClr val="000000"/>
                </a:solidFill>
                <a:latin typeface="Calibri" panose="020F0502020204030204" pitchFamily="34" charset="0"/>
                <a:ea typeface="Calibri" panose="020F0502020204030204" pitchFamily="34" charset="0"/>
              </a:rPr>
              <a:t>Ακολουθώντας την συστημική σκέψη</a:t>
            </a:r>
            <a:endParaRPr lang="en-US" sz="2800" i="1" kern="1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0831852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05680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64243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42794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2997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0FE630-8C38-5726-52A6-C489BE5904E6}"/>
              </a:ext>
            </a:extLst>
          </p:cNvPr>
          <p:cNvSpPr>
            <a:spLocks noGrp="1"/>
          </p:cNvSpPr>
          <p:nvPr>
            <p:ph type="title"/>
          </p:nvPr>
        </p:nvSpPr>
        <p:spPr/>
        <p:txBody>
          <a:bodyPr/>
          <a:lstStyle/>
          <a:p>
            <a:r>
              <a:rPr lang="el-GR" sz="4400" dirty="0"/>
              <a:t>Οι τρεις πυλώνες της Βιωσιμότητας</a:t>
            </a:r>
            <a:endParaRPr lang="en-GB" dirty="0"/>
          </a:p>
        </p:txBody>
      </p:sp>
      <p:sp>
        <p:nvSpPr>
          <p:cNvPr id="4" name="Segnaposto piè di pagina 3">
            <a:extLst>
              <a:ext uri="{FF2B5EF4-FFF2-40B4-BE49-F238E27FC236}">
                <a16:creationId xmlns:a16="http://schemas.microsoft.com/office/drawing/2014/main" id="{D87BE30D-4BBB-B618-5093-189B014C156C}"/>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 Unit: Sustainability and related concepts</a:t>
            </a:r>
          </a:p>
        </p:txBody>
      </p:sp>
      <p:sp>
        <p:nvSpPr>
          <p:cNvPr id="5" name="Segnaposto numero diapositiva 4">
            <a:extLst>
              <a:ext uri="{FF2B5EF4-FFF2-40B4-BE49-F238E27FC236}">
                <a16:creationId xmlns:a16="http://schemas.microsoft.com/office/drawing/2014/main" id="{4EBED3CF-60DC-AD4B-37DB-DFEB542860CD}"/>
              </a:ext>
            </a:extLst>
          </p:cNvPr>
          <p:cNvSpPr>
            <a:spLocks noGrp="1"/>
          </p:cNvSpPr>
          <p:nvPr>
            <p:ph type="sldNum" sz="quarter" idx="12"/>
          </p:nvPr>
        </p:nvSpPr>
        <p:spPr/>
        <p:txBody>
          <a:bodyPr/>
          <a:lstStyle/>
          <a:p>
            <a:fld id="{D57F1E4F-1CFF-5643-939E-217C01CDF565}" type="slidenum">
              <a:rPr lang="en-US" smtClean="0"/>
              <a:pPr/>
              <a:t>6</a:t>
            </a:fld>
            <a:endParaRPr lang="en-US" dirty="0"/>
          </a:p>
        </p:txBody>
      </p:sp>
      <p:pic>
        <p:nvPicPr>
          <p:cNvPr id="6" name="Immagine 5">
            <a:extLst>
              <a:ext uri="{FF2B5EF4-FFF2-40B4-BE49-F238E27FC236}">
                <a16:creationId xmlns:a16="http://schemas.microsoft.com/office/drawing/2014/main" id="{C22E6F1E-ED2A-716A-09FA-78E58BB949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7758" y="1305820"/>
            <a:ext cx="5000495" cy="4911967"/>
          </a:xfrm>
          <a:prstGeom prst="rect">
            <a:avLst/>
          </a:prstGeom>
        </p:spPr>
      </p:pic>
      <p:sp>
        <p:nvSpPr>
          <p:cNvPr id="7" name="CasellaDiTesto 6">
            <a:extLst>
              <a:ext uri="{FF2B5EF4-FFF2-40B4-BE49-F238E27FC236}">
                <a16:creationId xmlns:a16="http://schemas.microsoft.com/office/drawing/2014/main" id="{659A39D8-A2C5-0923-C4AC-308CE903BBD0}"/>
              </a:ext>
            </a:extLst>
          </p:cNvPr>
          <p:cNvSpPr txBox="1"/>
          <p:nvPr/>
        </p:nvSpPr>
        <p:spPr>
          <a:xfrm>
            <a:off x="5244402" y="6048573"/>
            <a:ext cx="1703195" cy="307777"/>
          </a:xfrm>
          <a:prstGeom prst="rect">
            <a:avLst/>
          </a:prstGeom>
          <a:noFill/>
        </p:spPr>
        <p:txBody>
          <a:bodyPr wrap="square">
            <a:spAutoFit/>
          </a:bodyPr>
          <a:lstStyle/>
          <a:p>
            <a:r>
              <a:rPr lang="en-GB" sz="1400" dirty="0">
                <a:solidFill>
                  <a:srgbClr val="000000"/>
                </a:solidFill>
                <a:effectLst/>
                <a:ea typeface="Times New Roman" panose="02020603050405020304" pitchFamily="18" charset="0"/>
                <a:cs typeface="Open Sans" panose="020B0606030504020204" pitchFamily="34" charset="0"/>
              </a:rPr>
              <a:t>(</a:t>
            </a:r>
            <a:r>
              <a:rPr lang="el-GR" sz="1400" dirty="0">
                <a:solidFill>
                  <a:srgbClr val="000000"/>
                </a:solidFill>
                <a:effectLst/>
                <a:ea typeface="Times New Roman" panose="02020603050405020304" pitchFamily="18" charset="0"/>
                <a:cs typeface="Open Sans" panose="020B0606030504020204" pitchFamily="34" charset="0"/>
              </a:rPr>
              <a:t>πηγή</a:t>
            </a:r>
            <a:r>
              <a:rPr lang="en-GB" sz="1400" dirty="0">
                <a:solidFill>
                  <a:srgbClr val="000000"/>
                </a:solidFill>
                <a:effectLst/>
                <a:ea typeface="Times New Roman" panose="02020603050405020304" pitchFamily="18" charset="0"/>
                <a:cs typeface="Open Sans" panose="020B0606030504020204" pitchFamily="34" charset="0"/>
              </a:rPr>
              <a:t>: </a:t>
            </a:r>
            <a:r>
              <a:rPr lang="en-GB" sz="1400" u="sng" dirty="0" err="1">
                <a:solidFill>
                  <a:srgbClr val="000000"/>
                </a:solidFill>
                <a:effectLst/>
                <a:ea typeface="Times New Roman" panose="02020603050405020304" pitchFamily="18" charset="0"/>
                <a:cs typeface="Open Sans" panose="020B0606030504020204" pitchFamily="34" charset="0"/>
                <a:hlinkClick r:id="rId3"/>
              </a:rPr>
              <a:t>eeec</a:t>
            </a:r>
            <a:r>
              <a:rPr lang="en-GB" sz="1400" u="sng" dirty="0">
                <a:solidFill>
                  <a:srgbClr val="0000FF"/>
                </a:solidFill>
                <a:effectLst/>
                <a:ea typeface="Times New Roman" panose="02020603050405020304" pitchFamily="18" charset="0"/>
                <a:cs typeface="Open Sans" panose="020B0606030504020204" pitchFamily="34" charset="0"/>
              </a:rPr>
              <a:t>, 2023</a:t>
            </a:r>
            <a:r>
              <a:rPr lang="en-GB" sz="1400" dirty="0">
                <a:solidFill>
                  <a:srgbClr val="000000"/>
                </a:solidFill>
                <a:effectLst/>
                <a:ea typeface="Times New Roman" panose="02020603050405020304" pitchFamily="18" charset="0"/>
                <a:cs typeface="Open Sans" panose="020B0606030504020204" pitchFamily="34" charset="0"/>
              </a:rPr>
              <a:t>)</a:t>
            </a:r>
            <a:endParaRPr lang="it-IT" sz="1400" dirty="0"/>
          </a:p>
        </p:txBody>
      </p:sp>
    </p:spTree>
    <p:extLst>
      <p:ext uri="{BB962C8B-B14F-4D97-AF65-F5344CB8AC3E}">
        <p14:creationId xmlns:p14="http://schemas.microsoft.com/office/powerpoint/2010/main" val="31446442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6552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lstStyle/>
          <a:p>
            <a:r>
              <a:rPr lang="el-GR" sz="4400" dirty="0"/>
              <a:t>Τα</a:t>
            </a:r>
            <a:r>
              <a:rPr lang="en-US" sz="4400" dirty="0"/>
              <a:t> 4 </a:t>
            </a:r>
            <a:r>
              <a:rPr lang="el-GR" sz="4400" dirty="0"/>
              <a:t>«</a:t>
            </a:r>
            <a:r>
              <a:rPr lang="en-US" sz="4400" dirty="0"/>
              <a:t>R</a:t>
            </a:r>
            <a:r>
              <a:rPr lang="el-GR" sz="4400" dirty="0"/>
              <a:t>»</a:t>
            </a:r>
            <a:r>
              <a:rPr lang="en-US" sz="4400" dirty="0"/>
              <a:t> </a:t>
            </a:r>
            <a:r>
              <a:rPr lang="el-GR" sz="4400" dirty="0"/>
              <a:t>της Βιωσιμότητας</a:t>
            </a:r>
            <a:endParaRPr lang="en-GB" dirty="0"/>
          </a:p>
        </p:txBody>
      </p:sp>
      <p:sp>
        <p:nvSpPr>
          <p:cNvPr id="3" name="Segnaposto contenuto 2">
            <a:extLst>
              <a:ext uri="{FF2B5EF4-FFF2-40B4-BE49-F238E27FC236}">
                <a16:creationId xmlns:a16="http://schemas.microsoft.com/office/drawing/2014/main" id="{BBAB9142-6411-6685-EC1E-F0EE8EA56354}"/>
              </a:ext>
            </a:extLst>
          </p:cNvPr>
          <p:cNvSpPr>
            <a:spLocks noGrp="1"/>
          </p:cNvSpPr>
          <p:nvPr>
            <p:ph sz="half" idx="1"/>
          </p:nvPr>
        </p:nvSpPr>
        <p:spPr>
          <a:xfrm>
            <a:off x="838200" y="1825625"/>
            <a:ext cx="10515600" cy="600074"/>
          </a:xfrm>
        </p:spPr>
        <p:txBody>
          <a:bodyPr>
            <a:normAutofit/>
          </a:bodyPr>
          <a:lstStyle/>
          <a:p>
            <a:pPr marL="0" indent="0" algn="just">
              <a:buNone/>
            </a:pPr>
            <a:r>
              <a:rPr lang="el-GR" sz="2000" kern="100" dirty="0">
                <a:latin typeface="Calibri" panose="020F0502020204030204" pitchFamily="34" charset="0"/>
                <a:ea typeface="Calibri" panose="020F0502020204030204" pitchFamily="34" charset="0"/>
              </a:rPr>
              <a:t>Υπάρχουν τέσσερις λέξεις-κλειδιά που περιγράφουν την ουσία της Βιωσιμότητας</a:t>
            </a:r>
            <a:r>
              <a:rPr lang="en-US" sz="2000" kern="100" dirty="0">
                <a:latin typeface="Calibri" panose="020F0502020204030204" pitchFamily="34" charset="0"/>
                <a:ea typeface="Calibri" panose="020F0502020204030204" pitchFamily="34" charset="0"/>
              </a:rPr>
              <a:t>:</a:t>
            </a:r>
            <a:endParaRPr lang="it-IT" sz="2000" b="1"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 Unit: Sustainability and related concepts</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7</a:t>
            </a:fld>
            <a:endParaRPr lang="en-US" dirty="0"/>
          </a:p>
        </p:txBody>
      </p:sp>
      <p:sp>
        <p:nvSpPr>
          <p:cNvPr id="4" name="Segnaposto contenuto 7">
            <a:extLst>
              <a:ext uri="{FF2B5EF4-FFF2-40B4-BE49-F238E27FC236}">
                <a16:creationId xmlns:a16="http://schemas.microsoft.com/office/drawing/2014/main" id="{CD748719-E857-F999-B714-69046D25E37C}"/>
              </a:ext>
            </a:extLst>
          </p:cNvPr>
          <p:cNvSpPr txBox="1">
            <a:spLocks/>
          </p:cNvSpPr>
          <p:nvPr/>
        </p:nvSpPr>
        <p:spPr>
          <a:xfrm>
            <a:off x="6085523" y="2560636"/>
            <a:ext cx="4811077" cy="283175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gn="just" fontAlgn="base">
              <a:buSzPts val="1000"/>
              <a:buFont typeface="Symbol" panose="05050102010706020507" pitchFamily="18" charset="2"/>
              <a:buChar char=""/>
              <a:tabLst>
                <a:tab pos="457200" algn="l"/>
              </a:tabLst>
            </a:pPr>
            <a:r>
              <a:rPr lang="el-GR" sz="1800" b="1" dirty="0">
                <a:solidFill>
                  <a:srgbClr val="0070C0"/>
                </a:solidFill>
                <a:effectLst/>
                <a:latin typeface="Calibri" panose="020F0502020204030204" pitchFamily="34" charset="0"/>
                <a:ea typeface="Times New Roman" panose="02020603050405020304" pitchFamily="18" charset="0"/>
              </a:rPr>
              <a:t>Μείωση (</a:t>
            </a:r>
            <a:r>
              <a:rPr lang="en-US" sz="1800" b="1" dirty="0">
                <a:solidFill>
                  <a:srgbClr val="0070C0"/>
                </a:solidFill>
                <a:effectLst/>
                <a:latin typeface="Calibri" panose="020F0502020204030204" pitchFamily="34" charset="0"/>
                <a:ea typeface="Times New Roman" panose="02020603050405020304" pitchFamily="18" charset="0"/>
              </a:rPr>
              <a:t>Reduce</a:t>
            </a:r>
            <a:r>
              <a:rPr lang="el-GR" sz="1800" b="1" dirty="0">
                <a:solidFill>
                  <a:srgbClr val="0070C0"/>
                </a:solidFill>
                <a:effectLst/>
                <a:latin typeface="Calibri" panose="020F0502020204030204" pitchFamily="34" charset="0"/>
                <a:ea typeface="Times New Roman" panose="02020603050405020304" pitchFamily="18" charset="0"/>
              </a:rPr>
              <a:t>)</a:t>
            </a:r>
            <a:r>
              <a:rPr lang="en-US" sz="2000" b="1" dirty="0">
                <a:solidFill>
                  <a:srgbClr val="414141"/>
                </a:solidFill>
                <a:effectLst/>
                <a:ea typeface="Times New Roman" panose="02020603050405020304" pitchFamily="18" charset="0"/>
              </a:rPr>
              <a:t> - </a:t>
            </a:r>
            <a:r>
              <a:rPr lang="el-GR" sz="2000" dirty="0">
                <a:effectLst/>
                <a:ea typeface="Times New Roman" panose="02020603050405020304" pitchFamily="18" charset="0"/>
              </a:rPr>
              <a:t>περιορίστε τα απόβλητα και μειώστε τα επίπεδα κατανάλωσης</a:t>
            </a:r>
            <a:endParaRPr lang="en-GB" sz="2000" dirty="0">
              <a:effectLst/>
              <a:ea typeface="Times New Roman" panose="02020603050405020304" pitchFamily="18" charset="0"/>
            </a:endParaRPr>
          </a:p>
          <a:p>
            <a:pPr marL="342900" lvl="0" indent="-342900" algn="just" fontAlgn="base">
              <a:buSzPts val="1000"/>
              <a:buFont typeface="Symbol" panose="05050102010706020507" pitchFamily="18" charset="2"/>
              <a:buChar char=""/>
              <a:tabLst>
                <a:tab pos="457200" algn="l"/>
              </a:tabLst>
            </a:pPr>
            <a:r>
              <a:rPr lang="el-GR" sz="1800" b="1" dirty="0">
                <a:solidFill>
                  <a:srgbClr val="0070C0"/>
                </a:solidFill>
                <a:effectLst/>
                <a:latin typeface="Calibri" panose="020F0502020204030204" pitchFamily="34" charset="0"/>
                <a:ea typeface="Times New Roman" panose="02020603050405020304" pitchFamily="18" charset="0"/>
              </a:rPr>
              <a:t>Επαναχρησιμοποίηση (</a:t>
            </a:r>
            <a:r>
              <a:rPr lang="en-US" sz="1800" b="1" dirty="0">
                <a:solidFill>
                  <a:srgbClr val="0070C0"/>
                </a:solidFill>
                <a:effectLst/>
                <a:latin typeface="Calibri" panose="020F0502020204030204" pitchFamily="34" charset="0"/>
                <a:ea typeface="Times New Roman" panose="02020603050405020304" pitchFamily="18" charset="0"/>
              </a:rPr>
              <a:t>Reuse</a:t>
            </a:r>
            <a:r>
              <a:rPr lang="el-GR" sz="1800" b="1" dirty="0">
                <a:solidFill>
                  <a:srgbClr val="0070C0"/>
                </a:solidFill>
                <a:effectLst/>
                <a:latin typeface="Calibri" panose="020F0502020204030204" pitchFamily="34" charset="0"/>
                <a:ea typeface="Times New Roman" panose="02020603050405020304" pitchFamily="18" charset="0"/>
              </a:rPr>
              <a:t>) </a:t>
            </a:r>
            <a:r>
              <a:rPr lang="en-US" sz="2000" b="1" dirty="0">
                <a:solidFill>
                  <a:srgbClr val="414141"/>
                </a:solidFill>
                <a:effectLst/>
                <a:ea typeface="Times New Roman" panose="02020603050405020304" pitchFamily="18" charset="0"/>
              </a:rPr>
              <a:t>- </a:t>
            </a:r>
            <a:r>
              <a:rPr lang="el-GR" sz="1800" dirty="0">
                <a:solidFill>
                  <a:srgbClr val="414141"/>
                </a:solidFill>
                <a:effectLst/>
                <a:latin typeface="Calibri" panose="020F0502020204030204" pitchFamily="34" charset="0"/>
                <a:ea typeface="Times New Roman" panose="02020603050405020304" pitchFamily="18" charset="0"/>
              </a:rPr>
              <a:t>αντί να </a:t>
            </a:r>
            <a:r>
              <a:rPr lang="el-GR" sz="1800" dirty="0">
                <a:effectLst/>
                <a:latin typeface="Calibri" panose="020F0502020204030204" pitchFamily="34" charset="0"/>
                <a:ea typeface="Times New Roman" panose="02020603050405020304" pitchFamily="18" charset="0"/>
              </a:rPr>
              <a:t>πετάτε απορρίμματα, χρησιμοποιήστε τα ξανά</a:t>
            </a:r>
            <a:endParaRPr lang="en-GB" sz="2000" dirty="0">
              <a:effectLst/>
              <a:ea typeface="Times New Roman" panose="02020603050405020304" pitchFamily="18" charset="0"/>
            </a:endParaRPr>
          </a:p>
          <a:p>
            <a:pPr marL="342900" lvl="0" indent="-342900" algn="just" fontAlgn="base">
              <a:buSzPts val="1000"/>
              <a:buFont typeface="Symbol" panose="05050102010706020507" pitchFamily="18" charset="2"/>
              <a:buChar char=""/>
              <a:tabLst>
                <a:tab pos="457200" algn="l"/>
              </a:tabLst>
            </a:pPr>
            <a:r>
              <a:rPr lang="en-US" sz="1800" b="1" dirty="0" err="1">
                <a:solidFill>
                  <a:srgbClr val="0070C0"/>
                </a:solidFill>
                <a:effectLst/>
                <a:latin typeface="Calibri" panose="020F0502020204030204" pitchFamily="34" charset="0"/>
                <a:ea typeface="Times New Roman" panose="02020603050405020304" pitchFamily="18" charset="0"/>
              </a:rPr>
              <a:t>Αν</a:t>
            </a:r>
            <a:r>
              <a:rPr lang="en-US" sz="1800" b="1" dirty="0">
                <a:solidFill>
                  <a:srgbClr val="0070C0"/>
                </a:solidFill>
                <a:effectLst/>
                <a:latin typeface="Calibri" panose="020F0502020204030204" pitchFamily="34" charset="0"/>
                <a:ea typeface="Times New Roman" panose="02020603050405020304" pitchFamily="18" charset="0"/>
              </a:rPr>
              <a:t>ακύκλωση (Recycle)</a:t>
            </a:r>
            <a:r>
              <a:rPr lang="en-US" sz="2000" b="1" dirty="0">
                <a:solidFill>
                  <a:srgbClr val="414141"/>
                </a:solidFill>
                <a:effectLst/>
                <a:ea typeface="Times New Roman" panose="02020603050405020304" pitchFamily="18" charset="0"/>
              </a:rPr>
              <a:t> – </a:t>
            </a:r>
            <a:r>
              <a:rPr lang="el-GR" sz="2000" dirty="0">
                <a:effectLst/>
                <a:ea typeface="Times New Roman" panose="02020603050405020304" pitchFamily="18" charset="0"/>
              </a:rPr>
              <a:t>ανακυκλώστε υπεύθυνα</a:t>
            </a:r>
            <a:endParaRPr lang="en-GB" sz="2000" dirty="0">
              <a:effectLst/>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el-GR" sz="1800" b="1" dirty="0">
                <a:solidFill>
                  <a:srgbClr val="0070C0"/>
                </a:solidFill>
                <a:effectLst/>
                <a:latin typeface="Calibri" panose="020F0502020204030204" pitchFamily="34" charset="0"/>
                <a:ea typeface="Times New Roman" panose="02020603050405020304" pitchFamily="18" charset="0"/>
              </a:rPr>
              <a:t>Επανεξέταση (</a:t>
            </a:r>
            <a:r>
              <a:rPr lang="en-US" sz="1800" b="1" dirty="0">
                <a:solidFill>
                  <a:srgbClr val="0070C0"/>
                </a:solidFill>
                <a:effectLst/>
                <a:latin typeface="Calibri" panose="020F0502020204030204" pitchFamily="34" charset="0"/>
                <a:ea typeface="Times New Roman" panose="02020603050405020304" pitchFamily="18" charset="0"/>
              </a:rPr>
              <a:t>Rethink</a:t>
            </a:r>
            <a:r>
              <a:rPr lang="el-GR" sz="1800" b="1" dirty="0">
                <a:solidFill>
                  <a:srgbClr val="0070C0"/>
                </a:solidFill>
                <a:effectLst/>
                <a:latin typeface="Calibri" panose="020F0502020204030204" pitchFamily="34" charset="0"/>
                <a:ea typeface="Times New Roman" panose="02020603050405020304" pitchFamily="18" charset="0"/>
              </a:rPr>
              <a:t>)</a:t>
            </a:r>
            <a:r>
              <a:rPr lang="en-US" sz="2000" b="1" dirty="0">
                <a:solidFill>
                  <a:srgbClr val="414141"/>
                </a:solidFill>
                <a:effectLst/>
                <a:ea typeface="Times New Roman" panose="02020603050405020304" pitchFamily="18" charset="0"/>
              </a:rPr>
              <a:t> - </a:t>
            </a:r>
            <a:r>
              <a:rPr lang="el-GR" sz="1800" dirty="0">
                <a:effectLst/>
                <a:latin typeface="Calibri" panose="020F0502020204030204" pitchFamily="34" charset="0"/>
                <a:ea typeface="Times New Roman" panose="02020603050405020304" pitchFamily="18" charset="0"/>
              </a:rPr>
              <a:t>σταματήστε και σκεφτείτε την ποσότητα της κατανάλωσής σας</a:t>
            </a:r>
            <a:endParaRPr lang="en-GB" sz="2000" dirty="0">
              <a:effectLst/>
              <a:ea typeface="Times New Roman" panose="02020603050405020304" pitchFamily="18" charset="0"/>
            </a:endParaRPr>
          </a:p>
          <a:p>
            <a:endParaRPr lang="en-GB" dirty="0"/>
          </a:p>
        </p:txBody>
      </p:sp>
      <p:pic>
        <p:nvPicPr>
          <p:cNvPr id="1026" name="Εικόνα 1250091202" descr="Reduce - Reuse - Recycle">
            <a:extLst>
              <a:ext uri="{FF2B5EF4-FFF2-40B4-BE49-F238E27FC236}">
                <a16:creationId xmlns:a16="http://schemas.microsoft.com/office/drawing/2014/main" id="{FA6E74E7-D815-B4C8-3287-0A92CA1A05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843" y="2425699"/>
            <a:ext cx="5156464" cy="3078166"/>
          </a:xfrm>
          <a:prstGeom prst="rect">
            <a:avLst/>
          </a:prstGeom>
          <a:noFill/>
          <a:extLst>
            <a:ext uri="{909E8E84-426E-40DD-AFC4-6F175D3DCCD1}">
              <a14:hiddenFill xmlns:a14="http://schemas.microsoft.com/office/drawing/2010/main">
                <a:solidFill>
                  <a:srgbClr val="FFFFFF"/>
                </a:solidFill>
              </a14:hiddenFill>
            </a:ext>
          </a:extLst>
        </p:spPr>
      </p:pic>
      <p:sp>
        <p:nvSpPr>
          <p:cNvPr id="7" name="Πλαίσιο κειμένου 1250091204">
            <a:extLst>
              <a:ext uri="{FF2B5EF4-FFF2-40B4-BE49-F238E27FC236}">
                <a16:creationId xmlns:a16="http://schemas.microsoft.com/office/drawing/2014/main" id="{D4EA009E-7FCF-4291-BEBB-B6FFBD63C813}"/>
              </a:ext>
            </a:extLst>
          </p:cNvPr>
          <p:cNvSpPr txBox="1"/>
          <p:nvPr/>
        </p:nvSpPr>
        <p:spPr>
          <a:xfrm>
            <a:off x="1534927" y="5645310"/>
            <a:ext cx="2991353" cy="45212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l-GR" sz="1200" dirty="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Τα 4 </a:t>
            </a:r>
            <a:r>
              <a:rPr lang="en-US" sz="1200" dirty="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R</a:t>
            </a:r>
            <a:r>
              <a:rPr lang="el-GR" sz="1200" dirty="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 της Βιωσιμότητας </a:t>
            </a:r>
            <a:r>
              <a:rPr lang="el-GR" sz="12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ction="ppaction://hlinkfile"/>
              </a:rPr>
              <a:t>πηγή</a:t>
            </a:r>
            <a:endParaRPr lang="en-GB"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55249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0AA5B-9098-2829-7D8A-C480FB0EC976}"/>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2040905D-16F8-CC3C-5B89-89B595D46783}"/>
              </a:ext>
            </a:extLst>
          </p:cNvPr>
          <p:cNvSpPr>
            <a:spLocks noGrp="1"/>
          </p:cNvSpPr>
          <p:nvPr>
            <p:ph type="title"/>
          </p:nvPr>
        </p:nvSpPr>
        <p:spPr/>
        <p:txBody>
          <a:bodyPr/>
          <a:lstStyle/>
          <a:p>
            <a:r>
              <a:rPr lang="el-GR" dirty="0"/>
              <a:t>Οφέλη της βιώσιμης γεωργίας</a:t>
            </a:r>
            <a:endParaRPr lang="en-GB" dirty="0"/>
          </a:p>
        </p:txBody>
      </p:sp>
      <p:sp>
        <p:nvSpPr>
          <p:cNvPr id="3" name="Segnaposto contenuto 2">
            <a:extLst>
              <a:ext uri="{FF2B5EF4-FFF2-40B4-BE49-F238E27FC236}">
                <a16:creationId xmlns:a16="http://schemas.microsoft.com/office/drawing/2014/main" id="{037D742D-F136-D2D6-A394-5284040F6E00}"/>
              </a:ext>
            </a:extLst>
          </p:cNvPr>
          <p:cNvSpPr>
            <a:spLocks noGrp="1"/>
          </p:cNvSpPr>
          <p:nvPr>
            <p:ph sz="half" idx="1"/>
          </p:nvPr>
        </p:nvSpPr>
        <p:spPr>
          <a:xfrm>
            <a:off x="838200" y="1825625"/>
            <a:ext cx="10515600" cy="600074"/>
          </a:xfrm>
        </p:spPr>
        <p:txBody>
          <a:bodyPr>
            <a:normAutofit/>
          </a:bodyPr>
          <a:lstStyle/>
          <a:p>
            <a:pPr marL="0" indent="0" algn="just">
              <a:buNone/>
            </a:pPr>
            <a:r>
              <a:rPr lang="el-GR" sz="2000" kern="100" dirty="0">
                <a:latin typeface="Calibri" panose="020F0502020204030204" pitchFamily="34" charset="0"/>
                <a:ea typeface="Calibri" panose="020F0502020204030204" pitchFamily="34" charset="0"/>
              </a:rPr>
              <a:t>Υπάρχουν πολλοί λόγοι που οδηγούν στην ενσωμάτωση βιώσιμων γεωργικών πρακτικών, όπως</a:t>
            </a:r>
            <a:r>
              <a:rPr lang="en-US" sz="2000" kern="100" dirty="0">
                <a:latin typeface="Calibri" panose="020F0502020204030204" pitchFamily="34" charset="0"/>
                <a:ea typeface="Calibri" panose="020F0502020204030204" pitchFamily="34" charset="0"/>
              </a:rPr>
              <a:t>:</a:t>
            </a:r>
            <a:endParaRPr lang="it-IT" sz="2000" b="1" dirty="0"/>
          </a:p>
        </p:txBody>
      </p:sp>
      <p:sp>
        <p:nvSpPr>
          <p:cNvPr id="8" name="Segnaposto piè di pagina 7">
            <a:extLst>
              <a:ext uri="{FF2B5EF4-FFF2-40B4-BE49-F238E27FC236}">
                <a16:creationId xmlns:a16="http://schemas.microsoft.com/office/drawing/2014/main" id="{CDAF2FAC-758C-755D-ACBC-C4EE4387C2E1}"/>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 Unit: Sustainability and related concepts</a:t>
            </a:r>
          </a:p>
        </p:txBody>
      </p:sp>
      <p:sp>
        <p:nvSpPr>
          <p:cNvPr id="9" name="Segnaposto numero diapositiva 8">
            <a:extLst>
              <a:ext uri="{FF2B5EF4-FFF2-40B4-BE49-F238E27FC236}">
                <a16:creationId xmlns:a16="http://schemas.microsoft.com/office/drawing/2014/main" id="{29288FCB-9ABE-DD41-9E35-C9F99A6ED662}"/>
              </a:ext>
            </a:extLst>
          </p:cNvPr>
          <p:cNvSpPr>
            <a:spLocks noGrp="1"/>
          </p:cNvSpPr>
          <p:nvPr>
            <p:ph type="sldNum" sz="quarter" idx="12"/>
          </p:nvPr>
        </p:nvSpPr>
        <p:spPr/>
        <p:txBody>
          <a:bodyPr/>
          <a:lstStyle/>
          <a:p>
            <a:fld id="{6FF9F0C5-380F-41C2-899A-BAC0F0927E16}" type="slidenum">
              <a:rPr lang="en-US" smtClean="0"/>
              <a:t>8</a:t>
            </a:fld>
            <a:endParaRPr lang="en-US" dirty="0"/>
          </a:p>
        </p:txBody>
      </p:sp>
      <p:sp>
        <p:nvSpPr>
          <p:cNvPr id="4" name="Segnaposto contenuto 7">
            <a:extLst>
              <a:ext uri="{FF2B5EF4-FFF2-40B4-BE49-F238E27FC236}">
                <a16:creationId xmlns:a16="http://schemas.microsoft.com/office/drawing/2014/main" id="{17B0B4D9-A967-85E3-987B-AAEF23179A68}"/>
              </a:ext>
            </a:extLst>
          </p:cNvPr>
          <p:cNvSpPr txBox="1">
            <a:spLocks/>
          </p:cNvSpPr>
          <p:nvPr/>
        </p:nvSpPr>
        <p:spPr>
          <a:xfrm>
            <a:off x="789623" y="2443478"/>
            <a:ext cx="5039677" cy="341122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fontAlgn="base">
              <a:buSzPts val="1000"/>
              <a:buFont typeface="Symbol" panose="05050102010706020507" pitchFamily="18" charset="2"/>
              <a:buChar char=""/>
              <a:tabLst>
                <a:tab pos="457200" algn="l"/>
              </a:tabLst>
            </a:pPr>
            <a:r>
              <a:rPr lang="el-GR" sz="1800" i="1" dirty="0">
                <a:effectLst/>
                <a:latin typeface="Calibri" panose="020F0502020204030204" pitchFamily="34" charset="0"/>
                <a:ea typeface="Times New Roman" panose="02020603050405020304" pitchFamily="18" charset="0"/>
                <a:cs typeface="Times New Roman" panose="02020603050405020304" pitchFamily="18" charset="0"/>
              </a:rPr>
              <a:t>Προώθηση της </a:t>
            </a:r>
            <a:r>
              <a:rPr lang="el-GR" sz="1800" b="1" i="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βιοποικιλότητας </a:t>
            </a:r>
            <a:r>
              <a:rPr lang="el-GR" sz="1800" i="1" dirty="0">
                <a:effectLst/>
                <a:latin typeface="Calibri" panose="020F0502020204030204" pitchFamily="34" charset="0"/>
                <a:ea typeface="Times New Roman" panose="02020603050405020304" pitchFamily="18" charset="0"/>
                <a:cs typeface="Times New Roman" panose="02020603050405020304" pitchFamily="18" charset="0"/>
              </a:rPr>
              <a:t>της τοπικής χλωρίδας και πανίδας</a:t>
            </a:r>
            <a:endParaRPr lang="en-GB"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en-US" sz="1800" b="1" i="1" dirty="0" err="1">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Μείωση</a:t>
            </a:r>
            <a:r>
              <a:rPr lang="en-US" sz="1800" b="1" i="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b="1" i="1" dirty="0" err="1">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των</a:t>
            </a:r>
            <a:r>
              <a:rPr lang="en-US" sz="1800" b="1" i="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b="1" i="1" dirty="0" err="1">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γεωργικών</a:t>
            </a:r>
            <a:r>
              <a:rPr lang="en-US" sz="1800" b="1" i="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αποβ</a:t>
            </a:r>
            <a:r>
              <a:rPr lang="en-US" sz="1800" b="1" i="1" dirty="0" err="1">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λήτων</a:t>
            </a:r>
            <a:r>
              <a:rPr lang="en-US" sz="1800" b="1" i="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en-US" sz="1800" b="1" i="1" dirty="0" err="1">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Εξοικονόμηση</a:t>
            </a:r>
            <a:r>
              <a:rPr lang="en-US" sz="1800" b="1" i="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b="1" i="1" dirty="0" err="1">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νερού</a:t>
            </a:r>
            <a:endParaRPr lang="en-GB"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el-GR" sz="1800" i="1" dirty="0">
                <a:effectLst/>
                <a:latin typeface="Calibri" panose="020F0502020204030204" pitchFamily="34" charset="0"/>
                <a:ea typeface="Times New Roman" panose="02020603050405020304" pitchFamily="18" charset="0"/>
                <a:cs typeface="Times New Roman" panose="02020603050405020304" pitchFamily="18" charset="0"/>
              </a:rPr>
              <a:t>Προώθηση </a:t>
            </a:r>
            <a:r>
              <a:rPr lang="el-GR" sz="1800" b="1" i="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της υγείας και της γονιμότητας του εδάφους</a:t>
            </a:r>
            <a:endParaRPr lang="en-GB"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en-US" sz="1800" i="1" dirty="0" err="1">
                <a:effectLst/>
                <a:latin typeface="Calibri" panose="020F0502020204030204" pitchFamily="34" charset="0"/>
                <a:ea typeface="Times New Roman" panose="02020603050405020304" pitchFamily="18" charset="0"/>
                <a:cs typeface="Times New Roman" panose="02020603050405020304" pitchFamily="18" charset="0"/>
              </a:rPr>
              <a:t>Δέσμευση</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b="1" i="1" dirty="0" err="1">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άνθρ</a:t>
            </a:r>
            <a:r>
              <a:rPr lang="en-US" sz="1800" b="1" i="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ακα στο έδαφος</a:t>
            </a:r>
            <a:endParaRPr lang="en-GB"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en-US" sz="1800" i="1" dirty="0" err="1">
                <a:effectLst/>
                <a:latin typeface="Calibri" panose="020F0502020204030204" pitchFamily="34" charset="0"/>
                <a:ea typeface="Times New Roman" panose="02020603050405020304" pitchFamily="18" charset="0"/>
                <a:cs typeface="Times New Roman" panose="02020603050405020304" pitchFamily="18" charset="0"/>
              </a:rPr>
              <a:t>Προώθηση</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 της </a:t>
            </a:r>
            <a:r>
              <a:rPr lang="en-US" sz="1800" b="1" i="1" dirty="0" err="1">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ενεργει</a:t>
            </a:r>
            <a:r>
              <a:rPr lang="en-US" sz="1800" b="1" i="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ακής απόδοσης</a:t>
            </a:r>
            <a:endParaRPr lang="en-GB"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el-GR" sz="1800" i="1" dirty="0">
                <a:effectLst/>
                <a:latin typeface="Calibri" panose="020F0502020204030204" pitchFamily="34" charset="0"/>
                <a:ea typeface="Times New Roman" panose="02020603050405020304" pitchFamily="18" charset="0"/>
                <a:cs typeface="Times New Roman" panose="02020603050405020304" pitchFamily="18" charset="0"/>
              </a:rPr>
              <a:t>Μείωση </a:t>
            </a:r>
            <a:r>
              <a:rPr lang="el-GR" sz="1800" b="1" i="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των εκπομπών αερίων του θερμοκηπίου</a:t>
            </a:r>
            <a:endParaRPr lang="en-GB"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Πα</a:t>
            </a:r>
            <a:r>
              <a:rPr lang="en-US" sz="1800" i="1" dirty="0" err="1">
                <a:effectLst/>
                <a:latin typeface="Calibri" panose="020F0502020204030204" pitchFamily="34" charset="0"/>
                <a:ea typeface="Times New Roman" panose="02020603050405020304" pitchFamily="18" charset="0"/>
                <a:cs typeface="Times New Roman" panose="02020603050405020304" pitchFamily="18" charset="0"/>
              </a:rPr>
              <a:t>ροχή</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b="1" i="1" dirty="0" err="1">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οικονομικών</a:t>
            </a:r>
            <a:r>
              <a:rPr lang="en-US" sz="1800" b="1" i="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b="1" i="1" dirty="0" err="1">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ευκ</a:t>
            </a:r>
            <a:r>
              <a:rPr lang="en-US" sz="1800" b="1" i="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αιριών</a:t>
            </a:r>
            <a:endParaRPr lang="en-GB" sz="1800" dirty="0">
              <a:effectLst/>
              <a:latin typeface="Times New Roman" panose="02020603050405020304" pitchFamily="18" charset="0"/>
              <a:ea typeface="Times New Roman" panose="02020603050405020304" pitchFamily="18" charset="0"/>
            </a:endParaRPr>
          </a:p>
          <a:p>
            <a:pPr marL="0" indent="0">
              <a:buNone/>
            </a:pPr>
            <a:endParaRPr lang="en-GB" dirty="0"/>
          </a:p>
        </p:txBody>
      </p:sp>
      <p:pic>
        <p:nvPicPr>
          <p:cNvPr id="6" name="Picture 5" descr="A green sign with white text&#10;&#10;Description automatically generated">
            <a:extLst>
              <a:ext uri="{FF2B5EF4-FFF2-40B4-BE49-F238E27FC236}">
                <a16:creationId xmlns:a16="http://schemas.microsoft.com/office/drawing/2014/main" id="{BFFBF489-185D-72D6-73AB-17794A0F448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285545" y="2394517"/>
            <a:ext cx="5116832" cy="3411221"/>
          </a:xfrm>
          <a:prstGeom prst="rect">
            <a:avLst/>
          </a:prstGeom>
        </p:spPr>
      </p:pic>
      <p:sp>
        <p:nvSpPr>
          <p:cNvPr id="10" name="TextBox 9">
            <a:extLst>
              <a:ext uri="{FF2B5EF4-FFF2-40B4-BE49-F238E27FC236}">
                <a16:creationId xmlns:a16="http://schemas.microsoft.com/office/drawing/2014/main" id="{3BF670C7-E212-6CA6-3985-8286C5BE9DCD}"/>
              </a:ext>
            </a:extLst>
          </p:cNvPr>
          <p:cNvSpPr txBox="1"/>
          <p:nvPr/>
        </p:nvSpPr>
        <p:spPr>
          <a:xfrm>
            <a:off x="7462837" y="5921753"/>
            <a:ext cx="3939540" cy="230832"/>
          </a:xfrm>
          <a:prstGeom prst="rect">
            <a:avLst/>
          </a:prstGeom>
          <a:noFill/>
        </p:spPr>
        <p:txBody>
          <a:bodyPr wrap="square" rtlCol="0">
            <a:spAutoFit/>
          </a:bodyPr>
          <a:lstStyle/>
          <a:p>
            <a:r>
              <a:rPr lang="en-GB" sz="900">
                <a:hlinkClick r:id="rId3" tooltip="https://www.picserver.org/highway-signs2/b/benefits.html"/>
              </a:rPr>
              <a:t>This Photo</a:t>
            </a:r>
            <a:r>
              <a:rPr lang="en-GB" sz="900"/>
              <a:t> by Unknown Author is licensed under </a:t>
            </a:r>
            <a:r>
              <a:rPr lang="en-GB" sz="900">
                <a:hlinkClick r:id="rId4" tooltip="https://creativecommons.org/licenses/by-sa/3.0/"/>
              </a:rPr>
              <a:t>CC BY-SA</a:t>
            </a:r>
            <a:endParaRPr lang="en-GB" sz="900"/>
          </a:p>
        </p:txBody>
      </p:sp>
    </p:spTree>
    <p:extLst>
      <p:ext uri="{BB962C8B-B14F-4D97-AF65-F5344CB8AC3E}">
        <p14:creationId xmlns:p14="http://schemas.microsoft.com/office/powerpoint/2010/main" val="1996758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lstStyle/>
          <a:p>
            <a:r>
              <a:rPr lang="el-GR" dirty="0"/>
              <a:t>Πρακτική Δραστηριότητα</a:t>
            </a:r>
            <a:r>
              <a:rPr lang="it-IT" dirty="0"/>
              <a:t>#1</a:t>
            </a:r>
            <a:endParaRPr lang="en-GB"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sz="1200" dirty="0">
                <a:solidFill>
                  <a:schemeClr val="bg1">
                    <a:lumMod val="65000"/>
                  </a:schemeClr>
                </a:solidFill>
              </a:rPr>
              <a:t>Module: Horizontal skills / Learning Unit: Green skills / Sub Unit: Sustainability and related concepts</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9</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8198" y="1781175"/>
            <a:ext cx="10291355" cy="4394200"/>
          </a:xfrm>
        </p:spPr>
        <p:txBody>
          <a:bodyPr/>
          <a:lstStyle/>
          <a:p>
            <a:pPr marL="0" indent="0" algn="ctr">
              <a:buNone/>
            </a:pPr>
            <a:endParaRPr lang="en-US" sz="2800" i="1" dirty="0">
              <a:solidFill>
                <a:srgbClr val="000000"/>
              </a:solidFill>
              <a:effectLst/>
              <a:latin typeface="Calibri" panose="020F0502020204030204" pitchFamily="34" charset="0"/>
              <a:ea typeface="Calibri" panose="020F0502020204030204" pitchFamily="34" charset="0"/>
            </a:endParaRPr>
          </a:p>
          <a:p>
            <a:pPr marL="0" indent="0" algn="ctr">
              <a:buNone/>
            </a:pPr>
            <a:endParaRPr lang="en-US" i="1" dirty="0">
              <a:solidFill>
                <a:srgbClr val="000000"/>
              </a:solidFill>
              <a:latin typeface="Calibri" panose="020F0502020204030204" pitchFamily="34" charset="0"/>
              <a:ea typeface="Calibri" panose="020F0502020204030204" pitchFamily="34" charset="0"/>
            </a:endParaRPr>
          </a:p>
          <a:p>
            <a:pPr marL="0" indent="0" algn="ctr">
              <a:buNone/>
            </a:pPr>
            <a:endParaRPr lang="en-US" sz="2800" i="1" dirty="0">
              <a:solidFill>
                <a:srgbClr val="000000"/>
              </a:solidFill>
              <a:effectLst/>
              <a:latin typeface="Calibri" panose="020F0502020204030204" pitchFamily="34" charset="0"/>
              <a:ea typeface="Calibri" panose="020F0502020204030204" pitchFamily="34" charset="0"/>
            </a:endParaRPr>
          </a:p>
          <a:p>
            <a:pPr marL="0" indent="0" algn="ctr">
              <a:buNone/>
            </a:pPr>
            <a:r>
              <a:rPr lang="el-GR" sz="2800" i="1" dirty="0">
                <a:solidFill>
                  <a:srgbClr val="000000"/>
                </a:solidFill>
                <a:effectLst/>
                <a:latin typeface="Calibri" panose="020F0502020204030204" pitchFamily="34" charset="0"/>
                <a:ea typeface="Calibri" panose="020F0502020204030204" pitchFamily="34" charset="0"/>
              </a:rPr>
              <a:t>Ομαδική Συζήτηση</a:t>
            </a:r>
            <a:endParaRPr lang="en-US" sz="2800" i="1" dirty="0">
              <a:solidFill>
                <a:srgbClr val="000000"/>
              </a:solidFill>
              <a:effectLst/>
              <a:latin typeface="Calibri" panose="020F0502020204030204" pitchFamily="34" charset="0"/>
              <a:ea typeface="Calibri" panose="020F0502020204030204" pitchFamily="34" charset="0"/>
            </a:endParaRPr>
          </a:p>
          <a:p>
            <a:pPr marL="0" indent="0" algn="ctr">
              <a:buNone/>
            </a:pPr>
            <a:r>
              <a:rPr lang="el-GR" i="1" dirty="0">
                <a:solidFill>
                  <a:srgbClr val="000000"/>
                </a:solidFill>
                <a:latin typeface="Calibri" panose="020F0502020204030204" pitchFamily="34" charset="0"/>
              </a:rPr>
              <a:t>Μπορείτε να δώσετε παραδείγματα περιβαλλοντικής, κοινωνικής και οικονομικής βιωσιμότητας; </a:t>
            </a:r>
            <a:endParaRPr lang="it-IT" sz="4000" dirty="0"/>
          </a:p>
        </p:txBody>
      </p:sp>
    </p:spTree>
    <p:extLst>
      <p:ext uri="{BB962C8B-B14F-4D97-AF65-F5344CB8AC3E}">
        <p14:creationId xmlns:p14="http://schemas.microsoft.com/office/powerpoint/2010/main" val="306835757"/>
      </p:ext>
    </p:extLst>
  </p:cSld>
  <p:clrMapOvr>
    <a:masterClrMapping/>
  </p:clrMapOvr>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B39D7B13-89CB-6947-98A3-110CF513C419}" vid="{8C3FCB74-990D-A34C-BE58-DA2F45AA149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B1C52252B014674CB5B8BBCA345FDDE6" ma:contentTypeVersion="18" ma:contentTypeDescription="Δημιουργία νέου εγγράφου" ma:contentTypeScope="" ma:versionID="deb82e69e0d6b069935fd613c8aeb344">
  <xsd:schema xmlns:xsd="http://www.w3.org/2001/XMLSchema" xmlns:xs="http://www.w3.org/2001/XMLSchema" xmlns:p="http://schemas.microsoft.com/office/2006/metadata/properties" xmlns:ns2="c09b88ca-66eb-4a97-99d4-e4839274e101" xmlns:ns3="c944d2af-eeed-4acc-b052-3107ab9b10d9" targetNamespace="http://schemas.microsoft.com/office/2006/metadata/properties" ma:root="true" ma:fieldsID="27d91c22e0c66458f88cbf27cff06a08" ns2:_="" ns3:_="">
    <xsd:import namespace="c09b88ca-66eb-4a97-99d4-e4839274e101"/>
    <xsd:import namespace="c944d2af-eeed-4acc-b052-3107ab9b10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b88ca-66eb-4a97-99d4-e4839274e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Ετικέτες εικόνας" ma:readOnly="false" ma:fieldId="{5cf76f15-5ced-4ddc-b409-7134ff3c332f}" ma:taxonomyMulti="true" ma:sspId="7a24ce2f-4116-4ad3-bf66-ef18cb5ca1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44d2af-eeed-4acc-b052-3107ab9b10d9" elementFormDefault="qualified">
    <xsd:import namespace="http://schemas.microsoft.com/office/2006/documentManagement/types"/>
    <xsd:import namespace="http://schemas.microsoft.com/office/infopath/2007/PartnerControls"/>
    <xsd:element name="SharedWithUsers" ma:index="13"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Κοινή χρήση με λεπτομέρειες" ma:internalName="SharedWithDetails" ma:readOnly="true">
      <xsd:simpleType>
        <xsd:restriction base="dms:Note">
          <xsd:maxLength value="255"/>
        </xsd:restriction>
      </xsd:simpleType>
    </xsd:element>
    <xsd:element name="TaxCatchAll" ma:index="23" nillable="true" ma:displayName="Taxonomy Catch All Column" ma:hidden="true" ma:list="{72b4d781-8933-4bb7-bea4-6819269a0d88}" ma:internalName="TaxCatchAll" ma:showField="CatchAllData" ma:web="c944d2af-eeed-4acc-b052-3107ab9b10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FB810E-5445-4247-8A47-758AB3D0D7DF}"/>
</file>

<file path=customXml/itemProps2.xml><?xml version="1.0" encoding="utf-8"?>
<ds:datastoreItem xmlns:ds="http://schemas.openxmlformats.org/officeDocument/2006/customXml" ds:itemID="{2D503FCD-48E8-4C0F-B454-D673900B0C01}"/>
</file>

<file path=docProps/app.xml><?xml version="1.0" encoding="utf-8"?>
<Properties xmlns="http://schemas.openxmlformats.org/officeDocument/2006/extended-properties" xmlns:vt="http://schemas.openxmlformats.org/officeDocument/2006/docPropsVTypes">
  <Template/>
  <TotalTime>2405</TotalTime>
  <Words>3615</Words>
  <Application>Microsoft Office PowerPoint</Application>
  <PresentationFormat>Widescreen</PresentationFormat>
  <Paragraphs>351</Paragraphs>
  <Slides>60</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70" baseType="lpstr">
      <vt:lpstr>Arial</vt:lpstr>
      <vt:lpstr>Calibri</vt:lpstr>
      <vt:lpstr>Calibri Light</vt:lpstr>
      <vt:lpstr>Minion Pro</vt:lpstr>
      <vt:lpstr>Söhne</vt:lpstr>
      <vt:lpstr>Symbol</vt:lpstr>
      <vt:lpstr>Times New Roman</vt:lpstr>
      <vt:lpstr>Wingdings</vt:lpstr>
      <vt:lpstr>Tema1</vt:lpstr>
      <vt:lpstr>Microsoft Word Document</vt:lpstr>
      <vt:lpstr>PowerPoint Presentation</vt:lpstr>
      <vt:lpstr>Μάθημα: ΕΕΚ Θεματική: Οριζόντιες Δεξιότητες Εκπαιδευτική Ενότητα: Πράσινες Δεξιότητες (E2)</vt:lpstr>
      <vt:lpstr>Περιεχόμενο</vt:lpstr>
      <vt:lpstr>Η έννοια της Βιωσιμότητας</vt:lpstr>
      <vt:lpstr>Η έννοια της Βιωσιμότητας</vt:lpstr>
      <vt:lpstr>Οι τρεις πυλώνες της Βιωσιμότητας</vt:lpstr>
      <vt:lpstr>Τα 4 «R» της Βιωσιμότητας</vt:lpstr>
      <vt:lpstr>Οφέλη της βιώσιμης γεωργίας</vt:lpstr>
      <vt:lpstr>Πρακτική Δραστηριότητα#1</vt:lpstr>
      <vt:lpstr>Βιο- οικονομία</vt:lpstr>
      <vt:lpstr>Βιο-οικονομία</vt:lpstr>
      <vt:lpstr>Σύνδεση με τους 17 ΣΒΑ</vt:lpstr>
      <vt:lpstr>Η σχέση με την Πράσινη Οικονομία</vt:lpstr>
      <vt:lpstr>Κυκλική Οικονομία</vt:lpstr>
      <vt:lpstr>Μετάβαση σε μια κυκλική οικονομία</vt:lpstr>
      <vt:lpstr>Πρακτική Δραστηριότητα #2</vt:lpstr>
      <vt:lpstr>PowerPoint Presentation</vt:lpstr>
      <vt:lpstr>PowerPoint Presentation</vt:lpstr>
      <vt:lpstr>Περιεχόμενο</vt:lpstr>
      <vt:lpstr>Η Ατζέντα 2030 του ΟΗΕ και οι Στόχοι Βιώσιμης Ανάπτυξης (ΣΒΑ)</vt:lpstr>
      <vt:lpstr>Γεωργία</vt:lpstr>
      <vt:lpstr>Οι ΣΒΑ και το πλαίσιο της βιο-οικονομίας και της γεωργίας</vt:lpstr>
      <vt:lpstr>Πρακτική Δραστηριότητα#3</vt:lpstr>
      <vt:lpstr>Η Ευρωπαϊκή Πράσινη Συμφωνία</vt:lpstr>
      <vt:lpstr>Η Ευρωπαϊκή Πράσινη Συμφωνία: πολλαπλοί στόχοι</vt:lpstr>
      <vt:lpstr>Η στρατηγική «Από το αγρόκτημα στο πιάτο (Farm to Fork)»</vt:lpstr>
      <vt:lpstr>«Το ταξίδι από το αγρόκτημα στο πιάτο (Farm to Fork)»</vt:lpstr>
      <vt:lpstr>Οι 4 πυλώνες της στρατηγικής </vt:lpstr>
      <vt:lpstr>Πρακτική Δραστηριότητα #4</vt:lpstr>
      <vt:lpstr>PowerPoint Presentation</vt:lpstr>
      <vt:lpstr>PowerPoint Presentation</vt:lpstr>
      <vt:lpstr>Περιεχόμενο</vt:lpstr>
      <vt:lpstr>Διαχείριση αποβλήτων</vt:lpstr>
      <vt:lpstr>Διασυνδεδεμένοι όροι</vt:lpstr>
      <vt:lpstr>Διαχείριση γεωργικών αποβλήτων</vt:lpstr>
      <vt:lpstr>Οφέλη από την εφαρμογή της διαχείρισης των γεωργικών αποβλήτων </vt:lpstr>
      <vt:lpstr>Πρακτική Δραστηριότητα #5</vt:lpstr>
      <vt:lpstr>PowerPoint Presentation</vt:lpstr>
      <vt:lpstr>PowerPoint Presentation</vt:lpstr>
      <vt:lpstr>Περιεχόμενο</vt:lpstr>
      <vt:lpstr>Το «Ανθρωπόκαινο»</vt:lpstr>
      <vt:lpstr>Τομείς που συμβάλλουν στην κλιματική αλλαγή</vt:lpstr>
      <vt:lpstr>Ο ρόλος της γεωργίας σε ένα διαρκώς μεταβαλλόμενο κλίμα</vt:lpstr>
      <vt:lpstr>Ο ρόλος της γεωργίας σε ένα διαρκώς μεταβαλλόμενο κλίμα</vt:lpstr>
      <vt:lpstr>Ο ρόλος της γεωργίας σε ένα διαρκώς μεταβαλλόμενο κλίμα</vt:lpstr>
      <vt:lpstr>Περιβαλλοντικό Αποτύπωμα</vt:lpstr>
      <vt:lpstr>Περιβαλλοντικό Αποτύπωμα</vt:lpstr>
      <vt:lpstr>Περιβαλλοντικό Αποτύπωμα</vt:lpstr>
      <vt:lpstr>Πρακτική Δραστηριότητα #6</vt:lpstr>
      <vt:lpstr>PowerPoint Presentation</vt:lpstr>
      <vt:lpstr>Περιεχόμενο</vt:lpstr>
      <vt:lpstr>Η Συστημική Σκέψη</vt:lpstr>
      <vt:lpstr>Τα θεμελιώδη χαρακτηριστικά της Συστημικής Σκέψης είναι</vt:lpstr>
      <vt:lpstr>PowerPoint Presentation</vt:lpstr>
      <vt:lpstr>Πρακτική Δραστηριότητα #7</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ΕΥΣΤΡΑΤΙΟΣ ΚΑΡΑΖΑΧΟΣ</cp:lastModifiedBy>
  <cp:revision>43</cp:revision>
  <dcterms:created xsi:type="dcterms:W3CDTF">2022-08-02T09:54:50Z</dcterms:created>
  <dcterms:modified xsi:type="dcterms:W3CDTF">2024-04-19T09:24:20Z</dcterms:modified>
</cp:coreProperties>
</file>