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6" r:id="rId1"/>
  </p:sldMasterIdLst>
  <p:notesMasterIdLst>
    <p:notesMasterId r:id="rId24"/>
  </p:notesMasterIdLst>
  <p:sldIdLst>
    <p:sldId id="265" r:id="rId2"/>
    <p:sldId id="256" r:id="rId3"/>
    <p:sldId id="260" r:id="rId4"/>
    <p:sldId id="277" r:id="rId5"/>
    <p:sldId id="278" r:id="rId6"/>
    <p:sldId id="279" r:id="rId7"/>
    <p:sldId id="280" r:id="rId8"/>
    <p:sldId id="281" r:id="rId9"/>
    <p:sldId id="283" r:id="rId10"/>
    <p:sldId id="282" r:id="rId11"/>
    <p:sldId id="285" r:id="rId12"/>
    <p:sldId id="286" r:id="rId13"/>
    <p:sldId id="289" r:id="rId14"/>
    <p:sldId id="290" r:id="rId15"/>
    <p:sldId id="293" r:id="rId16"/>
    <p:sldId id="294" r:id="rId17"/>
    <p:sldId id="291" r:id="rId18"/>
    <p:sldId id="292" r:id="rId19"/>
    <p:sldId id="295" r:id="rId20"/>
    <p:sldId id="296" r:id="rId21"/>
    <p:sldId id="268" r:id="rId22"/>
    <p:sldId id="274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EB1"/>
    <a:srgbClr val="CCECFF"/>
    <a:srgbClr val="CCFFFF"/>
    <a:srgbClr val="FFCC66"/>
    <a:srgbClr val="D68E05"/>
    <a:srgbClr val="595959"/>
    <a:srgbClr val="94C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55"/>
    <p:restoredTop sz="96405"/>
  </p:normalViewPr>
  <p:slideViewPr>
    <p:cSldViewPr snapToGrid="0">
      <p:cViewPr varScale="1">
        <p:scale>
          <a:sx n="101" d="100"/>
          <a:sy n="101" d="100"/>
        </p:scale>
        <p:origin x="13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493F3-C05E-46E2-A56F-A8C4190027D8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35AB5-D1E5-48C5-AA88-978DACDF292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564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IE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81603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E5047-B9FC-806C-E046-08150E6C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19150"/>
            <a:ext cx="3932237" cy="123824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it-IT" sz="3200" dirty="0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D829CE-2F13-CCFA-C4EA-39B37C4CC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146675"/>
          </a:xfrm>
        </p:spPr>
        <p:txBody>
          <a:bodyPr/>
          <a:lstStyle>
            <a:lvl1pPr>
              <a:defRPr sz="3200">
                <a:solidFill>
                  <a:srgbClr val="595959"/>
                </a:solidFill>
              </a:defRPr>
            </a:lvl1pPr>
            <a:lvl2pPr>
              <a:defRPr sz="2800">
                <a:solidFill>
                  <a:srgbClr val="595959"/>
                </a:solidFill>
              </a:defRPr>
            </a:lvl2pPr>
            <a:lvl3pPr>
              <a:defRPr sz="24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D09D07-9D99-C739-5DA1-9D5EE7A2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76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A30F46C-A008-D06D-7FAB-8FC8AA6F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FF5CE2C-C1E5-E004-FCC7-4516D98B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D88CE4-2DD0-D971-75D5-7AA85A53D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it-IT" sz="3200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C16FDAB-2765-B11F-66CA-4C7C7118A0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1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C352850-094F-81CA-80F8-0C82F67F4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1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A1A944-CE4C-8232-CB28-650E41FF3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D91120-8A58-7980-C352-B2B148A14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07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C32BE5-9166-6808-F773-4EC2C3C0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D4FEFF9-34BF-64D5-5C91-1E8379CA8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4BE625-B214-E0A6-80E8-2E6C7D8C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8090AA-9C94-D987-2A4D-CB828C03C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51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14E45D8-327C-0B05-3A11-6BE2EBE73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07999"/>
            <a:ext cx="2628900" cy="5668963"/>
          </a:xfrm>
        </p:spPr>
        <p:txBody>
          <a:bodyPr vert="vert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1453041-526F-8937-932B-EF172A952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07999"/>
            <a:ext cx="7734300" cy="5668964"/>
          </a:xfrm>
        </p:spPr>
        <p:txBody>
          <a:bodyPr vert="eaVert"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8EE9AA-BA08-26B8-EAE7-70FE45C4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AA2AD7-E2BC-7B18-1F33-E9095740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3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E4EB15-FF82-3FC8-4D4D-F9AA912A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C1BCE5-53FD-4C92-A430-FA1ED3DEDD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Module</a:t>
            </a:r>
            <a:r>
              <a:rPr lang="en-US"/>
              <a:t>: XXXXXXX / </a:t>
            </a:r>
            <a:r>
              <a:rPr lang="en-US" b="1"/>
              <a:t>Learning Unit</a:t>
            </a:r>
            <a:r>
              <a:rPr lang="en-US"/>
              <a:t>: YYYYYYY / </a:t>
            </a:r>
            <a:r>
              <a:rPr lang="en-US" b="1"/>
              <a:t>Sub Unit</a:t>
            </a:r>
            <a:r>
              <a:rPr lang="en-US"/>
              <a:t>: ZZZZZZZZ</a:t>
            </a:r>
            <a:endParaRPr lang="en-US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FAB5AC-728A-36B0-51DE-DEC911BFB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9527BB6F-A164-5D4F-9B76-8A5088A9DF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199" y="1781175"/>
            <a:ext cx="6591300" cy="43942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8DBCC6F-DEF5-CAB3-E0DA-7FFAA2C9D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1425" y="1776414"/>
            <a:ext cx="3762375" cy="4394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44916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E4EB15-FF82-3FC8-4D4D-F9AA912A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C1BCE5-53FD-4C92-A430-FA1ED3DEDD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Module</a:t>
            </a:r>
            <a:r>
              <a:rPr lang="en-US"/>
              <a:t>: XXXXXXX / </a:t>
            </a:r>
            <a:r>
              <a:rPr lang="en-US" b="1"/>
              <a:t>Learning Unit</a:t>
            </a:r>
            <a:r>
              <a:rPr lang="en-US"/>
              <a:t>: YYYYYYY / </a:t>
            </a:r>
            <a:r>
              <a:rPr lang="en-US" b="1"/>
              <a:t>Sub Unit</a:t>
            </a:r>
            <a:r>
              <a:rPr lang="en-US"/>
              <a:t>: ZZZZZZZZ</a:t>
            </a:r>
            <a:endParaRPr lang="en-US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FAB5AC-728A-36B0-51DE-DEC911BFB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8DBCC6F-DEF5-CAB3-E0DA-7FFAA2C9D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1425" y="1776414"/>
            <a:ext cx="3762375" cy="4394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grafico 6">
            <a:extLst>
              <a:ext uri="{FF2B5EF4-FFF2-40B4-BE49-F238E27FC236}">
                <a16:creationId xmlns:a16="http://schemas.microsoft.com/office/drawing/2014/main" id="{B151F72B-F6FA-E04A-C2A3-703DEDE9DBC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8200" y="1775014"/>
            <a:ext cx="6591600" cy="43956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569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9526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6122A5-00A8-32E3-C7FF-3FEEECD52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vert="horz" lIns="91440" tIns="45720" rIns="91440" bIns="45720" rtlCol="0" anchor="b">
            <a:normAutofit fontScale="90000"/>
          </a:bodyPr>
          <a:lstStyle>
            <a:lvl1pPr algn="ctr">
              <a:defRPr lang="it-IT" sz="6000" b="1">
                <a:solidFill>
                  <a:srgbClr val="94C020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890540D-6233-8DC0-25E1-261205F2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 algn="ctr">
              <a:buFont typeface="Wingdings" panose="05000000000000000000" pitchFamily="2" charset="2"/>
              <a:buChar char="§"/>
              <a:def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Fare clic per modificare lo stile del sottotitolo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5B8C5C-196C-69F0-D169-A3279DD36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XXXXXXX / Learning Unit: YYYYYYY / Sub Unit: ZZZZZZZZ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D21475-6FBC-1FDA-6DD5-B4D3DC7C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603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41240B-7FA6-5C54-80D1-598C9A033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5918A4-C2B6-2A24-1305-FA064CC1C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lang="it-IT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lang="it-IT">
                <a:solidFill>
                  <a:srgbClr val="595959"/>
                </a:solidFill>
              </a:defRPr>
            </a:lvl2pPr>
            <a:lvl3pPr>
              <a:defRPr lang="it-IT">
                <a:solidFill>
                  <a:srgbClr val="595959"/>
                </a:solidFill>
              </a:defRPr>
            </a:lvl3pPr>
            <a:lvl4pPr>
              <a:defRPr lang="it-IT">
                <a:solidFill>
                  <a:srgbClr val="595959"/>
                </a:solidFill>
              </a:defRPr>
            </a:lvl4pPr>
            <a:lvl5pPr>
              <a:defRPr lang="it-IT">
                <a:solidFill>
                  <a:srgbClr val="595959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4AA35A-5D50-BE62-F2C4-1FD36DF8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334004-55B7-4583-BA2C-673BF369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7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7ACC99-8D30-1388-8E8C-18AD6AFE5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vert="horz" lIns="91440" tIns="45720" rIns="91440" bIns="45720" rtlCol="0" anchor="b">
            <a:normAutofit fontScale="90000"/>
          </a:bodyPr>
          <a:lstStyle>
            <a:lvl1pPr>
              <a:defRPr lang="it-IT" sz="6000" b="1">
                <a:solidFill>
                  <a:srgbClr val="94C020"/>
                </a:solidFill>
                <a:latin typeface="+mn-lt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6C9BC8-9C49-5860-3C9B-4DFF29819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it-IT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F716CD-E1B3-0F8F-98D0-8284F4D03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XXXXXXX / Learning Unit: YYYYYYY / Sub Unit: ZZZZZZZZ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C30DA6-2F52-4F9B-C436-D5274F719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2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2C782-47B5-CA99-685D-3350368C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800"/>
            <a:ext cx="10515600" cy="8778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6752D3-9B63-4471-7D15-C34B66B2F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6888FA-CF6F-2A1E-15BD-01FD2BD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509580-4E42-15C7-DA53-2D597A3B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DC541D-C5DE-9BE6-8939-4A8110E7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0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EC8361-8B55-E21D-0729-DAF0A91BB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74700"/>
            <a:ext cx="10515600" cy="9159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9546E0-5ED9-4B3D-A15A-DE549550D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2AD68EE-1126-EF80-2914-23F60E25D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E7060D-F6F1-5622-EF5F-BD1CFA9AD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09707CB-CBCD-8077-C620-FB87731AF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3627770-A5EE-3EF1-6806-78663F3A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E41E068-8309-AA34-EFD3-6632EF15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2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2C782-47B5-CA99-685D-3350368C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800"/>
            <a:ext cx="10515600" cy="8778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6752D3-9B63-4471-7D15-C34B66B2F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6888FA-CF6F-2A1E-15BD-01FD2BD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509580-4E42-15C7-DA53-2D597A3B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DC541D-C5DE-9BE6-8939-4A8110E7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13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EC3B82-4F60-2330-94FF-CB6C87AB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5600" cy="9286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138269-A114-F761-DB69-AFCB2ECF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28E2090-5182-7AF9-04D0-3A3D4484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06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462F54B-3E37-78C4-DCD2-6D783F30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4CD7671-C97C-4DC8-A63F-734A9511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0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9D81764-EEF3-B3B9-7883-7C10BB1A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E509D0-A688-42E6-5F9D-4B1C5CB06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468883-481E-6A84-AC66-340CA3412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/>
              <a:t>Module</a:t>
            </a:r>
            <a:r>
              <a:rPr lang="en-US" dirty="0"/>
              <a:t>: XXXXXXX / </a:t>
            </a:r>
            <a:r>
              <a:rPr lang="en-US" b="1" dirty="0"/>
              <a:t>Learning Unit</a:t>
            </a:r>
            <a:r>
              <a:rPr lang="en-US" dirty="0"/>
              <a:t>: YYYYYYY / </a:t>
            </a:r>
            <a:r>
              <a:rPr lang="en-US" b="1" dirty="0"/>
              <a:t>Sub Unit</a:t>
            </a:r>
            <a:r>
              <a:rPr lang="en-US" dirty="0"/>
              <a:t>: ZZZZZZZZ</a:t>
            </a:r>
            <a:endParaRPr lang="en-US" b="1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24506B-32CC-1AB4-8563-22F24F253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200" b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787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40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41" r:id="rId14"/>
    <p:sldLayoutId id="2147483742" r:id="rId15"/>
    <p:sldLayoutId id="2147483739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4400" kern="1200">
          <a:solidFill>
            <a:srgbClr val="94C02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069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76E413-2BD9-CCBB-6E2E-DF75B47C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Sistema </a:t>
            </a:r>
            <a:r>
              <a:rPr lang="en-GB" dirty="0" err="1"/>
              <a:t>solare</a:t>
            </a:r>
            <a:r>
              <a:rPr lang="en-GB" dirty="0"/>
              <a:t> </a:t>
            </a:r>
            <a:r>
              <a:rPr lang="en-GB" dirty="0" err="1"/>
              <a:t>fotovoltaico</a:t>
            </a:r>
            <a:r>
              <a:rPr lang="en-GB" dirty="0"/>
              <a:t> </a:t>
            </a:r>
            <a:r>
              <a:rPr lang="en-GB" dirty="0" err="1"/>
              <a:t>domestico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104B6E-AB10-B7C9-A5BD-C3B9F8DCAE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590675"/>
            <a:ext cx="5262862" cy="4586287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Il pannello solare </a:t>
            </a:r>
            <a:r>
              <a:rPr lang="it-IT" dirty="0">
                <a:ln>
                  <a:solidFill>
                    <a:srgbClr val="92D050"/>
                  </a:solidFill>
                </a:ln>
              </a:rPr>
              <a:t>(1)</a:t>
            </a:r>
            <a:r>
              <a:rPr lang="it-IT" dirty="0"/>
              <a:t> è montato sul tetto. </a:t>
            </a:r>
          </a:p>
          <a:p>
            <a:pPr marL="0" indent="0">
              <a:buNone/>
            </a:pPr>
            <a:r>
              <a:rPr lang="it-IT" dirty="0"/>
              <a:t>Un inverter </a:t>
            </a:r>
            <a:r>
              <a:rPr lang="it-IT" dirty="0">
                <a:ln>
                  <a:solidFill>
                    <a:srgbClr val="92D050"/>
                  </a:solidFill>
                </a:ln>
              </a:rPr>
              <a:t>(2)</a:t>
            </a:r>
            <a:r>
              <a:rPr lang="it-IT" dirty="0"/>
              <a:t> converte l'elettricità prodotta dal sistema da corrente continua (CC) in corrente alternata (CA). </a:t>
            </a:r>
          </a:p>
          <a:p>
            <a:pPr marL="0" indent="0">
              <a:buNone/>
            </a:pPr>
            <a:r>
              <a:rPr lang="it-IT" dirty="0"/>
              <a:t>Un pannello elettrico </a:t>
            </a:r>
            <a:r>
              <a:rPr lang="it-IT" dirty="0">
                <a:ln>
                  <a:solidFill>
                    <a:srgbClr val="92D050"/>
                  </a:solidFill>
                </a:ln>
              </a:rPr>
              <a:t>(3)</a:t>
            </a:r>
            <a:r>
              <a:rPr lang="it-IT" dirty="0"/>
              <a:t> è collegato al sistema CA dell'abitazione. </a:t>
            </a:r>
          </a:p>
          <a:p>
            <a:pPr marL="0" indent="0">
              <a:buNone/>
            </a:pPr>
            <a:r>
              <a:rPr lang="it-IT" dirty="0"/>
              <a:t>Un misuratore di potenza </a:t>
            </a:r>
            <a:r>
              <a:rPr lang="it-IT" dirty="0">
                <a:ln>
                  <a:solidFill>
                    <a:srgbClr val="92D050"/>
                  </a:solidFill>
                </a:ln>
              </a:rPr>
              <a:t>(4)</a:t>
            </a:r>
            <a:r>
              <a:rPr lang="it-IT" dirty="0"/>
              <a:t> contabilizza la quantità di energia scambiata e bilanciata tra gli utenti del sistema </a:t>
            </a:r>
            <a:r>
              <a:rPr lang="it-IT" dirty="0">
                <a:ln>
                  <a:solidFill>
                    <a:srgbClr val="92D050"/>
                  </a:solidFill>
                </a:ln>
              </a:rPr>
              <a:t>(5)</a:t>
            </a:r>
            <a:r>
              <a:rPr lang="it-IT" dirty="0"/>
              <a:t> sia in CC che in CA </a:t>
            </a:r>
            <a:r>
              <a:rPr lang="it-IT" dirty="0">
                <a:ln>
                  <a:solidFill>
                    <a:srgbClr val="92D050"/>
                  </a:solidFill>
                </a:ln>
              </a:rPr>
              <a:t>(5)</a:t>
            </a:r>
            <a:r>
              <a:rPr lang="it-IT" dirty="0"/>
              <a:t> e la rete </a:t>
            </a:r>
            <a:r>
              <a:rPr lang="it-IT" dirty="0">
                <a:ln>
                  <a:solidFill>
                    <a:srgbClr val="92D050"/>
                  </a:solidFill>
                </a:ln>
              </a:rPr>
              <a:t>(6)</a:t>
            </a:r>
            <a:r>
              <a:rPr lang="it-IT" dirty="0"/>
              <a:t>. </a:t>
            </a:r>
            <a:endParaRPr lang="en-GB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4F0FF3-1F30-5B1D-F461-638F4EBC4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CC903B94-3321-A903-B534-6AA0E371A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Module: Agricultural sustainability, management of natural resources and climate action Learning Unit: Renewable energy solutions for agriculture</a:t>
            </a:r>
          </a:p>
          <a:p>
            <a:r>
              <a:rPr lang="en-US" dirty="0"/>
              <a:t>Sub Unit: </a:t>
            </a:r>
            <a:r>
              <a:rPr lang="en-US" b="1" dirty="0"/>
              <a:t>Solar Energy for farmers</a:t>
            </a:r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B47050C7-DD09-3F35-E377-5C0B12CFBE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62862" y="2679295"/>
            <a:ext cx="6852938" cy="355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04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386A26-A7EE-DA4D-E460-9A4DF5957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concetto di Agri-Fotovoltaico (APV)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F61165-ABC3-D891-5ABA-1474E022E8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" y="1571625"/>
            <a:ext cx="4943475" cy="49911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/>
              <a:t>Sotto l'ombra regolata del sistema APV </a:t>
            </a:r>
            <a:r>
              <a:rPr lang="it-IT" dirty="0">
                <a:ln>
                  <a:solidFill>
                    <a:srgbClr val="92D050"/>
                  </a:solidFill>
                </a:ln>
              </a:rPr>
              <a:t>(1)</a:t>
            </a:r>
            <a:r>
              <a:rPr lang="it-IT" dirty="0"/>
              <a:t> le colture </a:t>
            </a:r>
            <a:r>
              <a:rPr lang="it-IT" dirty="0">
                <a:ln>
                  <a:solidFill>
                    <a:srgbClr val="92D050"/>
                  </a:solidFill>
                </a:ln>
              </a:rPr>
              <a:t>(2)</a:t>
            </a:r>
            <a:r>
              <a:rPr lang="it-IT" dirty="0"/>
              <a:t> crescono con un minor fabbisogno idrico, gli animali </a:t>
            </a:r>
            <a:r>
              <a:rPr lang="it-IT" dirty="0">
                <a:ln>
                  <a:solidFill>
                    <a:srgbClr val="92D050"/>
                  </a:solidFill>
                </a:ln>
              </a:rPr>
              <a:t>(3)</a:t>
            </a:r>
            <a:r>
              <a:rPr lang="it-IT" dirty="0"/>
              <a:t> possono trovare ombra e i trattori </a:t>
            </a:r>
            <a:r>
              <a:rPr lang="it-IT" dirty="0">
                <a:ln>
                  <a:solidFill>
                    <a:srgbClr val="92D050"/>
                  </a:solidFill>
                </a:ln>
              </a:rPr>
              <a:t>(4)</a:t>
            </a:r>
            <a:r>
              <a:rPr lang="it-IT" dirty="0"/>
              <a:t> possono operare senza interferire con le strutture e i pannelli fotovoltaici </a:t>
            </a:r>
            <a:r>
              <a:rPr lang="it-IT" dirty="0">
                <a:ln>
                  <a:solidFill>
                    <a:srgbClr val="92D050"/>
                  </a:solidFill>
                </a:ln>
              </a:rPr>
              <a:t>(5)</a:t>
            </a:r>
            <a:r>
              <a:rPr lang="it-IT" dirty="0"/>
              <a:t>. L'elettricità può essere </a:t>
            </a:r>
            <a:r>
              <a:rPr lang="it-IT" dirty="0" err="1"/>
              <a:t>autoconsumata</a:t>
            </a:r>
            <a:r>
              <a:rPr lang="it-IT" dirty="0"/>
              <a:t> </a:t>
            </a:r>
            <a:r>
              <a:rPr lang="it-IT" dirty="0">
                <a:ln>
                  <a:solidFill>
                    <a:srgbClr val="92D050"/>
                  </a:solidFill>
                </a:ln>
              </a:rPr>
              <a:t>(6)</a:t>
            </a:r>
            <a:r>
              <a:rPr lang="it-IT" dirty="0"/>
              <a:t>, venduta in base a contratti di acquisto di energia elettrica con abitazioni locali e zone industriali </a:t>
            </a:r>
            <a:r>
              <a:rPr lang="it-IT" dirty="0">
                <a:ln>
                  <a:solidFill>
                    <a:srgbClr val="92D050"/>
                  </a:solidFill>
                </a:ln>
              </a:rPr>
              <a:t>(7)</a:t>
            </a:r>
            <a:r>
              <a:rPr lang="it-IT" dirty="0"/>
              <a:t>, oppure può essere immessa nella rete elettrica </a:t>
            </a:r>
            <a:r>
              <a:rPr lang="it-IT" dirty="0">
                <a:ln>
                  <a:solidFill>
                    <a:srgbClr val="92D050"/>
                  </a:solidFill>
                </a:ln>
              </a:rPr>
              <a:t>(8)</a:t>
            </a:r>
            <a:r>
              <a:rPr lang="it-IT" dirty="0"/>
              <a:t>.</a:t>
            </a:r>
            <a:endParaRPr lang="en-GB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E7B62C-EDF2-D7CE-A0A5-40EC4CED5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11</a:t>
            </a:fld>
            <a:endParaRPr lang="en-US" dirty="0"/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2E63A54E-ABBD-7CA5-89CB-8883D367E0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1089" y="1665816"/>
            <a:ext cx="7006136" cy="4379384"/>
          </a:xfrm>
          <a:prstGeom prst="rect">
            <a:avLst/>
          </a:prstGeom>
        </p:spPr>
      </p:pic>
      <p:sp>
        <p:nvSpPr>
          <p:cNvPr id="11" name="Segnaposto piè di pagina 3">
            <a:extLst>
              <a:ext uri="{FF2B5EF4-FFF2-40B4-BE49-F238E27FC236}">
                <a16:creationId xmlns:a16="http://schemas.microsoft.com/office/drawing/2014/main" id="{EE3BE682-AF90-28EC-DCF5-44A56480E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Module: Agricultural sustainability, management of natural resources and climate action Learning Unit: Renewable energy solutions for agriculture</a:t>
            </a:r>
          </a:p>
          <a:p>
            <a:r>
              <a:rPr lang="en-US" dirty="0"/>
              <a:t>Sub Unit: </a:t>
            </a:r>
            <a:r>
              <a:rPr lang="en-US" b="1" dirty="0"/>
              <a:t>Solar Energy for farmers</a:t>
            </a:r>
          </a:p>
        </p:txBody>
      </p:sp>
    </p:spTree>
    <p:extLst>
      <p:ext uri="{BB962C8B-B14F-4D97-AF65-F5344CB8AC3E}">
        <p14:creationId xmlns:p14="http://schemas.microsoft.com/office/powerpoint/2010/main" val="3245446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E8E650-2246-E064-3DD1-4B586FAB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Agri-</a:t>
            </a:r>
            <a:r>
              <a:rPr lang="en-GB" dirty="0" err="1"/>
              <a:t>fotovoltaico</a:t>
            </a:r>
            <a:r>
              <a:rPr lang="en-GB" dirty="0"/>
              <a:t>: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soluzione</a:t>
            </a:r>
            <a:r>
              <a:rPr lang="en-GB" dirty="0"/>
              <a:t> win-win</a:t>
            </a:r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2FF4F41A-FD28-3A7F-4479-DF37AC065D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2844" y="2562513"/>
            <a:ext cx="5072312" cy="2877561"/>
          </a:xfrm>
          <a:prstGeom prst="rect">
            <a:avLst/>
          </a:prstGeo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1112725-ECD7-DF93-A7B9-8218B9A47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6019798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err="1"/>
              <a:t>Categoria</a:t>
            </a:r>
            <a:r>
              <a:rPr lang="en-US" b="1" dirty="0"/>
              <a:t> I (DIN SPEC 91434): </a:t>
            </a:r>
          </a:p>
          <a:p>
            <a:r>
              <a:rPr lang="it-IT" dirty="0"/>
              <a:t>FV sopraelevato con distanza verticale &gt; 2,1 m</a:t>
            </a:r>
          </a:p>
          <a:p>
            <a:r>
              <a:rPr lang="it-IT" dirty="0"/>
              <a:t>Agricoltura con il sistema APV</a:t>
            </a:r>
          </a:p>
          <a:p>
            <a:endParaRPr lang="en-US" dirty="0"/>
          </a:p>
          <a:p>
            <a:pPr marL="0" indent="0">
              <a:buNone/>
            </a:pPr>
            <a:r>
              <a:rPr lang="it-IT" dirty="0"/>
              <a:t>A</a:t>
            </a:r>
            <a:r>
              <a:rPr lang="it-IT" baseline="-25000" dirty="0"/>
              <a:t>L</a:t>
            </a:r>
            <a:r>
              <a:rPr lang="it-IT" dirty="0"/>
              <a:t> Aree agricole coltivabili</a:t>
            </a:r>
          </a:p>
          <a:p>
            <a:pPr marL="0" indent="0">
              <a:buNone/>
            </a:pPr>
            <a:r>
              <a:rPr lang="it-IT" dirty="0"/>
              <a:t>A</a:t>
            </a:r>
            <a:r>
              <a:rPr lang="it-IT" baseline="-25000" dirty="0"/>
              <a:t>N</a:t>
            </a:r>
            <a:r>
              <a:rPr lang="it-IT" dirty="0"/>
              <a:t> Aree agricole non coltivabili</a:t>
            </a:r>
          </a:p>
          <a:p>
            <a:pPr marL="0" indent="0">
              <a:buNone/>
            </a:pPr>
            <a:r>
              <a:rPr lang="it-IT" dirty="0"/>
              <a:t>h</a:t>
            </a:r>
            <a:r>
              <a:rPr lang="it-IT" baseline="-25000" dirty="0"/>
              <a:t>1</a:t>
            </a:r>
            <a:r>
              <a:rPr lang="it-IT" dirty="0"/>
              <a:t> Altezza libera inferiore a 2,1 m</a:t>
            </a:r>
          </a:p>
          <a:p>
            <a:pPr marL="0" indent="0">
              <a:buNone/>
            </a:pPr>
            <a:r>
              <a:rPr lang="it-IT" dirty="0"/>
              <a:t>h</a:t>
            </a:r>
            <a:r>
              <a:rPr lang="it-IT" baseline="-25000" dirty="0"/>
              <a:t>2</a:t>
            </a:r>
            <a:r>
              <a:rPr lang="it-IT" dirty="0"/>
              <a:t> Altezza libera superiore a 2,1 m</a:t>
            </a:r>
          </a:p>
          <a:p>
            <a:pPr marL="0" indent="0">
              <a:buNone/>
            </a:pPr>
            <a:r>
              <a:rPr lang="it-IT" dirty="0"/>
              <a:t>1 Esempi di moduli fotovoltaici</a:t>
            </a:r>
          </a:p>
          <a:p>
            <a:pPr marL="0" indent="0">
              <a:buNone/>
            </a:pPr>
            <a:r>
              <a:rPr lang="it-IT" dirty="0"/>
              <a:t>2 Struttura di montaggio</a:t>
            </a:r>
          </a:p>
          <a:p>
            <a:pPr marL="0" indent="0">
              <a:buNone/>
            </a:pPr>
            <a:r>
              <a:rPr lang="it-IT" dirty="0"/>
              <a:t>3 Esempi di colture</a:t>
            </a:r>
            <a:endParaRPr lang="en-GB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2A7251-5772-3402-A5F8-476630E5F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5B43B2FD-8B72-28CE-B9DB-2B4C015F4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Module: Agricultural sustainability, management of natural resources and climate action Learning Unit: Renewable energy solutions for agriculture</a:t>
            </a:r>
          </a:p>
          <a:p>
            <a:r>
              <a:rPr lang="en-US" dirty="0"/>
              <a:t>Sub Unit: </a:t>
            </a:r>
            <a:r>
              <a:rPr lang="en-US" b="1" dirty="0"/>
              <a:t>Solar Energy for farmers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375AC7F-8FF7-690F-3621-0DC7C7EBBB9F}"/>
              </a:ext>
            </a:extLst>
          </p:cNvPr>
          <p:cNvSpPr txBox="1"/>
          <p:nvPr/>
        </p:nvSpPr>
        <p:spPr>
          <a:xfrm rot="16200000">
            <a:off x="10453463" y="4800375"/>
            <a:ext cx="31692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Credits: Fraunhofer ISE</a:t>
            </a:r>
          </a:p>
        </p:txBody>
      </p:sp>
    </p:spTree>
    <p:extLst>
      <p:ext uri="{BB962C8B-B14F-4D97-AF65-F5344CB8AC3E}">
        <p14:creationId xmlns:p14="http://schemas.microsoft.com/office/powerpoint/2010/main" val="2931151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D7B58-E905-5609-D6A1-AD76C0A3C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D212C8-B69A-1780-71C4-2880BC2AE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Agri-</a:t>
            </a:r>
            <a:r>
              <a:rPr lang="en-GB" dirty="0" err="1"/>
              <a:t>fotovoltaico</a:t>
            </a:r>
            <a:r>
              <a:rPr lang="en-GB" dirty="0"/>
              <a:t>: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soluzione</a:t>
            </a:r>
            <a:r>
              <a:rPr lang="en-GB" dirty="0"/>
              <a:t> win-win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CD33992-70E0-8366-E694-2FE44CB58A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33064" y="2690540"/>
            <a:ext cx="4791871" cy="2621507"/>
          </a:xfrm>
          <a:prstGeom prst="rect">
            <a:avLst/>
          </a:prstGeo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490882B-BE34-741D-D36A-4AB1ADA0E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6019798" cy="39560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Category II (DIN SPEC 91434) Variant 1: </a:t>
            </a:r>
          </a:p>
          <a:p>
            <a:r>
              <a:rPr lang="it-IT" dirty="0"/>
              <a:t>- FV interspaziale con distanza verticale &lt; 2,1 m</a:t>
            </a:r>
            <a:br>
              <a:rPr lang="it-IT" dirty="0"/>
            </a:br>
            <a:r>
              <a:rPr lang="it-IT" dirty="0"/>
              <a:t>- Coltivazione </a:t>
            </a:r>
            <a:r>
              <a:rPr lang="it-IT" b="1" dirty="0"/>
              <a:t>tra le</a:t>
            </a:r>
            <a:r>
              <a:rPr lang="it-IT" dirty="0"/>
              <a:t> file di sistemi APV</a:t>
            </a:r>
          </a:p>
          <a:p>
            <a:endParaRPr lang="en-US" dirty="0"/>
          </a:p>
          <a:p>
            <a:pPr marL="0" indent="0">
              <a:buNone/>
            </a:pPr>
            <a:r>
              <a:rPr lang="it-IT" dirty="0"/>
              <a:t>A</a:t>
            </a:r>
            <a:r>
              <a:rPr lang="it-IT" baseline="-25000" dirty="0"/>
              <a:t>L</a:t>
            </a:r>
            <a:r>
              <a:rPr lang="it-IT" dirty="0"/>
              <a:t> Aree agricole coltivabili</a:t>
            </a:r>
          </a:p>
          <a:p>
            <a:pPr marL="0" indent="0">
              <a:buNone/>
            </a:pPr>
            <a:r>
              <a:rPr lang="it-IT" dirty="0"/>
              <a:t>A</a:t>
            </a:r>
            <a:r>
              <a:rPr lang="it-IT" baseline="-25000" dirty="0"/>
              <a:t>N</a:t>
            </a:r>
            <a:r>
              <a:rPr lang="it-IT" dirty="0"/>
              <a:t> Aree agricole non coltivabili</a:t>
            </a:r>
          </a:p>
          <a:p>
            <a:pPr marL="0" indent="0">
              <a:buNone/>
            </a:pPr>
            <a:r>
              <a:rPr lang="it-IT" dirty="0"/>
              <a:t>h</a:t>
            </a:r>
            <a:r>
              <a:rPr lang="it-IT" baseline="-25000" dirty="0"/>
              <a:t>1</a:t>
            </a:r>
            <a:r>
              <a:rPr lang="it-IT" dirty="0"/>
              <a:t> Altezza libera inferiore a 2,1 m</a:t>
            </a:r>
          </a:p>
          <a:p>
            <a:pPr marL="0" indent="0">
              <a:buNone/>
            </a:pPr>
            <a:r>
              <a:rPr lang="it-IT" dirty="0"/>
              <a:t>h</a:t>
            </a:r>
            <a:r>
              <a:rPr lang="it-IT" baseline="-25000" dirty="0"/>
              <a:t>2</a:t>
            </a:r>
            <a:r>
              <a:rPr lang="it-IT" dirty="0"/>
              <a:t> Altezza libera superiore a 2,1 m</a:t>
            </a:r>
          </a:p>
          <a:p>
            <a:pPr marL="0" indent="0">
              <a:buNone/>
            </a:pPr>
            <a:r>
              <a:rPr lang="it-IT" dirty="0"/>
              <a:t>1 Esempi di moduli fotovoltaici</a:t>
            </a:r>
          </a:p>
          <a:p>
            <a:pPr marL="0" indent="0">
              <a:buNone/>
            </a:pPr>
            <a:r>
              <a:rPr lang="it-IT" dirty="0"/>
              <a:t>2 Struttura di montaggio</a:t>
            </a:r>
          </a:p>
          <a:p>
            <a:pPr marL="0" indent="0">
              <a:buNone/>
            </a:pPr>
            <a:r>
              <a:rPr lang="it-IT" dirty="0"/>
              <a:t>3 Esempi di colture</a:t>
            </a:r>
            <a:endParaRPr lang="en-GB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B40BAE-59AE-F732-255E-66B82F88B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4C382F25-83D4-93FA-DE75-3A98DFD97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Module: Agricultural sustainability, management of natural resources and climate action Learning Unit: Renewable energy solutions for agriculture</a:t>
            </a:r>
          </a:p>
          <a:p>
            <a:r>
              <a:rPr lang="en-US" dirty="0"/>
              <a:t>Sub Unit: </a:t>
            </a:r>
            <a:r>
              <a:rPr lang="en-US" b="1" dirty="0"/>
              <a:t>Solar Energy for farmers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5EBA017-A76C-F0F0-4D31-E2BDC4250D01}"/>
              </a:ext>
            </a:extLst>
          </p:cNvPr>
          <p:cNvSpPr txBox="1"/>
          <p:nvPr/>
        </p:nvSpPr>
        <p:spPr>
          <a:xfrm rot="16200000">
            <a:off x="10453463" y="4800375"/>
            <a:ext cx="31692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Credits: Fraunhofer ISE</a:t>
            </a:r>
          </a:p>
        </p:txBody>
      </p:sp>
    </p:spTree>
    <p:extLst>
      <p:ext uri="{BB962C8B-B14F-4D97-AF65-F5344CB8AC3E}">
        <p14:creationId xmlns:p14="http://schemas.microsoft.com/office/powerpoint/2010/main" val="2744844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1FB73-3007-54A8-6FF3-FAFEAE242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4749B4-47F8-A89A-B67F-1155C0FA7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Agri-</a:t>
            </a:r>
            <a:r>
              <a:rPr lang="en-GB" dirty="0" err="1"/>
              <a:t>fotovoltaico</a:t>
            </a:r>
            <a:r>
              <a:rPr lang="en-GB" dirty="0"/>
              <a:t>: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soluzione</a:t>
            </a:r>
            <a:r>
              <a:rPr lang="en-GB" dirty="0"/>
              <a:t> win-win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FA7943A-2239-4EAB-23C4-C330415755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0278" y="2730168"/>
            <a:ext cx="5017443" cy="2542252"/>
          </a:xfrm>
          <a:prstGeom prst="rect">
            <a:avLst/>
          </a:prstGeo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4A05F10-E23D-E90C-B2D2-3351A461E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6019798" cy="38512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Category II (DIN SPEC 91434) Variant 1: </a:t>
            </a:r>
          </a:p>
          <a:p>
            <a:r>
              <a:rPr lang="it-IT" dirty="0"/>
              <a:t>- FV interspaziale con distanza verticale &lt; 2,1 m</a:t>
            </a:r>
            <a:br>
              <a:rPr lang="it-IT" dirty="0"/>
            </a:br>
            <a:r>
              <a:rPr lang="it-IT" dirty="0"/>
              <a:t>- Coltivazione </a:t>
            </a:r>
            <a:r>
              <a:rPr lang="it-IT" b="1" dirty="0"/>
              <a:t>tra le</a:t>
            </a:r>
            <a:r>
              <a:rPr lang="it-IT" dirty="0"/>
              <a:t> file di sistemi APV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it-IT" dirty="0"/>
              <a:t>A</a:t>
            </a:r>
            <a:r>
              <a:rPr lang="it-IT" baseline="-25000" dirty="0"/>
              <a:t>L</a:t>
            </a:r>
            <a:r>
              <a:rPr lang="it-IT" dirty="0"/>
              <a:t> Aree agricole coltivabili</a:t>
            </a:r>
          </a:p>
          <a:p>
            <a:pPr marL="0" indent="0">
              <a:buNone/>
            </a:pPr>
            <a:r>
              <a:rPr lang="it-IT" dirty="0"/>
              <a:t>A</a:t>
            </a:r>
            <a:r>
              <a:rPr lang="it-IT" baseline="-25000" dirty="0"/>
              <a:t>N</a:t>
            </a:r>
            <a:r>
              <a:rPr lang="it-IT" dirty="0"/>
              <a:t> Aree agricole non coltivabili</a:t>
            </a:r>
          </a:p>
          <a:p>
            <a:pPr marL="0" indent="0">
              <a:buNone/>
            </a:pPr>
            <a:r>
              <a:rPr lang="it-IT" dirty="0"/>
              <a:t>h</a:t>
            </a:r>
            <a:r>
              <a:rPr lang="it-IT" baseline="-25000" dirty="0"/>
              <a:t>1</a:t>
            </a:r>
            <a:r>
              <a:rPr lang="it-IT" dirty="0"/>
              <a:t> Altezza libera inferiore a 2,1 m</a:t>
            </a:r>
          </a:p>
          <a:p>
            <a:pPr marL="0" indent="0">
              <a:buNone/>
            </a:pPr>
            <a:r>
              <a:rPr lang="it-IT" dirty="0"/>
              <a:t>h</a:t>
            </a:r>
            <a:r>
              <a:rPr lang="it-IT" baseline="-25000" dirty="0"/>
              <a:t>2</a:t>
            </a:r>
            <a:r>
              <a:rPr lang="it-IT" dirty="0"/>
              <a:t> Altezza libera superiore a 2,1 m</a:t>
            </a:r>
          </a:p>
          <a:p>
            <a:pPr marL="0" indent="0">
              <a:buNone/>
            </a:pPr>
            <a:r>
              <a:rPr lang="it-IT" dirty="0"/>
              <a:t>1 Esempi di moduli fotovoltaici</a:t>
            </a:r>
          </a:p>
          <a:p>
            <a:pPr marL="0" indent="0">
              <a:buNone/>
            </a:pPr>
            <a:r>
              <a:rPr lang="it-IT" dirty="0"/>
              <a:t>2 Struttura di montaggio</a:t>
            </a:r>
          </a:p>
          <a:p>
            <a:pPr marL="0" indent="0">
              <a:buNone/>
            </a:pPr>
            <a:r>
              <a:rPr lang="it-IT" dirty="0"/>
              <a:t>3 Esempi di colture</a:t>
            </a:r>
            <a:endParaRPr lang="en-GB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1D4A88-3740-8C31-FE04-F495406C7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6E46741D-4AF1-CBC1-0964-D3D333D0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Module: Agricultural sustainability, management of natural resources and climate action Learning Unit: Renewable energy solutions for agriculture</a:t>
            </a:r>
          </a:p>
          <a:p>
            <a:r>
              <a:rPr lang="en-US" dirty="0"/>
              <a:t>Sub Unit: </a:t>
            </a:r>
            <a:r>
              <a:rPr lang="en-US" b="1" dirty="0"/>
              <a:t>Solar Energy for farmers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83A0AFE-13F3-7F1A-483C-30360CE9EB59}"/>
              </a:ext>
            </a:extLst>
          </p:cNvPr>
          <p:cNvSpPr txBox="1"/>
          <p:nvPr/>
        </p:nvSpPr>
        <p:spPr>
          <a:xfrm rot="16200000">
            <a:off x="10453463" y="4800375"/>
            <a:ext cx="31692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Credits: Fraunhofer ISE</a:t>
            </a:r>
          </a:p>
        </p:txBody>
      </p:sp>
    </p:spTree>
    <p:extLst>
      <p:ext uri="{BB962C8B-B14F-4D97-AF65-F5344CB8AC3E}">
        <p14:creationId xmlns:p14="http://schemas.microsoft.com/office/powerpoint/2010/main" val="892848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erba, Raccolto, raccolto/taglio, aria aperta&#10;&#10;Descrizione generata automaticamente">
            <a:extLst>
              <a:ext uri="{FF2B5EF4-FFF2-40B4-BE49-F238E27FC236}">
                <a16:creationId xmlns:a16="http://schemas.microsoft.com/office/drawing/2014/main" id="{EE07526B-6FFB-BAF4-8BE2-01BC85DA6B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olo 6">
            <a:extLst>
              <a:ext uri="{FF2B5EF4-FFF2-40B4-BE49-F238E27FC236}">
                <a16:creationId xmlns:a16="http://schemas.microsoft.com/office/drawing/2014/main" id="{8014F5FA-46F7-60F7-5CC5-BF4CCBD9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Biomassa</a:t>
            </a:r>
            <a:endParaRPr lang="en-GB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09295C76-41C2-AFF5-42B9-9D7B7AB90F21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CC66">
              <a:alpha val="50196"/>
            </a:srgbClr>
          </a:solidFill>
        </p:spPr>
        <p:txBody>
          <a:bodyPr>
            <a:normAutofit/>
          </a:bodyPr>
          <a:lstStyle/>
          <a:p>
            <a:r>
              <a:rPr lang="it-IT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biomassa è l'energia utilizzata dall'umanità a partire dalla scoperta dell'uso del fuoco per cucinare, riscaldare e successivamente per la metallurgia.</a:t>
            </a:r>
          </a:p>
          <a:p>
            <a:r>
              <a:rPr lang="it-IT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termine biomassa comprende tutti i materiali organici provenienti da vegetali e animali (di origine marina o del suolo) con l'esclusione dei fossili, in grado di essere utilizzati per la produzione di energia.</a:t>
            </a:r>
          </a:p>
          <a:p>
            <a:r>
              <a:rPr lang="it-IT" sz="3200" i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biomassa è energia solare fissata in materiale organico attraverso la fotosintesi</a:t>
            </a:r>
            <a:endParaRPr lang="en-GB" sz="3200" i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egnaposto piè di pagina 3">
            <a:extLst>
              <a:ext uri="{FF2B5EF4-FFF2-40B4-BE49-F238E27FC236}">
                <a16:creationId xmlns:a16="http://schemas.microsoft.com/office/drawing/2014/main" id="{0E38F392-A0F9-168C-467A-7D4C3DF53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Module: Agricultural sustainability, management of natural resources and climate action Learning Unit: Renewable energy solutions for agriculture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 Unit: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Biomass to Energy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50D731-8BDF-26B0-F5F1-2E492A23F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15</a:t>
            </a:fld>
            <a:endParaRPr lang="en-US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85E2B77-5130-1459-6CFE-2DC843A067E2}"/>
              </a:ext>
            </a:extLst>
          </p:cNvPr>
          <p:cNvSpPr txBox="1"/>
          <p:nvPr/>
        </p:nvSpPr>
        <p:spPr>
          <a:xfrm rot="16200000">
            <a:off x="10361711" y="4980083"/>
            <a:ext cx="3429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Picture Credits: </a:t>
            </a:r>
            <a:r>
              <a:rPr lang="en-GB" sz="14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prostooleh</a:t>
            </a:r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en-GB" sz="14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Freepik</a:t>
            </a:r>
            <a:endParaRPr lang="en-GB" sz="14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0871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B3CC22-2394-86F5-08F9-EF51FDBE3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Molteplici</a:t>
            </a:r>
            <a:r>
              <a:rPr lang="en-GB" dirty="0"/>
              <a:t> </a:t>
            </a:r>
            <a:r>
              <a:rPr lang="en-GB" dirty="0" err="1"/>
              <a:t>tipologie</a:t>
            </a:r>
            <a:r>
              <a:rPr lang="en-GB" dirty="0"/>
              <a:t> di </a:t>
            </a:r>
            <a:r>
              <a:rPr lang="en-GB" dirty="0" err="1"/>
              <a:t>biomassa</a:t>
            </a:r>
            <a:endParaRPr lang="en-GB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68957D9C-9222-2102-BF46-E49BA8624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86249"/>
            <a:ext cx="10515600" cy="4030090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5D20C6B-3C0A-79B9-6159-E6B93A2B5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E5C095D-2CD2-E4C9-544B-1193109AE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699" y="3612284"/>
            <a:ext cx="929774" cy="77801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16CC852-EE98-D209-C694-7447967F530C}"/>
              </a:ext>
            </a:extLst>
          </p:cNvPr>
          <p:cNvSpPr txBox="1"/>
          <p:nvPr/>
        </p:nvSpPr>
        <p:spPr>
          <a:xfrm rot="16200000">
            <a:off x="10806212" y="4853087"/>
            <a:ext cx="2463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Source: IEA ETP 2017</a:t>
            </a:r>
          </a:p>
        </p:txBody>
      </p:sp>
      <p:sp>
        <p:nvSpPr>
          <p:cNvPr id="10" name="Segnaposto piè di pagina 3">
            <a:extLst>
              <a:ext uri="{FF2B5EF4-FFF2-40B4-BE49-F238E27FC236}">
                <a16:creationId xmlns:a16="http://schemas.microsoft.com/office/drawing/2014/main" id="{4664C394-746A-AB98-99F6-76CCCD116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Module: Agricultural sustainability, management of natural resources and climate action Learning Unit: Renewable energy solutions for agriculture</a:t>
            </a:r>
          </a:p>
          <a:p>
            <a:r>
              <a:rPr lang="en-US" dirty="0">
                <a:solidFill>
                  <a:schemeClr val="tx1"/>
                </a:solidFill>
              </a:rPr>
              <a:t>Sub Unit: </a:t>
            </a:r>
            <a:r>
              <a:rPr lang="en-US" b="1" dirty="0">
                <a:solidFill>
                  <a:schemeClr val="tx1"/>
                </a:solidFill>
              </a:rPr>
              <a:t> Biomass to Energy </a:t>
            </a:r>
          </a:p>
        </p:txBody>
      </p:sp>
    </p:spTree>
    <p:extLst>
      <p:ext uri="{BB962C8B-B14F-4D97-AF65-F5344CB8AC3E}">
        <p14:creationId xmlns:p14="http://schemas.microsoft.com/office/powerpoint/2010/main" val="3977764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EF28A4-9052-98F1-DD75-030FC8999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Biomassa</a:t>
            </a:r>
            <a:r>
              <a:rPr lang="en-GB" dirty="0"/>
              <a:t>: CO</a:t>
            </a:r>
            <a:r>
              <a:rPr lang="en-GB" baseline="-25000" dirty="0"/>
              <a:t>2</a:t>
            </a:r>
            <a:r>
              <a:rPr lang="en-GB" dirty="0"/>
              <a:t> “</a:t>
            </a:r>
            <a:r>
              <a:rPr lang="en-GB" dirty="0" err="1"/>
              <a:t>neutrale</a:t>
            </a:r>
            <a:r>
              <a:rPr lang="en-GB" dirty="0"/>
              <a:t>”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4CC78A9D-999D-5CDB-CF44-20B5FD1DA1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804" y="2770187"/>
            <a:ext cx="5908997" cy="3406776"/>
          </a:xfrm>
          <a:prstGeom prst="rect">
            <a:avLst/>
          </a:prstGeo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96B00CC-4790-8FB4-97C4-8D74B858F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908996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/>
              <a:t>Durante la crescita della biomassa (foreste, colture, ecc.), la CO</a:t>
            </a:r>
            <a:r>
              <a:rPr lang="it-IT" baseline="-25000" dirty="0"/>
              <a:t>2</a:t>
            </a:r>
            <a:r>
              <a:rPr lang="it-IT" dirty="0"/>
              <a:t> viene sottratta all'atmosfera attraverso la fotosintesi, convertita in carbonio organico e immagazzinata nella biomassa. </a:t>
            </a:r>
          </a:p>
          <a:p>
            <a:pPr marL="0" indent="0">
              <a:buNone/>
            </a:pPr>
            <a:r>
              <a:rPr lang="it-IT" dirty="0"/>
              <a:t>Gli alberi e le colture rilasciano il carbonio immagazzinato quando muoiono, si decompongono o vengono bruciati. </a:t>
            </a:r>
          </a:p>
          <a:p>
            <a:pPr marL="0" indent="0">
              <a:buNone/>
            </a:pPr>
            <a:r>
              <a:rPr lang="it-IT" dirty="0"/>
              <a:t>Quando la biomassa rilascia il carbonio sotto forma di CO</a:t>
            </a:r>
            <a:r>
              <a:rPr lang="it-IT" baseline="-25000" dirty="0"/>
              <a:t>2</a:t>
            </a:r>
            <a:r>
              <a:rPr lang="it-IT" dirty="0"/>
              <a:t>, il ciclo del carbonio è completato. Il carbonio contenuto nella biomassa tornerà nell'atmosfera indipendentemente dal fatto che venga bruciato per produrre energia, lasciato biodegradare o perso in un incendio boschivo.</a:t>
            </a:r>
          </a:p>
          <a:p>
            <a:pPr marL="0" indent="0">
              <a:buNone/>
            </a:pPr>
            <a:r>
              <a:rPr lang="it-IT" dirty="0"/>
              <a:t>Nel complesso, il flusso di CO</a:t>
            </a:r>
            <a:r>
              <a:rPr lang="it-IT" baseline="-25000" dirty="0"/>
              <a:t>2</a:t>
            </a:r>
            <a:r>
              <a:rPr lang="it-IT" dirty="0"/>
              <a:t> delle foreste è positivo per il carbonio quando le foreste sono gestite in modo sostenibile e il sistema forestale rimane un serbatoio netto di CO</a:t>
            </a:r>
            <a:r>
              <a:rPr lang="it-IT" baseline="-25000" dirty="0"/>
              <a:t>2</a:t>
            </a:r>
            <a:r>
              <a:rPr lang="it-IT" dirty="0"/>
              <a:t> dall'atmosfera.</a:t>
            </a:r>
            <a:endParaRPr lang="en-GB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FC8178-730A-50CF-1AAE-501E001C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F3474226-7D3E-9FC7-61F8-5F05DE7A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Module: Agricultural sustainability, management of natural resources and climate action Learning Unit: Renewable energy solutions for agriculture</a:t>
            </a:r>
          </a:p>
          <a:p>
            <a:r>
              <a:rPr lang="en-US" dirty="0">
                <a:solidFill>
                  <a:schemeClr val="tx1"/>
                </a:solidFill>
              </a:rPr>
              <a:t>Sub Unit: </a:t>
            </a:r>
            <a:r>
              <a:rPr lang="en-US" b="1" dirty="0">
                <a:solidFill>
                  <a:schemeClr val="tx1"/>
                </a:solidFill>
              </a:rPr>
              <a:t> Biomass to Energy </a:t>
            </a:r>
          </a:p>
        </p:txBody>
      </p:sp>
    </p:spTree>
    <p:extLst>
      <p:ext uri="{BB962C8B-B14F-4D97-AF65-F5344CB8AC3E}">
        <p14:creationId xmlns:p14="http://schemas.microsoft.com/office/powerpoint/2010/main" val="2684329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5FF2E134-BD24-1677-210F-9721804E0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Panoramica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processi</a:t>
            </a:r>
            <a:r>
              <a:rPr lang="en-GB" dirty="0"/>
              <a:t> </a:t>
            </a:r>
            <a:r>
              <a:rPr lang="en-GB" dirty="0" err="1"/>
              <a:t>biomassa-energia</a:t>
            </a:r>
            <a:endParaRPr lang="en-GB" dirty="0"/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4DF09BE2-E955-B290-7F16-13D842BD3E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599" y="1487523"/>
            <a:ext cx="9448802" cy="4849742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773352-300B-9EFA-A9E7-052FCEBA3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18</a:t>
            </a:fld>
            <a:endParaRPr lang="en-US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EFC444D-884A-61BE-07D6-DF0893EE1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26" y="5849866"/>
            <a:ext cx="929774" cy="778019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9FC67DD-E4AE-7357-E7AF-4145BD0D0F85}"/>
              </a:ext>
            </a:extLst>
          </p:cNvPr>
          <p:cNvSpPr txBox="1"/>
          <p:nvPr/>
        </p:nvSpPr>
        <p:spPr>
          <a:xfrm rot="16200000">
            <a:off x="10220424" y="4267299"/>
            <a:ext cx="36353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Source: IEA Bioenergy Roadmap, 2017</a:t>
            </a:r>
          </a:p>
        </p:txBody>
      </p:sp>
      <p:sp>
        <p:nvSpPr>
          <p:cNvPr id="13" name="Segnaposto piè di pagina 3">
            <a:extLst>
              <a:ext uri="{FF2B5EF4-FFF2-40B4-BE49-F238E27FC236}">
                <a16:creationId xmlns:a16="http://schemas.microsoft.com/office/drawing/2014/main" id="{3B3EE96E-14BD-9507-42C4-BE69BB0CB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Module: Agricultural sustainability, management of natural resources and climate action Learning Unit: Renewable energy solutions for agriculture</a:t>
            </a:r>
          </a:p>
          <a:p>
            <a:r>
              <a:rPr lang="en-US" dirty="0">
                <a:solidFill>
                  <a:schemeClr val="tx1"/>
                </a:solidFill>
              </a:rPr>
              <a:t>Sub Unit: </a:t>
            </a:r>
            <a:r>
              <a:rPr lang="en-US" b="1" dirty="0">
                <a:solidFill>
                  <a:schemeClr val="tx1"/>
                </a:solidFill>
              </a:rPr>
              <a:t> Biomass to Energy </a:t>
            </a:r>
          </a:p>
        </p:txBody>
      </p:sp>
    </p:spTree>
    <p:extLst>
      <p:ext uri="{BB962C8B-B14F-4D97-AF65-F5344CB8AC3E}">
        <p14:creationId xmlns:p14="http://schemas.microsoft.com/office/powerpoint/2010/main" val="3926178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 descr="Immagine che contiene cielo, aria aperta, dispositivo, mulino a vento&#10;&#10;Descrizione generata automaticamente">
            <a:extLst>
              <a:ext uri="{FF2B5EF4-FFF2-40B4-BE49-F238E27FC236}">
                <a16:creationId xmlns:a16="http://schemas.microsoft.com/office/drawing/2014/main" id="{CC5E6CA6-B8CD-6D30-29C2-AFD549B87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2" b="8036"/>
          <a:stretch/>
        </p:blipFill>
        <p:spPr>
          <a:xfrm>
            <a:off x="0" y="0"/>
            <a:ext cx="12192000" cy="683895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A2CBFD6-DCBB-9F1D-958A-FDFF628FB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it-IT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Generazione eolica di </a:t>
            </a:r>
            <a:br>
              <a:rPr lang="it-IT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piccole dimensioni per le aree rurali</a:t>
            </a:r>
            <a:endParaRPr lang="en-GB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E673BCE0-51C3-AAD4-E243-2E6656096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4400" y="1825625"/>
            <a:ext cx="6197600" cy="4351338"/>
          </a:xfrm>
          <a:solidFill>
            <a:srgbClr val="346EB1">
              <a:alpha val="40000"/>
            </a:srgb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generatori eolici di piccole dimensioni (Small Wind </a:t>
            </a:r>
            <a:r>
              <a:rPr lang="it-IT" dirty="0" err="1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Turbines</a:t>
            </a:r>
            <a:r>
              <a:rPr lang="it-IT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SWT) offrono soluzioni decentralizzate di generazione elettrica, garantendo indipendenza energetica e resilienza, soprattutto nelle aree con accesso limitato alle reti elettriche centralizzate. Mentre i grandi parchi eolici si occupano della generazione di energia elettrica su scala industriale, questi generatori continuano a soddisfare esigenze localizzate e applicazioni specifiche, contribuendo all'accesso all'energia sostenibile e allo sviluppo rurale in tutto il mondo. Alcuni esempi di applicazione sono:</a:t>
            </a:r>
          </a:p>
          <a:p>
            <a:r>
              <a:rPr lang="it-IT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Famiglie e aree rurali.</a:t>
            </a:r>
          </a:p>
          <a:p>
            <a:r>
              <a:rPr lang="it-IT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Sistemi energetici ibridi.</a:t>
            </a:r>
          </a:p>
          <a:p>
            <a:r>
              <a:rPr lang="it-IT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Servizi energetici diretti.</a:t>
            </a:r>
          </a:p>
          <a:p>
            <a:r>
              <a:rPr lang="it-IT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Sviluppo rurale.</a:t>
            </a:r>
            <a:endParaRPr lang="en-GB" dirty="0">
              <a:solidFill>
                <a:srgbClr val="CC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C51769E0-BF69-BA56-9295-8487891A1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Module: Agricultural sustainability, management of natural resources and climate action Learning Unit: Renewable energy solutions for agriculture</a:t>
            </a:r>
          </a:p>
          <a:p>
            <a:r>
              <a:rPr lang="en-US" dirty="0">
                <a:solidFill>
                  <a:schemeClr val="bg1"/>
                </a:solidFill>
              </a:rPr>
              <a:t>Sub Unit: </a:t>
            </a:r>
            <a:r>
              <a:rPr lang="en-US" b="1" dirty="0">
                <a:solidFill>
                  <a:schemeClr val="bg1"/>
                </a:solidFill>
              </a:rPr>
              <a:t> Other RES based solutions for agriculture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BFC0ADB-DB03-EDE2-25B8-DF782EE1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16245F8-52B7-67D6-EB49-C9961E44156F}"/>
              </a:ext>
            </a:extLst>
          </p:cNvPr>
          <p:cNvSpPr txBox="1"/>
          <p:nvPr/>
        </p:nvSpPr>
        <p:spPr>
          <a:xfrm rot="16200000">
            <a:off x="10525522" y="5172472"/>
            <a:ext cx="30251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Picture Credits: jannoon028 on </a:t>
            </a:r>
            <a:r>
              <a:rPr lang="en-GB" sz="1400" dirty="0" err="1">
                <a:solidFill>
                  <a:schemeClr val="bg1">
                    <a:lumMod val="85000"/>
                  </a:schemeClr>
                </a:solidFill>
              </a:rPr>
              <a:t>Freepik</a:t>
            </a:r>
            <a:endParaRPr lang="en-GB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94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E59C6D-D429-7C7B-0228-FB62CC45C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2123260"/>
            <a:ext cx="11582400" cy="2387600"/>
          </a:xfrm>
        </p:spPr>
        <p:txBody>
          <a:bodyPr anchor="ctr">
            <a:normAutofit fontScale="90000"/>
          </a:bodyPr>
          <a:lstStyle/>
          <a:p>
            <a:r>
              <a:rPr lang="en-GB" b="1" dirty="0">
                <a:solidFill>
                  <a:srgbClr val="94C020"/>
                </a:solidFill>
                <a:latin typeface="+mn-lt"/>
              </a:rPr>
              <a:t>Corso: VET-A1</a:t>
            </a:r>
            <a:br>
              <a:rPr lang="en-GB" b="1" dirty="0">
                <a:solidFill>
                  <a:srgbClr val="94C020"/>
                </a:solidFill>
                <a:latin typeface="+mn-lt"/>
              </a:rPr>
            </a:br>
            <a:r>
              <a:rPr lang="it-IT" b="1" dirty="0">
                <a:solidFill>
                  <a:srgbClr val="94C020"/>
                </a:solidFill>
                <a:latin typeface="+mn-lt"/>
              </a:rPr>
              <a:t>Modulo: Sostenibilità delle pratiche agricole, gestione delle risorse naturali e azioni per il clima</a:t>
            </a:r>
            <a:br>
              <a:rPr lang="it-IT" b="1" dirty="0">
                <a:solidFill>
                  <a:srgbClr val="94C020"/>
                </a:solidFill>
                <a:latin typeface="+mn-lt"/>
              </a:rPr>
            </a:br>
            <a:r>
              <a:rPr lang="it-IT" b="1" dirty="0">
                <a:solidFill>
                  <a:srgbClr val="94C020"/>
                </a:solidFill>
                <a:latin typeface="+mn-lt"/>
              </a:rPr>
              <a:t>Unità di apprendimento: Soluzioni energetiche rinnovabili per l'agricoltura</a:t>
            </a:r>
            <a:endParaRPr lang="en-GB" b="1" dirty="0">
              <a:solidFill>
                <a:srgbClr val="94C020"/>
              </a:solidFill>
              <a:latin typeface="+mn-lt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3480B5-24EA-F078-8AFA-9CEF68721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15000"/>
            <a:ext cx="9144000" cy="840260"/>
          </a:xfrm>
        </p:spPr>
        <p:txBody>
          <a:bodyPr/>
          <a:lstStyle/>
          <a:p>
            <a:pPr marL="0" indent="0">
              <a:buNone/>
            </a:pP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Autore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it-IT" dirty="0"/>
              <a:t>UNIFI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20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D841D0A0-10F3-739B-EE3D-76C28F6BA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 e </a:t>
            </a:r>
            <a:r>
              <a:rPr lang="en-GB" dirty="0" err="1"/>
              <a:t>pico</a:t>
            </a:r>
            <a:r>
              <a:rPr lang="en-GB" dirty="0"/>
              <a:t> </a:t>
            </a:r>
            <a:r>
              <a:rPr lang="en-GB" dirty="0" err="1"/>
              <a:t>idroelettrico</a:t>
            </a:r>
            <a:endParaRPr lang="en-GB" dirty="0"/>
          </a:p>
        </p:txBody>
      </p:sp>
      <p:pic>
        <p:nvPicPr>
          <p:cNvPr id="12" name="Segnaposto contenuto 11" descr="Immagine che contiene schizzo, disegno, mappa, Line art&#10;&#10;Descrizione generata automaticamente">
            <a:extLst>
              <a:ext uri="{FF2B5EF4-FFF2-40B4-BE49-F238E27FC236}">
                <a16:creationId xmlns:a16="http://schemas.microsoft.com/office/drawing/2014/main" id="{8171087E-A19A-B4B3-599F-D7FE0584B7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8300" y="1850930"/>
            <a:ext cx="5181600" cy="4300728"/>
          </a:xfrm>
        </p:spPr>
      </p:pic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1F114039-E6EF-EA96-8071-B51C91F0A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84800" y="1825625"/>
            <a:ext cx="6807200" cy="4351338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Il micro e il pico-idroelettrico sono una opzione fattibile per generare elettricità off-</a:t>
            </a:r>
            <a:r>
              <a:rPr lang="it-IT" dirty="0" err="1"/>
              <a:t>grid</a:t>
            </a:r>
            <a:r>
              <a:rPr lang="it-IT" dirty="0"/>
              <a:t> in aree remote quando sono disponibili corsi d'acqua. </a:t>
            </a:r>
          </a:p>
          <a:p>
            <a:r>
              <a:rPr lang="it-IT" dirty="0"/>
              <a:t>Questi sistemi forniscono energia affidabile, riducendo la dipendenza da reti lontane. Dal punto di vista economico, offrono un'alternativa conveniente per la generazione di elettricità locale in regioni difficili e remote, dove l'estensione della rete è impraticabile. </a:t>
            </a:r>
          </a:p>
          <a:p>
            <a:r>
              <a:rPr lang="it-IT" dirty="0"/>
              <a:t>Inoltre, i progetti di serbatoi strategici o di piccole dighe possono avere una duplice funzione: stoccaggio di energia e bacini di irrigazione.</a:t>
            </a:r>
            <a:endParaRPr lang="en-GB" dirty="0"/>
          </a:p>
        </p:txBody>
      </p:sp>
      <p:sp>
        <p:nvSpPr>
          <p:cNvPr id="6" name="Segnaposto piè di pagina 3">
            <a:extLst>
              <a:ext uri="{FF2B5EF4-FFF2-40B4-BE49-F238E27FC236}">
                <a16:creationId xmlns:a16="http://schemas.microsoft.com/office/drawing/2014/main" id="{F8B07021-ABF7-8E5A-F2FF-7D8118C1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Module: Agricultural sustainability, management of natural resources and climate action Learning Unit: Renewable energy solutions for agriculture</a:t>
            </a:r>
          </a:p>
          <a:p>
            <a:r>
              <a:rPr lang="en-US" dirty="0">
                <a:solidFill>
                  <a:schemeClr val="tx1"/>
                </a:solidFill>
              </a:rPr>
              <a:t>Sub Unit: </a:t>
            </a:r>
            <a:r>
              <a:rPr lang="en-US" b="1" dirty="0">
                <a:solidFill>
                  <a:schemeClr val="tx1"/>
                </a:solidFill>
              </a:rPr>
              <a:t> Other RES based solutions for agriculture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AC64AB2-EFC9-9C94-1E41-35026EE89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6BBF8AB-6580-A2E4-EB1C-4B4DAF298F51}"/>
              </a:ext>
            </a:extLst>
          </p:cNvPr>
          <p:cNvSpPr txBox="1"/>
          <p:nvPr/>
        </p:nvSpPr>
        <p:spPr>
          <a:xfrm rot="16200000">
            <a:off x="11028277" y="5618077"/>
            <a:ext cx="2172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Picture Credits: </a:t>
            </a:r>
            <a:r>
              <a:rPr lang="en-GB" sz="1400" dirty="0" err="1"/>
              <a:t>Intechopen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20022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0FE630-8C38-5726-52A6-C489BE590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Conclusioni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A8FA3D-CEF3-9237-8344-478F700AF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L'agricoltura e le energie rinnovabili sono strettamente legate fin dall'antichità. </a:t>
            </a:r>
          </a:p>
          <a:p>
            <a:r>
              <a:rPr lang="it-IT" dirty="0"/>
              <a:t>Prima dell'era industriale, la maggior parte dell'energia veniva prodotta bruciando la biomassa. </a:t>
            </a:r>
          </a:p>
          <a:p>
            <a:r>
              <a:rPr lang="it-IT" dirty="0"/>
              <a:t>Nonostante l'avvento dell'era dei combustibili fossili, la biomassa rimane un'importante fonte di energia nei Paesi in via di sviluppo.</a:t>
            </a:r>
          </a:p>
          <a:p>
            <a:r>
              <a:rPr lang="it-IT" dirty="0"/>
              <a:t>Il settore agricolo ha nuove opportunità di contribuire alla riduzione delle emissioni di anidride carbonica lungo tutta la catena produttiva, a causa delle sfide ambientali poste dalle emissioni di anidride carbonica in seguito all'industrializzazione.</a:t>
            </a:r>
          </a:p>
          <a:p>
            <a:r>
              <a:rPr lang="it-IT" dirty="0"/>
              <a:t>Questo obiettivo può essere raggiunto non solo attraverso l'uso tradizionale della biomassa, ma anche grazie a tecnologie avanzate di energia rinnovabile, come il solare fotovoltaico e l'eolico, e alla rivoluzione digitale, che supporta pratiche agricole migliori e più efficienti.</a:t>
            </a:r>
            <a:endParaRPr lang="en-GB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EBED3CF-60DC-AD4B-37DB-DFEB54286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644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79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1EB1FF6-C5CA-9F58-F225-83146C3FF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Sommario</a:t>
            </a:r>
            <a:endParaRPr lang="en-GB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CBCA397B-1A77-F5AE-5632-5E60152DE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Introduzione</a:t>
            </a:r>
          </a:p>
          <a:p>
            <a:r>
              <a:rPr lang="it-IT" dirty="0"/>
              <a:t>Energia solare per gli agricoltori</a:t>
            </a:r>
          </a:p>
          <a:p>
            <a:r>
              <a:rPr lang="it-IT" dirty="0"/>
              <a:t>Uso della biomassa ai fini energetici</a:t>
            </a:r>
          </a:p>
          <a:p>
            <a:r>
              <a:rPr lang="it-IT" dirty="0"/>
              <a:t>Altre soluzioni basate sulle FER per l'agricoltura</a:t>
            </a:r>
            <a:endParaRPr lang="en-GB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4941B8C-DB3D-F1B7-0E3D-918F48F6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5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F948D5FA-F915-B94F-3CD6-F3D42CAA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Introduzione: Evoluzione del PIL e della domanda di energia nel periodo 2000-2014</a:t>
            </a:r>
          </a:p>
        </p:txBody>
      </p:sp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id="{B938C827-C7CD-7130-0AA4-184EBD4EFD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1770" y="2068513"/>
            <a:ext cx="7229810" cy="3865562"/>
          </a:xfrm>
          <a:prstGeom prst="rect">
            <a:avLst/>
          </a:prstGeom>
        </p:spPr>
      </p:pic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9E4812F3-14A3-E4F7-D311-B6FFA0239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81899" y="1825625"/>
            <a:ext cx="4048125" cy="4351338"/>
          </a:xfrm>
        </p:spPr>
        <p:txBody>
          <a:bodyPr anchor="ctr">
            <a:normAutofit lnSpcReduction="10000"/>
          </a:bodyPr>
          <a:lstStyle/>
          <a:p>
            <a:r>
              <a:rPr lang="it-IT" dirty="0"/>
              <a:t>A livello mondiale, la crescita del PIL sta facendo aumentare il consumo di energia. </a:t>
            </a:r>
          </a:p>
          <a:p>
            <a:r>
              <a:rPr lang="it-IT" dirty="0"/>
              <a:t>Nel complesso, per ogni punto percentuale di crescita economica nei paesi non OCSE nel periodo 2000-2014, la domanda di energia è aumentata di circa lo 0,7%.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24E6346-1AB1-1D93-945C-24A8FAC3E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Agricultural sustainability, management of natural resources and climate action Learning Unit: Renewable energy solutions for agriculture</a:t>
            </a:r>
          </a:p>
          <a:p>
            <a:r>
              <a:rPr lang="en-US" dirty="0"/>
              <a:t>Sub Unit: </a:t>
            </a:r>
            <a:r>
              <a:rPr lang="en-US" b="1" dirty="0"/>
              <a:t>Introduction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733F5C2-D1A1-1B2F-D60B-15834F1E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71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1F91AF-0E62-BAC4-8FEC-9B4178425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Consumo mondiale di energia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4ADB95BF-A1EA-67E5-12C4-78FE3C7E0F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199" y="1676402"/>
            <a:ext cx="3983111" cy="4809692"/>
          </a:xfrm>
          <a:prstGeom prst="rect">
            <a:avLst/>
          </a:prstGeo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D93303A-3E2F-20BE-2BF7-175196459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4449" y="1825625"/>
            <a:ext cx="6457951" cy="4351338"/>
          </a:xfrm>
        </p:spPr>
        <p:txBody>
          <a:bodyPr anchor="ctr">
            <a:normAutofit fontScale="92500" lnSpcReduction="20000"/>
          </a:bodyPr>
          <a:lstStyle/>
          <a:p>
            <a:r>
              <a:rPr lang="it-IT" dirty="0"/>
              <a:t>Nel 2022, il mondo ha avuto bisogno di una quantità di energia equivalente a quella contenuta in 14430 milioni di barili di petrolio. La quota delle energie rinnovabili (esclusa l'energia idroelettrica) sul consumo di energia primaria ha raggiunto il 7,5%, mentre il consumo di combustibili fossili come percentuale di energia primaria è rimasto stabile all'82%. </a:t>
            </a:r>
          </a:p>
          <a:p>
            <a:r>
              <a:rPr lang="it-IT" dirty="0"/>
              <a:t>Le emissioni di gas serra (GHG) derivanti dalla fornitura di servizi energetici da carbone, petrolio e gas hanno contribuito in modo significativo all'aumento storico delle concentrazioni di GHG nell'atmosfera.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02844C-8913-6268-59D7-BF32F40B5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F4C39E32-E82E-40C2-21B8-1BE1AAB0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Module: Agricultural sustainability, management of natural resources and climate action Learning Unit: Renewable energy solutions for agriculture</a:t>
            </a:r>
          </a:p>
          <a:p>
            <a:r>
              <a:rPr lang="en-US" dirty="0"/>
              <a:t>Sub Unit: </a:t>
            </a:r>
            <a:r>
              <a:rPr lang="en-US" b="1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508035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7A2244-D286-E735-7FA3-D0DCD8464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Riduzione delle emissioni di gas serra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739AE2-922E-795D-8452-C3F0F61D75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 fontScale="92500" lnSpcReduction="20000"/>
          </a:bodyPr>
          <a:lstStyle/>
          <a:p>
            <a:r>
              <a:rPr lang="it-IT" dirty="0"/>
              <a:t>Esistono diverse opzioni per ridurre le emissioni di gas serra del sistema energetico, pur continuando a soddisfare la domanda globale di servizi energetici. Le </a:t>
            </a:r>
            <a:r>
              <a:rPr lang="it-IT" b="1" dirty="0"/>
              <a:t>energie rinnovabili</a:t>
            </a:r>
            <a:r>
              <a:rPr lang="it-IT" dirty="0"/>
              <a:t> sono una di queste.</a:t>
            </a:r>
          </a:p>
          <a:p>
            <a:r>
              <a:rPr lang="it-IT" dirty="0"/>
              <a:t>Le energie rinnovabili comprendono tutte le forme di energia prodotte da fonti rinnovabili in modo sostenibile, tra cui la bioenergia, la geotermia, l'energia idroelettrica, l'energia oceanica, l'energia solare e l'energia eolica. (IRENA).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E440FEAD-B187-B0F5-4509-AEAF57924C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93115" y="1866752"/>
            <a:ext cx="5181600" cy="4269083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356E3F-C2D0-3948-2999-B9CFCE393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29679F6C-F051-9396-7C01-1C9D742BC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Module: Agricultural sustainability, management of natural resources and climate action Learning Unit: Renewable energy solutions for agriculture</a:t>
            </a:r>
          </a:p>
          <a:p>
            <a:r>
              <a:rPr lang="en-US" dirty="0"/>
              <a:t>Sub Unit: </a:t>
            </a:r>
            <a:r>
              <a:rPr lang="en-US" b="1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231199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ine che contiene Oggetto astronomico, Evento celeste, astronomia, Spazio esterno&#10;&#10;Descrizione generata automaticamente">
            <a:extLst>
              <a:ext uri="{FF2B5EF4-FFF2-40B4-BE49-F238E27FC236}">
                <a16:creationId xmlns:a16="http://schemas.microsoft.com/office/drawing/2014/main" id="{F308418C-0781-13EF-4EA6-C106A4D83D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37" b="1063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859768-4995-09D0-94CC-969D99A8D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55B0AF6-9741-CBBE-86D4-29A6E861FE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36525"/>
            <a:ext cx="10515600" cy="877888"/>
          </a:xfrm>
        </p:spPr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Energia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solare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431F4789-22A6-0BF6-BD01-356BE905A99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03199" y="1076326"/>
            <a:ext cx="4549775" cy="5143499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lang="it-IT" sz="2800" dirty="0">
                <a:solidFill>
                  <a:schemeClr val="bg1"/>
                </a:solidFill>
              </a:rPr>
              <a:t>Il Sole emette circa 175~178 miliardi di MW</a:t>
            </a:r>
          </a:p>
          <a:p>
            <a:pPr marL="0" indent="0">
              <a:buNone/>
            </a:pPr>
            <a:r>
              <a:rPr lang="it-IT" sz="2800" dirty="0">
                <a:solidFill>
                  <a:schemeClr val="bg1"/>
                </a:solidFill>
              </a:rPr>
              <a:t>L'irraggiamento, una quantità istantanea spesso identificata come intensità della luce solare, è la misura della densità di potenza della luce solare. </a:t>
            </a:r>
          </a:p>
          <a:p>
            <a:pPr marL="0" indent="0">
              <a:buNone/>
            </a:pPr>
            <a:r>
              <a:rPr lang="it-IT" sz="2800" dirty="0">
                <a:solidFill>
                  <a:schemeClr val="bg1"/>
                </a:solidFill>
              </a:rPr>
              <a:t>Di solito viene misurata in W/m</a:t>
            </a:r>
            <a:r>
              <a:rPr lang="it-IT" sz="2800" baseline="30000" dirty="0">
                <a:solidFill>
                  <a:schemeClr val="bg1"/>
                </a:solidFill>
              </a:rPr>
              <a:t>2</a:t>
            </a:r>
            <a:r>
              <a:rPr lang="it-IT" sz="28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it-IT" sz="2800" dirty="0">
                <a:solidFill>
                  <a:schemeClr val="bg1"/>
                </a:solidFill>
              </a:rPr>
              <a:t>L'irraggiamento ricevuto dal sole in cima all'atmosfera (detto anche costante solare per la terra) è approssimativamente pari a 1367 W/m</a:t>
            </a:r>
            <a:r>
              <a:rPr lang="it-IT" sz="2800" baseline="30000" dirty="0">
                <a:solidFill>
                  <a:schemeClr val="bg1"/>
                </a:solidFill>
              </a:rPr>
              <a:t>2</a:t>
            </a:r>
            <a:r>
              <a:rPr lang="it-IT" sz="2800" dirty="0">
                <a:solidFill>
                  <a:schemeClr val="bg1"/>
                </a:solidFill>
              </a:rPr>
              <a:t>.  </a:t>
            </a:r>
          </a:p>
          <a:p>
            <a:pPr marL="0" indent="0">
              <a:buNone/>
            </a:pPr>
            <a:r>
              <a:rPr lang="it-IT" sz="2800" dirty="0">
                <a:solidFill>
                  <a:schemeClr val="bg1"/>
                </a:solidFill>
              </a:rPr>
              <a:t>Dopo aver attraversato l'atmosfera, l'irraggiamento si riduce a circa 1000 W/m</a:t>
            </a:r>
            <a:r>
              <a:rPr lang="it-IT" sz="2800" baseline="30000" dirty="0">
                <a:solidFill>
                  <a:schemeClr val="bg1"/>
                </a:solidFill>
              </a:rPr>
              <a:t>2</a:t>
            </a:r>
            <a:r>
              <a:rPr lang="it-IT" sz="2800" dirty="0">
                <a:solidFill>
                  <a:schemeClr val="bg1"/>
                </a:solidFill>
              </a:rPr>
              <a:t> (in media).</a:t>
            </a:r>
          </a:p>
          <a:p>
            <a:pPr marL="0" indent="0">
              <a:buNone/>
            </a:pPr>
            <a:r>
              <a:rPr lang="it-IT" sz="2800" dirty="0">
                <a:solidFill>
                  <a:schemeClr val="bg1"/>
                </a:solidFill>
              </a:rPr>
              <a:t>L'energia solare rappresenta oltre il 99,9% di tutta l'energia convertita sulla terra.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BB9B8F32-8756-618A-0ADB-9A8EC24D4F3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515225" y="136525"/>
            <a:ext cx="4676775" cy="6040438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Solare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termico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200"/>
              </a:spcBef>
            </a:pPr>
            <a:r>
              <a:rPr lang="it-IT" dirty="0">
                <a:solidFill>
                  <a:schemeClr val="bg1"/>
                </a:solidFill>
              </a:rPr>
              <a:t>La conversione dell'energia radiante del sole in calore viene dal passato e oggi si è evoluta in una tecnologia ben sviluppata. </a:t>
            </a:r>
          </a:p>
          <a:p>
            <a:pPr>
              <a:spcBef>
                <a:spcPts val="1200"/>
              </a:spcBef>
            </a:pPr>
            <a:r>
              <a:rPr lang="it-IT" dirty="0">
                <a:solidFill>
                  <a:schemeClr val="bg1"/>
                </a:solidFill>
              </a:rPr>
              <a:t>Il principio di base della captazione solare termica è che quando la radiazione solare colpisce una superficie, una parte di essa viene assorbita, aumentando così la temperatura della superficie.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Conversione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fotovoltaica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(PV)</a:t>
            </a:r>
          </a:p>
          <a:p>
            <a:r>
              <a:rPr lang="it-IT" dirty="0">
                <a:solidFill>
                  <a:schemeClr val="bg1"/>
                </a:solidFill>
              </a:rPr>
              <a:t>Conversione diretta della luce solare in energia elettrica senza l'intervento di un motore termico.</a:t>
            </a:r>
          </a:p>
          <a:p>
            <a:r>
              <a:rPr lang="it-IT" dirty="0">
                <a:solidFill>
                  <a:schemeClr val="bg1"/>
                </a:solidFill>
              </a:rPr>
              <a:t>Conversione della radiazione solare in energia elettrica per mezzo di celle solari sviluppate a partire dai primi anni '60 come parte della tecnologia dei satelliti e dei viaggi spaziali.</a:t>
            </a:r>
          </a:p>
          <a:p>
            <a:r>
              <a:rPr lang="it-IT" dirty="0">
                <a:solidFill>
                  <a:schemeClr val="bg1"/>
                </a:solidFill>
              </a:rPr>
              <a:t>Dispositivi fotovoltaici: sistemi autonomi che forniscono una potenza da microwatt a megawatt.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Segnaposto piè di pagina 3">
            <a:extLst>
              <a:ext uri="{FF2B5EF4-FFF2-40B4-BE49-F238E27FC236}">
                <a16:creationId xmlns:a16="http://schemas.microsoft.com/office/drawing/2014/main" id="{50C6743C-44BF-D495-9B79-066B8E167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Module: Agricultural sustainability, management of natural resources and climate action Learning Unit: Renewable energy solutions for agriculture</a:t>
            </a:r>
          </a:p>
          <a:p>
            <a:r>
              <a:rPr lang="en-US" dirty="0">
                <a:solidFill>
                  <a:schemeClr val="bg1"/>
                </a:solidFill>
              </a:rPr>
              <a:t>Sub Unit: </a:t>
            </a:r>
            <a:r>
              <a:rPr lang="en-US" b="1" dirty="0">
                <a:solidFill>
                  <a:schemeClr val="bg1"/>
                </a:solidFill>
              </a:rPr>
              <a:t>Solar Energy for farmers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C981FB7-1B31-A465-58DD-1F9DECAEB7D5}"/>
              </a:ext>
            </a:extLst>
          </p:cNvPr>
          <p:cNvSpPr txBox="1"/>
          <p:nvPr/>
        </p:nvSpPr>
        <p:spPr>
          <a:xfrm rot="16200000">
            <a:off x="11031764" y="5793421"/>
            <a:ext cx="19140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Image by </a:t>
            </a:r>
            <a:r>
              <a:rPr lang="en-GB" sz="1200" dirty="0" err="1">
                <a:solidFill>
                  <a:schemeClr val="bg1"/>
                </a:solidFill>
              </a:rPr>
              <a:t>freepik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088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1C31BAAF-8362-89A5-DB77-6369921A0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Solare </a:t>
            </a:r>
            <a:r>
              <a:rPr lang="en-GB" dirty="0" err="1"/>
              <a:t>Termico</a:t>
            </a:r>
            <a:endParaRPr lang="en-GB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7DCFB9C0-3B20-1442-C075-B6A6AADC5E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38625" cy="4351338"/>
          </a:xfrm>
        </p:spPr>
        <p:txBody>
          <a:bodyPr/>
          <a:lstStyle/>
          <a:p>
            <a:r>
              <a:rPr lang="it-IT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Lo sfruttamento dell'energia radiante del sole e la sua conversione in calore si sono evoluti dal passato fino a diventare una tecnologia sofisticata.</a:t>
            </a:r>
          </a:p>
          <a:p>
            <a:r>
              <a:rPr lang="it-IT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Nella captazione solare termica, quando la radiazione solare colpisce una superficie, ne assorbe una parte, aumentando la temperatura della superficie.</a:t>
            </a:r>
          </a:p>
          <a:p>
            <a:r>
              <a:rPr lang="it-IT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L'efficacia di un collettore solare dipende dall'efficienza di assorbimento e dalla riduzione al minimo delle perdite termiche e di irradiazione nell'ambiente circostante, oltre che dall'estrazione efficiente di energia per l'uso pratico.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A7F16F4-D9AF-1C30-7761-6935B1CE9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Agricultural sustainability, management of natural resources and climate action Learning Unit: Renewable energy solutions for agriculture</a:t>
            </a:r>
          </a:p>
          <a:p>
            <a:r>
              <a:rPr lang="en-US" dirty="0"/>
              <a:t>Sub Unit: </a:t>
            </a:r>
            <a:r>
              <a:rPr lang="en-US" b="1" dirty="0"/>
              <a:t>Solar Energy for farmers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44E9239-237E-5DBB-718B-AF365FAD2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2" descr="Credits: https://www.zenenergy.com.au/">
            <a:extLst>
              <a:ext uri="{FF2B5EF4-FFF2-40B4-BE49-F238E27FC236}">
                <a16:creationId xmlns:a16="http://schemas.microsoft.com/office/drawing/2014/main" id="{1FF3E3F4-B185-D1CE-E500-B593438A99B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" r="19084"/>
          <a:stretch/>
        </p:blipFill>
        <p:spPr bwMode="auto">
          <a:xfrm>
            <a:off x="5324475" y="2099425"/>
            <a:ext cx="6877050" cy="380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236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egnaposto contenuto 18">
            <a:extLst>
              <a:ext uri="{FF2B5EF4-FFF2-40B4-BE49-F238E27FC236}">
                <a16:creationId xmlns:a16="http://schemas.microsoft.com/office/drawing/2014/main" id="{C510B414-ED68-1098-9853-978835C493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479" y="1905001"/>
            <a:ext cx="6298692" cy="419258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6331DD3-19B5-791C-CE06-0B4D5B940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Sistema </a:t>
            </a:r>
            <a:r>
              <a:rPr lang="en-GB" dirty="0" err="1"/>
              <a:t>solare</a:t>
            </a:r>
            <a:r>
              <a:rPr lang="en-GB" dirty="0"/>
              <a:t> </a:t>
            </a:r>
            <a:r>
              <a:rPr lang="en-GB" dirty="0" err="1"/>
              <a:t>termico</a:t>
            </a:r>
            <a:r>
              <a:rPr lang="en-GB" dirty="0"/>
              <a:t> </a:t>
            </a:r>
            <a:r>
              <a:rPr lang="en-GB" dirty="0" err="1"/>
              <a:t>domestico</a:t>
            </a: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3BCC559-E1CA-6A5A-4500-4CFE41A4DC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Un impianto solare termico tradizionale funziona secondo tre azioni principali:</a:t>
            </a:r>
            <a:endParaRPr lang="en-GB" dirty="0"/>
          </a:p>
          <a:p>
            <a:r>
              <a:rPr lang="it-IT" dirty="0"/>
              <a:t>"Raccolta" della radiazione solare con i pannelli </a:t>
            </a:r>
            <a:r>
              <a:rPr lang="it-IT" dirty="0">
                <a:ln>
                  <a:solidFill>
                    <a:srgbClr val="92D050"/>
                  </a:solidFill>
                </a:ln>
              </a:rPr>
              <a:t>(1)</a:t>
            </a:r>
          </a:p>
          <a:p>
            <a:r>
              <a:rPr lang="it-IT" dirty="0"/>
              <a:t>Trasferimento del calore a un sistema di accumulo/caldaia </a:t>
            </a:r>
            <a:r>
              <a:rPr lang="it-IT" dirty="0">
                <a:ln>
                  <a:solidFill>
                    <a:srgbClr val="92D050"/>
                  </a:solidFill>
                </a:ln>
              </a:rPr>
              <a:t>(2)</a:t>
            </a:r>
            <a:r>
              <a:rPr lang="it-IT" dirty="0"/>
              <a:t> con circolazione naturale o forzata,</a:t>
            </a:r>
          </a:p>
          <a:p>
            <a:r>
              <a:rPr lang="it-IT" dirty="0"/>
              <a:t>Il sistema di controllo </a:t>
            </a:r>
            <a:r>
              <a:rPr lang="it-IT" dirty="0">
                <a:ln>
                  <a:solidFill>
                    <a:srgbClr val="92D050"/>
                  </a:solidFill>
                </a:ln>
              </a:rPr>
              <a:t>(3)</a:t>
            </a:r>
            <a:r>
              <a:rPr lang="it-IT" dirty="0"/>
              <a:t> gestisce la distribuzione del calore all'utilizzo </a:t>
            </a:r>
            <a:r>
              <a:rPr lang="it-IT" dirty="0">
                <a:ln>
                  <a:solidFill>
                    <a:srgbClr val="92D050"/>
                  </a:solidFill>
                </a:ln>
              </a:rPr>
              <a:t>(4)</a:t>
            </a:r>
            <a:r>
              <a:rPr lang="it-IT" dirty="0"/>
              <a:t>, come il riscaldamento o l'acqua calda sanitaria.</a:t>
            </a:r>
            <a:endParaRPr lang="en-GB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E52C02-EFF2-008F-E86A-3F7A0EEB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76774AEE-D692-4D69-8D1F-8B3E6273B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Module: Agricultural sustainability, management of natural resources and climate action Learning Unit: Renewable energy solutions for agriculture</a:t>
            </a:r>
          </a:p>
          <a:p>
            <a:r>
              <a:rPr lang="en-US" dirty="0"/>
              <a:t>Sub Unit: </a:t>
            </a:r>
            <a:r>
              <a:rPr lang="en-US" b="1" dirty="0"/>
              <a:t>Solar Energy for farmers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3CBB986-18F4-F7B0-5976-1F05538629B8}"/>
              </a:ext>
            </a:extLst>
          </p:cNvPr>
          <p:cNvSpPr txBox="1"/>
          <p:nvPr/>
        </p:nvSpPr>
        <p:spPr>
          <a:xfrm rot="16200000">
            <a:off x="10557027" y="4926419"/>
            <a:ext cx="29479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Picture Credits: buildersontario.com</a:t>
            </a:r>
          </a:p>
        </p:txBody>
      </p:sp>
    </p:spTree>
    <p:extLst>
      <p:ext uri="{BB962C8B-B14F-4D97-AF65-F5344CB8AC3E}">
        <p14:creationId xmlns:p14="http://schemas.microsoft.com/office/powerpoint/2010/main" val="11693507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B39D7B13-89CB-6947-98A3-110CF513C419}" vid="{8C3FCB74-990D-A34C-BE58-DA2F45AA149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B1C52252B014674CB5B8BBCA345FDDE6" ma:contentTypeVersion="18" ma:contentTypeDescription="Δημιουργία νέου εγγράφου" ma:contentTypeScope="" ma:versionID="deb82e69e0d6b069935fd613c8aeb344">
  <xsd:schema xmlns:xsd="http://www.w3.org/2001/XMLSchema" xmlns:xs="http://www.w3.org/2001/XMLSchema" xmlns:p="http://schemas.microsoft.com/office/2006/metadata/properties" xmlns:ns2="c09b88ca-66eb-4a97-99d4-e4839274e101" xmlns:ns3="c944d2af-eeed-4acc-b052-3107ab9b10d9" targetNamespace="http://schemas.microsoft.com/office/2006/metadata/properties" ma:root="true" ma:fieldsID="27d91c22e0c66458f88cbf27cff06a08" ns2:_="" ns3:_="">
    <xsd:import namespace="c09b88ca-66eb-4a97-99d4-e4839274e101"/>
    <xsd:import namespace="c944d2af-eeed-4acc-b052-3107ab9b10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b88ca-66eb-4a97-99d4-e4839274e1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Ετικέτες εικόνας" ma:readOnly="false" ma:fieldId="{5cf76f15-5ced-4ddc-b409-7134ff3c332f}" ma:taxonomyMulti="true" ma:sspId="7a24ce2f-4116-4ad3-bf66-ef18cb5ca1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44d2af-eeed-4acc-b052-3107ab9b10d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b4d781-8933-4bb7-bea4-6819269a0d88}" ma:internalName="TaxCatchAll" ma:showField="CatchAllData" ma:web="c944d2af-eeed-4acc-b052-3107ab9b10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83F086-BB0A-4AB8-8991-10D491A4EDD4}"/>
</file>

<file path=customXml/itemProps2.xml><?xml version="1.0" encoding="utf-8"?>
<ds:datastoreItem xmlns:ds="http://schemas.openxmlformats.org/officeDocument/2006/customXml" ds:itemID="{E4CC677F-0D6B-4235-B8FA-05638A13CE2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</TotalTime>
  <Words>2099</Words>
  <Application>Microsoft Office PowerPoint</Application>
  <PresentationFormat>Widescreen</PresentationFormat>
  <Paragraphs>170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Tema1</vt:lpstr>
      <vt:lpstr>Presentazione standard di PowerPoint</vt:lpstr>
      <vt:lpstr>Corso: VET-A1 Modulo: Sostenibilità delle pratiche agricole, gestione delle risorse naturali e azioni per il clima Unità di apprendimento: Soluzioni energetiche rinnovabili per l'agricoltura</vt:lpstr>
      <vt:lpstr>Sommario</vt:lpstr>
      <vt:lpstr>Introduzione: Evoluzione del PIL e della domanda di energia nel periodo 2000-2014</vt:lpstr>
      <vt:lpstr>Consumo mondiale di energia</vt:lpstr>
      <vt:lpstr>Riduzione delle emissioni di gas serra</vt:lpstr>
      <vt:lpstr>Energia solare</vt:lpstr>
      <vt:lpstr>Solare Termico</vt:lpstr>
      <vt:lpstr>Sistema solare termico domestico</vt:lpstr>
      <vt:lpstr>Sistema solare fotovoltaico domestico</vt:lpstr>
      <vt:lpstr>Il concetto di Agri-Fotovoltaico (APV)</vt:lpstr>
      <vt:lpstr>Agri-fotovoltaico: una soluzione win-win</vt:lpstr>
      <vt:lpstr>Agri-fotovoltaico: una soluzione win-win</vt:lpstr>
      <vt:lpstr>Agri-fotovoltaico: una soluzione win-win</vt:lpstr>
      <vt:lpstr>Biomassa</vt:lpstr>
      <vt:lpstr>Molteplici tipologie di biomassa</vt:lpstr>
      <vt:lpstr>Biomassa: CO2 “neutrale”</vt:lpstr>
      <vt:lpstr>Panoramica dei processi biomassa-energia</vt:lpstr>
      <vt:lpstr>Generazione eolica di  piccole dimensioni per le aree rurali</vt:lpstr>
      <vt:lpstr>Micro e pico idroelettrico</vt:lpstr>
      <vt:lpstr>Conclusioni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Leonardo Nibbi</cp:lastModifiedBy>
  <cp:revision>60</cp:revision>
  <dcterms:created xsi:type="dcterms:W3CDTF">2022-08-02T09:54:50Z</dcterms:created>
  <dcterms:modified xsi:type="dcterms:W3CDTF">2024-02-28T06:42:06Z</dcterms:modified>
</cp:coreProperties>
</file>