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3"/>
  </p:notesMasterIdLst>
  <p:sldIdLst>
    <p:sldId id="265" r:id="rId2"/>
    <p:sldId id="256" r:id="rId3"/>
    <p:sldId id="260" r:id="rId4"/>
    <p:sldId id="277" r:id="rId5"/>
    <p:sldId id="269" r:id="rId6"/>
    <p:sldId id="267" r:id="rId7"/>
    <p:sldId id="278" r:id="rId8"/>
    <p:sldId id="268" r:id="rId9"/>
    <p:sldId id="263" r:id="rId10"/>
    <p:sldId id="261" r:id="rId11"/>
    <p:sldId id="271" r:id="rId12"/>
    <p:sldId id="270" r:id="rId13"/>
    <p:sldId id="272" r:id="rId14"/>
    <p:sldId id="279" r:id="rId15"/>
    <p:sldId id="281" r:id="rId16"/>
    <p:sldId id="290" r:id="rId17"/>
    <p:sldId id="291" r:id="rId18"/>
    <p:sldId id="297" r:id="rId19"/>
    <p:sldId id="292" r:id="rId20"/>
    <p:sldId id="293" r:id="rId21"/>
    <p:sldId id="282" r:id="rId22"/>
    <p:sldId id="294" r:id="rId23"/>
    <p:sldId id="295" r:id="rId24"/>
    <p:sldId id="296" r:id="rId25"/>
    <p:sldId id="283" r:id="rId26"/>
    <p:sldId id="298" r:id="rId27"/>
    <p:sldId id="284" r:id="rId28"/>
    <p:sldId id="286" r:id="rId29"/>
    <p:sldId id="287" r:id="rId30"/>
    <p:sldId id="280" r:id="rId31"/>
    <p:sldId id="26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46" d="100"/>
          <a:sy n="46" d="100"/>
        </p:scale>
        <p:origin x="62" y="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igno" userId="46b4fad68809e244" providerId="LiveId" clId="{310A710D-2DC3-40DC-8D9D-10F05D8B9172}"/>
    <pc:docChg chg="undo redo custSel modSld">
      <pc:chgData name="Silvia Cigno" userId="46b4fad68809e244" providerId="LiveId" clId="{310A710D-2DC3-40DC-8D9D-10F05D8B9172}" dt="2024-05-03T14:42:54.344" v="1482" actId="20577"/>
      <pc:docMkLst>
        <pc:docMk/>
      </pc:docMkLst>
      <pc:sldChg chg="modSp mod">
        <pc:chgData name="Silvia Cigno" userId="46b4fad68809e244" providerId="LiveId" clId="{310A710D-2DC3-40DC-8D9D-10F05D8B9172}" dt="2024-05-03T12:47:51.621" v="12" actId="790"/>
        <pc:sldMkLst>
          <pc:docMk/>
          <pc:sldMk cId="2365202717" sldId="256"/>
        </pc:sldMkLst>
        <pc:spChg chg="mod">
          <ac:chgData name="Silvia Cigno" userId="46b4fad68809e244" providerId="LiveId" clId="{310A710D-2DC3-40DC-8D9D-10F05D8B9172}" dt="2024-05-03T12:47:34.839" v="2"/>
          <ac:spMkLst>
            <pc:docMk/>
            <pc:sldMk cId="2365202717" sldId="256"/>
            <ac:spMk id="2" creationId="{B6E59C6D-D429-7C7B-0228-FB62CC45C25D}"/>
          </ac:spMkLst>
        </pc:spChg>
        <pc:spChg chg="mod">
          <ac:chgData name="Silvia Cigno" userId="46b4fad68809e244" providerId="LiveId" clId="{310A710D-2DC3-40DC-8D9D-10F05D8B9172}" dt="2024-05-03T12:47:51.621" v="12" actId="790"/>
          <ac:spMkLst>
            <pc:docMk/>
            <pc:sldMk cId="2365202717" sldId="256"/>
            <ac:spMk id="3" creationId="{153480B5-24EA-F078-8AFA-9CEF6872103E}"/>
          </ac:spMkLst>
        </pc:spChg>
      </pc:sldChg>
      <pc:sldChg chg="modSp mod">
        <pc:chgData name="Silvia Cigno" userId="46b4fad68809e244" providerId="LiveId" clId="{310A710D-2DC3-40DC-8D9D-10F05D8B9172}" dt="2024-05-03T12:50:40.295" v="114" actId="20577"/>
        <pc:sldMkLst>
          <pc:docMk/>
          <pc:sldMk cId="511451301" sldId="260"/>
        </pc:sldMkLst>
        <pc:spChg chg="mod">
          <ac:chgData name="Silvia Cigno" userId="46b4fad68809e244" providerId="LiveId" clId="{310A710D-2DC3-40DC-8D9D-10F05D8B9172}" dt="2024-05-03T12:48:34.703" v="26" actId="790"/>
          <ac:spMkLst>
            <pc:docMk/>
            <pc:sldMk cId="511451301" sldId="260"/>
            <ac:spMk id="7" creationId="{AB80AC97-469E-C97E-B6A4-099FE39B2972}"/>
          </ac:spMkLst>
        </pc:spChg>
        <pc:spChg chg="mod">
          <ac:chgData name="Silvia Cigno" userId="46b4fad68809e244" providerId="LiveId" clId="{310A710D-2DC3-40DC-8D9D-10F05D8B9172}" dt="2024-05-03T12:50:40.295" v="114" actId="20577"/>
          <ac:spMkLst>
            <pc:docMk/>
            <pc:sldMk cId="511451301" sldId="260"/>
            <ac:spMk id="8" creationId="{BE48C2AD-647B-3FD1-B2FA-FB3EAEA11B14}"/>
          </ac:spMkLst>
        </pc:spChg>
      </pc:sldChg>
      <pc:sldChg chg="modSp mod">
        <pc:chgData name="Silvia Cigno" userId="46b4fad68809e244" providerId="LiveId" clId="{310A710D-2DC3-40DC-8D9D-10F05D8B9172}" dt="2024-05-03T13:13:19.770" v="275" actId="207"/>
        <pc:sldMkLst>
          <pc:docMk/>
          <pc:sldMk cId="1812231447" sldId="261"/>
        </pc:sldMkLst>
        <pc:spChg chg="mod">
          <ac:chgData name="Silvia Cigno" userId="46b4fad68809e244" providerId="LiveId" clId="{310A710D-2DC3-40DC-8D9D-10F05D8B9172}" dt="2024-05-03T13:09:15.562" v="226" actId="27636"/>
          <ac:spMkLst>
            <pc:docMk/>
            <pc:sldMk cId="1812231447" sldId="261"/>
            <ac:spMk id="2" creationId="{0AB1A075-D65B-516B-8746-72C3925B8A47}"/>
          </ac:spMkLst>
        </pc:spChg>
        <pc:spChg chg="mod">
          <ac:chgData name="Silvia Cigno" userId="46b4fad68809e244" providerId="LiveId" clId="{310A710D-2DC3-40DC-8D9D-10F05D8B9172}" dt="2024-05-03T13:09:48.693" v="260" actId="14100"/>
          <ac:spMkLst>
            <pc:docMk/>
            <pc:sldMk cId="1812231447" sldId="261"/>
            <ac:spMk id="9" creationId="{6FE94015-14CE-4960-972D-BDD70EACF1D2}"/>
          </ac:spMkLst>
        </pc:spChg>
        <pc:spChg chg="mod">
          <ac:chgData name="Silvia Cigno" userId="46b4fad68809e244" providerId="LiveId" clId="{310A710D-2DC3-40DC-8D9D-10F05D8B9172}" dt="2024-05-03T13:13:19.770" v="275" actId="207"/>
          <ac:spMkLst>
            <pc:docMk/>
            <pc:sldMk cId="1812231447" sldId="261"/>
            <ac:spMk id="11" creationId="{445BFFC1-4ABE-4741-9BD4-3B7AA4175B0C}"/>
          </ac:spMkLst>
        </pc:spChg>
      </pc:sldChg>
      <pc:sldChg chg="modSp mod">
        <pc:chgData name="Silvia Cigno" userId="46b4fad68809e244" providerId="LiveId" clId="{310A710D-2DC3-40DC-8D9D-10F05D8B9172}" dt="2024-05-03T13:08:46.387" v="224" actId="113"/>
        <pc:sldMkLst>
          <pc:docMk/>
          <pc:sldMk cId="1455482242" sldId="263"/>
        </pc:sldMkLst>
        <pc:spChg chg="mod">
          <ac:chgData name="Silvia Cigno" userId="46b4fad68809e244" providerId="LiveId" clId="{310A710D-2DC3-40DC-8D9D-10F05D8B9172}" dt="2024-05-03T13:08:13.694" v="221" actId="1076"/>
          <ac:spMkLst>
            <pc:docMk/>
            <pc:sldMk cId="1455482242" sldId="263"/>
            <ac:spMk id="2" creationId="{B1D7BC42-C105-99F9-8EB2-0EA9E6029B13}"/>
          </ac:spMkLst>
        </pc:spChg>
        <pc:spChg chg="mod">
          <ac:chgData name="Silvia Cigno" userId="46b4fad68809e244" providerId="LiveId" clId="{310A710D-2DC3-40DC-8D9D-10F05D8B9172}" dt="2024-05-03T13:08:46.387" v="224" actId="113"/>
          <ac:spMkLst>
            <pc:docMk/>
            <pc:sldMk cId="1455482242" sldId="263"/>
            <ac:spMk id="4" creationId="{7850432B-53EB-4F0C-A6E4-7EE13F030F86}"/>
          </ac:spMkLst>
        </pc:spChg>
      </pc:sldChg>
      <pc:sldChg chg="modSp mod">
        <pc:chgData name="Silvia Cigno" userId="46b4fad68809e244" providerId="LiveId" clId="{310A710D-2DC3-40DC-8D9D-10F05D8B9172}" dt="2024-05-03T12:53:47.369" v="140" actId="207"/>
        <pc:sldMkLst>
          <pc:docMk/>
          <pc:sldMk cId="1666243206" sldId="267"/>
        </pc:sldMkLst>
        <pc:spChg chg="mod">
          <ac:chgData name="Silvia Cigno" userId="46b4fad68809e244" providerId="LiveId" clId="{310A710D-2DC3-40DC-8D9D-10F05D8B9172}" dt="2024-05-03T12:53:47.369" v="140" actId="207"/>
          <ac:spMkLst>
            <pc:docMk/>
            <pc:sldMk cId="1666243206" sldId="267"/>
            <ac:spMk id="3" creationId="{78EEE677-F961-227B-5672-4798FA00061F}"/>
          </ac:spMkLst>
        </pc:spChg>
        <pc:spChg chg="mod">
          <ac:chgData name="Silvia Cigno" userId="46b4fad68809e244" providerId="LiveId" clId="{310A710D-2DC3-40DC-8D9D-10F05D8B9172}" dt="2024-05-03T12:52:44.036" v="121" actId="1076"/>
          <ac:spMkLst>
            <pc:docMk/>
            <pc:sldMk cId="1666243206" sldId="267"/>
            <ac:spMk id="6" creationId="{36D8EE83-2780-4F4C-B811-E1E34E118C67}"/>
          </ac:spMkLst>
        </pc:spChg>
      </pc:sldChg>
      <pc:sldChg chg="modSp mod">
        <pc:chgData name="Silvia Cigno" userId="46b4fad68809e244" providerId="LiveId" clId="{310A710D-2DC3-40DC-8D9D-10F05D8B9172}" dt="2024-05-03T13:03:52.290" v="206" actId="790"/>
        <pc:sldMkLst>
          <pc:docMk/>
          <pc:sldMk cId="3144644217" sldId="268"/>
        </pc:sldMkLst>
        <pc:spChg chg="mod">
          <ac:chgData name="Silvia Cigno" userId="46b4fad68809e244" providerId="LiveId" clId="{310A710D-2DC3-40DC-8D9D-10F05D8B9172}" dt="2024-05-03T13:03:52.290" v="206" actId="790"/>
          <ac:spMkLst>
            <pc:docMk/>
            <pc:sldMk cId="3144644217" sldId="268"/>
            <ac:spMk id="2" creationId="{400FE630-8C38-5726-52A6-C489BE5904E6}"/>
          </ac:spMkLst>
        </pc:spChg>
        <pc:spChg chg="mod">
          <ac:chgData name="Silvia Cigno" userId="46b4fad68809e244" providerId="LiveId" clId="{310A710D-2DC3-40DC-8D9D-10F05D8B9172}" dt="2024-05-03T13:03:44.383" v="205" actId="790"/>
          <ac:spMkLst>
            <pc:docMk/>
            <pc:sldMk cId="3144644217" sldId="268"/>
            <ac:spMk id="7" creationId="{8B61473E-7213-42F4-9077-B89F8A5A1960}"/>
          </ac:spMkLst>
        </pc:spChg>
      </pc:sldChg>
      <pc:sldChg chg="modSp mod">
        <pc:chgData name="Silvia Cigno" userId="46b4fad68809e244" providerId="LiveId" clId="{310A710D-2DC3-40DC-8D9D-10F05D8B9172}" dt="2024-05-03T12:52:18.906" v="119" actId="207"/>
        <pc:sldMkLst>
          <pc:docMk/>
          <pc:sldMk cId="945121077" sldId="269"/>
        </pc:sldMkLst>
        <pc:spChg chg="mod">
          <ac:chgData name="Silvia Cigno" userId="46b4fad68809e244" providerId="LiveId" clId="{310A710D-2DC3-40DC-8D9D-10F05D8B9172}" dt="2024-05-03T12:51:21.904" v="117"/>
          <ac:spMkLst>
            <pc:docMk/>
            <pc:sldMk cId="945121077" sldId="269"/>
            <ac:spMk id="3" creationId="{25FEA9EB-1405-CD8E-9DF4-5FE8A5D1AE46}"/>
          </ac:spMkLst>
        </pc:spChg>
        <pc:spChg chg="mod">
          <ac:chgData name="Silvia Cigno" userId="46b4fad68809e244" providerId="LiveId" clId="{310A710D-2DC3-40DC-8D9D-10F05D8B9172}" dt="2024-05-03T12:52:18.906" v="119" actId="207"/>
          <ac:spMkLst>
            <pc:docMk/>
            <pc:sldMk cId="945121077" sldId="269"/>
            <ac:spMk id="7" creationId="{CC018500-8001-4E2A-B431-E9F2C953E039}"/>
          </ac:spMkLst>
        </pc:spChg>
      </pc:sldChg>
      <pc:sldChg chg="modSp mod">
        <pc:chgData name="Silvia Cigno" userId="46b4fad68809e244" providerId="LiveId" clId="{310A710D-2DC3-40DC-8D9D-10F05D8B9172}" dt="2024-05-03T13:22:23.668" v="340" actId="1076"/>
        <pc:sldMkLst>
          <pc:docMk/>
          <pc:sldMk cId="306835757" sldId="270"/>
        </pc:sldMkLst>
        <pc:spChg chg="mod">
          <ac:chgData name="Silvia Cigno" userId="46b4fad68809e244" providerId="LiveId" clId="{310A710D-2DC3-40DC-8D9D-10F05D8B9172}" dt="2024-05-03T13:22:19.875" v="339" actId="1076"/>
          <ac:spMkLst>
            <pc:docMk/>
            <pc:sldMk cId="306835757" sldId="270"/>
            <ac:spMk id="2" creationId="{7E82EF6D-1F3B-4CB4-8624-58D969C2497B}"/>
          </ac:spMkLst>
        </pc:spChg>
        <pc:spChg chg="mod">
          <ac:chgData name="Silvia Cigno" userId="46b4fad68809e244" providerId="LiveId" clId="{310A710D-2DC3-40DC-8D9D-10F05D8B9172}" dt="2024-05-03T13:22:23.668" v="340" actId="1076"/>
          <ac:spMkLst>
            <pc:docMk/>
            <pc:sldMk cId="306835757" sldId="270"/>
            <ac:spMk id="4" creationId="{4001187A-A648-49BB-891D-D25CED01B2D4}"/>
          </ac:spMkLst>
        </pc:spChg>
      </pc:sldChg>
      <pc:sldChg chg="modSp mod">
        <pc:chgData name="Silvia Cigno" userId="46b4fad68809e244" providerId="LiveId" clId="{310A710D-2DC3-40DC-8D9D-10F05D8B9172}" dt="2024-05-03T13:18:02.447" v="298"/>
        <pc:sldMkLst>
          <pc:docMk/>
          <pc:sldMk cId="1269659492" sldId="271"/>
        </pc:sldMkLst>
        <pc:spChg chg="mod">
          <ac:chgData name="Silvia Cigno" userId="46b4fad68809e244" providerId="LiveId" clId="{310A710D-2DC3-40DC-8D9D-10F05D8B9172}" dt="2024-05-03T13:13:50.718" v="293"/>
          <ac:spMkLst>
            <pc:docMk/>
            <pc:sldMk cId="1269659492" sldId="271"/>
            <ac:spMk id="11" creationId="{D9E8A881-C7D9-40C8-8F51-F141A034E0C0}"/>
          </ac:spMkLst>
        </pc:spChg>
        <pc:spChg chg="mod">
          <ac:chgData name="Silvia Cigno" userId="46b4fad68809e244" providerId="LiveId" clId="{310A710D-2DC3-40DC-8D9D-10F05D8B9172}" dt="2024-05-03T13:18:02.447" v="298"/>
          <ac:spMkLst>
            <pc:docMk/>
            <pc:sldMk cId="1269659492" sldId="271"/>
            <ac:spMk id="12" creationId="{4B0B6D75-C23D-44CE-A3DA-1532B4924081}"/>
          </ac:spMkLst>
        </pc:spChg>
        <pc:spChg chg="mod">
          <ac:chgData name="Silvia Cigno" userId="46b4fad68809e244" providerId="LiveId" clId="{310A710D-2DC3-40DC-8D9D-10F05D8B9172}" dt="2024-05-03T13:13:32.621" v="292" actId="20577"/>
          <ac:spMkLst>
            <pc:docMk/>
            <pc:sldMk cId="1269659492" sldId="271"/>
            <ac:spMk id="14" creationId="{716BF5D4-F99F-4318-9B3A-88C73D86C2F1}"/>
          </ac:spMkLst>
        </pc:spChg>
      </pc:sldChg>
      <pc:sldChg chg="modSp mod">
        <pc:chgData name="Silvia Cigno" userId="46b4fad68809e244" providerId="LiveId" clId="{310A710D-2DC3-40DC-8D9D-10F05D8B9172}" dt="2024-05-03T14:36:48.441" v="1453" actId="20577"/>
        <pc:sldMkLst>
          <pc:docMk/>
          <pc:sldMk cId="3211433745" sldId="272"/>
        </pc:sldMkLst>
        <pc:spChg chg="mod">
          <ac:chgData name="Silvia Cigno" userId="46b4fad68809e244" providerId="LiveId" clId="{310A710D-2DC3-40DC-8D9D-10F05D8B9172}" dt="2024-05-03T13:26:58.298" v="424" actId="1076"/>
          <ac:spMkLst>
            <pc:docMk/>
            <pc:sldMk cId="3211433745" sldId="272"/>
            <ac:spMk id="2" creationId="{A5B5E93E-F32B-4F3C-9B36-152EF247AB5D}"/>
          </ac:spMkLst>
        </pc:spChg>
        <pc:spChg chg="mod">
          <ac:chgData name="Silvia Cigno" userId="46b4fad68809e244" providerId="LiveId" clId="{310A710D-2DC3-40DC-8D9D-10F05D8B9172}" dt="2024-05-03T13:26:51.440" v="423" actId="1076"/>
          <ac:spMkLst>
            <pc:docMk/>
            <pc:sldMk cId="3211433745" sldId="272"/>
            <ac:spMk id="5" creationId="{642D8552-27F5-40A2-8A64-E43DAF4D3A04}"/>
          </ac:spMkLst>
        </pc:spChg>
        <pc:spChg chg="mod">
          <ac:chgData name="Silvia Cigno" userId="46b4fad68809e244" providerId="LiveId" clId="{310A710D-2DC3-40DC-8D9D-10F05D8B9172}" dt="2024-05-03T14:36:48.441" v="1453" actId="20577"/>
          <ac:spMkLst>
            <pc:docMk/>
            <pc:sldMk cId="3211433745" sldId="272"/>
            <ac:spMk id="10" creationId="{4B17525E-0382-4610-979D-F88650BC2E0A}"/>
          </ac:spMkLst>
        </pc:spChg>
      </pc:sldChg>
      <pc:sldChg chg="modSp mod">
        <pc:chgData name="Silvia Cigno" userId="46b4fad68809e244" providerId="LiveId" clId="{310A710D-2DC3-40DC-8D9D-10F05D8B9172}" dt="2024-05-03T12:51:04.004" v="116" actId="1076"/>
        <pc:sldMkLst>
          <pc:docMk/>
          <pc:sldMk cId="1376049968" sldId="277"/>
        </pc:sldMkLst>
        <pc:spChg chg="mod">
          <ac:chgData name="Silvia Cigno" userId="46b4fad68809e244" providerId="LiveId" clId="{310A710D-2DC3-40DC-8D9D-10F05D8B9172}" dt="2024-05-03T12:51:04.004" v="116" actId="1076"/>
          <ac:spMkLst>
            <pc:docMk/>
            <pc:sldMk cId="1376049968" sldId="277"/>
            <ac:spMk id="2" creationId="{AA3246F5-EBEA-47AE-9D95-F2A99CACAA42}"/>
          </ac:spMkLst>
        </pc:spChg>
      </pc:sldChg>
      <pc:sldChg chg="modSp mod">
        <pc:chgData name="Silvia Cigno" userId="46b4fad68809e244" providerId="LiveId" clId="{310A710D-2DC3-40DC-8D9D-10F05D8B9172}" dt="2024-05-03T13:00:29.355" v="191" actId="20577"/>
        <pc:sldMkLst>
          <pc:docMk/>
          <pc:sldMk cId="1247757425" sldId="278"/>
        </pc:sldMkLst>
        <pc:spChg chg="mod">
          <ac:chgData name="Silvia Cigno" userId="46b4fad68809e244" providerId="LiveId" clId="{310A710D-2DC3-40DC-8D9D-10F05D8B9172}" dt="2024-05-03T12:54:05.534" v="141"/>
          <ac:spMkLst>
            <pc:docMk/>
            <pc:sldMk cId="1247757425" sldId="278"/>
            <ac:spMk id="2" creationId="{9B15B79C-88FB-B604-33F6-E0B1E73E54CE}"/>
          </ac:spMkLst>
        </pc:spChg>
        <pc:spChg chg="mod">
          <ac:chgData name="Silvia Cigno" userId="46b4fad68809e244" providerId="LiveId" clId="{310A710D-2DC3-40DC-8D9D-10F05D8B9172}" dt="2024-05-03T12:54:50.804" v="147" actId="1076"/>
          <ac:spMkLst>
            <pc:docMk/>
            <pc:sldMk cId="1247757425" sldId="278"/>
            <ac:spMk id="6" creationId="{2AE6127E-9AD5-424D-B6D7-2A7F7E59944B}"/>
          </ac:spMkLst>
        </pc:spChg>
        <pc:spChg chg="mod">
          <ac:chgData name="Silvia Cigno" userId="46b4fad68809e244" providerId="LiveId" clId="{310A710D-2DC3-40DC-8D9D-10F05D8B9172}" dt="2024-05-03T13:00:29.355" v="191" actId="20577"/>
          <ac:spMkLst>
            <pc:docMk/>
            <pc:sldMk cId="1247757425" sldId="278"/>
            <ac:spMk id="8" creationId="{8A839024-175A-46FA-B8A3-69171CA268BA}"/>
          </ac:spMkLst>
        </pc:spChg>
        <pc:picChg chg="mod">
          <ac:chgData name="Silvia Cigno" userId="46b4fad68809e244" providerId="LiveId" clId="{310A710D-2DC3-40DC-8D9D-10F05D8B9172}" dt="2024-05-03T12:54:53.757" v="148" actId="1076"/>
          <ac:picMkLst>
            <pc:docMk/>
            <pc:sldMk cId="1247757425" sldId="278"/>
            <ac:picMk id="7" creationId="{2208DBEE-BC7C-430F-8570-DA3AFDB54A4E}"/>
          </ac:picMkLst>
        </pc:picChg>
      </pc:sldChg>
      <pc:sldChg chg="modSp mod">
        <pc:chgData name="Silvia Cigno" userId="46b4fad68809e244" providerId="LiveId" clId="{310A710D-2DC3-40DC-8D9D-10F05D8B9172}" dt="2024-05-03T13:27:23.036" v="426"/>
        <pc:sldMkLst>
          <pc:docMk/>
          <pc:sldMk cId="3319899999" sldId="279"/>
        </pc:sldMkLst>
        <pc:spChg chg="mod">
          <ac:chgData name="Silvia Cigno" userId="46b4fad68809e244" providerId="LiveId" clId="{310A710D-2DC3-40DC-8D9D-10F05D8B9172}" dt="2024-05-03T13:27:23.036" v="426"/>
          <ac:spMkLst>
            <pc:docMk/>
            <pc:sldMk cId="3319899999" sldId="279"/>
            <ac:spMk id="2" creationId="{00A82214-649F-4523-A13F-71BF46CFC584}"/>
          </ac:spMkLst>
        </pc:spChg>
      </pc:sldChg>
      <pc:sldChg chg="modSp mod">
        <pc:chgData name="Silvia Cigno" userId="46b4fad68809e244" providerId="LiveId" clId="{310A710D-2DC3-40DC-8D9D-10F05D8B9172}" dt="2024-05-03T14:42:54.344" v="1482" actId="20577"/>
        <pc:sldMkLst>
          <pc:docMk/>
          <pc:sldMk cId="107328965" sldId="280"/>
        </pc:sldMkLst>
        <pc:spChg chg="mod">
          <ac:chgData name="Silvia Cigno" userId="46b4fad68809e244" providerId="LiveId" clId="{310A710D-2DC3-40DC-8D9D-10F05D8B9172}" dt="2024-05-03T14:42:54.344" v="1482" actId="20577"/>
          <ac:spMkLst>
            <pc:docMk/>
            <pc:sldMk cId="107328965" sldId="280"/>
            <ac:spMk id="2" creationId="{178F0ECF-3E85-40C9-84B3-28F1C87FE263}"/>
          </ac:spMkLst>
        </pc:spChg>
        <pc:spChg chg="mod">
          <ac:chgData name="Silvia Cigno" userId="46b4fad68809e244" providerId="LiveId" clId="{310A710D-2DC3-40DC-8D9D-10F05D8B9172}" dt="2024-05-03T14:42:41.174" v="1480"/>
          <ac:spMkLst>
            <pc:docMk/>
            <pc:sldMk cId="107328965" sldId="280"/>
            <ac:spMk id="7" creationId="{9F2E31B2-CFF2-4333-89B6-5F3204BEE94F}"/>
          </ac:spMkLst>
        </pc:spChg>
      </pc:sldChg>
      <pc:sldChg chg="modSp mod">
        <pc:chgData name="Silvia Cigno" userId="46b4fad68809e244" providerId="LiveId" clId="{310A710D-2DC3-40DC-8D9D-10F05D8B9172}" dt="2024-05-03T13:36:52.580" v="624" actId="20577"/>
        <pc:sldMkLst>
          <pc:docMk/>
          <pc:sldMk cId="540321872" sldId="281"/>
        </pc:sldMkLst>
        <pc:spChg chg="mod">
          <ac:chgData name="Silvia Cigno" userId="46b4fad68809e244" providerId="LiveId" clId="{310A710D-2DC3-40DC-8D9D-10F05D8B9172}" dt="2024-05-03T13:28:09.475" v="427"/>
          <ac:spMkLst>
            <pc:docMk/>
            <pc:sldMk cId="540321872" sldId="281"/>
            <ac:spMk id="2" creationId="{00A82214-649F-4523-A13F-71BF46CFC584}"/>
          </ac:spMkLst>
        </pc:spChg>
        <pc:spChg chg="mod">
          <ac:chgData name="Silvia Cigno" userId="46b4fad68809e244" providerId="LiveId" clId="{310A710D-2DC3-40DC-8D9D-10F05D8B9172}" dt="2024-05-03T13:28:23.661" v="428"/>
          <ac:spMkLst>
            <pc:docMk/>
            <pc:sldMk cId="540321872" sldId="281"/>
            <ac:spMk id="5" creationId="{883AF594-C034-4B04-A1B3-9D796954D925}"/>
          </ac:spMkLst>
        </pc:spChg>
        <pc:spChg chg="mod">
          <ac:chgData name="Silvia Cigno" userId="46b4fad68809e244" providerId="LiveId" clId="{310A710D-2DC3-40DC-8D9D-10F05D8B9172}" dt="2024-05-03T13:36:52.580" v="624" actId="20577"/>
          <ac:spMkLst>
            <pc:docMk/>
            <pc:sldMk cId="540321872" sldId="281"/>
            <ac:spMk id="6" creationId="{705293C6-E8E8-4D19-85C5-776A2CFAC787}"/>
          </ac:spMkLst>
        </pc:spChg>
      </pc:sldChg>
      <pc:sldChg chg="modSp mod">
        <pc:chgData name="Silvia Cigno" userId="46b4fad68809e244" providerId="LiveId" clId="{310A710D-2DC3-40DC-8D9D-10F05D8B9172}" dt="2024-05-03T13:52:43.506" v="1035" actId="1076"/>
        <pc:sldMkLst>
          <pc:docMk/>
          <pc:sldMk cId="3747343350" sldId="282"/>
        </pc:sldMkLst>
        <pc:spChg chg="mod">
          <ac:chgData name="Silvia Cigno" userId="46b4fad68809e244" providerId="LiveId" clId="{310A710D-2DC3-40DC-8D9D-10F05D8B9172}" dt="2024-05-03T13:52:43.506" v="1035" actId="1076"/>
          <ac:spMkLst>
            <pc:docMk/>
            <pc:sldMk cId="3747343350" sldId="282"/>
            <ac:spMk id="2" creationId="{00A82214-649F-4523-A13F-71BF46CFC584}"/>
          </ac:spMkLst>
        </pc:spChg>
      </pc:sldChg>
      <pc:sldChg chg="modSp mod">
        <pc:chgData name="Silvia Cigno" userId="46b4fad68809e244" providerId="LiveId" clId="{310A710D-2DC3-40DC-8D9D-10F05D8B9172}" dt="2024-05-03T14:25:14.855" v="1232" actId="20577"/>
        <pc:sldMkLst>
          <pc:docMk/>
          <pc:sldMk cId="4229905143" sldId="283"/>
        </pc:sldMkLst>
        <pc:spChg chg="mod">
          <ac:chgData name="Silvia Cigno" userId="46b4fad68809e244" providerId="LiveId" clId="{310A710D-2DC3-40DC-8D9D-10F05D8B9172}" dt="2024-05-03T14:23:19.508" v="1197"/>
          <ac:spMkLst>
            <pc:docMk/>
            <pc:sldMk cId="4229905143" sldId="283"/>
            <ac:spMk id="2" creationId="{00A82214-649F-4523-A13F-71BF46CFC584}"/>
          </ac:spMkLst>
        </pc:spChg>
        <pc:spChg chg="mod">
          <ac:chgData name="Silvia Cigno" userId="46b4fad68809e244" providerId="LiveId" clId="{310A710D-2DC3-40DC-8D9D-10F05D8B9172}" dt="2024-05-03T14:25:14.855" v="1232" actId="20577"/>
          <ac:spMkLst>
            <pc:docMk/>
            <pc:sldMk cId="4229905143" sldId="283"/>
            <ac:spMk id="7" creationId="{A3A2FDA4-3192-443D-8D94-A0CE162E7ACA}"/>
          </ac:spMkLst>
        </pc:spChg>
        <pc:spChg chg="mod">
          <ac:chgData name="Silvia Cigno" userId="46b4fad68809e244" providerId="LiveId" clId="{310A710D-2DC3-40DC-8D9D-10F05D8B9172}" dt="2024-05-03T14:24:29.802" v="1203" actId="20577"/>
          <ac:spMkLst>
            <pc:docMk/>
            <pc:sldMk cId="4229905143" sldId="283"/>
            <ac:spMk id="9" creationId="{426EEC48-D339-4294-969C-12A8659492AB}"/>
          </ac:spMkLst>
        </pc:spChg>
      </pc:sldChg>
      <pc:sldChg chg="modSp mod">
        <pc:chgData name="Silvia Cigno" userId="46b4fad68809e244" providerId="LiveId" clId="{310A710D-2DC3-40DC-8D9D-10F05D8B9172}" dt="2024-05-03T14:34:47.398" v="1370" actId="20577"/>
        <pc:sldMkLst>
          <pc:docMk/>
          <pc:sldMk cId="1707562161" sldId="284"/>
        </pc:sldMkLst>
        <pc:spChg chg="mod">
          <ac:chgData name="Silvia Cigno" userId="46b4fad68809e244" providerId="LiveId" clId="{310A710D-2DC3-40DC-8D9D-10F05D8B9172}" dt="2024-05-03T14:30:46.540" v="1329" actId="20577"/>
          <ac:spMkLst>
            <pc:docMk/>
            <pc:sldMk cId="1707562161" sldId="284"/>
            <ac:spMk id="2" creationId="{00A82214-649F-4523-A13F-71BF46CFC584}"/>
          </ac:spMkLst>
        </pc:spChg>
        <pc:spChg chg="mod">
          <ac:chgData name="Silvia Cigno" userId="46b4fad68809e244" providerId="LiveId" clId="{310A710D-2DC3-40DC-8D9D-10F05D8B9172}" dt="2024-05-03T14:34:47.398" v="1370" actId="20577"/>
          <ac:spMkLst>
            <pc:docMk/>
            <pc:sldMk cId="1707562161" sldId="284"/>
            <ac:spMk id="7" creationId="{5A9DF6DC-DD97-4E1E-8E53-1D5E3230ED0B}"/>
          </ac:spMkLst>
        </pc:spChg>
      </pc:sldChg>
      <pc:sldChg chg="modSp mod">
        <pc:chgData name="Silvia Cigno" userId="46b4fad68809e244" providerId="LiveId" clId="{310A710D-2DC3-40DC-8D9D-10F05D8B9172}" dt="2024-05-03T14:37:33.528" v="1454" actId="1076"/>
        <pc:sldMkLst>
          <pc:docMk/>
          <pc:sldMk cId="1560346472" sldId="286"/>
        </pc:sldMkLst>
        <pc:spChg chg="mod">
          <ac:chgData name="Silvia Cigno" userId="46b4fad68809e244" providerId="LiveId" clId="{310A710D-2DC3-40DC-8D9D-10F05D8B9172}" dt="2024-05-03T14:37:33.528" v="1454" actId="1076"/>
          <ac:spMkLst>
            <pc:docMk/>
            <pc:sldMk cId="1560346472" sldId="286"/>
            <ac:spMk id="2" creationId="{00A82214-649F-4523-A13F-71BF46CFC584}"/>
          </ac:spMkLst>
        </pc:spChg>
      </pc:sldChg>
      <pc:sldChg chg="modSp mod">
        <pc:chgData name="Silvia Cigno" userId="46b4fad68809e244" providerId="LiveId" clId="{310A710D-2DC3-40DC-8D9D-10F05D8B9172}" dt="2024-05-03T14:41:10.666" v="1467" actId="20577"/>
        <pc:sldMkLst>
          <pc:docMk/>
          <pc:sldMk cId="1646395626" sldId="287"/>
        </pc:sldMkLst>
        <pc:spChg chg="mod">
          <ac:chgData name="Silvia Cigno" userId="46b4fad68809e244" providerId="LiveId" clId="{310A710D-2DC3-40DC-8D9D-10F05D8B9172}" dt="2024-05-03T14:38:54.573" v="1457"/>
          <ac:spMkLst>
            <pc:docMk/>
            <pc:sldMk cId="1646395626" sldId="287"/>
            <ac:spMk id="7" creationId="{E671E897-5618-4EF7-8404-1CA2E0B1E547}"/>
          </ac:spMkLst>
        </pc:spChg>
        <pc:spChg chg="mod">
          <ac:chgData name="Silvia Cigno" userId="46b4fad68809e244" providerId="LiveId" clId="{310A710D-2DC3-40DC-8D9D-10F05D8B9172}" dt="2024-05-03T14:39:00.383" v="1458" actId="1076"/>
          <ac:spMkLst>
            <pc:docMk/>
            <pc:sldMk cId="1646395626" sldId="287"/>
            <ac:spMk id="9" creationId="{C8DA70CD-F66E-4DB1-9370-E5E9C2F0390E}"/>
          </ac:spMkLst>
        </pc:spChg>
        <pc:spChg chg="mod">
          <ac:chgData name="Silvia Cigno" userId="46b4fad68809e244" providerId="LiveId" clId="{310A710D-2DC3-40DC-8D9D-10F05D8B9172}" dt="2024-05-03T14:41:10.666" v="1467" actId="20577"/>
          <ac:spMkLst>
            <pc:docMk/>
            <pc:sldMk cId="1646395626" sldId="287"/>
            <ac:spMk id="10" creationId="{1556F230-7F29-4CAD-A5B1-96ACA15FB3B9}"/>
          </ac:spMkLst>
        </pc:spChg>
      </pc:sldChg>
      <pc:sldChg chg="modSp mod">
        <pc:chgData name="Silvia Cigno" userId="46b4fad68809e244" providerId="LiveId" clId="{310A710D-2DC3-40DC-8D9D-10F05D8B9172}" dt="2024-05-03T13:39:33.859" v="632" actId="207"/>
        <pc:sldMkLst>
          <pc:docMk/>
          <pc:sldMk cId="3017911637" sldId="290"/>
        </pc:sldMkLst>
        <pc:spChg chg="mod">
          <ac:chgData name="Silvia Cigno" userId="46b4fad68809e244" providerId="LiveId" clId="{310A710D-2DC3-40DC-8D9D-10F05D8B9172}" dt="2024-05-03T13:39:19.469" v="630" actId="790"/>
          <ac:spMkLst>
            <pc:docMk/>
            <pc:sldMk cId="3017911637" sldId="290"/>
            <ac:spMk id="2" creationId="{00A82214-649F-4523-A13F-71BF46CFC584}"/>
          </ac:spMkLst>
        </pc:spChg>
        <pc:spChg chg="mod">
          <ac:chgData name="Silvia Cigno" userId="46b4fad68809e244" providerId="LiveId" clId="{310A710D-2DC3-40DC-8D9D-10F05D8B9172}" dt="2024-05-03T13:39:33.859" v="632" actId="207"/>
          <ac:spMkLst>
            <pc:docMk/>
            <pc:sldMk cId="3017911637" sldId="290"/>
            <ac:spMk id="6" creationId="{6764D59A-DB9C-4490-9B8D-7FD36EC9818D}"/>
          </ac:spMkLst>
        </pc:spChg>
      </pc:sldChg>
      <pc:sldChg chg="modSp mod">
        <pc:chgData name="Silvia Cigno" userId="46b4fad68809e244" providerId="LiveId" clId="{310A710D-2DC3-40DC-8D9D-10F05D8B9172}" dt="2024-05-03T13:43:56.997" v="921" actId="20577"/>
        <pc:sldMkLst>
          <pc:docMk/>
          <pc:sldMk cId="1081737682" sldId="291"/>
        </pc:sldMkLst>
        <pc:spChg chg="mod">
          <ac:chgData name="Silvia Cigno" userId="46b4fad68809e244" providerId="LiveId" clId="{310A710D-2DC3-40DC-8D9D-10F05D8B9172}" dt="2024-05-03T13:40:03.710" v="633"/>
          <ac:spMkLst>
            <pc:docMk/>
            <pc:sldMk cId="1081737682" sldId="291"/>
            <ac:spMk id="2" creationId="{00A82214-649F-4523-A13F-71BF46CFC584}"/>
          </ac:spMkLst>
        </pc:spChg>
        <pc:spChg chg="mod">
          <ac:chgData name="Silvia Cigno" userId="46b4fad68809e244" providerId="LiveId" clId="{310A710D-2DC3-40DC-8D9D-10F05D8B9172}" dt="2024-05-03T13:43:56.997" v="921" actId="20577"/>
          <ac:spMkLst>
            <pc:docMk/>
            <pc:sldMk cId="1081737682" sldId="291"/>
            <ac:spMk id="6" creationId="{FDB352BC-A755-4B1D-905F-DD3F6FE7A4DE}"/>
          </ac:spMkLst>
        </pc:spChg>
      </pc:sldChg>
      <pc:sldChg chg="modSp mod">
        <pc:chgData name="Silvia Cigno" userId="46b4fad68809e244" providerId="LiveId" clId="{310A710D-2DC3-40DC-8D9D-10F05D8B9172}" dt="2024-05-03T13:49:05.725" v="937" actId="1076"/>
        <pc:sldMkLst>
          <pc:docMk/>
          <pc:sldMk cId="273074676" sldId="292"/>
        </pc:sldMkLst>
        <pc:spChg chg="mod">
          <ac:chgData name="Silvia Cigno" userId="46b4fad68809e244" providerId="LiveId" clId="{310A710D-2DC3-40DC-8D9D-10F05D8B9172}" dt="2024-05-03T13:45:25.786" v="927" actId="790"/>
          <ac:spMkLst>
            <pc:docMk/>
            <pc:sldMk cId="273074676" sldId="292"/>
            <ac:spMk id="2" creationId="{00A82214-649F-4523-A13F-71BF46CFC584}"/>
          </ac:spMkLst>
        </pc:spChg>
        <pc:spChg chg="mod">
          <ac:chgData name="Silvia Cigno" userId="46b4fad68809e244" providerId="LiveId" clId="{310A710D-2DC3-40DC-8D9D-10F05D8B9172}" dt="2024-05-03T13:44:59.410" v="926" actId="1076"/>
          <ac:spMkLst>
            <pc:docMk/>
            <pc:sldMk cId="273074676" sldId="292"/>
            <ac:spMk id="5" creationId="{9B873B1F-C2B9-4799-AC1F-DC97ED2F98D8}"/>
          </ac:spMkLst>
        </pc:spChg>
        <pc:spChg chg="mod">
          <ac:chgData name="Silvia Cigno" userId="46b4fad68809e244" providerId="LiveId" clId="{310A710D-2DC3-40DC-8D9D-10F05D8B9172}" dt="2024-05-03T13:48:23.332" v="932" actId="1076"/>
          <ac:spMkLst>
            <pc:docMk/>
            <pc:sldMk cId="273074676" sldId="292"/>
            <ac:spMk id="11" creationId="{10FFC852-1B54-45EF-A7C6-C5652B991D0D}"/>
          </ac:spMkLst>
        </pc:spChg>
        <pc:spChg chg="mod">
          <ac:chgData name="Silvia Cigno" userId="46b4fad68809e244" providerId="LiveId" clId="{310A710D-2DC3-40DC-8D9D-10F05D8B9172}" dt="2024-05-03T13:48:46.563" v="935"/>
          <ac:spMkLst>
            <pc:docMk/>
            <pc:sldMk cId="273074676" sldId="292"/>
            <ac:spMk id="12" creationId="{E4F56074-24FB-4C01-83F2-150C411D4261}"/>
          </ac:spMkLst>
        </pc:spChg>
        <pc:spChg chg="mod">
          <ac:chgData name="Silvia Cigno" userId="46b4fad68809e244" providerId="LiveId" clId="{310A710D-2DC3-40DC-8D9D-10F05D8B9172}" dt="2024-05-03T13:49:05.725" v="937" actId="1076"/>
          <ac:spMkLst>
            <pc:docMk/>
            <pc:sldMk cId="273074676" sldId="292"/>
            <ac:spMk id="13" creationId="{BCD0910B-CD84-42AA-92D0-074E46202D44}"/>
          </ac:spMkLst>
        </pc:spChg>
      </pc:sldChg>
      <pc:sldChg chg="modSp mod">
        <pc:chgData name="Silvia Cigno" userId="46b4fad68809e244" providerId="LiveId" clId="{310A710D-2DC3-40DC-8D9D-10F05D8B9172}" dt="2024-05-03T13:51:38.523" v="959" actId="5793"/>
        <pc:sldMkLst>
          <pc:docMk/>
          <pc:sldMk cId="3436273378" sldId="293"/>
        </pc:sldMkLst>
        <pc:spChg chg="mod">
          <ac:chgData name="Silvia Cigno" userId="46b4fad68809e244" providerId="LiveId" clId="{310A710D-2DC3-40DC-8D9D-10F05D8B9172}" dt="2024-05-03T13:49:42.670" v="939" actId="790"/>
          <ac:spMkLst>
            <pc:docMk/>
            <pc:sldMk cId="3436273378" sldId="293"/>
            <ac:spMk id="2" creationId="{00A82214-649F-4523-A13F-71BF46CFC584}"/>
          </ac:spMkLst>
        </pc:spChg>
        <pc:spChg chg="mod">
          <ac:chgData name="Silvia Cigno" userId="46b4fad68809e244" providerId="LiveId" clId="{310A710D-2DC3-40DC-8D9D-10F05D8B9172}" dt="2024-05-03T13:50:38.263" v="950"/>
          <ac:spMkLst>
            <pc:docMk/>
            <pc:sldMk cId="3436273378" sldId="293"/>
            <ac:spMk id="5" creationId="{9B873B1F-C2B9-4799-AC1F-DC97ED2F98D8}"/>
          </ac:spMkLst>
        </pc:spChg>
        <pc:spChg chg="mod">
          <ac:chgData name="Silvia Cigno" userId="46b4fad68809e244" providerId="LiveId" clId="{310A710D-2DC3-40DC-8D9D-10F05D8B9172}" dt="2024-05-03T13:51:38.523" v="959" actId="5793"/>
          <ac:spMkLst>
            <pc:docMk/>
            <pc:sldMk cId="3436273378" sldId="293"/>
            <ac:spMk id="8" creationId="{0AF5CDA6-6A76-4284-B34A-FB597486237B}"/>
          </ac:spMkLst>
        </pc:spChg>
        <pc:picChg chg="mod">
          <ac:chgData name="Silvia Cigno" userId="46b4fad68809e244" providerId="LiveId" clId="{310A710D-2DC3-40DC-8D9D-10F05D8B9172}" dt="2024-05-03T13:51:13.493" v="952" actId="1076"/>
          <ac:picMkLst>
            <pc:docMk/>
            <pc:sldMk cId="3436273378" sldId="293"/>
            <ac:picMk id="7" creationId="{92777442-CBD3-4248-BCF3-0E37AA18C675}"/>
          </ac:picMkLst>
        </pc:picChg>
      </pc:sldChg>
      <pc:sldChg chg="addSp delSp modSp mod">
        <pc:chgData name="Silvia Cigno" userId="46b4fad68809e244" providerId="LiveId" clId="{310A710D-2DC3-40DC-8D9D-10F05D8B9172}" dt="2024-05-03T14:00:14.999" v="1093" actId="207"/>
        <pc:sldMkLst>
          <pc:docMk/>
          <pc:sldMk cId="4049780952" sldId="294"/>
        </pc:sldMkLst>
        <pc:spChg chg="add del">
          <ac:chgData name="Silvia Cigno" userId="46b4fad68809e244" providerId="LiveId" clId="{310A710D-2DC3-40DC-8D9D-10F05D8B9172}" dt="2024-05-03T13:53:03.756" v="1037" actId="22"/>
          <ac:spMkLst>
            <pc:docMk/>
            <pc:sldMk cId="4049780952" sldId="294"/>
            <ac:spMk id="5" creationId="{EB58898B-E2F9-9B19-FD78-8B45A000017B}"/>
          </ac:spMkLst>
        </pc:spChg>
        <pc:spChg chg="add mod">
          <ac:chgData name="Silvia Cigno" userId="46b4fad68809e244" providerId="LiveId" clId="{310A710D-2DC3-40DC-8D9D-10F05D8B9172}" dt="2024-05-03T14:00:14.999" v="1093" actId="207"/>
          <ac:spMkLst>
            <pc:docMk/>
            <pc:sldMk cId="4049780952" sldId="294"/>
            <ac:spMk id="6" creationId="{7C358820-5B4B-4186-7C1E-B821743B99CA}"/>
          </ac:spMkLst>
        </pc:spChg>
        <pc:spChg chg="mod">
          <ac:chgData name="Silvia Cigno" userId="46b4fad68809e244" providerId="LiveId" clId="{310A710D-2DC3-40DC-8D9D-10F05D8B9172}" dt="2024-05-03T13:59:33.960" v="1080" actId="20577"/>
          <ac:spMkLst>
            <pc:docMk/>
            <pc:sldMk cId="4049780952" sldId="294"/>
            <ac:spMk id="8" creationId="{35E6114B-8D9B-4E07-A185-46BD54C7F47A}"/>
          </ac:spMkLst>
        </pc:spChg>
        <pc:picChg chg="add del">
          <ac:chgData name="Silvia Cigno" userId="46b4fad68809e244" providerId="LiveId" clId="{310A710D-2DC3-40DC-8D9D-10F05D8B9172}" dt="2024-05-03T13:54:16.204" v="1040" actId="21"/>
          <ac:picMkLst>
            <pc:docMk/>
            <pc:sldMk cId="4049780952" sldId="294"/>
            <ac:picMk id="7" creationId="{64238ACC-F3A5-4344-81E7-0418AA78473D}"/>
          </ac:picMkLst>
        </pc:picChg>
      </pc:sldChg>
      <pc:sldChg chg="modSp mod">
        <pc:chgData name="Silvia Cigno" userId="46b4fad68809e244" providerId="LiveId" clId="{310A710D-2DC3-40DC-8D9D-10F05D8B9172}" dt="2024-05-03T14:07:25.196" v="1160" actId="1076"/>
        <pc:sldMkLst>
          <pc:docMk/>
          <pc:sldMk cId="932550455" sldId="295"/>
        </pc:sldMkLst>
        <pc:spChg chg="mod">
          <ac:chgData name="Silvia Cigno" userId="46b4fad68809e244" providerId="LiveId" clId="{310A710D-2DC3-40DC-8D9D-10F05D8B9172}" dt="2024-05-03T14:07:25.196" v="1160" actId="1076"/>
          <ac:spMkLst>
            <pc:docMk/>
            <pc:sldMk cId="932550455" sldId="295"/>
            <ac:spMk id="2" creationId="{00A82214-649F-4523-A13F-71BF46CFC584}"/>
          </ac:spMkLst>
        </pc:spChg>
        <pc:spChg chg="mod">
          <ac:chgData name="Silvia Cigno" userId="46b4fad68809e244" providerId="LiveId" clId="{310A710D-2DC3-40DC-8D9D-10F05D8B9172}" dt="2024-05-03T14:07:22.035" v="1159" actId="1076"/>
          <ac:spMkLst>
            <pc:docMk/>
            <pc:sldMk cId="932550455" sldId="295"/>
            <ac:spMk id="5" creationId="{04DCA4C3-CFAF-4A86-B0C4-700BC3EF45E1}"/>
          </ac:spMkLst>
        </pc:spChg>
      </pc:sldChg>
      <pc:sldChg chg="addSp delSp modSp mod">
        <pc:chgData name="Silvia Cigno" userId="46b4fad68809e244" providerId="LiveId" clId="{310A710D-2DC3-40DC-8D9D-10F05D8B9172}" dt="2024-05-03T14:12:11.986" v="1196"/>
        <pc:sldMkLst>
          <pc:docMk/>
          <pc:sldMk cId="2507884234" sldId="296"/>
        </pc:sldMkLst>
        <pc:spChg chg="add mod">
          <ac:chgData name="Silvia Cigno" userId="46b4fad68809e244" providerId="LiveId" clId="{310A710D-2DC3-40DC-8D9D-10F05D8B9172}" dt="2024-05-03T14:09:29.731" v="1177" actId="1076"/>
          <ac:spMkLst>
            <pc:docMk/>
            <pc:sldMk cId="2507884234" sldId="296"/>
            <ac:spMk id="2" creationId="{3BAB1BB5-0437-CD3A-6823-614563B66A89}"/>
          </ac:spMkLst>
        </pc:spChg>
        <pc:spChg chg="mod">
          <ac:chgData name="Silvia Cigno" userId="46b4fad68809e244" providerId="LiveId" clId="{310A710D-2DC3-40DC-8D9D-10F05D8B9172}" dt="2024-05-03T14:12:11.986" v="1196"/>
          <ac:spMkLst>
            <pc:docMk/>
            <pc:sldMk cId="2507884234" sldId="296"/>
            <ac:spMk id="8" creationId="{B7B3C3EE-5BE0-4D90-9632-71215DA7C365}"/>
          </ac:spMkLst>
        </pc:spChg>
        <pc:picChg chg="del">
          <ac:chgData name="Silvia Cigno" userId="46b4fad68809e244" providerId="LiveId" clId="{310A710D-2DC3-40DC-8D9D-10F05D8B9172}" dt="2024-05-03T14:08:26.432" v="1161" actId="21"/>
          <ac:picMkLst>
            <pc:docMk/>
            <pc:sldMk cId="2507884234" sldId="296"/>
            <ac:picMk id="7" creationId="{650299B2-D621-45EC-A9B6-91F9BDCF446D}"/>
          </ac:picMkLst>
        </pc:picChg>
      </pc:sldChg>
      <pc:sldChg chg="modSp mod">
        <pc:chgData name="Silvia Cigno" userId="46b4fad68809e244" providerId="LiveId" clId="{310A710D-2DC3-40DC-8D9D-10F05D8B9172}" dt="2024-05-03T13:44:19.427" v="922"/>
        <pc:sldMkLst>
          <pc:docMk/>
          <pc:sldMk cId="419965262" sldId="297"/>
        </pc:sldMkLst>
        <pc:spChg chg="mod">
          <ac:chgData name="Silvia Cigno" userId="46b4fad68809e244" providerId="LiveId" clId="{310A710D-2DC3-40DC-8D9D-10F05D8B9172}" dt="2024-05-03T13:44:19.427" v="922"/>
          <ac:spMkLst>
            <pc:docMk/>
            <pc:sldMk cId="419965262" sldId="297"/>
            <ac:spMk id="2" creationId="{00A82214-649F-4523-A13F-71BF46CFC584}"/>
          </ac:spMkLst>
        </pc:spChg>
      </pc:sldChg>
      <pc:sldChg chg="modSp mod">
        <pc:chgData name="Silvia Cigno" userId="46b4fad68809e244" providerId="LiveId" clId="{310A710D-2DC3-40DC-8D9D-10F05D8B9172}" dt="2024-05-03T14:29:54.488" v="1277" actId="1076"/>
        <pc:sldMkLst>
          <pc:docMk/>
          <pc:sldMk cId="2816386115" sldId="298"/>
        </pc:sldMkLst>
        <pc:spChg chg="mod">
          <ac:chgData name="Silvia Cigno" userId="46b4fad68809e244" providerId="LiveId" clId="{310A710D-2DC3-40DC-8D9D-10F05D8B9172}" dt="2024-05-03T14:24:59.822" v="1204"/>
          <ac:spMkLst>
            <pc:docMk/>
            <pc:sldMk cId="2816386115" sldId="298"/>
            <ac:spMk id="2" creationId="{00A82214-649F-4523-A13F-71BF46CFC584}"/>
          </ac:spMkLst>
        </pc:spChg>
        <pc:spChg chg="mod">
          <ac:chgData name="Silvia Cigno" userId="46b4fad68809e244" providerId="LiveId" clId="{310A710D-2DC3-40DC-8D9D-10F05D8B9172}" dt="2024-05-03T14:29:54.488" v="1277" actId="1076"/>
          <ac:spMkLst>
            <pc:docMk/>
            <pc:sldMk cId="2816386115" sldId="298"/>
            <ac:spMk id="6" creationId="{02D42758-40D7-4FB7-AD16-8A58761D96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03/05/2024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710458" y="1157680"/>
            <a:ext cx="10056812" cy="939567"/>
          </a:xfrm>
        </p:spPr>
        <p:txBody>
          <a:bodyPr>
            <a:normAutofit fontScale="90000"/>
          </a:bodyPr>
          <a:lstStyle/>
          <a:p>
            <a:pPr algn="just"/>
            <a:r>
              <a:rPr lang="it-IT" sz="2800" dirty="0"/>
              <a:t>Modelli climatici e strumenti predittivi: Introduzione ai modelli climatici e importanza del loro ruolo per comprendere il cambiamento climatico</a:t>
            </a:r>
            <a:endParaRPr lang="it-IT" sz="28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tângulo 8">
            <a:extLst>
              <a:ext uri="{FF2B5EF4-FFF2-40B4-BE49-F238E27FC236}">
                <a16:creationId xmlns:a16="http://schemas.microsoft.com/office/drawing/2014/main" id="{6FE94015-14CE-4960-972D-BDD70EACF1D2}"/>
              </a:ext>
            </a:extLst>
          </p:cNvPr>
          <p:cNvSpPr/>
          <p:nvPr/>
        </p:nvSpPr>
        <p:spPr>
          <a:xfrm>
            <a:off x="710458" y="2097247"/>
            <a:ext cx="1866488" cy="375338"/>
          </a:xfrm>
          <a:prstGeom prst="rect">
            <a:avLst/>
          </a:prstGeom>
        </p:spPr>
        <p:txBody>
          <a:bodyPr wrap="square">
            <a:spAutoFit/>
          </a:bodyPr>
          <a:lstStyle/>
          <a:p>
            <a:r>
              <a:rPr lang="pt-PT" b="1" dirty="0">
                <a:solidFill>
                  <a:schemeClr val="accent6"/>
                </a:solidFill>
              </a:rPr>
              <a:t>Modelli climatici </a:t>
            </a:r>
          </a:p>
        </p:txBody>
      </p:sp>
      <p:sp>
        <p:nvSpPr>
          <p:cNvPr id="11" name="Retângulo 10">
            <a:extLst>
              <a:ext uri="{FF2B5EF4-FFF2-40B4-BE49-F238E27FC236}">
                <a16:creationId xmlns:a16="http://schemas.microsoft.com/office/drawing/2014/main" id="{445BFFC1-4ABE-4741-9BD4-3B7AA4175B0C}"/>
              </a:ext>
            </a:extLst>
          </p:cNvPr>
          <p:cNvSpPr/>
          <p:nvPr/>
        </p:nvSpPr>
        <p:spPr>
          <a:xfrm>
            <a:off x="645951" y="2724217"/>
            <a:ext cx="10570129" cy="313932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it-IT" dirty="0"/>
              <a:t>I </a:t>
            </a:r>
            <a:r>
              <a:rPr lang="it-IT" dirty="0">
                <a:solidFill>
                  <a:srgbClr val="92D050"/>
                </a:solidFill>
              </a:rPr>
              <a:t>modelli climatici </a:t>
            </a:r>
            <a:r>
              <a:rPr lang="it-IT" dirty="0"/>
              <a:t>sono sistemi di equazioni differenziali basati sulle leggi fondamentali della fisica, della dinamica dei fluidi e della chimica usati nelle simulazioni del clima. </a:t>
            </a:r>
          </a:p>
          <a:p>
            <a:pPr marL="285750" indent="-285750" algn="just">
              <a:buClr>
                <a:schemeClr val="accent6"/>
              </a:buClr>
              <a:buFont typeface="Arial" panose="020B0604020202020204" pitchFamily="34" charset="0"/>
              <a:buChar char="•"/>
            </a:pPr>
            <a:r>
              <a:rPr lang="it-IT" dirty="0"/>
              <a:t>I </a:t>
            </a:r>
            <a:r>
              <a:rPr lang="it-IT" dirty="0">
                <a:solidFill>
                  <a:srgbClr val="92D050"/>
                </a:solidFill>
              </a:rPr>
              <a:t>modelli climatici </a:t>
            </a:r>
            <a:r>
              <a:rPr lang="it-IT" dirty="0"/>
              <a:t>sono rappresentazioni matematiche del sistema climatico, espresse in forma di codici informatici ed eseguite su potenti computer. </a:t>
            </a:r>
          </a:p>
          <a:p>
            <a:pPr marL="285750" indent="-285750" algn="just">
              <a:buClr>
                <a:schemeClr val="accent6"/>
              </a:buClr>
              <a:buFont typeface="Arial" panose="020B0604020202020204" pitchFamily="34" charset="0"/>
              <a:buChar char="•"/>
            </a:pPr>
            <a:r>
              <a:rPr lang="it-IT" dirty="0"/>
              <a:t>La </a:t>
            </a:r>
            <a:r>
              <a:rPr lang="it-IT" dirty="0">
                <a:solidFill>
                  <a:srgbClr val="92D050"/>
                </a:solidFill>
              </a:rPr>
              <a:t>fiducia</a:t>
            </a:r>
            <a:r>
              <a:rPr lang="it-IT" dirty="0"/>
              <a:t> nei confronti di questi modelli deriva dal fatto che i principi alla base del loro funzionamento si basano su leggi fisiche consolidate, come la conservazione della massa, dell’energia e della quantità di moto, oltre a una serie di osservazioni scientifiche. </a:t>
            </a:r>
          </a:p>
          <a:p>
            <a:pPr marL="285750" indent="-285750" algn="just">
              <a:buClr>
                <a:schemeClr val="accent6"/>
              </a:buClr>
              <a:buFont typeface="Arial" panose="020B0604020202020204" pitchFamily="34" charset="0"/>
              <a:buChar char="•"/>
            </a:pPr>
            <a:r>
              <a:rPr lang="it-IT" dirty="0"/>
              <a:t>Inoltre, l’</a:t>
            </a:r>
            <a:r>
              <a:rPr lang="it-IT" dirty="0">
                <a:solidFill>
                  <a:srgbClr val="92D050"/>
                </a:solidFill>
              </a:rPr>
              <a:t>attendibilità</a:t>
            </a:r>
            <a:r>
              <a:rPr lang="it-IT" dirty="0"/>
              <a:t> di questi modelli è data anche dalla loro capacità di simulare importanti aspetti delle attuali condizioni climatiche. </a:t>
            </a:r>
          </a:p>
          <a:p>
            <a:pPr marL="285750" indent="-285750" algn="just">
              <a:buClr>
                <a:schemeClr val="accent6"/>
              </a:buClr>
              <a:buFont typeface="Arial" panose="020B0604020202020204" pitchFamily="34" charset="0"/>
              <a:buChar char="•"/>
            </a:pPr>
            <a:r>
              <a:rPr lang="it-IT" dirty="0">
                <a:solidFill>
                  <a:schemeClr val="accent6"/>
                </a:solidFill>
              </a:rPr>
              <a:t>I modelli vengono sottoposti a una regolare ed estesa valutazione </a:t>
            </a:r>
            <a:r>
              <a:rPr lang="it-IT" dirty="0"/>
              <a:t>confrontando le loro simulazioni con le osservazioni dell’atmosfera, dell’oceano, della criosfera e della superficie terrestre. </a:t>
            </a:r>
            <a:endParaRPr lang="en-US" dirty="0"/>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0" name="Imagem 9">
            <a:extLst>
              <a:ext uri="{FF2B5EF4-FFF2-40B4-BE49-F238E27FC236}">
                <a16:creationId xmlns:a16="http://schemas.microsoft.com/office/drawing/2014/main" id="{D150BC7D-CD41-434B-A549-53EDAE96616E}"/>
              </a:ext>
            </a:extLst>
          </p:cNvPr>
          <p:cNvPicPr>
            <a:picLocks noChangeAspect="1"/>
          </p:cNvPicPr>
          <p:nvPr/>
        </p:nvPicPr>
        <p:blipFill>
          <a:blip r:embed="rId2"/>
          <a:stretch>
            <a:fillRect/>
          </a:stretch>
        </p:blipFill>
        <p:spPr>
          <a:xfrm>
            <a:off x="1490937" y="1777216"/>
            <a:ext cx="5440276" cy="3585916"/>
          </a:xfrm>
          <a:prstGeom prst="rect">
            <a:avLst/>
          </a:prstGeom>
        </p:spPr>
      </p:pic>
      <p:sp>
        <p:nvSpPr>
          <p:cNvPr id="11" name="Retângulo 10">
            <a:extLst>
              <a:ext uri="{FF2B5EF4-FFF2-40B4-BE49-F238E27FC236}">
                <a16:creationId xmlns:a16="http://schemas.microsoft.com/office/drawing/2014/main" id="{D9E8A881-C7D9-40C8-8F51-F141A034E0C0}"/>
              </a:ext>
            </a:extLst>
          </p:cNvPr>
          <p:cNvSpPr/>
          <p:nvPr/>
        </p:nvSpPr>
        <p:spPr>
          <a:xfrm>
            <a:off x="1490937" y="5505998"/>
            <a:ext cx="4421660" cy="369332"/>
          </a:xfrm>
          <a:prstGeom prst="rect">
            <a:avLst/>
          </a:prstGeom>
        </p:spPr>
        <p:txBody>
          <a:bodyPr wrap="none">
            <a:spAutoFit/>
          </a:bodyPr>
          <a:lstStyle/>
          <a:p>
            <a:r>
              <a:rPr lang="it-IT" dirty="0"/>
              <a:t>Schema di un modello meteorologico globale</a:t>
            </a:r>
            <a:endParaRPr lang="pt-PT" dirty="0"/>
          </a:p>
        </p:txBody>
      </p:sp>
      <p:sp>
        <p:nvSpPr>
          <p:cNvPr id="12" name="Retângulo 11">
            <a:extLst>
              <a:ext uri="{FF2B5EF4-FFF2-40B4-BE49-F238E27FC236}">
                <a16:creationId xmlns:a16="http://schemas.microsoft.com/office/drawing/2014/main" id="{4B0B6D75-C23D-44CE-A3DA-1532B4924081}"/>
              </a:ext>
            </a:extLst>
          </p:cNvPr>
          <p:cNvSpPr/>
          <p:nvPr/>
        </p:nvSpPr>
        <p:spPr>
          <a:xfrm>
            <a:off x="6931213" y="1413670"/>
            <a:ext cx="3898478" cy="4278094"/>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it-IT" sz="1600" dirty="0"/>
              <a:t>Solitamente, i modelli consistono nella sovrapposizione di una griglia 3D sull’area designata che può arrivare a comprendere l’intero pianeta, nell’applicazione delle equazioni e nell’osservazione e valutazione dei risultati.</a:t>
            </a:r>
          </a:p>
          <a:p>
            <a:pPr marL="285750" indent="-285750" algn="just">
              <a:buClr>
                <a:schemeClr val="accent6"/>
              </a:buClr>
              <a:buFont typeface="Arial" panose="020B0604020202020204" pitchFamily="34" charset="0"/>
              <a:buChar char="•"/>
            </a:pPr>
            <a:r>
              <a:rPr lang="it-IT" sz="1600" dirty="0"/>
              <a:t>I modelli climatici si basano sui dati raccolti negli ultimi 30 anni relativi al vento, alla temperatura, alle radiazioni, all’umidità relativa e all’idrologia superficiale e applicano le equazioni utilizzando queste informazioni per ciascuna griglia, valutando le interazioni con i punti limitrofi per produrre una idea delle condizioni climatiche precedenti e proporre delle previsioni. </a:t>
            </a:r>
            <a:endParaRPr lang="pt-PT" sz="1600" dirty="0"/>
          </a:p>
        </p:txBody>
      </p:sp>
      <p:sp>
        <p:nvSpPr>
          <p:cNvPr id="14" name="Retângulo 13">
            <a:extLst>
              <a:ext uri="{FF2B5EF4-FFF2-40B4-BE49-F238E27FC236}">
                <a16:creationId xmlns:a16="http://schemas.microsoft.com/office/drawing/2014/main" id="{716BF5D4-F99F-4318-9B3A-88C73D86C2F1}"/>
              </a:ext>
            </a:extLst>
          </p:cNvPr>
          <p:cNvSpPr/>
          <p:nvPr/>
        </p:nvSpPr>
        <p:spPr>
          <a:xfrm>
            <a:off x="1171721" y="1044338"/>
            <a:ext cx="1766317" cy="369332"/>
          </a:xfrm>
          <a:prstGeom prst="rect">
            <a:avLst/>
          </a:prstGeom>
        </p:spPr>
        <p:txBody>
          <a:bodyPr wrap="none">
            <a:spAutoFit/>
          </a:bodyPr>
          <a:lstStyle/>
          <a:p>
            <a:pPr lvl="0"/>
            <a:r>
              <a:rPr lang="pt-PT" b="1" dirty="0">
                <a:solidFill>
                  <a:srgbClr val="70AD47"/>
                </a:solidFill>
              </a:rPr>
              <a:t>Modelli climatici</a:t>
            </a: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2" name="Retângulo 1">
            <a:extLst>
              <a:ext uri="{FF2B5EF4-FFF2-40B4-BE49-F238E27FC236}">
                <a16:creationId xmlns:a16="http://schemas.microsoft.com/office/drawing/2014/main" id="{7E82EF6D-1F3B-4CB4-8624-58D969C2497B}"/>
              </a:ext>
            </a:extLst>
          </p:cNvPr>
          <p:cNvSpPr/>
          <p:nvPr/>
        </p:nvSpPr>
        <p:spPr>
          <a:xfrm>
            <a:off x="1431226" y="572586"/>
            <a:ext cx="2068836" cy="369332"/>
          </a:xfrm>
          <a:prstGeom prst="rect">
            <a:avLst/>
          </a:prstGeom>
        </p:spPr>
        <p:txBody>
          <a:bodyPr wrap="none">
            <a:spAutoFit/>
          </a:bodyPr>
          <a:lstStyle/>
          <a:p>
            <a:r>
              <a:rPr lang="pt-PT" b="1" dirty="0">
                <a:solidFill>
                  <a:schemeClr val="accent6"/>
                </a:solidFill>
              </a:rPr>
              <a:t>Strumenti predittivi</a:t>
            </a:r>
          </a:p>
        </p:txBody>
      </p:sp>
      <p:sp>
        <p:nvSpPr>
          <p:cNvPr id="4" name="Retângulo 3">
            <a:extLst>
              <a:ext uri="{FF2B5EF4-FFF2-40B4-BE49-F238E27FC236}">
                <a16:creationId xmlns:a16="http://schemas.microsoft.com/office/drawing/2014/main" id="{4001187A-A648-49BB-891D-D25CED01B2D4}"/>
              </a:ext>
            </a:extLst>
          </p:cNvPr>
          <p:cNvSpPr/>
          <p:nvPr/>
        </p:nvSpPr>
        <p:spPr>
          <a:xfrm>
            <a:off x="578209" y="1060541"/>
            <a:ext cx="6196669" cy="5594096"/>
          </a:xfrm>
          <a:prstGeom prst="rect">
            <a:avLst/>
          </a:prstGeom>
        </p:spPr>
        <p:txBody>
          <a:bodyPr wrap="square">
            <a:spAutoFit/>
          </a:bodyPr>
          <a:lstStyle/>
          <a:p>
            <a:pPr>
              <a:lnSpc>
                <a:spcPct val="150000"/>
              </a:lnSpc>
              <a:buClr>
                <a:schemeClr val="accent6"/>
              </a:buClr>
            </a:pPr>
            <a:r>
              <a:rPr lang="en-US" sz="1600" dirty="0"/>
              <a:t>Example of predictive tools: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risk dashboard:</a:t>
            </a:r>
            <a:r>
              <a:rPr lang="en-US" sz="1600" dirty="0"/>
              <a:t> </a:t>
            </a:r>
            <a:r>
              <a:rPr lang="it-IT" sz="1600" dirty="0"/>
              <a:t>Il </a:t>
            </a:r>
            <a:r>
              <a:rPr lang="it-IT" sz="1600" dirty="0" err="1"/>
              <a:t>Climate</a:t>
            </a:r>
            <a:r>
              <a:rPr lang="it-IT" sz="1600" dirty="0"/>
              <a:t> risk dashboard (BETA) permette di esplorare l’impatto futuro del cambiamento climatico e del riscaldamento globale. </a:t>
            </a:r>
            <a:endParaRPr lang="en-US" sz="1600" dirty="0"/>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Action Tracker: </a:t>
            </a:r>
            <a:r>
              <a:rPr lang="it-IT" sz="1600" dirty="0"/>
              <a:t>Il </a:t>
            </a:r>
            <a:r>
              <a:rPr lang="it-IT" sz="1600" dirty="0" err="1"/>
              <a:t>Climate</a:t>
            </a:r>
            <a:r>
              <a:rPr lang="it-IT" sz="1600" dirty="0"/>
              <a:t> Action Tracker è un gruppo indipendente di ricerca scientifica che monitora le azioni per il clima dei governi sulla base dell’Accordo di Parigi, il quale mira a “mantenere il riscaldamento globale ben al di sotto dei 2°C, impegnandosi a limitarlo a 1,5°C."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impact explorer: </a:t>
            </a:r>
            <a:r>
              <a:rPr lang="it-IT" sz="1600" dirty="0"/>
              <a:t>Questo strumento mostra quanto la gravità degli effetti del cambiamento climatico aumenteranno nel corso del tempo nelle regioni, provincie e nazioni con diversi livelli di riscaldamento, a partire da 1,5°C, ovvero dal limite fissato nell’ambito dell’Accordo di Parigi. Permette anche di avere accesso ai dati su cui si basa. </a:t>
            </a:r>
            <a:endParaRPr lang="en-US" sz="1600" dirty="0"/>
          </a:p>
        </p:txBody>
      </p:sp>
      <p:pic>
        <p:nvPicPr>
          <p:cNvPr id="7" name="Imagem 6">
            <a:extLst>
              <a:ext uri="{FF2B5EF4-FFF2-40B4-BE49-F238E27FC236}">
                <a16:creationId xmlns:a16="http://schemas.microsoft.com/office/drawing/2014/main" id="{E284EB2B-B6A3-4ADE-8004-E335B4F9996D}"/>
              </a:ext>
            </a:extLst>
          </p:cNvPr>
          <p:cNvPicPr>
            <a:picLocks noChangeAspect="1"/>
          </p:cNvPicPr>
          <p:nvPr/>
        </p:nvPicPr>
        <p:blipFill>
          <a:blip r:embed="rId2"/>
          <a:stretch>
            <a:fillRect/>
          </a:stretch>
        </p:blipFill>
        <p:spPr>
          <a:xfrm>
            <a:off x="7171204" y="1566753"/>
            <a:ext cx="2663908" cy="1512762"/>
          </a:xfrm>
          <a:prstGeom prst="rect">
            <a:avLst/>
          </a:prstGeom>
        </p:spPr>
      </p:pic>
      <p:pic>
        <p:nvPicPr>
          <p:cNvPr id="8" name="Imagem 7">
            <a:extLst>
              <a:ext uri="{FF2B5EF4-FFF2-40B4-BE49-F238E27FC236}">
                <a16:creationId xmlns:a16="http://schemas.microsoft.com/office/drawing/2014/main" id="{882E3D59-5692-43F7-9092-151C75C40BC7}"/>
              </a:ext>
            </a:extLst>
          </p:cNvPr>
          <p:cNvPicPr>
            <a:picLocks noChangeAspect="1"/>
          </p:cNvPicPr>
          <p:nvPr/>
        </p:nvPicPr>
        <p:blipFill>
          <a:blip r:embed="rId3"/>
          <a:stretch>
            <a:fillRect/>
          </a:stretch>
        </p:blipFill>
        <p:spPr>
          <a:xfrm>
            <a:off x="8680342" y="3160553"/>
            <a:ext cx="2673458" cy="1394073"/>
          </a:xfrm>
          <a:prstGeom prst="rect">
            <a:avLst/>
          </a:prstGeom>
        </p:spPr>
      </p:pic>
      <p:pic>
        <p:nvPicPr>
          <p:cNvPr id="9" name="Imagem 8">
            <a:extLst>
              <a:ext uri="{FF2B5EF4-FFF2-40B4-BE49-F238E27FC236}">
                <a16:creationId xmlns:a16="http://schemas.microsoft.com/office/drawing/2014/main" id="{F03C5714-DFB6-4558-9D53-E2321476BABB}"/>
              </a:ext>
            </a:extLst>
          </p:cNvPr>
          <p:cNvPicPr>
            <a:picLocks noChangeAspect="1"/>
          </p:cNvPicPr>
          <p:nvPr/>
        </p:nvPicPr>
        <p:blipFill>
          <a:blip r:embed="rId4"/>
          <a:stretch>
            <a:fillRect/>
          </a:stretch>
        </p:blipFill>
        <p:spPr>
          <a:xfrm>
            <a:off x="7224392" y="4635664"/>
            <a:ext cx="2610720" cy="1421968"/>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2" name="Retângulo 1">
            <a:extLst>
              <a:ext uri="{FF2B5EF4-FFF2-40B4-BE49-F238E27FC236}">
                <a16:creationId xmlns:a16="http://schemas.microsoft.com/office/drawing/2014/main" id="{A5B5E93E-F32B-4F3C-9B36-152EF247AB5D}"/>
              </a:ext>
            </a:extLst>
          </p:cNvPr>
          <p:cNvSpPr/>
          <p:nvPr/>
        </p:nvSpPr>
        <p:spPr>
          <a:xfrm>
            <a:off x="1785851" y="779344"/>
            <a:ext cx="3227230" cy="369332"/>
          </a:xfrm>
          <a:prstGeom prst="rect">
            <a:avLst/>
          </a:prstGeom>
        </p:spPr>
        <p:txBody>
          <a:bodyPr wrap="none">
            <a:spAutoFit/>
          </a:bodyPr>
          <a:lstStyle/>
          <a:p>
            <a:r>
              <a:rPr lang="pt-PT" dirty="0">
                <a:solidFill>
                  <a:schemeClr val="accent6"/>
                </a:solidFill>
              </a:rPr>
              <a:t>Modelli cilimatici nell’agricoltura</a:t>
            </a:r>
          </a:p>
        </p:txBody>
      </p:sp>
      <p:sp>
        <p:nvSpPr>
          <p:cNvPr id="5" name="Retângulo 4">
            <a:extLst>
              <a:ext uri="{FF2B5EF4-FFF2-40B4-BE49-F238E27FC236}">
                <a16:creationId xmlns:a16="http://schemas.microsoft.com/office/drawing/2014/main" id="{642D8552-27F5-40A2-8A64-E43DAF4D3A04}"/>
              </a:ext>
            </a:extLst>
          </p:cNvPr>
          <p:cNvSpPr/>
          <p:nvPr/>
        </p:nvSpPr>
        <p:spPr>
          <a:xfrm>
            <a:off x="198340" y="1293767"/>
            <a:ext cx="5257800" cy="4739759"/>
          </a:xfrm>
          <a:prstGeom prst="rect">
            <a:avLst/>
          </a:prstGeom>
        </p:spPr>
        <p:txBody>
          <a:bodyPr wrap="square">
            <a:spAutoFit/>
          </a:bodyPr>
          <a:lstStyle/>
          <a:p>
            <a:pPr marL="285750" indent="-285750" algn="just">
              <a:spcBef>
                <a:spcPts val="1200"/>
              </a:spcBef>
              <a:buClr>
                <a:schemeClr val="accent6"/>
              </a:buClr>
              <a:buFont typeface="Arial" panose="020B0604020202020204" pitchFamily="34" charset="0"/>
              <a:buChar char="•"/>
            </a:pPr>
            <a:r>
              <a:rPr lang="it-IT" sz="1600" dirty="0"/>
              <a:t>L’agricoltura è un settore suscettibile alle variazioni climatiche, in particolare alle temperature e alle precipitazioni. </a:t>
            </a:r>
          </a:p>
          <a:p>
            <a:pPr marL="285750" indent="-285750" algn="just">
              <a:spcBef>
                <a:spcPts val="1200"/>
              </a:spcBef>
              <a:buClr>
                <a:schemeClr val="accent6"/>
              </a:buClr>
              <a:buFont typeface="Arial" panose="020B0604020202020204" pitchFamily="34" charset="0"/>
              <a:buChar char="•"/>
            </a:pPr>
            <a:r>
              <a:rPr lang="it-IT" sz="1600" dirty="0"/>
              <a:t>Le variazioni climatiche osservate di recente suggeriscono un’elevata frequenza di manifestazioni di fenomeni metereologici estremi con potenziali effetti dannosi per l’agricoltura. </a:t>
            </a:r>
          </a:p>
          <a:p>
            <a:pPr marL="285750" indent="-285750" algn="just">
              <a:spcBef>
                <a:spcPts val="1200"/>
              </a:spcBef>
              <a:buClr>
                <a:schemeClr val="accent6"/>
              </a:buClr>
              <a:buFont typeface="Arial" panose="020B0604020202020204" pitchFamily="34" charset="0"/>
              <a:buChar char="•"/>
            </a:pPr>
            <a:r>
              <a:rPr lang="it-IT" sz="1600" dirty="0"/>
              <a:t>I modelli si basano su dati statistici che tengono conto sia delle informazioni relative alle colture che al clima, ovvero indicatori di zone </a:t>
            </a:r>
            <a:r>
              <a:rPr lang="it-IT" sz="1600" dirty="0" err="1"/>
              <a:t>agroecologiche</a:t>
            </a:r>
            <a:r>
              <a:rPr lang="it-IT" sz="1600" dirty="0"/>
              <a:t> ottenuti dalla combinazione di dati relativi al clima e al suolo uniti a semplici stime sul bilancio idrico del suolo. </a:t>
            </a:r>
          </a:p>
          <a:p>
            <a:pPr marL="285750" indent="-285750" algn="just">
              <a:spcBef>
                <a:spcPts val="1200"/>
              </a:spcBef>
              <a:buClr>
                <a:schemeClr val="accent6"/>
              </a:buClr>
              <a:buFont typeface="Arial" panose="020B0604020202020204" pitchFamily="34" charset="0"/>
              <a:buChar char="•"/>
            </a:pPr>
            <a:r>
              <a:rPr lang="it-IT" sz="1600" dirty="0"/>
              <a:t>Questi approcci sono molto utili per valutare gli andamenti su larga scala nel rapporto tra colture e clima, tuttavia non possono individuare le reazioni non lineare e i punti critici e anche la rappresentazione delle pratiche di gestione agricola è limitata in questi approcci.</a:t>
            </a:r>
            <a:endParaRPr lang="pt-PT" sz="1600" dirty="0"/>
          </a:p>
        </p:txBody>
      </p:sp>
      <p:pic>
        <p:nvPicPr>
          <p:cNvPr id="6" name="Imagem 5">
            <a:extLst>
              <a:ext uri="{FF2B5EF4-FFF2-40B4-BE49-F238E27FC236}">
                <a16:creationId xmlns:a16="http://schemas.microsoft.com/office/drawing/2014/main" id="{E4703C64-F476-4297-A770-B5B80867514E}"/>
              </a:ext>
            </a:extLst>
          </p:cNvPr>
          <p:cNvPicPr>
            <a:picLocks noChangeAspect="1"/>
          </p:cNvPicPr>
          <p:nvPr/>
        </p:nvPicPr>
        <p:blipFill>
          <a:blip r:embed="rId2"/>
          <a:stretch>
            <a:fillRect/>
          </a:stretch>
        </p:blipFill>
        <p:spPr>
          <a:xfrm>
            <a:off x="5594362" y="1561335"/>
            <a:ext cx="5649682" cy="2750606"/>
          </a:xfrm>
          <a:prstGeom prst="rect">
            <a:avLst/>
          </a:prstGeom>
        </p:spPr>
      </p:pic>
      <p:sp>
        <p:nvSpPr>
          <p:cNvPr id="10" name="CaixaDeTexto 9">
            <a:extLst>
              <a:ext uri="{FF2B5EF4-FFF2-40B4-BE49-F238E27FC236}">
                <a16:creationId xmlns:a16="http://schemas.microsoft.com/office/drawing/2014/main" id="{4B17525E-0382-4610-979D-F88650BC2E0A}"/>
              </a:ext>
            </a:extLst>
          </p:cNvPr>
          <p:cNvSpPr txBox="1"/>
          <p:nvPr/>
        </p:nvSpPr>
        <p:spPr>
          <a:xfrm>
            <a:off x="6778304" y="4655890"/>
            <a:ext cx="3682767" cy="584775"/>
          </a:xfrm>
          <a:prstGeom prst="rect">
            <a:avLst/>
          </a:prstGeom>
          <a:noFill/>
        </p:spPr>
        <p:txBody>
          <a:bodyPr wrap="square" rtlCol="0">
            <a:spAutoFit/>
          </a:bodyPr>
          <a:lstStyle/>
          <a:p>
            <a:r>
              <a:rPr lang="pt-PT" sz="1600" dirty="0"/>
              <a:t>Panoramica della simulazione di un modello climatico nell’agricoltura</a:t>
            </a:r>
          </a:p>
        </p:txBody>
      </p:sp>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745921" y="2585339"/>
            <a:ext cx="10515600" cy="1009651"/>
          </a:xfrm>
        </p:spPr>
        <p:txBody>
          <a:bodyPr>
            <a:noAutofit/>
          </a:bodyPr>
          <a:lstStyle/>
          <a:p>
            <a:pPr algn="ctr"/>
            <a:r>
              <a:rPr lang="it-IT" b="1" dirty="0"/>
              <a:t>Sottounità 2: Modelli climatici e strumenti predittivi: Introduzione ai modelli climatici e importanza del loro ruolo per comprendere il cambiamento climatico</a:t>
            </a:r>
            <a:endParaRPr lang="pt-PT" sz="36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Tree>
    <p:extLst>
      <p:ext uri="{BB962C8B-B14F-4D97-AF65-F5344CB8AC3E}">
        <p14:creationId xmlns:p14="http://schemas.microsoft.com/office/powerpoint/2010/main" val="33198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it-IT" sz="3200" dirty="0"/>
              <a:t>Come il cambiamento climatico sta influenzando e influenzerà il settore agricolo</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5" name="Retângulo 4">
            <a:extLst>
              <a:ext uri="{FF2B5EF4-FFF2-40B4-BE49-F238E27FC236}">
                <a16:creationId xmlns:a16="http://schemas.microsoft.com/office/drawing/2014/main" id="{883AF594-C034-4B04-A1B3-9D796954D925}"/>
              </a:ext>
            </a:extLst>
          </p:cNvPr>
          <p:cNvSpPr/>
          <p:nvPr/>
        </p:nvSpPr>
        <p:spPr>
          <a:xfrm>
            <a:off x="838200" y="1690688"/>
            <a:ext cx="10515600" cy="923330"/>
          </a:xfrm>
          <a:prstGeom prst="rect">
            <a:avLst/>
          </a:prstGeom>
        </p:spPr>
        <p:txBody>
          <a:bodyPr wrap="square">
            <a:spAutoFit/>
          </a:bodyPr>
          <a:lstStyle/>
          <a:p>
            <a:pPr algn="just"/>
            <a:r>
              <a:rPr lang="it-IT" dirty="0"/>
              <a:t>La maggior parte delle pratiche agricole sono intrinsecamente connesse alle condizioni metereologiche e climatiche. Gli effetti del cambiamento climatico sull’agricoltura dipenderanno dalla velocità e dalla gravità dei cambiamenti e dalla misura in cui chi opera in questo settore saprà adattarsi.</a:t>
            </a:r>
            <a:endParaRPr lang="pt-PT" dirty="0"/>
          </a:p>
        </p:txBody>
      </p:sp>
      <p:sp>
        <p:nvSpPr>
          <p:cNvPr id="6" name="Retângulo 5">
            <a:extLst>
              <a:ext uri="{FF2B5EF4-FFF2-40B4-BE49-F238E27FC236}">
                <a16:creationId xmlns:a16="http://schemas.microsoft.com/office/drawing/2014/main" id="{705293C6-E8E8-4D19-85C5-776A2CFAC787}"/>
              </a:ext>
            </a:extLst>
          </p:cNvPr>
          <p:cNvSpPr/>
          <p:nvPr/>
        </p:nvSpPr>
        <p:spPr>
          <a:xfrm>
            <a:off x="838200" y="2614018"/>
            <a:ext cx="10386270" cy="3416320"/>
          </a:xfrm>
          <a:prstGeom prst="rect">
            <a:avLst/>
          </a:prstGeom>
        </p:spPr>
        <p:txBody>
          <a:bodyPr wrap="square">
            <a:spAutoFit/>
          </a:bodyPr>
          <a:lstStyle/>
          <a:p>
            <a:r>
              <a:rPr lang="it-IT" dirty="0"/>
              <a:t>I </a:t>
            </a:r>
            <a:r>
              <a:rPr lang="it-IT" dirty="0">
                <a:solidFill>
                  <a:srgbClr val="92D050"/>
                </a:solidFill>
              </a:rPr>
              <a:t>cambiamenti climatici </a:t>
            </a:r>
            <a:r>
              <a:rPr lang="it-IT" dirty="0"/>
              <a:t>hanno un impatto significativo sull’</a:t>
            </a:r>
            <a:r>
              <a:rPr lang="it-IT" dirty="0">
                <a:solidFill>
                  <a:srgbClr val="92D050"/>
                </a:solidFill>
              </a:rPr>
              <a:t>agricoltura</a:t>
            </a:r>
            <a:r>
              <a:rPr lang="it-IT" dirty="0"/>
              <a:t>, in particolare a causa di alterazioni nelle variabili come:</a:t>
            </a:r>
          </a:p>
          <a:p>
            <a:pPr marL="285750" indent="-285750">
              <a:buClr>
                <a:schemeClr val="accent6"/>
              </a:buClr>
              <a:buFont typeface="Arial" panose="020B0604020202020204" pitchFamily="34" charset="0"/>
              <a:buChar char="•"/>
            </a:pPr>
            <a:r>
              <a:rPr lang="it-IT" dirty="0"/>
              <a:t>Le concentrazioni di anidride carbonica, </a:t>
            </a:r>
          </a:p>
          <a:p>
            <a:pPr marL="285750" indent="-285750">
              <a:buClr>
                <a:schemeClr val="accent6"/>
              </a:buClr>
              <a:buFont typeface="Arial" panose="020B0604020202020204" pitchFamily="34" charset="0"/>
              <a:buChar char="•"/>
            </a:pPr>
            <a:r>
              <a:rPr lang="it-IT" dirty="0"/>
              <a:t>La temperature media, </a:t>
            </a:r>
          </a:p>
          <a:p>
            <a:pPr marL="285750" indent="-285750">
              <a:buClr>
                <a:schemeClr val="accent6"/>
              </a:buClr>
              <a:buFont typeface="Arial" panose="020B0604020202020204" pitchFamily="34" charset="0"/>
              <a:buChar char="•"/>
            </a:pPr>
            <a:r>
              <a:rPr lang="it-IT" dirty="0"/>
              <a:t>Le precipitazioni,</a:t>
            </a:r>
          </a:p>
          <a:p>
            <a:pPr marL="285750" indent="-285750">
              <a:buClr>
                <a:schemeClr val="accent6"/>
              </a:buClr>
              <a:buFont typeface="Arial" panose="020B0604020202020204" pitchFamily="34" charset="0"/>
              <a:buChar char="•"/>
            </a:pPr>
            <a:r>
              <a:rPr lang="it-IT" dirty="0"/>
              <a:t>La frequenza con cui si verificano le gelate o i fenomeni metereologici estremi.</a:t>
            </a:r>
          </a:p>
          <a:p>
            <a:pPr>
              <a:buClr>
                <a:schemeClr val="accent6"/>
              </a:buClr>
            </a:pPr>
            <a:endParaRPr lang="en-US" dirty="0"/>
          </a:p>
          <a:p>
            <a:r>
              <a:rPr lang="it-IT" dirty="0"/>
              <a:t>Questi parametri </a:t>
            </a:r>
            <a:r>
              <a:rPr lang="it-IT" dirty="0">
                <a:solidFill>
                  <a:srgbClr val="92D050"/>
                </a:solidFill>
              </a:rPr>
              <a:t>influenzano le colture in modo diretto</a:t>
            </a:r>
            <a:r>
              <a:rPr lang="it-IT" dirty="0"/>
              <a:t>, ad esempio: </a:t>
            </a:r>
          </a:p>
          <a:p>
            <a:pPr marL="285750" indent="-285750">
              <a:buClr>
                <a:schemeClr val="accent6"/>
              </a:buClr>
              <a:buFont typeface="Arial" panose="020B0604020202020204" pitchFamily="34" charset="0"/>
              <a:buChar char="•"/>
            </a:pPr>
            <a:r>
              <a:rPr lang="it-IT" dirty="0"/>
              <a:t>I livelli di CO2 influenzano la fotosintesi delle piante e la respirazione,</a:t>
            </a:r>
          </a:p>
          <a:p>
            <a:pPr marL="285750" indent="-285750">
              <a:buClr>
                <a:schemeClr val="accent6"/>
              </a:buClr>
              <a:buFont typeface="Arial" panose="020B0604020202020204" pitchFamily="34" charset="0"/>
              <a:buChar char="•"/>
            </a:pPr>
            <a:r>
              <a:rPr lang="it-IT" dirty="0"/>
              <a:t>La temperatura media e le temperature estreme influenzano lo sviluppo delle colture, </a:t>
            </a:r>
          </a:p>
          <a:p>
            <a:pPr marL="285750" indent="-285750">
              <a:buClr>
                <a:schemeClr val="accent6"/>
              </a:buClr>
              <a:buFont typeface="Arial" panose="020B0604020202020204" pitchFamily="34" charset="0"/>
              <a:buChar char="•"/>
            </a:pPr>
            <a:r>
              <a:rPr lang="it-IT" dirty="0"/>
              <a:t>La combinazione di temperature elevate e di precipitazioni irregolari incidono sullo stress idrico,</a:t>
            </a:r>
          </a:p>
          <a:p>
            <a:pPr marL="285750" indent="-285750">
              <a:buClr>
                <a:schemeClr val="accent6"/>
              </a:buClr>
              <a:buFont typeface="Arial" panose="020B0604020202020204" pitchFamily="34" charset="0"/>
              <a:buChar char="•"/>
            </a:pPr>
            <a:r>
              <a:rPr lang="it-IT" dirty="0"/>
              <a:t>Effetti indiretti come parassiti e malattie possono danneggiare ulteriormente le colture.</a:t>
            </a:r>
            <a:endParaRPr lang="pt-PT" dirty="0"/>
          </a:p>
        </p:txBody>
      </p:sp>
    </p:spTree>
    <p:extLst>
      <p:ext uri="{BB962C8B-B14F-4D97-AF65-F5344CB8AC3E}">
        <p14:creationId xmlns:p14="http://schemas.microsoft.com/office/powerpoint/2010/main" val="5403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it-IT" sz="3200" dirty="0"/>
              <a:t>Cambiamenti nella produzione agricola </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16</a:t>
            </a:fld>
            <a:endParaRPr lang="it-IT" dirty="0"/>
          </a:p>
        </p:txBody>
      </p:sp>
      <p:pic>
        <p:nvPicPr>
          <p:cNvPr id="5" name="Imagem 4">
            <a:extLst>
              <a:ext uri="{FF2B5EF4-FFF2-40B4-BE49-F238E27FC236}">
                <a16:creationId xmlns:a16="http://schemas.microsoft.com/office/drawing/2014/main" id="{80396E41-4044-44EE-B1CF-4D090B91781B}"/>
              </a:ext>
            </a:extLst>
          </p:cNvPr>
          <p:cNvPicPr>
            <a:picLocks noChangeAspect="1"/>
          </p:cNvPicPr>
          <p:nvPr/>
        </p:nvPicPr>
        <p:blipFill>
          <a:blip r:embed="rId2"/>
          <a:stretch>
            <a:fillRect/>
          </a:stretch>
        </p:blipFill>
        <p:spPr>
          <a:xfrm>
            <a:off x="5761815" y="1817525"/>
            <a:ext cx="5718544" cy="4011516"/>
          </a:xfrm>
          <a:prstGeom prst="rect">
            <a:avLst/>
          </a:prstGeom>
        </p:spPr>
      </p:pic>
      <p:sp>
        <p:nvSpPr>
          <p:cNvPr id="6" name="Retângulo 5">
            <a:extLst>
              <a:ext uri="{FF2B5EF4-FFF2-40B4-BE49-F238E27FC236}">
                <a16:creationId xmlns:a16="http://schemas.microsoft.com/office/drawing/2014/main" id="{6764D59A-DB9C-4490-9B8D-7FD36EC9818D}"/>
              </a:ext>
            </a:extLst>
          </p:cNvPr>
          <p:cNvSpPr/>
          <p:nvPr/>
        </p:nvSpPr>
        <p:spPr>
          <a:xfrm>
            <a:off x="838200" y="2233113"/>
            <a:ext cx="4438475" cy="2308324"/>
          </a:xfrm>
          <a:prstGeom prst="rect">
            <a:avLst/>
          </a:prstGeom>
        </p:spPr>
        <p:txBody>
          <a:bodyPr wrap="square">
            <a:spAutoFit/>
          </a:bodyPr>
          <a:lstStyle/>
          <a:p>
            <a:pPr algn="just"/>
            <a:r>
              <a:rPr lang="it-IT" dirty="0"/>
              <a:t>Con il </a:t>
            </a:r>
            <a:r>
              <a:rPr lang="it-IT" dirty="0">
                <a:solidFill>
                  <a:srgbClr val="92D050"/>
                </a:solidFill>
              </a:rPr>
              <a:t>cambiamento climatico </a:t>
            </a:r>
            <a:r>
              <a:rPr lang="it-IT" dirty="0"/>
              <a:t>le condizioni per pratiche agricole ottimali potranno variare, influenzando la produttività in modo diverso a seconda delle regioni e delle coltivazioni. </a:t>
            </a:r>
          </a:p>
          <a:p>
            <a:pPr algn="just"/>
            <a:r>
              <a:rPr lang="it-IT" dirty="0">
                <a:solidFill>
                  <a:schemeClr val="accent6"/>
                </a:solidFill>
              </a:rPr>
              <a:t>Le agricoltrici e gli agricoltori </a:t>
            </a:r>
            <a:r>
              <a:rPr lang="it-IT" dirty="0"/>
              <a:t>dovranno</a:t>
            </a:r>
            <a:r>
              <a:rPr lang="it-IT" dirty="0">
                <a:solidFill>
                  <a:schemeClr val="accent6"/>
                </a:solidFill>
              </a:rPr>
              <a:t> adeguare </a:t>
            </a:r>
            <a:r>
              <a:rPr lang="it-IT" dirty="0"/>
              <a:t>le loro pratiche per migliorare la produttività alle loro specifiche condizioni</a:t>
            </a:r>
            <a:endParaRPr lang="pt-PT" dirty="0"/>
          </a:p>
        </p:txBody>
      </p:sp>
    </p:spTree>
    <p:extLst>
      <p:ext uri="{BB962C8B-B14F-4D97-AF65-F5344CB8AC3E}">
        <p14:creationId xmlns:p14="http://schemas.microsoft.com/office/powerpoint/2010/main" val="30179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it-IT" sz="3200" dirty="0"/>
              <a:t>Impatto sulle agricoltrici, sugli agricoltori e sul bestiame </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6" name="Retângulo 5">
            <a:extLst>
              <a:ext uri="{FF2B5EF4-FFF2-40B4-BE49-F238E27FC236}">
                <a16:creationId xmlns:a16="http://schemas.microsoft.com/office/drawing/2014/main" id="{FDB352BC-A755-4B1D-905F-DD3F6FE7A4DE}"/>
              </a:ext>
            </a:extLst>
          </p:cNvPr>
          <p:cNvSpPr/>
          <p:nvPr/>
        </p:nvSpPr>
        <p:spPr>
          <a:xfrm>
            <a:off x="623581" y="1476462"/>
            <a:ext cx="10730219" cy="4985980"/>
          </a:xfrm>
          <a:prstGeom prst="rect">
            <a:avLst/>
          </a:prstGeom>
        </p:spPr>
        <p:txBody>
          <a:bodyPr wrap="square">
            <a:spAutoFit/>
          </a:bodyPr>
          <a:lstStyle/>
          <a:p>
            <a:pPr algn="just">
              <a:spcBef>
                <a:spcPts val="600"/>
              </a:spcBef>
            </a:pPr>
            <a:r>
              <a:rPr lang="it-IT" dirty="0"/>
              <a:t>Il calore e l’umidità possono influenzare la salute del bestiame allevato per la produzione di carne, latte e uova. Inoltre, il bestiame risentirà direttamente dell’aumento delle temperature e, indirettamente, della ridotta qualità delle loro scorte alimentari.</a:t>
            </a:r>
          </a:p>
          <a:p>
            <a:pPr algn="just">
              <a:spcBef>
                <a:spcPts val="600"/>
              </a:spcBef>
            </a:pPr>
            <a:r>
              <a:rPr lang="it-IT" dirty="0"/>
              <a:t>Le agricoltrici e gli agricoltori sono anch’essi esposti a rischi per la salute collegati al cambiamento climatico, tra cui l’aumento delle temperature e dei fenomeni metereologici estremi, ma anche una maggiore esposizione ai pesticidi a causa dell’aumento dei parassiti, alle malattie portate dai parassiti, come zanzare e zecche e a una peggiore qualità dell’aria.</a:t>
            </a:r>
          </a:p>
          <a:p>
            <a:pPr algn="just">
              <a:spcBef>
                <a:spcPts val="600"/>
              </a:spcBef>
            </a:pPr>
            <a:r>
              <a:rPr lang="it-IT" dirty="0"/>
              <a:t>Il cambiamento climatico minaccia di invertire i progressi compiuti fino ad oggi nella lotta contro la fame e la malnutrizione, come evidenziato dall’AR5 dell’IPCC. Nello specifico, il cambiamento climatico aumenta e intensifica i rischi relativi alla sicurezza alimentare dei paesi e dei popoli più vulnerabili. In effetti, 4 degli 8 rischi principali causati dal cambiamento climatico individuati nell’AR5 dell’IPCC hanno dirette conseguenze sul piano della sicurezza alimentare: </a:t>
            </a:r>
            <a:endParaRPr lang="en-US" dirty="0"/>
          </a:p>
          <a:p>
            <a:pPr marL="285750" indent="-285750" algn="just">
              <a:spcBef>
                <a:spcPts val="600"/>
              </a:spcBef>
              <a:buClr>
                <a:schemeClr val="accent6"/>
              </a:buClr>
              <a:buFont typeface="Arial" panose="020B0604020202020204" pitchFamily="34" charset="0"/>
              <a:buChar char="•"/>
            </a:pPr>
            <a:r>
              <a:rPr lang="it-IT" dirty="0"/>
              <a:t>Rischio di perdita dei mezzi di sussistenza e dei redditi rurali; </a:t>
            </a:r>
          </a:p>
          <a:p>
            <a:pPr marL="285750" indent="-285750" algn="just">
              <a:spcBef>
                <a:spcPts val="600"/>
              </a:spcBef>
              <a:buClr>
                <a:schemeClr val="accent6"/>
              </a:buClr>
              <a:buFont typeface="Arial" panose="020B0604020202020204" pitchFamily="34" charset="0"/>
              <a:buChar char="•"/>
            </a:pPr>
            <a:r>
              <a:rPr lang="it-IT" dirty="0"/>
              <a:t>Rischio di perdita degli ecosistemi marini e costieri e dei beni; </a:t>
            </a:r>
          </a:p>
          <a:p>
            <a:pPr marL="285750" indent="-285750" algn="just">
              <a:spcBef>
                <a:spcPts val="600"/>
              </a:spcBef>
              <a:buClr>
                <a:schemeClr val="accent6"/>
              </a:buClr>
              <a:buFont typeface="Arial" panose="020B0604020202020204" pitchFamily="34" charset="0"/>
              <a:buChar char="•"/>
            </a:pPr>
            <a:r>
              <a:rPr lang="it-IT" dirty="0"/>
              <a:t>Rischio di perdita degli ecosistemi terrestri e delle acque interne e dei beni; </a:t>
            </a:r>
          </a:p>
          <a:p>
            <a:pPr marL="285750" indent="-285750" algn="just">
              <a:spcBef>
                <a:spcPts val="600"/>
              </a:spcBef>
              <a:buClr>
                <a:schemeClr val="accent6"/>
              </a:buClr>
              <a:buFont typeface="Arial" panose="020B0604020202020204" pitchFamily="34" charset="0"/>
              <a:buChar char="•"/>
            </a:pPr>
            <a:r>
              <a:rPr lang="it-IT" dirty="0"/>
              <a:t>Rischio di insicurezza alimentare e di perdita dei sistemi alimentari.</a:t>
            </a:r>
          </a:p>
        </p:txBody>
      </p:sp>
    </p:spTree>
    <p:extLst>
      <p:ext uri="{BB962C8B-B14F-4D97-AF65-F5344CB8AC3E}">
        <p14:creationId xmlns:p14="http://schemas.microsoft.com/office/powerpoint/2010/main" val="108173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it-IT" sz="3200" dirty="0"/>
              <a:t>Impatto sulle agricoltrici, sugli agricoltori e sul bestiame </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18</a:t>
            </a:fld>
            <a:endParaRPr lang="it-IT" dirty="0"/>
          </a:p>
        </p:txBody>
      </p:sp>
      <p:pic>
        <p:nvPicPr>
          <p:cNvPr id="5" name="Imagem 4">
            <a:extLst>
              <a:ext uri="{FF2B5EF4-FFF2-40B4-BE49-F238E27FC236}">
                <a16:creationId xmlns:a16="http://schemas.microsoft.com/office/drawing/2014/main" id="{CDD6E6A0-A2B6-4641-B6AC-512B073192FF}"/>
              </a:ext>
            </a:extLst>
          </p:cNvPr>
          <p:cNvPicPr>
            <a:picLocks noChangeAspect="1"/>
          </p:cNvPicPr>
          <p:nvPr/>
        </p:nvPicPr>
        <p:blipFill>
          <a:blip r:embed="rId2"/>
          <a:stretch>
            <a:fillRect/>
          </a:stretch>
        </p:blipFill>
        <p:spPr>
          <a:xfrm>
            <a:off x="2224496" y="2019080"/>
            <a:ext cx="6216227" cy="3517653"/>
          </a:xfrm>
          <a:prstGeom prst="rect">
            <a:avLst/>
          </a:prstGeom>
        </p:spPr>
      </p:pic>
    </p:spTree>
    <p:extLst>
      <p:ext uri="{BB962C8B-B14F-4D97-AF65-F5344CB8AC3E}">
        <p14:creationId xmlns:p14="http://schemas.microsoft.com/office/powerpoint/2010/main" val="419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3E1A4B7-0EC0-4A91-92BB-C6F4CD15B3B5}"/>
              </a:ext>
            </a:extLst>
          </p:cNvPr>
          <p:cNvPicPr>
            <a:picLocks noChangeAspect="1"/>
          </p:cNvPicPr>
          <p:nvPr/>
        </p:nvPicPr>
        <p:blipFill>
          <a:blip r:embed="rId2"/>
          <a:stretch>
            <a:fillRect/>
          </a:stretch>
        </p:blipFill>
        <p:spPr>
          <a:xfrm>
            <a:off x="9062774" y="4270970"/>
            <a:ext cx="2176190" cy="1913377"/>
          </a:xfrm>
          <a:prstGeom prst="rect">
            <a:avLst/>
          </a:prstGeom>
        </p:spPr>
      </p:pic>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1436717" y="498915"/>
            <a:ext cx="10515600" cy="803814"/>
          </a:xfrm>
        </p:spPr>
        <p:txBody>
          <a:bodyPr>
            <a:normAutofit/>
          </a:bodyPr>
          <a:lstStyle/>
          <a:p>
            <a:r>
              <a:rPr lang="it-IT" sz="3200" dirty="0"/>
              <a:t>Cosa si può fare?</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306267"/>
            <a:ext cx="10184934" cy="1477328"/>
          </a:xfrm>
          <a:prstGeom prst="rect">
            <a:avLst/>
          </a:prstGeom>
        </p:spPr>
        <p:txBody>
          <a:bodyPr wrap="square">
            <a:spAutoFit/>
          </a:bodyPr>
          <a:lstStyle/>
          <a:p>
            <a:pPr algn="just"/>
            <a:r>
              <a:rPr lang="it-IT" dirty="0"/>
              <a:t>È fondamentale coinvolgere le e gli studenti, le attrici e gli attori chiave e le e i decisori politici nel dibattito in merito al cambiamento climatico. Di conseguenza, è importante dedicare del tempo alla discussione degli effetti del cambiamento climatico sull’agricoltura, tenendo conto allo stesso tempo degli adattamenti che potrebbero essere effettuati da parte delle agricoltrici e degli agricoltori. In questa prospettiva, possono essere formulate le seguenti raccomandazioni:</a:t>
            </a:r>
            <a:endParaRPr lang="en-US" dirty="0"/>
          </a:p>
        </p:txBody>
      </p:sp>
      <p:pic>
        <p:nvPicPr>
          <p:cNvPr id="6" name="Imagem 5">
            <a:extLst>
              <a:ext uri="{FF2B5EF4-FFF2-40B4-BE49-F238E27FC236}">
                <a16:creationId xmlns:a16="http://schemas.microsoft.com/office/drawing/2014/main" id="{0396DD67-B69C-4825-B67A-404BE99C802A}"/>
              </a:ext>
            </a:extLst>
          </p:cNvPr>
          <p:cNvPicPr>
            <a:picLocks noChangeAspect="1"/>
          </p:cNvPicPr>
          <p:nvPr/>
        </p:nvPicPr>
        <p:blipFill>
          <a:blip r:embed="rId3"/>
          <a:stretch>
            <a:fillRect/>
          </a:stretch>
        </p:blipFill>
        <p:spPr>
          <a:xfrm>
            <a:off x="7002145" y="3274825"/>
            <a:ext cx="2303910" cy="1290498"/>
          </a:xfrm>
          <a:prstGeom prst="rect">
            <a:avLst/>
          </a:prstGeom>
        </p:spPr>
      </p:pic>
      <p:sp>
        <p:nvSpPr>
          <p:cNvPr id="11" name="Retângulo 10">
            <a:extLst>
              <a:ext uri="{FF2B5EF4-FFF2-40B4-BE49-F238E27FC236}">
                <a16:creationId xmlns:a16="http://schemas.microsoft.com/office/drawing/2014/main" id="{10FFC852-1B54-45EF-A7C6-C5652B991D0D}"/>
              </a:ext>
            </a:extLst>
          </p:cNvPr>
          <p:cNvSpPr/>
          <p:nvPr/>
        </p:nvSpPr>
        <p:spPr>
          <a:xfrm>
            <a:off x="304800" y="2845946"/>
            <a:ext cx="10515600" cy="646331"/>
          </a:xfrm>
          <a:prstGeom prst="rect">
            <a:avLst/>
          </a:prstGeom>
        </p:spPr>
        <p:txBody>
          <a:bodyPr wrap="square">
            <a:spAutoFit/>
          </a:bodyPr>
          <a:lstStyle/>
          <a:p>
            <a:pPr marL="285750" indent="-285750">
              <a:buClr>
                <a:schemeClr val="accent6"/>
              </a:buClr>
              <a:buFont typeface="Arial" panose="020B0604020202020204" pitchFamily="34" charset="0"/>
              <a:buChar char="•"/>
            </a:pPr>
            <a:r>
              <a:rPr lang="it-IT" dirty="0"/>
              <a:t>Coltivare un giardino di specie autoctone la cui principale finalità è quella di attirare gli impollinatori, in modo tale da supportare la funzione svolta dalle api e dalle farfalle;</a:t>
            </a:r>
            <a:endParaRPr lang="pt-PT" dirty="0"/>
          </a:p>
        </p:txBody>
      </p:sp>
      <p:sp>
        <p:nvSpPr>
          <p:cNvPr id="12" name="Retângulo 11">
            <a:extLst>
              <a:ext uri="{FF2B5EF4-FFF2-40B4-BE49-F238E27FC236}">
                <a16:creationId xmlns:a16="http://schemas.microsoft.com/office/drawing/2014/main" id="{E4F56074-24FB-4C01-83F2-150C411D4261}"/>
              </a:ext>
            </a:extLst>
          </p:cNvPr>
          <p:cNvSpPr/>
          <p:nvPr/>
        </p:nvSpPr>
        <p:spPr>
          <a:xfrm>
            <a:off x="304800" y="3466316"/>
            <a:ext cx="6096000" cy="646331"/>
          </a:xfrm>
          <a:prstGeom prst="rect">
            <a:avLst/>
          </a:prstGeom>
        </p:spPr>
        <p:txBody>
          <a:bodyPr>
            <a:spAutoFit/>
          </a:bodyPr>
          <a:lstStyle/>
          <a:p>
            <a:pPr marL="285750" indent="-285750" algn="just">
              <a:buClr>
                <a:schemeClr val="accent6"/>
              </a:buClr>
              <a:buFont typeface="Arial" panose="020B0604020202020204" pitchFamily="34" charset="0"/>
              <a:buChar char="•"/>
            </a:pPr>
            <a:r>
              <a:rPr lang="it-IT" dirty="0"/>
              <a:t>Integrare la ricerca nella produzione, migliorando l’impollinazione e riducendo l’uso di pesticidi;</a:t>
            </a:r>
            <a:endParaRPr lang="pt-PT" dirty="0"/>
          </a:p>
        </p:txBody>
      </p:sp>
      <p:sp>
        <p:nvSpPr>
          <p:cNvPr id="13" name="Retângulo 12">
            <a:extLst>
              <a:ext uri="{FF2B5EF4-FFF2-40B4-BE49-F238E27FC236}">
                <a16:creationId xmlns:a16="http://schemas.microsoft.com/office/drawing/2014/main" id="{BCD0910B-CD84-42AA-92D0-074E46202D44}"/>
              </a:ext>
            </a:extLst>
          </p:cNvPr>
          <p:cNvSpPr/>
          <p:nvPr/>
        </p:nvSpPr>
        <p:spPr>
          <a:xfrm>
            <a:off x="304800" y="4133982"/>
            <a:ext cx="6096000" cy="646331"/>
          </a:xfrm>
          <a:prstGeom prst="rect">
            <a:avLst/>
          </a:prstGeom>
        </p:spPr>
        <p:txBody>
          <a:bodyPr>
            <a:spAutoFit/>
          </a:bodyPr>
          <a:lstStyle/>
          <a:p>
            <a:pPr marL="285750" indent="-285750">
              <a:buClr>
                <a:schemeClr val="accent6"/>
              </a:buClr>
              <a:buFont typeface="Arial" panose="020B0604020202020204" pitchFamily="34" charset="0"/>
              <a:buChar char="•"/>
            </a:pPr>
            <a:r>
              <a:rPr lang="it-IT" dirty="0"/>
              <a:t>Integrare nelle proprie pratiche di gestione delle colture metodi agricoli adatti alle condizioni climatiche;</a:t>
            </a:r>
            <a:endParaRPr lang="pt-PT" dirty="0"/>
          </a:p>
        </p:txBody>
      </p:sp>
    </p:spTree>
    <p:extLst>
      <p:ext uri="{BB962C8B-B14F-4D97-AF65-F5344CB8AC3E}">
        <p14:creationId xmlns:p14="http://schemas.microsoft.com/office/powerpoint/2010/main" val="2730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266010"/>
            <a:ext cx="10061196" cy="2927430"/>
          </a:xfrm>
        </p:spPr>
        <p:txBody>
          <a:bodyPr>
            <a:noAutofit/>
          </a:bodyPr>
          <a:lstStyle/>
          <a:p>
            <a:r>
              <a:rPr lang="it-IT" sz="4400" b="1" dirty="0">
                <a:solidFill>
                  <a:srgbClr val="94C020"/>
                </a:solidFill>
                <a:latin typeface="+mn-lt"/>
              </a:rPr>
              <a:t>Corso rivolto a: Centri per la formazione professionale</a:t>
            </a:r>
            <a:br>
              <a:rPr lang="en-GB" sz="4400" b="1" dirty="0">
                <a:solidFill>
                  <a:srgbClr val="94C020"/>
                </a:solidFill>
                <a:latin typeface="+mn-lt"/>
              </a:rPr>
            </a:br>
            <a:r>
              <a:rPr lang="it-IT" sz="4400" b="1" dirty="0">
                <a:solidFill>
                  <a:srgbClr val="94C020"/>
                </a:solidFill>
                <a:latin typeface="+mn-lt"/>
              </a:rPr>
              <a:t>Modulo: Agricoltura sostenibile, gestione delle risorse naturali e azioni per il clima</a:t>
            </a:r>
            <a:br>
              <a:rPr lang="en-GB" sz="4400" dirty="0"/>
            </a:br>
            <a:r>
              <a:rPr lang="it-IT" sz="4400" b="1" dirty="0">
                <a:solidFill>
                  <a:srgbClr val="94C020"/>
                </a:solidFill>
                <a:latin typeface="+mn-lt"/>
              </a:rPr>
              <a:t>Unità di apprendimento: Cambiamento climatico</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A </a:t>
            </a:r>
            <a:r>
              <a:rPr lang="it-IT" dirty="0">
                <a:solidFill>
                  <a:schemeClr val="tx1">
                    <a:lumMod val="65000"/>
                    <a:lumOff val="35000"/>
                  </a:schemeClr>
                </a:solidFill>
              </a:rPr>
              <a:t>cura</a:t>
            </a:r>
            <a:r>
              <a:rPr lang="en-GB" dirty="0">
                <a:solidFill>
                  <a:schemeClr val="tx1">
                    <a:lumMod val="65000"/>
                    <a:lumOff val="35000"/>
                  </a:schemeClr>
                </a:solidFill>
              </a:rPr>
              <a:t> di</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Cosa </a:t>
            </a:r>
            <a:r>
              <a:rPr lang="it-IT" sz="3200" dirty="0"/>
              <a:t>si può </a:t>
            </a:r>
            <a:r>
              <a:rPr lang="en-US" sz="3200" dirty="0"/>
              <a:t>fare?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849865"/>
          </a:xfrm>
          <a:prstGeom prst="rect">
            <a:avLst/>
          </a:prstGeom>
        </p:spPr>
        <p:txBody>
          <a:bodyPr wrap="square">
            <a:spAutoFit/>
          </a:bodyPr>
          <a:lstStyle/>
          <a:p>
            <a:pPr algn="just"/>
            <a:r>
              <a:rPr lang="it-IT" dirty="0"/>
              <a:t>È fondamentale coinvolgere le e gli studenti, le attrici e gli attori chiave e le e i decisori politici nel dibattito in merito al cambiamento climatico. Di conseguenza, è importante dedicare del tempo alla discussione degli effetti del cambiamento climatico sull’agricoltura, tenendo conto allo stesso tempo degli adattamenti che potrebbero essere effettuati da parte delle agricoltrici e degli agricoltori. In questa prospettiva, possono essere formulate le seguenti raccomandazioni:</a:t>
            </a:r>
            <a:endParaRPr lang="en-US" dirty="0"/>
          </a:p>
          <a:p>
            <a:pPr marL="285750" indent="-285750" algn="just">
              <a:lnSpc>
                <a:spcPct val="150000"/>
              </a:lnSpc>
              <a:buClr>
                <a:schemeClr val="accent6"/>
              </a:buClr>
              <a:buFont typeface="Arial" panose="020B0604020202020204" pitchFamily="34" charset="0"/>
              <a:buChar char="•"/>
            </a:pPr>
            <a:r>
              <a:rPr lang="it-IT" dirty="0"/>
              <a:t>Riutilizzare o ridurre la produzione di metano e le relative emissioni dovute all’allevamento di bestiame; </a:t>
            </a:r>
            <a:endParaRPr lang="en-US" dirty="0"/>
          </a:p>
        </p:txBody>
      </p:sp>
      <p:pic>
        <p:nvPicPr>
          <p:cNvPr id="7" name="Imagem 6">
            <a:extLst>
              <a:ext uri="{FF2B5EF4-FFF2-40B4-BE49-F238E27FC236}">
                <a16:creationId xmlns:a16="http://schemas.microsoft.com/office/drawing/2014/main" id="{92777442-CBD3-4248-BCF3-0E37AA18C675}"/>
              </a:ext>
            </a:extLst>
          </p:cNvPr>
          <p:cNvPicPr>
            <a:picLocks noChangeAspect="1"/>
          </p:cNvPicPr>
          <p:nvPr/>
        </p:nvPicPr>
        <p:blipFill>
          <a:blip r:embed="rId2"/>
          <a:stretch>
            <a:fillRect/>
          </a:stretch>
        </p:blipFill>
        <p:spPr>
          <a:xfrm>
            <a:off x="7808188" y="3711238"/>
            <a:ext cx="3214946" cy="2403863"/>
          </a:xfrm>
          <a:prstGeom prst="rect">
            <a:avLst/>
          </a:prstGeom>
        </p:spPr>
      </p:pic>
      <p:sp>
        <p:nvSpPr>
          <p:cNvPr id="8" name="Retângulo 7">
            <a:extLst>
              <a:ext uri="{FF2B5EF4-FFF2-40B4-BE49-F238E27FC236}">
                <a16:creationId xmlns:a16="http://schemas.microsoft.com/office/drawing/2014/main" id="{0AF5CDA6-6A76-4284-B34A-FB597486237B}"/>
              </a:ext>
            </a:extLst>
          </p:cNvPr>
          <p:cNvSpPr/>
          <p:nvPr/>
        </p:nvSpPr>
        <p:spPr>
          <a:xfrm>
            <a:off x="838200" y="3633373"/>
            <a:ext cx="6096000" cy="1200329"/>
          </a:xfrm>
          <a:prstGeom prst="rect">
            <a:avLst/>
          </a:prstGeom>
        </p:spPr>
        <p:txBody>
          <a:bodyPr>
            <a:spAutoFit/>
          </a:bodyPr>
          <a:lstStyle/>
          <a:p>
            <a:pPr marL="285750" indent="-285750">
              <a:buClr>
                <a:schemeClr val="accent6"/>
              </a:buClr>
              <a:buFont typeface="Arial" panose="020B0604020202020204" pitchFamily="34" charset="0"/>
              <a:buChar char="•"/>
            </a:pPr>
            <a:r>
              <a:rPr lang="it-IT" dirty="0"/>
              <a:t>Migliorare l’utilizzo dei fertilizzanti evitando il ruscellamento; </a:t>
            </a:r>
          </a:p>
          <a:p>
            <a:pPr>
              <a:buClr>
                <a:schemeClr val="accent6"/>
              </a:buClr>
            </a:pPr>
            <a:endParaRPr lang="it-IT" dirty="0"/>
          </a:p>
          <a:p>
            <a:pPr marL="285750" indent="-285750">
              <a:buClr>
                <a:schemeClr val="accent6"/>
              </a:buClr>
              <a:buFont typeface="Arial" panose="020B0604020202020204" pitchFamily="34" charset="0"/>
              <a:buChar char="•"/>
            </a:pPr>
            <a:r>
              <a:rPr lang="it-IT" dirty="0"/>
              <a:t>Migliorare la resistenza e la tolleranza delle colture.</a:t>
            </a:r>
          </a:p>
        </p:txBody>
      </p:sp>
    </p:spTree>
    <p:extLst>
      <p:ext uri="{BB962C8B-B14F-4D97-AF65-F5344CB8AC3E}">
        <p14:creationId xmlns:p14="http://schemas.microsoft.com/office/powerpoint/2010/main" val="34362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997132" y="2652106"/>
            <a:ext cx="10515600" cy="1009651"/>
          </a:xfrm>
        </p:spPr>
        <p:txBody>
          <a:bodyPr>
            <a:normAutofit fontScale="90000"/>
          </a:bodyPr>
          <a:lstStyle/>
          <a:p>
            <a:r>
              <a:rPr lang="pt-PT" dirty="0"/>
              <a:t>Sottounità 3: Strategie di mitigazione, adattamento e rimozione della CO2</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21</a:t>
            </a:fld>
            <a:endParaRPr lang="it-IT" dirty="0"/>
          </a:p>
        </p:txBody>
      </p:sp>
    </p:spTree>
    <p:extLst>
      <p:ext uri="{BB962C8B-B14F-4D97-AF65-F5344CB8AC3E}">
        <p14:creationId xmlns:p14="http://schemas.microsoft.com/office/powerpoint/2010/main" val="374734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22</a:t>
            </a:fld>
            <a:endParaRPr lang="it-IT" dirty="0"/>
          </a:p>
        </p:txBody>
      </p:sp>
      <p:sp>
        <p:nvSpPr>
          <p:cNvPr id="8" name="Retângulo 7">
            <a:extLst>
              <a:ext uri="{FF2B5EF4-FFF2-40B4-BE49-F238E27FC236}">
                <a16:creationId xmlns:a16="http://schemas.microsoft.com/office/drawing/2014/main" id="{35E6114B-8D9B-4E07-A185-46BD54C7F47A}"/>
              </a:ext>
            </a:extLst>
          </p:cNvPr>
          <p:cNvSpPr/>
          <p:nvPr/>
        </p:nvSpPr>
        <p:spPr>
          <a:xfrm>
            <a:off x="774277" y="1931029"/>
            <a:ext cx="10492138" cy="4204356"/>
          </a:xfrm>
          <a:prstGeom prst="rect">
            <a:avLst/>
          </a:prstGeom>
        </p:spPr>
        <p:txBody>
          <a:bodyPr wrap="square">
            <a:spAutoFit/>
          </a:bodyPr>
          <a:lstStyle/>
          <a:p>
            <a:pPr algn="just">
              <a:lnSpc>
                <a:spcPct val="150000"/>
              </a:lnSpc>
            </a:pPr>
            <a:r>
              <a:rPr lang="it-IT" dirty="0"/>
              <a:t>La</a:t>
            </a:r>
            <a:r>
              <a:rPr lang="it-IT" dirty="0">
                <a:solidFill>
                  <a:schemeClr val="accent6"/>
                </a:solidFill>
              </a:rPr>
              <a:t> mitigazione del cambiamento climatico </a:t>
            </a:r>
            <a:r>
              <a:rPr lang="it-IT" dirty="0"/>
              <a:t>implica la riduzione del flusso di gas serra che intrappolano il calore nell’atmosfera:</a:t>
            </a:r>
          </a:p>
          <a:p>
            <a:pPr marL="285750" indent="-285750" algn="just">
              <a:lnSpc>
                <a:spcPct val="150000"/>
              </a:lnSpc>
              <a:buClr>
                <a:schemeClr val="accent6"/>
              </a:buClr>
              <a:buFont typeface="Arial" panose="020B0604020202020204" pitchFamily="34" charset="0"/>
              <a:buChar char="•"/>
            </a:pPr>
            <a:r>
              <a:rPr lang="it-IT" dirty="0"/>
              <a:t>riducendo l’uso di questi gas (ad esempio, riducendo il consumo di combustibili fossili per l’elettricità, la produzione di calore o il funzionamento dei mezzi di trasporto) o </a:t>
            </a:r>
          </a:p>
          <a:p>
            <a:pPr marL="285750" indent="-285750" algn="just">
              <a:lnSpc>
                <a:spcPct val="150000"/>
              </a:lnSpc>
              <a:buClr>
                <a:schemeClr val="accent6"/>
              </a:buClr>
              <a:buFont typeface="Arial" panose="020B0604020202020204" pitchFamily="34" charset="0"/>
              <a:buChar char="•"/>
            </a:pPr>
            <a:r>
              <a:rPr lang="it-IT" dirty="0"/>
              <a:t>migliorando la qualità dei “serbatoi” che accumulano e conservano questi gas (come gli oceani, le foreste e il suolo). </a:t>
            </a:r>
          </a:p>
          <a:p>
            <a:pPr algn="just">
              <a:lnSpc>
                <a:spcPct val="150000"/>
              </a:lnSpc>
              <a:buClr>
                <a:schemeClr val="accent6"/>
              </a:buClr>
            </a:pPr>
            <a:r>
              <a:rPr lang="it-IT" dirty="0"/>
              <a:t>Lo scopo della mitigazione consiste nell’evitare che l’azione dell’uomo interferisca in maniera significativa sul clima terrestre, “stabilizzando i livelli di gas serra in un intervallo di tempo sufficiente per permettere agli ecosistemi di adattarsi naturalmente al cambiamento climatico, garantendo la sicurezza della produzione alimentare, e consentire allo sviluppo economico di procedere in modo più sostenibile”. </a:t>
            </a:r>
            <a:endParaRPr lang="pt-PT" dirty="0"/>
          </a:p>
        </p:txBody>
      </p:sp>
      <p:sp>
        <p:nvSpPr>
          <p:cNvPr id="6" name="CasellaDiTesto 5">
            <a:extLst>
              <a:ext uri="{FF2B5EF4-FFF2-40B4-BE49-F238E27FC236}">
                <a16:creationId xmlns:a16="http://schemas.microsoft.com/office/drawing/2014/main" id="{7C358820-5B4B-4186-7C1E-B821743B99CA}"/>
              </a:ext>
            </a:extLst>
          </p:cNvPr>
          <p:cNvSpPr txBox="1"/>
          <p:nvPr/>
        </p:nvSpPr>
        <p:spPr>
          <a:xfrm>
            <a:off x="838200" y="1304318"/>
            <a:ext cx="2011681" cy="523220"/>
          </a:xfrm>
          <a:prstGeom prst="rect">
            <a:avLst/>
          </a:prstGeom>
          <a:noFill/>
        </p:spPr>
        <p:txBody>
          <a:bodyPr wrap="square" rtlCol="0">
            <a:spAutoFit/>
          </a:bodyPr>
          <a:lstStyle/>
          <a:p>
            <a:r>
              <a:rPr lang="it-IT" sz="2800" dirty="0">
                <a:solidFill>
                  <a:srgbClr val="94C020"/>
                </a:solidFill>
              </a:rPr>
              <a:t>Mitigazione</a:t>
            </a:r>
            <a:endParaRPr lang="it-IT" sz="2400" dirty="0">
              <a:solidFill>
                <a:srgbClr val="94C020"/>
              </a:solidFill>
            </a:endParaRPr>
          </a:p>
        </p:txBody>
      </p:sp>
    </p:spTree>
    <p:extLst>
      <p:ext uri="{BB962C8B-B14F-4D97-AF65-F5344CB8AC3E}">
        <p14:creationId xmlns:p14="http://schemas.microsoft.com/office/powerpoint/2010/main" val="40497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1350386" y="827678"/>
            <a:ext cx="1871445" cy="500020"/>
          </a:xfrm>
        </p:spPr>
        <p:txBody>
          <a:bodyPr>
            <a:normAutofit/>
          </a:bodyPr>
          <a:lstStyle/>
          <a:p>
            <a:r>
              <a:rPr lang="pt-PT" sz="2800" dirty="0"/>
              <a:t>Mitigazione</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23</a:t>
            </a:fld>
            <a:endParaRPr lang="it-IT" dirty="0"/>
          </a:p>
        </p:txBody>
      </p:sp>
      <p:sp>
        <p:nvSpPr>
          <p:cNvPr id="5" name="Retângulo 4">
            <a:extLst>
              <a:ext uri="{FF2B5EF4-FFF2-40B4-BE49-F238E27FC236}">
                <a16:creationId xmlns:a16="http://schemas.microsoft.com/office/drawing/2014/main" id="{04DCA4C3-CFAF-4A86-B0C4-700BC3EF45E1}"/>
              </a:ext>
            </a:extLst>
          </p:cNvPr>
          <p:cNvSpPr/>
          <p:nvPr/>
        </p:nvSpPr>
        <p:spPr>
          <a:xfrm>
            <a:off x="388690" y="1405668"/>
            <a:ext cx="10965110" cy="5355312"/>
          </a:xfrm>
          <a:prstGeom prst="rect">
            <a:avLst/>
          </a:prstGeom>
        </p:spPr>
        <p:txBody>
          <a:bodyPr wrap="square">
            <a:spAutoFit/>
          </a:bodyPr>
          <a:lstStyle/>
          <a:p>
            <a:pPr algn="just"/>
            <a:r>
              <a:rPr lang="it-IT" dirty="0"/>
              <a:t>Le misure per mitigare l’effetto serra adottate dall’Unione europea (UE) nei diversi settori, indicate nel Green Deal nel 2020, mirano a far sì che l’UE raggiunga la neutralità climatica entro 2050 (https://commission.europa.eu/strategy-and-policy/priorities-2019-2024/european-green-deal_en ) e riguardano in modo particolare i principali settori responsabili:</a:t>
            </a:r>
          </a:p>
          <a:p>
            <a:pPr algn="just"/>
            <a:endParaRPr lang="en-US" dirty="0"/>
          </a:p>
          <a:p>
            <a:pPr marL="285750" indent="-285750" algn="just">
              <a:buClr>
                <a:schemeClr val="accent6"/>
              </a:buClr>
              <a:buFont typeface="Arial" panose="020B0604020202020204" pitchFamily="34" charset="0"/>
              <a:buChar char="•"/>
            </a:pPr>
            <a:r>
              <a:rPr lang="it-IT" dirty="0">
                <a:solidFill>
                  <a:schemeClr val="accent6"/>
                </a:solidFill>
              </a:rPr>
              <a:t>Centrali elettriche e relativo settore: </a:t>
            </a:r>
            <a:r>
              <a:rPr lang="it-IT" dirty="0"/>
              <a:t>un primo importante passo verso l’eliminazione delle emissioni è stato compiuto con l’attuazione del primo Sistema per lo scambio delle quote di emissione dell'UE (ETS), noto anche come “mercato delle emissioni”.</a:t>
            </a:r>
            <a:endParaRPr lang="en-GB" dirty="0"/>
          </a:p>
          <a:p>
            <a:pPr marL="285750" indent="-285750" algn="just">
              <a:buClr>
                <a:schemeClr val="accent6"/>
              </a:buClr>
              <a:buFont typeface="Arial" panose="020B0604020202020204" pitchFamily="34" charset="0"/>
              <a:buChar char="•"/>
            </a:pPr>
            <a:r>
              <a:rPr lang="it-IT" dirty="0"/>
              <a:t>Riduzione delle emissioni industriali del 62% entro il 2030</a:t>
            </a:r>
            <a:endParaRPr lang="pt-PT" dirty="0"/>
          </a:p>
          <a:p>
            <a:pPr marL="285750" indent="-285750" algn="just">
              <a:buClr>
                <a:schemeClr val="accent6"/>
              </a:buClr>
              <a:buFont typeface="Arial" panose="020B0604020202020204" pitchFamily="34" charset="0"/>
              <a:buChar char="•"/>
            </a:pPr>
            <a:r>
              <a:rPr lang="it-IT" dirty="0">
                <a:solidFill>
                  <a:schemeClr val="accent6"/>
                </a:solidFill>
              </a:rPr>
              <a:t>Trasporti</a:t>
            </a:r>
            <a:r>
              <a:rPr lang="pt-PT" dirty="0">
                <a:solidFill>
                  <a:schemeClr val="accent6"/>
                </a:solidFill>
              </a:rPr>
              <a:t>: </a:t>
            </a:r>
            <a:r>
              <a:rPr lang="it-IT" dirty="0"/>
              <a:t>il Parlamento Europeo ha supportato la proposta di portare a zero il livello di emissioni di CO2 delle nuove automobili e furgoni entro il 2035 e ha adottato la proposta revisionata di eliminare le quote gratuite per l’aviazione entro il 2026 e di promuovere l’utilizzo di carburanti sostenibili.</a:t>
            </a:r>
            <a:endParaRPr lang="pt-PT" dirty="0"/>
          </a:p>
          <a:p>
            <a:pPr marL="285750" indent="-285750" algn="just">
              <a:buClr>
                <a:schemeClr val="accent6"/>
              </a:buClr>
              <a:buFont typeface="Arial" panose="020B0604020202020204" pitchFamily="34" charset="0"/>
              <a:buChar char="•"/>
            </a:pPr>
            <a:r>
              <a:rPr lang="it-IT" dirty="0">
                <a:solidFill>
                  <a:schemeClr val="accent6"/>
                </a:solidFill>
              </a:rPr>
              <a:t>Deforestazione e sfruttamento del suolo</a:t>
            </a:r>
            <a:r>
              <a:rPr lang="pt-PT" dirty="0">
                <a:solidFill>
                  <a:schemeClr val="accent6"/>
                </a:solidFill>
              </a:rPr>
              <a:t>:</a:t>
            </a:r>
            <a:r>
              <a:rPr lang="pt-PT" dirty="0"/>
              <a:t> </a:t>
            </a:r>
            <a:r>
              <a:rPr lang="it-IT" dirty="0"/>
              <a:t>sfruttare la capacità di assorbimento di CO2 delle foreste per contrastare il cambiamento climatico. Le nuove regole aumenteranno i serbatoi di carbonio dell’UE del 15% nel 2030. L'agricoltura ha un ruolo positivo e importante nella mitigazione dei cambiamenti climatici: le colture, le siepi e gli alberi presenti nei terreni agricoli catturano il carbonio dall'atmosfera attraverso la fotosintesi, mentre i terreni gestiti in modo appropriato agiscono da riserve di carbonio.</a:t>
            </a:r>
          </a:p>
          <a:p>
            <a:pPr marL="285750" indent="-285750" algn="just">
              <a:buClr>
                <a:schemeClr val="accent6"/>
              </a:buClr>
              <a:buFont typeface="Arial" panose="020B0604020202020204" pitchFamily="34" charset="0"/>
              <a:buChar char="•"/>
            </a:pPr>
            <a:endParaRPr lang="pt-PT" dirty="0"/>
          </a:p>
          <a:p>
            <a:pPr algn="just"/>
            <a:r>
              <a:rPr lang="en-GB" dirty="0"/>
              <a:t> </a:t>
            </a:r>
            <a:endParaRPr lang="en-US" dirty="0"/>
          </a:p>
        </p:txBody>
      </p:sp>
    </p:spTree>
    <p:extLst>
      <p:ext uri="{BB962C8B-B14F-4D97-AF65-F5344CB8AC3E}">
        <p14:creationId xmlns:p14="http://schemas.microsoft.com/office/powerpoint/2010/main" val="9325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24</a:t>
            </a:fld>
            <a:endParaRPr lang="it-IT" dirty="0"/>
          </a:p>
        </p:txBody>
      </p:sp>
      <p:sp>
        <p:nvSpPr>
          <p:cNvPr id="8" name="Retângulo 7">
            <a:extLst>
              <a:ext uri="{FF2B5EF4-FFF2-40B4-BE49-F238E27FC236}">
                <a16:creationId xmlns:a16="http://schemas.microsoft.com/office/drawing/2014/main" id="{B7B3C3EE-5BE0-4D90-9632-71215DA7C365}"/>
              </a:ext>
            </a:extLst>
          </p:cNvPr>
          <p:cNvSpPr/>
          <p:nvPr/>
        </p:nvSpPr>
        <p:spPr>
          <a:xfrm>
            <a:off x="388536" y="1796137"/>
            <a:ext cx="10881527" cy="4555093"/>
          </a:xfrm>
          <a:prstGeom prst="rect">
            <a:avLst/>
          </a:prstGeom>
        </p:spPr>
        <p:txBody>
          <a:bodyPr wrap="square">
            <a:spAutoFit/>
          </a:bodyPr>
          <a:lstStyle/>
          <a:p>
            <a:pPr marL="285750" indent="-285750" algn="just">
              <a:spcBef>
                <a:spcPts val="600"/>
              </a:spcBef>
              <a:buClr>
                <a:schemeClr val="accent6"/>
              </a:buClr>
              <a:buFont typeface="Arial" panose="020B0604020202020204" pitchFamily="34" charset="0"/>
              <a:buChar char="•"/>
            </a:pPr>
            <a:r>
              <a:rPr lang="it-IT" dirty="0">
                <a:solidFill>
                  <a:schemeClr val="accent6"/>
                </a:solidFill>
              </a:rPr>
              <a:t>Importazioni da paesi con obiettivi climatici inferiori</a:t>
            </a:r>
            <a:r>
              <a:rPr lang="en-US" dirty="0">
                <a:solidFill>
                  <a:schemeClr val="accent6"/>
                </a:solidFill>
              </a:rPr>
              <a:t>: </a:t>
            </a:r>
            <a:r>
              <a:rPr lang="it-IT" dirty="0"/>
              <a:t>imporre un prezzo sul carbonio per le importazioni provenienti da industrie ad alta intensità di carbonio nei paesi non appartenenti all’UE con l’obiettivo di prevenire il fenomeno della “rilocalizzazione” delle emissioni, ossia il trasferimento di attività produttive in Stati che impongono standard normativi meno stringenti.</a:t>
            </a:r>
          </a:p>
          <a:p>
            <a:pPr marL="285750" indent="-285750" algn="just">
              <a:spcBef>
                <a:spcPts val="600"/>
              </a:spcBef>
              <a:buClr>
                <a:schemeClr val="accent6"/>
              </a:buClr>
              <a:buFont typeface="Arial" panose="020B0604020202020204" pitchFamily="34" charset="0"/>
              <a:buChar char="•"/>
            </a:pPr>
            <a:r>
              <a:rPr lang="it-IT" dirty="0">
                <a:solidFill>
                  <a:schemeClr val="accent6"/>
                </a:solidFill>
              </a:rPr>
              <a:t>Promuovere le energie rinnovabili e l’efficienza energetica</a:t>
            </a:r>
            <a:r>
              <a:rPr lang="en-US" dirty="0">
                <a:solidFill>
                  <a:schemeClr val="accent6"/>
                </a:solidFill>
              </a:rPr>
              <a:t>: </a:t>
            </a:r>
            <a:r>
              <a:rPr lang="it-IT" dirty="0"/>
              <a:t>La quota di energie rinnovabili nel consumo energetico complessivo dell'UE dovrebbe aumentare fino al 42,5% entro il 2030, mentre i singoli Paesi dovrebbero puntare al 45%.</a:t>
            </a:r>
          </a:p>
          <a:p>
            <a:pPr marL="285750" indent="-285750" algn="just">
              <a:spcBef>
                <a:spcPts val="600"/>
              </a:spcBef>
              <a:buClr>
                <a:schemeClr val="accent6"/>
              </a:buClr>
              <a:buFont typeface="Arial" panose="020B0604020202020204" pitchFamily="34" charset="0"/>
              <a:buChar char="•"/>
            </a:pPr>
            <a:r>
              <a:rPr lang="it-IT" dirty="0"/>
              <a:t>Inoltre, l’UE prevede una riduzione di almeno il 40% del consumo finale di energia e del 42,5% del consumo di energia primaria entro il 2030.</a:t>
            </a:r>
          </a:p>
          <a:p>
            <a:pPr marL="285750" indent="-285750" algn="just">
              <a:spcBef>
                <a:spcPts val="600"/>
              </a:spcBef>
              <a:buClr>
                <a:schemeClr val="accent6"/>
              </a:buClr>
              <a:buFont typeface="Arial" panose="020B0604020202020204" pitchFamily="34" charset="0"/>
              <a:buChar char="•"/>
            </a:pPr>
            <a:r>
              <a:rPr lang="it-IT" dirty="0"/>
              <a:t>È prevista la creazione di una economia sostenibile e circolare basata sulla quota di energia rinnovabile ed efficienza energetica entro il 2050.</a:t>
            </a:r>
          </a:p>
          <a:p>
            <a:pPr marL="285750" indent="-285750" algn="just">
              <a:spcBef>
                <a:spcPts val="600"/>
              </a:spcBef>
              <a:buClr>
                <a:schemeClr val="accent6"/>
              </a:buClr>
              <a:buFont typeface="Arial" panose="020B0604020202020204" pitchFamily="34" charset="0"/>
              <a:buChar char="•"/>
            </a:pPr>
            <a:r>
              <a:rPr lang="it-IT" dirty="0"/>
              <a:t>La transizione verso un’UE neutrale dal punto di vista climatico entro il 2050 affermata nel Green Deal prevede il ripensamento dell’intero ciclo di vita dei prodotti e la promozione di consumi sostenibili e di una economia circolare. Ciò dovrebbe portare a una riduzione nei consumi delle risorse, a una diminuzione dei rifiuti e delle emissioni di gas serra.</a:t>
            </a:r>
            <a:endParaRPr lang="en-US" dirty="0"/>
          </a:p>
        </p:txBody>
      </p:sp>
      <p:sp>
        <p:nvSpPr>
          <p:cNvPr id="2" name="CasellaDiTesto 1">
            <a:extLst>
              <a:ext uri="{FF2B5EF4-FFF2-40B4-BE49-F238E27FC236}">
                <a16:creationId xmlns:a16="http://schemas.microsoft.com/office/drawing/2014/main" id="{3BAB1BB5-0437-CD3A-6823-614563B66A89}"/>
              </a:ext>
            </a:extLst>
          </p:cNvPr>
          <p:cNvSpPr txBox="1"/>
          <p:nvPr/>
        </p:nvSpPr>
        <p:spPr>
          <a:xfrm>
            <a:off x="1413163" y="831273"/>
            <a:ext cx="2909455" cy="523220"/>
          </a:xfrm>
          <a:prstGeom prst="rect">
            <a:avLst/>
          </a:prstGeom>
          <a:noFill/>
        </p:spPr>
        <p:txBody>
          <a:bodyPr wrap="square" rtlCol="0">
            <a:spAutoFit/>
          </a:bodyPr>
          <a:lstStyle/>
          <a:p>
            <a:r>
              <a:rPr lang="it-IT" sz="2800" dirty="0">
                <a:solidFill>
                  <a:srgbClr val="94C020"/>
                </a:solidFill>
              </a:rPr>
              <a:t>Mitigazione</a:t>
            </a:r>
          </a:p>
        </p:txBody>
      </p:sp>
    </p:spTree>
    <p:extLst>
      <p:ext uri="{BB962C8B-B14F-4D97-AF65-F5344CB8AC3E}">
        <p14:creationId xmlns:p14="http://schemas.microsoft.com/office/powerpoint/2010/main" val="250788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it-IT" sz="2800" dirty="0"/>
              <a:t>Adattamento – adattare la vita al cambiamento climatico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25</a:t>
            </a:fld>
            <a:endParaRPr lang="it-IT" dirty="0"/>
          </a:p>
        </p:txBody>
      </p:sp>
      <p:sp>
        <p:nvSpPr>
          <p:cNvPr id="7" name="Retângulo 6">
            <a:extLst>
              <a:ext uri="{FF2B5EF4-FFF2-40B4-BE49-F238E27FC236}">
                <a16:creationId xmlns:a16="http://schemas.microsoft.com/office/drawing/2014/main" id="{A3A2FDA4-3192-443D-8D94-A0CE162E7ACA}"/>
              </a:ext>
            </a:extLst>
          </p:cNvPr>
          <p:cNvSpPr/>
          <p:nvPr/>
        </p:nvSpPr>
        <p:spPr>
          <a:xfrm>
            <a:off x="838200" y="1716889"/>
            <a:ext cx="4815980" cy="3416320"/>
          </a:xfrm>
          <a:prstGeom prst="rect">
            <a:avLst/>
          </a:prstGeom>
        </p:spPr>
        <p:txBody>
          <a:bodyPr wrap="square">
            <a:spAutoFit/>
          </a:bodyPr>
          <a:lstStyle/>
          <a:p>
            <a:r>
              <a:rPr lang="it-IT" dirty="0">
                <a:latin typeface="Minion Pro"/>
                <a:ea typeface="Times New Roman" panose="02020603050405020304" pitchFamily="18" charset="0"/>
                <a:cs typeface="Open Sans"/>
              </a:rPr>
              <a:t>Vi sono molteplici soluzioni disponibili in questo settore per aumentare la sua capacità di adattamento agli eventi climatici avversi e rendere l’agricoltura più resiliente al clima. Sebbene non esistano tipologie di opzioni di adattamento definitive, è possibile effettuare diverse classifiche, ad esempio, sulla base del loro livello di gestione e fattibilità di attuazione, del tipo di prodotto a cui possono essere applicate, della natura dell’opzione, del rischio climatico affrontato e del tempo necessario per la loro attuazione.</a:t>
            </a:r>
            <a:endParaRPr lang="en-GB" dirty="0">
              <a:latin typeface="Minion Pro"/>
              <a:ea typeface="Times New Roman" panose="02020603050405020304" pitchFamily="18" charset="0"/>
              <a:cs typeface="Open Sans"/>
            </a:endParaRPr>
          </a:p>
        </p:txBody>
      </p:sp>
      <p:pic>
        <p:nvPicPr>
          <p:cNvPr id="8" name="Imagem 7">
            <a:extLst>
              <a:ext uri="{FF2B5EF4-FFF2-40B4-BE49-F238E27FC236}">
                <a16:creationId xmlns:a16="http://schemas.microsoft.com/office/drawing/2014/main" id="{1DE835DE-C915-48FF-9F5E-BF61E8BE58A0}"/>
              </a:ext>
            </a:extLst>
          </p:cNvPr>
          <p:cNvPicPr>
            <a:picLocks noChangeAspect="1"/>
          </p:cNvPicPr>
          <p:nvPr/>
        </p:nvPicPr>
        <p:blipFill>
          <a:blip r:embed="rId2"/>
          <a:stretch>
            <a:fillRect/>
          </a:stretch>
        </p:blipFill>
        <p:spPr>
          <a:xfrm>
            <a:off x="5744156" y="1951467"/>
            <a:ext cx="4966346" cy="2494384"/>
          </a:xfrm>
          <a:prstGeom prst="rect">
            <a:avLst/>
          </a:prstGeom>
        </p:spPr>
      </p:pic>
      <p:sp>
        <p:nvSpPr>
          <p:cNvPr id="9" name="Retângulo 8">
            <a:extLst>
              <a:ext uri="{FF2B5EF4-FFF2-40B4-BE49-F238E27FC236}">
                <a16:creationId xmlns:a16="http://schemas.microsoft.com/office/drawing/2014/main" id="{426EEC48-D339-4294-969C-12A8659492AB}"/>
              </a:ext>
            </a:extLst>
          </p:cNvPr>
          <p:cNvSpPr/>
          <p:nvPr/>
        </p:nvSpPr>
        <p:spPr>
          <a:xfrm>
            <a:off x="838200" y="5410208"/>
            <a:ext cx="9872302" cy="646331"/>
          </a:xfrm>
          <a:prstGeom prst="rect">
            <a:avLst/>
          </a:prstGeom>
        </p:spPr>
        <p:txBody>
          <a:bodyPr wrap="square">
            <a:spAutoFit/>
          </a:bodyPr>
          <a:lstStyle/>
          <a:p>
            <a:pPr algn="just"/>
            <a:r>
              <a:rPr lang="it-IT" dirty="0"/>
              <a:t>Per descrivere i tempi di attuazione di opzioni di adattamento “top-down”, il ciclo di gestione del rischio di catastrofi climatiche può rivelarsi utile. </a:t>
            </a:r>
            <a:endParaRPr lang="en-US" dirty="0"/>
          </a:p>
        </p:txBody>
      </p:sp>
    </p:spTree>
    <p:extLst>
      <p:ext uri="{BB962C8B-B14F-4D97-AF65-F5344CB8AC3E}">
        <p14:creationId xmlns:p14="http://schemas.microsoft.com/office/powerpoint/2010/main" val="422990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it-IT" sz="2800" dirty="0"/>
              <a:t>Adattamento – adattare la vita al cambiamento climatico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26</a:t>
            </a:fld>
            <a:endParaRPr lang="it-IT" dirty="0"/>
          </a:p>
        </p:txBody>
      </p:sp>
      <p:pic>
        <p:nvPicPr>
          <p:cNvPr id="5" name="Imagem 4">
            <a:extLst>
              <a:ext uri="{FF2B5EF4-FFF2-40B4-BE49-F238E27FC236}">
                <a16:creationId xmlns:a16="http://schemas.microsoft.com/office/drawing/2014/main" id="{BDD81B6F-1F08-4751-9276-29E78AE6FC09}"/>
              </a:ext>
            </a:extLst>
          </p:cNvPr>
          <p:cNvPicPr>
            <a:picLocks noChangeAspect="1"/>
          </p:cNvPicPr>
          <p:nvPr/>
        </p:nvPicPr>
        <p:blipFill>
          <a:blip r:embed="rId2"/>
          <a:stretch>
            <a:fillRect/>
          </a:stretch>
        </p:blipFill>
        <p:spPr>
          <a:xfrm>
            <a:off x="6862457" y="1641074"/>
            <a:ext cx="4262743" cy="4305008"/>
          </a:xfrm>
          <a:prstGeom prst="rect">
            <a:avLst/>
          </a:prstGeom>
        </p:spPr>
      </p:pic>
      <p:sp>
        <p:nvSpPr>
          <p:cNvPr id="6" name="Retângulo 5">
            <a:extLst>
              <a:ext uri="{FF2B5EF4-FFF2-40B4-BE49-F238E27FC236}">
                <a16:creationId xmlns:a16="http://schemas.microsoft.com/office/drawing/2014/main" id="{02D42758-40D7-4FB7-AD16-8A58761D96D1}"/>
              </a:ext>
            </a:extLst>
          </p:cNvPr>
          <p:cNvSpPr/>
          <p:nvPr/>
        </p:nvSpPr>
        <p:spPr>
          <a:xfrm>
            <a:off x="838200" y="2088331"/>
            <a:ext cx="5609439" cy="3139321"/>
          </a:xfrm>
          <a:prstGeom prst="rect">
            <a:avLst/>
          </a:prstGeom>
        </p:spPr>
        <p:txBody>
          <a:bodyPr wrap="square">
            <a:spAutoFit/>
          </a:bodyPr>
          <a:lstStyle/>
          <a:p>
            <a:pPr algn="just"/>
            <a:r>
              <a:rPr lang="it-IT" dirty="0"/>
              <a:t>Il ciclo di gestione dell'adattamento in 6 fasi: l'enfasi delle esigenze informative cambia nel tempo, passando dai dati sul rischio climatico (blu) alle informazioni socio-economiche sulle soluzioni (arancione). I diversi hub dei progetti si trovano in fasi diverse, ma non possono essere facilmente posizionati nel ciclo perché spesso più di una fase viene affrontata contemporaneamente e durante il processo di pianificazione vengono rivisitate le fasi precedenti. Altri colori sono stati aggiunti dagli autori del ciclo nel modo in cui viene comunemente adottato in Europa. </a:t>
            </a:r>
            <a:endParaRPr lang="pt-PT" dirty="0"/>
          </a:p>
        </p:txBody>
      </p:sp>
    </p:spTree>
    <p:extLst>
      <p:ext uri="{BB962C8B-B14F-4D97-AF65-F5344CB8AC3E}">
        <p14:creationId xmlns:p14="http://schemas.microsoft.com/office/powerpoint/2010/main" val="281638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50877" y="962889"/>
            <a:ext cx="10515600" cy="726674"/>
          </a:xfrm>
        </p:spPr>
        <p:txBody>
          <a:bodyPr>
            <a:normAutofit/>
          </a:bodyPr>
          <a:lstStyle/>
          <a:p>
            <a:r>
              <a:rPr lang="pt-PT" sz="2800" dirty="0"/>
              <a:t>Rimozione della CO2 (Carbon dioxide removal o CDR)</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27</a:t>
            </a:fld>
            <a:endParaRPr lang="it-IT" dirty="0"/>
          </a:p>
        </p:txBody>
      </p:sp>
      <p:sp>
        <p:nvSpPr>
          <p:cNvPr id="7" name="Retângulo 6">
            <a:extLst>
              <a:ext uri="{FF2B5EF4-FFF2-40B4-BE49-F238E27FC236}">
                <a16:creationId xmlns:a16="http://schemas.microsoft.com/office/drawing/2014/main" id="{5A9DF6DC-DD97-4E1E-8E53-1D5E3230ED0B}"/>
              </a:ext>
            </a:extLst>
          </p:cNvPr>
          <p:cNvSpPr/>
          <p:nvPr/>
        </p:nvSpPr>
        <p:spPr>
          <a:xfrm>
            <a:off x="550877" y="1583580"/>
            <a:ext cx="11081857" cy="4801314"/>
          </a:xfrm>
          <a:prstGeom prst="rect">
            <a:avLst/>
          </a:prstGeom>
        </p:spPr>
        <p:txBody>
          <a:bodyPr wrap="square">
            <a:spAutoFit/>
          </a:bodyPr>
          <a:lstStyle/>
          <a:p>
            <a:pPr algn="just">
              <a:spcBef>
                <a:spcPts val="600"/>
              </a:spcBef>
            </a:pPr>
            <a:r>
              <a:rPr lang="it-IT" sz="1600" dirty="0"/>
              <a:t>L’aumento dei gas serra e della temperatura media sta influenzando il clima, il </a:t>
            </a:r>
            <a:r>
              <a:rPr lang="it-IT" sz="1600" dirty="0" err="1"/>
              <a:t>biota</a:t>
            </a:r>
            <a:r>
              <a:rPr lang="it-IT" sz="1600" dirty="0"/>
              <a:t> e le società e la riduzione delle emissioni non sarà sufficiente a mantenere l’aumento della temperatura al di sotto del 1,5 ⁰ C. Pertanto, è indispensabile analizzare le strategie che, se sicure per l’ambiente, dovrebbero essere attuate con la massima urgenza. La rimozione della CO2 è un processo in cui l’anidride carbonica (CO2) viene rimossa dall’atmosfera attraverso attività antropiche deliberate e conservata in modo durevole all’interno di serbatoi geologici, terrestri o oceanici o nei prodotti </a:t>
            </a:r>
          </a:p>
          <a:p>
            <a:pPr algn="just">
              <a:spcBef>
                <a:spcPts val="600"/>
              </a:spcBef>
            </a:pPr>
            <a:r>
              <a:rPr lang="it-IT" sz="1600" dirty="0"/>
              <a:t>I principali metodi comprendono:</a:t>
            </a:r>
          </a:p>
          <a:p>
            <a:pPr marL="285750" indent="-285750" algn="just">
              <a:spcBef>
                <a:spcPts val="600"/>
              </a:spcBef>
              <a:buClr>
                <a:schemeClr val="accent6"/>
              </a:buClr>
              <a:buFont typeface="Arial" panose="020B0604020202020204" pitchFamily="34" charset="0"/>
              <a:buChar char="•"/>
            </a:pPr>
            <a:r>
              <a:rPr lang="it-IT" sz="1600" dirty="0"/>
              <a:t> Imboschimento e rimboschimento;</a:t>
            </a:r>
          </a:p>
          <a:p>
            <a:pPr marL="285750" indent="-285750" algn="just">
              <a:spcBef>
                <a:spcPts val="600"/>
              </a:spcBef>
              <a:buClr>
                <a:schemeClr val="accent6"/>
              </a:buClr>
              <a:buFont typeface="Arial" panose="020B0604020202020204" pitchFamily="34" charset="0"/>
              <a:buChar char="•"/>
            </a:pPr>
            <a:r>
              <a:rPr lang="it-IT" sz="1600" dirty="0"/>
              <a:t> Sequestro dell'anidride carbonica nei suoli agricoli e aree erbose;</a:t>
            </a:r>
          </a:p>
          <a:p>
            <a:pPr marL="285750" indent="-285750" algn="just">
              <a:spcBef>
                <a:spcPts val="600"/>
              </a:spcBef>
              <a:buClr>
                <a:schemeClr val="accent6"/>
              </a:buClr>
              <a:buFont typeface="Arial" panose="020B0604020202020204" pitchFamily="34" charset="0"/>
              <a:buChar char="•"/>
            </a:pPr>
            <a:r>
              <a:rPr lang="it-IT" sz="1600" dirty="0"/>
              <a:t> Ripristino delle torbiere e delle zone umide costiere;</a:t>
            </a:r>
          </a:p>
          <a:p>
            <a:pPr marL="285750" indent="-285750" algn="just">
              <a:spcBef>
                <a:spcPts val="600"/>
              </a:spcBef>
              <a:buClr>
                <a:schemeClr val="accent6"/>
              </a:buClr>
              <a:buFont typeface="Arial" panose="020B0604020202020204" pitchFamily="34" charset="0"/>
              <a:buChar char="•"/>
            </a:pPr>
            <a:r>
              <a:rPr lang="it-IT" sz="1600" dirty="0"/>
              <a:t> </a:t>
            </a:r>
            <a:r>
              <a:rPr lang="it-IT" sz="1600" dirty="0" err="1"/>
              <a:t>Agroforestazione</a:t>
            </a:r>
            <a:r>
              <a:rPr lang="it-IT" sz="1600" dirty="0"/>
              <a:t> e migliore gestione delle aree forestali;</a:t>
            </a:r>
          </a:p>
          <a:p>
            <a:pPr marL="285750" indent="-285750" algn="just">
              <a:spcBef>
                <a:spcPts val="600"/>
              </a:spcBef>
              <a:buClr>
                <a:schemeClr val="accent6"/>
              </a:buClr>
              <a:buFont typeface="Arial" panose="020B0604020202020204" pitchFamily="34" charset="0"/>
              <a:buChar char="•"/>
            </a:pPr>
            <a:r>
              <a:rPr lang="it-IT" sz="1600" dirty="0"/>
              <a:t> Rimozione del carbonio con </a:t>
            </a:r>
            <a:r>
              <a:rPr lang="it-IT" sz="1600" dirty="0" err="1"/>
              <a:t>biochar</a:t>
            </a:r>
            <a:r>
              <a:rPr lang="it-IT" sz="1600" dirty="0"/>
              <a:t> (BCR);</a:t>
            </a:r>
          </a:p>
          <a:p>
            <a:pPr marL="285750" indent="-285750" algn="just">
              <a:spcBef>
                <a:spcPts val="600"/>
              </a:spcBef>
              <a:buClr>
                <a:schemeClr val="accent6"/>
              </a:buClr>
              <a:buFont typeface="Arial" panose="020B0604020202020204" pitchFamily="34" charset="0"/>
              <a:buChar char="•"/>
            </a:pPr>
            <a:r>
              <a:rPr lang="it-IT" sz="1600" dirty="0"/>
              <a:t> Cattura e stoccaggio diretto del carbonio nell'aria (DACCS) e bioenergia con cattura e stoccaggio del carbonio (BECCS);</a:t>
            </a:r>
          </a:p>
          <a:p>
            <a:pPr marL="285750" indent="-285750" algn="just">
              <a:spcBef>
                <a:spcPts val="600"/>
              </a:spcBef>
              <a:buClr>
                <a:schemeClr val="accent6"/>
              </a:buClr>
              <a:buFont typeface="Arial" panose="020B0604020202020204" pitchFamily="34" charset="0"/>
              <a:buChar char="•"/>
            </a:pPr>
            <a:r>
              <a:rPr lang="it-IT" sz="1600" dirty="0"/>
              <a:t> Potenziamento degli agenti atmosferici (aumento dell'alcalinità);</a:t>
            </a:r>
          </a:p>
          <a:p>
            <a:pPr marL="285750" indent="-285750" algn="just">
              <a:spcBef>
                <a:spcPts val="600"/>
              </a:spcBef>
              <a:buClr>
                <a:schemeClr val="accent6"/>
              </a:buClr>
              <a:buFont typeface="Arial" panose="020B0604020202020204" pitchFamily="34" charset="0"/>
              <a:buChar char="•"/>
            </a:pPr>
            <a:r>
              <a:rPr lang="it-IT" sz="1600" dirty="0"/>
              <a:t> Gestione del carbonio blu nelle zone umide costiere (ripristino degli ecosistemi costieri vegetati; un metodo di CDR biologico basato sull'oceano che comprende mangrovie, paludi salmastre e praterie di fanerogame);</a:t>
            </a:r>
          </a:p>
          <a:p>
            <a:pPr marL="285750" indent="-285750" algn="just">
              <a:spcBef>
                <a:spcPts val="600"/>
              </a:spcBef>
              <a:buClr>
                <a:schemeClr val="accent6"/>
              </a:buClr>
              <a:buFont typeface="Arial" panose="020B0604020202020204" pitchFamily="34" charset="0"/>
              <a:buChar char="•"/>
            </a:pPr>
            <a:r>
              <a:rPr lang="it-IT" sz="1600" dirty="0"/>
              <a:t> Fertilizzazione degli oceani, aumento dell'alcalinità oceanica che amplifica il ciclo del carbonio oceanico.</a:t>
            </a:r>
          </a:p>
        </p:txBody>
      </p:sp>
    </p:spTree>
    <p:extLst>
      <p:ext uri="{BB962C8B-B14F-4D97-AF65-F5344CB8AC3E}">
        <p14:creationId xmlns:p14="http://schemas.microsoft.com/office/powerpoint/2010/main" val="170756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1120834" y="2924174"/>
            <a:ext cx="10515600" cy="1009651"/>
          </a:xfrm>
        </p:spPr>
        <p:txBody>
          <a:bodyPr>
            <a:normAutofit fontScale="90000"/>
          </a:bodyPr>
          <a:lstStyle/>
          <a:p>
            <a:r>
              <a:rPr lang="it-IT" dirty="0"/>
              <a:t>Sottounità 4: Politiche climatiche e accordi internazionali. </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4: </a:t>
            </a:r>
            <a:r>
              <a:rPr lang="en-US" dirty="0"/>
              <a:t>Climate policies and international agreements. </a:t>
            </a:r>
            <a:endParaRPr lang="pt-PT" dirty="0"/>
          </a:p>
          <a:p>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28</a:t>
            </a:fld>
            <a:endParaRPr lang="it-IT" dirty="0"/>
          </a:p>
        </p:txBody>
      </p:sp>
    </p:spTree>
    <p:extLst>
      <p:ext uri="{BB962C8B-B14F-4D97-AF65-F5344CB8AC3E}">
        <p14:creationId xmlns:p14="http://schemas.microsoft.com/office/powerpoint/2010/main" val="15603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624980" y="950278"/>
            <a:ext cx="10515600" cy="574953"/>
          </a:xfrm>
        </p:spPr>
        <p:txBody>
          <a:bodyPr>
            <a:normAutofit/>
          </a:bodyPr>
          <a:lstStyle/>
          <a:p>
            <a:r>
              <a:rPr lang="en-US" sz="2800" dirty="0"/>
              <a:t>Climate policies and international agreements</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29</a:t>
            </a:fld>
            <a:endParaRPr lang="it-IT" dirty="0"/>
          </a:p>
        </p:txBody>
      </p:sp>
      <p:sp>
        <p:nvSpPr>
          <p:cNvPr id="7" name="Retângulo 6">
            <a:extLst>
              <a:ext uri="{FF2B5EF4-FFF2-40B4-BE49-F238E27FC236}">
                <a16:creationId xmlns:a16="http://schemas.microsoft.com/office/drawing/2014/main" id="{E671E897-5618-4EF7-8404-1CA2E0B1E547}"/>
              </a:ext>
            </a:extLst>
          </p:cNvPr>
          <p:cNvSpPr/>
          <p:nvPr/>
        </p:nvSpPr>
        <p:spPr>
          <a:xfrm>
            <a:off x="624980" y="1503030"/>
            <a:ext cx="10604384" cy="1077218"/>
          </a:xfrm>
          <a:prstGeom prst="rect">
            <a:avLst/>
          </a:prstGeom>
        </p:spPr>
        <p:txBody>
          <a:bodyPr wrap="square">
            <a:spAutoFit/>
          </a:bodyPr>
          <a:lstStyle/>
          <a:p>
            <a:pPr algn="just"/>
            <a:r>
              <a:rPr lang="it-IT" sz="1600" dirty="0"/>
              <a:t>Attraverso il Green Deal europeo, la Commissione Europea ha approvato nel 2020 una serie di iniziative politiche il cui scopo generale è quello di far sì che l’UE raggiunga la neutralità climatica entro 2050, oltre a limitare gli effetti negativi del cambiamento climatico, effettuare il passaggio verso un’economia pulita e circolare, invertire la perdita di biodiversità e ridurre l’inquinamento. </a:t>
            </a:r>
            <a:endParaRPr lang="pt-PT" sz="1600" dirty="0"/>
          </a:p>
        </p:txBody>
      </p:sp>
      <p:sp>
        <p:nvSpPr>
          <p:cNvPr id="9" name="Retângulo 8">
            <a:extLst>
              <a:ext uri="{FF2B5EF4-FFF2-40B4-BE49-F238E27FC236}">
                <a16:creationId xmlns:a16="http://schemas.microsoft.com/office/drawing/2014/main" id="{C8DA70CD-F66E-4DB1-9370-E5E9C2F0390E}"/>
              </a:ext>
            </a:extLst>
          </p:cNvPr>
          <p:cNvSpPr/>
          <p:nvPr/>
        </p:nvSpPr>
        <p:spPr>
          <a:xfrm>
            <a:off x="624980" y="2871390"/>
            <a:ext cx="9732678" cy="523220"/>
          </a:xfrm>
          <a:prstGeom prst="rect">
            <a:avLst/>
          </a:prstGeom>
        </p:spPr>
        <p:txBody>
          <a:bodyPr wrap="square">
            <a:spAutoFit/>
          </a:bodyPr>
          <a:lstStyle/>
          <a:p>
            <a:r>
              <a:rPr lang="it-IT" sz="2800" dirty="0">
                <a:solidFill>
                  <a:srgbClr val="94C020"/>
                </a:solidFill>
                <a:latin typeface="Calibri Light" panose="020F0302020204030204"/>
                <a:ea typeface="+mj-ea"/>
                <a:cs typeface="+mj-cs"/>
              </a:rPr>
              <a:t>Panoramica delle politiche climatiche a livello globale e regionale</a:t>
            </a:r>
            <a:endParaRPr lang="pt-PT" dirty="0"/>
          </a:p>
        </p:txBody>
      </p:sp>
      <p:sp>
        <p:nvSpPr>
          <p:cNvPr id="10" name="Retângulo 9">
            <a:extLst>
              <a:ext uri="{FF2B5EF4-FFF2-40B4-BE49-F238E27FC236}">
                <a16:creationId xmlns:a16="http://schemas.microsoft.com/office/drawing/2014/main" id="{1556F230-7F29-4CAD-A5B1-96ACA15FB3B9}"/>
              </a:ext>
            </a:extLst>
          </p:cNvPr>
          <p:cNvSpPr/>
          <p:nvPr/>
        </p:nvSpPr>
        <p:spPr>
          <a:xfrm>
            <a:off x="624980" y="3429000"/>
            <a:ext cx="10374386" cy="2831544"/>
          </a:xfrm>
          <a:prstGeom prst="rect">
            <a:avLst/>
          </a:prstGeom>
        </p:spPr>
        <p:txBody>
          <a:bodyPr wrap="square">
            <a:spAutoFit/>
          </a:bodyPr>
          <a:lstStyle/>
          <a:p>
            <a:r>
              <a:rPr lang="it-IT" sz="1600" dirty="0"/>
              <a:t>La discussione su come contrastare il cambiamento climatico è stata avviata già all’inizio degli anni ‘90. </a:t>
            </a:r>
          </a:p>
          <a:p>
            <a:r>
              <a:rPr lang="it-IT" sz="1600" dirty="0"/>
              <a:t>I negoziati che si sono succeduti hanno prodotto degli accordi molto importanti, come il Protocollo di Kyoto (1997) e l’Accordo di Parigi (2015).</a:t>
            </a:r>
          </a:p>
          <a:p>
            <a:r>
              <a:rPr lang="it-IT" sz="1600" dirty="0"/>
              <a:t>L’accordo prevede l’impegno da parte di tutti i 195 paesi per ridurre le loro emissioni e lavorare insieme per adattarsi alle conseguenze del cambiamento climatico e invita tutti i Paesi a rafforzare il loro impegno nel tempo, esprimendo le proprie opinioni in occasione delle conferenze annuali sul clima delle Nazioni Unite, come ad esempio la Conferenza delle Parti.</a:t>
            </a:r>
          </a:p>
          <a:p>
            <a:r>
              <a:rPr lang="it-IT" sz="1600" dirty="0"/>
              <a:t>Le principali fonti del diritto internazionale in materia di cambiamento climatico sono rappresentate dall’</a:t>
            </a:r>
            <a:r>
              <a:rPr lang="it-IT" sz="1600" dirty="0">
                <a:solidFill>
                  <a:srgbClr val="94C020"/>
                </a:solidFill>
              </a:rPr>
              <a:t>Accordo di Parigi</a:t>
            </a:r>
            <a:r>
              <a:rPr lang="it-IT" sz="1600" dirty="0"/>
              <a:t>, dal </a:t>
            </a:r>
            <a:r>
              <a:rPr lang="it-IT" sz="1600" dirty="0">
                <a:solidFill>
                  <a:srgbClr val="94C020"/>
                </a:solidFill>
              </a:rPr>
              <a:t>Protocollo di Kyoto</a:t>
            </a:r>
            <a:r>
              <a:rPr lang="it-IT" sz="1600" dirty="0"/>
              <a:t>, dalla </a:t>
            </a:r>
            <a:r>
              <a:rPr lang="it-IT" sz="1600" dirty="0">
                <a:solidFill>
                  <a:srgbClr val="94C020"/>
                </a:solidFill>
              </a:rPr>
              <a:t>Convenzione Quadro delle Nazioni Unite sul Cambiamento Climatico (UNFCCC)</a:t>
            </a:r>
            <a:r>
              <a:rPr lang="it-IT" sz="1600" dirty="0"/>
              <a:t>, il primo trattato mondiale ad affrontare esplicitamente la questione del cambiamento climatico, e le decisioni prese dall’UNFCCC sull’attuazione di questi trattati.</a:t>
            </a:r>
          </a:p>
          <a:p>
            <a:pPr algn="just"/>
            <a:endParaRPr lang="pt-PT" dirty="0"/>
          </a:p>
        </p:txBody>
      </p:sp>
    </p:spTree>
    <p:extLst>
      <p:ext uri="{BB962C8B-B14F-4D97-AF65-F5344CB8AC3E}">
        <p14:creationId xmlns:p14="http://schemas.microsoft.com/office/powerpoint/2010/main" val="16463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89901"/>
            <a:ext cx="10515600" cy="700787"/>
          </a:xfrm>
        </p:spPr>
        <p:txBody>
          <a:bodyPr>
            <a:normAutofit/>
          </a:bodyPr>
          <a:lstStyle/>
          <a:p>
            <a:r>
              <a:rPr lang="it-IT" sz="4000" dirty="0"/>
              <a:t>Introduzione</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11061" y="1690689"/>
            <a:ext cx="11182524" cy="4548187"/>
          </a:xfrm>
        </p:spPr>
        <p:txBody>
          <a:bodyPr>
            <a:normAutofit fontScale="25000" lnSpcReduction="20000"/>
          </a:bodyPr>
          <a:lstStyle/>
          <a:p>
            <a:pPr marL="0" indent="0" algn="just">
              <a:lnSpc>
                <a:spcPct val="120000"/>
              </a:lnSpc>
              <a:buNone/>
            </a:pPr>
            <a:r>
              <a:rPr lang="it-IT" sz="5600" dirty="0"/>
              <a:t>In questa unità di apprendimento le e gli studenti apprenderanno alcune importanti nozioni sul cambiamento climatico e sui suoi effetti su diversi elementi dell’agricoltura come le condizioni metereologiche, le risorse idriche disponibili, l’erosione, la materia organica, la salinizzazione, la perdita della biodiversità del suolo, le frane, la desertificazione e le inondazioni, ecc. Il modo in cui potere controllare alcune di queste alterazioni, attraverso un cambiamento nella tipologia di agricoltura attuata o di altre tecniche di coltura, verrà discusso appieno nella presente unità di apprendimento.</a:t>
            </a:r>
            <a:r>
              <a:rPr lang="en-US" sz="5600" dirty="0"/>
              <a:t>After the completion of this LU, the learner will:</a:t>
            </a:r>
          </a:p>
          <a:p>
            <a:pPr marL="0" indent="0">
              <a:buNone/>
            </a:pPr>
            <a:r>
              <a:rPr lang="it-IT" sz="5600" dirty="0">
                <a:solidFill>
                  <a:schemeClr val="accent6"/>
                </a:solidFill>
              </a:rPr>
              <a:t>Conoscenze</a:t>
            </a:r>
            <a:r>
              <a:rPr lang="en-US" sz="5600" dirty="0">
                <a:solidFill>
                  <a:schemeClr val="accent6"/>
                </a:solidFill>
              </a:rPr>
              <a:t> </a:t>
            </a:r>
          </a:p>
          <a:p>
            <a:pPr>
              <a:buClr>
                <a:schemeClr val="accent6"/>
              </a:buClr>
            </a:pPr>
            <a:r>
              <a:rPr lang="it-IT" sz="5600" dirty="0"/>
              <a:t>individuare e discutere i concetti fondamentali legati al sistema climatico, inclusi i fattori alla base del cambiamento climatico;</a:t>
            </a:r>
          </a:p>
          <a:p>
            <a:pPr>
              <a:buClr>
                <a:schemeClr val="accent6"/>
              </a:buClr>
            </a:pPr>
            <a:r>
              <a:rPr lang="it-IT" sz="5600" dirty="0"/>
              <a:t>individuare e valutare gli effetti specifici causati dal cambiamento climatico sull’agricoltura;</a:t>
            </a:r>
          </a:p>
          <a:p>
            <a:pPr>
              <a:buClr>
                <a:schemeClr val="accent6"/>
              </a:buClr>
            </a:pPr>
            <a:r>
              <a:rPr lang="it-IT" sz="5600" dirty="0"/>
              <a:t>descrivere il ruolo dei modelli climatici;</a:t>
            </a:r>
          </a:p>
          <a:p>
            <a:pPr>
              <a:buClr>
                <a:schemeClr val="accent6"/>
              </a:buClr>
            </a:pPr>
            <a:r>
              <a:rPr lang="it-IT" sz="5600" dirty="0"/>
              <a:t>riconoscere gli effetti di questi cambiamenti climatici sull’agricoltura.</a:t>
            </a:r>
          </a:p>
          <a:p>
            <a:pPr marL="0" indent="0">
              <a:buNone/>
            </a:pPr>
            <a:r>
              <a:rPr lang="it-IT" sz="5600" dirty="0">
                <a:solidFill>
                  <a:schemeClr val="accent6"/>
                </a:solidFill>
              </a:rPr>
              <a:t>Abilità</a:t>
            </a:r>
            <a:r>
              <a:rPr lang="en-US" sz="5600" dirty="0"/>
              <a:t> </a:t>
            </a:r>
          </a:p>
          <a:p>
            <a:pPr>
              <a:buClr>
                <a:schemeClr val="accent6"/>
              </a:buClr>
            </a:pPr>
            <a:r>
              <a:rPr lang="it-IT" sz="5600" dirty="0"/>
              <a:t>analizzare e discutere delle strategie per ridurre le emissioni di gas serra nel settore agricolo;</a:t>
            </a:r>
          </a:p>
          <a:p>
            <a:pPr>
              <a:buClr>
                <a:schemeClr val="accent6"/>
              </a:buClr>
            </a:pPr>
            <a:r>
              <a:rPr lang="it-IT" sz="5600" dirty="0"/>
              <a:t>sviluppare e proporre delle strategie di adattamento al cambiamento climatico nell’agricoltura.</a:t>
            </a:r>
          </a:p>
          <a:p>
            <a:pPr marL="0" indent="0">
              <a:buNone/>
            </a:pPr>
            <a:r>
              <a:rPr lang="it-IT" sz="5600" dirty="0">
                <a:solidFill>
                  <a:schemeClr val="accent6"/>
                </a:solidFill>
              </a:rPr>
              <a:t>Competenze</a:t>
            </a:r>
          </a:p>
          <a:p>
            <a:pPr>
              <a:buClr>
                <a:schemeClr val="accent6"/>
              </a:buClr>
            </a:pPr>
            <a:r>
              <a:rPr lang="it-IT" sz="5600" dirty="0"/>
              <a:t>valutare e analizzare le specifiche conseguenze del cambiamento climatico nel settore agricolo;</a:t>
            </a:r>
          </a:p>
          <a:p>
            <a:pPr>
              <a:buClr>
                <a:schemeClr val="accent6"/>
              </a:buClr>
            </a:pPr>
            <a:r>
              <a:rPr lang="it-IT" sz="5600" dirty="0"/>
              <a:t>formulare piani di azione per adattare le pratiche agricole ai possibili effetti del cambiamento climatico;</a:t>
            </a:r>
          </a:p>
          <a:p>
            <a:pPr>
              <a:buClr>
                <a:schemeClr val="accent6"/>
              </a:buClr>
            </a:pPr>
            <a:r>
              <a:rPr lang="it-IT" sz="5600" dirty="0"/>
              <a:t>individuare gli effetti del cambiamento climatico e i relativi cambiamenti all’interno dei sistemi agricoli.</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F0ECF-3E85-40C9-84B3-28F1C87FE263}"/>
              </a:ext>
            </a:extLst>
          </p:cNvPr>
          <p:cNvSpPr>
            <a:spLocks noGrp="1"/>
          </p:cNvSpPr>
          <p:nvPr>
            <p:ph type="title"/>
          </p:nvPr>
        </p:nvSpPr>
        <p:spPr/>
        <p:txBody>
          <a:bodyPr/>
          <a:lstStyle/>
          <a:p>
            <a:pPr algn="just"/>
            <a:r>
              <a:rPr lang="pt-PT"/>
              <a:t>Conclusioni</a:t>
            </a:r>
            <a:endParaRPr lang="pt-PT" dirty="0"/>
          </a:p>
        </p:txBody>
      </p:sp>
      <p:sp>
        <p:nvSpPr>
          <p:cNvPr id="3" name="Marcador de Posição do Rodapé 2">
            <a:extLst>
              <a:ext uri="{FF2B5EF4-FFF2-40B4-BE49-F238E27FC236}">
                <a16:creationId xmlns:a16="http://schemas.microsoft.com/office/drawing/2014/main" id="{126FE11C-F696-43D6-A331-B8AEB923E775}"/>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4" name="Marcador de Posição do Número do Diapositivo 3">
            <a:extLst>
              <a:ext uri="{FF2B5EF4-FFF2-40B4-BE49-F238E27FC236}">
                <a16:creationId xmlns:a16="http://schemas.microsoft.com/office/drawing/2014/main" id="{212DE015-6305-47F8-ADC2-3514AA2359B6}"/>
              </a:ext>
            </a:extLst>
          </p:cNvPr>
          <p:cNvSpPr>
            <a:spLocks noGrp="1"/>
          </p:cNvSpPr>
          <p:nvPr>
            <p:ph type="sldNum" sz="quarter" idx="11"/>
          </p:nvPr>
        </p:nvSpPr>
        <p:spPr/>
        <p:txBody>
          <a:bodyPr/>
          <a:lstStyle/>
          <a:p>
            <a:fld id="{D57F1E4F-1CFF-5643-939E-217C01CDF565}" type="slidenum">
              <a:rPr lang="it-IT" smtClean="0"/>
              <a:pPr/>
              <a:t>30</a:t>
            </a:fld>
            <a:endParaRPr lang="it-IT" dirty="0"/>
          </a:p>
        </p:txBody>
      </p:sp>
      <p:sp>
        <p:nvSpPr>
          <p:cNvPr id="7" name="Retângulo 6">
            <a:extLst>
              <a:ext uri="{FF2B5EF4-FFF2-40B4-BE49-F238E27FC236}">
                <a16:creationId xmlns:a16="http://schemas.microsoft.com/office/drawing/2014/main" id="{9F2E31B2-CFF2-4333-89B6-5F3204BEE94F}"/>
              </a:ext>
            </a:extLst>
          </p:cNvPr>
          <p:cNvSpPr/>
          <p:nvPr/>
        </p:nvSpPr>
        <p:spPr>
          <a:xfrm>
            <a:off x="838200" y="1761361"/>
            <a:ext cx="10394659" cy="4247317"/>
          </a:xfrm>
          <a:prstGeom prst="rect">
            <a:avLst/>
          </a:prstGeom>
        </p:spPr>
        <p:txBody>
          <a:bodyPr wrap="square">
            <a:spAutoFit/>
          </a:bodyPr>
          <a:lstStyle/>
          <a:p>
            <a:pPr algn="just"/>
            <a:r>
              <a:rPr lang="it-IT" dirty="0"/>
              <a:t>Il sistema climatico costituisce un sistema complesso e non lineare rappresentato dall’insieme di interazioni complesse tra l’atmosfera, gli oceani e le superfici terrestri, che dipende dalle loro caratteristiche dinamiche interne e dalle influenze esterne. Tenendo conto di ciò, molte delle azioni compiute dall’uomo hanno provocato dei cambiamenti importanti in questo fragile equilibrio, con conseguenze negative per il Pianeta.</a:t>
            </a:r>
          </a:p>
          <a:p>
            <a:pPr algn="just"/>
            <a:r>
              <a:rPr lang="it-IT" dirty="0"/>
              <a:t>Sebbene sia praticamente impossibile invertire il processo, vi sono comunque dei modi per potere ridurre l’impatto di questi cambiamenti. Pertanto, l’intera umanità è chiamata ad adattarsi a tutti i livelli.</a:t>
            </a:r>
          </a:p>
          <a:p>
            <a:pPr algn="just"/>
            <a:r>
              <a:rPr lang="it-IT" dirty="0"/>
              <a:t>Uno dei settori principalmente colpito dal cambiamento climatico è l’agricoltura. Sebbene questo settore concorra allo stato attuale in cui ci troviamo, è altresì in grado di offrire un importante contributo alla sua regressione o, quantomeno, al miglioramento dell’attuale condizione.</a:t>
            </a:r>
          </a:p>
          <a:p>
            <a:pPr algn="just"/>
            <a:r>
              <a:rPr lang="it-IT" dirty="0"/>
              <a:t>Ciò può avvenire apportando dei cambiamenti alle pratiche agricole utilizzate e alle produzioni.</a:t>
            </a:r>
          </a:p>
          <a:p>
            <a:pPr algn="just"/>
            <a:r>
              <a:rPr lang="it-IT" dirty="0"/>
              <a:t>Sono stati firmati molti accordi da altrettanti Paesi al fine di ridurre l’inquinamento e le relative conseguenze. Tuttavia, non è stata raggiunta ancora una sufficiente consapevolezza da parte dei governi, dell’imprenditoria e della popolazione in generale.</a:t>
            </a:r>
          </a:p>
          <a:p>
            <a:pPr algn="just"/>
            <a:r>
              <a:rPr lang="it-IT" dirty="0"/>
              <a:t>Ciononostante, con formazione come quella presente, siamo convinti che le future generazioni saranno in grado di contribuire al miglioramento dell’attuale situazione.</a:t>
            </a:r>
          </a:p>
        </p:txBody>
      </p:sp>
    </p:spTree>
    <p:extLst>
      <p:ext uri="{BB962C8B-B14F-4D97-AF65-F5344CB8AC3E}">
        <p14:creationId xmlns:p14="http://schemas.microsoft.com/office/powerpoint/2010/main" val="1073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2924174"/>
            <a:ext cx="10515600" cy="1009651"/>
          </a:xfrm>
        </p:spPr>
        <p:txBody>
          <a:bodyPr>
            <a:normAutofit fontScale="90000"/>
          </a:bodyPr>
          <a:lstStyle/>
          <a:p>
            <a:pPr algn="ctr"/>
            <a:r>
              <a:rPr lang="it-IT" dirty="0"/>
              <a:t>Sottounità 1: Sistemi climatici e cambiamento climatico: introduzione al sistema della Terra e ai meccanismi fondamentali del cambiamento climatico</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089929"/>
            <a:ext cx="10582013" cy="365125"/>
          </a:xfrm>
        </p:spPr>
        <p:txBody>
          <a:bodyPr>
            <a:noAutofit/>
          </a:bodyPr>
          <a:lstStyle/>
          <a:p>
            <a:pPr marL="0" indent="0">
              <a:buNone/>
            </a:pPr>
            <a:r>
              <a:rPr lang="it-IT" sz="2800" dirty="0">
                <a:solidFill>
                  <a:schemeClr val="accent6"/>
                </a:solidFill>
              </a:rPr>
              <a:t>Introduzione al sistema climatico della Terra</a:t>
            </a:r>
            <a:endParaRPr lang="en-GB" sz="2800" dirty="0">
              <a:solidFill>
                <a:schemeClr val="accent6"/>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Imagem 5">
            <a:extLst>
              <a:ext uri="{FF2B5EF4-FFF2-40B4-BE49-F238E27FC236}">
                <a16:creationId xmlns:a16="http://schemas.microsoft.com/office/drawing/2014/main" id="{5C8C4F94-C762-4253-9E55-6B5974B4E9F6}"/>
              </a:ext>
            </a:extLst>
          </p:cNvPr>
          <p:cNvPicPr>
            <a:picLocks noChangeAspect="1"/>
          </p:cNvPicPr>
          <p:nvPr/>
        </p:nvPicPr>
        <p:blipFill>
          <a:blip r:embed="rId2"/>
          <a:stretch>
            <a:fillRect/>
          </a:stretch>
        </p:blipFill>
        <p:spPr>
          <a:xfrm>
            <a:off x="838201" y="1637078"/>
            <a:ext cx="5893032" cy="4419774"/>
          </a:xfrm>
          <a:prstGeom prst="rect">
            <a:avLst/>
          </a:prstGeom>
        </p:spPr>
      </p:pic>
      <p:sp>
        <p:nvSpPr>
          <p:cNvPr id="7" name="Retângulo 6">
            <a:extLst>
              <a:ext uri="{FF2B5EF4-FFF2-40B4-BE49-F238E27FC236}">
                <a16:creationId xmlns:a16="http://schemas.microsoft.com/office/drawing/2014/main" id="{CC018500-8001-4E2A-B431-E9F2C953E039}"/>
              </a:ext>
            </a:extLst>
          </p:cNvPr>
          <p:cNvSpPr/>
          <p:nvPr/>
        </p:nvSpPr>
        <p:spPr>
          <a:xfrm>
            <a:off x="6968455" y="1646692"/>
            <a:ext cx="3851945" cy="2862322"/>
          </a:xfrm>
          <a:prstGeom prst="rect">
            <a:avLst/>
          </a:prstGeom>
        </p:spPr>
        <p:txBody>
          <a:bodyPr wrap="square">
            <a:spAutoFit/>
          </a:bodyPr>
          <a:lstStyle/>
          <a:p>
            <a:pPr algn="just"/>
            <a:r>
              <a:rPr lang="it-IT" dirty="0"/>
              <a:t>Il </a:t>
            </a:r>
            <a:r>
              <a:rPr lang="it-IT" dirty="0">
                <a:solidFill>
                  <a:srgbClr val="94C020"/>
                </a:solidFill>
              </a:rPr>
              <a:t>sistema climatico </a:t>
            </a:r>
            <a:r>
              <a:rPr lang="it-IT" dirty="0"/>
              <a:t>costituisce un sistema complesso e non lineare rappresentato dall’insieme di interazioni complesse tra l’atmosfera, gli oceani e le superfici terrestri, che dipende dalle loro caratteristiche dinamiche interne e dalle influenze esterne. Il sistema è composto da 5 sottosistemi o sfere che interagiscono tra loro. </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717793" y="2183000"/>
            <a:ext cx="4569101" cy="2688257"/>
          </a:xfrm>
        </p:spPr>
        <p:txBody>
          <a:bodyPr>
            <a:normAutofit/>
          </a:bodyPr>
          <a:lstStyle/>
          <a:p>
            <a:pPr marL="0" indent="0" algn="just">
              <a:buNone/>
            </a:pPr>
            <a:r>
              <a:rPr lang="it-IT" sz="1800" dirty="0"/>
              <a:t>Il </a:t>
            </a:r>
            <a:r>
              <a:rPr lang="it-IT" sz="1800" dirty="0">
                <a:solidFill>
                  <a:srgbClr val="94C020"/>
                </a:solidFill>
              </a:rPr>
              <a:t>sistema climatico </a:t>
            </a:r>
            <a:r>
              <a:rPr lang="it-IT" sz="1800" dirty="0"/>
              <a:t>è un sistema interattivo dipendente o influenzato da diversi meccanismi esterni, tra cui il più importante è il Sole. Tuttavia, anche le attività umane hanno un effetto diretto sul sistema climatico, per questa ragione le azioni antropiche vengono anch’esse considerate come una forza esterna.</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tângulo 5">
            <a:extLst>
              <a:ext uri="{FF2B5EF4-FFF2-40B4-BE49-F238E27FC236}">
                <a16:creationId xmlns:a16="http://schemas.microsoft.com/office/drawing/2014/main" id="{36D8EE83-2780-4F4C-B811-E1E34E118C67}"/>
              </a:ext>
            </a:extLst>
          </p:cNvPr>
          <p:cNvSpPr/>
          <p:nvPr/>
        </p:nvSpPr>
        <p:spPr>
          <a:xfrm>
            <a:off x="327660" y="1121918"/>
            <a:ext cx="6569362" cy="523220"/>
          </a:xfrm>
          <a:prstGeom prst="rect">
            <a:avLst/>
          </a:prstGeom>
        </p:spPr>
        <p:txBody>
          <a:bodyPr wrap="none">
            <a:spAutoFit/>
          </a:bodyPr>
          <a:lstStyle/>
          <a:p>
            <a:r>
              <a:rPr lang="it-IT" sz="2800" dirty="0">
                <a:solidFill>
                  <a:schemeClr val="accent6"/>
                </a:solidFill>
              </a:rPr>
              <a:t>Introduzione al sistema climatico della Terra</a:t>
            </a:r>
            <a:endParaRPr lang="en-US" sz="2800" dirty="0">
              <a:solidFill>
                <a:schemeClr val="accent6"/>
              </a:solidFill>
            </a:endParaRPr>
          </a:p>
        </p:txBody>
      </p:sp>
      <p:pic>
        <p:nvPicPr>
          <p:cNvPr id="7" name="Imagem 6">
            <a:extLst>
              <a:ext uri="{FF2B5EF4-FFF2-40B4-BE49-F238E27FC236}">
                <a16:creationId xmlns:a16="http://schemas.microsoft.com/office/drawing/2014/main" id="{4D559C1E-1BAE-4FF0-A79E-F377F23A8A70}"/>
              </a:ext>
            </a:extLst>
          </p:cNvPr>
          <p:cNvPicPr>
            <a:picLocks noChangeAspect="1"/>
          </p:cNvPicPr>
          <p:nvPr/>
        </p:nvPicPr>
        <p:blipFill>
          <a:blip r:embed="rId2"/>
          <a:stretch>
            <a:fillRect/>
          </a:stretch>
        </p:blipFill>
        <p:spPr>
          <a:xfrm>
            <a:off x="5591541" y="1645138"/>
            <a:ext cx="5533579" cy="3660775"/>
          </a:xfrm>
          <a:prstGeom prst="rect">
            <a:avLst/>
          </a:prstGeom>
        </p:spPr>
      </p:pic>
    </p:spTree>
    <p:extLst>
      <p:ext uri="{BB962C8B-B14F-4D97-AF65-F5344CB8AC3E}">
        <p14:creationId xmlns:p14="http://schemas.microsoft.com/office/powerpoint/2010/main" val="166624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896093"/>
          </a:xfrm>
        </p:spPr>
        <p:txBody>
          <a:bodyPr>
            <a:normAutofit/>
          </a:bodyPr>
          <a:lstStyle/>
          <a:p>
            <a:r>
              <a:rPr lang="it-IT" sz="3600" dirty="0"/>
              <a:t>Meccanismi fondamentali del cambiamento climatico</a:t>
            </a:r>
            <a:endParaRPr lang="en-GB" sz="36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tângulo 5">
            <a:extLst>
              <a:ext uri="{FF2B5EF4-FFF2-40B4-BE49-F238E27FC236}">
                <a16:creationId xmlns:a16="http://schemas.microsoft.com/office/drawing/2014/main" id="{2AE6127E-9AD5-424D-B6D7-2A7F7E59944B}"/>
              </a:ext>
            </a:extLst>
          </p:cNvPr>
          <p:cNvSpPr/>
          <p:nvPr/>
        </p:nvSpPr>
        <p:spPr>
          <a:xfrm>
            <a:off x="838200" y="1368847"/>
            <a:ext cx="3767356" cy="5078313"/>
          </a:xfrm>
          <a:prstGeom prst="rect">
            <a:avLst/>
          </a:prstGeom>
        </p:spPr>
        <p:txBody>
          <a:bodyPr wrap="square">
            <a:spAutoFit/>
          </a:bodyPr>
          <a:lstStyle/>
          <a:p>
            <a:pPr algn="just"/>
            <a:r>
              <a:rPr lang="it-IT" dirty="0"/>
              <a:t>Il </a:t>
            </a:r>
            <a:r>
              <a:rPr lang="it-IT" dirty="0">
                <a:solidFill>
                  <a:srgbClr val="92D050"/>
                </a:solidFill>
              </a:rPr>
              <a:t>cambiamento climatico </a:t>
            </a:r>
            <a:r>
              <a:rPr lang="it-IT" dirty="0"/>
              <a:t>è un fenomeno che ha sempre caratterizzato la storia della Terra. I cambiamenti che avvengono sul Pianeta, a causa della deriva dei continenti e del mutamento delle dimensioni degli oceani, modificano le correnti marine e le temperature delle zone, le quali passano da aree calde a fredde a nuovamente calde. Tali eventi avvengono nell’arco di millenni. Attualmente, però, i cambiamenti climatici stano verificandosi sempre più velocemente, ponendo una delle domandai più complesse che interessano varie dimensioni, da quella scientifica a quella economica, da quella sociale a quella politica. </a:t>
            </a:r>
            <a:endParaRPr lang="pt-PT" dirty="0"/>
          </a:p>
        </p:txBody>
      </p:sp>
      <p:pic>
        <p:nvPicPr>
          <p:cNvPr id="7" name="Imagem 6">
            <a:extLst>
              <a:ext uri="{FF2B5EF4-FFF2-40B4-BE49-F238E27FC236}">
                <a16:creationId xmlns:a16="http://schemas.microsoft.com/office/drawing/2014/main" id="{2208DBEE-BC7C-430F-8570-DA3AFDB54A4E}"/>
              </a:ext>
            </a:extLst>
          </p:cNvPr>
          <p:cNvPicPr>
            <a:picLocks noChangeAspect="1"/>
          </p:cNvPicPr>
          <p:nvPr/>
        </p:nvPicPr>
        <p:blipFill>
          <a:blip r:embed="rId2"/>
          <a:stretch>
            <a:fillRect/>
          </a:stretch>
        </p:blipFill>
        <p:spPr>
          <a:xfrm>
            <a:off x="5169016" y="1552314"/>
            <a:ext cx="3330429" cy="4345147"/>
          </a:xfrm>
          <a:prstGeom prst="rect">
            <a:avLst/>
          </a:prstGeom>
        </p:spPr>
      </p:pic>
      <p:sp>
        <p:nvSpPr>
          <p:cNvPr id="8" name="Retângulo 7">
            <a:extLst>
              <a:ext uri="{FF2B5EF4-FFF2-40B4-BE49-F238E27FC236}">
                <a16:creationId xmlns:a16="http://schemas.microsoft.com/office/drawing/2014/main" id="{8A839024-175A-46FA-B8A3-69171CA268BA}"/>
              </a:ext>
            </a:extLst>
          </p:cNvPr>
          <p:cNvSpPr/>
          <p:nvPr/>
        </p:nvSpPr>
        <p:spPr>
          <a:xfrm>
            <a:off x="9062906" y="1577130"/>
            <a:ext cx="1473665" cy="4401205"/>
          </a:xfrm>
          <a:prstGeom prst="rect">
            <a:avLst/>
          </a:prstGeom>
        </p:spPr>
        <p:txBody>
          <a:bodyPr wrap="square">
            <a:spAutoFit/>
          </a:bodyPr>
          <a:lstStyle/>
          <a:p>
            <a:pPr algn="just"/>
            <a:r>
              <a:rPr lang="it-IT" sz="1000" dirty="0"/>
              <a:t>In alto: la variazione della temperatura annua prevista per la fine del XXI secolo in base alle simulazioni di 27 modelli climatici globali. La variazione è calcolata come media 2081-2100 meno la media 1986-2005. In basso: La velocità del cambiamento climatico necessaria per mantenere l'attuale temperatura annua in caso di cambiamento climatico alla fine del 21° secolo. La velocità è calcolata per ogni località identificando la località più vicina nel clima futuro che ha la stessa temperatura annua rispetto che la località di partenza ha nel clima attuale. Crediti: Noah </a:t>
            </a:r>
            <a:r>
              <a:rPr lang="it-IT" sz="1000" dirty="0" err="1"/>
              <a:t>Diffenbaugh</a:t>
            </a:r>
            <a:endParaRPr lang="pt-PT" sz="1000" dirty="0"/>
          </a:p>
        </p:txBody>
      </p:sp>
    </p:spTree>
    <p:extLst>
      <p:ext uri="{BB962C8B-B14F-4D97-AF65-F5344CB8AC3E}">
        <p14:creationId xmlns:p14="http://schemas.microsoft.com/office/powerpoint/2010/main" val="12477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a:bodyPr>
          <a:lstStyle/>
          <a:p>
            <a:r>
              <a:rPr lang="it-IT" sz="3600" dirty="0"/>
              <a:t>L’effetto</a:t>
            </a:r>
            <a:r>
              <a:rPr lang="en-GB" sz="3600" dirty="0"/>
              <a:t> serra</a:t>
            </a:r>
          </a:p>
        </p:txBody>
      </p:sp>
      <p:pic>
        <p:nvPicPr>
          <p:cNvPr id="6" name="Marcador de Posição de Conteúdo 5">
            <a:extLst>
              <a:ext uri="{FF2B5EF4-FFF2-40B4-BE49-F238E27FC236}">
                <a16:creationId xmlns:a16="http://schemas.microsoft.com/office/drawing/2014/main" id="{52C9CE96-086C-4B34-8C43-605EC4ECA85F}"/>
              </a:ext>
            </a:extLst>
          </p:cNvPr>
          <p:cNvPicPr>
            <a:picLocks noGrp="1" noChangeAspect="1"/>
          </p:cNvPicPr>
          <p:nvPr>
            <p:ph idx="1"/>
          </p:nvPr>
        </p:nvPicPr>
        <p:blipFill>
          <a:blip r:embed="rId2"/>
          <a:stretch>
            <a:fillRect/>
          </a:stretch>
        </p:blipFill>
        <p:spPr>
          <a:xfrm>
            <a:off x="6350835" y="1982337"/>
            <a:ext cx="4389500" cy="3383573"/>
          </a:xfrm>
          <a:prstGeom prst="rect">
            <a:avLst/>
          </a:prstGeom>
        </p:spPr>
      </p:pic>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Retângulo 6">
            <a:extLst>
              <a:ext uri="{FF2B5EF4-FFF2-40B4-BE49-F238E27FC236}">
                <a16:creationId xmlns:a16="http://schemas.microsoft.com/office/drawing/2014/main" id="{8B61473E-7213-42F4-9077-B89F8A5A1960}"/>
              </a:ext>
            </a:extLst>
          </p:cNvPr>
          <p:cNvSpPr/>
          <p:nvPr/>
        </p:nvSpPr>
        <p:spPr>
          <a:xfrm>
            <a:off x="631971" y="1690687"/>
            <a:ext cx="4946708" cy="4031873"/>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it-IT" sz="1600" dirty="0"/>
              <a:t>L’aria atmosferica secca della Terra è composta principalmente da azoto (N2 78,09%), ossigeno (O2, 20,9%) e argon (Ar, 0,93%). </a:t>
            </a:r>
          </a:p>
          <a:p>
            <a:pPr marL="285750" indent="-285750" algn="just">
              <a:buClr>
                <a:schemeClr val="accent6"/>
              </a:buClr>
              <a:buFont typeface="Arial" panose="020B0604020202020204" pitchFamily="34" charset="0"/>
              <a:buChar char="•"/>
            </a:pPr>
            <a:r>
              <a:rPr lang="it-IT" sz="1600" dirty="0"/>
              <a:t>Altri gas come l’anidride carbonica (CO2), il metano (CH4), il protossido di azoto (N2O) e gli </a:t>
            </a:r>
            <a:r>
              <a:rPr lang="it-IT" sz="1600" dirty="0" err="1"/>
              <a:t>alocarburi</a:t>
            </a:r>
            <a:r>
              <a:rPr lang="it-IT" sz="1600" dirty="0"/>
              <a:t> come i clorofluorocarburi, assorbono ed emettono radiazione infrarosse. I cosiddetti gas serra, con un rapporto di mescolanza totale nell’aria atmosferica secca inferiore allo 0,1% per volume, svolgono un ruolo essenziale nel bilancio energetico della Terra. L’atmosfera contiene anche vapore acqueo (H2O), il quale è anch’esso un gas serra naturale. Il suo volume è solitamente pari all’1%. </a:t>
            </a:r>
            <a:endParaRPr lang="en-US" sz="1600" dirty="0"/>
          </a:p>
          <a:p>
            <a:pPr marL="285750" indent="-285750" algn="just">
              <a:buClr>
                <a:schemeClr val="accent6"/>
              </a:buClr>
              <a:buFont typeface="Arial" panose="020B0604020202020204" pitchFamily="34" charset="0"/>
              <a:buChar char="•"/>
            </a:pPr>
            <a:r>
              <a:rPr lang="it-IT" sz="1600" dirty="0"/>
              <a:t>Questi gas serra assorbono le radiazioni infrarosse emesse dalla Terra e tendono ad aumentare la temperatura in prossimità della sua superficie. </a:t>
            </a:r>
            <a:endParaRPr lang="pt-PT" sz="1600"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187335" y="249491"/>
            <a:ext cx="10515600" cy="877888"/>
          </a:xfrm>
        </p:spPr>
        <p:txBody>
          <a:bodyPr>
            <a:normAutofit/>
          </a:bodyPr>
          <a:lstStyle/>
          <a:p>
            <a:r>
              <a:rPr lang="it-IT" sz="3600" dirty="0"/>
              <a:t>L’impatto umano sui gas serra</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Retângulo 3">
            <a:extLst>
              <a:ext uri="{FF2B5EF4-FFF2-40B4-BE49-F238E27FC236}">
                <a16:creationId xmlns:a16="http://schemas.microsoft.com/office/drawing/2014/main" id="{7850432B-53EB-4F0C-A6E4-7EE13F030F86}"/>
              </a:ext>
            </a:extLst>
          </p:cNvPr>
          <p:cNvSpPr/>
          <p:nvPr/>
        </p:nvSpPr>
        <p:spPr>
          <a:xfrm>
            <a:off x="534797" y="762254"/>
            <a:ext cx="10590403" cy="5594096"/>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it-IT" sz="1600" dirty="0">
                <a:solidFill>
                  <a:srgbClr val="92D050"/>
                </a:solidFill>
              </a:rPr>
              <a:t>Le attività umane hanno causato un rapido aumento delle concentrazioni </a:t>
            </a:r>
            <a:r>
              <a:rPr lang="it-IT" sz="1600" dirty="0"/>
              <a:t>di gas serra, provocando un effetto serra più intenso, risultante nel riscaldamento della superficie terrestre. Tra il 2011 e il 2020, </a:t>
            </a:r>
            <a:r>
              <a:rPr lang="it-IT" sz="1600" dirty="0">
                <a:solidFill>
                  <a:srgbClr val="92D050"/>
                </a:solidFill>
              </a:rPr>
              <a:t>la temperatura globale è stata superiore di 1,1°C </a:t>
            </a:r>
            <a:r>
              <a:rPr lang="it-IT" sz="1600" dirty="0"/>
              <a:t>rispetto al periodo di riferimento (1850-1900). </a:t>
            </a:r>
          </a:p>
          <a:p>
            <a:pPr marL="285750" indent="-285750" algn="just">
              <a:lnSpc>
                <a:spcPct val="150000"/>
              </a:lnSpc>
              <a:buClr>
                <a:schemeClr val="accent6"/>
              </a:buClr>
              <a:buFont typeface="Arial" panose="020B0604020202020204" pitchFamily="34" charset="0"/>
              <a:buChar char="•"/>
            </a:pPr>
            <a:r>
              <a:rPr lang="it-IT" sz="1600" dirty="0"/>
              <a:t>L’analisi delle attuali tendenze nell’emissioni di gas lasciano presagire che per questo secolo </a:t>
            </a:r>
            <a:r>
              <a:rPr lang="it-IT" sz="1600" dirty="0">
                <a:solidFill>
                  <a:srgbClr val="92D050"/>
                </a:solidFill>
              </a:rPr>
              <a:t>le temperature supereranno gli 1,5°C, </a:t>
            </a:r>
            <a:r>
              <a:rPr lang="it-IT" sz="1600" dirty="0"/>
              <a:t>rendendo molto difficile tentare di mantenere le temperature al di sotto dei 2°C. Nel peggiore dei casi, si prevede un aumento medio della temperatura di 4,4°C a fine secolo. </a:t>
            </a:r>
          </a:p>
          <a:p>
            <a:pPr marL="285750" indent="-285750" algn="just">
              <a:lnSpc>
                <a:spcPct val="150000"/>
              </a:lnSpc>
              <a:buClr>
                <a:schemeClr val="accent6"/>
              </a:buClr>
              <a:buFont typeface="Arial" panose="020B0604020202020204" pitchFamily="34" charset="0"/>
              <a:buChar char="•"/>
            </a:pPr>
            <a:r>
              <a:rPr lang="it-IT" sz="1600" dirty="0"/>
              <a:t>Il Quarto Rapporto di Valutazione (AR4) del Gruppo Intergovernativo sul Cambiamento Climatico (in inglese </a:t>
            </a:r>
            <a:r>
              <a:rPr lang="it-IT" sz="1600" dirty="0" err="1"/>
              <a:t>Intergovernmental</a:t>
            </a:r>
            <a:r>
              <a:rPr lang="it-IT" sz="1600" dirty="0"/>
              <a:t> Panel on </a:t>
            </a:r>
            <a:r>
              <a:rPr lang="it-IT" sz="1600" dirty="0" err="1"/>
              <a:t>Climate</a:t>
            </a:r>
            <a:r>
              <a:rPr lang="it-IT" sz="1600" dirty="0"/>
              <a:t> </a:t>
            </a:r>
            <a:r>
              <a:rPr lang="it-IT" sz="1600" dirty="0" err="1"/>
              <a:t>Change</a:t>
            </a:r>
            <a:r>
              <a:rPr lang="it-IT" sz="1600" dirty="0"/>
              <a:t>, IPCC) pubblicato nel 2007 poneva già in evidenza il chiaro collegamento tra gas serra causati dalle attività umane e i cambiamenti climatici in corso. </a:t>
            </a:r>
          </a:p>
          <a:p>
            <a:pPr marL="285750" indent="-285750" algn="just">
              <a:lnSpc>
                <a:spcPct val="150000"/>
              </a:lnSpc>
              <a:buClr>
                <a:schemeClr val="accent6"/>
              </a:buClr>
              <a:buFont typeface="Arial" panose="020B0604020202020204" pitchFamily="34" charset="0"/>
              <a:buChar char="•"/>
            </a:pPr>
            <a:r>
              <a:rPr lang="it-IT" sz="1600" dirty="0"/>
              <a:t>Nel 2014, il Quinto Rapporto di Valutazione dell'IPCC ha sottolineato ulteriormente l’esistenza di questo nesso, osservando che </a:t>
            </a:r>
            <a:r>
              <a:rPr lang="it-IT" sz="1600" b="1" dirty="0">
                <a:solidFill>
                  <a:srgbClr val="92D050"/>
                </a:solidFill>
              </a:rPr>
              <a:t>"gli effetti delle attività umane sono stati riscontrati nel riscaldamento dell’atmosfera e degli oceani, nei cambiamenti che hanno interessato il ciclo dell’acqua globale, nella riduzione della neve e del ghiaccio, nell’innalzamento del livello medio globale del mare e nei fenomeni metereologici estremi. Le prove dell’impatto dell’uomo sull’ambiente sono aumentate dall’AR4. È estremamente probabile (al 95-100%) che l’azione antropica sia la causa principale del riscaldamento osservato sin dalla metà del XX secolo”</a:t>
            </a:r>
            <a:r>
              <a:rPr lang="it-IT" sz="1600" dirty="0"/>
              <a:t> (IPCC 2013, </a:t>
            </a:r>
            <a:r>
              <a:rPr lang="it-IT" sz="1600" dirty="0" err="1"/>
              <a:t>Summary</a:t>
            </a:r>
            <a:r>
              <a:rPr lang="it-IT" sz="1600" dirty="0"/>
              <a:t> for Policymakers). </a:t>
            </a:r>
            <a:endParaRPr lang="pt-PT" sz="1600"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TotalTime>
  <Words>4873</Words>
  <Application>Microsoft Office PowerPoint</Application>
  <PresentationFormat>Widescreen</PresentationFormat>
  <Paragraphs>227</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Calibri Light</vt:lpstr>
      <vt:lpstr>Minion Pro</vt:lpstr>
      <vt:lpstr>Wingdings</vt:lpstr>
      <vt:lpstr>Tema1</vt:lpstr>
      <vt:lpstr>Presentazione standard di PowerPoint</vt:lpstr>
      <vt:lpstr>Corso rivolto a: Centri per la formazione professionale Modulo: Agricoltura sostenibile, gestione delle risorse naturali e azioni per il clima Unità di apprendimento: Cambiamento climatico</vt:lpstr>
      <vt:lpstr>Introduzione</vt:lpstr>
      <vt:lpstr>Sottounità 1: Sistemi climatici e cambiamento climatico: introduzione al sistema della Terra e ai meccanismi fondamentali del cambiamento climatico</vt:lpstr>
      <vt:lpstr>Presentazione standard di PowerPoint</vt:lpstr>
      <vt:lpstr>Presentazione standard di PowerPoint</vt:lpstr>
      <vt:lpstr>Meccanismi fondamentali del cambiamento climatico</vt:lpstr>
      <vt:lpstr>L’effetto serra</vt:lpstr>
      <vt:lpstr>L’impatto umano sui gas serra</vt:lpstr>
      <vt:lpstr>Modelli climatici e strumenti predittivi: Introduzione ai modelli climatici e importanza del loro ruolo per comprendere il cambiamento climatico</vt:lpstr>
      <vt:lpstr>Presentazione standard di PowerPoint</vt:lpstr>
      <vt:lpstr>Presentazione standard di PowerPoint</vt:lpstr>
      <vt:lpstr>Presentazione standard di PowerPoint</vt:lpstr>
      <vt:lpstr>Sottounità 2: Modelli climatici e strumenti predittivi: Introduzione ai modelli climatici e importanza del loro ruolo per comprendere il cambiamento climatico</vt:lpstr>
      <vt:lpstr>Come il cambiamento climatico sta influenzando e influenzerà il settore agricolo</vt:lpstr>
      <vt:lpstr>Cambiamenti nella produzione agricola </vt:lpstr>
      <vt:lpstr>Impatto sulle agricoltrici, sugli agricoltori e sul bestiame </vt:lpstr>
      <vt:lpstr>Impatto sulle agricoltrici, sugli agricoltori e sul bestiame </vt:lpstr>
      <vt:lpstr>Cosa si può fare?</vt:lpstr>
      <vt:lpstr>Cosa si può fare?</vt:lpstr>
      <vt:lpstr>Sottounità 3: Strategie di mitigazione, adattamento e rimozione della CO2</vt:lpstr>
      <vt:lpstr>Presentazione standard di PowerPoint</vt:lpstr>
      <vt:lpstr>Mitigazione</vt:lpstr>
      <vt:lpstr>Presentazione standard di PowerPoint</vt:lpstr>
      <vt:lpstr>Adattamento – adattare la vita al cambiamento climatico </vt:lpstr>
      <vt:lpstr>Adattamento – adattare la vita al cambiamento climatico </vt:lpstr>
      <vt:lpstr>Rimozione della CO2 (Carbon dioxide removal o CDR)</vt:lpstr>
      <vt:lpstr>Sottounità 4: Politiche climatiche e accordi internazionali. </vt:lpstr>
      <vt:lpstr>Climate policies and international agreements</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Silvia Cigno</cp:lastModifiedBy>
  <cp:revision>56</cp:revision>
  <dcterms:created xsi:type="dcterms:W3CDTF">2022-08-02T09:54:50Z</dcterms:created>
  <dcterms:modified xsi:type="dcterms:W3CDTF">2024-05-03T14:42:56Z</dcterms:modified>
</cp:coreProperties>
</file>