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6.xml" ContentType="application/vnd.openxmlformats-officedocument.presentationml.slide+xml"/>
  <Override PartName="/ppt/slides/slide3.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6" r:id="rId1"/>
  </p:sldMasterIdLst>
  <p:notesMasterIdLst>
    <p:notesMasterId r:id="rId24"/>
  </p:notesMasterIdLst>
  <p:sldIdLst>
    <p:sldId id="265" r:id="rId2"/>
    <p:sldId id="256" r:id="rId3"/>
    <p:sldId id="260" r:id="rId4"/>
    <p:sldId id="277" r:id="rId5"/>
    <p:sldId id="278" r:id="rId6"/>
    <p:sldId id="279" r:id="rId7"/>
    <p:sldId id="280" r:id="rId8"/>
    <p:sldId id="269" r:id="rId9"/>
    <p:sldId id="267" r:id="rId10"/>
    <p:sldId id="268" r:id="rId11"/>
    <p:sldId id="261" r:id="rId12"/>
    <p:sldId id="271" r:id="rId13"/>
    <p:sldId id="270" r:id="rId14"/>
    <p:sldId id="272" r:id="rId15"/>
    <p:sldId id="282" r:id="rId16"/>
    <p:sldId id="283" r:id="rId17"/>
    <p:sldId id="284" r:id="rId18"/>
    <p:sldId id="285" r:id="rId19"/>
    <p:sldId id="286" r:id="rId20"/>
    <p:sldId id="287" r:id="rId21"/>
    <p:sldId id="288" r:id="rId22"/>
    <p:sldId id="266" r:id="rId2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94C0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55"/>
    <p:restoredTop sz="96405"/>
  </p:normalViewPr>
  <p:slideViewPr>
    <p:cSldViewPr snapToGrid="0">
      <p:cViewPr varScale="1">
        <p:scale>
          <a:sx n="96" d="100"/>
          <a:sy n="96" d="100"/>
        </p:scale>
        <p:origin x="108" y="4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3493F3-C05E-46E2-A56F-A8C4190027D8}" type="datetimeFigureOut">
              <a:rPr lang="en-GB" smtClean="0"/>
              <a:t>02/04/2024</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35AB5-D1E5-48C5-AA88-978DACDF2927}" type="slidenum">
              <a:rPr lang="en-GB" smtClean="0"/>
              <a:t>‹N›</a:t>
            </a:fld>
            <a:endParaRPr lang="en-GB"/>
          </a:p>
        </p:txBody>
      </p:sp>
    </p:spTree>
    <p:extLst>
      <p:ext uri="{BB962C8B-B14F-4D97-AF65-F5344CB8AC3E}">
        <p14:creationId xmlns:p14="http://schemas.microsoft.com/office/powerpoint/2010/main" val="131256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LIE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81603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7E5047-B9FC-806C-E046-08150E6C39C6}"/>
              </a:ext>
            </a:extLst>
          </p:cNvPr>
          <p:cNvSpPr>
            <a:spLocks noGrp="1"/>
          </p:cNvSpPr>
          <p:nvPr>
            <p:ph type="title"/>
          </p:nvPr>
        </p:nvSpPr>
        <p:spPr>
          <a:xfrm>
            <a:off x="839788" y="819150"/>
            <a:ext cx="3932237" cy="1238249"/>
          </a:xfrm>
        </p:spPr>
        <p:txBody>
          <a:bodyPr vert="horz" lIns="91440" tIns="45720" rIns="91440" bIns="45720" rtlCol="0" anchor="b">
            <a:normAutofit/>
          </a:bodyPr>
          <a:lstStyle>
            <a:lvl1pPr>
              <a:defRPr lang="it-IT" sz="3200" dirty="0">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69D829CE-2F13-CCFA-C4EA-39B37C4CCD67}"/>
              </a:ext>
            </a:extLst>
          </p:cNvPr>
          <p:cNvSpPr>
            <a:spLocks noGrp="1"/>
          </p:cNvSpPr>
          <p:nvPr>
            <p:ph idx="1"/>
          </p:nvPr>
        </p:nvSpPr>
        <p:spPr>
          <a:xfrm>
            <a:off x="5183188" y="987425"/>
            <a:ext cx="6172200" cy="5146675"/>
          </a:xfrm>
        </p:spPr>
        <p:txBody>
          <a:bodyPr/>
          <a:lstStyle>
            <a:lvl1pPr>
              <a:defRPr sz="3200">
                <a:solidFill>
                  <a:srgbClr val="595959"/>
                </a:solidFill>
              </a:defRPr>
            </a:lvl1pPr>
            <a:lvl2pPr>
              <a:defRPr sz="2800">
                <a:solidFill>
                  <a:srgbClr val="595959"/>
                </a:solidFill>
              </a:defRPr>
            </a:lvl2pPr>
            <a:lvl3pPr>
              <a:defRPr sz="2400">
                <a:solidFill>
                  <a:srgbClr val="595959"/>
                </a:solidFill>
              </a:defRPr>
            </a:lvl3pPr>
            <a:lvl4pPr>
              <a:defRPr sz="2000">
                <a:solidFill>
                  <a:srgbClr val="595959"/>
                </a:solidFill>
              </a:defRPr>
            </a:lvl4pPr>
            <a:lvl5pPr>
              <a:defRPr sz="2000">
                <a:solidFill>
                  <a:srgbClr val="595959"/>
                </a:solidFill>
              </a:defRPr>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8D09D07-9D99-C739-5DA1-9D5EE7A28DC7}"/>
              </a:ext>
            </a:extLst>
          </p:cNvPr>
          <p:cNvSpPr>
            <a:spLocks noGrp="1"/>
          </p:cNvSpPr>
          <p:nvPr>
            <p:ph type="body" sz="half" idx="2"/>
          </p:nvPr>
        </p:nvSpPr>
        <p:spPr>
          <a:xfrm>
            <a:off x="839788" y="2057400"/>
            <a:ext cx="3932237" cy="4076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2A30F46C-A008-D06D-7FAB-8FC8AA6FF861}"/>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AFF5CE2C-C1E5-E004-FCC7-4516D98B99A7}"/>
              </a:ext>
            </a:extLst>
          </p:cNvPr>
          <p:cNvSpPr>
            <a:spLocks noGrp="1"/>
          </p:cNvSpPr>
          <p:nvPr>
            <p:ph type="sldNum" sz="quarter" idx="12"/>
          </p:nvPr>
        </p:nvSpPr>
        <p:spPr/>
        <p:txBody>
          <a:bodyPr/>
          <a:lstStyle/>
          <a:p>
            <a:fld id="{519954A3-9DFD-4C44-94BA-B95130A3BA1C}" type="slidenum">
              <a:rPr lang="en-US" smtClean="0"/>
              <a:t>‹N›</a:t>
            </a:fld>
            <a:endParaRPr lang="en-US" dirty="0"/>
          </a:p>
        </p:txBody>
      </p:sp>
    </p:spTree>
    <p:extLst>
      <p:ext uri="{BB962C8B-B14F-4D97-AF65-F5344CB8AC3E}">
        <p14:creationId xmlns:p14="http://schemas.microsoft.com/office/powerpoint/2010/main" val="4290016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D88CE4-2DD0-D971-75D5-7AA85A53D890}"/>
              </a:ext>
            </a:extLst>
          </p:cNvPr>
          <p:cNvSpPr>
            <a:spLocks noGrp="1"/>
          </p:cNvSpPr>
          <p:nvPr>
            <p:ph type="title"/>
          </p:nvPr>
        </p:nvSpPr>
        <p:spPr>
          <a:xfrm>
            <a:off x="839788" y="685800"/>
            <a:ext cx="3932237" cy="1371600"/>
          </a:xfrm>
        </p:spPr>
        <p:txBody>
          <a:bodyPr vert="horz" lIns="91440" tIns="45720" rIns="91440" bIns="45720" rtlCol="0" anchor="b">
            <a:normAutofit/>
          </a:bodyPr>
          <a:lstStyle>
            <a:lvl1pPr>
              <a:defRPr lang="it-IT" sz="3200">
                <a:solidFill>
                  <a:srgbClr val="94C020"/>
                </a:solidFill>
              </a:defRPr>
            </a:lvl1pPr>
          </a:lstStyle>
          <a:p>
            <a:pPr lvl="0"/>
            <a:r>
              <a:rPr lang="it-IT" dirty="0"/>
              <a:t>Fare clic per modificare lo stile del titolo dello schema</a:t>
            </a:r>
          </a:p>
        </p:txBody>
      </p:sp>
      <p:sp>
        <p:nvSpPr>
          <p:cNvPr id="3" name="Segnaposto immagine 2">
            <a:extLst>
              <a:ext uri="{FF2B5EF4-FFF2-40B4-BE49-F238E27FC236}">
                <a16:creationId xmlns:a16="http://schemas.microsoft.com/office/drawing/2014/main" id="{EC16FDAB-2765-B11F-66CA-4C7C7118A07A}"/>
              </a:ext>
            </a:extLst>
          </p:cNvPr>
          <p:cNvSpPr>
            <a:spLocks noGrp="1"/>
          </p:cNvSpPr>
          <p:nvPr>
            <p:ph type="pic" idx="1"/>
          </p:nvPr>
        </p:nvSpPr>
        <p:spPr>
          <a:xfrm>
            <a:off x="5183188" y="987425"/>
            <a:ext cx="6172200" cy="51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p>
        </p:txBody>
      </p:sp>
      <p:sp>
        <p:nvSpPr>
          <p:cNvPr id="4" name="Segnaposto testo 3">
            <a:extLst>
              <a:ext uri="{FF2B5EF4-FFF2-40B4-BE49-F238E27FC236}">
                <a16:creationId xmlns:a16="http://schemas.microsoft.com/office/drawing/2014/main" id="{CC352850-094F-81CA-80F8-0C82F67F4DD2}"/>
              </a:ext>
            </a:extLst>
          </p:cNvPr>
          <p:cNvSpPr>
            <a:spLocks noGrp="1"/>
          </p:cNvSpPr>
          <p:nvPr>
            <p:ph type="body" sz="half" idx="2"/>
          </p:nvPr>
        </p:nvSpPr>
        <p:spPr>
          <a:xfrm>
            <a:off x="839788" y="2057400"/>
            <a:ext cx="3932237" cy="4114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77A1A944-CE4C-8232-CB28-650E41FF34A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49D91120-8A58-7980-C352-B2B148A1473C}"/>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711107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C32BE5-9166-6808-F773-4EC2C3C02541}"/>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verticale 2">
            <a:extLst>
              <a:ext uri="{FF2B5EF4-FFF2-40B4-BE49-F238E27FC236}">
                <a16:creationId xmlns:a16="http://schemas.microsoft.com/office/drawing/2014/main" id="{9D4FEFF9-34BF-64D5-5C91-1E8379CA88A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F44BE625-B214-E0A6-80E8-2E6C7D8C623E}"/>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2B8090AA-9C94-D987-2A4D-CB828C03C6FD}"/>
              </a:ext>
            </a:extLst>
          </p:cNvPr>
          <p:cNvSpPr>
            <a:spLocks noGrp="1"/>
          </p:cNvSpPr>
          <p:nvPr>
            <p:ph type="sldNum" sz="quarter" idx="12"/>
          </p:nvPr>
        </p:nvSpPr>
        <p:spPr/>
        <p:txBody>
          <a:bodyPr/>
          <a:lstStyle/>
          <a:p>
            <a:fld id="{89333C77-0158-454C-844F-B7AB9BD7DAD4}" type="slidenum">
              <a:rPr lang="en-US" smtClean="0"/>
              <a:t>‹N›</a:t>
            </a:fld>
            <a:endParaRPr lang="en-US" dirty="0"/>
          </a:p>
        </p:txBody>
      </p:sp>
    </p:spTree>
    <p:extLst>
      <p:ext uri="{BB962C8B-B14F-4D97-AF65-F5344CB8AC3E}">
        <p14:creationId xmlns:p14="http://schemas.microsoft.com/office/powerpoint/2010/main" val="4083351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14E45D8-327C-0B05-3A11-6BE2EBE73C23}"/>
              </a:ext>
            </a:extLst>
          </p:cNvPr>
          <p:cNvSpPr>
            <a:spLocks noGrp="1"/>
          </p:cNvSpPr>
          <p:nvPr>
            <p:ph type="title" orient="vert"/>
          </p:nvPr>
        </p:nvSpPr>
        <p:spPr>
          <a:xfrm>
            <a:off x="8724900" y="507999"/>
            <a:ext cx="2628900" cy="5668963"/>
          </a:xfrm>
        </p:spPr>
        <p:txBody>
          <a:bodyPr vert="vert" lIns="91440" tIns="45720" rIns="91440" bIns="45720" rtlCol="0" anchor="ctr">
            <a:normAutofit/>
          </a:bodyPr>
          <a:lstStyle>
            <a:lvl1pPr>
              <a:defRPr lang="it-IT">
                <a:solidFill>
                  <a:srgbClr val="94C020"/>
                </a:solidFill>
              </a:defRPr>
            </a:lvl1pPr>
          </a:lstStyle>
          <a:p>
            <a:pPr lvl="0"/>
            <a:r>
              <a:rPr lang="it-IT"/>
              <a:t>Fare clic per modificare lo stile del titolo dello schema</a:t>
            </a:r>
          </a:p>
        </p:txBody>
      </p:sp>
      <p:sp>
        <p:nvSpPr>
          <p:cNvPr id="3" name="Segnaposto testo verticale 2">
            <a:extLst>
              <a:ext uri="{FF2B5EF4-FFF2-40B4-BE49-F238E27FC236}">
                <a16:creationId xmlns:a16="http://schemas.microsoft.com/office/drawing/2014/main" id="{71453041-526F-8937-932B-EF172A95255C}"/>
              </a:ext>
            </a:extLst>
          </p:cNvPr>
          <p:cNvSpPr>
            <a:spLocks noGrp="1"/>
          </p:cNvSpPr>
          <p:nvPr>
            <p:ph type="body" orient="vert" idx="1"/>
          </p:nvPr>
        </p:nvSpPr>
        <p:spPr>
          <a:xfrm>
            <a:off x="838200" y="507999"/>
            <a:ext cx="7734300" cy="5668964"/>
          </a:xfrm>
        </p:spPr>
        <p:txBody>
          <a:bodyPr vert="eaVert"/>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0E8EE9AA-BA08-26B8-EAE7-70FE45C46D2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00AA2AD7-E2BC-7B18-1F33-E909574043CD}"/>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55493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‹N›</a:t>
            </a:fld>
            <a:endParaRPr lang="it-IT" dirty="0"/>
          </a:p>
        </p:txBody>
      </p:sp>
      <p:sp>
        <p:nvSpPr>
          <p:cNvPr id="6" name="Segnaposto immagine 5">
            <a:extLst>
              <a:ext uri="{FF2B5EF4-FFF2-40B4-BE49-F238E27FC236}">
                <a16:creationId xmlns:a16="http://schemas.microsoft.com/office/drawing/2014/main" id="{9527BB6F-A164-5D4F-9B76-8A5088A9DF87}"/>
              </a:ext>
            </a:extLst>
          </p:cNvPr>
          <p:cNvSpPr>
            <a:spLocks noGrp="1"/>
          </p:cNvSpPr>
          <p:nvPr>
            <p:ph type="pic" sz="quarter" idx="12"/>
          </p:nvPr>
        </p:nvSpPr>
        <p:spPr>
          <a:xfrm>
            <a:off x="838199" y="1781175"/>
            <a:ext cx="6591300" cy="4394200"/>
          </a:xfrm>
        </p:spPr>
        <p:txBody>
          <a:bodyPr/>
          <a:lstStyle/>
          <a:p>
            <a:endParaRPr lang="en-GB"/>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Tree>
    <p:extLst>
      <p:ext uri="{BB962C8B-B14F-4D97-AF65-F5344CB8AC3E}">
        <p14:creationId xmlns:p14="http://schemas.microsoft.com/office/powerpoint/2010/main" val="4144916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‹N›</a:t>
            </a:fld>
            <a:endParaRPr lang="it-IT" dirty="0"/>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
        <p:nvSpPr>
          <p:cNvPr id="7" name="Segnaposto grafico 6">
            <a:extLst>
              <a:ext uri="{FF2B5EF4-FFF2-40B4-BE49-F238E27FC236}">
                <a16:creationId xmlns:a16="http://schemas.microsoft.com/office/drawing/2014/main" id="{B151F72B-F6FA-E04A-C2A3-703DEDE9DBCB}"/>
              </a:ext>
            </a:extLst>
          </p:cNvPr>
          <p:cNvSpPr>
            <a:spLocks noGrp="1"/>
          </p:cNvSpPr>
          <p:nvPr>
            <p:ph type="chart" sz="quarter" idx="14"/>
          </p:nvPr>
        </p:nvSpPr>
        <p:spPr>
          <a:xfrm>
            <a:off x="838200" y="1775014"/>
            <a:ext cx="6591600" cy="4395600"/>
          </a:xfrm>
        </p:spPr>
        <p:txBody>
          <a:bodyPr/>
          <a:lstStyle/>
          <a:p>
            <a:endParaRPr lang="en-GB"/>
          </a:p>
        </p:txBody>
      </p:sp>
    </p:spTree>
    <p:extLst>
      <p:ext uri="{BB962C8B-B14F-4D97-AF65-F5344CB8AC3E}">
        <p14:creationId xmlns:p14="http://schemas.microsoft.com/office/powerpoint/2010/main" val="1992569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9526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6122A5-00A8-32E3-C7FF-3FEEECD528D1}"/>
              </a:ext>
            </a:extLst>
          </p:cNvPr>
          <p:cNvSpPr>
            <a:spLocks noGrp="1"/>
          </p:cNvSpPr>
          <p:nvPr>
            <p:ph type="ctrTitle"/>
          </p:nvPr>
        </p:nvSpPr>
        <p:spPr>
          <a:xfrm>
            <a:off x="1524000" y="1122363"/>
            <a:ext cx="9144000" cy="2387600"/>
          </a:xfrm>
        </p:spPr>
        <p:txBody>
          <a:bodyPr vert="horz" lIns="91440" tIns="45720" rIns="91440" bIns="45720" rtlCol="0" anchor="b">
            <a:normAutofit fontScale="90000"/>
          </a:bodyPr>
          <a:lstStyle>
            <a:lvl1pPr algn="ctr">
              <a:defRPr lang="it-IT" sz="6000" b="1">
                <a:solidFill>
                  <a:srgbClr val="94C020"/>
                </a:solidFill>
                <a:latin typeface="+mn-lt"/>
              </a:defRPr>
            </a:lvl1pPr>
          </a:lstStyle>
          <a:p>
            <a:pPr lvl="0" algn="ctr"/>
            <a:r>
              <a:rPr lang="it-IT"/>
              <a:t>Fare clic per modificare lo stile del titolo dello schema</a:t>
            </a:r>
          </a:p>
        </p:txBody>
      </p:sp>
      <p:sp>
        <p:nvSpPr>
          <p:cNvPr id="3" name="Sottotitolo 2">
            <a:extLst>
              <a:ext uri="{FF2B5EF4-FFF2-40B4-BE49-F238E27FC236}">
                <a16:creationId xmlns:a16="http://schemas.microsoft.com/office/drawing/2014/main" id="{E890540D-6233-8DC0-25E1-261205F22FED}"/>
              </a:ext>
            </a:extLst>
          </p:cNvPr>
          <p:cNvSpPr>
            <a:spLocks noGrp="1"/>
          </p:cNvSpPr>
          <p:nvPr>
            <p:ph type="subTitle" idx="1"/>
          </p:nvPr>
        </p:nvSpPr>
        <p:spPr>
          <a:xfrm>
            <a:off x="1524000" y="3602038"/>
            <a:ext cx="9144000" cy="1655762"/>
          </a:xfrm>
        </p:spPr>
        <p:txBody>
          <a:bodyPr vert="horz" lIns="91440" tIns="45720" rIns="91440" bIns="45720" rtlCol="0">
            <a:normAutofit/>
          </a:bodyPr>
          <a:lstStyle>
            <a:lvl1pPr marL="342900" indent="-342900" algn="ctr">
              <a:buFont typeface="Wingdings" panose="05000000000000000000" pitchFamily="2" charset="2"/>
              <a:buChar char="§"/>
              <a:defRPr lang="it-IT" sz="2400" dirty="0">
                <a:solidFill>
                  <a:schemeClr val="tx1">
                    <a:lumMod val="65000"/>
                    <a:lumOff val="35000"/>
                  </a:schemeClr>
                </a:solidFill>
              </a:defRPr>
            </a:lvl1pPr>
          </a:lstStyle>
          <a:p>
            <a:pPr marL="0" lvl="0" indent="0" algn="ctr">
              <a:buNone/>
            </a:pPr>
            <a:r>
              <a:rPr lang="it-IT" dirty="0"/>
              <a:t>Fare clic per modificare lo stile del sottotitolo dello schema</a:t>
            </a:r>
          </a:p>
        </p:txBody>
      </p:sp>
      <p:sp>
        <p:nvSpPr>
          <p:cNvPr id="5" name="Segnaposto piè di pagina 4">
            <a:extLst>
              <a:ext uri="{FF2B5EF4-FFF2-40B4-BE49-F238E27FC236}">
                <a16:creationId xmlns:a16="http://schemas.microsoft.com/office/drawing/2014/main" id="{6E5B8C5C-196C-69F0-D169-A3279DD36528}"/>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64D21475-6FBC-1FDA-6DD5-B4D3DC7C5709}"/>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75126031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41240B-7FA6-5C54-80D1-598C9A033CEA}"/>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2A5918A4-C2B6-2A24-1305-FA064CC1C3E6}"/>
              </a:ext>
            </a:extLst>
          </p:cNvPr>
          <p:cNvSpPr>
            <a:spLocks noGrp="1"/>
          </p:cNvSpPr>
          <p:nvPr>
            <p:ph idx="1"/>
          </p:nvPr>
        </p:nvSpPr>
        <p:spPr/>
        <p:txBody>
          <a:bodyPr vert="horz" lIns="91440" tIns="45720" rIns="91440" bIns="45720" rtlCol="0">
            <a:normAutofit/>
          </a:bodyPr>
          <a:lstStyle>
            <a:lvl1pPr>
              <a:defRPr lang="it-IT" sz="2400">
                <a:solidFill>
                  <a:schemeClr val="tx1">
                    <a:lumMod val="65000"/>
                    <a:lumOff val="35000"/>
                  </a:schemeClr>
                </a:solidFill>
              </a:defRPr>
            </a:lvl1pPr>
            <a:lvl2pPr>
              <a:defRPr lang="it-IT">
                <a:solidFill>
                  <a:srgbClr val="595959"/>
                </a:solidFill>
              </a:defRPr>
            </a:lvl2pPr>
            <a:lvl3pPr>
              <a:defRPr lang="it-IT">
                <a:solidFill>
                  <a:srgbClr val="595959"/>
                </a:solidFill>
              </a:defRPr>
            </a:lvl3pPr>
            <a:lvl4pPr>
              <a:defRPr lang="it-IT">
                <a:solidFill>
                  <a:srgbClr val="595959"/>
                </a:solidFill>
              </a:defRPr>
            </a:lvl4pPr>
            <a:lvl5pPr>
              <a:defRPr lang="it-IT">
                <a:solidFill>
                  <a:srgbClr val="595959"/>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4">
            <a:extLst>
              <a:ext uri="{FF2B5EF4-FFF2-40B4-BE49-F238E27FC236}">
                <a16:creationId xmlns:a16="http://schemas.microsoft.com/office/drawing/2014/main" id="{8C4AA35A-5D50-BE62-F2C4-1FD36DF8EBA4}"/>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B4334004-55B7-4583-BA2C-673BF369F923}"/>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96587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7ACC99-8D30-1388-8E8C-18AD6AFE5D89}"/>
              </a:ext>
            </a:extLst>
          </p:cNvPr>
          <p:cNvSpPr>
            <a:spLocks noGrp="1"/>
          </p:cNvSpPr>
          <p:nvPr>
            <p:ph type="title"/>
          </p:nvPr>
        </p:nvSpPr>
        <p:spPr>
          <a:xfrm>
            <a:off x="831850" y="1709738"/>
            <a:ext cx="10515600" cy="2852737"/>
          </a:xfrm>
        </p:spPr>
        <p:txBody>
          <a:bodyPr vert="horz" lIns="91440" tIns="45720" rIns="91440" bIns="45720" rtlCol="0" anchor="b">
            <a:normAutofit fontScale="90000"/>
          </a:bodyPr>
          <a:lstStyle>
            <a:lvl1pPr>
              <a:defRPr lang="it-IT" sz="6000" b="1">
                <a:solidFill>
                  <a:srgbClr val="94C020"/>
                </a:solidFill>
                <a:latin typeface="+mn-lt"/>
              </a:defRPr>
            </a:lvl1p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2C6C9BC8-9C49-5860-3C9B-4DFF298194A0}"/>
              </a:ext>
            </a:extLst>
          </p:cNvPr>
          <p:cNvSpPr>
            <a:spLocks noGrp="1"/>
          </p:cNvSpPr>
          <p:nvPr>
            <p:ph type="body" idx="1"/>
          </p:nvPr>
        </p:nvSpPr>
        <p:spPr>
          <a:xfrm>
            <a:off x="831850" y="4589463"/>
            <a:ext cx="10515600" cy="1500187"/>
          </a:xfrm>
        </p:spPr>
        <p:txBody>
          <a:bodyPr vert="horz" lIns="91440" tIns="45720" rIns="91440" bIns="45720" rtlCol="0">
            <a:normAutofit/>
          </a:bodyPr>
          <a:lstStyle>
            <a:lvl1pPr>
              <a:defRPr lang="it-IT" sz="2400">
                <a:solidFill>
                  <a:schemeClr val="tx1">
                    <a:lumMod val="65000"/>
                    <a:lumOff val="35000"/>
                  </a:schemeClr>
                </a:solidFill>
              </a:defRPr>
            </a:lvl1pPr>
          </a:lstStyle>
          <a:p>
            <a:pPr marL="0" lvl="0" indent="0">
              <a:buNone/>
            </a:pPr>
            <a:r>
              <a:rPr lang="it-IT"/>
              <a:t>Fare clic per modificare gli stili del testo dello schema</a:t>
            </a:r>
          </a:p>
        </p:txBody>
      </p:sp>
      <p:sp>
        <p:nvSpPr>
          <p:cNvPr id="5" name="Segnaposto piè di pagina 4">
            <a:extLst>
              <a:ext uri="{FF2B5EF4-FFF2-40B4-BE49-F238E27FC236}">
                <a16:creationId xmlns:a16="http://schemas.microsoft.com/office/drawing/2014/main" id="{DCF716CD-E1B3-0F8F-98D0-8284F4D034A4}"/>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BEC30DA6-2F52-4F9B-C436-D5274F719E96}"/>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7372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‹N›</a:t>
            </a:fld>
            <a:endParaRPr lang="en-US" dirty="0"/>
          </a:p>
        </p:txBody>
      </p:sp>
    </p:spTree>
    <p:extLst>
      <p:ext uri="{BB962C8B-B14F-4D97-AF65-F5344CB8AC3E}">
        <p14:creationId xmlns:p14="http://schemas.microsoft.com/office/powerpoint/2010/main" val="331270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EC8361-8B55-E21D-0729-DAF0A91BB43C}"/>
              </a:ext>
            </a:extLst>
          </p:cNvPr>
          <p:cNvSpPr>
            <a:spLocks noGrp="1"/>
          </p:cNvSpPr>
          <p:nvPr>
            <p:ph type="title"/>
          </p:nvPr>
        </p:nvSpPr>
        <p:spPr>
          <a:xfrm>
            <a:off x="839788" y="774700"/>
            <a:ext cx="10515600" cy="9159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2">
            <a:extLst>
              <a:ext uri="{FF2B5EF4-FFF2-40B4-BE49-F238E27FC236}">
                <a16:creationId xmlns:a16="http://schemas.microsoft.com/office/drawing/2014/main" id="{BB9546E0-5ED9-4B3D-A15A-DE549550D5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2AD68EE-1126-EF80-2914-23F60E25D73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CE7060D-F6F1-5622-EF5F-BD1CFA9AD0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09707CB-CBCD-8077-C620-FB87731AFD9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Segnaposto piè di pagina 7">
            <a:extLst>
              <a:ext uri="{FF2B5EF4-FFF2-40B4-BE49-F238E27FC236}">
                <a16:creationId xmlns:a16="http://schemas.microsoft.com/office/drawing/2014/main" id="{F3627770-A5EE-3EF1-6806-78663F3AD7F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9" name="Segnaposto numero diapositiva 8">
            <a:extLst>
              <a:ext uri="{FF2B5EF4-FFF2-40B4-BE49-F238E27FC236}">
                <a16:creationId xmlns:a16="http://schemas.microsoft.com/office/drawing/2014/main" id="{3E41E068-8309-AA34-EFD3-6632EF156C8B}"/>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673021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e Colon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‹N›</a:t>
            </a:fld>
            <a:endParaRPr lang="en-US" dirty="0"/>
          </a:p>
        </p:txBody>
      </p:sp>
    </p:spTree>
    <p:extLst>
      <p:ext uri="{BB962C8B-B14F-4D97-AF65-F5344CB8AC3E}">
        <p14:creationId xmlns:p14="http://schemas.microsoft.com/office/powerpoint/2010/main" val="390713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EC3B82-4F60-2330-94FF-CB6C87AB0041}"/>
              </a:ext>
            </a:extLst>
          </p:cNvPr>
          <p:cNvSpPr>
            <a:spLocks noGrp="1"/>
          </p:cNvSpPr>
          <p:nvPr>
            <p:ph type="title"/>
          </p:nvPr>
        </p:nvSpPr>
        <p:spPr>
          <a:xfrm>
            <a:off x="838200" y="762000"/>
            <a:ext cx="10515600" cy="9286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4" name="Segnaposto piè di pagina 3">
            <a:extLst>
              <a:ext uri="{FF2B5EF4-FFF2-40B4-BE49-F238E27FC236}">
                <a16:creationId xmlns:a16="http://schemas.microsoft.com/office/drawing/2014/main" id="{A5138269-A114-F761-DB69-AFCB2ECF2DD9}"/>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egnaposto numero diapositiva 4">
            <a:extLst>
              <a:ext uri="{FF2B5EF4-FFF2-40B4-BE49-F238E27FC236}">
                <a16:creationId xmlns:a16="http://schemas.microsoft.com/office/drawing/2014/main" id="{328E2090-5182-7AF9-04D0-3A3D4484C83E}"/>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37066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2462F54B-3E37-78C4-DCD2-6D783F30CFEB}"/>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4" name="Segnaposto numero diapositiva 3">
            <a:extLst>
              <a:ext uri="{FF2B5EF4-FFF2-40B4-BE49-F238E27FC236}">
                <a16:creationId xmlns:a16="http://schemas.microsoft.com/office/drawing/2014/main" id="{94CD7671-C97C-4DC8-A63F-734A9511400B}"/>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52930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9D81764-EEF3-B3B9-7883-7C10BB1A0B93}"/>
              </a:ext>
            </a:extLst>
          </p:cNvPr>
          <p:cNvSpPr>
            <a:spLocks noGrp="1"/>
          </p:cNvSpPr>
          <p:nvPr>
            <p:ph type="title"/>
          </p:nvPr>
        </p:nvSpPr>
        <p:spPr>
          <a:xfrm>
            <a:off x="838200" y="681037"/>
            <a:ext cx="10515600" cy="1009651"/>
          </a:xfrm>
          <a:prstGeom prst="rect">
            <a:avLst/>
          </a:prstGeom>
        </p:spPr>
        <p:txBody>
          <a:bodyPr vert="horz" lIns="91440" tIns="45720" rIns="91440" bIns="45720" rtlCol="0" anchor="ctr">
            <a:normAutofit/>
          </a:body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98E509D0-A688-42E6-5F9D-4B1C5CB06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D4468883-481E-6A84-AC66-340CA3412CA9}"/>
              </a:ext>
            </a:extLst>
          </p:cNvPr>
          <p:cNvSpPr>
            <a:spLocks noGrp="1"/>
          </p:cNvSpPr>
          <p:nvPr>
            <p:ph type="ftr" sz="quarter" idx="3"/>
          </p:nvPr>
        </p:nvSpPr>
        <p:spPr>
          <a:xfrm>
            <a:off x="838200" y="6238876"/>
            <a:ext cx="9982200" cy="60007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b="1" dirty="0"/>
              <a:t>Module</a:t>
            </a:r>
            <a:r>
              <a:rPr lang="en-US" dirty="0"/>
              <a:t>: XXXXXXX / </a:t>
            </a:r>
            <a:r>
              <a:rPr lang="en-US" b="1" dirty="0"/>
              <a:t>Learning Unit</a:t>
            </a:r>
            <a:r>
              <a:rPr lang="en-US" dirty="0"/>
              <a:t>: YYYYYYY / </a:t>
            </a:r>
            <a:r>
              <a:rPr lang="en-US" b="1" dirty="0"/>
              <a:t>Sub Unit</a:t>
            </a:r>
            <a:r>
              <a:rPr lang="en-US" dirty="0"/>
              <a:t>: ZZZZZZZZ</a:t>
            </a:r>
            <a:endParaRPr lang="en-US" b="1" dirty="0"/>
          </a:p>
        </p:txBody>
      </p:sp>
      <p:sp>
        <p:nvSpPr>
          <p:cNvPr id="6" name="Segnaposto numero diapositiva 5">
            <a:extLst>
              <a:ext uri="{FF2B5EF4-FFF2-40B4-BE49-F238E27FC236}">
                <a16:creationId xmlns:a16="http://schemas.microsoft.com/office/drawing/2014/main" id="{7624506B-32CC-1AB4-8563-22F24F253EEF}"/>
              </a:ext>
            </a:extLst>
          </p:cNvPr>
          <p:cNvSpPr>
            <a:spLocks noGrp="1"/>
          </p:cNvSpPr>
          <p:nvPr>
            <p:ph type="sldNum" sz="quarter" idx="4"/>
          </p:nvPr>
        </p:nvSpPr>
        <p:spPr>
          <a:xfrm>
            <a:off x="10896600" y="6356350"/>
            <a:ext cx="457200" cy="365125"/>
          </a:xfrm>
          <a:prstGeom prst="rect">
            <a:avLst/>
          </a:prstGeom>
        </p:spPr>
        <p:txBody>
          <a:bodyPr vert="horz" lIns="91440" tIns="45720" rIns="91440" bIns="45720" rtlCol="0" anchor="ctr"/>
          <a:lstStyle>
            <a:lvl1pPr algn="r">
              <a:defRPr lang="en-US" sz="1200" b="1" smtClean="0">
                <a:solidFill>
                  <a:schemeClr val="tx1">
                    <a:tint val="75000"/>
                  </a:schemeClr>
                </a:solidFill>
              </a:defRPr>
            </a:lvl1pPr>
          </a:lstStyle>
          <a:p>
            <a:fld id="{D57F1E4F-1CFF-5643-939E-217C01CDF565}" type="slidenum">
              <a:rPr lang="it-IT" smtClean="0"/>
              <a:pPr/>
              <a:t>‹N›</a:t>
            </a:fld>
            <a:endParaRPr lang="it-IT" dirty="0"/>
          </a:p>
        </p:txBody>
      </p:sp>
    </p:spTree>
    <p:extLst>
      <p:ext uri="{BB962C8B-B14F-4D97-AF65-F5344CB8AC3E}">
        <p14:creationId xmlns:p14="http://schemas.microsoft.com/office/powerpoint/2010/main" val="1897871685"/>
      </p:ext>
    </p:extLst>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40" r:id="rId7"/>
    <p:sldLayoutId id="2147483732" r:id="rId8"/>
    <p:sldLayoutId id="2147483733" r:id="rId9"/>
    <p:sldLayoutId id="2147483734" r:id="rId10"/>
    <p:sldLayoutId id="2147483735" r:id="rId11"/>
    <p:sldLayoutId id="2147483736" r:id="rId12"/>
    <p:sldLayoutId id="2147483737" r:id="rId13"/>
    <p:sldLayoutId id="2147483741" r:id="rId14"/>
    <p:sldLayoutId id="2147483742" r:id="rId15"/>
    <p:sldLayoutId id="2147483739" r:id="rId16"/>
  </p:sldLayoutIdLst>
  <p:hf hdr="0" dt="0"/>
  <p:txStyles>
    <p:title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069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0FE630-8C38-5726-52A6-C489BE5904E6}"/>
              </a:ext>
            </a:extLst>
          </p:cNvPr>
          <p:cNvSpPr>
            <a:spLocks noGrp="1"/>
          </p:cNvSpPr>
          <p:nvPr>
            <p:ph type="title"/>
          </p:nvPr>
        </p:nvSpPr>
        <p:spPr/>
        <p:txBody>
          <a:bodyPr/>
          <a:lstStyle/>
          <a:p>
            <a:r>
              <a:rPr lang="en-US" sz="2800" b="1" dirty="0" err="1">
                <a:solidFill>
                  <a:srgbClr val="70AD47"/>
                </a:solidFill>
              </a:rPr>
              <a:t>Bacini</a:t>
            </a:r>
            <a:r>
              <a:rPr lang="en-US" sz="2800" b="1" dirty="0">
                <a:solidFill>
                  <a:srgbClr val="70AD47"/>
                </a:solidFill>
              </a:rPr>
              <a:t> </a:t>
            </a:r>
            <a:r>
              <a:rPr lang="en-US" sz="2800" b="1" dirty="0" err="1">
                <a:solidFill>
                  <a:srgbClr val="70AD47"/>
                </a:solidFill>
              </a:rPr>
              <a:t>idrografici</a:t>
            </a:r>
            <a:r>
              <a:rPr lang="en-US" sz="2800" b="1" dirty="0">
                <a:solidFill>
                  <a:srgbClr val="70AD47"/>
                </a:solidFill>
              </a:rPr>
              <a:t> (</a:t>
            </a:r>
            <a:r>
              <a:rPr lang="en-US" sz="2800" b="1" dirty="0" err="1">
                <a:solidFill>
                  <a:srgbClr val="70AD47"/>
                </a:solidFill>
              </a:rPr>
              <a:t>proseguimento</a:t>
            </a:r>
            <a:r>
              <a:rPr lang="en-US" sz="2800" b="1" dirty="0">
                <a:solidFill>
                  <a:srgbClr val="70AD47"/>
                </a:solidFill>
              </a:rPr>
              <a:t>)</a:t>
            </a:r>
            <a:endParaRPr lang="en-GB" dirty="0"/>
          </a:p>
        </p:txBody>
      </p:sp>
      <p:sp>
        <p:nvSpPr>
          <p:cNvPr id="3" name="Segnaposto contenuto 2">
            <a:extLst>
              <a:ext uri="{FF2B5EF4-FFF2-40B4-BE49-F238E27FC236}">
                <a16:creationId xmlns:a16="http://schemas.microsoft.com/office/drawing/2014/main" id="{20A8FA3D-CEF3-9237-8344-478F700AF827}"/>
              </a:ext>
            </a:extLst>
          </p:cNvPr>
          <p:cNvSpPr>
            <a:spLocks noGrp="1"/>
          </p:cNvSpPr>
          <p:nvPr>
            <p:ph idx="1"/>
          </p:nvPr>
        </p:nvSpPr>
        <p:spPr>
          <a:xfrm>
            <a:off x="838200" y="1825625"/>
            <a:ext cx="3113015" cy="355513"/>
          </a:xfrm>
        </p:spPr>
        <p:txBody>
          <a:bodyPr>
            <a:normAutofit fontScale="92500" lnSpcReduction="20000"/>
          </a:bodyPr>
          <a:lstStyle/>
          <a:p>
            <a:pPr marL="0" lvl="0" indent="0">
              <a:buNone/>
            </a:pPr>
            <a:r>
              <a:rPr lang="en-GB" dirty="0" err="1">
                <a:solidFill>
                  <a:srgbClr val="70AD47"/>
                </a:solidFill>
              </a:rPr>
              <a:t>Altre</a:t>
            </a:r>
            <a:r>
              <a:rPr lang="en-GB" dirty="0">
                <a:solidFill>
                  <a:srgbClr val="70AD47"/>
                </a:solidFill>
              </a:rPr>
              <a:t> </a:t>
            </a:r>
            <a:r>
              <a:rPr lang="en-GB" dirty="0" err="1">
                <a:solidFill>
                  <a:srgbClr val="70AD47"/>
                </a:solidFill>
              </a:rPr>
              <a:t>fonti</a:t>
            </a:r>
            <a:r>
              <a:rPr lang="en-GB" dirty="0">
                <a:solidFill>
                  <a:srgbClr val="70AD47"/>
                </a:solidFill>
              </a:rPr>
              <a:t> </a:t>
            </a:r>
            <a:r>
              <a:rPr lang="en-GB" dirty="0" err="1">
                <a:solidFill>
                  <a:srgbClr val="70AD47"/>
                </a:solidFill>
              </a:rPr>
              <a:t>d'acqua</a:t>
            </a:r>
            <a:r>
              <a:rPr lang="en-GB" dirty="0">
                <a:solidFill>
                  <a:srgbClr val="70AD47"/>
                </a:solidFill>
              </a:rPr>
              <a:t>:</a:t>
            </a:r>
            <a:endParaRPr lang="en-GB" dirty="0"/>
          </a:p>
        </p:txBody>
      </p:sp>
      <p:sp>
        <p:nvSpPr>
          <p:cNvPr id="4" name="Segnaposto piè di pagina 3">
            <a:extLst>
              <a:ext uri="{FF2B5EF4-FFF2-40B4-BE49-F238E27FC236}">
                <a16:creationId xmlns:a16="http://schemas.microsoft.com/office/drawing/2014/main" id="{D87BE30D-4BBB-B618-5093-189B014C156C}"/>
              </a:ext>
            </a:extLst>
          </p:cNvPr>
          <p:cNvSpPr>
            <a:spLocks noGrp="1"/>
          </p:cNvSpPr>
          <p:nvPr>
            <p:ph type="ftr" sz="quarter" idx="11"/>
          </p:nvPr>
        </p:nvSpPr>
        <p:spPr/>
        <p:txBody>
          <a:bodyPr/>
          <a:lstStyle/>
          <a:p>
            <a:r>
              <a:rPr lang="it-IT" b="1" dirty="0"/>
              <a:t>Modulo: Sostenibilità agricola, gestione delle risorse naturali e azione per il clima / Unità di apprendimento: Sicurezza del nesso tra acqua, energia e cibo (WEF), irrigazione a goccia e desalinizzazione / </a:t>
            </a:r>
            <a:r>
              <a:rPr lang="it-IT" b="1" dirty="0" err="1"/>
              <a:t>Sottounità</a:t>
            </a:r>
            <a:r>
              <a:rPr lang="it-IT" b="1" dirty="0"/>
              <a:t> 2: Sistemi di approvvigionamento idrico</a:t>
            </a:r>
            <a:endParaRPr lang="en-US" dirty="0"/>
          </a:p>
        </p:txBody>
      </p:sp>
      <p:sp>
        <p:nvSpPr>
          <p:cNvPr id="5" name="Segnaposto numero diapositiva 4">
            <a:extLst>
              <a:ext uri="{FF2B5EF4-FFF2-40B4-BE49-F238E27FC236}">
                <a16:creationId xmlns:a16="http://schemas.microsoft.com/office/drawing/2014/main" id="{4EBED3CF-60DC-AD4B-37DB-DFEB542860CD}"/>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
        <p:nvSpPr>
          <p:cNvPr id="7" name="Retângulo 6">
            <a:extLst>
              <a:ext uri="{FF2B5EF4-FFF2-40B4-BE49-F238E27FC236}">
                <a16:creationId xmlns:a16="http://schemas.microsoft.com/office/drawing/2014/main" id="{4B1F9948-A804-4CAD-BB40-CBE1B1EF8154}"/>
              </a:ext>
            </a:extLst>
          </p:cNvPr>
          <p:cNvSpPr/>
          <p:nvPr/>
        </p:nvSpPr>
        <p:spPr>
          <a:xfrm>
            <a:off x="838200" y="2181138"/>
            <a:ext cx="6096000" cy="2031325"/>
          </a:xfrm>
          <a:prstGeom prst="rect">
            <a:avLst/>
          </a:prstGeom>
        </p:spPr>
        <p:txBody>
          <a:bodyPr>
            <a:spAutoFit/>
          </a:bodyPr>
          <a:lstStyle/>
          <a:p>
            <a:pPr algn="just"/>
            <a:r>
              <a:rPr lang="en-US" dirty="0" err="1">
                <a:solidFill>
                  <a:schemeClr val="accent6"/>
                </a:solidFill>
              </a:rPr>
              <a:t>Riutilizzo</a:t>
            </a:r>
            <a:r>
              <a:rPr lang="en-US" dirty="0">
                <a:solidFill>
                  <a:schemeClr val="accent6"/>
                </a:solidFill>
              </a:rPr>
              <a:t> </a:t>
            </a:r>
            <a:r>
              <a:rPr lang="en-US" dirty="0" err="1">
                <a:solidFill>
                  <a:schemeClr val="accent6"/>
                </a:solidFill>
              </a:rPr>
              <a:t>dell'acqua</a:t>
            </a:r>
            <a:r>
              <a:rPr lang="en-US" dirty="0">
                <a:solidFill>
                  <a:schemeClr val="accent6"/>
                </a:solidFill>
              </a:rPr>
              <a:t> </a:t>
            </a:r>
            <a:r>
              <a:rPr lang="it-IT" dirty="0"/>
              <a:t>si riferisce al processo mediante il quale le acque reflue vengono recuperate da una varietà di fonti e trattate secondo uno standard appropriato per un secondo scopo. Qualsiasi tipo di acque reflue (domestiche, municipali o industriali) può essere preso in considerazione per il riutilizzo e, a seconda della sua qualità, può essere utilizzato per diversi scopi secondari.</a:t>
            </a:r>
            <a:endParaRPr lang="en-US" dirty="0"/>
          </a:p>
        </p:txBody>
      </p:sp>
      <p:sp>
        <p:nvSpPr>
          <p:cNvPr id="8" name="Retângulo 7">
            <a:extLst>
              <a:ext uri="{FF2B5EF4-FFF2-40B4-BE49-F238E27FC236}">
                <a16:creationId xmlns:a16="http://schemas.microsoft.com/office/drawing/2014/main" id="{35EB6FD7-BD19-47BD-BB08-9F9B02AAF244}"/>
              </a:ext>
            </a:extLst>
          </p:cNvPr>
          <p:cNvSpPr/>
          <p:nvPr/>
        </p:nvSpPr>
        <p:spPr>
          <a:xfrm>
            <a:off x="732638" y="4229797"/>
            <a:ext cx="6096000" cy="1200329"/>
          </a:xfrm>
          <a:prstGeom prst="rect">
            <a:avLst/>
          </a:prstGeom>
        </p:spPr>
        <p:txBody>
          <a:bodyPr>
            <a:spAutoFit/>
          </a:bodyPr>
          <a:lstStyle/>
          <a:p>
            <a:pPr algn="just"/>
            <a:r>
              <a:rPr lang="en-US" dirty="0" err="1">
                <a:solidFill>
                  <a:schemeClr val="accent6"/>
                </a:solidFill>
              </a:rPr>
              <a:t>Riciclo</a:t>
            </a:r>
            <a:r>
              <a:rPr lang="en-US" dirty="0">
                <a:solidFill>
                  <a:schemeClr val="accent6"/>
                </a:solidFill>
              </a:rPr>
              <a:t> </a:t>
            </a:r>
            <a:r>
              <a:rPr lang="en-US" dirty="0" err="1">
                <a:solidFill>
                  <a:schemeClr val="accent6"/>
                </a:solidFill>
              </a:rPr>
              <a:t>dell'acqua</a:t>
            </a:r>
            <a:r>
              <a:rPr lang="en-US" dirty="0">
                <a:solidFill>
                  <a:schemeClr val="accent6"/>
                </a:solidFill>
              </a:rPr>
              <a:t> </a:t>
            </a:r>
            <a:r>
              <a:rPr lang="it-IT" dirty="0"/>
              <a:t>sta riutilizzando le acque reflue trattate per scopi benefici come l'irrigazione agricola e paesaggistica, i processi industriali, lo sciacquone dei servizi igienici e il rifornimento di un bacino idrico sotterraneo.</a:t>
            </a:r>
            <a:endParaRPr lang="en-US" dirty="0"/>
          </a:p>
        </p:txBody>
      </p:sp>
      <p:pic>
        <p:nvPicPr>
          <p:cNvPr id="9" name="Imagem 8">
            <a:extLst>
              <a:ext uri="{FF2B5EF4-FFF2-40B4-BE49-F238E27FC236}">
                <a16:creationId xmlns:a16="http://schemas.microsoft.com/office/drawing/2014/main" id="{BBDD6FBD-8721-44C9-95D5-7B79D33E3B90}"/>
              </a:ext>
            </a:extLst>
          </p:cNvPr>
          <p:cNvPicPr>
            <a:picLocks noChangeAspect="1"/>
          </p:cNvPicPr>
          <p:nvPr/>
        </p:nvPicPr>
        <p:blipFill>
          <a:blip r:embed="rId2"/>
          <a:stretch>
            <a:fillRect/>
          </a:stretch>
        </p:blipFill>
        <p:spPr>
          <a:xfrm>
            <a:off x="7184654" y="2181138"/>
            <a:ext cx="4169146" cy="2866543"/>
          </a:xfrm>
          <a:prstGeom prst="rect">
            <a:avLst/>
          </a:prstGeom>
        </p:spPr>
      </p:pic>
    </p:spTree>
    <p:extLst>
      <p:ext uri="{BB962C8B-B14F-4D97-AF65-F5344CB8AC3E}">
        <p14:creationId xmlns:p14="http://schemas.microsoft.com/office/powerpoint/2010/main" val="3144644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4AB139E5-6432-20E2-BE0B-711445D3CD74}"/>
              </a:ext>
            </a:extLst>
          </p:cNvPr>
          <p:cNvSpPr>
            <a:spLocks noGrp="1"/>
          </p:cNvSpPr>
          <p:nvPr>
            <p:ph type="ftr" sz="quarter" idx="11"/>
          </p:nvPr>
        </p:nvSpPr>
        <p:spPr/>
        <p:txBody>
          <a:bodyPr/>
          <a:lstStyle/>
          <a:p>
            <a:r>
              <a:rPr lang="it-IT" b="1" dirty="0"/>
              <a:t>Modulo: Sostenibilità agricola, gestione delle risorse naturali e azione per il clima / Unità di apprendimento: Sicurezza del nesso tra acqua, energia e cibo (WEF), irrigazione a goccia e desalinizzazione / </a:t>
            </a:r>
            <a:r>
              <a:rPr lang="it-IT" b="1" dirty="0" err="1"/>
              <a:t>Sottounità</a:t>
            </a:r>
            <a:r>
              <a:rPr lang="it-IT" b="1" dirty="0"/>
              <a:t> 2: Sistemi di approvvigionamento idrico</a:t>
            </a:r>
            <a:endParaRPr lang="en-US" dirty="0"/>
          </a:p>
        </p:txBody>
      </p:sp>
      <p:sp>
        <p:nvSpPr>
          <p:cNvPr id="5" name="Segnaposto numero diapositiva 4">
            <a:extLst>
              <a:ext uri="{FF2B5EF4-FFF2-40B4-BE49-F238E27FC236}">
                <a16:creationId xmlns:a16="http://schemas.microsoft.com/office/drawing/2014/main" id="{9F76FBC3-FE23-CBBC-3519-61F196307CE9}"/>
              </a:ext>
            </a:extLst>
          </p:cNvPr>
          <p:cNvSpPr>
            <a:spLocks noGrp="1"/>
          </p:cNvSpPr>
          <p:nvPr>
            <p:ph type="sldNum" sz="quarter" idx="12"/>
          </p:nvPr>
        </p:nvSpPr>
        <p:spPr/>
        <p:txBody>
          <a:bodyPr/>
          <a:lstStyle/>
          <a:p>
            <a:fld id="{519954A3-9DFD-4C44-94BA-B95130A3BA1C}" type="slidenum">
              <a:rPr lang="en-US" smtClean="0"/>
              <a:t>11</a:t>
            </a:fld>
            <a:endParaRPr lang="en-US" dirty="0"/>
          </a:p>
        </p:txBody>
      </p:sp>
      <p:sp>
        <p:nvSpPr>
          <p:cNvPr id="6" name="Retângulo 5">
            <a:extLst>
              <a:ext uri="{FF2B5EF4-FFF2-40B4-BE49-F238E27FC236}">
                <a16:creationId xmlns:a16="http://schemas.microsoft.com/office/drawing/2014/main" id="{84884A6C-E303-474F-8526-0A5030B1CD80}"/>
              </a:ext>
            </a:extLst>
          </p:cNvPr>
          <p:cNvSpPr/>
          <p:nvPr/>
        </p:nvSpPr>
        <p:spPr>
          <a:xfrm>
            <a:off x="787166" y="1587499"/>
            <a:ext cx="10617668" cy="738664"/>
          </a:xfrm>
          <a:prstGeom prst="rect">
            <a:avLst/>
          </a:prstGeom>
        </p:spPr>
        <p:txBody>
          <a:bodyPr wrap="square">
            <a:spAutoFit/>
          </a:bodyPr>
          <a:lstStyle/>
          <a:p>
            <a:pPr lvl="0" algn="just"/>
            <a:r>
              <a:rPr lang="en-US" sz="2400" b="1" dirty="0" err="1">
                <a:solidFill>
                  <a:srgbClr val="70AD47"/>
                </a:solidFill>
              </a:rPr>
              <a:t>Serbatoi</a:t>
            </a:r>
            <a:r>
              <a:rPr lang="en-US" sz="2400" b="1" dirty="0">
                <a:solidFill>
                  <a:srgbClr val="70AD47"/>
                </a:solidFill>
              </a:rPr>
              <a:t>: </a:t>
            </a:r>
            <a:r>
              <a:rPr lang="it-IT" dirty="0">
                <a:solidFill>
                  <a:prstClr val="black"/>
                </a:solidFill>
              </a:rPr>
              <a:t>I serbatoi sono i serbatoi che vengono utilizzati per immagazzinare l'acqua per vari scopi. Maggiore è la dimensione del serbatoio, maggiore è l'affidabilità e maggiore è il costo.</a:t>
            </a:r>
            <a:endParaRPr lang="en-US" dirty="0">
              <a:solidFill>
                <a:prstClr val="black"/>
              </a:solidFill>
            </a:endParaRPr>
          </a:p>
        </p:txBody>
      </p:sp>
      <p:sp>
        <p:nvSpPr>
          <p:cNvPr id="8" name="Retângulo 7">
            <a:extLst>
              <a:ext uri="{FF2B5EF4-FFF2-40B4-BE49-F238E27FC236}">
                <a16:creationId xmlns:a16="http://schemas.microsoft.com/office/drawing/2014/main" id="{EAED4C1A-5CE4-42A5-A710-ADA70FEC0247}"/>
              </a:ext>
            </a:extLst>
          </p:cNvPr>
          <p:cNvSpPr/>
          <p:nvPr/>
        </p:nvSpPr>
        <p:spPr>
          <a:xfrm>
            <a:off x="925700" y="905087"/>
            <a:ext cx="5042471" cy="523220"/>
          </a:xfrm>
          <a:prstGeom prst="rect">
            <a:avLst/>
          </a:prstGeom>
        </p:spPr>
        <p:txBody>
          <a:bodyPr wrap="none">
            <a:spAutoFit/>
          </a:bodyPr>
          <a:lstStyle/>
          <a:p>
            <a:r>
              <a:rPr lang="en-US" sz="2800" dirty="0" err="1">
                <a:solidFill>
                  <a:srgbClr val="70AD47"/>
                </a:solidFill>
                <a:latin typeface="Calibri Light" panose="020F0302020204030204"/>
                <a:ea typeface="+mj-ea"/>
                <a:cs typeface="+mj-cs"/>
              </a:rPr>
              <a:t>Bacini</a:t>
            </a:r>
            <a:r>
              <a:rPr lang="en-US" sz="2800" dirty="0">
                <a:solidFill>
                  <a:srgbClr val="70AD47"/>
                </a:solidFill>
                <a:latin typeface="Calibri Light" panose="020F0302020204030204"/>
                <a:ea typeface="+mj-ea"/>
                <a:cs typeface="+mj-cs"/>
              </a:rPr>
              <a:t> </a:t>
            </a:r>
            <a:r>
              <a:rPr lang="en-US" sz="2800" dirty="0" err="1">
                <a:solidFill>
                  <a:srgbClr val="70AD47"/>
                </a:solidFill>
                <a:latin typeface="Calibri Light" panose="020F0302020204030204"/>
                <a:ea typeface="+mj-ea"/>
                <a:cs typeface="+mj-cs"/>
              </a:rPr>
              <a:t>idrografici</a:t>
            </a:r>
            <a:r>
              <a:rPr lang="en-US" sz="2800" dirty="0">
                <a:solidFill>
                  <a:srgbClr val="70AD47"/>
                </a:solidFill>
                <a:latin typeface="Calibri Light" panose="020F0302020204030204"/>
                <a:ea typeface="+mj-ea"/>
                <a:cs typeface="+mj-cs"/>
              </a:rPr>
              <a:t> (</a:t>
            </a:r>
            <a:r>
              <a:rPr lang="en-US" sz="2800" dirty="0" err="1">
                <a:solidFill>
                  <a:srgbClr val="70AD47"/>
                </a:solidFill>
                <a:latin typeface="Calibri Light" panose="020F0302020204030204"/>
                <a:ea typeface="+mj-ea"/>
                <a:cs typeface="+mj-cs"/>
              </a:rPr>
              <a:t>proseguimento</a:t>
            </a:r>
            <a:r>
              <a:rPr lang="en-US" sz="2800" dirty="0">
                <a:solidFill>
                  <a:srgbClr val="70AD47"/>
                </a:solidFill>
                <a:latin typeface="Calibri Light" panose="020F0302020204030204"/>
                <a:ea typeface="+mj-ea"/>
                <a:cs typeface="+mj-cs"/>
              </a:rPr>
              <a:t>)</a:t>
            </a:r>
            <a:endParaRPr lang="pt-PT" sz="2800" dirty="0"/>
          </a:p>
        </p:txBody>
      </p:sp>
      <p:pic>
        <p:nvPicPr>
          <p:cNvPr id="10" name="Imagem 9">
            <a:extLst>
              <a:ext uri="{FF2B5EF4-FFF2-40B4-BE49-F238E27FC236}">
                <a16:creationId xmlns:a16="http://schemas.microsoft.com/office/drawing/2014/main" id="{FE7355FB-D5B5-4D4D-ABE9-ADBDB74097C9}"/>
              </a:ext>
            </a:extLst>
          </p:cNvPr>
          <p:cNvPicPr>
            <a:picLocks noChangeAspect="1"/>
          </p:cNvPicPr>
          <p:nvPr/>
        </p:nvPicPr>
        <p:blipFill>
          <a:blip r:embed="rId2"/>
          <a:stretch>
            <a:fillRect/>
          </a:stretch>
        </p:blipFill>
        <p:spPr>
          <a:xfrm>
            <a:off x="7769550" y="2121268"/>
            <a:ext cx="2632800" cy="1762087"/>
          </a:xfrm>
          <a:prstGeom prst="rect">
            <a:avLst/>
          </a:prstGeom>
        </p:spPr>
      </p:pic>
      <p:sp>
        <p:nvSpPr>
          <p:cNvPr id="11" name="Retângulo 10">
            <a:extLst>
              <a:ext uri="{FF2B5EF4-FFF2-40B4-BE49-F238E27FC236}">
                <a16:creationId xmlns:a16="http://schemas.microsoft.com/office/drawing/2014/main" id="{43005460-8DE0-4277-9C97-1BC10D4E4726}"/>
              </a:ext>
            </a:extLst>
          </p:cNvPr>
          <p:cNvSpPr/>
          <p:nvPr/>
        </p:nvSpPr>
        <p:spPr>
          <a:xfrm>
            <a:off x="925701" y="4199910"/>
            <a:ext cx="6003606" cy="1754326"/>
          </a:xfrm>
          <a:prstGeom prst="rect">
            <a:avLst/>
          </a:prstGeom>
        </p:spPr>
        <p:txBody>
          <a:bodyPr wrap="square">
            <a:spAutoFit/>
          </a:bodyPr>
          <a:lstStyle/>
          <a:p>
            <a:pPr algn="just"/>
            <a:r>
              <a:rPr lang="en-US" dirty="0" err="1">
                <a:solidFill>
                  <a:schemeClr val="accent6"/>
                </a:solidFill>
              </a:rPr>
              <a:t>Dighe</a:t>
            </a:r>
            <a:r>
              <a:rPr lang="en-US" dirty="0">
                <a:solidFill>
                  <a:schemeClr val="accent6"/>
                </a:solidFill>
              </a:rPr>
              <a:t>: </a:t>
            </a:r>
            <a:r>
              <a:rPr lang="it-IT" dirty="0"/>
              <a:t>specchio d'acqua allargato creato utilizzando una diga o una chiusa. È una struttura costruita sullo sbocco di un fiume o di un lago per trattenere l'acqua e alzarne il livello. A differenza dei laghi, che si formano per processi naturali, questi bacini idrici sono creati dall'uomo per fornire acqua ed energia idroelettrica.</a:t>
            </a:r>
            <a:endParaRPr lang="en-US" dirty="0"/>
          </a:p>
        </p:txBody>
      </p:sp>
      <p:sp>
        <p:nvSpPr>
          <p:cNvPr id="12" name="Retângulo 11">
            <a:extLst>
              <a:ext uri="{FF2B5EF4-FFF2-40B4-BE49-F238E27FC236}">
                <a16:creationId xmlns:a16="http://schemas.microsoft.com/office/drawing/2014/main" id="{1356333B-7DDB-45D8-B409-D8A4D48773B8}"/>
              </a:ext>
            </a:extLst>
          </p:cNvPr>
          <p:cNvSpPr/>
          <p:nvPr/>
        </p:nvSpPr>
        <p:spPr>
          <a:xfrm>
            <a:off x="838199" y="2478968"/>
            <a:ext cx="6787393" cy="646331"/>
          </a:xfrm>
          <a:prstGeom prst="rect">
            <a:avLst/>
          </a:prstGeom>
        </p:spPr>
        <p:txBody>
          <a:bodyPr wrap="square">
            <a:spAutoFit/>
          </a:bodyPr>
          <a:lstStyle/>
          <a:p>
            <a:r>
              <a:rPr lang="en-US" dirty="0" err="1">
                <a:solidFill>
                  <a:schemeClr val="accent6"/>
                </a:solidFill>
              </a:rPr>
              <a:t>Laghi</a:t>
            </a:r>
            <a:r>
              <a:rPr lang="en-US" dirty="0">
                <a:solidFill>
                  <a:schemeClr val="accent6"/>
                </a:solidFill>
              </a:rPr>
              <a:t>: </a:t>
            </a:r>
            <a:r>
              <a:rPr lang="it-IT" dirty="0"/>
              <a:t>sono grandi specchi d'acqua stagnante, formati naturalmente o artificiali per scopi ricreativi.</a:t>
            </a:r>
            <a:endParaRPr lang="en-US" dirty="0"/>
          </a:p>
        </p:txBody>
      </p:sp>
      <p:pic>
        <p:nvPicPr>
          <p:cNvPr id="14" name="Imagem 13">
            <a:extLst>
              <a:ext uri="{FF2B5EF4-FFF2-40B4-BE49-F238E27FC236}">
                <a16:creationId xmlns:a16="http://schemas.microsoft.com/office/drawing/2014/main" id="{F2375EAB-7C7F-4C36-B982-36FF43055FB7}"/>
              </a:ext>
            </a:extLst>
          </p:cNvPr>
          <p:cNvPicPr>
            <a:picLocks noChangeAspect="1"/>
          </p:cNvPicPr>
          <p:nvPr/>
        </p:nvPicPr>
        <p:blipFill>
          <a:blip r:embed="rId3"/>
          <a:stretch>
            <a:fillRect/>
          </a:stretch>
        </p:blipFill>
        <p:spPr>
          <a:xfrm>
            <a:off x="7751838" y="4199910"/>
            <a:ext cx="2650512" cy="1987884"/>
          </a:xfrm>
          <a:prstGeom prst="rect">
            <a:avLst/>
          </a:prstGeom>
        </p:spPr>
      </p:pic>
    </p:spTree>
    <p:extLst>
      <p:ext uri="{BB962C8B-B14F-4D97-AF65-F5344CB8AC3E}">
        <p14:creationId xmlns:p14="http://schemas.microsoft.com/office/powerpoint/2010/main" val="1812231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D4885BE4-A431-0AEA-DC94-87403531DDD3}"/>
              </a:ext>
            </a:extLst>
          </p:cNvPr>
          <p:cNvSpPr>
            <a:spLocks noGrp="1"/>
          </p:cNvSpPr>
          <p:nvPr>
            <p:ph type="title"/>
          </p:nvPr>
        </p:nvSpPr>
        <p:spPr>
          <a:xfrm>
            <a:off x="1569630" y="1086542"/>
            <a:ext cx="7236440" cy="600074"/>
          </a:xfrm>
        </p:spPr>
        <p:txBody>
          <a:bodyPr>
            <a:normAutofit/>
          </a:bodyPr>
          <a:lstStyle/>
          <a:p>
            <a:r>
              <a:rPr lang="en-GB" dirty="0" err="1"/>
              <a:t>Bacini</a:t>
            </a:r>
            <a:r>
              <a:rPr lang="en-GB" dirty="0"/>
              <a:t> </a:t>
            </a:r>
            <a:r>
              <a:rPr lang="en-GB" dirty="0" err="1"/>
              <a:t>idrografici</a:t>
            </a:r>
            <a:r>
              <a:rPr lang="en-GB" dirty="0"/>
              <a:t> (</a:t>
            </a:r>
            <a:r>
              <a:rPr lang="en-GB" dirty="0" err="1"/>
              <a:t>proseguimento</a:t>
            </a:r>
            <a:r>
              <a:rPr lang="en-GB" dirty="0"/>
              <a:t>)</a:t>
            </a:r>
          </a:p>
        </p:txBody>
      </p:sp>
      <p:pic>
        <p:nvPicPr>
          <p:cNvPr id="2" name="Imagem 1">
            <a:extLst>
              <a:ext uri="{FF2B5EF4-FFF2-40B4-BE49-F238E27FC236}">
                <a16:creationId xmlns:a16="http://schemas.microsoft.com/office/drawing/2014/main" id="{51E1A799-8083-442F-8F81-7805599357F7}"/>
              </a:ext>
            </a:extLst>
          </p:cNvPr>
          <p:cNvPicPr>
            <a:picLocks noChangeAspect="1"/>
          </p:cNvPicPr>
          <p:nvPr/>
        </p:nvPicPr>
        <p:blipFill>
          <a:blip r:embed="rId2"/>
          <a:stretch>
            <a:fillRect/>
          </a:stretch>
        </p:blipFill>
        <p:spPr>
          <a:xfrm>
            <a:off x="8330742" y="2343111"/>
            <a:ext cx="2390388" cy="1583632"/>
          </a:xfrm>
          <a:prstGeom prst="rect">
            <a:avLst/>
          </a:prstGeom>
        </p:spPr>
      </p:pic>
      <p:sp>
        <p:nvSpPr>
          <p:cNvPr id="5" name="Segnaposto piè di pagina 4">
            <a:extLst>
              <a:ext uri="{FF2B5EF4-FFF2-40B4-BE49-F238E27FC236}">
                <a16:creationId xmlns:a16="http://schemas.microsoft.com/office/drawing/2014/main" id="{2076BC40-B181-C45B-69D5-05A5C3ACE9C5}"/>
              </a:ext>
            </a:extLst>
          </p:cNvPr>
          <p:cNvSpPr>
            <a:spLocks noGrp="1"/>
          </p:cNvSpPr>
          <p:nvPr>
            <p:ph type="ftr" sz="quarter" idx="11"/>
          </p:nvPr>
        </p:nvSpPr>
        <p:spPr/>
        <p:txBody>
          <a:bodyPr/>
          <a:lstStyle/>
          <a:p>
            <a:r>
              <a:rPr lang="it-IT" b="1" dirty="0"/>
              <a:t>Modulo: Sostenibilità agricola, gestione delle risorse naturali e azione per il clima / Unità di apprendimento: Sicurezza del nesso tra acqua, energia e cibo (WEF), irrigazione a goccia e desalinizzazione / </a:t>
            </a:r>
            <a:r>
              <a:rPr lang="it-IT" b="1" dirty="0" err="1"/>
              <a:t>Sottounità</a:t>
            </a:r>
            <a:r>
              <a:rPr lang="it-IT" b="1" dirty="0"/>
              <a:t> 2: Sistemi di approvvigionamento idrico</a:t>
            </a:r>
            <a:endParaRPr lang="en-US" dirty="0"/>
          </a:p>
        </p:txBody>
      </p:sp>
      <p:sp>
        <p:nvSpPr>
          <p:cNvPr id="6" name="Segnaposto numero diapositiva 5">
            <a:extLst>
              <a:ext uri="{FF2B5EF4-FFF2-40B4-BE49-F238E27FC236}">
                <a16:creationId xmlns:a16="http://schemas.microsoft.com/office/drawing/2014/main" id="{66DC5296-180B-5A50-707A-A36124B5A48D}"/>
              </a:ext>
            </a:extLst>
          </p:cNvPr>
          <p:cNvSpPr>
            <a:spLocks noGrp="1"/>
          </p:cNvSpPr>
          <p:nvPr>
            <p:ph type="sldNum" sz="quarter" idx="12"/>
          </p:nvPr>
        </p:nvSpPr>
        <p:spPr/>
        <p:txBody>
          <a:bodyPr/>
          <a:lstStyle/>
          <a:p>
            <a:fld id="{519954A3-9DFD-4C44-94BA-B95130A3BA1C}" type="slidenum">
              <a:rPr lang="en-US" smtClean="0"/>
              <a:t>12</a:t>
            </a:fld>
            <a:endParaRPr lang="en-US" dirty="0"/>
          </a:p>
        </p:txBody>
      </p:sp>
      <p:sp>
        <p:nvSpPr>
          <p:cNvPr id="4" name="Retângulo 3">
            <a:extLst>
              <a:ext uri="{FF2B5EF4-FFF2-40B4-BE49-F238E27FC236}">
                <a16:creationId xmlns:a16="http://schemas.microsoft.com/office/drawing/2014/main" id="{A6E8A258-1ABF-4E8E-BD33-B8750664059D}"/>
              </a:ext>
            </a:extLst>
          </p:cNvPr>
          <p:cNvSpPr/>
          <p:nvPr/>
        </p:nvSpPr>
        <p:spPr>
          <a:xfrm>
            <a:off x="1470870" y="2237170"/>
            <a:ext cx="6096000" cy="2031325"/>
          </a:xfrm>
          <a:prstGeom prst="rect">
            <a:avLst/>
          </a:prstGeom>
        </p:spPr>
        <p:txBody>
          <a:bodyPr>
            <a:spAutoFit/>
          </a:bodyPr>
          <a:lstStyle/>
          <a:p>
            <a:pPr algn="just"/>
            <a:r>
              <a:rPr lang="en-US" dirty="0" err="1">
                <a:solidFill>
                  <a:schemeClr val="accent6"/>
                </a:solidFill>
              </a:rPr>
              <a:t>Artificiale</a:t>
            </a:r>
            <a:r>
              <a:rPr lang="en-US" dirty="0">
                <a:solidFill>
                  <a:schemeClr val="accent6"/>
                </a:solidFill>
              </a:rPr>
              <a:t>: </a:t>
            </a:r>
            <a:r>
              <a:rPr lang="it-IT" dirty="0"/>
              <a:t>Un bacino artificiale è un serbatoio artificiale in cui viene immagazzinata l'acqua. La maggior parte dei bacini idrici sono formati dalla costruzione di dighe attraverso i fiumi. Un bacino idrico può anche essere formato da un lago naturale il cui sbocco è stato arginato per controllare il livello dell'acqua. La diga controlla la quantità di acqua che fuoriesce dal serbatoio.</a:t>
            </a:r>
            <a:endParaRPr lang="en-US" dirty="0"/>
          </a:p>
        </p:txBody>
      </p:sp>
    </p:spTree>
    <p:extLst>
      <p:ext uri="{BB962C8B-B14F-4D97-AF65-F5344CB8AC3E}">
        <p14:creationId xmlns:p14="http://schemas.microsoft.com/office/powerpoint/2010/main" val="1269659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it-IT" b="1" dirty="0"/>
              <a:t>Modulo: Sostenibilità agricola, gestione delle risorse naturali e azione per il clima / Unità di apprendimento: Sicurezza del nesso tra acqua, energia e cibo (WEF), irrigazione a goccia e desalinizzazione / </a:t>
            </a:r>
            <a:r>
              <a:rPr lang="it-IT" b="1" dirty="0" err="1"/>
              <a:t>Sottounità</a:t>
            </a:r>
            <a:r>
              <a:rPr lang="it-IT" b="1" dirty="0"/>
              <a:t> 2: Sistemi di approvvigionamento idrico</a:t>
            </a:r>
            <a:endParaRPr lang="en-US" dirty="0"/>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13</a:t>
            </a:fld>
            <a:endParaRPr lang="en-US" dirty="0"/>
          </a:p>
        </p:txBody>
      </p:sp>
      <p:pic>
        <p:nvPicPr>
          <p:cNvPr id="2" name="Imagem 1">
            <a:extLst>
              <a:ext uri="{FF2B5EF4-FFF2-40B4-BE49-F238E27FC236}">
                <a16:creationId xmlns:a16="http://schemas.microsoft.com/office/drawing/2014/main" id="{37F3E7E6-86CD-44BA-8716-AD3E27928B04}"/>
              </a:ext>
            </a:extLst>
          </p:cNvPr>
          <p:cNvPicPr>
            <a:picLocks noChangeAspect="1"/>
          </p:cNvPicPr>
          <p:nvPr/>
        </p:nvPicPr>
        <p:blipFill>
          <a:blip r:embed="rId2"/>
          <a:stretch>
            <a:fillRect/>
          </a:stretch>
        </p:blipFill>
        <p:spPr>
          <a:xfrm>
            <a:off x="506896" y="951728"/>
            <a:ext cx="11008949" cy="4948594"/>
          </a:xfrm>
          <a:prstGeom prst="rect">
            <a:avLst/>
          </a:prstGeom>
        </p:spPr>
      </p:pic>
      <p:sp>
        <p:nvSpPr>
          <p:cNvPr id="3" name="CaixaDeTexto 2">
            <a:extLst>
              <a:ext uri="{FF2B5EF4-FFF2-40B4-BE49-F238E27FC236}">
                <a16:creationId xmlns:a16="http://schemas.microsoft.com/office/drawing/2014/main" id="{65AC7BD7-8943-490C-865C-C9755650D0CF}"/>
              </a:ext>
            </a:extLst>
          </p:cNvPr>
          <p:cNvSpPr txBox="1"/>
          <p:nvPr/>
        </p:nvSpPr>
        <p:spPr>
          <a:xfrm>
            <a:off x="8095378" y="5900322"/>
            <a:ext cx="1744910" cy="338554"/>
          </a:xfrm>
          <a:prstGeom prst="rect">
            <a:avLst/>
          </a:prstGeom>
          <a:noFill/>
        </p:spPr>
        <p:txBody>
          <a:bodyPr wrap="square" rtlCol="0">
            <a:spAutoFit/>
          </a:bodyPr>
          <a:lstStyle/>
          <a:p>
            <a:r>
              <a:rPr lang="pt-PT" sz="1600" dirty="0"/>
              <a:t>Vite di Archimede</a:t>
            </a:r>
          </a:p>
        </p:txBody>
      </p:sp>
    </p:spTree>
    <p:extLst>
      <p:ext uri="{BB962C8B-B14F-4D97-AF65-F5344CB8AC3E}">
        <p14:creationId xmlns:p14="http://schemas.microsoft.com/office/powerpoint/2010/main" val="306835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964035" y="1368934"/>
            <a:ext cx="5025705" cy="1097429"/>
          </a:xfrm>
        </p:spPr>
        <p:txBody>
          <a:bodyPr>
            <a:normAutofit fontScale="90000"/>
          </a:bodyPr>
          <a:lstStyle/>
          <a:p>
            <a:r>
              <a:rPr lang="en-GB" sz="4000" dirty="0"/>
              <a:t>Subunit 3: </a:t>
            </a:r>
            <a:r>
              <a:rPr lang="en-GB" sz="4000" dirty="0" err="1"/>
              <a:t>Usi</a:t>
            </a:r>
            <a:r>
              <a:rPr lang="en-GB" sz="4000" dirty="0"/>
              <a:t> </a:t>
            </a:r>
            <a:r>
              <a:rPr lang="en-GB" sz="4000" dirty="0" err="1"/>
              <a:t>dell'acqua</a:t>
            </a:r>
            <a:endParaRPr lang="en-GB" sz="4000" dirty="0"/>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it-IT" b="1" dirty="0"/>
              <a:t>Modulo: Sostenibilità agricola, gestione delle risorse naturali e azione per il clima / Unità di apprendimento: Sicurezza del nesso Acqua, Energia e Cibo (WEF), irrigazione a goccia e desalinizzazione / </a:t>
            </a:r>
            <a:r>
              <a:rPr lang="it-IT" b="1" dirty="0" err="1"/>
              <a:t>Sottounità</a:t>
            </a:r>
            <a:r>
              <a:rPr lang="it-IT" b="1" dirty="0"/>
              <a:t> 3: Usi dell'acqua</a:t>
            </a:r>
            <a:endParaRPr lang="en-US" dirty="0"/>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pPr/>
              <a:t>14</a:t>
            </a:fld>
            <a:endParaRPr lang="it-IT" dirty="0"/>
          </a:p>
        </p:txBody>
      </p:sp>
      <p:sp>
        <p:nvSpPr>
          <p:cNvPr id="2" name="Retângulo 1">
            <a:extLst>
              <a:ext uri="{FF2B5EF4-FFF2-40B4-BE49-F238E27FC236}">
                <a16:creationId xmlns:a16="http://schemas.microsoft.com/office/drawing/2014/main" id="{1B63B139-906D-4D04-9853-243B7A025594}"/>
              </a:ext>
            </a:extLst>
          </p:cNvPr>
          <p:cNvSpPr/>
          <p:nvPr/>
        </p:nvSpPr>
        <p:spPr>
          <a:xfrm>
            <a:off x="964034" y="2466363"/>
            <a:ext cx="9856365" cy="923330"/>
          </a:xfrm>
          <a:prstGeom prst="rect">
            <a:avLst/>
          </a:prstGeom>
        </p:spPr>
        <p:txBody>
          <a:bodyPr wrap="square">
            <a:spAutoFit/>
          </a:bodyPr>
          <a:lstStyle/>
          <a:p>
            <a:pPr algn="just"/>
            <a:r>
              <a:rPr lang="it-IT" dirty="0"/>
              <a:t>L'acqua può essere utilizzata per scopi diretti e indiretti. Gli scopi diretti includono lavarsi, bere e cucinare, mentre esempi di scopi indiretti sono l'uso dell'acqua nella lavorazione del legno per fare la carta e nella produzione di acciaio per le automobili.</a:t>
            </a:r>
            <a:endParaRPr lang="en-US" dirty="0"/>
          </a:p>
        </p:txBody>
      </p:sp>
      <p:pic>
        <p:nvPicPr>
          <p:cNvPr id="5" name="Imagem 4">
            <a:extLst>
              <a:ext uri="{FF2B5EF4-FFF2-40B4-BE49-F238E27FC236}">
                <a16:creationId xmlns:a16="http://schemas.microsoft.com/office/drawing/2014/main" id="{3861995F-5750-4D8A-A066-5BEA09708BB9}"/>
              </a:ext>
            </a:extLst>
          </p:cNvPr>
          <p:cNvPicPr>
            <a:picLocks noChangeAspect="1"/>
          </p:cNvPicPr>
          <p:nvPr/>
        </p:nvPicPr>
        <p:blipFill>
          <a:blip r:embed="rId2"/>
          <a:stretch>
            <a:fillRect/>
          </a:stretch>
        </p:blipFill>
        <p:spPr>
          <a:xfrm>
            <a:off x="5600339" y="3389693"/>
            <a:ext cx="2182557" cy="2182557"/>
          </a:xfrm>
          <a:prstGeom prst="rect">
            <a:avLst/>
          </a:prstGeom>
        </p:spPr>
      </p:pic>
      <p:sp>
        <p:nvSpPr>
          <p:cNvPr id="6" name="Retângulo 5">
            <a:extLst>
              <a:ext uri="{FF2B5EF4-FFF2-40B4-BE49-F238E27FC236}">
                <a16:creationId xmlns:a16="http://schemas.microsoft.com/office/drawing/2014/main" id="{48C7182E-17D7-4AFD-B697-F77D52F236B2}"/>
              </a:ext>
            </a:extLst>
          </p:cNvPr>
          <p:cNvSpPr/>
          <p:nvPr/>
        </p:nvSpPr>
        <p:spPr>
          <a:xfrm>
            <a:off x="5314776" y="5677423"/>
            <a:ext cx="3240246" cy="369332"/>
          </a:xfrm>
          <a:prstGeom prst="rect">
            <a:avLst/>
          </a:prstGeom>
        </p:spPr>
        <p:txBody>
          <a:bodyPr wrap="none">
            <a:spAutoFit/>
          </a:bodyPr>
          <a:lstStyle/>
          <a:p>
            <a:r>
              <a:rPr lang="pt-PT" dirty="0" err="1"/>
              <a:t>Estimated</a:t>
            </a:r>
            <a:r>
              <a:rPr lang="pt-PT" dirty="0"/>
              <a:t> global </a:t>
            </a:r>
            <a:r>
              <a:rPr lang="pt-PT" dirty="0" err="1"/>
              <a:t>freshwater</a:t>
            </a:r>
            <a:r>
              <a:rPr lang="pt-PT" dirty="0"/>
              <a:t> use </a:t>
            </a:r>
          </a:p>
        </p:txBody>
      </p:sp>
    </p:spTree>
    <p:extLst>
      <p:ext uri="{BB962C8B-B14F-4D97-AF65-F5344CB8AC3E}">
        <p14:creationId xmlns:p14="http://schemas.microsoft.com/office/powerpoint/2010/main" val="3211433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p:txBody>
          <a:bodyPr/>
          <a:lstStyle/>
          <a:p>
            <a:r>
              <a:rPr lang="en-GB" dirty="0" err="1"/>
              <a:t>Usi</a:t>
            </a:r>
            <a:r>
              <a:rPr lang="en-GB" dirty="0"/>
              <a:t> </a:t>
            </a:r>
            <a:r>
              <a:rPr lang="en-GB" dirty="0" err="1"/>
              <a:t>dell'acqua</a:t>
            </a:r>
            <a:endParaRPr lang="en-GB" dirty="0"/>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it-IT" b="1" dirty="0"/>
              <a:t>Modulo: Sostenibilità agricola, gestione delle risorse naturali e azione per il clima / Unità di apprendimento: Sicurezza del nesso Acqua, Energia e Cibo (WEF), irrigazione a goccia e desalinizzazione / </a:t>
            </a:r>
            <a:r>
              <a:rPr lang="it-IT" b="1" dirty="0" err="1"/>
              <a:t>Sottounità</a:t>
            </a:r>
            <a:r>
              <a:rPr lang="it-IT" b="1" dirty="0"/>
              <a:t> 3: Usi dell'acqua</a:t>
            </a:r>
            <a:endParaRPr lang="en-US" dirty="0"/>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pPr/>
              <a:t>15</a:t>
            </a:fld>
            <a:endParaRPr lang="it-IT" dirty="0"/>
          </a:p>
        </p:txBody>
      </p:sp>
      <p:pic>
        <p:nvPicPr>
          <p:cNvPr id="2" name="Marcador de Posição do Gráfico 1">
            <a:extLst>
              <a:ext uri="{FF2B5EF4-FFF2-40B4-BE49-F238E27FC236}">
                <a16:creationId xmlns:a16="http://schemas.microsoft.com/office/drawing/2014/main" id="{FAD9851D-2F54-46B5-BB28-72E939237826}"/>
              </a:ext>
            </a:extLst>
          </p:cNvPr>
          <p:cNvPicPr>
            <a:picLocks noGrp="1" noChangeAspect="1"/>
          </p:cNvPicPr>
          <p:nvPr>
            <p:ph type="chart" sz="quarter" idx="14"/>
          </p:nvPr>
        </p:nvPicPr>
        <p:blipFill>
          <a:blip r:embed="rId2"/>
          <a:stretch>
            <a:fillRect/>
          </a:stretch>
        </p:blipFill>
        <p:spPr>
          <a:xfrm>
            <a:off x="984658" y="1776568"/>
            <a:ext cx="9689284" cy="4238318"/>
          </a:xfrm>
          <a:prstGeom prst="rect">
            <a:avLst/>
          </a:prstGeom>
        </p:spPr>
      </p:pic>
    </p:spTree>
    <p:extLst>
      <p:ext uri="{BB962C8B-B14F-4D97-AF65-F5344CB8AC3E}">
        <p14:creationId xmlns:p14="http://schemas.microsoft.com/office/powerpoint/2010/main" val="1718623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Posição do Gráfico 1">
            <a:extLst>
              <a:ext uri="{FF2B5EF4-FFF2-40B4-BE49-F238E27FC236}">
                <a16:creationId xmlns:a16="http://schemas.microsoft.com/office/drawing/2014/main" id="{22B003F7-DE50-4EC1-A433-890D189684AD}"/>
              </a:ext>
            </a:extLst>
          </p:cNvPr>
          <p:cNvPicPr>
            <a:picLocks noGrp="1" noChangeAspect="1"/>
          </p:cNvPicPr>
          <p:nvPr>
            <p:ph type="chart" sz="quarter" idx="14"/>
          </p:nvPr>
        </p:nvPicPr>
        <p:blipFill>
          <a:blip r:embed="rId2"/>
          <a:stretch>
            <a:fillRect/>
          </a:stretch>
        </p:blipFill>
        <p:spPr>
          <a:xfrm>
            <a:off x="701683" y="886445"/>
            <a:ext cx="11423205" cy="4866996"/>
          </a:xfrm>
          <a:prstGeom prst="rect">
            <a:avLst/>
          </a:prstGeom>
        </p:spPr>
      </p:pic>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it-IT" b="1" dirty="0"/>
              <a:t>Modulo: Sostenibilità agricola, gestione delle risorse naturali e azione per il clima / Unità di apprendimento: Sicurezza del nesso Acqua, Energia e Cibo (WEF), irrigazione a goccia e desalinizzazione / </a:t>
            </a:r>
            <a:r>
              <a:rPr lang="it-IT" b="1" dirty="0" err="1"/>
              <a:t>Sottounità</a:t>
            </a:r>
            <a:r>
              <a:rPr lang="it-IT" b="1" dirty="0"/>
              <a:t> 3: Usi dell'acqua</a:t>
            </a:r>
            <a:endParaRPr lang="en-US" dirty="0"/>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pPr/>
              <a:t>16</a:t>
            </a:fld>
            <a:endParaRPr lang="it-IT" dirty="0"/>
          </a:p>
        </p:txBody>
      </p:sp>
      <p:sp>
        <p:nvSpPr>
          <p:cNvPr id="5" name="CaixaDeTexto 4">
            <a:extLst>
              <a:ext uri="{FF2B5EF4-FFF2-40B4-BE49-F238E27FC236}">
                <a16:creationId xmlns:a16="http://schemas.microsoft.com/office/drawing/2014/main" id="{8CE30275-A680-434C-BD03-F916FF5C6B1D}"/>
              </a:ext>
            </a:extLst>
          </p:cNvPr>
          <p:cNvSpPr txBox="1"/>
          <p:nvPr/>
        </p:nvSpPr>
        <p:spPr>
          <a:xfrm>
            <a:off x="1965559" y="2265027"/>
            <a:ext cx="1761615" cy="369332"/>
          </a:xfrm>
          <a:prstGeom prst="rect">
            <a:avLst/>
          </a:prstGeom>
          <a:solidFill>
            <a:schemeClr val="bg1"/>
          </a:solidFill>
        </p:spPr>
        <p:txBody>
          <a:bodyPr wrap="square" rtlCol="0">
            <a:spAutoFit/>
          </a:bodyPr>
          <a:lstStyle/>
          <a:p>
            <a:r>
              <a:rPr lang="pt-PT" dirty="0">
                <a:solidFill>
                  <a:schemeClr val="accent6"/>
                </a:solidFill>
              </a:rPr>
              <a:t>Usi industriali</a:t>
            </a:r>
          </a:p>
        </p:txBody>
      </p:sp>
      <p:sp>
        <p:nvSpPr>
          <p:cNvPr id="6" name="CaixaDeTexto 5">
            <a:extLst>
              <a:ext uri="{FF2B5EF4-FFF2-40B4-BE49-F238E27FC236}">
                <a16:creationId xmlns:a16="http://schemas.microsoft.com/office/drawing/2014/main" id="{209F8231-C75A-4CFF-A230-D5511F5E948B}"/>
              </a:ext>
            </a:extLst>
          </p:cNvPr>
          <p:cNvSpPr txBox="1"/>
          <p:nvPr/>
        </p:nvSpPr>
        <p:spPr>
          <a:xfrm>
            <a:off x="8102590" y="2206304"/>
            <a:ext cx="2231252" cy="369332"/>
          </a:xfrm>
          <a:prstGeom prst="rect">
            <a:avLst/>
          </a:prstGeom>
          <a:solidFill>
            <a:schemeClr val="bg1"/>
          </a:solidFill>
        </p:spPr>
        <p:txBody>
          <a:bodyPr wrap="none" rtlCol="0">
            <a:spAutoFit/>
          </a:bodyPr>
          <a:lstStyle/>
          <a:p>
            <a:r>
              <a:rPr lang="pt-PT" dirty="0">
                <a:solidFill>
                  <a:schemeClr val="accent6"/>
                </a:solidFill>
              </a:rPr>
              <a:t>Produzione di energia</a:t>
            </a:r>
          </a:p>
        </p:txBody>
      </p:sp>
    </p:spTree>
    <p:extLst>
      <p:ext uri="{BB962C8B-B14F-4D97-AF65-F5344CB8AC3E}">
        <p14:creationId xmlns:p14="http://schemas.microsoft.com/office/powerpoint/2010/main" val="3077670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972424" y="1033375"/>
            <a:ext cx="10515600" cy="1009651"/>
          </a:xfrm>
        </p:spPr>
        <p:txBody>
          <a:bodyPr/>
          <a:lstStyle/>
          <a:p>
            <a:r>
              <a:rPr lang="en-GB" dirty="0"/>
              <a:t>Subunit 4: </a:t>
            </a:r>
            <a:r>
              <a:rPr lang="en-GB" dirty="0" err="1"/>
              <a:t>Gestione</a:t>
            </a:r>
            <a:r>
              <a:rPr lang="en-GB" dirty="0"/>
              <a:t> </a:t>
            </a:r>
            <a:r>
              <a:rPr lang="en-GB" dirty="0" err="1"/>
              <a:t>delle</a:t>
            </a:r>
            <a:r>
              <a:rPr lang="en-GB" dirty="0"/>
              <a:t> </a:t>
            </a:r>
            <a:r>
              <a:rPr lang="en-GB" dirty="0" err="1"/>
              <a:t>acque</a:t>
            </a:r>
            <a:endParaRPr lang="en-GB" dirty="0"/>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it-IT" b="1" dirty="0"/>
              <a:t>Modulo: Sostenibilità agricola, gestione delle risorse naturali e azione per il clima / Unità di apprendimento: Sicurezza del nesso tra acqua, energia e cibo (WEF), irrigazione a goccia e desalinizzazione / </a:t>
            </a:r>
            <a:r>
              <a:rPr lang="it-IT" b="1" dirty="0" err="1"/>
              <a:t>Sottounità</a:t>
            </a:r>
            <a:r>
              <a:rPr lang="it-IT" b="1" dirty="0"/>
              <a:t> 4: Gestione delle risorse idriche</a:t>
            </a:r>
            <a:endParaRPr lang="en-US" dirty="0"/>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pPr/>
              <a:t>17</a:t>
            </a:fld>
            <a:endParaRPr lang="it-IT" dirty="0"/>
          </a:p>
        </p:txBody>
      </p:sp>
      <p:sp>
        <p:nvSpPr>
          <p:cNvPr id="2" name="Retângulo 1">
            <a:extLst>
              <a:ext uri="{FF2B5EF4-FFF2-40B4-BE49-F238E27FC236}">
                <a16:creationId xmlns:a16="http://schemas.microsoft.com/office/drawing/2014/main" id="{BDE6CD1E-2F4A-4454-A423-DC828C8E1AF6}"/>
              </a:ext>
            </a:extLst>
          </p:cNvPr>
          <p:cNvSpPr/>
          <p:nvPr/>
        </p:nvSpPr>
        <p:spPr>
          <a:xfrm>
            <a:off x="972424" y="2043026"/>
            <a:ext cx="10247152" cy="2862322"/>
          </a:xfrm>
          <a:prstGeom prst="rect">
            <a:avLst/>
          </a:prstGeom>
        </p:spPr>
        <p:txBody>
          <a:bodyPr wrap="square">
            <a:spAutoFit/>
          </a:bodyPr>
          <a:lstStyle/>
          <a:p>
            <a:pPr algn="just"/>
            <a:r>
              <a:rPr lang="en-US" dirty="0" err="1">
                <a:solidFill>
                  <a:schemeClr val="accent6"/>
                </a:solidFill>
              </a:rPr>
              <a:t>Qualità</a:t>
            </a:r>
            <a:r>
              <a:rPr lang="en-US" dirty="0">
                <a:solidFill>
                  <a:schemeClr val="accent6"/>
                </a:solidFill>
              </a:rPr>
              <a:t> and </a:t>
            </a:r>
            <a:r>
              <a:rPr lang="en-US" dirty="0" err="1">
                <a:solidFill>
                  <a:schemeClr val="accent6"/>
                </a:solidFill>
              </a:rPr>
              <a:t>Quantità</a:t>
            </a:r>
            <a:r>
              <a:rPr lang="en-US" dirty="0">
                <a:solidFill>
                  <a:schemeClr val="accent6"/>
                </a:solidFill>
              </a:rPr>
              <a:t>:</a:t>
            </a:r>
            <a:r>
              <a:rPr lang="en-US" dirty="0"/>
              <a:t> </a:t>
            </a:r>
            <a:r>
              <a:rPr lang="it-IT" dirty="0"/>
              <a:t>I parametri di qualità sono legati all'insieme dei parametri fisici, chimici, biologici e microbiologici che consentono di valutare l'idoneità dell'acqua per un determinato scopo. L'acqua può essere di buona qualità per un certo scopo e di scarsa qualità per un altro, a seconda delle sue caratteristiche e dei requisiti per il suo uso specifico.</a:t>
            </a:r>
            <a:endParaRPr lang="en-US" dirty="0"/>
          </a:p>
          <a:p>
            <a:pPr algn="just"/>
            <a:r>
              <a:rPr lang="en-US" dirty="0" err="1">
                <a:solidFill>
                  <a:schemeClr val="accent6"/>
                </a:solidFill>
              </a:rPr>
              <a:t>Richieste</a:t>
            </a:r>
            <a:r>
              <a:rPr lang="en-US" dirty="0">
                <a:solidFill>
                  <a:schemeClr val="accent6"/>
                </a:solidFill>
              </a:rPr>
              <a:t> vs </a:t>
            </a:r>
            <a:r>
              <a:rPr lang="en-US" dirty="0" err="1">
                <a:solidFill>
                  <a:schemeClr val="accent6"/>
                </a:solidFill>
              </a:rPr>
              <a:t>equilibrio</a:t>
            </a:r>
            <a:r>
              <a:rPr lang="en-US" dirty="0">
                <a:solidFill>
                  <a:schemeClr val="accent6"/>
                </a:solidFill>
              </a:rPr>
              <a:t> </a:t>
            </a:r>
            <a:r>
              <a:rPr lang="en-US" dirty="0" err="1">
                <a:solidFill>
                  <a:schemeClr val="accent6"/>
                </a:solidFill>
              </a:rPr>
              <a:t>disponibile</a:t>
            </a:r>
            <a:r>
              <a:rPr lang="en-US" dirty="0">
                <a:solidFill>
                  <a:schemeClr val="accent6"/>
                </a:solidFill>
              </a:rPr>
              <a:t>: </a:t>
            </a:r>
            <a:r>
              <a:rPr lang="it-IT" dirty="0"/>
              <a:t>È importante che gli indici di siccità abbiano un termine per la domanda di acqua (evaporazione o evapotraspirazione (ET)) e per l'approvvigionamento idrico (precipitazioni). L'approvvigionamento idrico è facile da misurare: si tratta solo di precipitazioni, magari con qualche componente che esamina l'umidità del suolo. La domanda di acqua è più difficile da calcolare e spesso si basa sulla temperatura. Le temperature più calde generalmente si traducono in una maggiore ET e in una maggiore domanda di acqua, aumentando il rischio di siccità.</a:t>
            </a:r>
            <a:endParaRPr lang="en-US" dirty="0"/>
          </a:p>
        </p:txBody>
      </p:sp>
    </p:spTree>
    <p:extLst>
      <p:ext uri="{BB962C8B-B14F-4D97-AF65-F5344CB8AC3E}">
        <p14:creationId xmlns:p14="http://schemas.microsoft.com/office/powerpoint/2010/main" val="1844533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p:txBody>
          <a:bodyPr>
            <a:normAutofit/>
          </a:bodyPr>
          <a:lstStyle/>
          <a:p>
            <a:r>
              <a:rPr lang="it-IT" sz="4000" dirty="0"/>
              <a:t>Gestione delle risorse idriche (proseguimento)</a:t>
            </a:r>
            <a:endParaRPr lang="en-GB" sz="3600" dirty="0"/>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it-IT" b="1" dirty="0"/>
              <a:t>Modulo: Sostenibilità agricola, gestione delle risorse naturali e azione per il clima / Unità di apprendimento: Sicurezza del nesso tra acqua, energia e cibo (WEF), irrigazione a goccia e desalinizzazione / </a:t>
            </a:r>
            <a:r>
              <a:rPr lang="it-IT" b="1" dirty="0" err="1"/>
              <a:t>Sottounità</a:t>
            </a:r>
            <a:r>
              <a:rPr lang="it-IT" b="1" dirty="0"/>
              <a:t> 4: Gestione delle risorse idriche</a:t>
            </a:r>
            <a:endParaRPr lang="en-US" dirty="0"/>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pPr/>
              <a:t>18</a:t>
            </a:fld>
            <a:endParaRPr lang="it-IT" dirty="0"/>
          </a:p>
        </p:txBody>
      </p:sp>
      <p:sp>
        <p:nvSpPr>
          <p:cNvPr id="5" name="Retângulo 4">
            <a:extLst>
              <a:ext uri="{FF2B5EF4-FFF2-40B4-BE49-F238E27FC236}">
                <a16:creationId xmlns:a16="http://schemas.microsoft.com/office/drawing/2014/main" id="{BE7B3775-65D5-4BA7-9B5E-11996C4EAD1E}"/>
              </a:ext>
            </a:extLst>
          </p:cNvPr>
          <p:cNvSpPr/>
          <p:nvPr/>
        </p:nvSpPr>
        <p:spPr>
          <a:xfrm>
            <a:off x="774583" y="2002115"/>
            <a:ext cx="6096000" cy="2585323"/>
          </a:xfrm>
          <a:prstGeom prst="rect">
            <a:avLst/>
          </a:prstGeom>
        </p:spPr>
        <p:txBody>
          <a:bodyPr>
            <a:spAutoFit/>
          </a:bodyPr>
          <a:lstStyle/>
          <a:p>
            <a:pPr algn="just"/>
            <a:r>
              <a:rPr lang="en-US" dirty="0" err="1">
                <a:solidFill>
                  <a:schemeClr val="accent6"/>
                </a:solidFill>
              </a:rPr>
              <a:t>Controllo</a:t>
            </a:r>
            <a:r>
              <a:rPr lang="en-US" dirty="0">
                <a:solidFill>
                  <a:schemeClr val="accent6"/>
                </a:solidFill>
              </a:rPr>
              <a:t> e </a:t>
            </a:r>
            <a:r>
              <a:rPr lang="en-US" dirty="0" err="1">
                <a:solidFill>
                  <a:schemeClr val="accent6"/>
                </a:solidFill>
              </a:rPr>
              <a:t>monitoraggio</a:t>
            </a:r>
            <a:r>
              <a:rPr lang="en-US" dirty="0">
                <a:solidFill>
                  <a:schemeClr val="accent6"/>
                </a:solidFill>
              </a:rPr>
              <a:t>: </a:t>
            </a:r>
            <a:r>
              <a:rPr lang="it-IT" dirty="0"/>
              <a:t>Il monitoraggio propone un approccio metodologico globale al monitoraggio per l'attuazione della direttiva quadro sulle acque. A causa della diversità delle pressioni di bacino, dei tipi di corpi idrici, delle comunità biologiche e delle caratteristiche </a:t>
            </a:r>
            <a:r>
              <a:rPr lang="it-IT" dirty="0" err="1"/>
              <a:t>idromorfologiche</a:t>
            </a:r>
            <a:r>
              <a:rPr lang="it-IT" dirty="0"/>
              <a:t> e fisico-chimiche all'interno dell'Unione europea, l'attuazione appropriata dei programmi di misure conformi ai requisiti della direttiva varierà da uno Stato membro all'altro e da un bacino idrografico all'altro.</a:t>
            </a:r>
            <a:endParaRPr lang="en-US" dirty="0"/>
          </a:p>
        </p:txBody>
      </p:sp>
      <p:pic>
        <p:nvPicPr>
          <p:cNvPr id="6" name="Imagem 5">
            <a:extLst>
              <a:ext uri="{FF2B5EF4-FFF2-40B4-BE49-F238E27FC236}">
                <a16:creationId xmlns:a16="http://schemas.microsoft.com/office/drawing/2014/main" id="{0D9274F3-6671-48DF-A9DE-8FFB0A141CD4}"/>
              </a:ext>
            </a:extLst>
          </p:cNvPr>
          <p:cNvPicPr>
            <a:picLocks noChangeAspect="1"/>
          </p:cNvPicPr>
          <p:nvPr/>
        </p:nvPicPr>
        <p:blipFill>
          <a:blip r:embed="rId2"/>
          <a:stretch>
            <a:fillRect/>
          </a:stretch>
        </p:blipFill>
        <p:spPr>
          <a:xfrm>
            <a:off x="6893793" y="1690688"/>
            <a:ext cx="3926607" cy="4286458"/>
          </a:xfrm>
          <a:prstGeom prst="rect">
            <a:avLst/>
          </a:prstGeom>
        </p:spPr>
      </p:pic>
    </p:spTree>
    <p:extLst>
      <p:ext uri="{BB962C8B-B14F-4D97-AF65-F5344CB8AC3E}">
        <p14:creationId xmlns:p14="http://schemas.microsoft.com/office/powerpoint/2010/main" val="2553672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535BF6-8BA9-45B9-A8AD-BA507394325A}"/>
              </a:ext>
            </a:extLst>
          </p:cNvPr>
          <p:cNvSpPr>
            <a:spLocks noGrp="1"/>
          </p:cNvSpPr>
          <p:nvPr>
            <p:ph type="title"/>
          </p:nvPr>
        </p:nvSpPr>
        <p:spPr/>
        <p:txBody>
          <a:bodyPr/>
          <a:lstStyle/>
          <a:p>
            <a:r>
              <a:rPr lang="it-IT" sz="4000" dirty="0"/>
              <a:t>Gestione delle risorse idriche (proseguimento)</a:t>
            </a:r>
            <a:endParaRPr lang="pt-PT" dirty="0"/>
          </a:p>
        </p:txBody>
      </p:sp>
      <p:sp>
        <p:nvSpPr>
          <p:cNvPr id="3" name="Marcador de Posição do Rodapé 2">
            <a:extLst>
              <a:ext uri="{FF2B5EF4-FFF2-40B4-BE49-F238E27FC236}">
                <a16:creationId xmlns:a16="http://schemas.microsoft.com/office/drawing/2014/main" id="{B6633981-1FE9-44B6-BFE5-EDE8BA6B7A8C}"/>
              </a:ext>
            </a:extLst>
          </p:cNvPr>
          <p:cNvSpPr>
            <a:spLocks noGrp="1"/>
          </p:cNvSpPr>
          <p:nvPr>
            <p:ph type="ftr" sz="quarter" idx="10"/>
          </p:nvPr>
        </p:nvSpPr>
        <p:spPr/>
        <p:txBody>
          <a:bodyPr/>
          <a:lstStyle/>
          <a:p>
            <a:r>
              <a:rPr lang="it-IT" b="1" dirty="0"/>
              <a:t>Modulo: Sostenibilità agricola, gestione delle risorse naturali e azione per il clima / Unità di apprendimento: Sicurezza del nesso tra acqua, energia e cibo (WEF), irrigazione a goccia e desalinizzazione / </a:t>
            </a:r>
            <a:r>
              <a:rPr lang="it-IT" b="1" dirty="0" err="1"/>
              <a:t>Sottounità</a:t>
            </a:r>
            <a:r>
              <a:rPr lang="it-IT" b="1" dirty="0"/>
              <a:t> 4: Gestione delle risorse idriche</a:t>
            </a:r>
            <a:endParaRPr lang="en-US" dirty="0"/>
          </a:p>
        </p:txBody>
      </p:sp>
      <p:sp>
        <p:nvSpPr>
          <p:cNvPr id="4" name="Marcador de Posição do Número do Diapositivo 3">
            <a:extLst>
              <a:ext uri="{FF2B5EF4-FFF2-40B4-BE49-F238E27FC236}">
                <a16:creationId xmlns:a16="http://schemas.microsoft.com/office/drawing/2014/main" id="{6DBCF79D-8FFA-4366-B38F-DEEE11DED934}"/>
              </a:ext>
            </a:extLst>
          </p:cNvPr>
          <p:cNvSpPr>
            <a:spLocks noGrp="1"/>
          </p:cNvSpPr>
          <p:nvPr>
            <p:ph type="sldNum" sz="quarter" idx="11"/>
          </p:nvPr>
        </p:nvSpPr>
        <p:spPr/>
        <p:txBody>
          <a:bodyPr/>
          <a:lstStyle/>
          <a:p>
            <a:fld id="{D57F1E4F-1CFF-5643-939E-217C01CDF565}" type="slidenum">
              <a:rPr lang="it-IT" smtClean="0"/>
              <a:pPr/>
              <a:t>19</a:t>
            </a:fld>
            <a:endParaRPr lang="it-IT" dirty="0"/>
          </a:p>
        </p:txBody>
      </p:sp>
      <p:sp>
        <p:nvSpPr>
          <p:cNvPr id="7" name="Retângulo 6">
            <a:extLst>
              <a:ext uri="{FF2B5EF4-FFF2-40B4-BE49-F238E27FC236}">
                <a16:creationId xmlns:a16="http://schemas.microsoft.com/office/drawing/2014/main" id="{AB85DD64-BC7F-46C5-A8C5-5F3BFA74928D}"/>
              </a:ext>
            </a:extLst>
          </p:cNvPr>
          <p:cNvSpPr/>
          <p:nvPr/>
        </p:nvSpPr>
        <p:spPr>
          <a:xfrm>
            <a:off x="959142" y="1622862"/>
            <a:ext cx="5542326" cy="4278094"/>
          </a:xfrm>
          <a:prstGeom prst="rect">
            <a:avLst/>
          </a:prstGeom>
        </p:spPr>
        <p:txBody>
          <a:bodyPr wrap="square">
            <a:spAutoFit/>
          </a:bodyPr>
          <a:lstStyle/>
          <a:p>
            <a:pPr algn="just"/>
            <a:r>
              <a:rPr lang="en-US" sz="1700" dirty="0" err="1">
                <a:solidFill>
                  <a:schemeClr val="accent6"/>
                </a:solidFill>
              </a:rPr>
              <a:t>Reti</a:t>
            </a:r>
            <a:r>
              <a:rPr lang="en-US" sz="1700" dirty="0">
                <a:solidFill>
                  <a:schemeClr val="accent6"/>
                </a:solidFill>
              </a:rPr>
              <a:t> di </a:t>
            </a:r>
            <a:r>
              <a:rPr lang="en-US" sz="1700" dirty="0" err="1">
                <a:solidFill>
                  <a:schemeClr val="accent6"/>
                </a:solidFill>
              </a:rPr>
              <a:t>monitoraggio</a:t>
            </a:r>
            <a:r>
              <a:rPr lang="en-US" sz="1700" dirty="0">
                <a:solidFill>
                  <a:schemeClr val="accent6"/>
                </a:solidFill>
              </a:rPr>
              <a:t>: </a:t>
            </a:r>
            <a:r>
              <a:rPr lang="it-IT" sz="1700" dirty="0"/>
              <a:t>Il monitoraggio delle acque può essere definito come l'analisi ripetuta (con una frequenza definita) della qualità dell'acqua in punti permanenti, l'elaborazione dei dati e la prognosi delle tendenze a supporto di azioni incentrate sull'intercettazione e la bonifica dell'impatto antropico negativo sull'ambiente acquatico. Esistono diverse aziende che monitorano la qualità dell'acqua, in base ai parametri richiesti da ogni paese e per ogni utilizzo.</a:t>
            </a:r>
            <a:endParaRPr lang="en-US" sz="1700" dirty="0"/>
          </a:p>
          <a:p>
            <a:pPr algn="just"/>
            <a:r>
              <a:rPr lang="it-IT" sz="1700" dirty="0">
                <a:solidFill>
                  <a:schemeClr val="accent6"/>
                </a:solidFill>
              </a:rPr>
              <a:t>Piani di controllo e report: </a:t>
            </a:r>
            <a:r>
              <a:rPr lang="it-IT" sz="1700" dirty="0"/>
              <a:t>I rapporti e i piani per il controllo della qualità dell'acqua dipendono molto dallo scopo a cui l'acqua è destinata. Molti parametri vengono valutati nell'acqua, i più comuni sono: </a:t>
            </a:r>
            <a:r>
              <a:rPr lang="it-IT" sz="1700" dirty="0" err="1"/>
              <a:t>pH</a:t>
            </a:r>
            <a:r>
              <a:rPr lang="it-IT" sz="1700" dirty="0"/>
              <a:t>, azoto, conducibilità, solidi totali disciolti, tra gli altri. Una relazione sull'acqua destinata al consumo umano ha parametri molto più rigorosi rispetto al fatto che l'acqua sia destinata alla produzione di energia o all'irrigazione.</a:t>
            </a:r>
            <a:endParaRPr lang="en-US" sz="1700" dirty="0"/>
          </a:p>
        </p:txBody>
      </p:sp>
      <p:pic>
        <p:nvPicPr>
          <p:cNvPr id="8" name="Imagem 7">
            <a:extLst>
              <a:ext uri="{FF2B5EF4-FFF2-40B4-BE49-F238E27FC236}">
                <a16:creationId xmlns:a16="http://schemas.microsoft.com/office/drawing/2014/main" id="{C9E8F062-54C9-4E11-90F6-462F35CC1D64}"/>
              </a:ext>
            </a:extLst>
          </p:cNvPr>
          <p:cNvPicPr>
            <a:picLocks noChangeAspect="1"/>
          </p:cNvPicPr>
          <p:nvPr/>
        </p:nvPicPr>
        <p:blipFill>
          <a:blip r:embed="rId2"/>
          <a:stretch>
            <a:fillRect/>
          </a:stretch>
        </p:blipFill>
        <p:spPr>
          <a:xfrm>
            <a:off x="7274660" y="1563140"/>
            <a:ext cx="3036071" cy="2261812"/>
          </a:xfrm>
          <a:prstGeom prst="rect">
            <a:avLst/>
          </a:prstGeom>
        </p:spPr>
      </p:pic>
      <p:pic>
        <p:nvPicPr>
          <p:cNvPr id="9" name="Imagem 8">
            <a:extLst>
              <a:ext uri="{FF2B5EF4-FFF2-40B4-BE49-F238E27FC236}">
                <a16:creationId xmlns:a16="http://schemas.microsoft.com/office/drawing/2014/main" id="{F91AD47E-EA93-40F0-B34A-A212287F3675}"/>
              </a:ext>
            </a:extLst>
          </p:cNvPr>
          <p:cNvPicPr>
            <a:picLocks noChangeAspect="1"/>
          </p:cNvPicPr>
          <p:nvPr/>
        </p:nvPicPr>
        <p:blipFill>
          <a:blip r:embed="rId3"/>
          <a:stretch>
            <a:fillRect/>
          </a:stretch>
        </p:blipFill>
        <p:spPr>
          <a:xfrm>
            <a:off x="7386663" y="3969452"/>
            <a:ext cx="2804403" cy="1579001"/>
          </a:xfrm>
          <a:prstGeom prst="rect">
            <a:avLst/>
          </a:prstGeom>
        </p:spPr>
      </p:pic>
      <p:sp>
        <p:nvSpPr>
          <p:cNvPr id="10" name="Retângulo 9">
            <a:extLst>
              <a:ext uri="{FF2B5EF4-FFF2-40B4-BE49-F238E27FC236}">
                <a16:creationId xmlns:a16="http://schemas.microsoft.com/office/drawing/2014/main" id="{C7513F48-E548-43DC-9C1B-89A102DA1B97}"/>
              </a:ext>
            </a:extLst>
          </p:cNvPr>
          <p:cNvSpPr/>
          <p:nvPr/>
        </p:nvSpPr>
        <p:spPr>
          <a:xfrm>
            <a:off x="6715734" y="5653743"/>
            <a:ext cx="4146259" cy="523220"/>
          </a:xfrm>
          <a:prstGeom prst="rect">
            <a:avLst/>
          </a:prstGeom>
        </p:spPr>
        <p:txBody>
          <a:bodyPr wrap="square">
            <a:spAutoFit/>
          </a:bodyPr>
          <a:lstStyle/>
          <a:p>
            <a:pPr algn="ctr"/>
            <a:r>
              <a:rPr lang="it-IT" sz="1400" dirty="0"/>
              <a:t>Esempio di piano di controllo incluso in un report 
per il monitoraggio della qualità dell'acqua</a:t>
            </a:r>
            <a:endParaRPr lang="pt-PT" sz="1400" dirty="0"/>
          </a:p>
        </p:txBody>
      </p:sp>
    </p:spTree>
    <p:extLst>
      <p:ext uri="{BB962C8B-B14F-4D97-AF65-F5344CB8AC3E}">
        <p14:creationId xmlns:p14="http://schemas.microsoft.com/office/powerpoint/2010/main" val="312621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E59C6D-D429-7C7B-0228-FB62CC45C25D}"/>
              </a:ext>
            </a:extLst>
          </p:cNvPr>
          <p:cNvSpPr>
            <a:spLocks noGrp="1"/>
          </p:cNvSpPr>
          <p:nvPr>
            <p:ph type="ctrTitle"/>
          </p:nvPr>
        </p:nvSpPr>
        <p:spPr>
          <a:xfrm>
            <a:off x="1065402" y="2752571"/>
            <a:ext cx="10061196" cy="2927430"/>
          </a:xfrm>
        </p:spPr>
        <p:txBody>
          <a:bodyPr>
            <a:noAutofit/>
          </a:bodyPr>
          <a:lstStyle/>
          <a:p>
            <a:r>
              <a:rPr lang="it-IT" sz="4400" dirty="0"/>
              <a:t>Corso: VET</a:t>
            </a:r>
            <a:br>
              <a:rPr lang="it-IT" sz="4400" dirty="0"/>
            </a:br>
            <a:r>
              <a:rPr lang="it-IT" sz="4400" dirty="0"/>
              <a:t>Modulo: Sostenibilità agricola, gestione delle risorse naturali e azione per il clima</a:t>
            </a:r>
            <a:br>
              <a:rPr lang="it-IT" sz="4400" dirty="0"/>
            </a:br>
            <a:r>
              <a:rPr lang="it-IT" sz="4400" dirty="0"/>
              <a:t>Unità di apprendimento: Sicurezza del nesso di acqua, energia e cibo (WEF), irrigazione a goccia e desalinizzazione</a:t>
            </a:r>
            <a:endParaRPr lang="en-GB" sz="4400" b="1" dirty="0">
              <a:solidFill>
                <a:srgbClr val="94C020"/>
              </a:solidFill>
              <a:latin typeface="+mn-lt"/>
            </a:endParaRPr>
          </a:p>
        </p:txBody>
      </p:sp>
      <p:sp>
        <p:nvSpPr>
          <p:cNvPr id="3" name="Sottotitolo 2">
            <a:extLst>
              <a:ext uri="{FF2B5EF4-FFF2-40B4-BE49-F238E27FC236}">
                <a16:creationId xmlns:a16="http://schemas.microsoft.com/office/drawing/2014/main" id="{153480B5-24EA-F078-8AFA-9CEF6872103E}"/>
              </a:ext>
            </a:extLst>
          </p:cNvPr>
          <p:cNvSpPr>
            <a:spLocks noGrp="1"/>
          </p:cNvSpPr>
          <p:nvPr>
            <p:ph type="subTitle" idx="1"/>
          </p:nvPr>
        </p:nvSpPr>
        <p:spPr>
          <a:xfrm>
            <a:off x="1524000" y="5897788"/>
            <a:ext cx="9144000" cy="561735"/>
          </a:xfrm>
        </p:spPr>
        <p:txBody>
          <a:bodyPr/>
          <a:lstStyle/>
          <a:p>
            <a:pPr marL="0" indent="0">
              <a:buNone/>
            </a:pPr>
            <a:r>
              <a:rPr lang="en-GB" dirty="0" err="1"/>
              <a:t>Autore</a:t>
            </a:r>
            <a:r>
              <a:rPr lang="it-IT" dirty="0">
                <a:solidFill>
                  <a:schemeClr val="tx1">
                    <a:lumMod val="65000"/>
                    <a:lumOff val="35000"/>
                  </a:schemeClr>
                </a:solidFill>
              </a:rPr>
              <a:t>: </a:t>
            </a:r>
            <a:r>
              <a:rPr lang="en-GB" dirty="0"/>
              <a:t>UAZORES</a:t>
            </a:r>
            <a:endParaRPr lang="it-IT" dirty="0">
              <a:solidFill>
                <a:schemeClr val="tx1">
                  <a:lumMod val="65000"/>
                  <a:lumOff val="35000"/>
                </a:schemeClr>
              </a:solidFill>
            </a:endParaRPr>
          </a:p>
        </p:txBody>
      </p:sp>
    </p:spTree>
    <p:extLst>
      <p:ext uri="{BB962C8B-B14F-4D97-AF65-F5344CB8AC3E}">
        <p14:creationId xmlns:p14="http://schemas.microsoft.com/office/powerpoint/2010/main" val="236520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535BF6-8BA9-45B9-A8AD-BA507394325A}"/>
              </a:ext>
            </a:extLst>
          </p:cNvPr>
          <p:cNvSpPr>
            <a:spLocks noGrp="1"/>
          </p:cNvSpPr>
          <p:nvPr>
            <p:ph type="title"/>
          </p:nvPr>
        </p:nvSpPr>
        <p:spPr/>
        <p:txBody>
          <a:bodyPr/>
          <a:lstStyle/>
          <a:p>
            <a:r>
              <a:rPr lang="it-IT" sz="4000" dirty="0"/>
              <a:t>Gestione delle risorse idriche (proseguimento)</a:t>
            </a:r>
            <a:endParaRPr lang="pt-PT" dirty="0"/>
          </a:p>
        </p:txBody>
      </p:sp>
      <p:sp>
        <p:nvSpPr>
          <p:cNvPr id="3" name="Marcador de Posição do Rodapé 2">
            <a:extLst>
              <a:ext uri="{FF2B5EF4-FFF2-40B4-BE49-F238E27FC236}">
                <a16:creationId xmlns:a16="http://schemas.microsoft.com/office/drawing/2014/main" id="{B6633981-1FE9-44B6-BFE5-EDE8BA6B7A8C}"/>
              </a:ext>
            </a:extLst>
          </p:cNvPr>
          <p:cNvSpPr>
            <a:spLocks noGrp="1"/>
          </p:cNvSpPr>
          <p:nvPr>
            <p:ph type="ftr" sz="quarter" idx="10"/>
          </p:nvPr>
        </p:nvSpPr>
        <p:spPr/>
        <p:txBody>
          <a:bodyPr/>
          <a:lstStyle/>
          <a:p>
            <a:r>
              <a:rPr lang="it-IT" b="1" dirty="0"/>
              <a:t>Modulo: Sostenibilità agricola, gestione delle risorse naturali e azione per il clima / Unità di apprendimento: Sicurezza del nesso tra acqua, energia e cibo (WEF), irrigazione a goccia e desalinizzazione / </a:t>
            </a:r>
            <a:r>
              <a:rPr lang="it-IT" b="1" dirty="0" err="1"/>
              <a:t>Sottounità</a:t>
            </a:r>
            <a:r>
              <a:rPr lang="it-IT" b="1" dirty="0"/>
              <a:t> 4: Gestione delle risorse idriche</a:t>
            </a:r>
            <a:endParaRPr lang="en-US" dirty="0"/>
          </a:p>
        </p:txBody>
      </p:sp>
      <p:sp>
        <p:nvSpPr>
          <p:cNvPr id="4" name="Marcador de Posição do Número do Diapositivo 3">
            <a:extLst>
              <a:ext uri="{FF2B5EF4-FFF2-40B4-BE49-F238E27FC236}">
                <a16:creationId xmlns:a16="http://schemas.microsoft.com/office/drawing/2014/main" id="{6DBCF79D-8FFA-4366-B38F-DEEE11DED934}"/>
              </a:ext>
            </a:extLst>
          </p:cNvPr>
          <p:cNvSpPr>
            <a:spLocks noGrp="1"/>
          </p:cNvSpPr>
          <p:nvPr>
            <p:ph type="sldNum" sz="quarter" idx="11"/>
          </p:nvPr>
        </p:nvSpPr>
        <p:spPr/>
        <p:txBody>
          <a:bodyPr/>
          <a:lstStyle/>
          <a:p>
            <a:fld id="{D57F1E4F-1CFF-5643-939E-217C01CDF565}" type="slidenum">
              <a:rPr lang="it-IT" smtClean="0"/>
              <a:pPr/>
              <a:t>20</a:t>
            </a:fld>
            <a:endParaRPr lang="it-IT" dirty="0"/>
          </a:p>
        </p:txBody>
      </p:sp>
      <p:sp>
        <p:nvSpPr>
          <p:cNvPr id="8" name="Retângulo 7">
            <a:extLst>
              <a:ext uri="{FF2B5EF4-FFF2-40B4-BE49-F238E27FC236}">
                <a16:creationId xmlns:a16="http://schemas.microsoft.com/office/drawing/2014/main" id="{7DB2D23E-9AD8-45C5-B5DA-D0B1E2D01EFE}"/>
              </a:ext>
            </a:extLst>
          </p:cNvPr>
          <p:cNvSpPr/>
          <p:nvPr/>
        </p:nvSpPr>
        <p:spPr>
          <a:xfrm>
            <a:off x="900419" y="2164288"/>
            <a:ext cx="3914862" cy="1754326"/>
          </a:xfrm>
          <a:prstGeom prst="rect">
            <a:avLst/>
          </a:prstGeom>
        </p:spPr>
        <p:txBody>
          <a:bodyPr wrap="square">
            <a:spAutoFit/>
          </a:bodyPr>
          <a:lstStyle/>
          <a:p>
            <a:pPr lvl="0" algn="just"/>
            <a:r>
              <a:rPr lang="en-US" b="1" dirty="0" err="1">
                <a:solidFill>
                  <a:srgbClr val="70AD47"/>
                </a:solidFill>
              </a:rPr>
              <a:t>Costi</a:t>
            </a:r>
            <a:r>
              <a:rPr lang="en-US" b="1" dirty="0">
                <a:solidFill>
                  <a:srgbClr val="70AD47"/>
                </a:solidFill>
              </a:rPr>
              <a:t> e </a:t>
            </a:r>
            <a:r>
              <a:rPr lang="en-US" b="1" dirty="0" err="1">
                <a:solidFill>
                  <a:srgbClr val="70AD47"/>
                </a:solidFill>
              </a:rPr>
              <a:t>valori</a:t>
            </a:r>
            <a:r>
              <a:rPr lang="en-US" b="1" dirty="0">
                <a:solidFill>
                  <a:srgbClr val="70AD47"/>
                </a:solidFill>
              </a:rPr>
              <a:t>:</a:t>
            </a:r>
            <a:r>
              <a:rPr lang="it-IT" dirty="0">
                <a:solidFill>
                  <a:prstClr val="black"/>
                </a:solidFill>
              </a:rPr>
              <a:t>Se potessimo valutare il valore dell'acqua, su cosa lo baseremmo?
Un paese del terzo mondo potrebbe applicare il prezzo per il suo vero valore dell'acqua?</a:t>
            </a:r>
            <a:endParaRPr lang="en-US" dirty="0">
              <a:solidFill>
                <a:prstClr val="black"/>
              </a:solidFill>
            </a:endParaRPr>
          </a:p>
        </p:txBody>
      </p:sp>
      <p:pic>
        <p:nvPicPr>
          <p:cNvPr id="9" name="Imagem 8">
            <a:extLst>
              <a:ext uri="{FF2B5EF4-FFF2-40B4-BE49-F238E27FC236}">
                <a16:creationId xmlns:a16="http://schemas.microsoft.com/office/drawing/2014/main" id="{1281FDA1-7A32-4953-9EA9-B4301E30FDE2}"/>
              </a:ext>
            </a:extLst>
          </p:cNvPr>
          <p:cNvPicPr>
            <a:picLocks noChangeAspect="1"/>
          </p:cNvPicPr>
          <p:nvPr/>
        </p:nvPicPr>
        <p:blipFill>
          <a:blip r:embed="rId2"/>
          <a:stretch>
            <a:fillRect/>
          </a:stretch>
        </p:blipFill>
        <p:spPr>
          <a:xfrm>
            <a:off x="5658879" y="1690688"/>
            <a:ext cx="5773412" cy="4011516"/>
          </a:xfrm>
          <a:prstGeom prst="rect">
            <a:avLst/>
          </a:prstGeom>
        </p:spPr>
      </p:pic>
    </p:spTree>
    <p:extLst>
      <p:ext uri="{BB962C8B-B14F-4D97-AF65-F5344CB8AC3E}">
        <p14:creationId xmlns:p14="http://schemas.microsoft.com/office/powerpoint/2010/main" val="429126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01B170-EC63-4793-B252-F82FEBCBCDC0}"/>
              </a:ext>
            </a:extLst>
          </p:cNvPr>
          <p:cNvSpPr>
            <a:spLocks noGrp="1"/>
          </p:cNvSpPr>
          <p:nvPr>
            <p:ph type="title"/>
          </p:nvPr>
        </p:nvSpPr>
        <p:spPr/>
        <p:txBody>
          <a:bodyPr/>
          <a:lstStyle/>
          <a:p>
            <a:r>
              <a:rPr lang="pt-PT" dirty="0"/>
              <a:t>Conclusioni</a:t>
            </a:r>
          </a:p>
        </p:txBody>
      </p:sp>
      <p:sp>
        <p:nvSpPr>
          <p:cNvPr id="3" name="Marcador de Posição do Rodapé 2">
            <a:extLst>
              <a:ext uri="{FF2B5EF4-FFF2-40B4-BE49-F238E27FC236}">
                <a16:creationId xmlns:a16="http://schemas.microsoft.com/office/drawing/2014/main" id="{39609EB9-9D42-4BFF-A465-38E84253FC22}"/>
              </a:ext>
            </a:extLst>
          </p:cNvPr>
          <p:cNvSpPr>
            <a:spLocks noGrp="1"/>
          </p:cNvSpPr>
          <p:nvPr>
            <p:ph type="ftr" sz="quarter" idx="10"/>
          </p:nvPr>
        </p:nvSpPr>
        <p:spPr/>
        <p:txBody>
          <a:bodyPr/>
          <a:lstStyle/>
          <a:p>
            <a:r>
              <a:rPr lang="it-IT" b="1" dirty="0"/>
              <a:t>Modulo: Sostenibilità agricola, gestione delle risorse naturali e azione per il clima / Unità di apprendimento: Acqua, energia e cibo (WEF) Sicurezza del nesso, irrigazione a goccia e desalinizzazione</a:t>
            </a:r>
            <a:endParaRPr lang="en-US" b="1" dirty="0"/>
          </a:p>
        </p:txBody>
      </p:sp>
      <p:sp>
        <p:nvSpPr>
          <p:cNvPr id="4" name="Marcador de Posição do Número do Diapositivo 3">
            <a:extLst>
              <a:ext uri="{FF2B5EF4-FFF2-40B4-BE49-F238E27FC236}">
                <a16:creationId xmlns:a16="http://schemas.microsoft.com/office/drawing/2014/main" id="{48D3FAFD-673B-4B2D-B0CC-734176DFD923}"/>
              </a:ext>
            </a:extLst>
          </p:cNvPr>
          <p:cNvSpPr>
            <a:spLocks noGrp="1"/>
          </p:cNvSpPr>
          <p:nvPr>
            <p:ph type="sldNum" sz="quarter" idx="11"/>
          </p:nvPr>
        </p:nvSpPr>
        <p:spPr/>
        <p:txBody>
          <a:bodyPr/>
          <a:lstStyle/>
          <a:p>
            <a:fld id="{D57F1E4F-1CFF-5643-939E-217C01CDF565}" type="slidenum">
              <a:rPr lang="it-IT" smtClean="0"/>
              <a:pPr/>
              <a:t>21</a:t>
            </a:fld>
            <a:endParaRPr lang="it-IT" dirty="0"/>
          </a:p>
        </p:txBody>
      </p:sp>
      <p:graphicFrame>
        <p:nvGraphicFramePr>
          <p:cNvPr id="11" name="Tabela 10">
            <a:extLst>
              <a:ext uri="{FF2B5EF4-FFF2-40B4-BE49-F238E27FC236}">
                <a16:creationId xmlns:a16="http://schemas.microsoft.com/office/drawing/2014/main" id="{16939B15-662F-455D-8CA6-1D03419A422C}"/>
              </a:ext>
            </a:extLst>
          </p:cNvPr>
          <p:cNvGraphicFramePr>
            <a:graphicFrameLocks noGrp="1"/>
          </p:cNvGraphicFramePr>
          <p:nvPr>
            <p:extLst>
              <p:ext uri="{D42A27DB-BD31-4B8C-83A1-F6EECF244321}">
                <p14:modId xmlns:p14="http://schemas.microsoft.com/office/powerpoint/2010/main" val="3490297174"/>
              </p:ext>
            </p:extLst>
          </p:nvPr>
        </p:nvGraphicFramePr>
        <p:xfrm>
          <a:off x="604007" y="1786398"/>
          <a:ext cx="10749793" cy="4211730"/>
        </p:xfrm>
        <a:graphic>
          <a:graphicData uri="http://schemas.openxmlformats.org/drawingml/2006/table">
            <a:tbl>
              <a:tblPr/>
              <a:tblGrid>
                <a:gridCol w="10749793">
                  <a:extLst>
                    <a:ext uri="{9D8B030D-6E8A-4147-A177-3AD203B41FA5}">
                      <a16:colId xmlns:a16="http://schemas.microsoft.com/office/drawing/2014/main" val="205656777"/>
                    </a:ext>
                  </a:extLst>
                </a:gridCol>
              </a:tblGrid>
              <a:tr h="4211730">
                <a:tc>
                  <a:txBody>
                    <a:bodyPr/>
                    <a:lstStyle/>
                    <a:p>
                      <a:pPr algn="just">
                        <a:lnSpc>
                          <a:spcPct val="115000"/>
                        </a:lnSpc>
                        <a:spcBef>
                          <a:spcPts val="600"/>
                        </a:spcBef>
                        <a:spcAft>
                          <a:spcPts val="0"/>
                        </a:spcAft>
                      </a:pPr>
                      <a:r>
                        <a:rPr lang="en-GB" sz="1600" dirty="0">
                          <a:solidFill>
                            <a:schemeClr val="accent6"/>
                          </a:solidFill>
                          <a:effectLst/>
                          <a:latin typeface="Calibri" panose="020F0502020204030204" pitchFamily="34" charset="0"/>
                          <a:ea typeface="Times New Roman" panose="02020603050405020304" pitchFamily="18" charset="0"/>
                        </a:rPr>
                        <a:t>The Water, Energy, and Food (WEF) Nexus </a:t>
                      </a:r>
                      <a:r>
                        <a:rPr lang="it-IT" sz="1600" dirty="0">
                          <a:solidFill>
                            <a:srgbClr val="000000"/>
                          </a:solidFill>
                          <a:effectLst/>
                          <a:latin typeface="Calibri" panose="020F0502020204030204" pitchFamily="34" charset="0"/>
                          <a:ea typeface="Times New Roman" panose="02020603050405020304" pitchFamily="18" charset="0"/>
                        </a:rPr>
                        <a:t>è un approccio che mira a garantire l'accesso all'acqua, all'energia e al cibo per tutti, rafforzando le sinergie e riducendo i compromessi tra questi settori. Il nesso del WEF è un concetto fondamentale nel contesto dello sviluppo sostenibile, in quanto riconosce l'interdipendenza di queste tre risorse e la necessità di una gestione integrata.
Sebbene negli ultimi 20 anni 6 miliardi di persone abbiano avuto accesso all'acqua potabile migliorata, c'è ancora un alto tasso di mortalità infantile legato alla scarsità di acqua pulita e, in totale, ci sono circa 829.000 morti a causa dell'acqua non sicura. 
Alla luce di tutto ciò, è importante non solo valorizzare e preservare tutta l'acqua dolce accessibile che ancora abbiamo, utilizzando tecniche e gestioni, sia agricole che industriali, che permettano di ridurre l'uso dell'acqua.
Allo stesso tempo, il riutilizzo delle acque reflue e la desalinizzazione dell'acqua oceanica sono due metodi importanti per garantire un approvvigionamento sostenibile di acqua dolce.  Adottando queste pratiche sostenibili, possiamo garantire che le risorse di acqua dolce siano utilizzate in modo efficiente ed equo, riducendo al minimo gli impatti ambientali negativi. 
In questa UB sono state fornite informazioni sui vari modi in cui l'acqua può essere trovata sul pianeta Terra, ma anche informazioni che possono aiutare a fare un uso più razionale ed ecologico dell'acqua.</a:t>
                      </a:r>
                      <a:endParaRPr lang="en-GB" sz="1200" dirty="0">
                        <a:solidFill>
                          <a:srgbClr val="000000"/>
                        </a:solidFill>
                        <a:effectLst/>
                        <a:latin typeface="Calibri" panose="020F0502020204030204" pitchFamily="34" charset="0"/>
                        <a:ea typeface="Times New Roman" panose="02020603050405020304" pitchFamily="18" charset="0"/>
                      </a:endParaRPr>
                    </a:p>
                    <a:p>
                      <a:pPr algn="l">
                        <a:lnSpc>
                          <a:spcPct val="115000"/>
                        </a:lnSpc>
                        <a:spcAft>
                          <a:spcPts val="0"/>
                        </a:spcAft>
                      </a:pPr>
                      <a:endParaRPr lang="pt-PT" sz="1200" dirty="0">
                        <a:solidFill>
                          <a:srgbClr val="000000"/>
                        </a:solidFill>
                        <a:effectLst/>
                        <a:latin typeface="Times New Roman" panose="02020603050405020304" pitchFamily="18" charset="0"/>
                        <a:ea typeface="Times New Roman" panose="02020603050405020304" pitchFamily="18" charset="0"/>
                      </a:endParaRPr>
                    </a:p>
                  </a:txBody>
                  <a:tcPr marL="89535" marR="89535" marT="0" marB="0">
                    <a:lnL>
                      <a:noFill/>
                    </a:lnL>
                    <a:lnR>
                      <a:noFill/>
                    </a:lnR>
                    <a:lnT>
                      <a:noFill/>
                    </a:lnT>
                    <a:lnB>
                      <a:noFill/>
                    </a:lnB>
                  </a:tcPr>
                </a:tc>
                <a:extLst>
                  <a:ext uri="{0D108BD9-81ED-4DB2-BD59-A6C34878D82A}">
                    <a16:rowId xmlns:a16="http://schemas.microsoft.com/office/drawing/2014/main" val="3039344943"/>
                  </a:ext>
                </a:extLst>
              </a:tr>
            </a:tbl>
          </a:graphicData>
        </a:graphic>
      </p:graphicFrame>
    </p:spTree>
    <p:extLst>
      <p:ext uri="{BB962C8B-B14F-4D97-AF65-F5344CB8AC3E}">
        <p14:creationId xmlns:p14="http://schemas.microsoft.com/office/powerpoint/2010/main" val="1704067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0568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lstStyle/>
          <a:p>
            <a:r>
              <a:rPr lang="en-GB" dirty="0" err="1"/>
              <a:t>Introduzione</a:t>
            </a:r>
            <a:endParaRPr lang="en-GB" dirty="0"/>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p:txBody>
          <a:bodyPr>
            <a:normAutofit fontScale="62500" lnSpcReduction="20000"/>
          </a:bodyPr>
          <a:lstStyle/>
          <a:p>
            <a:pPr marL="0" indent="0" algn="just">
              <a:lnSpc>
                <a:spcPct val="115000"/>
              </a:lnSpc>
              <a:spcAft>
                <a:spcPts val="0"/>
              </a:spcAft>
              <a:buNone/>
            </a:pPr>
            <a:r>
              <a:rPr lang="it-IT" dirty="0">
                <a:solidFill>
                  <a:srgbClr val="000000"/>
                </a:solidFill>
                <a:latin typeface="Calibri" panose="020F0502020204030204" pitchFamily="34" charset="0"/>
                <a:ea typeface="Calibri" panose="020F0502020204030204" pitchFamily="34" charset="0"/>
                <a:cs typeface="Open Sans"/>
              </a:rPr>
              <a:t>L'UD ha l'obiettivo di sviluppare una buona gestione delle risorse idriche esistenti, nonché di individuare le modalità di utilizzo di tutte le possibili fonti idriche disponibili per l'agricoltura. Allo stesso tempo, si otterrà anche come utilizzare l'acqua residua utilizzata in agricoltura per possibili usi. Al termine della LU gli studenti dovranno essere in grado di raggiungere i seguenti obiettivi formativi:</a:t>
            </a:r>
          </a:p>
          <a:p>
            <a:pPr marL="0" indent="0" algn="just">
              <a:lnSpc>
                <a:spcPct val="115000"/>
              </a:lnSpc>
              <a:spcAft>
                <a:spcPts val="0"/>
              </a:spcAft>
              <a:buNone/>
            </a:pPr>
            <a:r>
              <a:rPr lang="en-GB" b="1" dirty="0" err="1">
                <a:solidFill>
                  <a:schemeClr val="accent6"/>
                </a:solidFill>
                <a:latin typeface="Calibri" panose="020F0502020204030204" pitchFamily="34" charset="0"/>
                <a:ea typeface="Calibri" panose="020F0502020204030204" pitchFamily="34" charset="0"/>
                <a:cs typeface="Open Sans"/>
              </a:rPr>
              <a:t>Conoscenza</a:t>
            </a:r>
            <a:endParaRPr lang="en-GB" b="1" dirty="0">
              <a:solidFill>
                <a:schemeClr val="accent6"/>
              </a:solidFill>
              <a:latin typeface="Calibri" panose="020F0502020204030204" pitchFamily="34" charset="0"/>
              <a:ea typeface="Calibri" panose="020F0502020204030204" pitchFamily="34" charset="0"/>
              <a:cs typeface="Open Sans"/>
            </a:endParaRPr>
          </a:p>
          <a:p>
            <a:pPr algn="just">
              <a:lnSpc>
                <a:spcPct val="115000"/>
              </a:lnSpc>
            </a:pPr>
            <a:r>
              <a:rPr lang="it-IT" dirty="0">
                <a:solidFill>
                  <a:srgbClr val="000000"/>
                </a:solidFill>
                <a:latin typeface="Calibri" panose="020F0502020204030204" pitchFamily="34" charset="0"/>
                <a:ea typeface="Calibri" panose="020F0502020204030204" pitchFamily="34" charset="0"/>
                <a:cs typeface="Open Sans"/>
              </a:rPr>
              <a:t>Identificare le diverse fonti d'acqua,</a:t>
            </a:r>
          </a:p>
          <a:p>
            <a:pPr algn="just">
              <a:lnSpc>
                <a:spcPct val="115000"/>
              </a:lnSpc>
            </a:pPr>
            <a:r>
              <a:rPr lang="en-GB" dirty="0" err="1">
                <a:solidFill>
                  <a:srgbClr val="000000"/>
                </a:solidFill>
                <a:latin typeface="Calibri" panose="020F0502020204030204" pitchFamily="34" charset="0"/>
                <a:ea typeface="Calibri" panose="020F0502020204030204" pitchFamily="34" charset="0"/>
                <a:cs typeface="Open Sans"/>
              </a:rPr>
              <a:t>Identificare</a:t>
            </a:r>
            <a:r>
              <a:rPr lang="en-GB" dirty="0">
                <a:solidFill>
                  <a:srgbClr val="000000"/>
                </a:solidFill>
                <a:latin typeface="Calibri" panose="020F0502020204030204" pitchFamily="34" charset="0"/>
                <a:ea typeface="Calibri" panose="020F0502020204030204" pitchFamily="34" charset="0"/>
                <a:cs typeface="Open Sans"/>
              </a:rPr>
              <a:t> </a:t>
            </a:r>
            <a:r>
              <a:rPr lang="en-GB" dirty="0" err="1">
                <a:solidFill>
                  <a:srgbClr val="000000"/>
                </a:solidFill>
                <a:latin typeface="Calibri" panose="020F0502020204030204" pitchFamily="34" charset="0"/>
                <a:ea typeface="Calibri" panose="020F0502020204030204" pitchFamily="34" charset="0"/>
                <a:cs typeface="Open Sans"/>
              </a:rPr>
              <a:t>gli</a:t>
            </a:r>
            <a:r>
              <a:rPr lang="en-GB" dirty="0">
                <a:solidFill>
                  <a:srgbClr val="000000"/>
                </a:solidFill>
                <a:latin typeface="Calibri" panose="020F0502020204030204" pitchFamily="34" charset="0"/>
                <a:ea typeface="Calibri" panose="020F0502020204030204" pitchFamily="34" charset="0"/>
                <a:cs typeface="Open Sans"/>
              </a:rPr>
              <a:t> </a:t>
            </a:r>
            <a:r>
              <a:rPr lang="en-GB" dirty="0" err="1">
                <a:solidFill>
                  <a:srgbClr val="000000"/>
                </a:solidFill>
                <a:latin typeface="Calibri" panose="020F0502020204030204" pitchFamily="34" charset="0"/>
                <a:ea typeface="Calibri" panose="020F0502020204030204" pitchFamily="34" charset="0"/>
                <a:cs typeface="Open Sans"/>
              </a:rPr>
              <a:t>usi</a:t>
            </a:r>
            <a:r>
              <a:rPr lang="en-GB" dirty="0">
                <a:solidFill>
                  <a:srgbClr val="000000"/>
                </a:solidFill>
                <a:latin typeface="Calibri" panose="020F0502020204030204" pitchFamily="34" charset="0"/>
                <a:ea typeface="Calibri" panose="020F0502020204030204" pitchFamily="34" charset="0"/>
                <a:cs typeface="Open Sans"/>
              </a:rPr>
              <a:t> </a:t>
            </a:r>
            <a:r>
              <a:rPr lang="en-GB" dirty="0" err="1">
                <a:solidFill>
                  <a:srgbClr val="000000"/>
                </a:solidFill>
                <a:latin typeface="Calibri" panose="020F0502020204030204" pitchFamily="34" charset="0"/>
                <a:ea typeface="Calibri" panose="020F0502020204030204" pitchFamily="34" charset="0"/>
                <a:cs typeface="Open Sans"/>
              </a:rPr>
              <a:t>dell'acqua</a:t>
            </a:r>
            <a:r>
              <a:rPr lang="en-GB" dirty="0">
                <a:solidFill>
                  <a:srgbClr val="000000"/>
                </a:solidFill>
                <a:latin typeface="Calibri" panose="020F0502020204030204" pitchFamily="34" charset="0"/>
                <a:ea typeface="Calibri" panose="020F0502020204030204" pitchFamily="34" charset="0"/>
                <a:cs typeface="Open Sans"/>
              </a:rPr>
              <a:t>.</a:t>
            </a:r>
          </a:p>
          <a:p>
            <a:pPr marL="0" indent="0" algn="just">
              <a:lnSpc>
                <a:spcPct val="115000"/>
              </a:lnSpc>
              <a:spcAft>
                <a:spcPts val="0"/>
              </a:spcAft>
              <a:buNone/>
            </a:pPr>
            <a:r>
              <a:rPr lang="en-GB" b="1" dirty="0">
                <a:solidFill>
                  <a:schemeClr val="accent6"/>
                </a:solidFill>
                <a:latin typeface="Calibri" panose="020F0502020204030204" pitchFamily="34" charset="0"/>
                <a:ea typeface="Calibri" panose="020F0502020204030204" pitchFamily="34" charset="0"/>
                <a:cs typeface="Open Sans"/>
              </a:rPr>
              <a:t>Skills</a:t>
            </a:r>
            <a:r>
              <a:rPr lang="en-GB" b="1" dirty="0">
                <a:solidFill>
                  <a:srgbClr val="000000"/>
                </a:solidFill>
                <a:latin typeface="Calibri" panose="020F0502020204030204" pitchFamily="34" charset="0"/>
                <a:ea typeface="Calibri" panose="020F0502020204030204" pitchFamily="34" charset="0"/>
                <a:cs typeface="Open Sans"/>
              </a:rPr>
              <a:t> </a:t>
            </a:r>
            <a:endParaRPr lang="pt-PT" dirty="0">
              <a:solidFill>
                <a:srgbClr val="000000"/>
              </a:solidFill>
              <a:latin typeface="Minion Pro"/>
              <a:ea typeface="Times New Roman" panose="02020603050405020304" pitchFamily="18" charset="0"/>
              <a:cs typeface="Open Sans"/>
            </a:endParaRPr>
          </a:p>
          <a:p>
            <a:pPr algn="just">
              <a:lnSpc>
                <a:spcPct val="115000"/>
              </a:lnSpc>
              <a:spcAft>
                <a:spcPts val="0"/>
              </a:spcAft>
              <a:buClr>
                <a:schemeClr val="accent6"/>
              </a:buClr>
            </a:pPr>
            <a:r>
              <a:rPr lang="it-IT" dirty="0">
                <a:solidFill>
                  <a:srgbClr val="000000"/>
                </a:solidFill>
                <a:latin typeface="Calibri" panose="020F0502020204030204" pitchFamily="34" charset="0"/>
                <a:ea typeface="Calibri" panose="020F0502020204030204" pitchFamily="34" charset="0"/>
                <a:cs typeface="Open Sans"/>
              </a:rPr>
              <a:t>Capacità di riutilizzare acqua di diversa provenienza,</a:t>
            </a:r>
          </a:p>
          <a:p>
            <a:pPr algn="just">
              <a:lnSpc>
                <a:spcPct val="115000"/>
              </a:lnSpc>
              <a:spcAft>
                <a:spcPts val="0"/>
              </a:spcAft>
              <a:buClr>
                <a:schemeClr val="accent6"/>
              </a:buClr>
            </a:pPr>
            <a:r>
              <a:rPr lang="en-GB" dirty="0" err="1">
                <a:solidFill>
                  <a:srgbClr val="000000"/>
                </a:solidFill>
                <a:latin typeface="Calibri" panose="020F0502020204030204" pitchFamily="34" charset="0"/>
                <a:ea typeface="Calibri" panose="020F0502020204030204" pitchFamily="34" charset="0"/>
                <a:cs typeface="Open Sans"/>
              </a:rPr>
              <a:t>Controllo</a:t>
            </a:r>
            <a:r>
              <a:rPr lang="en-GB" dirty="0">
                <a:solidFill>
                  <a:srgbClr val="000000"/>
                </a:solidFill>
                <a:latin typeface="Calibri" panose="020F0502020204030204" pitchFamily="34" charset="0"/>
                <a:ea typeface="Calibri" panose="020F0502020204030204" pitchFamily="34" charset="0"/>
                <a:cs typeface="Open Sans"/>
              </a:rPr>
              <a:t> e </a:t>
            </a:r>
            <a:r>
              <a:rPr lang="en-GB" dirty="0" err="1">
                <a:solidFill>
                  <a:srgbClr val="000000"/>
                </a:solidFill>
                <a:latin typeface="Calibri" panose="020F0502020204030204" pitchFamily="34" charset="0"/>
                <a:ea typeface="Calibri" panose="020F0502020204030204" pitchFamily="34" charset="0"/>
                <a:cs typeface="Open Sans"/>
              </a:rPr>
              <a:t>monitoraggio</a:t>
            </a:r>
            <a:r>
              <a:rPr lang="en-GB" dirty="0">
                <a:solidFill>
                  <a:srgbClr val="000000"/>
                </a:solidFill>
                <a:latin typeface="Calibri" panose="020F0502020204030204" pitchFamily="34" charset="0"/>
                <a:ea typeface="Calibri" panose="020F0502020204030204" pitchFamily="34" charset="0"/>
                <a:cs typeface="Open Sans"/>
              </a:rPr>
              <a:t> </a:t>
            </a:r>
            <a:r>
              <a:rPr lang="en-GB" dirty="0" err="1">
                <a:solidFill>
                  <a:srgbClr val="000000"/>
                </a:solidFill>
                <a:latin typeface="Calibri" panose="020F0502020204030204" pitchFamily="34" charset="0"/>
                <a:ea typeface="Calibri" panose="020F0502020204030204" pitchFamily="34" charset="0"/>
                <a:cs typeface="Open Sans"/>
              </a:rPr>
              <a:t>dell'acqua</a:t>
            </a:r>
            <a:r>
              <a:rPr lang="en-GB" dirty="0">
                <a:solidFill>
                  <a:srgbClr val="000000"/>
                </a:solidFill>
                <a:latin typeface="Calibri" panose="020F0502020204030204" pitchFamily="34" charset="0"/>
                <a:ea typeface="Calibri" panose="020F0502020204030204" pitchFamily="34" charset="0"/>
                <a:cs typeface="Open Sans"/>
              </a:rPr>
              <a:t>.</a:t>
            </a:r>
          </a:p>
          <a:p>
            <a:pPr algn="just">
              <a:lnSpc>
                <a:spcPct val="115000"/>
              </a:lnSpc>
              <a:spcAft>
                <a:spcPts val="0"/>
              </a:spcAft>
              <a:buClr>
                <a:schemeClr val="accent6"/>
              </a:buClr>
            </a:pPr>
            <a:r>
              <a:rPr lang="en-GB" b="1" dirty="0" err="1">
                <a:solidFill>
                  <a:schemeClr val="accent6"/>
                </a:solidFill>
                <a:latin typeface="Calibri" panose="020F0502020204030204" pitchFamily="34" charset="0"/>
                <a:ea typeface="Calibri" panose="020F0502020204030204" pitchFamily="34" charset="0"/>
                <a:cs typeface="Open Sans"/>
              </a:rPr>
              <a:t>Competenze</a:t>
            </a:r>
            <a:endParaRPr lang="pt-PT" dirty="0">
              <a:solidFill>
                <a:schemeClr val="accent6"/>
              </a:solidFill>
              <a:latin typeface="Minion Pro"/>
              <a:ea typeface="Times New Roman" panose="02020603050405020304" pitchFamily="18" charset="0"/>
              <a:cs typeface="Open Sans"/>
            </a:endParaRPr>
          </a:p>
          <a:p>
            <a:pPr algn="just">
              <a:lnSpc>
                <a:spcPct val="115000"/>
              </a:lnSpc>
              <a:spcAft>
                <a:spcPts val="0"/>
              </a:spcAft>
              <a:buClr>
                <a:schemeClr val="accent6"/>
              </a:buClr>
            </a:pPr>
            <a:r>
              <a:rPr lang="it-IT" dirty="0">
                <a:solidFill>
                  <a:srgbClr val="000000"/>
                </a:solidFill>
                <a:latin typeface="Calibri" panose="020F0502020204030204" pitchFamily="34" charset="0"/>
                <a:ea typeface="Calibri" panose="020F0502020204030204" pitchFamily="34" charset="0"/>
                <a:cs typeface="Open Sans"/>
              </a:rPr>
              <a:t>Migliore sensibilità all'uso e allo spreco dell'acqua,</a:t>
            </a:r>
          </a:p>
          <a:p>
            <a:pPr algn="just">
              <a:lnSpc>
                <a:spcPct val="115000"/>
              </a:lnSpc>
              <a:spcAft>
                <a:spcPts val="0"/>
              </a:spcAft>
              <a:buClr>
                <a:schemeClr val="accent6"/>
              </a:buClr>
            </a:pPr>
            <a:r>
              <a:rPr lang="it-IT" dirty="0">
                <a:solidFill>
                  <a:srgbClr val="000000"/>
                </a:solidFill>
                <a:latin typeface="Calibri" panose="020F0502020204030204" pitchFamily="34" charset="0"/>
                <a:ea typeface="Calibri" panose="020F0502020204030204" pitchFamily="34" charset="0"/>
                <a:cs typeface="Open Sans"/>
              </a:rPr>
              <a:t>Migliore comprensione della nozione di valore dell'acqua e della sua qualità.</a:t>
            </a:r>
            <a:endParaRPr lang="en-GB" dirty="0"/>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p:txBody>
          <a:bodyPr/>
          <a:lstStyle/>
          <a:p>
            <a:r>
              <a:rPr lang="it-IT" b="1" dirty="0"/>
              <a:t>Modulo: Sostenibilità agricola, gestione delle risorse naturali e azione per il clima / Unità di apprendimento: Acqua, energia e cibo (WEF) Sicurezza del nesso, irrigazione a goccia e desalinizzazione</a:t>
            </a:r>
            <a:endParaRPr lang="en-US" dirty="0"/>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511451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3246F5-EBEA-47AE-9D95-F2A99CACAA42}"/>
              </a:ext>
            </a:extLst>
          </p:cNvPr>
          <p:cNvSpPr>
            <a:spLocks noGrp="1"/>
          </p:cNvSpPr>
          <p:nvPr>
            <p:ph type="title"/>
          </p:nvPr>
        </p:nvSpPr>
        <p:spPr>
          <a:xfrm>
            <a:off x="838200" y="890762"/>
            <a:ext cx="10515600" cy="1009651"/>
          </a:xfrm>
        </p:spPr>
        <p:txBody>
          <a:bodyPr/>
          <a:lstStyle/>
          <a:p>
            <a:r>
              <a:rPr lang="en-US" dirty="0"/>
              <a:t>Subunit 1: </a:t>
            </a:r>
            <a:r>
              <a:rPr lang="en-US" dirty="0" err="1"/>
              <a:t>Concetti</a:t>
            </a:r>
            <a:r>
              <a:rPr lang="en-US" dirty="0"/>
              <a:t> di base </a:t>
            </a:r>
            <a:r>
              <a:rPr lang="en-US" dirty="0" err="1"/>
              <a:t>dell'acqua</a:t>
            </a:r>
            <a:endParaRPr lang="pt-PT" dirty="0"/>
          </a:p>
        </p:txBody>
      </p:sp>
      <p:sp>
        <p:nvSpPr>
          <p:cNvPr id="3" name="Marcador de Posição de Conteúdo 2">
            <a:extLst>
              <a:ext uri="{FF2B5EF4-FFF2-40B4-BE49-F238E27FC236}">
                <a16:creationId xmlns:a16="http://schemas.microsoft.com/office/drawing/2014/main" id="{88E3E7C0-0B7E-4CF2-80C3-6A345946A617}"/>
              </a:ext>
            </a:extLst>
          </p:cNvPr>
          <p:cNvSpPr>
            <a:spLocks noGrp="1"/>
          </p:cNvSpPr>
          <p:nvPr>
            <p:ph idx="1"/>
          </p:nvPr>
        </p:nvSpPr>
        <p:spPr>
          <a:xfrm>
            <a:off x="838200" y="1724243"/>
            <a:ext cx="9840985" cy="1094457"/>
          </a:xfrm>
        </p:spPr>
        <p:txBody>
          <a:bodyPr>
            <a:normAutofit fontScale="62500" lnSpcReduction="20000"/>
          </a:bodyPr>
          <a:lstStyle/>
          <a:p>
            <a:pPr marL="0" indent="0" algn="just">
              <a:lnSpc>
                <a:spcPct val="170000"/>
              </a:lnSpc>
              <a:spcBef>
                <a:spcPts val="600"/>
              </a:spcBef>
              <a:buNone/>
            </a:pPr>
            <a:r>
              <a:rPr lang="en-US" b="1" dirty="0">
                <a:solidFill>
                  <a:schemeClr val="accent6"/>
                </a:solidFill>
              </a:rPr>
              <a:t>Il </a:t>
            </a:r>
            <a:r>
              <a:rPr lang="en-US" b="1" dirty="0" err="1">
                <a:solidFill>
                  <a:schemeClr val="accent6"/>
                </a:solidFill>
              </a:rPr>
              <a:t>ciclo</a:t>
            </a:r>
            <a:r>
              <a:rPr lang="en-US" b="1" dirty="0">
                <a:solidFill>
                  <a:schemeClr val="accent6"/>
                </a:solidFill>
              </a:rPr>
              <a:t> </a:t>
            </a:r>
            <a:r>
              <a:rPr lang="en-US" b="1" dirty="0" err="1">
                <a:solidFill>
                  <a:schemeClr val="accent6"/>
                </a:solidFill>
              </a:rPr>
              <a:t>dell'acqua</a:t>
            </a:r>
            <a:r>
              <a:rPr lang="en-US" b="1" dirty="0">
                <a:solidFill>
                  <a:schemeClr val="accent6"/>
                </a:solidFill>
              </a:rPr>
              <a:t>: </a:t>
            </a:r>
            <a:r>
              <a:rPr lang="it-IT" dirty="0"/>
              <a:t>è il modo in cui l'acqua si sposta dalla terra all'atmosfera, e poi di nuovo alla terra e all'oceano. Si compone di tre parti: evaporazione, condensazione e precipitazione. Il ciclo dell'acqua è guidato dal sole. Il ciclo dell'acqua mostra il movimento continuo dell'acqua all'interno della Terra e dell'atmosfera</a:t>
            </a:r>
            <a:r>
              <a:rPr lang="en-US" dirty="0"/>
              <a:t>. </a:t>
            </a:r>
            <a:endParaRPr lang="pt-PT" dirty="0"/>
          </a:p>
        </p:txBody>
      </p:sp>
      <p:sp>
        <p:nvSpPr>
          <p:cNvPr id="4" name="Marcador de Posição do Rodapé 3">
            <a:extLst>
              <a:ext uri="{FF2B5EF4-FFF2-40B4-BE49-F238E27FC236}">
                <a16:creationId xmlns:a16="http://schemas.microsoft.com/office/drawing/2014/main" id="{1E63AD5E-B808-44A4-9159-2633B107E8CD}"/>
              </a:ext>
            </a:extLst>
          </p:cNvPr>
          <p:cNvSpPr>
            <a:spLocks noGrp="1"/>
          </p:cNvSpPr>
          <p:nvPr>
            <p:ph type="ftr" sz="quarter" idx="11"/>
          </p:nvPr>
        </p:nvSpPr>
        <p:spPr/>
        <p:txBody>
          <a:bodyPr/>
          <a:lstStyle/>
          <a:p>
            <a:r>
              <a:rPr lang="en-US" b="1" dirty="0"/>
              <a:t>Module</a:t>
            </a:r>
            <a:r>
              <a:rPr lang="it-IT" dirty="0"/>
              <a:t>: Sostenibilità agricola, gestione delle risorse naturali e azione per il clima / Unità di apprendimento: Acqua, energia e cibo (WEF) Sicurezza del nesso, irrigazione a goccia e desalinizzazione / </a:t>
            </a:r>
            <a:r>
              <a:rPr lang="it-IT" dirty="0" err="1"/>
              <a:t>Sottounità</a:t>
            </a:r>
            <a:r>
              <a:rPr lang="it-IT" dirty="0"/>
              <a:t> 1: Concetti di base dell'acqua</a:t>
            </a:r>
            <a:endParaRPr lang="en-US" dirty="0"/>
          </a:p>
        </p:txBody>
      </p:sp>
      <p:sp>
        <p:nvSpPr>
          <p:cNvPr id="5" name="Marcador de Posição do Número do Diapositivo 4">
            <a:extLst>
              <a:ext uri="{FF2B5EF4-FFF2-40B4-BE49-F238E27FC236}">
                <a16:creationId xmlns:a16="http://schemas.microsoft.com/office/drawing/2014/main" id="{FCA2B149-C239-44BA-B5DA-8931506847BA}"/>
              </a:ext>
            </a:extLst>
          </p:cNvPr>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6" name="Imagem 5">
            <a:extLst>
              <a:ext uri="{FF2B5EF4-FFF2-40B4-BE49-F238E27FC236}">
                <a16:creationId xmlns:a16="http://schemas.microsoft.com/office/drawing/2014/main" id="{FC93EF99-041F-4623-9352-D19918BF7B1B}"/>
              </a:ext>
            </a:extLst>
          </p:cNvPr>
          <p:cNvPicPr>
            <a:picLocks noChangeAspect="1"/>
          </p:cNvPicPr>
          <p:nvPr/>
        </p:nvPicPr>
        <p:blipFill>
          <a:blip r:embed="rId2"/>
          <a:stretch>
            <a:fillRect/>
          </a:stretch>
        </p:blipFill>
        <p:spPr>
          <a:xfrm>
            <a:off x="3027928" y="3153214"/>
            <a:ext cx="6136143" cy="2935563"/>
          </a:xfrm>
          <a:prstGeom prst="rect">
            <a:avLst/>
          </a:prstGeom>
        </p:spPr>
      </p:pic>
    </p:spTree>
    <p:extLst>
      <p:ext uri="{BB962C8B-B14F-4D97-AF65-F5344CB8AC3E}">
        <p14:creationId xmlns:p14="http://schemas.microsoft.com/office/powerpoint/2010/main" val="1376049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3246F5-EBEA-47AE-9D95-F2A99CACAA42}"/>
              </a:ext>
            </a:extLst>
          </p:cNvPr>
          <p:cNvSpPr>
            <a:spLocks noGrp="1"/>
          </p:cNvSpPr>
          <p:nvPr>
            <p:ph type="title"/>
          </p:nvPr>
        </p:nvSpPr>
        <p:spPr>
          <a:xfrm>
            <a:off x="838200" y="974652"/>
            <a:ext cx="10515600" cy="1009651"/>
          </a:xfrm>
        </p:spPr>
        <p:txBody>
          <a:bodyPr>
            <a:normAutofit fontScale="90000"/>
          </a:bodyPr>
          <a:lstStyle/>
          <a:p>
            <a:r>
              <a:rPr lang="en-US" dirty="0"/>
              <a:t>Subunit 2: </a:t>
            </a:r>
            <a:r>
              <a:rPr lang="it-IT" dirty="0"/>
              <a:t>Sistemi idrici di approvvigionamento idrico</a:t>
            </a:r>
            <a:endParaRPr lang="pt-PT" dirty="0"/>
          </a:p>
        </p:txBody>
      </p:sp>
      <p:sp>
        <p:nvSpPr>
          <p:cNvPr id="3" name="Marcador de Posição de Conteúdo 2">
            <a:extLst>
              <a:ext uri="{FF2B5EF4-FFF2-40B4-BE49-F238E27FC236}">
                <a16:creationId xmlns:a16="http://schemas.microsoft.com/office/drawing/2014/main" id="{88E3E7C0-0B7E-4CF2-80C3-6A345946A617}"/>
              </a:ext>
            </a:extLst>
          </p:cNvPr>
          <p:cNvSpPr>
            <a:spLocks noGrp="1"/>
          </p:cNvSpPr>
          <p:nvPr>
            <p:ph idx="1"/>
          </p:nvPr>
        </p:nvSpPr>
        <p:spPr>
          <a:xfrm>
            <a:off x="838200" y="1984303"/>
            <a:ext cx="10444993" cy="1327413"/>
          </a:xfrm>
        </p:spPr>
        <p:txBody>
          <a:bodyPr>
            <a:normAutofit fontScale="92500"/>
          </a:bodyPr>
          <a:lstStyle/>
          <a:p>
            <a:pPr marL="0" indent="0" algn="just">
              <a:buNone/>
            </a:pPr>
            <a:r>
              <a:rPr lang="en-US" b="1" dirty="0" err="1">
                <a:solidFill>
                  <a:schemeClr val="accent6"/>
                </a:solidFill>
              </a:rPr>
              <a:t>Bacini</a:t>
            </a:r>
            <a:r>
              <a:rPr lang="en-US" b="1" dirty="0">
                <a:solidFill>
                  <a:schemeClr val="accent6"/>
                </a:solidFill>
              </a:rPr>
              <a:t> </a:t>
            </a:r>
            <a:r>
              <a:rPr lang="en-US" b="1" dirty="0" err="1">
                <a:solidFill>
                  <a:schemeClr val="accent6"/>
                </a:solidFill>
              </a:rPr>
              <a:t>idrografici</a:t>
            </a:r>
            <a:r>
              <a:rPr lang="en-US" b="1" dirty="0">
                <a:solidFill>
                  <a:schemeClr val="accent6"/>
                </a:solidFill>
              </a:rPr>
              <a:t>: </a:t>
            </a:r>
            <a:r>
              <a:rPr lang="it-IT" dirty="0"/>
              <a:t>Il metodo di raccolta e stoccaggio dell'acqua piovana per un uso successivo. L'acqua grezza, dopo la raccolta, deve essere immagazzinata in un luogo idoneo a ottenere acqua di qualità e quantità, in modo che, dopo il trattamento, siano rispettate le disposizioni di legge, a seconda dello scopo a cui è destinata</a:t>
            </a:r>
            <a:r>
              <a:rPr lang="en-US" dirty="0"/>
              <a:t>. </a:t>
            </a:r>
          </a:p>
          <a:p>
            <a:pPr algn="just"/>
            <a:endParaRPr lang="pt-PT" dirty="0"/>
          </a:p>
        </p:txBody>
      </p:sp>
      <p:sp>
        <p:nvSpPr>
          <p:cNvPr id="4" name="Marcador de Posição do Rodapé 3">
            <a:extLst>
              <a:ext uri="{FF2B5EF4-FFF2-40B4-BE49-F238E27FC236}">
                <a16:creationId xmlns:a16="http://schemas.microsoft.com/office/drawing/2014/main" id="{1E63AD5E-B808-44A4-9159-2633B107E8CD}"/>
              </a:ext>
            </a:extLst>
          </p:cNvPr>
          <p:cNvSpPr>
            <a:spLocks noGrp="1"/>
          </p:cNvSpPr>
          <p:nvPr>
            <p:ph type="ftr" sz="quarter" idx="11"/>
          </p:nvPr>
        </p:nvSpPr>
        <p:spPr/>
        <p:txBody>
          <a:bodyPr/>
          <a:lstStyle/>
          <a:p>
            <a:r>
              <a:rPr lang="it-IT" b="1" dirty="0"/>
              <a:t>Modulo: Sostenibilità agricola, gestione delle risorse naturali e azione per il clima / Unità di apprendimento: Sicurezza del nesso tra acqua, energia e cibo (WEF), irrigazione a goccia e desalinizzazione / </a:t>
            </a:r>
            <a:r>
              <a:rPr lang="it-IT" b="1" dirty="0" err="1"/>
              <a:t>Sottounità</a:t>
            </a:r>
            <a:r>
              <a:rPr lang="it-IT" b="1" dirty="0"/>
              <a:t> 2: Sistemi di approvvigionamento idrico</a:t>
            </a:r>
            <a:endParaRPr lang="en-US" dirty="0"/>
          </a:p>
        </p:txBody>
      </p:sp>
      <p:sp>
        <p:nvSpPr>
          <p:cNvPr id="5" name="Marcador de Posição do Número do Diapositivo 4">
            <a:extLst>
              <a:ext uri="{FF2B5EF4-FFF2-40B4-BE49-F238E27FC236}">
                <a16:creationId xmlns:a16="http://schemas.microsoft.com/office/drawing/2014/main" id="{FCA2B149-C239-44BA-B5DA-8931506847BA}"/>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
        <p:nvSpPr>
          <p:cNvPr id="6" name="Retângulo 5">
            <a:extLst>
              <a:ext uri="{FF2B5EF4-FFF2-40B4-BE49-F238E27FC236}">
                <a16:creationId xmlns:a16="http://schemas.microsoft.com/office/drawing/2014/main" id="{CD277E76-21CF-4567-B771-A2B679C072E6}"/>
              </a:ext>
            </a:extLst>
          </p:cNvPr>
          <p:cNvSpPr/>
          <p:nvPr/>
        </p:nvSpPr>
        <p:spPr>
          <a:xfrm>
            <a:off x="1034642" y="4028413"/>
            <a:ext cx="6096000" cy="1477328"/>
          </a:xfrm>
          <a:prstGeom prst="rect">
            <a:avLst/>
          </a:prstGeom>
        </p:spPr>
        <p:txBody>
          <a:bodyPr>
            <a:spAutoFit/>
          </a:bodyPr>
          <a:lstStyle/>
          <a:p>
            <a:pPr algn="just"/>
            <a:r>
              <a:rPr lang="it-IT" dirty="0">
                <a:solidFill>
                  <a:schemeClr val="accent6"/>
                </a:solidFill>
              </a:rPr>
              <a:t>Bacino di raccolta della </a:t>
            </a:r>
            <a:r>
              <a:rPr lang="it-IT" dirty="0" err="1">
                <a:solidFill>
                  <a:schemeClr val="accent6"/>
                </a:solidFill>
              </a:rPr>
              <a:t>pioggia:</a:t>
            </a:r>
            <a:r>
              <a:rPr lang="it-IT" dirty="0" err="1"/>
              <a:t>La</a:t>
            </a:r>
            <a:r>
              <a:rPr lang="it-IT" dirty="0"/>
              <a:t> raccolta dell'acqua piovana consiste nel raccogliere il deflusso da una struttura o da un'altra superficie impermeabile per immagazzinarlo per un uso successivo. Tradizionalmente, questo comporta la raccolta della pioggia da un tetto.</a:t>
            </a:r>
            <a:endParaRPr lang="en-US" dirty="0"/>
          </a:p>
        </p:txBody>
      </p:sp>
      <p:pic>
        <p:nvPicPr>
          <p:cNvPr id="7" name="Imagem 6">
            <a:extLst>
              <a:ext uri="{FF2B5EF4-FFF2-40B4-BE49-F238E27FC236}">
                <a16:creationId xmlns:a16="http://schemas.microsoft.com/office/drawing/2014/main" id="{56024F42-B70B-4BB9-8973-CE5464FF9127}"/>
              </a:ext>
            </a:extLst>
          </p:cNvPr>
          <p:cNvPicPr>
            <a:picLocks noChangeAspect="1"/>
          </p:cNvPicPr>
          <p:nvPr/>
        </p:nvPicPr>
        <p:blipFill>
          <a:blip r:embed="rId2"/>
          <a:stretch>
            <a:fillRect/>
          </a:stretch>
        </p:blipFill>
        <p:spPr>
          <a:xfrm>
            <a:off x="7732240" y="3186627"/>
            <a:ext cx="3253245" cy="2883903"/>
          </a:xfrm>
          <a:prstGeom prst="rect">
            <a:avLst/>
          </a:prstGeom>
        </p:spPr>
      </p:pic>
    </p:spTree>
    <p:extLst>
      <p:ext uri="{BB962C8B-B14F-4D97-AF65-F5344CB8AC3E}">
        <p14:creationId xmlns:p14="http://schemas.microsoft.com/office/powerpoint/2010/main" val="3781910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3246F5-EBEA-47AE-9D95-F2A99CACAA42}"/>
              </a:ext>
            </a:extLst>
          </p:cNvPr>
          <p:cNvSpPr>
            <a:spLocks noGrp="1"/>
          </p:cNvSpPr>
          <p:nvPr>
            <p:ph type="title"/>
          </p:nvPr>
        </p:nvSpPr>
        <p:spPr/>
        <p:txBody>
          <a:bodyPr>
            <a:normAutofit/>
          </a:bodyPr>
          <a:lstStyle/>
          <a:p>
            <a:r>
              <a:rPr lang="en-US" sz="2800" b="1" dirty="0" err="1">
                <a:solidFill>
                  <a:schemeClr val="accent6"/>
                </a:solidFill>
              </a:rPr>
              <a:t>Bacini</a:t>
            </a:r>
            <a:r>
              <a:rPr lang="en-US" sz="2800" b="1" dirty="0">
                <a:solidFill>
                  <a:schemeClr val="accent6"/>
                </a:solidFill>
              </a:rPr>
              <a:t> </a:t>
            </a:r>
            <a:r>
              <a:rPr lang="en-US" sz="2800" b="1" dirty="0" err="1">
                <a:solidFill>
                  <a:schemeClr val="accent6"/>
                </a:solidFill>
              </a:rPr>
              <a:t>idrografici</a:t>
            </a:r>
            <a:endParaRPr lang="pt-PT" sz="2800" dirty="0"/>
          </a:p>
        </p:txBody>
      </p:sp>
      <p:sp>
        <p:nvSpPr>
          <p:cNvPr id="3" name="Marcador de Posição de Conteúdo 2">
            <a:extLst>
              <a:ext uri="{FF2B5EF4-FFF2-40B4-BE49-F238E27FC236}">
                <a16:creationId xmlns:a16="http://schemas.microsoft.com/office/drawing/2014/main" id="{88E3E7C0-0B7E-4CF2-80C3-6A345946A617}"/>
              </a:ext>
            </a:extLst>
          </p:cNvPr>
          <p:cNvSpPr>
            <a:spLocks noGrp="1"/>
          </p:cNvSpPr>
          <p:nvPr>
            <p:ph idx="1"/>
          </p:nvPr>
        </p:nvSpPr>
        <p:spPr>
          <a:xfrm>
            <a:off x="838200" y="1825625"/>
            <a:ext cx="4690145" cy="3971168"/>
          </a:xfrm>
        </p:spPr>
        <p:txBody>
          <a:bodyPr>
            <a:normAutofit/>
          </a:bodyPr>
          <a:lstStyle/>
          <a:p>
            <a:pPr marL="0" indent="0" algn="just">
              <a:buNone/>
            </a:pPr>
            <a:r>
              <a:rPr lang="en-US" dirty="0" err="1">
                <a:solidFill>
                  <a:schemeClr val="accent6"/>
                </a:solidFill>
              </a:rPr>
              <a:t>Bacini</a:t>
            </a:r>
            <a:r>
              <a:rPr lang="en-US" dirty="0">
                <a:solidFill>
                  <a:schemeClr val="accent6"/>
                </a:solidFill>
              </a:rPr>
              <a:t> </a:t>
            </a:r>
            <a:r>
              <a:rPr lang="en-US" dirty="0" err="1">
                <a:solidFill>
                  <a:schemeClr val="accent6"/>
                </a:solidFill>
              </a:rPr>
              <a:t>idrografici</a:t>
            </a:r>
            <a:r>
              <a:rPr lang="en-US" dirty="0">
                <a:solidFill>
                  <a:schemeClr val="accent6"/>
                </a:solidFill>
              </a:rPr>
              <a:t>:</a:t>
            </a:r>
            <a:r>
              <a:rPr lang="it-IT" dirty="0"/>
              <a:t>Il termine "bacino idrografico" è usato per riferirsi a qualsiasi regione più bassa in cui l'acqua si raccoglie dalle aree più alte sopra di essa. I bacini idrografici sono generalmente incentrati attorno a uno specchio d'acqua, come un ruscello, un fiume o un lago, in cui drenano l'acqua che raccolgono dall'alto.</a:t>
            </a:r>
            <a:endParaRPr lang="pt-PT" dirty="0"/>
          </a:p>
        </p:txBody>
      </p:sp>
      <p:sp>
        <p:nvSpPr>
          <p:cNvPr id="4" name="Marcador de Posição do Rodapé 3">
            <a:extLst>
              <a:ext uri="{FF2B5EF4-FFF2-40B4-BE49-F238E27FC236}">
                <a16:creationId xmlns:a16="http://schemas.microsoft.com/office/drawing/2014/main" id="{1E63AD5E-B808-44A4-9159-2633B107E8CD}"/>
              </a:ext>
            </a:extLst>
          </p:cNvPr>
          <p:cNvSpPr>
            <a:spLocks noGrp="1"/>
          </p:cNvSpPr>
          <p:nvPr>
            <p:ph type="ftr" sz="quarter" idx="11"/>
          </p:nvPr>
        </p:nvSpPr>
        <p:spPr/>
        <p:txBody>
          <a:bodyPr/>
          <a:lstStyle/>
          <a:p>
            <a:r>
              <a:rPr lang="it-IT" b="1" dirty="0"/>
              <a:t>Modulo: Sostenibilità agricola, gestione delle risorse naturali e azione per il clima / Unità di apprendimento: Sicurezza del nesso tra acqua, energia e cibo (WEF), irrigazione a goccia e desalinizzazione / </a:t>
            </a:r>
            <a:r>
              <a:rPr lang="it-IT" b="1" dirty="0" err="1"/>
              <a:t>Sottounità</a:t>
            </a:r>
            <a:r>
              <a:rPr lang="it-IT" b="1" dirty="0"/>
              <a:t> 2: Sistemi di approvvigionamento idrico</a:t>
            </a:r>
            <a:endParaRPr lang="en-US" dirty="0"/>
          </a:p>
        </p:txBody>
      </p:sp>
      <p:sp>
        <p:nvSpPr>
          <p:cNvPr id="5" name="Marcador de Posição do Número do Diapositivo 4">
            <a:extLst>
              <a:ext uri="{FF2B5EF4-FFF2-40B4-BE49-F238E27FC236}">
                <a16:creationId xmlns:a16="http://schemas.microsoft.com/office/drawing/2014/main" id="{FCA2B149-C239-44BA-B5DA-8931506847BA}"/>
              </a:ext>
            </a:extLst>
          </p:cNvPr>
          <p:cNvSpPr>
            <a:spLocks noGrp="1"/>
          </p:cNvSpPr>
          <p:nvPr>
            <p:ph type="sldNum" sz="quarter" idx="12"/>
          </p:nvPr>
        </p:nvSpPr>
        <p:spPr/>
        <p:txBody>
          <a:bodyPr/>
          <a:lstStyle/>
          <a:p>
            <a:fld id="{D57F1E4F-1CFF-5643-939E-217C01CDF565}" type="slidenum">
              <a:rPr lang="en-US" smtClean="0"/>
              <a:pPr/>
              <a:t>6</a:t>
            </a:fld>
            <a:endParaRPr lang="en-US" dirty="0"/>
          </a:p>
        </p:txBody>
      </p:sp>
      <p:pic>
        <p:nvPicPr>
          <p:cNvPr id="9" name="Imagem 8">
            <a:extLst>
              <a:ext uri="{FF2B5EF4-FFF2-40B4-BE49-F238E27FC236}">
                <a16:creationId xmlns:a16="http://schemas.microsoft.com/office/drawing/2014/main" id="{644D58EE-D751-4DA4-84D2-CB30549BB711}"/>
              </a:ext>
            </a:extLst>
          </p:cNvPr>
          <p:cNvPicPr>
            <a:picLocks noChangeAspect="1"/>
          </p:cNvPicPr>
          <p:nvPr/>
        </p:nvPicPr>
        <p:blipFill>
          <a:blip r:embed="rId2"/>
          <a:stretch>
            <a:fillRect/>
          </a:stretch>
        </p:blipFill>
        <p:spPr>
          <a:xfrm>
            <a:off x="5962650" y="1690688"/>
            <a:ext cx="4857750" cy="3657600"/>
          </a:xfrm>
          <a:prstGeom prst="rect">
            <a:avLst/>
          </a:prstGeom>
        </p:spPr>
      </p:pic>
    </p:spTree>
    <p:extLst>
      <p:ext uri="{BB962C8B-B14F-4D97-AF65-F5344CB8AC3E}">
        <p14:creationId xmlns:p14="http://schemas.microsoft.com/office/powerpoint/2010/main" val="1700361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3246F5-EBEA-47AE-9D95-F2A99CACAA42}"/>
              </a:ext>
            </a:extLst>
          </p:cNvPr>
          <p:cNvSpPr>
            <a:spLocks noGrp="1"/>
          </p:cNvSpPr>
          <p:nvPr>
            <p:ph type="title"/>
          </p:nvPr>
        </p:nvSpPr>
        <p:spPr/>
        <p:txBody>
          <a:bodyPr/>
          <a:lstStyle/>
          <a:p>
            <a:r>
              <a:rPr lang="en-US" sz="2800" b="1" dirty="0" err="1">
                <a:solidFill>
                  <a:srgbClr val="70AD47"/>
                </a:solidFill>
              </a:rPr>
              <a:t>Bacini</a:t>
            </a:r>
            <a:r>
              <a:rPr lang="en-US" sz="2800" b="1" dirty="0">
                <a:solidFill>
                  <a:srgbClr val="70AD47"/>
                </a:solidFill>
              </a:rPr>
              <a:t> </a:t>
            </a:r>
            <a:r>
              <a:rPr lang="en-US" sz="2800" b="1" dirty="0" err="1">
                <a:solidFill>
                  <a:srgbClr val="70AD47"/>
                </a:solidFill>
              </a:rPr>
              <a:t>idrografici</a:t>
            </a:r>
            <a:r>
              <a:rPr lang="en-US" sz="2800" b="1" dirty="0">
                <a:solidFill>
                  <a:srgbClr val="70AD47"/>
                </a:solidFill>
              </a:rPr>
              <a:t> (</a:t>
            </a:r>
            <a:r>
              <a:rPr lang="en-US" sz="2800" b="1" dirty="0" err="1">
                <a:solidFill>
                  <a:srgbClr val="70AD47"/>
                </a:solidFill>
              </a:rPr>
              <a:t>proseguimento</a:t>
            </a:r>
            <a:r>
              <a:rPr lang="en-US" sz="2800" b="1" dirty="0">
                <a:solidFill>
                  <a:srgbClr val="70AD47"/>
                </a:solidFill>
              </a:rPr>
              <a:t>)</a:t>
            </a:r>
            <a:endParaRPr lang="pt-PT" dirty="0"/>
          </a:p>
        </p:txBody>
      </p:sp>
      <p:pic>
        <p:nvPicPr>
          <p:cNvPr id="6" name="Marcador de Posição de Conteúdo 5">
            <a:extLst>
              <a:ext uri="{FF2B5EF4-FFF2-40B4-BE49-F238E27FC236}">
                <a16:creationId xmlns:a16="http://schemas.microsoft.com/office/drawing/2014/main" id="{E81B352B-88FF-475B-BB5F-D844390BD34B}"/>
              </a:ext>
            </a:extLst>
          </p:cNvPr>
          <p:cNvPicPr>
            <a:picLocks noGrp="1" noChangeAspect="1"/>
          </p:cNvPicPr>
          <p:nvPr>
            <p:ph idx="1"/>
          </p:nvPr>
        </p:nvPicPr>
        <p:blipFill>
          <a:blip r:embed="rId2"/>
          <a:stretch>
            <a:fillRect/>
          </a:stretch>
        </p:blipFill>
        <p:spPr>
          <a:xfrm>
            <a:off x="5632254" y="2581690"/>
            <a:ext cx="5188146" cy="2883658"/>
          </a:xfrm>
          <a:prstGeom prst="rect">
            <a:avLst/>
          </a:prstGeom>
        </p:spPr>
      </p:pic>
      <p:sp>
        <p:nvSpPr>
          <p:cNvPr id="4" name="Marcador de Posição do Rodapé 3">
            <a:extLst>
              <a:ext uri="{FF2B5EF4-FFF2-40B4-BE49-F238E27FC236}">
                <a16:creationId xmlns:a16="http://schemas.microsoft.com/office/drawing/2014/main" id="{1E63AD5E-B808-44A4-9159-2633B107E8CD}"/>
              </a:ext>
            </a:extLst>
          </p:cNvPr>
          <p:cNvSpPr>
            <a:spLocks noGrp="1"/>
          </p:cNvSpPr>
          <p:nvPr>
            <p:ph type="ftr" sz="quarter" idx="11"/>
          </p:nvPr>
        </p:nvSpPr>
        <p:spPr/>
        <p:txBody>
          <a:bodyPr/>
          <a:lstStyle/>
          <a:p>
            <a:r>
              <a:rPr lang="it-IT" b="1" dirty="0"/>
              <a:t>Modulo: Sostenibilità agricola, gestione delle risorse naturali e azione per il clima / Unità di apprendimento: Sicurezza del nesso tra acqua, energia e cibo (WEF), irrigazione a goccia e desalinizzazione / </a:t>
            </a:r>
            <a:r>
              <a:rPr lang="it-IT" b="1" dirty="0" err="1"/>
              <a:t>Sottounità</a:t>
            </a:r>
            <a:r>
              <a:rPr lang="it-IT" b="1" dirty="0"/>
              <a:t> 2: Sistemi di approvvigionamento idrico</a:t>
            </a:r>
            <a:endParaRPr lang="en-US" dirty="0"/>
          </a:p>
        </p:txBody>
      </p:sp>
      <p:sp>
        <p:nvSpPr>
          <p:cNvPr id="5" name="Marcador de Posição do Número do Diapositivo 4">
            <a:extLst>
              <a:ext uri="{FF2B5EF4-FFF2-40B4-BE49-F238E27FC236}">
                <a16:creationId xmlns:a16="http://schemas.microsoft.com/office/drawing/2014/main" id="{FCA2B149-C239-44BA-B5DA-8931506847BA}"/>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
        <p:nvSpPr>
          <p:cNvPr id="7" name="Retângulo 6">
            <a:extLst>
              <a:ext uri="{FF2B5EF4-FFF2-40B4-BE49-F238E27FC236}">
                <a16:creationId xmlns:a16="http://schemas.microsoft.com/office/drawing/2014/main" id="{BE2F4835-2458-4324-B5D7-D7C7CE0B5D90}"/>
              </a:ext>
            </a:extLst>
          </p:cNvPr>
          <p:cNvSpPr/>
          <p:nvPr/>
        </p:nvSpPr>
        <p:spPr>
          <a:xfrm>
            <a:off x="838200" y="2581690"/>
            <a:ext cx="4027415" cy="1754326"/>
          </a:xfrm>
          <a:prstGeom prst="rect">
            <a:avLst/>
          </a:prstGeom>
        </p:spPr>
        <p:txBody>
          <a:bodyPr wrap="square">
            <a:spAutoFit/>
          </a:bodyPr>
          <a:lstStyle/>
          <a:p>
            <a:pPr algn="just"/>
            <a:r>
              <a:rPr lang="en-US" dirty="0">
                <a:solidFill>
                  <a:schemeClr val="accent6"/>
                </a:solidFill>
              </a:rPr>
              <a:t>Primavera:</a:t>
            </a:r>
            <a:r>
              <a:rPr lang="it-IT" dirty="0"/>
              <a:t>è un luogo in cui l'acqua che si muove nel sottosuolo trova un'apertura verso la superficie terrestre ed emerge, a volte come un semplice rivolo, forse solo dopo una pioggia, e a volte in modo continuo</a:t>
            </a:r>
            <a:r>
              <a:rPr lang="en-US" dirty="0"/>
              <a:t>.</a:t>
            </a:r>
          </a:p>
        </p:txBody>
      </p:sp>
    </p:spTree>
    <p:extLst>
      <p:ext uri="{BB962C8B-B14F-4D97-AF65-F5344CB8AC3E}">
        <p14:creationId xmlns:p14="http://schemas.microsoft.com/office/powerpoint/2010/main" val="1180464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40C4DC-3EA6-2AEC-59C2-B534919090F0}"/>
              </a:ext>
            </a:extLst>
          </p:cNvPr>
          <p:cNvSpPr>
            <a:spLocks noGrp="1"/>
          </p:cNvSpPr>
          <p:nvPr>
            <p:ph type="title"/>
          </p:nvPr>
        </p:nvSpPr>
        <p:spPr>
          <a:xfrm>
            <a:off x="838200" y="831407"/>
            <a:ext cx="10515600" cy="1009651"/>
          </a:xfrm>
        </p:spPr>
        <p:txBody>
          <a:bodyPr/>
          <a:lstStyle/>
          <a:p>
            <a:r>
              <a:rPr lang="en-US" sz="2800" b="1" dirty="0" err="1">
                <a:solidFill>
                  <a:srgbClr val="70AD47"/>
                </a:solidFill>
              </a:rPr>
              <a:t>Bacini</a:t>
            </a:r>
            <a:r>
              <a:rPr lang="en-US" sz="2800" b="1" dirty="0">
                <a:solidFill>
                  <a:srgbClr val="70AD47"/>
                </a:solidFill>
              </a:rPr>
              <a:t> </a:t>
            </a:r>
            <a:r>
              <a:rPr lang="en-US" sz="2800" b="1" dirty="0" err="1">
                <a:solidFill>
                  <a:srgbClr val="70AD47"/>
                </a:solidFill>
              </a:rPr>
              <a:t>idrografici</a:t>
            </a:r>
            <a:r>
              <a:rPr lang="en-US" sz="2800" b="1" dirty="0">
                <a:solidFill>
                  <a:srgbClr val="70AD47"/>
                </a:solidFill>
              </a:rPr>
              <a:t> (</a:t>
            </a:r>
            <a:r>
              <a:rPr lang="en-US" sz="2800" b="1" dirty="0" err="1">
                <a:solidFill>
                  <a:srgbClr val="70AD47"/>
                </a:solidFill>
              </a:rPr>
              <a:t>proseguimento</a:t>
            </a:r>
            <a:r>
              <a:rPr lang="en-US" sz="2800" b="1" dirty="0">
                <a:solidFill>
                  <a:srgbClr val="70AD47"/>
                </a:solidFill>
              </a:rPr>
              <a:t>)</a:t>
            </a:r>
            <a:endParaRPr lang="en-GB" dirty="0"/>
          </a:p>
        </p:txBody>
      </p:sp>
      <p:pic>
        <p:nvPicPr>
          <p:cNvPr id="9" name="Marcador de Posição de Conteúdo 8">
            <a:extLst>
              <a:ext uri="{FF2B5EF4-FFF2-40B4-BE49-F238E27FC236}">
                <a16:creationId xmlns:a16="http://schemas.microsoft.com/office/drawing/2014/main" id="{F6C0D342-FB90-415B-BDE5-1B0FEFE4613A}"/>
              </a:ext>
            </a:extLst>
          </p:cNvPr>
          <p:cNvPicPr>
            <a:picLocks noGrp="1" noChangeAspect="1"/>
          </p:cNvPicPr>
          <p:nvPr>
            <p:ph idx="1"/>
          </p:nvPr>
        </p:nvPicPr>
        <p:blipFill>
          <a:blip r:embed="rId2"/>
          <a:stretch>
            <a:fillRect/>
          </a:stretch>
        </p:blipFill>
        <p:spPr>
          <a:xfrm>
            <a:off x="5808677" y="1943387"/>
            <a:ext cx="5011723" cy="4042790"/>
          </a:xfrm>
          <a:prstGeom prst="rect">
            <a:avLst/>
          </a:prstGeom>
        </p:spPr>
      </p:pic>
      <p:sp>
        <p:nvSpPr>
          <p:cNvPr id="4" name="Segnaposto piè di pagina 3">
            <a:extLst>
              <a:ext uri="{FF2B5EF4-FFF2-40B4-BE49-F238E27FC236}">
                <a16:creationId xmlns:a16="http://schemas.microsoft.com/office/drawing/2014/main" id="{15AF23E6-2A9D-7113-1C19-1D77DBE597BA}"/>
              </a:ext>
            </a:extLst>
          </p:cNvPr>
          <p:cNvSpPr>
            <a:spLocks noGrp="1"/>
          </p:cNvSpPr>
          <p:nvPr>
            <p:ph type="ftr" sz="quarter" idx="11"/>
          </p:nvPr>
        </p:nvSpPr>
        <p:spPr/>
        <p:txBody>
          <a:bodyPr/>
          <a:lstStyle/>
          <a:p>
            <a:r>
              <a:rPr lang="it-IT" b="1" dirty="0"/>
              <a:t>Modulo: Sostenibilità agricola, gestione delle risorse naturali e azione per il clima / Unità di apprendimento: Sicurezza del nesso tra acqua, energia e cibo (WEF), irrigazione a goccia e desalinizzazione / </a:t>
            </a:r>
            <a:r>
              <a:rPr lang="it-IT" b="1" dirty="0" err="1"/>
              <a:t>Sottounità</a:t>
            </a:r>
            <a:r>
              <a:rPr lang="it-IT" b="1" dirty="0"/>
              <a:t> 2: Sistemi di approvvigionamento idrico</a:t>
            </a:r>
            <a:endParaRPr lang="en-US" dirty="0"/>
          </a:p>
        </p:txBody>
      </p:sp>
      <p:sp>
        <p:nvSpPr>
          <p:cNvPr id="5" name="Segnaposto numero diapositiva 4">
            <a:extLst>
              <a:ext uri="{FF2B5EF4-FFF2-40B4-BE49-F238E27FC236}">
                <a16:creationId xmlns:a16="http://schemas.microsoft.com/office/drawing/2014/main" id="{34CBB504-2CEC-0D6A-E09F-814F65879838}"/>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
        <p:nvSpPr>
          <p:cNvPr id="10" name="Retângulo 9">
            <a:extLst>
              <a:ext uri="{FF2B5EF4-FFF2-40B4-BE49-F238E27FC236}">
                <a16:creationId xmlns:a16="http://schemas.microsoft.com/office/drawing/2014/main" id="{8F0556E4-A29D-4018-BC52-3A1D3A307B24}"/>
              </a:ext>
            </a:extLst>
          </p:cNvPr>
          <p:cNvSpPr/>
          <p:nvPr/>
        </p:nvSpPr>
        <p:spPr>
          <a:xfrm>
            <a:off x="766195" y="2060675"/>
            <a:ext cx="4862818" cy="2585323"/>
          </a:xfrm>
          <a:prstGeom prst="rect">
            <a:avLst/>
          </a:prstGeom>
        </p:spPr>
        <p:txBody>
          <a:bodyPr wrap="square">
            <a:spAutoFit/>
          </a:bodyPr>
          <a:lstStyle/>
          <a:p>
            <a:r>
              <a:rPr lang="en-US" dirty="0">
                <a:solidFill>
                  <a:schemeClr val="accent6"/>
                </a:solidFill>
              </a:rPr>
              <a:t>Wells and boreholes</a:t>
            </a:r>
          </a:p>
          <a:p>
            <a:pPr algn="just"/>
            <a:r>
              <a:rPr lang="en-US" dirty="0">
                <a:solidFill>
                  <a:srgbClr val="92D050"/>
                </a:solidFill>
              </a:rPr>
              <a:t>Pozzo </a:t>
            </a:r>
            <a:r>
              <a:rPr lang="en-US" dirty="0" err="1">
                <a:solidFill>
                  <a:srgbClr val="92D050"/>
                </a:solidFill>
              </a:rPr>
              <a:t>trivellato</a:t>
            </a:r>
            <a:r>
              <a:rPr lang="en-US" dirty="0">
                <a:solidFill>
                  <a:srgbClr val="92D050"/>
                </a:solidFill>
              </a:rPr>
              <a:t>: </a:t>
            </a:r>
            <a:r>
              <a:rPr lang="it-IT" dirty="0"/>
              <a:t>elemento perforato nel terreno dove la profondità è maggiore della dimensione superficiale più grande e il cui obiettivo è quello di raggiungere le riserve idriche sotterranee.</a:t>
            </a:r>
          </a:p>
          <a:p>
            <a:pPr algn="just"/>
            <a:r>
              <a:rPr lang="en-US" dirty="0">
                <a:solidFill>
                  <a:srgbClr val="92D050"/>
                </a:solidFill>
              </a:rPr>
              <a:t>Pozzo: </a:t>
            </a:r>
            <a:r>
              <a:rPr lang="it-IT" dirty="0"/>
              <a:t>La differenza sta nel fatto che il pozzo non necessita di una passerella e che l'acqua non viene immessa attraverso aperture a finestra, ma attraverso tubi.</a:t>
            </a:r>
            <a:endParaRPr lang="en-US" dirty="0"/>
          </a:p>
        </p:txBody>
      </p:sp>
    </p:spTree>
    <p:extLst>
      <p:ext uri="{BB962C8B-B14F-4D97-AF65-F5344CB8AC3E}">
        <p14:creationId xmlns:p14="http://schemas.microsoft.com/office/powerpoint/2010/main" val="945121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15B79C-88FB-B604-33F6-E0B1E73E54CE}"/>
              </a:ext>
            </a:extLst>
          </p:cNvPr>
          <p:cNvSpPr>
            <a:spLocks noGrp="1"/>
          </p:cNvSpPr>
          <p:nvPr>
            <p:ph type="title"/>
          </p:nvPr>
        </p:nvSpPr>
        <p:spPr/>
        <p:txBody>
          <a:bodyPr/>
          <a:lstStyle/>
          <a:p>
            <a:r>
              <a:rPr lang="en-US" sz="2800" b="1" dirty="0" err="1">
                <a:solidFill>
                  <a:srgbClr val="70AD47"/>
                </a:solidFill>
              </a:rPr>
              <a:t>Bacini</a:t>
            </a:r>
            <a:r>
              <a:rPr lang="en-US" sz="2800" b="1" dirty="0">
                <a:solidFill>
                  <a:srgbClr val="70AD47"/>
                </a:solidFill>
              </a:rPr>
              <a:t> </a:t>
            </a:r>
            <a:r>
              <a:rPr lang="en-US" sz="2800" b="1" dirty="0" err="1">
                <a:solidFill>
                  <a:srgbClr val="70AD47"/>
                </a:solidFill>
              </a:rPr>
              <a:t>idrografici</a:t>
            </a:r>
            <a:r>
              <a:rPr lang="en-US" sz="2800" b="1" dirty="0">
                <a:solidFill>
                  <a:srgbClr val="70AD47"/>
                </a:solidFill>
              </a:rPr>
              <a:t> (</a:t>
            </a:r>
            <a:r>
              <a:rPr lang="en-US" sz="2800" b="1" dirty="0" err="1">
                <a:solidFill>
                  <a:srgbClr val="70AD47"/>
                </a:solidFill>
              </a:rPr>
              <a:t>proseguimento</a:t>
            </a:r>
            <a:r>
              <a:rPr lang="en-US" sz="2800" b="1" dirty="0">
                <a:solidFill>
                  <a:srgbClr val="70AD47"/>
                </a:solidFill>
              </a:rPr>
              <a:t>)</a:t>
            </a:r>
            <a:endParaRPr lang="en-GB" dirty="0"/>
          </a:p>
        </p:txBody>
      </p:sp>
      <p:sp>
        <p:nvSpPr>
          <p:cNvPr id="3" name="Segnaposto contenuto 2">
            <a:extLst>
              <a:ext uri="{FF2B5EF4-FFF2-40B4-BE49-F238E27FC236}">
                <a16:creationId xmlns:a16="http://schemas.microsoft.com/office/drawing/2014/main" id="{78EEE677-F961-227B-5672-4798FA00061F}"/>
              </a:ext>
            </a:extLst>
          </p:cNvPr>
          <p:cNvSpPr>
            <a:spLocks noGrp="1"/>
          </p:cNvSpPr>
          <p:nvPr>
            <p:ph idx="1"/>
          </p:nvPr>
        </p:nvSpPr>
        <p:spPr>
          <a:xfrm>
            <a:off x="838200" y="1825625"/>
            <a:ext cx="10515600" cy="3816700"/>
          </a:xfrm>
        </p:spPr>
        <p:txBody>
          <a:bodyPr/>
          <a:lstStyle/>
          <a:p>
            <a:pPr marL="0" indent="0">
              <a:buNone/>
            </a:pPr>
            <a:r>
              <a:rPr lang="en-GB" dirty="0" err="1">
                <a:solidFill>
                  <a:schemeClr val="accent6"/>
                </a:solidFill>
              </a:rPr>
              <a:t>Altre</a:t>
            </a:r>
            <a:r>
              <a:rPr lang="en-GB" dirty="0">
                <a:solidFill>
                  <a:schemeClr val="accent6"/>
                </a:solidFill>
              </a:rPr>
              <a:t> </a:t>
            </a:r>
            <a:r>
              <a:rPr lang="en-GB" dirty="0" err="1">
                <a:solidFill>
                  <a:schemeClr val="accent6"/>
                </a:solidFill>
              </a:rPr>
              <a:t>fonti</a:t>
            </a:r>
            <a:r>
              <a:rPr lang="en-GB" dirty="0">
                <a:solidFill>
                  <a:schemeClr val="accent6"/>
                </a:solidFill>
              </a:rPr>
              <a:t> </a:t>
            </a:r>
            <a:r>
              <a:rPr lang="en-GB" dirty="0" err="1">
                <a:solidFill>
                  <a:schemeClr val="accent6"/>
                </a:solidFill>
              </a:rPr>
              <a:t>d'acqua</a:t>
            </a:r>
            <a:r>
              <a:rPr lang="en-GB" dirty="0">
                <a:solidFill>
                  <a:schemeClr val="accent6"/>
                </a:solidFill>
              </a:rPr>
              <a:t>:</a:t>
            </a:r>
          </a:p>
          <a:p>
            <a:pPr marL="0" indent="0">
              <a:buNone/>
            </a:pPr>
            <a:r>
              <a:rPr lang="pt-PT" sz="2000" b="1" dirty="0">
                <a:solidFill>
                  <a:srgbClr val="70AD47"/>
                </a:solidFill>
              </a:rPr>
              <a:t>Dissalazione</a:t>
            </a:r>
            <a:r>
              <a:rPr lang="pt-PT" sz="1800" dirty="0">
                <a:solidFill>
                  <a:prstClr val="black"/>
                </a:solidFill>
              </a:rPr>
              <a:t>: </a:t>
            </a:r>
            <a:r>
              <a:rPr lang="it-IT" sz="1800" dirty="0">
                <a:solidFill>
                  <a:prstClr val="black"/>
                </a:solidFill>
              </a:rPr>
              <a:t>è il processo di rimozione dei sali disciolti dall'acqua di mare e da altre acque con vari metodi.
I processi di desalinizzazione più comuni sono la distillazione e l'osmosi inversa.</a:t>
            </a:r>
            <a:endParaRPr lang="en-GB" dirty="0">
              <a:solidFill>
                <a:schemeClr val="accent6"/>
              </a:solidFill>
            </a:endParaRPr>
          </a:p>
        </p:txBody>
      </p:sp>
      <p:sp>
        <p:nvSpPr>
          <p:cNvPr id="4" name="Segnaposto piè di pagina 3">
            <a:extLst>
              <a:ext uri="{FF2B5EF4-FFF2-40B4-BE49-F238E27FC236}">
                <a16:creationId xmlns:a16="http://schemas.microsoft.com/office/drawing/2014/main" id="{2D6730F3-DF3E-43D1-9B3A-409ECEDC4A7E}"/>
              </a:ext>
            </a:extLst>
          </p:cNvPr>
          <p:cNvSpPr>
            <a:spLocks noGrp="1"/>
          </p:cNvSpPr>
          <p:nvPr>
            <p:ph type="ftr" sz="quarter" idx="11"/>
          </p:nvPr>
        </p:nvSpPr>
        <p:spPr/>
        <p:txBody>
          <a:bodyPr/>
          <a:lstStyle/>
          <a:p>
            <a:r>
              <a:rPr lang="it-IT" b="1" dirty="0"/>
              <a:t>Modulo: Sostenibilità agricola, gestione delle risorse naturali e azione per il clima / Unità di apprendimento: Sicurezza del nesso tra acqua, energia e cibo (WEF), irrigazione a goccia e desalinizzazione / </a:t>
            </a:r>
            <a:r>
              <a:rPr lang="it-IT" b="1" dirty="0" err="1"/>
              <a:t>Sottounità</a:t>
            </a:r>
            <a:r>
              <a:rPr lang="it-IT" b="1" dirty="0"/>
              <a:t> 2: Sistemi di approvvigionamento idrico</a:t>
            </a:r>
            <a:endParaRPr lang="en-US" dirty="0"/>
          </a:p>
        </p:txBody>
      </p:sp>
      <p:sp>
        <p:nvSpPr>
          <p:cNvPr id="5" name="Segnaposto numero diapositiva 4">
            <a:extLst>
              <a:ext uri="{FF2B5EF4-FFF2-40B4-BE49-F238E27FC236}">
                <a16:creationId xmlns:a16="http://schemas.microsoft.com/office/drawing/2014/main" id="{4A1ABC1B-5CE1-2165-AAE3-9AB3AB92BF9A}"/>
              </a:ext>
            </a:extLst>
          </p:cNvPr>
          <p:cNvSpPr>
            <a:spLocks noGrp="1"/>
          </p:cNvSpPr>
          <p:nvPr>
            <p:ph type="sldNum" sz="quarter" idx="12"/>
          </p:nvPr>
        </p:nvSpPr>
        <p:spPr/>
        <p:txBody>
          <a:bodyPr/>
          <a:lstStyle/>
          <a:p>
            <a:fld id="{D57F1E4F-1CFF-5643-939E-217C01CDF565}" type="slidenum">
              <a:rPr lang="en-US" smtClean="0"/>
              <a:pPr/>
              <a:t>9</a:t>
            </a:fld>
            <a:endParaRPr lang="en-US" dirty="0"/>
          </a:p>
        </p:txBody>
      </p:sp>
      <p:pic>
        <p:nvPicPr>
          <p:cNvPr id="7" name="Imagem 6">
            <a:extLst>
              <a:ext uri="{FF2B5EF4-FFF2-40B4-BE49-F238E27FC236}">
                <a16:creationId xmlns:a16="http://schemas.microsoft.com/office/drawing/2014/main" id="{E739C9B7-B606-420A-9303-8BF6E23D993B}"/>
              </a:ext>
            </a:extLst>
          </p:cNvPr>
          <p:cNvPicPr>
            <a:picLocks noChangeAspect="1"/>
          </p:cNvPicPr>
          <p:nvPr/>
        </p:nvPicPr>
        <p:blipFill>
          <a:blip r:embed="rId2"/>
          <a:stretch>
            <a:fillRect/>
          </a:stretch>
        </p:blipFill>
        <p:spPr>
          <a:xfrm>
            <a:off x="3072122" y="2963724"/>
            <a:ext cx="6047756" cy="2792210"/>
          </a:xfrm>
          <a:prstGeom prst="rect">
            <a:avLst/>
          </a:prstGeom>
        </p:spPr>
      </p:pic>
      <p:sp>
        <p:nvSpPr>
          <p:cNvPr id="8" name="Retângulo 7">
            <a:extLst>
              <a:ext uri="{FF2B5EF4-FFF2-40B4-BE49-F238E27FC236}">
                <a16:creationId xmlns:a16="http://schemas.microsoft.com/office/drawing/2014/main" id="{F025C1D9-C22C-4CCE-8AAF-31785ED08D84}"/>
              </a:ext>
            </a:extLst>
          </p:cNvPr>
          <p:cNvSpPr/>
          <p:nvPr/>
        </p:nvSpPr>
        <p:spPr>
          <a:xfrm>
            <a:off x="1325217" y="5755934"/>
            <a:ext cx="9982200" cy="369332"/>
          </a:xfrm>
          <a:prstGeom prst="rect">
            <a:avLst/>
          </a:prstGeom>
        </p:spPr>
        <p:txBody>
          <a:bodyPr wrap="square">
            <a:spAutoFit/>
          </a:bodyPr>
          <a:lstStyle/>
          <a:p>
            <a:r>
              <a:rPr lang="it-IT" dirty="0"/>
              <a:t>Desalinizzazione con tecnologia ad osmosi inversa per separare le molecole d'acqua dall'acqua di mare.</a:t>
            </a:r>
            <a:endParaRPr lang="en-US" dirty="0"/>
          </a:p>
        </p:txBody>
      </p:sp>
    </p:spTree>
    <p:extLst>
      <p:ext uri="{BB962C8B-B14F-4D97-AF65-F5344CB8AC3E}">
        <p14:creationId xmlns:p14="http://schemas.microsoft.com/office/powerpoint/2010/main" val="1666243206"/>
      </p:ext>
    </p:extLst>
  </p:cSld>
  <p:clrMapOvr>
    <a:masterClrMapping/>
  </p:clrMapOvr>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B39D7B13-89CB-6947-98A3-110CF513C419}" vid="{8C3FCB74-990D-A34C-BE58-DA2F45AA149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B1C52252B014674CB5B8BBCA345FDDE6" ma:contentTypeVersion="18" ma:contentTypeDescription="Δημιουργία νέου εγγράφου" ma:contentTypeScope="" ma:versionID="deb82e69e0d6b069935fd613c8aeb344">
  <xsd:schema xmlns:xsd="http://www.w3.org/2001/XMLSchema" xmlns:xs="http://www.w3.org/2001/XMLSchema" xmlns:p="http://schemas.microsoft.com/office/2006/metadata/properties" xmlns:ns2="c09b88ca-66eb-4a97-99d4-e4839274e101" xmlns:ns3="c944d2af-eeed-4acc-b052-3107ab9b10d9" targetNamespace="http://schemas.microsoft.com/office/2006/metadata/properties" ma:root="true" ma:fieldsID="27d91c22e0c66458f88cbf27cff06a08" ns2:_="" ns3:_="">
    <xsd:import namespace="c09b88ca-66eb-4a97-99d4-e4839274e101"/>
    <xsd:import namespace="c944d2af-eeed-4acc-b052-3107ab9b10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b88ca-66eb-4a97-99d4-e4839274e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Ετικέτες εικόνας" ma:readOnly="false" ma:fieldId="{5cf76f15-5ced-4ddc-b409-7134ff3c332f}" ma:taxonomyMulti="true" ma:sspId="7a24ce2f-4116-4ad3-bf66-ef18cb5ca1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44d2af-eeed-4acc-b052-3107ab9b10d9" elementFormDefault="qualified">
    <xsd:import namespace="http://schemas.microsoft.com/office/2006/documentManagement/types"/>
    <xsd:import namespace="http://schemas.microsoft.com/office/infopath/2007/PartnerControls"/>
    <xsd:element name="SharedWithUsers" ma:index="13"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Κοινή χρήση με λεπτομέρειες" ma:internalName="SharedWithDetails" ma:readOnly="true">
      <xsd:simpleType>
        <xsd:restriction base="dms:Note">
          <xsd:maxLength value="255"/>
        </xsd:restriction>
      </xsd:simpleType>
    </xsd:element>
    <xsd:element name="TaxCatchAll" ma:index="23" nillable="true" ma:displayName="Taxonomy Catch All Column" ma:hidden="true" ma:list="{72b4d781-8933-4bb7-bea4-6819269a0d88}" ma:internalName="TaxCatchAll" ma:showField="CatchAllData" ma:web="c944d2af-eeed-4acc-b052-3107ab9b10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922B8B-4AA9-4189-86F8-EFF69E33CAB8}"/>
</file>

<file path=customXml/itemProps2.xml><?xml version="1.0" encoding="utf-8"?>
<ds:datastoreItem xmlns:ds="http://schemas.openxmlformats.org/officeDocument/2006/customXml" ds:itemID="{1DE0195C-B613-4261-9E7F-DC58E3787650}"/>
</file>

<file path=docProps/app.xml><?xml version="1.0" encoding="utf-8"?>
<Properties xmlns="http://schemas.openxmlformats.org/officeDocument/2006/extended-properties" xmlns:vt="http://schemas.openxmlformats.org/officeDocument/2006/docPropsVTypes">
  <Template/>
  <TotalTime>453</TotalTime>
  <Words>2469</Words>
  <Application>Microsoft Office PowerPoint</Application>
  <PresentationFormat>Widescreen</PresentationFormat>
  <Paragraphs>98</Paragraphs>
  <Slides>22</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22</vt:i4>
      </vt:variant>
    </vt:vector>
  </HeadingPairs>
  <TitlesOfParts>
    <vt:vector size="30" baseType="lpstr">
      <vt:lpstr>Arial</vt:lpstr>
      <vt:lpstr>Calibri</vt:lpstr>
      <vt:lpstr>Calibri Light</vt:lpstr>
      <vt:lpstr>Minion Pro</vt:lpstr>
      <vt:lpstr>Open Sans</vt:lpstr>
      <vt:lpstr>Times New Roman</vt:lpstr>
      <vt:lpstr>Wingdings</vt:lpstr>
      <vt:lpstr>Tema1</vt:lpstr>
      <vt:lpstr>Presentazione standard di PowerPoint</vt:lpstr>
      <vt:lpstr>Corso: VET Modulo: Sostenibilità agricola, gestione delle risorse naturali e azione per il clima Unità di apprendimento: Sicurezza del nesso di acqua, energia e cibo (WEF), irrigazione a goccia e desalinizzazione</vt:lpstr>
      <vt:lpstr>Introduzione</vt:lpstr>
      <vt:lpstr>Subunit 1: Concetti di base dell'acqua</vt:lpstr>
      <vt:lpstr>Subunit 2: Sistemi idrici di approvvigionamento idrico</vt:lpstr>
      <vt:lpstr>Bacini idrografici</vt:lpstr>
      <vt:lpstr>Bacini idrografici (proseguimento)</vt:lpstr>
      <vt:lpstr>Bacini idrografici (proseguimento)</vt:lpstr>
      <vt:lpstr>Bacini idrografici (proseguimento)</vt:lpstr>
      <vt:lpstr>Bacini idrografici (proseguimento)</vt:lpstr>
      <vt:lpstr>Presentazione standard di PowerPoint</vt:lpstr>
      <vt:lpstr>Bacini idrografici (proseguimento)</vt:lpstr>
      <vt:lpstr>Presentazione standard di PowerPoint</vt:lpstr>
      <vt:lpstr>Subunit 3: Usi dell'acqua</vt:lpstr>
      <vt:lpstr>Usi dell'acqua</vt:lpstr>
      <vt:lpstr>Presentazione standard di PowerPoint</vt:lpstr>
      <vt:lpstr>Subunit 4: Gestione delle acque</vt:lpstr>
      <vt:lpstr>Gestione delle risorse idriche (proseguimento)</vt:lpstr>
      <vt:lpstr>Gestione delle risorse idriche (proseguimento)</vt:lpstr>
      <vt:lpstr>Gestione delle risorse idriche (proseguimento)</vt:lpstr>
      <vt:lpstr>Conclusioni</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Leucotea</cp:lastModifiedBy>
  <cp:revision>47</cp:revision>
  <dcterms:created xsi:type="dcterms:W3CDTF">2022-08-02T09:54:50Z</dcterms:created>
  <dcterms:modified xsi:type="dcterms:W3CDTF">2024-04-02T13:02:34Z</dcterms:modified>
</cp:coreProperties>
</file>