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style1.xml" ContentType="application/vnd.ms-office.chart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olors1.xml" ContentType="application/vnd.ms-office.chartcolorstyl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notesMasterIdLst>
    <p:notesMasterId r:id="rId32"/>
  </p:notesMasterIdLst>
  <p:sldIdLst>
    <p:sldId id="265" r:id="rId2"/>
    <p:sldId id="256" r:id="rId3"/>
    <p:sldId id="260" r:id="rId4"/>
    <p:sldId id="269" r:id="rId5"/>
    <p:sldId id="267" r:id="rId6"/>
    <p:sldId id="268" r:id="rId7"/>
    <p:sldId id="261" r:id="rId8"/>
    <p:sldId id="271" r:id="rId9"/>
    <p:sldId id="275" r:id="rId10"/>
    <p:sldId id="285" r:id="rId11"/>
    <p:sldId id="276" r:id="rId12"/>
    <p:sldId id="295" r:id="rId13"/>
    <p:sldId id="304" r:id="rId14"/>
    <p:sldId id="278" r:id="rId15"/>
    <p:sldId id="279" r:id="rId16"/>
    <p:sldId id="284" r:id="rId17"/>
    <p:sldId id="281" r:id="rId18"/>
    <p:sldId id="282" r:id="rId19"/>
    <p:sldId id="296" r:id="rId20"/>
    <p:sldId id="283" r:id="rId21"/>
    <p:sldId id="302" r:id="rId22"/>
    <p:sldId id="300" r:id="rId23"/>
    <p:sldId id="288" r:id="rId24"/>
    <p:sldId id="289" r:id="rId25"/>
    <p:sldId id="303" r:id="rId26"/>
    <p:sldId id="305" r:id="rId27"/>
    <p:sldId id="290" r:id="rId28"/>
    <p:sldId id="307" r:id="rId29"/>
    <p:sldId id="306" r:id="rId30"/>
    <p:sldId id="274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D8"/>
    <a:srgbClr val="7BCB42"/>
    <a:srgbClr val="93C01F"/>
    <a:srgbClr val="FFFFFF"/>
    <a:srgbClr val="B4E143"/>
    <a:srgbClr val="027822"/>
    <a:srgbClr val="94C02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5"/>
    <p:restoredTop sz="96405"/>
  </p:normalViewPr>
  <p:slideViewPr>
    <p:cSldViewPr snapToGrid="0">
      <p:cViewPr varScale="1">
        <p:scale>
          <a:sx n="106" d="100"/>
          <a:sy n="106" d="100"/>
        </p:scale>
        <p:origin x="7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3E-4C59-B2B6-4009A7521CE7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13E-4C59-B2B6-4009A7521CE7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3E-4C59-B2B6-4009A7521CE7}"/>
              </c:ext>
            </c:extLst>
          </c:dPt>
          <c:dLbls>
            <c:delete val="1"/>
          </c:dLbls>
          <c:cat>
            <c:numRef>
              <c:f>Foglio1!$A$2:$A$4</c:f>
              <c:numCache>
                <c:formatCode>General</c:formatCode>
                <c:ptCount val="3"/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62</c:v>
                </c:pt>
                <c:pt idx="1">
                  <c:v>35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3E-4C59-B2B6-4009A7521CE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Alimentazione animale</a:t>
          </a: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Mais, canna da zucchero, cereali, sorgo, soia, grano e ortaggi. 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</a:t>
          </a:r>
          <a:r>
            <a:rPr lang="it-IT" sz="1600" i="1" dirty="0"/>
            <a:t>Fonte di nutrimento per gli animali, riduzione dei rifiuti 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</a:t>
          </a:r>
          <a:r>
            <a:rPr lang="it-IT" sz="1600" i="1" dirty="0"/>
            <a:t>Tossicità nei mangimi dovuta alle tossine prodotte dalla coltura stessa o applicate alla coltura (ad esempio, insetti-cidi o erbicidi) o prodotte da muffe e funghi
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54634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32940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26569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58075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Compost</a:t>
          </a: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Foglie, erba tagliata, residui vegetali, scarti di cibo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</a:t>
          </a:r>
          <a:r>
            <a:rPr lang="it-IT" sz="1600" i="1" dirty="0"/>
            <a:t>Fertilizzante organico, risolve i problemi ambientali, uccide gli agenti patogeni, riduce la germinazione delle erbe infestanti e gli odori, riduce i rifiuti in discarica.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</a:t>
          </a:r>
          <a:r>
            <a:rPr lang="it-IT" sz="1600" i="1" dirty="0"/>
            <a:t>I costi per la preparazione del sito e le attrezzature possono essere elevati, il periodo di trattamento lungo, odori e polvere.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45131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36304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58176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45600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Coltivazione di funghi</a:t>
          </a:r>
        </a:p>
        <a:p>
          <a:endParaRPr lang="it-IT" sz="2400" dirty="0">
            <a:solidFill>
              <a:schemeClr val="accent6">
                <a:lumMod val="75000"/>
              </a:schemeClr>
            </a:solidFill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Paglia di grano, paglia di riso, crusca di riso, melassa, residui di caffè, foglie di tè, cotone, segatura</a:t>
          </a:r>
        </a:p>
        <a:p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</a:t>
          </a:r>
          <a:r>
            <a:rPr lang="it-IT" sz="1600" i="1" dirty="0"/>
            <a:t>Pratiche agricole efficaci per costi ridotti e per combattere l'inquinamento ambientale causato da questi rifiuti. </a:t>
          </a:r>
        </a:p>
        <a:p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</a:t>
          </a:r>
          <a:r>
            <a:rPr lang="it-IT" sz="1600" i="1" dirty="0"/>
            <a:t>Mancanza di mercato e di promozione a livello locale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93721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59577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55289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43679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en-US" sz="2400" b="1" kern="1200" dirty="0" err="1">
              <a:solidFill>
                <a:srgbClr val="70AD47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Pacciamatura</a:t>
          </a:r>
          <a:endParaRPr lang="it-IT" sz="2400" b="1" kern="1200" dirty="0">
            <a:solidFill>
              <a:srgbClr val="70AD47">
                <a:lumMod val="75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Trucioli di corteccia, sfalci d'erba, paglia di frumento o di risone, foglie di piante, compost e segatura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</a:t>
          </a:r>
          <a:r>
            <a:rPr lang="it-IT" sz="1600" i="1" dirty="0"/>
            <a:t>Previene l'erosione, mitiga la tempera-tura del suolo, fornisce nutrienti, uccide </a:t>
          </a:r>
          <a:r>
            <a:rPr lang="it-IT" sz="1600" i="1" dirty="0" err="1"/>
            <a:t>pato</a:t>
          </a:r>
          <a:r>
            <a:rPr lang="it-IT" sz="1600" i="1" dirty="0"/>
            <a:t>-geni e parassiti, aumenta la ritenzione idrica..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 </a:t>
          </a:r>
          <a:r>
            <a:rPr lang="it-IT" sz="1600" i="1" dirty="0"/>
            <a:t>Mantenere il terreno troppo umi-do su terreni poco drenati, luoghi di </a:t>
          </a:r>
          <a:r>
            <a:rPr lang="it-IT" sz="1600" i="1" dirty="0" err="1"/>
            <a:t>riprodu</a:t>
          </a:r>
          <a:r>
            <a:rPr lang="it-IT" sz="1600" i="1" dirty="0"/>
            <a:t>-zione di alcuni parassiti, i pacciami (fieno e paglia) contengono semi che possono </a:t>
          </a:r>
          <a:r>
            <a:rPr lang="it-IT" sz="1600" i="1" dirty="0" err="1"/>
            <a:t>diven</a:t>
          </a:r>
          <a:r>
            <a:rPr lang="it-IT" sz="1600" i="1" dirty="0"/>
            <a:t>-tare erbacce 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44704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68456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62303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99258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 err="1">
              <a:solidFill>
                <a:schemeClr val="accent6">
                  <a:lumMod val="75000"/>
                </a:schemeClr>
              </a:solidFill>
            </a:rPr>
            <a:t>Bio</a:t>
          </a:r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 carburanti</a:t>
          </a: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Riso (bioetanolo), grano (bioetanolo) e paglia di mais (bioetanolo) e bagassa di canna da zucchero (biocarburante) 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 </a:t>
          </a:r>
          <a:r>
            <a:rPr lang="it-IT" sz="1600" i="1" dirty="0"/>
            <a:t>Rinnovabili, riduzione della dipendenza dai combustibili fossili, riduzione dei rifiuti 
</a:t>
          </a:r>
        </a:p>
        <a:p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 </a:t>
          </a:r>
          <a:r>
            <a:rPr lang="it-IT" sz="1600" i="1" dirty="0"/>
            <a:t>Costi per la realizzazione di un impianto di energia da biomassa sono elevati 
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58026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96203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66053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67103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DBB7E2-34E8-4AE4-8C4E-BDE50C62DBD4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493C11BC-E5FF-4FD2-917C-BD8029E23B8F}">
      <dgm:prSet phldrT="[Testo]" custT="1"/>
      <dgm:spPr/>
      <dgm:t>
        <a:bodyPr/>
        <a:lstStyle/>
        <a:p>
          <a:r>
            <a:rPr lang="it-IT" sz="2400" b="1" dirty="0">
              <a:solidFill>
                <a:schemeClr val="accent6">
                  <a:lumMod val="75000"/>
                </a:schemeClr>
              </a:solidFill>
            </a:rPr>
            <a:t>Carta e cellulosa</a:t>
          </a:r>
        </a:p>
      </dgm:t>
    </dgm:pt>
    <dgm:pt modelId="{1194A988-1C1D-447E-8314-E2695DD83C8D}" type="parTrans" cxnId="{2BC49797-7AC7-4FA9-BA9D-B33AE91CFD4B}">
      <dgm:prSet/>
      <dgm:spPr/>
      <dgm:t>
        <a:bodyPr/>
        <a:lstStyle/>
        <a:p>
          <a:endParaRPr lang="it-IT"/>
        </a:p>
      </dgm:t>
    </dgm:pt>
    <dgm:pt modelId="{17FF806E-D713-4734-A968-89B59C2A4CD9}" type="sibTrans" cxnId="{2BC49797-7AC7-4FA9-BA9D-B33AE91CFD4B}">
      <dgm:prSet/>
      <dgm:spPr/>
      <dgm:t>
        <a:bodyPr/>
        <a:lstStyle/>
        <a:p>
          <a:endParaRPr lang="it-IT"/>
        </a:p>
      </dgm:t>
    </dgm:pt>
    <dgm:pt modelId="{CE65581B-629A-4958-8EF1-D6222FF9DA02}">
      <dgm:prSet phldrT="[Testo]" custT="1"/>
      <dgm:spPr/>
      <dgm:t>
        <a:bodyPr/>
        <a:lstStyle/>
        <a:p>
          <a:r>
            <a:rPr lang="it-IT" sz="1800" b="1" dirty="0"/>
            <a:t>Residui|</a:t>
          </a:r>
          <a:r>
            <a:rPr lang="it-IT" sz="2300" dirty="0"/>
            <a:t> </a:t>
          </a:r>
          <a:r>
            <a:rPr lang="it-IT" sz="1600" i="1" dirty="0"/>
            <a:t>Paglia di grano, stracci di cotone, </a:t>
          </a:r>
          <a:r>
            <a:rPr lang="it-IT" sz="1600" i="1" dirty="0" err="1"/>
            <a:t>linters</a:t>
          </a:r>
          <a:r>
            <a:rPr lang="it-IT" sz="1600" i="1" dirty="0"/>
            <a:t> di cotone, legno di conifere
</a:t>
          </a:r>
          <a:endParaRPr lang="it-IT" sz="1600" dirty="0"/>
        </a:p>
      </dgm:t>
    </dgm:pt>
    <dgm:pt modelId="{92EE91FA-F094-49F4-8AE6-8EC24E00A1B7}" type="parTrans" cxnId="{3CEA2775-82CF-42F3-94D0-267385509433}">
      <dgm:prSet/>
      <dgm:spPr/>
      <dgm:t>
        <a:bodyPr/>
        <a:lstStyle/>
        <a:p>
          <a:endParaRPr lang="it-IT"/>
        </a:p>
      </dgm:t>
    </dgm:pt>
    <dgm:pt modelId="{7C4527B2-53EC-4EC6-BFDD-46A884E36761}" type="sibTrans" cxnId="{3CEA2775-82CF-42F3-94D0-267385509433}">
      <dgm:prSet/>
      <dgm:spPr/>
      <dgm:t>
        <a:bodyPr/>
        <a:lstStyle/>
        <a:p>
          <a:endParaRPr lang="it-IT"/>
        </a:p>
      </dgm:t>
    </dgm:pt>
    <dgm:pt modelId="{B48E7943-9933-453B-9BB1-CF3F46A6B124}">
      <dgm:prSet phldrT="[Testo]" custT="1"/>
      <dgm:spPr/>
      <dgm:t>
        <a:bodyPr/>
        <a:lstStyle/>
        <a:p>
          <a:r>
            <a:rPr lang="it-IT" sz="1800" b="1" dirty="0"/>
            <a:t>PRO | </a:t>
          </a:r>
          <a:r>
            <a:rPr lang="it-IT" sz="1600" i="1" dirty="0"/>
            <a:t>Minore impatto ambientale rispetto alla lavorazione delle materie prime, prevenzione della deforestazione, disponibilità costante di residui di scarto</a:t>
          </a:r>
          <a:endParaRPr lang="it-IT" sz="1600" dirty="0"/>
        </a:p>
      </dgm:t>
    </dgm:pt>
    <dgm:pt modelId="{771183FA-3479-4E8C-A9DC-261C2A2E8817}" type="parTrans" cxnId="{339F4443-09FF-4E6E-94D0-F214E2C82FAA}">
      <dgm:prSet/>
      <dgm:spPr/>
      <dgm:t>
        <a:bodyPr/>
        <a:lstStyle/>
        <a:p>
          <a:endParaRPr lang="it-IT"/>
        </a:p>
      </dgm:t>
    </dgm:pt>
    <dgm:pt modelId="{96A3A41C-86E6-4121-BC29-D63E9C52F1FC}" type="sibTrans" cxnId="{339F4443-09FF-4E6E-94D0-F214E2C82FAA}">
      <dgm:prSet/>
      <dgm:spPr/>
      <dgm:t>
        <a:bodyPr/>
        <a:lstStyle/>
        <a:p>
          <a:endParaRPr lang="it-IT"/>
        </a:p>
      </dgm:t>
    </dgm:pt>
    <dgm:pt modelId="{8757191D-B6F3-48C5-961B-1AA1AB76EBF7}">
      <dgm:prSet phldrT="[Testo]" custT="1"/>
      <dgm:spPr/>
      <dgm:t>
        <a:bodyPr/>
        <a:lstStyle/>
        <a:p>
          <a:r>
            <a:rPr lang="it-IT" sz="1800" b="1" dirty="0"/>
            <a:t>CONTRO | </a:t>
          </a:r>
          <a:r>
            <a:rPr lang="it-IT" sz="1600" i="1" dirty="0"/>
            <a:t>Mancanza di un mercato disponibile e di un'adeguata promozione a livello locale</a:t>
          </a:r>
          <a:endParaRPr lang="it-IT" sz="1600" dirty="0"/>
        </a:p>
      </dgm:t>
    </dgm:pt>
    <dgm:pt modelId="{0A3CD331-338B-4467-8918-7E42E8184948}" type="parTrans" cxnId="{75338CED-F2E1-40F0-8F69-56E473A24E00}">
      <dgm:prSet/>
      <dgm:spPr/>
      <dgm:t>
        <a:bodyPr/>
        <a:lstStyle/>
        <a:p>
          <a:endParaRPr lang="it-IT"/>
        </a:p>
      </dgm:t>
    </dgm:pt>
    <dgm:pt modelId="{FF85B90C-B85C-4D24-8FCE-5F8FE6E0C7C9}" type="sibTrans" cxnId="{75338CED-F2E1-40F0-8F69-56E473A24E00}">
      <dgm:prSet/>
      <dgm:spPr/>
      <dgm:t>
        <a:bodyPr/>
        <a:lstStyle/>
        <a:p>
          <a:endParaRPr lang="it-IT"/>
        </a:p>
      </dgm:t>
    </dgm:pt>
    <dgm:pt modelId="{BDDE690D-D8F0-4A44-958B-7B0EBCC94E1B}" type="pres">
      <dgm:prSet presAssocID="{63DBB7E2-34E8-4AE4-8C4E-BDE50C62DBD4}" presName="vert0" presStyleCnt="0">
        <dgm:presLayoutVars>
          <dgm:dir/>
          <dgm:animOne val="branch"/>
          <dgm:animLvl val="lvl"/>
        </dgm:presLayoutVars>
      </dgm:prSet>
      <dgm:spPr/>
    </dgm:pt>
    <dgm:pt modelId="{034B397F-75FB-4D0C-950B-E0F95AA7E09C}" type="pres">
      <dgm:prSet presAssocID="{493C11BC-E5FF-4FD2-917C-BD8029E23B8F}" presName="thickLine" presStyleLbl="alignNode1" presStyleIdx="0" presStyleCnt="1"/>
      <dgm:spPr/>
    </dgm:pt>
    <dgm:pt modelId="{836F4E1C-111E-4A00-895D-C38F08B765BB}" type="pres">
      <dgm:prSet presAssocID="{493C11BC-E5FF-4FD2-917C-BD8029E23B8F}" presName="horz1" presStyleCnt="0"/>
      <dgm:spPr/>
    </dgm:pt>
    <dgm:pt modelId="{81F23F52-AD9B-420A-A77C-30034AA551A2}" type="pres">
      <dgm:prSet presAssocID="{493C11BC-E5FF-4FD2-917C-BD8029E23B8F}" presName="tx1" presStyleLbl="revTx" presStyleIdx="0" presStyleCnt="4" custScaleX="177042"/>
      <dgm:spPr/>
    </dgm:pt>
    <dgm:pt modelId="{574543C5-A72A-4BF3-BCEF-159F617C37AF}" type="pres">
      <dgm:prSet presAssocID="{493C11BC-E5FF-4FD2-917C-BD8029E23B8F}" presName="vert1" presStyleCnt="0"/>
      <dgm:spPr/>
    </dgm:pt>
    <dgm:pt modelId="{DBF9B561-9A51-4291-8238-098945EF67CA}" type="pres">
      <dgm:prSet presAssocID="{CE65581B-629A-4958-8EF1-D6222FF9DA02}" presName="vertSpace2a" presStyleCnt="0"/>
      <dgm:spPr/>
    </dgm:pt>
    <dgm:pt modelId="{69D6DB8E-0047-421B-AF29-1259D04A2D95}" type="pres">
      <dgm:prSet presAssocID="{CE65581B-629A-4958-8EF1-D6222FF9DA02}" presName="horz2" presStyleCnt="0"/>
      <dgm:spPr/>
    </dgm:pt>
    <dgm:pt modelId="{ED8CC572-AA2A-4136-BE66-00DFE440049E}" type="pres">
      <dgm:prSet presAssocID="{CE65581B-629A-4958-8EF1-D6222FF9DA02}" presName="horzSpace2" presStyleCnt="0"/>
      <dgm:spPr/>
    </dgm:pt>
    <dgm:pt modelId="{B654FF5D-C092-4663-9855-90CD88143CB0}" type="pres">
      <dgm:prSet presAssocID="{CE65581B-629A-4958-8EF1-D6222FF9DA02}" presName="tx2" presStyleLbl="revTx" presStyleIdx="1" presStyleCnt="4" custScaleY="47412"/>
      <dgm:spPr/>
    </dgm:pt>
    <dgm:pt modelId="{D2BFB1B8-A8EC-4CC2-A654-A3B170EAEA67}" type="pres">
      <dgm:prSet presAssocID="{CE65581B-629A-4958-8EF1-D6222FF9DA02}" presName="vert2" presStyleCnt="0"/>
      <dgm:spPr/>
    </dgm:pt>
    <dgm:pt modelId="{994B87BF-1B3C-43EE-BF6D-6D3F2A939DE9}" type="pres">
      <dgm:prSet presAssocID="{CE65581B-629A-4958-8EF1-D6222FF9DA02}" presName="thinLine2b" presStyleLbl="callout" presStyleIdx="0" presStyleCnt="3"/>
      <dgm:spPr/>
    </dgm:pt>
    <dgm:pt modelId="{A1351243-D2D0-4E0F-91C7-305E484CDE42}" type="pres">
      <dgm:prSet presAssocID="{CE65581B-629A-4958-8EF1-D6222FF9DA02}" presName="vertSpace2b" presStyleCnt="0"/>
      <dgm:spPr/>
    </dgm:pt>
    <dgm:pt modelId="{49F7FD30-2914-404D-AF12-B560E59BAEAA}" type="pres">
      <dgm:prSet presAssocID="{B48E7943-9933-453B-9BB1-CF3F46A6B124}" presName="horz2" presStyleCnt="0"/>
      <dgm:spPr/>
    </dgm:pt>
    <dgm:pt modelId="{82B7D38F-AF95-4737-B2EF-AB1D6E62D40E}" type="pres">
      <dgm:prSet presAssocID="{B48E7943-9933-453B-9BB1-CF3F46A6B124}" presName="horzSpace2" presStyleCnt="0"/>
      <dgm:spPr/>
    </dgm:pt>
    <dgm:pt modelId="{D41DC23E-201B-4C1D-BA2C-CFD46D08F929}" type="pres">
      <dgm:prSet presAssocID="{B48E7943-9933-453B-9BB1-CF3F46A6B124}" presName="tx2" presStyleLbl="revTx" presStyleIdx="2" presStyleCnt="4" custScaleY="74410"/>
      <dgm:spPr/>
    </dgm:pt>
    <dgm:pt modelId="{D158D989-8341-4D4E-A5DB-FE4CBEBBDD1F}" type="pres">
      <dgm:prSet presAssocID="{B48E7943-9933-453B-9BB1-CF3F46A6B124}" presName="vert2" presStyleCnt="0"/>
      <dgm:spPr/>
    </dgm:pt>
    <dgm:pt modelId="{3872B365-3A8D-4B9C-8320-7964309FD0F0}" type="pres">
      <dgm:prSet presAssocID="{B48E7943-9933-453B-9BB1-CF3F46A6B124}" presName="thinLine2b" presStyleLbl="callout" presStyleIdx="1" presStyleCnt="3"/>
      <dgm:spPr/>
    </dgm:pt>
    <dgm:pt modelId="{1280C9DA-54DC-46B4-B15C-1C01D1D22591}" type="pres">
      <dgm:prSet presAssocID="{B48E7943-9933-453B-9BB1-CF3F46A6B124}" presName="vertSpace2b" presStyleCnt="0"/>
      <dgm:spPr/>
    </dgm:pt>
    <dgm:pt modelId="{9DBFFD78-5878-4830-95F8-FE963E798CC3}" type="pres">
      <dgm:prSet presAssocID="{8757191D-B6F3-48C5-961B-1AA1AB76EBF7}" presName="horz2" presStyleCnt="0"/>
      <dgm:spPr/>
    </dgm:pt>
    <dgm:pt modelId="{9239C30A-AB1D-4E31-98AE-8300814E1ED4}" type="pres">
      <dgm:prSet presAssocID="{8757191D-B6F3-48C5-961B-1AA1AB76EBF7}" presName="horzSpace2" presStyleCnt="0"/>
      <dgm:spPr/>
    </dgm:pt>
    <dgm:pt modelId="{1178BAFB-EDB9-4CFA-935A-E91F31529E87}" type="pres">
      <dgm:prSet presAssocID="{8757191D-B6F3-48C5-961B-1AA1AB76EBF7}" presName="tx2" presStyleLbl="revTx" presStyleIdx="3" presStyleCnt="4" custScaleY="58075"/>
      <dgm:spPr/>
    </dgm:pt>
    <dgm:pt modelId="{26B8ECD5-E62C-48C7-ADA3-3F52D65CF290}" type="pres">
      <dgm:prSet presAssocID="{8757191D-B6F3-48C5-961B-1AA1AB76EBF7}" presName="vert2" presStyleCnt="0"/>
      <dgm:spPr/>
    </dgm:pt>
    <dgm:pt modelId="{1CCEEA09-545C-4BD2-8CB9-A19483F3E35A}" type="pres">
      <dgm:prSet presAssocID="{8757191D-B6F3-48C5-961B-1AA1AB76EBF7}" presName="thinLine2b" presStyleLbl="callout" presStyleIdx="2" presStyleCnt="3"/>
      <dgm:spPr/>
    </dgm:pt>
    <dgm:pt modelId="{87FD5722-D592-4E18-8A82-7209E30CC8EE}" type="pres">
      <dgm:prSet presAssocID="{8757191D-B6F3-48C5-961B-1AA1AB76EBF7}" presName="vertSpace2b" presStyleCnt="0"/>
      <dgm:spPr/>
    </dgm:pt>
  </dgm:ptLst>
  <dgm:cxnLst>
    <dgm:cxn modelId="{9BD01F03-AF79-48AF-AB7A-088E6D9BB21C}" type="presOf" srcId="{63DBB7E2-34E8-4AE4-8C4E-BDE50C62DBD4}" destId="{BDDE690D-D8F0-4A44-958B-7B0EBCC94E1B}" srcOrd="0" destOrd="0" presId="urn:microsoft.com/office/officeart/2008/layout/LinedList"/>
    <dgm:cxn modelId="{CA6C1E3B-1B69-44CF-AD9F-22860EE483F6}" type="presOf" srcId="{493C11BC-E5FF-4FD2-917C-BD8029E23B8F}" destId="{81F23F52-AD9B-420A-A77C-30034AA551A2}" srcOrd="0" destOrd="0" presId="urn:microsoft.com/office/officeart/2008/layout/LinedList"/>
    <dgm:cxn modelId="{339F4443-09FF-4E6E-94D0-F214E2C82FAA}" srcId="{493C11BC-E5FF-4FD2-917C-BD8029E23B8F}" destId="{B48E7943-9933-453B-9BB1-CF3F46A6B124}" srcOrd="1" destOrd="0" parTransId="{771183FA-3479-4E8C-A9DC-261C2A2E8817}" sibTransId="{96A3A41C-86E6-4121-BC29-D63E9C52F1FC}"/>
    <dgm:cxn modelId="{3CEA2775-82CF-42F3-94D0-267385509433}" srcId="{493C11BC-E5FF-4FD2-917C-BD8029E23B8F}" destId="{CE65581B-629A-4958-8EF1-D6222FF9DA02}" srcOrd="0" destOrd="0" parTransId="{92EE91FA-F094-49F4-8AE6-8EC24E00A1B7}" sibTransId="{7C4527B2-53EC-4EC6-BFDD-46A884E36761}"/>
    <dgm:cxn modelId="{89402191-D80E-4061-8F47-59BE14A4C3A3}" type="presOf" srcId="{CE65581B-629A-4958-8EF1-D6222FF9DA02}" destId="{B654FF5D-C092-4663-9855-90CD88143CB0}" srcOrd="0" destOrd="0" presId="urn:microsoft.com/office/officeart/2008/layout/LinedList"/>
    <dgm:cxn modelId="{2BC49797-7AC7-4FA9-BA9D-B33AE91CFD4B}" srcId="{63DBB7E2-34E8-4AE4-8C4E-BDE50C62DBD4}" destId="{493C11BC-E5FF-4FD2-917C-BD8029E23B8F}" srcOrd="0" destOrd="0" parTransId="{1194A988-1C1D-447E-8314-E2695DD83C8D}" sibTransId="{17FF806E-D713-4734-A968-89B59C2A4CD9}"/>
    <dgm:cxn modelId="{449C27AD-D1DB-453A-AC90-C91DD7D24DBB}" type="presOf" srcId="{8757191D-B6F3-48C5-961B-1AA1AB76EBF7}" destId="{1178BAFB-EDB9-4CFA-935A-E91F31529E87}" srcOrd="0" destOrd="0" presId="urn:microsoft.com/office/officeart/2008/layout/LinedList"/>
    <dgm:cxn modelId="{5D2F1FBE-D5B1-437A-B2DD-037C81EC1C52}" type="presOf" srcId="{B48E7943-9933-453B-9BB1-CF3F46A6B124}" destId="{D41DC23E-201B-4C1D-BA2C-CFD46D08F929}" srcOrd="0" destOrd="0" presId="urn:microsoft.com/office/officeart/2008/layout/LinedList"/>
    <dgm:cxn modelId="{75338CED-F2E1-40F0-8F69-56E473A24E00}" srcId="{493C11BC-E5FF-4FD2-917C-BD8029E23B8F}" destId="{8757191D-B6F3-48C5-961B-1AA1AB76EBF7}" srcOrd="2" destOrd="0" parTransId="{0A3CD331-338B-4467-8918-7E42E8184948}" sibTransId="{FF85B90C-B85C-4D24-8FCE-5F8FE6E0C7C9}"/>
    <dgm:cxn modelId="{0E8682CC-53E0-4EFC-8B20-193755BC5524}" type="presParOf" srcId="{BDDE690D-D8F0-4A44-958B-7B0EBCC94E1B}" destId="{034B397F-75FB-4D0C-950B-E0F95AA7E09C}" srcOrd="0" destOrd="0" presId="urn:microsoft.com/office/officeart/2008/layout/LinedList"/>
    <dgm:cxn modelId="{3B21E582-0C5E-4F8B-BE0C-2C6D2BE16A99}" type="presParOf" srcId="{BDDE690D-D8F0-4A44-958B-7B0EBCC94E1B}" destId="{836F4E1C-111E-4A00-895D-C38F08B765BB}" srcOrd="1" destOrd="0" presId="urn:microsoft.com/office/officeart/2008/layout/LinedList"/>
    <dgm:cxn modelId="{FD710682-E4E7-4670-BAB2-9A363D10C75C}" type="presParOf" srcId="{836F4E1C-111E-4A00-895D-C38F08B765BB}" destId="{81F23F52-AD9B-420A-A77C-30034AA551A2}" srcOrd="0" destOrd="0" presId="urn:microsoft.com/office/officeart/2008/layout/LinedList"/>
    <dgm:cxn modelId="{73D67C4C-FED1-4EC1-84DC-27DE0BBE9A19}" type="presParOf" srcId="{836F4E1C-111E-4A00-895D-C38F08B765BB}" destId="{574543C5-A72A-4BF3-BCEF-159F617C37AF}" srcOrd="1" destOrd="0" presId="urn:microsoft.com/office/officeart/2008/layout/LinedList"/>
    <dgm:cxn modelId="{B2F251CC-062B-41F4-8CD4-F27ACBC56390}" type="presParOf" srcId="{574543C5-A72A-4BF3-BCEF-159F617C37AF}" destId="{DBF9B561-9A51-4291-8238-098945EF67CA}" srcOrd="0" destOrd="0" presId="urn:microsoft.com/office/officeart/2008/layout/LinedList"/>
    <dgm:cxn modelId="{468E7DE5-6DBC-4D09-B4A7-A212425908A4}" type="presParOf" srcId="{574543C5-A72A-4BF3-BCEF-159F617C37AF}" destId="{69D6DB8E-0047-421B-AF29-1259D04A2D95}" srcOrd="1" destOrd="0" presId="urn:microsoft.com/office/officeart/2008/layout/LinedList"/>
    <dgm:cxn modelId="{097AD8D8-236A-4692-A1C9-1CCC5404253D}" type="presParOf" srcId="{69D6DB8E-0047-421B-AF29-1259D04A2D95}" destId="{ED8CC572-AA2A-4136-BE66-00DFE440049E}" srcOrd="0" destOrd="0" presId="urn:microsoft.com/office/officeart/2008/layout/LinedList"/>
    <dgm:cxn modelId="{84E324AF-248A-420A-937C-A1C122A6EC3D}" type="presParOf" srcId="{69D6DB8E-0047-421B-AF29-1259D04A2D95}" destId="{B654FF5D-C092-4663-9855-90CD88143CB0}" srcOrd="1" destOrd="0" presId="urn:microsoft.com/office/officeart/2008/layout/LinedList"/>
    <dgm:cxn modelId="{D61FF58F-053B-4F9B-B8DC-C726FBFC9E7B}" type="presParOf" srcId="{69D6DB8E-0047-421B-AF29-1259D04A2D95}" destId="{D2BFB1B8-A8EC-4CC2-A654-A3B170EAEA67}" srcOrd="2" destOrd="0" presId="urn:microsoft.com/office/officeart/2008/layout/LinedList"/>
    <dgm:cxn modelId="{178FF07C-630F-4ADA-BFB3-7129534D4710}" type="presParOf" srcId="{574543C5-A72A-4BF3-BCEF-159F617C37AF}" destId="{994B87BF-1B3C-43EE-BF6D-6D3F2A939DE9}" srcOrd="2" destOrd="0" presId="urn:microsoft.com/office/officeart/2008/layout/LinedList"/>
    <dgm:cxn modelId="{853D0EFC-F388-4608-A63D-CFFC1E351A28}" type="presParOf" srcId="{574543C5-A72A-4BF3-BCEF-159F617C37AF}" destId="{A1351243-D2D0-4E0F-91C7-305E484CDE42}" srcOrd="3" destOrd="0" presId="urn:microsoft.com/office/officeart/2008/layout/LinedList"/>
    <dgm:cxn modelId="{99954A45-8531-4A88-82E2-D60C0B9315A7}" type="presParOf" srcId="{574543C5-A72A-4BF3-BCEF-159F617C37AF}" destId="{49F7FD30-2914-404D-AF12-B560E59BAEAA}" srcOrd="4" destOrd="0" presId="urn:microsoft.com/office/officeart/2008/layout/LinedList"/>
    <dgm:cxn modelId="{3C8B732B-1E88-4479-B404-9A7BA6297C77}" type="presParOf" srcId="{49F7FD30-2914-404D-AF12-B560E59BAEAA}" destId="{82B7D38F-AF95-4737-B2EF-AB1D6E62D40E}" srcOrd="0" destOrd="0" presId="urn:microsoft.com/office/officeart/2008/layout/LinedList"/>
    <dgm:cxn modelId="{F7CAEEC5-5174-49BB-8BCC-2B146C8D4C21}" type="presParOf" srcId="{49F7FD30-2914-404D-AF12-B560E59BAEAA}" destId="{D41DC23E-201B-4C1D-BA2C-CFD46D08F929}" srcOrd="1" destOrd="0" presId="urn:microsoft.com/office/officeart/2008/layout/LinedList"/>
    <dgm:cxn modelId="{0EFB3483-269F-42FF-A02D-1DB86A718036}" type="presParOf" srcId="{49F7FD30-2914-404D-AF12-B560E59BAEAA}" destId="{D158D989-8341-4D4E-A5DB-FE4CBEBBDD1F}" srcOrd="2" destOrd="0" presId="urn:microsoft.com/office/officeart/2008/layout/LinedList"/>
    <dgm:cxn modelId="{3AC624DC-7FA2-42A7-A8A2-522A84C4B94E}" type="presParOf" srcId="{574543C5-A72A-4BF3-BCEF-159F617C37AF}" destId="{3872B365-3A8D-4B9C-8320-7964309FD0F0}" srcOrd="5" destOrd="0" presId="urn:microsoft.com/office/officeart/2008/layout/LinedList"/>
    <dgm:cxn modelId="{76CBB496-43AD-4439-A20F-E954DD4F04F7}" type="presParOf" srcId="{574543C5-A72A-4BF3-BCEF-159F617C37AF}" destId="{1280C9DA-54DC-46B4-B15C-1C01D1D22591}" srcOrd="6" destOrd="0" presId="urn:microsoft.com/office/officeart/2008/layout/LinedList"/>
    <dgm:cxn modelId="{72046E45-71CA-4266-A340-8CE58039226A}" type="presParOf" srcId="{574543C5-A72A-4BF3-BCEF-159F617C37AF}" destId="{9DBFFD78-5878-4830-95F8-FE963E798CC3}" srcOrd="7" destOrd="0" presId="urn:microsoft.com/office/officeart/2008/layout/LinedList"/>
    <dgm:cxn modelId="{9F784761-93E0-4F4A-B4BB-E9944A046528}" type="presParOf" srcId="{9DBFFD78-5878-4830-95F8-FE963E798CC3}" destId="{9239C30A-AB1D-4E31-98AE-8300814E1ED4}" srcOrd="0" destOrd="0" presId="urn:microsoft.com/office/officeart/2008/layout/LinedList"/>
    <dgm:cxn modelId="{CB094DF3-CC44-4924-A1BF-7639BB5764AA}" type="presParOf" srcId="{9DBFFD78-5878-4830-95F8-FE963E798CC3}" destId="{1178BAFB-EDB9-4CFA-935A-E91F31529E87}" srcOrd="1" destOrd="0" presId="urn:microsoft.com/office/officeart/2008/layout/LinedList"/>
    <dgm:cxn modelId="{2764F3D8-298E-4E9F-8373-F48BC9E4EF95}" type="presParOf" srcId="{9DBFFD78-5878-4830-95F8-FE963E798CC3}" destId="{26B8ECD5-E62C-48C7-ADA3-3F52D65CF290}" srcOrd="2" destOrd="0" presId="urn:microsoft.com/office/officeart/2008/layout/LinedList"/>
    <dgm:cxn modelId="{96D17908-A05C-4A82-AB69-CE808D4647E1}" type="presParOf" srcId="{574543C5-A72A-4BF3-BCEF-159F617C37AF}" destId="{1CCEEA09-545C-4BD2-8CB9-A19483F3E35A}" srcOrd="8" destOrd="0" presId="urn:microsoft.com/office/officeart/2008/layout/LinedList"/>
    <dgm:cxn modelId="{0D69B163-9E07-4706-AA61-5E1123707680}" type="presParOf" srcId="{574543C5-A72A-4BF3-BCEF-159F617C37AF}" destId="{87FD5722-D592-4E18-8A82-7209E30CC8EE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61"/>
          <a:ext cx="514786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61"/>
          <a:ext cx="1435038" cy="2989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Alimentazione animale</a:t>
          </a:r>
        </a:p>
      </dsp:txBody>
      <dsp:txXfrm>
        <a:off x="0" y="1461"/>
        <a:ext cx="1435038" cy="2989885"/>
      </dsp:txXfrm>
    </dsp:sp>
    <dsp:sp modelId="{B654FF5D-C092-4663-9855-90CD88143CB0}">
      <dsp:nvSpPr>
        <dsp:cNvPr id="0" name=""/>
        <dsp:cNvSpPr/>
      </dsp:nvSpPr>
      <dsp:spPr>
        <a:xfrm>
          <a:off x="1504639" y="110078"/>
          <a:ext cx="3642487" cy="715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Mais, canna da zucchero, cereali, sorgo, soia, grano e ortaggi. </a:t>
          </a:r>
          <a:endParaRPr lang="it-IT" sz="1600" kern="1200" dirty="0"/>
        </a:p>
      </dsp:txBody>
      <dsp:txXfrm>
        <a:off x="1504639" y="110078"/>
        <a:ext cx="3642487" cy="715568"/>
      </dsp:txXfrm>
    </dsp:sp>
    <dsp:sp modelId="{994B87BF-1B3C-43EE-BF6D-6D3F2A939DE9}">
      <dsp:nvSpPr>
        <dsp:cNvPr id="0" name=""/>
        <dsp:cNvSpPr/>
      </dsp:nvSpPr>
      <dsp:spPr>
        <a:xfrm>
          <a:off x="1435038" y="825646"/>
          <a:ext cx="3712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504639" y="934263"/>
          <a:ext cx="3642487" cy="57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</a:t>
          </a:r>
          <a:r>
            <a:rPr lang="it-IT" sz="1600" i="1" kern="1200" dirty="0"/>
            <a:t>Fonte di nutrimento per gli animali, riduzione dei rifiuti </a:t>
          </a:r>
          <a:endParaRPr lang="it-IT" sz="1600" kern="1200" dirty="0"/>
        </a:p>
      </dsp:txBody>
      <dsp:txXfrm>
        <a:off x="1504639" y="934263"/>
        <a:ext cx="3642487" cy="577168"/>
      </dsp:txXfrm>
    </dsp:sp>
    <dsp:sp modelId="{3872B365-3A8D-4B9C-8320-7964309FD0F0}">
      <dsp:nvSpPr>
        <dsp:cNvPr id="0" name=""/>
        <dsp:cNvSpPr/>
      </dsp:nvSpPr>
      <dsp:spPr>
        <a:xfrm>
          <a:off x="1435038" y="1511432"/>
          <a:ext cx="3712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504639" y="1620049"/>
          <a:ext cx="3642487" cy="1261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</a:t>
          </a:r>
          <a:r>
            <a:rPr lang="it-IT" sz="1600" i="1" kern="1200" dirty="0"/>
            <a:t>Tossicità nei mangimi dovuta alle tossine prodotte dalla coltura stessa o applicate alla coltura (ad esempio, insetti-cidi o erbicidi) o prodotte da muffe e funghi
</a:t>
          </a:r>
          <a:endParaRPr lang="it-IT" sz="1600" kern="1200" dirty="0"/>
        </a:p>
      </dsp:txBody>
      <dsp:txXfrm>
        <a:off x="1504639" y="1620049"/>
        <a:ext cx="3642487" cy="1261585"/>
      </dsp:txXfrm>
    </dsp:sp>
    <dsp:sp modelId="{1CCEEA09-545C-4BD2-8CB9-A19483F3E35A}">
      <dsp:nvSpPr>
        <dsp:cNvPr id="0" name=""/>
        <dsp:cNvSpPr/>
      </dsp:nvSpPr>
      <dsp:spPr>
        <a:xfrm>
          <a:off x="1435038" y="2881634"/>
          <a:ext cx="37120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61"/>
          <a:ext cx="550845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61"/>
          <a:ext cx="1466173" cy="2989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Compost</a:t>
          </a:r>
        </a:p>
      </dsp:txBody>
      <dsp:txXfrm>
        <a:off x="0" y="1461"/>
        <a:ext cx="1466173" cy="2989884"/>
      </dsp:txXfrm>
    </dsp:sp>
    <dsp:sp modelId="{B654FF5D-C092-4663-9855-90CD88143CB0}">
      <dsp:nvSpPr>
        <dsp:cNvPr id="0" name=""/>
        <dsp:cNvSpPr/>
      </dsp:nvSpPr>
      <dsp:spPr>
        <a:xfrm>
          <a:off x="1541941" y="94749"/>
          <a:ext cx="3965197" cy="677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Foglie, erba tagliata, residui vegetali, scarti di cibo</a:t>
          </a:r>
          <a:endParaRPr lang="it-IT" sz="1600" kern="1200" dirty="0"/>
        </a:p>
      </dsp:txBody>
      <dsp:txXfrm>
        <a:off x="1541941" y="94749"/>
        <a:ext cx="3965197" cy="677344"/>
      </dsp:txXfrm>
    </dsp:sp>
    <dsp:sp modelId="{994B87BF-1B3C-43EE-BF6D-6D3F2A939DE9}">
      <dsp:nvSpPr>
        <dsp:cNvPr id="0" name=""/>
        <dsp:cNvSpPr/>
      </dsp:nvSpPr>
      <dsp:spPr>
        <a:xfrm>
          <a:off x="1466173" y="772093"/>
          <a:ext cx="40409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541941" y="865381"/>
          <a:ext cx="3965197" cy="108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</a:t>
          </a:r>
          <a:r>
            <a:rPr lang="it-IT" sz="1600" i="1" kern="1200" dirty="0"/>
            <a:t>Fertilizzante organico, risolve i problemi ambientali, uccide gli agenti patogeni, riduce la germinazione delle erbe infestanti e gli odori, riduce i rifiuti in discarica.</a:t>
          </a:r>
          <a:endParaRPr lang="it-IT" sz="1600" kern="1200" dirty="0"/>
        </a:p>
      </dsp:txBody>
      <dsp:txXfrm>
        <a:off x="1541941" y="865381"/>
        <a:ext cx="3965197" cy="1085423"/>
      </dsp:txXfrm>
    </dsp:sp>
    <dsp:sp modelId="{3872B365-3A8D-4B9C-8320-7964309FD0F0}">
      <dsp:nvSpPr>
        <dsp:cNvPr id="0" name=""/>
        <dsp:cNvSpPr/>
      </dsp:nvSpPr>
      <dsp:spPr>
        <a:xfrm>
          <a:off x="1466173" y="1950805"/>
          <a:ext cx="40409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541941" y="2044093"/>
          <a:ext cx="3965197" cy="85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</a:t>
          </a:r>
          <a:r>
            <a:rPr lang="it-IT" sz="1600" i="1" kern="1200" dirty="0"/>
            <a:t>I costi per la preparazione del sito e le attrezzature possono essere elevati, il periodo di trattamento lungo, odori e polvere.</a:t>
          </a:r>
          <a:endParaRPr lang="it-IT" sz="1600" kern="1200" dirty="0"/>
        </a:p>
      </dsp:txBody>
      <dsp:txXfrm>
        <a:off x="1541941" y="2044093"/>
        <a:ext cx="3965197" cy="850785"/>
      </dsp:txXfrm>
    </dsp:sp>
    <dsp:sp modelId="{1CCEEA09-545C-4BD2-8CB9-A19483F3E35A}">
      <dsp:nvSpPr>
        <dsp:cNvPr id="0" name=""/>
        <dsp:cNvSpPr/>
      </dsp:nvSpPr>
      <dsp:spPr>
        <a:xfrm>
          <a:off x="1466173" y="2894878"/>
          <a:ext cx="40409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23"/>
          <a:ext cx="536887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23"/>
          <a:ext cx="1751045" cy="2913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Coltivazione di funghi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1423"/>
        <a:ext cx="1751045" cy="2913222"/>
      </dsp:txXfrm>
    </dsp:sp>
    <dsp:sp modelId="{B654FF5D-C092-4663-9855-90CD88143CB0}">
      <dsp:nvSpPr>
        <dsp:cNvPr id="0" name=""/>
        <dsp:cNvSpPr/>
      </dsp:nvSpPr>
      <dsp:spPr>
        <a:xfrm>
          <a:off x="1818838" y="82931"/>
          <a:ext cx="3547811" cy="971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Paglia di grano, paglia di riso, crusca di riso, melassa, residui di caffè, foglie di tè, cotone, segatura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818838" y="82931"/>
        <a:ext cx="3547811" cy="971196"/>
      </dsp:txXfrm>
    </dsp:sp>
    <dsp:sp modelId="{994B87BF-1B3C-43EE-BF6D-6D3F2A939DE9}">
      <dsp:nvSpPr>
        <dsp:cNvPr id="0" name=""/>
        <dsp:cNvSpPr/>
      </dsp:nvSpPr>
      <dsp:spPr>
        <a:xfrm>
          <a:off x="1751045" y="1054127"/>
          <a:ext cx="36156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818838" y="1135635"/>
          <a:ext cx="3547811" cy="90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</a:t>
          </a:r>
          <a:r>
            <a:rPr lang="it-IT" sz="1600" i="1" kern="1200" dirty="0"/>
            <a:t>Pratiche agricole efficaci per costi ridotti e per combattere l'inquinamento ambientale causato da questi rifiuti.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818838" y="1135635"/>
        <a:ext cx="3547811" cy="901295"/>
      </dsp:txXfrm>
    </dsp:sp>
    <dsp:sp modelId="{3872B365-3A8D-4B9C-8320-7964309FD0F0}">
      <dsp:nvSpPr>
        <dsp:cNvPr id="0" name=""/>
        <dsp:cNvSpPr/>
      </dsp:nvSpPr>
      <dsp:spPr>
        <a:xfrm>
          <a:off x="1751045" y="2036930"/>
          <a:ext cx="36156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818838" y="2118437"/>
          <a:ext cx="3547811" cy="712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</a:t>
          </a:r>
          <a:r>
            <a:rPr lang="it-IT" sz="1600" i="1" kern="1200" dirty="0"/>
            <a:t>Mancanza di mercato e di promozione a livello locale</a:t>
          </a:r>
          <a:endParaRPr lang="it-IT" sz="1600" kern="1200" dirty="0"/>
        </a:p>
      </dsp:txBody>
      <dsp:txXfrm>
        <a:off x="1818838" y="2118437"/>
        <a:ext cx="3547811" cy="712034"/>
      </dsp:txXfrm>
    </dsp:sp>
    <dsp:sp modelId="{1CCEEA09-545C-4BD2-8CB9-A19483F3E35A}">
      <dsp:nvSpPr>
        <dsp:cNvPr id="0" name=""/>
        <dsp:cNvSpPr/>
      </dsp:nvSpPr>
      <dsp:spPr>
        <a:xfrm>
          <a:off x="1751045" y="2830472"/>
          <a:ext cx="36156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572"/>
          <a:ext cx="54229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572"/>
          <a:ext cx="1439155" cy="3216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70AD47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Pacciamatura</a:t>
          </a:r>
          <a:endParaRPr lang="it-IT" sz="2400" b="1" kern="1200" dirty="0">
            <a:solidFill>
              <a:srgbClr val="70AD47">
                <a:lumMod val="75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1572"/>
        <a:ext cx="1439155" cy="3216861"/>
      </dsp:txXfrm>
    </dsp:sp>
    <dsp:sp modelId="{B654FF5D-C092-4663-9855-90CD88143CB0}">
      <dsp:nvSpPr>
        <dsp:cNvPr id="0" name=""/>
        <dsp:cNvSpPr/>
      </dsp:nvSpPr>
      <dsp:spPr>
        <a:xfrm>
          <a:off x="1513746" y="65893"/>
          <a:ext cx="3903614" cy="880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Trucioli di corteccia, sfalci d'erba, paglia di frumento o di risone, foglie di piante, compost e segatura</a:t>
          </a:r>
          <a:endParaRPr lang="it-IT" sz="1600" kern="1200" dirty="0"/>
        </a:p>
      </dsp:txBody>
      <dsp:txXfrm>
        <a:off x="1513746" y="65893"/>
        <a:ext cx="3903614" cy="880638"/>
      </dsp:txXfrm>
    </dsp:sp>
    <dsp:sp modelId="{994B87BF-1B3C-43EE-BF6D-6D3F2A939DE9}">
      <dsp:nvSpPr>
        <dsp:cNvPr id="0" name=""/>
        <dsp:cNvSpPr/>
      </dsp:nvSpPr>
      <dsp:spPr>
        <a:xfrm>
          <a:off x="1439155" y="946532"/>
          <a:ext cx="39782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513746" y="1010854"/>
          <a:ext cx="3903614" cy="801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</a:t>
          </a:r>
          <a:r>
            <a:rPr lang="it-IT" sz="1600" i="1" kern="1200" dirty="0"/>
            <a:t>Previene l'erosione, mitiga la tempera-tura del suolo, fornisce nutrienti, uccide </a:t>
          </a:r>
          <a:r>
            <a:rPr lang="it-IT" sz="1600" i="1" kern="1200" dirty="0" err="1"/>
            <a:t>pato</a:t>
          </a:r>
          <a:r>
            <a:rPr lang="it-IT" sz="1600" i="1" kern="1200" dirty="0"/>
            <a:t>-geni e parassiti, aumenta la ritenzione idrica..</a:t>
          </a:r>
          <a:endParaRPr lang="it-IT" sz="1600" kern="1200" dirty="0"/>
        </a:p>
      </dsp:txBody>
      <dsp:txXfrm>
        <a:off x="1513746" y="1010854"/>
        <a:ext cx="3903614" cy="801484"/>
      </dsp:txXfrm>
    </dsp:sp>
    <dsp:sp modelId="{3872B365-3A8D-4B9C-8320-7964309FD0F0}">
      <dsp:nvSpPr>
        <dsp:cNvPr id="0" name=""/>
        <dsp:cNvSpPr/>
      </dsp:nvSpPr>
      <dsp:spPr>
        <a:xfrm>
          <a:off x="1439155" y="1812338"/>
          <a:ext cx="39782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513746" y="1876660"/>
          <a:ext cx="3903614" cy="127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 </a:t>
          </a:r>
          <a:r>
            <a:rPr lang="it-IT" sz="1600" i="1" kern="1200" dirty="0"/>
            <a:t>Mantenere il terreno troppo umi-do su terreni poco drenati, luoghi di </a:t>
          </a:r>
          <a:r>
            <a:rPr lang="it-IT" sz="1600" i="1" kern="1200" dirty="0" err="1"/>
            <a:t>riprodu</a:t>
          </a:r>
          <a:r>
            <a:rPr lang="it-IT" sz="1600" i="1" kern="1200" dirty="0"/>
            <a:t>-zione di alcuni parassiti, i pacciami (fieno e paglia) contengono semi che possono </a:t>
          </a:r>
          <a:r>
            <a:rPr lang="it-IT" sz="1600" i="1" kern="1200" dirty="0" err="1"/>
            <a:t>diven</a:t>
          </a:r>
          <a:r>
            <a:rPr lang="it-IT" sz="1600" i="1" kern="1200" dirty="0"/>
            <a:t>-tare erbacce </a:t>
          </a:r>
          <a:endParaRPr lang="it-IT" sz="1600" kern="1200" dirty="0"/>
        </a:p>
      </dsp:txBody>
      <dsp:txXfrm>
        <a:off x="1513746" y="1876660"/>
        <a:ext cx="3903614" cy="1276885"/>
      </dsp:txXfrm>
    </dsp:sp>
    <dsp:sp modelId="{1CCEEA09-545C-4BD2-8CB9-A19483F3E35A}">
      <dsp:nvSpPr>
        <dsp:cNvPr id="0" name=""/>
        <dsp:cNvSpPr/>
      </dsp:nvSpPr>
      <dsp:spPr>
        <a:xfrm>
          <a:off x="1439155" y="3153545"/>
          <a:ext cx="39782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434"/>
          <a:ext cx="5344562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434"/>
          <a:ext cx="1512655" cy="293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 err="1">
              <a:solidFill>
                <a:schemeClr val="accent6">
                  <a:lumMod val="75000"/>
                </a:schemeClr>
              </a:solidFill>
            </a:rPr>
            <a:t>Bio</a:t>
          </a: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 carburanti</a:t>
          </a:r>
        </a:p>
      </dsp:txBody>
      <dsp:txXfrm>
        <a:off x="0" y="1434"/>
        <a:ext cx="1512655" cy="2934679"/>
      </dsp:txXfrm>
    </dsp:sp>
    <dsp:sp modelId="{B654FF5D-C092-4663-9855-90CD88143CB0}">
      <dsp:nvSpPr>
        <dsp:cNvPr id="0" name=""/>
        <dsp:cNvSpPr/>
      </dsp:nvSpPr>
      <dsp:spPr>
        <a:xfrm>
          <a:off x="1584446" y="60256"/>
          <a:ext cx="3757086" cy="1131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Riso (bioetanolo), grano (bioetanolo) e paglia di mais (bioetanolo) e bagassa di canna da zucchero (biocarburante) </a:t>
          </a:r>
          <a:endParaRPr lang="it-IT" sz="1600" kern="1200" dirty="0"/>
        </a:p>
      </dsp:txBody>
      <dsp:txXfrm>
        <a:off x="1584446" y="60256"/>
        <a:ext cx="3757086" cy="1131781"/>
      </dsp:txXfrm>
    </dsp:sp>
    <dsp:sp modelId="{994B87BF-1B3C-43EE-BF6D-6D3F2A939DE9}">
      <dsp:nvSpPr>
        <dsp:cNvPr id="0" name=""/>
        <dsp:cNvSpPr/>
      </dsp:nvSpPr>
      <dsp:spPr>
        <a:xfrm>
          <a:off x="1512655" y="1192038"/>
          <a:ext cx="38288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584446" y="1250860"/>
          <a:ext cx="3757086" cy="77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 </a:t>
          </a:r>
          <a:r>
            <a:rPr lang="it-IT" sz="1600" i="1" kern="1200" dirty="0"/>
            <a:t>Rinnovabili, riduzione della dipendenza dai combustibili fossili, riduzione dei rifiuti 
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1584446" y="1250860"/>
        <a:ext cx="3757086" cy="777081"/>
      </dsp:txXfrm>
    </dsp:sp>
    <dsp:sp modelId="{3872B365-3A8D-4B9C-8320-7964309FD0F0}">
      <dsp:nvSpPr>
        <dsp:cNvPr id="0" name=""/>
        <dsp:cNvSpPr/>
      </dsp:nvSpPr>
      <dsp:spPr>
        <a:xfrm>
          <a:off x="1512655" y="2027941"/>
          <a:ext cx="38288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584446" y="2086764"/>
          <a:ext cx="3757086" cy="789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 </a:t>
          </a:r>
          <a:r>
            <a:rPr lang="it-IT" sz="1600" i="1" kern="1200" dirty="0"/>
            <a:t>Costi per la realizzazione di un impianto di energia da biomassa sono elevati 
</a:t>
          </a:r>
          <a:endParaRPr lang="it-IT" sz="1600" kern="1200" dirty="0"/>
        </a:p>
      </dsp:txBody>
      <dsp:txXfrm>
        <a:off x="1584446" y="2086764"/>
        <a:ext cx="3757086" cy="789433"/>
      </dsp:txXfrm>
    </dsp:sp>
    <dsp:sp modelId="{1CCEEA09-545C-4BD2-8CB9-A19483F3E35A}">
      <dsp:nvSpPr>
        <dsp:cNvPr id="0" name=""/>
        <dsp:cNvSpPr/>
      </dsp:nvSpPr>
      <dsp:spPr>
        <a:xfrm>
          <a:off x="1512655" y="2876198"/>
          <a:ext cx="38288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397F-75FB-4D0C-950B-E0F95AA7E09C}">
      <dsp:nvSpPr>
        <dsp:cNvPr id="0" name=""/>
        <dsp:cNvSpPr/>
      </dsp:nvSpPr>
      <dsp:spPr>
        <a:xfrm>
          <a:off x="0" y="1374"/>
          <a:ext cx="5458346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23F52-AD9B-420A-A77C-30034AA551A2}">
      <dsp:nvSpPr>
        <dsp:cNvPr id="0" name=""/>
        <dsp:cNvSpPr/>
      </dsp:nvSpPr>
      <dsp:spPr>
        <a:xfrm>
          <a:off x="0" y="1374"/>
          <a:ext cx="1674137" cy="2813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</a:rPr>
            <a:t>Carta e cellulosa</a:t>
          </a:r>
        </a:p>
      </dsp:txBody>
      <dsp:txXfrm>
        <a:off x="0" y="1374"/>
        <a:ext cx="1674137" cy="2813238"/>
      </dsp:txXfrm>
    </dsp:sp>
    <dsp:sp modelId="{B654FF5D-C092-4663-9855-90CD88143CB0}">
      <dsp:nvSpPr>
        <dsp:cNvPr id="0" name=""/>
        <dsp:cNvSpPr/>
      </dsp:nvSpPr>
      <dsp:spPr>
        <a:xfrm>
          <a:off x="1745058" y="71705"/>
          <a:ext cx="3711542" cy="66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Residui|</a:t>
          </a:r>
          <a:r>
            <a:rPr lang="it-IT" sz="2300" kern="1200" dirty="0"/>
            <a:t> </a:t>
          </a:r>
          <a:r>
            <a:rPr lang="it-IT" sz="1600" i="1" kern="1200" dirty="0"/>
            <a:t>Paglia di grano, stracci di cotone, </a:t>
          </a:r>
          <a:r>
            <a:rPr lang="it-IT" sz="1600" i="1" kern="1200" dirty="0" err="1"/>
            <a:t>linters</a:t>
          </a:r>
          <a:r>
            <a:rPr lang="it-IT" sz="1600" i="1" kern="1200" dirty="0"/>
            <a:t> di cotone, legno di conifere
</a:t>
          </a:r>
          <a:endParaRPr lang="it-IT" sz="1600" kern="1200" dirty="0"/>
        </a:p>
      </dsp:txBody>
      <dsp:txXfrm>
        <a:off x="1745058" y="71705"/>
        <a:ext cx="3711542" cy="666906"/>
      </dsp:txXfrm>
    </dsp:sp>
    <dsp:sp modelId="{994B87BF-1B3C-43EE-BF6D-6D3F2A939DE9}">
      <dsp:nvSpPr>
        <dsp:cNvPr id="0" name=""/>
        <dsp:cNvSpPr/>
      </dsp:nvSpPr>
      <dsp:spPr>
        <a:xfrm>
          <a:off x="1674137" y="738612"/>
          <a:ext cx="3782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DC23E-201B-4C1D-BA2C-CFD46D08F929}">
      <dsp:nvSpPr>
        <dsp:cNvPr id="0" name=""/>
        <dsp:cNvSpPr/>
      </dsp:nvSpPr>
      <dsp:spPr>
        <a:xfrm>
          <a:off x="1745058" y="808943"/>
          <a:ext cx="3711542" cy="1046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PRO | </a:t>
          </a:r>
          <a:r>
            <a:rPr lang="it-IT" sz="1600" i="1" kern="1200" dirty="0"/>
            <a:t>Minore impatto ambientale rispetto alla lavorazione delle materie prime, prevenzione della deforestazione, disponibilità costante di residui di scarto</a:t>
          </a:r>
          <a:endParaRPr lang="it-IT" sz="1600" kern="1200" dirty="0"/>
        </a:p>
      </dsp:txBody>
      <dsp:txXfrm>
        <a:off x="1745058" y="808943"/>
        <a:ext cx="3711542" cy="1046665"/>
      </dsp:txXfrm>
    </dsp:sp>
    <dsp:sp modelId="{3872B365-3A8D-4B9C-8320-7964309FD0F0}">
      <dsp:nvSpPr>
        <dsp:cNvPr id="0" name=""/>
        <dsp:cNvSpPr/>
      </dsp:nvSpPr>
      <dsp:spPr>
        <a:xfrm>
          <a:off x="1674137" y="1855608"/>
          <a:ext cx="3782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8BAFB-EDB9-4CFA-935A-E91F31529E87}">
      <dsp:nvSpPr>
        <dsp:cNvPr id="0" name=""/>
        <dsp:cNvSpPr/>
      </dsp:nvSpPr>
      <dsp:spPr>
        <a:xfrm>
          <a:off x="1745058" y="1925939"/>
          <a:ext cx="3711542" cy="81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CONTRO | </a:t>
          </a:r>
          <a:r>
            <a:rPr lang="it-IT" sz="1600" i="1" kern="1200" dirty="0"/>
            <a:t>Mancanza di un mercato disponibile e di un'adeguata promozione a livello locale</a:t>
          </a:r>
          <a:endParaRPr lang="it-IT" sz="1600" kern="1200" dirty="0"/>
        </a:p>
      </dsp:txBody>
      <dsp:txXfrm>
        <a:off x="1745058" y="1925939"/>
        <a:ext cx="3711542" cy="816893"/>
      </dsp:txXfrm>
    </dsp:sp>
    <dsp:sp modelId="{1CCEEA09-545C-4BD2-8CB9-A19483F3E35A}">
      <dsp:nvSpPr>
        <dsp:cNvPr id="0" name=""/>
        <dsp:cNvSpPr/>
      </dsp:nvSpPr>
      <dsp:spPr>
        <a:xfrm>
          <a:off x="1674137" y="2742833"/>
          <a:ext cx="3782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93F3-C05E-46E2-A56F-A8C4190027D8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5AB5-D1E5-48C5-AA88-978DACDF29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6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160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E5047-B9FC-806C-E046-08150E6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 dirty="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829CE-2F13-CCFA-C4EA-39B37C4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46675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09D07-9D99-C739-5DA1-9D5EE7A2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76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0F46C-A008-D06D-7FAB-8FC8AA6F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5CE2C-C1E5-E004-FCC7-4516D98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8CE4-2DD0-D971-75D5-7AA85A5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16FDAB-2765-B11F-66CA-4C7C7118A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352850-094F-81CA-80F8-0C82F67F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1A944-CE4C-8232-CB28-650E41F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D91120-8A58-7980-C352-B2B148A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32BE5-9166-6808-F773-4EC2C3C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4FEFF9-34BF-64D5-5C91-1E8379CA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BE625-B214-E0A6-80E8-2E6C7D8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090AA-9C94-D987-2A4D-CB828C0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5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4E45D8-327C-0B05-3A11-6BE2EBE7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7999"/>
            <a:ext cx="2628900" cy="5668963"/>
          </a:xfrm>
        </p:spPr>
        <p:txBody>
          <a:bodyPr vert="vert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453041-526F-8937-932B-EF172A9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7999"/>
            <a:ext cx="7734300" cy="5668964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EE9AA-BA08-26B8-EAE7-70FE45C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A2AD7-E2BC-7B18-1F33-E909574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9527BB6F-A164-5D4F-9B76-8A5088A9D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6591300" cy="43942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91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grafico 6">
            <a:extLst>
              <a:ext uri="{FF2B5EF4-FFF2-40B4-BE49-F238E27FC236}">
                <a16:creationId xmlns:a16="http://schemas.microsoft.com/office/drawing/2014/main" id="{B151F72B-F6FA-E04A-C2A3-703DEDE9DB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6591600" cy="4395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6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52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122A5-00A8-32E3-C7FF-3FEEECD5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 algn="ctr"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 algn="ctr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0540D-6233-8DC0-25E1-261205F2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ctr">
              <a:buFont typeface="Wingdings" panose="05000000000000000000" pitchFamily="2" charset="2"/>
              <a:buChar char="§"/>
              <a:def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B8C5C-196C-69F0-D169-A3279D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21475-6FBC-1FDA-6DD5-B4D3DC7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60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240B-7FA6-5C54-80D1-598C9A0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918A4-C2B6-2A24-1305-FA064CC1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lang="it-IT">
                <a:solidFill>
                  <a:srgbClr val="595959"/>
                </a:solidFill>
              </a:defRPr>
            </a:lvl2pPr>
            <a:lvl3pPr>
              <a:defRPr lang="it-IT">
                <a:solidFill>
                  <a:srgbClr val="595959"/>
                </a:solidFill>
              </a:defRPr>
            </a:lvl3pPr>
            <a:lvl4pPr>
              <a:defRPr lang="it-IT">
                <a:solidFill>
                  <a:srgbClr val="595959"/>
                </a:solidFill>
              </a:defRPr>
            </a:lvl4pPr>
            <a:lvl5pPr>
              <a:defRPr lang="it-IT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AA35A-5D50-BE62-F2C4-1FD36DF8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34004-55B7-4583-BA2C-673BF36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ACC99-8D30-1388-8E8C-18AD6AF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6C9BC8-9C49-5860-3C9B-4DFF2981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16CD-E1B3-0F8F-98D0-8284F4D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C30DA6-2F52-4F9B-C436-D5274F71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C8361-8B55-E21D-0729-DAF0A91B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700"/>
            <a:ext cx="10515600" cy="915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9546E0-5ED9-4B3D-A15A-DE549550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AD68EE-1126-EF80-2914-23F60E25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E7060D-F6F1-5622-EF5F-BD1CFA9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707CB-CBCD-8077-C620-FB87731AF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627770-A5EE-3EF1-6806-78663F3A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41E068-8309-AA34-EFD3-6632EF15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EC3B82-4F60-2330-94FF-CB6C87AB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8269-A114-F761-DB69-AFCB2EC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E2090-5182-7AF9-04D0-3A3D448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62F54B-3E37-78C4-DCD2-6D783F30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CD7671-C97C-4DC8-A63F-734A951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D81764-EEF3-B3B9-7883-7C10BB1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509D0-A688-42E6-5F9D-4B1C5CB0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468883-481E-6A84-AC66-340CA341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/>
              <a:t>Module</a:t>
            </a:r>
            <a:r>
              <a:rPr lang="en-US" dirty="0"/>
              <a:t>: XXXXXXX / </a:t>
            </a:r>
            <a:r>
              <a:rPr lang="en-US" b="1" dirty="0"/>
              <a:t>Learning Unit</a:t>
            </a:r>
            <a:r>
              <a:rPr lang="en-US" dirty="0"/>
              <a:t>: YYYYYYY / </a:t>
            </a:r>
            <a:r>
              <a:rPr lang="en-US" b="1" dirty="0"/>
              <a:t>Sub Unit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4506B-32CC-1AB4-8563-22F24F25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8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40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41" r:id="rId14"/>
    <p:sldLayoutId id="2147483742" r:id="rId15"/>
    <p:sldLayoutId id="214748373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rgbClr val="94C0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ishA6kry8nc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MszZJKb54OM?feature=oembed" TargetMode="External"/><Relationship Id="rId6" Type="http://schemas.openxmlformats.org/officeDocument/2006/relationships/image" Target="../media/image54.png"/><Relationship Id="rId5" Type="http://schemas.openxmlformats.org/officeDocument/2006/relationships/chart" Target="../charts/chart1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64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66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6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68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6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hyperlink" Target="https://rusticaproject.eu/project-summary/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0XO4SgMaruQ?feature=oembed" TargetMode="External"/><Relationship Id="rId6" Type="http://schemas.openxmlformats.org/officeDocument/2006/relationships/image" Target="../media/image19.png"/><Relationship Id="rId5" Type="http://schemas.openxmlformats.org/officeDocument/2006/relationships/hyperlink" Target="https://www.agriwastevalue.eu/en" TargetMode="External"/><Relationship Id="rId4" Type="http://schemas.openxmlformats.org/officeDocument/2006/relationships/hyperlink" Target="https://www.projectnomad.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https://www.youtube.com/embed/3K1zWAYDvMA?feature=oembed" TargetMode="External"/><Relationship Id="rId1" Type="http://schemas.openxmlformats.org/officeDocument/2006/relationships/video" Target="https://www.youtube.com/embed/7qVcEvKEfGc?feature=oembed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D2E8B-C80E-EBD3-30FC-596CF27C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6424B4-3C1B-49C0-1D21-DEB5380E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90A4A3-B7B5-E4EB-F298-BF7B0A6C900E}"/>
              </a:ext>
            </a:extLst>
          </p:cNvPr>
          <p:cNvSpPr txBox="1"/>
          <p:nvPr/>
        </p:nvSpPr>
        <p:spPr>
          <a:xfrm>
            <a:off x="287003" y="1530310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biochar agisce in sinergia con la materia organica. L'incorporazione del biochar con compost o altri materiali organici aumenta la ritenzione dei nutrienti e migliora l'attività microbica del suolo. Il biochar può essere utilizzato non solo come ammendante del suolo, ma anche per filtrare i contaminanti e ridurre l'erosione.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802990-1D47-BAB3-B4FD-C9F870C66FC1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dove e come applicare il biochar</a:t>
            </a: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1166A11-0BDC-213C-FE97-056F82CF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1" y="3021695"/>
            <a:ext cx="1078728" cy="121100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438B70-91BA-DCB1-A65E-75F4B1546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" b="-1"/>
          <a:stretch/>
        </p:blipFill>
        <p:spPr>
          <a:xfrm>
            <a:off x="540001" y="4812927"/>
            <a:ext cx="1031760" cy="10295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58B988-5422-CCD4-69D2-A267422C24DB}"/>
              </a:ext>
            </a:extLst>
          </p:cNvPr>
          <p:cNvSpPr txBox="1"/>
          <p:nvPr/>
        </p:nvSpPr>
        <p:spPr>
          <a:xfrm>
            <a:off x="1850893" y="3176939"/>
            <a:ext cx="41450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</a:rPr>
              <a:t>Come ammendante del terreno, introdurre il biochar nella zona radicale della pianta incorporandolo in 4-5 cm di profondità</a:t>
            </a:r>
            <a:endParaRPr lang="it-IT" i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059E51-8EC8-FFDA-901D-B50F5D3BE423}"/>
              </a:ext>
            </a:extLst>
          </p:cNvPr>
          <p:cNvSpPr txBox="1"/>
          <p:nvPr/>
        </p:nvSpPr>
        <p:spPr>
          <a:xfrm>
            <a:off x="1850893" y="4629120"/>
            <a:ext cx="42451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>
                <a:latin typeface="Calibri" panose="020F0502020204030204" pitchFamily="34" charset="0"/>
                <a:ea typeface="Calibri" panose="020F0502020204030204" pitchFamily="34" charset="0"/>
              </a:rPr>
              <a:t>Con un'azione di riduzione dell'erosione o di filtrazione dei contaminanti, collocare il biochar dove necessario, ad esempio dove l'acqua scorre via dal terreno, dalle radici, dalle strade o dai siti contaminati.</a:t>
            </a:r>
            <a:endParaRPr lang="it-IT" i="1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281BA1B-C4CC-AED4-72AF-7F5927DA8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044" y="2725157"/>
            <a:ext cx="5084953" cy="3389969"/>
          </a:xfrm>
          <a:prstGeom prst="rect">
            <a:avLst/>
          </a:prstGeom>
        </p:spPr>
      </p:pic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2D659240-29B4-DA27-0915-3D9C198A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197849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B15C4-BDA3-0359-92CE-66775BE1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E4EDA4-A475-C525-77A4-BCBDF1E7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10F281-0705-C48C-D358-F4AE55135224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Gestione dei residui organici e considerazioni logistiche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931CD3-DDCE-9F66-BD94-D55B232D45A0}"/>
              </a:ext>
            </a:extLst>
          </p:cNvPr>
          <p:cNvSpPr txBox="1"/>
          <p:nvPr/>
        </p:nvSpPr>
        <p:spPr>
          <a:xfrm>
            <a:off x="287003" y="1600280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 gestione e una logistica efficaci dei residui sono componenti essenziali dell'agricoltura moderna e della gestione ambientale. La pianificazione, la raccolta e lo smaltimento sono fondamentali per la sostenibilità ambientale e l'efficienza delle risorse.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473B93-7CB2-2A5F-1E14-810D2B8BD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7" y="2739842"/>
            <a:ext cx="4755809" cy="341589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0DD5E5-3EA1-F5F1-4A57-8A89C21DEA1D}"/>
              </a:ext>
            </a:extLst>
          </p:cNvPr>
          <p:cNvSpPr txBox="1"/>
          <p:nvPr/>
        </p:nvSpPr>
        <p:spPr>
          <a:xfrm rot="16200000">
            <a:off x="-1220886" y="4331066"/>
            <a:ext cx="328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waste management hierarchy </a:t>
            </a:r>
            <a:endParaRPr lang="it-IT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7718C9-A937-0F17-6232-F869D50BCE19}"/>
              </a:ext>
            </a:extLst>
          </p:cNvPr>
          <p:cNvSpPr txBox="1"/>
          <p:nvPr/>
        </p:nvSpPr>
        <p:spPr>
          <a:xfrm>
            <a:off x="6453360" y="2967264"/>
            <a:ext cx="55430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Il primo passo verso una risoluzione più sostenibile del problema dei rifiuti è l'adozione di un approccio sostenibile alla produzione e al consumo lungo la catena di approvvigionamento alimentare globale.</a:t>
            </a:r>
          </a:p>
        </p:txBody>
      </p:sp>
      <p:pic>
        <p:nvPicPr>
          <p:cNvPr id="11" name="Elemento grafico 10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949A8480-76F1-5EED-532B-419C047D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4" y="2812231"/>
            <a:ext cx="779953" cy="779953"/>
          </a:xfrm>
          <a:prstGeom prst="rect">
            <a:avLst/>
          </a:prstGeom>
        </p:spPr>
      </p:pic>
      <p:pic>
        <p:nvPicPr>
          <p:cNvPr id="13" name="Elemento grafico 1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8BE4C26E-708C-2B8D-98C2-B9D34B798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3" y="5081014"/>
            <a:ext cx="779953" cy="77995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BFA9E7-8994-CB15-DC58-80DC024B92E7}"/>
              </a:ext>
            </a:extLst>
          </p:cNvPr>
          <p:cNvSpPr txBox="1"/>
          <p:nvPr/>
        </p:nvSpPr>
        <p:spPr>
          <a:xfrm>
            <a:off x="6414446" y="5217787"/>
            <a:ext cx="5490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L'incenerimento dei rifiuti, anche se con recupero di energia, dovrebbe essere considerato l'ultima opzione prima dello smaltimento dei rifiuti.</a:t>
            </a:r>
          </a:p>
        </p:txBody>
      </p:sp>
      <p:pic>
        <p:nvPicPr>
          <p:cNvPr id="16" name="Elemento grafico 15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07DCC0F2-D539-717B-1BB8-73364735F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4492" y="4045024"/>
            <a:ext cx="779953" cy="77995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A943437-FACD-F41D-6EAB-BA92EF2EFEF8}"/>
              </a:ext>
            </a:extLst>
          </p:cNvPr>
          <p:cNvSpPr txBox="1"/>
          <p:nvPr/>
        </p:nvSpPr>
        <p:spPr>
          <a:xfrm>
            <a:off x="6414445" y="4180493"/>
            <a:ext cx="5543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Possiamo fare molto per migliorare il modo in cui possiamo riutilizzare i materiali prima che vengano considerati rifiuti.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6DB9D1D-7037-DD34-A704-44E9E4E73DA4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9898C672-36F3-CA99-BD32-878C0E61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125672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6996-B03C-3CC9-0B86-F1B0AD42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0C1CB8-39FE-0C02-C4DA-BEECC4CC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EDC970-3AC6-4489-8053-9F09F57A7D9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La direttiva quadro sui rifiuti dell'UE </a:t>
            </a:r>
            <a:endParaRPr lang="it-IT" sz="2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A2E19D-8FC2-B1AA-4A28-47FEB9536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0329" b="3061"/>
          <a:stretch/>
        </p:blipFill>
        <p:spPr>
          <a:xfrm>
            <a:off x="8578284" y="570288"/>
            <a:ext cx="2212546" cy="105638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D55C8E-BD01-7C83-E0C7-CABAA65FBF89}"/>
              </a:ext>
            </a:extLst>
          </p:cNvPr>
          <p:cNvSpPr txBox="1"/>
          <p:nvPr/>
        </p:nvSpPr>
        <p:spPr>
          <a:xfrm>
            <a:off x="287003" y="1584272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La Direttiva Quadro sui Rifiuti stabilisce i concetti e le definizioni di base relativi alla gestione dei rifiuti, comprese le definizioni di rifiuto, riciclaggio e recupero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A87B1B7-487F-27A3-A1B8-BBDDC01B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67" y="4279810"/>
            <a:ext cx="1130415" cy="113041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00655E-7ACC-0B12-7782-DD0DEDF1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73" y="2463070"/>
            <a:ext cx="1025909" cy="103873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BAD3055-49FD-D169-9FA6-705FA9433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464" y="3237924"/>
            <a:ext cx="1025909" cy="97113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B6073C6-153D-3FD9-35CA-0191BDCA3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564" y="5135180"/>
            <a:ext cx="1089708" cy="113041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C10B25A-C2CB-6AA4-248A-E7CA06091B24}"/>
              </a:ext>
            </a:extLst>
          </p:cNvPr>
          <p:cNvSpPr txBox="1"/>
          <p:nvPr/>
        </p:nvSpPr>
        <p:spPr>
          <a:xfrm>
            <a:off x="1546746" y="2566937"/>
            <a:ext cx="8438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entro il 2025, la preparazione per il riutilizzo e il riciclaggio dei rifiuti urbani dovrà essere aumentata ad un minimo del 55%, 60% e 65% in peso, rispettivamente entro il 2025, 2030 e 2035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EA28D17-7CA6-DCB7-85B5-8E27B2F1C6A9}"/>
              </a:ext>
            </a:extLst>
          </p:cNvPr>
          <p:cNvSpPr txBox="1"/>
          <p:nvPr/>
        </p:nvSpPr>
        <p:spPr>
          <a:xfrm>
            <a:off x="1546746" y="4459867"/>
            <a:ext cx="9175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sottoprodotti sono sostanze o oggetti derivanti da un processo di produzione il cui scopo primario non è la produzione di quell'oggetto. I sottoprodotti possono provenire da un'ampia gamma di settori con diversi impatti ambientali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0CD17FC-4D87-2191-BDBC-256D233EC3B8}"/>
              </a:ext>
            </a:extLst>
          </p:cNvPr>
          <p:cNvSpPr txBox="1"/>
          <p:nvPr/>
        </p:nvSpPr>
        <p:spPr>
          <a:xfrm>
            <a:off x="1546746" y="3513402"/>
            <a:ext cx="901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dirty="0"/>
              <a:t>la direttiva quadro sui rifiuti prevede ulteriori obblighi di etichettatura, registrazione, monitoraggio e controllo dalla «culla alla tomba»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EE00A4C-ADD0-7C48-49F5-FA89B54F6F00}"/>
              </a:ext>
            </a:extLst>
          </p:cNvPr>
          <p:cNvSpPr txBox="1"/>
          <p:nvPr/>
        </p:nvSpPr>
        <p:spPr>
          <a:xfrm>
            <a:off x="1510353" y="5472482"/>
            <a:ext cx="8975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dirty="0"/>
              <a:t>I criteri per la cessazione della definizione di rifiuto specificano quando un determinato rifiuto cessa di essere tale e diventa un prodotto o una materia prima secondaria.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BA8FE5-45D2-C36B-C94F-71DCA9B67BE5}"/>
              </a:ext>
            </a:extLst>
          </p:cNvPr>
          <p:cNvSpPr txBox="1"/>
          <p:nvPr/>
        </p:nvSpPr>
        <p:spPr>
          <a:xfrm>
            <a:off x="286867" y="634726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27822"/>
                </a:solidFill>
              </a:rPr>
              <a:t>Direttiva 2008/98/EC</a:t>
            </a:r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F2B962D5-C2FC-A8D5-B2D9-2E3626DD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3045037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B5EE5-A03C-7758-A697-469245EA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Elementi multimediali online 3" title="Food Waste: The Hidden Cost of the Food We Throw Out I ClimateScience #9">
            <a:hlinkClick r:id="" action="ppaction://media"/>
            <a:extLst>
              <a:ext uri="{FF2B5EF4-FFF2-40B4-BE49-F238E27FC236}">
                <a16:creationId xmlns:a16="http://schemas.microsoft.com/office/drawing/2014/main" id="{C68F1034-4699-D0BB-BDF9-E2FAAC80F2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37677" y="2201839"/>
            <a:ext cx="6316646" cy="330275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7848CA-6A9E-BFE4-6FF9-BE3B8F3C6ED6}"/>
              </a:ext>
            </a:extLst>
          </p:cNvPr>
          <p:cNvSpPr txBox="1"/>
          <p:nvPr/>
        </p:nvSpPr>
        <p:spPr>
          <a:xfrm>
            <a:off x="138363" y="940287"/>
            <a:ext cx="11917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Il costo nascosto del cibo che buttiamo via e che può essere riutilizzato come materia organica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E9C95DE-6669-E66B-96B7-27995400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8835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C2818-72A0-30E2-CDFF-31F18A1B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2A7DA4-4B35-A0F4-9A4F-F0C205EE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AA3E42-95DF-705F-52AC-3A1D336BC52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Processi e trattamenti per un riutilizzo efficace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F21912-15DA-2D5C-9064-5B82E141A47A}"/>
              </a:ext>
            </a:extLst>
          </p:cNvPr>
          <p:cNvSpPr txBox="1"/>
          <p:nvPr/>
        </p:nvSpPr>
        <p:spPr>
          <a:xfrm>
            <a:off x="287003" y="1580981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processi e i trattamenti progettati per il riutilizzo di vari materiali in agricoltura rappresentano un ambito dinamico e innovativo all'intersezione tra sostenibilità ambientale, efficienza delle risorse e produttività agricola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7202A2-7B59-0007-2383-7402DC412E19}"/>
              </a:ext>
            </a:extLst>
          </p:cNvPr>
          <p:cNvSpPr txBox="1"/>
          <p:nvPr/>
        </p:nvSpPr>
        <p:spPr>
          <a:xfrm>
            <a:off x="138362" y="2529473"/>
            <a:ext cx="11917279" cy="1057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GB" sz="2400" b="1" u="sng" dirty="0">
                <a:solidFill>
                  <a:srgbClr val="94C020"/>
                </a:solidFill>
              </a:rPr>
              <a:t>RECUPERO DEI NUTRIENTI </a:t>
            </a:r>
          </a:p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it-IT" sz="2400" dirty="0">
                <a:solidFill>
                  <a:srgbClr val="94C020"/>
                </a:solidFill>
              </a:rPr>
              <a:t>Dai principali 3 flussi di dispersione</a:t>
            </a:r>
            <a:endParaRPr lang="en-GB" sz="2400" dirty="0">
              <a:solidFill>
                <a:srgbClr val="94C02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0D2051-8784-37C7-2D26-8BAC5F50AB2E}"/>
              </a:ext>
            </a:extLst>
          </p:cNvPr>
          <p:cNvSpPr txBox="1"/>
          <p:nvPr/>
        </p:nvSpPr>
        <p:spPr>
          <a:xfrm>
            <a:off x="1982702" y="5459715"/>
            <a:ext cx="2110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Letame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zootecnico</a:t>
            </a:r>
            <a:endParaRPr lang="it-IT" b="1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7619D4-5BC6-A1A6-A2AB-BDD2C12E821C}"/>
              </a:ext>
            </a:extLst>
          </p:cNvPr>
          <p:cNvSpPr txBox="1"/>
          <p:nvPr/>
        </p:nvSpPr>
        <p:spPr>
          <a:xfrm>
            <a:off x="5029200" y="5459715"/>
            <a:ext cx="2325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Fanghi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depurazione</a:t>
            </a:r>
            <a:endParaRPr lang="it-IT" b="1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C52754-1ED1-40EC-9EE9-40265EC0EBBD}"/>
              </a:ext>
            </a:extLst>
          </p:cNvPr>
          <p:cNvSpPr txBox="1"/>
          <p:nvPr/>
        </p:nvSpPr>
        <p:spPr>
          <a:xfrm>
            <a:off x="8182693" y="5453970"/>
            <a:ext cx="1941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alimentari</a:t>
            </a:r>
            <a:endParaRPr lang="it-IT" b="1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5EF0E16-7926-F187-0929-9E03C27D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920" y="4080059"/>
            <a:ext cx="1332348" cy="149727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5B65F01-507D-4AB5-E031-B3D351D1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38" y="4080059"/>
            <a:ext cx="1462391" cy="137464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0264123-7BAF-3904-1911-8A614A413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14" y="3997219"/>
            <a:ext cx="1739160" cy="1580114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E963BCA9-F6B8-6836-07A6-FE09A9718FEA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63AB766B-E002-FE13-2B68-F5F6B3095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401468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479DD-B6BC-F0C9-BEFE-08CE309F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4BF5A5-7956-CE10-0CB1-CF9DDF46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2EA4EA-35EF-B5DD-5899-A008F27AB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20" y="2387049"/>
            <a:ext cx="6087021" cy="20839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A095F4-1262-6BB6-BEE7-B288597C99DF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Rifiuti</a:t>
            </a:r>
            <a:r>
              <a:rPr lang="en-US" sz="2400" b="1" dirty="0">
                <a:solidFill>
                  <a:srgbClr val="94C020"/>
                </a:solidFill>
              </a:rPr>
              <a:t> della catena </a:t>
            </a:r>
            <a:r>
              <a:rPr lang="en-US" sz="2400" b="1" dirty="0" err="1">
                <a:solidFill>
                  <a:srgbClr val="94C020"/>
                </a:solidFill>
              </a:rPr>
              <a:t>alimentare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10C30C-26FD-C015-81EE-6F1C0408C1AB}"/>
              </a:ext>
            </a:extLst>
          </p:cNvPr>
          <p:cNvSpPr txBox="1"/>
          <p:nvPr/>
        </p:nvSpPr>
        <p:spPr>
          <a:xfrm>
            <a:off x="337567" y="5656103"/>
            <a:ext cx="45485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/>
              <a:t>Produzione di rifiuti alimentari per settore</a:t>
            </a:r>
            <a:r>
              <a:rPr lang="en-US" sz="1100" i="1" dirty="0"/>
              <a:t>, EU, 2012 (EEA Report n.04/2020)</a:t>
            </a:r>
            <a:endParaRPr lang="it-IT" sz="1100" i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A244C7-84A1-543B-0B4C-C3D2BA812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7" y="2906868"/>
            <a:ext cx="4457346" cy="266261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CEA372-0307-71BA-2D0A-798B7652425D}"/>
              </a:ext>
            </a:extLst>
          </p:cNvPr>
          <p:cNvSpPr txBox="1"/>
          <p:nvPr/>
        </p:nvSpPr>
        <p:spPr>
          <a:xfrm>
            <a:off x="287003" y="1584272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Nel 2017, l'UE-28 ha generato 249 milioni di tonnellate di rifiuti solidi urbani (Eurostat, 2019), di cui circa il 34% (86 milioni di tonnellate, circa 175 kg pro capite/anno) erano rifiuti organici.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25F632-0466-5719-F327-7BB03008478D}"/>
              </a:ext>
            </a:extLst>
          </p:cNvPr>
          <p:cNvSpPr txBox="1"/>
          <p:nvPr/>
        </p:nvSpPr>
        <p:spPr>
          <a:xfrm>
            <a:off x="6023212" y="4625395"/>
            <a:ext cx="60004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nutrienti possono essere recuperati dai rifiuti biodegradabili attraverso il compostaggio, la digestione anaerobica e l'incenerimento.  Secondo la Commissione Europea, massimizzare il recupero e il riciclaggio potrebbe potenzialmente sostituire il 10% dei fertilizzanti fosfatici con il compost e ridurre il degrado del suolo del 3-7% grazie all'aggiunta di materia organica.</a:t>
            </a:r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31E3D457-4BB8-1A1A-55D5-65F236C1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129890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95D89-35FE-F866-5E54-9D086ED19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0C3F21-9317-B387-5B3E-1CAA3322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Immagine 2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2805578D-B948-36B6-3C28-D90287D19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" y="2729553"/>
            <a:ext cx="5957637" cy="32391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65CD26-771B-A3B4-AC44-A3305DA8F89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Letame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zootecnico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0EDDB6-815D-C71F-5CE0-CB9E145A35BF}"/>
              </a:ext>
            </a:extLst>
          </p:cNvPr>
          <p:cNvSpPr txBox="1"/>
          <p:nvPr/>
        </p:nvSpPr>
        <p:spPr>
          <a:xfrm>
            <a:off x="287003" y="1519426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Qualsiasi escremento e/o urina di animali d'allevamento diversi dai pesci d'allevamento, con o senza lettiera</a:t>
            </a:r>
            <a:r>
              <a:rPr lang="it-IT" dirty="0"/>
              <a:t>.  Il regolamento stabilisce limitazioni sulla manipolazione, il trasporto e la tracciabilità.  L'uso del letame sui terreni è regolato dalla Direttiva Nitrati (91/676/CEE), che stabilisce una soglia di 170 kg N/ha solo nelle zone vulnerabili ai nitrati.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EBD9E8-833A-A6F6-34E0-771587A9CC42}"/>
              </a:ext>
            </a:extLst>
          </p:cNvPr>
          <p:cNvSpPr txBox="1"/>
          <p:nvPr/>
        </p:nvSpPr>
        <p:spPr>
          <a:xfrm>
            <a:off x="7119582" y="4915436"/>
            <a:ext cx="49340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/>
              <a:t>L'applicazione diretta di letame sui campi agricoli è spesso motivata dalla necessità di </a:t>
            </a:r>
            <a:r>
              <a:rPr lang="it-IT" sz="1600" b="1" i="1" dirty="0"/>
              <a:t>smaltire conveniente-mente il materiale considerato un fastidio </a:t>
            </a:r>
            <a:r>
              <a:rPr lang="it-IT" sz="1600" i="1" dirty="0"/>
              <a:t>piuttosto che un elemento nutritivo. Il dosaggio non è sempre basato sul calcolo della domanda di nutrienti delle colture...</a:t>
            </a:r>
          </a:p>
        </p:txBody>
      </p:sp>
      <p:pic>
        <p:nvPicPr>
          <p:cNvPr id="9" name="Elemento grafico 8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201A8E55-D7FC-336E-1A61-C5D8C8F32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0488" y="4918536"/>
            <a:ext cx="779953" cy="7799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4C1B40-7A50-97D4-57CF-53B23F345248}"/>
              </a:ext>
            </a:extLst>
          </p:cNvPr>
          <p:cNvSpPr txBox="1"/>
          <p:nvPr/>
        </p:nvSpPr>
        <p:spPr>
          <a:xfrm>
            <a:off x="6280488" y="2743195"/>
            <a:ext cx="56245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In generale, il recupero dei nutrienti dal letame implica la disidratazione, la concentrazione e la conversione del letame in un prodotto stabile che possa essere facilmente immagazzinato, trasportato e applicato. </a:t>
            </a:r>
          </a:p>
          <a:p>
            <a:endParaRPr lang="it-IT" sz="1600" dirty="0"/>
          </a:p>
          <a:p>
            <a:r>
              <a:rPr lang="it-IT" sz="1600" dirty="0"/>
              <a:t>I processi di recupero del letame utilizzano due tipi di substrati: il letame grezzo o il letame digerito. </a:t>
            </a:r>
          </a:p>
        </p:txBody>
      </p:sp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E436F6BC-B299-866A-D43E-3C0E6318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132474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9FFC5-395E-3206-A594-0F86071D5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284D2C-0682-BEAC-9FE1-FBFA063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Immagine 2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BB834F3D-6AE3-0572-C91B-25454468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00508"/>
            <a:ext cx="5873087" cy="38558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46CD80-55C7-28E6-03E4-5466BBBF94A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Fanghi</a:t>
            </a:r>
            <a:r>
              <a:rPr lang="en-US" sz="2400" b="1" dirty="0">
                <a:solidFill>
                  <a:srgbClr val="94C020"/>
                </a:solidFill>
              </a:rPr>
              <a:t> di </a:t>
            </a:r>
            <a:r>
              <a:rPr lang="en-US" sz="2400" b="1" dirty="0" err="1">
                <a:solidFill>
                  <a:srgbClr val="94C020"/>
                </a:solidFill>
              </a:rPr>
              <a:t>depurazione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7B6461-DC8F-E9A4-A874-53A2D1C74D3A}"/>
              </a:ext>
            </a:extLst>
          </p:cNvPr>
          <p:cNvSpPr txBox="1"/>
          <p:nvPr/>
        </p:nvSpPr>
        <p:spPr>
          <a:xfrm>
            <a:off x="287003" y="149642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i="1" dirty="0"/>
              <a:t>I fanghi di depurazione sono un substrato organico relativamente ricco di nutrienti e oligoelementi</a:t>
            </a:r>
            <a:r>
              <a:rPr lang="en-US" i="1" dirty="0"/>
              <a:t>. </a:t>
            </a:r>
            <a:r>
              <a:rPr lang="it-IT" dirty="0"/>
              <a:t>La composizione dei fanghi varia a livello regionale e stagionale e il monitoraggio della concentrazione e delle quantità di nutrienti nelle acque reflue che raggiungono i sistemi di trattamento delle acque reflue è scarso.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88EF85-4E6B-78E5-70BE-15D13A2497EB}"/>
              </a:ext>
            </a:extLst>
          </p:cNvPr>
          <p:cNvSpPr txBox="1"/>
          <p:nvPr/>
        </p:nvSpPr>
        <p:spPr>
          <a:xfrm>
            <a:off x="287003" y="2785962"/>
            <a:ext cx="59746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La digestione anaerobica è il trattamento più comune per i fanghi che vengono successivamente applicati al terreno.  La digestione anaerobica stabilizza i composti organici dei fanghi e riduce l'odore.</a:t>
            </a:r>
            <a:r>
              <a:rPr lang="en-US" sz="1600" dirty="0"/>
              <a:t>           </a:t>
            </a:r>
          </a:p>
          <a:p>
            <a:r>
              <a:rPr lang="en-US" sz="1600" dirty="0"/>
              <a:t>               </a:t>
            </a:r>
          </a:p>
          <a:p>
            <a:r>
              <a:rPr lang="en-US" sz="1600" dirty="0"/>
              <a:t>               </a:t>
            </a:r>
            <a:r>
              <a:rPr lang="it-IT" sz="1600" dirty="0"/>
              <a:t>Il biogas generato dal processo può essere usato interna- </a:t>
            </a:r>
          </a:p>
          <a:p>
            <a:r>
              <a:rPr lang="it-IT" sz="1600" dirty="0"/>
              <a:t>               mente all'impianto o essere utilizzato per produrre elettricità.</a:t>
            </a:r>
          </a:p>
        </p:txBody>
      </p:sp>
      <p:pic>
        <p:nvPicPr>
          <p:cNvPr id="11" name="Elemento grafico 10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7E66F76C-3FFF-0979-8836-A974B58FB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913" y="3634406"/>
            <a:ext cx="779953" cy="77995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36EC184-D2A4-703E-67CA-79832D3A6AAA}"/>
              </a:ext>
            </a:extLst>
          </p:cNvPr>
          <p:cNvSpPr txBox="1"/>
          <p:nvPr/>
        </p:nvSpPr>
        <p:spPr>
          <a:xfrm>
            <a:off x="287003" y="4683718"/>
            <a:ext cx="59388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 fanghi vengono utilizzati in agricoltura come fonte di sostanze nutritive (N e P) per le piante e per reintegrare la materia organica nel terreno. </a:t>
            </a:r>
          </a:p>
          <a:p>
            <a:r>
              <a:rPr lang="it-IT" sz="1600" dirty="0"/>
              <a:t>                </a:t>
            </a:r>
          </a:p>
          <a:p>
            <a:r>
              <a:rPr lang="it-IT" sz="1600" dirty="0"/>
              <a:t>               L'applicazione dei fanghi ai terreni agricoli è disciplinata dalla                 </a:t>
            </a:r>
          </a:p>
          <a:p>
            <a:r>
              <a:rPr lang="it-IT" sz="1600" dirty="0"/>
              <a:t>               direttiva sull'utilizzo dei fanghi in agricoltura (86/278/CEE).</a:t>
            </a:r>
          </a:p>
        </p:txBody>
      </p:sp>
      <p:pic>
        <p:nvPicPr>
          <p:cNvPr id="14" name="Elemento grafico 13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7FD0AF5B-6E3A-B4B0-3D58-15165E6CC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913" y="5532680"/>
            <a:ext cx="779953" cy="779953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028F8D67-6C9B-227C-1036-0A80619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2246029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61BC-BC17-3DFF-F384-2E4D471CC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D52854-AE50-92AD-2072-25303462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6879307-6C14-736D-9F78-D53E5A396E53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Compostaggio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81EB85-F3C8-ABB6-4EED-9AFDF124EC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5" y="2875941"/>
            <a:ext cx="4426712" cy="30875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9E8875-EC1C-3FE2-97EC-9133E49AD765}"/>
              </a:ext>
            </a:extLst>
          </p:cNvPr>
          <p:cNvSpPr txBox="1"/>
          <p:nvPr/>
        </p:nvSpPr>
        <p:spPr>
          <a:xfrm>
            <a:off x="287003" y="149642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Un processo biologico naturale in cui i microrganismi decompongono i materiali organici in un ammendante del suolo ricco di sostanze nutritive. I rifiuti organici, compresi gli scarti di cucina, i rifiuti del giardino e i residui delle colture, vengono mescolati in proporzioni adeguate, aerati e girati regolarmente per favorire la decomposizione.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31D7B0-5EFA-B8CF-7847-F242B62C2418}"/>
              </a:ext>
            </a:extLst>
          </p:cNvPr>
          <p:cNvSpPr txBox="1"/>
          <p:nvPr/>
        </p:nvSpPr>
        <p:spPr>
          <a:xfrm>
            <a:off x="6114067" y="3010682"/>
            <a:ext cx="5646398" cy="2292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/>
              <a:t>Il processo può essere migliorato introducendo l'aerazione forzata (compostaggio in cumuli statici aerati) per </a:t>
            </a:r>
            <a:r>
              <a:rPr lang="it-IT" dirty="0" err="1"/>
              <a:t>aumen</a:t>
            </a:r>
            <a:r>
              <a:rPr lang="it-IT" dirty="0"/>
              <a:t>-tare l'apporto di ossigeno e accelerare la decomposizione. </a:t>
            </a:r>
            <a:endParaRPr lang="en-GB" dirty="0"/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/>
              <a:t>I rifiuti organici vengono collocati in un cumulo con tubi di aerazione e una ventola spinge l'aria attraverso il cumulo. 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dirty="0"/>
              <a:t>Questo metodo accelera il processo di compostaggio.</a:t>
            </a:r>
          </a:p>
        </p:txBody>
      </p:sp>
      <p:pic>
        <p:nvPicPr>
          <p:cNvPr id="9" name="Elemento grafico 8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659DC8AF-1350-EE32-0CB1-1C4F46E7C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981" y="2921536"/>
            <a:ext cx="779953" cy="779953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2D7D482D-8947-CA3D-3597-014D0B6C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2056396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A2B1-4E28-F890-EEC1-22752A65A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A7FDAB-5492-E1BB-1EB4-1310F413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C9AAC2-9148-71BF-A05A-73A1C1DD5E5E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Compostaggio</a:t>
            </a:r>
            <a:endParaRPr lang="it-IT" sz="2400" dirty="0"/>
          </a:p>
        </p:txBody>
      </p:sp>
      <p:pic>
        <p:nvPicPr>
          <p:cNvPr id="5" name="Elementi multimediali online 4" title="Degraded land begins to bloom thanks to European composting project">
            <a:hlinkClick r:id="" action="ppaction://media"/>
            <a:extLst>
              <a:ext uri="{FF2B5EF4-FFF2-40B4-BE49-F238E27FC236}">
                <a16:creationId xmlns:a16="http://schemas.microsoft.com/office/drawing/2014/main" id="{4BF376A8-DED0-9FEC-9555-7BA2238250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39983" y="4256423"/>
            <a:ext cx="3379062" cy="19091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148988-6C09-3132-CB9B-5E363B0A9813}"/>
              </a:ext>
            </a:extLst>
          </p:cNvPr>
          <p:cNvSpPr txBox="1"/>
          <p:nvPr/>
        </p:nvSpPr>
        <p:spPr>
          <a:xfrm>
            <a:off x="8439983" y="3708009"/>
            <a:ext cx="3465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</a:rPr>
              <a:t>I terreni degradati iniziano a fiorire grazie ai progetti europei di compostaggio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55B4ED-2352-261F-AA17-B91D06CA6033}"/>
              </a:ext>
            </a:extLst>
          </p:cNvPr>
          <p:cNvSpPr txBox="1"/>
          <p:nvPr/>
        </p:nvSpPr>
        <p:spPr>
          <a:xfrm>
            <a:off x="287003" y="1468629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È possibile riciclare i residui agricoli in agricoltura biologica attraverso la produzione di compost in azienda</a:t>
            </a:r>
          </a:p>
        </p:txBody>
      </p:sp>
      <p:pic>
        <p:nvPicPr>
          <p:cNvPr id="8" name="Immagine 7" descr="Immagine che contiene aria aperta, cielo, terreno, pianta">
            <a:extLst>
              <a:ext uri="{FF2B5EF4-FFF2-40B4-BE49-F238E27FC236}">
                <a16:creationId xmlns:a16="http://schemas.microsoft.com/office/drawing/2014/main" id="{8ED4FD46-A5BA-3370-054B-45C5C3272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8" b="26268"/>
          <a:stretch/>
        </p:blipFill>
        <p:spPr bwMode="auto">
          <a:xfrm>
            <a:off x="8439983" y="2005379"/>
            <a:ext cx="3412768" cy="1493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46DEA1-B584-0127-46CA-3DE878349C5A}"/>
              </a:ext>
            </a:extLst>
          </p:cNvPr>
          <p:cNvSpPr txBox="1"/>
          <p:nvPr/>
        </p:nvSpPr>
        <p:spPr>
          <a:xfrm>
            <a:off x="287003" y="2040519"/>
            <a:ext cx="2965081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 err="1"/>
              <a:t>Occhio</a:t>
            </a:r>
            <a:r>
              <a:rPr lang="en-GB" sz="1600" dirty="0"/>
              <a:t> </a:t>
            </a:r>
            <a:r>
              <a:rPr lang="en-GB" sz="1600" dirty="0" err="1"/>
              <a:t>alla</a:t>
            </a:r>
            <a:r>
              <a:rPr lang="en-GB" sz="1600" dirty="0"/>
              <a:t> </a:t>
            </a:r>
            <a:r>
              <a:rPr lang="en-GB" sz="1600" dirty="0" err="1"/>
              <a:t>ricetta</a:t>
            </a:r>
            <a:r>
              <a:rPr lang="en-GB" sz="1600" dirty="0"/>
              <a:t>!</a:t>
            </a:r>
            <a:endParaRPr lang="it-IT" sz="1600" dirty="0"/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D560370F-C04C-73E0-7B9A-F921B865D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486617"/>
              </p:ext>
            </p:extLst>
          </p:nvPr>
        </p:nvGraphicFramePr>
        <p:xfrm>
          <a:off x="644041" y="2356807"/>
          <a:ext cx="2251004" cy="2144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Immagine 19">
            <a:extLst>
              <a:ext uri="{FF2B5EF4-FFF2-40B4-BE49-F238E27FC236}">
                <a16:creationId xmlns:a16="http://schemas.microsoft.com/office/drawing/2014/main" id="{3BE5DB55-FB98-F3B3-90B5-61A9CF01E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30" y="4434226"/>
            <a:ext cx="2778225" cy="8184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DDEFC31-6608-C8AD-82B4-A3EFF5ED8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03" y="5591272"/>
            <a:ext cx="950869" cy="88002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FA91A9-2A6C-DFF1-0DC4-2B884A89238F}"/>
              </a:ext>
            </a:extLst>
          </p:cNvPr>
          <p:cNvSpPr txBox="1"/>
          <p:nvPr/>
        </p:nvSpPr>
        <p:spPr>
          <a:xfrm>
            <a:off x="1333288" y="5591272"/>
            <a:ext cx="6896312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200" i="1" dirty="0"/>
              <a:t>Il 25% di tutto il compost prodotto nell'UE 27, in CH, NO e UK è certificato secondo lo schema di assicurazione della qualità dell'ECN. L'</a:t>
            </a:r>
            <a:r>
              <a:rPr lang="it-IT" sz="1200" i="1" dirty="0" err="1"/>
              <a:t>European</a:t>
            </a:r>
            <a:r>
              <a:rPr lang="it-IT" sz="1200" i="1" dirty="0"/>
              <a:t> Compost Network (ECN) è un'organizzazione europea senza scopo di lucro che promuove pratiche di riciclaggio sostenibile nel compostaggio, nella digestione anaerobica e in altri processi di trattamento biologico.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F1E3E72-4FD2-D814-8660-354B3B0700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059" t="20816" r="31916" b="6179"/>
          <a:stretch/>
        </p:blipFill>
        <p:spPr>
          <a:xfrm>
            <a:off x="3390005" y="2729245"/>
            <a:ext cx="1226221" cy="136004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5505EF-751C-53EA-BC63-0A20E127048B}"/>
              </a:ext>
            </a:extLst>
          </p:cNvPr>
          <p:cNvSpPr txBox="1"/>
          <p:nvPr/>
        </p:nvSpPr>
        <p:spPr>
          <a:xfrm>
            <a:off x="4717442" y="2364635"/>
            <a:ext cx="3412768" cy="2213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La temperatura del cumulo deve essere controllata costantemente per valutare la fase finale del processo (quando la temperatura interna si avvicina a quella esterna).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L'umidità del cumulo di compostaggio deve essere controllata settimanalmente e mantenuta tra il 40 e il 70%.</a:t>
            </a:r>
          </a:p>
        </p:txBody>
      </p:sp>
      <p:sp>
        <p:nvSpPr>
          <p:cNvPr id="13" name="Segnaposto piè di pagina 1">
            <a:extLst>
              <a:ext uri="{FF2B5EF4-FFF2-40B4-BE49-F238E27FC236}">
                <a16:creationId xmlns:a16="http://schemas.microsoft.com/office/drawing/2014/main" id="{5856B613-E30E-0172-E9EA-2F7C32A2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30808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9C6D-D429-7C7B-0228-FB62CC45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05" y="926433"/>
            <a:ext cx="11550315" cy="4457700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rgbClr val="94C020"/>
                </a:solidFill>
                <a:latin typeface="+mn-lt"/>
              </a:rPr>
              <a:t>Co</a:t>
            </a:r>
            <a:r>
              <a:rPr lang="en-GB" sz="4000" dirty="0"/>
              <a:t>rso: </a:t>
            </a:r>
            <a:r>
              <a:rPr lang="en-GB" sz="4000" b="0" dirty="0"/>
              <a:t>VET</a:t>
            </a:r>
            <a:br>
              <a:rPr lang="en-GB" sz="4000" b="0" dirty="0"/>
            </a:br>
            <a:br>
              <a:rPr lang="en-GB" sz="4000" b="1" dirty="0">
                <a:solidFill>
                  <a:srgbClr val="94C020"/>
                </a:solidFill>
                <a:latin typeface="+mn-lt"/>
              </a:rPr>
            </a:br>
            <a:r>
              <a:rPr lang="en-GB" sz="4000" b="1" dirty="0">
                <a:solidFill>
                  <a:srgbClr val="94C020"/>
                </a:solidFill>
                <a:latin typeface="+mn-lt"/>
              </a:rPr>
              <a:t>Modulo</a:t>
            </a:r>
            <a:br>
              <a:rPr lang="en-GB" sz="4000" dirty="0"/>
            </a:br>
            <a:r>
              <a:rPr lang="it-IT" sz="4000" b="0" dirty="0">
                <a:solidFill>
                  <a:srgbClr val="94C020"/>
                </a:solidFill>
                <a:latin typeface="+mn-lt"/>
              </a:rPr>
              <a:t>Sostenibilità agricola, gestione delle risorse naturali e azioni per il clima</a:t>
            </a:r>
            <a:br>
              <a:rPr lang="en-US" sz="4000" b="0" dirty="0">
                <a:solidFill>
                  <a:srgbClr val="94C020"/>
                </a:solidFill>
                <a:latin typeface="+mn-lt"/>
              </a:rPr>
            </a:br>
            <a:br>
              <a:rPr lang="en-GB" sz="4000" b="1" dirty="0">
                <a:solidFill>
                  <a:srgbClr val="94C020"/>
                </a:solidFill>
                <a:latin typeface="+mn-lt"/>
              </a:rPr>
            </a:br>
            <a:r>
              <a:rPr lang="en-GB" sz="4000" dirty="0" err="1"/>
              <a:t>Unità</a:t>
            </a:r>
            <a:r>
              <a:rPr lang="en-GB" sz="4000" dirty="0"/>
              <a:t> </a:t>
            </a:r>
            <a:r>
              <a:rPr lang="en-GB" sz="4000" dirty="0" err="1"/>
              <a:t>didattica</a:t>
            </a:r>
            <a:br>
              <a:rPr lang="en-GB" sz="4000" dirty="0"/>
            </a:br>
            <a:r>
              <a:rPr lang="it-IT" sz="4000" b="0" dirty="0">
                <a:solidFill>
                  <a:srgbClr val="94C020"/>
                </a:solidFill>
                <a:latin typeface="+mn-lt"/>
              </a:rPr>
              <a:t>Riutilizzo agricolo dei residui organici</a:t>
            </a:r>
            <a:endParaRPr lang="en-GB" sz="4000" b="0" dirty="0">
              <a:solidFill>
                <a:srgbClr val="94C020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3480B5-24EA-F078-8AFA-9CEF68721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805" y="5955632"/>
            <a:ext cx="11550315" cy="59962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Autore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it-IT" dirty="0"/>
              <a:t>UNIFI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Digestione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anaerobica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E1DAD6-EA4D-BC29-ED55-A6DA20A6E826}"/>
              </a:ext>
            </a:extLst>
          </p:cNvPr>
          <p:cNvSpPr txBox="1"/>
          <p:nvPr/>
        </p:nvSpPr>
        <p:spPr>
          <a:xfrm>
            <a:off x="287003" y="149642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Processo in cui i microrganismi decompongono la materia organica in assenza di ossigeno, producendo biogas (metano e anidride carbonica) e un liquame ricco di nutrienti. Il biogas generato può essere utilizzato per produrre energia e il materiale digerito (digestato) è un prezioso fertilizzante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EF139A-0FC1-9FC9-56F1-5DD14E7E0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990" y="2591844"/>
            <a:ext cx="3607374" cy="352955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0712E2-BDC9-54BB-0BA1-22CDCD662AEA}"/>
              </a:ext>
            </a:extLst>
          </p:cNvPr>
          <p:cNvSpPr txBox="1"/>
          <p:nvPr/>
        </p:nvSpPr>
        <p:spPr>
          <a:xfrm>
            <a:off x="8876042" y="6094740"/>
            <a:ext cx="21872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i="1" dirty="0"/>
              <a:t>Le quattro fasi del processo di DA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5801762-E101-015B-149C-FFD52E10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89" y="4430974"/>
            <a:ext cx="3818933" cy="18111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ABE1E94-E18E-BB60-0F69-6B2238FA41C2}"/>
              </a:ext>
            </a:extLst>
          </p:cNvPr>
          <p:cNvSpPr txBox="1"/>
          <p:nvPr/>
        </p:nvSpPr>
        <p:spPr>
          <a:xfrm>
            <a:off x="418635" y="2851987"/>
            <a:ext cx="7706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La biomassa aggiunta al digestore viene scomposta in zuccheri, aminoacidi e acidi grassi (idrolisi), fermentata per produrre acidi grassi volatili e alcoli (</a:t>
            </a:r>
            <a:r>
              <a:rPr lang="it-IT" sz="1600" dirty="0" err="1"/>
              <a:t>acidogenesi</a:t>
            </a:r>
            <a:r>
              <a:rPr lang="it-IT" sz="1600" dirty="0"/>
              <a:t>), seguita dalla conversione in idrogeno, anidride carbonica e ammoniaca e, infine, i </a:t>
            </a:r>
            <a:r>
              <a:rPr lang="it-IT" sz="1600" dirty="0" err="1"/>
              <a:t>metanogeni</a:t>
            </a:r>
            <a:r>
              <a:rPr lang="it-IT" sz="1600" dirty="0"/>
              <a:t> producono biogas da acido acetico e idrogeno.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C3F2008-8476-A367-0D2F-7AEF57B8AA6B}"/>
              </a:ext>
            </a:extLst>
          </p:cNvPr>
          <p:cNvSpPr txBox="1"/>
          <p:nvPr/>
        </p:nvSpPr>
        <p:spPr>
          <a:xfrm>
            <a:off x="4716148" y="4866418"/>
            <a:ext cx="36073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La digestione anaerobica dei rifiuti alimentari avviene a due intervalli di temperatura ottimali, 35-40°C (mesofilo) e 55-60°C (termofilo).</a:t>
            </a:r>
          </a:p>
        </p:txBody>
      </p:sp>
      <p:pic>
        <p:nvPicPr>
          <p:cNvPr id="15" name="Elemento grafico 14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427DCC55-B5C3-7D8B-AB80-2127DD333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739882" y="4080689"/>
            <a:ext cx="779953" cy="779953"/>
          </a:xfrm>
          <a:prstGeom prst="rect">
            <a:avLst/>
          </a:prstGeom>
        </p:spPr>
      </p:pic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EC8DA5C0-AB4A-CB99-FEB4-45BB277E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2757326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Digestione</a:t>
            </a:r>
            <a:r>
              <a:rPr lang="en-US" sz="2400" b="1" dirty="0">
                <a:solidFill>
                  <a:srgbClr val="94C020"/>
                </a:solidFill>
              </a:rPr>
              <a:t> </a:t>
            </a:r>
            <a:r>
              <a:rPr lang="en-US" sz="2400" b="1" dirty="0" err="1">
                <a:solidFill>
                  <a:srgbClr val="94C020"/>
                </a:solidFill>
              </a:rPr>
              <a:t>anaerobica</a:t>
            </a:r>
            <a:endParaRPr lang="en-US" sz="2400" b="1" dirty="0">
              <a:solidFill>
                <a:srgbClr val="94C02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E1DAD6-EA4D-BC29-ED55-A6DA20A6E826}"/>
              </a:ext>
            </a:extLst>
          </p:cNvPr>
          <p:cNvSpPr txBox="1"/>
          <p:nvPr/>
        </p:nvSpPr>
        <p:spPr>
          <a:xfrm>
            <a:off x="287003" y="1401952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Il digestato può essere utilizzato intero o separato: le frazioni solide possono essere trasformate in compost e/o essiccate in solidi secchi per l'applicazione al terreno. Le frazioni liquide possono essere concentrate in fertilizzanti liquidi o trattate parzialmente e inviate a un impianto di trattamento delle acque reflue o completamente trattate e scaricate.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BA9898-F1BD-531B-09D8-607076842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30" t="3827" r="1616" b="2075"/>
          <a:stretch/>
        </p:blipFill>
        <p:spPr>
          <a:xfrm>
            <a:off x="454925" y="2635340"/>
            <a:ext cx="7297003" cy="328237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C884177-5F58-46FE-69CF-123AF3810FDD}"/>
              </a:ext>
            </a:extLst>
          </p:cNvPr>
          <p:cNvSpPr txBox="1"/>
          <p:nvPr/>
        </p:nvSpPr>
        <p:spPr>
          <a:xfrm>
            <a:off x="136358" y="6123513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Fonte </a:t>
            </a:r>
            <a:r>
              <a:rPr lang="en-US" sz="1100" i="1" dirty="0" err="1"/>
              <a:t>dati</a:t>
            </a:r>
            <a:r>
              <a:rPr lang="en-US" sz="1100" i="1" dirty="0"/>
              <a:t>: 2018 World Biogas Association.</a:t>
            </a:r>
            <a:endParaRPr lang="it-IT" sz="1100" i="1" dirty="0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DD110B67-460B-0366-A45D-8622ED6E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AC2315-7296-BA97-EE85-63C259D63B9D}"/>
              </a:ext>
            </a:extLst>
          </p:cNvPr>
          <p:cNvSpPr txBox="1"/>
          <p:nvPr/>
        </p:nvSpPr>
        <p:spPr>
          <a:xfrm>
            <a:off x="7466275" y="2384028"/>
            <a:ext cx="4438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Il costo del capitale per lo sviluppo di un impianto digestore è l'investimento iniziale necessario per: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94F0C4-9D40-8108-DE0D-20E249C43EEF}"/>
              </a:ext>
            </a:extLst>
          </p:cNvPr>
          <p:cNvSpPr txBox="1"/>
          <p:nvPr/>
        </p:nvSpPr>
        <p:spPr>
          <a:xfrm>
            <a:off x="7466274" y="2968803"/>
            <a:ext cx="45479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1. Studio di fattibilità e Procedure di pianificazione e autorizzazione; </a:t>
            </a:r>
          </a:p>
          <a:p>
            <a:r>
              <a:rPr lang="it-IT" sz="1200" dirty="0"/>
              <a:t>2. Acquisto del terreno/sito per l'impianto; </a:t>
            </a:r>
          </a:p>
          <a:p>
            <a:r>
              <a:rPr lang="it-IT" sz="1200" dirty="0"/>
              <a:t>3. Allacciamento alle reti di elettrica, gas, acqua;</a:t>
            </a:r>
          </a:p>
          <a:p>
            <a:r>
              <a:rPr lang="it-IT" sz="1200" dirty="0"/>
              <a:t>4. Collegamento alla rete stradale per l'accesso all'impianto; </a:t>
            </a:r>
          </a:p>
          <a:p>
            <a:r>
              <a:rPr lang="it-IT" sz="1200" dirty="0"/>
              <a:t>5. Connessione al trattamento degli effluenti per le acque reflue;  </a:t>
            </a:r>
          </a:p>
          <a:p>
            <a:r>
              <a:rPr lang="it-IT" sz="1200" dirty="0"/>
              <a:t>6. Attrezzature per il pretrattamento delle materie prime come maceratori, impianti di de-packaging e pastorizzatori e pastorizzatore; </a:t>
            </a:r>
          </a:p>
          <a:p>
            <a:r>
              <a:rPr lang="it-IT" sz="1200" dirty="0"/>
              <a:t>7. Tecnologia di alimentazione, compresi pozzi di miscelazione, pompe e alimentatori; </a:t>
            </a:r>
          </a:p>
          <a:p>
            <a:r>
              <a:rPr lang="it-IT" sz="1200" dirty="0"/>
              <a:t>8. Apparecchiature per il digestore, tra cui serbatoi in acciaio/</a:t>
            </a:r>
            <a:r>
              <a:rPr lang="it-IT" sz="1200" dirty="0" err="1"/>
              <a:t>calcestruz-zo</a:t>
            </a:r>
            <a:r>
              <a:rPr lang="it-IT" sz="1200" dirty="0"/>
              <a:t>, miscelatore, circuiti di riscaldamento serbatoi in acciaio/cemento, miscelatore, sensori, copertura e stoccaggio del gas; </a:t>
            </a:r>
          </a:p>
          <a:p>
            <a:r>
              <a:rPr lang="it-IT" sz="1200" dirty="0"/>
              <a:t>9. Stoccaggio post-digestione </a:t>
            </a:r>
            <a:r>
              <a:rPr lang="it-IT" sz="1200" dirty="0" err="1"/>
              <a:t>deldigestato</a:t>
            </a:r>
            <a:r>
              <a:rPr lang="it-IT" sz="1200" dirty="0"/>
              <a:t> e stoccaggio del gas; </a:t>
            </a:r>
          </a:p>
          <a:p>
            <a:r>
              <a:rPr lang="it-IT" sz="1200" dirty="0"/>
              <a:t>10. Attrezzature per la pulizia del biogas; </a:t>
            </a:r>
          </a:p>
          <a:p>
            <a:r>
              <a:rPr lang="it-IT" sz="1200" dirty="0"/>
              <a:t>11. Attrezzature per l'utilizzo del biogas, tra cui caldaie, motori di cogenerazione, scambiatori di calore e scambiatori; </a:t>
            </a:r>
          </a:p>
          <a:p>
            <a:r>
              <a:rPr lang="it-IT" sz="1200" dirty="0"/>
              <a:t>12. Stoccaggio e trattamento del digestato;</a:t>
            </a:r>
          </a:p>
          <a:p>
            <a:r>
              <a:rPr lang="it-IT" sz="1200" dirty="0"/>
              <a:t>13. Macchinari per movimentazione dei rifiuti all'interno dell'impianto</a:t>
            </a:r>
          </a:p>
        </p:txBody>
      </p:sp>
    </p:spTree>
    <p:extLst>
      <p:ext uri="{BB962C8B-B14F-4D97-AF65-F5344CB8AC3E}">
        <p14:creationId xmlns:p14="http://schemas.microsoft.com/office/powerpoint/2010/main" val="1235807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13EA8-36BF-2F38-79A4-C9ED91D9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EC5389-ED88-7D15-3A24-58A7DFA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72B7EB-A6B0-F731-F59B-4E01B85CDBE8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Riciclaggio del carbonio e miglioramento del suolo 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64F079-F84E-E4D2-8610-72D78CCF7F58}"/>
              </a:ext>
            </a:extLst>
          </p:cNvPr>
          <p:cNvSpPr txBox="1"/>
          <p:nvPr/>
        </p:nvSpPr>
        <p:spPr>
          <a:xfrm>
            <a:off x="287003" y="1470672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Tutti i terreni europei soffrono di erosione. Il 2% dei terreni arabili e il 16% dei terreni agricoli moderatamente erosi potrebbero beneficiare dell'applicazione di compost (10 tonnellate/ha).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CA1F2F-67F7-8746-8EEC-9A191101D73D}"/>
              </a:ext>
            </a:extLst>
          </p:cNvPr>
          <p:cNvSpPr txBox="1"/>
          <p:nvPr/>
        </p:nvSpPr>
        <p:spPr>
          <a:xfrm>
            <a:off x="4570287" y="2675368"/>
            <a:ext cx="2927034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La maggior parte dei paesi europei non produce abbastanza compost da applicare ai propri terreni erosi.</a:t>
            </a:r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A4676B60-8B0F-5355-0634-CBE67C2BE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8824" y="2619041"/>
            <a:ext cx="620965" cy="6209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03020A9-774D-C773-57E8-A072053D04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1" t="1810" r="16792"/>
          <a:stretch/>
        </p:blipFill>
        <p:spPr>
          <a:xfrm>
            <a:off x="508884" y="2888123"/>
            <a:ext cx="3279913" cy="3442158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9696CB0-2B37-7D79-87FF-2934E3164FC2}"/>
              </a:ext>
            </a:extLst>
          </p:cNvPr>
          <p:cNvSpPr/>
          <p:nvPr/>
        </p:nvSpPr>
        <p:spPr>
          <a:xfrm>
            <a:off x="185624" y="2156740"/>
            <a:ext cx="202758" cy="202758"/>
          </a:xfrm>
          <a:prstGeom prst="rect">
            <a:avLst/>
          </a:prstGeom>
          <a:solidFill>
            <a:srgbClr val="7BCB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869B2B9-07E5-D3D4-4F0D-D535D0894B11}"/>
              </a:ext>
            </a:extLst>
          </p:cNvPr>
          <p:cNvSpPr txBox="1"/>
          <p:nvPr/>
        </p:nvSpPr>
        <p:spPr>
          <a:xfrm>
            <a:off x="388381" y="2105525"/>
            <a:ext cx="3518986" cy="92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200" i="1" dirty="0"/>
              <a:t>Paesi che attualmente (2022) producono una quantità di compost superiore a quella necessaria per applicare a tutti i loro terreni agricoli erosi una dose di 10 tonnellate/ha all'anno.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2DF37B3-62A0-5C35-3454-30618FAB9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7" b="1358"/>
          <a:stretch/>
        </p:blipFill>
        <p:spPr>
          <a:xfrm>
            <a:off x="7909740" y="2678130"/>
            <a:ext cx="3925776" cy="344215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15E52B-A147-B551-FD84-AF49EAC313A2}"/>
              </a:ext>
            </a:extLst>
          </p:cNvPr>
          <p:cNvSpPr txBox="1"/>
          <p:nvPr/>
        </p:nvSpPr>
        <p:spPr>
          <a:xfrm>
            <a:off x="4319787" y="4670110"/>
            <a:ext cx="2864216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/>
              <a:t>La frazione di terreno arabile che potrebbe beneficiare del compost attualmente prodotto è molto bassa.</a:t>
            </a:r>
          </a:p>
        </p:txBody>
      </p:sp>
      <p:pic>
        <p:nvPicPr>
          <p:cNvPr id="18" name="Elemento grafico 17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C1557416-ABAE-977C-8B35-FD4F6AF8F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236389" y="4609202"/>
            <a:ext cx="620965" cy="620965"/>
          </a:xfrm>
          <a:prstGeom prst="rect">
            <a:avLst/>
          </a:prstGeom>
        </p:spPr>
      </p:pic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81EF3B33-07E5-F7CA-8B21-6F37DD18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630CCB-C13F-DB0F-666A-66F5F2F5CBE4}"/>
              </a:ext>
            </a:extLst>
          </p:cNvPr>
          <p:cNvSpPr txBox="1"/>
          <p:nvPr/>
        </p:nvSpPr>
        <p:spPr>
          <a:xfrm>
            <a:off x="136358" y="6123513"/>
            <a:ext cx="4183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Fonte </a:t>
            </a:r>
            <a:r>
              <a:rPr lang="en-US" sz="1100" i="1" dirty="0" err="1"/>
              <a:t>dati</a:t>
            </a:r>
            <a:r>
              <a:rPr lang="en-US" sz="1100" i="1" dirty="0"/>
              <a:t>: ECN rapport 2022.</a:t>
            </a:r>
            <a:endParaRPr lang="it-IT" sz="1100" i="1" dirty="0"/>
          </a:p>
        </p:txBody>
      </p:sp>
    </p:spTree>
    <p:extLst>
      <p:ext uri="{BB962C8B-B14F-4D97-AF65-F5344CB8AC3E}">
        <p14:creationId xmlns:p14="http://schemas.microsoft.com/office/powerpoint/2010/main" val="1822689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5AAAC-F216-B120-D3E8-A59092010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DC2A27-9CA4-4E2C-59BF-4A5D418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F3987A-6DD4-F837-1A87-A86795496F3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Costo/beneficio: da spreco a opportunità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EECFDF-F1C0-421C-57BD-9F33B7E04ABD}"/>
              </a:ext>
            </a:extLst>
          </p:cNvPr>
          <p:cNvSpPr txBox="1"/>
          <p:nvPr/>
        </p:nvSpPr>
        <p:spPr>
          <a:xfrm>
            <a:off x="287003" y="1543381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costi e i benefici associati al riutilizzo dei rifiuti organici possono variare a seconda di fattori quali il tipo di rifiuto, il metodo di riutilizzo scelto, le normative locali e gli obiettivi specifici del programma di riutilizzo.</a:t>
            </a: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EC30746-590D-EABB-ECEB-CCEDA405FCCB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2EFB78-1CF2-1B7A-DB13-D3635152771C}"/>
              </a:ext>
            </a:extLst>
          </p:cNvPr>
          <p:cNvSpPr txBox="1"/>
          <p:nvPr/>
        </p:nvSpPr>
        <p:spPr>
          <a:xfrm>
            <a:off x="287003" y="2333897"/>
            <a:ext cx="502841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93C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COSTI</a:t>
            </a:r>
            <a:endParaRPr lang="en-US" b="1" dirty="0">
              <a:solidFill>
                <a:srgbClr val="93C01F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GB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Investimento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in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infrastrutture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investimento iniziale in infrastrutture, attrezzature e tecnologie</a:t>
            </a:r>
          </a:p>
          <a:p>
            <a:pPr algn="ctr"/>
            <a:endParaRPr lang="en-GB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Costi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trasporto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costi associati a veicoli, carburante e manodopera</a:t>
            </a: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Costi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operativi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manodopera, energia, manutenzione e monitoraggio</a:t>
            </a:r>
          </a:p>
          <a:p>
            <a:pPr algn="ctr"/>
            <a:endParaRPr lang="en-GB" sz="16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Conformità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normative</a:t>
            </a:r>
          </a:p>
          <a:p>
            <a:pPr algn="ctr"/>
            <a:r>
              <a:rPr lang="it-IT" sz="1600" i="1" dirty="0"/>
              <a:t>Il rispetto delle normative e degli standard ambientali può richiedere investimenti aggiuntivi per il monitoraggio</a:t>
            </a:r>
          </a:p>
          <a:p>
            <a:pPr algn="ctr"/>
            <a:endParaRPr lang="it-IT" sz="1600" i="1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Competizione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sul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mercato</a:t>
            </a:r>
            <a:endParaRPr lang="it-IT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39AA67-29D5-6252-0E35-C60589CDDBA4}"/>
              </a:ext>
            </a:extLst>
          </p:cNvPr>
          <p:cNvSpPr txBox="1"/>
          <p:nvPr/>
        </p:nvSpPr>
        <p:spPr>
          <a:xfrm>
            <a:off x="6876585" y="2432060"/>
            <a:ext cx="502841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93C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BENEFICI</a:t>
            </a:r>
          </a:p>
          <a:p>
            <a:endParaRPr lang="en-GB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Riduzione dei costi di smaltimento dei rifiuti</a:t>
            </a:r>
          </a:p>
          <a:p>
            <a:pPr algn="ctr"/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riduzione dei costi di smaltimento in discarica</a:t>
            </a:r>
          </a:p>
          <a:p>
            <a:pPr algn="ctr"/>
            <a:endParaRPr lang="en-GB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Miglioramento e fertilità del suolo</a:t>
            </a: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costi associati a veicoli, carburante e manodopera</a:t>
            </a: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Generazione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energia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il biogas per la produzione di energia è un esempio</a:t>
            </a:r>
          </a:p>
          <a:p>
            <a:pPr algn="ctr"/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Opportunità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economiche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creazione di posti di lavoro in impianti di riciclaggio, la produzione di compost o di bioenergia.</a:t>
            </a:r>
          </a:p>
          <a:p>
            <a:pPr algn="ctr"/>
            <a:endParaRPr lang="it-IT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Riduzione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dei gas serra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emessi</a:t>
            </a:r>
            <a:endParaRPr lang="it-IT" sz="16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333A8C5-2B72-B7C6-F66E-887CC1F0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197" y="2110853"/>
            <a:ext cx="1522988" cy="4182173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53696FF6-D787-22F9-ACE8-18CC6C7D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31357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74B0CE-4517-DB8E-9466-87E7BB3A57E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Vantaggi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svantaggi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44CAAF-6FC0-32EE-BB62-F0CC9079C492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panoramica sui vantaggi e gli svantaggi legati alle diverse strategie di gestione dei rifiuti organici</a:t>
            </a:r>
            <a:endParaRPr lang="it-IT" dirty="0"/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8013C40F-6F4E-FE98-BFFE-170F18903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7336714"/>
              </p:ext>
            </p:extLst>
          </p:nvPr>
        </p:nvGraphicFramePr>
        <p:xfrm>
          <a:off x="567140" y="2697707"/>
          <a:ext cx="5147860" cy="299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8292E20B-9DE0-D2C5-F03B-D89432A01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303489"/>
              </p:ext>
            </p:extLst>
          </p:nvPr>
        </p:nvGraphicFramePr>
        <p:xfrm>
          <a:off x="6255982" y="2697707"/>
          <a:ext cx="5508452" cy="2992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6C31C3B4-D308-D097-192E-0CB512975F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672" y="4240031"/>
            <a:ext cx="1146412" cy="11464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94B9B90-CC57-58DE-C730-AD876B9526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9845" y="3624713"/>
            <a:ext cx="1201128" cy="1301781"/>
          </a:xfrm>
          <a:prstGeom prst="rect">
            <a:avLst/>
          </a:prstGeom>
        </p:spPr>
      </p:pic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B849752B-09B9-15B0-2055-1F28C9D8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66367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6EB752C2-105A-D3BC-1249-92F01DBF8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080513"/>
              </p:ext>
            </p:extLst>
          </p:nvPr>
        </p:nvGraphicFramePr>
        <p:xfrm>
          <a:off x="567141" y="2697708"/>
          <a:ext cx="5368878" cy="291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D5D58495-83B6-2259-446C-7AEBA18D6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337282"/>
              </p:ext>
            </p:extLst>
          </p:nvPr>
        </p:nvGraphicFramePr>
        <p:xfrm>
          <a:off x="6451600" y="2697707"/>
          <a:ext cx="5422900" cy="3220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0A8F4EF1-6FCE-808D-6328-9CCE5BD6EF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562" y="3773358"/>
            <a:ext cx="1087315" cy="140195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266734B-295E-EC9B-5404-B1029FD7B2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6116" y="3519893"/>
            <a:ext cx="1510445" cy="1510445"/>
          </a:xfrm>
          <a:prstGeom prst="rect">
            <a:avLst/>
          </a:prstGeom>
        </p:spPr>
      </p:pic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C4A06075-3A65-D9E5-D879-4F378A02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F238F8-D13E-DF4F-C4E7-F0852345B18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Vantaggi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svantaggi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BB8120-CA4F-7F9C-1792-55CC565FBAF3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panoramica sui vantaggi e gli svantaggi legati alle diverse strategie di gestione dei rifiuti organici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1619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B355-BF2B-2B89-545A-DDD8D933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C47B-CDD5-D78C-731E-29D151D3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6EB752C2-105A-D3BC-1249-92F01DBF8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745179"/>
              </p:ext>
            </p:extLst>
          </p:nvPr>
        </p:nvGraphicFramePr>
        <p:xfrm>
          <a:off x="567140" y="2697708"/>
          <a:ext cx="5344562" cy="2937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D5D58495-83B6-2259-446C-7AEBA18D6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839222"/>
              </p:ext>
            </p:extLst>
          </p:nvPr>
        </p:nvGraphicFramePr>
        <p:xfrm>
          <a:off x="6349340" y="2697708"/>
          <a:ext cx="5458346" cy="2815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A4B55E00-7328-2C19-A7A1-14778E9285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672" y="3588263"/>
            <a:ext cx="1525349" cy="152534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F4A8350-3132-603F-5B76-9DBC718DCD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5174" y="3717947"/>
            <a:ext cx="1434433" cy="1395665"/>
          </a:xfrm>
          <a:prstGeom prst="rect">
            <a:avLst/>
          </a:prstGeom>
        </p:spPr>
      </p:pic>
      <p:sp>
        <p:nvSpPr>
          <p:cNvPr id="8" name="Segnaposto piè di pagina 1">
            <a:extLst>
              <a:ext uri="{FF2B5EF4-FFF2-40B4-BE49-F238E27FC236}">
                <a16:creationId xmlns:a16="http://schemas.microsoft.com/office/drawing/2014/main" id="{59BD5C4A-843E-39A9-9728-9738D0D2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578FF3-1A4A-C005-8E2A-0567F4A0B7BD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Vantaggi</a:t>
            </a:r>
            <a:r>
              <a:rPr lang="en-US" sz="2400" b="1" dirty="0">
                <a:solidFill>
                  <a:srgbClr val="94C020"/>
                </a:solidFill>
              </a:rPr>
              <a:t> e </a:t>
            </a:r>
            <a:r>
              <a:rPr lang="en-US" sz="2400" b="1" dirty="0" err="1">
                <a:solidFill>
                  <a:srgbClr val="94C020"/>
                </a:solidFill>
              </a:rPr>
              <a:t>svantaggi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2E99C8-0E2E-87F7-2D8C-7DC64D697F89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panoramica sui vantaggi e gli svantaggi legati alle diverse strategie di gestione dei rifiuti organici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5655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DCDB2-B131-B091-7F2D-28A06D643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D65731-201D-888B-E624-234D5F04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402798A-8390-58BE-1541-4B5306E476B3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La legislazione europea sul riutilizzo dei residui organici in agricoltura</a:t>
            </a:r>
            <a:endParaRPr lang="it-IT" sz="28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22A6D9C-F20E-A571-90EA-B3054B2AC00E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</a:t>
            </a:r>
          </a:p>
        </p:txBody>
      </p:sp>
      <p:pic>
        <p:nvPicPr>
          <p:cNvPr id="7" name="Immagine 6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B976000B-3112-33AB-3D16-54CD36EA4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31" y="5475071"/>
            <a:ext cx="2433320" cy="9226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9D7663-ADD1-67A2-9BDD-18F5C98E308D}"/>
              </a:ext>
            </a:extLst>
          </p:cNvPr>
          <p:cNvSpPr txBox="1"/>
          <p:nvPr/>
        </p:nvSpPr>
        <p:spPr>
          <a:xfrm>
            <a:off x="287003" y="1580981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legislazione europea sul riutilizzo dei residui organici in agricoltura promuove pratiche agricole sostenibili e la tutela ambientale. L'UE dispone di un quadro di riferimento per la gestione/riciclaggio dei rifiuti che include i residui organici</a:t>
            </a:r>
            <a:endParaRPr lang="it-IT" dirty="0"/>
          </a:p>
        </p:txBody>
      </p:sp>
      <p:pic>
        <p:nvPicPr>
          <p:cNvPr id="3" name="Elemento grafico 2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0658F786-E3CF-9B4B-0898-F5CBACAB9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2846603"/>
            <a:ext cx="620965" cy="6209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65B3BD-6953-CC60-0DC7-1CF0C2A8AE99}"/>
              </a:ext>
            </a:extLst>
          </p:cNvPr>
          <p:cNvSpPr txBox="1"/>
          <p:nvPr/>
        </p:nvSpPr>
        <p:spPr>
          <a:xfrm>
            <a:off x="1172819" y="2718115"/>
            <a:ext cx="10674624" cy="67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</a:rPr>
              <a:t>Direttiva Quadro sui Rifiuti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|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(Direttiva 2008/98/CE) stabilisce principi e definizioni relativi ai rifiuti, al riciclaggio e al recupero. Incoraggia il riutilizzo dei residui organici, ove possibile.</a:t>
            </a:r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58299D0E-94F1-0661-EAE8-37C995BDF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3793661"/>
            <a:ext cx="620965" cy="6209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828631-3120-9D1F-D6EA-0CE4D6D23B80}"/>
              </a:ext>
            </a:extLst>
          </p:cNvPr>
          <p:cNvSpPr txBox="1"/>
          <p:nvPr/>
        </p:nvSpPr>
        <p:spPr>
          <a:xfrm>
            <a:off x="1172819" y="3665173"/>
            <a:ext cx="10674624" cy="67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</a:rPr>
              <a:t>Piano d'azione per l'economia circolare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|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assieme al Green Deal europeo sottolinea l'importanza dell'uso e della gestione sostenibile dei residui organici in agricoltura per ridurre i rifiuti e promuovere l’uso efficiente delle risorse.</a:t>
            </a:r>
          </a:p>
        </p:txBody>
      </p:sp>
      <p:pic>
        <p:nvPicPr>
          <p:cNvPr id="12" name="Elemento grafico 11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DD1608E3-02F3-99F8-C913-98CBBAAF1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836" y="4661456"/>
            <a:ext cx="620965" cy="62096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02072E-A970-A3D8-C9D8-34ED70FEAE90}"/>
              </a:ext>
            </a:extLst>
          </p:cNvPr>
          <p:cNvSpPr txBox="1"/>
          <p:nvPr/>
        </p:nvSpPr>
        <p:spPr>
          <a:xfrm>
            <a:off x="1172819" y="4560365"/>
            <a:ext cx="10674624" cy="677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</a:rPr>
              <a:t>Le normative e le linee guida specifiche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possono variare da un Paese all'altro dell'UE. Le normative locali forniscono indicazioni più dettagliate e specifiche per ogni regione sull'uso dei residui organici in agricoltura.</a:t>
            </a:r>
          </a:p>
        </p:txBody>
      </p:sp>
      <p:sp>
        <p:nvSpPr>
          <p:cNvPr id="15" name="Segnaposto piè di pagina 1">
            <a:extLst>
              <a:ext uri="{FF2B5EF4-FFF2-40B4-BE49-F238E27FC236}">
                <a16:creationId xmlns:a16="http://schemas.microsoft.com/office/drawing/2014/main" id="{59660E28-D73E-73F8-B13C-92EF130D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6</a:t>
            </a:r>
          </a:p>
        </p:txBody>
      </p:sp>
    </p:spTree>
    <p:extLst>
      <p:ext uri="{BB962C8B-B14F-4D97-AF65-F5344CB8AC3E}">
        <p14:creationId xmlns:p14="http://schemas.microsoft.com/office/powerpoint/2010/main" val="3394631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39DD-4A91-A922-A039-0F3901E1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2A983-1239-658F-30BE-D9F25024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90890F6-5D58-99D4-7C1E-388AE5EE8922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Regolamento UE sui prodotti fertilizzanti (Reg. UE 2019/1009) 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F4AC9B-6C5D-B390-BB05-70605693B88A}"/>
              </a:ext>
            </a:extLst>
          </p:cNvPr>
          <p:cNvSpPr txBox="1"/>
          <p:nvPr/>
        </p:nvSpPr>
        <p:spPr>
          <a:xfrm>
            <a:off x="287003" y="1580981"/>
            <a:ext cx="1161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Alcuni punti rilevanti </a:t>
            </a:r>
            <a:endParaRPr lang="it-IT" dirty="0"/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34E38A89-BFC6-C847-70C6-2C6348D8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9EA908-DF3C-64C2-8235-416D788F3992}"/>
              </a:ext>
            </a:extLst>
          </p:cNvPr>
          <p:cNvSpPr txBox="1"/>
          <p:nvPr/>
        </p:nvSpPr>
        <p:spPr>
          <a:xfrm>
            <a:off x="321733" y="2442948"/>
            <a:ext cx="11525710" cy="3830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Più facile per i produttori di fertilizzanti organici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</a:rPr>
              <a:t>e provenienti da filiere di recupero la vendita di prodotti con standard di qualità armonizzati per tutti i tipi di materiali che possono essere commercializzati in tutta l'Unione Europea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/>
              <a:t>Più scelta per gli agricoltori</a:t>
            </a:r>
            <a:r>
              <a:rPr lang="it-IT" sz="1600" dirty="0"/>
              <a:t>, riduzione dei rischi per l’ambiente e per la salute dei </a:t>
            </a:r>
            <a:r>
              <a:rPr lang="it-IT" sz="1600" dirty="0" err="1"/>
              <a:t>consumatori.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Kuyfku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/>
              <a:t>Il caso dei fertilizzanti organo-minerali a "basso contenuto di cadmio" &lt;20 mg/kg permette di migliorare il livello di protezione del suolo</a:t>
            </a:r>
            <a:r>
              <a:rPr lang="it-IT" sz="1600" dirty="0"/>
              <a:t> e di ridurre i rischi per la salute e l'ambiente rispetto ai fertilizzanti minerali ad alto contenuto di cadmio.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/>
              <a:t>Promozione dell'uso di fertilizzanti organici e biologici che derivano dal recupero di materiali di scarto.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dirty="0"/>
              <a:t>Istituzione di criteri di qualità, sicurezza e ambientali a livello europeo per i fertilizzanti "UE«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1600" b="1" dirty="0"/>
              <a:t>La piena armonizzazione del mercato interno eliminerà tutti i costi relativi al mutuo riconoscimento e/o alla divergenza delle norme nazionali, oltre a garantire un livello uniforme di protezione della salute umana e dell'ambiente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64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039DD-4A91-A922-A039-0F3901E18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52A983-1239-658F-30BE-D9F25024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Immagine 2" descr="Immagine che contiene testo, diagramma, Carattere, schermata&#10;&#10;Descrizione generata automaticamente">
            <a:extLst>
              <a:ext uri="{FF2B5EF4-FFF2-40B4-BE49-F238E27FC236}">
                <a16:creationId xmlns:a16="http://schemas.microsoft.com/office/drawing/2014/main" id="{FD6EE37B-8121-5B3D-AC72-E273DCEFB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b="3462"/>
          <a:stretch>
            <a:fillRect/>
          </a:stretch>
        </p:blipFill>
        <p:spPr bwMode="auto">
          <a:xfrm>
            <a:off x="784380" y="2780160"/>
            <a:ext cx="6551510" cy="3458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AD0912-AA4C-B762-43CB-8EF9EF0E44CC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94C020"/>
                </a:solidFill>
              </a:rPr>
              <a:t>Le interazioni tra scienza e politica nell'UE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45C721-E573-57B1-0938-0464BA51769B}"/>
              </a:ext>
            </a:extLst>
          </p:cNvPr>
          <p:cNvSpPr txBox="1"/>
          <p:nvPr/>
        </p:nvSpPr>
        <p:spPr>
          <a:xfrm>
            <a:off x="287003" y="1580981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Il Meccanismo di consulenza scientifica (SAM) della Commissione europea è stato creato nel 2016 per sostituire il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Chief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</a:rPr>
              <a:t>Scientiﬁc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 Advisor, che fino a quel momento era l'unico consulente scientifico, alle dirette dipendenze del Presidente della Commissione europea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5B8277-19BF-90C5-9877-CED361618465}"/>
              </a:ext>
            </a:extLst>
          </p:cNvPr>
          <p:cNvSpPr txBox="1"/>
          <p:nvPr/>
        </p:nvSpPr>
        <p:spPr>
          <a:xfrm>
            <a:off x="8131866" y="4792551"/>
            <a:ext cx="377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Il SAM si basa su un gruppo di esperti composto da capi consulenti scientifici nominati dal Consiglio europeo</a:t>
            </a:r>
            <a:endParaRPr lang="it-IT" sz="1600" i="1" dirty="0"/>
          </a:p>
        </p:txBody>
      </p:sp>
      <p:pic>
        <p:nvPicPr>
          <p:cNvPr id="10" name="Elemento grafico 9" descr="Dorso della mano con indice che punta verso destra con riempimento a tinta unita">
            <a:extLst>
              <a:ext uri="{FF2B5EF4-FFF2-40B4-BE49-F238E27FC236}">
                <a16:creationId xmlns:a16="http://schemas.microsoft.com/office/drawing/2014/main" id="{8385550B-7459-20FA-DEAD-8BE03322C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5890" y="4792551"/>
            <a:ext cx="620965" cy="620965"/>
          </a:xfrm>
          <a:prstGeom prst="rect">
            <a:avLst/>
          </a:prstGeom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F46CD168-9769-31FB-6356-21D75B37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6</a:t>
            </a:r>
          </a:p>
        </p:txBody>
      </p:sp>
    </p:spTree>
    <p:extLst>
      <p:ext uri="{BB962C8B-B14F-4D97-AF65-F5344CB8AC3E}">
        <p14:creationId xmlns:p14="http://schemas.microsoft.com/office/powerpoint/2010/main" val="31807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0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E9F551-02CD-E049-7125-CFA4865F3F3A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94C020"/>
                </a:solidFill>
              </a:rPr>
              <a:t>Introduzione</a:t>
            </a:r>
            <a:endParaRPr lang="it-IT" sz="28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672F2B-5373-143A-FF22-2F8F3D7D9D5A}"/>
              </a:ext>
            </a:extLst>
          </p:cNvPr>
          <p:cNvSpPr txBox="1"/>
          <p:nvPr/>
        </p:nvSpPr>
        <p:spPr>
          <a:xfrm>
            <a:off x="287003" y="163716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riutilizzo agricolo dei residui organici rappresenta una frontiera all'avanguardia nell'agricoltura sostenibile e nella gestione dell'ambiente.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Consiste nella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pratica di riciclare i materiali organici di scarto nel sistema agricolo e non per aumentare la fertilità del suolo, migliorarne la struttura e promuovere pratiche agricole sostenibili.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3E4B4D2-F861-EC89-2F54-1D4314EAC63D}"/>
              </a:ext>
            </a:extLst>
          </p:cNvPr>
          <p:cNvSpPr txBox="1"/>
          <p:nvPr/>
        </p:nvSpPr>
        <p:spPr>
          <a:xfrm>
            <a:off x="138362" y="2897962"/>
            <a:ext cx="1191727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GB" sz="2400" b="1" u="sng" dirty="0">
                <a:solidFill>
                  <a:srgbClr val="94C020"/>
                </a:solidFill>
              </a:rPr>
              <a:t>PROMOZIONE DELL'AGRICOLTURA SOSTENIBILE MA ANCHE…</a:t>
            </a:r>
            <a:endParaRPr lang="it-IT" sz="2400" b="1" u="sng" dirty="0">
              <a:solidFill>
                <a:srgbClr val="94C02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56D7E5F-F228-3DC4-9106-A84F5267D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53"/>
          <a:stretch/>
        </p:blipFill>
        <p:spPr>
          <a:xfrm>
            <a:off x="2492899" y="3684412"/>
            <a:ext cx="2303690" cy="160975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A501A57-5C3C-69B7-40EB-B949E16756B2}"/>
              </a:ext>
            </a:extLst>
          </p:cNvPr>
          <p:cNvSpPr txBox="1"/>
          <p:nvPr/>
        </p:nvSpPr>
        <p:spPr>
          <a:xfrm>
            <a:off x="2813742" y="5288418"/>
            <a:ext cx="1662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Salute del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suolo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fertilità</a:t>
            </a:r>
            <a:endParaRPr lang="it-IT" b="1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1BAE4CA-BFA6-E248-A9D6-780B87CB0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7" b="3798"/>
          <a:stretch/>
        </p:blipFill>
        <p:spPr>
          <a:xfrm>
            <a:off x="5341487" y="3855552"/>
            <a:ext cx="1673230" cy="146293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7BAC2BA-728B-F971-3C4A-B0BEE670D4AE}"/>
              </a:ext>
            </a:extLst>
          </p:cNvPr>
          <p:cNvSpPr txBox="1"/>
          <p:nvPr/>
        </p:nvSpPr>
        <p:spPr>
          <a:xfrm>
            <a:off x="5117432" y="5288418"/>
            <a:ext cx="2138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Riduzione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riciclaggio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dei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endParaRPr lang="it-IT" b="1" i="1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F8DEFE5-0061-4824-6799-FEB886514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584" b="-1605"/>
          <a:stretch/>
        </p:blipFill>
        <p:spPr>
          <a:xfrm>
            <a:off x="7950968" y="3791114"/>
            <a:ext cx="1427290" cy="152593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3A206AE-3809-D2F6-BAAA-4A0D294055CD}"/>
              </a:ext>
            </a:extLst>
          </p:cNvPr>
          <p:cNvSpPr txBox="1"/>
          <p:nvPr/>
        </p:nvSpPr>
        <p:spPr>
          <a:xfrm>
            <a:off x="7780598" y="5282673"/>
            <a:ext cx="1673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Conformità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alla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normativa</a:t>
            </a:r>
            <a:endParaRPr lang="it-IT" b="1" i="1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A8F3A83-1377-B4DC-F845-65151E440C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4" b="1474"/>
          <a:stretch/>
        </p:blipFill>
        <p:spPr>
          <a:xfrm>
            <a:off x="310080" y="3975868"/>
            <a:ext cx="2123897" cy="137514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7712166-AC79-D7BD-A94D-58CCAAF4DC3B}"/>
              </a:ext>
            </a:extLst>
          </p:cNvPr>
          <p:cNvSpPr txBox="1"/>
          <p:nvPr/>
        </p:nvSpPr>
        <p:spPr>
          <a:xfrm>
            <a:off x="310081" y="5317044"/>
            <a:ext cx="212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Uso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efficiente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risorse</a:t>
            </a:r>
            <a:endParaRPr lang="it-IT" b="1" i="1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30607CB-16D7-325A-D80E-BBC4D841B4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60" t="-2629" r="160" b="-9939"/>
          <a:stretch/>
        </p:blipFill>
        <p:spPr>
          <a:xfrm>
            <a:off x="10182559" y="3791114"/>
            <a:ext cx="1492282" cy="165955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547E908-8209-D390-1ABB-727F6ED7A1C6}"/>
              </a:ext>
            </a:extLst>
          </p:cNvPr>
          <p:cNvSpPr txBox="1"/>
          <p:nvPr/>
        </p:nvSpPr>
        <p:spPr>
          <a:xfrm>
            <a:off x="10239574" y="5276928"/>
            <a:ext cx="1463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Riduzione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dei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costi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511451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27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D725194-E381-6338-86D3-D8F3A585E542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82A832-4093-3B3A-2B56-6604A091EBEE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Tipologie e caratterizzazione dei residui agricoli</a:t>
            </a:r>
            <a:endParaRPr lang="it-IT" sz="28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7BE236A-E1BC-5E84-D2BA-85D92132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47873" y="1803214"/>
            <a:ext cx="5649826" cy="425678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997791-1C2F-F80F-919C-43AFB854BDF9}"/>
              </a:ext>
            </a:extLst>
          </p:cNvPr>
          <p:cNvSpPr txBox="1"/>
          <p:nvPr/>
        </p:nvSpPr>
        <p:spPr>
          <a:xfrm>
            <a:off x="287003" y="2076319"/>
            <a:ext cx="57122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residui organici che possono essere utilizzati in agricoltura sono classificati in base alla loro origine e alla loro composizione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Residui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colturali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sz="18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zootecnici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sz="1800" b="1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agroindustriali</a:t>
            </a: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GB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Rifiuti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dell'acquacoltura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b="1" i="1" dirty="0"/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114E5237-A33C-1E03-B5A9-6500567A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1</a:t>
            </a:r>
          </a:p>
        </p:txBody>
      </p:sp>
    </p:spTree>
    <p:extLst>
      <p:ext uri="{BB962C8B-B14F-4D97-AF65-F5344CB8AC3E}">
        <p14:creationId xmlns:p14="http://schemas.microsoft.com/office/powerpoint/2010/main" val="94512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81875EB-1F7D-7BB9-E559-8761549DFAE6}"/>
              </a:ext>
            </a:extLst>
          </p:cNvPr>
          <p:cNvSpPr/>
          <p:nvPr/>
        </p:nvSpPr>
        <p:spPr>
          <a:xfrm rot="16200000">
            <a:off x="3730518" y="3398989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1ABC1B-5CE1-2165-AAE3-9AB3AB92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9DAF8AF-190F-B141-D915-3FC352D5A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1" y="1395664"/>
            <a:ext cx="856705" cy="8567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F130DE4-B8E5-CB6A-B209-AA1805EA2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" r="7870" b="5955"/>
          <a:stretch/>
        </p:blipFill>
        <p:spPr bwMode="auto">
          <a:xfrm>
            <a:off x="3458492" y="4428621"/>
            <a:ext cx="1099651" cy="1019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64BC21-F732-C169-6712-E82BCDA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2" y="4423073"/>
            <a:ext cx="1000832" cy="99895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D069CF4-E2BE-15C7-22F5-1CBA2E004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3185" y="5071785"/>
            <a:ext cx="883561" cy="8298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F3655ED-AE50-1983-03CB-7E84C99259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01" y="2011960"/>
            <a:ext cx="1044697" cy="84148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3720A3C-2525-AA5E-AC9E-056EED3DC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2" b="8000"/>
          <a:stretch/>
        </p:blipFill>
        <p:spPr bwMode="auto">
          <a:xfrm>
            <a:off x="935448" y="1987897"/>
            <a:ext cx="1056334" cy="823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EFD390F-B1D2-1440-80BE-571EE2510E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1"/>
          <a:stretch/>
        </p:blipFill>
        <p:spPr bwMode="auto">
          <a:xfrm>
            <a:off x="4122523" y="3255306"/>
            <a:ext cx="1002622" cy="795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C59B83E-5F7B-84B8-B1BF-C07BA8F986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3" y="3255306"/>
            <a:ext cx="1000832" cy="87729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761ECB-4088-501A-5937-2E571E76B58C}"/>
              </a:ext>
            </a:extLst>
          </p:cNvPr>
          <p:cNvSpPr txBox="1"/>
          <p:nvPr/>
        </p:nvSpPr>
        <p:spPr>
          <a:xfrm>
            <a:off x="5602132" y="1025900"/>
            <a:ext cx="638658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</a:rPr>
              <a:t>Residui colturali: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steli, foglie e altre parti di piante lasciate sul campo dopo il raccolto. Composizione variabile</a:t>
            </a:r>
          </a:p>
          <a:p>
            <a:pPr marL="342900" indent="-342900">
              <a:buAutoNum type="arabicPeriod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Residui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insilamento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residui del processo di insilamento utilizzati per conservare le colture foraggere</a:t>
            </a:r>
          </a:p>
          <a:p>
            <a:pPr marL="342900" indent="-342900">
              <a:buAutoNum type="arabicPeriod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Lettiera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avicola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Miscela di escrementi di volatili e materiale di lettiera</a:t>
            </a:r>
            <a:endParaRPr lang="en-GB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Letame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rifiuti animali, spesso mescolati con materiale di lettiera, generati nelle aziende agricole</a:t>
            </a:r>
          </a:p>
          <a:p>
            <a:pPr marL="342900" indent="-342900">
              <a:buAutoNum type="arabicPeriod"/>
            </a:pP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Fanghi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acque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</a:t>
            </a: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reflue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: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dal trattamento di acque reflue agricole o alimentari. Presenza di potenziali contaminanti</a:t>
            </a:r>
          </a:p>
          <a:p>
            <a:pPr marL="342900" indent="-342900">
              <a:buAutoNum type="arabicPeriod"/>
            </a:pPr>
            <a:endParaRPr lang="it-IT" sz="1600" dirty="0"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Residui della lavorazione degli alimenti: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sottoprodotti generati durante la lavorazione degli alimenti</a:t>
            </a:r>
          </a:p>
          <a:p>
            <a:pPr marL="342900" indent="-342900">
              <a:buAutoNum type="arabicPeriod"/>
            </a:pP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Residui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dell'acquacoltura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it-IT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rifiuti generati dalle attività di acquacoltura</a:t>
            </a:r>
          </a:p>
          <a:p>
            <a:pPr marL="342900" indent="-342900">
              <a:buAutoNum type="arabicPeriod"/>
            </a:pP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Residui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</a:rPr>
              <a:t> di legno: </a:t>
            </a:r>
            <a:r>
              <a:rPr lang="it-IT" sz="1600" i="1" dirty="0">
                <a:latin typeface="Calibri" panose="020F0502020204030204" pitchFamily="34" charset="0"/>
                <a:ea typeface="Calibri" panose="020F0502020204030204" pitchFamily="34" charset="0"/>
              </a:rPr>
              <a:t>residui delle industrie di lavorazione del legno o della potatura degli alberi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AA1EDF-76E8-F73C-B9B1-A348AA9807E3}"/>
              </a:ext>
            </a:extLst>
          </p:cNvPr>
          <p:cNvSpPr txBox="1"/>
          <p:nvPr/>
        </p:nvSpPr>
        <p:spPr>
          <a:xfrm>
            <a:off x="3540569" y="347923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N/P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5A117B72-6465-8EDD-EC54-DBFD3E02AE76}"/>
              </a:ext>
            </a:extLst>
          </p:cNvPr>
          <p:cNvSpPr/>
          <p:nvPr/>
        </p:nvSpPr>
        <p:spPr>
          <a:xfrm rot="16200000">
            <a:off x="3730518" y="4562321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88D32D-94FA-14FD-73EE-40D236CA229F}"/>
              </a:ext>
            </a:extLst>
          </p:cNvPr>
          <p:cNvSpPr txBox="1"/>
          <p:nvPr/>
        </p:nvSpPr>
        <p:spPr>
          <a:xfrm>
            <a:off x="3133813" y="4638946"/>
            <a:ext cx="100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C/N/P/K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8E35F8CB-C6B3-5BF5-75D5-FE17DFFB1E63}"/>
              </a:ext>
            </a:extLst>
          </p:cNvPr>
          <p:cNvSpPr/>
          <p:nvPr/>
        </p:nvSpPr>
        <p:spPr>
          <a:xfrm rot="16200000">
            <a:off x="1788784" y="3295309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7EB214A-B1BF-8CF1-ED32-507987FAC81A}"/>
              </a:ext>
            </a:extLst>
          </p:cNvPr>
          <p:cNvSpPr txBox="1"/>
          <p:nvPr/>
        </p:nvSpPr>
        <p:spPr>
          <a:xfrm>
            <a:off x="1382954" y="3370115"/>
            <a:ext cx="100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C/N/P</a:t>
            </a: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99A36E2E-5CD4-83A0-57FF-AB3EEF08AA01}"/>
              </a:ext>
            </a:extLst>
          </p:cNvPr>
          <p:cNvSpPr/>
          <p:nvPr/>
        </p:nvSpPr>
        <p:spPr>
          <a:xfrm rot="16200000">
            <a:off x="2101620" y="2531835"/>
            <a:ext cx="369333" cy="351129"/>
          </a:xfrm>
          <a:prstGeom prst="rightArrow">
            <a:avLst/>
          </a:prstGeom>
          <a:solidFill>
            <a:srgbClr val="93C01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100A20-3E3E-1888-D0BE-FFF0F28878A9}"/>
              </a:ext>
            </a:extLst>
          </p:cNvPr>
          <p:cNvSpPr txBox="1"/>
          <p:nvPr/>
        </p:nvSpPr>
        <p:spPr>
          <a:xfrm>
            <a:off x="1891791" y="2612076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N/C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12AE9C3-E7A0-F130-05EB-F54E10998A6E}"/>
              </a:ext>
            </a:extLst>
          </p:cNvPr>
          <p:cNvSpPr txBox="1"/>
          <p:nvPr/>
        </p:nvSpPr>
        <p:spPr>
          <a:xfrm>
            <a:off x="2497212" y="1047738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2F2363A-0817-D91A-C09F-BA65C7959AE9}"/>
              </a:ext>
            </a:extLst>
          </p:cNvPr>
          <p:cNvSpPr txBox="1"/>
          <p:nvPr/>
        </p:nvSpPr>
        <p:spPr>
          <a:xfrm>
            <a:off x="4244494" y="201196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3D8265A-E5A7-57BF-9AFB-A239BB0BB829}"/>
              </a:ext>
            </a:extLst>
          </p:cNvPr>
          <p:cNvSpPr txBox="1"/>
          <p:nvPr/>
        </p:nvSpPr>
        <p:spPr>
          <a:xfrm>
            <a:off x="4875916" y="3503501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1008C48-CFAB-ED1C-2460-FA1C16EF53CC}"/>
              </a:ext>
            </a:extLst>
          </p:cNvPr>
          <p:cNvSpPr txBox="1"/>
          <p:nvPr/>
        </p:nvSpPr>
        <p:spPr>
          <a:xfrm>
            <a:off x="4253251" y="49124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4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064A604-5892-5CE9-1D68-3FF3AE816F89}"/>
              </a:ext>
            </a:extLst>
          </p:cNvPr>
          <p:cNvSpPr txBox="1"/>
          <p:nvPr/>
        </p:nvSpPr>
        <p:spPr>
          <a:xfrm>
            <a:off x="2494235" y="59811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5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76B4D9E-F408-2DEE-ABD9-250D8B0D89EC}"/>
              </a:ext>
            </a:extLst>
          </p:cNvPr>
          <p:cNvSpPr txBox="1"/>
          <p:nvPr/>
        </p:nvSpPr>
        <p:spPr>
          <a:xfrm>
            <a:off x="412599" y="4912403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6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7ABAF1C-23D1-86A0-D71C-78B6519DAEA7}"/>
              </a:ext>
            </a:extLst>
          </p:cNvPr>
          <p:cNvSpPr txBox="1"/>
          <p:nvPr/>
        </p:nvSpPr>
        <p:spPr>
          <a:xfrm>
            <a:off x="-11833" y="3503501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7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366DA2E-7567-ABD9-F044-B2DF3D078189}"/>
              </a:ext>
            </a:extLst>
          </p:cNvPr>
          <p:cNvSpPr txBox="1"/>
          <p:nvPr/>
        </p:nvSpPr>
        <p:spPr>
          <a:xfrm>
            <a:off x="510538" y="2011960"/>
            <a:ext cx="55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8</a:t>
            </a:r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392A98AA-1CC3-61CD-07FF-0EF34EBE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1</a:t>
            </a:r>
          </a:p>
        </p:txBody>
      </p:sp>
    </p:spTree>
    <p:extLst>
      <p:ext uri="{BB962C8B-B14F-4D97-AF65-F5344CB8AC3E}">
        <p14:creationId xmlns:p14="http://schemas.microsoft.com/office/powerpoint/2010/main" val="166624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ED3CF-60DC-AD4B-37DB-DFEB5428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482589-E205-B766-46BD-7F18CB43A5B9}"/>
              </a:ext>
            </a:extLst>
          </p:cNvPr>
          <p:cNvSpPr txBox="1"/>
          <p:nvPr/>
        </p:nvSpPr>
        <p:spPr>
          <a:xfrm>
            <a:off x="287003" y="1530310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Attualmente sono in corso numerosi progetti di ricerca e finanziati dall'UE che studiano soluzioni e tecnologie volte a recuperare non solo nutrienti utili in agricoltura, ma anche elementi e molecole da utilizzare in altri settori</a:t>
            </a:r>
            <a:endParaRPr lang="it-IT" dirty="0"/>
          </a:p>
        </p:txBody>
      </p:sp>
      <p:pic>
        <p:nvPicPr>
          <p:cNvPr id="3" name="Elementi multimediali online 2" title="Sustainable Farming - Organic Fertiliser From Biogas Plant Residue">
            <a:hlinkClick r:id="" action="ppaction://media"/>
            <a:extLst>
              <a:ext uri="{FF2B5EF4-FFF2-40B4-BE49-F238E27FC236}">
                <a16:creationId xmlns:a16="http://schemas.microsoft.com/office/drawing/2014/main" id="{32DDFD31-B732-20F3-F14C-A5FC2CF308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11263" y="4283396"/>
            <a:ext cx="3124862" cy="17655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60B656-D6A4-48CD-2AD8-13167181DEAA}"/>
              </a:ext>
            </a:extLst>
          </p:cNvPr>
          <p:cNvSpPr txBox="1"/>
          <p:nvPr/>
        </p:nvSpPr>
        <p:spPr>
          <a:xfrm>
            <a:off x="8611262" y="2462302"/>
            <a:ext cx="312486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Progetto </a:t>
            </a: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europeo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NOMAD</a:t>
            </a:r>
          </a:p>
          <a:p>
            <a:pPr algn="ctr"/>
            <a:r>
              <a:rPr lang="it-IT" sz="1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projectnomad.eu</a:t>
            </a:r>
            <a:endParaRPr lang="it-IT" sz="1400" b="1" dirty="0"/>
          </a:p>
          <a:p>
            <a:pPr algn="ctr"/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Esistono esperienze e ricerche in corso sull'uso come fertilizzante dei residui organici dei processi di produzione di bioenergia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4A0008-E310-C16A-A076-CD953513665D}"/>
              </a:ext>
            </a:extLst>
          </p:cNvPr>
          <p:cNvSpPr txBox="1"/>
          <p:nvPr/>
        </p:nvSpPr>
        <p:spPr>
          <a:xfrm>
            <a:off x="4435500" y="2467458"/>
            <a:ext cx="336472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Einterreg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North-West Europe </a:t>
            </a: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AgriWasteValue</a:t>
            </a:r>
            <a:endParaRPr lang="it-IT" sz="1600" b="1" dirty="0"/>
          </a:p>
          <a:p>
            <a:pPr algn="ctr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Trasformare i residui agricoli in composti bioattivi per i settori industriali come quello cosmetico e nutraceutico. In secondo luogo nei settori energetico, chimico e agricolo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BC1DB1-D2FF-AF2A-B6B5-5B963DBC28D4}"/>
              </a:ext>
            </a:extLst>
          </p:cNvPr>
          <p:cNvSpPr txBox="1"/>
          <p:nvPr/>
        </p:nvSpPr>
        <p:spPr>
          <a:xfrm>
            <a:off x="380335" y="2467457"/>
            <a:ext cx="336472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 Horizon 2020 </a:t>
            </a:r>
          </a:p>
          <a:p>
            <a:pPr algn="ctr"/>
            <a:r>
              <a:rPr lang="en-GB" sz="1600" b="1" dirty="0" err="1"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en-GB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rogetto</a:t>
            </a:r>
            <a:r>
              <a:rPr lang="en-GB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Rustica</a:t>
            </a:r>
            <a:endParaRPr lang="it-IT" sz="1600" b="1" dirty="0"/>
          </a:p>
          <a:p>
            <a:pPr algn="ctr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Soluzione tecnica per convertire i residui organici di frutta e verdura in nuovi prodotti fertilizzanti HQ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biobased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</a:rPr>
              <a:t> che rispondono alle esigenze dell'agricoltura moderna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Immagine 13">
            <a:hlinkClick r:id="rId5"/>
            <a:extLst>
              <a:ext uri="{FF2B5EF4-FFF2-40B4-BE49-F238E27FC236}">
                <a16:creationId xmlns:a16="http://schemas.microsoft.com/office/drawing/2014/main" id="{A80EE36B-3DAE-7A60-90D4-B317C85F2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566" y="4252418"/>
            <a:ext cx="3124865" cy="17965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Immagine 14">
            <a:hlinkClick r:id="rId7"/>
            <a:extLst>
              <a:ext uri="{FF2B5EF4-FFF2-40B4-BE49-F238E27FC236}">
                <a16:creationId xmlns:a16="http://schemas.microsoft.com/office/drawing/2014/main" id="{0A6590E8-FE4B-5D03-0168-8263E954CB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5874" y="4300231"/>
            <a:ext cx="3124862" cy="17259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6D05D4-4F82-AABB-90AC-FD5EC83DCA74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94C020"/>
                </a:solidFill>
              </a:rPr>
              <a:t>Research and innovation</a:t>
            </a:r>
            <a:endParaRPr lang="it-IT" sz="2400" dirty="0"/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090AA390-91A4-D2E9-5B73-33C32FFA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1</a:t>
            </a:r>
          </a:p>
        </p:txBody>
      </p:sp>
    </p:spTree>
    <p:extLst>
      <p:ext uri="{BB962C8B-B14F-4D97-AF65-F5344CB8AC3E}">
        <p14:creationId xmlns:p14="http://schemas.microsoft.com/office/powerpoint/2010/main" val="31446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76FBC3-FE23-CBBC-3519-61F19630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9B88A1-3DD9-F519-5B60-D6C1AAA701A6}"/>
              </a:ext>
            </a:extLst>
          </p:cNvPr>
          <p:cNvSpPr txBox="1"/>
          <p:nvPr/>
        </p:nvSpPr>
        <p:spPr>
          <a:xfrm>
            <a:off x="138363" y="940287"/>
            <a:ext cx="11917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94C020"/>
                </a:solidFill>
              </a:rPr>
              <a:t>Il biochar come soluzione per l'agricoltura sostenibile</a:t>
            </a:r>
            <a:endParaRPr lang="it-IT" sz="2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2F2774-F6AB-9D5B-15C2-196E93ABC2F0}"/>
              </a:ext>
            </a:extLst>
          </p:cNvPr>
          <p:cNvSpPr txBox="1"/>
          <p:nvPr/>
        </p:nvSpPr>
        <p:spPr>
          <a:xfrm>
            <a:off x="287003" y="1637165"/>
            <a:ext cx="11617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biochar è un tipo di carbone prodotto attraverso pirolisi (materiali organici riscaldati in un ambiente a basso contenuto di ossigeno). Il risultato è la degradazione dei materiali in una sostanza ricca di carbonio.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Il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biochar viene spesso prodotto utilizzando varie fonti di biomassa, tra cui trucioli di legno, residui di colture e altri materiali organici di scarto 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FA0781-E9B2-67DE-AF0C-EE93C1776EF1}"/>
              </a:ext>
            </a:extLst>
          </p:cNvPr>
          <p:cNvSpPr txBox="1"/>
          <p:nvPr/>
        </p:nvSpPr>
        <p:spPr>
          <a:xfrm>
            <a:off x="2813742" y="5288418"/>
            <a:ext cx="1662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Trasporto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distribuzione</a:t>
            </a:r>
            <a:endParaRPr lang="it-IT" b="1" i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F3E3B9-BA5C-B320-DA83-609595165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6" r="164" b="7849"/>
          <a:stretch/>
        </p:blipFill>
        <p:spPr>
          <a:xfrm>
            <a:off x="5396302" y="3947822"/>
            <a:ext cx="1598063" cy="136922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DA0E23-D144-037C-5C9C-FE8EC7B3941A}"/>
              </a:ext>
            </a:extLst>
          </p:cNvPr>
          <p:cNvSpPr txBox="1"/>
          <p:nvPr/>
        </p:nvSpPr>
        <p:spPr>
          <a:xfrm>
            <a:off x="5235277" y="5288418"/>
            <a:ext cx="1779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Selezione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delle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materie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prime</a:t>
            </a:r>
            <a:endParaRPr lang="it-IT" b="1" i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73B60B2-FBFB-3F6C-A607-A76A026461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230" b="-16"/>
          <a:stretch/>
        </p:blipFill>
        <p:spPr>
          <a:xfrm>
            <a:off x="8141152" y="3947822"/>
            <a:ext cx="1142955" cy="13692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FF6BA3-D345-80A3-2664-4C3F66A530F2}"/>
              </a:ext>
            </a:extLst>
          </p:cNvPr>
          <p:cNvSpPr txBox="1"/>
          <p:nvPr/>
        </p:nvSpPr>
        <p:spPr>
          <a:xfrm>
            <a:off x="7725679" y="5282673"/>
            <a:ext cx="1927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Mancanza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standardizzazione</a:t>
            </a:r>
            <a:endParaRPr lang="it-IT" b="1" i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8C36B65-F3EF-58C1-0FE3-AD12D9D07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21" b="-1033"/>
          <a:stretch/>
        </p:blipFill>
        <p:spPr>
          <a:xfrm>
            <a:off x="741861" y="3947823"/>
            <a:ext cx="1312350" cy="134059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8945DB-CAB9-9828-9E31-0762872479E2}"/>
              </a:ext>
            </a:extLst>
          </p:cNvPr>
          <p:cNvSpPr txBox="1"/>
          <p:nvPr/>
        </p:nvSpPr>
        <p:spPr>
          <a:xfrm>
            <a:off x="310081" y="5317044"/>
            <a:ext cx="212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Consumo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</a:p>
          <a:p>
            <a:pPr algn="ctr"/>
            <a:r>
              <a:rPr lang="en-GB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energia</a:t>
            </a:r>
            <a:endParaRPr lang="it-IT" b="1" i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6D394A2-0743-25CB-A0BC-F8B8B2B6AD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52" r="3852"/>
          <a:stretch/>
        </p:blipFill>
        <p:spPr>
          <a:xfrm>
            <a:off x="10296699" y="3947822"/>
            <a:ext cx="1268064" cy="136922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543953-37EE-1F73-7598-76F5BAF08B88}"/>
              </a:ext>
            </a:extLst>
          </p:cNvPr>
          <p:cNvSpPr txBox="1"/>
          <p:nvPr/>
        </p:nvSpPr>
        <p:spPr>
          <a:xfrm>
            <a:off x="10168098" y="5276928"/>
            <a:ext cx="1525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Problemi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sociali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ed </a:t>
            </a:r>
            <a:r>
              <a:rPr lang="en-US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etici</a:t>
            </a:r>
            <a:endParaRPr lang="it-IT" b="1" i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8141B7-EC6B-0966-6511-80EB18CCDC81}"/>
              </a:ext>
            </a:extLst>
          </p:cNvPr>
          <p:cNvSpPr txBox="1"/>
          <p:nvPr/>
        </p:nvSpPr>
        <p:spPr>
          <a:xfrm>
            <a:off x="138362" y="2897962"/>
            <a:ext cx="1191727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125"/>
              </a:spcAft>
            </a:pPr>
            <a:r>
              <a:rPr lang="en-GB" sz="2400" b="1" u="sng" dirty="0">
                <a:solidFill>
                  <a:srgbClr val="94C020"/>
                </a:solidFill>
              </a:rPr>
              <a:t>SFIDE CHIAVE</a:t>
            </a:r>
            <a:endParaRPr lang="it-IT" sz="2400" b="1" u="sng" dirty="0">
              <a:solidFill>
                <a:srgbClr val="94C02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A6149AC-DBB4-46AA-1FB1-5BD45BB1F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862" y="3947823"/>
            <a:ext cx="1361973" cy="131466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6DE97F5-F2E9-664C-B660-32CD343B1D22}"/>
              </a:ext>
            </a:extLst>
          </p:cNvPr>
          <p:cNvSpPr/>
          <p:nvPr/>
        </p:nvSpPr>
        <p:spPr>
          <a:xfrm>
            <a:off x="5668967" y="0"/>
            <a:ext cx="535724" cy="923330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3C01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it-IT" sz="5400" b="1" cap="none" spc="0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93C01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7" name="Segnaposto piè di pagina 1">
            <a:extLst>
              <a:ext uri="{FF2B5EF4-FFF2-40B4-BE49-F238E27FC236}">
                <a16:creationId xmlns:a16="http://schemas.microsoft.com/office/drawing/2014/main" id="{4F1E9BD4-9C8A-FAEC-C22E-FB769730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181223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DC5296-180B-5A50-707A-A36124B5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B10653-81CC-72DA-D403-BF554BB71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2" y="1975899"/>
            <a:ext cx="6197882" cy="345881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462671-A64B-E643-FEDE-88E88EF6C1F7}"/>
              </a:ext>
            </a:extLst>
          </p:cNvPr>
          <p:cNvSpPr txBox="1"/>
          <p:nvPr/>
        </p:nvSpPr>
        <p:spPr>
          <a:xfrm>
            <a:off x="287003" y="1123797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biochar può essere prodotto da vari materiali organici di scarto, offrendo un modo per riciclare e riutilizzare i residui agricoli, i rifiuti forestali e altre biomasse</a:t>
            </a:r>
            <a:endParaRPr lang="it-IT" dirty="0"/>
          </a:p>
        </p:txBody>
      </p:sp>
      <p:pic>
        <p:nvPicPr>
          <p:cNvPr id="10" name="Elementi multimediali online 9" title="What is Biochar?">
            <a:hlinkClick r:id="" action="ppaction://media"/>
            <a:extLst>
              <a:ext uri="{FF2B5EF4-FFF2-40B4-BE49-F238E27FC236}">
                <a16:creationId xmlns:a16="http://schemas.microsoft.com/office/drawing/2014/main" id="{194EFB53-69C3-4B26-33BB-F6543995A7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943353" y="2128651"/>
            <a:ext cx="3729162" cy="178524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AF45019-ED4E-15AC-F221-49BDA8929861}"/>
              </a:ext>
            </a:extLst>
          </p:cNvPr>
          <p:cNvSpPr txBox="1"/>
          <p:nvPr/>
        </p:nvSpPr>
        <p:spPr>
          <a:xfrm>
            <a:off x="287002" y="5649520"/>
            <a:ext cx="6197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i="1" dirty="0">
                <a:effectLst/>
                <a:ea typeface="EB Garamond" panose="00000500000000000000" pitchFamily="2" charset="0"/>
                <a:cs typeface="EB Garamond" panose="00000500000000000000" pitchFamily="2" charset="0"/>
              </a:rPr>
              <a:t>Vantaggi dell'applicazione del biochar in agricoltura </a:t>
            </a:r>
          </a:p>
          <a:p>
            <a:pPr algn="ctr"/>
            <a:r>
              <a:rPr lang="en-GB" sz="1200" i="1" dirty="0">
                <a:effectLst/>
                <a:ea typeface="EB Garamond" panose="00000500000000000000" pitchFamily="2" charset="0"/>
                <a:cs typeface="EB Garamond" panose="00000500000000000000" pitchFamily="2" charset="0"/>
              </a:rPr>
              <a:t>(Fonte: European Biochar Industry Consortium)</a:t>
            </a:r>
            <a:endParaRPr lang="it-IT" sz="1200" i="1" dirty="0"/>
          </a:p>
        </p:txBody>
      </p:sp>
      <p:pic>
        <p:nvPicPr>
          <p:cNvPr id="13" name="Elementi multimediali online 12" title="Biomass pyrolysis process">
            <a:hlinkClick r:id="" action="ppaction://media"/>
            <a:extLst>
              <a:ext uri="{FF2B5EF4-FFF2-40B4-BE49-F238E27FC236}">
                <a16:creationId xmlns:a16="http://schemas.microsoft.com/office/drawing/2014/main" id="{F9097B04-0531-8F72-C38F-80A219ACF39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943353" y="4274006"/>
            <a:ext cx="3729162" cy="178524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D7BEA7-8B9B-E9EC-93B1-830A6E41F912}"/>
              </a:ext>
            </a:extLst>
          </p:cNvPr>
          <p:cNvSpPr txBox="1"/>
          <p:nvPr/>
        </p:nvSpPr>
        <p:spPr>
          <a:xfrm>
            <a:off x="7943353" y="1768168"/>
            <a:ext cx="3729162" cy="36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Che </a:t>
            </a:r>
            <a:r>
              <a:rPr lang="en-GB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cosa</a:t>
            </a: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è il biochar?</a:t>
            </a:r>
            <a:endParaRPr lang="it-IT" sz="1600" i="1" dirty="0"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327CFBD-1A7B-BE95-3513-FD0F4824C48F}"/>
              </a:ext>
            </a:extLst>
          </p:cNvPr>
          <p:cNvSpPr txBox="1"/>
          <p:nvPr/>
        </p:nvSpPr>
        <p:spPr>
          <a:xfrm>
            <a:off x="7943353" y="3913279"/>
            <a:ext cx="3729162" cy="36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Il </a:t>
            </a:r>
            <a:r>
              <a:rPr lang="en-GB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processo</a:t>
            </a: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di </a:t>
            </a:r>
            <a:r>
              <a:rPr lang="en-GB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pirolisi</a:t>
            </a:r>
            <a:r>
              <a:rPr lang="en-GB" sz="1600" i="1" dirty="0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 della </a:t>
            </a:r>
            <a:r>
              <a:rPr lang="en-GB" sz="1600" i="1" dirty="0" err="1">
                <a:latin typeface="Calibri" panose="020F0502020204030204" pitchFamily="34" charset="0"/>
                <a:ea typeface="Calibri" panose="020F0502020204030204" pitchFamily="34" charset="0"/>
                <a:cs typeface="EB Garamond" panose="00000500000000000000" pitchFamily="2" charset="0"/>
              </a:rPr>
              <a:t>biomassa</a:t>
            </a:r>
            <a:endParaRPr lang="it-IT" sz="1600" i="1" dirty="0"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AED23872-7256-E6A3-6FDA-9CE2C8FC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12696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5B743-D770-6D3F-20C4-4CCDB458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C446C07F-12EE-D3D7-B19D-2BBF93F67F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68826" y="4441515"/>
            <a:ext cx="1788211" cy="21057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17A1D22-AE7A-55F7-3B62-5DAF5DB9B4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9784595" y="2749591"/>
            <a:ext cx="2224009" cy="23263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99DB6FB-97B0-2E2A-4838-896BD81D66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54068" y="1995578"/>
            <a:ext cx="1833150" cy="177017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88C803-F0C4-2308-A578-C99F258E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EC4840-A2BF-D8C0-CF1A-723DFEA22945}"/>
              </a:ext>
            </a:extLst>
          </p:cNvPr>
          <p:cNvSpPr txBox="1"/>
          <p:nvPr/>
        </p:nvSpPr>
        <p:spPr>
          <a:xfrm>
            <a:off x="287003" y="1530310"/>
            <a:ext cx="1161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manipolazione e lo stoccaggio sicuri del biochar sono essenziali per ridurre al minimo i rischi potenziali e massimizzare i benefici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4C40AF-A3D4-4F01-DECB-45BAB27329CD}"/>
              </a:ext>
            </a:extLst>
          </p:cNvPr>
          <p:cNvSpPr txBox="1"/>
          <p:nvPr/>
        </p:nvSpPr>
        <p:spPr>
          <a:xfrm>
            <a:off x="138363" y="940287"/>
            <a:ext cx="11917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94C020"/>
                </a:solidFill>
              </a:rPr>
              <a:t>pratiche</a:t>
            </a:r>
            <a:r>
              <a:rPr lang="en-US" sz="2400" b="1" dirty="0">
                <a:solidFill>
                  <a:srgbClr val="94C020"/>
                </a:solidFill>
              </a:rPr>
              <a:t> di gestione</a:t>
            </a:r>
            <a:endParaRPr lang="it-IT" sz="2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1699E9-6A66-A446-0DF5-38EB9D86DD22}"/>
              </a:ext>
            </a:extLst>
          </p:cNvPr>
          <p:cNvSpPr txBox="1"/>
          <p:nvPr/>
        </p:nvSpPr>
        <p:spPr>
          <a:xfrm>
            <a:off x="1896386" y="2551837"/>
            <a:ext cx="100086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Il biochar può generare polvere, che può essere nociva se inalata. Per ridurre al minimo la polvere, inumidire il biochar prima di maneggiarlo o utilizzare agenti umettanti. Questo è anche il modo migliore per evitare che il biochar si disperda a causa del vento.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86C9BF-D61C-CA41-F87A-84C024772F08}"/>
              </a:ext>
            </a:extLst>
          </p:cNvPr>
          <p:cNvSpPr txBox="1"/>
          <p:nvPr/>
        </p:nvSpPr>
        <p:spPr>
          <a:xfrm>
            <a:off x="1443163" y="3936626"/>
            <a:ext cx="8881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Il biochar è altamente infiammabile, soprattutto in forma di particolato fine. Tenete a disposizione degli estintori e assicuratevi che l'area di stoccaggio sia conforme alle norme di sicurezza antincendio.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369D3AC-0D9F-EE0D-CA74-9E4409774DE9}"/>
              </a:ext>
            </a:extLst>
          </p:cNvPr>
          <p:cNvSpPr txBox="1"/>
          <p:nvPr/>
        </p:nvSpPr>
        <p:spPr>
          <a:xfrm>
            <a:off x="2580198" y="5422725"/>
            <a:ext cx="9324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Conservare il biochar in un'area asciutta e ben ventilata per evitare l'assorbimento di umidità e la crescita di tarme o batteri. Utilizzare contenitori o sacchetti sigillati per proteggerlo dai contaminanti ambientali.</a:t>
            </a:r>
            <a:endParaRPr lang="it-IT" dirty="0"/>
          </a:p>
        </p:txBody>
      </p:sp>
      <p:sp>
        <p:nvSpPr>
          <p:cNvPr id="5" name="Segnaposto piè di pagina 1">
            <a:extLst>
              <a:ext uri="{FF2B5EF4-FFF2-40B4-BE49-F238E27FC236}">
                <a16:creationId xmlns:a16="http://schemas.microsoft.com/office/drawing/2014/main" id="{CB756985-E4E5-B3B8-3FA4-E3FA3AB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363" y="6238876"/>
            <a:ext cx="11917279" cy="600074"/>
          </a:xfrm>
        </p:spPr>
        <p:txBody>
          <a:bodyPr/>
          <a:lstStyle/>
          <a:p>
            <a:r>
              <a:rPr lang="en-US" dirty="0"/>
              <a:t>Modulo: A / </a:t>
            </a:r>
            <a:r>
              <a:rPr lang="en-US" dirty="0" err="1"/>
              <a:t>Unità</a:t>
            </a:r>
            <a:r>
              <a:rPr lang="en-US" dirty="0"/>
              <a:t> </a:t>
            </a:r>
            <a:r>
              <a:rPr lang="en-US" dirty="0" err="1"/>
              <a:t>didattica</a:t>
            </a:r>
            <a:r>
              <a:rPr lang="en-US" dirty="0"/>
              <a:t>: 4 / </a:t>
            </a:r>
            <a:r>
              <a:rPr lang="en-US" dirty="0" err="1"/>
              <a:t>Sottounità</a:t>
            </a:r>
            <a:r>
              <a:rPr lang="en-US" dirty="0"/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3560123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39D7B13-89CB-6947-98A3-110CF513C419}" vid="{8C3FCB74-990D-A34C-BE58-DA2F45AA14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B1C52252B014674CB5B8BBCA345FDDE6" ma:contentTypeVersion="18" ma:contentTypeDescription="Δημιουργία νέου εγγράφου" ma:contentTypeScope="" ma:versionID="deb82e69e0d6b069935fd613c8aeb344">
  <xsd:schema xmlns:xsd="http://www.w3.org/2001/XMLSchema" xmlns:xs="http://www.w3.org/2001/XMLSchema" xmlns:p="http://schemas.microsoft.com/office/2006/metadata/properties" xmlns:ns2="c09b88ca-66eb-4a97-99d4-e4839274e101" xmlns:ns3="c944d2af-eeed-4acc-b052-3107ab9b10d9" targetNamespace="http://schemas.microsoft.com/office/2006/metadata/properties" ma:root="true" ma:fieldsID="27d91c22e0c66458f88cbf27cff06a08" ns2:_="" ns3:_="">
    <xsd:import namespace="c09b88ca-66eb-4a97-99d4-e4839274e101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b88ca-66eb-4a97-99d4-e4839274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848A1B-FA1F-4E4A-A6BB-DF540E9FE03D}"/>
</file>

<file path=customXml/itemProps2.xml><?xml version="1.0" encoding="utf-8"?>
<ds:datastoreItem xmlns:ds="http://schemas.openxmlformats.org/officeDocument/2006/customXml" ds:itemID="{E3641570-32C9-46E1-9850-30866E7B176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2189</TotalTime>
  <Words>3732</Words>
  <Application>Microsoft Office PowerPoint</Application>
  <PresentationFormat>Widescreen</PresentationFormat>
  <Paragraphs>302</Paragraphs>
  <Slides>30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EB Garamond</vt:lpstr>
      <vt:lpstr>Wingdings</vt:lpstr>
      <vt:lpstr>Tema1</vt:lpstr>
      <vt:lpstr>Presentazione standard di PowerPoint</vt:lpstr>
      <vt:lpstr>Corso: VET  Modulo Sostenibilità agricola, gestione delle risorse naturali e azioni per il clima  Unità didattica Riutilizzo agricolo dei residui organici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Paolo Armanasco</cp:lastModifiedBy>
  <cp:revision>72</cp:revision>
  <dcterms:created xsi:type="dcterms:W3CDTF">2022-08-02T09:54:50Z</dcterms:created>
  <dcterms:modified xsi:type="dcterms:W3CDTF">2024-03-18T10:56:12Z</dcterms:modified>
</cp:coreProperties>
</file>