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jmtDpoJT4nnkardMK33h/NKUVw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1" Type="http://schemas.openxmlformats.org/officeDocument/2006/relationships/slide" Target="slides/slide17.xml"/><Relationship Id="rId3" Type="http://schemas.openxmlformats.org/officeDocument/2006/relationships/slideMaster" Target="slideMasters/slideMaster1.xml"/><Relationship Id="rId25" Type="http://schemas.openxmlformats.org/officeDocument/2006/relationships/slide" Target="slides/slide2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0" Type="http://schemas.openxmlformats.org/officeDocument/2006/relationships/slide" Target="slides/slide16.xml"/><Relationship Id="rId2" Type="http://schemas.openxmlformats.org/officeDocument/2006/relationships/presProps" Target="presProps.xml"/><Relationship Id="rId29" Type="http://schemas.openxmlformats.org/officeDocument/2006/relationships/slide" Target="slides/slide25.xml"/><Relationship Id="rId16" Type="http://schemas.openxmlformats.org/officeDocument/2006/relationships/slide" Target="slides/slide12.xml"/><Relationship Id="rId24" Type="http://schemas.openxmlformats.org/officeDocument/2006/relationships/slide" Target="slides/slide20.xml"/><Relationship Id="rId1" Type="http://schemas.openxmlformats.org/officeDocument/2006/relationships/theme" Target="theme/theme2.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customXml" Target="../customXml/item2.xml"/><Relationship Id="rId23" Type="http://schemas.openxmlformats.org/officeDocument/2006/relationships/slide" Target="slides/slide19.xml"/><Relationship Id="rId28" Type="http://schemas.openxmlformats.org/officeDocument/2006/relationships/slide" Target="slides/slide24.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1.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slide" Target="slides/slide23.xml"/><Relationship Id="rId30" Type="http://customschemas.google.com/relationships/presentationmetadata" Target="metadata"/><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LIEF">
  <p:cSld name="RELIEF">
    <p:bg>
      <p:bgPr>
        <a:blipFill>
          <a:blip r:embed="rId2">
            <a:alphaModFix/>
          </a:blip>
          <a:stretch>
            <a:fillRect/>
          </a:stretch>
        </a:blipFill>
      </p:bgPr>
    </p:bg>
    <p:spTree>
      <p:nvGrpSpPr>
        <p:cNvPr id="14" name="Shape 14"/>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55" name="Shape 55"/>
        <p:cNvGrpSpPr/>
        <p:nvPr/>
      </p:nvGrpSpPr>
      <p:grpSpPr>
        <a:xfrm>
          <a:off x="0" y="0"/>
          <a:ext cx="0" cy="0"/>
          <a:chOff x="0" y="0"/>
          <a:chExt cx="0" cy="0"/>
        </a:xfrm>
      </p:grpSpPr>
      <p:sp>
        <p:nvSpPr>
          <p:cNvPr id="56" name="Google Shape;56;p36"/>
          <p:cNvSpPr txBox="1"/>
          <p:nvPr>
            <p:ph type="title"/>
          </p:nvPr>
        </p:nvSpPr>
        <p:spPr>
          <a:xfrm>
            <a:off x="839788" y="774700"/>
            <a:ext cx="10515600" cy="9159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94C020"/>
              </a:buClr>
              <a:buSzPts val="4400"/>
              <a:buFont typeface="Calibri"/>
              <a:buNone/>
              <a:defRPr>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3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3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3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3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36"/>
          <p:cNvSpPr txBox="1"/>
          <p:nvPr>
            <p:ph idx="11" type="ftr"/>
          </p:nvPr>
        </p:nvSpPr>
        <p:spPr>
          <a:xfrm>
            <a:off x="838200" y="6238876"/>
            <a:ext cx="9982200" cy="60007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6"/>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lonne">
  <p:cSld name="Due Colonne">
    <p:spTree>
      <p:nvGrpSpPr>
        <p:cNvPr id="63" name="Shape 63"/>
        <p:cNvGrpSpPr/>
        <p:nvPr/>
      </p:nvGrpSpPr>
      <p:grpSpPr>
        <a:xfrm>
          <a:off x="0" y="0"/>
          <a:ext cx="0" cy="0"/>
          <a:chOff x="0" y="0"/>
          <a:chExt cx="0" cy="0"/>
        </a:xfrm>
      </p:grpSpPr>
      <p:sp>
        <p:nvSpPr>
          <p:cNvPr id="64" name="Google Shape;64;p37"/>
          <p:cNvSpPr txBox="1"/>
          <p:nvPr>
            <p:ph type="title"/>
          </p:nvPr>
        </p:nvSpPr>
        <p:spPr>
          <a:xfrm>
            <a:off x="838200" y="812800"/>
            <a:ext cx="10515600" cy="8778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94C020"/>
              </a:buClr>
              <a:buSzPts val="4400"/>
              <a:buFont typeface="Calibri"/>
              <a:buNone/>
              <a:defRPr>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3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3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37"/>
          <p:cNvSpPr txBox="1"/>
          <p:nvPr>
            <p:ph idx="11" type="ftr"/>
          </p:nvPr>
        </p:nvSpPr>
        <p:spPr>
          <a:xfrm>
            <a:off x="838200" y="6238876"/>
            <a:ext cx="9982200" cy="60007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7"/>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69" name="Shape 69"/>
        <p:cNvGrpSpPr/>
        <p:nvPr/>
      </p:nvGrpSpPr>
      <p:grpSpPr>
        <a:xfrm>
          <a:off x="0" y="0"/>
          <a:ext cx="0" cy="0"/>
          <a:chOff x="0" y="0"/>
          <a:chExt cx="0" cy="0"/>
        </a:xfrm>
      </p:grpSpPr>
      <p:sp>
        <p:nvSpPr>
          <p:cNvPr id="70" name="Google Shape;70;p38"/>
          <p:cNvSpPr txBox="1"/>
          <p:nvPr>
            <p:ph type="title"/>
          </p:nvPr>
        </p:nvSpPr>
        <p:spPr>
          <a:xfrm>
            <a:off x="838200" y="762000"/>
            <a:ext cx="10515600" cy="9286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94C020"/>
              </a:buClr>
              <a:buSzPts val="4400"/>
              <a:buFont typeface="Calibri"/>
              <a:buNone/>
              <a:defRPr>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38"/>
          <p:cNvSpPr txBox="1"/>
          <p:nvPr>
            <p:ph idx="11" type="ftr"/>
          </p:nvPr>
        </p:nvSpPr>
        <p:spPr>
          <a:xfrm>
            <a:off x="838200" y="6238876"/>
            <a:ext cx="9982200" cy="60007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8"/>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73" name="Shape 73"/>
        <p:cNvGrpSpPr/>
        <p:nvPr/>
      </p:nvGrpSpPr>
      <p:grpSpPr>
        <a:xfrm>
          <a:off x="0" y="0"/>
          <a:ext cx="0" cy="0"/>
          <a:chOff x="0" y="0"/>
          <a:chExt cx="0" cy="0"/>
        </a:xfrm>
      </p:grpSpPr>
      <p:sp>
        <p:nvSpPr>
          <p:cNvPr id="74" name="Google Shape;74;p39"/>
          <p:cNvSpPr txBox="1"/>
          <p:nvPr>
            <p:ph idx="11" type="ftr"/>
          </p:nvPr>
        </p:nvSpPr>
        <p:spPr>
          <a:xfrm>
            <a:off x="838200" y="6238876"/>
            <a:ext cx="9982200" cy="60007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9"/>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76" name="Shape 76"/>
        <p:cNvGrpSpPr/>
        <p:nvPr/>
      </p:nvGrpSpPr>
      <p:grpSpPr>
        <a:xfrm>
          <a:off x="0" y="0"/>
          <a:ext cx="0" cy="0"/>
          <a:chOff x="0" y="0"/>
          <a:chExt cx="0" cy="0"/>
        </a:xfrm>
      </p:grpSpPr>
      <p:sp>
        <p:nvSpPr>
          <p:cNvPr id="77" name="Google Shape;77;p40"/>
          <p:cNvSpPr txBox="1"/>
          <p:nvPr>
            <p:ph type="title"/>
          </p:nvPr>
        </p:nvSpPr>
        <p:spPr>
          <a:xfrm>
            <a:off x="838200" y="681037"/>
            <a:ext cx="10515600" cy="1009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94C020"/>
              </a:buClr>
              <a:buSzPts val="4400"/>
              <a:buFont typeface="Calibri"/>
              <a:buNone/>
              <a:defRPr>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4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40"/>
          <p:cNvSpPr txBox="1"/>
          <p:nvPr>
            <p:ph idx="11" type="ftr"/>
          </p:nvPr>
        </p:nvSpPr>
        <p:spPr>
          <a:xfrm>
            <a:off x="838200" y="6238876"/>
            <a:ext cx="9982200" cy="60007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40"/>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81" name="Shape 81"/>
        <p:cNvGrpSpPr/>
        <p:nvPr/>
      </p:nvGrpSpPr>
      <p:grpSpPr>
        <a:xfrm>
          <a:off x="0" y="0"/>
          <a:ext cx="0" cy="0"/>
          <a:chOff x="0" y="0"/>
          <a:chExt cx="0" cy="0"/>
        </a:xfrm>
      </p:grpSpPr>
      <p:sp>
        <p:nvSpPr>
          <p:cNvPr id="82" name="Google Shape;82;p41"/>
          <p:cNvSpPr txBox="1"/>
          <p:nvPr>
            <p:ph type="title"/>
          </p:nvPr>
        </p:nvSpPr>
        <p:spPr>
          <a:xfrm rot="5400000">
            <a:off x="7204869" y="2028031"/>
            <a:ext cx="5668963"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94C020"/>
              </a:buClr>
              <a:buSzPts val="4400"/>
              <a:buFont typeface="Calibri"/>
              <a:buNone/>
              <a:defRPr>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41"/>
          <p:cNvSpPr txBox="1"/>
          <p:nvPr>
            <p:ph idx="1" type="body"/>
          </p:nvPr>
        </p:nvSpPr>
        <p:spPr>
          <a:xfrm rot="5400000">
            <a:off x="1870868" y="-524669"/>
            <a:ext cx="5668964" cy="77343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595959"/>
              </a:buClr>
              <a:buSzPts val="2800"/>
              <a:buChar char="•"/>
              <a:defRPr>
                <a:solidFill>
                  <a:srgbClr val="595959"/>
                </a:solidFill>
              </a:defRPr>
            </a:lvl1pPr>
            <a:lvl2pPr indent="-381000" lvl="1" marL="914400" algn="l">
              <a:lnSpc>
                <a:spcPct val="90000"/>
              </a:lnSpc>
              <a:spcBef>
                <a:spcPts val="500"/>
              </a:spcBef>
              <a:spcAft>
                <a:spcPts val="0"/>
              </a:spcAft>
              <a:buClr>
                <a:srgbClr val="595959"/>
              </a:buClr>
              <a:buSzPts val="2400"/>
              <a:buChar char="•"/>
              <a:defRPr>
                <a:solidFill>
                  <a:srgbClr val="595959"/>
                </a:solidFill>
              </a:defRPr>
            </a:lvl2pPr>
            <a:lvl3pPr indent="-355600" lvl="2" marL="1371600" algn="l">
              <a:lnSpc>
                <a:spcPct val="90000"/>
              </a:lnSpc>
              <a:spcBef>
                <a:spcPts val="500"/>
              </a:spcBef>
              <a:spcAft>
                <a:spcPts val="0"/>
              </a:spcAft>
              <a:buClr>
                <a:srgbClr val="595959"/>
              </a:buClr>
              <a:buSzPts val="2000"/>
              <a:buChar char="•"/>
              <a:defRPr>
                <a:solidFill>
                  <a:srgbClr val="595959"/>
                </a:solidFill>
              </a:defRPr>
            </a:lvl3pPr>
            <a:lvl4pPr indent="-342900" lvl="3" marL="1828800" algn="l">
              <a:lnSpc>
                <a:spcPct val="90000"/>
              </a:lnSpc>
              <a:spcBef>
                <a:spcPts val="500"/>
              </a:spcBef>
              <a:spcAft>
                <a:spcPts val="0"/>
              </a:spcAft>
              <a:buClr>
                <a:srgbClr val="595959"/>
              </a:buClr>
              <a:buSzPts val="1800"/>
              <a:buChar char="•"/>
              <a:defRPr>
                <a:solidFill>
                  <a:srgbClr val="595959"/>
                </a:solidFill>
              </a:defRPr>
            </a:lvl4pPr>
            <a:lvl5pPr indent="-342900" lvl="4" marL="2286000" algn="l">
              <a:lnSpc>
                <a:spcPct val="90000"/>
              </a:lnSpc>
              <a:spcBef>
                <a:spcPts val="500"/>
              </a:spcBef>
              <a:spcAft>
                <a:spcPts val="0"/>
              </a:spcAft>
              <a:buClr>
                <a:srgbClr val="595959"/>
              </a:buClr>
              <a:buSzPts val="1800"/>
              <a:buChar char="•"/>
              <a:defRPr>
                <a:solidFill>
                  <a:srgbClr val="595959"/>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41"/>
          <p:cNvSpPr txBox="1"/>
          <p:nvPr>
            <p:ph idx="11" type="ftr"/>
          </p:nvPr>
        </p:nvSpPr>
        <p:spPr>
          <a:xfrm>
            <a:off x="838200" y="6238876"/>
            <a:ext cx="9982200" cy="60007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1"/>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p:cSld name="Graph">
    <p:spTree>
      <p:nvGrpSpPr>
        <p:cNvPr id="86" name="Shape 86"/>
        <p:cNvGrpSpPr/>
        <p:nvPr/>
      </p:nvGrpSpPr>
      <p:grpSpPr>
        <a:xfrm>
          <a:off x="0" y="0"/>
          <a:ext cx="0" cy="0"/>
          <a:chOff x="0" y="0"/>
          <a:chExt cx="0" cy="0"/>
        </a:xfrm>
      </p:grpSpPr>
      <p:sp>
        <p:nvSpPr>
          <p:cNvPr id="87" name="Google Shape;87;p42"/>
          <p:cNvSpPr txBox="1"/>
          <p:nvPr>
            <p:ph type="title"/>
          </p:nvPr>
        </p:nvSpPr>
        <p:spPr>
          <a:xfrm>
            <a:off x="838200" y="681037"/>
            <a:ext cx="10515600" cy="1009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94C02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42"/>
          <p:cNvSpPr txBox="1"/>
          <p:nvPr>
            <p:ph idx="11" type="ftr"/>
          </p:nvPr>
        </p:nvSpPr>
        <p:spPr>
          <a:xfrm>
            <a:off x="838200" y="6238876"/>
            <a:ext cx="9982200" cy="60007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2"/>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
        <p:nvSpPr>
          <p:cNvPr id="90" name="Google Shape;90;p42"/>
          <p:cNvSpPr txBox="1"/>
          <p:nvPr>
            <p:ph idx="1" type="body"/>
          </p:nvPr>
        </p:nvSpPr>
        <p:spPr>
          <a:xfrm>
            <a:off x="7591425" y="1776414"/>
            <a:ext cx="3762375" cy="4394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Font typeface="Calibri"/>
              <a:buNone/>
              <a:defRPr sz="2400"/>
            </a:lvl1pPr>
            <a:lvl2pPr indent="-228600" lvl="1" marL="914400" algn="l">
              <a:lnSpc>
                <a:spcPct val="90000"/>
              </a:lnSpc>
              <a:spcBef>
                <a:spcPts val="500"/>
              </a:spcBef>
              <a:spcAft>
                <a:spcPts val="0"/>
              </a:spcAft>
              <a:buClr>
                <a:schemeClr val="dk1"/>
              </a:buClr>
              <a:buSzPts val="2000"/>
              <a:buFont typeface="Calibri"/>
              <a:buNone/>
              <a:defRPr sz="2000"/>
            </a:lvl2pPr>
            <a:lvl3pPr indent="-228600" lvl="2" marL="1371600" algn="l">
              <a:lnSpc>
                <a:spcPct val="90000"/>
              </a:lnSpc>
              <a:spcBef>
                <a:spcPts val="500"/>
              </a:spcBef>
              <a:spcAft>
                <a:spcPts val="0"/>
              </a:spcAft>
              <a:buClr>
                <a:schemeClr val="dk1"/>
              </a:buClr>
              <a:buSzPts val="1800"/>
              <a:buFont typeface="Calibri"/>
              <a:buNone/>
              <a:defRPr sz="1800"/>
            </a:lvl3pPr>
            <a:lvl4pPr indent="-228600" lvl="3" marL="1828800" algn="l">
              <a:lnSpc>
                <a:spcPct val="90000"/>
              </a:lnSpc>
              <a:spcBef>
                <a:spcPts val="500"/>
              </a:spcBef>
              <a:spcAft>
                <a:spcPts val="0"/>
              </a:spcAft>
              <a:buClr>
                <a:schemeClr val="dk1"/>
              </a:buClr>
              <a:buSzPts val="1600"/>
              <a:buFont typeface="Calibri"/>
              <a:buNone/>
              <a:defRPr sz="1600"/>
            </a:lvl4pPr>
            <a:lvl5pPr indent="-228600" lvl="4" marL="2286000" algn="l">
              <a:lnSpc>
                <a:spcPct val="90000"/>
              </a:lnSpc>
              <a:spcBef>
                <a:spcPts val="500"/>
              </a:spcBef>
              <a:spcAft>
                <a:spcPts val="0"/>
              </a:spcAft>
              <a:buClr>
                <a:schemeClr val="dk1"/>
              </a:buClr>
              <a:buSzPts val="1600"/>
              <a:buFont typeface="Calibri"/>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42"/>
          <p:cNvSpPr/>
          <p:nvPr>
            <p:ph idx="2" type="chart"/>
          </p:nvPr>
        </p:nvSpPr>
        <p:spPr>
          <a:xfrm>
            <a:off x="838200" y="1775014"/>
            <a:ext cx="6591600" cy="43956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5" name="Shape 15"/>
        <p:cNvGrpSpPr/>
        <p:nvPr/>
      </p:nvGrpSpPr>
      <p:grpSpPr>
        <a:xfrm>
          <a:off x="0" y="0"/>
          <a:ext cx="0" cy="0"/>
          <a:chOff x="0" y="0"/>
          <a:chExt cx="0" cy="0"/>
        </a:xfrm>
      </p:grpSpPr>
      <p:sp>
        <p:nvSpPr>
          <p:cNvPr id="16" name="Google Shape;16;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4C020"/>
              </a:buClr>
              <a:buSzPts val="6000"/>
              <a:buFont typeface="Calibri"/>
              <a:buNone/>
              <a:defRPr b="1" sz="6000">
                <a:solidFill>
                  <a:srgbClr val="94C02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595959"/>
              </a:buClr>
              <a:buSzPts val="2400"/>
              <a:buFont typeface="Noto Sans Symbols"/>
              <a:buChar char="▪"/>
              <a:defRPr sz="2400">
                <a:solidFill>
                  <a:srgbClr val="595959"/>
                </a:solidFill>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18" name="Google Shape;18;p28"/>
          <p:cNvSpPr txBox="1"/>
          <p:nvPr>
            <p:ph idx="11" type="ftr"/>
          </p:nvPr>
        </p:nvSpPr>
        <p:spPr>
          <a:xfrm>
            <a:off x="838200" y="6238876"/>
            <a:ext cx="9982200" cy="60007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8"/>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0" name="Shape 20"/>
        <p:cNvGrpSpPr/>
        <p:nvPr/>
      </p:nvGrpSpPr>
      <p:grpSpPr>
        <a:xfrm>
          <a:off x="0" y="0"/>
          <a:ext cx="0" cy="0"/>
          <a:chOff x="0" y="0"/>
          <a:chExt cx="0" cy="0"/>
        </a:xfrm>
      </p:grpSpPr>
      <p:sp>
        <p:nvSpPr>
          <p:cNvPr id="21" name="Google Shape;21;p29"/>
          <p:cNvSpPr txBox="1"/>
          <p:nvPr>
            <p:ph type="title"/>
          </p:nvPr>
        </p:nvSpPr>
        <p:spPr>
          <a:xfrm>
            <a:off x="838200" y="681037"/>
            <a:ext cx="10515600" cy="1009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94C020"/>
              </a:buClr>
              <a:buSzPts val="4400"/>
              <a:buFont typeface="Calibri"/>
              <a:buNone/>
              <a:defRPr>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595959"/>
              </a:buClr>
              <a:buSzPts val="2400"/>
              <a:buChar char="•"/>
              <a:defRPr sz="2400">
                <a:solidFill>
                  <a:srgbClr val="595959"/>
                </a:solidFill>
              </a:defRPr>
            </a:lvl1pPr>
            <a:lvl2pPr indent="-381000" lvl="1" marL="914400" algn="l">
              <a:lnSpc>
                <a:spcPct val="90000"/>
              </a:lnSpc>
              <a:spcBef>
                <a:spcPts val="500"/>
              </a:spcBef>
              <a:spcAft>
                <a:spcPts val="0"/>
              </a:spcAft>
              <a:buClr>
                <a:srgbClr val="595959"/>
              </a:buClr>
              <a:buSzPts val="2400"/>
              <a:buChar char="•"/>
              <a:defRPr>
                <a:solidFill>
                  <a:srgbClr val="595959"/>
                </a:solidFill>
              </a:defRPr>
            </a:lvl2pPr>
            <a:lvl3pPr indent="-355600" lvl="2" marL="1371600" algn="l">
              <a:lnSpc>
                <a:spcPct val="90000"/>
              </a:lnSpc>
              <a:spcBef>
                <a:spcPts val="500"/>
              </a:spcBef>
              <a:spcAft>
                <a:spcPts val="0"/>
              </a:spcAft>
              <a:buClr>
                <a:srgbClr val="595959"/>
              </a:buClr>
              <a:buSzPts val="2000"/>
              <a:buChar char="•"/>
              <a:defRPr>
                <a:solidFill>
                  <a:srgbClr val="595959"/>
                </a:solidFill>
              </a:defRPr>
            </a:lvl3pPr>
            <a:lvl4pPr indent="-342900" lvl="3" marL="1828800" algn="l">
              <a:lnSpc>
                <a:spcPct val="90000"/>
              </a:lnSpc>
              <a:spcBef>
                <a:spcPts val="500"/>
              </a:spcBef>
              <a:spcAft>
                <a:spcPts val="0"/>
              </a:spcAft>
              <a:buClr>
                <a:srgbClr val="595959"/>
              </a:buClr>
              <a:buSzPts val="1800"/>
              <a:buChar char="•"/>
              <a:defRPr>
                <a:solidFill>
                  <a:srgbClr val="595959"/>
                </a:solidFill>
              </a:defRPr>
            </a:lvl4pPr>
            <a:lvl5pPr indent="-342900" lvl="4" marL="2286000" algn="l">
              <a:lnSpc>
                <a:spcPct val="90000"/>
              </a:lnSpc>
              <a:spcBef>
                <a:spcPts val="500"/>
              </a:spcBef>
              <a:spcAft>
                <a:spcPts val="0"/>
              </a:spcAft>
              <a:buClr>
                <a:srgbClr val="595959"/>
              </a:buClr>
              <a:buSzPts val="1800"/>
              <a:buChar char="•"/>
              <a:defRPr>
                <a:solidFill>
                  <a:srgbClr val="595959"/>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29"/>
          <p:cNvSpPr txBox="1"/>
          <p:nvPr>
            <p:ph idx="11" type="ftr"/>
          </p:nvPr>
        </p:nvSpPr>
        <p:spPr>
          <a:xfrm>
            <a:off x="838200" y="6238876"/>
            <a:ext cx="9982200" cy="60007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9"/>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25" name="Shape 25"/>
        <p:cNvGrpSpPr/>
        <p:nvPr/>
      </p:nvGrpSpPr>
      <p:grpSpPr>
        <a:xfrm>
          <a:off x="0" y="0"/>
          <a:ext cx="0" cy="0"/>
          <a:chOff x="0" y="0"/>
          <a:chExt cx="0" cy="0"/>
        </a:xfrm>
      </p:grpSpPr>
      <p:sp>
        <p:nvSpPr>
          <p:cNvPr id="26" name="Google Shape;26;p30"/>
          <p:cNvSpPr txBox="1"/>
          <p:nvPr>
            <p:ph type="title"/>
          </p:nvPr>
        </p:nvSpPr>
        <p:spPr>
          <a:xfrm>
            <a:off x="838200" y="812800"/>
            <a:ext cx="10515600" cy="8778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94C020"/>
              </a:buClr>
              <a:buSzPts val="4400"/>
              <a:buFont typeface="Calibri"/>
              <a:buNone/>
              <a:defRPr>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30"/>
          <p:cNvSpPr txBox="1"/>
          <p:nvPr>
            <p:ph idx="11" type="ftr"/>
          </p:nvPr>
        </p:nvSpPr>
        <p:spPr>
          <a:xfrm>
            <a:off x="838200" y="6238876"/>
            <a:ext cx="9982200" cy="60007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0"/>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31" name="Shape 31"/>
        <p:cNvGrpSpPr/>
        <p:nvPr/>
      </p:nvGrpSpPr>
      <p:grpSpPr>
        <a:xfrm>
          <a:off x="0" y="0"/>
          <a:ext cx="0" cy="0"/>
          <a:chOff x="0" y="0"/>
          <a:chExt cx="0" cy="0"/>
        </a:xfrm>
      </p:grpSpPr>
      <p:sp>
        <p:nvSpPr>
          <p:cNvPr id="32" name="Google Shape;32;p31"/>
          <p:cNvSpPr txBox="1"/>
          <p:nvPr>
            <p:ph type="title"/>
          </p:nvPr>
        </p:nvSpPr>
        <p:spPr>
          <a:xfrm>
            <a:off x="839788" y="819150"/>
            <a:ext cx="3932237" cy="123824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94C020"/>
              </a:buClr>
              <a:buSzPts val="3200"/>
              <a:buFont typeface="Calibri"/>
              <a:buNone/>
              <a:defRPr sz="3200">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1"/>
          <p:cNvSpPr txBox="1"/>
          <p:nvPr>
            <p:ph idx="1" type="body"/>
          </p:nvPr>
        </p:nvSpPr>
        <p:spPr>
          <a:xfrm>
            <a:off x="5183188" y="987425"/>
            <a:ext cx="6172200" cy="514667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595959"/>
              </a:buClr>
              <a:buSzPts val="3200"/>
              <a:buChar char="•"/>
              <a:defRPr sz="3200">
                <a:solidFill>
                  <a:srgbClr val="595959"/>
                </a:solidFill>
              </a:defRPr>
            </a:lvl1pPr>
            <a:lvl2pPr indent="-406400" lvl="1" marL="914400" algn="l">
              <a:lnSpc>
                <a:spcPct val="90000"/>
              </a:lnSpc>
              <a:spcBef>
                <a:spcPts val="500"/>
              </a:spcBef>
              <a:spcAft>
                <a:spcPts val="0"/>
              </a:spcAft>
              <a:buClr>
                <a:srgbClr val="595959"/>
              </a:buClr>
              <a:buSzPts val="2800"/>
              <a:buChar char="•"/>
              <a:defRPr sz="2800">
                <a:solidFill>
                  <a:srgbClr val="595959"/>
                </a:solidFill>
              </a:defRPr>
            </a:lvl2pPr>
            <a:lvl3pPr indent="-381000" lvl="2" marL="1371600" algn="l">
              <a:lnSpc>
                <a:spcPct val="90000"/>
              </a:lnSpc>
              <a:spcBef>
                <a:spcPts val="500"/>
              </a:spcBef>
              <a:spcAft>
                <a:spcPts val="0"/>
              </a:spcAft>
              <a:buClr>
                <a:srgbClr val="595959"/>
              </a:buClr>
              <a:buSzPts val="2400"/>
              <a:buChar char="•"/>
              <a:defRPr sz="2400">
                <a:solidFill>
                  <a:srgbClr val="595959"/>
                </a:solidFill>
              </a:defRPr>
            </a:lvl3pPr>
            <a:lvl4pPr indent="-355600" lvl="3" marL="1828800" algn="l">
              <a:lnSpc>
                <a:spcPct val="90000"/>
              </a:lnSpc>
              <a:spcBef>
                <a:spcPts val="500"/>
              </a:spcBef>
              <a:spcAft>
                <a:spcPts val="0"/>
              </a:spcAft>
              <a:buClr>
                <a:srgbClr val="595959"/>
              </a:buClr>
              <a:buSzPts val="2000"/>
              <a:buChar char="•"/>
              <a:defRPr sz="2000">
                <a:solidFill>
                  <a:srgbClr val="595959"/>
                </a:solidFill>
              </a:defRPr>
            </a:lvl4pPr>
            <a:lvl5pPr indent="-355600" lvl="4" marL="2286000" algn="l">
              <a:lnSpc>
                <a:spcPct val="90000"/>
              </a:lnSpc>
              <a:spcBef>
                <a:spcPts val="500"/>
              </a:spcBef>
              <a:spcAft>
                <a:spcPts val="0"/>
              </a:spcAft>
              <a:buClr>
                <a:srgbClr val="595959"/>
              </a:buClr>
              <a:buSzPts val="2000"/>
              <a:buChar char="•"/>
              <a:defRPr sz="2000">
                <a:solidFill>
                  <a:srgbClr val="595959"/>
                </a:solidFill>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4" name="Google Shape;34;p31"/>
          <p:cNvSpPr txBox="1"/>
          <p:nvPr>
            <p:ph idx="2" type="body"/>
          </p:nvPr>
        </p:nvSpPr>
        <p:spPr>
          <a:xfrm>
            <a:off x="839788" y="2057400"/>
            <a:ext cx="3932237" cy="4076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5" name="Google Shape;35;p31"/>
          <p:cNvSpPr txBox="1"/>
          <p:nvPr>
            <p:ph idx="11" type="ftr"/>
          </p:nvPr>
        </p:nvSpPr>
        <p:spPr>
          <a:xfrm>
            <a:off x="838200" y="6238876"/>
            <a:ext cx="9982200" cy="60007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1"/>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37" name="Shape 37"/>
        <p:cNvGrpSpPr/>
        <p:nvPr/>
      </p:nvGrpSpPr>
      <p:grpSpPr>
        <a:xfrm>
          <a:off x="0" y="0"/>
          <a:ext cx="0" cy="0"/>
          <a:chOff x="0" y="0"/>
          <a:chExt cx="0" cy="0"/>
        </a:xfrm>
      </p:grpSpPr>
      <p:sp>
        <p:nvSpPr>
          <p:cNvPr id="38" name="Google Shape;38;p32"/>
          <p:cNvSpPr txBox="1"/>
          <p:nvPr>
            <p:ph type="title"/>
          </p:nvPr>
        </p:nvSpPr>
        <p:spPr>
          <a:xfrm>
            <a:off x="839788" y="685800"/>
            <a:ext cx="3932237" cy="1371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94C020"/>
              </a:buClr>
              <a:buSzPts val="3200"/>
              <a:buFont typeface="Calibri"/>
              <a:buNone/>
              <a:defRPr sz="3200">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2"/>
          <p:cNvSpPr/>
          <p:nvPr>
            <p:ph idx="2" type="pic"/>
          </p:nvPr>
        </p:nvSpPr>
        <p:spPr>
          <a:xfrm>
            <a:off x="5183188" y="987425"/>
            <a:ext cx="6172200" cy="5184775"/>
          </a:xfrm>
          <a:prstGeom prst="rect">
            <a:avLst/>
          </a:prstGeom>
          <a:noFill/>
          <a:ln>
            <a:noFill/>
          </a:ln>
        </p:spPr>
      </p:sp>
      <p:sp>
        <p:nvSpPr>
          <p:cNvPr id="40" name="Google Shape;40;p32"/>
          <p:cNvSpPr txBox="1"/>
          <p:nvPr>
            <p:ph idx="1" type="body"/>
          </p:nvPr>
        </p:nvSpPr>
        <p:spPr>
          <a:xfrm>
            <a:off x="839788" y="2057400"/>
            <a:ext cx="3932237" cy="4114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1" name="Google Shape;41;p32"/>
          <p:cNvSpPr txBox="1"/>
          <p:nvPr>
            <p:ph idx="11" type="ftr"/>
          </p:nvPr>
        </p:nvSpPr>
        <p:spPr>
          <a:xfrm>
            <a:off x="838200" y="6238876"/>
            <a:ext cx="9982200" cy="60007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2"/>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p:cSld name="Image">
    <p:spTree>
      <p:nvGrpSpPr>
        <p:cNvPr id="43" name="Shape 43"/>
        <p:cNvGrpSpPr/>
        <p:nvPr/>
      </p:nvGrpSpPr>
      <p:grpSpPr>
        <a:xfrm>
          <a:off x="0" y="0"/>
          <a:ext cx="0" cy="0"/>
          <a:chOff x="0" y="0"/>
          <a:chExt cx="0" cy="0"/>
        </a:xfrm>
      </p:grpSpPr>
      <p:sp>
        <p:nvSpPr>
          <p:cNvPr id="44" name="Google Shape;44;p33"/>
          <p:cNvSpPr txBox="1"/>
          <p:nvPr>
            <p:ph type="title"/>
          </p:nvPr>
        </p:nvSpPr>
        <p:spPr>
          <a:xfrm>
            <a:off x="838200" y="681037"/>
            <a:ext cx="10515600" cy="1009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94C02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33"/>
          <p:cNvSpPr txBox="1"/>
          <p:nvPr>
            <p:ph idx="11" type="ftr"/>
          </p:nvPr>
        </p:nvSpPr>
        <p:spPr>
          <a:xfrm>
            <a:off x="838200" y="6238876"/>
            <a:ext cx="9982200" cy="60007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3"/>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
        <p:nvSpPr>
          <p:cNvPr id="47" name="Google Shape;47;p33"/>
          <p:cNvSpPr/>
          <p:nvPr>
            <p:ph idx="2" type="pic"/>
          </p:nvPr>
        </p:nvSpPr>
        <p:spPr>
          <a:xfrm>
            <a:off x="838199" y="1781175"/>
            <a:ext cx="6591300" cy="4394200"/>
          </a:xfrm>
          <a:prstGeom prst="rect">
            <a:avLst/>
          </a:prstGeom>
          <a:noFill/>
          <a:ln>
            <a:noFill/>
          </a:ln>
        </p:spPr>
      </p:sp>
      <p:sp>
        <p:nvSpPr>
          <p:cNvPr id="48" name="Google Shape;48;p33"/>
          <p:cNvSpPr txBox="1"/>
          <p:nvPr>
            <p:ph idx="1" type="body"/>
          </p:nvPr>
        </p:nvSpPr>
        <p:spPr>
          <a:xfrm>
            <a:off x="7591425" y="1776414"/>
            <a:ext cx="3762375" cy="4394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Font typeface="Calibri"/>
              <a:buNone/>
              <a:defRPr sz="2400"/>
            </a:lvl1pPr>
            <a:lvl2pPr indent="-228600" lvl="1" marL="914400" algn="l">
              <a:lnSpc>
                <a:spcPct val="90000"/>
              </a:lnSpc>
              <a:spcBef>
                <a:spcPts val="500"/>
              </a:spcBef>
              <a:spcAft>
                <a:spcPts val="0"/>
              </a:spcAft>
              <a:buClr>
                <a:schemeClr val="dk1"/>
              </a:buClr>
              <a:buSzPts val="2000"/>
              <a:buFont typeface="Calibri"/>
              <a:buNone/>
              <a:defRPr sz="2000"/>
            </a:lvl2pPr>
            <a:lvl3pPr indent="-228600" lvl="2" marL="1371600" algn="l">
              <a:lnSpc>
                <a:spcPct val="90000"/>
              </a:lnSpc>
              <a:spcBef>
                <a:spcPts val="500"/>
              </a:spcBef>
              <a:spcAft>
                <a:spcPts val="0"/>
              </a:spcAft>
              <a:buClr>
                <a:schemeClr val="dk1"/>
              </a:buClr>
              <a:buSzPts val="1800"/>
              <a:buFont typeface="Calibri"/>
              <a:buNone/>
              <a:defRPr sz="1800"/>
            </a:lvl3pPr>
            <a:lvl4pPr indent="-228600" lvl="3" marL="1828800" algn="l">
              <a:lnSpc>
                <a:spcPct val="90000"/>
              </a:lnSpc>
              <a:spcBef>
                <a:spcPts val="500"/>
              </a:spcBef>
              <a:spcAft>
                <a:spcPts val="0"/>
              </a:spcAft>
              <a:buClr>
                <a:schemeClr val="dk1"/>
              </a:buClr>
              <a:buSzPts val="1600"/>
              <a:buFont typeface="Calibri"/>
              <a:buNone/>
              <a:defRPr sz="1600"/>
            </a:lvl4pPr>
            <a:lvl5pPr indent="-228600" lvl="4" marL="2286000" algn="l">
              <a:lnSpc>
                <a:spcPct val="90000"/>
              </a:lnSpc>
              <a:spcBef>
                <a:spcPts val="500"/>
              </a:spcBef>
              <a:spcAft>
                <a:spcPts val="0"/>
              </a:spcAft>
              <a:buClr>
                <a:schemeClr val="dk1"/>
              </a:buClr>
              <a:buSzPts val="1600"/>
              <a:buFont typeface="Calibri"/>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laimer">
  <p:cSld name="Disclaimer">
    <p:bg>
      <p:bgPr>
        <a:blipFill>
          <a:blip r:embed="rId2">
            <a:alphaModFix/>
          </a:blip>
          <a:stretch>
            <a:fillRect/>
          </a:stretch>
        </a:blipFill>
      </p:bgPr>
    </p:bg>
    <p:spTree>
      <p:nvGrpSpPr>
        <p:cNvPr id="49" name="Shape 4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50" name="Shape 50"/>
        <p:cNvGrpSpPr/>
        <p:nvPr/>
      </p:nvGrpSpPr>
      <p:grpSpPr>
        <a:xfrm>
          <a:off x="0" y="0"/>
          <a:ext cx="0" cy="0"/>
          <a:chOff x="0" y="0"/>
          <a:chExt cx="0" cy="0"/>
        </a:xfrm>
      </p:grpSpPr>
      <p:sp>
        <p:nvSpPr>
          <p:cNvPr id="51" name="Google Shape;51;p3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94C020"/>
              </a:buClr>
              <a:buSzPts val="6000"/>
              <a:buFont typeface="Calibri"/>
              <a:buNone/>
              <a:defRPr b="1" sz="6000">
                <a:solidFill>
                  <a:srgbClr val="94C02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595959"/>
              </a:buClr>
              <a:buSzPts val="2400"/>
              <a:buChar char="•"/>
              <a:defRPr sz="2400">
                <a:solidFill>
                  <a:srgbClr val="595959"/>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5"/>
          <p:cNvSpPr txBox="1"/>
          <p:nvPr>
            <p:ph idx="11" type="ftr"/>
          </p:nvPr>
        </p:nvSpPr>
        <p:spPr>
          <a:xfrm>
            <a:off x="838200" y="6238876"/>
            <a:ext cx="9982200" cy="60007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5"/>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2.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838200" y="681037"/>
            <a:ext cx="10515600" cy="1009651"/>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94C020"/>
              </a:buClr>
              <a:buSzPts val="4400"/>
              <a:buFont typeface="Calibri"/>
              <a:buNone/>
              <a:defRPr b="0" i="0" sz="4400" u="none" cap="none" strike="noStrike">
                <a:solidFill>
                  <a:srgbClr val="94C02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6"/>
          <p:cNvSpPr txBox="1"/>
          <p:nvPr>
            <p:ph idx="11" type="ftr"/>
          </p:nvPr>
        </p:nvSpPr>
        <p:spPr>
          <a:xfrm>
            <a:off x="838200" y="6238876"/>
            <a:ext cx="9982200" cy="60007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u="none" cap="none" strike="noStrike">
                <a:solidFill>
                  <a:srgbClr val="888888"/>
                </a:solidFill>
                <a:latin typeface="Calibri"/>
                <a:ea typeface="Calibri"/>
                <a:cs typeface="Calibri"/>
                <a:sym typeface="Calibri"/>
              </a:defRPr>
            </a:lvl1pPr>
            <a:lvl2pPr indent="0" lvl="1" marL="0" marR="0" rtl="0" algn="r">
              <a:spcBef>
                <a:spcPts val="0"/>
              </a:spcBef>
              <a:buNone/>
              <a:defRPr b="1" i="0" sz="1200" u="none" cap="none" strike="noStrike">
                <a:solidFill>
                  <a:srgbClr val="888888"/>
                </a:solidFill>
                <a:latin typeface="Calibri"/>
                <a:ea typeface="Calibri"/>
                <a:cs typeface="Calibri"/>
                <a:sym typeface="Calibri"/>
              </a:defRPr>
            </a:lvl2pPr>
            <a:lvl3pPr indent="0" lvl="2" marL="0" marR="0" rtl="0" algn="r">
              <a:spcBef>
                <a:spcPts val="0"/>
              </a:spcBef>
              <a:buNone/>
              <a:defRPr b="1" i="0" sz="1200" u="none" cap="none" strike="noStrike">
                <a:solidFill>
                  <a:srgbClr val="888888"/>
                </a:solidFill>
                <a:latin typeface="Calibri"/>
                <a:ea typeface="Calibri"/>
                <a:cs typeface="Calibri"/>
                <a:sym typeface="Calibri"/>
              </a:defRPr>
            </a:lvl3pPr>
            <a:lvl4pPr indent="0" lvl="3" marL="0" marR="0" rtl="0" algn="r">
              <a:spcBef>
                <a:spcPts val="0"/>
              </a:spcBef>
              <a:buNone/>
              <a:defRPr b="1" i="0" sz="1200" u="none" cap="none" strike="noStrike">
                <a:solidFill>
                  <a:srgbClr val="888888"/>
                </a:solidFill>
                <a:latin typeface="Calibri"/>
                <a:ea typeface="Calibri"/>
                <a:cs typeface="Calibri"/>
                <a:sym typeface="Calibri"/>
              </a:defRPr>
            </a:lvl4pPr>
            <a:lvl5pPr indent="0" lvl="4" marL="0" marR="0" rtl="0" algn="r">
              <a:spcBef>
                <a:spcPts val="0"/>
              </a:spcBef>
              <a:buNone/>
              <a:defRPr b="1" i="0" sz="1200" u="none" cap="none" strike="noStrike">
                <a:solidFill>
                  <a:srgbClr val="888888"/>
                </a:solidFill>
                <a:latin typeface="Calibri"/>
                <a:ea typeface="Calibri"/>
                <a:cs typeface="Calibri"/>
                <a:sym typeface="Calibri"/>
              </a:defRPr>
            </a:lvl5pPr>
            <a:lvl6pPr indent="0" lvl="5" marL="0" marR="0" rtl="0" algn="r">
              <a:spcBef>
                <a:spcPts val="0"/>
              </a:spcBef>
              <a:buNone/>
              <a:defRPr b="1" i="0" sz="1200" u="none" cap="none" strike="noStrike">
                <a:solidFill>
                  <a:srgbClr val="888888"/>
                </a:solidFill>
                <a:latin typeface="Calibri"/>
                <a:ea typeface="Calibri"/>
                <a:cs typeface="Calibri"/>
                <a:sym typeface="Calibri"/>
              </a:defRPr>
            </a:lvl6pPr>
            <a:lvl7pPr indent="0" lvl="6" marL="0" marR="0" rtl="0" algn="r">
              <a:spcBef>
                <a:spcPts val="0"/>
              </a:spcBef>
              <a:buNone/>
              <a:defRPr b="1" i="0" sz="1200" u="none" cap="none" strike="noStrike">
                <a:solidFill>
                  <a:srgbClr val="888888"/>
                </a:solidFill>
                <a:latin typeface="Calibri"/>
                <a:ea typeface="Calibri"/>
                <a:cs typeface="Calibri"/>
                <a:sym typeface="Calibri"/>
              </a:defRPr>
            </a:lvl7pPr>
            <a:lvl8pPr indent="0" lvl="7" marL="0" marR="0" rtl="0" algn="r">
              <a:spcBef>
                <a:spcPts val="0"/>
              </a:spcBef>
              <a:buNone/>
              <a:defRPr b="1" i="0" sz="1200" u="none" cap="none" strike="noStrike">
                <a:solidFill>
                  <a:srgbClr val="888888"/>
                </a:solidFill>
                <a:latin typeface="Calibri"/>
                <a:ea typeface="Calibri"/>
                <a:cs typeface="Calibri"/>
                <a:sym typeface="Calibri"/>
              </a:defRPr>
            </a:lvl8pPr>
            <a:lvl9pPr indent="0" lvl="8" marL="0" marR="0" rtl="0" algn="r">
              <a:spcBef>
                <a:spcPts val="0"/>
              </a:spcBef>
              <a:buNone/>
              <a:defRPr b="1"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0"/>
          <p:cNvSpPr txBox="1"/>
          <p:nvPr>
            <p:ph type="title"/>
          </p:nvPr>
        </p:nvSpPr>
        <p:spPr>
          <a:xfrm>
            <a:off x="838200" y="681037"/>
            <a:ext cx="10515600" cy="100965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94C020"/>
              </a:buClr>
              <a:buSzPts val="3600"/>
              <a:buFont typeface="Calibri"/>
              <a:buNone/>
            </a:pPr>
            <a:r>
              <a:rPr b="0" i="0" lang="it-IT" sz="3600" u="none" cap="none" strike="noStrike">
                <a:solidFill>
                  <a:srgbClr val="94C020"/>
                </a:solidFill>
                <a:latin typeface="Calibri"/>
                <a:ea typeface="Calibri"/>
                <a:cs typeface="Calibri"/>
                <a:sym typeface="Calibri"/>
              </a:rPr>
              <a:t>Introduzione alla scienza dei dati, ai sensori e ad altri dispositivi di monitoraggio in agricoltura</a:t>
            </a:r>
            <a:endParaRPr sz="3600"/>
          </a:p>
        </p:txBody>
      </p:sp>
      <p:sp>
        <p:nvSpPr>
          <p:cNvPr id="157" name="Google Shape;157;p10"/>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158" name="Google Shape;158;p10"/>
          <p:cNvSpPr/>
          <p:nvPr>
            <p:ph idx="2" type="pic"/>
          </p:nvPr>
        </p:nvSpPr>
        <p:spPr>
          <a:xfrm>
            <a:off x="838200" y="1776414"/>
            <a:ext cx="6309220" cy="4394200"/>
          </a:xfrm>
          <a:prstGeom prst="rect">
            <a:avLst/>
          </a:prstGeom>
          <a:noFill/>
          <a:ln>
            <a:noFill/>
          </a:ln>
        </p:spPr>
      </p:sp>
      <p:pic>
        <p:nvPicPr>
          <p:cNvPr id="159" name="Google Shape;159;p10"/>
          <p:cNvPicPr preferRelativeResize="0"/>
          <p:nvPr/>
        </p:nvPicPr>
        <p:blipFill rotWithShape="1">
          <a:blip r:embed="rId3">
            <a:alphaModFix/>
          </a:blip>
          <a:srcRect b="0" l="0" r="0" t="0"/>
          <a:stretch/>
        </p:blipFill>
        <p:spPr>
          <a:xfrm>
            <a:off x="8060242" y="2219862"/>
            <a:ext cx="3228587" cy="2418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1"/>
          <p:cNvSpPr txBox="1"/>
          <p:nvPr>
            <p:ph type="title"/>
          </p:nvPr>
        </p:nvSpPr>
        <p:spPr>
          <a:xfrm>
            <a:off x="838200" y="681037"/>
            <a:ext cx="10515600" cy="100965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94C020"/>
              </a:buClr>
              <a:buSzPts val="3600"/>
              <a:buFont typeface="Calibri"/>
              <a:buNone/>
            </a:pPr>
            <a:r>
              <a:rPr b="0" i="0" lang="it-IT" sz="3600" u="none" cap="none" strike="noStrike">
                <a:solidFill>
                  <a:srgbClr val="94C020"/>
                </a:solidFill>
                <a:latin typeface="Calibri"/>
                <a:ea typeface="Calibri"/>
                <a:cs typeface="Calibri"/>
                <a:sym typeface="Calibri"/>
              </a:rPr>
              <a:t>Introduzione alla scienza dei dati, ai sensori e ad altri dispositivi di monitoraggio in agricoltura</a:t>
            </a:r>
            <a:endParaRPr sz="3600"/>
          </a:p>
        </p:txBody>
      </p:sp>
      <p:sp>
        <p:nvSpPr>
          <p:cNvPr id="165" name="Google Shape;165;p11"/>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166" name="Google Shape;166;p11"/>
          <p:cNvSpPr/>
          <p:nvPr>
            <p:ph idx="2" type="pic"/>
          </p:nvPr>
        </p:nvSpPr>
        <p:spPr>
          <a:xfrm>
            <a:off x="838199" y="1781175"/>
            <a:ext cx="6292443" cy="4394200"/>
          </a:xfrm>
          <a:prstGeom prst="rect">
            <a:avLst/>
          </a:prstGeom>
          <a:noFill/>
          <a:ln>
            <a:noFill/>
          </a:ln>
        </p:spPr>
      </p:sp>
      <p:pic>
        <p:nvPicPr>
          <p:cNvPr id="167" name="Google Shape;167;p11"/>
          <p:cNvPicPr preferRelativeResize="0"/>
          <p:nvPr/>
        </p:nvPicPr>
        <p:blipFill rotWithShape="1">
          <a:blip r:embed="rId3">
            <a:alphaModFix/>
          </a:blip>
          <a:srcRect b="0" l="0" r="0" t="0"/>
          <a:stretch/>
        </p:blipFill>
        <p:spPr>
          <a:xfrm>
            <a:off x="7989510" y="2254653"/>
            <a:ext cx="3135690" cy="23486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2"/>
          <p:cNvSpPr txBox="1"/>
          <p:nvPr>
            <p:ph type="title"/>
          </p:nvPr>
        </p:nvSpPr>
        <p:spPr>
          <a:xfrm>
            <a:off x="838200" y="681037"/>
            <a:ext cx="10515600" cy="100965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94C020"/>
              </a:buClr>
              <a:buSzPts val="3600"/>
              <a:buFont typeface="Calibri"/>
              <a:buNone/>
            </a:pPr>
            <a:r>
              <a:rPr b="0" i="0" lang="it-IT" sz="3600" u="none" cap="none" strike="noStrike">
                <a:solidFill>
                  <a:srgbClr val="94C020"/>
                </a:solidFill>
                <a:latin typeface="Calibri"/>
                <a:ea typeface="Calibri"/>
                <a:cs typeface="Calibri"/>
                <a:sym typeface="Calibri"/>
              </a:rPr>
              <a:t>Introduzione alla scienza dei dati, ai sensori e ad altri dispositivi di monitoraggio in agricoltura</a:t>
            </a:r>
            <a:endParaRPr sz="3600"/>
          </a:p>
        </p:txBody>
      </p:sp>
      <p:sp>
        <p:nvSpPr>
          <p:cNvPr id="173" name="Google Shape;173;p12"/>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174" name="Google Shape;174;p12"/>
          <p:cNvSpPr/>
          <p:nvPr>
            <p:ph idx="2" type="pic"/>
          </p:nvPr>
        </p:nvSpPr>
        <p:spPr>
          <a:xfrm>
            <a:off x="838199" y="1781175"/>
            <a:ext cx="4472032" cy="4394200"/>
          </a:xfrm>
          <a:prstGeom prst="rect">
            <a:avLst/>
          </a:prstGeom>
          <a:noFill/>
          <a:ln>
            <a:noFill/>
          </a:ln>
        </p:spPr>
      </p:sp>
      <p:pic>
        <p:nvPicPr>
          <p:cNvPr id="175" name="Google Shape;175;p12"/>
          <p:cNvPicPr preferRelativeResize="0"/>
          <p:nvPr/>
        </p:nvPicPr>
        <p:blipFill rotWithShape="1">
          <a:blip r:embed="rId3">
            <a:alphaModFix/>
          </a:blip>
          <a:srcRect b="0" l="0" r="0" t="0"/>
          <a:stretch/>
        </p:blipFill>
        <p:spPr>
          <a:xfrm>
            <a:off x="8326826" y="1872868"/>
            <a:ext cx="3176101" cy="2105407"/>
          </a:xfrm>
          <a:prstGeom prst="rect">
            <a:avLst/>
          </a:prstGeom>
          <a:noFill/>
          <a:ln>
            <a:noFill/>
          </a:ln>
        </p:spPr>
      </p:pic>
      <p:pic>
        <p:nvPicPr>
          <p:cNvPr id="176" name="Google Shape;176;p12"/>
          <p:cNvPicPr preferRelativeResize="0"/>
          <p:nvPr/>
        </p:nvPicPr>
        <p:blipFill rotWithShape="1">
          <a:blip r:embed="rId4">
            <a:alphaModFix/>
          </a:blip>
          <a:srcRect b="0" l="0" r="0" t="0"/>
          <a:stretch/>
        </p:blipFill>
        <p:spPr>
          <a:xfrm>
            <a:off x="6228667" y="4206410"/>
            <a:ext cx="2865164" cy="192739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3"/>
          <p:cNvSpPr txBox="1"/>
          <p:nvPr>
            <p:ph type="title"/>
          </p:nvPr>
        </p:nvSpPr>
        <p:spPr>
          <a:xfrm>
            <a:off x="838200" y="681037"/>
            <a:ext cx="10515600" cy="100965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94C020"/>
              </a:buClr>
              <a:buSzPts val="3600"/>
              <a:buFont typeface="Calibri"/>
              <a:buNone/>
            </a:pPr>
            <a:r>
              <a:rPr b="0" i="0" lang="it-IT" sz="3600" u="none" cap="none" strike="noStrike">
                <a:solidFill>
                  <a:srgbClr val="94C020"/>
                </a:solidFill>
                <a:latin typeface="Calibri"/>
                <a:ea typeface="Calibri"/>
                <a:cs typeface="Calibri"/>
                <a:sym typeface="Calibri"/>
              </a:rPr>
              <a:t>Introduzione alla scienza dei dati, ai sensori e ad altri dispositivi di monitoraggio in agricoltura</a:t>
            </a:r>
            <a:endParaRPr sz="3600"/>
          </a:p>
        </p:txBody>
      </p:sp>
      <p:sp>
        <p:nvSpPr>
          <p:cNvPr id="182" name="Google Shape;182;p13"/>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183" name="Google Shape;183;p13"/>
          <p:cNvSpPr/>
          <p:nvPr>
            <p:ph idx="2" type="pic"/>
          </p:nvPr>
        </p:nvSpPr>
        <p:spPr>
          <a:xfrm>
            <a:off x="671120" y="1921079"/>
            <a:ext cx="10682678" cy="4254296"/>
          </a:xfrm>
          <a:prstGeom prst="rect">
            <a:avLst/>
          </a:prstGeom>
          <a:no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4"/>
          <p:cNvSpPr txBox="1"/>
          <p:nvPr>
            <p:ph type="title"/>
          </p:nvPr>
        </p:nvSpPr>
        <p:spPr>
          <a:xfrm>
            <a:off x="838200" y="681037"/>
            <a:ext cx="10515600" cy="100965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94C020"/>
              </a:buClr>
              <a:buSzPts val="3600"/>
              <a:buFont typeface="Calibri"/>
              <a:buNone/>
            </a:pPr>
            <a:r>
              <a:rPr b="0" i="0" lang="it-IT" sz="3600" u="none" cap="none" strike="noStrike">
                <a:solidFill>
                  <a:srgbClr val="94C020"/>
                </a:solidFill>
                <a:latin typeface="Calibri"/>
                <a:ea typeface="Calibri"/>
                <a:cs typeface="Calibri"/>
                <a:sym typeface="Calibri"/>
              </a:rPr>
              <a:t>Introduzione alla scienza dei dati, ai sensori e ad altri dispositivi di monitoraggio in agricoltura</a:t>
            </a:r>
            <a:endParaRPr sz="3600"/>
          </a:p>
        </p:txBody>
      </p:sp>
      <p:sp>
        <p:nvSpPr>
          <p:cNvPr id="189" name="Google Shape;189;p14"/>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190" name="Google Shape;190;p14"/>
          <p:cNvSpPr/>
          <p:nvPr>
            <p:ph idx="2" type="pic"/>
          </p:nvPr>
        </p:nvSpPr>
        <p:spPr>
          <a:xfrm>
            <a:off x="838198" y="2063691"/>
            <a:ext cx="10058401" cy="4111683"/>
          </a:xfrm>
          <a:prstGeom prst="rect">
            <a:avLst/>
          </a:prstGeom>
          <a:no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5"/>
          <p:cNvSpPr txBox="1"/>
          <p:nvPr>
            <p:ph type="title"/>
          </p:nvPr>
        </p:nvSpPr>
        <p:spPr>
          <a:xfrm>
            <a:off x="838200" y="681038"/>
            <a:ext cx="10515600" cy="87092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94C020"/>
              </a:buClr>
              <a:buSzPts val="3600"/>
              <a:buFont typeface="Calibri"/>
              <a:buNone/>
            </a:pPr>
            <a:r>
              <a:rPr lang="it-IT" sz="3600"/>
              <a:t>Uso delle Tecnologie di Precisione in agricoltura</a:t>
            </a:r>
            <a:endParaRPr sz="3600"/>
          </a:p>
        </p:txBody>
      </p:sp>
      <p:sp>
        <p:nvSpPr>
          <p:cNvPr id="196" name="Google Shape;196;p15"/>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197" name="Google Shape;197;p15"/>
          <p:cNvSpPr/>
          <p:nvPr>
            <p:ph idx="2" type="pic"/>
          </p:nvPr>
        </p:nvSpPr>
        <p:spPr>
          <a:xfrm>
            <a:off x="483065" y="1698320"/>
            <a:ext cx="5612935" cy="4394200"/>
          </a:xfrm>
          <a:prstGeom prst="rect">
            <a:avLst/>
          </a:prstGeom>
          <a:noFill/>
          <a:ln>
            <a:noFill/>
          </a:ln>
        </p:spPr>
      </p:sp>
      <p:pic>
        <p:nvPicPr>
          <p:cNvPr id="198" name="Google Shape;198;p15"/>
          <p:cNvPicPr preferRelativeResize="0"/>
          <p:nvPr/>
        </p:nvPicPr>
        <p:blipFill rotWithShape="1">
          <a:blip r:embed="rId3">
            <a:alphaModFix/>
          </a:blip>
          <a:srcRect b="0" l="0" r="0" t="0"/>
          <a:stretch/>
        </p:blipFill>
        <p:spPr>
          <a:xfrm>
            <a:off x="6498889" y="1836082"/>
            <a:ext cx="5553075" cy="1155700"/>
          </a:xfrm>
          <a:prstGeom prst="rect">
            <a:avLst/>
          </a:prstGeom>
          <a:noFill/>
          <a:ln>
            <a:noFill/>
          </a:ln>
        </p:spPr>
      </p:pic>
      <p:pic>
        <p:nvPicPr>
          <p:cNvPr id="199" name="Google Shape;199;p15"/>
          <p:cNvPicPr preferRelativeResize="0"/>
          <p:nvPr/>
        </p:nvPicPr>
        <p:blipFill rotWithShape="1">
          <a:blip r:embed="rId4">
            <a:alphaModFix/>
          </a:blip>
          <a:srcRect b="0" l="0" r="0" t="0"/>
          <a:stretch/>
        </p:blipFill>
        <p:spPr>
          <a:xfrm>
            <a:off x="7141391" y="3251048"/>
            <a:ext cx="4133850" cy="2914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6"/>
          <p:cNvSpPr txBox="1"/>
          <p:nvPr>
            <p:ph type="title"/>
          </p:nvPr>
        </p:nvSpPr>
        <p:spPr>
          <a:xfrm>
            <a:off x="838200" y="681038"/>
            <a:ext cx="10515600" cy="66120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4C020"/>
              </a:buClr>
              <a:buSzPts val="3600"/>
              <a:buFont typeface="Calibri"/>
              <a:buNone/>
            </a:pPr>
            <a:r>
              <a:rPr b="0" i="0" lang="it-IT" sz="3600" u="none" cap="none" strike="noStrike">
                <a:solidFill>
                  <a:srgbClr val="94C020"/>
                </a:solidFill>
                <a:latin typeface="Calibri"/>
                <a:ea typeface="Calibri"/>
                <a:cs typeface="Calibri"/>
                <a:sym typeface="Calibri"/>
              </a:rPr>
              <a:t>Uso delle Tecnologie di Precisione in agricoltura</a:t>
            </a:r>
            <a:endParaRPr sz="3600"/>
          </a:p>
        </p:txBody>
      </p:sp>
      <p:sp>
        <p:nvSpPr>
          <p:cNvPr id="205" name="Google Shape;205;p16"/>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206" name="Google Shape;206;p16"/>
          <p:cNvSpPr/>
          <p:nvPr>
            <p:ph idx="2" type="pic"/>
          </p:nvPr>
        </p:nvSpPr>
        <p:spPr>
          <a:xfrm>
            <a:off x="401971" y="1778465"/>
            <a:ext cx="6091108" cy="4267929"/>
          </a:xfrm>
          <a:prstGeom prst="rect">
            <a:avLst/>
          </a:prstGeom>
          <a:noFill/>
          <a:ln>
            <a:noFill/>
          </a:ln>
        </p:spPr>
      </p:sp>
      <p:pic>
        <p:nvPicPr>
          <p:cNvPr id="207" name="Google Shape;207;p16"/>
          <p:cNvPicPr preferRelativeResize="0"/>
          <p:nvPr/>
        </p:nvPicPr>
        <p:blipFill rotWithShape="1">
          <a:blip r:embed="rId3">
            <a:alphaModFix/>
          </a:blip>
          <a:srcRect b="0" l="0" r="0" t="0"/>
          <a:stretch/>
        </p:blipFill>
        <p:spPr>
          <a:xfrm>
            <a:off x="6759683" y="1999494"/>
            <a:ext cx="5114236" cy="346465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7"/>
          <p:cNvSpPr txBox="1"/>
          <p:nvPr>
            <p:ph type="title"/>
          </p:nvPr>
        </p:nvSpPr>
        <p:spPr>
          <a:xfrm>
            <a:off x="838200" y="681037"/>
            <a:ext cx="10515600" cy="77864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4C020"/>
              </a:buClr>
              <a:buSzPts val="3600"/>
              <a:buFont typeface="Calibri"/>
              <a:buNone/>
            </a:pPr>
            <a:r>
              <a:rPr b="0" i="0" lang="it-IT" sz="3600" u="none" cap="none" strike="noStrike">
                <a:solidFill>
                  <a:srgbClr val="94C020"/>
                </a:solidFill>
                <a:latin typeface="Calibri"/>
                <a:ea typeface="Calibri"/>
                <a:cs typeface="Calibri"/>
                <a:sym typeface="Calibri"/>
              </a:rPr>
              <a:t>Uso delle Tecnologie di Precisione in agricoltura</a:t>
            </a:r>
            <a:endParaRPr sz="3600"/>
          </a:p>
        </p:txBody>
      </p:sp>
      <p:sp>
        <p:nvSpPr>
          <p:cNvPr id="213" name="Google Shape;213;p17"/>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pic>
        <p:nvPicPr>
          <p:cNvPr descr="A comparison of clay and clay&#10;&#10;Description automatically generated" id="214" name="Google Shape;214;p17"/>
          <p:cNvPicPr preferRelativeResize="0"/>
          <p:nvPr>
            <p:ph idx="2" type="pic"/>
          </p:nvPr>
        </p:nvPicPr>
        <p:blipFill rotWithShape="1">
          <a:blip r:embed="rId3">
            <a:alphaModFix/>
          </a:blip>
          <a:srcRect b="0" l="1642" r="1642" t="0"/>
          <a:stretch/>
        </p:blipFill>
        <p:spPr>
          <a:xfrm>
            <a:off x="6464064" y="1737133"/>
            <a:ext cx="5361265" cy="3574176"/>
          </a:xfrm>
          <a:prstGeom prst="rect">
            <a:avLst/>
          </a:prstGeom>
          <a:noFill/>
          <a:ln>
            <a:noFill/>
          </a:ln>
        </p:spPr>
      </p:pic>
      <p:sp>
        <p:nvSpPr>
          <p:cNvPr id="215" name="Google Shape;215;p17"/>
          <p:cNvSpPr txBox="1"/>
          <p:nvPr/>
        </p:nvSpPr>
        <p:spPr>
          <a:xfrm>
            <a:off x="734726" y="2063700"/>
            <a:ext cx="4888800" cy="25242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0" i="0" lang="it-IT" sz="2000" u="none" cap="none" strike="noStrike">
                <a:solidFill>
                  <a:srgbClr val="808080"/>
                </a:solidFill>
                <a:latin typeface="Calibri"/>
                <a:ea typeface="Calibri"/>
                <a:cs typeface="Calibri"/>
                <a:sym typeface="Calibri"/>
              </a:rPr>
              <a:t>L'applicazione nel campo di Karditsa comprendeva misure di conducibilità elettrica con un sensore VERIS 3000, misure in diversi campi e correlazione del coefficiente di calibrazione con le varietà, nonché misure della variabilità delle caratteristiche qualitative della produzione.</a:t>
            </a:r>
            <a:endParaRPr b="0" i="0" sz="2000" u="none" cap="none" strike="noStrike">
              <a:solidFill>
                <a:srgbClr val="808080"/>
              </a:solidFill>
              <a:latin typeface="Calibri"/>
              <a:ea typeface="Calibri"/>
              <a:cs typeface="Calibri"/>
              <a:sym typeface="Calibri"/>
            </a:endParaRPr>
          </a:p>
        </p:txBody>
      </p:sp>
      <p:sp>
        <p:nvSpPr>
          <p:cNvPr id="216" name="Google Shape;216;p17"/>
          <p:cNvSpPr txBox="1"/>
          <p:nvPr/>
        </p:nvSpPr>
        <p:spPr>
          <a:xfrm>
            <a:off x="5623420" y="5649163"/>
            <a:ext cx="6094500" cy="3693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lang="it-IT" sz="1800">
                <a:solidFill>
                  <a:srgbClr val="7F7F7F"/>
                </a:solidFill>
                <a:latin typeface="Calibri"/>
                <a:ea typeface="Calibri"/>
                <a:cs typeface="Calibri"/>
                <a:sym typeface="Calibri"/>
              </a:rPr>
              <a:t>Contenuto di argilla del terreno</a:t>
            </a:r>
            <a:endParaRPr sz="1800">
              <a:solidFill>
                <a:srgbClr val="7F7F7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8"/>
          <p:cNvSpPr txBox="1"/>
          <p:nvPr>
            <p:ph type="title"/>
          </p:nvPr>
        </p:nvSpPr>
        <p:spPr>
          <a:xfrm>
            <a:off x="838200" y="681038"/>
            <a:ext cx="10515600" cy="79962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4C020"/>
              </a:buClr>
              <a:buSzPts val="3600"/>
              <a:buFont typeface="Calibri"/>
              <a:buNone/>
            </a:pPr>
            <a:r>
              <a:rPr lang="it-IT" sz="3600"/>
              <a:t>Uso delle Tecnologie di Precisione in agricoltura</a:t>
            </a:r>
            <a:endParaRPr sz="3600"/>
          </a:p>
        </p:txBody>
      </p:sp>
      <p:sp>
        <p:nvSpPr>
          <p:cNvPr id="222" name="Google Shape;222;p18"/>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pic>
        <p:nvPicPr>
          <p:cNvPr descr="A comparison of sand and sand maps&#10;&#10;Description automatically generated" id="223" name="Google Shape;223;p18"/>
          <p:cNvPicPr preferRelativeResize="0"/>
          <p:nvPr/>
        </p:nvPicPr>
        <p:blipFill rotWithShape="1">
          <a:blip r:embed="rId3">
            <a:alphaModFix/>
          </a:blip>
          <a:srcRect b="0" l="0" r="0" t="0"/>
          <a:stretch/>
        </p:blipFill>
        <p:spPr>
          <a:xfrm>
            <a:off x="2641483" y="1650534"/>
            <a:ext cx="6371350" cy="3684240"/>
          </a:xfrm>
          <a:prstGeom prst="rect">
            <a:avLst/>
          </a:prstGeom>
          <a:noFill/>
          <a:ln>
            <a:noFill/>
          </a:ln>
        </p:spPr>
      </p:pic>
      <p:sp>
        <p:nvSpPr>
          <p:cNvPr id="224" name="Google Shape;224;p18"/>
          <p:cNvSpPr txBox="1"/>
          <p:nvPr/>
        </p:nvSpPr>
        <p:spPr>
          <a:xfrm>
            <a:off x="2779857" y="5602159"/>
            <a:ext cx="609460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it-IT" sz="1800" u="none" cap="none" strike="noStrike">
                <a:solidFill>
                  <a:srgbClr val="7F7F7F"/>
                </a:solidFill>
                <a:latin typeface="Calibri"/>
                <a:ea typeface="Calibri"/>
                <a:cs typeface="Calibri"/>
                <a:sym typeface="Calibri"/>
              </a:rPr>
              <a:t>Contenuto di sabbia del suolo</a:t>
            </a:r>
            <a:endParaRPr b="0" i="0" sz="1800" u="none" cap="none" strike="noStrike">
              <a:solidFill>
                <a:srgbClr val="7F7F7F"/>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9"/>
          <p:cNvSpPr txBox="1"/>
          <p:nvPr>
            <p:ph type="title"/>
          </p:nvPr>
        </p:nvSpPr>
        <p:spPr>
          <a:xfrm>
            <a:off x="838200" y="681038"/>
            <a:ext cx="10515600" cy="71992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4C020"/>
              </a:buClr>
              <a:buSzPts val="3600"/>
              <a:buFont typeface="Calibri"/>
              <a:buNone/>
            </a:pPr>
            <a:r>
              <a:rPr lang="it-IT" sz="3600"/>
              <a:t>Uso delle Tecnologie di Precisione in agricoltura</a:t>
            </a:r>
            <a:endParaRPr sz="3600"/>
          </a:p>
        </p:txBody>
      </p:sp>
      <p:sp>
        <p:nvSpPr>
          <p:cNvPr id="230" name="Google Shape;230;p19"/>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pic>
        <p:nvPicPr>
          <p:cNvPr descr="A close-up of a graph&#10;&#10;Description automatically generated" id="231" name="Google Shape;231;p19"/>
          <p:cNvPicPr preferRelativeResize="0"/>
          <p:nvPr/>
        </p:nvPicPr>
        <p:blipFill rotWithShape="1">
          <a:blip r:embed="rId3">
            <a:alphaModFix/>
          </a:blip>
          <a:srcRect b="0" l="0" r="0" t="0"/>
          <a:stretch/>
        </p:blipFill>
        <p:spPr>
          <a:xfrm>
            <a:off x="3829499" y="1659635"/>
            <a:ext cx="4846116" cy="4194161"/>
          </a:xfrm>
          <a:prstGeom prst="rect">
            <a:avLst/>
          </a:prstGeom>
          <a:noFill/>
          <a:ln>
            <a:noFill/>
          </a:ln>
        </p:spPr>
      </p:pic>
      <p:sp>
        <p:nvSpPr>
          <p:cNvPr id="232" name="Google Shape;232;p19"/>
          <p:cNvSpPr txBox="1"/>
          <p:nvPr/>
        </p:nvSpPr>
        <p:spPr>
          <a:xfrm>
            <a:off x="1619075" y="5877243"/>
            <a:ext cx="8679900" cy="3693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it-IT" sz="1800" u="none" cap="none" strike="noStrike">
                <a:solidFill>
                  <a:srgbClr val="7F7F7F"/>
                </a:solidFill>
                <a:latin typeface="Calibri"/>
                <a:ea typeface="Calibri"/>
                <a:cs typeface="Calibri"/>
                <a:sym typeface="Calibri"/>
              </a:rPr>
              <a:t>Mappa delle tendenze produttive dei quattro anni di mappatura della produzione di cotone</a:t>
            </a:r>
            <a:endParaRPr b="0" i="0" sz="1800" u="none" cap="none" strike="noStrike">
              <a:solidFill>
                <a:srgbClr val="7F7F7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txBox="1"/>
          <p:nvPr>
            <p:ph type="ctrTitle"/>
          </p:nvPr>
        </p:nvSpPr>
        <p:spPr>
          <a:xfrm>
            <a:off x="1523999" y="2123260"/>
            <a:ext cx="9792749"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94C020"/>
              </a:buClr>
              <a:buSzPts val="4000"/>
              <a:buFont typeface="Calibri"/>
              <a:buNone/>
            </a:pPr>
            <a:r>
              <a:rPr b="1" lang="it-IT" sz="4000">
                <a:solidFill>
                  <a:srgbClr val="94C020"/>
                </a:solidFill>
                <a:latin typeface="Calibri"/>
                <a:ea typeface="Calibri"/>
                <a:cs typeface="Calibri"/>
                <a:sym typeface="Calibri"/>
              </a:rPr>
              <a:t>Corso: (VET-B1)</a:t>
            </a:r>
            <a:br>
              <a:rPr b="1" lang="it-IT" sz="4000">
                <a:solidFill>
                  <a:srgbClr val="94C020"/>
                </a:solidFill>
                <a:latin typeface="Calibri"/>
                <a:ea typeface="Calibri"/>
                <a:cs typeface="Calibri"/>
                <a:sym typeface="Calibri"/>
              </a:rPr>
            </a:br>
            <a:r>
              <a:rPr b="1" lang="it-IT" sz="4000">
                <a:solidFill>
                  <a:srgbClr val="94C020"/>
                </a:solidFill>
                <a:latin typeface="Calibri"/>
                <a:ea typeface="Calibri"/>
                <a:cs typeface="Calibri"/>
                <a:sym typeface="Calibri"/>
              </a:rPr>
              <a:t>Modulo: Tecnologie digitali e intelligenza artificiale</a:t>
            </a:r>
            <a:br>
              <a:rPr b="1" lang="it-IT" sz="4000">
                <a:solidFill>
                  <a:srgbClr val="94C020"/>
                </a:solidFill>
                <a:latin typeface="Calibri"/>
                <a:ea typeface="Calibri"/>
                <a:cs typeface="Calibri"/>
                <a:sym typeface="Calibri"/>
              </a:rPr>
            </a:br>
            <a:r>
              <a:rPr b="1" lang="it-IT" sz="4000">
                <a:solidFill>
                  <a:srgbClr val="94C020"/>
                </a:solidFill>
                <a:latin typeface="Calibri"/>
                <a:ea typeface="Calibri"/>
                <a:cs typeface="Calibri"/>
                <a:sym typeface="Calibri"/>
              </a:rPr>
              <a:t>Unit</a:t>
            </a:r>
            <a:r>
              <a:rPr lang="it-IT" sz="4000"/>
              <a:t>à</a:t>
            </a:r>
            <a:r>
              <a:rPr b="1" lang="it-IT" sz="4000">
                <a:solidFill>
                  <a:srgbClr val="94C020"/>
                </a:solidFill>
                <a:latin typeface="Calibri"/>
                <a:ea typeface="Calibri"/>
                <a:cs typeface="Calibri"/>
                <a:sym typeface="Calibri"/>
              </a:rPr>
              <a:t> Formativa: Scienze dei dati e tecnologie di precisione</a:t>
            </a:r>
            <a:endParaRPr/>
          </a:p>
        </p:txBody>
      </p:sp>
      <p:sp>
        <p:nvSpPr>
          <p:cNvPr id="101" name="Google Shape;101;p2"/>
          <p:cNvSpPr txBox="1"/>
          <p:nvPr>
            <p:ph idx="1" type="subTitle"/>
          </p:nvPr>
        </p:nvSpPr>
        <p:spPr>
          <a:xfrm>
            <a:off x="1524000" y="489949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595959"/>
              </a:buClr>
              <a:buSzPts val="2400"/>
              <a:buNone/>
            </a:pPr>
            <a:r>
              <a:rPr lang="it-IT">
                <a:solidFill>
                  <a:srgbClr val="595959"/>
                </a:solidFill>
              </a:rPr>
              <a:t>Autori: (</a:t>
            </a:r>
            <a:r>
              <a:rPr lang="it-IT"/>
              <a:t>CERTH</a:t>
            </a:r>
            <a:r>
              <a:rPr lang="it-IT">
                <a:solidFill>
                  <a:srgbClr val="595959"/>
                </a:solidFill>
              </a:rPr>
              <a: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0"/>
          <p:cNvSpPr txBox="1"/>
          <p:nvPr>
            <p:ph type="title"/>
          </p:nvPr>
        </p:nvSpPr>
        <p:spPr>
          <a:xfrm>
            <a:off x="838200" y="681037"/>
            <a:ext cx="10515600" cy="100965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4C020"/>
              </a:buClr>
              <a:buSzPts val="3600"/>
              <a:buFont typeface="Calibri"/>
              <a:buNone/>
            </a:pPr>
            <a:r>
              <a:rPr lang="it-IT" sz="3600"/>
              <a:t>Uso delle Tecnologie di Precisione in agricoltura</a:t>
            </a:r>
            <a:endParaRPr sz="3600"/>
          </a:p>
        </p:txBody>
      </p:sp>
      <p:sp>
        <p:nvSpPr>
          <p:cNvPr id="238" name="Google Shape;238;p20"/>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239" name="Google Shape;239;p20"/>
          <p:cNvSpPr/>
          <p:nvPr>
            <p:ph idx="2" type="pic"/>
          </p:nvPr>
        </p:nvSpPr>
        <p:spPr>
          <a:xfrm>
            <a:off x="838198" y="1781175"/>
            <a:ext cx="10058401" cy="4394200"/>
          </a:xfrm>
          <a:prstGeom prst="rect">
            <a:avLst/>
          </a:prstGeom>
          <a:no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1"/>
          <p:cNvSpPr txBox="1"/>
          <p:nvPr>
            <p:ph type="title"/>
          </p:nvPr>
        </p:nvSpPr>
        <p:spPr>
          <a:xfrm>
            <a:off x="838200" y="681038"/>
            <a:ext cx="10515600" cy="77025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4C020"/>
              </a:buClr>
              <a:buSzPts val="3600"/>
              <a:buFont typeface="Calibri"/>
              <a:buNone/>
            </a:pPr>
            <a:r>
              <a:rPr lang="it-IT" sz="3600"/>
              <a:t>Conclusioni </a:t>
            </a:r>
            <a:endParaRPr/>
          </a:p>
        </p:txBody>
      </p:sp>
      <p:sp>
        <p:nvSpPr>
          <p:cNvPr id="245" name="Google Shape;245;p21"/>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246" name="Google Shape;246;p21"/>
          <p:cNvSpPr/>
          <p:nvPr>
            <p:ph idx="2" type="pic"/>
          </p:nvPr>
        </p:nvSpPr>
        <p:spPr>
          <a:xfrm>
            <a:off x="838198" y="1781175"/>
            <a:ext cx="10515600" cy="4394200"/>
          </a:xfrm>
          <a:prstGeom prst="rect">
            <a:avLst/>
          </a:prstGeom>
          <a:no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2"/>
          <p:cNvSpPr txBox="1"/>
          <p:nvPr>
            <p:ph type="title"/>
          </p:nvPr>
        </p:nvSpPr>
        <p:spPr>
          <a:xfrm>
            <a:off x="838200" y="681038"/>
            <a:ext cx="10515600" cy="60007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4C020"/>
              </a:buClr>
              <a:buSzPts val="3600"/>
              <a:buFont typeface="Calibri"/>
              <a:buNone/>
            </a:pPr>
            <a:r>
              <a:rPr lang="it-IT" sz="3600"/>
              <a:t>Case studies</a:t>
            </a:r>
            <a:endParaRPr/>
          </a:p>
        </p:txBody>
      </p:sp>
      <p:sp>
        <p:nvSpPr>
          <p:cNvPr id="252" name="Google Shape;252;p22"/>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253" name="Google Shape;253;p22"/>
          <p:cNvSpPr/>
          <p:nvPr/>
        </p:nvSpPr>
        <p:spPr>
          <a:xfrm>
            <a:off x="1573975" y="5788400"/>
            <a:ext cx="10005900" cy="600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a:solidFill>
                  <a:schemeClr val="dk1"/>
                </a:solidFill>
                <a:latin typeface="Calibri"/>
                <a:ea typeface="Calibri"/>
                <a:cs typeface="Calibri"/>
                <a:sym typeface="Calibri"/>
              </a:rPr>
              <a:t>USGS: Studio di caso dell'utente dell'osservazione della Terra: Utilizzo di Landsat per la mappatura delle rese agricole e dell'uso dell'irrigazione</a:t>
            </a:r>
            <a:endParaRPr b="0" i="0" sz="1400" u="none" cap="none" strike="noStrike">
              <a:solidFill>
                <a:schemeClr val="dk1"/>
              </a:solidFill>
              <a:latin typeface="Calibri"/>
              <a:ea typeface="Calibri"/>
              <a:cs typeface="Calibri"/>
              <a:sym typeface="Calibri"/>
            </a:endParaRPr>
          </a:p>
        </p:txBody>
      </p:sp>
      <p:pic>
        <p:nvPicPr>
          <p:cNvPr id="254" name="Google Shape;254;p22" title="Earth Observation User Case Study: Using Landsat to Map Agricultural Yields and Irrigation Use"/>
          <p:cNvPicPr preferRelativeResize="0"/>
          <p:nvPr/>
        </p:nvPicPr>
        <p:blipFill rotWithShape="1">
          <a:blip r:embed="rId3">
            <a:alphaModFix/>
          </a:blip>
          <a:srcRect b="0" l="0" r="0" t="0"/>
          <a:stretch/>
        </p:blipFill>
        <p:spPr>
          <a:xfrm>
            <a:off x="2172749" y="1421192"/>
            <a:ext cx="7487503" cy="422713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3"/>
          <p:cNvSpPr txBox="1"/>
          <p:nvPr>
            <p:ph type="title"/>
          </p:nvPr>
        </p:nvSpPr>
        <p:spPr>
          <a:xfrm>
            <a:off x="838200" y="681038"/>
            <a:ext cx="10515600" cy="60007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4C020"/>
              </a:buClr>
              <a:buSzPts val="3600"/>
              <a:buFont typeface="Calibri"/>
              <a:buNone/>
            </a:pPr>
            <a:r>
              <a:rPr lang="it-IT" sz="3600"/>
              <a:t>Modern Farming Solutions</a:t>
            </a:r>
            <a:endParaRPr/>
          </a:p>
        </p:txBody>
      </p:sp>
      <p:sp>
        <p:nvSpPr>
          <p:cNvPr id="260" name="Google Shape;260;p23"/>
          <p:cNvSpPr txBox="1"/>
          <p:nvPr>
            <p:ph idx="11" type="ftr"/>
          </p:nvPr>
        </p:nvSpPr>
        <p:spPr>
          <a:xfrm>
            <a:off x="838200" y="6238876"/>
            <a:ext cx="9982200" cy="6000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lang="it-IT"/>
              <a:t>Modulo: Tecnologie digitali e intelligenza artificiale / Unità didattica: Tecnologie di precisione e Big Data / Sottounità: 3a unità</a:t>
            </a:r>
            <a:endParaRPr/>
          </a:p>
        </p:txBody>
      </p:sp>
      <p:sp>
        <p:nvSpPr>
          <p:cNvPr id="261" name="Google Shape;261;p23"/>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262" name="Google Shape;262;p23"/>
          <p:cNvSpPr/>
          <p:nvPr/>
        </p:nvSpPr>
        <p:spPr>
          <a:xfrm>
            <a:off x="2617643" y="5511567"/>
            <a:ext cx="6607036" cy="41945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it-IT" sz="1800" u="none" cap="none" strike="noStrike">
                <a:solidFill>
                  <a:schemeClr val="dk1"/>
                </a:solidFill>
                <a:latin typeface="Calibri"/>
                <a:ea typeface="Calibri"/>
                <a:cs typeface="Calibri"/>
                <a:sym typeface="Calibri"/>
              </a:rPr>
              <a:t>Food and Agriculture Organization of the United Nations (FAO), </a:t>
            </a:r>
            <a:endParaRPr b="0" i="0" sz="1800" u="none" cap="none" strike="noStrike">
              <a:solidFill>
                <a:schemeClr val="dk1"/>
              </a:solidFill>
              <a:latin typeface="Calibri"/>
              <a:ea typeface="Calibri"/>
              <a:cs typeface="Calibri"/>
              <a:sym typeface="Calibri"/>
            </a:endParaRPr>
          </a:p>
        </p:txBody>
      </p:sp>
      <p:pic>
        <p:nvPicPr>
          <p:cNvPr id="263" name="Google Shape;263;p23" title="Counting crops + Drops: using remote sensing to help grow the future together"/>
          <p:cNvPicPr preferRelativeResize="0"/>
          <p:nvPr/>
        </p:nvPicPr>
        <p:blipFill rotWithShape="1">
          <a:blip r:embed="rId3">
            <a:alphaModFix/>
          </a:blip>
          <a:srcRect b="0" l="0" r="0" t="0"/>
          <a:stretch/>
        </p:blipFill>
        <p:spPr>
          <a:xfrm>
            <a:off x="2358443" y="1437764"/>
            <a:ext cx="7215914" cy="407380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4"/>
          <p:cNvSpPr txBox="1"/>
          <p:nvPr>
            <p:ph type="title"/>
          </p:nvPr>
        </p:nvSpPr>
        <p:spPr>
          <a:xfrm>
            <a:off x="838200" y="681038"/>
            <a:ext cx="10515600" cy="60007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4C020"/>
              </a:buClr>
              <a:buSzPts val="3600"/>
              <a:buFont typeface="Calibri"/>
              <a:buNone/>
            </a:pPr>
            <a:r>
              <a:rPr lang="it-IT" sz="3600"/>
              <a:t>Case studies</a:t>
            </a:r>
            <a:endParaRPr/>
          </a:p>
        </p:txBody>
      </p:sp>
      <p:sp>
        <p:nvSpPr>
          <p:cNvPr id="269" name="Google Shape;269;p24"/>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270" name="Google Shape;270;p24"/>
          <p:cNvSpPr/>
          <p:nvPr/>
        </p:nvSpPr>
        <p:spPr>
          <a:xfrm>
            <a:off x="1459685" y="5821960"/>
            <a:ext cx="8917497" cy="53439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it-IT" sz="1600">
                <a:solidFill>
                  <a:schemeClr val="dk1"/>
                </a:solidFill>
                <a:latin typeface="Calibri"/>
                <a:ea typeface="Calibri"/>
                <a:cs typeface="Calibri"/>
                <a:sym typeface="Calibri"/>
              </a:rPr>
              <a:t>Mondo geospaziale: Applicazione del telerilevamento nell'agricoltura di precisione. I progressi tecnologici nell'agricoltura di precisione hanno permesso agli agricoltori di migliorare la loro produttività senza sforzo.</a:t>
            </a:r>
            <a:endParaRPr b="0" i="0" sz="1600" u="none" cap="none" strike="noStrike">
              <a:solidFill>
                <a:schemeClr val="dk1"/>
              </a:solidFill>
              <a:latin typeface="Calibri"/>
              <a:ea typeface="Calibri"/>
              <a:cs typeface="Calibri"/>
              <a:sym typeface="Calibri"/>
            </a:endParaRPr>
          </a:p>
        </p:txBody>
      </p:sp>
      <p:pic>
        <p:nvPicPr>
          <p:cNvPr id="271" name="Google Shape;271;p24" title="Applications of Remote Sensing in Precision Farming"/>
          <p:cNvPicPr preferRelativeResize="0"/>
          <p:nvPr/>
        </p:nvPicPr>
        <p:blipFill rotWithShape="1">
          <a:blip r:embed="rId3">
            <a:alphaModFix/>
          </a:blip>
          <a:srcRect b="0" l="0" r="0" t="0"/>
          <a:stretch/>
        </p:blipFill>
        <p:spPr>
          <a:xfrm>
            <a:off x="2256336" y="1281112"/>
            <a:ext cx="7525300" cy="4248470"/>
          </a:xfrm>
          <a:prstGeom prst="rect">
            <a:avLst/>
          </a:prstGeom>
          <a:noFill/>
          <a:ln>
            <a:noFill/>
          </a:ln>
        </p:spPr>
      </p:pic>
      <p:sp>
        <p:nvSpPr>
          <p:cNvPr id="272" name="Google Shape;272;p24"/>
          <p:cNvSpPr txBox="1"/>
          <p:nvPr>
            <p:ph idx="11" type="ftr"/>
          </p:nvPr>
        </p:nvSpPr>
        <p:spPr>
          <a:xfrm>
            <a:off x="838200" y="6238876"/>
            <a:ext cx="9982200" cy="600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lang="it-IT"/>
              <a:t>Modulo: Tecnologie digitali e intelligenza artificiale / Unità didattica: Tecnologie di precisione e Big Data / Sottounità: 3a unità</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6" name="Shape 27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ph type="title"/>
          </p:nvPr>
        </p:nvSpPr>
        <p:spPr>
          <a:xfrm>
            <a:off x="838200" y="681037"/>
            <a:ext cx="10515600" cy="100965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94C020"/>
              </a:buClr>
              <a:buSzPts val="3600"/>
              <a:buFont typeface="Calibri"/>
              <a:buNone/>
            </a:pPr>
            <a:r>
              <a:rPr lang="it-IT" sz="3600"/>
              <a:t>Introduzione alla scienza dei dati, ai sensori e ad altri dispositivi di monitoraggio in agricoltura</a:t>
            </a:r>
            <a:endParaRPr sz="3600"/>
          </a:p>
        </p:txBody>
      </p:sp>
      <p:sp>
        <p:nvSpPr>
          <p:cNvPr id="107" name="Google Shape;107;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rgbClr val="808080"/>
              </a:buClr>
              <a:buSzPts val="1800"/>
              <a:buNone/>
            </a:pPr>
            <a:r>
              <a:rPr b="1" lang="it-IT" sz="1800">
                <a:solidFill>
                  <a:srgbClr val="808080"/>
                </a:solidFill>
                <a:latin typeface="Calibri"/>
                <a:ea typeface="Calibri"/>
                <a:cs typeface="Calibri"/>
                <a:sym typeface="Calibri"/>
              </a:rPr>
              <a:t>Fondamenti di </a:t>
            </a:r>
            <a:r>
              <a:rPr b="1" lang="it-IT" sz="1800">
                <a:solidFill>
                  <a:srgbClr val="808080"/>
                </a:solidFill>
              </a:rPr>
              <a:t>S</a:t>
            </a:r>
            <a:r>
              <a:rPr b="1" lang="it-IT" sz="1800">
                <a:solidFill>
                  <a:srgbClr val="808080"/>
                </a:solidFill>
                <a:latin typeface="Calibri"/>
                <a:ea typeface="Calibri"/>
                <a:cs typeface="Calibri"/>
                <a:sym typeface="Calibri"/>
              </a:rPr>
              <a:t>cienza dei </a:t>
            </a:r>
            <a:r>
              <a:rPr b="1" lang="it-IT" sz="1800">
                <a:solidFill>
                  <a:srgbClr val="808080"/>
                </a:solidFill>
              </a:rPr>
              <a:t>D</a:t>
            </a:r>
            <a:r>
              <a:rPr b="1" lang="it-IT" sz="1800">
                <a:solidFill>
                  <a:srgbClr val="808080"/>
                </a:solidFill>
                <a:latin typeface="Calibri"/>
                <a:ea typeface="Calibri"/>
                <a:cs typeface="Calibri"/>
                <a:sym typeface="Calibri"/>
              </a:rPr>
              <a:t>ati</a:t>
            </a:r>
            <a:endParaRPr sz="1800">
              <a:solidFill>
                <a:srgbClr val="808080"/>
              </a:solidFill>
              <a:latin typeface="Calibri"/>
              <a:ea typeface="Calibri"/>
              <a:cs typeface="Calibri"/>
              <a:sym typeface="Calibri"/>
            </a:endParaRPr>
          </a:p>
          <a:p>
            <a:pPr indent="-228600" lvl="0" marL="228600" rtl="0" algn="just">
              <a:lnSpc>
                <a:spcPct val="115000"/>
              </a:lnSpc>
              <a:spcBef>
                <a:spcPts val="1200"/>
              </a:spcBef>
              <a:spcAft>
                <a:spcPts val="0"/>
              </a:spcAft>
              <a:buClr>
                <a:srgbClr val="7F7F7F"/>
              </a:buClr>
              <a:buSzPts val="1800"/>
              <a:buChar char="•"/>
            </a:pPr>
            <a:r>
              <a:rPr lang="it-IT" sz="1800">
                <a:solidFill>
                  <a:srgbClr val="7F7F7F"/>
                </a:solidFill>
              </a:rPr>
              <a:t>La scienza dei dati è un campo multidisciplinare che estrae preziose conoscenze e intuizioni da dati strutturati e non strutturati. Nel contesto dell'agricoltura, la scienza dei dati svolge un ruolo fondamentale nella trasformazione delle pratiche agricole tradizionali in approcci di precisione e basati sui dati. L'agricoltura, un tempo affidata all'esperienza e alla capacità di intuizione, sta ora abbracciando il potere dei dati per ottimizzare le operazioni, aumentare la produttività e affrontare le sfide della sostenibilità</a:t>
            </a:r>
            <a:r>
              <a:rPr lang="it-IT" sz="1800">
                <a:solidFill>
                  <a:srgbClr val="808080"/>
                </a:solidFill>
                <a:latin typeface="Calibri"/>
                <a:ea typeface="Calibri"/>
                <a:cs typeface="Calibri"/>
                <a:sym typeface="Calibri"/>
              </a:rPr>
              <a:t>.</a:t>
            </a:r>
            <a:endParaRPr sz="1800">
              <a:solidFill>
                <a:srgbClr val="808080"/>
              </a:solidFill>
              <a:latin typeface="Calibri"/>
              <a:ea typeface="Calibri"/>
              <a:cs typeface="Calibri"/>
              <a:sym typeface="Calibri"/>
            </a:endParaRPr>
          </a:p>
          <a:p>
            <a:pPr indent="0" lvl="0" marL="0" rtl="0" algn="ctr">
              <a:lnSpc>
                <a:spcPct val="90000"/>
              </a:lnSpc>
              <a:spcBef>
                <a:spcPts val="1600"/>
              </a:spcBef>
              <a:spcAft>
                <a:spcPts val="0"/>
              </a:spcAft>
              <a:buClr>
                <a:srgbClr val="7F7F7F"/>
              </a:buClr>
              <a:buSzPts val="1800"/>
              <a:buNone/>
            </a:pPr>
            <a:r>
              <a:rPr b="1" lang="it-IT" sz="1800">
                <a:solidFill>
                  <a:srgbClr val="7F7F7F"/>
                </a:solidFill>
              </a:rPr>
              <a:t>In che cosa consiste l'Agricoltura Digitale?</a:t>
            </a:r>
            <a:endParaRPr sz="1800"/>
          </a:p>
          <a:p>
            <a:pPr indent="-228600" lvl="0" marL="228600" rtl="0" algn="just">
              <a:lnSpc>
                <a:spcPct val="150000"/>
              </a:lnSpc>
              <a:spcBef>
                <a:spcPts val="1000"/>
              </a:spcBef>
              <a:spcAft>
                <a:spcPts val="0"/>
              </a:spcAft>
              <a:buClr>
                <a:srgbClr val="7F7F7F"/>
              </a:buClr>
              <a:buSzPts val="1800"/>
              <a:buChar char="•"/>
            </a:pPr>
            <a:r>
              <a:rPr lang="it-IT" sz="1800">
                <a:solidFill>
                  <a:srgbClr val="7F7F7F"/>
                </a:solidFill>
              </a:rPr>
              <a:t>Conosciuta anche come AgTech o Agricoltura intelligente, è un settore in rapida evoluzione che utilizza la tecnologia per migliorare le pratiche agricole, con l'obiettivo di aumentare l'efficienza, la produttività e la sostenibilità dei sistemi di produzione alimentare. L'agricoltura digitale consiste nell' incorporare la tecnologia digitale e le metodologie basate sui dati nelle pratiche agricole. </a:t>
            </a:r>
            <a:endParaRPr sz="1800">
              <a:solidFill>
                <a:srgbClr val="7F7F7F"/>
              </a:solidFill>
            </a:endParaRPr>
          </a:p>
        </p:txBody>
      </p:sp>
      <p:sp>
        <p:nvSpPr>
          <p:cNvPr id="108" name="Google Shape;108;p3"/>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4"/>
          <p:cNvSpPr txBox="1"/>
          <p:nvPr>
            <p:ph type="title"/>
          </p:nvPr>
        </p:nvSpPr>
        <p:spPr>
          <a:xfrm>
            <a:off x="838200" y="636587"/>
            <a:ext cx="10515600" cy="94054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94C020"/>
              </a:buClr>
              <a:buSzPts val="3600"/>
              <a:buFont typeface="Calibri"/>
              <a:buNone/>
            </a:pPr>
            <a:r>
              <a:rPr b="0" i="0" lang="it-IT" sz="3600" u="none" cap="none" strike="noStrike">
                <a:solidFill>
                  <a:srgbClr val="94C020"/>
                </a:solidFill>
                <a:latin typeface="Calibri"/>
                <a:ea typeface="Calibri"/>
                <a:cs typeface="Calibri"/>
                <a:sym typeface="Calibri"/>
              </a:rPr>
              <a:t>Introduzione alla scienza dei dati, ai sensori e ad altri dispositivi di monitoraggio in agricoltura</a:t>
            </a:r>
            <a:endParaRPr sz="3600"/>
          </a:p>
        </p:txBody>
      </p:sp>
      <p:sp>
        <p:nvSpPr>
          <p:cNvPr id="114" name="Google Shape;114;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808080"/>
              </a:buClr>
              <a:buSzPts val="1800"/>
              <a:buNone/>
            </a:pPr>
            <a:r>
              <a:rPr b="1" lang="it-IT" sz="2000">
                <a:solidFill>
                  <a:srgbClr val="808080"/>
                </a:solidFill>
                <a:latin typeface="Calibri"/>
                <a:ea typeface="Calibri"/>
                <a:cs typeface="Calibri"/>
                <a:sym typeface="Calibri"/>
              </a:rPr>
              <a:t>Intelligenza artificiale per l'agricoltura digitale</a:t>
            </a:r>
            <a:endParaRPr sz="2000">
              <a:solidFill>
                <a:srgbClr val="808080"/>
              </a:solidFill>
              <a:latin typeface="Calibri"/>
              <a:ea typeface="Calibri"/>
              <a:cs typeface="Calibri"/>
              <a:sym typeface="Calibri"/>
            </a:endParaRPr>
          </a:p>
          <a:p>
            <a:pPr indent="-241300" lvl="0" marL="228600" rtl="0" algn="just">
              <a:lnSpc>
                <a:spcPct val="90000"/>
              </a:lnSpc>
              <a:spcBef>
                <a:spcPts val="1000"/>
              </a:spcBef>
              <a:spcAft>
                <a:spcPts val="0"/>
              </a:spcAft>
              <a:buClr>
                <a:srgbClr val="808080"/>
              </a:buClr>
              <a:buSzPts val="2000"/>
              <a:buChar char="•"/>
            </a:pPr>
            <a:r>
              <a:rPr lang="it-IT" sz="2000">
                <a:solidFill>
                  <a:srgbClr val="808080"/>
                </a:solidFill>
                <a:latin typeface="Calibri"/>
                <a:ea typeface="Calibri"/>
                <a:cs typeface="Calibri"/>
                <a:sym typeface="Calibri"/>
              </a:rPr>
              <a:t>Man mano che i sistemi di IA vengono appresi, sono in grado di avvicinarsi o talvolta di superare le prestazioni umane in determinate aree. Dalla trascrizione di testi scritti a mano, al riconoscimento di oggetti e schemi nelle immagini, fino alla fornitura di complesse analisi predittive, l'IA può assumersi una parte di molti compiti "intelligenti" (spesso ad alta intensità di risorse) e portarli a termine in una frazione del tempo e dello sforzo richiesto da un essere umano, soprattutto se abbinata ad altre tecnologie.</a:t>
            </a:r>
            <a:endParaRPr sz="2000">
              <a:solidFill>
                <a:srgbClr val="808080"/>
              </a:solidFill>
              <a:latin typeface="Calibri"/>
              <a:ea typeface="Calibri"/>
              <a:cs typeface="Calibri"/>
              <a:sym typeface="Calibri"/>
            </a:endParaRPr>
          </a:p>
          <a:p>
            <a:pPr indent="-114300" lvl="0" marL="228600" rtl="0" algn="just">
              <a:lnSpc>
                <a:spcPct val="90000"/>
              </a:lnSpc>
              <a:spcBef>
                <a:spcPts val="1000"/>
              </a:spcBef>
              <a:spcAft>
                <a:spcPts val="0"/>
              </a:spcAft>
              <a:buClr>
                <a:srgbClr val="595959"/>
              </a:buClr>
              <a:buSzPts val="1800"/>
              <a:buNone/>
            </a:pPr>
            <a:r>
              <a:t/>
            </a:r>
            <a:endParaRPr sz="2000">
              <a:solidFill>
                <a:srgbClr val="808080"/>
              </a:solidFill>
              <a:latin typeface="Calibri"/>
              <a:ea typeface="Calibri"/>
              <a:cs typeface="Calibri"/>
              <a:sym typeface="Calibri"/>
            </a:endParaRPr>
          </a:p>
          <a:p>
            <a:pPr indent="-241300" lvl="0" marL="228600" rtl="0" algn="just">
              <a:lnSpc>
                <a:spcPct val="90000"/>
              </a:lnSpc>
              <a:spcBef>
                <a:spcPts val="1000"/>
              </a:spcBef>
              <a:spcAft>
                <a:spcPts val="0"/>
              </a:spcAft>
              <a:buClr>
                <a:srgbClr val="808080"/>
              </a:buClr>
              <a:buSzPts val="2000"/>
              <a:buChar char="•"/>
            </a:pPr>
            <a:r>
              <a:rPr lang="it-IT" sz="2000">
                <a:solidFill>
                  <a:srgbClr val="808080"/>
                </a:solidFill>
                <a:latin typeface="Calibri"/>
                <a:ea typeface="Calibri"/>
                <a:cs typeface="Calibri"/>
                <a:sym typeface="Calibri"/>
              </a:rPr>
              <a:t>Un sistema di IA può identificare rapidamente le aree che necessitano di acqua o fertilizzanti analizzando le immagini reali dei terreni agricoli scattate dai droni, consentendo un uso mirato di queste risorse. Sempre più spesso l'IA è considerata una delle soluzioni più potenti alle numerose sfide che il settore agricolo deve affrontare nei Paesi a basso e alto reddito.</a:t>
            </a:r>
            <a:endParaRPr sz="2000"/>
          </a:p>
        </p:txBody>
      </p:sp>
      <p:sp>
        <p:nvSpPr>
          <p:cNvPr id="115" name="Google Shape;115;p4"/>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ph type="title"/>
          </p:nvPr>
        </p:nvSpPr>
        <p:spPr>
          <a:xfrm>
            <a:off x="838200" y="681037"/>
            <a:ext cx="10515600" cy="100965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94C020"/>
              </a:buClr>
              <a:buSzPts val="3600"/>
              <a:buFont typeface="Calibri"/>
              <a:buNone/>
            </a:pPr>
            <a:r>
              <a:rPr b="0" i="0" lang="it-IT" sz="3600" u="none" cap="none" strike="noStrike">
                <a:solidFill>
                  <a:srgbClr val="94C020"/>
                </a:solidFill>
                <a:latin typeface="Calibri"/>
                <a:ea typeface="Calibri"/>
                <a:cs typeface="Calibri"/>
                <a:sym typeface="Calibri"/>
              </a:rPr>
              <a:t>Introduzione alla scienza dei dati, ai sensori e ad altri dispositivi di monitoraggio in agricoltura</a:t>
            </a:r>
            <a:endParaRPr sz="3600"/>
          </a:p>
        </p:txBody>
      </p:sp>
      <p:sp>
        <p:nvSpPr>
          <p:cNvPr id="121" name="Google Shape;121;p5"/>
          <p:cNvSpPr txBox="1"/>
          <p:nvPr>
            <p:ph idx="1" type="body"/>
          </p:nvPr>
        </p:nvSpPr>
        <p:spPr>
          <a:xfrm>
            <a:off x="838200" y="1996579"/>
            <a:ext cx="10515600" cy="418038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7F7F7F"/>
              </a:buClr>
              <a:buSzPts val="1800"/>
              <a:buNone/>
            </a:pPr>
            <a:r>
              <a:rPr b="1" lang="it-IT" sz="2100">
                <a:solidFill>
                  <a:srgbClr val="7F7F7F"/>
                </a:solidFill>
              </a:rPr>
              <a:t>Aree di applicazione</a:t>
            </a:r>
            <a:endParaRPr sz="2100"/>
          </a:p>
          <a:p>
            <a:pPr indent="-247650" lvl="0" marL="228600" rtl="0" algn="just">
              <a:lnSpc>
                <a:spcPct val="90000"/>
              </a:lnSpc>
              <a:spcBef>
                <a:spcPts val="1000"/>
              </a:spcBef>
              <a:spcAft>
                <a:spcPts val="0"/>
              </a:spcAft>
              <a:buClr>
                <a:srgbClr val="7F7F7F"/>
              </a:buClr>
              <a:buSzPts val="2100"/>
              <a:buChar char="•"/>
            </a:pPr>
            <a:r>
              <a:rPr b="1" lang="it-IT" sz="2100">
                <a:solidFill>
                  <a:srgbClr val="7F7F7F"/>
                </a:solidFill>
              </a:rPr>
              <a:t>Monitoraggio delle colture, del suolo e del bestiame. </a:t>
            </a:r>
            <a:r>
              <a:rPr lang="it-IT" sz="2100">
                <a:solidFill>
                  <a:srgbClr val="7F7F7F"/>
                </a:solidFill>
              </a:rPr>
              <a:t>I sistemi di intelligenza artificiale possono sostenere gli agricoltori nel monitoraggio delle condizioni delle loro colture, del suolo e del bestiame e fornire raccomandazioni tempestive su azioni e decisioni particolari.</a:t>
            </a:r>
            <a:endParaRPr sz="2100"/>
          </a:p>
          <a:p>
            <a:pPr indent="-247650" lvl="0" marL="228600" rtl="0" algn="just">
              <a:lnSpc>
                <a:spcPct val="90000"/>
              </a:lnSpc>
              <a:spcBef>
                <a:spcPts val="1000"/>
              </a:spcBef>
              <a:spcAft>
                <a:spcPts val="0"/>
              </a:spcAft>
              <a:buClr>
                <a:srgbClr val="7F7F7F"/>
              </a:buClr>
              <a:buSzPts val="2100"/>
              <a:buChar char="•"/>
            </a:pPr>
            <a:r>
              <a:rPr b="1" lang="it-IT" sz="2100">
                <a:solidFill>
                  <a:srgbClr val="7F7F7F"/>
                </a:solidFill>
              </a:rPr>
              <a:t>Rilevamento di parassiti e malattie. </a:t>
            </a:r>
            <a:r>
              <a:rPr lang="it-IT" sz="2100">
                <a:solidFill>
                  <a:srgbClr val="7F7F7F"/>
                </a:solidFill>
              </a:rPr>
              <a:t>I sistemi di intelligenza artificiale possono esaminare le immagini digitali scattate da droni, robot agricoli o agricoltori che utilizzano una semplice fotocamera dello smartphone per individuare i parassiti e fornire consigli concreti agli operatori agricoli su come prevenirne la diffusione, trattare le piante colpite o mitigare i danni causati.</a:t>
            </a:r>
            <a:endParaRPr sz="2100"/>
          </a:p>
          <a:p>
            <a:pPr indent="-247650" lvl="0" marL="228600" rtl="0" algn="just">
              <a:lnSpc>
                <a:spcPct val="90000"/>
              </a:lnSpc>
              <a:spcBef>
                <a:spcPts val="1000"/>
              </a:spcBef>
              <a:spcAft>
                <a:spcPts val="0"/>
              </a:spcAft>
              <a:buClr>
                <a:srgbClr val="7F7F7F"/>
              </a:buClr>
              <a:buSzPts val="2100"/>
              <a:buChar char="•"/>
            </a:pPr>
            <a:r>
              <a:rPr b="1" lang="it-IT" sz="2100">
                <a:solidFill>
                  <a:srgbClr val="7F7F7F"/>
                </a:solidFill>
              </a:rPr>
              <a:t>Previsioni meteo e di temperatura. </a:t>
            </a:r>
            <a:r>
              <a:rPr lang="it-IT" sz="2100">
                <a:solidFill>
                  <a:srgbClr val="7F7F7F"/>
                </a:solidFill>
              </a:rPr>
              <a:t>Gli algoritmi di intelligenza artificiale sono in grado di fornire assistenza nelle previsioni meteorologiche e di temperatura locali, utilizzando i dati storici e le misurazioni effettuate dalle stazioni meteorologiche locali e dai sensori sul campo.</a:t>
            </a:r>
            <a:endParaRPr sz="2100">
              <a:solidFill>
                <a:srgbClr val="7F7F7F"/>
              </a:solidFill>
            </a:endParaRPr>
          </a:p>
          <a:p>
            <a:pPr indent="0" lvl="0" marL="0" rtl="0" algn="l">
              <a:lnSpc>
                <a:spcPct val="90000"/>
              </a:lnSpc>
              <a:spcBef>
                <a:spcPts val="1000"/>
              </a:spcBef>
              <a:spcAft>
                <a:spcPts val="0"/>
              </a:spcAft>
              <a:buClr>
                <a:srgbClr val="595959"/>
              </a:buClr>
              <a:buSzPts val="1800"/>
              <a:buNone/>
            </a:pPr>
            <a:r>
              <a:t/>
            </a:r>
            <a:endParaRPr b="1" sz="2100">
              <a:solidFill>
                <a:srgbClr val="7F7F7F"/>
              </a:solidFill>
            </a:endParaRPr>
          </a:p>
          <a:p>
            <a:pPr indent="-114300" lvl="0" marL="228600" rtl="0" algn="l">
              <a:lnSpc>
                <a:spcPct val="90000"/>
              </a:lnSpc>
              <a:spcBef>
                <a:spcPts val="1000"/>
              </a:spcBef>
              <a:spcAft>
                <a:spcPts val="0"/>
              </a:spcAft>
              <a:buClr>
                <a:srgbClr val="595959"/>
              </a:buClr>
              <a:buSzPts val="1800"/>
              <a:buNone/>
            </a:pPr>
            <a:r>
              <a:t/>
            </a:r>
            <a:endParaRPr b="1" sz="2100">
              <a:solidFill>
                <a:srgbClr val="7F7F7F"/>
              </a:solidFill>
            </a:endParaRPr>
          </a:p>
          <a:p>
            <a:pPr indent="-114300" lvl="0" marL="228600" rtl="0" algn="l">
              <a:lnSpc>
                <a:spcPct val="90000"/>
              </a:lnSpc>
              <a:spcBef>
                <a:spcPts val="1000"/>
              </a:spcBef>
              <a:spcAft>
                <a:spcPts val="0"/>
              </a:spcAft>
              <a:buClr>
                <a:srgbClr val="595959"/>
              </a:buClr>
              <a:buSzPts val="1800"/>
              <a:buNone/>
            </a:pPr>
            <a:r>
              <a:t/>
            </a:r>
            <a:endParaRPr b="1" sz="2100"/>
          </a:p>
          <a:p>
            <a:pPr indent="0" lvl="0" marL="0" rtl="0" algn="l">
              <a:lnSpc>
                <a:spcPct val="90000"/>
              </a:lnSpc>
              <a:spcBef>
                <a:spcPts val="1000"/>
              </a:spcBef>
              <a:spcAft>
                <a:spcPts val="0"/>
              </a:spcAft>
              <a:buClr>
                <a:srgbClr val="595959"/>
              </a:buClr>
              <a:buSzPts val="1800"/>
              <a:buNone/>
            </a:pPr>
            <a:r>
              <a:t/>
            </a:r>
            <a:endParaRPr sz="2100"/>
          </a:p>
        </p:txBody>
      </p:sp>
      <p:sp>
        <p:nvSpPr>
          <p:cNvPr id="122" name="Google Shape;122;p5"/>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txBox="1"/>
          <p:nvPr>
            <p:ph type="title"/>
          </p:nvPr>
        </p:nvSpPr>
        <p:spPr>
          <a:xfrm>
            <a:off x="838200" y="681037"/>
            <a:ext cx="10515600" cy="100965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94C020"/>
              </a:buClr>
              <a:buSzPts val="3600"/>
              <a:buFont typeface="Calibri"/>
              <a:buNone/>
            </a:pPr>
            <a:r>
              <a:rPr b="0" i="0" lang="it-IT" sz="3600" u="none" cap="none" strike="noStrike">
                <a:solidFill>
                  <a:srgbClr val="94C020"/>
                </a:solidFill>
                <a:latin typeface="Calibri"/>
                <a:ea typeface="Calibri"/>
                <a:cs typeface="Calibri"/>
                <a:sym typeface="Calibri"/>
              </a:rPr>
              <a:t>Introduzione alla scienza dei dati, ai sensori e ad altri dispositivi di monitoraggio in agricoltura</a:t>
            </a:r>
            <a:endParaRPr sz="3600"/>
          </a:p>
        </p:txBody>
      </p:sp>
      <p:sp>
        <p:nvSpPr>
          <p:cNvPr id="128" name="Google Shape;128;p6"/>
          <p:cNvSpPr txBox="1"/>
          <p:nvPr>
            <p:ph idx="1" type="body"/>
          </p:nvPr>
        </p:nvSpPr>
        <p:spPr>
          <a:xfrm>
            <a:off x="838200" y="2195053"/>
            <a:ext cx="10515600" cy="4046100"/>
          </a:xfrm>
          <a:prstGeom prst="rect">
            <a:avLst/>
          </a:prstGeom>
          <a:noFill/>
          <a:ln>
            <a:noFill/>
          </a:ln>
        </p:spPr>
        <p:txBody>
          <a:bodyPr anchorCtr="0" anchor="t" bIns="45700" lIns="91425" spcFirstLastPara="1" rIns="91425" wrap="square" tIns="45700">
            <a:noAutofit/>
          </a:bodyPr>
          <a:lstStyle/>
          <a:p>
            <a:pPr indent="-254000" lvl="0" marL="228600" rtl="0" algn="just">
              <a:lnSpc>
                <a:spcPct val="90000"/>
              </a:lnSpc>
              <a:spcBef>
                <a:spcPts val="0"/>
              </a:spcBef>
              <a:spcAft>
                <a:spcPts val="0"/>
              </a:spcAft>
              <a:buClr>
                <a:srgbClr val="7F7F7F"/>
              </a:buClr>
              <a:buSzPts val="2200"/>
              <a:buChar char="•"/>
            </a:pPr>
            <a:r>
              <a:rPr b="1" lang="it-IT" sz="2200">
                <a:solidFill>
                  <a:srgbClr val="7F7F7F"/>
                </a:solidFill>
              </a:rPr>
              <a:t>Analisi predittiva. </a:t>
            </a:r>
            <a:r>
              <a:rPr lang="it-IT" sz="2200">
                <a:solidFill>
                  <a:srgbClr val="7F7F7F"/>
                </a:solidFill>
              </a:rPr>
              <a:t>L'intelligenza artificiale può generare previsioni accurate sulle rese e, potenzialmente, sulla qualità del prodotto. Questo può aiutare gli agricoltori a prevedere i loro ricavi e a decidere quanto vendere e quanto conservare per il consumo personale. I sistemi di intelligenza artificiale possono anche essere utilizzati per analizzare i modelli di consumo e prevedere la domanda di un particolare prodotto agricolo. Queste previsioni possono essere comunicate ai produttori per evitare carenze o eccessi di offerta.</a:t>
            </a:r>
            <a:endParaRPr sz="2200"/>
          </a:p>
          <a:p>
            <a:pPr indent="0" lvl="0" marL="0" rtl="0" algn="just">
              <a:lnSpc>
                <a:spcPct val="90000"/>
              </a:lnSpc>
              <a:spcBef>
                <a:spcPts val="1000"/>
              </a:spcBef>
              <a:spcAft>
                <a:spcPts val="0"/>
              </a:spcAft>
              <a:buClr>
                <a:srgbClr val="595959"/>
              </a:buClr>
              <a:buSzPts val="1800"/>
              <a:buNone/>
            </a:pPr>
            <a:r>
              <a:t/>
            </a:r>
            <a:endParaRPr sz="2200">
              <a:solidFill>
                <a:srgbClr val="7F7F7F"/>
              </a:solidFill>
            </a:endParaRPr>
          </a:p>
          <a:p>
            <a:pPr indent="-254000" lvl="0" marL="228600" rtl="0" algn="just">
              <a:lnSpc>
                <a:spcPct val="90000"/>
              </a:lnSpc>
              <a:spcBef>
                <a:spcPts val="1000"/>
              </a:spcBef>
              <a:spcAft>
                <a:spcPts val="0"/>
              </a:spcAft>
              <a:buClr>
                <a:srgbClr val="7F7F7F"/>
              </a:buClr>
              <a:buSzPts val="2200"/>
              <a:buChar char="•"/>
            </a:pPr>
            <a:r>
              <a:rPr b="1" lang="it-IT" sz="2200">
                <a:solidFill>
                  <a:srgbClr val="7F7F7F"/>
                </a:solidFill>
              </a:rPr>
              <a:t>Robot agricoli e attrezzature agricole autonome. </a:t>
            </a:r>
            <a:r>
              <a:rPr lang="it-IT" sz="2200">
                <a:solidFill>
                  <a:srgbClr val="7F7F7F"/>
                </a:solidFill>
              </a:rPr>
              <a:t>I sistemi di intelligenza artificiale possono essere impiegati su piattaforme robotiche per dirigere e controllare il loro lavoro, svolgendo compiti di assistenza, come l'irrigazione mirata, l'applicazione di fertilizzanti e pesticidi, la raccolta di frutti e il trasporto di attrezzature all'interno di un'azienda agricola.</a:t>
            </a:r>
            <a:endParaRPr sz="2200">
              <a:solidFill>
                <a:srgbClr val="7F7F7F"/>
              </a:solidFill>
            </a:endParaRPr>
          </a:p>
          <a:p>
            <a:pPr indent="-114300" lvl="0" marL="228600" rtl="0" algn="l">
              <a:lnSpc>
                <a:spcPct val="90000"/>
              </a:lnSpc>
              <a:spcBef>
                <a:spcPts val="1000"/>
              </a:spcBef>
              <a:spcAft>
                <a:spcPts val="0"/>
              </a:spcAft>
              <a:buClr>
                <a:srgbClr val="595959"/>
              </a:buClr>
              <a:buSzPts val="1800"/>
              <a:buNone/>
            </a:pPr>
            <a:r>
              <a:t/>
            </a:r>
            <a:endParaRPr sz="2200"/>
          </a:p>
        </p:txBody>
      </p:sp>
      <p:sp>
        <p:nvSpPr>
          <p:cNvPr id="129" name="Google Shape;129;p6"/>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7"/>
          <p:cNvSpPr txBox="1"/>
          <p:nvPr>
            <p:ph type="title"/>
          </p:nvPr>
        </p:nvSpPr>
        <p:spPr>
          <a:xfrm>
            <a:off x="838200" y="812800"/>
            <a:ext cx="10515600" cy="87788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94C020"/>
              </a:buClr>
              <a:buSzPts val="3600"/>
              <a:buFont typeface="Calibri"/>
              <a:buNone/>
            </a:pPr>
            <a:r>
              <a:rPr b="0" i="0" lang="it-IT" sz="3600" u="none" cap="none" strike="noStrike">
                <a:solidFill>
                  <a:srgbClr val="94C020"/>
                </a:solidFill>
                <a:latin typeface="Calibri"/>
                <a:ea typeface="Calibri"/>
                <a:cs typeface="Calibri"/>
                <a:sym typeface="Calibri"/>
              </a:rPr>
              <a:t>Introduzione alla scienza dei dati, ai sensori e ad altri dispositivi di monitoraggio in agricoltura</a:t>
            </a:r>
            <a:endParaRPr sz="3600"/>
          </a:p>
        </p:txBody>
      </p:sp>
      <p:sp>
        <p:nvSpPr>
          <p:cNvPr id="135" name="Google Shape;135;p7"/>
          <p:cNvSpPr txBox="1"/>
          <p:nvPr>
            <p:ph idx="1" type="body"/>
          </p:nvPr>
        </p:nvSpPr>
        <p:spPr>
          <a:xfrm>
            <a:off x="838199" y="2055303"/>
            <a:ext cx="10344325" cy="4121660"/>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rgbClr val="7F7F7F"/>
              </a:buClr>
              <a:buSzPts val="1800"/>
              <a:buChar char="•"/>
            </a:pPr>
            <a:r>
              <a:rPr b="1" lang="it-IT" sz="1800">
                <a:solidFill>
                  <a:srgbClr val="7F7F7F"/>
                </a:solidFill>
              </a:rPr>
              <a:t>Le tecnologie AI</a:t>
            </a:r>
            <a:r>
              <a:rPr lang="it-IT" sz="1800">
                <a:solidFill>
                  <a:srgbClr val="7F7F7F"/>
                </a:solidFill>
              </a:rPr>
              <a:t> si basano su sistemi automatizzati, sull'uso di robot e droni e su una maggiore implementazione della generazione di dati attraverso sensori e immagini aeree per le colture e l'uso del suolo grazie alla tecnologia di deep learning.</a:t>
            </a:r>
            <a:endParaRPr sz="1800">
              <a:solidFill>
                <a:srgbClr val="7F7F7F"/>
              </a:solidFill>
            </a:endParaRPr>
          </a:p>
          <a:p>
            <a:pPr indent="0" lvl="0" marL="0" rtl="0" algn="just">
              <a:lnSpc>
                <a:spcPct val="90000"/>
              </a:lnSpc>
              <a:spcBef>
                <a:spcPts val="0"/>
              </a:spcBef>
              <a:spcAft>
                <a:spcPts val="0"/>
              </a:spcAft>
              <a:buNone/>
            </a:pPr>
            <a:r>
              <a:t/>
            </a:r>
            <a:endParaRPr sz="1800">
              <a:solidFill>
                <a:srgbClr val="7F7F7F"/>
              </a:solidFill>
            </a:endParaRPr>
          </a:p>
          <a:p>
            <a:pPr indent="-228600" lvl="0" marL="228600" rtl="0" algn="just">
              <a:lnSpc>
                <a:spcPct val="90000"/>
              </a:lnSpc>
              <a:spcBef>
                <a:spcPts val="1000"/>
              </a:spcBef>
              <a:spcAft>
                <a:spcPts val="0"/>
              </a:spcAft>
              <a:buClr>
                <a:srgbClr val="7F7F7F"/>
              </a:buClr>
              <a:buSzPts val="1800"/>
              <a:buChar char="•"/>
            </a:pPr>
            <a:r>
              <a:rPr lang="it-IT" sz="1800">
                <a:solidFill>
                  <a:srgbClr val="7F7F7F"/>
                </a:solidFill>
              </a:rPr>
              <a:t>Nei prossimi anni, si prevede che l'applicazione dell'</a:t>
            </a:r>
            <a:r>
              <a:rPr b="1" lang="it-IT" sz="1800">
                <a:solidFill>
                  <a:srgbClr val="7F7F7F"/>
                </a:solidFill>
              </a:rPr>
              <a:t>apprendimento automatico in varie pratiche agricole </a:t>
            </a:r>
            <a:r>
              <a:rPr lang="it-IT" sz="1800">
                <a:solidFill>
                  <a:srgbClr val="7F7F7F"/>
                </a:solidFill>
              </a:rPr>
              <a:t>aumenterà in modo sostanziale, a patto che vengano risolte diverse sfide che ne ostacolano la diffusione, soprattutto tra gli agricoltori dei Paesi in via di sviluppo. Tra queste, i costi proibitivi delle tecnologie, la mancanza di standardizzazione, la scarsa consapevolezza dell'IA tra gli agricoltori e la limitata disponibilità di dati storici. Sebbene sia probabile che il settore agricolo veda un'ulteriore adozione dell'IA, è importante che gli agricoltori siano dotati di una formazione aggiornata per garantire che le tecnologie vengano utilizzate e continuino a migliorare.</a:t>
            </a:r>
            <a:endParaRPr sz="1800">
              <a:solidFill>
                <a:srgbClr val="7F7F7F"/>
              </a:solidFill>
            </a:endParaRPr>
          </a:p>
          <a:p>
            <a:pPr indent="0" lvl="0" marL="0" rtl="0" algn="just">
              <a:lnSpc>
                <a:spcPct val="90000"/>
              </a:lnSpc>
              <a:spcBef>
                <a:spcPts val="1000"/>
              </a:spcBef>
              <a:spcAft>
                <a:spcPts val="0"/>
              </a:spcAft>
              <a:buNone/>
            </a:pPr>
            <a:r>
              <a:t/>
            </a:r>
            <a:endParaRPr sz="1800">
              <a:solidFill>
                <a:srgbClr val="7F7F7F"/>
              </a:solidFill>
            </a:endParaRPr>
          </a:p>
          <a:p>
            <a:pPr indent="-228600" lvl="0" marL="228600" rtl="0" algn="just">
              <a:lnSpc>
                <a:spcPct val="90000"/>
              </a:lnSpc>
              <a:spcBef>
                <a:spcPts val="1000"/>
              </a:spcBef>
              <a:spcAft>
                <a:spcPts val="0"/>
              </a:spcAft>
              <a:buClr>
                <a:srgbClr val="7F7F7F"/>
              </a:buClr>
              <a:buSzPts val="1800"/>
              <a:buChar char="•"/>
            </a:pPr>
            <a:r>
              <a:rPr lang="it-IT" sz="1800">
                <a:solidFill>
                  <a:srgbClr val="7F7F7F"/>
                </a:solidFill>
              </a:rPr>
              <a:t>L'agricoltura intelligente è un concetto moderno di gestione dell'agricoltura con la tecnologia IoT per aumentare la produttività dell'agricoltura. </a:t>
            </a:r>
            <a:r>
              <a:rPr b="1" lang="it-IT" sz="1800">
                <a:solidFill>
                  <a:srgbClr val="7F7F7F"/>
                </a:solidFill>
              </a:rPr>
              <a:t>Con l'uso dell'agricoltura intelligente, gli agricoltori possono utilizzare efficacemente i fertilizzanti e altre risorse per aumentare la qualità e la quantità dei loro raccolti.</a:t>
            </a:r>
            <a:endParaRPr b="1" sz="1800">
              <a:solidFill>
                <a:srgbClr val="7F7F7F"/>
              </a:solidFill>
            </a:endParaRPr>
          </a:p>
        </p:txBody>
      </p:sp>
      <p:sp>
        <p:nvSpPr>
          <p:cNvPr id="136" name="Google Shape;136;p7"/>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8"/>
          <p:cNvSpPr txBox="1"/>
          <p:nvPr>
            <p:ph type="title"/>
          </p:nvPr>
        </p:nvSpPr>
        <p:spPr>
          <a:xfrm>
            <a:off x="839788" y="723900"/>
            <a:ext cx="9980612" cy="109651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94C020"/>
              </a:buClr>
              <a:buSzPts val="3600"/>
              <a:buFont typeface="Calibri"/>
              <a:buNone/>
            </a:pPr>
            <a:r>
              <a:rPr b="0" i="0" lang="it-IT" sz="3600" u="none" cap="none" strike="noStrike">
                <a:solidFill>
                  <a:srgbClr val="94C020"/>
                </a:solidFill>
                <a:latin typeface="Calibri"/>
                <a:ea typeface="Calibri"/>
                <a:cs typeface="Calibri"/>
                <a:sym typeface="Calibri"/>
              </a:rPr>
              <a:t>Introduzione alla scienza dei dati, ai sensori e ad altri dispositivi di monitoraggio in agricoltura</a:t>
            </a:r>
            <a:endParaRPr sz="3600">
              <a:solidFill>
                <a:srgbClr val="94C020"/>
              </a:solidFill>
            </a:endParaRPr>
          </a:p>
        </p:txBody>
      </p:sp>
      <p:sp>
        <p:nvSpPr>
          <p:cNvPr id="142" name="Google Shape;142;p8"/>
          <p:cNvSpPr txBox="1"/>
          <p:nvPr>
            <p:ph idx="2" type="body"/>
          </p:nvPr>
        </p:nvSpPr>
        <p:spPr>
          <a:xfrm>
            <a:off x="839788" y="2057400"/>
            <a:ext cx="9831008" cy="4076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808080"/>
              </a:buClr>
              <a:buSzPts val="1800"/>
              <a:buNone/>
            </a:pPr>
            <a:r>
              <a:rPr b="1" lang="it-IT" sz="1900">
                <a:solidFill>
                  <a:srgbClr val="808080"/>
                </a:solidFill>
                <a:latin typeface="Calibri"/>
                <a:ea typeface="Calibri"/>
                <a:cs typeface="Calibri"/>
                <a:sym typeface="Calibri"/>
              </a:rPr>
              <a:t>In che cosa consiste il telerilevamento?</a:t>
            </a:r>
            <a:endParaRPr sz="1900"/>
          </a:p>
          <a:p>
            <a:pPr indent="0" lvl="0" marL="0" rtl="0" algn="just">
              <a:lnSpc>
                <a:spcPct val="90000"/>
              </a:lnSpc>
              <a:spcBef>
                <a:spcPts val="1000"/>
              </a:spcBef>
              <a:spcAft>
                <a:spcPts val="0"/>
              </a:spcAft>
              <a:buClr>
                <a:srgbClr val="808080"/>
              </a:buClr>
              <a:buSzPts val="1800"/>
              <a:buNone/>
            </a:pPr>
            <a:r>
              <a:rPr lang="it-IT" sz="1900">
                <a:solidFill>
                  <a:srgbClr val="808080"/>
                </a:solidFill>
                <a:latin typeface="Calibri"/>
                <a:ea typeface="Calibri"/>
                <a:cs typeface="Calibri"/>
                <a:sym typeface="Calibri"/>
              </a:rPr>
              <a:t>È la tecnica che permette di ottenere informazioni sugli oggetti presenti sulla superficie terrestre attraverso l'analisi di dati raccolti da strumenti speciali che non hanno un contatto fisico con gli oggetti. Il telerilevamento può quindi essere definito anche come l'identificazione di un oggetto a distanza (Avery &amp; Berlin, 1992). Si riferisce all'uso di immagini satellitari o aeree, droni e sensori per raccogliere dati su vari aspetti della salute delle colture, delle condizioni del suolo e dei fattori ambientali.</a:t>
            </a:r>
            <a:endParaRPr sz="1900"/>
          </a:p>
          <a:p>
            <a:pPr indent="0" lvl="0" marL="0" rtl="0" algn="ctr">
              <a:lnSpc>
                <a:spcPct val="90000"/>
              </a:lnSpc>
              <a:spcBef>
                <a:spcPts val="1000"/>
              </a:spcBef>
              <a:spcAft>
                <a:spcPts val="0"/>
              </a:spcAft>
              <a:buClr>
                <a:schemeClr val="dk1"/>
              </a:buClr>
              <a:buSzPts val="1000"/>
              <a:buNone/>
            </a:pPr>
            <a:r>
              <a:t/>
            </a:r>
            <a:endParaRPr b="1" sz="1900">
              <a:solidFill>
                <a:srgbClr val="808080"/>
              </a:solidFill>
              <a:latin typeface="Calibri"/>
              <a:ea typeface="Calibri"/>
              <a:cs typeface="Calibri"/>
              <a:sym typeface="Calibri"/>
            </a:endParaRPr>
          </a:p>
          <a:p>
            <a:pPr indent="0" lvl="0" marL="0" rtl="0" algn="ctr">
              <a:lnSpc>
                <a:spcPct val="90000"/>
              </a:lnSpc>
              <a:spcBef>
                <a:spcPts val="1000"/>
              </a:spcBef>
              <a:spcAft>
                <a:spcPts val="0"/>
              </a:spcAft>
              <a:buClr>
                <a:srgbClr val="808080"/>
              </a:buClr>
              <a:buSzPts val="1800"/>
              <a:buNone/>
            </a:pPr>
            <a:r>
              <a:rPr b="1" lang="it-IT" sz="1900">
                <a:solidFill>
                  <a:srgbClr val="808080"/>
                </a:solidFill>
                <a:latin typeface="Calibri"/>
                <a:ea typeface="Calibri"/>
                <a:cs typeface="Calibri"/>
                <a:sym typeface="Calibri"/>
              </a:rPr>
              <a:t>Come funziona?</a:t>
            </a:r>
            <a:endParaRPr sz="1900"/>
          </a:p>
          <a:p>
            <a:pPr indent="0" lvl="0" marL="0" rtl="0" algn="just">
              <a:lnSpc>
                <a:spcPct val="90000"/>
              </a:lnSpc>
              <a:spcBef>
                <a:spcPts val="1000"/>
              </a:spcBef>
              <a:spcAft>
                <a:spcPts val="0"/>
              </a:spcAft>
              <a:buClr>
                <a:srgbClr val="808080"/>
              </a:buClr>
              <a:buSzPts val="1800"/>
              <a:buNone/>
            </a:pPr>
            <a:r>
              <a:rPr lang="it-IT" sz="1900">
                <a:solidFill>
                  <a:srgbClr val="808080"/>
                </a:solidFill>
                <a:latin typeface="Calibri"/>
                <a:ea typeface="Calibri"/>
                <a:cs typeface="Calibri"/>
                <a:sym typeface="Calibri"/>
              </a:rPr>
              <a:t>La radiazione elettromagnetica (EMR) è la quantità di energia di base che ha la capacità di produrre lavoro e si misura in joule. L'energia elettromagnetica si esprime come energia meccanica, chimica, elettrica e termica. L'energia si trasmette per contatto, trasporto e radiazione. Di questi tre fattori, solo la radiazione è in grado di trasmettere energia da un corpo all'altro senza l'intervento di un vettore intermedio e attraversando milioni di chilometri in un mezzo vuoto.</a:t>
            </a:r>
            <a:endParaRPr sz="1900">
              <a:solidFill>
                <a:srgbClr val="808080"/>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800"/>
              <a:buNone/>
            </a:pPr>
            <a:r>
              <a:t/>
            </a:r>
            <a:endParaRPr sz="1900">
              <a:solidFill>
                <a:srgbClr val="808080"/>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800"/>
              <a:buNone/>
            </a:pPr>
            <a:r>
              <a:t/>
            </a:r>
            <a:endParaRPr sz="1900">
              <a:solidFill>
                <a:srgbClr val="808080"/>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000"/>
              <a:buNone/>
            </a:pPr>
            <a:r>
              <a:t/>
            </a:r>
            <a:endParaRPr sz="1900">
              <a:solidFill>
                <a:srgbClr val="595959"/>
              </a:solidFill>
            </a:endParaRPr>
          </a:p>
        </p:txBody>
      </p:sp>
      <p:sp>
        <p:nvSpPr>
          <p:cNvPr id="143" name="Google Shape;143;p8"/>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9"/>
          <p:cNvSpPr txBox="1"/>
          <p:nvPr>
            <p:ph type="title"/>
          </p:nvPr>
        </p:nvSpPr>
        <p:spPr>
          <a:xfrm>
            <a:off x="839788" y="620786"/>
            <a:ext cx="9847786" cy="111573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94C020"/>
              </a:buClr>
              <a:buSzPts val="3600"/>
              <a:buFont typeface="Calibri"/>
              <a:buNone/>
            </a:pPr>
            <a:r>
              <a:rPr b="0" i="0" lang="it-IT" sz="3600" u="none" cap="none" strike="noStrike">
                <a:solidFill>
                  <a:srgbClr val="94C020"/>
                </a:solidFill>
                <a:latin typeface="Calibri"/>
                <a:ea typeface="Calibri"/>
                <a:cs typeface="Calibri"/>
                <a:sym typeface="Calibri"/>
              </a:rPr>
              <a:t>Introduzione alla scienza dei dati, ai sensori e ad altri dispositivi di monitoraggio in agricoltura</a:t>
            </a:r>
            <a:endParaRPr sz="3600"/>
          </a:p>
        </p:txBody>
      </p:sp>
      <p:sp>
        <p:nvSpPr>
          <p:cNvPr id="149" name="Google Shape;149;p9"/>
          <p:cNvSpPr txBox="1"/>
          <p:nvPr>
            <p:ph idx="1" type="body"/>
          </p:nvPr>
        </p:nvSpPr>
        <p:spPr>
          <a:xfrm>
            <a:off x="839788" y="1837189"/>
            <a:ext cx="5829460" cy="451916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808080"/>
              </a:buClr>
              <a:buSzPts val="1800"/>
              <a:buNone/>
            </a:pPr>
            <a:r>
              <a:rPr b="1" lang="it-IT" sz="1800">
                <a:solidFill>
                  <a:srgbClr val="808080"/>
                </a:solidFill>
                <a:latin typeface="Calibri"/>
                <a:ea typeface="Calibri"/>
                <a:cs typeface="Calibri"/>
                <a:sym typeface="Calibri"/>
              </a:rPr>
              <a:t>Dispositivi di monitoraggio</a:t>
            </a:r>
            <a:endParaRPr b="1" sz="1800">
              <a:solidFill>
                <a:srgbClr val="808080"/>
              </a:solidFill>
              <a:latin typeface="Calibri"/>
              <a:ea typeface="Calibri"/>
              <a:cs typeface="Calibri"/>
              <a:sym typeface="Calibri"/>
            </a:endParaRPr>
          </a:p>
          <a:p>
            <a:pPr indent="0" lvl="0" marL="0" rtl="0" algn="just">
              <a:lnSpc>
                <a:spcPct val="115000"/>
              </a:lnSpc>
              <a:spcBef>
                <a:spcPts val="600"/>
              </a:spcBef>
              <a:spcAft>
                <a:spcPts val="0"/>
              </a:spcAft>
              <a:buClr>
                <a:srgbClr val="808080"/>
              </a:buClr>
              <a:buSzPts val="1800"/>
              <a:buNone/>
            </a:pPr>
            <a:r>
              <a:rPr b="1" lang="it-IT" sz="1800">
                <a:solidFill>
                  <a:srgbClr val="808080"/>
                </a:solidFill>
                <a:latin typeface="Calibri"/>
                <a:ea typeface="Calibri"/>
                <a:cs typeface="Calibri"/>
                <a:sym typeface="Calibri"/>
              </a:rPr>
              <a:t>1️. Monitoraggio delle colture </a:t>
            </a:r>
            <a:endParaRPr sz="1800">
              <a:solidFill>
                <a:srgbClr val="808080"/>
              </a:solidFill>
              <a:latin typeface="Calibri"/>
              <a:ea typeface="Calibri"/>
              <a:cs typeface="Calibri"/>
              <a:sym typeface="Calibri"/>
            </a:endParaRPr>
          </a:p>
          <a:p>
            <a:pPr indent="-298450" lvl="0" marL="285750" rtl="0" algn="just">
              <a:lnSpc>
                <a:spcPct val="115000"/>
              </a:lnSpc>
              <a:spcBef>
                <a:spcPts val="1200"/>
              </a:spcBef>
              <a:spcAft>
                <a:spcPts val="0"/>
              </a:spcAft>
              <a:buClr>
                <a:srgbClr val="808080"/>
              </a:buClr>
              <a:buSzPts val="1800"/>
              <a:buFont typeface="Arial"/>
              <a:buChar char="•"/>
            </a:pPr>
            <a:r>
              <a:rPr lang="it-IT" sz="1800">
                <a:solidFill>
                  <a:srgbClr val="808080"/>
                </a:solidFill>
                <a:latin typeface="Calibri"/>
                <a:ea typeface="Calibri"/>
                <a:cs typeface="Calibri"/>
                <a:sym typeface="Calibri"/>
              </a:rPr>
              <a:t>Di cosa si tratta: Osservazione continua dello stato di salute e degli stadi di crescita delle colture mediante dati e immagini di telerilevamento.</a:t>
            </a:r>
            <a:endParaRPr sz="1800">
              <a:solidFill>
                <a:srgbClr val="808080"/>
              </a:solidFill>
              <a:latin typeface="Calibri"/>
              <a:ea typeface="Calibri"/>
              <a:cs typeface="Calibri"/>
              <a:sym typeface="Calibri"/>
            </a:endParaRPr>
          </a:p>
          <a:p>
            <a:pPr indent="-298450" lvl="0" marL="285750" rtl="0" algn="just">
              <a:lnSpc>
                <a:spcPct val="115000"/>
              </a:lnSpc>
              <a:spcBef>
                <a:spcPts val="1200"/>
              </a:spcBef>
              <a:spcAft>
                <a:spcPts val="0"/>
              </a:spcAft>
              <a:buClr>
                <a:srgbClr val="808080"/>
              </a:buClr>
              <a:buSzPts val="1800"/>
              <a:buFont typeface="Arial"/>
              <a:buChar char="•"/>
            </a:pPr>
            <a:r>
              <a:rPr lang="it-IT" sz="1800">
                <a:solidFill>
                  <a:srgbClr val="808080"/>
                </a:solidFill>
                <a:latin typeface="Calibri"/>
                <a:ea typeface="Calibri"/>
                <a:cs typeface="Calibri"/>
                <a:sym typeface="Calibri"/>
              </a:rPr>
              <a:t>Vantaggi per gli agricoltori: Identificazione tempestiva dei problemi, gestione efficiente delle colture e aumento della resa.  </a:t>
            </a:r>
            <a:endParaRPr sz="1800">
              <a:solidFill>
                <a:srgbClr val="808080"/>
              </a:solidFill>
              <a:latin typeface="Calibri"/>
              <a:ea typeface="Calibri"/>
              <a:cs typeface="Calibri"/>
              <a:sym typeface="Calibri"/>
            </a:endParaRPr>
          </a:p>
          <a:p>
            <a:pPr indent="-298450" lvl="0" marL="285750" rtl="0" algn="just">
              <a:lnSpc>
                <a:spcPct val="115000"/>
              </a:lnSpc>
              <a:spcBef>
                <a:spcPts val="1200"/>
              </a:spcBef>
              <a:spcAft>
                <a:spcPts val="0"/>
              </a:spcAft>
              <a:buClr>
                <a:srgbClr val="808080"/>
              </a:buClr>
              <a:buSzPts val="1800"/>
              <a:buFont typeface="Arial"/>
              <a:buChar char="•"/>
            </a:pPr>
            <a:r>
              <a:rPr lang="it-IT" sz="1800">
                <a:solidFill>
                  <a:srgbClr val="808080"/>
                </a:solidFill>
                <a:latin typeface="Calibri"/>
                <a:ea typeface="Calibri"/>
                <a:cs typeface="Calibri"/>
                <a:sym typeface="Calibri"/>
              </a:rPr>
              <a:t>Vantaggi per l'ambiente: Interventi mirati riducono lo spreco di risorse e minimizzano gli impatti ambientali negativi.</a:t>
            </a:r>
            <a:endParaRPr sz="1800">
              <a:solidFill>
                <a:srgbClr val="808080"/>
              </a:solidFill>
              <a:latin typeface="Calibri"/>
              <a:ea typeface="Calibri"/>
              <a:cs typeface="Calibri"/>
              <a:sym typeface="Calibri"/>
            </a:endParaRPr>
          </a:p>
          <a:p>
            <a:pPr indent="-298450" lvl="0" marL="285750" rtl="0" algn="just">
              <a:lnSpc>
                <a:spcPct val="115000"/>
              </a:lnSpc>
              <a:spcBef>
                <a:spcPts val="1200"/>
              </a:spcBef>
              <a:spcAft>
                <a:spcPts val="0"/>
              </a:spcAft>
              <a:buClr>
                <a:srgbClr val="808080"/>
              </a:buClr>
              <a:buSzPts val="1800"/>
              <a:buFont typeface="Arial"/>
              <a:buChar char="•"/>
            </a:pPr>
            <a:r>
              <a:rPr lang="it-IT" sz="1800">
                <a:solidFill>
                  <a:srgbClr val="808080"/>
                </a:solidFill>
                <a:latin typeface="Calibri"/>
                <a:ea typeface="Calibri"/>
                <a:cs typeface="Calibri"/>
                <a:sym typeface="Calibri"/>
              </a:rPr>
              <a:t>Soluzioni di mercato: CropX, Taranis, Farmers Edge, SatSure, Orbital Insight.</a:t>
            </a:r>
            <a:endParaRPr sz="1800">
              <a:solidFill>
                <a:srgbClr val="808080"/>
              </a:solidFill>
              <a:latin typeface="Calibri"/>
              <a:ea typeface="Calibri"/>
              <a:cs typeface="Calibri"/>
              <a:sym typeface="Calibri"/>
            </a:endParaRPr>
          </a:p>
          <a:p>
            <a:pPr indent="0" lvl="0" marL="0" rtl="0" algn="l">
              <a:lnSpc>
                <a:spcPct val="90000"/>
              </a:lnSpc>
              <a:spcBef>
                <a:spcPts val="1600"/>
              </a:spcBef>
              <a:spcAft>
                <a:spcPts val="0"/>
              </a:spcAft>
              <a:buClr>
                <a:schemeClr val="dk1"/>
              </a:buClr>
              <a:buSzPts val="1800"/>
              <a:buNone/>
            </a:pPr>
            <a:r>
              <a:t/>
            </a:r>
            <a:endParaRPr sz="1800">
              <a:solidFill>
                <a:srgbClr val="808080"/>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800"/>
              <a:buNone/>
            </a:pPr>
            <a:r>
              <a:t/>
            </a:r>
            <a:endParaRPr sz="1800"/>
          </a:p>
        </p:txBody>
      </p:sp>
      <p:sp>
        <p:nvSpPr>
          <p:cNvPr id="150" name="Google Shape;150;p9"/>
          <p:cNvSpPr txBox="1"/>
          <p:nvPr>
            <p:ph idx="12" type="sldNum"/>
          </p:nvPr>
        </p:nvSpPr>
        <p:spPr>
          <a:xfrm>
            <a:off x="10896600" y="6356350"/>
            <a:ext cx="457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pic>
        <p:nvPicPr>
          <p:cNvPr id="151" name="Google Shape;151;p9"/>
          <p:cNvPicPr preferRelativeResize="0"/>
          <p:nvPr/>
        </p:nvPicPr>
        <p:blipFill rotWithShape="1">
          <a:blip r:embed="rId3">
            <a:alphaModFix/>
          </a:blip>
          <a:srcRect b="0" l="0" r="0" t="0"/>
          <a:stretch/>
        </p:blipFill>
        <p:spPr>
          <a:xfrm>
            <a:off x="7100887" y="2168350"/>
            <a:ext cx="4722995" cy="341979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75E2DF-F9A7-4E14-8DDC-99CBF23DDD2B}"/>
</file>

<file path=customXml/itemProps2.xml><?xml version="1.0" encoding="utf-8"?>
<ds:datastoreItem xmlns:ds="http://schemas.openxmlformats.org/officeDocument/2006/customXml" ds:itemID="{61B97D2C-6178-40F6-8B8E-1DF21EFB7B90}"/>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2022-08-02T09:54:50Z</dcterms:created>
  <dc:creator>Microsoft Office User</dc:creator>
</cp:coreProperties>
</file>