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EB Garamond"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IB9UFiL5LqqdAvIjSrvVoTz4u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customschemas.google.com/relationships/presentationmetadata" Target="metadata"/><Relationship Id="rId35"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LIEF">
  <p:cSld name="RELIEF">
    <p:bg>
      <p:bgPr>
        <a:blipFill>
          <a:blip r:embed="rId2">
            <a:alphaModFix/>
          </a:blip>
          <a:stretch>
            <a:fillRect/>
          </a:stretch>
        </a:blipFill>
        <a:effectLst/>
      </p:bgPr>
    </p:bg>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6000"/>
              <a:buFont typeface="Calibri"/>
              <a:buNone/>
              <a:defRPr sz="6000" b="1">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595959"/>
              </a:buClr>
              <a:buSzPts val="2400"/>
              <a:buChar char="•"/>
              <a:defRPr sz="24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2"/>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774700"/>
            <a:ext cx="10515600" cy="9159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3"/>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a:off x="838200" y="762000"/>
            <a:ext cx="10515600" cy="92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4"/>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3"/>
        <p:cNvGrpSpPr/>
        <p:nvPr/>
      </p:nvGrpSpPr>
      <p:grpSpPr>
        <a:xfrm>
          <a:off x="0" y="0"/>
          <a:ext cx="0" cy="0"/>
          <a:chOff x="0" y="0"/>
          <a:chExt cx="0" cy="0"/>
        </a:xfrm>
      </p:grpSpPr>
      <p:sp>
        <p:nvSpPr>
          <p:cNvPr id="74" name="Google Shape;74;p35"/>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839788" y="819150"/>
            <a:ext cx="3932237" cy="12382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6"/>
          <p:cNvSpPr txBox="1">
            <a:spLocks noGrp="1"/>
          </p:cNvSpPr>
          <p:nvPr>
            <p:ph type="body" idx="1"/>
          </p:nvPr>
        </p:nvSpPr>
        <p:spPr>
          <a:xfrm>
            <a:off x="5183188" y="987425"/>
            <a:ext cx="6172200" cy="514667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95959"/>
              </a:buClr>
              <a:buSzPts val="3200"/>
              <a:buChar char="•"/>
              <a:defRPr sz="3200">
                <a:solidFill>
                  <a:srgbClr val="595959"/>
                </a:solidFill>
              </a:defRPr>
            </a:lvl1pPr>
            <a:lvl2pPr marL="914400" lvl="1" indent="-406400" algn="l">
              <a:lnSpc>
                <a:spcPct val="90000"/>
              </a:lnSpc>
              <a:spcBef>
                <a:spcPts val="500"/>
              </a:spcBef>
              <a:spcAft>
                <a:spcPts val="0"/>
              </a:spcAft>
              <a:buClr>
                <a:srgbClr val="595959"/>
              </a:buClr>
              <a:buSzPts val="2800"/>
              <a:buChar char="•"/>
              <a:defRPr sz="2800">
                <a:solidFill>
                  <a:srgbClr val="595959"/>
                </a:solidFill>
              </a:defRPr>
            </a:lvl2pPr>
            <a:lvl3pPr marL="1371600" lvl="2" indent="-381000" algn="l">
              <a:lnSpc>
                <a:spcPct val="90000"/>
              </a:lnSpc>
              <a:spcBef>
                <a:spcPts val="500"/>
              </a:spcBef>
              <a:spcAft>
                <a:spcPts val="0"/>
              </a:spcAft>
              <a:buClr>
                <a:srgbClr val="595959"/>
              </a:buClr>
              <a:buSzPts val="2400"/>
              <a:buChar char="•"/>
              <a:defRPr sz="2400">
                <a:solidFill>
                  <a:srgbClr val="595959"/>
                </a:solidFill>
              </a:defRPr>
            </a:lvl3pPr>
            <a:lvl4pPr marL="1828800" lvl="3" indent="-355600" algn="l">
              <a:lnSpc>
                <a:spcPct val="90000"/>
              </a:lnSpc>
              <a:spcBef>
                <a:spcPts val="500"/>
              </a:spcBef>
              <a:spcAft>
                <a:spcPts val="0"/>
              </a:spcAft>
              <a:buClr>
                <a:srgbClr val="595959"/>
              </a:buClr>
              <a:buSzPts val="2000"/>
              <a:buChar char="•"/>
              <a:defRPr sz="2000">
                <a:solidFill>
                  <a:srgbClr val="595959"/>
                </a:solidFill>
              </a:defRPr>
            </a:lvl4pPr>
            <a:lvl5pPr marL="2286000" lvl="4" indent="-355600" algn="l">
              <a:lnSpc>
                <a:spcPct val="90000"/>
              </a:lnSpc>
              <a:spcBef>
                <a:spcPts val="500"/>
              </a:spcBef>
              <a:spcAft>
                <a:spcPts val="0"/>
              </a:spcAft>
              <a:buClr>
                <a:srgbClr val="595959"/>
              </a:buClr>
              <a:buSzPts val="2000"/>
              <a:buChar char="•"/>
              <a:defRPr sz="2000">
                <a:solidFill>
                  <a:srgbClr val="595959"/>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36"/>
          <p:cNvSpPr txBox="1">
            <a:spLocks noGrp="1"/>
          </p:cNvSpPr>
          <p:nvPr>
            <p:ph type="body" idx="2"/>
          </p:nvPr>
        </p:nvSpPr>
        <p:spPr>
          <a:xfrm>
            <a:off x="839788" y="2057400"/>
            <a:ext cx="3932237" cy="4076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3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7"/>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7204869" y="2028031"/>
            <a:ext cx="5668963"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8"/>
          <p:cNvSpPr txBox="1">
            <a:spLocks noGrp="1"/>
          </p:cNvSpPr>
          <p:nvPr>
            <p:ph type="body" idx="1"/>
          </p:nvPr>
        </p:nvSpPr>
        <p:spPr>
          <a:xfrm rot="5400000">
            <a:off x="1870868" y="-524669"/>
            <a:ext cx="5668964"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8"/>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4C020"/>
              </a:buClr>
              <a:buSzPts val="6000"/>
              <a:buFont typeface="Calibri"/>
              <a:buNone/>
              <a:defRPr sz="6000" b="1">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595959"/>
              </a:buClr>
              <a:buSzPts val="2400"/>
              <a:buFont typeface="Noto Sans Symbols"/>
              <a:buChar char="▪"/>
              <a:defRPr sz="2400">
                <a:solidFill>
                  <a:srgbClr val="595959"/>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24"/>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595959"/>
              </a:buClr>
              <a:buSzPts val="2400"/>
              <a:buChar char="•"/>
              <a:defRPr sz="24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5"/>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lonne">
  <p:cSld name="Due Colonne">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7"/>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9788" y="685800"/>
            <a:ext cx="393223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a:spLocks noGrp="1"/>
          </p:cNvSpPr>
          <p:nvPr>
            <p:ph type="pic" idx="2"/>
          </p:nvPr>
        </p:nvSpPr>
        <p:spPr>
          <a:xfrm>
            <a:off x="5183188" y="987425"/>
            <a:ext cx="6172200" cy="5184775"/>
          </a:xfrm>
          <a:prstGeom prst="rect">
            <a:avLst/>
          </a:prstGeom>
          <a:noFill/>
          <a:ln>
            <a:noFill/>
          </a:ln>
        </p:spPr>
      </p:sp>
      <p:sp>
        <p:nvSpPr>
          <p:cNvPr id="40" name="Google Shape;40;p28"/>
          <p:cNvSpPr txBox="1">
            <a:spLocks noGrp="1"/>
          </p:cNvSpPr>
          <p:nvPr>
            <p:ph type="body" idx="1"/>
          </p:nvPr>
        </p:nvSpPr>
        <p:spPr>
          <a:xfrm>
            <a:off x="839788" y="2057400"/>
            <a:ext cx="3932237" cy="411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28"/>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9"/>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
        <p:nvSpPr>
          <p:cNvPr id="47" name="Google Shape;47;p29"/>
          <p:cNvSpPr>
            <a:spLocks noGrp="1"/>
          </p:cNvSpPr>
          <p:nvPr>
            <p:ph type="pic" idx="2"/>
          </p:nvPr>
        </p:nvSpPr>
        <p:spPr>
          <a:xfrm>
            <a:off x="838199" y="1781175"/>
            <a:ext cx="6591300" cy="4394200"/>
          </a:xfrm>
          <a:prstGeom prst="rect">
            <a:avLst/>
          </a:prstGeom>
          <a:noFill/>
          <a:ln>
            <a:noFill/>
          </a:ln>
        </p:spPr>
      </p:sp>
      <p:sp>
        <p:nvSpPr>
          <p:cNvPr id="48" name="Google Shape;48;p29"/>
          <p:cNvSpPr txBox="1">
            <a:spLocks noGrp="1"/>
          </p:cNvSpPr>
          <p:nvPr>
            <p:ph type="body" idx="1"/>
          </p:nvPr>
        </p:nvSpPr>
        <p:spPr>
          <a:xfrm>
            <a:off x="7591425" y="1776414"/>
            <a:ext cx="3762375" cy="4394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2000"/>
              <a:buFont typeface="Calibri"/>
              <a:buNone/>
              <a:defRPr sz="2000"/>
            </a:lvl2pPr>
            <a:lvl3pPr marL="1371600" lvl="2" indent="-228600" algn="l">
              <a:lnSpc>
                <a:spcPct val="90000"/>
              </a:lnSpc>
              <a:spcBef>
                <a:spcPts val="500"/>
              </a:spcBef>
              <a:spcAft>
                <a:spcPts val="0"/>
              </a:spcAft>
              <a:buClr>
                <a:schemeClr val="dk1"/>
              </a:buClr>
              <a:buSzPts val="1800"/>
              <a:buFont typeface="Calibri"/>
              <a:buNone/>
              <a:defRPr sz="1800"/>
            </a:lvl3pPr>
            <a:lvl4pPr marL="1828800" lvl="3" indent="-228600" algn="l">
              <a:lnSpc>
                <a:spcPct val="90000"/>
              </a:lnSpc>
              <a:spcBef>
                <a:spcPts val="500"/>
              </a:spcBef>
              <a:spcAft>
                <a:spcPts val="0"/>
              </a:spcAft>
              <a:buClr>
                <a:schemeClr val="dk1"/>
              </a:buClr>
              <a:buSzPts val="1600"/>
              <a:buFont typeface="Calibri"/>
              <a:buNone/>
              <a:defRPr sz="1600"/>
            </a:lvl4pPr>
            <a:lvl5pPr marL="2286000" lvl="4" indent="-228600" algn="l">
              <a:lnSpc>
                <a:spcPct val="90000"/>
              </a:lnSpc>
              <a:spcBef>
                <a:spcPts val="500"/>
              </a:spcBef>
              <a:spcAft>
                <a:spcPts val="0"/>
              </a:spcAft>
              <a:buClr>
                <a:schemeClr val="dk1"/>
              </a:buClr>
              <a:buSzPts val="1600"/>
              <a:buFont typeface="Calibri"/>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
        <p:nvSpPr>
          <p:cNvPr id="53" name="Google Shape;53;p30"/>
          <p:cNvSpPr txBox="1">
            <a:spLocks noGrp="1"/>
          </p:cNvSpPr>
          <p:nvPr>
            <p:ph type="body" idx="1"/>
          </p:nvPr>
        </p:nvSpPr>
        <p:spPr>
          <a:xfrm>
            <a:off x="7591425" y="1776414"/>
            <a:ext cx="3762375" cy="4394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2000"/>
              <a:buFont typeface="Calibri"/>
              <a:buNone/>
              <a:defRPr sz="2000"/>
            </a:lvl2pPr>
            <a:lvl3pPr marL="1371600" lvl="2" indent="-228600" algn="l">
              <a:lnSpc>
                <a:spcPct val="90000"/>
              </a:lnSpc>
              <a:spcBef>
                <a:spcPts val="500"/>
              </a:spcBef>
              <a:spcAft>
                <a:spcPts val="0"/>
              </a:spcAft>
              <a:buClr>
                <a:schemeClr val="dk1"/>
              </a:buClr>
              <a:buSzPts val="1800"/>
              <a:buFont typeface="Calibri"/>
              <a:buNone/>
              <a:defRPr sz="1800"/>
            </a:lvl3pPr>
            <a:lvl4pPr marL="1828800" lvl="3" indent="-228600" algn="l">
              <a:lnSpc>
                <a:spcPct val="90000"/>
              </a:lnSpc>
              <a:spcBef>
                <a:spcPts val="500"/>
              </a:spcBef>
              <a:spcAft>
                <a:spcPts val="0"/>
              </a:spcAft>
              <a:buClr>
                <a:schemeClr val="dk1"/>
              </a:buClr>
              <a:buSzPts val="1600"/>
              <a:buFont typeface="Calibri"/>
              <a:buNone/>
              <a:defRPr sz="1600"/>
            </a:lvl4pPr>
            <a:lvl5pPr marL="2286000" lvl="4" indent="-228600" algn="l">
              <a:lnSpc>
                <a:spcPct val="90000"/>
              </a:lnSpc>
              <a:spcBef>
                <a:spcPts val="500"/>
              </a:spcBef>
              <a:spcAft>
                <a:spcPts val="0"/>
              </a:spcAft>
              <a:buClr>
                <a:schemeClr val="dk1"/>
              </a:buClr>
              <a:buSzPts val="1600"/>
              <a:buFont typeface="Calibri"/>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0"/>
          <p:cNvSpPr>
            <a:spLocks noGrp="1"/>
          </p:cNvSpPr>
          <p:nvPr>
            <p:ph type="chart" idx="2"/>
          </p:nvPr>
        </p:nvSpPr>
        <p:spPr>
          <a:xfrm>
            <a:off x="838200" y="1775014"/>
            <a:ext cx="6591600" cy="4395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sclaimer">
  <p:cSld name="Disclaimer">
    <p:bg>
      <p:bgPr>
        <a:blipFill>
          <a:blip r:embed="rId2">
            <a:alphaModFix/>
          </a:blip>
          <a:stretch>
            <a:fillRect/>
          </a:stretch>
        </a:blipFill>
        <a:effectLst/>
      </p:bgPr>
    </p:bg>
    <p:spTree>
      <p:nvGrpSpPr>
        <p:cNvPr id="1" name="Shape 5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94C020"/>
              </a:buClr>
              <a:buSzPts val="4400"/>
              <a:buFont typeface="Calibri"/>
              <a:buNone/>
              <a:defRPr sz="4400" b="0" i="0" u="none" strike="noStrike" cap="none">
                <a:solidFill>
                  <a:srgbClr val="94C02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Calibri"/>
                <a:ea typeface="Calibri"/>
                <a:cs typeface="Calibri"/>
                <a:sym typeface="Calibri"/>
              </a:defRPr>
            </a:lvl1pPr>
            <a:lvl2pPr marL="0" marR="0" lvl="1" indent="0" algn="r" rtl="0">
              <a:spcBef>
                <a:spcPts val="0"/>
              </a:spcBef>
              <a:buNone/>
              <a:defRPr sz="1200" b="1" i="0" u="none" strike="noStrike" cap="none">
                <a:solidFill>
                  <a:srgbClr val="888888"/>
                </a:solidFill>
                <a:latin typeface="Calibri"/>
                <a:ea typeface="Calibri"/>
                <a:cs typeface="Calibri"/>
                <a:sym typeface="Calibri"/>
              </a:defRPr>
            </a:lvl2pPr>
            <a:lvl3pPr marL="0" marR="0" lvl="2" indent="0" algn="r" rtl="0">
              <a:spcBef>
                <a:spcPts val="0"/>
              </a:spcBef>
              <a:buNone/>
              <a:defRPr sz="1200" b="1" i="0" u="none" strike="noStrike" cap="none">
                <a:solidFill>
                  <a:srgbClr val="888888"/>
                </a:solidFill>
                <a:latin typeface="Calibri"/>
                <a:ea typeface="Calibri"/>
                <a:cs typeface="Calibri"/>
                <a:sym typeface="Calibri"/>
              </a:defRPr>
            </a:lvl3pPr>
            <a:lvl4pPr marL="0" marR="0" lvl="3" indent="0" algn="r" rtl="0">
              <a:spcBef>
                <a:spcPts val="0"/>
              </a:spcBef>
              <a:buNone/>
              <a:defRPr sz="1200" b="1" i="0" u="none" strike="noStrike" cap="none">
                <a:solidFill>
                  <a:srgbClr val="888888"/>
                </a:solidFill>
                <a:latin typeface="Calibri"/>
                <a:ea typeface="Calibri"/>
                <a:cs typeface="Calibri"/>
                <a:sym typeface="Calibri"/>
              </a:defRPr>
            </a:lvl4pPr>
            <a:lvl5pPr marL="0" marR="0" lvl="4" indent="0" algn="r" rtl="0">
              <a:spcBef>
                <a:spcPts val="0"/>
              </a:spcBef>
              <a:buNone/>
              <a:defRPr sz="1200" b="1" i="0" u="none" strike="noStrike" cap="none">
                <a:solidFill>
                  <a:srgbClr val="888888"/>
                </a:solidFill>
                <a:latin typeface="Calibri"/>
                <a:ea typeface="Calibri"/>
                <a:cs typeface="Calibri"/>
                <a:sym typeface="Calibri"/>
              </a:defRPr>
            </a:lvl5pPr>
            <a:lvl6pPr marL="0" marR="0" lvl="5" indent="0" algn="r" rtl="0">
              <a:spcBef>
                <a:spcPts val="0"/>
              </a:spcBef>
              <a:buNone/>
              <a:defRPr sz="1200" b="1" i="0" u="none" strike="noStrike" cap="none">
                <a:solidFill>
                  <a:srgbClr val="888888"/>
                </a:solidFill>
                <a:latin typeface="Calibri"/>
                <a:ea typeface="Calibri"/>
                <a:cs typeface="Calibri"/>
                <a:sym typeface="Calibri"/>
              </a:defRPr>
            </a:lvl6pPr>
            <a:lvl7pPr marL="0" marR="0" lvl="6" indent="0" algn="r" rtl="0">
              <a:spcBef>
                <a:spcPts val="0"/>
              </a:spcBef>
              <a:buNone/>
              <a:defRPr sz="1200" b="1" i="0" u="none" strike="noStrike" cap="none">
                <a:solidFill>
                  <a:srgbClr val="888888"/>
                </a:solidFill>
                <a:latin typeface="Calibri"/>
                <a:ea typeface="Calibri"/>
                <a:cs typeface="Calibri"/>
                <a:sym typeface="Calibri"/>
              </a:defRPr>
            </a:lvl7pPr>
            <a:lvl8pPr marL="0" marR="0" lvl="7" indent="0" algn="r" rtl="0">
              <a:spcBef>
                <a:spcPts val="0"/>
              </a:spcBef>
              <a:buNone/>
              <a:defRPr sz="1200" b="1" i="0" u="none" strike="noStrike" cap="none">
                <a:solidFill>
                  <a:srgbClr val="888888"/>
                </a:solidFill>
                <a:latin typeface="Calibri"/>
                <a:ea typeface="Calibri"/>
                <a:cs typeface="Calibri"/>
                <a:sym typeface="Calibri"/>
              </a:defRPr>
            </a:lvl8pPr>
            <a:lvl9pPr marL="0" marR="0" lvl="8" indent="0" algn="r" rtl="0">
              <a:spcBef>
                <a:spcPts val="0"/>
              </a:spcBef>
              <a:buNone/>
              <a:defRPr sz="12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civilpanda.com/remote-sensing-sys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838200" y="1018293"/>
            <a:ext cx="10515600" cy="8778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4C020"/>
              </a:buClr>
              <a:buSzPct val="100000"/>
              <a:buFont typeface="Calibri"/>
              <a:buNone/>
            </a:pPr>
            <a:r>
              <a:rPr lang="en-GB"/>
              <a:t>I satelliti più comunemente utilizzati per il telerilevamento sono:</a:t>
            </a:r>
            <a:endParaRPr sz="4400">
              <a:solidFill>
                <a:srgbClr val="94C020"/>
              </a:solidFill>
            </a:endParaRPr>
          </a:p>
        </p:txBody>
      </p:sp>
      <p:sp>
        <p:nvSpPr>
          <p:cNvPr id="168" name="Google Shape;168;p10"/>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2: Acquisizione di dati di telerilevamento: Comprendere il processo di acquisizione dei dati di telerilevamento, comprese le immagini satellitari e aeree.</a:t>
            </a:r>
            <a:endParaRPr/>
          </a:p>
        </p:txBody>
      </p:sp>
      <p:sp>
        <p:nvSpPr>
          <p:cNvPr id="169" name="Google Shape;169;p1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170" name="Google Shape;170;p10"/>
          <p:cNvPicPr preferRelativeResize="0"/>
          <p:nvPr/>
        </p:nvPicPr>
        <p:blipFill rotWithShape="1">
          <a:blip r:embed="rId3">
            <a:alphaModFix/>
          </a:blip>
          <a:srcRect/>
          <a:stretch/>
        </p:blipFill>
        <p:spPr>
          <a:xfrm>
            <a:off x="3128396" y="1967642"/>
            <a:ext cx="3196904" cy="1790627"/>
          </a:xfrm>
          <a:prstGeom prst="rect">
            <a:avLst/>
          </a:prstGeom>
          <a:noFill/>
          <a:ln>
            <a:noFill/>
          </a:ln>
        </p:spPr>
      </p:pic>
      <p:sp>
        <p:nvSpPr>
          <p:cNvPr id="171" name="Google Shape;171;p10"/>
          <p:cNvSpPr txBox="1"/>
          <p:nvPr/>
        </p:nvSpPr>
        <p:spPr>
          <a:xfrm>
            <a:off x="4270890" y="3698196"/>
            <a:ext cx="9119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Landsat</a:t>
            </a:r>
            <a:endParaRPr sz="1800">
              <a:solidFill>
                <a:schemeClr val="dk1"/>
              </a:solidFill>
              <a:latin typeface="Calibri"/>
              <a:ea typeface="Calibri"/>
              <a:cs typeface="Calibri"/>
              <a:sym typeface="Calibri"/>
            </a:endParaRPr>
          </a:p>
        </p:txBody>
      </p:sp>
      <p:pic>
        <p:nvPicPr>
          <p:cNvPr id="172" name="Google Shape;172;p10" descr="Airbus anuncia o lançamento comercial do satélite Spot 7 - MundoGEO"/>
          <p:cNvPicPr preferRelativeResize="0"/>
          <p:nvPr/>
        </p:nvPicPr>
        <p:blipFill rotWithShape="1">
          <a:blip r:embed="rId4">
            <a:alphaModFix/>
          </a:blip>
          <a:srcRect/>
          <a:stretch/>
        </p:blipFill>
        <p:spPr>
          <a:xfrm>
            <a:off x="6554332" y="4003298"/>
            <a:ext cx="2881524" cy="1697522"/>
          </a:xfrm>
          <a:prstGeom prst="rect">
            <a:avLst/>
          </a:prstGeom>
          <a:noFill/>
          <a:ln>
            <a:noFill/>
          </a:ln>
        </p:spPr>
      </p:pic>
      <p:sp>
        <p:nvSpPr>
          <p:cNvPr id="173" name="Google Shape;173;p10"/>
          <p:cNvSpPr txBox="1"/>
          <p:nvPr/>
        </p:nvSpPr>
        <p:spPr>
          <a:xfrm>
            <a:off x="7661413" y="5675868"/>
            <a:ext cx="6673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SPOT</a:t>
            </a:r>
            <a:endParaRPr sz="1800">
              <a:solidFill>
                <a:schemeClr val="dk1"/>
              </a:solidFill>
              <a:latin typeface="Calibri"/>
              <a:ea typeface="Calibri"/>
              <a:cs typeface="Calibri"/>
              <a:sym typeface="Calibri"/>
            </a:endParaRPr>
          </a:p>
        </p:txBody>
      </p:sp>
      <p:pic>
        <p:nvPicPr>
          <p:cNvPr id="174" name="Google Shape;174;p10"/>
          <p:cNvPicPr preferRelativeResize="0"/>
          <p:nvPr/>
        </p:nvPicPr>
        <p:blipFill rotWithShape="1">
          <a:blip r:embed="rId5">
            <a:alphaModFix/>
          </a:blip>
          <a:srcRect/>
          <a:stretch/>
        </p:blipFill>
        <p:spPr>
          <a:xfrm>
            <a:off x="7397870" y="1621054"/>
            <a:ext cx="4208447" cy="1828218"/>
          </a:xfrm>
          <a:prstGeom prst="rect">
            <a:avLst/>
          </a:prstGeom>
          <a:noFill/>
          <a:ln>
            <a:noFill/>
          </a:ln>
        </p:spPr>
      </p:pic>
      <p:sp>
        <p:nvSpPr>
          <p:cNvPr id="175" name="Google Shape;175;p10"/>
          <p:cNvSpPr txBox="1"/>
          <p:nvPr/>
        </p:nvSpPr>
        <p:spPr>
          <a:xfrm>
            <a:off x="9435855" y="3441023"/>
            <a:ext cx="4701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IRS</a:t>
            </a:r>
            <a:endParaRPr sz="1800">
              <a:solidFill>
                <a:schemeClr val="dk1"/>
              </a:solidFill>
              <a:latin typeface="Calibri"/>
              <a:ea typeface="Calibri"/>
              <a:cs typeface="Calibri"/>
              <a:sym typeface="Calibri"/>
            </a:endParaRPr>
          </a:p>
        </p:txBody>
      </p:sp>
      <p:pic>
        <p:nvPicPr>
          <p:cNvPr id="176" name="Google Shape;176;p10"/>
          <p:cNvPicPr preferRelativeResize="0"/>
          <p:nvPr/>
        </p:nvPicPr>
        <p:blipFill rotWithShape="1">
          <a:blip r:embed="rId6">
            <a:alphaModFix/>
          </a:blip>
          <a:srcRect/>
          <a:stretch/>
        </p:blipFill>
        <p:spPr>
          <a:xfrm>
            <a:off x="838200" y="3171410"/>
            <a:ext cx="1785161" cy="1976588"/>
          </a:xfrm>
          <a:prstGeom prst="rect">
            <a:avLst/>
          </a:prstGeom>
          <a:noFill/>
          <a:ln>
            <a:noFill/>
          </a:ln>
        </p:spPr>
      </p:pic>
      <p:sp>
        <p:nvSpPr>
          <p:cNvPr id="177" name="Google Shape;177;p10"/>
          <p:cNvSpPr txBox="1"/>
          <p:nvPr/>
        </p:nvSpPr>
        <p:spPr>
          <a:xfrm flipH="1">
            <a:off x="1136287" y="5139439"/>
            <a:ext cx="8686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Envisat</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2: Acquisizione di dati di telerilevamento: Comprendere il processo di acquisizione dei dati di telerilevamento, comprese le immagini satellitari e aeree.</a:t>
            </a:r>
            <a:endParaRPr/>
          </a:p>
        </p:txBody>
      </p:sp>
      <p:sp>
        <p:nvSpPr>
          <p:cNvPr id="183" name="Google Shape;183;p1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184" name="Google Shape;184;p11"/>
          <p:cNvSpPr txBox="1"/>
          <p:nvPr/>
        </p:nvSpPr>
        <p:spPr>
          <a:xfrm>
            <a:off x="936261" y="2440665"/>
            <a:ext cx="10188900" cy="37856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1600" b="1" dirty="0">
                <a:solidFill>
                  <a:srgbClr val="00B050"/>
                </a:solidFill>
                <a:latin typeface="Calibri"/>
                <a:ea typeface="Calibri"/>
                <a:cs typeface="Calibri"/>
                <a:sym typeface="Calibri"/>
              </a:rPr>
              <a:t>Pixel</a:t>
            </a:r>
            <a:r>
              <a:rPr lang="en-GB" sz="1600" dirty="0">
                <a:solidFill>
                  <a:srgbClr val="00B050"/>
                </a:solidFill>
                <a:latin typeface="Calibri"/>
                <a:ea typeface="Calibri"/>
                <a:cs typeface="Calibri"/>
                <a:sym typeface="Calibri"/>
              </a:rPr>
              <a:t>: </a:t>
            </a:r>
            <a:r>
              <a:rPr lang="en-GB" sz="1600" dirty="0">
                <a:solidFill>
                  <a:schemeClr val="dk1"/>
                </a:solidFill>
                <a:latin typeface="Calibri"/>
                <a:ea typeface="Calibri"/>
                <a:cs typeface="Calibri"/>
                <a:sym typeface="Calibri"/>
              </a:rPr>
              <a:t>Il pixel è </a:t>
            </a:r>
            <a:r>
              <a:rPr lang="en-GB" sz="1600" dirty="0" err="1">
                <a:solidFill>
                  <a:schemeClr val="dk1"/>
                </a:solidFill>
                <a:latin typeface="Calibri"/>
                <a:ea typeface="Calibri"/>
                <a:cs typeface="Calibri"/>
                <a:sym typeface="Calibri"/>
              </a:rPr>
              <a:t>una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parte</a:t>
            </a:r>
            <a:r>
              <a:rPr lang="en-GB" sz="1600" dirty="0">
                <a:solidFill>
                  <a:schemeClr val="dk1"/>
                </a:solidFill>
                <a:latin typeface="Calibri"/>
                <a:ea typeface="Calibri"/>
                <a:cs typeface="Calibri"/>
                <a:sym typeface="Calibri"/>
              </a:rPr>
              <a:t> del </a:t>
            </a:r>
            <a:r>
              <a:rPr lang="en-GB" sz="1600" dirty="0" err="1">
                <a:solidFill>
                  <a:schemeClr val="dk1"/>
                </a:solidFill>
                <a:latin typeface="Calibri"/>
                <a:ea typeface="Calibri"/>
                <a:cs typeface="Calibri"/>
                <a:sym typeface="Calibri"/>
              </a:rPr>
              <a:t>sensore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che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raccoglie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fotoni</a:t>
            </a:r>
            <a:r>
              <a:rPr lang="en-GB" sz="1600" dirty="0">
                <a:solidFill>
                  <a:schemeClr val="dk1"/>
                </a:solidFill>
                <a:latin typeface="Calibri"/>
                <a:ea typeface="Calibri"/>
                <a:cs typeface="Calibri"/>
                <a:sym typeface="Calibri"/>
              </a:rPr>
              <a:t> e li </a:t>
            </a:r>
            <a:r>
              <a:rPr lang="en-GB" sz="1600" dirty="0" err="1">
                <a:solidFill>
                  <a:schemeClr val="dk1"/>
                </a:solidFill>
                <a:latin typeface="Calibri"/>
                <a:ea typeface="Calibri"/>
                <a:cs typeface="Calibri"/>
                <a:sym typeface="Calibri"/>
              </a:rPr>
              <a:t>converte</a:t>
            </a:r>
            <a:r>
              <a:rPr lang="en-GB" sz="1600" dirty="0">
                <a:solidFill>
                  <a:schemeClr val="dk1"/>
                </a:solidFill>
                <a:latin typeface="Calibri"/>
                <a:ea typeface="Calibri"/>
                <a:cs typeface="Calibri"/>
                <a:sym typeface="Calibri"/>
              </a:rPr>
              <a:t> in </a:t>
            </a:r>
            <a:r>
              <a:rPr lang="en-GB" sz="1600" dirty="0" err="1">
                <a:solidFill>
                  <a:schemeClr val="dk1"/>
                </a:solidFill>
                <a:latin typeface="Calibri"/>
                <a:ea typeface="Calibri"/>
                <a:cs typeface="Calibri"/>
                <a:sym typeface="Calibri"/>
              </a:rPr>
              <a:t>fotoelettroni</a:t>
            </a:r>
            <a:r>
              <a:rPr lang="en-GB"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1600" b="1" dirty="0">
                <a:solidFill>
                  <a:srgbClr val="00B050"/>
                </a:solidFill>
                <a:latin typeface="Calibri"/>
                <a:ea typeface="Calibri"/>
                <a:cs typeface="Calibri"/>
                <a:sym typeface="Calibri"/>
              </a:rPr>
              <a:t>ND</a:t>
            </a:r>
            <a:r>
              <a:rPr lang="en-GB" sz="1600" dirty="0">
                <a:solidFill>
                  <a:srgbClr val="00B050"/>
                </a:solidFill>
                <a:latin typeface="Calibri"/>
                <a:ea typeface="Calibri"/>
                <a:cs typeface="Calibri"/>
                <a:sym typeface="Calibri"/>
              </a:rPr>
              <a:t>: </a:t>
            </a:r>
            <a:r>
              <a:rPr lang="en-GB" sz="1600" dirty="0">
                <a:solidFill>
                  <a:schemeClr val="dk1"/>
                </a:solidFill>
                <a:latin typeface="Calibri"/>
                <a:ea typeface="Calibri"/>
                <a:cs typeface="Calibri"/>
                <a:sym typeface="Calibri"/>
              </a:rPr>
              <a:t>ND è </a:t>
            </a:r>
            <a:r>
              <a:rPr lang="en-GB" sz="1600" dirty="0" err="1">
                <a:solidFill>
                  <a:schemeClr val="dk1"/>
                </a:solidFill>
                <a:latin typeface="Calibri"/>
                <a:ea typeface="Calibri"/>
                <a:cs typeface="Calibri"/>
                <a:sym typeface="Calibri"/>
              </a:rPr>
              <a:t>l'acronimo</a:t>
            </a:r>
            <a:r>
              <a:rPr lang="en-GB" sz="1600" dirty="0">
                <a:solidFill>
                  <a:schemeClr val="dk1"/>
                </a:solidFill>
                <a:latin typeface="Calibri"/>
                <a:ea typeface="Calibri"/>
                <a:cs typeface="Calibri"/>
                <a:sym typeface="Calibri"/>
              </a:rPr>
              <a:t> di "Neutral Density", </a:t>
            </a:r>
            <a:r>
              <a:rPr lang="en-GB" sz="1600" dirty="0" err="1">
                <a:solidFill>
                  <a:schemeClr val="dk1"/>
                </a:solidFill>
                <a:latin typeface="Calibri"/>
                <a:ea typeface="Calibri"/>
                <a:cs typeface="Calibri"/>
                <a:sym typeface="Calibri"/>
              </a:rPr>
              <a:t>ovvero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blocca</a:t>
            </a:r>
            <a:r>
              <a:rPr lang="en-GB" sz="1600" dirty="0">
                <a:solidFill>
                  <a:schemeClr val="dk1"/>
                </a:solidFill>
                <a:latin typeface="Calibri"/>
                <a:ea typeface="Calibri"/>
                <a:cs typeface="Calibri"/>
                <a:sym typeface="Calibri"/>
              </a:rPr>
              <a:t> la luce in modo </a:t>
            </a:r>
            <a:r>
              <a:rPr lang="en-GB" sz="1600" dirty="0" err="1">
                <a:solidFill>
                  <a:schemeClr val="dk1"/>
                </a:solidFill>
                <a:latin typeface="Calibri"/>
                <a:ea typeface="Calibri"/>
                <a:cs typeface="Calibri"/>
                <a:sym typeface="Calibri"/>
              </a:rPr>
              <a:t>neutro</a:t>
            </a:r>
            <a:r>
              <a:rPr lang="en-GB" sz="1600" dirty="0">
                <a:solidFill>
                  <a:schemeClr val="dk1"/>
                </a:solidFill>
                <a:latin typeface="Calibri"/>
                <a:ea typeface="Calibri"/>
                <a:cs typeface="Calibri"/>
                <a:sym typeface="Calibri"/>
              </a:rPr>
              <a:t> senza </a:t>
            </a:r>
            <a:r>
              <a:rPr lang="en-GB" sz="1600" dirty="0" err="1">
                <a:solidFill>
                  <a:schemeClr val="dk1"/>
                </a:solidFill>
                <a:latin typeface="Calibri"/>
                <a:ea typeface="Calibri"/>
                <a:cs typeface="Calibri"/>
                <a:sym typeface="Calibri"/>
              </a:rPr>
              <a:t>cambiarne</a:t>
            </a:r>
            <a:r>
              <a:rPr lang="en-GB" sz="1600" dirty="0">
                <a:solidFill>
                  <a:schemeClr val="dk1"/>
                </a:solidFill>
                <a:latin typeface="Calibri"/>
                <a:ea typeface="Calibri"/>
                <a:cs typeface="Calibri"/>
                <a:sym typeface="Calibri"/>
              </a:rPr>
              <a:t> il </a:t>
            </a:r>
            <a:r>
              <a:rPr lang="en-GB" sz="1600" dirty="0" err="1">
                <a:solidFill>
                  <a:schemeClr val="dk1"/>
                </a:solidFill>
                <a:latin typeface="Calibri"/>
                <a:ea typeface="Calibri"/>
                <a:cs typeface="Calibri"/>
                <a:sym typeface="Calibri"/>
              </a:rPr>
              <a:t>colore</a:t>
            </a:r>
            <a:r>
              <a:rPr lang="en-GB"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1600" b="1" dirty="0" err="1">
                <a:solidFill>
                  <a:srgbClr val="00B050"/>
                </a:solidFill>
                <a:latin typeface="Calibri"/>
                <a:ea typeface="Calibri"/>
                <a:cs typeface="Calibri"/>
                <a:sym typeface="Calibri"/>
              </a:rPr>
              <a:t>Spettrale</a:t>
            </a:r>
            <a:r>
              <a:rPr lang="en-GB" sz="1600" dirty="0">
                <a:solidFill>
                  <a:srgbClr val="00B050"/>
                </a:solidFill>
                <a:latin typeface="Calibri"/>
                <a:ea typeface="Calibri"/>
                <a:cs typeface="Calibri"/>
                <a:sym typeface="Calibri"/>
              </a:rPr>
              <a:t>: </a:t>
            </a:r>
            <a:r>
              <a:rPr lang="en-GB" sz="1600" dirty="0">
                <a:solidFill>
                  <a:schemeClr val="dk1"/>
                </a:solidFill>
                <a:latin typeface="Calibri"/>
                <a:ea typeface="Calibri"/>
                <a:cs typeface="Calibri"/>
                <a:sym typeface="Calibri"/>
              </a:rPr>
              <a:t>La </a:t>
            </a:r>
            <a:r>
              <a:rPr lang="en-GB" sz="1600" dirty="0" err="1">
                <a:solidFill>
                  <a:schemeClr val="dk1"/>
                </a:solidFill>
                <a:latin typeface="Calibri"/>
                <a:ea typeface="Calibri"/>
                <a:cs typeface="Calibri"/>
                <a:sym typeface="Calibri"/>
              </a:rPr>
              <a:t>risoluzione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spettrale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descrive</a:t>
            </a:r>
            <a:r>
              <a:rPr lang="en-GB" sz="1600" dirty="0">
                <a:solidFill>
                  <a:schemeClr val="dk1"/>
                </a:solidFill>
                <a:latin typeface="Calibri"/>
                <a:ea typeface="Calibri"/>
                <a:cs typeface="Calibri"/>
                <a:sym typeface="Calibri"/>
              </a:rPr>
              <a:t> la </a:t>
            </a:r>
            <a:r>
              <a:rPr lang="en-GB" sz="1600" dirty="0" err="1">
                <a:solidFill>
                  <a:schemeClr val="dk1"/>
                </a:solidFill>
                <a:latin typeface="Calibri"/>
                <a:ea typeface="Calibri"/>
                <a:cs typeface="Calibri"/>
                <a:sym typeface="Calibri"/>
              </a:rPr>
              <a:t>capacità</a:t>
            </a:r>
            <a:r>
              <a:rPr lang="en-GB" sz="1600" dirty="0">
                <a:solidFill>
                  <a:schemeClr val="dk1"/>
                </a:solidFill>
                <a:latin typeface="Calibri"/>
                <a:ea typeface="Calibri"/>
                <a:cs typeface="Calibri"/>
                <a:sym typeface="Calibri"/>
              </a:rPr>
              <a:t> di un </a:t>
            </a:r>
            <a:r>
              <a:rPr lang="en-GB" sz="1600" dirty="0" err="1">
                <a:solidFill>
                  <a:schemeClr val="dk1"/>
                </a:solidFill>
                <a:latin typeface="Calibri"/>
                <a:ea typeface="Calibri"/>
                <a:cs typeface="Calibri"/>
                <a:sym typeface="Calibri"/>
              </a:rPr>
              <a:t>sensore</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definire</a:t>
            </a:r>
            <a:r>
              <a:rPr lang="en-GB" sz="1600" dirty="0">
                <a:solidFill>
                  <a:schemeClr val="dk1"/>
                </a:solidFill>
                <a:latin typeface="Calibri"/>
                <a:ea typeface="Calibri"/>
                <a:cs typeface="Calibri"/>
                <a:sym typeface="Calibri"/>
              </a:rPr>
              <a:t> intervalli </a:t>
            </a:r>
            <a:r>
              <a:rPr lang="en-GB" sz="1600" dirty="0" err="1">
                <a:solidFill>
                  <a:schemeClr val="dk1"/>
                </a:solidFill>
                <a:latin typeface="Calibri"/>
                <a:ea typeface="Calibri"/>
                <a:cs typeface="Calibri"/>
                <a:sym typeface="Calibri"/>
              </a:rPr>
              <a:t>sottili</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lunghezza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d'onda</a:t>
            </a:r>
            <a:r>
              <a:rPr lang="en-GB"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1600" b="1" dirty="0" err="1">
                <a:solidFill>
                  <a:srgbClr val="00B050"/>
                </a:solidFill>
                <a:latin typeface="Calibri"/>
                <a:ea typeface="Calibri"/>
                <a:cs typeface="Calibri"/>
                <a:sym typeface="Calibri"/>
              </a:rPr>
              <a:t>Spaziale</a:t>
            </a:r>
            <a:r>
              <a:rPr lang="en-GB" sz="1600" dirty="0">
                <a:solidFill>
                  <a:srgbClr val="00B050"/>
                </a:solidFill>
                <a:latin typeface="Calibri"/>
                <a:ea typeface="Calibri"/>
                <a:cs typeface="Calibri"/>
                <a:sym typeface="Calibri"/>
              </a:rPr>
              <a:t>: </a:t>
            </a:r>
            <a:r>
              <a:rPr lang="en-GB" sz="1600" dirty="0">
                <a:solidFill>
                  <a:schemeClr val="dk1"/>
                </a:solidFill>
                <a:latin typeface="Calibri"/>
                <a:ea typeface="Calibri"/>
                <a:cs typeface="Calibri"/>
                <a:sym typeface="Calibri"/>
              </a:rPr>
              <a:t>La </a:t>
            </a:r>
            <a:r>
              <a:rPr lang="en-GB" sz="1600" dirty="0" err="1">
                <a:solidFill>
                  <a:schemeClr val="dk1"/>
                </a:solidFill>
                <a:latin typeface="Calibri"/>
                <a:ea typeface="Calibri"/>
                <a:cs typeface="Calibri"/>
                <a:sym typeface="Calibri"/>
              </a:rPr>
              <a:t>risoluzione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spaziale</a:t>
            </a:r>
            <a:r>
              <a:rPr lang="en-GB" sz="1600" dirty="0">
                <a:solidFill>
                  <a:schemeClr val="dk1"/>
                </a:solidFill>
                <a:latin typeface="Calibri"/>
                <a:ea typeface="Calibri"/>
                <a:cs typeface="Calibri"/>
                <a:sym typeface="Calibri"/>
              </a:rPr>
              <a:t> è la </a:t>
            </a:r>
            <a:r>
              <a:rPr lang="en-GB" sz="1600" dirty="0" err="1">
                <a:solidFill>
                  <a:schemeClr val="dk1"/>
                </a:solidFill>
                <a:latin typeface="Calibri"/>
                <a:ea typeface="Calibri"/>
                <a:cs typeface="Calibri"/>
                <a:sym typeface="Calibri"/>
              </a:rPr>
              <a:t>proiezione</a:t>
            </a:r>
            <a:r>
              <a:rPr lang="en-GB" sz="1600" dirty="0">
                <a:solidFill>
                  <a:schemeClr val="dk1"/>
                </a:solidFill>
                <a:latin typeface="Calibri"/>
                <a:ea typeface="Calibri"/>
                <a:cs typeface="Calibri"/>
                <a:sym typeface="Calibri"/>
              </a:rPr>
              <a:t> di un </a:t>
            </a:r>
            <a:r>
              <a:rPr lang="en-GB" sz="1600" dirty="0" err="1">
                <a:solidFill>
                  <a:schemeClr val="dk1"/>
                </a:solidFill>
                <a:latin typeface="Calibri"/>
                <a:ea typeface="Calibri"/>
                <a:cs typeface="Calibri"/>
                <a:sym typeface="Calibri"/>
              </a:rPr>
              <a:t>elemento</a:t>
            </a:r>
            <a:r>
              <a:rPr lang="en-GB" sz="1600" dirty="0">
                <a:solidFill>
                  <a:schemeClr val="dk1"/>
                </a:solidFill>
                <a:latin typeface="Calibri"/>
                <a:ea typeface="Calibri"/>
                <a:cs typeface="Calibri"/>
                <a:sym typeface="Calibri"/>
              </a:rPr>
              <a:t> del </a:t>
            </a:r>
            <a:r>
              <a:rPr lang="en-GB" sz="1600" dirty="0" err="1">
                <a:solidFill>
                  <a:schemeClr val="dk1"/>
                </a:solidFill>
                <a:latin typeface="Calibri"/>
                <a:ea typeface="Calibri"/>
                <a:cs typeface="Calibri"/>
                <a:sym typeface="Calibri"/>
              </a:rPr>
              <a:t>rivelatore</a:t>
            </a:r>
            <a:r>
              <a:rPr lang="en-GB" sz="1600" dirty="0">
                <a:solidFill>
                  <a:schemeClr val="dk1"/>
                </a:solidFill>
                <a:latin typeface="Calibri"/>
                <a:ea typeface="Calibri"/>
                <a:cs typeface="Calibri"/>
                <a:sym typeface="Calibri"/>
              </a:rPr>
              <a:t> o di </a:t>
            </a:r>
            <a:r>
              <a:rPr lang="en-GB" sz="1600" dirty="0" err="1">
                <a:solidFill>
                  <a:schemeClr val="dk1"/>
                </a:solidFill>
                <a:latin typeface="Calibri"/>
                <a:ea typeface="Calibri"/>
                <a:cs typeface="Calibri"/>
                <a:sym typeface="Calibri"/>
              </a:rPr>
              <a:t>una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fenditura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sul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terreno</a:t>
            </a:r>
            <a:r>
              <a:rPr lang="en-GB" sz="1600" dirty="0">
                <a:solidFill>
                  <a:schemeClr val="dk1"/>
                </a:solidFill>
                <a:latin typeface="Calibri"/>
                <a:ea typeface="Calibri"/>
                <a:cs typeface="Calibri"/>
                <a:sym typeface="Calibri"/>
              </a:rPr>
              <a:t>. In </a:t>
            </a:r>
            <a:r>
              <a:rPr lang="en-GB" sz="1600" dirty="0" err="1">
                <a:solidFill>
                  <a:schemeClr val="dk1"/>
                </a:solidFill>
                <a:latin typeface="Calibri"/>
                <a:ea typeface="Calibri"/>
                <a:cs typeface="Calibri"/>
                <a:sym typeface="Calibri"/>
              </a:rPr>
              <a:t>altre</a:t>
            </a:r>
            <a:r>
              <a:rPr lang="en-GB" sz="1600" dirty="0">
                <a:solidFill>
                  <a:schemeClr val="dk1"/>
                </a:solidFill>
                <a:latin typeface="Calibri"/>
                <a:ea typeface="Calibri"/>
                <a:cs typeface="Calibri"/>
                <a:sym typeface="Calibri"/>
              </a:rPr>
              <a:t> parole, la </a:t>
            </a:r>
            <a:r>
              <a:rPr lang="en-GB" sz="1600" dirty="0" err="1">
                <a:solidFill>
                  <a:schemeClr val="dk1"/>
                </a:solidFill>
                <a:latin typeface="Calibri"/>
                <a:ea typeface="Calibri"/>
                <a:cs typeface="Calibri"/>
                <a:sym typeface="Calibri"/>
              </a:rPr>
              <a:t>risoluzione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spaziale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dello</a:t>
            </a:r>
            <a:r>
              <a:rPr lang="en-GB" sz="1600" dirty="0">
                <a:solidFill>
                  <a:schemeClr val="dk1"/>
                </a:solidFill>
                <a:latin typeface="Calibri"/>
                <a:ea typeface="Calibri"/>
                <a:cs typeface="Calibri"/>
                <a:sym typeface="Calibri"/>
              </a:rPr>
              <a:t> scanner è il </a:t>
            </a:r>
            <a:r>
              <a:rPr lang="en-GB" sz="1600" dirty="0" err="1">
                <a:solidFill>
                  <a:schemeClr val="dk1"/>
                </a:solidFill>
                <a:latin typeface="Calibri"/>
                <a:ea typeface="Calibri"/>
                <a:cs typeface="Calibri"/>
                <a:sym typeface="Calibri"/>
              </a:rPr>
              <a:t>segmento</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terreno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rilevato</a:t>
            </a:r>
            <a:r>
              <a:rPr lang="en-GB" sz="1600" dirty="0">
                <a:solidFill>
                  <a:schemeClr val="dk1"/>
                </a:solidFill>
                <a:latin typeface="Calibri"/>
                <a:ea typeface="Calibri"/>
                <a:cs typeface="Calibri"/>
                <a:sym typeface="Calibri"/>
              </a:rPr>
              <a:t> in </a:t>
            </a:r>
            <a:r>
              <a:rPr lang="en-GB" sz="1600" dirty="0" err="1">
                <a:solidFill>
                  <a:schemeClr val="dk1"/>
                </a:solidFill>
                <a:latin typeface="Calibri"/>
                <a:ea typeface="Calibri"/>
                <a:cs typeface="Calibri"/>
                <a:sym typeface="Calibri"/>
              </a:rPr>
              <a:t>ogni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istante</a:t>
            </a:r>
            <a:r>
              <a:rPr lang="en-GB" sz="1600" dirty="0">
                <a:solidFill>
                  <a:schemeClr val="dk1"/>
                </a:solidFill>
                <a:latin typeface="Calibri"/>
                <a:ea typeface="Calibri"/>
                <a:cs typeface="Calibri"/>
                <a:sym typeface="Calibri"/>
              </a:rPr>
              <a:t>. È </a:t>
            </a:r>
            <a:r>
              <a:rPr lang="en-GB" sz="1600" dirty="0" err="1">
                <a:solidFill>
                  <a:schemeClr val="dk1"/>
                </a:solidFill>
                <a:latin typeface="Calibri"/>
                <a:ea typeface="Calibri"/>
                <a:cs typeface="Calibri"/>
                <a:sym typeface="Calibri"/>
              </a:rPr>
              <a:t>anche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chiamata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elemento</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risoluzione</a:t>
            </a:r>
            <a:r>
              <a:rPr lang="en-GB" sz="1600" dirty="0">
                <a:solidFill>
                  <a:schemeClr val="dk1"/>
                </a:solidFill>
                <a:latin typeface="Calibri"/>
                <a:ea typeface="Calibri"/>
                <a:cs typeface="Calibri"/>
                <a:sym typeface="Calibri"/>
              </a:rPr>
              <a:t> al </a:t>
            </a:r>
            <a:r>
              <a:rPr lang="en-GB" sz="1600" dirty="0" err="1">
                <a:solidFill>
                  <a:schemeClr val="dk1"/>
                </a:solidFill>
                <a:latin typeface="Calibri"/>
                <a:ea typeface="Calibri"/>
                <a:cs typeface="Calibri"/>
                <a:sym typeface="Calibri"/>
              </a:rPr>
              <a:t>suolo</a:t>
            </a:r>
            <a:r>
              <a:rPr lang="en-GB" sz="1600" dirty="0">
                <a:solidFill>
                  <a:schemeClr val="dk1"/>
                </a:solidFill>
                <a:latin typeface="Calibri"/>
                <a:ea typeface="Calibri"/>
                <a:cs typeface="Calibri"/>
                <a:sym typeface="Calibri"/>
              </a:rPr>
              <a:t> (GRE).</a:t>
            </a:r>
            <a:endParaRPr sz="16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1600" b="1" dirty="0" err="1">
                <a:solidFill>
                  <a:srgbClr val="00B050"/>
                </a:solidFill>
                <a:latin typeface="Calibri"/>
                <a:ea typeface="Calibri"/>
                <a:cs typeface="Calibri"/>
                <a:sym typeface="Calibri"/>
              </a:rPr>
              <a:t>Temporale</a:t>
            </a:r>
            <a:r>
              <a:rPr lang="en-GB" sz="1600" dirty="0">
                <a:solidFill>
                  <a:srgbClr val="00B050"/>
                </a:solidFill>
                <a:latin typeface="Calibri"/>
                <a:ea typeface="Calibri"/>
                <a:cs typeface="Calibri"/>
                <a:sym typeface="Calibri"/>
              </a:rPr>
              <a:t>: </a:t>
            </a:r>
            <a:r>
              <a:rPr lang="en-GB" sz="1600" dirty="0">
                <a:solidFill>
                  <a:schemeClr val="dk1"/>
                </a:solidFill>
                <a:latin typeface="Calibri"/>
                <a:ea typeface="Calibri"/>
                <a:cs typeface="Calibri"/>
                <a:sym typeface="Calibri"/>
              </a:rPr>
              <a:t>La </a:t>
            </a:r>
            <a:r>
              <a:rPr lang="en-GB" sz="1600" dirty="0" err="1">
                <a:solidFill>
                  <a:schemeClr val="dk1"/>
                </a:solidFill>
                <a:latin typeface="Calibri"/>
                <a:ea typeface="Calibri"/>
                <a:cs typeface="Calibri"/>
                <a:sym typeface="Calibri"/>
              </a:rPr>
              <a:t>risoluzione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temporale</a:t>
            </a:r>
            <a:r>
              <a:rPr lang="en-GB" sz="1600" dirty="0">
                <a:solidFill>
                  <a:schemeClr val="dk1"/>
                </a:solidFill>
                <a:latin typeface="Calibri"/>
                <a:ea typeface="Calibri"/>
                <a:cs typeface="Calibri"/>
                <a:sym typeface="Calibri"/>
              </a:rPr>
              <a:t> è </a:t>
            </a:r>
            <a:r>
              <a:rPr lang="en-GB" sz="1600" dirty="0" err="1">
                <a:solidFill>
                  <a:schemeClr val="dk1"/>
                </a:solidFill>
                <a:latin typeface="Calibri"/>
                <a:ea typeface="Calibri"/>
                <a:cs typeface="Calibri"/>
                <a:sym typeface="Calibri"/>
              </a:rPr>
              <a:t>definita</a:t>
            </a:r>
            <a:r>
              <a:rPr lang="en-GB" sz="1600" dirty="0">
                <a:solidFill>
                  <a:schemeClr val="dk1"/>
                </a:solidFill>
                <a:latin typeface="Calibri"/>
                <a:ea typeface="Calibri"/>
                <a:cs typeface="Calibri"/>
                <a:sym typeface="Calibri"/>
              </a:rPr>
              <a:t> come la </a:t>
            </a:r>
            <a:r>
              <a:rPr lang="en-GB" sz="1600" dirty="0" err="1">
                <a:solidFill>
                  <a:schemeClr val="dk1"/>
                </a:solidFill>
                <a:latin typeface="Calibri"/>
                <a:ea typeface="Calibri"/>
                <a:cs typeface="Calibri"/>
                <a:sym typeface="Calibri"/>
              </a:rPr>
              <a:t>quantità</a:t>
            </a:r>
            <a:r>
              <a:rPr lang="en-GB" sz="1600" dirty="0">
                <a:solidFill>
                  <a:schemeClr val="dk1"/>
                </a:solidFill>
                <a:latin typeface="Calibri"/>
                <a:ea typeface="Calibri"/>
                <a:cs typeface="Calibri"/>
                <a:sym typeface="Calibri"/>
              </a:rPr>
              <a:t> di tempo </a:t>
            </a:r>
            <a:r>
              <a:rPr lang="en-GB" sz="1600" dirty="0" err="1">
                <a:solidFill>
                  <a:schemeClr val="dk1"/>
                </a:solidFill>
                <a:latin typeface="Calibri"/>
                <a:ea typeface="Calibri"/>
                <a:cs typeface="Calibri"/>
                <a:sym typeface="Calibri"/>
              </a:rPr>
              <a:t>necessaria</a:t>
            </a:r>
            <a:r>
              <a:rPr lang="en-GB" sz="1600" dirty="0">
                <a:solidFill>
                  <a:schemeClr val="dk1"/>
                </a:solidFill>
                <a:latin typeface="Calibri"/>
                <a:ea typeface="Calibri"/>
                <a:cs typeface="Calibri"/>
                <a:sym typeface="Calibri"/>
              </a:rPr>
              <a:t> per </a:t>
            </a:r>
            <a:r>
              <a:rPr lang="en-GB" sz="1600" dirty="0" err="1">
                <a:solidFill>
                  <a:schemeClr val="dk1"/>
                </a:solidFill>
                <a:latin typeface="Calibri"/>
                <a:ea typeface="Calibri"/>
                <a:cs typeface="Calibri"/>
                <a:sym typeface="Calibri"/>
              </a:rPr>
              <a:t>rivisitare</a:t>
            </a:r>
            <a:r>
              <a:rPr lang="en-GB" sz="1600" dirty="0">
                <a:solidFill>
                  <a:schemeClr val="dk1"/>
                </a:solidFill>
                <a:latin typeface="Calibri"/>
                <a:ea typeface="Calibri"/>
                <a:cs typeface="Calibri"/>
                <a:sym typeface="Calibri"/>
              </a:rPr>
              <a:t> e </a:t>
            </a:r>
            <a:r>
              <a:rPr lang="en-GB" sz="1600" dirty="0" err="1">
                <a:solidFill>
                  <a:schemeClr val="dk1"/>
                </a:solidFill>
                <a:latin typeface="Calibri"/>
                <a:ea typeface="Calibri"/>
                <a:cs typeface="Calibri"/>
                <a:sym typeface="Calibri"/>
              </a:rPr>
              <a:t>acquisire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dati</a:t>
            </a:r>
            <a:r>
              <a:rPr lang="en-GB" sz="1600" dirty="0">
                <a:solidFill>
                  <a:schemeClr val="dk1"/>
                </a:solidFill>
                <a:latin typeface="Calibri"/>
                <a:ea typeface="Calibri"/>
                <a:cs typeface="Calibri"/>
                <a:sym typeface="Calibri"/>
              </a:rPr>
              <a:t> per la </a:t>
            </a:r>
            <a:r>
              <a:rPr lang="en-GB" sz="1600" dirty="0" err="1">
                <a:solidFill>
                  <a:schemeClr val="dk1"/>
                </a:solidFill>
                <a:latin typeface="Calibri"/>
                <a:ea typeface="Calibri"/>
                <a:cs typeface="Calibri"/>
                <a:sym typeface="Calibri"/>
              </a:rPr>
              <a:t>stessa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identica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posizione</a:t>
            </a:r>
            <a:r>
              <a:rPr lang="en-GB"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1600" b="1" dirty="0" err="1">
                <a:solidFill>
                  <a:srgbClr val="00B050"/>
                </a:solidFill>
                <a:latin typeface="Calibri"/>
                <a:ea typeface="Calibri"/>
                <a:cs typeface="Calibri"/>
                <a:sym typeface="Calibri"/>
              </a:rPr>
              <a:t>Radiometrico</a:t>
            </a:r>
            <a:r>
              <a:rPr lang="en-GB" sz="1600" dirty="0">
                <a:solidFill>
                  <a:srgbClr val="00B050"/>
                </a:solidFill>
                <a:latin typeface="Calibri"/>
                <a:ea typeface="Calibri"/>
                <a:cs typeface="Calibri"/>
                <a:sym typeface="Calibri"/>
              </a:rPr>
              <a:t>: </a:t>
            </a:r>
            <a:r>
              <a:rPr lang="en-GB" sz="1600" dirty="0">
                <a:solidFill>
                  <a:schemeClr val="dk1"/>
                </a:solidFill>
                <a:latin typeface="Calibri"/>
                <a:ea typeface="Calibri"/>
                <a:cs typeface="Calibri"/>
                <a:sym typeface="Calibri"/>
              </a:rPr>
              <a:t>La </a:t>
            </a:r>
            <a:r>
              <a:rPr lang="en-GB" sz="1600" dirty="0" err="1">
                <a:solidFill>
                  <a:schemeClr val="dk1"/>
                </a:solidFill>
                <a:latin typeface="Calibri"/>
                <a:ea typeface="Calibri"/>
                <a:cs typeface="Calibri"/>
                <a:sym typeface="Calibri"/>
              </a:rPr>
              <a:t>risoluzione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radiometrica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riferisce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alla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quantità</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informazioni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percepite</a:t>
            </a:r>
            <a:r>
              <a:rPr lang="en-GB" sz="1600" dirty="0">
                <a:solidFill>
                  <a:schemeClr val="dk1"/>
                </a:solidFill>
                <a:latin typeface="Calibri"/>
                <a:ea typeface="Calibri"/>
                <a:cs typeface="Calibri"/>
                <a:sym typeface="Calibri"/>
              </a:rPr>
              <a:t> dal </a:t>
            </a:r>
            <a:r>
              <a:rPr lang="en-GB" sz="1600" dirty="0" err="1">
                <a:solidFill>
                  <a:schemeClr val="dk1"/>
                </a:solidFill>
                <a:latin typeface="Calibri"/>
                <a:ea typeface="Calibri"/>
                <a:cs typeface="Calibri"/>
                <a:sym typeface="Calibri"/>
              </a:rPr>
              <a:t>sensore</a:t>
            </a:r>
            <a:r>
              <a:rPr lang="en-GB" sz="1600" dirty="0">
                <a:solidFill>
                  <a:schemeClr val="dk1"/>
                </a:solidFill>
                <a:latin typeface="Calibri"/>
                <a:ea typeface="Calibri"/>
                <a:cs typeface="Calibri"/>
                <a:sym typeface="Calibri"/>
              </a:rPr>
              <a:t> di un satellite. </a:t>
            </a:r>
            <a:r>
              <a:rPr lang="en-GB" sz="1600" dirty="0" err="1">
                <a:solidFill>
                  <a:schemeClr val="dk1"/>
                </a:solidFill>
                <a:latin typeface="Calibri"/>
                <a:ea typeface="Calibri"/>
                <a:cs typeface="Calibri"/>
                <a:sym typeface="Calibri"/>
              </a:rPr>
              <a:t>Più</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alta</a:t>
            </a:r>
            <a:r>
              <a:rPr lang="en-GB" sz="1600" dirty="0">
                <a:solidFill>
                  <a:schemeClr val="dk1"/>
                </a:solidFill>
                <a:latin typeface="Calibri"/>
                <a:ea typeface="Calibri"/>
                <a:cs typeface="Calibri"/>
                <a:sym typeface="Calibri"/>
              </a:rPr>
              <a:t> è la </a:t>
            </a:r>
            <a:r>
              <a:rPr lang="en-GB" sz="1600" dirty="0" err="1">
                <a:solidFill>
                  <a:schemeClr val="dk1"/>
                </a:solidFill>
                <a:latin typeface="Calibri"/>
                <a:ea typeface="Calibri"/>
                <a:cs typeface="Calibri"/>
                <a:sym typeface="Calibri"/>
              </a:rPr>
              <a:t>risoluzione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radiometrica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più</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sfumature</a:t>
            </a:r>
            <a:r>
              <a:rPr lang="en-GB" sz="1600" dirty="0">
                <a:solidFill>
                  <a:schemeClr val="dk1"/>
                </a:solidFill>
                <a:latin typeface="Calibri"/>
                <a:ea typeface="Calibri"/>
                <a:cs typeface="Calibri"/>
                <a:sym typeface="Calibri"/>
              </a:rPr>
              <a:t> di grigio </a:t>
            </a:r>
            <a:r>
              <a:rPr lang="en-GB" sz="1600" dirty="0" err="1">
                <a:solidFill>
                  <a:schemeClr val="dk1"/>
                </a:solidFill>
                <a:latin typeface="Calibri"/>
                <a:ea typeface="Calibri"/>
                <a:cs typeface="Calibri"/>
                <a:sym typeface="Calibri"/>
              </a:rPr>
              <a:t>vengono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percepite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dall'utente</a:t>
            </a:r>
            <a:r>
              <a:rPr lang="en-GB"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185" name="Google Shape;185;p11"/>
          <p:cNvSpPr txBox="1"/>
          <p:nvPr/>
        </p:nvSpPr>
        <p:spPr>
          <a:xfrm>
            <a:off x="231900" y="751100"/>
            <a:ext cx="11728200" cy="1662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GB" sz="3400">
                <a:solidFill>
                  <a:srgbClr val="92D050"/>
                </a:solidFill>
                <a:latin typeface="Calibri"/>
                <a:ea typeface="Calibri"/>
                <a:cs typeface="Calibri"/>
                <a:sym typeface="Calibri"/>
              </a:rPr>
              <a:t>Insieme di caratteristiche e componenti che </a:t>
            </a:r>
            <a:endParaRPr sz="3400">
              <a:solidFill>
                <a:srgbClr val="92D050"/>
              </a:solidFill>
              <a:latin typeface="Calibri"/>
              <a:ea typeface="Calibri"/>
              <a:cs typeface="Calibri"/>
              <a:sym typeface="Calibri"/>
            </a:endParaRPr>
          </a:p>
          <a:p>
            <a:pPr marL="0" lvl="0" indent="0" algn="ctr" rtl="0">
              <a:spcBef>
                <a:spcPts val="0"/>
              </a:spcBef>
              <a:spcAft>
                <a:spcPts val="0"/>
              </a:spcAft>
              <a:buSzPts val="1100"/>
              <a:buNone/>
            </a:pPr>
            <a:r>
              <a:rPr lang="en-GB" sz="3400">
                <a:solidFill>
                  <a:srgbClr val="92D050"/>
                </a:solidFill>
                <a:latin typeface="Calibri"/>
                <a:ea typeface="Calibri"/>
                <a:cs typeface="Calibri"/>
                <a:sym typeface="Calibri"/>
              </a:rPr>
              <a:t>devono essere prese in considerazione quando si raccolgono dati tramite RS</a:t>
            </a:r>
            <a:endParaRPr sz="4000">
              <a:solidFill>
                <a:srgbClr val="92D05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body" idx="1"/>
          </p:nvPr>
        </p:nvSpPr>
        <p:spPr>
          <a:xfrm>
            <a:off x="501000" y="1725627"/>
            <a:ext cx="11190000" cy="38652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accent6"/>
              </a:buClr>
              <a:buSzPts val="3600"/>
              <a:buNone/>
            </a:pPr>
            <a:r>
              <a:rPr lang="en-GB" sz="3600" b="1">
                <a:solidFill>
                  <a:schemeClr val="accent6"/>
                </a:solidFill>
              </a:rPr>
              <a:t>Sottounità 3: </a:t>
            </a:r>
            <a:br>
              <a:rPr lang="en-GB" sz="800" b="1">
                <a:solidFill>
                  <a:schemeClr val="accent6"/>
                </a:solidFill>
              </a:rPr>
            </a:br>
            <a:endParaRPr sz="800" b="1">
              <a:solidFill>
                <a:schemeClr val="accent6"/>
              </a:solidFill>
            </a:endParaRPr>
          </a:p>
          <a:p>
            <a:pPr marL="0" lvl="0" indent="0" algn="ctr" rtl="0">
              <a:lnSpc>
                <a:spcPct val="90000"/>
              </a:lnSpc>
              <a:spcBef>
                <a:spcPts val="1000"/>
              </a:spcBef>
              <a:spcAft>
                <a:spcPts val="0"/>
              </a:spcAft>
              <a:buClr>
                <a:schemeClr val="dk1"/>
              </a:buClr>
              <a:buSzPts val="1600"/>
              <a:buNone/>
            </a:pPr>
            <a:br>
              <a:rPr lang="en-GB"/>
            </a:br>
            <a:r>
              <a:rPr lang="en-GB" sz="4000">
                <a:solidFill>
                  <a:srgbClr val="94C020"/>
                </a:solidFill>
              </a:rPr>
              <a:t>Introduzione all'analisi e all'elaborazione dei dati:</a:t>
            </a:r>
            <a:endParaRPr sz="4000">
              <a:solidFill>
                <a:srgbClr val="94C020"/>
              </a:solidFill>
            </a:endParaRPr>
          </a:p>
          <a:p>
            <a:pPr marL="0" lvl="0" indent="0" algn="ctr" rtl="0">
              <a:spcBef>
                <a:spcPts val="1000"/>
              </a:spcBef>
              <a:spcAft>
                <a:spcPts val="0"/>
              </a:spcAft>
              <a:buClr>
                <a:schemeClr val="dk1"/>
              </a:buClr>
              <a:buSzPts val="1100"/>
              <a:buNone/>
            </a:pPr>
            <a:r>
              <a:rPr lang="en-GB" sz="4000">
                <a:solidFill>
                  <a:srgbClr val="94C020"/>
                </a:solidFill>
              </a:rPr>
              <a:t>Introduzione al software di elaborazione delle immagini e ai metodi di analisi dei dati spaziali per estrarre informazioni significative dalle immagini di telerilevamento.</a:t>
            </a:r>
            <a:endParaRPr sz="4000">
              <a:solidFill>
                <a:srgbClr val="94C020"/>
              </a:solidFill>
            </a:endParaRPr>
          </a:p>
        </p:txBody>
      </p:sp>
      <p:sp>
        <p:nvSpPr>
          <p:cNvPr id="191" name="Google Shape;191;p12"/>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3: Introduzione all'analisi e all'elaborazione dei dati: Introduzione al software di elaborazione delle immagini e ai metodi di analisi dei dati spaziali per estrarre informazioni significative dalle immagini di telerilevamento.</a:t>
            </a:r>
            <a:endParaRPr/>
          </a:p>
        </p:txBody>
      </p:sp>
      <p:sp>
        <p:nvSpPr>
          <p:cNvPr id="192" name="Google Shape;192;p1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838200" y="1066931"/>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4C020"/>
              </a:buClr>
              <a:buSzPct val="100000"/>
              <a:buFont typeface="Calibri"/>
              <a:buNone/>
            </a:pPr>
            <a:r>
              <a:rPr lang="en-GB"/>
              <a:t>Proprietà importanti da considerare durante la ricerca dei dati RS </a:t>
            </a:r>
            <a:endParaRPr/>
          </a:p>
        </p:txBody>
      </p:sp>
      <p:sp>
        <p:nvSpPr>
          <p:cNvPr id="198" name="Google Shape;198;p13"/>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Module: Digital technologies and artificial intelligence / Learning Unit: Remote Sensing and Farming / Subunit 3: Introduction to data analysis and processing: Introduction to image processing software and methods of spatial data analysis to extract meaningful information from remote sensing images</a:t>
            </a:r>
            <a:endParaRPr/>
          </a:p>
        </p:txBody>
      </p:sp>
      <p:sp>
        <p:nvSpPr>
          <p:cNvPr id="199" name="Google Shape;199;p1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200" name="Google Shape;200;p13"/>
          <p:cNvSpPr>
            <a:spLocks noGrp="1"/>
          </p:cNvSpPr>
          <p:nvPr>
            <p:ph type="pic" idx="2"/>
          </p:nvPr>
        </p:nvSpPr>
        <p:spPr>
          <a:xfrm>
            <a:off x="838199" y="2441195"/>
            <a:ext cx="11074168" cy="3734179"/>
          </a:xfrm>
          <a:prstGeom prst="rect">
            <a:avLst/>
          </a:prstGeom>
          <a:no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838200" y="966263"/>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4C020"/>
              </a:buClr>
              <a:buSzPct val="100000"/>
              <a:buFont typeface="Calibri"/>
              <a:buNone/>
            </a:pPr>
            <a:r>
              <a:rPr lang="en-GB"/>
              <a:t>Linea tecnica generale di elaborazione e analisi per i big data RS </a:t>
            </a:r>
            <a:endParaRPr/>
          </a:p>
        </p:txBody>
      </p:sp>
      <p:sp>
        <p:nvSpPr>
          <p:cNvPr id="206" name="Google Shape;206;p14"/>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3: Introduzione all'analisi e all'elaborazione dei dati: Introduzione al software di elaborazione delle immagini e ai metodi di analisi dei dati spaziali per estrarre informazioni significative dalle immagini di telerilevamento.</a:t>
            </a:r>
            <a:endParaRPr/>
          </a:p>
        </p:txBody>
      </p:sp>
      <p:sp>
        <p:nvSpPr>
          <p:cNvPr id="207" name="Google Shape;207;p1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pic>
        <p:nvPicPr>
          <p:cNvPr id="208" name="Google Shape;208;p14"/>
          <p:cNvPicPr preferRelativeResize="0">
            <a:picLocks noGrp="1"/>
          </p:cNvPicPr>
          <p:nvPr>
            <p:ph type="chart" idx="2"/>
          </p:nvPr>
        </p:nvPicPr>
        <p:blipFill rotWithShape="1">
          <a:blip r:embed="rId3">
            <a:alphaModFix/>
          </a:blip>
          <a:srcRect/>
          <a:stretch/>
        </p:blipFill>
        <p:spPr>
          <a:xfrm>
            <a:off x="2216019" y="2666378"/>
            <a:ext cx="7759961" cy="30403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3960"/>
              <a:buFont typeface="Calibri"/>
              <a:buNone/>
            </a:pPr>
            <a:r>
              <a:rPr lang="en-GB" sz="3859"/>
              <a:t>Aspetti da considerare nell'elaborazione dei dati RS</a:t>
            </a:r>
            <a:endParaRPr sz="3859"/>
          </a:p>
        </p:txBody>
      </p:sp>
      <p:sp>
        <p:nvSpPr>
          <p:cNvPr id="214" name="Google Shape;214;p15"/>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Module: Digital technologies and artificial intelligence / Learning Unit: Remote Sensing and Farming / Subunit 3: Introduction to data analysis and processing: Introduction to image processing software and methods of spatial data analysis to extract meaningful information from remote sensing images</a:t>
            </a:r>
            <a:endParaRPr/>
          </a:p>
        </p:txBody>
      </p:sp>
      <p:sp>
        <p:nvSpPr>
          <p:cNvPr id="215" name="Google Shape;215;p1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216" name="Google Shape;216;p15"/>
          <p:cNvSpPr txBox="1"/>
          <p:nvPr/>
        </p:nvSpPr>
        <p:spPr>
          <a:xfrm>
            <a:off x="527703" y="1690688"/>
            <a:ext cx="10999800" cy="4002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1800" b="1">
                <a:solidFill>
                  <a:schemeClr val="accent6"/>
                </a:solidFill>
                <a:latin typeface="Calibri"/>
                <a:ea typeface="Calibri"/>
                <a:cs typeface="Calibri"/>
                <a:sym typeface="Calibri"/>
              </a:rPr>
              <a:t>Geometrico (spaziale) - </a:t>
            </a:r>
            <a:r>
              <a:rPr lang="en-GB">
                <a:solidFill>
                  <a:schemeClr val="dk1"/>
                </a:solidFill>
                <a:latin typeface="Calibri"/>
                <a:ea typeface="Calibri"/>
                <a:cs typeface="Calibri"/>
                <a:sym typeface="Calibri"/>
              </a:rPr>
              <a:t>è un approccio incentrato sulla mappatura precisa di ogni pixel nello spazio geografico attraverso tecniche quali la rettifica geometrica, l'ortorettifica, la correzione del terreno e la ricostruzione 3D, con il passaggio cruciale iniziale della registrazione dell'immagine, un processo che coinvolge l'allineamento multimodale, multitemporale e multiangolare, ottenuto attraverso l'estrazione delle caratteristiche, la corrispondenza delle caratteristiche e il warping delle immagini</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1800" b="1">
                <a:solidFill>
                  <a:schemeClr val="accent6"/>
                </a:solidFill>
                <a:latin typeface="Calibri"/>
                <a:ea typeface="Calibri"/>
                <a:cs typeface="Calibri"/>
                <a:sym typeface="Calibri"/>
              </a:rPr>
              <a:t>Radiometrico (spettrale) - </a:t>
            </a:r>
            <a:r>
              <a:rPr lang="en-GB">
                <a:solidFill>
                  <a:schemeClr val="dk1"/>
                </a:solidFill>
                <a:latin typeface="Calibri"/>
                <a:ea typeface="Calibri"/>
                <a:cs typeface="Calibri"/>
                <a:sym typeface="Calibri"/>
              </a:rPr>
              <a:t>l'elaborazione di mappe o correzioni dei valori dei pixel da uno spazio misurato a un altro, con o senza dati di riferimento, compresa l'inversione dei parametri fisici, la correzione radiometrica assoluta e relativa e la normalizzazione radiometrica</a:t>
            </a:r>
            <a:r>
              <a:rPr lang="en-GB"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GB" sz="1800" b="1">
                <a:solidFill>
                  <a:schemeClr val="accent6"/>
                </a:solidFill>
                <a:latin typeface="Calibri"/>
                <a:ea typeface="Calibri"/>
                <a:cs typeface="Calibri"/>
                <a:sym typeface="Calibri"/>
              </a:rPr>
              <a:t>Mascheramento delle nuvole - </a:t>
            </a:r>
            <a:r>
              <a:rPr lang="en-GB">
                <a:solidFill>
                  <a:schemeClr val="dk1"/>
                </a:solidFill>
                <a:latin typeface="Calibri"/>
                <a:ea typeface="Calibri"/>
                <a:cs typeface="Calibri"/>
                <a:sym typeface="Calibri"/>
              </a:rPr>
              <a:t>nella pipeline delle applicazioni RS, le regioni coperte da nuvole sono considerate non valide e la mascheratura delle nuvole è un passo importante per delineare ed estrarre regioni prive di nuvole (valide) dalle immagini RS per le analisi successive.</a:t>
            </a:r>
            <a:endParaRPr sz="14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1800" b="1">
                <a:solidFill>
                  <a:schemeClr val="accent6"/>
                </a:solidFill>
                <a:latin typeface="Calibri"/>
                <a:ea typeface="Calibri"/>
                <a:cs typeface="Calibri"/>
                <a:sym typeface="Calibri"/>
              </a:rPr>
              <a:t>Fusione dei dati – </a:t>
            </a:r>
            <a:r>
              <a:rPr lang="en-GB">
                <a:solidFill>
                  <a:schemeClr val="dk1"/>
                </a:solidFill>
                <a:latin typeface="Calibri"/>
                <a:ea typeface="Calibri"/>
                <a:cs typeface="Calibri"/>
                <a:sym typeface="Calibri"/>
              </a:rPr>
              <a:t>è la combinazione di più immagini (acquisite attraverso vari sensori con diverse impostazioni di parametri) per generare una singola immagine che combina tutte le informazioni significative delle singole immagini. Pertanto, i metodi di fusione dei dati forniscono all'immagine composita (fusa) informazioni complementari.</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4: Applicazioni del telerilevamento in agricoltura: esplorare esempi di casi che dimostrano le potenziali applicazioni del telerilevamento in agricoltura, in particolare nella valutazione di vari indicatori importanti per le pratiche agricole.</a:t>
            </a:r>
            <a:endParaRPr/>
          </a:p>
        </p:txBody>
      </p:sp>
      <p:sp>
        <p:nvSpPr>
          <p:cNvPr id="222" name="Google Shape;222;p1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223" name="Google Shape;223;p16"/>
          <p:cNvSpPr/>
          <p:nvPr/>
        </p:nvSpPr>
        <p:spPr>
          <a:xfrm>
            <a:off x="521515" y="1409350"/>
            <a:ext cx="11148969" cy="41857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chemeClr val="accent6"/>
                </a:solidFill>
                <a:latin typeface="Calibri"/>
                <a:ea typeface="Calibri"/>
                <a:cs typeface="Calibri"/>
                <a:sym typeface="Calibri"/>
              </a:rPr>
              <a:t>Sottounità 4: </a:t>
            </a:r>
            <a:br>
              <a:rPr lang="en-GB" sz="200" b="1">
                <a:solidFill>
                  <a:schemeClr val="accent6"/>
                </a:solidFill>
                <a:latin typeface="Calibri"/>
                <a:ea typeface="Calibri"/>
                <a:cs typeface="Calibri"/>
                <a:sym typeface="Calibri"/>
              </a:rPr>
            </a:br>
            <a:endParaRPr sz="200" b="1">
              <a:solidFill>
                <a:schemeClr val="accent6"/>
              </a:solidFill>
              <a:latin typeface="Calibri"/>
              <a:ea typeface="Calibri"/>
              <a:cs typeface="Calibri"/>
              <a:sym typeface="Calibri"/>
            </a:endParaRPr>
          </a:p>
          <a:p>
            <a:pPr marL="0" marR="0" lvl="0" indent="0" algn="ctr" rtl="0">
              <a:spcBef>
                <a:spcPts val="0"/>
              </a:spcBef>
              <a:spcAft>
                <a:spcPts val="0"/>
              </a:spcAft>
              <a:buNone/>
            </a:pPr>
            <a:br>
              <a:rPr lang="en-GB" sz="1800">
                <a:solidFill>
                  <a:schemeClr val="dk1"/>
                </a:solidFill>
                <a:latin typeface="Calibri"/>
                <a:ea typeface="Calibri"/>
                <a:cs typeface="Calibri"/>
                <a:sym typeface="Calibri"/>
              </a:rPr>
            </a:br>
            <a:r>
              <a:rPr lang="en-GB" sz="4000">
                <a:solidFill>
                  <a:srgbClr val="94C020"/>
                </a:solidFill>
                <a:latin typeface="Calibri"/>
                <a:ea typeface="Calibri"/>
                <a:cs typeface="Calibri"/>
                <a:sym typeface="Calibri"/>
              </a:rPr>
              <a:t>Applicazioni del telerilevamento in agricoltura:</a:t>
            </a:r>
            <a:endParaRPr sz="4000">
              <a:solidFill>
                <a:srgbClr val="94C020"/>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4000">
                <a:solidFill>
                  <a:srgbClr val="94C020"/>
                </a:solidFill>
                <a:latin typeface="Calibri"/>
                <a:ea typeface="Calibri"/>
                <a:cs typeface="Calibri"/>
                <a:sym typeface="Calibri"/>
              </a:rPr>
              <a:t>esplorare casi studio che dimostrino le potenziali applicazioni del telerilevamento in agricoltura, in particolare nella valutazione di vari indicatori importanti per le pratiche agricole.</a:t>
            </a:r>
            <a:endParaRPr sz="4000">
              <a:solidFill>
                <a:srgbClr val="94C020"/>
              </a:solidFill>
              <a:latin typeface="Calibri"/>
              <a:ea typeface="Calibri"/>
              <a:cs typeface="Calibri"/>
              <a:sym typeface="Calibri"/>
            </a:endParaRPr>
          </a:p>
          <a:p>
            <a:pPr marL="0" marR="0" lvl="0" indent="0" algn="ctr" rtl="0">
              <a:spcBef>
                <a:spcPts val="0"/>
              </a:spcBef>
              <a:spcAft>
                <a:spcPts val="0"/>
              </a:spcAft>
              <a:buNone/>
            </a:pPr>
            <a:endParaRPr sz="4000">
              <a:solidFill>
                <a:srgbClr val="94C02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609600" y="1016597"/>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990"/>
              <a:buFont typeface="Arial"/>
              <a:buNone/>
            </a:pPr>
            <a:r>
              <a:rPr lang="en-GB"/>
              <a:t>Informazioni fornite da RS in </a:t>
            </a:r>
            <a:endParaRPr/>
          </a:p>
          <a:p>
            <a:pPr marL="0" lvl="0" indent="0" algn="ctr" rtl="0">
              <a:spcBef>
                <a:spcPts val="0"/>
              </a:spcBef>
              <a:spcAft>
                <a:spcPts val="0"/>
              </a:spcAft>
              <a:buClr>
                <a:schemeClr val="dk1"/>
              </a:buClr>
              <a:buSzPts val="990"/>
              <a:buFont typeface="Arial"/>
              <a:buNone/>
            </a:pPr>
            <a:r>
              <a:rPr lang="en-GB"/>
              <a:t>Pratiche agricole</a:t>
            </a:r>
            <a:endParaRPr/>
          </a:p>
        </p:txBody>
      </p:sp>
      <p:sp>
        <p:nvSpPr>
          <p:cNvPr id="229" name="Google Shape;229;p17"/>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4: Applicazioni del telerilevamento in agricoltura: esplorare esempi di casi che dimostrano le potenziali applicazioni del telerilevamento in agricoltura, in particolare nella valutazione di vari indicatori importanti per le pratiche agricole.</a:t>
            </a:r>
            <a:endParaRPr/>
          </a:p>
        </p:txBody>
      </p:sp>
      <p:sp>
        <p:nvSpPr>
          <p:cNvPr id="230" name="Google Shape;230;p1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231" name="Google Shape;231;p17"/>
          <p:cNvSpPr txBox="1"/>
          <p:nvPr/>
        </p:nvSpPr>
        <p:spPr>
          <a:xfrm>
            <a:off x="2833196" y="2461250"/>
            <a:ext cx="6525600" cy="2862900"/>
          </a:xfrm>
          <a:prstGeom prst="rect">
            <a:avLst/>
          </a:prstGeom>
          <a:noFill/>
          <a:ln>
            <a:noFill/>
          </a:ln>
        </p:spPr>
        <p:txBody>
          <a:bodyPr spcFirstLastPara="1" wrap="square" lIns="91425" tIns="45700" rIns="91425" bIns="45700" anchor="t" anchorCtr="0">
            <a:spAutoFit/>
          </a:bodyPr>
          <a:lstStyle/>
          <a:p>
            <a:pPr marL="457200" lvl="0" indent="-342900" algn="l" rtl="0">
              <a:lnSpc>
                <a:spcPct val="150000"/>
              </a:lnSpc>
              <a:spcBef>
                <a:spcPts val="0"/>
              </a:spcBef>
              <a:spcAft>
                <a:spcPts val="0"/>
              </a:spcAft>
              <a:buClr>
                <a:schemeClr val="accent6"/>
              </a:buClr>
              <a:buSzPts val="1800"/>
              <a:buChar char="•"/>
            </a:pPr>
            <a:r>
              <a:rPr lang="en-GB" sz="1800">
                <a:solidFill>
                  <a:schemeClr val="dk1"/>
                </a:solidFill>
                <a:latin typeface="Calibri"/>
                <a:ea typeface="Calibri"/>
                <a:cs typeface="Calibri"/>
                <a:sym typeface="Calibri"/>
              </a:rPr>
              <a:t>Osservare e monitorare le colture</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accent6"/>
              </a:buClr>
              <a:buSzPts val="1800"/>
              <a:buChar char="•"/>
            </a:pPr>
            <a:r>
              <a:rPr lang="en-GB" sz="1800">
                <a:solidFill>
                  <a:schemeClr val="dk1"/>
                </a:solidFill>
                <a:latin typeface="Calibri"/>
                <a:ea typeface="Calibri"/>
                <a:cs typeface="Calibri"/>
                <a:sym typeface="Calibri"/>
              </a:rPr>
              <a:t>Osservazione delle condizioni del suolo</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accent6"/>
              </a:buClr>
              <a:buSzPts val="1800"/>
              <a:buChar char="•"/>
            </a:pPr>
            <a:r>
              <a:rPr lang="en-GB" sz="1800">
                <a:solidFill>
                  <a:schemeClr val="dk1"/>
                </a:solidFill>
                <a:latin typeface="Calibri"/>
                <a:ea typeface="Calibri"/>
                <a:cs typeface="Calibri"/>
                <a:sym typeface="Calibri"/>
              </a:rPr>
              <a:t>Monitoraggio delle condizioni dell'acqua</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accent6"/>
              </a:buClr>
              <a:buSzPts val="1800"/>
              <a:buChar char="•"/>
            </a:pPr>
            <a:r>
              <a:rPr lang="en-GB" sz="1800">
                <a:solidFill>
                  <a:schemeClr val="dk1"/>
                </a:solidFill>
                <a:latin typeface="Calibri"/>
                <a:ea typeface="Calibri"/>
                <a:cs typeface="Calibri"/>
                <a:sym typeface="Calibri"/>
              </a:rPr>
              <a:t>Prevedere le condizioni meteorologiche</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accent6"/>
              </a:buClr>
              <a:buSzPts val="1800"/>
              <a:buChar char="•"/>
            </a:pPr>
            <a:r>
              <a:rPr lang="en-GB" sz="1800">
                <a:solidFill>
                  <a:schemeClr val="dk1"/>
                </a:solidFill>
                <a:latin typeface="Calibri"/>
                <a:ea typeface="Calibri"/>
                <a:cs typeface="Calibri"/>
                <a:sym typeface="Calibri"/>
              </a:rPr>
              <a:t>Osservazione della qualità dell'aria</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accent6"/>
              </a:buClr>
              <a:buSzPts val="1800"/>
              <a:buChar char="•"/>
            </a:pPr>
            <a:r>
              <a:rPr lang="en-GB" sz="1800">
                <a:solidFill>
                  <a:schemeClr val="dk1"/>
                </a:solidFill>
                <a:latin typeface="Calibri"/>
                <a:ea typeface="Calibri"/>
                <a:cs typeface="Calibri"/>
                <a:sym typeface="Calibri"/>
              </a:rPr>
              <a:t>Agricoltura di precisione</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accent6"/>
              </a:buClr>
              <a:buSzPts val="1800"/>
              <a:buChar char="•"/>
            </a:pPr>
            <a:r>
              <a:rPr lang="en-GB" sz="1800">
                <a:solidFill>
                  <a:schemeClr val="dk1"/>
                </a:solidFill>
                <a:latin typeface="Calibri"/>
                <a:ea typeface="Calibri"/>
                <a:cs typeface="Calibri"/>
                <a:sym typeface="Calibri"/>
              </a:rPr>
              <a:t>Monitoraggio e previsione dei cambiamenti climatici</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5: Sfide e limiti del telerilevamento applicato all'agricoltura</a:t>
            </a:r>
            <a:endParaRPr/>
          </a:p>
        </p:txBody>
      </p:sp>
      <p:sp>
        <p:nvSpPr>
          <p:cNvPr id="237" name="Google Shape;237;p1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238" name="Google Shape;238;p18"/>
          <p:cNvSpPr/>
          <p:nvPr/>
        </p:nvSpPr>
        <p:spPr>
          <a:xfrm>
            <a:off x="998290" y="1981972"/>
            <a:ext cx="10444293" cy="21698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chemeClr val="accent6"/>
                </a:solidFill>
                <a:latin typeface="Calibri"/>
                <a:ea typeface="Calibri"/>
                <a:cs typeface="Calibri"/>
                <a:sym typeface="Calibri"/>
              </a:rPr>
              <a:t>Sottounità 5: </a:t>
            </a:r>
            <a:br>
              <a:rPr lang="en-GB" sz="100" b="1">
                <a:solidFill>
                  <a:schemeClr val="accent6"/>
                </a:solidFill>
                <a:latin typeface="Calibri"/>
                <a:ea typeface="Calibri"/>
                <a:cs typeface="Calibri"/>
                <a:sym typeface="Calibri"/>
              </a:rPr>
            </a:br>
            <a:endParaRPr sz="100" b="1">
              <a:solidFill>
                <a:schemeClr val="accent6"/>
              </a:solidFill>
              <a:latin typeface="Calibri"/>
              <a:ea typeface="Calibri"/>
              <a:cs typeface="Calibri"/>
              <a:sym typeface="Calibri"/>
            </a:endParaRPr>
          </a:p>
          <a:p>
            <a:pPr marL="0" marR="0" lvl="0" indent="0" algn="ctr" rtl="0">
              <a:spcBef>
                <a:spcPts val="0"/>
              </a:spcBef>
              <a:spcAft>
                <a:spcPts val="0"/>
              </a:spcAft>
              <a:buNone/>
            </a:pPr>
            <a:br>
              <a:rPr lang="en-GB" sz="1800">
                <a:solidFill>
                  <a:schemeClr val="dk1"/>
                </a:solidFill>
                <a:latin typeface="Calibri"/>
                <a:ea typeface="Calibri"/>
                <a:cs typeface="Calibri"/>
                <a:sym typeface="Calibri"/>
              </a:rPr>
            </a:br>
            <a:r>
              <a:rPr lang="en-GB" sz="4000">
                <a:solidFill>
                  <a:srgbClr val="94C020"/>
                </a:solidFill>
                <a:latin typeface="Calibri"/>
                <a:ea typeface="Calibri"/>
                <a:cs typeface="Calibri"/>
                <a:sym typeface="Calibri"/>
              </a:rPr>
              <a:t>Sfide e limiti del telerilevamento applicato all'agricoltura</a:t>
            </a:r>
            <a:endParaRPr sz="4000">
              <a:solidFill>
                <a:srgbClr val="94C02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9"/>
          <p:cNvSpPr txBox="1">
            <a:spLocks noGrp="1"/>
          </p:cNvSpPr>
          <p:nvPr>
            <p:ph type="title"/>
          </p:nvPr>
        </p:nvSpPr>
        <p:spPr>
          <a:xfrm>
            <a:off x="737532" y="951834"/>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4C020"/>
              </a:buClr>
              <a:buSzPct val="100000"/>
              <a:buFont typeface="Calibri"/>
              <a:buNone/>
            </a:pPr>
            <a:r>
              <a:rPr lang="en-GB"/>
              <a:t>Sfide e limiti del telerilevamento applicato all'agricoltura</a:t>
            </a:r>
            <a:endParaRPr/>
          </a:p>
        </p:txBody>
      </p:sp>
      <p:sp>
        <p:nvSpPr>
          <p:cNvPr id="244" name="Google Shape;244;p19"/>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5: Sfide e limiti del telerilevamento applicato all'agricoltura</a:t>
            </a:r>
            <a:endParaRPr/>
          </a:p>
        </p:txBody>
      </p:sp>
      <p:sp>
        <p:nvSpPr>
          <p:cNvPr id="245" name="Google Shape;245;p1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246" name="Google Shape;246;p19"/>
          <p:cNvSpPr/>
          <p:nvPr/>
        </p:nvSpPr>
        <p:spPr>
          <a:xfrm>
            <a:off x="1076575" y="2721601"/>
            <a:ext cx="10277100" cy="32574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chemeClr val="accent6"/>
              </a:buClr>
              <a:buSzPts val="1800"/>
              <a:buFont typeface="Arial"/>
              <a:buChar char="•"/>
            </a:pPr>
            <a:r>
              <a:rPr lang="en-GB" sz="1800" b="1">
                <a:solidFill>
                  <a:schemeClr val="accent6"/>
                </a:solidFill>
                <a:latin typeface="Calibri"/>
                <a:ea typeface="Calibri"/>
                <a:cs typeface="Calibri"/>
                <a:sym typeface="Calibri"/>
              </a:rPr>
              <a:t>Accesso ridotto ai dati: </a:t>
            </a:r>
            <a:r>
              <a:rPr lang="en-GB" sz="1800">
                <a:latin typeface="Calibri"/>
                <a:ea typeface="Calibri"/>
                <a:cs typeface="Calibri"/>
                <a:sym typeface="Calibri"/>
              </a:rPr>
              <a:t>Accesso limitato a dati di alta qualità. Alcuni dati RS sono disponibili solo a pagamento e per gli agricoltori può essere difficile accedervi e utilizzarli</a:t>
            </a:r>
            <a:r>
              <a:rPr lang="en-GB" sz="1800">
                <a:solidFill>
                  <a:srgbClr val="000000"/>
                </a:solidFill>
                <a:latin typeface="Calibri"/>
                <a:ea typeface="Calibri"/>
                <a:cs typeface="Calibri"/>
                <a:sym typeface="Calibri"/>
              </a:rPr>
              <a:t>. </a:t>
            </a:r>
            <a:endParaRPr sz="1800">
              <a:solidFill>
                <a:srgbClr val="000000"/>
              </a:solidFill>
              <a:latin typeface="EB Garamond"/>
              <a:ea typeface="EB Garamond"/>
              <a:cs typeface="EB Garamond"/>
              <a:sym typeface="EB Garamond"/>
            </a:endParaRPr>
          </a:p>
          <a:p>
            <a:pPr marL="285750" marR="0" lvl="0" indent="-285750" algn="just" rtl="0">
              <a:lnSpc>
                <a:spcPct val="115000"/>
              </a:lnSpc>
              <a:spcBef>
                <a:spcPts val="1000"/>
              </a:spcBef>
              <a:spcAft>
                <a:spcPts val="0"/>
              </a:spcAft>
              <a:buClr>
                <a:schemeClr val="accent6"/>
              </a:buClr>
              <a:buSzPts val="1800"/>
              <a:buFont typeface="Arial"/>
              <a:buChar char="•"/>
            </a:pPr>
            <a:r>
              <a:rPr lang="en-GB" sz="1800" b="1">
                <a:solidFill>
                  <a:schemeClr val="accent6"/>
                </a:solidFill>
                <a:latin typeface="Calibri"/>
                <a:ea typeface="Calibri"/>
                <a:cs typeface="Calibri"/>
                <a:sym typeface="Calibri"/>
              </a:rPr>
              <a:t>Interpretare i dati: </a:t>
            </a:r>
            <a:r>
              <a:rPr lang="en-GB" sz="1800">
                <a:latin typeface="Calibri"/>
                <a:ea typeface="Calibri"/>
                <a:cs typeface="Calibri"/>
                <a:sym typeface="Calibri"/>
              </a:rPr>
              <a:t>L'interpretazione dei dati RS. I dati possono essere complessi e gli agricoltori potrebbero non avere le competenze necessarie per interpretarli accuratamente</a:t>
            </a:r>
            <a:r>
              <a:rPr lang="en-GB" sz="1800">
                <a:solidFill>
                  <a:srgbClr val="000000"/>
                </a:solidFill>
                <a:latin typeface="Calibri"/>
                <a:ea typeface="Calibri"/>
                <a:cs typeface="Calibri"/>
                <a:sym typeface="Calibri"/>
              </a:rPr>
              <a:t>. </a:t>
            </a:r>
            <a:endParaRPr sz="1800">
              <a:solidFill>
                <a:srgbClr val="000000"/>
              </a:solidFill>
              <a:latin typeface="EB Garamond"/>
              <a:ea typeface="EB Garamond"/>
              <a:cs typeface="EB Garamond"/>
              <a:sym typeface="EB Garamond"/>
            </a:endParaRPr>
          </a:p>
          <a:p>
            <a:pPr marL="285750" marR="0" lvl="0" indent="-285750" algn="just" rtl="0">
              <a:lnSpc>
                <a:spcPct val="115000"/>
              </a:lnSpc>
              <a:spcBef>
                <a:spcPts val="1000"/>
              </a:spcBef>
              <a:spcAft>
                <a:spcPts val="0"/>
              </a:spcAft>
              <a:buClr>
                <a:schemeClr val="accent6"/>
              </a:buClr>
              <a:buSzPts val="1800"/>
              <a:buFont typeface="Arial"/>
              <a:buChar char="•"/>
            </a:pPr>
            <a:r>
              <a:rPr lang="en-GB" sz="1800" b="1">
                <a:solidFill>
                  <a:schemeClr val="accent6"/>
                </a:solidFill>
                <a:latin typeface="Calibri"/>
                <a:ea typeface="Calibri"/>
                <a:cs typeface="Calibri"/>
                <a:sym typeface="Calibri"/>
              </a:rPr>
              <a:t>Copertura nuvolosa</a:t>
            </a:r>
            <a:r>
              <a:rPr lang="en-GB" sz="1800">
                <a:solidFill>
                  <a:srgbClr val="000000"/>
                </a:solidFill>
                <a:latin typeface="Calibri"/>
                <a:ea typeface="Calibri"/>
                <a:cs typeface="Calibri"/>
                <a:sym typeface="Calibri"/>
              </a:rPr>
              <a:t>: </a:t>
            </a:r>
            <a:r>
              <a:rPr lang="en-GB" sz="1800">
                <a:latin typeface="Calibri"/>
                <a:ea typeface="Calibri"/>
                <a:cs typeface="Calibri"/>
                <a:sym typeface="Calibri"/>
              </a:rPr>
              <a:t>La copertura nuvolosa può essere un ostacolo importante per ottenere dati RS chiari. Le nuvole possono bloccare la vista della superficie terrestre, rendendo difficile l'ottenimento di dati accurati</a:t>
            </a:r>
            <a:r>
              <a:rPr lang="en-GB" sz="1800">
                <a:solidFill>
                  <a:srgbClr val="000000"/>
                </a:solidFill>
                <a:latin typeface="Calibri"/>
                <a:ea typeface="Calibri"/>
                <a:cs typeface="Calibri"/>
                <a:sym typeface="Calibri"/>
              </a:rPr>
              <a:t>. </a:t>
            </a:r>
            <a:endParaRPr sz="1800">
              <a:solidFill>
                <a:srgbClr val="000000"/>
              </a:solidFill>
              <a:latin typeface="EB Garamond"/>
              <a:ea typeface="EB Garamond"/>
              <a:cs typeface="EB Garamond"/>
              <a:sym typeface="EB Garamond"/>
            </a:endParaRPr>
          </a:p>
          <a:p>
            <a:pPr marL="285750" marR="0" lvl="0" indent="-285750" algn="just" rtl="0">
              <a:lnSpc>
                <a:spcPct val="115000"/>
              </a:lnSpc>
              <a:spcBef>
                <a:spcPts val="1000"/>
              </a:spcBef>
              <a:spcAft>
                <a:spcPts val="0"/>
              </a:spcAft>
              <a:buClr>
                <a:schemeClr val="accent6"/>
              </a:buClr>
              <a:buSzPts val="1800"/>
              <a:buFont typeface="Arial"/>
              <a:buChar char="•"/>
            </a:pPr>
            <a:r>
              <a:rPr lang="en-GB" sz="1800" b="1">
                <a:solidFill>
                  <a:schemeClr val="accent6"/>
                </a:solidFill>
                <a:latin typeface="Calibri"/>
                <a:ea typeface="Calibri"/>
                <a:cs typeface="Calibri"/>
                <a:sym typeface="Calibri"/>
              </a:rPr>
              <a:t>Technical limitations</a:t>
            </a:r>
            <a:r>
              <a:rPr lang="en-GB" sz="1800">
                <a:solidFill>
                  <a:srgbClr val="000000"/>
                </a:solidFill>
                <a:latin typeface="Calibri"/>
                <a:ea typeface="Calibri"/>
                <a:cs typeface="Calibri"/>
                <a:sym typeface="Calibri"/>
              </a:rPr>
              <a:t>: </a:t>
            </a:r>
            <a:r>
              <a:rPr lang="en-GB" sz="1800">
                <a:latin typeface="Calibri"/>
                <a:ea typeface="Calibri"/>
                <a:cs typeface="Calibri"/>
                <a:sym typeface="Calibri"/>
              </a:rPr>
              <a:t>Alcune tecnologie di RS presentano limitazioni tecniche. Ad esempio, alcuni sensori non sono abbastanza sensibili per rilevare determinati tipi di vegetazione o proprietà del suolo</a:t>
            </a:r>
            <a:r>
              <a:rPr lang="en-GB" sz="1800">
                <a:solidFill>
                  <a:srgbClr val="000000"/>
                </a:solidFill>
                <a:latin typeface="Calibri"/>
                <a:ea typeface="Calibri"/>
                <a:cs typeface="Calibri"/>
                <a:sym typeface="Calibri"/>
              </a:rPr>
              <a:t>.</a:t>
            </a:r>
            <a:endParaRPr sz="1800">
              <a:solidFill>
                <a:srgbClr val="000000"/>
              </a:solidFill>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524000" y="2123260"/>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94C020"/>
              </a:buClr>
              <a:buSzPts val="4800"/>
              <a:buFont typeface="Calibri"/>
              <a:buNone/>
            </a:pPr>
            <a:r>
              <a:rPr lang="en-GB" sz="4800" b="1">
                <a:solidFill>
                  <a:srgbClr val="94C020"/>
                </a:solidFill>
                <a:latin typeface="Calibri"/>
                <a:ea typeface="Calibri"/>
                <a:cs typeface="Calibri"/>
                <a:sym typeface="Calibri"/>
              </a:rPr>
              <a:t>C</a:t>
            </a:r>
            <a:r>
              <a:rPr lang="en-GB" sz="4800"/>
              <a:t>orso</a:t>
            </a:r>
            <a:r>
              <a:rPr lang="en-GB" sz="4800" b="1">
                <a:solidFill>
                  <a:srgbClr val="94C020"/>
                </a:solidFill>
                <a:latin typeface="Calibri"/>
                <a:ea typeface="Calibri"/>
                <a:cs typeface="Calibri"/>
                <a:sym typeface="Calibri"/>
              </a:rPr>
              <a:t>: VET</a:t>
            </a:r>
            <a:br>
              <a:rPr lang="en-GB" sz="4800" b="1">
                <a:solidFill>
                  <a:srgbClr val="94C020"/>
                </a:solidFill>
                <a:latin typeface="Calibri"/>
                <a:ea typeface="Calibri"/>
                <a:cs typeface="Calibri"/>
                <a:sym typeface="Calibri"/>
              </a:rPr>
            </a:br>
            <a:r>
              <a:rPr lang="en-GB" sz="4800" b="1">
                <a:solidFill>
                  <a:srgbClr val="94C020"/>
                </a:solidFill>
                <a:latin typeface="Calibri"/>
                <a:ea typeface="Calibri"/>
                <a:cs typeface="Calibri"/>
                <a:sym typeface="Calibri"/>
              </a:rPr>
              <a:t>Modul</a:t>
            </a:r>
            <a:r>
              <a:rPr lang="en-GB" sz="4800"/>
              <a:t>o</a:t>
            </a:r>
            <a:r>
              <a:rPr lang="en-GB" sz="4800" b="1">
                <a:solidFill>
                  <a:srgbClr val="94C020"/>
                </a:solidFill>
                <a:latin typeface="Calibri"/>
                <a:ea typeface="Calibri"/>
                <a:cs typeface="Calibri"/>
                <a:sym typeface="Calibri"/>
              </a:rPr>
              <a:t>: </a:t>
            </a:r>
            <a:r>
              <a:rPr lang="en-GB" sz="4800"/>
              <a:t>Tecnologie digitali e intelligenza artificiale</a:t>
            </a:r>
            <a:br>
              <a:rPr lang="en-GB" sz="4800" b="1">
                <a:solidFill>
                  <a:srgbClr val="94C020"/>
                </a:solidFill>
                <a:latin typeface="Calibri"/>
                <a:ea typeface="Calibri"/>
                <a:cs typeface="Calibri"/>
                <a:sym typeface="Calibri"/>
              </a:rPr>
            </a:br>
            <a:r>
              <a:rPr lang="en-GB" sz="4800"/>
              <a:t>LU</a:t>
            </a:r>
            <a:r>
              <a:rPr lang="en-GB" sz="4800" b="1">
                <a:solidFill>
                  <a:srgbClr val="94C020"/>
                </a:solidFill>
                <a:latin typeface="Calibri"/>
                <a:ea typeface="Calibri"/>
                <a:cs typeface="Calibri"/>
                <a:sym typeface="Calibri"/>
              </a:rPr>
              <a:t>: </a:t>
            </a:r>
            <a:r>
              <a:rPr lang="en-GB" sz="4800"/>
              <a:t>Telerilevamento e agricoltura</a:t>
            </a:r>
            <a:endParaRPr sz="4800" b="1">
              <a:solidFill>
                <a:srgbClr val="94C020"/>
              </a:solidFill>
              <a:latin typeface="Calibri"/>
              <a:ea typeface="Calibri"/>
              <a:cs typeface="Calibri"/>
              <a:sym typeface="Calibri"/>
            </a:endParaRPr>
          </a:p>
        </p:txBody>
      </p:sp>
      <p:sp>
        <p:nvSpPr>
          <p:cNvPr id="101" name="Google Shape;101;p2"/>
          <p:cNvSpPr txBox="1">
            <a:spLocks noGrp="1"/>
          </p:cNvSpPr>
          <p:nvPr>
            <p:ph type="subTitle" idx="1"/>
          </p:nvPr>
        </p:nvSpPr>
        <p:spPr>
          <a:xfrm>
            <a:off x="1524000" y="489949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400"/>
              <a:buNone/>
            </a:pPr>
            <a:endParaRPr>
              <a:solidFill>
                <a:srgbClr val="595959"/>
              </a:solidFill>
            </a:endParaRPr>
          </a:p>
          <a:p>
            <a:pPr marL="0" lvl="0" indent="0" algn="ctr" rtl="0">
              <a:lnSpc>
                <a:spcPct val="90000"/>
              </a:lnSpc>
              <a:spcBef>
                <a:spcPts val="1000"/>
              </a:spcBef>
              <a:spcAft>
                <a:spcPts val="0"/>
              </a:spcAft>
              <a:buClr>
                <a:srgbClr val="595959"/>
              </a:buClr>
              <a:buSzPts val="2400"/>
              <a:buNone/>
            </a:pPr>
            <a:r>
              <a:rPr lang="en-GB">
                <a:solidFill>
                  <a:srgbClr val="595959"/>
                </a:solidFill>
              </a:rPr>
              <a:t>Aut</a:t>
            </a:r>
            <a:r>
              <a:rPr lang="en-GB"/>
              <a:t>ore</a:t>
            </a:r>
            <a:r>
              <a:rPr lang="en-GB">
                <a:solidFill>
                  <a:srgbClr val="595959"/>
                </a:solidFill>
              </a:rPr>
              <a:t>: </a:t>
            </a:r>
            <a:r>
              <a:rPr lang="en-GB"/>
              <a:t>UAZORES</a:t>
            </a:r>
            <a:endParaRPr>
              <a:solidFill>
                <a:srgbClr val="59595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txBox="1">
            <a:spLocks noGrp="1"/>
          </p:cNvSpPr>
          <p:nvPr>
            <p:ph type="title"/>
          </p:nvPr>
        </p:nvSpPr>
        <p:spPr>
          <a:xfrm>
            <a:off x="838200" y="820460"/>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4400"/>
              <a:buFont typeface="Calibri"/>
              <a:buNone/>
            </a:pPr>
            <a:r>
              <a:rPr lang="en-GB"/>
              <a:t>Conclusioni</a:t>
            </a:r>
            <a:endParaRPr/>
          </a:p>
        </p:txBody>
      </p:sp>
      <p:sp>
        <p:nvSpPr>
          <p:cNvPr id="252" name="Google Shape;252;p20"/>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a:t>
            </a:r>
            <a:endParaRPr b="1"/>
          </a:p>
        </p:txBody>
      </p:sp>
      <p:sp>
        <p:nvSpPr>
          <p:cNvPr id="253" name="Google Shape;253;p2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254" name="Google Shape;254;p20"/>
          <p:cNvSpPr/>
          <p:nvPr/>
        </p:nvSpPr>
        <p:spPr>
          <a:xfrm>
            <a:off x="528500" y="1904300"/>
            <a:ext cx="11063700" cy="4334700"/>
          </a:xfrm>
          <a:prstGeom prst="rect">
            <a:avLst/>
          </a:prstGeom>
          <a:noFill/>
          <a:ln>
            <a:noFill/>
          </a:ln>
        </p:spPr>
        <p:txBody>
          <a:bodyPr spcFirstLastPara="1" wrap="square" lIns="91425" tIns="45700" rIns="91425" bIns="45700" anchor="t" anchorCtr="0">
            <a:spAutoFit/>
          </a:bodyPr>
          <a:lstStyle/>
          <a:p>
            <a:pPr marL="571500" marR="0" lvl="0" indent="-285750" algn="just" rtl="0">
              <a:spcBef>
                <a:spcPts val="0"/>
              </a:spcBef>
              <a:spcAft>
                <a:spcPts val="0"/>
              </a:spcAft>
              <a:buClr>
                <a:schemeClr val="accent6"/>
              </a:buClr>
              <a:buSzPts val="1700"/>
              <a:buFont typeface="Arial"/>
              <a:buChar char="•"/>
            </a:pPr>
            <a:r>
              <a:rPr lang="en-GB" sz="1700">
                <a:solidFill>
                  <a:schemeClr val="dk1"/>
                </a:solidFill>
                <a:latin typeface="Calibri"/>
                <a:ea typeface="Calibri"/>
                <a:cs typeface="Calibri"/>
                <a:sym typeface="Calibri"/>
              </a:rPr>
              <a:t>Il telerilevamento è una tecnologia sempre più utilizzata in numerosi campi. Dalla topografia alla cartografia, dal controllo dei fenomeni naturali al monitoraggio dei disastri naturali. Tuttavia, uno degli impieghi in crescita è quello dell'agricoltura. Dalla scelta dell'uso della coltura da produrre, in base alle caratteristiche del clima e del suolo, al controllo della coltura stessa sotto l'aspetto fitosanitario e del suo sviluppo, fino alla determinazione del momento ideale per il raccolto.  Tuttavia, questa tecnica richiede una grande quantità di attrezzature e conoscenze che non sono alla portata di tutti. Per poterla utilizzare, dobbiamo avere accesso alle informazioni fornite dai satelliti, che poi devono essere elaborate in modo da poter essere utilizzate dagli agricoltori.</a:t>
            </a:r>
            <a:endParaRPr/>
          </a:p>
          <a:p>
            <a:pPr marL="571500" marR="0" lvl="0" indent="-285750" algn="just" rtl="0">
              <a:spcBef>
                <a:spcPts val="600"/>
              </a:spcBef>
              <a:spcAft>
                <a:spcPts val="0"/>
              </a:spcAft>
              <a:buClr>
                <a:schemeClr val="accent6"/>
              </a:buClr>
              <a:buSzPts val="1700"/>
              <a:buFont typeface="Arial"/>
              <a:buChar char="•"/>
            </a:pPr>
            <a:r>
              <a:rPr lang="en-GB" sz="1700">
                <a:solidFill>
                  <a:schemeClr val="dk1"/>
                </a:solidFill>
                <a:latin typeface="Calibri"/>
                <a:ea typeface="Calibri"/>
                <a:cs typeface="Calibri"/>
                <a:sym typeface="Calibri"/>
              </a:rPr>
              <a:t>D'altra parte, i dati ottenuti dalla RS permettono di essere utilizzati da vari professionisti per scopi diversi. Questi dati, una volta elaborati, possono essere utilizzati non solo dagli agricoltori ma anche dai meteorologi, che possono così prevenire e avvisare di vari disastri naturali. Oltre a poter effettuare una valutazione più dettagliata dei cambiamenti climatici. </a:t>
            </a:r>
            <a:endParaRPr/>
          </a:p>
          <a:p>
            <a:pPr marL="571500" marR="0" lvl="0" indent="-285750" algn="just" rtl="0">
              <a:spcBef>
                <a:spcPts val="600"/>
              </a:spcBef>
              <a:spcAft>
                <a:spcPts val="0"/>
              </a:spcAft>
              <a:buClr>
                <a:schemeClr val="accent6"/>
              </a:buClr>
              <a:buSzPts val="1700"/>
              <a:buFont typeface="Arial"/>
              <a:buChar char="•"/>
            </a:pPr>
            <a:r>
              <a:rPr lang="en-GB" sz="1700">
                <a:solidFill>
                  <a:schemeClr val="dk1"/>
                </a:solidFill>
                <a:latin typeface="Calibri"/>
                <a:ea typeface="Calibri"/>
                <a:cs typeface="Calibri"/>
                <a:sym typeface="Calibri"/>
              </a:rPr>
              <a:t>Nonostante sia una tecnica utilizzata da molti decenni, continua a evolversi e a migliorare, consentendo un uso più semplice e migliore. Mentre all'inizio si usavano macchine fotografiche montate su mongolfiere e persino piccioni, oggi si usano satelliti e programmi informatici che permettono la visualizzazione e l'analisi del terreno. Tuttavia, il miglioramento continua sia in termini di qualità delle immagini sia in termini di elaborazione delle stesse per facilitarne l'uso.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4400"/>
              <a:buFont typeface="Calibri"/>
              <a:buNone/>
            </a:pPr>
            <a:r>
              <a:rPr lang="en-GB"/>
              <a:t>Introduzione</a:t>
            </a:r>
            <a:endParaRPr/>
          </a:p>
        </p:txBody>
      </p:sp>
      <p:sp>
        <p:nvSpPr>
          <p:cNvPr id="107" name="Google Shape;10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47500" lnSpcReduction="20000"/>
          </a:bodyPr>
          <a:lstStyle/>
          <a:p>
            <a:pPr marL="0" lvl="0" indent="0" algn="just" rtl="0">
              <a:lnSpc>
                <a:spcPct val="170000"/>
              </a:lnSpc>
              <a:spcBef>
                <a:spcPts val="0"/>
              </a:spcBef>
              <a:spcAft>
                <a:spcPts val="0"/>
              </a:spcAft>
              <a:buClr>
                <a:srgbClr val="595959"/>
              </a:buClr>
              <a:buSzPct val="100000"/>
              <a:buNone/>
            </a:pPr>
            <a:r>
              <a:rPr lang="en-GB" sz="2900" dirty="0" err="1"/>
              <a:t>Questo</a:t>
            </a:r>
            <a:r>
              <a:rPr lang="en-GB" sz="2900" dirty="0"/>
              <a:t> </a:t>
            </a:r>
            <a:r>
              <a:rPr lang="en-GB" sz="2900" dirty="0" err="1"/>
              <a:t>corso</a:t>
            </a:r>
            <a:r>
              <a:rPr lang="en-GB" sz="2900" dirty="0"/>
              <a:t> </a:t>
            </a:r>
            <a:r>
              <a:rPr lang="en-GB" sz="2900" dirty="0" err="1"/>
              <a:t>mira</a:t>
            </a:r>
            <a:r>
              <a:rPr lang="en-GB" sz="2900" dirty="0"/>
              <a:t> a </a:t>
            </a:r>
            <a:r>
              <a:rPr lang="en-GB" sz="2900" dirty="0" err="1"/>
              <a:t>fornire</a:t>
            </a:r>
            <a:r>
              <a:rPr lang="en-GB" sz="2900" dirty="0"/>
              <a:t> le </a:t>
            </a:r>
            <a:r>
              <a:rPr lang="en-GB" sz="2900" dirty="0" err="1"/>
              <a:t>conoscenze</a:t>
            </a:r>
            <a:r>
              <a:rPr lang="en-GB" sz="2900" dirty="0"/>
              <a:t> </a:t>
            </a:r>
            <a:r>
              <a:rPr lang="en-GB" sz="2900" dirty="0" err="1"/>
              <a:t>fondamentali</a:t>
            </a:r>
            <a:r>
              <a:rPr lang="en-GB" sz="2900" dirty="0"/>
              <a:t> </a:t>
            </a:r>
            <a:r>
              <a:rPr lang="en-GB" sz="2900" dirty="0" err="1"/>
              <a:t>dei</a:t>
            </a:r>
            <a:r>
              <a:rPr lang="en-GB" sz="2900" dirty="0"/>
              <a:t> </a:t>
            </a:r>
            <a:r>
              <a:rPr lang="en-GB" sz="2900" dirty="0" err="1"/>
              <a:t>principi</a:t>
            </a:r>
            <a:r>
              <a:rPr lang="en-GB" sz="2900" dirty="0"/>
              <a:t> del </a:t>
            </a:r>
            <a:r>
              <a:rPr lang="en-GB" sz="2900" dirty="0" err="1"/>
              <a:t>telerilevamento</a:t>
            </a:r>
            <a:r>
              <a:rPr lang="en-GB" sz="2900" dirty="0"/>
              <a:t> e </a:t>
            </a:r>
            <a:r>
              <a:rPr lang="en-GB" sz="2900" dirty="0" err="1"/>
              <a:t>delle</a:t>
            </a:r>
            <a:r>
              <a:rPr lang="en-GB" sz="2900" dirty="0"/>
              <a:t> loro </a:t>
            </a:r>
            <a:r>
              <a:rPr lang="en-GB" sz="2900" dirty="0" err="1"/>
              <a:t>applicazioni</a:t>
            </a:r>
            <a:r>
              <a:rPr lang="en-GB" sz="2900" dirty="0"/>
              <a:t> </a:t>
            </a:r>
            <a:r>
              <a:rPr lang="en-GB" sz="2900" dirty="0" err="1"/>
              <a:t>pratiche</a:t>
            </a:r>
            <a:r>
              <a:rPr lang="en-GB" sz="2900" dirty="0"/>
              <a:t> in </a:t>
            </a:r>
            <a:r>
              <a:rPr lang="en-GB" sz="2900" dirty="0" err="1"/>
              <a:t>agricoltura</a:t>
            </a:r>
            <a:r>
              <a:rPr lang="en-GB" sz="2900" dirty="0"/>
              <a:t> e </a:t>
            </a:r>
            <a:r>
              <a:rPr lang="en-GB" sz="2900" dirty="0" err="1"/>
              <a:t>silvicoltura</a:t>
            </a:r>
            <a:r>
              <a:rPr lang="en-GB" sz="2900" dirty="0"/>
              <a:t>, </a:t>
            </a:r>
            <a:r>
              <a:rPr lang="en-GB" sz="2900" dirty="0" err="1"/>
              <a:t>consentendo</a:t>
            </a:r>
            <a:r>
              <a:rPr lang="en-GB" sz="2900" dirty="0"/>
              <a:t> loro di </a:t>
            </a:r>
            <a:r>
              <a:rPr lang="en-GB" sz="2900" dirty="0" err="1"/>
              <a:t>utilizzare</a:t>
            </a:r>
            <a:r>
              <a:rPr lang="en-GB" sz="2900" dirty="0"/>
              <a:t> le </a:t>
            </a:r>
            <a:r>
              <a:rPr lang="en-GB" sz="2900" dirty="0" err="1"/>
              <a:t>tecniche</a:t>
            </a:r>
            <a:r>
              <a:rPr lang="en-GB" sz="2900" dirty="0"/>
              <a:t> di </a:t>
            </a:r>
            <a:r>
              <a:rPr lang="en-GB" sz="2900" dirty="0" err="1"/>
              <a:t>telerilevamento</a:t>
            </a:r>
            <a:r>
              <a:rPr lang="en-GB" sz="2900" dirty="0"/>
              <a:t> </a:t>
            </a:r>
            <a:r>
              <a:rPr lang="en-GB" sz="2900" dirty="0" err="1"/>
              <a:t>nelle</a:t>
            </a:r>
            <a:r>
              <a:rPr lang="en-GB" sz="2900" dirty="0"/>
              <a:t> </a:t>
            </a:r>
            <a:r>
              <a:rPr lang="en-GB" sz="2900" dirty="0" err="1"/>
              <a:t>pratiche</a:t>
            </a:r>
            <a:r>
              <a:rPr lang="en-GB" sz="2900" dirty="0"/>
              <a:t> di </a:t>
            </a:r>
            <a:r>
              <a:rPr lang="en-GB" sz="2900" dirty="0" err="1"/>
              <a:t>monitoraggio</a:t>
            </a:r>
            <a:r>
              <a:rPr lang="en-GB" sz="2900" dirty="0"/>
              <a:t> e </a:t>
            </a:r>
            <a:r>
              <a:rPr lang="en-GB" sz="2900" dirty="0" err="1"/>
              <a:t>ottimizzazione</a:t>
            </a:r>
            <a:r>
              <a:rPr lang="en-GB" sz="2900" dirty="0"/>
              <a:t>.</a:t>
            </a:r>
            <a:endParaRPr sz="2900" dirty="0"/>
          </a:p>
          <a:p>
            <a:pPr marL="0" lvl="0" indent="0" algn="l" rtl="0">
              <a:lnSpc>
                <a:spcPct val="90000"/>
              </a:lnSpc>
              <a:spcBef>
                <a:spcPts val="1000"/>
              </a:spcBef>
              <a:spcAft>
                <a:spcPts val="0"/>
              </a:spcAft>
              <a:buClr>
                <a:srgbClr val="595959"/>
              </a:buClr>
              <a:buSzPct val="100000"/>
              <a:buNone/>
            </a:pPr>
            <a:r>
              <a:rPr lang="en-GB" dirty="0"/>
              <a:t> </a:t>
            </a:r>
            <a:endParaRPr dirty="0"/>
          </a:p>
          <a:p>
            <a:pPr marL="0" lvl="0" indent="0" algn="just" rtl="0">
              <a:lnSpc>
                <a:spcPct val="120000"/>
              </a:lnSpc>
              <a:spcBef>
                <a:spcPts val="1000"/>
              </a:spcBef>
              <a:spcAft>
                <a:spcPts val="0"/>
              </a:spcAft>
              <a:buClr>
                <a:srgbClr val="595959"/>
              </a:buClr>
              <a:buSzPct val="100000"/>
              <a:buNone/>
            </a:pPr>
            <a:r>
              <a:rPr lang="en-GB" sz="2500" dirty="0"/>
              <a:t>Al </a:t>
            </a:r>
            <a:r>
              <a:rPr lang="en-GB" sz="2500" dirty="0" err="1"/>
              <a:t>termine</a:t>
            </a:r>
            <a:r>
              <a:rPr lang="en-GB" sz="2500" dirty="0"/>
              <a:t> del </a:t>
            </a:r>
            <a:r>
              <a:rPr lang="en-GB" sz="2500" dirty="0" err="1"/>
              <a:t>corso</a:t>
            </a:r>
            <a:r>
              <a:rPr lang="en-GB" sz="2500" dirty="0"/>
              <a:t> di </a:t>
            </a:r>
            <a:r>
              <a:rPr lang="en-GB" sz="2500" dirty="0" err="1"/>
              <a:t>studi</a:t>
            </a:r>
            <a:r>
              <a:rPr lang="en-GB" sz="2500" dirty="0"/>
              <a:t> </a:t>
            </a:r>
            <a:r>
              <a:rPr lang="en-GB" sz="2500" dirty="0" err="1"/>
              <a:t>dovreste</a:t>
            </a:r>
            <a:r>
              <a:rPr lang="en-GB" sz="2500" dirty="0"/>
              <a:t> </a:t>
            </a:r>
            <a:r>
              <a:rPr lang="en-GB" sz="2500" dirty="0" err="1"/>
              <a:t>essere</a:t>
            </a:r>
            <a:r>
              <a:rPr lang="en-GB" sz="2500" dirty="0"/>
              <a:t> in </a:t>
            </a:r>
            <a:r>
              <a:rPr lang="en-GB" sz="2500" dirty="0" err="1"/>
              <a:t>grado</a:t>
            </a:r>
            <a:r>
              <a:rPr lang="en-GB" sz="2500" dirty="0"/>
              <a:t> di </a:t>
            </a:r>
            <a:r>
              <a:rPr lang="en-GB" sz="2500" dirty="0" err="1"/>
              <a:t>ottenere</a:t>
            </a:r>
            <a:r>
              <a:rPr lang="en-GB" sz="2500" dirty="0"/>
              <a:t> </a:t>
            </a:r>
            <a:r>
              <a:rPr lang="en-GB" sz="2500" dirty="0" err="1"/>
              <a:t>i</a:t>
            </a:r>
            <a:r>
              <a:rPr lang="en-GB" sz="2500" dirty="0"/>
              <a:t> </a:t>
            </a:r>
            <a:r>
              <a:rPr lang="en-GB" sz="2500" dirty="0" err="1"/>
              <a:t>seguenti</a:t>
            </a:r>
            <a:r>
              <a:rPr lang="en-GB" sz="2500" dirty="0"/>
              <a:t> </a:t>
            </a:r>
            <a:r>
              <a:rPr lang="en-GB" sz="2500" dirty="0" err="1"/>
              <a:t>risultati</a:t>
            </a:r>
            <a:r>
              <a:rPr lang="en-GB" sz="2500" dirty="0"/>
              <a:t> di </a:t>
            </a:r>
            <a:r>
              <a:rPr lang="en-GB" sz="2500" dirty="0" err="1"/>
              <a:t>apprendimento</a:t>
            </a:r>
            <a:r>
              <a:rPr lang="en-GB" sz="2500" dirty="0"/>
              <a:t>:</a:t>
            </a:r>
            <a:endParaRPr sz="2500" dirty="0"/>
          </a:p>
          <a:p>
            <a:pPr marL="0" lvl="0" indent="0" algn="just" rtl="0">
              <a:lnSpc>
                <a:spcPct val="120000"/>
              </a:lnSpc>
              <a:spcBef>
                <a:spcPts val="1000"/>
              </a:spcBef>
              <a:spcAft>
                <a:spcPts val="0"/>
              </a:spcAft>
              <a:buClr>
                <a:schemeClr val="accent6"/>
              </a:buClr>
              <a:buSzPct val="100000"/>
              <a:buNone/>
            </a:pPr>
            <a:r>
              <a:rPr lang="en-GB" sz="2900" b="1" dirty="0" err="1">
                <a:solidFill>
                  <a:schemeClr val="accent6"/>
                </a:solidFill>
              </a:rPr>
              <a:t>Conoscenze</a:t>
            </a:r>
            <a:endParaRPr sz="2900" dirty="0">
              <a:solidFill>
                <a:schemeClr val="accent6"/>
              </a:solidFill>
            </a:endParaRPr>
          </a:p>
          <a:p>
            <a:pPr marL="228600" lvl="0" indent="-163671" algn="just" rtl="0">
              <a:lnSpc>
                <a:spcPct val="120000"/>
              </a:lnSpc>
              <a:spcBef>
                <a:spcPts val="1000"/>
              </a:spcBef>
              <a:spcAft>
                <a:spcPts val="0"/>
              </a:spcAft>
              <a:buClr>
                <a:schemeClr val="accent6"/>
              </a:buClr>
              <a:buSzPct val="100000"/>
              <a:buChar char="•"/>
            </a:pPr>
            <a:r>
              <a:rPr lang="en-GB" sz="2900" dirty="0" err="1"/>
              <a:t>Delineare</a:t>
            </a:r>
            <a:r>
              <a:rPr lang="en-GB" sz="2900" dirty="0"/>
              <a:t> </a:t>
            </a:r>
            <a:r>
              <a:rPr lang="en-GB" sz="2900" dirty="0" err="1"/>
              <a:t>i</a:t>
            </a:r>
            <a:r>
              <a:rPr lang="en-GB" sz="2900" dirty="0"/>
              <a:t> </a:t>
            </a:r>
            <a:r>
              <a:rPr lang="en-GB" sz="2900" dirty="0" err="1"/>
              <a:t>principi</a:t>
            </a:r>
            <a:r>
              <a:rPr lang="en-GB" sz="2900" dirty="0"/>
              <a:t> del </a:t>
            </a:r>
            <a:r>
              <a:rPr lang="en-GB" sz="2900" dirty="0" err="1"/>
              <a:t>telerilevamento</a:t>
            </a:r>
            <a:r>
              <a:rPr lang="en-GB" sz="2900" dirty="0"/>
              <a:t> e le loro </a:t>
            </a:r>
            <a:r>
              <a:rPr lang="en-GB" sz="2900" dirty="0" err="1"/>
              <a:t>applicazioni</a:t>
            </a:r>
            <a:r>
              <a:rPr lang="en-GB" sz="2900" dirty="0"/>
              <a:t> in </a:t>
            </a:r>
            <a:r>
              <a:rPr lang="en-GB" sz="2900" dirty="0" err="1"/>
              <a:t>agricoltura</a:t>
            </a:r>
            <a:r>
              <a:rPr lang="en-GB" sz="2900" dirty="0"/>
              <a:t>.</a:t>
            </a:r>
            <a:endParaRPr sz="2900" dirty="0"/>
          </a:p>
          <a:p>
            <a:pPr marL="228600" lvl="0" indent="-163671" algn="just" rtl="0">
              <a:lnSpc>
                <a:spcPct val="120000"/>
              </a:lnSpc>
              <a:spcBef>
                <a:spcPts val="1000"/>
              </a:spcBef>
              <a:spcAft>
                <a:spcPts val="0"/>
              </a:spcAft>
              <a:buClr>
                <a:schemeClr val="accent6"/>
              </a:buClr>
              <a:buSzPct val="100000"/>
              <a:buChar char="•"/>
            </a:pPr>
            <a:r>
              <a:rPr lang="en-GB" sz="2900" dirty="0" err="1"/>
              <a:t>Riconoscere</a:t>
            </a:r>
            <a:r>
              <a:rPr lang="en-GB" sz="2900" dirty="0"/>
              <a:t> e </a:t>
            </a:r>
            <a:r>
              <a:rPr lang="en-GB" sz="2900" dirty="0" err="1"/>
              <a:t>discutere</a:t>
            </a:r>
            <a:r>
              <a:rPr lang="en-GB" sz="2900" dirty="0"/>
              <a:t> le </a:t>
            </a:r>
            <a:r>
              <a:rPr lang="en-GB" sz="2900" dirty="0" err="1"/>
              <a:t>immagini</a:t>
            </a:r>
            <a:r>
              <a:rPr lang="en-GB" sz="2900" dirty="0"/>
              <a:t> </a:t>
            </a:r>
            <a:r>
              <a:rPr lang="en-GB" sz="2900" dirty="0" err="1"/>
              <a:t>dei</a:t>
            </a:r>
            <a:r>
              <a:rPr lang="en-GB" sz="2900" dirty="0"/>
              <a:t> </a:t>
            </a:r>
            <a:r>
              <a:rPr lang="en-GB" sz="2900" dirty="0" err="1"/>
              <a:t>dati</a:t>
            </a:r>
            <a:r>
              <a:rPr lang="en-GB" sz="2900" dirty="0"/>
              <a:t> </a:t>
            </a:r>
            <a:r>
              <a:rPr lang="en-GB" sz="2900" dirty="0" err="1"/>
              <a:t>acquisiti</a:t>
            </a:r>
            <a:r>
              <a:rPr lang="en-GB" sz="2900" dirty="0"/>
              <a:t> ed </a:t>
            </a:r>
            <a:r>
              <a:rPr lang="en-GB" sz="2900" dirty="0" err="1"/>
              <a:t>elaborati</a:t>
            </a:r>
            <a:endParaRPr sz="2900" dirty="0"/>
          </a:p>
          <a:p>
            <a:pPr marL="228600" lvl="0" indent="-163671" algn="just" rtl="0">
              <a:lnSpc>
                <a:spcPct val="120000"/>
              </a:lnSpc>
              <a:spcBef>
                <a:spcPts val="1000"/>
              </a:spcBef>
              <a:spcAft>
                <a:spcPts val="0"/>
              </a:spcAft>
              <a:buClr>
                <a:schemeClr val="accent6"/>
              </a:buClr>
              <a:buSzPct val="100000"/>
              <a:buChar char="•"/>
            </a:pPr>
            <a:r>
              <a:rPr lang="en-GB" sz="2900" dirty="0" err="1"/>
              <a:t>Identificare</a:t>
            </a:r>
            <a:r>
              <a:rPr lang="en-GB" sz="2900" dirty="0"/>
              <a:t> le </a:t>
            </a:r>
            <a:r>
              <a:rPr lang="en-GB" sz="2900" dirty="0" err="1"/>
              <a:t>sfide</a:t>
            </a:r>
            <a:r>
              <a:rPr lang="en-GB" sz="2900" dirty="0"/>
              <a:t> e </a:t>
            </a:r>
            <a:r>
              <a:rPr lang="en-GB" sz="2900" dirty="0" err="1"/>
              <a:t>i</a:t>
            </a:r>
            <a:r>
              <a:rPr lang="en-GB" sz="2900" dirty="0"/>
              <a:t> </a:t>
            </a:r>
            <a:r>
              <a:rPr lang="en-GB" sz="2900" dirty="0" err="1"/>
              <a:t>limiti</a:t>
            </a:r>
            <a:r>
              <a:rPr lang="en-GB" sz="2900" dirty="0"/>
              <a:t> </a:t>
            </a:r>
            <a:r>
              <a:rPr lang="en-GB" sz="2900" dirty="0" err="1"/>
              <a:t>associati</a:t>
            </a:r>
            <a:r>
              <a:rPr lang="en-GB" sz="2900" dirty="0"/>
              <a:t> </a:t>
            </a:r>
            <a:r>
              <a:rPr lang="en-GB" sz="2900" dirty="0" err="1"/>
              <a:t>all'uso</a:t>
            </a:r>
            <a:r>
              <a:rPr lang="en-GB" sz="2900" dirty="0"/>
              <a:t> </a:t>
            </a:r>
            <a:r>
              <a:rPr lang="en-GB" sz="2900" dirty="0" err="1"/>
              <a:t>delle</a:t>
            </a:r>
            <a:r>
              <a:rPr lang="en-GB" sz="2900" dirty="0"/>
              <a:t> </a:t>
            </a:r>
            <a:r>
              <a:rPr lang="en-GB" sz="2900" dirty="0" err="1"/>
              <a:t>tecniche</a:t>
            </a:r>
            <a:r>
              <a:rPr lang="en-GB" sz="2900" dirty="0"/>
              <a:t> di </a:t>
            </a:r>
            <a:r>
              <a:rPr lang="en-GB" sz="2900" dirty="0" err="1"/>
              <a:t>telerilevamento</a:t>
            </a:r>
            <a:r>
              <a:rPr lang="en-GB" sz="2900" dirty="0"/>
              <a:t> in </a:t>
            </a:r>
            <a:r>
              <a:rPr lang="en-GB" sz="2900" dirty="0" err="1"/>
              <a:t>contesti</a:t>
            </a:r>
            <a:r>
              <a:rPr lang="en-GB" sz="2900" dirty="0"/>
              <a:t> </a:t>
            </a:r>
            <a:r>
              <a:rPr lang="en-GB" sz="2900" dirty="0" err="1"/>
              <a:t>agricoli</a:t>
            </a:r>
            <a:r>
              <a:rPr lang="en-GB" sz="2900" dirty="0"/>
              <a:t>..</a:t>
            </a:r>
            <a:endParaRPr sz="2900" dirty="0"/>
          </a:p>
          <a:p>
            <a:pPr marL="0" lvl="0" indent="0" algn="just" rtl="0">
              <a:lnSpc>
                <a:spcPct val="120000"/>
              </a:lnSpc>
              <a:spcBef>
                <a:spcPts val="1000"/>
              </a:spcBef>
              <a:spcAft>
                <a:spcPts val="0"/>
              </a:spcAft>
              <a:buClr>
                <a:schemeClr val="accent6"/>
              </a:buClr>
              <a:buSzPct val="100000"/>
              <a:buNone/>
            </a:pPr>
            <a:r>
              <a:rPr lang="en-GB" sz="2900" b="1" dirty="0" err="1">
                <a:solidFill>
                  <a:schemeClr val="accent6"/>
                </a:solidFill>
              </a:rPr>
              <a:t>Abilità</a:t>
            </a:r>
            <a:r>
              <a:rPr lang="en-GB" sz="2900" b="1" dirty="0">
                <a:solidFill>
                  <a:schemeClr val="accent6"/>
                </a:solidFill>
              </a:rPr>
              <a:t> e </a:t>
            </a:r>
            <a:r>
              <a:rPr lang="en-GB" sz="2900" b="1" dirty="0" err="1">
                <a:solidFill>
                  <a:schemeClr val="accent6"/>
                </a:solidFill>
              </a:rPr>
              <a:t>Competenze</a:t>
            </a:r>
            <a:endParaRPr sz="2900" dirty="0">
              <a:solidFill>
                <a:schemeClr val="accent6"/>
              </a:solidFill>
            </a:endParaRPr>
          </a:p>
          <a:p>
            <a:pPr indent="-457200" algn="just">
              <a:lnSpc>
                <a:spcPct val="120000"/>
              </a:lnSpc>
              <a:buSzPct val="100000"/>
            </a:pPr>
            <a:r>
              <a:rPr lang="en-GB" sz="2900" dirty="0" err="1"/>
              <a:t>Applicare</a:t>
            </a:r>
            <a:r>
              <a:rPr lang="en-GB" sz="2900" dirty="0"/>
              <a:t> software e </a:t>
            </a:r>
            <a:r>
              <a:rPr lang="en-GB" sz="2900" dirty="0" err="1"/>
              <a:t>tecniche</a:t>
            </a:r>
            <a:r>
              <a:rPr lang="en-GB" sz="2900" dirty="0"/>
              <a:t> di </a:t>
            </a:r>
            <a:r>
              <a:rPr lang="en-GB" sz="2900" dirty="0" err="1"/>
              <a:t>elaborazione</a:t>
            </a:r>
            <a:r>
              <a:rPr lang="en-GB" sz="2900" dirty="0"/>
              <a:t> </a:t>
            </a:r>
            <a:r>
              <a:rPr lang="en-GB" sz="2900" dirty="0" err="1"/>
              <a:t>delle</a:t>
            </a:r>
            <a:r>
              <a:rPr lang="en-GB" sz="2900" dirty="0"/>
              <a:t> </a:t>
            </a:r>
            <a:r>
              <a:rPr lang="en-GB" sz="2900" dirty="0" err="1"/>
              <a:t>immagini</a:t>
            </a:r>
            <a:r>
              <a:rPr lang="en-GB" sz="2900" dirty="0"/>
              <a:t> per </a:t>
            </a:r>
            <a:r>
              <a:rPr lang="en-GB" sz="2900" dirty="0" err="1"/>
              <a:t>i</a:t>
            </a:r>
            <a:r>
              <a:rPr lang="en-GB" sz="2900" dirty="0"/>
              <a:t> </a:t>
            </a:r>
            <a:r>
              <a:rPr lang="en-GB" sz="2900" dirty="0" err="1"/>
              <a:t>dati</a:t>
            </a:r>
            <a:r>
              <a:rPr lang="en-GB" sz="2900" dirty="0"/>
              <a:t> di </a:t>
            </a:r>
            <a:r>
              <a:rPr lang="en-GB" sz="2900" dirty="0" err="1"/>
              <a:t>telerilevamento</a:t>
            </a:r>
            <a:r>
              <a:rPr lang="en-GB" sz="2900" dirty="0"/>
              <a:t>.</a:t>
            </a:r>
            <a:endParaRPr sz="2900" dirty="0"/>
          </a:p>
          <a:p>
            <a:pPr indent="-457200" algn="just">
              <a:lnSpc>
                <a:spcPct val="120000"/>
              </a:lnSpc>
              <a:buSzPct val="100000"/>
            </a:pPr>
            <a:r>
              <a:rPr lang="it-IT" sz="2900" dirty="0"/>
              <a:t>Analizzare e interpretare i dati spaziali elaborati per valutare gli indicatori relativi alle pratiche agricole.</a:t>
            </a:r>
          </a:p>
          <a:p>
            <a:pPr indent="-457200" algn="just">
              <a:lnSpc>
                <a:spcPct val="120000"/>
              </a:lnSpc>
              <a:buSzPct val="100000"/>
            </a:pPr>
            <a:r>
              <a:rPr lang="it-IT" sz="2900" dirty="0"/>
              <a:t>Raccogliere e utilizzare dati rilevanti da varie fonti, tra cui immagini satellitari, fotografie aeree e altri set di dati rilevanti, per scopi di monitoraggio e analisi.</a:t>
            </a:r>
            <a:endParaRPr dirty="0"/>
          </a:p>
        </p:txBody>
      </p:sp>
      <p:sp>
        <p:nvSpPr>
          <p:cNvPr id="108" name="Google Shape;108;p3"/>
          <p:cNvSpPr txBox="1">
            <a:spLocks noGrp="1"/>
          </p:cNvSpPr>
          <p:nvPr>
            <p:ph type="ftr" idx="11"/>
          </p:nvPr>
        </p:nvSpPr>
        <p:spPr>
          <a:xfrm>
            <a:off x="838200" y="6238876"/>
            <a:ext cx="10319158" cy="6191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a:t>
            </a:r>
            <a:endParaRPr/>
          </a:p>
        </p:txBody>
      </p:sp>
      <p:sp>
        <p:nvSpPr>
          <p:cNvPr id="109" name="Google Shape;109;p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838200" y="2719562"/>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6"/>
              </a:buClr>
              <a:buSzPct val="100000"/>
              <a:buFont typeface="Calibri"/>
              <a:buNone/>
            </a:pPr>
            <a:br>
              <a:rPr lang="en-GB" sz="4000" b="1">
                <a:solidFill>
                  <a:schemeClr val="accent6"/>
                </a:solidFill>
              </a:rPr>
            </a:br>
            <a:r>
              <a:rPr lang="en-GB" sz="4000" b="1">
                <a:solidFill>
                  <a:schemeClr val="accent6"/>
                </a:solidFill>
              </a:rPr>
              <a:t>Sottounità 1: </a:t>
            </a:r>
            <a:br>
              <a:rPr lang="en-GB" sz="4000" b="1">
                <a:solidFill>
                  <a:schemeClr val="accent6"/>
                </a:solidFill>
              </a:rPr>
            </a:br>
            <a:br>
              <a:rPr lang="en-GB"/>
            </a:br>
            <a:r>
              <a:rPr lang="en-GB"/>
              <a:t>Introduzione al telerilevamento: una panoramica dei principi del telerilevamento e delle sue applicazioni in agricoltura, che copre i concetti fondamentali e le tecniche utilizzate per l'analisi e l'interpretazione dei dati nel campo del telerilevamento.</a:t>
            </a:r>
            <a:endParaRPr/>
          </a:p>
        </p:txBody>
      </p:sp>
      <p:sp>
        <p:nvSpPr>
          <p:cNvPr id="115" name="Google Shape;115;p4"/>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1: Introduzione al telerilevamento: una panoramica dei principi del telerilevamento e delle sue applicazioni in agricoltura, che copre i concetti fondamentali e le tecniche utilizzate per l'analisi e l'interpretazione dei dati nel campo del telerilevamento.</a:t>
            </a:r>
            <a:endParaRPr/>
          </a:p>
        </p:txBody>
      </p:sp>
      <p:sp>
        <p:nvSpPr>
          <p:cNvPr id="116" name="Google Shape;116;p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4400"/>
              <a:buFont typeface="Calibri"/>
              <a:buNone/>
            </a:pPr>
            <a:r>
              <a:rPr lang="en-GB"/>
              <a:t>Definizione:</a:t>
            </a:r>
            <a:endParaRPr/>
          </a:p>
        </p:txBody>
      </p:sp>
      <p:sp>
        <p:nvSpPr>
          <p:cNvPr id="122" name="Google Shape;12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rgbClr val="595959"/>
              </a:buClr>
              <a:buSzPts val="2400"/>
              <a:buNone/>
            </a:pPr>
            <a:r>
              <a:rPr lang="en-GB"/>
              <a:t>"Il telerilevamento (RS) è la scienza (e in parte l'arte) di acquisire informazioni sulla superficie terrestre senza essere in contatto con essa. Ciò avviene rilevando e registrando l'energia riflessa o emessa ed elaborando, analizzando e applicando tali informazioni."</a:t>
            </a:r>
            <a:endParaRPr/>
          </a:p>
        </p:txBody>
      </p:sp>
      <p:sp>
        <p:nvSpPr>
          <p:cNvPr id="123" name="Google Shape;123;p5"/>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1: Introduzione al telerilevamento: una panoramica dei principi del telerilevamento e delle sue applicazioni in agricoltura, che copre i concetti fondamentali e le tecniche utilizzate per l'analisi e l'interpretazione dei dati nel campo del telerilevamento.</a:t>
            </a:r>
            <a:endParaRPr/>
          </a:p>
        </p:txBody>
      </p:sp>
      <p:sp>
        <p:nvSpPr>
          <p:cNvPr id="124" name="Google Shape;124;p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4400"/>
              <a:buFont typeface="Calibri"/>
              <a:buNone/>
            </a:pPr>
            <a:r>
              <a:rPr lang="en-GB"/>
              <a:t>PRINCIPI DEL TELERILEVAMENTO</a:t>
            </a:r>
            <a:endParaRPr/>
          </a:p>
        </p:txBody>
      </p:sp>
      <p:sp>
        <p:nvSpPr>
          <p:cNvPr id="130" name="Google Shape;130;p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1: Introduzione al telerilevamento: una panoramica dei principi del telerilevamento e delle sue applicazioni in agricoltura, che copre i concetti fondamentali e le tecniche utilizzate per l'analisi e l'interpretazione dei dati nel campo del telerilevamento.</a:t>
            </a:r>
            <a:endParaRPr/>
          </a:p>
        </p:txBody>
      </p:sp>
      <p:sp>
        <p:nvSpPr>
          <p:cNvPr id="131" name="Google Shape;131;p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pic>
        <p:nvPicPr>
          <p:cNvPr id="132" name="Google Shape;132;p6"/>
          <p:cNvPicPr preferRelativeResize="0">
            <a:picLocks noGrp="1"/>
          </p:cNvPicPr>
          <p:nvPr>
            <p:ph type="body" idx="1"/>
          </p:nvPr>
        </p:nvPicPr>
        <p:blipFill rotWithShape="1">
          <a:blip r:embed="rId3">
            <a:alphaModFix/>
          </a:blip>
          <a:srcRect/>
          <a:stretch/>
        </p:blipFill>
        <p:spPr>
          <a:xfrm>
            <a:off x="3771575" y="1931184"/>
            <a:ext cx="4648849" cy="2657846"/>
          </a:xfrm>
          <a:prstGeom prst="rect">
            <a:avLst/>
          </a:prstGeom>
          <a:noFill/>
          <a:ln>
            <a:noFill/>
          </a:ln>
        </p:spPr>
      </p:pic>
      <p:sp>
        <p:nvSpPr>
          <p:cNvPr id="133" name="Google Shape;133;p6"/>
          <p:cNvSpPr txBox="1"/>
          <p:nvPr/>
        </p:nvSpPr>
        <p:spPr>
          <a:xfrm>
            <a:off x="682623" y="4507742"/>
            <a:ext cx="48114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Sistema RS:</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A - Sorgente di illuminazione;</a:t>
            </a: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GB" sz="1800">
                <a:solidFill>
                  <a:schemeClr val="dk1"/>
                </a:solidFill>
                <a:latin typeface="Calibri"/>
                <a:ea typeface="Calibri"/>
                <a:cs typeface="Calibri"/>
                <a:sym typeface="Calibri"/>
              </a:rPr>
              <a:t>B - Radiazione e atmosfera; </a:t>
            </a:r>
            <a:endParaRPr/>
          </a:p>
          <a:p>
            <a:pPr marL="0" lvl="0" indent="0" algn="l" rtl="0">
              <a:spcBef>
                <a:spcPts val="0"/>
              </a:spcBef>
              <a:spcAft>
                <a:spcPts val="0"/>
              </a:spcAft>
              <a:buSzPts val="1100"/>
              <a:buNone/>
            </a:pPr>
            <a:r>
              <a:rPr lang="en-GB" sz="1800">
                <a:solidFill>
                  <a:schemeClr val="dk1"/>
                </a:solidFill>
                <a:latin typeface="Calibri"/>
                <a:ea typeface="Calibri"/>
                <a:cs typeface="Calibri"/>
                <a:sym typeface="Calibri"/>
              </a:rPr>
              <a:t>C - Obiettivo;</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Fonte: </a:t>
            </a:r>
            <a:r>
              <a:rPr lang="en-GB"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https://civilpanda.com/remote-sensing-system/</a:t>
            </a:r>
            <a:endParaRPr sz="1000">
              <a:solidFill>
                <a:schemeClr val="dk1"/>
              </a:solidFill>
              <a:latin typeface="Calibri"/>
              <a:ea typeface="Calibri"/>
              <a:cs typeface="Calibri"/>
              <a:sym typeface="Calibri"/>
            </a:endParaRPr>
          </a:p>
        </p:txBody>
      </p:sp>
      <p:sp>
        <p:nvSpPr>
          <p:cNvPr id="134" name="Google Shape;134;p6"/>
          <p:cNvSpPr txBox="1"/>
          <p:nvPr/>
        </p:nvSpPr>
        <p:spPr>
          <a:xfrm>
            <a:off x="5896598" y="4723292"/>
            <a:ext cx="45969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D - Sensore;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E - Trasmissione, ricezione ed elaborazione; </a:t>
            </a: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GB" sz="1800">
                <a:solidFill>
                  <a:schemeClr val="dk1"/>
                </a:solidFill>
                <a:latin typeface="Calibri"/>
                <a:ea typeface="Calibri"/>
                <a:cs typeface="Calibri"/>
                <a:sym typeface="Calibri"/>
              </a:rPr>
              <a:t>F - Interpretazione e analisi;</a:t>
            </a: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GB" sz="1800">
                <a:solidFill>
                  <a:schemeClr val="dk1"/>
                </a:solidFill>
                <a:latin typeface="Calibri"/>
                <a:ea typeface="Calibri"/>
                <a:cs typeface="Calibri"/>
                <a:sym typeface="Calibri"/>
              </a:rPr>
              <a:t>G - Applicazione.</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769677" y="832080"/>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4400"/>
              <a:buFont typeface="Calibri"/>
              <a:buNone/>
            </a:pPr>
            <a:r>
              <a:rPr lang="en-GB"/>
              <a:t>Tipi di sensori in base alla fonte di energia</a:t>
            </a:r>
            <a:endParaRPr/>
          </a:p>
        </p:txBody>
      </p:sp>
      <p:sp>
        <p:nvSpPr>
          <p:cNvPr id="140" name="Google Shape;140;p7"/>
          <p:cNvSpPr txBox="1">
            <a:spLocks noGrp="1"/>
          </p:cNvSpPr>
          <p:nvPr>
            <p:ph type="ftr" idx="11"/>
          </p:nvPr>
        </p:nvSpPr>
        <p:spPr>
          <a:xfrm>
            <a:off x="838200" y="625792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1: Introduzione al telerilevamento: una panoramica dei principi del telerilevamento e delle sue applicazioni in agricoltura, che copre i concetti fondamentali e le tecniche utilizzate per l'analisi e l'interpretazione dei dati nel campo del telerilevamento.</a:t>
            </a:r>
            <a:endParaRPr/>
          </a:p>
        </p:txBody>
      </p:sp>
      <p:sp>
        <p:nvSpPr>
          <p:cNvPr id="141" name="Google Shape;141;p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pic>
        <p:nvPicPr>
          <p:cNvPr id="142" name="Google Shape;142;p7"/>
          <p:cNvPicPr preferRelativeResize="0">
            <a:picLocks noGrp="1"/>
          </p:cNvPicPr>
          <p:nvPr>
            <p:ph type="body" idx="1"/>
          </p:nvPr>
        </p:nvPicPr>
        <p:blipFill rotWithShape="1">
          <a:blip r:embed="rId3">
            <a:alphaModFix/>
          </a:blip>
          <a:srcRect/>
          <a:stretch/>
        </p:blipFill>
        <p:spPr>
          <a:xfrm>
            <a:off x="1417038" y="1841731"/>
            <a:ext cx="3431797" cy="2250787"/>
          </a:xfrm>
          <a:prstGeom prst="rect">
            <a:avLst/>
          </a:prstGeom>
          <a:noFill/>
          <a:ln>
            <a:noFill/>
          </a:ln>
        </p:spPr>
      </p:pic>
      <p:sp>
        <p:nvSpPr>
          <p:cNvPr id="143" name="Google Shape;143;p7"/>
          <p:cNvSpPr txBox="1"/>
          <p:nvPr/>
        </p:nvSpPr>
        <p:spPr>
          <a:xfrm>
            <a:off x="3088124" y="3935775"/>
            <a:ext cx="1760700" cy="61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a:solidFill>
                  <a:schemeClr val="dk1"/>
                </a:solidFill>
                <a:latin typeface="Calibri"/>
                <a:ea typeface="Calibri"/>
                <a:cs typeface="Calibri"/>
                <a:sym typeface="Calibri"/>
              </a:rPr>
              <a:t>Sensore Passivo</a:t>
            </a:r>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a:t>
            </a:r>
            <a:r>
              <a:rPr lang="en-GB">
                <a:solidFill>
                  <a:schemeClr val="dk1"/>
                </a:solidFill>
                <a:latin typeface="Calibri"/>
                <a:ea typeface="Calibri"/>
                <a:cs typeface="Calibri"/>
                <a:sym typeface="Calibri"/>
              </a:rPr>
              <a:t>Fonte: ARSET</a:t>
            </a:r>
            <a:r>
              <a:rPr lang="en-GB" sz="16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144" name="Google Shape;144;p7"/>
          <p:cNvPicPr preferRelativeResize="0"/>
          <p:nvPr/>
        </p:nvPicPr>
        <p:blipFill rotWithShape="1">
          <a:blip r:embed="rId4">
            <a:alphaModFix/>
          </a:blip>
          <a:srcRect/>
          <a:stretch/>
        </p:blipFill>
        <p:spPr>
          <a:xfrm>
            <a:off x="6096000" y="1841731"/>
            <a:ext cx="3561890" cy="2046858"/>
          </a:xfrm>
          <a:prstGeom prst="rect">
            <a:avLst/>
          </a:prstGeom>
          <a:noFill/>
          <a:ln>
            <a:noFill/>
          </a:ln>
        </p:spPr>
      </p:pic>
      <p:sp>
        <p:nvSpPr>
          <p:cNvPr id="145" name="Google Shape;145;p7"/>
          <p:cNvSpPr txBox="1"/>
          <p:nvPr/>
        </p:nvSpPr>
        <p:spPr>
          <a:xfrm>
            <a:off x="7573450" y="3800125"/>
            <a:ext cx="1677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Sensore Attivo</a:t>
            </a:r>
            <a:endParaRPr/>
          </a:p>
          <a:p>
            <a:pPr marL="0" marR="0" lvl="0" indent="0" algn="l" rtl="0">
              <a:spcBef>
                <a:spcPts val="0"/>
              </a:spcBef>
              <a:spcAft>
                <a:spcPts val="0"/>
              </a:spcAft>
              <a:buNone/>
            </a:pPr>
            <a:r>
              <a:rPr lang="en-GB">
                <a:solidFill>
                  <a:schemeClr val="dk1"/>
                </a:solidFill>
                <a:latin typeface="Calibri"/>
                <a:ea typeface="Calibri"/>
                <a:cs typeface="Calibri"/>
                <a:sym typeface="Calibri"/>
              </a:rPr>
              <a:t>(Fonte</a:t>
            </a:r>
            <a:r>
              <a:rPr lang="en-GB" sz="1400">
                <a:solidFill>
                  <a:schemeClr val="dk1"/>
                </a:solidFill>
                <a:latin typeface="Calibri"/>
                <a:ea typeface="Calibri"/>
                <a:cs typeface="Calibri"/>
                <a:sym typeface="Calibri"/>
              </a:rPr>
              <a:t>: ARSET)</a:t>
            </a:r>
            <a:endParaRPr sz="1400">
              <a:solidFill>
                <a:schemeClr val="dk1"/>
              </a:solidFill>
              <a:latin typeface="Calibri"/>
              <a:ea typeface="Calibri"/>
              <a:cs typeface="Calibri"/>
              <a:sym typeface="Calibri"/>
            </a:endParaRPr>
          </a:p>
        </p:txBody>
      </p:sp>
      <p:sp>
        <p:nvSpPr>
          <p:cNvPr id="146" name="Google Shape;146;p7"/>
          <p:cNvSpPr txBox="1"/>
          <p:nvPr/>
        </p:nvSpPr>
        <p:spPr>
          <a:xfrm>
            <a:off x="769677" y="4796365"/>
            <a:ext cx="10371000" cy="1323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600">
                <a:solidFill>
                  <a:srgbClr val="0070C0"/>
                </a:solidFill>
                <a:latin typeface="Calibri"/>
                <a:ea typeface="Calibri"/>
                <a:cs typeface="Calibri"/>
                <a:sym typeface="Calibri"/>
              </a:rPr>
              <a:t>I Sensori Attivi </a:t>
            </a:r>
            <a:r>
              <a:rPr lang="en-GB" sz="1600">
                <a:solidFill>
                  <a:schemeClr val="dk1"/>
                </a:solidFill>
                <a:latin typeface="Calibri"/>
                <a:ea typeface="Calibri"/>
                <a:cs typeface="Calibri"/>
                <a:sym typeface="Calibri"/>
              </a:rPr>
              <a:t>forniscono la propria fonte di energia per l'illuminazione: Es. Altimetro laser, LiDAR, RADAR, Scatterometro, Ecoscandaglio</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600">
                <a:solidFill>
                  <a:srgbClr val="0070C0"/>
                </a:solidFill>
                <a:latin typeface="Calibri"/>
                <a:ea typeface="Calibri"/>
                <a:cs typeface="Calibri"/>
                <a:sym typeface="Calibri"/>
              </a:rPr>
              <a:t>I Sensori Passivi</a:t>
            </a:r>
            <a:r>
              <a:rPr lang="en-GB" sz="1600">
                <a:solidFill>
                  <a:schemeClr val="dk1"/>
                </a:solidFill>
                <a:latin typeface="Calibri"/>
                <a:ea typeface="Calibri"/>
                <a:cs typeface="Calibri"/>
                <a:sym typeface="Calibri"/>
              </a:rPr>
              <a:t> misurano a distanza l'energia radiante riflessa o emessa dal sistema atmosferico terrestre o le variazioni di gravità della Terra. Es: Landsat OLI/TIRS, Terra MODIS, GPM.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2: Acquisizione di dati di telerilevamento: Comprendere il processo di acquisizione dei dati di telerilevamento, comprese le immagini satellitari e aeree.</a:t>
            </a:r>
            <a:endParaRPr/>
          </a:p>
        </p:txBody>
      </p:sp>
      <p:sp>
        <p:nvSpPr>
          <p:cNvPr id="152" name="Google Shape;152;p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153" name="Google Shape;153;p8"/>
          <p:cNvSpPr txBox="1"/>
          <p:nvPr/>
        </p:nvSpPr>
        <p:spPr>
          <a:xfrm>
            <a:off x="4706224" y="166102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8"/>
          <p:cNvSpPr/>
          <p:nvPr/>
        </p:nvSpPr>
        <p:spPr>
          <a:xfrm>
            <a:off x="643156" y="1577130"/>
            <a:ext cx="10905687" cy="38779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chemeClr val="accent6"/>
                </a:solidFill>
                <a:latin typeface="Calibri"/>
                <a:ea typeface="Calibri"/>
                <a:cs typeface="Calibri"/>
                <a:sym typeface="Calibri"/>
              </a:rPr>
              <a:t>Sottounità 2: </a:t>
            </a:r>
            <a:br>
              <a:rPr lang="en-GB" sz="1600" b="1">
                <a:solidFill>
                  <a:schemeClr val="accent6"/>
                </a:solidFill>
                <a:latin typeface="Calibri"/>
                <a:ea typeface="Calibri"/>
                <a:cs typeface="Calibri"/>
                <a:sym typeface="Calibri"/>
              </a:rPr>
            </a:br>
            <a:endParaRPr sz="1600" b="1">
              <a:solidFill>
                <a:schemeClr val="accent6"/>
              </a:solidFill>
              <a:latin typeface="Calibri"/>
              <a:ea typeface="Calibri"/>
              <a:cs typeface="Calibri"/>
              <a:sym typeface="Calibri"/>
            </a:endParaRPr>
          </a:p>
          <a:p>
            <a:pPr marL="0" marR="0" lvl="0" indent="0" algn="ctr" rtl="0">
              <a:spcBef>
                <a:spcPts val="0"/>
              </a:spcBef>
              <a:spcAft>
                <a:spcPts val="0"/>
              </a:spcAft>
              <a:buNone/>
            </a:pPr>
            <a:br>
              <a:rPr lang="en-GB" sz="1800">
                <a:solidFill>
                  <a:schemeClr val="dk1"/>
                </a:solidFill>
                <a:latin typeface="Calibri"/>
                <a:ea typeface="Calibri"/>
                <a:cs typeface="Calibri"/>
                <a:sym typeface="Calibri"/>
              </a:rPr>
            </a:br>
            <a:r>
              <a:rPr lang="en-GB" sz="4400">
                <a:solidFill>
                  <a:srgbClr val="94C020"/>
                </a:solidFill>
                <a:latin typeface="Calibri"/>
                <a:ea typeface="Calibri"/>
                <a:cs typeface="Calibri"/>
                <a:sym typeface="Calibri"/>
              </a:rPr>
              <a:t>Acquisizione di dati di telerilevamento: Comprendere il processo di acquisizione dei dati di telerilevamento, comprese le immagini satellitari e aeree.</a:t>
            </a:r>
            <a:endParaRPr sz="4400">
              <a:solidFill>
                <a:srgbClr val="94C02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099950" y="1149325"/>
            <a:ext cx="10253700" cy="838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4C020"/>
              </a:buClr>
              <a:buSzPct val="100000"/>
              <a:buFont typeface="Calibri"/>
              <a:buNone/>
            </a:pPr>
            <a:r>
              <a:rPr lang="en-GB"/>
              <a:t>Flusso di un sistema semplice di telerilevamento</a:t>
            </a:r>
            <a:endParaRPr/>
          </a:p>
        </p:txBody>
      </p:sp>
      <p:sp>
        <p:nvSpPr>
          <p:cNvPr id="160" name="Google Shape;160;p9"/>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Modulo: Tecnologie digitali e intelligenza artificiale / Unità didattica: Telerilevamento e agricoltura / Sottounità 2: Acquisizione di dati di telerilevamento: Comprendere il processo di acquisizione dei dati di telerilevamento, comprese le immagini satellitari e aeree.</a:t>
            </a:r>
            <a:endParaRPr/>
          </a:p>
        </p:txBody>
      </p:sp>
      <p:sp>
        <p:nvSpPr>
          <p:cNvPr id="161" name="Google Shape;161;p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pic>
        <p:nvPicPr>
          <p:cNvPr id="162" name="Google Shape;162;p9"/>
          <p:cNvPicPr preferRelativeResize="0">
            <a:picLocks noGrp="1"/>
          </p:cNvPicPr>
          <p:nvPr>
            <p:ph type="body" idx="1"/>
          </p:nvPr>
        </p:nvPicPr>
        <p:blipFill rotWithShape="1">
          <a:blip r:embed="rId3">
            <a:alphaModFix/>
          </a:blip>
          <a:srcRect/>
          <a:stretch/>
        </p:blipFill>
        <p:spPr>
          <a:xfrm>
            <a:off x="2366744" y="2134487"/>
            <a:ext cx="7700045" cy="3309968"/>
          </a:xfrm>
          <a:prstGeom prst="rect">
            <a:avLst/>
          </a:prstGeom>
          <a:noFill/>
          <a:ln>
            <a:noFill/>
          </a:ln>
        </p:spPr>
      </p:pic>
    </p:spTree>
  </p:cSld>
  <p:clrMapOvr>
    <a:masterClrMapping/>
  </p:clrMapOvr>
</p:sld>
</file>

<file path=ppt/theme/theme1.xml><?xml version="1.0" encoding="utf-8"?>
<a:theme xmlns:a="http://schemas.openxmlformats.org/drawingml/2006/main" name="Tema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875AA-0120-45F2-8A29-CCC77374D7A1}"/>
</file>

<file path=customXml/itemProps2.xml><?xml version="1.0" encoding="utf-8"?>
<ds:datastoreItem xmlns:ds="http://schemas.openxmlformats.org/officeDocument/2006/customXml" ds:itemID="{C52123E8-3702-4834-9A50-C078EB9A7C50}"/>
</file>

<file path=docProps/app.xml><?xml version="1.0" encoding="utf-8"?>
<Properties xmlns="http://schemas.openxmlformats.org/officeDocument/2006/extended-properties" xmlns:vt="http://schemas.openxmlformats.org/officeDocument/2006/docPropsVTypes">
  <TotalTime>0</TotalTime>
  <Words>2175</Words>
  <Application>Microsoft Office PowerPoint</Application>
  <PresentationFormat>Widescreen</PresentationFormat>
  <Paragraphs>122</Paragraphs>
  <Slides>21</Slides>
  <Notes>21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Calibri</vt:lpstr>
      <vt:lpstr>Arial</vt:lpstr>
      <vt:lpstr>EB Garamond</vt:lpstr>
      <vt:lpstr>Noto Sans Symbols</vt:lpstr>
      <vt:lpstr>Tema1</vt:lpstr>
      <vt:lpstr>Presentazione standard di PowerPoint</vt:lpstr>
      <vt:lpstr>Corso: VET Modulo: Tecnologie digitali e intelligenza artificiale LU: Telerilevamento e agricoltura</vt:lpstr>
      <vt:lpstr>Introduzione</vt:lpstr>
      <vt:lpstr> Sottounità 1:   Introduzione al telerilevamento: una panoramica dei principi del telerilevamento e delle sue applicazioni in agricoltura, che copre i concetti fondamentali e le tecniche utilizzate per l'analisi e l'interpretazione dei dati nel campo del telerilevamento.</vt:lpstr>
      <vt:lpstr>Definizione:</vt:lpstr>
      <vt:lpstr>PRINCIPI DEL TELERILEVAMENTO</vt:lpstr>
      <vt:lpstr>Tipi di sensori in base alla fonte di energia</vt:lpstr>
      <vt:lpstr>Presentazione standard di PowerPoint</vt:lpstr>
      <vt:lpstr>Flusso di un sistema semplice di telerilevamento</vt:lpstr>
      <vt:lpstr>I satelliti più comunemente utilizzati per il telerilevamento sono:</vt:lpstr>
      <vt:lpstr>Presentazione standard di PowerPoint</vt:lpstr>
      <vt:lpstr>Presentazione standard di PowerPoint</vt:lpstr>
      <vt:lpstr>Proprietà importanti da considerare durante la ricerca dei dati RS </vt:lpstr>
      <vt:lpstr>Linea tecnica generale di elaborazione e analisi per i big data RS </vt:lpstr>
      <vt:lpstr>Aspetti da considerare nell'elaborazione dei dati RS</vt:lpstr>
      <vt:lpstr>Presentazione standard di PowerPoint</vt:lpstr>
      <vt:lpstr>Informazioni fornite da RS in  Pratiche agricole</vt:lpstr>
      <vt:lpstr>Presentazione standard di PowerPoint</vt:lpstr>
      <vt:lpstr>Sfide e limiti del telerilevamento applicato all'agricoltura</vt:lpstr>
      <vt:lpstr>Conclusioni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Mariasole Galfrè - mariasole.galfre@studio.unibo.it</cp:lastModifiedBy>
  <cp:revision>1</cp:revision>
  <dcterms:created xsi:type="dcterms:W3CDTF">2022-08-02T09:54:50Z</dcterms:created>
  <dcterms:modified xsi:type="dcterms:W3CDTF">2024-03-07T11:54:56Z</dcterms:modified>
</cp:coreProperties>
</file>