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6858000" cx="12192000"/>
  <p:notesSz cx="6858000" cy="9144000"/>
  <p:embeddedFontLst>
    <p:embeddedFont>
      <p:font typeface="EB Garamond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3" roundtripDataSignature="AMtx7miLrDPcaN5zgX9OMbu+iNneFF5e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1" Type="http://schemas.openxmlformats.org/officeDocument/2006/relationships/slide" Target="slides/slide17.xml"/><Relationship Id="rId3" Type="http://schemas.openxmlformats.org/officeDocument/2006/relationships/slideMaster" Target="slideMasters/slideMaster1.xml"/><Relationship Id="rId34" Type="http://schemas.openxmlformats.org/officeDocument/2006/relationships/customXml" Target="../customXml/item1.xml"/><Relationship Id="rId25" Type="http://schemas.openxmlformats.org/officeDocument/2006/relationships/slide" Target="slides/slide21.xml"/><Relationship Id="rId7" Type="http://schemas.openxmlformats.org/officeDocument/2006/relationships/slide" Target="slides/slide3.xml"/><Relationship Id="rId33" Type="http://customschemas.google.com/relationships/presentationmetadata" Target="meta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0" Type="http://schemas.openxmlformats.org/officeDocument/2006/relationships/slide" Target="slides/slide16.xml"/><Relationship Id="rId2" Type="http://schemas.openxmlformats.org/officeDocument/2006/relationships/presProps" Target="presProps.xml"/><Relationship Id="rId29" Type="http://schemas.openxmlformats.org/officeDocument/2006/relationships/font" Target="fonts/EBGaramond-regular.fntdata"/><Relationship Id="rId16" Type="http://schemas.openxmlformats.org/officeDocument/2006/relationships/slide" Target="slides/slide12.xml"/><Relationship Id="rId24" Type="http://schemas.openxmlformats.org/officeDocument/2006/relationships/slide" Target="slides/slide20.xml"/><Relationship Id="rId1" Type="http://schemas.openxmlformats.org/officeDocument/2006/relationships/theme" Target="theme/theme2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font" Target="fonts/EBGaramond-boldItalic.fntdata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31" Type="http://schemas.openxmlformats.org/officeDocument/2006/relationships/font" Target="fonts/EBGaramond-italic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22" Type="http://schemas.openxmlformats.org/officeDocument/2006/relationships/slide" Target="slides/slide18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7" Type="http://schemas.openxmlformats.org/officeDocument/2006/relationships/slide" Target="slides/slide23.xml"/><Relationship Id="rId30" Type="http://schemas.openxmlformats.org/officeDocument/2006/relationships/font" Target="fonts/EBGaramond-bold.fntdata"/><Relationship Id="rId14" Type="http://schemas.openxmlformats.org/officeDocument/2006/relationships/slide" Target="slides/slide10.xml"/><Relationship Id="rId35" Type="http://schemas.openxmlformats.org/officeDocument/2006/relationships/customXml" Target="../customXml/item2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LIEF">
  <p:cSld name="RELIEF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6000"/>
              <a:buFont typeface="Calibri"/>
              <a:buNone/>
              <a:defRPr b="1" sz="6000">
                <a:solidFill>
                  <a:srgbClr val="94C0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sz="2400">
                <a:solidFill>
                  <a:srgbClr val="59595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35"/>
          <p:cNvSpPr txBox="1"/>
          <p:nvPr>
            <p:ph idx="11" type="ftr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5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/>
          <p:nvPr>
            <p:ph type="title"/>
          </p:nvPr>
        </p:nvSpPr>
        <p:spPr>
          <a:xfrm>
            <a:off x="839788" y="774700"/>
            <a:ext cx="10515600" cy="915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4400"/>
              <a:buFont typeface="Calibri"/>
              <a:buNone/>
              <a:defRPr>
                <a:solidFill>
                  <a:srgbClr val="94C02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4" name="Google Shape;64;p3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3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" name="Google Shape;66;p3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36"/>
          <p:cNvSpPr txBox="1"/>
          <p:nvPr>
            <p:ph idx="11" type="ftr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6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lonne">
  <p:cSld name="Due Colonne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7"/>
          <p:cNvSpPr txBox="1"/>
          <p:nvPr>
            <p:ph type="title"/>
          </p:nvPr>
        </p:nvSpPr>
        <p:spPr>
          <a:xfrm>
            <a:off x="838200" y="812800"/>
            <a:ext cx="10515600" cy="877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4400"/>
              <a:buFont typeface="Calibri"/>
              <a:buNone/>
              <a:defRPr>
                <a:solidFill>
                  <a:srgbClr val="94C02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3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7"/>
          <p:cNvSpPr txBox="1"/>
          <p:nvPr>
            <p:ph idx="11" type="ftr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7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8"/>
          <p:cNvSpPr txBox="1"/>
          <p:nvPr>
            <p:ph type="title"/>
          </p:nvPr>
        </p:nvSpPr>
        <p:spPr>
          <a:xfrm>
            <a:off x="838200" y="762000"/>
            <a:ext cx="10515600" cy="928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4400"/>
              <a:buFont typeface="Calibri"/>
              <a:buNone/>
              <a:defRPr>
                <a:solidFill>
                  <a:srgbClr val="94C02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8"/>
          <p:cNvSpPr txBox="1"/>
          <p:nvPr>
            <p:ph idx="11" type="ftr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8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9"/>
          <p:cNvSpPr txBox="1"/>
          <p:nvPr>
            <p:ph idx="11" type="ftr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9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0"/>
          <p:cNvSpPr txBox="1"/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4400"/>
              <a:buFont typeface="Calibri"/>
              <a:buNone/>
              <a:defRPr>
                <a:solidFill>
                  <a:srgbClr val="94C02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40"/>
          <p:cNvSpPr txBox="1"/>
          <p:nvPr>
            <p:ph idx="11" type="ftr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0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1"/>
          <p:cNvSpPr txBox="1"/>
          <p:nvPr>
            <p:ph type="title"/>
          </p:nvPr>
        </p:nvSpPr>
        <p:spPr>
          <a:xfrm rot="5400000">
            <a:off x="7204869" y="2028031"/>
            <a:ext cx="5668963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4400"/>
              <a:buFont typeface="Calibri"/>
              <a:buNone/>
              <a:defRPr>
                <a:solidFill>
                  <a:srgbClr val="94C02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1"/>
          <p:cNvSpPr txBox="1"/>
          <p:nvPr>
            <p:ph idx="1" type="body"/>
          </p:nvPr>
        </p:nvSpPr>
        <p:spPr>
          <a:xfrm rot="5400000">
            <a:off x="1870868" y="-524669"/>
            <a:ext cx="5668964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  <a:defRPr>
                <a:solidFill>
                  <a:srgbClr val="595959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>
                <a:solidFill>
                  <a:srgbClr val="59595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  <a:defRPr>
                <a:solidFill>
                  <a:srgbClr val="59595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>
                <a:solidFill>
                  <a:srgbClr val="59595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>
                <a:solidFill>
                  <a:srgbClr val="59595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41"/>
          <p:cNvSpPr txBox="1"/>
          <p:nvPr>
            <p:ph idx="11" type="ftr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1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6000"/>
              <a:buFont typeface="Calibri"/>
              <a:buNone/>
              <a:defRPr b="1" sz="6000">
                <a:solidFill>
                  <a:srgbClr val="94C0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Noto Sans Symbols"/>
              <a:buChar char="▪"/>
              <a:defRPr sz="2400">
                <a:solidFill>
                  <a:srgbClr val="595959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7"/>
          <p:cNvSpPr txBox="1"/>
          <p:nvPr>
            <p:ph idx="11" type="ftr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7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8"/>
          <p:cNvSpPr txBox="1"/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4400"/>
              <a:buFont typeface="Calibri"/>
              <a:buNone/>
              <a:defRPr>
                <a:solidFill>
                  <a:srgbClr val="94C02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sz="2400">
                <a:solidFill>
                  <a:srgbClr val="595959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>
                <a:solidFill>
                  <a:srgbClr val="59595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  <a:defRPr>
                <a:solidFill>
                  <a:srgbClr val="59595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>
                <a:solidFill>
                  <a:srgbClr val="59595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>
                <a:solidFill>
                  <a:srgbClr val="59595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28"/>
          <p:cNvSpPr txBox="1"/>
          <p:nvPr>
            <p:ph idx="11" type="ftr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8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">
  <p:cSld name="Graph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/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9"/>
          <p:cNvSpPr txBox="1"/>
          <p:nvPr>
            <p:ph idx="11" type="ftr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9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9" name="Google Shape;29;p29"/>
          <p:cNvSpPr txBox="1"/>
          <p:nvPr>
            <p:ph idx="1" type="body"/>
          </p:nvPr>
        </p:nvSpPr>
        <p:spPr>
          <a:xfrm>
            <a:off x="7591425" y="1776414"/>
            <a:ext cx="3762375" cy="4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29"/>
          <p:cNvSpPr/>
          <p:nvPr>
            <p:ph idx="2" type="chart"/>
          </p:nvPr>
        </p:nvSpPr>
        <p:spPr>
          <a:xfrm>
            <a:off x="838200" y="1775014"/>
            <a:ext cx="6591600" cy="4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/>
          <p:nvPr>
            <p:ph type="title"/>
          </p:nvPr>
        </p:nvSpPr>
        <p:spPr>
          <a:xfrm>
            <a:off x="838200" y="812800"/>
            <a:ext cx="10515600" cy="877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4400"/>
              <a:buFont typeface="Calibri"/>
              <a:buNone/>
              <a:defRPr>
                <a:solidFill>
                  <a:srgbClr val="94C02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3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30"/>
          <p:cNvSpPr txBox="1"/>
          <p:nvPr>
            <p:ph idx="11" type="ftr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0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/>
          <p:nvPr>
            <p:ph type="title"/>
          </p:nvPr>
        </p:nvSpPr>
        <p:spPr>
          <a:xfrm>
            <a:off x="839788" y="819150"/>
            <a:ext cx="3932237" cy="12382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200"/>
              <a:buFont typeface="Calibri"/>
              <a:buNone/>
              <a:defRPr sz="3200">
                <a:solidFill>
                  <a:srgbClr val="94C02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1"/>
          <p:cNvSpPr txBox="1"/>
          <p:nvPr>
            <p:ph idx="1" type="body"/>
          </p:nvPr>
        </p:nvSpPr>
        <p:spPr>
          <a:xfrm>
            <a:off x="5183188" y="987425"/>
            <a:ext cx="6172200" cy="5146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200"/>
              <a:buChar char="•"/>
              <a:defRPr sz="3200">
                <a:solidFill>
                  <a:srgbClr val="595959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  <a:defRPr sz="2800">
                <a:solidFill>
                  <a:srgbClr val="595959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sz="2400">
                <a:solidFill>
                  <a:srgbClr val="595959"/>
                </a:solidFill>
              </a:defRPr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  <a:defRPr sz="2000">
                <a:solidFill>
                  <a:srgbClr val="595959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  <a:defRPr sz="2000">
                <a:solidFill>
                  <a:srgbClr val="595959"/>
                </a:solidFill>
              </a:defRPr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0" name="Google Shape;40;p31"/>
          <p:cNvSpPr txBox="1"/>
          <p:nvPr>
            <p:ph idx="2" type="body"/>
          </p:nvPr>
        </p:nvSpPr>
        <p:spPr>
          <a:xfrm>
            <a:off x="839788" y="2057400"/>
            <a:ext cx="3932237" cy="40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1" name="Google Shape;41;p31"/>
          <p:cNvSpPr txBox="1"/>
          <p:nvPr>
            <p:ph idx="11" type="ftr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1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2"/>
          <p:cNvSpPr txBox="1"/>
          <p:nvPr>
            <p:ph type="title"/>
          </p:nvPr>
        </p:nvSpPr>
        <p:spPr>
          <a:xfrm>
            <a:off x="839788" y="685800"/>
            <a:ext cx="3932237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200"/>
              <a:buFont typeface="Calibri"/>
              <a:buNone/>
              <a:defRPr sz="3200">
                <a:solidFill>
                  <a:srgbClr val="94C02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2"/>
          <p:cNvSpPr/>
          <p:nvPr>
            <p:ph idx="2" type="pic"/>
          </p:nvPr>
        </p:nvSpPr>
        <p:spPr>
          <a:xfrm>
            <a:off x="5183188" y="987425"/>
            <a:ext cx="6172200" cy="5184775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32"/>
          <p:cNvSpPr txBox="1"/>
          <p:nvPr>
            <p:ph idx="1" type="body"/>
          </p:nvPr>
        </p:nvSpPr>
        <p:spPr>
          <a:xfrm>
            <a:off x="839788" y="2057400"/>
            <a:ext cx="3932237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7" name="Google Shape;47;p32"/>
          <p:cNvSpPr txBox="1"/>
          <p:nvPr>
            <p:ph idx="11" type="ftr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2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">
  <p:cSld name="Image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/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3"/>
          <p:cNvSpPr txBox="1"/>
          <p:nvPr>
            <p:ph idx="11" type="ftr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3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3" name="Google Shape;53;p33"/>
          <p:cNvSpPr/>
          <p:nvPr>
            <p:ph idx="2" type="pic"/>
          </p:nvPr>
        </p:nvSpPr>
        <p:spPr>
          <a:xfrm>
            <a:off x="838199" y="1781175"/>
            <a:ext cx="6591300" cy="43942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33"/>
          <p:cNvSpPr txBox="1"/>
          <p:nvPr>
            <p:ph idx="1" type="body"/>
          </p:nvPr>
        </p:nvSpPr>
        <p:spPr>
          <a:xfrm>
            <a:off x="7591425" y="1776414"/>
            <a:ext cx="3762375" cy="4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claimer">
  <p:cSld name="Disclaim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94C0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5"/>
          <p:cNvSpPr txBox="1"/>
          <p:nvPr>
            <p:ph idx="11" type="ftr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5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Relationship Id="rId4" Type="http://schemas.openxmlformats.org/officeDocument/2006/relationships/image" Target="../media/image2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g"/><Relationship Id="rId4" Type="http://schemas.openxmlformats.org/officeDocument/2006/relationships/image" Target="../media/image23.jpg"/><Relationship Id="rId5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 txBox="1"/>
          <p:nvPr>
            <p:ph type="title"/>
          </p:nvPr>
        </p:nvSpPr>
        <p:spPr>
          <a:xfrm>
            <a:off x="838200" y="681038"/>
            <a:ext cx="105156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600"/>
              <a:buFont typeface="Calibri"/>
              <a:buNone/>
            </a:pPr>
            <a:r>
              <a:rPr lang="it-IT" sz="3600"/>
              <a:t>Sistemi </a:t>
            </a:r>
            <a:r>
              <a:rPr lang="it-IT" sz="3600"/>
              <a:t>Computerizzati</a:t>
            </a:r>
            <a:r>
              <a:rPr lang="it-IT" sz="3600"/>
              <a:t> : Arduino &amp; Raspberry Pi</a:t>
            </a:r>
            <a:endParaRPr sz="3600"/>
          </a:p>
        </p:txBody>
      </p:sp>
      <p:sp>
        <p:nvSpPr>
          <p:cNvPr id="166" name="Google Shape;166;p10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67" name="Google Shape;167;p10"/>
          <p:cNvSpPr/>
          <p:nvPr>
            <p:ph idx="2" type="chart"/>
          </p:nvPr>
        </p:nvSpPr>
        <p:spPr>
          <a:xfrm>
            <a:off x="955646" y="1562194"/>
            <a:ext cx="4555922" cy="4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34950" lvl="0" marL="2286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1" i="0" lang="it-IT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Arduino</a:t>
            </a:r>
            <a:r>
              <a:rPr b="0" i="0" lang="it-IT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dispone di ingressi/uscite digitali e di ingressi analogici. Questi ultimi sono particolarmente utili perché possono essere utilizzati per digitalizzare dati utili (angolo, distanza, temperatura, luminosità, ecc.).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23495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1" i="0" lang="it-IT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Raspberry</a:t>
            </a:r>
            <a:r>
              <a:rPr b="0" i="0" lang="it-IT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è molto più potente di Arduino, dispone di porte GPIO, USB, Ethernet (nelle versioni più recenti anche Wi-Fi, Bluetooth) ed è un ambiente ideale per lo sviluppo di applicazioni in ambiente Linux, e ora supporta ambienti didattici popolari come MIT Scratch o python e sta diventando sempre più popolare.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1776" y="1657350"/>
            <a:ext cx="2905387" cy="193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76981" y="1657349"/>
            <a:ext cx="2905387" cy="197947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0"/>
          <p:cNvSpPr/>
          <p:nvPr/>
        </p:nvSpPr>
        <p:spPr>
          <a:xfrm>
            <a:off x="6023295" y="3959604"/>
            <a:ext cx="5897461" cy="86406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Raspberry Pi                                  Arduino Uno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0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2a unità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 txBox="1"/>
          <p:nvPr>
            <p:ph type="title"/>
          </p:nvPr>
        </p:nvSpPr>
        <p:spPr>
          <a:xfrm>
            <a:off x="838200" y="681037"/>
            <a:ext cx="10515600" cy="600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600"/>
              <a:buFont typeface="Calibri"/>
              <a:buNone/>
            </a:pPr>
            <a:r>
              <a:rPr lang="it-IT" sz="3600"/>
              <a:t>Applicazioni in </a:t>
            </a:r>
            <a:r>
              <a:rPr lang="it-IT" sz="3600"/>
              <a:t>Agricoltura</a:t>
            </a:r>
            <a:endParaRPr/>
          </a:p>
        </p:txBody>
      </p:sp>
      <p:sp>
        <p:nvSpPr>
          <p:cNvPr id="177" name="Google Shape;177;p11"/>
          <p:cNvSpPr txBox="1"/>
          <p:nvPr>
            <p:ph idx="1" type="body"/>
          </p:nvPr>
        </p:nvSpPr>
        <p:spPr>
          <a:xfrm>
            <a:off x="838200" y="1825625"/>
            <a:ext cx="547871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arenR"/>
            </a:pPr>
            <a:r>
              <a:rPr b="1" lang="it-IT" sz="1800"/>
              <a:t>L'automazione nella produzione di colture in campo</a:t>
            </a:r>
            <a:endParaRPr b="1" sz="1800"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b="1" lang="it-IT" sz="1800"/>
              <a:t>Guida automatica</a:t>
            </a:r>
            <a:r>
              <a:rPr lang="it-IT" sz="1800"/>
              <a:t>: nella maggior parte dei casi, gli operatori utilizzano la guida automatica per seguire percorsi paralleli attraverso il campo.</a:t>
            </a:r>
            <a:endParaRPr sz="1800"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800"/>
              <a:t> 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it-IT" sz="1800"/>
              <a:t>All'inizio delle operazioni sul campo, si inserisce una linea A-B nella console di controllo e si memorizzano le coordinate GPS. Man mano che l'operatore continua a coprire il campo, il sistema di guida automatica può essere attivato e l'attrezzatura cercherà di seguire percorsi paralleli per coprire il campo in base al feedback del sensore di sterzata e ai dati GPS.</a:t>
            </a:r>
            <a:endParaRPr/>
          </a:p>
        </p:txBody>
      </p:sp>
      <p:sp>
        <p:nvSpPr>
          <p:cNvPr id="178" name="Google Shape;178;p11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descr="Diagram of a tractor with text&#10;&#10;Description automatically generated" id="179" name="Google Shape;17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3956" y="2030390"/>
            <a:ext cx="5013477" cy="279721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1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3a unità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"/>
          <p:cNvSpPr txBox="1"/>
          <p:nvPr>
            <p:ph type="title"/>
          </p:nvPr>
        </p:nvSpPr>
        <p:spPr>
          <a:xfrm>
            <a:off x="838200" y="681037"/>
            <a:ext cx="10515600" cy="585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600"/>
              <a:buFont typeface="Calibri"/>
              <a:buNone/>
            </a:pPr>
            <a:r>
              <a:rPr lang="it-IT" sz="3600"/>
              <a:t>Applicazioni in </a:t>
            </a:r>
            <a:r>
              <a:rPr lang="it-IT" sz="3600"/>
              <a:t>Agricoltura</a:t>
            </a:r>
            <a:endParaRPr/>
          </a:p>
        </p:txBody>
      </p:sp>
      <p:sp>
        <p:nvSpPr>
          <p:cNvPr id="186" name="Google Shape;186;p12"/>
          <p:cNvSpPr txBox="1"/>
          <p:nvPr>
            <p:ph idx="1" type="body"/>
          </p:nvPr>
        </p:nvSpPr>
        <p:spPr>
          <a:xfrm>
            <a:off x="838200" y="1895904"/>
            <a:ext cx="5579400" cy="29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b="1" lang="it-IT" sz="1800"/>
              <a:t>Tecnologia a rateo variabile (VRT):</a:t>
            </a:r>
            <a:endParaRPr b="1" sz="1800"/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rPr lang="it-IT" sz="1800"/>
              <a:t>È l'applicazione di quantità variabili di input colturali per unità di superficie di un campo, in base alle esigenze del suolo e delle piante. 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rPr lang="it-IT" sz="1800"/>
              <a:t>È una tecnologia di agricoltura di precisione molto diffusa che migliora l'efficienza dell'applicazione e riduce i costi. La VRT può essere basata su mappe o su sensori, a seconda del tipo di coltura e di operazione sul campo.</a:t>
            </a:r>
            <a:endParaRPr/>
          </a:p>
        </p:txBody>
      </p:sp>
      <p:sp>
        <p:nvSpPr>
          <p:cNvPr id="187" name="Google Shape;187;p12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descr="A close-up of a map&#10;&#10;Description automatically generated" id="188" name="Google Shape;18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0215" y="1977704"/>
            <a:ext cx="5122219" cy="290259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2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3a unità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"/>
          <p:cNvSpPr txBox="1"/>
          <p:nvPr>
            <p:ph type="title"/>
          </p:nvPr>
        </p:nvSpPr>
        <p:spPr>
          <a:xfrm>
            <a:off x="838200" y="812800"/>
            <a:ext cx="10515600" cy="5294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600"/>
              <a:buFont typeface="Calibri"/>
              <a:buNone/>
            </a:pPr>
            <a:r>
              <a:rPr lang="it-IT" sz="3600"/>
              <a:t>Applicazioni in </a:t>
            </a:r>
            <a:r>
              <a:rPr lang="it-IT" sz="3600"/>
              <a:t>Agricoltura</a:t>
            </a:r>
            <a:endParaRPr/>
          </a:p>
        </p:txBody>
      </p:sp>
      <p:sp>
        <p:nvSpPr>
          <p:cNvPr id="195" name="Google Shape;195;p1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it-IT" sz="1800"/>
              <a:t>Automazione del raccolto: </a:t>
            </a:r>
            <a:endParaRPr b="1" sz="1800"/>
          </a:p>
          <a:p>
            <a:pPr indent="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1800"/>
              <a:t>Negli ultimi due decenni, i monitor di raccolta sono stati uno degli sviluppi più degni di nota nella tecnologia di raccolta. I produttori continuano a migliorare questi sistemi per fornire all'operatore misurazioni della produzione e dell'umidità durante le operazioni di raccolta, nonché un software per la post-elaborazione. Molti produttori utilizzano sistemi di guida automatica sulle raccoglitrici per migliorare l'efficienza del campo.</a:t>
            </a:r>
            <a:endParaRPr sz="1800"/>
          </a:p>
        </p:txBody>
      </p:sp>
      <p:sp>
        <p:nvSpPr>
          <p:cNvPr id="196" name="Google Shape;196;p13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97" name="Google Shape;19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6195" y="1559853"/>
            <a:ext cx="3897605" cy="16699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 of a machine with a camera and a camera&#10;&#10;Description automatically generated with medium confidence" id="198" name="Google Shape;19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8382" y="3418294"/>
            <a:ext cx="2147523" cy="262690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3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3a unità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/>
          <p:nvPr>
            <p:ph type="title"/>
          </p:nvPr>
        </p:nvSpPr>
        <p:spPr>
          <a:xfrm>
            <a:off x="1452693" y="704415"/>
            <a:ext cx="9286613" cy="6000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600"/>
              <a:buFont typeface="Calibri"/>
              <a:buNone/>
            </a:pPr>
            <a:r>
              <a:rPr lang="it-IT" sz="3600"/>
              <a:t>Applicazioni in </a:t>
            </a:r>
            <a:r>
              <a:rPr lang="it-IT" sz="3600"/>
              <a:t>Agricoltura</a:t>
            </a:r>
            <a:endParaRPr sz="3600">
              <a:solidFill>
                <a:srgbClr val="94C020"/>
              </a:solidFill>
            </a:endParaRPr>
          </a:p>
        </p:txBody>
      </p:sp>
      <p:sp>
        <p:nvSpPr>
          <p:cNvPr id="205" name="Google Shape;205;p14"/>
          <p:cNvSpPr txBox="1"/>
          <p:nvPr>
            <p:ph idx="1" type="body"/>
          </p:nvPr>
        </p:nvSpPr>
        <p:spPr>
          <a:xfrm>
            <a:off x="921580" y="1403532"/>
            <a:ext cx="5174419" cy="1960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b="1" lang="it-IT" sz="1800">
                <a:solidFill>
                  <a:srgbClr val="595959"/>
                </a:solidFill>
              </a:rPr>
              <a:t>Automazione nella produzione zootecnica</a:t>
            </a:r>
            <a:endParaRPr b="1" sz="1800">
              <a:solidFill>
                <a:srgbClr val="595959"/>
              </a:solidFill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it-IT" sz="1800">
                <a:solidFill>
                  <a:srgbClr val="595959"/>
                </a:solidFill>
              </a:rPr>
              <a:t>Le stazioni di alimentazione automatizzate si diffondono per i vitelli da latte, consentendo il monitoraggio continuo dell'alimentazione. I sistemi di gestione del letame, sia secco che liquido, sfruttano macchinari per la rimozione meccanizzata per mantenere la qualità dell'aria interna in varie strutture per animali.</a:t>
            </a:r>
            <a:endParaRPr/>
          </a:p>
        </p:txBody>
      </p:sp>
      <p:sp>
        <p:nvSpPr>
          <p:cNvPr id="206" name="Google Shape;206;p14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07" name="Google Shape;20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9836" y="1403532"/>
            <a:ext cx="2533858" cy="2025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8269" y="3443502"/>
            <a:ext cx="2951511" cy="2342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22108" y="3597217"/>
            <a:ext cx="2809313" cy="224571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4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3a unità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"/>
          <p:cNvSpPr txBox="1"/>
          <p:nvPr>
            <p:ph type="title"/>
          </p:nvPr>
        </p:nvSpPr>
        <p:spPr>
          <a:xfrm>
            <a:off x="1468073" y="752912"/>
            <a:ext cx="9102055" cy="6000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600"/>
              <a:buFont typeface="Calibri"/>
              <a:buNone/>
            </a:pPr>
            <a:r>
              <a:rPr lang="it-IT" sz="3600"/>
              <a:t>Applicazioni in </a:t>
            </a:r>
            <a:r>
              <a:rPr lang="it-IT" sz="3600"/>
              <a:t>Agricoltura</a:t>
            </a:r>
            <a:endParaRPr/>
          </a:p>
        </p:txBody>
      </p:sp>
      <p:sp>
        <p:nvSpPr>
          <p:cNvPr id="216" name="Google Shape;216;p15"/>
          <p:cNvSpPr/>
          <p:nvPr>
            <p:ph idx="2" type="pic"/>
          </p:nvPr>
        </p:nvSpPr>
        <p:spPr>
          <a:xfrm>
            <a:off x="725436" y="1455927"/>
            <a:ext cx="6052869" cy="2679845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15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18" name="Google Shape;21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5350" y="4001984"/>
            <a:ext cx="5762917" cy="2103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96756" y="1680713"/>
            <a:ext cx="2563859" cy="1926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5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3a unità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"/>
          <p:cNvSpPr txBox="1"/>
          <p:nvPr>
            <p:ph type="title"/>
          </p:nvPr>
        </p:nvSpPr>
        <p:spPr>
          <a:xfrm>
            <a:off x="838200" y="681037"/>
            <a:ext cx="10515600" cy="600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600"/>
              <a:buFont typeface="Calibri"/>
              <a:buNone/>
            </a:pPr>
            <a:r>
              <a:rPr lang="it-IT" sz="3600"/>
              <a:t>Applicazioni in </a:t>
            </a:r>
            <a:r>
              <a:rPr lang="it-IT" sz="3600"/>
              <a:t>Agricoltura</a:t>
            </a:r>
            <a:endParaRPr/>
          </a:p>
        </p:txBody>
      </p:sp>
      <p:sp>
        <p:nvSpPr>
          <p:cNvPr id="226" name="Google Shape;226;p16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27" name="Google Shape;227;p16"/>
          <p:cNvSpPr/>
          <p:nvPr>
            <p:ph idx="2" type="pic"/>
          </p:nvPr>
        </p:nvSpPr>
        <p:spPr>
          <a:xfrm>
            <a:off x="838199" y="1781175"/>
            <a:ext cx="4639812" cy="1859647"/>
          </a:xfrm>
          <a:prstGeom prst="rect">
            <a:avLst/>
          </a:prstGeom>
          <a:noFill/>
          <a:ln>
            <a:noFill/>
          </a:ln>
        </p:spPr>
      </p:sp>
      <p:pic>
        <p:nvPicPr>
          <p:cNvPr id="228" name="Google Shape;22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83273" y="1781175"/>
            <a:ext cx="3120005" cy="1924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2259" y="1844480"/>
            <a:ext cx="2278951" cy="186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3450" y="3813359"/>
            <a:ext cx="3040380" cy="225298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6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3a unità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 txBox="1"/>
          <p:nvPr>
            <p:ph type="title"/>
          </p:nvPr>
        </p:nvSpPr>
        <p:spPr>
          <a:xfrm>
            <a:off x="838200" y="681038"/>
            <a:ext cx="105156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600"/>
              <a:buFont typeface="Calibri"/>
              <a:buNone/>
            </a:pPr>
            <a:r>
              <a:rPr lang="it-IT" sz="3600"/>
              <a:t>Applicazioni in </a:t>
            </a:r>
            <a:r>
              <a:rPr lang="it-IT" sz="3600"/>
              <a:t>Agricoltura</a:t>
            </a:r>
            <a:endParaRPr/>
          </a:p>
        </p:txBody>
      </p:sp>
      <p:sp>
        <p:nvSpPr>
          <p:cNvPr id="237" name="Google Shape;237;p17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38" name="Google Shape;238;p17"/>
          <p:cNvSpPr/>
          <p:nvPr>
            <p:ph idx="2" type="chart"/>
          </p:nvPr>
        </p:nvSpPr>
        <p:spPr>
          <a:xfrm>
            <a:off x="838200" y="1775014"/>
            <a:ext cx="5352875" cy="2595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Applicazione nei sistemi di irrigazione e nella gestione del suolo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marR="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Approfondite i sistemi di irrigazione, compresi quelli a goccia e a pioggia, che contribuiscono all'efficienza idrica. L'automazione regola i livelli d'acqua in base ai dati del terreno, creando mappe di applicazione.Il controllo degli irrigatori, ottenuto attraverso l'apertura e la chiusura a diverse frequenze, aumenta la precisione nell'applicazione dell'acqua, riducendo il consumo e l'utilizzo di energia.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3875" y="1726639"/>
            <a:ext cx="5095875" cy="26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7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3a unità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8"/>
          <p:cNvSpPr txBox="1"/>
          <p:nvPr>
            <p:ph type="title"/>
          </p:nvPr>
        </p:nvSpPr>
        <p:spPr>
          <a:xfrm>
            <a:off x="838200" y="681038"/>
            <a:ext cx="10515600" cy="526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ct val="100000"/>
              <a:buFont typeface="Calibri"/>
              <a:buNone/>
            </a:pPr>
            <a:r>
              <a:rPr lang="it-IT" sz="3600"/>
              <a:t>Applicazioni in </a:t>
            </a:r>
            <a:r>
              <a:rPr lang="it-IT" sz="3600"/>
              <a:t>Agricoltura</a:t>
            </a:r>
            <a:endParaRPr/>
          </a:p>
        </p:txBody>
      </p:sp>
      <p:sp>
        <p:nvSpPr>
          <p:cNvPr id="246" name="Google Shape;246;p18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47" name="Google Shape;247;p18"/>
          <p:cNvSpPr/>
          <p:nvPr>
            <p:ph idx="2" type="chart"/>
          </p:nvPr>
        </p:nvSpPr>
        <p:spPr>
          <a:xfrm>
            <a:off x="838200" y="1775014"/>
            <a:ext cx="5587767" cy="4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Applicazioni nelle automazioni post-raccolta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 le attuali situazioni di automazione in agricoltura, le operazioni di post-raccolta sono le più automatizzate e computerizzate con le tecnologie del vicino infrarosso (NIR) e della visione artificiale, perché queste operazioni offrono ambienti adatti all'introduzione di sistemi di rilevamento, apparecchiature e PC sotto le strutture.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diagram of a process&#10;&#10;Description automatically generated" id="248" name="Google Shape;24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9252" y="1698226"/>
            <a:ext cx="1790024" cy="34615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cleanser&#10;&#10;Description automatically generated" id="249" name="Google Shape;24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51561" y="2388233"/>
            <a:ext cx="2577950" cy="227615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8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3a unità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9"/>
          <p:cNvSpPr txBox="1"/>
          <p:nvPr>
            <p:ph type="title"/>
          </p:nvPr>
        </p:nvSpPr>
        <p:spPr>
          <a:xfrm>
            <a:off x="838200" y="681037"/>
            <a:ext cx="10515600" cy="600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600"/>
              <a:buFont typeface="Calibri"/>
              <a:buNone/>
            </a:pPr>
            <a:r>
              <a:rPr lang="it-IT" sz="3600"/>
              <a:t>Applicazioni in </a:t>
            </a:r>
            <a:r>
              <a:rPr lang="it-IT" sz="3600"/>
              <a:t>Agricoltura</a:t>
            </a:r>
            <a:endParaRPr/>
          </a:p>
        </p:txBody>
      </p:sp>
      <p:sp>
        <p:nvSpPr>
          <p:cNvPr id="256" name="Google Shape;256;p19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57" name="Google Shape;257;p19"/>
          <p:cNvSpPr/>
          <p:nvPr>
            <p:ph idx="2" type="chart"/>
          </p:nvPr>
        </p:nvSpPr>
        <p:spPr>
          <a:xfrm>
            <a:off x="838200" y="1775014"/>
            <a:ext cx="4992149" cy="4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di selezione</a:t>
            </a:r>
            <a:endParaRPr/>
          </a:p>
          <a:p>
            <a:pPr indent="0" lvl="0" marL="0" marR="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È stato sviluppato un sistema robotizzato di selezione che preleva automaticamente la frutta dai contenitori e la ispeziona su tutti i lati (Kondo, 2003). Il sistema è composto da due robot a coordinate cartesiane, chiamati "robot di fornitura" e "robot di selezione". </a:t>
            </a:r>
            <a:endParaRPr/>
          </a:p>
          <a:p>
            <a:pPr indent="0" lvl="0" marL="0" marR="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robot di selezione è composto da un manipolatore 3-DOF, 12 ventose come effettori finali, 12 telecamere a colori e 28 dispositivi di illuminazione con filtri polarizzanti, mentre il robot di distribuzione ha un manipolatore e degli effettori finali simili, ma non dispone di visione artificiale. Dodici frutti alla volta vengono aspirati da un manipolatore e 12 immagini del fondo dei frutti vengono acquisite durante il tempo in cui il manipolatore si muove verso i vettori su una linea di trasporto.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iagram of a light source&#10;&#10;Description automatically generated" id="258" name="Google Shape;25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1498177"/>
            <a:ext cx="2076976" cy="25034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flute&#10;&#10;Description automatically generated" id="259" name="Google Shape;25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7939122" y="2946855"/>
            <a:ext cx="1800225" cy="40462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 of a robot's process&#10;&#10;Description automatically generated" id="260" name="Google Shape;26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0" y="1551442"/>
            <a:ext cx="2686685" cy="251841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9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3a unità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>
            <p:ph type="ctrTitle"/>
          </p:nvPr>
        </p:nvSpPr>
        <p:spPr>
          <a:xfrm>
            <a:off x="1005280" y="1551963"/>
            <a:ext cx="10181439" cy="29001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4000"/>
              <a:buFont typeface="Calibri"/>
              <a:buNone/>
            </a:pPr>
            <a:r>
              <a:rPr b="1" lang="it-IT" sz="4000">
                <a:solidFill>
                  <a:srgbClr val="94C020"/>
                </a:solidFill>
                <a:latin typeface="Calibri"/>
                <a:ea typeface="Calibri"/>
                <a:cs typeface="Calibri"/>
                <a:sym typeface="Calibri"/>
              </a:rPr>
              <a:t>Corso: (VET-B4)</a:t>
            </a:r>
            <a:br>
              <a:rPr b="1" lang="it-IT" sz="4000">
                <a:solidFill>
                  <a:srgbClr val="94C02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t-IT" sz="4000">
                <a:solidFill>
                  <a:srgbClr val="94C020"/>
                </a:solidFill>
                <a:latin typeface="Calibri"/>
                <a:ea typeface="Calibri"/>
                <a:cs typeface="Calibri"/>
                <a:sym typeface="Calibri"/>
              </a:rPr>
              <a:t>Modulo: Tecnologie digitali e intelligenza artificiale</a:t>
            </a:r>
            <a:br>
              <a:rPr b="1" lang="it-IT" sz="4000">
                <a:solidFill>
                  <a:srgbClr val="94C02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4000"/>
              <a:t>LU</a:t>
            </a:r>
            <a:r>
              <a:rPr b="1" lang="it-IT" sz="4000">
                <a:solidFill>
                  <a:srgbClr val="94C020"/>
                </a:solidFill>
                <a:latin typeface="Calibri"/>
                <a:ea typeface="Calibri"/>
                <a:cs typeface="Calibri"/>
                <a:sym typeface="Calibri"/>
              </a:rPr>
              <a:t>: Tecnologie di automazione</a:t>
            </a:r>
            <a:endParaRPr/>
          </a:p>
        </p:txBody>
      </p:sp>
      <p:sp>
        <p:nvSpPr>
          <p:cNvPr id="101" name="Google Shape;101;p2"/>
          <p:cNvSpPr txBox="1"/>
          <p:nvPr>
            <p:ph idx="1" type="subTitle"/>
          </p:nvPr>
        </p:nvSpPr>
        <p:spPr>
          <a:xfrm>
            <a:off x="1524000" y="489949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it-IT">
                <a:solidFill>
                  <a:srgbClr val="595959"/>
                </a:solidFill>
              </a:rPr>
              <a:t>Authors: (</a:t>
            </a:r>
            <a:r>
              <a:rPr lang="it-IT"/>
              <a:t>CERTH</a:t>
            </a:r>
            <a:r>
              <a:rPr lang="it-IT">
                <a:solidFill>
                  <a:srgbClr val="595959"/>
                </a:solidFill>
              </a:rPr>
              <a:t>)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/>
          <p:nvPr>
            <p:ph type="title"/>
          </p:nvPr>
        </p:nvSpPr>
        <p:spPr>
          <a:xfrm>
            <a:off x="838200" y="681038"/>
            <a:ext cx="10515600" cy="5605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ct val="100000"/>
              <a:buFont typeface="Calibri"/>
              <a:buNone/>
            </a:pPr>
            <a:r>
              <a:rPr lang="it-IT" sz="3600"/>
              <a:t>Applicazioni in </a:t>
            </a:r>
            <a:r>
              <a:rPr lang="it-IT" sz="3600"/>
              <a:t>Agricoltura</a:t>
            </a:r>
            <a:endParaRPr/>
          </a:p>
        </p:txBody>
      </p:sp>
      <p:sp>
        <p:nvSpPr>
          <p:cNvPr id="267" name="Google Shape;267;p20"/>
          <p:cNvSpPr txBox="1"/>
          <p:nvPr>
            <p:ph idx="1" type="body"/>
          </p:nvPr>
        </p:nvSpPr>
        <p:spPr>
          <a:xfrm>
            <a:off x="838199" y="5092117"/>
            <a:ext cx="10738607" cy="1084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b="1" lang="it-IT" sz="1800">
                <a:solidFill>
                  <a:srgbClr val="000000"/>
                </a:solidFill>
              </a:rPr>
              <a:t>Sistema Augmenta per la visione artificiale. </a:t>
            </a:r>
            <a:r>
              <a:rPr lang="it-IT" sz="1800">
                <a:solidFill>
                  <a:srgbClr val="000000"/>
                </a:solidFill>
              </a:rPr>
              <a:t>Il sistema Augmenta utilizza una tecnologia di visione artificiale all'avanguardia per analizzare i campi in tempo reale, al fine di determinare lo stato di salute delle colture e controllare le operazioni a rateo variabile, come le applicazioni di fertilizzanti azotati, defoglianti e regolatori di crescita delle piante (PGR). Guardate questa versione estesa per capire come funziona.</a:t>
            </a:r>
            <a:endParaRPr/>
          </a:p>
        </p:txBody>
      </p:sp>
      <p:sp>
        <p:nvSpPr>
          <p:cNvPr id="268" name="Google Shape;268;p20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69" name="Google Shape;269;p20" title="Augmenta System | What it actually sees (extended version)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5144" y="1459300"/>
            <a:ext cx="6325128" cy="357090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0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3a unità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1"/>
          <p:cNvSpPr txBox="1"/>
          <p:nvPr>
            <p:ph type="title"/>
          </p:nvPr>
        </p:nvSpPr>
        <p:spPr>
          <a:xfrm>
            <a:off x="838200" y="681037"/>
            <a:ext cx="10515600" cy="600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600"/>
              <a:buFont typeface="Calibri"/>
              <a:buNone/>
            </a:pPr>
            <a:r>
              <a:rPr lang="it-IT" sz="3600"/>
              <a:t>Applicazioni in </a:t>
            </a:r>
            <a:r>
              <a:rPr lang="it-IT" sz="3600"/>
              <a:t>Agricoltura</a:t>
            </a:r>
            <a:endParaRPr/>
          </a:p>
        </p:txBody>
      </p:sp>
      <p:sp>
        <p:nvSpPr>
          <p:cNvPr id="276" name="Google Shape;276;p21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77" name="Google Shape;277;p21"/>
          <p:cNvSpPr txBox="1"/>
          <p:nvPr>
            <p:ph idx="1" type="body"/>
          </p:nvPr>
        </p:nvSpPr>
        <p:spPr>
          <a:xfrm>
            <a:off x="1040235" y="5058561"/>
            <a:ext cx="10313565" cy="11120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it-IT" sz="1800">
                <a:latin typeface="Calibri"/>
                <a:ea typeface="Calibri"/>
                <a:cs typeface="Calibri"/>
                <a:sym typeface="Calibri"/>
              </a:rPr>
              <a:t>John Deere, AutoTrac Automation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. L'automazione della svolta AutoTrac sui trattori John Deere della serie da 6R a 9R controlla automaticamente l'intera svolta a fine campo e gestisce tutte le funzioni del trattore e degli attrezzi con facilità e precisione. Scoprite come ridurre i passaggi a fine campo e le sovrapposizioni, nonché i costi per fertilizzanti, prodotti chimici e carburante.</a:t>
            </a:r>
            <a:endParaRPr/>
          </a:p>
        </p:txBody>
      </p:sp>
      <p:pic>
        <p:nvPicPr>
          <p:cNvPr id="278" name="Google Shape;278;p21" title="John Deere | AutoTrac Turnautomation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1914" y="1281112"/>
            <a:ext cx="6630523" cy="374331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1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3a unità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"/>
          <p:cNvSpPr txBox="1"/>
          <p:nvPr>
            <p:ph type="title"/>
          </p:nvPr>
        </p:nvSpPr>
        <p:spPr>
          <a:xfrm>
            <a:off x="838200" y="681038"/>
            <a:ext cx="105156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600"/>
              <a:buFont typeface="Calibri"/>
              <a:buNone/>
            </a:pPr>
            <a:r>
              <a:rPr lang="it-IT" sz="3600"/>
              <a:t>Applicazioni in </a:t>
            </a:r>
            <a:r>
              <a:rPr lang="it-IT" sz="3600"/>
              <a:t>Agricoltura</a:t>
            </a:r>
            <a:endParaRPr/>
          </a:p>
        </p:txBody>
      </p:sp>
      <p:sp>
        <p:nvSpPr>
          <p:cNvPr id="285" name="Google Shape;285;p22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86" name="Google Shape;286;p22"/>
          <p:cNvSpPr txBox="1"/>
          <p:nvPr>
            <p:ph idx="1" type="body"/>
          </p:nvPr>
        </p:nvSpPr>
        <p:spPr>
          <a:xfrm>
            <a:off x="838201" y="4999838"/>
            <a:ext cx="10515600" cy="1170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it-IT" sz="1800"/>
              <a:t>Quantum Tech, macchine automatizzate</a:t>
            </a:r>
            <a:r>
              <a:rPr lang="it-IT" sz="1800"/>
              <a:t>, forniscono un aumento della produzione e facilitano il lavoro dell'agricoltura, rendendolo meno fisico e dispendioso in termini di tempo.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/>
              <a:t>Qui vi proponiamo una recensione delle migliori macchine agricole che abbiamo trovato. Guardatela e diteci cosa ne pensate.</a:t>
            </a:r>
            <a:endParaRPr sz="1800"/>
          </a:p>
        </p:txBody>
      </p:sp>
      <p:pic>
        <p:nvPicPr>
          <p:cNvPr id="287" name="Google Shape;287;p22" title="Modern Agriculture Machines That Are At Another Level ▶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462" y="1281112"/>
            <a:ext cx="6466053" cy="3650463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2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3a unità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3"/>
          <p:cNvSpPr txBox="1"/>
          <p:nvPr>
            <p:ph type="title"/>
          </p:nvPr>
        </p:nvSpPr>
        <p:spPr>
          <a:xfrm>
            <a:off x="838200" y="681037"/>
            <a:ext cx="10515600" cy="7618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600"/>
              <a:buFont typeface="Calibri"/>
              <a:buNone/>
            </a:pPr>
            <a:r>
              <a:rPr lang="it-IT" sz="3600"/>
              <a:t>Conclusioni</a:t>
            </a:r>
            <a:endParaRPr sz="3600"/>
          </a:p>
        </p:txBody>
      </p:sp>
      <p:sp>
        <p:nvSpPr>
          <p:cNvPr id="294" name="Google Shape;294;p23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95" name="Google Shape;295;p23"/>
          <p:cNvSpPr/>
          <p:nvPr>
            <p:ph idx="2" type="chart"/>
          </p:nvPr>
        </p:nvSpPr>
        <p:spPr>
          <a:xfrm>
            <a:off x="898320" y="1719447"/>
            <a:ext cx="10226880" cy="42411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it-I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Tutte le tecnologie descritte contribuiscono ad aumentare la produttività agricola. Una gestione accurata dell'azienda agricola, l'applicazione corretta dei fattori produttivi al momento giusto e nelle giuste quantità possono contribuire in modo significativo all'aumento delle produzioni e al raggiungimento dell'obiettivo del 70%.</a:t>
            </a:r>
            <a:endParaRPr/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it-I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L'applicazione razionale dei fattori di produzione contribuisce in modo significativo alla tutela dell'ambiente, riducendo l'aggiunta di sostanze chimiche inquinanti. </a:t>
            </a:r>
            <a:endParaRPr/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it-I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Limita l'infiltrazione in profondità di elementi che inquinano le falde acquifere, ma limita anche gli elementi che vengono trasportati alle falde acquifere dall'erosione. </a:t>
            </a:r>
            <a:endParaRPr/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it-I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Limita inoltre le emissioni di gas serra grazie all'aggiunta degli elementi desiderati nel momento esatto. L'applicazione precisa dei pesticidi riduce l'inquinamento ambientale. In generale, l'agricoltura di precisione è un'arma potente per la protezione dell'ambiente.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23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3a unità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200"/>
              <a:buFont typeface="Calibri"/>
              <a:buNone/>
            </a:pPr>
            <a:r>
              <a:rPr lang="it-IT" sz="3200"/>
              <a:t>Introduzione alle tecnologie di automazione in agricoltura</a:t>
            </a:r>
            <a:endParaRPr sz="3200"/>
          </a:p>
        </p:txBody>
      </p:sp>
      <p:sp>
        <p:nvSpPr>
          <p:cNvPr id="107" name="Google Shape;107;p3"/>
          <p:cNvSpPr txBox="1"/>
          <p:nvPr>
            <p:ph idx="1" type="body"/>
          </p:nvPr>
        </p:nvSpPr>
        <p:spPr>
          <a:xfrm>
            <a:off x="1147194" y="2139192"/>
            <a:ext cx="9673206" cy="4059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it-IT" sz="1800">
                <a:solidFill>
                  <a:srgbClr val="000000"/>
                </a:solidFill>
              </a:rPr>
              <a:t>L'automazione agricola è uno dei potenziali contributi significativi al miglioramento della produttività e alla riduzione dei consumi e degli impatti negativi.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it-IT" sz="1800">
                <a:solidFill>
                  <a:srgbClr val="000000"/>
                </a:solidFill>
              </a:rPr>
              <a:t>L'uso efficace dell'automazione aiuta a massimizzare la produzione agricola utilizzando meglio i fattori produttivi, riduce gli sprechi complessivi e può migliorare la qualità dei prodotti agricoli ottenuti.</a:t>
            </a:r>
            <a:endParaRPr/>
          </a:p>
          <a:p>
            <a:pPr indent="-1143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it-IT" sz="1800">
                <a:solidFill>
                  <a:srgbClr val="000000"/>
                </a:solidFill>
              </a:rPr>
              <a:t>Gli sviluppi più significativi si sono verificati nel corso del XX secolo con l'introduzione dei trattori.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it-IT" sz="1800">
                <a:solidFill>
                  <a:srgbClr val="000000"/>
                </a:solidFill>
              </a:rPr>
              <a:t>Il primo trattore agricolo alimentato da un motore a combustione interna fu costruito dalla Hart Parr Company.</a:t>
            </a:r>
            <a:endParaRPr/>
          </a:p>
        </p:txBody>
      </p:sp>
      <p:sp>
        <p:nvSpPr>
          <p:cNvPr id="108" name="Google Shape;108;p3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09" name="Google Shape;109;p3"/>
          <p:cNvSpPr txBox="1"/>
          <p:nvPr>
            <p:ph idx="11" type="ftr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1a unità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 txBox="1"/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200"/>
              <a:buFont typeface="Calibri"/>
              <a:buNone/>
            </a:pPr>
            <a:r>
              <a:rPr lang="it-IT" sz="3200"/>
              <a:t>Introduzione alle tecnologie di automazione in agricoltura</a:t>
            </a:r>
            <a:endParaRPr sz="3200"/>
          </a:p>
        </p:txBody>
      </p:sp>
      <p:pic>
        <p:nvPicPr>
          <p:cNvPr descr="A tractor with large wheels&#10;&#10;Description automatically generated" id="115" name="Google Shape;115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3170" y="1617843"/>
            <a:ext cx="5387340" cy="3625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descr="A tractor with large wheels&#10;&#10;Description automatically generated" id="117" name="Google Shape;11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086" y="1617843"/>
            <a:ext cx="5000147" cy="368542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/>
          <p:nvPr/>
        </p:nvSpPr>
        <p:spPr>
          <a:xfrm>
            <a:off x="620086" y="5469622"/>
            <a:ext cx="5000147" cy="41945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Henry Ford &amp; Son Corporation (1917)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6810363" y="5469622"/>
            <a:ext cx="5000147" cy="41945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Hart Parr Company Tractor (1900’s)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1a unità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/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600"/>
              <a:buFont typeface="Calibri"/>
              <a:buNone/>
            </a:pPr>
            <a:r>
              <a:rPr lang="it-IT" sz="3600"/>
              <a:t>Quali sono le tecnologie di automazione in agricoltura?</a:t>
            </a:r>
            <a:endParaRPr sz="3600"/>
          </a:p>
        </p:txBody>
      </p:sp>
      <p:sp>
        <p:nvSpPr>
          <p:cNvPr id="126" name="Google Shape;126;p5"/>
          <p:cNvSpPr txBox="1"/>
          <p:nvPr>
            <p:ph idx="1" type="body"/>
          </p:nvPr>
        </p:nvSpPr>
        <p:spPr>
          <a:xfrm>
            <a:off x="838200" y="2013357"/>
            <a:ext cx="10515600" cy="4163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765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</a:pPr>
            <a:r>
              <a:rPr lang="it-IT" sz="210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L'automazione agricola è il processo di utilizzo di varie apparecchiature tecnologiche per migliorare e automatizzare le attività agricole.</a:t>
            </a:r>
            <a:endParaRPr sz="2100"/>
          </a:p>
          <a:p>
            <a:pPr indent="-1143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t/>
            </a:r>
            <a:endParaRPr sz="2100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24765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</a:pPr>
            <a:r>
              <a:rPr lang="it-IT" sz="210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Questa tecnologia agricola ha lo scopo di alleviare le operazioni agricole che richiedono molto lavoro e tempo e che gli agricoltori di tutto il mondo devono affrontare.</a:t>
            </a:r>
            <a:endParaRPr sz="2100"/>
          </a:p>
          <a:p>
            <a:pPr indent="-1143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t/>
            </a:r>
            <a:endParaRPr sz="2100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24765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</a:pPr>
            <a:r>
              <a:rPr b="1" lang="it-IT" sz="210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Trattori</a:t>
            </a:r>
            <a:r>
              <a:rPr lang="it-IT" sz="210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 automatizzati, </a:t>
            </a:r>
            <a:r>
              <a:rPr b="1" lang="it-IT" sz="210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GPS</a:t>
            </a:r>
            <a:r>
              <a:rPr lang="it-IT" sz="210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, </a:t>
            </a:r>
            <a:r>
              <a:rPr b="1" lang="it-IT" sz="210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droni</a:t>
            </a:r>
            <a:r>
              <a:rPr lang="it-IT" sz="210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, </a:t>
            </a:r>
            <a:r>
              <a:rPr b="1" lang="it-IT" sz="210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robotica</a:t>
            </a:r>
            <a:r>
              <a:rPr lang="it-IT" sz="210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 e </a:t>
            </a:r>
            <a:r>
              <a:rPr b="1" lang="it-IT" sz="210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software</a:t>
            </a:r>
            <a:r>
              <a:rPr lang="it-IT" sz="210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 per trasformare l'attuale industria agricola.</a:t>
            </a:r>
            <a:endParaRPr sz="2100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t/>
            </a:r>
            <a:endParaRPr sz="2100"/>
          </a:p>
        </p:txBody>
      </p:sp>
      <p:sp>
        <p:nvSpPr>
          <p:cNvPr id="127" name="Google Shape;127;p5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28" name="Google Shape;128;p5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1a unità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/>
          <p:nvPr>
            <p:ph type="title"/>
          </p:nvPr>
        </p:nvSpPr>
        <p:spPr>
          <a:xfrm>
            <a:off x="838200" y="681038"/>
            <a:ext cx="105156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600"/>
              <a:buFont typeface="Calibri"/>
              <a:buNone/>
            </a:pPr>
            <a:r>
              <a:rPr lang="it-IT" sz="3600"/>
              <a:t>Sistemi di Automazione Agricola:</a:t>
            </a:r>
            <a:endParaRPr/>
          </a:p>
        </p:txBody>
      </p:sp>
      <p:sp>
        <p:nvSpPr>
          <p:cNvPr id="134" name="Google Shape;134;p6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35" name="Google Shape;135;p6"/>
          <p:cNvSpPr/>
          <p:nvPr>
            <p:ph idx="2" type="chart"/>
          </p:nvPr>
        </p:nvSpPr>
        <p:spPr>
          <a:xfrm>
            <a:off x="838201" y="1562194"/>
            <a:ext cx="9982200" cy="4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it-IT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Molti sistemi di automazione agricola, come molti sistemi di automazione nella maggior parte dei settori, svolgono le seguenti azioni:</a:t>
            </a:r>
            <a:endParaRPr sz="2100"/>
          </a:p>
          <a:p>
            <a:pPr indent="-24765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it-IT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Ottenere</a:t>
            </a:r>
            <a:r>
              <a:rPr b="0" i="0" lang="it-IT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 </a:t>
            </a:r>
            <a:r>
              <a:rPr b="1" i="0" lang="it-IT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elaborare</a:t>
            </a:r>
            <a:r>
              <a:rPr b="0" i="0" lang="it-IT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informazioni.</a:t>
            </a:r>
            <a:endParaRPr sz="2100"/>
          </a:p>
          <a:p>
            <a:pPr indent="-24765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it-IT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Prendere</a:t>
            </a:r>
            <a:r>
              <a:rPr b="0" i="0" lang="it-IT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una decisione.</a:t>
            </a:r>
            <a:endParaRPr sz="2100"/>
          </a:p>
          <a:p>
            <a:pPr indent="-24765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it-IT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Eseguire</a:t>
            </a:r>
            <a:r>
              <a:rPr b="0" i="0" lang="it-IT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alcune azioni.</a:t>
            </a:r>
            <a:endParaRPr sz="2100"/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it-IT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sistema di automazione ha bisogno di informazioni per prendere decisioni appropriate prima di intraprendere azioni. Se il sistema di automazione dispone di informazioni errate, prenderà decisioni sbagliate e intraprenderà azioni errate. Le informazioni richieste da molti sistemi di automazione agricola possono essere di tre tipi. Si tratta di valori nominali, variabili agricole e variabili del sistema di automazione. I valori nominali sono le uscite, le condizioni o le relazioni desiderate che vengono fornite al sistema di automazione dall'esterno.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6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2a unità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 txBox="1"/>
          <p:nvPr>
            <p:ph type="title"/>
          </p:nvPr>
        </p:nvSpPr>
        <p:spPr>
          <a:xfrm>
            <a:off x="838200" y="681038"/>
            <a:ext cx="105156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600"/>
              <a:buFont typeface="Calibri"/>
              <a:buNone/>
            </a:pPr>
            <a:r>
              <a:rPr lang="it-IT" sz="3600"/>
              <a:t>Che cos'è il controllore PID?</a:t>
            </a:r>
            <a:endParaRPr sz="3600"/>
          </a:p>
        </p:txBody>
      </p:sp>
      <p:sp>
        <p:nvSpPr>
          <p:cNvPr id="142" name="Google Shape;142;p7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43" name="Google Shape;143;p7"/>
          <p:cNvSpPr/>
          <p:nvPr>
            <p:ph idx="2" type="chart"/>
          </p:nvPr>
        </p:nvSpPr>
        <p:spPr>
          <a:xfrm>
            <a:off x="838200" y="1635852"/>
            <a:ext cx="10515599" cy="4321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t-IT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 controllore PID </a:t>
            </a:r>
            <a:r>
              <a:rPr b="0" i="0" lang="it-IT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è un regolatore in sequenza che viene integrato, in tutto o in parte, nel ramo rettilineo dell'anello chiuso del sistema e regola opportunamente il segnale che attiva il sistema sotto controllo, tenendo conto della deviazione (errore) dell'ingresso (di solito la specifica desiderata per l'uscita) rispetto all'uscita effettiva del sistema. </a:t>
            </a:r>
            <a:endParaRPr sz="2100"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t-IT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 controllore PID </a:t>
            </a:r>
            <a:r>
              <a:rPr b="0" i="0" lang="it-IT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comprende 3 termini principali:</a:t>
            </a:r>
            <a:endParaRPr sz="2100"/>
          </a:p>
          <a:p>
            <a:pPr indent="-24765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it-IT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 termine proporzionale (Proporzionale o termine P);</a:t>
            </a:r>
            <a:endParaRPr sz="2100"/>
          </a:p>
          <a:p>
            <a:pPr indent="-24765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it-IT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 termine integrale o I;</a:t>
            </a:r>
            <a:endParaRPr sz="2100"/>
          </a:p>
          <a:p>
            <a:pPr indent="-24765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it-IT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 termine differenziale (termine Derivativo o D).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7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2a unità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/>
          <p:nvPr>
            <p:ph type="title"/>
          </p:nvPr>
        </p:nvSpPr>
        <p:spPr>
          <a:xfrm>
            <a:off x="838200" y="681038"/>
            <a:ext cx="105156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600"/>
              <a:buFont typeface="Calibri"/>
              <a:buNone/>
            </a:pPr>
            <a:r>
              <a:rPr lang="it-IT" sz="3600"/>
              <a:t>Controllori</a:t>
            </a:r>
            <a:endParaRPr sz="3600"/>
          </a:p>
        </p:txBody>
      </p:sp>
      <p:sp>
        <p:nvSpPr>
          <p:cNvPr id="150" name="Google Shape;150;p8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51" name="Google Shape;151;p8"/>
          <p:cNvSpPr/>
          <p:nvPr>
            <p:ph idx="2" type="chart"/>
          </p:nvPr>
        </p:nvSpPr>
        <p:spPr>
          <a:xfrm>
            <a:off x="838200" y="1562194"/>
            <a:ext cx="10515599" cy="4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1300" lvl="0" marL="2286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it-IT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controllori </a:t>
            </a:r>
            <a:r>
              <a:rPr b="0" i="0" lang="it-IT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possono essere classificati in base al numero di stati dell'uscita del controllore. In genere, maggiore è il numero di stati dell'uscita, più complicato e costoso sarà il controllore. In questa sede verranno inizialmente classificati nelle categorie di controllori on-off, a uscita discreta e continui. Il controllo on-off è il controllo più semplice. Consideriamo, ad esempio, un semplice sistema di riscaldamento.</a:t>
            </a:r>
            <a:endParaRPr sz="2000"/>
          </a:p>
          <a:p>
            <a:pPr indent="-2413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it-IT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controllori </a:t>
            </a:r>
            <a:r>
              <a:rPr b="0" i="0" lang="it-IT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possono essere analizzati matematicamente per prevedere e comprendere le prestazioni e consentire miglioramenti. La teoria classica del controllo è stata sviluppata a metà del XX secolo per analizzare i sistemi di automazione.</a:t>
            </a:r>
            <a:endParaRPr sz="2000"/>
          </a:p>
          <a:p>
            <a:pPr indent="-2413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it-IT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controllori </a:t>
            </a:r>
            <a:r>
              <a:rPr b="0" i="0" lang="it-IT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devono prendere tutti i segnali dei sensori e risolverli in informazioni coerenti e affidabili. I segnali ricevuti possono variare notevolmente per caratteristiche quali il livello del segnale, il contenuto di frequenza e il rumore. I front-end dei controllori devono elaborare correttamente i segnali per ottenere informazioni affidabili. Ma il compito più importante del controllore è quello di decidere l'azione corretta.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8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2a unità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 txBox="1"/>
          <p:nvPr>
            <p:ph type="title"/>
          </p:nvPr>
        </p:nvSpPr>
        <p:spPr>
          <a:xfrm>
            <a:off x="838200" y="681038"/>
            <a:ext cx="10515600" cy="600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020"/>
              </a:buClr>
              <a:buSzPts val="3600"/>
              <a:buFont typeface="Calibri"/>
              <a:buNone/>
            </a:pPr>
            <a:r>
              <a:rPr lang="it-IT" sz="3600"/>
              <a:t>Microcomputer</a:t>
            </a:r>
            <a:r>
              <a:rPr lang="it-IT" sz="3600"/>
              <a:t> in </a:t>
            </a:r>
            <a:r>
              <a:rPr lang="it-IT" sz="3600"/>
              <a:t>Agricoltura</a:t>
            </a:r>
            <a:endParaRPr/>
          </a:p>
        </p:txBody>
      </p:sp>
      <p:sp>
        <p:nvSpPr>
          <p:cNvPr id="158" name="Google Shape;158;p9"/>
          <p:cNvSpPr txBox="1"/>
          <p:nvPr>
            <p:ph idx="12" type="sldNum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59" name="Google Shape;159;p9"/>
          <p:cNvSpPr/>
          <p:nvPr>
            <p:ph idx="2" type="chart"/>
          </p:nvPr>
        </p:nvSpPr>
        <p:spPr>
          <a:xfrm>
            <a:off x="1015068" y="1562194"/>
            <a:ext cx="10338731" cy="4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it-IT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Insieme di meccanismi/dispositivi presenti nell'ambiente che svolgono una determinata azione o attività e interagiscono tra loro. Come si vede, dal campo dell'agricoltura non si può prescindere dal contributo dei sistemi informatici, che sono diventati indispensabili in ogni branca dell'attività umana. </a:t>
            </a:r>
            <a:endParaRPr sz="1900"/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it-IT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Requisiti del sistema:</a:t>
            </a:r>
            <a:endParaRPr sz="1900"/>
          </a:p>
          <a:p>
            <a:pPr indent="-23495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0" i="0" lang="it-IT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molti casi, tutto ciò che serve è un computer che possa programmarsi per prendere semplicemente i dati dall'ambiente (ad esempio, variazioni di temperatura, distanza, illuminazione, pressione di pulsanti)...</a:t>
            </a:r>
            <a:endParaRPr sz="1900"/>
          </a:p>
          <a:p>
            <a:pPr indent="-23495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0" i="0" lang="it-IT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poi, dopo l'elaborazione, trasmettere comandi per azioni come l'accensione di una lampada (illuminazione dell'unità), il movimento di un meccanismo (ad esempio, un'unità di ventilazione o un meccanismo di recinzione), la generazione di un suono (sirena per la notifica di emergenza).</a:t>
            </a:r>
            <a:endParaRPr sz="1900"/>
          </a:p>
          <a:p>
            <a:pPr indent="-23495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0" i="0" lang="it-IT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possibilità di notificare a distanza ciò che sta accadendo o di delegare azioni è molto apprezzata.</a:t>
            </a:r>
            <a:endParaRPr sz="1900"/>
          </a:p>
          <a:p>
            <a:pPr indent="-23495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0" i="0" lang="it-IT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dimensioni ridotte, la resistenza a condizioni ambientali estreme (ad esempio, temperatura, umidità, radiazioni) e il ridotto consumo energetico sono una priorità.</a:t>
            </a:r>
            <a:endParaRPr b="1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9"/>
          <p:cNvSpPr txBox="1"/>
          <p:nvPr>
            <p:ph idx="11" type="ftr"/>
          </p:nvPr>
        </p:nvSpPr>
        <p:spPr>
          <a:xfrm>
            <a:off x="838200" y="6238876"/>
            <a:ext cx="99822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Modulo: Tecnologie digitali e intelligenza artificiale / Unità didattica: Tecnologie dell'automazione / Sottounità: 2a unità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1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B1C52252B014674CB5B8BBCA345FDDE6" ma:contentTypeVersion="18" ma:contentTypeDescription="Δημιουργία νέου εγγράφου" ma:contentTypeScope="" ma:versionID="deb82e69e0d6b069935fd613c8aeb344">
  <xsd:schema xmlns:xsd="http://www.w3.org/2001/XMLSchema" xmlns:xs="http://www.w3.org/2001/XMLSchema" xmlns:p="http://schemas.microsoft.com/office/2006/metadata/properties" xmlns:ns2="c09b88ca-66eb-4a97-99d4-e4839274e101" xmlns:ns3="c944d2af-eeed-4acc-b052-3107ab9b10d9" targetNamespace="http://schemas.microsoft.com/office/2006/metadata/properties" ma:root="true" ma:fieldsID="27d91c22e0c66458f88cbf27cff06a08" ns2:_="" ns3:_="">
    <xsd:import namespace="c09b88ca-66eb-4a97-99d4-e4839274e101"/>
    <xsd:import namespace="c944d2af-eeed-4acc-b052-3107ab9b10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b88ca-66eb-4a97-99d4-e4839274e1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Ετικέτες εικόνας" ma:readOnly="false" ma:fieldId="{5cf76f15-5ced-4ddc-b409-7134ff3c332f}" ma:taxonomyMulti="true" ma:sspId="7a24ce2f-4116-4ad3-bf66-ef18cb5ca1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4d2af-eeed-4acc-b052-3107ab9b10d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2b4d781-8933-4bb7-bea4-6819269a0d88}" ma:internalName="TaxCatchAll" ma:showField="CatchAllData" ma:web="c944d2af-eeed-4acc-b052-3107ab9b10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5B5954-AAAE-40E1-BBAF-707980F6EAB0}"/>
</file>

<file path=customXml/itemProps2.xml><?xml version="1.0" encoding="utf-8"?>
<ds:datastoreItem xmlns:ds="http://schemas.openxmlformats.org/officeDocument/2006/customXml" ds:itemID="{EB4E08E2-E5A6-400D-96C7-707741D033CB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2022-08-02T09:54:50Z</dcterms:created>
  <dc:creator>Microsoft Office User</dc:creator>
</cp:coreProperties>
</file>