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6858000" cx="12192000"/>
  <p:notesSz cx="6858000" cy="9144000"/>
  <p:embeddedFontLst>
    <p:embeddedFont>
      <p:font typeface="EB Garamond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0" roundtripDataSignature="AMtx7mhDJHe1wX6OrqRBtbl6fdFykeAD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5.xml"/><Relationship Id="rId26" Type="http://schemas.openxmlformats.org/officeDocument/2006/relationships/slide" Target="slides/slide2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42" Type="http://schemas.openxmlformats.org/officeDocument/2006/relationships/slide" Target="slides/slide38.xml"/><Relationship Id="rId47" Type="http://schemas.openxmlformats.org/officeDocument/2006/relationships/font" Target="fonts/EBGaramond-bold.fntdata"/><Relationship Id="rId34" Type="http://schemas.openxmlformats.org/officeDocument/2006/relationships/slide" Target="slides/slide30.xml"/><Relationship Id="rId21" Type="http://schemas.openxmlformats.org/officeDocument/2006/relationships/slide" Target="slides/slide17.xml"/><Relationship Id="rId50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29" Type="http://schemas.openxmlformats.org/officeDocument/2006/relationships/slide" Target="slides/slide25.xml"/><Relationship Id="rId16" Type="http://schemas.openxmlformats.org/officeDocument/2006/relationships/slide" Target="slides/slide12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24" Type="http://schemas.openxmlformats.org/officeDocument/2006/relationships/slide" Target="slides/slide20.xml"/><Relationship Id="rId11" Type="http://schemas.openxmlformats.org/officeDocument/2006/relationships/slide" Target="slides/slide7.xml"/><Relationship Id="rId49" Type="http://schemas.openxmlformats.org/officeDocument/2006/relationships/font" Target="fonts/EBGaramond-boldItalic.fntdata"/><Relationship Id="rId5" Type="http://schemas.openxmlformats.org/officeDocument/2006/relationships/slide" Target="slides/slide1.xml"/><Relationship Id="rId36" Type="http://schemas.openxmlformats.org/officeDocument/2006/relationships/slide" Target="slides/slide3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5" Type="http://schemas.openxmlformats.org/officeDocument/2006/relationships/slide" Target="slides/slide11.xml"/><Relationship Id="rId44" Type="http://schemas.openxmlformats.org/officeDocument/2006/relationships/slide" Target="slides/slide40.xml"/><Relationship Id="rId31" Type="http://schemas.openxmlformats.org/officeDocument/2006/relationships/slide" Target="slides/slide2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52" Type="http://schemas.openxmlformats.org/officeDocument/2006/relationships/customXml" Target="../customXml/item2.xml"/><Relationship Id="rId43" Type="http://schemas.openxmlformats.org/officeDocument/2006/relationships/slide" Target="slides/slide39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EBGaramond-italic.fntdata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14" Type="http://schemas.openxmlformats.org/officeDocument/2006/relationships/slide" Target="slides/slide10.xml"/><Relationship Id="rId8" Type="http://schemas.openxmlformats.org/officeDocument/2006/relationships/slide" Target="slides/slide4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46" Type="http://schemas.openxmlformats.org/officeDocument/2006/relationships/font" Target="fonts/EBGaramond-regular.fntdata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5" Type="http://schemas.openxmlformats.org/officeDocument/2006/relationships/slide" Target="slides/slide2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41" Type="http://schemas.openxmlformats.org/officeDocument/2006/relationships/slide" Target="slides/slide37.xml"/><Relationship Id="rId20" Type="http://schemas.openxmlformats.org/officeDocument/2006/relationships/slide" Target="slides/slide16.xml"/><Relationship Id="rId1" Type="http://schemas.openxmlformats.org/officeDocument/2006/relationships/theme" Target="theme/theme2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LIEF">
  <p:cSld name="RELIEF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2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2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3"/>
          <p:cNvSpPr txBox="1"/>
          <p:nvPr>
            <p:ph type="title"/>
          </p:nvPr>
        </p:nvSpPr>
        <p:spPr>
          <a:xfrm>
            <a:off x="839788" y="819150"/>
            <a:ext cx="3932237" cy="1238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3200"/>
              <a:buFont typeface="Calibri"/>
              <a:buNone/>
              <a:defRPr sz="3200">
                <a:solidFill>
                  <a:srgbClr val="94C0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3"/>
          <p:cNvSpPr txBox="1"/>
          <p:nvPr>
            <p:ph idx="1" type="body"/>
          </p:nvPr>
        </p:nvSpPr>
        <p:spPr>
          <a:xfrm>
            <a:off x="5183188" y="987425"/>
            <a:ext cx="6172200" cy="514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Char char="•"/>
              <a:defRPr sz="3200">
                <a:solidFill>
                  <a:srgbClr val="595959"/>
                </a:solidFill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 sz="2800">
                <a:solidFill>
                  <a:srgbClr val="595959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>
                <a:solidFill>
                  <a:srgbClr val="595959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3"/>
          <p:cNvSpPr txBox="1"/>
          <p:nvPr>
            <p:ph idx="2" type="body"/>
          </p:nvPr>
        </p:nvSpPr>
        <p:spPr>
          <a:xfrm>
            <a:off x="839788" y="2057400"/>
            <a:ext cx="3932237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3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3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4"/>
          <p:cNvSpPr txBox="1"/>
          <p:nvPr>
            <p:ph type="title"/>
          </p:nvPr>
        </p:nvSpPr>
        <p:spPr>
          <a:xfrm>
            <a:off x="839788" y="685800"/>
            <a:ext cx="393223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3200"/>
              <a:buFont typeface="Calibri"/>
              <a:buNone/>
              <a:defRPr sz="3200">
                <a:solidFill>
                  <a:srgbClr val="94C0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4"/>
          <p:cNvSpPr/>
          <p:nvPr>
            <p:ph idx="2" type="pic"/>
          </p:nvPr>
        </p:nvSpPr>
        <p:spPr>
          <a:xfrm>
            <a:off x="5183188" y="987425"/>
            <a:ext cx="6172200" cy="518477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54"/>
          <p:cNvSpPr txBox="1"/>
          <p:nvPr>
            <p:ph idx="1" type="body"/>
          </p:nvPr>
        </p:nvSpPr>
        <p:spPr>
          <a:xfrm>
            <a:off x="839788" y="2057400"/>
            <a:ext cx="393223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54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4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5"/>
          <p:cNvSpPr txBox="1"/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  <a:defRPr>
                <a:solidFill>
                  <a:srgbClr val="94C0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55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5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6"/>
          <p:cNvSpPr txBox="1"/>
          <p:nvPr>
            <p:ph type="title"/>
          </p:nvPr>
        </p:nvSpPr>
        <p:spPr>
          <a:xfrm rot="5400000">
            <a:off x="7204869" y="2028031"/>
            <a:ext cx="5668963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  <a:defRPr>
                <a:solidFill>
                  <a:srgbClr val="94C0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6"/>
          <p:cNvSpPr txBox="1"/>
          <p:nvPr>
            <p:ph idx="1" type="body"/>
          </p:nvPr>
        </p:nvSpPr>
        <p:spPr>
          <a:xfrm rot="5400000">
            <a:off x="1870868" y="-524669"/>
            <a:ext cx="5668964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>
                <a:solidFill>
                  <a:srgbClr val="59595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>
                <a:solidFill>
                  <a:srgbClr val="59595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>
                <a:solidFill>
                  <a:srgbClr val="59595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6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Imag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 txBox="1"/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7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7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57"/>
          <p:cNvSpPr/>
          <p:nvPr>
            <p:ph idx="2" type="pic"/>
          </p:nvPr>
        </p:nvSpPr>
        <p:spPr>
          <a:xfrm>
            <a:off x="838199" y="1781175"/>
            <a:ext cx="6591300" cy="43942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7591425" y="1776414"/>
            <a:ext cx="3762375" cy="4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Graph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8"/>
          <p:cNvSpPr txBox="1"/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8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8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58"/>
          <p:cNvSpPr txBox="1"/>
          <p:nvPr>
            <p:ph idx="1" type="body"/>
          </p:nvPr>
        </p:nvSpPr>
        <p:spPr>
          <a:xfrm>
            <a:off x="7591425" y="1776414"/>
            <a:ext cx="3762375" cy="4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58"/>
          <p:cNvSpPr/>
          <p:nvPr>
            <p:ph idx="2" type="chart"/>
          </p:nvPr>
        </p:nvSpPr>
        <p:spPr>
          <a:xfrm>
            <a:off x="838200" y="1775014"/>
            <a:ext cx="6591600" cy="43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6000"/>
              <a:buFont typeface="Calibri"/>
              <a:buNone/>
              <a:defRPr b="1" sz="6000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  <a:defRPr sz="2400">
                <a:solidFill>
                  <a:srgbClr val="595959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4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5"/>
          <p:cNvSpPr txBox="1"/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  <a:defRPr>
                <a:solidFill>
                  <a:srgbClr val="94C0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>
                <a:solidFill>
                  <a:srgbClr val="59595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>
                <a:solidFill>
                  <a:srgbClr val="59595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>
                <a:solidFill>
                  <a:srgbClr val="59595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>
                <a:solidFill>
                  <a:srgbClr val="59595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45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5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laimer">
  <p:cSld name="Disclaim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6000"/>
              <a:buFont typeface="Calibri"/>
              <a:buNone/>
              <a:defRPr b="1" sz="6000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7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7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 txBox="1"/>
          <p:nvPr>
            <p:ph type="title"/>
          </p:nvPr>
        </p:nvSpPr>
        <p:spPr>
          <a:xfrm>
            <a:off x="838200" y="812800"/>
            <a:ext cx="10515600" cy="877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  <a:defRPr>
                <a:solidFill>
                  <a:srgbClr val="94C0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8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8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9"/>
          <p:cNvSpPr txBox="1"/>
          <p:nvPr>
            <p:ph type="title"/>
          </p:nvPr>
        </p:nvSpPr>
        <p:spPr>
          <a:xfrm>
            <a:off x="839788" y="774700"/>
            <a:ext cx="10515600" cy="915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  <a:defRPr>
                <a:solidFill>
                  <a:srgbClr val="94C0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4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4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9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9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lonne">
  <p:cSld name="Due Colonn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0"/>
          <p:cNvSpPr txBox="1"/>
          <p:nvPr>
            <p:ph type="title"/>
          </p:nvPr>
        </p:nvSpPr>
        <p:spPr>
          <a:xfrm>
            <a:off x="838200" y="812800"/>
            <a:ext cx="10515600" cy="877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  <a:defRPr>
                <a:solidFill>
                  <a:srgbClr val="94C0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50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0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1"/>
          <p:cNvSpPr txBox="1"/>
          <p:nvPr>
            <p:ph type="title"/>
          </p:nvPr>
        </p:nvSpPr>
        <p:spPr>
          <a:xfrm>
            <a:off x="838200" y="762000"/>
            <a:ext cx="10515600" cy="928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  <a:defRPr>
                <a:solidFill>
                  <a:srgbClr val="94C0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1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1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/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2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2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zCRKvDyyHmI" TargetMode="External"/><Relationship Id="rId4" Type="http://schemas.openxmlformats.org/officeDocument/2006/relationships/hyperlink" Target="https://ec.europa.eu/eurostat/statistics-explained/SEPDF/cache/1183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pE7a4N9GDKk" TargetMode="External"/><Relationship Id="rId4" Type="http://schemas.openxmlformats.org/officeDocument/2006/relationships/hyperlink" Target="https://www.youtube.com/watch?v=PvAd7t33fd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single-market-economy.ec.europa.eu/sectors/biotechnology/bio-based-products_en#:~:text=Bio%2Dbased%20products%20are%20wholly,and%20paper%2C%20textiles%2C%20etc" TargetMode="External"/><Relationship Id="rId4" Type="http://schemas.openxmlformats.org/officeDocument/2006/relationships/hyperlink" Target="https://www.youtube.com/watch?v=ioHQNIrsojU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weforum.org/agenda/2022/10/what-is-regenerative-agriculture/#:~:text=Regenerative%20agriculture%20focuses%20on%20improving,well%20as%20reducing%20soil%20erosion" TargetMode="External"/><Relationship Id="rId4" Type="http://schemas.openxmlformats.org/officeDocument/2006/relationships/hyperlink" Target="https://www.youtube.com/watch?v=yp1i8_JFsao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mdpi.com/2673-4591/9/1/10" TargetMode="External"/><Relationship Id="rId4" Type="http://schemas.openxmlformats.org/officeDocument/2006/relationships/hyperlink" Target="https://www.youtube.com/watch?v=WiOhsLFvmJU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title"/>
          </p:nvPr>
        </p:nvSpPr>
        <p:spPr>
          <a:xfrm>
            <a:off x="3173896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1.3. Lineare vs Circolare</a:t>
            </a:r>
            <a:endParaRPr/>
          </a:p>
        </p:txBody>
      </p:sp>
      <p:sp>
        <p:nvSpPr>
          <p:cNvPr id="165" name="Google Shape;165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Negli ultimi 150 anni, il progresso industriale ha seguito in gran parte un modello economico lineare.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b="0" i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b="0" i="0" lang="en-GB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Conosciuto come sistema " prendi, produci, spreca":</a:t>
            </a:r>
            <a:endParaRPr b="0" i="0" u="sng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b="0" i="0" lang="en-GB">
                <a:latin typeface="Arial"/>
                <a:ea typeface="Arial"/>
                <a:cs typeface="Arial"/>
                <a:sym typeface="Arial"/>
              </a:rPr>
              <a:t>Risorse utilizzate per produrre oggetti che diventano rifiuti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b="0" i="0" lang="en-GB">
                <a:latin typeface="Arial"/>
                <a:ea typeface="Arial"/>
                <a:cs typeface="Arial"/>
                <a:sym typeface="Arial"/>
              </a:rPr>
              <a:t>I prodotti seguono un percorso lineare dalle materie prime ai rifiuti</a:t>
            </a:r>
            <a:endParaRPr b="0" i="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b="0" i="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b="0" i="0" lang="en-GB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Vantaggi del modello lineare: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b="0" i="0" lang="en-GB">
                <a:latin typeface="Arial"/>
                <a:ea typeface="Arial"/>
                <a:cs typeface="Arial"/>
                <a:sym typeface="Arial"/>
              </a:rPr>
              <a:t>Ha permesso la produzione di massa e la crescita economica</a:t>
            </a:r>
            <a:endParaRPr/>
          </a:p>
          <a:p>
            <a:pPr indent="-285750" lvl="1" marL="74295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b="0" i="0" lang="en-GB">
                <a:latin typeface="Arial"/>
                <a:ea typeface="Arial"/>
                <a:cs typeface="Arial"/>
                <a:sym typeface="Arial"/>
              </a:rPr>
              <a:t>Ha fatto uscire le persone dalla povertà e ha alimentato la crescita della popolazione</a:t>
            </a:r>
            <a:endParaRPr b="0" i="0"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66" name="Google Shape;166;p10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10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Noto Sans Symbols"/>
              <a:buChar char="⮚"/>
            </a:pPr>
            <a:r>
              <a:rPr lang="en-GB"/>
              <a:t>Modulo: Bioeconomia, economia circolare e prodotti bio-based / Unità di apprendimento: Economia circolare / Sottounità: Economia circolare - principi, dimensioni, benefici e sfide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>
            <p:ph idx="1" type="body"/>
          </p:nvPr>
        </p:nvSpPr>
        <p:spPr>
          <a:xfrm>
            <a:off x="838200" y="200501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GB">
                <a:solidFill>
                  <a:srgbClr val="595959"/>
                </a:solidFill>
              </a:rPr>
              <a:t>I modelli circolari e lineari si differenziano per l'approccio alla creazione e al mantenimento del valore. Mentre l'economia lineare opera secondo la sequenza " prendi-produci-spreca", in cui le materie prime vengono raccolte, trasformate in prodotti e infine scartate, la creazione di valore dipende dalla produzione e dalla commercializzazione del massimo numero di prodotti.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GB">
                <a:solidFill>
                  <a:srgbClr val="595959"/>
                </a:solidFill>
              </a:rPr>
              <a:t>L'approccio dell'economia circolare si concentra sull'ottimizzazione dell'uso delle risorse, privilegiando input sostenibili, prolungando la vita del prodotto per massimizzare il valore e riciclando i sottoprodotti e i rifiuti in nuovi materiali o prodotti..</a:t>
            </a:r>
            <a:endParaRPr/>
          </a:p>
        </p:txBody>
      </p:sp>
      <p:sp>
        <p:nvSpPr>
          <p:cNvPr id="173" name="Google Shape;173;p11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11"/>
          <p:cNvSpPr txBox="1"/>
          <p:nvPr/>
        </p:nvSpPr>
        <p:spPr>
          <a:xfrm>
            <a:off x="3173896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  <a:t>1.3. Lineare vs Circolare</a:t>
            </a:r>
            <a:endParaRPr sz="4400">
              <a:solidFill>
                <a:srgbClr val="94C0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Noto Sans Symbols"/>
              <a:buChar char="⮚"/>
            </a:pPr>
            <a:r>
              <a:rPr lang="en-GB"/>
              <a:t>Modulo: Bioeconomia, economia circolare e prodotti bio-based / Unità di apprendimento: Economia circolare / Sottounità: Economia circolare - principi, dimensioni, benefici e sfide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>
            <p:ph idx="1" type="body"/>
          </p:nvPr>
        </p:nvSpPr>
        <p:spPr>
          <a:xfrm>
            <a:off x="838200" y="2370125"/>
            <a:ext cx="5891400" cy="28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Char char="•"/>
            </a:pPr>
            <a:r>
              <a:rPr b="0" i="0" lang="en-GB" sz="2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Impatto ambientale</a:t>
            </a:r>
            <a:endParaRPr sz="2100"/>
          </a:p>
          <a:p>
            <a:pPr indent="-20955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Char char="•"/>
            </a:pPr>
            <a:r>
              <a:rPr b="0" i="0" lang="en-GB" sz="2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Riduzione della dipendenza dalle materie prime</a:t>
            </a:r>
            <a:endParaRPr sz="2100"/>
          </a:p>
          <a:p>
            <a:pPr indent="-20955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Char char="•"/>
            </a:pPr>
            <a:r>
              <a:rPr b="0" i="0" lang="en-GB" sz="2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Vantaggi economici e per i consumatori</a:t>
            </a:r>
            <a:endParaRPr b="0" i="0"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erson holding a plant&#10;&#10;Description automatically generated"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9318" y="2516224"/>
            <a:ext cx="4075882" cy="2171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 txBox="1"/>
          <p:nvPr/>
        </p:nvSpPr>
        <p:spPr>
          <a:xfrm>
            <a:off x="1676400" y="588272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  <a:t>1.4. Benefici </a:t>
            </a:r>
            <a:r>
              <a:rPr lang="en-GB" sz="4400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  <a:t>dell'Economia</a:t>
            </a:r>
            <a:r>
              <a:rPr lang="en-GB" sz="4400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  <a:t> Circolare</a:t>
            </a:r>
            <a:endParaRPr sz="4400">
              <a:solidFill>
                <a:srgbClr val="94C0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2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Noto Sans Symbols"/>
              <a:buChar char="⮚"/>
            </a:pPr>
            <a:r>
              <a:rPr lang="en-GB"/>
              <a:t>Modulo: Bioeconomia, economia circolare e prodotti bio-based / Unità di apprendimento: Economia circolare / Sottounità: Economia circolare - principi, dimensioni, benefici e sfide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>
            <p:ph type="title"/>
          </p:nvPr>
        </p:nvSpPr>
        <p:spPr>
          <a:xfrm>
            <a:off x="2837621" y="801615"/>
            <a:ext cx="6516757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Ulteriori informazioni</a:t>
            </a:r>
            <a:endParaRPr/>
          </a:p>
        </p:txBody>
      </p:sp>
      <p:sp>
        <p:nvSpPr>
          <p:cNvPr id="190" name="Google Shape;190;p13"/>
          <p:cNvSpPr txBox="1"/>
          <p:nvPr>
            <p:ph idx="1" type="body"/>
          </p:nvPr>
        </p:nvSpPr>
        <p:spPr>
          <a:xfrm>
            <a:off x="838200" y="2475123"/>
            <a:ext cx="10515600" cy="3316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Char char="•"/>
            </a:pPr>
            <a:r>
              <a:rPr i="1" lang="en-GB" sz="1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Se volete approfondire il tema dell'Economia Circolare, guardate questo video al seguente link </a:t>
            </a:r>
            <a:r>
              <a:rPr i="1" lang="en-GB" sz="1800" u="sng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https://www.youtube.com/watch?v=zCRKvDyyHmI</a:t>
            </a:r>
            <a:r>
              <a:rPr i="1" lang="en-GB" sz="1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8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SzPts val="1800"/>
              <a:buChar char="•"/>
            </a:pPr>
            <a:r>
              <a:rPr i="1" lang="en-GB" sz="1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Se volete approfondire il tema delle Statistiche sui Rifiuti, leggete questo articolo al seguente link </a:t>
            </a:r>
            <a:r>
              <a:rPr i="1" lang="en-GB" sz="1800" u="sng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https://ec.europa.eu/eurostat/statistics-explained/SEPDF/cache/1183.pdf</a:t>
            </a:r>
            <a:endParaRPr sz="18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1" name="Google Shape;191;p13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13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Noto Sans Symbols"/>
              <a:buChar char="⮚"/>
            </a:pPr>
            <a:r>
              <a:rPr lang="en-GB"/>
              <a:t>Modulo: Bioeconomia, economia circolare e prodotti bio-based / Unità di apprendimento: Economia circolare / Sottounità: Economia circolare - principi, dimensioni, benefici e sfide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title"/>
          </p:nvPr>
        </p:nvSpPr>
        <p:spPr>
          <a:xfrm>
            <a:off x="838200" y="2634593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2. Riduzione delle risorse e gestione dei rifiuti</a:t>
            </a:r>
            <a:endParaRPr/>
          </a:p>
        </p:txBody>
      </p:sp>
      <p:sp>
        <p:nvSpPr>
          <p:cNvPr id="198" name="Google Shape;198;p14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 di apprendimento: Economia circolare / Sottounità: Riduzione delle risorse e gestione dei rifiuti</a:t>
            </a:r>
            <a:endParaRPr/>
          </a:p>
        </p:txBody>
      </p:sp>
      <p:sp>
        <p:nvSpPr>
          <p:cNvPr id="199" name="Google Shape;199;p14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>
            <p:ph type="title"/>
          </p:nvPr>
        </p:nvSpPr>
        <p:spPr>
          <a:xfrm>
            <a:off x="1219200" y="713028"/>
            <a:ext cx="99060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ct val="100000"/>
              <a:buFont typeface="Calibri"/>
              <a:buNone/>
            </a:pPr>
            <a:r>
              <a:rPr lang="en-GB"/>
              <a:t>2.1. Riduzione delle Risorse e Gestione dei Rifiuti</a:t>
            </a:r>
            <a:endParaRPr/>
          </a:p>
        </p:txBody>
      </p:sp>
      <p:sp>
        <p:nvSpPr>
          <p:cNvPr id="205" name="Google Shape;205;p15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15"/>
          <p:cNvSpPr txBox="1"/>
          <p:nvPr>
            <p:ph idx="1" type="body"/>
          </p:nvPr>
        </p:nvSpPr>
        <p:spPr>
          <a:xfrm>
            <a:off x="609600" y="2191045"/>
            <a:ext cx="10515600" cy="3461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b="0" i="0" lang="en-GB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Panoramica sulla gestione dei rifiuti</a:t>
            </a:r>
            <a:endParaRPr b="0" i="0" u="sng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gestione dei rifiuti comprende vari processi come la raccolta, il trasporto, il trattamento, il riciclaggio e lo smaltimento dei materiali di scarto.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Gli obiettivi includono la minimizzazione dei rifiuti, il riutilizzo dei materiali, la restituzione dei rifiuti organici all'ambiente e l'adattamento ai cambiamenti nella composizione dei rifiuti.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 pratiche differiscono tra i Paesi in via di sviluppo e quelli industrializzati, il che richiede la considerazione di fattori locali come i tipi di rifiuti, le prospettive della società e le limitazioni delle risorse..</a:t>
            </a:r>
            <a:endParaRPr/>
          </a:p>
        </p:txBody>
      </p:sp>
      <p:sp>
        <p:nvSpPr>
          <p:cNvPr id="207" name="Google Shape;207;p15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 di apprendimento: Economia circolare / Sottounità: Riduzione delle risorse e gestione dei rifiuti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/>
          <p:nvPr>
            <p:ph type="title"/>
          </p:nvPr>
        </p:nvSpPr>
        <p:spPr>
          <a:xfrm>
            <a:off x="1033670" y="693511"/>
            <a:ext cx="978673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ct val="100000"/>
              <a:buFont typeface="Calibri"/>
              <a:buNone/>
            </a:pPr>
            <a:r>
              <a:rPr lang="en-GB"/>
              <a:t>2.1. Riduzione delle Risorse e Gestione dei Rifiuti</a:t>
            </a:r>
            <a:endParaRPr/>
          </a:p>
        </p:txBody>
      </p:sp>
      <p:sp>
        <p:nvSpPr>
          <p:cNvPr id="213" name="Google Shape;213;p16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4" name="Google Shape;214;p16"/>
          <p:cNvSpPr txBox="1"/>
          <p:nvPr>
            <p:ph idx="1" type="body"/>
          </p:nvPr>
        </p:nvSpPr>
        <p:spPr>
          <a:xfrm>
            <a:off x="4678017" y="2104905"/>
            <a:ext cx="7288696" cy="4059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40"/>
              <a:buNone/>
            </a:pPr>
            <a:r>
              <a:rPr b="0" i="0" lang="en-GB" sz="184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Componenti di un sistema di gestione dei rifiuti</a:t>
            </a:r>
            <a:endParaRPr b="0" i="0" sz="1840" u="sng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28600" rtl="0" algn="just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40"/>
              <a:buFont typeface="Arial"/>
              <a:buChar char="•"/>
            </a:pPr>
            <a:r>
              <a:rPr b="0" i="0" lang="en-GB" sz="184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 sistema di gestione dei rifiuti comprende le azioni relative alla raccolta, al trattamento, allo smaltimento e al riciclaggio dei rifiuti.</a:t>
            </a:r>
            <a:endParaRPr sz="1840"/>
          </a:p>
          <a:p>
            <a:pPr indent="-215900" lvl="0" marL="228600" rtl="0" algn="just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40"/>
              <a:buFont typeface="Arial"/>
              <a:buChar char="•"/>
            </a:pPr>
            <a:r>
              <a:rPr b="0" i="0" lang="en-GB" sz="184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Il sistema comprende quattro segmenti principali: generazione dei rifiuti, raccolta e trasporto, trattamento e smaltimento finale.</a:t>
            </a:r>
            <a:endParaRPr sz="1840"/>
          </a:p>
          <a:p>
            <a:pPr indent="-215900" lvl="0" marL="228600" rtl="0" algn="just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40"/>
              <a:buFont typeface="Arial"/>
              <a:buChar char="•"/>
            </a:pPr>
            <a:r>
              <a:rPr b="0" i="0" lang="en-GB" sz="184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moderna gestione dei rifiuti dà priorità ad alti tassi di riciclaggio e alla separazione netta delle fonti di rifiuti per ridurre al minimo l'impatto ambientale e massimizzare il recupero delle risorse.</a:t>
            </a:r>
            <a:endParaRPr sz="1840"/>
          </a:p>
        </p:txBody>
      </p:sp>
      <p:pic>
        <p:nvPicPr>
          <p:cNvPr descr="A large pile of garbage&#10;&#10;Description automatically generated" id="215" name="Google Shape;2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74" y="2612578"/>
            <a:ext cx="4081700" cy="271688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6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 di apprendimento: Economia circolare / Sottounità: Riduzione delle risorse e gestione dei rifiuti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/>
          <p:nvPr>
            <p:ph type="title"/>
          </p:nvPr>
        </p:nvSpPr>
        <p:spPr>
          <a:xfrm>
            <a:off x="1311966" y="487743"/>
            <a:ext cx="9336156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ct val="100000"/>
              <a:buFont typeface="Calibri"/>
              <a:buNone/>
            </a:pPr>
            <a:r>
              <a:rPr lang="en-GB"/>
              <a:t>2.1. Riduzione delle Risorse e Gestione dei Rifiuti</a:t>
            </a:r>
            <a:endParaRPr/>
          </a:p>
        </p:txBody>
      </p:sp>
      <p:sp>
        <p:nvSpPr>
          <p:cNvPr id="222" name="Google Shape;222;p17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17"/>
          <p:cNvSpPr txBox="1"/>
          <p:nvPr>
            <p:ph idx="1" type="body"/>
          </p:nvPr>
        </p:nvSpPr>
        <p:spPr>
          <a:xfrm>
            <a:off x="291547" y="1832338"/>
            <a:ext cx="11648661" cy="426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b="0" i="0" lang="en-GB" sz="170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Strategie per la gestione dei rifiuti</a:t>
            </a:r>
            <a:endParaRPr b="0" i="0" sz="1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b="0" i="0" lang="en-GB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 strategie di gestione dei rifiuti possono essere classificate in quattro approcci principali:</a:t>
            </a:r>
            <a:endParaRPr sz="1700"/>
          </a:p>
          <a:p>
            <a:pPr indent="-27940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•"/>
            </a:pPr>
            <a:r>
              <a:rPr b="0" i="0" lang="en-GB" sz="1700">
                <a:latin typeface="Arial"/>
                <a:ea typeface="Arial"/>
                <a:cs typeface="Arial"/>
                <a:sym typeface="Arial"/>
              </a:rPr>
              <a:t>Riduzione o prevenzione dei rifiuti</a:t>
            </a:r>
            <a:endParaRPr b="0" i="0" sz="1700">
              <a:latin typeface="Arial"/>
              <a:ea typeface="Arial"/>
              <a:cs typeface="Arial"/>
              <a:sym typeface="Arial"/>
            </a:endParaRPr>
          </a:p>
          <a:p>
            <a:pPr indent="-27940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•"/>
            </a:pPr>
            <a:r>
              <a:rPr b="0" i="0" lang="en-GB" sz="1700">
                <a:latin typeface="Arial"/>
                <a:ea typeface="Arial"/>
                <a:cs typeface="Arial"/>
                <a:sym typeface="Arial"/>
              </a:rPr>
              <a:t>Riciclaggio dei rifiuti</a:t>
            </a:r>
            <a:endParaRPr b="0" i="0" sz="1700">
              <a:latin typeface="Arial"/>
              <a:ea typeface="Arial"/>
              <a:cs typeface="Arial"/>
              <a:sym typeface="Arial"/>
            </a:endParaRPr>
          </a:p>
          <a:p>
            <a:pPr indent="-27940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•"/>
            </a:pPr>
            <a:r>
              <a:rPr b="0" i="0" lang="en-GB" sz="1700">
                <a:latin typeface="Arial"/>
                <a:ea typeface="Arial"/>
                <a:cs typeface="Arial"/>
                <a:sym typeface="Arial"/>
              </a:rPr>
              <a:t>Trattamento termico con cattura di energia</a:t>
            </a:r>
            <a:endParaRPr b="0" i="0" sz="1700">
              <a:latin typeface="Arial"/>
              <a:ea typeface="Arial"/>
              <a:cs typeface="Arial"/>
              <a:sym typeface="Arial"/>
            </a:endParaRPr>
          </a:p>
          <a:p>
            <a:pPr indent="-27940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•"/>
            </a:pPr>
            <a:r>
              <a:rPr b="0" i="0" lang="en-GB" sz="1700">
                <a:latin typeface="Arial"/>
                <a:ea typeface="Arial"/>
                <a:cs typeface="Arial"/>
                <a:sym typeface="Arial"/>
              </a:rPr>
              <a:t>Smaltimento in discarica</a:t>
            </a:r>
            <a:endParaRPr b="0" i="0" sz="1700"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Noto Sans Symbols"/>
              <a:buChar char="⮚"/>
            </a:pPr>
            <a:r>
              <a:rPr b="0" i="0" lang="en-GB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priorità è data alla minimizzazione dei rifiuti, seguita dal riciclaggio per recuperare i materiali per usi alternativi.</a:t>
            </a:r>
            <a:endParaRPr b="0" i="0" sz="1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Noto Sans Symbols"/>
              <a:buChar char="⮚"/>
            </a:pPr>
            <a:r>
              <a:rPr b="0" i="0" lang="en-GB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metodi di smaltimento sono classificati in base all'impatto ambientale, con una gerarchia che comprende la riduzione, il riutilizzo, il riciclaggio, il compostaggio, l'incenerimento e la discarica.</a:t>
            </a:r>
            <a:endParaRPr sz="1700"/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Noto Sans Symbols"/>
              <a:buChar char="⮚"/>
            </a:pPr>
            <a:r>
              <a:rPr b="0" i="0" lang="en-GB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Una gestione efficace dei rifiuti richiede la comprensione del volume, della natura e dell'origine dei rifiuti, mentre i rifiuti inevitabili vengono gestiti da appaltatori autorizzati per il trattamento fuori sede.</a:t>
            </a:r>
            <a:endParaRPr sz="1700"/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Noto Sans Symbols"/>
              <a:buChar char="⮚"/>
            </a:pPr>
            <a:r>
              <a:rPr b="0" i="0" lang="en-GB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gerarchia dei rifiuti dà priorità alle pratiche per massimizzare i benefici dei prodotti e ridurre al minimo la produzione di rifiuti, enfatizzando l'utilizzo sostenibile.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t/>
            </a:r>
            <a:endParaRPr b="0" i="0" sz="1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dump truck on a hill&#10;&#10;Description automatically generated" id="224" name="Google Shape;2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893" y="2514254"/>
            <a:ext cx="2074314" cy="138071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7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 di apprendimento: Economia circolare / Sottounità: Riduzione delle risorse e gestione dei rifiuti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type="title"/>
          </p:nvPr>
        </p:nvSpPr>
        <p:spPr>
          <a:xfrm>
            <a:off x="1772478" y="543438"/>
            <a:ext cx="8647043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ct val="100000"/>
              <a:buFont typeface="Calibri"/>
              <a:buNone/>
            </a:pPr>
            <a:r>
              <a:rPr lang="en-GB"/>
              <a:t>2.1. Riduzione delle Risorse e Gestione dei Rifiuti</a:t>
            </a:r>
            <a:endParaRPr/>
          </a:p>
        </p:txBody>
      </p:sp>
      <p:sp>
        <p:nvSpPr>
          <p:cNvPr id="231" name="Google Shape;231;p18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diagram of a problem&#10;&#10;Description automatically generated with medium confidence" id="232" name="Google Shape;23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150" l="0" r="0" t="0"/>
          <a:stretch/>
        </p:blipFill>
        <p:spPr>
          <a:xfrm>
            <a:off x="4217865" y="2372139"/>
            <a:ext cx="4446019" cy="323828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 txBox="1"/>
          <p:nvPr/>
        </p:nvSpPr>
        <p:spPr>
          <a:xfrm>
            <a:off x="838200" y="1963050"/>
            <a:ext cx="3075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Gerarchia di gestione dei rifiuti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8663884" y="5885499"/>
            <a:ext cx="15520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SOURCE: DEMIRBAS, 2011</a:t>
            </a:r>
            <a:endParaRPr sz="1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8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 di apprendimento: Economia circolare / Sottounità: Riduzione delle risorse e gestione dei rifiuti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/>
          <p:nvPr>
            <p:ph type="title"/>
          </p:nvPr>
        </p:nvSpPr>
        <p:spPr>
          <a:xfrm>
            <a:off x="609600" y="373059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Ulteriori informazioni</a:t>
            </a:r>
            <a:endParaRPr/>
          </a:p>
        </p:txBody>
      </p:sp>
      <p:sp>
        <p:nvSpPr>
          <p:cNvPr id="241" name="Google Shape;241;p19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2" name="Google Shape;242;p19"/>
          <p:cNvSpPr txBox="1"/>
          <p:nvPr>
            <p:ph idx="1" type="body"/>
          </p:nvPr>
        </p:nvSpPr>
        <p:spPr>
          <a:xfrm>
            <a:off x="838200" y="2087907"/>
            <a:ext cx="10515600" cy="3328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None/>
            </a:pPr>
            <a:r>
              <a:rPr i="1" lang="en-GB"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Se volete approfondire il tema della gestione dei rifiuti in Europa, ascoltate questo podcast al seguente link </a:t>
            </a:r>
            <a:r>
              <a:rPr i="1" lang="en-GB" sz="2000" u="sng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https://www.youtube.com/watch?v=pE7a4N9GDKk</a:t>
            </a:r>
            <a:r>
              <a:rPr i="1" lang="en-GB"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t/>
            </a:r>
            <a:endParaRPr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SzPts val="2000"/>
              <a:buNone/>
            </a:pPr>
            <a:r>
              <a:rPr i="1" lang="en-GB"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Se volete approfondire il tema degli imballaggi a zero rifiuti, guardate questo video al seguente link </a:t>
            </a:r>
            <a:r>
              <a:rPr i="1" lang="en-GB" sz="2000" u="sng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https://www.youtube.com/watch?v=PvAd7t33fdo</a:t>
            </a:r>
            <a:r>
              <a:rPr i="1" lang="en-GB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000"/>
          </a:p>
        </p:txBody>
      </p:sp>
      <p:sp>
        <p:nvSpPr>
          <p:cNvPr id="243" name="Google Shape;243;p19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 di apprendimento: Economia circolare / Sottounità: Riduzione delle risorse e gestione dei rifiuti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ctrTitle"/>
          </p:nvPr>
        </p:nvSpPr>
        <p:spPr>
          <a:xfrm>
            <a:off x="1013988" y="2235200"/>
            <a:ext cx="1022385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ct val="100000"/>
              <a:buFont typeface="Calibri"/>
              <a:buNone/>
            </a:pPr>
            <a:r>
              <a:rPr b="1" lang="en-GB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  <a:t>Cors</a:t>
            </a:r>
            <a:r>
              <a:rPr lang="en-GB"/>
              <a:t>o</a:t>
            </a:r>
            <a:r>
              <a:rPr b="1" lang="en-GB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  <a:t>: VET</a:t>
            </a:r>
            <a:br>
              <a:rPr b="1" lang="en-GB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  <a:t>Modulo: </a:t>
            </a:r>
            <a:r>
              <a:rPr lang="en-GB"/>
              <a:t>Bioeconomia, economia circolare e prodotti bio-based</a:t>
            </a:r>
            <a:br>
              <a:rPr b="1" lang="en-GB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  <a:t>Unità: </a:t>
            </a:r>
            <a:r>
              <a:rPr lang="en-GB"/>
              <a:t>Economia Circolare</a:t>
            </a:r>
            <a:endParaRPr/>
          </a:p>
        </p:txBody>
      </p:sp>
      <p:sp>
        <p:nvSpPr>
          <p:cNvPr id="101" name="Google Shape;101;p2"/>
          <p:cNvSpPr txBox="1"/>
          <p:nvPr>
            <p:ph idx="1" type="subTitle"/>
          </p:nvPr>
        </p:nvSpPr>
        <p:spPr>
          <a:xfrm>
            <a:off x="1524000" y="48994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GB">
                <a:solidFill>
                  <a:srgbClr val="595959"/>
                </a:solidFill>
              </a:rPr>
              <a:t>Authors: </a:t>
            </a:r>
            <a:r>
              <a:rPr lang="en-GB"/>
              <a:t>UOP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/>
          <p:nvPr>
            <p:ph type="title"/>
          </p:nvPr>
        </p:nvSpPr>
        <p:spPr>
          <a:xfrm>
            <a:off x="957470" y="2728295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3. Produzione agricola di risorse biobased</a:t>
            </a:r>
            <a:endParaRPr/>
          </a:p>
        </p:txBody>
      </p:sp>
      <p:sp>
        <p:nvSpPr>
          <p:cNvPr id="249" name="Google Shape;249;p20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Modulo: Bioeconomia, economia circolare e prodotti bio-based / Unità di apprendimento: Economia circolare / Sottounità: Produzione agricola di risorse biobased</a:t>
            </a:r>
            <a:endParaRPr/>
          </a:p>
        </p:txBody>
      </p:sp>
      <p:sp>
        <p:nvSpPr>
          <p:cNvPr id="250" name="Google Shape;250;p20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 txBox="1"/>
          <p:nvPr>
            <p:ph type="title"/>
          </p:nvPr>
        </p:nvSpPr>
        <p:spPr>
          <a:xfrm>
            <a:off x="2494721" y="533328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3.1. Prodotti Bio-based</a:t>
            </a:r>
            <a:endParaRPr/>
          </a:p>
        </p:txBody>
      </p:sp>
      <p:sp>
        <p:nvSpPr>
          <p:cNvPr id="256" name="Google Shape;256;p21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7" name="Google Shape;257;p21"/>
          <p:cNvSpPr txBox="1"/>
          <p:nvPr>
            <p:ph idx="1" type="body"/>
          </p:nvPr>
        </p:nvSpPr>
        <p:spPr>
          <a:xfrm>
            <a:off x="571500" y="1663974"/>
            <a:ext cx="10515600" cy="4660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b="1" i="0" lang="en-GB" sz="1800" u="sng">
                <a:latin typeface="Arial"/>
                <a:ea typeface="Arial"/>
                <a:cs typeface="Arial"/>
                <a:sym typeface="Arial"/>
              </a:rPr>
              <a:t>Definizione</a:t>
            </a:r>
            <a:endParaRPr b="1" i="0" sz="1800" u="sng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GB" sz="1800">
                <a:latin typeface="Arial"/>
                <a:ea typeface="Arial"/>
                <a:cs typeface="Arial"/>
                <a:sym typeface="Arial"/>
              </a:rPr>
              <a:t>I prodotti biobased sono prodotti realizzati con materie prime sostenibili provenienti dal settore alimentare o agricolo.</a:t>
            </a:r>
            <a:endParaRPr/>
          </a:p>
          <a:p>
            <a:pPr indent="-285750" lvl="1" marL="74295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GB" sz="1800">
                <a:latin typeface="Arial"/>
                <a:ea typeface="Arial"/>
                <a:cs typeface="Arial"/>
                <a:sym typeface="Arial"/>
              </a:rPr>
              <a:t>La Commissione Europea li definisce come prodotti realizzati interamente o parzialmente da fonti biologiche, escluse le fonti fossili.</a:t>
            </a:r>
            <a:endParaRPr/>
          </a:p>
          <a:p>
            <a:pPr indent="-285750" lvl="1" marL="74295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GB" sz="1800">
                <a:latin typeface="Arial"/>
                <a:ea typeface="Arial"/>
                <a:cs typeface="Arial"/>
                <a:sym typeface="Arial"/>
              </a:rPr>
              <a:t>Negli Stati Uniti, i prodotti 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bio-based</a:t>
            </a:r>
            <a:r>
              <a:rPr b="0" i="0" lang="en-GB" sz="1800">
                <a:latin typeface="Arial"/>
                <a:ea typeface="Arial"/>
                <a:cs typeface="Arial"/>
                <a:sym typeface="Arial"/>
              </a:rPr>
              <a:t> sono definiti dal Farm Security and Rural Investment Act del 2002 come articoli derivati da materiali agricoli biologici o rinnovabili.</a:t>
            </a:r>
            <a:endParaRPr b="0" i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b="1" i="0" lang="en-GB" sz="180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Promozione e </a:t>
            </a:r>
            <a:r>
              <a:rPr b="1" lang="en-GB" sz="180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GB" sz="180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ormativa</a:t>
            </a:r>
            <a:r>
              <a:rPr b="0" i="0" lang="en-GB" sz="180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1" marL="74295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GB" sz="1800">
                <a:latin typeface="Arial"/>
                <a:ea typeface="Arial"/>
                <a:cs typeface="Arial"/>
                <a:sym typeface="Arial"/>
              </a:rPr>
              <a:t>Il Dipartimento dell'Agricoltura degli Stati Uniti ha lanciato il programma BioPreferred nel 2002 per incoraggiare l'uso di prodotti a base biologica.</a:t>
            </a:r>
            <a:endParaRPr/>
          </a:p>
          <a:p>
            <a:pPr indent="-285750" lvl="1" marL="74295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en-GB" sz="1800">
                <a:latin typeface="Arial"/>
                <a:ea typeface="Arial"/>
                <a:cs typeface="Arial"/>
                <a:sym typeface="Arial"/>
              </a:rPr>
              <a:t>Tra gli esempi vi sono gli spray per l'agricoltura, gli additivi per il compost e i prodotti per il controllo dei parassiti.</a:t>
            </a:r>
            <a:endParaRPr b="0" i="0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1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Modulo: Bioeconomia, economia circolare e prodotti bio-based / Unità di apprendimento: Economia circolare / Sottounità: Produzione agricola di risorse biobased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/>
          <p:nvPr>
            <p:ph type="title"/>
          </p:nvPr>
        </p:nvSpPr>
        <p:spPr>
          <a:xfrm>
            <a:off x="2667000" y="506824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3.1. Prodotti Bio-based</a:t>
            </a:r>
            <a:endParaRPr/>
          </a:p>
        </p:txBody>
      </p:sp>
      <p:sp>
        <p:nvSpPr>
          <p:cNvPr id="264" name="Google Shape;264;p22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5" name="Google Shape;265;p22"/>
          <p:cNvSpPr txBox="1"/>
          <p:nvPr>
            <p:ph idx="1" type="body"/>
          </p:nvPr>
        </p:nvSpPr>
        <p:spPr>
          <a:xfrm>
            <a:off x="838200" y="1894505"/>
            <a:ext cx="10515600" cy="3863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b="1" i="0"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Cambiamento globale:</a:t>
            </a:r>
            <a:endParaRPr b="0" i="0"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</a:pPr>
            <a:r>
              <a:rPr b="0" i="0" lang="en-GB" sz="1600">
                <a:latin typeface="Arial"/>
                <a:ea typeface="Arial"/>
                <a:cs typeface="Arial"/>
                <a:sym typeface="Arial"/>
              </a:rPr>
              <a:t>La transizione verso i prodotti biobased riflette le dinamiche economiche, politiche e commerciali dell'agricoltura.</a:t>
            </a:r>
            <a:endParaRPr/>
          </a:p>
          <a:p>
            <a:pPr indent="-285750" lvl="0" marL="28575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</a:pPr>
            <a:r>
              <a:rPr b="0" i="0" lang="en-GB" sz="1600">
                <a:latin typeface="Arial"/>
                <a:ea typeface="Arial"/>
                <a:cs typeface="Arial"/>
                <a:sym typeface="Arial"/>
              </a:rPr>
              <a:t>I progressi nei processi e nelle tecnologie di conversione guidano questo cambiamento, convertendo gli input agricoli tradizionali in prodotti chimici, energia e altri prodotti innovativi.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b="1" i="0"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Accesso alle informazioni</a:t>
            </a:r>
            <a:r>
              <a:rPr b="0" i="0"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0" marL="28575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</a:pPr>
            <a:r>
              <a:rPr b="0" i="0" lang="en-GB" sz="1600">
                <a:latin typeface="Arial"/>
                <a:ea typeface="Arial"/>
                <a:cs typeface="Arial"/>
                <a:sym typeface="Arial"/>
              </a:rPr>
              <a:t>Le parti interessate hanno bisogno di accedere a banche dati tecniche complete per orientarsi efficacemente tra le diverse classi di bioprodotti..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</a:pPr>
            <a:r>
              <a:rPr b="0" i="0" lang="en-GB" sz="1600">
                <a:latin typeface="Arial"/>
                <a:ea typeface="Arial"/>
                <a:cs typeface="Arial"/>
                <a:sym typeface="Arial"/>
              </a:rPr>
              <a:t>Iniziative come la NASULGC sottolineano l'importanza di tali risorse per facilitare un processo decisionale informato.</a:t>
            </a:r>
            <a:endParaRPr/>
          </a:p>
        </p:txBody>
      </p:sp>
      <p:sp>
        <p:nvSpPr>
          <p:cNvPr id="266" name="Google Shape;266;p22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Modulo: Bioeconomia, economia circolare e prodotti bio-based / Unità di apprendimento: Economia circolare / Sottounità: Produzione agricola di risorse biobased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 txBox="1"/>
          <p:nvPr>
            <p:ph type="title"/>
          </p:nvPr>
        </p:nvSpPr>
        <p:spPr>
          <a:xfrm>
            <a:off x="2905539" y="453004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3.1. Prodotti Bio-based</a:t>
            </a:r>
            <a:endParaRPr/>
          </a:p>
        </p:txBody>
      </p:sp>
      <p:sp>
        <p:nvSpPr>
          <p:cNvPr id="272" name="Google Shape;272;p23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diagram of bio based products&#10;&#10;Description automatically generated" id="273" name="Google Shape;27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190" l="0" r="0" t="0"/>
          <a:stretch/>
        </p:blipFill>
        <p:spPr>
          <a:xfrm>
            <a:off x="2032038" y="2275828"/>
            <a:ext cx="7594524" cy="378559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3"/>
          <p:cNvSpPr txBox="1"/>
          <p:nvPr/>
        </p:nvSpPr>
        <p:spPr>
          <a:xfrm>
            <a:off x="371060" y="1729041"/>
            <a:ext cx="63837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Rappresentazione schematica delle divisioni dei prodotti biobased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3"/>
          <p:cNvSpPr txBox="1"/>
          <p:nvPr/>
        </p:nvSpPr>
        <p:spPr>
          <a:xfrm>
            <a:off x="8401735" y="5992655"/>
            <a:ext cx="16113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SOURCE: PRIYA ET AL, 2023</a:t>
            </a:r>
            <a:endParaRPr sz="1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3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Modulo: Bioeconomia, economia circolare e prodotti bio-based / Unità di apprendimento: Economia circolare / Sottounità: Produzione agricola di risorse biobased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/>
          <p:nvPr>
            <p:ph type="title"/>
          </p:nvPr>
        </p:nvSpPr>
        <p:spPr>
          <a:xfrm>
            <a:off x="2759765" y="408055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3.1. Prodotti Bio-based</a:t>
            </a:r>
            <a:endParaRPr/>
          </a:p>
        </p:txBody>
      </p:sp>
      <p:sp>
        <p:nvSpPr>
          <p:cNvPr id="282" name="Google Shape;282;p24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3" name="Google Shape;283;p24"/>
          <p:cNvSpPr txBox="1"/>
          <p:nvPr>
            <p:ph idx="1" type="body"/>
          </p:nvPr>
        </p:nvSpPr>
        <p:spPr>
          <a:xfrm>
            <a:off x="457200" y="1598611"/>
            <a:ext cx="11277600" cy="44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b="1" i="0"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Biomateriali:</a:t>
            </a:r>
            <a:endParaRPr b="0" i="0"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857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</a:pPr>
            <a:r>
              <a:rPr b="0" i="0" lang="en-GB" sz="1600">
                <a:latin typeface="Arial"/>
                <a:ea typeface="Arial"/>
                <a:cs typeface="Arial"/>
                <a:sym typeface="Arial"/>
              </a:rPr>
              <a:t>Derivano da varie fonti di biomassa, tra cui piante, risorse marine e residui animali.</a:t>
            </a:r>
            <a:endParaRPr sz="1600"/>
          </a:p>
          <a:p>
            <a:pPr indent="-273050" lvl="0" marL="2857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</a:pPr>
            <a:r>
              <a:rPr b="0" i="0" lang="en-GB" sz="1600">
                <a:latin typeface="Arial"/>
                <a:ea typeface="Arial"/>
                <a:cs typeface="Arial"/>
                <a:sym typeface="Arial"/>
              </a:rPr>
              <a:t>La lavorazione di queste risorse produce biomateriali, che richiedono la conoscenza della composizione della materia prima per una produzione efficace.</a:t>
            </a:r>
            <a:endParaRPr sz="16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b="1" i="0"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Combustibili energetici:</a:t>
            </a:r>
            <a:endParaRPr sz="1600"/>
          </a:p>
          <a:p>
            <a:pPr indent="-215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</a:pPr>
            <a:r>
              <a:rPr i="0"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biomassa serve come fonte di energia rinnovabile, comprese le piante, i rifiuti agricoli e i sottoprodotti forestali.</a:t>
            </a:r>
            <a:endParaRPr sz="1600"/>
          </a:p>
          <a:p>
            <a:pPr indent="-215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</a:pPr>
            <a:r>
              <a:rPr i="0"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biocarburanti come l'etanolo, il metanolo e il biodiesel sono prodotti dalla biomassa utilizzando processi di conversione biochimici o termochimici.</a:t>
            </a:r>
            <a:endParaRPr i="0"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b="1" i="0"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Prodotti biochimici:</a:t>
            </a:r>
            <a:endParaRPr sz="1600"/>
          </a:p>
          <a:p>
            <a:pPr indent="-215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</a:pPr>
            <a:r>
              <a:rPr i="0"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prodotti chimici rinnovabili derivati dalla biomassa offrono alternative ecologiche ai prodotti chimici derivati dal petrolio.</a:t>
            </a:r>
            <a:endParaRPr sz="1600"/>
          </a:p>
          <a:p>
            <a:pPr indent="-215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</a:pPr>
            <a:r>
              <a:rPr i="0"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Ne sono un esempio i bioalcoli e gli acidi bioderivati, utilizzati nell'industria farmaceutica, cosmetica e alimentare.</a:t>
            </a:r>
            <a:endParaRPr sz="1600"/>
          </a:p>
          <a:p>
            <a:pPr indent="-215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</a:pPr>
            <a:r>
              <a:rPr i="0" lang="en-GB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Queste alternative sono spesso più sostenibili, economiche e biodegradabili rispetto alle controparti non rinnovabili.</a:t>
            </a:r>
            <a:endParaRPr b="0" i="0" sz="1600">
              <a:latin typeface="Arial"/>
              <a:ea typeface="Arial"/>
              <a:cs typeface="Arial"/>
              <a:sym typeface="Arial"/>
            </a:endParaRPr>
          </a:p>
          <a:p>
            <a:pPr indent="-1143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</p:txBody>
      </p:sp>
      <p:sp>
        <p:nvSpPr>
          <p:cNvPr id="284" name="Google Shape;284;p24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Modulo: Bioeconomia, economia circolare e prodotti bio-based / Unità di apprendimento: Economia circolare / Sottounità: Produzione agricola di risorse biobased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"/>
          <p:cNvSpPr txBox="1"/>
          <p:nvPr>
            <p:ph type="title"/>
          </p:nvPr>
        </p:nvSpPr>
        <p:spPr>
          <a:xfrm>
            <a:off x="1401418" y="612014"/>
            <a:ext cx="9418982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ct val="100000"/>
              <a:buFont typeface="Calibri"/>
              <a:buNone/>
            </a:pPr>
            <a:r>
              <a:rPr lang="en-GB"/>
              <a:t>3.2. L'emergenza dei bioprodotti in agricoltura</a:t>
            </a:r>
            <a:endParaRPr/>
          </a:p>
        </p:txBody>
      </p:sp>
      <p:sp>
        <p:nvSpPr>
          <p:cNvPr id="290" name="Google Shape;290;p25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1" name="Google Shape;291;p25"/>
          <p:cNvSpPr txBox="1"/>
          <p:nvPr>
            <p:ph idx="1" type="body"/>
          </p:nvPr>
        </p:nvSpPr>
        <p:spPr>
          <a:xfrm>
            <a:off x="530087" y="1819747"/>
            <a:ext cx="11131826" cy="4419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b="1" i="0" lang="en-GB" sz="200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Tipi di bioprodotti </a:t>
            </a:r>
            <a:r>
              <a:rPr b="0" i="0" lang="en-GB" sz="200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1" marL="74295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1" i="0" lang="en-GB" sz="2000">
                <a:latin typeface="Arial"/>
                <a:ea typeface="Arial"/>
                <a:cs typeface="Arial"/>
                <a:sym typeface="Arial"/>
              </a:rPr>
              <a:t>Biopesticidi</a:t>
            </a:r>
            <a:r>
              <a:rPr b="0" i="0" lang="en-GB" sz="2000">
                <a:latin typeface="Arial"/>
                <a:ea typeface="Arial"/>
                <a:cs typeface="Arial"/>
                <a:sym typeface="Arial"/>
              </a:rPr>
              <a:t>: Utilizzano agenti biologici per controllare parassiti e malattie.</a:t>
            </a:r>
            <a:endParaRPr/>
          </a:p>
          <a:p>
            <a:pPr indent="-285750" lvl="1" marL="74295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1" i="0" lang="en-GB" sz="2000">
                <a:latin typeface="Arial"/>
                <a:ea typeface="Arial"/>
                <a:cs typeface="Arial"/>
                <a:sym typeface="Arial"/>
              </a:rPr>
              <a:t>Biostimolanti</a:t>
            </a:r>
            <a:r>
              <a:rPr b="0" i="0" lang="en-GB" sz="2000">
                <a:latin typeface="Arial"/>
                <a:ea typeface="Arial"/>
                <a:cs typeface="Arial"/>
                <a:sym typeface="Arial"/>
              </a:rPr>
              <a:t>: Stimolano la crescita delle piante utilizzando sostanze come ormoni o enzimi.</a:t>
            </a:r>
            <a:endParaRPr/>
          </a:p>
          <a:p>
            <a:pPr indent="-285750" lvl="1" marL="74295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1" i="0" lang="en-GB" sz="2000">
                <a:latin typeface="Arial"/>
                <a:ea typeface="Arial"/>
                <a:cs typeface="Arial"/>
                <a:sym typeface="Arial"/>
              </a:rPr>
              <a:t>Biofertilizzanti</a:t>
            </a:r>
            <a:r>
              <a:rPr b="0" i="0" lang="en-GB" sz="2000">
                <a:latin typeface="Arial"/>
                <a:ea typeface="Arial"/>
                <a:cs typeface="Arial"/>
                <a:sym typeface="Arial"/>
              </a:rPr>
              <a:t>: Forniscono nutrienti da fonti organiche, come compost o farina di pesce, per migliorare la protezione, il miglioramento e la nutrizione delle colture.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b="1" i="0" lang="en-GB" sz="200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Applicazioni</a:t>
            </a:r>
            <a:r>
              <a:rPr b="0" i="0" lang="en-GB" sz="200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1" marL="74295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 sz="2000">
                <a:latin typeface="Arial"/>
                <a:ea typeface="Arial"/>
                <a:cs typeface="Arial"/>
                <a:sym typeface="Arial"/>
              </a:rPr>
              <a:t>Ampiamente adottati in tutti i settori industriali, dai cosmetici ai carburanti, grazie alla loro natura ecologica e alla loro efficacia.</a:t>
            </a:r>
            <a:endParaRPr/>
          </a:p>
          <a:p>
            <a:pPr indent="-285750" lvl="1" marL="74295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 sz="2000">
                <a:latin typeface="Arial"/>
                <a:ea typeface="Arial"/>
                <a:cs typeface="Arial"/>
                <a:sym typeface="Arial"/>
              </a:rPr>
              <a:t>Svolgono un ruolo fondamentale nella gestione integrata dei parassiti, facilitando la comunicazione tra le specie e promuovendo pratiche agricole sostenibili.</a:t>
            </a:r>
            <a:endParaRPr b="0" i="0" sz="2000">
              <a:latin typeface="Arial"/>
              <a:ea typeface="Arial"/>
              <a:cs typeface="Arial"/>
              <a:sym typeface="Arial"/>
            </a:endParaRPr>
          </a:p>
          <a:p>
            <a:pPr indent="-111125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 sz="2000">
              <a:solidFill>
                <a:srgbClr val="595959"/>
              </a:solidFill>
            </a:endParaRPr>
          </a:p>
        </p:txBody>
      </p:sp>
      <p:sp>
        <p:nvSpPr>
          <p:cNvPr id="292" name="Google Shape;292;p25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Modulo: Bioeconomia, economia circolare e prodotti bio-based / Unità di apprendimento: Economia circolare / Sottounità: Produzione agricola di risorse biobased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 txBox="1"/>
          <p:nvPr>
            <p:ph type="title"/>
          </p:nvPr>
        </p:nvSpPr>
        <p:spPr>
          <a:xfrm>
            <a:off x="2994991" y="429662"/>
            <a:ext cx="11128513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Ulteriori informazioni</a:t>
            </a:r>
            <a:endParaRPr/>
          </a:p>
        </p:txBody>
      </p:sp>
      <p:sp>
        <p:nvSpPr>
          <p:cNvPr id="298" name="Google Shape;298;p26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9" name="Google Shape;299;p26"/>
          <p:cNvSpPr txBox="1"/>
          <p:nvPr>
            <p:ph idx="1" type="body"/>
          </p:nvPr>
        </p:nvSpPr>
        <p:spPr>
          <a:xfrm>
            <a:off x="609600" y="1895165"/>
            <a:ext cx="10515600" cy="4005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None/>
            </a:pPr>
            <a:r>
              <a:rPr i="1" lang="en-GB"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Se volete approfondire il tema dei prodotti biologici, leggete questo articolo al seguente link </a:t>
            </a:r>
            <a:r>
              <a:rPr i="1" lang="en-GB" sz="2000" u="sng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https://single-market-economy.ec.europa.eu/sectors/biotechnology/bio-based-products_en#:~:text=Bio%2Dbased%20products%20are%20wholly,and%20paper%2C%20textiles%2C%20etc</a:t>
            </a:r>
            <a:endParaRPr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SzPts val="2000"/>
              <a:buNone/>
            </a:pPr>
            <a:r>
              <a:rPr lang="en-GB"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Se volete approfondire il tema delle plastiche biobased dai rifiuti agricoli, guardate questo video al seguente link </a:t>
            </a:r>
            <a:r>
              <a:rPr i="1" lang="en-GB" sz="2000" u="sng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https://www.youtube.com/watch?v=ioHQNIrsojU</a:t>
            </a:r>
            <a:r>
              <a:rPr i="1" lang="en-GB"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300" name="Google Shape;300;p26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Modulo: Bioeconomia, economia circolare e prodotti bio-based / Unità di apprendimento: Economia circolare / Sottounità: Produzione agricola di risorse biobased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"/>
          <p:cNvSpPr txBox="1"/>
          <p:nvPr>
            <p:ph type="title"/>
          </p:nvPr>
        </p:nvSpPr>
        <p:spPr>
          <a:xfrm>
            <a:off x="1076739" y="2635870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4. Agroecologia e pratiche rigenerative</a:t>
            </a:r>
            <a:endParaRPr/>
          </a:p>
        </p:txBody>
      </p:sp>
      <p:sp>
        <p:nvSpPr>
          <p:cNvPr id="306" name="Google Shape;306;p27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Unità: Economia circolare / Sottounità: Agroecologia e pratiche rigenerative</a:t>
            </a:r>
            <a:endParaRPr/>
          </a:p>
        </p:txBody>
      </p:sp>
      <p:sp>
        <p:nvSpPr>
          <p:cNvPr id="307" name="Google Shape;307;p27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/>
          <p:nvPr>
            <p:ph type="title"/>
          </p:nvPr>
        </p:nvSpPr>
        <p:spPr>
          <a:xfrm>
            <a:off x="3700669" y="280192"/>
            <a:ext cx="6503505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4.1. Agroecologia</a:t>
            </a:r>
            <a:endParaRPr/>
          </a:p>
        </p:txBody>
      </p:sp>
      <p:sp>
        <p:nvSpPr>
          <p:cNvPr id="313" name="Google Shape;313;p28"/>
          <p:cNvSpPr txBox="1"/>
          <p:nvPr>
            <p:ph idx="1" type="body"/>
          </p:nvPr>
        </p:nvSpPr>
        <p:spPr>
          <a:xfrm>
            <a:off x="571500" y="1588690"/>
            <a:ext cx="107823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b="0" i="0" lang="en-GB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Origini ed evoluzione dell' agroecologia</a:t>
            </a:r>
            <a:endParaRPr b="0" i="0" u="sng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717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L'agroecologia affonda le sue radici nei sistemi alimentari tradizionali delle popolazioni indigene, che racchiudono profonde connessioni con gli ecosistemi, le tradizioni e il patrimonio culturale.</a:t>
            </a:r>
            <a:endParaRPr/>
          </a:p>
          <a:p>
            <a:pPr indent="-21717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Il termine "agroecologia" è emerso all'inizio del XX secolo, concentrandosi inizialmente su aspetti come il controllo dei parassiti e la biologia del suolo, prima di espandersi fino a includere la gestione delle colture, la salute del suolo e la meteorologia agricola negli anni Cinquanta.</a:t>
            </a:r>
            <a:endParaRPr/>
          </a:p>
          <a:p>
            <a:pPr indent="-21717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Negli anni Sessanta, studiosi come Wolfgang Tischler hanno contribuito allo sviluppo dell' agroecologia come disciplina accademica indipendente, esplorando le interazioni tra piante, animali, suolo e clima all'interno degli agroecosistemi.</a:t>
            </a:r>
            <a:endParaRPr/>
          </a:p>
          <a:p>
            <a:pPr indent="-762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314" name="Google Shape;314;p28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Unità: Economia circolare / Sottounità: Agroecologia e pratiche rigenerative</a:t>
            </a:r>
            <a:endParaRPr/>
          </a:p>
        </p:txBody>
      </p:sp>
      <p:sp>
        <p:nvSpPr>
          <p:cNvPr id="315" name="Google Shape;315;p28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/>
          <p:nvPr>
            <p:ph type="title"/>
          </p:nvPr>
        </p:nvSpPr>
        <p:spPr>
          <a:xfrm>
            <a:off x="3713921" y="280192"/>
            <a:ext cx="6503505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4.1. Agroecologia</a:t>
            </a:r>
            <a:endParaRPr/>
          </a:p>
        </p:txBody>
      </p:sp>
      <p:sp>
        <p:nvSpPr>
          <p:cNvPr id="321" name="Google Shape;321;p29"/>
          <p:cNvSpPr txBox="1"/>
          <p:nvPr>
            <p:ph idx="1" type="body"/>
          </p:nvPr>
        </p:nvSpPr>
        <p:spPr>
          <a:xfrm>
            <a:off x="381000" y="1307208"/>
            <a:ext cx="10515600" cy="482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b="0" i="0" lang="en-GB" sz="210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Crescita ed espansione dell' agroecologia</a:t>
            </a:r>
            <a:endParaRPr b="0" i="0" sz="2100" u="sng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Char char="•"/>
            </a:pPr>
            <a:r>
              <a:rPr b="0" i="0" lang="en-GB" sz="2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Gli anni Novanta hanno visto una crescita significativa dell' agroecologia sia come disciplina scientifica sia come movimento di base, stimolato dalla crescente consapevolezza ambientale.</a:t>
            </a:r>
            <a:endParaRPr sz="2100"/>
          </a:p>
          <a:p>
            <a:pPr indent="-20955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Char char="•"/>
            </a:pPr>
            <a:r>
              <a:rPr b="0" i="0" lang="en-GB" sz="2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 questo periodo, le università europee e statunitensi hanno iniziato a offrire programmi di agroecologia, mentre sono emerse ONG come la brasiliana AS-PTA per facilitare la collaborazione tra agroecologi e agricoltori..</a:t>
            </a:r>
            <a:endParaRPr sz="2100"/>
          </a:p>
        </p:txBody>
      </p:sp>
      <p:sp>
        <p:nvSpPr>
          <p:cNvPr id="322" name="Google Shape;322;p29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3" name="Google Shape;323;p29"/>
          <p:cNvSpPr txBox="1"/>
          <p:nvPr/>
        </p:nvSpPr>
        <p:spPr>
          <a:xfrm>
            <a:off x="381000" y="4416850"/>
            <a:ext cx="7521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Negli anni 2000, l'agroecologia si è evoluta al di là dell'agricoltura per inglobare l'intero sistema alimentare, integrando dimensioni ambientali, economiche e sociali e promuovendo pratiche sostenibili dalla produzione al consumo.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tree growing in a field&#10;&#10;Description automatically generated" id="324" name="Google Shape;3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4035" y="4065638"/>
            <a:ext cx="3279860" cy="218828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9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Unità: Economia circolare / Sottounità: Agroecologia e pratiche rigenerative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4535556" y="469002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CONTENUTI</a:t>
            </a:r>
            <a:endParaRPr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987829" y="2187574"/>
            <a:ext cx="10515600" cy="331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⮚"/>
            </a:pPr>
            <a:r>
              <a:rPr b="1" lang="en-GB">
                <a:solidFill>
                  <a:srgbClr val="595959"/>
                </a:solidFill>
              </a:rPr>
              <a:t>1. Economia circolare - principi, dimensioni, benefici e sfide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⮚"/>
            </a:pPr>
            <a:r>
              <a:rPr b="1" lang="en-GB">
                <a:solidFill>
                  <a:srgbClr val="595959"/>
                </a:solidFill>
              </a:rPr>
              <a:t>2. Riduzione delle risorse e gestione dei rifiuti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⮚"/>
            </a:pPr>
            <a:r>
              <a:rPr b="1" lang="en-GB">
                <a:solidFill>
                  <a:srgbClr val="595959"/>
                </a:solidFill>
              </a:rPr>
              <a:t>3. Produzione agricola di risorse biobased</a:t>
            </a:r>
            <a:endParaRPr b="1">
              <a:solidFill>
                <a:srgbClr val="595959"/>
              </a:solidFill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⮚"/>
            </a:pPr>
            <a:r>
              <a:rPr b="1" lang="en-GB">
                <a:solidFill>
                  <a:srgbClr val="595959"/>
                </a:solidFill>
              </a:rPr>
              <a:t>4. Agroecologia e pratiche rigenerative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⮚"/>
            </a:pPr>
            <a:r>
              <a:rPr b="1" lang="en-GB">
                <a:solidFill>
                  <a:srgbClr val="595959"/>
                </a:solidFill>
              </a:rPr>
              <a:t>5. Tecnologie di agricoltura circolare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08" name="Google Shape;108;p3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Bioeconomia, economia circolare e prodotti bio-based</a:t>
            </a:r>
            <a:br>
              <a:rPr lang="en-GB"/>
            </a:br>
            <a:r>
              <a:rPr lang="en-GB"/>
              <a:t>Learning Unit: Economia Circolare </a:t>
            </a:r>
            <a:endParaRPr/>
          </a:p>
        </p:txBody>
      </p:sp>
      <p:sp>
        <p:nvSpPr>
          <p:cNvPr id="109" name="Google Shape;109;p3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 txBox="1"/>
          <p:nvPr>
            <p:ph type="title"/>
          </p:nvPr>
        </p:nvSpPr>
        <p:spPr>
          <a:xfrm>
            <a:off x="3674165" y="455750"/>
            <a:ext cx="6503505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4.1. Agroecologia</a:t>
            </a:r>
            <a:endParaRPr/>
          </a:p>
        </p:txBody>
      </p:sp>
      <p:sp>
        <p:nvSpPr>
          <p:cNvPr id="331" name="Google Shape;33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None/>
            </a:pPr>
            <a:r>
              <a:rPr b="0" i="0" lang="en-GB" u="sng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Prospettive diverse e linee guida</a:t>
            </a:r>
            <a:endParaRPr b="0" i="0" u="sng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Arial"/>
              <a:buChar char="•"/>
            </a:pPr>
            <a:r>
              <a:rPr b="0" i="0" lang="en-GB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Nonostante la sua crescita, la definizione di agroecologia rimane oggetto di dibattito: alcuni la considerano un campo puramente tecnico, mentre altri ne sottolineano il potenziale politico e di trasformazione.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Arial"/>
              <a:buChar char="•"/>
            </a:pPr>
            <a:r>
              <a:rPr b="0" i="0" lang="en-GB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 "10 elementi dell' agroecologia" della FAO e i 13 principi guida del Comitato delle Nazioni Unite per la sicurezza alimentare mondiale sottolineano la natura multiforme dell'</a:t>
            </a:r>
            <a:r>
              <a:rPr lang="en-GB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a</a:t>
            </a:r>
            <a:r>
              <a:rPr b="0" i="0" lang="en-GB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groecologia, sostenendo un approccio olistico che combina le conoscenze tradizionali con la scienza per guidare profondi cambiamenti nei sistemi alimentari per la sostenibilità e l'equità sociale.</a:t>
            </a:r>
            <a:endParaRPr/>
          </a:p>
          <a:p>
            <a:pPr indent="-762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32" name="Google Shape;332;p30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Unità: Economia circolare / Sottounità: Agroecologia e pratiche rigenerative</a:t>
            </a:r>
            <a:endParaRPr/>
          </a:p>
        </p:txBody>
      </p:sp>
      <p:sp>
        <p:nvSpPr>
          <p:cNvPr id="333" name="Google Shape;333;p30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 txBox="1"/>
          <p:nvPr>
            <p:ph type="title"/>
          </p:nvPr>
        </p:nvSpPr>
        <p:spPr>
          <a:xfrm>
            <a:off x="3295881" y="332721"/>
            <a:ext cx="6503505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4.1. Agroecologia</a:t>
            </a:r>
            <a:endParaRPr/>
          </a:p>
        </p:txBody>
      </p:sp>
      <p:sp>
        <p:nvSpPr>
          <p:cNvPr id="339" name="Google Shape;339;p31"/>
          <p:cNvSpPr txBox="1"/>
          <p:nvPr>
            <p:ph idx="1" type="body"/>
          </p:nvPr>
        </p:nvSpPr>
        <p:spPr>
          <a:xfrm>
            <a:off x="966067" y="2780972"/>
            <a:ext cx="5562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GB"/>
              <a:t>Elementi e principi dell’ agroecologia</a:t>
            </a:r>
            <a:endParaRPr/>
          </a:p>
        </p:txBody>
      </p:sp>
      <p:sp>
        <p:nvSpPr>
          <p:cNvPr id="340" name="Google Shape;340;p31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Unità: Economia circolare / Sottounità: Agroecologia e pratiche rigenerative</a:t>
            </a:r>
            <a:endParaRPr/>
          </a:p>
        </p:txBody>
      </p:sp>
      <p:sp>
        <p:nvSpPr>
          <p:cNvPr id="341" name="Google Shape;341;p31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oster of a diagram&#10;&#10;Description automatically generated" id="342" name="Google Shape;34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3375" y="798863"/>
            <a:ext cx="3357025" cy="5260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1"/>
          <p:cNvSpPr txBox="1"/>
          <p:nvPr/>
        </p:nvSpPr>
        <p:spPr>
          <a:xfrm>
            <a:off x="8979459" y="6110129"/>
            <a:ext cx="187904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SOURCE: IDS &amp; IPES-FOOD, 2022</a:t>
            </a:r>
            <a:endParaRPr sz="1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"/>
          <p:cNvSpPr txBox="1"/>
          <p:nvPr>
            <p:ph type="title"/>
          </p:nvPr>
        </p:nvSpPr>
        <p:spPr>
          <a:xfrm>
            <a:off x="3700669" y="280192"/>
            <a:ext cx="6503505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4.1. Agroecologia</a:t>
            </a:r>
            <a:endParaRPr/>
          </a:p>
        </p:txBody>
      </p:sp>
      <p:sp>
        <p:nvSpPr>
          <p:cNvPr id="349" name="Google Shape;349;p32"/>
          <p:cNvSpPr txBox="1"/>
          <p:nvPr>
            <p:ph idx="1" type="body"/>
          </p:nvPr>
        </p:nvSpPr>
        <p:spPr>
          <a:xfrm>
            <a:off x="838200" y="1588690"/>
            <a:ext cx="10515600" cy="398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13 criteri di riferimento dell' agroecologia si allineano ai 10 elementi, riflettendo la sua evoluzione da metodo per modificare una produzione alimentare insostenibile ad approccio globale.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Oggi l'agroecologia integra le conoscenze scientifiche con l'applicazione pratica, sostenuta da un movimento sociale che sostiene una revisione completa dei sistemi alimentari.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Questa trasformazione dà priorità alla sostenibilità ambientale e alla giustizia distributiva, ottenendo un riconoscimento formale nella governance alimentare internazionale con il sostegno di un gruppo eterogeneo ma unificato di esperti.</a:t>
            </a:r>
            <a:endParaRPr b="0" i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350" name="Google Shape;350;p32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Unità: Economia circolare / Sottounità: Agroecologia e pratiche rigenerative</a:t>
            </a:r>
            <a:endParaRPr/>
          </a:p>
        </p:txBody>
      </p:sp>
      <p:sp>
        <p:nvSpPr>
          <p:cNvPr id="351" name="Google Shape;351;p32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/>
          <p:nvPr>
            <p:ph type="title"/>
          </p:nvPr>
        </p:nvSpPr>
        <p:spPr>
          <a:xfrm>
            <a:off x="2388704" y="343278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4.2.	 Pratiche rigenerative</a:t>
            </a:r>
            <a:endParaRPr/>
          </a:p>
        </p:txBody>
      </p:sp>
      <p:sp>
        <p:nvSpPr>
          <p:cNvPr id="357" name="Google Shape;357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b="0" i="0" lang="en-GB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Origini e principi dell'agricoltura rigenerativa</a:t>
            </a:r>
            <a:endParaRPr b="0" i="0" u="sng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L'agricoltura rigenerativa risale al movimento biologico degli anni '60 negli Stati Uniti, influenzato da Silent Spring di Rachel Carson.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Il Rodale Institute ha coniato il termine "biologico rigenerativo" all'inizio degli anni '80, sottolineando la naturale capacità di ringiovanimento degli ecosistemi e della biodiversità.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Richard Harwood ha delineato tre principi fondamentali: i collegamenti all'interno dei sistemi agricoli, il mantenimento dell'equilibrio biologico e l'alimentazione di un mutualismo costruttivo, riducendo al minimo i danni.</a:t>
            </a:r>
            <a:endParaRPr b="0" i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906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358" name="Google Shape;358;p33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Unità: Economia circolare / Sottounità: Agroecologia e pratiche rigenerative</a:t>
            </a:r>
            <a:endParaRPr/>
          </a:p>
        </p:txBody>
      </p:sp>
      <p:sp>
        <p:nvSpPr>
          <p:cNvPr id="359" name="Google Shape;359;p33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4"/>
          <p:cNvSpPr txBox="1"/>
          <p:nvPr>
            <p:ph type="title"/>
          </p:nvPr>
        </p:nvSpPr>
        <p:spPr>
          <a:xfrm>
            <a:off x="2017643" y="280192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4.2.	 Pratiche rigenerative</a:t>
            </a:r>
            <a:endParaRPr/>
          </a:p>
        </p:txBody>
      </p:sp>
      <p:sp>
        <p:nvSpPr>
          <p:cNvPr id="365" name="Google Shape;365;p34"/>
          <p:cNvSpPr txBox="1"/>
          <p:nvPr>
            <p:ph idx="1" type="body"/>
          </p:nvPr>
        </p:nvSpPr>
        <p:spPr>
          <a:xfrm>
            <a:off x="718930" y="164742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Mentre l'agricoltura rigenerativa si afferma a livello internazionale, le grandi multinazionali dell'agroalimentare influenzano il discorso.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Esse investono in approcci rigenerativi, ma spesso danno priorità a preoccupazioni ambientali come la salute del suolo e le emissioni di carbonio rispetto alla giustizia sociale e all'equità.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Alcune versioni aziendali dell'agricoltura rigenerativa possono concentrarsi esclusivamente sulla compensazione delle emissioni senza affrontare questioni sociali più ampie, evidenziando la necessità di un approccio olistico.</a:t>
            </a:r>
            <a:endParaRPr b="0" i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7629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366" name="Google Shape;366;p34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Unità: Economia circolare / Sottounità: Agroecologia e pratiche rigenerative</a:t>
            </a:r>
            <a:endParaRPr/>
          </a:p>
        </p:txBody>
      </p:sp>
      <p:sp>
        <p:nvSpPr>
          <p:cNvPr id="367" name="Google Shape;367;p34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"/>
          <p:cNvSpPr txBox="1"/>
          <p:nvPr>
            <p:ph type="title"/>
          </p:nvPr>
        </p:nvSpPr>
        <p:spPr>
          <a:xfrm>
            <a:off x="2724150" y="519974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Ulteriori informazioni</a:t>
            </a:r>
            <a:endParaRPr/>
          </a:p>
        </p:txBody>
      </p:sp>
      <p:sp>
        <p:nvSpPr>
          <p:cNvPr id="373" name="Google Shape;373;p35"/>
          <p:cNvSpPr txBox="1"/>
          <p:nvPr>
            <p:ph idx="1" type="body"/>
          </p:nvPr>
        </p:nvSpPr>
        <p:spPr>
          <a:xfrm>
            <a:off x="838200" y="188753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None/>
            </a:pPr>
            <a:r>
              <a:rPr i="1" lang="en-GB"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Se volete approfondire l'argomento dell'agricoltura rigenerativa, leggete questo articolo al seguente link </a:t>
            </a:r>
            <a:r>
              <a:rPr i="1" lang="en-GB" sz="2000" u="sng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https://www.weforum.org/agenda/2022/10/what-is-regenerative-agriculture/#:~:text=Regenerative%20agriculture%20focuses%20on%20improving,well%20as%20reducing%20soil%20erosion</a:t>
            </a:r>
            <a:r>
              <a:rPr i="1" lang="en-GB"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SzPts val="2000"/>
              <a:buNone/>
            </a:pPr>
            <a:r>
              <a:rPr i="1" lang="en-GB"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SzPts val="2000"/>
              <a:buNone/>
            </a:pPr>
            <a:r>
              <a:rPr i="1" lang="en-GB"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Se volete approfondire il tema dell'agricoltura rigenerativa, guardate questo video al seguente link </a:t>
            </a:r>
            <a:r>
              <a:rPr i="1" lang="en-GB" sz="2000" u="sng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https://www.youtube.com/watch?v=yp1i8_JFsao</a:t>
            </a:r>
            <a:r>
              <a:rPr i="1" lang="en-GB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000"/>
          </a:p>
        </p:txBody>
      </p:sp>
      <p:sp>
        <p:nvSpPr>
          <p:cNvPr id="374" name="Google Shape;374;p35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Unità: Economia circolare / Sottounità: Agroecologia e pratiche rigenerative</a:t>
            </a:r>
            <a:endParaRPr/>
          </a:p>
        </p:txBody>
      </p:sp>
      <p:sp>
        <p:nvSpPr>
          <p:cNvPr id="375" name="Google Shape;375;p35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/>
          <p:nvPr>
            <p:ph type="title"/>
          </p:nvPr>
        </p:nvSpPr>
        <p:spPr>
          <a:xfrm>
            <a:off x="2063966" y="2543032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5. Tecnologie di Agricoltura Circolare</a:t>
            </a:r>
            <a:endParaRPr/>
          </a:p>
        </p:txBody>
      </p:sp>
      <p:sp>
        <p:nvSpPr>
          <p:cNvPr id="381" name="Google Shape;381;p36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Unità: Economia circolare / Sottounità: Tecnologie agricole circolari</a:t>
            </a:r>
            <a:endParaRPr/>
          </a:p>
        </p:txBody>
      </p:sp>
      <p:sp>
        <p:nvSpPr>
          <p:cNvPr id="382" name="Google Shape;382;p36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 txBox="1"/>
          <p:nvPr>
            <p:ph type="title"/>
          </p:nvPr>
        </p:nvSpPr>
        <p:spPr>
          <a:xfrm>
            <a:off x="2080592" y="381723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5.1. Tecnologie di Agricoltura Circolare</a:t>
            </a:r>
            <a:endParaRPr/>
          </a:p>
        </p:txBody>
      </p:sp>
      <p:sp>
        <p:nvSpPr>
          <p:cNvPr id="388" name="Google Shape;388;p37"/>
          <p:cNvSpPr txBox="1"/>
          <p:nvPr>
            <p:ph idx="1" type="body"/>
          </p:nvPr>
        </p:nvSpPr>
        <p:spPr>
          <a:xfrm>
            <a:off x="344032" y="1602463"/>
            <a:ext cx="11009768" cy="4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b="0" i="0" lang="en-GB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 pratiche agricole sostenibili devono rispondere alle esigenze di una popolazione in crescita.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 tecnologie in azienda facilitano diversi modelli di produzione sostenibile: agricoltura intelligente dal punto di vista climatico, intensificazione sostenibile e produzione agroecologica.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Gli investimenti nelle tecnologie agricole, sia su larga che su piccola scala, possono aumentare i rendimenti e minimizzare gli impatti ecologici.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governi di tutto il mondo stanno incoraggiando gli investimenti nelle aziende agricole per migliorare la produttività, la sostenibilità e i redditi degli agricoltori.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recenti dibattiti evidenziano il passaggio alla circolarità degli alimenti per migliorare la sostenibilità.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governi di regioni come l'UE, la Cina e l'America Latina stanno investendo in tecnologie che promuovono la circolarità nelle aziende agricole per incrementare la produzione, la sostenibilità e rispettare gli accordi internazionali sul clima.</a:t>
            </a:r>
            <a:endParaRPr b="0" i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7629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389" name="Google Shape;389;p37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Unità: Economia circolare / Sottounità: Tecnologie agricole circolari</a:t>
            </a:r>
            <a:endParaRPr/>
          </a:p>
        </p:txBody>
      </p:sp>
      <p:sp>
        <p:nvSpPr>
          <p:cNvPr id="390" name="Google Shape;390;p37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/>
          <p:nvPr>
            <p:ph type="title"/>
          </p:nvPr>
        </p:nvSpPr>
        <p:spPr>
          <a:xfrm>
            <a:off x="1868556" y="452242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5.1. Tecnologie di Agricoltura Circolare</a:t>
            </a:r>
            <a:endParaRPr/>
          </a:p>
        </p:txBody>
      </p:sp>
      <p:sp>
        <p:nvSpPr>
          <p:cNvPr id="396" name="Google Shape;396;p38"/>
          <p:cNvSpPr txBox="1"/>
          <p:nvPr>
            <p:ph idx="1" type="body"/>
          </p:nvPr>
        </p:nvSpPr>
        <p:spPr>
          <a:xfrm>
            <a:off x="838200" y="1825625"/>
            <a:ext cx="6781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b="1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Sapevate che molti agricoltori sono spesso riluttanti o hanno bisogno di aiuto per finanziare i miglioramenti dell'azienda agricola?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b="0" i="0" lang="en-GB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Questa riluttanza può essere dovuta a una serie di fattori, tra cui l'avversione al rischio, la scarsità di risorse, la mancanza di credito o il mancato riconoscimento dei vantaggi. Tuttavia, alcune tecnologie possono offrire molteplici vantaggi, tra cui l'adattamento al clima, la resilienza e l'aumento del reddito.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397" name="Google Shape;397;p38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Unità: Economia circolare / Sottounità: Tecnologie agricole circolari</a:t>
            </a:r>
            <a:endParaRPr/>
          </a:p>
        </p:txBody>
      </p:sp>
      <p:sp>
        <p:nvSpPr>
          <p:cNvPr id="398" name="Google Shape;398;p38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99" name="Google Shape;399;p38"/>
          <p:cNvPicPr preferRelativeResize="0"/>
          <p:nvPr/>
        </p:nvPicPr>
        <p:blipFill rotWithShape="1">
          <a:blip r:embed="rId3">
            <a:alphaModFix/>
          </a:blip>
          <a:srcRect b="3893" l="-1" r="4522" t="0"/>
          <a:stretch/>
        </p:blipFill>
        <p:spPr>
          <a:xfrm>
            <a:off x="8376231" y="2741379"/>
            <a:ext cx="1888808" cy="19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"/>
          <p:cNvSpPr txBox="1"/>
          <p:nvPr>
            <p:ph type="title"/>
          </p:nvPr>
        </p:nvSpPr>
        <p:spPr>
          <a:xfrm>
            <a:off x="1194352" y="747712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5.2.	Benefici di specifiche tecnologie circolari</a:t>
            </a:r>
            <a:endParaRPr/>
          </a:p>
        </p:txBody>
      </p:sp>
      <p:sp>
        <p:nvSpPr>
          <p:cNvPr id="405" name="Google Shape;405;p39"/>
          <p:cNvSpPr txBox="1"/>
          <p:nvPr>
            <p:ph idx="1" type="body"/>
          </p:nvPr>
        </p:nvSpPr>
        <p:spPr>
          <a:xfrm>
            <a:off x="689113" y="2142641"/>
            <a:ext cx="1102083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20"/>
              <a:buNone/>
            </a:pPr>
            <a:r>
              <a:rPr b="0" i="0" lang="en-GB" sz="202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Tecnologie per la riduzione delle emissioni di gas serra e del potenziale di eutrofizzazione negli allevamenti di bestiame</a:t>
            </a:r>
            <a:endParaRPr b="0" i="0" sz="2020" u="sng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20"/>
              <a:buFont typeface="Arial"/>
              <a:buChar char="•"/>
            </a:pPr>
            <a:r>
              <a:rPr b="0" i="0" lang="en-GB" sz="202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 tecnologie adottate comprendono sistemi di filtraggio a sabbia, separazione dei rifiuti solidi, biodigestori, macchine per la mungitura e riutilizzo delle acque reflue.</a:t>
            </a:r>
            <a:endParaRPr sz="2020"/>
          </a:p>
          <a:p>
            <a:pPr indent="-215900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20"/>
              <a:buFont typeface="Arial"/>
              <a:buChar char="•"/>
            </a:pPr>
            <a:r>
              <a:rPr b="0" i="0" lang="en-GB" sz="202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 l'adozione di queste tecnologie sono state osservate riduzioni significative della CO2eq annuale e del potenziale di eutrofizzazione.</a:t>
            </a:r>
            <a:endParaRPr sz="2020"/>
          </a:p>
          <a:p>
            <a:pPr indent="-215900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20"/>
              <a:buFont typeface="Arial"/>
              <a:buChar char="•"/>
            </a:pPr>
            <a:r>
              <a:rPr b="0" i="0" lang="en-GB" sz="202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Tuttavia, la costruzione o la riabilitazione di fosse settiche ha comportato un aumento significativo delle emissioni di CO2eq rispetto agli scenari senza gestione del letame.</a:t>
            </a:r>
            <a:endParaRPr sz="2020"/>
          </a:p>
          <a:p>
            <a:pPr indent="-215900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20"/>
              <a:buFont typeface="Arial"/>
              <a:buChar char="•"/>
            </a:pPr>
            <a:r>
              <a:rPr b="0" i="0" lang="en-GB" sz="202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Alcune tecnologie hanno mostrato un'efficacia costante indipendentemente dalle dimensioni della mandria, mentre altre sono state influenzate dalle dimensioni della mandria.</a:t>
            </a:r>
            <a:endParaRPr sz="2020"/>
          </a:p>
          <a:p>
            <a:pPr indent="-215900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20"/>
              <a:buFont typeface="Arial"/>
              <a:buChar char="•"/>
            </a:pPr>
            <a:r>
              <a:rPr b="0" i="0" lang="en-GB" sz="202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 discariche sono state identificate come uno dei principali fattori che contribuiscono alle emissioni di gas serra, con emissioni significative per vacca nonostante la riduzione del potenziale di eutrofizzazione.</a:t>
            </a:r>
            <a:endParaRPr sz="2020"/>
          </a:p>
          <a:p>
            <a:pPr indent="-87629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20"/>
              <a:buNone/>
            </a:pPr>
            <a:r>
              <a:t/>
            </a:r>
            <a:endParaRPr sz="2020">
              <a:solidFill>
                <a:srgbClr val="595959"/>
              </a:solidFill>
            </a:endParaRPr>
          </a:p>
        </p:txBody>
      </p:sp>
      <p:sp>
        <p:nvSpPr>
          <p:cNvPr id="406" name="Google Shape;406;p39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Unità: Economia circolare / Sottounità: Tecnologie agricole circolari</a:t>
            </a:r>
            <a:endParaRPr/>
          </a:p>
        </p:txBody>
      </p:sp>
      <p:sp>
        <p:nvSpPr>
          <p:cNvPr id="407" name="Google Shape;407;p39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Noto Sans Symbols"/>
              <a:buChar char="⮚"/>
            </a:pPr>
            <a:r>
              <a:rPr lang="en-GB"/>
              <a:t>Modulo: Bioeconomia, economia circolare e prodotti bio-based / Unità di apprendimento: Economia circolare / Sottounità: Economia circolare - principi, dimensioni, benefici e sfide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838200" y="2293108"/>
            <a:ext cx="10515600" cy="1773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ct val="100000"/>
              <a:buFont typeface="Calibri"/>
              <a:buNone/>
            </a:pPr>
            <a:r>
              <a:rPr b="1" i="0" lang="en-GB" sz="4400" u="none" cap="none" strike="noStrike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  <a:t>1. Economia circolare - principi, dimensioni, benefici e sfide</a:t>
            </a:r>
            <a:endParaRPr b="1" i="0" sz="4400" u="none" cap="none" strike="noStrike">
              <a:solidFill>
                <a:srgbClr val="94C0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ct val="1000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rgbClr val="94C0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0"/>
          <p:cNvSpPr txBox="1"/>
          <p:nvPr>
            <p:ph type="title"/>
          </p:nvPr>
        </p:nvSpPr>
        <p:spPr>
          <a:xfrm>
            <a:off x="2849218" y="459322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Ulteriori informazioni</a:t>
            </a:r>
            <a:endParaRPr/>
          </a:p>
        </p:txBody>
      </p:sp>
      <p:sp>
        <p:nvSpPr>
          <p:cNvPr id="413" name="Google Shape;413;p40"/>
          <p:cNvSpPr txBox="1"/>
          <p:nvPr>
            <p:ph idx="1" type="body"/>
          </p:nvPr>
        </p:nvSpPr>
        <p:spPr>
          <a:xfrm>
            <a:off x="838200" y="204734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000"/>
              <a:buNone/>
            </a:pPr>
            <a:r>
              <a:rPr i="1" lang="en-GB"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Se volete approfondire il tema dei sistemi di agricoltura intelligente, leggete questo articolo al seguente link </a:t>
            </a:r>
            <a:r>
              <a:rPr i="1" lang="en-GB" sz="2000" u="sng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https://www.mdpi.com/2673-4591/9/1/10</a:t>
            </a:r>
            <a:r>
              <a:rPr i="1" lang="en-GB"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28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t/>
            </a:r>
            <a:endParaRPr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SzPts val="2000"/>
              <a:buNone/>
            </a:pPr>
            <a:r>
              <a:rPr i="1" lang="en-GB"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Se volete approfondire la conoscenza di un'azienda agricola che non utilizza il suolo, guardate questo video al seguente link </a:t>
            </a:r>
            <a:r>
              <a:rPr i="1" lang="en-GB" sz="2000" u="sng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https://www.youtube.com/watch?v=WiOhsLFvmJU</a:t>
            </a:r>
            <a:r>
              <a:rPr i="1" lang="en-GB" sz="20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414" name="Google Shape;414;p40"/>
          <p:cNvSpPr txBox="1"/>
          <p:nvPr>
            <p:ph idx="11" type="ftr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Modulo: Bioeconomia, economia circolare e prodotti bio-based / Unità: Economia circolare / Sottounità: Tecnologie agricole circolari</a:t>
            </a:r>
            <a:endParaRPr/>
          </a:p>
        </p:txBody>
      </p:sp>
      <p:sp>
        <p:nvSpPr>
          <p:cNvPr id="415" name="Google Shape;415;p40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838200" y="999089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ct val="100000"/>
              <a:buFont typeface="Calibri"/>
              <a:buNone/>
            </a:pPr>
            <a:r>
              <a:rPr lang="en-GB" sz="4900"/>
              <a:t>1.1. Introduzione</a:t>
            </a:r>
            <a:br>
              <a:rPr lang="en-GB">
                <a:solidFill>
                  <a:srgbClr val="0E101A"/>
                </a:solidFill>
              </a:rPr>
            </a:br>
            <a:endParaRPr/>
          </a:p>
        </p:txBody>
      </p:sp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838200" y="188753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5154"/>
              <a:buNone/>
            </a:pPr>
            <a:r>
              <a:rPr b="0" i="0" lang="en-GB" sz="2282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Il rapporto 2022 delle Nazioni Unite prevede una crescita significativa della popolazione:</a:t>
            </a:r>
            <a:endParaRPr sz="2282"/>
          </a:p>
          <a:p>
            <a:pPr indent="-279399" lvl="1" marL="7429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 sz="2282">
                <a:latin typeface="Arial"/>
                <a:ea typeface="Arial"/>
                <a:cs typeface="Arial"/>
                <a:sym typeface="Arial"/>
              </a:rPr>
              <a:t>8.5 miliardi entro il 2030</a:t>
            </a:r>
            <a:endParaRPr sz="2282"/>
          </a:p>
          <a:p>
            <a:pPr indent="-279399" lvl="1" marL="7429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 sz="2282">
                <a:latin typeface="Arial"/>
                <a:ea typeface="Arial"/>
                <a:cs typeface="Arial"/>
                <a:sym typeface="Arial"/>
              </a:rPr>
              <a:t>9.7 miliardi entro il 2050</a:t>
            </a:r>
            <a:endParaRPr sz="2282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5154"/>
              <a:buNone/>
            </a:pPr>
            <a:r>
              <a:rPr b="0" i="0" lang="en-GB" sz="2282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Estrazione mondiale annuale di materie prime:</a:t>
            </a:r>
            <a:endParaRPr sz="2282"/>
          </a:p>
          <a:p>
            <a:pPr indent="-279399" lvl="1" marL="7429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 sz="2282">
                <a:latin typeface="Arial"/>
                <a:ea typeface="Arial"/>
                <a:cs typeface="Arial"/>
                <a:sym typeface="Arial"/>
              </a:rPr>
              <a:t>Aumentata da 27,1 miliardi di tonnellate nel 1970 a 92,1 miliardi di tonnellate nel 2017</a:t>
            </a:r>
            <a:endParaRPr sz="2282"/>
          </a:p>
          <a:p>
            <a:pPr indent="-279399" lvl="1" marL="7429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 sz="2282">
                <a:latin typeface="Arial"/>
                <a:ea typeface="Arial"/>
                <a:cs typeface="Arial"/>
                <a:sym typeface="Arial"/>
              </a:rPr>
              <a:t>Tasso di crescita medio annuo del 2,6%</a:t>
            </a:r>
            <a:endParaRPr sz="2282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5154"/>
              <a:buNone/>
            </a:pPr>
            <a:r>
              <a:rPr b="0" i="0" lang="en-GB" sz="2282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Domanda pro capite di materie prime prevista in aumento:</a:t>
            </a:r>
            <a:endParaRPr sz="2282"/>
          </a:p>
          <a:p>
            <a:pPr indent="-279399" lvl="1" marL="7429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b="0" i="0" lang="en-GB" sz="2282">
                <a:latin typeface="Arial"/>
                <a:ea typeface="Arial"/>
                <a:cs typeface="Arial"/>
                <a:sym typeface="Arial"/>
              </a:rPr>
              <a:t>Da 7,4 tonnellate nel 1970 a 12,2 tonnellate nel 2022</a:t>
            </a:r>
            <a:endParaRPr b="0" i="0" sz="228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23" name="Google Shape;123;p5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5"/>
          <p:cNvSpPr txBox="1"/>
          <p:nvPr>
            <p:ph idx="11" type="ftr"/>
          </p:nvPr>
        </p:nvSpPr>
        <p:spPr>
          <a:xfrm>
            <a:off x="838200" y="6473750"/>
            <a:ext cx="998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Noto Sans Symbols"/>
              <a:buChar char="⮚"/>
            </a:pPr>
            <a:r>
              <a:rPr lang="en-GB"/>
              <a:t>Modulo: Bioeconomia, economia circolare e prodotti bio-based / Unità di apprendimento: Economia circolare / Sottounità: Economia circolare - principi, dimensioni, benefici e sfide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838200" y="1524000"/>
            <a:ext cx="10515600" cy="4652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20"/>
              <a:buNone/>
            </a:pPr>
            <a:r>
              <a:rPr b="0" i="0" lang="en-GB" sz="202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Il 50% delle emissioni globali di gas serra è attribuito a:</a:t>
            </a:r>
            <a:endParaRPr b="0" i="0" sz="2020" u="sng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74295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20"/>
              <a:buFont typeface="Arial"/>
              <a:buChar char="•"/>
            </a:pPr>
            <a:r>
              <a:rPr b="0" i="0" lang="en-GB" sz="2020">
                <a:latin typeface="Arial"/>
                <a:ea typeface="Arial"/>
                <a:cs typeface="Arial"/>
                <a:sym typeface="Arial"/>
              </a:rPr>
              <a:t>Estrazione mineraria, lavorazione delle materie prime e produzione alimentare</a:t>
            </a:r>
            <a:endParaRPr sz="2020"/>
          </a:p>
          <a:p>
            <a:pPr indent="-273050" lvl="1" marL="74295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20"/>
              <a:buFont typeface="Arial"/>
              <a:buChar char="•"/>
            </a:pPr>
            <a:r>
              <a:rPr b="0" i="0" lang="en-GB" sz="2020">
                <a:latin typeface="Arial"/>
                <a:ea typeface="Arial"/>
                <a:cs typeface="Arial"/>
                <a:sym typeface="Arial"/>
              </a:rPr>
              <a:t>Responsabile di oltre il 90% della perdita di biodiversità e della scarsità d'acqua</a:t>
            </a:r>
            <a:endParaRPr b="0" i="0" sz="20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20"/>
              <a:buNone/>
            </a:pPr>
            <a:r>
              <a:rPr b="0" i="0" lang="en-GB" sz="202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Emissioni di gas serra in aumento:</a:t>
            </a:r>
            <a:endParaRPr sz="2020"/>
          </a:p>
          <a:p>
            <a:pPr indent="-273050" lvl="1" marL="74295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20"/>
              <a:buFont typeface="Arial"/>
              <a:buChar char="•"/>
            </a:pPr>
            <a:r>
              <a:rPr b="0" i="0" lang="en-GB" sz="2020">
                <a:latin typeface="Arial"/>
                <a:ea typeface="Arial"/>
                <a:cs typeface="Arial"/>
                <a:sym typeface="Arial"/>
              </a:rPr>
              <a:t>Aumento significativo dal 1990</a:t>
            </a:r>
            <a:endParaRPr sz="2020"/>
          </a:p>
          <a:p>
            <a:pPr indent="-273050" lvl="1" marL="74295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20"/>
              <a:buFont typeface="Arial"/>
              <a:buChar char="•"/>
            </a:pPr>
            <a:r>
              <a:rPr b="0" i="0" lang="en-GB" sz="2020">
                <a:latin typeface="Arial"/>
                <a:ea typeface="Arial"/>
                <a:cs typeface="Arial"/>
                <a:sym typeface="Arial"/>
              </a:rPr>
              <a:t>Gas primari: anidride carbonica da combustibili fossili e industria, metano</a:t>
            </a:r>
            <a:endParaRPr b="0" i="0" sz="20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20"/>
              <a:buNone/>
            </a:pPr>
            <a:r>
              <a:rPr b="0" i="0" lang="en-GB" sz="202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Nonostante gli impegni assunti dall'UE, i livelli di gas serra continuano ad aumentare:</a:t>
            </a:r>
            <a:endParaRPr sz="2020"/>
          </a:p>
          <a:p>
            <a:pPr indent="-273050" lvl="1" marL="74295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20"/>
              <a:buFont typeface="Arial"/>
              <a:buChar char="•"/>
            </a:pPr>
            <a:r>
              <a:rPr b="0" i="0" lang="en-GB" sz="2020">
                <a:latin typeface="Arial"/>
                <a:ea typeface="Arial"/>
                <a:cs typeface="Arial"/>
                <a:sym typeface="Arial"/>
              </a:rPr>
              <a:t>I livelli di gas serra sulla Terra stanno aumentando nonostante gli obiettivi di riduzione</a:t>
            </a:r>
            <a:endParaRPr b="0" i="0" sz="20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20"/>
              <a:buNone/>
            </a:pPr>
            <a:r>
              <a:rPr b="0" i="0" lang="en-GB" sz="2020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Necessità di un'economia circolare:</a:t>
            </a:r>
            <a:endParaRPr sz="2020"/>
          </a:p>
          <a:p>
            <a:pPr indent="-2730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20"/>
              <a:buFont typeface="Arial"/>
              <a:buChar char="•"/>
            </a:pPr>
            <a:r>
              <a:rPr b="0" i="0" lang="en-GB" sz="2020">
                <a:latin typeface="Arial"/>
                <a:ea typeface="Arial"/>
                <a:cs typeface="Arial"/>
                <a:sym typeface="Arial"/>
              </a:rPr>
              <a:t>Affrontare le pressioni ambientali</a:t>
            </a:r>
            <a:endParaRPr sz="2020"/>
          </a:p>
          <a:p>
            <a:pPr indent="-2730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20"/>
              <a:buFont typeface="Arial"/>
              <a:buChar char="•"/>
            </a:pPr>
            <a:r>
              <a:rPr b="0" i="0" lang="en-GB" sz="2020">
                <a:latin typeface="Arial"/>
                <a:ea typeface="Arial"/>
                <a:cs typeface="Arial"/>
                <a:sym typeface="Arial"/>
              </a:rPr>
              <a:t>Creare un futuro più sostenibile attraverso la gestione delle risorse</a:t>
            </a:r>
            <a:endParaRPr b="0" i="0" sz="2020">
              <a:latin typeface="Arial"/>
              <a:ea typeface="Arial"/>
              <a:cs typeface="Arial"/>
              <a:sym typeface="Arial"/>
            </a:endParaRPr>
          </a:p>
          <a:p>
            <a:pPr indent="-8762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20"/>
              <a:buNone/>
            </a:pPr>
            <a:r>
              <a:t/>
            </a:r>
            <a:endParaRPr sz="2020">
              <a:solidFill>
                <a:srgbClr val="595959"/>
              </a:solidFill>
            </a:endParaRPr>
          </a:p>
        </p:txBody>
      </p:sp>
      <p:sp>
        <p:nvSpPr>
          <p:cNvPr id="130" name="Google Shape;130;p6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6"/>
          <p:cNvSpPr txBox="1"/>
          <p:nvPr/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ct val="100000"/>
              <a:buFont typeface="Calibri"/>
              <a:buNone/>
            </a:pPr>
            <a:r>
              <a:rPr b="0" i="0" lang="en-GB" sz="4900" u="none" cap="none" strike="noStrike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  <a:t>1.1. Introduzione</a:t>
            </a:r>
            <a:br>
              <a:rPr b="0" i="0" lang="en-GB" sz="4400" u="none" cap="none" strike="noStrike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400" u="none" cap="none" strike="noStrike">
              <a:solidFill>
                <a:srgbClr val="94C0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Noto Sans Symbols"/>
              <a:buChar char="⮚"/>
            </a:pPr>
            <a:r>
              <a:rPr lang="en-GB"/>
              <a:t>Modulo: Bioeconomia, economia circolare e prodotti bio-based / Unità di apprendimento: Economia circolare / Sottounità: Economia circolare - principi, dimensioni, benefici e sfide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530087" y="1825625"/>
            <a:ext cx="669234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GB">
                <a:solidFill>
                  <a:srgbClr val="595959"/>
                </a:solidFill>
              </a:rPr>
              <a:t>Sapevate che nel 2020 l'Europa ha prodotto 2.151 milioni di tonnellate di rifiuti provenienti da tutti i settori e dalle famiglie?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GB">
                <a:solidFill>
                  <a:srgbClr val="595959"/>
                </a:solidFill>
              </a:rPr>
              <a:t>Su base pro capite, ogni persona ha prodotto 4,8 tonnellate di rifiuti!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38" name="Google Shape;138;p7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e chart with text on it&#10;&#10;Description automatically generated" id="139" name="Google Shape;1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7164" y="1752601"/>
            <a:ext cx="4016636" cy="418839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/>
          <p:nvPr/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ct val="100000"/>
              <a:buFont typeface="Calibri"/>
              <a:buNone/>
            </a:pPr>
            <a:r>
              <a:rPr b="0" i="0" lang="en-GB" sz="4900" u="none" cap="none" strike="noStrike">
                <a:solidFill>
                  <a:srgbClr val="94C020"/>
                </a:solidFill>
                <a:latin typeface="Calibri"/>
                <a:ea typeface="Calibri"/>
                <a:cs typeface="Calibri"/>
                <a:sym typeface="Calibri"/>
              </a:rPr>
              <a:t>1.1. Introduzione</a:t>
            </a:r>
            <a:br>
              <a:rPr b="0" i="0" lang="en-GB" sz="4400" u="none" cap="none" strike="noStrike">
                <a:solidFill>
                  <a:srgbClr val="0E101A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400" u="none" cap="none" strike="noStrike">
              <a:solidFill>
                <a:srgbClr val="94C0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Noto Sans Symbols"/>
              <a:buChar char="⮚"/>
            </a:pPr>
            <a:r>
              <a:rPr lang="en-GB"/>
              <a:t>Modulo: Bioeconomia, economia circolare e prodotti bio-based / Unità di apprendimento: Economia circolare / Sottounità: Economia circolare - principi, dimensioni, benefici e sfide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idx="1" type="body"/>
          </p:nvPr>
        </p:nvSpPr>
        <p:spPr>
          <a:xfrm>
            <a:off x="838200" y="188753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GB">
                <a:solidFill>
                  <a:srgbClr val="595959"/>
                </a:solidFill>
              </a:rPr>
              <a:t>Il Parlamento europeo (2016) definisce l'economia circolare come: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b="1" i="1" lang="en-GB">
                <a:solidFill>
                  <a:srgbClr val="595959"/>
                </a:solidFill>
              </a:rPr>
              <a:t>"un modello economico basato tra l'altro sulla condivisione, il leasing, il riutilizzo, la riparazione, la ristrutturazione e il riciclaggio, in un ciclo (quasi) chiuso, che mira a mantenere sempre la massima utilità e il massimo valore di prodotti, componenti e materiali".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GB">
                <a:solidFill>
                  <a:srgbClr val="595959"/>
                </a:solidFill>
              </a:rPr>
              <a:t>Questo approccio parte dal livello fondamentale della progettazione dei prodotti, che si basa su durata, migliorabilità e riciclabilità. I prodotti sono incentivati a essere utilizzati ripetutamente e ricondizionati durante il loro ciclo di vita. Tuttavia, una volta smessi di funzionare, i prodotti presentano un problema importante, che riguarda il riciclaggio e il recupero delle risorse.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47" name="Google Shape;147;p8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8"/>
          <p:cNvSpPr txBox="1"/>
          <p:nvPr>
            <p:ph type="title"/>
          </p:nvPr>
        </p:nvSpPr>
        <p:spPr>
          <a:xfrm>
            <a:off x="1676400" y="63658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1.2. Economia Circolare</a:t>
            </a:r>
            <a:endParaRPr/>
          </a:p>
        </p:txBody>
      </p:sp>
      <p:sp>
        <p:nvSpPr>
          <p:cNvPr id="149" name="Google Shape;149;p8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Noto Sans Symbols"/>
              <a:buChar char="⮚"/>
            </a:pPr>
            <a:r>
              <a:rPr lang="en-GB"/>
              <a:t>Modulo: Bioeconomia, economia circolare e prodotti bio-based / Unità di apprendimento: Economia circolare / Sottounità: Economia circolare - principi, dimensioni, benefici e sfide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3550319" y="548721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020"/>
              </a:buClr>
              <a:buSzPts val="4400"/>
              <a:buFont typeface="Calibri"/>
              <a:buNone/>
            </a:pPr>
            <a:r>
              <a:rPr lang="en-GB"/>
              <a:t>1.2. Economia Circolare</a:t>
            </a:r>
            <a:endParaRPr/>
          </a:p>
        </p:txBody>
      </p:sp>
      <p:sp>
        <p:nvSpPr>
          <p:cNvPr id="155" name="Google Shape;155;p9"/>
          <p:cNvSpPr txBox="1"/>
          <p:nvPr>
            <p:ph idx="12" type="sldNum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9"/>
          <p:cNvSpPr txBox="1"/>
          <p:nvPr>
            <p:ph idx="1" type="body"/>
          </p:nvPr>
        </p:nvSpPr>
        <p:spPr>
          <a:xfrm>
            <a:off x="838200" y="1825625"/>
            <a:ext cx="10515600" cy="718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GB"/>
              <a:t>Modello di Economia Circolare</a:t>
            </a:r>
            <a:endParaRPr/>
          </a:p>
        </p:txBody>
      </p:sp>
      <p:pic>
        <p:nvPicPr>
          <p:cNvPr descr="A diagram of circular green circles with icons&#10;&#10;Description automatically generated" id="157" name="Google Shape;1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311" y="2254913"/>
            <a:ext cx="7409377" cy="354954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9"/>
          <p:cNvSpPr txBox="1"/>
          <p:nvPr/>
        </p:nvSpPr>
        <p:spPr>
          <a:xfrm>
            <a:off x="7652995" y="5987520"/>
            <a:ext cx="231024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WWW.EUPOLITICALREPORT.EU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 txBox="1"/>
          <p:nvPr>
            <p:ph idx="11" type="ftr"/>
          </p:nvPr>
        </p:nvSpPr>
        <p:spPr>
          <a:xfrm>
            <a:off x="838200" y="6238876"/>
            <a:ext cx="9982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Noto Sans Symbols"/>
              <a:buChar char="⮚"/>
            </a:pPr>
            <a:r>
              <a:rPr lang="en-GB"/>
              <a:t>Modulo: Bioeconomia, economia circolare e prodotti bio-based / Unità di apprendimento: Economia circolare / Sottounità: Economia circolare - principi, dimensioni, benefici e sfide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B1C52252B014674CB5B8BBCA345FDDE6" ma:contentTypeVersion="18" ma:contentTypeDescription="Δημιουργία νέου εγγράφου" ma:contentTypeScope="" ma:versionID="deb82e69e0d6b069935fd613c8aeb344">
  <xsd:schema xmlns:xsd="http://www.w3.org/2001/XMLSchema" xmlns:xs="http://www.w3.org/2001/XMLSchema" xmlns:p="http://schemas.microsoft.com/office/2006/metadata/properties" xmlns:ns2="c09b88ca-66eb-4a97-99d4-e4839274e101" xmlns:ns3="c944d2af-eeed-4acc-b052-3107ab9b10d9" targetNamespace="http://schemas.microsoft.com/office/2006/metadata/properties" ma:root="true" ma:fieldsID="27d91c22e0c66458f88cbf27cff06a08" ns2:_="" ns3:_="">
    <xsd:import namespace="c09b88ca-66eb-4a97-99d4-e4839274e101"/>
    <xsd:import namespace="c944d2af-eeed-4acc-b052-3107ab9b1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b88ca-66eb-4a97-99d4-e4839274e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a24ce2f-4116-4ad3-bf66-ef18cb5ca1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4d2af-eeed-4acc-b052-3107ab9b1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b4d781-8933-4bb7-bea4-6819269a0d88}" ma:internalName="TaxCatchAll" ma:showField="CatchAllData" ma:web="c944d2af-eeed-4acc-b052-3107ab9b1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5E6AD8-C561-4518-86DF-82580094FFF3}"/>
</file>

<file path=customXml/itemProps2.xml><?xml version="1.0" encoding="utf-8"?>
<ds:datastoreItem xmlns:ds="http://schemas.openxmlformats.org/officeDocument/2006/customXml" ds:itemID="{05C1870A-A70A-405F-8768-AA4CBBEA0703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2022-08-02T09:54:50Z</dcterms:created>
  <dc:creator>Microsoft Office User</dc:creator>
</cp:coreProperties>
</file>