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26" r:id="rId1"/>
  </p:sldMasterIdLst>
  <p:notesMasterIdLst>
    <p:notesMasterId r:id="rId23"/>
  </p:notesMasterIdLst>
  <p:sldIdLst>
    <p:sldId id="265" r:id="rId2"/>
    <p:sldId id="256" r:id="rId3"/>
    <p:sldId id="260" r:id="rId4"/>
    <p:sldId id="277" r:id="rId5"/>
    <p:sldId id="279" r:id="rId6"/>
    <p:sldId id="284" r:id="rId7"/>
    <p:sldId id="278" r:id="rId8"/>
    <p:sldId id="291" r:id="rId9"/>
    <p:sldId id="280" r:id="rId10"/>
    <p:sldId id="286" r:id="rId11"/>
    <p:sldId id="287" r:id="rId12"/>
    <p:sldId id="285" r:id="rId13"/>
    <p:sldId id="283" r:id="rId14"/>
    <p:sldId id="282" r:id="rId15"/>
    <p:sldId id="288" r:id="rId16"/>
    <p:sldId id="281" r:id="rId17"/>
    <p:sldId id="293" r:id="rId18"/>
    <p:sldId id="295" r:id="rId19"/>
    <p:sldId id="294" r:id="rId20"/>
    <p:sldId id="292" r:id="rId21"/>
    <p:sldId id="274" r:id="rId22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8F8"/>
    <a:srgbClr val="1E2F13"/>
    <a:srgbClr val="595959"/>
    <a:srgbClr val="94C0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155"/>
    <p:restoredTop sz="96405"/>
  </p:normalViewPr>
  <p:slideViewPr>
    <p:cSldViewPr snapToGrid="0">
      <p:cViewPr varScale="1">
        <p:scale>
          <a:sx n="101" d="100"/>
          <a:sy n="101" d="100"/>
        </p:scale>
        <p:origin x="138" y="1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3493F3-C05E-46E2-A56F-A8C4190027D8}" type="datetimeFigureOut">
              <a:rPr lang="en-GB" smtClean="0"/>
              <a:t>28/02/2024</a:t>
            </a:fld>
            <a:endParaRPr lang="en-GB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235AB5-D1E5-48C5-AA88-978DACDF2927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25647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LIEF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4816037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97E5047-B9FC-806C-E046-08150E6C3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19150"/>
            <a:ext cx="3932237" cy="1238249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it-IT" sz="3200" dirty="0">
                <a:solidFill>
                  <a:srgbClr val="94C020"/>
                </a:solidFill>
              </a:defRPr>
            </a:lvl1pPr>
          </a:lstStyle>
          <a:p>
            <a:pPr lvl="0"/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9D829CE-2F13-CCFA-C4EA-39B37C4CCD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5146675"/>
          </a:xfrm>
        </p:spPr>
        <p:txBody>
          <a:bodyPr/>
          <a:lstStyle>
            <a:lvl1pPr>
              <a:defRPr sz="3200">
                <a:solidFill>
                  <a:srgbClr val="595959"/>
                </a:solidFill>
              </a:defRPr>
            </a:lvl1pPr>
            <a:lvl2pPr>
              <a:defRPr sz="2800">
                <a:solidFill>
                  <a:srgbClr val="595959"/>
                </a:solidFill>
              </a:defRPr>
            </a:lvl2pPr>
            <a:lvl3pPr>
              <a:defRPr sz="2400">
                <a:solidFill>
                  <a:srgbClr val="595959"/>
                </a:solidFill>
              </a:defRPr>
            </a:lvl3pPr>
            <a:lvl4pPr>
              <a:defRPr sz="2000">
                <a:solidFill>
                  <a:srgbClr val="595959"/>
                </a:solidFill>
              </a:defRPr>
            </a:lvl4pPr>
            <a:lvl5pPr>
              <a:defRPr sz="2000">
                <a:solidFill>
                  <a:srgbClr val="595959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A8D09D07-9D99-C739-5DA1-9D5EE7A28D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40767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2A30F46C-A008-D06D-7FAB-8FC8AA6FF8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Module: XXXXXXX / Learning Unit: YYYYYYY / Sub Unit: ZZZZZZZZ</a:t>
            </a:r>
            <a:endParaRPr lang="en-US" dirty="0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FF5CE2C-C1E5-E004-FCC7-4516D98B99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0016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8D88CE4-2DD0-D971-75D5-7AA85A53D8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85800"/>
            <a:ext cx="3932237" cy="13716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it-IT" sz="3200">
                <a:solidFill>
                  <a:srgbClr val="94C020"/>
                </a:solidFill>
              </a:defRPr>
            </a:lvl1pPr>
          </a:lstStyle>
          <a:p>
            <a:pPr lvl="0"/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EC16FDAB-2765-B11F-66CA-4C7C7118A07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51847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dirty="0"/>
              <a:t>Fare clic sull'icona per inserire un'immagine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CC352850-094F-81CA-80F8-0C82F67F4D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41148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77A1A944-CE4C-8232-CB28-650E41FF34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Module: XXXXXXX / Learning Unit: YYYYYYY / Sub Unit: ZZZZZZZZ</a:t>
            </a:r>
            <a:endParaRPr lang="en-US" dirty="0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9D91120-8A58-7980-C352-B2B148A147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11078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0C32BE5-9166-6808-F773-4EC2C3C025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009651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it-IT">
                <a:solidFill>
                  <a:srgbClr val="94C020"/>
                </a:solidFill>
              </a:defRPr>
            </a:lvl1pPr>
          </a:lstStyle>
          <a:p>
            <a:pPr lvl="0"/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9D4FEFF9-34BF-64D5-5C91-1E8379CA88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44BE625-B214-E0A6-80E8-2E6C7D8C62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Module: XXXXXXX / Learning Unit: YYYYYYY / Sub Unit: ZZZZZZZZ</a:t>
            </a:r>
            <a:endParaRPr lang="en-US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B8090AA-9C94-D987-2A4D-CB828C03C6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33512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414E45D8-327C-0B05-3A11-6BE2EBE73C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507999"/>
            <a:ext cx="2628900" cy="5668963"/>
          </a:xfrm>
        </p:spPr>
        <p:txBody>
          <a:bodyPr vert="vert" lIns="91440" tIns="45720" rIns="91440" bIns="45720" rtlCol="0" anchor="ctr">
            <a:normAutofit/>
          </a:bodyPr>
          <a:lstStyle>
            <a:lvl1pPr>
              <a:defRPr lang="it-IT">
                <a:solidFill>
                  <a:srgbClr val="94C020"/>
                </a:solidFill>
              </a:defRPr>
            </a:lvl1pPr>
          </a:lstStyle>
          <a:p>
            <a:pPr lvl="0"/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71453041-526F-8937-932B-EF172A9525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507999"/>
            <a:ext cx="7734300" cy="5668964"/>
          </a:xfrm>
        </p:spPr>
        <p:txBody>
          <a:bodyPr vert="eaVert"/>
          <a:lstStyle>
            <a:lvl1pPr>
              <a:defRPr>
                <a:solidFill>
                  <a:srgbClr val="595959"/>
                </a:solidFill>
              </a:defRPr>
            </a:lvl1pPr>
            <a:lvl2pPr>
              <a:defRPr>
                <a:solidFill>
                  <a:srgbClr val="595959"/>
                </a:solidFill>
              </a:defRPr>
            </a:lvl2pPr>
            <a:lvl3pPr>
              <a:defRPr>
                <a:solidFill>
                  <a:srgbClr val="595959"/>
                </a:solidFill>
              </a:defRPr>
            </a:lvl3pPr>
            <a:lvl4pPr>
              <a:defRPr>
                <a:solidFill>
                  <a:srgbClr val="595959"/>
                </a:solidFill>
              </a:defRPr>
            </a:lvl4pPr>
            <a:lvl5pPr>
              <a:defRPr>
                <a:solidFill>
                  <a:srgbClr val="595959"/>
                </a:solidFill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E8EE9AA-BA08-26B8-EAE7-70FE45C46D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Module: XXXXXXX / Learning Unit: YYYYYYY / Sub Unit: ZZZZZZZZ</a:t>
            </a:r>
            <a:endParaRPr lang="en-US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0AA2AD7-E2BC-7B18-1F33-E909574043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4931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1E4EB15-FF82-3FC8-4D4D-F9AA912AE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B4C1BCE5-53FD-4C92-A430-FA1ED3DEDD9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b="1"/>
              <a:t>Module</a:t>
            </a:r>
            <a:r>
              <a:rPr lang="en-US"/>
              <a:t>: XXXXXXX / </a:t>
            </a:r>
            <a:r>
              <a:rPr lang="en-US" b="1"/>
              <a:t>Learning Unit</a:t>
            </a:r>
            <a:r>
              <a:rPr lang="en-US"/>
              <a:t>: YYYYYYY / </a:t>
            </a:r>
            <a:r>
              <a:rPr lang="en-US" b="1"/>
              <a:t>Sub Unit</a:t>
            </a:r>
            <a:r>
              <a:rPr lang="en-US"/>
              <a:t>: ZZZZZZZZ</a:t>
            </a:r>
            <a:endParaRPr lang="en-US" b="1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3FAB5AC-728A-36B0-51DE-DEC911BFBD8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7F1E4F-1CFF-5643-939E-217C01CDF565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6" name="Segnaposto immagine 5">
            <a:extLst>
              <a:ext uri="{FF2B5EF4-FFF2-40B4-BE49-F238E27FC236}">
                <a16:creationId xmlns:a16="http://schemas.microsoft.com/office/drawing/2014/main" id="{9527BB6F-A164-5D4F-9B76-8A5088A9DF8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38199" y="1781175"/>
            <a:ext cx="6591300" cy="4394200"/>
          </a:xfrm>
        </p:spPr>
        <p:txBody>
          <a:bodyPr/>
          <a:lstStyle/>
          <a:p>
            <a:endParaRPr lang="en-GB"/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58DBCC6F-DEF5-CAB3-E0DA-7FFAA2C9DD8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591425" y="1776414"/>
            <a:ext cx="3762375" cy="43942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400"/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18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41449161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1E4EB15-FF82-3FC8-4D4D-F9AA912AE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B4C1BCE5-53FD-4C92-A430-FA1ED3DEDD9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b="1"/>
              <a:t>Module</a:t>
            </a:r>
            <a:r>
              <a:rPr lang="en-US"/>
              <a:t>: XXXXXXX / </a:t>
            </a:r>
            <a:r>
              <a:rPr lang="en-US" b="1"/>
              <a:t>Learning Unit</a:t>
            </a:r>
            <a:r>
              <a:rPr lang="en-US"/>
              <a:t>: YYYYYYY / </a:t>
            </a:r>
            <a:r>
              <a:rPr lang="en-US" b="1"/>
              <a:t>Sub Unit</a:t>
            </a:r>
            <a:r>
              <a:rPr lang="en-US"/>
              <a:t>: ZZZZZZZZ</a:t>
            </a:r>
            <a:endParaRPr lang="en-US" b="1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3FAB5AC-728A-36B0-51DE-DEC911BFBD8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7F1E4F-1CFF-5643-939E-217C01CDF565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58DBCC6F-DEF5-CAB3-E0DA-7FFAA2C9DD8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591425" y="1776414"/>
            <a:ext cx="3762375" cy="43942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400"/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18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7" name="Segnaposto grafico 6">
            <a:extLst>
              <a:ext uri="{FF2B5EF4-FFF2-40B4-BE49-F238E27FC236}">
                <a16:creationId xmlns:a16="http://schemas.microsoft.com/office/drawing/2014/main" id="{B151F72B-F6FA-E04A-C2A3-703DEDE9DBCB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838200" y="1775014"/>
            <a:ext cx="6591600" cy="43956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25695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claim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195262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D6122A5-00A8-32E3-C7FF-3FEEECD528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vert="horz" lIns="91440" tIns="45720" rIns="91440" bIns="45720" rtlCol="0" anchor="b">
            <a:normAutofit fontScale="90000"/>
          </a:bodyPr>
          <a:lstStyle>
            <a:lvl1pPr algn="ctr">
              <a:defRPr lang="it-IT" sz="6000" b="1">
                <a:solidFill>
                  <a:srgbClr val="94C020"/>
                </a:solidFill>
                <a:latin typeface="+mn-lt"/>
              </a:defRPr>
            </a:lvl1pPr>
          </a:lstStyle>
          <a:p>
            <a:pPr lvl="0" algn="ctr"/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E890540D-6233-8DC0-25E1-261205F22F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 vert="horz" lIns="91440" tIns="45720" rIns="91440" bIns="45720" rtlCol="0">
            <a:normAutofit/>
          </a:bodyPr>
          <a:lstStyle>
            <a:lvl1pPr marL="342900" indent="-342900" algn="ctr">
              <a:buFont typeface="Wingdings" panose="05000000000000000000" pitchFamily="2" charset="2"/>
              <a:buChar char="§"/>
              <a:defRPr lang="it-IT" sz="2400" dirty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r>
              <a:rPr lang="it-IT" dirty="0"/>
              <a:t>Fare clic per modificare lo stile del sottotitolo dello schema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E5B8C5C-196C-69F0-D169-A3279DD365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Module: XXXXXXX / Learning Unit: YYYYYYY / Sub Unit: ZZZZZZZZ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4D21475-6FBC-1FDA-6DD5-B4D3DC7C5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1260317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E41240B-7FA6-5C54-80D1-598C9A033C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009651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it-IT">
                <a:solidFill>
                  <a:srgbClr val="94C020"/>
                </a:solidFill>
              </a:defRPr>
            </a:lvl1pPr>
          </a:lstStyle>
          <a:p>
            <a:pPr lvl="0"/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A5918A4-C2B6-2A24-1305-FA064CC1C3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>
            <a:normAutofit/>
          </a:bodyPr>
          <a:lstStyle>
            <a:lvl1pPr>
              <a:defRPr lang="it-IT"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lang="it-IT">
                <a:solidFill>
                  <a:srgbClr val="595959"/>
                </a:solidFill>
              </a:defRPr>
            </a:lvl2pPr>
            <a:lvl3pPr>
              <a:defRPr lang="it-IT">
                <a:solidFill>
                  <a:srgbClr val="595959"/>
                </a:solidFill>
              </a:defRPr>
            </a:lvl3pPr>
            <a:lvl4pPr>
              <a:defRPr lang="it-IT">
                <a:solidFill>
                  <a:srgbClr val="595959"/>
                </a:solidFill>
              </a:defRPr>
            </a:lvl4pPr>
            <a:lvl5pPr>
              <a:defRPr lang="it-IT">
                <a:solidFill>
                  <a:srgbClr val="595959"/>
                </a:solidFill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C4AA35A-5D50-BE62-F2C4-1FD36DF8EB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Module: XXXXXXX / Learning Unit: YYYYYYY / Sub Unit: ZZZZZZZZ</a:t>
            </a:r>
            <a:endParaRPr lang="en-US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4334004-55B7-4583-BA2C-673BF369F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5879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57ACC99-8D30-1388-8E8C-18AD6AFE5D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vert="horz" lIns="91440" tIns="45720" rIns="91440" bIns="45720" rtlCol="0" anchor="b">
            <a:normAutofit fontScale="90000"/>
          </a:bodyPr>
          <a:lstStyle>
            <a:lvl1pPr>
              <a:defRPr lang="it-IT" sz="6000" b="1">
                <a:solidFill>
                  <a:srgbClr val="94C020"/>
                </a:solidFill>
                <a:latin typeface="+mn-lt"/>
              </a:defRPr>
            </a:lvl1pPr>
          </a:lstStyle>
          <a:p>
            <a:pPr lvl="0"/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C6C9BC8-9C49-5860-3C9B-4DFF298194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it-IT"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CF716CD-E1B3-0F8F-98D0-8284F4D034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Module: XXXXXXX / Learning Unit: YYYYYYY / Sub Unit: ZZZZZZZZ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EC30DA6-2F52-4F9B-C436-D5274F719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37287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912C782-47B5-CA99-685D-3350368C80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12800"/>
            <a:ext cx="10515600" cy="87788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it-IT">
                <a:solidFill>
                  <a:srgbClr val="94C020"/>
                </a:solidFill>
              </a:defRPr>
            </a:lvl1pPr>
          </a:lstStyle>
          <a:p>
            <a:pPr lvl="0"/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E6752D3-9B63-4471-7D15-C34B66B2FA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786888FA-CF6F-2A1E-15BD-01FD2BDE8A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B509580-4E42-15C7-DA53-2D597A3B63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Module: XXXXXXX / Learning Unit: YYYYYYY / Sub Unit: ZZZZZZZZ</a:t>
            </a:r>
            <a:endParaRPr lang="en-US" dirty="0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3DC541D-C5DE-9BE6-8939-4A8110E75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2703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4EC8361-8B55-E21D-0729-DAF0A91BB4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774700"/>
            <a:ext cx="10515600" cy="91598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it-IT">
                <a:solidFill>
                  <a:srgbClr val="94C020"/>
                </a:solidFill>
              </a:defRPr>
            </a:lvl1pPr>
          </a:lstStyle>
          <a:p>
            <a:pPr lvl="0"/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B9546E0-5ED9-4B3D-A15A-DE549550D5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32AD68EE-1126-EF80-2914-23F60E25D7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CCE7060D-F6F1-5622-EF5F-BD1CFA9AD0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409707CB-CBCD-8077-C620-FB87731AFD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F3627770-A5EE-3EF1-6806-78663F3AD7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Module: XXXXXXX / Learning Unit: YYYYYYY / Sub Unit: ZZZZZZZZ</a:t>
            </a:r>
            <a:endParaRPr lang="en-US" dirty="0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3E41E068-8309-AA34-EFD3-6632EF156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30211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912C782-47B5-CA99-685D-3350368C80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12800"/>
            <a:ext cx="10515600" cy="87788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it-IT">
                <a:solidFill>
                  <a:srgbClr val="94C020"/>
                </a:solidFill>
              </a:defRPr>
            </a:lvl1pPr>
          </a:lstStyle>
          <a:p>
            <a:pPr lvl="0"/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E6752D3-9B63-4471-7D15-C34B66B2FA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786888FA-CF6F-2A1E-15BD-01FD2BDE8A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B509580-4E42-15C7-DA53-2D597A3B63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Module: XXXXXXX / Learning Unit: YYYYYYY / Sub Unit: ZZZZZZZZ</a:t>
            </a:r>
            <a:endParaRPr lang="en-US" dirty="0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3DC541D-C5DE-9BE6-8939-4A8110E75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71365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6EC3B82-4F60-2330-94FF-CB6C87AB00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62000"/>
            <a:ext cx="10515600" cy="92868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it-IT">
                <a:solidFill>
                  <a:srgbClr val="94C020"/>
                </a:solidFill>
              </a:defRPr>
            </a:lvl1pPr>
          </a:lstStyle>
          <a:p>
            <a:pPr lvl="0"/>
            <a:r>
              <a:rPr lang="it-IT" dirty="0"/>
              <a:t>Fare clic per modificare lo stile del titolo dello schema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A5138269-A114-F761-DB69-AFCB2ECF2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Module: XXXXXXX / Learning Unit: YYYYYYY / Sub Unit: ZZZZZZZZ</a:t>
            </a:r>
            <a:endParaRPr lang="en-US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328E2090-5182-7AF9-04D0-3A3D4484C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7066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2462F54B-3E37-78C4-DCD2-6D783F30C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Module: XXXXXXX / Learning Unit: YYYYYYY / Sub Unit: ZZZZZZZZ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94CD7671-C97C-4DC8-A63F-734A951140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9304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F9D81764-EEF3-B3B9-7883-7C10BB1A0B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0096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8E509D0-A688-42E6-5F9D-4B1C5CB06B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4468883-481E-6A84-AC66-340CA3412C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238876"/>
            <a:ext cx="9982200" cy="6000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b="1" dirty="0"/>
              <a:t>Module</a:t>
            </a:r>
            <a:r>
              <a:rPr lang="en-US" dirty="0"/>
              <a:t>: XXXXXXX / </a:t>
            </a:r>
            <a:r>
              <a:rPr lang="en-US" b="1" dirty="0"/>
              <a:t>Learning Unit</a:t>
            </a:r>
            <a:r>
              <a:rPr lang="en-US" dirty="0"/>
              <a:t>: YYYYYYY / </a:t>
            </a:r>
            <a:r>
              <a:rPr lang="en-US" b="1" dirty="0"/>
              <a:t>Sub Unit</a:t>
            </a:r>
            <a:r>
              <a:rPr lang="en-US" dirty="0"/>
              <a:t>: ZZZZZZZZ</a:t>
            </a:r>
            <a:endParaRPr lang="en-US" b="1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624506B-32CC-1AB4-8563-22F24F253E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96600" y="6356350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1200" b="1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97871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40" r:id="rId7"/>
    <p:sldLayoutId id="2147483732" r:id="rId8"/>
    <p:sldLayoutId id="2147483733" r:id="rId9"/>
    <p:sldLayoutId id="2147483734" r:id="rId10"/>
    <p:sldLayoutId id="2147483735" r:id="rId11"/>
    <p:sldLayoutId id="2147483736" r:id="rId12"/>
    <p:sldLayoutId id="2147483737" r:id="rId13"/>
    <p:sldLayoutId id="2147483741" r:id="rId14"/>
    <p:sldLayoutId id="2147483742" r:id="rId15"/>
    <p:sldLayoutId id="2147483739" r:id="rId16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it-IT" sz="4400" kern="1200">
          <a:solidFill>
            <a:srgbClr val="94C02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10693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BAD7D21A-AB51-40C3-D15B-B5F678D48A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Una catena del valore </a:t>
            </a:r>
            <a:r>
              <a:rPr lang="it-IT" dirty="0" err="1"/>
              <a:t>biobased</a:t>
            </a:r>
            <a:endParaRPr lang="en-GB" dirty="0"/>
          </a:p>
        </p:txBody>
      </p:sp>
      <p:pic>
        <p:nvPicPr>
          <p:cNvPr id="7" name="Segnaposto contenuto 6">
            <a:extLst>
              <a:ext uri="{FF2B5EF4-FFF2-40B4-BE49-F238E27FC236}">
                <a16:creationId xmlns:a16="http://schemas.microsoft.com/office/drawing/2014/main" id="{83447C1A-A9C9-9BF6-003C-13C3E5E3542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38125" y="1556707"/>
            <a:ext cx="7977573" cy="4549727"/>
          </a:xfrm>
          <a:prstGeom prst="rect">
            <a:avLst/>
          </a:prstGeom>
        </p:spPr>
      </p:pic>
      <p:sp>
        <p:nvSpPr>
          <p:cNvPr id="12" name="Segnaposto contenuto 11">
            <a:extLst>
              <a:ext uri="{FF2B5EF4-FFF2-40B4-BE49-F238E27FC236}">
                <a16:creationId xmlns:a16="http://schemas.microsoft.com/office/drawing/2014/main" id="{A40075DB-EE7E-24CA-197F-FDBAF6F464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15324" y="1556707"/>
            <a:ext cx="3371851" cy="4620256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it-IT" sz="1800" dirty="0"/>
              <a:t>Le catene del valore, in particolare quelle che si concentrano sulle risorse secondarie, mirano a convertire il materiale organico in prodotti di valore, tra cui prodotti chimici di alto valore, sottoprodotti ed energia rinnovabile. Le bioraffinerie integrate, in grado di trasformare i rifiuti in vari prodotti di alto valore, includono un impianto di pretrattamento per preparare le materie prime per le successive tecnologie di trasformazione e raffinazione all'interno della filiera, prima del confezionamento e della distribuzione.</a:t>
            </a:r>
            <a:endParaRPr lang="en-GB" sz="1800" dirty="0"/>
          </a:p>
        </p:txBody>
      </p:sp>
      <p:sp>
        <p:nvSpPr>
          <p:cNvPr id="9" name="Segnaposto piè di pagina 1">
            <a:extLst>
              <a:ext uri="{FF2B5EF4-FFF2-40B4-BE49-F238E27FC236}">
                <a16:creationId xmlns:a16="http://schemas.microsoft.com/office/drawing/2014/main" id="{10D72931-D15F-5E23-9F6D-B40E26C845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Module: Bio-economy, circular economy and bio-based products / Learning Unit: The concept of biorefinery</a:t>
            </a:r>
          </a:p>
          <a:p>
            <a:r>
              <a:rPr lang="en-US" dirty="0"/>
              <a:t>Sub Unit: </a:t>
            </a:r>
            <a:r>
              <a:rPr lang="en-US" b="1" dirty="0"/>
              <a:t>The concept of biorefinery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84AA1159-0D18-4BE5-6D2D-AC4EFFF3B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474F4546-11F8-DD10-F947-1B9BAA96B727}"/>
              </a:ext>
            </a:extLst>
          </p:cNvPr>
          <p:cNvSpPr txBox="1"/>
          <p:nvPr/>
        </p:nvSpPr>
        <p:spPr>
          <a:xfrm rot="16200000">
            <a:off x="9991726" y="4466837"/>
            <a:ext cx="386715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dirty="0"/>
              <a:t>Source: doi.org/10.3390/su10061695</a:t>
            </a:r>
          </a:p>
        </p:txBody>
      </p:sp>
    </p:spTree>
    <p:extLst>
      <p:ext uri="{BB962C8B-B14F-4D97-AF65-F5344CB8AC3E}">
        <p14:creationId xmlns:p14="http://schemas.microsoft.com/office/powerpoint/2010/main" val="22393646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49154E-6FFF-3215-9853-C946EBD59B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842F9FA0-D780-8775-FB02-524ADF8854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12800"/>
            <a:ext cx="11106150" cy="877888"/>
          </a:xfrm>
        </p:spPr>
        <p:txBody>
          <a:bodyPr>
            <a:normAutofit fontScale="90000"/>
          </a:bodyPr>
          <a:lstStyle/>
          <a:p>
            <a:r>
              <a:rPr lang="it-IT" dirty="0"/>
              <a:t>Catena del valore circolare </a:t>
            </a:r>
            <a:r>
              <a:rPr lang="it-IT" dirty="0" err="1"/>
              <a:t>biobased</a:t>
            </a:r>
            <a:r>
              <a:rPr lang="it-IT" dirty="0"/>
              <a:t> e </a:t>
            </a:r>
            <a:r>
              <a:rPr lang="it-IT" dirty="0" err="1"/>
              <a:t>SDGs</a:t>
            </a:r>
            <a:r>
              <a:rPr lang="it-IT" dirty="0"/>
              <a:t> dell'ONU</a:t>
            </a:r>
            <a:endParaRPr lang="en-GB" dirty="0"/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0514F4E8-6859-AA0E-79FD-B2C6E2D9C6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8199" y="1825625"/>
            <a:ext cx="2957901" cy="4351338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it-IT" dirty="0"/>
              <a:t>In termini di obiettivi attuali di crescita sostenibile, la bioeconomia, in combinazione con l'economia circolare, ha il potenziale per contribuire direttamente a 11 dei 17 Obiettivi di Sviluppo Sostenibile (SDG) delle Nazioni Unite.</a:t>
            </a:r>
            <a:endParaRPr lang="en-GB" dirty="0"/>
          </a:p>
        </p:txBody>
      </p:sp>
      <p:pic>
        <p:nvPicPr>
          <p:cNvPr id="10" name="Segnaposto contenuto 9">
            <a:extLst>
              <a:ext uri="{FF2B5EF4-FFF2-40B4-BE49-F238E27FC236}">
                <a16:creationId xmlns:a16="http://schemas.microsoft.com/office/drawing/2014/main" id="{2E090253-05E3-19CC-E5CF-7007CBCF73F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086100" y="1708079"/>
            <a:ext cx="8267700" cy="4569354"/>
          </a:xfrm>
          <a:prstGeom prst="rect">
            <a:avLst/>
          </a:prstGeom>
        </p:spPr>
      </p:pic>
      <p:sp>
        <p:nvSpPr>
          <p:cNvPr id="9" name="Segnaposto piè di pagina 1">
            <a:extLst>
              <a:ext uri="{FF2B5EF4-FFF2-40B4-BE49-F238E27FC236}">
                <a16:creationId xmlns:a16="http://schemas.microsoft.com/office/drawing/2014/main" id="{4777E09A-8541-4228-F342-DF00FBA611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Module: Bio-economy, circular economy and bio-based products / Learning Unit: The concept of biorefinery</a:t>
            </a:r>
          </a:p>
          <a:p>
            <a:r>
              <a:rPr lang="en-US" dirty="0"/>
              <a:t>Sub Unit: </a:t>
            </a:r>
            <a:r>
              <a:rPr lang="en-US" b="1" dirty="0"/>
              <a:t>The concept of biorefinery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DDBE10C9-F414-4165-3166-7C99B7B521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36AA6571-B21E-F856-28EF-22494790494E}"/>
              </a:ext>
            </a:extLst>
          </p:cNvPr>
          <p:cNvSpPr txBox="1"/>
          <p:nvPr/>
        </p:nvSpPr>
        <p:spPr>
          <a:xfrm rot="16200000">
            <a:off x="9991726" y="4466837"/>
            <a:ext cx="386715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dirty="0"/>
              <a:t>Source: doi.org/10.3390/su10061695</a:t>
            </a:r>
          </a:p>
        </p:txBody>
      </p:sp>
    </p:spTree>
    <p:extLst>
      <p:ext uri="{BB962C8B-B14F-4D97-AF65-F5344CB8AC3E}">
        <p14:creationId xmlns:p14="http://schemas.microsoft.com/office/powerpoint/2010/main" val="610779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A7065C-C7E8-3934-D7EA-405C8569DE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B8B4473A-2AA2-BD3D-C344-CDCCB24538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Caso di studio: </a:t>
            </a:r>
            <a:r>
              <a:rPr lang="it-IT" dirty="0" err="1"/>
              <a:t>Lantmännen</a:t>
            </a:r>
            <a:r>
              <a:rPr lang="it-IT" dirty="0"/>
              <a:t> </a:t>
            </a:r>
            <a:r>
              <a:rPr lang="it-IT" dirty="0" err="1"/>
              <a:t>Agroetanol</a:t>
            </a:r>
            <a:endParaRPr lang="en-GB" dirty="0"/>
          </a:p>
        </p:txBody>
      </p:sp>
      <p:pic>
        <p:nvPicPr>
          <p:cNvPr id="16" name="Segnaposto contenuto 15">
            <a:extLst>
              <a:ext uri="{FF2B5EF4-FFF2-40B4-BE49-F238E27FC236}">
                <a16:creationId xmlns:a16="http://schemas.microsoft.com/office/drawing/2014/main" id="{4AF68515-C2A0-4C29-46DA-471F551F4C0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2621756"/>
            <a:ext cx="6157286" cy="2759075"/>
          </a:xfrm>
        </p:spPr>
      </p:pic>
      <p:sp>
        <p:nvSpPr>
          <p:cNvPr id="8" name="Segnaposto contenuto 7">
            <a:extLst>
              <a:ext uri="{FF2B5EF4-FFF2-40B4-BE49-F238E27FC236}">
                <a16:creationId xmlns:a16="http://schemas.microsoft.com/office/drawing/2014/main" id="{DEA38AC4-70C3-CE8E-CB45-9AA7ED1914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934075" cy="4351338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it-IT" dirty="0" err="1"/>
              <a:t>Lantmännen</a:t>
            </a:r>
            <a:r>
              <a:rPr lang="it-IT" dirty="0"/>
              <a:t> </a:t>
            </a:r>
            <a:r>
              <a:rPr lang="it-IT" dirty="0" err="1"/>
              <a:t>Agroetanol</a:t>
            </a:r>
            <a:r>
              <a:rPr lang="it-IT" dirty="0"/>
              <a:t> è la più grande bioraffineria della regione nordica e fa parte di </a:t>
            </a:r>
            <a:r>
              <a:rPr lang="it-IT" dirty="0" err="1"/>
              <a:t>Lantmännen</a:t>
            </a:r>
            <a:r>
              <a:rPr lang="it-IT" dirty="0"/>
              <a:t>, una cooperativa agricola di proprietà di 25.000 agricoltori svedesi.</a:t>
            </a:r>
          </a:p>
          <a:p>
            <a:pPr>
              <a:lnSpc>
                <a:spcPct val="120000"/>
              </a:lnSpc>
            </a:pPr>
            <a:r>
              <a:rPr lang="it-IT" dirty="0"/>
              <a:t>L'impianto di produzione di Norrköping è stato avviato nel gennaio 2001. Nel novembre 2008 è stata avviata una seconda linea di produzione.</a:t>
            </a:r>
          </a:p>
          <a:p>
            <a:pPr>
              <a:lnSpc>
                <a:spcPct val="120000"/>
              </a:lnSpc>
            </a:pPr>
            <a:r>
              <a:rPr lang="it-IT" dirty="0"/>
              <a:t>La capacità attuale è di circa 230.000 m</a:t>
            </a:r>
            <a:r>
              <a:rPr lang="it-IT" baseline="30000" dirty="0"/>
              <a:t>3</a:t>
            </a:r>
            <a:r>
              <a:rPr lang="it-IT" dirty="0"/>
              <a:t> di etanolo e 200.000 tonnellate di mangime proteico (DDGS).</a:t>
            </a:r>
          </a:p>
          <a:p>
            <a:pPr>
              <a:lnSpc>
                <a:spcPct val="120000"/>
              </a:lnSpc>
            </a:pPr>
            <a:r>
              <a:rPr lang="it-IT" dirty="0"/>
              <a:t>Inoltre, 80.000 tonnellate di anidride carbonica vengono consegnate all'azienda vicina AGA per la produzione di acido carbonico.</a:t>
            </a:r>
            <a:endParaRPr lang="en-GB" dirty="0"/>
          </a:p>
        </p:txBody>
      </p:sp>
      <p:sp>
        <p:nvSpPr>
          <p:cNvPr id="7" name="Segnaposto piè di pagina 1">
            <a:extLst>
              <a:ext uri="{FF2B5EF4-FFF2-40B4-BE49-F238E27FC236}">
                <a16:creationId xmlns:a16="http://schemas.microsoft.com/office/drawing/2014/main" id="{BC5EA56F-2061-4D9A-877B-157CE0C877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Module: Bio-economy, circular economy and bio-based products / Learning Unit: The concept of biorefinery</a:t>
            </a:r>
          </a:p>
          <a:p>
            <a:r>
              <a:rPr lang="en-US" dirty="0"/>
              <a:t>Sub Unit: </a:t>
            </a:r>
            <a:r>
              <a:rPr lang="en-US" b="1" dirty="0"/>
              <a:t>Case studies and world-case examples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3E885B97-5174-29A1-CC80-6B58CD212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43673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3E0D26-B92A-FA51-0507-A6F0B6ECD8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magine 12">
            <a:extLst>
              <a:ext uri="{FF2B5EF4-FFF2-40B4-BE49-F238E27FC236}">
                <a16:creationId xmlns:a16="http://schemas.microsoft.com/office/drawing/2014/main" id="{8349CB9A-F1EC-55BB-1DA9-D2004F4B3A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13794"/>
            <a:ext cx="12192000" cy="3175000"/>
          </a:xfrm>
          <a:prstGeom prst="rect">
            <a:avLst/>
          </a:prstGeom>
        </p:spPr>
      </p:pic>
      <p:sp>
        <p:nvSpPr>
          <p:cNvPr id="11" name="Titolo 10">
            <a:extLst>
              <a:ext uri="{FF2B5EF4-FFF2-40B4-BE49-F238E27FC236}">
                <a16:creationId xmlns:a16="http://schemas.microsoft.com/office/drawing/2014/main" id="{E43B656C-CE00-83A3-736B-59D24A746D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La </a:t>
            </a:r>
            <a:r>
              <a:rPr lang="en-GB" dirty="0" err="1"/>
              <a:t>bioraffineria</a:t>
            </a:r>
            <a:r>
              <a:rPr lang="en-GB" dirty="0"/>
              <a:t> </a:t>
            </a:r>
            <a:r>
              <a:rPr lang="en-GB" dirty="0" err="1"/>
              <a:t>Lantmännen</a:t>
            </a:r>
            <a:endParaRPr lang="en-GB" dirty="0"/>
          </a:p>
        </p:txBody>
      </p:sp>
      <p:sp>
        <p:nvSpPr>
          <p:cNvPr id="12" name="Segnaposto contenuto 11">
            <a:extLst>
              <a:ext uri="{FF2B5EF4-FFF2-40B4-BE49-F238E27FC236}">
                <a16:creationId xmlns:a16="http://schemas.microsoft.com/office/drawing/2014/main" id="{A7FD6981-0307-075D-6984-5A143021C7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413793"/>
            <a:ext cx="12192000" cy="3175000"/>
          </a:xfrm>
          <a:solidFill>
            <a:srgbClr val="F8F8F8">
              <a:alpha val="80000"/>
            </a:srgbClr>
          </a:solidFill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it-IT" dirty="0">
                <a:solidFill>
                  <a:schemeClr val="tx1"/>
                </a:solidFill>
              </a:rPr>
              <a:t>La bioraffineria di etanolo è situata vicino a un impianto di cogenerazione a biomassa, che garantisce la fornitura di elettricità e calore di processo rinnovabili. Le materie prime principali sono grano e altri cereali, oltre a residui ricchi di amido provenienti dall'industria alimentare. I prodotti sono l'etanolo combustibile e i co-prodotti sotto forma di mangimi ricchi di proteine.</a:t>
            </a:r>
          </a:p>
          <a:p>
            <a:pPr marL="0" indent="0">
              <a:buNone/>
            </a:pPr>
            <a:r>
              <a:rPr lang="it-IT" dirty="0">
                <a:solidFill>
                  <a:schemeClr val="tx1"/>
                </a:solidFill>
              </a:rPr>
              <a:t>Un altro coprodotto è l'anidride carbonica (</a:t>
            </a:r>
            <a:r>
              <a:rPr lang="it-IT" dirty="0" err="1">
                <a:solidFill>
                  <a:schemeClr val="tx1"/>
                </a:solidFill>
              </a:rPr>
              <a:t>biobased</a:t>
            </a:r>
            <a:r>
              <a:rPr lang="it-IT" dirty="0">
                <a:solidFill>
                  <a:schemeClr val="tx1"/>
                </a:solidFill>
              </a:rPr>
              <a:t>) che viene catturata e venduta come materia prima industriale a clienti dell'industria alimentare e dell'imballaggio.</a:t>
            </a:r>
          </a:p>
          <a:p>
            <a:pPr marL="0" indent="0">
              <a:buNone/>
            </a:pPr>
            <a:r>
              <a:rPr lang="it-IT" dirty="0">
                <a:solidFill>
                  <a:schemeClr val="tx1"/>
                </a:solidFill>
              </a:rPr>
              <a:t>La bioraffineria </a:t>
            </a:r>
            <a:r>
              <a:rPr lang="it-IT" dirty="0" err="1">
                <a:solidFill>
                  <a:schemeClr val="tx1"/>
                </a:solidFill>
              </a:rPr>
              <a:t>Lantmännen</a:t>
            </a:r>
            <a:r>
              <a:rPr lang="it-IT" dirty="0">
                <a:solidFill>
                  <a:schemeClr val="tx1"/>
                </a:solidFill>
              </a:rPr>
              <a:t> contribuisce a diversi SDG: fornire un carburante sostenibile per i veicoli (SDG 7), lo sviluppo industriale basato su materie prime sostenibili (SDG 9), le sinergie tra i mercati del cibo e dell'energia (SDG 12) e la riduzione sostanziale delle emissioni di gas serra nel ciclo di vita attraverso i miglioramenti del sistema, la co-produzione e la CCU (SDG 13).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" name="Segnaposto piè di pagina 1">
            <a:extLst>
              <a:ext uri="{FF2B5EF4-FFF2-40B4-BE49-F238E27FC236}">
                <a16:creationId xmlns:a16="http://schemas.microsoft.com/office/drawing/2014/main" id="{5DF90D7C-A5BA-9644-9D45-E1C4B2B18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Module: Bio-economy, circular economy and bio-based products / Learning Unit: The concept of biorefinery</a:t>
            </a:r>
          </a:p>
          <a:p>
            <a:r>
              <a:rPr lang="en-US" dirty="0"/>
              <a:t>Sub Unit: </a:t>
            </a:r>
            <a:r>
              <a:rPr lang="en-US" b="1" dirty="0"/>
              <a:t>Case studies and world-case examples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E1457D56-6774-AF0A-BCFE-9C3FE3935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61356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1F5BA2-F4E8-4C53-3B0A-DE97E6369D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05C1D3D-76A3-7D51-324B-E7877CEEB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Caso di studio: Mater-Bi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43D7085F-BF7B-ED9F-B8B1-7648B90472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09549" y="1825624"/>
            <a:ext cx="7467599" cy="45307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/>
              <a:t>Nel 1992 Novamont ha avviato la produzione commerciale del Mater-Bi, una bioplastica ottenuta dalla lavorazione di amidi, oli vegetali e loro combinazioni.</a:t>
            </a:r>
          </a:p>
          <a:p>
            <a:pPr marL="0" indent="0">
              <a:buNone/>
            </a:pPr>
            <a:r>
              <a:rPr lang="it-IT" dirty="0"/>
              <a:t>Le bioplastiche hanno caratteristiche e proprietà simili a quelle delle plastiche tradizionali, ma sono di origine vegetale, biodegradabili e compostabili secondo gli standard europei.</a:t>
            </a:r>
            <a:endParaRPr lang="en-GB" dirty="0"/>
          </a:p>
        </p:txBody>
      </p:sp>
      <p:pic>
        <p:nvPicPr>
          <p:cNvPr id="9" name="Segnaposto contenuto 8">
            <a:extLst>
              <a:ext uri="{FF2B5EF4-FFF2-40B4-BE49-F238E27FC236}">
                <a16:creationId xmlns:a16="http://schemas.microsoft.com/office/drawing/2014/main" id="{224CBCEB-D5CF-8D1C-F778-AC5A9C0C6FC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clrChange>
              <a:clrFrom>
                <a:srgbClr val="EDEBEC"/>
              </a:clrFrom>
              <a:clrTo>
                <a:srgbClr val="EDEBE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53349" y="507118"/>
            <a:ext cx="4438651" cy="5978224"/>
          </a:xfrm>
          <a:prstGeom prst="rect">
            <a:avLst/>
          </a:prstGeom>
        </p:spPr>
      </p:pic>
      <p:sp>
        <p:nvSpPr>
          <p:cNvPr id="7" name="Segnaposto piè di pagina 1">
            <a:extLst>
              <a:ext uri="{FF2B5EF4-FFF2-40B4-BE49-F238E27FC236}">
                <a16:creationId xmlns:a16="http://schemas.microsoft.com/office/drawing/2014/main" id="{0C4E353A-D60D-D20C-FAA4-86F709AAC6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Module: Bio-economy, circular economy and bio-based products / Learning Unit: The concept of biorefinery</a:t>
            </a:r>
          </a:p>
          <a:p>
            <a:r>
              <a:rPr lang="en-US" dirty="0"/>
              <a:t>Sub Unit: </a:t>
            </a:r>
            <a:r>
              <a:rPr lang="en-US" b="1" dirty="0"/>
              <a:t>Case studies and world-case examples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002DA092-61D6-A05B-B4F3-B244D549D8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10" name="Picture 4" descr="Risultati immagini per novamont">
            <a:extLst>
              <a:ext uri="{FF2B5EF4-FFF2-40B4-BE49-F238E27FC236}">
                <a16:creationId xmlns:a16="http://schemas.microsoft.com/office/drawing/2014/main" id="{D4ADF578-5C65-8974-CAF8-E8AC749C98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6342" y="1218765"/>
            <a:ext cx="1901158" cy="741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33DA5BFC-09F5-8DD4-84BE-7F642CE8365B}"/>
              </a:ext>
            </a:extLst>
          </p:cNvPr>
          <p:cNvSpPr txBox="1"/>
          <p:nvPr/>
        </p:nvSpPr>
        <p:spPr>
          <a:xfrm rot="16200000">
            <a:off x="10258425" y="4858950"/>
            <a:ext cx="344805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dirty="0"/>
              <a:t>www.novamont.com/eng/mater-bi</a:t>
            </a:r>
          </a:p>
        </p:txBody>
      </p:sp>
    </p:spTree>
    <p:extLst>
      <p:ext uri="{BB962C8B-B14F-4D97-AF65-F5344CB8AC3E}">
        <p14:creationId xmlns:p14="http://schemas.microsoft.com/office/powerpoint/2010/main" val="22519002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>
            <a:extLst>
              <a:ext uri="{FF2B5EF4-FFF2-40B4-BE49-F238E27FC236}">
                <a16:creationId xmlns:a16="http://schemas.microsoft.com/office/drawing/2014/main" id="{96C09B42-3655-D5E9-3581-AB4EC94052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Caso di studio: telo per pacciamatura in MATER-BI</a:t>
            </a:r>
            <a:endParaRPr lang="en-GB" dirty="0"/>
          </a:p>
        </p:txBody>
      </p:sp>
      <p:pic>
        <p:nvPicPr>
          <p:cNvPr id="11" name="Segnaposto contenuto 10">
            <a:extLst>
              <a:ext uri="{FF2B5EF4-FFF2-40B4-BE49-F238E27FC236}">
                <a16:creationId xmlns:a16="http://schemas.microsoft.com/office/drawing/2014/main" id="{2BB20D0B-88C0-A994-168C-7363CF6FA62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71475" y="1821327"/>
            <a:ext cx="5648325" cy="4266404"/>
          </a:xfrm>
          <a:prstGeom prst="rect">
            <a:avLst/>
          </a:prstGeom>
        </p:spPr>
      </p:pic>
      <p:sp>
        <p:nvSpPr>
          <p:cNvPr id="9" name="Segnaposto contenuto 8">
            <a:extLst>
              <a:ext uri="{FF2B5EF4-FFF2-40B4-BE49-F238E27FC236}">
                <a16:creationId xmlns:a16="http://schemas.microsoft.com/office/drawing/2014/main" id="{8A440222-1120-3D4A-B2E4-F4CE996283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452676" cy="4603750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it-IT" sz="2400" dirty="0"/>
              <a:t>Il telo per pacciamatura in MATER-BI è il primo telo biodegradabile e compostabile in suolo e garantisce ottime performance in trasformazione e agronomiche in campo, unite a un’elevata compatibilità ambientale.</a:t>
            </a:r>
          </a:p>
          <a:p>
            <a:pPr>
              <a:lnSpc>
                <a:spcPct val="100000"/>
              </a:lnSpc>
            </a:pPr>
            <a:r>
              <a:rPr lang="it-IT" sz="2400" dirty="0"/>
              <a:t>Al termine del ciclo colturale i teli per pacciamatura non devono essere raccolti e smaltiti, ma incorporati nel terreno dove biodegradano, trasformandosi in anidride carbonica, acqua e biomassa.</a:t>
            </a:r>
            <a:endParaRPr lang="en-GB" sz="2400" dirty="0"/>
          </a:p>
        </p:txBody>
      </p:sp>
      <p:sp>
        <p:nvSpPr>
          <p:cNvPr id="6" name="Segnaposto piè di pagina 1">
            <a:extLst>
              <a:ext uri="{FF2B5EF4-FFF2-40B4-BE49-F238E27FC236}">
                <a16:creationId xmlns:a16="http://schemas.microsoft.com/office/drawing/2014/main" id="{10F00334-0908-8C5E-9693-A743A46610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Module: Bio-economy, circular economy and bio-based products / Learning Unit: The concept of biorefinery</a:t>
            </a:r>
          </a:p>
          <a:p>
            <a:r>
              <a:rPr lang="en-US" dirty="0"/>
              <a:t>Sub Unit: </a:t>
            </a:r>
            <a:r>
              <a:rPr lang="en-US" b="1" dirty="0"/>
              <a:t>Case studies and world-case examples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4E89CFCD-621A-5B61-572D-A2CF2C515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F2E01CE4-1F56-DD8F-0749-091CA61FD46A}"/>
              </a:ext>
            </a:extLst>
          </p:cNvPr>
          <p:cNvSpPr txBox="1"/>
          <p:nvPr/>
        </p:nvSpPr>
        <p:spPr>
          <a:xfrm rot="16200000">
            <a:off x="10114821" y="4569296"/>
            <a:ext cx="329710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dirty="0"/>
              <a:t>agro.novamont.com/en/our-case-studies</a:t>
            </a:r>
          </a:p>
        </p:txBody>
      </p:sp>
    </p:spTree>
    <p:extLst>
      <p:ext uri="{BB962C8B-B14F-4D97-AF65-F5344CB8AC3E}">
        <p14:creationId xmlns:p14="http://schemas.microsoft.com/office/powerpoint/2010/main" val="18332338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E74826-6C2B-7903-3BB1-2A8324D3E3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5D5EC79-12B8-B6FF-38CE-C0EE4D7F2C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err="1"/>
              <a:t>Bioraffineria</a:t>
            </a:r>
            <a:r>
              <a:rPr lang="en-GB" dirty="0"/>
              <a:t>/</a:t>
            </a:r>
            <a:r>
              <a:rPr lang="en-GB" dirty="0" err="1"/>
              <a:t>Bioeconomia</a:t>
            </a:r>
            <a:r>
              <a:rPr lang="en-GB" dirty="0"/>
              <a:t>: </a:t>
            </a:r>
            <a:r>
              <a:rPr lang="en-GB" dirty="0" err="1"/>
              <a:t>Analisi</a:t>
            </a:r>
            <a:r>
              <a:rPr lang="en-GB" dirty="0"/>
              <a:t> SWOT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F5B1523E-5930-AAC8-F615-8D3CFF6E3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7" name="Segnaposto piè di pagina 1">
            <a:extLst>
              <a:ext uri="{FF2B5EF4-FFF2-40B4-BE49-F238E27FC236}">
                <a16:creationId xmlns:a16="http://schemas.microsoft.com/office/drawing/2014/main" id="{E531902D-EC3B-5697-56FF-F555956FC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238876"/>
            <a:ext cx="9982200" cy="600074"/>
          </a:xfrm>
        </p:spPr>
        <p:txBody>
          <a:bodyPr/>
          <a:lstStyle/>
          <a:p>
            <a:r>
              <a:rPr lang="en-US" dirty="0"/>
              <a:t>Module: Bio-economy, circular economy and bio-based products / Learning Unit: The concept of biorefinery</a:t>
            </a:r>
          </a:p>
          <a:p>
            <a:r>
              <a:rPr lang="en-US" dirty="0"/>
              <a:t>Sub Unit: </a:t>
            </a:r>
            <a:r>
              <a:rPr lang="en-US" b="1" dirty="0"/>
              <a:t>Challenges for future development</a:t>
            </a:r>
          </a:p>
        </p:txBody>
      </p:sp>
      <p:sp>
        <p:nvSpPr>
          <p:cNvPr id="8" name="Segnaposto contenuto 7">
            <a:extLst>
              <a:ext uri="{FF2B5EF4-FFF2-40B4-BE49-F238E27FC236}">
                <a16:creationId xmlns:a16="http://schemas.microsoft.com/office/drawing/2014/main" id="{7ECA8F14-CBDA-8EDA-B75F-9D723E36FB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/>
              <a:t>Strengths </a:t>
            </a:r>
            <a:r>
              <a:rPr lang="en-US" b="1" i="1" dirty="0"/>
              <a:t>(</a:t>
            </a:r>
            <a:r>
              <a:rPr lang="it-IT" b="1" i="1" dirty="0"/>
              <a:t>Punti di forza)</a:t>
            </a:r>
          </a:p>
          <a:p>
            <a:r>
              <a:rPr lang="it-IT" dirty="0"/>
              <a:t>Aggiungere valore all'uso della biomassa</a:t>
            </a:r>
          </a:p>
          <a:p>
            <a:r>
              <a:rPr lang="it-IT" dirty="0"/>
              <a:t>Massimizzazione dell'efficienza di conversione della biomassa riducendo al minimo il fabbisogno di materie prime</a:t>
            </a:r>
          </a:p>
          <a:p>
            <a:r>
              <a:rPr lang="it-IT" dirty="0"/>
              <a:t>Produzione di una gamma di prodotti a base biologica (alimenti, mangimi, materiali, prodotti chimici) e di bioenergia (carburanti, energia e/o calore) che alimentano l'intera bioeconomia.</a:t>
            </a:r>
          </a:p>
          <a:p>
            <a:r>
              <a:rPr lang="it-IT" dirty="0"/>
              <a:t>Forte infrastruttura di conoscenze disponibile per affrontare questioni tecniche e non tecniche</a:t>
            </a:r>
          </a:p>
          <a:p>
            <a:r>
              <a:rPr lang="it-IT" dirty="0"/>
              <a:t>La bioraffineria non è una novità, ma si basa sull'agricoltura, sull'industria alimentare e forestale.</a:t>
            </a:r>
          </a:p>
          <a:p>
            <a:r>
              <a:rPr lang="it-IT" dirty="0"/>
              <a:t>Maggiore attenzione ai prodotti chimici drop-in che facilitano la penetrazione del mercato</a:t>
            </a:r>
            <a:endParaRPr lang="en-GB" dirty="0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37266845-CFB1-9068-446D-F9C8AFDE3E0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1744" t="10417" r="61134" b="9583"/>
          <a:stretch/>
        </p:blipFill>
        <p:spPr>
          <a:xfrm>
            <a:off x="10563225" y="940589"/>
            <a:ext cx="1552575" cy="1828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0220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0E87A3-1DB9-3D4D-DE76-D321C48CC6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2D2FCC1-FB7F-79B7-D0A3-948CA2AE61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err="1"/>
              <a:t>Bioraffineria</a:t>
            </a:r>
            <a:r>
              <a:rPr lang="en-GB" dirty="0"/>
              <a:t>/</a:t>
            </a:r>
            <a:r>
              <a:rPr lang="en-GB" dirty="0" err="1"/>
              <a:t>Bioeconomia</a:t>
            </a:r>
            <a:r>
              <a:rPr lang="en-GB" dirty="0"/>
              <a:t>: </a:t>
            </a:r>
            <a:r>
              <a:rPr lang="en-GB" dirty="0" err="1"/>
              <a:t>Analisi</a:t>
            </a:r>
            <a:r>
              <a:rPr lang="en-GB" dirty="0"/>
              <a:t> SWOT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7B8A1DB7-80CD-20BF-CBB0-43E99D5A6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7" name="Segnaposto piè di pagina 1">
            <a:extLst>
              <a:ext uri="{FF2B5EF4-FFF2-40B4-BE49-F238E27FC236}">
                <a16:creationId xmlns:a16="http://schemas.microsoft.com/office/drawing/2014/main" id="{860B2212-0044-9E95-8E3E-A92AD5957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238876"/>
            <a:ext cx="9982200" cy="600074"/>
          </a:xfrm>
        </p:spPr>
        <p:txBody>
          <a:bodyPr/>
          <a:lstStyle/>
          <a:p>
            <a:r>
              <a:rPr lang="en-US" dirty="0"/>
              <a:t>Module: Bio-economy, circular economy and bio-based products / Learning Unit: The concept of biorefinery</a:t>
            </a:r>
          </a:p>
          <a:p>
            <a:r>
              <a:rPr lang="en-US" dirty="0"/>
              <a:t>Sub Unit: </a:t>
            </a:r>
            <a:r>
              <a:rPr lang="en-US" b="1" dirty="0"/>
              <a:t>Challenges for future development</a:t>
            </a:r>
          </a:p>
        </p:txBody>
      </p:sp>
      <p:sp>
        <p:nvSpPr>
          <p:cNvPr id="8" name="Segnaposto contenuto 7">
            <a:extLst>
              <a:ext uri="{FF2B5EF4-FFF2-40B4-BE49-F238E27FC236}">
                <a16:creationId xmlns:a16="http://schemas.microsoft.com/office/drawing/2014/main" id="{9DD8897A-C5B5-F938-003E-3B60EE0348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Weaknesses </a:t>
            </a:r>
            <a:r>
              <a:rPr lang="en-US" b="1" i="1" dirty="0"/>
              <a:t>(</a:t>
            </a:r>
            <a:r>
              <a:rPr lang="it-IT" b="1" i="1" dirty="0"/>
              <a:t>Punti di debolezza)</a:t>
            </a:r>
          </a:p>
          <a:p>
            <a:r>
              <a:rPr lang="it-IT" dirty="0"/>
              <a:t>Ampio settore non definito e non classificato</a:t>
            </a:r>
          </a:p>
          <a:p>
            <a:r>
              <a:rPr lang="it-IT" dirty="0"/>
              <a:t>È necessario il coinvolgimento degli stakeholder per i diversi settori di mercato (agricoltura, silvicoltura, energia, chimica) lungo l'intera catena del valore della biomassa.</a:t>
            </a:r>
          </a:p>
          <a:p>
            <a:r>
              <a:rPr lang="it-IT" dirty="0"/>
              <a:t>Non sono chiari i processi/concetti di </a:t>
            </a:r>
            <a:r>
              <a:rPr lang="it-IT" dirty="0" err="1"/>
              <a:t>bioraffinazione</a:t>
            </a:r>
            <a:r>
              <a:rPr lang="it-IT" dirty="0"/>
              <a:t> più promettenti </a:t>
            </a:r>
          </a:p>
          <a:p>
            <a:r>
              <a:rPr lang="it-IT" dirty="0"/>
              <a:t>Non sono chiare le catene di valore della biomassa più promettenti, compresi i volumi/prezzi di mercato attuali/futuri.</a:t>
            </a:r>
          </a:p>
          <a:p>
            <a:r>
              <a:rPr lang="it-IT" dirty="0"/>
              <a:t>Studio e sviluppo di concetti invece di una reale implementazione sul mercato</a:t>
            </a:r>
          </a:p>
          <a:p>
            <a:r>
              <a:rPr lang="it-IT" dirty="0"/>
              <a:t>Variabilità della qualità e della densità energetica della biomassa</a:t>
            </a:r>
            <a:endParaRPr lang="en-GB" dirty="0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5F8A1222-CF8C-4CFF-5BE8-6BA6387E931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1597" t="10417" r="41386" b="9583"/>
          <a:stretch/>
        </p:blipFill>
        <p:spPr>
          <a:xfrm>
            <a:off x="10567987" y="940589"/>
            <a:ext cx="1543050" cy="1828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2558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DC3E3F-6A89-D5A9-0301-4A7C24589F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D30714F-826C-FEBA-01B6-D43A4D5FDA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err="1"/>
              <a:t>Bioraffineria</a:t>
            </a:r>
            <a:r>
              <a:rPr lang="en-GB" dirty="0"/>
              <a:t>/</a:t>
            </a:r>
            <a:r>
              <a:rPr lang="en-GB" dirty="0" err="1"/>
              <a:t>Bioeconomia</a:t>
            </a:r>
            <a:r>
              <a:rPr lang="en-GB" dirty="0"/>
              <a:t>: </a:t>
            </a:r>
            <a:r>
              <a:rPr lang="en-GB" dirty="0" err="1"/>
              <a:t>Analisi</a:t>
            </a:r>
            <a:r>
              <a:rPr lang="en-GB" dirty="0"/>
              <a:t> SWOT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20C1056A-8764-7016-DA3D-2D4CF5694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7" name="Segnaposto piè di pagina 1">
            <a:extLst>
              <a:ext uri="{FF2B5EF4-FFF2-40B4-BE49-F238E27FC236}">
                <a16:creationId xmlns:a16="http://schemas.microsoft.com/office/drawing/2014/main" id="{45A65887-CA92-17EE-1F79-8E66271D9B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238876"/>
            <a:ext cx="9982200" cy="600074"/>
          </a:xfrm>
        </p:spPr>
        <p:txBody>
          <a:bodyPr/>
          <a:lstStyle/>
          <a:p>
            <a:r>
              <a:rPr lang="en-US" dirty="0"/>
              <a:t>Module: Bio-economy, circular economy and bio-based products / Learning Unit: The concept of biorefinery</a:t>
            </a:r>
          </a:p>
          <a:p>
            <a:r>
              <a:rPr lang="en-US" dirty="0"/>
              <a:t>Sub Unit: </a:t>
            </a:r>
            <a:r>
              <a:rPr lang="en-US" b="1" dirty="0"/>
              <a:t>Challenges for future development</a:t>
            </a:r>
          </a:p>
        </p:txBody>
      </p:sp>
      <p:sp>
        <p:nvSpPr>
          <p:cNvPr id="8" name="Segnaposto contenuto 7">
            <a:extLst>
              <a:ext uri="{FF2B5EF4-FFF2-40B4-BE49-F238E27FC236}">
                <a16:creationId xmlns:a16="http://schemas.microsoft.com/office/drawing/2014/main" id="{6C1E7DE4-D33B-F86C-D603-C2DB6CDFFF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648825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/>
              <a:t>Opportunities </a:t>
            </a:r>
            <a:r>
              <a:rPr lang="it-IT" b="1" i="1" dirty="0"/>
              <a:t>(Opportunità)</a:t>
            </a:r>
          </a:p>
          <a:p>
            <a:r>
              <a:rPr lang="it-IT" dirty="0"/>
              <a:t>Le bioraffinerie possono dare un contributo significativo allo sviluppo sostenibile</a:t>
            </a:r>
          </a:p>
          <a:p>
            <a:r>
              <a:rPr lang="it-IT" dirty="0"/>
              <a:t>Obiettivi politici nazionali e globali sfidanti, focus internazionale sull'uso sostenibile della biomassa per la produzione di bioenergia</a:t>
            </a:r>
          </a:p>
          <a:p>
            <a:r>
              <a:rPr lang="it-IT" dirty="0"/>
              <a:t>Consenso internazionale sul fatto che la disponibilità di biomassa è limitata, il che significa che le materie prime devono essere utilizzate nel modo più efficiente possibile, ovvero lo sviluppo di bioraffinerie multifunzionali in un contesto di scarsità di materie prime ed energia.</a:t>
            </a:r>
          </a:p>
          <a:p>
            <a:r>
              <a:rPr lang="it-IT" dirty="0"/>
              <a:t>Sviluppo internazionale di un portafoglio di concetti di </a:t>
            </a:r>
            <a:r>
              <a:rPr lang="it-IT" dirty="0" err="1"/>
              <a:t>bioraffinazione</a:t>
            </a:r>
            <a:r>
              <a:rPr lang="it-IT" dirty="0"/>
              <a:t>, compresi i processi tecnici.</a:t>
            </a:r>
          </a:p>
          <a:p>
            <a:r>
              <a:rPr lang="it-IT" dirty="0"/>
              <a:t>Rafforzamento della posizione economica di vari settori di mercato (ad es. agricoltura, silvicoltura, chimica ed energia).</a:t>
            </a:r>
          </a:p>
          <a:p>
            <a:r>
              <a:rPr lang="it-IT" dirty="0"/>
              <a:t>Forte domanda di prodotti chimici </a:t>
            </a:r>
            <a:r>
              <a:rPr lang="it-IT" dirty="0" err="1"/>
              <a:t>biobased</a:t>
            </a:r>
            <a:r>
              <a:rPr lang="it-IT" dirty="0"/>
              <a:t> da parte dei proprietari di marchi.</a:t>
            </a:r>
            <a:endParaRPr lang="en-GB" dirty="0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B612B407-114F-46DE-8618-A7615A55840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rcRect l="60399" t="10417" r="20798" b="9583"/>
          <a:stretch/>
        </p:blipFill>
        <p:spPr>
          <a:xfrm>
            <a:off x="10487025" y="940589"/>
            <a:ext cx="1704975" cy="1828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5592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5F5861-4C6A-D5DE-8198-F14BCECB8F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59F205E-BB96-9FA9-0DB4-8728940F30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err="1"/>
              <a:t>Bioraffineria</a:t>
            </a:r>
            <a:r>
              <a:rPr lang="en-GB" dirty="0"/>
              <a:t>/</a:t>
            </a:r>
            <a:r>
              <a:rPr lang="en-GB" dirty="0" err="1"/>
              <a:t>Bioeconomia</a:t>
            </a:r>
            <a:r>
              <a:rPr lang="en-GB" dirty="0"/>
              <a:t>: </a:t>
            </a:r>
            <a:r>
              <a:rPr lang="en-GB" dirty="0" err="1"/>
              <a:t>Analisi</a:t>
            </a:r>
            <a:r>
              <a:rPr lang="en-GB" dirty="0"/>
              <a:t> SWOT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320BC321-A691-696F-6C13-4B2CD83483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7" name="Segnaposto piè di pagina 1">
            <a:extLst>
              <a:ext uri="{FF2B5EF4-FFF2-40B4-BE49-F238E27FC236}">
                <a16:creationId xmlns:a16="http://schemas.microsoft.com/office/drawing/2014/main" id="{2F6EAFFE-68D3-0D7B-D707-5CC605A131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238876"/>
            <a:ext cx="9982200" cy="600074"/>
          </a:xfrm>
        </p:spPr>
        <p:txBody>
          <a:bodyPr/>
          <a:lstStyle/>
          <a:p>
            <a:r>
              <a:rPr lang="en-US" dirty="0"/>
              <a:t>Module: Bio-economy, circular economy and bio-based products / Learning Unit: The concept of biorefinery</a:t>
            </a:r>
          </a:p>
          <a:p>
            <a:r>
              <a:rPr lang="en-US" dirty="0"/>
              <a:t>Sub Unit: </a:t>
            </a:r>
            <a:r>
              <a:rPr lang="en-US" b="1" dirty="0"/>
              <a:t>Challenges for future development</a:t>
            </a:r>
          </a:p>
        </p:txBody>
      </p:sp>
      <p:sp>
        <p:nvSpPr>
          <p:cNvPr id="8" name="Segnaposto contenuto 7">
            <a:extLst>
              <a:ext uri="{FF2B5EF4-FFF2-40B4-BE49-F238E27FC236}">
                <a16:creationId xmlns:a16="http://schemas.microsoft.com/office/drawing/2014/main" id="{15B00A76-5E29-CB4F-F1DF-B25FB3AC30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729787" cy="435133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dirty="0"/>
              <a:t>Threats </a:t>
            </a:r>
            <a:r>
              <a:rPr lang="en-US" b="1" i="1" dirty="0"/>
              <a:t>(</a:t>
            </a:r>
            <a:r>
              <a:rPr lang="en-US" b="1" i="1" dirty="0" err="1"/>
              <a:t>Rischi</a:t>
            </a:r>
            <a:r>
              <a:rPr lang="en-US" b="1" i="1" dirty="0"/>
              <a:t>)</a:t>
            </a:r>
          </a:p>
          <a:p>
            <a:r>
              <a:rPr lang="it-IT" dirty="0"/>
              <a:t>Cambiamenti economici e volatilità dei prezzi dei combustibili fossili </a:t>
            </a:r>
          </a:p>
          <a:p>
            <a:r>
              <a:rPr lang="it-IT" dirty="0"/>
              <a:t>Rapida implementazione di altre tecnologie di energia rinnovabile che alimentano le richieste del mercato</a:t>
            </a:r>
          </a:p>
          <a:p>
            <a:r>
              <a:rPr lang="it-IT" dirty="0"/>
              <a:t>I prodotti </a:t>
            </a:r>
            <a:r>
              <a:rPr lang="it-IT" dirty="0" err="1"/>
              <a:t>biobased</a:t>
            </a:r>
            <a:r>
              <a:rPr lang="it-IT" dirty="0"/>
              <a:t> e la bioenergia sono valutati in base a standard più elevati rispetto ai prodotti tradizionali (non ci sono condizioni di parità)</a:t>
            </a:r>
          </a:p>
          <a:p>
            <a:r>
              <a:rPr lang="it-IT" dirty="0"/>
              <a:t>Disponibilità e </a:t>
            </a:r>
            <a:r>
              <a:rPr lang="it-IT" dirty="0" err="1"/>
              <a:t>contrattabilità</a:t>
            </a:r>
            <a:r>
              <a:rPr lang="it-IT" dirty="0"/>
              <a:t> delle materie prime (es. cambiamenti climatici, politiche, logistica)</a:t>
            </a:r>
          </a:p>
          <a:p>
            <a:r>
              <a:rPr lang="it-IT" dirty="0"/>
              <a:t>Capitale di investimento (elevato) per iniziative pilota e dimostrative difficile da reperire e infrastrutture industriali esistenti non ammortizzate</a:t>
            </a:r>
          </a:p>
          <a:p>
            <a:r>
              <a:rPr lang="it-IT" dirty="0"/>
              <a:t>Cambiamento delle politiche governative</a:t>
            </a:r>
          </a:p>
          <a:p>
            <a:r>
              <a:rPr lang="it-IT" dirty="0"/>
              <a:t>Interrogazione su cibo/alimenti/combustibili (competizione indiretta sull'uso del suolo) e sostenibilità della produzione di biomassa</a:t>
            </a:r>
          </a:p>
          <a:p>
            <a:r>
              <a:rPr lang="it-IT" dirty="0"/>
              <a:t>Obiettivi degli utenti finali spesso focalizzati su un singolo prodotto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B049F874-7738-EF08-43B3-743F6F49F11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0882" t="10417" r="2101" b="9583"/>
          <a:stretch/>
        </p:blipFill>
        <p:spPr>
          <a:xfrm>
            <a:off x="10567987" y="940589"/>
            <a:ext cx="1543050" cy="1828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9345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6E59C6D-D429-7C7B-0228-FB62CC45C2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123260"/>
            <a:ext cx="9144000" cy="2387600"/>
          </a:xfrm>
        </p:spPr>
        <p:txBody>
          <a:bodyPr anchor="ctr">
            <a:normAutofit fontScale="90000"/>
          </a:bodyPr>
          <a:lstStyle/>
          <a:p>
            <a:r>
              <a:rPr lang="en-GB" b="1">
                <a:solidFill>
                  <a:srgbClr val="94C020"/>
                </a:solidFill>
                <a:latin typeface="+mn-lt"/>
              </a:rPr>
              <a:t>Corso: VET-C2</a:t>
            </a:r>
            <a:br>
              <a:rPr lang="en-GB" b="1" dirty="0">
                <a:solidFill>
                  <a:srgbClr val="94C020"/>
                </a:solidFill>
                <a:latin typeface="+mn-lt"/>
              </a:rPr>
            </a:br>
            <a:r>
              <a:rPr lang="it-IT" b="1" dirty="0">
                <a:solidFill>
                  <a:srgbClr val="94C020"/>
                </a:solidFill>
                <a:latin typeface="+mn-lt"/>
              </a:rPr>
              <a:t>Modulo: </a:t>
            </a:r>
            <a:r>
              <a:rPr lang="it-IT" b="1" dirty="0" err="1">
                <a:solidFill>
                  <a:srgbClr val="94C020"/>
                </a:solidFill>
                <a:latin typeface="+mn-lt"/>
              </a:rPr>
              <a:t>Bio</a:t>
            </a:r>
            <a:r>
              <a:rPr lang="it-IT" b="1" dirty="0">
                <a:solidFill>
                  <a:srgbClr val="94C020"/>
                </a:solidFill>
                <a:latin typeface="+mn-lt"/>
              </a:rPr>
              <a:t>-economia, economia circolare e prodotti </a:t>
            </a:r>
            <a:r>
              <a:rPr lang="it-IT" b="1" dirty="0" err="1">
                <a:solidFill>
                  <a:srgbClr val="94C020"/>
                </a:solidFill>
                <a:latin typeface="+mn-lt"/>
              </a:rPr>
              <a:t>bio-based</a:t>
            </a:r>
            <a:br>
              <a:rPr lang="it-IT" b="1" dirty="0">
                <a:solidFill>
                  <a:srgbClr val="94C020"/>
                </a:solidFill>
                <a:latin typeface="+mn-lt"/>
              </a:rPr>
            </a:br>
            <a:r>
              <a:rPr lang="it-IT" b="1" dirty="0">
                <a:solidFill>
                  <a:srgbClr val="94C020"/>
                </a:solidFill>
                <a:latin typeface="+mn-lt"/>
              </a:rPr>
              <a:t>Unità di apprendimento: Il concetto di bioraffineria</a:t>
            </a:r>
            <a:endParaRPr lang="en-GB" b="1" dirty="0">
              <a:solidFill>
                <a:srgbClr val="94C020"/>
              </a:solidFill>
              <a:latin typeface="+mn-lt"/>
            </a:endParaRP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153480B5-24EA-F078-8AFA-9CEF687210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619750"/>
            <a:ext cx="9144000" cy="935510"/>
          </a:xfrm>
        </p:spPr>
        <p:txBody>
          <a:bodyPr/>
          <a:lstStyle/>
          <a:p>
            <a:pPr marL="0" indent="0">
              <a:buNone/>
            </a:pPr>
            <a:r>
              <a:rPr lang="en-GB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Autori</a:t>
            </a:r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 UNIFI &amp; MDU</a:t>
            </a:r>
          </a:p>
        </p:txBody>
      </p:sp>
    </p:spTree>
    <p:extLst>
      <p:ext uri="{BB962C8B-B14F-4D97-AF65-F5344CB8AC3E}">
        <p14:creationId xmlns:p14="http://schemas.microsoft.com/office/powerpoint/2010/main" val="2365202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9">
            <a:extLst>
              <a:ext uri="{FF2B5EF4-FFF2-40B4-BE49-F238E27FC236}">
                <a16:creationId xmlns:a16="http://schemas.microsoft.com/office/drawing/2014/main" id="{D5A2B874-CF53-D1DE-5DE5-53689B7CED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Conclusioni</a:t>
            </a:r>
            <a:endParaRPr lang="en-GB" dirty="0"/>
          </a:p>
        </p:txBody>
      </p:sp>
      <p:sp>
        <p:nvSpPr>
          <p:cNvPr id="11" name="Segnaposto contenuto 10">
            <a:extLst>
              <a:ext uri="{FF2B5EF4-FFF2-40B4-BE49-F238E27FC236}">
                <a16:creationId xmlns:a16="http://schemas.microsoft.com/office/drawing/2014/main" id="{F8C390CE-F11F-190E-0867-17F014F564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37100"/>
          </a:xfrm>
        </p:spPr>
        <p:txBody>
          <a:bodyPr>
            <a:normAutofit fontScale="92500" lnSpcReduction="20000"/>
          </a:bodyPr>
          <a:lstStyle/>
          <a:p>
            <a:r>
              <a:rPr lang="it-IT" dirty="0"/>
              <a:t>La biomassa sta diventando una fonte cruciale di materiali a base di carbonio man mano che l'economia si allontana dal carbone e dal petrolio grezzo.</a:t>
            </a:r>
          </a:p>
          <a:p>
            <a:r>
              <a:rPr lang="it-IT" dirty="0"/>
              <a:t>La bioeconomia sta diventando sempre più complessa a causa di fattori quali l'aumento dei prezzi del greggio, le preoccupazioni ambientali, gli impegni aziendali e i cambiamenti politici.</a:t>
            </a:r>
          </a:p>
          <a:p>
            <a:r>
              <a:rPr lang="it-IT" dirty="0"/>
              <a:t>Le bioraffinerie producono carburanti, elementi chimici, polimeri e solventi dalla biomassa, con aspettative di ulteriore crescita.</a:t>
            </a:r>
          </a:p>
          <a:p>
            <a:r>
              <a:rPr lang="it-IT" dirty="0"/>
              <a:t>Le bioraffinerie non stanno ancora sostituendo le tecnologie di raffinazione fossili, ma mirano a integrarsi con le infrastrutture esistenti.</a:t>
            </a:r>
          </a:p>
          <a:p>
            <a:r>
              <a:rPr lang="it-IT" dirty="0"/>
              <a:t>I processi integrati di </a:t>
            </a:r>
            <a:r>
              <a:rPr lang="it-IT" dirty="0" err="1"/>
              <a:t>bioraffinazione</a:t>
            </a:r>
            <a:r>
              <a:rPr lang="it-IT" dirty="0"/>
              <a:t> che producono prodotti a base biologica e vettori energetici sono considerati la strategia più efficiente per la valorizzazione delle biomasse.</a:t>
            </a:r>
          </a:p>
          <a:p>
            <a:r>
              <a:rPr lang="it-IT" dirty="0"/>
              <a:t>Le sfide comprendono la fattibilità economica delle trasformazioni della biomassa e lo sviluppo di nuove tecnologie di lavorazione, catalizzatori e reazioni chimiche.</a:t>
            </a:r>
          </a:p>
          <a:p>
            <a:r>
              <a:rPr lang="it-IT" dirty="0"/>
              <a:t>Il raggiungimento di processi industriali a zero emissioni di carbonio attraverso il consumo di energia rinnovabile richiede la collaborazione tra le parti interessate e l'integrazione con altri settori e tecnologie.</a:t>
            </a:r>
            <a:endParaRPr lang="en-GB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CFE691D5-0190-8041-F65F-D9E02984A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10351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42794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>
            <a:extLst>
              <a:ext uri="{FF2B5EF4-FFF2-40B4-BE49-F238E27FC236}">
                <a16:creationId xmlns:a16="http://schemas.microsoft.com/office/drawing/2014/main" id="{AB80AC97-469E-C97E-B6A4-099FE39B29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Sommario</a:t>
            </a:r>
            <a:endParaRPr lang="en-GB" dirty="0"/>
          </a:p>
        </p:txBody>
      </p:sp>
      <p:sp>
        <p:nvSpPr>
          <p:cNvPr id="8" name="Segnaposto contenuto 7">
            <a:extLst>
              <a:ext uri="{FF2B5EF4-FFF2-40B4-BE49-F238E27FC236}">
                <a16:creationId xmlns:a16="http://schemas.microsoft.com/office/drawing/2014/main" id="{BE48C2AD-647B-3FD1-B2FA-FB3EAEA11B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Il concetto di bioraffineria</a:t>
            </a:r>
          </a:p>
          <a:p>
            <a:r>
              <a:rPr lang="it-IT" dirty="0"/>
              <a:t>Casi di studio ed esempi mondiali</a:t>
            </a:r>
          </a:p>
          <a:p>
            <a:r>
              <a:rPr lang="it-IT" dirty="0"/>
              <a:t>Sfide per lo sviluppo futuro</a:t>
            </a:r>
            <a:endParaRPr lang="en-GB" dirty="0"/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24941B8C-DB3D-F1B7-0E3D-918F48F62A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14513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7A263EA-4266-208C-A584-9FE856EA3B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Bioraffineria</a:t>
            </a:r>
            <a:r>
              <a:rPr lang="en-GB" dirty="0"/>
              <a:t>: </a:t>
            </a:r>
            <a:r>
              <a:rPr lang="en-GB" dirty="0" err="1"/>
              <a:t>definizione</a:t>
            </a:r>
            <a:endParaRPr lang="en-GB" dirty="0"/>
          </a:p>
        </p:txBody>
      </p:sp>
      <p:sp>
        <p:nvSpPr>
          <p:cNvPr id="8" name="Segnaposto contenuto 7">
            <a:extLst>
              <a:ext uri="{FF2B5EF4-FFF2-40B4-BE49-F238E27FC236}">
                <a16:creationId xmlns:a16="http://schemas.microsoft.com/office/drawing/2014/main" id="{089D8DCB-0CA4-57E2-68C9-5E1B71CB65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00026" y="1825625"/>
            <a:ext cx="428625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t-IT" dirty="0"/>
              <a:t>Definizione di bioraffineria della IEA Bioenergy Task 42</a:t>
            </a:r>
          </a:p>
          <a:p>
            <a:pPr marL="0" indent="0">
              <a:buNone/>
            </a:pPr>
            <a:r>
              <a:rPr lang="it-IT" dirty="0"/>
              <a:t>«La bioraffineria è la trasformazione sostenibile della biomassa in uno spettro di prodotti commercializzabili (alimenti, mangimi, materiali, prodotti chimici) e di energia (carburanti, energia, calore)».</a:t>
            </a:r>
            <a:endParaRPr lang="en-GB" dirty="0"/>
          </a:p>
        </p:txBody>
      </p:sp>
      <p:pic>
        <p:nvPicPr>
          <p:cNvPr id="11" name="Segnaposto contenuto 10">
            <a:extLst>
              <a:ext uri="{FF2B5EF4-FFF2-40B4-BE49-F238E27FC236}">
                <a16:creationId xmlns:a16="http://schemas.microsoft.com/office/drawing/2014/main" id="{C294F56B-0B35-9E0F-FD0F-DC3D33615D7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62425" y="1566941"/>
            <a:ext cx="8029575" cy="4841443"/>
          </a:xfrm>
        </p:spPr>
      </p:pic>
      <p:sp>
        <p:nvSpPr>
          <p:cNvPr id="7" name="Segnaposto piè di pagina 1">
            <a:extLst>
              <a:ext uri="{FF2B5EF4-FFF2-40B4-BE49-F238E27FC236}">
                <a16:creationId xmlns:a16="http://schemas.microsoft.com/office/drawing/2014/main" id="{4C3EEE37-01BD-E94F-3EEF-CF8F14C75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Module: Bio-economy, circular economy and bio-based products / Learning Unit: The concept of biorefinery</a:t>
            </a:r>
          </a:p>
          <a:p>
            <a:r>
              <a:rPr lang="en-US" dirty="0"/>
              <a:t>Sub Unit: </a:t>
            </a:r>
            <a:r>
              <a:rPr lang="en-US" b="1" dirty="0"/>
              <a:t>The concept of biorefinery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B59CB4D6-D918-E6D4-8FBF-0CBAA081A9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2" name="Segnaposto contenuto 2">
            <a:extLst>
              <a:ext uri="{FF2B5EF4-FFF2-40B4-BE49-F238E27FC236}">
                <a16:creationId xmlns:a16="http://schemas.microsoft.com/office/drawing/2014/main" id="{9780F0D3-1606-D882-A904-9E48A6B96BC0}"/>
              </a:ext>
            </a:extLst>
          </p:cNvPr>
          <p:cNvSpPr txBox="1">
            <a:spLocks/>
          </p:cNvSpPr>
          <p:nvPr/>
        </p:nvSpPr>
        <p:spPr>
          <a:xfrm>
            <a:off x="4486276" y="5198834"/>
            <a:ext cx="4038600" cy="658848"/>
          </a:xfrm>
          <a:prstGeom prst="rect">
            <a:avLst/>
          </a:prstGeom>
          <a:ln>
            <a:solidFill>
              <a:srgbClr val="92D050"/>
            </a:solidFill>
          </a:ln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it-IT" sz="1477" i="1" dirty="0"/>
              <a:t>Un esempio di catena del valore dei prodotti </a:t>
            </a:r>
            <a:r>
              <a:rPr lang="it-IT" sz="1477" i="1" dirty="0" err="1"/>
              <a:t>bio-based</a:t>
            </a:r>
            <a:r>
              <a:rPr lang="it-IT" sz="1477" i="1" dirty="0"/>
              <a:t> che è un'illustrazione generale di una bioraffineria basata su materie prime agricole e costruita intorno a tecnologie di conversione biochimica.</a:t>
            </a:r>
            <a:endParaRPr lang="en-GB" sz="1477" i="1" dirty="0"/>
          </a:p>
        </p:txBody>
      </p:sp>
    </p:spTree>
    <p:extLst>
      <p:ext uri="{BB962C8B-B14F-4D97-AF65-F5344CB8AC3E}">
        <p14:creationId xmlns:p14="http://schemas.microsoft.com/office/powerpoint/2010/main" val="15828949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1767B0-0468-26FD-DA5D-DD79AD5D30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898D8227-6FEC-EBBF-0AE2-301E2A47AB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Bioraffinerie</a:t>
            </a:r>
            <a:r>
              <a:rPr lang="en-GB" dirty="0"/>
              <a:t>: </a:t>
            </a:r>
            <a:r>
              <a:rPr lang="en-GB" dirty="0" err="1"/>
              <a:t>prodotti</a:t>
            </a:r>
            <a:endParaRPr lang="en-GB" dirty="0"/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336D1301-6C7C-D524-E033-45D4DA9C69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200" y="1557338"/>
            <a:ext cx="6057899" cy="4814887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it-IT" sz="1600" dirty="0"/>
              <a:t>I principali elementi costitutivi dell'industria chimica includono metanolo, etilene, propilene, butadiene, benzene, toluene e xilene. Sebbene siano utilizzati principalmente per polimeri e materie plastiche, servono anche come base per numerosi prodotti chimici fini e speciali.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it-IT" sz="1600" dirty="0"/>
              <a:t>Le controparti </a:t>
            </a:r>
            <a:r>
              <a:rPr lang="it-IT" sz="1600" dirty="0" err="1"/>
              <a:t>biobased</a:t>
            </a:r>
            <a:r>
              <a:rPr lang="it-IT" sz="1600" dirty="0"/>
              <a:t> sono i prodotti delle bioraffinerie e hanno il potenziale per sostituire i materiali di origine fossile, ma le considerazioni sui costi sono fondamentali.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it-IT" sz="1600" dirty="0"/>
              <a:t>I prodotti </a:t>
            </a:r>
            <a:r>
              <a:rPr lang="it-IT" sz="1600" dirty="0" err="1"/>
              <a:t>biobased</a:t>
            </a:r>
            <a:r>
              <a:rPr lang="it-IT" sz="1600" dirty="0"/>
              <a:t> devono eguagliare o superare gli equivalenti petrolchimici a un costo competitivo e con un minore impatto ambientale. I processi integrati di </a:t>
            </a:r>
            <a:r>
              <a:rPr lang="it-IT" sz="1600" dirty="0" err="1"/>
              <a:t>bioraffinazione</a:t>
            </a:r>
            <a:r>
              <a:rPr lang="it-IT" sz="1600" dirty="0"/>
              <a:t>, simili alle raffinerie di petrolio, sono considerati un approccio più efficiente, che prevede la produzione di prodotti a base biologica insieme a vettori energetici secondari. Questa integrazione, che include la produzione di alimenti o mangimi, è in linea con la visione di un'economia sostenibile basata sulla bioenergia.</a:t>
            </a:r>
          </a:p>
        </p:txBody>
      </p:sp>
      <p:sp>
        <p:nvSpPr>
          <p:cNvPr id="7" name="Segnaposto piè di pagina 1">
            <a:extLst>
              <a:ext uri="{FF2B5EF4-FFF2-40B4-BE49-F238E27FC236}">
                <a16:creationId xmlns:a16="http://schemas.microsoft.com/office/drawing/2014/main" id="{6D892271-A1AC-6372-128E-ECBEDA5A0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Module: Bio-economy, circular economy and bio-based products / Learning Unit: The concept of biorefinery</a:t>
            </a:r>
          </a:p>
          <a:p>
            <a:r>
              <a:rPr lang="en-US" dirty="0"/>
              <a:t>Sub Unit: </a:t>
            </a:r>
            <a:r>
              <a:rPr lang="en-US" b="1" dirty="0"/>
              <a:t>The concept of biorefinery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7BF03A30-7B2D-87D7-4C99-33152DAC9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16" name="Segnaposto contenuto 15">
            <a:extLst>
              <a:ext uri="{FF2B5EF4-FFF2-40B4-BE49-F238E27FC236}">
                <a16:creationId xmlns:a16="http://schemas.microsoft.com/office/drawing/2014/main" id="{65794D90-B646-3682-3ABF-CDA08D9FE25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10300" y="1178414"/>
            <a:ext cx="5905499" cy="4989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7207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CB5EEA3-6218-1F2A-A8DF-343D779682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 diverse </a:t>
            </a:r>
            <a:r>
              <a:rPr lang="en-GB" dirty="0" err="1"/>
              <a:t>Generazioni</a:t>
            </a:r>
            <a:r>
              <a:rPr lang="en-GB" dirty="0"/>
              <a:t> di </a:t>
            </a:r>
            <a:r>
              <a:rPr lang="en-GB" dirty="0" err="1"/>
              <a:t>bioraffinerie</a:t>
            </a:r>
            <a:endParaRPr lang="en-GB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29EFB7F-26F5-B8B1-C3E6-A850E12B1C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2000" y="1825625"/>
            <a:ext cx="5038725" cy="462280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it-IT" b="1" dirty="0"/>
              <a:t>Prima generazione</a:t>
            </a:r>
            <a:r>
              <a:rPr lang="it-IT" dirty="0"/>
              <a:t>, incentrata principalmente sulla conversione di colture alimentari, come il mais o la canna da zucchero, in biocarburanti come l'etanolo. Le materie prime sono tipicamente parti commestibili delle piante.</a:t>
            </a:r>
          </a:p>
          <a:p>
            <a:pPr>
              <a:lnSpc>
                <a:spcPct val="120000"/>
              </a:lnSpc>
            </a:pPr>
            <a:r>
              <a:rPr lang="it-IT" b="1" dirty="0"/>
              <a:t>Seconda generazione</a:t>
            </a:r>
            <a:r>
              <a:rPr lang="it-IT" dirty="0"/>
              <a:t>, utilizza biomasse non alimentari, come residui agricoli (ad esempio, stocchi di mais, paglia di grano), residui forestali o colture energetiche, per produrre una gamma più ampia di prodotti </a:t>
            </a:r>
            <a:r>
              <a:rPr lang="it-IT" dirty="0" err="1"/>
              <a:t>biobased</a:t>
            </a:r>
            <a:r>
              <a:rPr lang="it-IT" dirty="0"/>
              <a:t>.</a:t>
            </a:r>
            <a:endParaRPr lang="en-GB" dirty="0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27860E00-3DE0-19FA-C204-5E86998A35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781675" cy="4351338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it-IT" b="1" dirty="0"/>
              <a:t>Terza generazione</a:t>
            </a:r>
            <a:r>
              <a:rPr lang="it-IT" dirty="0"/>
              <a:t>, spesso associata all'uso delle alghe come materia prima per la produzione di biocarburanti. Le alghe possono essere coltivate in vari ambienti, comprese le acque reflue, e possono produrre lipidi adatti al biodiesel.</a:t>
            </a:r>
          </a:p>
          <a:p>
            <a:pPr>
              <a:lnSpc>
                <a:spcPct val="120000"/>
              </a:lnSpc>
            </a:pPr>
            <a:r>
              <a:rPr lang="it-IT" dirty="0"/>
              <a:t>Le bioraffinerie di </a:t>
            </a:r>
            <a:r>
              <a:rPr lang="it-IT" b="1" dirty="0"/>
              <a:t>quarta generazione </a:t>
            </a:r>
            <a:r>
              <a:rPr lang="it-IT" dirty="0"/>
              <a:t>o </a:t>
            </a:r>
            <a:r>
              <a:rPr lang="it-IT" b="1" dirty="0"/>
              <a:t>integrate</a:t>
            </a:r>
            <a:r>
              <a:rPr lang="it-IT" dirty="0"/>
              <a:t> combinano più processi di conversione per produrre una varietà di prodotti da materie prime diverse. Questi impianti mirano al massimo utilizzo delle risorse e alla redditività economica.</a:t>
            </a:r>
            <a:endParaRPr lang="en-GB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07F0254-5DD4-2CF0-C186-90065B43A0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6</a:t>
            </a:fld>
            <a:endParaRPr lang="en-US" dirty="0"/>
          </a:p>
        </p:txBody>
      </p:sp>
      <p:sp>
        <p:nvSpPr>
          <p:cNvPr id="7" name="Segnaposto piè di pagina 1">
            <a:extLst>
              <a:ext uri="{FF2B5EF4-FFF2-40B4-BE49-F238E27FC236}">
                <a16:creationId xmlns:a16="http://schemas.microsoft.com/office/drawing/2014/main" id="{02E0174E-0DB0-FA9E-B262-7A268E78D9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238876"/>
            <a:ext cx="9982200" cy="600074"/>
          </a:xfrm>
        </p:spPr>
        <p:txBody>
          <a:bodyPr/>
          <a:lstStyle/>
          <a:p>
            <a:r>
              <a:rPr lang="en-US" dirty="0"/>
              <a:t>Module: Bio-economy, circular economy and bio-based products / Learning Unit: The concept of biorefinery</a:t>
            </a:r>
          </a:p>
          <a:p>
            <a:r>
              <a:rPr lang="en-US" dirty="0"/>
              <a:t>Sub Unit: </a:t>
            </a:r>
            <a:r>
              <a:rPr lang="en-US" b="1" dirty="0"/>
              <a:t>The concept of biorefinery</a:t>
            </a:r>
          </a:p>
        </p:txBody>
      </p:sp>
    </p:spTree>
    <p:extLst>
      <p:ext uri="{BB962C8B-B14F-4D97-AF65-F5344CB8AC3E}">
        <p14:creationId xmlns:p14="http://schemas.microsoft.com/office/powerpoint/2010/main" val="25038367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6A4271-110D-4180-B601-83C6DAC0E9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D9929A7-E4BF-2622-7898-B8CCF27315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Bioraffinerie</a:t>
            </a:r>
            <a:r>
              <a:rPr lang="en-GB" dirty="0"/>
              <a:t>: driver </a:t>
            </a:r>
            <a:r>
              <a:rPr lang="en-GB" dirty="0" err="1"/>
              <a:t>principali</a:t>
            </a:r>
            <a:endParaRPr lang="en-GB" dirty="0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EFF7AE1E-F22D-5541-6FB9-0E79B9E0779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Settore</a:t>
            </a:r>
            <a:r>
              <a:rPr lang="en-GB" dirty="0"/>
              <a:t> </a:t>
            </a:r>
            <a:r>
              <a:rPr lang="en-GB" dirty="0" err="1"/>
              <a:t>dei</a:t>
            </a:r>
            <a:r>
              <a:rPr lang="en-GB" dirty="0"/>
              <a:t> </a:t>
            </a:r>
            <a:r>
              <a:rPr lang="en-GB" dirty="0" err="1"/>
              <a:t>trasporti</a:t>
            </a:r>
            <a:endParaRPr lang="en-GB" dirty="0"/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84E925D0-11D7-65CB-6885-1A36B4610DF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/>
              <a:t>Il principale motore per lo sviluppo e l'implementazione dei processi di </a:t>
            </a:r>
            <a:r>
              <a:rPr lang="it-IT" dirty="0" err="1"/>
              <a:t>bioraffinazione</a:t>
            </a:r>
            <a:r>
              <a:rPr lang="it-IT" dirty="0"/>
              <a:t> è oggi il settore dei </a:t>
            </a:r>
            <a:r>
              <a:rPr lang="it-IT" b="1" dirty="0"/>
              <a:t>trasporti</a:t>
            </a:r>
            <a:r>
              <a:rPr lang="it-IT" dirty="0"/>
              <a:t>. Nel breve e nel medio termine sono necessarie quantità significative di carburanti rinnovabili per soddisfare le normative vigenti sia in Europa sia al di fuori di essa.</a:t>
            </a:r>
            <a:endParaRPr lang="en-GB" dirty="0"/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770EF2AE-20D5-5772-9327-CB8065DD27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GB" dirty="0" err="1"/>
              <a:t>Sostenibilità</a:t>
            </a:r>
            <a:endParaRPr lang="en-GB" dirty="0"/>
          </a:p>
        </p:txBody>
      </p:sp>
      <p:sp>
        <p:nvSpPr>
          <p:cNvPr id="9" name="Segnaposto contenuto 8">
            <a:extLst>
              <a:ext uri="{FF2B5EF4-FFF2-40B4-BE49-F238E27FC236}">
                <a16:creationId xmlns:a16="http://schemas.microsoft.com/office/drawing/2014/main" id="{B420A88F-CB9A-2829-5FE9-C3EAED2CEA83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/>
              <a:t>Uno dei principali fattori che spingono alla creazione di bioraffinerie è la richiesta di </a:t>
            </a:r>
            <a:r>
              <a:rPr lang="it-IT" b="1" dirty="0"/>
              <a:t>sostenibilità</a:t>
            </a:r>
            <a:r>
              <a:rPr lang="it-IT" dirty="0"/>
              <a:t>. Lo sviluppo delle bioraffinerie può essere progettato per la sostenibilità ambientale, sociale ed economica, con un impatto sull'intera catena del valore del prodotto.</a:t>
            </a:r>
            <a:endParaRPr lang="en-GB" dirty="0"/>
          </a:p>
        </p:txBody>
      </p:sp>
      <p:sp>
        <p:nvSpPr>
          <p:cNvPr id="7" name="Segnaposto piè di pagina 1">
            <a:extLst>
              <a:ext uri="{FF2B5EF4-FFF2-40B4-BE49-F238E27FC236}">
                <a16:creationId xmlns:a16="http://schemas.microsoft.com/office/drawing/2014/main" id="{1C537E0A-38C8-F9AA-B0DE-1DC33A0FA0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Module: Bio-economy, circular economy and bio-based products / Learning Unit: The concept of biorefinery</a:t>
            </a:r>
          </a:p>
          <a:p>
            <a:r>
              <a:rPr lang="en-US" dirty="0"/>
              <a:t>Sub Unit: </a:t>
            </a:r>
            <a:r>
              <a:rPr lang="en-US" b="1" dirty="0"/>
              <a:t>The concept of biorefinery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619B7375-7395-6BEC-1510-2EB17D246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B6CF1A45-AD19-A3E7-9ABC-F552638AB13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558" t="34313" r="10203" b="32640"/>
          <a:stretch/>
        </p:blipFill>
        <p:spPr>
          <a:xfrm>
            <a:off x="1085056" y="1631950"/>
            <a:ext cx="2314575" cy="545012"/>
          </a:xfrm>
          <a:prstGeom prst="rect">
            <a:avLst/>
          </a:prstGeom>
        </p:spPr>
      </p:pic>
      <p:pic>
        <p:nvPicPr>
          <p:cNvPr id="18" name="Immagine 17">
            <a:extLst>
              <a:ext uri="{FF2B5EF4-FFF2-40B4-BE49-F238E27FC236}">
                <a16:creationId xmlns:a16="http://schemas.microsoft.com/office/drawing/2014/main" id="{165D1D7D-8BE5-F367-188F-37C2644C312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94427" y="1584271"/>
            <a:ext cx="2653507" cy="640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0689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8">
            <a:extLst>
              <a:ext uri="{FF2B5EF4-FFF2-40B4-BE49-F238E27FC236}">
                <a16:creationId xmlns:a16="http://schemas.microsoft.com/office/drawing/2014/main" id="{0B29304E-24A6-70D2-448F-51DB47A124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Piramide del valore della biomassa</a:t>
            </a:r>
            <a:endParaRPr lang="en-GB" dirty="0"/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837D3961-32E2-87FE-0FCD-5CB9F27DC7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10" name="Segnaposto piè di pagina 1">
            <a:extLst>
              <a:ext uri="{FF2B5EF4-FFF2-40B4-BE49-F238E27FC236}">
                <a16:creationId xmlns:a16="http://schemas.microsoft.com/office/drawing/2014/main" id="{FEAC7E96-316D-CCC8-755F-001251D79B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238876"/>
            <a:ext cx="9982200" cy="600074"/>
          </a:xfrm>
        </p:spPr>
        <p:txBody>
          <a:bodyPr/>
          <a:lstStyle/>
          <a:p>
            <a:r>
              <a:rPr lang="en-US" dirty="0"/>
              <a:t>Module: Bio-economy, circular economy and bio-based products / Learning Unit: The concept of biorefinery</a:t>
            </a:r>
          </a:p>
          <a:p>
            <a:r>
              <a:rPr lang="en-US" dirty="0"/>
              <a:t>Sub Unit: </a:t>
            </a:r>
            <a:r>
              <a:rPr lang="en-US" b="1" dirty="0"/>
              <a:t>The concept of biorefinery</a:t>
            </a:r>
          </a:p>
        </p:txBody>
      </p:sp>
      <p:sp>
        <p:nvSpPr>
          <p:cNvPr id="11" name="Triangolo isoscele 10">
            <a:extLst>
              <a:ext uri="{FF2B5EF4-FFF2-40B4-BE49-F238E27FC236}">
                <a16:creationId xmlns:a16="http://schemas.microsoft.com/office/drawing/2014/main" id="{75EBBA5E-786A-050C-6D29-5D023DD93A70}"/>
              </a:ext>
            </a:extLst>
          </p:cNvPr>
          <p:cNvSpPr/>
          <p:nvPr/>
        </p:nvSpPr>
        <p:spPr>
          <a:xfrm>
            <a:off x="3554840" y="1907620"/>
            <a:ext cx="5082320" cy="4381310"/>
          </a:xfrm>
          <a:prstGeom prst="triangle">
            <a:avLst/>
          </a:prstGeom>
          <a:gradFill>
            <a:gsLst>
              <a:gs pos="0">
                <a:srgbClr val="92D050">
                  <a:alpha val="4000"/>
                </a:srgbClr>
              </a:gs>
              <a:gs pos="100000">
                <a:schemeClr val="accent6">
                  <a:lumMod val="75000"/>
                </a:schemeClr>
              </a:gs>
            </a:gsLst>
            <a:lin ang="5400000" scaled="1"/>
          </a:gradFill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6CE88A82-03E2-7F91-2A99-E514628A143A}"/>
              </a:ext>
            </a:extLst>
          </p:cNvPr>
          <p:cNvSpPr txBox="1"/>
          <p:nvPr/>
        </p:nvSpPr>
        <p:spPr>
          <a:xfrm>
            <a:off x="3048000" y="1490663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400" dirty="0" err="1">
                <a:solidFill>
                  <a:schemeClr val="accent6">
                    <a:lumMod val="75000"/>
                  </a:schemeClr>
                </a:solidFill>
              </a:rPr>
              <a:t>Priorità</a:t>
            </a:r>
            <a:r>
              <a:rPr lang="en-GB" sz="2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2400" dirty="0" err="1">
                <a:solidFill>
                  <a:schemeClr val="accent6">
                    <a:lumMod val="75000"/>
                  </a:schemeClr>
                </a:solidFill>
              </a:rPr>
              <a:t>dell’utilizzo</a:t>
            </a:r>
            <a:r>
              <a:rPr lang="en-GB" sz="2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2400" dirty="0" err="1">
                <a:solidFill>
                  <a:schemeClr val="accent6">
                    <a:lumMod val="75000"/>
                  </a:schemeClr>
                </a:solidFill>
              </a:rPr>
              <a:t>della</a:t>
            </a:r>
            <a:r>
              <a:rPr lang="en-GB" sz="2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2400" dirty="0" err="1">
                <a:solidFill>
                  <a:schemeClr val="accent6">
                    <a:lumMod val="75000"/>
                  </a:schemeClr>
                </a:solidFill>
              </a:rPr>
              <a:t>biomassa</a:t>
            </a:r>
            <a:endParaRPr lang="en-GB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4" name="Rettangolo con angoli arrotondati 13">
            <a:extLst>
              <a:ext uri="{FF2B5EF4-FFF2-40B4-BE49-F238E27FC236}">
                <a16:creationId xmlns:a16="http://schemas.microsoft.com/office/drawing/2014/main" id="{CE8062D7-483B-F50F-240E-1A5C5505EDAC}"/>
              </a:ext>
            </a:extLst>
          </p:cNvPr>
          <p:cNvSpPr/>
          <p:nvPr/>
        </p:nvSpPr>
        <p:spPr>
          <a:xfrm>
            <a:off x="3048000" y="2309812"/>
            <a:ext cx="6096000" cy="766763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accent6">
                    <a:lumMod val="50000"/>
                  </a:schemeClr>
                </a:solidFill>
              </a:rPr>
              <a:t>Salute e stile di vita</a:t>
            </a:r>
          </a:p>
          <a:p>
            <a:pPr algn="ctr"/>
            <a:r>
              <a:rPr lang="it-IT" b="1" i="1" dirty="0">
                <a:solidFill>
                  <a:schemeClr val="accent6">
                    <a:lumMod val="50000"/>
                  </a:schemeClr>
                </a:solidFill>
              </a:rPr>
              <a:t>farmaceutica, chimica fine, cosmetica</a:t>
            </a:r>
            <a:endParaRPr lang="en-GB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5" name="Rettangolo con angoli arrotondati 14">
            <a:extLst>
              <a:ext uri="{FF2B5EF4-FFF2-40B4-BE49-F238E27FC236}">
                <a16:creationId xmlns:a16="http://schemas.microsoft.com/office/drawing/2014/main" id="{C9D11407-6600-E6EB-E5C9-85E1C47A4C22}"/>
              </a:ext>
            </a:extLst>
          </p:cNvPr>
          <p:cNvSpPr/>
          <p:nvPr/>
        </p:nvSpPr>
        <p:spPr>
          <a:xfrm>
            <a:off x="3048000" y="3281115"/>
            <a:ext cx="6096000" cy="766763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accent6">
                    <a:lumMod val="50000"/>
                  </a:schemeClr>
                </a:solidFill>
              </a:rPr>
              <a:t>Alimentazione</a:t>
            </a:r>
          </a:p>
          <a:p>
            <a:pPr algn="ctr"/>
            <a:r>
              <a:rPr lang="it-IT" b="1" i="1" dirty="0">
                <a:solidFill>
                  <a:schemeClr val="accent6">
                    <a:lumMod val="50000"/>
                  </a:schemeClr>
                </a:solidFill>
              </a:rPr>
              <a:t>consumo finale di alimenti e mangimi</a:t>
            </a:r>
            <a:endParaRPr lang="en-GB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6" name="Rettangolo con angoli arrotondati 15">
            <a:extLst>
              <a:ext uri="{FF2B5EF4-FFF2-40B4-BE49-F238E27FC236}">
                <a16:creationId xmlns:a16="http://schemas.microsoft.com/office/drawing/2014/main" id="{D3B2A674-09B9-2C24-7587-E70C57E06E1F}"/>
              </a:ext>
            </a:extLst>
          </p:cNvPr>
          <p:cNvSpPr/>
          <p:nvPr/>
        </p:nvSpPr>
        <p:spPr>
          <a:xfrm>
            <a:off x="3048000" y="4252418"/>
            <a:ext cx="6096000" cy="766763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accent6">
                    <a:lumMod val="50000"/>
                  </a:schemeClr>
                </a:solidFill>
              </a:rPr>
              <a:t>Chimica e materiali</a:t>
            </a:r>
          </a:p>
          <a:p>
            <a:pPr algn="ctr"/>
            <a:r>
              <a:rPr lang="it-IT" b="1" i="1" dirty="0">
                <a:solidFill>
                  <a:schemeClr val="accent6">
                    <a:lumMod val="50000"/>
                  </a:schemeClr>
                </a:solidFill>
              </a:rPr>
              <a:t>prodotti chimici di base e sfusi, fertilizzanti</a:t>
            </a:r>
            <a:endParaRPr lang="en-GB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7" name="Rettangolo con angoli arrotondati 16">
            <a:extLst>
              <a:ext uri="{FF2B5EF4-FFF2-40B4-BE49-F238E27FC236}">
                <a16:creationId xmlns:a16="http://schemas.microsoft.com/office/drawing/2014/main" id="{841E5A04-1863-6FAD-C4D5-584B38BC068C}"/>
              </a:ext>
            </a:extLst>
          </p:cNvPr>
          <p:cNvSpPr/>
          <p:nvPr/>
        </p:nvSpPr>
        <p:spPr>
          <a:xfrm>
            <a:off x="3048000" y="5223722"/>
            <a:ext cx="6096000" cy="766763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accent6">
                    <a:lumMod val="50000"/>
                  </a:schemeClr>
                </a:solidFill>
              </a:rPr>
              <a:t>Energia</a:t>
            </a:r>
          </a:p>
          <a:p>
            <a:pPr algn="ctr"/>
            <a:r>
              <a:rPr lang="it-IT" b="1" i="1" dirty="0">
                <a:solidFill>
                  <a:schemeClr val="accent6">
                    <a:lumMod val="50000"/>
                  </a:schemeClr>
                </a:solidFill>
              </a:rPr>
              <a:t>carburante per il trasporto, elettricità, calore</a:t>
            </a:r>
            <a:endParaRPr lang="en-GB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8" name="Freccia in giù 17">
            <a:extLst>
              <a:ext uri="{FF2B5EF4-FFF2-40B4-BE49-F238E27FC236}">
                <a16:creationId xmlns:a16="http://schemas.microsoft.com/office/drawing/2014/main" id="{E286C029-03B1-F1AC-FFB4-6875CA8F6A48}"/>
              </a:ext>
            </a:extLst>
          </p:cNvPr>
          <p:cNvSpPr/>
          <p:nvPr/>
        </p:nvSpPr>
        <p:spPr>
          <a:xfrm>
            <a:off x="10601325" y="1942704"/>
            <a:ext cx="219075" cy="4286548"/>
          </a:xfrm>
          <a:prstGeom prst="down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487128AB-6ED5-CAE8-C663-4CC01A4BA2EF}"/>
              </a:ext>
            </a:extLst>
          </p:cNvPr>
          <p:cNvSpPr txBox="1"/>
          <p:nvPr/>
        </p:nvSpPr>
        <p:spPr>
          <a:xfrm rot="16200000">
            <a:off x="8520118" y="3867442"/>
            <a:ext cx="37007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solidFill>
                  <a:schemeClr val="accent6">
                    <a:lumMod val="75000"/>
                  </a:schemeClr>
                </a:solidFill>
              </a:rPr>
              <a:t>Volume</a:t>
            </a:r>
          </a:p>
        </p:txBody>
      </p:sp>
      <p:sp>
        <p:nvSpPr>
          <p:cNvPr id="20" name="Freccia in giù 19">
            <a:extLst>
              <a:ext uri="{FF2B5EF4-FFF2-40B4-BE49-F238E27FC236}">
                <a16:creationId xmlns:a16="http://schemas.microsoft.com/office/drawing/2014/main" id="{05D88B60-468A-FE54-CB00-DA8A3F48376B}"/>
              </a:ext>
            </a:extLst>
          </p:cNvPr>
          <p:cNvSpPr/>
          <p:nvPr/>
        </p:nvSpPr>
        <p:spPr>
          <a:xfrm rot="10800000">
            <a:off x="1371599" y="1942704"/>
            <a:ext cx="219075" cy="4286548"/>
          </a:xfrm>
          <a:prstGeom prst="down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198F75AE-2927-CD12-17AE-36C81011F7E8}"/>
              </a:ext>
            </a:extLst>
          </p:cNvPr>
          <p:cNvSpPr txBox="1"/>
          <p:nvPr/>
        </p:nvSpPr>
        <p:spPr>
          <a:xfrm rot="16200000">
            <a:off x="-709608" y="3867442"/>
            <a:ext cx="37007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solidFill>
                  <a:schemeClr val="accent6">
                    <a:lumMod val="75000"/>
                  </a:schemeClr>
                </a:solidFill>
              </a:rPr>
              <a:t>Valore </a:t>
            </a:r>
            <a:r>
              <a:rPr lang="en-GB" sz="2400" dirty="0" err="1">
                <a:solidFill>
                  <a:schemeClr val="accent6">
                    <a:lumMod val="75000"/>
                  </a:schemeClr>
                </a:solidFill>
              </a:rPr>
              <a:t>aggiunto</a:t>
            </a:r>
            <a:endParaRPr lang="en-GB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61007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0C04B8-A34C-AD19-C8D0-6621C1CD69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07ECCB2-8401-7F4D-16FD-1585FF81EA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Catena del valore delle industrie </a:t>
            </a:r>
            <a:r>
              <a:rPr lang="it-IT" dirty="0" err="1"/>
              <a:t>biobased</a:t>
            </a:r>
            <a:endParaRPr lang="en-GB" dirty="0"/>
          </a:p>
        </p:txBody>
      </p:sp>
      <p:sp>
        <p:nvSpPr>
          <p:cNvPr id="4" name="Segnaposto piè di pagina 1">
            <a:extLst>
              <a:ext uri="{FF2B5EF4-FFF2-40B4-BE49-F238E27FC236}">
                <a16:creationId xmlns:a16="http://schemas.microsoft.com/office/drawing/2014/main" id="{74352455-183E-E0BC-F182-D22223DAD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Module: Bio-economy, circular economy and bio-based products / Learning Unit: The concept of biorefinery</a:t>
            </a:r>
          </a:p>
          <a:p>
            <a:r>
              <a:rPr lang="en-US" dirty="0"/>
              <a:t>Sub Unit: </a:t>
            </a:r>
            <a:r>
              <a:rPr lang="en-US" b="1" dirty="0"/>
              <a:t>The concept of biorefinery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5F9DFB65-94C7-EF9E-E02F-E68D647956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A4BD9875-8E8C-6749-0B1B-EBE82E562E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95" t="9028" r="1395" b="50000"/>
          <a:stretch/>
        </p:blipFill>
        <p:spPr>
          <a:xfrm>
            <a:off x="1828801" y="1552575"/>
            <a:ext cx="8534398" cy="2809876"/>
          </a:xfrm>
          <a:prstGeom prst="rect">
            <a:avLst/>
          </a:prstGeom>
        </p:spPr>
      </p:pic>
      <p:graphicFrame>
        <p:nvGraphicFramePr>
          <p:cNvPr id="8" name="Tabella 7">
            <a:extLst>
              <a:ext uri="{FF2B5EF4-FFF2-40B4-BE49-F238E27FC236}">
                <a16:creationId xmlns:a16="http://schemas.microsoft.com/office/drawing/2014/main" id="{3856F8D7-4895-33E3-BF45-5AC041AE6F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4055887"/>
              </p:ext>
            </p:extLst>
          </p:nvPr>
        </p:nvGraphicFramePr>
        <p:xfrm>
          <a:off x="1638300" y="4291541"/>
          <a:ext cx="8724895" cy="192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4125">
                  <a:extLst>
                    <a:ext uri="{9D8B030D-6E8A-4147-A177-3AD203B41FA5}">
                      <a16:colId xmlns:a16="http://schemas.microsoft.com/office/drawing/2014/main" val="1148707811"/>
                    </a:ext>
                  </a:extLst>
                </a:gridCol>
                <a:gridCol w="1708845">
                  <a:extLst>
                    <a:ext uri="{9D8B030D-6E8A-4147-A177-3AD203B41FA5}">
                      <a16:colId xmlns:a16="http://schemas.microsoft.com/office/drawing/2014/main" val="295912322"/>
                    </a:ext>
                  </a:extLst>
                </a:gridCol>
                <a:gridCol w="2071666">
                  <a:extLst>
                    <a:ext uri="{9D8B030D-6E8A-4147-A177-3AD203B41FA5}">
                      <a16:colId xmlns:a16="http://schemas.microsoft.com/office/drawing/2014/main" val="2650425642"/>
                    </a:ext>
                  </a:extLst>
                </a:gridCol>
                <a:gridCol w="2420259">
                  <a:extLst>
                    <a:ext uri="{9D8B030D-6E8A-4147-A177-3AD203B41FA5}">
                      <a16:colId xmlns:a16="http://schemas.microsoft.com/office/drawing/2014/main" val="52729827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it-IT" sz="1200" b="0">
                          <a:solidFill>
                            <a:schemeClr val="tx1"/>
                          </a:solidFill>
                        </a:rPr>
                        <a:t>Flussi di rifiuti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it-IT" sz="1200" b="0">
                          <a:solidFill>
                            <a:schemeClr val="tx1"/>
                          </a:solidFill>
                        </a:rPr>
                        <a:t>Rifiuti organici urbani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it-IT" sz="1200" b="0">
                          <a:solidFill>
                            <a:schemeClr val="tx1"/>
                          </a:solidFill>
                        </a:rPr>
                        <a:t>Sottoprodotti e flussi collaterali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it-IT" sz="1200" b="0">
                          <a:solidFill>
                            <a:schemeClr val="tx1"/>
                          </a:solidFill>
                        </a:rPr>
                        <a:t>Flussi secondari della silvicoltura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it-IT" sz="1200" b="0">
                          <a:solidFill>
                            <a:schemeClr val="tx1"/>
                          </a:solidFill>
                        </a:rPr>
                        <a:t>Colture e residui agricoli dedicati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it-IT" sz="1200" b="0">
                          <a:solidFill>
                            <a:schemeClr val="tx1"/>
                          </a:solidFill>
                        </a:rPr>
                        <a:t>Biomassa acquatica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it-IT" sz="1200" b="0">
                          <a:solidFill>
                            <a:schemeClr val="tx1"/>
                          </a:solidFill>
                        </a:rPr>
                        <a:t>Residui della lavorazione degli alimenti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it-IT" sz="1200" b="0">
                          <a:solidFill>
                            <a:schemeClr val="tx1"/>
                          </a:solidFill>
                        </a:rPr>
                        <a:t>Acque reflue e di processo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it-IT" sz="1200" b="0">
                          <a:solidFill>
                            <a:schemeClr val="tx1"/>
                          </a:solidFill>
                        </a:rPr>
                        <a:t>CO2</a:t>
                      </a:r>
                      <a:endParaRPr lang="en-GB" sz="1200" b="0" baseline="-25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</a:rPr>
                        <a:t>(Pre-) </a:t>
                      </a:r>
                      <a:r>
                        <a:rPr lang="en-GB" sz="1200" b="0" dirty="0" err="1">
                          <a:solidFill>
                            <a:schemeClr val="tx1"/>
                          </a:solidFill>
                        </a:rPr>
                        <a:t>trattamento</a:t>
                      </a:r>
                      <a:endParaRPr lang="en-GB" sz="1200" b="0" dirty="0">
                        <a:solidFill>
                          <a:schemeClr val="tx1"/>
                        </a:solidFill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200" b="0" dirty="0" err="1">
                          <a:solidFill>
                            <a:schemeClr val="tx1"/>
                          </a:solidFill>
                        </a:rPr>
                        <a:t>Trasformazione</a:t>
                      </a:r>
                      <a:endParaRPr lang="en-GB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it-IT" sz="1200" b="0" dirty="0">
                          <a:solidFill>
                            <a:schemeClr val="tx1"/>
                          </a:solidFill>
                        </a:rPr>
                        <a:t>Bioplastiche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it-IT" sz="1200" b="0" dirty="0">
                          <a:solidFill>
                            <a:schemeClr val="tx1"/>
                          </a:solidFill>
                        </a:rPr>
                        <a:t>Elementi costitutivi chimici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it-IT" sz="1200" b="0" dirty="0">
                          <a:solidFill>
                            <a:schemeClr val="tx1"/>
                          </a:solidFill>
                        </a:rPr>
                        <a:t>Biopolimeri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it-IT" sz="1200" b="0" dirty="0">
                          <a:solidFill>
                            <a:schemeClr val="tx1"/>
                          </a:solidFill>
                        </a:rPr>
                        <a:t>Tensioattivi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it-IT" sz="1200" b="0" dirty="0">
                          <a:solidFill>
                            <a:schemeClr val="tx1"/>
                          </a:solidFill>
                        </a:rPr>
                        <a:t>Principi attivi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it-IT" sz="1200" b="0" dirty="0">
                          <a:solidFill>
                            <a:schemeClr val="tx1"/>
                          </a:solidFill>
                        </a:rPr>
                        <a:t>Biomateriali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it-IT" sz="1200" b="0" dirty="0" err="1">
                          <a:solidFill>
                            <a:schemeClr val="tx1"/>
                          </a:solidFill>
                        </a:rPr>
                        <a:t>Biolubrificanti</a:t>
                      </a:r>
                      <a:endParaRPr lang="en-GB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it-IT" sz="1200" b="0" dirty="0">
                          <a:solidFill>
                            <a:schemeClr val="tx1"/>
                          </a:solidFill>
                        </a:rPr>
                        <a:t>Biocarburanti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it-IT" sz="1200" b="0" dirty="0">
                          <a:solidFill>
                            <a:schemeClr val="tx1"/>
                          </a:solidFill>
                        </a:rPr>
                        <a:t>Tessili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it-IT" sz="1200" b="0" dirty="0">
                          <a:solidFill>
                            <a:schemeClr val="tx1"/>
                          </a:solidFill>
                        </a:rPr>
                        <a:t>Imballaggi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it-IT" sz="1200" b="0" dirty="0">
                          <a:solidFill>
                            <a:schemeClr val="tx1"/>
                          </a:solidFill>
                        </a:rPr>
                        <a:t>Solventi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it-IT" sz="1200" b="0" dirty="0">
                          <a:solidFill>
                            <a:schemeClr val="tx1"/>
                          </a:solidFill>
                        </a:rPr>
                        <a:t>Mobili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it-IT" sz="1200" b="0" dirty="0">
                          <a:solidFill>
                            <a:schemeClr val="tx1"/>
                          </a:solidFill>
                        </a:rPr>
                        <a:t>Cura della persona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it-IT" sz="1200" b="0" dirty="0">
                          <a:solidFill>
                            <a:schemeClr val="tx1"/>
                          </a:solidFill>
                        </a:rPr>
                        <a:t>Materiali da costruzione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it-IT" sz="1200" b="0" dirty="0">
                          <a:solidFill>
                            <a:schemeClr val="tx1"/>
                          </a:solidFill>
                        </a:rPr>
                        <a:t>Prodotti farmaceutici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it-IT" sz="1200" b="0" dirty="0">
                          <a:solidFill>
                            <a:schemeClr val="tx1"/>
                          </a:solidFill>
                        </a:rPr>
                        <a:t>Abbigliamento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it-IT" sz="1200" b="0" dirty="0">
                          <a:solidFill>
                            <a:schemeClr val="tx1"/>
                          </a:solidFill>
                        </a:rPr>
                        <a:t>Componenti per auto</a:t>
                      </a:r>
                      <a:endParaRPr lang="en-GB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2276338"/>
                  </a:ext>
                </a:extLst>
              </a:tr>
            </a:tbl>
          </a:graphicData>
        </a:graphic>
      </p:graphicFrame>
      <p:sp>
        <p:nvSpPr>
          <p:cNvPr id="10" name="CasellaDiTesto 9">
            <a:extLst>
              <a:ext uri="{FF2B5EF4-FFF2-40B4-BE49-F238E27FC236}">
                <a16:creationId xmlns:a16="http://schemas.microsoft.com/office/drawing/2014/main" id="{8278ACA0-AFB6-0846-7F40-F0B25D2874E8}"/>
              </a:ext>
            </a:extLst>
          </p:cNvPr>
          <p:cNvSpPr txBox="1"/>
          <p:nvPr/>
        </p:nvSpPr>
        <p:spPr>
          <a:xfrm rot="16200000">
            <a:off x="10800963" y="4965313"/>
            <a:ext cx="250507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dirty="0"/>
              <a:t>Picture Credits: biopilots4u.eu</a:t>
            </a:r>
          </a:p>
        </p:txBody>
      </p:sp>
    </p:spTree>
    <p:extLst>
      <p:ext uri="{BB962C8B-B14F-4D97-AF65-F5344CB8AC3E}">
        <p14:creationId xmlns:p14="http://schemas.microsoft.com/office/powerpoint/2010/main" val="4177983065"/>
      </p:ext>
    </p:extLst>
  </p:cSld>
  <p:clrMapOvr>
    <a:masterClrMapping/>
  </p:clrMapOvr>
</p:sld>
</file>

<file path=ppt/theme/theme1.xml><?xml version="1.0" encoding="utf-8"?>
<a:theme xmlns:a="http://schemas.openxmlformats.org/drawingml/2006/main" name="Tema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a1" id="{B39D7B13-89CB-6947-98A3-110CF513C419}" vid="{8C3FCB74-990D-A34C-BE58-DA2F45AA1496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Έγγραφο" ma:contentTypeID="0x010100B1C52252B014674CB5B8BBCA345FDDE6" ma:contentTypeVersion="18" ma:contentTypeDescription="Δημιουργία νέου εγγράφου" ma:contentTypeScope="" ma:versionID="deb82e69e0d6b069935fd613c8aeb344">
  <xsd:schema xmlns:xsd="http://www.w3.org/2001/XMLSchema" xmlns:xs="http://www.w3.org/2001/XMLSchema" xmlns:p="http://schemas.microsoft.com/office/2006/metadata/properties" xmlns:ns2="c09b88ca-66eb-4a97-99d4-e4839274e101" xmlns:ns3="c944d2af-eeed-4acc-b052-3107ab9b10d9" targetNamespace="http://schemas.microsoft.com/office/2006/metadata/properties" ma:root="true" ma:fieldsID="27d91c22e0c66458f88cbf27cff06a08" ns2:_="" ns3:_="">
    <xsd:import namespace="c09b88ca-66eb-4a97-99d4-e4839274e101"/>
    <xsd:import namespace="c944d2af-eeed-4acc-b052-3107ab9b10d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9b88ca-66eb-4a97-99d4-e4839274e10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Ετικέτες εικόνας" ma:readOnly="false" ma:fieldId="{5cf76f15-5ced-4ddc-b409-7134ff3c332f}" ma:taxonomyMulti="true" ma:sspId="7a24ce2f-4116-4ad3-bf66-ef18cb5ca18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44d2af-eeed-4acc-b052-3107ab9b10d9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Κοινή χρήση με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Κοινή χρήση με λεπτομέρειες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72b4d781-8933-4bb7-bea4-6819269a0d88}" ma:internalName="TaxCatchAll" ma:showField="CatchAllData" ma:web="c944d2af-eeed-4acc-b052-3107ab9b10d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Τύπος περιεχομένου"/>
        <xsd:element ref="dc:title" minOccurs="0" maxOccurs="1" ma:index="4" ma:displayName="Τίτλο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A0E4D8C-B197-4611-8B6F-F4E0E2E6C87D}"/>
</file>

<file path=customXml/itemProps2.xml><?xml version="1.0" encoding="utf-8"?>
<ds:datastoreItem xmlns:ds="http://schemas.openxmlformats.org/officeDocument/2006/customXml" ds:itemID="{CEDB683E-B5D0-4D42-8BF4-1A7E4D5487A0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758</TotalTime>
  <Words>2267</Words>
  <Application>Microsoft Office PowerPoint</Application>
  <PresentationFormat>Widescreen</PresentationFormat>
  <Paragraphs>181</Paragraphs>
  <Slides>21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Wingdings</vt:lpstr>
      <vt:lpstr>Tema1</vt:lpstr>
      <vt:lpstr>Presentazione standard di PowerPoint</vt:lpstr>
      <vt:lpstr>Corso: VET-C2 Modulo: Bio-economia, economia circolare e prodotti bio-based Unità di apprendimento: Il concetto di bioraffineria</vt:lpstr>
      <vt:lpstr>Sommario</vt:lpstr>
      <vt:lpstr>Bioraffineria: definizione</vt:lpstr>
      <vt:lpstr>Bioraffinerie: prodotti</vt:lpstr>
      <vt:lpstr>Le diverse Generazioni di bioraffinerie</vt:lpstr>
      <vt:lpstr>Bioraffinerie: driver principali</vt:lpstr>
      <vt:lpstr>Piramide del valore della biomassa</vt:lpstr>
      <vt:lpstr>Catena del valore delle industrie biobased</vt:lpstr>
      <vt:lpstr>Una catena del valore biobased</vt:lpstr>
      <vt:lpstr>Catena del valore circolare biobased e SDGs dell'ONU</vt:lpstr>
      <vt:lpstr>Caso di studio: Lantmännen Agroetanol</vt:lpstr>
      <vt:lpstr>La bioraffineria Lantmännen</vt:lpstr>
      <vt:lpstr>Caso di studio: Mater-Bi</vt:lpstr>
      <vt:lpstr>Caso di studio: telo per pacciamatura in MATER-BI</vt:lpstr>
      <vt:lpstr>Bioraffineria/Bioeconomia: Analisi SWOT</vt:lpstr>
      <vt:lpstr>Bioraffineria/Bioeconomia: Analisi SWOT</vt:lpstr>
      <vt:lpstr>Bioraffineria/Bioeconomia: Analisi SWOT</vt:lpstr>
      <vt:lpstr>Bioraffineria/Bioeconomia: Analisi SWOT</vt:lpstr>
      <vt:lpstr>Conclusioni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Microsoft Office User</dc:creator>
  <cp:lastModifiedBy>Leonardo Nibbi</cp:lastModifiedBy>
  <cp:revision>54</cp:revision>
  <dcterms:created xsi:type="dcterms:W3CDTF">2022-08-02T09:54:50Z</dcterms:created>
  <dcterms:modified xsi:type="dcterms:W3CDTF">2024-02-28T17:21:37Z</dcterms:modified>
</cp:coreProperties>
</file>