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27.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18.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31.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9.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media/image15.jpg" ContentType="image/jpg"/>
  <Override PartName="/ppt/media/image14.jpg" ContentType="image/jpg"/>
  <Override PartName="/ppt/media/image11.jpg" ContentType="image/jpg"/>
  <Override PartName="/ppt/media/image10.jpg" ContentType="image/jpg"/>
  <Override PartName="/ppt/theme/theme2.xml" ContentType="application/vnd.openxmlformats-officedocument.theme+xml"/>
  <Override PartName="/ppt/media/image8.jpg" ContentType="image/jpg"/>
  <Override PartName="/ppt/notesMasters/notesMaster1.xml" ContentType="application/vnd.openxmlformats-officedocument.presentationml.notesMaster+xml"/>
  <Override PartName="/ppt/media/image42.jpg" ContentType="image/jpg"/>
  <Override PartName="/ppt/media/image27.jpg" ContentType="image/jpg"/>
  <Override PartName="/ppt/media/image28.jpg" ContentType="image/jpg"/>
  <Override PartName="/ppt/media/image30.jpg" ContentType="image/jpg"/>
  <Override PartName="/ppt/media/image29.jpg" ContentType="image/jpg"/>
  <Override PartName="/ppt/media/image31.jpg" ContentType="image/jpg"/>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36"/>
  </p:notesMasterIdLst>
  <p:sldIdLst>
    <p:sldId id="265" r:id="rId2"/>
    <p:sldId id="256" r:id="rId3"/>
    <p:sldId id="347" r:id="rId4"/>
    <p:sldId id="459" r:id="rId5"/>
    <p:sldId id="274" r:id="rId6"/>
    <p:sldId id="298" r:id="rId7"/>
    <p:sldId id="462" r:id="rId8"/>
    <p:sldId id="463" r:id="rId9"/>
    <p:sldId id="464" r:id="rId10"/>
    <p:sldId id="465" r:id="rId11"/>
    <p:sldId id="258" r:id="rId12"/>
    <p:sldId id="259" r:id="rId13"/>
    <p:sldId id="280" r:id="rId14"/>
    <p:sldId id="286" r:id="rId15"/>
    <p:sldId id="282" r:id="rId16"/>
    <p:sldId id="283" r:id="rId17"/>
    <p:sldId id="287" r:id="rId18"/>
    <p:sldId id="290" r:id="rId19"/>
    <p:sldId id="291" r:id="rId20"/>
    <p:sldId id="292" r:id="rId21"/>
    <p:sldId id="293" r:id="rId22"/>
    <p:sldId id="294" r:id="rId23"/>
    <p:sldId id="295" r:id="rId24"/>
    <p:sldId id="296" r:id="rId25"/>
    <p:sldId id="297" r:id="rId26"/>
    <p:sldId id="308" r:id="rId27"/>
    <p:sldId id="310" r:id="rId28"/>
    <p:sldId id="311" r:id="rId29"/>
    <p:sldId id="312" r:id="rId30"/>
    <p:sldId id="313" r:id="rId31"/>
    <p:sldId id="321" r:id="rId32"/>
    <p:sldId id="329" r:id="rId33"/>
    <p:sldId id="346" r:id="rId34"/>
    <p:sldId id="266"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5"/>
    <p:restoredTop sz="96405"/>
  </p:normalViewPr>
  <p:slideViewPr>
    <p:cSldViewPr snapToGrid="0">
      <p:cViewPr varScale="1">
        <p:scale>
          <a:sx n="96" d="100"/>
          <a:sy n="96" d="100"/>
        </p:scale>
        <p:origin x="108"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29/02/2024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‹N›</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3483A96C-96F5-468C-9CF8-FF7564CE02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EA22FE68-458F-4BCD-BF17-6AFAFA4814E2}" type="slidenum">
              <a:rPr lang="it-IT" altLang="it-IT"/>
              <a:pPr>
                <a:spcBef>
                  <a:spcPct val="0"/>
                </a:spcBef>
              </a:pPr>
              <a:t>4</a:t>
            </a:fld>
            <a:endParaRPr lang="it-IT" altLang="it-IT"/>
          </a:p>
        </p:txBody>
      </p:sp>
      <p:sp>
        <p:nvSpPr>
          <p:cNvPr id="38914" name="Rectangle 2">
            <a:extLst>
              <a:ext uri="{FF2B5EF4-FFF2-40B4-BE49-F238E27FC236}">
                <a16:creationId xmlns:a16="http://schemas.microsoft.com/office/drawing/2014/main" id="{A8622CD5-A011-4F08-9488-F2ACB1E6FCCD}"/>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0BAAB87B-15A3-4E50-8052-20379F3BBB64}"/>
              </a:ext>
            </a:extLst>
          </p:cNvPr>
          <p:cNvSpPr>
            <a:spLocks noGrp="1" noChangeArrowheads="1"/>
          </p:cNvSpPr>
          <p:nvPr>
            <p:ph type="body" idx="1"/>
          </p:nvPr>
        </p:nvSpPr>
        <p:spPr>
          <a:xfrm>
            <a:off x="906463" y="4691063"/>
            <a:ext cx="4984750" cy="4443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extLst>
      <p:ext uri="{BB962C8B-B14F-4D97-AF65-F5344CB8AC3E}">
        <p14:creationId xmlns:p14="http://schemas.microsoft.com/office/powerpoint/2010/main" val="320969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73BE955D-48A3-4508-8F64-63DAC7ADBD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D67ABAB4-09D7-4423-B8FB-2C1CCD7CB690}" type="slidenum">
              <a:rPr lang="it-IT" altLang="it-IT"/>
              <a:pPr>
                <a:spcBef>
                  <a:spcPct val="0"/>
                </a:spcBef>
              </a:pPr>
              <a:t>5</a:t>
            </a:fld>
            <a:endParaRPr lang="it-IT" altLang="it-IT"/>
          </a:p>
        </p:txBody>
      </p:sp>
      <p:sp>
        <p:nvSpPr>
          <p:cNvPr id="45058" name="Rectangle 2">
            <a:extLst>
              <a:ext uri="{FF2B5EF4-FFF2-40B4-BE49-F238E27FC236}">
                <a16:creationId xmlns:a16="http://schemas.microsoft.com/office/drawing/2014/main" id="{2BB0C4E6-3714-45C5-A812-2B9EEEB0E142}"/>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B8420C77-6E33-4900-A713-6EFA47D79E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691394A1-DD47-49D0-A1B9-BC666D56D8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F28DC5BF-685B-4823-8200-92BA5338376A}" type="slidenum">
              <a:rPr lang="it-IT" altLang="it-IT"/>
              <a:pPr>
                <a:spcBef>
                  <a:spcPct val="0"/>
                </a:spcBef>
              </a:pPr>
              <a:t>6</a:t>
            </a:fld>
            <a:endParaRPr lang="it-IT" altLang="it-IT"/>
          </a:p>
        </p:txBody>
      </p:sp>
      <p:sp>
        <p:nvSpPr>
          <p:cNvPr id="47106" name="Rectangle 2">
            <a:extLst>
              <a:ext uri="{FF2B5EF4-FFF2-40B4-BE49-F238E27FC236}">
                <a16:creationId xmlns:a16="http://schemas.microsoft.com/office/drawing/2014/main" id="{DC38B436-0CBC-4645-9A35-A5F45183D4C4}"/>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97DE4BED-2D0B-48FB-9B88-111C95A511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033E3E97-11C0-471B-A409-247A49A013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693E1309-EAD4-464C-906C-2736BFC8E71C}" type="slidenum">
              <a:rPr lang="it-IT" altLang="it-IT"/>
              <a:pPr>
                <a:spcBef>
                  <a:spcPct val="0"/>
                </a:spcBef>
              </a:pPr>
              <a:t>7</a:t>
            </a:fld>
            <a:endParaRPr lang="it-IT" altLang="it-IT"/>
          </a:p>
        </p:txBody>
      </p:sp>
      <p:sp>
        <p:nvSpPr>
          <p:cNvPr id="51202" name="Rectangle 2">
            <a:extLst>
              <a:ext uri="{FF2B5EF4-FFF2-40B4-BE49-F238E27FC236}">
                <a16:creationId xmlns:a16="http://schemas.microsoft.com/office/drawing/2014/main" id="{A4F96C00-8DFB-4DE4-9AAF-6CE06DCA3A3C}"/>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D5F90081-F081-4C30-A60C-92F01093FBC0}"/>
              </a:ext>
            </a:extLst>
          </p:cNvPr>
          <p:cNvSpPr>
            <a:spLocks noGrp="1" noChangeArrowheads="1"/>
          </p:cNvSpPr>
          <p:nvPr>
            <p:ph type="body" idx="1"/>
          </p:nvPr>
        </p:nvSpPr>
        <p:spPr>
          <a:xfrm>
            <a:off x="906463" y="4691063"/>
            <a:ext cx="4984750" cy="4443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Feedstock sources can be divided into animal fats, oil crops, sugar plants, starchy plants, cellulosic biomass and wet biomass</a:t>
            </a:r>
          </a:p>
        </p:txBody>
      </p:sp>
    </p:spTree>
    <p:extLst>
      <p:ext uri="{BB962C8B-B14F-4D97-AF65-F5344CB8AC3E}">
        <p14:creationId xmlns:p14="http://schemas.microsoft.com/office/powerpoint/2010/main" val="3430270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698AEDCD-7621-4BCA-857D-04BE9F360A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94B1B07B-0212-4FCB-AE63-7650321C60F3}" type="slidenum">
              <a:rPr lang="it-IT" altLang="it-IT"/>
              <a:pPr>
                <a:spcBef>
                  <a:spcPct val="0"/>
                </a:spcBef>
              </a:pPr>
              <a:t>8</a:t>
            </a:fld>
            <a:endParaRPr lang="it-IT" altLang="it-IT"/>
          </a:p>
        </p:txBody>
      </p:sp>
      <p:sp>
        <p:nvSpPr>
          <p:cNvPr id="53250" name="Rectangle 2">
            <a:extLst>
              <a:ext uri="{FF2B5EF4-FFF2-40B4-BE49-F238E27FC236}">
                <a16:creationId xmlns:a16="http://schemas.microsoft.com/office/drawing/2014/main" id="{C55ACE8F-3B81-41EF-A7F3-7F9A73C08F80}"/>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21F99241-D759-490A-A772-D98D1389E893}"/>
              </a:ext>
            </a:extLst>
          </p:cNvPr>
          <p:cNvSpPr>
            <a:spLocks noGrp="1" noChangeArrowheads="1"/>
          </p:cNvSpPr>
          <p:nvPr>
            <p:ph type="body" idx="1"/>
          </p:nvPr>
        </p:nvSpPr>
        <p:spPr>
          <a:xfrm>
            <a:off x="906463" y="4691063"/>
            <a:ext cx="4984750" cy="4443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extLst>
      <p:ext uri="{BB962C8B-B14F-4D97-AF65-F5344CB8AC3E}">
        <p14:creationId xmlns:p14="http://schemas.microsoft.com/office/powerpoint/2010/main" val="3731759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B69FD7D8-9CC8-481E-8294-385591B5D4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144358AD-3DDA-452B-863F-8F5E9FBFBB77}" type="slidenum">
              <a:rPr lang="it-IT" altLang="it-IT"/>
              <a:pPr>
                <a:spcBef>
                  <a:spcPct val="0"/>
                </a:spcBef>
              </a:pPr>
              <a:t>9</a:t>
            </a:fld>
            <a:endParaRPr lang="it-IT" altLang="it-IT"/>
          </a:p>
        </p:txBody>
      </p:sp>
      <p:sp>
        <p:nvSpPr>
          <p:cNvPr id="55298" name="Rectangle 2">
            <a:extLst>
              <a:ext uri="{FF2B5EF4-FFF2-40B4-BE49-F238E27FC236}">
                <a16:creationId xmlns:a16="http://schemas.microsoft.com/office/drawing/2014/main" id="{4DA02BB6-05CA-4353-8730-F1C5F17F6F45}"/>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942B6B5A-C7BB-45C9-9BE9-8921326F542E}"/>
              </a:ext>
            </a:extLst>
          </p:cNvPr>
          <p:cNvSpPr>
            <a:spLocks noGrp="1" noChangeArrowheads="1"/>
          </p:cNvSpPr>
          <p:nvPr>
            <p:ph type="body" idx="1"/>
          </p:nvPr>
        </p:nvSpPr>
        <p:spPr>
          <a:xfrm>
            <a:off x="906463" y="4691063"/>
            <a:ext cx="4984750" cy="4443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extLst>
      <p:ext uri="{BB962C8B-B14F-4D97-AF65-F5344CB8AC3E}">
        <p14:creationId xmlns:p14="http://schemas.microsoft.com/office/powerpoint/2010/main" val="4130863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A86BE0B1-98FB-452E-8883-49837CA31B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569734F4-93B1-4C34-9816-72BB5FB27880}" type="slidenum">
              <a:rPr lang="it-IT" altLang="it-IT"/>
              <a:pPr>
                <a:spcBef>
                  <a:spcPct val="0"/>
                </a:spcBef>
              </a:pPr>
              <a:t>10</a:t>
            </a:fld>
            <a:endParaRPr lang="it-IT" altLang="it-IT"/>
          </a:p>
        </p:txBody>
      </p:sp>
      <p:sp>
        <p:nvSpPr>
          <p:cNvPr id="57346" name="Rectangle 2">
            <a:extLst>
              <a:ext uri="{FF2B5EF4-FFF2-40B4-BE49-F238E27FC236}">
                <a16:creationId xmlns:a16="http://schemas.microsoft.com/office/drawing/2014/main" id="{B653513B-BDA2-44DD-8BC0-AE70290A3FD6}"/>
              </a:ext>
            </a:extLst>
          </p:cNvPr>
          <p:cNvSpPr>
            <a:spLocks noGrp="1" noRot="1" noChangeAspect="1" noChangeArrowheads="1" noTextEdit="1"/>
          </p:cNvSpPr>
          <p:nvPr>
            <p:ph type="sldImg"/>
          </p:nvPr>
        </p:nvSpPr>
        <p:spPr>
          <a:xfrm>
            <a:off x="122238" y="749300"/>
            <a:ext cx="6554787" cy="3687763"/>
          </a:xfrm>
          <a:ln/>
        </p:spPr>
      </p:sp>
      <p:sp>
        <p:nvSpPr>
          <p:cNvPr id="57347" name="Rectangle 3">
            <a:extLst>
              <a:ext uri="{FF2B5EF4-FFF2-40B4-BE49-F238E27FC236}">
                <a16:creationId xmlns:a16="http://schemas.microsoft.com/office/drawing/2014/main" id="{6F35C799-333B-4AC7-8977-B5411BA6C506}"/>
              </a:ext>
            </a:extLst>
          </p:cNvPr>
          <p:cNvSpPr>
            <a:spLocks noGrp="1" noChangeArrowheads="1"/>
          </p:cNvSpPr>
          <p:nvPr>
            <p:ph type="body" idx="1"/>
          </p:nvPr>
        </p:nvSpPr>
        <p:spPr>
          <a:xfrm>
            <a:off x="904875" y="4689475"/>
            <a:ext cx="4987925"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87" tIns="45087" rIns="91787" bIns="45087"/>
          <a:lstStyle/>
          <a:p>
            <a:pPr eaLnBrk="1" hangingPunct="1"/>
            <a:endParaRPr lang="en-US" altLang="it-IT"/>
          </a:p>
        </p:txBody>
      </p:sp>
    </p:spTree>
    <p:extLst>
      <p:ext uri="{BB962C8B-B14F-4D97-AF65-F5344CB8AC3E}">
        <p14:creationId xmlns:p14="http://schemas.microsoft.com/office/powerpoint/2010/main" val="955799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792171" y="493657"/>
            <a:ext cx="8436661" cy="553037"/>
          </a:xfrm>
          <a:prstGeom prst="rect">
            <a:avLst/>
          </a:prstGeom>
        </p:spPr>
        <p:txBody>
          <a:bodyPr wrap="square" lIns="0" tIns="0" rIns="0" bIns="0">
            <a:spAutoFit/>
          </a:bodyPr>
          <a:lstStyle>
            <a:lvl1pPr>
              <a:defRPr sz="3993" b="1" i="0">
                <a:solidFill>
                  <a:srgbClr val="008000"/>
                </a:solidFill>
                <a:latin typeface="Arial"/>
                <a:cs typeface="Arial"/>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930925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679166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93" b="1" i="0">
                <a:solidFill>
                  <a:srgbClr val="008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50992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‹N›</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 id="2147483743" r:id="rId17"/>
    <p:sldLayoutId id="2147483744" r:id="rId18"/>
    <p:sldLayoutId id="2147483745" r:id="rId19"/>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22.png"/><Relationship Id="rId11" Type="http://schemas.openxmlformats.org/officeDocument/2006/relationships/image" Target="../media/image27.jp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35.png"/><Relationship Id="rId12" Type="http://schemas.openxmlformats.org/officeDocument/2006/relationships/image" Target="../media/image24.png"/><Relationship Id="rId17" Type="http://schemas.openxmlformats.org/officeDocument/2006/relationships/image" Target="../media/image42.jpg"/><Relationship Id="rId2" Type="http://schemas.openxmlformats.org/officeDocument/2006/relationships/image" Target="../media/image32.png"/><Relationship Id="rId16" Type="http://schemas.openxmlformats.org/officeDocument/2006/relationships/image" Target="../media/image41.png"/><Relationship Id="rId1" Type="http://schemas.openxmlformats.org/officeDocument/2006/relationships/slideLayout" Target="../slideLayouts/slideLayout19.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0.png"/><Relationship Id="rId10" Type="http://schemas.openxmlformats.org/officeDocument/2006/relationships/image" Target="../media/image38.png"/><Relationship Id="rId4" Type="http://schemas.openxmlformats.org/officeDocument/2006/relationships/image" Target="../media/image19.png"/><Relationship Id="rId9" Type="http://schemas.openxmlformats.org/officeDocument/2006/relationships/image" Target="../media/image37.png"/><Relationship Id="rId1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5" name="Picture 2051">
            <a:extLst>
              <a:ext uri="{FF2B5EF4-FFF2-40B4-BE49-F238E27FC236}">
                <a16:creationId xmlns:a16="http://schemas.microsoft.com/office/drawing/2014/main" id="{8C51C09E-6D29-4E4D-B1F9-F72A2CD14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013" y="322333"/>
            <a:ext cx="7900987"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7636" name="Freeform 2052">
            <a:extLst>
              <a:ext uri="{FF2B5EF4-FFF2-40B4-BE49-F238E27FC236}">
                <a16:creationId xmlns:a16="http://schemas.microsoft.com/office/drawing/2014/main" id="{E5AE0A33-EF1D-43DB-8183-91BD8E755A52}"/>
              </a:ext>
            </a:extLst>
          </p:cNvPr>
          <p:cNvSpPr>
            <a:spLocks/>
          </p:cNvSpPr>
          <p:nvPr/>
        </p:nvSpPr>
        <p:spPr bwMode="auto">
          <a:xfrm>
            <a:off x="1981822" y="4279970"/>
            <a:ext cx="7948612" cy="1828800"/>
          </a:xfrm>
          <a:custGeom>
            <a:avLst/>
            <a:gdLst>
              <a:gd name="T0" fmla="*/ 0 w 5424"/>
              <a:gd name="T1" fmla="*/ 2147483646 h 1152"/>
              <a:gd name="T2" fmla="*/ 2147483646 w 5424"/>
              <a:gd name="T3" fmla="*/ 2147483646 h 1152"/>
              <a:gd name="T4" fmla="*/ 2147483646 w 5424"/>
              <a:gd name="T5" fmla="*/ 0 h 1152"/>
              <a:gd name="T6" fmla="*/ 2147483646 w 5424"/>
              <a:gd name="T7" fmla="*/ 0 h 1152"/>
              <a:gd name="T8" fmla="*/ 2147483646 w 5424"/>
              <a:gd name="T9" fmla="*/ 2147483646 h 1152"/>
              <a:gd name="T10" fmla="*/ 2147483646 w 5424"/>
              <a:gd name="T11" fmla="*/ 2147483646 h 1152"/>
              <a:gd name="T12" fmla="*/ 2147483646 w 5424"/>
              <a:gd name="T13" fmla="*/ 2147483646 h 1152"/>
              <a:gd name="T14" fmla="*/ 0 w 5424"/>
              <a:gd name="T15" fmla="*/ 2147483646 h 1152"/>
              <a:gd name="T16" fmla="*/ 0 w 5424"/>
              <a:gd name="T17" fmla="*/ 2147483646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24"/>
              <a:gd name="T28" fmla="*/ 0 h 1152"/>
              <a:gd name="T29" fmla="*/ 5424 w 5424"/>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24" h="1152">
                <a:moveTo>
                  <a:pt x="0" y="288"/>
                </a:moveTo>
                <a:lnTo>
                  <a:pt x="1968" y="288"/>
                </a:lnTo>
                <a:lnTo>
                  <a:pt x="2064" y="0"/>
                </a:lnTo>
                <a:lnTo>
                  <a:pt x="5424" y="0"/>
                </a:lnTo>
                <a:lnTo>
                  <a:pt x="5424" y="1152"/>
                </a:lnTo>
                <a:lnTo>
                  <a:pt x="4416" y="1152"/>
                </a:lnTo>
                <a:lnTo>
                  <a:pt x="2880" y="1008"/>
                </a:lnTo>
                <a:lnTo>
                  <a:pt x="0" y="1008"/>
                </a:lnTo>
                <a:lnTo>
                  <a:pt x="0" y="288"/>
                </a:lnTo>
                <a:close/>
              </a:path>
            </a:pathLst>
          </a:custGeom>
          <a:noFill/>
          <a:ln w="28575">
            <a:solidFill>
              <a:srgbClr val="33CC33"/>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97637" name="Freeform 2053">
            <a:extLst>
              <a:ext uri="{FF2B5EF4-FFF2-40B4-BE49-F238E27FC236}">
                <a16:creationId xmlns:a16="http://schemas.microsoft.com/office/drawing/2014/main" id="{3629734C-6FFE-4171-A16F-E62F1067F890}"/>
              </a:ext>
            </a:extLst>
          </p:cNvPr>
          <p:cNvSpPr>
            <a:spLocks/>
          </p:cNvSpPr>
          <p:nvPr/>
        </p:nvSpPr>
        <p:spPr bwMode="auto">
          <a:xfrm>
            <a:off x="1998387" y="268357"/>
            <a:ext cx="7948612" cy="4546600"/>
          </a:xfrm>
          <a:custGeom>
            <a:avLst/>
            <a:gdLst>
              <a:gd name="T0" fmla="*/ 0 w 5376"/>
              <a:gd name="T1" fmla="*/ 2147483646 h 2864"/>
              <a:gd name="T2" fmla="*/ 0 w 5376"/>
              <a:gd name="T3" fmla="*/ 2147483646 h 2864"/>
              <a:gd name="T4" fmla="*/ 2147483646 w 5376"/>
              <a:gd name="T5" fmla="*/ 2147483646 h 2864"/>
              <a:gd name="T6" fmla="*/ 2147483646 w 5376"/>
              <a:gd name="T7" fmla="*/ 2147483646 h 2864"/>
              <a:gd name="T8" fmla="*/ 2147483646 w 5376"/>
              <a:gd name="T9" fmla="*/ 2147483646 h 2864"/>
              <a:gd name="T10" fmla="*/ 2147483646 w 5376"/>
              <a:gd name="T11" fmla="*/ 2147483646 h 2864"/>
              <a:gd name="T12" fmla="*/ 2147483646 w 5376"/>
              <a:gd name="T13" fmla="*/ 2147483646 h 2864"/>
              <a:gd name="T14" fmla="*/ 2147483646 w 5376"/>
              <a:gd name="T15" fmla="*/ 0 h 2864"/>
              <a:gd name="T16" fmla="*/ 2147483646 w 5376"/>
              <a:gd name="T17" fmla="*/ 0 h 2864"/>
              <a:gd name="T18" fmla="*/ 2147483646 w 5376"/>
              <a:gd name="T19" fmla="*/ 2147483646 h 2864"/>
              <a:gd name="T20" fmla="*/ 2147483646 w 5376"/>
              <a:gd name="T21" fmla="*/ 2147483646 h 2864"/>
              <a:gd name="T22" fmla="*/ 2147483646 w 5376"/>
              <a:gd name="T23" fmla="*/ 2147483646 h 2864"/>
              <a:gd name="T24" fmla="*/ 0 w 5376"/>
              <a:gd name="T25" fmla="*/ 2147483646 h 2864"/>
              <a:gd name="T26" fmla="*/ 0 w 5376"/>
              <a:gd name="T27" fmla="*/ 2147483646 h 28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76"/>
              <a:gd name="T43" fmla="*/ 0 h 2864"/>
              <a:gd name="T44" fmla="*/ 5376 w 5376"/>
              <a:gd name="T45" fmla="*/ 2864 h 28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76" h="2864">
                <a:moveTo>
                  <a:pt x="0" y="2768"/>
                </a:moveTo>
                <a:lnTo>
                  <a:pt x="0" y="1616"/>
                </a:lnTo>
                <a:lnTo>
                  <a:pt x="576" y="1616"/>
                </a:lnTo>
                <a:lnTo>
                  <a:pt x="1075" y="752"/>
                </a:lnTo>
                <a:lnTo>
                  <a:pt x="2736" y="752"/>
                </a:lnTo>
                <a:lnTo>
                  <a:pt x="2930" y="416"/>
                </a:lnTo>
                <a:lnTo>
                  <a:pt x="3792" y="416"/>
                </a:lnTo>
                <a:lnTo>
                  <a:pt x="4512" y="0"/>
                </a:lnTo>
                <a:lnTo>
                  <a:pt x="5376" y="0"/>
                </a:lnTo>
                <a:lnTo>
                  <a:pt x="5376" y="2864"/>
                </a:lnTo>
                <a:lnTo>
                  <a:pt x="2112" y="2864"/>
                </a:lnTo>
                <a:lnTo>
                  <a:pt x="2016" y="2808"/>
                </a:lnTo>
                <a:lnTo>
                  <a:pt x="0" y="2808"/>
                </a:lnTo>
                <a:lnTo>
                  <a:pt x="0" y="2720"/>
                </a:lnTo>
              </a:path>
            </a:pathLst>
          </a:custGeom>
          <a:noFill/>
          <a:ln w="28575">
            <a:solidFill>
              <a:srgbClr val="FF0000"/>
            </a:solidFill>
            <a:prstDash val="lgDashDotDot"/>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97639" name="Text Box 2055">
            <a:extLst>
              <a:ext uri="{FF2B5EF4-FFF2-40B4-BE49-F238E27FC236}">
                <a16:creationId xmlns:a16="http://schemas.microsoft.com/office/drawing/2014/main" id="{E417D7DC-A92F-4C92-AE72-4D56D4682C5D}"/>
              </a:ext>
            </a:extLst>
          </p:cNvPr>
          <p:cNvSpPr txBox="1">
            <a:spLocks noChangeArrowheads="1"/>
          </p:cNvSpPr>
          <p:nvPr/>
        </p:nvSpPr>
        <p:spPr bwMode="auto">
          <a:xfrm>
            <a:off x="1884087" y="5881758"/>
            <a:ext cx="2281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Blip>
                <a:blip r:embed="rId4"/>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fr-FR" altLang="it-IT" sz="1200" b="1">
                <a:solidFill>
                  <a:srgbClr val="006600"/>
                </a:solidFill>
                <a:latin typeface="Arial" panose="020B0604020202020204" pitchFamily="34" charset="0"/>
              </a:rPr>
              <a:t>1</a:t>
            </a:r>
            <a:r>
              <a:rPr lang="fr-FR" altLang="it-IT" sz="1200" b="1" baseline="30000">
                <a:solidFill>
                  <a:srgbClr val="006600"/>
                </a:solidFill>
                <a:latin typeface="Arial" panose="020B0604020202020204" pitchFamily="34" charset="0"/>
              </a:rPr>
              <a:t>ST</a:t>
            </a:r>
            <a:r>
              <a:rPr lang="fr-FR" altLang="it-IT" sz="1200" b="1">
                <a:solidFill>
                  <a:srgbClr val="006600"/>
                </a:solidFill>
                <a:latin typeface="Arial" panose="020B0604020202020204" pitchFamily="34" charset="0"/>
              </a:rPr>
              <a:t> GENERATION BIOFUELS</a:t>
            </a:r>
            <a:endParaRPr lang="en-GB" altLang="it-IT" sz="1200" b="1">
              <a:latin typeface="Times New Roman" panose="02020603050405020304" pitchFamily="18" charset="0"/>
            </a:endParaRPr>
          </a:p>
        </p:txBody>
      </p:sp>
      <p:sp>
        <p:nvSpPr>
          <p:cNvPr id="197640" name="Rectangle 2056">
            <a:extLst>
              <a:ext uri="{FF2B5EF4-FFF2-40B4-BE49-F238E27FC236}">
                <a16:creationId xmlns:a16="http://schemas.microsoft.com/office/drawing/2014/main" id="{69DA8390-F361-4F74-9403-DD33010A5BE0}"/>
              </a:ext>
            </a:extLst>
          </p:cNvPr>
          <p:cNvSpPr>
            <a:spLocks noChangeArrowheads="1"/>
          </p:cNvSpPr>
          <p:nvPr/>
        </p:nvSpPr>
        <p:spPr bwMode="auto">
          <a:xfrm>
            <a:off x="7815264" y="6526213"/>
            <a:ext cx="18684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4"/>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it-IT" sz="1000" b="1">
                <a:solidFill>
                  <a:srgbClr val="000099"/>
                </a:solidFill>
                <a:latin typeface="Arial" panose="020B0604020202020204" pitchFamily="34" charset="0"/>
              </a:rPr>
              <a:t>Fonte: Hamelinck et al, 2005</a:t>
            </a:r>
            <a:endParaRPr lang="en-GB" altLang="it-IT" sz="1000" b="1">
              <a:solidFill>
                <a:srgbClr val="000099"/>
              </a:solidFill>
              <a:latin typeface="Arial" panose="020B0604020202020204" pitchFamily="34" charset="0"/>
            </a:endParaRPr>
          </a:p>
        </p:txBody>
      </p:sp>
      <p:sp>
        <p:nvSpPr>
          <p:cNvPr id="197641" name="Text Box 2057">
            <a:extLst>
              <a:ext uri="{FF2B5EF4-FFF2-40B4-BE49-F238E27FC236}">
                <a16:creationId xmlns:a16="http://schemas.microsoft.com/office/drawing/2014/main" id="{8ABB140C-44C4-470E-B132-4FA712951D6A}"/>
              </a:ext>
            </a:extLst>
          </p:cNvPr>
          <p:cNvSpPr txBox="1">
            <a:spLocks noChangeArrowheads="1"/>
          </p:cNvSpPr>
          <p:nvPr/>
        </p:nvSpPr>
        <p:spPr bwMode="auto">
          <a:xfrm>
            <a:off x="3509687" y="1187521"/>
            <a:ext cx="2297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Blip>
                <a:blip r:embed="rId4"/>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fr-FR" altLang="it-IT" sz="1200" b="1">
                <a:solidFill>
                  <a:srgbClr val="CC0000"/>
                </a:solidFill>
                <a:latin typeface="Arial" panose="020B0604020202020204" pitchFamily="34" charset="0"/>
              </a:rPr>
              <a:t>2</a:t>
            </a:r>
            <a:r>
              <a:rPr lang="fr-FR" altLang="it-IT" sz="1200" b="1" baseline="30000">
                <a:solidFill>
                  <a:srgbClr val="CC0000"/>
                </a:solidFill>
                <a:latin typeface="Arial" panose="020B0604020202020204" pitchFamily="34" charset="0"/>
              </a:rPr>
              <a:t>ND</a:t>
            </a:r>
            <a:r>
              <a:rPr lang="fr-FR" altLang="it-IT" sz="1200" b="1">
                <a:solidFill>
                  <a:srgbClr val="CC0000"/>
                </a:solidFill>
                <a:latin typeface="Arial" panose="020B0604020202020204" pitchFamily="34" charset="0"/>
              </a:rPr>
              <a:t> GENERATION BIOFUELS</a:t>
            </a:r>
            <a:endParaRPr lang="en-GB" altLang="it-IT" sz="1200" b="1">
              <a:solidFill>
                <a:srgbClr val="CC0000"/>
              </a:solidFill>
              <a:latin typeface="Times New Roman" panose="02020603050405020304" pitchFamily="18" charset="0"/>
            </a:endParaRPr>
          </a:p>
        </p:txBody>
      </p:sp>
    </p:spTree>
    <p:extLst>
      <p:ext uri="{BB962C8B-B14F-4D97-AF65-F5344CB8AC3E}">
        <p14:creationId xmlns:p14="http://schemas.microsoft.com/office/powerpoint/2010/main" val="2429259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7635"/>
                                        </p:tgtEl>
                                        <p:attrNameLst>
                                          <p:attrName>style.visibility</p:attrName>
                                        </p:attrNameLst>
                                      </p:cBhvr>
                                      <p:to>
                                        <p:strVal val="visible"/>
                                      </p:to>
                                    </p:set>
                                    <p:animEffect transition="in" filter="wipe(left)">
                                      <p:cBhvr>
                                        <p:cTn id="7" dur="500"/>
                                        <p:tgtEl>
                                          <p:spTgt spid="19763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7640"/>
                                        </p:tgtEl>
                                        <p:attrNameLst>
                                          <p:attrName>style.visibility</p:attrName>
                                        </p:attrNameLst>
                                      </p:cBhvr>
                                      <p:to>
                                        <p:strVal val="visible"/>
                                      </p:to>
                                    </p:set>
                                    <p:animEffect transition="in" filter="wipe(left)">
                                      <p:cBhvr>
                                        <p:cTn id="11" dur="500"/>
                                        <p:tgtEl>
                                          <p:spTgt spid="1976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97636"/>
                                        </p:tgtEl>
                                        <p:attrNameLst>
                                          <p:attrName>style.visibility</p:attrName>
                                        </p:attrNameLst>
                                      </p:cBhvr>
                                      <p:to>
                                        <p:strVal val="visible"/>
                                      </p:to>
                                    </p:set>
                                    <p:animEffect transition="in" filter="wipe(left)">
                                      <p:cBhvr>
                                        <p:cTn id="16" dur="500"/>
                                        <p:tgtEl>
                                          <p:spTgt spid="197636"/>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97639"/>
                                        </p:tgtEl>
                                        <p:attrNameLst>
                                          <p:attrName>style.visibility</p:attrName>
                                        </p:attrNameLst>
                                      </p:cBhvr>
                                      <p:to>
                                        <p:strVal val="visible"/>
                                      </p:to>
                                    </p:set>
                                    <p:animEffect transition="in" filter="wipe(left)">
                                      <p:cBhvr>
                                        <p:cTn id="20" dur="500"/>
                                        <p:tgtEl>
                                          <p:spTgt spid="19763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97637"/>
                                        </p:tgtEl>
                                        <p:attrNameLst>
                                          <p:attrName>style.visibility</p:attrName>
                                        </p:attrNameLst>
                                      </p:cBhvr>
                                      <p:to>
                                        <p:strVal val="visible"/>
                                      </p:to>
                                    </p:set>
                                    <p:animEffect transition="in" filter="wipe(left)">
                                      <p:cBhvr>
                                        <p:cTn id="25" dur="500"/>
                                        <p:tgtEl>
                                          <p:spTgt spid="197637"/>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97641"/>
                                        </p:tgtEl>
                                        <p:attrNameLst>
                                          <p:attrName>style.visibility</p:attrName>
                                        </p:attrNameLst>
                                      </p:cBhvr>
                                      <p:to>
                                        <p:strVal val="visible"/>
                                      </p:to>
                                    </p:set>
                                    <p:animEffect transition="in" filter="wipe(left)">
                                      <p:cBhvr>
                                        <p:cTn id="29" dur="500"/>
                                        <p:tgtEl>
                                          <p:spTgt spid="197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9" grpId="0" autoUpdateAnimBg="0"/>
      <p:bldP spid="197640" grpId="0" autoUpdateAnimBg="0"/>
      <p:bldP spid="19764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37190" y="383517"/>
            <a:ext cx="8298754" cy="5941679"/>
            <a:chOff x="771698" y="506037"/>
            <a:chExt cx="9143998" cy="6546850"/>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1083888"/>
              <a:ext cx="9143998" cy="5368923"/>
            </a:xfrm>
            <a:prstGeom prst="rect">
              <a:avLst/>
            </a:prstGeom>
          </p:spPr>
        </p:pic>
      </p:grpSp>
      <p:sp>
        <p:nvSpPr>
          <p:cNvPr id="7" name="object 11">
            <a:extLst>
              <a:ext uri="{FF2B5EF4-FFF2-40B4-BE49-F238E27FC236}">
                <a16:creationId xmlns:a16="http://schemas.microsoft.com/office/drawing/2014/main" id="{720E5CEA-D233-414D-B536-965702F44FD3}"/>
              </a:ext>
            </a:extLst>
          </p:cNvPr>
          <p:cNvSpPr txBox="1"/>
          <p:nvPr/>
        </p:nvSpPr>
        <p:spPr>
          <a:xfrm>
            <a:off x="8956078" y="3003296"/>
            <a:ext cx="2305210" cy="681950"/>
          </a:xfrm>
          <a:prstGeom prst="rect">
            <a:avLst/>
          </a:prstGeom>
        </p:spPr>
        <p:txBody>
          <a:bodyPr vert="horz" wrap="square" lIns="0" tIns="11526" rIns="0" bIns="0" rtlCol="0">
            <a:spAutoFit/>
          </a:bodyPr>
          <a:lstStyle/>
          <a:p>
            <a:pPr>
              <a:spcBef>
                <a:spcPts val="91"/>
              </a:spcBef>
            </a:pPr>
            <a:r>
              <a:rPr sz="4356" b="1" spc="-572" dirty="0">
                <a:solidFill>
                  <a:srgbClr val="008000"/>
                </a:solidFill>
                <a:latin typeface="Arial"/>
                <a:cs typeface="Arial"/>
              </a:rPr>
              <a:t>B</a:t>
            </a:r>
            <a:r>
              <a:rPr sz="4356" b="1" spc="-222" dirty="0">
                <a:solidFill>
                  <a:srgbClr val="008000"/>
                </a:solidFill>
                <a:latin typeface="Arial"/>
                <a:cs typeface="Arial"/>
              </a:rPr>
              <a:t>I</a:t>
            </a:r>
            <a:r>
              <a:rPr sz="4356" b="1" spc="-608" dirty="0">
                <a:solidFill>
                  <a:srgbClr val="008000"/>
                </a:solidFill>
                <a:latin typeface="Arial"/>
                <a:cs typeface="Arial"/>
              </a:rPr>
              <a:t>O</a:t>
            </a:r>
            <a:r>
              <a:rPr sz="4356" b="1" spc="-481" dirty="0">
                <a:solidFill>
                  <a:srgbClr val="008000"/>
                </a:solidFill>
                <a:latin typeface="Arial"/>
                <a:cs typeface="Arial"/>
              </a:rPr>
              <a:t>F</a:t>
            </a:r>
            <a:r>
              <a:rPr sz="4356" b="1" spc="-572" dirty="0">
                <a:solidFill>
                  <a:srgbClr val="008000"/>
                </a:solidFill>
                <a:latin typeface="Arial"/>
                <a:cs typeface="Arial"/>
              </a:rPr>
              <a:t>U</a:t>
            </a:r>
            <a:r>
              <a:rPr sz="4356" b="1" spc="-526" dirty="0">
                <a:solidFill>
                  <a:srgbClr val="008000"/>
                </a:solidFill>
                <a:latin typeface="Arial"/>
                <a:cs typeface="Arial"/>
              </a:rPr>
              <a:t>E</a:t>
            </a:r>
            <a:r>
              <a:rPr sz="4356" b="1" spc="-504" dirty="0">
                <a:solidFill>
                  <a:srgbClr val="008000"/>
                </a:solidFill>
                <a:latin typeface="Arial"/>
                <a:cs typeface="Arial"/>
              </a:rPr>
              <a:t>LS</a:t>
            </a:r>
            <a:endParaRPr sz="4356"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946623" y="441592"/>
            <a:ext cx="8298754" cy="5974815"/>
          </a:xfrm>
          <a:prstGeom prst="rect">
            <a:avLst/>
          </a:prstGeom>
        </p:spPr>
      </p:pic>
      <p:sp>
        <p:nvSpPr>
          <p:cNvPr id="7" name="object 7"/>
          <p:cNvSpPr txBox="1"/>
          <p:nvPr/>
        </p:nvSpPr>
        <p:spPr>
          <a:xfrm>
            <a:off x="9372656" y="987650"/>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3737"/>
            <a:ext cx="8022131" cy="7492"/>
          </a:xfrm>
          <a:custGeom>
            <a:avLst/>
            <a:gdLst/>
            <a:ahLst/>
            <a:cxnLst/>
            <a:rect l="l" t="t" r="r" b="b"/>
            <a:pathLst>
              <a:path w="8839200" h="8254">
                <a:moveTo>
                  <a:pt x="0" y="7937"/>
                </a:moveTo>
                <a:lnTo>
                  <a:pt x="8839198" y="7937"/>
                </a:lnTo>
                <a:lnTo>
                  <a:pt x="8839198" y="0"/>
                </a:lnTo>
                <a:lnTo>
                  <a:pt x="0" y="0"/>
                </a:lnTo>
                <a:lnTo>
                  <a:pt x="0" y="7937"/>
                </a:lnTo>
                <a:close/>
              </a:path>
            </a:pathLst>
          </a:custGeom>
          <a:solidFill>
            <a:srgbClr val="E0E0E0"/>
          </a:solidFill>
        </p:spPr>
        <p:txBody>
          <a:bodyPr wrap="square" lIns="0" tIns="0" rIns="0" bIns="0" rtlCol="0"/>
          <a:lstStyle/>
          <a:p>
            <a:endParaRPr sz="1634"/>
          </a:p>
        </p:txBody>
      </p:sp>
      <p:pic>
        <p:nvPicPr>
          <p:cNvPr id="114" name="object 114"/>
          <p:cNvPicPr/>
          <p:nvPr/>
        </p:nvPicPr>
        <p:blipFill>
          <a:blip r:embed="rId2" cstate="print"/>
          <a:stretch>
            <a:fillRect/>
          </a:stretch>
        </p:blipFill>
        <p:spPr>
          <a:xfrm>
            <a:off x="927465" y="1114808"/>
            <a:ext cx="4783309" cy="5278929"/>
          </a:xfrm>
          <a:prstGeom prst="rect">
            <a:avLst/>
          </a:prstGeom>
        </p:spPr>
      </p:pic>
      <p:pic>
        <p:nvPicPr>
          <p:cNvPr id="119" name="object 114">
            <a:extLst>
              <a:ext uri="{FF2B5EF4-FFF2-40B4-BE49-F238E27FC236}">
                <a16:creationId xmlns:a16="http://schemas.microsoft.com/office/drawing/2014/main" id="{BCA26C59-1938-4352-B425-78558DBCD011}"/>
              </a:ext>
            </a:extLst>
          </p:cNvPr>
          <p:cNvPicPr/>
          <p:nvPr/>
        </p:nvPicPr>
        <p:blipFill>
          <a:blip r:embed="rId3" cstate="print"/>
          <a:stretch>
            <a:fillRect/>
          </a:stretch>
        </p:blipFill>
        <p:spPr>
          <a:xfrm>
            <a:off x="6093275" y="687915"/>
            <a:ext cx="4740086" cy="592150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3190015" y="607253"/>
            <a:ext cx="7156620" cy="626102"/>
          </a:xfrm>
          <a:prstGeom prst="rect">
            <a:avLst/>
          </a:prstGeom>
        </p:spPr>
        <p:txBody>
          <a:bodyPr vert="horz" wrap="square" lIns="0" tIns="11526" rIns="0" bIns="0" rtlCol="0" anchor="ctr">
            <a:spAutoFit/>
          </a:bodyPr>
          <a:lstStyle/>
          <a:p>
            <a:pPr marL="11527">
              <a:lnSpc>
                <a:spcPct val="100000"/>
              </a:lnSpc>
              <a:spcBef>
                <a:spcPts val="91"/>
              </a:spcBef>
            </a:pPr>
            <a:r>
              <a:rPr lang="it-IT" spc="-481" dirty="0"/>
              <a:t>PRODUZIONE DI BIOETANOLO</a:t>
            </a:r>
            <a:endParaRPr spc="-481" dirty="0"/>
          </a:p>
        </p:txBody>
      </p:sp>
      <p:grpSp>
        <p:nvGrpSpPr>
          <p:cNvPr id="111" name="object 111"/>
          <p:cNvGrpSpPr/>
          <p:nvPr/>
        </p:nvGrpSpPr>
        <p:grpSpPr>
          <a:xfrm>
            <a:off x="1949018" y="1819958"/>
            <a:ext cx="7973786" cy="4718477"/>
            <a:chOff x="777340" y="2005324"/>
            <a:chExt cx="8785931" cy="5199062"/>
          </a:xfrm>
        </p:grpSpPr>
        <p:pic>
          <p:nvPicPr>
            <p:cNvPr id="112" name="object 112"/>
            <p:cNvPicPr/>
            <p:nvPr/>
          </p:nvPicPr>
          <p:blipFill>
            <a:blip r:embed="rId2" cstate="print"/>
            <a:stretch>
              <a:fillRect/>
            </a:stretch>
          </p:blipFill>
          <p:spPr>
            <a:xfrm>
              <a:off x="777340" y="2005324"/>
              <a:ext cx="4780340" cy="5199062"/>
            </a:xfrm>
            <a:prstGeom prst="rect">
              <a:avLst/>
            </a:prstGeom>
          </p:spPr>
        </p:pic>
        <p:pic>
          <p:nvPicPr>
            <p:cNvPr id="113" name="object 113"/>
            <p:cNvPicPr/>
            <p:nvPr/>
          </p:nvPicPr>
          <p:blipFill>
            <a:blip r:embed="rId3" cstate="print"/>
            <a:stretch>
              <a:fillRect/>
            </a:stretch>
          </p:blipFill>
          <p:spPr>
            <a:xfrm>
              <a:off x="5556971" y="2008763"/>
              <a:ext cx="4006300" cy="5040930"/>
            </a:xfrm>
            <a:prstGeom prst="rect">
              <a:avLst/>
            </a:prstGeom>
          </p:spPr>
        </p:pic>
      </p:grpSp>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dirty="0">
              <a:latin typeface="Georgia"/>
              <a:cs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3897" y="384342"/>
            <a:ext cx="8298754" cy="6078549"/>
            <a:chOff x="771698" y="423488"/>
            <a:chExt cx="9143998" cy="6697661"/>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423488"/>
              <a:ext cx="9143998" cy="6697661"/>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3897" y="407394"/>
            <a:ext cx="8298754" cy="6032445"/>
            <a:chOff x="771698" y="448888"/>
            <a:chExt cx="9143998" cy="6646861"/>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448888"/>
              <a:ext cx="9143998" cy="6646861"/>
            </a:xfrm>
            <a:prstGeom prst="rect">
              <a:avLst/>
            </a:prstGeom>
          </p:spPr>
        </p:pic>
      </p:grpSp>
      <p:sp>
        <p:nvSpPr>
          <p:cNvPr id="6" name="object 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980019" y="1852727"/>
            <a:ext cx="9595216" cy="3969132"/>
          </a:xfrm>
          <a:prstGeom prst="rect">
            <a:avLst/>
          </a:prstGeom>
        </p:spPr>
        <p:txBody>
          <a:bodyPr vert="horz" wrap="square" lIns="0" tIns="11526" rIns="0" bIns="0" rtlCol="0">
            <a:spAutoFit/>
          </a:bodyPr>
          <a:lstStyle/>
          <a:p>
            <a:pPr marL="183848" marR="4611" indent="-172898" algn="just">
              <a:spcBef>
                <a:spcPts val="91"/>
              </a:spcBef>
            </a:pPr>
            <a:r>
              <a:rPr lang="it-IT" sz="2500" b="1" spc="-172" dirty="0">
                <a:latin typeface="Arial"/>
                <a:cs typeface="Arial"/>
              </a:rPr>
              <a:t>L'etanolo può essere prodotto da qualsiasi materia prima biologica che contenga quantità apprezzabili di zucchero o materiali che possono essere convertiti in zucchero come l'amido o la cellulosa.</a:t>
            </a:r>
          </a:p>
          <a:p>
            <a:pPr marL="183848" marR="4611" indent="-172898" algn="just">
              <a:spcBef>
                <a:spcPts val="91"/>
              </a:spcBef>
            </a:pPr>
            <a:r>
              <a:rPr lang="it-IT" sz="2500" b="1" spc="-185" dirty="0">
                <a:latin typeface="Arial"/>
                <a:cs typeface="Arial"/>
              </a:rPr>
              <a:t>Le barbabietole da zucchero e la canna da zucchero sono esempi ovvi di materie prime che contengono zucchero.
Il mais, il grano e altri cereali contengono amido (nei loro chicchi) che può essere convertito in zucchero con relativa facilità.
Allo stesso modo, gli alberi e le erbe sono in gran parte costituiti da cellulosa ed emicellulosa, che possono anche essere convertiti in zucchero, anche se con più difficoltà rispetto alla conversione dell'amido.</a:t>
            </a:r>
            <a:endParaRPr sz="2500" dirty="0">
              <a:latin typeface="Arial"/>
              <a:cs typeface="Arial"/>
            </a:endParaRPr>
          </a:p>
        </p:txBody>
      </p:sp>
      <p:sp>
        <p:nvSpPr>
          <p:cNvPr id="113" name="object 113"/>
          <p:cNvSpPr txBox="1">
            <a:spLocks noGrp="1"/>
          </p:cNvSpPr>
          <p:nvPr>
            <p:ph type="title"/>
          </p:nvPr>
        </p:nvSpPr>
        <p:spPr>
          <a:xfrm>
            <a:off x="3190015" y="575930"/>
            <a:ext cx="5676580" cy="688747"/>
          </a:xfrm>
          <a:prstGeom prst="rect">
            <a:avLst/>
          </a:prstGeom>
        </p:spPr>
        <p:txBody>
          <a:bodyPr vert="horz" wrap="square" lIns="0" tIns="11526" rIns="0" bIns="0" rtlCol="0" anchor="ctr">
            <a:spAutoFit/>
          </a:bodyPr>
          <a:lstStyle/>
          <a:p>
            <a:pPr marL="11527">
              <a:lnSpc>
                <a:spcPct val="100000"/>
              </a:lnSpc>
              <a:spcBef>
                <a:spcPts val="91"/>
              </a:spcBef>
            </a:pPr>
            <a:r>
              <a:rPr lang="it-IT" spc="-481" dirty="0"/>
              <a:t>PRODUZIONE DI BIOETANOLO</a:t>
            </a:r>
            <a:endParaRPr spc="-48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296296" y="2082136"/>
            <a:ext cx="9590183" cy="4282038"/>
          </a:xfrm>
          <a:prstGeom prst="rect">
            <a:avLst/>
          </a:prstGeom>
        </p:spPr>
        <p:txBody>
          <a:bodyPr vert="horz" wrap="square" lIns="0" tIns="11526" rIns="0" bIns="0" rtlCol="0">
            <a:spAutoFit/>
          </a:bodyPr>
          <a:lstStyle/>
          <a:p>
            <a:pPr marL="184424" marR="13255" indent="-172898" algn="just">
              <a:spcBef>
                <a:spcPts val="91"/>
              </a:spcBef>
            </a:pPr>
            <a:r>
              <a:rPr lang="it-IT" sz="2500" b="1" spc="-150" dirty="0">
                <a:latin typeface="Arial"/>
                <a:cs typeface="Arial"/>
              </a:rPr>
              <a:t>Nella produzione di etanolo da colture da zucchero, le colture devono prima essere lavorate per rimuovere lo zucchero (ad esempio attraverso la frantumazione, l'ammollo e il trattamento chimico).
Lo zucchero viene poi fermentato in alcol utilizzando lieviti e altri microbi.
Una fase finale distilla (purifica) l'etanolo alla concentrazione desiderata e di solito rimuove tutta l'acqua per produrre "etanolo anidro" che può essere miscelato con la benzina.
Nel processo di canna da zucchero, il gambo schiacciato della pianta, la "bagassa", costituito da cellulosa e lignina, può essere utilizzato per l'energia di processo nella produzione di etanolo.</a:t>
            </a:r>
            <a:endParaRPr sz="2500" dirty="0">
              <a:latin typeface="Arial"/>
              <a:cs typeface="Arial"/>
            </a:endParaRPr>
          </a:p>
        </p:txBody>
      </p:sp>
      <p:grpSp>
        <p:nvGrpSpPr>
          <p:cNvPr id="107" name="object 107"/>
          <p:cNvGrpSpPr/>
          <p:nvPr/>
        </p:nvGrpSpPr>
        <p:grpSpPr>
          <a:xfrm>
            <a:off x="2494267" y="416040"/>
            <a:ext cx="7198018" cy="1449977"/>
            <a:chOff x="1378124" y="458414"/>
            <a:chExt cx="7931150" cy="1597660"/>
          </a:xfrm>
        </p:grpSpPr>
        <p:pic>
          <p:nvPicPr>
            <p:cNvPr id="108" name="object 108"/>
            <p:cNvPicPr/>
            <p:nvPr/>
          </p:nvPicPr>
          <p:blipFill>
            <a:blip r:embed="rId2" cstate="print"/>
            <a:stretch>
              <a:fillRect/>
            </a:stretch>
          </p:blipFill>
          <p:spPr>
            <a:xfrm>
              <a:off x="1382683" y="463665"/>
              <a:ext cx="7926185" cy="1591887"/>
            </a:xfrm>
            <a:prstGeom prst="rect">
              <a:avLst/>
            </a:prstGeom>
          </p:spPr>
        </p:pic>
        <p:pic>
          <p:nvPicPr>
            <p:cNvPr id="109" name="object 109"/>
            <p:cNvPicPr/>
            <p:nvPr/>
          </p:nvPicPr>
          <p:blipFill>
            <a:blip r:embed="rId3" cstate="print"/>
            <a:stretch>
              <a:fillRect/>
            </a:stretch>
          </p:blipFill>
          <p:spPr>
            <a:xfrm>
              <a:off x="1644534" y="492760"/>
              <a:ext cx="7394169" cy="1525385"/>
            </a:xfrm>
            <a:prstGeom prst="rect">
              <a:avLst/>
            </a:prstGeom>
          </p:spPr>
        </p:pic>
        <p:sp>
          <p:nvSpPr>
            <p:cNvPr id="110" name="object 110"/>
            <p:cNvSpPr/>
            <p:nvPr/>
          </p:nvSpPr>
          <p:spPr>
            <a:xfrm>
              <a:off x="1382886" y="463176"/>
              <a:ext cx="7772400" cy="1441450"/>
            </a:xfrm>
            <a:custGeom>
              <a:avLst/>
              <a:gdLst/>
              <a:ahLst/>
              <a:cxnLst/>
              <a:rect l="l" t="t" r="r" b="b"/>
              <a:pathLst>
                <a:path w="7772400" h="1441450">
                  <a:moveTo>
                    <a:pt x="7772398" y="0"/>
                  </a:moveTo>
                  <a:lnTo>
                    <a:pt x="0" y="0"/>
                  </a:lnTo>
                  <a:lnTo>
                    <a:pt x="0" y="1441450"/>
                  </a:lnTo>
                  <a:lnTo>
                    <a:pt x="7772398" y="1441450"/>
                  </a:lnTo>
                  <a:lnTo>
                    <a:pt x="7772398" y="0"/>
                  </a:lnTo>
                  <a:close/>
                </a:path>
              </a:pathLst>
            </a:custGeom>
            <a:solidFill>
              <a:srgbClr val="FFFDA9">
                <a:alpha val="50199"/>
              </a:srgbClr>
            </a:solidFill>
          </p:spPr>
          <p:txBody>
            <a:bodyPr wrap="square" lIns="0" tIns="0" rIns="0" bIns="0" rtlCol="0"/>
            <a:lstStyle/>
            <a:p>
              <a:endParaRPr sz="1634"/>
            </a:p>
          </p:txBody>
        </p:sp>
        <p:sp>
          <p:nvSpPr>
            <p:cNvPr id="111" name="object 111"/>
            <p:cNvSpPr/>
            <p:nvPr/>
          </p:nvSpPr>
          <p:spPr>
            <a:xfrm>
              <a:off x="1382886" y="463176"/>
              <a:ext cx="7772400" cy="1441450"/>
            </a:xfrm>
            <a:custGeom>
              <a:avLst/>
              <a:gdLst/>
              <a:ahLst/>
              <a:cxnLst/>
              <a:rect l="l" t="t" r="r" b="b"/>
              <a:pathLst>
                <a:path w="7772400" h="1441450">
                  <a:moveTo>
                    <a:pt x="0" y="0"/>
                  </a:moveTo>
                  <a:lnTo>
                    <a:pt x="7772397" y="0"/>
                  </a:lnTo>
                  <a:lnTo>
                    <a:pt x="7772397" y="1441449"/>
                  </a:lnTo>
                  <a:lnTo>
                    <a:pt x="0" y="1441449"/>
                  </a:lnTo>
                  <a:lnTo>
                    <a:pt x="0" y="0"/>
                  </a:lnTo>
                  <a:close/>
                </a:path>
              </a:pathLst>
            </a:custGeom>
            <a:ln w="9524">
              <a:solidFill>
                <a:srgbClr val="D81E00"/>
              </a:solidFill>
            </a:ln>
          </p:spPr>
          <p:txBody>
            <a:bodyPr wrap="square" lIns="0" tIns="0" rIns="0" bIns="0" rtlCol="0"/>
            <a:lstStyle/>
            <a:p>
              <a:endParaRPr sz="1634"/>
            </a:p>
          </p:txBody>
        </p:sp>
      </p:grpSp>
      <p:sp>
        <p:nvSpPr>
          <p:cNvPr id="112" name="object 112"/>
          <p:cNvSpPr txBox="1">
            <a:spLocks noGrp="1"/>
          </p:cNvSpPr>
          <p:nvPr>
            <p:ph type="title"/>
          </p:nvPr>
        </p:nvSpPr>
        <p:spPr>
          <a:xfrm>
            <a:off x="2747252" y="425803"/>
            <a:ext cx="6561780" cy="688747"/>
          </a:xfrm>
          <a:prstGeom prst="rect">
            <a:avLst/>
          </a:prstGeom>
        </p:spPr>
        <p:txBody>
          <a:bodyPr vert="horz" wrap="square" lIns="0" tIns="11526" rIns="0" bIns="0" rtlCol="0" anchor="ctr">
            <a:spAutoFit/>
          </a:bodyPr>
          <a:lstStyle/>
          <a:p>
            <a:pPr marL="11527">
              <a:lnSpc>
                <a:spcPct val="100000"/>
              </a:lnSpc>
              <a:spcBef>
                <a:spcPts val="91"/>
              </a:spcBef>
            </a:pPr>
            <a:r>
              <a:rPr lang="it-IT" spc="-427" dirty="0"/>
              <a:t>La produzione di zucchero-etanolo</a:t>
            </a:r>
            <a:endParaRPr spc="-368" dirty="0"/>
          </a:p>
        </p:txBody>
      </p:sp>
      <p:sp>
        <p:nvSpPr>
          <p:cNvPr id="113" name="object 113"/>
          <p:cNvSpPr txBox="1"/>
          <p:nvPr/>
        </p:nvSpPr>
        <p:spPr>
          <a:xfrm>
            <a:off x="5207208" y="1053718"/>
            <a:ext cx="2684462" cy="626102"/>
          </a:xfrm>
          <a:prstGeom prst="rect">
            <a:avLst/>
          </a:prstGeom>
        </p:spPr>
        <p:txBody>
          <a:bodyPr vert="horz" wrap="square" lIns="0" tIns="11526" rIns="0" bIns="0" rtlCol="0">
            <a:spAutoFit/>
          </a:bodyPr>
          <a:lstStyle/>
          <a:p>
            <a:pPr marL="11527">
              <a:spcBef>
                <a:spcPts val="91"/>
              </a:spcBef>
            </a:pPr>
            <a:r>
              <a:rPr lang="it-IT" sz="3993" b="1" spc="-404" dirty="0">
                <a:solidFill>
                  <a:srgbClr val="008000"/>
                </a:solidFill>
                <a:latin typeface="Arial"/>
                <a:cs typeface="Arial"/>
              </a:rPr>
              <a:t>Processo</a:t>
            </a:r>
            <a:endParaRPr sz="3993" dirty="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46622" y="1402588"/>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sp>
        <p:nvSpPr>
          <p:cNvPr id="22" name="object 22"/>
          <p:cNvSpPr/>
          <p:nvPr/>
        </p:nvSpPr>
        <p:spPr>
          <a:xfrm>
            <a:off x="1946622" y="3892215"/>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3" name="object 23"/>
          <p:cNvPicPr/>
          <p:nvPr/>
        </p:nvPicPr>
        <p:blipFill>
          <a:blip r:embed="rId2" cstate="print"/>
          <a:stretch>
            <a:fillRect/>
          </a:stretch>
        </p:blipFill>
        <p:spPr>
          <a:xfrm>
            <a:off x="1946622" y="3892215"/>
            <a:ext cx="8298754" cy="8645"/>
          </a:xfrm>
          <a:prstGeom prst="rect">
            <a:avLst/>
          </a:prstGeom>
        </p:spPr>
      </p:pic>
      <p:sp>
        <p:nvSpPr>
          <p:cNvPr id="24" name="object 24"/>
          <p:cNvSpPr/>
          <p:nvPr/>
        </p:nvSpPr>
        <p:spPr>
          <a:xfrm>
            <a:off x="1946622" y="4168841"/>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5" name="object 25"/>
          <p:cNvPicPr/>
          <p:nvPr/>
        </p:nvPicPr>
        <p:blipFill>
          <a:blip r:embed="rId3" cstate="print"/>
          <a:stretch>
            <a:fillRect/>
          </a:stretch>
        </p:blipFill>
        <p:spPr>
          <a:xfrm>
            <a:off x="1946622" y="4168841"/>
            <a:ext cx="8298754" cy="8645"/>
          </a:xfrm>
          <a:prstGeom prst="rect">
            <a:avLst/>
          </a:prstGeom>
        </p:spPr>
      </p:pic>
      <p:sp>
        <p:nvSpPr>
          <p:cNvPr id="26" name="object 26"/>
          <p:cNvSpPr/>
          <p:nvPr/>
        </p:nvSpPr>
        <p:spPr>
          <a:xfrm>
            <a:off x="1946622" y="4445466"/>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27" name="object 27"/>
          <p:cNvPicPr/>
          <p:nvPr/>
        </p:nvPicPr>
        <p:blipFill>
          <a:blip r:embed="rId4" cstate="print"/>
          <a:stretch>
            <a:fillRect/>
          </a:stretch>
        </p:blipFill>
        <p:spPr>
          <a:xfrm>
            <a:off x="1946622" y="4445466"/>
            <a:ext cx="8298754" cy="8645"/>
          </a:xfrm>
          <a:prstGeom prst="rect">
            <a:avLst/>
          </a:prstGeom>
        </p:spPr>
      </p:pic>
      <p:sp>
        <p:nvSpPr>
          <p:cNvPr id="28" name="object 28"/>
          <p:cNvSpPr/>
          <p:nvPr/>
        </p:nvSpPr>
        <p:spPr>
          <a:xfrm>
            <a:off x="1946622" y="4722091"/>
            <a:ext cx="8298756" cy="864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29" name="object 29"/>
          <p:cNvPicPr/>
          <p:nvPr/>
        </p:nvPicPr>
        <p:blipFill>
          <a:blip r:embed="rId2" cstate="print"/>
          <a:stretch>
            <a:fillRect/>
          </a:stretch>
        </p:blipFill>
        <p:spPr>
          <a:xfrm>
            <a:off x="1946622" y="4722091"/>
            <a:ext cx="8298754" cy="8645"/>
          </a:xfrm>
          <a:prstGeom prst="rect">
            <a:avLst/>
          </a:prstGeom>
        </p:spPr>
      </p:pic>
      <p:sp>
        <p:nvSpPr>
          <p:cNvPr id="30" name="object 30"/>
          <p:cNvSpPr/>
          <p:nvPr/>
        </p:nvSpPr>
        <p:spPr>
          <a:xfrm>
            <a:off x="1946622" y="4998716"/>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1" name="object 31"/>
          <p:cNvPicPr/>
          <p:nvPr/>
        </p:nvPicPr>
        <p:blipFill>
          <a:blip r:embed="rId3" cstate="print"/>
          <a:stretch>
            <a:fillRect/>
          </a:stretch>
        </p:blipFill>
        <p:spPr>
          <a:xfrm>
            <a:off x="1946622" y="4998716"/>
            <a:ext cx="8298754" cy="8645"/>
          </a:xfrm>
          <a:prstGeom prst="rect">
            <a:avLst/>
          </a:prstGeom>
        </p:spPr>
      </p:pic>
      <p:sp>
        <p:nvSpPr>
          <p:cNvPr id="32" name="object 32"/>
          <p:cNvSpPr/>
          <p:nvPr/>
        </p:nvSpPr>
        <p:spPr>
          <a:xfrm>
            <a:off x="1946622" y="5275342"/>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3" name="object 33"/>
          <p:cNvPicPr/>
          <p:nvPr/>
        </p:nvPicPr>
        <p:blipFill>
          <a:blip r:embed="rId5" cstate="print"/>
          <a:stretch>
            <a:fillRect/>
          </a:stretch>
        </p:blipFill>
        <p:spPr>
          <a:xfrm>
            <a:off x="1946622" y="5275342"/>
            <a:ext cx="8298754" cy="8645"/>
          </a:xfrm>
          <a:prstGeom prst="rect">
            <a:avLst/>
          </a:prstGeom>
        </p:spPr>
      </p:pic>
      <p:sp>
        <p:nvSpPr>
          <p:cNvPr id="34" name="object 34"/>
          <p:cNvSpPr/>
          <p:nvPr/>
        </p:nvSpPr>
        <p:spPr>
          <a:xfrm>
            <a:off x="1946622" y="5551967"/>
            <a:ext cx="8298756" cy="864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5" name="object 35"/>
          <p:cNvPicPr/>
          <p:nvPr/>
        </p:nvPicPr>
        <p:blipFill>
          <a:blip r:embed="rId2" cstate="print"/>
          <a:stretch>
            <a:fillRect/>
          </a:stretch>
        </p:blipFill>
        <p:spPr>
          <a:xfrm>
            <a:off x="1946622" y="5551967"/>
            <a:ext cx="8298754" cy="8645"/>
          </a:xfrm>
          <a:prstGeom prst="rect">
            <a:avLst/>
          </a:prstGeom>
        </p:spPr>
      </p:pic>
      <p:sp>
        <p:nvSpPr>
          <p:cNvPr id="36" name="object 36"/>
          <p:cNvSpPr/>
          <p:nvPr/>
        </p:nvSpPr>
        <p:spPr>
          <a:xfrm>
            <a:off x="1946622" y="5828592"/>
            <a:ext cx="8298756" cy="864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7" name="object 37"/>
          <p:cNvPicPr/>
          <p:nvPr/>
        </p:nvPicPr>
        <p:blipFill>
          <a:blip r:embed="rId3" cstate="print"/>
          <a:stretch>
            <a:fillRect/>
          </a:stretch>
        </p:blipFill>
        <p:spPr>
          <a:xfrm>
            <a:off x="1946622" y="5828592"/>
            <a:ext cx="8298754" cy="8645"/>
          </a:xfrm>
          <a:prstGeom prst="rect">
            <a:avLst/>
          </a:prstGeom>
        </p:spPr>
      </p:pic>
      <p:sp>
        <p:nvSpPr>
          <p:cNvPr id="38" name="object 38"/>
          <p:cNvSpPr/>
          <p:nvPr/>
        </p:nvSpPr>
        <p:spPr>
          <a:xfrm>
            <a:off x="1946622" y="6105217"/>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9" name="object 39"/>
          <p:cNvPicPr/>
          <p:nvPr/>
        </p:nvPicPr>
        <p:blipFill>
          <a:blip r:embed="rId6" cstate="print"/>
          <a:stretch>
            <a:fillRect/>
          </a:stretch>
        </p:blipFill>
        <p:spPr>
          <a:xfrm>
            <a:off x="1946622" y="6105217"/>
            <a:ext cx="8298754" cy="8645"/>
          </a:xfrm>
          <a:prstGeom prst="rect">
            <a:avLst/>
          </a:prstGeom>
        </p:spPr>
      </p:pic>
      <p:sp>
        <p:nvSpPr>
          <p:cNvPr id="40" name="object 40"/>
          <p:cNvSpPr/>
          <p:nvPr/>
        </p:nvSpPr>
        <p:spPr>
          <a:xfrm>
            <a:off x="1946622" y="6381842"/>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1" name="object 41"/>
          <p:cNvPicPr/>
          <p:nvPr/>
        </p:nvPicPr>
        <p:blipFill>
          <a:blip r:embed="rId2" cstate="print"/>
          <a:stretch>
            <a:fillRect/>
          </a:stretch>
        </p:blipFill>
        <p:spPr>
          <a:xfrm>
            <a:off x="1946622" y="6381842"/>
            <a:ext cx="8298754" cy="8645"/>
          </a:xfrm>
          <a:prstGeom prst="rect">
            <a:avLst/>
          </a:prstGeom>
        </p:spPr>
      </p:pic>
      <p:sp>
        <p:nvSpPr>
          <p:cNvPr id="42" name="object 42"/>
          <p:cNvSpPr/>
          <p:nvPr/>
        </p:nvSpPr>
        <p:spPr>
          <a:xfrm>
            <a:off x="1946622" y="6658467"/>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43" name="object 43"/>
          <p:cNvPicPr/>
          <p:nvPr/>
        </p:nvPicPr>
        <p:blipFill>
          <a:blip r:embed="rId3" cstate="print"/>
          <a:stretch>
            <a:fillRect/>
          </a:stretch>
        </p:blipFill>
        <p:spPr>
          <a:xfrm>
            <a:off x="1946622" y="6658467"/>
            <a:ext cx="8298754" cy="8645"/>
          </a:xfrm>
          <a:prstGeom prst="rect">
            <a:avLst/>
          </a:prstGeom>
        </p:spPr>
      </p:pic>
      <p:sp>
        <p:nvSpPr>
          <p:cNvPr id="44" name="object 44"/>
          <p:cNvSpPr/>
          <p:nvPr/>
        </p:nvSpPr>
        <p:spPr>
          <a:xfrm>
            <a:off x="1946622" y="6935092"/>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5" name="object 45"/>
          <p:cNvPicPr/>
          <p:nvPr/>
        </p:nvPicPr>
        <p:blipFill>
          <a:blip r:embed="rId7" cstate="print"/>
          <a:stretch>
            <a:fillRect/>
          </a:stretch>
        </p:blipFill>
        <p:spPr>
          <a:xfrm>
            <a:off x="1946622" y="6935092"/>
            <a:ext cx="8298754" cy="8645"/>
          </a:xfrm>
          <a:prstGeom prst="rect">
            <a:avLst/>
          </a:prstGeom>
        </p:spPr>
      </p:pic>
      <p:sp>
        <p:nvSpPr>
          <p:cNvPr id="48" name="object 48"/>
          <p:cNvSpPr/>
          <p:nvPr/>
        </p:nvSpPr>
        <p:spPr>
          <a:xfrm>
            <a:off x="2495550"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sp>
        <p:nvSpPr>
          <p:cNvPr id="50" name="object 50"/>
          <p:cNvSpPr/>
          <p:nvPr/>
        </p:nvSpPr>
        <p:spPr>
          <a:xfrm>
            <a:off x="2772175"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sp>
        <p:nvSpPr>
          <p:cNvPr id="52" name="object 52"/>
          <p:cNvSpPr/>
          <p:nvPr/>
        </p:nvSpPr>
        <p:spPr>
          <a:xfrm>
            <a:off x="3048800"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3" name="object 53"/>
          <p:cNvPicPr/>
          <p:nvPr/>
        </p:nvPicPr>
        <p:blipFill>
          <a:blip r:embed="rId8" cstate="print"/>
          <a:stretch>
            <a:fillRect/>
          </a:stretch>
        </p:blipFill>
        <p:spPr>
          <a:xfrm>
            <a:off x="3048800" y="853660"/>
            <a:ext cx="8645" cy="6224067"/>
          </a:xfrm>
          <a:prstGeom prst="rect">
            <a:avLst/>
          </a:prstGeom>
        </p:spPr>
      </p:pic>
      <p:sp>
        <p:nvSpPr>
          <p:cNvPr id="54" name="object 54"/>
          <p:cNvSpPr/>
          <p:nvPr/>
        </p:nvSpPr>
        <p:spPr>
          <a:xfrm>
            <a:off x="3325425"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5" name="object 55"/>
          <p:cNvPicPr/>
          <p:nvPr/>
        </p:nvPicPr>
        <p:blipFill>
          <a:blip r:embed="rId9" cstate="print"/>
          <a:stretch>
            <a:fillRect/>
          </a:stretch>
        </p:blipFill>
        <p:spPr>
          <a:xfrm>
            <a:off x="3325425" y="853660"/>
            <a:ext cx="8645" cy="6224067"/>
          </a:xfrm>
          <a:prstGeom prst="rect">
            <a:avLst/>
          </a:prstGeom>
        </p:spPr>
      </p:pic>
      <p:sp>
        <p:nvSpPr>
          <p:cNvPr id="56" name="object 56"/>
          <p:cNvSpPr/>
          <p:nvPr/>
        </p:nvSpPr>
        <p:spPr>
          <a:xfrm>
            <a:off x="3602050"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7" name="object 57"/>
          <p:cNvPicPr/>
          <p:nvPr/>
        </p:nvPicPr>
        <p:blipFill>
          <a:blip r:embed="rId10" cstate="print"/>
          <a:stretch>
            <a:fillRect/>
          </a:stretch>
        </p:blipFill>
        <p:spPr>
          <a:xfrm>
            <a:off x="3602050" y="853660"/>
            <a:ext cx="8645" cy="6224067"/>
          </a:xfrm>
          <a:prstGeom prst="rect">
            <a:avLst/>
          </a:prstGeom>
        </p:spPr>
      </p:pic>
      <p:sp>
        <p:nvSpPr>
          <p:cNvPr id="58" name="object 58"/>
          <p:cNvSpPr/>
          <p:nvPr/>
        </p:nvSpPr>
        <p:spPr>
          <a:xfrm>
            <a:off x="3878676"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9" name="object 59"/>
          <p:cNvPicPr/>
          <p:nvPr/>
        </p:nvPicPr>
        <p:blipFill>
          <a:blip r:embed="rId8" cstate="print"/>
          <a:stretch>
            <a:fillRect/>
          </a:stretch>
        </p:blipFill>
        <p:spPr>
          <a:xfrm>
            <a:off x="3878676" y="853660"/>
            <a:ext cx="8645" cy="6224067"/>
          </a:xfrm>
          <a:prstGeom prst="rect">
            <a:avLst/>
          </a:prstGeom>
        </p:spPr>
      </p:pic>
      <p:sp>
        <p:nvSpPr>
          <p:cNvPr id="60" name="object 60"/>
          <p:cNvSpPr/>
          <p:nvPr/>
        </p:nvSpPr>
        <p:spPr>
          <a:xfrm>
            <a:off x="4155301"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1" name="object 61"/>
          <p:cNvPicPr/>
          <p:nvPr/>
        </p:nvPicPr>
        <p:blipFill>
          <a:blip r:embed="rId9" cstate="print"/>
          <a:stretch>
            <a:fillRect/>
          </a:stretch>
        </p:blipFill>
        <p:spPr>
          <a:xfrm>
            <a:off x="4155301" y="853660"/>
            <a:ext cx="8645" cy="6224067"/>
          </a:xfrm>
          <a:prstGeom prst="rect">
            <a:avLst/>
          </a:prstGeom>
        </p:spPr>
      </p:pic>
      <p:sp>
        <p:nvSpPr>
          <p:cNvPr id="62" name="object 62"/>
          <p:cNvSpPr/>
          <p:nvPr/>
        </p:nvSpPr>
        <p:spPr>
          <a:xfrm>
            <a:off x="4431926"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3" name="object 63"/>
          <p:cNvPicPr/>
          <p:nvPr/>
        </p:nvPicPr>
        <p:blipFill>
          <a:blip r:embed="rId10" cstate="print"/>
          <a:stretch>
            <a:fillRect/>
          </a:stretch>
        </p:blipFill>
        <p:spPr>
          <a:xfrm>
            <a:off x="4431926" y="853660"/>
            <a:ext cx="8645" cy="6224067"/>
          </a:xfrm>
          <a:prstGeom prst="rect">
            <a:avLst/>
          </a:prstGeom>
        </p:spPr>
      </p:pic>
      <p:sp>
        <p:nvSpPr>
          <p:cNvPr id="64" name="object 64"/>
          <p:cNvSpPr/>
          <p:nvPr/>
        </p:nvSpPr>
        <p:spPr>
          <a:xfrm>
            <a:off x="4708551"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5" name="object 65"/>
          <p:cNvPicPr/>
          <p:nvPr/>
        </p:nvPicPr>
        <p:blipFill>
          <a:blip r:embed="rId8" cstate="print"/>
          <a:stretch>
            <a:fillRect/>
          </a:stretch>
        </p:blipFill>
        <p:spPr>
          <a:xfrm>
            <a:off x="4708551" y="853660"/>
            <a:ext cx="8645" cy="6224067"/>
          </a:xfrm>
          <a:prstGeom prst="rect">
            <a:avLst/>
          </a:prstGeom>
        </p:spPr>
      </p:pic>
      <p:sp>
        <p:nvSpPr>
          <p:cNvPr id="66" name="object 66"/>
          <p:cNvSpPr/>
          <p:nvPr/>
        </p:nvSpPr>
        <p:spPr>
          <a:xfrm>
            <a:off x="4985176"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7" name="object 67"/>
          <p:cNvPicPr/>
          <p:nvPr/>
        </p:nvPicPr>
        <p:blipFill>
          <a:blip r:embed="rId9" cstate="print"/>
          <a:stretch>
            <a:fillRect/>
          </a:stretch>
        </p:blipFill>
        <p:spPr>
          <a:xfrm>
            <a:off x="4985176" y="853660"/>
            <a:ext cx="8645" cy="6224067"/>
          </a:xfrm>
          <a:prstGeom prst="rect">
            <a:avLst/>
          </a:prstGeom>
        </p:spPr>
      </p:pic>
      <p:sp>
        <p:nvSpPr>
          <p:cNvPr id="68" name="object 68"/>
          <p:cNvSpPr/>
          <p:nvPr/>
        </p:nvSpPr>
        <p:spPr>
          <a:xfrm>
            <a:off x="526180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9" name="object 69"/>
          <p:cNvPicPr/>
          <p:nvPr/>
        </p:nvPicPr>
        <p:blipFill>
          <a:blip r:embed="rId10" cstate="print"/>
          <a:stretch>
            <a:fillRect/>
          </a:stretch>
        </p:blipFill>
        <p:spPr>
          <a:xfrm>
            <a:off x="5261802" y="853660"/>
            <a:ext cx="8645" cy="6224067"/>
          </a:xfrm>
          <a:prstGeom prst="rect">
            <a:avLst/>
          </a:prstGeom>
        </p:spPr>
      </p:pic>
      <p:sp>
        <p:nvSpPr>
          <p:cNvPr id="70" name="object 70"/>
          <p:cNvSpPr/>
          <p:nvPr/>
        </p:nvSpPr>
        <p:spPr>
          <a:xfrm>
            <a:off x="5538427"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1" name="object 71"/>
          <p:cNvPicPr/>
          <p:nvPr/>
        </p:nvPicPr>
        <p:blipFill>
          <a:blip r:embed="rId8" cstate="print"/>
          <a:stretch>
            <a:fillRect/>
          </a:stretch>
        </p:blipFill>
        <p:spPr>
          <a:xfrm>
            <a:off x="5538427" y="853660"/>
            <a:ext cx="8645" cy="6224067"/>
          </a:xfrm>
          <a:prstGeom prst="rect">
            <a:avLst/>
          </a:prstGeom>
        </p:spPr>
      </p:pic>
      <p:sp>
        <p:nvSpPr>
          <p:cNvPr id="72" name="object 72"/>
          <p:cNvSpPr/>
          <p:nvPr/>
        </p:nvSpPr>
        <p:spPr>
          <a:xfrm>
            <a:off x="581505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3" name="object 73"/>
          <p:cNvPicPr/>
          <p:nvPr/>
        </p:nvPicPr>
        <p:blipFill>
          <a:blip r:embed="rId9" cstate="print"/>
          <a:stretch>
            <a:fillRect/>
          </a:stretch>
        </p:blipFill>
        <p:spPr>
          <a:xfrm>
            <a:off x="5815052" y="853660"/>
            <a:ext cx="8645" cy="6224067"/>
          </a:xfrm>
          <a:prstGeom prst="rect">
            <a:avLst/>
          </a:prstGeom>
        </p:spPr>
      </p:pic>
      <p:sp>
        <p:nvSpPr>
          <p:cNvPr id="74" name="object 74"/>
          <p:cNvSpPr/>
          <p:nvPr/>
        </p:nvSpPr>
        <p:spPr>
          <a:xfrm>
            <a:off x="6091677"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5" name="object 75"/>
          <p:cNvPicPr/>
          <p:nvPr/>
        </p:nvPicPr>
        <p:blipFill>
          <a:blip r:embed="rId10" cstate="print"/>
          <a:stretch>
            <a:fillRect/>
          </a:stretch>
        </p:blipFill>
        <p:spPr>
          <a:xfrm>
            <a:off x="6091677" y="853660"/>
            <a:ext cx="8645" cy="6224067"/>
          </a:xfrm>
          <a:prstGeom prst="rect">
            <a:avLst/>
          </a:prstGeom>
        </p:spPr>
      </p:pic>
      <p:sp>
        <p:nvSpPr>
          <p:cNvPr id="76" name="object 76"/>
          <p:cNvSpPr/>
          <p:nvPr/>
        </p:nvSpPr>
        <p:spPr>
          <a:xfrm>
            <a:off x="636830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7" name="object 77"/>
          <p:cNvPicPr/>
          <p:nvPr/>
        </p:nvPicPr>
        <p:blipFill>
          <a:blip r:embed="rId8" cstate="print"/>
          <a:stretch>
            <a:fillRect/>
          </a:stretch>
        </p:blipFill>
        <p:spPr>
          <a:xfrm>
            <a:off x="6368302" y="853660"/>
            <a:ext cx="8645" cy="6224067"/>
          </a:xfrm>
          <a:prstGeom prst="rect">
            <a:avLst/>
          </a:prstGeom>
        </p:spPr>
      </p:pic>
      <p:sp>
        <p:nvSpPr>
          <p:cNvPr id="78" name="object 78"/>
          <p:cNvSpPr/>
          <p:nvPr/>
        </p:nvSpPr>
        <p:spPr>
          <a:xfrm>
            <a:off x="6644927"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9" name="object 79"/>
          <p:cNvPicPr/>
          <p:nvPr/>
        </p:nvPicPr>
        <p:blipFill>
          <a:blip r:embed="rId9" cstate="print"/>
          <a:stretch>
            <a:fillRect/>
          </a:stretch>
        </p:blipFill>
        <p:spPr>
          <a:xfrm>
            <a:off x="6644927" y="853660"/>
            <a:ext cx="8645" cy="6224067"/>
          </a:xfrm>
          <a:prstGeom prst="rect">
            <a:avLst/>
          </a:prstGeom>
        </p:spPr>
      </p:pic>
      <p:sp>
        <p:nvSpPr>
          <p:cNvPr id="80" name="object 80"/>
          <p:cNvSpPr/>
          <p:nvPr/>
        </p:nvSpPr>
        <p:spPr>
          <a:xfrm>
            <a:off x="6921553"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1" name="object 81"/>
          <p:cNvPicPr/>
          <p:nvPr/>
        </p:nvPicPr>
        <p:blipFill>
          <a:blip r:embed="rId10" cstate="print"/>
          <a:stretch>
            <a:fillRect/>
          </a:stretch>
        </p:blipFill>
        <p:spPr>
          <a:xfrm>
            <a:off x="6921553" y="853660"/>
            <a:ext cx="8645" cy="6224067"/>
          </a:xfrm>
          <a:prstGeom prst="rect">
            <a:avLst/>
          </a:prstGeom>
        </p:spPr>
      </p:pic>
      <p:sp>
        <p:nvSpPr>
          <p:cNvPr id="82" name="object 82"/>
          <p:cNvSpPr/>
          <p:nvPr/>
        </p:nvSpPr>
        <p:spPr>
          <a:xfrm>
            <a:off x="719817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3" name="object 83"/>
          <p:cNvPicPr/>
          <p:nvPr/>
        </p:nvPicPr>
        <p:blipFill>
          <a:blip r:embed="rId8" cstate="print"/>
          <a:stretch>
            <a:fillRect/>
          </a:stretch>
        </p:blipFill>
        <p:spPr>
          <a:xfrm>
            <a:off x="7198178" y="853660"/>
            <a:ext cx="8645" cy="6224067"/>
          </a:xfrm>
          <a:prstGeom prst="rect">
            <a:avLst/>
          </a:prstGeom>
        </p:spPr>
      </p:pic>
      <p:sp>
        <p:nvSpPr>
          <p:cNvPr id="84" name="object 84"/>
          <p:cNvSpPr/>
          <p:nvPr/>
        </p:nvSpPr>
        <p:spPr>
          <a:xfrm>
            <a:off x="747480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5" name="object 85"/>
          <p:cNvPicPr/>
          <p:nvPr/>
        </p:nvPicPr>
        <p:blipFill>
          <a:blip r:embed="rId9" cstate="print"/>
          <a:stretch>
            <a:fillRect/>
          </a:stretch>
        </p:blipFill>
        <p:spPr>
          <a:xfrm>
            <a:off x="7474802" y="853660"/>
            <a:ext cx="8645" cy="6224067"/>
          </a:xfrm>
          <a:prstGeom prst="rect">
            <a:avLst/>
          </a:prstGeom>
        </p:spPr>
      </p:pic>
      <p:sp>
        <p:nvSpPr>
          <p:cNvPr id="86" name="object 86"/>
          <p:cNvSpPr/>
          <p:nvPr/>
        </p:nvSpPr>
        <p:spPr>
          <a:xfrm>
            <a:off x="775142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7" name="object 87"/>
          <p:cNvPicPr/>
          <p:nvPr/>
        </p:nvPicPr>
        <p:blipFill>
          <a:blip r:embed="rId10" cstate="print"/>
          <a:stretch>
            <a:fillRect/>
          </a:stretch>
        </p:blipFill>
        <p:spPr>
          <a:xfrm>
            <a:off x="7751428" y="853660"/>
            <a:ext cx="8645" cy="6224067"/>
          </a:xfrm>
          <a:prstGeom prst="rect">
            <a:avLst/>
          </a:prstGeom>
        </p:spPr>
      </p:pic>
      <p:sp>
        <p:nvSpPr>
          <p:cNvPr id="88" name="object 88"/>
          <p:cNvSpPr/>
          <p:nvPr/>
        </p:nvSpPr>
        <p:spPr>
          <a:xfrm>
            <a:off x="8028053"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9" name="object 89"/>
          <p:cNvPicPr/>
          <p:nvPr/>
        </p:nvPicPr>
        <p:blipFill>
          <a:blip r:embed="rId8" cstate="print"/>
          <a:stretch>
            <a:fillRect/>
          </a:stretch>
        </p:blipFill>
        <p:spPr>
          <a:xfrm>
            <a:off x="8028053" y="853660"/>
            <a:ext cx="8645" cy="6224067"/>
          </a:xfrm>
          <a:prstGeom prst="rect">
            <a:avLst/>
          </a:prstGeom>
        </p:spPr>
      </p:pic>
      <p:sp>
        <p:nvSpPr>
          <p:cNvPr id="90" name="object 90"/>
          <p:cNvSpPr/>
          <p:nvPr/>
        </p:nvSpPr>
        <p:spPr>
          <a:xfrm>
            <a:off x="830467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1" name="object 91"/>
          <p:cNvPicPr/>
          <p:nvPr/>
        </p:nvPicPr>
        <p:blipFill>
          <a:blip r:embed="rId9" cstate="print"/>
          <a:stretch>
            <a:fillRect/>
          </a:stretch>
        </p:blipFill>
        <p:spPr>
          <a:xfrm>
            <a:off x="8304678" y="853660"/>
            <a:ext cx="8645" cy="6224067"/>
          </a:xfrm>
          <a:prstGeom prst="rect">
            <a:avLst/>
          </a:prstGeom>
        </p:spPr>
      </p:pic>
      <p:sp>
        <p:nvSpPr>
          <p:cNvPr id="92" name="object 92"/>
          <p:cNvSpPr/>
          <p:nvPr/>
        </p:nvSpPr>
        <p:spPr>
          <a:xfrm>
            <a:off x="8581303"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3" name="object 93"/>
          <p:cNvPicPr/>
          <p:nvPr/>
        </p:nvPicPr>
        <p:blipFill>
          <a:blip r:embed="rId10" cstate="print"/>
          <a:stretch>
            <a:fillRect/>
          </a:stretch>
        </p:blipFill>
        <p:spPr>
          <a:xfrm>
            <a:off x="8581303" y="853660"/>
            <a:ext cx="8645" cy="6224067"/>
          </a:xfrm>
          <a:prstGeom prst="rect">
            <a:avLst/>
          </a:prstGeom>
        </p:spPr>
      </p:pic>
      <p:sp>
        <p:nvSpPr>
          <p:cNvPr id="94" name="object 94"/>
          <p:cNvSpPr/>
          <p:nvPr/>
        </p:nvSpPr>
        <p:spPr>
          <a:xfrm>
            <a:off x="885792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5" name="object 95"/>
          <p:cNvPicPr/>
          <p:nvPr/>
        </p:nvPicPr>
        <p:blipFill>
          <a:blip r:embed="rId8" cstate="print"/>
          <a:stretch>
            <a:fillRect/>
          </a:stretch>
        </p:blipFill>
        <p:spPr>
          <a:xfrm>
            <a:off x="8857928" y="853660"/>
            <a:ext cx="8645" cy="6224067"/>
          </a:xfrm>
          <a:prstGeom prst="rect">
            <a:avLst/>
          </a:prstGeom>
        </p:spPr>
      </p:pic>
      <p:sp>
        <p:nvSpPr>
          <p:cNvPr id="96" name="object 96"/>
          <p:cNvSpPr/>
          <p:nvPr/>
        </p:nvSpPr>
        <p:spPr>
          <a:xfrm>
            <a:off x="9134554"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7" name="object 97"/>
          <p:cNvPicPr/>
          <p:nvPr/>
        </p:nvPicPr>
        <p:blipFill>
          <a:blip r:embed="rId9" cstate="print"/>
          <a:stretch>
            <a:fillRect/>
          </a:stretch>
        </p:blipFill>
        <p:spPr>
          <a:xfrm>
            <a:off x="9134554" y="853660"/>
            <a:ext cx="8645" cy="6224067"/>
          </a:xfrm>
          <a:prstGeom prst="rect">
            <a:avLst/>
          </a:prstGeom>
        </p:spPr>
      </p:pic>
      <p:sp>
        <p:nvSpPr>
          <p:cNvPr id="98" name="object 98"/>
          <p:cNvSpPr/>
          <p:nvPr/>
        </p:nvSpPr>
        <p:spPr>
          <a:xfrm>
            <a:off x="9411179"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sp>
        <p:nvSpPr>
          <p:cNvPr id="100" name="object 100"/>
          <p:cNvSpPr/>
          <p:nvPr/>
        </p:nvSpPr>
        <p:spPr>
          <a:xfrm>
            <a:off x="9687804" y="853660"/>
            <a:ext cx="8645" cy="6224068"/>
          </a:xfrm>
          <a:custGeom>
            <a:avLst/>
            <a:gdLst/>
            <a:ahLst/>
            <a:cxnLst/>
            <a:rect l="l" t="t" r="r" b="b"/>
            <a:pathLst>
              <a:path w="9525" h="6858000">
                <a:moveTo>
                  <a:pt x="9525" y="0"/>
                </a:moveTo>
                <a:lnTo>
                  <a:pt x="0" y="0"/>
                </a:lnTo>
                <a:lnTo>
                  <a:pt x="0" y="6857999"/>
                </a:lnTo>
                <a:lnTo>
                  <a:pt x="9525" y="6857999"/>
                </a:lnTo>
                <a:lnTo>
                  <a:pt x="9525" y="0"/>
                </a:lnTo>
                <a:close/>
              </a:path>
            </a:pathLst>
          </a:custGeom>
          <a:solidFill>
            <a:srgbClr val="FFFFFF"/>
          </a:solidFill>
        </p:spPr>
        <p:txBody>
          <a:bodyPr wrap="square" lIns="0" tIns="0" rIns="0" bIns="0" rtlCol="0"/>
          <a:lstStyle/>
          <a:p>
            <a:endParaRPr sz="1634"/>
          </a:p>
        </p:txBody>
      </p:sp>
      <p:sp>
        <p:nvSpPr>
          <p:cNvPr id="102" name="object 102"/>
          <p:cNvSpPr/>
          <p:nvPr/>
        </p:nvSpPr>
        <p:spPr>
          <a:xfrm>
            <a:off x="9964429"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106" name="object 106"/>
          <p:cNvPicPr/>
          <p:nvPr/>
        </p:nvPicPr>
        <p:blipFill>
          <a:blip r:embed="rId11" cstate="print"/>
          <a:stretch>
            <a:fillRect/>
          </a:stretch>
        </p:blipFill>
        <p:spPr>
          <a:xfrm>
            <a:off x="3022256" y="1918668"/>
            <a:ext cx="6300505" cy="4564316"/>
          </a:xfrm>
          <a:prstGeom prst="rect">
            <a:avLst/>
          </a:prstGeom>
        </p:spPr>
      </p:pic>
      <p:sp>
        <p:nvSpPr>
          <p:cNvPr id="110" name="object 110"/>
          <p:cNvSpPr/>
          <p:nvPr/>
        </p:nvSpPr>
        <p:spPr>
          <a:xfrm>
            <a:off x="2506626" y="416071"/>
            <a:ext cx="7053943" cy="1308207"/>
          </a:xfrm>
          <a:custGeom>
            <a:avLst/>
            <a:gdLst/>
            <a:ahLst/>
            <a:cxnLst/>
            <a:rect l="l" t="t" r="r" b="b"/>
            <a:pathLst>
              <a:path w="7772400" h="1441450">
                <a:moveTo>
                  <a:pt x="0" y="0"/>
                </a:moveTo>
                <a:lnTo>
                  <a:pt x="7772397" y="0"/>
                </a:lnTo>
                <a:lnTo>
                  <a:pt x="7772397" y="1441449"/>
                </a:lnTo>
                <a:lnTo>
                  <a:pt x="0" y="1441449"/>
                </a:lnTo>
                <a:lnTo>
                  <a:pt x="0" y="0"/>
                </a:lnTo>
                <a:close/>
              </a:path>
            </a:pathLst>
          </a:custGeom>
          <a:ln w="9524">
            <a:solidFill>
              <a:srgbClr val="D81E00"/>
            </a:solidFill>
          </a:ln>
        </p:spPr>
        <p:txBody>
          <a:bodyPr wrap="square" lIns="0" tIns="0" rIns="0" bIns="0" rtlCol="0"/>
          <a:lstStyle/>
          <a:p>
            <a:endParaRPr sz="1634"/>
          </a:p>
        </p:txBody>
      </p:sp>
      <p:sp>
        <p:nvSpPr>
          <p:cNvPr id="111" name="object 111"/>
          <p:cNvSpPr txBox="1">
            <a:spLocks noGrp="1"/>
          </p:cNvSpPr>
          <p:nvPr>
            <p:ph type="title"/>
          </p:nvPr>
        </p:nvSpPr>
        <p:spPr>
          <a:xfrm>
            <a:off x="2745960" y="472081"/>
            <a:ext cx="6628091" cy="626102"/>
          </a:xfrm>
          <a:prstGeom prst="rect">
            <a:avLst/>
          </a:prstGeom>
        </p:spPr>
        <p:txBody>
          <a:bodyPr vert="horz" wrap="square" lIns="0" tIns="11526" rIns="0" bIns="0" rtlCol="0" anchor="ctr">
            <a:spAutoFit/>
          </a:bodyPr>
          <a:lstStyle/>
          <a:p>
            <a:pPr marL="11527">
              <a:lnSpc>
                <a:spcPct val="100000"/>
              </a:lnSpc>
              <a:spcBef>
                <a:spcPts val="91"/>
              </a:spcBef>
            </a:pPr>
            <a:r>
              <a:rPr lang="it-IT" spc="-427" dirty="0"/>
              <a:t>La produzione di zucchero-etanolo</a:t>
            </a:r>
            <a:endParaRPr spc="-368" dirty="0"/>
          </a:p>
        </p:txBody>
      </p:sp>
      <p:sp>
        <p:nvSpPr>
          <p:cNvPr id="112" name="object 112"/>
          <p:cNvSpPr txBox="1"/>
          <p:nvPr/>
        </p:nvSpPr>
        <p:spPr>
          <a:xfrm>
            <a:off x="5207208" y="988883"/>
            <a:ext cx="2140359" cy="626102"/>
          </a:xfrm>
          <a:prstGeom prst="rect">
            <a:avLst/>
          </a:prstGeom>
        </p:spPr>
        <p:txBody>
          <a:bodyPr vert="horz" wrap="square" lIns="0" tIns="11526" rIns="0" bIns="0" rtlCol="0">
            <a:spAutoFit/>
          </a:bodyPr>
          <a:lstStyle/>
          <a:p>
            <a:pPr marL="11527">
              <a:spcBef>
                <a:spcPts val="91"/>
              </a:spcBef>
            </a:pPr>
            <a:r>
              <a:rPr lang="it-IT" sz="3993" b="1" spc="-404" dirty="0">
                <a:solidFill>
                  <a:srgbClr val="008000"/>
                </a:solidFill>
                <a:latin typeface="Arial"/>
                <a:cs typeface="Arial"/>
              </a:rPr>
              <a:t>Processo</a:t>
            </a:r>
            <a:endParaRPr sz="3993" dirty="0">
              <a:latin typeface="Arial"/>
              <a:cs typeface="Arial"/>
            </a:endParaRPr>
          </a:p>
        </p:txBody>
      </p:sp>
      <p:sp>
        <p:nvSpPr>
          <p:cNvPr id="114" name="object 114"/>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310415" y="1202369"/>
            <a:ext cx="9432022" cy="3193789"/>
          </a:xfrm>
        </p:spPr>
        <p:txBody>
          <a:bodyPr>
            <a:normAutofit/>
          </a:bodyPr>
          <a:lstStyle/>
          <a:p>
            <a:r>
              <a:rPr lang="it-IT" sz="4000" dirty="0"/>
              <a:t>Corso: (VET-C3)</a:t>
            </a:r>
            <a:br>
              <a:rPr lang="it-IT" sz="4000" dirty="0"/>
            </a:br>
            <a:r>
              <a:rPr lang="it-IT" sz="4000" dirty="0"/>
              <a:t>Modulo: Bioeconomia, economia circolare e prodotti </a:t>
            </a:r>
            <a:r>
              <a:rPr lang="it-IT" sz="4000" dirty="0" err="1"/>
              <a:t>bio-based</a:t>
            </a:r>
            <a:br>
              <a:rPr lang="it-IT" sz="4000" dirty="0"/>
            </a:br>
            <a:r>
              <a:rPr lang="it-IT" sz="4000" dirty="0"/>
              <a:t>Unità di apprendimento: Bioenergie e colture energetiche</a:t>
            </a:r>
            <a:endParaRPr lang="en-GB"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379989" y="4396158"/>
            <a:ext cx="9144000" cy="1655762"/>
          </a:xfrm>
        </p:spPr>
        <p:txBody>
          <a:bodyPr/>
          <a:lstStyle/>
          <a:p>
            <a:pPr marL="0" indent="0">
              <a:buNone/>
            </a:pPr>
            <a:r>
              <a:rPr lang="en-GB" dirty="0" err="1">
                <a:solidFill>
                  <a:schemeClr val="tx1">
                    <a:lumMod val="65000"/>
                    <a:lumOff val="35000"/>
                  </a:schemeClr>
                </a:solidFill>
              </a:rPr>
              <a:t>Autori</a:t>
            </a:r>
            <a:r>
              <a:rPr lang="it-IT" dirty="0">
                <a:solidFill>
                  <a:schemeClr val="tx1">
                    <a:lumMod val="65000"/>
                    <a:lumOff val="35000"/>
                  </a:schemeClr>
                </a:solidFill>
              </a:rPr>
              <a:t>: (UNIFI)</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574370" y="1888204"/>
            <a:ext cx="9342647" cy="346795"/>
          </a:xfrm>
          <a:prstGeom prst="rect">
            <a:avLst/>
          </a:prstGeom>
        </p:spPr>
        <p:txBody>
          <a:bodyPr vert="horz" wrap="square" lIns="0" tIns="11526" rIns="0" bIns="0" rtlCol="0">
            <a:spAutoFit/>
          </a:bodyPr>
          <a:lstStyle/>
          <a:p>
            <a:pPr marL="11527">
              <a:spcBef>
                <a:spcPts val="91"/>
              </a:spcBef>
            </a:pPr>
            <a:r>
              <a:rPr lang="it-IT" sz="2178" b="1" spc="-222" dirty="0">
                <a:latin typeface="Arial"/>
                <a:cs typeface="Arial"/>
              </a:rPr>
              <a:t>Zuccherificio per la produzione di bioetanolo dalla canna da zucchero in Brasile</a:t>
            </a:r>
            <a:endParaRPr sz="2178" dirty="0">
              <a:latin typeface="Arial"/>
              <a:cs typeface="Arial"/>
            </a:endParaRPr>
          </a:p>
        </p:txBody>
      </p:sp>
      <p:sp>
        <p:nvSpPr>
          <p:cNvPr id="112" name="object 112"/>
          <p:cNvSpPr txBox="1"/>
          <p:nvPr/>
        </p:nvSpPr>
        <p:spPr>
          <a:xfrm>
            <a:off x="2747252" y="454363"/>
            <a:ext cx="8434270" cy="626102"/>
          </a:xfrm>
          <a:prstGeom prst="rect">
            <a:avLst/>
          </a:prstGeom>
        </p:spPr>
        <p:txBody>
          <a:bodyPr vert="horz" wrap="square" lIns="0" tIns="11526" rIns="0" bIns="0" rtlCol="0">
            <a:spAutoFit/>
          </a:bodyPr>
          <a:lstStyle/>
          <a:p>
            <a:pPr marL="11527">
              <a:spcBef>
                <a:spcPts val="91"/>
              </a:spcBef>
            </a:pPr>
            <a:r>
              <a:rPr lang="it-IT" sz="3993" b="1" spc="-427" dirty="0">
                <a:solidFill>
                  <a:srgbClr val="008000"/>
                </a:solidFill>
                <a:latin typeface="Arial"/>
                <a:cs typeface="Arial"/>
              </a:rPr>
              <a:t>La produzione di zucchero-etanolo</a:t>
            </a:r>
            <a:endParaRPr sz="3993" dirty="0">
              <a:latin typeface="Arial"/>
              <a:cs typeface="Arial"/>
            </a:endParaRPr>
          </a:p>
        </p:txBody>
      </p:sp>
      <p:sp>
        <p:nvSpPr>
          <p:cNvPr id="113" name="object 113"/>
          <p:cNvSpPr txBox="1"/>
          <p:nvPr/>
        </p:nvSpPr>
        <p:spPr>
          <a:xfrm>
            <a:off x="5207208" y="1053718"/>
            <a:ext cx="3761815" cy="626102"/>
          </a:xfrm>
          <a:prstGeom prst="rect">
            <a:avLst/>
          </a:prstGeom>
        </p:spPr>
        <p:txBody>
          <a:bodyPr vert="horz" wrap="square" lIns="0" tIns="11526" rIns="0" bIns="0" rtlCol="0">
            <a:spAutoFit/>
          </a:bodyPr>
          <a:lstStyle/>
          <a:p>
            <a:pPr marL="11527">
              <a:spcBef>
                <a:spcPts val="91"/>
              </a:spcBef>
            </a:pPr>
            <a:r>
              <a:rPr lang="it-IT" sz="3993" b="1" spc="-404" dirty="0">
                <a:solidFill>
                  <a:srgbClr val="008000"/>
                </a:solidFill>
                <a:latin typeface="Arial"/>
                <a:cs typeface="Arial"/>
              </a:rPr>
              <a:t>Processo</a:t>
            </a:r>
            <a:endParaRPr sz="3993" dirty="0">
              <a:latin typeface="Arial"/>
              <a:cs typeface="Arial"/>
            </a:endParaRPr>
          </a:p>
        </p:txBody>
      </p:sp>
      <p:pic>
        <p:nvPicPr>
          <p:cNvPr id="114" name="object 114"/>
          <p:cNvPicPr/>
          <p:nvPr/>
        </p:nvPicPr>
        <p:blipFill>
          <a:blip r:embed="rId2" cstate="print"/>
          <a:stretch>
            <a:fillRect/>
          </a:stretch>
        </p:blipFill>
        <p:spPr>
          <a:xfrm>
            <a:off x="3479743" y="2316396"/>
            <a:ext cx="5489280" cy="409606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200257" y="1291857"/>
            <a:ext cx="11791486" cy="5436200"/>
          </a:xfrm>
          <a:prstGeom prst="rect">
            <a:avLst/>
          </a:prstGeom>
        </p:spPr>
        <p:txBody>
          <a:bodyPr vert="horz" wrap="square" lIns="0" tIns="11526" rIns="0" bIns="0" rtlCol="0">
            <a:spAutoFit/>
          </a:bodyPr>
          <a:lstStyle/>
          <a:p>
            <a:pPr marL="183848" marR="4611" indent="-172898" algn="just">
              <a:spcBef>
                <a:spcPts val="91"/>
              </a:spcBef>
            </a:pPr>
            <a:r>
              <a:rPr lang="it-IT" sz="2500" b="1" spc="-150" dirty="0">
                <a:latin typeface="Arial"/>
                <a:cs typeface="Arial"/>
              </a:rPr>
              <a:t>In molti paesi, la maggior parte dell'etanolo combustibile è prodotto dalla componente di amido delle colture di cereali (principalmente mais e grano negli Stati Uniti e grano e orzo in Europa, sebbene in Europa vengano utilizzate anche barbabietole da zucchero).
Nei processi convenzionali di trasformazione in etanolo da grano, viene utilizzata solo la parte amidacea della pianta coltivata. Quando il mais viene utilizzato come materia prima, vengono utilizzati solo i chicchi di mais; Per il grano, è il chicco di grano integrale.
Questi prodotti amidacei rappresentano una percentuale abbastanza piccola della massa totale della pianta, lasciando notevoli resti fibrosi (ad esempio le bucce dei semi e gli steli di queste piante).
L'attuale ricerca sulla produzione di etanolo cellulosico si concentra sull'utilizzo di questi materiali cellulosici di scarto per creare zuccheri fermentabili, portando in ultima analisi a una produzione più efficiente di etanolo rispetto all'utilizzo dei soli zuccheri e amidi direttamente disponibili.</a:t>
            </a:r>
            <a:endParaRPr sz="2500" dirty="0">
              <a:latin typeface="Arial"/>
              <a:cs typeface="Arial"/>
            </a:endParaRPr>
          </a:p>
        </p:txBody>
      </p:sp>
      <p:sp>
        <p:nvSpPr>
          <p:cNvPr id="114" name="object 114"/>
          <p:cNvSpPr txBox="1">
            <a:spLocks noGrp="1"/>
          </p:cNvSpPr>
          <p:nvPr>
            <p:ph type="title"/>
          </p:nvPr>
        </p:nvSpPr>
        <p:spPr>
          <a:xfrm>
            <a:off x="3220845" y="492367"/>
            <a:ext cx="5614339" cy="688747"/>
          </a:xfrm>
          <a:prstGeom prst="rect">
            <a:avLst/>
          </a:prstGeom>
        </p:spPr>
        <p:txBody>
          <a:bodyPr vert="horz" wrap="square" lIns="0" tIns="11526" rIns="0" bIns="0" rtlCol="0" anchor="ctr">
            <a:spAutoFit/>
          </a:bodyPr>
          <a:lstStyle/>
          <a:p>
            <a:pPr marL="11527">
              <a:lnSpc>
                <a:spcPct val="100000"/>
              </a:lnSpc>
              <a:spcBef>
                <a:spcPts val="91"/>
              </a:spcBef>
            </a:pPr>
            <a:r>
              <a:rPr lang="it-IT" spc="-558" dirty="0"/>
              <a:t>Produzione di cereali in etanolo</a:t>
            </a:r>
            <a:endParaRPr spc="-368"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182487" y="2215255"/>
            <a:ext cx="7676926" cy="3089404"/>
          </a:xfrm>
          <a:prstGeom prst="rect">
            <a:avLst/>
          </a:prstGeom>
        </p:spPr>
        <p:txBody>
          <a:bodyPr vert="horz" wrap="square" lIns="0" tIns="11526" rIns="0" bIns="0" rtlCol="0">
            <a:spAutoFit/>
          </a:bodyPr>
          <a:lstStyle/>
          <a:p>
            <a:pPr marL="183848" marR="13255" indent="-172898" algn="just">
              <a:spcBef>
                <a:spcPts val="91"/>
              </a:spcBef>
            </a:pPr>
            <a:r>
              <a:rPr lang="it-IT" sz="2500" b="1" spc="-195" dirty="0">
                <a:latin typeface="Arial"/>
                <a:cs typeface="Arial"/>
              </a:rPr>
              <a:t>Il processo di produzione da grano a etanolo inizia con la separazione, la pulizia e la macinazione (macinazione) della materia prima amidacea.</a:t>
            </a:r>
            <a:endParaRPr sz="2500" dirty="0">
              <a:latin typeface="Arial"/>
              <a:cs typeface="Arial"/>
            </a:endParaRPr>
          </a:p>
          <a:p>
            <a:pPr marL="183848" marR="4611" indent="-172898" algn="just">
              <a:lnSpc>
                <a:spcPct val="100400"/>
              </a:lnSpc>
            </a:pPr>
            <a:r>
              <a:rPr lang="it-IT" sz="2500" b="1" spc="-154" dirty="0">
                <a:latin typeface="Arial"/>
                <a:cs typeface="Arial"/>
              </a:rPr>
              <a:t>La macinazione può essere "</a:t>
            </a:r>
            <a:r>
              <a:rPr lang="it-IT" sz="2500" b="1" spc="-154" dirty="0">
                <a:solidFill>
                  <a:schemeClr val="accent6">
                    <a:lumMod val="75000"/>
                  </a:schemeClr>
                </a:solidFill>
                <a:latin typeface="Arial"/>
                <a:cs typeface="Arial"/>
              </a:rPr>
              <a:t>a umido</a:t>
            </a:r>
            <a:r>
              <a:rPr lang="it-IT" sz="2500" b="1" spc="-154" dirty="0">
                <a:latin typeface="Arial"/>
                <a:cs typeface="Arial"/>
              </a:rPr>
              <a:t>" o "</a:t>
            </a:r>
            <a:r>
              <a:rPr lang="it-IT" sz="2500" b="1" spc="-154" dirty="0">
                <a:solidFill>
                  <a:schemeClr val="accent6">
                    <a:lumMod val="75000"/>
                  </a:schemeClr>
                </a:solidFill>
                <a:latin typeface="Arial"/>
                <a:cs typeface="Arial"/>
              </a:rPr>
              <a:t>a secco</a:t>
            </a:r>
            <a:r>
              <a:rPr lang="it-IT" sz="2500" b="1" spc="-154" dirty="0">
                <a:latin typeface="Arial"/>
                <a:cs typeface="Arial"/>
              </a:rPr>
              <a:t>", a seconda che il grano venga ammollato e scomposto ulteriormente prima che l'amido venga convertito in zucchero (umido) o durante il processo di conversione (secco).</a:t>
            </a:r>
            <a:endParaRPr sz="2500" dirty="0">
              <a:latin typeface="Arial"/>
              <a:cs typeface="Arial"/>
            </a:endParaRPr>
          </a:p>
        </p:txBody>
      </p:sp>
      <p:sp>
        <p:nvSpPr>
          <p:cNvPr id="112" name="object 112"/>
          <p:cNvSpPr txBox="1">
            <a:spLocks noGrp="1"/>
          </p:cNvSpPr>
          <p:nvPr>
            <p:ph type="title"/>
          </p:nvPr>
        </p:nvSpPr>
        <p:spPr>
          <a:xfrm>
            <a:off x="2793312" y="425803"/>
            <a:ext cx="6469571" cy="688747"/>
          </a:xfrm>
          <a:prstGeom prst="rect">
            <a:avLst/>
          </a:prstGeom>
        </p:spPr>
        <p:txBody>
          <a:bodyPr vert="horz" wrap="square" lIns="0" tIns="11526" rIns="0" bIns="0" rtlCol="0" anchor="ctr">
            <a:spAutoFit/>
          </a:bodyPr>
          <a:lstStyle/>
          <a:p>
            <a:pPr marL="11527">
              <a:lnSpc>
                <a:spcPct val="100000"/>
              </a:lnSpc>
              <a:spcBef>
                <a:spcPts val="91"/>
              </a:spcBef>
            </a:pPr>
            <a:r>
              <a:rPr spc="-427" dirty="0"/>
              <a:t>The</a:t>
            </a:r>
            <a:r>
              <a:rPr spc="-200" dirty="0"/>
              <a:t> </a:t>
            </a:r>
            <a:r>
              <a:rPr spc="-558" dirty="0"/>
              <a:t>G</a:t>
            </a:r>
            <a:r>
              <a:rPr spc="-286" dirty="0"/>
              <a:t>r</a:t>
            </a:r>
            <a:r>
              <a:rPr spc="-404" dirty="0"/>
              <a:t>a</a:t>
            </a:r>
            <a:r>
              <a:rPr spc="-300" dirty="0"/>
              <a:t>in-</a:t>
            </a:r>
            <a:r>
              <a:rPr spc="-245" dirty="0"/>
              <a:t>t</a:t>
            </a:r>
            <a:r>
              <a:rPr spc="-439" dirty="0"/>
              <a:t>o</a:t>
            </a:r>
            <a:r>
              <a:rPr spc="-245" dirty="0"/>
              <a:t>-</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
        <p:nvSpPr>
          <p:cNvPr id="113" name="object 113"/>
          <p:cNvSpPr txBox="1"/>
          <p:nvPr/>
        </p:nvSpPr>
        <p:spPr>
          <a:xfrm>
            <a:off x="5207208" y="1053718"/>
            <a:ext cx="2595009"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Process</a:t>
            </a:r>
            <a:r>
              <a:rPr lang="it-IT" sz="3993" b="1" spc="-404" dirty="0">
                <a:solidFill>
                  <a:srgbClr val="008000"/>
                </a:solidFill>
                <a:latin typeface="Arial"/>
                <a:cs typeface="Arial"/>
              </a:rPr>
              <a:t>o</a:t>
            </a:r>
            <a:endParaRPr sz="3993" dirty="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556592" y="1931755"/>
            <a:ext cx="10601739" cy="4282038"/>
          </a:xfrm>
          <a:prstGeom prst="rect">
            <a:avLst/>
          </a:prstGeom>
        </p:spPr>
        <p:txBody>
          <a:bodyPr vert="horz" wrap="square" lIns="0" tIns="11526" rIns="0" bIns="0" rtlCol="0">
            <a:spAutoFit/>
          </a:bodyPr>
          <a:lstStyle/>
          <a:p>
            <a:pPr marL="183848" marR="13255" indent="-172898" algn="just">
              <a:spcBef>
                <a:spcPts val="91"/>
              </a:spcBef>
            </a:pPr>
            <a:r>
              <a:rPr lang="it-IT" sz="2500" b="1" spc="-150" dirty="0">
                <a:latin typeface="Arial"/>
                <a:cs typeface="Arial"/>
              </a:rPr>
              <a:t>In entrambi i casi, l'amido viene convertito in zucchero, in genere utilizzando un processo enzimatico ad alta temperatura.
Da questo punto in poi, il processo è simile a quello delle colture zuccherine, dove gli zuccheri vengono fermentati in alcol utilizzando lieviti e altri microbi.
Un ultimo passaggio distilla (purifica) l'etanolo alla concentrazione desiderata e rimuove l'acqua.
Il processo di trasformazione in etanolo dei cereali produce anche diversi coprodotti, come mangimi per animali ricchi di proteine (ad esempio distillatori solubili in cereali secchi o DDGS) e, in alcuni casi, dolcificanti, anche se questo varia a seconda della materia prima specifica e del processo utilizzato.</a:t>
            </a:r>
            <a:endParaRPr sz="2500" dirty="0">
              <a:latin typeface="Arial"/>
              <a:cs typeface="Arial"/>
            </a:endParaRPr>
          </a:p>
        </p:txBody>
      </p:sp>
      <p:sp>
        <p:nvSpPr>
          <p:cNvPr id="113" name="object 113"/>
          <p:cNvSpPr txBox="1">
            <a:spLocks noGrp="1"/>
          </p:cNvSpPr>
          <p:nvPr>
            <p:ph type="title"/>
          </p:nvPr>
        </p:nvSpPr>
        <p:spPr>
          <a:xfrm>
            <a:off x="2793312" y="425803"/>
            <a:ext cx="6469571" cy="688747"/>
          </a:xfrm>
          <a:prstGeom prst="rect">
            <a:avLst/>
          </a:prstGeom>
        </p:spPr>
        <p:txBody>
          <a:bodyPr vert="horz" wrap="square" lIns="0" tIns="11526" rIns="0" bIns="0" rtlCol="0" anchor="ctr">
            <a:spAutoFit/>
          </a:bodyPr>
          <a:lstStyle/>
          <a:p>
            <a:pPr marL="11527">
              <a:lnSpc>
                <a:spcPct val="100000"/>
              </a:lnSpc>
              <a:spcBef>
                <a:spcPts val="91"/>
              </a:spcBef>
            </a:pPr>
            <a:r>
              <a:rPr lang="it-IT" spc="-427" dirty="0"/>
              <a:t>La produzione di grano-etanolo</a:t>
            </a:r>
            <a:endParaRPr spc="-368" dirty="0"/>
          </a:p>
        </p:txBody>
      </p:sp>
      <p:sp>
        <p:nvSpPr>
          <p:cNvPr id="114" name="object 114"/>
          <p:cNvSpPr txBox="1"/>
          <p:nvPr/>
        </p:nvSpPr>
        <p:spPr>
          <a:xfrm>
            <a:off x="5207208" y="1053718"/>
            <a:ext cx="1919149"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Process</a:t>
            </a:r>
            <a:r>
              <a:rPr lang="it-IT" sz="3993" b="1" spc="-404" dirty="0">
                <a:solidFill>
                  <a:srgbClr val="008000"/>
                </a:solidFill>
                <a:latin typeface="Arial"/>
                <a:cs typeface="Arial"/>
              </a:rPr>
              <a:t>o</a:t>
            </a:r>
            <a:endParaRPr sz="3993" dirty="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793312" y="392291"/>
            <a:ext cx="6469571" cy="626102"/>
          </a:xfrm>
          <a:prstGeom prst="rect">
            <a:avLst/>
          </a:prstGeom>
        </p:spPr>
        <p:txBody>
          <a:bodyPr vert="horz" wrap="square" lIns="0" tIns="11526" rIns="0" bIns="0" rtlCol="0" anchor="ctr">
            <a:spAutoFit/>
          </a:bodyPr>
          <a:lstStyle/>
          <a:p>
            <a:pPr marL="11527">
              <a:lnSpc>
                <a:spcPct val="100000"/>
              </a:lnSpc>
              <a:spcBef>
                <a:spcPts val="91"/>
              </a:spcBef>
            </a:pPr>
            <a:r>
              <a:rPr lang="it-IT" spc="-427" dirty="0"/>
              <a:t>La produzione di grano-etanolo</a:t>
            </a:r>
            <a:endParaRPr spc="-368" dirty="0"/>
          </a:p>
        </p:txBody>
      </p:sp>
      <p:sp>
        <p:nvSpPr>
          <p:cNvPr id="111" name="object 111"/>
          <p:cNvSpPr txBox="1"/>
          <p:nvPr/>
        </p:nvSpPr>
        <p:spPr>
          <a:xfrm>
            <a:off x="5207208" y="988883"/>
            <a:ext cx="2197444"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Process</a:t>
            </a:r>
            <a:r>
              <a:rPr lang="it-IT" sz="3993" b="1" spc="-404" dirty="0">
                <a:solidFill>
                  <a:srgbClr val="008000"/>
                </a:solidFill>
                <a:latin typeface="Arial"/>
                <a:cs typeface="Arial"/>
              </a:rPr>
              <a:t>o</a:t>
            </a:r>
            <a:endParaRPr sz="3993" dirty="0">
              <a:latin typeface="Arial"/>
              <a:cs typeface="Arial"/>
            </a:endParaRPr>
          </a:p>
        </p:txBody>
      </p:sp>
      <p:pic>
        <p:nvPicPr>
          <p:cNvPr id="113" name="object 113"/>
          <p:cNvPicPr/>
          <p:nvPr/>
        </p:nvPicPr>
        <p:blipFill>
          <a:blip r:embed="rId2" cstate="print"/>
          <a:stretch>
            <a:fillRect/>
          </a:stretch>
        </p:blipFill>
        <p:spPr>
          <a:xfrm>
            <a:off x="2825639" y="1706956"/>
            <a:ext cx="6404160" cy="4791954"/>
          </a:xfrm>
          <a:prstGeom prst="rect">
            <a:avLst/>
          </a:prstGeom>
        </p:spPr>
      </p:pic>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793312" y="457126"/>
            <a:ext cx="6469571" cy="626102"/>
          </a:xfrm>
          <a:prstGeom prst="rect">
            <a:avLst/>
          </a:prstGeom>
        </p:spPr>
        <p:txBody>
          <a:bodyPr vert="horz" wrap="square" lIns="0" tIns="11526" rIns="0" bIns="0" rtlCol="0" anchor="ctr">
            <a:spAutoFit/>
          </a:bodyPr>
          <a:lstStyle/>
          <a:p>
            <a:pPr marL="11527">
              <a:lnSpc>
                <a:spcPct val="100000"/>
              </a:lnSpc>
              <a:spcBef>
                <a:spcPts val="91"/>
              </a:spcBef>
            </a:pPr>
            <a:r>
              <a:rPr lang="it-IT" spc="-427" dirty="0"/>
              <a:t>La produzione di grano-etanolo</a:t>
            </a:r>
            <a:endParaRPr spc="-368" dirty="0"/>
          </a:p>
        </p:txBody>
      </p:sp>
      <p:sp>
        <p:nvSpPr>
          <p:cNvPr id="111" name="object 111"/>
          <p:cNvSpPr txBox="1"/>
          <p:nvPr/>
        </p:nvSpPr>
        <p:spPr>
          <a:xfrm>
            <a:off x="5207208" y="1053718"/>
            <a:ext cx="1641885" cy="1240565"/>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Process</a:t>
            </a:r>
            <a:r>
              <a:rPr lang="it-IT" sz="3993" b="1" spc="-404" dirty="0">
                <a:solidFill>
                  <a:srgbClr val="008000"/>
                </a:solidFill>
                <a:latin typeface="Arial"/>
                <a:cs typeface="Arial"/>
              </a:rPr>
              <a:t>o</a:t>
            </a:r>
            <a:endParaRPr sz="3993" dirty="0">
              <a:latin typeface="Arial"/>
              <a:cs typeface="Arial"/>
            </a:endParaRPr>
          </a:p>
        </p:txBody>
      </p:sp>
      <p:pic>
        <p:nvPicPr>
          <p:cNvPr id="112" name="object 112"/>
          <p:cNvPicPr/>
          <p:nvPr/>
        </p:nvPicPr>
        <p:blipFill>
          <a:blip r:embed="rId2" cstate="print"/>
          <a:stretch>
            <a:fillRect/>
          </a:stretch>
        </p:blipFill>
        <p:spPr>
          <a:xfrm>
            <a:off x="3010056" y="1839506"/>
            <a:ext cx="6219744" cy="467381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object 112"/>
          <p:cNvSpPr txBox="1">
            <a:spLocks noGrp="1"/>
          </p:cNvSpPr>
          <p:nvPr>
            <p:ph type="title"/>
          </p:nvPr>
        </p:nvSpPr>
        <p:spPr>
          <a:xfrm>
            <a:off x="2004252" y="731871"/>
            <a:ext cx="9543570" cy="688747"/>
          </a:xfrm>
          <a:prstGeom prst="rect">
            <a:avLst/>
          </a:prstGeom>
        </p:spPr>
        <p:txBody>
          <a:bodyPr vert="horz" wrap="square" lIns="0" tIns="11526" rIns="0" bIns="0" rtlCol="0" anchor="ctr">
            <a:spAutoFit/>
          </a:bodyPr>
          <a:lstStyle/>
          <a:p>
            <a:pPr marL="11527">
              <a:lnSpc>
                <a:spcPct val="100000"/>
              </a:lnSpc>
              <a:spcBef>
                <a:spcPts val="91"/>
              </a:spcBef>
            </a:pPr>
            <a:r>
              <a:rPr spc="-522"/>
              <a:t>C</a:t>
            </a:r>
            <a:r>
              <a:rPr spc="-404"/>
              <a:t>e</a:t>
            </a:r>
            <a:r>
              <a:rPr spc="-300"/>
              <a:t>llulo</a:t>
            </a:r>
            <a:r>
              <a:rPr spc="-399"/>
              <a:t>s</a:t>
            </a:r>
            <a:r>
              <a:rPr spc="-204"/>
              <a:t>i</a:t>
            </a:r>
            <a:r>
              <a:rPr spc="-399"/>
              <a:t>c</a:t>
            </a:r>
            <a:r>
              <a:rPr spc="-200"/>
              <a:t> </a:t>
            </a:r>
            <a:r>
              <a:rPr spc="-522"/>
              <a:t>B</a:t>
            </a:r>
            <a:r>
              <a:rPr spc="-431"/>
              <a:t>iom</a:t>
            </a:r>
            <a:r>
              <a:rPr spc="-404"/>
              <a:t>ass</a:t>
            </a:r>
            <a:r>
              <a:rPr spc="-245"/>
              <a:t>-t</a:t>
            </a:r>
            <a:r>
              <a:rPr spc="-439"/>
              <a:t>o</a:t>
            </a:r>
            <a:r>
              <a:rPr spc="-245"/>
              <a:t>-</a:t>
            </a:r>
            <a:r>
              <a:rPr spc="-481"/>
              <a:t>E</a:t>
            </a:r>
            <a:r>
              <a:rPr spc="-245"/>
              <a:t>t</a:t>
            </a:r>
            <a:r>
              <a:rPr spc="-422"/>
              <a:t>ha</a:t>
            </a:r>
            <a:r>
              <a:rPr spc="-363"/>
              <a:t>nol</a:t>
            </a:r>
            <a:endParaRPr spc="-363" dirty="0"/>
          </a:p>
        </p:txBody>
      </p:sp>
      <p:sp>
        <p:nvSpPr>
          <p:cNvPr id="106" name="object 106"/>
          <p:cNvSpPr txBox="1">
            <a:spLocks noGrp="1"/>
          </p:cNvSpPr>
          <p:nvPr>
            <p:ph idx="1"/>
          </p:nvPr>
        </p:nvSpPr>
        <p:spPr>
          <a:xfrm>
            <a:off x="1520940" y="2364136"/>
            <a:ext cx="9543570" cy="3266288"/>
          </a:xfrm>
          <a:prstGeom prst="rect">
            <a:avLst/>
          </a:prstGeom>
        </p:spPr>
        <p:txBody>
          <a:bodyPr vert="horz" wrap="square" lIns="0" tIns="542299" rIns="0" bIns="0" rtlCol="0">
            <a:spAutoFit/>
          </a:bodyPr>
          <a:lstStyle/>
          <a:p>
            <a:pPr marL="349830" marR="4611" indent="-172898">
              <a:lnSpc>
                <a:spcPct val="100000"/>
              </a:lnSpc>
              <a:spcBef>
                <a:spcPts val="91"/>
              </a:spcBef>
            </a:pPr>
            <a:r>
              <a:rPr lang="it-IT" sz="2500" spc="-191" dirty="0"/>
              <a:t>La maggior parte della materia vegetale non è zucchero o amido, ma cellulosa, emicellulosa e lignina. La parte verde di una pianta è composta quasi interamente da queste tre sostanze.</a:t>
            </a:r>
          </a:p>
          <a:p>
            <a:pPr marL="349830" marR="4611" indent="-172898">
              <a:lnSpc>
                <a:spcPct val="100000"/>
              </a:lnSpc>
              <a:spcBef>
                <a:spcPts val="91"/>
              </a:spcBef>
            </a:pPr>
            <a:r>
              <a:rPr lang="it-IT" sz="2500" spc="-168" dirty="0"/>
              <a:t>La cellulosa e l'emicellulosa possono essere convertite in alcol convertendole prima in zucchero (la lignina no).</a:t>
            </a:r>
          </a:p>
          <a:p>
            <a:pPr marL="349830" marR="4611" indent="-172898">
              <a:lnSpc>
                <a:spcPct val="100000"/>
              </a:lnSpc>
              <a:spcBef>
                <a:spcPts val="91"/>
              </a:spcBef>
            </a:pPr>
            <a:r>
              <a:rPr lang="it-IT" sz="2500" spc="-195" dirty="0"/>
              <a:t>Il processo, tuttavia, è più complicato della conversione dell'amido in zuccheri e quindi in alcol.</a:t>
            </a:r>
            <a:endParaRPr sz="2500" spc="-159" dirty="0"/>
          </a:p>
        </p:txBody>
      </p:sp>
      <p:sp>
        <p:nvSpPr>
          <p:cNvPr id="113" name="object 113"/>
          <p:cNvSpPr txBox="1"/>
          <p:nvPr/>
        </p:nvSpPr>
        <p:spPr>
          <a:xfrm>
            <a:off x="4788208" y="1738034"/>
            <a:ext cx="3252547" cy="626102"/>
          </a:xfrm>
          <a:prstGeom prst="rect">
            <a:avLst/>
          </a:prstGeom>
        </p:spPr>
        <p:txBody>
          <a:bodyPr vert="horz" wrap="square" lIns="0" tIns="11526" rIns="0" bIns="0" rtlCol="0">
            <a:spAutoFit/>
          </a:bodyPr>
          <a:lstStyle/>
          <a:p>
            <a:pPr marL="11527">
              <a:spcBef>
                <a:spcPts val="91"/>
              </a:spcBef>
            </a:pPr>
            <a:r>
              <a:rPr lang="it-IT" sz="3993" b="1" spc="-386" dirty="0">
                <a:solidFill>
                  <a:srgbClr val="008000"/>
                </a:solidFill>
                <a:latin typeface="Arial"/>
                <a:cs typeface="Arial"/>
              </a:rPr>
              <a:t>Produzione</a:t>
            </a:r>
            <a:endParaRPr sz="3993" dirty="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3074854" y="392580"/>
            <a:ext cx="5915169" cy="626102"/>
          </a:xfrm>
          <a:prstGeom prst="rect">
            <a:avLst/>
          </a:prstGeom>
        </p:spPr>
        <p:txBody>
          <a:bodyPr vert="horz" wrap="square" lIns="0" tIns="11526" rIns="0" bIns="0" rtlCol="0" anchor="ctr">
            <a:spAutoFit/>
          </a:bodyPr>
          <a:lstStyle/>
          <a:p>
            <a:pPr marL="11527">
              <a:lnSpc>
                <a:spcPct val="100000"/>
              </a:lnSpc>
              <a:spcBef>
                <a:spcPts val="91"/>
              </a:spcBef>
            </a:pPr>
            <a:r>
              <a:rPr spc="-522"/>
              <a:t>C</a:t>
            </a:r>
            <a:r>
              <a:rPr spc="-404"/>
              <a:t>e</a:t>
            </a:r>
            <a:r>
              <a:rPr spc="-218"/>
              <a:t>ll-</a:t>
            </a:r>
            <a:r>
              <a:rPr spc="-522"/>
              <a:t>B</a:t>
            </a:r>
            <a:r>
              <a:rPr spc="-431"/>
              <a:t>iom</a:t>
            </a:r>
            <a:r>
              <a:rPr spc="-404"/>
              <a:t>ass</a:t>
            </a:r>
            <a:r>
              <a:rPr spc="-245"/>
              <a:t>-t</a:t>
            </a:r>
            <a:r>
              <a:rPr spc="-439"/>
              <a:t>o</a:t>
            </a:r>
            <a:r>
              <a:rPr spc="-245"/>
              <a:t>-</a:t>
            </a:r>
            <a:r>
              <a:rPr spc="-481"/>
              <a:t>E</a:t>
            </a:r>
            <a:r>
              <a:rPr spc="-245"/>
              <a:t>t</a:t>
            </a:r>
            <a:r>
              <a:rPr spc="-422"/>
              <a:t>ha</a:t>
            </a:r>
            <a:r>
              <a:rPr spc="-363"/>
              <a:t>nol</a:t>
            </a:r>
            <a:r>
              <a:rPr spc="-200"/>
              <a:t> </a:t>
            </a:r>
            <a:r>
              <a:rPr spc="-481"/>
              <a:t>P</a:t>
            </a:r>
            <a:r>
              <a:rPr spc="-286"/>
              <a:t>r</a:t>
            </a:r>
            <a:r>
              <a:rPr spc="-439"/>
              <a:t>od</a:t>
            </a:r>
            <a:endParaRPr spc="-439" dirty="0"/>
          </a:p>
        </p:txBody>
      </p:sp>
      <p:pic>
        <p:nvPicPr>
          <p:cNvPr id="112" name="object 112"/>
          <p:cNvPicPr/>
          <p:nvPr/>
        </p:nvPicPr>
        <p:blipFill>
          <a:blip r:embed="rId2" cstate="print"/>
          <a:stretch>
            <a:fillRect/>
          </a:stretch>
        </p:blipFill>
        <p:spPr>
          <a:xfrm>
            <a:off x="2171537" y="1270407"/>
            <a:ext cx="7843475" cy="516366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42819" y="1949061"/>
            <a:ext cx="11897140" cy="4427206"/>
          </a:xfrm>
          <a:prstGeom prst="rect">
            <a:avLst/>
          </a:prstGeom>
        </p:spPr>
        <p:txBody>
          <a:bodyPr vert="horz" wrap="square" lIns="0" tIns="11526" rIns="0" bIns="0" rtlCol="0">
            <a:spAutoFit/>
          </a:bodyPr>
          <a:lstStyle/>
          <a:p>
            <a:pPr marL="184424" marR="13255" indent="-172898" algn="just">
              <a:spcBef>
                <a:spcPts val="91"/>
              </a:spcBef>
            </a:pPr>
            <a:r>
              <a:rPr lang="it-IT" sz="2500" b="1" spc="-182" dirty="0">
                <a:latin typeface="Arial"/>
                <a:cs typeface="Arial"/>
              </a:rPr>
              <a:t>Ci sono diversi vantaggi potenzialmente importanti derivanti dallo sviluppo di un processo di etanolo cellulosico praticabile e commerciale</a:t>
            </a:r>
            <a:r>
              <a:rPr sz="2500" b="1" spc="-113" dirty="0">
                <a:latin typeface="Arial"/>
                <a:cs typeface="Arial"/>
              </a:rPr>
              <a:t>:</a:t>
            </a:r>
            <a:endParaRPr sz="2500" dirty="0">
              <a:latin typeface="Arial"/>
              <a:cs typeface="Arial"/>
            </a:endParaRPr>
          </a:p>
          <a:p>
            <a:pPr marL="184424" marR="4611" indent="-172898" algn="just">
              <a:lnSpc>
                <a:spcPct val="98300"/>
              </a:lnSpc>
              <a:spcBef>
                <a:spcPts val="472"/>
              </a:spcBef>
              <a:buClr>
                <a:srgbClr val="D16349"/>
              </a:buClr>
              <a:buSzPct val="95000"/>
              <a:buFont typeface="Wingdings"/>
              <a:buChar char=""/>
              <a:tabLst>
                <a:tab pos="217850" algn="l"/>
              </a:tabLst>
            </a:pPr>
            <a:r>
              <a:rPr lang="it-IT" sz="2500" b="1" spc="-195" dirty="0">
                <a:latin typeface="Arial"/>
                <a:cs typeface="Arial"/>
              </a:rPr>
              <a:t>L'accesso a una gamma molto più ampia di potenziali materie prime (compresi i materiali cellulosici di scarto e le colture cellulosiche dedicate come erbe e alberi), aprendo le porte a livelli di produzione di etanolo molto più elevati.</a:t>
            </a:r>
          </a:p>
          <a:p>
            <a:pPr marL="184424" marR="4611" indent="-172898" algn="just">
              <a:lnSpc>
                <a:spcPct val="98300"/>
              </a:lnSpc>
              <a:spcBef>
                <a:spcPts val="472"/>
              </a:spcBef>
              <a:buClr>
                <a:srgbClr val="D16349"/>
              </a:buClr>
              <a:buSzPct val="95000"/>
              <a:buFont typeface="Wingdings"/>
              <a:buChar char=""/>
              <a:tabLst>
                <a:tab pos="217850" algn="l"/>
              </a:tabLst>
            </a:pPr>
            <a:r>
              <a:rPr lang="it-IT" sz="2500" b="1" spc="-168" dirty="0">
                <a:latin typeface="Arial"/>
                <a:cs typeface="Arial"/>
              </a:rPr>
              <a:t>Maggiore prevenzione dei conflitti con l'uso del suolo per la produzione di alimenti e mangimi</a:t>
            </a:r>
            <a:r>
              <a:rPr sz="2500" b="1" spc="-168" dirty="0">
                <a:latin typeface="Arial"/>
                <a:cs typeface="Arial"/>
              </a:rPr>
              <a:t>.</a:t>
            </a:r>
            <a:endParaRPr sz="2500" dirty="0">
              <a:latin typeface="Arial"/>
              <a:cs typeface="Arial"/>
            </a:endParaRPr>
          </a:p>
          <a:p>
            <a:pPr marL="184424" marR="13255" indent="-172898" algn="just">
              <a:lnSpc>
                <a:spcPct val="100800"/>
              </a:lnSpc>
              <a:spcBef>
                <a:spcPts val="436"/>
              </a:spcBef>
              <a:buClr>
                <a:srgbClr val="D16349"/>
              </a:buClr>
              <a:buSzPct val="95000"/>
              <a:buFont typeface="Wingdings"/>
              <a:buChar char=""/>
              <a:tabLst>
                <a:tab pos="217850" algn="l"/>
              </a:tabLst>
            </a:pPr>
            <a:r>
              <a:rPr lang="it-IT" sz="2500" b="1" spc="-241" dirty="0">
                <a:latin typeface="Arial"/>
                <a:cs typeface="Arial"/>
              </a:rPr>
              <a:t>Uno spostamento molto maggiore di energia fossile per litro di combustibile, dovuto a sistemi quasi completamente alimentati a biomassa.</a:t>
            </a:r>
          </a:p>
          <a:p>
            <a:pPr marL="184424" marR="13255" indent="-172898" algn="just">
              <a:lnSpc>
                <a:spcPct val="100800"/>
              </a:lnSpc>
              <a:spcBef>
                <a:spcPts val="436"/>
              </a:spcBef>
              <a:buClr>
                <a:srgbClr val="D16349"/>
              </a:buClr>
              <a:buSzPct val="95000"/>
              <a:buFont typeface="Wingdings"/>
              <a:buChar char=""/>
              <a:tabLst>
                <a:tab pos="217850" algn="l"/>
              </a:tabLst>
            </a:pPr>
            <a:r>
              <a:rPr lang="it-IT" sz="2500" b="1" spc="-213" dirty="0">
                <a:latin typeface="Arial"/>
                <a:cs typeface="Arial"/>
              </a:rPr>
              <a:t>Emissioni nette di gas serra dal pozzo alle ruote molto più basse rispetto ai processi di trasformazione in etanolo da cereali alimentati principalmente da energia fossile.</a:t>
            </a:r>
            <a:endParaRPr sz="2500" dirty="0">
              <a:latin typeface="Arial"/>
              <a:cs typeface="Arial"/>
            </a:endParaRPr>
          </a:p>
        </p:txBody>
      </p:sp>
      <p:sp>
        <p:nvSpPr>
          <p:cNvPr id="112" name="object 112"/>
          <p:cNvSpPr txBox="1">
            <a:spLocks noGrp="1"/>
          </p:cNvSpPr>
          <p:nvPr>
            <p:ph type="title"/>
          </p:nvPr>
        </p:nvSpPr>
        <p:spPr>
          <a:xfrm>
            <a:off x="1467357" y="535742"/>
            <a:ext cx="9543570" cy="627192"/>
          </a:xfrm>
          <a:prstGeom prst="rect">
            <a:avLst/>
          </a:prstGeom>
        </p:spPr>
        <p:txBody>
          <a:bodyPr vert="horz" wrap="square" lIns="0" tIns="11526" rIns="0" bIns="0" rtlCol="0" anchor="ctr">
            <a:spAutoFit/>
          </a:bodyPr>
          <a:lstStyle/>
          <a:p>
            <a:pPr marL="11527">
              <a:lnSpc>
                <a:spcPct val="100000"/>
              </a:lnSpc>
              <a:spcBef>
                <a:spcPts val="91"/>
              </a:spcBef>
            </a:pPr>
            <a:r>
              <a:rPr sz="4000" spc="-522" dirty="0"/>
              <a:t>C</a:t>
            </a:r>
            <a:r>
              <a:rPr sz="4000" spc="-404" dirty="0"/>
              <a:t>e</a:t>
            </a:r>
            <a:r>
              <a:rPr sz="4000" spc="-204" dirty="0"/>
              <a:t>ll</a:t>
            </a:r>
            <a:r>
              <a:rPr sz="4000" spc="-327" dirty="0"/>
              <a:t>ul</a:t>
            </a:r>
            <a:r>
              <a:rPr sz="4000" spc="-445" dirty="0"/>
              <a:t>o</a:t>
            </a:r>
            <a:r>
              <a:rPr sz="4000" spc="-404" dirty="0"/>
              <a:t>s</a:t>
            </a:r>
            <a:r>
              <a:rPr sz="4000" spc="-204" dirty="0"/>
              <a:t>i</a:t>
            </a:r>
            <a:r>
              <a:rPr sz="4000" spc="-399" dirty="0"/>
              <a:t>c</a:t>
            </a:r>
            <a:r>
              <a:rPr sz="4000" spc="-200" dirty="0"/>
              <a:t> </a:t>
            </a:r>
            <a:r>
              <a:rPr sz="4000" spc="-522" dirty="0"/>
              <a:t>B</a:t>
            </a:r>
            <a:r>
              <a:rPr sz="4000" spc="-327" dirty="0"/>
              <a:t>io</a:t>
            </a:r>
            <a:r>
              <a:rPr sz="4000" spc="-644" dirty="0"/>
              <a:t>m</a:t>
            </a:r>
            <a:r>
              <a:rPr sz="4000" spc="-404" dirty="0"/>
              <a:t>ass</a:t>
            </a:r>
            <a:r>
              <a:rPr sz="4000" spc="-245" dirty="0"/>
              <a:t>-t</a:t>
            </a:r>
            <a:r>
              <a:rPr sz="4000" spc="-439" dirty="0"/>
              <a:t>o</a:t>
            </a:r>
            <a:r>
              <a:rPr sz="4000" spc="-245" dirty="0"/>
              <a:t>-</a:t>
            </a:r>
            <a:r>
              <a:rPr sz="4000" spc="-481" dirty="0"/>
              <a:t>E</a:t>
            </a:r>
            <a:r>
              <a:rPr sz="4000" spc="-245" dirty="0"/>
              <a:t>t</a:t>
            </a:r>
            <a:r>
              <a:rPr sz="4000" spc="-431" dirty="0"/>
              <a:t>hano</a:t>
            </a:r>
            <a:r>
              <a:rPr sz="4000" spc="-200" dirty="0"/>
              <a:t>l</a:t>
            </a:r>
          </a:p>
        </p:txBody>
      </p:sp>
      <p:sp>
        <p:nvSpPr>
          <p:cNvPr id="113" name="object 113"/>
          <p:cNvSpPr txBox="1"/>
          <p:nvPr/>
        </p:nvSpPr>
        <p:spPr>
          <a:xfrm>
            <a:off x="4982295" y="1347960"/>
            <a:ext cx="2218188" cy="626102"/>
          </a:xfrm>
          <a:prstGeom prst="rect">
            <a:avLst/>
          </a:prstGeom>
        </p:spPr>
        <p:txBody>
          <a:bodyPr vert="horz" wrap="square" lIns="0" tIns="11526" rIns="0" bIns="0" rtlCol="0">
            <a:spAutoFit/>
          </a:bodyPr>
          <a:lstStyle/>
          <a:p>
            <a:pPr marL="11527">
              <a:spcBef>
                <a:spcPts val="91"/>
              </a:spcBef>
            </a:pPr>
            <a:r>
              <a:rPr sz="3993" b="1" spc="-386" dirty="0">
                <a:solidFill>
                  <a:srgbClr val="008000"/>
                </a:solidFill>
                <a:latin typeface="Arial"/>
                <a:cs typeface="Arial"/>
              </a:rPr>
              <a:t>Production</a:t>
            </a:r>
            <a:endParaRPr sz="3993" dirty="0">
              <a:latin typeface="Arial"/>
              <a:cs typeface="Arial"/>
            </a:endParaRPr>
          </a:p>
        </p:txBody>
      </p:sp>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55713" y="2039634"/>
            <a:ext cx="11642035" cy="3919375"/>
          </a:xfrm>
          <a:prstGeom prst="rect">
            <a:avLst/>
          </a:prstGeom>
        </p:spPr>
        <p:txBody>
          <a:bodyPr vert="horz" wrap="square" lIns="0" tIns="11526" rIns="0" bIns="0" rtlCol="0">
            <a:spAutoFit/>
          </a:bodyPr>
          <a:lstStyle/>
          <a:p>
            <a:pPr marL="184424" marR="12679" indent="-172898" algn="just">
              <a:spcBef>
                <a:spcPts val="91"/>
              </a:spcBef>
            </a:pPr>
            <a:r>
              <a:rPr lang="it-IT" sz="2500" b="1" spc="-241" dirty="0">
                <a:latin typeface="Arial"/>
                <a:cs typeface="Arial"/>
              </a:rPr>
              <a:t>È disponibile una grande varietà di materie prime per la produzione di etanolo da biomassa cellulosica.</a:t>
            </a:r>
          </a:p>
          <a:p>
            <a:pPr marL="184424" marR="12679" indent="-172898" algn="just">
              <a:spcBef>
                <a:spcPts val="91"/>
              </a:spcBef>
            </a:pPr>
            <a:r>
              <a:rPr lang="it-IT" sz="2500" b="1" spc="-123" dirty="0">
                <a:latin typeface="Arial"/>
                <a:cs typeface="Arial"/>
              </a:rPr>
              <a:t>Rifiuti agricoli (compresi quelli derivanti dalla produzione convenzionale di etanolo), residui forestali, rifiuti solidi urbani (RSU), rifiuti derivanti dalla lavorazione della pasta di legno/carta e colture energetiche.</a:t>
            </a:r>
          </a:p>
          <a:p>
            <a:pPr marL="184424" marR="12679" indent="-172898" algn="just">
              <a:spcBef>
                <a:spcPts val="91"/>
              </a:spcBef>
            </a:pPr>
            <a:r>
              <a:rPr lang="it-IT" sz="2500" b="1" spc="-159" dirty="0">
                <a:latin typeface="Arial"/>
                <a:cs typeface="Arial"/>
              </a:rPr>
              <a:t>I rifiuti agricoli disponibili per la conversione dell'etanolo includono residui colturali come paglia di grano, paglia di mais (foglie, steli e pannocchie), paglia di riso e bagassa (scarti di canna da zucchero).</a:t>
            </a:r>
          </a:p>
          <a:p>
            <a:pPr marL="184424" marR="12679" indent="-172898" algn="just">
              <a:spcBef>
                <a:spcPts val="91"/>
              </a:spcBef>
            </a:pPr>
            <a:r>
              <a:rPr lang="it-IT" sz="2500" b="1" spc="-168" dirty="0">
                <a:latin typeface="Arial"/>
                <a:cs typeface="Arial"/>
              </a:rPr>
              <a:t>I rifiuti forestali comprendono il legno sottoutilizzato e i residui di disboscamento; legno morto ruvido, marcio e salvabile; e l'eccesso di alberelli e piccoli alberi.</a:t>
            </a:r>
            <a:endParaRPr sz="2500" dirty="0">
              <a:latin typeface="Arial"/>
              <a:cs typeface="Arial"/>
            </a:endParaRPr>
          </a:p>
        </p:txBody>
      </p:sp>
      <p:sp>
        <p:nvSpPr>
          <p:cNvPr id="112" name="object 112"/>
          <p:cNvSpPr txBox="1">
            <a:spLocks noGrp="1"/>
          </p:cNvSpPr>
          <p:nvPr>
            <p:ph type="title"/>
          </p:nvPr>
        </p:nvSpPr>
        <p:spPr>
          <a:xfrm>
            <a:off x="1478475" y="538388"/>
            <a:ext cx="5638119" cy="565636"/>
          </a:xfrm>
          <a:prstGeom prst="rect">
            <a:avLst/>
          </a:prstGeom>
        </p:spPr>
        <p:txBody>
          <a:bodyPr vert="horz" wrap="square" lIns="0" tIns="11526" rIns="0" bIns="0" rtlCol="0" anchor="ctr">
            <a:spAutoFit/>
          </a:bodyPr>
          <a:lstStyle/>
          <a:p>
            <a:pPr marL="11527">
              <a:lnSpc>
                <a:spcPct val="100000"/>
              </a:lnSpc>
              <a:spcBef>
                <a:spcPts val="91"/>
              </a:spcBef>
            </a:pPr>
            <a:r>
              <a:rPr sz="3600" spc="-522" dirty="0"/>
              <a:t>C</a:t>
            </a:r>
            <a:r>
              <a:rPr sz="3600" spc="-404" dirty="0"/>
              <a:t>e</a:t>
            </a:r>
            <a:r>
              <a:rPr sz="3600" spc="-204" dirty="0"/>
              <a:t>ll</a:t>
            </a:r>
            <a:r>
              <a:rPr sz="3600" spc="-327" dirty="0"/>
              <a:t>ul</a:t>
            </a:r>
            <a:r>
              <a:rPr sz="3600" spc="-445" dirty="0"/>
              <a:t>o</a:t>
            </a:r>
            <a:r>
              <a:rPr sz="3600" spc="-404" dirty="0"/>
              <a:t>s</a:t>
            </a:r>
            <a:r>
              <a:rPr sz="3600" spc="-204" dirty="0"/>
              <a:t>i</a:t>
            </a:r>
            <a:r>
              <a:rPr sz="3600" spc="-399" dirty="0"/>
              <a:t>c</a:t>
            </a:r>
            <a:r>
              <a:rPr sz="3600" spc="-200" dirty="0"/>
              <a:t> </a:t>
            </a:r>
            <a:r>
              <a:rPr sz="3600" spc="-522" dirty="0"/>
              <a:t>B</a:t>
            </a:r>
            <a:r>
              <a:rPr sz="3600" spc="-327" dirty="0"/>
              <a:t>io</a:t>
            </a:r>
            <a:r>
              <a:rPr sz="3600" spc="-644" dirty="0"/>
              <a:t>m</a:t>
            </a:r>
            <a:r>
              <a:rPr sz="3600" spc="-404" dirty="0"/>
              <a:t>ass</a:t>
            </a:r>
            <a:r>
              <a:rPr sz="3600" spc="-245" dirty="0"/>
              <a:t>-t</a:t>
            </a:r>
            <a:r>
              <a:rPr sz="3600" spc="-439" dirty="0"/>
              <a:t>o</a:t>
            </a:r>
            <a:r>
              <a:rPr sz="3600" spc="-245" dirty="0"/>
              <a:t>-</a:t>
            </a:r>
            <a:r>
              <a:rPr sz="3600" spc="-481" dirty="0"/>
              <a:t>E</a:t>
            </a:r>
            <a:r>
              <a:rPr sz="3600" spc="-245" dirty="0"/>
              <a:t>t</a:t>
            </a:r>
            <a:r>
              <a:rPr sz="3600" spc="-431" dirty="0"/>
              <a:t>hano</a:t>
            </a:r>
            <a:r>
              <a:rPr sz="3600" spc="-200" dirty="0"/>
              <a:t>l</a:t>
            </a:r>
          </a:p>
        </p:txBody>
      </p:sp>
      <p:sp>
        <p:nvSpPr>
          <p:cNvPr id="113" name="object 113"/>
          <p:cNvSpPr txBox="1"/>
          <p:nvPr/>
        </p:nvSpPr>
        <p:spPr>
          <a:xfrm>
            <a:off x="3323433" y="1104024"/>
            <a:ext cx="5306594" cy="626102"/>
          </a:xfrm>
          <a:prstGeom prst="rect">
            <a:avLst/>
          </a:prstGeom>
        </p:spPr>
        <p:txBody>
          <a:bodyPr vert="horz" wrap="square" lIns="0" tIns="11526" rIns="0" bIns="0" rtlCol="0">
            <a:spAutoFit/>
          </a:bodyPr>
          <a:lstStyle/>
          <a:p>
            <a:pPr marL="11527">
              <a:spcBef>
                <a:spcPts val="91"/>
              </a:spcBef>
            </a:pPr>
            <a:r>
              <a:rPr sz="3993" b="1" spc="-481" dirty="0">
                <a:solidFill>
                  <a:srgbClr val="008000"/>
                </a:solidFill>
                <a:latin typeface="Arial"/>
                <a:cs typeface="Arial"/>
              </a:rPr>
              <a:t>P</a:t>
            </a:r>
            <a:r>
              <a:rPr sz="3993" b="1" spc="-286" dirty="0">
                <a:solidFill>
                  <a:srgbClr val="008000"/>
                </a:solidFill>
                <a:latin typeface="Arial"/>
                <a:cs typeface="Arial"/>
              </a:rPr>
              <a:t>r</a:t>
            </a:r>
            <a:r>
              <a:rPr sz="3993" b="1" spc="-431" dirty="0">
                <a:solidFill>
                  <a:srgbClr val="008000"/>
                </a:solidFill>
                <a:latin typeface="Arial"/>
                <a:cs typeface="Arial"/>
              </a:rPr>
              <a:t>oduc</a:t>
            </a:r>
            <a:r>
              <a:rPr sz="3993" b="1" spc="-245" dirty="0">
                <a:solidFill>
                  <a:srgbClr val="008000"/>
                </a:solidFill>
                <a:latin typeface="Arial"/>
                <a:cs typeface="Arial"/>
              </a:rPr>
              <a:t>t</a:t>
            </a:r>
            <a:r>
              <a:rPr sz="3993" b="1" spc="-368" dirty="0">
                <a:solidFill>
                  <a:srgbClr val="008000"/>
                </a:solidFill>
                <a:latin typeface="Arial"/>
                <a:cs typeface="Arial"/>
              </a:rPr>
              <a:t>ion</a:t>
            </a:r>
            <a:r>
              <a:rPr sz="3993" b="1" spc="-241" dirty="0">
                <a:solidFill>
                  <a:srgbClr val="008000"/>
                </a:solidFill>
                <a:latin typeface="Arial"/>
                <a:cs typeface="Arial"/>
              </a:rPr>
              <a:t>:</a:t>
            </a:r>
            <a:r>
              <a:rPr sz="3993" b="1" spc="-200" dirty="0">
                <a:solidFill>
                  <a:srgbClr val="008000"/>
                </a:solidFill>
                <a:latin typeface="Arial"/>
                <a:cs typeface="Arial"/>
              </a:rPr>
              <a:t> </a:t>
            </a:r>
            <a:r>
              <a:rPr sz="3993" b="1" spc="-439" dirty="0">
                <a:solidFill>
                  <a:srgbClr val="008000"/>
                </a:solidFill>
                <a:latin typeface="Arial"/>
                <a:cs typeface="Arial"/>
              </a:rPr>
              <a:t>F</a:t>
            </a:r>
            <a:r>
              <a:rPr sz="3993" b="1" spc="-486" dirty="0">
                <a:solidFill>
                  <a:srgbClr val="008000"/>
                </a:solidFill>
                <a:latin typeface="Arial"/>
                <a:cs typeface="Arial"/>
              </a:rPr>
              <a:t>E</a:t>
            </a:r>
            <a:r>
              <a:rPr sz="3993" b="1" spc="-481" dirty="0">
                <a:solidFill>
                  <a:srgbClr val="008000"/>
                </a:solidFill>
                <a:latin typeface="Arial"/>
                <a:cs typeface="Arial"/>
              </a:rPr>
              <a:t>E</a:t>
            </a:r>
            <a:r>
              <a:rPr sz="3993" b="1" spc="-522" dirty="0">
                <a:solidFill>
                  <a:srgbClr val="008000"/>
                </a:solidFill>
                <a:latin typeface="Arial"/>
                <a:cs typeface="Arial"/>
              </a:rPr>
              <a:t>D</a:t>
            </a:r>
            <a:r>
              <a:rPr sz="3993" b="1" spc="-481" dirty="0">
                <a:solidFill>
                  <a:srgbClr val="008000"/>
                </a:solidFill>
                <a:latin typeface="Arial"/>
                <a:cs typeface="Arial"/>
              </a:rPr>
              <a:t>S</a:t>
            </a:r>
            <a:r>
              <a:rPr sz="3993" b="1" spc="-499" dirty="0">
                <a:solidFill>
                  <a:srgbClr val="008000"/>
                </a:solidFill>
                <a:latin typeface="Arial"/>
                <a:cs typeface="Arial"/>
              </a:rPr>
              <a:t>T</a:t>
            </a:r>
            <a:r>
              <a:rPr sz="3993" b="1" spc="-558" dirty="0">
                <a:solidFill>
                  <a:srgbClr val="008000"/>
                </a:solidFill>
                <a:latin typeface="Arial"/>
                <a:cs typeface="Arial"/>
              </a:rPr>
              <a:t>O</a:t>
            </a:r>
            <a:r>
              <a:rPr sz="3993" b="1" spc="-522" dirty="0">
                <a:solidFill>
                  <a:srgbClr val="008000"/>
                </a:solidFill>
                <a:latin typeface="Arial"/>
                <a:cs typeface="Arial"/>
              </a:rPr>
              <a:t>CK</a:t>
            </a:r>
            <a:r>
              <a:rPr sz="3993" b="1" spc="-481" dirty="0">
                <a:solidFill>
                  <a:srgbClr val="008000"/>
                </a:solidFill>
                <a:latin typeface="Arial"/>
                <a:cs typeface="Arial"/>
              </a:rPr>
              <a:t>S</a:t>
            </a:r>
            <a:endParaRPr sz="3993"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439F13-674A-4327-AB14-09EED1D8CA5B}"/>
              </a:ext>
            </a:extLst>
          </p:cNvPr>
          <p:cNvSpPr>
            <a:spLocks noGrp="1"/>
          </p:cNvSpPr>
          <p:nvPr>
            <p:ph type="ctrTitle"/>
          </p:nvPr>
        </p:nvSpPr>
        <p:spPr>
          <a:xfrm>
            <a:off x="3964056" y="1003126"/>
            <a:ext cx="4263887" cy="836337"/>
          </a:xfrm>
        </p:spPr>
        <p:txBody>
          <a:bodyPr>
            <a:normAutofit fontScale="90000"/>
          </a:bodyPr>
          <a:lstStyle/>
          <a:p>
            <a:r>
              <a:rPr lang="it-IT" dirty="0"/>
              <a:t>Introduzione </a:t>
            </a:r>
          </a:p>
        </p:txBody>
      </p:sp>
      <p:sp>
        <p:nvSpPr>
          <p:cNvPr id="3" name="Sottotitolo 2">
            <a:extLst>
              <a:ext uri="{FF2B5EF4-FFF2-40B4-BE49-F238E27FC236}">
                <a16:creationId xmlns:a16="http://schemas.microsoft.com/office/drawing/2014/main" id="{8E2CC577-7647-4194-95D6-59B62A90178D}"/>
              </a:ext>
            </a:extLst>
          </p:cNvPr>
          <p:cNvSpPr>
            <a:spLocks noGrp="1"/>
          </p:cNvSpPr>
          <p:nvPr>
            <p:ph type="subTitle" idx="1"/>
          </p:nvPr>
        </p:nvSpPr>
        <p:spPr>
          <a:xfrm>
            <a:off x="530087" y="2068063"/>
            <a:ext cx="9144000" cy="3555953"/>
          </a:xfrm>
        </p:spPr>
        <p:txBody>
          <a:bodyPr>
            <a:normAutofit fontScale="25000" lnSpcReduction="20000"/>
          </a:bodyPr>
          <a:lstStyle/>
          <a:p>
            <a:pPr marL="0" indent="0" algn="l">
              <a:buNone/>
            </a:pPr>
            <a:r>
              <a:rPr lang="it-IT" sz="10000" dirty="0"/>
              <a:t>In un'epoca caratterizzata da crescenti preoccupazioni ambientali e da un'urgente domanda di soluzioni energetiche sostenibili, la bioenergia si distingue come una risposta promettente all'intersezione tra energia rinnovabile e agricoltura. La bioenergia comprende una serie di forme di energia derivate da materiali organici, prevalentemente risorse biologiche come piante e biomasse, finalizzate alla produzione di energia e calore. Un elemento fondamentale nella produzione di bioenergia ruota attorno alla coltivazione di colture energetiche dedicate. Queste colture sono coltivate intenzionalmente al solo scopo di generare energia in varie forme, tra cui elettricità, calore e biocarburanti. La coltivazione di colture energetiche svolge un ruolo fondamentale nel settore delle bioenergie, fornendo un'alternativa ecologica ed economicamente valida ai combustibili fossili tradizionali.</a:t>
            </a:r>
            <a:endParaRPr lang="it-IT" dirty="0"/>
          </a:p>
        </p:txBody>
      </p:sp>
    </p:spTree>
    <p:extLst>
      <p:ext uri="{BB962C8B-B14F-4D97-AF65-F5344CB8AC3E}">
        <p14:creationId xmlns:p14="http://schemas.microsoft.com/office/powerpoint/2010/main" val="236376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133061" y="1949061"/>
            <a:ext cx="9327899" cy="4042951"/>
          </a:xfrm>
          <a:prstGeom prst="rect">
            <a:avLst/>
          </a:prstGeom>
        </p:spPr>
        <p:txBody>
          <a:bodyPr vert="horz" wrap="square" lIns="0" tIns="66851" rIns="0" bIns="0" rtlCol="0">
            <a:spAutoFit/>
          </a:bodyPr>
          <a:lstStyle/>
          <a:p>
            <a:pPr marL="11527" algn="just">
              <a:spcBef>
                <a:spcPts val="526"/>
              </a:spcBef>
            </a:pPr>
            <a:r>
              <a:rPr lang="it-IT" sz="2500" b="1" spc="-195" dirty="0">
                <a:latin typeface="Arial"/>
                <a:cs typeface="Arial"/>
              </a:rPr>
              <a:t>I rifiuti solidi urbani contengono alcuni materiali cellulosici, come carta e cartone.
Le colture energetiche, sviluppate e coltivate specificamente per il combustibile, includono alberi, arbusti ed erbe a crescita rapida come pioppi ibridi o salici. </a:t>
            </a:r>
          </a:p>
          <a:p>
            <a:pPr marL="11527" algn="just">
              <a:spcBef>
                <a:spcPts val="526"/>
              </a:spcBef>
            </a:pPr>
            <a:r>
              <a:rPr lang="it-IT" sz="2500" b="1" spc="-195" dirty="0">
                <a:latin typeface="Arial"/>
                <a:cs typeface="Arial"/>
              </a:rPr>
              <a:t>I componenti cellulosici di questi materiali possono variare dal 30% al 70%.  Il resto è lignina, che non può essere convertita in zucchero, ma può essere utilizzata come combustibile di processo nella conversione della cellulosa in alcol, o può essere convertita in combustibile liquido attraverso la gassificazione e la conversione da gas a liquidi</a:t>
            </a:r>
            <a:r>
              <a:rPr sz="2500" b="1" spc="-172" dirty="0">
                <a:latin typeface="Arial"/>
                <a:cs typeface="Arial"/>
              </a:rPr>
              <a:t>.</a:t>
            </a:r>
            <a:endParaRPr sz="2500" dirty="0">
              <a:latin typeface="Arial"/>
              <a:cs typeface="Arial"/>
            </a:endParaRPr>
          </a:p>
        </p:txBody>
      </p:sp>
      <p:sp>
        <p:nvSpPr>
          <p:cNvPr id="112" name="object 112"/>
          <p:cNvSpPr txBox="1">
            <a:spLocks noGrp="1"/>
          </p:cNvSpPr>
          <p:nvPr>
            <p:ph type="title"/>
          </p:nvPr>
        </p:nvSpPr>
        <p:spPr>
          <a:xfrm>
            <a:off x="1458969" y="566520"/>
            <a:ext cx="9543570" cy="565636"/>
          </a:xfrm>
          <a:prstGeom prst="rect">
            <a:avLst/>
          </a:prstGeom>
        </p:spPr>
        <p:txBody>
          <a:bodyPr vert="horz" wrap="square" lIns="0" tIns="11526" rIns="0" bIns="0" rtlCol="0" anchor="ctr">
            <a:spAutoFit/>
          </a:bodyPr>
          <a:lstStyle/>
          <a:p>
            <a:pPr marL="11527">
              <a:lnSpc>
                <a:spcPct val="100000"/>
              </a:lnSpc>
              <a:spcBef>
                <a:spcPts val="91"/>
              </a:spcBef>
            </a:pPr>
            <a:r>
              <a:rPr sz="3600" spc="-522" dirty="0"/>
              <a:t>C</a:t>
            </a:r>
            <a:r>
              <a:rPr sz="3600" spc="-404" dirty="0"/>
              <a:t>e</a:t>
            </a:r>
            <a:r>
              <a:rPr sz="3600" spc="-204" dirty="0"/>
              <a:t>ll</a:t>
            </a:r>
            <a:r>
              <a:rPr sz="3600" spc="-327" dirty="0"/>
              <a:t>ul</a:t>
            </a:r>
            <a:r>
              <a:rPr sz="3600" spc="-445" dirty="0"/>
              <a:t>o</a:t>
            </a:r>
            <a:r>
              <a:rPr sz="3600" spc="-404" dirty="0"/>
              <a:t>s</a:t>
            </a:r>
            <a:r>
              <a:rPr sz="3600" spc="-204" dirty="0"/>
              <a:t>i</a:t>
            </a:r>
            <a:r>
              <a:rPr sz="3600" spc="-399" dirty="0"/>
              <a:t>c</a:t>
            </a:r>
            <a:r>
              <a:rPr sz="3600" spc="-200" dirty="0"/>
              <a:t> </a:t>
            </a:r>
            <a:r>
              <a:rPr sz="3600" spc="-522" dirty="0"/>
              <a:t>B</a:t>
            </a:r>
            <a:r>
              <a:rPr sz="3600" spc="-327" dirty="0"/>
              <a:t>io</a:t>
            </a:r>
            <a:r>
              <a:rPr sz="3600" spc="-644" dirty="0"/>
              <a:t>m</a:t>
            </a:r>
            <a:r>
              <a:rPr sz="3600" spc="-404" dirty="0"/>
              <a:t>ass</a:t>
            </a:r>
            <a:r>
              <a:rPr sz="3600" spc="-245" dirty="0"/>
              <a:t>-t</a:t>
            </a:r>
            <a:r>
              <a:rPr sz="3600" spc="-439" dirty="0"/>
              <a:t>o</a:t>
            </a:r>
            <a:r>
              <a:rPr sz="3600" spc="-245" dirty="0"/>
              <a:t>-</a:t>
            </a:r>
            <a:r>
              <a:rPr sz="3600" spc="-481" dirty="0"/>
              <a:t>E</a:t>
            </a:r>
            <a:r>
              <a:rPr sz="3600" spc="-245" dirty="0"/>
              <a:t>t</a:t>
            </a:r>
            <a:r>
              <a:rPr sz="3600" spc="-431" dirty="0"/>
              <a:t>hano</a:t>
            </a:r>
            <a:r>
              <a:rPr sz="3600" spc="-200" dirty="0"/>
              <a:t>l</a:t>
            </a:r>
          </a:p>
        </p:txBody>
      </p:sp>
      <p:sp>
        <p:nvSpPr>
          <p:cNvPr id="113" name="object 113"/>
          <p:cNvSpPr txBox="1"/>
          <p:nvPr/>
        </p:nvSpPr>
        <p:spPr>
          <a:xfrm>
            <a:off x="4136371" y="1288568"/>
            <a:ext cx="5421854" cy="504081"/>
          </a:xfrm>
          <a:prstGeom prst="rect">
            <a:avLst/>
          </a:prstGeom>
        </p:spPr>
        <p:txBody>
          <a:bodyPr vert="horz" wrap="square" lIns="0" tIns="11526" rIns="0" bIns="0" rtlCol="0">
            <a:spAutoFit/>
          </a:bodyPr>
          <a:lstStyle/>
          <a:p>
            <a:pPr marL="11527">
              <a:spcBef>
                <a:spcPts val="91"/>
              </a:spcBef>
            </a:pPr>
            <a:r>
              <a:rPr lang="it-IT" sz="3200" b="1" spc="-481" dirty="0">
                <a:solidFill>
                  <a:srgbClr val="008000"/>
                </a:solidFill>
                <a:latin typeface="Arial"/>
                <a:cs typeface="Arial"/>
              </a:rPr>
              <a:t>Produzione - MATERIE PRIME</a:t>
            </a:r>
            <a:endParaRPr sz="3200" dirty="0">
              <a:latin typeface="Arial"/>
              <a:cs typeface="Arial"/>
            </a:endParaRPr>
          </a:p>
        </p:txBody>
      </p:sp>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6622" y="331963"/>
            <a:ext cx="8298756" cy="6322534"/>
            <a:chOff x="771698" y="347287"/>
            <a:chExt cx="9144000" cy="6966496"/>
          </a:xfrm>
        </p:grpSpPr>
        <p:pic>
          <p:nvPicPr>
            <p:cNvPr id="3" name="object 3"/>
            <p:cNvPicPr/>
            <p:nvPr/>
          </p:nvPicPr>
          <p:blipFill>
            <a:blip r:embed="rId2" cstate="print"/>
            <a:stretch>
              <a:fillRect/>
            </a:stretch>
          </p:blipFill>
          <p:spPr>
            <a:xfrm>
              <a:off x="771698" y="647325"/>
              <a:ext cx="9143998" cy="9526"/>
            </a:xfrm>
            <a:prstGeom prst="rect">
              <a:avLst/>
            </a:prstGeom>
          </p:spPr>
        </p:pic>
        <p:sp>
          <p:nvSpPr>
            <p:cNvPr id="4" name="object 4"/>
            <p:cNvSpPr/>
            <p:nvPr/>
          </p:nvSpPr>
          <p:spPr>
            <a:xfrm>
              <a:off x="771698" y="9521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5" name="object 5"/>
            <p:cNvPicPr/>
            <p:nvPr/>
          </p:nvPicPr>
          <p:blipFill>
            <a:blip r:embed="rId3" cstate="print"/>
            <a:stretch>
              <a:fillRect/>
            </a:stretch>
          </p:blipFill>
          <p:spPr>
            <a:xfrm>
              <a:off x="771698" y="952125"/>
              <a:ext cx="9143998" cy="9526"/>
            </a:xfrm>
            <a:prstGeom prst="rect">
              <a:avLst/>
            </a:prstGeom>
          </p:spPr>
        </p:pic>
        <p:sp>
          <p:nvSpPr>
            <p:cNvPr id="6" name="object 6"/>
            <p:cNvSpPr/>
            <p:nvPr/>
          </p:nvSpPr>
          <p:spPr>
            <a:xfrm>
              <a:off x="771698" y="12569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7" name="object 7"/>
            <p:cNvPicPr/>
            <p:nvPr/>
          </p:nvPicPr>
          <p:blipFill>
            <a:blip r:embed="rId4" cstate="print"/>
            <a:stretch>
              <a:fillRect/>
            </a:stretch>
          </p:blipFill>
          <p:spPr>
            <a:xfrm>
              <a:off x="771698" y="1256925"/>
              <a:ext cx="9143998" cy="9526"/>
            </a:xfrm>
            <a:prstGeom prst="rect">
              <a:avLst/>
            </a:prstGeom>
          </p:spPr>
        </p:pic>
        <p:sp>
          <p:nvSpPr>
            <p:cNvPr id="8" name="object 8"/>
            <p:cNvSpPr/>
            <p:nvPr/>
          </p:nvSpPr>
          <p:spPr>
            <a:xfrm>
              <a:off x="771698" y="15617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9" name="object 9"/>
            <p:cNvPicPr/>
            <p:nvPr/>
          </p:nvPicPr>
          <p:blipFill>
            <a:blip r:embed="rId5" cstate="print"/>
            <a:stretch>
              <a:fillRect/>
            </a:stretch>
          </p:blipFill>
          <p:spPr>
            <a:xfrm>
              <a:off x="771698" y="1561725"/>
              <a:ext cx="9143998" cy="9526"/>
            </a:xfrm>
            <a:prstGeom prst="rect">
              <a:avLst/>
            </a:prstGeom>
          </p:spPr>
        </p:pic>
        <p:sp>
          <p:nvSpPr>
            <p:cNvPr id="10" name="object 10"/>
            <p:cNvSpPr/>
            <p:nvPr/>
          </p:nvSpPr>
          <p:spPr>
            <a:xfrm>
              <a:off x="771698" y="18665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1" name="object 11"/>
            <p:cNvPicPr/>
            <p:nvPr/>
          </p:nvPicPr>
          <p:blipFill>
            <a:blip r:embed="rId3" cstate="print"/>
            <a:stretch>
              <a:fillRect/>
            </a:stretch>
          </p:blipFill>
          <p:spPr>
            <a:xfrm>
              <a:off x="771698" y="1866525"/>
              <a:ext cx="9143998" cy="9526"/>
            </a:xfrm>
            <a:prstGeom prst="rect">
              <a:avLst/>
            </a:prstGeom>
          </p:spPr>
        </p:pic>
        <p:sp>
          <p:nvSpPr>
            <p:cNvPr id="12" name="object 12"/>
            <p:cNvSpPr/>
            <p:nvPr/>
          </p:nvSpPr>
          <p:spPr>
            <a:xfrm>
              <a:off x="771698" y="21713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3" name="object 13"/>
            <p:cNvPicPr/>
            <p:nvPr/>
          </p:nvPicPr>
          <p:blipFill>
            <a:blip r:embed="rId4" cstate="print"/>
            <a:stretch>
              <a:fillRect/>
            </a:stretch>
          </p:blipFill>
          <p:spPr>
            <a:xfrm>
              <a:off x="771698" y="2171325"/>
              <a:ext cx="9143998" cy="9526"/>
            </a:xfrm>
            <a:prstGeom prst="rect">
              <a:avLst/>
            </a:prstGeom>
          </p:spPr>
        </p:pic>
        <p:sp>
          <p:nvSpPr>
            <p:cNvPr id="14" name="object 14"/>
            <p:cNvSpPr/>
            <p:nvPr/>
          </p:nvSpPr>
          <p:spPr>
            <a:xfrm>
              <a:off x="771698" y="24761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5" name="object 15"/>
            <p:cNvPicPr/>
            <p:nvPr/>
          </p:nvPicPr>
          <p:blipFill>
            <a:blip r:embed="rId6" cstate="print"/>
            <a:stretch>
              <a:fillRect/>
            </a:stretch>
          </p:blipFill>
          <p:spPr>
            <a:xfrm>
              <a:off x="771698" y="2476125"/>
              <a:ext cx="9143998" cy="9526"/>
            </a:xfrm>
            <a:prstGeom prst="rect">
              <a:avLst/>
            </a:prstGeom>
          </p:spPr>
        </p:pic>
        <p:sp>
          <p:nvSpPr>
            <p:cNvPr id="16" name="object 16"/>
            <p:cNvSpPr/>
            <p:nvPr/>
          </p:nvSpPr>
          <p:spPr>
            <a:xfrm>
              <a:off x="771698" y="27809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7" name="object 17"/>
            <p:cNvPicPr/>
            <p:nvPr/>
          </p:nvPicPr>
          <p:blipFill>
            <a:blip r:embed="rId3" cstate="print"/>
            <a:stretch>
              <a:fillRect/>
            </a:stretch>
          </p:blipFill>
          <p:spPr>
            <a:xfrm>
              <a:off x="771698" y="2780925"/>
              <a:ext cx="9143998" cy="9526"/>
            </a:xfrm>
            <a:prstGeom prst="rect">
              <a:avLst/>
            </a:prstGeom>
          </p:spPr>
        </p:pic>
        <p:sp>
          <p:nvSpPr>
            <p:cNvPr id="18" name="object 18"/>
            <p:cNvSpPr/>
            <p:nvPr/>
          </p:nvSpPr>
          <p:spPr>
            <a:xfrm>
              <a:off x="771698" y="30857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9" name="object 19"/>
            <p:cNvPicPr/>
            <p:nvPr/>
          </p:nvPicPr>
          <p:blipFill>
            <a:blip r:embed="rId4" cstate="print"/>
            <a:stretch>
              <a:fillRect/>
            </a:stretch>
          </p:blipFill>
          <p:spPr>
            <a:xfrm>
              <a:off x="771698" y="3085725"/>
              <a:ext cx="9143998" cy="9526"/>
            </a:xfrm>
            <a:prstGeom prst="rect">
              <a:avLst/>
            </a:prstGeom>
          </p:spPr>
        </p:pic>
        <p:sp>
          <p:nvSpPr>
            <p:cNvPr id="20" name="object 20"/>
            <p:cNvSpPr/>
            <p:nvPr/>
          </p:nvSpPr>
          <p:spPr>
            <a:xfrm>
              <a:off x="771698" y="33905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1" name="object 21"/>
            <p:cNvPicPr/>
            <p:nvPr/>
          </p:nvPicPr>
          <p:blipFill>
            <a:blip r:embed="rId7" cstate="print"/>
            <a:stretch>
              <a:fillRect/>
            </a:stretch>
          </p:blipFill>
          <p:spPr>
            <a:xfrm>
              <a:off x="771698" y="3390525"/>
              <a:ext cx="9143998" cy="9526"/>
            </a:xfrm>
            <a:prstGeom prst="rect">
              <a:avLst/>
            </a:prstGeom>
          </p:spPr>
        </p:pic>
        <p:sp>
          <p:nvSpPr>
            <p:cNvPr id="22" name="object 22"/>
            <p:cNvSpPr/>
            <p:nvPr/>
          </p:nvSpPr>
          <p:spPr>
            <a:xfrm>
              <a:off x="771698" y="36953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3" name="object 23"/>
            <p:cNvPicPr/>
            <p:nvPr/>
          </p:nvPicPr>
          <p:blipFill>
            <a:blip r:embed="rId3" cstate="print"/>
            <a:stretch>
              <a:fillRect/>
            </a:stretch>
          </p:blipFill>
          <p:spPr>
            <a:xfrm>
              <a:off x="771698" y="3695325"/>
              <a:ext cx="9143998" cy="9526"/>
            </a:xfrm>
            <a:prstGeom prst="rect">
              <a:avLst/>
            </a:prstGeom>
          </p:spPr>
        </p:pic>
        <p:sp>
          <p:nvSpPr>
            <p:cNvPr id="24" name="object 24"/>
            <p:cNvSpPr/>
            <p:nvPr/>
          </p:nvSpPr>
          <p:spPr>
            <a:xfrm>
              <a:off x="771698" y="40001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5" name="object 25"/>
            <p:cNvPicPr/>
            <p:nvPr/>
          </p:nvPicPr>
          <p:blipFill>
            <a:blip r:embed="rId4" cstate="print"/>
            <a:stretch>
              <a:fillRect/>
            </a:stretch>
          </p:blipFill>
          <p:spPr>
            <a:xfrm>
              <a:off x="771698" y="4000125"/>
              <a:ext cx="9143998" cy="9526"/>
            </a:xfrm>
            <a:prstGeom prst="rect">
              <a:avLst/>
            </a:prstGeom>
          </p:spPr>
        </p:pic>
        <p:sp>
          <p:nvSpPr>
            <p:cNvPr id="26" name="object 26"/>
            <p:cNvSpPr/>
            <p:nvPr/>
          </p:nvSpPr>
          <p:spPr>
            <a:xfrm>
              <a:off x="771698" y="43049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27" name="object 27"/>
            <p:cNvPicPr/>
            <p:nvPr/>
          </p:nvPicPr>
          <p:blipFill>
            <a:blip r:embed="rId8" cstate="print"/>
            <a:stretch>
              <a:fillRect/>
            </a:stretch>
          </p:blipFill>
          <p:spPr>
            <a:xfrm>
              <a:off x="771698" y="4304925"/>
              <a:ext cx="9143998" cy="9526"/>
            </a:xfrm>
            <a:prstGeom prst="rect">
              <a:avLst/>
            </a:prstGeom>
          </p:spPr>
        </p:pic>
        <p:sp>
          <p:nvSpPr>
            <p:cNvPr id="28" name="object 28"/>
            <p:cNvSpPr/>
            <p:nvPr/>
          </p:nvSpPr>
          <p:spPr>
            <a:xfrm>
              <a:off x="771698" y="4609725"/>
              <a:ext cx="9144000" cy="952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29" name="object 29"/>
            <p:cNvPicPr/>
            <p:nvPr/>
          </p:nvPicPr>
          <p:blipFill>
            <a:blip r:embed="rId3" cstate="print"/>
            <a:stretch>
              <a:fillRect/>
            </a:stretch>
          </p:blipFill>
          <p:spPr>
            <a:xfrm>
              <a:off x="771698" y="4609725"/>
              <a:ext cx="9143998" cy="9525"/>
            </a:xfrm>
            <a:prstGeom prst="rect">
              <a:avLst/>
            </a:prstGeom>
          </p:spPr>
        </p:pic>
        <p:sp>
          <p:nvSpPr>
            <p:cNvPr id="30" name="object 30"/>
            <p:cNvSpPr/>
            <p:nvPr/>
          </p:nvSpPr>
          <p:spPr>
            <a:xfrm>
              <a:off x="771698" y="49145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1" name="object 31"/>
            <p:cNvPicPr/>
            <p:nvPr/>
          </p:nvPicPr>
          <p:blipFill>
            <a:blip r:embed="rId4" cstate="print"/>
            <a:stretch>
              <a:fillRect/>
            </a:stretch>
          </p:blipFill>
          <p:spPr>
            <a:xfrm>
              <a:off x="771698" y="4914525"/>
              <a:ext cx="9143998" cy="9526"/>
            </a:xfrm>
            <a:prstGeom prst="rect">
              <a:avLst/>
            </a:prstGeom>
          </p:spPr>
        </p:pic>
        <p:sp>
          <p:nvSpPr>
            <p:cNvPr id="32" name="object 32"/>
            <p:cNvSpPr/>
            <p:nvPr/>
          </p:nvSpPr>
          <p:spPr>
            <a:xfrm>
              <a:off x="771698" y="52193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3" name="object 33"/>
            <p:cNvPicPr/>
            <p:nvPr/>
          </p:nvPicPr>
          <p:blipFill>
            <a:blip r:embed="rId9" cstate="print"/>
            <a:stretch>
              <a:fillRect/>
            </a:stretch>
          </p:blipFill>
          <p:spPr>
            <a:xfrm>
              <a:off x="771698" y="5219325"/>
              <a:ext cx="9143998" cy="9526"/>
            </a:xfrm>
            <a:prstGeom prst="rect">
              <a:avLst/>
            </a:prstGeom>
          </p:spPr>
        </p:pic>
        <p:sp>
          <p:nvSpPr>
            <p:cNvPr id="34" name="object 34"/>
            <p:cNvSpPr/>
            <p:nvPr/>
          </p:nvSpPr>
          <p:spPr>
            <a:xfrm>
              <a:off x="771698" y="5524125"/>
              <a:ext cx="9144000" cy="952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5" name="object 35"/>
            <p:cNvPicPr/>
            <p:nvPr/>
          </p:nvPicPr>
          <p:blipFill>
            <a:blip r:embed="rId3" cstate="print"/>
            <a:stretch>
              <a:fillRect/>
            </a:stretch>
          </p:blipFill>
          <p:spPr>
            <a:xfrm>
              <a:off x="771698" y="5524125"/>
              <a:ext cx="9143998" cy="9525"/>
            </a:xfrm>
            <a:prstGeom prst="rect">
              <a:avLst/>
            </a:prstGeom>
          </p:spPr>
        </p:pic>
        <p:sp>
          <p:nvSpPr>
            <p:cNvPr id="36" name="object 36"/>
            <p:cNvSpPr/>
            <p:nvPr/>
          </p:nvSpPr>
          <p:spPr>
            <a:xfrm>
              <a:off x="771698" y="5828925"/>
              <a:ext cx="9144000" cy="952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7" name="object 37"/>
            <p:cNvPicPr/>
            <p:nvPr/>
          </p:nvPicPr>
          <p:blipFill>
            <a:blip r:embed="rId4" cstate="print"/>
            <a:stretch>
              <a:fillRect/>
            </a:stretch>
          </p:blipFill>
          <p:spPr>
            <a:xfrm>
              <a:off x="771698" y="5828925"/>
              <a:ext cx="9143998" cy="9525"/>
            </a:xfrm>
            <a:prstGeom prst="rect">
              <a:avLst/>
            </a:prstGeom>
          </p:spPr>
        </p:pic>
        <p:sp>
          <p:nvSpPr>
            <p:cNvPr id="38" name="object 38"/>
            <p:cNvSpPr/>
            <p:nvPr/>
          </p:nvSpPr>
          <p:spPr>
            <a:xfrm>
              <a:off x="771698" y="61337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9" name="object 39"/>
            <p:cNvPicPr/>
            <p:nvPr/>
          </p:nvPicPr>
          <p:blipFill>
            <a:blip r:embed="rId10" cstate="print"/>
            <a:stretch>
              <a:fillRect/>
            </a:stretch>
          </p:blipFill>
          <p:spPr>
            <a:xfrm>
              <a:off x="771698" y="6133725"/>
              <a:ext cx="9143998" cy="9526"/>
            </a:xfrm>
            <a:prstGeom prst="rect">
              <a:avLst/>
            </a:prstGeom>
          </p:spPr>
        </p:pic>
        <p:sp>
          <p:nvSpPr>
            <p:cNvPr id="40" name="object 40"/>
            <p:cNvSpPr/>
            <p:nvPr/>
          </p:nvSpPr>
          <p:spPr>
            <a:xfrm>
              <a:off x="771698" y="6438524"/>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1" name="object 41"/>
            <p:cNvPicPr/>
            <p:nvPr/>
          </p:nvPicPr>
          <p:blipFill>
            <a:blip r:embed="rId3" cstate="print"/>
            <a:stretch>
              <a:fillRect/>
            </a:stretch>
          </p:blipFill>
          <p:spPr>
            <a:xfrm>
              <a:off x="771698" y="6438524"/>
              <a:ext cx="9143998" cy="9526"/>
            </a:xfrm>
            <a:prstGeom prst="rect">
              <a:avLst/>
            </a:prstGeom>
          </p:spPr>
        </p:pic>
        <p:sp>
          <p:nvSpPr>
            <p:cNvPr id="42" name="object 42"/>
            <p:cNvSpPr/>
            <p:nvPr/>
          </p:nvSpPr>
          <p:spPr>
            <a:xfrm>
              <a:off x="771698" y="6743324"/>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43" name="object 43"/>
            <p:cNvPicPr/>
            <p:nvPr/>
          </p:nvPicPr>
          <p:blipFill>
            <a:blip r:embed="rId4" cstate="print"/>
            <a:stretch>
              <a:fillRect/>
            </a:stretch>
          </p:blipFill>
          <p:spPr>
            <a:xfrm>
              <a:off x="771698" y="6743324"/>
              <a:ext cx="9143998" cy="9526"/>
            </a:xfrm>
            <a:prstGeom prst="rect">
              <a:avLst/>
            </a:prstGeom>
          </p:spPr>
        </p:pic>
        <p:sp>
          <p:nvSpPr>
            <p:cNvPr id="44" name="object 44"/>
            <p:cNvSpPr/>
            <p:nvPr/>
          </p:nvSpPr>
          <p:spPr>
            <a:xfrm>
              <a:off x="771698" y="7048124"/>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5" name="object 45"/>
            <p:cNvPicPr/>
            <p:nvPr/>
          </p:nvPicPr>
          <p:blipFill>
            <a:blip r:embed="rId11" cstate="print"/>
            <a:stretch>
              <a:fillRect/>
            </a:stretch>
          </p:blipFill>
          <p:spPr>
            <a:xfrm>
              <a:off x="771698" y="7048124"/>
              <a:ext cx="9143998" cy="9526"/>
            </a:xfrm>
            <a:prstGeom prst="rect">
              <a:avLst/>
            </a:prstGeom>
          </p:spPr>
        </p:pic>
        <p:sp>
          <p:nvSpPr>
            <p:cNvPr id="46" name="object 46"/>
            <p:cNvSpPr/>
            <p:nvPr/>
          </p:nvSpPr>
          <p:spPr>
            <a:xfrm>
              <a:off x="1071735" y="347287"/>
              <a:ext cx="9525" cy="6858000"/>
            </a:xfrm>
            <a:custGeom>
              <a:avLst/>
              <a:gdLst/>
              <a:ahLst/>
              <a:cxnLst/>
              <a:rect l="l" t="t" r="r" b="b"/>
              <a:pathLst>
                <a:path w="9525" h="6858000">
                  <a:moveTo>
                    <a:pt x="9525" y="0"/>
                  </a:moveTo>
                  <a:lnTo>
                    <a:pt x="0" y="0"/>
                  </a:lnTo>
                  <a:lnTo>
                    <a:pt x="0" y="6857999"/>
                  </a:lnTo>
                  <a:lnTo>
                    <a:pt x="9525" y="6857999"/>
                  </a:lnTo>
                  <a:lnTo>
                    <a:pt x="9525" y="0"/>
                  </a:lnTo>
                  <a:close/>
                </a:path>
              </a:pathLst>
            </a:custGeom>
            <a:solidFill>
              <a:srgbClr val="FFFFFF"/>
            </a:solidFill>
          </p:spPr>
          <p:txBody>
            <a:bodyPr wrap="square" lIns="0" tIns="0" rIns="0" bIns="0" rtlCol="0"/>
            <a:lstStyle/>
            <a:p>
              <a:endParaRPr sz="1634"/>
            </a:p>
          </p:txBody>
        </p:sp>
        <p:pic>
          <p:nvPicPr>
            <p:cNvPr id="47" name="object 47"/>
            <p:cNvPicPr/>
            <p:nvPr/>
          </p:nvPicPr>
          <p:blipFill>
            <a:blip r:embed="rId12" cstate="print"/>
            <a:stretch>
              <a:fillRect/>
            </a:stretch>
          </p:blipFill>
          <p:spPr>
            <a:xfrm>
              <a:off x="1071735" y="347287"/>
              <a:ext cx="9525" cy="6857999"/>
            </a:xfrm>
            <a:prstGeom prst="rect">
              <a:avLst/>
            </a:prstGeom>
          </p:spPr>
        </p:pic>
        <p:sp>
          <p:nvSpPr>
            <p:cNvPr id="48" name="object 48"/>
            <p:cNvSpPr/>
            <p:nvPr/>
          </p:nvSpPr>
          <p:spPr>
            <a:xfrm>
              <a:off x="13765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49" name="object 49"/>
            <p:cNvPicPr/>
            <p:nvPr/>
          </p:nvPicPr>
          <p:blipFill>
            <a:blip r:embed="rId13" cstate="print"/>
            <a:stretch>
              <a:fillRect/>
            </a:stretch>
          </p:blipFill>
          <p:spPr>
            <a:xfrm>
              <a:off x="1376535" y="347287"/>
              <a:ext cx="9526" cy="6857999"/>
            </a:xfrm>
            <a:prstGeom prst="rect">
              <a:avLst/>
            </a:prstGeom>
          </p:spPr>
        </p:pic>
        <p:sp>
          <p:nvSpPr>
            <p:cNvPr id="50" name="object 50"/>
            <p:cNvSpPr/>
            <p:nvPr/>
          </p:nvSpPr>
          <p:spPr>
            <a:xfrm>
              <a:off x="1681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1" name="object 51"/>
            <p:cNvPicPr/>
            <p:nvPr/>
          </p:nvPicPr>
          <p:blipFill>
            <a:blip r:embed="rId14" cstate="print"/>
            <a:stretch>
              <a:fillRect/>
            </a:stretch>
          </p:blipFill>
          <p:spPr>
            <a:xfrm>
              <a:off x="1681335" y="347287"/>
              <a:ext cx="9526" cy="6857999"/>
            </a:xfrm>
            <a:prstGeom prst="rect">
              <a:avLst/>
            </a:prstGeom>
          </p:spPr>
        </p:pic>
        <p:sp>
          <p:nvSpPr>
            <p:cNvPr id="52" name="object 52"/>
            <p:cNvSpPr/>
            <p:nvPr/>
          </p:nvSpPr>
          <p:spPr>
            <a:xfrm>
              <a:off x="1986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3" name="object 53"/>
            <p:cNvPicPr/>
            <p:nvPr/>
          </p:nvPicPr>
          <p:blipFill>
            <a:blip r:embed="rId12" cstate="print"/>
            <a:stretch>
              <a:fillRect/>
            </a:stretch>
          </p:blipFill>
          <p:spPr>
            <a:xfrm>
              <a:off x="1986135" y="347287"/>
              <a:ext cx="9526" cy="6857999"/>
            </a:xfrm>
            <a:prstGeom prst="rect">
              <a:avLst/>
            </a:prstGeom>
          </p:spPr>
        </p:pic>
        <p:sp>
          <p:nvSpPr>
            <p:cNvPr id="54" name="object 54"/>
            <p:cNvSpPr/>
            <p:nvPr/>
          </p:nvSpPr>
          <p:spPr>
            <a:xfrm>
              <a:off x="22909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5" name="object 55"/>
            <p:cNvPicPr/>
            <p:nvPr/>
          </p:nvPicPr>
          <p:blipFill>
            <a:blip r:embed="rId13" cstate="print"/>
            <a:stretch>
              <a:fillRect/>
            </a:stretch>
          </p:blipFill>
          <p:spPr>
            <a:xfrm>
              <a:off x="2290935" y="347287"/>
              <a:ext cx="9526" cy="6857999"/>
            </a:xfrm>
            <a:prstGeom prst="rect">
              <a:avLst/>
            </a:prstGeom>
          </p:spPr>
        </p:pic>
        <p:sp>
          <p:nvSpPr>
            <p:cNvPr id="56" name="object 56"/>
            <p:cNvSpPr/>
            <p:nvPr/>
          </p:nvSpPr>
          <p:spPr>
            <a:xfrm>
              <a:off x="25957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7" name="object 57"/>
            <p:cNvPicPr/>
            <p:nvPr/>
          </p:nvPicPr>
          <p:blipFill>
            <a:blip r:embed="rId14" cstate="print"/>
            <a:stretch>
              <a:fillRect/>
            </a:stretch>
          </p:blipFill>
          <p:spPr>
            <a:xfrm>
              <a:off x="2595735" y="347287"/>
              <a:ext cx="9526" cy="6857999"/>
            </a:xfrm>
            <a:prstGeom prst="rect">
              <a:avLst/>
            </a:prstGeom>
          </p:spPr>
        </p:pic>
        <p:sp>
          <p:nvSpPr>
            <p:cNvPr id="58" name="object 58"/>
            <p:cNvSpPr/>
            <p:nvPr/>
          </p:nvSpPr>
          <p:spPr>
            <a:xfrm>
              <a:off x="29005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9" name="object 59"/>
            <p:cNvPicPr/>
            <p:nvPr/>
          </p:nvPicPr>
          <p:blipFill>
            <a:blip r:embed="rId12" cstate="print"/>
            <a:stretch>
              <a:fillRect/>
            </a:stretch>
          </p:blipFill>
          <p:spPr>
            <a:xfrm>
              <a:off x="2900535" y="347287"/>
              <a:ext cx="9526" cy="6857999"/>
            </a:xfrm>
            <a:prstGeom prst="rect">
              <a:avLst/>
            </a:prstGeom>
          </p:spPr>
        </p:pic>
        <p:sp>
          <p:nvSpPr>
            <p:cNvPr id="60" name="object 60"/>
            <p:cNvSpPr/>
            <p:nvPr/>
          </p:nvSpPr>
          <p:spPr>
            <a:xfrm>
              <a:off x="3205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1" name="object 61"/>
            <p:cNvPicPr/>
            <p:nvPr/>
          </p:nvPicPr>
          <p:blipFill>
            <a:blip r:embed="rId13" cstate="print"/>
            <a:stretch>
              <a:fillRect/>
            </a:stretch>
          </p:blipFill>
          <p:spPr>
            <a:xfrm>
              <a:off x="3205335" y="347287"/>
              <a:ext cx="9526" cy="6857999"/>
            </a:xfrm>
            <a:prstGeom prst="rect">
              <a:avLst/>
            </a:prstGeom>
          </p:spPr>
        </p:pic>
        <p:sp>
          <p:nvSpPr>
            <p:cNvPr id="62" name="object 62"/>
            <p:cNvSpPr/>
            <p:nvPr/>
          </p:nvSpPr>
          <p:spPr>
            <a:xfrm>
              <a:off x="3510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3" name="object 63"/>
            <p:cNvPicPr/>
            <p:nvPr/>
          </p:nvPicPr>
          <p:blipFill>
            <a:blip r:embed="rId14" cstate="print"/>
            <a:stretch>
              <a:fillRect/>
            </a:stretch>
          </p:blipFill>
          <p:spPr>
            <a:xfrm>
              <a:off x="3510135" y="347287"/>
              <a:ext cx="9526" cy="6857999"/>
            </a:xfrm>
            <a:prstGeom prst="rect">
              <a:avLst/>
            </a:prstGeom>
          </p:spPr>
        </p:pic>
        <p:sp>
          <p:nvSpPr>
            <p:cNvPr id="64" name="object 64"/>
            <p:cNvSpPr/>
            <p:nvPr/>
          </p:nvSpPr>
          <p:spPr>
            <a:xfrm>
              <a:off x="38149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5" name="object 65"/>
            <p:cNvPicPr/>
            <p:nvPr/>
          </p:nvPicPr>
          <p:blipFill>
            <a:blip r:embed="rId12" cstate="print"/>
            <a:stretch>
              <a:fillRect/>
            </a:stretch>
          </p:blipFill>
          <p:spPr>
            <a:xfrm>
              <a:off x="3814935" y="347287"/>
              <a:ext cx="9526" cy="6857999"/>
            </a:xfrm>
            <a:prstGeom prst="rect">
              <a:avLst/>
            </a:prstGeom>
          </p:spPr>
        </p:pic>
        <p:sp>
          <p:nvSpPr>
            <p:cNvPr id="66" name="object 66"/>
            <p:cNvSpPr/>
            <p:nvPr/>
          </p:nvSpPr>
          <p:spPr>
            <a:xfrm>
              <a:off x="41197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7" name="object 67"/>
            <p:cNvPicPr/>
            <p:nvPr/>
          </p:nvPicPr>
          <p:blipFill>
            <a:blip r:embed="rId13" cstate="print"/>
            <a:stretch>
              <a:fillRect/>
            </a:stretch>
          </p:blipFill>
          <p:spPr>
            <a:xfrm>
              <a:off x="4119735" y="347287"/>
              <a:ext cx="9526" cy="6857999"/>
            </a:xfrm>
            <a:prstGeom prst="rect">
              <a:avLst/>
            </a:prstGeom>
          </p:spPr>
        </p:pic>
        <p:sp>
          <p:nvSpPr>
            <p:cNvPr id="68" name="object 68"/>
            <p:cNvSpPr/>
            <p:nvPr/>
          </p:nvSpPr>
          <p:spPr>
            <a:xfrm>
              <a:off x="44245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9" name="object 69"/>
            <p:cNvPicPr/>
            <p:nvPr/>
          </p:nvPicPr>
          <p:blipFill>
            <a:blip r:embed="rId14" cstate="print"/>
            <a:stretch>
              <a:fillRect/>
            </a:stretch>
          </p:blipFill>
          <p:spPr>
            <a:xfrm>
              <a:off x="4424535" y="347287"/>
              <a:ext cx="9526" cy="6857999"/>
            </a:xfrm>
            <a:prstGeom prst="rect">
              <a:avLst/>
            </a:prstGeom>
          </p:spPr>
        </p:pic>
        <p:sp>
          <p:nvSpPr>
            <p:cNvPr id="70" name="object 70"/>
            <p:cNvSpPr/>
            <p:nvPr/>
          </p:nvSpPr>
          <p:spPr>
            <a:xfrm>
              <a:off x="4729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1" name="object 71"/>
            <p:cNvPicPr/>
            <p:nvPr/>
          </p:nvPicPr>
          <p:blipFill>
            <a:blip r:embed="rId12" cstate="print"/>
            <a:stretch>
              <a:fillRect/>
            </a:stretch>
          </p:blipFill>
          <p:spPr>
            <a:xfrm>
              <a:off x="4729335" y="347287"/>
              <a:ext cx="9526" cy="6857999"/>
            </a:xfrm>
            <a:prstGeom prst="rect">
              <a:avLst/>
            </a:prstGeom>
          </p:spPr>
        </p:pic>
        <p:sp>
          <p:nvSpPr>
            <p:cNvPr id="72" name="object 72"/>
            <p:cNvSpPr/>
            <p:nvPr/>
          </p:nvSpPr>
          <p:spPr>
            <a:xfrm>
              <a:off x="5034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3" name="object 73"/>
            <p:cNvPicPr/>
            <p:nvPr/>
          </p:nvPicPr>
          <p:blipFill>
            <a:blip r:embed="rId13" cstate="print"/>
            <a:stretch>
              <a:fillRect/>
            </a:stretch>
          </p:blipFill>
          <p:spPr>
            <a:xfrm>
              <a:off x="5034135" y="347287"/>
              <a:ext cx="9526" cy="6857999"/>
            </a:xfrm>
            <a:prstGeom prst="rect">
              <a:avLst/>
            </a:prstGeom>
          </p:spPr>
        </p:pic>
        <p:sp>
          <p:nvSpPr>
            <p:cNvPr id="74" name="object 74"/>
            <p:cNvSpPr/>
            <p:nvPr/>
          </p:nvSpPr>
          <p:spPr>
            <a:xfrm>
              <a:off x="53389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5" name="object 75"/>
            <p:cNvPicPr/>
            <p:nvPr/>
          </p:nvPicPr>
          <p:blipFill>
            <a:blip r:embed="rId14" cstate="print"/>
            <a:stretch>
              <a:fillRect/>
            </a:stretch>
          </p:blipFill>
          <p:spPr>
            <a:xfrm>
              <a:off x="5338935" y="347287"/>
              <a:ext cx="9526" cy="6857999"/>
            </a:xfrm>
            <a:prstGeom prst="rect">
              <a:avLst/>
            </a:prstGeom>
          </p:spPr>
        </p:pic>
        <p:sp>
          <p:nvSpPr>
            <p:cNvPr id="76" name="object 76"/>
            <p:cNvSpPr/>
            <p:nvPr/>
          </p:nvSpPr>
          <p:spPr>
            <a:xfrm>
              <a:off x="56437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7" name="object 77"/>
            <p:cNvPicPr/>
            <p:nvPr/>
          </p:nvPicPr>
          <p:blipFill>
            <a:blip r:embed="rId12" cstate="print"/>
            <a:stretch>
              <a:fillRect/>
            </a:stretch>
          </p:blipFill>
          <p:spPr>
            <a:xfrm>
              <a:off x="5643735" y="347287"/>
              <a:ext cx="9526" cy="6857999"/>
            </a:xfrm>
            <a:prstGeom prst="rect">
              <a:avLst/>
            </a:prstGeom>
          </p:spPr>
        </p:pic>
        <p:sp>
          <p:nvSpPr>
            <p:cNvPr id="78" name="object 78"/>
            <p:cNvSpPr/>
            <p:nvPr/>
          </p:nvSpPr>
          <p:spPr>
            <a:xfrm>
              <a:off x="59485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9" name="object 79"/>
            <p:cNvPicPr/>
            <p:nvPr/>
          </p:nvPicPr>
          <p:blipFill>
            <a:blip r:embed="rId13" cstate="print"/>
            <a:stretch>
              <a:fillRect/>
            </a:stretch>
          </p:blipFill>
          <p:spPr>
            <a:xfrm>
              <a:off x="5948534" y="347287"/>
              <a:ext cx="9526" cy="6857999"/>
            </a:xfrm>
            <a:prstGeom prst="rect">
              <a:avLst/>
            </a:prstGeom>
          </p:spPr>
        </p:pic>
        <p:sp>
          <p:nvSpPr>
            <p:cNvPr id="80" name="object 80"/>
            <p:cNvSpPr/>
            <p:nvPr/>
          </p:nvSpPr>
          <p:spPr>
            <a:xfrm>
              <a:off x="6253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1" name="object 81"/>
            <p:cNvPicPr/>
            <p:nvPr/>
          </p:nvPicPr>
          <p:blipFill>
            <a:blip r:embed="rId14" cstate="print"/>
            <a:stretch>
              <a:fillRect/>
            </a:stretch>
          </p:blipFill>
          <p:spPr>
            <a:xfrm>
              <a:off x="6253335" y="347287"/>
              <a:ext cx="9526" cy="6857999"/>
            </a:xfrm>
            <a:prstGeom prst="rect">
              <a:avLst/>
            </a:prstGeom>
          </p:spPr>
        </p:pic>
        <p:sp>
          <p:nvSpPr>
            <p:cNvPr id="82" name="object 82"/>
            <p:cNvSpPr/>
            <p:nvPr/>
          </p:nvSpPr>
          <p:spPr>
            <a:xfrm>
              <a:off x="6558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3" name="object 83"/>
            <p:cNvPicPr/>
            <p:nvPr/>
          </p:nvPicPr>
          <p:blipFill>
            <a:blip r:embed="rId12" cstate="print"/>
            <a:stretch>
              <a:fillRect/>
            </a:stretch>
          </p:blipFill>
          <p:spPr>
            <a:xfrm>
              <a:off x="6558135" y="347287"/>
              <a:ext cx="9526" cy="6857999"/>
            </a:xfrm>
            <a:prstGeom prst="rect">
              <a:avLst/>
            </a:prstGeom>
          </p:spPr>
        </p:pic>
        <p:sp>
          <p:nvSpPr>
            <p:cNvPr id="84" name="object 84"/>
            <p:cNvSpPr/>
            <p:nvPr/>
          </p:nvSpPr>
          <p:spPr>
            <a:xfrm>
              <a:off x="68629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5" name="object 85"/>
            <p:cNvPicPr/>
            <p:nvPr/>
          </p:nvPicPr>
          <p:blipFill>
            <a:blip r:embed="rId13" cstate="print"/>
            <a:stretch>
              <a:fillRect/>
            </a:stretch>
          </p:blipFill>
          <p:spPr>
            <a:xfrm>
              <a:off x="6862934" y="347287"/>
              <a:ext cx="9526" cy="6857999"/>
            </a:xfrm>
            <a:prstGeom prst="rect">
              <a:avLst/>
            </a:prstGeom>
          </p:spPr>
        </p:pic>
        <p:sp>
          <p:nvSpPr>
            <p:cNvPr id="86" name="object 86"/>
            <p:cNvSpPr/>
            <p:nvPr/>
          </p:nvSpPr>
          <p:spPr>
            <a:xfrm>
              <a:off x="71677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7" name="object 87"/>
            <p:cNvPicPr/>
            <p:nvPr/>
          </p:nvPicPr>
          <p:blipFill>
            <a:blip r:embed="rId14" cstate="print"/>
            <a:stretch>
              <a:fillRect/>
            </a:stretch>
          </p:blipFill>
          <p:spPr>
            <a:xfrm>
              <a:off x="7167734" y="347287"/>
              <a:ext cx="9526" cy="6857999"/>
            </a:xfrm>
            <a:prstGeom prst="rect">
              <a:avLst/>
            </a:prstGeom>
          </p:spPr>
        </p:pic>
        <p:sp>
          <p:nvSpPr>
            <p:cNvPr id="88" name="object 88"/>
            <p:cNvSpPr/>
            <p:nvPr/>
          </p:nvSpPr>
          <p:spPr>
            <a:xfrm>
              <a:off x="74725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9" name="object 89"/>
            <p:cNvPicPr/>
            <p:nvPr/>
          </p:nvPicPr>
          <p:blipFill>
            <a:blip r:embed="rId12" cstate="print"/>
            <a:stretch>
              <a:fillRect/>
            </a:stretch>
          </p:blipFill>
          <p:spPr>
            <a:xfrm>
              <a:off x="7472534" y="347287"/>
              <a:ext cx="9526" cy="6857999"/>
            </a:xfrm>
            <a:prstGeom prst="rect">
              <a:avLst/>
            </a:prstGeom>
          </p:spPr>
        </p:pic>
        <p:sp>
          <p:nvSpPr>
            <p:cNvPr id="90" name="object 90"/>
            <p:cNvSpPr/>
            <p:nvPr/>
          </p:nvSpPr>
          <p:spPr>
            <a:xfrm>
              <a:off x="77773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1" name="object 91"/>
            <p:cNvPicPr/>
            <p:nvPr/>
          </p:nvPicPr>
          <p:blipFill>
            <a:blip r:embed="rId13" cstate="print"/>
            <a:stretch>
              <a:fillRect/>
            </a:stretch>
          </p:blipFill>
          <p:spPr>
            <a:xfrm>
              <a:off x="7777334" y="347287"/>
              <a:ext cx="9526" cy="6857999"/>
            </a:xfrm>
            <a:prstGeom prst="rect">
              <a:avLst/>
            </a:prstGeom>
          </p:spPr>
        </p:pic>
        <p:sp>
          <p:nvSpPr>
            <p:cNvPr id="92" name="object 92"/>
            <p:cNvSpPr/>
            <p:nvPr/>
          </p:nvSpPr>
          <p:spPr>
            <a:xfrm>
              <a:off x="80821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3" name="object 93"/>
            <p:cNvPicPr/>
            <p:nvPr/>
          </p:nvPicPr>
          <p:blipFill>
            <a:blip r:embed="rId14" cstate="print"/>
            <a:stretch>
              <a:fillRect/>
            </a:stretch>
          </p:blipFill>
          <p:spPr>
            <a:xfrm>
              <a:off x="8082134" y="347287"/>
              <a:ext cx="9526" cy="6857999"/>
            </a:xfrm>
            <a:prstGeom prst="rect">
              <a:avLst/>
            </a:prstGeom>
          </p:spPr>
        </p:pic>
        <p:sp>
          <p:nvSpPr>
            <p:cNvPr id="94" name="object 94"/>
            <p:cNvSpPr/>
            <p:nvPr/>
          </p:nvSpPr>
          <p:spPr>
            <a:xfrm>
              <a:off x="83869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5" name="object 95"/>
            <p:cNvPicPr/>
            <p:nvPr/>
          </p:nvPicPr>
          <p:blipFill>
            <a:blip r:embed="rId12" cstate="print"/>
            <a:stretch>
              <a:fillRect/>
            </a:stretch>
          </p:blipFill>
          <p:spPr>
            <a:xfrm>
              <a:off x="8386934" y="347287"/>
              <a:ext cx="9526" cy="6857999"/>
            </a:xfrm>
            <a:prstGeom prst="rect">
              <a:avLst/>
            </a:prstGeom>
          </p:spPr>
        </p:pic>
        <p:sp>
          <p:nvSpPr>
            <p:cNvPr id="96" name="object 96"/>
            <p:cNvSpPr/>
            <p:nvPr/>
          </p:nvSpPr>
          <p:spPr>
            <a:xfrm>
              <a:off x="86917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7" name="object 97"/>
            <p:cNvPicPr/>
            <p:nvPr/>
          </p:nvPicPr>
          <p:blipFill>
            <a:blip r:embed="rId13" cstate="print"/>
            <a:stretch>
              <a:fillRect/>
            </a:stretch>
          </p:blipFill>
          <p:spPr>
            <a:xfrm>
              <a:off x="8691734" y="347287"/>
              <a:ext cx="9526" cy="6857999"/>
            </a:xfrm>
            <a:prstGeom prst="rect">
              <a:avLst/>
            </a:prstGeom>
          </p:spPr>
        </p:pic>
        <p:sp>
          <p:nvSpPr>
            <p:cNvPr id="98" name="object 98"/>
            <p:cNvSpPr/>
            <p:nvPr/>
          </p:nvSpPr>
          <p:spPr>
            <a:xfrm>
              <a:off x="89965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9" name="object 99"/>
            <p:cNvPicPr/>
            <p:nvPr/>
          </p:nvPicPr>
          <p:blipFill>
            <a:blip r:embed="rId14" cstate="print"/>
            <a:stretch>
              <a:fillRect/>
            </a:stretch>
          </p:blipFill>
          <p:spPr>
            <a:xfrm>
              <a:off x="8996534" y="347287"/>
              <a:ext cx="9526" cy="6857999"/>
            </a:xfrm>
            <a:prstGeom prst="rect">
              <a:avLst/>
            </a:prstGeom>
          </p:spPr>
        </p:pic>
        <p:sp>
          <p:nvSpPr>
            <p:cNvPr id="100" name="object 100"/>
            <p:cNvSpPr/>
            <p:nvPr/>
          </p:nvSpPr>
          <p:spPr>
            <a:xfrm>
              <a:off x="9301334" y="347287"/>
              <a:ext cx="9525" cy="6858000"/>
            </a:xfrm>
            <a:custGeom>
              <a:avLst/>
              <a:gdLst/>
              <a:ahLst/>
              <a:cxnLst/>
              <a:rect l="l" t="t" r="r" b="b"/>
              <a:pathLst>
                <a:path w="9525" h="6858000">
                  <a:moveTo>
                    <a:pt x="9525" y="0"/>
                  </a:moveTo>
                  <a:lnTo>
                    <a:pt x="0" y="0"/>
                  </a:lnTo>
                  <a:lnTo>
                    <a:pt x="0" y="6857999"/>
                  </a:lnTo>
                  <a:lnTo>
                    <a:pt x="9525" y="6857999"/>
                  </a:lnTo>
                  <a:lnTo>
                    <a:pt x="9525" y="0"/>
                  </a:lnTo>
                  <a:close/>
                </a:path>
              </a:pathLst>
            </a:custGeom>
            <a:solidFill>
              <a:srgbClr val="FFFFFF"/>
            </a:solidFill>
          </p:spPr>
          <p:txBody>
            <a:bodyPr wrap="square" lIns="0" tIns="0" rIns="0" bIns="0" rtlCol="0"/>
            <a:lstStyle/>
            <a:p>
              <a:endParaRPr sz="1634"/>
            </a:p>
          </p:txBody>
        </p:sp>
        <p:pic>
          <p:nvPicPr>
            <p:cNvPr id="101" name="object 101"/>
            <p:cNvPicPr/>
            <p:nvPr/>
          </p:nvPicPr>
          <p:blipFill>
            <a:blip r:embed="rId15" cstate="print"/>
            <a:stretch>
              <a:fillRect/>
            </a:stretch>
          </p:blipFill>
          <p:spPr>
            <a:xfrm>
              <a:off x="9301334" y="347287"/>
              <a:ext cx="9525" cy="6857999"/>
            </a:xfrm>
            <a:prstGeom prst="rect">
              <a:avLst/>
            </a:prstGeom>
          </p:spPr>
        </p:pic>
        <p:sp>
          <p:nvSpPr>
            <p:cNvPr id="102" name="object 102"/>
            <p:cNvSpPr/>
            <p:nvPr/>
          </p:nvSpPr>
          <p:spPr>
            <a:xfrm>
              <a:off x="96061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103" name="object 103"/>
            <p:cNvPicPr/>
            <p:nvPr/>
          </p:nvPicPr>
          <p:blipFill>
            <a:blip r:embed="rId13" cstate="print"/>
            <a:stretch>
              <a:fillRect/>
            </a:stretch>
          </p:blipFill>
          <p:spPr>
            <a:xfrm>
              <a:off x="9606134" y="347287"/>
              <a:ext cx="9526" cy="6857999"/>
            </a:xfrm>
            <a:prstGeom prst="rect">
              <a:avLst/>
            </a:prstGeom>
          </p:spPr>
        </p:pic>
        <p:sp>
          <p:nvSpPr>
            <p:cNvPr id="105" name="object 105"/>
            <p:cNvSpPr/>
            <p:nvPr/>
          </p:nvSpPr>
          <p:spPr>
            <a:xfrm>
              <a:off x="9610895" y="347287"/>
              <a:ext cx="0" cy="2362200"/>
            </a:xfrm>
            <a:custGeom>
              <a:avLst/>
              <a:gdLst/>
              <a:ahLst/>
              <a:cxnLst/>
              <a:rect l="l" t="t" r="r" b="b"/>
              <a:pathLst>
                <a:path h="2362200">
                  <a:moveTo>
                    <a:pt x="0" y="0"/>
                  </a:moveTo>
                  <a:lnTo>
                    <a:pt x="0" y="2362199"/>
                  </a:lnTo>
                </a:path>
              </a:pathLst>
            </a:custGeom>
            <a:ln w="9524">
              <a:solidFill>
                <a:srgbClr val="00B2DE"/>
              </a:solidFill>
            </a:ln>
          </p:spPr>
          <p:txBody>
            <a:bodyPr wrap="square" lIns="0" tIns="0" rIns="0" bIns="0" rtlCol="0"/>
            <a:lstStyle/>
            <a:p>
              <a:endParaRPr sz="1634"/>
            </a:p>
          </p:txBody>
        </p:sp>
        <p:pic>
          <p:nvPicPr>
            <p:cNvPr id="106" name="object 106"/>
            <p:cNvPicPr/>
            <p:nvPr/>
          </p:nvPicPr>
          <p:blipFill>
            <a:blip r:embed="rId16" cstate="print"/>
            <a:stretch>
              <a:fillRect/>
            </a:stretch>
          </p:blipFill>
          <p:spPr>
            <a:xfrm>
              <a:off x="1382683" y="538480"/>
              <a:ext cx="7926185" cy="922712"/>
            </a:xfrm>
            <a:prstGeom prst="rect">
              <a:avLst/>
            </a:prstGeom>
          </p:spPr>
        </p:pic>
        <p:pic>
          <p:nvPicPr>
            <p:cNvPr id="110" name="object 110"/>
            <p:cNvPicPr/>
            <p:nvPr/>
          </p:nvPicPr>
          <p:blipFill>
            <a:blip r:embed="rId17" cstate="print"/>
            <a:stretch>
              <a:fillRect/>
            </a:stretch>
          </p:blipFill>
          <p:spPr>
            <a:xfrm>
              <a:off x="1615108" y="1884535"/>
              <a:ext cx="7250111" cy="5429248"/>
            </a:xfrm>
            <a:prstGeom prst="rect">
              <a:avLst/>
            </a:prstGeom>
          </p:spPr>
        </p:pic>
      </p:grpSp>
      <p:sp>
        <p:nvSpPr>
          <p:cNvPr id="114" name="object 112">
            <a:extLst>
              <a:ext uri="{FF2B5EF4-FFF2-40B4-BE49-F238E27FC236}">
                <a16:creationId xmlns:a16="http://schemas.microsoft.com/office/drawing/2014/main" id="{BDEAA3E5-1E5C-41A9-8173-906CE6C2E888}"/>
              </a:ext>
            </a:extLst>
          </p:cNvPr>
          <p:cNvSpPr txBox="1">
            <a:spLocks noGrp="1"/>
          </p:cNvSpPr>
          <p:nvPr>
            <p:ph type="title"/>
          </p:nvPr>
        </p:nvSpPr>
        <p:spPr>
          <a:xfrm>
            <a:off x="1546761" y="537144"/>
            <a:ext cx="6563509" cy="565636"/>
          </a:xfrm>
          <a:prstGeom prst="rect">
            <a:avLst/>
          </a:prstGeom>
        </p:spPr>
        <p:txBody>
          <a:bodyPr vert="horz" wrap="square" lIns="0" tIns="11526" rIns="0" bIns="0" rtlCol="0" anchor="ctr">
            <a:spAutoFit/>
          </a:bodyPr>
          <a:lstStyle/>
          <a:p>
            <a:pPr marL="11527">
              <a:lnSpc>
                <a:spcPct val="100000"/>
              </a:lnSpc>
              <a:spcBef>
                <a:spcPts val="91"/>
              </a:spcBef>
            </a:pPr>
            <a:r>
              <a:rPr sz="3600" spc="-522" dirty="0"/>
              <a:t>C</a:t>
            </a:r>
            <a:r>
              <a:rPr sz="3600" spc="-404" dirty="0"/>
              <a:t>e</a:t>
            </a:r>
            <a:r>
              <a:rPr sz="3600" spc="-204" dirty="0"/>
              <a:t>l</a:t>
            </a:r>
            <a:r>
              <a:rPr sz="3600" spc="-200" dirty="0"/>
              <a:t>l </a:t>
            </a:r>
            <a:r>
              <a:rPr sz="3600" spc="-522" dirty="0"/>
              <a:t>B</a:t>
            </a:r>
            <a:r>
              <a:rPr sz="3600" spc="-431" dirty="0"/>
              <a:t>iom</a:t>
            </a:r>
            <a:r>
              <a:rPr sz="3600" spc="-404" dirty="0"/>
              <a:t>ass</a:t>
            </a:r>
            <a:r>
              <a:rPr sz="3600" spc="-245" dirty="0"/>
              <a:t>-t</a:t>
            </a:r>
            <a:r>
              <a:rPr sz="3600" spc="-439" dirty="0"/>
              <a:t>o</a:t>
            </a:r>
            <a:r>
              <a:rPr sz="3600" spc="-245" dirty="0"/>
              <a:t>-</a:t>
            </a:r>
            <a:r>
              <a:rPr sz="3600" spc="-481" dirty="0"/>
              <a:t>E</a:t>
            </a:r>
            <a:r>
              <a:rPr sz="3600" spc="-245" dirty="0"/>
              <a:t>t</a:t>
            </a:r>
            <a:r>
              <a:rPr sz="3600" spc="-422" dirty="0"/>
              <a:t>ha</a:t>
            </a:r>
            <a:r>
              <a:rPr sz="3600" spc="-363" dirty="0"/>
              <a:t>nol</a:t>
            </a:r>
            <a:r>
              <a:rPr sz="3600" spc="-200" dirty="0"/>
              <a:t> </a:t>
            </a:r>
            <a:r>
              <a:rPr sz="3600" spc="-481" dirty="0"/>
              <a:t>P</a:t>
            </a:r>
            <a:r>
              <a:rPr sz="3600" spc="-286" dirty="0"/>
              <a:t>r</a:t>
            </a:r>
            <a:r>
              <a:rPr sz="3600" spc="-408" dirty="0"/>
              <a:t>ocess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1" name="object 11"/>
          <p:cNvSpPr txBox="1">
            <a:spLocks noGrp="1"/>
          </p:cNvSpPr>
          <p:nvPr>
            <p:ph type="title"/>
          </p:nvPr>
        </p:nvSpPr>
        <p:spPr>
          <a:xfrm>
            <a:off x="4664333" y="549506"/>
            <a:ext cx="2857884" cy="626102"/>
          </a:xfrm>
          <a:prstGeom prst="rect">
            <a:avLst/>
          </a:prstGeom>
        </p:spPr>
        <p:txBody>
          <a:bodyPr vert="horz" wrap="square" lIns="0" tIns="11526" rIns="0" bIns="0" rtlCol="0" anchor="ctr">
            <a:spAutoFit/>
          </a:bodyPr>
          <a:lstStyle/>
          <a:p>
            <a:pPr marL="11527">
              <a:lnSpc>
                <a:spcPct val="100000"/>
              </a:lnSpc>
              <a:spcBef>
                <a:spcPts val="91"/>
              </a:spcBef>
            </a:pPr>
            <a:r>
              <a:rPr spc="-439" dirty="0"/>
              <a:t>F</a:t>
            </a:r>
            <a:r>
              <a:rPr spc="-486" dirty="0"/>
              <a:t>E</a:t>
            </a:r>
            <a:r>
              <a:rPr spc="-481" dirty="0"/>
              <a:t>E</a:t>
            </a:r>
            <a:r>
              <a:rPr spc="-522" dirty="0"/>
              <a:t>D</a:t>
            </a:r>
            <a:r>
              <a:rPr spc="-481" dirty="0"/>
              <a:t>S</a:t>
            </a:r>
            <a:r>
              <a:rPr spc="-499" dirty="0"/>
              <a:t>T</a:t>
            </a:r>
            <a:r>
              <a:rPr spc="-558" dirty="0"/>
              <a:t>O</a:t>
            </a:r>
            <a:r>
              <a:rPr spc="-522" dirty="0"/>
              <a:t>CK</a:t>
            </a:r>
            <a:r>
              <a:rPr spc="-481" dirty="0"/>
              <a:t>S</a:t>
            </a:r>
          </a:p>
        </p:txBody>
      </p:sp>
      <p:pic>
        <p:nvPicPr>
          <p:cNvPr id="13" name="object 13"/>
          <p:cNvPicPr/>
          <p:nvPr/>
        </p:nvPicPr>
        <p:blipFill>
          <a:blip r:embed="rId2" cstate="print"/>
          <a:stretch>
            <a:fillRect/>
          </a:stretch>
        </p:blipFill>
        <p:spPr>
          <a:xfrm>
            <a:off x="3152693" y="1270408"/>
            <a:ext cx="6091515" cy="522562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72B9A8-76C6-40C7-B5B7-3B82FFF891B2}"/>
              </a:ext>
            </a:extLst>
          </p:cNvPr>
          <p:cNvSpPr>
            <a:spLocks noGrp="1"/>
          </p:cNvSpPr>
          <p:nvPr>
            <p:ph type="title"/>
          </p:nvPr>
        </p:nvSpPr>
        <p:spPr>
          <a:xfrm>
            <a:off x="738808" y="1198815"/>
            <a:ext cx="10515600" cy="1009651"/>
          </a:xfrm>
        </p:spPr>
        <p:txBody>
          <a:bodyPr>
            <a:normAutofit fontScale="90000"/>
          </a:bodyPr>
          <a:lstStyle/>
          <a:p>
            <a:r>
              <a:rPr lang="en-GB" dirty="0" err="1"/>
              <a:t>Conclusioni</a:t>
            </a:r>
            <a:br>
              <a:rPr lang="it-IT" sz="4800" dirty="0">
                <a:solidFill>
                  <a:srgbClr val="808080"/>
                </a:solidFill>
                <a:latin typeface="Cambria" panose="02040503050406030204" pitchFamily="18" charset="0"/>
                <a:ea typeface="Cambria" panose="02040503050406030204" pitchFamily="18" charset="0"/>
                <a:cs typeface="Times New Roman" panose="02020603050405020304" pitchFamily="18" charset="0"/>
              </a:rPr>
            </a:br>
            <a:endParaRPr lang="it-IT" dirty="0"/>
          </a:p>
        </p:txBody>
      </p:sp>
      <p:sp>
        <p:nvSpPr>
          <p:cNvPr id="4" name="Segnaposto piè di pagina 3">
            <a:extLst>
              <a:ext uri="{FF2B5EF4-FFF2-40B4-BE49-F238E27FC236}">
                <a16:creationId xmlns:a16="http://schemas.microsoft.com/office/drawing/2014/main" id="{0E63A849-3ACE-4A33-849A-AA1240F6C0FB}"/>
              </a:ext>
            </a:extLst>
          </p:cNvPr>
          <p:cNvSpPr>
            <a:spLocks noGrp="1"/>
          </p:cNvSpPr>
          <p:nvPr>
            <p:ph type="ftr" sz="quarter" idx="11"/>
          </p:nvPr>
        </p:nvSpPr>
        <p:spPr/>
        <p:txBody>
          <a:bodyPr/>
          <a:lstStyle/>
          <a:p>
            <a:r>
              <a:rPr lang="it-IT" dirty="0"/>
              <a:t>Modulo: Bioeconomia, economia circolare e </a:t>
            </a:r>
            <a:r>
              <a:rPr lang="it-IT" dirty="0" err="1"/>
              <a:t>bioprodotti</a:t>
            </a:r>
            <a:r>
              <a:rPr lang="it-IT" dirty="0"/>
              <a:t> / Unità di apprendimento: Bioenergie e colture energetiche</a:t>
            </a:r>
            <a:endParaRPr lang="en-US" dirty="0"/>
          </a:p>
        </p:txBody>
      </p:sp>
      <p:sp>
        <p:nvSpPr>
          <p:cNvPr id="5" name="Segnaposto numero diapositiva 4">
            <a:extLst>
              <a:ext uri="{FF2B5EF4-FFF2-40B4-BE49-F238E27FC236}">
                <a16:creationId xmlns:a16="http://schemas.microsoft.com/office/drawing/2014/main" id="{620219DC-887D-47BC-8C47-3DB7D27FF07A}"/>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
        <p:nvSpPr>
          <p:cNvPr id="8" name="Segnaposto contenuto 7">
            <a:extLst>
              <a:ext uri="{FF2B5EF4-FFF2-40B4-BE49-F238E27FC236}">
                <a16:creationId xmlns:a16="http://schemas.microsoft.com/office/drawing/2014/main" id="{5D67A311-1842-47CE-85FA-34AE64198C78}"/>
              </a:ext>
            </a:extLst>
          </p:cNvPr>
          <p:cNvSpPr>
            <a:spLocks noGrp="1"/>
          </p:cNvSpPr>
          <p:nvPr>
            <p:ph idx="1"/>
          </p:nvPr>
        </p:nvSpPr>
        <p:spPr/>
        <p:txBody>
          <a:bodyPr>
            <a:normAutofit fontScale="92500" lnSpcReduction="20000"/>
          </a:bodyPr>
          <a:lstStyle/>
          <a:p>
            <a:r>
              <a:rPr lang="it-IT" dirty="0"/>
              <a:t>La bioenergia e le colture energetiche offrono soluzioni cruciali per affrontare il cambiamento climatico e la transizione verso un'energia sostenibile.  Coltivando colture energetiche per la produzione di biocarburanti, diversifichiamo in modo proattivo le fonti energetiche e riduciamo la dipendenza dai combustibili fossili limitati.  La bioenergia, sotto forma di bioetanolo e biodiesel, fornisce un'alternativa più pulita, mitigando le emissioni di gas serra.  La sostenibilità dipende dall'equilibrio tra fattori ambientali, sociali ed economici, dall'enfasi sull'uso responsabile del suolo, sulla conservazione della biodiversità e sull'impegno della comunità. Le innovazioni tecnologiche e il rispetto di standard rigorosi migliorano l'efficienza del sistema bioenergetico. Sfide come la competizione della terra con le colture alimentari richiedono una ricerca continua e un approccio sfumato per bilanciare il fabbisogno energetico, la sicurezza alimentare e la conservazione dell'ambiente.  La certificazione svolge un ruolo chiave nel guidare le pratiche responsabili.  Nonostante le sfide, i continui investimenti nella ricerca, nell'istruzione e nella collaborazione sono essenziali per sbloccare il pieno potenziale della bioenergia, contribuendo a un futuro energetico resiliente, sostenibile e più verde….</a:t>
            </a:r>
          </a:p>
        </p:txBody>
      </p:sp>
    </p:spTree>
    <p:extLst>
      <p:ext uri="{BB962C8B-B14F-4D97-AF65-F5344CB8AC3E}">
        <p14:creationId xmlns:p14="http://schemas.microsoft.com/office/powerpoint/2010/main" val="395312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descr="Rectangle: Click to edit Master text styles&#10;Second level&#10;Third level&#10;Fourth level&#10;Fifth level">
            <a:extLst>
              <a:ext uri="{FF2B5EF4-FFF2-40B4-BE49-F238E27FC236}">
                <a16:creationId xmlns:a16="http://schemas.microsoft.com/office/drawing/2014/main" id="{6F426301-D9AF-46D3-9AB1-DEDC0BBBDE0E}"/>
              </a:ext>
            </a:extLst>
          </p:cNvPr>
          <p:cNvSpPr>
            <a:spLocks noGrp="1" noChangeArrowheads="1"/>
          </p:cNvSpPr>
          <p:nvPr>
            <p:ph type="body" idx="1"/>
          </p:nvPr>
        </p:nvSpPr>
        <p:spPr>
          <a:xfrm>
            <a:off x="1752600" y="1447800"/>
            <a:ext cx="8686800" cy="4502150"/>
          </a:xfrm>
        </p:spPr>
        <p:txBody>
          <a:bodyPr/>
          <a:lstStyle/>
          <a:p>
            <a:pPr marL="0" indent="0" algn="just" defTabSz="762000">
              <a:buNone/>
            </a:pPr>
            <a:r>
              <a:rPr lang="it-IT" altLang="it-IT" sz="2000" dirty="0">
                <a:solidFill>
                  <a:srgbClr val="000000"/>
                </a:solidFill>
                <a:latin typeface="Tw Cen MT" panose="020B0602020104020603" pitchFamily="34" charset="0"/>
              </a:rPr>
              <a:t>CON IL TERMINE "BIOCARBURANTI" SI FA RIFERIMENTO A TUTTA UNA SERIE DI CARBURANTI DI ORIGINE VEGETALE CHE, PURI O MISCELATI, POSSONO ESSERE UTILIZZATI NEI MOTORI PER LA PRODUZIONE DI ENERGIA E PER I TRASPORTI. </a:t>
            </a:r>
          </a:p>
          <a:p>
            <a:pPr marL="0" indent="0" algn="just" defTabSz="762000">
              <a:buNone/>
            </a:pPr>
            <a:r>
              <a:rPr lang="it-IT" altLang="it-IT" sz="2000" dirty="0">
                <a:solidFill>
                  <a:srgbClr val="000000"/>
                </a:solidFill>
                <a:latin typeface="Tw Cen MT" panose="020B0602020104020603" pitchFamily="34" charset="0"/>
              </a:rPr>
              <a:t>LA CARATTERISTICA DI ESSERE LIQUIDI, IN CONDIZIONI AMBIENTALI, PERMETTE DI INSERIRLI FACILMENTE NELL'INFRASTRUTTURA ESISTENTE, SIA IN TERMINI DI STOCCAGGIO E DISTRIBUZIONE, SIA PER IL LORO UTILIZZO.</a:t>
            </a:r>
          </a:p>
        </p:txBody>
      </p:sp>
      <p:sp>
        <p:nvSpPr>
          <p:cNvPr id="37890" name="Rectangle 3">
            <a:extLst>
              <a:ext uri="{FF2B5EF4-FFF2-40B4-BE49-F238E27FC236}">
                <a16:creationId xmlns:a16="http://schemas.microsoft.com/office/drawing/2014/main" id="{DD991589-C33F-4B1B-B547-E398E9A6617D}"/>
              </a:ext>
            </a:extLst>
          </p:cNvPr>
          <p:cNvSpPr>
            <a:spLocks noChangeArrowheads="1"/>
          </p:cNvSpPr>
          <p:nvPr/>
        </p:nvSpPr>
        <p:spPr bwMode="auto">
          <a:xfrm>
            <a:off x="2209800" y="260351"/>
            <a:ext cx="7772400" cy="650875"/>
          </a:xfrm>
          <a:prstGeom prst="rect">
            <a:avLst/>
          </a:prstGeom>
          <a:solidFill>
            <a:srgbClr val="FFFF99">
              <a:alpha val="50195"/>
            </a:srgbClr>
          </a:solidFill>
          <a:ln w="9525">
            <a:solidFill>
              <a:srgbClr val="CC0000"/>
            </a:solidFill>
            <a:miter lim="800000"/>
            <a:headEnd/>
            <a:tailEnd/>
          </a:ln>
          <a:effectLst>
            <a:outerShdw dist="107763" dir="2700000" algn="ctr" rotWithShape="0">
              <a:schemeClr val="bg2">
                <a:alpha val="50000"/>
              </a:schemeClr>
            </a:outerShdw>
          </a:effectLst>
        </p:spPr>
        <p:txBody>
          <a:bodyPr anchor="ct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None/>
            </a:pPr>
            <a:r>
              <a:rPr lang="it-IT" altLang="it-IT" sz="3600" b="1">
                <a:solidFill>
                  <a:srgbClr val="008000"/>
                </a:solidFill>
                <a:latin typeface="Arial Narrow" panose="020B0606020202030204" pitchFamily="34" charset="0"/>
              </a:rPr>
              <a:t>BIOFUELS: DEFINITION</a:t>
            </a:r>
            <a:endParaRPr lang="it-IT" altLang="it-IT" sz="3600" b="1" dirty="0">
              <a:solidFill>
                <a:srgbClr val="008000"/>
              </a:solidFill>
              <a:latin typeface="Arial Narrow" panose="020B0606020202030204" pitchFamily="34" charset="0"/>
            </a:endParaRPr>
          </a:p>
        </p:txBody>
      </p:sp>
      <p:pic>
        <p:nvPicPr>
          <p:cNvPr id="14338" name="Picture 2" descr="What are biofuels? How we make and use biofuels in Queensland | State  Development and Infrastructure">
            <a:extLst>
              <a:ext uri="{FF2B5EF4-FFF2-40B4-BE49-F238E27FC236}">
                <a16:creationId xmlns:a16="http://schemas.microsoft.com/office/drawing/2014/main" id="{1778A3E2-A20B-4308-BB65-5EE2B60D5A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716" y="3525127"/>
            <a:ext cx="5130567" cy="2684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350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A648278D-68FD-4376-9850-8F004A202875}"/>
              </a:ext>
            </a:extLst>
          </p:cNvPr>
          <p:cNvSpPr>
            <a:spLocks noGrp="1" noChangeArrowheads="1"/>
          </p:cNvSpPr>
          <p:nvPr>
            <p:ph type="title"/>
          </p:nvPr>
        </p:nvSpPr>
        <p:spPr>
          <a:xfrm>
            <a:off x="2209800" y="290323"/>
            <a:ext cx="7772400" cy="590931"/>
          </a:xfrm>
          <a:solidFill>
            <a:srgbClr val="FFFF99">
              <a:alpha val="50195"/>
            </a:srgbClr>
          </a:solidFill>
          <a:ln cap="flat">
            <a:solidFill>
              <a:srgbClr val="CC0000"/>
            </a:solidFill>
            <a:miter lim="800000"/>
            <a:headEnd/>
            <a:tailEnd/>
          </a:ln>
          <a:effectLst>
            <a:outerShdw dist="107763" dir="2700000" algn="ctr" rotWithShape="0">
              <a:schemeClr val="bg2">
                <a:alpha val="50000"/>
              </a:schemeClr>
            </a:outerShdw>
          </a:effectLst>
        </p:spPr>
        <p:txBody>
          <a:bodyPr anchor="ctr">
            <a:spAutoFit/>
          </a:bodyPr>
          <a:lstStyle/>
          <a:p>
            <a:pPr algn="ctr" eaLnBrk="1" hangingPunct="1"/>
            <a:r>
              <a:rPr lang="it-IT" altLang="it-IT" sz="3600" b="1">
                <a:solidFill>
                  <a:srgbClr val="008000"/>
                </a:solidFill>
                <a:latin typeface="Arial Narrow" panose="020B0606020202030204" pitchFamily="34" charset="0"/>
              </a:rPr>
              <a:t>BENEFICI</a:t>
            </a:r>
          </a:p>
        </p:txBody>
      </p:sp>
      <p:sp>
        <p:nvSpPr>
          <p:cNvPr id="44034" name="Rectangle 3" descr="Rectangle: Click to edit Master text styles&#10;Second level&#10;Third level&#10;Fourth level&#10;Fifth level">
            <a:extLst>
              <a:ext uri="{FF2B5EF4-FFF2-40B4-BE49-F238E27FC236}">
                <a16:creationId xmlns:a16="http://schemas.microsoft.com/office/drawing/2014/main" id="{9FB1ED2C-102E-4CFA-8551-8CB7AFB8E07C}"/>
              </a:ext>
            </a:extLst>
          </p:cNvPr>
          <p:cNvSpPr>
            <a:spLocks noGrp="1" noChangeArrowheads="1"/>
          </p:cNvSpPr>
          <p:nvPr>
            <p:ph type="body" idx="1"/>
          </p:nvPr>
        </p:nvSpPr>
        <p:spPr>
          <a:xfrm>
            <a:off x="1936750" y="1125539"/>
            <a:ext cx="8839200" cy="4702175"/>
          </a:xfrm>
        </p:spPr>
        <p:txBody>
          <a:bodyPr>
            <a:normAutofit fontScale="92500" lnSpcReduction="20000"/>
          </a:bodyPr>
          <a:lstStyle/>
          <a:p>
            <a:pPr marL="0" indent="0" defTabSz="762000">
              <a:buFont typeface="Wingdings" panose="05000000000000000000" pitchFamily="2" charset="2"/>
              <a:buChar char="ð"/>
            </a:pPr>
            <a:r>
              <a:rPr lang="it-IT" altLang="it-IT" sz="2000" b="1">
                <a:solidFill>
                  <a:srgbClr val="008000"/>
                </a:solidFill>
                <a:latin typeface="Tw Cen MT" panose="020B0602020104020603" pitchFamily="34" charset="0"/>
              </a:rPr>
              <a:t>AGRICOLTURA</a:t>
            </a:r>
          </a:p>
          <a:p>
            <a:pPr marL="269875" lvl="1" indent="0" defTabSz="762000">
              <a:buFont typeface="Wingdings" panose="05000000000000000000" pitchFamily="2" charset="2"/>
              <a:buChar char="ð"/>
            </a:pPr>
            <a:r>
              <a:rPr lang="it-IT" altLang="it-IT" sz="2000" b="1">
                <a:solidFill>
                  <a:srgbClr val="000000"/>
                </a:solidFill>
                <a:latin typeface="Tw Cen MT" panose="020B0602020104020603" pitchFamily="34" charset="0"/>
              </a:rPr>
              <a:t>Incremento dell</a:t>
            </a:r>
            <a:r>
              <a:rPr lang="ja-JP" altLang="it-IT" sz="2000" b="1">
                <a:solidFill>
                  <a:srgbClr val="000000"/>
                </a:solidFill>
                <a:latin typeface="Tw Cen MT" panose="020B0602020104020603" pitchFamily="34" charset="0"/>
              </a:rPr>
              <a:t>’</a:t>
            </a:r>
            <a:r>
              <a:rPr lang="it-IT" altLang="ja-JP" sz="2000" b="1">
                <a:solidFill>
                  <a:srgbClr val="000000"/>
                </a:solidFill>
                <a:latin typeface="Tw Cen MT" panose="020B0602020104020603" pitchFamily="34" charset="0"/>
              </a:rPr>
              <a:t>uso delle risorse agricole e forestali</a:t>
            </a:r>
          </a:p>
          <a:p>
            <a:pPr marL="269875" lvl="1" indent="0" defTabSz="762000">
              <a:buFont typeface="Wingdings" panose="05000000000000000000" pitchFamily="2" charset="2"/>
              <a:buChar char="ð"/>
            </a:pPr>
            <a:r>
              <a:rPr lang="it-IT" altLang="it-IT" sz="2000" b="1">
                <a:solidFill>
                  <a:srgbClr val="000000"/>
                </a:solidFill>
                <a:latin typeface="Tw Cen MT" panose="020B0602020104020603" pitchFamily="34" charset="0"/>
              </a:rPr>
              <a:t>Diversificazione del mercato, maggiore competitività sullo scenario internazionale</a:t>
            </a:r>
          </a:p>
          <a:p>
            <a:pPr marL="269875" lvl="1" indent="0" defTabSz="762000">
              <a:buFont typeface="Wingdings" panose="05000000000000000000" pitchFamily="2" charset="2"/>
              <a:buChar char="ð"/>
            </a:pPr>
            <a:r>
              <a:rPr lang="it-IT" altLang="it-IT" sz="2000" b="1">
                <a:solidFill>
                  <a:srgbClr val="000000"/>
                </a:solidFill>
                <a:latin typeface="Tw Cen MT" panose="020B0602020104020603" pitchFamily="34" charset="0"/>
              </a:rPr>
              <a:t>Maggiore reddito per l</a:t>
            </a:r>
            <a:r>
              <a:rPr lang="ja-JP" altLang="it-IT" sz="2000" b="1">
                <a:solidFill>
                  <a:srgbClr val="000000"/>
                </a:solidFill>
                <a:latin typeface="Tw Cen MT" panose="020B0602020104020603" pitchFamily="34" charset="0"/>
              </a:rPr>
              <a:t>’</a:t>
            </a:r>
            <a:r>
              <a:rPr lang="it-IT" altLang="ja-JP" sz="2000" b="1">
                <a:solidFill>
                  <a:srgbClr val="000000"/>
                </a:solidFill>
                <a:latin typeface="Tw Cen MT" panose="020B0602020104020603" pitchFamily="34" charset="0"/>
              </a:rPr>
              <a:t>agricoltore, sviluppo delle aree rurali</a:t>
            </a:r>
          </a:p>
          <a:p>
            <a:pPr marL="269875" lvl="1" indent="0" defTabSz="762000">
              <a:buFont typeface="Wingdings" panose="05000000000000000000" pitchFamily="2" charset="2"/>
              <a:buChar char="ð"/>
            </a:pPr>
            <a:endParaRPr lang="it-IT" altLang="it-IT" sz="2000" b="1">
              <a:solidFill>
                <a:srgbClr val="000000"/>
              </a:solidFill>
              <a:latin typeface="Tw Cen MT" panose="020B0602020104020603" pitchFamily="34" charset="0"/>
            </a:endParaRPr>
          </a:p>
          <a:p>
            <a:pPr marL="0" indent="0" defTabSz="762000">
              <a:buFont typeface="Wingdings" panose="05000000000000000000" pitchFamily="2" charset="2"/>
              <a:buChar char="ð"/>
            </a:pPr>
            <a:r>
              <a:rPr lang="it-IT" altLang="it-IT" sz="2000" b="1">
                <a:solidFill>
                  <a:srgbClr val="008000"/>
                </a:solidFill>
                <a:latin typeface="Tw Cen MT" panose="020B0602020104020603" pitchFamily="34" charset="0"/>
              </a:rPr>
              <a:t>AMBIENTE</a:t>
            </a:r>
          </a:p>
          <a:p>
            <a:pPr marL="269875" lvl="1" indent="0" defTabSz="762000">
              <a:buFont typeface="Wingdings" panose="05000000000000000000" pitchFamily="2" charset="2"/>
              <a:buChar char="ð"/>
            </a:pPr>
            <a:r>
              <a:rPr lang="it-IT" altLang="it-IT" sz="2000" b="1">
                <a:solidFill>
                  <a:srgbClr val="000000"/>
                </a:solidFill>
                <a:latin typeface="Tw Cen MT" panose="020B0602020104020603" pitchFamily="34" charset="0"/>
              </a:rPr>
              <a:t>Riduzione dell</a:t>
            </a:r>
            <a:r>
              <a:rPr lang="ja-JP" altLang="it-IT" sz="2000" b="1">
                <a:solidFill>
                  <a:srgbClr val="000000"/>
                </a:solidFill>
                <a:latin typeface="Tw Cen MT" panose="020B0602020104020603" pitchFamily="34" charset="0"/>
              </a:rPr>
              <a:t>’</a:t>
            </a:r>
            <a:r>
              <a:rPr lang="it-IT" altLang="ja-JP" sz="2000" b="1">
                <a:solidFill>
                  <a:srgbClr val="000000"/>
                </a:solidFill>
                <a:latin typeface="Tw Cen MT" panose="020B0602020104020603" pitchFamily="34" charset="0"/>
              </a:rPr>
              <a:t>inquinamento di piccola / grande scala.</a:t>
            </a:r>
          </a:p>
          <a:p>
            <a:pPr marL="269875" lvl="1" indent="0" defTabSz="762000">
              <a:buFont typeface="Wingdings" panose="05000000000000000000" pitchFamily="2" charset="2"/>
              <a:buChar char="ð"/>
            </a:pPr>
            <a:endParaRPr lang="it-IT" altLang="it-IT" sz="2000" b="1">
              <a:solidFill>
                <a:srgbClr val="000000"/>
              </a:solidFill>
              <a:latin typeface="Tw Cen MT" panose="020B0602020104020603" pitchFamily="34" charset="0"/>
            </a:endParaRPr>
          </a:p>
          <a:p>
            <a:pPr marL="0" indent="0" defTabSz="762000">
              <a:buFont typeface="Wingdings" panose="05000000000000000000" pitchFamily="2" charset="2"/>
              <a:buChar char="ð"/>
            </a:pPr>
            <a:r>
              <a:rPr lang="it-IT" altLang="it-IT" sz="2000" b="1">
                <a:solidFill>
                  <a:srgbClr val="008000"/>
                </a:solidFill>
                <a:latin typeface="Tw Cen MT" panose="020B0602020104020603" pitchFamily="34" charset="0"/>
              </a:rPr>
              <a:t>OCCUPAZIONE</a:t>
            </a:r>
          </a:p>
          <a:p>
            <a:pPr marL="269875" lvl="1" indent="0" defTabSz="762000">
              <a:buFont typeface="Wingdings" panose="05000000000000000000" pitchFamily="2" charset="2"/>
              <a:buChar char="ð"/>
            </a:pPr>
            <a:r>
              <a:rPr lang="it-IT" altLang="it-IT" sz="2000" b="1">
                <a:solidFill>
                  <a:srgbClr val="000000"/>
                </a:solidFill>
                <a:latin typeface="Tw Cen MT" panose="020B0602020104020603" pitchFamily="34" charset="0"/>
              </a:rPr>
              <a:t>Creazione di posti di lavoro, in particolare nelle zone ad elevata vocazione rurale </a:t>
            </a:r>
          </a:p>
          <a:p>
            <a:pPr marL="1233488" lvl="2" defTabSz="762000">
              <a:buFont typeface="Wingdings" panose="05000000000000000000" pitchFamily="2" charset="2"/>
              <a:buChar char="ð"/>
            </a:pPr>
            <a:r>
              <a:rPr lang="it-IT" altLang="it-IT" b="1">
                <a:solidFill>
                  <a:srgbClr val="000000"/>
                </a:solidFill>
                <a:latin typeface="Tw Cen MT" panose="020B0602020104020603" pitchFamily="34" charset="0"/>
              </a:rPr>
              <a:t>Esempi: 1 job / 550 m</a:t>
            </a:r>
            <a:r>
              <a:rPr lang="it-IT" altLang="it-IT" b="1" baseline="30000">
                <a:solidFill>
                  <a:srgbClr val="000000"/>
                </a:solidFill>
                <a:latin typeface="Tw Cen MT" panose="020B0602020104020603" pitchFamily="34" charset="0"/>
              </a:rPr>
              <a:t>3</a:t>
            </a:r>
            <a:r>
              <a:rPr lang="it-IT" altLang="it-IT" b="1">
                <a:solidFill>
                  <a:srgbClr val="000000"/>
                </a:solidFill>
                <a:latin typeface="Tw Cen MT" panose="020B0602020104020603" pitchFamily="34" charset="0"/>
              </a:rPr>
              <a:t> bioeth = 10 agric. Job /MWel installato + 2 Indust. Job/MWel prodotto</a:t>
            </a:r>
          </a:p>
          <a:p>
            <a:pPr marL="1233488" lvl="2" defTabSz="762000">
              <a:buFont typeface="Wingdings" panose="05000000000000000000" pitchFamily="2" charset="2"/>
              <a:buChar char="ð"/>
            </a:pPr>
            <a:endParaRPr lang="it-IT" altLang="it-IT" b="1">
              <a:solidFill>
                <a:srgbClr val="000000"/>
              </a:solidFill>
              <a:latin typeface="Tw Cen MT" panose="020B0602020104020603" pitchFamily="34" charset="0"/>
            </a:endParaRPr>
          </a:p>
          <a:p>
            <a:pPr marL="0" indent="0" defTabSz="762000">
              <a:buFont typeface="Wingdings" panose="05000000000000000000" pitchFamily="2" charset="2"/>
              <a:buChar char="ð"/>
            </a:pPr>
            <a:r>
              <a:rPr lang="it-IT" altLang="it-IT" sz="2000" b="1">
                <a:solidFill>
                  <a:srgbClr val="008000"/>
                </a:solidFill>
                <a:latin typeface="Tw Cen MT" panose="020B0602020104020603" pitchFamily="34" charset="0"/>
              </a:rPr>
              <a:t>ASPETTI STRATEGICI</a:t>
            </a:r>
          </a:p>
          <a:p>
            <a:pPr marL="269875" lvl="1" indent="0" defTabSz="762000">
              <a:buFont typeface="Wingdings" panose="05000000000000000000" pitchFamily="2" charset="2"/>
              <a:buChar char="ð"/>
            </a:pPr>
            <a:r>
              <a:rPr lang="it-IT" altLang="it-IT" sz="2000" b="1">
                <a:solidFill>
                  <a:srgbClr val="000000"/>
                </a:solidFill>
                <a:latin typeface="Tw Cen MT" panose="020B0602020104020603" pitchFamily="34" charset="0"/>
              </a:rPr>
              <a:t>Ridotta dipendenza dalle importazioni (domestic reneweble fuel)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6A8FBFD6-7CC8-4A32-A1FA-38D3B978D65B}"/>
              </a:ext>
            </a:extLst>
          </p:cNvPr>
          <p:cNvSpPr>
            <a:spLocks noGrp="1" noChangeArrowheads="1"/>
          </p:cNvSpPr>
          <p:nvPr>
            <p:ph type="title"/>
          </p:nvPr>
        </p:nvSpPr>
        <p:spPr>
          <a:xfrm>
            <a:off x="2209800" y="290323"/>
            <a:ext cx="7772400" cy="590931"/>
          </a:xfrm>
          <a:solidFill>
            <a:srgbClr val="FFFF99">
              <a:alpha val="50195"/>
            </a:srgbClr>
          </a:solidFill>
          <a:ln cap="flat">
            <a:solidFill>
              <a:srgbClr val="CC0000"/>
            </a:solidFill>
            <a:miter lim="800000"/>
            <a:headEnd/>
            <a:tailEnd/>
          </a:ln>
          <a:effectLst>
            <a:outerShdw dist="107763" dir="2700000" algn="ctr" rotWithShape="0">
              <a:schemeClr val="bg2">
                <a:alpha val="50000"/>
              </a:schemeClr>
            </a:outerShdw>
          </a:effectLst>
        </p:spPr>
        <p:txBody>
          <a:bodyPr anchor="ctr">
            <a:spAutoFit/>
          </a:bodyPr>
          <a:lstStyle/>
          <a:p>
            <a:pPr algn="ctr" eaLnBrk="1" hangingPunct="1"/>
            <a:r>
              <a:rPr lang="it-IT" altLang="it-IT" sz="3600" b="1">
                <a:solidFill>
                  <a:srgbClr val="008000"/>
                </a:solidFill>
                <a:latin typeface="Arial Narrow" panose="020B0606020202030204" pitchFamily="34" charset="0"/>
              </a:rPr>
              <a:t>ASPETTI PROBLEMATICI</a:t>
            </a:r>
          </a:p>
        </p:txBody>
      </p:sp>
      <p:sp>
        <p:nvSpPr>
          <p:cNvPr id="46082" name="Rectangle 3" descr="Rectangle: Click to edit Master text styles&#10;Second level&#10;Third level&#10;Fourth level&#10;Fifth level">
            <a:extLst>
              <a:ext uri="{FF2B5EF4-FFF2-40B4-BE49-F238E27FC236}">
                <a16:creationId xmlns:a16="http://schemas.microsoft.com/office/drawing/2014/main" id="{18AE47AB-64A3-4366-858E-08D4DD1F57C9}"/>
              </a:ext>
            </a:extLst>
          </p:cNvPr>
          <p:cNvSpPr>
            <a:spLocks noGrp="1" noChangeArrowheads="1"/>
          </p:cNvSpPr>
          <p:nvPr>
            <p:ph type="body" idx="1"/>
          </p:nvPr>
        </p:nvSpPr>
        <p:spPr>
          <a:xfrm>
            <a:off x="1676400" y="1390651"/>
            <a:ext cx="8839200" cy="4702175"/>
          </a:xfrm>
        </p:spPr>
        <p:txBody>
          <a:bodyPr/>
          <a:lstStyle/>
          <a:p>
            <a:pPr marL="0" indent="0" defTabSz="762000">
              <a:buFont typeface="Wingdings" panose="05000000000000000000" pitchFamily="2" charset="2"/>
              <a:buChar char="ð"/>
            </a:pPr>
            <a:r>
              <a:rPr lang="it-IT" altLang="it-IT" sz="2200" b="1">
                <a:solidFill>
                  <a:srgbClr val="008000"/>
                </a:solidFill>
                <a:latin typeface="Tw Cen MT" panose="020B0602020104020603" pitchFamily="34" charset="0"/>
              </a:rPr>
              <a:t>AGRICOLTURA</a:t>
            </a:r>
          </a:p>
          <a:p>
            <a:pPr marL="269875" lvl="1" indent="0" defTabSz="762000">
              <a:buFont typeface="Wingdings" panose="05000000000000000000" pitchFamily="2" charset="2"/>
              <a:buChar char="ð"/>
            </a:pPr>
            <a:r>
              <a:rPr lang="it-IT" altLang="it-IT" sz="2200">
                <a:solidFill>
                  <a:srgbClr val="000000"/>
                </a:solidFill>
                <a:latin typeface="Tw Cen MT" panose="020B0602020104020603" pitchFamily="34" charset="0"/>
              </a:rPr>
              <a:t>Destinazione di parte del terreno produttivo alla produzione energetica  (Set-aside)</a:t>
            </a:r>
          </a:p>
          <a:p>
            <a:pPr marL="269875" lvl="1" indent="0" defTabSz="762000">
              <a:buFont typeface="Wingdings" panose="05000000000000000000" pitchFamily="2" charset="2"/>
              <a:buChar char="ð"/>
            </a:pPr>
            <a:endParaRPr lang="it-IT" altLang="it-IT" sz="2200">
              <a:solidFill>
                <a:srgbClr val="000000"/>
              </a:solidFill>
              <a:latin typeface="Tw Cen MT" panose="020B0602020104020603" pitchFamily="34" charset="0"/>
            </a:endParaRPr>
          </a:p>
          <a:p>
            <a:pPr marL="0" indent="0" defTabSz="762000">
              <a:buFont typeface="Wingdings" panose="05000000000000000000" pitchFamily="2" charset="2"/>
              <a:buChar char="ð"/>
            </a:pPr>
            <a:r>
              <a:rPr lang="it-IT" altLang="it-IT" sz="2200" b="1">
                <a:solidFill>
                  <a:srgbClr val="008000"/>
                </a:solidFill>
                <a:latin typeface="Tw Cen MT" panose="020B0602020104020603" pitchFamily="34" charset="0"/>
              </a:rPr>
              <a:t>AMBIENTE</a:t>
            </a:r>
          </a:p>
          <a:p>
            <a:pPr marL="269875" lvl="1" indent="0" defTabSz="762000">
              <a:buFont typeface="Wingdings" panose="05000000000000000000" pitchFamily="2" charset="2"/>
              <a:buChar char="ð"/>
            </a:pPr>
            <a:r>
              <a:rPr lang="it-IT" altLang="it-IT" sz="2200">
                <a:solidFill>
                  <a:srgbClr val="000000"/>
                </a:solidFill>
                <a:latin typeface="Tw Cen MT" panose="020B0602020104020603" pitchFamily="34" charset="0"/>
              </a:rPr>
              <a:t>Produzione inquinanti associati ad ogni processo di combustione, in particolare NOx</a:t>
            </a:r>
          </a:p>
          <a:p>
            <a:pPr marL="269875" lvl="1" indent="0" defTabSz="762000">
              <a:buFont typeface="Wingdings" panose="05000000000000000000" pitchFamily="2" charset="2"/>
              <a:buChar char="ð"/>
            </a:pPr>
            <a:endParaRPr lang="it-IT" altLang="it-IT" sz="2200">
              <a:solidFill>
                <a:srgbClr val="000000"/>
              </a:solidFill>
              <a:latin typeface="Tw Cen MT" panose="020B0602020104020603" pitchFamily="34" charset="0"/>
            </a:endParaRPr>
          </a:p>
          <a:p>
            <a:pPr marL="0" indent="0" defTabSz="762000">
              <a:buFont typeface="Wingdings" panose="05000000000000000000" pitchFamily="2" charset="2"/>
              <a:buChar char="ð"/>
            </a:pPr>
            <a:r>
              <a:rPr lang="it-IT" altLang="it-IT" sz="2200" b="1">
                <a:solidFill>
                  <a:srgbClr val="008000"/>
                </a:solidFill>
                <a:latin typeface="Tw Cen MT" panose="020B0602020104020603" pitchFamily="34" charset="0"/>
              </a:rPr>
              <a:t>MERCATI</a:t>
            </a:r>
          </a:p>
          <a:p>
            <a:pPr marL="269875" lvl="1" indent="0" defTabSz="762000">
              <a:buFont typeface="Wingdings" panose="05000000000000000000" pitchFamily="2" charset="2"/>
              <a:buChar char="ð"/>
            </a:pPr>
            <a:r>
              <a:rPr lang="it-IT" altLang="it-IT" sz="2200">
                <a:solidFill>
                  <a:srgbClr val="000000"/>
                </a:solidFill>
                <a:latin typeface="Tw Cen MT" panose="020B0602020104020603" pitchFamily="34" charset="0"/>
              </a:rPr>
              <a:t>Effetti speculativi sui prezzi di alcuni generi alimentari: (granaglie, mais, etc.)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a:extLst>
              <a:ext uri="{FF2B5EF4-FFF2-40B4-BE49-F238E27FC236}">
                <a16:creationId xmlns:a16="http://schemas.microsoft.com/office/drawing/2014/main" id="{A2CD644D-9D3B-4E43-B434-3CB730AFE7DE}"/>
              </a:ext>
            </a:extLst>
          </p:cNvPr>
          <p:cNvSpPr>
            <a:spLocks noChangeArrowheads="1"/>
          </p:cNvSpPr>
          <p:nvPr/>
        </p:nvSpPr>
        <p:spPr bwMode="auto">
          <a:xfrm>
            <a:off x="2209800" y="115889"/>
            <a:ext cx="7772400" cy="650875"/>
          </a:xfrm>
          <a:prstGeom prst="rect">
            <a:avLst/>
          </a:prstGeom>
          <a:solidFill>
            <a:srgbClr val="FFFF99">
              <a:alpha val="50195"/>
            </a:srgbClr>
          </a:solidFill>
          <a:ln w="9525">
            <a:solidFill>
              <a:srgbClr val="CC0000"/>
            </a:solidFill>
            <a:miter lim="800000"/>
            <a:headEnd/>
            <a:tailEnd/>
          </a:ln>
          <a:effectLst>
            <a:outerShdw dist="107763" dir="2700000" algn="ctr" rotWithShape="0">
              <a:schemeClr val="bg2">
                <a:alpha val="50000"/>
              </a:schemeClr>
            </a:outerShdw>
          </a:effectLst>
        </p:spPr>
        <p:txBody>
          <a:bodyPr anchor="ct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None/>
            </a:pPr>
            <a:r>
              <a:rPr lang="it-IT" altLang="it-IT" sz="3600" b="1" dirty="0">
                <a:solidFill>
                  <a:srgbClr val="008000"/>
                </a:solidFill>
                <a:latin typeface="Arial Narrow" panose="020B0606020202030204" pitchFamily="34" charset="0"/>
              </a:rPr>
              <a:t>PERCORSI DEI BIOCARBURANTI</a:t>
            </a:r>
          </a:p>
        </p:txBody>
      </p:sp>
      <p:pic>
        <p:nvPicPr>
          <p:cNvPr id="50178" name="Picture 4">
            <a:extLst>
              <a:ext uri="{FF2B5EF4-FFF2-40B4-BE49-F238E27FC236}">
                <a16:creationId xmlns:a16="http://schemas.microsoft.com/office/drawing/2014/main" id="{AF06846D-A66A-496F-A716-DB6AD6482E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26" y="908050"/>
            <a:ext cx="7993063"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585664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descr="Rectangle: Click to edit Master text styles&#10;Second level&#10;Third level&#10;Fourth level&#10;Fifth level">
            <a:extLst>
              <a:ext uri="{FF2B5EF4-FFF2-40B4-BE49-F238E27FC236}">
                <a16:creationId xmlns:a16="http://schemas.microsoft.com/office/drawing/2014/main" id="{422FDDB7-3BF3-4A19-8D85-6A793BC7579F}"/>
              </a:ext>
            </a:extLst>
          </p:cNvPr>
          <p:cNvSpPr>
            <a:spLocks noGrp="1" noChangeArrowheads="1"/>
          </p:cNvSpPr>
          <p:nvPr>
            <p:ph type="body" idx="1"/>
          </p:nvPr>
        </p:nvSpPr>
        <p:spPr>
          <a:xfrm>
            <a:off x="1752600" y="1773238"/>
            <a:ext cx="8686800" cy="4502150"/>
          </a:xfrm>
        </p:spPr>
        <p:txBody>
          <a:bodyPr/>
          <a:lstStyle/>
          <a:p>
            <a:pPr marL="0" indent="0" algn="just" defTabSz="762000">
              <a:buFont typeface="Wingdings" panose="05000000000000000000" pitchFamily="2" charset="2"/>
              <a:buChar char="ð"/>
            </a:pPr>
            <a:r>
              <a:rPr lang="it-IT" altLang="it-IT" b="1" dirty="0">
                <a:solidFill>
                  <a:srgbClr val="008000"/>
                </a:solidFill>
                <a:latin typeface="Tw Cen MT" panose="020B0602020104020603" pitchFamily="34" charset="0"/>
              </a:rPr>
              <a:t>BIOCARBURANTI DI PRIMA GENERAZIONE</a:t>
            </a:r>
          </a:p>
          <a:p>
            <a:pPr marL="0" indent="0" algn="just" defTabSz="762000">
              <a:buFont typeface="Wingdings" panose="05000000000000000000" pitchFamily="2" charset="2"/>
              <a:buChar char="ð"/>
            </a:pPr>
            <a:r>
              <a:rPr lang="it-IT" altLang="it-IT" dirty="0">
                <a:solidFill>
                  <a:srgbClr val="000000"/>
                </a:solidFill>
                <a:latin typeface="Tw Cen MT" panose="020B0602020104020603" pitchFamily="34" charset="0"/>
              </a:rPr>
              <a:t>PPO, biodiesel, ETBE e bioetanolo sono BIOCARBURANTI DI PRIMA GENERAZIONE poiché le tecnologie di conversione e motore sono ampiamente sviluppate e approvate nella pratica. Offrono oggi il più grande potenziale a breve termine dei biocarburanti. Sebbene differiscano per proprietà, requisiti tecnici, aspetti economici e potenzialità, possono contribuire a garantire una mobilità a lungo termine</a:t>
            </a:r>
          </a:p>
        </p:txBody>
      </p:sp>
      <p:sp>
        <p:nvSpPr>
          <p:cNvPr id="52226" name="Rectangle 4">
            <a:extLst>
              <a:ext uri="{FF2B5EF4-FFF2-40B4-BE49-F238E27FC236}">
                <a16:creationId xmlns:a16="http://schemas.microsoft.com/office/drawing/2014/main" id="{6875D054-F762-41CC-B486-309115BFF0A6}"/>
              </a:ext>
            </a:extLst>
          </p:cNvPr>
          <p:cNvSpPr>
            <a:spLocks noChangeArrowheads="1"/>
          </p:cNvSpPr>
          <p:nvPr/>
        </p:nvSpPr>
        <p:spPr bwMode="auto">
          <a:xfrm>
            <a:off x="2209800" y="115889"/>
            <a:ext cx="7772400" cy="650875"/>
          </a:xfrm>
          <a:prstGeom prst="rect">
            <a:avLst/>
          </a:prstGeom>
          <a:solidFill>
            <a:srgbClr val="FFFF99">
              <a:alpha val="50195"/>
            </a:srgbClr>
          </a:solidFill>
          <a:ln w="9525">
            <a:solidFill>
              <a:srgbClr val="CC0000"/>
            </a:solidFill>
            <a:miter lim="800000"/>
            <a:headEnd/>
            <a:tailEnd/>
          </a:ln>
          <a:effectLst>
            <a:outerShdw dist="107763" dir="2700000" algn="ctr" rotWithShape="0">
              <a:schemeClr val="bg2">
                <a:alpha val="50000"/>
              </a:schemeClr>
            </a:outerShdw>
          </a:effectLst>
        </p:spPr>
        <p:txBody>
          <a:bodyPr anchor="ct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None/>
            </a:pPr>
            <a:r>
              <a:rPr lang="it-IT" altLang="it-IT" sz="3600" b="1" dirty="0">
                <a:solidFill>
                  <a:srgbClr val="008000"/>
                </a:solidFill>
                <a:latin typeface="Arial Narrow" panose="020B0606020202030204" pitchFamily="34" charset="0"/>
              </a:rPr>
              <a:t>PATWAYS DEI BIOCARBURANTI</a:t>
            </a:r>
          </a:p>
        </p:txBody>
      </p:sp>
    </p:spTree>
    <p:extLst>
      <p:ext uri="{BB962C8B-B14F-4D97-AF65-F5344CB8AC3E}">
        <p14:creationId xmlns:p14="http://schemas.microsoft.com/office/powerpoint/2010/main" val="2371708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descr="Rectangle: Click to edit Master text styles&#10;Second level&#10;Third level&#10;Fourth level&#10;Fifth level">
            <a:extLst>
              <a:ext uri="{FF2B5EF4-FFF2-40B4-BE49-F238E27FC236}">
                <a16:creationId xmlns:a16="http://schemas.microsoft.com/office/drawing/2014/main" id="{E2356DB7-8ADA-4B5F-80CB-D37767246820}"/>
              </a:ext>
            </a:extLst>
          </p:cNvPr>
          <p:cNvSpPr>
            <a:spLocks noGrp="1" noChangeArrowheads="1"/>
          </p:cNvSpPr>
          <p:nvPr>
            <p:ph type="body" idx="1"/>
          </p:nvPr>
        </p:nvSpPr>
        <p:spPr>
          <a:xfrm>
            <a:off x="1752600" y="1087438"/>
            <a:ext cx="8686800" cy="4502150"/>
          </a:xfrm>
        </p:spPr>
        <p:txBody>
          <a:bodyPr/>
          <a:lstStyle/>
          <a:p>
            <a:pPr marL="0" indent="0" algn="just" defTabSz="762000">
              <a:buFont typeface="Wingdings" panose="05000000000000000000" pitchFamily="2" charset="2"/>
              <a:buChar char="ð"/>
            </a:pPr>
            <a:endParaRPr lang="it-IT" altLang="it-IT" sz="2200" dirty="0">
              <a:solidFill>
                <a:srgbClr val="000000"/>
              </a:solidFill>
              <a:latin typeface="Tw Cen MT" panose="020B0602020104020603" pitchFamily="34" charset="0"/>
            </a:endParaRPr>
          </a:p>
          <a:p>
            <a:pPr marL="0" indent="0" algn="just" defTabSz="762000">
              <a:buFont typeface="Wingdings" panose="05000000000000000000" pitchFamily="2" charset="2"/>
              <a:buChar char="ð"/>
            </a:pPr>
            <a:r>
              <a:rPr lang="en-US" altLang="it-IT" sz="2200" b="1" dirty="0">
                <a:solidFill>
                  <a:srgbClr val="008000"/>
                </a:solidFill>
                <a:latin typeface="Tw Cen MT" panose="020B0602020104020603" pitchFamily="34" charset="0"/>
              </a:rPr>
              <a:t>BIOCARBURANTI DI SECONDA GENERAZIONE</a:t>
            </a:r>
          </a:p>
          <a:p>
            <a:pPr marL="0" indent="0" algn="just" defTabSz="762000">
              <a:buFont typeface="Wingdings" panose="05000000000000000000" pitchFamily="2" charset="2"/>
              <a:buChar char="ð"/>
            </a:pPr>
            <a:r>
              <a:rPr lang="it-IT" altLang="it-IT" sz="2200" dirty="0">
                <a:solidFill>
                  <a:srgbClr val="000000"/>
                </a:solidFill>
                <a:latin typeface="Tw Cen MT" panose="020B0602020104020603" pitchFamily="34" charset="0"/>
              </a:rPr>
              <a:t>Includono, ad esempio, i combustibili BTL e l'etanolo da </a:t>
            </a:r>
            <a:r>
              <a:rPr lang="it-IT" altLang="it-IT" sz="2200" dirty="0" err="1">
                <a:solidFill>
                  <a:srgbClr val="000000"/>
                </a:solidFill>
                <a:latin typeface="Tw Cen MT" panose="020B0602020104020603" pitchFamily="34" charset="0"/>
              </a:rPr>
              <a:t>lignocellulosa</a:t>
            </a:r>
            <a:r>
              <a:rPr lang="it-IT" altLang="it-IT" sz="2200" dirty="0">
                <a:solidFill>
                  <a:srgbClr val="000000"/>
                </a:solidFill>
                <a:latin typeface="Tw Cen MT" panose="020B0602020104020603" pitchFamily="34" charset="0"/>
              </a:rPr>
              <a:t>.  I carburanti </a:t>
            </a:r>
            <a:r>
              <a:rPr lang="it-IT" altLang="it-IT" sz="2200" dirty="0" err="1">
                <a:solidFill>
                  <a:srgbClr val="000000"/>
                </a:solidFill>
                <a:latin typeface="Tw Cen MT" panose="020B0602020104020603" pitchFamily="34" charset="0"/>
              </a:rPr>
              <a:t>BtL</a:t>
            </a:r>
            <a:r>
              <a:rPr lang="it-IT" altLang="it-IT" sz="2200" dirty="0">
                <a:solidFill>
                  <a:srgbClr val="000000"/>
                </a:solidFill>
                <a:latin typeface="Tw Cen MT" panose="020B0602020104020603" pitchFamily="34" charset="0"/>
              </a:rPr>
              <a:t> sono un'opzione promettente per il futuro, ma non raggiungeranno la rilevanza per il mercato prima del 2015. Tuttavia, i confini dei carburanti di prima e seconda generazione sono fluenti e non esattamente definiti. Attualmente, l'utilizzo del biometano nel settore dei trasporti si sposta dai biocarburanti di 2a generazione a quelli di 1a generazione. Al momento vengono costruite le prime stazioni di biometano. Il biometano da biogas può essere utilizzato nei veicoli a gas naturale senza alcuna regolazione.</a:t>
            </a:r>
            <a:endParaRPr lang="it-IT" altLang="it-IT" sz="2200" dirty="0">
              <a:solidFill>
                <a:srgbClr val="000000"/>
              </a:solidFill>
              <a:effectLst>
                <a:outerShdw blurRad="38100" dist="38100" dir="2700000" algn="tl">
                  <a:srgbClr val="C0C0C0"/>
                </a:outerShdw>
              </a:effectLst>
              <a:latin typeface="Tw Cen MT" panose="020B0602020104020603" pitchFamily="34" charset="0"/>
            </a:endParaRPr>
          </a:p>
        </p:txBody>
      </p:sp>
      <p:sp>
        <p:nvSpPr>
          <p:cNvPr id="54274" name="Rectangle 4">
            <a:extLst>
              <a:ext uri="{FF2B5EF4-FFF2-40B4-BE49-F238E27FC236}">
                <a16:creationId xmlns:a16="http://schemas.microsoft.com/office/drawing/2014/main" id="{1F3CEFA1-9EAD-4D4A-B2C2-751C38C36CD7}"/>
              </a:ext>
            </a:extLst>
          </p:cNvPr>
          <p:cNvSpPr>
            <a:spLocks noChangeArrowheads="1"/>
          </p:cNvSpPr>
          <p:nvPr/>
        </p:nvSpPr>
        <p:spPr bwMode="auto">
          <a:xfrm>
            <a:off x="2209800" y="115889"/>
            <a:ext cx="7772400" cy="650875"/>
          </a:xfrm>
          <a:prstGeom prst="rect">
            <a:avLst/>
          </a:prstGeom>
          <a:solidFill>
            <a:srgbClr val="FFFF99">
              <a:alpha val="50195"/>
            </a:srgbClr>
          </a:solidFill>
          <a:ln w="9525">
            <a:solidFill>
              <a:srgbClr val="CC0000"/>
            </a:solidFill>
            <a:miter lim="800000"/>
            <a:headEnd/>
            <a:tailEnd/>
          </a:ln>
          <a:effectLst>
            <a:outerShdw dist="107763" dir="2700000" algn="ctr" rotWithShape="0">
              <a:schemeClr val="bg2">
                <a:alpha val="50000"/>
              </a:schemeClr>
            </a:outerShdw>
          </a:effectLst>
        </p:spPr>
        <p:txBody>
          <a:bodyPr anchor="ct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it-IT" altLang="it-IT" sz="3600" b="1">
                <a:solidFill>
                  <a:srgbClr val="008000"/>
                </a:solidFill>
                <a:latin typeface="Arial Narrow" panose="020B0606020202030204" pitchFamily="34" charset="0"/>
              </a:rPr>
              <a:t>PATWAYS DEI BIOCARBURANTI</a:t>
            </a:r>
          </a:p>
        </p:txBody>
      </p:sp>
    </p:spTree>
    <p:extLst>
      <p:ext uri="{BB962C8B-B14F-4D97-AF65-F5344CB8AC3E}">
        <p14:creationId xmlns:p14="http://schemas.microsoft.com/office/powerpoint/2010/main" val="2397360604"/>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B393D9-0012-40C0-A54F-5779639B5DF5}"/>
</file>

<file path=customXml/itemProps2.xml><?xml version="1.0" encoding="utf-8"?>
<ds:datastoreItem xmlns:ds="http://schemas.openxmlformats.org/officeDocument/2006/customXml" ds:itemID="{4B927ABC-2D0C-474E-AD45-39C88A0966B3}"/>
</file>

<file path=docProps/app.xml><?xml version="1.0" encoding="utf-8"?>
<Properties xmlns="http://schemas.openxmlformats.org/officeDocument/2006/extended-properties" xmlns:vt="http://schemas.openxmlformats.org/officeDocument/2006/docPropsVTypes">
  <Template/>
  <TotalTime>365</TotalTime>
  <Words>1889</Words>
  <Application>Microsoft Office PowerPoint</Application>
  <PresentationFormat>Widescreen</PresentationFormat>
  <Paragraphs>112</Paragraphs>
  <Slides>34</Slides>
  <Notes>7</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34</vt:i4>
      </vt:variant>
    </vt:vector>
  </HeadingPairs>
  <TitlesOfParts>
    <vt:vector size="46" baseType="lpstr">
      <vt:lpstr>MS PGothic</vt:lpstr>
      <vt:lpstr>游ゴシック</vt:lpstr>
      <vt:lpstr>Arial</vt:lpstr>
      <vt:lpstr>Arial Narrow</vt:lpstr>
      <vt:lpstr>Calibri</vt:lpstr>
      <vt:lpstr>Calibri Light</vt:lpstr>
      <vt:lpstr>Cambria</vt:lpstr>
      <vt:lpstr>Georgia</vt:lpstr>
      <vt:lpstr>Times New Roman</vt:lpstr>
      <vt:lpstr>Tw Cen MT</vt:lpstr>
      <vt:lpstr>Wingdings</vt:lpstr>
      <vt:lpstr>Tema1</vt:lpstr>
      <vt:lpstr>Presentazione standard di PowerPoint</vt:lpstr>
      <vt:lpstr>Corso: (VET-C3) Modulo: Bioeconomia, economia circolare e prodotti bio-based Unità di apprendimento: Bioenergie e colture energetiche</vt:lpstr>
      <vt:lpstr>Introduzione </vt:lpstr>
      <vt:lpstr>Presentazione standard di PowerPoint</vt:lpstr>
      <vt:lpstr>BENEFICI</vt:lpstr>
      <vt:lpstr>ASPETTI PROBLEMATICI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PRODUZIONE DI BIOETANOLO</vt:lpstr>
      <vt:lpstr>Presentazione standard di PowerPoint</vt:lpstr>
      <vt:lpstr>Presentazione standard di PowerPoint</vt:lpstr>
      <vt:lpstr>PRODUZIONE DI BIOETANOLO</vt:lpstr>
      <vt:lpstr>La produzione di zucchero-etanolo</vt:lpstr>
      <vt:lpstr>La produzione di zucchero-etanolo</vt:lpstr>
      <vt:lpstr>Presentazione standard di PowerPoint</vt:lpstr>
      <vt:lpstr>Produzione di cereali in etanolo</vt:lpstr>
      <vt:lpstr>The Grain-to-Ethanol Production</vt:lpstr>
      <vt:lpstr>La produzione di grano-etanolo</vt:lpstr>
      <vt:lpstr>La produzione di grano-etanolo</vt:lpstr>
      <vt:lpstr>La produzione di grano-etanolo</vt:lpstr>
      <vt:lpstr>Cellulosic Biomass-to-Ethanol</vt:lpstr>
      <vt:lpstr>Cell-Biomass-to-Ethanol Prod</vt:lpstr>
      <vt:lpstr>Cellulosic Biomass-to-Ethanol</vt:lpstr>
      <vt:lpstr>Cellulosic Biomass-to-Ethanol</vt:lpstr>
      <vt:lpstr>Cellulosic Biomass-to-Ethanol</vt:lpstr>
      <vt:lpstr>Cell Biomass-to-Ethanol Process</vt:lpstr>
      <vt:lpstr>FEEDSTOCKS</vt:lpstr>
      <vt:lpstr>Conclusioni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Leucotea</cp:lastModifiedBy>
  <cp:revision>48</cp:revision>
  <dcterms:created xsi:type="dcterms:W3CDTF">2022-08-02T09:54:50Z</dcterms:created>
  <dcterms:modified xsi:type="dcterms:W3CDTF">2024-02-29T10:56:52Z</dcterms:modified>
</cp:coreProperties>
</file>