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EB Garamond" panose="00000500000000000000"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pmGfr1eol0hukXkSCcohjxdG0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ELIEF">
  <p:cSld name="RELIEF">
    <p:bg>
      <p:bgPr>
        <a:blipFill>
          <a:blip r:embed="rId2">
            <a:alphaModFix/>
          </a:blip>
          <a:stretch>
            <a:fillRect/>
          </a:stretch>
        </a:blipFill>
        <a:effectLst/>
      </p:bgPr>
    </p:bg>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claimer">
  <p:cSld name="Disclaimer">
    <p:bg>
      <p:bgPr>
        <a:blipFill>
          <a:blip r:embed="rId2">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4C020"/>
              </a:buClr>
              <a:buSzPts val="6000"/>
              <a:buFont typeface="Calibri"/>
              <a:buNone/>
              <a:defRPr sz="6000" b="1">
                <a:solidFill>
                  <a:srgbClr val="94C02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595959"/>
              </a:buClr>
              <a:buSzPts val="2400"/>
              <a:buChar char="•"/>
              <a:defRPr sz="24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2"/>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9788" y="774700"/>
            <a:ext cx="10515600" cy="9159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3"/>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a:off x="838200" y="762000"/>
            <a:ext cx="10515600" cy="92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78"/>
        <p:cNvGrpSpPr/>
        <p:nvPr/>
      </p:nvGrpSpPr>
      <p:grpSpPr>
        <a:xfrm>
          <a:off x="0" y="0"/>
          <a:ext cx="0" cy="0"/>
          <a:chOff x="0" y="0"/>
          <a:chExt cx="0" cy="0"/>
        </a:xfrm>
      </p:grpSpPr>
      <p:sp>
        <p:nvSpPr>
          <p:cNvPr id="79" name="Google Shape;79;p35"/>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81"/>
        <p:cNvGrpSpPr/>
        <p:nvPr/>
      </p:nvGrpSpPr>
      <p:grpSpPr>
        <a:xfrm>
          <a:off x="0" y="0"/>
          <a:ext cx="0" cy="0"/>
          <a:chOff x="0" y="0"/>
          <a:chExt cx="0" cy="0"/>
        </a:xfrm>
      </p:grpSpPr>
      <p:sp>
        <p:nvSpPr>
          <p:cNvPr id="82" name="Google Shape;82;p36"/>
          <p:cNvSpPr txBox="1">
            <a:spLocks noGrp="1"/>
          </p:cNvSpPr>
          <p:nvPr>
            <p:ph type="title"/>
          </p:nvPr>
        </p:nvSpPr>
        <p:spPr>
          <a:xfrm rot="5400000">
            <a:off x="7204869" y="2028031"/>
            <a:ext cx="5668963"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6"/>
          <p:cNvSpPr txBox="1">
            <a:spLocks noGrp="1"/>
          </p:cNvSpPr>
          <p:nvPr>
            <p:ph type="body" idx="1"/>
          </p:nvPr>
        </p:nvSpPr>
        <p:spPr>
          <a:xfrm rot="5400000">
            <a:off x="1870868" y="-524669"/>
            <a:ext cx="5668964"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6"/>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aph">
  <p:cSld name="Graph">
    <p:spTree>
      <p:nvGrpSpPr>
        <p:cNvPr id="1" name="Shape 86"/>
        <p:cNvGrpSpPr/>
        <p:nvPr/>
      </p:nvGrpSpPr>
      <p:grpSpPr>
        <a:xfrm>
          <a:off x="0" y="0"/>
          <a:ext cx="0" cy="0"/>
          <a:chOff x="0" y="0"/>
          <a:chExt cx="0" cy="0"/>
        </a:xfrm>
      </p:grpSpPr>
      <p:sp>
        <p:nvSpPr>
          <p:cNvPr id="87" name="Google Shape;87;p37"/>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7"/>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
        <p:nvSpPr>
          <p:cNvPr id="90" name="Google Shape;90;p37"/>
          <p:cNvSpPr txBox="1">
            <a:spLocks noGrp="1"/>
          </p:cNvSpPr>
          <p:nvPr>
            <p:ph type="body" idx="1"/>
          </p:nvPr>
        </p:nvSpPr>
        <p:spPr>
          <a:xfrm>
            <a:off x="7591425" y="1776414"/>
            <a:ext cx="3762375" cy="4394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2000"/>
              <a:buFont typeface="Calibri"/>
              <a:buNone/>
              <a:defRPr sz="2000"/>
            </a:lvl2pPr>
            <a:lvl3pPr marL="1371600" lvl="2" indent="-228600" algn="l">
              <a:lnSpc>
                <a:spcPct val="90000"/>
              </a:lnSpc>
              <a:spcBef>
                <a:spcPts val="500"/>
              </a:spcBef>
              <a:spcAft>
                <a:spcPts val="0"/>
              </a:spcAft>
              <a:buClr>
                <a:schemeClr val="dk1"/>
              </a:buClr>
              <a:buSzPts val="1800"/>
              <a:buFont typeface="Calibri"/>
              <a:buNone/>
              <a:defRPr sz="1800"/>
            </a:lvl3pPr>
            <a:lvl4pPr marL="1828800" lvl="3" indent="-228600" algn="l">
              <a:lnSpc>
                <a:spcPct val="90000"/>
              </a:lnSpc>
              <a:spcBef>
                <a:spcPts val="500"/>
              </a:spcBef>
              <a:spcAft>
                <a:spcPts val="0"/>
              </a:spcAft>
              <a:buClr>
                <a:schemeClr val="dk1"/>
              </a:buClr>
              <a:buSzPts val="1600"/>
              <a:buFont typeface="Calibri"/>
              <a:buNone/>
              <a:defRPr sz="1600"/>
            </a:lvl4pPr>
            <a:lvl5pPr marL="2286000" lvl="4" indent="-228600" algn="l">
              <a:lnSpc>
                <a:spcPct val="90000"/>
              </a:lnSpc>
              <a:spcBef>
                <a:spcPts val="500"/>
              </a:spcBef>
              <a:spcAft>
                <a:spcPts val="0"/>
              </a:spcAft>
              <a:buClr>
                <a:schemeClr val="dk1"/>
              </a:buClr>
              <a:buSzPts val="1600"/>
              <a:buFont typeface="Calibri"/>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7"/>
          <p:cNvSpPr>
            <a:spLocks noGrp="1"/>
          </p:cNvSpPr>
          <p:nvPr>
            <p:ph type="chart" idx="2"/>
          </p:nvPr>
        </p:nvSpPr>
        <p:spPr>
          <a:xfrm>
            <a:off x="838200" y="1775014"/>
            <a:ext cx="6591600" cy="4395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4C020"/>
              </a:buClr>
              <a:buSzPts val="6000"/>
              <a:buFont typeface="Calibri"/>
              <a:buNone/>
              <a:defRPr sz="6000" b="1">
                <a:solidFill>
                  <a:srgbClr val="94C02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595959"/>
              </a:buClr>
              <a:buSzPts val="2400"/>
              <a:buFont typeface="Noto Sans Symbols"/>
              <a:buChar char="▪"/>
              <a:defRPr sz="2400">
                <a:solidFill>
                  <a:srgbClr val="595959"/>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 name="Google Shape;18;p23"/>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0"/>
        <p:cNvGrpSpPr/>
        <p:nvPr/>
      </p:nvGrpSpPr>
      <p:grpSpPr>
        <a:xfrm>
          <a:off x="0" y="0"/>
          <a:ext cx="0" cy="0"/>
          <a:chOff x="0" y="0"/>
          <a:chExt cx="0" cy="0"/>
        </a:xfrm>
      </p:grpSpPr>
      <p:sp>
        <p:nvSpPr>
          <p:cNvPr id="21" name="Google Shape;21;p24"/>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595959"/>
              </a:buClr>
              <a:buSzPts val="2400"/>
              <a:buChar char="•"/>
              <a:defRPr sz="24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4"/>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lonne" type="twoObj">
  <p:cSld name="TWO_OBJECTS">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838200" y="812800"/>
            <a:ext cx="10515600" cy="877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p:cSld name="Due contenuti">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838200" y="812800"/>
            <a:ext cx="10515600" cy="8778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6"/>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
        <p:nvSpPr>
          <p:cNvPr id="41" name="Google Shape;41;p27"/>
          <p:cNvSpPr>
            <a:spLocks noGrp="1"/>
          </p:cNvSpPr>
          <p:nvPr>
            <p:ph type="pic" idx="2"/>
          </p:nvPr>
        </p:nvSpPr>
        <p:spPr>
          <a:xfrm>
            <a:off x="838199" y="1781175"/>
            <a:ext cx="6591300" cy="4394200"/>
          </a:xfrm>
          <a:prstGeom prst="rect">
            <a:avLst/>
          </a:prstGeom>
          <a:noFill/>
          <a:ln>
            <a:noFill/>
          </a:ln>
        </p:spPr>
      </p:sp>
      <p:sp>
        <p:nvSpPr>
          <p:cNvPr id="42" name="Google Shape;42;p27"/>
          <p:cNvSpPr txBox="1">
            <a:spLocks noGrp="1"/>
          </p:cNvSpPr>
          <p:nvPr>
            <p:ph type="body" idx="1"/>
          </p:nvPr>
        </p:nvSpPr>
        <p:spPr>
          <a:xfrm>
            <a:off x="7591425" y="1776414"/>
            <a:ext cx="3762375" cy="4394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2000"/>
              <a:buFont typeface="Calibri"/>
              <a:buNone/>
              <a:defRPr sz="2000"/>
            </a:lvl2pPr>
            <a:lvl3pPr marL="1371600" lvl="2" indent="-228600" algn="l">
              <a:lnSpc>
                <a:spcPct val="90000"/>
              </a:lnSpc>
              <a:spcBef>
                <a:spcPts val="500"/>
              </a:spcBef>
              <a:spcAft>
                <a:spcPts val="0"/>
              </a:spcAft>
              <a:buClr>
                <a:schemeClr val="dk1"/>
              </a:buClr>
              <a:buSzPts val="1800"/>
              <a:buFont typeface="Calibri"/>
              <a:buNone/>
              <a:defRPr sz="1800"/>
            </a:lvl3pPr>
            <a:lvl4pPr marL="1828800" lvl="3" indent="-228600" algn="l">
              <a:lnSpc>
                <a:spcPct val="90000"/>
              </a:lnSpc>
              <a:spcBef>
                <a:spcPts val="500"/>
              </a:spcBef>
              <a:spcAft>
                <a:spcPts val="0"/>
              </a:spcAft>
              <a:buClr>
                <a:schemeClr val="dk1"/>
              </a:buClr>
              <a:buSzPts val="1600"/>
              <a:buFont typeface="Calibri"/>
              <a:buNone/>
              <a:defRPr sz="1600"/>
            </a:lvl4pPr>
            <a:lvl5pPr marL="2286000" lvl="4" indent="-228600" algn="l">
              <a:lnSpc>
                <a:spcPct val="90000"/>
              </a:lnSpc>
              <a:spcBef>
                <a:spcPts val="500"/>
              </a:spcBef>
              <a:spcAft>
                <a:spcPts val="0"/>
              </a:spcAft>
              <a:buClr>
                <a:schemeClr val="dk1"/>
              </a:buClr>
              <a:buSzPts val="1600"/>
              <a:buFont typeface="Calibri"/>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43"/>
        <p:cNvGrpSpPr/>
        <p:nvPr/>
      </p:nvGrpSpPr>
      <p:grpSpPr>
        <a:xfrm>
          <a:off x="0" y="0"/>
          <a:ext cx="0" cy="0"/>
          <a:chOff x="0" y="0"/>
          <a:chExt cx="0" cy="0"/>
        </a:xfrm>
      </p:grpSpPr>
      <p:sp>
        <p:nvSpPr>
          <p:cNvPr id="44" name="Google Shape;44;p28"/>
          <p:cNvSpPr txBox="1">
            <a:spLocks noGrp="1"/>
          </p:cNvSpPr>
          <p:nvPr>
            <p:ph type="title"/>
          </p:nvPr>
        </p:nvSpPr>
        <p:spPr>
          <a:xfrm>
            <a:off x="839788" y="685800"/>
            <a:ext cx="3932237"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4C020"/>
              </a:buClr>
              <a:buSzPts val="3200"/>
              <a:buFont typeface="Calibri"/>
              <a:buNone/>
              <a:defRPr sz="3200">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8"/>
          <p:cNvSpPr>
            <a:spLocks noGrp="1"/>
          </p:cNvSpPr>
          <p:nvPr>
            <p:ph type="pic" idx="2"/>
          </p:nvPr>
        </p:nvSpPr>
        <p:spPr>
          <a:xfrm>
            <a:off x="5183188" y="987425"/>
            <a:ext cx="6172200" cy="5184775"/>
          </a:xfrm>
          <a:prstGeom prst="rect">
            <a:avLst/>
          </a:prstGeom>
          <a:noFill/>
          <a:ln>
            <a:noFill/>
          </a:ln>
        </p:spPr>
      </p:sp>
      <p:sp>
        <p:nvSpPr>
          <p:cNvPr id="46" name="Google Shape;46;p28"/>
          <p:cNvSpPr txBox="1">
            <a:spLocks noGrp="1"/>
          </p:cNvSpPr>
          <p:nvPr>
            <p:ph type="body" idx="1"/>
          </p:nvPr>
        </p:nvSpPr>
        <p:spPr>
          <a:xfrm>
            <a:off x="839788" y="2057400"/>
            <a:ext cx="3932237" cy="411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28"/>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94C020"/>
              </a:buClr>
              <a:buSzPts val="4400"/>
              <a:buFont typeface="Calibri"/>
              <a:buNone/>
              <a:defRPr>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9"/>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819150"/>
            <a:ext cx="3932237" cy="12382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94C020"/>
              </a:buClr>
              <a:buSzPts val="3200"/>
              <a:buFont typeface="Calibri"/>
              <a:buNone/>
              <a:defRPr sz="3200">
                <a:solidFill>
                  <a:srgbClr val="94C0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514667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95959"/>
              </a:buClr>
              <a:buSzPts val="3200"/>
              <a:buChar char="•"/>
              <a:defRPr sz="3200">
                <a:solidFill>
                  <a:srgbClr val="595959"/>
                </a:solidFill>
              </a:defRPr>
            </a:lvl1pPr>
            <a:lvl2pPr marL="914400" lvl="1" indent="-406400" algn="l">
              <a:lnSpc>
                <a:spcPct val="90000"/>
              </a:lnSpc>
              <a:spcBef>
                <a:spcPts val="500"/>
              </a:spcBef>
              <a:spcAft>
                <a:spcPts val="0"/>
              </a:spcAft>
              <a:buClr>
                <a:srgbClr val="595959"/>
              </a:buClr>
              <a:buSzPts val="2800"/>
              <a:buChar char="•"/>
              <a:defRPr sz="2800">
                <a:solidFill>
                  <a:srgbClr val="595959"/>
                </a:solidFill>
              </a:defRPr>
            </a:lvl2pPr>
            <a:lvl3pPr marL="1371600" lvl="2" indent="-381000" algn="l">
              <a:lnSpc>
                <a:spcPct val="90000"/>
              </a:lnSpc>
              <a:spcBef>
                <a:spcPts val="500"/>
              </a:spcBef>
              <a:spcAft>
                <a:spcPts val="0"/>
              </a:spcAft>
              <a:buClr>
                <a:srgbClr val="595959"/>
              </a:buClr>
              <a:buSzPts val="2400"/>
              <a:buChar char="•"/>
              <a:defRPr sz="2400">
                <a:solidFill>
                  <a:srgbClr val="595959"/>
                </a:solidFill>
              </a:defRPr>
            </a:lvl3pPr>
            <a:lvl4pPr marL="1828800" lvl="3" indent="-355600" algn="l">
              <a:lnSpc>
                <a:spcPct val="90000"/>
              </a:lnSpc>
              <a:spcBef>
                <a:spcPts val="500"/>
              </a:spcBef>
              <a:spcAft>
                <a:spcPts val="0"/>
              </a:spcAft>
              <a:buClr>
                <a:srgbClr val="595959"/>
              </a:buClr>
              <a:buSzPts val="2000"/>
              <a:buChar char="•"/>
              <a:defRPr sz="2000">
                <a:solidFill>
                  <a:srgbClr val="595959"/>
                </a:solidFill>
              </a:defRPr>
            </a:lvl4pPr>
            <a:lvl5pPr marL="2286000" lvl="4" indent="-355600" algn="l">
              <a:lnSpc>
                <a:spcPct val="90000"/>
              </a:lnSpc>
              <a:spcBef>
                <a:spcPts val="500"/>
              </a:spcBef>
              <a:spcAft>
                <a:spcPts val="0"/>
              </a:spcAft>
              <a:buClr>
                <a:srgbClr val="595959"/>
              </a:buClr>
              <a:buSzPts val="2000"/>
              <a:buChar char="•"/>
              <a:defRPr sz="2000">
                <a:solidFill>
                  <a:srgbClr val="595959"/>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4076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94C020"/>
              </a:buClr>
              <a:buSzPts val="4400"/>
              <a:buFont typeface="Calibri"/>
              <a:buNone/>
              <a:defRPr sz="4400" b="0" i="0" u="none" strike="noStrike" cap="none">
                <a:solidFill>
                  <a:srgbClr val="94C02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ftr" idx="11"/>
          </p:nvPr>
        </p:nvSpPr>
        <p:spPr>
          <a:xfrm>
            <a:off x="838200" y="6238876"/>
            <a:ext cx="9982200" cy="60007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Calibri"/>
                <a:ea typeface="Calibri"/>
                <a:cs typeface="Calibri"/>
                <a:sym typeface="Calibri"/>
              </a:defRPr>
            </a:lvl1pPr>
            <a:lvl2pPr marL="0" marR="0" lvl="1" indent="0" algn="r" rtl="0">
              <a:spcBef>
                <a:spcPts val="0"/>
              </a:spcBef>
              <a:buNone/>
              <a:defRPr sz="1200" b="1" i="0" u="none" strike="noStrike" cap="none">
                <a:solidFill>
                  <a:srgbClr val="888888"/>
                </a:solidFill>
                <a:latin typeface="Calibri"/>
                <a:ea typeface="Calibri"/>
                <a:cs typeface="Calibri"/>
                <a:sym typeface="Calibri"/>
              </a:defRPr>
            </a:lvl2pPr>
            <a:lvl3pPr marL="0" marR="0" lvl="2" indent="0" algn="r" rtl="0">
              <a:spcBef>
                <a:spcPts val="0"/>
              </a:spcBef>
              <a:buNone/>
              <a:defRPr sz="1200" b="1" i="0" u="none" strike="noStrike" cap="none">
                <a:solidFill>
                  <a:srgbClr val="888888"/>
                </a:solidFill>
                <a:latin typeface="Calibri"/>
                <a:ea typeface="Calibri"/>
                <a:cs typeface="Calibri"/>
                <a:sym typeface="Calibri"/>
              </a:defRPr>
            </a:lvl3pPr>
            <a:lvl4pPr marL="0" marR="0" lvl="3" indent="0" algn="r" rtl="0">
              <a:spcBef>
                <a:spcPts val="0"/>
              </a:spcBef>
              <a:buNone/>
              <a:defRPr sz="1200" b="1" i="0" u="none" strike="noStrike" cap="none">
                <a:solidFill>
                  <a:srgbClr val="888888"/>
                </a:solidFill>
                <a:latin typeface="Calibri"/>
                <a:ea typeface="Calibri"/>
                <a:cs typeface="Calibri"/>
                <a:sym typeface="Calibri"/>
              </a:defRPr>
            </a:lvl4pPr>
            <a:lvl5pPr marL="0" marR="0" lvl="4" indent="0" algn="r" rtl="0">
              <a:spcBef>
                <a:spcPts val="0"/>
              </a:spcBef>
              <a:buNone/>
              <a:defRPr sz="1200" b="1" i="0" u="none" strike="noStrike" cap="none">
                <a:solidFill>
                  <a:srgbClr val="888888"/>
                </a:solidFill>
                <a:latin typeface="Calibri"/>
                <a:ea typeface="Calibri"/>
                <a:cs typeface="Calibri"/>
                <a:sym typeface="Calibri"/>
              </a:defRPr>
            </a:lvl5pPr>
            <a:lvl6pPr marL="0" marR="0" lvl="5" indent="0" algn="r" rtl="0">
              <a:spcBef>
                <a:spcPts val="0"/>
              </a:spcBef>
              <a:buNone/>
              <a:defRPr sz="1200" b="1" i="0" u="none" strike="noStrike" cap="none">
                <a:solidFill>
                  <a:srgbClr val="888888"/>
                </a:solidFill>
                <a:latin typeface="Calibri"/>
                <a:ea typeface="Calibri"/>
                <a:cs typeface="Calibri"/>
                <a:sym typeface="Calibri"/>
              </a:defRPr>
            </a:lvl6pPr>
            <a:lvl7pPr marL="0" marR="0" lvl="6" indent="0" algn="r" rtl="0">
              <a:spcBef>
                <a:spcPts val="0"/>
              </a:spcBef>
              <a:buNone/>
              <a:defRPr sz="1200" b="1" i="0" u="none" strike="noStrike" cap="none">
                <a:solidFill>
                  <a:srgbClr val="888888"/>
                </a:solidFill>
                <a:latin typeface="Calibri"/>
                <a:ea typeface="Calibri"/>
                <a:cs typeface="Calibri"/>
                <a:sym typeface="Calibri"/>
              </a:defRPr>
            </a:lvl7pPr>
            <a:lvl8pPr marL="0" marR="0" lvl="7" indent="0" algn="r" rtl="0">
              <a:spcBef>
                <a:spcPts val="0"/>
              </a:spcBef>
              <a:buNone/>
              <a:defRPr sz="1200" b="1" i="0" u="none" strike="noStrike" cap="none">
                <a:solidFill>
                  <a:srgbClr val="888888"/>
                </a:solidFill>
                <a:latin typeface="Calibri"/>
                <a:ea typeface="Calibri"/>
                <a:cs typeface="Calibri"/>
                <a:sym typeface="Calibri"/>
              </a:defRPr>
            </a:lvl8pPr>
            <a:lvl9pPr marL="0" marR="0" lvl="8" indent="0" algn="r" rtl="0">
              <a:spcBef>
                <a:spcPts val="0"/>
              </a:spcBef>
              <a:buNone/>
              <a:defRPr sz="12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agriculture.ec.europa.eu/common-agricultural-policy/cap-overview/cap-2023-27_en" TargetMode="External"/><Relationship Id="rId3" Type="http://schemas.openxmlformats.org/officeDocument/2006/relationships/hyperlink" Target="https://op.europa.eu/en/publication-detail/-/publication/775a2dc7-2a8b-11e9-8d04-01aa75ed71a1" TargetMode="External"/><Relationship Id="rId7" Type="http://schemas.openxmlformats.org/officeDocument/2006/relationships/hyperlink" Target="https://www.cbe.europa.eu/"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environment.ec.europa.eu/strategy/circular-economy-action-plan_en" TargetMode="External"/><Relationship Id="rId5" Type="http://schemas.openxmlformats.org/officeDocument/2006/relationships/hyperlink" Target="https://research-and-innovation.ec.europa.eu/document/9224c3b4-f529-4b48-b21b-879c442002a2_en" TargetMode="External"/><Relationship Id="rId10" Type="http://schemas.openxmlformats.org/officeDocument/2006/relationships/hyperlink" Target="about:blank" TargetMode="External"/><Relationship Id="rId4" Type="http://schemas.openxmlformats.org/officeDocument/2006/relationships/hyperlink" Target="https://eur-lex.europa.eu/resource.html?uri=cellar:b828d165-1c22-11ea-8c1f-01aa75ed71a1.0002.02/DOC_1&amp;format=PDF" TargetMode="External"/><Relationship Id="rId9" Type="http://schemas.openxmlformats.org/officeDocument/2006/relationships/hyperlink" Target="https://agriculture.ec.europa.eu/system/files/2022-12/csp-at-a-glance-eu-countries_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78" name="Google Shape;178;p10"/>
          <p:cNvSpPr/>
          <p:nvPr/>
        </p:nvSpPr>
        <p:spPr>
          <a:xfrm>
            <a:off x="557048" y="1009650"/>
            <a:ext cx="5265683" cy="5346700"/>
          </a:xfrm>
          <a:prstGeom prst="roundRect">
            <a:avLst>
              <a:gd name="adj" fmla="val 16667"/>
            </a:avLst>
          </a:prstGeom>
          <a:solidFill>
            <a:srgbClr val="8DB3E2"/>
          </a:solidFill>
          <a:ln w="25400" cap="flat" cmpd="sng">
            <a:solidFill>
              <a:srgbClr val="8DB3E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u="sng">
                <a:solidFill>
                  <a:srgbClr val="000000"/>
                </a:solidFill>
                <a:latin typeface="Arial"/>
                <a:ea typeface="Arial"/>
                <a:cs typeface="Arial"/>
                <a:sym typeface="Arial"/>
              </a:rPr>
              <a:t>Industria Bio-based in </a:t>
            </a:r>
            <a:r>
              <a:rPr lang="en-US" sz="1600" b="1" i="0" u="sng" strike="noStrike" cap="none">
                <a:solidFill>
                  <a:srgbClr val="000000"/>
                </a:solidFill>
                <a:latin typeface="Arial"/>
                <a:ea typeface="Arial"/>
                <a:cs typeface="Arial"/>
                <a:sym typeface="Arial"/>
              </a:rPr>
              <a:t>Europa</a:t>
            </a:r>
            <a:endParaRPr/>
          </a:p>
          <a:p>
            <a:pPr marL="0" marR="0" lvl="0" indent="0" algn="l" rtl="0">
              <a:lnSpc>
                <a:spcPct val="100000"/>
              </a:lnSpc>
              <a:spcBef>
                <a:spcPts val="80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L'industria bio-based si riferisce alla produzione di risorse biologiche rinnovabili, come colture, biomassa forestale e rifiuti organici, per produrre una vasta gamma di prodotti, tra cui biocarburanti, bioplastiche, prodotti chimici bio-based e materiali bio-based. Questo settore mira a sostituire i prodotti fossili con alternative sostenibili, riducendo le emissioni di gas a effetto serra e la dipendenza da risorse non rinnovabili. L'industria bio-based europea è stata fiorente, sostenuta da politiche favorevoli, iniziative di ricerca e sviluppo e partenariati pubblico-privato. I governi e il settore privato hanno investito nella ricerca e nell'innovazione per promuovere i progressi nelle biotecnologie e nei processi di bio raffinazione. L'industria basata sulla biodiversità contribuisce anche a promuovere lo sviluppo rurale creando nuove opportunità economiche nelle regioni agricole.</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8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79" name="Google Shape;179;p10"/>
          <p:cNvSpPr/>
          <p:nvPr/>
        </p:nvSpPr>
        <p:spPr>
          <a:xfrm>
            <a:off x="6103883" y="942975"/>
            <a:ext cx="5659491" cy="5413375"/>
          </a:xfrm>
          <a:prstGeom prst="roundRect">
            <a:avLst>
              <a:gd name="adj" fmla="val 16667"/>
            </a:avLst>
          </a:prstGeom>
          <a:solidFill>
            <a:srgbClr val="FABF8F"/>
          </a:solidFill>
          <a:ln w="25400" cap="flat" cmpd="sng">
            <a:solidFill>
              <a:srgbClr val="FABF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22222"/>
              </a:buClr>
              <a:buSzPts val="1600"/>
              <a:buFont typeface="Arial"/>
              <a:buNone/>
            </a:pPr>
            <a:r>
              <a:rPr lang="en-US" sz="1600" b="1" i="0" u="sng" strike="noStrike" cap="none">
                <a:solidFill>
                  <a:srgbClr val="222222"/>
                </a:solidFill>
                <a:latin typeface="Arial"/>
                <a:ea typeface="Arial"/>
                <a:cs typeface="Arial"/>
                <a:sym typeface="Arial"/>
              </a:rPr>
              <a:t>Bio-economia in Europa</a:t>
            </a:r>
            <a:endParaRPr/>
          </a:p>
          <a:p>
            <a:pPr marL="0" marR="0" lvl="0" indent="0" algn="l" rtl="0">
              <a:lnSpc>
                <a:spcPct val="100000"/>
              </a:lnSpc>
              <a:spcBef>
                <a:spcPts val="800"/>
              </a:spcBef>
              <a:spcAft>
                <a:spcPts val="0"/>
              </a:spcAft>
              <a:buClr>
                <a:srgbClr val="222222"/>
              </a:buClr>
              <a:buSzPts val="1600"/>
              <a:buFont typeface="Arial"/>
              <a:buNone/>
            </a:pPr>
            <a:r>
              <a:rPr lang="en-US" sz="1600" b="0" i="0" u="none" strike="noStrike" cap="none">
                <a:solidFill>
                  <a:srgbClr val="222222"/>
                </a:solidFill>
                <a:latin typeface="Arial"/>
                <a:ea typeface="Arial"/>
                <a:cs typeface="Arial"/>
                <a:sym typeface="Arial"/>
              </a:rPr>
              <a:t>La bioeconomia comprende tutte le attività economiche che utilizzano risorse e processi biologici per produrre beni e servizi. Comprende settori quali l'agricoltura, la silvicoltura, la pesca, la produzione alimentare e l'industria basata sulla biodiversità. L'UE considera la bioeconomia un elemento cruciale per il raggiungimento degli obiettivi di sviluppo sostenibile, tra cui la mitigazione dei cambiamenti climatici, la promozione di pratiche di economia circolare e l'efficienza delle risorse.</a:t>
            </a:r>
            <a:endParaRPr/>
          </a:p>
          <a:p>
            <a:pPr marL="0" marR="0" lvl="0" indent="0" algn="l" rtl="0">
              <a:lnSpc>
                <a:spcPct val="100000"/>
              </a:lnSpc>
              <a:spcBef>
                <a:spcPts val="800"/>
              </a:spcBef>
              <a:spcAft>
                <a:spcPts val="0"/>
              </a:spcAft>
              <a:buClr>
                <a:srgbClr val="222222"/>
              </a:buClr>
              <a:buSzPts val="1600"/>
              <a:buFont typeface="Arial"/>
              <a:buNone/>
            </a:pPr>
            <a:r>
              <a:rPr lang="en-US" sz="1600" b="0" i="0" u="none" strike="noStrike" cap="none">
                <a:solidFill>
                  <a:srgbClr val="222222"/>
                </a:solidFill>
                <a:latin typeface="Arial"/>
                <a:ea typeface="Arial"/>
                <a:cs typeface="Arial"/>
                <a:sym typeface="Arial"/>
              </a:rPr>
              <a:t>L'agricoltura svolge un ruolo fondamentale nella bioeconomia europea. Fornisce le risorse rinnovabili necessarie per i prodotti e i carburanti biologici. Inoltre, la bioeconomia offre agli agricoltori l'opportunità di diversificare i loro flussi di reddito impegnandosi in attività basate sulla biodiversità e utilizzando i loro sottoprodotti agricoli in processi a valore aggiunto.</a:t>
            </a:r>
            <a:endParaRPr/>
          </a:p>
          <a:p>
            <a:pPr marL="0" marR="0" lvl="0" indent="0" algn="ctr" rtl="0">
              <a:lnSpc>
                <a:spcPct val="100000"/>
              </a:lnSpc>
              <a:spcBef>
                <a:spcPts val="8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 name="Google Shape;108;p3">
            <a:extLst>
              <a:ext uri="{FF2B5EF4-FFF2-40B4-BE49-F238E27FC236}">
                <a16:creationId xmlns:a16="http://schemas.microsoft.com/office/drawing/2014/main" id="{1CEE8582-23F4-738F-0F5D-A8C1C5DCC0C1}"/>
              </a:ext>
            </a:extLst>
          </p:cNvPr>
          <p:cNvSpPr txBox="1">
            <a:spLocks noGrp="1"/>
          </p:cNvSpPr>
          <p:nvPr>
            <p:ph type="ftr" idx="11"/>
          </p:nvPr>
        </p:nvSpPr>
        <p:spPr>
          <a:xfrm>
            <a:off x="590551" y="6532775"/>
            <a:ext cx="10382250" cy="1236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4C020"/>
              </a:buClr>
              <a:buSzPts val="4400"/>
              <a:buFont typeface="Calibri"/>
              <a:buNone/>
            </a:pPr>
            <a:r>
              <a:rPr lang="en-US" b="1">
                <a:latin typeface="Calibri"/>
                <a:ea typeface="Calibri"/>
                <a:cs typeface="Calibri"/>
                <a:sym typeface="Calibri"/>
              </a:rPr>
              <a:t>C</a:t>
            </a:r>
            <a:r>
              <a:rPr lang="en-US" sz="4400" b="1">
                <a:latin typeface="Calibri"/>
                <a:ea typeface="Calibri"/>
                <a:cs typeface="Calibri"/>
                <a:sym typeface="Calibri"/>
              </a:rPr>
              <a:t>atene di </a:t>
            </a:r>
            <a:r>
              <a:rPr lang="en-US" b="1">
                <a:latin typeface="Calibri"/>
                <a:ea typeface="Calibri"/>
                <a:cs typeface="Calibri"/>
                <a:sym typeface="Calibri"/>
              </a:rPr>
              <a:t>V</a:t>
            </a:r>
            <a:r>
              <a:rPr lang="en-US" sz="4400" b="1">
                <a:latin typeface="Calibri"/>
                <a:ea typeface="Calibri"/>
                <a:cs typeface="Calibri"/>
                <a:sym typeface="Calibri"/>
              </a:rPr>
              <a:t>alore</a:t>
            </a:r>
            <a:endParaRPr/>
          </a:p>
        </p:txBody>
      </p:sp>
      <p:sp>
        <p:nvSpPr>
          <p:cNvPr id="186" name="Google Shape;186;p11"/>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pSp>
        <p:nvGrpSpPr>
          <p:cNvPr id="188" name="Google Shape;188;p11"/>
          <p:cNvGrpSpPr/>
          <p:nvPr/>
        </p:nvGrpSpPr>
        <p:grpSpPr>
          <a:xfrm>
            <a:off x="1253480" y="1386445"/>
            <a:ext cx="9643120" cy="4156786"/>
            <a:chOff x="-1544204" y="0"/>
            <a:chExt cx="14061736" cy="7040186"/>
          </a:xfrm>
        </p:grpSpPr>
        <p:sp>
          <p:nvSpPr>
            <p:cNvPr id="189" name="Google Shape;189;p11"/>
            <p:cNvSpPr/>
            <p:nvPr/>
          </p:nvSpPr>
          <p:spPr>
            <a:xfrm>
              <a:off x="-1544204" y="491422"/>
              <a:ext cx="6425157" cy="3882887"/>
            </a:xfrm>
            <a:custGeom>
              <a:avLst/>
              <a:gdLst/>
              <a:ahLst/>
              <a:cxnLst/>
              <a:rect l="l" t="t" r="r" b="b"/>
              <a:pathLst>
                <a:path w="2352675" h="2428875" extrusionOk="0">
                  <a:moveTo>
                    <a:pt x="2350294" y="2426494"/>
                  </a:moveTo>
                  <a:lnTo>
                    <a:pt x="7144" y="2426494"/>
                  </a:lnTo>
                  <a:lnTo>
                    <a:pt x="7144" y="7144"/>
                  </a:lnTo>
                  <a:lnTo>
                    <a:pt x="2350294" y="7144"/>
                  </a:lnTo>
                </a:path>
              </a:pathLst>
            </a:custGeom>
            <a:noFill/>
            <a:ln w="63500"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1"/>
            <p:cNvSpPr txBox="1"/>
            <p:nvPr/>
          </p:nvSpPr>
          <p:spPr>
            <a:xfrm>
              <a:off x="-1362653" y="1266840"/>
              <a:ext cx="13746967" cy="2514598"/>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679" b="1" i="1">
                  <a:solidFill>
                    <a:srgbClr val="94C020"/>
                  </a:solidFill>
                  <a:latin typeface="Open Sans"/>
                  <a:ea typeface="Open Sans"/>
                  <a:cs typeface="Open Sans"/>
                  <a:sym typeface="Open Sans"/>
                </a:rPr>
                <a:t>un insieme di attività interconnesse che forniscono prodotti/servizi aggiungendo valore al materiale sfuso (materia prima). In una catena di valore bio-based, le materie prime tendono ad essere biomassa ricavata da un percorso di produzione primaria esistente (ad esempio, agricoltura, silvicoltura e bestiame), o di un nuovo (ad esempio, microalghe) o di origine secondaria (ad esempio, fanghi, acque reflue industriali e rifiuti organici domestici). </a:t>
              </a:r>
              <a:endParaRPr/>
            </a:p>
          </p:txBody>
        </p:sp>
        <p:grpSp>
          <p:nvGrpSpPr>
            <p:cNvPr id="191" name="Google Shape;191;p11"/>
            <p:cNvGrpSpPr/>
            <p:nvPr/>
          </p:nvGrpSpPr>
          <p:grpSpPr>
            <a:xfrm>
              <a:off x="5168177" y="0"/>
              <a:ext cx="965388" cy="771680"/>
              <a:chOff x="5168177" y="0"/>
              <a:chExt cx="965388" cy="771680"/>
            </a:xfrm>
          </p:grpSpPr>
          <p:sp>
            <p:nvSpPr>
              <p:cNvPr id="192" name="Google Shape;192;p11"/>
              <p:cNvSpPr/>
              <p:nvPr/>
            </p:nvSpPr>
            <p:spPr>
              <a:xfrm rot="10800000">
                <a:off x="5168177" y="0"/>
                <a:ext cx="393715" cy="771680"/>
              </a:xfrm>
              <a:custGeom>
                <a:avLst/>
                <a:gdLst/>
                <a:ahLst/>
                <a:cxnLst/>
                <a:rect l="l" t="t" r="r" b="b"/>
                <a:pathLst>
                  <a:path w="476250" h="933450" extrusionOk="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1"/>
              <p:cNvSpPr/>
              <p:nvPr/>
            </p:nvSpPr>
            <p:spPr>
              <a:xfrm rot="10800000">
                <a:off x="5739850" y="0"/>
                <a:ext cx="393715" cy="771680"/>
              </a:xfrm>
              <a:custGeom>
                <a:avLst/>
                <a:gdLst/>
                <a:ahLst/>
                <a:cxnLst/>
                <a:rect l="l" t="t" r="r" b="b"/>
                <a:pathLst>
                  <a:path w="476250" h="933450" extrusionOk="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4" name="Google Shape;194;p11"/>
            <p:cNvGrpSpPr/>
            <p:nvPr/>
          </p:nvGrpSpPr>
          <p:grpSpPr>
            <a:xfrm rot="10800000">
              <a:off x="5168177" y="4009495"/>
              <a:ext cx="965388" cy="771680"/>
              <a:chOff x="5168177" y="4009495"/>
              <a:chExt cx="965388" cy="771680"/>
            </a:xfrm>
          </p:grpSpPr>
          <p:sp>
            <p:nvSpPr>
              <p:cNvPr id="195" name="Google Shape;195;p11"/>
              <p:cNvSpPr/>
              <p:nvPr/>
            </p:nvSpPr>
            <p:spPr>
              <a:xfrm rot="10800000">
                <a:off x="5168177" y="4009495"/>
                <a:ext cx="393715" cy="771680"/>
              </a:xfrm>
              <a:custGeom>
                <a:avLst/>
                <a:gdLst/>
                <a:ahLst/>
                <a:cxnLst/>
                <a:rect l="l" t="t" r="r" b="b"/>
                <a:pathLst>
                  <a:path w="476250" h="933450" extrusionOk="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1"/>
              <p:cNvSpPr/>
              <p:nvPr/>
            </p:nvSpPr>
            <p:spPr>
              <a:xfrm rot="10800000">
                <a:off x="5739850" y="4009495"/>
                <a:ext cx="393715" cy="771680"/>
              </a:xfrm>
              <a:custGeom>
                <a:avLst/>
                <a:gdLst/>
                <a:ahLst/>
                <a:cxnLst/>
                <a:rect l="l" t="t" r="r" b="b"/>
                <a:pathLst>
                  <a:path w="476250" h="933450" extrusionOk="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11"/>
            <p:cNvSpPr txBox="1"/>
            <p:nvPr/>
          </p:nvSpPr>
          <p:spPr>
            <a:xfrm>
              <a:off x="2457857" y="5313255"/>
              <a:ext cx="6444930" cy="1726931"/>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endParaRPr sz="1100">
                <a:solidFill>
                  <a:srgbClr val="172A48"/>
                </a:solidFill>
                <a:latin typeface="Open Sans"/>
                <a:ea typeface="Open Sans"/>
                <a:cs typeface="Open Sans"/>
                <a:sym typeface="Open Sans"/>
              </a:endParaRPr>
            </a:p>
          </p:txBody>
        </p:sp>
        <p:sp>
          <p:nvSpPr>
            <p:cNvPr id="198" name="Google Shape;198;p11"/>
            <p:cNvSpPr/>
            <p:nvPr/>
          </p:nvSpPr>
          <p:spPr>
            <a:xfrm flipH="1">
              <a:off x="6529890" y="491422"/>
              <a:ext cx="5987642" cy="3882887"/>
            </a:xfrm>
            <a:custGeom>
              <a:avLst/>
              <a:gdLst/>
              <a:ahLst/>
              <a:cxnLst/>
              <a:rect l="l" t="t" r="r" b="b"/>
              <a:pathLst>
                <a:path w="2352675" h="2428875" extrusionOk="0">
                  <a:moveTo>
                    <a:pt x="2350294" y="2426494"/>
                  </a:moveTo>
                  <a:lnTo>
                    <a:pt x="7144" y="2426494"/>
                  </a:lnTo>
                  <a:lnTo>
                    <a:pt x="7144" y="7144"/>
                  </a:lnTo>
                  <a:lnTo>
                    <a:pt x="2350294" y="7144"/>
                  </a:lnTo>
                </a:path>
              </a:pathLst>
            </a:custGeom>
            <a:noFill/>
            <a:ln w="63500"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99" name="Google Shape;199;p11"/>
          <p:cNvPicPr preferRelativeResize="0"/>
          <p:nvPr/>
        </p:nvPicPr>
        <p:blipFill rotWithShape="1">
          <a:blip r:embed="rId3">
            <a:alphaModFix/>
          </a:blip>
          <a:srcRect t="21010" b="40049"/>
          <a:stretch/>
        </p:blipFill>
        <p:spPr>
          <a:xfrm>
            <a:off x="3334017" y="4452439"/>
            <a:ext cx="5829300" cy="2010357"/>
          </a:xfrm>
          <a:prstGeom prst="rect">
            <a:avLst/>
          </a:prstGeom>
          <a:noFill/>
          <a:ln>
            <a:noFill/>
          </a:ln>
        </p:spPr>
      </p:pic>
      <p:sp>
        <p:nvSpPr>
          <p:cNvPr id="2" name="Google Shape;108;p3">
            <a:extLst>
              <a:ext uri="{FF2B5EF4-FFF2-40B4-BE49-F238E27FC236}">
                <a16:creationId xmlns:a16="http://schemas.microsoft.com/office/drawing/2014/main" id="{C7B3AE17-63AA-0A78-BCDE-C5F53D652E8D}"/>
              </a:ext>
            </a:extLst>
          </p:cNvPr>
          <p:cNvSpPr txBox="1">
            <a:spLocks noGrp="1"/>
          </p:cNvSpPr>
          <p:nvPr>
            <p:ph type="ftr" idx="11"/>
          </p:nvPr>
        </p:nvSpPr>
        <p:spPr>
          <a:xfrm>
            <a:off x="590551" y="6462795"/>
            <a:ext cx="10382250" cy="19359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839788" y="685800"/>
            <a:ext cx="3932237" cy="1371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94C020"/>
              </a:buClr>
              <a:buSzPts val="3200"/>
              <a:buFont typeface="Calibri"/>
              <a:buNone/>
            </a:pPr>
            <a:r>
              <a:rPr lang="en-US"/>
              <a:t>Catene di Valore in bioeconomia</a:t>
            </a:r>
            <a:endParaRPr/>
          </a:p>
        </p:txBody>
      </p:sp>
      <p:sp>
        <p:nvSpPr>
          <p:cNvPr id="205" name="Google Shape;205;p12"/>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07" name="Google Shape;207;p12"/>
          <p:cNvSpPr txBox="1">
            <a:spLocks noGrp="1"/>
          </p:cNvSpPr>
          <p:nvPr>
            <p:ph type="body" idx="1"/>
          </p:nvPr>
        </p:nvSpPr>
        <p:spPr>
          <a:xfrm>
            <a:off x="839788" y="2057400"/>
            <a:ext cx="3932237" cy="393233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a:solidFill>
                  <a:srgbClr val="000000"/>
                </a:solidFill>
                <a:latin typeface="Calibri"/>
                <a:ea typeface="Calibri"/>
                <a:cs typeface="Calibri"/>
                <a:sym typeface="Calibri"/>
              </a:rPr>
              <a:t>All'interno della bioeconomia, </a:t>
            </a:r>
            <a:r>
              <a:rPr lang="en-US" sz="1800" b="1">
                <a:solidFill>
                  <a:srgbClr val="2F5496"/>
                </a:solidFill>
                <a:latin typeface="Calibri"/>
                <a:ea typeface="Calibri"/>
                <a:cs typeface="Calibri"/>
                <a:sym typeface="Calibri"/>
              </a:rPr>
              <a:t>le catene del valore</a:t>
            </a:r>
            <a:r>
              <a:rPr lang="en-US" sz="1800">
                <a:solidFill>
                  <a:srgbClr val="000000"/>
                </a:solidFill>
                <a:latin typeface="Calibri"/>
                <a:ea typeface="Calibri"/>
                <a:cs typeface="Calibri"/>
                <a:sym typeface="Calibri"/>
              </a:rPr>
              <a:t> svolgono un ruolo cruciale nel collegare le diverse fasi di produzione e trasformazione per fornire prodotti al mercato. Quando si tratta di agricoltura nel contesto della bioeconomia, le catene del valore svolgono un ruolo essenziale nell'ottimizzare l'utilizzo delle risorse, ridurre gli sprechi e creare pratiche agricole più sostenibili. Le catene di valore bio basate sono state identificate come uno dei percorsi più promettenti per raggiungere un'economia circolare efficiente in termini di risorse. </a:t>
            </a:r>
            <a:endParaRPr sz="1800">
              <a:solidFill>
                <a:srgbClr val="000000"/>
              </a:solidFill>
              <a:latin typeface="EB Garamond"/>
              <a:ea typeface="EB Garamond"/>
              <a:cs typeface="EB Garamond"/>
              <a:sym typeface="EB Garamond"/>
            </a:endParaRPr>
          </a:p>
          <a:p>
            <a:pPr marL="0" lvl="0" indent="0" algn="l" rtl="0">
              <a:lnSpc>
                <a:spcPct val="90000"/>
              </a:lnSpc>
              <a:spcBef>
                <a:spcPts val="1000"/>
              </a:spcBef>
              <a:spcAft>
                <a:spcPts val="0"/>
              </a:spcAft>
              <a:buClr>
                <a:schemeClr val="dk1"/>
              </a:buClr>
              <a:buSzPts val="1600"/>
              <a:buNone/>
            </a:pPr>
            <a:endParaRPr/>
          </a:p>
        </p:txBody>
      </p:sp>
      <p:pic>
        <p:nvPicPr>
          <p:cNvPr id="208" name="Google Shape;208;p12" descr="Sustainability 10 01695 g002 550"/>
          <p:cNvPicPr preferRelativeResize="0"/>
          <p:nvPr/>
        </p:nvPicPr>
        <p:blipFill rotWithShape="1">
          <a:blip r:embed="rId3">
            <a:alphaModFix/>
          </a:blip>
          <a:srcRect/>
          <a:stretch/>
        </p:blipFill>
        <p:spPr>
          <a:xfrm>
            <a:off x="5166880" y="1800225"/>
            <a:ext cx="6053570" cy="3466423"/>
          </a:xfrm>
          <a:prstGeom prst="rect">
            <a:avLst/>
          </a:prstGeom>
          <a:noFill/>
          <a:ln>
            <a:noFill/>
          </a:ln>
        </p:spPr>
      </p:pic>
      <p:sp>
        <p:nvSpPr>
          <p:cNvPr id="2" name="Google Shape;108;p3">
            <a:extLst>
              <a:ext uri="{FF2B5EF4-FFF2-40B4-BE49-F238E27FC236}">
                <a16:creationId xmlns:a16="http://schemas.microsoft.com/office/drawing/2014/main" id="{9088693C-07E3-A7CE-C3DC-07703DADE3A3}"/>
              </a:ext>
            </a:extLst>
          </p:cNvPr>
          <p:cNvSpPr txBox="1">
            <a:spLocks noGrp="1"/>
          </p:cNvSpPr>
          <p:nvPr>
            <p:ph type="ftr" idx="11"/>
          </p:nvPr>
        </p:nvSpPr>
        <p:spPr>
          <a:xfrm>
            <a:off x="590551" y="6056313"/>
            <a:ext cx="1038225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153563" y="685800"/>
            <a:ext cx="11919617" cy="1371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94C020"/>
              </a:buClr>
              <a:buSzPts val="3200"/>
              <a:buFont typeface="Calibri"/>
              <a:buNone/>
            </a:pPr>
            <a:r>
              <a:rPr lang="en-US"/>
              <a:t>Ripartizione delle catene del valore nel settore della bioeconomia:</a:t>
            </a:r>
            <a:endParaRPr/>
          </a:p>
        </p:txBody>
      </p:sp>
      <p:sp>
        <p:nvSpPr>
          <p:cNvPr id="214" name="Google Shape;214;p1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16" name="Google Shape;216;p13"/>
          <p:cNvSpPr txBox="1">
            <a:spLocks noGrp="1"/>
          </p:cNvSpPr>
          <p:nvPr>
            <p:ph type="body" idx="1"/>
          </p:nvPr>
        </p:nvSpPr>
        <p:spPr>
          <a:xfrm>
            <a:off x="839788" y="2057400"/>
            <a:ext cx="10706449" cy="3907172"/>
          </a:xfrm>
          <a:prstGeom prst="rect">
            <a:avLst/>
          </a:prstGeom>
          <a:noFill/>
          <a:ln>
            <a:noFill/>
          </a:ln>
        </p:spPr>
        <p:txBody>
          <a:bodyPr spcFirstLastPara="1" wrap="square" lIns="91425" tIns="45700" rIns="91425" bIns="45700" anchor="t" anchorCtr="0">
            <a:normAutofit fontScale="85000" lnSpcReduction="10000"/>
          </a:bodyPr>
          <a:lstStyle/>
          <a:p>
            <a:pPr marL="342900" marR="0" lvl="0" indent="-342900" algn="just" rtl="0">
              <a:lnSpc>
                <a:spcPct val="115000"/>
              </a:lnSpc>
              <a:spcBef>
                <a:spcPts val="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Raccolta e selezione: </a:t>
            </a:r>
            <a:r>
              <a:rPr lang="en-US" sz="1800">
                <a:latin typeface="Calibri"/>
                <a:ea typeface="Calibri"/>
                <a:cs typeface="Calibri"/>
                <a:sym typeface="Calibri"/>
              </a:rPr>
              <a:t>una volta che le colture sono pronte per la raccolta o il bestiame è pronto per la trasformazione, questa fase prevede la raccolta di prodotti agricoli da aziende agricole e altre fonti.</a:t>
            </a:r>
            <a:endParaRPr/>
          </a:p>
          <a:p>
            <a:pPr marL="342900" marR="0" lvl="0" indent="-342900" algn="just" rtl="0">
              <a:lnSpc>
                <a:spcPct val="115000"/>
              </a:lnSpc>
              <a:spcBef>
                <a:spcPts val="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Lavorazione e raffinazione: </a:t>
            </a:r>
            <a:r>
              <a:rPr lang="en-US" sz="1800">
                <a:latin typeface="Calibri"/>
                <a:ea typeface="Calibri"/>
                <a:cs typeface="Calibri"/>
                <a:sym typeface="Calibri"/>
              </a:rPr>
              <a:t>in questa fase, le materie prime agricole vengono lavorate e raffinate per creare prodotti a valore aggiunto. Ciò può includere la produzione di biocarburanti, prodotti chimici bio-based, materiali biodegradabili e altri prodotti bio-based.</a:t>
            </a:r>
            <a:endParaRPr/>
          </a:p>
          <a:p>
            <a:pPr marL="342900" marR="0" lvl="0" indent="-342900" algn="just" rtl="0">
              <a:lnSpc>
                <a:spcPct val="115000"/>
              </a:lnSpc>
              <a:spcBef>
                <a:spcPts val="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Distribuzione e logistica: </a:t>
            </a:r>
            <a:r>
              <a:rPr lang="en-US" sz="1800">
                <a:latin typeface="Calibri"/>
                <a:ea typeface="Calibri"/>
                <a:cs typeface="Calibri"/>
                <a:sym typeface="Calibri"/>
              </a:rPr>
              <a:t>dopo la lavorazione, i prodotti biologici devono essere distribuiti a vari mercati e consumatori. Una logistica e un trasporto efficienti svolgono un ruolo importante nel garantire che i prodotti raggiungano rapidamente le destinazioni previste.</a:t>
            </a:r>
            <a:endParaRPr/>
          </a:p>
          <a:p>
            <a:pPr marL="342900" marR="0" lvl="0" indent="-342900" algn="just" rtl="0">
              <a:lnSpc>
                <a:spcPct val="115000"/>
              </a:lnSpc>
              <a:spcBef>
                <a:spcPts val="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Mercati al dettaglio e al consumo: </a:t>
            </a:r>
            <a:r>
              <a:rPr lang="en-US" sz="1800">
                <a:latin typeface="Calibri"/>
                <a:ea typeface="Calibri"/>
                <a:cs typeface="Calibri"/>
                <a:sym typeface="Calibri"/>
              </a:rPr>
              <a:t>questa fase prevede la vendita di prodotti biologici ai consumatori finali attraverso vari canali di vendita al dettaglio. La bioeconomia si propone di offrire alternative sostenibili ed ecocompatibili ai prodotti tradizionali.</a:t>
            </a:r>
            <a:endParaRPr/>
          </a:p>
          <a:p>
            <a:pPr marL="342900" marR="0" lvl="0" indent="-342900" algn="just" rtl="0">
              <a:lnSpc>
                <a:spcPct val="115000"/>
              </a:lnSpc>
              <a:spcBef>
                <a:spcPts val="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Gestione dei rifiuti e dei sottoprodotti: </a:t>
            </a:r>
            <a:r>
              <a:rPr lang="en-US" sz="1800">
                <a:latin typeface="Calibri"/>
                <a:ea typeface="Calibri"/>
                <a:cs typeface="Calibri"/>
                <a:sym typeface="Calibri"/>
              </a:rPr>
              <a:t>le catene di valore della bioeconomia sostenibile sottolineano la gestione efficiente dei rifiuti e dei sottoprodotti generati in diverse fasi della produzione. Questi sottoprodotti possono essere utilizzati per altri scopi, come la generazione di energia attraverso la produzione di biogas o utilizzati come materia prima per altre industrie.</a:t>
            </a:r>
            <a:endParaRPr/>
          </a:p>
          <a:p>
            <a:pPr marL="342900" marR="0" lvl="0" indent="-342900" algn="just" rtl="0">
              <a:lnSpc>
                <a:spcPct val="115000"/>
              </a:lnSpc>
              <a:spcBef>
                <a:spcPts val="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Ricerca e innovazione: </a:t>
            </a:r>
            <a:r>
              <a:rPr lang="en-US" sz="1800">
                <a:latin typeface="Calibri"/>
                <a:ea typeface="Calibri"/>
                <a:cs typeface="Calibri"/>
                <a:sym typeface="Calibri"/>
              </a:rPr>
              <a:t>La ricerca e l'innovazione costanti sono vitali per il settore della bioeconomia per sviluppare nuove e migliori tecnologie, migliori varietà di colture e pratiche agricole più sostenibili.</a:t>
            </a:r>
            <a:endParaRPr/>
          </a:p>
        </p:txBody>
      </p:sp>
      <p:sp>
        <p:nvSpPr>
          <p:cNvPr id="2" name="Google Shape;108;p3">
            <a:extLst>
              <a:ext uri="{FF2B5EF4-FFF2-40B4-BE49-F238E27FC236}">
                <a16:creationId xmlns:a16="http://schemas.microsoft.com/office/drawing/2014/main" id="{7F944FEA-9AAC-99EC-ED43-859085D96B40}"/>
              </a:ext>
            </a:extLst>
          </p:cNvPr>
          <p:cNvSpPr txBox="1">
            <a:spLocks noGrp="1"/>
          </p:cNvSpPr>
          <p:nvPr>
            <p:ph type="ftr" idx="11"/>
          </p:nvPr>
        </p:nvSpPr>
        <p:spPr>
          <a:xfrm>
            <a:off x="590551" y="6056313"/>
            <a:ext cx="1038225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839788" y="685800"/>
            <a:ext cx="3932237" cy="1371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94C020"/>
              </a:buClr>
              <a:buSzPts val="3200"/>
              <a:buFont typeface="Calibri"/>
              <a:buNone/>
            </a:pPr>
            <a:r>
              <a:rPr lang="en-US"/>
              <a:t>Mappatura della catena del valore</a:t>
            </a:r>
            <a:endParaRPr/>
          </a:p>
        </p:txBody>
      </p:sp>
      <p:sp>
        <p:nvSpPr>
          <p:cNvPr id="222" name="Google Shape;222;p1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23" name="Google Shape;223;p14"/>
          <p:cNvSpPr txBox="1">
            <a:spLocks noGrp="1"/>
          </p:cNvSpPr>
          <p:nvPr>
            <p:ph type="body" idx="1"/>
          </p:nvPr>
        </p:nvSpPr>
        <p:spPr>
          <a:xfrm>
            <a:off x="839788" y="2057400"/>
            <a:ext cx="3932237" cy="4114800"/>
          </a:xfrm>
          <a:prstGeom prst="rect">
            <a:avLst/>
          </a:prstGeom>
          <a:noFill/>
          <a:ln>
            <a:noFill/>
          </a:ln>
        </p:spPr>
        <p:txBody>
          <a:bodyPr spcFirstLastPara="1" wrap="square" lIns="91425" tIns="45700" rIns="91425" bIns="45700" anchor="t" anchorCtr="0">
            <a:normAutofit/>
          </a:bodyPr>
          <a:lstStyle/>
          <a:p>
            <a:pPr marL="0" marR="0" lvl="0" indent="0" algn="just" rtl="0">
              <a:lnSpc>
                <a:spcPct val="115000"/>
              </a:lnSpc>
              <a:spcBef>
                <a:spcPts val="0"/>
              </a:spcBef>
              <a:spcAft>
                <a:spcPts val="0"/>
              </a:spcAft>
              <a:buClr>
                <a:srgbClr val="000000"/>
              </a:buClr>
              <a:buSzPts val="2000"/>
              <a:buNone/>
            </a:pPr>
            <a:r>
              <a:rPr lang="en-US" sz="2000">
                <a:solidFill>
                  <a:srgbClr val="000000"/>
                </a:solidFill>
                <a:latin typeface="Calibri"/>
                <a:ea typeface="Calibri"/>
                <a:cs typeface="Calibri"/>
                <a:sym typeface="Calibri"/>
              </a:rPr>
              <a:t>Le mappe della catena del valore forniscono preziose informazioni sulle attività, gli attori e la tecnologia integrati, oltre al flusso di materiali, e forniscono una previsione della portata e del potenziale di prestazioni qualitative (in termini socioeconomici e ambientali) in ciascuna delle fasi del ciclo di vita.</a:t>
            </a:r>
            <a:endParaRPr sz="2000"/>
          </a:p>
        </p:txBody>
      </p:sp>
      <p:pic>
        <p:nvPicPr>
          <p:cNvPr id="224" name="Google Shape;224;p14" descr="Sustainability 10 01695 g007"/>
          <p:cNvPicPr preferRelativeResize="0"/>
          <p:nvPr/>
        </p:nvPicPr>
        <p:blipFill rotWithShape="1">
          <a:blip r:embed="rId3">
            <a:alphaModFix/>
          </a:blip>
          <a:srcRect/>
          <a:stretch/>
        </p:blipFill>
        <p:spPr>
          <a:xfrm>
            <a:off x="5008880" y="980757"/>
            <a:ext cx="6650882" cy="5324434"/>
          </a:xfrm>
          <a:prstGeom prst="rect">
            <a:avLst/>
          </a:prstGeom>
          <a:noFill/>
          <a:ln>
            <a:noFill/>
          </a:ln>
        </p:spPr>
      </p:pic>
      <p:pic>
        <p:nvPicPr>
          <p:cNvPr id="225" name="Google Shape;225;p14" descr="A black text on a white background&#10;&#10;Description automatically generated"/>
          <p:cNvPicPr preferRelativeResize="0"/>
          <p:nvPr/>
        </p:nvPicPr>
        <p:blipFill rotWithShape="1">
          <a:blip r:embed="rId4">
            <a:alphaModFix/>
          </a:blip>
          <a:srcRect/>
          <a:stretch/>
        </p:blipFill>
        <p:spPr>
          <a:xfrm>
            <a:off x="6643223" y="6305191"/>
            <a:ext cx="3651438" cy="469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2400"/>
              <a:buFont typeface="Calibri"/>
              <a:buNone/>
            </a:pPr>
            <a:r>
              <a:rPr lang="en-US" sz="2400" b="1">
                <a:latin typeface="Calibri"/>
                <a:ea typeface="Calibri"/>
                <a:cs typeface="Calibri"/>
                <a:sym typeface="Calibri"/>
              </a:rPr>
              <a:t>Aspetti economici della bioeconomia</a:t>
            </a:r>
            <a:r>
              <a:rPr lang="en-US" sz="2400">
                <a:latin typeface="Calibri"/>
                <a:ea typeface="Calibri"/>
                <a:cs typeface="Calibri"/>
                <a:sym typeface="Calibri"/>
              </a:rPr>
              <a:t> </a:t>
            </a:r>
            <a:endParaRPr sz="2400"/>
          </a:p>
        </p:txBody>
      </p:sp>
      <p:sp>
        <p:nvSpPr>
          <p:cNvPr id="231" name="Google Shape;231;p15"/>
          <p:cNvSpPr txBox="1">
            <a:spLocks noGrp="1"/>
          </p:cNvSpPr>
          <p:nvPr>
            <p:ph type="body" idx="1"/>
          </p:nvPr>
        </p:nvSpPr>
        <p:spPr>
          <a:xfrm>
            <a:off x="153563" y="1530052"/>
            <a:ext cx="11372850" cy="4233185"/>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just" rtl="0">
              <a:lnSpc>
                <a:spcPct val="115000"/>
              </a:lnSpc>
              <a:spcBef>
                <a:spcPts val="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Diversificazione delle industrie</a:t>
            </a:r>
            <a:r>
              <a:rPr lang="en-US" sz="1800">
                <a:solidFill>
                  <a:srgbClr val="8DA9DB"/>
                </a:solidFill>
                <a:latin typeface="Calibri"/>
                <a:ea typeface="Calibri"/>
                <a:cs typeface="Calibri"/>
                <a:sym typeface="Calibri"/>
              </a:rPr>
              <a:t>:</a:t>
            </a:r>
            <a:r>
              <a:rPr lang="en-US" sz="1800">
                <a:latin typeface="Calibri"/>
                <a:ea typeface="Calibri"/>
                <a:cs typeface="Calibri"/>
                <a:sym typeface="Calibri"/>
              </a:rPr>
              <a:t> La bioeconomia mira a promuovere lo sviluppo di diverse industrie basate su risorse bio-based. Questo include settori come la bioenergia, i biocarburanti, le bioplastiche, le sostanze chimiche bio-based, i materiali bio-based e altro ancora. Diversificando le industrie, riduce la dipendenza dalle risorse fossili finite e favorisce la crescita economica attraverso l'innovazione.</a:t>
            </a:r>
            <a:endParaRPr/>
          </a:p>
          <a:p>
            <a:pPr marL="342900" marR="0" lvl="0" indent="-342900" algn="just" rtl="0">
              <a:lnSpc>
                <a:spcPct val="115000"/>
              </a:lnSpc>
              <a:spcBef>
                <a:spcPts val="60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Gestione sostenibile delle risorse: </a:t>
            </a:r>
            <a:r>
              <a:rPr lang="en-US" sz="1800">
                <a:latin typeface="Calibri"/>
                <a:ea typeface="Calibri"/>
                <a:cs typeface="Calibri"/>
                <a:sym typeface="Calibri"/>
              </a:rPr>
              <a:t>La bioeconomia sottolinea la gestione sostenibile delle risorse biologiche, come colture, foreste, vita marina e materiali di scarto. Le pratiche sostenibili assicurano che le risorse siano utilizzate in modo da preservare la loro disponibilità per le generazioni future e prevenire lo sfruttamento eccessivo.</a:t>
            </a:r>
            <a:endParaRPr/>
          </a:p>
          <a:p>
            <a:pPr marL="342900" marR="0" lvl="0" indent="-342900" algn="just" rtl="0">
              <a:lnSpc>
                <a:spcPct val="115000"/>
              </a:lnSpc>
              <a:spcBef>
                <a:spcPts val="60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Creazione di posti di lavoro e sviluppo rurale: </a:t>
            </a:r>
            <a:r>
              <a:rPr lang="en-US" sz="1800">
                <a:latin typeface="Calibri"/>
                <a:ea typeface="Calibri"/>
                <a:cs typeface="Calibri"/>
                <a:sym typeface="Calibri"/>
              </a:rPr>
              <a:t>la bioeconomia può svolgere un ruolo significativo nella creazione di opportunità di lavoro e nella promozione dello sviluppo rurale. Attività come l'agricoltura sostenibile, la silvicoltura e le bioindustrie possono generare occupazione nelle zone rurali, contribuendo alla crescita economica regionale e riducendo le disparità tra città e campagna.</a:t>
            </a:r>
            <a:endParaRPr/>
          </a:p>
          <a:p>
            <a:pPr marL="342900" marR="0" lvl="0" indent="-342900" algn="just" rtl="0">
              <a:lnSpc>
                <a:spcPct val="115000"/>
              </a:lnSpc>
              <a:spcBef>
                <a:spcPts val="60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Approccio dell'economia circolare: </a:t>
            </a:r>
            <a:r>
              <a:rPr lang="en-US" sz="1800">
                <a:latin typeface="Calibri"/>
                <a:ea typeface="Calibri"/>
                <a:cs typeface="Calibri"/>
                <a:sym typeface="Calibri"/>
              </a:rPr>
              <a:t>la bioeconomia abbraccia un modello di economia circolare, in cui rifiuti e sottoprodotti sono utilizzati per creare prodotti a valore aggiunto. Questo approccio riduce la produzione di rifiuti, promuove il riciclaggio e migliora l'efficienza delle risorse, riducendo così i costi di produzione complessivi.</a:t>
            </a:r>
            <a:endParaRPr/>
          </a:p>
          <a:p>
            <a:pPr marL="342900" marR="0" lvl="0" indent="-342900" algn="just" rtl="0">
              <a:lnSpc>
                <a:spcPct val="115000"/>
              </a:lnSpc>
              <a:spcBef>
                <a:spcPts val="60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Innovazione e investimenti nella ricerca: </a:t>
            </a:r>
            <a:r>
              <a:rPr lang="en-US" sz="1800">
                <a:latin typeface="Calibri"/>
                <a:ea typeface="Calibri"/>
                <a:cs typeface="Calibri"/>
                <a:sym typeface="Calibri"/>
              </a:rPr>
              <a:t>la bioeconomia si basa fortemente sulla ricerca e sull'innovazione per sviluppare nuove tecnologie e processi bio-based. I governi e i settori privati investono spesso in ricerca e sviluppo (R&amp;S) per migliorare l'efficienza e la scalabilità delle industrie basate sulla biodiversità, favorendo i progressi tecnologici.</a:t>
            </a:r>
            <a:endParaRPr/>
          </a:p>
          <a:p>
            <a:pPr marL="342900" marR="0" lvl="0" indent="-342900" algn="just" rtl="0">
              <a:lnSpc>
                <a:spcPct val="115000"/>
              </a:lnSpc>
              <a:spcBef>
                <a:spcPts val="60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Benefici ambientali</a:t>
            </a:r>
            <a:r>
              <a:rPr lang="en-US" sz="1800">
                <a:latin typeface="Calibri"/>
                <a:ea typeface="Calibri"/>
                <a:cs typeface="Calibri"/>
                <a:sym typeface="Calibri"/>
              </a:rPr>
              <a:t>: Basandosi sulle risorse biologiche rinnovabili, la bioeconomia ha il potenziale per ridurre le emissioni di gas serra e mitigare il cambiamento climatico. La sostituzione dei prodotti fossili con alternative a base biologica può ridurre l'impronta di carbonio e sostenere la sostenibilità ambientale.</a:t>
            </a:r>
            <a:endParaRPr/>
          </a:p>
          <a:p>
            <a:pPr marL="342900" marR="0" lvl="0" indent="-342900" algn="just" rtl="0">
              <a:lnSpc>
                <a:spcPct val="115000"/>
              </a:lnSpc>
              <a:spcBef>
                <a:spcPts val="60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Opportunità di mercato e commercio: </a:t>
            </a:r>
            <a:r>
              <a:rPr lang="en-US" sz="1800">
                <a:latin typeface="Calibri"/>
                <a:ea typeface="Calibri"/>
                <a:cs typeface="Calibri"/>
                <a:sym typeface="Calibri"/>
              </a:rPr>
              <a:t>la bioeconomia apre nuove opportunità di mercato per i prodotti a base biologica sia a livello nazionale che internazionale. Con l'aumento della domanda di prodotti sostenibili ed ecologici, i paesi che sono forti attori della bioeconomia possono beneficiare di un aumento delle esportazioni e del commercio.</a:t>
            </a:r>
            <a:endParaRPr/>
          </a:p>
          <a:p>
            <a:pPr marL="342900" marR="0" lvl="0" indent="-342900" algn="just" rtl="0">
              <a:lnSpc>
                <a:spcPct val="115000"/>
              </a:lnSpc>
              <a:spcBef>
                <a:spcPts val="60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Supporto politico e regolamento: </a:t>
            </a:r>
            <a:r>
              <a:rPr lang="en-US" sz="1800">
                <a:latin typeface="Calibri"/>
                <a:ea typeface="Calibri"/>
                <a:cs typeface="Calibri"/>
                <a:sym typeface="Calibri"/>
              </a:rPr>
              <a:t>per promuovere la bioeconomia, i governi spesso attuano politiche e regolamenti di supporto. Ciò può includere incentivi finanziari, agevolazioni fiscali, mandati per le energie rinnovabili e standard di sostenibilità per incoraggiare l'adozione di tecnologie basate sulla biodiversità.</a:t>
            </a:r>
            <a:endParaRPr/>
          </a:p>
          <a:p>
            <a:pPr marL="342900" marR="0" lvl="0" indent="-342900" algn="just" rtl="0">
              <a:lnSpc>
                <a:spcPct val="115000"/>
              </a:lnSpc>
              <a:spcBef>
                <a:spcPts val="600"/>
              </a:spcBef>
              <a:spcAft>
                <a:spcPts val="0"/>
              </a:spcAft>
              <a:buClr>
                <a:srgbClr val="548DD4"/>
              </a:buClr>
              <a:buSzPct val="100000"/>
              <a:buFont typeface="Noto Sans Symbols"/>
              <a:buChar char="∙"/>
            </a:pPr>
            <a:r>
              <a:rPr lang="en-US" sz="1800" b="1">
                <a:solidFill>
                  <a:srgbClr val="548DD4"/>
                </a:solidFill>
                <a:latin typeface="Calibri"/>
                <a:ea typeface="Calibri"/>
                <a:cs typeface="Calibri"/>
                <a:sym typeface="Calibri"/>
              </a:rPr>
              <a:t>Sfide e rischi</a:t>
            </a:r>
            <a:r>
              <a:rPr lang="en-US" sz="1800">
                <a:latin typeface="Calibri"/>
                <a:ea typeface="Calibri"/>
                <a:cs typeface="Calibri"/>
                <a:sym typeface="Calibri"/>
              </a:rPr>
              <a:t>: nonostante i potenziali benefici, la bioeconomia si trova ad affrontare sfide come la competizione per il territorio e le risorse, i potenziali impatti sulla sicurezza alimentare e la garanzia della sostenibilità dei processi bio-based. Una governance adeguata, una regolamentazione e un coinvolgimento delle parti interessate sono fondamentali per affrontare queste sfide in modo efficace.</a:t>
            </a:r>
            <a:endParaRPr/>
          </a:p>
        </p:txBody>
      </p:sp>
      <p:sp>
        <p:nvSpPr>
          <p:cNvPr id="232" name="Google Shape;232;p1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 name="Google Shape;108;p3">
            <a:extLst>
              <a:ext uri="{FF2B5EF4-FFF2-40B4-BE49-F238E27FC236}">
                <a16:creationId xmlns:a16="http://schemas.microsoft.com/office/drawing/2014/main" id="{4DB28832-C177-69EF-C4DE-D7212EA8FD34}"/>
              </a:ext>
            </a:extLst>
          </p:cNvPr>
          <p:cNvSpPr txBox="1">
            <a:spLocks noGrp="1"/>
          </p:cNvSpPr>
          <p:nvPr>
            <p:ph type="ftr" idx="11"/>
          </p:nvPr>
        </p:nvSpPr>
        <p:spPr>
          <a:xfrm>
            <a:off x="590551" y="6056313"/>
            <a:ext cx="1038225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2400"/>
              <a:buFont typeface="Calibri"/>
              <a:buNone/>
            </a:pPr>
            <a:r>
              <a:rPr lang="en-US" sz="2400" b="1">
                <a:latin typeface="Calibri"/>
                <a:ea typeface="Calibri"/>
                <a:cs typeface="Calibri"/>
                <a:sym typeface="Calibri"/>
              </a:rPr>
              <a:t>Tools related to economic aspects of bioeconomy</a:t>
            </a:r>
            <a:endParaRPr sz="2400"/>
          </a:p>
        </p:txBody>
      </p:sp>
      <p:sp>
        <p:nvSpPr>
          <p:cNvPr id="239" name="Google Shape;239;p16"/>
          <p:cNvSpPr txBox="1">
            <a:spLocks noGrp="1"/>
          </p:cNvSpPr>
          <p:nvPr>
            <p:ph type="body" idx="1"/>
          </p:nvPr>
        </p:nvSpPr>
        <p:spPr>
          <a:xfrm>
            <a:off x="104775" y="1466850"/>
            <a:ext cx="11372850" cy="5254624"/>
          </a:xfrm>
          <a:prstGeom prst="rect">
            <a:avLst/>
          </a:prstGeom>
          <a:noFill/>
          <a:ln>
            <a:noFill/>
          </a:ln>
        </p:spPr>
        <p:txBody>
          <a:bodyPr spcFirstLastPara="1" wrap="square" lIns="91425" tIns="45700" rIns="91425" bIns="45700" anchor="t" anchorCtr="0">
            <a:normAutofit fontScale="85000" lnSpcReduction="10000"/>
          </a:bodyPr>
          <a:lstStyle/>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Input-Output Analysis: This technique helps to understand the interdependencies between different sectors of the economy. It can be used to estimate the economic impact of bioeconomy activities on various industries, employment, and value-added.</a:t>
            </a:r>
            <a:endParaRPr sz="1800" dirty="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Life Cycle Assessment (LCA) Tools: LCA evaluates the environmental impacts associated with a product's life cycle. These tools can also incorporate economic aspects, helping to assess the cost-effectiveness of bio-based products compared to conventional alternatives.</a:t>
            </a:r>
            <a:endParaRPr sz="1800" dirty="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Economic Models: There are various economic models that can simulate the effects of different policies, market conditions, and technological advancements on the bioeconomy. Examples include Computable General Equilibrium (CGE) models and agent-based models.</a:t>
            </a:r>
            <a:endParaRPr sz="1800" dirty="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Bioeconomic Modeling Software: Some software tools are specifically designed for bioeconomic modeling. These tools can help analyze the interactions between ecological and economic systems. Examples include the Bioeconomy Impact Model (BIM) and </a:t>
            </a:r>
            <a:r>
              <a:rPr lang="en-US" sz="1800" dirty="0" err="1">
                <a:solidFill>
                  <a:srgbClr val="2987C7"/>
                </a:solidFill>
                <a:latin typeface="Calibri"/>
                <a:ea typeface="Calibri"/>
                <a:cs typeface="Calibri"/>
                <a:sym typeface="Calibri"/>
              </a:rPr>
              <a:t>BioEcon</a:t>
            </a:r>
            <a:r>
              <a:rPr lang="en-US" sz="1800" dirty="0">
                <a:solidFill>
                  <a:srgbClr val="2987C7"/>
                </a:solidFill>
                <a:latin typeface="Calibri"/>
                <a:ea typeface="Calibri"/>
                <a:cs typeface="Calibri"/>
                <a:sym typeface="Calibri"/>
              </a:rPr>
              <a:t>.</a:t>
            </a:r>
            <a:endParaRPr sz="1800" dirty="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Cost-Benefit Analysis (CBA) Tools: CBA assesses the costs and benefits of a project or policy, including those related to the bioeconomy. These tools help decision-makers compare different options and determine the most economically viable choice.</a:t>
            </a:r>
            <a:endParaRPr sz="1800" dirty="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Market Analysis Tools: Tools that provide insights into market trends, demand, and pricing for bio-based products can be essential for understanding the economic potential of the bioeconomy.</a:t>
            </a:r>
            <a:endParaRPr sz="1800" dirty="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Financial Analysis Software: When assessing the economic aspects of bioeconomy projects, financial analysis tools can help calculate metrics like net present value (NPV), internal rate of return (IRR), and payback period.</a:t>
            </a:r>
            <a:endParaRPr sz="1800" dirty="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Statistical Software: Software like R or Python with appropriate libraries can be used for statistical analysis of economic data related to the bioeconomy.</a:t>
            </a:r>
            <a:endParaRPr sz="1800" dirty="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GIS (Geographic Information System) Tools: GIS can be used to analyze spatial data related to bioeconomy activities, such as land use, resource distribution, and transportation networks.</a:t>
            </a:r>
            <a:endParaRPr sz="1800" dirty="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ct val="100000"/>
              <a:buFont typeface="Noto Sans Symbols"/>
              <a:buChar char="∙"/>
            </a:pPr>
            <a:r>
              <a:rPr lang="en-US" sz="1800" dirty="0">
                <a:solidFill>
                  <a:srgbClr val="2987C7"/>
                </a:solidFill>
                <a:latin typeface="Calibri"/>
                <a:ea typeface="Calibri"/>
                <a:cs typeface="Calibri"/>
                <a:sym typeface="Calibri"/>
              </a:rPr>
              <a:t>Databases and Data Repositories: Access to relevant economic data is crucial for analysis. Various databases provide economic and environmental data related to the bioeconomy, such as statistical offices, research institutions, and international organizations.</a:t>
            </a:r>
            <a:endParaRPr sz="1800" dirty="0">
              <a:solidFill>
                <a:srgbClr val="2987C7"/>
              </a:solidFill>
              <a:latin typeface="EB Garamond"/>
              <a:ea typeface="EB Garamond"/>
              <a:cs typeface="EB Garamond"/>
              <a:sym typeface="EB Garamond"/>
            </a:endParaRPr>
          </a:p>
          <a:p>
            <a:pPr marL="228600" lvl="0" indent="-77470" algn="l" rtl="0">
              <a:lnSpc>
                <a:spcPct val="90000"/>
              </a:lnSpc>
              <a:spcBef>
                <a:spcPts val="1000"/>
              </a:spcBef>
              <a:spcAft>
                <a:spcPts val="0"/>
              </a:spcAft>
              <a:buClr>
                <a:schemeClr val="dk1"/>
              </a:buClr>
              <a:buSzPct val="100000"/>
              <a:buNone/>
            </a:pPr>
            <a:endParaRPr dirty="0"/>
          </a:p>
        </p:txBody>
      </p:sp>
      <p:sp>
        <p:nvSpPr>
          <p:cNvPr id="240" name="Google Shape;240;p1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 name="Google Shape;108;p3">
            <a:extLst>
              <a:ext uri="{FF2B5EF4-FFF2-40B4-BE49-F238E27FC236}">
                <a16:creationId xmlns:a16="http://schemas.microsoft.com/office/drawing/2014/main" id="{0FC50AA6-5474-F8B3-4B12-32C46421A71B}"/>
              </a:ext>
            </a:extLst>
          </p:cNvPr>
          <p:cNvSpPr txBox="1">
            <a:spLocks noGrp="1"/>
          </p:cNvSpPr>
          <p:nvPr>
            <p:ph type="ftr" idx="11"/>
          </p:nvPr>
        </p:nvSpPr>
        <p:spPr>
          <a:xfrm>
            <a:off x="590551" y="6610667"/>
            <a:ext cx="10382250" cy="457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2400"/>
              <a:buFont typeface="Calibri"/>
              <a:buNone/>
            </a:pPr>
            <a:r>
              <a:rPr lang="en-US" sz="2400" b="1">
                <a:latin typeface="Calibri"/>
                <a:ea typeface="Calibri"/>
                <a:cs typeface="Calibri"/>
                <a:sym typeface="Calibri"/>
              </a:rPr>
              <a:t>Life Cycle Assessment (LCA) </a:t>
            </a:r>
            <a:endParaRPr sz="2400"/>
          </a:p>
        </p:txBody>
      </p:sp>
      <p:sp>
        <p:nvSpPr>
          <p:cNvPr id="247" name="Google Shape;247;p17"/>
          <p:cNvSpPr txBox="1">
            <a:spLocks noGrp="1"/>
          </p:cNvSpPr>
          <p:nvPr>
            <p:ph type="body" idx="1"/>
          </p:nvPr>
        </p:nvSpPr>
        <p:spPr>
          <a:xfrm>
            <a:off x="104775" y="1466850"/>
            <a:ext cx="11372850" cy="5254624"/>
          </a:xfrm>
          <a:prstGeom prst="rect">
            <a:avLst/>
          </a:prstGeom>
          <a:noFill/>
          <a:ln>
            <a:noFill/>
          </a:ln>
        </p:spPr>
        <p:txBody>
          <a:bodyPr spcFirstLastPara="1" wrap="square" lIns="91425" tIns="45700" rIns="91425" bIns="45700" anchor="t" anchorCtr="0">
            <a:normAutofit/>
          </a:bodyPr>
          <a:lstStyle/>
          <a:p>
            <a:pPr marL="0" marR="0" lvl="0" indent="0" algn="just" rtl="0">
              <a:lnSpc>
                <a:spcPct val="115000"/>
              </a:lnSpc>
              <a:spcBef>
                <a:spcPts val="0"/>
              </a:spcBef>
              <a:spcAft>
                <a:spcPts val="0"/>
              </a:spcAft>
              <a:buClr>
                <a:srgbClr val="0070C0"/>
              </a:buClr>
              <a:buSzPts val="1800"/>
              <a:buChar char="•"/>
            </a:pPr>
            <a:r>
              <a:rPr lang="en-US" sz="1800" b="1">
                <a:solidFill>
                  <a:srgbClr val="0070C0"/>
                </a:solidFill>
                <a:latin typeface="Calibri"/>
                <a:ea typeface="Calibri"/>
                <a:cs typeface="Calibri"/>
                <a:sym typeface="Calibri"/>
              </a:rPr>
              <a:t>LCA is a structured, comprehensive and internationally standardised method (ISO 2006)</a:t>
            </a:r>
            <a:r>
              <a:rPr lang="en-US" sz="1800">
                <a:solidFill>
                  <a:srgbClr val="000000"/>
                </a:solidFill>
                <a:latin typeface="Calibri"/>
                <a:ea typeface="Calibri"/>
                <a:cs typeface="Calibri"/>
                <a:sym typeface="Calibri"/>
              </a:rPr>
              <a:t> that aims to assess the potential environmental impacts associated with a product, a process or a system throughout its life cycle, from extraction of its raw materials to its end of life. Its objective is to:</a:t>
            </a:r>
            <a:endParaRPr sz="1800">
              <a:solidFill>
                <a:srgbClr val="000000"/>
              </a:solidFill>
              <a:latin typeface="EB Garamond"/>
              <a:ea typeface="EB Garamond"/>
              <a:cs typeface="EB Garamond"/>
              <a:sym typeface="EB Garamond"/>
            </a:endParaRPr>
          </a:p>
          <a:p>
            <a:pPr marL="342900" marR="0" lvl="0" indent="-342900" algn="just" rtl="0">
              <a:lnSpc>
                <a:spcPct val="115000"/>
              </a:lnSpc>
              <a:spcBef>
                <a:spcPts val="1125"/>
              </a:spcBef>
              <a:spcAft>
                <a:spcPts val="0"/>
              </a:spcAft>
              <a:buClr>
                <a:srgbClr val="2987C7"/>
              </a:buClr>
              <a:buSzPts val="1800"/>
              <a:buFont typeface="Noto Sans Symbols"/>
              <a:buChar char="∙"/>
            </a:pPr>
            <a:r>
              <a:rPr lang="en-US" sz="1800">
                <a:solidFill>
                  <a:srgbClr val="2987C7"/>
                </a:solidFill>
                <a:latin typeface="Calibri"/>
                <a:ea typeface="Calibri"/>
                <a:cs typeface="Calibri"/>
                <a:sym typeface="Calibri"/>
              </a:rPr>
              <a:t>quantify all relevant flows of raw materials consumed and pollutants emitted throughout the supply chain;</a:t>
            </a:r>
            <a:endParaRPr sz="180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ts val="1800"/>
              <a:buFont typeface="Noto Sans Symbols"/>
              <a:buChar char="∙"/>
            </a:pPr>
            <a:r>
              <a:rPr lang="en-US" sz="1800">
                <a:solidFill>
                  <a:srgbClr val="2987C7"/>
                </a:solidFill>
                <a:latin typeface="Calibri"/>
                <a:ea typeface="Calibri"/>
                <a:cs typeface="Calibri"/>
                <a:sym typeface="Calibri"/>
              </a:rPr>
              <a:t>comprehensively assess the potential impacts on the environment and human health of the entire supply chain of a product, and identify hotspots of environmental impacts across the supply chain;</a:t>
            </a:r>
            <a:endParaRPr sz="1800">
              <a:solidFill>
                <a:srgbClr val="2987C7"/>
              </a:solidFill>
              <a:latin typeface="EB Garamond"/>
              <a:ea typeface="EB Garamond"/>
              <a:cs typeface="EB Garamond"/>
              <a:sym typeface="EB Garamond"/>
            </a:endParaRPr>
          </a:p>
          <a:p>
            <a:pPr marL="342900" marR="0" lvl="0" indent="-342900" algn="just" rtl="0">
              <a:lnSpc>
                <a:spcPct val="115000"/>
              </a:lnSpc>
              <a:spcBef>
                <a:spcPts val="0"/>
              </a:spcBef>
              <a:spcAft>
                <a:spcPts val="0"/>
              </a:spcAft>
              <a:buClr>
                <a:srgbClr val="2987C7"/>
              </a:buClr>
              <a:buSzPts val="1800"/>
              <a:buFont typeface="Noto Sans Symbols"/>
              <a:buChar char="∙"/>
            </a:pPr>
            <a:r>
              <a:rPr lang="en-US" sz="1800">
                <a:solidFill>
                  <a:srgbClr val="2987C7"/>
                </a:solidFill>
                <a:latin typeface="Calibri"/>
                <a:ea typeface="Calibri"/>
                <a:cs typeface="Calibri"/>
                <a:sym typeface="Calibri"/>
              </a:rPr>
              <a:t>identify trade-offs between life-cycle stages, impact categories or regions that can lead to a shifting of environmental burdens.</a:t>
            </a:r>
            <a:endParaRPr sz="1800">
              <a:solidFill>
                <a:srgbClr val="2987C7"/>
              </a:solidFill>
              <a:latin typeface="EB Garamond"/>
              <a:ea typeface="EB Garamond"/>
              <a:cs typeface="EB Garamond"/>
              <a:sym typeface="EB Garamond"/>
            </a:endParaRPr>
          </a:p>
          <a:p>
            <a:pPr marL="457200" marR="0" lvl="0" indent="0" algn="just" rtl="0">
              <a:lnSpc>
                <a:spcPct val="115000"/>
              </a:lnSpc>
              <a:spcBef>
                <a:spcPts val="0"/>
              </a:spcBef>
              <a:spcAft>
                <a:spcPts val="0"/>
              </a:spcAft>
              <a:buClr>
                <a:schemeClr val="dk1"/>
              </a:buClr>
              <a:buSzPts val="1800"/>
              <a:buNone/>
            </a:pPr>
            <a:endParaRPr sz="1800">
              <a:solidFill>
                <a:srgbClr val="2987C7"/>
              </a:solidFill>
              <a:latin typeface="EB Garamond"/>
              <a:ea typeface="EB Garamond"/>
              <a:cs typeface="EB Garamond"/>
              <a:sym typeface="EB Garamond"/>
            </a:endParaRPr>
          </a:p>
          <a:p>
            <a:pPr marL="0" lvl="0" indent="0" algn="l" rtl="0">
              <a:lnSpc>
                <a:spcPct val="90000"/>
              </a:lnSpc>
              <a:spcBef>
                <a:spcPts val="1000"/>
              </a:spcBef>
              <a:spcAft>
                <a:spcPts val="0"/>
              </a:spcAft>
              <a:buClr>
                <a:srgbClr val="000000"/>
              </a:buClr>
              <a:buSzPts val="1800"/>
              <a:buNone/>
            </a:pPr>
            <a:r>
              <a:rPr lang="en-US" sz="1800">
                <a:solidFill>
                  <a:srgbClr val="000000"/>
                </a:solidFill>
                <a:latin typeface="Calibri"/>
                <a:ea typeface="Calibri"/>
                <a:cs typeface="Calibri"/>
                <a:sym typeface="Calibri"/>
              </a:rPr>
              <a:t>LCA is implemented in four phases: </a:t>
            </a:r>
            <a:endParaRPr/>
          </a:p>
          <a:p>
            <a:pPr marL="342900" lvl="0" indent="-342900" algn="l" rtl="0">
              <a:lnSpc>
                <a:spcPct val="90000"/>
              </a:lnSpc>
              <a:spcBef>
                <a:spcPts val="1000"/>
              </a:spcBef>
              <a:spcAft>
                <a:spcPts val="0"/>
              </a:spcAft>
              <a:buClr>
                <a:srgbClr val="000000"/>
              </a:buClr>
              <a:buSzPts val="1800"/>
              <a:buAutoNum type="arabicParenBoth"/>
            </a:pPr>
            <a:r>
              <a:rPr lang="en-US" sz="1800">
                <a:solidFill>
                  <a:srgbClr val="000000"/>
                </a:solidFill>
                <a:latin typeface="Calibri"/>
                <a:ea typeface="Calibri"/>
                <a:cs typeface="Calibri"/>
                <a:sym typeface="Calibri"/>
              </a:rPr>
              <a:t>goal and scope definition; </a:t>
            </a:r>
            <a:endParaRPr/>
          </a:p>
          <a:p>
            <a:pPr marL="342900" lvl="0" indent="-342900" algn="l" rtl="0">
              <a:lnSpc>
                <a:spcPct val="90000"/>
              </a:lnSpc>
              <a:spcBef>
                <a:spcPts val="1000"/>
              </a:spcBef>
              <a:spcAft>
                <a:spcPts val="0"/>
              </a:spcAft>
              <a:buClr>
                <a:srgbClr val="000000"/>
              </a:buClr>
              <a:buSzPts val="1800"/>
              <a:buAutoNum type="arabicParenBoth"/>
            </a:pPr>
            <a:r>
              <a:rPr lang="en-US" sz="1800">
                <a:solidFill>
                  <a:srgbClr val="000000"/>
                </a:solidFill>
                <a:latin typeface="Calibri"/>
                <a:ea typeface="Calibri"/>
                <a:cs typeface="Calibri"/>
                <a:sym typeface="Calibri"/>
              </a:rPr>
              <a:t>life cycle inventory (LC I); </a:t>
            </a:r>
            <a:endParaRPr/>
          </a:p>
          <a:p>
            <a:pPr marL="0" lvl="0" indent="0" algn="l" rtl="0">
              <a:lnSpc>
                <a:spcPct val="90000"/>
              </a:lnSpc>
              <a:spcBef>
                <a:spcPts val="1000"/>
              </a:spcBef>
              <a:spcAft>
                <a:spcPts val="0"/>
              </a:spcAft>
              <a:buClr>
                <a:srgbClr val="000000"/>
              </a:buClr>
              <a:buSzPts val="1800"/>
              <a:buNone/>
            </a:pPr>
            <a:r>
              <a:rPr lang="en-US" sz="1800">
                <a:solidFill>
                  <a:srgbClr val="000000"/>
                </a:solidFill>
                <a:latin typeface="Calibri"/>
                <a:ea typeface="Calibri"/>
                <a:cs typeface="Calibri"/>
                <a:sym typeface="Calibri"/>
              </a:rPr>
              <a:t>(3) life cycle impact assessment (LC IA); and </a:t>
            </a:r>
            <a:endParaRPr/>
          </a:p>
          <a:p>
            <a:pPr marL="0" lvl="0" indent="0" algn="l" rtl="0">
              <a:lnSpc>
                <a:spcPct val="90000"/>
              </a:lnSpc>
              <a:spcBef>
                <a:spcPts val="1000"/>
              </a:spcBef>
              <a:spcAft>
                <a:spcPts val="0"/>
              </a:spcAft>
              <a:buClr>
                <a:srgbClr val="000000"/>
              </a:buClr>
              <a:buSzPts val="1800"/>
              <a:buNone/>
            </a:pPr>
            <a:r>
              <a:rPr lang="en-US" sz="1800">
                <a:solidFill>
                  <a:srgbClr val="000000"/>
                </a:solidFill>
                <a:latin typeface="Calibri"/>
                <a:ea typeface="Calibri"/>
                <a:cs typeface="Calibri"/>
                <a:sym typeface="Calibri"/>
              </a:rPr>
              <a:t>(4) interpretation of the results. </a:t>
            </a:r>
            <a:endParaRPr/>
          </a:p>
        </p:txBody>
      </p:sp>
      <p:sp>
        <p:nvSpPr>
          <p:cNvPr id="248" name="Google Shape;248;p1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 name="Google Shape;108;p3">
            <a:extLst>
              <a:ext uri="{FF2B5EF4-FFF2-40B4-BE49-F238E27FC236}">
                <a16:creationId xmlns:a16="http://schemas.microsoft.com/office/drawing/2014/main" id="{313A3374-3232-0933-9EDC-89F57B5C58B7}"/>
              </a:ext>
            </a:extLst>
          </p:cNvPr>
          <p:cNvSpPr txBox="1">
            <a:spLocks noGrp="1"/>
          </p:cNvSpPr>
          <p:nvPr>
            <p:ph type="ftr" idx="11"/>
          </p:nvPr>
        </p:nvSpPr>
        <p:spPr>
          <a:xfrm>
            <a:off x="590551" y="6495067"/>
            <a:ext cx="10382250" cy="1613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839788" y="819150"/>
            <a:ext cx="3932237" cy="123824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2400"/>
              <a:buFont typeface="Calibri"/>
              <a:buNone/>
            </a:pPr>
            <a:r>
              <a:rPr lang="en-US" sz="2400" b="1">
                <a:solidFill>
                  <a:srgbClr val="0070C0"/>
                </a:solidFill>
                <a:latin typeface="Calibri"/>
                <a:ea typeface="Calibri"/>
                <a:cs typeface="Calibri"/>
                <a:sym typeface="Calibri"/>
              </a:rPr>
              <a:t>Piano Strategico della gestione</a:t>
            </a:r>
            <a:endParaRPr sz="2400" b="1">
              <a:solidFill>
                <a:srgbClr val="0070C0"/>
              </a:solidFill>
              <a:latin typeface="Calibri"/>
              <a:ea typeface="Calibri"/>
              <a:cs typeface="Calibri"/>
              <a:sym typeface="Calibri"/>
            </a:endParaRPr>
          </a:p>
        </p:txBody>
      </p:sp>
      <p:sp>
        <p:nvSpPr>
          <p:cNvPr id="255" name="Google Shape;255;p18"/>
          <p:cNvSpPr txBox="1">
            <a:spLocks noGrp="1"/>
          </p:cNvSpPr>
          <p:nvPr>
            <p:ph type="body" idx="1"/>
          </p:nvPr>
        </p:nvSpPr>
        <p:spPr>
          <a:xfrm>
            <a:off x="5183188" y="987425"/>
            <a:ext cx="6172200" cy="5146675"/>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just" rtl="0">
              <a:lnSpc>
                <a:spcPct val="115000"/>
              </a:lnSpc>
              <a:spcBef>
                <a:spcPts val="0"/>
              </a:spcBef>
              <a:spcAft>
                <a:spcPts val="0"/>
              </a:spcAft>
              <a:buClr>
                <a:srgbClr val="000000"/>
              </a:buClr>
              <a:buSzPct val="100000"/>
              <a:buNone/>
            </a:pPr>
            <a:r>
              <a:rPr lang="en-US" sz="1800">
                <a:solidFill>
                  <a:srgbClr val="000000"/>
                </a:solidFill>
                <a:latin typeface="Calibri"/>
                <a:ea typeface="Calibri"/>
                <a:cs typeface="Calibri"/>
                <a:sym typeface="Calibri"/>
              </a:rPr>
              <a:t>L'attuazione di un piano di bioeconomia sostenibile può richiedere modifiche e miglioramenti in molti aspetti delle imprese rurali. Questi possono includere, se del caso:</a:t>
            </a:r>
            <a:endParaRPr/>
          </a:p>
          <a:p>
            <a:pPr marL="228600" lvl="0" indent="-228600" algn="just" rtl="0">
              <a:lnSpc>
                <a:spcPct val="115000"/>
              </a:lnSpc>
              <a:spcBef>
                <a:spcPts val="1125"/>
              </a:spcBef>
              <a:spcAft>
                <a:spcPts val="0"/>
              </a:spcAft>
              <a:buClr>
                <a:srgbClr val="000000"/>
              </a:buClr>
              <a:buSzPct val="100000"/>
              <a:buChar char="•"/>
            </a:pPr>
            <a:r>
              <a:rPr lang="en-US" sz="1800">
                <a:solidFill>
                  <a:srgbClr val="000000"/>
                </a:solidFill>
                <a:latin typeface="Calibri"/>
                <a:ea typeface="Calibri"/>
                <a:cs typeface="Calibri"/>
                <a:sym typeface="Calibri"/>
              </a:rPr>
              <a:t>migliorare le catene di approvvigionamento e di valore esistenti e sviluppare nuove; </a:t>
            </a:r>
            <a:endParaRPr/>
          </a:p>
          <a:p>
            <a:pPr marL="228600" lvl="0" indent="-228600" algn="just" rtl="0">
              <a:lnSpc>
                <a:spcPct val="115000"/>
              </a:lnSpc>
              <a:spcBef>
                <a:spcPts val="1125"/>
              </a:spcBef>
              <a:spcAft>
                <a:spcPts val="0"/>
              </a:spcAft>
              <a:buClr>
                <a:srgbClr val="000000"/>
              </a:buClr>
              <a:buSzPct val="100000"/>
              <a:buChar char="•"/>
            </a:pPr>
            <a:r>
              <a:rPr lang="en-US" sz="1800">
                <a:solidFill>
                  <a:srgbClr val="000000"/>
                </a:solidFill>
                <a:latin typeface="Calibri"/>
                <a:ea typeface="Calibri"/>
                <a:cs typeface="Calibri"/>
                <a:sym typeface="Calibri"/>
              </a:rPr>
              <a:t>modificare le pratiche e i sistemi di gestione del territorio per garantire che i settori agricolo e forestale salvaguardino i loro suoli e la loro capacità produttiva di fronte agli impatti del cambiamento climatico; </a:t>
            </a:r>
            <a:endParaRPr/>
          </a:p>
          <a:p>
            <a:pPr marL="228600" lvl="0" indent="-228600" algn="just" rtl="0">
              <a:lnSpc>
                <a:spcPct val="115000"/>
              </a:lnSpc>
              <a:spcBef>
                <a:spcPts val="1125"/>
              </a:spcBef>
              <a:spcAft>
                <a:spcPts val="0"/>
              </a:spcAft>
              <a:buClr>
                <a:srgbClr val="000000"/>
              </a:buClr>
              <a:buSzPct val="100000"/>
              <a:buChar char="•"/>
            </a:pPr>
            <a:r>
              <a:rPr lang="en-US" sz="1800">
                <a:solidFill>
                  <a:srgbClr val="000000"/>
                </a:solidFill>
                <a:latin typeface="Calibri"/>
                <a:ea typeface="Calibri"/>
                <a:cs typeface="Calibri"/>
                <a:sym typeface="Calibri"/>
              </a:rPr>
              <a:t>modificare le modalità di gestione delle risorse naturali per garantire la disponibilità per le generazioni future; </a:t>
            </a:r>
            <a:endParaRPr/>
          </a:p>
          <a:p>
            <a:pPr marL="228600" lvl="0" indent="-228600" algn="just" rtl="0">
              <a:lnSpc>
                <a:spcPct val="115000"/>
              </a:lnSpc>
              <a:spcBef>
                <a:spcPts val="1125"/>
              </a:spcBef>
              <a:spcAft>
                <a:spcPts val="0"/>
              </a:spcAft>
              <a:buClr>
                <a:srgbClr val="000000"/>
              </a:buClr>
              <a:buSzPct val="100000"/>
              <a:buChar char="•"/>
            </a:pPr>
            <a:r>
              <a:rPr lang="en-US" sz="1800">
                <a:solidFill>
                  <a:srgbClr val="000000"/>
                </a:solidFill>
                <a:latin typeface="Calibri"/>
                <a:ea typeface="Calibri"/>
                <a:cs typeface="Calibri"/>
                <a:sym typeface="Calibri"/>
              </a:rPr>
              <a:t>fornire beni pubblici ambientali, tra cui la biodiversità e paesaggi ad alto valore naturalistico, come risorsa per i servizi di bioeconomia; </a:t>
            </a:r>
            <a:endParaRPr/>
          </a:p>
          <a:p>
            <a:pPr marL="228600" lvl="0" indent="-228600" algn="just" rtl="0">
              <a:lnSpc>
                <a:spcPct val="115000"/>
              </a:lnSpc>
              <a:spcBef>
                <a:spcPts val="1125"/>
              </a:spcBef>
              <a:spcAft>
                <a:spcPts val="0"/>
              </a:spcAft>
              <a:buClr>
                <a:srgbClr val="000000"/>
              </a:buClr>
              <a:buSzPct val="100000"/>
              <a:buChar char="•"/>
            </a:pPr>
            <a:r>
              <a:rPr lang="en-US" sz="1800">
                <a:solidFill>
                  <a:srgbClr val="000000"/>
                </a:solidFill>
                <a:latin typeface="Calibri"/>
                <a:ea typeface="Calibri"/>
                <a:cs typeface="Calibri"/>
                <a:sym typeface="Calibri"/>
              </a:rPr>
              <a:t>aggiungere valore ai prodotti esistenti e crearne di nuovi in una bioeconomia circolare; </a:t>
            </a:r>
            <a:endParaRPr/>
          </a:p>
          <a:p>
            <a:pPr marL="228600" lvl="0" indent="-228600" algn="just" rtl="0">
              <a:lnSpc>
                <a:spcPct val="115000"/>
              </a:lnSpc>
              <a:spcBef>
                <a:spcPts val="1125"/>
              </a:spcBef>
              <a:spcAft>
                <a:spcPts val="0"/>
              </a:spcAft>
              <a:buClr>
                <a:srgbClr val="000000"/>
              </a:buClr>
              <a:buSzPct val="100000"/>
              <a:buChar char="•"/>
            </a:pPr>
            <a:r>
              <a:rPr lang="en-US" sz="1800">
                <a:solidFill>
                  <a:srgbClr val="000000"/>
                </a:solidFill>
                <a:latin typeface="Calibri"/>
                <a:ea typeface="Calibri"/>
                <a:cs typeface="Calibri"/>
                <a:sym typeface="Calibri"/>
              </a:rPr>
              <a:t>costruire le competenze, le conoscenze e la capacità di fare tutto questo accadere.</a:t>
            </a:r>
            <a:endParaRPr sz="1800">
              <a:solidFill>
                <a:srgbClr val="000000"/>
              </a:solidFill>
              <a:latin typeface="EB Garamond"/>
              <a:ea typeface="EB Garamond"/>
              <a:cs typeface="EB Garamond"/>
              <a:sym typeface="EB Garamond"/>
            </a:endParaRPr>
          </a:p>
        </p:txBody>
      </p:sp>
      <p:sp>
        <p:nvSpPr>
          <p:cNvPr id="256" name="Google Shape;256;p1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58" name="Google Shape;258;p18" descr="Free Crop anonymous black male freelancer working on netbook in park cafe Stock Photo"/>
          <p:cNvPicPr preferRelativeResize="0"/>
          <p:nvPr/>
        </p:nvPicPr>
        <p:blipFill rotWithShape="1">
          <a:blip r:embed="rId3">
            <a:alphaModFix/>
          </a:blip>
          <a:srcRect/>
          <a:stretch/>
        </p:blipFill>
        <p:spPr>
          <a:xfrm>
            <a:off x="275514" y="2334407"/>
            <a:ext cx="4762500" cy="3171825"/>
          </a:xfrm>
          <a:prstGeom prst="rect">
            <a:avLst/>
          </a:prstGeom>
          <a:noFill/>
          <a:ln>
            <a:noFill/>
          </a:ln>
        </p:spPr>
      </p:pic>
      <p:sp>
        <p:nvSpPr>
          <p:cNvPr id="2" name="Google Shape;108;p3">
            <a:extLst>
              <a:ext uri="{FF2B5EF4-FFF2-40B4-BE49-F238E27FC236}">
                <a16:creationId xmlns:a16="http://schemas.microsoft.com/office/drawing/2014/main" id="{607FF1DB-2840-4CA9-C505-0BEFEA7DDC4C}"/>
              </a:ext>
            </a:extLst>
          </p:cNvPr>
          <p:cNvSpPr txBox="1">
            <a:spLocks noGrp="1"/>
          </p:cNvSpPr>
          <p:nvPr>
            <p:ph type="ftr" idx="11"/>
          </p:nvPr>
        </p:nvSpPr>
        <p:spPr>
          <a:xfrm>
            <a:off x="590551" y="6056313"/>
            <a:ext cx="1038225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9"/>
          <p:cNvSpPr txBox="1">
            <a:spLocks noGrp="1"/>
          </p:cNvSpPr>
          <p:nvPr>
            <p:ph type="title"/>
          </p:nvPr>
        </p:nvSpPr>
        <p:spPr>
          <a:xfrm>
            <a:off x="838200" y="681038"/>
            <a:ext cx="10515600" cy="70644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15000"/>
              </a:lnSpc>
              <a:spcBef>
                <a:spcPts val="0"/>
              </a:spcBef>
              <a:spcAft>
                <a:spcPts val="0"/>
              </a:spcAft>
              <a:buClr>
                <a:srgbClr val="000000"/>
              </a:buClr>
              <a:buSzPts val="1800"/>
              <a:buFont typeface="Calibri"/>
              <a:buNone/>
            </a:pPr>
            <a:r>
              <a:rPr lang="en-US" sz="1800" b="1">
                <a:solidFill>
                  <a:srgbClr val="000000"/>
                </a:solidFill>
                <a:latin typeface="Calibri"/>
                <a:ea typeface="Calibri"/>
                <a:cs typeface="Calibri"/>
                <a:sym typeface="Calibri"/>
              </a:rPr>
              <a:t> </a:t>
            </a:r>
            <a:br>
              <a:rPr lang="en-US" sz="1800">
                <a:solidFill>
                  <a:srgbClr val="000000"/>
                </a:solidFill>
                <a:latin typeface="EB Garamond"/>
                <a:ea typeface="EB Garamond"/>
                <a:cs typeface="EB Garamond"/>
                <a:sym typeface="EB Garamond"/>
              </a:rPr>
            </a:br>
            <a:r>
              <a:rPr lang="en-US" sz="1800" b="1" i="1">
                <a:solidFill>
                  <a:srgbClr val="000000"/>
                </a:solidFill>
                <a:latin typeface="Calibri"/>
                <a:ea typeface="Calibri"/>
                <a:cs typeface="Calibri"/>
                <a:sym typeface="Calibri"/>
              </a:rPr>
              <a:t>Simple steps on how to develop a service product within bioeconomy the bioeconomy</a:t>
            </a:r>
            <a:endParaRPr/>
          </a:p>
        </p:txBody>
      </p:sp>
      <p:sp>
        <p:nvSpPr>
          <p:cNvPr id="264" name="Google Shape;26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66" name="Google Shape;266;p1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grpSp>
        <p:nvGrpSpPr>
          <p:cNvPr id="267" name="Google Shape;267;p19"/>
          <p:cNvGrpSpPr/>
          <p:nvPr/>
        </p:nvGrpSpPr>
        <p:grpSpPr>
          <a:xfrm>
            <a:off x="1101034" y="1508982"/>
            <a:ext cx="9961354" cy="5116384"/>
            <a:chOff x="853385" y="4032"/>
            <a:chExt cx="9961354" cy="5116384"/>
          </a:xfrm>
        </p:grpSpPr>
        <p:sp>
          <p:nvSpPr>
            <p:cNvPr id="268" name="Google Shape;268;p19"/>
            <p:cNvSpPr/>
            <p:nvPr/>
          </p:nvSpPr>
          <p:spPr>
            <a:xfrm>
              <a:off x="3242544" y="723260"/>
              <a:ext cx="431514" cy="91440"/>
            </a:xfrm>
            <a:custGeom>
              <a:avLst/>
              <a:gdLst/>
              <a:ahLst/>
              <a:cxnLst/>
              <a:rect l="l" t="t" r="r" b="b"/>
              <a:pathLst>
                <a:path w="120000" h="120000" extrusionOk="0">
                  <a:moveTo>
                    <a:pt x="0" y="60000"/>
                  </a:moveTo>
                  <a:lnTo>
                    <a:pt x="120000" y="60000"/>
                  </a:lnTo>
                </a:path>
              </a:pathLst>
            </a:custGeom>
            <a:noFill/>
            <a:ln w="9525" cap="flat" cmpd="sng">
              <a:solidFill>
                <a:schemeClr val="accent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txBox="1"/>
            <p:nvPr/>
          </p:nvSpPr>
          <p:spPr>
            <a:xfrm>
              <a:off x="3446748" y="766667"/>
              <a:ext cx="23105" cy="4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0" name="Google Shape;270;p19"/>
            <p:cNvSpPr/>
            <p:nvPr/>
          </p:nvSpPr>
          <p:spPr>
            <a:xfrm>
              <a:off x="853385" y="14979"/>
              <a:ext cx="2390958" cy="1508003"/>
            </a:xfrm>
            <a:prstGeom prst="rect">
              <a:avLst/>
            </a:prstGeom>
            <a:solidFill>
              <a:schemeClr val="accent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txBox="1"/>
            <p:nvPr/>
          </p:nvSpPr>
          <p:spPr>
            <a:xfrm>
              <a:off x="853385" y="14979"/>
              <a:ext cx="2390958" cy="1508003"/>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Identificare le esigenze del mercato:</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Ricerca e identifica lacune o sfide specifiche all'interno della bioeconomia in cui il tuo servizio potrebbe aggiungere valore. Ciò potrebbe riguardare settori quali l'agricoltura sostenibile, i materiali biologici, le energie rinnovabili, la gestione dei rifiuti o la biotecnologia.</a:t>
              </a:r>
              <a:endParaRPr sz="800" b="1">
                <a:solidFill>
                  <a:schemeClr val="lt1"/>
                </a:solidFill>
                <a:latin typeface="Calibri"/>
                <a:ea typeface="Calibri"/>
                <a:cs typeface="Calibri"/>
                <a:sym typeface="Calibri"/>
              </a:endParaRPr>
            </a:p>
          </p:txBody>
        </p:sp>
        <p:sp>
          <p:nvSpPr>
            <p:cNvPr id="272" name="Google Shape;272;p19"/>
            <p:cNvSpPr/>
            <p:nvPr/>
          </p:nvSpPr>
          <p:spPr>
            <a:xfrm>
              <a:off x="6130979" y="723260"/>
              <a:ext cx="431514" cy="91440"/>
            </a:xfrm>
            <a:custGeom>
              <a:avLst/>
              <a:gdLst/>
              <a:ahLst/>
              <a:cxnLst/>
              <a:rect l="l" t="t" r="r" b="b"/>
              <a:pathLst>
                <a:path w="120000" h="120000" extrusionOk="0">
                  <a:moveTo>
                    <a:pt x="0" y="60000"/>
                  </a:moveTo>
                  <a:lnTo>
                    <a:pt x="120000" y="60000"/>
                  </a:lnTo>
                </a:path>
              </a:pathLst>
            </a:custGeom>
            <a:noFill/>
            <a:ln w="9525" cap="flat" cmpd="sng">
              <a:solidFill>
                <a:srgbClr val="AB939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txBox="1"/>
            <p:nvPr/>
          </p:nvSpPr>
          <p:spPr>
            <a:xfrm>
              <a:off x="6335183" y="766667"/>
              <a:ext cx="23105" cy="4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4" name="Google Shape;274;p19"/>
            <p:cNvSpPr/>
            <p:nvPr/>
          </p:nvSpPr>
          <p:spPr>
            <a:xfrm>
              <a:off x="3706458" y="68003"/>
              <a:ext cx="2426320" cy="1401954"/>
            </a:xfrm>
            <a:prstGeom prst="rect">
              <a:avLst/>
            </a:prstGeom>
            <a:solidFill>
              <a:srgbClr val="AA9696"/>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txBox="1"/>
            <p:nvPr/>
          </p:nvSpPr>
          <p:spPr>
            <a:xfrm>
              <a:off x="3706458" y="68003"/>
              <a:ext cx="2426320" cy="1401954"/>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Definisci la tua nicchia:</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Determina la tua specializzazione nella bioeconomia. Ti stai concentrando sull'analisi dei dati per ottimizzare i processi agricoli? Fornire servizi di consulenza per lo sviluppo di prodotti bio-based? La definizione di una chiara nicchia vi aiuterà a personalizzare le vostre offerte per soddisfare le specifiche richieste del mercato.</a:t>
              </a:r>
              <a:endParaRPr sz="900" b="1">
                <a:solidFill>
                  <a:schemeClr val="lt1"/>
                </a:solidFill>
                <a:latin typeface="Calibri"/>
                <a:ea typeface="Calibri"/>
                <a:cs typeface="Calibri"/>
                <a:sym typeface="Calibri"/>
              </a:endParaRPr>
            </a:p>
          </p:txBody>
        </p:sp>
        <p:sp>
          <p:nvSpPr>
            <p:cNvPr id="276" name="Google Shape;276;p19"/>
            <p:cNvSpPr/>
            <p:nvPr/>
          </p:nvSpPr>
          <p:spPr>
            <a:xfrm>
              <a:off x="8341633" y="723260"/>
              <a:ext cx="431514" cy="91440"/>
            </a:xfrm>
            <a:custGeom>
              <a:avLst/>
              <a:gdLst/>
              <a:ahLst/>
              <a:cxnLst/>
              <a:rect l="l" t="t" r="r" b="b"/>
              <a:pathLst>
                <a:path w="120000" h="120000" extrusionOk="0">
                  <a:moveTo>
                    <a:pt x="0" y="60000"/>
                  </a:moveTo>
                  <a:lnTo>
                    <a:pt x="120000" y="60000"/>
                  </a:lnTo>
                </a:path>
              </a:pathLst>
            </a:custGeom>
            <a:noFill/>
            <a:ln w="9525" cap="flat" cmpd="sng">
              <a:solidFill>
                <a:srgbClr val="B3828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txBox="1"/>
            <p:nvPr/>
          </p:nvSpPr>
          <p:spPr>
            <a:xfrm>
              <a:off x="8545837" y="766667"/>
              <a:ext cx="23105" cy="4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8" name="Google Shape;278;p19"/>
            <p:cNvSpPr/>
            <p:nvPr/>
          </p:nvSpPr>
          <p:spPr>
            <a:xfrm>
              <a:off x="6594893" y="4032"/>
              <a:ext cx="1748539" cy="1529895"/>
            </a:xfrm>
            <a:prstGeom prst="rect">
              <a:avLst/>
            </a:prstGeom>
            <a:solidFill>
              <a:srgbClr val="B18686"/>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txBox="1"/>
            <p:nvPr/>
          </p:nvSpPr>
          <p:spPr>
            <a:xfrm>
              <a:off x="6594893" y="4032"/>
              <a:ext cx="1748539" cy="1529895"/>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Comprendere il paesaggio della bioeconomia:</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Ottieni una profonda comprensione delle attuali tendenze, tecnologie e normative della bioeconomia. Questa conoscenza vi aiuterà a posizionare il vostro servizio in modo efficace e garantire la sua rilevanza.</a:t>
              </a:r>
              <a:endParaRPr/>
            </a:p>
            <a:p>
              <a:pPr marL="0" marR="0" lvl="0" indent="0" algn="ctr" rtl="0">
                <a:lnSpc>
                  <a:spcPct val="90000"/>
                </a:lnSpc>
                <a:spcBef>
                  <a:spcPts val="315"/>
                </a:spcBef>
                <a:spcAft>
                  <a:spcPts val="0"/>
                </a:spcAft>
                <a:buClr>
                  <a:schemeClr val="dk1"/>
                </a:buClr>
                <a:buSzPts val="700"/>
                <a:buFont typeface="Calibri"/>
                <a:buNone/>
              </a:pPr>
              <a:endParaRPr sz="700">
                <a:solidFill>
                  <a:schemeClr val="lt1"/>
                </a:solidFill>
                <a:latin typeface="Calibri"/>
                <a:ea typeface="Calibri"/>
                <a:cs typeface="Calibri"/>
                <a:sym typeface="Calibri"/>
              </a:endParaRPr>
            </a:p>
          </p:txBody>
        </p:sp>
        <p:sp>
          <p:nvSpPr>
            <p:cNvPr id="280" name="Google Shape;280;p19"/>
            <p:cNvSpPr/>
            <p:nvPr/>
          </p:nvSpPr>
          <p:spPr>
            <a:xfrm>
              <a:off x="1857981" y="1369938"/>
              <a:ext cx="7952162" cy="719318"/>
            </a:xfrm>
            <a:custGeom>
              <a:avLst/>
              <a:gdLst/>
              <a:ahLst/>
              <a:cxnLst/>
              <a:rect l="l" t="t" r="r" b="b"/>
              <a:pathLst>
                <a:path w="120000" h="120000" extrusionOk="0">
                  <a:moveTo>
                    <a:pt x="120000" y="0"/>
                  </a:moveTo>
                  <a:lnTo>
                    <a:pt x="120000" y="62853"/>
                  </a:lnTo>
                  <a:lnTo>
                    <a:pt x="0" y="62853"/>
                  </a:lnTo>
                  <a:lnTo>
                    <a:pt x="0" y="120000"/>
                  </a:lnTo>
                </a:path>
              </a:pathLst>
            </a:custGeom>
            <a:noFill/>
            <a:ln w="9525" cap="flat" cmpd="sng">
              <a:solidFill>
                <a:srgbClr val="BD6F6F"/>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txBox="1"/>
            <p:nvPr/>
          </p:nvSpPr>
          <p:spPr>
            <a:xfrm>
              <a:off x="5634376" y="1727285"/>
              <a:ext cx="399372" cy="4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82" name="Google Shape;282;p19"/>
            <p:cNvSpPr/>
            <p:nvPr/>
          </p:nvSpPr>
          <p:spPr>
            <a:xfrm>
              <a:off x="8805547" y="166223"/>
              <a:ext cx="2009192" cy="1205515"/>
            </a:xfrm>
            <a:prstGeom prst="rect">
              <a:avLst/>
            </a:prstGeom>
            <a:solidFill>
              <a:srgbClr val="B97676"/>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txBox="1"/>
            <p:nvPr/>
          </p:nvSpPr>
          <p:spPr>
            <a:xfrm>
              <a:off x="8805547" y="166223"/>
              <a:ext cx="2009192" cy="1205515"/>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Sviluppare offerte di servizi:</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Sulla base della tua nicchia e ricerca di mercato, delinea i servizi specifici che offrirai.</a:t>
              </a:r>
              <a:endParaRPr/>
            </a:p>
            <a:p>
              <a:pPr marL="0" marR="0" lvl="0" indent="0" algn="ctr" rtl="0">
                <a:lnSpc>
                  <a:spcPct val="90000"/>
                </a:lnSpc>
                <a:spcBef>
                  <a:spcPts val="315"/>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284" name="Google Shape;284;p19"/>
            <p:cNvSpPr/>
            <p:nvPr/>
          </p:nvSpPr>
          <p:spPr>
            <a:xfrm>
              <a:off x="2860777" y="2678695"/>
              <a:ext cx="431514" cy="91440"/>
            </a:xfrm>
            <a:custGeom>
              <a:avLst/>
              <a:gdLst/>
              <a:ahLst/>
              <a:cxnLst/>
              <a:rect l="l" t="t" r="r" b="b"/>
              <a:pathLst>
                <a:path w="120000" h="120000" extrusionOk="0">
                  <a:moveTo>
                    <a:pt x="0" y="60000"/>
                  </a:moveTo>
                  <a:lnTo>
                    <a:pt x="120000" y="60000"/>
                  </a:lnTo>
                </a:path>
              </a:pathLst>
            </a:custGeom>
            <a:noFill/>
            <a:ln w="9525" cap="flat" cmpd="sng">
              <a:solidFill>
                <a:srgbClr val="C85B5B"/>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txBox="1"/>
            <p:nvPr/>
          </p:nvSpPr>
          <p:spPr>
            <a:xfrm>
              <a:off x="3064981" y="2722102"/>
              <a:ext cx="23105" cy="4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86" name="Google Shape;286;p19"/>
            <p:cNvSpPr/>
            <p:nvPr/>
          </p:nvSpPr>
          <p:spPr>
            <a:xfrm>
              <a:off x="853385" y="2121657"/>
              <a:ext cx="2009192" cy="1205515"/>
            </a:xfrm>
            <a:prstGeom prst="rect">
              <a:avLst/>
            </a:prstGeom>
            <a:solidFill>
              <a:srgbClr val="C2656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txBox="1"/>
            <p:nvPr/>
          </p:nvSpPr>
          <p:spPr>
            <a:xfrm>
              <a:off x="853385" y="2121657"/>
              <a:ext cx="2009192" cy="1205515"/>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Dimostrare il valore:</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Sviluppa casi di studio o progetti pilota che mostrino il valore che il tuo servizio apporta ai clienti. Evidenzia come il tuo servizio può portare a risparmi sui costi, maggiore efficienza, impatto ambientale ridotto o altri benefici.</a:t>
              </a:r>
              <a:endParaRPr sz="800">
                <a:solidFill>
                  <a:schemeClr val="lt1"/>
                </a:solidFill>
                <a:latin typeface="Calibri"/>
                <a:ea typeface="Calibri"/>
                <a:cs typeface="Calibri"/>
                <a:sym typeface="Calibri"/>
              </a:endParaRPr>
            </a:p>
          </p:txBody>
        </p:sp>
        <p:sp>
          <p:nvSpPr>
            <p:cNvPr id="288" name="Google Shape;288;p19"/>
            <p:cNvSpPr/>
            <p:nvPr/>
          </p:nvSpPr>
          <p:spPr>
            <a:xfrm>
              <a:off x="5332084" y="2678695"/>
              <a:ext cx="431514" cy="91440"/>
            </a:xfrm>
            <a:custGeom>
              <a:avLst/>
              <a:gdLst/>
              <a:ahLst/>
              <a:cxnLst/>
              <a:rect l="l" t="t" r="r" b="b"/>
              <a:pathLst>
                <a:path w="120000" h="120000" extrusionOk="0">
                  <a:moveTo>
                    <a:pt x="0" y="60000"/>
                  </a:moveTo>
                  <a:lnTo>
                    <a:pt x="120000" y="60000"/>
                  </a:lnTo>
                </a:path>
              </a:pathLst>
            </a:custGeom>
            <a:noFill/>
            <a:ln w="9525" cap="flat" cmpd="sng">
              <a:solidFill>
                <a:srgbClr val="D44545"/>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txBox="1"/>
            <p:nvPr/>
          </p:nvSpPr>
          <p:spPr>
            <a:xfrm>
              <a:off x="5536288" y="2722102"/>
              <a:ext cx="23105" cy="4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90" name="Google Shape;290;p19"/>
            <p:cNvSpPr/>
            <p:nvPr/>
          </p:nvSpPr>
          <p:spPr>
            <a:xfrm>
              <a:off x="3324691" y="2049067"/>
              <a:ext cx="2009192" cy="1350695"/>
            </a:xfrm>
            <a:prstGeom prst="rect">
              <a:avLst/>
            </a:prstGeom>
            <a:solidFill>
              <a:srgbClr val="CD515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txBox="1"/>
            <p:nvPr/>
          </p:nvSpPr>
          <p:spPr>
            <a:xfrm>
              <a:off x="3324691" y="2049067"/>
              <a:ext cx="2009192" cy="1350695"/>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Marketing e Branding:</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Crea una forte identità di marca in sintonia con i valori di sostenibilità e innovazione della bioeconomia. Sviluppa un sito web accattivante, materiali di marketing e presenza online per raggiungere il tuo pubblico di destinazione.</a:t>
              </a:r>
              <a:endParaRPr/>
            </a:p>
            <a:p>
              <a:pPr marL="0" marR="0" lvl="0" indent="0" algn="ctr" rtl="0">
                <a:lnSpc>
                  <a:spcPct val="90000"/>
                </a:lnSpc>
                <a:spcBef>
                  <a:spcPts val="315"/>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292" name="Google Shape;292;p19"/>
            <p:cNvSpPr/>
            <p:nvPr/>
          </p:nvSpPr>
          <p:spPr>
            <a:xfrm>
              <a:off x="7803390" y="2678695"/>
              <a:ext cx="357274" cy="91440"/>
            </a:xfrm>
            <a:custGeom>
              <a:avLst/>
              <a:gdLst/>
              <a:ahLst/>
              <a:cxnLst/>
              <a:rect l="l" t="t" r="r" b="b"/>
              <a:pathLst>
                <a:path w="120000" h="120000" extrusionOk="0">
                  <a:moveTo>
                    <a:pt x="0" y="60000"/>
                  </a:moveTo>
                  <a:lnTo>
                    <a:pt x="120000" y="60000"/>
                  </a:lnTo>
                </a:path>
              </a:pathLst>
            </a:custGeom>
            <a:noFill/>
            <a:ln w="9525" cap="flat" cmpd="sng">
              <a:solidFill>
                <a:srgbClr val="E02F2F"/>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txBox="1"/>
            <p:nvPr/>
          </p:nvSpPr>
          <p:spPr>
            <a:xfrm>
              <a:off x="7972331" y="2722102"/>
              <a:ext cx="19393" cy="4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94" name="Google Shape;294;p19"/>
            <p:cNvSpPr/>
            <p:nvPr/>
          </p:nvSpPr>
          <p:spPr>
            <a:xfrm>
              <a:off x="5795998" y="1996042"/>
              <a:ext cx="2009192" cy="1456744"/>
            </a:xfrm>
            <a:prstGeom prst="rect">
              <a:avLst/>
            </a:prstGeom>
            <a:solidFill>
              <a:srgbClr val="D83E3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txBox="1"/>
            <p:nvPr/>
          </p:nvSpPr>
          <p:spPr>
            <a:xfrm>
              <a:off x="5795998" y="1996042"/>
              <a:ext cx="2009192" cy="1456744"/>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Conformità normativa:</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Assicurati che i tuoi servizi siano in linea con le normative e gli standard pertinenti all'interno della bioeconomia. Questo è particolarmente importante se si offrono servizi relativi alla biotecnologia o prodotti bio-based.</a:t>
              </a:r>
              <a:endParaRPr sz="900" b="1">
                <a:solidFill>
                  <a:schemeClr val="lt1"/>
                </a:solidFill>
                <a:latin typeface="Calibri"/>
                <a:ea typeface="Calibri"/>
                <a:cs typeface="Calibri"/>
                <a:sym typeface="Calibri"/>
              </a:endParaRPr>
            </a:p>
          </p:txBody>
        </p:sp>
        <p:sp>
          <p:nvSpPr>
            <p:cNvPr id="296" name="Google Shape;296;p19"/>
            <p:cNvSpPr/>
            <p:nvPr/>
          </p:nvSpPr>
          <p:spPr>
            <a:xfrm>
              <a:off x="1857981" y="3325372"/>
              <a:ext cx="7339679" cy="557128"/>
            </a:xfrm>
            <a:custGeom>
              <a:avLst/>
              <a:gdLst/>
              <a:ahLst/>
              <a:cxnLst/>
              <a:rect l="l" t="t" r="r" b="b"/>
              <a:pathLst>
                <a:path w="120000" h="120000" extrusionOk="0">
                  <a:moveTo>
                    <a:pt x="120000" y="0"/>
                  </a:moveTo>
                  <a:lnTo>
                    <a:pt x="120000" y="63683"/>
                  </a:lnTo>
                  <a:lnTo>
                    <a:pt x="0" y="63683"/>
                  </a:lnTo>
                  <a:lnTo>
                    <a:pt x="0" y="120000"/>
                  </a:lnTo>
                </a:path>
              </a:pathLst>
            </a:custGeom>
            <a:noFill/>
            <a:ln w="9525" cap="flat" cmpd="sng">
              <a:solidFill>
                <a:srgbClr val="EE1818"/>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txBox="1"/>
            <p:nvPr/>
          </p:nvSpPr>
          <p:spPr>
            <a:xfrm>
              <a:off x="5343742" y="3601624"/>
              <a:ext cx="368158" cy="4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98" name="Google Shape;298;p19"/>
            <p:cNvSpPr/>
            <p:nvPr/>
          </p:nvSpPr>
          <p:spPr>
            <a:xfrm>
              <a:off x="8193065" y="2121657"/>
              <a:ext cx="2009192" cy="1205515"/>
            </a:xfrm>
            <a:prstGeom prst="rect">
              <a:avLst/>
            </a:prstGeom>
            <a:solidFill>
              <a:srgbClr val="E42A2A"/>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txBox="1"/>
            <p:nvPr/>
          </p:nvSpPr>
          <p:spPr>
            <a:xfrm>
              <a:off x="8193065" y="2121657"/>
              <a:ext cx="2009192" cy="1205515"/>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Strategia dei prezzi:</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Determina il tuo modello di prezzo in base a fattori quali la complessità dei servizi, la domanda di mercato e il valore che il tuo servizio fornisce ai clienti.</a:t>
              </a:r>
              <a:endParaRPr sz="800">
                <a:solidFill>
                  <a:schemeClr val="lt1"/>
                </a:solidFill>
                <a:latin typeface="Calibri"/>
                <a:ea typeface="Calibri"/>
                <a:cs typeface="Calibri"/>
                <a:sym typeface="Calibri"/>
              </a:endParaRPr>
            </a:p>
          </p:txBody>
        </p:sp>
        <p:sp>
          <p:nvSpPr>
            <p:cNvPr id="300" name="Google Shape;300;p19"/>
            <p:cNvSpPr/>
            <p:nvPr/>
          </p:nvSpPr>
          <p:spPr>
            <a:xfrm>
              <a:off x="2860777" y="4429517"/>
              <a:ext cx="420905" cy="91440"/>
            </a:xfrm>
            <a:custGeom>
              <a:avLst/>
              <a:gdLst/>
              <a:ahLst/>
              <a:cxnLst/>
              <a:rect l="l" t="t" r="r" b="b"/>
              <a:pathLst>
                <a:path w="120000" h="120000" extrusionOk="0">
                  <a:moveTo>
                    <a:pt x="0" y="115672"/>
                  </a:moveTo>
                  <a:lnTo>
                    <a:pt x="64875" y="115672"/>
                  </a:lnTo>
                  <a:lnTo>
                    <a:pt x="64875" y="60000"/>
                  </a:lnTo>
                  <a:lnTo>
                    <a:pt x="120000" y="60000"/>
                  </a:lnTo>
                </a:path>
              </a:pathLst>
            </a:custGeom>
            <a:noFill/>
            <a:ln w="9525" cap="flat" cmpd="sng">
              <a:solidFill>
                <a:srgbClr val="FE0000"/>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txBox="1"/>
            <p:nvPr/>
          </p:nvSpPr>
          <p:spPr>
            <a:xfrm>
              <a:off x="3059893" y="4472924"/>
              <a:ext cx="22674" cy="4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02" name="Google Shape;302;p19"/>
            <p:cNvSpPr/>
            <p:nvPr/>
          </p:nvSpPr>
          <p:spPr>
            <a:xfrm>
              <a:off x="853385" y="3914901"/>
              <a:ext cx="2009192" cy="1205515"/>
            </a:xfrm>
            <a:prstGeom prst="rect">
              <a:avLst/>
            </a:prstGeom>
            <a:solidFill>
              <a:srgbClr val="F1151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txBox="1"/>
            <p:nvPr/>
          </p:nvSpPr>
          <p:spPr>
            <a:xfrm>
              <a:off x="853385" y="3914901"/>
              <a:ext cx="2009192" cy="1205515"/>
            </a:xfrm>
            <a:prstGeom prst="rect">
              <a:avLst/>
            </a:prstGeom>
            <a:noFill/>
            <a:ln>
              <a:noFill/>
            </a:ln>
          </p:spPr>
          <p:txBody>
            <a:bodyPr spcFirstLastPara="1" wrap="square" lIns="64000" tIns="64000" rIns="64000" bIns="64000" anchor="ctr" anchorCtr="0">
              <a:noAutofit/>
            </a:bodyPr>
            <a:lstStyle/>
            <a:p>
              <a:pPr marL="0" marR="0" lvl="0" indent="0" algn="ctr" rtl="0">
                <a:lnSpc>
                  <a:spcPct val="90000"/>
                </a:lnSpc>
                <a:spcBef>
                  <a:spcPts val="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Lancio e iterazione:</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Avvia il tuo servizio e raccogli feedback dai clienti iniziali. Utilizza questo feedback per migliorare e perfezionare continuamente le tue offerte in base alle esperienze del mondo reale.</a:t>
              </a:r>
              <a:endParaRPr sz="900" b="1">
                <a:solidFill>
                  <a:schemeClr val="lt1"/>
                </a:solidFill>
                <a:latin typeface="Calibri"/>
                <a:ea typeface="Calibri"/>
                <a:cs typeface="Calibri"/>
                <a:sym typeface="Calibri"/>
              </a:endParaRPr>
            </a:p>
          </p:txBody>
        </p:sp>
        <p:sp>
          <p:nvSpPr>
            <p:cNvPr id="304" name="Google Shape;304;p19"/>
            <p:cNvSpPr/>
            <p:nvPr/>
          </p:nvSpPr>
          <p:spPr>
            <a:xfrm>
              <a:off x="3314083" y="3872479"/>
              <a:ext cx="2009192" cy="1205515"/>
            </a:xfrm>
            <a:prstGeom prst="rect">
              <a:avLst/>
            </a:prstGeom>
            <a:solidFill>
              <a:srgbClr val="FE0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txBox="1"/>
            <p:nvPr/>
          </p:nvSpPr>
          <p:spPr>
            <a:xfrm>
              <a:off x="3314083" y="3872479"/>
              <a:ext cx="2009192" cy="1205515"/>
            </a:xfrm>
            <a:prstGeom prst="rect">
              <a:avLst/>
            </a:prstGeom>
            <a:noFill/>
            <a:ln>
              <a:noFill/>
            </a:ln>
          </p:spPr>
          <p:txBody>
            <a:bodyPr spcFirstLastPara="1" wrap="square" lIns="56875" tIns="56875" rIns="56875" bIns="56875"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a:p>
              <a:pPr marL="0" marR="0" lvl="0" indent="0" algn="ctr" rtl="0">
                <a:lnSpc>
                  <a:spcPct val="90000"/>
                </a:lnSpc>
                <a:spcBef>
                  <a:spcPts val="280"/>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Rimani aggiornato:</a:t>
              </a:r>
              <a:endParaRPr/>
            </a:p>
            <a:p>
              <a:pPr marL="0" marR="0" lvl="0" indent="0" algn="ctr" rtl="0">
                <a:lnSpc>
                  <a:spcPct val="90000"/>
                </a:lnSpc>
                <a:spcBef>
                  <a:spcPts val="315"/>
                </a:spcBef>
                <a:spcAft>
                  <a:spcPts val="0"/>
                </a:spcAft>
                <a:buClr>
                  <a:schemeClr val="lt1"/>
                </a:buClr>
                <a:buSzPts val="900"/>
                <a:buFont typeface="Calibri"/>
                <a:buNone/>
              </a:pPr>
              <a:r>
                <a:rPr lang="en-US" sz="900" b="1">
                  <a:solidFill>
                    <a:schemeClr val="lt1"/>
                  </a:solidFill>
                  <a:latin typeface="Calibri"/>
                  <a:ea typeface="Calibri"/>
                  <a:cs typeface="Calibri"/>
                  <a:sym typeface="Calibri"/>
                </a:rPr>
                <a:t>Rimani informato sugli ultimi progressi e tendenze all'interno della bioeconomia. Man mano che il campo si evolve, adatta i tuoi servizi per rimanere pertinenti e soddisfare le mutevoli esigenze.</a:t>
              </a:r>
              <a:endParaRPr/>
            </a:p>
            <a:p>
              <a:pPr marL="0" marR="0" lvl="0" indent="0" algn="ctr" rtl="0">
                <a:lnSpc>
                  <a:spcPct val="90000"/>
                </a:lnSpc>
                <a:spcBef>
                  <a:spcPts val="315"/>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grpSp>
      <p:pic>
        <p:nvPicPr>
          <p:cNvPr id="306" name="Google Shape;306;p19" descr="Immagine che contiene testo, schermata, cerchio, Carattere&#10;&#10;Descrizione generata automaticamente"/>
          <p:cNvPicPr preferRelativeResize="0"/>
          <p:nvPr/>
        </p:nvPicPr>
        <p:blipFill rotWithShape="1">
          <a:blip r:embed="rId3">
            <a:alphaModFix/>
          </a:blip>
          <a:srcRect/>
          <a:stretch/>
        </p:blipFill>
        <p:spPr>
          <a:xfrm>
            <a:off x="6392796" y="4815663"/>
            <a:ext cx="4427604" cy="20423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523999" y="2123259"/>
            <a:ext cx="9510793" cy="289819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94C020"/>
              </a:buClr>
              <a:buSzPct val="122448"/>
              <a:buFont typeface="Calibri"/>
              <a:buNone/>
            </a:pPr>
            <a:br>
              <a:rPr lang="en-US" b="1" dirty="0">
                <a:solidFill>
                  <a:srgbClr val="94C020"/>
                </a:solidFill>
                <a:latin typeface="Calibri"/>
                <a:ea typeface="Calibri"/>
                <a:cs typeface="Calibri"/>
                <a:sym typeface="Calibri"/>
              </a:rPr>
            </a:br>
            <a:br>
              <a:rPr lang="en-US" b="1" dirty="0">
                <a:solidFill>
                  <a:srgbClr val="94C020"/>
                </a:solidFill>
                <a:latin typeface="Calibri"/>
                <a:ea typeface="Calibri"/>
                <a:cs typeface="Calibri"/>
                <a:sym typeface="Calibri"/>
              </a:rPr>
            </a:br>
            <a:br>
              <a:rPr lang="en-US" b="1" dirty="0">
                <a:solidFill>
                  <a:srgbClr val="94C020"/>
                </a:solidFill>
                <a:latin typeface="Calibri"/>
                <a:ea typeface="Calibri"/>
                <a:cs typeface="Calibri"/>
                <a:sym typeface="Calibri"/>
              </a:rPr>
            </a:br>
            <a:br>
              <a:rPr lang="en-US" b="1" dirty="0">
                <a:solidFill>
                  <a:srgbClr val="94C020"/>
                </a:solidFill>
                <a:latin typeface="Calibri"/>
                <a:ea typeface="Calibri"/>
                <a:cs typeface="Calibri"/>
                <a:sym typeface="Calibri"/>
              </a:rPr>
            </a:br>
            <a:r>
              <a:rPr lang="en-US" b="1" dirty="0">
                <a:solidFill>
                  <a:srgbClr val="94C020"/>
                </a:solidFill>
                <a:latin typeface="Calibri"/>
                <a:ea typeface="Calibri"/>
                <a:cs typeface="Calibri"/>
                <a:sym typeface="Calibri"/>
              </a:rPr>
              <a:t>Corso: VET</a:t>
            </a:r>
            <a:br>
              <a:rPr lang="en-US" b="1" dirty="0">
                <a:solidFill>
                  <a:srgbClr val="94C020"/>
                </a:solidFill>
                <a:latin typeface="Calibri"/>
                <a:ea typeface="Calibri"/>
                <a:cs typeface="Calibri"/>
                <a:sym typeface="Calibri"/>
              </a:rPr>
            </a:br>
            <a:r>
              <a:rPr lang="en-US" sz="4900" b="1" dirty="0">
                <a:solidFill>
                  <a:srgbClr val="94C020"/>
                </a:solidFill>
                <a:latin typeface="Calibri"/>
                <a:ea typeface="Calibri"/>
                <a:cs typeface="Calibri"/>
                <a:sym typeface="Calibri"/>
              </a:rPr>
              <a:t>Modulo: </a:t>
            </a:r>
            <a:r>
              <a:rPr lang="en-US" sz="4900" b="1" dirty="0" err="1">
                <a:solidFill>
                  <a:srgbClr val="94C020"/>
                </a:solidFill>
                <a:latin typeface="Calibri"/>
                <a:ea typeface="Calibri"/>
                <a:cs typeface="Calibri"/>
                <a:sym typeface="Calibri"/>
              </a:rPr>
              <a:t>Bioeconomia</a:t>
            </a:r>
            <a:r>
              <a:rPr lang="en-US" sz="4900" b="1" dirty="0">
                <a:solidFill>
                  <a:srgbClr val="94C020"/>
                </a:solidFill>
                <a:latin typeface="Calibri"/>
                <a:ea typeface="Calibri"/>
                <a:cs typeface="Calibri"/>
                <a:sym typeface="Calibri"/>
              </a:rPr>
              <a:t>, </a:t>
            </a:r>
            <a:r>
              <a:rPr lang="en-US" sz="4900" b="1" dirty="0" err="1">
                <a:solidFill>
                  <a:srgbClr val="94C020"/>
                </a:solidFill>
                <a:latin typeface="Calibri"/>
                <a:ea typeface="Calibri"/>
                <a:cs typeface="Calibri"/>
                <a:sym typeface="Calibri"/>
              </a:rPr>
              <a:t>economia</a:t>
            </a:r>
            <a:r>
              <a:rPr lang="en-US" sz="4900" b="1" dirty="0">
                <a:solidFill>
                  <a:srgbClr val="94C020"/>
                </a:solidFill>
                <a:latin typeface="Calibri"/>
                <a:ea typeface="Calibri"/>
                <a:cs typeface="Calibri"/>
                <a:sym typeface="Calibri"/>
              </a:rPr>
              <a:t> </a:t>
            </a:r>
            <a:r>
              <a:rPr lang="en-US" sz="4900" b="1" dirty="0" err="1">
                <a:solidFill>
                  <a:srgbClr val="94C020"/>
                </a:solidFill>
                <a:latin typeface="Calibri"/>
                <a:ea typeface="Calibri"/>
                <a:cs typeface="Calibri"/>
                <a:sym typeface="Calibri"/>
              </a:rPr>
              <a:t>circolare</a:t>
            </a:r>
            <a:r>
              <a:rPr lang="en-US" sz="4900" b="1" dirty="0">
                <a:solidFill>
                  <a:srgbClr val="94C020"/>
                </a:solidFill>
                <a:latin typeface="Calibri"/>
                <a:ea typeface="Calibri"/>
                <a:cs typeface="Calibri"/>
                <a:sym typeface="Calibri"/>
              </a:rPr>
              <a:t> e </a:t>
            </a:r>
            <a:r>
              <a:rPr lang="en-US" sz="4900" b="1" dirty="0" err="1">
                <a:solidFill>
                  <a:srgbClr val="94C020"/>
                </a:solidFill>
                <a:latin typeface="Calibri"/>
                <a:ea typeface="Calibri"/>
                <a:cs typeface="Calibri"/>
                <a:sym typeface="Calibri"/>
              </a:rPr>
              <a:t>prodotti</a:t>
            </a:r>
            <a:r>
              <a:rPr lang="en-US" sz="4900" b="1" dirty="0">
                <a:solidFill>
                  <a:srgbClr val="94C020"/>
                </a:solidFill>
                <a:latin typeface="Calibri"/>
                <a:ea typeface="Calibri"/>
                <a:cs typeface="Calibri"/>
                <a:sym typeface="Calibri"/>
              </a:rPr>
              <a:t> bio-based</a:t>
            </a:r>
            <a:br>
              <a:rPr lang="en-US" b="1" dirty="0">
                <a:solidFill>
                  <a:srgbClr val="94C020"/>
                </a:solidFill>
                <a:latin typeface="Calibri"/>
                <a:ea typeface="Calibri"/>
                <a:cs typeface="Calibri"/>
                <a:sym typeface="Calibri"/>
              </a:rPr>
            </a:br>
            <a:r>
              <a:rPr lang="en-US" sz="4900" dirty="0" err="1">
                <a:solidFill>
                  <a:srgbClr val="00B0F0"/>
                </a:solidFill>
              </a:rPr>
              <a:t>Unità</a:t>
            </a:r>
            <a:r>
              <a:rPr lang="en-US" sz="4900" dirty="0">
                <a:solidFill>
                  <a:srgbClr val="00B0F0"/>
                </a:solidFill>
              </a:rPr>
              <a:t>: </a:t>
            </a:r>
            <a:r>
              <a:rPr lang="en-US" sz="4900" dirty="0" err="1">
                <a:solidFill>
                  <a:srgbClr val="00B0F0"/>
                </a:solidFill>
              </a:rPr>
              <a:t>Introduzione</a:t>
            </a:r>
            <a:r>
              <a:rPr lang="en-US" sz="4900" dirty="0">
                <a:solidFill>
                  <a:srgbClr val="00B0F0"/>
                </a:solidFill>
              </a:rPr>
              <a:t> </a:t>
            </a:r>
            <a:r>
              <a:rPr lang="en-US" sz="4900" dirty="0" err="1">
                <a:solidFill>
                  <a:srgbClr val="00B0F0"/>
                </a:solidFill>
              </a:rPr>
              <a:t>alla</a:t>
            </a:r>
            <a:r>
              <a:rPr lang="en-US" sz="4900" dirty="0">
                <a:solidFill>
                  <a:srgbClr val="00B0F0"/>
                </a:solidFill>
              </a:rPr>
              <a:t> </a:t>
            </a:r>
            <a:r>
              <a:rPr lang="en-US" sz="4900" dirty="0" err="1">
                <a:solidFill>
                  <a:srgbClr val="00B0F0"/>
                </a:solidFill>
              </a:rPr>
              <a:t>bioeconomia</a:t>
            </a:r>
            <a:r>
              <a:rPr lang="en-US" sz="4900" dirty="0">
                <a:solidFill>
                  <a:srgbClr val="00B0F0"/>
                </a:solidFill>
              </a:rPr>
              <a:t> - </a:t>
            </a:r>
            <a:r>
              <a:rPr lang="en-US" sz="4900" dirty="0" err="1">
                <a:solidFill>
                  <a:srgbClr val="00B0F0"/>
                </a:solidFill>
              </a:rPr>
              <a:t>Nuove</a:t>
            </a:r>
            <a:r>
              <a:rPr lang="en-US" sz="4900" dirty="0">
                <a:solidFill>
                  <a:srgbClr val="00B0F0"/>
                </a:solidFill>
              </a:rPr>
              <a:t> </a:t>
            </a:r>
            <a:r>
              <a:rPr lang="en-US" sz="4900" dirty="0" err="1">
                <a:solidFill>
                  <a:srgbClr val="00B0F0"/>
                </a:solidFill>
              </a:rPr>
              <a:t>catene</a:t>
            </a:r>
            <a:r>
              <a:rPr lang="en-US" sz="4900" dirty="0">
                <a:solidFill>
                  <a:srgbClr val="00B0F0"/>
                </a:solidFill>
              </a:rPr>
              <a:t> del </a:t>
            </a:r>
            <a:r>
              <a:rPr lang="en-US" sz="4900" dirty="0" err="1">
                <a:solidFill>
                  <a:srgbClr val="00B0F0"/>
                </a:solidFill>
              </a:rPr>
              <a:t>valore</a:t>
            </a:r>
            <a:r>
              <a:rPr lang="en-US" sz="4900" dirty="0">
                <a:solidFill>
                  <a:srgbClr val="00B0F0"/>
                </a:solidFill>
              </a:rPr>
              <a:t>, </a:t>
            </a:r>
            <a:r>
              <a:rPr lang="en-US" sz="4900" dirty="0" err="1">
                <a:solidFill>
                  <a:srgbClr val="00B0F0"/>
                </a:solidFill>
              </a:rPr>
              <a:t>innovazione</a:t>
            </a:r>
            <a:r>
              <a:rPr lang="en-US" sz="4900" dirty="0">
                <a:solidFill>
                  <a:srgbClr val="00B0F0"/>
                </a:solidFill>
              </a:rPr>
              <a:t> ed </a:t>
            </a:r>
            <a:r>
              <a:rPr lang="en-US" sz="4900" dirty="0" err="1">
                <a:solidFill>
                  <a:srgbClr val="00B0F0"/>
                </a:solidFill>
              </a:rPr>
              <a:t>economia</a:t>
            </a:r>
            <a:r>
              <a:rPr lang="en-US" sz="4900" dirty="0">
                <a:solidFill>
                  <a:srgbClr val="00B0F0"/>
                </a:solidFill>
              </a:rPr>
              <a:t> di base </a:t>
            </a:r>
            <a:r>
              <a:rPr lang="en-US" sz="4900" dirty="0" err="1">
                <a:solidFill>
                  <a:srgbClr val="00B0F0"/>
                </a:solidFill>
              </a:rPr>
              <a:t>nella</a:t>
            </a:r>
            <a:r>
              <a:rPr lang="en-US" sz="4900" dirty="0">
                <a:solidFill>
                  <a:srgbClr val="00B0F0"/>
                </a:solidFill>
              </a:rPr>
              <a:t> </a:t>
            </a:r>
            <a:r>
              <a:rPr lang="en-US" sz="4900" dirty="0" err="1">
                <a:solidFill>
                  <a:srgbClr val="00B0F0"/>
                </a:solidFill>
              </a:rPr>
              <a:t>bioeconomia</a:t>
            </a:r>
            <a:r>
              <a:rPr lang="en-US" sz="4900" dirty="0">
                <a:solidFill>
                  <a:srgbClr val="00B0F0"/>
                </a:solidFill>
              </a:rPr>
              <a:t> (C4) </a:t>
            </a:r>
            <a:endParaRPr sz="4900" dirty="0">
              <a:solidFill>
                <a:srgbClr val="00B0F0"/>
              </a:solidFill>
            </a:endParaRPr>
          </a:p>
        </p:txBody>
      </p:sp>
      <p:sp>
        <p:nvSpPr>
          <p:cNvPr id="101" name="Google Shape;101;p2"/>
          <p:cNvSpPr txBox="1">
            <a:spLocks noGrp="1"/>
          </p:cNvSpPr>
          <p:nvPr>
            <p:ph type="subTitle" idx="1"/>
          </p:nvPr>
        </p:nvSpPr>
        <p:spPr>
          <a:xfrm>
            <a:off x="1524000" y="5543550"/>
            <a:ext cx="9144000" cy="10117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2400"/>
              <a:buNone/>
            </a:pPr>
            <a:r>
              <a:rPr lang="en-US" b="1">
                <a:solidFill>
                  <a:srgbClr val="595959"/>
                </a:solidFill>
              </a:rPr>
              <a:t>Autori: Olympic Training &amp; Consulting Ltd.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4C020"/>
              </a:buClr>
              <a:buSzPts val="4400"/>
              <a:buFont typeface="Calibri"/>
              <a:buNone/>
            </a:pPr>
            <a:r>
              <a:rPr lang="en-US"/>
              <a:t>Introduzione</a:t>
            </a:r>
            <a:endParaRPr/>
          </a:p>
        </p:txBody>
      </p:sp>
      <p:sp>
        <p:nvSpPr>
          <p:cNvPr id="107" name="Google Shape;107;p3"/>
          <p:cNvSpPr txBox="1">
            <a:spLocks noGrp="1"/>
          </p:cNvSpPr>
          <p:nvPr>
            <p:ph type="body" idx="1"/>
          </p:nvPr>
        </p:nvSpPr>
        <p:spPr>
          <a:xfrm>
            <a:off x="590550" y="1466850"/>
            <a:ext cx="9134475" cy="4710113"/>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lnSpc>
                <a:spcPct val="90000"/>
              </a:lnSpc>
              <a:spcBef>
                <a:spcPts val="0"/>
              </a:spcBef>
              <a:spcAft>
                <a:spcPts val="0"/>
              </a:spcAft>
              <a:buClr>
                <a:srgbClr val="595959"/>
              </a:buClr>
              <a:buSzPct val="100000"/>
              <a:buNone/>
            </a:pPr>
            <a:r>
              <a:rPr lang="en-US" sz="3400"/>
              <a:t>I risultati dell'apprendimento del corso, le conoscenze specifiche, le abilità e le competenze di un livello appropriato, che gli studenti acquisiranno con il completamento del corso sono descritti:</a:t>
            </a:r>
            <a:endParaRPr sz="3400"/>
          </a:p>
          <a:p>
            <a:pPr marL="0" lvl="0" indent="0" algn="l" rtl="0">
              <a:lnSpc>
                <a:spcPct val="90000"/>
              </a:lnSpc>
              <a:spcBef>
                <a:spcPts val="1000"/>
              </a:spcBef>
              <a:spcAft>
                <a:spcPts val="0"/>
              </a:spcAft>
              <a:buClr>
                <a:srgbClr val="00B0F0"/>
              </a:buClr>
              <a:buSzPct val="100000"/>
              <a:buNone/>
            </a:pPr>
            <a:r>
              <a:rPr lang="en-US" b="1">
                <a:solidFill>
                  <a:srgbClr val="00B0F0"/>
                </a:solidFill>
              </a:rPr>
              <a:t>Conoscenza</a:t>
            </a:r>
            <a:endParaRPr b="1">
              <a:solidFill>
                <a:srgbClr val="00B0F0"/>
              </a:solidFill>
            </a:endParaRPr>
          </a:p>
          <a:p>
            <a:pPr marL="0" lvl="0" indent="0" algn="l" rtl="0">
              <a:lnSpc>
                <a:spcPct val="90000"/>
              </a:lnSpc>
              <a:spcBef>
                <a:spcPts val="1000"/>
              </a:spcBef>
              <a:spcAft>
                <a:spcPts val="0"/>
              </a:spcAft>
              <a:buClr>
                <a:srgbClr val="595959"/>
              </a:buClr>
              <a:buSzPct val="100000"/>
              <a:buNone/>
            </a:pPr>
            <a:r>
              <a:rPr lang="en-US"/>
              <a:t>	Indicare i concetti chiave relativi alla bioeconomia.	</a:t>
            </a:r>
            <a:endParaRPr/>
          </a:p>
          <a:p>
            <a:pPr marL="0" lvl="0" indent="0" algn="l" rtl="0">
              <a:lnSpc>
                <a:spcPct val="90000"/>
              </a:lnSpc>
              <a:spcBef>
                <a:spcPts val="1000"/>
              </a:spcBef>
              <a:spcAft>
                <a:spcPts val="0"/>
              </a:spcAft>
              <a:buClr>
                <a:srgbClr val="595959"/>
              </a:buClr>
              <a:buSzPct val="100000"/>
              <a:buNone/>
            </a:pPr>
            <a:r>
              <a:rPr lang="en-US"/>
              <a:t>	Distinguere tra aziende agricole convenzionali e biologiche </a:t>
            </a:r>
            <a:endParaRPr/>
          </a:p>
          <a:p>
            <a:pPr marL="0" lvl="0" indent="0" algn="l" rtl="0">
              <a:lnSpc>
                <a:spcPct val="90000"/>
              </a:lnSpc>
              <a:spcBef>
                <a:spcPts val="1000"/>
              </a:spcBef>
              <a:spcAft>
                <a:spcPts val="0"/>
              </a:spcAft>
              <a:buClr>
                <a:srgbClr val="595959"/>
              </a:buClr>
              <a:buSzPct val="100000"/>
              <a:buNone/>
            </a:pPr>
            <a:r>
              <a:rPr lang="en-US"/>
              <a:t>	Identificare le catene di valore bio-based e riconoscere potenziali convergenze tra industrie e processi</a:t>
            </a:r>
            <a:endParaRPr/>
          </a:p>
          <a:p>
            <a:pPr marL="0" lvl="0" indent="0" algn="l" rtl="0">
              <a:lnSpc>
                <a:spcPct val="90000"/>
              </a:lnSpc>
              <a:spcBef>
                <a:spcPts val="1000"/>
              </a:spcBef>
              <a:spcAft>
                <a:spcPts val="0"/>
              </a:spcAft>
              <a:buClr>
                <a:srgbClr val="595959"/>
              </a:buClr>
              <a:buSzPct val="100000"/>
              <a:buNone/>
            </a:pPr>
            <a:r>
              <a:rPr lang="en-US"/>
              <a:t>	Discutere gli aspetti economici della bioeconomia nel settore agroalimentare</a:t>
            </a:r>
            <a:endParaRPr/>
          </a:p>
          <a:p>
            <a:pPr marL="0" lvl="0" indent="0" algn="l" rtl="0">
              <a:lnSpc>
                <a:spcPct val="90000"/>
              </a:lnSpc>
              <a:spcBef>
                <a:spcPts val="1000"/>
              </a:spcBef>
              <a:spcAft>
                <a:spcPts val="0"/>
              </a:spcAft>
              <a:buClr>
                <a:srgbClr val="595959"/>
              </a:buClr>
              <a:buSzPct val="100000"/>
              <a:buNone/>
            </a:pPr>
            <a:r>
              <a:rPr lang="en-US"/>
              <a:t>	Delineare le tendenze attuali e future per l'innovazione della bioeconomia </a:t>
            </a:r>
            <a:endParaRPr/>
          </a:p>
          <a:p>
            <a:pPr marL="0" lvl="0" indent="0" algn="l" rtl="0">
              <a:lnSpc>
                <a:spcPct val="90000"/>
              </a:lnSpc>
              <a:spcBef>
                <a:spcPts val="1000"/>
              </a:spcBef>
              <a:spcAft>
                <a:spcPts val="0"/>
              </a:spcAft>
              <a:buClr>
                <a:srgbClr val="595959"/>
              </a:buClr>
              <a:buSzPct val="100000"/>
              <a:buNone/>
            </a:pPr>
            <a:r>
              <a:rPr lang="en-US"/>
              <a:t>	Riconoscere la gestione strategica come strumento per un processo decisionale valido ed efficiente</a:t>
            </a:r>
            <a:endParaRPr/>
          </a:p>
          <a:p>
            <a:pPr marL="0" lvl="0" indent="0" algn="l" rtl="0">
              <a:lnSpc>
                <a:spcPct val="90000"/>
              </a:lnSpc>
              <a:spcBef>
                <a:spcPts val="1000"/>
              </a:spcBef>
              <a:spcAft>
                <a:spcPts val="0"/>
              </a:spcAft>
              <a:buClr>
                <a:srgbClr val="00B0F0"/>
              </a:buClr>
              <a:buSzPct val="100000"/>
              <a:buNone/>
            </a:pPr>
            <a:r>
              <a:rPr lang="en-US" b="1">
                <a:solidFill>
                  <a:srgbClr val="00B0F0"/>
                </a:solidFill>
              </a:rPr>
              <a:t>Abilità</a:t>
            </a:r>
            <a:endParaRPr b="1">
              <a:solidFill>
                <a:srgbClr val="00B0F0"/>
              </a:solidFill>
            </a:endParaRPr>
          </a:p>
          <a:p>
            <a:pPr marL="0" lvl="0" indent="0" algn="l" rtl="0">
              <a:lnSpc>
                <a:spcPct val="90000"/>
              </a:lnSpc>
              <a:spcBef>
                <a:spcPts val="1000"/>
              </a:spcBef>
              <a:spcAft>
                <a:spcPts val="0"/>
              </a:spcAft>
              <a:buClr>
                <a:srgbClr val="595959"/>
              </a:buClr>
              <a:buSzPct val="100000"/>
              <a:buNone/>
            </a:pPr>
            <a:r>
              <a:rPr lang="en-US"/>
              <a:t>	 contrasto tra aziende agricole convenzionali e biologiche </a:t>
            </a:r>
            <a:endParaRPr/>
          </a:p>
          <a:p>
            <a:pPr marL="0" lvl="0" indent="0" algn="l" rtl="0">
              <a:lnSpc>
                <a:spcPct val="90000"/>
              </a:lnSpc>
              <a:spcBef>
                <a:spcPts val="1000"/>
              </a:spcBef>
              <a:spcAft>
                <a:spcPts val="0"/>
              </a:spcAft>
              <a:buClr>
                <a:srgbClr val="595959"/>
              </a:buClr>
              <a:buSzPct val="100000"/>
              <a:buNone/>
            </a:pPr>
            <a:r>
              <a:rPr lang="en-US"/>
              <a:t>	confrontare le pratiche di innovazione aperta di economia bio-based   </a:t>
            </a:r>
            <a:endParaRPr/>
          </a:p>
          <a:p>
            <a:pPr marL="0" lvl="0" indent="0" algn="l" rtl="0">
              <a:lnSpc>
                <a:spcPct val="90000"/>
              </a:lnSpc>
              <a:spcBef>
                <a:spcPts val="1000"/>
              </a:spcBef>
              <a:spcAft>
                <a:spcPts val="0"/>
              </a:spcAft>
              <a:buClr>
                <a:srgbClr val="595959"/>
              </a:buClr>
              <a:buSzPct val="100000"/>
              <a:buNone/>
            </a:pPr>
            <a:r>
              <a:rPr lang="en-US"/>
              <a:t>	scoprire reti di catena del valore che sono compatibili con la sua/ le sue attività</a:t>
            </a:r>
            <a:endParaRPr/>
          </a:p>
          <a:p>
            <a:pPr marL="0" lvl="0" indent="0" algn="l" rtl="0">
              <a:lnSpc>
                <a:spcPct val="90000"/>
              </a:lnSpc>
              <a:spcBef>
                <a:spcPts val="1000"/>
              </a:spcBef>
              <a:spcAft>
                <a:spcPts val="0"/>
              </a:spcAft>
              <a:buClr>
                <a:srgbClr val="595959"/>
              </a:buClr>
              <a:buSzPct val="100000"/>
              <a:buNone/>
            </a:pPr>
            <a:r>
              <a:rPr lang="en-US"/>
              <a:t>	utilizzare strumenti che consentano l'elaborazione dei calcoli e l'analisi degli aspetti economici della bioeconomia </a:t>
            </a:r>
            <a:endParaRPr/>
          </a:p>
          <a:p>
            <a:pPr marL="0" lvl="0" indent="0" algn="l" rtl="0">
              <a:lnSpc>
                <a:spcPct val="90000"/>
              </a:lnSpc>
              <a:spcBef>
                <a:spcPts val="1000"/>
              </a:spcBef>
              <a:spcAft>
                <a:spcPts val="0"/>
              </a:spcAft>
              <a:buClr>
                <a:srgbClr val="595959"/>
              </a:buClr>
              <a:buSzPct val="100000"/>
              <a:buNone/>
            </a:pPr>
            <a:r>
              <a:rPr lang="en-US"/>
              <a:t>	proporre e sviluppare prodotti di servizio in bioeconomia </a:t>
            </a:r>
            <a:endParaRPr/>
          </a:p>
          <a:p>
            <a:pPr marL="0" lvl="0" indent="0" algn="l" rtl="0">
              <a:lnSpc>
                <a:spcPct val="90000"/>
              </a:lnSpc>
              <a:spcBef>
                <a:spcPts val="1000"/>
              </a:spcBef>
              <a:spcAft>
                <a:spcPts val="0"/>
              </a:spcAft>
              <a:buClr>
                <a:srgbClr val="00B0F0"/>
              </a:buClr>
              <a:buSzPct val="100000"/>
              <a:buNone/>
            </a:pPr>
            <a:r>
              <a:rPr lang="en-US" b="1">
                <a:solidFill>
                  <a:srgbClr val="00B0F0"/>
                </a:solidFill>
              </a:rPr>
              <a:t>Competenze</a:t>
            </a:r>
            <a:endParaRPr b="1">
              <a:solidFill>
                <a:srgbClr val="00B0F0"/>
              </a:solidFill>
            </a:endParaRPr>
          </a:p>
          <a:p>
            <a:pPr marL="0" lvl="0" indent="0" algn="l" rtl="0">
              <a:lnSpc>
                <a:spcPct val="90000"/>
              </a:lnSpc>
              <a:spcBef>
                <a:spcPts val="1000"/>
              </a:spcBef>
              <a:spcAft>
                <a:spcPts val="0"/>
              </a:spcAft>
              <a:buClr>
                <a:srgbClr val="595959"/>
              </a:buClr>
              <a:buSzPct val="100000"/>
              <a:buNone/>
            </a:pPr>
            <a:r>
              <a:rPr lang="en-US"/>
              <a:t>	 adattare le tecnologie emergenti esistenti nella bioeconomia</a:t>
            </a:r>
            <a:endParaRPr/>
          </a:p>
          <a:p>
            <a:pPr marL="0" lvl="0" indent="0" algn="l" rtl="0">
              <a:lnSpc>
                <a:spcPct val="90000"/>
              </a:lnSpc>
              <a:spcBef>
                <a:spcPts val="1000"/>
              </a:spcBef>
              <a:spcAft>
                <a:spcPts val="0"/>
              </a:spcAft>
              <a:buClr>
                <a:srgbClr val="595959"/>
              </a:buClr>
              <a:buSzPct val="100000"/>
              <a:buNone/>
            </a:pPr>
            <a:r>
              <a:rPr lang="en-US"/>
              <a:t>	amministrare le strategie di bioeconomia esistenti </a:t>
            </a:r>
            <a:endParaRPr/>
          </a:p>
          <a:p>
            <a:pPr marL="0" lvl="0" indent="0" algn="l" rtl="0">
              <a:lnSpc>
                <a:spcPct val="90000"/>
              </a:lnSpc>
              <a:spcBef>
                <a:spcPts val="1000"/>
              </a:spcBef>
              <a:spcAft>
                <a:spcPts val="0"/>
              </a:spcAft>
              <a:buClr>
                <a:srgbClr val="595959"/>
              </a:buClr>
              <a:buSzPct val="100000"/>
              <a:buNone/>
            </a:pPr>
            <a:r>
              <a:rPr lang="en-US"/>
              <a:t>	rivedere le pratiche di innovazione aperta e sviluppare propri piani strategici</a:t>
            </a:r>
            <a:endParaRPr/>
          </a:p>
        </p:txBody>
      </p:sp>
      <p:sp>
        <p:nvSpPr>
          <p:cNvPr id="108" name="Google Shape;108;p3"/>
          <p:cNvSpPr txBox="1">
            <a:spLocks noGrp="1"/>
          </p:cNvSpPr>
          <p:nvPr>
            <p:ph type="ftr" idx="11"/>
          </p:nvPr>
        </p:nvSpPr>
        <p:spPr>
          <a:xfrm>
            <a:off x="590551" y="6056313"/>
            <a:ext cx="1038225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
        <p:nvSpPr>
          <p:cNvPr id="109" name="Google Shape;109;p3"/>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1040037" y="1006240"/>
            <a:ext cx="10515600" cy="10096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4C020"/>
              </a:buClr>
              <a:buSzPct val="100000"/>
              <a:buFont typeface="Calibri"/>
              <a:buNone/>
            </a:pPr>
            <a:r>
              <a:rPr lang="en-US" sz="3100">
                <a:latin typeface="Calibri"/>
                <a:ea typeface="Calibri"/>
                <a:cs typeface="Calibri"/>
                <a:sym typeface="Calibri"/>
              </a:rPr>
              <a:t>Panoramica della bioeconomia</a:t>
            </a:r>
            <a:br>
              <a:rPr lang="en-US" sz="4400">
                <a:latin typeface="Calibri"/>
                <a:ea typeface="Calibri"/>
                <a:cs typeface="Calibri"/>
                <a:sym typeface="Calibri"/>
              </a:rPr>
            </a:br>
            <a:r>
              <a:rPr lang="en-US"/>
              <a:t> </a:t>
            </a:r>
            <a:endParaRPr/>
          </a:p>
        </p:txBody>
      </p:sp>
      <p:sp>
        <p:nvSpPr>
          <p:cNvPr id="115" name="Google Shape;11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rgbClr val="000000"/>
              </a:buClr>
              <a:buSzPts val="1800"/>
              <a:buNone/>
            </a:pPr>
            <a:r>
              <a:rPr lang="en-US" sz="1800" i="1">
                <a:solidFill>
                  <a:srgbClr val="000000"/>
                </a:solidFill>
                <a:latin typeface="Calibri"/>
                <a:ea typeface="Calibri"/>
                <a:cs typeface="Calibri"/>
                <a:sym typeface="Calibri"/>
              </a:rPr>
              <a:t> </a:t>
            </a:r>
            <a:endParaRPr sz="1800">
              <a:solidFill>
                <a:srgbClr val="000000"/>
              </a:solidFill>
              <a:latin typeface="EB Garamond"/>
              <a:ea typeface="EB Garamond"/>
              <a:cs typeface="EB Garamond"/>
              <a:sym typeface="EB Garamond"/>
            </a:endParaRPr>
          </a:p>
        </p:txBody>
      </p:sp>
      <p:sp>
        <p:nvSpPr>
          <p:cNvPr id="116" name="Google Shape;116;p4"/>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118" name="Google Shape;118;p4"/>
          <p:cNvGrpSpPr/>
          <p:nvPr/>
        </p:nvGrpSpPr>
        <p:grpSpPr>
          <a:xfrm>
            <a:off x="931539" y="1469206"/>
            <a:ext cx="9643120" cy="2611437"/>
            <a:chOff x="-1544204" y="0"/>
            <a:chExt cx="14061736" cy="7040186"/>
          </a:xfrm>
        </p:grpSpPr>
        <p:sp>
          <p:nvSpPr>
            <p:cNvPr id="119" name="Google Shape;119;p4"/>
            <p:cNvSpPr/>
            <p:nvPr/>
          </p:nvSpPr>
          <p:spPr>
            <a:xfrm>
              <a:off x="-1544204" y="491422"/>
              <a:ext cx="6425157" cy="3882887"/>
            </a:xfrm>
            <a:custGeom>
              <a:avLst/>
              <a:gdLst/>
              <a:ahLst/>
              <a:cxnLst/>
              <a:rect l="l" t="t" r="r" b="b"/>
              <a:pathLst>
                <a:path w="2352675" h="2428875" extrusionOk="0">
                  <a:moveTo>
                    <a:pt x="2350294" y="2426494"/>
                  </a:moveTo>
                  <a:lnTo>
                    <a:pt x="7144" y="2426494"/>
                  </a:lnTo>
                  <a:lnTo>
                    <a:pt x="7144" y="7144"/>
                  </a:lnTo>
                  <a:lnTo>
                    <a:pt x="2350294" y="7144"/>
                  </a:lnTo>
                </a:path>
              </a:pathLst>
            </a:custGeom>
            <a:noFill/>
            <a:ln w="63500"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4"/>
            <p:cNvSpPr txBox="1"/>
            <p:nvPr/>
          </p:nvSpPr>
          <p:spPr>
            <a:xfrm>
              <a:off x="-1362653" y="1266840"/>
              <a:ext cx="13746967" cy="2514598"/>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679" b="1" i="1">
                  <a:solidFill>
                    <a:srgbClr val="94C020"/>
                  </a:solidFill>
                  <a:latin typeface="Open Sans"/>
                  <a:ea typeface="Open Sans"/>
                  <a:cs typeface="Open Sans"/>
                  <a:sym typeface="Open Sans"/>
                </a:rPr>
                <a:t>“La bioeconomia può essere definita come quelle parti dell'economia che utilizzano risorse biologiche rinnovabili dalla terra e dal mare - come colture, foreste, pesci, animali e microrganismi - per produrre cibo, materiali ed energia” (CE 2020). </a:t>
              </a:r>
              <a:endParaRPr/>
            </a:p>
          </p:txBody>
        </p:sp>
        <p:grpSp>
          <p:nvGrpSpPr>
            <p:cNvPr id="121" name="Google Shape;121;p4"/>
            <p:cNvGrpSpPr/>
            <p:nvPr/>
          </p:nvGrpSpPr>
          <p:grpSpPr>
            <a:xfrm>
              <a:off x="5168177" y="0"/>
              <a:ext cx="965388" cy="771680"/>
              <a:chOff x="5168177" y="0"/>
              <a:chExt cx="965388" cy="771680"/>
            </a:xfrm>
          </p:grpSpPr>
          <p:sp>
            <p:nvSpPr>
              <p:cNvPr id="122" name="Google Shape;122;p4"/>
              <p:cNvSpPr/>
              <p:nvPr/>
            </p:nvSpPr>
            <p:spPr>
              <a:xfrm rot="10800000">
                <a:off x="5168177" y="0"/>
                <a:ext cx="393715" cy="771680"/>
              </a:xfrm>
              <a:custGeom>
                <a:avLst/>
                <a:gdLst/>
                <a:ahLst/>
                <a:cxnLst/>
                <a:rect l="l" t="t" r="r" b="b"/>
                <a:pathLst>
                  <a:path w="476250" h="933450" extrusionOk="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4"/>
              <p:cNvSpPr/>
              <p:nvPr/>
            </p:nvSpPr>
            <p:spPr>
              <a:xfrm rot="10800000">
                <a:off x="5739850" y="0"/>
                <a:ext cx="393715" cy="771680"/>
              </a:xfrm>
              <a:custGeom>
                <a:avLst/>
                <a:gdLst/>
                <a:ahLst/>
                <a:cxnLst/>
                <a:rect l="l" t="t" r="r" b="b"/>
                <a:pathLst>
                  <a:path w="476250" h="933450" extrusionOk="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4" name="Google Shape;124;p4"/>
            <p:cNvGrpSpPr/>
            <p:nvPr/>
          </p:nvGrpSpPr>
          <p:grpSpPr>
            <a:xfrm rot="10800000">
              <a:off x="5168177" y="4009495"/>
              <a:ext cx="965388" cy="771680"/>
              <a:chOff x="5168177" y="4009495"/>
              <a:chExt cx="965388" cy="771680"/>
            </a:xfrm>
          </p:grpSpPr>
          <p:sp>
            <p:nvSpPr>
              <p:cNvPr id="125" name="Google Shape;125;p4"/>
              <p:cNvSpPr/>
              <p:nvPr/>
            </p:nvSpPr>
            <p:spPr>
              <a:xfrm rot="10800000">
                <a:off x="5168177" y="4009495"/>
                <a:ext cx="393715" cy="771680"/>
              </a:xfrm>
              <a:custGeom>
                <a:avLst/>
                <a:gdLst/>
                <a:ahLst/>
                <a:cxnLst/>
                <a:rect l="l" t="t" r="r" b="b"/>
                <a:pathLst>
                  <a:path w="476250" h="933450" extrusionOk="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4"/>
              <p:cNvSpPr/>
              <p:nvPr/>
            </p:nvSpPr>
            <p:spPr>
              <a:xfrm rot="10800000">
                <a:off x="5739850" y="4009495"/>
                <a:ext cx="393715" cy="771680"/>
              </a:xfrm>
              <a:custGeom>
                <a:avLst/>
                <a:gdLst/>
                <a:ahLst/>
                <a:cxnLst/>
                <a:rect l="l" t="t" r="r" b="b"/>
                <a:pathLst>
                  <a:path w="476250" h="933450" extrusionOk="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7" name="Google Shape;127;p4"/>
            <p:cNvSpPr txBox="1"/>
            <p:nvPr/>
          </p:nvSpPr>
          <p:spPr>
            <a:xfrm>
              <a:off x="2457857" y="5313255"/>
              <a:ext cx="6444930" cy="1726931"/>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endParaRPr sz="1100">
                <a:solidFill>
                  <a:srgbClr val="172A48"/>
                </a:solidFill>
                <a:latin typeface="Open Sans"/>
                <a:ea typeface="Open Sans"/>
                <a:cs typeface="Open Sans"/>
                <a:sym typeface="Open Sans"/>
              </a:endParaRPr>
            </a:p>
          </p:txBody>
        </p:sp>
        <p:sp>
          <p:nvSpPr>
            <p:cNvPr id="128" name="Google Shape;128;p4"/>
            <p:cNvSpPr/>
            <p:nvPr/>
          </p:nvSpPr>
          <p:spPr>
            <a:xfrm flipH="1">
              <a:off x="6529890" y="491422"/>
              <a:ext cx="5987642" cy="3882887"/>
            </a:xfrm>
            <a:custGeom>
              <a:avLst/>
              <a:gdLst/>
              <a:ahLst/>
              <a:cxnLst/>
              <a:rect l="l" t="t" r="r" b="b"/>
              <a:pathLst>
                <a:path w="2352675" h="2428875" extrusionOk="0">
                  <a:moveTo>
                    <a:pt x="2350294" y="2426494"/>
                  </a:moveTo>
                  <a:lnTo>
                    <a:pt x="7144" y="2426494"/>
                  </a:lnTo>
                  <a:lnTo>
                    <a:pt x="7144" y="7144"/>
                  </a:lnTo>
                  <a:lnTo>
                    <a:pt x="2350294" y="7144"/>
                  </a:lnTo>
                </a:path>
              </a:pathLst>
            </a:custGeom>
            <a:noFill/>
            <a:ln w="63500" cap="flat" cmpd="sng">
              <a:solidFill>
                <a:srgbClr val="172A4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29" name="Google Shape;129;p4" descr="Free Clear Light Bulb Planter on Gray Rock Stock Photo"/>
          <p:cNvPicPr preferRelativeResize="0"/>
          <p:nvPr/>
        </p:nvPicPr>
        <p:blipFill rotWithShape="1">
          <a:blip r:embed="rId3">
            <a:alphaModFix/>
          </a:blip>
          <a:srcRect/>
          <a:stretch/>
        </p:blipFill>
        <p:spPr>
          <a:xfrm>
            <a:off x="4003277" y="3462385"/>
            <a:ext cx="3765251" cy="2515188"/>
          </a:xfrm>
          <a:prstGeom prst="rect">
            <a:avLst/>
          </a:prstGeom>
          <a:noFill/>
          <a:ln>
            <a:noFill/>
          </a:ln>
        </p:spPr>
      </p:pic>
      <p:sp>
        <p:nvSpPr>
          <p:cNvPr id="4" name="Google Shape;108;p3">
            <a:extLst>
              <a:ext uri="{FF2B5EF4-FFF2-40B4-BE49-F238E27FC236}">
                <a16:creationId xmlns:a16="http://schemas.microsoft.com/office/drawing/2014/main" id="{FDE40B94-07E1-1FC6-CEE3-709B2A341913}"/>
              </a:ext>
            </a:extLst>
          </p:cNvPr>
          <p:cNvSpPr txBox="1">
            <a:spLocks noGrp="1"/>
          </p:cNvSpPr>
          <p:nvPr>
            <p:ph type="ftr" idx="11"/>
          </p:nvPr>
        </p:nvSpPr>
        <p:spPr>
          <a:xfrm>
            <a:off x="590551" y="6056313"/>
            <a:ext cx="1038225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4C020"/>
              </a:buClr>
              <a:buSzPct val="100000"/>
              <a:buFont typeface="Calibri"/>
              <a:buNone/>
            </a:pPr>
            <a:br>
              <a:rPr lang="en-US"/>
            </a:br>
            <a:r>
              <a:rPr lang="en-US" sz="3600"/>
              <a:t>Elementi chiave della bioeconomia nel settore agroalimentare </a:t>
            </a:r>
            <a:br>
              <a:rPr lang="en-US"/>
            </a:br>
            <a:endParaRPr/>
          </a:p>
        </p:txBody>
      </p:sp>
      <p:sp>
        <p:nvSpPr>
          <p:cNvPr id="135" name="Google Shape;135;p5"/>
          <p:cNvSpPr txBox="1">
            <a:spLocks noGrp="1"/>
          </p:cNvSpPr>
          <p:nvPr>
            <p:ph type="body" idx="1"/>
          </p:nvPr>
        </p:nvSpPr>
        <p:spPr>
          <a:xfrm>
            <a:off x="838200" y="1600201"/>
            <a:ext cx="10515600" cy="4121092"/>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just" rtl="0">
              <a:lnSpc>
                <a:spcPct val="107000"/>
              </a:lnSpc>
              <a:spcBef>
                <a:spcPts val="0"/>
              </a:spcBef>
              <a:spcAft>
                <a:spcPts val="0"/>
              </a:spcAft>
              <a:buClr>
                <a:srgbClr val="00B0F0"/>
              </a:buClr>
              <a:buSzPct val="100000"/>
              <a:buNone/>
            </a:pPr>
            <a:r>
              <a:rPr lang="en-US" sz="3400" b="1">
                <a:solidFill>
                  <a:srgbClr val="00B0F0"/>
                </a:solidFill>
                <a:latin typeface="Calibri"/>
                <a:ea typeface="Calibri"/>
                <a:cs typeface="Calibri"/>
                <a:sym typeface="Calibri"/>
              </a:rPr>
              <a:t>Utilizzo della biomassa: </a:t>
            </a:r>
            <a:r>
              <a:rPr lang="en-US" sz="3400">
                <a:latin typeface="Calibri"/>
                <a:ea typeface="Calibri"/>
                <a:cs typeface="Calibri"/>
                <a:sym typeface="Calibri"/>
              </a:rPr>
              <a:t>la biomassa, come i residui delle colture, i rifiuti agricoli e i sottoprodotti della silvicoltura, può essere convertita in vari prodotti, tra cui biocarburanti, materiali biologici e bioenergia. Questo crea opportunità per le aziende agricole di diversificare i loro flussi di reddito e ridurre la loro impronta di carbonio.</a:t>
            </a:r>
            <a:endParaRPr/>
          </a:p>
          <a:p>
            <a:pPr marL="0" marR="0" lvl="0" indent="0" algn="just" rtl="0">
              <a:lnSpc>
                <a:spcPct val="107000"/>
              </a:lnSpc>
              <a:spcBef>
                <a:spcPts val="800"/>
              </a:spcBef>
              <a:spcAft>
                <a:spcPts val="0"/>
              </a:spcAft>
              <a:buClr>
                <a:srgbClr val="00B0F0"/>
              </a:buClr>
              <a:buSzPct val="100000"/>
              <a:buNone/>
            </a:pPr>
            <a:r>
              <a:rPr lang="en-US" sz="3400" b="1">
                <a:solidFill>
                  <a:srgbClr val="00B0F0"/>
                </a:solidFill>
                <a:latin typeface="Calibri"/>
                <a:ea typeface="Calibri"/>
                <a:cs typeface="Calibri"/>
                <a:sym typeface="Calibri"/>
              </a:rPr>
              <a:t>Biotecnologie e ingegneria genetica: </a:t>
            </a:r>
            <a:r>
              <a:rPr lang="en-US" sz="3400">
                <a:latin typeface="Calibri"/>
                <a:ea typeface="Calibri"/>
                <a:cs typeface="Calibri"/>
                <a:sym typeface="Calibri"/>
              </a:rPr>
              <a:t>i progressi della biotecnologia e dell'ingegneria genetica hanno rivoluzionato l'agroalimentare consentendo lo sviluppo di colture geneticamente modificate con caratteristiche migliorate, come rese più elevate, resistenza alle malattie e maggiore contenuto nutrizionale.</a:t>
            </a:r>
            <a:endParaRPr/>
          </a:p>
          <a:p>
            <a:pPr marL="0" marR="0" lvl="0" indent="0" algn="just" rtl="0">
              <a:lnSpc>
                <a:spcPct val="107000"/>
              </a:lnSpc>
              <a:spcBef>
                <a:spcPts val="800"/>
              </a:spcBef>
              <a:spcAft>
                <a:spcPts val="0"/>
              </a:spcAft>
              <a:buClr>
                <a:srgbClr val="00B0F0"/>
              </a:buClr>
              <a:buSzPct val="100000"/>
              <a:buNone/>
            </a:pPr>
            <a:r>
              <a:rPr lang="en-US" sz="3400" b="1">
                <a:solidFill>
                  <a:srgbClr val="00B0F0"/>
                </a:solidFill>
                <a:latin typeface="Calibri"/>
                <a:ea typeface="Calibri"/>
                <a:cs typeface="Calibri"/>
                <a:sym typeface="Calibri"/>
              </a:rPr>
              <a:t>Economia circolare: </a:t>
            </a:r>
            <a:r>
              <a:rPr lang="en-US" sz="3400">
                <a:latin typeface="Calibri"/>
                <a:ea typeface="Calibri"/>
                <a:cs typeface="Calibri"/>
                <a:sym typeface="Calibri"/>
              </a:rPr>
              <a:t>La bioeconomia incoraggia un approccio circolare in cui sottoprodotti agricoli e rifiuti sono utilizzati come materia prima per vari processi a valore aggiunto. Questo riduce gli sprechi e promuove l'efficienza delle risorse.</a:t>
            </a:r>
            <a:endParaRPr/>
          </a:p>
          <a:p>
            <a:pPr marL="0" marR="0" lvl="0" indent="0" algn="just" rtl="0">
              <a:lnSpc>
                <a:spcPct val="107000"/>
              </a:lnSpc>
              <a:spcBef>
                <a:spcPts val="800"/>
              </a:spcBef>
              <a:spcAft>
                <a:spcPts val="0"/>
              </a:spcAft>
              <a:buClr>
                <a:srgbClr val="00B0F0"/>
              </a:buClr>
              <a:buSzPct val="100000"/>
              <a:buNone/>
            </a:pPr>
            <a:r>
              <a:rPr lang="en-US" sz="3400" b="1">
                <a:solidFill>
                  <a:srgbClr val="00B0F0"/>
                </a:solidFill>
                <a:latin typeface="Calibri"/>
                <a:ea typeface="Calibri"/>
                <a:cs typeface="Calibri"/>
                <a:sym typeface="Calibri"/>
              </a:rPr>
              <a:t>Agricoltura sostenibile: </a:t>
            </a:r>
            <a:r>
              <a:rPr lang="en-US" sz="3400">
                <a:latin typeface="Calibri"/>
                <a:ea typeface="Calibri"/>
                <a:cs typeface="Calibri"/>
                <a:sym typeface="Calibri"/>
              </a:rPr>
              <a:t>La bioeconomia sottolinea pratiche agricole sostenibili che danno priorità alla conservazione ambientale, alla protezione della biodiversità e alla gestione responsabile del territorio. Ciò comporta l'adozione di tecniche come l'agricoltura di precisione, l'agrosilvicoltura e l'agricoltura biologica.</a:t>
            </a:r>
            <a:endParaRPr/>
          </a:p>
          <a:p>
            <a:pPr marL="0" marR="0" lvl="0" indent="0" algn="l" rtl="0">
              <a:lnSpc>
                <a:spcPct val="107000"/>
              </a:lnSpc>
              <a:spcBef>
                <a:spcPts val="800"/>
              </a:spcBef>
              <a:spcAft>
                <a:spcPts val="0"/>
              </a:spcAft>
              <a:buClr>
                <a:srgbClr val="00B0F0"/>
              </a:buClr>
              <a:buSzPct val="100000"/>
              <a:buNone/>
            </a:pPr>
            <a:r>
              <a:rPr lang="en-US" sz="3400" b="1">
                <a:solidFill>
                  <a:srgbClr val="00B0F0"/>
                </a:solidFill>
                <a:latin typeface="Calibri"/>
                <a:ea typeface="Calibri"/>
                <a:cs typeface="Calibri"/>
                <a:sym typeface="Calibri"/>
              </a:rPr>
              <a:t>Alimenti e nutraceutici: </a:t>
            </a:r>
            <a:r>
              <a:rPr lang="en-US" sz="3400">
                <a:latin typeface="Calibri"/>
                <a:ea typeface="Calibri"/>
                <a:cs typeface="Calibri"/>
                <a:sym typeface="Calibri"/>
              </a:rPr>
              <a:t>la bioeconomia offre l'opportunità di sviluppare prodotti alimentari nuovi e più sani con un maggiore valore nutrizionale attraverso i progressi biotecnologici.</a:t>
            </a:r>
            <a:endParaRPr sz="3400">
              <a:latin typeface="Calibri"/>
              <a:ea typeface="Calibri"/>
              <a:cs typeface="Calibri"/>
              <a:sym typeface="Calibri"/>
            </a:endParaRPr>
          </a:p>
          <a:p>
            <a:pPr marL="0" marR="0" lvl="0" indent="0" algn="just" rtl="0">
              <a:lnSpc>
                <a:spcPct val="107000"/>
              </a:lnSpc>
              <a:spcBef>
                <a:spcPts val="800"/>
              </a:spcBef>
              <a:spcAft>
                <a:spcPts val="0"/>
              </a:spcAft>
              <a:buClr>
                <a:srgbClr val="00B0F0"/>
              </a:buClr>
              <a:buSzPct val="100000"/>
              <a:buNone/>
            </a:pPr>
            <a:r>
              <a:rPr lang="en-US" sz="3400" b="1">
                <a:solidFill>
                  <a:srgbClr val="00B0F0"/>
                </a:solidFill>
                <a:latin typeface="Calibri"/>
                <a:ea typeface="Calibri"/>
                <a:cs typeface="Calibri"/>
                <a:sym typeface="Calibri"/>
              </a:rPr>
              <a:t>Risorse rinnovabili: </a:t>
            </a:r>
            <a:r>
              <a:rPr lang="en-US" sz="3400">
                <a:latin typeface="Calibri"/>
                <a:ea typeface="Calibri"/>
                <a:cs typeface="Calibri"/>
                <a:sym typeface="Calibri"/>
              </a:rPr>
              <a:t>a differenza dei combustibili fossili, che sono finiti, la bioeconomia si basa su risorse rinnovabili come piante e microrganismi, garantendo un approccio più sostenibile all'utilizzo delle risorse.</a:t>
            </a:r>
            <a:endParaRPr/>
          </a:p>
          <a:p>
            <a:pPr marL="0" marR="0" lvl="0" indent="0" algn="l" rtl="0">
              <a:lnSpc>
                <a:spcPct val="107000"/>
              </a:lnSpc>
              <a:spcBef>
                <a:spcPts val="800"/>
              </a:spcBef>
              <a:spcAft>
                <a:spcPts val="0"/>
              </a:spcAft>
              <a:buClr>
                <a:srgbClr val="00B0F0"/>
              </a:buClr>
              <a:buSzPct val="100000"/>
              <a:buNone/>
            </a:pPr>
            <a:r>
              <a:rPr lang="en-US" sz="3400" b="1">
                <a:solidFill>
                  <a:srgbClr val="00B0F0"/>
                </a:solidFill>
                <a:latin typeface="Calibri"/>
                <a:ea typeface="Calibri"/>
                <a:cs typeface="Calibri"/>
                <a:sym typeface="Calibri"/>
              </a:rPr>
              <a:t>Politica e regolamenti: </a:t>
            </a:r>
            <a:r>
              <a:rPr lang="en-US" sz="3400">
                <a:latin typeface="Calibri"/>
                <a:ea typeface="Calibri"/>
                <a:cs typeface="Calibri"/>
                <a:sym typeface="Calibri"/>
              </a:rPr>
              <a:t>le politiche e i regolamenti governativi svolgono un ruolo cruciale nella formazione della bioeconomia nel settore agroalimentare. Politiche di supporto, incentivi e finanziamenti per la ricerca possono accelerare l'adozione di tecnologie e pratiche bio-based. </a:t>
            </a:r>
            <a:endParaRPr/>
          </a:p>
          <a:p>
            <a:pPr marL="228600" lvl="0" indent="-167640" algn="l" rtl="0">
              <a:lnSpc>
                <a:spcPct val="90000"/>
              </a:lnSpc>
              <a:spcBef>
                <a:spcPts val="1800"/>
              </a:spcBef>
              <a:spcAft>
                <a:spcPts val="0"/>
              </a:spcAft>
              <a:buClr>
                <a:srgbClr val="595959"/>
              </a:buClr>
              <a:buSzPct val="100000"/>
              <a:buNone/>
            </a:pPr>
            <a:endParaRPr/>
          </a:p>
        </p:txBody>
      </p:sp>
      <p:sp>
        <p:nvSpPr>
          <p:cNvPr id="136" name="Google Shape;136;p5"/>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 name="Google Shape;108;p3">
            <a:extLst>
              <a:ext uri="{FF2B5EF4-FFF2-40B4-BE49-F238E27FC236}">
                <a16:creationId xmlns:a16="http://schemas.microsoft.com/office/drawing/2014/main" id="{9798EC34-2E29-D72D-C37F-1213F98B34D5}"/>
              </a:ext>
            </a:extLst>
          </p:cNvPr>
          <p:cNvSpPr txBox="1">
            <a:spLocks noGrp="1"/>
          </p:cNvSpPr>
          <p:nvPr>
            <p:ph type="ftr" idx="11"/>
          </p:nvPr>
        </p:nvSpPr>
        <p:spPr>
          <a:xfrm>
            <a:off x="590551" y="6056313"/>
            <a:ext cx="1038225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4C020"/>
              </a:buClr>
              <a:buSzPct val="100000"/>
              <a:buFont typeface="Calibri"/>
              <a:buNone/>
            </a:pPr>
            <a:br>
              <a:rPr lang="en-US"/>
            </a:br>
            <a:r>
              <a:rPr lang="en-US"/>
              <a:t>Benefici</a:t>
            </a:r>
            <a:br>
              <a:rPr lang="en-US"/>
            </a:br>
            <a:endParaRPr/>
          </a:p>
        </p:txBody>
      </p:sp>
      <p:sp>
        <p:nvSpPr>
          <p:cNvPr id="143" name="Google Shape;143;p6"/>
          <p:cNvSpPr txBox="1">
            <a:spLocks noGrp="1"/>
          </p:cNvSpPr>
          <p:nvPr>
            <p:ph type="body" idx="1"/>
          </p:nvPr>
        </p:nvSpPr>
        <p:spPr>
          <a:xfrm>
            <a:off x="838200" y="1600200"/>
            <a:ext cx="10515600" cy="457676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Sostenibilità: </a:t>
            </a:r>
            <a:r>
              <a:rPr lang="en-US" sz="1800">
                <a:solidFill>
                  <a:srgbClr val="000000"/>
                </a:solidFill>
                <a:latin typeface="Calibri"/>
                <a:ea typeface="Calibri"/>
                <a:cs typeface="Calibri"/>
                <a:sym typeface="Calibri"/>
              </a:rPr>
              <a:t>La bioeconomia pone l'accento sull'uso di risorse rinnovabili e sulla riduzione dei rifiuti, portando a pratiche agricole più sostenibili. Ciò può contribuire a mitigare gli impatti ambientali negativi associati all'agricoltura convenzionale, come il degrado del suolo, l'inquinamento delle acque e le emissioni di gas serra.</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Aumento della produttività: </a:t>
            </a:r>
            <a:r>
              <a:rPr lang="en-US" sz="1800">
                <a:solidFill>
                  <a:srgbClr val="000000"/>
                </a:solidFill>
                <a:latin typeface="Calibri"/>
                <a:ea typeface="Calibri"/>
                <a:cs typeface="Calibri"/>
                <a:sym typeface="Calibri"/>
              </a:rPr>
              <a:t>la biotecnologia consente lo sviluppo di colture geneticamente modificate resistenti a parassiti, malattie e fattori di stress ambientali. Queste colture possono portare a rendimenti più elevati e a prodotti di migliore qualità, affrontando i problemi della sicurezza alimentare globale.</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Economia circolare: </a:t>
            </a:r>
            <a:r>
              <a:rPr lang="en-US" sz="1800">
                <a:solidFill>
                  <a:srgbClr val="000000"/>
                </a:solidFill>
                <a:latin typeface="Calibri"/>
                <a:ea typeface="Calibri"/>
                <a:cs typeface="Calibri"/>
                <a:sym typeface="Calibri"/>
              </a:rPr>
              <a:t>La bioeconomia incoraggia il concetto di economia circolare, dove i rifiuti agricoli e i sottoprodotti sono utilizzati come materie prime per la produzione di biocarburanti, bioplastiche e altri prodotti a valore aggiunto, riducendo la dipendenza da risorse fossili finite.</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Diversificazione dei flussi di reddito: </a:t>
            </a:r>
            <a:r>
              <a:rPr lang="en-US" sz="1800">
                <a:solidFill>
                  <a:srgbClr val="000000"/>
                </a:solidFill>
                <a:latin typeface="Calibri"/>
                <a:ea typeface="Calibri"/>
                <a:cs typeface="Calibri"/>
                <a:sym typeface="Calibri"/>
              </a:rPr>
              <a:t>le aziende agricole possono esplorare nuovi flussi di reddito producendo materiali bio-based, sostanze chimiche e combustibili. Questa diversificazione può renderli più resistenti alle fluttuazioni dei mercati delle materie prime tradizionali.</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Sviluppo rurale: </a:t>
            </a:r>
            <a:r>
              <a:rPr lang="en-US" sz="1800">
                <a:solidFill>
                  <a:srgbClr val="000000"/>
                </a:solidFill>
                <a:latin typeface="Calibri"/>
                <a:ea typeface="Calibri"/>
                <a:cs typeface="Calibri"/>
                <a:sym typeface="Calibri"/>
              </a:rPr>
              <a:t>la bioeconomia può stimolare la crescita economica nelle zone rurali promuovendo lo sviluppo di industrie locali basate sulla biodiversità, creando posti di lavoro e rivitalizzando le comunità.</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Innovazione e ricerca: </a:t>
            </a:r>
            <a:r>
              <a:rPr lang="en-US" sz="1800">
                <a:solidFill>
                  <a:srgbClr val="000000"/>
                </a:solidFill>
                <a:latin typeface="Calibri"/>
                <a:ea typeface="Calibri"/>
                <a:cs typeface="Calibri"/>
                <a:sym typeface="Calibri"/>
              </a:rPr>
              <a:t>la bioeconomia promuove l'innovazione attraverso la ricerca e lo sviluppo in settori come l'agricoltura di precisione, la biotecnologia e la biologia sintetica, portando a continui progressi nelle pratiche agroalimentari.</a:t>
            </a:r>
            <a:endParaRPr sz="1800">
              <a:solidFill>
                <a:srgbClr val="000000"/>
              </a:solidFill>
              <a:latin typeface="EB Garamond"/>
              <a:ea typeface="EB Garamond"/>
              <a:cs typeface="EB Garamond"/>
              <a:sym typeface="EB Garamond"/>
            </a:endParaRPr>
          </a:p>
          <a:p>
            <a:pPr marL="228600" lvl="0" indent="-87629" algn="l" rtl="0">
              <a:lnSpc>
                <a:spcPct val="90000"/>
              </a:lnSpc>
              <a:spcBef>
                <a:spcPts val="1000"/>
              </a:spcBef>
              <a:spcAft>
                <a:spcPts val="0"/>
              </a:spcAft>
              <a:buClr>
                <a:srgbClr val="595959"/>
              </a:buClr>
              <a:buSzPct val="100000"/>
              <a:buNone/>
            </a:pPr>
            <a:endParaRPr/>
          </a:p>
        </p:txBody>
      </p:sp>
      <p:sp>
        <p:nvSpPr>
          <p:cNvPr id="144" name="Google Shape;144;p6"/>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 name="Google Shape;108;p3">
            <a:extLst>
              <a:ext uri="{FF2B5EF4-FFF2-40B4-BE49-F238E27FC236}">
                <a16:creationId xmlns:a16="http://schemas.microsoft.com/office/drawing/2014/main" id="{F3B03370-5D22-5514-254D-BE9D538805BD}"/>
              </a:ext>
            </a:extLst>
          </p:cNvPr>
          <p:cNvSpPr txBox="1">
            <a:spLocks noGrp="1"/>
          </p:cNvSpPr>
          <p:nvPr>
            <p:ph type="ftr" idx="11"/>
          </p:nvPr>
        </p:nvSpPr>
        <p:spPr>
          <a:xfrm>
            <a:off x="590551" y="6056313"/>
            <a:ext cx="1038225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990599" y="681037"/>
            <a:ext cx="10515600" cy="10096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4C020"/>
              </a:buClr>
              <a:buSzPct val="100000"/>
              <a:buFont typeface="Calibri"/>
              <a:buNone/>
            </a:pPr>
            <a:br>
              <a:rPr lang="en-US"/>
            </a:br>
            <a:r>
              <a:rPr lang="en-US"/>
              <a:t>Sfide</a:t>
            </a:r>
            <a:br>
              <a:rPr lang="en-US"/>
            </a:br>
            <a:endParaRPr/>
          </a:p>
        </p:txBody>
      </p:sp>
      <p:sp>
        <p:nvSpPr>
          <p:cNvPr id="151" name="Google Shape;151;p7"/>
          <p:cNvSpPr txBox="1">
            <a:spLocks noGrp="1"/>
          </p:cNvSpPr>
          <p:nvPr>
            <p:ph type="body" idx="1"/>
          </p:nvPr>
        </p:nvSpPr>
        <p:spPr>
          <a:xfrm>
            <a:off x="838200" y="1600200"/>
            <a:ext cx="10515600" cy="4576763"/>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Ostacoli normativi: </a:t>
            </a:r>
            <a:r>
              <a:rPr lang="en-US" sz="1800">
                <a:solidFill>
                  <a:srgbClr val="000000"/>
                </a:solidFill>
                <a:latin typeface="Calibri"/>
                <a:ea typeface="Calibri"/>
                <a:cs typeface="Calibri"/>
                <a:sym typeface="Calibri"/>
              </a:rPr>
              <a:t>L'uso di organismi geneticamente modificati (OGM) e nuovi metodi biotecnologici deve spesso affrontare sfide normative a causa di preoccupazioni per la sicurezza ambientale, la salute dei consumatori e considerazioni etiche. I processi normativi possono essere lunghi e complessi, ritardando l'adozione di nuove tecnologie.</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Problemi etici: </a:t>
            </a:r>
            <a:r>
              <a:rPr lang="en-US" sz="1800">
                <a:solidFill>
                  <a:srgbClr val="000000"/>
                </a:solidFill>
                <a:latin typeface="Calibri"/>
                <a:ea typeface="Calibri"/>
                <a:cs typeface="Calibri"/>
                <a:sym typeface="Calibri"/>
              </a:rPr>
              <a:t>la modificazione genetica e altri interventi biotecnologici possono sollevare questioni etiche relative al potenziale impatto sulla biodiversità, la stabilità degli ecosistemi e le conseguenze indesiderate.</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Accettazione del mercato: </a:t>
            </a:r>
            <a:r>
              <a:rPr lang="en-US" sz="1800">
                <a:solidFill>
                  <a:srgbClr val="000000"/>
                </a:solidFill>
                <a:latin typeface="Calibri"/>
                <a:ea typeface="Calibri"/>
                <a:cs typeface="Calibri"/>
                <a:sym typeface="Calibri"/>
              </a:rPr>
              <a:t>l'accettazione da parte dei consumatori di prodotti bioingegnerizzati e materiali bio-based può essere influenzata da fattori quali i rischi per la salute percepiti, la trasparenza dell'etichettatura e gli atteggiamenti culturali nei confronti della biotecnologia.</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Problemi di proprietà intellettuale: </a:t>
            </a:r>
            <a:r>
              <a:rPr lang="en-US" sz="1800">
                <a:solidFill>
                  <a:srgbClr val="000000"/>
                </a:solidFill>
                <a:latin typeface="Calibri"/>
                <a:ea typeface="Calibri"/>
                <a:cs typeface="Calibri"/>
                <a:sym typeface="Calibri"/>
              </a:rPr>
              <a:t>Lo sviluppo e la commercializzazione di prodotti bio-based possono comportare controversie di proprietà intellettuale su brevetti e risorse genetiche proprietarie.</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Infrastrutture e investimenti: </a:t>
            </a:r>
            <a:r>
              <a:rPr lang="en-US" sz="1800">
                <a:solidFill>
                  <a:srgbClr val="000000"/>
                </a:solidFill>
                <a:latin typeface="Calibri"/>
                <a:ea typeface="Calibri"/>
                <a:cs typeface="Calibri"/>
                <a:sym typeface="Calibri"/>
              </a:rPr>
              <a:t>la transizione alla bioeconomia richiede investimenti significativi nella ricerca, nelle infrastrutture e nell'adozione di tecnologie. Le aziende agricole piccole e con risorse limitate possono avere difficoltà ad accedere alle risorse necessarie.</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Complessità delle interazioni: </a:t>
            </a:r>
            <a:r>
              <a:rPr lang="en-US" sz="1800">
                <a:solidFill>
                  <a:srgbClr val="000000"/>
                </a:solidFill>
                <a:latin typeface="Calibri"/>
                <a:ea typeface="Calibri"/>
                <a:cs typeface="Calibri"/>
                <a:sym typeface="Calibri"/>
              </a:rPr>
              <a:t>i sistemi biologici sono complessi e prevedere gli effetti a lungo termine di determinati interventi può essere difficile. È necessaria una valutazione completa dei rischi per evitare conseguenze indesiderate.</a:t>
            </a:r>
            <a:endParaRPr sz="180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B0F0"/>
              </a:buClr>
              <a:buSzPct val="100000"/>
              <a:buNone/>
            </a:pPr>
            <a:r>
              <a:rPr lang="en-US" sz="1800">
                <a:solidFill>
                  <a:srgbClr val="00B0F0"/>
                </a:solidFill>
                <a:latin typeface="Calibri"/>
                <a:ea typeface="Calibri"/>
                <a:cs typeface="Calibri"/>
                <a:sym typeface="Calibri"/>
              </a:rPr>
              <a:t>Concorrenza delle risorse: </a:t>
            </a:r>
            <a:r>
              <a:rPr lang="en-US" sz="1800">
                <a:solidFill>
                  <a:srgbClr val="000000"/>
                </a:solidFill>
                <a:latin typeface="Calibri"/>
                <a:ea typeface="Calibri"/>
                <a:cs typeface="Calibri"/>
                <a:sym typeface="Calibri"/>
              </a:rPr>
              <a:t>in alcuni casi, l'uso delle risorse biologiche per i prodotti biologici può competere con la produzione alimentare tradizionale, causando potenzialmente conflitti sull'uso del suolo e sull'assegnazione delle risorse.</a:t>
            </a:r>
            <a:endParaRPr sz="1800">
              <a:solidFill>
                <a:srgbClr val="000000"/>
              </a:solidFill>
              <a:latin typeface="EB Garamond"/>
              <a:ea typeface="EB Garamond"/>
              <a:cs typeface="EB Garamond"/>
              <a:sym typeface="EB Garamond"/>
            </a:endParaRPr>
          </a:p>
          <a:p>
            <a:pPr marL="228600" lvl="0" indent="-99060" algn="l" rtl="0">
              <a:lnSpc>
                <a:spcPct val="90000"/>
              </a:lnSpc>
              <a:spcBef>
                <a:spcPts val="1000"/>
              </a:spcBef>
              <a:spcAft>
                <a:spcPts val="0"/>
              </a:spcAft>
              <a:buClr>
                <a:srgbClr val="595959"/>
              </a:buClr>
              <a:buSzPct val="100000"/>
              <a:buNone/>
            </a:pPr>
            <a:endParaRPr/>
          </a:p>
        </p:txBody>
      </p:sp>
      <p:sp>
        <p:nvSpPr>
          <p:cNvPr id="152" name="Google Shape;152;p7"/>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 name="Google Shape;108;p3">
            <a:extLst>
              <a:ext uri="{FF2B5EF4-FFF2-40B4-BE49-F238E27FC236}">
                <a16:creationId xmlns:a16="http://schemas.microsoft.com/office/drawing/2014/main" id="{4DDADC82-6DFE-A743-3421-E2C39F37B834}"/>
              </a:ext>
            </a:extLst>
          </p:cNvPr>
          <p:cNvSpPr txBox="1">
            <a:spLocks noGrp="1"/>
          </p:cNvSpPr>
          <p:nvPr>
            <p:ph type="ftr" idx="11"/>
          </p:nvPr>
        </p:nvSpPr>
        <p:spPr>
          <a:xfrm>
            <a:off x="590551" y="6056313"/>
            <a:ext cx="10382250" cy="600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838200" y="812800"/>
            <a:ext cx="10515600" cy="87788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4C020"/>
              </a:buClr>
              <a:buSzPct val="100000"/>
              <a:buFont typeface="Calibri"/>
              <a:buNone/>
            </a:pPr>
            <a:r>
              <a:rPr lang="en-US" b="1">
                <a:latin typeface="Calibri"/>
                <a:ea typeface="Calibri"/>
                <a:cs typeface="Calibri"/>
                <a:sym typeface="Calibri"/>
              </a:rPr>
              <a:t>Bioprodotti e risorse biologiche</a:t>
            </a:r>
            <a:br>
              <a:rPr lang="en-US" sz="4400">
                <a:latin typeface="Calibri"/>
                <a:ea typeface="Calibri"/>
                <a:cs typeface="Calibri"/>
                <a:sym typeface="Calibri"/>
              </a:rPr>
            </a:br>
            <a:endParaRPr/>
          </a:p>
        </p:txBody>
      </p:sp>
      <p:sp>
        <p:nvSpPr>
          <p:cNvPr id="159" name="Google Shape;159;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chemeClr val="dk1"/>
              </a:buClr>
              <a:buSzPts val="1800"/>
              <a:buNone/>
            </a:pPr>
            <a:endParaRPr sz="1800">
              <a:latin typeface="Calibri"/>
              <a:ea typeface="Calibri"/>
              <a:cs typeface="Calibri"/>
              <a:sym typeface="Calibri"/>
            </a:endParaRPr>
          </a:p>
          <a:p>
            <a:pPr marL="0" lvl="0" indent="0" algn="l" rtl="0">
              <a:lnSpc>
                <a:spcPct val="90000"/>
              </a:lnSpc>
              <a:spcBef>
                <a:spcPts val="1800"/>
              </a:spcBef>
              <a:spcAft>
                <a:spcPts val="0"/>
              </a:spcAft>
              <a:buClr>
                <a:schemeClr val="dk1"/>
              </a:buClr>
              <a:buSzPts val="2800"/>
              <a:buNone/>
            </a:pPr>
            <a:endParaRPr/>
          </a:p>
        </p:txBody>
      </p:sp>
      <p:sp>
        <p:nvSpPr>
          <p:cNvPr id="160" name="Google Shape;160;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61" name="Google Shape;161;p8"/>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2" name="Google Shape;162;p8"/>
          <p:cNvPicPr preferRelativeResize="0"/>
          <p:nvPr/>
        </p:nvPicPr>
        <p:blipFill rotWithShape="1">
          <a:blip r:embed="rId3">
            <a:alphaModFix/>
          </a:blip>
          <a:srcRect/>
          <a:stretch/>
        </p:blipFill>
        <p:spPr>
          <a:xfrm>
            <a:off x="5730502" y="1470295"/>
            <a:ext cx="5623298" cy="4864129"/>
          </a:xfrm>
          <a:prstGeom prst="rect">
            <a:avLst/>
          </a:prstGeom>
          <a:noFill/>
          <a:ln>
            <a:noFill/>
          </a:ln>
        </p:spPr>
      </p:pic>
      <p:pic>
        <p:nvPicPr>
          <p:cNvPr id="163" name="Google Shape;163;p8"/>
          <p:cNvPicPr preferRelativeResize="0"/>
          <p:nvPr/>
        </p:nvPicPr>
        <p:blipFill rotWithShape="1">
          <a:blip r:embed="rId4">
            <a:alphaModFix/>
          </a:blip>
          <a:srcRect/>
          <a:stretch/>
        </p:blipFill>
        <p:spPr>
          <a:xfrm>
            <a:off x="532238" y="1457941"/>
            <a:ext cx="5045864" cy="48352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838200" y="812800"/>
            <a:ext cx="10515600" cy="87788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94C020"/>
              </a:buClr>
              <a:buSzPct val="100000"/>
              <a:buFont typeface="Calibri"/>
              <a:buNone/>
            </a:pPr>
            <a:r>
              <a:rPr lang="en-US" sz="4400" b="1">
                <a:latin typeface="Calibri"/>
                <a:ea typeface="Calibri"/>
                <a:cs typeface="Calibri"/>
                <a:sym typeface="Calibri"/>
              </a:rPr>
              <a:t>Bio-economia in Europa</a:t>
            </a:r>
            <a:br>
              <a:rPr lang="en-US" sz="4400">
                <a:latin typeface="Calibri"/>
                <a:ea typeface="Calibri"/>
                <a:cs typeface="Calibri"/>
                <a:sym typeface="Calibri"/>
              </a:rPr>
            </a:br>
            <a:endParaRPr/>
          </a:p>
        </p:txBody>
      </p:sp>
      <p:sp>
        <p:nvSpPr>
          <p:cNvPr id="170" name="Google Shape;170;p9"/>
          <p:cNvSpPr txBox="1">
            <a:spLocks noGrp="1"/>
          </p:cNvSpPr>
          <p:nvPr>
            <p:ph type="body" idx="1"/>
          </p:nvPr>
        </p:nvSpPr>
        <p:spPr>
          <a:xfrm>
            <a:off x="0" y="1476374"/>
            <a:ext cx="12030075" cy="4879975"/>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07000"/>
              </a:lnSpc>
              <a:spcBef>
                <a:spcPts val="0"/>
              </a:spcBef>
              <a:spcAft>
                <a:spcPts val="0"/>
              </a:spcAft>
              <a:buClr>
                <a:srgbClr val="000000"/>
              </a:buClr>
              <a:buSzPct val="100000"/>
              <a:buNone/>
            </a:pPr>
            <a:r>
              <a:rPr lang="en-US" sz="4400" dirty="0" err="1">
                <a:solidFill>
                  <a:srgbClr val="000000"/>
                </a:solidFill>
                <a:latin typeface="Calibri"/>
                <a:ea typeface="Calibri"/>
                <a:cs typeface="Calibri"/>
                <a:sym typeface="Calibri"/>
              </a:rPr>
              <a:t>Principali</a:t>
            </a:r>
            <a:r>
              <a:rPr lang="en-US" sz="4400" dirty="0">
                <a:solidFill>
                  <a:srgbClr val="000000"/>
                </a:solidFill>
                <a:latin typeface="Calibri"/>
                <a:ea typeface="Calibri"/>
                <a:cs typeface="Calibri"/>
                <a:sym typeface="Calibri"/>
              </a:rPr>
              <a:t> </a:t>
            </a:r>
            <a:r>
              <a:rPr lang="en-US" sz="4400" dirty="0" err="1">
                <a:solidFill>
                  <a:srgbClr val="000000"/>
                </a:solidFill>
                <a:latin typeface="Calibri"/>
                <a:ea typeface="Calibri"/>
                <a:cs typeface="Calibri"/>
                <a:sym typeface="Calibri"/>
              </a:rPr>
              <a:t>iniziative</a:t>
            </a:r>
            <a:r>
              <a:rPr lang="en-US" sz="4400" dirty="0">
                <a:solidFill>
                  <a:srgbClr val="000000"/>
                </a:solidFill>
                <a:latin typeface="Calibri"/>
                <a:ea typeface="Calibri"/>
                <a:cs typeface="Calibri"/>
                <a:sym typeface="Calibri"/>
              </a:rPr>
              <a:t> e </a:t>
            </a:r>
            <a:r>
              <a:rPr lang="en-US" sz="4400" dirty="0" err="1">
                <a:solidFill>
                  <a:srgbClr val="000000"/>
                </a:solidFill>
                <a:latin typeface="Calibri"/>
                <a:ea typeface="Calibri"/>
                <a:cs typeface="Calibri"/>
                <a:sym typeface="Calibri"/>
              </a:rPr>
              <a:t>politiche</a:t>
            </a:r>
            <a:r>
              <a:rPr lang="en-US" sz="4400" dirty="0">
                <a:solidFill>
                  <a:srgbClr val="000000"/>
                </a:solidFill>
                <a:latin typeface="Calibri"/>
                <a:ea typeface="Calibri"/>
                <a:cs typeface="Calibri"/>
                <a:sym typeface="Calibri"/>
              </a:rPr>
              <a:t> </a:t>
            </a:r>
            <a:r>
              <a:rPr lang="en-US" sz="4400" dirty="0" err="1">
                <a:solidFill>
                  <a:srgbClr val="000000"/>
                </a:solidFill>
                <a:latin typeface="Calibri"/>
                <a:ea typeface="Calibri"/>
                <a:cs typeface="Calibri"/>
                <a:sym typeface="Calibri"/>
              </a:rPr>
              <a:t>dell'UE</a:t>
            </a:r>
            <a:r>
              <a:rPr lang="en-US" sz="4400" dirty="0">
                <a:solidFill>
                  <a:srgbClr val="000000"/>
                </a:solidFill>
                <a:latin typeface="Calibri"/>
                <a:ea typeface="Calibri"/>
                <a:cs typeface="Calibri"/>
                <a:sym typeface="Calibri"/>
              </a:rPr>
              <a:t> relative </a:t>
            </a:r>
            <a:r>
              <a:rPr lang="en-US" sz="4400" dirty="0" err="1">
                <a:solidFill>
                  <a:srgbClr val="000000"/>
                </a:solidFill>
                <a:latin typeface="Calibri"/>
                <a:ea typeface="Calibri"/>
                <a:cs typeface="Calibri"/>
                <a:sym typeface="Calibri"/>
              </a:rPr>
              <a:t>alla</a:t>
            </a:r>
            <a:r>
              <a:rPr lang="en-US" sz="4400" dirty="0">
                <a:solidFill>
                  <a:srgbClr val="000000"/>
                </a:solidFill>
                <a:latin typeface="Calibri"/>
                <a:ea typeface="Calibri"/>
                <a:cs typeface="Calibri"/>
                <a:sym typeface="Calibri"/>
              </a:rPr>
              <a:t> </a:t>
            </a:r>
            <a:r>
              <a:rPr lang="en-US" sz="4400" dirty="0" err="1">
                <a:solidFill>
                  <a:srgbClr val="000000"/>
                </a:solidFill>
                <a:latin typeface="Calibri"/>
                <a:ea typeface="Calibri"/>
                <a:cs typeface="Calibri"/>
                <a:sym typeface="Calibri"/>
              </a:rPr>
              <a:t>bioeconomia</a:t>
            </a:r>
            <a:r>
              <a:rPr lang="en-US" sz="4400" dirty="0">
                <a:solidFill>
                  <a:srgbClr val="000000"/>
                </a:solidFill>
                <a:latin typeface="Calibri"/>
                <a:ea typeface="Calibri"/>
                <a:cs typeface="Calibri"/>
                <a:sym typeface="Calibri"/>
              </a:rPr>
              <a:t>:</a:t>
            </a:r>
            <a:endParaRPr sz="4400" dirty="0">
              <a:solidFill>
                <a:srgbClr val="000000"/>
              </a:solidFill>
              <a:latin typeface="Calibri"/>
              <a:ea typeface="Calibri"/>
              <a:cs typeface="Calibri"/>
              <a:sym typeface="Calibri"/>
            </a:endParaRPr>
          </a:p>
          <a:p>
            <a:pPr marL="0" marR="0" lvl="0" indent="0" algn="just" rtl="0">
              <a:lnSpc>
                <a:spcPct val="115000"/>
              </a:lnSpc>
              <a:spcBef>
                <a:spcPts val="1000"/>
              </a:spcBef>
              <a:spcAft>
                <a:spcPts val="0"/>
              </a:spcAft>
              <a:buClr>
                <a:srgbClr val="222222"/>
              </a:buClr>
              <a:buSzPct val="100000"/>
              <a:buChar char="•"/>
            </a:pPr>
            <a:r>
              <a:rPr lang="en-US" sz="4400" dirty="0" err="1">
                <a:solidFill>
                  <a:srgbClr val="222222"/>
                </a:solidFill>
                <a:latin typeface="Calibri"/>
                <a:ea typeface="Calibri"/>
                <a:cs typeface="Calibri"/>
                <a:sym typeface="Calibri"/>
              </a:rPr>
              <a:t>Strategia</a:t>
            </a:r>
            <a:r>
              <a:rPr lang="en-US" sz="4400" dirty="0">
                <a:solidFill>
                  <a:srgbClr val="222222"/>
                </a:solidFill>
                <a:latin typeface="Calibri"/>
                <a:ea typeface="Calibri"/>
                <a:cs typeface="Calibri"/>
                <a:sym typeface="Calibri"/>
              </a:rPr>
              <a:t> e piano </a:t>
            </a:r>
            <a:r>
              <a:rPr lang="en-US" sz="4400" dirty="0" err="1">
                <a:solidFill>
                  <a:srgbClr val="222222"/>
                </a:solidFill>
                <a:latin typeface="Calibri"/>
                <a:ea typeface="Calibri"/>
                <a:cs typeface="Calibri"/>
                <a:sym typeface="Calibri"/>
              </a:rPr>
              <a:t>d'azione</a:t>
            </a:r>
            <a:r>
              <a:rPr lang="en-US" sz="4400" dirty="0">
                <a:solidFill>
                  <a:srgbClr val="222222"/>
                </a:solidFill>
                <a:latin typeface="Calibri"/>
                <a:ea typeface="Calibri"/>
                <a:cs typeface="Calibri"/>
                <a:sym typeface="Calibri"/>
              </a:rPr>
              <a:t> per la </a:t>
            </a:r>
            <a:r>
              <a:rPr lang="en-US" sz="4400" dirty="0" err="1">
                <a:solidFill>
                  <a:srgbClr val="222222"/>
                </a:solidFill>
                <a:latin typeface="Calibri"/>
                <a:ea typeface="Calibri"/>
                <a:cs typeface="Calibri"/>
                <a:sym typeface="Calibri"/>
              </a:rPr>
              <a:t>bioeconomia</a:t>
            </a:r>
            <a:r>
              <a:rPr lang="en-US" sz="4400" dirty="0">
                <a:solidFill>
                  <a:srgbClr val="222222"/>
                </a:solidFill>
                <a:latin typeface="Calibri"/>
                <a:ea typeface="Calibri"/>
                <a:cs typeface="Calibri"/>
                <a:sym typeface="Calibri"/>
              </a:rPr>
              <a:t>  </a:t>
            </a:r>
            <a:r>
              <a:rPr lang="en-US" sz="4400" b="1"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Bioeconomy Strategy and Action Plan</a:t>
            </a:r>
            <a:r>
              <a:rPr lang="en-US" sz="4400" b="1" dirty="0">
                <a:solidFill>
                  <a:srgbClr val="222222"/>
                </a:solidFill>
                <a:latin typeface="Calibri"/>
                <a:ea typeface="Calibri"/>
                <a:cs typeface="Calibri"/>
                <a:sym typeface="Calibri"/>
              </a:rPr>
              <a:t>  (2018) </a:t>
            </a:r>
            <a:r>
              <a:rPr lang="en-US" sz="4400" dirty="0">
                <a:solidFill>
                  <a:srgbClr val="222222"/>
                </a:solidFill>
                <a:latin typeface="Calibri"/>
                <a:ea typeface="Calibri"/>
                <a:cs typeface="Calibri"/>
                <a:sym typeface="Calibri"/>
              </a:rPr>
              <a:t>La </a:t>
            </a:r>
            <a:r>
              <a:rPr lang="en-US" sz="4400" dirty="0" err="1">
                <a:solidFill>
                  <a:srgbClr val="222222"/>
                </a:solidFill>
                <a:latin typeface="Calibri"/>
                <a:ea typeface="Calibri"/>
                <a:cs typeface="Calibri"/>
                <a:sym typeface="Calibri"/>
              </a:rPr>
              <a:t>strategia</a:t>
            </a:r>
            <a:r>
              <a:rPr lang="en-US" sz="4400" dirty="0">
                <a:solidFill>
                  <a:srgbClr val="222222"/>
                </a:solidFill>
                <a:latin typeface="Calibri"/>
                <a:ea typeface="Calibri"/>
                <a:cs typeface="Calibri"/>
                <a:sym typeface="Calibri"/>
              </a:rPr>
              <a:t> UE per la </a:t>
            </a:r>
            <a:r>
              <a:rPr lang="en-US" sz="4400" dirty="0" err="1">
                <a:solidFill>
                  <a:srgbClr val="222222"/>
                </a:solidFill>
                <a:latin typeface="Calibri"/>
                <a:ea typeface="Calibri"/>
                <a:cs typeface="Calibri"/>
                <a:sym typeface="Calibri"/>
              </a:rPr>
              <a:t>bioeconomia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fornisce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anche</a:t>
            </a:r>
            <a:r>
              <a:rPr lang="en-US" sz="4400" dirty="0">
                <a:solidFill>
                  <a:srgbClr val="222222"/>
                </a:solidFill>
                <a:latin typeface="Calibri"/>
                <a:ea typeface="Calibri"/>
                <a:cs typeface="Calibri"/>
                <a:sym typeface="Calibri"/>
              </a:rPr>
              <a:t> un </a:t>
            </a:r>
            <a:r>
              <a:rPr lang="en-US" sz="4400" dirty="0" err="1">
                <a:solidFill>
                  <a:srgbClr val="222222"/>
                </a:solidFill>
                <a:latin typeface="Calibri"/>
                <a:ea typeface="Calibri"/>
                <a:cs typeface="Calibri"/>
                <a:sym typeface="Calibri"/>
              </a:rPr>
              <a:t>quadro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strategico</a:t>
            </a:r>
            <a:r>
              <a:rPr lang="en-US" sz="4400" dirty="0">
                <a:solidFill>
                  <a:srgbClr val="222222"/>
                </a:solidFill>
                <a:latin typeface="Calibri"/>
                <a:ea typeface="Calibri"/>
                <a:cs typeface="Calibri"/>
                <a:sym typeface="Calibri"/>
              </a:rPr>
              <a:t> per </a:t>
            </a:r>
            <a:r>
              <a:rPr lang="en-US" sz="4400" dirty="0" err="1">
                <a:solidFill>
                  <a:srgbClr val="222222"/>
                </a:solidFill>
                <a:latin typeface="Calibri"/>
                <a:ea typeface="Calibri"/>
                <a:cs typeface="Calibri"/>
                <a:sym typeface="Calibri"/>
              </a:rPr>
              <a:t>spostare</a:t>
            </a:r>
            <a:r>
              <a:rPr lang="en-US" sz="4400" dirty="0">
                <a:solidFill>
                  <a:srgbClr val="222222"/>
                </a:solidFill>
                <a:latin typeface="Calibri"/>
                <a:ea typeface="Calibri"/>
                <a:cs typeface="Calibri"/>
                <a:sym typeface="Calibri"/>
              </a:rPr>
              <a:t> la base di </a:t>
            </a:r>
            <a:r>
              <a:rPr lang="en-US" sz="4400" dirty="0" err="1">
                <a:solidFill>
                  <a:srgbClr val="222222"/>
                </a:solidFill>
                <a:latin typeface="Calibri"/>
                <a:ea typeface="Calibri"/>
                <a:cs typeface="Calibri"/>
                <a:sym typeface="Calibri"/>
              </a:rPr>
              <a:t>risorse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economiche</a:t>
            </a:r>
            <a:r>
              <a:rPr lang="en-US" sz="4400" dirty="0">
                <a:solidFill>
                  <a:srgbClr val="222222"/>
                </a:solidFill>
                <a:latin typeface="Calibri"/>
                <a:ea typeface="Calibri"/>
                <a:cs typeface="Calibri"/>
                <a:sym typeface="Calibri"/>
              </a:rPr>
              <a:t> in Europa verso un </a:t>
            </a:r>
            <a:r>
              <a:rPr lang="en-US" sz="4400" dirty="0" err="1">
                <a:solidFill>
                  <a:srgbClr val="222222"/>
                </a:solidFill>
                <a:latin typeface="Calibri"/>
                <a:ea typeface="Calibri"/>
                <a:cs typeface="Calibri"/>
                <a:sym typeface="Calibri"/>
              </a:rPr>
              <a:t>modello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circolare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basato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su</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materiali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rinnovabili</a:t>
            </a:r>
            <a:r>
              <a:rPr lang="en-US" sz="4400" dirty="0">
                <a:solidFill>
                  <a:srgbClr val="222222"/>
                </a:solidFill>
                <a:latin typeface="Calibri"/>
                <a:ea typeface="Calibri"/>
                <a:cs typeface="Calibri"/>
                <a:sym typeface="Calibri"/>
              </a:rPr>
              <a:t> e bio-based. Con un </a:t>
            </a:r>
            <a:r>
              <a:rPr lang="en-US" sz="4400" dirty="0" err="1">
                <a:solidFill>
                  <a:srgbClr val="222222"/>
                </a:solidFill>
                <a:latin typeface="Calibri"/>
                <a:ea typeface="Calibri"/>
                <a:cs typeface="Calibri"/>
                <a:sym typeface="Calibri"/>
              </a:rPr>
              <a:t>fatturato</a:t>
            </a:r>
            <a:r>
              <a:rPr lang="en-US" sz="4400" dirty="0">
                <a:solidFill>
                  <a:srgbClr val="222222"/>
                </a:solidFill>
                <a:latin typeface="Calibri"/>
                <a:ea typeface="Calibri"/>
                <a:cs typeface="Calibri"/>
                <a:sym typeface="Calibri"/>
              </a:rPr>
              <a:t> di 2,3 </a:t>
            </a:r>
            <a:r>
              <a:rPr lang="en-US" sz="4400" dirty="0" err="1">
                <a:solidFill>
                  <a:srgbClr val="222222"/>
                </a:solidFill>
                <a:latin typeface="Calibri"/>
                <a:ea typeface="Calibri"/>
                <a:cs typeface="Calibri"/>
                <a:sym typeface="Calibri"/>
              </a:rPr>
              <a:t>trilioni</a:t>
            </a:r>
            <a:r>
              <a:rPr lang="en-US" sz="4400" dirty="0">
                <a:solidFill>
                  <a:srgbClr val="222222"/>
                </a:solidFill>
                <a:latin typeface="Calibri"/>
                <a:ea typeface="Calibri"/>
                <a:cs typeface="Calibri"/>
                <a:sym typeface="Calibri"/>
              </a:rPr>
              <a:t> di euro e un </a:t>
            </a:r>
            <a:r>
              <a:rPr lang="en-US" sz="4400" dirty="0" err="1">
                <a:solidFill>
                  <a:srgbClr val="222222"/>
                </a:solidFill>
                <a:latin typeface="Calibri"/>
                <a:ea typeface="Calibri"/>
                <a:cs typeface="Calibri"/>
                <a:sym typeface="Calibri"/>
              </a:rPr>
              <a:t>organico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pari</a:t>
            </a:r>
            <a:r>
              <a:rPr lang="en-US" sz="4400" dirty="0">
                <a:solidFill>
                  <a:srgbClr val="222222"/>
                </a:solidFill>
                <a:latin typeface="Calibri"/>
                <a:ea typeface="Calibri"/>
                <a:cs typeface="Calibri"/>
                <a:sym typeface="Calibri"/>
              </a:rPr>
              <a:t> all'8,2% </a:t>
            </a:r>
            <a:r>
              <a:rPr lang="en-US" sz="4400" dirty="0" err="1">
                <a:solidFill>
                  <a:srgbClr val="222222"/>
                </a:solidFill>
                <a:latin typeface="Calibri"/>
                <a:ea typeface="Calibri"/>
                <a:cs typeface="Calibri"/>
                <a:sym typeface="Calibri"/>
              </a:rPr>
              <a:t>della</a:t>
            </a:r>
            <a:r>
              <a:rPr lang="en-US" sz="4400" dirty="0">
                <a:solidFill>
                  <a:srgbClr val="222222"/>
                </a:solidFill>
                <a:latin typeface="Calibri"/>
                <a:ea typeface="Calibri"/>
                <a:cs typeface="Calibri"/>
                <a:sym typeface="Calibri"/>
              </a:rPr>
              <a:t> forza </a:t>
            </a:r>
            <a:r>
              <a:rPr lang="en-US" sz="4400" dirty="0" err="1">
                <a:solidFill>
                  <a:srgbClr val="222222"/>
                </a:solidFill>
                <a:latin typeface="Calibri"/>
                <a:ea typeface="Calibri"/>
                <a:cs typeface="Calibri"/>
                <a:sym typeface="Calibri"/>
              </a:rPr>
              <a:t>lavoro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dell'UE</a:t>
            </a:r>
            <a:r>
              <a:rPr lang="en-US" sz="4400" dirty="0">
                <a:solidFill>
                  <a:srgbClr val="222222"/>
                </a:solidFill>
                <a:latin typeface="Calibri"/>
                <a:ea typeface="Calibri"/>
                <a:cs typeface="Calibri"/>
                <a:sym typeface="Calibri"/>
              </a:rPr>
              <a:t>, la </a:t>
            </a:r>
            <a:r>
              <a:rPr lang="en-US" sz="4400" dirty="0" err="1">
                <a:solidFill>
                  <a:srgbClr val="222222"/>
                </a:solidFill>
                <a:latin typeface="Calibri"/>
                <a:ea typeface="Calibri"/>
                <a:cs typeface="Calibri"/>
                <a:sym typeface="Calibri"/>
              </a:rPr>
              <a:t>bioeconomia</a:t>
            </a:r>
            <a:r>
              <a:rPr lang="en-US" sz="4400" dirty="0">
                <a:solidFill>
                  <a:srgbClr val="222222"/>
                </a:solidFill>
                <a:latin typeface="Calibri"/>
                <a:ea typeface="Calibri"/>
                <a:cs typeface="Calibri"/>
                <a:sym typeface="Calibri"/>
              </a:rPr>
              <a:t> è </a:t>
            </a:r>
            <a:r>
              <a:rPr lang="en-US" sz="4400" dirty="0" err="1">
                <a:solidFill>
                  <a:srgbClr val="222222"/>
                </a:solidFill>
                <a:latin typeface="Calibri"/>
                <a:ea typeface="Calibri"/>
                <a:cs typeface="Calibri"/>
                <a:sym typeface="Calibri"/>
              </a:rPr>
              <a:t>già</a:t>
            </a:r>
            <a:r>
              <a:rPr lang="en-US" sz="4400" dirty="0">
                <a:solidFill>
                  <a:srgbClr val="222222"/>
                </a:solidFill>
                <a:latin typeface="Calibri"/>
                <a:ea typeface="Calibri"/>
                <a:cs typeface="Calibri"/>
                <a:sym typeface="Calibri"/>
              </a:rPr>
              <a:t> al </a:t>
            </a:r>
            <a:r>
              <a:rPr lang="en-US" sz="4400" dirty="0" err="1">
                <a:solidFill>
                  <a:srgbClr val="222222"/>
                </a:solidFill>
                <a:latin typeface="Calibri"/>
                <a:ea typeface="Calibri"/>
                <a:cs typeface="Calibri"/>
                <a:sym typeface="Calibri"/>
              </a:rPr>
              <a:t>centro</a:t>
            </a:r>
            <a:r>
              <a:rPr lang="en-US" sz="4400" dirty="0">
                <a:solidFill>
                  <a:srgbClr val="222222"/>
                </a:solidFill>
                <a:latin typeface="Calibri"/>
                <a:ea typeface="Calibri"/>
                <a:cs typeface="Calibri"/>
                <a:sym typeface="Calibri"/>
              </a:rPr>
              <a:t> del </a:t>
            </a:r>
            <a:r>
              <a:rPr lang="en-US" sz="4400" dirty="0" err="1">
                <a:solidFill>
                  <a:srgbClr val="222222"/>
                </a:solidFill>
                <a:latin typeface="Calibri"/>
                <a:ea typeface="Calibri"/>
                <a:cs typeface="Calibri"/>
                <a:sym typeface="Calibri"/>
              </a:rPr>
              <a:t>successo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dell'economia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dell'UE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L'espansione</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una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bioeconomia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europea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sostenibile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dovrebbe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creare</a:t>
            </a:r>
            <a:r>
              <a:rPr lang="en-US" sz="4400" dirty="0">
                <a:solidFill>
                  <a:srgbClr val="222222"/>
                </a:solidFill>
                <a:latin typeface="Calibri"/>
                <a:ea typeface="Calibri"/>
                <a:cs typeface="Calibri"/>
                <a:sym typeface="Calibri"/>
              </a:rPr>
              <a:t> 1 </a:t>
            </a:r>
            <a:r>
              <a:rPr lang="en-US" sz="4400" dirty="0" err="1">
                <a:solidFill>
                  <a:srgbClr val="222222"/>
                </a:solidFill>
                <a:latin typeface="Calibri"/>
                <a:ea typeface="Calibri"/>
                <a:cs typeface="Calibri"/>
                <a:sym typeface="Calibri"/>
              </a:rPr>
              <a:t>milione</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nuovi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posti</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lavoro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entro</a:t>
            </a:r>
            <a:r>
              <a:rPr lang="en-US" sz="4400" dirty="0">
                <a:solidFill>
                  <a:srgbClr val="222222"/>
                </a:solidFill>
                <a:latin typeface="Calibri"/>
                <a:ea typeface="Calibri"/>
                <a:cs typeface="Calibri"/>
                <a:sym typeface="Calibri"/>
              </a:rPr>
              <a:t> il 2030, </a:t>
            </a:r>
            <a:r>
              <a:rPr lang="en-US" sz="4400" dirty="0" err="1">
                <a:solidFill>
                  <a:srgbClr val="222222"/>
                </a:solidFill>
                <a:latin typeface="Calibri"/>
                <a:ea typeface="Calibri"/>
                <a:cs typeface="Calibri"/>
                <a:sym typeface="Calibri"/>
              </a:rPr>
              <a:t>soprattutto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nelle</a:t>
            </a:r>
            <a:r>
              <a:rPr lang="en-US" sz="4400" dirty="0">
                <a:solidFill>
                  <a:srgbClr val="222222"/>
                </a:solidFill>
                <a:latin typeface="Calibri"/>
                <a:ea typeface="Calibri"/>
                <a:cs typeface="Calibri"/>
                <a:sym typeface="Calibri"/>
              </a:rPr>
              <a:t> zone </a:t>
            </a:r>
            <a:r>
              <a:rPr lang="en-US" sz="4400" dirty="0" err="1">
                <a:solidFill>
                  <a:srgbClr val="222222"/>
                </a:solidFill>
                <a:latin typeface="Calibri"/>
                <a:ea typeface="Calibri"/>
                <a:cs typeface="Calibri"/>
                <a:sym typeface="Calibri"/>
              </a:rPr>
              <a:t>costiere</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rurali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L'aggiornamento</a:t>
            </a:r>
            <a:r>
              <a:rPr lang="en-US" sz="4400" dirty="0">
                <a:solidFill>
                  <a:srgbClr val="222222"/>
                </a:solidFill>
                <a:latin typeface="Calibri"/>
                <a:ea typeface="Calibri"/>
                <a:cs typeface="Calibri"/>
                <a:sym typeface="Calibri"/>
              </a:rPr>
              <a:t> 2018 </a:t>
            </a:r>
            <a:r>
              <a:rPr lang="en-US" sz="4400" dirty="0" err="1">
                <a:solidFill>
                  <a:srgbClr val="222222"/>
                </a:solidFill>
                <a:latin typeface="Calibri"/>
                <a:ea typeface="Calibri"/>
                <a:cs typeface="Calibri"/>
                <a:sym typeface="Calibri"/>
              </a:rPr>
              <a:t>della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strategia</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bioeconomia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mira</a:t>
            </a:r>
            <a:r>
              <a:rPr lang="en-US" sz="4400" dirty="0">
                <a:solidFill>
                  <a:srgbClr val="222222"/>
                </a:solidFill>
                <a:latin typeface="Calibri"/>
                <a:ea typeface="Calibri"/>
                <a:cs typeface="Calibri"/>
                <a:sym typeface="Calibri"/>
              </a:rPr>
              <a:t> ad </a:t>
            </a:r>
            <a:r>
              <a:rPr lang="en-US" sz="4400" dirty="0" err="1">
                <a:solidFill>
                  <a:srgbClr val="222222"/>
                </a:solidFill>
                <a:latin typeface="Calibri"/>
                <a:ea typeface="Calibri"/>
                <a:cs typeface="Calibri"/>
                <a:sym typeface="Calibri"/>
              </a:rPr>
              <a:t>accelerare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l'implementazione</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una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bioeconomia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europea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sostenibile</a:t>
            </a:r>
            <a:r>
              <a:rPr lang="en-US" sz="4400" dirty="0">
                <a:solidFill>
                  <a:srgbClr val="222222"/>
                </a:solidFill>
                <a:latin typeface="Calibri"/>
                <a:ea typeface="Calibri"/>
                <a:cs typeface="Calibri"/>
                <a:sym typeface="Calibri"/>
              </a:rPr>
              <a:t> in modo da </a:t>
            </a:r>
            <a:r>
              <a:rPr lang="en-US" sz="4400" dirty="0" err="1">
                <a:solidFill>
                  <a:srgbClr val="222222"/>
                </a:solidFill>
                <a:latin typeface="Calibri"/>
                <a:ea typeface="Calibri"/>
                <a:cs typeface="Calibri"/>
                <a:sym typeface="Calibri"/>
              </a:rPr>
              <a:t>massimizzare</a:t>
            </a:r>
            <a:r>
              <a:rPr lang="en-US" sz="4400" dirty="0">
                <a:solidFill>
                  <a:srgbClr val="222222"/>
                </a:solidFill>
                <a:latin typeface="Calibri"/>
                <a:ea typeface="Calibri"/>
                <a:cs typeface="Calibri"/>
                <a:sym typeface="Calibri"/>
              </a:rPr>
              <a:t> il </a:t>
            </a:r>
            <a:r>
              <a:rPr lang="en-US" sz="4400" dirty="0" err="1">
                <a:solidFill>
                  <a:srgbClr val="222222"/>
                </a:solidFill>
                <a:latin typeface="Calibri"/>
                <a:ea typeface="Calibri"/>
                <a:cs typeface="Calibri"/>
                <a:sym typeface="Calibri"/>
              </a:rPr>
              <a:t>suo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contributo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all'Agenda</a:t>
            </a:r>
            <a:r>
              <a:rPr lang="en-US" sz="4400" dirty="0">
                <a:solidFill>
                  <a:srgbClr val="222222"/>
                </a:solidFill>
                <a:latin typeface="Calibri"/>
                <a:ea typeface="Calibri"/>
                <a:cs typeface="Calibri"/>
                <a:sym typeface="Calibri"/>
              </a:rPr>
              <a:t> 2030 e ai </a:t>
            </a:r>
            <a:r>
              <a:rPr lang="en-US" sz="4400" dirty="0" err="1">
                <a:solidFill>
                  <a:srgbClr val="222222"/>
                </a:solidFill>
                <a:latin typeface="Calibri"/>
                <a:ea typeface="Calibri"/>
                <a:cs typeface="Calibri"/>
                <a:sym typeface="Calibri"/>
              </a:rPr>
              <a:t>suoi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Obiettivi</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Sviluppo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Sostenibile</a:t>
            </a:r>
            <a:r>
              <a:rPr lang="en-US" sz="4400" dirty="0">
                <a:solidFill>
                  <a:srgbClr val="222222"/>
                </a:solidFill>
                <a:latin typeface="Calibri"/>
                <a:ea typeface="Calibri"/>
                <a:cs typeface="Calibri"/>
                <a:sym typeface="Calibri"/>
              </a:rPr>
              <a:t> (SDG), </a:t>
            </a:r>
            <a:r>
              <a:rPr lang="en-US" sz="4400" dirty="0" err="1">
                <a:solidFill>
                  <a:srgbClr val="222222"/>
                </a:solidFill>
                <a:latin typeface="Calibri"/>
                <a:ea typeface="Calibri"/>
                <a:cs typeface="Calibri"/>
                <a:sym typeface="Calibri"/>
              </a:rPr>
              <a:t>nonché</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all'Accordo</a:t>
            </a:r>
            <a:r>
              <a:rPr lang="en-US" sz="4400" dirty="0">
                <a:solidFill>
                  <a:srgbClr val="222222"/>
                </a:solidFill>
                <a:latin typeface="Calibri"/>
                <a:ea typeface="Calibri"/>
                <a:cs typeface="Calibri"/>
                <a:sym typeface="Calibri"/>
              </a:rPr>
              <a:t> di Parigi.</a:t>
            </a:r>
            <a:endParaRPr sz="4400" dirty="0">
              <a:solidFill>
                <a:srgbClr val="222222"/>
              </a:solidFill>
              <a:latin typeface="Calibri"/>
              <a:ea typeface="Calibri"/>
              <a:cs typeface="Calibri"/>
              <a:sym typeface="Calibri"/>
            </a:endParaRPr>
          </a:p>
          <a:p>
            <a:pPr marL="0" marR="0" lvl="0" indent="0" algn="just" rtl="0">
              <a:lnSpc>
                <a:spcPct val="115000"/>
              </a:lnSpc>
              <a:spcBef>
                <a:spcPts val="200"/>
              </a:spcBef>
              <a:spcAft>
                <a:spcPts val="0"/>
              </a:spcAft>
              <a:buClr>
                <a:schemeClr val="dk1"/>
              </a:buClr>
              <a:buSzPct val="100000"/>
              <a:buNone/>
            </a:pPr>
            <a:endParaRPr sz="4400" dirty="0">
              <a:solidFill>
                <a:srgbClr val="000000"/>
              </a:solidFill>
              <a:latin typeface="EB Garamond"/>
              <a:ea typeface="EB Garamond"/>
              <a:cs typeface="EB Garamond"/>
              <a:sym typeface="EB Garamond"/>
            </a:endParaRPr>
          </a:p>
          <a:p>
            <a:pPr marL="0" marR="0" lvl="0" indent="0" algn="just" rtl="0">
              <a:lnSpc>
                <a:spcPct val="115000"/>
              </a:lnSpc>
              <a:spcBef>
                <a:spcPts val="0"/>
              </a:spcBef>
              <a:spcAft>
                <a:spcPts val="0"/>
              </a:spcAft>
              <a:buClr>
                <a:srgbClr val="000000"/>
              </a:buClr>
              <a:buSzPct val="100000"/>
              <a:buChar char="•"/>
            </a:pPr>
            <a:r>
              <a:rPr lang="en-US" sz="4400" u="sng"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European Green Deal</a:t>
            </a:r>
            <a:r>
              <a:rPr lang="en-US" sz="4400" dirty="0">
                <a:solidFill>
                  <a:srgbClr val="222222"/>
                </a:solidFill>
                <a:latin typeface="Calibri"/>
                <a:ea typeface="Calibri"/>
                <a:cs typeface="Calibri"/>
                <a:sym typeface="Calibri"/>
              </a:rPr>
              <a:t> (2019): Il Green Deal </a:t>
            </a:r>
            <a:r>
              <a:rPr lang="en-US" sz="4400" dirty="0" err="1">
                <a:solidFill>
                  <a:srgbClr val="222222"/>
                </a:solidFill>
                <a:latin typeface="Calibri"/>
                <a:ea typeface="Calibri"/>
                <a:cs typeface="Calibri"/>
                <a:sym typeface="Calibri"/>
              </a:rPr>
              <a:t>europeo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lanciato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nel</a:t>
            </a:r>
            <a:r>
              <a:rPr lang="en-US" sz="4400" dirty="0">
                <a:solidFill>
                  <a:srgbClr val="222222"/>
                </a:solidFill>
                <a:latin typeface="Calibri"/>
                <a:ea typeface="Calibri"/>
                <a:cs typeface="Calibri"/>
                <a:sym typeface="Calibri"/>
              </a:rPr>
              <a:t> 2019, </a:t>
            </a:r>
            <a:r>
              <a:rPr lang="en-US" sz="4400" dirty="0" err="1">
                <a:solidFill>
                  <a:srgbClr val="222222"/>
                </a:solidFill>
                <a:latin typeface="Calibri"/>
                <a:ea typeface="Calibri"/>
                <a:cs typeface="Calibri"/>
                <a:sym typeface="Calibri"/>
              </a:rPr>
              <a:t>mira</a:t>
            </a:r>
            <a:r>
              <a:rPr lang="en-US" sz="4400" dirty="0">
                <a:solidFill>
                  <a:srgbClr val="222222"/>
                </a:solidFill>
                <a:latin typeface="Calibri"/>
                <a:ea typeface="Calibri"/>
                <a:cs typeface="Calibri"/>
                <a:sym typeface="Calibri"/>
              </a:rPr>
              <a:t> a </a:t>
            </a:r>
            <a:r>
              <a:rPr lang="en-US" sz="4400" dirty="0" err="1">
                <a:solidFill>
                  <a:srgbClr val="222222"/>
                </a:solidFill>
                <a:latin typeface="Calibri"/>
                <a:ea typeface="Calibri"/>
                <a:cs typeface="Calibri"/>
                <a:sym typeface="Calibri"/>
              </a:rPr>
              <a:t>rendere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l'UE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neutrale</a:t>
            </a:r>
            <a:r>
              <a:rPr lang="en-US" sz="4400" dirty="0">
                <a:solidFill>
                  <a:srgbClr val="222222"/>
                </a:solidFill>
                <a:latin typeface="Calibri"/>
                <a:ea typeface="Calibri"/>
                <a:cs typeface="Calibri"/>
                <a:sym typeface="Calibri"/>
              </a:rPr>
              <a:t> dal punto di vista </a:t>
            </a:r>
            <a:r>
              <a:rPr lang="en-US" sz="4400" dirty="0" err="1">
                <a:solidFill>
                  <a:srgbClr val="222222"/>
                </a:solidFill>
                <a:latin typeface="Calibri"/>
                <a:ea typeface="Calibri"/>
                <a:cs typeface="Calibri"/>
                <a:sym typeface="Calibri"/>
              </a:rPr>
              <a:t>climatico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entro</a:t>
            </a:r>
            <a:r>
              <a:rPr lang="en-US" sz="4400" dirty="0">
                <a:solidFill>
                  <a:srgbClr val="222222"/>
                </a:solidFill>
                <a:latin typeface="Calibri"/>
                <a:ea typeface="Calibri"/>
                <a:cs typeface="Calibri"/>
                <a:sym typeface="Calibri"/>
              </a:rPr>
              <a:t> il 2050. </a:t>
            </a:r>
            <a:r>
              <a:rPr lang="en-US" sz="4400" dirty="0" err="1">
                <a:solidFill>
                  <a:srgbClr val="222222"/>
                </a:solidFill>
                <a:latin typeface="Calibri"/>
                <a:ea typeface="Calibri"/>
                <a:cs typeface="Calibri"/>
                <a:sym typeface="Calibri"/>
              </a:rPr>
              <a:t>Sottolinea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l'importanza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dell'industria</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della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bioeconomia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nella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riduzione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emissioni</a:t>
            </a:r>
            <a:r>
              <a:rPr lang="en-US" sz="4400" dirty="0">
                <a:solidFill>
                  <a:srgbClr val="222222"/>
                </a:solidFill>
                <a:latin typeface="Calibri"/>
                <a:ea typeface="Calibri"/>
                <a:cs typeface="Calibri"/>
                <a:sym typeface="Calibri"/>
              </a:rPr>
              <a:t> di gas serra e </a:t>
            </a:r>
            <a:r>
              <a:rPr lang="en-US" sz="4400" dirty="0" err="1">
                <a:solidFill>
                  <a:srgbClr val="222222"/>
                </a:solidFill>
                <a:latin typeface="Calibri"/>
                <a:ea typeface="Calibri"/>
                <a:cs typeface="Calibri"/>
                <a:sym typeface="Calibri"/>
              </a:rPr>
              <a:t>nella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promozione</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una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crescita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sostenibile</a:t>
            </a:r>
            <a:r>
              <a:rPr lang="en-US" sz="4400" dirty="0">
                <a:solidFill>
                  <a:srgbClr val="222222"/>
                </a:solidFill>
                <a:latin typeface="Calibri"/>
                <a:ea typeface="Calibri"/>
                <a:cs typeface="Calibri"/>
                <a:sym typeface="Calibri"/>
              </a:rPr>
              <a:t>.</a:t>
            </a:r>
            <a:endParaRPr sz="4400" dirty="0">
              <a:solidFill>
                <a:srgbClr val="000000"/>
              </a:solidFill>
              <a:latin typeface="EB Garamond"/>
              <a:ea typeface="EB Garamond"/>
              <a:cs typeface="EB Garamond"/>
              <a:sym typeface="EB Garamond"/>
            </a:endParaRPr>
          </a:p>
          <a:p>
            <a:pPr marL="0" marR="0" lvl="0" indent="0" algn="just" rtl="0">
              <a:lnSpc>
                <a:spcPct val="115000"/>
              </a:lnSpc>
              <a:spcBef>
                <a:spcPts val="1125"/>
              </a:spcBef>
              <a:spcAft>
                <a:spcPts val="0"/>
              </a:spcAft>
              <a:buClr>
                <a:srgbClr val="000000"/>
              </a:buClr>
              <a:buSzPct val="100000"/>
              <a:buChar char="•"/>
            </a:pPr>
            <a:r>
              <a:rPr lang="en-US" sz="4400"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Horizon Europe</a:t>
            </a:r>
            <a:r>
              <a:rPr lang="en-US" sz="4400" u="sng" dirty="0">
                <a:solidFill>
                  <a:srgbClr val="0000FF"/>
                </a:solidFill>
                <a:latin typeface="Calibri"/>
                <a:ea typeface="Calibri"/>
                <a:cs typeface="Calibri"/>
                <a:sym typeface="Calibri"/>
              </a:rPr>
              <a:t> (2021-2027)</a:t>
            </a:r>
            <a:r>
              <a:rPr lang="en-US" sz="4400" dirty="0">
                <a:solidFill>
                  <a:srgbClr val="222222"/>
                </a:solidFill>
                <a:latin typeface="Calibri"/>
                <a:ea typeface="Calibri"/>
                <a:cs typeface="Calibri"/>
                <a:sym typeface="Calibri"/>
              </a:rPr>
              <a:t>: il </a:t>
            </a:r>
            <a:r>
              <a:rPr lang="en-US" sz="4400" dirty="0" err="1">
                <a:solidFill>
                  <a:srgbClr val="222222"/>
                </a:solidFill>
                <a:latin typeface="Calibri"/>
                <a:ea typeface="Calibri"/>
                <a:cs typeface="Calibri"/>
                <a:sym typeface="Calibri"/>
              </a:rPr>
              <a:t>programma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quadro</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ricerca</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innovazione</a:t>
            </a:r>
            <a:r>
              <a:rPr lang="en-US" sz="4400" dirty="0">
                <a:solidFill>
                  <a:srgbClr val="222222"/>
                </a:solidFill>
                <a:latin typeface="Calibri"/>
                <a:ea typeface="Calibri"/>
                <a:cs typeface="Calibri"/>
                <a:sym typeface="Calibri"/>
              </a:rPr>
              <a:t> del </a:t>
            </a:r>
            <a:r>
              <a:rPr lang="en-US" sz="4400" dirty="0" err="1">
                <a:solidFill>
                  <a:srgbClr val="222222"/>
                </a:solidFill>
                <a:latin typeface="Calibri"/>
                <a:ea typeface="Calibri"/>
                <a:cs typeface="Calibri"/>
                <a:sym typeface="Calibri"/>
              </a:rPr>
              <a:t>l'UE</a:t>
            </a:r>
            <a:r>
              <a:rPr lang="en-US" sz="4400" dirty="0">
                <a:solidFill>
                  <a:srgbClr val="222222"/>
                </a:solidFill>
                <a:latin typeface="Calibri"/>
                <a:ea typeface="Calibri"/>
                <a:cs typeface="Calibri"/>
                <a:sym typeface="Calibri"/>
              </a:rPr>
              <a:t>, Horizon Europe, ha </a:t>
            </a:r>
            <a:r>
              <a:rPr lang="en-US" sz="4400" dirty="0" err="1">
                <a:solidFill>
                  <a:srgbClr val="222222"/>
                </a:solidFill>
                <a:latin typeface="Calibri"/>
                <a:ea typeface="Calibri"/>
                <a:cs typeface="Calibri"/>
                <a:sym typeface="Calibri"/>
              </a:rPr>
              <a:t>stanziato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finanziamenti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significativi</a:t>
            </a:r>
            <a:r>
              <a:rPr lang="en-US" sz="4400" dirty="0">
                <a:solidFill>
                  <a:srgbClr val="222222"/>
                </a:solidFill>
                <a:latin typeface="Calibri"/>
                <a:ea typeface="Calibri"/>
                <a:cs typeface="Calibri"/>
                <a:sym typeface="Calibri"/>
              </a:rPr>
              <a:t> per </a:t>
            </a:r>
            <a:r>
              <a:rPr lang="en-US" sz="4400" dirty="0" err="1">
                <a:solidFill>
                  <a:srgbClr val="222222"/>
                </a:solidFill>
                <a:latin typeface="Calibri"/>
                <a:ea typeface="Calibri"/>
                <a:cs typeface="Calibri"/>
                <a:sym typeface="Calibri"/>
              </a:rPr>
              <a:t>sostenere</a:t>
            </a:r>
            <a:r>
              <a:rPr lang="en-US" sz="4400" dirty="0">
                <a:solidFill>
                  <a:srgbClr val="222222"/>
                </a:solidFill>
                <a:latin typeface="Calibri"/>
                <a:ea typeface="Calibri"/>
                <a:cs typeface="Calibri"/>
                <a:sym typeface="Calibri"/>
              </a:rPr>
              <a:t> la </a:t>
            </a:r>
            <a:r>
              <a:rPr lang="en-US" sz="4400" dirty="0" err="1">
                <a:solidFill>
                  <a:srgbClr val="222222"/>
                </a:solidFill>
                <a:latin typeface="Calibri"/>
                <a:ea typeface="Calibri"/>
                <a:cs typeface="Calibri"/>
                <a:sym typeface="Calibri"/>
              </a:rPr>
              <a:t>ricerca</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l'innovazione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nel</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l'industria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basata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sulla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biodiversità</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Questo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finanziamento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facilita</a:t>
            </a:r>
            <a:r>
              <a:rPr lang="en-US" sz="4400" dirty="0">
                <a:solidFill>
                  <a:srgbClr val="222222"/>
                </a:solidFill>
                <a:latin typeface="Calibri"/>
                <a:ea typeface="Calibri"/>
                <a:cs typeface="Calibri"/>
                <a:sym typeface="Calibri"/>
              </a:rPr>
              <a:t> lo </a:t>
            </a:r>
            <a:r>
              <a:rPr lang="en-US" sz="4400" dirty="0" err="1">
                <a:solidFill>
                  <a:srgbClr val="222222"/>
                </a:solidFill>
                <a:latin typeface="Calibri"/>
                <a:ea typeface="Calibri"/>
                <a:cs typeface="Calibri"/>
                <a:sym typeface="Calibri"/>
              </a:rPr>
              <a:t>sviluppo</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nuove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tecnologie</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processi</a:t>
            </a:r>
            <a:r>
              <a:rPr lang="en-US" sz="4400" dirty="0">
                <a:solidFill>
                  <a:srgbClr val="222222"/>
                </a:solidFill>
                <a:latin typeface="Calibri"/>
                <a:ea typeface="Calibri"/>
                <a:cs typeface="Calibri"/>
                <a:sym typeface="Calibri"/>
              </a:rPr>
              <a:t> per </a:t>
            </a:r>
            <a:r>
              <a:rPr lang="en-US" sz="4400" dirty="0" err="1">
                <a:solidFill>
                  <a:srgbClr val="222222"/>
                </a:solidFill>
                <a:latin typeface="Calibri"/>
                <a:ea typeface="Calibri"/>
                <a:cs typeface="Calibri"/>
                <a:sym typeface="Calibri"/>
              </a:rPr>
              <a:t>migliorare</a:t>
            </a:r>
            <a:r>
              <a:rPr lang="en-US" sz="4400" dirty="0">
                <a:solidFill>
                  <a:srgbClr val="222222"/>
                </a:solidFill>
                <a:latin typeface="Calibri"/>
                <a:ea typeface="Calibri"/>
                <a:cs typeface="Calibri"/>
                <a:sym typeface="Calibri"/>
              </a:rPr>
              <a:t> la </a:t>
            </a:r>
            <a:r>
              <a:rPr lang="en-US" sz="4400" dirty="0" err="1">
                <a:solidFill>
                  <a:srgbClr val="222222"/>
                </a:solidFill>
                <a:latin typeface="Calibri"/>
                <a:ea typeface="Calibri"/>
                <a:cs typeface="Calibri"/>
                <a:sym typeface="Calibri"/>
              </a:rPr>
              <a:t>competitività</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prodotti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biologici</a:t>
            </a:r>
            <a:r>
              <a:rPr lang="en-US" sz="4400" dirty="0">
                <a:solidFill>
                  <a:srgbClr val="222222"/>
                </a:solidFill>
                <a:latin typeface="Calibri"/>
                <a:ea typeface="Calibri"/>
                <a:cs typeface="Calibri"/>
                <a:sym typeface="Calibri"/>
              </a:rPr>
              <a:t>..</a:t>
            </a:r>
            <a:endParaRPr sz="4400" dirty="0">
              <a:solidFill>
                <a:srgbClr val="000000"/>
              </a:solidFill>
              <a:latin typeface="EB Garamond"/>
              <a:ea typeface="EB Garamond"/>
              <a:cs typeface="EB Garamond"/>
              <a:sym typeface="EB Garamond"/>
            </a:endParaRPr>
          </a:p>
          <a:p>
            <a:pPr marL="0" marR="0" lvl="0" indent="0" algn="just" rtl="0">
              <a:lnSpc>
                <a:spcPct val="115000"/>
              </a:lnSpc>
              <a:spcBef>
                <a:spcPts val="1125"/>
              </a:spcBef>
              <a:spcAft>
                <a:spcPts val="0"/>
              </a:spcAft>
              <a:buClr>
                <a:srgbClr val="000000"/>
              </a:buClr>
              <a:buSzPct val="100000"/>
              <a:buChar char="•"/>
            </a:pPr>
            <a:r>
              <a:rPr lang="en-US" sz="4400" u="sng"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Circular Economy Action Plan (March 2020</a:t>
            </a:r>
            <a:r>
              <a:rPr lang="en-US" sz="4400" dirty="0">
                <a:solidFill>
                  <a:srgbClr val="222222"/>
                </a:solidFill>
                <a:latin typeface="Calibri"/>
                <a:ea typeface="Calibri"/>
                <a:cs typeface="Calibri"/>
                <a:sym typeface="Calibri"/>
              </a:rPr>
              <a:t>): il Piano </a:t>
            </a:r>
            <a:r>
              <a:rPr lang="en-US" sz="4400" dirty="0" err="1">
                <a:solidFill>
                  <a:srgbClr val="222222"/>
                </a:solidFill>
                <a:latin typeface="Calibri"/>
                <a:ea typeface="Calibri"/>
                <a:cs typeface="Calibri"/>
                <a:sym typeface="Calibri"/>
              </a:rPr>
              <a:t>d'azione</a:t>
            </a:r>
            <a:r>
              <a:rPr lang="en-US" sz="4400" dirty="0">
                <a:solidFill>
                  <a:srgbClr val="222222"/>
                </a:solidFill>
                <a:latin typeface="Calibri"/>
                <a:ea typeface="Calibri"/>
                <a:cs typeface="Calibri"/>
                <a:sym typeface="Calibri"/>
              </a:rPr>
              <a:t> per </a:t>
            </a:r>
            <a:r>
              <a:rPr lang="en-US" sz="4400" dirty="0" err="1">
                <a:solidFill>
                  <a:srgbClr val="222222"/>
                </a:solidFill>
                <a:latin typeface="Calibri"/>
                <a:ea typeface="Calibri"/>
                <a:cs typeface="Calibri"/>
                <a:sym typeface="Calibri"/>
              </a:rPr>
              <a:t>l'economia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circolare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incoraggia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l'uso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sostenibile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risorse</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promuove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pratiche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circolari</a:t>
            </a:r>
            <a:r>
              <a:rPr lang="en-US" sz="4400" dirty="0">
                <a:solidFill>
                  <a:srgbClr val="222222"/>
                </a:solidFill>
                <a:latin typeface="Calibri"/>
                <a:ea typeface="Calibri"/>
                <a:cs typeface="Calibri"/>
                <a:sym typeface="Calibri"/>
              </a:rPr>
              <a:t> in </a:t>
            </a:r>
            <a:r>
              <a:rPr lang="en-US" sz="4400" dirty="0" err="1">
                <a:solidFill>
                  <a:srgbClr val="222222"/>
                </a:solidFill>
                <a:latin typeface="Calibri"/>
                <a:ea typeface="Calibri"/>
                <a:cs typeface="Calibri"/>
                <a:sym typeface="Calibri"/>
              </a:rPr>
              <a:t>vari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settori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tra</a:t>
            </a:r>
            <a:r>
              <a:rPr lang="en-US" sz="4400" dirty="0">
                <a:solidFill>
                  <a:srgbClr val="222222"/>
                </a:solidFill>
                <a:latin typeface="Calibri"/>
                <a:ea typeface="Calibri"/>
                <a:cs typeface="Calibri"/>
                <a:sym typeface="Calibri"/>
              </a:rPr>
              <a:t> cui il </a:t>
            </a:r>
            <a:r>
              <a:rPr lang="en-US" sz="4400" dirty="0" err="1">
                <a:solidFill>
                  <a:srgbClr val="222222"/>
                </a:solidFill>
                <a:latin typeface="Calibri"/>
                <a:ea typeface="Calibri"/>
                <a:cs typeface="Calibri"/>
                <a:sym typeface="Calibri"/>
              </a:rPr>
              <a:t>settore</a:t>
            </a:r>
            <a:r>
              <a:rPr lang="en-US" sz="4400" dirty="0">
                <a:solidFill>
                  <a:srgbClr val="222222"/>
                </a:solidFill>
                <a:latin typeface="Calibri"/>
                <a:ea typeface="Calibri"/>
                <a:cs typeface="Calibri"/>
                <a:sym typeface="Calibri"/>
              </a:rPr>
              <a:t> bio-based. </a:t>
            </a:r>
            <a:r>
              <a:rPr lang="en-US" sz="4400" dirty="0" err="1">
                <a:solidFill>
                  <a:srgbClr val="222222"/>
                </a:solidFill>
                <a:latin typeface="Calibri"/>
                <a:ea typeface="Calibri"/>
                <a:cs typeface="Calibri"/>
                <a:sym typeface="Calibri"/>
              </a:rPr>
              <a:t>Sottolinea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l'importanza</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riciclare</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riutilizzare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prodotti</a:t>
            </a:r>
            <a:r>
              <a:rPr lang="en-US" sz="4400" dirty="0">
                <a:solidFill>
                  <a:srgbClr val="222222"/>
                </a:solidFill>
                <a:latin typeface="Calibri"/>
                <a:ea typeface="Calibri"/>
                <a:cs typeface="Calibri"/>
                <a:sym typeface="Calibri"/>
              </a:rPr>
              <a:t> a base </a:t>
            </a:r>
            <a:r>
              <a:rPr lang="en-US" sz="4400" dirty="0" err="1">
                <a:solidFill>
                  <a:srgbClr val="222222"/>
                </a:solidFill>
                <a:latin typeface="Calibri"/>
                <a:ea typeface="Calibri"/>
                <a:cs typeface="Calibri"/>
                <a:sym typeface="Calibri"/>
              </a:rPr>
              <a:t>biologica</a:t>
            </a:r>
            <a:r>
              <a:rPr lang="en-US" sz="4400" dirty="0">
                <a:solidFill>
                  <a:srgbClr val="222222"/>
                </a:solidFill>
                <a:latin typeface="Calibri"/>
                <a:ea typeface="Calibri"/>
                <a:cs typeface="Calibri"/>
                <a:sym typeface="Calibri"/>
              </a:rPr>
              <a:t> per </a:t>
            </a:r>
            <a:r>
              <a:rPr lang="en-US" sz="4400" dirty="0" err="1">
                <a:solidFill>
                  <a:srgbClr val="222222"/>
                </a:solidFill>
                <a:latin typeface="Calibri"/>
                <a:ea typeface="Calibri"/>
                <a:cs typeface="Calibri"/>
                <a:sym typeface="Calibri"/>
              </a:rPr>
              <a:t>ridurre</a:t>
            </a:r>
            <a:r>
              <a:rPr lang="en-US" sz="4400" dirty="0">
                <a:solidFill>
                  <a:srgbClr val="222222"/>
                </a:solidFill>
                <a:latin typeface="Calibri"/>
                <a:ea typeface="Calibri"/>
                <a:cs typeface="Calibri"/>
                <a:sym typeface="Calibri"/>
              </a:rPr>
              <a:t> al </a:t>
            </a:r>
            <a:r>
              <a:rPr lang="en-US" sz="4400" dirty="0" err="1">
                <a:solidFill>
                  <a:srgbClr val="222222"/>
                </a:solidFill>
                <a:latin typeface="Calibri"/>
                <a:ea typeface="Calibri"/>
                <a:cs typeface="Calibri"/>
                <a:sym typeface="Calibri"/>
              </a:rPr>
              <a:t>minimo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gli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sprechi</a:t>
            </a:r>
            <a:r>
              <a:rPr lang="en-US" sz="4400" dirty="0">
                <a:solidFill>
                  <a:srgbClr val="222222"/>
                </a:solidFill>
                <a:latin typeface="Calibri"/>
                <a:ea typeface="Calibri"/>
                <a:cs typeface="Calibri"/>
                <a:sym typeface="Calibri"/>
              </a:rPr>
              <a:t>.</a:t>
            </a:r>
            <a:endParaRPr sz="4400" dirty="0">
              <a:solidFill>
                <a:srgbClr val="000000"/>
              </a:solidFill>
              <a:latin typeface="EB Garamond"/>
              <a:ea typeface="EB Garamond"/>
              <a:cs typeface="EB Garamond"/>
              <a:sym typeface="EB Garamond"/>
            </a:endParaRPr>
          </a:p>
          <a:p>
            <a:pPr marL="0" marR="0" lvl="0" indent="0" algn="just" rtl="0">
              <a:lnSpc>
                <a:spcPct val="115000"/>
              </a:lnSpc>
              <a:spcBef>
                <a:spcPts val="1125"/>
              </a:spcBef>
              <a:spcAft>
                <a:spcPts val="0"/>
              </a:spcAft>
              <a:buClr>
                <a:srgbClr val="000000"/>
              </a:buClr>
              <a:buSzPct val="100000"/>
              <a:buChar char="•"/>
            </a:pPr>
            <a:r>
              <a:rPr lang="en-US" sz="4400" u="sng" dirty="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Circular Bio-based Europe Joint Undertaking</a:t>
            </a:r>
            <a:r>
              <a:rPr lang="en-US" sz="4400" dirty="0">
                <a:solidFill>
                  <a:srgbClr val="222222"/>
                </a:solidFill>
                <a:latin typeface="Calibri"/>
                <a:ea typeface="Calibri"/>
                <a:cs typeface="Calibri"/>
                <a:sym typeface="Calibri"/>
              </a:rPr>
              <a:t> (CBE JU): è un </a:t>
            </a:r>
            <a:r>
              <a:rPr lang="en-US" sz="4400" dirty="0" err="1">
                <a:solidFill>
                  <a:srgbClr val="222222"/>
                </a:solidFill>
                <a:latin typeface="Calibri"/>
                <a:ea typeface="Calibri"/>
                <a:cs typeface="Calibri"/>
                <a:sym typeface="Calibri"/>
              </a:rPr>
              <a:t>partenariato</a:t>
            </a:r>
            <a:r>
              <a:rPr lang="en-US" sz="4400" dirty="0">
                <a:solidFill>
                  <a:srgbClr val="222222"/>
                </a:solidFill>
                <a:latin typeface="Calibri"/>
                <a:ea typeface="Calibri"/>
                <a:cs typeface="Calibri"/>
                <a:sym typeface="Calibri"/>
              </a:rPr>
              <a:t> di 2 </a:t>
            </a:r>
            <a:r>
              <a:rPr lang="en-US" sz="4400" dirty="0" err="1">
                <a:solidFill>
                  <a:srgbClr val="222222"/>
                </a:solidFill>
                <a:latin typeface="Calibri"/>
                <a:ea typeface="Calibri"/>
                <a:cs typeface="Calibri"/>
                <a:sym typeface="Calibri"/>
              </a:rPr>
              <a:t>miliardi</a:t>
            </a:r>
            <a:r>
              <a:rPr lang="en-US" sz="4400" dirty="0">
                <a:solidFill>
                  <a:srgbClr val="222222"/>
                </a:solidFill>
                <a:latin typeface="Calibri"/>
                <a:ea typeface="Calibri"/>
                <a:cs typeface="Calibri"/>
                <a:sym typeface="Calibri"/>
              </a:rPr>
              <a:t> di euro </a:t>
            </a:r>
            <a:r>
              <a:rPr lang="en-US" sz="4400" dirty="0" err="1">
                <a:solidFill>
                  <a:srgbClr val="222222"/>
                </a:solidFill>
                <a:latin typeface="Calibri"/>
                <a:ea typeface="Calibri"/>
                <a:cs typeface="Calibri"/>
                <a:sym typeface="Calibri"/>
              </a:rPr>
              <a:t>tra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l'Unione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europea</a:t>
            </a:r>
            <a:r>
              <a:rPr lang="en-US" sz="4400" dirty="0">
                <a:solidFill>
                  <a:srgbClr val="222222"/>
                </a:solidFill>
                <a:latin typeface="Calibri"/>
                <a:ea typeface="Calibri"/>
                <a:cs typeface="Calibri"/>
                <a:sym typeface="Calibri"/>
              </a:rPr>
              <a:t> e il Bio-based Industries Consortium (BIC) </a:t>
            </a:r>
            <a:r>
              <a:rPr lang="en-US" sz="4400" dirty="0" err="1">
                <a:solidFill>
                  <a:srgbClr val="222222"/>
                </a:solidFill>
                <a:latin typeface="Calibri"/>
                <a:ea typeface="Calibri"/>
                <a:cs typeface="Calibri"/>
                <a:sym typeface="Calibri"/>
              </a:rPr>
              <a:t>che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finanzia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progetti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che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promuovono</a:t>
            </a:r>
            <a:r>
              <a:rPr lang="en-US" sz="4400" dirty="0">
                <a:solidFill>
                  <a:srgbClr val="222222"/>
                </a:solidFill>
                <a:latin typeface="Calibri"/>
                <a:ea typeface="Calibri"/>
                <a:cs typeface="Calibri"/>
                <a:sym typeface="Calibri"/>
              </a:rPr>
              <a:t> le </a:t>
            </a:r>
            <a:r>
              <a:rPr lang="en-US" sz="4400" dirty="0" err="1">
                <a:solidFill>
                  <a:srgbClr val="222222"/>
                </a:solidFill>
                <a:latin typeface="Calibri"/>
                <a:ea typeface="Calibri"/>
                <a:cs typeface="Calibri"/>
                <a:sym typeface="Calibri"/>
              </a:rPr>
              <a:t>industrie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biologiche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circolari</a:t>
            </a:r>
            <a:r>
              <a:rPr lang="en-US" sz="4400" dirty="0">
                <a:solidFill>
                  <a:srgbClr val="222222"/>
                </a:solidFill>
                <a:latin typeface="Calibri"/>
                <a:ea typeface="Calibri"/>
                <a:cs typeface="Calibri"/>
                <a:sym typeface="Calibri"/>
              </a:rPr>
              <a:t> competitive in Europa. </a:t>
            </a:r>
            <a:r>
              <a:rPr lang="en-US" sz="4400" dirty="0" err="1">
                <a:solidFill>
                  <a:srgbClr val="222222"/>
                </a:solidFill>
                <a:latin typeface="Calibri"/>
                <a:ea typeface="Calibri"/>
                <a:cs typeface="Calibri"/>
                <a:sym typeface="Calibri"/>
              </a:rPr>
              <a:t>L'impresa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comune</a:t>
            </a:r>
            <a:r>
              <a:rPr lang="en-US" sz="4400" dirty="0">
                <a:solidFill>
                  <a:srgbClr val="222222"/>
                </a:solidFill>
                <a:latin typeface="Calibri"/>
                <a:ea typeface="Calibri"/>
                <a:cs typeface="Calibri"/>
                <a:sym typeface="Calibri"/>
              </a:rPr>
              <a:t> CBE opera secondo le </a:t>
            </a:r>
            <a:r>
              <a:rPr lang="en-US" sz="4400" dirty="0" err="1">
                <a:solidFill>
                  <a:srgbClr val="222222"/>
                </a:solidFill>
                <a:latin typeface="Calibri"/>
                <a:ea typeface="Calibri"/>
                <a:cs typeface="Calibri"/>
                <a:sym typeface="Calibri"/>
              </a:rPr>
              <a:t>regole</a:t>
            </a:r>
            <a:r>
              <a:rPr lang="en-US" sz="4400" dirty="0">
                <a:solidFill>
                  <a:srgbClr val="222222"/>
                </a:solidFill>
                <a:latin typeface="Calibri"/>
                <a:ea typeface="Calibri"/>
                <a:cs typeface="Calibri"/>
                <a:sym typeface="Calibri"/>
              </a:rPr>
              <a:t> di Horizon Europe, il </a:t>
            </a:r>
            <a:r>
              <a:rPr lang="en-US" sz="4400" dirty="0" err="1">
                <a:solidFill>
                  <a:srgbClr val="222222"/>
                </a:solidFill>
                <a:latin typeface="Calibri"/>
                <a:ea typeface="Calibri"/>
                <a:cs typeface="Calibri"/>
                <a:sym typeface="Calibri"/>
              </a:rPr>
              <a:t>programma</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ricerca</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innovazione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dell'UE</a:t>
            </a:r>
            <a:r>
              <a:rPr lang="en-US" sz="4400" dirty="0">
                <a:solidFill>
                  <a:srgbClr val="222222"/>
                </a:solidFill>
                <a:latin typeface="Calibri"/>
                <a:ea typeface="Calibri"/>
                <a:cs typeface="Calibri"/>
                <a:sym typeface="Calibri"/>
              </a:rPr>
              <a:t>, per il </a:t>
            </a:r>
            <a:r>
              <a:rPr lang="en-US" sz="4400" dirty="0" err="1">
                <a:solidFill>
                  <a:srgbClr val="222222"/>
                </a:solidFill>
                <a:latin typeface="Calibri"/>
                <a:ea typeface="Calibri"/>
                <a:cs typeface="Calibri"/>
                <a:sym typeface="Calibri"/>
              </a:rPr>
              <a:t>periodo</a:t>
            </a:r>
            <a:r>
              <a:rPr lang="en-US" sz="4400" dirty="0">
                <a:solidFill>
                  <a:srgbClr val="222222"/>
                </a:solidFill>
                <a:latin typeface="Calibri"/>
                <a:ea typeface="Calibri"/>
                <a:cs typeface="Calibri"/>
                <a:sym typeface="Calibri"/>
              </a:rPr>
              <a:t> 2021-2031. Il </a:t>
            </a:r>
            <a:r>
              <a:rPr lang="en-US" sz="4400" dirty="0" err="1">
                <a:solidFill>
                  <a:srgbClr val="222222"/>
                </a:solidFill>
                <a:latin typeface="Calibri"/>
                <a:ea typeface="Calibri"/>
                <a:cs typeface="Calibri"/>
                <a:sym typeface="Calibri"/>
              </a:rPr>
              <a:t>partenariato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basa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sul</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successo</a:t>
            </a:r>
            <a:r>
              <a:rPr lang="en-US" sz="4400" dirty="0">
                <a:solidFill>
                  <a:srgbClr val="222222"/>
                </a:solidFill>
                <a:latin typeface="Calibri"/>
                <a:ea typeface="Calibri"/>
                <a:cs typeface="Calibri"/>
                <a:sym typeface="Calibri"/>
              </a:rPr>
              <a:t> del </a:t>
            </a:r>
            <a:r>
              <a:rPr lang="en-US" sz="4400" dirty="0" err="1">
                <a:solidFill>
                  <a:srgbClr val="222222"/>
                </a:solidFill>
                <a:latin typeface="Calibri"/>
                <a:ea typeface="Calibri"/>
                <a:cs typeface="Calibri"/>
                <a:sym typeface="Calibri"/>
              </a:rPr>
              <a:t>suo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predecessore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l'impresa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comune</a:t>
            </a:r>
            <a:r>
              <a:rPr lang="en-US" sz="4400" dirty="0">
                <a:solidFill>
                  <a:srgbClr val="222222"/>
                </a:solidFill>
                <a:latin typeface="Calibri"/>
                <a:ea typeface="Calibri"/>
                <a:cs typeface="Calibri"/>
                <a:sym typeface="Calibri"/>
              </a:rPr>
              <a:t> Bio-based Industries (IC BBI), </a:t>
            </a:r>
            <a:r>
              <a:rPr lang="en-US" sz="4400" dirty="0" err="1">
                <a:solidFill>
                  <a:srgbClr val="222222"/>
                </a:solidFill>
                <a:latin typeface="Calibri"/>
                <a:ea typeface="Calibri"/>
                <a:cs typeface="Calibri"/>
                <a:sym typeface="Calibri"/>
              </a:rPr>
              <a:t>affrontando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nel</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contempo</a:t>
            </a:r>
            <a:r>
              <a:rPr lang="en-US" sz="4400" dirty="0">
                <a:solidFill>
                  <a:srgbClr val="222222"/>
                </a:solidFill>
                <a:latin typeface="Calibri"/>
                <a:ea typeface="Calibri"/>
                <a:cs typeface="Calibri"/>
                <a:sym typeface="Calibri"/>
              </a:rPr>
              <a:t> le </a:t>
            </a:r>
            <a:r>
              <a:rPr lang="en-US" sz="4400" dirty="0" err="1">
                <a:solidFill>
                  <a:srgbClr val="222222"/>
                </a:solidFill>
                <a:latin typeface="Calibri"/>
                <a:ea typeface="Calibri"/>
                <a:cs typeface="Calibri"/>
                <a:sym typeface="Calibri"/>
              </a:rPr>
              <a:t>sfide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attuali</a:t>
            </a:r>
            <a:r>
              <a:rPr lang="en-US" sz="4400" dirty="0">
                <a:solidFill>
                  <a:srgbClr val="222222"/>
                </a:solidFill>
                <a:latin typeface="Calibri"/>
                <a:ea typeface="Calibri"/>
                <a:cs typeface="Calibri"/>
                <a:sym typeface="Calibri"/>
              </a:rPr>
              <a:t> del </a:t>
            </a:r>
            <a:r>
              <a:rPr lang="en-US" sz="4400" dirty="0" err="1">
                <a:solidFill>
                  <a:srgbClr val="222222"/>
                </a:solidFill>
                <a:latin typeface="Calibri"/>
                <a:ea typeface="Calibri"/>
                <a:cs typeface="Calibri"/>
                <a:sym typeface="Calibri"/>
              </a:rPr>
              <a:t>settore</a:t>
            </a:r>
            <a:r>
              <a:rPr lang="en-US" sz="4400" dirty="0">
                <a:solidFill>
                  <a:srgbClr val="222222"/>
                </a:solidFill>
                <a:latin typeface="Calibri"/>
                <a:ea typeface="Calibri"/>
                <a:cs typeface="Calibri"/>
                <a:sym typeface="Calibri"/>
              </a:rPr>
              <a:t>.</a:t>
            </a:r>
            <a:endParaRPr sz="4400" dirty="0">
              <a:solidFill>
                <a:srgbClr val="000000"/>
              </a:solidFill>
              <a:latin typeface="EB Garamond"/>
              <a:ea typeface="EB Garamond"/>
              <a:cs typeface="EB Garamond"/>
              <a:sym typeface="EB Garamond"/>
            </a:endParaRPr>
          </a:p>
          <a:p>
            <a:pPr marL="0" marR="0" lvl="0" indent="0" algn="just" rtl="0">
              <a:lnSpc>
                <a:spcPct val="115000"/>
              </a:lnSpc>
              <a:spcBef>
                <a:spcPts val="1125"/>
              </a:spcBef>
              <a:spcAft>
                <a:spcPts val="0"/>
              </a:spcAft>
              <a:buClr>
                <a:srgbClr val="000000"/>
              </a:buClr>
              <a:buSzPct val="100000"/>
              <a:buChar char="•"/>
            </a:pPr>
            <a:r>
              <a:rPr lang="en-US" sz="4400" u="sng" dirty="0">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Common Agricultural Policy</a:t>
            </a:r>
            <a:r>
              <a:rPr lang="en-US" sz="4400" dirty="0">
                <a:solidFill>
                  <a:srgbClr val="222222"/>
                </a:solidFill>
                <a:latin typeface="Calibri"/>
                <a:ea typeface="Calibri"/>
                <a:cs typeface="Calibri"/>
                <a:sym typeface="Calibri"/>
              </a:rPr>
              <a:t> (CAP): la PAC </a:t>
            </a:r>
            <a:r>
              <a:rPr lang="en-US" sz="4400" dirty="0" err="1">
                <a:solidFill>
                  <a:srgbClr val="222222"/>
                </a:solidFill>
                <a:latin typeface="Calibri"/>
                <a:ea typeface="Calibri"/>
                <a:cs typeface="Calibri"/>
                <a:sym typeface="Calibri"/>
              </a:rPr>
              <a:t>fornisce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sostegno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finanziario</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incentivi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agli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agricoltori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europei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affinché</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adottino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pratiche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agricole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più</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sostenibili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compresa</a:t>
            </a:r>
            <a:r>
              <a:rPr lang="en-US" sz="4400" dirty="0">
                <a:solidFill>
                  <a:srgbClr val="222222"/>
                </a:solidFill>
                <a:latin typeface="Calibri"/>
                <a:ea typeface="Calibri"/>
                <a:cs typeface="Calibri"/>
                <a:sym typeface="Calibri"/>
              </a:rPr>
              <a:t> la </a:t>
            </a:r>
            <a:r>
              <a:rPr lang="en-US" sz="4400" dirty="0" err="1">
                <a:solidFill>
                  <a:srgbClr val="222222"/>
                </a:solidFill>
                <a:latin typeface="Calibri"/>
                <a:ea typeface="Calibri"/>
                <a:cs typeface="Calibri"/>
                <a:sym typeface="Calibri"/>
              </a:rPr>
              <a:t>produzione</a:t>
            </a:r>
            <a:r>
              <a:rPr lang="en-US" sz="4400" dirty="0">
                <a:solidFill>
                  <a:srgbClr val="222222"/>
                </a:solidFill>
                <a:latin typeface="Calibri"/>
                <a:ea typeface="Calibri"/>
                <a:cs typeface="Calibri"/>
                <a:sym typeface="Calibri"/>
              </a:rPr>
              <a:t> di </a:t>
            </a:r>
            <a:r>
              <a:rPr lang="en-US" sz="4400" dirty="0" err="1">
                <a:solidFill>
                  <a:srgbClr val="222222"/>
                </a:solidFill>
                <a:latin typeface="Calibri"/>
                <a:ea typeface="Calibri"/>
                <a:cs typeface="Calibri"/>
                <a:sym typeface="Calibri"/>
              </a:rPr>
              <a:t>biomassa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rinnovabile</a:t>
            </a:r>
            <a:r>
              <a:rPr lang="en-US" sz="4400" dirty="0">
                <a:solidFill>
                  <a:srgbClr val="222222"/>
                </a:solidFill>
                <a:latin typeface="Calibri"/>
                <a:ea typeface="Calibri"/>
                <a:cs typeface="Calibri"/>
                <a:sym typeface="Calibri"/>
              </a:rPr>
              <a:t> per </a:t>
            </a:r>
            <a:r>
              <a:rPr lang="en-US" sz="4400" dirty="0" err="1">
                <a:solidFill>
                  <a:srgbClr val="222222"/>
                </a:solidFill>
                <a:latin typeface="Calibri"/>
                <a:ea typeface="Calibri"/>
                <a:cs typeface="Calibri"/>
                <a:sym typeface="Calibri"/>
              </a:rPr>
              <a:t>l'industria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basata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sulla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biodiversità</a:t>
            </a:r>
            <a:r>
              <a:rPr lang="en-US" sz="4400" dirty="0">
                <a:solidFill>
                  <a:srgbClr val="222222"/>
                </a:solidFill>
                <a:latin typeface="Calibri"/>
                <a:ea typeface="Calibri"/>
                <a:cs typeface="Calibri"/>
                <a:sym typeface="Calibri"/>
              </a:rPr>
              <a:t>. I </a:t>
            </a:r>
            <a:r>
              <a:rPr lang="en-US" sz="4400" dirty="0" err="1">
                <a:solidFill>
                  <a:srgbClr val="222222"/>
                </a:solidFill>
                <a:latin typeface="Calibri"/>
                <a:ea typeface="Calibri"/>
                <a:cs typeface="Calibri"/>
                <a:sym typeface="Calibri"/>
              </a:rPr>
              <a:t>piani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strategici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politica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agricola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comune</a:t>
            </a:r>
            <a:r>
              <a:rPr lang="en-US" sz="4400" dirty="0">
                <a:solidFill>
                  <a:srgbClr val="222222"/>
                </a:solidFill>
                <a:latin typeface="Calibri"/>
                <a:ea typeface="Calibri"/>
                <a:cs typeface="Calibri"/>
                <a:sym typeface="Calibri"/>
              </a:rPr>
              <a:t> (PAC) </a:t>
            </a:r>
            <a:r>
              <a:rPr lang="en-US" sz="4400" dirty="0" err="1">
                <a:solidFill>
                  <a:srgbClr val="222222"/>
                </a:solidFill>
                <a:latin typeface="Calibri"/>
                <a:ea typeface="Calibri"/>
                <a:cs typeface="Calibri"/>
                <a:sym typeface="Calibri"/>
              </a:rPr>
              <a:t>incoraggiano</a:t>
            </a:r>
            <a:r>
              <a:rPr lang="en-US" sz="4400" dirty="0">
                <a:solidFill>
                  <a:srgbClr val="222222"/>
                </a:solidFill>
                <a:latin typeface="Calibri"/>
                <a:ea typeface="Calibri"/>
                <a:cs typeface="Calibri"/>
                <a:sym typeface="Calibri"/>
              </a:rPr>
              <a:t> la </a:t>
            </a:r>
            <a:r>
              <a:rPr lang="en-US" sz="4400" dirty="0" err="1">
                <a:solidFill>
                  <a:srgbClr val="222222"/>
                </a:solidFill>
                <a:latin typeface="Calibri"/>
                <a:ea typeface="Calibri"/>
                <a:cs typeface="Calibri"/>
                <a:sym typeface="Calibri"/>
              </a:rPr>
              <a:t>transizione</a:t>
            </a:r>
            <a:r>
              <a:rPr lang="en-US" sz="4400" dirty="0">
                <a:solidFill>
                  <a:srgbClr val="222222"/>
                </a:solidFill>
                <a:latin typeface="Calibri"/>
                <a:ea typeface="Calibri"/>
                <a:cs typeface="Calibri"/>
                <a:sym typeface="Calibri"/>
              </a:rPr>
              <a:t> verso un </a:t>
            </a:r>
            <a:r>
              <a:rPr lang="en-US" sz="4400" dirty="0" err="1">
                <a:solidFill>
                  <a:srgbClr val="222222"/>
                </a:solidFill>
                <a:latin typeface="Calibri"/>
                <a:ea typeface="Calibri"/>
                <a:cs typeface="Calibri"/>
                <a:sym typeface="Calibri"/>
              </a:rPr>
              <a:t>settore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agricolo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intelligente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sostenibile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competitivo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resiliente</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diversificato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garantendo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nel</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contempo</a:t>
            </a:r>
            <a:r>
              <a:rPr lang="en-US" sz="4400" dirty="0">
                <a:solidFill>
                  <a:srgbClr val="222222"/>
                </a:solidFill>
                <a:latin typeface="Calibri"/>
                <a:ea typeface="Calibri"/>
                <a:cs typeface="Calibri"/>
                <a:sym typeface="Calibri"/>
              </a:rPr>
              <a:t> la </a:t>
            </a:r>
            <a:r>
              <a:rPr lang="en-US" sz="4400" dirty="0" err="1">
                <a:solidFill>
                  <a:srgbClr val="222222"/>
                </a:solidFill>
                <a:latin typeface="Calibri"/>
                <a:ea typeface="Calibri"/>
                <a:cs typeface="Calibri"/>
                <a:sym typeface="Calibri"/>
              </a:rPr>
              <a:t>sicurezza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alimentare</a:t>
            </a:r>
            <a:r>
              <a:rPr lang="en-US" sz="4400" dirty="0">
                <a:solidFill>
                  <a:srgbClr val="222222"/>
                </a:solidFill>
                <a:latin typeface="Calibri"/>
                <a:ea typeface="Calibri"/>
                <a:cs typeface="Calibri"/>
                <a:sym typeface="Calibri"/>
              </a:rPr>
              <a:t> a </a:t>
            </a:r>
            <a:r>
              <a:rPr lang="en-US" sz="4400" dirty="0" err="1">
                <a:solidFill>
                  <a:srgbClr val="222222"/>
                </a:solidFill>
                <a:latin typeface="Calibri"/>
                <a:ea typeface="Calibri"/>
                <a:cs typeface="Calibri"/>
                <a:sym typeface="Calibri"/>
              </a:rPr>
              <a:t>lungo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termine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Contribuiscono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inoltre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all'azione</a:t>
            </a:r>
            <a:r>
              <a:rPr lang="en-US" sz="4400" dirty="0">
                <a:solidFill>
                  <a:srgbClr val="222222"/>
                </a:solidFill>
                <a:latin typeface="Calibri"/>
                <a:ea typeface="Calibri"/>
                <a:cs typeface="Calibri"/>
                <a:sym typeface="Calibri"/>
              </a:rPr>
              <a:t> per il </a:t>
            </a:r>
            <a:r>
              <a:rPr lang="en-US" sz="4400" dirty="0" err="1">
                <a:solidFill>
                  <a:srgbClr val="222222"/>
                </a:solidFill>
                <a:latin typeface="Calibri"/>
                <a:ea typeface="Calibri"/>
                <a:cs typeface="Calibri"/>
                <a:sym typeface="Calibri"/>
              </a:rPr>
              <a:t>clima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protezione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risorse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naturali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conservazione</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alla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valorizzazione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biodiversità</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rafforzano</a:t>
            </a:r>
            <a:r>
              <a:rPr lang="en-US" sz="4400" dirty="0">
                <a:solidFill>
                  <a:srgbClr val="222222"/>
                </a:solidFill>
                <a:latin typeface="Calibri"/>
                <a:ea typeface="Calibri"/>
                <a:cs typeface="Calibri"/>
                <a:sym typeface="Calibri"/>
              </a:rPr>
              <a:t> il </a:t>
            </a:r>
            <a:r>
              <a:rPr lang="en-US" sz="4400" dirty="0" err="1">
                <a:solidFill>
                  <a:srgbClr val="222222"/>
                </a:solidFill>
                <a:latin typeface="Calibri"/>
                <a:ea typeface="Calibri"/>
                <a:cs typeface="Calibri"/>
                <a:sym typeface="Calibri"/>
              </a:rPr>
              <a:t>tessuto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socioeconomico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delle</a:t>
            </a:r>
            <a:r>
              <a:rPr lang="en-US" sz="4400" dirty="0">
                <a:solidFill>
                  <a:srgbClr val="222222"/>
                </a:solidFill>
                <a:latin typeface="Calibri"/>
                <a:ea typeface="Calibri"/>
                <a:cs typeface="Calibri"/>
                <a:sym typeface="Calibri"/>
              </a:rPr>
              <a:t> zone </a:t>
            </a:r>
            <a:r>
              <a:rPr lang="en-US" sz="4400" dirty="0" err="1">
                <a:solidFill>
                  <a:srgbClr val="222222"/>
                </a:solidFill>
                <a:latin typeface="Calibri"/>
                <a:ea typeface="Calibri"/>
                <a:cs typeface="Calibri"/>
                <a:sym typeface="Calibri"/>
              </a:rPr>
              <a:t>rurali</a:t>
            </a:r>
            <a:r>
              <a:rPr lang="en-US" sz="4400" dirty="0">
                <a:solidFill>
                  <a:srgbClr val="222222"/>
                </a:solidFill>
                <a:latin typeface="Calibri"/>
                <a:ea typeface="Calibri"/>
                <a:cs typeface="Calibri"/>
                <a:sym typeface="Calibri"/>
              </a:rPr>
              <a:t>. I </a:t>
            </a:r>
            <a:r>
              <a:rPr lang="en-US" sz="4400" dirty="0" err="1">
                <a:solidFill>
                  <a:srgbClr val="222222"/>
                </a:solidFill>
                <a:latin typeface="Calibri"/>
                <a:ea typeface="Calibri"/>
                <a:cs typeface="Calibri"/>
                <a:sym typeface="Calibri"/>
              </a:rPr>
              <a:t>fondi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della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politica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agricola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comune</a:t>
            </a:r>
            <a:r>
              <a:rPr lang="en-US" sz="4400" dirty="0">
                <a:solidFill>
                  <a:srgbClr val="222222"/>
                </a:solidFill>
                <a:latin typeface="Calibri"/>
                <a:ea typeface="Calibri"/>
                <a:cs typeface="Calibri"/>
                <a:sym typeface="Calibri"/>
              </a:rPr>
              <a:t> (PAC) </a:t>
            </a:r>
            <a:r>
              <a:rPr lang="en-US" sz="4400" dirty="0" err="1">
                <a:solidFill>
                  <a:srgbClr val="222222"/>
                </a:solidFill>
                <a:latin typeface="Calibri"/>
                <a:ea typeface="Calibri"/>
                <a:cs typeface="Calibri"/>
                <a:sym typeface="Calibri"/>
              </a:rPr>
              <a:t>integrano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finanziamenti</a:t>
            </a:r>
            <a:r>
              <a:rPr lang="en-US" sz="4400" dirty="0">
                <a:solidFill>
                  <a:srgbClr val="222222"/>
                </a:solidFill>
                <a:latin typeface="Calibri"/>
                <a:ea typeface="Calibri"/>
                <a:cs typeface="Calibri"/>
                <a:sym typeface="Calibri"/>
              </a:rPr>
              <a:t> e le </a:t>
            </a:r>
            <a:r>
              <a:rPr lang="en-US" sz="4400" dirty="0" err="1">
                <a:solidFill>
                  <a:srgbClr val="222222"/>
                </a:solidFill>
                <a:latin typeface="Calibri"/>
                <a:ea typeface="Calibri"/>
                <a:cs typeface="Calibri"/>
                <a:sym typeface="Calibri"/>
              </a:rPr>
              <a:t>azioni</a:t>
            </a:r>
            <a:r>
              <a:rPr lang="en-US" sz="4400" dirty="0">
                <a:solidFill>
                  <a:srgbClr val="222222"/>
                </a:solidFill>
                <a:latin typeface="Calibri"/>
                <a:ea typeface="Calibri"/>
                <a:cs typeface="Calibri"/>
                <a:sym typeface="Calibri"/>
              </a:rPr>
              <a:t> di Horizon Europe per </a:t>
            </a:r>
            <a:r>
              <a:rPr lang="en-US" sz="4400" dirty="0" err="1">
                <a:solidFill>
                  <a:srgbClr val="222222"/>
                </a:solidFill>
                <a:latin typeface="Calibri"/>
                <a:ea typeface="Calibri"/>
                <a:cs typeface="Calibri"/>
                <a:sym typeface="Calibri"/>
              </a:rPr>
              <a:t>garantire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che</a:t>
            </a:r>
            <a:r>
              <a:rPr lang="en-US" sz="4400" dirty="0">
                <a:solidFill>
                  <a:srgbClr val="222222"/>
                </a:solidFill>
                <a:latin typeface="Calibri"/>
                <a:ea typeface="Calibri"/>
                <a:cs typeface="Calibri"/>
                <a:sym typeface="Calibri"/>
              </a:rPr>
              <a:t> la </a:t>
            </a:r>
            <a:r>
              <a:rPr lang="en-US" sz="4400" dirty="0" err="1">
                <a:solidFill>
                  <a:srgbClr val="222222"/>
                </a:solidFill>
                <a:latin typeface="Calibri"/>
                <a:ea typeface="Calibri"/>
                <a:cs typeface="Calibri"/>
                <a:sym typeface="Calibri"/>
              </a:rPr>
              <a:t>ricerca</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l'innovazione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siano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utilizzate</a:t>
            </a:r>
            <a:r>
              <a:rPr lang="en-US" sz="4400" dirty="0">
                <a:solidFill>
                  <a:srgbClr val="222222"/>
                </a:solidFill>
                <a:latin typeface="Calibri"/>
                <a:ea typeface="Calibri"/>
                <a:cs typeface="Calibri"/>
                <a:sym typeface="Calibri"/>
              </a:rPr>
              <a:t> da </a:t>
            </a:r>
            <a:r>
              <a:rPr lang="en-US" sz="4400" dirty="0" err="1">
                <a:solidFill>
                  <a:srgbClr val="222222"/>
                </a:solidFill>
                <a:latin typeface="Calibri"/>
                <a:ea typeface="Calibri"/>
                <a:cs typeface="Calibri"/>
                <a:sym typeface="Calibri"/>
              </a:rPr>
              <a:t>agricoltori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silvicoltori</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comunità</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rurali</a:t>
            </a:r>
            <a:r>
              <a:rPr lang="en-US" sz="4400" dirty="0">
                <a:solidFill>
                  <a:srgbClr val="222222"/>
                </a:solidFill>
                <a:latin typeface="Calibri"/>
                <a:ea typeface="Calibri"/>
                <a:cs typeface="Calibri"/>
                <a:sym typeface="Calibri"/>
              </a:rPr>
              <a:t>.  Le </a:t>
            </a:r>
            <a:r>
              <a:rPr lang="en-US" sz="4400" dirty="0" err="1">
                <a:solidFill>
                  <a:srgbClr val="222222"/>
                </a:solidFill>
                <a:latin typeface="Calibri"/>
                <a:ea typeface="Calibri"/>
                <a:cs typeface="Calibri"/>
                <a:sym typeface="Calibri"/>
              </a:rPr>
              <a:t>azioni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finanziate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dalla</a:t>
            </a:r>
            <a:r>
              <a:rPr lang="en-US" sz="4400" dirty="0">
                <a:solidFill>
                  <a:srgbClr val="222222"/>
                </a:solidFill>
                <a:latin typeface="Calibri"/>
                <a:ea typeface="Calibri"/>
                <a:cs typeface="Calibri"/>
                <a:sym typeface="Calibri"/>
              </a:rPr>
              <a:t> PAC </a:t>
            </a:r>
            <a:r>
              <a:rPr lang="en-US" sz="4400" dirty="0" err="1">
                <a:solidFill>
                  <a:srgbClr val="222222"/>
                </a:solidFill>
                <a:latin typeface="Calibri"/>
                <a:ea typeface="Calibri"/>
                <a:cs typeface="Calibri"/>
                <a:sym typeface="Calibri"/>
              </a:rPr>
              <a:t>nel</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quadro</a:t>
            </a:r>
            <a:r>
              <a:rPr lang="en-US" sz="4400" dirty="0">
                <a:solidFill>
                  <a:srgbClr val="222222"/>
                </a:solidFill>
                <a:latin typeface="Calibri"/>
                <a:ea typeface="Calibri"/>
                <a:cs typeface="Calibri"/>
                <a:sym typeface="Calibri"/>
              </a:rPr>
              <a:t> del </a:t>
            </a:r>
            <a:r>
              <a:rPr lang="en-US" sz="4400" dirty="0" err="1">
                <a:solidFill>
                  <a:srgbClr val="222222"/>
                </a:solidFill>
                <a:latin typeface="Calibri"/>
                <a:ea typeface="Calibri"/>
                <a:cs typeface="Calibri"/>
                <a:sym typeface="Calibri"/>
              </a:rPr>
              <a:t>partenariato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agricolo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europeo</a:t>
            </a:r>
            <a:r>
              <a:rPr lang="en-US" sz="4400" dirty="0">
                <a:solidFill>
                  <a:srgbClr val="222222"/>
                </a:solidFill>
                <a:latin typeface="Calibri"/>
                <a:ea typeface="Calibri"/>
                <a:cs typeface="Calibri"/>
                <a:sym typeface="Calibri"/>
              </a:rPr>
              <a:t> per </a:t>
            </a:r>
            <a:r>
              <a:rPr lang="en-US" sz="4400" dirty="0" err="1">
                <a:solidFill>
                  <a:srgbClr val="222222"/>
                </a:solidFill>
                <a:latin typeface="Calibri"/>
                <a:ea typeface="Calibri"/>
                <a:cs typeface="Calibri"/>
                <a:sym typeface="Calibri"/>
              </a:rPr>
              <a:t>l'innovazione</a:t>
            </a:r>
            <a:r>
              <a:rPr lang="en-US" sz="4400" dirty="0">
                <a:solidFill>
                  <a:srgbClr val="222222"/>
                </a:solidFill>
                <a:latin typeface="Calibri"/>
                <a:ea typeface="Calibri"/>
                <a:cs typeface="Calibri"/>
                <a:sym typeface="Calibri"/>
              </a:rPr>
              <a:t> (EIP-AGRI) </a:t>
            </a:r>
            <a:r>
              <a:rPr lang="en-US" sz="4400" dirty="0" err="1">
                <a:solidFill>
                  <a:srgbClr val="222222"/>
                </a:solidFill>
                <a:latin typeface="Calibri"/>
                <a:ea typeface="Calibri"/>
                <a:cs typeface="Calibri"/>
                <a:sym typeface="Calibri"/>
              </a:rPr>
              <a:t>contribuiscono</a:t>
            </a:r>
            <a:r>
              <a:rPr lang="en-US" sz="4400" dirty="0">
                <a:solidFill>
                  <a:srgbClr val="222222"/>
                </a:solidFill>
                <a:latin typeface="Calibri"/>
                <a:ea typeface="Calibri"/>
                <a:cs typeface="Calibri"/>
                <a:sym typeface="Calibri"/>
              </a:rPr>
              <a:t> a </a:t>
            </a:r>
            <a:r>
              <a:rPr lang="en-US" sz="4400" dirty="0" err="1">
                <a:solidFill>
                  <a:srgbClr val="222222"/>
                </a:solidFill>
                <a:latin typeface="Calibri"/>
                <a:ea typeface="Calibri"/>
                <a:cs typeface="Calibri"/>
                <a:sym typeface="Calibri"/>
              </a:rPr>
              <a:t>creare</a:t>
            </a:r>
            <a:r>
              <a:rPr lang="en-US" sz="4400" dirty="0">
                <a:solidFill>
                  <a:srgbClr val="222222"/>
                </a:solidFill>
                <a:latin typeface="Calibri"/>
                <a:ea typeface="Calibri"/>
                <a:cs typeface="Calibri"/>
                <a:sym typeface="Calibri"/>
              </a:rPr>
              <a:t> un </a:t>
            </a:r>
            <a:r>
              <a:rPr lang="en-US" sz="4400" dirty="0" err="1">
                <a:solidFill>
                  <a:srgbClr val="222222"/>
                </a:solidFill>
                <a:latin typeface="Calibri"/>
                <a:ea typeface="Calibri"/>
                <a:cs typeface="Calibri"/>
                <a:sym typeface="Calibri"/>
              </a:rPr>
              <a:t>ponte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tra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l'innovazione</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gli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utenti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finali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Anche</a:t>
            </a:r>
            <a:r>
              <a:rPr lang="en-US" sz="4400" dirty="0">
                <a:solidFill>
                  <a:srgbClr val="222222"/>
                </a:solidFill>
                <a:latin typeface="Calibri"/>
                <a:ea typeface="Calibri"/>
                <a:cs typeface="Calibri"/>
                <a:sym typeface="Calibri"/>
              </a:rPr>
              <a:t> per </a:t>
            </a:r>
            <a:r>
              <a:rPr lang="en-US" sz="4400" dirty="0" err="1">
                <a:solidFill>
                  <a:srgbClr val="222222"/>
                </a:solidFill>
                <a:latin typeface="Calibri"/>
                <a:ea typeface="Calibri"/>
                <a:cs typeface="Calibri"/>
                <a:sym typeface="Calibri"/>
              </a:rPr>
              <a:t>paese</a:t>
            </a:r>
            <a:r>
              <a:rPr lang="en-US" sz="4400" dirty="0">
                <a:solidFill>
                  <a:srgbClr val="222222"/>
                </a:solidFill>
                <a:latin typeface="Calibri"/>
                <a:ea typeface="Calibri"/>
                <a:cs typeface="Calibri"/>
                <a:sym typeface="Calibri"/>
              </a:rPr>
              <a:t> </a:t>
            </a:r>
            <a:r>
              <a:rPr lang="en-US" sz="4400" b="1" u="sng" dirty="0">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CAP 2023-27 – 28 CAP Strategic Plans at a glance</a:t>
            </a:r>
            <a:endParaRPr sz="4400" dirty="0">
              <a:solidFill>
                <a:srgbClr val="000000"/>
              </a:solidFill>
              <a:latin typeface="EB Garamond"/>
              <a:ea typeface="EB Garamond"/>
              <a:cs typeface="EB Garamond"/>
              <a:sym typeface="EB Garamond"/>
            </a:endParaRPr>
          </a:p>
          <a:p>
            <a:pPr marL="0" marR="0" lvl="0" indent="0" algn="just" rtl="0">
              <a:lnSpc>
                <a:spcPct val="115000"/>
              </a:lnSpc>
              <a:spcBef>
                <a:spcPts val="1125"/>
              </a:spcBef>
              <a:spcAft>
                <a:spcPts val="0"/>
              </a:spcAft>
              <a:buClr>
                <a:srgbClr val="222222"/>
              </a:buClr>
              <a:buSzPct val="100000"/>
              <a:buChar char="•"/>
            </a:pPr>
            <a:r>
              <a:rPr lang="en-US" sz="4400" dirty="0">
                <a:solidFill>
                  <a:srgbClr val="222222"/>
                </a:solidFill>
                <a:latin typeface="Calibri"/>
                <a:ea typeface="Calibri"/>
                <a:cs typeface="Calibri"/>
                <a:sym typeface="Calibri"/>
              </a:rPr>
              <a:t>“</a:t>
            </a:r>
            <a:r>
              <a:rPr lang="en-US" sz="4400" u="sng" dirty="0">
                <a:solidFill>
                  <a:srgbClr val="000000"/>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Farm to Fork” Strategy</a:t>
            </a:r>
            <a:r>
              <a:rPr lang="en-US" sz="4400" dirty="0">
                <a:solidFill>
                  <a:srgbClr val="222222"/>
                </a:solidFill>
                <a:latin typeface="Calibri"/>
                <a:ea typeface="Calibri"/>
                <a:cs typeface="Calibri"/>
                <a:sym typeface="Calibri"/>
              </a:rPr>
              <a:t> (2020) Questa </a:t>
            </a:r>
            <a:r>
              <a:rPr lang="en-US" sz="4400" dirty="0" err="1">
                <a:solidFill>
                  <a:srgbClr val="222222"/>
                </a:solidFill>
                <a:latin typeface="Calibri"/>
                <a:ea typeface="Calibri"/>
                <a:cs typeface="Calibri"/>
                <a:sym typeface="Calibri"/>
              </a:rPr>
              <a:t>iniziativa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mira</a:t>
            </a:r>
            <a:r>
              <a:rPr lang="en-US" sz="4400" dirty="0">
                <a:solidFill>
                  <a:srgbClr val="222222"/>
                </a:solidFill>
                <a:latin typeface="Calibri"/>
                <a:ea typeface="Calibri"/>
                <a:cs typeface="Calibri"/>
                <a:sym typeface="Calibri"/>
              </a:rPr>
              <a:t> a </a:t>
            </a:r>
            <a:r>
              <a:rPr lang="en-US" sz="4400" dirty="0" err="1">
                <a:solidFill>
                  <a:srgbClr val="222222"/>
                </a:solidFill>
                <a:latin typeface="Calibri"/>
                <a:ea typeface="Calibri"/>
                <a:cs typeface="Calibri"/>
                <a:sym typeface="Calibri"/>
              </a:rPr>
              <a:t>riequilibrare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sistemi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alimentari</a:t>
            </a:r>
            <a:r>
              <a:rPr lang="en-US" sz="4400" dirty="0">
                <a:solidFill>
                  <a:srgbClr val="222222"/>
                </a:solidFill>
                <a:latin typeface="Calibri"/>
                <a:ea typeface="Calibri"/>
                <a:cs typeface="Calibri"/>
                <a:sym typeface="Calibri"/>
              </a:rPr>
              <a:t>, la natura e la </a:t>
            </a:r>
            <a:r>
              <a:rPr lang="en-US" sz="4400" dirty="0" err="1">
                <a:solidFill>
                  <a:srgbClr val="222222"/>
                </a:solidFill>
                <a:latin typeface="Calibri"/>
                <a:ea typeface="Calibri"/>
                <a:cs typeface="Calibri"/>
                <a:sym typeface="Calibri"/>
              </a:rPr>
              <a:t>biodiversità</a:t>
            </a:r>
            <a:r>
              <a:rPr lang="en-US" sz="4400" dirty="0">
                <a:solidFill>
                  <a:srgbClr val="222222"/>
                </a:solidFill>
                <a:latin typeface="Calibri"/>
                <a:ea typeface="Calibri"/>
                <a:cs typeface="Calibri"/>
                <a:sym typeface="Calibri"/>
              </a:rPr>
              <a:t> in Europa </a:t>
            </a:r>
            <a:r>
              <a:rPr lang="en-US" sz="4400" dirty="0" err="1">
                <a:solidFill>
                  <a:srgbClr val="222222"/>
                </a:solidFill>
                <a:latin typeface="Calibri"/>
                <a:ea typeface="Calibri"/>
                <a:cs typeface="Calibri"/>
                <a:sym typeface="Calibri"/>
              </a:rPr>
              <a:t>attraverso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un'agricoltura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biologica</a:t>
            </a:r>
            <a:r>
              <a:rPr lang="en-US" sz="4400" dirty="0">
                <a:solidFill>
                  <a:srgbClr val="222222"/>
                </a:solidFill>
                <a:latin typeface="Calibri"/>
                <a:ea typeface="Calibri"/>
                <a:cs typeface="Calibri"/>
                <a:sym typeface="Calibri"/>
              </a:rPr>
              <a:t> molto </a:t>
            </a:r>
            <a:r>
              <a:rPr lang="en-US" sz="4400" dirty="0" err="1">
                <a:solidFill>
                  <a:srgbClr val="222222"/>
                </a:solidFill>
                <a:latin typeface="Calibri"/>
                <a:ea typeface="Calibri"/>
                <a:cs typeface="Calibri"/>
                <a:sym typeface="Calibri"/>
              </a:rPr>
              <a:t>più</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ampia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tra</a:t>
            </a:r>
            <a:r>
              <a:rPr lang="en-US" sz="4400" dirty="0">
                <a:solidFill>
                  <a:srgbClr val="222222"/>
                </a:solidFill>
                <a:latin typeface="Calibri"/>
                <a:ea typeface="Calibri"/>
                <a:cs typeface="Calibri"/>
                <a:sym typeface="Calibri"/>
              </a:rPr>
              <a:t> le </a:t>
            </a:r>
            <a:r>
              <a:rPr lang="en-US" sz="4400" dirty="0" err="1">
                <a:solidFill>
                  <a:srgbClr val="222222"/>
                </a:solidFill>
                <a:latin typeface="Calibri"/>
                <a:ea typeface="Calibri"/>
                <a:cs typeface="Calibri"/>
                <a:sym typeface="Calibri"/>
              </a:rPr>
              <a:t>altre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priorità</a:t>
            </a:r>
            <a:r>
              <a:rPr lang="en-US" sz="4400" dirty="0">
                <a:solidFill>
                  <a:srgbClr val="222222"/>
                </a:solidFill>
                <a:latin typeface="Calibri"/>
                <a:ea typeface="Calibri"/>
                <a:cs typeface="Calibri"/>
                <a:sym typeface="Calibri"/>
              </a:rPr>
              <a:t>. Questa </a:t>
            </a:r>
            <a:r>
              <a:rPr lang="en-US" sz="4400" dirty="0" err="1">
                <a:solidFill>
                  <a:srgbClr val="222222"/>
                </a:solidFill>
                <a:latin typeface="Calibri"/>
                <a:ea typeface="Calibri"/>
                <a:cs typeface="Calibri"/>
                <a:sym typeface="Calibri"/>
              </a:rPr>
              <a:t>iniziativa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sottolinea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che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rendere</a:t>
            </a:r>
            <a:r>
              <a:rPr lang="en-US" sz="4400" dirty="0">
                <a:solidFill>
                  <a:srgbClr val="222222"/>
                </a:solidFill>
                <a:latin typeface="Calibri"/>
                <a:ea typeface="Calibri"/>
                <a:cs typeface="Calibri"/>
                <a:sym typeface="Calibri"/>
              </a:rPr>
              <a:t> il </a:t>
            </a:r>
            <a:r>
              <a:rPr lang="en-US" sz="4400" dirty="0" err="1">
                <a:solidFill>
                  <a:srgbClr val="222222"/>
                </a:solidFill>
                <a:latin typeface="Calibri"/>
                <a:ea typeface="Calibri"/>
                <a:cs typeface="Calibri"/>
                <a:sym typeface="Calibri"/>
              </a:rPr>
              <a:t>cibo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europeo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famoso</a:t>
            </a:r>
            <a:r>
              <a:rPr lang="en-US" sz="4400" dirty="0">
                <a:solidFill>
                  <a:srgbClr val="222222"/>
                </a:solidFill>
                <a:latin typeface="Calibri"/>
                <a:ea typeface="Calibri"/>
                <a:cs typeface="Calibri"/>
                <a:sym typeface="Calibri"/>
              </a:rPr>
              <a:t> per la </a:t>
            </a:r>
            <a:r>
              <a:rPr lang="en-US" sz="4400" dirty="0" err="1">
                <a:solidFill>
                  <a:srgbClr val="222222"/>
                </a:solidFill>
                <a:latin typeface="Calibri"/>
                <a:ea typeface="Calibri"/>
                <a:cs typeface="Calibri"/>
                <a:sym typeface="Calibri"/>
              </a:rPr>
              <a:t>sua</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sostenibilità</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può</a:t>
            </a:r>
            <a:r>
              <a:rPr lang="en-US" sz="4400" dirty="0">
                <a:solidFill>
                  <a:srgbClr val="222222"/>
                </a:solidFill>
                <a:latin typeface="Calibri"/>
                <a:ea typeface="Calibri"/>
                <a:cs typeface="Calibri"/>
                <a:sym typeface="Calibri"/>
              </a:rPr>
              <a:t> dare un </a:t>
            </a:r>
            <a:r>
              <a:rPr lang="en-US" sz="4400" dirty="0" err="1">
                <a:solidFill>
                  <a:srgbClr val="222222"/>
                </a:solidFill>
                <a:latin typeface="Calibri"/>
                <a:ea typeface="Calibri"/>
                <a:cs typeface="Calibri"/>
                <a:sym typeface="Calibri"/>
              </a:rPr>
              <a:t>vantaggio</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competitivo</a:t>
            </a:r>
            <a:r>
              <a:rPr lang="en-US" sz="4400" dirty="0">
                <a:solidFill>
                  <a:srgbClr val="222222"/>
                </a:solidFill>
                <a:latin typeface="Calibri"/>
                <a:ea typeface="Calibri"/>
                <a:cs typeface="Calibri"/>
                <a:sym typeface="Calibri"/>
              </a:rPr>
              <a:t> e </a:t>
            </a:r>
            <a:r>
              <a:rPr lang="en-US" sz="4400" dirty="0" err="1">
                <a:solidFill>
                  <a:srgbClr val="222222"/>
                </a:solidFill>
                <a:latin typeface="Calibri"/>
                <a:ea typeface="Calibri"/>
                <a:cs typeface="Calibri"/>
                <a:sym typeface="Calibri"/>
              </a:rPr>
              <a:t>aprire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nuove</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opportunità</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commerciali</a:t>
            </a:r>
            <a:r>
              <a:rPr lang="en-US" sz="4400" dirty="0">
                <a:solidFill>
                  <a:srgbClr val="222222"/>
                </a:solidFill>
                <a:latin typeface="Calibri"/>
                <a:ea typeface="Calibri"/>
                <a:cs typeface="Calibri"/>
                <a:sym typeface="Calibri"/>
              </a:rPr>
              <a:t> per </a:t>
            </a:r>
            <a:r>
              <a:rPr lang="en-US" sz="4400" dirty="0" err="1">
                <a:solidFill>
                  <a:srgbClr val="222222"/>
                </a:solidFill>
                <a:latin typeface="Calibri"/>
                <a:ea typeface="Calibri"/>
                <a:cs typeface="Calibri"/>
                <a:sym typeface="Calibri"/>
              </a:rPr>
              <a:t>gli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agricoltori</a:t>
            </a:r>
            <a:r>
              <a:rPr lang="en-US" sz="4400" dirty="0">
                <a:solidFill>
                  <a:srgbClr val="222222"/>
                </a:solidFill>
                <a:latin typeface="Calibri"/>
                <a:ea typeface="Calibri"/>
                <a:cs typeface="Calibri"/>
                <a:sym typeface="Calibri"/>
              </a:rPr>
              <a:t> </a:t>
            </a:r>
            <a:r>
              <a:rPr lang="en-US" sz="4400" dirty="0" err="1">
                <a:solidFill>
                  <a:srgbClr val="222222"/>
                </a:solidFill>
                <a:latin typeface="Calibri"/>
                <a:ea typeface="Calibri"/>
                <a:cs typeface="Calibri"/>
                <a:sym typeface="Calibri"/>
              </a:rPr>
              <a:t>europei</a:t>
            </a:r>
            <a:r>
              <a:rPr lang="en-US" sz="4400" dirty="0">
                <a:solidFill>
                  <a:srgbClr val="222222"/>
                </a:solidFill>
                <a:latin typeface="Calibri"/>
                <a:ea typeface="Calibri"/>
                <a:cs typeface="Calibri"/>
                <a:sym typeface="Calibri"/>
              </a:rPr>
              <a:t>. </a:t>
            </a:r>
            <a:endParaRPr sz="4400" dirty="0">
              <a:solidFill>
                <a:srgbClr val="000000"/>
              </a:solidFill>
              <a:latin typeface="EB Garamond"/>
              <a:ea typeface="EB Garamond"/>
              <a:cs typeface="EB Garamond"/>
              <a:sym typeface="EB Garamond"/>
            </a:endParaRPr>
          </a:p>
          <a:p>
            <a:pPr marL="0" marR="0" lvl="0" indent="0" algn="l" rtl="0">
              <a:lnSpc>
                <a:spcPct val="107000"/>
              </a:lnSpc>
              <a:spcBef>
                <a:spcPts val="1125"/>
              </a:spcBef>
              <a:spcAft>
                <a:spcPts val="0"/>
              </a:spcAft>
              <a:buClr>
                <a:schemeClr val="dk1"/>
              </a:buClr>
              <a:buSzPct val="100000"/>
              <a:buNone/>
            </a:pPr>
            <a:endParaRPr sz="4400" dirty="0">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chemeClr val="dk1"/>
              </a:buClr>
              <a:buSzPct val="100000"/>
              <a:buNone/>
            </a:pPr>
            <a:endParaRPr dirty="0"/>
          </a:p>
        </p:txBody>
      </p:sp>
      <p:sp>
        <p:nvSpPr>
          <p:cNvPr id="171" name="Google Shape;171;p9"/>
          <p:cNvSpPr txBox="1">
            <a:spLocks noGrp="1"/>
          </p:cNvSpPr>
          <p:nvPr>
            <p:ph type="sldNum" idx="12"/>
          </p:nvPr>
        </p:nvSpPr>
        <p:spPr>
          <a:xfrm>
            <a:off x="10896600" y="6356350"/>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 name="Google Shape;108;p3">
            <a:extLst>
              <a:ext uri="{FF2B5EF4-FFF2-40B4-BE49-F238E27FC236}">
                <a16:creationId xmlns:a16="http://schemas.microsoft.com/office/drawing/2014/main" id="{EC8DA83D-2798-F3CA-D313-019E1721705A}"/>
              </a:ext>
            </a:extLst>
          </p:cNvPr>
          <p:cNvSpPr txBox="1">
            <a:spLocks noGrp="1"/>
          </p:cNvSpPr>
          <p:nvPr>
            <p:ph type="ftr" idx="11"/>
          </p:nvPr>
        </p:nvSpPr>
        <p:spPr>
          <a:xfrm>
            <a:off x="590551" y="6356349"/>
            <a:ext cx="10382250" cy="3000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dirty="0"/>
              <a:t>Modulo: Bioeconomia, economia circolare e prodotti </a:t>
            </a:r>
            <a:r>
              <a:rPr lang="it-IT" dirty="0" err="1"/>
              <a:t>bio-based</a:t>
            </a:r>
            <a:r>
              <a:rPr lang="it-IT" dirty="0"/>
              <a:t> / Unità di apprendimento: Introduzione alla bioeconomia - Nuove catene del valore, innovazione ed economia di base nella bioeconomia </a:t>
            </a:r>
          </a:p>
        </p:txBody>
      </p:sp>
    </p:spTree>
  </p:cSld>
  <p:clrMapOvr>
    <a:masterClrMapping/>
  </p:clrMapOvr>
</p:sld>
</file>

<file path=ppt/theme/theme1.xml><?xml version="1.0" encoding="utf-8"?>
<a:theme xmlns:a="http://schemas.openxmlformats.org/drawingml/2006/main" name="Tema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4534</Words>
  <Application>Microsoft Office PowerPoint</Application>
  <PresentationFormat>Widescreen</PresentationFormat>
  <Paragraphs>169</Paragraphs>
  <Slides>20</Slides>
  <Notes>20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EB Garamond</vt:lpstr>
      <vt:lpstr>Open Sans</vt:lpstr>
      <vt:lpstr>Arial</vt:lpstr>
      <vt:lpstr>Noto Sans Symbols</vt:lpstr>
      <vt:lpstr>Calibri</vt:lpstr>
      <vt:lpstr>Tema1</vt:lpstr>
      <vt:lpstr>Presentazione standard di PowerPoint</vt:lpstr>
      <vt:lpstr>    Corso: VET Modulo: Bioeconomia, economia circolare e prodotti bio-based Unità: Introduzione alla bioeconomia - Nuove catene del valore, innovazione ed economia di base nella bioeconomia (C4) </vt:lpstr>
      <vt:lpstr>Introduzione</vt:lpstr>
      <vt:lpstr>Panoramica della bioeconomia  </vt:lpstr>
      <vt:lpstr> Elementi chiave della bioeconomia nel settore agroalimentare  </vt:lpstr>
      <vt:lpstr> Benefici </vt:lpstr>
      <vt:lpstr> Sfide </vt:lpstr>
      <vt:lpstr>Bioprodotti e risorse biologiche </vt:lpstr>
      <vt:lpstr>Bio-economia in Europa </vt:lpstr>
      <vt:lpstr>Presentazione standard di PowerPoint</vt:lpstr>
      <vt:lpstr>Catene di Valore</vt:lpstr>
      <vt:lpstr>Catene di Valore in bioeconomia</vt:lpstr>
      <vt:lpstr>Ripartizione delle catene del valore nel settore della bioeconomia:</vt:lpstr>
      <vt:lpstr>Mappatura della catena del valore</vt:lpstr>
      <vt:lpstr>Aspetti economici della bioeconomia </vt:lpstr>
      <vt:lpstr>Tools related to economic aspects of bioeconomy</vt:lpstr>
      <vt:lpstr>Life Cycle Assessment (LCA) </vt:lpstr>
      <vt:lpstr>Piano Strategico della gestione</vt:lpstr>
      <vt:lpstr>  Simple steps on how to develop a service product within bioeconomy the bioeconomy</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Mariasole Galfrè - mariasole.galfre@studio.unibo.it</cp:lastModifiedBy>
  <cp:revision>2</cp:revision>
  <dcterms:created xsi:type="dcterms:W3CDTF">2022-08-02T09:54:50Z</dcterms:created>
  <dcterms:modified xsi:type="dcterms:W3CDTF">2024-03-12T09:42:23Z</dcterms:modified>
</cp:coreProperties>
</file>