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7" r:id="rId2"/>
    <p:sldId id="260" r:id="rId3"/>
    <p:sldId id="261" r:id="rId4"/>
    <p:sldId id="262" r:id="rId5"/>
    <p:sldId id="263" r:id="rId6"/>
    <p:sldId id="259" r:id="rId7"/>
    <p:sldId id="27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  <p:sldId id="25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7"/>
    <p:restoredTop sz="96405"/>
  </p:normalViewPr>
  <p:slideViewPr>
    <p:cSldViewPr snapToGrid="0">
      <p:cViewPr varScale="1">
        <p:scale>
          <a:sx n="111" d="100"/>
          <a:sy n="111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D99DC-DD01-B04E-82F2-5173CA11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D5B33-B565-7FAD-C68B-251531E8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E5D9F3-0E6F-5849-93C4-AE8A3ADF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863453-6758-AD68-6627-B8A59732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56F027-E7BE-76D1-3346-8143D84D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FD6CF0-6C05-5601-8DB2-8B84038D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47C345-1703-6F5F-0651-3CF20C8B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135FA6-A630-0EB2-D7BE-1EE1D45A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2062F7-F556-9D97-84BB-9C9C82DF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B574CC-3C5F-8919-BD44-C7538A5D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6B372-A011-32DD-AFBF-9D50576A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7B56C2-8A95-EA56-848F-C020CE7CC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0">
            <a:extLst>
              <a:ext uri="{FF2B5EF4-FFF2-40B4-BE49-F238E27FC236}">
                <a16:creationId xmlns:a16="http://schemas.microsoft.com/office/drawing/2014/main" id="{A78A2301-81CC-356D-DEC6-287FC13AD856}"/>
              </a:ext>
            </a:extLst>
          </p:cNvPr>
          <p:cNvSpPr txBox="1"/>
          <p:nvPr/>
        </p:nvSpPr>
        <p:spPr>
          <a:xfrm>
            <a:off x="660903" y="1419193"/>
            <a:ext cx="6590923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Sottounità 3: Controllo della temperatura in serra </a:t>
            </a:r>
            <a:endParaRPr lang="en-US"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103;p20">
            <a:extLst>
              <a:ext uri="{FF2B5EF4-FFF2-40B4-BE49-F238E27FC236}">
                <a16:creationId xmlns:a16="http://schemas.microsoft.com/office/drawing/2014/main" id="{B64B37ED-6454-43A1-8D15-936FAA51A30A}"/>
              </a:ext>
            </a:extLst>
          </p:cNvPr>
          <p:cNvSpPr txBox="1"/>
          <p:nvPr/>
        </p:nvSpPr>
        <p:spPr>
          <a:xfrm>
            <a:off x="553591" y="2290527"/>
            <a:ext cx="4036516" cy="397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Il controllo della temperatura nelle serre è fondamentale per regolare gli ambienti di crescita delle piante. </a:t>
            </a:r>
          </a:p>
          <a:p>
            <a:pPr lvl="0" algn="just"/>
            <a:endParaRPr lang="it-IT" sz="1600" dirty="0">
              <a:latin typeface="Crimson Text"/>
              <a:ea typeface="Crimson Text"/>
              <a:cs typeface="Crimson Text"/>
              <a:sym typeface="Crimson Text"/>
            </a:endParaRPr>
          </a:p>
          <a:p>
            <a:pPr lvl="0" algn="just"/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Le tecniche prevedono l'utilizzo della radiazione solare per il calore durante il giorno e la mitigazione delle alte temperature con la ventilazione, il raffreddamento e l'ombreggiamento. </a:t>
            </a:r>
          </a:p>
          <a:p>
            <a:pPr lvl="0" algn="just"/>
            <a:endParaRPr lang="it-IT" sz="1600" dirty="0">
              <a:latin typeface="Crimson Text"/>
              <a:ea typeface="Crimson Text"/>
              <a:cs typeface="Crimson Text"/>
              <a:sym typeface="Crimson Text"/>
            </a:endParaRPr>
          </a:p>
          <a:p>
            <a:pPr lvl="0" algn="just"/>
            <a:endParaRPr lang="it-IT" sz="1600" dirty="0">
              <a:latin typeface="Crimson Text"/>
              <a:ea typeface="Crimson Text"/>
              <a:cs typeface="Crimson Text"/>
              <a:sym typeface="Crimson Text"/>
            </a:endParaRPr>
          </a:p>
          <a:p>
            <a:pPr lvl="0" algn="just"/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Durante le giornate e le notti fredde, le temperature vengono gestite attraverso sistemi di riscaldamento per mantenere le condizioni ottimali per la crescita ottimale delle piante.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109" y="3895323"/>
            <a:ext cx="1596121" cy="1197091"/>
          </a:xfrm>
          <a:prstGeom prst="rect">
            <a:avLst/>
          </a:prstGeom>
        </p:spPr>
      </p:pic>
      <p:pic>
        <p:nvPicPr>
          <p:cNvPr id="7170" name="Picture 2" descr="C:\D\EDUCATION\TEI\1ΠΑΠΕΛ\ΠΠΣ\ΕΛΑΘ\ΕΛΑΘ 2020\ΥΛΙΚΟ ΠΡΟΕΤΟΙΜΑΣΙΑΣ\ΣΩΛΗΝΕΣ ΖΕΣΤΟΥ ΝΕΡΟ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098" y="5232187"/>
            <a:ext cx="2799080" cy="1348867"/>
          </a:xfrm>
          <a:prstGeom prst="rect">
            <a:avLst/>
          </a:prstGeom>
          <a:noFill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F881677-5ED3-4A74-8ECA-048627DB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78" y="5105521"/>
            <a:ext cx="1857143" cy="14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8997" y="2409693"/>
            <a:ext cx="4798338" cy="14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21">
            <a:extLst>
              <a:ext uri="{FF2B5EF4-FFF2-40B4-BE49-F238E27FC236}">
                <a16:creationId xmlns:a16="http://schemas.microsoft.com/office/drawing/2014/main" id="{C5149F3B-AD16-1F6B-00A4-1FAAD95D1E7E}"/>
              </a:ext>
            </a:extLst>
          </p:cNvPr>
          <p:cNvSpPr txBox="1"/>
          <p:nvPr/>
        </p:nvSpPr>
        <p:spPr>
          <a:xfrm>
            <a:off x="1066891" y="1506974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Sottounità 4: Controllo dell'umidità e della qualità dell'aria 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109;p21">
            <a:extLst>
              <a:ext uri="{FF2B5EF4-FFF2-40B4-BE49-F238E27FC236}">
                <a16:creationId xmlns:a16="http://schemas.microsoft.com/office/drawing/2014/main" id="{A29D3C82-C336-1468-0164-60D1116CD5D6}"/>
              </a:ext>
            </a:extLst>
          </p:cNvPr>
          <p:cNvSpPr txBox="1"/>
          <p:nvPr/>
        </p:nvSpPr>
        <p:spPr>
          <a:xfrm>
            <a:off x="1066890" y="2442974"/>
            <a:ext cx="9560853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Il mantenimento di livelli di umidità ideali all'interno della serra richiede tecnologie innovative come sistemi di ventilazione, deumidificazione e riscaldamento per garantire condizioni ottimali di crescita delle piante e prevenire le malattie. Le tecniche includono ventilatori di scarico, raffreddamento evaporativo e pompe di calore deumidificate, evidenziando l'integrazione di più misure di controllo ambientale per gestire la qualità dell'aria e l'umidità.</a:t>
            </a:r>
            <a:endParaRPr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293844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22">
            <a:extLst>
              <a:ext uri="{FF2B5EF4-FFF2-40B4-BE49-F238E27FC236}">
                <a16:creationId xmlns:a16="http://schemas.microsoft.com/office/drawing/2014/main" id="{85436BB8-5ADC-E670-0C49-1E8F965E44E3}"/>
              </a:ext>
            </a:extLst>
          </p:cNvPr>
          <p:cNvSpPr txBox="1"/>
          <p:nvPr/>
        </p:nvSpPr>
        <p:spPr>
          <a:xfrm>
            <a:off x="1101396" y="1748514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Sottounità 5: Gestione della CO2 nelle serre 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115;p22">
            <a:extLst>
              <a:ext uri="{FF2B5EF4-FFF2-40B4-BE49-F238E27FC236}">
                <a16:creationId xmlns:a16="http://schemas.microsoft.com/office/drawing/2014/main" id="{6CEECAA2-2B50-E707-0696-38159F7CFA5E}"/>
              </a:ext>
            </a:extLst>
          </p:cNvPr>
          <p:cNvSpPr txBox="1"/>
          <p:nvPr/>
        </p:nvSpPr>
        <p:spPr>
          <a:xfrm>
            <a:off x="1101396" y="2684514"/>
            <a:ext cx="4430271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L'integrazione di CO2 è essenziale per migliorare la fotosintesi, soprattutto in condizioni di ambiente controllato dove i livelli naturali di CO2 potrebbero non essere sufficienti. I metodi di integrazione di CO2 includono ghiaccio secco, serbatoi di CO2 compressa, generatori di CO2 e processi naturali come il compostaggio. Questi sistemi aiutano a mantenere livelli ottimali di CO2 per la crescita delle piante e il miglioramento della resa.</a:t>
            </a:r>
            <a:endParaRPr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4" name="Picture 3" descr="D:\EDUCATION\TEI\seminario\imagesCA3FCRJ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454" y="2800780"/>
            <a:ext cx="1855775" cy="15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297" y="4316007"/>
            <a:ext cx="4266503" cy="1738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2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23">
            <a:extLst>
              <a:ext uri="{FF2B5EF4-FFF2-40B4-BE49-F238E27FC236}">
                <a16:creationId xmlns:a16="http://schemas.microsoft.com/office/drawing/2014/main" id="{B973B7D9-16EC-0951-AE46-148114A1F1D6}"/>
              </a:ext>
            </a:extLst>
          </p:cNvPr>
          <p:cNvSpPr txBox="1"/>
          <p:nvPr/>
        </p:nvSpPr>
        <p:spPr>
          <a:xfrm>
            <a:off x="1368815" y="1575985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Sottounità 6: Serre vs. fabbriche di piante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121;p23">
            <a:extLst>
              <a:ext uri="{FF2B5EF4-FFF2-40B4-BE49-F238E27FC236}">
                <a16:creationId xmlns:a16="http://schemas.microsoft.com/office/drawing/2014/main" id="{ECBE8133-3848-A6EE-D9B0-57A72B0DD6E4}"/>
              </a:ext>
            </a:extLst>
          </p:cNvPr>
          <p:cNvSpPr txBox="1"/>
          <p:nvPr/>
        </p:nvSpPr>
        <p:spPr>
          <a:xfrm>
            <a:off x="904637" y="2475772"/>
            <a:ext cx="43200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Il confronto tra le serre e l'agricoltura verticale (fabbriche di piante) evidenzia le differenze di progettazione, operatività ed efficienza.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rimson Text"/>
              <a:ea typeface="Crimson Text"/>
              <a:cs typeface="Crimson Text"/>
              <a:sym typeface="Crimson Tex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Le serre utilizzano la luce naturale e hanno requisiti spaziali più ampi, adatti a contesti meno urbani, mentre le fabbriche di piante utilizzano l'illuminazione artificiale in una configurazione verticale, che le rende ideali per i centri urbani ma con un consumo energetico più elevato.</a:t>
            </a:r>
            <a:endParaRPr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6035" y="2450789"/>
            <a:ext cx="4649724" cy="357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939073" y="6138250"/>
            <a:ext cx="435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(https://farmtechsociety.org/)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5690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19">
            <a:extLst>
              <a:ext uri="{FF2B5EF4-FFF2-40B4-BE49-F238E27FC236}">
                <a16:creationId xmlns:a16="http://schemas.microsoft.com/office/drawing/2014/main" id="{E1611997-E6E2-EC48-1366-3BF97E5FF2A9}"/>
              </a:ext>
            </a:extLst>
          </p:cNvPr>
          <p:cNvSpPr txBox="1"/>
          <p:nvPr/>
        </p:nvSpPr>
        <p:spPr>
          <a:xfrm>
            <a:off x="1342936" y="1946921"/>
            <a:ext cx="8110800" cy="7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Serre ad alta tecnologia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105;p19">
            <a:extLst>
              <a:ext uri="{FF2B5EF4-FFF2-40B4-BE49-F238E27FC236}">
                <a16:creationId xmlns:a16="http://schemas.microsoft.com/office/drawing/2014/main" id="{AD7EECD7-ED2E-AC35-0945-81C516615186}"/>
              </a:ext>
            </a:extLst>
          </p:cNvPr>
          <p:cNvSpPr txBox="1"/>
          <p:nvPr/>
        </p:nvSpPr>
        <p:spPr>
          <a:xfrm>
            <a:off x="1342936" y="2738921"/>
            <a:ext cx="8110800" cy="35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" name="Google Shape;106;p19">
            <a:extLst>
              <a:ext uri="{FF2B5EF4-FFF2-40B4-BE49-F238E27FC236}">
                <a16:creationId xmlns:a16="http://schemas.microsoft.com/office/drawing/2014/main" id="{62E347AA-E6A8-E1B2-3C2D-D7D6144433F4}"/>
              </a:ext>
            </a:extLst>
          </p:cNvPr>
          <p:cNvSpPr txBox="1"/>
          <p:nvPr/>
        </p:nvSpPr>
        <p:spPr>
          <a:xfrm>
            <a:off x="1452379" y="3723837"/>
            <a:ext cx="2959200" cy="209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Le serre moderne utilizzano unità di automazione centrale per la regolazione dinamica dei fattori ambientali, con conseguente risparmio energetico, aumento della produzione, miglioramento della qualità e riduzione dei costi.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5" name="Google Shape;107;p19">
            <a:extLst>
              <a:ext uri="{FF2B5EF4-FFF2-40B4-BE49-F238E27FC236}">
                <a16:creationId xmlns:a16="http://schemas.microsoft.com/office/drawing/2014/main" id="{8BFE75DE-B79A-4F82-6DFC-E9C3E253496D}"/>
              </a:ext>
            </a:extLst>
          </p:cNvPr>
          <p:cNvSpPr txBox="1"/>
          <p:nvPr/>
        </p:nvSpPr>
        <p:spPr>
          <a:xfrm>
            <a:off x="5742295" y="3705717"/>
            <a:ext cx="4062608" cy="209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L'integrazione di modelli naturali con modelli biologici ed economici aumenta l'efficienza della serra e i benefici economici.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6" name="Google Shape;108;p19">
            <a:extLst>
              <a:ext uri="{FF2B5EF4-FFF2-40B4-BE49-F238E27FC236}">
                <a16:creationId xmlns:a16="http://schemas.microsoft.com/office/drawing/2014/main" id="{D916268C-2FCA-D860-F5B5-5EF09D0533C3}"/>
              </a:ext>
            </a:extLst>
          </p:cNvPr>
          <p:cNvSpPr txBox="1"/>
          <p:nvPr/>
        </p:nvSpPr>
        <p:spPr>
          <a:xfrm>
            <a:off x="1461433" y="2915499"/>
            <a:ext cx="2959200" cy="49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latin typeface="Crimson Text"/>
                <a:ea typeface="Crimson Text"/>
                <a:cs typeface="Crimson Text"/>
                <a:sym typeface="Crimson Text"/>
              </a:rPr>
              <a:t>Regolamento dinamico</a:t>
            </a:r>
            <a:endParaRPr sz="1600"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" name="Google Shape;109;p19">
            <a:extLst>
              <a:ext uri="{FF2B5EF4-FFF2-40B4-BE49-F238E27FC236}">
                <a16:creationId xmlns:a16="http://schemas.microsoft.com/office/drawing/2014/main" id="{31BD9754-4760-548B-B904-E01F114DC25B}"/>
              </a:ext>
            </a:extLst>
          </p:cNvPr>
          <p:cNvSpPr txBox="1"/>
          <p:nvPr/>
        </p:nvSpPr>
        <p:spPr>
          <a:xfrm>
            <a:off x="5814722" y="2933606"/>
            <a:ext cx="3673309" cy="49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latin typeface="Crimson Text"/>
                <a:ea typeface="Crimson Text"/>
                <a:cs typeface="Crimson Text"/>
                <a:sym typeface="Crimson Text"/>
              </a:rPr>
              <a:t>Utilizzo di conoscenze scientifiche</a:t>
            </a:r>
            <a:endParaRPr sz="1600"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153201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24">
            <a:extLst>
              <a:ext uri="{FF2B5EF4-FFF2-40B4-BE49-F238E27FC236}">
                <a16:creationId xmlns:a16="http://schemas.microsoft.com/office/drawing/2014/main" id="{AC84CB4D-EF40-97AC-0E0E-08DE6279B9B0}"/>
              </a:ext>
            </a:extLst>
          </p:cNvPr>
          <p:cNvSpPr txBox="1"/>
          <p:nvPr/>
        </p:nvSpPr>
        <p:spPr>
          <a:xfrm>
            <a:off x="1420573" y="1662249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Frank Ruhl Libre"/>
                <a:ea typeface="Frank Ruhl Libre"/>
                <a:cs typeface="Frank Ruhl Libre"/>
                <a:sym typeface="Frank Ruhl Libre"/>
              </a:rPr>
              <a:t>Conclusione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127;p24">
            <a:extLst>
              <a:ext uri="{FF2B5EF4-FFF2-40B4-BE49-F238E27FC236}">
                <a16:creationId xmlns:a16="http://schemas.microsoft.com/office/drawing/2014/main" id="{063D4CD4-7F06-7B0E-9D6C-8F1CBBF2DDEF}"/>
              </a:ext>
            </a:extLst>
          </p:cNvPr>
          <p:cNvSpPr txBox="1"/>
          <p:nvPr/>
        </p:nvSpPr>
        <p:spPr>
          <a:xfrm>
            <a:off x="1420572" y="2598249"/>
            <a:ext cx="9534975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L'agricoltura in ambiente controllato, compresa la produzione di colture in serra, affronta le sfide della produzione alimentare globale estendendo le stagioni di crescita, ottimizzando l'uso delle risorse e riducendo la dipendenza dal clima geografico. Tuttavia, la natura ad alta intensità energetica delle serre e la necessità di una gestione eccezionale dei controlli ambientali sottolineano l'importanza di pratiche sostenibili per ridurre i costi operativi e migliorare l'efficienza.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206750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AAE1E-1E7B-643D-9A56-06F046B5C396}"/>
              </a:ext>
            </a:extLst>
          </p:cNvPr>
          <p:cNvSpPr txBox="1"/>
          <p:nvPr/>
        </p:nvSpPr>
        <p:spPr>
          <a:xfrm>
            <a:off x="2163778" y="1854082"/>
            <a:ext cx="7460055" cy="360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en-GB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Corso: </a:t>
            </a:r>
            <a:r>
              <a:rPr lang="en-GB" sz="2800" i="1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VET</a:t>
            </a:r>
            <a:endParaRPr lang="el-GR" sz="14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en-GB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Modulo: </a:t>
            </a:r>
            <a:r>
              <a:rPr lang="en-US" sz="2800" dirty="0" err="1">
                <a:solidFill>
                  <a:srgbClr val="83C9D7"/>
                </a:solidFill>
                <a:latin typeface="Calibri" panose="020F0502020204030204" pitchFamily="34" charset="0"/>
                <a:cs typeface="Open Sans" panose="020B0606030504020204" pitchFamily="34" charset="0"/>
              </a:rPr>
              <a:t>Agricoltura</a:t>
            </a:r>
            <a:r>
              <a:rPr lang="en-US" sz="2800" dirty="0">
                <a:solidFill>
                  <a:srgbClr val="83C9D7"/>
                </a:solidFill>
                <a:latin typeface="Calibri" panose="020F0502020204030204" pitchFamily="34" charset="0"/>
                <a:cs typeface="Open Sans" panose="020B0606030504020204" pitchFamily="34" charset="0"/>
              </a:rPr>
              <a:t> in </a:t>
            </a:r>
            <a:r>
              <a:rPr lang="en-US" sz="2800" dirty="0" err="1">
                <a:solidFill>
                  <a:srgbClr val="83C9D7"/>
                </a:solidFill>
                <a:latin typeface="Calibri" panose="020F0502020204030204" pitchFamily="34" charset="0"/>
                <a:cs typeface="Open Sans" panose="020B0606030504020204" pitchFamily="34" charset="0"/>
              </a:rPr>
              <a:t>Ambiente</a:t>
            </a:r>
            <a:r>
              <a:rPr lang="en-US" sz="2800" dirty="0">
                <a:solidFill>
                  <a:srgbClr val="83C9D7"/>
                </a:solidFill>
                <a:latin typeface="Calibri" panose="020F050202020403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83C9D7"/>
                </a:solidFill>
                <a:latin typeface="Calibri" panose="020F0502020204030204" pitchFamily="34" charset="0"/>
                <a:cs typeface="Open Sans" panose="020B0606030504020204" pitchFamily="34" charset="0"/>
              </a:rPr>
              <a:t>Controllato</a:t>
            </a:r>
            <a:endParaRPr lang="el-GR" sz="2800" dirty="0">
              <a:solidFill>
                <a:srgbClr val="83C9D7"/>
              </a:solidFill>
              <a:latin typeface="Calibri" panose="020F050202020403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en-GB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LU:</a:t>
            </a:r>
            <a:r>
              <a:rPr lang="en-GB" sz="1200" dirty="0">
                <a:solidFill>
                  <a:srgbClr val="000000"/>
                </a:solidFill>
                <a:effectLst/>
                <a:latin typeface="CIDFont+F3"/>
                <a:ea typeface="Calibri" panose="020F0502020204030204" pitchFamily="34" charset="0"/>
                <a:cs typeface="CIDFont+F3"/>
              </a:rPr>
              <a:t> </a:t>
            </a:r>
            <a:r>
              <a:rPr lang="it-IT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fondamenti dell'agricoltura in ambiente controllato </a:t>
            </a:r>
            <a:endParaRPr lang="el-GR" sz="14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en-GB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D1</a:t>
            </a:r>
            <a:endParaRPr lang="el-GR" sz="14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en-GB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Partner: </a:t>
            </a:r>
            <a:r>
              <a:rPr lang="en-US" sz="2800" dirty="0">
                <a:solidFill>
                  <a:srgbClr val="83C9D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UOP</a:t>
            </a:r>
            <a:endParaRPr lang="el-GR" sz="14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0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66AFE2B5-AEE6-8E0C-C1D7-16EAC4D4C041}"/>
              </a:ext>
            </a:extLst>
          </p:cNvPr>
          <p:cNvSpPr txBox="1"/>
          <p:nvPr/>
        </p:nvSpPr>
        <p:spPr>
          <a:xfrm>
            <a:off x="1317056" y="1541479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Frank Ruhl Libre"/>
                <a:ea typeface="Frank Ruhl Libre"/>
                <a:cs typeface="Frank Ruhl Libre"/>
                <a:sym typeface="Frank Ruhl Libre"/>
              </a:rPr>
              <a:t>Contents</a:t>
            </a:r>
            <a:endParaRPr sz="2800" b="1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38E0BDB2-BC7C-E34B-1626-BAE2A8A9BE21}"/>
              </a:ext>
            </a:extLst>
          </p:cNvPr>
          <p:cNvSpPr txBox="1"/>
          <p:nvPr/>
        </p:nvSpPr>
        <p:spPr>
          <a:xfrm>
            <a:off x="1317056" y="2477479"/>
            <a:ext cx="8110800" cy="373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300" dirty="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1. Introduzione all'agricoltura in ambiente controllato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2. Risultati principali dell'apprendimento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3. Sottounità 1: Utilità della serra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4. Fattori ambientali che influenzano la crescita delle piante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5. Sottounità 2: Illuminazione nelle serre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6. Sottounità 3: Controllo della temperatura in serra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7. Sottounità 4: Controllo dell'umidità e della qualità dell'aria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8. Sottounità 5: Gestione della CO2 nelle serre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9. Sottounità 6: Serre vs. fabbriche di piante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>
                <a:latin typeface="Crimson Text"/>
                <a:ea typeface="Crimson Text"/>
                <a:cs typeface="Crimson Text"/>
                <a:sym typeface="Crimson Text"/>
              </a:rPr>
              <a:t>10. Conclusione</a:t>
            </a:r>
            <a:endParaRPr sz="20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364611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5">
            <a:extLst>
              <a:ext uri="{FF2B5EF4-FFF2-40B4-BE49-F238E27FC236}">
                <a16:creationId xmlns:a16="http://schemas.microsoft.com/office/drawing/2014/main" id="{F4299F99-7A6C-A40C-2511-C6C590796D77}"/>
              </a:ext>
            </a:extLst>
          </p:cNvPr>
          <p:cNvSpPr txBox="1"/>
          <p:nvPr/>
        </p:nvSpPr>
        <p:spPr>
          <a:xfrm>
            <a:off x="920242" y="1481095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rimson Text"/>
                <a:ea typeface="Crimson Text"/>
                <a:cs typeface="Crimson Text"/>
                <a:sym typeface="Crimson Text"/>
              </a:rPr>
              <a:t>Introduzione all'agricoltura in ambiente controllato</a:t>
            </a:r>
            <a:endParaRPr lang="it-IT"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67;p15">
            <a:extLst>
              <a:ext uri="{FF2B5EF4-FFF2-40B4-BE49-F238E27FC236}">
                <a16:creationId xmlns:a16="http://schemas.microsoft.com/office/drawing/2014/main" id="{A27B217E-3ACF-8DA5-76C5-1080E4146433}"/>
              </a:ext>
            </a:extLst>
          </p:cNvPr>
          <p:cNvSpPr txBox="1"/>
          <p:nvPr/>
        </p:nvSpPr>
        <p:spPr>
          <a:xfrm>
            <a:off x="920241" y="2417095"/>
            <a:ext cx="4505773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Questa Unità di Formazione (UAL) ha l'obiettivo di fornire una panoramica dell'agricoltura in ambiente controllato, coprendo le tecniche comunemente utilizzate, le tendenze attuali del mercato e lo sviluppo di conoscenze e competenze complete. Al termine, gli allievi comprenderanno i fattori ambientali che influenzano la crescita delle piante, riconosceranno gli elementi costruttivi di tali aziende e distingueranno tra serre e fabbriche di piante, padroneggiando le tecnologie coinvolte.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204062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6">
            <a:extLst>
              <a:ext uri="{FF2B5EF4-FFF2-40B4-BE49-F238E27FC236}">
                <a16:creationId xmlns:a16="http://schemas.microsoft.com/office/drawing/2014/main" id="{BC2BB42F-603C-429F-E794-2CA4793F783E}"/>
              </a:ext>
            </a:extLst>
          </p:cNvPr>
          <p:cNvSpPr txBox="1"/>
          <p:nvPr/>
        </p:nvSpPr>
        <p:spPr>
          <a:xfrm>
            <a:off x="1360188" y="1455215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rimson Text"/>
                <a:ea typeface="Crimson Text"/>
                <a:cs typeface="Crimson Text"/>
                <a:sym typeface="Crimson Text"/>
              </a:rPr>
              <a:t>Risultati principali dell'apprendimento</a:t>
            </a:r>
            <a:endParaRPr sz="2500" b="1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73;p16">
            <a:extLst>
              <a:ext uri="{FF2B5EF4-FFF2-40B4-BE49-F238E27FC236}">
                <a16:creationId xmlns:a16="http://schemas.microsoft.com/office/drawing/2014/main" id="{350AB5DD-4F7B-5BF1-A3EB-D7D61DB202E7}"/>
              </a:ext>
            </a:extLst>
          </p:cNvPr>
          <p:cNvSpPr txBox="1"/>
          <p:nvPr/>
        </p:nvSpPr>
        <p:spPr>
          <a:xfrm>
            <a:off x="1360188" y="2247215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Crimson Text"/>
                <a:ea typeface="Crimson Text"/>
                <a:cs typeface="Crimson Text"/>
                <a:sym typeface="Crimson Text"/>
              </a:rPr>
              <a:t>Obiettivi formativi</a:t>
            </a:r>
            <a:endParaRPr sz="15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4" name="Google Shape;74;p16">
            <a:extLst>
              <a:ext uri="{FF2B5EF4-FFF2-40B4-BE49-F238E27FC236}">
                <a16:creationId xmlns:a16="http://schemas.microsoft.com/office/drawing/2014/main" id="{BFDF2152-D518-C1D2-700D-30676B456F29}"/>
              </a:ext>
            </a:extLst>
          </p:cNvPr>
          <p:cNvSpPr txBox="1"/>
          <p:nvPr/>
        </p:nvSpPr>
        <p:spPr>
          <a:xfrm>
            <a:off x="1360188" y="3190414"/>
            <a:ext cx="9992858" cy="84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Gli studenti sapranno indicare i principali fattori ambientali che influenzano la crescita delle piante, identificare gli elementi strutturali di base delle aziende agricole in ambiente controllato, riconoscere le differenze tra le serre e le fabbriche di piante e comprendere le tecnologie utilizzate.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5" name="Google Shape;75;p16">
            <a:extLst>
              <a:ext uri="{FF2B5EF4-FFF2-40B4-BE49-F238E27FC236}">
                <a16:creationId xmlns:a16="http://schemas.microsoft.com/office/drawing/2014/main" id="{002CEF3F-60AF-2D68-0F66-29B7BC8BDBE6}"/>
              </a:ext>
            </a:extLst>
          </p:cNvPr>
          <p:cNvSpPr txBox="1"/>
          <p:nvPr/>
        </p:nvSpPr>
        <p:spPr>
          <a:xfrm>
            <a:off x="1360188" y="2931215"/>
            <a:ext cx="8110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rimson Text"/>
                <a:ea typeface="Crimson Text"/>
                <a:cs typeface="Crimson Text"/>
                <a:sym typeface="Crimson Text"/>
              </a:rPr>
              <a:t>Conoscenza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6" name="Google Shape;76;p16">
            <a:extLst>
              <a:ext uri="{FF2B5EF4-FFF2-40B4-BE49-F238E27FC236}">
                <a16:creationId xmlns:a16="http://schemas.microsoft.com/office/drawing/2014/main" id="{B74803DF-2853-93A2-656A-5EFDF60246B9}"/>
              </a:ext>
            </a:extLst>
          </p:cNvPr>
          <p:cNvSpPr txBox="1"/>
          <p:nvPr/>
        </p:nvSpPr>
        <p:spPr>
          <a:xfrm>
            <a:off x="1360188" y="4310015"/>
            <a:ext cx="950397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Identificare e utilizzare le tecnologie e le attrezzature necessarie per controllare l'ambiente all'interno delle serre, manipolare i fattori ambientali e calcolare il fabbisogno energetico.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E68DEBC0-08E4-00A4-ED21-B9FABDEBFF24}"/>
              </a:ext>
            </a:extLst>
          </p:cNvPr>
          <p:cNvSpPr txBox="1"/>
          <p:nvPr/>
        </p:nvSpPr>
        <p:spPr>
          <a:xfrm>
            <a:off x="1360188" y="4054415"/>
            <a:ext cx="8110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rimson Text"/>
                <a:ea typeface="Crimson Text"/>
                <a:cs typeface="Crimson Text"/>
                <a:sym typeface="Crimson Text"/>
              </a:rPr>
              <a:t>Capacità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8" name="Google Shape;78;p16">
            <a:extLst>
              <a:ext uri="{FF2B5EF4-FFF2-40B4-BE49-F238E27FC236}">
                <a16:creationId xmlns:a16="http://schemas.microsoft.com/office/drawing/2014/main" id="{855128BE-5807-42C3-AB67-F3CB088E51D1}"/>
              </a:ext>
            </a:extLst>
          </p:cNvPr>
          <p:cNvSpPr txBox="1"/>
          <p:nvPr/>
        </p:nvSpPr>
        <p:spPr>
          <a:xfrm>
            <a:off x="1360188" y="5433215"/>
            <a:ext cx="9639772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Progettare e gestire aziende agricole ad ambiente controllato e valutare il costo del controllo ambientale in serre o fabbriche di piante.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9" name="Google Shape;79;p16">
            <a:extLst>
              <a:ext uri="{FF2B5EF4-FFF2-40B4-BE49-F238E27FC236}">
                <a16:creationId xmlns:a16="http://schemas.microsoft.com/office/drawing/2014/main" id="{52C8662A-7977-0655-405C-9ED6B40BE723}"/>
              </a:ext>
            </a:extLst>
          </p:cNvPr>
          <p:cNvSpPr txBox="1"/>
          <p:nvPr/>
        </p:nvSpPr>
        <p:spPr>
          <a:xfrm>
            <a:off x="1360188" y="5177615"/>
            <a:ext cx="8110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rimson Text"/>
                <a:ea typeface="Crimson Text"/>
                <a:cs typeface="Crimson Text"/>
                <a:sym typeface="Crimson Text"/>
              </a:rPr>
              <a:t>Competenze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115938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7">
            <a:extLst>
              <a:ext uri="{FF2B5EF4-FFF2-40B4-BE49-F238E27FC236}">
                <a16:creationId xmlns:a16="http://schemas.microsoft.com/office/drawing/2014/main" id="{06F793E2-307D-6E87-186C-FE149BD8B574}"/>
              </a:ext>
            </a:extLst>
          </p:cNvPr>
          <p:cNvSpPr txBox="1"/>
          <p:nvPr/>
        </p:nvSpPr>
        <p:spPr>
          <a:xfrm>
            <a:off x="1506837" y="1662249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rimson Text"/>
                <a:ea typeface="Crimson Text"/>
                <a:cs typeface="Crimson Text"/>
                <a:sym typeface="Crimson Text"/>
              </a:rPr>
              <a:t>Sottounità 1: Utilità della serra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" name="Google Shape;85;p17">
            <a:extLst>
              <a:ext uri="{FF2B5EF4-FFF2-40B4-BE49-F238E27FC236}">
                <a16:creationId xmlns:a16="http://schemas.microsoft.com/office/drawing/2014/main" id="{823755A9-00EA-E1C3-BEEF-FD68998FC629}"/>
              </a:ext>
            </a:extLst>
          </p:cNvPr>
          <p:cNvSpPr txBox="1"/>
          <p:nvPr/>
        </p:nvSpPr>
        <p:spPr>
          <a:xfrm>
            <a:off x="4472412" y="2598249"/>
            <a:ext cx="5803271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Una serra è una struttura progettata per massimizzare l'illuminazione naturale essenziale per la crescita delle piante, proteggendo al contempo le colture dalle condizioni atmosferiche avverse. Consente di regolare i fattori cruciali per la crescita delle piante, come radiazione, calore, umidità e CO2. Il confronto con la coltivazione in campo aperto rivela vantaggi come la protezione dai danni fisici e un controllo più efficace delle condizioni ambientali favorevoli alla crescita delle piante.</a:t>
            </a:r>
            <a:endParaRPr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35341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7">
            <a:extLst>
              <a:ext uri="{FF2B5EF4-FFF2-40B4-BE49-F238E27FC236}">
                <a16:creationId xmlns:a16="http://schemas.microsoft.com/office/drawing/2014/main" id="{60C38E74-1D50-9365-F121-6CAAC67EA871}"/>
              </a:ext>
            </a:extLst>
          </p:cNvPr>
          <p:cNvSpPr txBox="1"/>
          <p:nvPr/>
        </p:nvSpPr>
        <p:spPr>
          <a:xfrm>
            <a:off x="1627608" y="1489721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Frank Ruhl Libre"/>
                <a:ea typeface="Frank Ruhl Libre"/>
                <a:cs typeface="Frank Ruhl Libre"/>
                <a:sym typeface="Frank Ruhl Libre"/>
              </a:rPr>
              <a:t>Il vantaggio della serra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85;p17">
            <a:extLst>
              <a:ext uri="{FF2B5EF4-FFF2-40B4-BE49-F238E27FC236}">
                <a16:creationId xmlns:a16="http://schemas.microsoft.com/office/drawing/2014/main" id="{8A6AC614-F9D5-AC29-A4E9-60893DA60EAA}"/>
              </a:ext>
            </a:extLst>
          </p:cNvPr>
          <p:cNvSpPr txBox="1"/>
          <p:nvPr/>
        </p:nvSpPr>
        <p:spPr>
          <a:xfrm>
            <a:off x="1627608" y="2281721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" name="Google Shape;86;p17">
            <a:extLst>
              <a:ext uri="{FF2B5EF4-FFF2-40B4-BE49-F238E27FC236}">
                <a16:creationId xmlns:a16="http://schemas.microsoft.com/office/drawing/2014/main" id="{FB07D58D-87A6-CE5C-5AFE-030407008962}"/>
              </a:ext>
            </a:extLst>
          </p:cNvPr>
          <p:cNvSpPr txBox="1"/>
          <p:nvPr/>
        </p:nvSpPr>
        <p:spPr>
          <a:xfrm>
            <a:off x="5391248" y="3052691"/>
            <a:ext cx="4839168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Le serre creano un ambiente controllato per ottimizzare la crescita delle piante regolando la temperatura, l'umidità, la luce e altri fattori per proteggere le piante dalle condizioni climatiche avverse e migliorare la produzione.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5" name="Google Shape;87;p17">
            <a:extLst>
              <a:ext uri="{FF2B5EF4-FFF2-40B4-BE49-F238E27FC236}">
                <a16:creationId xmlns:a16="http://schemas.microsoft.com/office/drawing/2014/main" id="{BC18142E-3636-474A-37DA-35A7CDF2CA14}"/>
              </a:ext>
            </a:extLst>
          </p:cNvPr>
          <p:cNvSpPr txBox="1"/>
          <p:nvPr/>
        </p:nvSpPr>
        <p:spPr>
          <a:xfrm>
            <a:off x="5427462" y="2666957"/>
            <a:ext cx="4320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Crimson Text"/>
                <a:ea typeface="Crimson Text"/>
                <a:cs typeface="Crimson Text"/>
                <a:sym typeface="Crimson Text"/>
              </a:rPr>
              <a:t>Scopo e funzionalità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6" name="Google Shape;88;p17">
            <a:extLst>
              <a:ext uri="{FF2B5EF4-FFF2-40B4-BE49-F238E27FC236}">
                <a16:creationId xmlns:a16="http://schemas.microsoft.com/office/drawing/2014/main" id="{ABE1C096-5DB6-5CCB-3FFF-8DAD5F19A8D3}"/>
              </a:ext>
            </a:extLst>
          </p:cNvPr>
          <p:cNvSpPr txBox="1"/>
          <p:nvPr/>
        </p:nvSpPr>
        <p:spPr>
          <a:xfrm>
            <a:off x="5418407" y="4974521"/>
            <a:ext cx="4630939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Le serre prevengono i danni alle colture causati dagli agenti atmosferici, consentono di regolare i fattori ambientali nella chioma e nelle radici delle piante e offrono un'efficace protezione dalle malattie grazie al loro spazio chiuso.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" name="Google Shape;89;p17">
            <a:extLst>
              <a:ext uri="{FF2B5EF4-FFF2-40B4-BE49-F238E27FC236}">
                <a16:creationId xmlns:a16="http://schemas.microsoft.com/office/drawing/2014/main" id="{2B8FC4B3-B5C7-8007-5AD5-3AEB697F2F9D}"/>
              </a:ext>
            </a:extLst>
          </p:cNvPr>
          <p:cNvSpPr txBox="1"/>
          <p:nvPr/>
        </p:nvSpPr>
        <p:spPr>
          <a:xfrm>
            <a:off x="5418408" y="4465638"/>
            <a:ext cx="4639992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Crimson Text"/>
                <a:ea typeface="Crimson Text"/>
                <a:cs typeface="Crimson Text"/>
                <a:sym typeface="Crimson Text"/>
              </a:rPr>
              <a:t>Confronto con la coltivazione in campo aperto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214368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;p18">
            <a:extLst>
              <a:ext uri="{FF2B5EF4-FFF2-40B4-BE49-F238E27FC236}">
                <a16:creationId xmlns:a16="http://schemas.microsoft.com/office/drawing/2014/main" id="{F1773726-0207-C427-B44C-86A8E9B9F873}"/>
              </a:ext>
            </a:extLst>
          </p:cNvPr>
          <p:cNvSpPr txBox="1"/>
          <p:nvPr/>
        </p:nvSpPr>
        <p:spPr>
          <a:xfrm>
            <a:off x="478674" y="1627743"/>
            <a:ext cx="3338423" cy="13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Fattori ambientali che influenzano la crescita delle piante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91;p18">
            <a:extLst>
              <a:ext uri="{FF2B5EF4-FFF2-40B4-BE49-F238E27FC236}">
                <a16:creationId xmlns:a16="http://schemas.microsoft.com/office/drawing/2014/main" id="{35B2BF00-834D-9917-D97A-A6B11B40577D}"/>
              </a:ext>
            </a:extLst>
          </p:cNvPr>
          <p:cNvSpPr txBox="1"/>
          <p:nvPr/>
        </p:nvSpPr>
        <p:spPr>
          <a:xfrm>
            <a:off x="412690" y="2828041"/>
            <a:ext cx="3338422" cy="329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La crescita e la resa delle piante nelle serre si basano sia sui fattori della chioma (parte aerea), come la radiazione e il calore, sia sui fattori delle radici (sotto terra), come l'acqua e i nutrienti. I diversi strati dell'ambiente all'interno della serra, come il suolo e lo spazio aereo, influenzano questi fattori, con tecnologie che consentono una regolazione dinamica di queste condizioni per massimizzare la fotosintesi e la salute delle piante.</a:t>
            </a:r>
            <a:endParaRPr sz="16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4" name="Google Shape;94;p18">
            <a:extLst>
              <a:ext uri="{FF2B5EF4-FFF2-40B4-BE49-F238E27FC236}">
                <a16:creationId xmlns:a16="http://schemas.microsoft.com/office/drawing/2014/main" id="{A22843EB-6BE9-F4D6-5CEB-349F3D3BB43A}"/>
              </a:ext>
            </a:extLst>
          </p:cNvPr>
          <p:cNvSpPr txBox="1"/>
          <p:nvPr/>
        </p:nvSpPr>
        <p:spPr>
          <a:xfrm>
            <a:off x="7579151" y="1691943"/>
            <a:ext cx="4064790" cy="80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latin typeface="Frank Ruhl Libre"/>
                <a:ea typeface="Frank Ruhl Libre"/>
                <a:cs typeface="Frank Ruhl Libre"/>
                <a:sym typeface="Frank Ruhl Libre"/>
              </a:rPr>
              <a:t>Fattori che influenzano la crescita delle piante in serra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" name="Google Shape;95;p18">
            <a:extLst>
              <a:ext uri="{FF2B5EF4-FFF2-40B4-BE49-F238E27FC236}">
                <a16:creationId xmlns:a16="http://schemas.microsoft.com/office/drawing/2014/main" id="{5A4825C5-A62D-D828-BF26-08C62B7BD92A}"/>
              </a:ext>
            </a:extLst>
          </p:cNvPr>
          <p:cNvSpPr txBox="1"/>
          <p:nvPr/>
        </p:nvSpPr>
        <p:spPr>
          <a:xfrm>
            <a:off x="4750370" y="2909343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" name="Google Shape;96;p18">
            <a:extLst>
              <a:ext uri="{FF2B5EF4-FFF2-40B4-BE49-F238E27FC236}">
                <a16:creationId xmlns:a16="http://schemas.microsoft.com/office/drawing/2014/main" id="{9DA8274C-6380-ED9E-041B-42F93E648A61}"/>
              </a:ext>
            </a:extLst>
          </p:cNvPr>
          <p:cNvSpPr txBox="1"/>
          <p:nvPr/>
        </p:nvSpPr>
        <p:spPr>
          <a:xfrm>
            <a:off x="7575683" y="2902109"/>
            <a:ext cx="4289228" cy="86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it-IT" sz="1600" dirty="0">
                <a:latin typeface="Crimson Text"/>
                <a:sym typeface="Crimson Text"/>
              </a:rPr>
              <a:t>Le funzioni delle piante fuori terra sono influenzate da radiazioni, calore, umidità e livelli di anidride carbonica.</a:t>
            </a:r>
            <a:endParaRPr lang="en-US" sz="1600" dirty="0">
              <a:latin typeface="Crimson Text"/>
              <a:sym typeface="Crimson Text"/>
            </a:endParaRPr>
          </a:p>
        </p:txBody>
      </p:sp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3142B601-34AB-68D8-FFFF-0B614A9B59BB}"/>
              </a:ext>
            </a:extLst>
          </p:cNvPr>
          <p:cNvSpPr txBox="1"/>
          <p:nvPr/>
        </p:nvSpPr>
        <p:spPr>
          <a:xfrm>
            <a:off x="7703535" y="2509546"/>
            <a:ext cx="3635728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Crimson Text"/>
                <a:ea typeface="Crimson Text"/>
                <a:cs typeface="Crimson Text"/>
                <a:sym typeface="Crimson Text"/>
              </a:rPr>
              <a:t>Fattori della Corona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8" name="Google Shape;98;p18">
            <a:extLst>
              <a:ext uri="{FF2B5EF4-FFF2-40B4-BE49-F238E27FC236}">
                <a16:creationId xmlns:a16="http://schemas.microsoft.com/office/drawing/2014/main" id="{D2021187-564D-349E-4BA3-95CC5715DA3D}"/>
              </a:ext>
            </a:extLst>
          </p:cNvPr>
          <p:cNvSpPr txBox="1"/>
          <p:nvPr/>
        </p:nvSpPr>
        <p:spPr>
          <a:xfrm>
            <a:off x="7484881" y="4918031"/>
            <a:ext cx="4392891" cy="8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it-IT" sz="1600" dirty="0">
                <a:latin typeface="Crimson Text"/>
                <a:ea typeface="Crimson Text"/>
                <a:cs typeface="Crimson Text"/>
                <a:sym typeface="Crimson Text"/>
              </a:rPr>
              <a:t>Le funzioni delle radici sono influenzate da acqua, ossigeno, calore, nutrienti inorganici e livelli di pH.</a:t>
            </a:r>
            <a:endParaRPr sz="12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9" name="Google Shape;99;p18">
            <a:extLst>
              <a:ext uri="{FF2B5EF4-FFF2-40B4-BE49-F238E27FC236}">
                <a16:creationId xmlns:a16="http://schemas.microsoft.com/office/drawing/2014/main" id="{6DBD2E4C-2521-3BBA-F54D-E5C5ED84448E}"/>
              </a:ext>
            </a:extLst>
          </p:cNvPr>
          <p:cNvSpPr txBox="1"/>
          <p:nvPr/>
        </p:nvSpPr>
        <p:spPr>
          <a:xfrm>
            <a:off x="7588267" y="4508330"/>
            <a:ext cx="3489079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rimson Text"/>
                <a:ea typeface="Crimson Text"/>
                <a:cs typeface="Crimson Text"/>
                <a:sym typeface="Crimson Text"/>
              </a:rPr>
              <a:t>Fattori delle radici</a:t>
            </a:r>
            <a:endParaRPr b="1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0" name="9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111" y="2026811"/>
            <a:ext cx="3183097" cy="27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42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19">
            <a:extLst>
              <a:ext uri="{FF2B5EF4-FFF2-40B4-BE49-F238E27FC236}">
                <a16:creationId xmlns:a16="http://schemas.microsoft.com/office/drawing/2014/main" id="{F5144904-1F31-DC8E-0425-FAE6DFD3B638}"/>
              </a:ext>
            </a:extLst>
          </p:cNvPr>
          <p:cNvSpPr txBox="1"/>
          <p:nvPr/>
        </p:nvSpPr>
        <p:spPr>
          <a:xfrm>
            <a:off x="1170407" y="1537926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rimson Text"/>
                <a:ea typeface="Crimson Text"/>
                <a:cs typeface="Crimson Text"/>
                <a:sym typeface="Crimson Text"/>
              </a:rPr>
              <a:t>Sottounità 2: Illuminazione nelle serre</a:t>
            </a:r>
            <a:endParaRPr sz="2500" dirty="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" name="Google Shape;97;p19">
            <a:extLst>
              <a:ext uri="{FF2B5EF4-FFF2-40B4-BE49-F238E27FC236}">
                <a16:creationId xmlns:a16="http://schemas.microsoft.com/office/drawing/2014/main" id="{6259CF08-C084-C145-1F8A-B0B05CA9146E}"/>
              </a:ext>
            </a:extLst>
          </p:cNvPr>
          <p:cNvSpPr txBox="1"/>
          <p:nvPr/>
        </p:nvSpPr>
        <p:spPr>
          <a:xfrm>
            <a:off x="716307" y="2514975"/>
            <a:ext cx="5603012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L'illuminazione delle serre comprende principalmente fonti naturali e, in secondo luogo, fonti artificiali. La radiazione solare naturale stimola la fotosintesi e il calore all'interno della struttura. </a:t>
            </a:r>
          </a:p>
          <a:p>
            <a:pPr lvl="0" algn="just"/>
            <a:endParaRPr lang="it-IT" dirty="0">
              <a:latin typeface="Crimson Text"/>
              <a:ea typeface="Crimson Text"/>
              <a:cs typeface="Crimson Text"/>
              <a:sym typeface="Crimson Text"/>
            </a:endParaRPr>
          </a:p>
          <a:p>
            <a:pPr lvl="0" algn="just"/>
            <a:r>
              <a:rPr lang="it-IT" dirty="0">
                <a:latin typeface="Crimson Text"/>
                <a:ea typeface="Crimson Text"/>
                <a:cs typeface="Crimson Text"/>
                <a:sym typeface="Crimson Text"/>
              </a:rPr>
              <a:t>Tuttavia, l'illuminazione artificiale, come i LED e altri sistemi, integra la luce naturale, soprattutto durante i periodi di scarsa illuminazione, favorendo la crescita delle piante regolando il fotoperiodo e l'intensità della luce necessaria per una produzione ottimale delle piante.</a:t>
            </a:r>
            <a:endParaRPr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4" name="3 - Εικόνα" descr="D:\EDUCATION\TEI\ΤΗΕΚΑ\ΘΕΡΜΟΚΗΠΙΑ\PHOTOS\CERTHON\CERTHON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382" y="4575017"/>
            <a:ext cx="2880000" cy="1981200"/>
          </a:xfrm>
          <a:prstGeom prst="rect">
            <a:avLst/>
          </a:prstGeom>
          <a:noFill/>
        </p:spPr>
      </p:pic>
      <p:pic>
        <p:nvPicPr>
          <p:cNvPr id="8194" name="Picture 2" descr="C:\D\EDUCATION\TEI\1ΠΑΠΕΛ\ΠΠΣ\ΕΛΑΘ\ΕΛΑΘ 2020\ΥΛΙΚΟ ΠΡΟΕΤΟΙΜΑΣΙΑΣ\geothermisch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110" y="1846198"/>
            <a:ext cx="2560320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146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614E2-5015-41A0-B013-46C002332F2D}"/>
</file>

<file path=customXml/itemProps2.xml><?xml version="1.0" encoding="utf-8"?>
<ds:datastoreItem xmlns:ds="http://schemas.openxmlformats.org/officeDocument/2006/customXml" ds:itemID="{0B795B94-AE95-4E3A-86C9-DD65E7C10C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1143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CIDFont+F3</vt:lpstr>
      <vt:lpstr>Crimson Text</vt:lpstr>
      <vt:lpstr>Frank Ruhl Libre</vt:lpstr>
      <vt:lpstr>Minion Pro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Gresa Martiri</cp:lastModifiedBy>
  <cp:revision>25</cp:revision>
  <dcterms:created xsi:type="dcterms:W3CDTF">2022-08-02T09:54:50Z</dcterms:created>
  <dcterms:modified xsi:type="dcterms:W3CDTF">2024-05-15T09:42:49Z</dcterms:modified>
</cp:coreProperties>
</file>