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Lst>
  <p:notesMasterIdLst>
    <p:notesMasterId r:id="rId29"/>
  </p:notesMasterIdLst>
  <p:sldIdLst>
    <p:sldId id="265" r:id="rId5"/>
    <p:sldId id="256" r:id="rId6"/>
    <p:sldId id="260" r:id="rId7"/>
    <p:sldId id="267" r:id="rId8"/>
    <p:sldId id="269" r:id="rId9"/>
    <p:sldId id="273" r:id="rId10"/>
    <p:sldId id="268" r:id="rId11"/>
    <p:sldId id="263" r:id="rId12"/>
    <p:sldId id="274"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2" r:id="rId26"/>
    <p:sldId id="291" r:id="rId27"/>
    <p:sldId id="266"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46" d="100"/>
          <a:sy n="46" d="100"/>
        </p:scale>
        <p:origin x="62" y="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igno" userId="46b4fad68809e244" providerId="LiveId" clId="{17467FF6-2E09-45F0-A85F-FAC21DDCFD38}"/>
    <pc:docChg chg="undo custSel modSld">
      <pc:chgData name="Silvia Cigno" userId="46b4fad68809e244" providerId="LiveId" clId="{17467FF6-2E09-45F0-A85F-FAC21DDCFD38}" dt="2024-04-30T15:18:54.268" v="1618"/>
      <pc:docMkLst>
        <pc:docMk/>
      </pc:docMkLst>
      <pc:sldChg chg="modSp mod">
        <pc:chgData name="Silvia Cigno" userId="46b4fad68809e244" providerId="LiveId" clId="{17467FF6-2E09-45F0-A85F-FAC21DDCFD38}" dt="2024-04-30T14:40:19.676" v="51" actId="790"/>
        <pc:sldMkLst>
          <pc:docMk/>
          <pc:sldMk cId="2365202717" sldId="256"/>
        </pc:sldMkLst>
        <pc:spChg chg="mod">
          <ac:chgData name="Silvia Cigno" userId="46b4fad68809e244" providerId="LiveId" clId="{17467FF6-2E09-45F0-A85F-FAC21DDCFD38}" dt="2024-04-30T14:40:19.676" v="51" actId="790"/>
          <ac:spMkLst>
            <pc:docMk/>
            <pc:sldMk cId="2365202717" sldId="256"/>
            <ac:spMk id="2" creationId="{B6E59C6D-D429-7C7B-0228-FB62CC45C25D}"/>
          </ac:spMkLst>
        </pc:spChg>
        <pc:spChg chg="mod">
          <ac:chgData name="Silvia Cigno" userId="46b4fad68809e244" providerId="LiveId" clId="{17467FF6-2E09-45F0-A85F-FAC21DDCFD38}" dt="2024-04-30T14:39:43.025" v="48" actId="1076"/>
          <ac:spMkLst>
            <pc:docMk/>
            <pc:sldMk cId="2365202717" sldId="256"/>
            <ac:spMk id="3" creationId="{153480B5-24EA-F078-8AFA-9CEF6872103E}"/>
          </ac:spMkLst>
        </pc:spChg>
      </pc:sldChg>
      <pc:sldChg chg="modSp mod">
        <pc:chgData name="Silvia Cigno" userId="46b4fad68809e244" providerId="LiveId" clId="{17467FF6-2E09-45F0-A85F-FAC21DDCFD38}" dt="2024-04-30T14:49:52.736" v="431" actId="20577"/>
        <pc:sldMkLst>
          <pc:docMk/>
          <pc:sldMk cId="511451301" sldId="260"/>
        </pc:sldMkLst>
        <pc:spChg chg="mod">
          <ac:chgData name="Silvia Cigno" userId="46b4fad68809e244" providerId="LiveId" clId="{17467FF6-2E09-45F0-A85F-FAC21DDCFD38}" dt="2024-04-30T14:44:40.042" v="167" actId="790"/>
          <ac:spMkLst>
            <pc:docMk/>
            <pc:sldMk cId="511451301" sldId="260"/>
            <ac:spMk id="7" creationId="{AB80AC97-469E-C97E-B6A4-099FE39B2972}"/>
          </ac:spMkLst>
        </pc:spChg>
        <pc:spChg chg="mod">
          <ac:chgData name="Silvia Cigno" userId="46b4fad68809e244" providerId="LiveId" clId="{17467FF6-2E09-45F0-A85F-FAC21DDCFD38}" dt="2024-04-30T14:49:52.736" v="431" actId="20577"/>
          <ac:spMkLst>
            <pc:docMk/>
            <pc:sldMk cId="511451301" sldId="260"/>
            <ac:spMk id="8" creationId="{BE48C2AD-647B-3FD1-B2FA-FB3EAEA11B14}"/>
          </ac:spMkLst>
        </pc:spChg>
      </pc:sldChg>
      <pc:sldChg chg="modSp mod">
        <pc:chgData name="Silvia Cigno" userId="46b4fad68809e244" providerId="LiveId" clId="{17467FF6-2E09-45F0-A85F-FAC21DDCFD38}" dt="2024-04-30T15:12:12.739" v="1581" actId="20577"/>
        <pc:sldMkLst>
          <pc:docMk/>
          <pc:sldMk cId="1455482242" sldId="263"/>
        </pc:sldMkLst>
        <pc:spChg chg="mod">
          <ac:chgData name="Silvia Cigno" userId="46b4fad68809e244" providerId="LiveId" clId="{17467FF6-2E09-45F0-A85F-FAC21DDCFD38}" dt="2024-04-30T15:06:16.590" v="1444"/>
          <ac:spMkLst>
            <pc:docMk/>
            <pc:sldMk cId="1455482242" sldId="263"/>
            <ac:spMk id="2" creationId="{B1D7BC42-C105-99F9-8EB2-0EA9E6029B13}"/>
          </ac:spMkLst>
        </pc:spChg>
        <pc:spChg chg="mod">
          <ac:chgData name="Silvia Cigno" userId="46b4fad68809e244" providerId="LiveId" clId="{17467FF6-2E09-45F0-A85F-FAC21DDCFD38}" dt="2024-04-30T15:12:12.739" v="1581" actId="20577"/>
          <ac:spMkLst>
            <pc:docMk/>
            <pc:sldMk cId="1455482242" sldId="263"/>
            <ac:spMk id="10" creationId="{822B27E0-8E58-B9FD-431F-15C74150C5C3}"/>
          </ac:spMkLst>
        </pc:spChg>
      </pc:sldChg>
      <pc:sldChg chg="modSp mod">
        <pc:chgData name="Silvia Cigno" userId="46b4fad68809e244" providerId="LiveId" clId="{17467FF6-2E09-45F0-A85F-FAC21DDCFD38}" dt="2024-04-30T14:50:28.293" v="455" actId="790"/>
        <pc:sldMkLst>
          <pc:docMk/>
          <pc:sldMk cId="1666243206" sldId="267"/>
        </pc:sldMkLst>
        <pc:spChg chg="mod">
          <ac:chgData name="Silvia Cigno" userId="46b4fad68809e244" providerId="LiveId" clId="{17467FF6-2E09-45F0-A85F-FAC21DDCFD38}" dt="2024-04-30T14:50:28.293" v="455" actId="790"/>
          <ac:spMkLst>
            <pc:docMk/>
            <pc:sldMk cId="1666243206" sldId="267"/>
            <ac:spMk id="2" creationId="{9B15B79C-88FB-B604-33F6-E0B1E73E54CE}"/>
          </ac:spMkLst>
        </pc:spChg>
        <pc:spChg chg="mod">
          <ac:chgData name="Silvia Cigno" userId="46b4fad68809e244" providerId="LiveId" clId="{17467FF6-2E09-45F0-A85F-FAC21DDCFD38}" dt="2024-04-30T14:49:11.292" v="405" actId="20577"/>
          <ac:spMkLst>
            <pc:docMk/>
            <pc:sldMk cId="1666243206" sldId="267"/>
            <ac:spMk id="3" creationId="{78EEE677-F961-227B-5672-4798FA00061F}"/>
          </ac:spMkLst>
        </pc:spChg>
      </pc:sldChg>
      <pc:sldChg chg="modSp mod">
        <pc:chgData name="Silvia Cigno" userId="46b4fad68809e244" providerId="LiveId" clId="{17467FF6-2E09-45F0-A85F-FAC21DDCFD38}" dt="2024-04-30T15:06:02.984" v="1443" actId="5793"/>
        <pc:sldMkLst>
          <pc:docMk/>
          <pc:sldMk cId="3144644217" sldId="268"/>
        </pc:sldMkLst>
        <pc:spChg chg="mod">
          <ac:chgData name="Silvia Cigno" userId="46b4fad68809e244" providerId="LiveId" clId="{17467FF6-2E09-45F0-A85F-FAC21DDCFD38}" dt="2024-04-30T15:05:21.638" v="1435"/>
          <ac:spMkLst>
            <pc:docMk/>
            <pc:sldMk cId="3144644217" sldId="268"/>
            <ac:spMk id="2" creationId="{400FE630-8C38-5726-52A6-C489BE5904E6}"/>
          </ac:spMkLst>
        </pc:spChg>
        <pc:spChg chg="mod">
          <ac:chgData name="Silvia Cigno" userId="46b4fad68809e244" providerId="LiveId" clId="{17467FF6-2E09-45F0-A85F-FAC21DDCFD38}" dt="2024-04-30T15:06:02.984" v="1443" actId="5793"/>
          <ac:spMkLst>
            <pc:docMk/>
            <pc:sldMk cId="3144644217" sldId="268"/>
            <ac:spMk id="3" creationId="{20A8FA3D-CEF3-9237-8344-478F700AF827}"/>
          </ac:spMkLst>
        </pc:spChg>
      </pc:sldChg>
      <pc:sldChg chg="modSp mod">
        <pc:chgData name="Silvia Cigno" userId="46b4fad68809e244" providerId="LiveId" clId="{17467FF6-2E09-45F0-A85F-FAC21DDCFD38}" dt="2024-04-30T14:58:41.867" v="1420" actId="20577"/>
        <pc:sldMkLst>
          <pc:docMk/>
          <pc:sldMk cId="945121077" sldId="269"/>
        </pc:sldMkLst>
        <pc:spChg chg="mod">
          <ac:chgData name="Silvia Cigno" userId="46b4fad68809e244" providerId="LiveId" clId="{17467FF6-2E09-45F0-A85F-FAC21DDCFD38}" dt="2024-04-30T14:50:55.058" v="486" actId="790"/>
          <ac:spMkLst>
            <pc:docMk/>
            <pc:sldMk cId="945121077" sldId="269"/>
            <ac:spMk id="2" creationId="{3340C4DC-3EA6-2AEC-59C2-B534919090F0}"/>
          </ac:spMkLst>
        </pc:spChg>
        <pc:spChg chg="mod">
          <ac:chgData name="Silvia Cigno" userId="46b4fad68809e244" providerId="LiveId" clId="{17467FF6-2E09-45F0-A85F-FAC21DDCFD38}" dt="2024-04-30T14:58:41.867" v="1420" actId="20577"/>
          <ac:spMkLst>
            <pc:docMk/>
            <pc:sldMk cId="945121077" sldId="269"/>
            <ac:spMk id="3" creationId="{25FEA9EB-1405-CD8E-9DF4-5FE8A5D1AE46}"/>
          </ac:spMkLst>
        </pc:spChg>
      </pc:sldChg>
      <pc:sldChg chg="modSp mod">
        <pc:chgData name="Silvia Cigno" userId="46b4fad68809e244" providerId="LiveId" clId="{17467FF6-2E09-45F0-A85F-FAC21DDCFD38}" dt="2024-04-30T15:04:53.405" v="1434" actId="20577"/>
        <pc:sldMkLst>
          <pc:docMk/>
          <pc:sldMk cId="2124034479" sldId="273"/>
        </pc:sldMkLst>
        <pc:spChg chg="mod">
          <ac:chgData name="Silvia Cigno" userId="46b4fad68809e244" providerId="LiveId" clId="{17467FF6-2E09-45F0-A85F-FAC21DDCFD38}" dt="2024-04-30T15:04:44.912" v="1421"/>
          <ac:spMkLst>
            <pc:docMk/>
            <pc:sldMk cId="2124034479" sldId="273"/>
            <ac:spMk id="6" creationId="{D7868FAF-9B6B-69DF-0FE9-F42EE38B7432}"/>
          </ac:spMkLst>
        </pc:spChg>
        <pc:spChg chg="mod">
          <ac:chgData name="Silvia Cigno" userId="46b4fad68809e244" providerId="LiveId" clId="{17467FF6-2E09-45F0-A85F-FAC21DDCFD38}" dt="2024-04-30T15:04:53.405" v="1434" actId="20577"/>
          <ac:spMkLst>
            <pc:docMk/>
            <pc:sldMk cId="2124034479" sldId="273"/>
            <ac:spMk id="7" creationId="{DF680B7A-AA91-EAC0-3732-F5946C4D6A6C}"/>
          </ac:spMkLst>
        </pc:spChg>
      </pc:sldChg>
      <pc:sldChg chg="modSp mod">
        <pc:chgData name="Silvia Cigno" userId="46b4fad68809e244" providerId="LiveId" clId="{17467FF6-2E09-45F0-A85F-FAC21DDCFD38}" dt="2024-04-30T15:07:39.444" v="1449"/>
        <pc:sldMkLst>
          <pc:docMk/>
          <pc:sldMk cId="4150482890" sldId="274"/>
        </pc:sldMkLst>
        <pc:spChg chg="mod">
          <ac:chgData name="Silvia Cigno" userId="46b4fad68809e244" providerId="LiveId" clId="{17467FF6-2E09-45F0-A85F-FAC21DDCFD38}" dt="2024-04-30T15:07:39.444" v="1449"/>
          <ac:spMkLst>
            <pc:docMk/>
            <pc:sldMk cId="4150482890" sldId="274"/>
            <ac:spMk id="7" creationId="{8FB17369-7468-56FD-08E6-1924D1A23C3A}"/>
          </ac:spMkLst>
        </pc:spChg>
        <pc:spChg chg="mod">
          <ac:chgData name="Silvia Cigno" userId="46b4fad68809e244" providerId="LiveId" clId="{17467FF6-2E09-45F0-A85F-FAC21DDCFD38}" dt="2024-04-30T15:07:13.514" v="1448" actId="114"/>
          <ac:spMkLst>
            <pc:docMk/>
            <pc:sldMk cId="4150482890" sldId="274"/>
            <ac:spMk id="14" creationId="{DC4CA875-B6FC-4570-C0DD-0040352B6D1B}"/>
          </ac:spMkLst>
        </pc:spChg>
      </pc:sldChg>
      <pc:sldChg chg="modSp mod">
        <pc:chgData name="Silvia Cigno" userId="46b4fad68809e244" providerId="LiveId" clId="{17467FF6-2E09-45F0-A85F-FAC21DDCFD38}" dt="2024-04-30T15:11:29.330" v="1562" actId="790"/>
        <pc:sldMkLst>
          <pc:docMk/>
          <pc:sldMk cId="2587646451" sldId="279"/>
        </pc:sldMkLst>
        <pc:spChg chg="mod">
          <ac:chgData name="Silvia Cigno" userId="46b4fad68809e244" providerId="LiveId" clId="{17467FF6-2E09-45F0-A85F-FAC21DDCFD38}" dt="2024-04-30T15:11:29.330" v="1562" actId="790"/>
          <ac:spMkLst>
            <pc:docMk/>
            <pc:sldMk cId="2587646451" sldId="279"/>
            <ac:spMk id="6" creationId="{DE21E5A1-308D-173C-B220-FF6645915893}"/>
          </ac:spMkLst>
        </pc:spChg>
      </pc:sldChg>
      <pc:sldChg chg="modSp mod">
        <pc:chgData name="Silvia Cigno" userId="46b4fad68809e244" providerId="LiveId" clId="{17467FF6-2E09-45F0-A85F-FAC21DDCFD38}" dt="2024-04-30T15:09:07.782" v="1523" actId="5793"/>
        <pc:sldMkLst>
          <pc:docMk/>
          <pc:sldMk cId="1234305667" sldId="280"/>
        </pc:sldMkLst>
        <pc:spChg chg="mod">
          <ac:chgData name="Silvia Cigno" userId="46b4fad68809e244" providerId="LiveId" clId="{17467FF6-2E09-45F0-A85F-FAC21DDCFD38}" dt="2024-04-30T15:08:15.213" v="1451"/>
          <ac:spMkLst>
            <pc:docMk/>
            <pc:sldMk cId="1234305667" sldId="280"/>
            <ac:spMk id="6" creationId="{62FE4E9C-7D61-C6C5-5D84-7E45481B63AF}"/>
          </ac:spMkLst>
        </pc:spChg>
        <pc:spChg chg="mod">
          <ac:chgData name="Silvia Cigno" userId="46b4fad68809e244" providerId="LiveId" clId="{17467FF6-2E09-45F0-A85F-FAC21DDCFD38}" dt="2024-04-30T15:09:07.782" v="1523" actId="5793"/>
          <ac:spMkLst>
            <pc:docMk/>
            <pc:sldMk cId="1234305667" sldId="280"/>
            <ac:spMk id="7" creationId="{7DE0D811-4664-CDA8-7D2D-5F831C9843EA}"/>
          </ac:spMkLst>
        </pc:spChg>
      </pc:sldChg>
      <pc:sldChg chg="modSp mod">
        <pc:chgData name="Silvia Cigno" userId="46b4fad68809e244" providerId="LiveId" clId="{17467FF6-2E09-45F0-A85F-FAC21DDCFD38}" dt="2024-04-30T15:09:44.977" v="1560" actId="5793"/>
        <pc:sldMkLst>
          <pc:docMk/>
          <pc:sldMk cId="576731368" sldId="281"/>
        </pc:sldMkLst>
        <pc:spChg chg="mod">
          <ac:chgData name="Silvia Cigno" userId="46b4fad68809e244" providerId="LiveId" clId="{17467FF6-2E09-45F0-A85F-FAC21DDCFD38}" dt="2024-04-30T15:09:29.595" v="1558" actId="20577"/>
          <ac:spMkLst>
            <pc:docMk/>
            <pc:sldMk cId="576731368" sldId="281"/>
            <ac:spMk id="2" creationId="{1C4E5225-1766-5DF3-D33D-4F1E9567FB49}"/>
          </ac:spMkLst>
        </pc:spChg>
        <pc:spChg chg="mod">
          <ac:chgData name="Silvia Cigno" userId="46b4fad68809e244" providerId="LiveId" clId="{17467FF6-2E09-45F0-A85F-FAC21DDCFD38}" dt="2024-04-30T15:09:44.977" v="1560" actId="5793"/>
          <ac:spMkLst>
            <pc:docMk/>
            <pc:sldMk cId="576731368" sldId="281"/>
            <ac:spMk id="3" creationId="{89611668-6CB1-D188-FEB6-B05F8387F35A}"/>
          </ac:spMkLst>
        </pc:spChg>
      </pc:sldChg>
      <pc:sldChg chg="modSp mod">
        <pc:chgData name="Silvia Cigno" userId="46b4fad68809e244" providerId="LiveId" clId="{17467FF6-2E09-45F0-A85F-FAC21DDCFD38}" dt="2024-04-30T15:11:59.687" v="1577" actId="790"/>
        <pc:sldMkLst>
          <pc:docMk/>
          <pc:sldMk cId="925562508" sldId="282"/>
        </pc:sldMkLst>
        <pc:spChg chg="mod">
          <ac:chgData name="Silvia Cigno" userId="46b4fad68809e244" providerId="LiveId" clId="{17467FF6-2E09-45F0-A85F-FAC21DDCFD38}" dt="2024-04-30T15:11:39.838" v="1563"/>
          <ac:spMkLst>
            <pc:docMk/>
            <pc:sldMk cId="925562508" sldId="282"/>
            <ac:spMk id="6" creationId="{24F54C90-8BD8-3FC6-4334-3BA079BFD1AA}"/>
          </ac:spMkLst>
        </pc:spChg>
        <pc:spChg chg="mod">
          <ac:chgData name="Silvia Cigno" userId="46b4fad68809e244" providerId="LiveId" clId="{17467FF6-2E09-45F0-A85F-FAC21DDCFD38}" dt="2024-04-30T15:11:59.687" v="1577" actId="790"/>
          <ac:spMkLst>
            <pc:docMk/>
            <pc:sldMk cId="925562508" sldId="282"/>
            <ac:spMk id="7" creationId="{4540E1E3-2F9A-860C-5AC9-D8CD5C018121}"/>
          </ac:spMkLst>
        </pc:spChg>
      </pc:sldChg>
      <pc:sldChg chg="modSp mod">
        <pc:chgData name="Silvia Cigno" userId="46b4fad68809e244" providerId="LiveId" clId="{17467FF6-2E09-45F0-A85F-FAC21DDCFD38}" dt="2024-04-30T15:13:59.398" v="1589" actId="5793"/>
        <pc:sldMkLst>
          <pc:docMk/>
          <pc:sldMk cId="2890409714" sldId="283"/>
        </pc:sldMkLst>
        <pc:spChg chg="mod">
          <ac:chgData name="Silvia Cigno" userId="46b4fad68809e244" providerId="LiveId" clId="{17467FF6-2E09-45F0-A85F-FAC21DDCFD38}" dt="2024-04-30T15:10:46.590" v="1561"/>
          <ac:spMkLst>
            <pc:docMk/>
            <pc:sldMk cId="2890409714" sldId="283"/>
            <ac:spMk id="6" creationId="{07CBAECD-5650-DDE9-0010-0F4E1DC3A63C}"/>
          </ac:spMkLst>
        </pc:spChg>
        <pc:spChg chg="mod">
          <ac:chgData name="Silvia Cigno" userId="46b4fad68809e244" providerId="LiveId" clId="{17467FF6-2E09-45F0-A85F-FAC21DDCFD38}" dt="2024-04-30T15:13:59.398" v="1589" actId="5793"/>
          <ac:spMkLst>
            <pc:docMk/>
            <pc:sldMk cId="2890409714" sldId="283"/>
            <ac:spMk id="7" creationId="{FC8251EA-D897-04F4-A994-4941CAAEFDA1}"/>
          </ac:spMkLst>
        </pc:spChg>
      </pc:sldChg>
      <pc:sldChg chg="modSp mod">
        <pc:chgData name="Silvia Cigno" userId="46b4fad68809e244" providerId="LiveId" clId="{17467FF6-2E09-45F0-A85F-FAC21DDCFD38}" dt="2024-04-30T15:14:58.321" v="1605" actId="5793"/>
        <pc:sldMkLst>
          <pc:docMk/>
          <pc:sldMk cId="528908671" sldId="284"/>
        </pc:sldMkLst>
        <pc:spChg chg="mod">
          <ac:chgData name="Silvia Cigno" userId="46b4fad68809e244" providerId="LiveId" clId="{17467FF6-2E09-45F0-A85F-FAC21DDCFD38}" dt="2024-04-30T15:14:39.313" v="1599" actId="1076"/>
          <ac:spMkLst>
            <pc:docMk/>
            <pc:sldMk cId="528908671" sldId="284"/>
            <ac:spMk id="6" creationId="{6A482155-38DE-CBC8-1EE7-7379C6B1C767}"/>
          </ac:spMkLst>
        </pc:spChg>
        <pc:spChg chg="mod">
          <ac:chgData name="Silvia Cigno" userId="46b4fad68809e244" providerId="LiveId" clId="{17467FF6-2E09-45F0-A85F-FAC21DDCFD38}" dt="2024-04-30T15:14:58.321" v="1605" actId="5793"/>
          <ac:spMkLst>
            <pc:docMk/>
            <pc:sldMk cId="528908671" sldId="284"/>
            <ac:spMk id="7" creationId="{DBCED469-A9C5-F321-483A-A4E32603FB26}"/>
          </ac:spMkLst>
        </pc:spChg>
      </pc:sldChg>
      <pc:sldChg chg="modSp mod">
        <pc:chgData name="Silvia Cigno" userId="46b4fad68809e244" providerId="LiveId" clId="{17467FF6-2E09-45F0-A85F-FAC21DDCFD38}" dt="2024-04-30T15:15:14.262" v="1606"/>
        <pc:sldMkLst>
          <pc:docMk/>
          <pc:sldMk cId="2212503547" sldId="285"/>
        </pc:sldMkLst>
        <pc:spChg chg="mod">
          <ac:chgData name="Silvia Cigno" userId="46b4fad68809e244" providerId="LiveId" clId="{17467FF6-2E09-45F0-A85F-FAC21DDCFD38}" dt="2024-04-30T15:15:14.262" v="1606"/>
          <ac:spMkLst>
            <pc:docMk/>
            <pc:sldMk cId="2212503547" sldId="285"/>
            <ac:spMk id="6" creationId="{5A57904D-7134-5B6C-CBF1-82A97B1E7675}"/>
          </ac:spMkLst>
        </pc:spChg>
      </pc:sldChg>
      <pc:sldChg chg="modSp mod">
        <pc:chgData name="Silvia Cigno" userId="46b4fad68809e244" providerId="LiveId" clId="{17467FF6-2E09-45F0-A85F-FAC21DDCFD38}" dt="2024-04-30T15:15:50.801" v="1608"/>
        <pc:sldMkLst>
          <pc:docMk/>
          <pc:sldMk cId="4268781100" sldId="286"/>
        </pc:sldMkLst>
        <pc:spChg chg="mod">
          <ac:chgData name="Silvia Cigno" userId="46b4fad68809e244" providerId="LiveId" clId="{17467FF6-2E09-45F0-A85F-FAC21DDCFD38}" dt="2024-04-30T15:15:29.449" v="1607" actId="1076"/>
          <ac:spMkLst>
            <pc:docMk/>
            <pc:sldMk cId="4268781100" sldId="286"/>
            <ac:spMk id="8" creationId="{899928A7-F4A5-9974-C3E7-F0ED1D3DA88B}"/>
          </ac:spMkLst>
        </pc:spChg>
        <pc:spChg chg="mod">
          <ac:chgData name="Silvia Cigno" userId="46b4fad68809e244" providerId="LiveId" clId="{17467FF6-2E09-45F0-A85F-FAC21DDCFD38}" dt="2024-04-30T15:15:50.801" v="1608"/>
          <ac:spMkLst>
            <pc:docMk/>
            <pc:sldMk cId="4268781100" sldId="286"/>
            <ac:spMk id="9" creationId="{10B6EA34-12EF-8899-2C0D-60921549A495}"/>
          </ac:spMkLst>
        </pc:spChg>
      </pc:sldChg>
      <pc:sldChg chg="modSp mod">
        <pc:chgData name="Silvia Cigno" userId="46b4fad68809e244" providerId="LiveId" clId="{17467FF6-2E09-45F0-A85F-FAC21DDCFD38}" dt="2024-04-30T15:16:20.707" v="1611" actId="27636"/>
        <pc:sldMkLst>
          <pc:docMk/>
          <pc:sldMk cId="1795608966" sldId="287"/>
        </pc:sldMkLst>
        <pc:spChg chg="mod">
          <ac:chgData name="Silvia Cigno" userId="46b4fad68809e244" providerId="LiveId" clId="{17467FF6-2E09-45F0-A85F-FAC21DDCFD38}" dt="2024-04-30T15:16:05.022" v="1609" actId="1076"/>
          <ac:spMkLst>
            <pc:docMk/>
            <pc:sldMk cId="1795608966" sldId="287"/>
            <ac:spMk id="2" creationId="{24B6BC69-DCFC-F092-45FB-F735AEA9DC21}"/>
          </ac:spMkLst>
        </pc:spChg>
        <pc:spChg chg="mod">
          <ac:chgData name="Silvia Cigno" userId="46b4fad68809e244" providerId="LiveId" clId="{17467FF6-2E09-45F0-A85F-FAC21DDCFD38}" dt="2024-04-30T15:16:20.707" v="1611" actId="27636"/>
          <ac:spMkLst>
            <pc:docMk/>
            <pc:sldMk cId="1795608966" sldId="287"/>
            <ac:spMk id="3" creationId="{353E3BB7-5B62-DF6E-F596-C84394BA5833}"/>
          </ac:spMkLst>
        </pc:spChg>
      </pc:sldChg>
      <pc:sldChg chg="modSp mod">
        <pc:chgData name="Silvia Cigno" userId="46b4fad68809e244" providerId="LiveId" clId="{17467FF6-2E09-45F0-A85F-FAC21DDCFD38}" dt="2024-04-30T15:17:09.205" v="1613"/>
        <pc:sldMkLst>
          <pc:docMk/>
          <pc:sldMk cId="3459945402" sldId="288"/>
        </pc:sldMkLst>
        <pc:spChg chg="mod">
          <ac:chgData name="Silvia Cigno" userId="46b4fad68809e244" providerId="LiveId" clId="{17467FF6-2E09-45F0-A85F-FAC21DDCFD38}" dt="2024-04-30T15:16:53.569" v="1612"/>
          <ac:spMkLst>
            <pc:docMk/>
            <pc:sldMk cId="3459945402" sldId="288"/>
            <ac:spMk id="2" creationId="{5EC54090-5BFE-CF36-16CC-83438A00DF56}"/>
          </ac:spMkLst>
        </pc:spChg>
        <pc:spChg chg="mod">
          <ac:chgData name="Silvia Cigno" userId="46b4fad68809e244" providerId="LiveId" clId="{17467FF6-2E09-45F0-A85F-FAC21DDCFD38}" dt="2024-04-30T15:17:09.205" v="1613"/>
          <ac:spMkLst>
            <pc:docMk/>
            <pc:sldMk cId="3459945402" sldId="288"/>
            <ac:spMk id="3" creationId="{C08F5B4A-68DB-0D74-9073-C1792BB2A1CC}"/>
          </ac:spMkLst>
        </pc:spChg>
      </pc:sldChg>
      <pc:sldChg chg="modSp mod">
        <pc:chgData name="Silvia Cigno" userId="46b4fad68809e244" providerId="LiveId" clId="{17467FF6-2E09-45F0-A85F-FAC21DDCFD38}" dt="2024-04-30T15:17:30.255" v="1614"/>
        <pc:sldMkLst>
          <pc:docMk/>
          <pc:sldMk cId="3369666840" sldId="289"/>
        </pc:sldMkLst>
        <pc:spChg chg="mod">
          <ac:chgData name="Silvia Cigno" userId="46b4fad68809e244" providerId="LiveId" clId="{17467FF6-2E09-45F0-A85F-FAC21DDCFD38}" dt="2024-04-30T15:17:30.255" v="1614"/>
          <ac:spMkLst>
            <pc:docMk/>
            <pc:sldMk cId="3369666840" sldId="289"/>
            <ac:spMk id="3" creationId="{BFB7E576-D25F-15B1-B079-91FE53A34571}"/>
          </ac:spMkLst>
        </pc:spChg>
      </pc:sldChg>
      <pc:sldChg chg="modSp mod">
        <pc:chgData name="Silvia Cigno" userId="46b4fad68809e244" providerId="LiveId" clId="{17467FF6-2E09-45F0-A85F-FAC21DDCFD38}" dt="2024-04-30T15:17:56.727" v="1616" actId="27636"/>
        <pc:sldMkLst>
          <pc:docMk/>
          <pc:sldMk cId="1763320602" sldId="290"/>
        </pc:sldMkLst>
        <pc:spChg chg="mod">
          <ac:chgData name="Silvia Cigno" userId="46b4fad68809e244" providerId="LiveId" clId="{17467FF6-2E09-45F0-A85F-FAC21DDCFD38}" dt="2024-04-30T15:17:56.727" v="1616" actId="27636"/>
          <ac:spMkLst>
            <pc:docMk/>
            <pc:sldMk cId="1763320602" sldId="290"/>
            <ac:spMk id="3" creationId="{358E978C-9A73-07FF-00D1-C0225B0FF416}"/>
          </ac:spMkLst>
        </pc:spChg>
      </pc:sldChg>
      <pc:sldChg chg="modSp mod">
        <pc:chgData name="Silvia Cigno" userId="46b4fad68809e244" providerId="LiveId" clId="{17467FF6-2E09-45F0-A85F-FAC21DDCFD38}" dt="2024-04-30T15:18:54.268" v="1618"/>
        <pc:sldMkLst>
          <pc:docMk/>
          <pc:sldMk cId="1992768118" sldId="291"/>
        </pc:sldMkLst>
        <pc:spChg chg="mod">
          <ac:chgData name="Silvia Cigno" userId="46b4fad68809e244" providerId="LiveId" clId="{17467FF6-2E09-45F0-A85F-FAC21DDCFD38}" dt="2024-04-30T15:18:54.268" v="1618"/>
          <ac:spMkLst>
            <pc:docMk/>
            <pc:sldMk cId="1992768118" sldId="291"/>
            <ac:spMk id="3" creationId="{32144C69-041B-4D0C-666E-2DC68E42D212}"/>
          </ac:spMkLst>
        </pc:spChg>
      </pc:sldChg>
      <pc:sldChg chg="modSp mod">
        <pc:chgData name="Silvia Cigno" userId="46b4fad68809e244" providerId="LiveId" clId="{17467FF6-2E09-45F0-A85F-FAC21DDCFD38}" dt="2024-04-30T15:18:20.754" v="1617"/>
        <pc:sldMkLst>
          <pc:docMk/>
          <pc:sldMk cId="1472441661" sldId="292"/>
        </pc:sldMkLst>
        <pc:spChg chg="mod">
          <ac:chgData name="Silvia Cigno" userId="46b4fad68809e244" providerId="LiveId" clId="{17467FF6-2E09-45F0-A85F-FAC21DDCFD38}" dt="2024-04-30T15:18:20.754" v="1617"/>
          <ac:spMkLst>
            <pc:docMk/>
            <pc:sldMk cId="1472441661" sldId="292"/>
            <ac:spMk id="3" creationId="{971045AF-AEF3-250E-3F63-BC2CCBBEC8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30/04/2024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CFEB-0C0A-1E21-58DA-1C5B67556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21E5A1-308D-173C-B220-FF6645915893}"/>
              </a:ext>
            </a:extLst>
          </p:cNvPr>
          <p:cNvSpPr>
            <a:spLocks noGrp="1"/>
          </p:cNvSpPr>
          <p:nvPr>
            <p:ph type="title"/>
          </p:nvPr>
        </p:nvSpPr>
        <p:spPr/>
        <p:txBody>
          <a:bodyPr>
            <a:normAutofit/>
          </a:bodyPr>
          <a:lstStyle/>
          <a:p>
            <a:r>
              <a:rPr lang="it-IT" dirty="0"/>
              <a:t>Strategie</a:t>
            </a:r>
            <a:r>
              <a:rPr lang="en-US" dirty="0"/>
              <a:t> di marketing </a:t>
            </a:r>
            <a:endParaRPr lang="sv-SE" dirty="0"/>
          </a:p>
        </p:txBody>
      </p:sp>
      <p:sp>
        <p:nvSpPr>
          <p:cNvPr id="7" name="Text Placeholder 6">
            <a:extLst>
              <a:ext uri="{FF2B5EF4-FFF2-40B4-BE49-F238E27FC236}">
                <a16:creationId xmlns:a16="http://schemas.microsoft.com/office/drawing/2014/main" id="{C84B68C8-A3EF-2CD6-E352-C6DBA547CEF0}"/>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A4B5CB74-0F77-1A18-353B-C684BC318CC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8581B95-3685-DE6B-B065-326501D9AF3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8764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FE4E9C-7D61-C6C5-5D84-7E45481B63AF}"/>
              </a:ext>
            </a:extLst>
          </p:cNvPr>
          <p:cNvSpPr>
            <a:spLocks noGrp="1"/>
          </p:cNvSpPr>
          <p:nvPr>
            <p:ph type="title"/>
          </p:nvPr>
        </p:nvSpPr>
        <p:spPr/>
        <p:txBody>
          <a:bodyPr/>
          <a:lstStyle/>
          <a:p>
            <a:r>
              <a:rPr lang="sv-SE" dirty="0"/>
              <a:t>Strategie di marketing </a:t>
            </a:r>
          </a:p>
        </p:txBody>
      </p:sp>
      <p:sp>
        <p:nvSpPr>
          <p:cNvPr id="7" name="Content Placeholder 6">
            <a:extLst>
              <a:ext uri="{FF2B5EF4-FFF2-40B4-BE49-F238E27FC236}">
                <a16:creationId xmlns:a16="http://schemas.microsoft.com/office/drawing/2014/main" id="{7DE0D811-4664-CDA8-7D2D-5F831C9843EA}"/>
              </a:ext>
            </a:extLst>
          </p:cNvPr>
          <p:cNvSpPr>
            <a:spLocks noGrp="1"/>
          </p:cNvSpPr>
          <p:nvPr>
            <p:ph idx="1"/>
          </p:nvPr>
        </p:nvSpPr>
        <p:spPr/>
        <p:txBody>
          <a:bodyPr>
            <a:normAutofit fontScale="92500" lnSpcReduction="10000"/>
          </a:bodyPr>
          <a:lstStyle/>
          <a:p>
            <a:r>
              <a:rPr lang="sv-SE" dirty="0"/>
              <a:t>Tra la strategie di sviluppo sul mercato ricordiamo:</a:t>
            </a:r>
          </a:p>
          <a:p>
            <a:pPr lvl="1"/>
            <a:r>
              <a:rPr lang="it-IT" dirty="0"/>
              <a:t>prezzi – è possibile mettere a punto uno struttura dei prezzi competitiva con offerte e sconti oppure prevedere un innalzamento dei prezzi fornendo un prodotto che abbia più valore aggiunto rispetto a quello della concorrenza; </a:t>
            </a:r>
          </a:p>
          <a:p>
            <a:pPr lvl="1"/>
            <a:r>
              <a:rPr lang="it-IT" dirty="0"/>
              <a:t>distribuzione – è possibile trovare dei nuovi canali di distribuzione per raggiungere la clientela, ad es., vendere online se si ha un negozio fisico; </a:t>
            </a:r>
          </a:p>
          <a:p>
            <a:pPr lvl="1"/>
            <a:r>
              <a:rPr lang="it-IT" dirty="0"/>
              <a:t>marchio – è possibile creare un nuovo marchio per i prodotti rivolti a una clientela o a un mercato specifico; </a:t>
            </a:r>
          </a:p>
          <a:p>
            <a:pPr lvl="1"/>
            <a:r>
              <a:rPr lang="it-IT" dirty="0"/>
              <a:t>promozione – elabora dei messaggi promozionali che inducano la clientela a comprare mediante offerte, buoni e programmi fedeltà, ecc.; </a:t>
            </a:r>
          </a:p>
          <a:p>
            <a:pPr lvl="1"/>
            <a:r>
              <a:rPr lang="it-IT" dirty="0"/>
              <a:t>vendite – è possibile rivolgersi a diversi tipi di clienti per creare nuove occasioni e opportunità; </a:t>
            </a:r>
          </a:p>
          <a:p>
            <a:pPr lvl="1"/>
            <a:r>
              <a:rPr lang="it-IT" dirty="0"/>
              <a:t>sviluppo del prodotto – potete alterare un prodotto esistente o svilupparne uno nuovo per un mercato ancora inesplorato. </a:t>
            </a:r>
          </a:p>
          <a:p>
            <a:pPr marL="457200" lvl="1" indent="0">
              <a:buNone/>
            </a:pPr>
            <a:endParaRPr lang="sv-SE" dirty="0"/>
          </a:p>
        </p:txBody>
      </p:sp>
      <p:sp>
        <p:nvSpPr>
          <p:cNvPr id="4" name="Footer Placeholder 3">
            <a:extLst>
              <a:ext uri="{FF2B5EF4-FFF2-40B4-BE49-F238E27FC236}">
                <a16:creationId xmlns:a16="http://schemas.microsoft.com/office/drawing/2014/main" id="{8DD9835C-8781-3D8A-6785-2D9576FBDD4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CFB5104-9DBE-4695-6681-7A1C958EDBC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3430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225-1766-5DF3-D33D-4F1E9567FB49}"/>
              </a:ext>
            </a:extLst>
          </p:cNvPr>
          <p:cNvSpPr>
            <a:spLocks noGrp="1"/>
          </p:cNvSpPr>
          <p:nvPr>
            <p:ph type="title"/>
          </p:nvPr>
        </p:nvSpPr>
        <p:spPr/>
        <p:txBody>
          <a:bodyPr/>
          <a:lstStyle/>
          <a:p>
            <a:r>
              <a:rPr lang="sv-SE" dirty="0"/>
              <a:t>Alcune strategie di espansione </a:t>
            </a:r>
          </a:p>
        </p:txBody>
      </p:sp>
      <p:sp>
        <p:nvSpPr>
          <p:cNvPr id="3" name="Content Placeholder 2">
            <a:extLst>
              <a:ext uri="{FF2B5EF4-FFF2-40B4-BE49-F238E27FC236}">
                <a16:creationId xmlns:a16="http://schemas.microsoft.com/office/drawing/2014/main" id="{89611668-6CB1-D188-FEB6-B05F8387F35A}"/>
              </a:ext>
            </a:extLst>
          </p:cNvPr>
          <p:cNvSpPr>
            <a:spLocks noGrp="1"/>
          </p:cNvSpPr>
          <p:nvPr>
            <p:ph idx="1"/>
          </p:nvPr>
        </p:nvSpPr>
        <p:spPr/>
        <p:txBody>
          <a:bodyPr>
            <a:normAutofit/>
          </a:bodyPr>
          <a:lstStyle/>
          <a:p>
            <a:r>
              <a:rPr lang="it-IT" dirty="0"/>
              <a:t>Espansione geografica</a:t>
            </a:r>
          </a:p>
          <a:p>
            <a:r>
              <a:rPr lang="it-IT" dirty="0"/>
              <a:t>Vendere ulteriori prodotti alla clientela</a:t>
            </a:r>
          </a:p>
          <a:p>
            <a:r>
              <a:rPr lang="it-IT" dirty="0"/>
              <a:t>Attirare altri utenti </a:t>
            </a:r>
          </a:p>
          <a:p>
            <a:r>
              <a:rPr lang="it-IT" dirty="0"/>
              <a:t>Attirare la clientela della concorrenza</a:t>
            </a:r>
          </a:p>
          <a:p>
            <a:r>
              <a:rPr lang="it-IT" dirty="0"/>
              <a:t>Nuovi segmenti della clientele</a:t>
            </a:r>
          </a:p>
          <a:p>
            <a:r>
              <a:rPr lang="it-IT" dirty="0"/>
              <a:t>Modifiche ai prodotti</a:t>
            </a:r>
          </a:p>
          <a:p>
            <a:r>
              <a:rPr lang="it-IT" dirty="0"/>
              <a:t>Alleanze strategiche</a:t>
            </a:r>
          </a:p>
          <a:p>
            <a:r>
              <a:rPr lang="it-IT" dirty="0"/>
              <a:t>Nuovi canali di vendita</a:t>
            </a:r>
          </a:p>
          <a:p>
            <a:pPr marL="0" indent="0">
              <a:buNone/>
            </a:pPr>
            <a:endParaRPr lang="sv-SE" dirty="0"/>
          </a:p>
        </p:txBody>
      </p:sp>
      <p:sp>
        <p:nvSpPr>
          <p:cNvPr id="4" name="Footer Placeholder 3">
            <a:extLst>
              <a:ext uri="{FF2B5EF4-FFF2-40B4-BE49-F238E27FC236}">
                <a16:creationId xmlns:a16="http://schemas.microsoft.com/office/drawing/2014/main" id="{B0DBF6AC-A1FC-4809-5F92-66E78C4E379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A962EEF-FBA9-AE9E-9443-04C70E2CB72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7673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B96-FB30-4207-7ADB-1A536CA061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54C90-8BD8-3FC6-4334-3BA079BFD1AA}"/>
              </a:ext>
            </a:extLst>
          </p:cNvPr>
          <p:cNvSpPr>
            <a:spLocks noGrp="1"/>
          </p:cNvSpPr>
          <p:nvPr>
            <p:ph type="title"/>
          </p:nvPr>
        </p:nvSpPr>
        <p:spPr/>
        <p:txBody>
          <a:bodyPr>
            <a:normAutofit/>
          </a:bodyPr>
          <a:lstStyle/>
          <a:p>
            <a:r>
              <a:rPr lang="it-IT" dirty="0"/>
              <a:t>Sviluppare un business plan di base </a:t>
            </a:r>
          </a:p>
        </p:txBody>
      </p:sp>
      <p:sp>
        <p:nvSpPr>
          <p:cNvPr id="7" name="Text Placeholder 6">
            <a:extLst>
              <a:ext uri="{FF2B5EF4-FFF2-40B4-BE49-F238E27FC236}">
                <a16:creationId xmlns:a16="http://schemas.microsoft.com/office/drawing/2014/main" id="{4540E1E3-2F9A-860C-5AC9-D8CD5C018121}"/>
              </a:ext>
            </a:extLst>
          </p:cNvPr>
          <p:cNvSpPr>
            <a:spLocks noGrp="1"/>
          </p:cNvSpPr>
          <p:nvPr>
            <p:ph type="body" idx="1"/>
          </p:nvPr>
        </p:nvSpPr>
        <p:spPr/>
        <p:txBody>
          <a:bodyPr>
            <a:normAutofit/>
          </a:bodyPr>
          <a:lstStyle/>
          <a:p>
            <a:pPr marL="0" indent="0">
              <a:buNone/>
            </a:pPr>
            <a:r>
              <a:rPr lang="it-IT" sz="2000" i="1" dirty="0"/>
              <a:t>Riferimenti</a:t>
            </a:r>
            <a:r>
              <a:rPr lang="en-US" sz="2000" i="1" dirty="0"/>
              <a:t>: ISIFARMER. (n.d.). How to start vertical farming: a complete guide to build a vertical farming business. https://isifarmer.com/learn/how-to-start-vertical-farming</a:t>
            </a:r>
            <a:endParaRPr lang="sv-SE" sz="2000" i="1" dirty="0"/>
          </a:p>
        </p:txBody>
      </p:sp>
      <p:sp>
        <p:nvSpPr>
          <p:cNvPr id="4" name="Footer Placeholder 3">
            <a:extLst>
              <a:ext uri="{FF2B5EF4-FFF2-40B4-BE49-F238E27FC236}">
                <a16:creationId xmlns:a16="http://schemas.microsoft.com/office/drawing/2014/main" id="{92AEF630-0588-7178-1F87-336151922F67}"/>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1339CA6-6EF2-D6D5-F72B-4BB2A189738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92556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2084-B20A-72FA-663A-A2102CAD26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BAECD-5650-DDE9-0010-0F4E1DC3A63C}"/>
              </a:ext>
            </a:extLst>
          </p:cNvPr>
          <p:cNvSpPr>
            <a:spLocks noGrp="1"/>
          </p:cNvSpPr>
          <p:nvPr>
            <p:ph type="title"/>
          </p:nvPr>
        </p:nvSpPr>
        <p:spPr/>
        <p:txBody>
          <a:bodyPr/>
          <a:lstStyle/>
          <a:p>
            <a:r>
              <a:rPr lang="it-IT" dirty="0"/>
              <a:t>Come creare un’azienda agricola verticale </a:t>
            </a:r>
            <a:endParaRPr lang="sv-SE" dirty="0"/>
          </a:p>
        </p:txBody>
      </p:sp>
      <p:sp>
        <p:nvSpPr>
          <p:cNvPr id="7" name="Content Placeholder 6">
            <a:extLst>
              <a:ext uri="{FF2B5EF4-FFF2-40B4-BE49-F238E27FC236}">
                <a16:creationId xmlns:a16="http://schemas.microsoft.com/office/drawing/2014/main" id="{FC8251EA-D897-04F4-A994-4941CAAEFDA1}"/>
              </a:ext>
            </a:extLst>
          </p:cNvPr>
          <p:cNvSpPr>
            <a:spLocks noGrp="1"/>
          </p:cNvSpPr>
          <p:nvPr>
            <p:ph idx="1"/>
          </p:nvPr>
        </p:nvSpPr>
        <p:spPr/>
        <p:txBody>
          <a:bodyPr>
            <a:normAutofit/>
          </a:bodyPr>
          <a:lstStyle/>
          <a:p>
            <a:r>
              <a:rPr lang="sv-SE" dirty="0"/>
              <a:t>Fasi: </a:t>
            </a:r>
          </a:p>
          <a:p>
            <a:pPr marL="914400" lvl="1" indent="-457200">
              <a:buFont typeface="+mj-lt"/>
              <a:buAutoNum type="arabicPeriod"/>
            </a:pPr>
            <a:r>
              <a:rPr lang="it-IT" dirty="0"/>
              <a:t>Stabilite i vostri obiettivi</a:t>
            </a:r>
          </a:p>
          <a:p>
            <a:pPr marL="914400" lvl="1" indent="-457200">
              <a:buFont typeface="+mj-lt"/>
              <a:buAutoNum type="arabicPeriod"/>
            </a:pPr>
            <a:r>
              <a:rPr lang="it-IT" dirty="0"/>
              <a:t>Studiate domanda e offerta</a:t>
            </a:r>
          </a:p>
          <a:p>
            <a:pPr marL="914400" lvl="1" indent="-457200">
              <a:buFont typeface="+mj-lt"/>
              <a:buAutoNum type="arabicPeriod"/>
            </a:pPr>
            <a:r>
              <a:rPr lang="it-IT" dirty="0"/>
              <a:t>Normative e permessi</a:t>
            </a:r>
          </a:p>
          <a:p>
            <a:pPr marL="914400" lvl="1" indent="-457200">
              <a:buFont typeface="+mj-lt"/>
              <a:buAutoNum type="arabicPeriod"/>
            </a:pPr>
            <a:r>
              <a:rPr lang="it-IT" dirty="0"/>
              <a:t>Scelta della località</a:t>
            </a:r>
          </a:p>
          <a:p>
            <a:pPr marL="914400" lvl="1" indent="-457200">
              <a:buFont typeface="+mj-lt"/>
              <a:buAutoNum type="arabicPeriod"/>
            </a:pPr>
            <a:r>
              <a:rPr lang="it-IT" dirty="0"/>
              <a:t>Scelta delle colture</a:t>
            </a:r>
          </a:p>
          <a:p>
            <a:pPr marL="914400" lvl="1" indent="-457200">
              <a:buFont typeface="+mj-lt"/>
              <a:buAutoNum type="arabicPeriod"/>
            </a:pPr>
            <a:r>
              <a:rPr lang="it-IT" dirty="0"/>
              <a:t>Selezionate l’attrezzatura necessaria per la vostra azienda </a:t>
            </a:r>
          </a:p>
          <a:p>
            <a:pPr marL="914400" lvl="1" indent="-457200">
              <a:buFont typeface="+mj-lt"/>
              <a:buAutoNum type="arabicPeriod"/>
            </a:pPr>
            <a:r>
              <a:rPr lang="it-IT" dirty="0"/>
              <a:t>Calcolate i costi</a:t>
            </a:r>
          </a:p>
          <a:p>
            <a:pPr marL="914400" lvl="1" indent="-457200">
              <a:buFont typeface="+mj-lt"/>
              <a:buAutoNum type="arabicPeriod"/>
            </a:pPr>
            <a:r>
              <a:rPr lang="it-IT" dirty="0"/>
              <a:t>Ricorrete a prestiti, fondi o al crowdfunding</a:t>
            </a:r>
          </a:p>
          <a:p>
            <a:pPr marL="914400" lvl="1" indent="-457200">
              <a:buFont typeface="+mj-lt"/>
              <a:buAutoNum type="arabicPeriod"/>
            </a:pPr>
            <a:r>
              <a:rPr lang="it-IT" dirty="0"/>
              <a:t>Avviate la vostra azienda agricola</a:t>
            </a:r>
          </a:p>
          <a:p>
            <a:pPr marL="457200" lvl="1" indent="0">
              <a:buNone/>
            </a:pPr>
            <a:endParaRPr lang="sv-SE" dirty="0"/>
          </a:p>
        </p:txBody>
      </p:sp>
      <p:sp>
        <p:nvSpPr>
          <p:cNvPr id="4" name="Footer Placeholder 3">
            <a:extLst>
              <a:ext uri="{FF2B5EF4-FFF2-40B4-BE49-F238E27FC236}">
                <a16:creationId xmlns:a16="http://schemas.microsoft.com/office/drawing/2014/main" id="{A650723E-3BD6-4DAB-ACC6-BAC89EBAE11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D80E654-C706-1AC8-4A0B-5090EDE4117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9040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DD53-5F6C-E58F-659D-2F294E9D14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482155-38DE-CBC8-1EE7-7379C6B1C767}"/>
              </a:ext>
            </a:extLst>
          </p:cNvPr>
          <p:cNvSpPr>
            <a:spLocks noGrp="1"/>
          </p:cNvSpPr>
          <p:nvPr>
            <p:ph type="title"/>
          </p:nvPr>
        </p:nvSpPr>
        <p:spPr>
          <a:xfrm>
            <a:off x="1019693" y="890472"/>
            <a:ext cx="10766368" cy="1479665"/>
          </a:xfrm>
        </p:spPr>
        <p:txBody>
          <a:bodyPr>
            <a:normAutofit/>
          </a:bodyPr>
          <a:lstStyle/>
          <a:p>
            <a:r>
              <a:rPr lang="it-IT" dirty="0"/>
              <a:t>Cosa fare una volta avviata la vostra azienda agricola verticale </a:t>
            </a:r>
            <a:endParaRPr lang="sv-SE" dirty="0"/>
          </a:p>
        </p:txBody>
      </p:sp>
      <p:sp>
        <p:nvSpPr>
          <p:cNvPr id="7" name="Content Placeholder 6">
            <a:extLst>
              <a:ext uri="{FF2B5EF4-FFF2-40B4-BE49-F238E27FC236}">
                <a16:creationId xmlns:a16="http://schemas.microsoft.com/office/drawing/2014/main" id="{DBCED469-A9C5-F321-483A-A4E32603FB26}"/>
              </a:ext>
            </a:extLst>
          </p:cNvPr>
          <p:cNvSpPr>
            <a:spLocks noGrp="1"/>
          </p:cNvSpPr>
          <p:nvPr>
            <p:ph idx="1"/>
          </p:nvPr>
        </p:nvSpPr>
        <p:spPr>
          <a:xfrm>
            <a:off x="838200" y="2659135"/>
            <a:ext cx="10515600" cy="4351338"/>
          </a:xfrm>
        </p:spPr>
        <p:txBody>
          <a:bodyPr>
            <a:normAutofit/>
          </a:bodyPr>
          <a:lstStyle/>
          <a:p>
            <a:r>
              <a:rPr lang="sv-SE" dirty="0"/>
              <a:t>Fasi: </a:t>
            </a:r>
          </a:p>
          <a:p>
            <a:pPr marL="914400" lvl="1" indent="-457200">
              <a:buFont typeface="+mj-lt"/>
              <a:buAutoNum type="arabicPeriod"/>
            </a:pPr>
            <a:r>
              <a:rPr lang="it-IT" dirty="0"/>
              <a:t>Monitorate la crescita delle piante</a:t>
            </a:r>
          </a:p>
          <a:p>
            <a:pPr marL="914400" lvl="1" indent="-457200">
              <a:buFont typeface="+mj-lt"/>
              <a:buAutoNum type="arabicPeriod"/>
            </a:pPr>
            <a:r>
              <a:rPr lang="it-IT" dirty="0"/>
              <a:t>Raccogliete e vendete i vostri prodotti</a:t>
            </a:r>
          </a:p>
          <a:p>
            <a:pPr marL="914400" lvl="1" indent="-457200">
              <a:buFont typeface="+mj-lt"/>
              <a:buAutoNum type="arabicPeriod"/>
            </a:pPr>
            <a:r>
              <a:rPr lang="it-IT" dirty="0"/>
              <a:t>Analizzate i dati a vostra disposizione</a:t>
            </a:r>
          </a:p>
          <a:p>
            <a:pPr marL="914400" lvl="1" indent="-457200">
              <a:buFont typeface="+mj-lt"/>
              <a:buAutoNum type="arabicPeriod"/>
            </a:pPr>
            <a:r>
              <a:rPr lang="it-IT" dirty="0"/>
              <a:t>Continuate a migliorarvi </a:t>
            </a:r>
          </a:p>
          <a:p>
            <a:pPr marL="457200" lvl="1" indent="0">
              <a:buNone/>
            </a:pPr>
            <a:endParaRPr lang="sv-SE" dirty="0"/>
          </a:p>
        </p:txBody>
      </p:sp>
      <p:sp>
        <p:nvSpPr>
          <p:cNvPr id="4" name="Footer Placeholder 3">
            <a:extLst>
              <a:ext uri="{FF2B5EF4-FFF2-40B4-BE49-F238E27FC236}">
                <a16:creationId xmlns:a16="http://schemas.microsoft.com/office/drawing/2014/main" id="{AC3BA87B-BCD2-1DD6-C596-1D73275B82C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E0F69FC-54CD-61CF-83C1-5A774667919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2890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F032-8168-8C44-1EEF-643300362C6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57904D-7134-5B6C-CBF1-82A97B1E7675}"/>
              </a:ext>
            </a:extLst>
          </p:cNvPr>
          <p:cNvSpPr>
            <a:spLocks noGrp="1"/>
          </p:cNvSpPr>
          <p:nvPr>
            <p:ph type="title"/>
          </p:nvPr>
        </p:nvSpPr>
        <p:spPr/>
        <p:txBody>
          <a:bodyPr>
            <a:normAutofit/>
          </a:bodyPr>
          <a:lstStyle/>
          <a:p>
            <a:r>
              <a:rPr lang="it-IT" dirty="0"/>
              <a:t>Casi studio su aziende agricole verticali</a:t>
            </a:r>
            <a:endParaRPr lang="sv-SE" dirty="0"/>
          </a:p>
        </p:txBody>
      </p:sp>
      <p:sp>
        <p:nvSpPr>
          <p:cNvPr id="7" name="Text Placeholder 6">
            <a:extLst>
              <a:ext uri="{FF2B5EF4-FFF2-40B4-BE49-F238E27FC236}">
                <a16:creationId xmlns:a16="http://schemas.microsoft.com/office/drawing/2014/main" id="{FEB90137-1ABC-40DC-BA88-561DD73407BB}"/>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39529B68-D8F9-34EA-6247-BFE61A42B23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C4A550A-5883-9A07-DC2C-E548955ECBE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21250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9928A7-F4A5-9974-C3E7-F0ED1D3DA88B}"/>
              </a:ext>
            </a:extLst>
          </p:cNvPr>
          <p:cNvSpPr>
            <a:spLocks noGrp="1"/>
          </p:cNvSpPr>
          <p:nvPr>
            <p:ph type="title"/>
          </p:nvPr>
        </p:nvSpPr>
        <p:spPr>
          <a:xfrm>
            <a:off x="1253837" y="681787"/>
            <a:ext cx="10515600" cy="1009651"/>
          </a:xfrm>
        </p:spPr>
        <p:txBody>
          <a:bodyPr>
            <a:normAutofit fontScale="90000"/>
          </a:bodyPr>
          <a:lstStyle/>
          <a:p>
            <a:r>
              <a:rPr lang="en-US" dirty="0"/>
              <a:t>Thammasat University Urban Rooftop Farm (</a:t>
            </a:r>
            <a:r>
              <a:rPr lang="en-US" dirty="0" err="1"/>
              <a:t>Greenroofs</a:t>
            </a:r>
            <a:r>
              <a:rPr lang="en-US" dirty="0"/>
              <a:t>)</a:t>
            </a:r>
            <a:endParaRPr lang="sv-SE" dirty="0"/>
          </a:p>
        </p:txBody>
      </p:sp>
      <p:sp>
        <p:nvSpPr>
          <p:cNvPr id="9" name="Content Placeholder 8">
            <a:extLst>
              <a:ext uri="{FF2B5EF4-FFF2-40B4-BE49-F238E27FC236}">
                <a16:creationId xmlns:a16="http://schemas.microsoft.com/office/drawing/2014/main" id="{10B6EA34-12EF-8899-2C0D-60921549A495}"/>
              </a:ext>
            </a:extLst>
          </p:cNvPr>
          <p:cNvSpPr>
            <a:spLocks noGrp="1"/>
          </p:cNvSpPr>
          <p:nvPr>
            <p:ph idx="1"/>
          </p:nvPr>
        </p:nvSpPr>
        <p:spPr>
          <a:xfrm>
            <a:off x="838200" y="1825625"/>
            <a:ext cx="6477000" cy="4351338"/>
          </a:xfrm>
        </p:spPr>
        <p:txBody>
          <a:bodyPr/>
          <a:lstStyle/>
          <a:p>
            <a:r>
              <a:rPr lang="it-IT" sz="1800" dirty="0">
                <a:solidFill>
                  <a:srgbClr val="000000"/>
                </a:solidFill>
                <a:effectLst/>
                <a:latin typeface="Calibri" panose="020F0502020204030204" pitchFamily="34" charset="0"/>
                <a:ea typeface="Calibri" panose="020F0502020204030204" pitchFamily="34" charset="0"/>
              </a:rPr>
              <a:t>Progettata da LANDPROCESS e costata 31 milioni di dollari TURF coniuga la produzione di cibo sostenibile e di energie rinnovabili, lo smaltimento di rifiuti organici, la gestione delle acque e spazi pubblici nei suoi 22000 metri quadri. </a:t>
            </a:r>
          </a:p>
          <a:p>
            <a:r>
              <a:rPr lang="it-IT" sz="1800" dirty="0">
                <a:solidFill>
                  <a:srgbClr val="000000"/>
                </a:solidFill>
                <a:effectLst/>
                <a:latin typeface="Calibri" panose="020F0502020204030204" pitchFamily="34" charset="0"/>
                <a:ea typeface="Calibri" panose="020F0502020204030204" pitchFamily="34" charset="0"/>
              </a:rPr>
              <a:t>All’interno della TURF sono coltivate più di 40 specie di piante edibili: riso, verdure ed erbe locali e alberi da frutto. </a:t>
            </a:r>
          </a:p>
          <a:p>
            <a:r>
              <a:rPr lang="it-IT" sz="1800" dirty="0">
                <a:solidFill>
                  <a:srgbClr val="000000"/>
                </a:solidFill>
                <a:effectLst/>
                <a:latin typeface="Calibri" panose="020F0502020204030204" pitchFamily="34" charset="0"/>
                <a:ea typeface="Calibri" panose="020F0502020204030204" pitchFamily="34" charset="0"/>
              </a:rPr>
              <a:t>Il tetto è dotato di pannelli solari in grado di produrre 500.000 watt all’ora per irrigare l’azienda agricola urbana e dare elettricità all’edificio.</a:t>
            </a:r>
          </a:p>
        </p:txBody>
      </p:sp>
      <p:sp>
        <p:nvSpPr>
          <p:cNvPr id="4" name="Footer Placeholder 3">
            <a:extLst>
              <a:ext uri="{FF2B5EF4-FFF2-40B4-BE49-F238E27FC236}">
                <a16:creationId xmlns:a16="http://schemas.microsoft.com/office/drawing/2014/main" id="{8449AD98-40EB-7A53-DA3C-010902315AB3}"/>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4C3ED8B-D83A-BB7A-C803-10513E5367D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0" name="图片 1">
            <a:extLst>
              <a:ext uri="{FF2B5EF4-FFF2-40B4-BE49-F238E27FC236}">
                <a16:creationId xmlns:a16="http://schemas.microsoft.com/office/drawing/2014/main" id="{EA730E1F-553A-2182-B2B2-7A627545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23" y="1626101"/>
            <a:ext cx="3815080" cy="1873250"/>
          </a:xfrm>
          <a:prstGeom prst="rect">
            <a:avLst/>
          </a:prstGeom>
        </p:spPr>
      </p:pic>
      <p:pic>
        <p:nvPicPr>
          <p:cNvPr id="11" name="图片 1">
            <a:extLst>
              <a:ext uri="{FF2B5EF4-FFF2-40B4-BE49-F238E27FC236}">
                <a16:creationId xmlns:a16="http://schemas.microsoft.com/office/drawing/2014/main" id="{705E04FB-D684-8F26-7747-F3941A35F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923" y="3938838"/>
            <a:ext cx="3822065" cy="1860550"/>
          </a:xfrm>
          <a:prstGeom prst="rect">
            <a:avLst/>
          </a:prstGeom>
        </p:spPr>
      </p:pic>
    </p:spTree>
    <p:extLst>
      <p:ext uri="{BB962C8B-B14F-4D97-AF65-F5344CB8AC3E}">
        <p14:creationId xmlns:p14="http://schemas.microsoft.com/office/powerpoint/2010/main" val="426878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69-DCFC-F092-45FB-F735AEA9DC21}"/>
              </a:ext>
            </a:extLst>
          </p:cNvPr>
          <p:cNvSpPr>
            <a:spLocks noGrp="1"/>
          </p:cNvSpPr>
          <p:nvPr>
            <p:ph type="title"/>
          </p:nvPr>
        </p:nvSpPr>
        <p:spPr>
          <a:xfrm>
            <a:off x="1203960" y="680663"/>
            <a:ext cx="10515600" cy="1009651"/>
          </a:xfrm>
        </p:spPr>
        <p:txBody>
          <a:bodyPr>
            <a:normAutofit fontScale="90000"/>
          </a:bodyPr>
          <a:lstStyle/>
          <a:p>
            <a:r>
              <a:rPr lang="en-US" dirty="0"/>
              <a:t>Brooklyn Grange Rooftop Farm (BROOKLYN GRANGE)</a:t>
            </a:r>
            <a:endParaRPr lang="sv-SE" dirty="0"/>
          </a:p>
        </p:txBody>
      </p:sp>
      <p:sp>
        <p:nvSpPr>
          <p:cNvPr id="3" name="Content Placeholder 2">
            <a:extLst>
              <a:ext uri="{FF2B5EF4-FFF2-40B4-BE49-F238E27FC236}">
                <a16:creationId xmlns:a16="http://schemas.microsoft.com/office/drawing/2014/main" id="{353E3BB7-5B62-DF6E-F596-C84394BA5833}"/>
              </a:ext>
            </a:extLst>
          </p:cNvPr>
          <p:cNvSpPr>
            <a:spLocks noGrp="1"/>
          </p:cNvSpPr>
          <p:nvPr>
            <p:ph idx="1"/>
          </p:nvPr>
        </p:nvSpPr>
        <p:spPr>
          <a:xfrm>
            <a:off x="838200" y="1825625"/>
            <a:ext cx="6356684" cy="4351338"/>
          </a:xfrm>
        </p:spPr>
        <p:txBody>
          <a:bodyPr>
            <a:normAutofit lnSpcReduction="10000"/>
          </a:bodyPr>
          <a:lstStyle/>
          <a:p>
            <a:r>
              <a:rPr lang="it-IT" sz="1800" dirty="0">
                <a:solidFill>
                  <a:srgbClr val="000000"/>
                </a:solidFill>
                <a:effectLst/>
                <a:latin typeface="Calibri" panose="020F0502020204030204" pitchFamily="34" charset="0"/>
                <a:ea typeface="Calibri" panose="020F0502020204030204" pitchFamily="34" charset="0"/>
              </a:rPr>
              <a:t>Il budget necessario per avviare e gestire l’impresa era di $165.000, più tardi è salito a $200.000 perché l’estensione dell’edificio è passata da 4000 a 10.000 metri quadri. </a:t>
            </a:r>
          </a:p>
          <a:p>
            <a:r>
              <a:rPr lang="it-IT" sz="1800" dirty="0">
                <a:solidFill>
                  <a:srgbClr val="000000"/>
                </a:solidFill>
                <a:effectLst/>
                <a:latin typeface="Calibri" panose="020F0502020204030204" pitchFamily="34" charset="0"/>
                <a:ea typeface="Calibri" panose="020F0502020204030204" pitchFamily="34" charset="0"/>
              </a:rPr>
              <a:t>Più di 30 tipi di frutta e verdura vengono coltivate nella Brooklyn farm, soprattutto pomodori, ma anche peperoni, cavoli, barbabietole, carote, erbe aromatiche, carote, ravanelli, fagioli, ecc. Tutti i prodotti sono coltivati biologicamente in un terreno profondo 19 cm e l’utilizzo di suolo fa sì che tutto ciò che viene prodotto dalla Brooklyn </a:t>
            </a:r>
            <a:r>
              <a:rPr lang="it-IT" sz="1800" dirty="0" err="1">
                <a:solidFill>
                  <a:srgbClr val="000000"/>
                </a:solidFill>
                <a:effectLst/>
                <a:latin typeface="Calibri" panose="020F0502020204030204" pitchFamily="34" charset="0"/>
                <a:ea typeface="Calibri" panose="020F0502020204030204" pitchFamily="34" charset="0"/>
              </a:rPr>
              <a:t>Rooftop</a:t>
            </a:r>
            <a:r>
              <a:rPr lang="it-IT" sz="1800" dirty="0">
                <a:solidFill>
                  <a:srgbClr val="000000"/>
                </a:solidFill>
                <a:effectLst/>
                <a:latin typeface="Calibri" panose="020F0502020204030204" pitchFamily="34" charset="0"/>
                <a:ea typeface="Calibri" panose="020F0502020204030204" pitchFamily="34" charset="0"/>
              </a:rPr>
              <a:t> Farm sia sostenibile e sano per la salute delle persone. L’azienda produce circa 22679 chili di cibo biologico ogni anno che viene distribuito o servito ai visitatori, ai ristoranti o ai membri della comunità che sostiene l’azienda. </a:t>
            </a:r>
          </a:p>
          <a:p>
            <a:r>
              <a:rPr lang="it-IT" sz="1800" dirty="0">
                <a:solidFill>
                  <a:srgbClr val="000000"/>
                </a:solidFill>
                <a:effectLst/>
                <a:latin typeface="Calibri" panose="020F0502020204030204" pitchFamily="34" charset="0"/>
                <a:ea typeface="Calibri" panose="020F0502020204030204" pitchFamily="34" charset="0"/>
              </a:rPr>
              <a:t>La vendita dei prodotti agricoli costituisce solo un terzo delle loro entrate e le altre due fonti di guadagno importante sono rappresentate dall’organizzazione di eventi e dai servizi per la progettazione e la costruzione di tetti verdi. </a:t>
            </a:r>
          </a:p>
        </p:txBody>
      </p:sp>
      <p:sp>
        <p:nvSpPr>
          <p:cNvPr id="4" name="Footer Placeholder 3">
            <a:extLst>
              <a:ext uri="{FF2B5EF4-FFF2-40B4-BE49-F238E27FC236}">
                <a16:creationId xmlns:a16="http://schemas.microsoft.com/office/drawing/2014/main" id="{AB114FBD-C63A-656C-AA05-64DF72708C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3D5F77F1-DF1B-8144-3C53-FD63B434559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17A41CE6-5BF2-F2AB-259A-F03A8CD7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20" y="1752601"/>
            <a:ext cx="3898265" cy="1644650"/>
          </a:xfrm>
          <a:prstGeom prst="rect">
            <a:avLst/>
          </a:prstGeom>
          <a:noFill/>
          <a:ln>
            <a:noFill/>
          </a:ln>
        </p:spPr>
      </p:pic>
      <p:pic>
        <p:nvPicPr>
          <p:cNvPr id="7" name="图片 1">
            <a:extLst>
              <a:ext uri="{FF2B5EF4-FFF2-40B4-BE49-F238E27FC236}">
                <a16:creationId xmlns:a16="http://schemas.microsoft.com/office/drawing/2014/main" id="{FEBF2906-F5FF-59F4-43A1-BF7CE83CD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20" y="3812858"/>
            <a:ext cx="3924300" cy="1438910"/>
          </a:xfrm>
          <a:prstGeom prst="rect">
            <a:avLst/>
          </a:prstGeom>
        </p:spPr>
      </p:pic>
    </p:spTree>
    <p:extLst>
      <p:ext uri="{BB962C8B-B14F-4D97-AF65-F5344CB8AC3E}">
        <p14:creationId xmlns:p14="http://schemas.microsoft.com/office/powerpoint/2010/main" val="179560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906-5A96-5CDD-2F1B-47DE6736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4090-5BFE-CF36-16CC-83438A00DF56}"/>
              </a:ext>
            </a:extLst>
          </p:cNvPr>
          <p:cNvSpPr>
            <a:spLocks noGrp="1"/>
          </p:cNvSpPr>
          <p:nvPr>
            <p:ph type="title"/>
          </p:nvPr>
        </p:nvSpPr>
        <p:spPr/>
        <p:txBody>
          <a:bodyPr>
            <a:normAutofit fontScale="90000"/>
          </a:bodyPr>
          <a:lstStyle/>
          <a:p>
            <a:r>
              <a:rPr lang="en-US" dirty="0"/>
              <a:t>L’Aquaponic Urban Farm di </a:t>
            </a:r>
            <a:r>
              <a:rPr lang="en-US" dirty="0" err="1"/>
              <a:t>GrowUp</a:t>
            </a:r>
            <a:r>
              <a:rPr lang="en-US" dirty="0"/>
              <a:t> (</a:t>
            </a:r>
            <a:r>
              <a:rPr lang="en-US" dirty="0" err="1"/>
              <a:t>Designboom</a:t>
            </a:r>
            <a:r>
              <a:rPr lang="en-US" dirty="0"/>
              <a:t>)</a:t>
            </a:r>
            <a:endParaRPr lang="sv-SE" dirty="0"/>
          </a:p>
        </p:txBody>
      </p:sp>
      <p:sp>
        <p:nvSpPr>
          <p:cNvPr id="3" name="Content Placeholder 2">
            <a:extLst>
              <a:ext uri="{FF2B5EF4-FFF2-40B4-BE49-F238E27FC236}">
                <a16:creationId xmlns:a16="http://schemas.microsoft.com/office/drawing/2014/main" id="{C08F5B4A-68DB-0D74-9073-C1792BB2A1CC}"/>
              </a:ext>
            </a:extLst>
          </p:cNvPr>
          <p:cNvSpPr>
            <a:spLocks noGrp="1"/>
          </p:cNvSpPr>
          <p:nvPr>
            <p:ph idx="1"/>
          </p:nvPr>
        </p:nvSpPr>
        <p:spPr>
          <a:xfrm>
            <a:off x="838200" y="1825625"/>
            <a:ext cx="6356684" cy="4351338"/>
          </a:xfrm>
        </p:spPr>
        <p:txBody>
          <a:bodyPr>
            <a:normAutofit/>
          </a:bodyPr>
          <a:lstStyle/>
          <a:p>
            <a:r>
              <a:rPr lang="it-IT" sz="1800" dirty="0">
                <a:solidFill>
                  <a:srgbClr val="000000"/>
                </a:solidFill>
                <a:effectLst/>
                <a:latin typeface="Calibri" panose="020F0502020204030204" pitchFamily="34" charset="0"/>
                <a:ea typeface="Calibri" panose="020F0502020204030204" pitchFamily="34" charset="0"/>
              </a:rPr>
              <a:t>Dopo aver racimolato oltre £16.000 grazie a una campagna su Kickstarter, la squadra ha costruito la sua </a:t>
            </a:r>
            <a:r>
              <a:rPr lang="it-IT" sz="1800" dirty="0" err="1">
                <a:solidFill>
                  <a:srgbClr val="000000"/>
                </a:solidFill>
                <a:effectLst/>
                <a:latin typeface="Calibri" panose="020F0502020204030204" pitchFamily="34" charset="0"/>
                <a:ea typeface="Calibri" panose="020F0502020204030204" pitchFamily="34" charset="0"/>
              </a:rPr>
              <a:t>GrowUp</a:t>
            </a:r>
            <a:r>
              <a:rPr lang="it-IT" sz="1800" dirty="0">
                <a:solidFill>
                  <a:srgbClr val="000000"/>
                </a:solidFill>
                <a:effectLst/>
                <a:latin typeface="Calibri" panose="020F0502020204030204" pitchFamily="34" charset="0"/>
                <a:ea typeface="Calibri" panose="020F0502020204030204" pitchFamily="34" charset="0"/>
              </a:rPr>
              <a:t> Box a partire da un container che è stato modificato per ospitare una serra sul tetto. </a:t>
            </a:r>
          </a:p>
          <a:p>
            <a:r>
              <a:rPr lang="it-IT" sz="1800" dirty="0">
                <a:solidFill>
                  <a:srgbClr val="000000"/>
                </a:solidFill>
                <a:effectLst/>
                <a:latin typeface="Calibri" panose="020F0502020204030204" pitchFamily="34" charset="0"/>
                <a:ea typeface="Calibri" panose="020F0502020204030204" pitchFamily="34" charset="0"/>
              </a:rPr>
              <a:t>Con una superficie di soli 14 metri quadrati, </a:t>
            </a:r>
            <a:r>
              <a:rPr lang="it-IT" sz="1800" dirty="0" err="1">
                <a:solidFill>
                  <a:srgbClr val="000000"/>
                </a:solidFill>
                <a:effectLst/>
                <a:latin typeface="Calibri" panose="020F0502020204030204" pitchFamily="34" charset="0"/>
                <a:ea typeface="Calibri" panose="020F0502020204030204" pitchFamily="34" charset="0"/>
              </a:rPr>
              <a:t>GrowUp</a:t>
            </a:r>
            <a:r>
              <a:rPr lang="it-IT" sz="1800" dirty="0">
                <a:solidFill>
                  <a:srgbClr val="000000"/>
                </a:solidFill>
                <a:effectLst/>
                <a:latin typeface="Calibri" panose="020F0502020204030204" pitchFamily="34" charset="0"/>
                <a:ea typeface="Calibri" panose="020F0502020204030204" pitchFamily="34" charset="0"/>
              </a:rPr>
              <a:t> Box è in grado di produrre 100 kg di pesce e 400 kg di lattuga l’anno. </a:t>
            </a:r>
          </a:p>
          <a:p>
            <a:r>
              <a:rPr lang="it-IT" sz="1800" dirty="0">
                <a:solidFill>
                  <a:srgbClr val="000000"/>
                </a:solidFill>
                <a:effectLst/>
                <a:latin typeface="Calibri" panose="020F0502020204030204" pitchFamily="34" charset="0"/>
                <a:ea typeface="Calibri" panose="020F0502020204030204" pitchFamily="34" charset="0"/>
              </a:rPr>
              <a:t>Inserito in un sistema ibrido detto acquaponico in cui il metodo di coltivazione delle piante in acqua è associato all’acquacoltura, il modulo è dotato di una serra sul tetto che viene concimato con l’acqua proveniente dalle vasche in cui nuotano i tilapia che viene purificata dalle piante azotofissatrici per poi essere riversata nuovamente nelle vasche.</a:t>
            </a:r>
          </a:p>
        </p:txBody>
      </p:sp>
      <p:sp>
        <p:nvSpPr>
          <p:cNvPr id="4" name="Footer Placeholder 3">
            <a:extLst>
              <a:ext uri="{FF2B5EF4-FFF2-40B4-BE49-F238E27FC236}">
                <a16:creationId xmlns:a16="http://schemas.microsoft.com/office/drawing/2014/main" id="{CE924457-5E1D-5C8F-E7DD-2791153D54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EF7F180-5561-35D1-181B-70FE8BA75DF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图片 1">
            <a:extLst>
              <a:ext uri="{FF2B5EF4-FFF2-40B4-BE49-F238E27FC236}">
                <a16:creationId xmlns:a16="http://schemas.microsoft.com/office/drawing/2014/main" id="{10413D7F-75EE-B7E2-0F70-CF692502F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316" y="1663699"/>
            <a:ext cx="2959084" cy="1999575"/>
          </a:xfrm>
          <a:prstGeom prst="rect">
            <a:avLst/>
          </a:prstGeom>
        </p:spPr>
      </p:pic>
      <p:pic>
        <p:nvPicPr>
          <p:cNvPr id="9" name="图片 1">
            <a:extLst>
              <a:ext uri="{FF2B5EF4-FFF2-40B4-BE49-F238E27FC236}">
                <a16:creationId xmlns:a16="http://schemas.microsoft.com/office/drawing/2014/main" id="{08ACAF22-A1A9-23F9-AC37-53000150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16" y="3874452"/>
            <a:ext cx="2959084" cy="2183191"/>
          </a:xfrm>
          <a:prstGeom prst="rect">
            <a:avLst/>
          </a:prstGeom>
        </p:spPr>
      </p:pic>
    </p:spTree>
    <p:extLst>
      <p:ext uri="{BB962C8B-B14F-4D97-AF65-F5344CB8AC3E}">
        <p14:creationId xmlns:p14="http://schemas.microsoft.com/office/powerpoint/2010/main" val="34599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72190" y="3004409"/>
            <a:ext cx="12047620" cy="2387600"/>
          </a:xfrm>
        </p:spPr>
        <p:txBody>
          <a:bodyPr>
            <a:noAutofit/>
          </a:bodyPr>
          <a:lstStyle/>
          <a:p>
            <a:r>
              <a:rPr lang="it-IT" sz="4800" dirty="0"/>
              <a:t>Corso rivolto a</a:t>
            </a:r>
            <a:r>
              <a:rPr lang="it-IT" sz="4800" b="1" dirty="0">
                <a:solidFill>
                  <a:srgbClr val="94C020"/>
                </a:solidFill>
                <a:latin typeface="+mn-lt"/>
              </a:rPr>
              <a:t>: </a:t>
            </a:r>
            <a:r>
              <a:rPr lang="it-IT" sz="4800" b="0" dirty="0">
                <a:solidFill>
                  <a:srgbClr val="94C020"/>
                </a:solidFill>
                <a:latin typeface="+mn-lt"/>
              </a:rPr>
              <a:t>Centri di formazione professionale</a:t>
            </a:r>
            <a:br>
              <a:rPr lang="it-IT" sz="4800" b="1" dirty="0">
                <a:solidFill>
                  <a:srgbClr val="94C020"/>
                </a:solidFill>
                <a:latin typeface="+mn-lt"/>
              </a:rPr>
            </a:br>
            <a:r>
              <a:rPr lang="it-IT" sz="4800" b="1" dirty="0">
                <a:solidFill>
                  <a:srgbClr val="94C020"/>
                </a:solidFill>
                <a:latin typeface="+mn-lt"/>
              </a:rPr>
              <a:t>Modulo: </a:t>
            </a:r>
            <a:r>
              <a:rPr lang="it-IT" sz="4800" b="0" dirty="0">
                <a:solidFill>
                  <a:srgbClr val="94C020"/>
                </a:solidFill>
                <a:latin typeface="+mn-lt"/>
              </a:rPr>
              <a:t>Agricoltura in ambiente controllato</a:t>
            </a:r>
            <a:br>
              <a:rPr lang="it-IT" sz="4800" b="1" dirty="0">
                <a:solidFill>
                  <a:srgbClr val="94C020"/>
                </a:solidFill>
                <a:latin typeface="+mn-lt"/>
              </a:rPr>
            </a:br>
            <a:r>
              <a:rPr lang="it-IT" sz="4800" b="1" dirty="0">
                <a:solidFill>
                  <a:srgbClr val="94C020"/>
                </a:solidFill>
                <a:latin typeface="+mn-lt"/>
              </a:rPr>
              <a:t>Unità di apprendimento: </a:t>
            </a:r>
            <a:r>
              <a:rPr lang="it-IT" sz="4800" b="0" dirty="0">
                <a:solidFill>
                  <a:srgbClr val="94C020"/>
                </a:solidFill>
                <a:latin typeface="+mn-lt"/>
              </a:rPr>
              <a:t>Il mondo delle aziende agricole urbane: una guida pratica </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673629" y="5514639"/>
            <a:ext cx="9144000" cy="1655762"/>
          </a:xfrm>
        </p:spPr>
        <p:txBody>
          <a:bodyPr/>
          <a:lstStyle/>
          <a:p>
            <a:pPr marL="0" indent="0">
              <a:buNone/>
            </a:pPr>
            <a:r>
              <a:rPr lang="it-IT" dirty="0">
                <a:solidFill>
                  <a:schemeClr val="tx1">
                    <a:lumMod val="65000"/>
                    <a:lumOff val="35000"/>
                  </a:schemeClr>
                </a:solidFill>
              </a:rPr>
              <a:t>Hailong Li</a:t>
            </a:r>
          </a:p>
          <a:p>
            <a:pPr marL="0" indent="0">
              <a:buNone/>
            </a:pPr>
            <a:r>
              <a:rPr lang="it-IT" dirty="0"/>
              <a:t>Mälardalen University</a:t>
            </a:r>
          </a:p>
          <a:p>
            <a:pPr marL="0" indent="0">
              <a:buNone/>
            </a:pPr>
            <a:r>
              <a:rPr lang="it-IT" dirty="0">
                <a:solidFill>
                  <a:schemeClr val="tx1">
                    <a:lumMod val="65000"/>
                    <a:lumOff val="35000"/>
                  </a:schemeClr>
                </a:solidFill>
              </a:rPr>
              <a:t>Sweden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0BAF-5868-C149-0372-DE6EC66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39A1-2A9E-1A7F-49A1-3499AE0C6CEE}"/>
              </a:ext>
            </a:extLst>
          </p:cNvPr>
          <p:cNvSpPr>
            <a:spLocks noGrp="1"/>
          </p:cNvSpPr>
          <p:nvPr>
            <p:ph type="title"/>
          </p:nvPr>
        </p:nvSpPr>
        <p:spPr/>
        <p:txBody>
          <a:bodyPr>
            <a:normAutofit/>
          </a:bodyPr>
          <a:lstStyle/>
          <a:p>
            <a:r>
              <a:rPr lang="en-US" dirty="0" err="1"/>
              <a:t>Pasona</a:t>
            </a:r>
            <a:r>
              <a:rPr lang="en-US" dirty="0"/>
              <a:t> Urban Farm (</a:t>
            </a:r>
            <a:r>
              <a:rPr lang="en-US" dirty="0" err="1"/>
              <a:t>Buczynski</a:t>
            </a:r>
            <a:r>
              <a:rPr lang="en-US" dirty="0"/>
              <a:t>, 2013)</a:t>
            </a:r>
            <a:endParaRPr lang="sv-SE" dirty="0"/>
          </a:p>
        </p:txBody>
      </p:sp>
      <p:sp>
        <p:nvSpPr>
          <p:cNvPr id="3" name="Content Placeholder 2">
            <a:extLst>
              <a:ext uri="{FF2B5EF4-FFF2-40B4-BE49-F238E27FC236}">
                <a16:creationId xmlns:a16="http://schemas.microsoft.com/office/drawing/2014/main" id="{BFB7E576-D25F-15B1-B079-91FE53A34571}"/>
              </a:ext>
            </a:extLst>
          </p:cNvPr>
          <p:cNvSpPr>
            <a:spLocks noGrp="1"/>
          </p:cNvSpPr>
          <p:nvPr>
            <p:ph idx="1"/>
          </p:nvPr>
        </p:nvSpPr>
        <p:spPr>
          <a:xfrm>
            <a:off x="838200" y="1825625"/>
            <a:ext cx="6356684" cy="4351338"/>
          </a:xfrm>
        </p:spPr>
        <p:txBody>
          <a:bodyPr>
            <a:normAutofit/>
          </a:bodyPr>
          <a:lstStyle/>
          <a:p>
            <a:r>
              <a:rPr lang="it-IT" sz="1800" dirty="0">
                <a:solidFill>
                  <a:srgbClr val="000000"/>
                </a:solidFill>
                <a:effectLst/>
                <a:latin typeface="Calibri" panose="020F0502020204030204" pitchFamily="34" charset="0"/>
                <a:ea typeface="Calibri" panose="020F0502020204030204" pitchFamily="34" charset="0"/>
              </a:rPr>
              <a:t>Gli interni dell’ufficio sono costellati di vigne, alberi, aiuole. </a:t>
            </a:r>
          </a:p>
          <a:p>
            <a:r>
              <a:rPr lang="it-IT" sz="1800" dirty="0">
                <a:solidFill>
                  <a:srgbClr val="000000"/>
                </a:solidFill>
                <a:effectLst/>
                <a:latin typeface="Calibri" panose="020F0502020204030204" pitchFamily="34" charset="0"/>
                <a:ea typeface="Calibri" panose="020F0502020204030204" pitchFamily="34" charset="0"/>
              </a:rPr>
              <a:t>Un sistema intelligente di controllo delle condizioni atmosferiche monitora l’umidità, la temperatura e la ventilazione per garantire il confort delle persone nel corso dell’orario di lavoro e la crescita delle piante dopo la chiusura, massimizzando la resa del raccolto e la crescita delle piante. </a:t>
            </a:r>
          </a:p>
          <a:p>
            <a:r>
              <a:rPr lang="it-IT" sz="1800" dirty="0">
                <a:solidFill>
                  <a:srgbClr val="000000"/>
                </a:solidFill>
                <a:effectLst/>
                <a:latin typeface="Calibri" panose="020F0502020204030204" pitchFamily="34" charset="0"/>
                <a:ea typeface="Calibri" panose="020F0502020204030204" pitchFamily="34" charset="0"/>
              </a:rPr>
              <a:t>Una volta raccolti i prodotti, questi sono serviti dalle mense dell’edificio nel rispetto della filosofia del km0 e della distribuzione di cibo sostenibile la spesa per l’energia e i trasporti. </a:t>
            </a:r>
          </a:p>
          <a:p>
            <a:r>
              <a:rPr lang="it-IT" sz="1800" dirty="0">
                <a:solidFill>
                  <a:srgbClr val="000000"/>
                </a:solidFill>
                <a:effectLst/>
                <a:latin typeface="Calibri" panose="020F0502020204030204" pitchFamily="34" charset="0"/>
                <a:ea typeface="Calibri" panose="020F0502020204030204" pitchFamily="34" charset="0"/>
              </a:rPr>
              <a:t>All’esterno, una doppia facciata verde ospita piante, fiori e alberi di arance piantati sui balconi che creano un muro verde e danno risalto all’identità dell’azienda. </a:t>
            </a:r>
          </a:p>
        </p:txBody>
      </p:sp>
      <p:sp>
        <p:nvSpPr>
          <p:cNvPr id="4" name="Footer Placeholder 3">
            <a:extLst>
              <a:ext uri="{FF2B5EF4-FFF2-40B4-BE49-F238E27FC236}">
                <a16:creationId xmlns:a16="http://schemas.microsoft.com/office/drawing/2014/main" id="{847FDE63-14E4-87B2-8075-51EB711134D2}"/>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0D423E0-BC53-657F-1AA5-ABDD7A4C740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图片 1">
            <a:extLst>
              <a:ext uri="{FF2B5EF4-FFF2-40B4-BE49-F238E27FC236}">
                <a16:creationId xmlns:a16="http://schemas.microsoft.com/office/drawing/2014/main" id="{932B25C1-2BB9-16E6-BBA5-0D5467627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988" y="1690687"/>
            <a:ext cx="3255411" cy="2105671"/>
          </a:xfrm>
          <a:prstGeom prst="rect">
            <a:avLst/>
          </a:prstGeom>
        </p:spPr>
      </p:pic>
      <p:pic>
        <p:nvPicPr>
          <p:cNvPr id="7" name="图片 1">
            <a:extLst>
              <a:ext uri="{FF2B5EF4-FFF2-40B4-BE49-F238E27FC236}">
                <a16:creationId xmlns:a16="http://schemas.microsoft.com/office/drawing/2014/main" id="{F8A8D843-F3D2-FCFC-CD26-F66F8121D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87" y="4001294"/>
            <a:ext cx="3255411" cy="2084760"/>
          </a:xfrm>
          <a:prstGeom prst="rect">
            <a:avLst/>
          </a:prstGeom>
        </p:spPr>
      </p:pic>
    </p:spTree>
    <p:extLst>
      <p:ext uri="{BB962C8B-B14F-4D97-AF65-F5344CB8AC3E}">
        <p14:creationId xmlns:p14="http://schemas.microsoft.com/office/powerpoint/2010/main" val="336966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A952-BD19-6DEA-F420-A424A7859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24906-835B-B524-4664-74EB756FB098}"/>
              </a:ext>
            </a:extLst>
          </p:cNvPr>
          <p:cNvSpPr>
            <a:spLocks noGrp="1"/>
          </p:cNvSpPr>
          <p:nvPr>
            <p:ph type="title"/>
          </p:nvPr>
        </p:nvSpPr>
        <p:spPr/>
        <p:txBody>
          <a:bodyPr>
            <a:normAutofit/>
          </a:bodyPr>
          <a:lstStyle/>
          <a:p>
            <a:r>
              <a:rPr lang="en-US" dirty="0"/>
              <a:t>Growing Underground (Walsh, 2021)</a:t>
            </a:r>
            <a:endParaRPr lang="sv-SE" dirty="0"/>
          </a:p>
        </p:txBody>
      </p:sp>
      <p:sp>
        <p:nvSpPr>
          <p:cNvPr id="3" name="Content Placeholder 2">
            <a:extLst>
              <a:ext uri="{FF2B5EF4-FFF2-40B4-BE49-F238E27FC236}">
                <a16:creationId xmlns:a16="http://schemas.microsoft.com/office/drawing/2014/main" id="{358E978C-9A73-07FF-00D1-C0225B0FF416}"/>
              </a:ext>
            </a:extLst>
          </p:cNvPr>
          <p:cNvSpPr>
            <a:spLocks noGrp="1"/>
          </p:cNvSpPr>
          <p:nvPr>
            <p:ph idx="1"/>
          </p:nvPr>
        </p:nvSpPr>
        <p:spPr>
          <a:xfrm>
            <a:off x="838200" y="1825625"/>
            <a:ext cx="6356684" cy="4351338"/>
          </a:xfrm>
        </p:spPr>
        <p:txBody>
          <a:bodyPr>
            <a:normAutofit fontScale="92500" lnSpcReduction="10000"/>
          </a:bodyPr>
          <a:lstStyle/>
          <a:p>
            <a:r>
              <a:rPr lang="it-IT" sz="1800" dirty="0">
                <a:solidFill>
                  <a:srgbClr val="000000"/>
                </a:solidFill>
                <a:effectLst/>
                <a:latin typeface="Calibri" panose="020F0502020204030204" pitchFamily="34" charset="0"/>
                <a:ea typeface="Calibri" panose="020F0502020204030204" pitchFamily="34" charset="0"/>
              </a:rPr>
              <a:t>Trentatré metri sotto le strade di Clapham, un quartiere a sud-ovest di Londra, si trova il primo orto sotterraneo del mondo. Si serve delle ultime tecnologie idroponiche e di un impianto di illuminazione a LED alimentato con fonti di energia rinnovabile per produrre alimenti freschi. </a:t>
            </a:r>
          </a:p>
          <a:p>
            <a:r>
              <a:rPr lang="it-IT" sz="1800" dirty="0" err="1">
                <a:solidFill>
                  <a:srgbClr val="000000"/>
                </a:solidFill>
                <a:effectLst/>
                <a:latin typeface="Calibri" panose="020F0502020204030204" pitchFamily="34" charset="0"/>
                <a:ea typeface="Calibri" panose="020F0502020204030204" pitchFamily="34" charset="0"/>
              </a:rPr>
              <a:t>Growing</a:t>
            </a:r>
            <a:r>
              <a:rPr lang="it-IT" sz="1800" dirty="0">
                <a:solidFill>
                  <a:srgbClr val="000000"/>
                </a:solidFill>
                <a:effectLst/>
                <a:latin typeface="Calibri" panose="020F0502020204030204" pitchFamily="34" charset="0"/>
                <a:ea typeface="Calibri" panose="020F0502020204030204" pitchFamily="34" charset="0"/>
              </a:rPr>
              <a:t> Underground è un orto verticale idroponico che utilizza il 70% in meno di acqua per le proprie operazioni. Si serve di un sistema idroponico </a:t>
            </a:r>
            <a:r>
              <a:rPr lang="it-IT" sz="1800" dirty="0" err="1">
                <a:solidFill>
                  <a:srgbClr val="000000"/>
                </a:solidFill>
                <a:effectLst/>
                <a:latin typeface="Calibri" panose="020F0502020204030204" pitchFamily="34" charset="0"/>
                <a:ea typeface="Calibri" panose="020F0502020204030204" pitchFamily="34" charset="0"/>
              </a:rPr>
              <a:t>ebb</a:t>
            </a:r>
            <a:r>
              <a:rPr lang="it-IT" sz="1800" dirty="0">
                <a:solidFill>
                  <a:srgbClr val="000000"/>
                </a:solidFill>
                <a:effectLst/>
                <a:latin typeface="Calibri" panose="020F0502020204030204" pitchFamily="34" charset="0"/>
                <a:ea typeface="Calibri" panose="020F0502020204030204" pitchFamily="34" charset="0"/>
              </a:rPr>
              <a:t> and flow dove l’acqua ricca di sostanze nutrienti fluisce nei letti dei germogli alcune volte al giorno e poi viene riciclata e riutilizzata. Le piante fluttuano in un sostrato fatto di lana riciclata. Le luci sopra le piante vengono accese e spente per simulare l’alternarsi del giorno e della notte. </a:t>
            </a:r>
          </a:p>
          <a:p>
            <a:r>
              <a:rPr lang="it-IT" sz="1800" dirty="0" err="1">
                <a:solidFill>
                  <a:srgbClr val="000000"/>
                </a:solidFill>
                <a:effectLst/>
                <a:latin typeface="Calibri" panose="020F0502020204030204" pitchFamily="34" charset="0"/>
                <a:ea typeface="Calibri" panose="020F0502020204030204" pitchFamily="34" charset="0"/>
              </a:rPr>
              <a:t>Growing</a:t>
            </a:r>
            <a:r>
              <a:rPr lang="it-IT" sz="1800" dirty="0">
                <a:solidFill>
                  <a:srgbClr val="000000"/>
                </a:solidFill>
                <a:effectLst/>
                <a:latin typeface="Calibri" panose="020F0502020204030204" pitchFamily="34" charset="0"/>
                <a:ea typeface="Calibri" panose="020F0502020204030204" pitchFamily="34" charset="0"/>
              </a:rPr>
              <a:t> Underground puntava a produrre più di 60 tonnellate di raccolto all’anno per un’area di 528m2 (più o meno quella di un campo da tennis) entro il 2022, abbastanza per rispondere al fabbisogno di consumo di lattuga di 10000 adulti. L’azienda agricola produce 12 volte di più per unità rispetto a una serra tradizionale nel Regno Unito, ma consuma 4 volte più energia. </a:t>
            </a:r>
          </a:p>
        </p:txBody>
      </p:sp>
      <p:sp>
        <p:nvSpPr>
          <p:cNvPr id="4" name="Footer Placeholder 3">
            <a:extLst>
              <a:ext uri="{FF2B5EF4-FFF2-40B4-BE49-F238E27FC236}">
                <a16:creationId xmlns:a16="http://schemas.microsoft.com/office/drawing/2014/main" id="{DE9AFC10-1C5F-1700-5EF9-D9D8142F323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2E289DB7-D86C-F8C2-61C2-CA8D1B1C426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图片 1">
            <a:extLst>
              <a:ext uri="{FF2B5EF4-FFF2-40B4-BE49-F238E27FC236}">
                <a16:creationId xmlns:a16="http://schemas.microsoft.com/office/drawing/2014/main" id="{BFF5F033-F76C-E784-9673-4144006E4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632" y="1825625"/>
            <a:ext cx="3086735" cy="2006600"/>
          </a:xfrm>
          <a:prstGeom prst="rect">
            <a:avLst/>
          </a:prstGeom>
        </p:spPr>
      </p:pic>
      <p:pic>
        <p:nvPicPr>
          <p:cNvPr id="9" name="图片 1">
            <a:extLst>
              <a:ext uri="{FF2B5EF4-FFF2-40B4-BE49-F238E27FC236}">
                <a16:creationId xmlns:a16="http://schemas.microsoft.com/office/drawing/2014/main" id="{09068618-F067-E6D3-274E-C64E4B028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31" y="4040664"/>
            <a:ext cx="3086735" cy="2257828"/>
          </a:xfrm>
          <a:prstGeom prst="rect">
            <a:avLst/>
          </a:prstGeom>
        </p:spPr>
      </p:pic>
    </p:spTree>
    <p:extLst>
      <p:ext uri="{BB962C8B-B14F-4D97-AF65-F5344CB8AC3E}">
        <p14:creationId xmlns:p14="http://schemas.microsoft.com/office/powerpoint/2010/main" val="176332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4254-B189-93D8-A78A-7C2E7294D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38A7F-A972-582A-2300-AF480B7EC996}"/>
              </a:ext>
            </a:extLst>
          </p:cNvPr>
          <p:cNvSpPr>
            <a:spLocks noGrp="1"/>
          </p:cNvSpPr>
          <p:nvPr>
            <p:ph type="title"/>
          </p:nvPr>
        </p:nvSpPr>
        <p:spPr/>
        <p:txBody>
          <a:bodyPr>
            <a:normAutofit/>
          </a:bodyPr>
          <a:lstStyle/>
          <a:p>
            <a:r>
              <a:rPr lang="en-US" dirty="0"/>
              <a:t>Pink Farm (</a:t>
            </a:r>
            <a:r>
              <a:rPr lang="en-US" dirty="0" err="1"/>
              <a:t>Verticalfarm</a:t>
            </a:r>
            <a:r>
              <a:rPr lang="en-US" dirty="0"/>
              <a:t> Daily)</a:t>
            </a:r>
            <a:endParaRPr lang="sv-SE" dirty="0"/>
          </a:p>
        </p:txBody>
      </p:sp>
      <p:sp>
        <p:nvSpPr>
          <p:cNvPr id="3" name="Content Placeholder 2">
            <a:extLst>
              <a:ext uri="{FF2B5EF4-FFF2-40B4-BE49-F238E27FC236}">
                <a16:creationId xmlns:a16="http://schemas.microsoft.com/office/drawing/2014/main" id="{971045AF-AEF3-250E-3F63-BC2CCBBEC8C8}"/>
              </a:ext>
            </a:extLst>
          </p:cNvPr>
          <p:cNvSpPr>
            <a:spLocks noGrp="1"/>
          </p:cNvSpPr>
          <p:nvPr>
            <p:ph idx="1"/>
          </p:nvPr>
        </p:nvSpPr>
        <p:spPr>
          <a:xfrm>
            <a:off x="838200" y="1825625"/>
            <a:ext cx="6356684" cy="4351338"/>
          </a:xfrm>
        </p:spPr>
        <p:txBody>
          <a:bodyPr>
            <a:normAutofit/>
          </a:bodyPr>
          <a:lstStyle/>
          <a:p>
            <a:r>
              <a:rPr lang="it-IT" sz="1800" dirty="0">
                <a:solidFill>
                  <a:srgbClr val="000000"/>
                </a:solidFill>
                <a:effectLst/>
                <a:latin typeface="Calibri" panose="020F0502020204030204" pitchFamily="34" charset="0"/>
                <a:ea typeface="Calibri" panose="020F0502020204030204" pitchFamily="34" charset="0"/>
              </a:rPr>
              <a:t>Oggi Pink Farms ha a disposizione 750 metri quadri per la produzione di tutti i tipi di vegetali, quali lattuga, rucola, bietola, spinaci, basilico, micro-ortaggi tra gli altri. </a:t>
            </a:r>
          </a:p>
          <a:p>
            <a:r>
              <a:rPr lang="it-IT" sz="1800" dirty="0">
                <a:solidFill>
                  <a:srgbClr val="000000"/>
                </a:solidFill>
                <a:effectLst/>
                <a:latin typeface="Calibri" panose="020F0502020204030204" pitchFamily="34" charset="0"/>
                <a:ea typeface="Calibri" panose="020F0502020204030204" pitchFamily="34" charset="0"/>
              </a:rPr>
              <a:t>L’orto verticale di Pink Farms produce circa tre tonnellate al mese di prodotti alimentari e ha una resa di circa 130 volte superiore per metro quadrato di terreno. Secondo Maia questo modello consente di risparmiare il 95% di acqua e il 60% di fertilizzati per chilo. Inoltre, le piante vengono coltivate senza l’ausilio di pesticidi. </a:t>
            </a:r>
          </a:p>
          <a:p>
            <a:r>
              <a:rPr lang="it-IT" sz="1800" dirty="0">
                <a:solidFill>
                  <a:srgbClr val="000000"/>
                </a:solidFill>
                <a:effectLst/>
                <a:latin typeface="Calibri" panose="020F0502020204030204" pitchFamily="34" charset="0"/>
                <a:ea typeface="Calibri" panose="020F0502020204030204" pitchFamily="34" charset="0"/>
              </a:rPr>
              <a:t>La squadra lavora sull’automazione su larga scala in un ambiente controllato. Ha sviluppato un sistema di coltivazione in cui non avviene nessun scambio di aria con l’ambiente esterno. </a:t>
            </a:r>
          </a:p>
        </p:txBody>
      </p:sp>
      <p:sp>
        <p:nvSpPr>
          <p:cNvPr id="4" name="Footer Placeholder 3">
            <a:extLst>
              <a:ext uri="{FF2B5EF4-FFF2-40B4-BE49-F238E27FC236}">
                <a16:creationId xmlns:a16="http://schemas.microsoft.com/office/drawing/2014/main" id="{6A6AFC34-3829-D3F8-4168-549F9256241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B4302489-62D2-1789-C485-609BD5E1F05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图片 1">
            <a:extLst>
              <a:ext uri="{FF2B5EF4-FFF2-40B4-BE49-F238E27FC236}">
                <a16:creationId xmlns:a16="http://schemas.microsoft.com/office/drawing/2014/main" id="{F6BCEE22-B821-621F-14F8-84604190F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690" y="1517333"/>
            <a:ext cx="3318746" cy="2196414"/>
          </a:xfrm>
          <a:prstGeom prst="rect">
            <a:avLst/>
          </a:prstGeom>
        </p:spPr>
      </p:pic>
      <p:pic>
        <p:nvPicPr>
          <p:cNvPr id="7" name="图片 1">
            <a:extLst>
              <a:ext uri="{FF2B5EF4-FFF2-40B4-BE49-F238E27FC236}">
                <a16:creationId xmlns:a16="http://schemas.microsoft.com/office/drawing/2014/main" id="{E1012E87-3C8B-39AA-7769-F1C156518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865" y="4181641"/>
            <a:ext cx="3326149" cy="1040063"/>
          </a:xfrm>
          <a:prstGeom prst="rect">
            <a:avLst/>
          </a:prstGeom>
        </p:spPr>
      </p:pic>
    </p:spTree>
    <p:extLst>
      <p:ext uri="{BB962C8B-B14F-4D97-AF65-F5344CB8AC3E}">
        <p14:creationId xmlns:p14="http://schemas.microsoft.com/office/powerpoint/2010/main" val="147244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4EE8-0B4C-7926-9427-74F7849AD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01ED1-D1F7-C6ED-178A-D896A5188040}"/>
              </a:ext>
            </a:extLst>
          </p:cNvPr>
          <p:cNvSpPr>
            <a:spLocks noGrp="1"/>
          </p:cNvSpPr>
          <p:nvPr>
            <p:ph type="title"/>
          </p:nvPr>
        </p:nvSpPr>
        <p:spPr/>
        <p:txBody>
          <a:bodyPr>
            <a:normAutofit/>
          </a:bodyPr>
          <a:lstStyle/>
          <a:p>
            <a:r>
              <a:rPr lang="en-US" dirty="0" err="1"/>
              <a:t>SpaceFarms</a:t>
            </a:r>
            <a:r>
              <a:rPr lang="en-US" dirty="0"/>
              <a:t> (</a:t>
            </a:r>
            <a:r>
              <a:rPr lang="en-US" dirty="0" err="1"/>
              <a:t>SpaceFarms</a:t>
            </a:r>
            <a:r>
              <a:rPr lang="en-US" dirty="0"/>
              <a:t>)</a:t>
            </a:r>
            <a:endParaRPr lang="sv-SE" dirty="0"/>
          </a:p>
        </p:txBody>
      </p:sp>
      <p:sp>
        <p:nvSpPr>
          <p:cNvPr id="3" name="Content Placeholder 2">
            <a:extLst>
              <a:ext uri="{FF2B5EF4-FFF2-40B4-BE49-F238E27FC236}">
                <a16:creationId xmlns:a16="http://schemas.microsoft.com/office/drawing/2014/main" id="{32144C69-041B-4D0C-666E-2DC68E42D212}"/>
              </a:ext>
            </a:extLst>
          </p:cNvPr>
          <p:cNvSpPr>
            <a:spLocks noGrp="1"/>
          </p:cNvSpPr>
          <p:nvPr>
            <p:ph idx="1"/>
          </p:nvPr>
        </p:nvSpPr>
        <p:spPr>
          <a:xfrm>
            <a:off x="838200" y="1825625"/>
            <a:ext cx="6356684" cy="4351338"/>
          </a:xfrm>
        </p:spPr>
        <p:txBody>
          <a:bodyPr>
            <a:normAutofit/>
          </a:bodyPr>
          <a:lstStyle/>
          <a:p>
            <a:r>
              <a:rPr lang="it-IT" sz="1800" dirty="0">
                <a:solidFill>
                  <a:srgbClr val="000000"/>
                </a:solidFill>
                <a:effectLst/>
                <a:latin typeface="Calibri" panose="020F0502020204030204" pitchFamily="34" charset="0"/>
                <a:ea typeface="Calibri" panose="020F0502020204030204" pitchFamily="34" charset="0"/>
              </a:rPr>
              <a:t>SpaceFarms utilizza il 75% in meno di acqua rispetto alle aziende agricole tradizionali.</a:t>
            </a:r>
          </a:p>
          <a:p>
            <a:r>
              <a:rPr lang="it-IT" sz="1800" dirty="0">
                <a:solidFill>
                  <a:srgbClr val="000000"/>
                </a:solidFill>
                <a:effectLst/>
                <a:latin typeface="Calibri" panose="020F0502020204030204" pitchFamily="34" charset="0"/>
                <a:ea typeface="Calibri" panose="020F0502020204030204" pitchFamily="34" charset="0"/>
              </a:rPr>
              <a:t>Modular Farm Spots è il nuovo progetto di </a:t>
            </a:r>
            <a:r>
              <a:rPr lang="it-IT" sz="1800" dirty="0" err="1">
                <a:solidFill>
                  <a:srgbClr val="000000"/>
                </a:solidFill>
                <a:effectLst/>
                <a:latin typeface="Calibri" panose="020F0502020204030204" pitchFamily="34" charset="0"/>
                <a:ea typeface="Calibri" panose="020F0502020204030204" pitchFamily="34" charset="0"/>
              </a:rPr>
              <a:t>Spacefarms</a:t>
            </a:r>
            <a:r>
              <a:rPr lang="it-IT" sz="1800" dirty="0">
                <a:solidFill>
                  <a:srgbClr val="000000"/>
                </a:solidFill>
                <a:effectLst/>
                <a:latin typeface="Calibri" panose="020F0502020204030204" pitchFamily="34" charset="0"/>
                <a:ea typeface="Calibri" panose="020F0502020204030204" pitchFamily="34" charset="0"/>
              </a:rPr>
              <a:t>. Il primo prototipo di due metri quadri può produrre dai 15 ai 20 kg di raccolto al mese, a prescindere dalla stagione, tutto l’anno. Le piante crescono senza l’utilizzo di pesticidi o erbicidi e hanno bisogno di poca energia e di un intervento umano molto ridotto. </a:t>
            </a:r>
          </a:p>
          <a:p>
            <a:r>
              <a:rPr lang="it-IT" sz="1800" dirty="0">
                <a:solidFill>
                  <a:srgbClr val="000000"/>
                </a:solidFill>
                <a:effectLst/>
                <a:latin typeface="Calibri" panose="020F0502020204030204" pitchFamily="34" charset="0"/>
                <a:ea typeface="Calibri" panose="020F0502020204030204" pitchFamily="34" charset="0"/>
              </a:rPr>
              <a:t>Grazie al ricorso a tecnologie all’avanguardia, quali Precise </a:t>
            </a:r>
            <a:r>
              <a:rPr lang="it-IT" sz="1800" dirty="0" err="1">
                <a:solidFill>
                  <a:srgbClr val="000000"/>
                </a:solidFill>
                <a:effectLst/>
                <a:latin typeface="Calibri" panose="020F0502020204030204" pitchFamily="34" charset="0"/>
                <a:ea typeface="Calibri" panose="020F0502020204030204" pitchFamily="34" charset="0"/>
              </a:rPr>
              <a:t>Heating</a:t>
            </a:r>
            <a:r>
              <a:rPr lang="it-IT" sz="1800" dirty="0">
                <a:solidFill>
                  <a:srgbClr val="000000"/>
                </a:solidFill>
                <a:effectLst/>
                <a:latin typeface="Calibri" panose="020F0502020204030204" pitchFamily="34" charset="0"/>
                <a:ea typeface="Calibri" panose="020F0502020204030204" pitchFamily="34" charset="0"/>
              </a:rPr>
              <a:t>, </a:t>
            </a:r>
            <a:r>
              <a:rPr lang="it-IT" sz="1800" dirty="0" err="1">
                <a:solidFill>
                  <a:srgbClr val="000000"/>
                </a:solidFill>
                <a:effectLst/>
                <a:latin typeface="Calibri" panose="020F0502020204030204" pitchFamily="34" charset="0"/>
                <a:ea typeface="Calibri" panose="020F0502020204030204" pitchFamily="34" charset="0"/>
              </a:rPr>
              <a:t>Ventilation</a:t>
            </a:r>
            <a:r>
              <a:rPr lang="it-IT" sz="1800" dirty="0">
                <a:solidFill>
                  <a:srgbClr val="000000"/>
                </a:solidFill>
                <a:effectLst/>
                <a:latin typeface="Calibri" panose="020F0502020204030204" pitchFamily="34" charset="0"/>
                <a:ea typeface="Calibri" panose="020F0502020204030204" pitchFamily="34" charset="0"/>
              </a:rPr>
              <a:t>, and Air </a:t>
            </a:r>
            <a:r>
              <a:rPr lang="it-IT" sz="1800" dirty="0" err="1">
                <a:solidFill>
                  <a:srgbClr val="000000"/>
                </a:solidFill>
                <a:effectLst/>
                <a:latin typeface="Calibri" panose="020F0502020204030204" pitchFamily="34" charset="0"/>
                <a:ea typeface="Calibri" panose="020F0502020204030204" pitchFamily="34" charset="0"/>
              </a:rPr>
              <a:t>Conditioning</a:t>
            </a:r>
            <a:r>
              <a:rPr lang="it-IT" sz="1800" dirty="0">
                <a:solidFill>
                  <a:srgbClr val="000000"/>
                </a:solidFill>
                <a:effectLst/>
                <a:latin typeface="Calibri" panose="020F0502020204030204" pitchFamily="34" charset="0"/>
                <a:ea typeface="Calibri" panose="020F0502020204030204" pitchFamily="34" charset="0"/>
              </a:rPr>
              <a:t> (HVAC Systems), il personale dell’azienda ha il pieno controllo sull’ambiente in cui crescono verdure a foglia larga e micro ortaggi. </a:t>
            </a:r>
            <a:r>
              <a:rPr lang="it-IT" sz="1800">
                <a:solidFill>
                  <a:srgbClr val="000000"/>
                </a:solidFill>
                <a:effectLst/>
                <a:latin typeface="Calibri" panose="020F0502020204030204" pitchFamily="34" charset="0"/>
                <a:ea typeface="Calibri" panose="020F0502020204030204" pitchFamily="34" charset="0"/>
              </a:rPr>
              <a:t>Gestendo le emissioni di CO2, il riciclo dell’acqua, l’assunzione di sostanze nutrienti, i sensori di temperatura e di umidità, l’intensità luminosa è possibile creare le condizioni perfette per coltivare dei prodotti freschi, privi di pesticidi e di alta qualità. </a:t>
            </a:r>
            <a:endParaRPr lang="it-IT" sz="1800" dirty="0">
              <a:solidFill>
                <a:srgbClr val="000000"/>
              </a:solidFill>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02EA0E04-3525-80A6-8A85-167F36354F5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D022134-5CA9-6E00-071C-E106D6A061A0}"/>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图片 1">
            <a:extLst>
              <a:ext uri="{FF2B5EF4-FFF2-40B4-BE49-F238E27FC236}">
                <a16:creationId xmlns:a16="http://schemas.microsoft.com/office/drawing/2014/main" id="{02CCDFF7-5BE6-6B03-0780-A15636539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663" y="1690688"/>
            <a:ext cx="3032760" cy="1669415"/>
          </a:xfrm>
          <a:prstGeom prst="rect">
            <a:avLst/>
          </a:prstGeom>
        </p:spPr>
      </p:pic>
      <p:pic>
        <p:nvPicPr>
          <p:cNvPr id="10" name="图片 1">
            <a:extLst>
              <a:ext uri="{FF2B5EF4-FFF2-40B4-BE49-F238E27FC236}">
                <a16:creationId xmlns:a16="http://schemas.microsoft.com/office/drawing/2014/main" id="{37B5BE58-F56B-A711-04CC-E7F3E7C6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63" y="3604737"/>
            <a:ext cx="3027045" cy="2389505"/>
          </a:xfrm>
          <a:prstGeom prst="rect">
            <a:avLst/>
          </a:prstGeom>
        </p:spPr>
      </p:pic>
    </p:spTree>
    <p:extLst>
      <p:ext uri="{BB962C8B-B14F-4D97-AF65-F5344CB8AC3E}">
        <p14:creationId xmlns:p14="http://schemas.microsoft.com/office/powerpoint/2010/main" val="199276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Indice</a:t>
            </a:r>
            <a:r>
              <a:rPr lang="en-GB" dirty="0"/>
              <a:t>	</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it-IT" dirty="0"/>
              <a:t>Informazioni generali</a:t>
            </a:r>
          </a:p>
          <a:p>
            <a:r>
              <a:rPr lang="it-IT" dirty="0"/>
              <a:t>Risultati dell’apprendimento </a:t>
            </a:r>
          </a:p>
          <a:p>
            <a:r>
              <a:rPr lang="it-IT" dirty="0"/>
              <a:t>Presentazione dei modelli di business</a:t>
            </a:r>
          </a:p>
          <a:p>
            <a:r>
              <a:rPr lang="it-IT" dirty="0"/>
              <a:t>Strategie di marketing</a:t>
            </a:r>
          </a:p>
          <a:p>
            <a:r>
              <a:rPr lang="it-IT" dirty="0"/>
              <a:t>Sviluppare un business plan di base </a:t>
            </a:r>
          </a:p>
          <a:p>
            <a:r>
              <a:rPr lang="it-IT" dirty="0"/>
              <a:t>Casi studio su aziende agricole verticali</a:t>
            </a:r>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Controlled environment agriculture / Learning Unit: Entrepreneurship in Vertical Farming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dirty="0"/>
              <a:t>Informazioni generali</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p:txBody>
          <a:bodyPr>
            <a:normAutofit fontScale="92500" lnSpcReduction="20000"/>
          </a:bodyPr>
          <a:lstStyle/>
          <a:p>
            <a:r>
              <a:rPr lang="it-IT" dirty="0"/>
              <a:t>Ore di lavoro:</a:t>
            </a:r>
          </a:p>
          <a:p>
            <a:pPr lvl="1"/>
            <a:r>
              <a:rPr lang="it-IT" dirty="0"/>
              <a:t>In presenza: 8 ore</a:t>
            </a:r>
          </a:p>
          <a:p>
            <a:pPr lvl="1"/>
            <a:r>
              <a:rPr lang="it-IT" dirty="0"/>
              <a:t>Apprendimento online (asincrono): 6 ore</a:t>
            </a:r>
          </a:p>
          <a:p>
            <a:pPr lvl="1"/>
            <a:r>
              <a:rPr lang="it-IT" dirty="0"/>
              <a:t>Apprendimento basato sul lavoro (attraverso visite di studio e laboratori): 6 ore</a:t>
            </a:r>
          </a:p>
          <a:p>
            <a:r>
              <a:rPr lang="it-IT" dirty="0"/>
              <a:t>ECTS: Livello 1 </a:t>
            </a:r>
          </a:p>
          <a:p>
            <a:r>
              <a:rPr lang="it-IT" dirty="0"/>
              <a:t>Obbiettivo:</a:t>
            </a:r>
          </a:p>
          <a:p>
            <a:pPr lvl="1"/>
            <a:r>
              <a:rPr lang="it-IT" dirty="0"/>
              <a:t>Introdurre il tema dell’imprenditoria nel settore dell’agricoltura urbana. Le e i discenti potranno approfondire i modelli di impresa e le tecniche di marketing mediante esempi pratici e casi studio e sviluppare un loro business plan. </a:t>
            </a:r>
          </a:p>
          <a:p>
            <a:r>
              <a:rPr lang="it-IT" dirty="0"/>
              <a:t>Metodi didattici:</a:t>
            </a:r>
          </a:p>
          <a:p>
            <a:pPr lvl="1"/>
            <a:r>
              <a:rPr lang="it-IT" dirty="0"/>
              <a:t>Lezioni + Testi da leggere autonomamente </a:t>
            </a:r>
          </a:p>
          <a:p>
            <a:r>
              <a:rPr lang="it-IT" dirty="0"/>
              <a:t>Modalità di svolgimento della prova: </a:t>
            </a:r>
          </a:p>
          <a:p>
            <a:pPr lvl="1"/>
            <a:r>
              <a:rPr lang="it-IT" dirty="0"/>
              <a:t>Attività per l’autovalutazione (questionari, domande a scelta multipla, vero-falso), domande per stimolare la riflessione </a:t>
            </a: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dirty="0"/>
              <a:t>Risultati dell’apprendimento </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90688"/>
            <a:ext cx="10515600" cy="4351338"/>
          </a:xfrm>
        </p:spPr>
        <p:txBody>
          <a:bodyPr>
            <a:normAutofit fontScale="92500"/>
          </a:bodyPr>
          <a:lstStyle/>
          <a:p>
            <a:r>
              <a:rPr lang="it-IT" dirty="0"/>
              <a:t>Conoscenze</a:t>
            </a:r>
          </a:p>
          <a:p>
            <a:pPr lvl="1"/>
            <a:r>
              <a:rPr lang="it-IT" dirty="0"/>
              <a:t>Definire i modelli di business e spiegare in che modo si applicano all’agricoltura verticale.</a:t>
            </a:r>
          </a:p>
          <a:p>
            <a:pPr lvl="1"/>
            <a:r>
              <a:rPr lang="it-IT" dirty="0"/>
              <a:t>Discutere delle principali strategie di marketing nel contesto dell’agricoltura verticale.</a:t>
            </a:r>
          </a:p>
          <a:p>
            <a:r>
              <a:rPr lang="it-IT" dirty="0"/>
              <a:t>Abilità </a:t>
            </a:r>
          </a:p>
          <a:p>
            <a:pPr lvl="1"/>
            <a:r>
              <a:rPr lang="it-IT" dirty="0"/>
              <a:t>Elaborare un modello di business chiaro e legato all’agricoltura verticale. </a:t>
            </a:r>
          </a:p>
          <a:p>
            <a:pPr lvl="1"/>
            <a:r>
              <a:rPr lang="it-IT" dirty="0"/>
              <a:t>Applicare le strategie di marketing adatte al business dell’agricoltura verticale. </a:t>
            </a:r>
          </a:p>
          <a:p>
            <a:r>
              <a:rPr lang="it-IT" dirty="0"/>
              <a:t>Competenze</a:t>
            </a:r>
          </a:p>
          <a:p>
            <a:pPr lvl="1"/>
            <a:r>
              <a:rPr lang="it-IT" dirty="0"/>
              <a:t>Esercitare il proprio spirito critico circa i modelli di business dell’agricoltura verticale.  </a:t>
            </a:r>
          </a:p>
          <a:p>
            <a:pPr lvl="1"/>
            <a:r>
              <a:rPr lang="it-IT" dirty="0"/>
              <a:t>Confrontare le strategie di marketing adoperate nel settore dell’agricoltura verticale.</a:t>
            </a:r>
          </a:p>
          <a:p>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8FAF-9B6B-69DF-0FE9-F42EE38B7432}"/>
              </a:ext>
            </a:extLst>
          </p:cNvPr>
          <p:cNvSpPr>
            <a:spLocks noGrp="1"/>
          </p:cNvSpPr>
          <p:nvPr>
            <p:ph type="title"/>
          </p:nvPr>
        </p:nvSpPr>
        <p:spPr/>
        <p:txBody>
          <a:bodyPr>
            <a:normAutofit/>
          </a:bodyPr>
          <a:lstStyle/>
          <a:p>
            <a:r>
              <a:rPr lang="it-IT" dirty="0"/>
              <a:t>Presentazione dei modelli di business</a:t>
            </a:r>
            <a:endParaRPr lang="sv-SE" dirty="0"/>
          </a:p>
        </p:txBody>
      </p:sp>
      <p:sp>
        <p:nvSpPr>
          <p:cNvPr id="7" name="Text Placeholder 6">
            <a:extLst>
              <a:ext uri="{FF2B5EF4-FFF2-40B4-BE49-F238E27FC236}">
                <a16:creationId xmlns:a16="http://schemas.microsoft.com/office/drawing/2014/main" id="{DF680B7A-AA91-EAC0-3732-F5946C4D6A6C}"/>
              </a:ext>
            </a:extLst>
          </p:cNvPr>
          <p:cNvSpPr>
            <a:spLocks noGrp="1"/>
          </p:cNvSpPr>
          <p:nvPr>
            <p:ph type="body" idx="1"/>
          </p:nvPr>
        </p:nvSpPr>
        <p:spPr/>
        <p:txBody>
          <a:bodyPr>
            <a:normAutofit/>
          </a:bodyPr>
          <a:lstStyle/>
          <a:p>
            <a:pPr marL="0" indent="0">
              <a:buNone/>
            </a:pPr>
            <a:r>
              <a:rPr lang="sv-SE" sz="2000" i="1" dirty="0"/>
              <a:t>Riferimenti: </a:t>
            </a:r>
            <a:r>
              <a:rPr lang="en-US" sz="2000" i="1" dirty="0"/>
              <a:t>Osterwalder, A., Pigneur, Y. (2010). Business Model Generation: A Handbook for Visionaries, Game Changers, and Challengers. John Wiley &amp; Sons, Inc., Hoboken, New Jersey.</a:t>
            </a:r>
            <a:endParaRPr lang="sv-SE" sz="2000" i="1" dirty="0"/>
          </a:p>
        </p:txBody>
      </p:sp>
      <p:sp>
        <p:nvSpPr>
          <p:cNvPr id="4" name="Footer Placeholder 3">
            <a:extLst>
              <a:ext uri="{FF2B5EF4-FFF2-40B4-BE49-F238E27FC236}">
                <a16:creationId xmlns:a16="http://schemas.microsoft.com/office/drawing/2014/main" id="{63C128FE-C934-C61A-5007-13ADF3CFEA6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DC264661-E67F-B61A-835C-CAA7C5BA5FC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2403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it-IT" dirty="0"/>
              <a:t>Cos’è un modello di business</a:t>
            </a: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it-IT" dirty="0"/>
              <a:t>Il modello di business descrive le logiche che regolano le operazioni di un’azienda o di una rete di aziende che creano, distribuiscono e catturano valore (</a:t>
            </a:r>
            <a:r>
              <a:rPr lang="it-IT" dirty="0" err="1"/>
              <a:t>Osterwalder</a:t>
            </a:r>
            <a:r>
              <a:rPr lang="it-IT" dirty="0"/>
              <a:t> &amp; </a:t>
            </a:r>
            <a:r>
              <a:rPr lang="it-IT" dirty="0" err="1"/>
              <a:t>Pigneur</a:t>
            </a:r>
            <a:r>
              <a:rPr lang="it-IT" dirty="0"/>
              <a:t>, 2010). Di solito tale modello definisce (Kriss &amp; Murphy, 2021):</a:t>
            </a:r>
          </a:p>
          <a:p>
            <a:pPr marL="457200" lvl="1" indent="0">
              <a:buNone/>
            </a:pPr>
            <a:endParaRPr lang="en-US" dirty="0"/>
          </a:p>
          <a:p>
            <a:pPr marL="457200" lvl="1" indent="0">
              <a:buNone/>
            </a:pPr>
            <a:r>
              <a:rPr lang="it-IT" dirty="0"/>
              <a:t>• quale prodotto o servizio vende l’impresa; </a:t>
            </a:r>
          </a:p>
          <a:p>
            <a:pPr marL="457200" lvl="1" indent="0">
              <a:buNone/>
            </a:pPr>
            <a:r>
              <a:rPr lang="it-IT" dirty="0"/>
              <a:t>• come intende vendere quel prodotto o servizio; </a:t>
            </a:r>
          </a:p>
          <a:p>
            <a:pPr marL="457200" lvl="1" indent="0">
              <a:buNone/>
            </a:pPr>
            <a:r>
              <a:rPr lang="it-IT" dirty="0"/>
              <a:t>• che tipo di spese dovrà affrontare quell’impresa; </a:t>
            </a:r>
          </a:p>
          <a:p>
            <a:pPr marL="457200" lvl="1" indent="0">
              <a:buNone/>
            </a:pPr>
            <a:r>
              <a:rPr lang="it-IT" dirty="0"/>
              <a:t>• in che modo l’azienda si aspetta di generare profitti.</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GB" dirty="0"/>
              <a:t>Business Model Canvas </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C52E99DA-EDAA-0F32-7580-7D36EB9CD8C0}"/>
              </a:ext>
            </a:extLst>
          </p:cNvPr>
          <p:cNvPicPr>
            <a:picLocks noChangeAspect="1"/>
          </p:cNvPicPr>
          <p:nvPr/>
        </p:nvPicPr>
        <p:blipFill>
          <a:blip r:embed="rId2"/>
          <a:stretch>
            <a:fillRect/>
          </a:stretch>
        </p:blipFill>
        <p:spPr>
          <a:xfrm>
            <a:off x="3780172" y="1590842"/>
            <a:ext cx="7713315" cy="4765508"/>
          </a:xfrm>
          <a:prstGeom prst="rect">
            <a:avLst/>
          </a:prstGeom>
        </p:spPr>
      </p:pic>
      <p:sp>
        <p:nvSpPr>
          <p:cNvPr id="10" name="TextBox 9">
            <a:extLst>
              <a:ext uri="{FF2B5EF4-FFF2-40B4-BE49-F238E27FC236}">
                <a16:creationId xmlns:a16="http://schemas.microsoft.com/office/drawing/2014/main" id="{822B27E0-8E58-B9FD-431F-15C74150C5C3}"/>
              </a:ext>
            </a:extLst>
          </p:cNvPr>
          <p:cNvSpPr txBox="1"/>
          <p:nvPr/>
        </p:nvSpPr>
        <p:spPr>
          <a:xfrm>
            <a:off x="577516" y="2117104"/>
            <a:ext cx="2903621" cy="3416320"/>
          </a:xfrm>
          <a:prstGeom prst="rect">
            <a:avLst/>
          </a:prstGeom>
          <a:noFill/>
        </p:spPr>
        <p:txBody>
          <a:bodyPr wrap="square">
            <a:spAutoFit/>
          </a:bodyPr>
          <a:lstStyle/>
          <a:p>
            <a:r>
              <a:rPr lang="it-IT" sz="1800" kern="100" dirty="0">
                <a:effectLst/>
                <a:latin typeface="Calibri" panose="020F0502020204030204" pitchFamily="34" charset="0"/>
                <a:ea typeface="Calibri" panose="020F0502020204030204" pitchFamily="34" charset="0"/>
              </a:rPr>
              <a:t>Il Business Model Canvas fornisce un quadro chiaro che permette alle imprese di </a:t>
            </a:r>
            <a:r>
              <a:rPr lang="it-IT" sz="1800" b="1" kern="100" dirty="0">
                <a:effectLst/>
                <a:latin typeface="Calibri" panose="020F0502020204030204" pitchFamily="34" charset="0"/>
                <a:ea typeface="Calibri" panose="020F0502020204030204" pitchFamily="34" charset="0"/>
              </a:rPr>
              <a:t>riflettere sul proprio modello di business </a:t>
            </a:r>
            <a:r>
              <a:rPr lang="it-IT" sz="1800" kern="100" dirty="0">
                <a:effectLst/>
                <a:latin typeface="Calibri" panose="020F0502020204030204" pitchFamily="34" charset="0"/>
                <a:ea typeface="Calibri" panose="020F0502020204030204" pitchFamily="34" charset="0"/>
              </a:rPr>
              <a:t>e di individuare gli aspetti da migliorare o innovare. Consta di nove blocchi che rappresentano i vari elementi di un modello di business, come mostrato sulla destra. </a:t>
            </a:r>
          </a:p>
        </p:txBody>
      </p:sp>
    </p:spTree>
    <p:extLst>
      <p:ext uri="{BB962C8B-B14F-4D97-AF65-F5344CB8AC3E}">
        <p14:creationId xmlns:p14="http://schemas.microsoft.com/office/powerpoint/2010/main" val="145548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17369-7468-56FD-08E6-1924D1A23C3A}"/>
              </a:ext>
            </a:extLst>
          </p:cNvPr>
          <p:cNvSpPr>
            <a:spLocks noGrp="1"/>
          </p:cNvSpPr>
          <p:nvPr>
            <p:ph type="title"/>
          </p:nvPr>
        </p:nvSpPr>
        <p:spPr/>
        <p:txBody>
          <a:bodyPr/>
          <a:lstStyle/>
          <a:p>
            <a:r>
              <a:rPr lang="it-IT" dirty="0"/>
              <a:t>Modelli di business per l’agricoltura urbana</a:t>
            </a:r>
            <a:endParaRPr lang="sv-SE" dirty="0"/>
          </a:p>
        </p:txBody>
      </p:sp>
      <p:sp>
        <p:nvSpPr>
          <p:cNvPr id="5" name="Footer Placeholder 4">
            <a:extLst>
              <a:ext uri="{FF2B5EF4-FFF2-40B4-BE49-F238E27FC236}">
                <a16:creationId xmlns:a16="http://schemas.microsoft.com/office/drawing/2014/main" id="{90CC3B41-423E-AB23-3C93-1A4215DC638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lide Number Placeholder 5">
            <a:extLst>
              <a:ext uri="{FF2B5EF4-FFF2-40B4-BE49-F238E27FC236}">
                <a16:creationId xmlns:a16="http://schemas.microsoft.com/office/drawing/2014/main" id="{B5E8D08C-00B9-BAF3-6D51-092AE9196549}"/>
              </a:ext>
            </a:extLst>
          </p:cNvPr>
          <p:cNvSpPr>
            <a:spLocks noGrp="1"/>
          </p:cNvSpPr>
          <p:nvPr>
            <p:ph type="sldNum" sz="quarter" idx="12"/>
          </p:nvPr>
        </p:nvSpPr>
        <p:spPr/>
        <p:txBody>
          <a:bodyPr/>
          <a:lstStyle/>
          <a:p>
            <a:fld id="{6FF9F0C5-380F-41C2-899A-BAC0F0927E16}" type="slidenum">
              <a:rPr lang="en-US" smtClean="0"/>
              <a:t>9</a:t>
            </a:fld>
            <a:endParaRPr lang="en-US" dirty="0"/>
          </a:p>
        </p:txBody>
      </p:sp>
      <p:grpSp>
        <p:nvGrpSpPr>
          <p:cNvPr id="12" name="Group 11">
            <a:extLst>
              <a:ext uri="{FF2B5EF4-FFF2-40B4-BE49-F238E27FC236}">
                <a16:creationId xmlns:a16="http://schemas.microsoft.com/office/drawing/2014/main" id="{2F29CAB3-0D29-CD13-78A8-B0370A3F982A}"/>
              </a:ext>
            </a:extLst>
          </p:cNvPr>
          <p:cNvGrpSpPr/>
          <p:nvPr/>
        </p:nvGrpSpPr>
        <p:grpSpPr>
          <a:xfrm>
            <a:off x="882095" y="2986327"/>
            <a:ext cx="10471705" cy="3262543"/>
            <a:chOff x="860147" y="2280368"/>
            <a:chExt cx="10471705" cy="3262543"/>
          </a:xfrm>
        </p:grpSpPr>
        <p:pic>
          <p:nvPicPr>
            <p:cNvPr id="9" name="Picture 8">
              <a:extLst>
                <a:ext uri="{FF2B5EF4-FFF2-40B4-BE49-F238E27FC236}">
                  <a16:creationId xmlns:a16="http://schemas.microsoft.com/office/drawing/2014/main" id="{763E3064-409B-FA86-132C-25D5922522CD}"/>
                </a:ext>
              </a:extLst>
            </p:cNvPr>
            <p:cNvPicPr>
              <a:picLocks noChangeAspect="1"/>
            </p:cNvPicPr>
            <p:nvPr/>
          </p:nvPicPr>
          <p:blipFill>
            <a:blip r:embed="rId2"/>
            <a:stretch>
              <a:fillRect/>
            </a:stretch>
          </p:blipFill>
          <p:spPr>
            <a:xfrm>
              <a:off x="860147" y="2280368"/>
              <a:ext cx="10471705" cy="2949358"/>
            </a:xfrm>
            <a:prstGeom prst="rect">
              <a:avLst/>
            </a:prstGeom>
          </p:spPr>
        </p:pic>
        <p:sp>
          <p:nvSpPr>
            <p:cNvPr id="11" name="TextBox 10">
              <a:extLst>
                <a:ext uri="{FF2B5EF4-FFF2-40B4-BE49-F238E27FC236}">
                  <a16:creationId xmlns:a16="http://schemas.microsoft.com/office/drawing/2014/main" id="{5CB48788-9A03-154C-3D77-28652F048652}"/>
                </a:ext>
              </a:extLst>
            </p:cNvPr>
            <p:cNvSpPr txBox="1"/>
            <p:nvPr/>
          </p:nvSpPr>
          <p:spPr>
            <a:xfrm>
              <a:off x="1042737" y="5173579"/>
              <a:ext cx="6096000" cy="369332"/>
            </a:xfrm>
            <a:prstGeom prst="rect">
              <a:avLst/>
            </a:prstGeom>
            <a:noFill/>
          </p:spPr>
          <p:txBody>
            <a:bodyPr wrap="square">
              <a:spAutoFit/>
            </a:bodyPr>
            <a:lstStyle/>
            <a:p>
              <a:r>
                <a:rPr lang="en-US" sz="1800" kern="100" dirty="0" err="1">
                  <a:effectLst/>
                  <a:latin typeface="Calibri" panose="020F0502020204030204" pitchFamily="34" charset="0"/>
                  <a:ea typeface="Calibri" panose="020F0502020204030204" pitchFamily="34" charset="0"/>
                </a:rPr>
                <a:t>Pölling</a:t>
              </a:r>
              <a:r>
                <a:rPr lang="en-US" sz="1800" kern="100" dirty="0">
                  <a:effectLst/>
                  <a:latin typeface="Calibri" panose="020F0502020204030204" pitchFamily="34" charset="0"/>
                  <a:ea typeface="Calibri" panose="020F0502020204030204" pitchFamily="34" charset="0"/>
                </a:rPr>
                <a:t> et al., 2017</a:t>
              </a:r>
              <a:endParaRPr lang="sv-SE" dirty="0"/>
            </a:p>
          </p:txBody>
        </p:sp>
      </p:grpSp>
      <p:sp>
        <p:nvSpPr>
          <p:cNvPr id="14" name="TextBox 13">
            <a:extLst>
              <a:ext uri="{FF2B5EF4-FFF2-40B4-BE49-F238E27FC236}">
                <a16:creationId xmlns:a16="http://schemas.microsoft.com/office/drawing/2014/main" id="{DC4CA875-B6FC-4570-C0DD-0040352B6D1B}"/>
              </a:ext>
            </a:extLst>
          </p:cNvPr>
          <p:cNvSpPr txBox="1"/>
          <p:nvPr/>
        </p:nvSpPr>
        <p:spPr>
          <a:xfrm>
            <a:off x="962526" y="1734665"/>
            <a:ext cx="10042358" cy="1200329"/>
          </a:xfrm>
          <a:prstGeom prst="rect">
            <a:avLst/>
          </a:prstGeom>
          <a:noFill/>
        </p:spPr>
        <p:txBody>
          <a:bodyPr wrap="square">
            <a:spAutoFit/>
          </a:bodyPr>
          <a:lstStyle/>
          <a:p>
            <a:r>
              <a:rPr lang="it-IT" sz="2400" kern="100" dirty="0">
                <a:effectLst/>
                <a:latin typeface="Calibri" panose="020F0502020204030204" pitchFamily="34" charset="0"/>
                <a:ea typeface="Calibri" panose="020F0502020204030204" pitchFamily="34" charset="0"/>
              </a:rPr>
              <a:t>I modelli di business i più comuni sono “specializzazione a basso costo”, “differenziazione” e “diversificazione”. </a:t>
            </a:r>
            <a:r>
              <a:rPr lang="it-IT" sz="2400" i="1" kern="100" dirty="0">
                <a:effectLst/>
                <a:latin typeface="Calibri" panose="020F0502020204030204" pitchFamily="34" charset="0"/>
                <a:ea typeface="Calibri" panose="020F0502020204030204" pitchFamily="34" charset="0"/>
              </a:rPr>
              <a:t>Nel materiale didattico si possono trovare degli esempi a tal proposito. </a:t>
            </a:r>
          </a:p>
        </p:txBody>
      </p:sp>
    </p:spTree>
    <p:extLst>
      <p:ext uri="{BB962C8B-B14F-4D97-AF65-F5344CB8AC3E}">
        <p14:creationId xmlns:p14="http://schemas.microsoft.com/office/powerpoint/2010/main" val="4150482890"/>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203BD3A863544A58DB8CA65753590" ma:contentTypeVersion="14" ma:contentTypeDescription="Create a new document." ma:contentTypeScope="" ma:versionID="ba5739b384215ac33ad49aa0899160a0">
  <xsd:schema xmlns:xsd="http://www.w3.org/2001/XMLSchema" xmlns:xs="http://www.w3.org/2001/XMLSchema" xmlns:p="http://schemas.microsoft.com/office/2006/metadata/properties" xmlns:ns2="789ab6a8-e428-4ad2-94d1-872262770f73" xmlns:ns3="ce5724ba-b54d-48e7-bea9-40db0ba64245" targetNamespace="http://schemas.microsoft.com/office/2006/metadata/properties" ma:root="true" ma:fieldsID="b6d8e89347c3944049583d0bf3569a7a" ns2:_="" ns3:_="">
    <xsd:import namespace="789ab6a8-e428-4ad2-94d1-872262770f73"/>
    <xsd:import namespace="ce5724ba-b54d-48e7-bea9-40db0ba642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b6a8-e428-4ad2-94d1-872262770f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77cff1b-ffef-4472-9ddf-6eb847493f3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724ba-b54d-48e7-bea9-40db0ba6424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53a4853-6e77-4f60-b29d-52ade89c2dca}" ma:internalName="TaxCatchAll" ma:showField="CatchAllData" ma:web="ce5724ba-b54d-48e7-bea9-40db0ba6424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9ab6a8-e428-4ad2-94d1-872262770f73">
      <Terms xmlns="http://schemas.microsoft.com/office/infopath/2007/PartnerControls"/>
    </lcf76f155ced4ddcb4097134ff3c332f>
    <TaxCatchAll xmlns="ce5724ba-b54d-48e7-bea9-40db0ba64245" xsi:nil="true"/>
  </documentManagement>
</p:properties>
</file>

<file path=customXml/itemProps1.xml><?xml version="1.0" encoding="utf-8"?>
<ds:datastoreItem xmlns:ds="http://schemas.openxmlformats.org/officeDocument/2006/customXml" ds:itemID="{D5614B3D-DF74-42D0-BDF1-980109A16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ab6a8-e428-4ad2-94d1-872262770f73"/>
    <ds:schemaRef ds:uri="ce5724ba-b54d-48e7-bea9-40db0ba64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40009-686F-47AE-AB72-DF9FD78A4B82}">
  <ds:schemaRefs>
    <ds:schemaRef ds:uri="http://schemas.microsoft.com/sharepoint/v3/contenttype/forms"/>
  </ds:schemaRefs>
</ds:datastoreItem>
</file>

<file path=customXml/itemProps3.xml><?xml version="1.0" encoding="utf-8"?>
<ds:datastoreItem xmlns:ds="http://schemas.openxmlformats.org/officeDocument/2006/customXml" ds:itemID="{23D6900A-C65C-4690-B9D3-A69389B60B2A}">
  <ds:schemaRefs>
    <ds:schemaRef ds:uri="http://schemas.microsoft.com/office/2006/metadata/properties"/>
    <ds:schemaRef ds:uri="http://schemas.microsoft.com/office/infopath/2007/PartnerControls"/>
    <ds:schemaRef ds:uri="789ab6a8-e428-4ad2-94d1-872262770f73"/>
    <ds:schemaRef ds:uri="ce5724ba-b54d-48e7-bea9-40db0ba64245"/>
  </ds:schemaRefs>
</ds:datastoreItem>
</file>

<file path=docProps/app.xml><?xml version="1.0" encoding="utf-8"?>
<Properties xmlns="http://schemas.openxmlformats.org/officeDocument/2006/extended-properties" xmlns:vt="http://schemas.openxmlformats.org/officeDocument/2006/docPropsVTypes">
  <Template/>
  <TotalTime>3043</TotalTime>
  <Words>2118</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Wingdings</vt:lpstr>
      <vt:lpstr>Tema1</vt:lpstr>
      <vt:lpstr>Presentazione standard di PowerPoint</vt:lpstr>
      <vt:lpstr>Corso rivolto a: Centri di formazione professionale Modulo: Agricoltura in ambiente controllato Unità di apprendimento: Il mondo delle aziende agricole urbane: una guida pratica </vt:lpstr>
      <vt:lpstr>Indice </vt:lpstr>
      <vt:lpstr>Informazioni generali</vt:lpstr>
      <vt:lpstr>Risultati dell’apprendimento </vt:lpstr>
      <vt:lpstr>Presentazione dei modelli di business</vt:lpstr>
      <vt:lpstr>Cos’è un modello di business</vt:lpstr>
      <vt:lpstr>Business Model Canvas </vt:lpstr>
      <vt:lpstr>Modelli di business per l’agricoltura urbana</vt:lpstr>
      <vt:lpstr>Strategie di marketing </vt:lpstr>
      <vt:lpstr>Strategie di marketing </vt:lpstr>
      <vt:lpstr>Alcune strategie di espansione </vt:lpstr>
      <vt:lpstr>Sviluppare un business plan di base </vt:lpstr>
      <vt:lpstr>Come creare un’azienda agricola verticale </vt:lpstr>
      <vt:lpstr>Cosa fare una volta avviata la vostra azienda agricola verticale </vt:lpstr>
      <vt:lpstr>Casi studio su aziende agricole verticali</vt:lpstr>
      <vt:lpstr>Thammasat University Urban Rooftop Farm (Greenroofs)</vt:lpstr>
      <vt:lpstr>Brooklyn Grange Rooftop Farm (BROOKLYN GRANGE)</vt:lpstr>
      <vt:lpstr>L’Aquaponic Urban Farm di GrowUp (Designboom)</vt:lpstr>
      <vt:lpstr>Pasona Urban Farm (Buczynski, 2013)</vt:lpstr>
      <vt:lpstr>Growing Underground (Walsh, 2021)</vt:lpstr>
      <vt:lpstr>Pink Farm (Verticalfarm Daily)</vt:lpstr>
      <vt:lpstr>SpaceFarms (SpaceFarms)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Silvia Cigno</cp:lastModifiedBy>
  <cp:revision>30</cp:revision>
  <dcterms:created xsi:type="dcterms:W3CDTF">2022-08-02T09:54:50Z</dcterms:created>
  <dcterms:modified xsi:type="dcterms:W3CDTF">2024-04-30T15:18:56Z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0x0101005EF203BD3A863544A58DB8CA65753590</vt:lpwstr>
  </property>
</Properties>
</file>