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diagrams/data3.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slideMasters/slideMaster1.xml" ContentType="application/vnd.openxmlformats-officedocument.presentationml.slideMaster+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colors2.xml" ContentType="application/vnd.openxmlformats-officedocument.drawingml.diagramColors+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6" r:id="rId1"/>
  </p:sldMasterIdLst>
  <p:notesMasterIdLst>
    <p:notesMasterId r:id="rId70"/>
  </p:notesMasterIdLst>
  <p:sldIdLst>
    <p:sldId id="265" r:id="rId2"/>
    <p:sldId id="256" r:id="rId3"/>
    <p:sldId id="260" r:id="rId4"/>
    <p:sldId id="269" r:id="rId5"/>
    <p:sldId id="267" r:id="rId6"/>
    <p:sldId id="268" r:id="rId7"/>
    <p:sldId id="263" r:id="rId8"/>
    <p:sldId id="277" r:id="rId9"/>
    <p:sldId id="278" r:id="rId10"/>
    <p:sldId id="279" r:id="rId11"/>
    <p:sldId id="283" r:id="rId12"/>
    <p:sldId id="284" r:id="rId13"/>
    <p:sldId id="285" r:id="rId14"/>
    <p:sldId id="320" r:id="rId15"/>
    <p:sldId id="298" r:id="rId16"/>
    <p:sldId id="299" r:id="rId17"/>
    <p:sldId id="272" r:id="rId18"/>
    <p:sldId id="301" r:id="rId19"/>
    <p:sldId id="302" r:id="rId20"/>
    <p:sldId id="303" r:id="rId21"/>
    <p:sldId id="305" r:id="rId22"/>
    <p:sldId id="306" r:id="rId23"/>
    <p:sldId id="307" r:id="rId24"/>
    <p:sldId id="308" r:id="rId25"/>
    <p:sldId id="309" r:id="rId26"/>
    <p:sldId id="310" r:id="rId27"/>
    <p:sldId id="312" r:id="rId28"/>
    <p:sldId id="313" r:id="rId29"/>
    <p:sldId id="315" r:id="rId30"/>
    <p:sldId id="316" r:id="rId31"/>
    <p:sldId id="321" r:id="rId32"/>
    <p:sldId id="322" r:id="rId33"/>
    <p:sldId id="319" r:id="rId34"/>
    <p:sldId id="335" r:id="rId35"/>
    <p:sldId id="324" r:id="rId36"/>
    <p:sldId id="326" r:id="rId37"/>
    <p:sldId id="327" r:id="rId38"/>
    <p:sldId id="329" r:id="rId39"/>
    <p:sldId id="330" r:id="rId40"/>
    <p:sldId id="332" r:id="rId41"/>
    <p:sldId id="358" r:id="rId42"/>
    <p:sldId id="266" r:id="rId43"/>
    <p:sldId id="336" r:id="rId44"/>
    <p:sldId id="337" r:id="rId45"/>
    <p:sldId id="340" r:id="rId46"/>
    <p:sldId id="342" r:id="rId47"/>
    <p:sldId id="341" r:id="rId48"/>
    <p:sldId id="343" r:id="rId49"/>
    <p:sldId id="344" r:id="rId50"/>
    <p:sldId id="345" r:id="rId51"/>
    <p:sldId id="346" r:id="rId52"/>
    <p:sldId id="347" r:id="rId53"/>
    <p:sldId id="348" r:id="rId54"/>
    <p:sldId id="349" r:id="rId55"/>
    <p:sldId id="350" r:id="rId56"/>
    <p:sldId id="351" r:id="rId57"/>
    <p:sldId id="338" r:id="rId58"/>
    <p:sldId id="339" r:id="rId59"/>
    <p:sldId id="353" r:id="rId60"/>
    <p:sldId id="354" r:id="rId61"/>
    <p:sldId id="355" r:id="rId62"/>
    <p:sldId id="356" r:id="rId63"/>
    <p:sldId id="357" r:id="rId64"/>
    <p:sldId id="352" r:id="rId65"/>
    <p:sldId id="273" r:id="rId66"/>
    <p:sldId id="274" r:id="rId67"/>
    <p:sldId id="275" r:id="rId68"/>
    <p:sldId id="276" r:id="rId6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C020"/>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FECB4D8-DB02-4DC6-A0A2-4F2EBAE1DC90}" styleName="Stile medio 1 - Color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8D230F3-CF80-4859-8CE7-A43EE81993B5}" styleName="Stile chiaro 1 - Colore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96340" autoAdjust="0"/>
  </p:normalViewPr>
  <p:slideViewPr>
    <p:cSldViewPr snapToGrid="0">
      <p:cViewPr>
        <p:scale>
          <a:sx n="70" d="100"/>
          <a:sy n="70" d="100"/>
        </p:scale>
        <p:origin x="108" y="10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ustomXml" Target="../customXml/item2.xml"/><Relationship Id="rId7" Type="http://schemas.openxmlformats.org/officeDocument/2006/relationships/slide" Target="slides/slide6.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F438A8-AA41-46F3-80A4-68A0EF874999}" type="doc">
      <dgm:prSet loTypeId="urn:microsoft.com/office/officeart/2005/8/layout/process4" loCatId="list" qsTypeId="urn:microsoft.com/office/officeart/2005/8/quickstyle/simple1" qsCatId="simple" csTypeId="urn:microsoft.com/office/officeart/2005/8/colors/colorful2" csCatId="colorful" phldr="1"/>
      <dgm:spPr/>
      <dgm:t>
        <a:bodyPr/>
        <a:lstStyle/>
        <a:p>
          <a:endParaRPr lang="it-IT"/>
        </a:p>
      </dgm:t>
    </dgm:pt>
    <dgm:pt modelId="{EE46B9E5-E3A6-4F92-A40C-0E78D77091E9}">
      <dgm:prSet phldrT="[Testo]" custT="1"/>
      <dgm:spPr/>
      <dgm:t>
        <a:bodyPr/>
        <a:lstStyle/>
        <a:p>
          <a:r>
            <a:rPr lang="it-IT" sz="1800" b="1" dirty="0"/>
            <a:t>Individuazione</a:t>
          </a:r>
        </a:p>
      </dgm:t>
    </dgm:pt>
    <dgm:pt modelId="{B89E292D-CF32-4829-9EBC-0CB3938BCA6B}" type="parTrans" cxnId="{B415C9E0-2E07-40B9-91BC-04690B83E64E}">
      <dgm:prSet/>
      <dgm:spPr/>
      <dgm:t>
        <a:bodyPr/>
        <a:lstStyle/>
        <a:p>
          <a:endParaRPr lang="it-IT"/>
        </a:p>
      </dgm:t>
    </dgm:pt>
    <dgm:pt modelId="{54DFF160-947B-4FD5-80C0-92A36E75317A}" type="sibTrans" cxnId="{B415C9E0-2E07-40B9-91BC-04690B83E64E}">
      <dgm:prSet/>
      <dgm:spPr/>
      <dgm:t>
        <a:bodyPr/>
        <a:lstStyle/>
        <a:p>
          <a:endParaRPr lang="it-IT"/>
        </a:p>
      </dgm:t>
    </dgm:pt>
    <dgm:pt modelId="{0566C66E-9BE1-490C-BC3E-6DA52FDE3DD6}">
      <dgm:prSet phldrT="[Testo]"/>
      <dgm:spPr/>
      <dgm:t>
        <a:bodyPr/>
        <a:lstStyle/>
        <a:p>
          <a:r>
            <a:rPr lang="it-IT" dirty="0"/>
            <a:t>Obiettivi	</a:t>
          </a:r>
        </a:p>
      </dgm:t>
    </dgm:pt>
    <dgm:pt modelId="{B302747C-E155-4AEA-9B72-09B1F498A8F0}" type="parTrans" cxnId="{1D667105-91C8-4F30-B80B-8196C64E7131}">
      <dgm:prSet/>
      <dgm:spPr/>
      <dgm:t>
        <a:bodyPr/>
        <a:lstStyle/>
        <a:p>
          <a:endParaRPr lang="it-IT"/>
        </a:p>
      </dgm:t>
    </dgm:pt>
    <dgm:pt modelId="{2B1C18FD-8DAF-42CB-B5A1-85E8264243FF}" type="sibTrans" cxnId="{1D667105-91C8-4F30-B80B-8196C64E7131}">
      <dgm:prSet/>
      <dgm:spPr/>
      <dgm:t>
        <a:bodyPr/>
        <a:lstStyle/>
        <a:p>
          <a:endParaRPr lang="it-IT"/>
        </a:p>
      </dgm:t>
    </dgm:pt>
    <dgm:pt modelId="{62A48A85-29E0-4AF5-A375-EF83641550EA}">
      <dgm:prSet phldrT="[Testo]"/>
      <dgm:spPr/>
      <dgm:t>
        <a:bodyPr/>
        <a:lstStyle/>
        <a:p>
          <a:r>
            <a:rPr lang="it-IT" dirty="0"/>
            <a:t>Rischi</a:t>
          </a:r>
        </a:p>
      </dgm:t>
    </dgm:pt>
    <dgm:pt modelId="{91B882F0-D808-49A8-BF9B-1B188400B50F}" type="parTrans" cxnId="{94953419-E7AB-4974-8773-8EFEDD47BFE5}">
      <dgm:prSet/>
      <dgm:spPr/>
      <dgm:t>
        <a:bodyPr/>
        <a:lstStyle/>
        <a:p>
          <a:endParaRPr lang="it-IT"/>
        </a:p>
      </dgm:t>
    </dgm:pt>
    <dgm:pt modelId="{25C0924F-DB93-4B05-B705-73A96286A88C}" type="sibTrans" cxnId="{94953419-E7AB-4974-8773-8EFEDD47BFE5}">
      <dgm:prSet/>
      <dgm:spPr/>
      <dgm:t>
        <a:bodyPr/>
        <a:lstStyle/>
        <a:p>
          <a:endParaRPr lang="it-IT"/>
        </a:p>
      </dgm:t>
    </dgm:pt>
    <dgm:pt modelId="{31EE89BF-FF35-4F59-84F8-4F54DFD67167}">
      <dgm:prSet phldrT="[Testo]" custT="1"/>
      <dgm:spPr/>
      <dgm:t>
        <a:bodyPr/>
        <a:lstStyle/>
        <a:p>
          <a:r>
            <a:rPr lang="it-IT" sz="1800" b="1" dirty="0"/>
            <a:t>Ricerca</a:t>
          </a:r>
          <a:endParaRPr lang="it-IT" sz="1050" b="1" dirty="0"/>
        </a:p>
      </dgm:t>
    </dgm:pt>
    <dgm:pt modelId="{AA0D58F0-172E-45A6-84CE-79635DB9BDAF}" type="parTrans" cxnId="{EF1A6581-DAD9-4E29-9984-7E1A9514EF4A}">
      <dgm:prSet/>
      <dgm:spPr/>
      <dgm:t>
        <a:bodyPr/>
        <a:lstStyle/>
        <a:p>
          <a:endParaRPr lang="it-IT"/>
        </a:p>
      </dgm:t>
    </dgm:pt>
    <dgm:pt modelId="{78D328DE-CDEE-4686-B075-7ECB91CEC7BB}" type="sibTrans" cxnId="{EF1A6581-DAD9-4E29-9984-7E1A9514EF4A}">
      <dgm:prSet/>
      <dgm:spPr/>
      <dgm:t>
        <a:bodyPr/>
        <a:lstStyle/>
        <a:p>
          <a:endParaRPr lang="it-IT"/>
        </a:p>
      </dgm:t>
    </dgm:pt>
    <dgm:pt modelId="{CA1E1A58-2E9C-47CC-896C-0E9AD428DFE6}">
      <dgm:prSet phldrT="[Testo]"/>
      <dgm:spPr/>
      <dgm:t>
        <a:bodyPr/>
        <a:lstStyle/>
        <a:p>
          <a:r>
            <a:rPr lang="it-IT" dirty="0"/>
            <a:t>Contesto</a:t>
          </a:r>
        </a:p>
      </dgm:t>
    </dgm:pt>
    <dgm:pt modelId="{5893976B-3904-48B8-878F-C4C14BECA553}" type="parTrans" cxnId="{E93327CC-1267-4C68-929F-12AD64FFA3F9}">
      <dgm:prSet/>
      <dgm:spPr/>
      <dgm:t>
        <a:bodyPr/>
        <a:lstStyle/>
        <a:p>
          <a:endParaRPr lang="it-IT"/>
        </a:p>
      </dgm:t>
    </dgm:pt>
    <dgm:pt modelId="{E264FA6B-669E-4247-A5C1-EA9C22E39F30}" type="sibTrans" cxnId="{E93327CC-1267-4C68-929F-12AD64FFA3F9}">
      <dgm:prSet/>
      <dgm:spPr/>
      <dgm:t>
        <a:bodyPr/>
        <a:lstStyle/>
        <a:p>
          <a:endParaRPr lang="it-IT"/>
        </a:p>
      </dgm:t>
    </dgm:pt>
    <dgm:pt modelId="{2C7856F0-11AB-46D2-97B6-B616428BA8BF}">
      <dgm:prSet phldrT="[Testo]"/>
      <dgm:spPr/>
      <dgm:t>
        <a:bodyPr/>
        <a:lstStyle/>
        <a:p>
          <a:r>
            <a:rPr lang="it-IT" dirty="0"/>
            <a:t>Fattori esterni</a:t>
          </a:r>
        </a:p>
      </dgm:t>
    </dgm:pt>
    <dgm:pt modelId="{B7D11F55-0113-47AD-A4BE-12E088F4E91D}" type="parTrans" cxnId="{152ECF6C-CF8E-4DD7-AAB7-6725D2B5AF5E}">
      <dgm:prSet/>
      <dgm:spPr/>
      <dgm:t>
        <a:bodyPr/>
        <a:lstStyle/>
        <a:p>
          <a:endParaRPr lang="it-IT"/>
        </a:p>
      </dgm:t>
    </dgm:pt>
    <dgm:pt modelId="{7801E40C-37A8-4BAE-97A5-5933D822D4E3}" type="sibTrans" cxnId="{152ECF6C-CF8E-4DD7-AAB7-6725D2B5AF5E}">
      <dgm:prSet/>
      <dgm:spPr/>
      <dgm:t>
        <a:bodyPr/>
        <a:lstStyle/>
        <a:p>
          <a:endParaRPr lang="it-IT"/>
        </a:p>
      </dgm:t>
    </dgm:pt>
    <dgm:pt modelId="{77566AE9-6635-4849-86E9-E41B56646764}">
      <dgm:prSet phldrT="[Testo]" custT="1"/>
      <dgm:spPr/>
      <dgm:t>
        <a:bodyPr/>
        <a:lstStyle/>
        <a:p>
          <a:r>
            <a:rPr lang="it-IT" sz="1800" b="1" dirty="0"/>
            <a:t>Analisi</a:t>
          </a:r>
          <a:endParaRPr lang="it-IT" sz="1100" b="1" dirty="0"/>
        </a:p>
      </dgm:t>
    </dgm:pt>
    <dgm:pt modelId="{65FE0890-9C21-4743-8BAD-C471DD48F215}" type="parTrans" cxnId="{BC931871-0A6E-4554-8B1B-E28B47CDEDD6}">
      <dgm:prSet/>
      <dgm:spPr/>
      <dgm:t>
        <a:bodyPr/>
        <a:lstStyle/>
        <a:p>
          <a:endParaRPr lang="it-IT"/>
        </a:p>
      </dgm:t>
    </dgm:pt>
    <dgm:pt modelId="{6038EA12-4F19-46E7-9425-B7A349BC491D}" type="sibTrans" cxnId="{BC931871-0A6E-4554-8B1B-E28B47CDEDD6}">
      <dgm:prSet/>
      <dgm:spPr/>
      <dgm:t>
        <a:bodyPr/>
        <a:lstStyle/>
        <a:p>
          <a:endParaRPr lang="it-IT"/>
        </a:p>
      </dgm:t>
    </dgm:pt>
    <dgm:pt modelId="{279DDA75-B627-4F48-9262-E3E612F5C752}">
      <dgm:prSet phldrT="[Testo]"/>
      <dgm:spPr/>
      <dgm:t>
        <a:bodyPr/>
        <a:lstStyle/>
        <a:p>
          <a:r>
            <a:rPr lang="it-IT" dirty="0"/>
            <a:t>Interessi</a:t>
          </a:r>
        </a:p>
      </dgm:t>
    </dgm:pt>
    <dgm:pt modelId="{A5D31CE0-66ED-40DA-9056-61E6FB79848C}" type="parTrans" cxnId="{675BDC4E-D0A1-4D14-B24F-1B75A1CD32B4}">
      <dgm:prSet/>
      <dgm:spPr/>
      <dgm:t>
        <a:bodyPr/>
        <a:lstStyle/>
        <a:p>
          <a:endParaRPr lang="it-IT"/>
        </a:p>
      </dgm:t>
    </dgm:pt>
    <dgm:pt modelId="{5B85E4AB-2E73-4D63-B5F2-3C02150595B5}" type="sibTrans" cxnId="{675BDC4E-D0A1-4D14-B24F-1B75A1CD32B4}">
      <dgm:prSet/>
      <dgm:spPr/>
      <dgm:t>
        <a:bodyPr/>
        <a:lstStyle/>
        <a:p>
          <a:endParaRPr lang="it-IT"/>
        </a:p>
      </dgm:t>
    </dgm:pt>
    <dgm:pt modelId="{22E20246-80A2-4CAC-A247-802CA7B525AE}">
      <dgm:prSet phldrT="[Testo]"/>
      <dgm:spPr/>
      <dgm:t>
        <a:bodyPr/>
        <a:lstStyle/>
        <a:p>
          <a:r>
            <a:rPr lang="it-IT" dirty="0"/>
            <a:t>Posizioni</a:t>
          </a:r>
        </a:p>
      </dgm:t>
    </dgm:pt>
    <dgm:pt modelId="{1B6382F6-CEF8-4540-B0B2-17E41B99A84E}" type="parTrans" cxnId="{AF2E6AD3-0700-4237-A74B-25C839122738}">
      <dgm:prSet/>
      <dgm:spPr/>
      <dgm:t>
        <a:bodyPr/>
        <a:lstStyle/>
        <a:p>
          <a:endParaRPr lang="it-IT"/>
        </a:p>
      </dgm:t>
    </dgm:pt>
    <dgm:pt modelId="{10FF514A-33E3-4D4A-A3C3-26B8BCB25271}" type="sibTrans" cxnId="{AF2E6AD3-0700-4237-A74B-25C839122738}">
      <dgm:prSet/>
      <dgm:spPr/>
      <dgm:t>
        <a:bodyPr/>
        <a:lstStyle/>
        <a:p>
          <a:endParaRPr lang="it-IT"/>
        </a:p>
      </dgm:t>
    </dgm:pt>
    <dgm:pt modelId="{A29EE857-F452-40BC-97BA-89E83675FF3E}">
      <dgm:prSet custT="1"/>
      <dgm:spPr/>
      <dgm:t>
        <a:bodyPr/>
        <a:lstStyle/>
        <a:p>
          <a:r>
            <a:rPr lang="it-IT" sz="1800" b="1" dirty="0"/>
            <a:t>Valutazione</a:t>
          </a:r>
        </a:p>
      </dgm:t>
    </dgm:pt>
    <dgm:pt modelId="{3544E516-3470-4365-A9B6-74B61E2D40B4}" type="parTrans" cxnId="{AFB7391B-B39F-46A4-BB68-EEB67B084669}">
      <dgm:prSet/>
      <dgm:spPr/>
      <dgm:t>
        <a:bodyPr/>
        <a:lstStyle/>
        <a:p>
          <a:endParaRPr lang="it-IT"/>
        </a:p>
      </dgm:t>
    </dgm:pt>
    <dgm:pt modelId="{308CEA8A-04B4-45B5-BCB2-A190CB18DE78}" type="sibTrans" cxnId="{AFB7391B-B39F-46A4-BB68-EEB67B084669}">
      <dgm:prSet/>
      <dgm:spPr/>
      <dgm:t>
        <a:bodyPr/>
        <a:lstStyle/>
        <a:p>
          <a:endParaRPr lang="it-IT"/>
        </a:p>
      </dgm:t>
    </dgm:pt>
    <dgm:pt modelId="{014D5D70-BB04-4EFC-8B08-BBEFB7C840A2}">
      <dgm:prSet/>
      <dgm:spPr/>
      <dgm:t>
        <a:bodyPr/>
        <a:lstStyle/>
        <a:p>
          <a:r>
            <a:rPr lang="it-IT" dirty="0"/>
            <a:t>		Alternative			                             Compromesso		</a:t>
          </a:r>
        </a:p>
      </dgm:t>
    </dgm:pt>
    <dgm:pt modelId="{0AFF75AB-FEC0-4116-B7E1-19540EF94044}" type="parTrans" cxnId="{336395AD-20F4-4CB9-9CB3-FA8021DF6032}">
      <dgm:prSet/>
      <dgm:spPr/>
      <dgm:t>
        <a:bodyPr/>
        <a:lstStyle/>
        <a:p>
          <a:endParaRPr lang="it-IT"/>
        </a:p>
      </dgm:t>
    </dgm:pt>
    <dgm:pt modelId="{14D06659-0381-442A-BF7B-4C6E9A82B114}" type="sibTrans" cxnId="{336395AD-20F4-4CB9-9CB3-FA8021DF6032}">
      <dgm:prSet/>
      <dgm:spPr/>
      <dgm:t>
        <a:bodyPr/>
        <a:lstStyle/>
        <a:p>
          <a:endParaRPr lang="it-IT"/>
        </a:p>
      </dgm:t>
    </dgm:pt>
    <dgm:pt modelId="{5B565A13-A7D4-4763-8B3A-E73F5296ECE3}">
      <dgm:prSet custT="1"/>
      <dgm:spPr/>
      <dgm:t>
        <a:bodyPr/>
        <a:lstStyle/>
        <a:p>
          <a:r>
            <a:rPr lang="it-IT" sz="1800" b="1" dirty="0"/>
            <a:t>Revisione e riflessione</a:t>
          </a:r>
        </a:p>
      </dgm:t>
    </dgm:pt>
    <dgm:pt modelId="{B5B5397B-86C9-4BA1-AC6B-5B2BE6725AD8}" type="parTrans" cxnId="{46F2712D-F460-43B9-8755-E6DF19FED5D9}">
      <dgm:prSet/>
      <dgm:spPr/>
      <dgm:t>
        <a:bodyPr/>
        <a:lstStyle/>
        <a:p>
          <a:endParaRPr lang="it-IT"/>
        </a:p>
      </dgm:t>
    </dgm:pt>
    <dgm:pt modelId="{D6BCCA62-3861-4B2D-A3AD-F5A380AF3FCF}" type="sibTrans" cxnId="{46F2712D-F460-43B9-8755-E6DF19FED5D9}">
      <dgm:prSet/>
      <dgm:spPr/>
      <dgm:t>
        <a:bodyPr/>
        <a:lstStyle/>
        <a:p>
          <a:endParaRPr lang="it-IT"/>
        </a:p>
      </dgm:t>
    </dgm:pt>
    <dgm:pt modelId="{3A6A74B6-9071-41C7-B162-8F170F1414A4}">
      <dgm:prSet/>
      <dgm:spPr/>
      <dgm:t>
        <a:bodyPr/>
        <a:lstStyle/>
        <a:p>
          <a:r>
            <a:rPr lang="it-IT" dirty="0"/>
            <a:t>	Analisi 						Adattamenti</a:t>
          </a:r>
        </a:p>
      </dgm:t>
    </dgm:pt>
    <dgm:pt modelId="{C49F5A30-E0E8-4273-8538-8DB9C118F289}" type="parTrans" cxnId="{6DF23547-D443-4BA4-9B3E-49CDAF1FC81A}">
      <dgm:prSet/>
      <dgm:spPr/>
      <dgm:t>
        <a:bodyPr/>
        <a:lstStyle/>
        <a:p>
          <a:endParaRPr lang="it-IT"/>
        </a:p>
      </dgm:t>
    </dgm:pt>
    <dgm:pt modelId="{CC9DD121-FA43-4A5E-A21B-648AD389E7A7}" type="sibTrans" cxnId="{6DF23547-D443-4BA4-9B3E-49CDAF1FC81A}">
      <dgm:prSet/>
      <dgm:spPr/>
      <dgm:t>
        <a:bodyPr/>
        <a:lstStyle/>
        <a:p>
          <a:endParaRPr lang="it-IT"/>
        </a:p>
      </dgm:t>
    </dgm:pt>
    <dgm:pt modelId="{89809B7A-2CEB-4C4E-9B16-5AE9343E34F2}" type="pres">
      <dgm:prSet presAssocID="{8DF438A8-AA41-46F3-80A4-68A0EF874999}" presName="Name0" presStyleCnt="0">
        <dgm:presLayoutVars>
          <dgm:dir/>
          <dgm:animLvl val="lvl"/>
          <dgm:resizeHandles val="exact"/>
        </dgm:presLayoutVars>
      </dgm:prSet>
      <dgm:spPr/>
    </dgm:pt>
    <dgm:pt modelId="{9B1B0CFF-FE23-476B-A6EE-3DD6AE9C8D03}" type="pres">
      <dgm:prSet presAssocID="{5B565A13-A7D4-4763-8B3A-E73F5296ECE3}" presName="boxAndChildren" presStyleCnt="0"/>
      <dgm:spPr/>
    </dgm:pt>
    <dgm:pt modelId="{132C9F81-D8ED-4413-925D-79FE2F670993}" type="pres">
      <dgm:prSet presAssocID="{5B565A13-A7D4-4763-8B3A-E73F5296ECE3}" presName="parentTextBox" presStyleLbl="node1" presStyleIdx="0" presStyleCnt="5"/>
      <dgm:spPr/>
    </dgm:pt>
    <dgm:pt modelId="{E181F0B8-7BAA-4D4A-BAAE-8C8EBA988E6D}" type="pres">
      <dgm:prSet presAssocID="{5B565A13-A7D4-4763-8B3A-E73F5296ECE3}" presName="entireBox" presStyleLbl="node1" presStyleIdx="0" presStyleCnt="5"/>
      <dgm:spPr/>
    </dgm:pt>
    <dgm:pt modelId="{E70A6F15-0CE6-4EF5-A124-BDA0A470F478}" type="pres">
      <dgm:prSet presAssocID="{5B565A13-A7D4-4763-8B3A-E73F5296ECE3}" presName="descendantBox" presStyleCnt="0"/>
      <dgm:spPr/>
    </dgm:pt>
    <dgm:pt modelId="{2E37D65D-D2A3-4052-A016-EE0A3F45D41D}" type="pres">
      <dgm:prSet presAssocID="{3A6A74B6-9071-41C7-B162-8F170F1414A4}" presName="childTextBox" presStyleLbl="fgAccFollowNode1" presStyleIdx="0" presStyleCnt="8">
        <dgm:presLayoutVars>
          <dgm:bulletEnabled val="1"/>
        </dgm:presLayoutVars>
      </dgm:prSet>
      <dgm:spPr/>
    </dgm:pt>
    <dgm:pt modelId="{65159589-0C1A-4E5B-8445-009AA6AD7EAF}" type="pres">
      <dgm:prSet presAssocID="{308CEA8A-04B4-45B5-BCB2-A190CB18DE78}" presName="sp" presStyleCnt="0"/>
      <dgm:spPr/>
    </dgm:pt>
    <dgm:pt modelId="{A5A2001A-A017-4C7F-A151-B5C0E1E92D81}" type="pres">
      <dgm:prSet presAssocID="{A29EE857-F452-40BC-97BA-89E83675FF3E}" presName="arrowAndChildren" presStyleCnt="0"/>
      <dgm:spPr/>
    </dgm:pt>
    <dgm:pt modelId="{4FE55A3B-E700-48C4-BA24-845AB158788D}" type="pres">
      <dgm:prSet presAssocID="{A29EE857-F452-40BC-97BA-89E83675FF3E}" presName="parentTextArrow" presStyleLbl="node1" presStyleIdx="0" presStyleCnt="5"/>
      <dgm:spPr/>
    </dgm:pt>
    <dgm:pt modelId="{DAEB5175-4D0C-49F6-A412-D3066A536982}" type="pres">
      <dgm:prSet presAssocID="{A29EE857-F452-40BC-97BA-89E83675FF3E}" presName="arrow" presStyleLbl="node1" presStyleIdx="1" presStyleCnt="5"/>
      <dgm:spPr/>
    </dgm:pt>
    <dgm:pt modelId="{8FBF639F-3A48-4892-9CB6-9308B9483FD2}" type="pres">
      <dgm:prSet presAssocID="{A29EE857-F452-40BC-97BA-89E83675FF3E}" presName="descendantArrow" presStyleCnt="0"/>
      <dgm:spPr/>
    </dgm:pt>
    <dgm:pt modelId="{708C6585-9AEF-4F9F-9818-0846760F65F7}" type="pres">
      <dgm:prSet presAssocID="{014D5D70-BB04-4EFC-8B08-BBEFB7C840A2}" presName="childTextArrow" presStyleLbl="fgAccFollowNode1" presStyleIdx="1" presStyleCnt="8">
        <dgm:presLayoutVars>
          <dgm:bulletEnabled val="1"/>
        </dgm:presLayoutVars>
      </dgm:prSet>
      <dgm:spPr/>
    </dgm:pt>
    <dgm:pt modelId="{A6F50489-8BB3-4092-9CF0-C8A347B5C9F0}" type="pres">
      <dgm:prSet presAssocID="{6038EA12-4F19-46E7-9425-B7A349BC491D}" presName="sp" presStyleCnt="0"/>
      <dgm:spPr/>
    </dgm:pt>
    <dgm:pt modelId="{FD39F1C3-CD90-4878-A033-B4623573E2CE}" type="pres">
      <dgm:prSet presAssocID="{77566AE9-6635-4849-86E9-E41B56646764}" presName="arrowAndChildren" presStyleCnt="0"/>
      <dgm:spPr/>
    </dgm:pt>
    <dgm:pt modelId="{95068BA1-5C71-4622-B117-6652CAB66324}" type="pres">
      <dgm:prSet presAssocID="{77566AE9-6635-4849-86E9-E41B56646764}" presName="parentTextArrow" presStyleLbl="node1" presStyleIdx="1" presStyleCnt="5"/>
      <dgm:spPr/>
    </dgm:pt>
    <dgm:pt modelId="{739FC8C4-B81C-4BA9-9AC9-2FC201FE5E17}" type="pres">
      <dgm:prSet presAssocID="{77566AE9-6635-4849-86E9-E41B56646764}" presName="arrow" presStyleLbl="node1" presStyleIdx="2" presStyleCnt="5"/>
      <dgm:spPr/>
    </dgm:pt>
    <dgm:pt modelId="{8549F250-EB7C-4D27-A712-7C7D5CD69B31}" type="pres">
      <dgm:prSet presAssocID="{77566AE9-6635-4849-86E9-E41B56646764}" presName="descendantArrow" presStyleCnt="0"/>
      <dgm:spPr/>
    </dgm:pt>
    <dgm:pt modelId="{34DBE6E1-C41C-4934-9231-4EBAD18EEE7E}" type="pres">
      <dgm:prSet presAssocID="{279DDA75-B627-4F48-9262-E3E612F5C752}" presName="childTextArrow" presStyleLbl="fgAccFollowNode1" presStyleIdx="2" presStyleCnt="8">
        <dgm:presLayoutVars>
          <dgm:bulletEnabled val="1"/>
        </dgm:presLayoutVars>
      </dgm:prSet>
      <dgm:spPr/>
    </dgm:pt>
    <dgm:pt modelId="{026AFD9D-1063-4595-B300-A63A407FEB2E}" type="pres">
      <dgm:prSet presAssocID="{22E20246-80A2-4CAC-A247-802CA7B525AE}" presName="childTextArrow" presStyleLbl="fgAccFollowNode1" presStyleIdx="3" presStyleCnt="8">
        <dgm:presLayoutVars>
          <dgm:bulletEnabled val="1"/>
        </dgm:presLayoutVars>
      </dgm:prSet>
      <dgm:spPr/>
    </dgm:pt>
    <dgm:pt modelId="{8C401734-4F51-4CFE-B0E2-61ADFD7876D6}" type="pres">
      <dgm:prSet presAssocID="{78D328DE-CDEE-4686-B075-7ECB91CEC7BB}" presName="sp" presStyleCnt="0"/>
      <dgm:spPr/>
    </dgm:pt>
    <dgm:pt modelId="{4A24700A-F9DF-40BA-AD43-1ADD65FCCE59}" type="pres">
      <dgm:prSet presAssocID="{31EE89BF-FF35-4F59-84F8-4F54DFD67167}" presName="arrowAndChildren" presStyleCnt="0"/>
      <dgm:spPr/>
    </dgm:pt>
    <dgm:pt modelId="{1869B674-4378-4190-A6C9-5E3321E43826}" type="pres">
      <dgm:prSet presAssocID="{31EE89BF-FF35-4F59-84F8-4F54DFD67167}" presName="parentTextArrow" presStyleLbl="node1" presStyleIdx="2" presStyleCnt="5"/>
      <dgm:spPr/>
    </dgm:pt>
    <dgm:pt modelId="{6D9E562A-9E3E-49DB-AA81-6063653CB8E0}" type="pres">
      <dgm:prSet presAssocID="{31EE89BF-FF35-4F59-84F8-4F54DFD67167}" presName="arrow" presStyleLbl="node1" presStyleIdx="3" presStyleCnt="5"/>
      <dgm:spPr/>
    </dgm:pt>
    <dgm:pt modelId="{942D35C0-1683-4B5F-9E43-B876D4D1EF0E}" type="pres">
      <dgm:prSet presAssocID="{31EE89BF-FF35-4F59-84F8-4F54DFD67167}" presName="descendantArrow" presStyleCnt="0"/>
      <dgm:spPr/>
    </dgm:pt>
    <dgm:pt modelId="{71A0C96D-0118-423F-AA61-B2E1F57133A4}" type="pres">
      <dgm:prSet presAssocID="{CA1E1A58-2E9C-47CC-896C-0E9AD428DFE6}" presName="childTextArrow" presStyleLbl="fgAccFollowNode1" presStyleIdx="4" presStyleCnt="8">
        <dgm:presLayoutVars>
          <dgm:bulletEnabled val="1"/>
        </dgm:presLayoutVars>
      </dgm:prSet>
      <dgm:spPr/>
    </dgm:pt>
    <dgm:pt modelId="{C970C808-8233-427F-96FD-8AB2520FE1D3}" type="pres">
      <dgm:prSet presAssocID="{2C7856F0-11AB-46D2-97B6-B616428BA8BF}" presName="childTextArrow" presStyleLbl="fgAccFollowNode1" presStyleIdx="5" presStyleCnt="8">
        <dgm:presLayoutVars>
          <dgm:bulletEnabled val="1"/>
        </dgm:presLayoutVars>
      </dgm:prSet>
      <dgm:spPr/>
    </dgm:pt>
    <dgm:pt modelId="{314D1049-13CF-4B18-A0C7-FAFF59C6B267}" type="pres">
      <dgm:prSet presAssocID="{54DFF160-947B-4FD5-80C0-92A36E75317A}" presName="sp" presStyleCnt="0"/>
      <dgm:spPr/>
    </dgm:pt>
    <dgm:pt modelId="{49C8E096-3FBD-4D50-9CA0-A0C27EA51681}" type="pres">
      <dgm:prSet presAssocID="{EE46B9E5-E3A6-4F92-A40C-0E78D77091E9}" presName="arrowAndChildren" presStyleCnt="0"/>
      <dgm:spPr/>
    </dgm:pt>
    <dgm:pt modelId="{FA70AF72-AD2B-44FB-B24A-65EC8477774B}" type="pres">
      <dgm:prSet presAssocID="{EE46B9E5-E3A6-4F92-A40C-0E78D77091E9}" presName="parentTextArrow" presStyleLbl="node1" presStyleIdx="3" presStyleCnt="5"/>
      <dgm:spPr/>
    </dgm:pt>
    <dgm:pt modelId="{00CB4801-1B89-4BF6-9A79-218737EBBEEA}" type="pres">
      <dgm:prSet presAssocID="{EE46B9E5-E3A6-4F92-A40C-0E78D77091E9}" presName="arrow" presStyleLbl="node1" presStyleIdx="4" presStyleCnt="5"/>
      <dgm:spPr/>
    </dgm:pt>
    <dgm:pt modelId="{8EA3FA5D-28C7-4AC5-938D-03BFDC04CA72}" type="pres">
      <dgm:prSet presAssocID="{EE46B9E5-E3A6-4F92-A40C-0E78D77091E9}" presName="descendantArrow" presStyleCnt="0"/>
      <dgm:spPr/>
    </dgm:pt>
    <dgm:pt modelId="{A76DF464-C62A-48F5-9A5E-B57EF9EA166A}" type="pres">
      <dgm:prSet presAssocID="{0566C66E-9BE1-490C-BC3E-6DA52FDE3DD6}" presName="childTextArrow" presStyleLbl="fgAccFollowNode1" presStyleIdx="6" presStyleCnt="8">
        <dgm:presLayoutVars>
          <dgm:bulletEnabled val="1"/>
        </dgm:presLayoutVars>
      </dgm:prSet>
      <dgm:spPr/>
    </dgm:pt>
    <dgm:pt modelId="{9008A11C-03B5-437C-AA14-792D349B534B}" type="pres">
      <dgm:prSet presAssocID="{62A48A85-29E0-4AF5-A375-EF83641550EA}" presName="childTextArrow" presStyleLbl="fgAccFollowNode1" presStyleIdx="7" presStyleCnt="8">
        <dgm:presLayoutVars>
          <dgm:bulletEnabled val="1"/>
        </dgm:presLayoutVars>
      </dgm:prSet>
      <dgm:spPr/>
    </dgm:pt>
  </dgm:ptLst>
  <dgm:cxnLst>
    <dgm:cxn modelId="{1D667105-91C8-4F30-B80B-8196C64E7131}" srcId="{EE46B9E5-E3A6-4F92-A40C-0E78D77091E9}" destId="{0566C66E-9BE1-490C-BC3E-6DA52FDE3DD6}" srcOrd="0" destOrd="0" parTransId="{B302747C-E155-4AEA-9B72-09B1F498A8F0}" sibTransId="{2B1C18FD-8DAF-42CB-B5A1-85E8264243FF}"/>
    <dgm:cxn modelId="{803D7617-79C9-4A2A-8E43-9182221B34CE}" type="presOf" srcId="{014D5D70-BB04-4EFC-8B08-BBEFB7C840A2}" destId="{708C6585-9AEF-4F9F-9818-0846760F65F7}" srcOrd="0" destOrd="0" presId="urn:microsoft.com/office/officeart/2005/8/layout/process4"/>
    <dgm:cxn modelId="{94953419-E7AB-4974-8773-8EFEDD47BFE5}" srcId="{EE46B9E5-E3A6-4F92-A40C-0E78D77091E9}" destId="{62A48A85-29E0-4AF5-A375-EF83641550EA}" srcOrd="1" destOrd="0" parTransId="{91B882F0-D808-49A8-BF9B-1B188400B50F}" sibTransId="{25C0924F-DB93-4B05-B705-73A96286A88C}"/>
    <dgm:cxn modelId="{AFB7391B-B39F-46A4-BB68-EEB67B084669}" srcId="{8DF438A8-AA41-46F3-80A4-68A0EF874999}" destId="{A29EE857-F452-40BC-97BA-89E83675FF3E}" srcOrd="3" destOrd="0" parTransId="{3544E516-3470-4365-A9B6-74B61E2D40B4}" sibTransId="{308CEA8A-04B4-45B5-BCB2-A190CB18DE78}"/>
    <dgm:cxn modelId="{2069D81B-03B0-408E-B101-C594B62DD688}" type="presOf" srcId="{0566C66E-9BE1-490C-BC3E-6DA52FDE3DD6}" destId="{A76DF464-C62A-48F5-9A5E-B57EF9EA166A}" srcOrd="0" destOrd="0" presId="urn:microsoft.com/office/officeart/2005/8/layout/process4"/>
    <dgm:cxn modelId="{C1B0F81C-607C-4540-8997-29BF43BC340F}" type="presOf" srcId="{A29EE857-F452-40BC-97BA-89E83675FF3E}" destId="{4FE55A3B-E700-48C4-BA24-845AB158788D}" srcOrd="0" destOrd="0" presId="urn:microsoft.com/office/officeart/2005/8/layout/process4"/>
    <dgm:cxn modelId="{D5DF8E2C-0616-45B4-8798-88BC4475AEEC}" type="presOf" srcId="{5B565A13-A7D4-4763-8B3A-E73F5296ECE3}" destId="{E181F0B8-7BAA-4D4A-BAAE-8C8EBA988E6D}" srcOrd="1" destOrd="0" presId="urn:microsoft.com/office/officeart/2005/8/layout/process4"/>
    <dgm:cxn modelId="{46F2712D-F460-43B9-8755-E6DF19FED5D9}" srcId="{8DF438A8-AA41-46F3-80A4-68A0EF874999}" destId="{5B565A13-A7D4-4763-8B3A-E73F5296ECE3}" srcOrd="4" destOrd="0" parTransId="{B5B5397B-86C9-4BA1-AC6B-5B2BE6725AD8}" sibTransId="{D6BCCA62-3861-4B2D-A3AD-F5A380AF3FCF}"/>
    <dgm:cxn modelId="{6DF23547-D443-4BA4-9B3E-49CDAF1FC81A}" srcId="{5B565A13-A7D4-4763-8B3A-E73F5296ECE3}" destId="{3A6A74B6-9071-41C7-B162-8F170F1414A4}" srcOrd="0" destOrd="0" parTransId="{C49F5A30-E0E8-4273-8538-8DB9C118F289}" sibTransId="{CC9DD121-FA43-4A5E-A21B-648AD389E7A7}"/>
    <dgm:cxn modelId="{1F9C984B-F2DA-4DB5-B4A1-75E85CF4169B}" type="presOf" srcId="{22E20246-80A2-4CAC-A247-802CA7B525AE}" destId="{026AFD9D-1063-4595-B300-A63A407FEB2E}" srcOrd="0" destOrd="0" presId="urn:microsoft.com/office/officeart/2005/8/layout/process4"/>
    <dgm:cxn modelId="{152ECF6C-CF8E-4DD7-AAB7-6725D2B5AF5E}" srcId="{31EE89BF-FF35-4F59-84F8-4F54DFD67167}" destId="{2C7856F0-11AB-46D2-97B6-B616428BA8BF}" srcOrd="1" destOrd="0" parTransId="{B7D11F55-0113-47AD-A4BE-12E088F4E91D}" sibTransId="{7801E40C-37A8-4BAE-97A5-5933D822D4E3}"/>
    <dgm:cxn modelId="{675BDC4E-D0A1-4D14-B24F-1B75A1CD32B4}" srcId="{77566AE9-6635-4849-86E9-E41B56646764}" destId="{279DDA75-B627-4F48-9262-E3E612F5C752}" srcOrd="0" destOrd="0" parTransId="{A5D31CE0-66ED-40DA-9056-61E6FB79848C}" sibTransId="{5B85E4AB-2E73-4D63-B5F2-3C02150595B5}"/>
    <dgm:cxn modelId="{A1EE924F-B6F6-481E-A144-C7E25E5F8917}" type="presOf" srcId="{2C7856F0-11AB-46D2-97B6-B616428BA8BF}" destId="{C970C808-8233-427F-96FD-8AB2520FE1D3}" srcOrd="0" destOrd="0" presId="urn:microsoft.com/office/officeart/2005/8/layout/process4"/>
    <dgm:cxn modelId="{BC931871-0A6E-4554-8B1B-E28B47CDEDD6}" srcId="{8DF438A8-AA41-46F3-80A4-68A0EF874999}" destId="{77566AE9-6635-4849-86E9-E41B56646764}" srcOrd="2" destOrd="0" parTransId="{65FE0890-9C21-4743-8BAD-C471DD48F215}" sibTransId="{6038EA12-4F19-46E7-9425-B7A349BC491D}"/>
    <dgm:cxn modelId="{B220E77A-341B-45D5-AE8A-9534B1B9AC6A}" type="presOf" srcId="{77566AE9-6635-4849-86E9-E41B56646764}" destId="{95068BA1-5C71-4622-B117-6652CAB66324}" srcOrd="0" destOrd="0" presId="urn:microsoft.com/office/officeart/2005/8/layout/process4"/>
    <dgm:cxn modelId="{EF1A6581-DAD9-4E29-9984-7E1A9514EF4A}" srcId="{8DF438A8-AA41-46F3-80A4-68A0EF874999}" destId="{31EE89BF-FF35-4F59-84F8-4F54DFD67167}" srcOrd="1" destOrd="0" parTransId="{AA0D58F0-172E-45A6-84CE-79635DB9BDAF}" sibTransId="{78D328DE-CDEE-4686-B075-7ECB91CEC7BB}"/>
    <dgm:cxn modelId="{032F1182-CCA2-4B1D-BF4C-7D5186F2E038}" type="presOf" srcId="{62A48A85-29E0-4AF5-A375-EF83641550EA}" destId="{9008A11C-03B5-437C-AA14-792D349B534B}" srcOrd="0" destOrd="0" presId="urn:microsoft.com/office/officeart/2005/8/layout/process4"/>
    <dgm:cxn modelId="{336395AD-20F4-4CB9-9CB3-FA8021DF6032}" srcId="{A29EE857-F452-40BC-97BA-89E83675FF3E}" destId="{014D5D70-BB04-4EFC-8B08-BBEFB7C840A2}" srcOrd="0" destOrd="0" parTransId="{0AFF75AB-FEC0-4116-B7E1-19540EF94044}" sibTransId="{14D06659-0381-442A-BF7B-4C6E9A82B114}"/>
    <dgm:cxn modelId="{D6337DAE-64F7-4CCE-A5FF-2AE3AEFC38DD}" type="presOf" srcId="{3A6A74B6-9071-41C7-B162-8F170F1414A4}" destId="{2E37D65D-D2A3-4052-A016-EE0A3F45D41D}" srcOrd="0" destOrd="0" presId="urn:microsoft.com/office/officeart/2005/8/layout/process4"/>
    <dgm:cxn modelId="{26F670B5-C1DA-4A40-A48B-5F7B0746AA5E}" type="presOf" srcId="{31EE89BF-FF35-4F59-84F8-4F54DFD67167}" destId="{1869B674-4378-4190-A6C9-5E3321E43826}" srcOrd="0" destOrd="0" presId="urn:microsoft.com/office/officeart/2005/8/layout/process4"/>
    <dgm:cxn modelId="{0DC989BA-9BC5-41A0-856A-0835703060E5}" type="presOf" srcId="{77566AE9-6635-4849-86E9-E41B56646764}" destId="{739FC8C4-B81C-4BA9-9AC9-2FC201FE5E17}" srcOrd="1" destOrd="0" presId="urn:microsoft.com/office/officeart/2005/8/layout/process4"/>
    <dgm:cxn modelId="{FA0153C0-BC58-4210-9872-1AF58C82CEED}" type="presOf" srcId="{EE46B9E5-E3A6-4F92-A40C-0E78D77091E9}" destId="{FA70AF72-AD2B-44FB-B24A-65EC8477774B}" srcOrd="0" destOrd="0" presId="urn:microsoft.com/office/officeart/2005/8/layout/process4"/>
    <dgm:cxn modelId="{E93327CC-1267-4C68-929F-12AD64FFA3F9}" srcId="{31EE89BF-FF35-4F59-84F8-4F54DFD67167}" destId="{CA1E1A58-2E9C-47CC-896C-0E9AD428DFE6}" srcOrd="0" destOrd="0" parTransId="{5893976B-3904-48B8-878F-C4C14BECA553}" sibTransId="{E264FA6B-669E-4247-A5C1-EA9C22E39F30}"/>
    <dgm:cxn modelId="{AF2E6AD3-0700-4237-A74B-25C839122738}" srcId="{77566AE9-6635-4849-86E9-E41B56646764}" destId="{22E20246-80A2-4CAC-A247-802CA7B525AE}" srcOrd="1" destOrd="0" parTransId="{1B6382F6-CEF8-4540-B0B2-17E41B99A84E}" sibTransId="{10FF514A-33E3-4D4A-A3C3-26B8BCB25271}"/>
    <dgm:cxn modelId="{1F14E0D8-40A6-407F-BC84-464741D95564}" type="presOf" srcId="{31EE89BF-FF35-4F59-84F8-4F54DFD67167}" destId="{6D9E562A-9E3E-49DB-AA81-6063653CB8E0}" srcOrd="1" destOrd="0" presId="urn:microsoft.com/office/officeart/2005/8/layout/process4"/>
    <dgm:cxn modelId="{B415C9E0-2E07-40B9-91BC-04690B83E64E}" srcId="{8DF438A8-AA41-46F3-80A4-68A0EF874999}" destId="{EE46B9E5-E3A6-4F92-A40C-0E78D77091E9}" srcOrd="0" destOrd="0" parTransId="{B89E292D-CF32-4829-9EBC-0CB3938BCA6B}" sibTransId="{54DFF160-947B-4FD5-80C0-92A36E75317A}"/>
    <dgm:cxn modelId="{D71749EC-8B2A-4ADE-B654-BC96DF6B75EB}" type="presOf" srcId="{8DF438A8-AA41-46F3-80A4-68A0EF874999}" destId="{89809B7A-2CEB-4C4E-9B16-5AE9343E34F2}" srcOrd="0" destOrd="0" presId="urn:microsoft.com/office/officeart/2005/8/layout/process4"/>
    <dgm:cxn modelId="{EE8D1CF0-FEFF-4666-A4FF-D71A3B19546D}" type="presOf" srcId="{279DDA75-B627-4F48-9262-E3E612F5C752}" destId="{34DBE6E1-C41C-4934-9231-4EBAD18EEE7E}" srcOrd="0" destOrd="0" presId="urn:microsoft.com/office/officeart/2005/8/layout/process4"/>
    <dgm:cxn modelId="{3C796EF3-F55E-44FD-9B08-FFDA20DC99AA}" type="presOf" srcId="{5B565A13-A7D4-4763-8B3A-E73F5296ECE3}" destId="{132C9F81-D8ED-4413-925D-79FE2F670993}" srcOrd="0" destOrd="0" presId="urn:microsoft.com/office/officeart/2005/8/layout/process4"/>
    <dgm:cxn modelId="{25AE63F7-B428-489C-91B8-AFCC910A443B}" type="presOf" srcId="{A29EE857-F452-40BC-97BA-89E83675FF3E}" destId="{DAEB5175-4D0C-49F6-A412-D3066A536982}" srcOrd="1" destOrd="0" presId="urn:microsoft.com/office/officeart/2005/8/layout/process4"/>
    <dgm:cxn modelId="{E964CDFC-3497-435A-A75E-C1F8E2F4CBDA}" type="presOf" srcId="{CA1E1A58-2E9C-47CC-896C-0E9AD428DFE6}" destId="{71A0C96D-0118-423F-AA61-B2E1F57133A4}" srcOrd="0" destOrd="0" presId="urn:microsoft.com/office/officeart/2005/8/layout/process4"/>
    <dgm:cxn modelId="{DEBC72FE-3611-4DB7-A43B-90C9F7F09631}" type="presOf" srcId="{EE46B9E5-E3A6-4F92-A40C-0E78D77091E9}" destId="{00CB4801-1B89-4BF6-9A79-218737EBBEEA}" srcOrd="1" destOrd="0" presId="urn:microsoft.com/office/officeart/2005/8/layout/process4"/>
    <dgm:cxn modelId="{FAD6E52A-7B07-4F8A-A7FF-DC6392C2FF7E}" type="presParOf" srcId="{89809B7A-2CEB-4C4E-9B16-5AE9343E34F2}" destId="{9B1B0CFF-FE23-476B-A6EE-3DD6AE9C8D03}" srcOrd="0" destOrd="0" presId="urn:microsoft.com/office/officeart/2005/8/layout/process4"/>
    <dgm:cxn modelId="{0AABF4BB-0B21-40D7-8BCB-0C974CE4AFD1}" type="presParOf" srcId="{9B1B0CFF-FE23-476B-A6EE-3DD6AE9C8D03}" destId="{132C9F81-D8ED-4413-925D-79FE2F670993}" srcOrd="0" destOrd="0" presId="urn:microsoft.com/office/officeart/2005/8/layout/process4"/>
    <dgm:cxn modelId="{983F9EE2-72CF-45A9-B601-50270F9FB20F}" type="presParOf" srcId="{9B1B0CFF-FE23-476B-A6EE-3DD6AE9C8D03}" destId="{E181F0B8-7BAA-4D4A-BAAE-8C8EBA988E6D}" srcOrd="1" destOrd="0" presId="urn:microsoft.com/office/officeart/2005/8/layout/process4"/>
    <dgm:cxn modelId="{1FC147CF-350C-487E-B461-03E093F20655}" type="presParOf" srcId="{9B1B0CFF-FE23-476B-A6EE-3DD6AE9C8D03}" destId="{E70A6F15-0CE6-4EF5-A124-BDA0A470F478}" srcOrd="2" destOrd="0" presId="urn:microsoft.com/office/officeart/2005/8/layout/process4"/>
    <dgm:cxn modelId="{715C5C5A-DC1B-4EE5-A01F-E358C5D7FA5C}" type="presParOf" srcId="{E70A6F15-0CE6-4EF5-A124-BDA0A470F478}" destId="{2E37D65D-D2A3-4052-A016-EE0A3F45D41D}" srcOrd="0" destOrd="0" presId="urn:microsoft.com/office/officeart/2005/8/layout/process4"/>
    <dgm:cxn modelId="{0ABF2494-60F5-43B6-8BB7-8252FDB34057}" type="presParOf" srcId="{89809B7A-2CEB-4C4E-9B16-5AE9343E34F2}" destId="{65159589-0C1A-4E5B-8445-009AA6AD7EAF}" srcOrd="1" destOrd="0" presId="urn:microsoft.com/office/officeart/2005/8/layout/process4"/>
    <dgm:cxn modelId="{30FB1448-14C2-4E31-A3A7-405D4495CECB}" type="presParOf" srcId="{89809B7A-2CEB-4C4E-9B16-5AE9343E34F2}" destId="{A5A2001A-A017-4C7F-A151-B5C0E1E92D81}" srcOrd="2" destOrd="0" presId="urn:microsoft.com/office/officeart/2005/8/layout/process4"/>
    <dgm:cxn modelId="{3D24AF3F-95B4-4A38-96F6-9DBF5A144C58}" type="presParOf" srcId="{A5A2001A-A017-4C7F-A151-B5C0E1E92D81}" destId="{4FE55A3B-E700-48C4-BA24-845AB158788D}" srcOrd="0" destOrd="0" presId="urn:microsoft.com/office/officeart/2005/8/layout/process4"/>
    <dgm:cxn modelId="{EEBFEEC0-81F8-4EA8-9573-F3D98E04F826}" type="presParOf" srcId="{A5A2001A-A017-4C7F-A151-B5C0E1E92D81}" destId="{DAEB5175-4D0C-49F6-A412-D3066A536982}" srcOrd="1" destOrd="0" presId="urn:microsoft.com/office/officeart/2005/8/layout/process4"/>
    <dgm:cxn modelId="{A9DD9194-D504-44E8-AEE7-9263526BAD22}" type="presParOf" srcId="{A5A2001A-A017-4C7F-A151-B5C0E1E92D81}" destId="{8FBF639F-3A48-4892-9CB6-9308B9483FD2}" srcOrd="2" destOrd="0" presId="urn:microsoft.com/office/officeart/2005/8/layout/process4"/>
    <dgm:cxn modelId="{E5E30F73-B75A-4D58-A7BC-369142E06ACD}" type="presParOf" srcId="{8FBF639F-3A48-4892-9CB6-9308B9483FD2}" destId="{708C6585-9AEF-4F9F-9818-0846760F65F7}" srcOrd="0" destOrd="0" presId="urn:microsoft.com/office/officeart/2005/8/layout/process4"/>
    <dgm:cxn modelId="{A27829A4-6626-4C8B-B5C2-413920592F37}" type="presParOf" srcId="{89809B7A-2CEB-4C4E-9B16-5AE9343E34F2}" destId="{A6F50489-8BB3-4092-9CF0-C8A347B5C9F0}" srcOrd="3" destOrd="0" presId="urn:microsoft.com/office/officeart/2005/8/layout/process4"/>
    <dgm:cxn modelId="{BDA1FC28-8B9E-454E-8865-D79859C11894}" type="presParOf" srcId="{89809B7A-2CEB-4C4E-9B16-5AE9343E34F2}" destId="{FD39F1C3-CD90-4878-A033-B4623573E2CE}" srcOrd="4" destOrd="0" presId="urn:microsoft.com/office/officeart/2005/8/layout/process4"/>
    <dgm:cxn modelId="{6FE1D481-8267-4EB4-8932-A506DF554C8C}" type="presParOf" srcId="{FD39F1C3-CD90-4878-A033-B4623573E2CE}" destId="{95068BA1-5C71-4622-B117-6652CAB66324}" srcOrd="0" destOrd="0" presId="urn:microsoft.com/office/officeart/2005/8/layout/process4"/>
    <dgm:cxn modelId="{F8E820BF-B596-4954-8D50-7DBF3642FE58}" type="presParOf" srcId="{FD39F1C3-CD90-4878-A033-B4623573E2CE}" destId="{739FC8C4-B81C-4BA9-9AC9-2FC201FE5E17}" srcOrd="1" destOrd="0" presId="urn:microsoft.com/office/officeart/2005/8/layout/process4"/>
    <dgm:cxn modelId="{609B7B9E-398A-4A5A-BA27-2F2FD05BDEA3}" type="presParOf" srcId="{FD39F1C3-CD90-4878-A033-B4623573E2CE}" destId="{8549F250-EB7C-4D27-A712-7C7D5CD69B31}" srcOrd="2" destOrd="0" presId="urn:microsoft.com/office/officeart/2005/8/layout/process4"/>
    <dgm:cxn modelId="{C13B6DC5-D855-4961-8409-3DDB582FF2E6}" type="presParOf" srcId="{8549F250-EB7C-4D27-A712-7C7D5CD69B31}" destId="{34DBE6E1-C41C-4934-9231-4EBAD18EEE7E}" srcOrd="0" destOrd="0" presId="urn:microsoft.com/office/officeart/2005/8/layout/process4"/>
    <dgm:cxn modelId="{D907E779-AB13-42EF-AA3F-E68CE4AE2C2C}" type="presParOf" srcId="{8549F250-EB7C-4D27-A712-7C7D5CD69B31}" destId="{026AFD9D-1063-4595-B300-A63A407FEB2E}" srcOrd="1" destOrd="0" presId="urn:microsoft.com/office/officeart/2005/8/layout/process4"/>
    <dgm:cxn modelId="{B71CFB5C-6AF0-4454-BEC7-407CE3A5867F}" type="presParOf" srcId="{89809B7A-2CEB-4C4E-9B16-5AE9343E34F2}" destId="{8C401734-4F51-4CFE-B0E2-61ADFD7876D6}" srcOrd="5" destOrd="0" presId="urn:microsoft.com/office/officeart/2005/8/layout/process4"/>
    <dgm:cxn modelId="{B47243A1-125C-4F52-AA84-4788B3CADBD3}" type="presParOf" srcId="{89809B7A-2CEB-4C4E-9B16-5AE9343E34F2}" destId="{4A24700A-F9DF-40BA-AD43-1ADD65FCCE59}" srcOrd="6" destOrd="0" presId="urn:microsoft.com/office/officeart/2005/8/layout/process4"/>
    <dgm:cxn modelId="{455DA41C-4B4C-470A-84F0-32B1FC4C1741}" type="presParOf" srcId="{4A24700A-F9DF-40BA-AD43-1ADD65FCCE59}" destId="{1869B674-4378-4190-A6C9-5E3321E43826}" srcOrd="0" destOrd="0" presId="urn:microsoft.com/office/officeart/2005/8/layout/process4"/>
    <dgm:cxn modelId="{F50B61C4-BD5B-491D-9D55-0ABE0FB335AC}" type="presParOf" srcId="{4A24700A-F9DF-40BA-AD43-1ADD65FCCE59}" destId="{6D9E562A-9E3E-49DB-AA81-6063653CB8E0}" srcOrd="1" destOrd="0" presId="urn:microsoft.com/office/officeart/2005/8/layout/process4"/>
    <dgm:cxn modelId="{D58725C2-56F8-4C46-92F2-5F996E3DB005}" type="presParOf" srcId="{4A24700A-F9DF-40BA-AD43-1ADD65FCCE59}" destId="{942D35C0-1683-4B5F-9E43-B876D4D1EF0E}" srcOrd="2" destOrd="0" presId="urn:microsoft.com/office/officeart/2005/8/layout/process4"/>
    <dgm:cxn modelId="{425B2107-C219-43E5-B749-2DE5189B6254}" type="presParOf" srcId="{942D35C0-1683-4B5F-9E43-B876D4D1EF0E}" destId="{71A0C96D-0118-423F-AA61-B2E1F57133A4}" srcOrd="0" destOrd="0" presId="urn:microsoft.com/office/officeart/2005/8/layout/process4"/>
    <dgm:cxn modelId="{869B6033-8D0D-400F-A3B5-2E0CCBEAD6F6}" type="presParOf" srcId="{942D35C0-1683-4B5F-9E43-B876D4D1EF0E}" destId="{C970C808-8233-427F-96FD-8AB2520FE1D3}" srcOrd="1" destOrd="0" presId="urn:microsoft.com/office/officeart/2005/8/layout/process4"/>
    <dgm:cxn modelId="{726EAC70-3895-4B12-9B01-63DDB41B1735}" type="presParOf" srcId="{89809B7A-2CEB-4C4E-9B16-5AE9343E34F2}" destId="{314D1049-13CF-4B18-A0C7-FAFF59C6B267}" srcOrd="7" destOrd="0" presId="urn:microsoft.com/office/officeart/2005/8/layout/process4"/>
    <dgm:cxn modelId="{40ECC9FE-B704-4245-B96D-A058AE5F29C1}" type="presParOf" srcId="{89809B7A-2CEB-4C4E-9B16-5AE9343E34F2}" destId="{49C8E096-3FBD-4D50-9CA0-A0C27EA51681}" srcOrd="8" destOrd="0" presId="urn:microsoft.com/office/officeart/2005/8/layout/process4"/>
    <dgm:cxn modelId="{A68C8B6E-CC4F-4476-A90E-E5CBF5BCB12B}" type="presParOf" srcId="{49C8E096-3FBD-4D50-9CA0-A0C27EA51681}" destId="{FA70AF72-AD2B-44FB-B24A-65EC8477774B}" srcOrd="0" destOrd="0" presId="urn:microsoft.com/office/officeart/2005/8/layout/process4"/>
    <dgm:cxn modelId="{3E0B0D69-27FC-47E6-BD27-063C47C6A745}" type="presParOf" srcId="{49C8E096-3FBD-4D50-9CA0-A0C27EA51681}" destId="{00CB4801-1B89-4BF6-9A79-218737EBBEEA}" srcOrd="1" destOrd="0" presId="urn:microsoft.com/office/officeart/2005/8/layout/process4"/>
    <dgm:cxn modelId="{B434B17C-42F0-40F8-B4F9-2E636684ACC7}" type="presParOf" srcId="{49C8E096-3FBD-4D50-9CA0-A0C27EA51681}" destId="{8EA3FA5D-28C7-4AC5-938D-03BFDC04CA72}" srcOrd="2" destOrd="0" presId="urn:microsoft.com/office/officeart/2005/8/layout/process4"/>
    <dgm:cxn modelId="{EDABB4FB-C571-4529-961A-F66F5181E753}" type="presParOf" srcId="{8EA3FA5D-28C7-4AC5-938D-03BFDC04CA72}" destId="{A76DF464-C62A-48F5-9A5E-B57EF9EA166A}" srcOrd="0" destOrd="0" presId="urn:microsoft.com/office/officeart/2005/8/layout/process4"/>
    <dgm:cxn modelId="{E8D1252C-D5CD-4519-BB44-776109977800}" type="presParOf" srcId="{8EA3FA5D-28C7-4AC5-938D-03BFDC04CA72}" destId="{9008A11C-03B5-437C-AA14-792D349B534B}"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611A32-B340-4092-96FC-C350DD9B93DF}" type="doc">
      <dgm:prSet loTypeId="urn:microsoft.com/office/officeart/2005/8/layout/radial4" loCatId="relationship" qsTypeId="urn:microsoft.com/office/officeart/2005/8/quickstyle/simple2" qsCatId="simple" csTypeId="urn:microsoft.com/office/officeart/2005/8/colors/colorful1" csCatId="colorful" phldr="1"/>
      <dgm:spPr/>
      <dgm:t>
        <a:bodyPr/>
        <a:lstStyle/>
        <a:p>
          <a:endParaRPr lang="en-GB"/>
        </a:p>
      </dgm:t>
    </dgm:pt>
    <dgm:pt modelId="{DBC510A5-6C5B-489B-88BC-9A030B48CE68}">
      <dgm:prSet phldrT="[Text]"/>
      <dgm:spPr/>
      <dgm:t>
        <a:bodyPr/>
        <a:lstStyle/>
        <a:p>
          <a:r>
            <a:rPr lang="it-IT" noProof="0" dirty="0"/>
            <a:t>Consigli</a:t>
          </a:r>
        </a:p>
      </dgm:t>
    </dgm:pt>
    <dgm:pt modelId="{8CCAAA77-14ED-4249-A1FB-92685CB50B0E}" type="parTrans" cxnId="{AC951F4A-0332-4741-B9F1-1EF0D44F4121}">
      <dgm:prSet/>
      <dgm:spPr/>
      <dgm:t>
        <a:bodyPr/>
        <a:lstStyle/>
        <a:p>
          <a:endParaRPr lang="en-GB"/>
        </a:p>
      </dgm:t>
    </dgm:pt>
    <dgm:pt modelId="{9E1665D7-5D60-4039-89FF-BC184A9A7249}" type="sibTrans" cxnId="{AC951F4A-0332-4741-B9F1-1EF0D44F4121}">
      <dgm:prSet/>
      <dgm:spPr/>
      <dgm:t>
        <a:bodyPr/>
        <a:lstStyle/>
        <a:p>
          <a:endParaRPr lang="en-GB"/>
        </a:p>
      </dgm:t>
    </dgm:pt>
    <dgm:pt modelId="{0F45D85B-445D-4077-8193-F950DD66B9C4}">
      <dgm:prSet phldrT="[Text]"/>
      <dgm:spPr/>
      <dgm:t>
        <a:bodyPr/>
        <a:lstStyle/>
        <a:p>
          <a:r>
            <a:rPr lang="it-IT" dirty="0"/>
            <a:t>Individuare i pregiudizi comuni</a:t>
          </a:r>
          <a:endParaRPr lang="en-GB" dirty="0"/>
        </a:p>
      </dgm:t>
    </dgm:pt>
    <dgm:pt modelId="{3F58F8C8-B997-4C9C-96FF-F2A656AAB70D}" type="parTrans" cxnId="{91785322-0125-4FE0-A4C5-CE5326E26DA3}">
      <dgm:prSet/>
      <dgm:spPr/>
      <dgm:t>
        <a:bodyPr/>
        <a:lstStyle/>
        <a:p>
          <a:endParaRPr lang="en-GB"/>
        </a:p>
      </dgm:t>
    </dgm:pt>
    <dgm:pt modelId="{11FCD1A8-9F35-46AE-97AC-35FEBE0D6792}" type="sibTrans" cxnId="{91785322-0125-4FE0-A4C5-CE5326E26DA3}">
      <dgm:prSet/>
      <dgm:spPr/>
      <dgm:t>
        <a:bodyPr/>
        <a:lstStyle/>
        <a:p>
          <a:endParaRPr lang="en-GB"/>
        </a:p>
      </dgm:t>
    </dgm:pt>
    <dgm:pt modelId="{FF90C77C-4368-4633-81B0-DB13D9F91C54}">
      <dgm:prSet phldrT="[Text]"/>
      <dgm:spPr/>
      <dgm:t>
        <a:bodyPr/>
        <a:lstStyle/>
        <a:p>
          <a:r>
            <a:rPr lang="it-IT" dirty="0"/>
            <a:t>Cercare prospettive diverse</a:t>
          </a:r>
          <a:endParaRPr lang="en-GB" dirty="0"/>
        </a:p>
      </dgm:t>
    </dgm:pt>
    <dgm:pt modelId="{FD6E888B-A82A-455E-B96D-DA306754D3FA}" type="parTrans" cxnId="{18480EEB-99AA-4AE6-8E1F-C3838A1265D8}">
      <dgm:prSet/>
      <dgm:spPr/>
      <dgm:t>
        <a:bodyPr/>
        <a:lstStyle/>
        <a:p>
          <a:endParaRPr lang="en-GB"/>
        </a:p>
      </dgm:t>
    </dgm:pt>
    <dgm:pt modelId="{CF6E019B-21C8-476C-9AE5-DD173C598AAD}" type="sibTrans" cxnId="{18480EEB-99AA-4AE6-8E1F-C3838A1265D8}">
      <dgm:prSet/>
      <dgm:spPr/>
      <dgm:t>
        <a:bodyPr/>
        <a:lstStyle/>
        <a:p>
          <a:endParaRPr lang="en-GB"/>
        </a:p>
      </dgm:t>
    </dgm:pt>
    <dgm:pt modelId="{8809840A-EC34-4621-8873-4E6730DA42BA}">
      <dgm:prSet phldrT="[Text]"/>
      <dgm:spPr/>
      <dgm:t>
        <a:bodyPr/>
        <a:lstStyle/>
        <a:p>
          <a:r>
            <a:rPr lang="it-IT" dirty="0"/>
            <a:t>Utilizzare metodi strutturati</a:t>
          </a:r>
          <a:endParaRPr lang="en-GB" dirty="0"/>
        </a:p>
      </dgm:t>
    </dgm:pt>
    <dgm:pt modelId="{AB9208AA-B386-4C7E-B6D7-66F349BC34A4}" type="parTrans" cxnId="{FC7CA2B4-723E-4837-B2DC-21723F71787F}">
      <dgm:prSet/>
      <dgm:spPr/>
      <dgm:t>
        <a:bodyPr/>
        <a:lstStyle/>
        <a:p>
          <a:endParaRPr lang="en-GB"/>
        </a:p>
      </dgm:t>
    </dgm:pt>
    <dgm:pt modelId="{BAE09855-0F1D-48F0-A6C7-0DF5BF4190A5}" type="sibTrans" cxnId="{FC7CA2B4-723E-4837-B2DC-21723F71787F}">
      <dgm:prSet/>
      <dgm:spPr/>
      <dgm:t>
        <a:bodyPr/>
        <a:lstStyle/>
        <a:p>
          <a:endParaRPr lang="en-GB"/>
        </a:p>
      </dgm:t>
    </dgm:pt>
    <dgm:pt modelId="{1883D087-5F92-4874-932B-694B13115623}">
      <dgm:prSet/>
      <dgm:spPr/>
      <dgm:t>
        <a:bodyPr/>
        <a:lstStyle/>
        <a:p>
          <a:r>
            <a:rPr lang="it-IT" dirty="0"/>
            <a:t>Sviluppare una mentalità di crescita</a:t>
          </a:r>
          <a:endParaRPr lang="en-GB" dirty="0"/>
        </a:p>
      </dgm:t>
    </dgm:pt>
    <dgm:pt modelId="{C386CB60-DEE9-4614-9654-419B08456DD1}" type="parTrans" cxnId="{25BC0AB7-12E4-45C5-B79D-AAAD866ECD4A}">
      <dgm:prSet/>
      <dgm:spPr/>
      <dgm:t>
        <a:bodyPr/>
        <a:lstStyle/>
        <a:p>
          <a:endParaRPr lang="en-GB"/>
        </a:p>
      </dgm:t>
    </dgm:pt>
    <dgm:pt modelId="{B4AB2B30-48A1-4BD8-A1AC-D01679520B11}" type="sibTrans" cxnId="{25BC0AB7-12E4-45C5-B79D-AAAD866ECD4A}">
      <dgm:prSet/>
      <dgm:spPr/>
      <dgm:t>
        <a:bodyPr/>
        <a:lstStyle/>
        <a:p>
          <a:endParaRPr lang="en-GB"/>
        </a:p>
      </dgm:t>
    </dgm:pt>
    <dgm:pt modelId="{51202D36-A203-4FAC-98D9-E5AB9225DB7F}">
      <dgm:prSet/>
      <dgm:spPr/>
      <dgm:t>
        <a:bodyPr/>
        <a:lstStyle/>
        <a:p>
          <a:r>
            <a:rPr lang="it-IT" noProof="0" dirty="0"/>
            <a:t>Testare le proprie decisioni</a:t>
          </a:r>
        </a:p>
      </dgm:t>
    </dgm:pt>
    <dgm:pt modelId="{480D15C2-77E4-4454-9FF1-E4D8DA555C0D}" type="parTrans" cxnId="{F6A40951-9E05-4D9C-A68A-B36E3AD9F9FC}">
      <dgm:prSet/>
      <dgm:spPr/>
      <dgm:t>
        <a:bodyPr/>
        <a:lstStyle/>
        <a:p>
          <a:endParaRPr lang="en-GB"/>
        </a:p>
      </dgm:t>
    </dgm:pt>
    <dgm:pt modelId="{B75FFB44-167A-490B-9827-A6BBDFF95E9D}" type="sibTrans" cxnId="{F6A40951-9E05-4D9C-A68A-B36E3AD9F9FC}">
      <dgm:prSet/>
      <dgm:spPr/>
      <dgm:t>
        <a:bodyPr/>
        <a:lstStyle/>
        <a:p>
          <a:endParaRPr lang="en-GB"/>
        </a:p>
      </dgm:t>
    </dgm:pt>
    <dgm:pt modelId="{874D93CA-B662-4211-A936-C81B078D3104}">
      <dgm:prSet/>
      <dgm:spPr/>
      <dgm:t>
        <a:bodyPr/>
        <a:lstStyle/>
        <a:p>
          <a:r>
            <a:rPr lang="it-IT" dirty="0"/>
            <a:t>Rivedere i risultati</a:t>
          </a:r>
          <a:endParaRPr lang="en-GB" dirty="0"/>
        </a:p>
      </dgm:t>
    </dgm:pt>
    <dgm:pt modelId="{EDD28E33-F9B6-41A1-9003-FCD544771A58}" type="parTrans" cxnId="{3D52BC16-F8BB-48BF-84C7-478E77A6F52B}">
      <dgm:prSet/>
      <dgm:spPr/>
      <dgm:t>
        <a:bodyPr/>
        <a:lstStyle/>
        <a:p>
          <a:endParaRPr lang="en-GB"/>
        </a:p>
      </dgm:t>
    </dgm:pt>
    <dgm:pt modelId="{1A64861C-4626-4173-B3D2-C6DA2B5328B2}" type="sibTrans" cxnId="{3D52BC16-F8BB-48BF-84C7-478E77A6F52B}">
      <dgm:prSet/>
      <dgm:spPr/>
      <dgm:t>
        <a:bodyPr/>
        <a:lstStyle/>
        <a:p>
          <a:endParaRPr lang="en-GB"/>
        </a:p>
      </dgm:t>
    </dgm:pt>
    <dgm:pt modelId="{612898EC-B0CD-4643-B292-BC60E54D0681}" type="pres">
      <dgm:prSet presAssocID="{0F611A32-B340-4092-96FC-C350DD9B93DF}" presName="cycle" presStyleCnt="0">
        <dgm:presLayoutVars>
          <dgm:chMax val="1"/>
          <dgm:dir/>
          <dgm:animLvl val="ctr"/>
          <dgm:resizeHandles val="exact"/>
        </dgm:presLayoutVars>
      </dgm:prSet>
      <dgm:spPr/>
    </dgm:pt>
    <dgm:pt modelId="{4FC8F1F4-8FA6-417F-8EC5-A7F39911B09C}" type="pres">
      <dgm:prSet presAssocID="{DBC510A5-6C5B-489B-88BC-9A030B48CE68}" presName="centerShape" presStyleLbl="node0" presStyleIdx="0" presStyleCnt="1"/>
      <dgm:spPr/>
    </dgm:pt>
    <dgm:pt modelId="{7B639B26-7115-4F59-8128-314E7F18B6B1}" type="pres">
      <dgm:prSet presAssocID="{3F58F8C8-B997-4C9C-96FF-F2A656AAB70D}" presName="parTrans" presStyleLbl="bgSibTrans2D1" presStyleIdx="0" presStyleCnt="6"/>
      <dgm:spPr/>
    </dgm:pt>
    <dgm:pt modelId="{397C3A7E-0E8D-43C5-8B64-6BBA65509967}" type="pres">
      <dgm:prSet presAssocID="{0F45D85B-445D-4077-8193-F950DD66B9C4}" presName="node" presStyleLbl="node1" presStyleIdx="0" presStyleCnt="6">
        <dgm:presLayoutVars>
          <dgm:bulletEnabled val="1"/>
        </dgm:presLayoutVars>
      </dgm:prSet>
      <dgm:spPr/>
    </dgm:pt>
    <dgm:pt modelId="{A2FA1A3D-AE4E-428A-9EEA-F9DD1A26F8BB}" type="pres">
      <dgm:prSet presAssocID="{FD6E888B-A82A-455E-B96D-DA306754D3FA}" presName="parTrans" presStyleLbl="bgSibTrans2D1" presStyleIdx="1" presStyleCnt="6"/>
      <dgm:spPr/>
    </dgm:pt>
    <dgm:pt modelId="{D14DDFD6-3F66-4745-8BC5-CF9C5B67C652}" type="pres">
      <dgm:prSet presAssocID="{FF90C77C-4368-4633-81B0-DB13D9F91C54}" presName="node" presStyleLbl="node1" presStyleIdx="1" presStyleCnt="6">
        <dgm:presLayoutVars>
          <dgm:bulletEnabled val="1"/>
        </dgm:presLayoutVars>
      </dgm:prSet>
      <dgm:spPr/>
    </dgm:pt>
    <dgm:pt modelId="{AB2C2532-3E59-419E-B49D-5340DC8C549C}" type="pres">
      <dgm:prSet presAssocID="{AB9208AA-B386-4C7E-B6D7-66F349BC34A4}" presName="parTrans" presStyleLbl="bgSibTrans2D1" presStyleIdx="2" presStyleCnt="6"/>
      <dgm:spPr/>
    </dgm:pt>
    <dgm:pt modelId="{1694A216-EE94-449C-8E34-CDD5D091ECB7}" type="pres">
      <dgm:prSet presAssocID="{8809840A-EC34-4621-8873-4E6730DA42BA}" presName="node" presStyleLbl="node1" presStyleIdx="2" presStyleCnt="6">
        <dgm:presLayoutVars>
          <dgm:bulletEnabled val="1"/>
        </dgm:presLayoutVars>
      </dgm:prSet>
      <dgm:spPr/>
    </dgm:pt>
    <dgm:pt modelId="{F13107B4-B164-4C01-B58C-2027019E089C}" type="pres">
      <dgm:prSet presAssocID="{480D15C2-77E4-4454-9FF1-E4D8DA555C0D}" presName="parTrans" presStyleLbl="bgSibTrans2D1" presStyleIdx="3" presStyleCnt="6"/>
      <dgm:spPr/>
    </dgm:pt>
    <dgm:pt modelId="{07104DA7-0BC5-43CD-8B6D-3E27C4C001A4}" type="pres">
      <dgm:prSet presAssocID="{51202D36-A203-4FAC-98D9-E5AB9225DB7F}" presName="node" presStyleLbl="node1" presStyleIdx="3" presStyleCnt="6">
        <dgm:presLayoutVars>
          <dgm:bulletEnabled val="1"/>
        </dgm:presLayoutVars>
      </dgm:prSet>
      <dgm:spPr/>
    </dgm:pt>
    <dgm:pt modelId="{FF440CFD-6ECB-49E3-9420-17116068E7D4}" type="pres">
      <dgm:prSet presAssocID="{EDD28E33-F9B6-41A1-9003-FCD544771A58}" presName="parTrans" presStyleLbl="bgSibTrans2D1" presStyleIdx="4" presStyleCnt="6"/>
      <dgm:spPr/>
    </dgm:pt>
    <dgm:pt modelId="{A84DAE0A-B356-49F4-8E8D-2FCF550F749E}" type="pres">
      <dgm:prSet presAssocID="{874D93CA-B662-4211-A936-C81B078D3104}" presName="node" presStyleLbl="node1" presStyleIdx="4" presStyleCnt="6">
        <dgm:presLayoutVars>
          <dgm:bulletEnabled val="1"/>
        </dgm:presLayoutVars>
      </dgm:prSet>
      <dgm:spPr/>
    </dgm:pt>
    <dgm:pt modelId="{3F70EB37-E91D-4E4E-9C30-C9D3D48CFDD0}" type="pres">
      <dgm:prSet presAssocID="{C386CB60-DEE9-4614-9654-419B08456DD1}" presName="parTrans" presStyleLbl="bgSibTrans2D1" presStyleIdx="5" presStyleCnt="6"/>
      <dgm:spPr/>
    </dgm:pt>
    <dgm:pt modelId="{083E020A-2310-4D8E-ACF9-7AB6F8990274}" type="pres">
      <dgm:prSet presAssocID="{1883D087-5F92-4874-932B-694B13115623}" presName="node" presStyleLbl="node1" presStyleIdx="5" presStyleCnt="6">
        <dgm:presLayoutVars>
          <dgm:bulletEnabled val="1"/>
        </dgm:presLayoutVars>
      </dgm:prSet>
      <dgm:spPr/>
    </dgm:pt>
  </dgm:ptLst>
  <dgm:cxnLst>
    <dgm:cxn modelId="{31541E01-1344-4964-B5DE-DC9053016CC9}" type="presOf" srcId="{EDD28E33-F9B6-41A1-9003-FCD544771A58}" destId="{FF440CFD-6ECB-49E3-9420-17116068E7D4}" srcOrd="0" destOrd="0" presId="urn:microsoft.com/office/officeart/2005/8/layout/radial4"/>
    <dgm:cxn modelId="{024C8204-980E-4441-8D69-79624659859D}" type="presOf" srcId="{51202D36-A203-4FAC-98D9-E5AB9225DB7F}" destId="{07104DA7-0BC5-43CD-8B6D-3E27C4C001A4}" srcOrd="0" destOrd="0" presId="urn:microsoft.com/office/officeart/2005/8/layout/radial4"/>
    <dgm:cxn modelId="{2F820606-62A7-4E6D-92AF-C40B660C9D39}" type="presOf" srcId="{C386CB60-DEE9-4614-9654-419B08456DD1}" destId="{3F70EB37-E91D-4E4E-9C30-C9D3D48CFDD0}" srcOrd="0" destOrd="0" presId="urn:microsoft.com/office/officeart/2005/8/layout/radial4"/>
    <dgm:cxn modelId="{3D52BC16-F8BB-48BF-84C7-478E77A6F52B}" srcId="{DBC510A5-6C5B-489B-88BC-9A030B48CE68}" destId="{874D93CA-B662-4211-A936-C81B078D3104}" srcOrd="4" destOrd="0" parTransId="{EDD28E33-F9B6-41A1-9003-FCD544771A58}" sibTransId="{1A64861C-4626-4173-B3D2-C6DA2B5328B2}"/>
    <dgm:cxn modelId="{6F3FBA1F-FD3D-4BA4-94F2-864F66AAB971}" type="presOf" srcId="{0F45D85B-445D-4077-8193-F950DD66B9C4}" destId="{397C3A7E-0E8D-43C5-8B64-6BBA65509967}" srcOrd="0" destOrd="0" presId="urn:microsoft.com/office/officeart/2005/8/layout/radial4"/>
    <dgm:cxn modelId="{91785322-0125-4FE0-A4C5-CE5326E26DA3}" srcId="{DBC510A5-6C5B-489B-88BC-9A030B48CE68}" destId="{0F45D85B-445D-4077-8193-F950DD66B9C4}" srcOrd="0" destOrd="0" parTransId="{3F58F8C8-B997-4C9C-96FF-F2A656AAB70D}" sibTransId="{11FCD1A8-9F35-46AE-97AC-35FEBE0D6792}"/>
    <dgm:cxn modelId="{7EBA5D29-A739-4DE1-9D02-F76EE4C6329A}" type="presOf" srcId="{480D15C2-77E4-4454-9FF1-E4D8DA555C0D}" destId="{F13107B4-B164-4C01-B58C-2027019E089C}" srcOrd="0" destOrd="0" presId="urn:microsoft.com/office/officeart/2005/8/layout/radial4"/>
    <dgm:cxn modelId="{AC951F4A-0332-4741-B9F1-1EF0D44F4121}" srcId="{0F611A32-B340-4092-96FC-C350DD9B93DF}" destId="{DBC510A5-6C5B-489B-88BC-9A030B48CE68}" srcOrd="0" destOrd="0" parTransId="{8CCAAA77-14ED-4249-A1FB-92685CB50B0E}" sibTransId="{9E1665D7-5D60-4039-89FF-BC184A9A7249}"/>
    <dgm:cxn modelId="{975D704A-5928-49A0-B537-DCDC06459CEB}" type="presOf" srcId="{FF90C77C-4368-4633-81B0-DB13D9F91C54}" destId="{D14DDFD6-3F66-4745-8BC5-CF9C5B67C652}" srcOrd="0" destOrd="0" presId="urn:microsoft.com/office/officeart/2005/8/layout/radial4"/>
    <dgm:cxn modelId="{F6A40951-9E05-4D9C-A68A-B36E3AD9F9FC}" srcId="{DBC510A5-6C5B-489B-88BC-9A030B48CE68}" destId="{51202D36-A203-4FAC-98D9-E5AB9225DB7F}" srcOrd="3" destOrd="0" parTransId="{480D15C2-77E4-4454-9FF1-E4D8DA555C0D}" sibTransId="{B75FFB44-167A-490B-9827-A6BBDFF95E9D}"/>
    <dgm:cxn modelId="{3CD6F294-0786-443C-A6A6-29CC8EFA36A7}" type="presOf" srcId="{0F611A32-B340-4092-96FC-C350DD9B93DF}" destId="{612898EC-B0CD-4643-B292-BC60E54D0681}" srcOrd="0" destOrd="0" presId="urn:microsoft.com/office/officeart/2005/8/layout/radial4"/>
    <dgm:cxn modelId="{71A815A1-736C-4FC6-9CBD-C58913C961C1}" type="presOf" srcId="{AB9208AA-B386-4C7E-B6D7-66F349BC34A4}" destId="{AB2C2532-3E59-419E-B49D-5340DC8C549C}" srcOrd="0" destOrd="0" presId="urn:microsoft.com/office/officeart/2005/8/layout/radial4"/>
    <dgm:cxn modelId="{6C74C8A1-C984-439A-9374-CEE846A740E1}" type="presOf" srcId="{1883D087-5F92-4874-932B-694B13115623}" destId="{083E020A-2310-4D8E-ACF9-7AB6F8990274}" srcOrd="0" destOrd="0" presId="urn:microsoft.com/office/officeart/2005/8/layout/radial4"/>
    <dgm:cxn modelId="{FC7CA2B4-723E-4837-B2DC-21723F71787F}" srcId="{DBC510A5-6C5B-489B-88BC-9A030B48CE68}" destId="{8809840A-EC34-4621-8873-4E6730DA42BA}" srcOrd="2" destOrd="0" parTransId="{AB9208AA-B386-4C7E-B6D7-66F349BC34A4}" sibTransId="{BAE09855-0F1D-48F0-A6C7-0DF5BF4190A5}"/>
    <dgm:cxn modelId="{25BC0AB7-12E4-45C5-B79D-AAAD866ECD4A}" srcId="{DBC510A5-6C5B-489B-88BC-9A030B48CE68}" destId="{1883D087-5F92-4874-932B-694B13115623}" srcOrd="5" destOrd="0" parTransId="{C386CB60-DEE9-4614-9654-419B08456DD1}" sibTransId="{B4AB2B30-48A1-4BD8-A1AC-D01679520B11}"/>
    <dgm:cxn modelId="{EF0671C1-A175-423F-9E87-2576842CDC17}" type="presOf" srcId="{874D93CA-B662-4211-A936-C81B078D3104}" destId="{A84DAE0A-B356-49F4-8E8D-2FCF550F749E}" srcOrd="0" destOrd="0" presId="urn:microsoft.com/office/officeart/2005/8/layout/radial4"/>
    <dgm:cxn modelId="{C94441D2-81E4-4026-AD17-765D19F99251}" type="presOf" srcId="{3F58F8C8-B997-4C9C-96FF-F2A656AAB70D}" destId="{7B639B26-7115-4F59-8128-314E7F18B6B1}" srcOrd="0" destOrd="0" presId="urn:microsoft.com/office/officeart/2005/8/layout/radial4"/>
    <dgm:cxn modelId="{18480EEB-99AA-4AE6-8E1F-C3838A1265D8}" srcId="{DBC510A5-6C5B-489B-88BC-9A030B48CE68}" destId="{FF90C77C-4368-4633-81B0-DB13D9F91C54}" srcOrd="1" destOrd="0" parTransId="{FD6E888B-A82A-455E-B96D-DA306754D3FA}" sibTransId="{CF6E019B-21C8-476C-9AE5-DD173C598AAD}"/>
    <dgm:cxn modelId="{721C12FE-C488-4AEF-809B-E79DDB855DD7}" type="presOf" srcId="{DBC510A5-6C5B-489B-88BC-9A030B48CE68}" destId="{4FC8F1F4-8FA6-417F-8EC5-A7F39911B09C}" srcOrd="0" destOrd="0" presId="urn:microsoft.com/office/officeart/2005/8/layout/radial4"/>
    <dgm:cxn modelId="{640BE8FE-0547-4935-AA7B-5004BFC15C56}" type="presOf" srcId="{8809840A-EC34-4621-8873-4E6730DA42BA}" destId="{1694A216-EE94-449C-8E34-CDD5D091ECB7}" srcOrd="0" destOrd="0" presId="urn:microsoft.com/office/officeart/2005/8/layout/radial4"/>
    <dgm:cxn modelId="{8FE55CFF-619A-4384-90D8-1895B7D3AC79}" type="presOf" srcId="{FD6E888B-A82A-455E-B96D-DA306754D3FA}" destId="{A2FA1A3D-AE4E-428A-9EEA-F9DD1A26F8BB}" srcOrd="0" destOrd="0" presId="urn:microsoft.com/office/officeart/2005/8/layout/radial4"/>
    <dgm:cxn modelId="{3AF7B5AB-181A-4B0D-8077-A6A24EF2DC8A}" type="presParOf" srcId="{612898EC-B0CD-4643-B292-BC60E54D0681}" destId="{4FC8F1F4-8FA6-417F-8EC5-A7F39911B09C}" srcOrd="0" destOrd="0" presId="urn:microsoft.com/office/officeart/2005/8/layout/radial4"/>
    <dgm:cxn modelId="{1F23DBE7-2EA5-4A43-9E76-088AA2835B72}" type="presParOf" srcId="{612898EC-B0CD-4643-B292-BC60E54D0681}" destId="{7B639B26-7115-4F59-8128-314E7F18B6B1}" srcOrd="1" destOrd="0" presId="urn:microsoft.com/office/officeart/2005/8/layout/radial4"/>
    <dgm:cxn modelId="{DA9CEED4-A490-4AC0-BFF5-4E81EDC5475F}" type="presParOf" srcId="{612898EC-B0CD-4643-B292-BC60E54D0681}" destId="{397C3A7E-0E8D-43C5-8B64-6BBA65509967}" srcOrd="2" destOrd="0" presId="urn:microsoft.com/office/officeart/2005/8/layout/radial4"/>
    <dgm:cxn modelId="{5912A25D-7B12-4750-BEB1-5CFBBB3FB883}" type="presParOf" srcId="{612898EC-B0CD-4643-B292-BC60E54D0681}" destId="{A2FA1A3D-AE4E-428A-9EEA-F9DD1A26F8BB}" srcOrd="3" destOrd="0" presId="urn:microsoft.com/office/officeart/2005/8/layout/radial4"/>
    <dgm:cxn modelId="{094E96A5-26F9-458C-B119-2C8DF133712D}" type="presParOf" srcId="{612898EC-B0CD-4643-B292-BC60E54D0681}" destId="{D14DDFD6-3F66-4745-8BC5-CF9C5B67C652}" srcOrd="4" destOrd="0" presId="urn:microsoft.com/office/officeart/2005/8/layout/radial4"/>
    <dgm:cxn modelId="{694BE895-D349-43FD-971B-D4ACE00717AE}" type="presParOf" srcId="{612898EC-B0CD-4643-B292-BC60E54D0681}" destId="{AB2C2532-3E59-419E-B49D-5340DC8C549C}" srcOrd="5" destOrd="0" presId="urn:microsoft.com/office/officeart/2005/8/layout/radial4"/>
    <dgm:cxn modelId="{60016C56-279D-4554-B2B7-8D3C4AFCAD8E}" type="presParOf" srcId="{612898EC-B0CD-4643-B292-BC60E54D0681}" destId="{1694A216-EE94-449C-8E34-CDD5D091ECB7}" srcOrd="6" destOrd="0" presId="urn:microsoft.com/office/officeart/2005/8/layout/radial4"/>
    <dgm:cxn modelId="{571F5B82-662C-4290-99FC-3CA867DC4E94}" type="presParOf" srcId="{612898EC-B0CD-4643-B292-BC60E54D0681}" destId="{F13107B4-B164-4C01-B58C-2027019E089C}" srcOrd="7" destOrd="0" presId="urn:microsoft.com/office/officeart/2005/8/layout/radial4"/>
    <dgm:cxn modelId="{F23C2D37-2536-4096-A1E2-0AFBF4EBC480}" type="presParOf" srcId="{612898EC-B0CD-4643-B292-BC60E54D0681}" destId="{07104DA7-0BC5-43CD-8B6D-3E27C4C001A4}" srcOrd="8" destOrd="0" presId="urn:microsoft.com/office/officeart/2005/8/layout/radial4"/>
    <dgm:cxn modelId="{9EF66FA3-F933-432E-ADA0-159CA32B4066}" type="presParOf" srcId="{612898EC-B0CD-4643-B292-BC60E54D0681}" destId="{FF440CFD-6ECB-49E3-9420-17116068E7D4}" srcOrd="9" destOrd="0" presId="urn:microsoft.com/office/officeart/2005/8/layout/radial4"/>
    <dgm:cxn modelId="{62D8CB3C-9BED-4FFE-AD4C-7F464020A5A4}" type="presParOf" srcId="{612898EC-B0CD-4643-B292-BC60E54D0681}" destId="{A84DAE0A-B356-49F4-8E8D-2FCF550F749E}" srcOrd="10" destOrd="0" presId="urn:microsoft.com/office/officeart/2005/8/layout/radial4"/>
    <dgm:cxn modelId="{ACBDD6B8-7720-441B-951F-BD09A849FA1C}" type="presParOf" srcId="{612898EC-B0CD-4643-B292-BC60E54D0681}" destId="{3F70EB37-E91D-4E4E-9C30-C9D3D48CFDD0}" srcOrd="11" destOrd="0" presId="urn:microsoft.com/office/officeart/2005/8/layout/radial4"/>
    <dgm:cxn modelId="{CC5CC18C-9C06-4529-88D4-F0084A45E1B9}" type="presParOf" srcId="{612898EC-B0CD-4643-B292-BC60E54D0681}" destId="{083E020A-2310-4D8E-ACF9-7AB6F8990274}" srcOrd="12"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9D9CB8-7967-428C-8EFC-6F34E05DE0D0}"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en-GB"/>
        </a:p>
      </dgm:t>
    </dgm:pt>
    <dgm:pt modelId="{7B7B6069-487B-4990-B447-12F4DF022052}">
      <dgm:prSet phldrT="[Text]"/>
      <dgm:spPr/>
      <dgm:t>
        <a:bodyPr/>
        <a:lstStyle/>
        <a:p>
          <a:r>
            <a:rPr lang="it-IT" dirty="0"/>
            <a:t>Chiara comprensione del ruolo</a:t>
          </a:r>
        </a:p>
      </dgm:t>
    </dgm:pt>
    <dgm:pt modelId="{5A7D0C77-7DB3-429B-8BBA-3473D1077478}" type="parTrans" cxnId="{8C538754-C8C7-4EF6-917F-836E934D9A20}">
      <dgm:prSet/>
      <dgm:spPr/>
      <dgm:t>
        <a:bodyPr/>
        <a:lstStyle/>
        <a:p>
          <a:endParaRPr lang="en-GB"/>
        </a:p>
      </dgm:t>
    </dgm:pt>
    <dgm:pt modelId="{931D4F33-8F08-49E1-8697-D0ED3B0949C1}" type="sibTrans" cxnId="{8C538754-C8C7-4EF6-917F-836E934D9A20}">
      <dgm:prSet/>
      <dgm:spPr/>
      <dgm:t>
        <a:bodyPr/>
        <a:lstStyle/>
        <a:p>
          <a:endParaRPr lang="en-GB"/>
        </a:p>
      </dgm:t>
    </dgm:pt>
    <dgm:pt modelId="{5EF1FA96-8647-46FD-9ADC-F280183FC365}">
      <dgm:prSet phldrT="[Text]"/>
      <dgm:spPr/>
      <dgm:t>
        <a:bodyPr/>
        <a:lstStyle/>
        <a:p>
          <a:r>
            <a:rPr lang="it-IT" dirty="0"/>
            <a:t>Capacità di rispondere</a:t>
          </a:r>
        </a:p>
      </dgm:t>
    </dgm:pt>
    <dgm:pt modelId="{1B7F5383-9CF1-42EF-95FF-A5C942C96E1C}" type="parTrans" cxnId="{D2E6B576-DCE8-482F-AEE4-01959C1D3CEA}">
      <dgm:prSet/>
      <dgm:spPr/>
      <dgm:t>
        <a:bodyPr/>
        <a:lstStyle/>
        <a:p>
          <a:endParaRPr lang="en-GB"/>
        </a:p>
      </dgm:t>
    </dgm:pt>
    <dgm:pt modelId="{DD8E2249-7A89-4A51-BBB8-B31EDCD10DEA}" type="sibTrans" cxnId="{D2E6B576-DCE8-482F-AEE4-01959C1D3CEA}">
      <dgm:prSet/>
      <dgm:spPr/>
      <dgm:t>
        <a:bodyPr/>
        <a:lstStyle/>
        <a:p>
          <a:endParaRPr lang="en-GB"/>
        </a:p>
      </dgm:t>
    </dgm:pt>
    <dgm:pt modelId="{086DA13A-25F4-4AE2-99F1-D2FEF7122C61}">
      <dgm:prSet phldrT="[Text]"/>
      <dgm:spPr/>
      <dgm:t>
        <a:bodyPr/>
        <a:lstStyle/>
        <a:p>
          <a:r>
            <a:rPr lang="it-IT" dirty="0"/>
            <a:t>Partecipazione attiva e conformità</a:t>
          </a:r>
        </a:p>
      </dgm:t>
    </dgm:pt>
    <dgm:pt modelId="{886971A1-AF9C-4240-A97C-B514F3382F2C}" type="parTrans" cxnId="{1D18CCA7-1492-4ABA-A75D-BA7BB5F07BF6}">
      <dgm:prSet/>
      <dgm:spPr/>
      <dgm:t>
        <a:bodyPr/>
        <a:lstStyle/>
        <a:p>
          <a:endParaRPr lang="en-GB"/>
        </a:p>
      </dgm:t>
    </dgm:pt>
    <dgm:pt modelId="{04081CC4-4E44-4A1A-B4DE-1593A357911B}" type="sibTrans" cxnId="{1D18CCA7-1492-4ABA-A75D-BA7BB5F07BF6}">
      <dgm:prSet/>
      <dgm:spPr/>
      <dgm:t>
        <a:bodyPr/>
        <a:lstStyle/>
        <a:p>
          <a:endParaRPr lang="en-GB"/>
        </a:p>
      </dgm:t>
    </dgm:pt>
    <dgm:pt modelId="{ED3466C5-00F0-4EF8-831B-3AA48533F5CC}">
      <dgm:prSet phldrT="[Text]"/>
      <dgm:spPr/>
      <dgm:t>
        <a:bodyPr/>
        <a:lstStyle/>
        <a:p>
          <a:r>
            <a:rPr lang="it-IT" dirty="0"/>
            <a:t>Capacità di prendere decisioni ragionevoli</a:t>
          </a:r>
        </a:p>
      </dgm:t>
    </dgm:pt>
    <dgm:pt modelId="{F6E62F0D-8EFB-4909-BCF0-49DC5AA4F3BB}" type="parTrans" cxnId="{073FB3F5-DF45-44CF-8F1E-59E23B3E800F}">
      <dgm:prSet/>
      <dgm:spPr/>
      <dgm:t>
        <a:bodyPr/>
        <a:lstStyle/>
        <a:p>
          <a:endParaRPr lang="en-GB"/>
        </a:p>
      </dgm:t>
    </dgm:pt>
    <dgm:pt modelId="{A2114037-029A-4704-B077-BDB048F3D21D}" type="sibTrans" cxnId="{073FB3F5-DF45-44CF-8F1E-59E23B3E800F}">
      <dgm:prSet/>
      <dgm:spPr/>
      <dgm:t>
        <a:bodyPr/>
        <a:lstStyle/>
        <a:p>
          <a:endParaRPr lang="en-GB"/>
        </a:p>
      </dgm:t>
    </dgm:pt>
    <dgm:pt modelId="{1F1606AF-2A23-440A-B5CF-D2D93831D50E}">
      <dgm:prSet phldrT="[Text]"/>
      <dgm:spPr/>
      <dgm:t>
        <a:bodyPr/>
        <a:lstStyle/>
        <a:p>
          <a:r>
            <a:rPr lang="it-IT" dirty="0"/>
            <a:t>Capacità di gestire le critiche</a:t>
          </a:r>
        </a:p>
      </dgm:t>
    </dgm:pt>
    <dgm:pt modelId="{0A40E0E7-BE02-41ED-B6F5-FC4A292C1B13}" type="parTrans" cxnId="{FB25A233-BC06-4A20-908A-FB8150F3EFBD}">
      <dgm:prSet/>
      <dgm:spPr/>
      <dgm:t>
        <a:bodyPr/>
        <a:lstStyle/>
        <a:p>
          <a:endParaRPr lang="en-GB"/>
        </a:p>
      </dgm:t>
    </dgm:pt>
    <dgm:pt modelId="{922E05CF-445E-4CE2-B515-2171A59AAE36}" type="sibTrans" cxnId="{FB25A233-BC06-4A20-908A-FB8150F3EFBD}">
      <dgm:prSet/>
      <dgm:spPr/>
      <dgm:t>
        <a:bodyPr/>
        <a:lstStyle/>
        <a:p>
          <a:endParaRPr lang="en-GB"/>
        </a:p>
      </dgm:t>
    </dgm:pt>
    <dgm:pt modelId="{5FF2C99C-ACEF-403E-87B9-F08C65D972D9}" type="pres">
      <dgm:prSet presAssocID="{519D9CB8-7967-428C-8EFC-6F34E05DE0D0}" presName="diagram" presStyleCnt="0">
        <dgm:presLayoutVars>
          <dgm:dir/>
          <dgm:resizeHandles val="exact"/>
        </dgm:presLayoutVars>
      </dgm:prSet>
      <dgm:spPr/>
    </dgm:pt>
    <dgm:pt modelId="{39CAFA47-47A9-4B5E-A081-F74A02A5D013}" type="pres">
      <dgm:prSet presAssocID="{7B7B6069-487B-4990-B447-12F4DF022052}" presName="node" presStyleLbl="node1" presStyleIdx="0" presStyleCnt="5">
        <dgm:presLayoutVars>
          <dgm:bulletEnabled val="1"/>
        </dgm:presLayoutVars>
      </dgm:prSet>
      <dgm:spPr/>
    </dgm:pt>
    <dgm:pt modelId="{ED189FD6-6209-4C68-84DD-365B68AC773F}" type="pres">
      <dgm:prSet presAssocID="{931D4F33-8F08-49E1-8697-D0ED3B0949C1}" presName="sibTrans" presStyleCnt="0"/>
      <dgm:spPr/>
    </dgm:pt>
    <dgm:pt modelId="{11C0671E-9BEF-4B7E-8EB1-3216E8150435}" type="pres">
      <dgm:prSet presAssocID="{5EF1FA96-8647-46FD-9ADC-F280183FC365}" presName="node" presStyleLbl="node1" presStyleIdx="1" presStyleCnt="5">
        <dgm:presLayoutVars>
          <dgm:bulletEnabled val="1"/>
        </dgm:presLayoutVars>
      </dgm:prSet>
      <dgm:spPr/>
    </dgm:pt>
    <dgm:pt modelId="{A9182AC8-07E9-4007-8A6F-DE5506C86D4E}" type="pres">
      <dgm:prSet presAssocID="{DD8E2249-7A89-4A51-BBB8-B31EDCD10DEA}" presName="sibTrans" presStyleCnt="0"/>
      <dgm:spPr/>
    </dgm:pt>
    <dgm:pt modelId="{9D26A17C-02C8-4F6A-B929-46FCA7FA60A2}" type="pres">
      <dgm:prSet presAssocID="{086DA13A-25F4-4AE2-99F1-D2FEF7122C61}" presName="node" presStyleLbl="node1" presStyleIdx="2" presStyleCnt="5">
        <dgm:presLayoutVars>
          <dgm:bulletEnabled val="1"/>
        </dgm:presLayoutVars>
      </dgm:prSet>
      <dgm:spPr/>
    </dgm:pt>
    <dgm:pt modelId="{8183DF9A-7383-4F76-8768-CB37535992B1}" type="pres">
      <dgm:prSet presAssocID="{04081CC4-4E44-4A1A-B4DE-1593A357911B}" presName="sibTrans" presStyleCnt="0"/>
      <dgm:spPr/>
    </dgm:pt>
    <dgm:pt modelId="{7CCB3BBB-4183-4FF1-B4E0-F7C5F50EFDE0}" type="pres">
      <dgm:prSet presAssocID="{ED3466C5-00F0-4EF8-831B-3AA48533F5CC}" presName="node" presStyleLbl="node1" presStyleIdx="3" presStyleCnt="5">
        <dgm:presLayoutVars>
          <dgm:bulletEnabled val="1"/>
        </dgm:presLayoutVars>
      </dgm:prSet>
      <dgm:spPr/>
    </dgm:pt>
    <dgm:pt modelId="{3CD5CD1E-71A8-4A99-AFAF-3E9F0B578BE9}" type="pres">
      <dgm:prSet presAssocID="{A2114037-029A-4704-B077-BDB048F3D21D}" presName="sibTrans" presStyleCnt="0"/>
      <dgm:spPr/>
    </dgm:pt>
    <dgm:pt modelId="{6C7C31AB-6182-4674-97C4-75271FF27945}" type="pres">
      <dgm:prSet presAssocID="{1F1606AF-2A23-440A-B5CF-D2D93831D50E}" presName="node" presStyleLbl="node1" presStyleIdx="4" presStyleCnt="5">
        <dgm:presLayoutVars>
          <dgm:bulletEnabled val="1"/>
        </dgm:presLayoutVars>
      </dgm:prSet>
      <dgm:spPr/>
    </dgm:pt>
  </dgm:ptLst>
  <dgm:cxnLst>
    <dgm:cxn modelId="{D652C905-418C-4BCB-ADB6-310408D177E2}" type="presOf" srcId="{1F1606AF-2A23-440A-B5CF-D2D93831D50E}" destId="{6C7C31AB-6182-4674-97C4-75271FF27945}" srcOrd="0" destOrd="0" presId="urn:microsoft.com/office/officeart/2005/8/layout/default"/>
    <dgm:cxn modelId="{FB25A233-BC06-4A20-908A-FB8150F3EFBD}" srcId="{519D9CB8-7967-428C-8EFC-6F34E05DE0D0}" destId="{1F1606AF-2A23-440A-B5CF-D2D93831D50E}" srcOrd="4" destOrd="0" parTransId="{0A40E0E7-BE02-41ED-B6F5-FC4A292C1B13}" sibTransId="{922E05CF-445E-4CE2-B515-2171A59AAE36}"/>
    <dgm:cxn modelId="{8C538754-C8C7-4EF6-917F-836E934D9A20}" srcId="{519D9CB8-7967-428C-8EFC-6F34E05DE0D0}" destId="{7B7B6069-487B-4990-B447-12F4DF022052}" srcOrd="0" destOrd="0" parTransId="{5A7D0C77-7DB3-429B-8BBA-3473D1077478}" sibTransId="{931D4F33-8F08-49E1-8697-D0ED3B0949C1}"/>
    <dgm:cxn modelId="{139C2E56-C526-45BC-B260-B128B9FA0E43}" type="presOf" srcId="{5EF1FA96-8647-46FD-9ADC-F280183FC365}" destId="{11C0671E-9BEF-4B7E-8EB1-3216E8150435}" srcOrd="0" destOrd="0" presId="urn:microsoft.com/office/officeart/2005/8/layout/default"/>
    <dgm:cxn modelId="{D2E6B576-DCE8-482F-AEE4-01959C1D3CEA}" srcId="{519D9CB8-7967-428C-8EFC-6F34E05DE0D0}" destId="{5EF1FA96-8647-46FD-9ADC-F280183FC365}" srcOrd="1" destOrd="0" parTransId="{1B7F5383-9CF1-42EF-95FF-A5C942C96E1C}" sibTransId="{DD8E2249-7A89-4A51-BBB8-B31EDCD10DEA}"/>
    <dgm:cxn modelId="{DBBC3458-F95F-409D-B449-13D30B263D56}" type="presOf" srcId="{086DA13A-25F4-4AE2-99F1-D2FEF7122C61}" destId="{9D26A17C-02C8-4F6A-B929-46FCA7FA60A2}" srcOrd="0" destOrd="0" presId="urn:microsoft.com/office/officeart/2005/8/layout/default"/>
    <dgm:cxn modelId="{1D18CCA7-1492-4ABA-A75D-BA7BB5F07BF6}" srcId="{519D9CB8-7967-428C-8EFC-6F34E05DE0D0}" destId="{086DA13A-25F4-4AE2-99F1-D2FEF7122C61}" srcOrd="2" destOrd="0" parTransId="{886971A1-AF9C-4240-A97C-B514F3382F2C}" sibTransId="{04081CC4-4E44-4A1A-B4DE-1593A357911B}"/>
    <dgm:cxn modelId="{689360AF-8A51-4D7B-A303-E6CD9D94A753}" type="presOf" srcId="{7B7B6069-487B-4990-B447-12F4DF022052}" destId="{39CAFA47-47A9-4B5E-A081-F74A02A5D013}" srcOrd="0" destOrd="0" presId="urn:microsoft.com/office/officeart/2005/8/layout/default"/>
    <dgm:cxn modelId="{B7D7BEB5-A996-4A43-8530-915ED3BBB34A}" type="presOf" srcId="{519D9CB8-7967-428C-8EFC-6F34E05DE0D0}" destId="{5FF2C99C-ACEF-403E-87B9-F08C65D972D9}" srcOrd="0" destOrd="0" presId="urn:microsoft.com/office/officeart/2005/8/layout/default"/>
    <dgm:cxn modelId="{CF9AA8DB-CAF7-403A-924D-3F5FDBDD19EF}" type="presOf" srcId="{ED3466C5-00F0-4EF8-831B-3AA48533F5CC}" destId="{7CCB3BBB-4183-4FF1-B4E0-F7C5F50EFDE0}" srcOrd="0" destOrd="0" presId="urn:microsoft.com/office/officeart/2005/8/layout/default"/>
    <dgm:cxn modelId="{073FB3F5-DF45-44CF-8F1E-59E23B3E800F}" srcId="{519D9CB8-7967-428C-8EFC-6F34E05DE0D0}" destId="{ED3466C5-00F0-4EF8-831B-3AA48533F5CC}" srcOrd="3" destOrd="0" parTransId="{F6E62F0D-8EFB-4909-BCF0-49DC5AA4F3BB}" sibTransId="{A2114037-029A-4704-B077-BDB048F3D21D}"/>
    <dgm:cxn modelId="{D3B4CCD9-3BCF-430B-AAAD-8CE9FB237CDD}" type="presParOf" srcId="{5FF2C99C-ACEF-403E-87B9-F08C65D972D9}" destId="{39CAFA47-47A9-4B5E-A081-F74A02A5D013}" srcOrd="0" destOrd="0" presId="urn:microsoft.com/office/officeart/2005/8/layout/default"/>
    <dgm:cxn modelId="{7EBDF8AB-CC8D-482C-8BA7-F868B3D9B43E}" type="presParOf" srcId="{5FF2C99C-ACEF-403E-87B9-F08C65D972D9}" destId="{ED189FD6-6209-4C68-84DD-365B68AC773F}" srcOrd="1" destOrd="0" presId="urn:microsoft.com/office/officeart/2005/8/layout/default"/>
    <dgm:cxn modelId="{D70FB340-C44E-4732-B593-F707138EB0AD}" type="presParOf" srcId="{5FF2C99C-ACEF-403E-87B9-F08C65D972D9}" destId="{11C0671E-9BEF-4B7E-8EB1-3216E8150435}" srcOrd="2" destOrd="0" presId="urn:microsoft.com/office/officeart/2005/8/layout/default"/>
    <dgm:cxn modelId="{24E9262E-AEC5-4AA0-AD4B-93B1325686DD}" type="presParOf" srcId="{5FF2C99C-ACEF-403E-87B9-F08C65D972D9}" destId="{A9182AC8-07E9-4007-8A6F-DE5506C86D4E}" srcOrd="3" destOrd="0" presId="urn:microsoft.com/office/officeart/2005/8/layout/default"/>
    <dgm:cxn modelId="{BF0C4B26-8BEE-496B-9C95-071F3B2931AB}" type="presParOf" srcId="{5FF2C99C-ACEF-403E-87B9-F08C65D972D9}" destId="{9D26A17C-02C8-4F6A-B929-46FCA7FA60A2}" srcOrd="4" destOrd="0" presId="urn:microsoft.com/office/officeart/2005/8/layout/default"/>
    <dgm:cxn modelId="{25945A29-D53D-4E06-99C4-BA050D987756}" type="presParOf" srcId="{5FF2C99C-ACEF-403E-87B9-F08C65D972D9}" destId="{8183DF9A-7383-4F76-8768-CB37535992B1}" srcOrd="5" destOrd="0" presId="urn:microsoft.com/office/officeart/2005/8/layout/default"/>
    <dgm:cxn modelId="{FC1FBFCD-C674-495B-A623-B311C6A9431C}" type="presParOf" srcId="{5FF2C99C-ACEF-403E-87B9-F08C65D972D9}" destId="{7CCB3BBB-4183-4FF1-B4E0-F7C5F50EFDE0}" srcOrd="6" destOrd="0" presId="urn:microsoft.com/office/officeart/2005/8/layout/default"/>
    <dgm:cxn modelId="{A1922CF1-6C20-49FF-9D7A-5B034F894B94}" type="presParOf" srcId="{5FF2C99C-ACEF-403E-87B9-F08C65D972D9}" destId="{3CD5CD1E-71A8-4A99-AFAF-3E9F0B578BE9}" srcOrd="7" destOrd="0" presId="urn:microsoft.com/office/officeart/2005/8/layout/default"/>
    <dgm:cxn modelId="{1DC10AC0-E52D-45C5-895C-3D5737080824}" type="presParOf" srcId="{5FF2C99C-ACEF-403E-87B9-F08C65D972D9}" destId="{6C7C31AB-6182-4674-97C4-75271FF27945}"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81F0B8-7BAA-4D4A-BAAE-8C8EBA988E6D}">
      <dsp:nvSpPr>
        <dsp:cNvPr id="0" name=""/>
        <dsp:cNvSpPr/>
      </dsp:nvSpPr>
      <dsp:spPr>
        <a:xfrm>
          <a:off x="0" y="3344693"/>
          <a:ext cx="8205456" cy="54872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it-IT" sz="1800" b="1" kern="1200" dirty="0"/>
            <a:t>Revisione e riflessione</a:t>
          </a:r>
        </a:p>
      </dsp:txBody>
      <dsp:txXfrm>
        <a:off x="0" y="3344693"/>
        <a:ext cx="8205456" cy="296311"/>
      </dsp:txXfrm>
    </dsp:sp>
    <dsp:sp modelId="{2E37D65D-D2A3-4052-A016-EE0A3F45D41D}">
      <dsp:nvSpPr>
        <dsp:cNvPr id="0" name=""/>
        <dsp:cNvSpPr/>
      </dsp:nvSpPr>
      <dsp:spPr>
        <a:xfrm>
          <a:off x="0" y="3630030"/>
          <a:ext cx="8205456" cy="252413"/>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it-IT" sz="1500" kern="1200" dirty="0"/>
            <a:t>	Analisi 						Adattamenti</a:t>
          </a:r>
        </a:p>
      </dsp:txBody>
      <dsp:txXfrm>
        <a:off x="0" y="3630030"/>
        <a:ext cx="8205456" cy="252413"/>
      </dsp:txXfrm>
    </dsp:sp>
    <dsp:sp modelId="{DAEB5175-4D0C-49F6-A412-D3066A536982}">
      <dsp:nvSpPr>
        <dsp:cNvPr id="0" name=""/>
        <dsp:cNvSpPr/>
      </dsp:nvSpPr>
      <dsp:spPr>
        <a:xfrm rot="10800000">
          <a:off x="0" y="2508985"/>
          <a:ext cx="8205456" cy="843938"/>
        </a:xfrm>
        <a:prstGeom prst="upArrowCallou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it-IT" sz="1800" b="1" kern="1200" dirty="0"/>
            <a:t>Valutazione</a:t>
          </a:r>
        </a:p>
      </dsp:txBody>
      <dsp:txXfrm rot="-10800000">
        <a:off x="0" y="2508985"/>
        <a:ext cx="8205456" cy="296222"/>
      </dsp:txXfrm>
    </dsp:sp>
    <dsp:sp modelId="{708C6585-9AEF-4F9F-9818-0846760F65F7}">
      <dsp:nvSpPr>
        <dsp:cNvPr id="0" name=""/>
        <dsp:cNvSpPr/>
      </dsp:nvSpPr>
      <dsp:spPr>
        <a:xfrm>
          <a:off x="0" y="2805207"/>
          <a:ext cx="8205456" cy="252337"/>
        </a:xfrm>
        <a:prstGeom prst="rect">
          <a:avLst/>
        </a:prstGeom>
        <a:solidFill>
          <a:schemeClr val="accent2">
            <a:tint val="40000"/>
            <a:alpha val="90000"/>
            <a:hueOff val="-121318"/>
            <a:satOff val="-10764"/>
            <a:lumOff val="-110"/>
            <a:alphaOff val="0"/>
          </a:schemeClr>
        </a:solidFill>
        <a:ln w="12700" cap="flat" cmpd="sng" algn="ctr">
          <a:solidFill>
            <a:schemeClr val="accent2">
              <a:tint val="40000"/>
              <a:alpha val="90000"/>
              <a:hueOff val="-121318"/>
              <a:satOff val="-10764"/>
              <a:lumOff val="-11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it-IT" sz="1500" kern="1200" dirty="0"/>
            <a:t>		Alternative			                             Compromesso		</a:t>
          </a:r>
        </a:p>
      </dsp:txBody>
      <dsp:txXfrm>
        <a:off x="0" y="2805207"/>
        <a:ext cx="8205456" cy="252337"/>
      </dsp:txXfrm>
    </dsp:sp>
    <dsp:sp modelId="{739FC8C4-B81C-4BA9-9AC9-2FC201FE5E17}">
      <dsp:nvSpPr>
        <dsp:cNvPr id="0" name=""/>
        <dsp:cNvSpPr/>
      </dsp:nvSpPr>
      <dsp:spPr>
        <a:xfrm rot="10800000">
          <a:off x="0" y="1673277"/>
          <a:ext cx="8205456" cy="843938"/>
        </a:xfrm>
        <a:prstGeom prst="upArrowCallou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it-IT" sz="1800" b="1" kern="1200" dirty="0"/>
            <a:t>Analisi</a:t>
          </a:r>
          <a:endParaRPr lang="it-IT" sz="1100" b="1" kern="1200" dirty="0"/>
        </a:p>
      </dsp:txBody>
      <dsp:txXfrm rot="-10800000">
        <a:off x="0" y="1673277"/>
        <a:ext cx="8205456" cy="296222"/>
      </dsp:txXfrm>
    </dsp:sp>
    <dsp:sp modelId="{34DBE6E1-C41C-4934-9231-4EBAD18EEE7E}">
      <dsp:nvSpPr>
        <dsp:cNvPr id="0" name=""/>
        <dsp:cNvSpPr/>
      </dsp:nvSpPr>
      <dsp:spPr>
        <a:xfrm>
          <a:off x="0" y="1969500"/>
          <a:ext cx="4102728" cy="252337"/>
        </a:xfrm>
        <a:prstGeom prst="rect">
          <a:avLst/>
        </a:prstGeom>
        <a:solidFill>
          <a:schemeClr val="accent2">
            <a:tint val="40000"/>
            <a:alpha val="90000"/>
            <a:hueOff val="-242636"/>
            <a:satOff val="-21527"/>
            <a:lumOff val="-220"/>
            <a:alphaOff val="0"/>
          </a:schemeClr>
        </a:solidFill>
        <a:ln w="12700" cap="flat" cmpd="sng" algn="ctr">
          <a:solidFill>
            <a:schemeClr val="accent2">
              <a:tint val="40000"/>
              <a:alpha val="90000"/>
              <a:hueOff val="-242636"/>
              <a:satOff val="-21527"/>
              <a:lumOff val="-22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it-IT" sz="1500" kern="1200" dirty="0"/>
            <a:t>Interessi</a:t>
          </a:r>
        </a:p>
      </dsp:txBody>
      <dsp:txXfrm>
        <a:off x="0" y="1969500"/>
        <a:ext cx="4102728" cy="252337"/>
      </dsp:txXfrm>
    </dsp:sp>
    <dsp:sp modelId="{026AFD9D-1063-4595-B300-A63A407FEB2E}">
      <dsp:nvSpPr>
        <dsp:cNvPr id="0" name=""/>
        <dsp:cNvSpPr/>
      </dsp:nvSpPr>
      <dsp:spPr>
        <a:xfrm>
          <a:off x="4102728" y="1969500"/>
          <a:ext cx="4102728" cy="252337"/>
        </a:xfrm>
        <a:prstGeom prst="rect">
          <a:avLst/>
        </a:prstGeom>
        <a:solidFill>
          <a:schemeClr val="accent2">
            <a:tint val="40000"/>
            <a:alpha val="90000"/>
            <a:hueOff val="-363954"/>
            <a:satOff val="-32291"/>
            <a:lumOff val="-330"/>
            <a:alphaOff val="0"/>
          </a:schemeClr>
        </a:solidFill>
        <a:ln w="12700" cap="flat" cmpd="sng" algn="ctr">
          <a:solidFill>
            <a:schemeClr val="accent2">
              <a:tint val="40000"/>
              <a:alpha val="90000"/>
              <a:hueOff val="-363954"/>
              <a:satOff val="-32291"/>
              <a:lumOff val="-3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it-IT" sz="1500" kern="1200" dirty="0"/>
            <a:t>Posizioni</a:t>
          </a:r>
        </a:p>
      </dsp:txBody>
      <dsp:txXfrm>
        <a:off x="4102728" y="1969500"/>
        <a:ext cx="4102728" cy="252337"/>
      </dsp:txXfrm>
    </dsp:sp>
    <dsp:sp modelId="{6D9E562A-9E3E-49DB-AA81-6063653CB8E0}">
      <dsp:nvSpPr>
        <dsp:cNvPr id="0" name=""/>
        <dsp:cNvSpPr/>
      </dsp:nvSpPr>
      <dsp:spPr>
        <a:xfrm rot="10800000">
          <a:off x="0" y="837569"/>
          <a:ext cx="8205456" cy="843938"/>
        </a:xfrm>
        <a:prstGeom prst="upArrowCallou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it-IT" sz="1800" b="1" kern="1200" dirty="0"/>
            <a:t>Ricerca</a:t>
          </a:r>
          <a:endParaRPr lang="it-IT" sz="1050" b="1" kern="1200" dirty="0"/>
        </a:p>
      </dsp:txBody>
      <dsp:txXfrm rot="-10800000">
        <a:off x="0" y="837569"/>
        <a:ext cx="8205456" cy="296222"/>
      </dsp:txXfrm>
    </dsp:sp>
    <dsp:sp modelId="{71A0C96D-0118-423F-AA61-B2E1F57133A4}">
      <dsp:nvSpPr>
        <dsp:cNvPr id="0" name=""/>
        <dsp:cNvSpPr/>
      </dsp:nvSpPr>
      <dsp:spPr>
        <a:xfrm>
          <a:off x="0" y="1133792"/>
          <a:ext cx="4102728" cy="252337"/>
        </a:xfrm>
        <a:prstGeom prst="rect">
          <a:avLst/>
        </a:prstGeom>
        <a:solidFill>
          <a:schemeClr val="accent2">
            <a:tint val="40000"/>
            <a:alpha val="90000"/>
            <a:hueOff val="-485272"/>
            <a:satOff val="-43055"/>
            <a:lumOff val="-439"/>
            <a:alphaOff val="0"/>
          </a:schemeClr>
        </a:solidFill>
        <a:ln w="12700" cap="flat" cmpd="sng" algn="ctr">
          <a:solidFill>
            <a:schemeClr val="accent2">
              <a:tint val="40000"/>
              <a:alpha val="90000"/>
              <a:hueOff val="-485272"/>
              <a:satOff val="-43055"/>
              <a:lumOff val="-43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it-IT" sz="1500" kern="1200" dirty="0"/>
            <a:t>Contesto</a:t>
          </a:r>
        </a:p>
      </dsp:txBody>
      <dsp:txXfrm>
        <a:off x="0" y="1133792"/>
        <a:ext cx="4102728" cy="252337"/>
      </dsp:txXfrm>
    </dsp:sp>
    <dsp:sp modelId="{C970C808-8233-427F-96FD-8AB2520FE1D3}">
      <dsp:nvSpPr>
        <dsp:cNvPr id="0" name=""/>
        <dsp:cNvSpPr/>
      </dsp:nvSpPr>
      <dsp:spPr>
        <a:xfrm>
          <a:off x="4102728" y="1133792"/>
          <a:ext cx="4102728" cy="252337"/>
        </a:xfrm>
        <a:prstGeom prst="rect">
          <a:avLst/>
        </a:prstGeom>
        <a:solidFill>
          <a:schemeClr val="accent2">
            <a:tint val="40000"/>
            <a:alpha val="90000"/>
            <a:hueOff val="-606590"/>
            <a:satOff val="-53819"/>
            <a:lumOff val="-549"/>
            <a:alphaOff val="0"/>
          </a:schemeClr>
        </a:solidFill>
        <a:ln w="12700" cap="flat" cmpd="sng" algn="ctr">
          <a:solidFill>
            <a:schemeClr val="accent2">
              <a:tint val="40000"/>
              <a:alpha val="90000"/>
              <a:hueOff val="-606590"/>
              <a:satOff val="-53819"/>
              <a:lumOff val="-54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it-IT" sz="1500" kern="1200" dirty="0"/>
            <a:t>Fattori esterni</a:t>
          </a:r>
        </a:p>
      </dsp:txBody>
      <dsp:txXfrm>
        <a:off x="4102728" y="1133792"/>
        <a:ext cx="4102728" cy="252337"/>
      </dsp:txXfrm>
    </dsp:sp>
    <dsp:sp modelId="{00CB4801-1B89-4BF6-9A79-218737EBBEEA}">
      <dsp:nvSpPr>
        <dsp:cNvPr id="0" name=""/>
        <dsp:cNvSpPr/>
      </dsp:nvSpPr>
      <dsp:spPr>
        <a:xfrm rot="10800000">
          <a:off x="0" y="1862"/>
          <a:ext cx="8205456" cy="843938"/>
        </a:xfrm>
        <a:prstGeom prst="upArrowCallou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it-IT" sz="1800" b="1" kern="1200" dirty="0"/>
            <a:t>Individuazione</a:t>
          </a:r>
        </a:p>
      </dsp:txBody>
      <dsp:txXfrm rot="-10800000">
        <a:off x="0" y="1862"/>
        <a:ext cx="8205456" cy="296222"/>
      </dsp:txXfrm>
    </dsp:sp>
    <dsp:sp modelId="{A76DF464-C62A-48F5-9A5E-B57EF9EA166A}">
      <dsp:nvSpPr>
        <dsp:cNvPr id="0" name=""/>
        <dsp:cNvSpPr/>
      </dsp:nvSpPr>
      <dsp:spPr>
        <a:xfrm>
          <a:off x="0" y="298084"/>
          <a:ext cx="4102728" cy="252337"/>
        </a:xfrm>
        <a:prstGeom prst="rect">
          <a:avLst/>
        </a:prstGeom>
        <a:solidFill>
          <a:schemeClr val="accent2">
            <a:tint val="40000"/>
            <a:alpha val="90000"/>
            <a:hueOff val="-727908"/>
            <a:satOff val="-64582"/>
            <a:lumOff val="-659"/>
            <a:alphaOff val="0"/>
          </a:schemeClr>
        </a:solidFill>
        <a:ln w="12700" cap="flat" cmpd="sng" algn="ctr">
          <a:solidFill>
            <a:schemeClr val="accent2">
              <a:tint val="40000"/>
              <a:alpha val="90000"/>
              <a:hueOff val="-727908"/>
              <a:satOff val="-64582"/>
              <a:lumOff val="-6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it-IT" sz="1500" kern="1200" dirty="0"/>
            <a:t>Obiettivi	</a:t>
          </a:r>
        </a:p>
      </dsp:txBody>
      <dsp:txXfrm>
        <a:off x="0" y="298084"/>
        <a:ext cx="4102728" cy="252337"/>
      </dsp:txXfrm>
    </dsp:sp>
    <dsp:sp modelId="{9008A11C-03B5-437C-AA14-792D349B534B}">
      <dsp:nvSpPr>
        <dsp:cNvPr id="0" name=""/>
        <dsp:cNvSpPr/>
      </dsp:nvSpPr>
      <dsp:spPr>
        <a:xfrm>
          <a:off x="4102728" y="298084"/>
          <a:ext cx="4102728" cy="252337"/>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it-IT" sz="1500" kern="1200" dirty="0"/>
            <a:t>Rischi</a:t>
          </a:r>
        </a:p>
      </dsp:txBody>
      <dsp:txXfrm>
        <a:off x="4102728" y="298084"/>
        <a:ext cx="4102728" cy="2523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C8F1F4-8FA6-417F-8EC5-A7F39911B09C}">
      <dsp:nvSpPr>
        <dsp:cNvPr id="0" name=""/>
        <dsp:cNvSpPr/>
      </dsp:nvSpPr>
      <dsp:spPr>
        <a:xfrm>
          <a:off x="3166865" y="2376784"/>
          <a:ext cx="1944916" cy="194491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it-IT" sz="3300" kern="1200" noProof="0" dirty="0"/>
            <a:t>Consigli</a:t>
          </a:r>
        </a:p>
      </dsp:txBody>
      <dsp:txXfrm>
        <a:off x="3451691" y="2661610"/>
        <a:ext cx="1375264" cy="1375264"/>
      </dsp:txXfrm>
    </dsp:sp>
    <dsp:sp modelId="{7B639B26-7115-4F59-8128-314E7F18B6B1}">
      <dsp:nvSpPr>
        <dsp:cNvPr id="0" name=""/>
        <dsp:cNvSpPr/>
      </dsp:nvSpPr>
      <dsp:spPr>
        <a:xfrm rot="10800000">
          <a:off x="1190915" y="3072092"/>
          <a:ext cx="1867272" cy="554301"/>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397C3A7E-0E8D-43C5-8B64-6BBA65509967}">
      <dsp:nvSpPr>
        <dsp:cNvPr id="0" name=""/>
        <dsp:cNvSpPr/>
      </dsp:nvSpPr>
      <dsp:spPr>
        <a:xfrm>
          <a:off x="510195" y="2804666"/>
          <a:ext cx="1361441" cy="1089153"/>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it-IT" sz="1700" kern="1200" dirty="0"/>
            <a:t>Individuare i pregiudizi comuni</a:t>
          </a:r>
          <a:endParaRPr lang="en-GB" sz="1700" kern="1200" dirty="0"/>
        </a:p>
      </dsp:txBody>
      <dsp:txXfrm>
        <a:off x="542095" y="2836566"/>
        <a:ext cx="1297641" cy="1025353"/>
      </dsp:txXfrm>
    </dsp:sp>
    <dsp:sp modelId="{A2FA1A3D-AE4E-428A-9EEA-F9DD1A26F8BB}">
      <dsp:nvSpPr>
        <dsp:cNvPr id="0" name=""/>
        <dsp:cNvSpPr/>
      </dsp:nvSpPr>
      <dsp:spPr>
        <a:xfrm rot="12960000">
          <a:off x="1575703" y="1887838"/>
          <a:ext cx="1867272" cy="554301"/>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D14DDFD6-3F66-4745-8BC5-CF9C5B67C652}">
      <dsp:nvSpPr>
        <dsp:cNvPr id="0" name=""/>
        <dsp:cNvSpPr/>
      </dsp:nvSpPr>
      <dsp:spPr>
        <a:xfrm>
          <a:off x="1073290" y="1071635"/>
          <a:ext cx="1361441" cy="1089153"/>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it-IT" sz="1700" kern="1200" dirty="0"/>
            <a:t>Cercare prospettive diverse</a:t>
          </a:r>
          <a:endParaRPr lang="en-GB" sz="1700" kern="1200" dirty="0"/>
        </a:p>
      </dsp:txBody>
      <dsp:txXfrm>
        <a:off x="1105190" y="1103535"/>
        <a:ext cx="1297641" cy="1025353"/>
      </dsp:txXfrm>
    </dsp:sp>
    <dsp:sp modelId="{AB2C2532-3E59-419E-B49D-5340DC8C549C}">
      <dsp:nvSpPr>
        <dsp:cNvPr id="0" name=""/>
        <dsp:cNvSpPr/>
      </dsp:nvSpPr>
      <dsp:spPr>
        <a:xfrm rot="15120000">
          <a:off x="2583088" y="1155930"/>
          <a:ext cx="1867272" cy="554301"/>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1694A216-EE94-449C-8E34-CDD5D091ECB7}">
      <dsp:nvSpPr>
        <dsp:cNvPr id="0" name=""/>
        <dsp:cNvSpPr/>
      </dsp:nvSpPr>
      <dsp:spPr>
        <a:xfrm>
          <a:off x="2547495" y="563"/>
          <a:ext cx="1361441" cy="1089153"/>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it-IT" sz="1700" kern="1200" dirty="0"/>
            <a:t>Utilizzare metodi strutturati</a:t>
          </a:r>
          <a:endParaRPr lang="en-GB" sz="1700" kern="1200" dirty="0"/>
        </a:p>
      </dsp:txBody>
      <dsp:txXfrm>
        <a:off x="2579395" y="32463"/>
        <a:ext cx="1297641" cy="1025353"/>
      </dsp:txXfrm>
    </dsp:sp>
    <dsp:sp modelId="{F13107B4-B164-4C01-B58C-2027019E089C}">
      <dsp:nvSpPr>
        <dsp:cNvPr id="0" name=""/>
        <dsp:cNvSpPr/>
      </dsp:nvSpPr>
      <dsp:spPr>
        <a:xfrm rot="17280000">
          <a:off x="3828286" y="1155930"/>
          <a:ext cx="1867272" cy="554301"/>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07104DA7-0BC5-43CD-8B6D-3E27C4C001A4}">
      <dsp:nvSpPr>
        <dsp:cNvPr id="0" name=""/>
        <dsp:cNvSpPr/>
      </dsp:nvSpPr>
      <dsp:spPr>
        <a:xfrm>
          <a:off x="4369711" y="563"/>
          <a:ext cx="1361441" cy="1089153"/>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it-IT" sz="1700" kern="1200" noProof="0" dirty="0"/>
            <a:t>Testare le proprie decisioni</a:t>
          </a:r>
        </a:p>
      </dsp:txBody>
      <dsp:txXfrm>
        <a:off x="4401611" y="32463"/>
        <a:ext cx="1297641" cy="1025353"/>
      </dsp:txXfrm>
    </dsp:sp>
    <dsp:sp modelId="{FF440CFD-6ECB-49E3-9420-17116068E7D4}">
      <dsp:nvSpPr>
        <dsp:cNvPr id="0" name=""/>
        <dsp:cNvSpPr/>
      </dsp:nvSpPr>
      <dsp:spPr>
        <a:xfrm rot="19440000">
          <a:off x="4835672" y="1887838"/>
          <a:ext cx="1867272" cy="554301"/>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A84DAE0A-B356-49F4-8E8D-2FCF550F749E}">
      <dsp:nvSpPr>
        <dsp:cNvPr id="0" name=""/>
        <dsp:cNvSpPr/>
      </dsp:nvSpPr>
      <dsp:spPr>
        <a:xfrm>
          <a:off x="5843915" y="1071635"/>
          <a:ext cx="1361441" cy="10891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it-IT" sz="1700" kern="1200" dirty="0"/>
            <a:t>Rivedere i risultati</a:t>
          </a:r>
          <a:endParaRPr lang="en-GB" sz="1700" kern="1200" dirty="0"/>
        </a:p>
      </dsp:txBody>
      <dsp:txXfrm>
        <a:off x="5875815" y="1103535"/>
        <a:ext cx="1297641" cy="1025353"/>
      </dsp:txXfrm>
    </dsp:sp>
    <dsp:sp modelId="{3F70EB37-E91D-4E4E-9C30-C9D3D48CFDD0}">
      <dsp:nvSpPr>
        <dsp:cNvPr id="0" name=""/>
        <dsp:cNvSpPr/>
      </dsp:nvSpPr>
      <dsp:spPr>
        <a:xfrm>
          <a:off x="5220459" y="3072092"/>
          <a:ext cx="1867272" cy="554301"/>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083E020A-2310-4D8E-ACF9-7AB6F8990274}">
      <dsp:nvSpPr>
        <dsp:cNvPr id="0" name=""/>
        <dsp:cNvSpPr/>
      </dsp:nvSpPr>
      <dsp:spPr>
        <a:xfrm>
          <a:off x="6407011" y="2804666"/>
          <a:ext cx="1361441" cy="1089153"/>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it-IT" sz="1700" kern="1200" dirty="0"/>
            <a:t>Sviluppare una mentalità di crescita</a:t>
          </a:r>
          <a:endParaRPr lang="en-GB" sz="1700" kern="1200" dirty="0"/>
        </a:p>
      </dsp:txBody>
      <dsp:txXfrm>
        <a:off x="6438911" y="2836566"/>
        <a:ext cx="1297641" cy="10253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CAFA47-47A9-4B5E-A081-F74A02A5D013}">
      <dsp:nvSpPr>
        <dsp:cNvPr id="0" name=""/>
        <dsp:cNvSpPr/>
      </dsp:nvSpPr>
      <dsp:spPr>
        <a:xfrm>
          <a:off x="0" y="39687"/>
          <a:ext cx="3286125" cy="197167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it-IT" sz="3100" kern="1200" dirty="0"/>
            <a:t>Chiara comprensione del ruolo</a:t>
          </a:r>
        </a:p>
      </dsp:txBody>
      <dsp:txXfrm>
        <a:off x="0" y="39687"/>
        <a:ext cx="3286125" cy="1971675"/>
      </dsp:txXfrm>
    </dsp:sp>
    <dsp:sp modelId="{11C0671E-9BEF-4B7E-8EB1-3216E8150435}">
      <dsp:nvSpPr>
        <dsp:cNvPr id="0" name=""/>
        <dsp:cNvSpPr/>
      </dsp:nvSpPr>
      <dsp:spPr>
        <a:xfrm>
          <a:off x="3614737" y="39687"/>
          <a:ext cx="3286125" cy="197167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it-IT" sz="3100" kern="1200" dirty="0"/>
            <a:t>Capacità di rispondere</a:t>
          </a:r>
        </a:p>
      </dsp:txBody>
      <dsp:txXfrm>
        <a:off x="3614737" y="39687"/>
        <a:ext cx="3286125" cy="1971675"/>
      </dsp:txXfrm>
    </dsp:sp>
    <dsp:sp modelId="{9D26A17C-02C8-4F6A-B929-46FCA7FA60A2}">
      <dsp:nvSpPr>
        <dsp:cNvPr id="0" name=""/>
        <dsp:cNvSpPr/>
      </dsp:nvSpPr>
      <dsp:spPr>
        <a:xfrm>
          <a:off x="7229475" y="39687"/>
          <a:ext cx="3286125" cy="197167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it-IT" sz="3100" kern="1200" dirty="0"/>
            <a:t>Partecipazione attiva e conformità</a:t>
          </a:r>
        </a:p>
      </dsp:txBody>
      <dsp:txXfrm>
        <a:off x="7229475" y="39687"/>
        <a:ext cx="3286125" cy="1971675"/>
      </dsp:txXfrm>
    </dsp:sp>
    <dsp:sp modelId="{7CCB3BBB-4183-4FF1-B4E0-F7C5F50EFDE0}">
      <dsp:nvSpPr>
        <dsp:cNvPr id="0" name=""/>
        <dsp:cNvSpPr/>
      </dsp:nvSpPr>
      <dsp:spPr>
        <a:xfrm>
          <a:off x="1807368" y="2339975"/>
          <a:ext cx="3286125" cy="197167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it-IT" sz="3100" kern="1200" dirty="0"/>
            <a:t>Capacità di prendere decisioni ragionevoli</a:t>
          </a:r>
        </a:p>
      </dsp:txBody>
      <dsp:txXfrm>
        <a:off x="1807368" y="2339975"/>
        <a:ext cx="3286125" cy="1971675"/>
      </dsp:txXfrm>
    </dsp:sp>
    <dsp:sp modelId="{6C7C31AB-6182-4674-97C4-75271FF27945}">
      <dsp:nvSpPr>
        <dsp:cNvPr id="0" name=""/>
        <dsp:cNvSpPr/>
      </dsp:nvSpPr>
      <dsp:spPr>
        <a:xfrm>
          <a:off x="5422106" y="2339975"/>
          <a:ext cx="3286125" cy="1971675"/>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it-IT" sz="3100" kern="1200" dirty="0"/>
            <a:t>Capacità di gestire le critiche</a:t>
          </a:r>
        </a:p>
      </dsp:txBody>
      <dsp:txXfrm>
        <a:off x="5422106" y="2339975"/>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93F3-C05E-46E2-A56F-A8C4190027D8}" type="datetimeFigureOut">
              <a:rPr lang="en-GB" smtClean="0"/>
              <a:t>23/04/2024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35AB5-D1E5-48C5-AA88-978DACDF2927}" type="slidenum">
              <a:rPr lang="en-GB" smtClean="0"/>
              <a:t>‹N›</a:t>
            </a:fld>
            <a:endParaRPr lang="en-GB"/>
          </a:p>
        </p:txBody>
      </p:sp>
    </p:spTree>
    <p:extLst>
      <p:ext uri="{BB962C8B-B14F-4D97-AF65-F5344CB8AC3E}">
        <p14:creationId xmlns:p14="http://schemas.microsoft.com/office/powerpoint/2010/main" val="131256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Il processo di risoluzione creativa di Osborn-</a:t>
            </a:r>
            <a:r>
              <a:rPr lang="it-IT" dirty="0" err="1"/>
              <a:t>Parnes</a:t>
            </a:r>
            <a:r>
              <a:rPr lang="it-IT" dirty="0"/>
              <a:t> è classificato nelle seguenti fasi: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it-IT" dirty="0"/>
              <a:t>Trovare un oggetto che è la fase di definizione dell'area del problema.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it-IT" dirty="0"/>
              <a:t>Trovare la realtà, che è la fase di ottenere dati.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it-IT" dirty="0"/>
              <a:t>Trovare il problema, che è la fase di definizione precisa del problema.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it-IT" dirty="0"/>
              <a:t>Trovare le idee, che è la fase di generalizzazione delle soluzioni del problema;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it-IT" dirty="0"/>
              <a:t>Trovare la soluzione, che è la fase di valutazione di tutte le possibili soluzioni e di selezione tra esse;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it-IT" dirty="0"/>
              <a:t>Trovare l'accettazione, che è la fase di applicazione corretta delle idee selezionate. (</a:t>
            </a:r>
            <a:r>
              <a:rPr lang="it-IT" dirty="0" err="1"/>
              <a:t>Kandemir</a:t>
            </a:r>
            <a:r>
              <a:rPr lang="it-IT" dirty="0"/>
              <a:t> &amp; </a:t>
            </a:r>
            <a:r>
              <a:rPr lang="it-IT" dirty="0" err="1"/>
              <a:t>Gür</a:t>
            </a:r>
            <a:r>
              <a:rPr lang="it-IT" dirty="0"/>
              <a:t>, 2009)</a:t>
            </a:r>
          </a:p>
          <a:p>
            <a:endParaRPr lang="it-IT" dirty="0"/>
          </a:p>
        </p:txBody>
      </p:sp>
      <p:sp>
        <p:nvSpPr>
          <p:cNvPr id="4" name="Segnaposto numero diapositiva 3"/>
          <p:cNvSpPr>
            <a:spLocks noGrp="1"/>
          </p:cNvSpPr>
          <p:nvPr>
            <p:ph type="sldNum" sz="quarter" idx="5"/>
          </p:nvPr>
        </p:nvSpPr>
        <p:spPr/>
        <p:txBody>
          <a:bodyPr/>
          <a:lstStyle/>
          <a:p>
            <a:fld id="{C6235AB5-D1E5-48C5-AA88-978DACDF2927}" type="slidenum">
              <a:rPr lang="en-GB" smtClean="0"/>
              <a:t>55</a:t>
            </a:fld>
            <a:endParaRPr lang="en-GB"/>
          </a:p>
        </p:txBody>
      </p:sp>
    </p:spTree>
    <p:extLst>
      <p:ext uri="{BB962C8B-B14F-4D97-AF65-F5344CB8AC3E}">
        <p14:creationId xmlns:p14="http://schemas.microsoft.com/office/powerpoint/2010/main" val="23221960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LIE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160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E5047-B9FC-806C-E046-08150E6C39C6}"/>
              </a:ext>
            </a:extLst>
          </p:cNvPr>
          <p:cNvSpPr>
            <a:spLocks noGrp="1"/>
          </p:cNvSpPr>
          <p:nvPr>
            <p:ph type="title"/>
          </p:nvPr>
        </p:nvSpPr>
        <p:spPr>
          <a:xfrm>
            <a:off x="839788" y="819150"/>
            <a:ext cx="3932237" cy="1238249"/>
          </a:xfrm>
        </p:spPr>
        <p:txBody>
          <a:bodyPr vert="horz" lIns="91440" tIns="45720" rIns="91440" bIns="45720" rtlCol="0" anchor="b">
            <a:normAutofit/>
          </a:bodyPr>
          <a:lstStyle>
            <a:lvl1pPr>
              <a:defRPr lang="it-IT" sz="3200" dirty="0">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69D829CE-2F13-CCFA-C4EA-39B37C4CCD67}"/>
              </a:ext>
            </a:extLst>
          </p:cNvPr>
          <p:cNvSpPr>
            <a:spLocks noGrp="1"/>
          </p:cNvSpPr>
          <p:nvPr>
            <p:ph idx="1"/>
          </p:nvPr>
        </p:nvSpPr>
        <p:spPr>
          <a:xfrm>
            <a:off x="5183188" y="987425"/>
            <a:ext cx="6172200" cy="514667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D09D07-9D99-C739-5DA1-9D5EE7A28DC7}"/>
              </a:ext>
            </a:extLst>
          </p:cNvPr>
          <p:cNvSpPr>
            <a:spLocks noGrp="1"/>
          </p:cNvSpPr>
          <p:nvPr>
            <p:ph type="body" sz="half" idx="2"/>
          </p:nvPr>
        </p:nvSpPr>
        <p:spPr>
          <a:xfrm>
            <a:off x="839788" y="2057400"/>
            <a:ext cx="3932237" cy="4076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2A30F46C-A008-D06D-7FAB-8FC8AA6FF861}"/>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AFF5CE2C-C1E5-E004-FCC7-4516D98B99A7}"/>
              </a:ext>
            </a:extLst>
          </p:cNvPr>
          <p:cNvSpPr>
            <a:spLocks noGrp="1"/>
          </p:cNvSpPr>
          <p:nvPr>
            <p:ph type="sldNum" sz="quarter" idx="12"/>
          </p:nvPr>
        </p:nvSpPr>
        <p:spPr/>
        <p:txBody>
          <a:bodyPr/>
          <a:lstStyle/>
          <a:p>
            <a:fld id="{519954A3-9DFD-4C44-94BA-B95130A3BA1C}" type="slidenum">
              <a:rPr lang="en-US" smtClean="0"/>
              <a:t>‹N›</a:t>
            </a:fld>
            <a:endParaRPr lang="en-US" dirty="0"/>
          </a:p>
        </p:txBody>
      </p:sp>
    </p:spTree>
    <p:extLst>
      <p:ext uri="{BB962C8B-B14F-4D97-AF65-F5344CB8AC3E}">
        <p14:creationId xmlns:p14="http://schemas.microsoft.com/office/powerpoint/2010/main" val="429001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88CE4-2DD0-D971-75D5-7AA85A53D890}"/>
              </a:ext>
            </a:extLst>
          </p:cNvPr>
          <p:cNvSpPr>
            <a:spLocks noGrp="1"/>
          </p:cNvSpPr>
          <p:nvPr>
            <p:ph type="title"/>
          </p:nvPr>
        </p:nvSpPr>
        <p:spPr>
          <a:xfrm>
            <a:off x="839788" y="685800"/>
            <a:ext cx="3932237" cy="1371600"/>
          </a:xfrm>
        </p:spPr>
        <p:txBody>
          <a:bodyPr vert="horz" lIns="91440" tIns="45720" rIns="91440" bIns="45720" rtlCol="0" anchor="b">
            <a:normAutofit/>
          </a:bodyPr>
          <a:lstStyle>
            <a:lvl1pPr>
              <a:defRPr lang="it-IT" sz="3200">
                <a:solidFill>
                  <a:srgbClr val="94C020"/>
                </a:solidFill>
              </a:defRPr>
            </a:lvl1pPr>
          </a:lstStyle>
          <a:p>
            <a:pPr lvl="0"/>
            <a:r>
              <a:rPr lang="it-IT" dirty="0"/>
              <a:t>Fare clic per modificare lo stile del titolo dello schema</a:t>
            </a:r>
          </a:p>
        </p:txBody>
      </p:sp>
      <p:sp>
        <p:nvSpPr>
          <p:cNvPr id="3" name="Segnaposto immagine 2">
            <a:extLst>
              <a:ext uri="{FF2B5EF4-FFF2-40B4-BE49-F238E27FC236}">
                <a16:creationId xmlns:a16="http://schemas.microsoft.com/office/drawing/2014/main" id="{EC16FDAB-2765-B11F-66CA-4C7C7118A07A}"/>
              </a:ext>
            </a:extLst>
          </p:cNvPr>
          <p:cNvSpPr>
            <a:spLocks noGrp="1"/>
          </p:cNvSpPr>
          <p:nvPr>
            <p:ph type="pic" idx="1"/>
          </p:nvPr>
        </p:nvSpPr>
        <p:spPr>
          <a:xfrm>
            <a:off x="5183188" y="987425"/>
            <a:ext cx="6172200"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4" name="Segnaposto testo 3">
            <a:extLst>
              <a:ext uri="{FF2B5EF4-FFF2-40B4-BE49-F238E27FC236}">
                <a16:creationId xmlns:a16="http://schemas.microsoft.com/office/drawing/2014/main" id="{CC352850-094F-81CA-80F8-0C82F67F4DD2}"/>
              </a:ext>
            </a:extLst>
          </p:cNvPr>
          <p:cNvSpPr>
            <a:spLocks noGrp="1"/>
          </p:cNvSpPr>
          <p:nvPr>
            <p:ph type="body" sz="half" idx="2"/>
          </p:nvPr>
        </p:nvSpPr>
        <p:spPr>
          <a:xfrm>
            <a:off x="839788" y="2057400"/>
            <a:ext cx="393223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77A1A944-CE4C-8232-CB28-650E41FF34A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49D91120-8A58-7980-C352-B2B148A1473C}"/>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711107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32BE5-9166-6808-F773-4EC2C3C02541}"/>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verticale 2">
            <a:extLst>
              <a:ext uri="{FF2B5EF4-FFF2-40B4-BE49-F238E27FC236}">
                <a16:creationId xmlns:a16="http://schemas.microsoft.com/office/drawing/2014/main" id="{9D4FEFF9-34BF-64D5-5C91-1E8379CA88A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44BE625-B214-E0A6-80E8-2E6C7D8C623E}"/>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2B8090AA-9C94-D987-2A4D-CB828C03C6FD}"/>
              </a:ext>
            </a:extLst>
          </p:cNvPr>
          <p:cNvSpPr>
            <a:spLocks noGrp="1"/>
          </p:cNvSpPr>
          <p:nvPr>
            <p:ph type="sldNum" sz="quarter" idx="12"/>
          </p:nvPr>
        </p:nvSpPr>
        <p:spPr/>
        <p:txBody>
          <a:bodyPr/>
          <a:lstStyle/>
          <a:p>
            <a:fld id="{89333C77-0158-454C-844F-B7AB9BD7DAD4}" type="slidenum">
              <a:rPr lang="en-US" smtClean="0"/>
              <a:t>‹N›</a:t>
            </a:fld>
            <a:endParaRPr lang="en-US" dirty="0"/>
          </a:p>
        </p:txBody>
      </p:sp>
    </p:spTree>
    <p:extLst>
      <p:ext uri="{BB962C8B-B14F-4D97-AF65-F5344CB8AC3E}">
        <p14:creationId xmlns:p14="http://schemas.microsoft.com/office/powerpoint/2010/main" val="408335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4E45D8-327C-0B05-3A11-6BE2EBE73C23}"/>
              </a:ext>
            </a:extLst>
          </p:cNvPr>
          <p:cNvSpPr>
            <a:spLocks noGrp="1"/>
          </p:cNvSpPr>
          <p:nvPr>
            <p:ph type="title" orient="vert"/>
          </p:nvPr>
        </p:nvSpPr>
        <p:spPr>
          <a:xfrm>
            <a:off x="8724900" y="507999"/>
            <a:ext cx="2628900" cy="5668963"/>
          </a:xfrm>
        </p:spPr>
        <p:txBody>
          <a:bodyPr vert="vert"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71453041-526F-8937-932B-EF172A95255C}"/>
              </a:ext>
            </a:extLst>
          </p:cNvPr>
          <p:cNvSpPr>
            <a:spLocks noGrp="1"/>
          </p:cNvSpPr>
          <p:nvPr>
            <p:ph type="body" orient="vert" idx="1"/>
          </p:nvPr>
        </p:nvSpPr>
        <p:spPr>
          <a:xfrm>
            <a:off x="838200" y="507999"/>
            <a:ext cx="7734300" cy="566896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0E8EE9AA-BA08-26B8-EAE7-70FE45C46D2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00AA2AD7-E2BC-7B18-1F33-E909574043CD}"/>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5549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‹N›</a:t>
            </a:fld>
            <a:endParaRPr lang="it-IT" dirty="0"/>
          </a:p>
        </p:txBody>
      </p:sp>
      <p:sp>
        <p:nvSpPr>
          <p:cNvPr id="6" name="Segnaposto immagine 5">
            <a:extLst>
              <a:ext uri="{FF2B5EF4-FFF2-40B4-BE49-F238E27FC236}">
                <a16:creationId xmlns:a16="http://schemas.microsoft.com/office/drawing/2014/main" id="{9527BB6F-A164-5D4F-9B76-8A5088A9DF87}"/>
              </a:ext>
            </a:extLst>
          </p:cNvPr>
          <p:cNvSpPr>
            <a:spLocks noGrp="1"/>
          </p:cNvSpPr>
          <p:nvPr>
            <p:ph type="pic" sz="quarter" idx="12"/>
          </p:nvPr>
        </p:nvSpPr>
        <p:spPr>
          <a:xfrm>
            <a:off x="838199" y="1781175"/>
            <a:ext cx="6591300" cy="4394200"/>
          </a:xfrm>
        </p:spPr>
        <p:txBody>
          <a:bodyPr/>
          <a:lstStyle/>
          <a:p>
            <a:endParaRPr lang="en-GB"/>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Tree>
    <p:extLst>
      <p:ext uri="{BB962C8B-B14F-4D97-AF65-F5344CB8AC3E}">
        <p14:creationId xmlns:p14="http://schemas.microsoft.com/office/powerpoint/2010/main" val="414491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‹N›</a:t>
            </a:fld>
            <a:endParaRPr lang="it-IT"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
        <p:nvSpPr>
          <p:cNvPr id="7" name="Segnaposto grafico 6">
            <a:extLst>
              <a:ext uri="{FF2B5EF4-FFF2-40B4-BE49-F238E27FC236}">
                <a16:creationId xmlns:a16="http://schemas.microsoft.com/office/drawing/2014/main" id="{B151F72B-F6FA-E04A-C2A3-703DEDE9DBCB}"/>
              </a:ext>
            </a:extLst>
          </p:cNvPr>
          <p:cNvSpPr>
            <a:spLocks noGrp="1"/>
          </p:cNvSpPr>
          <p:nvPr>
            <p:ph type="chart" sz="quarter" idx="14"/>
          </p:nvPr>
        </p:nvSpPr>
        <p:spPr>
          <a:xfrm>
            <a:off x="838200" y="1775014"/>
            <a:ext cx="6591600" cy="4395600"/>
          </a:xfrm>
        </p:spPr>
        <p:txBody>
          <a:bodyPr/>
          <a:lstStyle/>
          <a:p>
            <a:endParaRPr lang="en-GB"/>
          </a:p>
        </p:txBody>
      </p:sp>
    </p:spTree>
    <p:extLst>
      <p:ext uri="{BB962C8B-B14F-4D97-AF65-F5344CB8AC3E}">
        <p14:creationId xmlns:p14="http://schemas.microsoft.com/office/powerpoint/2010/main" val="1992569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2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122A5-00A8-32E3-C7FF-3FEEECD528D1}"/>
              </a:ext>
            </a:extLst>
          </p:cNvPr>
          <p:cNvSpPr>
            <a:spLocks noGrp="1"/>
          </p:cNvSpPr>
          <p:nvPr>
            <p:ph type="ctrTitle"/>
          </p:nvPr>
        </p:nvSpPr>
        <p:spPr>
          <a:xfrm>
            <a:off x="1524000" y="1122363"/>
            <a:ext cx="9144000" cy="2387600"/>
          </a:xfrm>
        </p:spPr>
        <p:txBody>
          <a:bodyPr vert="horz" lIns="91440" tIns="45720" rIns="91440" bIns="45720" rtlCol="0" anchor="b">
            <a:normAutofit fontScale="90000"/>
          </a:bodyPr>
          <a:lstStyle>
            <a:lvl1pPr algn="ctr">
              <a:defRPr lang="it-IT" sz="6000" b="1">
                <a:solidFill>
                  <a:srgbClr val="94C020"/>
                </a:solidFill>
                <a:latin typeface="+mn-lt"/>
              </a:defRPr>
            </a:lvl1pPr>
          </a:lstStyle>
          <a:p>
            <a:pPr lvl="0" algn="ctr"/>
            <a:r>
              <a:rPr lang="it-IT"/>
              <a:t>Fare clic per modificare lo stile del titolo dello schema</a:t>
            </a:r>
          </a:p>
        </p:txBody>
      </p:sp>
      <p:sp>
        <p:nvSpPr>
          <p:cNvPr id="3" name="Sottotitolo 2">
            <a:extLst>
              <a:ext uri="{FF2B5EF4-FFF2-40B4-BE49-F238E27FC236}">
                <a16:creationId xmlns:a16="http://schemas.microsoft.com/office/drawing/2014/main" id="{E890540D-6233-8DC0-25E1-261205F22FED}"/>
              </a:ext>
            </a:extLst>
          </p:cNvPr>
          <p:cNvSpPr>
            <a:spLocks noGrp="1"/>
          </p:cNvSpPr>
          <p:nvPr>
            <p:ph type="subTitle" idx="1"/>
          </p:nvPr>
        </p:nvSpPr>
        <p:spPr>
          <a:xfrm>
            <a:off x="1524000" y="3602038"/>
            <a:ext cx="9144000" cy="1655762"/>
          </a:xfrm>
        </p:spPr>
        <p:txBody>
          <a:bodyPr vert="horz" lIns="91440" tIns="45720" rIns="91440" bIns="45720" rtlCol="0">
            <a:normAutofit/>
          </a:bodyPr>
          <a:lstStyle>
            <a:lvl1pPr marL="342900" indent="-342900" algn="ctr">
              <a:buFont typeface="Wingdings" panose="05000000000000000000" pitchFamily="2" charset="2"/>
              <a:buChar char="§"/>
              <a:defRPr lang="it-IT" sz="2400" dirty="0">
                <a:solidFill>
                  <a:schemeClr val="tx1">
                    <a:lumMod val="65000"/>
                    <a:lumOff val="35000"/>
                  </a:schemeClr>
                </a:solidFill>
              </a:defRPr>
            </a:lvl1pPr>
          </a:lstStyle>
          <a:p>
            <a:pPr marL="0" lvl="0" indent="0" algn="ctr">
              <a:buNone/>
            </a:pPr>
            <a:r>
              <a:rPr lang="it-IT" dirty="0"/>
              <a:t>Fare clic per modificare lo stile del sottotitolo dello schema</a:t>
            </a:r>
          </a:p>
        </p:txBody>
      </p:sp>
      <p:sp>
        <p:nvSpPr>
          <p:cNvPr id="5" name="Segnaposto piè di pagina 4">
            <a:extLst>
              <a:ext uri="{FF2B5EF4-FFF2-40B4-BE49-F238E27FC236}">
                <a16:creationId xmlns:a16="http://schemas.microsoft.com/office/drawing/2014/main" id="{6E5B8C5C-196C-69F0-D169-A3279DD36528}"/>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64D21475-6FBC-1FDA-6DD5-B4D3DC7C5709}"/>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5126031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1240B-7FA6-5C54-80D1-598C9A033CEA}"/>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2A5918A4-C2B6-2A24-1305-FA064CC1C3E6}"/>
              </a:ext>
            </a:extLst>
          </p:cNvPr>
          <p:cNvSpPr>
            <a:spLocks noGrp="1"/>
          </p:cNvSpPr>
          <p:nvPr>
            <p:ph idx="1"/>
          </p:nvPr>
        </p:nvSpPr>
        <p:spPr/>
        <p:txBody>
          <a:bodyPr vert="horz" lIns="91440" tIns="45720" rIns="91440" bIns="45720" rtlCol="0">
            <a:normAutofit/>
          </a:bodyPr>
          <a:lstStyle>
            <a:lvl1pPr>
              <a:defRPr lang="it-IT" sz="2400">
                <a:solidFill>
                  <a:schemeClr val="tx1">
                    <a:lumMod val="65000"/>
                    <a:lumOff val="35000"/>
                  </a:schemeClr>
                </a:solidFill>
              </a:defRPr>
            </a:lvl1pPr>
            <a:lvl2pPr>
              <a:defRPr lang="it-IT">
                <a:solidFill>
                  <a:srgbClr val="595959"/>
                </a:solidFill>
              </a:defRPr>
            </a:lvl2pPr>
            <a:lvl3pPr>
              <a:defRPr lang="it-IT">
                <a:solidFill>
                  <a:srgbClr val="595959"/>
                </a:solidFill>
              </a:defRPr>
            </a:lvl3pPr>
            <a:lvl4pPr>
              <a:defRPr lang="it-IT">
                <a:solidFill>
                  <a:srgbClr val="595959"/>
                </a:solidFill>
              </a:defRPr>
            </a:lvl4pPr>
            <a:lvl5pPr>
              <a:defRPr lang="it-IT">
                <a:solidFill>
                  <a:srgbClr val="595959"/>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a:extLst>
              <a:ext uri="{FF2B5EF4-FFF2-40B4-BE49-F238E27FC236}">
                <a16:creationId xmlns:a16="http://schemas.microsoft.com/office/drawing/2014/main" id="{8C4AA35A-5D50-BE62-F2C4-1FD36DF8EBA4}"/>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B4334004-55B7-4583-BA2C-673BF369F923}"/>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6587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ACC99-8D30-1388-8E8C-18AD6AFE5D89}"/>
              </a:ext>
            </a:extLst>
          </p:cNvPr>
          <p:cNvSpPr>
            <a:spLocks noGrp="1"/>
          </p:cNvSpPr>
          <p:nvPr>
            <p:ph type="title"/>
          </p:nvPr>
        </p:nvSpPr>
        <p:spPr>
          <a:xfrm>
            <a:off x="831850" y="1709738"/>
            <a:ext cx="10515600" cy="2852737"/>
          </a:xfrm>
        </p:spPr>
        <p:txBody>
          <a:bodyPr vert="horz" lIns="91440" tIns="45720" rIns="91440" bIns="45720" rtlCol="0" anchor="b">
            <a:normAutofit fontScale="90000"/>
          </a:bodyPr>
          <a:lstStyle>
            <a:lvl1pPr>
              <a:defRPr lang="it-IT" sz="6000" b="1">
                <a:solidFill>
                  <a:srgbClr val="94C020"/>
                </a:solidFill>
                <a:latin typeface="+mn-lt"/>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C6C9BC8-9C49-5860-3C9B-4DFF298194A0}"/>
              </a:ext>
            </a:extLst>
          </p:cNvPr>
          <p:cNvSpPr>
            <a:spLocks noGrp="1"/>
          </p:cNvSpPr>
          <p:nvPr>
            <p:ph type="body" idx="1"/>
          </p:nvPr>
        </p:nvSpPr>
        <p:spPr>
          <a:xfrm>
            <a:off x="831850" y="4589463"/>
            <a:ext cx="10515600" cy="1500187"/>
          </a:xfrm>
        </p:spPr>
        <p:txBody>
          <a:bodyPr vert="horz" lIns="91440" tIns="45720" rIns="91440" bIns="45720" rtlCol="0">
            <a:normAutofit/>
          </a:bodyPr>
          <a:lstStyle>
            <a:lvl1pPr>
              <a:defRPr lang="it-IT" sz="2400">
                <a:solidFill>
                  <a:schemeClr val="tx1">
                    <a:lumMod val="65000"/>
                    <a:lumOff val="35000"/>
                  </a:schemeClr>
                </a:solidFill>
              </a:defRPr>
            </a:lvl1pPr>
          </a:lstStyle>
          <a:p>
            <a:pPr marL="0" lvl="0" indent="0">
              <a:buNone/>
            </a:pPr>
            <a:r>
              <a:rPr lang="it-IT"/>
              <a:t>Fare clic per modificare gli stili del testo dello schema</a:t>
            </a:r>
          </a:p>
        </p:txBody>
      </p:sp>
      <p:sp>
        <p:nvSpPr>
          <p:cNvPr id="5" name="Segnaposto piè di pagina 4">
            <a:extLst>
              <a:ext uri="{FF2B5EF4-FFF2-40B4-BE49-F238E27FC236}">
                <a16:creationId xmlns:a16="http://schemas.microsoft.com/office/drawing/2014/main" id="{DCF716CD-E1B3-0F8F-98D0-8284F4D034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EC30DA6-2F52-4F9B-C436-D5274F719E96}"/>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47372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‹N›</a:t>
            </a:fld>
            <a:endParaRPr lang="en-US" dirty="0"/>
          </a:p>
        </p:txBody>
      </p:sp>
    </p:spTree>
    <p:extLst>
      <p:ext uri="{BB962C8B-B14F-4D97-AF65-F5344CB8AC3E}">
        <p14:creationId xmlns:p14="http://schemas.microsoft.com/office/powerpoint/2010/main" val="331270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C8361-8B55-E21D-0729-DAF0A91BB43C}"/>
              </a:ext>
            </a:extLst>
          </p:cNvPr>
          <p:cNvSpPr>
            <a:spLocks noGrp="1"/>
          </p:cNvSpPr>
          <p:nvPr>
            <p:ph type="title"/>
          </p:nvPr>
        </p:nvSpPr>
        <p:spPr>
          <a:xfrm>
            <a:off x="839788" y="774700"/>
            <a:ext cx="10515600" cy="9159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2">
            <a:extLst>
              <a:ext uri="{FF2B5EF4-FFF2-40B4-BE49-F238E27FC236}">
                <a16:creationId xmlns:a16="http://schemas.microsoft.com/office/drawing/2014/main" id="{BB9546E0-5ED9-4B3D-A15A-DE549550D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AD68EE-1126-EF80-2914-23F60E25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CE7060D-F6F1-5622-EF5F-BD1CFA9AD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9707CB-CBCD-8077-C620-FB87731AFD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F3627770-A5EE-3EF1-6806-78663F3AD7F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9" name="Segnaposto numero diapositiva 8">
            <a:extLst>
              <a:ext uri="{FF2B5EF4-FFF2-40B4-BE49-F238E27FC236}">
                <a16:creationId xmlns:a16="http://schemas.microsoft.com/office/drawing/2014/main" id="{3E41E068-8309-AA34-EFD3-6632EF156C8B}"/>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7302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‹N›</a:t>
            </a:fld>
            <a:endParaRPr lang="en-US" dirty="0"/>
          </a:p>
        </p:txBody>
      </p:sp>
    </p:spTree>
    <p:extLst>
      <p:ext uri="{BB962C8B-B14F-4D97-AF65-F5344CB8AC3E}">
        <p14:creationId xmlns:p14="http://schemas.microsoft.com/office/powerpoint/2010/main" val="390713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C3B82-4F60-2330-94FF-CB6C87AB0041}"/>
              </a:ext>
            </a:extLst>
          </p:cNvPr>
          <p:cNvSpPr>
            <a:spLocks noGrp="1"/>
          </p:cNvSpPr>
          <p:nvPr>
            <p:ph type="title"/>
          </p:nvPr>
        </p:nvSpPr>
        <p:spPr>
          <a:xfrm>
            <a:off x="838200" y="762000"/>
            <a:ext cx="10515600" cy="9286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4" name="Segnaposto piè di pagina 3">
            <a:extLst>
              <a:ext uri="{FF2B5EF4-FFF2-40B4-BE49-F238E27FC236}">
                <a16:creationId xmlns:a16="http://schemas.microsoft.com/office/drawing/2014/main" id="{A5138269-A114-F761-DB69-AFCB2ECF2DD9}"/>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5" name="Segnaposto numero diapositiva 4">
            <a:extLst>
              <a:ext uri="{FF2B5EF4-FFF2-40B4-BE49-F238E27FC236}">
                <a16:creationId xmlns:a16="http://schemas.microsoft.com/office/drawing/2014/main" id="{328E2090-5182-7AF9-04D0-3A3D4484C83E}"/>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33706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462F54B-3E37-78C4-DCD2-6D783F30CFEB}"/>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4" name="Segnaposto numero diapositiva 3">
            <a:extLst>
              <a:ext uri="{FF2B5EF4-FFF2-40B4-BE49-F238E27FC236}">
                <a16:creationId xmlns:a16="http://schemas.microsoft.com/office/drawing/2014/main" id="{94CD7671-C97C-4DC8-A63F-734A9511400B}"/>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2930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9D81764-EEF3-B3B9-7883-7C10BB1A0B93}"/>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98E509D0-A688-42E6-5F9D-4B1C5CB06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D4468883-481E-6A84-AC66-340CA3412CA9}"/>
              </a:ext>
            </a:extLst>
          </p:cNvPr>
          <p:cNvSpPr>
            <a:spLocks noGrp="1"/>
          </p:cNvSpPr>
          <p:nvPr>
            <p:ph type="ftr" sz="quarter" idx="3"/>
          </p:nvPr>
        </p:nvSpPr>
        <p:spPr>
          <a:xfrm>
            <a:off x="838200" y="6238876"/>
            <a:ext cx="9982200" cy="60007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a:t>Module</a:t>
            </a:r>
            <a:r>
              <a:rPr lang="en-US" dirty="0"/>
              <a:t>: XXXXXXX / </a:t>
            </a:r>
            <a:r>
              <a:rPr lang="en-US" b="1" dirty="0"/>
              <a:t>Learning Unit</a:t>
            </a:r>
            <a:r>
              <a:rPr lang="en-US" dirty="0"/>
              <a:t>: YYYYYYY / </a:t>
            </a:r>
            <a:r>
              <a:rPr lang="en-US" b="1" dirty="0"/>
              <a:t>Sub Unit</a:t>
            </a:r>
            <a:r>
              <a:rPr lang="en-US" dirty="0"/>
              <a:t>: ZZZZZZZZ</a:t>
            </a:r>
            <a:endParaRPr lang="en-US" b="1" dirty="0"/>
          </a:p>
        </p:txBody>
      </p:sp>
      <p:sp>
        <p:nvSpPr>
          <p:cNvPr id="6" name="Segnaposto numero diapositiva 5">
            <a:extLst>
              <a:ext uri="{FF2B5EF4-FFF2-40B4-BE49-F238E27FC236}">
                <a16:creationId xmlns:a16="http://schemas.microsoft.com/office/drawing/2014/main" id="{7624506B-32CC-1AB4-8563-22F24F253EEF}"/>
              </a:ext>
            </a:extLst>
          </p:cNvPr>
          <p:cNvSpPr>
            <a:spLocks noGrp="1"/>
          </p:cNvSpPr>
          <p:nvPr>
            <p:ph type="sldNum" sz="quarter" idx="4"/>
          </p:nvPr>
        </p:nvSpPr>
        <p:spPr>
          <a:xfrm>
            <a:off x="10896600" y="6356350"/>
            <a:ext cx="457200" cy="365125"/>
          </a:xfrm>
          <a:prstGeom prst="rect">
            <a:avLst/>
          </a:prstGeom>
        </p:spPr>
        <p:txBody>
          <a:bodyPr vert="horz" lIns="91440" tIns="45720" rIns="91440" bIns="45720" rtlCol="0" anchor="ctr"/>
          <a:lstStyle>
            <a:lvl1pPr algn="r">
              <a:defRPr lang="en-US" sz="1200" b="1" smtClean="0">
                <a:solidFill>
                  <a:schemeClr val="tx1">
                    <a:tint val="75000"/>
                  </a:schemeClr>
                </a:solidFill>
              </a:defRPr>
            </a:lvl1pPr>
          </a:lstStyle>
          <a:p>
            <a:fld id="{D57F1E4F-1CFF-5643-939E-217C01CDF565}" type="slidenum">
              <a:rPr lang="it-IT" smtClean="0"/>
              <a:pPr/>
              <a:t>‹N›</a:t>
            </a:fld>
            <a:endParaRPr lang="it-IT" dirty="0"/>
          </a:p>
        </p:txBody>
      </p:sp>
    </p:spTree>
    <p:extLst>
      <p:ext uri="{BB962C8B-B14F-4D97-AF65-F5344CB8AC3E}">
        <p14:creationId xmlns:p14="http://schemas.microsoft.com/office/powerpoint/2010/main" val="1897871685"/>
      </p:ext>
    </p:extLst>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40" r:id="rId7"/>
    <p:sldLayoutId id="2147483732" r:id="rId8"/>
    <p:sldLayoutId id="2147483733" r:id="rId9"/>
    <p:sldLayoutId id="2147483734" r:id="rId10"/>
    <p:sldLayoutId id="2147483735" r:id="rId11"/>
    <p:sldLayoutId id="2147483736" r:id="rId12"/>
    <p:sldLayoutId id="2147483737" r:id="rId13"/>
    <p:sldLayoutId id="2147483741" r:id="rId14"/>
    <p:sldLayoutId id="2147483742" r:id="rId15"/>
    <p:sldLayoutId id="2147483739" r:id="rId16"/>
  </p:sldLayoutIdLst>
  <p:hf hdr="0" dt="0"/>
  <p:txStyles>
    <p:title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firstpracticemanagement.co.uk/blog/2022-blog-posts/5-ways-to-be-a-mindful-listener/" TargetMode="External"/><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docs.google.com/document/d/1h7N-BD-QmLbZJI3m1OSf08Sjna_EsIoD/edit" TargetMode="Externa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 Id="rId5" Type="http://schemas.openxmlformats.org/officeDocument/2006/relationships/hyperlink" Target="https://qnewshub.com/business/entrepreneurs/how-to-improve-negotiation-skills-in-the-workplace/" TargetMode="Externa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hyperlink" Target="https://sites.psu.edu/heseagh/vocational-school/integrated-agriculture/" TargetMode="External"/><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Layout" Target="../slideLayouts/slideLayout14.xml"/><Relationship Id="rId4" Type="http://schemas.openxmlformats.org/officeDocument/2006/relationships/hyperlink" Target="https://www.careercliff.com/characteristics-of-effective-tea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coachcounselcare.com/procrastination-avoid-goals-smart/" TargetMode="Externa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projectcubicle.com/the-most-common-goal-setting-mistakes/" TargetMode="Externa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hyperlink" Target="https://cmbankng.com/effective-conflict-resolution-ways/" TargetMode="External"/><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hyperlink" Target="https://docs.google.com/document/d/1h7N-BD-QmLbZJI3m1OSf08Sjna_EsIoD/edit" TargetMode="Externa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dailycaller.com/2017/12/27/university-offers-problem-of-whiteness-class-again/" TargetMode="External"/><Relationship Id="rId2" Type="http://schemas.openxmlformats.org/officeDocument/2006/relationships/image" Target="../media/image48.jp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hyperlink" Target="https://www.translatemedia.com/translation-blog/how-language-affects-decision-making/" TargetMode="External"/><Relationship Id="rId2" Type="http://schemas.openxmlformats.org/officeDocument/2006/relationships/image" Target="../media/image50.jpg"/><Relationship Id="rId1" Type="http://schemas.openxmlformats.org/officeDocument/2006/relationships/slideLayout" Target="../slideLayouts/slideLayout3.xml"/><Relationship Id="rId5" Type="http://schemas.openxmlformats.org/officeDocument/2006/relationships/image" Target="../media/image52.sv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hyperlink" Target="https://www.actuaries.digital/2018/04/03/biases-and-heuristics-beyond-the-numbers/" TargetMode="External"/><Relationship Id="rId2" Type="http://schemas.openxmlformats.org/officeDocument/2006/relationships/image" Target="../media/image54.jpg"/><Relationship Id="rId1" Type="http://schemas.openxmlformats.org/officeDocument/2006/relationships/slideLayout" Target="../slideLayouts/slideLayout3.xml"/><Relationship Id="rId6" Type="http://schemas.openxmlformats.org/officeDocument/2006/relationships/hyperlink" Target="https://here2there.ca/complexity-and-community-change-managing-adaptively-to-improve-effectiveness/" TargetMode="External"/><Relationship Id="rId5" Type="http://schemas.openxmlformats.org/officeDocument/2006/relationships/image" Target="../media/image55.jpg"/><Relationship Id="rId4" Type="http://schemas.openxmlformats.org/officeDocument/2006/relationships/hyperlink" Target="https://creativecommons.org/licenses/by-nc/3.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hyperlink" Target="https://theinvestorsbook.com/effective-communication.html"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hyperlink" Target="https://pixabay.com/en/creativity-human-silhouette-clock-70192/" TargetMode="External"/><Relationship Id="rId2" Type="http://schemas.openxmlformats.org/officeDocument/2006/relationships/image" Target="../media/image57.jp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5.xml"/><Relationship Id="rId5" Type="http://schemas.openxmlformats.org/officeDocument/2006/relationships/image" Target="../media/image61.svg"/><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becas-santander.com/en/blog/verbal-and-nonverbal-communication.html" TargetMode="External"/><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s://strengthsschool.com/strengthsfinder-blog/adaptability-talent-theme" TargetMode="External"/><Relationship Id="rId2" Type="http://schemas.openxmlformats.org/officeDocument/2006/relationships/image" Target="../media/image64.jpeg"/><Relationship Id="rId1" Type="http://schemas.openxmlformats.org/officeDocument/2006/relationships/slideLayout" Target="../slideLayouts/slideLayout3.xml"/><Relationship Id="rId6" Type="http://schemas.openxmlformats.org/officeDocument/2006/relationships/hyperlink" Target="https://creativecommons.org/licenses/by-nc-nd/3.0/" TargetMode="External"/><Relationship Id="rId5" Type="http://schemas.openxmlformats.org/officeDocument/2006/relationships/hyperlink" Target="https://grobljanskikrug.blogspot.com/2016/03/optimism-is.html" TargetMode="External"/><Relationship Id="rId4" Type="http://schemas.openxmlformats.org/officeDocument/2006/relationships/image" Target="../media/image65.jpg"/></Relationships>
</file>

<file path=ppt/slides/_rels/slide61.xml.rels><?xml version="1.0" encoding="UTF-8" standalone="yes"?>
<Relationships xmlns="http://schemas.openxmlformats.org/package/2006/relationships"><Relationship Id="rId3" Type="http://schemas.openxmlformats.org/officeDocument/2006/relationships/hyperlink" Target="http://pmstories.com/bg/2014/01/24/responsible-accountable/" TargetMode="External"/><Relationship Id="rId2" Type="http://schemas.openxmlformats.org/officeDocument/2006/relationships/image" Target="../media/image66.png"/><Relationship Id="rId1" Type="http://schemas.openxmlformats.org/officeDocument/2006/relationships/slideLayout" Target="../slideLayouts/slideLayout3.xml"/><Relationship Id="rId4" Type="http://schemas.openxmlformats.org/officeDocument/2006/relationships/hyperlink" Target="https://creativecommons.org/licenses/by-nd/3.0/" TargetMode="Externa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3.xml.rels><?xml version="1.0" encoding="UTF-8" standalone="yes"?>
<Relationships xmlns="http://schemas.openxmlformats.org/package/2006/relationships"><Relationship Id="rId3" Type="http://schemas.openxmlformats.org/officeDocument/2006/relationships/hyperlink" Target="https://www.picpedia.org/post-it-note/e/ethical-behavior.html" TargetMode="External"/><Relationship Id="rId2" Type="http://schemas.openxmlformats.org/officeDocument/2006/relationships/image" Target="../media/image67.jpg"/><Relationship Id="rId1" Type="http://schemas.openxmlformats.org/officeDocument/2006/relationships/slideLayout" Target="../slideLayouts/slideLayout3.xml"/><Relationship Id="rId4" Type="http://schemas.openxmlformats.org/officeDocument/2006/relationships/hyperlink" Target="https://creativecommons.org/licenses/by-sa/3.0/"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community.thriveglobal.com/active-listening-lessons-get-what-you-want/" TargetMode="External"/><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s://crowjack.com/blog/strategy/7cs-of-communication" TargetMode="External"/><Relationship Id="rId2" Type="http://schemas.openxmlformats.org/officeDocument/2006/relationships/image" Target="../media/image11.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6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p:txBody>
          <a:bodyPr/>
          <a:lstStyle/>
          <a:p>
            <a:r>
              <a:rPr lang="it-IT" sz="4400" dirty="0"/>
              <a:t>Ascolto attivo</a:t>
            </a:r>
            <a:endParaRPr lang="it-IT"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r>
              <a:rPr lang="en-US" dirty="0"/>
              <a:t>Module: Horizontal Skills / Learning Unit: Soft Skills / Sub Unit: Principles and key elements of interpersonal and effective communication</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pPr/>
              <a:t>10</a:t>
            </a:fld>
            <a:endParaRPr lang="en-US" dirty="0"/>
          </a:p>
        </p:txBody>
      </p:sp>
      <p:sp>
        <p:nvSpPr>
          <p:cNvPr id="12" name="CasellaDiTesto 11">
            <a:extLst>
              <a:ext uri="{FF2B5EF4-FFF2-40B4-BE49-F238E27FC236}">
                <a16:creationId xmlns:a16="http://schemas.microsoft.com/office/drawing/2014/main" id="{6BDA0B7F-9557-918C-A445-39F5288D214D}"/>
              </a:ext>
            </a:extLst>
          </p:cNvPr>
          <p:cNvSpPr txBox="1"/>
          <p:nvPr/>
        </p:nvSpPr>
        <p:spPr>
          <a:xfrm>
            <a:off x="550506" y="1532937"/>
            <a:ext cx="10879493" cy="865173"/>
          </a:xfrm>
          <a:prstGeom prst="rect">
            <a:avLst/>
          </a:prstGeom>
          <a:noFill/>
        </p:spPr>
        <p:txBody>
          <a:bodyPr wrap="square" rtlCol="0">
            <a:spAutoFit/>
          </a:bodyPr>
          <a:lstStyle/>
          <a:p>
            <a:pPr algn="just">
              <a:lnSpc>
                <a:spcPct val="107000"/>
              </a:lnSpc>
              <a:spcAft>
                <a:spcPts val="600"/>
              </a:spcAft>
            </a:pPr>
            <a:r>
              <a:rPr lang="it-IT" sz="24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L’ascolto attivo costituisce la capacità di ricevere, elaborare e interpretare attivamente i messaggi verbali e non verbali inviati dalle altre persone. </a:t>
            </a:r>
          </a:p>
        </p:txBody>
      </p:sp>
      <p:sp>
        <p:nvSpPr>
          <p:cNvPr id="14" name="CasellaDiTesto 13">
            <a:extLst>
              <a:ext uri="{FF2B5EF4-FFF2-40B4-BE49-F238E27FC236}">
                <a16:creationId xmlns:a16="http://schemas.microsoft.com/office/drawing/2014/main" id="{C8956742-7BF3-3B73-4E7A-D33319ABBB9D}"/>
              </a:ext>
            </a:extLst>
          </p:cNvPr>
          <p:cNvSpPr txBox="1"/>
          <p:nvPr/>
        </p:nvSpPr>
        <p:spPr>
          <a:xfrm>
            <a:off x="550506" y="2463333"/>
            <a:ext cx="10879493" cy="369332"/>
          </a:xfrm>
          <a:prstGeom prst="rect">
            <a:avLst/>
          </a:prstGeom>
          <a:noFill/>
        </p:spPr>
        <p:txBody>
          <a:bodyPr wrap="square" rtlCol="0">
            <a:spAutoFit/>
          </a:bodyPr>
          <a:lstStyle/>
          <a:p>
            <a:pPr marL="285750" indent="-285750">
              <a:buFont typeface="Arial" panose="020B0604020202020204" pitchFamily="34" charset="0"/>
              <a:buChar char="•"/>
            </a:pPr>
            <a:r>
              <a:rPr lang="it-IT"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È una norma dinamica e intenzionale di ascolto che va al di là della semplice percezione di parole e suoni.</a:t>
            </a:r>
          </a:p>
        </p:txBody>
      </p:sp>
      <p:sp>
        <p:nvSpPr>
          <p:cNvPr id="15" name="CasellaDiTesto 14">
            <a:extLst>
              <a:ext uri="{FF2B5EF4-FFF2-40B4-BE49-F238E27FC236}">
                <a16:creationId xmlns:a16="http://schemas.microsoft.com/office/drawing/2014/main" id="{61143F75-5560-30C1-A9AE-BE1EC66B3EB5}"/>
              </a:ext>
            </a:extLst>
          </p:cNvPr>
          <p:cNvSpPr txBox="1"/>
          <p:nvPr/>
        </p:nvSpPr>
        <p:spPr>
          <a:xfrm>
            <a:off x="550506" y="2955726"/>
            <a:ext cx="10803296" cy="671915"/>
          </a:xfrm>
          <a:prstGeom prst="rect">
            <a:avLst/>
          </a:prstGeom>
          <a:noFill/>
        </p:spPr>
        <p:txBody>
          <a:bodyPr wrap="square">
            <a:spAutoFit/>
          </a:bodyPr>
          <a:lstStyle/>
          <a:p>
            <a:pPr marL="285750" indent="-285750" algn="just">
              <a:lnSpc>
                <a:spcPct val="107000"/>
              </a:lnSpc>
              <a:spcAft>
                <a:spcPts val="800"/>
              </a:spcAft>
              <a:buFont typeface="Arial" panose="020B0604020202020204" pitchFamily="34" charset="0"/>
              <a:buChar char="•"/>
            </a:pPr>
            <a:r>
              <a:rPr lang="it-IT"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Comprende una interazione con l’interlocutrice o l’interlocutore che </a:t>
            </a:r>
            <a:r>
              <a:rPr lang="it-IT"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dimostri </a:t>
            </a:r>
            <a:r>
              <a:rPr lang="it-IT"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l</a:t>
            </a:r>
            <a:r>
              <a:rPr lang="it-IT" u="sng"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a:t>
            </a:r>
            <a:r>
              <a:rPr lang="it-IT" sz="1800" u="sng"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attenzione</a:t>
            </a:r>
            <a:r>
              <a:rPr lang="it-IT"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prestata, nonché  l’</a:t>
            </a:r>
            <a:r>
              <a:rPr lang="it-IT" sz="1800" u="sng"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empatia</a:t>
            </a:r>
            <a:r>
              <a:rPr lang="it-IT"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e il </a:t>
            </a:r>
            <a:r>
              <a:rPr lang="it-IT" sz="1800" u="sng"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genuino interesse </a:t>
            </a:r>
            <a:r>
              <a:rPr lang="it-IT"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nella comprensione del messaggio e dell’opinione altrui.</a:t>
            </a:r>
          </a:p>
        </p:txBody>
      </p:sp>
      <p:pic>
        <p:nvPicPr>
          <p:cNvPr id="3" name="Immagine 2">
            <a:extLst>
              <a:ext uri="{FF2B5EF4-FFF2-40B4-BE49-F238E27FC236}">
                <a16:creationId xmlns:a16="http://schemas.microsoft.com/office/drawing/2014/main" id="{0AFD65A3-561C-AE82-1FF7-6473D2ACA5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8957" y="3750703"/>
            <a:ext cx="8734085" cy="2236358"/>
          </a:xfrm>
          <a:prstGeom prst="rect">
            <a:avLst/>
          </a:prstGeom>
          <a:noFill/>
        </p:spPr>
      </p:pic>
      <p:sp>
        <p:nvSpPr>
          <p:cNvPr id="7" name="CasellaDiTesto 6">
            <a:extLst>
              <a:ext uri="{FF2B5EF4-FFF2-40B4-BE49-F238E27FC236}">
                <a16:creationId xmlns:a16="http://schemas.microsoft.com/office/drawing/2014/main" id="{EC812574-674D-3248-D1E4-C23F30E4D3F2}"/>
              </a:ext>
            </a:extLst>
          </p:cNvPr>
          <p:cNvSpPr txBox="1"/>
          <p:nvPr/>
        </p:nvSpPr>
        <p:spPr>
          <a:xfrm>
            <a:off x="1213766" y="6052284"/>
            <a:ext cx="9476772" cy="276999"/>
          </a:xfrm>
          <a:prstGeom prst="rect">
            <a:avLst/>
          </a:prstGeom>
          <a:noFill/>
        </p:spPr>
        <p:txBody>
          <a:bodyPr wrap="square">
            <a:spAutoFit/>
          </a:bodyPr>
          <a:lstStyle/>
          <a:p>
            <a:pPr algn="ctr">
              <a:spcAft>
                <a:spcPts val="1000"/>
              </a:spcAft>
            </a:pPr>
            <a:r>
              <a:rPr lang="it-IT" sz="1200" dirty="0">
                <a:solidFill>
                  <a:schemeClr val="tx1">
                    <a:lumMod val="65000"/>
                    <a:lumOff val="35000"/>
                  </a:schemeClr>
                </a:solidFill>
                <a:effectLst/>
                <a:ea typeface="Times New Roman" panose="02020603050405020304" pitchFamily="18" charset="0"/>
                <a:cs typeface="Open Sans" panose="020B0606030504020204" pitchFamily="34" charset="0"/>
              </a:rPr>
              <a:t>Principali competenze dell’ascolto attivo </a:t>
            </a:r>
            <a:r>
              <a:rPr lang="en-GB" sz="1200" dirty="0">
                <a:solidFill>
                  <a:schemeClr val="tx1">
                    <a:lumMod val="65000"/>
                    <a:lumOff val="35000"/>
                  </a:schemeClr>
                </a:solidFill>
                <a:effectLst/>
                <a:ea typeface="Times New Roman" panose="02020603050405020304" pitchFamily="18" charset="0"/>
                <a:cs typeface="Open Sans" panose="020B0606030504020204" pitchFamily="34" charset="0"/>
              </a:rPr>
              <a:t>(Fonte: </a:t>
            </a:r>
            <a:r>
              <a:rPr lang="en-GB" sz="1200" u="sng" dirty="0" err="1">
                <a:solidFill>
                  <a:schemeClr val="tx1">
                    <a:lumMod val="65000"/>
                    <a:lumOff val="35000"/>
                  </a:schemeClr>
                </a:solidFill>
                <a:effectLst/>
                <a:ea typeface="Times New Roman" panose="02020603050405020304" pitchFamily="18" charset="0"/>
                <a:cs typeface="Open Sans" panose="020B0606030504020204" pitchFamily="34" charset="0"/>
                <a:hlinkClick r:id="rId3">
                  <a:extLst>
                    <a:ext uri="{A12FA001-AC4F-418D-AE19-62706E023703}">
                      <ahyp:hlinkClr xmlns:ahyp="http://schemas.microsoft.com/office/drawing/2018/hyperlinkcolor" val="tx"/>
                    </a:ext>
                  </a:extLst>
                </a:hlinkClick>
              </a:rPr>
              <a:t>Firstpracticemanagement</a:t>
            </a:r>
            <a:r>
              <a:rPr lang="en-GB" sz="1200" dirty="0">
                <a:solidFill>
                  <a:schemeClr val="tx1">
                    <a:lumMod val="65000"/>
                    <a:lumOff val="35000"/>
                  </a:schemeClr>
                </a:solidFill>
                <a:effectLst/>
                <a:ea typeface="Times New Roman" panose="02020603050405020304" pitchFamily="18" charset="0"/>
                <a:cs typeface="Open Sans" panose="020B0606030504020204" pitchFamily="34" charset="0"/>
              </a:rPr>
              <a:t>)</a:t>
            </a:r>
            <a:endParaRPr lang="it-IT" sz="1200" dirty="0">
              <a:solidFill>
                <a:schemeClr val="tx1">
                  <a:lumMod val="65000"/>
                  <a:lumOff val="35000"/>
                </a:schemeClr>
              </a:solidFill>
              <a:effectLst/>
              <a:ea typeface="Times New Roman" panose="02020603050405020304" pitchFamily="18" charset="0"/>
              <a:cs typeface="Open Sans" panose="020B0606030504020204" pitchFamily="34" charset="0"/>
            </a:endParaRPr>
          </a:p>
        </p:txBody>
      </p:sp>
    </p:spTree>
    <p:extLst>
      <p:ext uri="{BB962C8B-B14F-4D97-AF65-F5344CB8AC3E}">
        <p14:creationId xmlns:p14="http://schemas.microsoft.com/office/powerpoint/2010/main" val="925954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p:txBody>
          <a:bodyPr/>
          <a:lstStyle/>
          <a:p>
            <a:r>
              <a:rPr lang="it-IT" sz="4400" dirty="0"/>
              <a:t>Barriere comunicative</a:t>
            </a:r>
            <a:endParaRPr lang="en-GB"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r>
              <a:rPr lang="en-US" dirty="0"/>
              <a:t>Module: Horizontal Skills / Learning Unit: Soft Skills / Sub Unit: Principles and key elements of interpersonal and effective communication</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
        <p:nvSpPr>
          <p:cNvPr id="9" name="CasellaDiTesto 8">
            <a:extLst>
              <a:ext uri="{FF2B5EF4-FFF2-40B4-BE49-F238E27FC236}">
                <a16:creationId xmlns:a16="http://schemas.microsoft.com/office/drawing/2014/main" id="{CE3B3ED8-A743-A63F-F8C3-3011BAF47FE6}"/>
              </a:ext>
            </a:extLst>
          </p:cNvPr>
          <p:cNvSpPr txBox="1"/>
          <p:nvPr/>
        </p:nvSpPr>
        <p:spPr>
          <a:xfrm>
            <a:off x="307438" y="1526144"/>
            <a:ext cx="11046362" cy="736355"/>
          </a:xfrm>
          <a:prstGeom prst="rect">
            <a:avLst/>
          </a:prstGeom>
          <a:noFill/>
        </p:spPr>
        <p:txBody>
          <a:bodyPr wrap="square">
            <a:spAutoFit/>
          </a:bodyPr>
          <a:lstStyle/>
          <a:p>
            <a:pPr marL="342900" indent="-342900" algn="just">
              <a:lnSpc>
                <a:spcPct val="107000"/>
              </a:lnSpc>
              <a:spcAft>
                <a:spcPts val="600"/>
              </a:spcAft>
              <a:buFont typeface="Arial" panose="020B0604020202020204" pitchFamily="34" charset="0"/>
              <a:buChar char="•"/>
            </a:pPr>
            <a:r>
              <a:rPr lang="it-IT" sz="20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Le barriere comunicative rappresentano degli ostacoli che impediscono l’efficace scambio di informazioni, idee o emozioni tra individui e gruppi:</a:t>
            </a:r>
          </a:p>
        </p:txBody>
      </p:sp>
      <p:sp>
        <p:nvSpPr>
          <p:cNvPr id="3" name="CasellaDiTesto 2">
            <a:extLst>
              <a:ext uri="{FF2B5EF4-FFF2-40B4-BE49-F238E27FC236}">
                <a16:creationId xmlns:a16="http://schemas.microsoft.com/office/drawing/2014/main" id="{F1BE31F1-FAD4-CF33-2C1C-70EDB7BD9B00}"/>
              </a:ext>
            </a:extLst>
          </p:cNvPr>
          <p:cNvSpPr txBox="1"/>
          <p:nvPr/>
        </p:nvSpPr>
        <p:spPr>
          <a:xfrm>
            <a:off x="1371600" y="2440142"/>
            <a:ext cx="10266036" cy="1998432"/>
          </a:xfrm>
          <a:prstGeom prst="rect">
            <a:avLst/>
          </a:prstGeom>
          <a:noFill/>
        </p:spPr>
        <p:txBody>
          <a:bodyPr wrap="square">
            <a:spAutoFit/>
          </a:bodyPr>
          <a:lstStyle/>
          <a:p>
            <a:pPr algn="just">
              <a:lnSpc>
                <a:spcPct val="107000"/>
              </a:lnSpc>
              <a:spcAft>
                <a:spcPts val="1125"/>
              </a:spcAft>
            </a:pPr>
            <a:r>
              <a:rPr lang="it-IT" dirty="0">
                <a:solidFill>
                  <a:schemeClr val="tx1">
                    <a:lumMod val="65000"/>
                    <a:lumOff val="35000"/>
                  </a:schemeClr>
                </a:solidFill>
                <a:effectLst/>
                <a:ea typeface="Times New Roman" panose="02020603050405020304" pitchFamily="18" charset="0"/>
                <a:cs typeface="Open Sans" panose="020B0606030504020204" pitchFamily="34" charset="0"/>
              </a:rPr>
              <a:t>Le </a:t>
            </a:r>
            <a:r>
              <a:rPr lang="it-IT" b="1" dirty="0">
                <a:solidFill>
                  <a:schemeClr val="tx1">
                    <a:lumMod val="65000"/>
                    <a:lumOff val="35000"/>
                  </a:schemeClr>
                </a:solidFill>
                <a:effectLst/>
                <a:ea typeface="Times New Roman" panose="02020603050405020304" pitchFamily="18" charset="0"/>
                <a:cs typeface="Open Sans" panose="020B0606030504020204" pitchFamily="34" charset="0"/>
              </a:rPr>
              <a:t>barriere fisiche </a:t>
            </a:r>
            <a:r>
              <a:rPr lang="it-IT" dirty="0">
                <a:solidFill>
                  <a:schemeClr val="tx1">
                    <a:lumMod val="65000"/>
                    <a:lumOff val="35000"/>
                  </a:schemeClr>
                </a:solidFill>
                <a:effectLst/>
                <a:ea typeface="Times New Roman" panose="02020603050405020304" pitchFamily="18" charset="0"/>
                <a:cs typeface="Open Sans" panose="020B0606030504020204" pitchFamily="34" charset="0"/>
              </a:rPr>
              <a:t>rappresentano dei fattori esterni che impediscono la comunicazione efficace. Tali barriere possono dipendere dall’ambiente, dalla distanza, dal rumore o perfino dai limiti tecnologici.</a:t>
            </a:r>
          </a:p>
          <a:p>
            <a:pPr algn="just">
              <a:lnSpc>
                <a:spcPct val="107000"/>
              </a:lnSpc>
              <a:spcAft>
                <a:spcPts val="1125"/>
              </a:spcAft>
            </a:pPr>
            <a:r>
              <a:rPr lang="it-IT" i="1" u="sng" kern="100" dirty="0">
                <a:solidFill>
                  <a:schemeClr val="tx1">
                    <a:lumMod val="65000"/>
                    <a:lumOff val="35000"/>
                  </a:schemeClr>
                </a:solidFill>
                <a:effectLst/>
                <a:ea typeface="Calibri" panose="020F0502020204030204" pitchFamily="34" charset="0"/>
                <a:cs typeface="Times New Roman" panose="02020603050405020304" pitchFamily="18" charset="0"/>
              </a:rPr>
              <a:t>Esempio: </a:t>
            </a:r>
            <a:r>
              <a:rPr lang="it-IT"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 Immaginate di trovarvi in una grande sala conferenze con un gruppo di colleghe e colleghi per una riunione importante. La sala ha un'acustica scadente e dall'esterno provengono rumori di lavori in corso. La barriera fisica in questo contesto è l'ambiente rumoroso, che rende difficile ascoltare e capire ciò che gli altri dicono</a:t>
            </a:r>
            <a:r>
              <a:rPr lang="it-IT" kern="100" dirty="0">
                <a:solidFill>
                  <a:schemeClr val="tx1">
                    <a:lumMod val="65000"/>
                    <a:lumOff val="35000"/>
                  </a:schemeClr>
                </a:solidFill>
                <a:effectLst/>
                <a:ea typeface="Calibri" panose="020F0502020204030204" pitchFamily="34" charset="0"/>
                <a:cs typeface="Times New Roman" panose="02020603050405020304" pitchFamily="18" charset="0"/>
              </a:rPr>
              <a:t>.</a:t>
            </a:r>
          </a:p>
        </p:txBody>
      </p:sp>
      <p:pic>
        <p:nvPicPr>
          <p:cNvPr id="8" name="Immagine 7">
            <a:extLst>
              <a:ext uri="{FF2B5EF4-FFF2-40B4-BE49-F238E27FC236}">
                <a16:creationId xmlns:a16="http://schemas.microsoft.com/office/drawing/2014/main" id="{9D903A2E-CACF-F0E9-707A-CE8B30114A76}"/>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56180" y="2820415"/>
            <a:ext cx="858048" cy="941522"/>
          </a:xfrm>
          <a:prstGeom prst="rect">
            <a:avLst/>
          </a:prstGeom>
        </p:spPr>
      </p:pic>
      <p:pic>
        <p:nvPicPr>
          <p:cNvPr id="10" name="Immagine 9">
            <a:extLst>
              <a:ext uri="{FF2B5EF4-FFF2-40B4-BE49-F238E27FC236}">
                <a16:creationId xmlns:a16="http://schemas.microsoft.com/office/drawing/2014/main" id="{4A212840-35E2-61E2-4D1F-26B73B0A23DD}"/>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31866" y="4859641"/>
            <a:ext cx="906676" cy="991559"/>
          </a:xfrm>
          <a:prstGeom prst="rect">
            <a:avLst/>
          </a:prstGeom>
        </p:spPr>
      </p:pic>
      <p:sp>
        <p:nvSpPr>
          <p:cNvPr id="11" name="CasellaDiTesto 10">
            <a:extLst>
              <a:ext uri="{FF2B5EF4-FFF2-40B4-BE49-F238E27FC236}">
                <a16:creationId xmlns:a16="http://schemas.microsoft.com/office/drawing/2014/main" id="{E592E37B-0827-1B37-5CDB-35A1477B8A4D}"/>
              </a:ext>
            </a:extLst>
          </p:cNvPr>
          <p:cNvSpPr txBox="1"/>
          <p:nvPr/>
        </p:nvSpPr>
        <p:spPr>
          <a:xfrm>
            <a:off x="1371600" y="4359164"/>
            <a:ext cx="10266036" cy="2031325"/>
          </a:xfrm>
          <a:prstGeom prst="rect">
            <a:avLst/>
          </a:prstGeom>
          <a:noFill/>
        </p:spPr>
        <p:txBody>
          <a:bodyPr wrap="square">
            <a:spAutoFit/>
          </a:bodyPr>
          <a:lstStyle/>
          <a:p>
            <a:r>
              <a:rPr lang="it-IT" kern="100" dirty="0">
                <a:solidFill>
                  <a:schemeClr val="tx1">
                    <a:lumMod val="65000"/>
                    <a:lumOff val="35000"/>
                  </a:schemeClr>
                </a:solidFill>
                <a:effectLst/>
                <a:ea typeface="Calibri" panose="020F0502020204030204" pitchFamily="34" charset="0"/>
                <a:cs typeface="Times New Roman" panose="02020603050405020304" pitchFamily="18" charset="0"/>
              </a:rPr>
              <a:t>Le </a:t>
            </a:r>
            <a:r>
              <a:rPr lang="it-IT" b="1" kern="100" dirty="0">
                <a:solidFill>
                  <a:schemeClr val="tx1">
                    <a:lumMod val="65000"/>
                    <a:lumOff val="35000"/>
                  </a:schemeClr>
                </a:solidFill>
                <a:effectLst/>
                <a:ea typeface="Calibri" panose="020F0502020204030204" pitchFamily="34" charset="0"/>
                <a:cs typeface="Times New Roman" panose="02020603050405020304" pitchFamily="18" charset="0"/>
              </a:rPr>
              <a:t>barriere psicologiche </a:t>
            </a:r>
            <a:r>
              <a:rPr lang="it-IT" kern="100" dirty="0">
                <a:solidFill>
                  <a:schemeClr val="tx1">
                    <a:lumMod val="65000"/>
                    <a:lumOff val="35000"/>
                  </a:schemeClr>
                </a:solidFill>
                <a:effectLst/>
                <a:ea typeface="Calibri" panose="020F0502020204030204" pitchFamily="34" charset="0"/>
                <a:cs typeface="Times New Roman" panose="02020603050405020304" pitchFamily="18" charset="0"/>
              </a:rPr>
              <a:t>riguardano lo stato mentale degli individui e comprendono le emozioni, i pregiudizi e i limiti cognitivi che possono ostacolare la capacità di prestare ascolto e di comunicare in modo efficace. </a:t>
            </a:r>
          </a:p>
          <a:p>
            <a:endParaRPr lang="en-US" kern="100" dirty="0">
              <a:solidFill>
                <a:schemeClr val="tx1">
                  <a:lumMod val="65000"/>
                  <a:lumOff val="35000"/>
                </a:schemeClr>
              </a:solidFill>
              <a:ea typeface="Calibri" panose="020F0502020204030204" pitchFamily="34" charset="0"/>
              <a:cs typeface="Times New Roman" panose="02020603050405020304" pitchFamily="18" charset="0"/>
            </a:endParaRPr>
          </a:p>
          <a:p>
            <a:r>
              <a:rPr lang="it-IT" i="1" u="sng" kern="100" dirty="0">
                <a:solidFill>
                  <a:schemeClr val="tx1">
                    <a:lumMod val="65000"/>
                    <a:lumOff val="35000"/>
                  </a:schemeClr>
                </a:solidFill>
                <a:effectLst/>
                <a:ea typeface="Calibri" panose="020F0502020204030204" pitchFamily="34" charset="0"/>
                <a:cs typeface="Times New Roman" panose="02020603050405020304" pitchFamily="18" charset="0"/>
              </a:rPr>
              <a:t>Esempio: </a:t>
            </a:r>
            <a:r>
              <a:rPr lang="it-IT"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Supponiamo che siate una o un manager che effettua valutazioni delle prestazioni. Avete una sensazione negativa nei confronti di uno dei membri del vostro team basata su un errore commesso in passato. Durante la valutazione, il vostro pregiudizio nei suoi confronti influisce sulla vostra capacità di valutare obiettivamente le sue prestazioni, dando luogo a una conversazione poco costruttiva</a:t>
            </a:r>
            <a:r>
              <a:rPr lang="it-IT" kern="100" dirty="0">
                <a:solidFill>
                  <a:schemeClr val="tx1">
                    <a:lumMod val="65000"/>
                    <a:lumOff val="35000"/>
                  </a:schemeClr>
                </a:solidFill>
                <a:effectLs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035037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p:txBody>
          <a:bodyPr/>
          <a:lstStyle/>
          <a:p>
            <a:r>
              <a:rPr lang="it-IT" sz="4400" dirty="0"/>
              <a:t>Barriere comunicative</a:t>
            </a:r>
            <a:endParaRPr lang="en-GB"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r>
              <a:rPr lang="en-US" dirty="0"/>
              <a:t>Module: Horizontal Skills / Learning Unit: Soft Skills / Sub Unit: Principles and key elements of interpersonal and effective communication</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pPr/>
              <a:t>12</a:t>
            </a:fld>
            <a:endParaRPr lang="en-US" dirty="0"/>
          </a:p>
        </p:txBody>
      </p:sp>
      <p:sp>
        <p:nvSpPr>
          <p:cNvPr id="6" name="CasellaDiTesto 5">
            <a:extLst>
              <a:ext uri="{FF2B5EF4-FFF2-40B4-BE49-F238E27FC236}">
                <a16:creationId xmlns:a16="http://schemas.microsoft.com/office/drawing/2014/main" id="{4E43B0CE-9DC7-5C98-B9BB-B55E4B881E55}"/>
              </a:ext>
            </a:extLst>
          </p:cNvPr>
          <p:cNvSpPr txBox="1"/>
          <p:nvPr/>
        </p:nvSpPr>
        <p:spPr>
          <a:xfrm>
            <a:off x="1371600" y="1625111"/>
            <a:ext cx="10266036" cy="1998432"/>
          </a:xfrm>
          <a:prstGeom prst="rect">
            <a:avLst/>
          </a:prstGeom>
          <a:noFill/>
        </p:spPr>
        <p:txBody>
          <a:bodyPr wrap="square">
            <a:spAutoFit/>
          </a:bodyPr>
          <a:lstStyle/>
          <a:p>
            <a:pPr algn="just">
              <a:lnSpc>
                <a:spcPct val="107000"/>
              </a:lnSpc>
              <a:spcAft>
                <a:spcPts val="1125"/>
              </a:spcAft>
            </a:pPr>
            <a:r>
              <a:rPr lang="it-IT"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Le </a:t>
            </a:r>
            <a:r>
              <a:rPr lang="it-IT" sz="1800" b="1"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barriere emotive </a:t>
            </a:r>
            <a:r>
              <a:rPr lang="it-IT"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riguardano le emozioni intense, come la rabbia, la paura o lo stress, che possono interrompere la comunicazione annebbiando la facoltà di giudizio, scatenando reazioni difensive o ostacolando l’efficace espressione dei pensieri e dei sentimenti.</a:t>
            </a:r>
          </a:p>
          <a:p>
            <a:pPr algn="just">
              <a:lnSpc>
                <a:spcPct val="107000"/>
              </a:lnSpc>
              <a:spcAft>
                <a:spcPts val="1125"/>
              </a:spcAft>
            </a:pPr>
            <a:r>
              <a:rPr lang="it-IT" sz="1800" i="1" u="sng"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Esempio:</a:t>
            </a:r>
            <a:r>
              <a:rPr lang="it-IT"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Immaginate una coppia durante una discussione accesa. Uno dei due partner è furioso a causa di un affronto percepito e l'altro è sopraffatto dal senso di colpa. Queste emozioni intense possono rendere difficile per entrambi esprimersi con calma e razionalità, ostacolando una comunicazione efficace.</a:t>
            </a:r>
          </a:p>
        </p:txBody>
      </p:sp>
      <p:sp>
        <p:nvSpPr>
          <p:cNvPr id="7" name="CasellaDiTesto 6">
            <a:extLst>
              <a:ext uri="{FF2B5EF4-FFF2-40B4-BE49-F238E27FC236}">
                <a16:creationId xmlns:a16="http://schemas.microsoft.com/office/drawing/2014/main" id="{83328FB4-6351-83E8-F8AB-512F73173284}"/>
              </a:ext>
            </a:extLst>
          </p:cNvPr>
          <p:cNvSpPr txBox="1"/>
          <p:nvPr/>
        </p:nvSpPr>
        <p:spPr>
          <a:xfrm>
            <a:off x="1371600" y="3996623"/>
            <a:ext cx="10266036" cy="2308324"/>
          </a:xfrm>
          <a:prstGeom prst="rect">
            <a:avLst/>
          </a:prstGeom>
          <a:noFill/>
        </p:spPr>
        <p:txBody>
          <a:bodyPr wrap="square">
            <a:spAutoFit/>
          </a:bodyPr>
          <a:lstStyle/>
          <a:p>
            <a:r>
              <a:rPr lang="it-IT"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Le </a:t>
            </a:r>
            <a:r>
              <a:rPr lang="it-IT" sz="1800" b="1"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barriere culturali </a:t>
            </a:r>
            <a:r>
              <a:rPr lang="it-IT"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emergono quando persone provenienti da contesti culturali diversi dimostrano di possedere un diverso bagaglio di norme comunicative, valori e aspettative. Tali differenze possono generare malintesi, fraintendimenti o, perfino, offese.</a:t>
            </a:r>
          </a:p>
          <a:p>
            <a:endParaRPr lang="en-US"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r>
              <a:rPr lang="it-IT" sz="1800" i="1" u="sng"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Esempio</a:t>
            </a:r>
            <a:r>
              <a:rPr lang="en-US"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it-IT"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In un ambiente di lavoro multiculturale, un membro del team proveniente da una realtà culturale che privilegia la comunicazione indiretta può fornire risposte vaghe durante le riunioni, lasciando i colleghi provenienti da realtà culturali con una comunicazione più diretta confusi e interdetti. La barriera culturale in questo caso è una differenza di stili di comunicazione. </a:t>
            </a:r>
            <a:endParaRPr lang="it-IT" dirty="0">
              <a:solidFill>
                <a:schemeClr val="tx1">
                  <a:lumMod val="65000"/>
                  <a:lumOff val="35000"/>
                </a:schemeClr>
              </a:solidFill>
            </a:endParaRPr>
          </a:p>
        </p:txBody>
      </p:sp>
      <p:pic>
        <p:nvPicPr>
          <p:cNvPr id="12" name="Immagine 11">
            <a:extLst>
              <a:ext uri="{FF2B5EF4-FFF2-40B4-BE49-F238E27FC236}">
                <a16:creationId xmlns:a16="http://schemas.microsoft.com/office/drawing/2014/main" id="{9C844EB8-426E-CDEE-DDE8-6524B6A97CB1}"/>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29171" y="2128547"/>
            <a:ext cx="964015" cy="991559"/>
          </a:xfrm>
          <a:prstGeom prst="rect">
            <a:avLst/>
          </a:prstGeom>
        </p:spPr>
      </p:pic>
      <p:pic>
        <p:nvPicPr>
          <p:cNvPr id="13" name="Immagine 12">
            <a:extLst>
              <a:ext uri="{FF2B5EF4-FFF2-40B4-BE49-F238E27FC236}">
                <a16:creationId xmlns:a16="http://schemas.microsoft.com/office/drawing/2014/main" id="{9782F154-0D70-2CC7-8A6C-09BCF77930C3}"/>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5119" y="4465041"/>
            <a:ext cx="932120" cy="949721"/>
          </a:xfrm>
          <a:prstGeom prst="rect">
            <a:avLst/>
          </a:prstGeom>
          <a:noFill/>
        </p:spPr>
      </p:pic>
    </p:spTree>
    <p:extLst>
      <p:ext uri="{BB962C8B-B14F-4D97-AF65-F5344CB8AC3E}">
        <p14:creationId xmlns:p14="http://schemas.microsoft.com/office/powerpoint/2010/main" val="508762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722935" y="1185862"/>
            <a:ext cx="10515600" cy="1009651"/>
          </a:xfrm>
        </p:spPr>
        <p:txBody>
          <a:bodyPr/>
          <a:lstStyle/>
          <a:p>
            <a:r>
              <a:rPr lang="it-IT" dirty="0"/>
              <a:t>Attività pratica #1</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Principles and key elements of interpersonal and effective communication</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13</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9" y="1781175"/>
            <a:ext cx="10285072" cy="4394200"/>
          </a:xfrm>
        </p:spPr>
        <p:txBody>
          <a:bodyPr/>
          <a:lstStyle/>
          <a:p>
            <a:pPr marL="0" indent="0" algn="ctr">
              <a:buNone/>
            </a:pPr>
            <a:endParaRPr lang="en-US" sz="2800" i="1" kern="100" dirty="0">
              <a:solidFill>
                <a:schemeClr val="tx1">
                  <a:lumMod val="65000"/>
                  <a:lumOff val="35000"/>
                </a:schemeClr>
              </a:solidFill>
              <a:effectLst/>
              <a:ea typeface="Calibri" panose="020F0502020204030204" pitchFamily="34" charset="0"/>
              <a:cs typeface="Times New Roman" panose="02020603050405020304" pitchFamily="18" charset="0"/>
            </a:endParaRPr>
          </a:p>
          <a:p>
            <a:pPr marL="0" indent="0" algn="ctr">
              <a:buNone/>
            </a:pPr>
            <a:endParaRPr lang="en-US" i="1" kern="100" dirty="0">
              <a:solidFill>
                <a:schemeClr val="tx1">
                  <a:lumMod val="65000"/>
                  <a:lumOff val="35000"/>
                </a:schemeClr>
              </a:solidFill>
              <a:ea typeface="Calibri" panose="020F0502020204030204" pitchFamily="34" charset="0"/>
              <a:cs typeface="Times New Roman" panose="02020603050405020304" pitchFamily="18" charset="0"/>
            </a:endParaRPr>
          </a:p>
          <a:p>
            <a:pPr marL="0" indent="0" algn="ctr">
              <a:buNone/>
            </a:pPr>
            <a:endParaRPr lang="en-US" i="1" kern="100" dirty="0">
              <a:solidFill>
                <a:schemeClr val="tx1">
                  <a:lumMod val="65000"/>
                  <a:lumOff val="35000"/>
                </a:schemeClr>
              </a:solidFill>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AA7F6C3C-B2D7-407D-EDC8-69F7DEA9F3B6}"/>
              </a:ext>
            </a:extLst>
          </p:cNvPr>
          <p:cNvSpPr txBox="1"/>
          <p:nvPr/>
        </p:nvSpPr>
        <p:spPr>
          <a:xfrm>
            <a:off x="998483" y="2606566"/>
            <a:ext cx="9259614" cy="954107"/>
          </a:xfrm>
          <a:prstGeom prst="rect">
            <a:avLst/>
          </a:prstGeom>
          <a:noFill/>
        </p:spPr>
        <p:txBody>
          <a:bodyPr wrap="square" rtlCol="0">
            <a:spAutoFit/>
          </a:bodyPr>
          <a:lstStyle/>
          <a:p>
            <a:r>
              <a:rPr lang="it-IT" sz="2800" dirty="0">
                <a:hlinkClick r:id="rId2"/>
              </a:rPr>
              <a:t>Attività di gruppo sui principi e gli elementi chiave della comunicazione interpersonale ed efficace. </a:t>
            </a:r>
            <a:endParaRPr lang="it-IT" sz="2800" dirty="0"/>
          </a:p>
        </p:txBody>
      </p:sp>
    </p:spTree>
    <p:extLst>
      <p:ext uri="{BB962C8B-B14F-4D97-AF65-F5344CB8AC3E}">
        <p14:creationId xmlns:p14="http://schemas.microsoft.com/office/powerpoint/2010/main" val="39152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996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735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it-IT" dirty="0"/>
              <a:t>Indice</a:t>
            </a:r>
            <a:endParaRPr lang="en-GB" dirty="0"/>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lstStyle/>
          <a:p>
            <a:r>
              <a:rPr lang="it-IT" dirty="0"/>
              <a:t>Negoziazione efficace </a:t>
            </a:r>
          </a:p>
          <a:p>
            <a:pPr marL="0" indent="0">
              <a:buNone/>
            </a:pPr>
            <a:endParaRPr lang="en-GB" dirty="0"/>
          </a:p>
          <a:p>
            <a:r>
              <a:rPr lang="it-IT" dirty="0"/>
              <a:t>Caratteristiche principali di un negoziatore di successo</a:t>
            </a:r>
          </a:p>
          <a:p>
            <a:pPr marL="0" indent="0">
              <a:buNone/>
            </a:pPr>
            <a:endParaRPr lang="en-GB" dirty="0"/>
          </a:p>
          <a:p>
            <a:r>
              <a:rPr lang="it-IT" dirty="0"/>
              <a:t>Come analizzare il contesto di una negoziazione</a:t>
            </a:r>
          </a:p>
          <a:p>
            <a:pPr marL="0" indent="0">
              <a:buNone/>
            </a:pPr>
            <a:endParaRPr lang="en-GB" dirty="0"/>
          </a:p>
          <a:p>
            <a:r>
              <a:rPr lang="it-IT" dirty="0"/>
              <a:t>Stili e tecniche di negoziazione</a:t>
            </a:r>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Module: Horizontal Skills / Learning Unit: Soft Skills / Sub Unit: Effective negotiations</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1520092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p:txBody>
          <a:bodyPr/>
          <a:lstStyle/>
          <a:p>
            <a:r>
              <a:rPr lang="it-IT" dirty="0"/>
              <a:t>Negoziazione efficace </a:t>
            </a:r>
            <a:endParaRPr lang="en-GB"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17</a:t>
            </a:fld>
            <a:endParaRPr lang="it-IT" dirty="0"/>
          </a:p>
        </p:txBody>
      </p:sp>
      <p:sp>
        <p:nvSpPr>
          <p:cNvPr id="2" name="CasellaDiTesto 1">
            <a:extLst>
              <a:ext uri="{FF2B5EF4-FFF2-40B4-BE49-F238E27FC236}">
                <a16:creationId xmlns:a16="http://schemas.microsoft.com/office/drawing/2014/main" id="{68E64016-524D-D968-58A2-054C8508BAD1}"/>
              </a:ext>
            </a:extLst>
          </p:cNvPr>
          <p:cNvSpPr txBox="1"/>
          <p:nvPr/>
        </p:nvSpPr>
        <p:spPr>
          <a:xfrm>
            <a:off x="550506" y="1625537"/>
            <a:ext cx="10879493" cy="646331"/>
          </a:xfrm>
          <a:prstGeom prst="rect">
            <a:avLst/>
          </a:prstGeom>
          <a:noFill/>
        </p:spPr>
        <p:txBody>
          <a:bodyPr wrap="square" rtlCol="0">
            <a:spAutoFit/>
          </a:bodyPr>
          <a:lstStyle/>
          <a:p>
            <a:r>
              <a:rPr lang="it-IT" kern="100" dirty="0">
                <a:solidFill>
                  <a:schemeClr val="tx1">
                    <a:lumMod val="65000"/>
                    <a:lumOff val="35000"/>
                  </a:schemeClr>
                </a:solidFill>
                <a:ea typeface="Calibri" panose="020F0502020204030204" pitchFamily="34" charset="0"/>
              </a:rPr>
              <a:t>La negoziazione efficace consiste nel raggiungere un accordo o una risoluzione reciprocamente vantaggiosa tra due o più parti che hanno interessi, esigenze o obiettivi diversi. </a:t>
            </a:r>
            <a:endParaRPr lang="it-IT" b="1" dirty="0">
              <a:solidFill>
                <a:schemeClr val="tx1">
                  <a:lumMod val="65000"/>
                  <a:lumOff val="35000"/>
                </a:schemeClr>
              </a:solidFill>
            </a:endParaRPr>
          </a:p>
        </p:txBody>
      </p:sp>
      <p:sp>
        <p:nvSpPr>
          <p:cNvPr id="5" name="CasellaDiTesto 4">
            <a:extLst>
              <a:ext uri="{FF2B5EF4-FFF2-40B4-BE49-F238E27FC236}">
                <a16:creationId xmlns:a16="http://schemas.microsoft.com/office/drawing/2014/main" id="{3BA2D69E-B1AB-E281-7FA0-865A17D52E74}"/>
              </a:ext>
            </a:extLst>
          </p:cNvPr>
          <p:cNvSpPr txBox="1"/>
          <p:nvPr/>
        </p:nvSpPr>
        <p:spPr>
          <a:xfrm>
            <a:off x="801515" y="4326743"/>
            <a:ext cx="5294485" cy="369332"/>
          </a:xfrm>
          <a:prstGeom prst="rect">
            <a:avLst/>
          </a:prstGeom>
          <a:noFill/>
        </p:spPr>
        <p:txBody>
          <a:bodyPr wrap="square" rtlCol="0">
            <a:spAutoFit/>
          </a:bodyPr>
          <a:lstStyle/>
          <a:p>
            <a:r>
              <a:rPr lang="it-IT" dirty="0">
                <a:solidFill>
                  <a:schemeClr val="tx1">
                    <a:lumMod val="65000"/>
                    <a:lumOff val="35000"/>
                  </a:schemeClr>
                </a:solidFill>
              </a:rPr>
              <a:t>Non si tratta di “vincere” a discapito dell’altra parte…</a:t>
            </a:r>
          </a:p>
        </p:txBody>
      </p:sp>
      <p:sp>
        <p:nvSpPr>
          <p:cNvPr id="6" name="CasellaDiTesto 5">
            <a:extLst>
              <a:ext uri="{FF2B5EF4-FFF2-40B4-BE49-F238E27FC236}">
                <a16:creationId xmlns:a16="http://schemas.microsoft.com/office/drawing/2014/main" id="{AD2AB05E-8D2E-9CA6-0894-46E2DEC1EEA8}"/>
              </a:ext>
            </a:extLst>
          </p:cNvPr>
          <p:cNvSpPr txBox="1"/>
          <p:nvPr/>
        </p:nvSpPr>
        <p:spPr>
          <a:xfrm>
            <a:off x="550505" y="2479911"/>
            <a:ext cx="5545496" cy="923330"/>
          </a:xfrm>
          <a:prstGeom prst="rect">
            <a:avLst/>
          </a:prstGeom>
          <a:noFill/>
        </p:spPr>
        <p:txBody>
          <a:bodyPr wrap="square" rtlCol="0">
            <a:spAutoFit/>
          </a:bodyPr>
          <a:lstStyle/>
          <a:p>
            <a:pPr marL="285750" indent="-285750">
              <a:buFont typeface="Arial" panose="020B0604020202020204" pitchFamily="34" charset="0"/>
              <a:buChar char="•"/>
            </a:pPr>
            <a:r>
              <a:rPr lang="it-IT" kern="100" dirty="0">
                <a:solidFill>
                  <a:schemeClr val="tx1">
                    <a:lumMod val="65000"/>
                    <a:lumOff val="35000"/>
                  </a:schemeClr>
                </a:solidFill>
                <a:ea typeface="Calibri" panose="020F0502020204030204" pitchFamily="34" charset="0"/>
              </a:rPr>
              <a:t>La negoziazione efficace è una competenza fondamentale sia in ambito personale che professionale.</a:t>
            </a:r>
            <a:endParaRPr lang="en-US" kern="100" dirty="0">
              <a:solidFill>
                <a:schemeClr val="tx1">
                  <a:lumMod val="65000"/>
                  <a:lumOff val="35000"/>
                </a:schemeClr>
              </a:solidFill>
              <a:ea typeface="Calibri" panose="020F0502020204030204" pitchFamily="34" charset="0"/>
            </a:endParaRPr>
          </a:p>
        </p:txBody>
      </p:sp>
      <p:pic>
        <p:nvPicPr>
          <p:cNvPr id="10" name="Immagine 9">
            <a:extLst>
              <a:ext uri="{FF2B5EF4-FFF2-40B4-BE49-F238E27FC236}">
                <a16:creationId xmlns:a16="http://schemas.microsoft.com/office/drawing/2014/main" id="{7B8A3255-032F-061D-5A44-454822698EA7}"/>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3937" y="2182252"/>
            <a:ext cx="4927557" cy="3735392"/>
          </a:xfrm>
          <a:prstGeom prst="rect">
            <a:avLst/>
          </a:prstGeom>
        </p:spPr>
      </p:pic>
      <p:pic>
        <p:nvPicPr>
          <p:cNvPr id="11" name="Immagine 10">
            <a:extLst>
              <a:ext uri="{FF2B5EF4-FFF2-40B4-BE49-F238E27FC236}">
                <a16:creationId xmlns:a16="http://schemas.microsoft.com/office/drawing/2014/main" id="{3D276798-89B1-8B60-D374-EFE3CBCB4951}"/>
              </a:ext>
            </a:extLst>
          </p:cNvPr>
          <p:cNvPicPr>
            <a:picLocks noChangeAspect="1"/>
          </p:cNvPicPr>
          <p:nvPr/>
        </p:nvPicPr>
        <p:blipFill>
          <a:blip r:embed="rId3"/>
          <a:stretch>
            <a:fillRect/>
          </a:stretch>
        </p:blipFill>
        <p:spPr>
          <a:xfrm>
            <a:off x="306181" y="4304396"/>
            <a:ext cx="450930" cy="369333"/>
          </a:xfrm>
          <a:prstGeom prst="rect">
            <a:avLst/>
          </a:prstGeom>
        </p:spPr>
      </p:pic>
      <p:sp>
        <p:nvSpPr>
          <p:cNvPr id="12" name="CasellaDiTesto 11">
            <a:extLst>
              <a:ext uri="{FF2B5EF4-FFF2-40B4-BE49-F238E27FC236}">
                <a16:creationId xmlns:a16="http://schemas.microsoft.com/office/drawing/2014/main" id="{0BD1CE85-8240-DAD0-87FF-D0C34E314C92}"/>
              </a:ext>
            </a:extLst>
          </p:cNvPr>
          <p:cNvSpPr txBox="1"/>
          <p:nvPr/>
        </p:nvSpPr>
        <p:spPr>
          <a:xfrm>
            <a:off x="3053766" y="4956469"/>
            <a:ext cx="630105" cy="369332"/>
          </a:xfrm>
          <a:prstGeom prst="rect">
            <a:avLst/>
          </a:prstGeom>
          <a:noFill/>
        </p:spPr>
        <p:txBody>
          <a:bodyPr wrap="square" rtlCol="0">
            <a:spAutoFit/>
          </a:bodyPr>
          <a:lstStyle/>
          <a:p>
            <a:r>
              <a:rPr lang="it-IT" b="1" dirty="0">
                <a:solidFill>
                  <a:schemeClr val="tx1">
                    <a:lumMod val="65000"/>
                    <a:lumOff val="35000"/>
                  </a:schemeClr>
                </a:solidFill>
              </a:rPr>
              <a:t>MA</a:t>
            </a:r>
          </a:p>
        </p:txBody>
      </p:sp>
      <p:pic>
        <p:nvPicPr>
          <p:cNvPr id="13" name="Immagine 12">
            <a:extLst>
              <a:ext uri="{FF2B5EF4-FFF2-40B4-BE49-F238E27FC236}">
                <a16:creationId xmlns:a16="http://schemas.microsoft.com/office/drawing/2014/main" id="{90FC749F-EBDE-E7E3-243F-13B00619E70B}"/>
              </a:ext>
            </a:extLst>
          </p:cNvPr>
          <p:cNvPicPr>
            <a:picLocks noChangeAspect="1"/>
          </p:cNvPicPr>
          <p:nvPr/>
        </p:nvPicPr>
        <p:blipFill>
          <a:blip r:embed="rId4"/>
          <a:stretch>
            <a:fillRect/>
          </a:stretch>
        </p:blipFill>
        <p:spPr>
          <a:xfrm>
            <a:off x="287404" y="5464218"/>
            <a:ext cx="514111" cy="369333"/>
          </a:xfrm>
          <a:prstGeom prst="rect">
            <a:avLst/>
          </a:prstGeom>
        </p:spPr>
      </p:pic>
      <p:sp>
        <p:nvSpPr>
          <p:cNvPr id="14" name="CasellaDiTesto 13">
            <a:extLst>
              <a:ext uri="{FF2B5EF4-FFF2-40B4-BE49-F238E27FC236}">
                <a16:creationId xmlns:a16="http://schemas.microsoft.com/office/drawing/2014/main" id="{B929EAAC-B476-23FF-C4F1-D518C47E9D48}"/>
              </a:ext>
            </a:extLst>
          </p:cNvPr>
          <p:cNvSpPr txBox="1"/>
          <p:nvPr/>
        </p:nvSpPr>
        <p:spPr>
          <a:xfrm>
            <a:off x="801515" y="5533844"/>
            <a:ext cx="5787567" cy="646331"/>
          </a:xfrm>
          <a:prstGeom prst="rect">
            <a:avLst/>
          </a:prstGeom>
          <a:noFill/>
        </p:spPr>
        <p:txBody>
          <a:bodyPr wrap="square" rtlCol="0">
            <a:spAutoFit/>
          </a:bodyPr>
          <a:lstStyle/>
          <a:p>
            <a:r>
              <a:rPr lang="it-IT" kern="100" dirty="0">
                <a:solidFill>
                  <a:schemeClr val="tx1">
                    <a:lumMod val="65000"/>
                    <a:lumOff val="35000"/>
                  </a:schemeClr>
                </a:solidFill>
                <a:ea typeface="Calibri" panose="020F0502020204030204" pitchFamily="34" charset="0"/>
                <a:cs typeface="Times New Roman" panose="02020603050405020304" pitchFamily="18" charset="0"/>
              </a:rPr>
              <a:t>di trovare una via di mezzo che permetta a entrambe le parti di trarre dei vantaggi.</a:t>
            </a:r>
            <a:endParaRPr lang="it-IT" dirty="0">
              <a:solidFill>
                <a:schemeClr val="tx1">
                  <a:lumMod val="65000"/>
                  <a:lumOff val="35000"/>
                </a:schemeClr>
              </a:solidFill>
            </a:endParaRPr>
          </a:p>
        </p:txBody>
      </p:sp>
      <p:sp>
        <p:nvSpPr>
          <p:cNvPr id="15" name="CasellaDiTesto 14">
            <a:extLst>
              <a:ext uri="{FF2B5EF4-FFF2-40B4-BE49-F238E27FC236}">
                <a16:creationId xmlns:a16="http://schemas.microsoft.com/office/drawing/2014/main" id="{9E272D9A-D8FA-DF9E-37AF-2CDB6C10A861}"/>
              </a:ext>
            </a:extLst>
          </p:cNvPr>
          <p:cNvSpPr txBox="1"/>
          <p:nvPr/>
        </p:nvSpPr>
        <p:spPr>
          <a:xfrm>
            <a:off x="554673" y="3317680"/>
            <a:ext cx="5850296" cy="923330"/>
          </a:xfrm>
          <a:prstGeom prst="rect">
            <a:avLst/>
          </a:prstGeom>
          <a:noFill/>
        </p:spPr>
        <p:txBody>
          <a:bodyPr wrap="square">
            <a:spAutoFit/>
          </a:bodyPr>
          <a:lstStyle/>
          <a:p>
            <a:pPr marL="285750" indent="-285750">
              <a:buFont typeface="Arial" panose="020B0604020202020204" pitchFamily="34" charset="0"/>
              <a:buChar char="•"/>
            </a:pPr>
            <a:r>
              <a:rPr lang="it-IT" sz="1800" kern="100" dirty="0">
                <a:solidFill>
                  <a:schemeClr val="tx1">
                    <a:lumMod val="65000"/>
                    <a:lumOff val="35000"/>
                  </a:schemeClr>
                </a:solidFill>
                <a:effectLst/>
                <a:ea typeface="Calibri" panose="020F0502020204030204" pitchFamily="34" charset="0"/>
                <a:cs typeface="Times New Roman" panose="02020603050405020304" pitchFamily="18" charset="0"/>
              </a:rPr>
              <a:t>La negoziazione efficace è quindi un aspetto fondamentale della </a:t>
            </a:r>
            <a:r>
              <a:rPr lang="it-IT" sz="1800" u="sng" kern="100" dirty="0">
                <a:solidFill>
                  <a:schemeClr val="tx1">
                    <a:lumMod val="65000"/>
                    <a:lumOff val="35000"/>
                  </a:schemeClr>
                </a:solidFill>
                <a:effectLst/>
                <a:ea typeface="Calibri" panose="020F0502020204030204" pitchFamily="34" charset="0"/>
                <a:cs typeface="Times New Roman" panose="02020603050405020304" pitchFamily="18" charset="0"/>
              </a:rPr>
              <a:t>risoluzione dei conflitti</a:t>
            </a:r>
            <a:r>
              <a:rPr lang="it-IT" sz="1800" kern="100" dirty="0">
                <a:solidFill>
                  <a:schemeClr val="tx1">
                    <a:lumMod val="65000"/>
                    <a:lumOff val="35000"/>
                  </a:schemeClr>
                </a:solidFill>
                <a:effectLst/>
                <a:ea typeface="Calibri" panose="020F0502020204030204" pitchFamily="34" charset="0"/>
                <a:cs typeface="Times New Roman" panose="02020603050405020304" pitchFamily="18" charset="0"/>
              </a:rPr>
              <a:t>, del </a:t>
            </a:r>
            <a:r>
              <a:rPr lang="it-IT" sz="1800" u="sng" kern="100" dirty="0">
                <a:solidFill>
                  <a:schemeClr val="tx1">
                    <a:lumMod val="65000"/>
                    <a:lumOff val="35000"/>
                  </a:schemeClr>
                </a:solidFill>
                <a:effectLst/>
                <a:ea typeface="Calibri" panose="020F0502020204030204" pitchFamily="34" charset="0"/>
                <a:cs typeface="Times New Roman" panose="02020603050405020304" pitchFamily="18" charset="0"/>
              </a:rPr>
              <a:t>processo decisionale</a:t>
            </a:r>
            <a:r>
              <a:rPr lang="it-IT" sz="1800" kern="100" dirty="0">
                <a:solidFill>
                  <a:schemeClr val="tx1">
                    <a:lumMod val="65000"/>
                    <a:lumOff val="35000"/>
                  </a:schemeClr>
                </a:solidFill>
                <a:effectLst/>
                <a:ea typeface="Calibri" panose="020F0502020204030204" pitchFamily="34" charset="0"/>
                <a:cs typeface="Times New Roman" panose="02020603050405020304" pitchFamily="18" charset="0"/>
              </a:rPr>
              <a:t> e della </a:t>
            </a:r>
            <a:r>
              <a:rPr lang="it-IT" sz="1800" u="sng" kern="100" dirty="0">
                <a:solidFill>
                  <a:schemeClr val="tx1">
                    <a:lumMod val="65000"/>
                    <a:lumOff val="35000"/>
                  </a:schemeClr>
                </a:solidFill>
                <a:effectLst/>
                <a:ea typeface="Calibri" panose="020F0502020204030204" pitchFamily="34" charset="0"/>
                <a:cs typeface="Times New Roman" panose="02020603050405020304" pitchFamily="18" charset="0"/>
              </a:rPr>
              <a:t>risoluzione dei problemi.</a:t>
            </a:r>
            <a:endParaRPr lang="it-IT" u="sng" dirty="0">
              <a:solidFill>
                <a:schemeClr val="tx1">
                  <a:lumMod val="65000"/>
                  <a:lumOff val="35000"/>
                </a:schemeClr>
              </a:solidFill>
            </a:endParaRPr>
          </a:p>
        </p:txBody>
      </p:sp>
      <p:sp>
        <p:nvSpPr>
          <p:cNvPr id="17" name="CasellaDiTesto 16">
            <a:extLst>
              <a:ext uri="{FF2B5EF4-FFF2-40B4-BE49-F238E27FC236}">
                <a16:creationId xmlns:a16="http://schemas.microsoft.com/office/drawing/2014/main" id="{69D329F3-9958-A805-B3B2-B779C7A1F46B}"/>
              </a:ext>
            </a:extLst>
          </p:cNvPr>
          <p:cNvSpPr txBox="1"/>
          <p:nvPr/>
        </p:nvSpPr>
        <p:spPr>
          <a:xfrm>
            <a:off x="6097930" y="954775"/>
            <a:ext cx="6094070" cy="369332"/>
          </a:xfrm>
          <a:prstGeom prst="rect">
            <a:avLst/>
          </a:prstGeom>
          <a:noFill/>
        </p:spPr>
        <p:txBody>
          <a:bodyPr wrap="square">
            <a:spAutoFit/>
          </a:bodyPr>
          <a:lstStyle/>
          <a:p>
            <a:pPr algn="ctr">
              <a:spcAft>
                <a:spcPts val="1000"/>
              </a:spcAft>
            </a:pPr>
            <a:r>
              <a:rPr lang="it-IT" sz="1800" i="1" kern="1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Elementi chiave della negoziazione efficace </a:t>
            </a:r>
            <a:r>
              <a:rPr lang="en-US" sz="1800" i="1" kern="1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(Fonte: </a:t>
            </a:r>
            <a:r>
              <a:rPr lang="en-US" sz="1800" i="1" u="sng" kern="100" dirty="0" err="1">
                <a:solidFill>
                  <a:srgbClr val="44546A"/>
                </a:solidFill>
                <a:effectLst/>
                <a:latin typeface="Calibri" panose="020F0502020204030204" pitchFamily="34" charset="0"/>
                <a:ea typeface="Calibri" panose="020F0502020204030204" pitchFamily="34" charset="0"/>
                <a:cs typeface="Times New Roman" panose="02020603050405020304" pitchFamily="18" charset="0"/>
                <a:hlinkClick r:id="rId5"/>
              </a:rPr>
              <a:t>QNewsHub</a:t>
            </a:r>
            <a:r>
              <a:rPr lang="en-US" sz="1800" i="1" kern="1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a:t>
            </a:r>
            <a:endParaRPr lang="it-IT" sz="1800" i="1" kern="1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CasellaDiTesto 17">
            <a:extLst>
              <a:ext uri="{FF2B5EF4-FFF2-40B4-BE49-F238E27FC236}">
                <a16:creationId xmlns:a16="http://schemas.microsoft.com/office/drawing/2014/main" id="{89F2C09F-1F94-9C47-C53E-AD2ED8274CE8}"/>
              </a:ext>
            </a:extLst>
          </p:cNvPr>
          <p:cNvSpPr txBox="1"/>
          <p:nvPr/>
        </p:nvSpPr>
        <p:spPr>
          <a:xfrm>
            <a:off x="6967960" y="5903176"/>
            <a:ext cx="4385840" cy="276999"/>
          </a:xfrm>
          <a:prstGeom prst="rect">
            <a:avLst/>
          </a:prstGeom>
          <a:noFill/>
        </p:spPr>
        <p:txBody>
          <a:bodyPr wrap="square">
            <a:spAutoFit/>
          </a:bodyPr>
          <a:lstStyle/>
          <a:p>
            <a:pPr algn="ctr">
              <a:spcAft>
                <a:spcPts val="1000"/>
              </a:spcAft>
            </a:pPr>
            <a:r>
              <a:rPr lang="it-IT" sz="1200" i="1" kern="1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Elementi chiave della negoziazione efficace </a:t>
            </a:r>
            <a:r>
              <a:rPr lang="en-US" sz="1200" i="1" kern="1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(Fonte: </a:t>
            </a:r>
            <a:r>
              <a:rPr lang="en-US" sz="1200" i="1" u="sng" kern="100" dirty="0" err="1">
                <a:solidFill>
                  <a:srgbClr val="44546A"/>
                </a:solidFill>
                <a:effectLst/>
                <a:latin typeface="Calibri" panose="020F0502020204030204" pitchFamily="34" charset="0"/>
                <a:ea typeface="Calibri" panose="020F0502020204030204" pitchFamily="34" charset="0"/>
                <a:cs typeface="Times New Roman" panose="02020603050405020304" pitchFamily="18" charset="0"/>
                <a:hlinkClick r:id="rId5"/>
              </a:rPr>
              <a:t>QNewsHub</a:t>
            </a:r>
            <a:r>
              <a:rPr lang="en-US" sz="1200" i="1" kern="1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a:t>
            </a:r>
            <a:endParaRPr lang="it-IT" sz="1200" i="1" kern="1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1433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1413815" y="683516"/>
            <a:ext cx="10515600" cy="1009651"/>
          </a:xfrm>
        </p:spPr>
        <p:txBody>
          <a:bodyPr>
            <a:normAutofit fontScale="90000"/>
          </a:bodyPr>
          <a:lstStyle/>
          <a:p>
            <a:r>
              <a:rPr lang="it-IT" sz="4400" dirty="0"/>
              <a:t>Caratteristiche principali di un negoziatore di successo</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18</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658792" y="1675004"/>
            <a:ext cx="10695007" cy="4681345"/>
          </a:xfrm>
        </p:spPr>
        <p:txBody>
          <a:bodyPr>
            <a:normAutofit/>
          </a:bodyPr>
          <a:lstStyle/>
          <a:p>
            <a:pPr algn="just"/>
            <a:r>
              <a:rPr lang="it-IT" sz="1800" kern="100" dirty="0">
                <a:solidFill>
                  <a:schemeClr val="tx1">
                    <a:lumMod val="65000"/>
                    <a:lumOff val="35000"/>
                  </a:schemeClr>
                </a:solidFill>
                <a:ea typeface="Calibri" panose="020F0502020204030204" pitchFamily="34" charset="0"/>
              </a:rPr>
              <a:t>Una </a:t>
            </a:r>
            <a:r>
              <a:rPr lang="it-IT" sz="1800" b="1" kern="100" dirty="0">
                <a:solidFill>
                  <a:schemeClr val="tx1">
                    <a:lumMod val="65000"/>
                    <a:lumOff val="35000"/>
                  </a:schemeClr>
                </a:solidFill>
                <a:ea typeface="Calibri" panose="020F0502020204030204" pitchFamily="34" charset="0"/>
              </a:rPr>
              <a:t>persona abile nella negoziazione </a:t>
            </a:r>
            <a:r>
              <a:rPr lang="it-IT" sz="1800" kern="100" dirty="0">
                <a:solidFill>
                  <a:schemeClr val="tx1">
                    <a:lumMod val="65000"/>
                    <a:lumOff val="35000"/>
                  </a:schemeClr>
                </a:solidFill>
                <a:ea typeface="Calibri" panose="020F0502020204030204" pitchFamily="34" charset="0"/>
              </a:rPr>
              <a:t>possiede una combinazione di competenze, tratti e caratteristiche che le consentono di gestire efficacemente trattative complesse e di ottenere risultati vantaggiosi.</a:t>
            </a:r>
            <a:endParaRPr lang="en-GB" sz="1800" dirty="0">
              <a:solidFill>
                <a:schemeClr val="tx1">
                  <a:lumMod val="65000"/>
                  <a:lumOff val="35000"/>
                </a:schemeClr>
              </a:solidFill>
            </a:endParaRPr>
          </a:p>
        </p:txBody>
      </p:sp>
      <p:graphicFrame>
        <p:nvGraphicFramePr>
          <p:cNvPr id="2" name="Tabella 1">
            <a:extLst>
              <a:ext uri="{FF2B5EF4-FFF2-40B4-BE49-F238E27FC236}">
                <a16:creationId xmlns:a16="http://schemas.microsoft.com/office/drawing/2014/main" id="{D187C0CE-2108-F429-4B0A-58B01341EC6D}"/>
              </a:ext>
            </a:extLst>
          </p:cNvPr>
          <p:cNvGraphicFramePr>
            <a:graphicFrameLocks noGrp="1"/>
          </p:cNvGraphicFramePr>
          <p:nvPr>
            <p:extLst>
              <p:ext uri="{D42A27DB-BD31-4B8C-83A1-F6EECF244321}">
                <p14:modId xmlns:p14="http://schemas.microsoft.com/office/powerpoint/2010/main" val="610242518"/>
              </p:ext>
            </p:extLst>
          </p:nvPr>
        </p:nvGraphicFramePr>
        <p:xfrm>
          <a:off x="1413815" y="2456870"/>
          <a:ext cx="7892231" cy="3785389"/>
        </p:xfrm>
        <a:graphic>
          <a:graphicData uri="http://schemas.openxmlformats.org/drawingml/2006/table">
            <a:tbl>
              <a:tblPr firstRow="1" firstCol="1" bandRow="1"/>
              <a:tblGrid>
                <a:gridCol w="932779">
                  <a:extLst>
                    <a:ext uri="{9D8B030D-6E8A-4147-A177-3AD203B41FA5}">
                      <a16:colId xmlns:a16="http://schemas.microsoft.com/office/drawing/2014/main" val="1681841487"/>
                    </a:ext>
                  </a:extLst>
                </a:gridCol>
                <a:gridCol w="4227826">
                  <a:extLst>
                    <a:ext uri="{9D8B030D-6E8A-4147-A177-3AD203B41FA5}">
                      <a16:colId xmlns:a16="http://schemas.microsoft.com/office/drawing/2014/main" val="587333655"/>
                    </a:ext>
                  </a:extLst>
                </a:gridCol>
                <a:gridCol w="2731626">
                  <a:extLst>
                    <a:ext uri="{9D8B030D-6E8A-4147-A177-3AD203B41FA5}">
                      <a16:colId xmlns:a16="http://schemas.microsoft.com/office/drawing/2014/main" val="568231318"/>
                    </a:ext>
                  </a:extLst>
                </a:gridCol>
              </a:tblGrid>
              <a:tr h="247905">
                <a:tc>
                  <a:txBody>
                    <a:bodyPr/>
                    <a:lstStyle/>
                    <a:p>
                      <a:pPr algn="just">
                        <a:lnSpc>
                          <a:spcPct val="107000"/>
                        </a:lnSpc>
                        <a:spcAft>
                          <a:spcPts val="800"/>
                        </a:spcAft>
                      </a:pPr>
                      <a:r>
                        <a:rPr lang="en-US" sz="1100" kern="100">
                          <a:solidFill>
                            <a:srgbClr val="000000"/>
                          </a:solidFill>
                          <a:effectLst/>
                          <a:latin typeface="Calibri" panose="020F0502020204030204" pitchFamily="34" charset="0"/>
                          <a:ea typeface="Calibri" panose="020F0502020204030204" pitchFamily="34" charset="0"/>
                          <a:cs typeface="Open Sans" panose="020B0606030504020204" pitchFamily="34" charset="0"/>
                        </a:rPr>
                        <a:t> </a:t>
                      </a:r>
                      <a:endParaRPr lang="it-IT" sz="1200">
                        <a:solidFill>
                          <a:srgbClr val="000000"/>
                        </a:solidFill>
                        <a:effectLst/>
                        <a:latin typeface="Minion Pro"/>
                        <a:ea typeface="Times New Roman" panose="02020603050405020304" pitchFamily="18" charset="0"/>
                        <a:cs typeface="Open Sans" panose="020B0606030504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1125"/>
                        </a:spcAft>
                      </a:pPr>
                      <a:r>
                        <a:rPr lang="en-GB" sz="1400" b="1" dirty="0">
                          <a:solidFill>
                            <a:srgbClr val="FFFFFF"/>
                          </a:solidFill>
                          <a:effectLst/>
                          <a:latin typeface="Calibri" panose="020F0502020204030204" pitchFamily="34" charset="0"/>
                          <a:ea typeface="Times New Roman" panose="02020603050405020304" pitchFamily="18" charset="0"/>
                          <a:cs typeface="Open Sans" panose="020B0606030504020204" pitchFamily="34" charset="0"/>
                        </a:rPr>
                        <a:t>CARATTERISTICHE</a:t>
                      </a:r>
                      <a:endParaRPr lang="it-IT" sz="1200" dirty="0">
                        <a:solidFill>
                          <a:srgbClr val="000000"/>
                        </a:solidFill>
                        <a:effectLst/>
                        <a:latin typeface="Minion Pro"/>
                        <a:ea typeface="Times New Roman" panose="02020603050405020304" pitchFamily="18"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C020"/>
                    </a:solidFill>
                  </a:tcPr>
                </a:tc>
                <a:tc>
                  <a:txBody>
                    <a:bodyPr/>
                    <a:lstStyle/>
                    <a:p>
                      <a:pPr algn="ctr">
                        <a:lnSpc>
                          <a:spcPct val="107000"/>
                        </a:lnSpc>
                        <a:spcAft>
                          <a:spcPts val="1125"/>
                        </a:spcAft>
                      </a:pPr>
                      <a:r>
                        <a:rPr lang="en-GB" sz="1400" b="1" dirty="0">
                          <a:solidFill>
                            <a:srgbClr val="FFFFFF"/>
                          </a:solidFill>
                          <a:effectLst/>
                          <a:latin typeface="Calibri" panose="020F0502020204030204" pitchFamily="34" charset="0"/>
                          <a:ea typeface="Times New Roman" panose="02020603050405020304" pitchFamily="18" charset="0"/>
                          <a:cs typeface="Open Sans" panose="020B0606030504020204" pitchFamily="34" charset="0"/>
                        </a:rPr>
                        <a:t>ESEMPI</a:t>
                      </a:r>
                      <a:endParaRPr lang="it-IT" sz="1200" dirty="0">
                        <a:solidFill>
                          <a:srgbClr val="000000"/>
                        </a:solidFill>
                        <a:effectLst/>
                        <a:latin typeface="Minion Pro"/>
                        <a:ea typeface="Times New Roman" panose="02020603050405020304" pitchFamily="18"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C020"/>
                    </a:solidFill>
                  </a:tcPr>
                </a:tc>
                <a:extLst>
                  <a:ext uri="{0D108BD9-81ED-4DB2-BD59-A6C34878D82A}">
                    <a16:rowId xmlns:a16="http://schemas.microsoft.com/office/drawing/2014/main" val="532812378"/>
                  </a:ext>
                </a:extLst>
              </a:tr>
              <a:tr h="1815423">
                <a:tc>
                  <a:txBody>
                    <a:bodyPr/>
                    <a:lstStyle/>
                    <a:p>
                      <a:pPr algn="just">
                        <a:lnSpc>
                          <a:spcPct val="107000"/>
                        </a:lnSpc>
                        <a:spcAft>
                          <a:spcPts val="800"/>
                        </a:spcAft>
                      </a:pPr>
                      <a:endParaRPr lang="en-US" sz="1100" kern="100">
                        <a:solidFill>
                          <a:srgbClr val="000000"/>
                        </a:solidFill>
                        <a:effectLst/>
                        <a:latin typeface="Calibri" panose="020F0502020204030204" pitchFamily="34" charset="0"/>
                        <a:ea typeface="Calibri" panose="020F050202020403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125"/>
                        </a:spcAft>
                      </a:pPr>
                      <a:r>
                        <a:rPr lang="it-IT" sz="1400" b="1" dirty="0">
                          <a:solidFill>
                            <a:srgbClr val="000000"/>
                          </a:solidFill>
                          <a:effectLst/>
                          <a:latin typeface="+mn-lt"/>
                          <a:ea typeface="Times New Roman" panose="02020603050405020304" pitchFamily="18" charset="0"/>
                          <a:cs typeface="Open Sans" panose="020B0606030504020204" pitchFamily="34" charset="0"/>
                        </a:rPr>
                        <a:t>Preparazione e pianificazione</a:t>
                      </a:r>
                      <a:endParaRPr lang="it-IT" sz="1400" kern="100" dirty="0">
                        <a:solidFill>
                          <a:srgbClr val="000000"/>
                        </a:solidFill>
                        <a:effectLst/>
                        <a:latin typeface="+mn-lt"/>
                        <a:ea typeface="Calibri" panose="020F0502020204030204" pitchFamily="34" charset="0"/>
                        <a:cs typeface="Open Sans" panose="020B0606030504020204" pitchFamily="34" charset="0"/>
                      </a:endParaRPr>
                    </a:p>
                    <a:p>
                      <a:pPr algn="l">
                        <a:lnSpc>
                          <a:spcPct val="107000"/>
                        </a:lnSpc>
                        <a:spcAft>
                          <a:spcPts val="800"/>
                        </a:spcAft>
                      </a:pPr>
                      <a:r>
                        <a:rPr lang="it-IT" sz="1400" kern="100" dirty="0">
                          <a:solidFill>
                            <a:srgbClr val="000000"/>
                          </a:solidFill>
                          <a:effectLst/>
                          <a:latin typeface="+mn-lt"/>
                          <a:ea typeface="Calibri" panose="020F0502020204030204" pitchFamily="34" charset="0"/>
                          <a:cs typeface="Open Sans" panose="020B0606030504020204" pitchFamily="34" charset="0"/>
                        </a:rPr>
                        <a:t>Chi ha successo nella negoziazione investe tempo in una preparazione accurata. Si documentano sulle questioni, sulle altre parti e sul contesto della negoziazione. Ciò include la comprensione dei propri obiettivi e delle proprie priorità, nonché l’individuazione dei potenziali punti di accordo e delle aree di conflitto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1125"/>
                        </a:spcAft>
                      </a:pPr>
                      <a:r>
                        <a:rPr lang="it-IT" sz="1400" i="1" dirty="0">
                          <a:solidFill>
                            <a:srgbClr val="000000"/>
                          </a:solidFill>
                          <a:effectLst/>
                          <a:latin typeface="+mn-lt"/>
                          <a:ea typeface="Calibri" panose="020F0502020204030204" pitchFamily="34" charset="0"/>
                          <a:cs typeface="Open Sans" panose="020B0606030504020204" pitchFamily="34" charset="0"/>
                        </a:rPr>
                        <a:t>In una trattativa per l’affitto di un terreno, un agricoltore esperto nel campo della negoziazione dovrebbe documentarsi sulla qualità del suolo, sui rendimenti storici delle colture e sulle normative locali in materia di uso del suolo</a:t>
                      </a:r>
                      <a:r>
                        <a:rPr lang="en-US" sz="1400" kern="100" dirty="0">
                          <a:solidFill>
                            <a:srgbClr val="000000"/>
                          </a:solidFill>
                          <a:effectLst/>
                          <a:latin typeface="+mn-lt"/>
                          <a:ea typeface="Calibri" panose="020F0502020204030204" pitchFamily="34" charset="0"/>
                          <a:cs typeface="Open Sans" panose="020B0606030504020204" pitchFamily="34" charset="0"/>
                        </a:rPr>
                        <a:t> </a:t>
                      </a:r>
                      <a:endParaRPr lang="it-IT" sz="1400" dirty="0">
                        <a:solidFill>
                          <a:srgbClr val="000000"/>
                        </a:solidFill>
                        <a:effectLst/>
                        <a:latin typeface="+mn-lt"/>
                        <a:ea typeface="Times New Roman" panose="02020603050405020304" pitchFamily="18"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1911293"/>
                  </a:ext>
                </a:extLst>
              </a:tr>
              <a:tr h="1722061">
                <a:tc>
                  <a:txBody>
                    <a:bodyPr/>
                    <a:lstStyle/>
                    <a:p>
                      <a:pPr algn="just">
                        <a:lnSpc>
                          <a:spcPct val="107000"/>
                        </a:lnSpc>
                        <a:spcAft>
                          <a:spcPts val="800"/>
                        </a:spcAft>
                      </a:pPr>
                      <a:endParaRPr lang="en-US" sz="1100" kern="100">
                        <a:solidFill>
                          <a:srgbClr val="000000"/>
                        </a:solidFill>
                        <a:effectLst/>
                        <a:latin typeface="Calibri" panose="020F0502020204030204" pitchFamily="34" charset="0"/>
                        <a:ea typeface="Calibri" panose="020F050202020403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1125"/>
                        </a:spcAft>
                      </a:pPr>
                      <a:r>
                        <a:rPr lang="it-IT" sz="1400" b="1" dirty="0">
                          <a:solidFill>
                            <a:srgbClr val="000000"/>
                          </a:solidFill>
                          <a:effectLst/>
                          <a:latin typeface="+mn-lt"/>
                          <a:ea typeface="Times New Roman" panose="02020603050405020304" pitchFamily="18" charset="0"/>
                          <a:cs typeface="Open Sans" panose="020B0606030504020204" pitchFamily="34" charset="0"/>
                        </a:rPr>
                        <a:t>Abilità di comunicazione efficace</a:t>
                      </a:r>
                    </a:p>
                    <a:p>
                      <a:pPr algn="l">
                        <a:lnSpc>
                          <a:spcPct val="115000"/>
                        </a:lnSpc>
                        <a:spcAft>
                          <a:spcPts val="1125"/>
                        </a:spcAft>
                      </a:pPr>
                      <a:r>
                        <a:rPr lang="it-IT" sz="1400" b="0" dirty="0">
                          <a:solidFill>
                            <a:srgbClr val="000000"/>
                          </a:solidFill>
                          <a:effectLst/>
                          <a:latin typeface="+mn-lt"/>
                          <a:ea typeface="Times New Roman" panose="02020603050405020304" pitchFamily="18" charset="0"/>
                          <a:cs typeface="Open Sans" panose="020B0606030504020204" pitchFamily="34" charset="0"/>
                        </a:rPr>
                        <a:t>Chi riesce a negoziare in modo efficace è abile sia nell’ascoltare che nell’esporre le proprie idee in modo chiaro. Usa tecniche di ascolto attivo per capire il punto di vista della controparte e trasmettere i propri pensieri in modo persuasivo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it-IT" sz="1400" i="1" dirty="0">
                          <a:solidFill>
                            <a:srgbClr val="000000"/>
                          </a:solidFill>
                          <a:effectLst/>
                          <a:latin typeface="+mn-lt"/>
                          <a:ea typeface="Times New Roman" panose="02020603050405020304" pitchFamily="18" charset="0"/>
                          <a:cs typeface="Open Sans" panose="020B0606030504020204" pitchFamily="34" charset="0"/>
                        </a:rPr>
                        <a:t>In una trattativa con enti fornitori di attrezzature agricole, una comunicazione chiara sulle specifiche e sui tempi di consegna è fondamentale per assicurarsi il successo della negoziazione</a:t>
                      </a:r>
                      <a:endParaRPr lang="it-IT" sz="1400" dirty="0">
                        <a:solidFill>
                          <a:srgbClr val="000000"/>
                        </a:solidFill>
                        <a:effectLst/>
                        <a:latin typeface="+mn-lt"/>
                        <a:ea typeface="Times New Roman" panose="02020603050405020304" pitchFamily="18"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4960229"/>
                  </a:ext>
                </a:extLst>
              </a:tr>
            </a:tbl>
          </a:graphicData>
        </a:graphic>
      </p:graphicFrame>
      <p:pic>
        <p:nvPicPr>
          <p:cNvPr id="10" name="Immagine 9">
            <a:extLst>
              <a:ext uri="{FF2B5EF4-FFF2-40B4-BE49-F238E27FC236}">
                <a16:creationId xmlns:a16="http://schemas.microsoft.com/office/drawing/2014/main" id="{C1C14DBC-0474-C0EE-3EA6-1CF6ED2033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9484" y="3284883"/>
            <a:ext cx="1777365" cy="2125980"/>
          </a:xfrm>
          <a:prstGeom prst="rect">
            <a:avLst/>
          </a:prstGeom>
        </p:spPr>
      </p:pic>
      <p:pic>
        <p:nvPicPr>
          <p:cNvPr id="11" name="Immagine 1">
            <a:extLst>
              <a:ext uri="{FF2B5EF4-FFF2-40B4-BE49-F238E27FC236}">
                <a16:creationId xmlns:a16="http://schemas.microsoft.com/office/drawing/2014/main" id="{B62DE5E4-3051-C96D-B928-D6467F5B3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053" y="3286263"/>
            <a:ext cx="7239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0EC29120-AA4B-2BCA-3BA6-6C0EA1C042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5053" y="4974126"/>
            <a:ext cx="738188" cy="706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167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1373981" y="366155"/>
            <a:ext cx="10515600" cy="1009651"/>
          </a:xfrm>
        </p:spPr>
        <p:txBody>
          <a:bodyPr>
            <a:normAutofit fontScale="90000"/>
          </a:bodyPr>
          <a:lstStyle/>
          <a:p>
            <a:r>
              <a:rPr lang="it-IT" sz="4400" dirty="0"/>
              <a:t>Caratteristiche principali di un negoziatore di successo</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19</a:t>
            </a:fld>
            <a:endParaRPr lang="en-US" dirty="0"/>
          </a:p>
        </p:txBody>
      </p:sp>
      <p:graphicFrame>
        <p:nvGraphicFramePr>
          <p:cNvPr id="9" name="Tabella 8">
            <a:extLst>
              <a:ext uri="{FF2B5EF4-FFF2-40B4-BE49-F238E27FC236}">
                <a16:creationId xmlns:a16="http://schemas.microsoft.com/office/drawing/2014/main" id="{81B589C4-9ED0-7AC2-0B87-0EF1442B20FB}"/>
              </a:ext>
            </a:extLst>
          </p:cNvPr>
          <p:cNvGraphicFramePr>
            <a:graphicFrameLocks noGrp="1"/>
          </p:cNvGraphicFramePr>
          <p:nvPr>
            <p:extLst>
              <p:ext uri="{D42A27DB-BD31-4B8C-83A1-F6EECF244321}">
                <p14:modId xmlns:p14="http://schemas.microsoft.com/office/powerpoint/2010/main" val="3527929137"/>
              </p:ext>
            </p:extLst>
          </p:nvPr>
        </p:nvGraphicFramePr>
        <p:xfrm>
          <a:off x="0" y="1281697"/>
          <a:ext cx="12192000" cy="5627482"/>
        </p:xfrm>
        <a:graphic>
          <a:graphicData uri="http://schemas.openxmlformats.org/drawingml/2006/table">
            <a:tbl>
              <a:tblPr firstRow="1" firstCol="1" bandRow="1"/>
              <a:tblGrid>
                <a:gridCol w="1077823">
                  <a:extLst>
                    <a:ext uri="{9D8B030D-6E8A-4147-A177-3AD203B41FA5}">
                      <a16:colId xmlns:a16="http://schemas.microsoft.com/office/drawing/2014/main" val="2719801874"/>
                    </a:ext>
                  </a:extLst>
                </a:gridCol>
                <a:gridCol w="7670899">
                  <a:extLst>
                    <a:ext uri="{9D8B030D-6E8A-4147-A177-3AD203B41FA5}">
                      <a16:colId xmlns:a16="http://schemas.microsoft.com/office/drawing/2014/main" val="1622507777"/>
                    </a:ext>
                  </a:extLst>
                </a:gridCol>
                <a:gridCol w="3443278">
                  <a:extLst>
                    <a:ext uri="{9D8B030D-6E8A-4147-A177-3AD203B41FA5}">
                      <a16:colId xmlns:a16="http://schemas.microsoft.com/office/drawing/2014/main" val="4167120749"/>
                    </a:ext>
                  </a:extLst>
                </a:gridCol>
              </a:tblGrid>
              <a:tr h="283911">
                <a:tc>
                  <a:txBody>
                    <a:bodyPr/>
                    <a:lstStyle/>
                    <a:p>
                      <a:pPr algn="just">
                        <a:lnSpc>
                          <a:spcPct val="107000"/>
                        </a:lnSpc>
                        <a:spcAft>
                          <a:spcPts val="800"/>
                        </a:spcAft>
                      </a:pPr>
                      <a:endParaRPr lang="en-US" sz="1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400" b="1" kern="1200" dirty="0">
                          <a:solidFill>
                            <a:srgbClr val="FFFFFF"/>
                          </a:solidFill>
                          <a:effectLst/>
                          <a:latin typeface="Calibri" panose="020F0502020204030204" pitchFamily="34" charset="0"/>
                          <a:ea typeface="Times New Roman" panose="02020603050405020304" pitchFamily="18" charset="0"/>
                          <a:cs typeface="Open Sans" panose="020B0606030504020204" pitchFamily="34" charset="0"/>
                        </a:rPr>
                        <a:t>CARATTERISTICHE</a:t>
                      </a:r>
                    </a:p>
                  </a:txBody>
                  <a:tcPr marL="46238" marR="462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C020"/>
                    </a:solidFill>
                  </a:tcPr>
                </a:tc>
                <a:tc>
                  <a:txBody>
                    <a:bodyPr/>
                    <a:lstStyle/>
                    <a:p>
                      <a:pPr algn="ctr">
                        <a:lnSpc>
                          <a:spcPct val="107000"/>
                        </a:lnSpc>
                        <a:spcAft>
                          <a:spcPts val="800"/>
                        </a:spcAft>
                      </a:pPr>
                      <a:r>
                        <a:rPr lang="it-IT" sz="1400" b="1" kern="1200" dirty="0">
                          <a:solidFill>
                            <a:srgbClr val="FFFFFF"/>
                          </a:solidFill>
                          <a:effectLst/>
                          <a:latin typeface="Calibri" panose="020F0502020204030204" pitchFamily="34" charset="0"/>
                          <a:ea typeface="Times New Roman" panose="02020603050405020304" pitchFamily="18" charset="0"/>
                          <a:cs typeface="Open Sans" panose="020B0606030504020204" pitchFamily="34" charset="0"/>
                        </a:rPr>
                        <a:t>ESEMPI</a:t>
                      </a:r>
                    </a:p>
                  </a:txBody>
                  <a:tcPr marL="46238" marR="462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C020"/>
                    </a:solidFill>
                  </a:tcPr>
                </a:tc>
                <a:extLst>
                  <a:ext uri="{0D108BD9-81ED-4DB2-BD59-A6C34878D82A}">
                    <a16:rowId xmlns:a16="http://schemas.microsoft.com/office/drawing/2014/main" val="2910831186"/>
                  </a:ext>
                </a:extLst>
              </a:tr>
              <a:tr h="1207927">
                <a:tc>
                  <a:txBody>
                    <a:bodyPr/>
                    <a:lstStyle/>
                    <a:p>
                      <a:pPr algn="just">
                        <a:lnSpc>
                          <a:spcPct val="107000"/>
                        </a:lnSpc>
                        <a:spcAft>
                          <a:spcPts val="800"/>
                        </a:spcAft>
                      </a:pPr>
                      <a:endParaRPr lang="en-US" sz="1000" kern="100">
                        <a:solidFill>
                          <a:srgbClr val="000000"/>
                        </a:solidFill>
                        <a:effectLst/>
                        <a:latin typeface="Calibri" panose="020F0502020204030204" pitchFamily="34" charset="0"/>
                        <a:ea typeface="Calibri" panose="020F0502020204030204" pitchFamily="34"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125"/>
                        </a:spcAft>
                      </a:pPr>
                      <a:r>
                        <a:rPr lang="it-IT" sz="1400" b="1" dirty="0">
                          <a:solidFill>
                            <a:srgbClr val="000000"/>
                          </a:solidFill>
                          <a:effectLst/>
                          <a:latin typeface="+mn-lt"/>
                          <a:ea typeface="Times New Roman" panose="02020603050405020304" pitchFamily="18" charset="0"/>
                          <a:cs typeface="Open Sans" panose="020B0606030504020204" pitchFamily="34" charset="0"/>
                        </a:rPr>
                        <a:t>Intelligenza emotiva</a:t>
                      </a:r>
                    </a:p>
                    <a:p>
                      <a:pPr algn="just">
                        <a:lnSpc>
                          <a:spcPct val="115000"/>
                        </a:lnSpc>
                        <a:spcAft>
                          <a:spcPts val="1125"/>
                        </a:spcAft>
                      </a:pPr>
                      <a:r>
                        <a:rPr lang="it-IT" sz="1400" b="0" dirty="0">
                          <a:solidFill>
                            <a:srgbClr val="000000"/>
                          </a:solidFill>
                          <a:effectLst/>
                          <a:latin typeface="+mn-lt"/>
                          <a:ea typeface="Times New Roman" panose="02020603050405020304" pitchFamily="18" charset="0"/>
                          <a:cs typeface="Open Sans" panose="020B0606030504020204" pitchFamily="34" charset="0"/>
                        </a:rPr>
                        <a:t>Chi è in grado di negoziare ha un alto grado di intelligenza emotiva, che consente di gestire le proprie emozioni e di immedesimarsi in quelle altrui. Questa abilità aiuta a creare un rapporto, a dissipare i conflitti e a prendere decisioni emotivamente consapevoli</a:t>
                      </a: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400" i="1" dirty="0">
                          <a:solidFill>
                            <a:srgbClr val="000000"/>
                          </a:solidFill>
                          <a:effectLst/>
                          <a:latin typeface="+mn-lt"/>
                          <a:ea typeface="Times New Roman" panose="02020603050405020304" pitchFamily="18" charset="0"/>
                          <a:cs typeface="Open Sans" panose="020B0606030504020204" pitchFamily="34" charset="0"/>
                        </a:rPr>
                        <a:t>Nelle trattative per la concessione di licenze di proprietà intellettuale legate alla produzione di biocarburanti, è essenziale riconoscere e affrontare le paure e le preoccupazioni di entrambe le parti</a:t>
                      </a:r>
                      <a:endParaRPr lang="it-IT" sz="1400" dirty="0">
                        <a:solidFill>
                          <a:srgbClr val="000000"/>
                        </a:solidFill>
                        <a:effectLst/>
                        <a:latin typeface="+mn-lt"/>
                        <a:ea typeface="Times New Roman" panose="02020603050405020304" pitchFamily="18"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4650827"/>
                  </a:ext>
                </a:extLst>
              </a:tr>
              <a:tr h="1055562">
                <a:tc>
                  <a:txBody>
                    <a:bodyPr/>
                    <a:lstStyle/>
                    <a:p>
                      <a:pPr algn="just">
                        <a:lnSpc>
                          <a:spcPct val="107000"/>
                        </a:lnSpc>
                        <a:spcAft>
                          <a:spcPts val="800"/>
                        </a:spcAft>
                      </a:pPr>
                      <a:endParaRPr lang="en-US" sz="1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125"/>
                        </a:spcAft>
                      </a:pPr>
                      <a:r>
                        <a:rPr lang="it-IT" sz="1400" b="1" dirty="0">
                          <a:solidFill>
                            <a:srgbClr val="000000"/>
                          </a:solidFill>
                          <a:effectLst/>
                          <a:latin typeface="+mn-lt"/>
                          <a:ea typeface="Times New Roman" panose="02020603050405020304" pitchFamily="18" charset="0"/>
                          <a:cs typeface="Open Sans" panose="020B0606030504020204" pitchFamily="34" charset="0"/>
                        </a:rPr>
                        <a:t>Adattabilità</a:t>
                      </a:r>
                    </a:p>
                    <a:p>
                      <a:pPr algn="just">
                        <a:lnSpc>
                          <a:spcPct val="115000"/>
                        </a:lnSpc>
                        <a:spcAft>
                          <a:spcPts val="1125"/>
                        </a:spcAft>
                      </a:pPr>
                      <a:r>
                        <a:rPr lang="it-IT" sz="1400" b="0" dirty="0">
                          <a:solidFill>
                            <a:srgbClr val="000000"/>
                          </a:solidFill>
                          <a:effectLst/>
                          <a:latin typeface="+mn-lt"/>
                          <a:ea typeface="Times New Roman" panose="02020603050405020304" pitchFamily="18" charset="0"/>
                          <a:cs typeface="Open Sans" panose="020B0606030504020204" pitchFamily="34" charset="0"/>
                        </a:rPr>
                        <a:t>Raramente le trattative vanno esattamente come previsto. Una persona abile nelle trattative ha una buona capacità di adattamento ed è in grado di modificare le proprie strategie in risposta a circostanze mutevoli o a sviluppi inaspettati</a:t>
                      </a: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400" i="1" dirty="0">
                          <a:solidFill>
                            <a:srgbClr val="000000"/>
                          </a:solidFill>
                          <a:effectLst/>
                          <a:latin typeface="+mn-lt"/>
                          <a:ea typeface="Times New Roman" panose="02020603050405020304" pitchFamily="18" charset="0"/>
                          <a:cs typeface="Open Sans" panose="020B0606030504020204" pitchFamily="34" charset="0"/>
                        </a:rPr>
                        <a:t>Nelle trattative all’interno di un mercato fluttuante, un’agricoltrice può adattare le strategie di prezzo in base all’andamento dei prezzi delle materie prime</a:t>
                      </a:r>
                      <a:endParaRPr lang="it-IT" sz="1400" dirty="0">
                        <a:solidFill>
                          <a:srgbClr val="000000"/>
                        </a:solidFill>
                        <a:effectLst/>
                        <a:latin typeface="+mn-lt"/>
                        <a:ea typeface="Times New Roman" panose="02020603050405020304" pitchFamily="18"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3370608"/>
                  </a:ext>
                </a:extLst>
              </a:tr>
              <a:tr h="1514451">
                <a:tc>
                  <a:txBody>
                    <a:bodyPr/>
                    <a:lstStyle/>
                    <a:p>
                      <a:pPr algn="just">
                        <a:lnSpc>
                          <a:spcPct val="107000"/>
                        </a:lnSpc>
                        <a:spcAft>
                          <a:spcPts val="800"/>
                        </a:spcAft>
                      </a:pPr>
                      <a:endParaRPr lang="en-US" sz="1000" kern="100">
                        <a:solidFill>
                          <a:srgbClr val="000000"/>
                        </a:solidFill>
                        <a:effectLst/>
                        <a:latin typeface="Calibri" panose="020F0502020204030204" pitchFamily="34" charset="0"/>
                        <a:ea typeface="Calibri" panose="020F0502020204030204" pitchFamily="34"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125"/>
                        </a:spcAft>
                      </a:pPr>
                      <a:r>
                        <a:rPr lang="it-IT" sz="1400" b="1" dirty="0">
                          <a:solidFill>
                            <a:srgbClr val="000000"/>
                          </a:solidFill>
                          <a:effectLst/>
                          <a:latin typeface="+mn-lt"/>
                          <a:ea typeface="Times New Roman" panose="02020603050405020304" pitchFamily="18" charset="0"/>
                          <a:cs typeface="Open Sans" panose="020B0606030504020204" pitchFamily="34" charset="0"/>
                        </a:rPr>
                        <a:t>Etica della negoziazione</a:t>
                      </a:r>
                    </a:p>
                    <a:p>
                      <a:pPr algn="just">
                        <a:lnSpc>
                          <a:spcPct val="115000"/>
                        </a:lnSpc>
                        <a:spcAft>
                          <a:spcPts val="1125"/>
                        </a:spcAft>
                      </a:pPr>
                      <a:r>
                        <a:rPr lang="it-IT" sz="1400" b="0" dirty="0">
                          <a:solidFill>
                            <a:srgbClr val="000000"/>
                          </a:solidFill>
                          <a:effectLst/>
                          <a:latin typeface="+mn-lt"/>
                          <a:ea typeface="Times New Roman" panose="02020603050405020304" pitchFamily="18" charset="0"/>
                          <a:cs typeface="Open Sans" panose="020B0606030504020204" pitchFamily="34" charset="0"/>
                        </a:rPr>
                        <a:t>Chi ha successo nella negoziazione si attiene a standard etici e mantiene la propria integrità durante l’intero processo. Evita tattiche ingannevoli o comportamenti che potrebbero danneggiare la sua reputazione</a:t>
                      </a: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400" i="1" dirty="0">
                          <a:solidFill>
                            <a:srgbClr val="000000"/>
                          </a:solidFill>
                          <a:effectLst/>
                          <a:latin typeface="+mn-lt"/>
                          <a:ea typeface="Times New Roman" panose="02020603050405020304" pitchFamily="18" charset="0"/>
                          <a:cs typeface="Open Sans" panose="020B0606030504020204" pitchFamily="34" charset="0"/>
                        </a:rPr>
                        <a:t>Nelle negoziazioni relative alla catena di approvvigionamento, un agricoltore abile nell’arte della negoziazione garantisce un trattamento equo nei confronti delle persone che lavorano nell’azienda agricola e pratiche responsabili dal punto di vista ambientale</a:t>
                      </a:r>
                      <a:endParaRPr lang="it-IT" sz="1400" dirty="0">
                        <a:solidFill>
                          <a:srgbClr val="000000"/>
                        </a:solidFill>
                        <a:effectLst/>
                        <a:latin typeface="+mn-lt"/>
                        <a:ea typeface="Times New Roman" panose="02020603050405020304" pitchFamily="18"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370652"/>
                  </a:ext>
                </a:extLst>
              </a:tr>
              <a:tr h="1514451">
                <a:tc>
                  <a:txBody>
                    <a:bodyPr/>
                    <a:lstStyle/>
                    <a:p>
                      <a:pPr algn="just">
                        <a:lnSpc>
                          <a:spcPct val="107000"/>
                        </a:lnSpc>
                        <a:spcAft>
                          <a:spcPts val="800"/>
                        </a:spcAft>
                      </a:pPr>
                      <a:endParaRPr lang="en-US" sz="1000" kern="100">
                        <a:solidFill>
                          <a:srgbClr val="000000"/>
                        </a:solidFill>
                        <a:effectLst/>
                        <a:latin typeface="Calibri" panose="020F0502020204030204" pitchFamily="34" charset="0"/>
                        <a:ea typeface="Calibri" panose="020F0502020204030204" pitchFamily="34"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125"/>
                        </a:spcAft>
                        <a:tabLst>
                          <a:tab pos="736600" algn="l"/>
                        </a:tabLst>
                      </a:pPr>
                      <a:r>
                        <a:rPr lang="it-IT" sz="1400" b="1" dirty="0">
                          <a:solidFill>
                            <a:srgbClr val="000000"/>
                          </a:solidFill>
                          <a:effectLst/>
                          <a:latin typeface="+mn-lt"/>
                          <a:ea typeface="Times New Roman" panose="02020603050405020304" pitchFamily="18" charset="0"/>
                          <a:cs typeface="Open Sans" panose="020B0606030504020204" pitchFamily="34" charset="0"/>
                        </a:rPr>
                        <a:t>Empatia e sviluppo delle relazioni</a:t>
                      </a:r>
                    </a:p>
                    <a:p>
                      <a:pPr algn="just">
                        <a:lnSpc>
                          <a:spcPct val="115000"/>
                        </a:lnSpc>
                        <a:spcAft>
                          <a:spcPts val="1125"/>
                        </a:spcAft>
                        <a:tabLst>
                          <a:tab pos="736600" algn="l"/>
                        </a:tabLst>
                      </a:pPr>
                      <a:r>
                        <a:rPr lang="it-IT" sz="1400" b="0" dirty="0">
                          <a:solidFill>
                            <a:srgbClr val="000000"/>
                          </a:solidFill>
                          <a:effectLst/>
                          <a:latin typeface="+mn-lt"/>
                          <a:ea typeface="Times New Roman" panose="02020603050405020304" pitchFamily="18" charset="0"/>
                          <a:cs typeface="Open Sans" panose="020B0606030504020204" pitchFamily="34" charset="0"/>
                        </a:rPr>
                        <a:t>La costruzione di relazioni positive con la controparte è essenziale per il successo delle trattative, soprattutto nei rapporti di lavoro continuativi o a lungo termine. L’empatia consente a chi partecipa alle trattative di comprendere le esigenze e le motivazioni della controparte, favorendo la fiducia e la cooperazione</a:t>
                      </a: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400" i="1" dirty="0">
                          <a:solidFill>
                            <a:srgbClr val="000000"/>
                          </a:solidFill>
                          <a:effectLst/>
                          <a:latin typeface="+mn-lt"/>
                          <a:ea typeface="Times New Roman" panose="02020603050405020304" pitchFamily="18" charset="0"/>
                          <a:cs typeface="Open Sans" panose="020B0606030504020204" pitchFamily="34" charset="0"/>
                        </a:rPr>
                        <a:t>Usare affermazioni come: “Posso capire perché ti senti così” o “Capisco perché questo è importante per te” permette di dimostrare all’interlocutrice o all’interlocutore che si sta attivamente cercando di comprendere il suo punto di vista</a:t>
                      </a:r>
                      <a:endParaRPr lang="it-IT" sz="1400" dirty="0">
                        <a:solidFill>
                          <a:srgbClr val="000000"/>
                        </a:solidFill>
                        <a:effectLst/>
                        <a:latin typeface="+mn-lt"/>
                        <a:ea typeface="Times New Roman" panose="02020603050405020304" pitchFamily="18"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2942624"/>
                  </a:ext>
                </a:extLst>
              </a:tr>
            </a:tbl>
          </a:graphicData>
        </a:graphic>
      </p:graphicFrame>
      <p:pic>
        <p:nvPicPr>
          <p:cNvPr id="13" name="Immagine 1">
            <a:extLst>
              <a:ext uri="{FF2B5EF4-FFF2-40B4-BE49-F238E27FC236}">
                <a16:creationId xmlns:a16="http://schemas.microsoft.com/office/drawing/2014/main" id="{8F0E16C8-44A9-10A6-18C0-719D6BB66F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328" y="1862335"/>
            <a:ext cx="73025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a:extLst>
              <a:ext uri="{FF2B5EF4-FFF2-40B4-BE49-F238E27FC236}">
                <a16:creationId xmlns:a16="http://schemas.microsoft.com/office/drawing/2014/main" id="{710E4EC4-0E59-BD34-ABF7-38911ACE0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685" y="3070383"/>
            <a:ext cx="708025" cy="7080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9">
            <a:extLst>
              <a:ext uri="{FF2B5EF4-FFF2-40B4-BE49-F238E27FC236}">
                <a16:creationId xmlns:a16="http://schemas.microsoft.com/office/drawing/2014/main" id="{0A4AEBEC-A8CB-F464-4DC6-E2500BCD25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727" y="4394977"/>
            <a:ext cx="747712" cy="609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id="{66ECB864-6E63-1FFD-CE92-A49A9AC2D8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740" y="5745581"/>
            <a:ext cx="730250" cy="64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333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E59C6D-D429-7C7B-0228-FB62CC45C25D}"/>
              </a:ext>
            </a:extLst>
          </p:cNvPr>
          <p:cNvSpPr>
            <a:spLocks noGrp="1"/>
          </p:cNvSpPr>
          <p:nvPr>
            <p:ph type="ctrTitle"/>
          </p:nvPr>
        </p:nvSpPr>
        <p:spPr>
          <a:xfrm>
            <a:off x="1524000" y="3339779"/>
            <a:ext cx="9144000" cy="2387600"/>
          </a:xfrm>
        </p:spPr>
        <p:txBody>
          <a:bodyPr>
            <a:normAutofit fontScale="90000"/>
          </a:bodyPr>
          <a:lstStyle/>
          <a:p>
            <a:r>
              <a:rPr lang="it-IT" b="1" dirty="0">
                <a:solidFill>
                  <a:srgbClr val="94C020"/>
                </a:solidFill>
                <a:latin typeface="+mn-lt"/>
              </a:rPr>
              <a:t>Corso rivolto a: Centri per la formazione professionale</a:t>
            </a:r>
            <a:br>
              <a:rPr lang="en-GB" b="1" dirty="0">
                <a:solidFill>
                  <a:srgbClr val="94C020"/>
                </a:solidFill>
                <a:latin typeface="+mn-lt"/>
              </a:rPr>
            </a:br>
            <a:r>
              <a:rPr lang="en-GB" b="1" dirty="0">
                <a:solidFill>
                  <a:srgbClr val="94C020"/>
                </a:solidFill>
                <a:latin typeface="+mn-lt"/>
              </a:rPr>
              <a:t>Modulo: </a:t>
            </a:r>
            <a:r>
              <a:rPr lang="it-IT" b="1" dirty="0">
                <a:solidFill>
                  <a:srgbClr val="94C020"/>
                </a:solidFill>
                <a:latin typeface="+mn-lt"/>
              </a:rPr>
              <a:t>Competenze orizzontali</a:t>
            </a:r>
            <a:br>
              <a:rPr lang="en-GB" b="1" dirty="0">
                <a:solidFill>
                  <a:srgbClr val="94C020"/>
                </a:solidFill>
                <a:latin typeface="+mn-lt"/>
              </a:rPr>
            </a:br>
            <a:r>
              <a:rPr lang="it-IT" b="1" dirty="0">
                <a:solidFill>
                  <a:srgbClr val="94C020"/>
                </a:solidFill>
                <a:latin typeface="+mn-lt"/>
              </a:rPr>
              <a:t>Unità di apprendimento: Competenze trasversali (E1)</a:t>
            </a:r>
            <a:endParaRPr lang="en-GB" b="1" dirty="0">
              <a:solidFill>
                <a:srgbClr val="94C020"/>
              </a:solidFill>
              <a:latin typeface="+mn-lt"/>
            </a:endParaRPr>
          </a:p>
        </p:txBody>
      </p:sp>
      <p:sp>
        <p:nvSpPr>
          <p:cNvPr id="3" name="Sottotitolo 2">
            <a:extLst>
              <a:ext uri="{FF2B5EF4-FFF2-40B4-BE49-F238E27FC236}">
                <a16:creationId xmlns:a16="http://schemas.microsoft.com/office/drawing/2014/main" id="{153480B5-24EA-F078-8AFA-9CEF6872103E}"/>
              </a:ext>
            </a:extLst>
          </p:cNvPr>
          <p:cNvSpPr>
            <a:spLocks noGrp="1"/>
          </p:cNvSpPr>
          <p:nvPr>
            <p:ph type="subTitle" idx="1"/>
          </p:nvPr>
        </p:nvSpPr>
        <p:spPr>
          <a:xfrm>
            <a:off x="1524000" y="5903494"/>
            <a:ext cx="9144000" cy="651765"/>
          </a:xfrm>
        </p:spPr>
        <p:txBody>
          <a:bodyPr/>
          <a:lstStyle/>
          <a:p>
            <a:pPr marL="0" indent="0">
              <a:buNone/>
            </a:pPr>
            <a:r>
              <a:rPr lang="en-GB" dirty="0">
                <a:solidFill>
                  <a:schemeClr val="tx1">
                    <a:lumMod val="65000"/>
                    <a:lumOff val="35000"/>
                  </a:schemeClr>
                </a:solidFill>
              </a:rPr>
              <a:t>Authors</a:t>
            </a:r>
            <a:r>
              <a:rPr lang="it-IT" dirty="0">
                <a:solidFill>
                  <a:schemeClr val="tx1">
                    <a:lumMod val="65000"/>
                    <a:lumOff val="35000"/>
                  </a:schemeClr>
                </a:solidFill>
              </a:rPr>
              <a:t>: CESIE &amp; OTC</a:t>
            </a:r>
          </a:p>
        </p:txBody>
      </p:sp>
    </p:spTree>
    <p:extLst>
      <p:ext uri="{BB962C8B-B14F-4D97-AF65-F5344CB8AC3E}">
        <p14:creationId xmlns:p14="http://schemas.microsoft.com/office/powerpoint/2010/main" val="23652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1407314" y="498414"/>
            <a:ext cx="10515600" cy="1009651"/>
          </a:xfrm>
        </p:spPr>
        <p:txBody>
          <a:bodyPr>
            <a:normAutofit fontScale="90000"/>
          </a:bodyPr>
          <a:lstStyle/>
          <a:p>
            <a:r>
              <a:rPr lang="it-IT" sz="4400" dirty="0"/>
              <a:t>Caratteristiche principali di un negoziatore di successo</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20</a:t>
            </a:fld>
            <a:endParaRPr lang="en-US" dirty="0"/>
          </a:p>
        </p:txBody>
      </p:sp>
      <p:graphicFrame>
        <p:nvGraphicFramePr>
          <p:cNvPr id="9" name="Tabella 8">
            <a:extLst>
              <a:ext uri="{FF2B5EF4-FFF2-40B4-BE49-F238E27FC236}">
                <a16:creationId xmlns:a16="http://schemas.microsoft.com/office/drawing/2014/main" id="{81B589C4-9ED0-7AC2-0B87-0EF1442B20FB}"/>
              </a:ext>
            </a:extLst>
          </p:cNvPr>
          <p:cNvGraphicFramePr>
            <a:graphicFrameLocks noGrp="1"/>
          </p:cNvGraphicFramePr>
          <p:nvPr>
            <p:extLst>
              <p:ext uri="{D42A27DB-BD31-4B8C-83A1-F6EECF244321}">
                <p14:modId xmlns:p14="http://schemas.microsoft.com/office/powerpoint/2010/main" val="2946950511"/>
              </p:ext>
            </p:extLst>
          </p:nvPr>
        </p:nvGraphicFramePr>
        <p:xfrm>
          <a:off x="546100" y="1546653"/>
          <a:ext cx="11061700" cy="4650065"/>
        </p:xfrm>
        <a:graphic>
          <a:graphicData uri="http://schemas.openxmlformats.org/drawingml/2006/table">
            <a:tbl>
              <a:tblPr firstRow="1" firstCol="1" bandRow="1"/>
              <a:tblGrid>
                <a:gridCol w="977900">
                  <a:extLst>
                    <a:ext uri="{9D8B030D-6E8A-4147-A177-3AD203B41FA5}">
                      <a16:colId xmlns:a16="http://schemas.microsoft.com/office/drawing/2014/main" val="2719801874"/>
                    </a:ext>
                  </a:extLst>
                </a:gridCol>
                <a:gridCol w="6959743">
                  <a:extLst>
                    <a:ext uri="{9D8B030D-6E8A-4147-A177-3AD203B41FA5}">
                      <a16:colId xmlns:a16="http://schemas.microsoft.com/office/drawing/2014/main" val="1622507777"/>
                    </a:ext>
                  </a:extLst>
                </a:gridCol>
                <a:gridCol w="3124057">
                  <a:extLst>
                    <a:ext uri="{9D8B030D-6E8A-4147-A177-3AD203B41FA5}">
                      <a16:colId xmlns:a16="http://schemas.microsoft.com/office/drawing/2014/main" val="4167120749"/>
                    </a:ext>
                  </a:extLst>
                </a:gridCol>
              </a:tblGrid>
              <a:tr h="342986">
                <a:tc>
                  <a:txBody>
                    <a:bodyPr/>
                    <a:lstStyle/>
                    <a:p>
                      <a:pPr algn="just">
                        <a:lnSpc>
                          <a:spcPct val="107000"/>
                        </a:lnSpc>
                        <a:spcAft>
                          <a:spcPts val="800"/>
                        </a:spcAft>
                      </a:pPr>
                      <a:endParaRPr lang="en-US" sz="1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it-IT" sz="1400" b="1" kern="1200" dirty="0">
                          <a:solidFill>
                            <a:srgbClr val="FFFFFF"/>
                          </a:solidFill>
                          <a:effectLst/>
                          <a:latin typeface="Calibri" panose="020F0502020204030204" pitchFamily="34" charset="0"/>
                          <a:ea typeface="Times New Roman" panose="02020603050405020304" pitchFamily="18" charset="0"/>
                          <a:cs typeface="Open Sans" panose="020B0606030504020204" pitchFamily="34" charset="0"/>
                        </a:rPr>
                        <a:t>CARATTERISTICHE</a:t>
                      </a:r>
                    </a:p>
                  </a:txBody>
                  <a:tcPr marL="46238" marR="462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C020"/>
                    </a:solidFill>
                  </a:tcPr>
                </a:tc>
                <a:tc>
                  <a:txBody>
                    <a:bodyPr/>
                    <a:lstStyle/>
                    <a:p>
                      <a:pPr algn="ctr">
                        <a:lnSpc>
                          <a:spcPct val="107000"/>
                        </a:lnSpc>
                        <a:spcAft>
                          <a:spcPts val="800"/>
                        </a:spcAft>
                      </a:pPr>
                      <a:r>
                        <a:rPr lang="it-IT" sz="1400" b="1" kern="1200" dirty="0">
                          <a:solidFill>
                            <a:srgbClr val="FFFFFF"/>
                          </a:solidFill>
                          <a:effectLst/>
                          <a:latin typeface="Calibri" panose="020F0502020204030204" pitchFamily="34" charset="0"/>
                          <a:ea typeface="Times New Roman" panose="02020603050405020304" pitchFamily="18" charset="0"/>
                          <a:cs typeface="Open Sans" panose="020B0606030504020204" pitchFamily="34" charset="0"/>
                        </a:rPr>
                        <a:t>ESEMPI</a:t>
                      </a:r>
                    </a:p>
                  </a:txBody>
                  <a:tcPr marL="46238" marR="462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C020"/>
                    </a:solidFill>
                  </a:tcPr>
                </a:tc>
                <a:extLst>
                  <a:ext uri="{0D108BD9-81ED-4DB2-BD59-A6C34878D82A}">
                    <a16:rowId xmlns:a16="http://schemas.microsoft.com/office/drawing/2014/main" val="2910831186"/>
                  </a:ext>
                </a:extLst>
              </a:tr>
              <a:tr h="1153162">
                <a:tc>
                  <a:txBody>
                    <a:bodyPr/>
                    <a:lstStyle/>
                    <a:p>
                      <a:pPr algn="just">
                        <a:lnSpc>
                          <a:spcPct val="107000"/>
                        </a:lnSpc>
                        <a:spcAft>
                          <a:spcPts val="800"/>
                        </a:spcAft>
                      </a:pPr>
                      <a:endParaRPr lang="en-US" sz="1000" kern="100">
                        <a:solidFill>
                          <a:srgbClr val="000000"/>
                        </a:solidFill>
                        <a:effectLst/>
                        <a:latin typeface="Calibri" panose="020F0502020204030204" pitchFamily="34" charset="0"/>
                        <a:ea typeface="Calibri" panose="020F0502020204030204" pitchFamily="34"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125"/>
                        </a:spcAft>
                      </a:pPr>
                      <a:r>
                        <a:rPr lang="it-IT" sz="1400" b="1" dirty="0">
                          <a:solidFill>
                            <a:srgbClr val="000000"/>
                          </a:solidFill>
                          <a:effectLst/>
                          <a:latin typeface="+mn-lt"/>
                          <a:ea typeface="Times New Roman" panose="02020603050405020304" pitchFamily="18" charset="0"/>
                          <a:cs typeface="Open Sans" panose="020B0606030504020204" pitchFamily="34" charset="0"/>
                        </a:rPr>
                        <a:t>Consapevolezza culturale</a:t>
                      </a:r>
                    </a:p>
                    <a:p>
                      <a:pPr algn="just">
                        <a:lnSpc>
                          <a:spcPct val="115000"/>
                        </a:lnSpc>
                        <a:spcAft>
                          <a:spcPts val="1125"/>
                        </a:spcAft>
                      </a:pPr>
                      <a:r>
                        <a:rPr lang="it-IT" sz="1400" b="0" dirty="0">
                          <a:solidFill>
                            <a:srgbClr val="000000"/>
                          </a:solidFill>
                          <a:effectLst/>
                          <a:latin typeface="+mn-lt"/>
                          <a:ea typeface="Times New Roman" panose="02020603050405020304" pitchFamily="18" charset="0"/>
                          <a:cs typeface="Open Sans" panose="020B0606030504020204" pitchFamily="34" charset="0"/>
                        </a:rPr>
                        <a:t>Nelle trattative internazionali o interculturali, la comprensione delle differenze culturali è fondamentale. Chi negozia con efficacia è consapevole della propria cultura e sa adattare il proprio approccio per risultare rispettoso ed efficace in contesti diversi</a:t>
                      </a:r>
                    </a:p>
                  </a:txBody>
                  <a:tcPr marL="65631" marR="656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400" i="1" dirty="0">
                          <a:solidFill>
                            <a:srgbClr val="000000"/>
                          </a:solidFill>
                          <a:effectLst/>
                          <a:latin typeface="+mn-lt"/>
                          <a:ea typeface="Times New Roman" panose="02020603050405020304" pitchFamily="18" charset="0"/>
                          <a:cs typeface="Open Sans" panose="020B0606030504020204" pitchFamily="34" charset="0"/>
                        </a:rPr>
                        <a:t>In una negoziazione con controparti giapponesi, essere consapevoli della loro preferenza per la comunicazione indiretta e per i segnali non verbali (come il silenzio) può evitare fraintendimenti e facilitare un processo di negoziazione più fluido</a:t>
                      </a:r>
                      <a:endParaRPr lang="it-IT" sz="1400" dirty="0">
                        <a:solidFill>
                          <a:srgbClr val="000000"/>
                        </a:solidFill>
                        <a:effectLst/>
                        <a:latin typeface="+mn-lt"/>
                        <a:ea typeface="Times New Roman" panose="02020603050405020304" pitchFamily="18" charset="0"/>
                        <a:cs typeface="Open Sans" panose="020B0606030504020204" pitchFamily="34" charset="0"/>
                      </a:endParaRPr>
                    </a:p>
                  </a:txBody>
                  <a:tcPr marL="65631" marR="656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4650827"/>
                  </a:ext>
                </a:extLst>
              </a:tr>
              <a:tr h="1084451">
                <a:tc>
                  <a:txBody>
                    <a:bodyPr/>
                    <a:lstStyle/>
                    <a:p>
                      <a:pPr algn="just">
                        <a:lnSpc>
                          <a:spcPct val="107000"/>
                        </a:lnSpc>
                        <a:spcAft>
                          <a:spcPts val="800"/>
                        </a:spcAft>
                      </a:pPr>
                      <a:endParaRPr lang="en-US" sz="1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125"/>
                        </a:spcAft>
                      </a:pPr>
                      <a:r>
                        <a:rPr lang="it-IT" sz="1400" b="1" dirty="0">
                          <a:solidFill>
                            <a:srgbClr val="000000"/>
                          </a:solidFill>
                          <a:effectLst/>
                          <a:latin typeface="+mn-lt"/>
                          <a:ea typeface="Times New Roman" panose="02020603050405020304" pitchFamily="18" charset="0"/>
                          <a:cs typeface="Open Sans" panose="020B0606030504020204" pitchFamily="34" charset="0"/>
                        </a:rPr>
                        <a:t>Pensiero strategico</a:t>
                      </a:r>
                    </a:p>
                    <a:p>
                      <a:pPr algn="just">
                        <a:lnSpc>
                          <a:spcPct val="115000"/>
                        </a:lnSpc>
                        <a:spcAft>
                          <a:spcPts val="1125"/>
                        </a:spcAft>
                      </a:pPr>
                      <a:r>
                        <a:rPr lang="it-IT" sz="1400" b="0" dirty="0">
                          <a:solidFill>
                            <a:srgbClr val="000000"/>
                          </a:solidFill>
                          <a:effectLst/>
                          <a:latin typeface="+mn-lt"/>
                          <a:ea typeface="Times New Roman" panose="02020603050405020304" pitchFamily="18" charset="0"/>
                          <a:cs typeface="Open Sans" panose="020B0606030504020204" pitchFamily="34" charset="0"/>
                        </a:rPr>
                        <a:t>Chi conduce una trattativa utilizza il pensiero strategico per pianificare le proprie mosse e anticipare le risposte della controparte. Ciò include la comprensione delle regole del gioco, la valutazione del valore relativo delle concessioni e una chiara strategia per raggiungere i propri obiettivi</a:t>
                      </a:r>
                    </a:p>
                  </a:txBody>
                  <a:tcPr marL="65631" marR="656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400" i="1" dirty="0">
                          <a:solidFill>
                            <a:srgbClr val="000000"/>
                          </a:solidFill>
                          <a:effectLst/>
                          <a:latin typeface="+mn-lt"/>
                          <a:ea typeface="Times New Roman" panose="02020603050405020304" pitchFamily="18" charset="0"/>
                          <a:cs typeface="Open Sans" panose="020B0606030504020204" pitchFamily="34" charset="0"/>
                        </a:rPr>
                        <a:t>Quando si negozia l’acquisto di un terreno per fini di espansione, il pensiero strategico implica la valutazione della fattibilità a lungo termine dell’investimento e il suo allineamento con gli obiettivi dell’azienda</a:t>
                      </a:r>
                      <a:endParaRPr lang="it-IT" sz="1400" dirty="0">
                        <a:solidFill>
                          <a:srgbClr val="000000"/>
                        </a:solidFill>
                        <a:effectLst/>
                        <a:latin typeface="+mn-lt"/>
                        <a:ea typeface="Times New Roman" panose="02020603050405020304" pitchFamily="18" charset="0"/>
                        <a:cs typeface="Open Sans" panose="020B0606030504020204" pitchFamily="34" charset="0"/>
                      </a:endParaRPr>
                    </a:p>
                  </a:txBody>
                  <a:tcPr marL="65631" marR="656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3370608"/>
                  </a:ext>
                </a:extLst>
              </a:tr>
              <a:tr h="952456">
                <a:tc>
                  <a:txBody>
                    <a:bodyPr/>
                    <a:lstStyle/>
                    <a:p>
                      <a:pPr algn="just">
                        <a:lnSpc>
                          <a:spcPct val="107000"/>
                        </a:lnSpc>
                        <a:spcAft>
                          <a:spcPts val="800"/>
                        </a:spcAft>
                      </a:pPr>
                      <a:endParaRPr lang="en-US" sz="1000" kern="100">
                        <a:solidFill>
                          <a:srgbClr val="000000"/>
                        </a:solidFill>
                        <a:effectLst/>
                        <a:latin typeface="Calibri" panose="020F0502020204030204" pitchFamily="34" charset="0"/>
                        <a:ea typeface="Calibri" panose="020F0502020204030204" pitchFamily="34" charset="0"/>
                        <a:cs typeface="Open Sans" panose="020B0606030504020204" pitchFamily="34" charset="0"/>
                      </a:endParaRPr>
                    </a:p>
                  </a:txBody>
                  <a:tcPr marL="46238" marR="462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125"/>
                        </a:spcAft>
                      </a:pPr>
                      <a:r>
                        <a:rPr lang="it-IT" sz="1400" b="1" dirty="0">
                          <a:solidFill>
                            <a:srgbClr val="000000"/>
                          </a:solidFill>
                          <a:effectLst/>
                          <a:latin typeface="+mn-lt"/>
                          <a:ea typeface="Times New Roman" panose="02020603050405020304" pitchFamily="18" charset="0"/>
                          <a:cs typeface="Open Sans" panose="020B0606030504020204" pitchFamily="34" charset="0"/>
                        </a:rPr>
                        <a:t>Capacità di risolvere i conflitti</a:t>
                      </a:r>
                    </a:p>
                    <a:p>
                      <a:pPr algn="just">
                        <a:lnSpc>
                          <a:spcPct val="115000"/>
                        </a:lnSpc>
                        <a:spcAft>
                          <a:spcPts val="1125"/>
                        </a:spcAft>
                      </a:pPr>
                      <a:r>
                        <a:rPr lang="it-IT" sz="1400" b="0" dirty="0">
                          <a:solidFill>
                            <a:srgbClr val="000000"/>
                          </a:solidFill>
                          <a:effectLst/>
                          <a:latin typeface="+mn-lt"/>
                          <a:ea typeface="Times New Roman" panose="02020603050405020304" pitchFamily="18" charset="0"/>
                          <a:cs typeface="Open Sans" panose="020B0606030504020204" pitchFamily="34" charset="0"/>
                        </a:rPr>
                        <a:t>I conflitti sono una parte naturale della negoziazione. Chi è brava/o a negoziare ha una spiccata capacità di risolvere i conflitti, che usa per trovare un terreno comune e per evitare che le controversie si inaspriscano</a:t>
                      </a:r>
                    </a:p>
                  </a:txBody>
                  <a:tcPr marL="65631" marR="656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800"/>
                        </a:spcAft>
                      </a:pPr>
                      <a:r>
                        <a:rPr lang="it-IT" sz="1400" i="1" dirty="0">
                          <a:solidFill>
                            <a:srgbClr val="000000"/>
                          </a:solidFill>
                          <a:effectLst/>
                          <a:latin typeface="+mn-lt"/>
                          <a:ea typeface="Times New Roman" panose="02020603050405020304" pitchFamily="18" charset="0"/>
                          <a:cs typeface="Open Sans" panose="020B0606030504020204" pitchFamily="34" charset="0"/>
                        </a:rPr>
                        <a:t>In una negoziazione con una controparte aggressiva, è bene individuare i segnali di tensione, come alzare la voce o usare un linguaggio aggressivo, e prendere provvedimenti per stemperare il clima di tensione</a:t>
                      </a:r>
                      <a:endParaRPr lang="it-IT" sz="1400" dirty="0">
                        <a:solidFill>
                          <a:srgbClr val="000000"/>
                        </a:solidFill>
                        <a:effectLst/>
                        <a:latin typeface="+mn-lt"/>
                        <a:ea typeface="Times New Roman" panose="02020603050405020304" pitchFamily="18" charset="0"/>
                        <a:cs typeface="Open Sans" panose="020B0606030504020204" pitchFamily="34" charset="0"/>
                      </a:endParaRPr>
                    </a:p>
                  </a:txBody>
                  <a:tcPr marL="65631" marR="656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370652"/>
                  </a:ext>
                </a:extLst>
              </a:tr>
            </a:tbl>
          </a:graphicData>
        </a:graphic>
      </p:graphicFrame>
      <p:pic>
        <p:nvPicPr>
          <p:cNvPr id="2" name="Immagine 1">
            <a:extLst>
              <a:ext uri="{FF2B5EF4-FFF2-40B4-BE49-F238E27FC236}">
                <a16:creationId xmlns:a16="http://schemas.microsoft.com/office/drawing/2014/main" id="{6CDF306D-22E7-554F-5B61-CF7A3E57D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610" y="2278986"/>
            <a:ext cx="776510" cy="7663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a:extLst>
              <a:ext uri="{FF2B5EF4-FFF2-40B4-BE49-F238E27FC236}">
                <a16:creationId xmlns:a16="http://schemas.microsoft.com/office/drawing/2014/main" id="{0646A305-CDBA-44B2-13C8-5FD0FDA8A2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492" y="3730438"/>
            <a:ext cx="756166" cy="730735"/>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1535229286">
            <a:extLst>
              <a:ext uri="{FF2B5EF4-FFF2-40B4-BE49-F238E27FC236}">
                <a16:creationId xmlns:a16="http://schemas.microsoft.com/office/drawing/2014/main" id="{FBE0E6DD-A73E-CF68-18B0-AA098A9B72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902" y="5067411"/>
            <a:ext cx="776510" cy="766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897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fontScale="90000"/>
          </a:bodyPr>
          <a:lstStyle/>
          <a:p>
            <a:r>
              <a:rPr lang="it-IT" sz="4400" dirty="0"/>
              <a:t>Come analizzare il contesto di una negoziazione</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21</a:t>
            </a:fld>
            <a:endParaRPr lang="en-US" dirty="0"/>
          </a:p>
        </p:txBody>
      </p:sp>
      <p:sp>
        <p:nvSpPr>
          <p:cNvPr id="8" name="CasellaDiTesto 7">
            <a:extLst>
              <a:ext uri="{FF2B5EF4-FFF2-40B4-BE49-F238E27FC236}">
                <a16:creationId xmlns:a16="http://schemas.microsoft.com/office/drawing/2014/main" id="{305FED67-39CC-F664-69B8-DF575C3F0ADB}"/>
              </a:ext>
            </a:extLst>
          </p:cNvPr>
          <p:cNvSpPr txBox="1"/>
          <p:nvPr/>
        </p:nvSpPr>
        <p:spPr>
          <a:xfrm>
            <a:off x="550506" y="1625537"/>
            <a:ext cx="10879493" cy="707886"/>
          </a:xfrm>
          <a:prstGeom prst="rect">
            <a:avLst/>
          </a:prstGeom>
          <a:noFill/>
        </p:spPr>
        <p:txBody>
          <a:bodyPr wrap="square" rtlCol="0">
            <a:spAutoFit/>
          </a:bodyPr>
          <a:lstStyle/>
          <a:p>
            <a:r>
              <a:rPr lang="it-IT" sz="2000" b="1" dirty="0">
                <a:solidFill>
                  <a:schemeClr val="tx1">
                    <a:lumMod val="65000"/>
                    <a:lumOff val="35000"/>
                  </a:schemeClr>
                </a:solidFill>
                <a:ea typeface="Times New Roman" panose="02020603050405020304" pitchFamily="18" charset="0"/>
              </a:rPr>
              <a:t>Analizzare il contesto di una negoziazione </a:t>
            </a:r>
            <a:r>
              <a:rPr lang="it-IT" sz="2000" dirty="0">
                <a:solidFill>
                  <a:schemeClr val="tx1">
                    <a:lumMod val="65000"/>
                    <a:lumOff val="35000"/>
                  </a:schemeClr>
                </a:solidFill>
                <a:ea typeface="Times New Roman" panose="02020603050405020304" pitchFamily="18" charset="0"/>
              </a:rPr>
              <a:t>significa esaminarlo con attenzione per capire cosa sta succedendo e pianificare come gestirlo. </a:t>
            </a:r>
            <a:endParaRPr lang="it-IT" sz="2000" dirty="0">
              <a:solidFill>
                <a:schemeClr val="tx1">
                  <a:lumMod val="65000"/>
                  <a:lumOff val="35000"/>
                </a:schemeClr>
              </a:solidFill>
            </a:endParaRPr>
          </a:p>
        </p:txBody>
      </p:sp>
      <p:pic>
        <p:nvPicPr>
          <p:cNvPr id="10" name="Immagine 9">
            <a:extLst>
              <a:ext uri="{FF2B5EF4-FFF2-40B4-BE49-F238E27FC236}">
                <a16:creationId xmlns:a16="http://schemas.microsoft.com/office/drawing/2014/main" id="{E81F2BE5-BCA2-2302-EBA0-FA43C7C3A2D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207" y="2427389"/>
            <a:ext cx="3551229" cy="2432050"/>
          </a:xfrm>
          <a:prstGeom prst="rect">
            <a:avLst/>
          </a:prstGeom>
          <a:noFill/>
        </p:spPr>
      </p:pic>
      <p:sp>
        <p:nvSpPr>
          <p:cNvPr id="11" name="CasellaDiTesto 10">
            <a:extLst>
              <a:ext uri="{FF2B5EF4-FFF2-40B4-BE49-F238E27FC236}">
                <a16:creationId xmlns:a16="http://schemas.microsoft.com/office/drawing/2014/main" id="{695DA5CA-94BE-A97D-48E9-B9712FE9319F}"/>
              </a:ext>
            </a:extLst>
          </p:cNvPr>
          <p:cNvSpPr txBox="1"/>
          <p:nvPr/>
        </p:nvSpPr>
        <p:spPr>
          <a:xfrm>
            <a:off x="4344686" y="3487893"/>
            <a:ext cx="3291132" cy="2053639"/>
          </a:xfrm>
          <a:prstGeom prst="rect">
            <a:avLst/>
          </a:prstGeom>
          <a:noFill/>
        </p:spPr>
        <p:txBody>
          <a:bodyPr wrap="square">
            <a:spAutoFit/>
          </a:bodyPr>
          <a:lstStyle/>
          <a:p>
            <a:pPr algn="ctr">
              <a:lnSpc>
                <a:spcPct val="107000"/>
              </a:lnSpc>
              <a:spcAft>
                <a:spcPts val="800"/>
              </a:spcAft>
            </a:pPr>
            <a:r>
              <a:rPr lang="it-IT" sz="2000" u="sng" kern="100" dirty="0">
                <a:solidFill>
                  <a:schemeClr val="tx1">
                    <a:lumMod val="65000"/>
                    <a:lumOff val="35000"/>
                  </a:schemeClr>
                </a:solidFill>
                <a:ea typeface="Calibri" panose="020F0502020204030204" pitchFamily="34" charset="0"/>
                <a:cs typeface="Times New Roman" panose="02020603050405020304" pitchFamily="18" charset="0"/>
              </a:rPr>
              <a:t>Comprendendo la situazione </a:t>
            </a:r>
            <a:r>
              <a:rPr lang="it-IT" sz="2000" kern="100" dirty="0">
                <a:solidFill>
                  <a:schemeClr val="tx1">
                    <a:lumMod val="65000"/>
                    <a:lumOff val="35000"/>
                  </a:schemeClr>
                </a:solidFill>
                <a:ea typeface="Calibri" panose="020F0502020204030204" pitchFamily="34" charset="0"/>
                <a:cs typeface="Times New Roman" panose="02020603050405020304" pitchFamily="18" charset="0"/>
              </a:rPr>
              <a:t>e </a:t>
            </a:r>
            <a:r>
              <a:rPr lang="it-IT" sz="2000" u="sng" kern="100" dirty="0">
                <a:solidFill>
                  <a:schemeClr val="tx1">
                    <a:lumMod val="65000"/>
                    <a:lumOff val="35000"/>
                  </a:schemeClr>
                </a:solidFill>
                <a:ea typeface="Calibri" panose="020F0502020204030204" pitchFamily="34" charset="0"/>
                <a:cs typeface="Times New Roman" panose="02020603050405020304" pitchFamily="18" charset="0"/>
              </a:rPr>
              <a:t>pianificando il vostro approccio</a:t>
            </a:r>
            <a:r>
              <a:rPr lang="it-IT" sz="2000" kern="100" dirty="0">
                <a:solidFill>
                  <a:schemeClr val="tx1">
                    <a:lumMod val="65000"/>
                    <a:lumOff val="35000"/>
                  </a:schemeClr>
                </a:solidFill>
                <a:ea typeface="Calibri" panose="020F0502020204030204" pitchFamily="34" charset="0"/>
                <a:cs typeface="Times New Roman" panose="02020603050405020304" pitchFamily="18" charset="0"/>
              </a:rPr>
              <a:t>, potete aumentare le probabilità di raggiungere un accordo soddisfacente per tutte le parti coinvolte.</a:t>
            </a:r>
            <a:endParaRPr lang="it-IT" sz="2000" dirty="0">
              <a:solidFill>
                <a:schemeClr val="tx1">
                  <a:lumMod val="65000"/>
                  <a:lumOff val="35000"/>
                </a:schemeClr>
              </a:solidFill>
              <a:effectLst/>
              <a:ea typeface="Times New Roman" panose="02020603050405020304" pitchFamily="18" charset="0"/>
              <a:cs typeface="Open Sans" panose="020B0606030504020204" pitchFamily="34" charset="0"/>
            </a:endParaRPr>
          </a:p>
        </p:txBody>
      </p:sp>
      <p:pic>
        <p:nvPicPr>
          <p:cNvPr id="12" name="Immagine 11">
            <a:extLst>
              <a:ext uri="{FF2B5EF4-FFF2-40B4-BE49-F238E27FC236}">
                <a16:creationId xmlns:a16="http://schemas.microsoft.com/office/drawing/2014/main" id="{3F4C6FA7-C997-047F-8C67-55029B146E75}"/>
              </a:ext>
            </a:extLst>
          </p:cNvPr>
          <p:cNvPicPr>
            <a:picLocks noChangeAspect="1"/>
          </p:cNvPicPr>
          <p:nvPr/>
        </p:nvPicPr>
        <p:blipFill>
          <a:blip r:embed="rId3"/>
          <a:stretch>
            <a:fillRect/>
          </a:stretch>
        </p:blipFill>
        <p:spPr>
          <a:xfrm>
            <a:off x="8211565" y="3810540"/>
            <a:ext cx="3551228" cy="2476715"/>
          </a:xfrm>
          <a:prstGeom prst="rect">
            <a:avLst/>
          </a:prstGeom>
        </p:spPr>
      </p:pic>
    </p:spTree>
    <p:extLst>
      <p:ext uri="{BB962C8B-B14F-4D97-AF65-F5344CB8AC3E}">
        <p14:creationId xmlns:p14="http://schemas.microsoft.com/office/powerpoint/2010/main" val="1872243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1020145" y="666679"/>
            <a:ext cx="10515600" cy="1009651"/>
          </a:xfrm>
        </p:spPr>
        <p:txBody>
          <a:bodyPr>
            <a:normAutofit fontScale="90000"/>
          </a:bodyPr>
          <a:lstStyle/>
          <a:p>
            <a:r>
              <a:rPr lang="it-IT" sz="4400" dirty="0"/>
              <a:t>Come analizzare il contesto di una negoziazione</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22</a:t>
            </a:fld>
            <a:endParaRPr lang="en-US" dirty="0"/>
          </a:p>
        </p:txBody>
      </p:sp>
      <p:sp>
        <p:nvSpPr>
          <p:cNvPr id="2" name="CasellaDiTesto 1">
            <a:extLst>
              <a:ext uri="{FF2B5EF4-FFF2-40B4-BE49-F238E27FC236}">
                <a16:creationId xmlns:a16="http://schemas.microsoft.com/office/drawing/2014/main" id="{090DE5F5-F5CD-EFF5-3EEE-18BDF83C7F5E}"/>
              </a:ext>
            </a:extLst>
          </p:cNvPr>
          <p:cNvSpPr txBox="1"/>
          <p:nvPr/>
        </p:nvSpPr>
        <p:spPr>
          <a:xfrm>
            <a:off x="656252" y="1491664"/>
            <a:ext cx="10879493" cy="369332"/>
          </a:xfrm>
          <a:prstGeom prst="rect">
            <a:avLst/>
          </a:prstGeom>
          <a:noFill/>
        </p:spPr>
        <p:txBody>
          <a:bodyPr wrap="square" rtlCol="0">
            <a:spAutoFit/>
          </a:bodyPr>
          <a:lstStyle/>
          <a:p>
            <a:pPr algn="ctr"/>
            <a:r>
              <a:rPr lang="it-IT" dirty="0">
                <a:solidFill>
                  <a:schemeClr val="tx1">
                    <a:lumMod val="65000"/>
                    <a:lumOff val="35000"/>
                  </a:schemeClr>
                </a:solidFill>
                <a:latin typeface="Calibri" panose="020F0502020204030204" pitchFamily="34" charset="0"/>
                <a:ea typeface="Times New Roman" panose="02020603050405020304" pitchFamily="18" charset="0"/>
              </a:rPr>
              <a:t>Per analizzare correttamente il contesto di una negoziazione, è possibile trarre spunto dalle seguenti 5 fasi:</a:t>
            </a:r>
          </a:p>
        </p:txBody>
      </p:sp>
      <p:sp>
        <p:nvSpPr>
          <p:cNvPr id="9" name="CasellaDiTesto 8">
            <a:extLst>
              <a:ext uri="{FF2B5EF4-FFF2-40B4-BE49-F238E27FC236}">
                <a16:creationId xmlns:a16="http://schemas.microsoft.com/office/drawing/2014/main" id="{6D8684BF-D7E8-3981-DD00-54836B97BC20}"/>
              </a:ext>
            </a:extLst>
          </p:cNvPr>
          <p:cNvSpPr txBox="1"/>
          <p:nvPr/>
        </p:nvSpPr>
        <p:spPr>
          <a:xfrm>
            <a:off x="9428596" y="5525353"/>
            <a:ext cx="1587500" cy="830997"/>
          </a:xfrm>
          <a:prstGeom prst="rect">
            <a:avLst/>
          </a:prstGeom>
          <a:noFill/>
        </p:spPr>
        <p:txBody>
          <a:bodyPr wrap="square">
            <a:spAutoFit/>
          </a:bodyPr>
          <a:lstStyle/>
          <a:p>
            <a:r>
              <a:rPr lang="it-IT" sz="1200" dirty="0">
                <a:solidFill>
                  <a:schemeClr val="tx1">
                    <a:lumMod val="65000"/>
                    <a:lumOff val="35000"/>
                  </a:schemeClr>
                </a:solidFill>
                <a:effectLst/>
                <a:ea typeface="Times New Roman" panose="02020603050405020304" pitchFamily="18" charset="0"/>
                <a:cs typeface="Open Sans" panose="020B0606030504020204" pitchFamily="34" charset="0"/>
              </a:rPr>
              <a:t>Le cinque fasi dell’analisi della negoziazione (Fonte: elaborazione propria)</a:t>
            </a:r>
            <a:endParaRPr lang="it-IT" sz="1200" dirty="0">
              <a:solidFill>
                <a:schemeClr val="tx1">
                  <a:lumMod val="65000"/>
                  <a:lumOff val="35000"/>
                </a:schemeClr>
              </a:solidFill>
            </a:endParaRPr>
          </a:p>
        </p:txBody>
      </p:sp>
      <p:graphicFrame>
        <p:nvGraphicFramePr>
          <p:cNvPr id="8" name="Diagramma 7">
            <a:extLst>
              <a:ext uri="{FF2B5EF4-FFF2-40B4-BE49-F238E27FC236}">
                <a16:creationId xmlns:a16="http://schemas.microsoft.com/office/drawing/2014/main" id="{AF2E0E3E-AAED-4312-B7E9-4F7D18473CF3}"/>
              </a:ext>
            </a:extLst>
          </p:cNvPr>
          <p:cNvGraphicFramePr/>
          <p:nvPr>
            <p:extLst>
              <p:ext uri="{D42A27DB-BD31-4B8C-83A1-F6EECF244321}">
                <p14:modId xmlns:p14="http://schemas.microsoft.com/office/powerpoint/2010/main" val="1597123338"/>
              </p:ext>
            </p:extLst>
          </p:nvPr>
        </p:nvGraphicFramePr>
        <p:xfrm>
          <a:off x="1223140" y="1860996"/>
          <a:ext cx="8205456" cy="3895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9956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fontScale="90000"/>
          </a:bodyPr>
          <a:lstStyle/>
          <a:p>
            <a:r>
              <a:rPr lang="it-IT" sz="4400" dirty="0"/>
              <a:t>Come analizzare il contesto di una negoziazione</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23</a:t>
            </a:fld>
            <a:endParaRPr lang="en-US" dirty="0"/>
          </a:p>
        </p:txBody>
      </p:sp>
      <p:sp>
        <p:nvSpPr>
          <p:cNvPr id="4" name="CasellaDiTesto 3">
            <a:extLst>
              <a:ext uri="{FF2B5EF4-FFF2-40B4-BE49-F238E27FC236}">
                <a16:creationId xmlns:a16="http://schemas.microsoft.com/office/drawing/2014/main" id="{7DA9E473-1A66-D75A-47D1-9AF8C403121A}"/>
              </a:ext>
            </a:extLst>
          </p:cNvPr>
          <p:cNvSpPr txBox="1"/>
          <p:nvPr/>
        </p:nvSpPr>
        <p:spPr>
          <a:xfrm>
            <a:off x="5050008" y="3042545"/>
            <a:ext cx="2091977" cy="400110"/>
          </a:xfrm>
          <a:prstGeom prst="rect">
            <a:avLst/>
          </a:prstGeom>
          <a:solidFill>
            <a:schemeClr val="accent2"/>
          </a:solidFill>
          <a:ln>
            <a:solidFill>
              <a:srgbClr val="FF7058"/>
            </a:solidFill>
          </a:ln>
        </p:spPr>
        <p:txBody>
          <a:bodyPr wrap="square" rtlCol="0">
            <a:spAutoFit/>
          </a:bodyPr>
          <a:lstStyle/>
          <a:p>
            <a:r>
              <a:rPr lang="en-US" sz="2000" b="1" dirty="0">
                <a:solidFill>
                  <a:schemeClr val="bg1"/>
                </a:solidFill>
                <a:latin typeface="Calibri" panose="020F0502020204030204" pitchFamily="34" charset="0"/>
                <a:ea typeface="Times New Roman" panose="02020603050405020304" pitchFamily="18" charset="0"/>
              </a:rPr>
              <a:t>INDIVIDUAZIONE</a:t>
            </a:r>
          </a:p>
        </p:txBody>
      </p:sp>
      <p:pic>
        <p:nvPicPr>
          <p:cNvPr id="8" name="Immagine 7">
            <a:extLst>
              <a:ext uri="{FF2B5EF4-FFF2-40B4-BE49-F238E27FC236}">
                <a16:creationId xmlns:a16="http://schemas.microsoft.com/office/drawing/2014/main" id="{D4133304-E6AC-BBC5-719F-1D6ACE1120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0867" y="1676693"/>
            <a:ext cx="1390261" cy="1292426"/>
          </a:xfrm>
          <a:prstGeom prst="rect">
            <a:avLst/>
          </a:prstGeom>
        </p:spPr>
      </p:pic>
      <p:sp>
        <p:nvSpPr>
          <p:cNvPr id="10" name="CasellaDiTesto 9">
            <a:extLst>
              <a:ext uri="{FF2B5EF4-FFF2-40B4-BE49-F238E27FC236}">
                <a16:creationId xmlns:a16="http://schemas.microsoft.com/office/drawing/2014/main" id="{854F8BE2-56BA-1C96-616D-F8E5318B7AFA}"/>
              </a:ext>
            </a:extLst>
          </p:cNvPr>
          <p:cNvSpPr txBox="1"/>
          <p:nvPr/>
        </p:nvSpPr>
        <p:spPr>
          <a:xfrm>
            <a:off x="656251" y="3761575"/>
            <a:ext cx="10879492" cy="1367234"/>
          </a:xfrm>
          <a:prstGeom prst="rect">
            <a:avLst/>
          </a:prstGeom>
          <a:noFill/>
        </p:spPr>
        <p:txBody>
          <a:bodyPr wrap="square">
            <a:spAutoFit/>
          </a:bodyPr>
          <a:lstStyle/>
          <a:p>
            <a:pPr marL="285750" indent="-285750" algn="just">
              <a:lnSpc>
                <a:spcPct val="107000"/>
              </a:lnSpc>
              <a:spcAft>
                <a:spcPts val="800"/>
              </a:spcAft>
              <a:buFont typeface="Arial" panose="020B0604020202020204" pitchFamily="34" charset="0"/>
              <a:buChar char="•"/>
            </a:pPr>
            <a:r>
              <a:rPr lang="it-IT" sz="1800" b="1"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Individuare le parti: </a:t>
            </a:r>
            <a:r>
              <a:rPr lang="it-IT" sz="18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Per prima cosa, immaginate chi è coinvolto nella negoziazione. Chi sono le persone o i gruppi che hanno un interesse nel raggiungimento di un buon risultato? Stilate un elenco.</a:t>
            </a:r>
            <a:r>
              <a:rPr lang="en-US" sz="18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 </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marL="285750" indent="-285750" algn="just">
              <a:lnSpc>
                <a:spcPct val="107000"/>
              </a:lnSpc>
              <a:spcAft>
                <a:spcPts val="1125"/>
              </a:spcAft>
              <a:buFont typeface="Arial" panose="020B0604020202020204" pitchFamily="34" charset="0"/>
              <a:buChar char="•"/>
            </a:pPr>
            <a:r>
              <a:rPr lang="it-IT" sz="1800" b="1"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Valutare l’equilibrio delle posizioni di potere: </a:t>
            </a:r>
            <a:r>
              <a:rPr lang="it-IT" sz="18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Pensate a chi ha più influenza o potere nella negoziazione. Questo può aiutarvi a capire chi potrebbe avere il sopravvento.</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p:txBody>
      </p:sp>
    </p:spTree>
    <p:extLst>
      <p:ext uri="{BB962C8B-B14F-4D97-AF65-F5344CB8AC3E}">
        <p14:creationId xmlns:p14="http://schemas.microsoft.com/office/powerpoint/2010/main" val="2963066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fontScale="90000"/>
          </a:bodyPr>
          <a:lstStyle/>
          <a:p>
            <a:r>
              <a:rPr lang="it-IT" sz="4400" dirty="0"/>
              <a:t>Come analizzare il contesto di una negoziazione</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24</a:t>
            </a:fld>
            <a:endParaRPr lang="en-US" dirty="0"/>
          </a:p>
        </p:txBody>
      </p:sp>
      <p:sp>
        <p:nvSpPr>
          <p:cNvPr id="10" name="CasellaDiTesto 9">
            <a:extLst>
              <a:ext uri="{FF2B5EF4-FFF2-40B4-BE49-F238E27FC236}">
                <a16:creationId xmlns:a16="http://schemas.microsoft.com/office/drawing/2014/main" id="{854F8BE2-56BA-1C96-616D-F8E5318B7AFA}"/>
              </a:ext>
            </a:extLst>
          </p:cNvPr>
          <p:cNvSpPr txBox="1"/>
          <p:nvPr/>
        </p:nvSpPr>
        <p:spPr>
          <a:xfrm>
            <a:off x="656251" y="3761575"/>
            <a:ext cx="10879492" cy="2246769"/>
          </a:xfrm>
          <a:prstGeom prst="rect">
            <a:avLst/>
          </a:prstGeom>
          <a:noFill/>
        </p:spPr>
        <p:txBody>
          <a:bodyPr wrap="square">
            <a:spAutoFit/>
          </a:bodyPr>
          <a:lstStyle/>
          <a:p>
            <a:pPr marL="342900" indent="-342900">
              <a:buFont typeface="Arial" panose="020B0604020202020204" pitchFamily="34" charset="0"/>
              <a:buChar char="•"/>
            </a:pPr>
            <a:r>
              <a:rPr lang="it-IT" sz="2000" b="1"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Ricercare </a:t>
            </a:r>
            <a:r>
              <a:rPr lang="it-IT" sz="20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e</a:t>
            </a:r>
            <a:r>
              <a:rPr lang="it-IT" sz="2000" b="1"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 raccogliere informazioni </a:t>
            </a:r>
            <a:r>
              <a:rPr lang="it-IT" sz="20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sul contesto più ampio della trattativa. Questo può includere le tendenze del settore, le condizioni di mercato, le considerazioni legali e normative e tutti i fattori esterni che potrebbero avere un impatto sulla trattativa. Conoscere esattamente le dinamiche interne del contesto garantisce che nulla possa cogliervi di sorpresa.</a:t>
            </a:r>
          </a:p>
          <a:p>
            <a:pPr marL="342900" indent="-342900">
              <a:buFont typeface="Arial" panose="020B0604020202020204" pitchFamily="34" charset="0"/>
              <a:buChar char="•"/>
            </a:pPr>
            <a:r>
              <a:rPr lang="it-IT" sz="20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L'attività di ricerca deve essere completata dall'analisi degli interessi e delle posizioni, ossia dalla distinzione tra le posizioni dichiarate dalla controparte (cosa vuole) e gli interessi soggiacenti (perché lo vuole). </a:t>
            </a:r>
            <a:endParaRPr lang="it-IT" sz="2400" dirty="0">
              <a:solidFill>
                <a:schemeClr val="tx1">
                  <a:lumMod val="65000"/>
                  <a:lumOff val="35000"/>
                </a:schemeClr>
              </a:solidFill>
            </a:endParaRPr>
          </a:p>
        </p:txBody>
      </p:sp>
      <p:sp>
        <p:nvSpPr>
          <p:cNvPr id="2" name="CasellaDiTesto 1">
            <a:extLst>
              <a:ext uri="{FF2B5EF4-FFF2-40B4-BE49-F238E27FC236}">
                <a16:creationId xmlns:a16="http://schemas.microsoft.com/office/drawing/2014/main" id="{2BDA9A04-72D3-73E1-0CA9-52F920FD676C}"/>
              </a:ext>
            </a:extLst>
          </p:cNvPr>
          <p:cNvSpPr txBox="1"/>
          <p:nvPr/>
        </p:nvSpPr>
        <p:spPr>
          <a:xfrm>
            <a:off x="5446127" y="3046112"/>
            <a:ext cx="1323191" cy="400110"/>
          </a:xfrm>
          <a:prstGeom prst="rect">
            <a:avLst/>
          </a:prstGeom>
          <a:solidFill>
            <a:schemeClr val="accent4"/>
          </a:solidFill>
          <a:ln>
            <a:solidFill>
              <a:schemeClr val="accent4"/>
            </a:solidFill>
          </a:ln>
        </p:spPr>
        <p:txBody>
          <a:bodyPr wrap="square" rtlCol="0">
            <a:spAutoFit/>
          </a:bodyPr>
          <a:lstStyle/>
          <a:p>
            <a:r>
              <a:rPr lang="en-US" sz="2000" b="1" dirty="0">
                <a:solidFill>
                  <a:schemeClr val="bg1"/>
                </a:solidFill>
                <a:latin typeface="Calibri" panose="020F0502020204030204" pitchFamily="34" charset="0"/>
                <a:ea typeface="Times New Roman" panose="02020603050405020304" pitchFamily="18" charset="0"/>
              </a:rPr>
              <a:t>RICERCA</a:t>
            </a:r>
          </a:p>
        </p:txBody>
      </p:sp>
      <p:pic>
        <p:nvPicPr>
          <p:cNvPr id="3" name="Immagine 2">
            <a:extLst>
              <a:ext uri="{FF2B5EF4-FFF2-40B4-BE49-F238E27FC236}">
                <a16:creationId xmlns:a16="http://schemas.microsoft.com/office/drawing/2014/main" id="{180EE379-DF17-03F1-7D2B-082227B819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4404" y="1690688"/>
            <a:ext cx="1323191" cy="1271090"/>
          </a:xfrm>
          <a:prstGeom prst="rect">
            <a:avLst/>
          </a:prstGeom>
        </p:spPr>
      </p:pic>
    </p:spTree>
    <p:extLst>
      <p:ext uri="{BB962C8B-B14F-4D97-AF65-F5344CB8AC3E}">
        <p14:creationId xmlns:p14="http://schemas.microsoft.com/office/powerpoint/2010/main" val="3238332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fontScale="90000"/>
          </a:bodyPr>
          <a:lstStyle/>
          <a:p>
            <a:r>
              <a:rPr lang="it-IT" sz="4400" dirty="0"/>
              <a:t>Come analizzare il contesto di una negoziazione</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25</a:t>
            </a:fld>
            <a:endParaRPr lang="en-US" dirty="0"/>
          </a:p>
        </p:txBody>
      </p:sp>
      <p:sp>
        <p:nvSpPr>
          <p:cNvPr id="10" name="CasellaDiTesto 9">
            <a:extLst>
              <a:ext uri="{FF2B5EF4-FFF2-40B4-BE49-F238E27FC236}">
                <a16:creationId xmlns:a16="http://schemas.microsoft.com/office/drawing/2014/main" id="{854F8BE2-56BA-1C96-616D-F8E5318B7AFA}"/>
              </a:ext>
            </a:extLst>
          </p:cNvPr>
          <p:cNvSpPr txBox="1"/>
          <p:nvPr/>
        </p:nvSpPr>
        <p:spPr>
          <a:xfrm>
            <a:off x="656251" y="3761575"/>
            <a:ext cx="10879492" cy="1826910"/>
          </a:xfrm>
          <a:prstGeom prst="rect">
            <a:avLst/>
          </a:prstGeom>
          <a:noFill/>
        </p:spPr>
        <p:txBody>
          <a:bodyPr wrap="square">
            <a:spAutoFit/>
          </a:bodyPr>
          <a:lstStyle/>
          <a:p>
            <a:pPr marL="342900" indent="-342900" algn="just">
              <a:lnSpc>
                <a:spcPct val="107000"/>
              </a:lnSpc>
              <a:spcAft>
                <a:spcPts val="800"/>
              </a:spcAft>
              <a:buFont typeface="Arial" panose="020B0604020202020204" pitchFamily="34" charset="0"/>
              <a:buChar char="•"/>
            </a:pPr>
            <a:r>
              <a:rPr lang="it-IT" sz="2000" b="1"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Conoscere gli interessi in gioco: </a:t>
            </a:r>
            <a:r>
              <a:rPr lang="it-IT" sz="2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Cercate poi di capire cosa vuole ciascuna parte. Quali sono i loro obiettivi e desideri in questa negoziazione? Si tratta di capire cosa ciascuno spera di ottenere.</a:t>
            </a:r>
            <a:r>
              <a:rPr lang="en-US" sz="2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 </a:t>
            </a:r>
            <a:endParaRPr lang="it-IT" sz="2000" dirty="0">
              <a:solidFill>
                <a:srgbClr val="000000"/>
              </a:solidFill>
              <a:effectLst/>
              <a:latin typeface="Minion Pro"/>
              <a:ea typeface="Times New Roman" panose="02020603050405020304" pitchFamily="18" charset="0"/>
              <a:cs typeface="Open Sans" panose="020B0606030504020204" pitchFamily="34" charset="0"/>
            </a:endParaRPr>
          </a:p>
          <a:p>
            <a:pPr marL="342900" indent="-342900" algn="just">
              <a:lnSpc>
                <a:spcPct val="107000"/>
              </a:lnSpc>
              <a:spcAft>
                <a:spcPts val="1125"/>
              </a:spcAft>
              <a:buFont typeface="Arial" panose="020B0604020202020204" pitchFamily="34" charset="0"/>
              <a:buChar char="•"/>
            </a:pPr>
            <a:r>
              <a:rPr lang="it-IT" sz="2000" b="1"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Pianificare il proprio approccio: </a:t>
            </a:r>
            <a:r>
              <a:rPr lang="it-IT" sz="2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Sulla base di ciò che avete appreso, preparate un piano su come volete negoziare. Cosa direte o farete per avvicinarvi a ciò che volete, tenendo conto anche degli interessi della controparte?</a:t>
            </a:r>
            <a:endParaRPr lang="it-IT" sz="2000" dirty="0">
              <a:solidFill>
                <a:srgbClr val="000000"/>
              </a:solidFill>
              <a:effectLst/>
              <a:latin typeface="Minion Pro"/>
              <a:ea typeface="Times New Roman" panose="02020603050405020304" pitchFamily="18" charset="0"/>
              <a:cs typeface="Open Sans" panose="020B0606030504020204" pitchFamily="34" charset="0"/>
            </a:endParaRPr>
          </a:p>
        </p:txBody>
      </p:sp>
      <p:sp>
        <p:nvSpPr>
          <p:cNvPr id="2" name="CasellaDiTesto 1">
            <a:extLst>
              <a:ext uri="{FF2B5EF4-FFF2-40B4-BE49-F238E27FC236}">
                <a16:creationId xmlns:a16="http://schemas.microsoft.com/office/drawing/2014/main" id="{3FD6B713-8D59-8E35-3B9E-4E465F8B7CEE}"/>
              </a:ext>
            </a:extLst>
          </p:cNvPr>
          <p:cNvSpPr txBox="1"/>
          <p:nvPr/>
        </p:nvSpPr>
        <p:spPr>
          <a:xfrm>
            <a:off x="4670849" y="3046112"/>
            <a:ext cx="2834851" cy="400110"/>
          </a:xfrm>
          <a:prstGeom prst="rect">
            <a:avLst/>
          </a:prstGeom>
          <a:solidFill>
            <a:srgbClr val="18B3A7"/>
          </a:solidFill>
          <a:ln>
            <a:solidFill>
              <a:srgbClr val="18B3A7"/>
            </a:solidFill>
          </a:ln>
        </p:spPr>
        <p:txBody>
          <a:bodyPr wrap="square" rtlCol="0">
            <a:spAutoFit/>
          </a:bodyPr>
          <a:lstStyle/>
          <a:p>
            <a:r>
              <a:rPr lang="en-US" sz="2000" b="1" dirty="0">
                <a:solidFill>
                  <a:schemeClr val="bg1"/>
                </a:solidFill>
                <a:latin typeface="Calibri" panose="020F0502020204030204" pitchFamily="34" charset="0"/>
                <a:ea typeface="Times New Roman" panose="02020603050405020304" pitchFamily="18" charset="0"/>
              </a:rPr>
              <a:t>ANALISI E VALUTAZIONE</a:t>
            </a:r>
          </a:p>
        </p:txBody>
      </p:sp>
      <p:pic>
        <p:nvPicPr>
          <p:cNvPr id="3" name="Immagine 2">
            <a:extLst>
              <a:ext uri="{FF2B5EF4-FFF2-40B4-BE49-F238E27FC236}">
                <a16:creationId xmlns:a16="http://schemas.microsoft.com/office/drawing/2014/main" id="{4F838DD2-AA65-8639-99E1-566D04B8FBAD}"/>
              </a:ext>
            </a:extLst>
          </p:cNvPr>
          <p:cNvPicPr>
            <a:picLocks noChangeAspect="1"/>
          </p:cNvPicPr>
          <p:nvPr/>
        </p:nvPicPr>
        <p:blipFill>
          <a:blip r:embed="rId2">
            <a:clrChange>
              <a:clrFrom>
                <a:srgbClr val="F8FAFB"/>
              </a:clrFrom>
              <a:clrTo>
                <a:srgbClr val="F8FAFB">
                  <a:alpha val="0"/>
                </a:srgbClr>
              </a:clrTo>
            </a:clrChange>
          </a:blip>
          <a:stretch>
            <a:fillRect/>
          </a:stretch>
        </p:blipFill>
        <p:spPr>
          <a:xfrm>
            <a:off x="5581354" y="1690688"/>
            <a:ext cx="1073995" cy="1197748"/>
          </a:xfrm>
          <a:prstGeom prst="rect">
            <a:avLst/>
          </a:prstGeom>
        </p:spPr>
      </p:pic>
    </p:spTree>
    <p:extLst>
      <p:ext uri="{BB962C8B-B14F-4D97-AF65-F5344CB8AC3E}">
        <p14:creationId xmlns:p14="http://schemas.microsoft.com/office/powerpoint/2010/main" val="380947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fontScale="90000"/>
          </a:bodyPr>
          <a:lstStyle/>
          <a:p>
            <a:r>
              <a:rPr lang="it-IT" sz="4400" dirty="0"/>
              <a:t>Come analizzare il contesto di una negoziazione</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26</a:t>
            </a:fld>
            <a:endParaRPr lang="en-US" dirty="0"/>
          </a:p>
        </p:txBody>
      </p:sp>
      <p:sp>
        <p:nvSpPr>
          <p:cNvPr id="10" name="CasellaDiTesto 9">
            <a:extLst>
              <a:ext uri="{FF2B5EF4-FFF2-40B4-BE49-F238E27FC236}">
                <a16:creationId xmlns:a16="http://schemas.microsoft.com/office/drawing/2014/main" id="{854F8BE2-56BA-1C96-616D-F8E5318B7AFA}"/>
              </a:ext>
            </a:extLst>
          </p:cNvPr>
          <p:cNvSpPr txBox="1"/>
          <p:nvPr/>
        </p:nvSpPr>
        <p:spPr>
          <a:xfrm>
            <a:off x="656254" y="3898087"/>
            <a:ext cx="10879492" cy="1826910"/>
          </a:xfrm>
          <a:prstGeom prst="rect">
            <a:avLst/>
          </a:prstGeom>
          <a:noFill/>
        </p:spPr>
        <p:txBody>
          <a:bodyPr wrap="square">
            <a:spAutoFit/>
          </a:bodyPr>
          <a:lstStyle/>
          <a:p>
            <a:pPr marL="342900" indent="-342900" algn="just">
              <a:lnSpc>
                <a:spcPct val="107000"/>
              </a:lnSpc>
              <a:spcAft>
                <a:spcPts val="800"/>
              </a:spcAft>
              <a:buFont typeface="Arial" panose="020B0604020202020204" pitchFamily="34" charset="0"/>
              <a:buChar char="•"/>
            </a:pPr>
            <a:r>
              <a:rPr lang="it-IT" sz="2000" b="1"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Individuare le alternative: </a:t>
            </a:r>
            <a:r>
              <a:rPr lang="it-IT" sz="2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Pensate a diverse opzioni o soluzioni che potrebbero andare bene per tutti i soggetti coinvolti. Quali altre opzioni ci sono oltre a quella in discussione?</a:t>
            </a:r>
            <a:endParaRPr lang="it-IT" sz="2000" b="1"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endParaRPr>
          </a:p>
          <a:p>
            <a:pPr marL="342900" indent="-342900" algn="just">
              <a:lnSpc>
                <a:spcPct val="107000"/>
              </a:lnSpc>
              <a:spcAft>
                <a:spcPts val="800"/>
              </a:spcAft>
              <a:buFont typeface="Arial" panose="020B0604020202020204" pitchFamily="34" charset="0"/>
              <a:buChar char="•"/>
            </a:pPr>
            <a:r>
              <a:rPr lang="it-IT" sz="2000" b="1"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Considerare l’eventualità dei compromessi: </a:t>
            </a:r>
            <a:r>
              <a:rPr lang="it-IT" sz="2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A volte è necessario rinunciare a qualcosa per ottenere qualcos’altro. Pensate a ciò su cui siete disposti a scendere a compromessi e a ciò che è più importante per voi.</a:t>
            </a:r>
          </a:p>
        </p:txBody>
      </p:sp>
      <p:sp>
        <p:nvSpPr>
          <p:cNvPr id="2" name="CasellaDiTesto 1">
            <a:extLst>
              <a:ext uri="{FF2B5EF4-FFF2-40B4-BE49-F238E27FC236}">
                <a16:creationId xmlns:a16="http://schemas.microsoft.com/office/drawing/2014/main" id="{3FD6B713-8D59-8E35-3B9E-4E465F8B7CEE}"/>
              </a:ext>
            </a:extLst>
          </p:cNvPr>
          <p:cNvSpPr txBox="1"/>
          <p:nvPr/>
        </p:nvSpPr>
        <p:spPr>
          <a:xfrm>
            <a:off x="4670849" y="3046112"/>
            <a:ext cx="2834851" cy="400110"/>
          </a:xfrm>
          <a:prstGeom prst="rect">
            <a:avLst/>
          </a:prstGeom>
          <a:solidFill>
            <a:srgbClr val="18B3A7"/>
          </a:solidFill>
          <a:ln>
            <a:solidFill>
              <a:srgbClr val="18B3A7"/>
            </a:solidFill>
          </a:ln>
        </p:spPr>
        <p:txBody>
          <a:bodyPr wrap="square" rtlCol="0">
            <a:spAutoFit/>
          </a:bodyPr>
          <a:lstStyle/>
          <a:p>
            <a:r>
              <a:rPr lang="en-US" sz="2000" b="1" dirty="0">
                <a:solidFill>
                  <a:schemeClr val="bg1"/>
                </a:solidFill>
                <a:latin typeface="Calibri" panose="020F0502020204030204" pitchFamily="34" charset="0"/>
                <a:ea typeface="Times New Roman" panose="02020603050405020304" pitchFamily="18" charset="0"/>
              </a:rPr>
              <a:t>ANALISI E VALUTAZIONE</a:t>
            </a:r>
          </a:p>
        </p:txBody>
      </p:sp>
      <p:pic>
        <p:nvPicPr>
          <p:cNvPr id="3" name="Immagine 2">
            <a:extLst>
              <a:ext uri="{FF2B5EF4-FFF2-40B4-BE49-F238E27FC236}">
                <a16:creationId xmlns:a16="http://schemas.microsoft.com/office/drawing/2014/main" id="{4F838DD2-AA65-8639-99E1-566D04B8FBAD}"/>
              </a:ext>
            </a:extLst>
          </p:cNvPr>
          <p:cNvPicPr>
            <a:picLocks noChangeAspect="1"/>
          </p:cNvPicPr>
          <p:nvPr/>
        </p:nvPicPr>
        <p:blipFill>
          <a:blip r:embed="rId2">
            <a:clrChange>
              <a:clrFrom>
                <a:srgbClr val="F8FAFB"/>
              </a:clrFrom>
              <a:clrTo>
                <a:srgbClr val="F8FAFB">
                  <a:alpha val="0"/>
                </a:srgbClr>
              </a:clrTo>
            </a:clrChange>
          </a:blip>
          <a:stretch>
            <a:fillRect/>
          </a:stretch>
        </p:blipFill>
        <p:spPr>
          <a:xfrm>
            <a:off x="5581354" y="1690688"/>
            <a:ext cx="1073995" cy="1197748"/>
          </a:xfrm>
          <a:prstGeom prst="rect">
            <a:avLst/>
          </a:prstGeom>
        </p:spPr>
      </p:pic>
    </p:spTree>
    <p:extLst>
      <p:ext uri="{BB962C8B-B14F-4D97-AF65-F5344CB8AC3E}">
        <p14:creationId xmlns:p14="http://schemas.microsoft.com/office/powerpoint/2010/main" val="1500063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fontScale="90000"/>
          </a:bodyPr>
          <a:lstStyle/>
          <a:p>
            <a:r>
              <a:rPr lang="it-IT" sz="4400" dirty="0"/>
              <a:t>Come analizzare il contesto di una negoziazione</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27</a:t>
            </a:fld>
            <a:endParaRPr lang="en-US" dirty="0"/>
          </a:p>
        </p:txBody>
      </p:sp>
      <p:sp>
        <p:nvSpPr>
          <p:cNvPr id="10" name="CasellaDiTesto 9">
            <a:extLst>
              <a:ext uri="{FF2B5EF4-FFF2-40B4-BE49-F238E27FC236}">
                <a16:creationId xmlns:a16="http://schemas.microsoft.com/office/drawing/2014/main" id="{854F8BE2-56BA-1C96-616D-F8E5318B7AFA}"/>
              </a:ext>
            </a:extLst>
          </p:cNvPr>
          <p:cNvSpPr txBox="1"/>
          <p:nvPr/>
        </p:nvSpPr>
        <p:spPr>
          <a:xfrm>
            <a:off x="656251" y="3761575"/>
            <a:ext cx="10879492" cy="2156231"/>
          </a:xfrm>
          <a:prstGeom prst="rect">
            <a:avLst/>
          </a:prstGeom>
          <a:noFill/>
        </p:spPr>
        <p:txBody>
          <a:bodyPr wrap="square">
            <a:spAutoFit/>
          </a:bodyPr>
          <a:lstStyle/>
          <a:p>
            <a:pPr marL="342900" indent="-342900" algn="just">
              <a:lnSpc>
                <a:spcPct val="107000"/>
              </a:lnSpc>
              <a:spcAft>
                <a:spcPts val="800"/>
              </a:spcAft>
              <a:buFont typeface="Arial" panose="020B0604020202020204" pitchFamily="34" charset="0"/>
              <a:buChar char="•"/>
            </a:pPr>
            <a:r>
              <a:rPr lang="it-IT" sz="2000" b="1"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Anticipare le reazioni: </a:t>
            </a:r>
            <a:r>
              <a:rPr lang="it-IT" sz="2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Pensate a come le altre parti potrebbero reagire alle vostre proposte e a come risponderete ai loro suggerimenti. Questo vi permette di essere preparati a gestire diversi scenari.</a:t>
            </a:r>
            <a:r>
              <a:rPr lang="en-US" sz="2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 </a:t>
            </a:r>
            <a:endParaRPr lang="it-IT" sz="2000" dirty="0">
              <a:solidFill>
                <a:srgbClr val="000000"/>
              </a:solidFill>
              <a:effectLst/>
              <a:latin typeface="Minion Pro"/>
              <a:ea typeface="Times New Roman" panose="02020603050405020304" pitchFamily="18" charset="0"/>
              <a:cs typeface="Open Sans" panose="020B0606030504020204" pitchFamily="34" charset="0"/>
            </a:endParaRPr>
          </a:p>
          <a:p>
            <a:pPr marL="342900" indent="-342900" algn="just">
              <a:lnSpc>
                <a:spcPct val="107000"/>
              </a:lnSpc>
              <a:spcAft>
                <a:spcPts val="1125"/>
              </a:spcAft>
              <a:buFont typeface="Arial" panose="020B0604020202020204" pitchFamily="34" charset="0"/>
              <a:buChar char="•"/>
            </a:pPr>
            <a:r>
              <a:rPr lang="it-IT" sz="2000" b="1"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Esaminare e adattare: </a:t>
            </a:r>
            <a:r>
              <a:rPr lang="it-IT" sz="2000"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Durante lo svolgimento della trattativa, siate flessibili. Se le cose non vanno come previsto, è giusto modificare la strategia in base alle nuove informazioni o alle mutate circostanze.</a:t>
            </a:r>
            <a:endParaRPr lang="it-IT" sz="2000" dirty="0">
              <a:solidFill>
                <a:srgbClr val="000000"/>
              </a:solidFill>
              <a:effectLst/>
              <a:latin typeface="Minion Pro"/>
              <a:ea typeface="Times New Roman" panose="02020603050405020304" pitchFamily="18" charset="0"/>
              <a:cs typeface="Open Sans" panose="020B0606030504020204" pitchFamily="34" charset="0"/>
            </a:endParaRPr>
          </a:p>
        </p:txBody>
      </p:sp>
      <p:sp>
        <p:nvSpPr>
          <p:cNvPr id="2" name="CasellaDiTesto 1">
            <a:extLst>
              <a:ext uri="{FF2B5EF4-FFF2-40B4-BE49-F238E27FC236}">
                <a16:creationId xmlns:a16="http://schemas.microsoft.com/office/drawing/2014/main" id="{22F8E670-4F5C-4894-62B8-1838E0052F14}"/>
              </a:ext>
            </a:extLst>
          </p:cNvPr>
          <p:cNvSpPr txBox="1"/>
          <p:nvPr/>
        </p:nvSpPr>
        <p:spPr>
          <a:xfrm>
            <a:off x="4761465" y="3096425"/>
            <a:ext cx="3002913" cy="400110"/>
          </a:xfrm>
          <a:prstGeom prst="rect">
            <a:avLst/>
          </a:prstGeom>
          <a:solidFill>
            <a:srgbClr val="414B82"/>
          </a:solidFill>
          <a:ln>
            <a:solidFill>
              <a:srgbClr val="414B82"/>
            </a:solidFill>
          </a:ln>
        </p:spPr>
        <p:txBody>
          <a:bodyPr wrap="square" rtlCol="0">
            <a:spAutoFit/>
          </a:bodyPr>
          <a:lstStyle/>
          <a:p>
            <a:r>
              <a:rPr lang="en-US" sz="2000" b="1" dirty="0">
                <a:solidFill>
                  <a:schemeClr val="bg1"/>
                </a:solidFill>
                <a:latin typeface="Calibri" panose="020F0502020204030204" pitchFamily="34" charset="0"/>
                <a:ea typeface="Times New Roman" panose="02020603050405020304" pitchFamily="18" charset="0"/>
              </a:rPr>
              <a:t>REVISIONE E RIFLESSIONE</a:t>
            </a:r>
          </a:p>
        </p:txBody>
      </p:sp>
      <p:pic>
        <p:nvPicPr>
          <p:cNvPr id="3" name="Immagine 2">
            <a:extLst>
              <a:ext uri="{FF2B5EF4-FFF2-40B4-BE49-F238E27FC236}">
                <a16:creationId xmlns:a16="http://schemas.microsoft.com/office/drawing/2014/main" id="{AE48DE66-5447-C241-3A59-9830BAC17022}"/>
              </a:ext>
            </a:extLst>
          </p:cNvPr>
          <p:cNvPicPr>
            <a:picLocks noChangeAspect="1"/>
          </p:cNvPicPr>
          <p:nvPr/>
        </p:nvPicPr>
        <p:blipFill>
          <a:blip r:embed="rId2" cstate="print">
            <a:clrChange>
              <a:clrFrom>
                <a:srgbClr val="F8FAFB"/>
              </a:clrFrom>
              <a:clrTo>
                <a:srgbClr val="F8FAFB">
                  <a:alpha val="0"/>
                </a:srgbClr>
              </a:clrTo>
            </a:clrChange>
            <a:extLst>
              <a:ext uri="{28A0092B-C50C-407E-A947-70E740481C1C}">
                <a14:useLocalDpi xmlns:a14="http://schemas.microsoft.com/office/drawing/2010/main" val="0"/>
              </a:ext>
            </a:extLst>
          </a:blip>
          <a:stretch>
            <a:fillRect/>
          </a:stretch>
        </p:blipFill>
        <p:spPr>
          <a:xfrm>
            <a:off x="5767989" y="1650618"/>
            <a:ext cx="656023" cy="1293397"/>
          </a:xfrm>
          <a:prstGeom prst="rect">
            <a:avLst/>
          </a:prstGeom>
        </p:spPr>
      </p:pic>
    </p:spTree>
    <p:extLst>
      <p:ext uri="{BB962C8B-B14F-4D97-AF65-F5344CB8AC3E}">
        <p14:creationId xmlns:p14="http://schemas.microsoft.com/office/powerpoint/2010/main" val="3314328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838200" y="859713"/>
            <a:ext cx="10515600" cy="1009651"/>
          </a:xfrm>
        </p:spPr>
        <p:txBody>
          <a:bodyPr/>
          <a:lstStyle/>
          <a:p>
            <a:r>
              <a:rPr lang="it-IT" dirty="0"/>
              <a:t>Attività pratica #2</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28</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9" y="1781175"/>
            <a:ext cx="10285072" cy="4394200"/>
          </a:xfrm>
        </p:spPr>
        <p:txBody>
          <a:bodyPr/>
          <a:lstStyle/>
          <a:p>
            <a:pPr marL="0" indent="0" algn="ctr">
              <a:buNone/>
            </a:pPr>
            <a:endParaRPr lang="en-US" sz="2800" i="1" kern="100" dirty="0">
              <a:solidFill>
                <a:schemeClr val="tx1">
                  <a:lumMod val="65000"/>
                  <a:lumOff val="35000"/>
                </a:schemeClr>
              </a:solidFill>
              <a:effectLst/>
              <a:ea typeface="Calibri" panose="020F0502020204030204" pitchFamily="34" charset="0"/>
              <a:cs typeface="Times New Roman" panose="02020603050405020304" pitchFamily="18" charset="0"/>
            </a:endParaRPr>
          </a:p>
          <a:p>
            <a:pPr marL="0" indent="0" algn="ctr">
              <a:buNone/>
            </a:pPr>
            <a:r>
              <a:rPr lang="en-US" sz="3200" i="1" kern="100" dirty="0">
                <a:solidFill>
                  <a:schemeClr val="tx1">
                    <a:lumMod val="65000"/>
                    <a:lumOff val="35000"/>
                  </a:schemeClr>
                </a:solidFill>
                <a:ea typeface="Calibri" panose="020F0502020204030204" pitchFamily="34" charset="0"/>
                <a:cs typeface="Times New Roman" panose="02020603050405020304" pitchFamily="18" charset="0"/>
              </a:rPr>
              <a:t>Caso di studio</a:t>
            </a:r>
            <a:endParaRPr lang="en-US" i="1" kern="100" dirty="0">
              <a:solidFill>
                <a:schemeClr val="tx1">
                  <a:lumMod val="65000"/>
                  <a:lumOff val="35000"/>
                </a:schemeClr>
              </a:solidFill>
              <a:ea typeface="Calibri" panose="020F0502020204030204" pitchFamily="34" charset="0"/>
              <a:cs typeface="Times New Roman" panose="02020603050405020304" pitchFamily="18" charset="0"/>
            </a:endParaRPr>
          </a:p>
          <a:p>
            <a:pPr marL="0" indent="0" algn="ctr">
              <a:buNone/>
            </a:pPr>
            <a:r>
              <a:rPr lang="it-IT" sz="2800" i="1" kern="100" dirty="0">
                <a:solidFill>
                  <a:schemeClr val="tx1">
                    <a:lumMod val="65000"/>
                    <a:lumOff val="35000"/>
                  </a:schemeClr>
                </a:solidFill>
                <a:effectLst/>
                <a:ea typeface="Calibri" panose="020F0502020204030204" pitchFamily="34" charset="0"/>
                <a:cs typeface="Times New Roman" panose="02020603050405020304" pitchFamily="18" charset="0"/>
              </a:rPr>
              <a:t>State per incontrare una o un potenziale cliente interessato a promuovere i vostri prodotti in una grande catena di supermercati. La o il potenziale cliente vi ha fatto capire fin dall'inizio che vorrebbe raggiungere un accordo. Dal suo tono di voce e dalle parole usate </a:t>
            </a:r>
            <a:r>
              <a:rPr lang="it-IT" i="1" kern="100" dirty="0">
                <a:solidFill>
                  <a:schemeClr val="tx1">
                    <a:lumMod val="65000"/>
                    <a:lumOff val="35000"/>
                  </a:schemeClr>
                </a:solidFill>
                <a:ea typeface="Calibri" panose="020F0502020204030204" pitchFamily="34" charset="0"/>
                <a:cs typeface="Times New Roman" panose="02020603050405020304" pitchFamily="18" charset="0"/>
              </a:rPr>
              <a:t>si denota </a:t>
            </a:r>
            <a:r>
              <a:rPr lang="it-IT" sz="2800" i="1" kern="100" dirty="0">
                <a:solidFill>
                  <a:schemeClr val="tx1">
                    <a:lumMod val="65000"/>
                    <a:lumOff val="35000"/>
                  </a:schemeClr>
                </a:solidFill>
                <a:effectLst/>
                <a:ea typeface="Calibri" panose="020F0502020204030204" pitchFamily="34" charset="0"/>
                <a:cs typeface="Times New Roman" panose="02020603050405020304" pitchFamily="18" charset="0"/>
              </a:rPr>
              <a:t>che il suo carattere è assertivo e dominante. Qual è il modo migliore per affrontare una personalità del genere senza perdere la trattativa?</a:t>
            </a:r>
            <a:r>
              <a:rPr lang="it-IT" i="1" kern="100" dirty="0">
                <a:solidFill>
                  <a:schemeClr val="tx1">
                    <a:lumMod val="65000"/>
                    <a:lumOff val="35000"/>
                  </a:schemeClr>
                </a:solidFill>
                <a:ea typeface="Calibri" panose="020F0502020204030204" pitchFamily="34" charset="0"/>
                <a:cs typeface="Times New Roman" panose="02020603050405020304" pitchFamily="18" charset="0"/>
              </a:rPr>
              <a:t> </a:t>
            </a:r>
            <a:endParaRPr lang="en-GB" dirty="0"/>
          </a:p>
        </p:txBody>
      </p:sp>
    </p:spTree>
    <p:extLst>
      <p:ext uri="{BB962C8B-B14F-4D97-AF65-F5344CB8AC3E}">
        <p14:creationId xmlns:p14="http://schemas.microsoft.com/office/powerpoint/2010/main" val="1625040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it-IT" sz="4400" dirty="0"/>
              <a:t>Stili e tecniche di negoziazione</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29</a:t>
            </a:fld>
            <a:endParaRPr lang="en-US" dirty="0"/>
          </a:p>
        </p:txBody>
      </p:sp>
      <p:sp>
        <p:nvSpPr>
          <p:cNvPr id="4" name="CasellaDiTesto 3">
            <a:extLst>
              <a:ext uri="{FF2B5EF4-FFF2-40B4-BE49-F238E27FC236}">
                <a16:creationId xmlns:a16="http://schemas.microsoft.com/office/drawing/2014/main" id="{FCF4244E-80AC-74AA-00D3-1FC8A88452DE}"/>
              </a:ext>
            </a:extLst>
          </p:cNvPr>
          <p:cNvSpPr txBox="1"/>
          <p:nvPr/>
        </p:nvSpPr>
        <p:spPr>
          <a:xfrm>
            <a:off x="550505" y="1566989"/>
            <a:ext cx="10879493" cy="671915"/>
          </a:xfrm>
          <a:prstGeom prst="rect">
            <a:avLst/>
          </a:prstGeom>
          <a:noFill/>
        </p:spPr>
        <p:txBody>
          <a:bodyPr wrap="square" rtlCol="0">
            <a:spAutoFit/>
          </a:bodyPr>
          <a:lstStyle/>
          <a:p>
            <a:pPr algn="just">
              <a:lnSpc>
                <a:spcPct val="107000"/>
              </a:lnSpc>
              <a:spcAft>
                <a:spcPts val="800"/>
              </a:spcAft>
            </a:pPr>
            <a:r>
              <a:rPr lang="it-IT" kern="100" dirty="0">
                <a:solidFill>
                  <a:schemeClr val="tx1">
                    <a:lumMod val="65000"/>
                    <a:lumOff val="35000"/>
                  </a:schemeClr>
                </a:solidFill>
                <a:ea typeface="Calibri" panose="020F0502020204030204" pitchFamily="34" charset="0"/>
                <a:cs typeface="Times New Roman" panose="02020603050405020304" pitchFamily="18" charset="0"/>
              </a:rPr>
              <a:t>Gli</a:t>
            </a:r>
            <a:r>
              <a:rPr lang="it-IT" b="1" kern="100" dirty="0">
                <a:solidFill>
                  <a:schemeClr val="tx1">
                    <a:lumMod val="65000"/>
                    <a:lumOff val="35000"/>
                  </a:schemeClr>
                </a:solidFill>
                <a:ea typeface="Calibri" panose="020F0502020204030204" pitchFamily="34" charset="0"/>
                <a:cs typeface="Times New Roman" panose="02020603050405020304" pitchFamily="18" charset="0"/>
              </a:rPr>
              <a:t> stili </a:t>
            </a:r>
            <a:r>
              <a:rPr lang="it-IT" kern="100" dirty="0">
                <a:solidFill>
                  <a:schemeClr val="tx1">
                    <a:lumMod val="65000"/>
                    <a:lumOff val="35000"/>
                  </a:schemeClr>
                </a:solidFill>
                <a:ea typeface="Calibri" panose="020F0502020204030204" pitchFamily="34" charset="0"/>
                <a:cs typeface="Times New Roman" panose="02020603050405020304" pitchFamily="18" charset="0"/>
              </a:rPr>
              <a:t>e</a:t>
            </a:r>
            <a:r>
              <a:rPr lang="it-IT" b="1" kern="100" dirty="0">
                <a:solidFill>
                  <a:schemeClr val="tx1">
                    <a:lumMod val="65000"/>
                    <a:lumOff val="35000"/>
                  </a:schemeClr>
                </a:solidFill>
                <a:ea typeface="Calibri" panose="020F0502020204030204" pitchFamily="34" charset="0"/>
                <a:cs typeface="Times New Roman" panose="02020603050405020304" pitchFamily="18" charset="0"/>
              </a:rPr>
              <a:t> </a:t>
            </a:r>
            <a:r>
              <a:rPr lang="it-IT" kern="100" dirty="0">
                <a:solidFill>
                  <a:schemeClr val="tx1">
                    <a:lumMod val="65000"/>
                    <a:lumOff val="35000"/>
                  </a:schemeClr>
                </a:solidFill>
                <a:ea typeface="Calibri" panose="020F0502020204030204" pitchFamily="34" charset="0"/>
                <a:cs typeface="Times New Roman" panose="02020603050405020304" pitchFamily="18" charset="0"/>
              </a:rPr>
              <a:t>le</a:t>
            </a:r>
            <a:r>
              <a:rPr lang="it-IT" b="1" kern="100" dirty="0">
                <a:solidFill>
                  <a:schemeClr val="tx1">
                    <a:lumMod val="65000"/>
                    <a:lumOff val="35000"/>
                  </a:schemeClr>
                </a:solidFill>
                <a:ea typeface="Calibri" panose="020F0502020204030204" pitchFamily="34" charset="0"/>
                <a:cs typeface="Times New Roman" panose="02020603050405020304" pitchFamily="18" charset="0"/>
              </a:rPr>
              <a:t> tecniche di negoziazione </a:t>
            </a:r>
            <a:r>
              <a:rPr lang="it-IT" kern="100" dirty="0">
                <a:solidFill>
                  <a:schemeClr val="tx1">
                    <a:lumMod val="65000"/>
                    <a:lumOff val="35000"/>
                  </a:schemeClr>
                </a:solidFill>
                <a:ea typeface="Calibri" panose="020F0502020204030204" pitchFamily="34" charset="0"/>
                <a:cs typeface="Times New Roman" panose="02020603050405020304" pitchFamily="18" charset="0"/>
              </a:rPr>
              <a:t>possono variare in base agli obiettivi, alle relazioni tra le parti e al contesto della negoziazione. </a:t>
            </a:r>
            <a:endParaRPr lang="it-IT" dirty="0">
              <a:solidFill>
                <a:schemeClr val="tx1">
                  <a:lumMod val="65000"/>
                  <a:lumOff val="35000"/>
                </a:schemeClr>
              </a:solidFill>
              <a:effectLst/>
              <a:ea typeface="Times New Roman" panose="02020603050405020304" pitchFamily="18" charset="0"/>
              <a:cs typeface="Open Sans" panose="020B0606030504020204" pitchFamily="34" charset="0"/>
            </a:endParaRPr>
          </a:p>
        </p:txBody>
      </p:sp>
      <p:sp>
        <p:nvSpPr>
          <p:cNvPr id="8" name="CasellaDiTesto 7">
            <a:extLst>
              <a:ext uri="{FF2B5EF4-FFF2-40B4-BE49-F238E27FC236}">
                <a16:creationId xmlns:a16="http://schemas.microsoft.com/office/drawing/2014/main" id="{B8A394EE-2EE1-0EA7-7861-DCEF7503A895}"/>
              </a:ext>
            </a:extLst>
          </p:cNvPr>
          <p:cNvSpPr txBox="1"/>
          <p:nvPr/>
        </p:nvSpPr>
        <p:spPr>
          <a:xfrm>
            <a:off x="550505" y="2356378"/>
            <a:ext cx="10879493" cy="646331"/>
          </a:xfrm>
          <a:prstGeom prst="rect">
            <a:avLst/>
          </a:prstGeom>
          <a:noFill/>
        </p:spPr>
        <p:txBody>
          <a:bodyPr wrap="square">
            <a:spAutoFit/>
          </a:bodyPr>
          <a:lstStyle/>
          <a:p>
            <a:pPr marL="285750" indent="-285750">
              <a:buFont typeface="Arial" panose="020B0604020202020204" pitchFamily="34" charset="0"/>
              <a:buChar char="•"/>
            </a:pPr>
            <a:r>
              <a:rPr lang="it-IT" kern="100" dirty="0">
                <a:solidFill>
                  <a:schemeClr val="tx1">
                    <a:lumMod val="65000"/>
                    <a:lumOff val="35000"/>
                  </a:schemeClr>
                </a:solidFill>
                <a:effectLst/>
                <a:ea typeface="Calibri" panose="020F0502020204030204" pitchFamily="34" charset="0"/>
                <a:cs typeface="Times New Roman" panose="02020603050405020304" pitchFamily="18" charset="0"/>
              </a:rPr>
              <a:t>Nel settore agricolo, le trattative ruotano spesso intorno a questioni quali l’uso del suolo, l’allocazione delle risorse, la determinazione dei prezzi e la conformità alle normative. </a:t>
            </a:r>
            <a:endParaRPr lang="it-IT" dirty="0">
              <a:solidFill>
                <a:schemeClr val="tx1">
                  <a:lumMod val="65000"/>
                  <a:lumOff val="35000"/>
                </a:schemeClr>
              </a:solidFill>
            </a:endParaRPr>
          </a:p>
        </p:txBody>
      </p:sp>
      <p:sp>
        <p:nvSpPr>
          <p:cNvPr id="9" name="CasellaDiTesto 8">
            <a:extLst>
              <a:ext uri="{FF2B5EF4-FFF2-40B4-BE49-F238E27FC236}">
                <a16:creationId xmlns:a16="http://schemas.microsoft.com/office/drawing/2014/main" id="{006B257F-0B75-9D91-8A87-1C48385F3E42}"/>
              </a:ext>
            </a:extLst>
          </p:cNvPr>
          <p:cNvSpPr txBox="1"/>
          <p:nvPr/>
        </p:nvSpPr>
        <p:spPr>
          <a:xfrm>
            <a:off x="2042889" y="3354387"/>
            <a:ext cx="9447757" cy="1663597"/>
          </a:xfrm>
          <a:prstGeom prst="rect">
            <a:avLst/>
          </a:prstGeom>
          <a:noFill/>
        </p:spPr>
        <p:txBody>
          <a:bodyPr wrap="square">
            <a:spAutoFit/>
          </a:bodyPr>
          <a:lstStyle/>
          <a:p>
            <a:pPr lvl="0" algn="just">
              <a:lnSpc>
                <a:spcPct val="107000"/>
              </a:lnSpc>
              <a:spcAft>
                <a:spcPts val="800"/>
              </a:spcAft>
            </a:pPr>
            <a:r>
              <a:rPr lang="en-US" b="1" kern="100" dirty="0">
                <a:solidFill>
                  <a:schemeClr val="tx1">
                    <a:lumMod val="65000"/>
                    <a:lumOff val="35000"/>
                  </a:schemeClr>
                </a:solidFill>
                <a:effectLst/>
                <a:ea typeface="Calibri" panose="020F0502020204030204" pitchFamily="34" charset="0"/>
                <a:cs typeface="Times New Roman" panose="02020603050405020304" pitchFamily="18" charset="0"/>
              </a:rPr>
              <a:t>1. </a:t>
            </a:r>
            <a:r>
              <a:rPr lang="it-IT" b="1" kern="100" dirty="0">
                <a:solidFill>
                  <a:schemeClr val="tx1">
                    <a:lumMod val="65000"/>
                    <a:lumOff val="35000"/>
                  </a:schemeClr>
                </a:solidFill>
                <a:effectLst/>
                <a:ea typeface="Calibri" panose="020F0502020204030204" pitchFamily="34" charset="0"/>
                <a:cs typeface="Times New Roman" panose="02020603050405020304" pitchFamily="18" charset="0"/>
              </a:rPr>
              <a:t>Negoziazione competitiva:</a:t>
            </a:r>
          </a:p>
          <a:p>
            <a:pPr lvl="0" algn="just">
              <a:lnSpc>
                <a:spcPct val="107000"/>
              </a:lnSpc>
              <a:spcAft>
                <a:spcPts val="800"/>
              </a:spcAft>
            </a:pPr>
            <a:r>
              <a:rPr lang="it-IT" kern="100" dirty="0">
                <a:solidFill>
                  <a:schemeClr val="tx1">
                    <a:lumMod val="65000"/>
                    <a:lumOff val="35000"/>
                  </a:schemeClr>
                </a:solidFill>
                <a:effectLst/>
                <a:ea typeface="Calibri" panose="020F0502020204030204" pitchFamily="34" charset="0"/>
                <a:cs typeface="Times New Roman" panose="02020603050405020304" pitchFamily="18" charset="0"/>
              </a:rPr>
              <a:t>Nella negoziazione competitiva, ciascuna parte persegue i propri interessi in modo aggressivo, spesso considerando la negoziazione come un gioco in cui il guadagno di una parte corrisponde alla perdita dell’altra. Questo stile può essere conflittuale e incentrato sull’ottenimento di concessioni da parte della controparte.</a:t>
            </a:r>
          </a:p>
        </p:txBody>
      </p:sp>
      <p:pic>
        <p:nvPicPr>
          <p:cNvPr id="11" name="Immagine 10">
            <a:extLst>
              <a:ext uri="{FF2B5EF4-FFF2-40B4-BE49-F238E27FC236}">
                <a16:creationId xmlns:a16="http://schemas.microsoft.com/office/drawing/2014/main" id="{78B4AF9C-E4A7-DB94-B8B9-ECFD57237E5F}"/>
              </a:ext>
            </a:extLst>
          </p:cNvPr>
          <p:cNvPicPr>
            <a:picLocks noChangeAspect="1"/>
          </p:cNvPicPr>
          <p:nvPr/>
        </p:nvPicPr>
        <p:blipFill>
          <a:blip r:embed="rId2" cstate="print">
            <a:clrChange>
              <a:clrFrom>
                <a:srgbClr val="F8FAFB"/>
              </a:clrFrom>
              <a:clrTo>
                <a:srgbClr val="F8FAFB">
                  <a:alpha val="0"/>
                </a:srgbClr>
              </a:clrTo>
            </a:clrChange>
            <a:extLst>
              <a:ext uri="{28A0092B-C50C-407E-A947-70E740481C1C}">
                <a14:useLocalDpi xmlns:a14="http://schemas.microsoft.com/office/drawing/2010/main" val="0"/>
              </a:ext>
            </a:extLst>
          </a:blip>
          <a:stretch>
            <a:fillRect/>
          </a:stretch>
        </p:blipFill>
        <p:spPr>
          <a:xfrm>
            <a:off x="314648" y="3278809"/>
            <a:ext cx="1669894" cy="1442812"/>
          </a:xfrm>
          <a:prstGeom prst="rect">
            <a:avLst/>
          </a:prstGeom>
        </p:spPr>
      </p:pic>
      <p:sp>
        <p:nvSpPr>
          <p:cNvPr id="12" name="CasellaDiTesto 11">
            <a:extLst>
              <a:ext uri="{FF2B5EF4-FFF2-40B4-BE49-F238E27FC236}">
                <a16:creationId xmlns:a16="http://schemas.microsoft.com/office/drawing/2014/main" id="{3627AA34-23A2-9B05-4380-C893A3BAB48D}"/>
              </a:ext>
            </a:extLst>
          </p:cNvPr>
          <p:cNvSpPr txBox="1"/>
          <p:nvPr/>
        </p:nvSpPr>
        <p:spPr>
          <a:xfrm>
            <a:off x="489855" y="5156920"/>
            <a:ext cx="11000791" cy="1200329"/>
          </a:xfrm>
          <a:prstGeom prst="rect">
            <a:avLst/>
          </a:prstGeom>
          <a:noFill/>
          <a:ln>
            <a:solidFill>
              <a:schemeClr val="tx1">
                <a:lumMod val="65000"/>
                <a:lumOff val="35000"/>
              </a:schemeClr>
            </a:solidFill>
          </a:ln>
        </p:spPr>
        <p:txBody>
          <a:bodyPr wrap="square">
            <a:spAutoFit/>
          </a:bodyPr>
          <a:lstStyle/>
          <a:p>
            <a:pPr algn="just"/>
            <a:r>
              <a:rPr lang="it-IT" i="1" u="sng" dirty="0">
                <a:solidFill>
                  <a:schemeClr val="tx1">
                    <a:lumMod val="65000"/>
                    <a:lumOff val="35000"/>
                  </a:schemeClr>
                </a:solidFill>
              </a:rPr>
              <a:t>Esempio</a:t>
            </a:r>
            <a:r>
              <a:rPr lang="it-IT" u="sng" dirty="0">
                <a:solidFill>
                  <a:schemeClr val="tx1">
                    <a:lumMod val="65000"/>
                    <a:lumOff val="35000"/>
                  </a:schemeClr>
                </a:solidFill>
              </a:rPr>
              <a:t>:</a:t>
            </a:r>
            <a:r>
              <a:rPr lang="it-IT" dirty="0">
                <a:solidFill>
                  <a:schemeClr val="tx1">
                    <a:lumMod val="65000"/>
                    <a:lumOff val="35000"/>
                  </a:schemeClr>
                </a:solidFill>
              </a:rPr>
              <a:t> La negoziazione competitiva nel settore agricolo può verificarsi quando più agricoltrici o agricoltori si contendono le limitate risorse idriche per l’irrigazione durante la siccità. Ogni agricoltrice o agricoltore può rivendicare in modo aggressivo la propria quota d’acqua, cercando di assicurarsi una quota maggiore a spese degli altri.</a:t>
            </a:r>
          </a:p>
        </p:txBody>
      </p:sp>
    </p:spTree>
    <p:extLst>
      <p:ext uri="{BB962C8B-B14F-4D97-AF65-F5344CB8AC3E}">
        <p14:creationId xmlns:p14="http://schemas.microsoft.com/office/powerpoint/2010/main" val="1501394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it-IT" dirty="0"/>
              <a:t>Indice</a:t>
            </a:r>
            <a:endParaRPr lang="en-GB" dirty="0"/>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lstStyle/>
          <a:p>
            <a:r>
              <a:rPr lang="it-IT" dirty="0"/>
              <a:t>Comunicazione interpersonale ed efficace</a:t>
            </a:r>
          </a:p>
          <a:p>
            <a:endParaRPr lang="it-IT" dirty="0"/>
          </a:p>
          <a:p>
            <a:r>
              <a:rPr lang="it-IT" dirty="0"/>
              <a:t>Cos’è la comunicazione efficace? </a:t>
            </a:r>
          </a:p>
          <a:p>
            <a:endParaRPr lang="it-IT" dirty="0"/>
          </a:p>
          <a:p>
            <a:r>
              <a:rPr lang="it-IT" dirty="0"/>
              <a:t>Comunicazione verbale e non verbale</a:t>
            </a:r>
          </a:p>
          <a:p>
            <a:endParaRPr lang="it-IT" dirty="0"/>
          </a:p>
          <a:p>
            <a:r>
              <a:rPr lang="it-IT" dirty="0"/>
              <a:t>Comunicazione efficace e ascolto attivo</a:t>
            </a:r>
          </a:p>
          <a:p>
            <a:endParaRPr lang="it-IT" dirty="0"/>
          </a:p>
          <a:p>
            <a:r>
              <a:rPr lang="it-IT" dirty="0"/>
              <a:t>Barriere comunicative</a:t>
            </a:r>
          </a:p>
          <a:p>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Module: Horizontal Skills / Learning Unit: Soft Skills / Sub Unit: Principles and key elements of interpersonal and effective communication</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511451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it-IT" sz="4400" dirty="0"/>
              <a:t>Stili e tecniche di negoziazione</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30</a:t>
            </a:fld>
            <a:endParaRPr lang="en-US" dirty="0"/>
          </a:p>
        </p:txBody>
      </p:sp>
      <p:sp>
        <p:nvSpPr>
          <p:cNvPr id="9" name="CasellaDiTesto 8">
            <a:extLst>
              <a:ext uri="{FF2B5EF4-FFF2-40B4-BE49-F238E27FC236}">
                <a16:creationId xmlns:a16="http://schemas.microsoft.com/office/drawing/2014/main" id="{006B257F-0B75-9D91-8A87-1C48385F3E42}"/>
              </a:ext>
            </a:extLst>
          </p:cNvPr>
          <p:cNvSpPr txBox="1"/>
          <p:nvPr/>
        </p:nvSpPr>
        <p:spPr>
          <a:xfrm>
            <a:off x="2042889" y="1563687"/>
            <a:ext cx="9447757" cy="1367234"/>
          </a:xfrm>
          <a:prstGeom prst="rect">
            <a:avLst/>
          </a:prstGeom>
          <a:noFill/>
        </p:spPr>
        <p:txBody>
          <a:bodyPr wrap="square">
            <a:spAutoFit/>
          </a:bodyPr>
          <a:lstStyle/>
          <a:p>
            <a:pPr lvl="0" algn="just">
              <a:lnSpc>
                <a:spcPct val="107000"/>
              </a:lnSpc>
              <a:spcAft>
                <a:spcPts val="800"/>
              </a:spcAft>
            </a:pPr>
            <a:r>
              <a:rPr lang="en-US" b="1" kern="100" dirty="0">
                <a:solidFill>
                  <a:schemeClr val="tx1">
                    <a:lumMod val="65000"/>
                    <a:lumOff val="35000"/>
                  </a:schemeClr>
                </a:solidFill>
                <a:effectLst/>
                <a:ea typeface="Calibri" panose="020F0502020204030204" pitchFamily="34" charset="0"/>
                <a:cs typeface="Times New Roman" panose="02020603050405020304" pitchFamily="18" charset="0"/>
              </a:rPr>
              <a:t>2. </a:t>
            </a:r>
            <a:r>
              <a:rPr lang="it-IT" b="1" kern="100" dirty="0">
                <a:solidFill>
                  <a:schemeClr val="tx1">
                    <a:lumMod val="65000"/>
                    <a:lumOff val="35000"/>
                  </a:schemeClr>
                </a:solidFill>
                <a:effectLst/>
                <a:ea typeface="Calibri" panose="020F0502020204030204" pitchFamily="34" charset="0"/>
                <a:cs typeface="Times New Roman" panose="02020603050405020304" pitchFamily="18" charset="0"/>
              </a:rPr>
              <a:t>Negoziazione collaborativa:</a:t>
            </a:r>
          </a:p>
          <a:p>
            <a:pPr lvl="0" algn="just">
              <a:lnSpc>
                <a:spcPct val="107000"/>
              </a:lnSpc>
              <a:spcAft>
                <a:spcPts val="800"/>
              </a:spcAft>
            </a:pPr>
            <a:r>
              <a:rPr lang="it-IT" kern="100" dirty="0">
                <a:solidFill>
                  <a:schemeClr val="tx1">
                    <a:lumMod val="65000"/>
                    <a:lumOff val="35000"/>
                  </a:schemeClr>
                </a:solidFill>
                <a:effectLst/>
                <a:ea typeface="Calibri" panose="020F0502020204030204" pitchFamily="34" charset="0"/>
                <a:cs typeface="Times New Roman" panose="02020603050405020304" pitchFamily="18" charset="0"/>
              </a:rPr>
              <a:t>Conosciuta anche come negoziazione integrativa o </a:t>
            </a:r>
            <a:r>
              <a:rPr lang="it-IT" kern="100" dirty="0" err="1">
                <a:solidFill>
                  <a:schemeClr val="tx1">
                    <a:lumMod val="65000"/>
                    <a:lumOff val="35000"/>
                  </a:schemeClr>
                </a:solidFill>
                <a:effectLst/>
                <a:ea typeface="Calibri" panose="020F0502020204030204" pitchFamily="34" charset="0"/>
                <a:cs typeface="Times New Roman" panose="02020603050405020304" pitchFamily="18" charset="0"/>
              </a:rPr>
              <a:t>win-win</a:t>
            </a:r>
            <a:r>
              <a:rPr lang="it-IT" kern="100" dirty="0">
                <a:solidFill>
                  <a:schemeClr val="tx1">
                    <a:lumMod val="65000"/>
                    <a:lumOff val="35000"/>
                  </a:schemeClr>
                </a:solidFill>
                <a:effectLst/>
                <a:ea typeface="Calibri" panose="020F0502020204030204" pitchFamily="34" charset="0"/>
                <a:cs typeface="Times New Roman" panose="02020603050405020304" pitchFamily="18" charset="0"/>
              </a:rPr>
              <a:t>, enfatizza la ricerca di soluzioni reciprocamente vantaggiose. Le parti lavorano insieme per individuare interessi comuni e soluzioni creative che massimizzino il valore per tutte le parti coinvolte.</a:t>
            </a:r>
          </a:p>
        </p:txBody>
      </p:sp>
      <p:sp>
        <p:nvSpPr>
          <p:cNvPr id="12" name="CasellaDiTesto 11">
            <a:extLst>
              <a:ext uri="{FF2B5EF4-FFF2-40B4-BE49-F238E27FC236}">
                <a16:creationId xmlns:a16="http://schemas.microsoft.com/office/drawing/2014/main" id="{3627AA34-23A2-9B05-4380-C893A3BAB48D}"/>
              </a:ext>
            </a:extLst>
          </p:cNvPr>
          <p:cNvSpPr txBox="1"/>
          <p:nvPr/>
        </p:nvSpPr>
        <p:spPr>
          <a:xfrm>
            <a:off x="489855" y="2896320"/>
            <a:ext cx="11000791" cy="1200329"/>
          </a:xfrm>
          <a:prstGeom prst="rect">
            <a:avLst/>
          </a:prstGeom>
          <a:noFill/>
          <a:ln>
            <a:solidFill>
              <a:schemeClr val="tx1">
                <a:lumMod val="65000"/>
                <a:lumOff val="35000"/>
              </a:schemeClr>
            </a:solidFill>
          </a:ln>
        </p:spPr>
        <p:txBody>
          <a:bodyPr wrap="square">
            <a:spAutoFit/>
          </a:bodyPr>
          <a:lstStyle/>
          <a:p>
            <a:pPr algn="just"/>
            <a:r>
              <a:rPr lang="it-IT" i="1" u="sng" dirty="0">
                <a:solidFill>
                  <a:schemeClr val="tx1">
                    <a:lumMod val="65000"/>
                    <a:lumOff val="35000"/>
                  </a:schemeClr>
                </a:solidFill>
              </a:rPr>
              <a:t>Esempio</a:t>
            </a:r>
            <a:r>
              <a:rPr lang="it-IT" dirty="0">
                <a:solidFill>
                  <a:schemeClr val="tx1">
                    <a:lumMod val="65000"/>
                    <a:lumOff val="35000"/>
                  </a:schemeClr>
                </a:solidFill>
              </a:rPr>
              <a:t>: La negoziazione collaborativa può avvenire quando le agricoltrici o gli agricoltori di una cooperativa cercano di acquistare collettivamente attrezzature agricole o di negoziare con gli enti fornitori per ottenere sconti sugli acquisti in blocco. Mettendo insieme le risorse e negoziando insieme, ottengono condizioni migliori e costi inferiori per tutte e tutti.</a:t>
            </a:r>
            <a:endParaRPr lang="en-US" dirty="0">
              <a:solidFill>
                <a:schemeClr val="tx1">
                  <a:lumMod val="65000"/>
                  <a:lumOff val="35000"/>
                </a:schemeClr>
              </a:solidFill>
            </a:endParaRPr>
          </a:p>
        </p:txBody>
      </p:sp>
      <p:pic>
        <p:nvPicPr>
          <p:cNvPr id="2" name="Immagine 1">
            <a:extLst>
              <a:ext uri="{FF2B5EF4-FFF2-40B4-BE49-F238E27FC236}">
                <a16:creationId xmlns:a16="http://schemas.microsoft.com/office/drawing/2014/main" id="{4558C5DF-FE20-C447-2A63-700D4FB44A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855" y="1851724"/>
            <a:ext cx="1397455" cy="858160"/>
          </a:xfrm>
          <a:prstGeom prst="rect">
            <a:avLst/>
          </a:prstGeom>
        </p:spPr>
      </p:pic>
      <p:sp>
        <p:nvSpPr>
          <p:cNvPr id="3" name="CasellaDiTesto 2">
            <a:extLst>
              <a:ext uri="{FF2B5EF4-FFF2-40B4-BE49-F238E27FC236}">
                <a16:creationId xmlns:a16="http://schemas.microsoft.com/office/drawing/2014/main" id="{4966F72C-8AB1-94C5-57C2-1B587E96D3EB}"/>
              </a:ext>
            </a:extLst>
          </p:cNvPr>
          <p:cNvSpPr txBox="1"/>
          <p:nvPr/>
        </p:nvSpPr>
        <p:spPr>
          <a:xfrm>
            <a:off x="2042889" y="4066752"/>
            <a:ext cx="9447757" cy="1302921"/>
          </a:xfrm>
          <a:prstGeom prst="rect">
            <a:avLst/>
          </a:prstGeom>
          <a:noFill/>
        </p:spPr>
        <p:txBody>
          <a:bodyPr wrap="square">
            <a:spAutoFit/>
          </a:bodyPr>
          <a:lstStyle/>
          <a:p>
            <a:pPr lvl="0" algn="just">
              <a:spcAft>
                <a:spcPts val="800"/>
              </a:spcAft>
            </a:pPr>
            <a:r>
              <a:rPr lang="en-US" b="1" kern="100" dirty="0">
                <a:solidFill>
                  <a:schemeClr val="tx1">
                    <a:lumMod val="65000"/>
                    <a:lumOff val="35000"/>
                  </a:schemeClr>
                </a:solidFill>
                <a:effectLst/>
                <a:ea typeface="Calibri" panose="020F0502020204030204" pitchFamily="34" charset="0"/>
                <a:cs typeface="Times New Roman" panose="02020603050405020304" pitchFamily="18" charset="0"/>
              </a:rPr>
              <a:t>3. </a:t>
            </a:r>
            <a:r>
              <a:rPr lang="it-IT" b="1" kern="100" dirty="0">
                <a:solidFill>
                  <a:schemeClr val="tx1">
                    <a:lumMod val="65000"/>
                    <a:lumOff val="35000"/>
                  </a:schemeClr>
                </a:solidFill>
                <a:effectLst/>
                <a:ea typeface="Calibri" panose="020F0502020204030204" pitchFamily="34" charset="0"/>
                <a:cs typeface="Times New Roman" panose="02020603050405020304" pitchFamily="18" charset="0"/>
              </a:rPr>
              <a:t>Negoziazione orientata al compromesso:</a:t>
            </a:r>
          </a:p>
          <a:p>
            <a:pPr lvl="0" algn="just">
              <a:spcAft>
                <a:spcPts val="800"/>
              </a:spcAft>
            </a:pPr>
            <a:r>
              <a:rPr lang="it-IT" kern="100" dirty="0">
                <a:solidFill>
                  <a:schemeClr val="tx1">
                    <a:lumMod val="65000"/>
                    <a:lumOff val="35000"/>
                  </a:schemeClr>
                </a:solidFill>
                <a:effectLst/>
                <a:ea typeface="Calibri" panose="020F0502020204030204" pitchFamily="34" charset="0"/>
                <a:cs typeface="Times New Roman" panose="02020603050405020304" pitchFamily="18" charset="0"/>
              </a:rPr>
              <a:t>La negoziazione orientata al compromesso prevede la ricerca di soluzioni intermedie dove ogni parte fa delle concessioni per raggiungere un accordo. Si tratta di un approccio equilibrato che può non soddisfare pienamente nessuna delle due parti, ma che mira a trovare una via di mezzo.</a:t>
            </a:r>
          </a:p>
        </p:txBody>
      </p:sp>
      <p:sp>
        <p:nvSpPr>
          <p:cNvPr id="10" name="CasellaDiTesto 9">
            <a:extLst>
              <a:ext uri="{FF2B5EF4-FFF2-40B4-BE49-F238E27FC236}">
                <a16:creationId xmlns:a16="http://schemas.microsoft.com/office/drawing/2014/main" id="{9A556094-93FD-F784-3C9D-B87556E71B38}"/>
              </a:ext>
            </a:extLst>
          </p:cNvPr>
          <p:cNvSpPr txBox="1"/>
          <p:nvPr/>
        </p:nvSpPr>
        <p:spPr>
          <a:xfrm>
            <a:off x="489855" y="5450185"/>
            <a:ext cx="11000791" cy="923330"/>
          </a:xfrm>
          <a:prstGeom prst="rect">
            <a:avLst/>
          </a:prstGeom>
          <a:noFill/>
          <a:ln>
            <a:solidFill>
              <a:schemeClr val="tx1">
                <a:lumMod val="65000"/>
                <a:lumOff val="35000"/>
              </a:schemeClr>
            </a:solidFill>
          </a:ln>
        </p:spPr>
        <p:txBody>
          <a:bodyPr wrap="square">
            <a:spAutoFit/>
          </a:bodyPr>
          <a:lstStyle/>
          <a:p>
            <a:pPr algn="just"/>
            <a:r>
              <a:rPr lang="it-IT" i="1" u="sng" dirty="0">
                <a:solidFill>
                  <a:schemeClr val="tx1">
                    <a:lumMod val="65000"/>
                    <a:lumOff val="35000"/>
                  </a:schemeClr>
                </a:solidFill>
              </a:rPr>
              <a:t>Esempio</a:t>
            </a:r>
            <a:r>
              <a:rPr lang="it-IT" dirty="0">
                <a:solidFill>
                  <a:schemeClr val="tx1">
                    <a:lumMod val="65000"/>
                    <a:lumOff val="35000"/>
                  </a:schemeClr>
                </a:solidFill>
              </a:rPr>
              <a:t>: Nel settore agricolo, la negoziazione orientata al compromesso può avvenire quando agricoltrici e agricoltori vicini non sono d’accordo sui confini dei terreni. Invece di andare in tribunale, potrebbero negoziare e concordare un adeguamento dei confini del terreno che soddisfi le esigenze di entrambe le parti.</a:t>
            </a:r>
            <a:endParaRPr lang="en-US" dirty="0">
              <a:solidFill>
                <a:schemeClr val="tx1">
                  <a:lumMod val="65000"/>
                  <a:lumOff val="35000"/>
                </a:schemeClr>
              </a:solidFill>
            </a:endParaRPr>
          </a:p>
        </p:txBody>
      </p:sp>
      <p:pic>
        <p:nvPicPr>
          <p:cNvPr id="14" name="Immagine 13">
            <a:extLst>
              <a:ext uri="{FF2B5EF4-FFF2-40B4-BE49-F238E27FC236}">
                <a16:creationId xmlns:a16="http://schemas.microsoft.com/office/drawing/2014/main" id="{E9305A95-D9BB-3CE7-9BC6-B8895BB314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855" y="4177161"/>
            <a:ext cx="1259632" cy="1168625"/>
          </a:xfrm>
          <a:prstGeom prst="rect">
            <a:avLst/>
          </a:prstGeom>
        </p:spPr>
      </p:pic>
    </p:spTree>
    <p:extLst>
      <p:ext uri="{BB962C8B-B14F-4D97-AF65-F5344CB8AC3E}">
        <p14:creationId xmlns:p14="http://schemas.microsoft.com/office/powerpoint/2010/main" val="109475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504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382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it-IT" dirty="0"/>
              <a:t>Indice</a:t>
            </a:r>
            <a:endParaRPr lang="en-GB" dirty="0"/>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lstStyle/>
          <a:p>
            <a:r>
              <a:rPr lang="it-IT" dirty="0"/>
              <a:t>Capacità di collaborare</a:t>
            </a:r>
          </a:p>
          <a:p>
            <a:endParaRPr lang="it-IT" dirty="0"/>
          </a:p>
          <a:p>
            <a:r>
              <a:rPr lang="it-IT" dirty="0"/>
              <a:t>Il ruolo della collaborazione nel successo aziendale </a:t>
            </a:r>
          </a:p>
          <a:p>
            <a:endParaRPr lang="it-IT" dirty="0"/>
          </a:p>
          <a:p>
            <a:r>
              <a:rPr lang="it-IT" dirty="0"/>
              <a:t>Sviluppo di team efficaci e relative caratteristiche</a:t>
            </a:r>
          </a:p>
          <a:p>
            <a:endParaRPr lang="it-IT" dirty="0"/>
          </a:p>
          <a:p>
            <a:r>
              <a:rPr lang="it-IT" dirty="0"/>
              <a:t>Definire obiettivi comuni</a:t>
            </a:r>
          </a:p>
          <a:p>
            <a:endParaRPr lang="it-IT" dirty="0"/>
          </a:p>
          <a:p>
            <a:r>
              <a:rPr lang="it-IT" dirty="0"/>
              <a:t>Risoluzione dei conflitti</a:t>
            </a:r>
          </a:p>
          <a:p>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Module: Horizontal Skills / Learning Unit: Soft Skills / Sub Unit: Team working and collaboration skills</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33</a:t>
            </a:fld>
            <a:endParaRPr lang="en-US" dirty="0"/>
          </a:p>
        </p:txBody>
      </p:sp>
    </p:spTree>
    <p:extLst>
      <p:ext uri="{BB962C8B-B14F-4D97-AF65-F5344CB8AC3E}">
        <p14:creationId xmlns:p14="http://schemas.microsoft.com/office/powerpoint/2010/main" val="54320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22248F-66C9-F311-DD40-CDED4F9DD28A}"/>
              </a:ext>
            </a:extLst>
          </p:cNvPr>
          <p:cNvSpPr>
            <a:spLocks noGrp="1"/>
          </p:cNvSpPr>
          <p:nvPr>
            <p:ph type="title"/>
          </p:nvPr>
        </p:nvSpPr>
        <p:spPr/>
        <p:txBody>
          <a:bodyPr/>
          <a:lstStyle/>
          <a:p>
            <a:r>
              <a:rPr lang="it-IT" sz="4400" dirty="0"/>
              <a:t>Capacità di collaborare</a:t>
            </a:r>
            <a:endParaRPr lang="it-IT" dirty="0"/>
          </a:p>
        </p:txBody>
      </p:sp>
      <p:sp>
        <p:nvSpPr>
          <p:cNvPr id="4" name="Segnaposto piè di pagina 3">
            <a:extLst>
              <a:ext uri="{FF2B5EF4-FFF2-40B4-BE49-F238E27FC236}">
                <a16:creationId xmlns:a16="http://schemas.microsoft.com/office/drawing/2014/main" id="{CE5AAB99-7E1D-49C3-8A3A-B298B6D3EA89}"/>
              </a:ext>
            </a:extLst>
          </p:cNvPr>
          <p:cNvSpPr>
            <a:spLocks noGrp="1"/>
          </p:cNvSpPr>
          <p:nvPr>
            <p:ph type="ftr" sz="quarter" idx="11"/>
          </p:nvPr>
        </p:nvSpPr>
        <p:spPr/>
        <p:txBody>
          <a:bodyPr/>
          <a:lstStyle/>
          <a:p>
            <a:r>
              <a:rPr lang="en-US" dirty="0"/>
              <a:t>Module: Horizontal Skills / Learning Unit: Soft Skills / Sub Unit: Team working and collaboration skills</a:t>
            </a:r>
          </a:p>
        </p:txBody>
      </p:sp>
      <p:sp>
        <p:nvSpPr>
          <p:cNvPr id="5" name="Segnaposto numero diapositiva 4">
            <a:extLst>
              <a:ext uri="{FF2B5EF4-FFF2-40B4-BE49-F238E27FC236}">
                <a16:creationId xmlns:a16="http://schemas.microsoft.com/office/drawing/2014/main" id="{B20714AF-DFE1-A481-043E-55AA2AF53F25}"/>
              </a:ext>
            </a:extLst>
          </p:cNvPr>
          <p:cNvSpPr>
            <a:spLocks noGrp="1"/>
          </p:cNvSpPr>
          <p:nvPr>
            <p:ph type="sldNum" sz="quarter" idx="12"/>
          </p:nvPr>
        </p:nvSpPr>
        <p:spPr/>
        <p:txBody>
          <a:bodyPr/>
          <a:lstStyle/>
          <a:p>
            <a:fld id="{D57F1E4F-1CFF-5643-939E-217C01CDF565}" type="slidenum">
              <a:rPr lang="en-US" smtClean="0"/>
              <a:pPr/>
              <a:t>34</a:t>
            </a:fld>
            <a:endParaRPr lang="en-US" dirty="0"/>
          </a:p>
        </p:txBody>
      </p:sp>
      <p:sp>
        <p:nvSpPr>
          <p:cNvPr id="14" name="CasellaDiTesto 13">
            <a:extLst>
              <a:ext uri="{FF2B5EF4-FFF2-40B4-BE49-F238E27FC236}">
                <a16:creationId xmlns:a16="http://schemas.microsoft.com/office/drawing/2014/main" id="{692CB75E-418B-A9EE-AB9C-4EB4965E2E67}"/>
              </a:ext>
            </a:extLst>
          </p:cNvPr>
          <p:cNvSpPr txBox="1"/>
          <p:nvPr/>
        </p:nvSpPr>
        <p:spPr>
          <a:xfrm>
            <a:off x="550505" y="2593066"/>
            <a:ext cx="6171138" cy="646331"/>
          </a:xfrm>
          <a:prstGeom prst="rect">
            <a:avLst/>
          </a:prstGeom>
          <a:noFill/>
        </p:spPr>
        <p:txBody>
          <a:bodyPr wrap="square" rtlCol="0">
            <a:spAutoFit/>
          </a:bodyPr>
          <a:lstStyle/>
          <a:p>
            <a:pPr marL="285750" indent="-285750">
              <a:buFont typeface="Arial" panose="020B0604020202020204" pitchFamily="34" charset="0"/>
              <a:buChar char="•"/>
            </a:pPr>
            <a:r>
              <a:rPr lang="it-IT" kern="100" dirty="0">
                <a:solidFill>
                  <a:schemeClr val="tx1">
                    <a:lumMod val="65000"/>
                    <a:lumOff val="35000"/>
                  </a:schemeClr>
                </a:solidFill>
                <a:ea typeface="Calibri" panose="020F0502020204030204" pitchFamily="34" charset="0"/>
              </a:rPr>
              <a:t>Questa capacità è essenziale per raggiungere il successo nella vita personale e professionale.</a:t>
            </a:r>
          </a:p>
        </p:txBody>
      </p:sp>
      <p:sp>
        <p:nvSpPr>
          <p:cNvPr id="15" name="CasellaDiTesto 14">
            <a:extLst>
              <a:ext uri="{FF2B5EF4-FFF2-40B4-BE49-F238E27FC236}">
                <a16:creationId xmlns:a16="http://schemas.microsoft.com/office/drawing/2014/main" id="{1B0747A2-DEFC-0558-710C-57A042CE50CA}"/>
              </a:ext>
            </a:extLst>
          </p:cNvPr>
          <p:cNvSpPr txBox="1"/>
          <p:nvPr/>
        </p:nvSpPr>
        <p:spPr>
          <a:xfrm>
            <a:off x="2152284" y="4143403"/>
            <a:ext cx="9411182" cy="584775"/>
          </a:xfrm>
          <a:prstGeom prst="rect">
            <a:avLst/>
          </a:prstGeom>
          <a:noFill/>
          <a:ln>
            <a:solidFill>
              <a:schemeClr val="tx1">
                <a:lumMod val="65000"/>
                <a:lumOff val="35000"/>
              </a:schemeClr>
            </a:solidFill>
          </a:ln>
        </p:spPr>
        <p:txBody>
          <a:bodyPr wrap="square">
            <a:spAutoFit/>
          </a:bodyPr>
          <a:lstStyle/>
          <a:p>
            <a:pPr algn="just"/>
            <a:r>
              <a:rPr lang="it-IT" sz="1600" dirty="0">
                <a:solidFill>
                  <a:schemeClr val="tx1">
                    <a:lumMod val="65000"/>
                    <a:lumOff val="35000"/>
                  </a:schemeClr>
                </a:solidFill>
              </a:rPr>
              <a:t>Il</a:t>
            </a:r>
            <a:r>
              <a:rPr lang="it-IT" sz="1600" b="1" dirty="0">
                <a:solidFill>
                  <a:schemeClr val="tx1">
                    <a:lumMod val="65000"/>
                    <a:lumOff val="35000"/>
                  </a:schemeClr>
                </a:solidFill>
              </a:rPr>
              <a:t> lavoro di gruppo </a:t>
            </a:r>
            <a:r>
              <a:rPr lang="it-IT" sz="1600" dirty="0">
                <a:solidFill>
                  <a:schemeClr val="tx1">
                    <a:lumMod val="65000"/>
                    <a:lumOff val="35000"/>
                  </a:schemeClr>
                </a:solidFill>
              </a:rPr>
              <a:t>riguarda la combinazione degli sforzi individuali di tutti i membri del gruppo per raggiungere un obiettivo e solitamente è supervisionato da una o un responsabile del gruppo.</a:t>
            </a:r>
          </a:p>
        </p:txBody>
      </p:sp>
      <p:pic>
        <p:nvPicPr>
          <p:cNvPr id="16" name="Immagine 15">
            <a:extLst>
              <a:ext uri="{FF2B5EF4-FFF2-40B4-BE49-F238E27FC236}">
                <a16:creationId xmlns:a16="http://schemas.microsoft.com/office/drawing/2014/main" id="{0B4115D0-29AF-F60A-598F-0B61874364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1970" y="1423291"/>
            <a:ext cx="4705625" cy="2129609"/>
          </a:xfrm>
          <a:prstGeom prst="rect">
            <a:avLst/>
          </a:prstGeom>
        </p:spPr>
      </p:pic>
      <p:pic>
        <p:nvPicPr>
          <p:cNvPr id="17" name="Immagine 16">
            <a:extLst>
              <a:ext uri="{FF2B5EF4-FFF2-40B4-BE49-F238E27FC236}">
                <a16:creationId xmlns:a16="http://schemas.microsoft.com/office/drawing/2014/main" id="{52054517-C6B0-4028-90DD-8EE792C63E68}"/>
              </a:ext>
            </a:extLst>
          </p:cNvPr>
          <p:cNvPicPr>
            <a:picLocks noChangeAspect="1"/>
          </p:cNvPicPr>
          <p:nvPr/>
        </p:nvPicPr>
        <p:blipFill>
          <a:blip r:embed="rId3"/>
          <a:stretch>
            <a:fillRect/>
          </a:stretch>
        </p:blipFill>
        <p:spPr>
          <a:xfrm>
            <a:off x="346194" y="3614581"/>
            <a:ext cx="1585098" cy="1569856"/>
          </a:xfrm>
          <a:prstGeom prst="rect">
            <a:avLst/>
          </a:prstGeom>
        </p:spPr>
      </p:pic>
      <p:sp>
        <p:nvSpPr>
          <p:cNvPr id="18" name="CasellaDiTesto 17">
            <a:extLst>
              <a:ext uri="{FF2B5EF4-FFF2-40B4-BE49-F238E27FC236}">
                <a16:creationId xmlns:a16="http://schemas.microsoft.com/office/drawing/2014/main" id="{4EB790D9-AA2D-7048-18E0-F60313FEB451}"/>
              </a:ext>
            </a:extLst>
          </p:cNvPr>
          <p:cNvSpPr txBox="1"/>
          <p:nvPr/>
        </p:nvSpPr>
        <p:spPr>
          <a:xfrm>
            <a:off x="550504" y="5490230"/>
            <a:ext cx="9235180" cy="584775"/>
          </a:xfrm>
          <a:prstGeom prst="rect">
            <a:avLst/>
          </a:prstGeom>
          <a:noFill/>
          <a:ln>
            <a:solidFill>
              <a:schemeClr val="tx1">
                <a:lumMod val="65000"/>
                <a:lumOff val="35000"/>
              </a:schemeClr>
            </a:solidFill>
          </a:ln>
        </p:spPr>
        <p:txBody>
          <a:bodyPr wrap="square">
            <a:spAutoFit/>
          </a:bodyPr>
          <a:lstStyle/>
          <a:p>
            <a:pPr algn="just"/>
            <a:r>
              <a:rPr lang="it-IT" sz="1600" dirty="0">
                <a:solidFill>
                  <a:schemeClr val="tx1">
                    <a:lumMod val="65000"/>
                    <a:lumOff val="35000"/>
                  </a:schemeClr>
                </a:solidFill>
              </a:rPr>
              <a:t>La</a:t>
            </a:r>
            <a:r>
              <a:rPr lang="it-IT" sz="1600" b="1" dirty="0">
                <a:solidFill>
                  <a:schemeClr val="tx1">
                    <a:lumMod val="65000"/>
                    <a:lumOff val="35000"/>
                  </a:schemeClr>
                </a:solidFill>
              </a:rPr>
              <a:t> capacità di collaborare </a:t>
            </a:r>
            <a:r>
              <a:rPr lang="it-IT" sz="1600" dirty="0">
                <a:solidFill>
                  <a:schemeClr val="tx1">
                    <a:lumMod val="65000"/>
                    <a:lumOff val="35000"/>
                  </a:schemeClr>
                </a:solidFill>
              </a:rPr>
              <a:t>implica l’effettiva collaborazione tra i membri del gruppo per portare a termine un progetto comune, solitamente in assenza di una o un responsabile del gruppo.</a:t>
            </a:r>
          </a:p>
        </p:txBody>
      </p:sp>
      <p:pic>
        <p:nvPicPr>
          <p:cNvPr id="19" name="Immagine 18">
            <a:extLst>
              <a:ext uri="{FF2B5EF4-FFF2-40B4-BE49-F238E27FC236}">
                <a16:creationId xmlns:a16="http://schemas.microsoft.com/office/drawing/2014/main" id="{7814DE6B-FB5D-1976-14C5-1DDE649552A7}"/>
              </a:ext>
            </a:extLst>
          </p:cNvPr>
          <p:cNvPicPr>
            <a:picLocks noChangeAspect="1"/>
          </p:cNvPicPr>
          <p:nvPr/>
        </p:nvPicPr>
        <p:blipFill>
          <a:blip r:embed="rId4">
            <a:clrChange>
              <a:clrFrom>
                <a:srgbClr val="F8FAFB"/>
              </a:clrFrom>
              <a:clrTo>
                <a:srgbClr val="F8FAFB">
                  <a:alpha val="0"/>
                </a:srgbClr>
              </a:clrTo>
            </a:clrChange>
            <a:duotone>
              <a:schemeClr val="accent2">
                <a:shade val="45000"/>
                <a:satMod val="135000"/>
              </a:schemeClr>
              <a:prstClr val="white"/>
            </a:duotone>
          </a:blip>
          <a:stretch>
            <a:fillRect/>
          </a:stretch>
        </p:blipFill>
        <p:spPr>
          <a:xfrm>
            <a:off x="9978366" y="5030902"/>
            <a:ext cx="1585099" cy="1433287"/>
          </a:xfrm>
          <a:prstGeom prst="rect">
            <a:avLst/>
          </a:prstGeom>
        </p:spPr>
      </p:pic>
      <p:sp>
        <p:nvSpPr>
          <p:cNvPr id="20" name="CasellaDiTesto 19">
            <a:extLst>
              <a:ext uri="{FF2B5EF4-FFF2-40B4-BE49-F238E27FC236}">
                <a16:creationId xmlns:a16="http://schemas.microsoft.com/office/drawing/2014/main" id="{0678BE9C-C1A9-0BF4-AB0E-02DAD2733476}"/>
              </a:ext>
            </a:extLst>
          </p:cNvPr>
          <p:cNvSpPr txBox="1"/>
          <p:nvPr/>
        </p:nvSpPr>
        <p:spPr>
          <a:xfrm>
            <a:off x="559837" y="1625537"/>
            <a:ext cx="6830007" cy="923330"/>
          </a:xfrm>
          <a:prstGeom prst="rect">
            <a:avLst/>
          </a:prstGeom>
          <a:noFill/>
        </p:spPr>
        <p:txBody>
          <a:bodyPr wrap="square" rtlCol="0">
            <a:spAutoFit/>
          </a:bodyPr>
          <a:lstStyle/>
          <a:p>
            <a:r>
              <a:rPr lang="it-IT"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Fa riferimento a una serie di abilità e qualità che permettono agli individui di lavorare in modo efficace con gli altri verso il raggiungimento di obiettivi comuni e la risoluzione dei problemi. </a:t>
            </a:r>
          </a:p>
        </p:txBody>
      </p:sp>
    </p:spTree>
    <p:extLst>
      <p:ext uri="{BB962C8B-B14F-4D97-AF65-F5344CB8AC3E}">
        <p14:creationId xmlns:p14="http://schemas.microsoft.com/office/powerpoint/2010/main" val="42619038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fontScale="90000"/>
          </a:bodyPr>
          <a:lstStyle/>
          <a:p>
            <a:r>
              <a:rPr lang="it-IT" sz="4400" dirty="0"/>
              <a:t>Il ruolo della collaborazione nel successo aziendale </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Team working and collaboration skills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solidFill>
                  <a:schemeClr val="tx1">
                    <a:lumMod val="65000"/>
                    <a:lumOff val="35000"/>
                  </a:schemeClr>
                </a:solidFill>
              </a:rPr>
              <a:t>35</a:t>
            </a:fld>
            <a:endParaRPr lang="en-US" dirty="0">
              <a:solidFill>
                <a:schemeClr val="tx1">
                  <a:lumMod val="65000"/>
                  <a:lumOff val="35000"/>
                </a:schemeClr>
              </a:solidFill>
            </a:endParaRPr>
          </a:p>
        </p:txBody>
      </p:sp>
      <p:sp>
        <p:nvSpPr>
          <p:cNvPr id="8" name="CasellaDiTesto 7">
            <a:extLst>
              <a:ext uri="{FF2B5EF4-FFF2-40B4-BE49-F238E27FC236}">
                <a16:creationId xmlns:a16="http://schemas.microsoft.com/office/drawing/2014/main" id="{5CDE0865-68D4-CA9E-2B45-B256833262FC}"/>
              </a:ext>
            </a:extLst>
          </p:cNvPr>
          <p:cNvSpPr txBox="1"/>
          <p:nvPr/>
        </p:nvSpPr>
        <p:spPr>
          <a:xfrm>
            <a:off x="684386" y="1690688"/>
            <a:ext cx="10515600" cy="1107996"/>
          </a:xfrm>
          <a:prstGeom prst="rect">
            <a:avLst/>
          </a:prstGeom>
          <a:noFill/>
        </p:spPr>
        <p:txBody>
          <a:bodyPr wrap="square" rtlCol="0">
            <a:spAutoFit/>
          </a:bodyPr>
          <a:lstStyle/>
          <a:p>
            <a:pPr algn="just"/>
            <a:r>
              <a:rPr lang="it-IT" sz="22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La frase "</a:t>
            </a:r>
            <a:r>
              <a:rPr lang="it-IT" sz="2200" i="1"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Due teste sono meglio di una</a:t>
            </a:r>
            <a:r>
              <a:rPr lang="it-IT" sz="22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definisce perfettamente questo concetto. Il lavoro di gruppo e la capacità di collaborare sono infatti considerabili come la colonna portante del successo aziendale.</a:t>
            </a:r>
          </a:p>
        </p:txBody>
      </p:sp>
      <p:sp>
        <p:nvSpPr>
          <p:cNvPr id="11" name="CasellaDiTesto 10">
            <a:extLst>
              <a:ext uri="{FF2B5EF4-FFF2-40B4-BE49-F238E27FC236}">
                <a16:creationId xmlns:a16="http://schemas.microsoft.com/office/drawing/2014/main" id="{1DCEEB5A-E7DF-0D15-ACF3-343A7EFCD975}"/>
              </a:ext>
            </a:extLst>
          </p:cNvPr>
          <p:cNvSpPr txBox="1"/>
          <p:nvPr/>
        </p:nvSpPr>
        <p:spPr>
          <a:xfrm>
            <a:off x="684386" y="2843921"/>
            <a:ext cx="4084224" cy="2462213"/>
          </a:xfrm>
          <a:prstGeom prst="rect">
            <a:avLst/>
          </a:prstGeom>
          <a:noFill/>
        </p:spPr>
        <p:txBody>
          <a:bodyPr wrap="square">
            <a:spAutoFit/>
          </a:bodyPr>
          <a:lstStyle/>
          <a:p>
            <a:pPr algn="just"/>
            <a:r>
              <a:rPr lang="it-IT" sz="22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In imprese come le </a:t>
            </a:r>
            <a:r>
              <a:rPr lang="it-IT" sz="2200" b="1"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aziende agricole</a:t>
            </a:r>
            <a:r>
              <a:rPr lang="it-IT" sz="22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composte da individui con competenze, esperienze e conoscenze diverse, il lavoro di gruppo crea una struttura di base su cui questa diversità può essere sfruttata per il bene comune.</a:t>
            </a:r>
          </a:p>
        </p:txBody>
      </p:sp>
      <p:pic>
        <p:nvPicPr>
          <p:cNvPr id="12" name="Immagine 11">
            <a:extLst>
              <a:ext uri="{FF2B5EF4-FFF2-40B4-BE49-F238E27FC236}">
                <a16:creationId xmlns:a16="http://schemas.microsoft.com/office/drawing/2014/main" id="{C7DE8FA2-4517-9A08-EB38-24F445E696B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144137" y="2393184"/>
            <a:ext cx="6209663" cy="3912637"/>
          </a:xfrm>
          <a:prstGeom prst="rect">
            <a:avLst/>
          </a:prstGeom>
        </p:spPr>
      </p:pic>
      <p:sp>
        <p:nvSpPr>
          <p:cNvPr id="13" name="CasellaDiTesto 12">
            <a:extLst>
              <a:ext uri="{FF2B5EF4-FFF2-40B4-BE49-F238E27FC236}">
                <a16:creationId xmlns:a16="http://schemas.microsoft.com/office/drawing/2014/main" id="{0E058842-1DE7-791C-8434-EF10E16AC170}"/>
              </a:ext>
            </a:extLst>
          </p:cNvPr>
          <p:cNvSpPr txBox="1"/>
          <p:nvPr/>
        </p:nvSpPr>
        <p:spPr>
          <a:xfrm>
            <a:off x="9132951" y="6008043"/>
            <a:ext cx="2716927" cy="646331"/>
          </a:xfrm>
          <a:prstGeom prst="rect">
            <a:avLst/>
          </a:prstGeom>
          <a:noFill/>
        </p:spPr>
        <p:txBody>
          <a:bodyPr wrap="square">
            <a:spAutoFit/>
          </a:bodyPr>
          <a:lstStyle/>
          <a:p>
            <a:r>
              <a:rPr lang="it-IT" sz="1200" dirty="0">
                <a:solidFill>
                  <a:schemeClr val="tx1">
                    <a:lumMod val="65000"/>
                    <a:lumOff val="35000"/>
                  </a:schemeClr>
                </a:solidFill>
                <a:effectLst/>
                <a:ea typeface="Times New Roman" panose="02020603050405020304" pitchFamily="18" charset="0"/>
                <a:cs typeface="Open Sans" panose="020B0606030504020204" pitchFamily="34" charset="0"/>
              </a:rPr>
              <a:t>Le cinque fasi dell’analisi della negoziazione (Fonte: </a:t>
            </a:r>
            <a:r>
              <a:rPr lang="it-IT" sz="1200" dirty="0">
                <a:solidFill>
                  <a:schemeClr val="tx1">
                    <a:lumMod val="65000"/>
                    <a:lumOff val="35000"/>
                  </a:schemeClr>
                </a:solidFill>
                <a:effectLst/>
                <a:ea typeface="Times New Roman" panose="02020603050405020304" pitchFamily="18" charset="0"/>
                <a:cs typeface="Open Sans" panose="020B0606030504020204" pitchFamily="34" charset="0"/>
                <a:hlinkClick r:id="rId3"/>
              </a:rPr>
              <a:t>Penn State University</a:t>
            </a:r>
            <a:r>
              <a:rPr lang="it-IT" sz="1200" dirty="0">
                <a:solidFill>
                  <a:schemeClr val="tx1">
                    <a:lumMod val="65000"/>
                    <a:lumOff val="35000"/>
                  </a:schemeClr>
                </a:solidFill>
                <a:effectLst/>
                <a:ea typeface="Times New Roman" panose="02020603050405020304" pitchFamily="18" charset="0"/>
                <a:cs typeface="Open Sans" panose="020B0606030504020204" pitchFamily="34" charset="0"/>
              </a:rPr>
              <a:t>)</a:t>
            </a:r>
            <a:endParaRPr lang="it-IT" sz="1200" dirty="0">
              <a:solidFill>
                <a:schemeClr val="tx1">
                  <a:lumMod val="65000"/>
                  <a:lumOff val="35000"/>
                </a:schemeClr>
              </a:solidFill>
            </a:endParaRPr>
          </a:p>
        </p:txBody>
      </p:sp>
    </p:spTree>
    <p:extLst>
      <p:ext uri="{BB962C8B-B14F-4D97-AF65-F5344CB8AC3E}">
        <p14:creationId xmlns:p14="http://schemas.microsoft.com/office/powerpoint/2010/main" val="18139738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1152099" y="443074"/>
            <a:ext cx="10515600" cy="1009651"/>
          </a:xfrm>
        </p:spPr>
        <p:txBody>
          <a:bodyPr>
            <a:normAutofit fontScale="90000"/>
          </a:bodyPr>
          <a:lstStyle/>
          <a:p>
            <a:r>
              <a:rPr lang="it-IT" sz="4400" dirty="0"/>
              <a:t>Sviluppo di team efficaci e relative caratteristiche</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a:xfrm>
            <a:off x="838200" y="6553037"/>
            <a:ext cx="9982200" cy="424025"/>
          </a:xfrm>
        </p:spPr>
        <p:txBody>
          <a:bodyPr/>
          <a:lstStyle/>
          <a:p>
            <a:r>
              <a:rPr lang="en-US" dirty="0"/>
              <a:t>Module: Horizontal Skills / Learning Unit: Soft Skills / Sub Unit: Team working and collaboration skills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a:xfrm>
            <a:off x="10896600" y="6356350"/>
            <a:ext cx="457200" cy="365125"/>
          </a:xfrm>
        </p:spPr>
        <p:txBody>
          <a:bodyPr/>
          <a:lstStyle/>
          <a:p>
            <a:fld id="{519954A3-9DFD-4C44-94BA-B95130A3BA1C}" type="slidenum">
              <a:rPr lang="en-US" smtClean="0">
                <a:solidFill>
                  <a:schemeClr val="tx1">
                    <a:lumMod val="65000"/>
                    <a:lumOff val="35000"/>
                  </a:schemeClr>
                </a:solidFill>
              </a:rPr>
              <a:t>36</a:t>
            </a:fld>
            <a:endParaRPr lang="en-US" dirty="0">
              <a:solidFill>
                <a:schemeClr val="tx1">
                  <a:lumMod val="65000"/>
                  <a:lumOff val="35000"/>
                </a:schemeClr>
              </a:solidFill>
            </a:endParaRPr>
          </a:p>
        </p:txBody>
      </p:sp>
      <p:sp>
        <p:nvSpPr>
          <p:cNvPr id="2" name="CasellaDiTesto 1">
            <a:extLst>
              <a:ext uri="{FF2B5EF4-FFF2-40B4-BE49-F238E27FC236}">
                <a16:creationId xmlns:a16="http://schemas.microsoft.com/office/drawing/2014/main" id="{2F95BF73-39BD-0128-A762-86F93E855926}"/>
              </a:ext>
            </a:extLst>
          </p:cNvPr>
          <p:cNvSpPr txBox="1"/>
          <p:nvPr/>
        </p:nvSpPr>
        <p:spPr>
          <a:xfrm>
            <a:off x="838200" y="1228846"/>
            <a:ext cx="10515600" cy="4400307"/>
          </a:xfrm>
          <a:prstGeom prst="rect">
            <a:avLst/>
          </a:prstGeom>
          <a:noFill/>
        </p:spPr>
        <p:txBody>
          <a:bodyPr wrap="square" rtlCol="0">
            <a:spAutoFit/>
          </a:bodyPr>
          <a:lstStyle/>
          <a:p>
            <a:pPr algn="just">
              <a:lnSpc>
                <a:spcPct val="107000"/>
              </a:lnSpc>
              <a:spcAft>
                <a:spcPts val="800"/>
              </a:spcAft>
            </a:pPr>
            <a:r>
              <a:rPr lang="it-IT" sz="20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Sviluppare dei </a:t>
            </a:r>
            <a:r>
              <a:rPr lang="it-IT" sz="2000" b="1"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team efficaci </a:t>
            </a:r>
            <a:r>
              <a:rPr lang="it-IT" sz="20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non solo è un obiettivo desiderabile, ma costituisce anche una necessità per potere ottenere successo.</a:t>
            </a:r>
          </a:p>
          <a:p>
            <a:pPr algn="just">
              <a:lnSpc>
                <a:spcPct val="107000"/>
              </a:lnSpc>
              <a:spcAft>
                <a:spcPts val="800"/>
              </a:spcAft>
            </a:pPr>
            <a:r>
              <a:rPr lang="it-IT" sz="20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La loro costituzione richiede un approccio accorto che tenga conto sia delle </a:t>
            </a:r>
            <a:r>
              <a:rPr lang="it-IT" sz="2000" u="sng"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qualità individuali </a:t>
            </a:r>
            <a:r>
              <a:rPr lang="it-IT" sz="20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sia delle </a:t>
            </a:r>
            <a:r>
              <a:rPr lang="it-IT" sz="2000" u="sng"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dinamiche di gruppo che si attivano durante la collaborazione</a:t>
            </a:r>
            <a:r>
              <a:rPr lang="it-IT" sz="20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nonché la definizione di una struttura che permetta di sfruttare la varietà di talenti, competenze ed esperienze individuali per raggiungere insieme degli obiettivi altrimenti impossibili da realizzare.</a:t>
            </a:r>
          </a:p>
          <a:p>
            <a:pPr algn="just">
              <a:lnSpc>
                <a:spcPct val="107000"/>
              </a:lnSpc>
              <a:spcAft>
                <a:spcPts val="800"/>
              </a:spcAft>
            </a:pPr>
            <a:r>
              <a:rPr lang="it-IT" sz="20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A tal fine, è necessario definire </a:t>
            </a:r>
            <a:r>
              <a:rPr lang="it-IT" sz="2000" u="sng"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obiettivi chiari e specifici </a:t>
            </a:r>
            <a:r>
              <a:rPr lang="it-IT" sz="20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che il gruppo deve raggiungere e assegnare </a:t>
            </a:r>
            <a:r>
              <a:rPr lang="it-IT" sz="2000" u="sng"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ruoli e responsabilità </a:t>
            </a:r>
            <a:r>
              <a:rPr lang="it-IT" sz="20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in base ai punti di forza e alle competenze individuali, avendo cura di creare dei gruppi la cui composizione interna sia eterogenea, ovvero composti da persone aventi livelli di competenza, esperienza, formazione e prospettive diverse allo scopo di </a:t>
            </a:r>
            <a:r>
              <a:rPr lang="it-IT" sz="2000" b="1"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promuovere la creatività e stimolare la capacità di risolvere i problemi.</a:t>
            </a:r>
          </a:p>
          <a:p>
            <a:pPr algn="just">
              <a:lnSpc>
                <a:spcPct val="107000"/>
              </a:lnSpc>
              <a:spcAft>
                <a:spcPts val="800"/>
              </a:spcAft>
            </a:pPr>
            <a:endParaRPr lang="it-IT" sz="2400" dirty="0">
              <a:solidFill>
                <a:srgbClr val="000000"/>
              </a:solidFill>
              <a:effectLst/>
              <a:latin typeface="Minion Pro"/>
              <a:ea typeface="Times New Roman" panose="02020603050405020304" pitchFamily="18" charset="0"/>
              <a:cs typeface="Open Sans" panose="020B0606030504020204" pitchFamily="34" charset="0"/>
            </a:endParaRPr>
          </a:p>
        </p:txBody>
      </p:sp>
      <p:sp>
        <p:nvSpPr>
          <p:cNvPr id="18" name="Ovale 17">
            <a:extLst>
              <a:ext uri="{FF2B5EF4-FFF2-40B4-BE49-F238E27FC236}">
                <a16:creationId xmlns:a16="http://schemas.microsoft.com/office/drawing/2014/main" id="{0D6AB77E-D5C3-4E1A-AEC9-BF8F7789A4B1}"/>
              </a:ext>
            </a:extLst>
          </p:cNvPr>
          <p:cNvSpPr/>
          <p:nvPr/>
        </p:nvSpPr>
        <p:spPr>
          <a:xfrm>
            <a:off x="1259557" y="5080351"/>
            <a:ext cx="928047" cy="771114"/>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b="1" dirty="0"/>
              <a:t>T</a:t>
            </a:r>
          </a:p>
        </p:txBody>
      </p:sp>
      <p:sp>
        <p:nvSpPr>
          <p:cNvPr id="19" name="Ovale 18">
            <a:extLst>
              <a:ext uri="{FF2B5EF4-FFF2-40B4-BE49-F238E27FC236}">
                <a16:creationId xmlns:a16="http://schemas.microsoft.com/office/drawing/2014/main" id="{1CF26C2D-54FF-42BF-9DBF-65DA71705491}"/>
              </a:ext>
            </a:extLst>
          </p:cNvPr>
          <p:cNvSpPr/>
          <p:nvPr/>
        </p:nvSpPr>
        <p:spPr>
          <a:xfrm>
            <a:off x="4183149" y="5043751"/>
            <a:ext cx="928047" cy="771114"/>
          </a:xfrm>
          <a:prstGeom prst="ellipse">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b="1" dirty="0"/>
              <a:t>E</a:t>
            </a:r>
          </a:p>
        </p:txBody>
      </p:sp>
      <p:sp>
        <p:nvSpPr>
          <p:cNvPr id="20" name="Ovale 19">
            <a:extLst>
              <a:ext uri="{FF2B5EF4-FFF2-40B4-BE49-F238E27FC236}">
                <a16:creationId xmlns:a16="http://schemas.microsoft.com/office/drawing/2014/main" id="{ECC32CA9-EA59-4997-8D91-F89E7CADC040}"/>
              </a:ext>
            </a:extLst>
          </p:cNvPr>
          <p:cNvSpPr/>
          <p:nvPr/>
        </p:nvSpPr>
        <p:spPr>
          <a:xfrm>
            <a:off x="7048996" y="5043751"/>
            <a:ext cx="928047" cy="771114"/>
          </a:xfrm>
          <a:prstGeom prst="ellipse">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b="1" dirty="0"/>
              <a:t>A</a:t>
            </a:r>
          </a:p>
        </p:txBody>
      </p:sp>
      <p:sp>
        <p:nvSpPr>
          <p:cNvPr id="21" name="Ovale 20">
            <a:extLst>
              <a:ext uri="{FF2B5EF4-FFF2-40B4-BE49-F238E27FC236}">
                <a16:creationId xmlns:a16="http://schemas.microsoft.com/office/drawing/2014/main" id="{C4A2650B-2351-4463-9C13-640CFE3459AC}"/>
              </a:ext>
            </a:extLst>
          </p:cNvPr>
          <p:cNvSpPr/>
          <p:nvPr/>
        </p:nvSpPr>
        <p:spPr>
          <a:xfrm>
            <a:off x="10067656" y="5007151"/>
            <a:ext cx="928047" cy="771114"/>
          </a:xfrm>
          <a:prstGeom prst="ellips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b="1" dirty="0"/>
              <a:t>M</a:t>
            </a:r>
          </a:p>
        </p:txBody>
      </p:sp>
      <p:sp>
        <p:nvSpPr>
          <p:cNvPr id="22" name="CasellaDiTesto 21">
            <a:extLst>
              <a:ext uri="{FF2B5EF4-FFF2-40B4-BE49-F238E27FC236}">
                <a16:creationId xmlns:a16="http://schemas.microsoft.com/office/drawing/2014/main" id="{178C7131-AB57-4B30-9C09-A6244E2380F1}"/>
              </a:ext>
            </a:extLst>
          </p:cNvPr>
          <p:cNvSpPr txBox="1"/>
          <p:nvPr/>
        </p:nvSpPr>
        <p:spPr>
          <a:xfrm>
            <a:off x="1152099" y="5912351"/>
            <a:ext cx="1208964" cy="369332"/>
          </a:xfrm>
          <a:prstGeom prst="rect">
            <a:avLst/>
          </a:prstGeom>
          <a:noFill/>
        </p:spPr>
        <p:txBody>
          <a:bodyPr wrap="square">
            <a:spAutoFit/>
          </a:bodyPr>
          <a:lstStyle/>
          <a:p>
            <a:r>
              <a:rPr lang="en-US" sz="1800" b="1"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TOGETHER</a:t>
            </a:r>
            <a:endParaRPr lang="it-IT" b="1" dirty="0">
              <a:solidFill>
                <a:schemeClr val="tx1">
                  <a:lumMod val="65000"/>
                  <a:lumOff val="35000"/>
                </a:schemeClr>
              </a:solidFill>
            </a:endParaRPr>
          </a:p>
        </p:txBody>
      </p:sp>
      <p:sp>
        <p:nvSpPr>
          <p:cNvPr id="23" name="CasellaDiTesto 22">
            <a:extLst>
              <a:ext uri="{FF2B5EF4-FFF2-40B4-BE49-F238E27FC236}">
                <a16:creationId xmlns:a16="http://schemas.microsoft.com/office/drawing/2014/main" id="{351E07D3-F565-452B-9D4C-04ECE1A8FDA6}"/>
              </a:ext>
            </a:extLst>
          </p:cNvPr>
          <p:cNvSpPr txBox="1"/>
          <p:nvPr/>
        </p:nvSpPr>
        <p:spPr>
          <a:xfrm>
            <a:off x="4075691" y="5912351"/>
            <a:ext cx="1208964" cy="369332"/>
          </a:xfrm>
          <a:prstGeom prst="rect">
            <a:avLst/>
          </a:prstGeom>
          <a:noFill/>
        </p:spPr>
        <p:txBody>
          <a:bodyPr wrap="square">
            <a:spAutoFit/>
          </a:bodyPr>
          <a:lstStyle/>
          <a:p>
            <a:r>
              <a:rPr lang="en-US" b="1"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EVERYONE</a:t>
            </a:r>
            <a:endParaRPr lang="it-IT" b="1" dirty="0">
              <a:solidFill>
                <a:schemeClr val="tx1">
                  <a:lumMod val="65000"/>
                  <a:lumOff val="35000"/>
                </a:schemeClr>
              </a:solidFill>
            </a:endParaRPr>
          </a:p>
        </p:txBody>
      </p:sp>
      <p:sp>
        <p:nvSpPr>
          <p:cNvPr id="24" name="CasellaDiTesto 23">
            <a:extLst>
              <a:ext uri="{FF2B5EF4-FFF2-40B4-BE49-F238E27FC236}">
                <a16:creationId xmlns:a16="http://schemas.microsoft.com/office/drawing/2014/main" id="{C0C89C2B-CCDD-4FF5-ABE4-2FD6EDC61F7C}"/>
              </a:ext>
            </a:extLst>
          </p:cNvPr>
          <p:cNvSpPr txBox="1"/>
          <p:nvPr/>
        </p:nvSpPr>
        <p:spPr>
          <a:xfrm>
            <a:off x="7038341" y="5912351"/>
            <a:ext cx="1119590" cy="369332"/>
          </a:xfrm>
          <a:prstGeom prst="rect">
            <a:avLst/>
          </a:prstGeom>
          <a:noFill/>
        </p:spPr>
        <p:txBody>
          <a:bodyPr wrap="square">
            <a:spAutoFit/>
          </a:bodyPr>
          <a:lstStyle/>
          <a:p>
            <a:r>
              <a:rPr lang="en-US" b="1"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ACHIEVES</a:t>
            </a:r>
            <a:endParaRPr lang="it-IT" b="1" dirty="0">
              <a:solidFill>
                <a:schemeClr val="tx1">
                  <a:lumMod val="65000"/>
                  <a:lumOff val="35000"/>
                </a:schemeClr>
              </a:solidFill>
            </a:endParaRPr>
          </a:p>
        </p:txBody>
      </p:sp>
      <p:sp>
        <p:nvSpPr>
          <p:cNvPr id="25" name="CasellaDiTesto 24">
            <a:extLst>
              <a:ext uri="{FF2B5EF4-FFF2-40B4-BE49-F238E27FC236}">
                <a16:creationId xmlns:a16="http://schemas.microsoft.com/office/drawing/2014/main" id="{79788881-C0DC-4408-A5A8-C405D04E2B21}"/>
              </a:ext>
            </a:extLst>
          </p:cNvPr>
          <p:cNvSpPr txBox="1"/>
          <p:nvPr/>
        </p:nvSpPr>
        <p:spPr>
          <a:xfrm>
            <a:off x="10127820" y="5912351"/>
            <a:ext cx="825404" cy="369332"/>
          </a:xfrm>
          <a:prstGeom prst="rect">
            <a:avLst/>
          </a:prstGeom>
          <a:noFill/>
        </p:spPr>
        <p:txBody>
          <a:bodyPr wrap="square">
            <a:spAutoFit/>
          </a:bodyPr>
          <a:lstStyle/>
          <a:p>
            <a:r>
              <a:rPr lang="en-US" b="1"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MORE</a:t>
            </a:r>
            <a:endParaRPr lang="it-IT" b="1" dirty="0">
              <a:solidFill>
                <a:schemeClr val="tx1">
                  <a:lumMod val="65000"/>
                  <a:lumOff val="35000"/>
                </a:schemeClr>
              </a:solidFill>
            </a:endParaRPr>
          </a:p>
        </p:txBody>
      </p:sp>
      <p:sp>
        <p:nvSpPr>
          <p:cNvPr id="26" name="CasellaDiTesto 25">
            <a:extLst>
              <a:ext uri="{FF2B5EF4-FFF2-40B4-BE49-F238E27FC236}">
                <a16:creationId xmlns:a16="http://schemas.microsoft.com/office/drawing/2014/main" id="{1DDBA4AA-6F4E-4128-9B51-C18373DB5248}"/>
              </a:ext>
            </a:extLst>
          </p:cNvPr>
          <p:cNvSpPr txBox="1"/>
          <p:nvPr/>
        </p:nvSpPr>
        <p:spPr>
          <a:xfrm>
            <a:off x="1935406" y="6269304"/>
            <a:ext cx="8154314" cy="369332"/>
          </a:xfrm>
          <a:prstGeom prst="rect">
            <a:avLst/>
          </a:prstGeom>
          <a:noFill/>
        </p:spPr>
        <p:txBody>
          <a:bodyPr wrap="square" rtlCol="0">
            <a:spAutoFit/>
          </a:bodyPr>
          <a:lstStyle/>
          <a:p>
            <a:pPr algn="ctr"/>
            <a:r>
              <a:rPr lang="it-IT" dirty="0"/>
              <a:t>«</a:t>
            </a:r>
            <a:r>
              <a:rPr lang="it-IT" i="1" dirty="0"/>
              <a:t>Insieme si raggiungono maggiori risultati</a:t>
            </a:r>
            <a:r>
              <a:rPr lang="it-IT" dirty="0"/>
              <a:t>».</a:t>
            </a:r>
          </a:p>
        </p:txBody>
      </p:sp>
    </p:spTree>
    <p:extLst>
      <p:ext uri="{BB962C8B-B14F-4D97-AF65-F5344CB8AC3E}">
        <p14:creationId xmlns:p14="http://schemas.microsoft.com/office/powerpoint/2010/main" val="1029197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fontScale="90000"/>
          </a:bodyPr>
          <a:lstStyle/>
          <a:p>
            <a:r>
              <a:rPr lang="it-IT" sz="4400" dirty="0"/>
              <a:t>Sviluppo di team efficaci e relative caratteristiche</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Team working and collaboration skills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a:xfrm>
            <a:off x="10896600" y="6356350"/>
            <a:ext cx="457200" cy="365125"/>
          </a:xfrm>
        </p:spPr>
        <p:txBody>
          <a:bodyPr/>
          <a:lstStyle/>
          <a:p>
            <a:fld id="{519954A3-9DFD-4C44-94BA-B95130A3BA1C}" type="slidenum">
              <a:rPr lang="en-US" smtClean="0">
                <a:solidFill>
                  <a:schemeClr val="tx1">
                    <a:lumMod val="65000"/>
                    <a:lumOff val="35000"/>
                  </a:schemeClr>
                </a:solidFill>
              </a:rPr>
              <a:t>37</a:t>
            </a:fld>
            <a:endParaRPr lang="en-US" dirty="0">
              <a:solidFill>
                <a:schemeClr val="tx1">
                  <a:lumMod val="65000"/>
                  <a:lumOff val="35000"/>
                </a:schemeClr>
              </a:solidFill>
            </a:endParaRPr>
          </a:p>
        </p:txBody>
      </p:sp>
      <p:sp>
        <p:nvSpPr>
          <p:cNvPr id="2" name="CasellaDiTesto 1">
            <a:extLst>
              <a:ext uri="{FF2B5EF4-FFF2-40B4-BE49-F238E27FC236}">
                <a16:creationId xmlns:a16="http://schemas.microsoft.com/office/drawing/2014/main" id="{2F95BF73-39BD-0128-A762-86F93E855926}"/>
              </a:ext>
            </a:extLst>
          </p:cNvPr>
          <p:cNvSpPr txBox="1"/>
          <p:nvPr/>
        </p:nvSpPr>
        <p:spPr>
          <a:xfrm>
            <a:off x="304799" y="1472029"/>
            <a:ext cx="11502189" cy="967765"/>
          </a:xfrm>
          <a:prstGeom prst="rect">
            <a:avLst/>
          </a:prstGeom>
          <a:noFill/>
        </p:spPr>
        <p:txBody>
          <a:bodyPr wrap="square" rtlCol="0">
            <a:spAutoFit/>
          </a:bodyPr>
          <a:lstStyle/>
          <a:p>
            <a:pPr algn="ctr">
              <a:lnSpc>
                <a:spcPct val="107000"/>
              </a:lnSpc>
              <a:spcAft>
                <a:spcPts val="800"/>
              </a:spcAft>
            </a:pPr>
            <a:r>
              <a:rPr lang="it-IT" sz="24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L’immagine di seguito riportata illustra le </a:t>
            </a:r>
            <a:r>
              <a:rPr lang="it-IT" sz="2400" b="1"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caratteristiche fondamentali di un team efficace:</a:t>
            </a:r>
          </a:p>
          <a:p>
            <a:pPr algn="just">
              <a:lnSpc>
                <a:spcPct val="107000"/>
              </a:lnSpc>
              <a:spcAft>
                <a:spcPts val="800"/>
              </a:spcAft>
            </a:pPr>
            <a:endParaRPr lang="it-IT" sz="2400" dirty="0">
              <a:solidFill>
                <a:schemeClr val="tx1">
                  <a:lumMod val="65000"/>
                  <a:lumOff val="35000"/>
                </a:schemeClr>
              </a:solidFill>
              <a:effectLst/>
              <a:latin typeface="Minion Pro"/>
              <a:ea typeface="Times New Roman" panose="02020603050405020304" pitchFamily="18" charset="0"/>
              <a:cs typeface="Open Sans" panose="020B0606030504020204" pitchFamily="34" charset="0"/>
            </a:endParaRPr>
          </a:p>
        </p:txBody>
      </p:sp>
      <p:pic>
        <p:nvPicPr>
          <p:cNvPr id="3" name="Immagine 2">
            <a:extLst>
              <a:ext uri="{FF2B5EF4-FFF2-40B4-BE49-F238E27FC236}">
                <a16:creationId xmlns:a16="http://schemas.microsoft.com/office/drawing/2014/main" id="{C7662168-47AC-D03B-A216-0792DFDEC88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773680" y="1943312"/>
            <a:ext cx="6473059" cy="4194181"/>
          </a:xfrm>
          <a:prstGeom prst="rect">
            <a:avLst/>
          </a:prstGeom>
        </p:spPr>
      </p:pic>
      <p:sp>
        <p:nvSpPr>
          <p:cNvPr id="8" name="CasellaDiTesto 7">
            <a:extLst>
              <a:ext uri="{FF2B5EF4-FFF2-40B4-BE49-F238E27FC236}">
                <a16:creationId xmlns:a16="http://schemas.microsoft.com/office/drawing/2014/main" id="{8716D004-3BEB-C0B2-7C70-D5A8D1414BD9}"/>
              </a:ext>
            </a:extLst>
          </p:cNvPr>
          <p:cNvSpPr txBox="1"/>
          <p:nvPr/>
        </p:nvSpPr>
        <p:spPr>
          <a:xfrm>
            <a:off x="8580120" y="5511987"/>
            <a:ext cx="2652886" cy="461665"/>
          </a:xfrm>
          <a:prstGeom prst="rect">
            <a:avLst/>
          </a:prstGeom>
          <a:noFill/>
        </p:spPr>
        <p:txBody>
          <a:bodyPr wrap="square">
            <a:spAutoFit/>
          </a:bodyPr>
          <a:lstStyle/>
          <a:p>
            <a:r>
              <a:rPr lang="it-IT" sz="1200" dirty="0">
                <a:solidFill>
                  <a:srgbClr val="000000"/>
                </a:solidFill>
                <a:effectLst/>
                <a:ea typeface="Times New Roman" panose="02020603050405020304" pitchFamily="18" charset="0"/>
                <a:cs typeface="Open Sans" panose="020B0606030504020204" pitchFamily="34" charset="0"/>
              </a:rPr>
              <a:t>Le caratteristiche fondamentali di un team efficace </a:t>
            </a:r>
            <a:r>
              <a:rPr lang="en-GB" sz="1200" dirty="0">
                <a:solidFill>
                  <a:srgbClr val="000000"/>
                </a:solidFill>
                <a:effectLst/>
                <a:ea typeface="Times New Roman" panose="02020603050405020304" pitchFamily="18" charset="0"/>
                <a:cs typeface="Open Sans" panose="020B0606030504020204" pitchFamily="34" charset="0"/>
              </a:rPr>
              <a:t>(Fonte: </a:t>
            </a:r>
            <a:r>
              <a:rPr lang="en-GB" sz="1200" u="sng" dirty="0" err="1">
                <a:solidFill>
                  <a:srgbClr val="000000"/>
                </a:solidFill>
                <a:effectLst/>
                <a:ea typeface="Times New Roman" panose="02020603050405020304" pitchFamily="18" charset="0"/>
                <a:cs typeface="Open Sans" panose="020B0606030504020204" pitchFamily="34" charset="0"/>
                <a:hlinkClick r:id="rId4"/>
              </a:rPr>
              <a:t>CareerCliff</a:t>
            </a:r>
            <a:r>
              <a:rPr lang="en-GB" sz="1200" dirty="0">
                <a:solidFill>
                  <a:srgbClr val="000000"/>
                </a:solidFill>
                <a:effectLst/>
                <a:ea typeface="Times New Roman" panose="02020603050405020304" pitchFamily="18" charset="0"/>
                <a:cs typeface="Open Sans" panose="020B0606030504020204" pitchFamily="34" charset="0"/>
              </a:rPr>
              <a:t>)</a:t>
            </a:r>
            <a:endParaRPr lang="it-IT" sz="1200" dirty="0"/>
          </a:p>
        </p:txBody>
      </p:sp>
    </p:spTree>
    <p:extLst>
      <p:ext uri="{BB962C8B-B14F-4D97-AF65-F5344CB8AC3E}">
        <p14:creationId xmlns:p14="http://schemas.microsoft.com/office/powerpoint/2010/main" val="17028686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747886" y="500142"/>
            <a:ext cx="10515600" cy="1009651"/>
          </a:xfrm>
        </p:spPr>
        <p:txBody>
          <a:bodyPr>
            <a:normAutofit fontScale="90000"/>
          </a:bodyPr>
          <a:lstStyle/>
          <a:p>
            <a:r>
              <a:rPr lang="it-IT" sz="4400" dirty="0"/>
              <a:t>Sviluppo di team efficaci e relative caratteristiche</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Team working and collaboration skills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a:xfrm>
            <a:off x="10896600" y="6356350"/>
            <a:ext cx="457200" cy="365125"/>
          </a:xfrm>
        </p:spPr>
        <p:txBody>
          <a:bodyPr/>
          <a:lstStyle/>
          <a:p>
            <a:fld id="{519954A3-9DFD-4C44-94BA-B95130A3BA1C}" type="slidenum">
              <a:rPr lang="en-US" smtClean="0">
                <a:solidFill>
                  <a:schemeClr val="tx1">
                    <a:lumMod val="65000"/>
                    <a:lumOff val="35000"/>
                  </a:schemeClr>
                </a:solidFill>
              </a:rPr>
              <a:t>38</a:t>
            </a:fld>
            <a:endParaRPr lang="en-US" dirty="0">
              <a:solidFill>
                <a:schemeClr val="tx1">
                  <a:lumMod val="65000"/>
                  <a:lumOff val="35000"/>
                </a:schemeClr>
              </a:solidFill>
            </a:endParaRPr>
          </a:p>
        </p:txBody>
      </p:sp>
      <p:sp>
        <p:nvSpPr>
          <p:cNvPr id="2" name="CasellaDiTesto 1">
            <a:extLst>
              <a:ext uri="{FF2B5EF4-FFF2-40B4-BE49-F238E27FC236}">
                <a16:creationId xmlns:a16="http://schemas.microsoft.com/office/drawing/2014/main" id="{2F95BF73-39BD-0128-A762-86F93E855926}"/>
              </a:ext>
            </a:extLst>
          </p:cNvPr>
          <p:cNvSpPr txBox="1"/>
          <p:nvPr/>
        </p:nvSpPr>
        <p:spPr>
          <a:xfrm>
            <a:off x="747886" y="1349089"/>
            <a:ext cx="10515600" cy="2088200"/>
          </a:xfrm>
          <a:prstGeom prst="rect">
            <a:avLst/>
          </a:prstGeom>
          <a:noFill/>
        </p:spPr>
        <p:txBody>
          <a:bodyPr wrap="square" rtlCol="0">
            <a:spAutoFit/>
          </a:bodyPr>
          <a:lstStyle/>
          <a:p>
            <a:pPr algn="just">
              <a:lnSpc>
                <a:spcPct val="107000"/>
              </a:lnSpc>
              <a:spcAft>
                <a:spcPts val="600"/>
              </a:spcAft>
            </a:pPr>
            <a:r>
              <a:rPr lang="it-IT" kern="100" dirty="0">
                <a:solidFill>
                  <a:schemeClr val="tx1">
                    <a:lumMod val="65000"/>
                    <a:lumOff val="35000"/>
                  </a:schemeClr>
                </a:solidFill>
                <a:ea typeface="Calibri" panose="020F0502020204030204" pitchFamily="34" charset="0"/>
                <a:cs typeface="Times New Roman" panose="02020603050405020304" pitchFamily="18" charset="0"/>
              </a:rPr>
              <a:t>Ecco un aspetto fondamentale per il successo di gruppo, in quanto </a:t>
            </a:r>
            <a:r>
              <a:rPr lang="it-IT" b="1" kern="100" dirty="0">
                <a:solidFill>
                  <a:schemeClr val="tx1">
                    <a:lumMod val="65000"/>
                    <a:lumOff val="35000"/>
                  </a:schemeClr>
                </a:solidFill>
                <a:ea typeface="Calibri" panose="020F0502020204030204" pitchFamily="34" charset="0"/>
                <a:cs typeface="Times New Roman" panose="02020603050405020304" pitchFamily="18" charset="0"/>
              </a:rPr>
              <a:t>fornisce una direzione e uno scopo condivisi </a:t>
            </a:r>
            <a:r>
              <a:rPr lang="it-IT" kern="100" dirty="0">
                <a:solidFill>
                  <a:schemeClr val="tx1">
                    <a:lumMod val="65000"/>
                    <a:lumOff val="35000"/>
                  </a:schemeClr>
                </a:solidFill>
                <a:ea typeface="Calibri" panose="020F0502020204030204" pitchFamily="34" charset="0"/>
                <a:cs typeface="Times New Roman" panose="02020603050405020304" pitchFamily="18" charset="0"/>
              </a:rPr>
              <a:t>da tutti i membri del team:</a:t>
            </a:r>
          </a:p>
          <a:p>
            <a:pPr algn="just">
              <a:lnSpc>
                <a:spcPct val="107000"/>
              </a:lnSpc>
              <a:spcAft>
                <a:spcPts val="600"/>
              </a:spcAft>
            </a:pPr>
            <a:r>
              <a:rPr lang="it-IT" kern="100" dirty="0">
                <a:solidFill>
                  <a:schemeClr val="tx1">
                    <a:lumMod val="65000"/>
                    <a:lumOff val="35000"/>
                  </a:schemeClr>
                </a:solidFill>
                <a:effectLst/>
                <a:ea typeface="Calibri" panose="020F0502020204030204" pitchFamily="34" charset="0"/>
                <a:cs typeface="Times New Roman" panose="02020603050405020304" pitchFamily="18" charset="0"/>
              </a:rPr>
              <a:t>Unisce i diversi talenti, le esperienze e le energie degli individui all'interno di un team, </a:t>
            </a:r>
            <a:r>
              <a:rPr lang="it-IT" b="1" kern="100" dirty="0">
                <a:solidFill>
                  <a:schemeClr val="tx1">
                    <a:lumMod val="65000"/>
                    <a:lumOff val="35000"/>
                  </a:schemeClr>
                </a:solidFill>
                <a:effectLst/>
                <a:ea typeface="Calibri" panose="020F0502020204030204" pitchFamily="34" charset="0"/>
                <a:cs typeface="Times New Roman" panose="02020603050405020304" pitchFamily="18" charset="0"/>
              </a:rPr>
              <a:t>trasformando un gruppo di persone in un'unità coesa,</a:t>
            </a:r>
            <a:r>
              <a:rPr lang="it-IT" kern="100" dirty="0">
                <a:solidFill>
                  <a:schemeClr val="tx1">
                    <a:lumMod val="65000"/>
                    <a:lumOff val="35000"/>
                  </a:schemeClr>
                </a:solidFill>
                <a:effectLst/>
                <a:ea typeface="Calibri" panose="020F0502020204030204" pitchFamily="34" charset="0"/>
                <a:cs typeface="Times New Roman" panose="02020603050405020304" pitchFamily="18" charset="0"/>
              </a:rPr>
              <a:t> che lavora insieme in armonia verso un'unica destinazione.</a:t>
            </a:r>
          </a:p>
          <a:p>
            <a:pPr algn="just">
              <a:lnSpc>
                <a:spcPct val="107000"/>
              </a:lnSpc>
              <a:spcAft>
                <a:spcPts val="600"/>
              </a:spcAft>
            </a:pPr>
            <a:endParaRPr lang="it-IT" dirty="0">
              <a:solidFill>
                <a:schemeClr val="tx1">
                  <a:lumMod val="65000"/>
                  <a:lumOff val="35000"/>
                </a:schemeClr>
              </a:solidFill>
              <a:effectLst/>
              <a:ea typeface="Times New Roman" panose="02020603050405020304" pitchFamily="18" charset="0"/>
              <a:cs typeface="Open Sans" panose="020B0606030504020204" pitchFamily="34" charset="0"/>
            </a:endParaRPr>
          </a:p>
          <a:p>
            <a:pPr algn="just">
              <a:lnSpc>
                <a:spcPct val="107000"/>
              </a:lnSpc>
              <a:spcAft>
                <a:spcPts val="800"/>
              </a:spcAft>
            </a:pPr>
            <a:endParaRPr lang="it-IT" dirty="0">
              <a:solidFill>
                <a:schemeClr val="tx1">
                  <a:lumMod val="65000"/>
                  <a:lumOff val="35000"/>
                </a:schemeClr>
              </a:solidFill>
              <a:effectLst/>
              <a:ea typeface="Times New Roman" panose="02020603050405020304" pitchFamily="18" charset="0"/>
              <a:cs typeface="Open Sans" panose="020B0606030504020204" pitchFamily="34" charset="0"/>
            </a:endParaRPr>
          </a:p>
        </p:txBody>
      </p:sp>
      <p:sp>
        <p:nvSpPr>
          <p:cNvPr id="8" name="CasellaDiTesto 7">
            <a:extLst>
              <a:ext uri="{FF2B5EF4-FFF2-40B4-BE49-F238E27FC236}">
                <a16:creationId xmlns:a16="http://schemas.microsoft.com/office/drawing/2014/main" id="{8716D004-3BEB-C0B2-7C70-D5A8D1414BD9}"/>
              </a:ext>
            </a:extLst>
          </p:cNvPr>
          <p:cNvSpPr txBox="1"/>
          <p:nvPr/>
        </p:nvSpPr>
        <p:spPr>
          <a:xfrm>
            <a:off x="9281160" y="5569480"/>
            <a:ext cx="2652886" cy="461665"/>
          </a:xfrm>
          <a:prstGeom prst="rect">
            <a:avLst/>
          </a:prstGeom>
          <a:noFill/>
        </p:spPr>
        <p:txBody>
          <a:bodyPr wrap="square">
            <a:spAutoFit/>
          </a:bodyPr>
          <a:lstStyle/>
          <a:p>
            <a:r>
              <a:rPr lang="it-IT" sz="1200" dirty="0">
                <a:solidFill>
                  <a:srgbClr val="000000"/>
                </a:solidFill>
                <a:effectLst/>
                <a:ea typeface="Times New Roman" panose="02020603050405020304" pitchFamily="18" charset="0"/>
                <a:cs typeface="Open Sans" panose="020B0606030504020204" pitchFamily="34" charset="0"/>
              </a:rPr>
              <a:t>Le caratteristiche fondamentali dei team efficaci (Fonte: </a:t>
            </a:r>
            <a:r>
              <a:rPr lang="it-IT" sz="1200" u="sng" dirty="0" err="1">
                <a:solidFill>
                  <a:srgbClr val="000000"/>
                </a:solidFill>
                <a:ea typeface="Times New Roman" panose="02020603050405020304" pitchFamily="18" charset="0"/>
                <a:cs typeface="Open Sans" panose="020B0606030504020204" pitchFamily="34" charset="0"/>
                <a:hlinkClick r:id="rId2"/>
              </a:rPr>
              <a:t>c</a:t>
            </a:r>
            <a:r>
              <a:rPr lang="it-IT" sz="1200" u="sng" dirty="0" err="1">
                <a:solidFill>
                  <a:srgbClr val="000000"/>
                </a:solidFill>
                <a:effectLst/>
                <a:ea typeface="Times New Roman" panose="02020603050405020304" pitchFamily="18" charset="0"/>
                <a:cs typeface="Open Sans" panose="020B0606030504020204" pitchFamily="34" charset="0"/>
                <a:hlinkClick r:id="rId2"/>
              </a:rPr>
              <a:t>oachcounselcare</a:t>
            </a:r>
            <a:r>
              <a:rPr lang="it-IT" sz="1200" dirty="0">
                <a:solidFill>
                  <a:srgbClr val="000000"/>
                </a:solidFill>
                <a:effectLst/>
                <a:ea typeface="Times New Roman" panose="02020603050405020304" pitchFamily="18" charset="0"/>
                <a:cs typeface="Open Sans" panose="020B0606030504020204" pitchFamily="34" charset="0"/>
              </a:rPr>
              <a:t>)</a:t>
            </a:r>
            <a:endParaRPr lang="it-IT" sz="1200" dirty="0"/>
          </a:p>
        </p:txBody>
      </p:sp>
      <p:pic>
        <p:nvPicPr>
          <p:cNvPr id="4" name="Immagine 3">
            <a:extLst>
              <a:ext uri="{FF2B5EF4-FFF2-40B4-BE49-F238E27FC236}">
                <a16:creationId xmlns:a16="http://schemas.microsoft.com/office/drawing/2014/main" id="{C5A35AE9-7361-88AA-BBA7-1FE7B048B16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338331" y="2720231"/>
            <a:ext cx="6942829" cy="3518645"/>
          </a:xfrm>
          <a:prstGeom prst="rect">
            <a:avLst/>
          </a:prstGeom>
        </p:spPr>
      </p:pic>
    </p:spTree>
    <p:extLst>
      <p:ext uri="{BB962C8B-B14F-4D97-AF65-F5344CB8AC3E}">
        <p14:creationId xmlns:p14="http://schemas.microsoft.com/office/powerpoint/2010/main" val="36574762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fontScale="90000"/>
          </a:bodyPr>
          <a:lstStyle/>
          <a:p>
            <a:r>
              <a:rPr lang="it-IT" sz="4400" dirty="0"/>
              <a:t>Sviluppo di team efficaci e relative caratteristiche</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Team working and collaboration skills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a:xfrm>
            <a:off x="10896600" y="6356350"/>
            <a:ext cx="457200" cy="365125"/>
          </a:xfrm>
        </p:spPr>
        <p:txBody>
          <a:bodyPr/>
          <a:lstStyle/>
          <a:p>
            <a:fld id="{519954A3-9DFD-4C44-94BA-B95130A3BA1C}" type="slidenum">
              <a:rPr lang="en-US" smtClean="0">
                <a:solidFill>
                  <a:schemeClr val="tx1">
                    <a:lumMod val="65000"/>
                    <a:lumOff val="35000"/>
                  </a:schemeClr>
                </a:solidFill>
              </a:rPr>
              <a:t>39</a:t>
            </a:fld>
            <a:endParaRPr lang="en-US" dirty="0">
              <a:solidFill>
                <a:schemeClr val="tx1">
                  <a:lumMod val="65000"/>
                  <a:lumOff val="35000"/>
                </a:schemeClr>
              </a:solidFill>
            </a:endParaRPr>
          </a:p>
        </p:txBody>
      </p:sp>
      <p:sp>
        <p:nvSpPr>
          <p:cNvPr id="2" name="CasellaDiTesto 1">
            <a:extLst>
              <a:ext uri="{FF2B5EF4-FFF2-40B4-BE49-F238E27FC236}">
                <a16:creationId xmlns:a16="http://schemas.microsoft.com/office/drawing/2014/main" id="{2F95BF73-39BD-0128-A762-86F93E855926}"/>
              </a:ext>
            </a:extLst>
          </p:cNvPr>
          <p:cNvSpPr txBox="1"/>
          <p:nvPr/>
        </p:nvSpPr>
        <p:spPr>
          <a:xfrm>
            <a:off x="747886" y="1509793"/>
            <a:ext cx="10515600" cy="1418530"/>
          </a:xfrm>
          <a:prstGeom prst="rect">
            <a:avLst/>
          </a:prstGeom>
          <a:noFill/>
        </p:spPr>
        <p:txBody>
          <a:bodyPr wrap="square" rtlCol="0">
            <a:spAutoFit/>
          </a:bodyPr>
          <a:lstStyle/>
          <a:p>
            <a:pPr algn="just">
              <a:lnSpc>
                <a:spcPct val="107000"/>
              </a:lnSpc>
              <a:spcAft>
                <a:spcPts val="600"/>
              </a:spcAft>
            </a:pPr>
            <a:r>
              <a:rPr lang="it-IT" kern="100" dirty="0">
                <a:solidFill>
                  <a:schemeClr val="tx1">
                    <a:lumMod val="65000"/>
                    <a:lumOff val="35000"/>
                  </a:schemeClr>
                </a:solidFill>
                <a:ea typeface="Calibri" panose="020F0502020204030204" pitchFamily="34" charset="0"/>
                <a:cs typeface="Times New Roman" panose="02020603050405020304" pitchFamily="18" charset="0"/>
              </a:rPr>
              <a:t>Naturalmente c’è sempre la possibilità di commettere degli errori quando si cerca di definire gli obiettivi comuni. L’Immagine 7 di seguito riportata illustra quelli più comuni:</a:t>
            </a:r>
          </a:p>
          <a:p>
            <a:pPr algn="just">
              <a:lnSpc>
                <a:spcPct val="107000"/>
              </a:lnSpc>
              <a:spcAft>
                <a:spcPts val="600"/>
              </a:spcAft>
            </a:pPr>
            <a:endParaRPr lang="it-IT" dirty="0">
              <a:solidFill>
                <a:schemeClr val="tx1">
                  <a:lumMod val="65000"/>
                  <a:lumOff val="35000"/>
                </a:schemeClr>
              </a:solidFill>
              <a:effectLst/>
              <a:ea typeface="Times New Roman" panose="02020603050405020304" pitchFamily="18" charset="0"/>
              <a:cs typeface="Open Sans" panose="020B0606030504020204" pitchFamily="34" charset="0"/>
            </a:endParaRPr>
          </a:p>
          <a:p>
            <a:pPr algn="just">
              <a:lnSpc>
                <a:spcPct val="107000"/>
              </a:lnSpc>
              <a:spcAft>
                <a:spcPts val="800"/>
              </a:spcAft>
            </a:pPr>
            <a:endParaRPr lang="it-IT" dirty="0">
              <a:solidFill>
                <a:schemeClr val="tx1">
                  <a:lumMod val="65000"/>
                  <a:lumOff val="35000"/>
                </a:schemeClr>
              </a:solidFill>
              <a:effectLst/>
              <a:ea typeface="Times New Roman" panose="02020603050405020304" pitchFamily="18" charset="0"/>
              <a:cs typeface="Open Sans" panose="020B0606030504020204" pitchFamily="34" charset="0"/>
            </a:endParaRPr>
          </a:p>
        </p:txBody>
      </p:sp>
      <p:sp>
        <p:nvSpPr>
          <p:cNvPr id="8" name="CasellaDiTesto 7">
            <a:extLst>
              <a:ext uri="{FF2B5EF4-FFF2-40B4-BE49-F238E27FC236}">
                <a16:creationId xmlns:a16="http://schemas.microsoft.com/office/drawing/2014/main" id="{8716D004-3BEB-C0B2-7C70-D5A8D1414BD9}"/>
              </a:ext>
            </a:extLst>
          </p:cNvPr>
          <p:cNvSpPr txBox="1"/>
          <p:nvPr/>
        </p:nvSpPr>
        <p:spPr>
          <a:xfrm>
            <a:off x="0" y="5206544"/>
            <a:ext cx="1936043" cy="553998"/>
          </a:xfrm>
          <a:prstGeom prst="rect">
            <a:avLst/>
          </a:prstGeom>
          <a:noFill/>
        </p:spPr>
        <p:txBody>
          <a:bodyPr wrap="square">
            <a:spAutoFit/>
          </a:bodyPr>
          <a:lstStyle/>
          <a:p>
            <a:pPr algn="just">
              <a:spcAft>
                <a:spcPts val="1000"/>
              </a:spcAft>
            </a:pPr>
            <a:r>
              <a:rPr lang="it-IT" sz="1000" dirty="0">
                <a:effectLst/>
                <a:ea typeface="Times New Roman" panose="02020603050405020304" pitchFamily="18" charset="0"/>
                <a:cs typeface="Open Sans" panose="020B0606030504020204" pitchFamily="34" charset="0"/>
              </a:rPr>
              <a:t>Gli errori più comuni nella definizione di obbiettivi comuni (Fonte: </a:t>
            </a:r>
            <a:r>
              <a:rPr lang="it-IT" sz="1000" u="sng" dirty="0" err="1">
                <a:effectLst/>
                <a:ea typeface="Times New Roman" panose="02020603050405020304" pitchFamily="18" charset="0"/>
                <a:cs typeface="Open Sans" panose="020B0606030504020204" pitchFamily="34" charset="0"/>
                <a:hlinkClick r:id="rId2">
                  <a:extLst>
                    <a:ext uri="{A12FA001-AC4F-418D-AE19-62706E023703}">
                      <ahyp:hlinkClr xmlns:ahyp="http://schemas.microsoft.com/office/drawing/2018/hyperlinkcolor" val="tx"/>
                    </a:ext>
                  </a:extLst>
                </a:hlinkClick>
              </a:rPr>
              <a:t>Projectcubicle</a:t>
            </a:r>
            <a:r>
              <a:rPr lang="it-IT" sz="1000" dirty="0">
                <a:effectLst/>
                <a:ea typeface="Times New Roman" panose="02020603050405020304" pitchFamily="18" charset="0"/>
                <a:cs typeface="Open Sans" panose="020B0606030504020204" pitchFamily="34" charset="0"/>
              </a:rPr>
              <a:t>)</a:t>
            </a:r>
          </a:p>
        </p:txBody>
      </p:sp>
      <p:pic>
        <p:nvPicPr>
          <p:cNvPr id="3" name="Immagine 2">
            <a:extLst>
              <a:ext uri="{FF2B5EF4-FFF2-40B4-BE49-F238E27FC236}">
                <a16:creationId xmlns:a16="http://schemas.microsoft.com/office/drawing/2014/main" id="{011F62B4-5385-2755-FAD2-1B038861A80B}"/>
              </a:ext>
            </a:extLst>
          </p:cNvPr>
          <p:cNvPicPr>
            <a:picLocks noChangeAspect="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936043" y="2219058"/>
            <a:ext cx="7661008" cy="4252508"/>
          </a:xfrm>
          <a:prstGeom prst="rect">
            <a:avLst/>
          </a:prstGeom>
        </p:spPr>
      </p:pic>
    </p:spTree>
    <p:extLst>
      <p:ext uri="{BB962C8B-B14F-4D97-AF65-F5344CB8AC3E}">
        <p14:creationId xmlns:p14="http://schemas.microsoft.com/office/powerpoint/2010/main" val="4093555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p:txBody>
          <a:bodyPr/>
          <a:lstStyle/>
          <a:p>
            <a:r>
              <a:rPr lang="it-IT" dirty="0"/>
              <a:t>Comunicazione interpersonale ed efficace</a:t>
            </a:r>
          </a:p>
        </p:txBody>
      </p:sp>
      <p:sp>
        <p:nvSpPr>
          <p:cNvPr id="4" name="Segnaposto piè di pagina 3">
            <a:extLst>
              <a:ext uri="{FF2B5EF4-FFF2-40B4-BE49-F238E27FC236}">
                <a16:creationId xmlns:a16="http://schemas.microsoft.com/office/drawing/2014/main" id="{15AF23E6-2A9D-7113-1C19-1D77DBE597BA}"/>
              </a:ext>
            </a:extLst>
          </p:cNvPr>
          <p:cNvSpPr>
            <a:spLocks noGrp="1"/>
          </p:cNvSpPr>
          <p:nvPr>
            <p:ph type="ftr" sz="quarter" idx="11"/>
          </p:nvPr>
        </p:nvSpPr>
        <p:spPr/>
        <p:txBody>
          <a:bodyPr/>
          <a:lstStyle/>
          <a:p>
            <a:r>
              <a:rPr lang="en-US" dirty="0"/>
              <a:t>Module: Horizontal Skills / Learning Unit: Soft Skills / Sub Unit: Principles and key elements of interpersonal and effective communication</a:t>
            </a: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
        <p:nvSpPr>
          <p:cNvPr id="6" name="CasellaDiTesto 5">
            <a:extLst>
              <a:ext uri="{FF2B5EF4-FFF2-40B4-BE49-F238E27FC236}">
                <a16:creationId xmlns:a16="http://schemas.microsoft.com/office/drawing/2014/main" id="{330ECDBB-9B0E-0E62-FB05-E1F28E5E3E2C}"/>
              </a:ext>
            </a:extLst>
          </p:cNvPr>
          <p:cNvSpPr txBox="1"/>
          <p:nvPr/>
        </p:nvSpPr>
        <p:spPr>
          <a:xfrm>
            <a:off x="2864094" y="1584182"/>
            <a:ext cx="3613872" cy="369332"/>
          </a:xfrm>
          <a:prstGeom prst="rect">
            <a:avLst/>
          </a:prstGeom>
          <a:solidFill>
            <a:schemeClr val="accent2"/>
          </a:solidFill>
          <a:ln>
            <a:solidFill>
              <a:schemeClr val="accent2"/>
            </a:solidFill>
          </a:ln>
        </p:spPr>
        <p:txBody>
          <a:bodyPr wrap="square" rtlCol="0">
            <a:spAutoFit/>
          </a:bodyPr>
          <a:lstStyle/>
          <a:p>
            <a:r>
              <a:rPr lang="en-US" b="1" kern="100">
                <a:solidFill>
                  <a:schemeClr val="bg1"/>
                </a:solidFill>
                <a:latin typeface="Calibri" panose="020F0502020204030204" pitchFamily="34" charset="0"/>
                <a:ea typeface="Calibri" panose="020F0502020204030204" pitchFamily="34" charset="0"/>
              </a:rPr>
              <a:t>COMUNICAZIONE INTERPERSONALE</a:t>
            </a:r>
            <a:endParaRPr lang="en-US" b="1" kern="100" dirty="0">
              <a:solidFill>
                <a:schemeClr val="bg1"/>
              </a:solidFill>
              <a:latin typeface="Calibri" panose="020F0502020204030204" pitchFamily="34" charset="0"/>
              <a:ea typeface="Calibri" panose="020F0502020204030204" pitchFamily="34" charset="0"/>
            </a:endParaRPr>
          </a:p>
        </p:txBody>
      </p:sp>
      <p:sp>
        <p:nvSpPr>
          <p:cNvPr id="7" name="CasellaDiTesto 6">
            <a:extLst>
              <a:ext uri="{FF2B5EF4-FFF2-40B4-BE49-F238E27FC236}">
                <a16:creationId xmlns:a16="http://schemas.microsoft.com/office/drawing/2014/main" id="{6C734053-22FF-6AE8-A7B8-8E64E0D0FEB8}"/>
              </a:ext>
            </a:extLst>
          </p:cNvPr>
          <p:cNvSpPr txBox="1"/>
          <p:nvPr/>
        </p:nvSpPr>
        <p:spPr>
          <a:xfrm>
            <a:off x="8120905" y="1584182"/>
            <a:ext cx="3033835" cy="369332"/>
          </a:xfrm>
          <a:prstGeom prst="rect">
            <a:avLst/>
          </a:prstGeom>
          <a:solidFill>
            <a:schemeClr val="accent5">
              <a:lumMod val="75000"/>
            </a:schemeClr>
          </a:solidFill>
          <a:ln>
            <a:solidFill>
              <a:schemeClr val="accent5">
                <a:lumMod val="75000"/>
              </a:schemeClr>
            </a:solidFill>
          </a:ln>
        </p:spPr>
        <p:txBody>
          <a:bodyPr wrap="square" rtlCol="0">
            <a:spAutoFit/>
          </a:bodyPr>
          <a:lstStyle/>
          <a:p>
            <a:r>
              <a:rPr lang="en-US" b="1" kern="100" dirty="0">
                <a:solidFill>
                  <a:schemeClr val="bg1"/>
                </a:solidFill>
                <a:latin typeface="Calibri" panose="020F0502020204030204" pitchFamily="34" charset="0"/>
                <a:ea typeface="Calibri" panose="020F0502020204030204" pitchFamily="34" charset="0"/>
              </a:rPr>
              <a:t>COMUNICAZIONE EFFICACE </a:t>
            </a:r>
          </a:p>
        </p:txBody>
      </p:sp>
      <p:pic>
        <p:nvPicPr>
          <p:cNvPr id="8" name="Immagine 7">
            <a:extLst>
              <a:ext uri="{FF2B5EF4-FFF2-40B4-BE49-F238E27FC236}">
                <a16:creationId xmlns:a16="http://schemas.microsoft.com/office/drawing/2014/main" id="{13495949-E113-9788-4E26-ECCD0AB611FE}"/>
              </a:ext>
            </a:extLst>
          </p:cNvPr>
          <p:cNvPicPr>
            <a:picLocks noChangeAspect="1"/>
          </p:cNvPicPr>
          <p:nvPr/>
        </p:nvPicPr>
        <p:blipFill>
          <a:blip r:embed="rId2"/>
          <a:stretch>
            <a:fillRect/>
          </a:stretch>
        </p:blipFill>
        <p:spPr>
          <a:xfrm>
            <a:off x="802331" y="5368574"/>
            <a:ext cx="866627" cy="769131"/>
          </a:xfrm>
          <a:prstGeom prst="rect">
            <a:avLst/>
          </a:prstGeom>
        </p:spPr>
      </p:pic>
      <p:pic>
        <p:nvPicPr>
          <p:cNvPr id="9" name="Immagine 8">
            <a:extLst>
              <a:ext uri="{FF2B5EF4-FFF2-40B4-BE49-F238E27FC236}">
                <a16:creationId xmlns:a16="http://schemas.microsoft.com/office/drawing/2014/main" id="{CFB061A0-9236-B9E8-AC61-956A0C52E007}"/>
              </a:ext>
            </a:extLst>
          </p:cNvPr>
          <p:cNvPicPr>
            <a:picLocks noChangeAspect="1"/>
          </p:cNvPicPr>
          <p:nvPr/>
        </p:nvPicPr>
        <p:blipFill>
          <a:blip r:embed="rId3">
            <a:clrChange>
              <a:clrFrom>
                <a:srgbClr val="F8FAFB"/>
              </a:clrFrom>
              <a:clrTo>
                <a:srgbClr val="F8FAFB">
                  <a:alpha val="0"/>
                </a:srgbClr>
              </a:clrTo>
            </a:clrChange>
          </a:blip>
          <a:stretch>
            <a:fillRect/>
          </a:stretch>
        </p:blipFill>
        <p:spPr>
          <a:xfrm>
            <a:off x="769215" y="3814665"/>
            <a:ext cx="932858" cy="805123"/>
          </a:xfrm>
          <a:prstGeom prst="rect">
            <a:avLst/>
          </a:prstGeom>
        </p:spPr>
      </p:pic>
      <p:pic>
        <p:nvPicPr>
          <p:cNvPr id="10" name="Immagine 9">
            <a:extLst>
              <a:ext uri="{FF2B5EF4-FFF2-40B4-BE49-F238E27FC236}">
                <a16:creationId xmlns:a16="http://schemas.microsoft.com/office/drawing/2014/main" id="{F187BE64-C7DF-9E1E-9369-893852DE8488}"/>
              </a:ext>
            </a:extLst>
          </p:cNvPr>
          <p:cNvPicPr>
            <a:picLocks noChangeAspect="1"/>
          </p:cNvPicPr>
          <p:nvPr/>
        </p:nvPicPr>
        <p:blipFill>
          <a:blip r:embed="rId4">
            <a:clrChange>
              <a:clrFrom>
                <a:srgbClr val="F8FAFB"/>
              </a:clrFrom>
              <a:clrTo>
                <a:srgbClr val="F8FAFB">
                  <a:alpha val="0"/>
                </a:srgbClr>
              </a:clrTo>
            </a:clrChange>
          </a:blip>
          <a:stretch>
            <a:fillRect/>
          </a:stretch>
        </p:blipFill>
        <p:spPr>
          <a:xfrm>
            <a:off x="752567" y="2079657"/>
            <a:ext cx="966157" cy="914399"/>
          </a:xfrm>
          <a:prstGeom prst="rect">
            <a:avLst/>
          </a:prstGeom>
        </p:spPr>
      </p:pic>
      <p:sp>
        <p:nvSpPr>
          <p:cNvPr id="11" name="CasellaDiTesto 10">
            <a:extLst>
              <a:ext uri="{FF2B5EF4-FFF2-40B4-BE49-F238E27FC236}">
                <a16:creationId xmlns:a16="http://schemas.microsoft.com/office/drawing/2014/main" id="{604CC5B9-FBAD-DB6D-144A-502BB72E6E6D}"/>
              </a:ext>
            </a:extLst>
          </p:cNvPr>
          <p:cNvSpPr txBox="1"/>
          <p:nvPr/>
        </p:nvSpPr>
        <p:spPr>
          <a:xfrm>
            <a:off x="399844" y="3117009"/>
            <a:ext cx="1671599" cy="369332"/>
          </a:xfrm>
          <a:prstGeom prst="rect">
            <a:avLst/>
          </a:prstGeom>
          <a:noFill/>
        </p:spPr>
        <p:txBody>
          <a:bodyPr wrap="square" rtlCol="0">
            <a:spAutoFit/>
          </a:bodyPr>
          <a:lstStyle/>
          <a:p>
            <a:pPr algn="ctr"/>
            <a:r>
              <a:rPr lang="it-IT" b="1" i="1" dirty="0">
                <a:solidFill>
                  <a:schemeClr val="tx1">
                    <a:lumMod val="65000"/>
                    <a:lumOff val="35000"/>
                  </a:schemeClr>
                </a:solidFill>
              </a:rPr>
              <a:t>Definizione</a:t>
            </a:r>
          </a:p>
        </p:txBody>
      </p:sp>
      <p:sp>
        <p:nvSpPr>
          <p:cNvPr id="12" name="CasellaDiTesto 11">
            <a:extLst>
              <a:ext uri="{FF2B5EF4-FFF2-40B4-BE49-F238E27FC236}">
                <a16:creationId xmlns:a16="http://schemas.microsoft.com/office/drawing/2014/main" id="{2EDC3A55-CBCD-ACFB-8FBB-ED53DAC672C2}"/>
              </a:ext>
            </a:extLst>
          </p:cNvPr>
          <p:cNvSpPr txBox="1"/>
          <p:nvPr/>
        </p:nvSpPr>
        <p:spPr>
          <a:xfrm>
            <a:off x="399844" y="4637353"/>
            <a:ext cx="1671599" cy="369332"/>
          </a:xfrm>
          <a:prstGeom prst="rect">
            <a:avLst/>
          </a:prstGeom>
          <a:noFill/>
        </p:spPr>
        <p:txBody>
          <a:bodyPr wrap="square" rtlCol="0">
            <a:spAutoFit/>
          </a:bodyPr>
          <a:lstStyle/>
          <a:p>
            <a:pPr algn="ctr"/>
            <a:r>
              <a:rPr lang="it-IT" b="1" i="1" dirty="0">
                <a:solidFill>
                  <a:schemeClr val="tx1">
                    <a:lumMod val="65000"/>
                    <a:lumOff val="35000"/>
                  </a:schemeClr>
                </a:solidFill>
              </a:rPr>
              <a:t>Contesto</a:t>
            </a:r>
          </a:p>
        </p:txBody>
      </p:sp>
      <p:sp>
        <p:nvSpPr>
          <p:cNvPr id="13" name="CasellaDiTesto 12">
            <a:extLst>
              <a:ext uri="{FF2B5EF4-FFF2-40B4-BE49-F238E27FC236}">
                <a16:creationId xmlns:a16="http://schemas.microsoft.com/office/drawing/2014/main" id="{581F228E-1DEF-82FE-3787-38A9F8BADB62}"/>
              </a:ext>
            </a:extLst>
          </p:cNvPr>
          <p:cNvSpPr txBox="1"/>
          <p:nvPr/>
        </p:nvSpPr>
        <p:spPr>
          <a:xfrm>
            <a:off x="349884" y="6073332"/>
            <a:ext cx="1671599" cy="369332"/>
          </a:xfrm>
          <a:prstGeom prst="rect">
            <a:avLst/>
          </a:prstGeom>
          <a:noFill/>
        </p:spPr>
        <p:txBody>
          <a:bodyPr wrap="square" rtlCol="0">
            <a:spAutoFit/>
          </a:bodyPr>
          <a:lstStyle/>
          <a:p>
            <a:pPr algn="ctr"/>
            <a:r>
              <a:rPr lang="it-IT" b="1" i="1" dirty="0">
                <a:solidFill>
                  <a:schemeClr val="tx1">
                    <a:lumMod val="65000"/>
                    <a:lumOff val="35000"/>
                  </a:schemeClr>
                </a:solidFill>
              </a:rPr>
              <a:t>Obbiettivo</a:t>
            </a:r>
          </a:p>
        </p:txBody>
      </p:sp>
      <p:cxnSp>
        <p:nvCxnSpPr>
          <p:cNvPr id="14" name="Connettore diritto 13">
            <a:extLst>
              <a:ext uri="{FF2B5EF4-FFF2-40B4-BE49-F238E27FC236}">
                <a16:creationId xmlns:a16="http://schemas.microsoft.com/office/drawing/2014/main" id="{73D89020-BBA3-5B34-1D6A-9C8E7E202F6F}"/>
              </a:ext>
            </a:extLst>
          </p:cNvPr>
          <p:cNvCxnSpPr/>
          <p:nvPr/>
        </p:nvCxnSpPr>
        <p:spPr>
          <a:xfrm>
            <a:off x="581991" y="3581591"/>
            <a:ext cx="1087755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A9487ABC-56F7-8E15-9398-98B7F2CEECCA}"/>
              </a:ext>
            </a:extLst>
          </p:cNvPr>
          <p:cNvCxnSpPr/>
          <p:nvPr/>
        </p:nvCxnSpPr>
        <p:spPr>
          <a:xfrm>
            <a:off x="581991" y="5132717"/>
            <a:ext cx="10877550" cy="0"/>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ED139CEF-FE1C-6A2F-3B5C-DE2D964F175F}"/>
              </a:ext>
            </a:extLst>
          </p:cNvPr>
          <p:cNvSpPr txBox="1"/>
          <p:nvPr/>
        </p:nvSpPr>
        <p:spPr>
          <a:xfrm>
            <a:off x="2731501" y="2461069"/>
            <a:ext cx="3879055" cy="523220"/>
          </a:xfrm>
          <a:prstGeom prst="rect">
            <a:avLst/>
          </a:prstGeom>
          <a:noFill/>
        </p:spPr>
        <p:txBody>
          <a:bodyPr wrap="square">
            <a:spAutoFit/>
          </a:bodyPr>
          <a:lstStyle/>
          <a:p>
            <a:pPr algn="ctr"/>
            <a:r>
              <a:rPr lang="it-IT" sz="1400" kern="100" dirty="0">
                <a:solidFill>
                  <a:schemeClr val="tx1">
                    <a:lumMod val="65000"/>
                    <a:lumOff val="35000"/>
                  </a:schemeClr>
                </a:solidFill>
                <a:effectLst/>
                <a:ea typeface="Calibri" panose="020F0502020204030204" pitchFamily="34" charset="0"/>
              </a:rPr>
              <a:t>scambio di informazioni, idee, pensieri e sentimenti tra individui </a:t>
            </a:r>
          </a:p>
        </p:txBody>
      </p:sp>
      <p:sp>
        <p:nvSpPr>
          <p:cNvPr id="17" name="CasellaDiTesto 16">
            <a:extLst>
              <a:ext uri="{FF2B5EF4-FFF2-40B4-BE49-F238E27FC236}">
                <a16:creationId xmlns:a16="http://schemas.microsoft.com/office/drawing/2014/main" id="{8C550B2D-6BB2-027F-EFCB-44536A6FA056}"/>
              </a:ext>
            </a:extLst>
          </p:cNvPr>
          <p:cNvSpPr txBox="1"/>
          <p:nvPr/>
        </p:nvSpPr>
        <p:spPr>
          <a:xfrm>
            <a:off x="2731501" y="4114133"/>
            <a:ext cx="3823422" cy="523220"/>
          </a:xfrm>
          <a:prstGeom prst="rect">
            <a:avLst/>
          </a:prstGeom>
          <a:noFill/>
        </p:spPr>
        <p:txBody>
          <a:bodyPr wrap="square">
            <a:spAutoFit/>
          </a:bodyPr>
          <a:lstStyle/>
          <a:p>
            <a:pPr algn="ctr"/>
            <a:r>
              <a:rPr lang="it-IT" sz="1400" kern="100" dirty="0">
                <a:solidFill>
                  <a:schemeClr val="tx1">
                    <a:lumMod val="65000"/>
                    <a:lumOff val="35000"/>
                  </a:schemeClr>
                </a:solidFill>
                <a:effectLst/>
                <a:ea typeface="Calibri" panose="020F0502020204030204" pitchFamily="34" charset="0"/>
              </a:rPr>
              <a:t>si verifica all’interno dei rapporti personali, di natura professionale e non</a:t>
            </a:r>
          </a:p>
        </p:txBody>
      </p:sp>
      <p:sp>
        <p:nvSpPr>
          <p:cNvPr id="18" name="CasellaDiTesto 17">
            <a:extLst>
              <a:ext uri="{FF2B5EF4-FFF2-40B4-BE49-F238E27FC236}">
                <a16:creationId xmlns:a16="http://schemas.microsoft.com/office/drawing/2014/main" id="{EE17AAF4-28A9-A715-47FA-D108D728963C}"/>
              </a:ext>
            </a:extLst>
          </p:cNvPr>
          <p:cNvSpPr txBox="1"/>
          <p:nvPr/>
        </p:nvSpPr>
        <p:spPr>
          <a:xfrm>
            <a:off x="2864094" y="5601989"/>
            <a:ext cx="3613872" cy="523220"/>
          </a:xfrm>
          <a:prstGeom prst="rect">
            <a:avLst/>
          </a:prstGeom>
          <a:noFill/>
        </p:spPr>
        <p:txBody>
          <a:bodyPr wrap="square">
            <a:spAutoFit/>
          </a:bodyPr>
          <a:lstStyle/>
          <a:p>
            <a:pPr algn="ctr"/>
            <a:r>
              <a:rPr lang="it-IT" sz="1400" kern="100" dirty="0">
                <a:solidFill>
                  <a:schemeClr val="tx1">
                    <a:lumMod val="65000"/>
                    <a:lumOff val="35000"/>
                  </a:schemeClr>
                </a:solidFill>
                <a:effectLst/>
                <a:ea typeface="Calibri" panose="020F0502020204030204" pitchFamily="34" charset="0"/>
              </a:rPr>
              <a:t>è incentrata sullo sviluppo e il mantenimento delle relazioni </a:t>
            </a:r>
          </a:p>
        </p:txBody>
      </p:sp>
      <p:sp>
        <p:nvSpPr>
          <p:cNvPr id="19" name="CasellaDiTesto 18">
            <a:extLst>
              <a:ext uri="{FF2B5EF4-FFF2-40B4-BE49-F238E27FC236}">
                <a16:creationId xmlns:a16="http://schemas.microsoft.com/office/drawing/2014/main" id="{71463B48-8ED6-4C53-3A65-8792CD6B0EB3}"/>
              </a:ext>
            </a:extLst>
          </p:cNvPr>
          <p:cNvSpPr txBox="1"/>
          <p:nvPr/>
        </p:nvSpPr>
        <p:spPr>
          <a:xfrm>
            <a:off x="8120904" y="2461069"/>
            <a:ext cx="3033835" cy="523220"/>
          </a:xfrm>
          <a:prstGeom prst="rect">
            <a:avLst/>
          </a:prstGeom>
          <a:noFill/>
        </p:spPr>
        <p:txBody>
          <a:bodyPr wrap="square">
            <a:spAutoFit/>
          </a:bodyPr>
          <a:lstStyle/>
          <a:p>
            <a:pPr algn="ctr"/>
            <a:r>
              <a:rPr lang="it-IT" sz="1400" kern="100" dirty="0">
                <a:solidFill>
                  <a:schemeClr val="tx1">
                    <a:lumMod val="65000"/>
                    <a:lumOff val="35000"/>
                  </a:schemeClr>
                </a:solidFill>
                <a:effectLst/>
                <a:ea typeface="Calibri" panose="020F0502020204030204" pitchFamily="34" charset="0"/>
              </a:rPr>
              <a:t>abilità di trasmettere in modo chiaro, conciso e d’impatto un messaggio </a:t>
            </a:r>
          </a:p>
        </p:txBody>
      </p:sp>
      <p:sp>
        <p:nvSpPr>
          <p:cNvPr id="20" name="CasellaDiTesto 19">
            <a:extLst>
              <a:ext uri="{FF2B5EF4-FFF2-40B4-BE49-F238E27FC236}">
                <a16:creationId xmlns:a16="http://schemas.microsoft.com/office/drawing/2014/main" id="{65E88DE8-2D9B-FB92-4D12-56076502A282}"/>
              </a:ext>
            </a:extLst>
          </p:cNvPr>
          <p:cNvSpPr txBox="1"/>
          <p:nvPr/>
        </p:nvSpPr>
        <p:spPr>
          <a:xfrm>
            <a:off x="8120904" y="4006411"/>
            <a:ext cx="3033835" cy="954107"/>
          </a:xfrm>
          <a:prstGeom prst="rect">
            <a:avLst/>
          </a:prstGeom>
          <a:noFill/>
        </p:spPr>
        <p:txBody>
          <a:bodyPr wrap="square">
            <a:spAutoFit/>
          </a:bodyPr>
          <a:lstStyle/>
          <a:p>
            <a:pPr algn="ctr"/>
            <a:r>
              <a:rPr lang="it-IT" sz="1400" kern="100" dirty="0">
                <a:solidFill>
                  <a:schemeClr val="tx1">
                    <a:lumMod val="65000"/>
                    <a:lumOff val="35000"/>
                  </a:schemeClr>
                </a:solidFill>
                <a:latin typeface="Calibri" panose="020F0502020204030204" pitchFamily="34" charset="0"/>
                <a:ea typeface="Calibri" panose="020F0502020204030204" pitchFamily="34" charset="0"/>
              </a:rPr>
              <a:t>si verifica in diversi contesti, dalle interazioni interpersonali alle comunicazioni che interessano gli ambiti pubblici</a:t>
            </a:r>
            <a:endParaRPr lang="it-IT" sz="1400" dirty="0">
              <a:solidFill>
                <a:schemeClr val="tx1">
                  <a:lumMod val="65000"/>
                  <a:lumOff val="35000"/>
                </a:schemeClr>
              </a:solidFill>
            </a:endParaRPr>
          </a:p>
        </p:txBody>
      </p:sp>
      <p:sp>
        <p:nvSpPr>
          <p:cNvPr id="21" name="CasellaDiTesto 20">
            <a:extLst>
              <a:ext uri="{FF2B5EF4-FFF2-40B4-BE49-F238E27FC236}">
                <a16:creationId xmlns:a16="http://schemas.microsoft.com/office/drawing/2014/main" id="{CC891463-029B-82A6-D4F8-90F14B476216}"/>
              </a:ext>
            </a:extLst>
          </p:cNvPr>
          <p:cNvSpPr txBox="1"/>
          <p:nvPr/>
        </p:nvSpPr>
        <p:spPr>
          <a:xfrm>
            <a:off x="8120904" y="5157766"/>
            <a:ext cx="3033835" cy="1384995"/>
          </a:xfrm>
          <a:prstGeom prst="rect">
            <a:avLst/>
          </a:prstGeom>
          <a:noFill/>
        </p:spPr>
        <p:txBody>
          <a:bodyPr wrap="square">
            <a:spAutoFit/>
          </a:bodyPr>
          <a:lstStyle/>
          <a:p>
            <a:pPr algn="ctr"/>
            <a:r>
              <a:rPr lang="it-IT" sz="1400" kern="100" dirty="0">
                <a:solidFill>
                  <a:schemeClr val="tx1">
                    <a:lumMod val="65000"/>
                    <a:lumOff val="35000"/>
                  </a:schemeClr>
                </a:solidFill>
                <a:latin typeface="Calibri" panose="020F0502020204030204" pitchFamily="34" charset="0"/>
                <a:ea typeface="Calibri" panose="020F0502020204030204" pitchFamily="34" charset="0"/>
              </a:rPr>
              <a:t>è incentrata sull’efficace trasmissione e ricezione di informazioni o idee ed enfatizza la chiarezza, la precisione e la capacità di adattare la comunicazione al pubblico e allo scopo comunicativo in sé</a:t>
            </a:r>
            <a:endParaRPr lang="it-IT" sz="1400" dirty="0">
              <a:solidFill>
                <a:schemeClr val="tx1">
                  <a:lumMod val="65000"/>
                  <a:lumOff val="35000"/>
                </a:schemeClr>
              </a:solidFill>
            </a:endParaRPr>
          </a:p>
        </p:txBody>
      </p:sp>
    </p:spTree>
    <p:extLst>
      <p:ext uri="{BB962C8B-B14F-4D97-AF65-F5344CB8AC3E}">
        <p14:creationId xmlns:p14="http://schemas.microsoft.com/office/powerpoint/2010/main" val="945121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36FB6716-2C44-FE02-73B5-D3B52DE2CB3C}"/>
              </a:ext>
            </a:extLst>
          </p:cNvPr>
          <p:cNvPicPr>
            <a:picLocks noChangeAspect="1"/>
          </p:cNvPicPr>
          <p:nvPr/>
        </p:nvPicPr>
        <p:blipFill>
          <a:blip r:embed="rId2"/>
          <a:stretch>
            <a:fillRect/>
          </a:stretch>
        </p:blipFill>
        <p:spPr>
          <a:xfrm>
            <a:off x="4199918" y="2552458"/>
            <a:ext cx="6925282" cy="3777427"/>
          </a:xfrm>
          <a:prstGeom prst="rect">
            <a:avLst/>
          </a:prstGeom>
        </p:spPr>
      </p:pic>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1239252" y="353325"/>
            <a:ext cx="10515600" cy="1009651"/>
          </a:xfrm>
        </p:spPr>
        <p:txBody>
          <a:bodyPr/>
          <a:lstStyle/>
          <a:p>
            <a:r>
              <a:rPr lang="it-IT" sz="4400" dirty="0"/>
              <a:t>Risoluzione dei conflitti</a:t>
            </a:r>
            <a:endParaRPr lang="it-IT"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40</a:t>
            </a:fld>
            <a:endParaRPr lang="en-US" dirty="0"/>
          </a:p>
        </p:txBody>
      </p:sp>
      <p:sp>
        <p:nvSpPr>
          <p:cNvPr id="12" name="CasellaDiTesto 11">
            <a:extLst>
              <a:ext uri="{FF2B5EF4-FFF2-40B4-BE49-F238E27FC236}">
                <a16:creationId xmlns:a16="http://schemas.microsoft.com/office/drawing/2014/main" id="{A0DBA3EE-89BE-E932-D7E1-41654DCA6FF8}"/>
              </a:ext>
            </a:extLst>
          </p:cNvPr>
          <p:cNvSpPr txBox="1"/>
          <p:nvPr/>
        </p:nvSpPr>
        <p:spPr>
          <a:xfrm>
            <a:off x="656253" y="1156444"/>
            <a:ext cx="10879493" cy="968278"/>
          </a:xfrm>
          <a:prstGeom prst="rect">
            <a:avLst/>
          </a:prstGeom>
          <a:noFill/>
        </p:spPr>
        <p:txBody>
          <a:bodyPr wrap="square" rtlCol="0">
            <a:spAutoFit/>
          </a:bodyPr>
          <a:lstStyle/>
          <a:p>
            <a:pPr algn="just">
              <a:lnSpc>
                <a:spcPct val="107000"/>
              </a:lnSpc>
              <a:spcAft>
                <a:spcPts val="600"/>
              </a:spcAft>
            </a:pPr>
            <a:r>
              <a:rPr lang="it-IT" kern="100" dirty="0">
                <a:ea typeface="Calibri" panose="020F0502020204030204" pitchFamily="34" charset="0"/>
                <a:cs typeface="Times New Roman" panose="02020603050405020304" pitchFamily="18" charset="0"/>
              </a:rPr>
              <a:t>La </a:t>
            </a:r>
            <a:r>
              <a:rPr lang="it-IT" b="1" kern="100" dirty="0">
                <a:ea typeface="Calibri" panose="020F0502020204030204" pitchFamily="34" charset="0"/>
                <a:cs typeface="Times New Roman" panose="02020603050405020304" pitchFamily="18" charset="0"/>
              </a:rPr>
              <a:t>risoluzione dei conflitti </a:t>
            </a:r>
            <a:r>
              <a:rPr lang="it-IT" kern="100" dirty="0">
                <a:ea typeface="Calibri" panose="020F0502020204030204" pitchFamily="34" charset="0"/>
                <a:cs typeface="Times New Roman" panose="02020603050405020304" pitchFamily="18" charset="0"/>
              </a:rPr>
              <a:t>è un aspetto critico del lavoro di gruppo, poiché </a:t>
            </a:r>
            <a:r>
              <a:rPr lang="it-IT" b="1" kern="100" dirty="0">
                <a:ea typeface="Calibri" panose="020F0502020204030204" pitchFamily="34" charset="0"/>
                <a:cs typeface="Times New Roman" panose="02020603050405020304" pitchFamily="18" charset="0"/>
              </a:rPr>
              <a:t>affronta gli inevitabili casi di disaccordo e le tensioni </a:t>
            </a:r>
            <a:r>
              <a:rPr lang="it-IT" kern="100" dirty="0">
                <a:ea typeface="Calibri" panose="020F0502020204030204" pitchFamily="34" charset="0"/>
                <a:cs typeface="Times New Roman" panose="02020603050405020304" pitchFamily="18" charset="0"/>
              </a:rPr>
              <a:t>che possono verificarsi quando individui con opinioni, background e priorità diverse si trovano a collaborare. </a:t>
            </a:r>
          </a:p>
        </p:txBody>
      </p:sp>
      <p:sp>
        <p:nvSpPr>
          <p:cNvPr id="13" name="CasellaDiTesto 12">
            <a:extLst>
              <a:ext uri="{FF2B5EF4-FFF2-40B4-BE49-F238E27FC236}">
                <a16:creationId xmlns:a16="http://schemas.microsoft.com/office/drawing/2014/main" id="{6C01482D-7152-3C11-8DB2-EEE28D68659E}"/>
              </a:ext>
            </a:extLst>
          </p:cNvPr>
          <p:cNvSpPr txBox="1"/>
          <p:nvPr/>
        </p:nvSpPr>
        <p:spPr>
          <a:xfrm>
            <a:off x="389553" y="2124722"/>
            <a:ext cx="10879493" cy="646331"/>
          </a:xfrm>
          <a:prstGeom prst="rect">
            <a:avLst/>
          </a:prstGeom>
          <a:noFill/>
        </p:spPr>
        <p:txBody>
          <a:bodyPr wrap="square">
            <a:spAutoFit/>
          </a:bodyPr>
          <a:lstStyle/>
          <a:p>
            <a:pPr marL="285750" indent="-285750">
              <a:buFont typeface="Arial" panose="020B0604020202020204" pitchFamily="34" charset="0"/>
              <a:buChar char="•"/>
            </a:pPr>
            <a:r>
              <a:rPr lang="it-IT" sz="1800" kern="100" dirty="0">
                <a:effectLst/>
                <a:ea typeface="Calibri" panose="020F0502020204030204" pitchFamily="34" charset="0"/>
                <a:cs typeface="Times New Roman" panose="02020603050405020304" pitchFamily="18" charset="0"/>
              </a:rPr>
              <a:t>Tuttavia, la sola manifestazione di un conflitto non determina le sorti del gruppo in sé. Al contrario, </a:t>
            </a:r>
            <a:r>
              <a:rPr lang="it-IT" sz="1800" u="sng" kern="100" dirty="0">
                <a:effectLst/>
                <a:ea typeface="Calibri" panose="020F0502020204030204" pitchFamily="34" charset="0"/>
                <a:cs typeface="Times New Roman" panose="02020603050405020304" pitchFamily="18" charset="0"/>
              </a:rPr>
              <a:t>è il modo in cui tale conflitto viene gestito e risolto che ha un impatto significativo. </a:t>
            </a:r>
          </a:p>
        </p:txBody>
      </p:sp>
      <p:sp>
        <p:nvSpPr>
          <p:cNvPr id="15" name="CasellaDiTesto 14">
            <a:extLst>
              <a:ext uri="{FF2B5EF4-FFF2-40B4-BE49-F238E27FC236}">
                <a16:creationId xmlns:a16="http://schemas.microsoft.com/office/drawing/2014/main" id="{D4CF70C9-CC49-170A-B4B9-71D80DB93CFD}"/>
              </a:ext>
            </a:extLst>
          </p:cNvPr>
          <p:cNvSpPr txBox="1"/>
          <p:nvPr/>
        </p:nvSpPr>
        <p:spPr>
          <a:xfrm>
            <a:off x="315169" y="3549427"/>
            <a:ext cx="4133462" cy="2031325"/>
          </a:xfrm>
          <a:prstGeom prst="rect">
            <a:avLst/>
          </a:prstGeom>
          <a:noFill/>
        </p:spPr>
        <p:txBody>
          <a:bodyPr wrap="square">
            <a:spAutoFit/>
          </a:bodyPr>
          <a:lstStyle/>
          <a:p>
            <a:pPr marL="285750" indent="-285750">
              <a:buFont typeface="Arial" panose="020B0604020202020204" pitchFamily="34" charset="0"/>
              <a:buChar char="•"/>
            </a:pPr>
            <a:r>
              <a:rPr lang="it-IT" sz="1800" kern="100" dirty="0">
                <a:effectLst/>
                <a:ea typeface="Calibri" panose="020F0502020204030204" pitchFamily="34" charset="0"/>
                <a:cs typeface="Times New Roman" panose="02020603050405020304" pitchFamily="18" charset="0"/>
              </a:rPr>
              <a:t>Esistono </a:t>
            </a:r>
            <a:r>
              <a:rPr lang="it-IT" sz="1800" b="1" kern="100" dirty="0">
                <a:effectLst/>
                <a:ea typeface="Calibri" panose="020F0502020204030204" pitchFamily="34" charset="0"/>
                <a:cs typeface="Times New Roman" panose="02020603050405020304" pitchFamily="18" charset="0"/>
              </a:rPr>
              <a:t>5 approcci differenti </a:t>
            </a:r>
            <a:r>
              <a:rPr lang="it-IT" sz="1800" kern="100" dirty="0">
                <a:effectLst/>
                <a:ea typeface="Calibri" panose="020F0502020204030204" pitchFamily="34" charset="0"/>
                <a:cs typeface="Times New Roman" panose="02020603050405020304" pitchFamily="18" charset="0"/>
              </a:rPr>
              <a:t>alla risoluzione dei conflitti.</a:t>
            </a:r>
            <a:endParaRPr lang="en-US" dirty="0"/>
          </a:p>
          <a:p>
            <a:pPr marL="800100" lvl="1" indent="-342900">
              <a:buFont typeface="+mj-lt"/>
              <a:buAutoNum type="arabicPeriod"/>
            </a:pPr>
            <a:r>
              <a:rPr lang="it-IT" dirty="0"/>
              <a:t>Fuga</a:t>
            </a:r>
          </a:p>
          <a:p>
            <a:pPr marL="800100" lvl="1" indent="-342900">
              <a:buFont typeface="+mj-lt"/>
              <a:buAutoNum type="arabicPeriod"/>
            </a:pPr>
            <a:r>
              <a:rPr lang="it-IT" dirty="0"/>
              <a:t>Competizione</a:t>
            </a:r>
          </a:p>
          <a:p>
            <a:pPr marL="800100" lvl="1" indent="-342900">
              <a:buFont typeface="+mj-lt"/>
              <a:buAutoNum type="arabicPeriod"/>
            </a:pPr>
            <a:r>
              <a:rPr lang="it-IT" dirty="0"/>
              <a:t>Collaborazione</a:t>
            </a:r>
          </a:p>
          <a:p>
            <a:pPr marL="800100" lvl="1" indent="-342900">
              <a:buFont typeface="+mj-lt"/>
              <a:buAutoNum type="arabicPeriod"/>
            </a:pPr>
            <a:r>
              <a:rPr lang="it-IT" dirty="0"/>
              <a:t>Adeguamento </a:t>
            </a:r>
          </a:p>
          <a:p>
            <a:pPr marL="800100" lvl="1" indent="-342900">
              <a:buFont typeface="+mj-lt"/>
              <a:buAutoNum type="arabicPeriod"/>
            </a:pPr>
            <a:r>
              <a:rPr lang="it-IT" dirty="0"/>
              <a:t>Compromesso </a:t>
            </a:r>
          </a:p>
        </p:txBody>
      </p:sp>
      <p:sp>
        <p:nvSpPr>
          <p:cNvPr id="16" name="CasellaDiTesto 15">
            <a:extLst>
              <a:ext uri="{FF2B5EF4-FFF2-40B4-BE49-F238E27FC236}">
                <a16:creationId xmlns:a16="http://schemas.microsoft.com/office/drawing/2014/main" id="{2144FBAB-D230-66E9-D20C-87B5A068D9B8}"/>
              </a:ext>
            </a:extLst>
          </p:cNvPr>
          <p:cNvSpPr txBox="1"/>
          <p:nvPr/>
        </p:nvSpPr>
        <p:spPr>
          <a:xfrm>
            <a:off x="174015" y="6006737"/>
            <a:ext cx="4799370" cy="276999"/>
          </a:xfrm>
          <a:prstGeom prst="rect">
            <a:avLst/>
          </a:prstGeom>
          <a:noFill/>
        </p:spPr>
        <p:txBody>
          <a:bodyPr wrap="square">
            <a:spAutoFit/>
          </a:bodyPr>
          <a:lstStyle/>
          <a:p>
            <a:r>
              <a:rPr lang="it-IT" sz="1200" dirty="0">
                <a:solidFill>
                  <a:srgbClr val="000000"/>
                </a:solidFill>
                <a:effectLst/>
                <a:ea typeface="Times New Roman" panose="02020603050405020304" pitchFamily="18" charset="0"/>
                <a:cs typeface="Open Sans" panose="020B0606030504020204" pitchFamily="34" charset="0"/>
              </a:rPr>
              <a:t>Le caratteristiche fondamentali di un team efficace (Fonte</a:t>
            </a:r>
            <a:r>
              <a:rPr lang="en-GB" sz="1200" dirty="0">
                <a:solidFill>
                  <a:srgbClr val="000000"/>
                </a:solidFill>
                <a:effectLst/>
                <a:ea typeface="Times New Roman" panose="02020603050405020304" pitchFamily="18" charset="0"/>
                <a:cs typeface="Open Sans" panose="020B0606030504020204" pitchFamily="34" charset="0"/>
              </a:rPr>
              <a:t>: </a:t>
            </a:r>
            <a:r>
              <a:rPr lang="en-GB" sz="1200" u="sng" dirty="0">
                <a:solidFill>
                  <a:srgbClr val="000000"/>
                </a:solidFill>
                <a:effectLst/>
                <a:ea typeface="Times New Roman" panose="02020603050405020304" pitchFamily="18" charset="0"/>
                <a:cs typeface="Open Sans" panose="020B0606030504020204" pitchFamily="34" charset="0"/>
                <a:hlinkClick r:id="rId3"/>
              </a:rPr>
              <a:t>cmbankng</a:t>
            </a:r>
            <a:r>
              <a:rPr lang="en-GB" sz="1200" dirty="0">
                <a:solidFill>
                  <a:srgbClr val="000000"/>
                </a:solidFill>
                <a:effectLst/>
                <a:ea typeface="Times New Roman" panose="02020603050405020304" pitchFamily="18" charset="0"/>
                <a:cs typeface="Open Sans" panose="020B0606030504020204" pitchFamily="34" charset="0"/>
              </a:rPr>
              <a:t>)</a:t>
            </a:r>
            <a:endParaRPr lang="it-IT" sz="1200" dirty="0"/>
          </a:p>
        </p:txBody>
      </p:sp>
    </p:spTree>
    <p:extLst>
      <p:ext uri="{BB962C8B-B14F-4D97-AF65-F5344CB8AC3E}">
        <p14:creationId xmlns:p14="http://schemas.microsoft.com/office/powerpoint/2010/main" val="5846201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607671" y="1095374"/>
            <a:ext cx="10515600" cy="1009651"/>
          </a:xfrm>
        </p:spPr>
        <p:txBody>
          <a:bodyPr/>
          <a:lstStyle/>
          <a:p>
            <a:r>
              <a:rPr lang="it-IT" dirty="0"/>
              <a:t>Attività pratica </a:t>
            </a:r>
            <a:r>
              <a:rPr lang="en-US" dirty="0"/>
              <a:t>#3</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41</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9" y="1781175"/>
            <a:ext cx="10285072" cy="4394200"/>
          </a:xfrm>
        </p:spPr>
        <p:txBody>
          <a:bodyPr/>
          <a:lstStyle/>
          <a:p>
            <a:pPr marL="0" indent="0" algn="ctr">
              <a:buNone/>
            </a:pPr>
            <a:endParaRPr lang="it-IT" sz="2800" i="1" kern="100" dirty="0">
              <a:solidFill>
                <a:schemeClr val="tx1">
                  <a:lumMod val="65000"/>
                  <a:lumOff val="35000"/>
                </a:schemeClr>
              </a:solidFill>
              <a:effectLst/>
              <a:ea typeface="Calibri" panose="020F0502020204030204" pitchFamily="34" charset="0"/>
              <a:cs typeface="Times New Roman" panose="02020603050405020304" pitchFamily="18" charset="0"/>
            </a:endParaRPr>
          </a:p>
          <a:p>
            <a:pPr marL="0" indent="0" algn="ctr">
              <a:buNone/>
            </a:pPr>
            <a:r>
              <a:rPr lang="it-IT" i="1" kern="100" dirty="0">
                <a:solidFill>
                  <a:schemeClr val="tx1">
                    <a:lumMod val="65000"/>
                    <a:lumOff val="35000"/>
                  </a:schemeClr>
                </a:solidFill>
                <a:ea typeface="Calibri" panose="020F0502020204030204" pitchFamily="34" charset="0"/>
                <a:cs typeface="Times New Roman" panose="02020603050405020304" pitchFamily="18" charset="0"/>
              </a:rPr>
              <a:t>Attività di gruppo</a:t>
            </a:r>
          </a:p>
          <a:p>
            <a:pPr marL="0" indent="0" algn="ctr">
              <a:buNone/>
            </a:pPr>
            <a:endParaRPr lang="it-IT" i="1" kern="100" dirty="0">
              <a:solidFill>
                <a:schemeClr val="tx1">
                  <a:lumMod val="65000"/>
                  <a:lumOff val="35000"/>
                </a:schemeClr>
              </a:solidFill>
              <a:ea typeface="Calibri" panose="020F0502020204030204" pitchFamily="34" charset="0"/>
              <a:cs typeface="Times New Roman" panose="02020603050405020304" pitchFamily="18" charset="0"/>
            </a:endParaRPr>
          </a:p>
          <a:p>
            <a:pPr marL="0" indent="0" algn="ctr">
              <a:buNone/>
            </a:pPr>
            <a:r>
              <a:rPr lang="it-IT" i="1" kern="100" dirty="0">
                <a:solidFill>
                  <a:schemeClr val="tx1">
                    <a:lumMod val="65000"/>
                    <a:lumOff val="35000"/>
                  </a:schemeClr>
                </a:solidFill>
                <a:ea typeface="Calibri" panose="020F0502020204030204" pitchFamily="34" charset="0"/>
                <a:cs typeface="Times New Roman" panose="02020603050405020304" pitchFamily="18" charset="0"/>
                <a:hlinkClick r:id="rId2"/>
              </a:rPr>
              <a:t>Lavoro di gruppo e capacità di collaborare</a:t>
            </a:r>
            <a:endParaRPr lang="it-IT" i="1" kern="100" dirty="0">
              <a:solidFill>
                <a:schemeClr val="tx1">
                  <a:lumMod val="65000"/>
                  <a:lumOff val="3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16291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68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6846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it-IT" dirty="0"/>
              <a:t>Indice</a:t>
            </a:r>
            <a:endParaRPr lang="en-GB" dirty="0"/>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a:xfrm>
            <a:off x="838200" y="1825625"/>
            <a:ext cx="10515600" cy="3130936"/>
          </a:xfrm>
        </p:spPr>
        <p:txBody>
          <a:bodyPr/>
          <a:lstStyle/>
          <a:p>
            <a:r>
              <a:rPr lang="it-IT" dirty="0"/>
              <a:t>Il processo decisionale</a:t>
            </a:r>
          </a:p>
          <a:p>
            <a:pPr marL="0" indent="0">
              <a:buNone/>
            </a:pPr>
            <a:endParaRPr lang="it-IT" dirty="0"/>
          </a:p>
          <a:p>
            <a:r>
              <a:rPr lang="it-IT" dirty="0"/>
              <a:t>Barriere e pregiudizi comuni nel processo decisionale</a:t>
            </a:r>
          </a:p>
          <a:p>
            <a:pPr marL="0" indent="0">
              <a:buNone/>
            </a:pPr>
            <a:endParaRPr lang="it-IT" dirty="0"/>
          </a:p>
          <a:p>
            <a:r>
              <a:rPr lang="it-IT" dirty="0"/>
              <a:t>Risoluzione creativa dei problemi</a:t>
            </a:r>
          </a:p>
          <a:p>
            <a:pPr marL="0" indent="0">
              <a:buNone/>
            </a:pPr>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Module: Horizontal Skills / Learning Unit: Soft Skills / Sub Unit: Team working and collaboration skills</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44</a:t>
            </a:fld>
            <a:endParaRPr lang="en-US" dirty="0"/>
          </a:p>
        </p:txBody>
      </p:sp>
    </p:spTree>
    <p:extLst>
      <p:ext uri="{BB962C8B-B14F-4D97-AF65-F5344CB8AC3E}">
        <p14:creationId xmlns:p14="http://schemas.microsoft.com/office/powerpoint/2010/main" val="7602826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22248F-66C9-F311-DD40-CDED4F9DD28A}"/>
              </a:ext>
            </a:extLst>
          </p:cNvPr>
          <p:cNvSpPr>
            <a:spLocks noGrp="1"/>
          </p:cNvSpPr>
          <p:nvPr>
            <p:ph type="title"/>
          </p:nvPr>
        </p:nvSpPr>
        <p:spPr/>
        <p:txBody>
          <a:bodyPr/>
          <a:lstStyle/>
          <a:p>
            <a:r>
              <a:rPr lang="it-IT" sz="4400" dirty="0"/>
              <a:t>Prendere delle decisioni</a:t>
            </a:r>
            <a:endParaRPr lang="it-IT" dirty="0"/>
          </a:p>
        </p:txBody>
      </p:sp>
      <p:sp>
        <p:nvSpPr>
          <p:cNvPr id="4" name="Segnaposto piè di pagina 3">
            <a:extLst>
              <a:ext uri="{FF2B5EF4-FFF2-40B4-BE49-F238E27FC236}">
                <a16:creationId xmlns:a16="http://schemas.microsoft.com/office/drawing/2014/main" id="{CE5AAB99-7E1D-49C3-8A3A-B298B6D3EA89}"/>
              </a:ext>
            </a:extLst>
          </p:cNvPr>
          <p:cNvSpPr>
            <a:spLocks noGrp="1"/>
          </p:cNvSpPr>
          <p:nvPr>
            <p:ph type="ftr" sz="quarter" idx="11"/>
          </p:nvPr>
        </p:nvSpPr>
        <p:spPr/>
        <p:txBody>
          <a:bodyPr/>
          <a:lstStyle/>
          <a:p>
            <a:r>
              <a:rPr lang="en-US" dirty="0"/>
              <a:t>Module: Horizontal Skills / Learning Unit: Soft Skills / Sub Unit: Decision making and problem solving</a:t>
            </a:r>
          </a:p>
        </p:txBody>
      </p:sp>
      <p:sp>
        <p:nvSpPr>
          <p:cNvPr id="5" name="Segnaposto numero diapositiva 4">
            <a:extLst>
              <a:ext uri="{FF2B5EF4-FFF2-40B4-BE49-F238E27FC236}">
                <a16:creationId xmlns:a16="http://schemas.microsoft.com/office/drawing/2014/main" id="{B20714AF-DFE1-A481-043E-55AA2AF53F25}"/>
              </a:ext>
            </a:extLst>
          </p:cNvPr>
          <p:cNvSpPr>
            <a:spLocks noGrp="1"/>
          </p:cNvSpPr>
          <p:nvPr>
            <p:ph type="sldNum" sz="quarter" idx="12"/>
          </p:nvPr>
        </p:nvSpPr>
        <p:spPr/>
        <p:txBody>
          <a:bodyPr/>
          <a:lstStyle/>
          <a:p>
            <a:fld id="{D57F1E4F-1CFF-5643-939E-217C01CDF565}" type="slidenum">
              <a:rPr lang="en-US" smtClean="0"/>
              <a:pPr/>
              <a:t>45</a:t>
            </a:fld>
            <a:endParaRPr lang="en-US" dirty="0"/>
          </a:p>
        </p:txBody>
      </p:sp>
      <p:sp>
        <p:nvSpPr>
          <p:cNvPr id="14" name="CasellaDiTesto 13">
            <a:extLst>
              <a:ext uri="{FF2B5EF4-FFF2-40B4-BE49-F238E27FC236}">
                <a16:creationId xmlns:a16="http://schemas.microsoft.com/office/drawing/2014/main" id="{692CB75E-418B-A9EE-AB9C-4EB4965E2E67}"/>
              </a:ext>
            </a:extLst>
          </p:cNvPr>
          <p:cNvSpPr txBox="1"/>
          <p:nvPr/>
        </p:nvSpPr>
        <p:spPr>
          <a:xfrm>
            <a:off x="598203" y="1980339"/>
            <a:ext cx="6119961" cy="830997"/>
          </a:xfrm>
          <a:prstGeom prst="rect">
            <a:avLst/>
          </a:prstGeom>
          <a:noFill/>
        </p:spPr>
        <p:txBody>
          <a:bodyPr wrap="square" rtlCol="0">
            <a:spAutoFit/>
          </a:bodyPr>
          <a:lstStyle/>
          <a:p>
            <a:r>
              <a:rPr lang="it-IT" sz="2400" kern="100" dirty="0">
                <a:solidFill>
                  <a:schemeClr val="tx1">
                    <a:lumMod val="65000"/>
                    <a:lumOff val="35000"/>
                  </a:schemeClr>
                </a:solidFill>
                <a:ea typeface="Calibri" panose="020F0502020204030204" pitchFamily="34" charset="0"/>
              </a:rPr>
              <a:t>Ogni volta che c’è un problema, bisogna prendere delle decisioni</a:t>
            </a:r>
          </a:p>
        </p:txBody>
      </p:sp>
      <p:pic>
        <p:nvPicPr>
          <p:cNvPr id="8" name="Picture 7" descr="A hand holding a puzzle piece&#10;&#10;Description automatically generated">
            <a:extLst>
              <a:ext uri="{FF2B5EF4-FFF2-40B4-BE49-F238E27FC236}">
                <a16:creationId xmlns:a16="http://schemas.microsoft.com/office/drawing/2014/main" id="{6E458E49-D8EE-EB13-42EF-75EE118DAD2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718164" y="1685147"/>
            <a:ext cx="4642609" cy="1994820"/>
          </a:xfrm>
          <a:prstGeom prst="rect">
            <a:avLst/>
          </a:prstGeom>
        </p:spPr>
      </p:pic>
      <p:sp>
        <p:nvSpPr>
          <p:cNvPr id="10" name="TextBox 9">
            <a:extLst>
              <a:ext uri="{FF2B5EF4-FFF2-40B4-BE49-F238E27FC236}">
                <a16:creationId xmlns:a16="http://schemas.microsoft.com/office/drawing/2014/main" id="{0703DEB7-447D-B618-6478-7CB6997AF852}"/>
              </a:ext>
            </a:extLst>
          </p:cNvPr>
          <p:cNvSpPr txBox="1"/>
          <p:nvPr/>
        </p:nvSpPr>
        <p:spPr>
          <a:xfrm>
            <a:off x="6718164" y="3738068"/>
            <a:ext cx="5257800" cy="2677656"/>
          </a:xfrm>
          <a:prstGeom prst="rect">
            <a:avLst/>
          </a:prstGeom>
          <a:noFill/>
        </p:spPr>
        <p:txBody>
          <a:bodyPr wrap="square" rtlCol="0">
            <a:spAutoFit/>
          </a:bodyPr>
          <a:lstStyle/>
          <a:p>
            <a:r>
              <a:rPr lang="it-IT" sz="2800" dirty="0">
                <a:solidFill>
                  <a:schemeClr val="tx1">
                    <a:lumMod val="65000"/>
                    <a:lumOff val="35000"/>
                  </a:schemeClr>
                </a:solidFill>
              </a:rPr>
              <a:t>È possibile prendere le decisioni in due modi:</a:t>
            </a:r>
          </a:p>
          <a:p>
            <a:pPr marL="457200" indent="-457200">
              <a:buFontTx/>
              <a:buChar char="-"/>
            </a:pPr>
            <a:r>
              <a:rPr lang="it-IT" sz="2800" dirty="0">
                <a:solidFill>
                  <a:schemeClr val="tx1">
                    <a:lumMod val="65000"/>
                    <a:lumOff val="35000"/>
                  </a:schemeClr>
                </a:solidFill>
              </a:rPr>
              <a:t>Adottando un approccio razionale</a:t>
            </a:r>
          </a:p>
          <a:p>
            <a:pPr marL="457200" indent="-457200">
              <a:buFontTx/>
              <a:buChar char="-"/>
            </a:pPr>
            <a:r>
              <a:rPr lang="it-IT" sz="2800" dirty="0">
                <a:solidFill>
                  <a:schemeClr val="tx1">
                    <a:lumMod val="65000"/>
                    <a:lumOff val="35000"/>
                  </a:schemeClr>
                </a:solidFill>
              </a:rPr>
              <a:t>Lasciandoci guidare dalle intuizioni</a:t>
            </a:r>
          </a:p>
        </p:txBody>
      </p:sp>
      <p:pic>
        <p:nvPicPr>
          <p:cNvPr id="12" name="Picture 11" descr="A diagram of a brain and a light bulb&#10;&#10;Description automatically generated">
            <a:extLst>
              <a:ext uri="{FF2B5EF4-FFF2-40B4-BE49-F238E27FC236}">
                <a16:creationId xmlns:a16="http://schemas.microsoft.com/office/drawing/2014/main" id="{1192ABE9-7852-E809-C861-D272AE99BB9B}"/>
              </a:ext>
            </a:extLst>
          </p:cNvPr>
          <p:cNvPicPr>
            <a:picLocks noChangeAspect="1"/>
          </p:cNvPicPr>
          <p:nvPr/>
        </p:nvPicPr>
        <p:blipFill>
          <a:blip r:embed="rId4"/>
          <a:stretch>
            <a:fillRect/>
          </a:stretch>
        </p:blipFill>
        <p:spPr>
          <a:xfrm>
            <a:off x="598203" y="3824351"/>
            <a:ext cx="5352393" cy="2414525"/>
          </a:xfrm>
          <a:prstGeom prst="rect">
            <a:avLst/>
          </a:prstGeom>
        </p:spPr>
      </p:pic>
    </p:spTree>
    <p:extLst>
      <p:ext uri="{BB962C8B-B14F-4D97-AF65-F5344CB8AC3E}">
        <p14:creationId xmlns:p14="http://schemas.microsoft.com/office/powerpoint/2010/main" val="15282486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22248F-66C9-F311-DD40-CDED4F9DD28A}"/>
              </a:ext>
            </a:extLst>
          </p:cNvPr>
          <p:cNvSpPr>
            <a:spLocks noGrp="1"/>
          </p:cNvSpPr>
          <p:nvPr>
            <p:ph type="title"/>
          </p:nvPr>
        </p:nvSpPr>
        <p:spPr/>
        <p:txBody>
          <a:bodyPr/>
          <a:lstStyle/>
          <a:p>
            <a:r>
              <a:rPr lang="it-IT" sz="4400" dirty="0"/>
              <a:t>Il processo decisionale</a:t>
            </a:r>
            <a:endParaRPr lang="it-IT" dirty="0"/>
          </a:p>
        </p:txBody>
      </p:sp>
      <p:sp>
        <p:nvSpPr>
          <p:cNvPr id="4" name="Segnaposto piè di pagina 3">
            <a:extLst>
              <a:ext uri="{FF2B5EF4-FFF2-40B4-BE49-F238E27FC236}">
                <a16:creationId xmlns:a16="http://schemas.microsoft.com/office/drawing/2014/main" id="{CE5AAB99-7E1D-49C3-8A3A-B298B6D3EA89}"/>
              </a:ext>
            </a:extLst>
          </p:cNvPr>
          <p:cNvSpPr>
            <a:spLocks noGrp="1"/>
          </p:cNvSpPr>
          <p:nvPr>
            <p:ph type="ftr" sz="quarter" idx="11"/>
          </p:nvPr>
        </p:nvSpPr>
        <p:spPr/>
        <p:txBody>
          <a:bodyPr/>
          <a:lstStyle/>
          <a:p>
            <a:r>
              <a:rPr lang="en-US" dirty="0"/>
              <a:t>Module: Horizontal Skills / Learning Unit: Soft Skills / Sub Unit: Decision making and problem solving</a:t>
            </a:r>
          </a:p>
        </p:txBody>
      </p:sp>
      <p:sp>
        <p:nvSpPr>
          <p:cNvPr id="5" name="Segnaposto numero diapositiva 4">
            <a:extLst>
              <a:ext uri="{FF2B5EF4-FFF2-40B4-BE49-F238E27FC236}">
                <a16:creationId xmlns:a16="http://schemas.microsoft.com/office/drawing/2014/main" id="{B20714AF-DFE1-A481-043E-55AA2AF53F25}"/>
              </a:ext>
            </a:extLst>
          </p:cNvPr>
          <p:cNvSpPr>
            <a:spLocks noGrp="1"/>
          </p:cNvSpPr>
          <p:nvPr>
            <p:ph type="sldNum" sz="quarter" idx="12"/>
          </p:nvPr>
        </p:nvSpPr>
        <p:spPr/>
        <p:txBody>
          <a:bodyPr/>
          <a:lstStyle/>
          <a:p>
            <a:fld id="{D57F1E4F-1CFF-5643-939E-217C01CDF565}" type="slidenum">
              <a:rPr lang="en-US" smtClean="0"/>
              <a:pPr/>
              <a:t>46</a:t>
            </a:fld>
            <a:endParaRPr lang="en-US" dirty="0"/>
          </a:p>
        </p:txBody>
      </p:sp>
      <p:sp>
        <p:nvSpPr>
          <p:cNvPr id="20" name="CasellaDiTesto 19">
            <a:extLst>
              <a:ext uri="{FF2B5EF4-FFF2-40B4-BE49-F238E27FC236}">
                <a16:creationId xmlns:a16="http://schemas.microsoft.com/office/drawing/2014/main" id="{0678BE9C-C1A9-0BF4-AB0E-02DAD2733476}"/>
              </a:ext>
            </a:extLst>
          </p:cNvPr>
          <p:cNvSpPr txBox="1"/>
          <p:nvPr/>
        </p:nvSpPr>
        <p:spPr>
          <a:xfrm>
            <a:off x="381001" y="1904366"/>
            <a:ext cx="7113810" cy="1200329"/>
          </a:xfrm>
          <a:prstGeom prst="rect">
            <a:avLst/>
          </a:prstGeom>
          <a:noFill/>
        </p:spPr>
        <p:txBody>
          <a:bodyPr wrap="square" rtlCol="0">
            <a:spAutoFit/>
          </a:bodyPr>
          <a:lstStyle/>
          <a:p>
            <a:r>
              <a:rPr lang="it-IT" sz="24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Il termine “processo decisionale” descrive il </a:t>
            </a:r>
            <a:r>
              <a:rPr lang="it-IT" sz="2400" i="1"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“processo di scelta tra un certo numero di alternative per raggiungere un risultato desiderato” (</a:t>
            </a:r>
            <a:r>
              <a:rPr lang="it-IT" sz="2400" i="1" kern="100" dirty="0" err="1">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Eisenfuhr</a:t>
            </a:r>
            <a:r>
              <a:rPr lang="it-IT" sz="2400" i="1"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 2011) </a:t>
            </a:r>
            <a:endParaRPr lang="it-IT" sz="2000" b="1" dirty="0">
              <a:solidFill>
                <a:schemeClr val="tx1">
                  <a:lumMod val="65000"/>
                  <a:lumOff val="35000"/>
                </a:schemeClr>
              </a:solidFill>
            </a:endParaRPr>
          </a:p>
        </p:txBody>
      </p:sp>
      <p:pic>
        <p:nvPicPr>
          <p:cNvPr id="6" name="Picture 5" descr="Cartoon a cartoon of a person looking at a sign&#10;&#10;Description automatically generated">
            <a:extLst>
              <a:ext uri="{FF2B5EF4-FFF2-40B4-BE49-F238E27FC236}">
                <a16:creationId xmlns:a16="http://schemas.microsoft.com/office/drawing/2014/main" id="{20D940E8-3E98-B5E2-CB0E-92BC3149FA7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646110" y="1560814"/>
            <a:ext cx="3516089" cy="2345231"/>
          </a:xfrm>
          <a:prstGeom prst="rect">
            <a:avLst/>
          </a:prstGeom>
        </p:spPr>
      </p:pic>
      <p:sp>
        <p:nvSpPr>
          <p:cNvPr id="3" name="TextBox 2">
            <a:extLst>
              <a:ext uri="{FF2B5EF4-FFF2-40B4-BE49-F238E27FC236}">
                <a16:creationId xmlns:a16="http://schemas.microsoft.com/office/drawing/2014/main" id="{3D6DDA33-8D11-6D99-F2C8-AFA41E72BF28}"/>
              </a:ext>
            </a:extLst>
          </p:cNvPr>
          <p:cNvSpPr txBox="1"/>
          <p:nvPr/>
        </p:nvSpPr>
        <p:spPr>
          <a:xfrm>
            <a:off x="1182437" y="3639929"/>
            <a:ext cx="6555875" cy="2739211"/>
          </a:xfrm>
          <a:prstGeom prst="rect">
            <a:avLst/>
          </a:prstGeom>
          <a:noFill/>
        </p:spPr>
        <p:txBody>
          <a:bodyPr wrap="square" rtlCol="0">
            <a:spAutoFit/>
          </a:bodyPr>
          <a:lstStyle/>
          <a:p>
            <a:r>
              <a:rPr lang="en-US" sz="2800" dirty="0">
                <a:solidFill>
                  <a:schemeClr val="tx1">
                    <a:lumMod val="65000"/>
                    <a:lumOff val="35000"/>
                  </a:schemeClr>
                </a:solidFill>
              </a:rPr>
              <a:t>  </a:t>
            </a:r>
            <a:r>
              <a:rPr lang="it-IT" sz="2800" dirty="0">
                <a:solidFill>
                  <a:schemeClr val="tx1">
                    <a:lumMod val="65000"/>
                    <a:lumOff val="35000"/>
                  </a:schemeClr>
                </a:solidFill>
              </a:rPr>
              <a:t>3 elementi chiave della definizione</a:t>
            </a:r>
            <a:r>
              <a:rPr lang="it-IT" sz="2400" dirty="0">
                <a:solidFill>
                  <a:schemeClr val="tx1">
                    <a:lumMod val="65000"/>
                    <a:lumOff val="35000"/>
                  </a:schemeClr>
                </a:solidFill>
              </a:rPr>
              <a:t>:</a:t>
            </a:r>
          </a:p>
          <a:p>
            <a:endParaRPr lang="it-IT" sz="2400" dirty="0">
              <a:solidFill>
                <a:schemeClr val="tx1">
                  <a:lumMod val="65000"/>
                  <a:lumOff val="35000"/>
                </a:schemeClr>
              </a:solidFill>
            </a:endParaRPr>
          </a:p>
          <a:p>
            <a:pPr marL="800100" lvl="1" indent="-342900">
              <a:buFont typeface="Wingdings" panose="05000000000000000000" pitchFamily="2" charset="2"/>
              <a:buChar char="§"/>
            </a:pPr>
            <a:r>
              <a:rPr lang="it-IT" sz="2400" dirty="0">
                <a:solidFill>
                  <a:schemeClr val="tx1">
                    <a:lumMod val="65000"/>
                    <a:lumOff val="35000"/>
                  </a:schemeClr>
                </a:solidFill>
              </a:rPr>
              <a:t>Numero di opzioni/alternative</a:t>
            </a:r>
          </a:p>
          <a:p>
            <a:pPr marL="800100" lvl="1" indent="-342900">
              <a:buFont typeface="Wingdings" panose="05000000000000000000" pitchFamily="2" charset="2"/>
              <a:buChar char="§"/>
            </a:pPr>
            <a:r>
              <a:rPr lang="it-IT" sz="2400" dirty="0">
                <a:solidFill>
                  <a:schemeClr val="tx1">
                    <a:lumMod val="65000"/>
                    <a:lumOff val="35000"/>
                  </a:schemeClr>
                </a:solidFill>
              </a:rPr>
              <a:t>Il processo </a:t>
            </a:r>
          </a:p>
          <a:p>
            <a:pPr marL="800100" lvl="1" indent="-342900">
              <a:buFont typeface="Wingdings" panose="05000000000000000000" pitchFamily="2" charset="2"/>
              <a:buChar char="§"/>
            </a:pPr>
            <a:r>
              <a:rPr lang="it-IT" sz="2400" dirty="0">
                <a:solidFill>
                  <a:schemeClr val="tx1">
                    <a:lumMod val="65000"/>
                    <a:lumOff val="35000"/>
                  </a:schemeClr>
                </a:solidFill>
              </a:rPr>
              <a:t>L’attività mentale che viene svolta affinché chi decide possa raggiungere una soluzione finale</a:t>
            </a:r>
            <a:endParaRPr lang="it-IT" dirty="0">
              <a:solidFill>
                <a:schemeClr val="tx1">
                  <a:lumMod val="65000"/>
                  <a:lumOff val="35000"/>
                </a:schemeClr>
              </a:solidFill>
            </a:endParaRPr>
          </a:p>
        </p:txBody>
      </p:sp>
      <p:pic>
        <p:nvPicPr>
          <p:cNvPr id="11" name="Graphic 10" descr="Bubbles outline">
            <a:extLst>
              <a:ext uri="{FF2B5EF4-FFF2-40B4-BE49-F238E27FC236}">
                <a16:creationId xmlns:a16="http://schemas.microsoft.com/office/drawing/2014/main" id="{4F4AF0BC-CF03-4AF8-1542-FCCC978035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1000" y="3566319"/>
            <a:ext cx="914400" cy="914400"/>
          </a:xfrm>
          <a:prstGeom prst="rect">
            <a:avLst/>
          </a:prstGeom>
        </p:spPr>
      </p:pic>
    </p:spTree>
    <p:extLst>
      <p:ext uri="{BB962C8B-B14F-4D97-AF65-F5344CB8AC3E}">
        <p14:creationId xmlns:p14="http://schemas.microsoft.com/office/powerpoint/2010/main" val="5353867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22248F-66C9-F311-DD40-CDED4F9DD28A}"/>
              </a:ext>
            </a:extLst>
          </p:cNvPr>
          <p:cNvSpPr>
            <a:spLocks noGrp="1"/>
          </p:cNvSpPr>
          <p:nvPr>
            <p:ph type="title"/>
          </p:nvPr>
        </p:nvSpPr>
        <p:spPr/>
        <p:txBody>
          <a:bodyPr/>
          <a:lstStyle/>
          <a:p>
            <a:r>
              <a:rPr lang="it-IT" dirty="0"/>
              <a:t>Il processo decisionale razionale</a:t>
            </a:r>
          </a:p>
        </p:txBody>
      </p:sp>
      <p:sp>
        <p:nvSpPr>
          <p:cNvPr id="4" name="Segnaposto piè di pagina 3">
            <a:extLst>
              <a:ext uri="{FF2B5EF4-FFF2-40B4-BE49-F238E27FC236}">
                <a16:creationId xmlns:a16="http://schemas.microsoft.com/office/drawing/2014/main" id="{CE5AAB99-7E1D-49C3-8A3A-B298B6D3EA89}"/>
              </a:ext>
            </a:extLst>
          </p:cNvPr>
          <p:cNvSpPr>
            <a:spLocks noGrp="1"/>
          </p:cNvSpPr>
          <p:nvPr>
            <p:ph type="ftr" sz="quarter" idx="11"/>
          </p:nvPr>
        </p:nvSpPr>
        <p:spPr/>
        <p:txBody>
          <a:bodyPr/>
          <a:lstStyle/>
          <a:p>
            <a:r>
              <a:rPr lang="en-US" dirty="0"/>
              <a:t>Module: Horizontal Skills / Learning Unit: Soft Skills / Sub Unit: Decision making and problem solving</a:t>
            </a:r>
          </a:p>
        </p:txBody>
      </p:sp>
      <p:sp>
        <p:nvSpPr>
          <p:cNvPr id="5" name="Segnaposto numero diapositiva 4">
            <a:extLst>
              <a:ext uri="{FF2B5EF4-FFF2-40B4-BE49-F238E27FC236}">
                <a16:creationId xmlns:a16="http://schemas.microsoft.com/office/drawing/2014/main" id="{B20714AF-DFE1-A481-043E-55AA2AF53F25}"/>
              </a:ext>
            </a:extLst>
          </p:cNvPr>
          <p:cNvSpPr>
            <a:spLocks noGrp="1"/>
          </p:cNvSpPr>
          <p:nvPr>
            <p:ph type="sldNum" sz="quarter" idx="12"/>
          </p:nvPr>
        </p:nvSpPr>
        <p:spPr/>
        <p:txBody>
          <a:bodyPr/>
          <a:lstStyle/>
          <a:p>
            <a:fld id="{D57F1E4F-1CFF-5643-939E-217C01CDF565}" type="slidenum">
              <a:rPr lang="en-US" smtClean="0"/>
              <a:pPr/>
              <a:t>47</a:t>
            </a:fld>
            <a:endParaRPr lang="en-US" dirty="0"/>
          </a:p>
        </p:txBody>
      </p:sp>
      <p:pic>
        <p:nvPicPr>
          <p:cNvPr id="7" name="Immagine 6">
            <a:extLst>
              <a:ext uri="{FF2B5EF4-FFF2-40B4-BE49-F238E27FC236}">
                <a16:creationId xmlns:a16="http://schemas.microsoft.com/office/drawing/2014/main" id="{4FFF5422-B5BC-42B8-AAB3-AA088D199326}"/>
              </a:ext>
            </a:extLst>
          </p:cNvPr>
          <p:cNvPicPr>
            <a:picLocks noChangeAspect="1"/>
          </p:cNvPicPr>
          <p:nvPr/>
        </p:nvPicPr>
        <p:blipFill>
          <a:blip r:embed="rId2"/>
          <a:stretch>
            <a:fillRect/>
          </a:stretch>
        </p:blipFill>
        <p:spPr>
          <a:xfrm>
            <a:off x="3271443" y="1609471"/>
            <a:ext cx="7548957" cy="4862904"/>
          </a:xfrm>
          <a:prstGeom prst="rect">
            <a:avLst/>
          </a:prstGeom>
        </p:spPr>
      </p:pic>
    </p:spTree>
    <p:extLst>
      <p:ext uri="{BB962C8B-B14F-4D97-AF65-F5344CB8AC3E}">
        <p14:creationId xmlns:p14="http://schemas.microsoft.com/office/powerpoint/2010/main" val="31807753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722935" y="1276349"/>
            <a:ext cx="10515600" cy="1009651"/>
          </a:xfrm>
        </p:spPr>
        <p:txBody>
          <a:bodyPr/>
          <a:lstStyle/>
          <a:p>
            <a:r>
              <a:rPr lang="it-IT" dirty="0"/>
              <a:t>Attività pratica </a:t>
            </a:r>
            <a:r>
              <a:rPr lang="en-US" dirty="0"/>
              <a:t>#4</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48</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9" y="1604211"/>
            <a:ext cx="10904622" cy="4571164"/>
          </a:xfrm>
        </p:spPr>
        <p:txBody>
          <a:bodyPr>
            <a:normAutofit/>
          </a:bodyPr>
          <a:lstStyle/>
          <a:p>
            <a:pPr marL="0" indent="0" algn="ctr">
              <a:buNone/>
            </a:pPr>
            <a:endParaRPr lang="en-US" sz="2800" i="1" kern="100" dirty="0">
              <a:solidFill>
                <a:schemeClr val="tx1">
                  <a:lumMod val="65000"/>
                  <a:lumOff val="35000"/>
                </a:schemeClr>
              </a:solidFill>
              <a:effectLst/>
              <a:ea typeface="Calibri" panose="020F0502020204030204" pitchFamily="34" charset="0"/>
              <a:cs typeface="Times New Roman" panose="02020603050405020304" pitchFamily="18" charset="0"/>
            </a:endParaRPr>
          </a:p>
          <a:p>
            <a:pPr marL="0" indent="0" algn="ctr">
              <a:buNone/>
            </a:pPr>
            <a:r>
              <a:rPr lang="it-IT" i="1" kern="100" dirty="0">
                <a:solidFill>
                  <a:schemeClr val="tx1">
                    <a:lumMod val="65000"/>
                    <a:lumOff val="35000"/>
                  </a:schemeClr>
                </a:solidFill>
                <a:ea typeface="Calibri" panose="020F0502020204030204" pitchFamily="34" charset="0"/>
                <a:cs typeface="Times New Roman" panose="02020603050405020304" pitchFamily="18" charset="0"/>
              </a:rPr>
              <a:t>Discussione di gruppo</a:t>
            </a:r>
          </a:p>
          <a:p>
            <a:pPr marL="0" indent="0" algn="ctr">
              <a:buNone/>
            </a:pPr>
            <a:r>
              <a:rPr lang="it-IT" i="1" kern="100" dirty="0">
                <a:solidFill>
                  <a:schemeClr val="tx1">
                    <a:lumMod val="65000"/>
                    <a:lumOff val="35000"/>
                  </a:schemeClr>
                </a:solidFill>
                <a:ea typeface="Calibri" panose="020F0502020204030204" pitchFamily="34" charset="0"/>
                <a:cs typeface="Times New Roman" panose="02020603050405020304" pitchFamily="18" charset="0"/>
              </a:rPr>
              <a:t>Cercate di applicare il processo decisionale razionale nei seguenti casi: </a:t>
            </a:r>
          </a:p>
          <a:p>
            <a:pPr marL="514350" indent="-514350" algn="ctr">
              <a:buAutoNum type="alphaLcParenR"/>
            </a:pPr>
            <a:r>
              <a:rPr lang="it-IT" i="1" kern="100" dirty="0">
                <a:solidFill>
                  <a:schemeClr val="tx1">
                    <a:lumMod val="65000"/>
                    <a:lumOff val="35000"/>
                  </a:schemeClr>
                </a:solidFill>
                <a:ea typeface="Calibri" panose="020F0502020204030204" pitchFamily="34" charset="0"/>
                <a:cs typeface="Times New Roman" panose="02020603050405020304" pitchFamily="18" charset="0"/>
              </a:rPr>
              <a:t>Acquisto di nuovi sensori di umidità per la vostra azienda agricola</a:t>
            </a:r>
          </a:p>
          <a:p>
            <a:pPr marL="514350" indent="-514350" algn="ctr">
              <a:buAutoNum type="alphaLcParenR"/>
            </a:pPr>
            <a:r>
              <a:rPr lang="it-IT" i="1" kern="100" dirty="0">
                <a:solidFill>
                  <a:schemeClr val="tx1">
                    <a:lumMod val="65000"/>
                    <a:lumOff val="35000"/>
                  </a:schemeClr>
                </a:solidFill>
                <a:ea typeface="Calibri" panose="020F0502020204030204" pitchFamily="34" charset="0"/>
                <a:cs typeface="Times New Roman" panose="02020603050405020304" pitchFamily="18" charset="0"/>
              </a:rPr>
              <a:t>Decisione in merito a cosa mangiare per pranzo</a:t>
            </a:r>
          </a:p>
          <a:p>
            <a:pPr marL="0" indent="0" algn="ctr">
              <a:buNone/>
            </a:pPr>
            <a:endParaRPr lang="it-IT" i="1" kern="100" dirty="0">
              <a:solidFill>
                <a:schemeClr val="tx1">
                  <a:lumMod val="65000"/>
                  <a:lumOff val="35000"/>
                </a:schemeClr>
              </a:solidFill>
              <a:ea typeface="Calibri" panose="020F0502020204030204" pitchFamily="34" charset="0"/>
              <a:cs typeface="Times New Roman" panose="02020603050405020304" pitchFamily="18" charset="0"/>
            </a:endParaRPr>
          </a:p>
          <a:p>
            <a:pPr marL="0" indent="0" algn="ctr">
              <a:buNone/>
            </a:pPr>
            <a:r>
              <a:rPr lang="it-IT" i="1" kern="100" dirty="0">
                <a:solidFill>
                  <a:schemeClr val="tx1">
                    <a:lumMod val="65000"/>
                    <a:lumOff val="35000"/>
                  </a:schemeClr>
                </a:solidFill>
                <a:ea typeface="Calibri" panose="020F0502020204030204" pitchFamily="34" charset="0"/>
                <a:cs typeface="Times New Roman" panose="02020603050405020304" pitchFamily="18" charset="0"/>
              </a:rPr>
              <a:t>Come avete applicato il processo per ciascun caso?</a:t>
            </a:r>
          </a:p>
          <a:p>
            <a:pPr marL="0" indent="0" algn="ctr">
              <a:buNone/>
            </a:pPr>
            <a:r>
              <a:rPr lang="it-IT" i="1" kern="100" dirty="0">
                <a:solidFill>
                  <a:schemeClr val="tx1">
                    <a:lumMod val="65000"/>
                    <a:lumOff val="35000"/>
                  </a:schemeClr>
                </a:solidFill>
                <a:ea typeface="Calibri" panose="020F0502020204030204" pitchFamily="34" charset="0"/>
                <a:cs typeface="Times New Roman" panose="02020603050405020304" pitchFamily="18" charset="0"/>
              </a:rPr>
              <a:t>Avete avuto bisogno di seguire tutte le fasi per entrambi gli esempi?</a:t>
            </a:r>
          </a:p>
        </p:txBody>
      </p:sp>
    </p:spTree>
    <p:extLst>
      <p:ext uri="{BB962C8B-B14F-4D97-AF65-F5344CB8AC3E}">
        <p14:creationId xmlns:p14="http://schemas.microsoft.com/office/powerpoint/2010/main" val="25816083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22248F-66C9-F311-DD40-CDED4F9DD28A}"/>
              </a:ext>
            </a:extLst>
          </p:cNvPr>
          <p:cNvSpPr>
            <a:spLocks noGrp="1"/>
          </p:cNvSpPr>
          <p:nvPr>
            <p:ph type="title"/>
          </p:nvPr>
        </p:nvSpPr>
        <p:spPr>
          <a:xfrm>
            <a:off x="1584435" y="682690"/>
            <a:ext cx="10515600" cy="1009651"/>
          </a:xfrm>
        </p:spPr>
        <p:txBody>
          <a:bodyPr>
            <a:normAutofit fontScale="90000"/>
          </a:bodyPr>
          <a:lstStyle/>
          <a:p>
            <a:r>
              <a:rPr lang="it-IT" dirty="0"/>
              <a:t>Barriere e pregiudizi comuni nel processo decisionale</a:t>
            </a:r>
          </a:p>
        </p:txBody>
      </p:sp>
      <p:sp>
        <p:nvSpPr>
          <p:cNvPr id="4" name="Segnaposto piè di pagina 3">
            <a:extLst>
              <a:ext uri="{FF2B5EF4-FFF2-40B4-BE49-F238E27FC236}">
                <a16:creationId xmlns:a16="http://schemas.microsoft.com/office/drawing/2014/main" id="{CE5AAB99-7E1D-49C3-8A3A-B298B6D3EA89}"/>
              </a:ext>
            </a:extLst>
          </p:cNvPr>
          <p:cNvSpPr>
            <a:spLocks noGrp="1"/>
          </p:cNvSpPr>
          <p:nvPr>
            <p:ph type="ftr" sz="quarter" idx="11"/>
          </p:nvPr>
        </p:nvSpPr>
        <p:spPr/>
        <p:txBody>
          <a:bodyPr/>
          <a:lstStyle/>
          <a:p>
            <a:r>
              <a:rPr lang="en-US" dirty="0"/>
              <a:t>Module: Horizontal Skills / Learning Unit: Soft Skills / Sub Unit: Decision making and problem solving</a:t>
            </a:r>
          </a:p>
        </p:txBody>
      </p:sp>
      <p:sp>
        <p:nvSpPr>
          <p:cNvPr id="5" name="Segnaposto numero diapositiva 4">
            <a:extLst>
              <a:ext uri="{FF2B5EF4-FFF2-40B4-BE49-F238E27FC236}">
                <a16:creationId xmlns:a16="http://schemas.microsoft.com/office/drawing/2014/main" id="{B20714AF-DFE1-A481-043E-55AA2AF53F25}"/>
              </a:ext>
            </a:extLst>
          </p:cNvPr>
          <p:cNvSpPr>
            <a:spLocks noGrp="1"/>
          </p:cNvSpPr>
          <p:nvPr>
            <p:ph type="sldNum" sz="quarter" idx="12"/>
          </p:nvPr>
        </p:nvSpPr>
        <p:spPr/>
        <p:txBody>
          <a:bodyPr/>
          <a:lstStyle/>
          <a:p>
            <a:fld id="{D57F1E4F-1CFF-5643-939E-217C01CDF565}" type="slidenum">
              <a:rPr lang="en-US" smtClean="0"/>
              <a:pPr/>
              <a:t>49</a:t>
            </a:fld>
            <a:endParaRPr lang="en-US" dirty="0"/>
          </a:p>
        </p:txBody>
      </p:sp>
      <p:sp>
        <p:nvSpPr>
          <p:cNvPr id="6" name="TextBox 5">
            <a:extLst>
              <a:ext uri="{FF2B5EF4-FFF2-40B4-BE49-F238E27FC236}">
                <a16:creationId xmlns:a16="http://schemas.microsoft.com/office/drawing/2014/main" id="{2C7C642A-A8CD-9CAB-D8A3-33BB416211A8}"/>
              </a:ext>
            </a:extLst>
          </p:cNvPr>
          <p:cNvSpPr txBox="1"/>
          <p:nvPr/>
        </p:nvSpPr>
        <p:spPr>
          <a:xfrm>
            <a:off x="1030015" y="1807779"/>
            <a:ext cx="5812220" cy="1323439"/>
          </a:xfrm>
          <a:prstGeom prst="rect">
            <a:avLst/>
          </a:prstGeom>
          <a:noFill/>
        </p:spPr>
        <p:txBody>
          <a:bodyPr wrap="square" rtlCol="0">
            <a:spAutoFit/>
          </a:bodyPr>
          <a:lstStyle/>
          <a:p>
            <a:pPr marL="342900" indent="-342900">
              <a:buAutoNum type="arabicPeriod"/>
            </a:pPr>
            <a:r>
              <a:rPr lang="it-IT" sz="2000" b="1" dirty="0">
                <a:solidFill>
                  <a:schemeClr val="tx1">
                    <a:lumMod val="65000"/>
                    <a:lumOff val="35000"/>
                  </a:schemeClr>
                </a:solidFill>
              </a:rPr>
              <a:t>Regole euristiche</a:t>
            </a:r>
          </a:p>
          <a:p>
            <a:r>
              <a:rPr lang="it-IT" sz="2000" dirty="0">
                <a:solidFill>
                  <a:schemeClr val="tx1">
                    <a:lumMod val="65000"/>
                    <a:lumOff val="35000"/>
                  </a:schemeClr>
                </a:solidFill>
              </a:rPr>
              <a:t>Indicano le “scorciatoie mentali che consentono alle persone di prendere decisioni rapide ma non ottimali” (Drew, 2023). </a:t>
            </a:r>
            <a:endParaRPr lang="it-IT" dirty="0"/>
          </a:p>
        </p:txBody>
      </p:sp>
      <p:sp>
        <p:nvSpPr>
          <p:cNvPr id="7" name="TextBox 6">
            <a:extLst>
              <a:ext uri="{FF2B5EF4-FFF2-40B4-BE49-F238E27FC236}">
                <a16:creationId xmlns:a16="http://schemas.microsoft.com/office/drawing/2014/main" id="{903A0BB9-9A2A-EF14-079B-DB8B798AB4CD}"/>
              </a:ext>
            </a:extLst>
          </p:cNvPr>
          <p:cNvSpPr txBox="1"/>
          <p:nvPr/>
        </p:nvSpPr>
        <p:spPr>
          <a:xfrm>
            <a:off x="4742793" y="4192040"/>
            <a:ext cx="6611007" cy="1877437"/>
          </a:xfrm>
          <a:prstGeom prst="rect">
            <a:avLst/>
          </a:prstGeom>
          <a:noFill/>
        </p:spPr>
        <p:txBody>
          <a:bodyPr wrap="square" rtlCol="0">
            <a:spAutoFit/>
          </a:bodyPr>
          <a:lstStyle/>
          <a:p>
            <a:r>
              <a:rPr lang="en-US" b="1" dirty="0">
                <a:solidFill>
                  <a:schemeClr val="tx1">
                    <a:lumMod val="65000"/>
                    <a:lumOff val="35000"/>
                  </a:schemeClr>
                </a:solidFill>
              </a:rPr>
              <a:t>2. </a:t>
            </a:r>
            <a:r>
              <a:rPr lang="it-IT" sz="2000" b="1" dirty="0">
                <a:solidFill>
                  <a:schemeClr val="tx1">
                    <a:lumMod val="65000"/>
                    <a:lumOff val="35000"/>
                  </a:schemeClr>
                </a:solidFill>
              </a:rPr>
              <a:t>Il processo decisionale può diventare davvero complesso, a seconda di due fattori: </a:t>
            </a:r>
            <a:endParaRPr lang="en-US" sz="2000" b="1" dirty="0">
              <a:solidFill>
                <a:schemeClr val="tx1">
                  <a:lumMod val="65000"/>
                  <a:lumOff val="35000"/>
                </a:schemeClr>
              </a:solidFill>
            </a:endParaRPr>
          </a:p>
          <a:p>
            <a:r>
              <a:rPr lang="it-IT" sz="2000" dirty="0">
                <a:solidFill>
                  <a:schemeClr val="tx1">
                    <a:lumMod val="65000"/>
                    <a:lumOff val="35000"/>
                  </a:schemeClr>
                </a:solidFill>
              </a:rPr>
              <a:t>Contesto specifico</a:t>
            </a:r>
          </a:p>
          <a:p>
            <a:r>
              <a:rPr lang="it-IT" sz="2000" dirty="0">
                <a:solidFill>
                  <a:schemeClr val="tx1">
                    <a:lumMod val="65000"/>
                    <a:lumOff val="35000"/>
                  </a:schemeClr>
                </a:solidFill>
              </a:rPr>
              <a:t>Natura del problema in esame</a:t>
            </a:r>
          </a:p>
          <a:p>
            <a:r>
              <a:rPr lang="en-US" dirty="0"/>
              <a:t>     </a:t>
            </a:r>
          </a:p>
          <a:p>
            <a:endParaRPr lang="en-US" dirty="0"/>
          </a:p>
        </p:txBody>
      </p:sp>
      <p:pic>
        <p:nvPicPr>
          <p:cNvPr id="9" name="Picture 8" descr="A light bulb drawn on a chalkboard&#10;&#10;Description automatically generated">
            <a:extLst>
              <a:ext uri="{FF2B5EF4-FFF2-40B4-BE49-F238E27FC236}">
                <a16:creationId xmlns:a16="http://schemas.microsoft.com/office/drawing/2014/main" id="{2714DF5A-9E23-9248-E0E5-89C950A4724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036222" y="1600631"/>
            <a:ext cx="4798426" cy="2249262"/>
          </a:xfrm>
          <a:prstGeom prst="rect">
            <a:avLst/>
          </a:prstGeom>
        </p:spPr>
      </p:pic>
      <p:sp>
        <p:nvSpPr>
          <p:cNvPr id="10" name="TextBox 9">
            <a:extLst>
              <a:ext uri="{FF2B5EF4-FFF2-40B4-BE49-F238E27FC236}">
                <a16:creationId xmlns:a16="http://schemas.microsoft.com/office/drawing/2014/main" id="{B1F7E23A-7CA5-C26C-5A04-E17A9C3E856C}"/>
              </a:ext>
            </a:extLst>
          </p:cNvPr>
          <p:cNvSpPr txBox="1"/>
          <p:nvPr/>
        </p:nvSpPr>
        <p:spPr>
          <a:xfrm>
            <a:off x="7588468" y="3989875"/>
            <a:ext cx="4246179" cy="230832"/>
          </a:xfrm>
          <a:prstGeom prst="rect">
            <a:avLst/>
          </a:prstGeom>
          <a:noFill/>
        </p:spPr>
        <p:txBody>
          <a:bodyPr wrap="square" rtlCol="0">
            <a:spAutoFit/>
          </a:bodyPr>
          <a:lstStyle/>
          <a:p>
            <a:r>
              <a:rPr lang="it-IT" sz="900" dirty="0"/>
              <a:t>Questa foto, di un autore ignoto, è autorizzata da </a:t>
            </a:r>
            <a:r>
              <a:rPr lang="en-GB" sz="900" dirty="0">
                <a:hlinkClick r:id="rId4" tooltip="https://creativecommons.org/licenses/by-nc/3.0/"/>
              </a:rPr>
              <a:t>CC BY-NC</a:t>
            </a:r>
            <a:endParaRPr lang="en-GB" sz="900" dirty="0"/>
          </a:p>
        </p:txBody>
      </p:sp>
      <p:pic>
        <p:nvPicPr>
          <p:cNvPr id="18" name="Picture 17" descr="A person drawing a diagram on a chalkboard&#10;&#10;Description automatically generated">
            <a:extLst>
              <a:ext uri="{FF2B5EF4-FFF2-40B4-BE49-F238E27FC236}">
                <a16:creationId xmlns:a16="http://schemas.microsoft.com/office/drawing/2014/main" id="{BE66434E-1A1D-43C9-15D9-3FDC281D1C8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156141" y="3989875"/>
            <a:ext cx="3447392" cy="1820917"/>
          </a:xfrm>
          <a:prstGeom prst="rect">
            <a:avLst/>
          </a:prstGeom>
        </p:spPr>
      </p:pic>
      <p:sp>
        <p:nvSpPr>
          <p:cNvPr id="19" name="TextBox 18">
            <a:extLst>
              <a:ext uri="{FF2B5EF4-FFF2-40B4-BE49-F238E27FC236}">
                <a16:creationId xmlns:a16="http://schemas.microsoft.com/office/drawing/2014/main" id="{33EBAFB5-9055-E877-7443-EE0FD452129E}"/>
              </a:ext>
            </a:extLst>
          </p:cNvPr>
          <p:cNvSpPr txBox="1"/>
          <p:nvPr/>
        </p:nvSpPr>
        <p:spPr>
          <a:xfrm>
            <a:off x="1372657" y="5815383"/>
            <a:ext cx="2569779" cy="369332"/>
          </a:xfrm>
          <a:prstGeom prst="rect">
            <a:avLst/>
          </a:prstGeom>
          <a:noFill/>
        </p:spPr>
        <p:txBody>
          <a:bodyPr wrap="square" rtlCol="0">
            <a:spAutoFit/>
          </a:bodyPr>
          <a:lstStyle/>
          <a:p>
            <a:r>
              <a:rPr lang="it-IT" sz="900" dirty="0"/>
              <a:t>Questa foto, di un autore ignoto, è autorizzata da </a:t>
            </a:r>
            <a:r>
              <a:rPr lang="en-GB" sz="900" dirty="0">
                <a:hlinkClick r:id="rId4" tooltip="https://creativecommons.org/licenses/by-nc/3.0/"/>
              </a:rPr>
              <a:t>CC BY-NC</a:t>
            </a:r>
            <a:endParaRPr lang="en-GB" sz="900" dirty="0"/>
          </a:p>
        </p:txBody>
      </p:sp>
    </p:spTree>
    <p:extLst>
      <p:ext uri="{BB962C8B-B14F-4D97-AF65-F5344CB8AC3E}">
        <p14:creationId xmlns:p14="http://schemas.microsoft.com/office/powerpoint/2010/main" val="1399154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a:extLst>
              <a:ext uri="{FF2B5EF4-FFF2-40B4-BE49-F238E27FC236}">
                <a16:creationId xmlns:a16="http://schemas.microsoft.com/office/drawing/2014/main" id="{6AABBD95-E777-DA95-46DC-FFB0D5EC4CE3}"/>
              </a:ext>
            </a:extLst>
          </p:cNvPr>
          <p:cNvPicPr>
            <a:picLocks noChangeAspect="1"/>
          </p:cNvPicPr>
          <p:nvPr/>
        </p:nvPicPr>
        <p:blipFill>
          <a:blip r:embed="rId2"/>
          <a:stretch>
            <a:fillRect/>
          </a:stretch>
        </p:blipFill>
        <p:spPr>
          <a:xfrm>
            <a:off x="6181865" y="2271868"/>
            <a:ext cx="5806368" cy="3599948"/>
          </a:xfrm>
          <a:prstGeom prst="rect">
            <a:avLst/>
          </a:prstGeom>
        </p:spPr>
      </p:pic>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p:txBody>
          <a:bodyPr/>
          <a:lstStyle/>
          <a:p>
            <a:r>
              <a:rPr lang="it-IT" sz="4400" dirty="0"/>
              <a:t>Cos’è la comunicazione efficace? </a:t>
            </a:r>
            <a:endParaRPr lang="en-GB"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r>
              <a:rPr lang="en-US" dirty="0"/>
              <a:t>Module: Horizontal Skills / Learning Unit: Soft Skills / Sub Unit: Principles and key elements of interpersonal and effective communication</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
        <p:nvSpPr>
          <p:cNvPr id="12" name="CasellaDiTesto 11">
            <a:extLst>
              <a:ext uri="{FF2B5EF4-FFF2-40B4-BE49-F238E27FC236}">
                <a16:creationId xmlns:a16="http://schemas.microsoft.com/office/drawing/2014/main" id="{6BDA0B7F-9557-918C-A445-39F5288D214D}"/>
              </a:ext>
            </a:extLst>
          </p:cNvPr>
          <p:cNvSpPr txBox="1"/>
          <p:nvPr/>
        </p:nvSpPr>
        <p:spPr>
          <a:xfrm>
            <a:off x="550503" y="1386485"/>
            <a:ext cx="10879493" cy="1200329"/>
          </a:xfrm>
          <a:prstGeom prst="rect">
            <a:avLst/>
          </a:prstGeom>
          <a:noFill/>
        </p:spPr>
        <p:txBody>
          <a:bodyPr wrap="square" rtlCol="0">
            <a:spAutoFit/>
          </a:bodyPr>
          <a:lstStyle/>
          <a:p>
            <a:r>
              <a:rPr lang="it-IT" sz="2400" kern="100" dirty="0">
                <a:solidFill>
                  <a:schemeClr val="tx1">
                    <a:lumMod val="65000"/>
                    <a:lumOff val="35000"/>
                  </a:schemeClr>
                </a:solidFill>
                <a:latin typeface="Calibri" panose="020F0502020204030204" pitchFamily="34" charset="0"/>
                <a:ea typeface="Calibri" panose="020F0502020204030204" pitchFamily="34" charset="0"/>
              </a:rPr>
              <a:t>È l’abilità di trasmettere in modo chiaro, conciso e d’impatto un messaggio e l’intenzione comunicativa alla base, accertandosi che sia facilmente comprensibile per la destinataria o il destinatario.</a:t>
            </a:r>
          </a:p>
        </p:txBody>
      </p:sp>
      <p:sp>
        <p:nvSpPr>
          <p:cNvPr id="13" name="CasellaDiTesto 12">
            <a:extLst>
              <a:ext uri="{FF2B5EF4-FFF2-40B4-BE49-F238E27FC236}">
                <a16:creationId xmlns:a16="http://schemas.microsoft.com/office/drawing/2014/main" id="{8A9971E9-78D0-CEA0-7B70-FF1EC77F3460}"/>
              </a:ext>
            </a:extLst>
          </p:cNvPr>
          <p:cNvSpPr txBox="1"/>
          <p:nvPr/>
        </p:nvSpPr>
        <p:spPr>
          <a:xfrm>
            <a:off x="908347" y="5164081"/>
            <a:ext cx="5134609" cy="369332"/>
          </a:xfrm>
          <a:prstGeom prst="rect">
            <a:avLst/>
          </a:prstGeom>
          <a:noFill/>
        </p:spPr>
        <p:txBody>
          <a:bodyPr wrap="square" rtlCol="0">
            <a:spAutoFit/>
          </a:bodyPr>
          <a:lstStyle/>
          <a:p>
            <a:pPr algn="ctr"/>
            <a:r>
              <a:rPr lang="it-IT" b="1" dirty="0">
                <a:solidFill>
                  <a:schemeClr val="tx1">
                    <a:lumMod val="65000"/>
                    <a:lumOff val="35000"/>
                  </a:schemeClr>
                </a:solidFill>
              </a:rPr>
              <a:t>OBBIETTIVO FINALE</a:t>
            </a:r>
          </a:p>
        </p:txBody>
      </p:sp>
      <p:sp>
        <p:nvSpPr>
          <p:cNvPr id="14" name="CasellaDiTesto 13">
            <a:extLst>
              <a:ext uri="{FF2B5EF4-FFF2-40B4-BE49-F238E27FC236}">
                <a16:creationId xmlns:a16="http://schemas.microsoft.com/office/drawing/2014/main" id="{C8956742-7BF3-3B73-4E7A-D33319ABBB9D}"/>
              </a:ext>
            </a:extLst>
          </p:cNvPr>
          <p:cNvSpPr txBox="1"/>
          <p:nvPr/>
        </p:nvSpPr>
        <p:spPr>
          <a:xfrm>
            <a:off x="550504" y="2593066"/>
            <a:ext cx="10879493" cy="369332"/>
          </a:xfrm>
          <a:prstGeom prst="rect">
            <a:avLst/>
          </a:prstGeom>
          <a:noFill/>
        </p:spPr>
        <p:txBody>
          <a:bodyPr wrap="square" rtlCol="0">
            <a:spAutoFit/>
          </a:bodyPr>
          <a:lstStyle/>
          <a:p>
            <a:pPr marL="285750" indent="-285750">
              <a:buFont typeface="Arial" panose="020B0604020202020204" pitchFamily="34" charset="0"/>
              <a:buChar char="•"/>
            </a:pPr>
            <a:r>
              <a:rPr lang="it-IT" kern="100" dirty="0">
                <a:solidFill>
                  <a:schemeClr val="tx1">
                    <a:lumMod val="65000"/>
                    <a:lumOff val="35000"/>
                  </a:schemeClr>
                </a:solidFill>
                <a:ea typeface="Calibri" panose="020F0502020204030204" pitchFamily="34" charset="0"/>
              </a:rPr>
              <a:t>È un’abilità fondamentale in contesti sia personali che professionali.</a:t>
            </a:r>
          </a:p>
        </p:txBody>
      </p:sp>
      <p:sp>
        <p:nvSpPr>
          <p:cNvPr id="15" name="CasellaDiTesto 14">
            <a:extLst>
              <a:ext uri="{FF2B5EF4-FFF2-40B4-BE49-F238E27FC236}">
                <a16:creationId xmlns:a16="http://schemas.microsoft.com/office/drawing/2014/main" id="{61143F75-5560-30C1-A9AE-BE1EC66B3EB5}"/>
              </a:ext>
            </a:extLst>
          </p:cNvPr>
          <p:cNvSpPr txBox="1"/>
          <p:nvPr/>
        </p:nvSpPr>
        <p:spPr>
          <a:xfrm>
            <a:off x="550504" y="3077868"/>
            <a:ext cx="5850296" cy="646331"/>
          </a:xfrm>
          <a:prstGeom prst="rect">
            <a:avLst/>
          </a:prstGeom>
          <a:noFill/>
        </p:spPr>
        <p:txBody>
          <a:bodyPr wrap="square">
            <a:spAutoFit/>
          </a:bodyPr>
          <a:lstStyle/>
          <a:p>
            <a:pPr marL="285750" indent="-285750">
              <a:buFont typeface="Arial" panose="020B0604020202020204" pitchFamily="34" charset="0"/>
              <a:buChar char="•"/>
            </a:pPr>
            <a:r>
              <a:rPr lang="it-IT" sz="1800" kern="100" dirty="0">
                <a:solidFill>
                  <a:schemeClr val="tx1">
                    <a:lumMod val="65000"/>
                    <a:lumOff val="35000"/>
                  </a:schemeClr>
                </a:solidFill>
                <a:effectLst/>
                <a:ea typeface="Calibri" panose="020F0502020204030204" pitchFamily="34" charset="0"/>
                <a:cs typeface="Times New Roman" panose="02020603050405020304" pitchFamily="18" charset="0"/>
              </a:rPr>
              <a:t>Include la sottile interazione tra </a:t>
            </a:r>
            <a:r>
              <a:rPr lang="it-IT" sz="1800" u="sng" kern="100" dirty="0">
                <a:solidFill>
                  <a:schemeClr val="tx1">
                    <a:lumMod val="65000"/>
                    <a:lumOff val="35000"/>
                  </a:schemeClr>
                </a:solidFill>
                <a:effectLst/>
                <a:ea typeface="Calibri" panose="020F0502020204030204" pitchFamily="34" charset="0"/>
                <a:cs typeface="Times New Roman" panose="02020603050405020304" pitchFamily="18" charset="0"/>
              </a:rPr>
              <a:t>linguaggio</a:t>
            </a:r>
            <a:r>
              <a:rPr lang="it-IT" sz="1800" kern="100" dirty="0">
                <a:solidFill>
                  <a:schemeClr val="tx1">
                    <a:lumMod val="65000"/>
                    <a:lumOff val="35000"/>
                  </a:schemeClr>
                </a:solidFill>
                <a:effectLst/>
                <a:ea typeface="Calibri" panose="020F0502020204030204" pitchFamily="34" charset="0"/>
                <a:cs typeface="Times New Roman" panose="02020603050405020304" pitchFamily="18" charset="0"/>
              </a:rPr>
              <a:t>, </a:t>
            </a:r>
            <a:r>
              <a:rPr lang="it-IT" sz="1800" u="sng" kern="100" dirty="0">
                <a:solidFill>
                  <a:schemeClr val="tx1">
                    <a:lumMod val="65000"/>
                    <a:lumOff val="35000"/>
                  </a:schemeClr>
                </a:solidFill>
                <a:effectLst/>
                <a:ea typeface="Calibri" panose="020F0502020204030204" pitchFamily="34" charset="0"/>
                <a:cs typeface="Times New Roman" panose="02020603050405020304" pitchFamily="18" charset="0"/>
              </a:rPr>
              <a:t>tono</a:t>
            </a:r>
            <a:r>
              <a:rPr lang="it-IT" sz="1800" kern="100" dirty="0">
                <a:solidFill>
                  <a:schemeClr val="tx1">
                    <a:lumMod val="65000"/>
                    <a:lumOff val="35000"/>
                  </a:schemeClr>
                </a:solidFill>
                <a:effectLst/>
                <a:ea typeface="Calibri" panose="020F0502020204030204" pitchFamily="34" charset="0"/>
                <a:cs typeface="Times New Roman" panose="02020603050405020304" pitchFamily="18" charset="0"/>
              </a:rPr>
              <a:t>, </a:t>
            </a:r>
            <a:r>
              <a:rPr lang="it-IT" sz="1800" u="sng" kern="100" dirty="0">
                <a:solidFill>
                  <a:schemeClr val="tx1">
                    <a:lumMod val="65000"/>
                    <a:lumOff val="35000"/>
                  </a:schemeClr>
                </a:solidFill>
                <a:effectLst/>
                <a:ea typeface="Calibri" panose="020F0502020204030204" pitchFamily="34" charset="0"/>
                <a:cs typeface="Times New Roman" panose="02020603050405020304" pitchFamily="18" charset="0"/>
              </a:rPr>
              <a:t>linguaggio del corpo </a:t>
            </a:r>
            <a:r>
              <a:rPr lang="it-IT" sz="1800" kern="100" dirty="0">
                <a:solidFill>
                  <a:schemeClr val="tx1">
                    <a:lumMod val="65000"/>
                    <a:lumOff val="35000"/>
                  </a:schemeClr>
                </a:solidFill>
                <a:effectLst/>
                <a:ea typeface="Calibri" panose="020F0502020204030204" pitchFamily="34" charset="0"/>
                <a:cs typeface="Times New Roman" panose="02020603050405020304" pitchFamily="18" charset="0"/>
              </a:rPr>
              <a:t>e </a:t>
            </a:r>
            <a:r>
              <a:rPr lang="it-IT" sz="1800" u="sng" kern="100" dirty="0">
                <a:solidFill>
                  <a:schemeClr val="tx1">
                    <a:lumMod val="65000"/>
                    <a:lumOff val="35000"/>
                  </a:schemeClr>
                </a:solidFill>
                <a:effectLst/>
                <a:ea typeface="Calibri" panose="020F0502020204030204" pitchFamily="34" charset="0"/>
                <a:cs typeface="Times New Roman" panose="02020603050405020304" pitchFamily="18" charset="0"/>
              </a:rPr>
              <a:t>contesto</a:t>
            </a:r>
            <a:r>
              <a:rPr lang="it-IT" sz="1800" kern="100" dirty="0">
                <a:solidFill>
                  <a:schemeClr val="tx1">
                    <a:lumMod val="65000"/>
                    <a:lumOff val="35000"/>
                  </a:schemeClr>
                </a:solidFill>
                <a:effectLst/>
                <a:ea typeface="Calibri" panose="020F0502020204030204" pitchFamily="34" charset="0"/>
                <a:cs typeface="Times New Roman" panose="02020603050405020304" pitchFamily="18" charset="0"/>
              </a:rPr>
              <a:t>.</a:t>
            </a:r>
          </a:p>
        </p:txBody>
      </p:sp>
      <p:pic>
        <p:nvPicPr>
          <p:cNvPr id="16" name="Immagine 15">
            <a:extLst>
              <a:ext uri="{FF2B5EF4-FFF2-40B4-BE49-F238E27FC236}">
                <a16:creationId xmlns:a16="http://schemas.microsoft.com/office/drawing/2014/main" id="{D92CC06A-3205-E448-77C2-E24B143734F6}"/>
              </a:ext>
            </a:extLst>
          </p:cNvPr>
          <p:cNvPicPr>
            <a:picLocks noChangeAspect="1"/>
          </p:cNvPicPr>
          <p:nvPr/>
        </p:nvPicPr>
        <p:blipFill>
          <a:blip r:embed="rId3">
            <a:clrChange>
              <a:clrFrom>
                <a:srgbClr val="F7F7F7"/>
              </a:clrFrom>
              <a:clrTo>
                <a:srgbClr val="F7F7F7">
                  <a:alpha val="0"/>
                </a:srgbClr>
              </a:clrTo>
            </a:clrChange>
          </a:blip>
          <a:stretch>
            <a:fillRect/>
          </a:stretch>
        </p:blipFill>
        <p:spPr>
          <a:xfrm>
            <a:off x="2848064" y="3852526"/>
            <a:ext cx="1255176" cy="1255176"/>
          </a:xfrm>
          <a:prstGeom prst="rect">
            <a:avLst/>
          </a:prstGeom>
        </p:spPr>
      </p:pic>
      <p:sp>
        <p:nvSpPr>
          <p:cNvPr id="17" name="CasellaDiTesto 16">
            <a:extLst>
              <a:ext uri="{FF2B5EF4-FFF2-40B4-BE49-F238E27FC236}">
                <a16:creationId xmlns:a16="http://schemas.microsoft.com/office/drawing/2014/main" id="{AF5986C1-9CEF-804F-24C8-A630089427F2}"/>
              </a:ext>
            </a:extLst>
          </p:cNvPr>
          <p:cNvSpPr txBox="1"/>
          <p:nvPr/>
        </p:nvSpPr>
        <p:spPr>
          <a:xfrm>
            <a:off x="419935" y="5626661"/>
            <a:ext cx="6111432" cy="646331"/>
          </a:xfrm>
          <a:prstGeom prst="rect">
            <a:avLst/>
          </a:prstGeom>
          <a:noFill/>
          <a:ln>
            <a:solidFill>
              <a:schemeClr val="tx1">
                <a:lumMod val="65000"/>
                <a:lumOff val="35000"/>
              </a:schemeClr>
            </a:solidFill>
          </a:ln>
        </p:spPr>
        <p:txBody>
          <a:bodyPr wrap="square">
            <a:spAutoFit/>
          </a:bodyPr>
          <a:lstStyle/>
          <a:p>
            <a:pPr algn="ctr"/>
            <a:r>
              <a:rPr lang="it-IT" dirty="0">
                <a:solidFill>
                  <a:schemeClr val="tx1">
                    <a:lumMod val="65000"/>
                    <a:lumOff val="35000"/>
                  </a:schemeClr>
                </a:solidFill>
              </a:rPr>
              <a:t>Trasmettere un messaggio con precisione e suscitare la risposta o l'azione desiderata da parte del destinatario.</a:t>
            </a:r>
          </a:p>
        </p:txBody>
      </p:sp>
      <p:sp>
        <p:nvSpPr>
          <p:cNvPr id="19" name="CasellaDiTesto 18">
            <a:extLst>
              <a:ext uri="{FF2B5EF4-FFF2-40B4-BE49-F238E27FC236}">
                <a16:creationId xmlns:a16="http://schemas.microsoft.com/office/drawing/2014/main" id="{937B1B25-3E8E-FBD5-5614-EC6DB7AF5F96}"/>
              </a:ext>
            </a:extLst>
          </p:cNvPr>
          <p:cNvSpPr txBox="1"/>
          <p:nvPr/>
        </p:nvSpPr>
        <p:spPr>
          <a:xfrm>
            <a:off x="8088838" y="6008348"/>
            <a:ext cx="1992422" cy="276999"/>
          </a:xfrm>
          <a:prstGeom prst="rect">
            <a:avLst/>
          </a:prstGeom>
          <a:noFill/>
        </p:spPr>
        <p:txBody>
          <a:bodyPr wrap="square">
            <a:spAutoFit/>
          </a:bodyPr>
          <a:lstStyle/>
          <a:p>
            <a:pPr algn="ctr">
              <a:spcAft>
                <a:spcPts val="1000"/>
              </a:spcAft>
            </a:pPr>
            <a:r>
              <a:rPr lang="en-GB" sz="1200" dirty="0">
                <a:solidFill>
                  <a:schemeClr val="tx1">
                    <a:lumMod val="65000"/>
                    <a:lumOff val="35000"/>
                  </a:schemeClr>
                </a:solidFill>
                <a:effectLst/>
                <a:ea typeface="Times New Roman" panose="02020603050405020304" pitchFamily="18" charset="0"/>
                <a:cs typeface="Open Sans" panose="020B0606030504020204" pitchFamily="34" charset="0"/>
              </a:rPr>
              <a:t>(Fonte: </a:t>
            </a:r>
            <a:r>
              <a:rPr lang="en-GB" sz="1200" u="sng" dirty="0">
                <a:solidFill>
                  <a:schemeClr val="tx1">
                    <a:lumMod val="65000"/>
                    <a:lumOff val="35000"/>
                  </a:schemeClr>
                </a:solidFill>
                <a:ea typeface="Times New Roman" panose="02020603050405020304" pitchFamily="18" charset="0"/>
                <a:cs typeface="Open Sans" panose="020B0606030504020204" pitchFamily="34" charset="0"/>
                <a:hlinkClick r:id="rId4"/>
              </a:rPr>
              <a:t>theinvestorsbook</a:t>
            </a:r>
            <a:r>
              <a:rPr lang="en-GB" sz="1200" u="sng" dirty="0">
                <a:solidFill>
                  <a:schemeClr val="tx1">
                    <a:lumMod val="65000"/>
                    <a:lumOff val="35000"/>
                  </a:schemeClr>
                </a:solidFill>
                <a:effectLst/>
                <a:ea typeface="Times New Roman" panose="02020603050405020304" pitchFamily="18" charset="0"/>
                <a:cs typeface="Open Sans" panose="020B0606030504020204" pitchFamily="34" charset="0"/>
              </a:rPr>
              <a:t>)</a:t>
            </a:r>
            <a:endParaRPr lang="it-IT" sz="1200" dirty="0">
              <a:solidFill>
                <a:schemeClr val="tx1">
                  <a:lumMod val="65000"/>
                  <a:lumOff val="35000"/>
                </a:schemeClr>
              </a:solidFill>
              <a:effectLst/>
              <a:ea typeface="Times New Roman" panose="02020603050405020304" pitchFamily="18" charset="0"/>
              <a:cs typeface="Open Sans" panose="020B0606030504020204" pitchFamily="34" charset="0"/>
            </a:endParaRPr>
          </a:p>
        </p:txBody>
      </p:sp>
    </p:spTree>
    <p:extLst>
      <p:ext uri="{BB962C8B-B14F-4D97-AF65-F5344CB8AC3E}">
        <p14:creationId xmlns:p14="http://schemas.microsoft.com/office/powerpoint/2010/main" val="1666243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22248F-66C9-F311-DD40-CDED4F9DD28A}"/>
              </a:ext>
            </a:extLst>
          </p:cNvPr>
          <p:cNvSpPr>
            <a:spLocks noGrp="1"/>
          </p:cNvSpPr>
          <p:nvPr>
            <p:ph type="title"/>
          </p:nvPr>
        </p:nvSpPr>
        <p:spPr>
          <a:xfrm>
            <a:off x="839788" y="819150"/>
            <a:ext cx="3932237" cy="1238249"/>
          </a:xfrm>
        </p:spPr>
        <p:txBody>
          <a:bodyPr anchor="b">
            <a:normAutofit/>
          </a:bodyPr>
          <a:lstStyle/>
          <a:p>
            <a:r>
              <a:rPr lang="it-IT" dirty="0"/>
              <a:t>Errori e pregiudizi più comuni</a:t>
            </a:r>
          </a:p>
        </p:txBody>
      </p:sp>
      <p:pic>
        <p:nvPicPr>
          <p:cNvPr id="3" name="Picture 2">
            <a:extLst>
              <a:ext uri="{FF2B5EF4-FFF2-40B4-BE49-F238E27FC236}">
                <a16:creationId xmlns:a16="http://schemas.microsoft.com/office/drawing/2014/main" id="{148A3EF5-1606-24CA-B2E8-1D34072B1E2A}"/>
              </a:ext>
            </a:extLst>
          </p:cNvPr>
          <p:cNvPicPr>
            <a:picLocks noChangeAspect="1"/>
          </p:cNvPicPr>
          <p:nvPr/>
        </p:nvPicPr>
        <p:blipFill>
          <a:blip r:embed="rId2"/>
          <a:stretch>
            <a:fillRect/>
          </a:stretch>
        </p:blipFill>
        <p:spPr>
          <a:xfrm>
            <a:off x="5336709" y="987425"/>
            <a:ext cx="5865157" cy="5146675"/>
          </a:xfrm>
          <a:prstGeom prst="rect">
            <a:avLst/>
          </a:prstGeom>
          <a:noFill/>
        </p:spPr>
      </p:pic>
      <p:sp>
        <p:nvSpPr>
          <p:cNvPr id="10" name="Text Placeholder 3">
            <a:extLst>
              <a:ext uri="{FF2B5EF4-FFF2-40B4-BE49-F238E27FC236}">
                <a16:creationId xmlns:a16="http://schemas.microsoft.com/office/drawing/2014/main" id="{CE5947BE-E4BA-B60A-E91F-4758CC49D128}"/>
              </a:ext>
            </a:extLst>
          </p:cNvPr>
          <p:cNvSpPr>
            <a:spLocks noGrp="1"/>
          </p:cNvSpPr>
          <p:nvPr>
            <p:ph type="body" sz="half" idx="2"/>
          </p:nvPr>
        </p:nvSpPr>
        <p:spPr>
          <a:xfrm>
            <a:off x="736807" y="2057400"/>
            <a:ext cx="3932237" cy="4076700"/>
          </a:xfrm>
        </p:spPr>
        <p:txBody>
          <a:bodyPr>
            <a:normAutofit lnSpcReduction="10000"/>
          </a:bodyPr>
          <a:lstStyle/>
          <a:p>
            <a:r>
              <a:rPr lang="en-GB" sz="2000" b="1" dirty="0">
                <a:solidFill>
                  <a:schemeClr val="tx1">
                    <a:lumMod val="65000"/>
                    <a:lumOff val="35000"/>
                  </a:schemeClr>
                </a:solidFill>
              </a:rPr>
              <a:t>POSSONO: </a:t>
            </a:r>
          </a:p>
          <a:p>
            <a:pPr marL="342900" indent="-342900">
              <a:buFont typeface="Wingdings" panose="05000000000000000000" pitchFamily="2" charset="2"/>
              <a:buChar char="§"/>
            </a:pPr>
            <a:r>
              <a:rPr lang="it-IT" sz="2000" dirty="0">
                <a:solidFill>
                  <a:schemeClr val="tx1">
                    <a:lumMod val="65000"/>
                    <a:lumOff val="35000"/>
                  </a:schemeClr>
                </a:solidFill>
              </a:rPr>
              <a:t>Essere sia consapevoli che inconsapevoli </a:t>
            </a:r>
          </a:p>
          <a:p>
            <a:pPr marL="342900" indent="-342900">
              <a:buFont typeface="Wingdings" panose="05000000000000000000" pitchFamily="2" charset="2"/>
              <a:buChar char="§"/>
            </a:pPr>
            <a:r>
              <a:rPr lang="it-IT" sz="2000" dirty="0">
                <a:solidFill>
                  <a:schemeClr val="tx1">
                    <a:lumMod val="65000"/>
                    <a:lumOff val="35000"/>
                  </a:schemeClr>
                </a:solidFill>
              </a:rPr>
              <a:t>Portare ad un processo decisionale inefficace </a:t>
            </a:r>
          </a:p>
          <a:p>
            <a:pPr marL="342900" indent="-342900">
              <a:buFont typeface="Wingdings" panose="05000000000000000000" pitchFamily="2" charset="2"/>
              <a:buChar char="§"/>
            </a:pPr>
            <a:r>
              <a:rPr lang="it-IT" sz="2000" dirty="0">
                <a:solidFill>
                  <a:schemeClr val="tx1">
                    <a:lumMod val="65000"/>
                    <a:lumOff val="35000"/>
                  </a:schemeClr>
                </a:solidFill>
              </a:rPr>
              <a:t>Far emergere i propri pregiudizi</a:t>
            </a:r>
          </a:p>
          <a:p>
            <a:pPr marL="342900" indent="-342900">
              <a:buFont typeface="Wingdings" panose="05000000000000000000" pitchFamily="2" charset="2"/>
              <a:buChar char="§"/>
            </a:pPr>
            <a:r>
              <a:rPr lang="it-IT" sz="2000" dirty="0">
                <a:solidFill>
                  <a:schemeClr val="tx1">
                    <a:lumMod val="65000"/>
                    <a:lumOff val="35000"/>
                  </a:schemeClr>
                </a:solidFill>
              </a:rPr>
              <a:t>Sopravvalutare le proprie capacità </a:t>
            </a:r>
          </a:p>
          <a:p>
            <a:pPr marL="342900" indent="-342900">
              <a:buFont typeface="Wingdings" panose="05000000000000000000" pitchFamily="2" charset="2"/>
              <a:buChar char="§"/>
            </a:pPr>
            <a:r>
              <a:rPr lang="it-IT" sz="2000" dirty="0">
                <a:solidFill>
                  <a:schemeClr val="tx1">
                    <a:lumMod val="65000"/>
                    <a:lumOff val="35000"/>
                  </a:schemeClr>
                </a:solidFill>
              </a:rPr>
              <a:t>Portare ad incomprensioni con gli altri</a:t>
            </a:r>
          </a:p>
          <a:p>
            <a:pPr marL="342900" indent="-342900">
              <a:buFont typeface="Wingdings" panose="05000000000000000000" pitchFamily="2" charset="2"/>
              <a:buChar char="§"/>
            </a:pPr>
            <a:r>
              <a:rPr lang="it-IT" sz="2000" dirty="0">
                <a:solidFill>
                  <a:schemeClr val="tx1">
                    <a:lumMod val="65000"/>
                    <a:lumOff val="35000"/>
                  </a:schemeClr>
                </a:solidFill>
              </a:rPr>
              <a:t>Portare allo sviluppo di un pensiero errato</a:t>
            </a:r>
          </a:p>
        </p:txBody>
      </p:sp>
      <p:sp>
        <p:nvSpPr>
          <p:cNvPr id="4" name="Segnaposto piè di pagina 3">
            <a:extLst>
              <a:ext uri="{FF2B5EF4-FFF2-40B4-BE49-F238E27FC236}">
                <a16:creationId xmlns:a16="http://schemas.microsoft.com/office/drawing/2014/main" id="{CE5AAB99-7E1D-49C3-8A3A-B298B6D3EA89}"/>
              </a:ext>
            </a:extLst>
          </p:cNvPr>
          <p:cNvSpPr>
            <a:spLocks noGrp="1"/>
          </p:cNvSpPr>
          <p:nvPr>
            <p:ph type="ftr" sz="quarter" idx="11"/>
          </p:nvPr>
        </p:nvSpPr>
        <p:spPr>
          <a:xfrm>
            <a:off x="838200" y="6238876"/>
            <a:ext cx="9982200" cy="600074"/>
          </a:xfrm>
        </p:spPr>
        <p:txBody>
          <a:bodyPr anchor="ctr">
            <a:normAutofit/>
          </a:bodyPr>
          <a:lstStyle/>
          <a:p>
            <a:pPr>
              <a:spcAft>
                <a:spcPts val="600"/>
              </a:spcAft>
            </a:pPr>
            <a:r>
              <a:rPr lang="en-US" dirty="0"/>
              <a:t>Module: Horizontal Skills / Learning Unit: Soft Skills / Sub Unit: Decision making and problem solving</a:t>
            </a:r>
            <a:endParaRPr lang="en-US"/>
          </a:p>
        </p:txBody>
      </p:sp>
      <p:sp>
        <p:nvSpPr>
          <p:cNvPr id="5" name="Segnaposto numero diapositiva 4">
            <a:extLst>
              <a:ext uri="{FF2B5EF4-FFF2-40B4-BE49-F238E27FC236}">
                <a16:creationId xmlns:a16="http://schemas.microsoft.com/office/drawing/2014/main" id="{B20714AF-DFE1-A481-043E-55AA2AF53F25}"/>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50</a:t>
            </a:fld>
            <a:endParaRPr lang="en-US"/>
          </a:p>
        </p:txBody>
      </p:sp>
      <p:sp>
        <p:nvSpPr>
          <p:cNvPr id="11" name="TextBox 10">
            <a:extLst>
              <a:ext uri="{FF2B5EF4-FFF2-40B4-BE49-F238E27FC236}">
                <a16:creationId xmlns:a16="http://schemas.microsoft.com/office/drawing/2014/main" id="{82B7FF74-C60E-33E8-4AD9-377420E0EABB}"/>
              </a:ext>
            </a:extLst>
          </p:cNvPr>
          <p:cNvSpPr txBox="1"/>
          <p:nvPr/>
        </p:nvSpPr>
        <p:spPr>
          <a:xfrm>
            <a:off x="7023540" y="5964823"/>
            <a:ext cx="2393812" cy="338554"/>
          </a:xfrm>
          <a:prstGeom prst="rect">
            <a:avLst/>
          </a:prstGeom>
          <a:noFill/>
        </p:spPr>
        <p:txBody>
          <a:bodyPr wrap="square" rtlCol="0">
            <a:spAutoFit/>
          </a:bodyPr>
          <a:lstStyle/>
          <a:p>
            <a:r>
              <a:rPr lang="en-US" sz="1600" dirty="0">
                <a:solidFill>
                  <a:schemeClr val="tx1">
                    <a:lumMod val="65000"/>
                    <a:lumOff val="35000"/>
                  </a:schemeClr>
                </a:solidFill>
              </a:rPr>
              <a:t>Fonte: Smith et al (2012)</a:t>
            </a:r>
            <a:endParaRPr lang="en-GB" sz="1600" dirty="0">
              <a:solidFill>
                <a:schemeClr val="tx1">
                  <a:lumMod val="65000"/>
                  <a:lumOff val="35000"/>
                </a:schemeClr>
              </a:solidFill>
            </a:endParaRPr>
          </a:p>
        </p:txBody>
      </p:sp>
    </p:spTree>
    <p:extLst>
      <p:ext uri="{BB962C8B-B14F-4D97-AF65-F5344CB8AC3E}">
        <p14:creationId xmlns:p14="http://schemas.microsoft.com/office/powerpoint/2010/main" val="14043335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22248F-66C9-F311-DD40-CDED4F9DD28A}"/>
              </a:ext>
            </a:extLst>
          </p:cNvPr>
          <p:cNvSpPr>
            <a:spLocks noGrp="1"/>
          </p:cNvSpPr>
          <p:nvPr>
            <p:ph type="title"/>
          </p:nvPr>
        </p:nvSpPr>
        <p:spPr>
          <a:xfrm>
            <a:off x="838200" y="890829"/>
            <a:ext cx="9060957" cy="820464"/>
          </a:xfrm>
        </p:spPr>
        <p:txBody>
          <a:bodyPr anchor="b">
            <a:normAutofit/>
          </a:bodyPr>
          <a:lstStyle/>
          <a:p>
            <a:r>
              <a:rPr lang="it-IT" dirty="0"/>
              <a:t>Come evitare pregiudizi ed errori </a:t>
            </a:r>
          </a:p>
        </p:txBody>
      </p:sp>
      <p:sp>
        <p:nvSpPr>
          <p:cNvPr id="4" name="Segnaposto piè di pagina 3">
            <a:extLst>
              <a:ext uri="{FF2B5EF4-FFF2-40B4-BE49-F238E27FC236}">
                <a16:creationId xmlns:a16="http://schemas.microsoft.com/office/drawing/2014/main" id="{CE5AAB99-7E1D-49C3-8A3A-B298B6D3EA89}"/>
              </a:ext>
            </a:extLst>
          </p:cNvPr>
          <p:cNvSpPr>
            <a:spLocks noGrp="1"/>
          </p:cNvSpPr>
          <p:nvPr>
            <p:ph type="ftr" sz="quarter" idx="11"/>
          </p:nvPr>
        </p:nvSpPr>
        <p:spPr>
          <a:xfrm>
            <a:off x="838200" y="6238876"/>
            <a:ext cx="9982200" cy="600074"/>
          </a:xfrm>
        </p:spPr>
        <p:txBody>
          <a:bodyPr anchor="ctr">
            <a:normAutofit/>
          </a:bodyPr>
          <a:lstStyle/>
          <a:p>
            <a:pPr>
              <a:spcAft>
                <a:spcPts val="600"/>
              </a:spcAft>
            </a:pPr>
            <a:r>
              <a:rPr lang="en-US" dirty="0"/>
              <a:t>Module: Horizontal Skills / Learning Unit: Soft Skills / Sub Unit: Decision making and problem solving</a:t>
            </a:r>
            <a:endParaRPr lang="en-US"/>
          </a:p>
        </p:txBody>
      </p:sp>
      <p:sp>
        <p:nvSpPr>
          <p:cNvPr id="5" name="Segnaposto numero diapositiva 4">
            <a:extLst>
              <a:ext uri="{FF2B5EF4-FFF2-40B4-BE49-F238E27FC236}">
                <a16:creationId xmlns:a16="http://schemas.microsoft.com/office/drawing/2014/main" id="{B20714AF-DFE1-A481-043E-55AA2AF53F25}"/>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51</a:t>
            </a:fld>
            <a:endParaRPr lang="en-US"/>
          </a:p>
        </p:txBody>
      </p:sp>
      <p:graphicFrame>
        <p:nvGraphicFramePr>
          <p:cNvPr id="6" name="Diagram 5">
            <a:extLst>
              <a:ext uri="{FF2B5EF4-FFF2-40B4-BE49-F238E27FC236}">
                <a16:creationId xmlns:a16="http://schemas.microsoft.com/office/drawing/2014/main" id="{548675C0-40EA-B6CB-9E81-74379C624E9B}"/>
              </a:ext>
            </a:extLst>
          </p:cNvPr>
          <p:cNvGraphicFramePr/>
          <p:nvPr>
            <p:extLst>
              <p:ext uri="{D42A27DB-BD31-4B8C-83A1-F6EECF244321}">
                <p14:modId xmlns:p14="http://schemas.microsoft.com/office/powerpoint/2010/main" val="2922920312"/>
              </p:ext>
            </p:extLst>
          </p:nvPr>
        </p:nvGraphicFramePr>
        <p:xfrm>
          <a:off x="1881352" y="1816069"/>
          <a:ext cx="8278648" cy="4322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30087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722935" y="929508"/>
            <a:ext cx="10515600" cy="1009651"/>
          </a:xfrm>
        </p:spPr>
        <p:txBody>
          <a:bodyPr/>
          <a:lstStyle/>
          <a:p>
            <a:r>
              <a:rPr lang="it-IT" dirty="0"/>
              <a:t>Attività pratica </a:t>
            </a:r>
            <a:r>
              <a:rPr lang="en-US" dirty="0"/>
              <a:t>#5</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Effective negotiations</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52</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9" y="1780673"/>
            <a:ext cx="10246896" cy="4394701"/>
          </a:xfrm>
        </p:spPr>
        <p:txBody>
          <a:bodyPr>
            <a:normAutofit fontScale="85000" lnSpcReduction="20000"/>
          </a:bodyPr>
          <a:lstStyle/>
          <a:p>
            <a:pPr marL="0" indent="0" algn="ctr">
              <a:buNone/>
            </a:pPr>
            <a:r>
              <a:rPr lang="en-US" sz="3400" kern="100" dirty="0">
                <a:solidFill>
                  <a:schemeClr val="tx1">
                    <a:lumMod val="65000"/>
                    <a:lumOff val="35000"/>
                  </a:schemeClr>
                </a:solidFill>
                <a:effectLst/>
                <a:ea typeface="Calibri" panose="020F0502020204030204" pitchFamily="34" charset="0"/>
                <a:cs typeface="Times New Roman" panose="02020603050405020304" pitchFamily="18" charset="0"/>
              </a:rPr>
              <a:t>Caso di studio</a:t>
            </a:r>
          </a:p>
          <a:p>
            <a:pPr marL="0" indent="0" algn="just">
              <a:buNone/>
            </a:pPr>
            <a:r>
              <a:rPr lang="it-IT" i="1" kern="100" dirty="0">
                <a:solidFill>
                  <a:schemeClr val="tx1">
                    <a:lumMod val="65000"/>
                    <a:lumOff val="35000"/>
                  </a:schemeClr>
                </a:solidFill>
                <a:ea typeface="Calibri" panose="020F0502020204030204" pitchFamily="34" charset="0"/>
                <a:cs typeface="Times New Roman" panose="02020603050405020304" pitchFamily="18" charset="0"/>
              </a:rPr>
              <a:t>State gestendo un'azienda agricola insieme a due dei vostri migliori amici. Tutti e tre avete un'ottima formazione nel campo dell'agricoltura, della gestione e del marketing, discipline complementari tra loro e obbligatorie per gestire un'azienda con successo. La vostra azienda è interessata a partecipare a un programma di collaborazione con altre aziende agroalimentari locali per espandere la propria rete e raggiungere più clienti. Tuttavia, dopo un anno di partecipazione a questo programma di collaborazione, nulla sembra essere cambiato non solo per la vostra azienda, ma anche per il resto della rete. I vostri partner, sulla base della loro esperienza, cercano di convincervi ad accettare come unica soluzione l’intervento dei tribunali per la risoluzione della situazione, perché gli altri partner del programma di collaborazione lo hanno fatto e perché credono fermamente che questo sia il modo in cui le cose funzionano in situazioni simili. </a:t>
            </a:r>
            <a:endParaRPr lang="en-GB" i="1" kern="100" dirty="0">
              <a:solidFill>
                <a:schemeClr val="tx1">
                  <a:lumMod val="65000"/>
                  <a:lumOff val="35000"/>
                </a:schemeClr>
              </a:solidFill>
              <a:ea typeface="Calibri" panose="020F0502020204030204" pitchFamily="34" charset="0"/>
              <a:cs typeface="Times New Roman" panose="02020603050405020304" pitchFamily="18" charset="0"/>
            </a:endParaRPr>
          </a:p>
          <a:p>
            <a:pPr marL="0" indent="0" algn="just">
              <a:buNone/>
            </a:pPr>
            <a:r>
              <a:rPr lang="it-IT" i="1" kern="100" dirty="0">
                <a:solidFill>
                  <a:schemeClr val="tx1">
                    <a:lumMod val="65000"/>
                    <a:lumOff val="35000"/>
                  </a:schemeClr>
                </a:solidFill>
                <a:ea typeface="Calibri" panose="020F0502020204030204" pitchFamily="34" charset="0"/>
                <a:cs typeface="Times New Roman" panose="02020603050405020304" pitchFamily="18" charset="0"/>
              </a:rPr>
              <a:t>-Quali sono gli errori commessi dai vostri partner che vi impediscono di prendere la decisione migliore?</a:t>
            </a:r>
            <a:endParaRPr lang="en-GB" i="1" kern="100" dirty="0">
              <a:solidFill>
                <a:schemeClr val="tx1">
                  <a:lumMod val="65000"/>
                  <a:lumOff val="3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633327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22248F-66C9-F311-DD40-CDED4F9DD28A}"/>
              </a:ext>
            </a:extLst>
          </p:cNvPr>
          <p:cNvSpPr>
            <a:spLocks noGrp="1"/>
          </p:cNvSpPr>
          <p:nvPr>
            <p:ph type="title"/>
          </p:nvPr>
        </p:nvSpPr>
        <p:spPr>
          <a:xfrm>
            <a:off x="1255295" y="847237"/>
            <a:ext cx="10515600" cy="877888"/>
          </a:xfrm>
        </p:spPr>
        <p:txBody>
          <a:bodyPr vert="horz" lIns="91440" tIns="45720" rIns="91440" bIns="45720" rtlCol="0" anchor="ctr">
            <a:normAutofit fontScale="90000"/>
          </a:bodyPr>
          <a:lstStyle/>
          <a:p>
            <a:r>
              <a:rPr lang="it-IT" kern="1200" dirty="0">
                <a:latin typeface="+mj-lt"/>
                <a:ea typeface="+mj-ea"/>
                <a:cs typeface="+mj-cs"/>
              </a:rPr>
              <a:t>Il ruol</a:t>
            </a:r>
            <a:r>
              <a:rPr lang="it-IT" dirty="0"/>
              <a:t>o della creatività nella risoluzione dei problemi </a:t>
            </a:r>
            <a:endParaRPr lang="it-IT" kern="1200" dirty="0">
              <a:latin typeface="+mj-lt"/>
              <a:ea typeface="+mj-ea"/>
              <a:cs typeface="+mj-cs"/>
            </a:endParaRPr>
          </a:p>
        </p:txBody>
      </p:sp>
      <p:sp>
        <p:nvSpPr>
          <p:cNvPr id="3" name="TextBox 2">
            <a:extLst>
              <a:ext uri="{FF2B5EF4-FFF2-40B4-BE49-F238E27FC236}">
                <a16:creationId xmlns:a16="http://schemas.microsoft.com/office/drawing/2014/main" id="{8FC6A7C5-C225-B919-933A-25B7176CF605}"/>
              </a:ext>
            </a:extLst>
          </p:cNvPr>
          <p:cNvSpPr txBox="1"/>
          <p:nvPr/>
        </p:nvSpPr>
        <p:spPr>
          <a:xfrm>
            <a:off x="838199" y="1825626"/>
            <a:ext cx="5458097" cy="1603374"/>
          </a:xfrm>
          <a:prstGeom prst="rect">
            <a:avLst/>
          </a:prstGeom>
        </p:spPr>
        <p:txBody>
          <a:bodyPr vert="horz" lIns="91440" tIns="45720" rIns="91440" bIns="45720" rtlCol="0">
            <a:normAutofit/>
          </a:bodyPr>
          <a:lstStyle/>
          <a:p>
            <a:pPr algn="just">
              <a:lnSpc>
                <a:spcPct val="90000"/>
              </a:lnSpc>
              <a:spcBef>
                <a:spcPts val="1000"/>
              </a:spcBef>
              <a:spcAft>
                <a:spcPts val="600"/>
              </a:spcAft>
            </a:pPr>
            <a:r>
              <a:rPr lang="it-IT" sz="2000" dirty="0">
                <a:solidFill>
                  <a:schemeClr val="tx1">
                    <a:lumMod val="65000"/>
                    <a:lumOff val="35000"/>
                  </a:schemeClr>
                </a:solidFill>
                <a:effectLst/>
              </a:rPr>
              <a:t>La creatività è concettualmente definita come </a:t>
            </a:r>
            <a:r>
              <a:rPr lang="it-IT" sz="2000" i="1" dirty="0">
                <a:solidFill>
                  <a:schemeClr val="tx1">
                    <a:lumMod val="65000"/>
                    <a:lumOff val="35000"/>
                  </a:schemeClr>
                </a:solidFill>
                <a:effectLst/>
              </a:rPr>
              <a:t>“la tendenza a generare o riconoscere idee, alternative o possibilità che possono essere utili per risolvere problemi, comunicare con gli altri e intrattenere noi stessi e gli altri” (</a:t>
            </a:r>
            <a:r>
              <a:rPr lang="it-IT" sz="2000" i="1" dirty="0" err="1">
                <a:solidFill>
                  <a:schemeClr val="tx1">
                    <a:lumMod val="65000"/>
                    <a:lumOff val="35000"/>
                  </a:schemeClr>
                </a:solidFill>
                <a:effectLst/>
              </a:rPr>
              <a:t>Franken</a:t>
            </a:r>
            <a:r>
              <a:rPr lang="it-IT" sz="2000" i="1" dirty="0">
                <a:solidFill>
                  <a:schemeClr val="tx1">
                    <a:lumMod val="65000"/>
                    <a:lumOff val="35000"/>
                  </a:schemeClr>
                </a:solidFill>
                <a:effectLst/>
              </a:rPr>
              <a:t>, 1994). </a:t>
            </a:r>
            <a:endParaRPr lang="it-IT" sz="2000" dirty="0">
              <a:solidFill>
                <a:schemeClr val="tx1">
                  <a:lumMod val="65000"/>
                  <a:lumOff val="35000"/>
                </a:schemeClr>
              </a:solidFill>
            </a:endParaRPr>
          </a:p>
        </p:txBody>
      </p:sp>
      <p:pic>
        <p:nvPicPr>
          <p:cNvPr id="8" name="Picture 7" descr="A person sitting on a chair with gears&#10;&#10;Description automatically generated">
            <a:extLst>
              <a:ext uri="{FF2B5EF4-FFF2-40B4-BE49-F238E27FC236}">
                <a16:creationId xmlns:a16="http://schemas.microsoft.com/office/drawing/2014/main" id="{0DCCED53-FE87-87E6-54F6-F41BD3D80AB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971482" y="2307630"/>
            <a:ext cx="3925118" cy="2766235"/>
          </a:xfrm>
          <a:prstGeom prst="rect">
            <a:avLst/>
          </a:prstGeom>
          <a:noFill/>
        </p:spPr>
      </p:pic>
      <p:sp>
        <p:nvSpPr>
          <p:cNvPr id="4" name="Segnaposto piè di pagina 3">
            <a:extLst>
              <a:ext uri="{FF2B5EF4-FFF2-40B4-BE49-F238E27FC236}">
                <a16:creationId xmlns:a16="http://schemas.microsoft.com/office/drawing/2014/main" id="{CE5AAB99-7E1D-49C3-8A3A-B298B6D3EA89}"/>
              </a:ext>
            </a:extLst>
          </p:cNvPr>
          <p:cNvSpPr>
            <a:spLocks noGrp="1"/>
          </p:cNvSpPr>
          <p:nvPr>
            <p:ph type="ftr" sz="quarter" idx="11"/>
          </p:nvPr>
        </p:nvSpPr>
        <p:spPr>
          <a:xfrm>
            <a:off x="838200" y="6238876"/>
            <a:ext cx="9982200" cy="600074"/>
          </a:xfrm>
        </p:spPr>
        <p:txBody>
          <a:bodyPr vert="horz" lIns="91440" tIns="45720" rIns="91440" bIns="45720" rtlCol="0" anchor="ctr">
            <a:normAutofit/>
          </a:bodyPr>
          <a:lstStyle/>
          <a:p>
            <a:pPr>
              <a:spcAft>
                <a:spcPts val="600"/>
              </a:spcAft>
            </a:pPr>
            <a:r>
              <a:rPr lang="en-US" kern="1200">
                <a:latin typeface="+mn-lt"/>
                <a:ea typeface="+mn-ea"/>
                <a:cs typeface="+mn-cs"/>
              </a:rPr>
              <a:t>Module: Horizontal Skills / Learning Unit: Soft Skills / Sub Unit: Decision making and problem solving</a:t>
            </a:r>
          </a:p>
        </p:txBody>
      </p:sp>
      <p:sp>
        <p:nvSpPr>
          <p:cNvPr id="5" name="Segnaposto numero diapositiva 4">
            <a:extLst>
              <a:ext uri="{FF2B5EF4-FFF2-40B4-BE49-F238E27FC236}">
                <a16:creationId xmlns:a16="http://schemas.microsoft.com/office/drawing/2014/main" id="{B20714AF-DFE1-A481-043E-55AA2AF53F25}"/>
              </a:ext>
            </a:extLst>
          </p:cNvPr>
          <p:cNvSpPr>
            <a:spLocks noGrp="1"/>
          </p:cNvSpPr>
          <p:nvPr>
            <p:ph type="sldNum" sz="quarter" idx="12"/>
          </p:nvPr>
        </p:nvSpPr>
        <p:spPr>
          <a:xfrm>
            <a:off x="10896600" y="6356350"/>
            <a:ext cx="457200" cy="365125"/>
          </a:xfrm>
        </p:spPr>
        <p:txBody>
          <a:bodyPr vert="horz" lIns="91440" tIns="45720" rIns="91440" bIns="45720" rtlCol="0" anchor="ctr">
            <a:normAutofit/>
          </a:bodyPr>
          <a:lstStyle/>
          <a:p>
            <a:pPr>
              <a:spcAft>
                <a:spcPts val="600"/>
              </a:spcAft>
            </a:pPr>
            <a:fld id="{D57F1E4F-1CFF-5643-939E-217C01CDF565}" type="slidenum">
              <a:rPr lang="en-US" smtClean="0"/>
              <a:pPr>
                <a:spcAft>
                  <a:spcPts val="600"/>
                </a:spcAft>
              </a:pPr>
              <a:t>53</a:t>
            </a:fld>
            <a:endParaRPr lang="en-US"/>
          </a:p>
        </p:txBody>
      </p:sp>
      <p:sp>
        <p:nvSpPr>
          <p:cNvPr id="9" name="TextBox 8">
            <a:extLst>
              <a:ext uri="{FF2B5EF4-FFF2-40B4-BE49-F238E27FC236}">
                <a16:creationId xmlns:a16="http://schemas.microsoft.com/office/drawing/2014/main" id="{44BACD06-A1D4-39E5-A99E-FDF8C7FC5894}"/>
              </a:ext>
            </a:extLst>
          </p:cNvPr>
          <p:cNvSpPr txBox="1"/>
          <p:nvPr/>
        </p:nvSpPr>
        <p:spPr>
          <a:xfrm>
            <a:off x="877612" y="3867608"/>
            <a:ext cx="5783318" cy="2092881"/>
          </a:xfrm>
          <a:prstGeom prst="rect">
            <a:avLst/>
          </a:prstGeom>
          <a:noFill/>
        </p:spPr>
        <p:txBody>
          <a:bodyPr wrap="square" rtlCol="0">
            <a:spAutoFit/>
          </a:bodyPr>
          <a:lstStyle/>
          <a:p>
            <a:r>
              <a:rPr lang="it-IT" i="1" dirty="0">
                <a:solidFill>
                  <a:schemeClr val="tx1">
                    <a:lumMod val="65000"/>
                    <a:lumOff val="35000"/>
                  </a:schemeClr>
                </a:solidFill>
              </a:rPr>
              <a:t>“I problemi vanno risolti in modo pertinente e innovativo” </a:t>
            </a:r>
            <a:r>
              <a:rPr lang="it-IT" dirty="0">
                <a:solidFill>
                  <a:schemeClr val="tx1">
                    <a:lumMod val="65000"/>
                    <a:lumOff val="35000"/>
                  </a:schemeClr>
                </a:solidFill>
              </a:rPr>
              <a:t>(Doherty, 2020):</a:t>
            </a:r>
          </a:p>
          <a:p>
            <a:r>
              <a:rPr lang="it-IT" b="1" dirty="0">
                <a:solidFill>
                  <a:schemeClr val="tx1">
                    <a:lumMod val="65000"/>
                    <a:lumOff val="35000"/>
                  </a:schemeClr>
                </a:solidFill>
              </a:rPr>
              <a:t>      Pertinenza-</a:t>
            </a:r>
            <a:r>
              <a:rPr lang="it-IT" dirty="0">
                <a:solidFill>
                  <a:schemeClr val="tx1">
                    <a:lumMod val="65000"/>
                    <a:lumOff val="35000"/>
                  </a:schemeClr>
                </a:solidFill>
              </a:rPr>
              <a:t> riguarda l’effettiva soluzione che viene fornita a un problema specifico</a:t>
            </a:r>
          </a:p>
          <a:p>
            <a:r>
              <a:rPr lang="it-IT" b="1" dirty="0">
                <a:solidFill>
                  <a:schemeClr val="tx1">
                    <a:lumMod val="65000"/>
                    <a:lumOff val="35000"/>
                  </a:schemeClr>
                </a:solidFill>
              </a:rPr>
              <a:t>      Innovazione-</a:t>
            </a:r>
            <a:r>
              <a:rPr lang="it-IT" dirty="0">
                <a:solidFill>
                  <a:schemeClr val="tx1">
                    <a:lumMod val="65000"/>
                    <a:lumOff val="35000"/>
                  </a:schemeClr>
                </a:solidFill>
              </a:rPr>
              <a:t> fa riferimento al fatto che la soluzione non è mai stata realizzata prima, con particolare attenzione, quindi, alla sua autenticità</a:t>
            </a:r>
          </a:p>
        </p:txBody>
      </p:sp>
      <p:sp>
        <p:nvSpPr>
          <p:cNvPr id="10" name="Arrow: Right 9">
            <a:extLst>
              <a:ext uri="{FF2B5EF4-FFF2-40B4-BE49-F238E27FC236}">
                <a16:creationId xmlns:a16="http://schemas.microsoft.com/office/drawing/2014/main" id="{68C3454E-BC36-722D-0700-CAAC023E28DD}"/>
              </a:ext>
            </a:extLst>
          </p:cNvPr>
          <p:cNvSpPr/>
          <p:nvPr/>
        </p:nvSpPr>
        <p:spPr>
          <a:xfrm>
            <a:off x="426732" y="4500564"/>
            <a:ext cx="591208" cy="2859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1B6E9EE3-D774-ECA3-4D8A-592A22298FE2}"/>
              </a:ext>
            </a:extLst>
          </p:cNvPr>
          <p:cNvSpPr/>
          <p:nvPr/>
        </p:nvSpPr>
        <p:spPr>
          <a:xfrm>
            <a:off x="426732" y="5073865"/>
            <a:ext cx="591208" cy="2859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5302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22248F-66C9-F311-DD40-CDED4F9DD28A}"/>
              </a:ext>
            </a:extLst>
          </p:cNvPr>
          <p:cNvSpPr>
            <a:spLocks noGrp="1"/>
          </p:cNvSpPr>
          <p:nvPr>
            <p:ph type="title"/>
          </p:nvPr>
        </p:nvSpPr>
        <p:spPr>
          <a:xfrm>
            <a:off x="838200" y="812800"/>
            <a:ext cx="10515600" cy="877888"/>
          </a:xfrm>
        </p:spPr>
        <p:txBody>
          <a:bodyPr vert="horz" lIns="91440" tIns="45720" rIns="91440" bIns="45720" rtlCol="0" anchor="ctr">
            <a:normAutofit/>
          </a:bodyPr>
          <a:lstStyle/>
          <a:p>
            <a:r>
              <a:rPr lang="it-IT" kern="1200" dirty="0">
                <a:latin typeface="+mj-lt"/>
                <a:ea typeface="+mj-ea"/>
                <a:cs typeface="+mj-cs"/>
              </a:rPr>
              <a:t>Risoluzione creativa dei problemi</a:t>
            </a:r>
          </a:p>
        </p:txBody>
      </p:sp>
      <p:sp>
        <p:nvSpPr>
          <p:cNvPr id="3" name="TextBox 2">
            <a:extLst>
              <a:ext uri="{FF2B5EF4-FFF2-40B4-BE49-F238E27FC236}">
                <a16:creationId xmlns:a16="http://schemas.microsoft.com/office/drawing/2014/main" id="{8FC6A7C5-C225-B919-933A-25B7176CF605}"/>
              </a:ext>
            </a:extLst>
          </p:cNvPr>
          <p:cNvSpPr txBox="1"/>
          <p:nvPr/>
        </p:nvSpPr>
        <p:spPr>
          <a:xfrm>
            <a:off x="1279634" y="1824314"/>
            <a:ext cx="3323898" cy="3492608"/>
          </a:xfrm>
          <a:prstGeom prst="rect">
            <a:avLst/>
          </a:prstGeom>
        </p:spPr>
        <p:txBody>
          <a:bodyPr vert="horz" lIns="91440" tIns="45720" rIns="91440" bIns="45720" rtlCol="0">
            <a:normAutofit lnSpcReduction="10000"/>
          </a:bodyPr>
          <a:lstStyle/>
          <a:p>
            <a:pPr algn="just">
              <a:lnSpc>
                <a:spcPct val="90000"/>
              </a:lnSpc>
              <a:spcBef>
                <a:spcPts val="1000"/>
              </a:spcBef>
              <a:spcAft>
                <a:spcPts val="600"/>
              </a:spcAft>
            </a:pPr>
            <a:r>
              <a:rPr lang="it-IT" sz="2000" b="1" i="1" dirty="0">
                <a:solidFill>
                  <a:schemeClr val="tx1">
                    <a:lumMod val="65000"/>
                    <a:lumOff val="35000"/>
                  </a:schemeClr>
                </a:solidFill>
              </a:rPr>
              <a:t>               </a:t>
            </a:r>
          </a:p>
          <a:p>
            <a:pPr algn="just">
              <a:lnSpc>
                <a:spcPct val="90000"/>
              </a:lnSpc>
              <a:spcBef>
                <a:spcPts val="1000"/>
              </a:spcBef>
              <a:spcAft>
                <a:spcPts val="600"/>
              </a:spcAft>
            </a:pPr>
            <a:r>
              <a:rPr lang="it-IT" sz="2000" b="1" i="1" dirty="0">
                <a:solidFill>
                  <a:schemeClr val="tx1">
                    <a:lumMod val="65000"/>
                    <a:lumOff val="35000"/>
                  </a:schemeClr>
                </a:solidFill>
              </a:rPr>
              <a:t> Consente di:</a:t>
            </a:r>
          </a:p>
          <a:p>
            <a:pPr marL="342900" indent="-342900" algn="just">
              <a:lnSpc>
                <a:spcPct val="90000"/>
              </a:lnSpc>
              <a:spcBef>
                <a:spcPts val="1000"/>
              </a:spcBef>
              <a:spcAft>
                <a:spcPts val="600"/>
              </a:spcAft>
              <a:buFont typeface="Wingdings" panose="05000000000000000000" pitchFamily="2" charset="2"/>
              <a:buChar char="§"/>
            </a:pPr>
            <a:r>
              <a:rPr lang="it-IT" sz="2000" dirty="0">
                <a:solidFill>
                  <a:schemeClr val="tx1">
                    <a:lumMod val="65000"/>
                    <a:lumOff val="35000"/>
                  </a:schemeClr>
                </a:solidFill>
              </a:rPr>
              <a:t>Trovare soluzioni creative a problemi complessi </a:t>
            </a:r>
          </a:p>
          <a:p>
            <a:pPr marL="342900" indent="-342900" algn="just">
              <a:lnSpc>
                <a:spcPct val="90000"/>
              </a:lnSpc>
              <a:spcBef>
                <a:spcPts val="1000"/>
              </a:spcBef>
              <a:spcAft>
                <a:spcPts val="600"/>
              </a:spcAft>
              <a:buFont typeface="Wingdings" panose="05000000000000000000" pitchFamily="2" charset="2"/>
              <a:buChar char="§"/>
            </a:pPr>
            <a:r>
              <a:rPr lang="it-IT" sz="2000" dirty="0">
                <a:solidFill>
                  <a:schemeClr val="tx1">
                    <a:lumMod val="65000"/>
                    <a:lumOff val="35000"/>
                  </a:schemeClr>
                </a:solidFill>
              </a:rPr>
              <a:t>Aumentare la propria capacità di adattamento al cambiamento</a:t>
            </a:r>
          </a:p>
          <a:p>
            <a:pPr marL="342900" indent="-342900" algn="just">
              <a:lnSpc>
                <a:spcPct val="90000"/>
              </a:lnSpc>
              <a:spcBef>
                <a:spcPts val="1000"/>
              </a:spcBef>
              <a:spcAft>
                <a:spcPts val="600"/>
              </a:spcAft>
              <a:buFont typeface="Wingdings" panose="05000000000000000000" pitchFamily="2" charset="2"/>
              <a:buChar char="§"/>
            </a:pPr>
            <a:r>
              <a:rPr lang="it-IT" sz="2000" dirty="0">
                <a:solidFill>
                  <a:schemeClr val="tx1">
                    <a:lumMod val="65000"/>
                    <a:lumOff val="35000"/>
                  </a:schemeClr>
                </a:solidFill>
              </a:rPr>
              <a:t>Stimolare l’innovazione e crescita della propria mentalità </a:t>
            </a:r>
          </a:p>
        </p:txBody>
      </p:sp>
      <p:sp>
        <p:nvSpPr>
          <p:cNvPr id="4" name="Segnaposto piè di pagina 3">
            <a:extLst>
              <a:ext uri="{FF2B5EF4-FFF2-40B4-BE49-F238E27FC236}">
                <a16:creationId xmlns:a16="http://schemas.microsoft.com/office/drawing/2014/main" id="{CE5AAB99-7E1D-49C3-8A3A-B298B6D3EA89}"/>
              </a:ext>
            </a:extLst>
          </p:cNvPr>
          <p:cNvSpPr>
            <a:spLocks noGrp="1"/>
          </p:cNvSpPr>
          <p:nvPr>
            <p:ph type="ftr" sz="quarter" idx="11"/>
          </p:nvPr>
        </p:nvSpPr>
        <p:spPr>
          <a:xfrm>
            <a:off x="838200" y="6238876"/>
            <a:ext cx="9982200" cy="600074"/>
          </a:xfrm>
        </p:spPr>
        <p:txBody>
          <a:bodyPr vert="horz" lIns="91440" tIns="45720" rIns="91440" bIns="45720" rtlCol="0" anchor="ctr">
            <a:normAutofit/>
          </a:bodyPr>
          <a:lstStyle/>
          <a:p>
            <a:pPr>
              <a:spcAft>
                <a:spcPts val="600"/>
              </a:spcAft>
            </a:pPr>
            <a:r>
              <a:rPr lang="en-US" kern="1200">
                <a:latin typeface="+mn-lt"/>
                <a:ea typeface="+mn-ea"/>
                <a:cs typeface="+mn-cs"/>
              </a:rPr>
              <a:t>Module: Horizontal Skills / Learning Unit: Soft Skills / Sub Unit: Decision making and problem solving</a:t>
            </a:r>
          </a:p>
        </p:txBody>
      </p:sp>
      <p:sp>
        <p:nvSpPr>
          <p:cNvPr id="5" name="Segnaposto numero diapositiva 4">
            <a:extLst>
              <a:ext uri="{FF2B5EF4-FFF2-40B4-BE49-F238E27FC236}">
                <a16:creationId xmlns:a16="http://schemas.microsoft.com/office/drawing/2014/main" id="{B20714AF-DFE1-A481-043E-55AA2AF53F25}"/>
              </a:ext>
            </a:extLst>
          </p:cNvPr>
          <p:cNvSpPr>
            <a:spLocks noGrp="1"/>
          </p:cNvSpPr>
          <p:nvPr>
            <p:ph type="sldNum" sz="quarter" idx="12"/>
          </p:nvPr>
        </p:nvSpPr>
        <p:spPr>
          <a:xfrm>
            <a:off x="10896600" y="6356350"/>
            <a:ext cx="457200" cy="365125"/>
          </a:xfrm>
        </p:spPr>
        <p:txBody>
          <a:bodyPr vert="horz" lIns="91440" tIns="45720" rIns="91440" bIns="45720" rtlCol="0" anchor="ctr">
            <a:normAutofit/>
          </a:bodyPr>
          <a:lstStyle/>
          <a:p>
            <a:pPr>
              <a:spcAft>
                <a:spcPts val="600"/>
              </a:spcAft>
            </a:pPr>
            <a:fld id="{D57F1E4F-1CFF-5643-939E-217C01CDF565}" type="slidenum">
              <a:rPr lang="en-US" smtClean="0"/>
              <a:pPr>
                <a:spcAft>
                  <a:spcPts val="600"/>
                </a:spcAft>
              </a:pPr>
              <a:t>54</a:t>
            </a:fld>
            <a:endParaRPr lang="en-US"/>
          </a:p>
        </p:txBody>
      </p:sp>
      <p:sp>
        <p:nvSpPr>
          <p:cNvPr id="6" name="TextBox 5">
            <a:extLst>
              <a:ext uri="{FF2B5EF4-FFF2-40B4-BE49-F238E27FC236}">
                <a16:creationId xmlns:a16="http://schemas.microsoft.com/office/drawing/2014/main" id="{6912DDD8-A96B-95E2-F32B-9ED7FF4134C7}"/>
              </a:ext>
            </a:extLst>
          </p:cNvPr>
          <p:cNvSpPr txBox="1"/>
          <p:nvPr/>
        </p:nvSpPr>
        <p:spPr>
          <a:xfrm>
            <a:off x="5829299" y="2214948"/>
            <a:ext cx="4449817" cy="3492608"/>
          </a:xfrm>
          <a:prstGeom prst="rect">
            <a:avLst/>
          </a:prstGeom>
        </p:spPr>
        <p:txBody>
          <a:bodyPr vert="horz" lIns="91440" tIns="45720" rIns="91440" bIns="45720" rtlCol="0">
            <a:normAutofit fontScale="92500" lnSpcReduction="10000"/>
          </a:bodyPr>
          <a:lstStyle/>
          <a:p>
            <a:pPr algn="just">
              <a:lnSpc>
                <a:spcPct val="90000"/>
              </a:lnSpc>
              <a:spcBef>
                <a:spcPts val="1000"/>
              </a:spcBef>
              <a:spcAft>
                <a:spcPts val="600"/>
              </a:spcAft>
            </a:pPr>
            <a:r>
              <a:rPr lang="it-IT" sz="2000" b="1" i="1" dirty="0">
                <a:solidFill>
                  <a:schemeClr val="tx1">
                    <a:lumMod val="65000"/>
                    <a:lumOff val="35000"/>
                  </a:schemeClr>
                </a:solidFill>
              </a:rPr>
              <a:t>Include 4 principi fondamentali:</a:t>
            </a:r>
          </a:p>
          <a:p>
            <a:pPr marL="342900" indent="-342900" algn="just">
              <a:lnSpc>
                <a:spcPct val="90000"/>
              </a:lnSpc>
              <a:spcBef>
                <a:spcPts val="1000"/>
              </a:spcBef>
              <a:spcAft>
                <a:spcPts val="600"/>
              </a:spcAft>
              <a:buFont typeface="Wingdings" panose="05000000000000000000" pitchFamily="2" charset="2"/>
              <a:buChar char="§"/>
            </a:pPr>
            <a:r>
              <a:rPr lang="it-IT" sz="2000" dirty="0">
                <a:solidFill>
                  <a:schemeClr val="tx1">
                    <a:lumMod val="65000"/>
                    <a:lumOff val="35000"/>
                  </a:schemeClr>
                </a:solidFill>
              </a:rPr>
              <a:t>Bilanciare il pensiero divergente e convergente</a:t>
            </a:r>
          </a:p>
          <a:p>
            <a:pPr marL="342900" indent="-342900" algn="just">
              <a:lnSpc>
                <a:spcPct val="90000"/>
              </a:lnSpc>
              <a:spcBef>
                <a:spcPts val="1000"/>
              </a:spcBef>
              <a:spcAft>
                <a:spcPts val="600"/>
              </a:spcAft>
              <a:buFont typeface="Wingdings" panose="05000000000000000000" pitchFamily="2" charset="2"/>
              <a:buChar char="§"/>
            </a:pPr>
            <a:r>
              <a:rPr lang="it-IT" sz="2000" dirty="0">
                <a:solidFill>
                  <a:schemeClr val="tx1">
                    <a:lumMod val="65000"/>
                    <a:lumOff val="35000"/>
                  </a:schemeClr>
                </a:solidFill>
              </a:rPr>
              <a:t>Riformulare i problemi sotto forma di domande</a:t>
            </a:r>
          </a:p>
          <a:p>
            <a:pPr marL="342900" indent="-342900" algn="just">
              <a:lnSpc>
                <a:spcPct val="90000"/>
              </a:lnSpc>
              <a:spcBef>
                <a:spcPts val="1000"/>
              </a:spcBef>
              <a:spcAft>
                <a:spcPts val="600"/>
              </a:spcAft>
              <a:buFont typeface="Wingdings" panose="05000000000000000000" pitchFamily="2" charset="2"/>
              <a:buChar char="§"/>
            </a:pPr>
            <a:r>
              <a:rPr lang="it-IT" sz="2000" dirty="0">
                <a:solidFill>
                  <a:schemeClr val="tx1">
                    <a:lumMod val="65000"/>
                    <a:lumOff val="35000"/>
                  </a:schemeClr>
                </a:solidFill>
              </a:rPr>
              <a:t>Evitare di giudicare qualsiasi idea, per quanto assurda e/o irrealizzabile possa sembrare</a:t>
            </a:r>
          </a:p>
          <a:p>
            <a:pPr marL="342900" indent="-342900" algn="just">
              <a:lnSpc>
                <a:spcPct val="90000"/>
              </a:lnSpc>
              <a:spcBef>
                <a:spcPts val="1000"/>
              </a:spcBef>
              <a:spcAft>
                <a:spcPts val="600"/>
              </a:spcAft>
              <a:buFont typeface="Wingdings" panose="05000000000000000000" pitchFamily="2" charset="2"/>
              <a:buChar char="§"/>
            </a:pPr>
            <a:r>
              <a:rPr lang="it-IT" sz="2000" dirty="0">
                <a:solidFill>
                  <a:schemeClr val="tx1">
                    <a:lumMod val="65000"/>
                    <a:lumOff val="35000"/>
                  </a:schemeClr>
                </a:solidFill>
              </a:rPr>
              <a:t>Essere incline a costruire un ambiente positivo che favorisca lo sviluppo di idee creative</a:t>
            </a:r>
          </a:p>
        </p:txBody>
      </p:sp>
      <p:pic>
        <p:nvPicPr>
          <p:cNvPr id="10" name="Graphic 9" descr="Idea outline">
            <a:extLst>
              <a:ext uri="{FF2B5EF4-FFF2-40B4-BE49-F238E27FC236}">
                <a16:creationId xmlns:a16="http://schemas.microsoft.com/office/drawing/2014/main" id="{6502FD33-1D15-0F00-464A-8D4BE0E94B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0271" y="1955202"/>
            <a:ext cx="914400" cy="914400"/>
          </a:xfrm>
          <a:prstGeom prst="rect">
            <a:avLst/>
          </a:prstGeom>
        </p:spPr>
      </p:pic>
      <p:pic>
        <p:nvPicPr>
          <p:cNvPr id="12" name="Graphic 11" descr="Clipboard Checked outline">
            <a:extLst>
              <a:ext uri="{FF2B5EF4-FFF2-40B4-BE49-F238E27FC236}">
                <a16:creationId xmlns:a16="http://schemas.microsoft.com/office/drawing/2014/main" id="{B4943E5E-5806-38DE-CF77-D0F05B2CCE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89936" y="1884364"/>
            <a:ext cx="914400" cy="914400"/>
          </a:xfrm>
          <a:prstGeom prst="rect">
            <a:avLst/>
          </a:prstGeom>
        </p:spPr>
      </p:pic>
    </p:spTree>
    <p:extLst>
      <p:ext uri="{BB962C8B-B14F-4D97-AF65-F5344CB8AC3E}">
        <p14:creationId xmlns:p14="http://schemas.microsoft.com/office/powerpoint/2010/main" val="36307136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22248F-66C9-F311-DD40-CDED4F9DD28A}"/>
              </a:ext>
            </a:extLst>
          </p:cNvPr>
          <p:cNvSpPr>
            <a:spLocks noGrp="1"/>
          </p:cNvSpPr>
          <p:nvPr>
            <p:ph type="title"/>
          </p:nvPr>
        </p:nvSpPr>
        <p:spPr>
          <a:xfrm>
            <a:off x="252765" y="621987"/>
            <a:ext cx="2816089" cy="2678676"/>
          </a:xfrm>
        </p:spPr>
        <p:txBody>
          <a:bodyPr vert="horz" lIns="91440" tIns="45720" rIns="91440" bIns="45720" rtlCol="0" anchor="ctr">
            <a:normAutofit/>
          </a:bodyPr>
          <a:lstStyle/>
          <a:p>
            <a:r>
              <a:rPr lang="it-IT" kern="1200" dirty="0"/>
              <a:t>Processo decisionale creativo</a:t>
            </a:r>
          </a:p>
        </p:txBody>
      </p:sp>
      <p:pic>
        <p:nvPicPr>
          <p:cNvPr id="7" name="Picture 6">
            <a:extLst>
              <a:ext uri="{FF2B5EF4-FFF2-40B4-BE49-F238E27FC236}">
                <a16:creationId xmlns:a16="http://schemas.microsoft.com/office/drawing/2014/main" id="{39708973-0488-EB9D-C8B0-567F0CD3EB0E}"/>
              </a:ext>
            </a:extLst>
          </p:cNvPr>
          <p:cNvPicPr>
            <a:picLocks noChangeAspect="1"/>
          </p:cNvPicPr>
          <p:nvPr/>
        </p:nvPicPr>
        <p:blipFill>
          <a:blip r:embed="rId3"/>
          <a:stretch>
            <a:fillRect/>
          </a:stretch>
        </p:blipFill>
        <p:spPr>
          <a:xfrm>
            <a:off x="3207224" y="1365107"/>
            <a:ext cx="6979324" cy="4564554"/>
          </a:xfrm>
          <a:prstGeom prst="rect">
            <a:avLst/>
          </a:prstGeom>
          <a:noFill/>
        </p:spPr>
      </p:pic>
      <p:sp>
        <p:nvSpPr>
          <p:cNvPr id="4" name="Segnaposto piè di pagina 3">
            <a:extLst>
              <a:ext uri="{FF2B5EF4-FFF2-40B4-BE49-F238E27FC236}">
                <a16:creationId xmlns:a16="http://schemas.microsoft.com/office/drawing/2014/main" id="{CE5AAB99-7E1D-49C3-8A3A-B298B6D3EA89}"/>
              </a:ext>
            </a:extLst>
          </p:cNvPr>
          <p:cNvSpPr>
            <a:spLocks noGrp="1"/>
          </p:cNvSpPr>
          <p:nvPr>
            <p:ph type="ftr" sz="quarter" idx="11"/>
          </p:nvPr>
        </p:nvSpPr>
        <p:spPr>
          <a:xfrm>
            <a:off x="838200" y="6238876"/>
            <a:ext cx="9982200" cy="600074"/>
          </a:xfrm>
        </p:spPr>
        <p:txBody>
          <a:bodyPr vert="horz" lIns="91440" tIns="45720" rIns="91440" bIns="45720" rtlCol="0" anchor="ctr">
            <a:normAutofit/>
          </a:bodyPr>
          <a:lstStyle/>
          <a:p>
            <a:pPr>
              <a:spcAft>
                <a:spcPts val="600"/>
              </a:spcAft>
            </a:pPr>
            <a:r>
              <a:rPr lang="en-US" kern="1200"/>
              <a:t>Module: Horizontal Skills / Learning Unit: Soft Skills / Sub Unit: Decision making and problem solving</a:t>
            </a:r>
          </a:p>
        </p:txBody>
      </p:sp>
      <p:sp>
        <p:nvSpPr>
          <p:cNvPr id="5" name="Segnaposto numero diapositiva 4">
            <a:extLst>
              <a:ext uri="{FF2B5EF4-FFF2-40B4-BE49-F238E27FC236}">
                <a16:creationId xmlns:a16="http://schemas.microsoft.com/office/drawing/2014/main" id="{B20714AF-DFE1-A481-043E-55AA2AF53F25}"/>
              </a:ext>
            </a:extLst>
          </p:cNvPr>
          <p:cNvSpPr>
            <a:spLocks noGrp="1"/>
          </p:cNvSpPr>
          <p:nvPr>
            <p:ph type="sldNum" sz="quarter" idx="12"/>
          </p:nvPr>
        </p:nvSpPr>
        <p:spPr>
          <a:xfrm>
            <a:off x="10896600" y="6356350"/>
            <a:ext cx="457200" cy="365125"/>
          </a:xfrm>
        </p:spPr>
        <p:txBody>
          <a:bodyPr vert="horz" lIns="91440" tIns="45720" rIns="91440" bIns="45720" rtlCol="0" anchor="ctr">
            <a:normAutofit/>
          </a:bodyPr>
          <a:lstStyle/>
          <a:p>
            <a:pPr>
              <a:spcAft>
                <a:spcPts val="600"/>
              </a:spcAft>
            </a:pPr>
            <a:fld id="{D57F1E4F-1CFF-5643-939E-217C01CDF565}" type="slidenum">
              <a:rPr lang="en-US" smtClean="0"/>
              <a:pPr>
                <a:spcAft>
                  <a:spcPts val="600"/>
                </a:spcAft>
              </a:pPr>
              <a:t>55</a:t>
            </a:fld>
            <a:endParaRPr lang="en-US"/>
          </a:p>
        </p:txBody>
      </p:sp>
    </p:spTree>
    <p:extLst>
      <p:ext uri="{BB962C8B-B14F-4D97-AF65-F5344CB8AC3E}">
        <p14:creationId xmlns:p14="http://schemas.microsoft.com/office/powerpoint/2010/main" val="28887925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02756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3070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it-IT" dirty="0"/>
              <a:t>Indice</a:t>
            </a:r>
            <a:endParaRPr lang="en-GB" dirty="0"/>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a:xfrm>
            <a:off x="838200" y="1825625"/>
            <a:ext cx="10515600" cy="3130936"/>
          </a:xfrm>
        </p:spPr>
        <p:txBody>
          <a:bodyPr/>
          <a:lstStyle/>
          <a:p>
            <a:pPr marL="0" indent="0">
              <a:buNone/>
            </a:pPr>
            <a:endParaRPr lang="en-US" dirty="0"/>
          </a:p>
          <a:p>
            <a:r>
              <a:rPr lang="it-IT" dirty="0"/>
              <a:t>L’importanza della resilienza e della capacità di adattamento </a:t>
            </a:r>
          </a:p>
          <a:p>
            <a:pPr marL="0" indent="0">
              <a:buNone/>
            </a:pPr>
            <a:endParaRPr lang="en-US" dirty="0"/>
          </a:p>
          <a:p>
            <a:r>
              <a:rPr lang="it-IT" dirty="0"/>
              <a:t>Introduzione al concetto di responsabilità</a:t>
            </a:r>
          </a:p>
          <a:p>
            <a:pPr marL="0" indent="0">
              <a:buNone/>
            </a:pPr>
            <a:endParaRPr lang="en-US" dirty="0"/>
          </a:p>
          <a:p>
            <a:r>
              <a:rPr lang="it-IT" dirty="0"/>
              <a:t>Comportamento etico</a:t>
            </a:r>
          </a:p>
          <a:p>
            <a:pPr marL="0" indent="0">
              <a:buNone/>
            </a:pPr>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Module: Horizontal Skills / Learning Unit: Soft Skills / Sub Unit: Team working and collaboration skills</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58</a:t>
            </a:fld>
            <a:endParaRPr lang="en-US" dirty="0"/>
          </a:p>
        </p:txBody>
      </p:sp>
    </p:spTree>
    <p:extLst>
      <p:ext uri="{BB962C8B-B14F-4D97-AF65-F5344CB8AC3E}">
        <p14:creationId xmlns:p14="http://schemas.microsoft.com/office/powerpoint/2010/main" val="41188637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it-IT" dirty="0"/>
              <a:t>Resilienza</a:t>
            </a:r>
            <a:endParaRPr lang="en-GB" dirty="0"/>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a:xfrm>
            <a:off x="838201" y="1825625"/>
            <a:ext cx="5972414" cy="4312416"/>
          </a:xfrm>
        </p:spPr>
        <p:txBody>
          <a:bodyPr>
            <a:normAutofit lnSpcReduction="10000"/>
          </a:bodyPr>
          <a:lstStyle/>
          <a:p>
            <a:pPr marL="0" indent="0">
              <a:buNone/>
            </a:pPr>
            <a:endParaRPr lang="en-US" dirty="0"/>
          </a:p>
          <a:p>
            <a:pPr marL="0" indent="0">
              <a:buNone/>
            </a:pPr>
            <a:r>
              <a:rPr lang="it-IT" sz="1800" dirty="0">
                <a:effectLst/>
                <a:latin typeface="Minion Pro"/>
                <a:ea typeface="Times New Roman" panose="02020603050405020304" pitchFamily="18" charset="0"/>
                <a:cs typeface="Calibri" panose="020F0502020204030204" pitchFamily="34" charset="0"/>
              </a:rPr>
              <a:t>La resilienza è definita come </a:t>
            </a:r>
            <a:r>
              <a:rPr lang="it-IT" sz="1800" i="1" dirty="0">
                <a:effectLst/>
                <a:latin typeface="Minion Pro"/>
                <a:ea typeface="Times New Roman" panose="02020603050405020304" pitchFamily="18" charset="0"/>
                <a:cs typeface="Calibri" panose="020F0502020204030204" pitchFamily="34" charset="0"/>
              </a:rPr>
              <a:t>“il processo, la capacità o il risultato di un adattamento riuscito nonostante le circostanze difficili</a:t>
            </a:r>
            <a:r>
              <a:rPr lang="en-GB" sz="1800" i="1" dirty="0">
                <a:effectLst/>
                <a:latin typeface="Minion Pro"/>
                <a:ea typeface="Times New Roman" panose="02020603050405020304" pitchFamily="18" charset="0"/>
                <a:cs typeface="Calibri" panose="020F0502020204030204" pitchFamily="34" charset="0"/>
              </a:rPr>
              <a:t>” </a:t>
            </a:r>
            <a:r>
              <a:rPr lang="en-GB" sz="1800" dirty="0">
                <a:effectLst/>
                <a:latin typeface="Minion Pro"/>
                <a:ea typeface="Times New Roman" panose="02020603050405020304" pitchFamily="18" charset="0"/>
                <a:cs typeface="Calibri" panose="020F0502020204030204" pitchFamily="34" charset="0"/>
              </a:rPr>
              <a:t>(Garmezy and </a:t>
            </a:r>
            <a:r>
              <a:rPr lang="en-GB" sz="1800" dirty="0" err="1">
                <a:effectLst/>
                <a:latin typeface="Minion Pro"/>
                <a:ea typeface="Times New Roman" panose="02020603050405020304" pitchFamily="18" charset="0"/>
                <a:cs typeface="Calibri" panose="020F0502020204030204" pitchFamily="34" charset="0"/>
              </a:rPr>
              <a:t>Masten</a:t>
            </a:r>
            <a:r>
              <a:rPr lang="en-GB" sz="1800" dirty="0">
                <a:latin typeface="Minion Pro"/>
                <a:ea typeface="Times New Roman" panose="02020603050405020304" pitchFamily="18" charset="0"/>
                <a:cs typeface="Calibri" panose="020F0502020204030204" pitchFamily="34" charset="0"/>
              </a:rPr>
              <a:t>, </a:t>
            </a:r>
            <a:r>
              <a:rPr lang="en-GB" sz="1800" dirty="0">
                <a:effectLst/>
                <a:latin typeface="Minion Pro"/>
                <a:ea typeface="Times New Roman" panose="02020603050405020304" pitchFamily="18" charset="0"/>
                <a:cs typeface="Calibri" panose="020F0502020204030204" pitchFamily="34" charset="0"/>
              </a:rPr>
              <a:t>1991).</a:t>
            </a:r>
          </a:p>
          <a:p>
            <a:pPr marL="0" indent="0">
              <a:buNone/>
            </a:pPr>
            <a:endParaRPr lang="en-GB" sz="1800" i="1" dirty="0">
              <a:latin typeface="Minion Pro"/>
              <a:cs typeface="Calibri" panose="020F0502020204030204" pitchFamily="34" charset="0"/>
            </a:endParaRPr>
          </a:p>
          <a:p>
            <a:pPr marL="342900" lvl="0" indent="-342900" algn="just">
              <a:lnSpc>
                <a:spcPct val="115000"/>
              </a:lnSpc>
              <a:spcBef>
                <a:spcPts val="600"/>
              </a:spcBef>
              <a:spcAft>
                <a:spcPts val="600"/>
              </a:spcAft>
              <a:buFont typeface="Wingdings" panose="05000000000000000000" pitchFamily="2" charset="2"/>
              <a:buChar char=""/>
            </a:pPr>
            <a:r>
              <a:rPr lang="it-IT"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è associata alla forza interiore, alla competenza e alla flessibilità</a:t>
            </a:r>
          </a:p>
          <a:p>
            <a:pPr marL="342900" lvl="0" indent="-342900" algn="just">
              <a:lnSpc>
                <a:spcPct val="115000"/>
              </a:lnSpc>
              <a:spcBef>
                <a:spcPts val="600"/>
              </a:spcBef>
              <a:spcAft>
                <a:spcPts val="600"/>
              </a:spcAft>
              <a:buFont typeface="Wingdings" panose="05000000000000000000" pitchFamily="2" charset="2"/>
              <a:buChar char=""/>
            </a:pPr>
            <a:r>
              <a:rPr lang="it-IT"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permette alle persone di far fronte alle avversità</a:t>
            </a:r>
          </a:p>
          <a:p>
            <a:pPr marL="342900" lvl="0" indent="-342900" algn="just">
              <a:lnSpc>
                <a:spcPct val="115000"/>
              </a:lnSpc>
              <a:spcBef>
                <a:spcPts val="600"/>
              </a:spcBef>
              <a:spcAft>
                <a:spcPts val="600"/>
              </a:spcAft>
              <a:buFont typeface="Wingdings" panose="05000000000000000000" pitchFamily="2" charset="2"/>
              <a:buChar char=""/>
            </a:pPr>
            <a:r>
              <a:rPr lang="it-IT"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minimizza l’impatto dei fattori di rischio (eventi stressanti della vita)</a:t>
            </a:r>
          </a:p>
          <a:p>
            <a:pPr marL="342900" lvl="0" indent="-342900" algn="just">
              <a:lnSpc>
                <a:spcPct val="115000"/>
              </a:lnSpc>
              <a:spcBef>
                <a:spcPts val="600"/>
              </a:spcBef>
              <a:spcAft>
                <a:spcPts val="600"/>
              </a:spcAft>
              <a:buFont typeface="Wingdings" panose="05000000000000000000" pitchFamily="2" charset="2"/>
              <a:buChar char=""/>
            </a:pPr>
            <a:r>
              <a:rPr lang="it-IT"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aumenta i fattori di supporto (ottimismo, sostegno sociale, capacità di coping attivo)</a:t>
            </a:r>
          </a:p>
          <a:p>
            <a:pPr marL="0" indent="0">
              <a:buNone/>
            </a:pPr>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Module: Horizontal Skills / Learning Unit: Soft Skills / Sub Unit: Team working and collaboration skills</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59</a:t>
            </a:fld>
            <a:endParaRPr lang="en-US" dirty="0"/>
          </a:p>
        </p:txBody>
      </p:sp>
      <p:pic>
        <p:nvPicPr>
          <p:cNvPr id="4" name="Picture 3">
            <a:extLst>
              <a:ext uri="{FF2B5EF4-FFF2-40B4-BE49-F238E27FC236}">
                <a16:creationId xmlns:a16="http://schemas.microsoft.com/office/drawing/2014/main" id="{8367ED8B-5CB3-DF97-97E2-E9980D23DD21}"/>
              </a:ext>
            </a:extLst>
          </p:cNvPr>
          <p:cNvPicPr>
            <a:picLocks noChangeAspect="1"/>
          </p:cNvPicPr>
          <p:nvPr/>
        </p:nvPicPr>
        <p:blipFill>
          <a:blip r:embed="rId2"/>
          <a:stretch>
            <a:fillRect/>
          </a:stretch>
        </p:blipFill>
        <p:spPr>
          <a:xfrm>
            <a:off x="6810615" y="2072350"/>
            <a:ext cx="5210118" cy="3902337"/>
          </a:xfrm>
          <a:prstGeom prst="rect">
            <a:avLst/>
          </a:prstGeom>
        </p:spPr>
      </p:pic>
    </p:spTree>
    <p:extLst>
      <p:ext uri="{BB962C8B-B14F-4D97-AF65-F5344CB8AC3E}">
        <p14:creationId xmlns:p14="http://schemas.microsoft.com/office/powerpoint/2010/main" val="332437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0FE630-8C38-5726-52A6-C489BE5904E6}"/>
              </a:ext>
            </a:extLst>
          </p:cNvPr>
          <p:cNvSpPr>
            <a:spLocks noGrp="1"/>
          </p:cNvSpPr>
          <p:nvPr>
            <p:ph type="title"/>
          </p:nvPr>
        </p:nvSpPr>
        <p:spPr/>
        <p:txBody>
          <a:bodyPr/>
          <a:lstStyle/>
          <a:p>
            <a:r>
              <a:rPr lang="it-IT" sz="4400" dirty="0"/>
              <a:t>Comunicazione verbale e non verbale</a:t>
            </a:r>
            <a:endParaRPr lang="en-GB" dirty="0"/>
          </a:p>
        </p:txBody>
      </p:sp>
      <p:sp>
        <p:nvSpPr>
          <p:cNvPr id="3" name="Segnaposto contenuto 2">
            <a:extLst>
              <a:ext uri="{FF2B5EF4-FFF2-40B4-BE49-F238E27FC236}">
                <a16:creationId xmlns:a16="http://schemas.microsoft.com/office/drawing/2014/main" id="{20A8FA3D-CEF3-9237-8344-478F700AF827}"/>
              </a:ext>
            </a:extLst>
          </p:cNvPr>
          <p:cNvSpPr>
            <a:spLocks noGrp="1"/>
          </p:cNvSpPr>
          <p:nvPr>
            <p:ph idx="1"/>
          </p:nvPr>
        </p:nvSpPr>
        <p:spPr>
          <a:xfrm>
            <a:off x="527374" y="1825624"/>
            <a:ext cx="5329416" cy="4496797"/>
          </a:xfrm>
        </p:spPr>
        <p:txBody>
          <a:bodyPr>
            <a:normAutofit lnSpcReduction="10000"/>
          </a:bodyPr>
          <a:lstStyle/>
          <a:p>
            <a:pPr marL="0" indent="0">
              <a:buNone/>
            </a:pPr>
            <a:r>
              <a:rPr lang="it-IT" sz="2000" kern="100" dirty="0">
                <a:ea typeface="Calibri" panose="020F0502020204030204" pitchFamily="34" charset="0"/>
              </a:rPr>
              <a:t>Sono due forme distinte ma tra loro connesse di interazione umana che definiscono congiuntamente la nostra capacità di veicolare messaggi, emozioni e intenzioni in modo efficace.</a:t>
            </a:r>
          </a:p>
          <a:p>
            <a:pPr marL="0" indent="0">
              <a:buNone/>
            </a:pPr>
            <a:endParaRPr lang="it-IT" sz="1800" b="1" dirty="0"/>
          </a:p>
          <a:p>
            <a:r>
              <a:rPr lang="it-IT" sz="1800" kern="100" dirty="0">
                <a:effectLst/>
                <a:ea typeface="Calibri" panose="020F0502020204030204" pitchFamily="34" charset="0"/>
                <a:cs typeface="Times New Roman" panose="02020603050405020304" pitchFamily="18" charset="0"/>
              </a:rPr>
              <a:t>La </a:t>
            </a:r>
            <a:r>
              <a:rPr lang="it-IT" sz="1800" b="1" kern="100" dirty="0">
                <a:effectLst/>
                <a:ea typeface="Calibri" panose="020F0502020204030204" pitchFamily="34" charset="0"/>
                <a:cs typeface="Times New Roman" panose="02020603050405020304" pitchFamily="18" charset="0"/>
              </a:rPr>
              <a:t>comunicazione verbale </a:t>
            </a:r>
            <a:r>
              <a:rPr lang="it-IT" sz="1800" kern="100" dirty="0">
                <a:effectLst/>
                <a:ea typeface="Calibri" panose="020F0502020204030204" pitchFamily="34" charset="0"/>
                <a:cs typeface="Times New Roman" panose="02020603050405020304" pitchFamily="18" charset="0"/>
              </a:rPr>
              <a:t>consiste nell’uso delle parole pronunciate o scritte per trasmettere dei messaggi. Corrisponde all’elemento linguistico della comunicazione, includendo non solo le parole ma anche la loro struttura id base, il tono di voce e il contesto. </a:t>
            </a:r>
          </a:p>
          <a:p>
            <a:r>
              <a:rPr lang="it-IT" sz="1800" kern="100" dirty="0">
                <a:effectLst/>
                <a:ea typeface="Calibri" panose="020F0502020204030204" pitchFamily="34" charset="0"/>
                <a:cs typeface="Times New Roman" panose="02020603050405020304" pitchFamily="18" charset="0"/>
              </a:rPr>
              <a:t>La </a:t>
            </a:r>
            <a:r>
              <a:rPr lang="it-IT" sz="1800" b="1" kern="100" dirty="0">
                <a:effectLst/>
                <a:ea typeface="Calibri" panose="020F0502020204030204" pitchFamily="34" charset="0"/>
                <a:cs typeface="Times New Roman" panose="02020603050405020304" pitchFamily="18" charset="0"/>
              </a:rPr>
              <a:t>comunicazione non verbale</a:t>
            </a:r>
            <a:r>
              <a:rPr lang="it-IT" sz="1800" kern="100" dirty="0">
                <a:effectLst/>
                <a:ea typeface="Calibri" panose="020F0502020204030204" pitchFamily="34" charset="0"/>
                <a:cs typeface="Times New Roman" panose="02020603050405020304" pitchFamily="18" charset="0"/>
              </a:rPr>
              <a:t>, d’altra parte, abbraccia tutte le forme di comunicazione che non riguardano l’uso delle parole. Comprende il linguaggio del corpo, le espressioni facciali, il contatto visivo e perfino il ricorso al silenzio. </a:t>
            </a:r>
          </a:p>
        </p:txBody>
      </p:sp>
      <p:sp>
        <p:nvSpPr>
          <p:cNvPr id="4" name="Segnaposto piè di pagina 3">
            <a:extLst>
              <a:ext uri="{FF2B5EF4-FFF2-40B4-BE49-F238E27FC236}">
                <a16:creationId xmlns:a16="http://schemas.microsoft.com/office/drawing/2014/main" id="{D87BE30D-4BBB-B618-5093-189B014C156C}"/>
              </a:ext>
            </a:extLst>
          </p:cNvPr>
          <p:cNvSpPr>
            <a:spLocks noGrp="1"/>
          </p:cNvSpPr>
          <p:nvPr>
            <p:ph type="ftr" sz="quarter" idx="11"/>
          </p:nvPr>
        </p:nvSpPr>
        <p:spPr/>
        <p:txBody>
          <a:bodyPr/>
          <a:lstStyle/>
          <a:p>
            <a:r>
              <a:rPr lang="en-US" dirty="0"/>
              <a:t>Module: Horizontal Skills / Learning Unit: Soft Skills / Sub Unit: Principles and key elements of interpersonal and effective communication</a:t>
            </a:r>
          </a:p>
        </p:txBody>
      </p:sp>
      <p:sp>
        <p:nvSpPr>
          <p:cNvPr id="5" name="Segnaposto numero diapositiva 4">
            <a:extLst>
              <a:ext uri="{FF2B5EF4-FFF2-40B4-BE49-F238E27FC236}">
                <a16:creationId xmlns:a16="http://schemas.microsoft.com/office/drawing/2014/main" id="{4EBED3CF-60DC-AD4B-37DB-DFEB542860CD}"/>
              </a:ext>
            </a:extLst>
          </p:cNvPr>
          <p:cNvSpPr>
            <a:spLocks noGrp="1"/>
          </p:cNvSpPr>
          <p:nvPr>
            <p:ph type="sldNum" sz="quarter" idx="12"/>
          </p:nvPr>
        </p:nvSpPr>
        <p:spPr/>
        <p:txBody>
          <a:bodyPr/>
          <a:lstStyle/>
          <a:p>
            <a:fld id="{D57F1E4F-1CFF-5643-939E-217C01CDF565}" type="slidenum">
              <a:rPr lang="en-US" smtClean="0"/>
              <a:pPr/>
              <a:t>6</a:t>
            </a:fld>
            <a:endParaRPr lang="en-US" dirty="0"/>
          </a:p>
        </p:txBody>
      </p:sp>
      <p:pic>
        <p:nvPicPr>
          <p:cNvPr id="6" name="Immagine 5">
            <a:extLst>
              <a:ext uri="{FF2B5EF4-FFF2-40B4-BE49-F238E27FC236}">
                <a16:creationId xmlns:a16="http://schemas.microsoft.com/office/drawing/2014/main" id="{1516B20B-4EB4-C65D-BC4F-949CF228B934}"/>
              </a:ext>
            </a:extLst>
          </p:cNvPr>
          <p:cNvPicPr>
            <a:picLocks noChangeAspect="1"/>
          </p:cNvPicPr>
          <p:nvPr/>
        </p:nvPicPr>
        <p:blipFill>
          <a:blip r:embed="rId2"/>
          <a:stretch>
            <a:fillRect/>
          </a:stretch>
        </p:blipFill>
        <p:spPr>
          <a:xfrm>
            <a:off x="5856790" y="1600014"/>
            <a:ext cx="5807836" cy="4496798"/>
          </a:xfrm>
          <a:prstGeom prst="rect">
            <a:avLst/>
          </a:prstGeom>
        </p:spPr>
      </p:pic>
      <p:sp>
        <p:nvSpPr>
          <p:cNvPr id="7" name="CasellaDiTesto 6">
            <a:extLst>
              <a:ext uri="{FF2B5EF4-FFF2-40B4-BE49-F238E27FC236}">
                <a16:creationId xmlns:a16="http://schemas.microsoft.com/office/drawing/2014/main" id="{A6F2E5EF-361C-0393-ED47-46B1FF835B81}"/>
              </a:ext>
            </a:extLst>
          </p:cNvPr>
          <p:cNvSpPr txBox="1"/>
          <p:nvPr/>
        </p:nvSpPr>
        <p:spPr>
          <a:xfrm>
            <a:off x="7660325" y="6103940"/>
            <a:ext cx="2200766" cy="276999"/>
          </a:xfrm>
          <a:prstGeom prst="rect">
            <a:avLst/>
          </a:prstGeom>
          <a:noFill/>
        </p:spPr>
        <p:txBody>
          <a:bodyPr wrap="square">
            <a:spAutoFit/>
          </a:bodyPr>
          <a:lstStyle/>
          <a:p>
            <a:pPr algn="ctr">
              <a:spcAft>
                <a:spcPts val="1000"/>
              </a:spcAft>
            </a:pPr>
            <a:r>
              <a:rPr lang="en-GB" sz="1200" dirty="0">
                <a:solidFill>
                  <a:schemeClr val="tx1">
                    <a:lumMod val="65000"/>
                    <a:lumOff val="35000"/>
                  </a:schemeClr>
                </a:solidFill>
                <a:cs typeface="Open Sans" panose="020B0606030504020204" pitchFamily="34" charset="0"/>
              </a:rPr>
              <a:t>(Fonte</a:t>
            </a:r>
            <a:r>
              <a:rPr lang="en-GB" sz="1200" dirty="0">
                <a:solidFill>
                  <a:schemeClr val="tx1">
                    <a:lumMod val="65000"/>
                    <a:lumOff val="35000"/>
                  </a:schemeClr>
                </a:solidFill>
                <a:effectLst/>
                <a:ea typeface="Times New Roman" panose="02020603050405020304" pitchFamily="18" charset="0"/>
                <a:cs typeface="Open Sans" panose="020B0606030504020204" pitchFamily="34" charset="0"/>
              </a:rPr>
              <a:t>: </a:t>
            </a:r>
            <a:r>
              <a:rPr lang="en-GB" sz="1200" u="sng" dirty="0">
                <a:solidFill>
                  <a:schemeClr val="tx1">
                    <a:lumMod val="65000"/>
                    <a:lumOff val="35000"/>
                  </a:schemeClr>
                </a:solidFill>
                <a:effectLst/>
                <a:ea typeface="Times New Roman" panose="02020603050405020304" pitchFamily="18" charset="0"/>
                <a:cs typeface="Open Sans" panose="020B0606030504020204" pitchFamily="34" charset="0"/>
                <a:hlinkClick r:id="rId3"/>
              </a:rPr>
              <a:t>Santander</a:t>
            </a:r>
            <a:r>
              <a:rPr lang="en-GB" sz="1200" u="sng" dirty="0">
                <a:solidFill>
                  <a:schemeClr val="tx1">
                    <a:lumMod val="65000"/>
                    <a:lumOff val="35000"/>
                  </a:schemeClr>
                </a:solidFill>
                <a:effectLst/>
                <a:ea typeface="Times New Roman" panose="02020603050405020304" pitchFamily="18" charset="0"/>
                <a:cs typeface="Open Sans" panose="020B0606030504020204" pitchFamily="34" charset="0"/>
              </a:rPr>
              <a:t>)</a:t>
            </a:r>
            <a:endParaRPr lang="it-IT" sz="1200" dirty="0">
              <a:solidFill>
                <a:schemeClr val="tx1">
                  <a:lumMod val="65000"/>
                  <a:lumOff val="35000"/>
                </a:schemeClr>
              </a:solidFill>
              <a:effectLst/>
              <a:ea typeface="Times New Roman" panose="02020603050405020304" pitchFamily="18" charset="0"/>
              <a:cs typeface="Open Sans" panose="020B0606030504020204" pitchFamily="34" charset="0"/>
            </a:endParaRPr>
          </a:p>
        </p:txBody>
      </p:sp>
    </p:spTree>
    <p:extLst>
      <p:ext uri="{BB962C8B-B14F-4D97-AF65-F5344CB8AC3E}">
        <p14:creationId xmlns:p14="http://schemas.microsoft.com/office/powerpoint/2010/main" val="31446442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Module: Horizontal Skills / Learning Unit: Soft Skills / Sub Unit: Team working and collaboration skills</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60</a:t>
            </a:fld>
            <a:endParaRPr lang="en-US" dirty="0"/>
          </a:p>
        </p:txBody>
      </p:sp>
      <p:sp>
        <p:nvSpPr>
          <p:cNvPr id="4" name="TextBox 3">
            <a:extLst>
              <a:ext uri="{FF2B5EF4-FFF2-40B4-BE49-F238E27FC236}">
                <a16:creationId xmlns:a16="http://schemas.microsoft.com/office/drawing/2014/main" id="{FD60BE04-3919-2C7C-E01D-8D2A6FC723A8}"/>
              </a:ext>
            </a:extLst>
          </p:cNvPr>
          <p:cNvSpPr txBox="1"/>
          <p:nvPr/>
        </p:nvSpPr>
        <p:spPr>
          <a:xfrm>
            <a:off x="672662" y="1825625"/>
            <a:ext cx="7189076" cy="646331"/>
          </a:xfrm>
          <a:prstGeom prst="rect">
            <a:avLst/>
          </a:prstGeom>
          <a:noFill/>
        </p:spPr>
        <p:txBody>
          <a:bodyPr wrap="square" rtlCol="0">
            <a:spAutoFit/>
          </a:bodyPr>
          <a:lstStyle/>
          <a:p>
            <a:r>
              <a:rPr lang="it-IT" sz="1800" dirty="0">
                <a:solidFill>
                  <a:schemeClr val="tx1">
                    <a:lumMod val="65000"/>
                    <a:lumOff val="35000"/>
                  </a:schemeClr>
                </a:solidFill>
                <a:effectLst/>
                <a:latin typeface="Minion Pro"/>
                <a:ea typeface="Times New Roman" panose="02020603050405020304" pitchFamily="18" charset="0"/>
                <a:cs typeface="Calibri" panose="020F0502020204030204" pitchFamily="34" charset="0"/>
              </a:rPr>
              <a:t>L’adattabilità è strettamente legata alla capacità di adattarsi facilmente a circostanze mutevoli.</a:t>
            </a:r>
            <a:endParaRPr lang="en-GB" dirty="0">
              <a:solidFill>
                <a:schemeClr val="tx1">
                  <a:lumMod val="65000"/>
                  <a:lumOff val="35000"/>
                </a:schemeClr>
              </a:solidFill>
            </a:endParaRPr>
          </a:p>
        </p:txBody>
      </p:sp>
      <p:sp>
        <p:nvSpPr>
          <p:cNvPr id="5" name="TextBox 4">
            <a:extLst>
              <a:ext uri="{FF2B5EF4-FFF2-40B4-BE49-F238E27FC236}">
                <a16:creationId xmlns:a16="http://schemas.microsoft.com/office/drawing/2014/main" id="{E155EFF0-C38B-8464-746E-F48F7414E732}"/>
              </a:ext>
            </a:extLst>
          </p:cNvPr>
          <p:cNvSpPr txBox="1"/>
          <p:nvPr/>
        </p:nvSpPr>
        <p:spPr>
          <a:xfrm>
            <a:off x="3436882" y="3627581"/>
            <a:ext cx="7189076" cy="923330"/>
          </a:xfrm>
          <a:prstGeom prst="rect">
            <a:avLst/>
          </a:prstGeom>
          <a:noFill/>
        </p:spPr>
        <p:txBody>
          <a:bodyPr wrap="square" rtlCol="0">
            <a:spAutoFit/>
          </a:bodyPr>
          <a:lstStyle/>
          <a:p>
            <a:r>
              <a:rPr lang="it-IT" dirty="0">
                <a:solidFill>
                  <a:schemeClr val="tx1">
                    <a:lumMod val="65000"/>
                    <a:lumOff val="35000"/>
                  </a:schemeClr>
                </a:solidFill>
                <a:latin typeface="Minion Pro"/>
                <a:ea typeface="Times New Roman" panose="02020603050405020304" pitchFamily="18" charset="0"/>
                <a:cs typeface="Calibri" panose="020F0502020204030204" pitchFamily="34" charset="0"/>
              </a:rPr>
              <a:t>L’ottimismo</a:t>
            </a:r>
            <a:r>
              <a:rPr lang="it-IT" sz="1800" dirty="0">
                <a:solidFill>
                  <a:schemeClr val="tx1">
                    <a:lumMod val="65000"/>
                    <a:lumOff val="35000"/>
                  </a:schemeClr>
                </a:solidFill>
                <a:effectLst/>
                <a:latin typeface="Minion Pro"/>
                <a:ea typeface="Times New Roman" panose="02020603050405020304" pitchFamily="18" charset="0"/>
                <a:cs typeface="Calibri" panose="020F0502020204030204" pitchFamily="34" charset="0"/>
              </a:rPr>
              <a:t> richiede di rimanere positivi quando si affrontano queste sfide mutevoli e di porre l’accento sugli aspetti positivi di una determinata situazione.</a:t>
            </a:r>
            <a:endParaRPr lang="en-GB" dirty="0">
              <a:solidFill>
                <a:schemeClr val="tx1">
                  <a:lumMod val="65000"/>
                  <a:lumOff val="35000"/>
                </a:schemeClr>
              </a:solidFill>
            </a:endParaRPr>
          </a:p>
        </p:txBody>
      </p:sp>
      <p:sp>
        <p:nvSpPr>
          <p:cNvPr id="10" name="TextBox 9">
            <a:extLst>
              <a:ext uri="{FF2B5EF4-FFF2-40B4-BE49-F238E27FC236}">
                <a16:creationId xmlns:a16="http://schemas.microsoft.com/office/drawing/2014/main" id="{DF3609AB-A954-533D-5EEA-BE973475A342}"/>
              </a:ext>
            </a:extLst>
          </p:cNvPr>
          <p:cNvSpPr txBox="1"/>
          <p:nvPr/>
        </p:nvSpPr>
        <p:spPr>
          <a:xfrm>
            <a:off x="1303283" y="5028146"/>
            <a:ext cx="9186041" cy="923330"/>
          </a:xfrm>
          <a:prstGeom prst="rect">
            <a:avLst/>
          </a:prstGeom>
          <a:noFill/>
          <a:ln>
            <a:solidFill>
              <a:schemeClr val="tx1"/>
            </a:solidFill>
          </a:ln>
        </p:spPr>
        <p:txBody>
          <a:bodyPr wrap="square" rtlCol="0">
            <a:spAutoFit/>
          </a:bodyPr>
          <a:lstStyle/>
          <a:p>
            <a:r>
              <a:rPr lang="it-IT" dirty="0">
                <a:solidFill>
                  <a:schemeClr val="tx1">
                    <a:lumMod val="65000"/>
                    <a:lumOff val="35000"/>
                  </a:schemeClr>
                </a:solidFill>
              </a:rPr>
              <a:t>Entrambi gli elementi sono considerati come dei punti di forza e delle virtù umane (Santilli et al, 2017) che forniscono alle persone delle qualità che permettono loro di superare le difficoltà che si presentano nel corso della vita nella loro sfera personale e/o professionale. </a:t>
            </a:r>
            <a:endParaRPr lang="en-GB" dirty="0">
              <a:solidFill>
                <a:schemeClr val="tx1">
                  <a:lumMod val="65000"/>
                  <a:lumOff val="35000"/>
                </a:schemeClr>
              </a:solidFill>
            </a:endParaRPr>
          </a:p>
        </p:txBody>
      </p:sp>
      <p:pic>
        <p:nvPicPr>
          <p:cNvPr id="7" name="Picture 6" descr="Two ladybugs on a leaf&#10;&#10;Description automatically generated">
            <a:extLst>
              <a:ext uri="{FF2B5EF4-FFF2-40B4-BE49-F238E27FC236}">
                <a16:creationId xmlns:a16="http://schemas.microsoft.com/office/drawing/2014/main" id="{4B78DCEA-F717-4736-CF64-5928446EF85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861738" y="1500912"/>
            <a:ext cx="3657600" cy="1942088"/>
          </a:xfrm>
          <a:prstGeom prst="rect">
            <a:avLst/>
          </a:prstGeom>
        </p:spPr>
      </p:pic>
      <p:pic>
        <p:nvPicPr>
          <p:cNvPr id="9" name="Picture 8" descr="Cartoon elephant and monkey looking at a monkey&#10;&#10;Description automatically generated">
            <a:extLst>
              <a:ext uri="{FF2B5EF4-FFF2-40B4-BE49-F238E27FC236}">
                <a16:creationId xmlns:a16="http://schemas.microsoft.com/office/drawing/2014/main" id="{C66D299C-9DE2-3172-449B-4123DB7F7F4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13515" y="2747832"/>
            <a:ext cx="3123367" cy="1759497"/>
          </a:xfrm>
          <a:prstGeom prst="rect">
            <a:avLst/>
          </a:prstGeom>
        </p:spPr>
      </p:pic>
      <p:sp>
        <p:nvSpPr>
          <p:cNvPr id="11" name="TextBox 10">
            <a:extLst>
              <a:ext uri="{FF2B5EF4-FFF2-40B4-BE49-F238E27FC236}">
                <a16:creationId xmlns:a16="http://schemas.microsoft.com/office/drawing/2014/main" id="{BD7ACB5D-96CB-BD20-13C7-C5CF4E0B1D7C}"/>
              </a:ext>
            </a:extLst>
          </p:cNvPr>
          <p:cNvSpPr txBox="1"/>
          <p:nvPr/>
        </p:nvSpPr>
        <p:spPr>
          <a:xfrm>
            <a:off x="762000" y="4549210"/>
            <a:ext cx="2458107" cy="369332"/>
          </a:xfrm>
          <a:prstGeom prst="rect">
            <a:avLst/>
          </a:prstGeom>
          <a:noFill/>
        </p:spPr>
        <p:txBody>
          <a:bodyPr wrap="square" rtlCol="0">
            <a:spAutoFit/>
          </a:bodyPr>
          <a:lstStyle/>
          <a:p>
            <a:r>
              <a:rPr lang="en-GB" sz="900" dirty="0">
                <a:hlinkClick r:id="rId5" tooltip="https://grobljanskikrug.blogspot.com/2016/03/optimism-is.html"/>
              </a:rPr>
              <a:t>This Photo</a:t>
            </a:r>
            <a:r>
              <a:rPr lang="en-GB" sz="900" dirty="0"/>
              <a:t> by Unknown Author is licensed under </a:t>
            </a:r>
            <a:r>
              <a:rPr lang="en-GB" sz="900" dirty="0">
                <a:hlinkClick r:id="rId6" tooltip="https://creativecommons.org/licenses/by-nc-nd/3.0/"/>
              </a:rPr>
              <a:t>CC BY-NC-ND</a:t>
            </a:r>
            <a:endParaRPr lang="en-GB" sz="900" dirty="0"/>
          </a:p>
        </p:txBody>
      </p:sp>
    </p:spTree>
    <p:extLst>
      <p:ext uri="{BB962C8B-B14F-4D97-AF65-F5344CB8AC3E}">
        <p14:creationId xmlns:p14="http://schemas.microsoft.com/office/powerpoint/2010/main" val="5325260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it-IT" dirty="0"/>
              <a:t>Introduzione al concetto di responsabilità</a:t>
            </a:r>
            <a:endParaRPr lang="en-GB" dirty="0"/>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a:xfrm>
            <a:off x="742666" y="1610756"/>
            <a:ext cx="10515600" cy="1705851"/>
          </a:xfrm>
        </p:spPr>
        <p:txBody>
          <a:bodyPr/>
          <a:lstStyle/>
          <a:p>
            <a:pPr marL="0" indent="0">
              <a:buNone/>
            </a:pPr>
            <a:endParaRPr lang="en-US" dirty="0"/>
          </a:p>
          <a:p>
            <a:pPr marL="0" indent="0">
              <a:buNone/>
            </a:pPr>
            <a:r>
              <a:rPr lang="it-IT" i="1" dirty="0"/>
              <a:t>La responsabilità è un concetto che si riferisce alla “capacità di individui, organizzazioni o istituzioni di rispondere delle proprie azioni, decisioni e risultati” (Sergeeva, 2021). </a:t>
            </a:r>
          </a:p>
          <a:p>
            <a:pPr marL="0" indent="0">
              <a:buNone/>
            </a:pPr>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Module: Horizontal Skills / Learning Unit: Soft Skills / Sub Unit: Team working and collaboration skills</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61</a:t>
            </a:fld>
            <a:endParaRPr lang="en-US" dirty="0"/>
          </a:p>
        </p:txBody>
      </p:sp>
      <p:sp>
        <p:nvSpPr>
          <p:cNvPr id="4" name="Segnaposto contenuto 7">
            <a:extLst>
              <a:ext uri="{FF2B5EF4-FFF2-40B4-BE49-F238E27FC236}">
                <a16:creationId xmlns:a16="http://schemas.microsoft.com/office/drawing/2014/main" id="{29AE1317-C1AC-8CCC-03D2-BE6589699550}"/>
              </a:ext>
            </a:extLst>
          </p:cNvPr>
          <p:cNvSpPr txBox="1">
            <a:spLocks/>
          </p:cNvSpPr>
          <p:nvPr/>
        </p:nvSpPr>
        <p:spPr>
          <a:xfrm>
            <a:off x="571500" y="4059784"/>
            <a:ext cx="10515600" cy="229656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lang="it-IT"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a:solidFill>
                  <a:srgbClr val="5959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a:solidFill>
                  <a:srgbClr val="5959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a:solidFill>
                  <a:srgbClr val="5959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Font typeface="Arial" panose="020B0604020202020204" pitchFamily="34" charset="0"/>
              <a:buNone/>
            </a:pPr>
            <a:r>
              <a:rPr lang="it-IT" b="1" i="1" dirty="0"/>
              <a:t>Accountability</a:t>
            </a:r>
            <a:r>
              <a:rPr lang="it-IT" b="1" dirty="0"/>
              <a:t> e </a:t>
            </a:r>
            <a:r>
              <a:rPr lang="it-IT" b="1" i="1" dirty="0" err="1"/>
              <a:t>responsibility</a:t>
            </a:r>
            <a:endParaRPr lang="it-IT" b="1" i="1" dirty="0"/>
          </a:p>
          <a:p>
            <a:pPr marL="0" indent="0">
              <a:buFont typeface="Arial" panose="020B0604020202020204" pitchFamily="34" charset="0"/>
              <a:buNone/>
            </a:pPr>
            <a:r>
              <a:rPr lang="it-IT" dirty="0"/>
              <a:t>Vale la pena ricordare che esistono teorie che mettono in relazione il concetto di “</a:t>
            </a:r>
            <a:r>
              <a:rPr lang="it-IT" i="1" dirty="0"/>
              <a:t>accountability</a:t>
            </a:r>
            <a:r>
              <a:rPr lang="it-IT" dirty="0"/>
              <a:t>” e “</a:t>
            </a:r>
            <a:r>
              <a:rPr lang="it-IT" i="1" dirty="0" err="1"/>
              <a:t>responsibility</a:t>
            </a:r>
            <a:r>
              <a:rPr lang="it-IT" dirty="0"/>
              <a:t>”, entrambi traducibili in italiano con il termine “responsabilità”, ma recenti studi hanno dimostrato che la “</a:t>
            </a:r>
            <a:r>
              <a:rPr lang="it-IT" i="1" dirty="0"/>
              <a:t>accountability</a:t>
            </a:r>
            <a:r>
              <a:rPr lang="it-IT" dirty="0"/>
              <a:t>” si concentra sul dovere rispondere dei risultati di un’azione, mentre la “</a:t>
            </a:r>
            <a:r>
              <a:rPr lang="it-IT" i="1" dirty="0" err="1"/>
              <a:t>responsibility</a:t>
            </a:r>
            <a:r>
              <a:rPr lang="it-IT" dirty="0"/>
              <a:t>” si limita unicamente agli aspetti legati al completamento dei compiti, quindi una responsabilità di natura operativa.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GB" dirty="0"/>
          </a:p>
        </p:txBody>
      </p:sp>
      <p:pic>
        <p:nvPicPr>
          <p:cNvPr id="6" name="Picture 5" descr="A close up of words&#10;&#10;Description automatically generated">
            <a:extLst>
              <a:ext uri="{FF2B5EF4-FFF2-40B4-BE49-F238E27FC236}">
                <a16:creationId xmlns:a16="http://schemas.microsoft.com/office/drawing/2014/main" id="{431A6071-2387-DD05-0C28-28D9B1954F6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781670" y="2892925"/>
            <a:ext cx="3124051" cy="1642228"/>
          </a:xfrm>
          <a:prstGeom prst="rect">
            <a:avLst/>
          </a:prstGeom>
        </p:spPr>
      </p:pic>
      <p:sp>
        <p:nvSpPr>
          <p:cNvPr id="9" name="TextBox 8">
            <a:extLst>
              <a:ext uri="{FF2B5EF4-FFF2-40B4-BE49-F238E27FC236}">
                <a16:creationId xmlns:a16="http://schemas.microsoft.com/office/drawing/2014/main" id="{AB7F111B-F8C7-C7EC-E9D8-3EFE080C5C4C}"/>
              </a:ext>
            </a:extLst>
          </p:cNvPr>
          <p:cNvSpPr txBox="1"/>
          <p:nvPr/>
        </p:nvSpPr>
        <p:spPr>
          <a:xfrm>
            <a:off x="8096956" y="4406153"/>
            <a:ext cx="2493480" cy="369332"/>
          </a:xfrm>
          <a:prstGeom prst="rect">
            <a:avLst/>
          </a:prstGeom>
          <a:noFill/>
        </p:spPr>
        <p:txBody>
          <a:bodyPr wrap="square" rtlCol="0">
            <a:spAutoFit/>
          </a:bodyPr>
          <a:lstStyle/>
          <a:p>
            <a:r>
              <a:rPr lang="it-IT" sz="900" dirty="0"/>
              <a:t>Questa foto, di un autore ignoto, è autorizzata da </a:t>
            </a:r>
            <a:r>
              <a:rPr lang="en-GB" sz="900" dirty="0">
                <a:hlinkClick r:id="rId4" tooltip="https://creativecommons.org/licenses/by-nd/3.0/"/>
              </a:rPr>
              <a:t>CC BY-ND</a:t>
            </a:r>
            <a:endParaRPr lang="en-GB" sz="900" dirty="0"/>
          </a:p>
        </p:txBody>
      </p:sp>
    </p:spTree>
    <p:extLst>
      <p:ext uri="{BB962C8B-B14F-4D97-AF65-F5344CB8AC3E}">
        <p14:creationId xmlns:p14="http://schemas.microsoft.com/office/powerpoint/2010/main" val="9345456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normAutofit fontScale="90000"/>
          </a:bodyPr>
          <a:lstStyle/>
          <a:p>
            <a:r>
              <a:rPr lang="it-IT" dirty="0"/>
              <a:t>I cinque principi fondamentali della responsabilità</a:t>
            </a:r>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Module: Horizontal Skills / Learning Unit: Soft Skills / Sub Unit: Team working and collaboration skills</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62</a:t>
            </a:fld>
            <a:endParaRPr lang="en-US" dirty="0"/>
          </a:p>
        </p:txBody>
      </p:sp>
      <p:graphicFrame>
        <p:nvGraphicFramePr>
          <p:cNvPr id="9" name="Content Placeholder 8">
            <a:extLst>
              <a:ext uri="{FF2B5EF4-FFF2-40B4-BE49-F238E27FC236}">
                <a16:creationId xmlns:a16="http://schemas.microsoft.com/office/drawing/2014/main" id="{385A1AA9-5923-E65D-059A-08E3DB1FDDC3}"/>
              </a:ext>
            </a:extLst>
          </p:cNvPr>
          <p:cNvGraphicFramePr>
            <a:graphicFrameLocks noGrp="1"/>
          </p:cNvGraphicFramePr>
          <p:nvPr>
            <p:ph idx="1"/>
            <p:extLst>
              <p:ext uri="{D42A27DB-BD31-4B8C-83A1-F6EECF244321}">
                <p14:modId xmlns:p14="http://schemas.microsoft.com/office/powerpoint/2010/main" val="4116760783"/>
              </p:ext>
            </p:extLst>
          </p:nvPr>
        </p:nvGraphicFramePr>
        <p:xfrm>
          <a:off x="775138" y="1749919"/>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37515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it-IT" dirty="0"/>
              <a:t>Comportamento etico </a:t>
            </a:r>
            <a:endParaRPr lang="en-GB" dirty="0"/>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a:xfrm>
            <a:off x="838200" y="1825625"/>
            <a:ext cx="10515600" cy="1603375"/>
          </a:xfrm>
        </p:spPr>
        <p:txBody>
          <a:bodyPr/>
          <a:lstStyle/>
          <a:p>
            <a:pPr marL="0" indent="0">
              <a:buNone/>
            </a:pPr>
            <a:endParaRPr lang="en-US" dirty="0"/>
          </a:p>
          <a:p>
            <a:pPr marL="0" indent="0">
              <a:buNone/>
            </a:pPr>
            <a:r>
              <a:rPr lang="it-IT" dirty="0"/>
              <a:t>L’etica si riferisce generalmente a “</a:t>
            </a:r>
            <a:r>
              <a:rPr lang="it-IT" i="1" dirty="0"/>
              <a:t>un insieme di regole o principi che definiscono la condotta giusta e sbagliata da tenere</a:t>
            </a:r>
            <a:r>
              <a:rPr lang="it-IT" dirty="0"/>
              <a:t>” (Robbins et al., 2012).</a:t>
            </a:r>
          </a:p>
          <a:p>
            <a:pPr marL="0" indent="0">
              <a:buNone/>
            </a:pPr>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Module: Horizontal Skills / Learning Unit: Soft Skills / Sub Unit: Team working and collaboration skills</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63</a:t>
            </a:fld>
            <a:endParaRPr lang="en-US" dirty="0"/>
          </a:p>
        </p:txBody>
      </p:sp>
      <p:sp>
        <p:nvSpPr>
          <p:cNvPr id="4" name="Segnaposto contenuto 7">
            <a:extLst>
              <a:ext uri="{FF2B5EF4-FFF2-40B4-BE49-F238E27FC236}">
                <a16:creationId xmlns:a16="http://schemas.microsoft.com/office/drawing/2014/main" id="{29AE1317-C1AC-8CCC-03D2-BE6589699550}"/>
              </a:ext>
            </a:extLst>
          </p:cNvPr>
          <p:cNvSpPr txBox="1">
            <a:spLocks/>
          </p:cNvSpPr>
          <p:nvPr/>
        </p:nvSpPr>
        <p:spPr>
          <a:xfrm>
            <a:off x="838200" y="3179324"/>
            <a:ext cx="7055069" cy="229656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lang="it-IT"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a:solidFill>
                  <a:srgbClr val="5959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a:solidFill>
                  <a:srgbClr val="5959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a:solidFill>
                  <a:srgbClr val="5959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Font typeface="Arial" panose="020B0604020202020204" pitchFamily="34" charset="0"/>
              <a:buNone/>
            </a:pPr>
            <a:r>
              <a:rPr lang="it-IT" dirty="0"/>
              <a:t>Il comportamento etico, invece, si riferisce ad azioni e a comportamenti che si allineano ai principi e agli standard accettati di moralità, integrità e correttezza (</a:t>
            </a:r>
            <a:r>
              <a:rPr lang="it-IT" dirty="0" err="1"/>
              <a:t>Peek</a:t>
            </a:r>
            <a:r>
              <a:rPr lang="it-IT" dirty="0"/>
              <a:t>, 2023).</a:t>
            </a:r>
          </a:p>
          <a:p>
            <a:pPr marL="0" indent="0">
              <a:buFont typeface="Arial" panose="020B0604020202020204" pitchFamily="34" charset="0"/>
              <a:buNone/>
            </a:pPr>
            <a:r>
              <a:rPr lang="it-IT"/>
              <a:t>Ulteriori principi cruciali per il comportamento etico sono l’onestà, la trasparenza, la lealtà, la responsabilità e il rispetto.</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GB" dirty="0"/>
          </a:p>
        </p:txBody>
      </p:sp>
      <p:pic>
        <p:nvPicPr>
          <p:cNvPr id="6" name="Picture 5" descr="A notepad and pen next to a computer&#10;&#10;Description automatically generated">
            <a:extLst>
              <a:ext uri="{FF2B5EF4-FFF2-40B4-BE49-F238E27FC236}">
                <a16:creationId xmlns:a16="http://schemas.microsoft.com/office/drawing/2014/main" id="{6D642F95-2C0A-05FB-BC03-5717F858384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082456" y="3330551"/>
            <a:ext cx="3693072" cy="2462048"/>
          </a:xfrm>
          <a:prstGeom prst="rect">
            <a:avLst/>
          </a:prstGeom>
        </p:spPr>
      </p:pic>
      <p:sp>
        <p:nvSpPr>
          <p:cNvPr id="9" name="TextBox 8">
            <a:extLst>
              <a:ext uri="{FF2B5EF4-FFF2-40B4-BE49-F238E27FC236}">
                <a16:creationId xmlns:a16="http://schemas.microsoft.com/office/drawing/2014/main" id="{5CE5B0B5-E5E3-8190-9BC2-862E01227559}"/>
              </a:ext>
            </a:extLst>
          </p:cNvPr>
          <p:cNvSpPr txBox="1"/>
          <p:nvPr/>
        </p:nvSpPr>
        <p:spPr>
          <a:xfrm>
            <a:off x="8082456" y="5946131"/>
            <a:ext cx="3693072" cy="230832"/>
          </a:xfrm>
          <a:prstGeom prst="rect">
            <a:avLst/>
          </a:prstGeom>
          <a:noFill/>
        </p:spPr>
        <p:txBody>
          <a:bodyPr wrap="square" rtlCol="0">
            <a:spAutoFit/>
          </a:bodyPr>
          <a:lstStyle/>
          <a:p>
            <a:r>
              <a:rPr lang="it-IT" sz="900" dirty="0"/>
              <a:t>Questa foto, di un autore ignoto, è autorizzata da </a:t>
            </a:r>
            <a:r>
              <a:rPr lang="it-IT" sz="900" dirty="0">
                <a:hlinkClick r:id="rId4" tooltip="https://creativecommons.org/licenses/by-sa/3.0/"/>
              </a:rPr>
              <a:t>CC BY-SA</a:t>
            </a:r>
            <a:endParaRPr lang="it-IT" sz="900" dirty="0"/>
          </a:p>
        </p:txBody>
      </p:sp>
    </p:spTree>
    <p:extLst>
      <p:ext uri="{BB962C8B-B14F-4D97-AF65-F5344CB8AC3E}">
        <p14:creationId xmlns:p14="http://schemas.microsoft.com/office/powerpoint/2010/main" val="37714397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6894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4243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2794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9979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552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a:xfrm>
            <a:off x="1107263" y="613177"/>
            <a:ext cx="10515600" cy="877888"/>
          </a:xfrm>
        </p:spPr>
        <p:txBody>
          <a:bodyPr>
            <a:normAutofit fontScale="90000"/>
          </a:bodyPr>
          <a:lstStyle/>
          <a:p>
            <a:r>
              <a:rPr lang="it-IT" sz="4400" dirty="0"/>
              <a:t>Principali differenze tra comunicazione verbale e non verbale</a:t>
            </a:r>
            <a:endParaRPr lang="en-GB" dirty="0"/>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dirty="0"/>
              <a:t>Module: Horizontal Skills / Learning Unit: Soft Skills / Sub Unit: Principles and key elements of interpersonal and effective communication</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7</a:t>
            </a:fld>
            <a:endParaRPr lang="en-US" dirty="0"/>
          </a:p>
        </p:txBody>
      </p:sp>
      <p:graphicFrame>
        <p:nvGraphicFramePr>
          <p:cNvPr id="4" name="Tabella 3">
            <a:extLst>
              <a:ext uri="{FF2B5EF4-FFF2-40B4-BE49-F238E27FC236}">
                <a16:creationId xmlns:a16="http://schemas.microsoft.com/office/drawing/2014/main" id="{C095E726-8941-004F-613F-E22EB58D3047}"/>
              </a:ext>
            </a:extLst>
          </p:cNvPr>
          <p:cNvGraphicFramePr>
            <a:graphicFrameLocks noGrp="1"/>
          </p:cNvGraphicFramePr>
          <p:nvPr>
            <p:extLst>
              <p:ext uri="{D42A27DB-BD31-4B8C-83A1-F6EECF244321}">
                <p14:modId xmlns:p14="http://schemas.microsoft.com/office/powerpoint/2010/main" val="917026866"/>
              </p:ext>
            </p:extLst>
          </p:nvPr>
        </p:nvGraphicFramePr>
        <p:xfrm>
          <a:off x="613462" y="1510115"/>
          <a:ext cx="10832937" cy="5347885"/>
        </p:xfrm>
        <a:graphic>
          <a:graphicData uri="http://schemas.openxmlformats.org/drawingml/2006/table">
            <a:tbl>
              <a:tblPr firstRow="1" firstCol="1" bandRow="1">
                <a:tableStyleId>{68D230F3-CF80-4859-8CE7-A43EE81993B5}</a:tableStyleId>
              </a:tblPr>
              <a:tblGrid>
                <a:gridCol w="2974692">
                  <a:extLst>
                    <a:ext uri="{9D8B030D-6E8A-4147-A177-3AD203B41FA5}">
                      <a16:colId xmlns:a16="http://schemas.microsoft.com/office/drawing/2014/main" val="2613746447"/>
                    </a:ext>
                  </a:extLst>
                </a:gridCol>
                <a:gridCol w="3518704">
                  <a:extLst>
                    <a:ext uri="{9D8B030D-6E8A-4147-A177-3AD203B41FA5}">
                      <a16:colId xmlns:a16="http://schemas.microsoft.com/office/drawing/2014/main" val="3048448982"/>
                    </a:ext>
                  </a:extLst>
                </a:gridCol>
                <a:gridCol w="4339541">
                  <a:extLst>
                    <a:ext uri="{9D8B030D-6E8A-4147-A177-3AD203B41FA5}">
                      <a16:colId xmlns:a16="http://schemas.microsoft.com/office/drawing/2014/main" val="1785320057"/>
                    </a:ext>
                  </a:extLst>
                </a:gridCol>
              </a:tblGrid>
              <a:tr h="438964">
                <a:tc>
                  <a:txBody>
                    <a:bodyPr/>
                    <a:lstStyle/>
                    <a:p>
                      <a:pPr algn="l">
                        <a:lnSpc>
                          <a:spcPct val="107000"/>
                        </a:lnSpc>
                        <a:spcAft>
                          <a:spcPts val="800"/>
                        </a:spcAft>
                      </a:pPr>
                      <a:r>
                        <a:rPr lang="it-IT" sz="2000" kern="100" noProof="0" dirty="0">
                          <a:solidFill>
                            <a:schemeClr val="tx1">
                              <a:lumMod val="65000"/>
                              <a:lumOff val="35000"/>
                            </a:schemeClr>
                          </a:solidFill>
                          <a:effectLst/>
                        </a:rPr>
                        <a:t>Caratteristiche</a:t>
                      </a:r>
                      <a:endParaRPr lang="it-IT" sz="2400" noProof="0" dirty="0">
                        <a:solidFill>
                          <a:schemeClr val="tx1">
                            <a:lumMod val="65000"/>
                            <a:lumOff val="35000"/>
                          </a:schemeClr>
                        </a:solidFill>
                        <a:effectLst/>
                        <a:latin typeface="Minion Pro"/>
                        <a:ea typeface="Times New Roman" panose="02020603050405020304" pitchFamily="18" charset="0"/>
                        <a:cs typeface="Open Sans" panose="020B0606030504020204" pitchFamily="34" charset="0"/>
                      </a:endParaRPr>
                    </a:p>
                  </a:txBody>
                  <a:tcPr marL="68580" marR="68580" marT="0" marB="0"/>
                </a:tc>
                <a:tc>
                  <a:txBody>
                    <a:bodyPr/>
                    <a:lstStyle/>
                    <a:p>
                      <a:pPr algn="l">
                        <a:lnSpc>
                          <a:spcPct val="107000"/>
                        </a:lnSpc>
                        <a:spcAft>
                          <a:spcPts val="1125"/>
                        </a:spcAft>
                      </a:pPr>
                      <a:r>
                        <a:rPr lang="it-IT" sz="2000" kern="100" noProof="0" dirty="0">
                          <a:solidFill>
                            <a:schemeClr val="tx1">
                              <a:lumMod val="65000"/>
                              <a:lumOff val="35000"/>
                            </a:schemeClr>
                          </a:solidFill>
                          <a:effectLst/>
                        </a:rPr>
                        <a:t>Comunicazione verbale</a:t>
                      </a:r>
                      <a:endParaRPr lang="it-IT" sz="2400" noProof="0" dirty="0">
                        <a:solidFill>
                          <a:schemeClr val="tx1">
                            <a:lumMod val="65000"/>
                            <a:lumOff val="35000"/>
                          </a:schemeClr>
                        </a:solidFill>
                        <a:effectLst/>
                        <a:latin typeface="Minion Pro"/>
                        <a:ea typeface="Times New Roman" panose="02020603050405020304" pitchFamily="18" charset="0"/>
                        <a:cs typeface="Open Sans" panose="020B0606030504020204" pitchFamily="34" charset="0"/>
                      </a:endParaRPr>
                    </a:p>
                  </a:txBody>
                  <a:tcPr marL="68580" marR="68580" marT="0" marB="0"/>
                </a:tc>
                <a:tc>
                  <a:txBody>
                    <a:bodyPr/>
                    <a:lstStyle/>
                    <a:p>
                      <a:pPr algn="l">
                        <a:lnSpc>
                          <a:spcPct val="107000"/>
                        </a:lnSpc>
                        <a:spcAft>
                          <a:spcPts val="1125"/>
                        </a:spcAft>
                      </a:pPr>
                      <a:r>
                        <a:rPr lang="it-IT" sz="2000" kern="100" noProof="0" dirty="0">
                          <a:solidFill>
                            <a:schemeClr val="tx1">
                              <a:lumMod val="65000"/>
                              <a:lumOff val="35000"/>
                            </a:schemeClr>
                          </a:solidFill>
                          <a:effectLst/>
                        </a:rPr>
                        <a:t>Comunicazione non verbale</a:t>
                      </a:r>
                      <a:endParaRPr lang="it-IT" sz="2400" noProof="0" dirty="0">
                        <a:solidFill>
                          <a:schemeClr val="tx1">
                            <a:lumMod val="65000"/>
                            <a:lumOff val="35000"/>
                          </a:schemeClr>
                        </a:solidFill>
                        <a:effectLst/>
                        <a:latin typeface="Minion Pro"/>
                        <a:ea typeface="Times New Roman" panose="02020603050405020304" pitchFamily="18" charset="0"/>
                        <a:cs typeface="Open Sans" panose="020B0606030504020204" pitchFamily="34" charset="0"/>
                      </a:endParaRPr>
                    </a:p>
                  </a:txBody>
                  <a:tcPr marL="68580" marR="68580" marT="0" marB="0"/>
                </a:tc>
                <a:extLst>
                  <a:ext uri="{0D108BD9-81ED-4DB2-BD59-A6C34878D82A}">
                    <a16:rowId xmlns:a16="http://schemas.microsoft.com/office/drawing/2014/main" val="2525558478"/>
                  </a:ext>
                </a:extLst>
              </a:tr>
              <a:tr h="544010">
                <a:tc>
                  <a:txBody>
                    <a:bodyPr/>
                    <a:lstStyle/>
                    <a:p>
                      <a:pPr algn="l">
                        <a:lnSpc>
                          <a:spcPct val="107000"/>
                        </a:lnSpc>
                        <a:spcAft>
                          <a:spcPts val="1125"/>
                        </a:spcAft>
                      </a:pPr>
                      <a:r>
                        <a:rPr lang="it-IT" sz="2000" kern="100" noProof="0" dirty="0">
                          <a:solidFill>
                            <a:schemeClr val="tx1">
                              <a:lumMod val="65000"/>
                              <a:lumOff val="35000"/>
                            </a:schemeClr>
                          </a:solidFill>
                          <a:effectLst/>
                        </a:rPr>
                        <a:t>Uso delle parole</a:t>
                      </a:r>
                      <a:endParaRPr lang="it-IT" sz="2400" noProof="0" dirty="0">
                        <a:solidFill>
                          <a:schemeClr val="tx1">
                            <a:lumMod val="65000"/>
                            <a:lumOff val="35000"/>
                          </a:schemeClr>
                        </a:solidFill>
                        <a:effectLst/>
                        <a:latin typeface="Minion Pro"/>
                        <a:ea typeface="Times New Roman" panose="02020603050405020304" pitchFamily="18" charset="0"/>
                        <a:cs typeface="Open Sans" panose="020B0606030504020204" pitchFamily="34" charset="0"/>
                      </a:endParaRPr>
                    </a:p>
                  </a:txBody>
                  <a:tcPr marL="68580" marR="68580" marT="0" marB="0"/>
                </a:tc>
                <a:tc>
                  <a:txBody>
                    <a:bodyPr/>
                    <a:lstStyle/>
                    <a:p>
                      <a:pPr algn="l">
                        <a:lnSpc>
                          <a:spcPct val="107000"/>
                        </a:lnSpc>
                        <a:spcAft>
                          <a:spcPts val="1125"/>
                        </a:spcAft>
                      </a:pPr>
                      <a:r>
                        <a:rPr lang="it-IT" sz="2000" kern="100" noProof="0" dirty="0">
                          <a:solidFill>
                            <a:schemeClr val="tx1">
                              <a:lumMod val="65000"/>
                              <a:lumOff val="35000"/>
                            </a:schemeClr>
                          </a:solidFill>
                          <a:effectLst/>
                        </a:rPr>
                        <a:t>Uso di parole a livello orale o scritto</a:t>
                      </a:r>
                      <a:endParaRPr lang="it-IT" sz="2400" noProof="0" dirty="0">
                        <a:solidFill>
                          <a:schemeClr val="tx1">
                            <a:lumMod val="65000"/>
                            <a:lumOff val="35000"/>
                          </a:schemeClr>
                        </a:solidFill>
                        <a:effectLst/>
                        <a:latin typeface="Minion Pro"/>
                        <a:ea typeface="Times New Roman" panose="02020603050405020304" pitchFamily="18" charset="0"/>
                        <a:cs typeface="Open Sans" panose="020B0606030504020204" pitchFamily="34" charset="0"/>
                      </a:endParaRPr>
                    </a:p>
                  </a:txBody>
                  <a:tcPr marL="68580" marR="68580" marT="0" marB="0"/>
                </a:tc>
                <a:tc>
                  <a:txBody>
                    <a:bodyPr/>
                    <a:lstStyle/>
                    <a:p>
                      <a:pPr algn="l">
                        <a:lnSpc>
                          <a:spcPct val="107000"/>
                        </a:lnSpc>
                        <a:spcAft>
                          <a:spcPts val="1125"/>
                        </a:spcAft>
                      </a:pPr>
                      <a:r>
                        <a:rPr lang="it-IT" sz="2000" kern="100" noProof="0" dirty="0">
                          <a:solidFill>
                            <a:schemeClr val="tx1">
                              <a:lumMod val="65000"/>
                              <a:lumOff val="35000"/>
                            </a:schemeClr>
                          </a:solidFill>
                          <a:effectLst/>
                        </a:rPr>
                        <a:t>Comunicazione che esclude l’uso delle parole</a:t>
                      </a:r>
                      <a:endParaRPr lang="it-IT" sz="2400" noProof="0" dirty="0">
                        <a:solidFill>
                          <a:schemeClr val="tx1">
                            <a:lumMod val="65000"/>
                            <a:lumOff val="35000"/>
                          </a:schemeClr>
                        </a:solidFill>
                        <a:effectLst/>
                        <a:latin typeface="Minion Pro"/>
                        <a:ea typeface="Times New Roman" panose="02020603050405020304" pitchFamily="18" charset="0"/>
                        <a:cs typeface="Open Sans" panose="020B0606030504020204" pitchFamily="34" charset="0"/>
                      </a:endParaRPr>
                    </a:p>
                  </a:txBody>
                  <a:tcPr marL="68580" marR="68580" marT="0" marB="0"/>
                </a:tc>
                <a:extLst>
                  <a:ext uri="{0D108BD9-81ED-4DB2-BD59-A6C34878D82A}">
                    <a16:rowId xmlns:a16="http://schemas.microsoft.com/office/drawing/2014/main" val="121652532"/>
                  </a:ext>
                </a:extLst>
              </a:tr>
              <a:tr h="1169043">
                <a:tc>
                  <a:txBody>
                    <a:bodyPr/>
                    <a:lstStyle/>
                    <a:p>
                      <a:pPr algn="l">
                        <a:lnSpc>
                          <a:spcPct val="107000"/>
                        </a:lnSpc>
                        <a:spcAft>
                          <a:spcPts val="1125"/>
                        </a:spcAft>
                      </a:pPr>
                      <a:r>
                        <a:rPr lang="it-IT" sz="2000" kern="100" noProof="0" dirty="0">
                          <a:solidFill>
                            <a:schemeClr val="tx1">
                              <a:lumMod val="65000"/>
                              <a:lumOff val="35000"/>
                            </a:schemeClr>
                          </a:solidFill>
                          <a:effectLst/>
                        </a:rPr>
                        <a:t>Tipologie</a:t>
                      </a:r>
                      <a:endParaRPr lang="it-IT" sz="2400" noProof="0" dirty="0">
                        <a:solidFill>
                          <a:schemeClr val="tx1">
                            <a:lumMod val="65000"/>
                            <a:lumOff val="35000"/>
                          </a:schemeClr>
                        </a:solidFill>
                        <a:effectLst/>
                        <a:latin typeface="Minion Pro"/>
                        <a:ea typeface="Times New Roman" panose="02020603050405020304" pitchFamily="18" charset="0"/>
                        <a:cs typeface="Open Sans" panose="020B0606030504020204" pitchFamily="34" charset="0"/>
                      </a:endParaRPr>
                    </a:p>
                  </a:txBody>
                  <a:tcPr marL="68580" marR="68580" marT="0" marB="0"/>
                </a:tc>
                <a:tc>
                  <a:txBody>
                    <a:bodyPr/>
                    <a:lstStyle/>
                    <a:p>
                      <a:pPr algn="l">
                        <a:lnSpc>
                          <a:spcPct val="107000"/>
                        </a:lnSpc>
                        <a:spcAft>
                          <a:spcPts val="1125"/>
                        </a:spcAft>
                      </a:pPr>
                      <a:r>
                        <a:rPr lang="it-IT" sz="2000" kern="100" noProof="0" dirty="0">
                          <a:solidFill>
                            <a:schemeClr val="tx1">
                              <a:lumMod val="65000"/>
                              <a:lumOff val="35000"/>
                            </a:schemeClr>
                          </a:solidFill>
                          <a:effectLst/>
                        </a:rPr>
                        <a:t>Comunicazione orale e scritta</a:t>
                      </a:r>
                      <a:endParaRPr lang="it-IT" sz="2400" noProof="0" dirty="0">
                        <a:solidFill>
                          <a:schemeClr val="tx1">
                            <a:lumMod val="65000"/>
                            <a:lumOff val="35000"/>
                          </a:schemeClr>
                        </a:solidFill>
                        <a:effectLst/>
                        <a:latin typeface="Minion Pro"/>
                        <a:ea typeface="Times New Roman" panose="02020603050405020304" pitchFamily="18" charset="0"/>
                        <a:cs typeface="Open Sans" panose="020B0606030504020204" pitchFamily="34" charset="0"/>
                      </a:endParaRPr>
                    </a:p>
                  </a:txBody>
                  <a:tcPr marL="68580" marR="68580" marT="0" marB="0"/>
                </a:tc>
                <a:tc>
                  <a:txBody>
                    <a:bodyPr/>
                    <a:lstStyle/>
                    <a:p>
                      <a:pPr algn="l">
                        <a:lnSpc>
                          <a:spcPct val="107000"/>
                        </a:lnSpc>
                        <a:spcAft>
                          <a:spcPts val="1125"/>
                        </a:spcAft>
                      </a:pPr>
                      <a:r>
                        <a:rPr lang="it-IT" sz="2000" kern="100" noProof="0" dirty="0">
                          <a:solidFill>
                            <a:schemeClr val="tx1">
                              <a:lumMod val="65000"/>
                              <a:lumOff val="35000"/>
                            </a:schemeClr>
                          </a:solidFill>
                          <a:effectLst/>
                        </a:rPr>
                        <a:t>Comunicazione che avviene attraverso le espressioni facciali, i movimenti del corpo e la postura, i gesti, il contatto visivo, il contatto fisico, lo spazio, ma anche strumenti visivi, audio, audio-visivi, ecc.</a:t>
                      </a:r>
                      <a:endParaRPr lang="it-IT" sz="2400" noProof="0" dirty="0">
                        <a:solidFill>
                          <a:schemeClr val="tx1">
                            <a:lumMod val="65000"/>
                            <a:lumOff val="35000"/>
                          </a:schemeClr>
                        </a:solidFill>
                        <a:effectLst/>
                        <a:latin typeface="Minion Pro"/>
                        <a:ea typeface="Times New Roman" panose="02020603050405020304" pitchFamily="18" charset="0"/>
                        <a:cs typeface="Open Sans" panose="020B0606030504020204" pitchFamily="34" charset="0"/>
                      </a:endParaRPr>
                    </a:p>
                  </a:txBody>
                  <a:tcPr marL="68580" marR="68580" marT="0" marB="0"/>
                </a:tc>
                <a:extLst>
                  <a:ext uri="{0D108BD9-81ED-4DB2-BD59-A6C34878D82A}">
                    <a16:rowId xmlns:a16="http://schemas.microsoft.com/office/drawing/2014/main" val="3528421916"/>
                  </a:ext>
                </a:extLst>
              </a:tr>
              <a:tr h="563665">
                <a:tc>
                  <a:txBody>
                    <a:bodyPr/>
                    <a:lstStyle/>
                    <a:p>
                      <a:pPr algn="l">
                        <a:lnSpc>
                          <a:spcPct val="107000"/>
                        </a:lnSpc>
                        <a:spcAft>
                          <a:spcPts val="1125"/>
                        </a:spcAft>
                      </a:pPr>
                      <a:r>
                        <a:rPr lang="it-IT" sz="2000" kern="100" noProof="0" dirty="0">
                          <a:solidFill>
                            <a:schemeClr val="tx1">
                              <a:lumMod val="65000"/>
                              <a:lumOff val="35000"/>
                            </a:schemeClr>
                          </a:solidFill>
                          <a:effectLst/>
                        </a:rPr>
                        <a:t>Comprensione</a:t>
                      </a:r>
                      <a:endParaRPr lang="it-IT" sz="2400" noProof="0" dirty="0">
                        <a:solidFill>
                          <a:schemeClr val="tx1">
                            <a:lumMod val="65000"/>
                            <a:lumOff val="35000"/>
                          </a:schemeClr>
                        </a:solidFill>
                        <a:effectLst/>
                        <a:latin typeface="Minion Pro"/>
                        <a:ea typeface="Times New Roman" panose="02020603050405020304" pitchFamily="18" charset="0"/>
                        <a:cs typeface="Open Sans" panose="020B0606030504020204" pitchFamily="34" charset="0"/>
                      </a:endParaRPr>
                    </a:p>
                  </a:txBody>
                  <a:tcPr marL="68580" marR="68580" marT="0" marB="0"/>
                </a:tc>
                <a:tc>
                  <a:txBody>
                    <a:bodyPr/>
                    <a:lstStyle/>
                    <a:p>
                      <a:pPr algn="l">
                        <a:lnSpc>
                          <a:spcPct val="107000"/>
                        </a:lnSpc>
                        <a:spcAft>
                          <a:spcPts val="1125"/>
                        </a:spcAft>
                      </a:pPr>
                      <a:r>
                        <a:rPr lang="it-IT" sz="2000" kern="100" noProof="0" dirty="0">
                          <a:solidFill>
                            <a:schemeClr val="tx1">
                              <a:lumMod val="65000"/>
                              <a:lumOff val="35000"/>
                            </a:schemeClr>
                          </a:solidFill>
                          <a:effectLst/>
                        </a:rPr>
                        <a:t>Facile</a:t>
                      </a:r>
                      <a:endParaRPr lang="it-IT" sz="2400" noProof="0" dirty="0">
                        <a:solidFill>
                          <a:schemeClr val="tx1">
                            <a:lumMod val="65000"/>
                            <a:lumOff val="35000"/>
                          </a:schemeClr>
                        </a:solidFill>
                        <a:effectLst/>
                        <a:latin typeface="Minion Pro"/>
                        <a:ea typeface="Times New Roman" panose="02020603050405020304" pitchFamily="18" charset="0"/>
                        <a:cs typeface="Open Sans" panose="020B0606030504020204" pitchFamily="34" charset="0"/>
                      </a:endParaRPr>
                    </a:p>
                  </a:txBody>
                  <a:tcPr marL="68580" marR="68580" marT="0" marB="0"/>
                </a:tc>
                <a:tc>
                  <a:txBody>
                    <a:bodyPr/>
                    <a:lstStyle/>
                    <a:p>
                      <a:pPr algn="l">
                        <a:lnSpc>
                          <a:spcPct val="107000"/>
                        </a:lnSpc>
                        <a:spcAft>
                          <a:spcPts val="1125"/>
                        </a:spcAft>
                      </a:pPr>
                      <a:r>
                        <a:rPr lang="it-IT" sz="2000" kern="100" noProof="0" dirty="0">
                          <a:solidFill>
                            <a:schemeClr val="tx1">
                              <a:lumMod val="65000"/>
                              <a:lumOff val="35000"/>
                            </a:schemeClr>
                          </a:solidFill>
                          <a:effectLst/>
                        </a:rPr>
                        <a:t>Più complessa</a:t>
                      </a:r>
                      <a:endParaRPr lang="it-IT" sz="2400" noProof="0" dirty="0">
                        <a:solidFill>
                          <a:schemeClr val="tx1">
                            <a:lumMod val="65000"/>
                            <a:lumOff val="35000"/>
                          </a:schemeClr>
                        </a:solidFill>
                        <a:effectLst/>
                        <a:latin typeface="Minion Pro"/>
                        <a:ea typeface="Times New Roman" panose="02020603050405020304" pitchFamily="18" charset="0"/>
                        <a:cs typeface="Open Sans" panose="020B0606030504020204" pitchFamily="34" charset="0"/>
                      </a:endParaRPr>
                    </a:p>
                  </a:txBody>
                  <a:tcPr marL="68580" marR="68580" marT="0" marB="0"/>
                </a:tc>
                <a:extLst>
                  <a:ext uri="{0D108BD9-81ED-4DB2-BD59-A6C34878D82A}">
                    <a16:rowId xmlns:a16="http://schemas.microsoft.com/office/drawing/2014/main" val="4202908242"/>
                  </a:ext>
                </a:extLst>
              </a:tr>
              <a:tr h="563665">
                <a:tc>
                  <a:txBody>
                    <a:bodyPr/>
                    <a:lstStyle/>
                    <a:p>
                      <a:pPr algn="l">
                        <a:lnSpc>
                          <a:spcPct val="107000"/>
                        </a:lnSpc>
                        <a:spcAft>
                          <a:spcPts val="1125"/>
                        </a:spcAft>
                      </a:pPr>
                      <a:r>
                        <a:rPr lang="it-IT" sz="2000" kern="100" noProof="0" dirty="0">
                          <a:solidFill>
                            <a:schemeClr val="tx1">
                              <a:lumMod val="65000"/>
                              <a:lumOff val="35000"/>
                            </a:schemeClr>
                          </a:solidFill>
                          <a:effectLst/>
                        </a:rPr>
                        <a:t>Struttura</a:t>
                      </a:r>
                      <a:endParaRPr lang="it-IT" sz="2400" noProof="0" dirty="0">
                        <a:solidFill>
                          <a:schemeClr val="tx1">
                            <a:lumMod val="65000"/>
                            <a:lumOff val="35000"/>
                          </a:schemeClr>
                        </a:solidFill>
                        <a:effectLst/>
                        <a:latin typeface="Minion Pro"/>
                        <a:ea typeface="Times New Roman" panose="02020603050405020304" pitchFamily="18" charset="0"/>
                        <a:cs typeface="Open Sans" panose="020B0606030504020204" pitchFamily="34" charset="0"/>
                      </a:endParaRPr>
                    </a:p>
                  </a:txBody>
                  <a:tcPr marL="68580" marR="68580" marT="0" marB="0"/>
                </a:tc>
                <a:tc>
                  <a:txBody>
                    <a:bodyPr/>
                    <a:lstStyle/>
                    <a:p>
                      <a:pPr algn="l">
                        <a:lnSpc>
                          <a:spcPct val="107000"/>
                        </a:lnSpc>
                        <a:spcAft>
                          <a:spcPts val="1125"/>
                        </a:spcAft>
                      </a:pPr>
                      <a:r>
                        <a:rPr lang="it-IT" sz="2000" kern="100" noProof="0" dirty="0">
                          <a:solidFill>
                            <a:schemeClr val="tx1">
                              <a:lumMod val="65000"/>
                              <a:lumOff val="35000"/>
                            </a:schemeClr>
                          </a:solidFill>
                          <a:effectLst/>
                        </a:rPr>
                        <a:t>Ben strutturata</a:t>
                      </a:r>
                      <a:endParaRPr lang="it-IT" sz="2400" noProof="0" dirty="0">
                        <a:solidFill>
                          <a:schemeClr val="tx1">
                            <a:lumMod val="65000"/>
                            <a:lumOff val="35000"/>
                          </a:schemeClr>
                        </a:solidFill>
                        <a:effectLst/>
                        <a:latin typeface="Minion Pro"/>
                        <a:ea typeface="Times New Roman" panose="02020603050405020304" pitchFamily="18" charset="0"/>
                        <a:cs typeface="Open Sans" panose="020B0606030504020204" pitchFamily="34" charset="0"/>
                      </a:endParaRPr>
                    </a:p>
                  </a:txBody>
                  <a:tcPr marL="68580" marR="68580" marT="0" marB="0"/>
                </a:tc>
                <a:tc>
                  <a:txBody>
                    <a:bodyPr/>
                    <a:lstStyle/>
                    <a:p>
                      <a:pPr algn="l">
                        <a:lnSpc>
                          <a:spcPct val="107000"/>
                        </a:lnSpc>
                        <a:spcAft>
                          <a:spcPts val="1125"/>
                        </a:spcAft>
                      </a:pPr>
                      <a:r>
                        <a:rPr lang="it-IT" sz="2000" kern="100" noProof="0" dirty="0">
                          <a:solidFill>
                            <a:schemeClr val="tx1">
                              <a:lumMod val="65000"/>
                              <a:lumOff val="35000"/>
                            </a:schemeClr>
                          </a:solidFill>
                          <a:effectLst/>
                        </a:rPr>
                        <a:t>Manca di una struttura formale</a:t>
                      </a:r>
                      <a:endParaRPr lang="it-IT" sz="2400" noProof="0" dirty="0">
                        <a:solidFill>
                          <a:schemeClr val="tx1">
                            <a:lumMod val="65000"/>
                            <a:lumOff val="35000"/>
                          </a:schemeClr>
                        </a:solidFill>
                        <a:effectLst/>
                        <a:latin typeface="Minion Pro"/>
                        <a:ea typeface="Times New Roman" panose="02020603050405020304" pitchFamily="18" charset="0"/>
                        <a:cs typeface="Open Sans" panose="020B0606030504020204" pitchFamily="34" charset="0"/>
                      </a:endParaRPr>
                    </a:p>
                  </a:txBody>
                  <a:tcPr marL="68580" marR="68580" marT="0" marB="0"/>
                </a:tc>
                <a:extLst>
                  <a:ext uri="{0D108BD9-81ED-4DB2-BD59-A6C34878D82A}">
                    <a16:rowId xmlns:a16="http://schemas.microsoft.com/office/drawing/2014/main" val="1406822398"/>
                  </a:ext>
                </a:extLst>
              </a:tr>
              <a:tr h="563665">
                <a:tc>
                  <a:txBody>
                    <a:bodyPr/>
                    <a:lstStyle/>
                    <a:p>
                      <a:pPr algn="l">
                        <a:lnSpc>
                          <a:spcPct val="107000"/>
                        </a:lnSpc>
                        <a:spcAft>
                          <a:spcPts val="1125"/>
                        </a:spcAft>
                      </a:pPr>
                      <a:r>
                        <a:rPr lang="it-IT" sz="2000" kern="100" noProof="0" dirty="0">
                          <a:solidFill>
                            <a:schemeClr val="tx1">
                              <a:lumMod val="65000"/>
                              <a:lumOff val="35000"/>
                            </a:schemeClr>
                          </a:solidFill>
                          <a:effectLst/>
                        </a:rPr>
                        <a:t>Distorsione delle informazioni</a:t>
                      </a:r>
                      <a:endParaRPr lang="it-IT" sz="2400" noProof="0" dirty="0">
                        <a:solidFill>
                          <a:schemeClr val="tx1">
                            <a:lumMod val="65000"/>
                            <a:lumOff val="35000"/>
                          </a:schemeClr>
                        </a:solidFill>
                        <a:effectLst/>
                        <a:latin typeface="Minion Pro"/>
                        <a:ea typeface="Times New Roman" panose="02020603050405020304" pitchFamily="18" charset="0"/>
                        <a:cs typeface="Open Sans" panose="020B0606030504020204" pitchFamily="34" charset="0"/>
                      </a:endParaRPr>
                    </a:p>
                  </a:txBody>
                  <a:tcPr marL="68580" marR="68580" marT="0" marB="0"/>
                </a:tc>
                <a:tc>
                  <a:txBody>
                    <a:bodyPr/>
                    <a:lstStyle/>
                    <a:p>
                      <a:pPr algn="l">
                        <a:lnSpc>
                          <a:spcPct val="107000"/>
                        </a:lnSpc>
                        <a:spcAft>
                          <a:spcPts val="1125"/>
                        </a:spcAft>
                      </a:pPr>
                      <a:r>
                        <a:rPr lang="it-IT" sz="2000" kern="100" noProof="0" dirty="0">
                          <a:solidFill>
                            <a:schemeClr val="tx1">
                              <a:lumMod val="65000"/>
                              <a:lumOff val="35000"/>
                            </a:schemeClr>
                          </a:solidFill>
                          <a:effectLst/>
                        </a:rPr>
                        <a:t>Meno probabile</a:t>
                      </a:r>
                      <a:endParaRPr lang="it-IT" sz="2400" noProof="0" dirty="0">
                        <a:solidFill>
                          <a:schemeClr val="tx1">
                            <a:lumMod val="65000"/>
                            <a:lumOff val="35000"/>
                          </a:schemeClr>
                        </a:solidFill>
                        <a:effectLst/>
                        <a:latin typeface="Minion Pro"/>
                        <a:ea typeface="Times New Roman" panose="02020603050405020304" pitchFamily="18" charset="0"/>
                        <a:cs typeface="Open Sans" panose="020B0606030504020204" pitchFamily="34" charset="0"/>
                      </a:endParaRPr>
                    </a:p>
                  </a:txBody>
                  <a:tcPr marL="68580" marR="68580" marT="0" marB="0"/>
                </a:tc>
                <a:tc>
                  <a:txBody>
                    <a:bodyPr/>
                    <a:lstStyle/>
                    <a:p>
                      <a:pPr algn="l">
                        <a:lnSpc>
                          <a:spcPct val="107000"/>
                        </a:lnSpc>
                        <a:spcAft>
                          <a:spcPts val="1125"/>
                        </a:spcAft>
                      </a:pPr>
                      <a:r>
                        <a:rPr lang="it-IT" sz="2000" kern="100" noProof="0" dirty="0">
                          <a:solidFill>
                            <a:schemeClr val="tx1">
                              <a:lumMod val="65000"/>
                              <a:lumOff val="35000"/>
                            </a:schemeClr>
                          </a:solidFill>
                          <a:effectLst/>
                        </a:rPr>
                        <a:t>Altamente probabile</a:t>
                      </a:r>
                      <a:endParaRPr lang="it-IT" sz="2400" noProof="0" dirty="0">
                        <a:solidFill>
                          <a:schemeClr val="tx1">
                            <a:lumMod val="65000"/>
                            <a:lumOff val="35000"/>
                          </a:schemeClr>
                        </a:solidFill>
                        <a:effectLst/>
                        <a:latin typeface="Minion Pro"/>
                        <a:ea typeface="Times New Roman" panose="02020603050405020304" pitchFamily="18" charset="0"/>
                        <a:cs typeface="Open Sans" panose="020B0606030504020204" pitchFamily="34" charset="0"/>
                      </a:endParaRPr>
                    </a:p>
                  </a:txBody>
                  <a:tcPr marL="68580" marR="68580" marT="0" marB="0"/>
                </a:tc>
                <a:extLst>
                  <a:ext uri="{0D108BD9-81ED-4DB2-BD59-A6C34878D82A}">
                    <a16:rowId xmlns:a16="http://schemas.microsoft.com/office/drawing/2014/main" val="3398665309"/>
                  </a:ext>
                </a:extLst>
              </a:tr>
              <a:tr h="563665">
                <a:tc>
                  <a:txBody>
                    <a:bodyPr/>
                    <a:lstStyle/>
                    <a:p>
                      <a:pPr algn="l">
                        <a:lnSpc>
                          <a:spcPct val="107000"/>
                        </a:lnSpc>
                        <a:spcAft>
                          <a:spcPts val="1125"/>
                        </a:spcAft>
                      </a:pPr>
                      <a:r>
                        <a:rPr lang="it-IT" sz="2000" kern="100" noProof="0" dirty="0">
                          <a:solidFill>
                            <a:schemeClr val="tx1">
                              <a:lumMod val="65000"/>
                              <a:lumOff val="35000"/>
                            </a:schemeClr>
                          </a:solidFill>
                          <a:effectLst/>
                        </a:rPr>
                        <a:t>Feedback</a:t>
                      </a:r>
                      <a:endParaRPr lang="it-IT" sz="2400" noProof="0" dirty="0">
                        <a:solidFill>
                          <a:schemeClr val="tx1">
                            <a:lumMod val="65000"/>
                            <a:lumOff val="35000"/>
                          </a:schemeClr>
                        </a:solidFill>
                        <a:effectLst/>
                        <a:latin typeface="Minion Pro"/>
                        <a:ea typeface="Times New Roman" panose="02020603050405020304" pitchFamily="18" charset="0"/>
                        <a:cs typeface="Open Sans" panose="020B0606030504020204" pitchFamily="34" charset="0"/>
                      </a:endParaRPr>
                    </a:p>
                  </a:txBody>
                  <a:tcPr marL="68580" marR="68580" marT="0" marB="0"/>
                </a:tc>
                <a:tc>
                  <a:txBody>
                    <a:bodyPr/>
                    <a:lstStyle/>
                    <a:p>
                      <a:pPr algn="l">
                        <a:lnSpc>
                          <a:spcPct val="107000"/>
                        </a:lnSpc>
                        <a:spcAft>
                          <a:spcPts val="1125"/>
                        </a:spcAft>
                      </a:pPr>
                      <a:r>
                        <a:rPr lang="it-IT" sz="2000" kern="100" noProof="0" dirty="0">
                          <a:solidFill>
                            <a:schemeClr val="tx1">
                              <a:lumMod val="65000"/>
                              <a:lumOff val="35000"/>
                            </a:schemeClr>
                          </a:solidFill>
                          <a:effectLst/>
                        </a:rPr>
                        <a:t>Feedback limitato e ritardato</a:t>
                      </a:r>
                      <a:endParaRPr lang="it-IT" sz="2400" noProof="0" dirty="0">
                        <a:solidFill>
                          <a:schemeClr val="tx1">
                            <a:lumMod val="65000"/>
                            <a:lumOff val="35000"/>
                          </a:schemeClr>
                        </a:solidFill>
                        <a:effectLst/>
                        <a:latin typeface="Minion Pro"/>
                        <a:ea typeface="Times New Roman" panose="02020603050405020304" pitchFamily="18" charset="0"/>
                        <a:cs typeface="Open Sans" panose="020B0606030504020204" pitchFamily="34" charset="0"/>
                      </a:endParaRPr>
                    </a:p>
                  </a:txBody>
                  <a:tcPr marL="68580" marR="68580" marT="0" marB="0"/>
                </a:tc>
                <a:tc>
                  <a:txBody>
                    <a:bodyPr/>
                    <a:lstStyle/>
                    <a:p>
                      <a:pPr algn="l">
                        <a:lnSpc>
                          <a:spcPct val="107000"/>
                        </a:lnSpc>
                        <a:spcAft>
                          <a:spcPts val="1125"/>
                        </a:spcAft>
                      </a:pPr>
                      <a:r>
                        <a:rPr lang="it-IT" sz="2000" kern="100" noProof="0" dirty="0">
                          <a:solidFill>
                            <a:schemeClr val="tx1">
                              <a:lumMod val="65000"/>
                              <a:lumOff val="35000"/>
                            </a:schemeClr>
                          </a:solidFill>
                          <a:effectLst/>
                        </a:rPr>
                        <a:t>Abbondanza di feedback</a:t>
                      </a:r>
                    </a:p>
                  </a:txBody>
                  <a:tcPr marL="68580" marR="68580" marT="0" marB="0"/>
                </a:tc>
                <a:extLst>
                  <a:ext uri="{0D108BD9-81ED-4DB2-BD59-A6C34878D82A}">
                    <a16:rowId xmlns:a16="http://schemas.microsoft.com/office/drawing/2014/main" val="1653104977"/>
                  </a:ext>
                </a:extLst>
              </a:tr>
            </a:tbl>
          </a:graphicData>
        </a:graphic>
      </p:graphicFrame>
    </p:spTree>
    <p:extLst>
      <p:ext uri="{BB962C8B-B14F-4D97-AF65-F5344CB8AC3E}">
        <p14:creationId xmlns:p14="http://schemas.microsoft.com/office/powerpoint/2010/main" val="1455482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it-IT" sz="4400" dirty="0"/>
              <a:t>Comunicazione efficace e ascolto attivo</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Principles and key elements of interpersonal and effective communication</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8</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658792" y="1570445"/>
            <a:ext cx="10874415" cy="4394200"/>
          </a:xfrm>
        </p:spPr>
        <p:txBody>
          <a:bodyPr/>
          <a:lstStyle/>
          <a:p>
            <a:pPr marL="0" indent="0" algn="just">
              <a:lnSpc>
                <a:spcPct val="107000"/>
              </a:lnSpc>
              <a:spcAft>
                <a:spcPts val="600"/>
              </a:spcAft>
              <a:buNone/>
            </a:pPr>
            <a:r>
              <a:rPr lang="it-IT" sz="20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Le </a:t>
            </a:r>
            <a:r>
              <a:rPr lang="it-IT" sz="2000" b="1"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facoltà di parlare </a:t>
            </a:r>
            <a:r>
              <a:rPr lang="it-IT" sz="20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e</a:t>
            </a:r>
            <a:r>
              <a:rPr lang="it-IT" sz="2000" b="1"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 ascoltare </a:t>
            </a:r>
            <a:r>
              <a:rPr lang="it-IT" sz="20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sono due elementi fondamentali della comunicazione umana che permettono agli individui di scambiare tra loro idee, informazioni, emozioni ed esperienze.</a:t>
            </a:r>
            <a:r>
              <a:rPr lang="en-US" sz="20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 </a:t>
            </a:r>
            <a:r>
              <a:rPr lang="it-IT" sz="20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Queste due abilità complementari sono essenziali per interazioni efficaci e significative in contesti sia personali che professionali. Le persone </a:t>
            </a:r>
            <a:r>
              <a:rPr lang="it-IT" sz="2000" u="sng"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abili nella comunicazione</a:t>
            </a:r>
            <a:r>
              <a:rPr lang="it-IT" sz="20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 sono spesso anche </a:t>
            </a:r>
            <a:r>
              <a:rPr lang="it-IT" sz="2000" u="sng"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buone ascoltatrici</a:t>
            </a:r>
            <a:r>
              <a:rPr lang="it-IT" sz="2000" kern="100"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 perché capiscono l'importanza di ricevere un feedback e di adattare il proprio stile comunicativo di conseguenza</a:t>
            </a:r>
            <a:r>
              <a:rPr lang="it-IT" sz="2000" kern="100" dirty="0">
                <a:solidFill>
                  <a:schemeClr val="tx1">
                    <a:lumMod val="65000"/>
                    <a:lumOff val="35000"/>
                  </a:schemeClr>
                </a:solidFill>
                <a:effectLst/>
                <a:ea typeface="Calibri" panose="020F0502020204030204" pitchFamily="34" charset="0"/>
                <a:cs typeface="Times New Roman" panose="02020603050405020304" pitchFamily="18" charset="0"/>
              </a:rPr>
              <a:t>.</a:t>
            </a:r>
          </a:p>
          <a:p>
            <a:endParaRPr lang="en-GB" dirty="0"/>
          </a:p>
        </p:txBody>
      </p:sp>
      <p:pic>
        <p:nvPicPr>
          <p:cNvPr id="2" name="Immagine 1">
            <a:extLst>
              <a:ext uri="{FF2B5EF4-FFF2-40B4-BE49-F238E27FC236}">
                <a16:creationId xmlns:a16="http://schemas.microsoft.com/office/drawing/2014/main" id="{67DA998A-350C-F9BF-BC9E-F8F0B4F90CB0}"/>
              </a:ext>
            </a:extLst>
          </p:cNvPr>
          <p:cNvPicPr>
            <a:picLocks noChangeAspect="1"/>
          </p:cNvPicPr>
          <p:nvPr/>
        </p:nvPicPr>
        <p:blipFill>
          <a:blip r:embed="rId2"/>
          <a:stretch>
            <a:fillRect/>
          </a:stretch>
        </p:blipFill>
        <p:spPr>
          <a:xfrm>
            <a:off x="3193365" y="3459455"/>
            <a:ext cx="5433916" cy="2609750"/>
          </a:xfrm>
          <a:prstGeom prst="rect">
            <a:avLst/>
          </a:prstGeom>
        </p:spPr>
      </p:pic>
      <p:sp>
        <p:nvSpPr>
          <p:cNvPr id="3" name="CasellaDiTesto 2">
            <a:extLst>
              <a:ext uri="{FF2B5EF4-FFF2-40B4-BE49-F238E27FC236}">
                <a16:creationId xmlns:a16="http://schemas.microsoft.com/office/drawing/2014/main" id="{60E50C28-43B0-4892-3098-AA47DC5F610C}"/>
              </a:ext>
            </a:extLst>
          </p:cNvPr>
          <p:cNvSpPr txBox="1"/>
          <p:nvPr/>
        </p:nvSpPr>
        <p:spPr>
          <a:xfrm>
            <a:off x="5330922" y="6100376"/>
            <a:ext cx="1530153" cy="276999"/>
          </a:xfrm>
          <a:prstGeom prst="rect">
            <a:avLst/>
          </a:prstGeom>
          <a:noFill/>
        </p:spPr>
        <p:txBody>
          <a:bodyPr wrap="square">
            <a:spAutoFit/>
          </a:bodyPr>
          <a:lstStyle/>
          <a:p>
            <a:pPr algn="ctr">
              <a:spcAft>
                <a:spcPts val="1000"/>
              </a:spcAft>
            </a:pPr>
            <a:r>
              <a:rPr lang="en-GB" sz="1200" dirty="0">
                <a:solidFill>
                  <a:schemeClr val="tx1">
                    <a:lumMod val="65000"/>
                    <a:lumOff val="35000"/>
                  </a:schemeClr>
                </a:solidFill>
                <a:effectLst/>
                <a:ea typeface="Times New Roman" panose="02020603050405020304" pitchFamily="18" charset="0"/>
                <a:cs typeface="Open Sans" panose="020B0606030504020204" pitchFamily="34" charset="0"/>
              </a:rPr>
              <a:t>(Fonte: </a:t>
            </a:r>
            <a:r>
              <a:rPr lang="en-GB" sz="1200" u="sng" dirty="0">
                <a:solidFill>
                  <a:schemeClr val="tx1">
                    <a:lumMod val="65000"/>
                    <a:lumOff val="35000"/>
                  </a:schemeClr>
                </a:solidFill>
                <a:effectLst/>
                <a:ea typeface="Times New Roman" panose="02020603050405020304" pitchFamily="18" charset="0"/>
                <a:cs typeface="Open Sans" panose="020B0606030504020204" pitchFamily="34" charset="0"/>
                <a:hlinkClick r:id="rId3"/>
              </a:rPr>
              <a:t>thriveglobal</a:t>
            </a:r>
            <a:r>
              <a:rPr lang="en-GB" sz="1200" u="sng" dirty="0">
                <a:solidFill>
                  <a:schemeClr val="tx1">
                    <a:lumMod val="65000"/>
                    <a:lumOff val="35000"/>
                  </a:schemeClr>
                </a:solidFill>
                <a:effectLst/>
                <a:ea typeface="Times New Roman" panose="02020603050405020304" pitchFamily="18" charset="0"/>
                <a:cs typeface="Open Sans" panose="020B0606030504020204" pitchFamily="34" charset="0"/>
              </a:rPr>
              <a:t>)</a:t>
            </a:r>
            <a:endParaRPr lang="it-IT" sz="1200" dirty="0">
              <a:solidFill>
                <a:schemeClr val="tx1">
                  <a:lumMod val="65000"/>
                  <a:lumOff val="35000"/>
                </a:schemeClr>
              </a:solidFill>
              <a:effectLst/>
              <a:ea typeface="Times New Roman" panose="02020603050405020304" pitchFamily="18" charset="0"/>
              <a:cs typeface="Open Sans" panose="020B0606030504020204" pitchFamily="34" charset="0"/>
            </a:endParaRPr>
          </a:p>
        </p:txBody>
      </p:sp>
    </p:spTree>
    <p:extLst>
      <p:ext uri="{BB962C8B-B14F-4D97-AF65-F5344CB8AC3E}">
        <p14:creationId xmlns:p14="http://schemas.microsoft.com/office/powerpoint/2010/main" val="1372308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it-IT" sz="4400" dirty="0"/>
              <a:t>Comunicazione efficace </a:t>
            </a:r>
            <a:endParaRPr lang="it-IT"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Horizontal Skills / Learning Unit: Soft Skills / Sub Unit: Principles and key elements of interpersonal and effective communication</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9</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658793" y="1675005"/>
            <a:ext cx="4445642" cy="4394200"/>
          </a:xfrm>
        </p:spPr>
        <p:txBody>
          <a:bodyPr/>
          <a:lstStyle/>
          <a:p>
            <a:pPr marL="0" indent="0" algn="just">
              <a:lnSpc>
                <a:spcPct val="107000"/>
              </a:lnSpc>
              <a:spcAft>
                <a:spcPts val="600"/>
              </a:spcAft>
              <a:buNone/>
            </a:pPr>
            <a:r>
              <a:rPr lang="it-IT" sz="2000" kern="100" dirty="0">
                <a:solidFill>
                  <a:schemeClr val="tx1">
                    <a:lumMod val="65000"/>
                    <a:lumOff val="35000"/>
                  </a:schemeClr>
                </a:solidFill>
                <a:effectLst/>
                <a:ea typeface="Calibri" panose="020F0502020204030204" pitchFamily="34" charset="0"/>
                <a:cs typeface="Times New Roman" panose="02020603050405020304" pitchFamily="18" charset="0"/>
              </a:rPr>
              <a:t>L’atto del parlare coincide con l’atto volto a veicolare informazioni, idee e messaggi attraverso l’uso orale delle parole. </a:t>
            </a:r>
          </a:p>
          <a:p>
            <a:r>
              <a:rPr lang="it-IT" sz="1800" dirty="0">
                <a:solidFill>
                  <a:schemeClr val="tx1">
                    <a:lumMod val="65000"/>
                    <a:lumOff val="35000"/>
                  </a:schemeClr>
                </a:solidFill>
              </a:rPr>
              <a:t>Per potersi assicurare di raggiungere i giusti risultati durante la comunicazione è importante accertarsi che questa avvenga in modo chiaro ed efficace. </a:t>
            </a:r>
          </a:p>
          <a:p>
            <a:r>
              <a:rPr lang="it-IT" sz="1800" kern="100" dirty="0">
                <a:solidFill>
                  <a:schemeClr val="tx1">
                    <a:lumMod val="65000"/>
                    <a:lumOff val="35000"/>
                  </a:schemeClr>
                </a:solidFill>
                <a:effectLst/>
                <a:ea typeface="Calibri" panose="020F0502020204030204" pitchFamily="34" charset="0"/>
                <a:cs typeface="Times New Roman" panose="02020603050405020304" pitchFamily="18" charset="0"/>
              </a:rPr>
              <a:t>Tale atto è caratterizzato dalla </a:t>
            </a:r>
            <a:r>
              <a:rPr lang="it-IT" sz="1800" u="sng" kern="100" dirty="0">
                <a:solidFill>
                  <a:schemeClr val="tx1">
                    <a:lumMod val="65000"/>
                    <a:lumOff val="35000"/>
                  </a:schemeClr>
                </a:solidFill>
                <a:effectLst/>
                <a:ea typeface="Calibri" panose="020F0502020204030204" pitchFamily="34" charset="0"/>
                <a:cs typeface="Times New Roman" panose="02020603050405020304" pitchFamily="18" charset="0"/>
              </a:rPr>
              <a:t>chiarezza</a:t>
            </a:r>
            <a:r>
              <a:rPr lang="it-IT" sz="1800" kern="100" dirty="0">
                <a:solidFill>
                  <a:schemeClr val="tx1">
                    <a:lumMod val="65000"/>
                    <a:lumOff val="35000"/>
                  </a:schemeClr>
                </a:solidFill>
                <a:effectLst/>
                <a:ea typeface="Calibri" panose="020F0502020204030204" pitchFamily="34" charset="0"/>
                <a:cs typeface="Times New Roman" panose="02020603050405020304" pitchFamily="18" charset="0"/>
              </a:rPr>
              <a:t>, </a:t>
            </a:r>
            <a:r>
              <a:rPr lang="it-IT" sz="1800" u="sng" kern="100" dirty="0">
                <a:solidFill>
                  <a:schemeClr val="tx1">
                    <a:lumMod val="65000"/>
                    <a:lumOff val="35000"/>
                  </a:schemeClr>
                </a:solidFill>
                <a:effectLst/>
                <a:ea typeface="Calibri" panose="020F0502020204030204" pitchFamily="34" charset="0"/>
                <a:cs typeface="Times New Roman" panose="02020603050405020304" pitchFamily="18" charset="0"/>
              </a:rPr>
              <a:t>coerenza</a:t>
            </a:r>
            <a:r>
              <a:rPr lang="it-IT" sz="1800" kern="100" dirty="0">
                <a:solidFill>
                  <a:schemeClr val="tx1">
                    <a:lumMod val="65000"/>
                    <a:lumOff val="35000"/>
                  </a:schemeClr>
                </a:solidFill>
                <a:effectLst/>
                <a:ea typeface="Calibri" panose="020F0502020204030204" pitchFamily="34" charset="0"/>
                <a:cs typeface="Times New Roman" panose="02020603050405020304" pitchFamily="18" charset="0"/>
              </a:rPr>
              <a:t> e </a:t>
            </a:r>
            <a:r>
              <a:rPr lang="it-IT" sz="1800" u="sng" kern="100" dirty="0">
                <a:solidFill>
                  <a:schemeClr val="tx1">
                    <a:lumMod val="65000"/>
                    <a:lumOff val="35000"/>
                  </a:schemeClr>
                </a:solidFill>
                <a:effectLst/>
                <a:ea typeface="Calibri" panose="020F0502020204030204" pitchFamily="34" charset="0"/>
                <a:cs typeface="Times New Roman" panose="02020603050405020304" pitchFamily="18" charset="0"/>
              </a:rPr>
              <a:t>capacità di interagire </a:t>
            </a:r>
            <a:r>
              <a:rPr lang="it-IT" sz="1800" kern="100" dirty="0">
                <a:solidFill>
                  <a:schemeClr val="tx1">
                    <a:lumMod val="65000"/>
                    <a:lumOff val="35000"/>
                  </a:schemeClr>
                </a:solidFill>
                <a:effectLst/>
                <a:ea typeface="Calibri" panose="020F0502020204030204" pitchFamily="34" charset="0"/>
                <a:cs typeface="Times New Roman" panose="02020603050405020304" pitchFamily="18" charset="0"/>
              </a:rPr>
              <a:t>ed entrare in contatto con il pubblico attraverso varie strategie e tecniche per attirare l’attenzione.</a:t>
            </a:r>
          </a:p>
          <a:p>
            <a:endParaRPr lang="en-GB" dirty="0">
              <a:solidFill>
                <a:schemeClr val="tx1">
                  <a:lumMod val="65000"/>
                  <a:lumOff val="35000"/>
                </a:schemeClr>
              </a:solidFill>
            </a:endParaRPr>
          </a:p>
        </p:txBody>
      </p:sp>
      <p:pic>
        <p:nvPicPr>
          <p:cNvPr id="3" name="Immagine 2">
            <a:extLst>
              <a:ext uri="{FF2B5EF4-FFF2-40B4-BE49-F238E27FC236}">
                <a16:creationId xmlns:a16="http://schemas.microsoft.com/office/drawing/2014/main" id="{AD8B462A-3C1D-C4F0-4ACF-98422A21903F}"/>
              </a:ext>
            </a:extLst>
          </p:cNvPr>
          <p:cNvPicPr>
            <a:picLocks noChangeAspect="1"/>
          </p:cNvPicPr>
          <p:nvPr/>
        </p:nvPicPr>
        <p:blipFill>
          <a:blip r:embed="rId2" cstate="print">
            <a:clrChange>
              <a:clrFrom>
                <a:srgbClr val="E3F6F4"/>
              </a:clrFrom>
              <a:clrTo>
                <a:srgbClr val="E3F6F4">
                  <a:alpha val="0"/>
                </a:srgbClr>
              </a:clrTo>
            </a:clrChange>
            <a:extLst>
              <a:ext uri="{28A0092B-C50C-407E-A947-70E740481C1C}">
                <a14:useLocalDpi xmlns:a14="http://schemas.microsoft.com/office/drawing/2010/main" val="0"/>
              </a:ext>
            </a:extLst>
          </a:blip>
          <a:srcRect/>
          <a:stretch>
            <a:fillRect/>
          </a:stretch>
        </p:blipFill>
        <p:spPr bwMode="auto">
          <a:xfrm>
            <a:off x="4994476" y="1418637"/>
            <a:ext cx="6966090" cy="4395843"/>
          </a:xfrm>
          <a:prstGeom prst="rect">
            <a:avLst/>
          </a:prstGeom>
          <a:noFill/>
        </p:spPr>
      </p:pic>
      <p:sp>
        <p:nvSpPr>
          <p:cNvPr id="4" name="CasellaDiTesto 3">
            <a:extLst>
              <a:ext uri="{FF2B5EF4-FFF2-40B4-BE49-F238E27FC236}">
                <a16:creationId xmlns:a16="http://schemas.microsoft.com/office/drawing/2014/main" id="{BF2A038C-B368-5FCB-68E6-41124AD9F48D}"/>
              </a:ext>
            </a:extLst>
          </p:cNvPr>
          <p:cNvSpPr txBox="1"/>
          <p:nvPr/>
        </p:nvSpPr>
        <p:spPr>
          <a:xfrm>
            <a:off x="6350160" y="5869186"/>
            <a:ext cx="4263824" cy="307777"/>
          </a:xfrm>
          <a:prstGeom prst="rect">
            <a:avLst/>
          </a:prstGeom>
          <a:noFill/>
        </p:spPr>
        <p:txBody>
          <a:bodyPr wrap="square">
            <a:spAutoFit/>
          </a:bodyPr>
          <a:lstStyle/>
          <a:p>
            <a:r>
              <a:rPr lang="it-IT" sz="1400" dirty="0">
                <a:solidFill>
                  <a:srgbClr val="000000"/>
                </a:solidFill>
                <a:effectLst/>
                <a:ea typeface="Times New Roman" panose="02020603050405020304" pitchFamily="18" charset="0"/>
                <a:cs typeface="Open Sans" panose="020B0606030504020204" pitchFamily="34" charset="0"/>
              </a:rPr>
              <a:t>Le 7 “C” della comunicazione efficace </a:t>
            </a:r>
            <a:r>
              <a:rPr lang="en-GB" sz="1400" dirty="0">
                <a:solidFill>
                  <a:srgbClr val="000000"/>
                </a:solidFill>
                <a:effectLst/>
                <a:ea typeface="Times New Roman" panose="02020603050405020304" pitchFamily="18" charset="0"/>
                <a:cs typeface="Open Sans" panose="020B0606030504020204" pitchFamily="34" charset="0"/>
              </a:rPr>
              <a:t>(Fonte: </a:t>
            </a:r>
            <a:r>
              <a:rPr lang="en-GB" sz="1400" u="sng" dirty="0" err="1">
                <a:solidFill>
                  <a:srgbClr val="000000"/>
                </a:solidFill>
                <a:effectLst/>
                <a:ea typeface="Times New Roman" panose="02020603050405020304" pitchFamily="18" charset="0"/>
                <a:cs typeface="Open Sans" panose="020B0606030504020204" pitchFamily="34" charset="0"/>
                <a:hlinkClick r:id="rId3"/>
              </a:rPr>
              <a:t>Crowjack</a:t>
            </a:r>
            <a:r>
              <a:rPr lang="en-GB" sz="1400" u="sng" dirty="0">
                <a:solidFill>
                  <a:srgbClr val="000000"/>
                </a:solidFill>
                <a:effectLst/>
                <a:ea typeface="Times New Roman" panose="02020603050405020304" pitchFamily="18" charset="0"/>
                <a:cs typeface="Open Sans" panose="020B0606030504020204" pitchFamily="34" charset="0"/>
              </a:rPr>
              <a:t>)</a:t>
            </a:r>
            <a:endParaRPr lang="it-IT" sz="1400" dirty="0"/>
          </a:p>
        </p:txBody>
      </p:sp>
      <p:sp>
        <p:nvSpPr>
          <p:cNvPr id="9" name="CasellaDiTesto 8">
            <a:extLst>
              <a:ext uri="{FF2B5EF4-FFF2-40B4-BE49-F238E27FC236}">
                <a16:creationId xmlns:a16="http://schemas.microsoft.com/office/drawing/2014/main" id="{6ABC325C-C69E-B106-199C-314233E44284}"/>
              </a:ext>
            </a:extLst>
          </p:cNvPr>
          <p:cNvSpPr txBox="1"/>
          <p:nvPr/>
        </p:nvSpPr>
        <p:spPr>
          <a:xfrm>
            <a:off x="983720" y="5388439"/>
            <a:ext cx="3685829" cy="646331"/>
          </a:xfrm>
          <a:prstGeom prst="rect">
            <a:avLst/>
          </a:prstGeom>
          <a:noFill/>
          <a:ln>
            <a:solidFill>
              <a:schemeClr val="tx1">
                <a:lumMod val="65000"/>
                <a:lumOff val="35000"/>
              </a:schemeClr>
            </a:solidFill>
          </a:ln>
        </p:spPr>
        <p:txBody>
          <a:bodyPr wrap="square">
            <a:spAutoFit/>
          </a:bodyPr>
          <a:lstStyle/>
          <a:p>
            <a:pPr algn="ctr"/>
            <a:r>
              <a:rPr lang="it-IT" sz="1800"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Implica l’uso della </a:t>
            </a:r>
            <a:r>
              <a:rPr lang="it-IT" sz="1800" b="1" kern="1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comunicazione sia verbale che non verbale.</a:t>
            </a:r>
          </a:p>
        </p:txBody>
      </p:sp>
    </p:spTree>
    <p:extLst>
      <p:ext uri="{BB962C8B-B14F-4D97-AF65-F5344CB8AC3E}">
        <p14:creationId xmlns:p14="http://schemas.microsoft.com/office/powerpoint/2010/main" val="1918584576"/>
      </p:ext>
    </p:extLst>
  </p:cSld>
  <p:clrMapOvr>
    <a:masterClrMapping/>
  </p:clrMapOvr>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B39D7B13-89CB-6947-98A3-110CF513C419}" vid="{8C3FCB74-990D-A34C-BE58-DA2F45AA149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B1C52252B014674CB5B8BBCA345FDDE6" ma:contentTypeVersion="18" ma:contentTypeDescription="Δημιουργία νέου εγγράφου" ma:contentTypeScope="" ma:versionID="deb82e69e0d6b069935fd613c8aeb344">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7d91c22e0c66458f88cbf27cff06a08"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Ετικέτες εικόνας"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Κοινή χρήση με λεπτομέρειες"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05F8CC-D76D-47ED-94C9-E6F810F28A56}"/>
</file>

<file path=customXml/itemProps2.xml><?xml version="1.0" encoding="utf-8"?>
<ds:datastoreItem xmlns:ds="http://schemas.openxmlformats.org/officeDocument/2006/customXml" ds:itemID="{AAA82200-EFBC-4523-AA13-11F308237F6F}"/>
</file>

<file path=docProps/app.xml><?xml version="1.0" encoding="utf-8"?>
<Properties xmlns="http://schemas.openxmlformats.org/officeDocument/2006/extended-properties" xmlns:vt="http://schemas.openxmlformats.org/officeDocument/2006/docPropsVTypes">
  <Template/>
  <TotalTime>2496</TotalTime>
  <Words>6012</Words>
  <Application>Microsoft Office PowerPoint</Application>
  <PresentationFormat>Widescreen</PresentationFormat>
  <Paragraphs>491</Paragraphs>
  <Slides>68</Slides>
  <Notes>1</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68</vt:i4>
      </vt:variant>
    </vt:vector>
  </HeadingPairs>
  <TitlesOfParts>
    <vt:vector size="74" baseType="lpstr">
      <vt:lpstr>Arial</vt:lpstr>
      <vt:lpstr>Calibri</vt:lpstr>
      <vt:lpstr>Calibri Light</vt:lpstr>
      <vt:lpstr>Minion Pro</vt:lpstr>
      <vt:lpstr>Wingdings</vt:lpstr>
      <vt:lpstr>Tema1</vt:lpstr>
      <vt:lpstr>Presentazione standard di PowerPoint</vt:lpstr>
      <vt:lpstr>Corso rivolto a: Centri per la formazione professionale Modulo: Competenze orizzontali Unità di apprendimento: Competenze trasversali (E1)</vt:lpstr>
      <vt:lpstr>Indice</vt:lpstr>
      <vt:lpstr>Comunicazione interpersonale ed efficace</vt:lpstr>
      <vt:lpstr>Cos’è la comunicazione efficace? </vt:lpstr>
      <vt:lpstr>Comunicazione verbale e non verbale</vt:lpstr>
      <vt:lpstr>Principali differenze tra comunicazione verbale e non verbale</vt:lpstr>
      <vt:lpstr>Comunicazione efficace e ascolto attivo</vt:lpstr>
      <vt:lpstr>Comunicazione efficace </vt:lpstr>
      <vt:lpstr>Ascolto attivo</vt:lpstr>
      <vt:lpstr>Barriere comunicative</vt:lpstr>
      <vt:lpstr>Barriere comunicative</vt:lpstr>
      <vt:lpstr>Attività pratica #1</vt:lpstr>
      <vt:lpstr>Presentazione standard di PowerPoint</vt:lpstr>
      <vt:lpstr>Presentazione standard di PowerPoint</vt:lpstr>
      <vt:lpstr>Indice</vt:lpstr>
      <vt:lpstr>Negoziazione efficace </vt:lpstr>
      <vt:lpstr>Caratteristiche principali di un negoziatore di successo</vt:lpstr>
      <vt:lpstr>Caratteristiche principali di un negoziatore di successo</vt:lpstr>
      <vt:lpstr>Caratteristiche principali di un negoziatore di successo</vt:lpstr>
      <vt:lpstr>Come analizzare il contesto di una negoziazione</vt:lpstr>
      <vt:lpstr>Come analizzare il contesto di una negoziazione</vt:lpstr>
      <vt:lpstr>Come analizzare il contesto di una negoziazione</vt:lpstr>
      <vt:lpstr>Come analizzare il contesto di una negoziazione</vt:lpstr>
      <vt:lpstr>Come analizzare il contesto di una negoziazione</vt:lpstr>
      <vt:lpstr>Come analizzare il contesto di una negoziazione</vt:lpstr>
      <vt:lpstr>Come analizzare il contesto di una negoziazione</vt:lpstr>
      <vt:lpstr>Attività pratica #2</vt:lpstr>
      <vt:lpstr>Stili e tecniche di negoziazione</vt:lpstr>
      <vt:lpstr>Stili e tecniche di negoziazione</vt:lpstr>
      <vt:lpstr>Presentazione standard di PowerPoint</vt:lpstr>
      <vt:lpstr>Presentazione standard di PowerPoint</vt:lpstr>
      <vt:lpstr>Indice</vt:lpstr>
      <vt:lpstr>Capacità di collaborare</vt:lpstr>
      <vt:lpstr>Il ruolo della collaborazione nel successo aziendale </vt:lpstr>
      <vt:lpstr>Sviluppo di team efficaci e relative caratteristiche</vt:lpstr>
      <vt:lpstr>Sviluppo di team efficaci e relative caratteristiche</vt:lpstr>
      <vt:lpstr>Sviluppo di team efficaci e relative caratteristiche</vt:lpstr>
      <vt:lpstr>Sviluppo di team efficaci e relative caratteristiche</vt:lpstr>
      <vt:lpstr>Risoluzione dei conflitti</vt:lpstr>
      <vt:lpstr>Attività pratica #3</vt:lpstr>
      <vt:lpstr>Presentazione standard di PowerPoint</vt:lpstr>
      <vt:lpstr>Presentazione standard di PowerPoint</vt:lpstr>
      <vt:lpstr>Indice</vt:lpstr>
      <vt:lpstr>Prendere delle decisioni</vt:lpstr>
      <vt:lpstr>Il processo decisionale</vt:lpstr>
      <vt:lpstr>Il processo decisionale razionale</vt:lpstr>
      <vt:lpstr>Attività pratica #4</vt:lpstr>
      <vt:lpstr>Barriere e pregiudizi comuni nel processo decisionale</vt:lpstr>
      <vt:lpstr>Errori e pregiudizi più comuni</vt:lpstr>
      <vt:lpstr>Come evitare pregiudizi ed errori </vt:lpstr>
      <vt:lpstr>Attività pratica #5</vt:lpstr>
      <vt:lpstr>Il ruolo della creatività nella risoluzione dei problemi </vt:lpstr>
      <vt:lpstr>Risoluzione creativa dei problemi</vt:lpstr>
      <vt:lpstr>Processo decisionale creativo</vt:lpstr>
      <vt:lpstr>Presentazione standard di PowerPoint</vt:lpstr>
      <vt:lpstr>Presentazione standard di PowerPoint</vt:lpstr>
      <vt:lpstr>Indice</vt:lpstr>
      <vt:lpstr>Resilienza</vt:lpstr>
      <vt:lpstr>Presentazione standard di PowerPoint</vt:lpstr>
      <vt:lpstr>Introduzione al concetto di responsabilità</vt:lpstr>
      <vt:lpstr>I cinque principi fondamentali della responsabilità</vt:lpstr>
      <vt:lpstr>Comportamento etico </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Alice Schirosa - CESIE</cp:lastModifiedBy>
  <cp:revision>129</cp:revision>
  <dcterms:created xsi:type="dcterms:W3CDTF">2022-08-02T09:54:50Z</dcterms:created>
  <dcterms:modified xsi:type="dcterms:W3CDTF">2024-04-23T14:09:01Z</dcterms:modified>
</cp:coreProperties>
</file>