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6" r:id="rId3"/>
  </p:sldMasterIdLst>
  <p:notesMasterIdLst>
    <p:notesMasterId r:id="rId66"/>
  </p:notesMasterIdLst>
  <p:sldIdLst>
    <p:sldId id="265" r:id="rId4"/>
    <p:sldId id="256" r:id="rId5"/>
    <p:sldId id="260" r:id="rId6"/>
    <p:sldId id="269" r:id="rId7"/>
    <p:sldId id="267" r:id="rId8"/>
    <p:sldId id="268" r:id="rId9"/>
    <p:sldId id="279" r:id="rId10"/>
    <p:sldId id="263" r:id="rId11"/>
    <p:sldId id="280" r:id="rId12"/>
    <p:sldId id="277" r:id="rId13"/>
    <p:sldId id="278" r:id="rId14"/>
    <p:sldId id="281" r:id="rId15"/>
    <p:sldId id="320" r:id="rId16"/>
    <p:sldId id="298" r:id="rId17"/>
    <p:sldId id="321" r:id="rId18"/>
    <p:sldId id="322" r:id="rId19"/>
    <p:sldId id="326" r:id="rId20"/>
    <p:sldId id="327" r:id="rId21"/>
    <p:sldId id="328" r:id="rId22"/>
    <p:sldId id="329" r:id="rId23"/>
    <p:sldId id="331" r:id="rId24"/>
    <p:sldId id="330" r:id="rId25"/>
    <p:sldId id="332" r:id="rId26"/>
    <p:sldId id="323" r:id="rId27"/>
    <p:sldId id="324" r:id="rId28"/>
    <p:sldId id="325" r:id="rId29"/>
    <p:sldId id="333" r:id="rId30"/>
    <p:sldId id="337" r:id="rId31"/>
    <p:sldId id="334" r:id="rId32"/>
    <p:sldId id="338" r:id="rId33"/>
    <p:sldId id="339" r:id="rId34"/>
    <p:sldId id="340" r:id="rId35"/>
    <p:sldId id="341" r:id="rId36"/>
    <p:sldId id="342" r:id="rId37"/>
    <p:sldId id="343" r:id="rId38"/>
    <p:sldId id="344" r:id="rId39"/>
    <p:sldId id="345" r:id="rId40"/>
    <p:sldId id="335" r:id="rId41"/>
    <p:sldId id="336" r:id="rId42"/>
    <p:sldId id="346" r:id="rId43"/>
    <p:sldId id="347" r:id="rId44"/>
    <p:sldId id="350" r:id="rId45"/>
    <p:sldId id="351" r:id="rId46"/>
    <p:sldId id="352" r:id="rId47"/>
    <p:sldId id="353" r:id="rId48"/>
    <p:sldId id="354" r:id="rId49"/>
    <p:sldId id="355" r:id="rId50"/>
    <p:sldId id="356" r:id="rId51"/>
    <p:sldId id="348" r:id="rId52"/>
    <p:sldId id="349" r:id="rId53"/>
    <p:sldId id="266" r:id="rId54"/>
    <p:sldId id="357" r:id="rId55"/>
    <p:sldId id="358" r:id="rId56"/>
    <p:sldId id="359" r:id="rId57"/>
    <p:sldId id="360" r:id="rId58"/>
    <p:sldId id="364" r:id="rId59"/>
    <p:sldId id="363" r:id="rId60"/>
    <p:sldId id="365" r:id="rId61"/>
    <p:sldId id="273" r:id="rId62"/>
    <p:sldId id="274" r:id="rId63"/>
    <p:sldId id="275" r:id="rId64"/>
    <p:sldId id="276" r:id="rId6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94C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8F6A12-87D1-49A6-94E4-6EEF37C2F253}" v="2" dt="2024-02-29T12:34:26.4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1"/>
    <p:restoredTop sz="96405"/>
  </p:normalViewPr>
  <p:slideViewPr>
    <p:cSldViewPr snapToGrid="0">
      <p:cViewPr varScale="1">
        <p:scale>
          <a:sx n="85" d="100"/>
          <a:sy n="85" d="100"/>
        </p:scale>
        <p:origin x="60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microsoft.com/office/2015/10/relationships/revisionInfo" Target="revisionInfo.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rina Triantafyllidi" userId="bc65ac00-304b-4377-9712-e1d05ebe1683" providerId="ADAL" clId="{908F6A12-87D1-49A6-94E4-6EEF37C2F253}"/>
    <pc:docChg chg="modSld">
      <pc:chgData name="Katerina Triantafyllidi" userId="bc65ac00-304b-4377-9712-e1d05ebe1683" providerId="ADAL" clId="{908F6A12-87D1-49A6-94E4-6EEF37C2F253}" dt="2024-02-29T12:34:26.453" v="6" actId="20577"/>
      <pc:docMkLst>
        <pc:docMk/>
      </pc:docMkLst>
      <pc:sldChg chg="modSp mod">
        <pc:chgData name="Katerina Triantafyllidi" userId="bc65ac00-304b-4377-9712-e1d05ebe1683" providerId="ADAL" clId="{908F6A12-87D1-49A6-94E4-6EEF37C2F253}" dt="2024-02-29T12:33:28.595" v="3" actId="20577"/>
        <pc:sldMkLst>
          <pc:docMk/>
          <pc:sldMk cId="7300702" sldId="281"/>
        </pc:sldMkLst>
        <pc:spChg chg="mod">
          <ac:chgData name="Katerina Triantafyllidi" userId="bc65ac00-304b-4377-9712-e1d05ebe1683" providerId="ADAL" clId="{908F6A12-87D1-49A6-94E4-6EEF37C2F253}" dt="2024-02-29T12:33:28.595" v="3" actId="20577"/>
          <ac:spMkLst>
            <pc:docMk/>
            <pc:sldMk cId="7300702" sldId="281"/>
            <ac:spMk id="3" creationId="{DCB5E3D3-8889-E1D4-EB22-92DCF3C4B469}"/>
          </ac:spMkLst>
        </pc:spChg>
      </pc:sldChg>
      <pc:sldChg chg="modSp mod">
        <pc:chgData name="Katerina Triantafyllidi" userId="bc65ac00-304b-4377-9712-e1d05ebe1683" providerId="ADAL" clId="{908F6A12-87D1-49A6-94E4-6EEF37C2F253}" dt="2024-02-29T12:34:26.453" v="6" actId="20577"/>
        <pc:sldMkLst>
          <pc:docMk/>
          <pc:sldMk cId="2229269469" sldId="323"/>
        </pc:sldMkLst>
        <pc:spChg chg="mod">
          <ac:chgData name="Katerina Triantafyllidi" userId="bc65ac00-304b-4377-9712-e1d05ebe1683" providerId="ADAL" clId="{908F6A12-87D1-49A6-94E4-6EEF37C2F253}" dt="2024-02-29T12:34:26.453" v="6" actId="20577"/>
          <ac:spMkLst>
            <pc:docMk/>
            <pc:sldMk cId="2229269469" sldId="323"/>
            <ac:spMk id="3" creationId="{DCB5E3D3-8889-E1D4-EB22-92DCF3C4B46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93F3-C05E-46E2-A56F-A8C4190027D8}" type="datetimeFigureOut">
              <a:rPr lang="en-GB" smtClean="0"/>
              <a:t>29/05/2024</a:t>
            </a:fld>
            <a:endParaRPr lang="en-GB"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35AB5-D1E5-48C5-AA88-978DACDF2927}" type="slidenum">
              <a:rPr lang="en-GB" smtClean="0"/>
              <a:t>‹N›</a:t>
            </a:fld>
            <a:endParaRPr lang="en-GB" dirty="0"/>
          </a:p>
        </p:txBody>
      </p:sp>
    </p:spTree>
    <p:extLst>
      <p:ext uri="{BB962C8B-B14F-4D97-AF65-F5344CB8AC3E}">
        <p14:creationId xmlns:p14="http://schemas.microsoft.com/office/powerpoint/2010/main" val="131256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160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dirty="0"/>
              <a:t>Module: XXXXXXX / Learning Unit: YYYYYYY / Sub Unit: ZZZZZZZZ</a:t>
            </a:r>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‹N›</a:t>
            </a:fld>
            <a:endParaRPr lang="en-US" dirty="0"/>
          </a:p>
        </p:txBody>
      </p:sp>
    </p:spTree>
    <p:extLst>
      <p:ext uri="{BB962C8B-B14F-4D97-AF65-F5344CB8AC3E}">
        <p14:creationId xmlns:p14="http://schemas.microsoft.com/office/powerpoint/2010/main" val="429001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dirty="0"/>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dirty="0"/>
              <a:t>Module: XXXXXXX / Learning Unit: YYYYYYY / Sub Unit: ZZZZZZZZ</a:t>
            </a:r>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71110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‹N›</a:t>
            </a:fld>
            <a:endParaRPr lang="en-US" dirty="0"/>
          </a:p>
        </p:txBody>
      </p:sp>
    </p:spTree>
    <p:extLst>
      <p:ext uri="{BB962C8B-B14F-4D97-AF65-F5344CB8AC3E}">
        <p14:creationId xmlns:p14="http://schemas.microsoft.com/office/powerpoint/2010/main" val="408335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5549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dirty="0"/>
              <a:t>Module</a:t>
            </a:r>
            <a:r>
              <a:rPr lang="en-US" dirty="0"/>
              <a:t>: XXXXXXX / </a:t>
            </a:r>
            <a:r>
              <a:rPr lang="en-US" b="1" dirty="0"/>
              <a:t>Learning Unit</a:t>
            </a:r>
            <a:r>
              <a:rPr lang="en-US" dirty="0"/>
              <a:t>: YYYYYYY / </a:t>
            </a:r>
            <a:r>
              <a:rPr lang="en-US" b="1" dirty="0"/>
              <a:t>Sub Unit</a:t>
            </a:r>
            <a:r>
              <a:rPr lang="en-US" dirty="0"/>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‹N›</a:t>
            </a:fld>
            <a:endParaRPr lang="it-IT" dirty="0"/>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Tree>
    <p:extLst>
      <p:ext uri="{BB962C8B-B14F-4D97-AF65-F5344CB8AC3E}">
        <p14:creationId xmlns:p14="http://schemas.microsoft.com/office/powerpoint/2010/main" val="414491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dirty="0"/>
              <a:t>Module</a:t>
            </a:r>
            <a:r>
              <a:rPr lang="en-US" dirty="0"/>
              <a:t>: XXXXXXX / </a:t>
            </a:r>
            <a:r>
              <a:rPr lang="en-US" b="1" dirty="0"/>
              <a:t>Learning Unit</a:t>
            </a:r>
            <a:r>
              <a:rPr lang="en-US" dirty="0"/>
              <a:t>: YYYYYYY / </a:t>
            </a:r>
            <a:r>
              <a:rPr lang="en-US" b="1" dirty="0"/>
              <a:t>Sub Unit</a:t>
            </a:r>
            <a:r>
              <a:rPr lang="en-US" dirty="0"/>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‹N›</a:t>
            </a:fld>
            <a:endParaRPr lang="it-IT"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dirty="0"/>
          </a:p>
        </p:txBody>
      </p:sp>
    </p:spTree>
    <p:extLst>
      <p:ext uri="{BB962C8B-B14F-4D97-AF65-F5344CB8AC3E}">
        <p14:creationId xmlns:p14="http://schemas.microsoft.com/office/powerpoint/2010/main" val="1992569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2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dirty="0"/>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512603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6587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47372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dirty="0"/>
              <a:t>Module: XXXXXXX / Learning Unit: YYYYYYY / Sub Unit: ZZZZZZZZ</a:t>
            </a:r>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‹N›</a:t>
            </a:fld>
            <a:endParaRPr lang="en-US" dirty="0"/>
          </a:p>
        </p:txBody>
      </p:sp>
    </p:spTree>
    <p:extLst>
      <p:ext uri="{BB962C8B-B14F-4D97-AF65-F5344CB8AC3E}">
        <p14:creationId xmlns:p14="http://schemas.microsoft.com/office/powerpoint/2010/main" val="331270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dirty="0"/>
              <a:t>Module: XXXXXXX / Learning Unit: YYYYYYY / Sub Unit: ZZZZZZZZ</a:t>
            </a:r>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7302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dirty="0"/>
              <a:t>Module: XXXXXXX / Learning Unit: YYYYYYY / Sub Unit: ZZZZZZZZ</a:t>
            </a:r>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‹N›</a:t>
            </a:fld>
            <a:endParaRPr lang="en-US" dirty="0"/>
          </a:p>
        </p:txBody>
      </p:sp>
    </p:spTree>
    <p:extLst>
      <p:ext uri="{BB962C8B-B14F-4D97-AF65-F5344CB8AC3E}">
        <p14:creationId xmlns:p14="http://schemas.microsoft.com/office/powerpoint/2010/main" val="390713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dirty="0"/>
              <a:t>Module: XXXXXXX / Learning Unit: YYYYYYY / Sub Unit: ZZZZZZZZ</a:t>
            </a:r>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33706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dirty="0"/>
              <a:t>Module: XXXXXXX / Learning Unit: YYYYYYY / Sub Unit: ZZZZZZZZ</a:t>
            </a:r>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2930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a:t>Module</a:t>
            </a:r>
            <a:r>
              <a:rPr lang="en-US" dirty="0"/>
              <a:t>: XXXXXXX / </a:t>
            </a:r>
            <a:r>
              <a:rPr lang="en-US" b="1" dirty="0"/>
              <a:t>Learning Unit</a:t>
            </a:r>
            <a:r>
              <a:rPr lang="en-US" dirty="0"/>
              <a:t>: YYYYYYY / </a:t>
            </a:r>
            <a:r>
              <a:rPr lang="en-US" b="1" dirty="0"/>
              <a:t>Sub Unit</a:t>
            </a:r>
            <a:r>
              <a:rPr lang="en-US" dirty="0"/>
              <a:t>: ZZZZZZZZ</a:t>
            </a:r>
            <a:endParaRPr lang="en-US" b="1" dirty="0"/>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pPr/>
              <a:t>‹N›</a:t>
            </a:fld>
            <a:endParaRPr lang="it-IT" dirty="0"/>
          </a:p>
        </p:txBody>
      </p:sp>
    </p:spTree>
    <p:extLst>
      <p:ext uri="{BB962C8B-B14F-4D97-AF65-F5344CB8AC3E}">
        <p14:creationId xmlns:p14="http://schemas.microsoft.com/office/powerpoint/2010/main" val="1897871685"/>
      </p:ext>
    </p:extLst>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40" r:id="rId7"/>
    <p:sldLayoutId id="2147483732" r:id="rId8"/>
    <p:sldLayoutId id="2147483733" r:id="rId9"/>
    <p:sldLayoutId id="2147483734" r:id="rId10"/>
    <p:sldLayoutId id="2147483735" r:id="rId11"/>
    <p:sldLayoutId id="2147483736" r:id="rId12"/>
    <p:sldLayoutId id="2147483737" r:id="rId13"/>
    <p:sldLayoutId id="2147483741" r:id="rId14"/>
    <p:sldLayoutId id="2147483742" r:id="rId15"/>
    <p:sldLayoutId id="2147483739" r:id="rId16"/>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chat.openai.com/"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docs.google.com/document/d/1SRUoewg6us0uS43WKQXzbawAMScDWUID/edit?usp=sharing&amp;ouid=109073457666436238228&amp;rtpof=true&amp;sd=true"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hyperlink" Target="https://docs.google.com/document/d/1aCAodPdSyHkvVG0OoMoPbtVP_aPOoo20/edit?usp=sharing&amp;ouid=109073457666436238228&amp;rtpof=true&amp;sd=true"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6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F3518-5DC9-C5CC-8780-B225279F89C8}"/>
              </a:ext>
            </a:extLst>
          </p:cNvPr>
          <p:cNvSpPr>
            <a:spLocks noGrp="1"/>
          </p:cNvSpPr>
          <p:nvPr>
            <p:ph type="title"/>
          </p:nvPr>
        </p:nvSpPr>
        <p:spPr>
          <a:xfrm>
            <a:off x="838200" y="812800"/>
            <a:ext cx="10515600" cy="877888"/>
          </a:xfrm>
        </p:spPr>
        <p:txBody>
          <a:bodyPr anchor="ctr">
            <a:normAutofit/>
          </a:bodyPr>
          <a:lstStyle/>
          <a:p>
            <a:r>
              <a:rPr lang="it-IT" dirty="0"/>
              <a:t>Intelligenza artificiale (IA) e ricerca digitale</a:t>
            </a:r>
            <a:endParaRPr lang="en-GB" dirty="0"/>
          </a:p>
        </p:txBody>
      </p:sp>
      <p:sp>
        <p:nvSpPr>
          <p:cNvPr id="3" name="Content Placeholder 2">
            <a:extLst>
              <a:ext uri="{FF2B5EF4-FFF2-40B4-BE49-F238E27FC236}">
                <a16:creationId xmlns:a16="http://schemas.microsoft.com/office/drawing/2014/main" id="{00B5F3EA-8A6E-1019-3EFD-089AAEB8C263}"/>
              </a:ext>
            </a:extLst>
          </p:cNvPr>
          <p:cNvSpPr>
            <a:spLocks noGrp="1"/>
          </p:cNvSpPr>
          <p:nvPr>
            <p:ph sz="half" idx="1"/>
          </p:nvPr>
        </p:nvSpPr>
        <p:spPr>
          <a:xfrm>
            <a:off x="838200" y="1825625"/>
            <a:ext cx="5181600" cy="4351338"/>
          </a:xfrm>
        </p:spPr>
        <p:txBody>
          <a:bodyPr>
            <a:normAutofit/>
          </a:bodyPr>
          <a:lstStyle/>
          <a:p>
            <a:r>
              <a:rPr lang="it-IT" dirty="0"/>
              <a:t>La ricerca digitale può essere supportata da </a:t>
            </a:r>
            <a:r>
              <a:rPr lang="it-IT" b="1" dirty="0"/>
              <a:t>strumenti di intelligenza artificiale (IA).</a:t>
            </a:r>
          </a:p>
          <a:p>
            <a:r>
              <a:rPr lang="it-IT" dirty="0"/>
              <a:t>Questi strumenti vengono considerati come la futura generazione di motori di ricerca.</a:t>
            </a:r>
          </a:p>
          <a:p>
            <a:r>
              <a:rPr lang="it-IT" dirty="0"/>
              <a:t>Le IA offrono conoscenze invece di mere informazioni.</a:t>
            </a:r>
          </a:p>
          <a:p>
            <a:r>
              <a:rPr lang="en-GB" dirty="0"/>
              <a:t>Una IA molto nota è </a:t>
            </a:r>
            <a:r>
              <a:rPr lang="en-GB" dirty="0" err="1">
                <a:hlinkClick r:id="rId2"/>
              </a:rPr>
              <a:t>ChatGPT</a:t>
            </a:r>
            <a:r>
              <a:rPr lang="en-GB" dirty="0"/>
              <a:t>.</a:t>
            </a:r>
          </a:p>
          <a:p>
            <a:endParaRPr lang="en-GB" dirty="0"/>
          </a:p>
        </p:txBody>
      </p:sp>
      <p:pic>
        <p:nvPicPr>
          <p:cNvPr id="7" name="Content Placeholder 6" descr="A screenshot of a computer&#10;&#10;Description automatically generated">
            <a:extLst>
              <a:ext uri="{FF2B5EF4-FFF2-40B4-BE49-F238E27FC236}">
                <a16:creationId xmlns:a16="http://schemas.microsoft.com/office/drawing/2014/main" id="{FBE65D94-1992-2941-AA45-3D8DED76B217}"/>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88566" y="1680835"/>
            <a:ext cx="5923156" cy="4161013"/>
          </a:xfrm>
          <a:prstGeom prst="rect">
            <a:avLst/>
          </a:prstGeom>
          <a:noFill/>
          <a:ln>
            <a:solidFill>
              <a:schemeClr val="accent1"/>
            </a:solidFill>
          </a:ln>
        </p:spPr>
      </p:pic>
      <p:sp>
        <p:nvSpPr>
          <p:cNvPr id="6" name="Slide Number Placeholder 5">
            <a:extLst>
              <a:ext uri="{FF2B5EF4-FFF2-40B4-BE49-F238E27FC236}">
                <a16:creationId xmlns:a16="http://schemas.microsoft.com/office/drawing/2014/main" id="{288E0599-C7A2-0DCF-CADF-7A8C6DD042D3}"/>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6FF9F0C5-380F-41C2-899A-BAC0F0927E16}" type="slidenum">
              <a:rPr lang="en-US" smtClean="0"/>
              <a:pPr>
                <a:spcAft>
                  <a:spcPts val="600"/>
                </a:spcAft>
              </a:pPr>
              <a:t>10</a:t>
            </a:fld>
            <a:endParaRPr lang="en-US" dirty="0"/>
          </a:p>
        </p:txBody>
      </p:sp>
      <p:sp>
        <p:nvSpPr>
          <p:cNvPr id="9" name="Segnaposto piè di pagina 1">
            <a:extLst>
              <a:ext uri="{FF2B5EF4-FFF2-40B4-BE49-F238E27FC236}">
                <a16:creationId xmlns:a16="http://schemas.microsoft.com/office/drawing/2014/main" id="{A284887B-08AA-0AF1-8FE4-E13566043B68}"/>
              </a:ext>
            </a:extLst>
          </p:cNvPr>
          <p:cNvSpPr>
            <a:spLocks noGrp="1"/>
          </p:cNvSpPr>
          <p:nvPr>
            <p:ph type="ftr" sz="quarter" idx="11"/>
          </p:nvPr>
        </p:nvSpPr>
        <p:spPr>
          <a:xfrm>
            <a:off x="838200" y="6199460"/>
            <a:ext cx="9982200" cy="600074"/>
          </a:xfrm>
        </p:spPr>
        <p:txBody>
          <a:bodyPr/>
          <a:lstStyle/>
          <a:p>
            <a:r>
              <a:rPr lang="en-US" dirty="0"/>
              <a:t>Module: Horizontal Skill / Learning Unit: Digital Skills / Sub Unit: Digital Research</a:t>
            </a:r>
          </a:p>
        </p:txBody>
      </p:sp>
    </p:spTree>
    <p:extLst>
      <p:ext uri="{BB962C8B-B14F-4D97-AF65-F5344CB8AC3E}">
        <p14:creationId xmlns:p14="http://schemas.microsoft.com/office/powerpoint/2010/main" val="1970684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137FA-A3F5-435F-672C-63B96173420B}"/>
              </a:ext>
            </a:extLst>
          </p:cNvPr>
          <p:cNvSpPr>
            <a:spLocks noGrp="1"/>
          </p:cNvSpPr>
          <p:nvPr>
            <p:ph type="title"/>
          </p:nvPr>
        </p:nvSpPr>
        <p:spPr/>
        <p:txBody>
          <a:bodyPr/>
          <a:lstStyle/>
          <a:p>
            <a:r>
              <a:rPr lang="it-IT" dirty="0"/>
              <a:t>Minacce del cyberspazio</a:t>
            </a:r>
          </a:p>
        </p:txBody>
      </p:sp>
      <p:sp>
        <p:nvSpPr>
          <p:cNvPr id="3" name="Content Placeholder 2">
            <a:extLst>
              <a:ext uri="{FF2B5EF4-FFF2-40B4-BE49-F238E27FC236}">
                <a16:creationId xmlns:a16="http://schemas.microsoft.com/office/drawing/2014/main" id="{E3092BE9-1D54-2914-0A97-9D4A3C7BF7B5}"/>
              </a:ext>
            </a:extLst>
          </p:cNvPr>
          <p:cNvSpPr>
            <a:spLocks noGrp="1"/>
          </p:cNvSpPr>
          <p:nvPr>
            <p:ph sz="half" idx="1"/>
          </p:nvPr>
        </p:nvSpPr>
        <p:spPr/>
        <p:txBody>
          <a:bodyPr>
            <a:normAutofit fontScale="92500" lnSpcReduction="10000"/>
          </a:bodyPr>
          <a:lstStyle/>
          <a:p>
            <a:r>
              <a:rPr lang="it-IT" sz="2400" dirty="0">
                <a:effectLst/>
                <a:ea typeface="Times New Roman" panose="02020603050405020304" pitchFamily="18" charset="0"/>
              </a:rPr>
              <a:t>Per le aziende agricole che si avventurano nel mondo digitale, è indispensabile individuare e comprendere le numerose </a:t>
            </a:r>
            <a:r>
              <a:rPr lang="it-IT" sz="2400" b="1" dirty="0">
                <a:effectLst/>
                <a:ea typeface="Times New Roman" panose="02020603050405020304" pitchFamily="18" charset="0"/>
              </a:rPr>
              <a:t>minacce informatiche </a:t>
            </a:r>
            <a:r>
              <a:rPr lang="it-IT" sz="2400" dirty="0">
                <a:effectLst/>
                <a:ea typeface="Times New Roman" panose="02020603050405020304" pitchFamily="18" charset="0"/>
              </a:rPr>
              <a:t>che potrebbero mettere a repentaglio le loro attività. </a:t>
            </a:r>
            <a:endParaRPr lang="en-US" sz="2400" dirty="0">
              <a:effectLst/>
              <a:ea typeface="Times New Roman" panose="02020603050405020304" pitchFamily="18" charset="0"/>
            </a:endParaRPr>
          </a:p>
          <a:p>
            <a:r>
              <a:rPr lang="it-IT" sz="2400" dirty="0">
                <a:ea typeface="Times New Roman" panose="02020603050405020304" pitchFamily="18" charset="0"/>
              </a:rPr>
              <a:t>Le minacce informatiche non si limitano alla violazione dei sistemi informatici</a:t>
            </a:r>
            <a:r>
              <a:rPr lang="it-IT" sz="2400" dirty="0">
                <a:effectLst/>
                <a:ea typeface="Times New Roman" panose="02020603050405020304" pitchFamily="18" charset="0"/>
              </a:rPr>
              <a:t>, per esempio</a:t>
            </a:r>
            <a:r>
              <a:rPr lang="it-IT" sz="2400" dirty="0">
                <a:ea typeface="Times New Roman" panose="02020603050405020304" pitchFamily="18" charset="0"/>
              </a:rPr>
              <a:t> potrebbe essere a rischio:</a:t>
            </a:r>
            <a:endParaRPr lang="it-IT" sz="2400" dirty="0">
              <a:effectLst/>
              <a:ea typeface="Times New Roman" panose="02020603050405020304" pitchFamily="18" charset="0"/>
            </a:endParaRPr>
          </a:p>
          <a:p>
            <a:pPr lvl="1"/>
            <a:r>
              <a:rPr lang="it-IT" dirty="0"/>
              <a:t>Un agricoltore che utilizza trattori smart </a:t>
            </a:r>
          </a:p>
          <a:p>
            <a:pPr lvl="1"/>
            <a:r>
              <a:rPr lang="it-IT" dirty="0"/>
              <a:t>Le piattaforme digitali utilizzate per tracciare la salute e gli spostamenti del bestiame </a:t>
            </a:r>
          </a:p>
          <a:p>
            <a:pPr lvl="1"/>
            <a:r>
              <a:rPr lang="it-IT" dirty="0"/>
              <a:t>Mercati online per le aziende agricole</a:t>
            </a:r>
            <a:endParaRPr lang="en-GB" dirty="0"/>
          </a:p>
        </p:txBody>
      </p:sp>
      <p:sp>
        <p:nvSpPr>
          <p:cNvPr id="6" name="Slide Number Placeholder 5">
            <a:extLst>
              <a:ext uri="{FF2B5EF4-FFF2-40B4-BE49-F238E27FC236}">
                <a16:creationId xmlns:a16="http://schemas.microsoft.com/office/drawing/2014/main" id="{80A3FF67-2753-03CC-E09D-CB760E3F0FA7}"/>
              </a:ext>
            </a:extLst>
          </p:cNvPr>
          <p:cNvSpPr>
            <a:spLocks noGrp="1"/>
          </p:cNvSpPr>
          <p:nvPr>
            <p:ph type="sldNum" sz="quarter" idx="12"/>
          </p:nvPr>
        </p:nvSpPr>
        <p:spPr/>
        <p:txBody>
          <a:bodyPr/>
          <a:lstStyle/>
          <a:p>
            <a:fld id="{6FF9F0C5-380F-41C2-899A-BAC0F0927E16}" type="slidenum">
              <a:rPr lang="en-US" smtClean="0"/>
              <a:t>11</a:t>
            </a:fld>
            <a:endParaRPr lang="en-US" dirty="0"/>
          </a:p>
        </p:txBody>
      </p:sp>
      <p:sp>
        <p:nvSpPr>
          <p:cNvPr id="7" name="Segnaposto piè di pagina 1">
            <a:extLst>
              <a:ext uri="{FF2B5EF4-FFF2-40B4-BE49-F238E27FC236}">
                <a16:creationId xmlns:a16="http://schemas.microsoft.com/office/drawing/2014/main" id="{69BFDBC2-4807-C748-8E3E-C1F11AFEA31E}"/>
              </a:ext>
            </a:extLst>
          </p:cNvPr>
          <p:cNvSpPr>
            <a:spLocks noGrp="1"/>
          </p:cNvSpPr>
          <p:nvPr>
            <p:ph type="ftr" sz="quarter" idx="11"/>
          </p:nvPr>
        </p:nvSpPr>
        <p:spPr>
          <a:xfrm>
            <a:off x="838200" y="6199460"/>
            <a:ext cx="9982200" cy="600074"/>
          </a:xfrm>
        </p:spPr>
        <p:txBody>
          <a:bodyPr/>
          <a:lstStyle/>
          <a:p>
            <a:r>
              <a:rPr lang="en-US" dirty="0"/>
              <a:t>Module: Horizontal Skill / Learning Unit: Digital Skills / Sub Unit: Digital Research</a:t>
            </a:r>
          </a:p>
        </p:txBody>
      </p:sp>
      <p:pic>
        <p:nvPicPr>
          <p:cNvPr id="8" name="Picture 7">
            <a:extLst>
              <a:ext uri="{FF2B5EF4-FFF2-40B4-BE49-F238E27FC236}">
                <a16:creationId xmlns:a16="http://schemas.microsoft.com/office/drawing/2014/main" id="{17948B59-1F14-EFD1-3953-3344C8C91E6A}"/>
              </a:ext>
            </a:extLst>
          </p:cNvPr>
          <p:cNvPicPr>
            <a:picLocks noChangeAspect="1"/>
          </p:cNvPicPr>
          <p:nvPr/>
        </p:nvPicPr>
        <p:blipFill rotWithShape="1">
          <a:blip r:embed="rId2">
            <a:extLst>
              <a:ext uri="{28A0092B-C50C-407E-A947-70E740481C1C}">
                <a14:useLocalDpi xmlns:a14="http://schemas.microsoft.com/office/drawing/2010/main" val="0"/>
              </a:ext>
            </a:extLst>
          </a:blip>
          <a:srcRect l="1772" t="3125" r="7495" b="4029"/>
          <a:stretch/>
        </p:blipFill>
        <p:spPr bwMode="auto">
          <a:xfrm>
            <a:off x="65049" y="1825625"/>
            <a:ext cx="779780" cy="791845"/>
          </a:xfrm>
          <a:prstGeom prst="rect">
            <a:avLst/>
          </a:prstGeom>
          <a:noFill/>
          <a:ln>
            <a:noFill/>
          </a:ln>
          <a:extLst>
            <a:ext uri="{53640926-AAD7-44D8-BBD7-CCE9431645EC}">
              <a14:shadowObscured xmlns:a14="http://schemas.microsoft.com/office/drawing/2010/main"/>
            </a:ext>
          </a:extLst>
        </p:spPr>
      </p:pic>
      <p:pic>
        <p:nvPicPr>
          <p:cNvPr id="9" name="Content Placeholder 8">
            <a:extLst>
              <a:ext uri="{FF2B5EF4-FFF2-40B4-BE49-F238E27FC236}">
                <a16:creationId xmlns:a16="http://schemas.microsoft.com/office/drawing/2014/main" id="{50F42D1D-44B7-D405-2E8C-C3FBDA939EF4}"/>
              </a:ext>
            </a:extLst>
          </p:cNvPr>
          <p:cNvPicPr>
            <a:picLocks noGrp="1" noChangeAspect="1"/>
          </p:cNvPicPr>
          <p:nvPr>
            <p:ph sz="half" idx="2"/>
          </p:nvPr>
        </p:nvPicPr>
        <p:blipFill>
          <a:blip r:embed="rId3"/>
          <a:stretch>
            <a:fillRect/>
          </a:stretch>
        </p:blipFill>
        <p:spPr>
          <a:xfrm>
            <a:off x="6019800" y="1713185"/>
            <a:ext cx="5943600" cy="3962399"/>
          </a:xfrm>
          <a:prstGeom prst="rect">
            <a:avLst/>
          </a:prstGeom>
          <a:ln>
            <a:solidFill>
              <a:srgbClr val="4F81BD"/>
            </a:solidFill>
          </a:ln>
        </p:spPr>
      </p:pic>
    </p:spTree>
    <p:extLst>
      <p:ext uri="{BB962C8B-B14F-4D97-AF65-F5344CB8AC3E}">
        <p14:creationId xmlns:p14="http://schemas.microsoft.com/office/powerpoint/2010/main" val="3121624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8A793-EAC6-F4C8-7412-2CBF4EC51636}"/>
              </a:ext>
            </a:extLst>
          </p:cNvPr>
          <p:cNvSpPr>
            <a:spLocks noGrp="1"/>
          </p:cNvSpPr>
          <p:nvPr>
            <p:ph type="title"/>
          </p:nvPr>
        </p:nvSpPr>
        <p:spPr/>
        <p:txBody>
          <a:bodyPr/>
          <a:lstStyle/>
          <a:p>
            <a:r>
              <a:rPr lang="it-IT" dirty="0"/>
              <a:t>Attività pratica #1</a:t>
            </a:r>
          </a:p>
        </p:txBody>
      </p:sp>
      <p:sp>
        <p:nvSpPr>
          <p:cNvPr id="3" name="Content Placeholder 2">
            <a:extLst>
              <a:ext uri="{FF2B5EF4-FFF2-40B4-BE49-F238E27FC236}">
                <a16:creationId xmlns:a16="http://schemas.microsoft.com/office/drawing/2014/main" id="{DCB5E3D3-8889-E1D4-EB22-92DCF3C4B469}"/>
              </a:ext>
            </a:extLst>
          </p:cNvPr>
          <p:cNvSpPr>
            <a:spLocks noGrp="1"/>
          </p:cNvSpPr>
          <p:nvPr>
            <p:ph sz="half" idx="1"/>
          </p:nvPr>
        </p:nvSpPr>
        <p:spPr>
          <a:xfrm>
            <a:off x="838199" y="1825625"/>
            <a:ext cx="8439615" cy="4351338"/>
          </a:xfrm>
        </p:spPr>
        <p:txBody>
          <a:bodyPr/>
          <a:lstStyle/>
          <a:p>
            <a:endParaRPr lang="en-GB" dirty="0"/>
          </a:p>
          <a:p>
            <a:endParaRPr lang="en-GB" dirty="0"/>
          </a:p>
          <a:p>
            <a:r>
              <a:rPr lang="it-IT" dirty="0"/>
              <a:t>Attività di gruppo per la ricerca digitale </a:t>
            </a:r>
          </a:p>
          <a:p>
            <a:pPr marL="0" indent="0">
              <a:buNone/>
            </a:pPr>
            <a:r>
              <a:rPr lang="en-GB" dirty="0">
                <a:hlinkClick r:id="rId2"/>
              </a:rPr>
              <a:t>https://docs.google.com/document/d/1SRUoewg6us0uS43WKQXzbawAMScDWUID/edit?usp=sharing&amp;ouid=109073457666436238228&amp;rtpof=true&amp;sd=true</a:t>
            </a:r>
            <a:r>
              <a:rPr lang="en-GB" dirty="0"/>
              <a:t> </a:t>
            </a:r>
          </a:p>
        </p:txBody>
      </p:sp>
      <p:sp>
        <p:nvSpPr>
          <p:cNvPr id="6" name="Slide Number Placeholder 5">
            <a:extLst>
              <a:ext uri="{FF2B5EF4-FFF2-40B4-BE49-F238E27FC236}">
                <a16:creationId xmlns:a16="http://schemas.microsoft.com/office/drawing/2014/main" id="{E618C741-9506-841E-F52B-18FAF329AB28}"/>
              </a:ext>
            </a:extLst>
          </p:cNvPr>
          <p:cNvSpPr>
            <a:spLocks noGrp="1"/>
          </p:cNvSpPr>
          <p:nvPr>
            <p:ph type="sldNum" sz="quarter" idx="12"/>
          </p:nvPr>
        </p:nvSpPr>
        <p:spPr/>
        <p:txBody>
          <a:bodyPr/>
          <a:lstStyle/>
          <a:p>
            <a:fld id="{6FF9F0C5-380F-41C2-899A-BAC0F0927E16}" type="slidenum">
              <a:rPr lang="en-US" smtClean="0"/>
              <a:t>12</a:t>
            </a:fld>
            <a:endParaRPr lang="en-US" dirty="0"/>
          </a:p>
        </p:txBody>
      </p:sp>
      <p:sp>
        <p:nvSpPr>
          <p:cNvPr id="7" name="Segnaposto piè di pagina 1">
            <a:extLst>
              <a:ext uri="{FF2B5EF4-FFF2-40B4-BE49-F238E27FC236}">
                <a16:creationId xmlns:a16="http://schemas.microsoft.com/office/drawing/2014/main" id="{A425B156-73A7-B1B5-6914-59B952040CD7}"/>
              </a:ext>
            </a:extLst>
          </p:cNvPr>
          <p:cNvSpPr>
            <a:spLocks noGrp="1"/>
          </p:cNvSpPr>
          <p:nvPr>
            <p:ph type="ftr" sz="quarter" idx="11"/>
          </p:nvPr>
        </p:nvSpPr>
        <p:spPr>
          <a:xfrm>
            <a:off x="838200" y="6199460"/>
            <a:ext cx="9982200" cy="600074"/>
          </a:xfrm>
        </p:spPr>
        <p:txBody>
          <a:bodyPr/>
          <a:lstStyle/>
          <a:p>
            <a:r>
              <a:rPr lang="en-US" dirty="0"/>
              <a:t>Module: Horizontal Skill / Learning Unit: Digital Skills / Sub Unit: Digital Research</a:t>
            </a:r>
          </a:p>
        </p:txBody>
      </p:sp>
    </p:spTree>
    <p:extLst>
      <p:ext uri="{BB962C8B-B14F-4D97-AF65-F5344CB8AC3E}">
        <p14:creationId xmlns:p14="http://schemas.microsoft.com/office/powerpoint/2010/main" val="7300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996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735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Indice</a:t>
            </a: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normAutofit lnSpcReduction="10000"/>
          </a:bodyPr>
          <a:lstStyle/>
          <a:p>
            <a:endParaRPr lang="en-GB" dirty="0"/>
          </a:p>
          <a:p>
            <a:r>
              <a:rPr lang="en-GB" dirty="0"/>
              <a:t> </a:t>
            </a:r>
            <a:r>
              <a:rPr lang="it-IT" dirty="0"/>
              <a:t>Comunicazione e collaborazione digitale</a:t>
            </a:r>
          </a:p>
          <a:p>
            <a:pPr marL="0" indent="0">
              <a:buNone/>
            </a:pPr>
            <a:endParaRPr lang="it-IT" dirty="0"/>
          </a:p>
          <a:p>
            <a:r>
              <a:rPr lang="it-IT" dirty="0"/>
              <a:t>Piattaforme digitali per una comunicazione efficace</a:t>
            </a:r>
          </a:p>
          <a:p>
            <a:pPr marL="0" indent="0">
              <a:buNone/>
            </a:pPr>
            <a:endParaRPr lang="it-IT" dirty="0"/>
          </a:p>
          <a:p>
            <a:pPr marR="0">
              <a:spcAft>
                <a:spcPts val="0"/>
              </a:spcAft>
            </a:pPr>
            <a:r>
              <a:rPr lang="it-IT" dirty="0"/>
              <a:t>Strumenti di collaborazione</a:t>
            </a:r>
          </a:p>
          <a:p>
            <a:pPr marL="0" marR="0" indent="0">
              <a:spcAft>
                <a:spcPts val="0"/>
              </a:spcAft>
              <a:buNone/>
            </a:pPr>
            <a:endParaRPr lang="it-IT" dirty="0"/>
          </a:p>
          <a:p>
            <a:pPr marR="0">
              <a:spcAft>
                <a:spcPts val="0"/>
              </a:spcAft>
            </a:pPr>
            <a:r>
              <a:rPr lang="it-IT" dirty="0"/>
              <a:t>Social Media</a:t>
            </a:r>
          </a:p>
          <a:p>
            <a:pPr marL="0" marR="0" indent="0">
              <a:spcAft>
                <a:spcPts val="0"/>
              </a:spcAft>
              <a:buNone/>
            </a:pPr>
            <a:endParaRPr lang="it-IT" dirty="0"/>
          </a:p>
          <a:p>
            <a:pPr marR="0">
              <a:spcAft>
                <a:spcPts val="0"/>
              </a:spcAft>
            </a:pPr>
            <a:r>
              <a:rPr lang="it-IT" dirty="0"/>
              <a:t>Strumenti di gestione</a:t>
            </a:r>
          </a:p>
          <a:p>
            <a:endParaRPr lang="en-GB" dirty="0"/>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15</a:t>
            </a:fld>
            <a:endParaRPr lang="en-US" dirty="0"/>
          </a:p>
        </p:txBody>
      </p:sp>
      <p:sp>
        <p:nvSpPr>
          <p:cNvPr id="4" name="Segnaposto piè di pagina 1">
            <a:extLst>
              <a:ext uri="{FF2B5EF4-FFF2-40B4-BE49-F238E27FC236}">
                <a16:creationId xmlns:a16="http://schemas.microsoft.com/office/drawing/2014/main" id="{83479139-8E1F-7E17-0B78-E74B37DE9411}"/>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Communication and Collaboration</a:t>
            </a:r>
          </a:p>
        </p:txBody>
      </p:sp>
    </p:spTree>
    <p:extLst>
      <p:ext uri="{BB962C8B-B14F-4D97-AF65-F5344CB8AC3E}">
        <p14:creationId xmlns:p14="http://schemas.microsoft.com/office/powerpoint/2010/main" val="783230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it-IT" sz="4400" dirty="0"/>
              <a:t>Comunicazione e collaborazione digitale</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23375" y="1709102"/>
            <a:ext cx="4077900" cy="4529774"/>
          </a:xfrm>
        </p:spPr>
        <p:txBody>
          <a:bodyPr>
            <a:noAutofit/>
          </a:bodyPr>
          <a:lstStyle/>
          <a:p>
            <a:r>
              <a:rPr lang="it-IT" sz="1800" dirty="0"/>
              <a:t>Gli</a:t>
            </a:r>
            <a:r>
              <a:rPr lang="it-IT" sz="1800" b="1" dirty="0"/>
              <a:t> strumenti di comunicazione digitale </a:t>
            </a:r>
            <a:r>
              <a:rPr lang="it-IT" sz="1800" dirty="0"/>
              <a:t>possono colmare il divario tra agricoltrici e agricoltori, fornitrici e fornitori e clienti, promuovendo la collaborazione e il processo decisionale in tempo reale.</a:t>
            </a:r>
            <a:r>
              <a:rPr lang="it-IT" sz="1800" b="1" dirty="0"/>
              <a:t> </a:t>
            </a:r>
            <a:endParaRPr lang="en-GB" sz="1800" dirty="0"/>
          </a:p>
          <a:p>
            <a:r>
              <a:rPr lang="it-IT" sz="1800" dirty="0"/>
              <a:t>Una comunicazione digitale efficace può portare a una migliore allocazione delle risorse, dalla manodopera ai macchinari, sulla base di informazioni condivise. </a:t>
            </a:r>
            <a:r>
              <a:rPr lang="en-GB" sz="1800" dirty="0"/>
              <a:t>.</a:t>
            </a:r>
          </a:p>
          <a:p>
            <a:r>
              <a:rPr lang="it-IT" sz="1800" dirty="0"/>
              <a:t>Gli strumenti di collaborazione digitale consentono alle agricoltrici e agli agricoltori di condividere conoscenze, buone pratiche e tecniche agricole innovative con una comunità più ampia. </a:t>
            </a:r>
            <a:endParaRPr lang="en-GB" sz="1800" dirty="0"/>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16</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Communication and Collaboration</a:t>
            </a:r>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359507" y="1792156"/>
            <a:ext cx="722189" cy="722189"/>
          </a:xfrm>
          <a:prstGeom prst="rect">
            <a:avLst/>
          </a:prstGeom>
        </p:spPr>
      </p:pic>
      <p:pic>
        <p:nvPicPr>
          <p:cNvPr id="4" name="Picture 3" descr="Art of communication statistics">
            <a:extLst>
              <a:ext uri="{FF2B5EF4-FFF2-40B4-BE49-F238E27FC236}">
                <a16:creationId xmlns:a16="http://schemas.microsoft.com/office/drawing/2014/main" id="{EDB561CF-BE6C-6237-3929-CD1E8211B6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6902" y="1792156"/>
            <a:ext cx="5789930" cy="3620770"/>
          </a:xfrm>
          <a:prstGeom prst="rect">
            <a:avLst/>
          </a:prstGeom>
          <a:noFill/>
          <a:ln>
            <a:noFill/>
          </a:ln>
        </p:spPr>
      </p:pic>
      <p:sp>
        <p:nvSpPr>
          <p:cNvPr id="8" name="TextBox 7">
            <a:extLst>
              <a:ext uri="{FF2B5EF4-FFF2-40B4-BE49-F238E27FC236}">
                <a16:creationId xmlns:a16="http://schemas.microsoft.com/office/drawing/2014/main" id="{E3D2CED9-5A54-5C7F-19E4-F2D79E9BAECA}"/>
              </a:ext>
            </a:extLst>
          </p:cNvPr>
          <p:cNvSpPr txBox="1"/>
          <p:nvPr/>
        </p:nvSpPr>
        <p:spPr>
          <a:xfrm>
            <a:off x="5829300" y="5456569"/>
            <a:ext cx="6097464" cy="307777"/>
          </a:xfrm>
          <a:prstGeom prst="rect">
            <a:avLst/>
          </a:prstGeom>
          <a:noFill/>
        </p:spPr>
        <p:txBody>
          <a:bodyPr wrap="square">
            <a:spAutoFit/>
          </a:bodyPr>
          <a:lstStyle/>
          <a:p>
            <a:pPr marL="0" marR="0" algn="ctr">
              <a:spcBef>
                <a:spcPts val="0"/>
              </a:spcBef>
              <a:spcAft>
                <a:spcPts val="0"/>
              </a:spcAft>
            </a:pPr>
            <a:r>
              <a:rPr lang="it-IT" sz="1400" dirty="0">
                <a:effectLst/>
                <a:latin typeface="Calibri" panose="020F0502020204030204" pitchFamily="34" charset="0"/>
                <a:ea typeface="Times New Roman" panose="02020603050405020304" pitchFamily="18" charset="0"/>
              </a:rPr>
              <a:t>L’importanza della comunicazione (fonte: project.co)</a:t>
            </a:r>
            <a:endParaRPr lang="en-GB"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59941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1081696" y="112328"/>
            <a:ext cx="10918632" cy="1238249"/>
          </a:xfrm>
        </p:spPr>
        <p:txBody>
          <a:bodyPr anchor="b">
            <a:normAutofit/>
          </a:bodyPr>
          <a:lstStyle/>
          <a:p>
            <a:r>
              <a:rPr lang="it-IT" sz="4400" dirty="0"/>
              <a:t>Piattaforme digitali</a:t>
            </a:r>
            <a:endParaRPr lang="en-GB" sz="4400" dirty="0"/>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23374" y="1350577"/>
            <a:ext cx="4716809" cy="4529774"/>
          </a:xfrm>
        </p:spPr>
        <p:txBody>
          <a:bodyPr>
            <a:noAutofit/>
          </a:bodyPr>
          <a:lstStyle/>
          <a:p>
            <a:r>
              <a:rPr lang="it-IT" sz="1800" dirty="0"/>
              <a:t>Gli </a:t>
            </a:r>
            <a:r>
              <a:rPr lang="it-IT" sz="1800" b="1" dirty="0"/>
              <a:t>strumenti di comunicazione e collaborazione </a:t>
            </a:r>
            <a:r>
              <a:rPr lang="it-IT" sz="1800" dirty="0"/>
              <a:t>possono essere classificati in base alle loro funzioni e modalità di comunicazioni primarie che sono in grado di facilitare:</a:t>
            </a:r>
          </a:p>
          <a:p>
            <a:endParaRPr lang="en-GB" sz="1800" dirty="0">
              <a:effectLst/>
              <a:latin typeface="Times New Roman" panose="02020603050405020304" pitchFamily="18" charset="0"/>
              <a:ea typeface="Times New Roman" panose="02020603050405020304" pitchFamily="18" charset="0"/>
            </a:endParaRPr>
          </a:p>
          <a:p>
            <a:pPr lvl="1"/>
            <a:r>
              <a:rPr lang="it-IT" sz="1600" dirty="0"/>
              <a:t>• App di messaggistica istantanea &amp; chat</a:t>
            </a:r>
          </a:p>
          <a:p>
            <a:pPr lvl="1"/>
            <a:r>
              <a:rPr lang="it-IT" sz="1600" dirty="0"/>
              <a:t>• Piattaforme di posta elettronica</a:t>
            </a:r>
          </a:p>
          <a:p>
            <a:pPr lvl="1"/>
            <a:r>
              <a:rPr lang="it-IT" sz="1600" dirty="0"/>
              <a:t>• Strumenti di videoconferenza</a:t>
            </a:r>
          </a:p>
          <a:p>
            <a:pPr lvl="1"/>
            <a:r>
              <a:rPr lang="it-IT" sz="1600" dirty="0"/>
              <a:t>• Piattaforme di collaborazione e comunicazione di gruppo</a:t>
            </a:r>
          </a:p>
          <a:p>
            <a:pPr lvl="1"/>
            <a:r>
              <a:rPr lang="it-IT" sz="1600" dirty="0"/>
              <a:t>• Social media</a:t>
            </a:r>
          </a:p>
          <a:p>
            <a:pPr lvl="1"/>
            <a:r>
              <a:rPr lang="it-IT" sz="1600" dirty="0"/>
              <a:t>• Forums di discussione</a:t>
            </a:r>
          </a:p>
          <a:p>
            <a:pPr lvl="1"/>
            <a:r>
              <a:rPr lang="it-IT" sz="1600" dirty="0"/>
              <a:t>• Strumenti  VoIP (Voice-over-IP)</a:t>
            </a:r>
          </a:p>
          <a:p>
            <a:pPr lvl="1"/>
            <a:r>
              <a:rPr lang="it-IT" sz="1600" dirty="0"/>
              <a:t>• Piattaforme per la gestione di progetti e collaborazione ad attività</a:t>
            </a:r>
          </a:p>
          <a:p>
            <a:pPr lvl="1"/>
            <a:r>
              <a:rPr lang="it-IT" sz="1600" dirty="0"/>
              <a:t>• Condivisione di documenti e archiviazione cloud</a:t>
            </a:r>
          </a:p>
          <a:p>
            <a:pPr lvl="1"/>
            <a:r>
              <a:rPr lang="it-IT" sz="1600" dirty="0"/>
              <a:t>• Strumenti per la raccolta di feedback e la creazione di sondaggi</a:t>
            </a:r>
          </a:p>
          <a:p>
            <a:endParaRPr lang="en-GB" sz="1800" dirty="0"/>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17</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Communication and Collaboration</a:t>
            </a:r>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357456" y="1580121"/>
            <a:ext cx="722189" cy="722189"/>
          </a:xfrm>
          <a:prstGeom prst="rect">
            <a:avLst/>
          </a:prstGeom>
        </p:spPr>
      </p:pic>
      <p:pic>
        <p:nvPicPr>
          <p:cNvPr id="11" name="Picture 10">
            <a:extLst>
              <a:ext uri="{FF2B5EF4-FFF2-40B4-BE49-F238E27FC236}">
                <a16:creationId xmlns:a16="http://schemas.microsoft.com/office/drawing/2014/main" id="{BD48C21C-8D00-CE54-8FE5-955B9A63FE6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7640" y="2137535"/>
            <a:ext cx="5358311" cy="3249760"/>
          </a:xfrm>
          <a:prstGeom prst="rect">
            <a:avLst/>
          </a:prstGeom>
          <a:noFill/>
          <a:ln>
            <a:solidFill>
              <a:schemeClr val="accent1"/>
            </a:solidFill>
          </a:ln>
        </p:spPr>
      </p:pic>
      <p:sp>
        <p:nvSpPr>
          <p:cNvPr id="14" name="TextBox 13">
            <a:extLst>
              <a:ext uri="{FF2B5EF4-FFF2-40B4-BE49-F238E27FC236}">
                <a16:creationId xmlns:a16="http://schemas.microsoft.com/office/drawing/2014/main" id="{50943649-77A4-9CCD-4745-13A34364218C}"/>
              </a:ext>
            </a:extLst>
          </p:cNvPr>
          <p:cNvSpPr txBox="1"/>
          <p:nvPr/>
        </p:nvSpPr>
        <p:spPr>
          <a:xfrm>
            <a:off x="5940183" y="5502666"/>
            <a:ext cx="6097464" cy="307777"/>
          </a:xfrm>
          <a:prstGeom prst="rect">
            <a:avLst/>
          </a:prstGeom>
          <a:noFill/>
        </p:spPr>
        <p:txBody>
          <a:bodyPr wrap="square">
            <a:spAutoFit/>
          </a:bodyPr>
          <a:lstStyle/>
          <a:p>
            <a:pPr marL="0" marR="0" algn="ctr">
              <a:spcBef>
                <a:spcPts val="0"/>
              </a:spcBef>
              <a:spcAft>
                <a:spcPts val="0"/>
              </a:spcAft>
            </a:pPr>
            <a:r>
              <a:rPr lang="it-IT" sz="1400" dirty="0">
                <a:solidFill>
                  <a:srgbClr val="000000"/>
                </a:solidFill>
                <a:effectLst/>
                <a:latin typeface="Calibri" panose="020F0502020204030204" pitchFamily="34" charset="0"/>
                <a:ea typeface="Calibri" panose="020F0502020204030204" pitchFamily="34" charset="0"/>
              </a:rPr>
              <a:t>Classificazione degli strumenti di comunicazione (fonte: getguru.com)</a:t>
            </a:r>
            <a:endParaRPr lang="en-GB"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38127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it-IT" sz="4400" dirty="0"/>
              <a:t>Piattaforme digitali: comunicazione </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54639" y="1425181"/>
            <a:ext cx="4716809" cy="4529774"/>
          </a:xfrm>
        </p:spPr>
        <p:txBody>
          <a:bodyPr>
            <a:noAutofit/>
          </a:bodyPr>
          <a:lstStyle/>
          <a:p>
            <a:r>
              <a:rPr lang="it-IT" sz="1800" dirty="0"/>
              <a:t>Nel moderno panorama agricolo, la capacità di utilizzare in modo efficace gli </a:t>
            </a:r>
            <a:r>
              <a:rPr lang="it-IT" sz="1800" b="1" dirty="0"/>
              <a:t>strumenti digitali </a:t>
            </a:r>
            <a:r>
              <a:rPr lang="it-IT" sz="1800" dirty="0"/>
              <a:t>è fondamentale. Questi strumenti, che vanno dalle app di messaggistica ai programmi specifici per l’agricoltura, offrono alle agricoltrici e agli agricoltori l’opportunità di comunicare immediatamente con altri soggetti interessati.</a:t>
            </a:r>
          </a:p>
          <a:p>
            <a:r>
              <a:rPr lang="it-IT" sz="1800" dirty="0">
                <a:solidFill>
                  <a:srgbClr val="000000"/>
                </a:solidFill>
                <a:latin typeface="Calibri" panose="020F0502020204030204" pitchFamily="34" charset="0"/>
                <a:ea typeface="Calibri" panose="020F0502020204030204" pitchFamily="34" charset="0"/>
              </a:rPr>
              <a:t>Padroneggiando queste piattaforme, le agricoltrici e gli agricoltori possono semplificare le proprie operazioni, ricevere aggiornamenti in tempo reale e mantenersi sempre connessi con il proprio gruppo, le fornitrici e i fornitori e le e i clienti. </a:t>
            </a:r>
          </a:p>
          <a:p>
            <a:r>
              <a:rPr lang="it-IT" sz="1800" dirty="0"/>
              <a:t>Segue una lista non esaustiva degli strumenti di comunicazione più importanti</a:t>
            </a:r>
            <a:r>
              <a:rPr lang="en-GB" sz="1800" dirty="0"/>
              <a:t>:</a:t>
            </a:r>
          </a:p>
          <a:p>
            <a:pPr marL="800100" lvl="1" indent="-342900">
              <a:buAutoNum type="arabicPeriod"/>
            </a:pPr>
            <a:r>
              <a:rPr lang="it-IT" sz="1600" u="sng" dirty="0"/>
              <a:t>Zoom:</a:t>
            </a:r>
            <a:r>
              <a:rPr lang="it-IT" sz="1600" dirty="0"/>
              <a:t> uno strumento di videoconferenza </a:t>
            </a:r>
            <a:r>
              <a:rPr lang="en-GB" sz="1600" dirty="0"/>
              <a:t> </a:t>
            </a:r>
          </a:p>
          <a:p>
            <a:pPr marL="800100" lvl="1" indent="-342900">
              <a:buAutoNum type="arabicPeriod"/>
            </a:pPr>
            <a:r>
              <a:rPr lang="it-IT" sz="1600" u="sng" dirty="0" err="1"/>
              <a:t>Trello</a:t>
            </a:r>
            <a:r>
              <a:rPr lang="it-IT" sz="1600" u="sng" dirty="0"/>
              <a:t>: </a:t>
            </a:r>
            <a:r>
              <a:rPr lang="it-IT" sz="1600" dirty="0"/>
              <a:t>uno strumento di collaborazione visivo che supporta l’organizzazione di attività e progetti. </a:t>
            </a:r>
            <a:r>
              <a:rPr lang="en-GB" sz="1600" dirty="0"/>
              <a:t>. </a:t>
            </a: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18</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Communication and Collaboration</a:t>
            </a:r>
          </a:p>
        </p:txBody>
      </p:sp>
      <p:pic>
        <p:nvPicPr>
          <p:cNvPr id="6" name="Picture 5">
            <a:extLst>
              <a:ext uri="{FF2B5EF4-FFF2-40B4-BE49-F238E27FC236}">
                <a16:creationId xmlns:a16="http://schemas.microsoft.com/office/drawing/2014/main" id="{F84C2CC0-07E3-E26D-35BF-E007FAC29E61}"/>
              </a:ext>
            </a:extLst>
          </p:cNvPr>
          <p:cNvPicPr>
            <a:picLocks noChangeAspect="1"/>
          </p:cNvPicPr>
          <p:nvPr/>
        </p:nvPicPr>
        <p:blipFill>
          <a:blip r:embed="rId2"/>
          <a:stretch>
            <a:fillRect/>
          </a:stretch>
        </p:blipFill>
        <p:spPr>
          <a:xfrm>
            <a:off x="6325357" y="2008059"/>
            <a:ext cx="5606951" cy="3270494"/>
          </a:xfrm>
          <a:prstGeom prst="rect">
            <a:avLst/>
          </a:prstGeom>
        </p:spPr>
      </p:pic>
      <p:sp>
        <p:nvSpPr>
          <p:cNvPr id="9" name="TextBox 8">
            <a:extLst>
              <a:ext uri="{FF2B5EF4-FFF2-40B4-BE49-F238E27FC236}">
                <a16:creationId xmlns:a16="http://schemas.microsoft.com/office/drawing/2014/main" id="{877A7F7B-1F6F-A8D3-8A3B-7612A2D681EC}"/>
              </a:ext>
            </a:extLst>
          </p:cNvPr>
          <p:cNvSpPr txBox="1"/>
          <p:nvPr/>
        </p:nvSpPr>
        <p:spPr>
          <a:xfrm>
            <a:off x="6225542" y="5394035"/>
            <a:ext cx="6097464" cy="276999"/>
          </a:xfrm>
          <a:prstGeom prst="rect">
            <a:avLst/>
          </a:prstGeom>
          <a:noFill/>
        </p:spPr>
        <p:txBody>
          <a:bodyPr wrap="square">
            <a:spAutoFit/>
          </a:bodyPr>
          <a:lstStyle/>
          <a:p>
            <a:pPr marL="0" marR="0" algn="ctr">
              <a:spcBef>
                <a:spcPts val="0"/>
              </a:spcBef>
              <a:spcAft>
                <a:spcPts val="0"/>
              </a:spcAft>
            </a:pPr>
            <a:r>
              <a:rPr lang="it-IT" sz="1200" dirty="0">
                <a:effectLst/>
                <a:latin typeface="Calibri" panose="020F0502020204030204" pitchFamily="34" charset="0"/>
                <a:ea typeface="Times New Roman" panose="02020603050405020304" pitchFamily="18" charset="0"/>
              </a:rPr>
              <a:t>Video conferenza online (fonte: </a:t>
            </a:r>
            <a:r>
              <a:rPr lang="it-IT" sz="1200" dirty="0" err="1">
                <a:effectLst/>
                <a:latin typeface="Calibri" panose="020F0502020204030204" pitchFamily="34" charset="0"/>
                <a:ea typeface="Times New Roman" panose="02020603050405020304" pitchFamily="18" charset="0"/>
              </a:rPr>
              <a:t>zoho</a:t>
            </a:r>
            <a:r>
              <a:rPr lang="en-GB" sz="1200" dirty="0">
                <a:effectLst/>
                <a:latin typeface="Calibri" panose="020F0502020204030204" pitchFamily="34" charset="0"/>
                <a:ea typeface="Times New Roman" panose="02020603050405020304" pitchFamily="18" charset="0"/>
              </a:rPr>
              <a:t>.com)</a:t>
            </a:r>
            <a:endParaRPr lang="en-GB" dirty="0">
              <a:effectLst/>
              <a:latin typeface="Times New Roman" panose="02020603050405020304" pitchFamily="18" charset="0"/>
              <a:ea typeface="Times New Roman" panose="02020603050405020304" pitchFamily="18" charset="0"/>
            </a:endParaRPr>
          </a:p>
        </p:txBody>
      </p:sp>
      <p:pic>
        <p:nvPicPr>
          <p:cNvPr id="7" name="Picture 6" descr="A white circle with blue circles and a globe&#10;&#10;Description automatically generated">
            <a:extLst>
              <a:ext uri="{FF2B5EF4-FFF2-40B4-BE49-F238E27FC236}">
                <a16:creationId xmlns:a16="http://schemas.microsoft.com/office/drawing/2014/main" id="{A2BA38B9-5B70-6BFA-77EF-209BAE51A486}"/>
              </a:ext>
            </a:extLst>
          </p:cNvPr>
          <p:cNvPicPr>
            <a:picLocks noChangeAspect="1"/>
          </p:cNvPicPr>
          <p:nvPr/>
        </p:nvPicPr>
        <p:blipFill>
          <a:blip r:embed="rId3"/>
          <a:stretch>
            <a:fillRect/>
          </a:stretch>
        </p:blipFill>
        <p:spPr>
          <a:xfrm>
            <a:off x="365200" y="1709102"/>
            <a:ext cx="735160" cy="735160"/>
          </a:xfrm>
          <a:prstGeom prst="rect">
            <a:avLst/>
          </a:prstGeom>
        </p:spPr>
      </p:pic>
    </p:spTree>
    <p:extLst>
      <p:ext uri="{BB962C8B-B14F-4D97-AF65-F5344CB8AC3E}">
        <p14:creationId xmlns:p14="http://schemas.microsoft.com/office/powerpoint/2010/main" val="3040140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it-IT" sz="4400" dirty="0"/>
              <a:t>Piattaforme digitali: collaborazione </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23374" y="1709102"/>
            <a:ext cx="4716809" cy="4529774"/>
          </a:xfrm>
        </p:spPr>
        <p:txBody>
          <a:bodyPr>
            <a:noAutofit/>
          </a:bodyPr>
          <a:lstStyle/>
          <a:p>
            <a:r>
              <a:rPr lang="it-IT" sz="1800" dirty="0"/>
              <a:t>Gli </a:t>
            </a:r>
            <a:r>
              <a:rPr lang="it-IT" sz="1800" b="1" dirty="0"/>
              <a:t>strumenti di collaborazione </a:t>
            </a:r>
            <a:r>
              <a:rPr lang="it-IT" sz="1800" dirty="0"/>
              <a:t>includono anche delle funzioni che consentono la gestione dei gruppi, lo sviluppo di progetti comuni e lo scambio di conoscenze. </a:t>
            </a:r>
          </a:p>
          <a:p>
            <a:r>
              <a:rPr lang="it-IT" sz="1800" dirty="0">
                <a:solidFill>
                  <a:srgbClr val="000000"/>
                </a:solidFill>
                <a:latin typeface="Calibri" panose="020F0502020204030204" pitchFamily="34" charset="0"/>
                <a:ea typeface="Calibri" panose="020F0502020204030204" pitchFamily="34" charset="0"/>
              </a:rPr>
              <a:t>Tra le principali funzioni figurano:</a:t>
            </a:r>
            <a:endParaRPr lang="en-GB" sz="1800" dirty="0">
              <a:solidFill>
                <a:srgbClr val="000000"/>
              </a:solidFill>
              <a:latin typeface="Calibri" panose="020F0502020204030204" pitchFamily="34" charset="0"/>
              <a:ea typeface="Calibri" panose="020F0502020204030204" pitchFamily="34" charset="0"/>
            </a:endParaRPr>
          </a:p>
          <a:p>
            <a:pPr marL="742950" lvl="1" indent="-285750">
              <a:buFont typeface="Arial" panose="020B0604020202020204" pitchFamily="34" charset="0"/>
              <a:buChar char="•"/>
            </a:pPr>
            <a:r>
              <a:rPr lang="it-IT" sz="1800" dirty="0">
                <a:solidFill>
                  <a:srgbClr val="000000"/>
                </a:solidFill>
                <a:latin typeface="Calibri" panose="020F0502020204030204" pitchFamily="34" charset="0"/>
                <a:ea typeface="Calibri" panose="020F0502020204030204" pitchFamily="34" charset="0"/>
              </a:rPr>
              <a:t>Chat integrata</a:t>
            </a:r>
          </a:p>
          <a:p>
            <a:pPr marL="742950" lvl="1" indent="-285750">
              <a:buFont typeface="Arial" panose="020B0604020202020204" pitchFamily="34" charset="0"/>
              <a:buChar char="•"/>
            </a:pPr>
            <a:r>
              <a:rPr lang="it-IT" sz="1800" dirty="0">
                <a:solidFill>
                  <a:srgbClr val="000000"/>
                </a:solidFill>
                <a:latin typeface="Calibri" panose="020F0502020204030204" pitchFamily="34" charset="0"/>
                <a:ea typeface="Calibri" panose="020F0502020204030204" pitchFamily="34" charset="0"/>
              </a:rPr>
              <a:t>Gestione delle attività </a:t>
            </a:r>
          </a:p>
          <a:p>
            <a:pPr marL="742950" lvl="1" indent="-285750">
              <a:buFont typeface="Arial" panose="020B0604020202020204" pitchFamily="34" charset="0"/>
              <a:buChar char="•"/>
            </a:pPr>
            <a:r>
              <a:rPr lang="it-IT" sz="1800" dirty="0">
                <a:solidFill>
                  <a:srgbClr val="000000"/>
                </a:solidFill>
                <a:latin typeface="Calibri" panose="020F0502020204030204" pitchFamily="34" charset="0"/>
                <a:ea typeface="Calibri" panose="020F0502020204030204" pitchFamily="34" charset="0"/>
              </a:rPr>
              <a:t>Condivisione di file e collaborazione</a:t>
            </a:r>
          </a:p>
          <a:p>
            <a:pPr marL="742950" lvl="1" indent="-285750">
              <a:buFont typeface="Arial" panose="020B0604020202020204" pitchFamily="34" charset="0"/>
              <a:buChar char="•"/>
            </a:pPr>
            <a:r>
              <a:rPr lang="it-IT" sz="1800" dirty="0">
                <a:solidFill>
                  <a:srgbClr val="000000"/>
                </a:solidFill>
                <a:latin typeface="Calibri" panose="020F0502020204030204" pitchFamily="34" charset="0"/>
                <a:ea typeface="Calibri" panose="020F0502020204030204" pitchFamily="34" charset="0"/>
              </a:rPr>
              <a:t>Calendario e programmazione</a:t>
            </a:r>
          </a:p>
          <a:p>
            <a:pPr marL="742950" lvl="1" indent="-285750">
              <a:buFont typeface="Arial" panose="020B0604020202020204" pitchFamily="34" charset="0"/>
              <a:buChar char="•"/>
            </a:pPr>
            <a:r>
              <a:rPr lang="it-IT" sz="1800" dirty="0">
                <a:solidFill>
                  <a:srgbClr val="000000"/>
                </a:solidFill>
                <a:latin typeface="Calibri" panose="020F0502020204030204" pitchFamily="34" charset="0"/>
                <a:ea typeface="Calibri" panose="020F0502020204030204" pitchFamily="34" charset="0"/>
              </a:rPr>
              <a:t>Notifiche e avvisi</a:t>
            </a:r>
          </a:p>
          <a:p>
            <a:pPr marL="742950" lvl="1" indent="-285750">
              <a:buFont typeface="Arial" panose="020B0604020202020204" pitchFamily="34" charset="0"/>
              <a:buChar char="•"/>
            </a:pPr>
            <a:r>
              <a:rPr lang="it-IT" sz="1800" dirty="0">
                <a:solidFill>
                  <a:srgbClr val="000000"/>
                </a:solidFill>
                <a:latin typeface="Calibri" panose="020F0502020204030204" pitchFamily="34" charset="0"/>
                <a:ea typeface="Calibri" panose="020F0502020204030204" pitchFamily="34" charset="0"/>
              </a:rPr>
              <a:t>Integrazione con altri strumenti, come sistemi CRM, cloud storage o persino ambienti di sviluppo</a:t>
            </a: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19</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Communication and Collaboration</a:t>
            </a:r>
          </a:p>
        </p:txBody>
      </p:sp>
      <p:pic>
        <p:nvPicPr>
          <p:cNvPr id="7" name="Picture 6" descr="A white circle with blue circles and a globe&#10;&#10;Description automatically generated">
            <a:extLst>
              <a:ext uri="{FF2B5EF4-FFF2-40B4-BE49-F238E27FC236}">
                <a16:creationId xmlns:a16="http://schemas.microsoft.com/office/drawing/2014/main" id="{A2BA38B9-5B70-6BFA-77EF-209BAE51A486}"/>
              </a:ext>
            </a:extLst>
          </p:cNvPr>
          <p:cNvPicPr>
            <a:picLocks noChangeAspect="1"/>
          </p:cNvPicPr>
          <p:nvPr/>
        </p:nvPicPr>
        <p:blipFill>
          <a:blip r:embed="rId2"/>
          <a:stretch>
            <a:fillRect/>
          </a:stretch>
        </p:blipFill>
        <p:spPr>
          <a:xfrm>
            <a:off x="365200" y="1709102"/>
            <a:ext cx="735160" cy="735160"/>
          </a:xfrm>
          <a:prstGeom prst="rect">
            <a:avLst/>
          </a:prstGeom>
        </p:spPr>
      </p:pic>
      <p:pic>
        <p:nvPicPr>
          <p:cNvPr id="4" name="Picture 3">
            <a:extLst>
              <a:ext uri="{FF2B5EF4-FFF2-40B4-BE49-F238E27FC236}">
                <a16:creationId xmlns:a16="http://schemas.microsoft.com/office/drawing/2014/main" id="{D01F234E-4C9E-AF3A-F0A7-691E06C60C90}"/>
              </a:ext>
            </a:extLst>
          </p:cNvPr>
          <p:cNvPicPr>
            <a:picLocks noChangeAspect="1"/>
          </p:cNvPicPr>
          <p:nvPr/>
        </p:nvPicPr>
        <p:blipFill>
          <a:blip r:embed="rId3"/>
          <a:stretch>
            <a:fillRect/>
          </a:stretch>
        </p:blipFill>
        <p:spPr>
          <a:xfrm>
            <a:off x="6297516" y="1794842"/>
            <a:ext cx="5680075" cy="4063365"/>
          </a:xfrm>
          <a:prstGeom prst="rect">
            <a:avLst/>
          </a:prstGeom>
          <a:ln>
            <a:solidFill>
              <a:schemeClr val="accent1"/>
            </a:solidFill>
          </a:ln>
        </p:spPr>
      </p:pic>
      <p:sp>
        <p:nvSpPr>
          <p:cNvPr id="11" name="TextBox 10">
            <a:extLst>
              <a:ext uri="{FF2B5EF4-FFF2-40B4-BE49-F238E27FC236}">
                <a16:creationId xmlns:a16="http://schemas.microsoft.com/office/drawing/2014/main" id="{D345500C-337F-39A8-9CBC-8437274BD0EE}"/>
              </a:ext>
            </a:extLst>
          </p:cNvPr>
          <p:cNvSpPr txBox="1"/>
          <p:nvPr/>
        </p:nvSpPr>
        <p:spPr>
          <a:xfrm>
            <a:off x="6157546" y="5835916"/>
            <a:ext cx="6097464" cy="307777"/>
          </a:xfrm>
          <a:prstGeom prst="rect">
            <a:avLst/>
          </a:prstGeom>
          <a:noFill/>
        </p:spPr>
        <p:txBody>
          <a:bodyPr wrap="square">
            <a:spAutoFit/>
          </a:bodyPr>
          <a:lstStyle/>
          <a:p>
            <a:pPr marL="0" marR="0" algn="ctr">
              <a:spcBef>
                <a:spcPts val="0"/>
              </a:spcBef>
              <a:spcAft>
                <a:spcPts val="0"/>
              </a:spcAft>
            </a:pPr>
            <a:r>
              <a:rPr lang="it-IT" sz="1400" dirty="0" err="1">
                <a:effectLst/>
                <a:latin typeface="Calibri" panose="020F0502020204030204" pitchFamily="34" charset="0"/>
                <a:ea typeface="Times New Roman" panose="02020603050405020304" pitchFamily="18" charset="0"/>
              </a:rPr>
              <a:t>Basecamp</a:t>
            </a:r>
            <a:r>
              <a:rPr lang="it-IT" sz="1400" dirty="0">
                <a:effectLst/>
                <a:latin typeface="Calibri" panose="020F0502020204030204" pitchFamily="34" charset="0"/>
                <a:ea typeface="Times New Roman" panose="02020603050405020304" pitchFamily="18" charset="0"/>
              </a:rPr>
              <a:t> - Piattaforma di collaborazione di gruppo (fonte: pcmag.com)</a:t>
            </a:r>
            <a:endParaRPr lang="it-IT"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69228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59C6D-D429-7C7B-0228-FB62CC45C25D}"/>
              </a:ext>
            </a:extLst>
          </p:cNvPr>
          <p:cNvSpPr>
            <a:spLocks noGrp="1"/>
          </p:cNvSpPr>
          <p:nvPr>
            <p:ph type="ctrTitle"/>
          </p:nvPr>
        </p:nvSpPr>
        <p:spPr>
          <a:xfrm>
            <a:off x="1295400" y="3429000"/>
            <a:ext cx="9144000" cy="2387600"/>
          </a:xfrm>
        </p:spPr>
        <p:txBody>
          <a:bodyPr>
            <a:normAutofit fontScale="90000"/>
          </a:bodyPr>
          <a:lstStyle/>
          <a:p>
            <a:r>
              <a:rPr lang="it-IT" b="1" dirty="0">
                <a:solidFill>
                  <a:srgbClr val="94C020"/>
                </a:solidFill>
                <a:latin typeface="+mn-lt"/>
              </a:rPr>
              <a:t>Corso rivolto a: Centri per la formazione professionale</a:t>
            </a:r>
            <a:br>
              <a:rPr lang="it-IT" b="1" dirty="0">
                <a:solidFill>
                  <a:srgbClr val="94C020"/>
                </a:solidFill>
                <a:latin typeface="+mn-lt"/>
              </a:rPr>
            </a:br>
            <a:r>
              <a:rPr lang="it-IT" b="1" dirty="0">
                <a:solidFill>
                  <a:srgbClr val="94C020"/>
                </a:solidFill>
                <a:latin typeface="+mn-lt"/>
              </a:rPr>
              <a:t>Modulo: Competenze trasversali</a:t>
            </a:r>
            <a:br>
              <a:rPr lang="it-IT" b="1" dirty="0">
                <a:solidFill>
                  <a:srgbClr val="94C020"/>
                </a:solidFill>
                <a:latin typeface="+mn-lt"/>
              </a:rPr>
            </a:br>
            <a:r>
              <a:rPr lang="it-IT" b="1" dirty="0">
                <a:solidFill>
                  <a:srgbClr val="94C020"/>
                </a:solidFill>
                <a:latin typeface="+mn-lt"/>
              </a:rPr>
              <a:t>Unità di apprendimento: Competenze digitali</a:t>
            </a:r>
          </a:p>
        </p:txBody>
      </p:sp>
      <p:sp>
        <p:nvSpPr>
          <p:cNvPr id="3" name="Sottotitolo 2">
            <a:extLst>
              <a:ext uri="{FF2B5EF4-FFF2-40B4-BE49-F238E27FC236}">
                <a16:creationId xmlns:a16="http://schemas.microsoft.com/office/drawing/2014/main" id="{153480B5-24EA-F078-8AFA-9CEF6872103E}"/>
              </a:ext>
            </a:extLst>
          </p:cNvPr>
          <p:cNvSpPr>
            <a:spLocks noGrp="1"/>
          </p:cNvSpPr>
          <p:nvPr>
            <p:ph type="subTitle" idx="1"/>
          </p:nvPr>
        </p:nvSpPr>
        <p:spPr>
          <a:xfrm>
            <a:off x="1524000" y="6030119"/>
            <a:ext cx="9144000" cy="1655762"/>
          </a:xfrm>
        </p:spPr>
        <p:txBody>
          <a:bodyPr/>
          <a:lstStyle/>
          <a:p>
            <a:pPr marL="0" indent="0">
              <a:buNone/>
            </a:pPr>
            <a:r>
              <a:rPr lang="en-GB" dirty="0">
                <a:solidFill>
                  <a:schemeClr val="tx1">
                    <a:lumMod val="65000"/>
                    <a:lumOff val="35000"/>
                  </a:schemeClr>
                </a:solidFill>
              </a:rPr>
              <a:t>A CURA DI</a:t>
            </a:r>
            <a:r>
              <a:rPr lang="it-IT" dirty="0">
                <a:solidFill>
                  <a:schemeClr val="tx1">
                    <a:lumMod val="65000"/>
                    <a:lumOff val="35000"/>
                  </a:schemeClr>
                </a:solidFill>
              </a:rPr>
              <a:t>: </a:t>
            </a:r>
            <a:r>
              <a:rPr lang="it-IT" dirty="0"/>
              <a:t>ReadLab</a:t>
            </a:r>
            <a:endParaRPr lang="it-IT" dirty="0">
              <a:solidFill>
                <a:schemeClr val="tx1">
                  <a:lumMod val="65000"/>
                  <a:lumOff val="35000"/>
                </a:schemeClr>
              </a:solidFill>
            </a:endParaRPr>
          </a:p>
        </p:txBody>
      </p:sp>
    </p:spTree>
    <p:extLst>
      <p:ext uri="{BB962C8B-B14F-4D97-AF65-F5344CB8AC3E}">
        <p14:creationId xmlns:p14="http://schemas.microsoft.com/office/powerpoint/2010/main" val="23652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1615440" y="99133"/>
            <a:ext cx="10918632" cy="1238249"/>
          </a:xfrm>
        </p:spPr>
        <p:txBody>
          <a:bodyPr anchor="b">
            <a:normAutofit/>
          </a:bodyPr>
          <a:lstStyle/>
          <a:p>
            <a:r>
              <a:rPr lang="it-IT" sz="4400" dirty="0"/>
              <a:t>Piattaforme digitali: social media </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305460" y="1461289"/>
            <a:ext cx="4716809" cy="4529774"/>
          </a:xfrm>
        </p:spPr>
        <p:txBody>
          <a:bodyPr>
            <a:noAutofit/>
          </a:bodyPr>
          <a:lstStyle/>
          <a:p>
            <a:r>
              <a:rPr lang="en-GB" sz="1800" dirty="0">
                <a:solidFill>
                  <a:srgbClr val="000000"/>
                </a:solidFill>
                <a:latin typeface="Calibri" panose="020F0502020204030204" pitchFamily="34" charset="0"/>
                <a:ea typeface="Calibri" panose="020F0502020204030204" pitchFamily="34" charset="0"/>
              </a:rPr>
              <a:t>I </a:t>
            </a:r>
            <a:r>
              <a:rPr lang="en-GB" sz="1800" b="1" dirty="0">
                <a:solidFill>
                  <a:srgbClr val="000000"/>
                </a:solidFill>
                <a:latin typeface="Calibri" panose="020F0502020204030204" pitchFamily="34" charset="0"/>
                <a:ea typeface="Calibri" panose="020F0502020204030204" pitchFamily="34" charset="0"/>
              </a:rPr>
              <a:t>social media </a:t>
            </a:r>
            <a:r>
              <a:rPr lang="it-IT" sz="1800" dirty="0">
                <a:solidFill>
                  <a:srgbClr val="000000"/>
                </a:solidFill>
                <a:latin typeface="Calibri" panose="020F0502020204030204" pitchFamily="34" charset="0"/>
                <a:ea typeface="Calibri" panose="020F0502020204030204" pitchFamily="34" charset="0"/>
              </a:rPr>
              <a:t>rappresentano delle piattaforme potenti che possono trasformare il modo in cui le agricoltrici e gli agricoltori </a:t>
            </a:r>
            <a:r>
              <a:rPr lang="it-IT" sz="1800" u="sng" dirty="0">
                <a:solidFill>
                  <a:srgbClr val="000000"/>
                </a:solidFill>
                <a:latin typeface="Calibri" panose="020F0502020204030204" pitchFamily="34" charset="0"/>
                <a:ea typeface="Calibri" panose="020F0502020204030204" pitchFamily="34" charset="0"/>
              </a:rPr>
              <a:t>comunicano</a:t>
            </a:r>
            <a:r>
              <a:rPr lang="it-IT" sz="1800" dirty="0">
                <a:solidFill>
                  <a:srgbClr val="000000"/>
                </a:solidFill>
                <a:latin typeface="Calibri" panose="020F0502020204030204" pitchFamily="34" charset="0"/>
                <a:ea typeface="Calibri" panose="020F0502020204030204" pitchFamily="34" charset="0"/>
              </a:rPr>
              <a:t> e </a:t>
            </a:r>
            <a:r>
              <a:rPr lang="it-IT" sz="1800" u="sng" dirty="0">
                <a:solidFill>
                  <a:srgbClr val="000000"/>
                </a:solidFill>
                <a:latin typeface="Calibri" panose="020F0502020204030204" pitchFamily="34" charset="0"/>
                <a:ea typeface="Calibri" panose="020F0502020204030204" pitchFamily="34" charset="0"/>
              </a:rPr>
              <a:t>collaborano</a:t>
            </a:r>
            <a:r>
              <a:rPr lang="en-GB" sz="1800" dirty="0">
                <a:solidFill>
                  <a:srgbClr val="000000"/>
                </a:solidFill>
                <a:latin typeface="Calibri" panose="020F0502020204030204" pitchFamily="34" charset="0"/>
                <a:ea typeface="Calibri" panose="020F0502020204030204" pitchFamily="34" charset="0"/>
              </a:rPr>
              <a:t>.</a:t>
            </a:r>
          </a:p>
          <a:p>
            <a:endParaRPr lang="en-GB" sz="1800" dirty="0">
              <a:solidFill>
                <a:srgbClr val="000000"/>
              </a:solidFill>
              <a:latin typeface="Calibri" panose="020F0502020204030204" pitchFamily="34" charset="0"/>
              <a:ea typeface="Calibri" panose="020F0502020204030204" pitchFamily="34" charset="0"/>
            </a:endParaRPr>
          </a:p>
          <a:p>
            <a:r>
              <a:rPr lang="it-IT" sz="1800" dirty="0">
                <a:solidFill>
                  <a:srgbClr val="000000"/>
                </a:solidFill>
                <a:latin typeface="Calibri" panose="020F0502020204030204" pitchFamily="34" charset="0"/>
                <a:ea typeface="Calibri" panose="020F0502020204030204" pitchFamily="34" charset="0"/>
              </a:rPr>
              <a:t>Utilizzando gli strumenti dei social media, le agricoltrici e gli agricoltori possono</a:t>
            </a:r>
            <a:r>
              <a:rPr lang="en-GB" sz="1800" dirty="0">
                <a:solidFill>
                  <a:srgbClr val="000000"/>
                </a:solidFill>
                <a:latin typeface="Calibri" panose="020F0502020204030204" pitchFamily="34" charset="0"/>
                <a:ea typeface="Calibri" panose="020F0502020204030204" pitchFamily="34" charset="0"/>
              </a:rPr>
              <a:t>:</a:t>
            </a:r>
          </a:p>
          <a:p>
            <a:pPr marL="285750" indent="-285750">
              <a:buFont typeface="Arial" panose="020B0604020202020204" pitchFamily="34" charset="0"/>
              <a:buChar char="•"/>
            </a:pPr>
            <a:r>
              <a:rPr lang="it-IT" sz="1800" dirty="0">
                <a:solidFill>
                  <a:srgbClr val="000000"/>
                </a:solidFill>
                <a:latin typeface="Calibri" panose="020F0502020204030204" pitchFamily="34" charset="0"/>
                <a:ea typeface="Calibri" panose="020F0502020204030204" pitchFamily="34" charset="0"/>
              </a:rPr>
              <a:t>creare gruppi o pagine dedicate in cui pubblicare </a:t>
            </a:r>
            <a:r>
              <a:rPr lang="it-IT" sz="1800" u="sng" dirty="0">
                <a:solidFill>
                  <a:srgbClr val="000000"/>
                </a:solidFill>
                <a:latin typeface="Calibri" panose="020F0502020204030204" pitchFamily="34" charset="0"/>
                <a:ea typeface="Calibri" panose="020F0502020204030204" pitchFamily="34" charset="0"/>
              </a:rPr>
              <a:t>aggiornamenti</a:t>
            </a:r>
            <a:r>
              <a:rPr lang="it-IT" sz="1800" dirty="0">
                <a:solidFill>
                  <a:srgbClr val="000000"/>
                </a:solidFill>
                <a:latin typeface="Calibri" panose="020F0502020204030204" pitchFamily="34" charset="0"/>
                <a:ea typeface="Calibri" panose="020F0502020204030204" pitchFamily="34" charset="0"/>
              </a:rPr>
              <a:t>, condividere </a:t>
            </a:r>
            <a:r>
              <a:rPr lang="it-IT" sz="1800" u="sng" dirty="0">
                <a:solidFill>
                  <a:srgbClr val="000000"/>
                </a:solidFill>
                <a:latin typeface="Calibri" panose="020F0502020204030204" pitchFamily="34" charset="0"/>
                <a:ea typeface="Calibri" panose="020F0502020204030204" pitchFamily="34" charset="0"/>
              </a:rPr>
              <a:t>approfondimenti</a:t>
            </a:r>
            <a:r>
              <a:rPr lang="it-IT" sz="1800" dirty="0">
                <a:solidFill>
                  <a:srgbClr val="000000"/>
                </a:solidFill>
                <a:latin typeface="Calibri" panose="020F0502020204030204" pitchFamily="34" charset="0"/>
                <a:ea typeface="Calibri" panose="020F0502020204030204" pitchFamily="34" charset="0"/>
              </a:rPr>
              <a:t> e discutere le </a:t>
            </a:r>
            <a:r>
              <a:rPr lang="it-IT" sz="1800" u="sng" dirty="0">
                <a:solidFill>
                  <a:srgbClr val="000000"/>
                </a:solidFill>
                <a:latin typeface="Calibri" panose="020F0502020204030204" pitchFamily="34" charset="0"/>
                <a:ea typeface="Calibri" panose="020F0502020204030204" pitchFamily="34" charset="0"/>
              </a:rPr>
              <a:t>sfide</a:t>
            </a:r>
            <a:r>
              <a:rPr lang="it-IT" sz="1800" dirty="0">
                <a:solidFill>
                  <a:srgbClr val="000000"/>
                </a:solidFill>
                <a:latin typeface="Calibri" panose="020F0502020204030204" pitchFamily="34" charset="0"/>
                <a:ea typeface="Calibri" panose="020F0502020204030204" pitchFamily="34" charset="0"/>
              </a:rPr>
              <a:t>. </a:t>
            </a:r>
          </a:p>
          <a:p>
            <a:pPr marL="285750" indent="-285750">
              <a:buFont typeface="Arial" panose="020B0604020202020204" pitchFamily="34" charset="0"/>
              <a:buChar char="•"/>
            </a:pPr>
            <a:r>
              <a:rPr lang="it-IT" sz="1800" dirty="0">
                <a:solidFill>
                  <a:srgbClr val="000000"/>
                </a:solidFill>
                <a:latin typeface="Calibri" panose="020F0502020204030204" pitchFamily="34" charset="0"/>
                <a:ea typeface="Calibri" panose="020F0502020204030204" pitchFamily="34" charset="0"/>
              </a:rPr>
              <a:t>rimanere aggiornati sulle ultime </a:t>
            </a:r>
            <a:r>
              <a:rPr lang="it-IT" sz="1800" u="sng" dirty="0">
                <a:solidFill>
                  <a:srgbClr val="000000"/>
                </a:solidFill>
                <a:latin typeface="Calibri" panose="020F0502020204030204" pitchFamily="34" charset="0"/>
                <a:ea typeface="Calibri" panose="020F0502020204030204" pitchFamily="34" charset="0"/>
              </a:rPr>
              <a:t>tendenze</a:t>
            </a:r>
            <a:r>
              <a:rPr lang="it-IT" sz="1800" dirty="0">
                <a:solidFill>
                  <a:srgbClr val="000000"/>
                </a:solidFill>
                <a:latin typeface="Calibri" panose="020F0502020204030204" pitchFamily="34" charset="0"/>
                <a:ea typeface="Calibri" panose="020F0502020204030204" pitchFamily="34" charset="0"/>
              </a:rPr>
              <a:t>, sui </a:t>
            </a:r>
            <a:r>
              <a:rPr lang="it-IT" sz="1800" u="sng" dirty="0">
                <a:solidFill>
                  <a:srgbClr val="000000"/>
                </a:solidFill>
                <a:latin typeface="Calibri" panose="020F0502020204030204" pitchFamily="34" charset="0"/>
                <a:ea typeface="Calibri" panose="020F0502020204030204" pitchFamily="34" charset="0"/>
              </a:rPr>
              <a:t>risultati della ricerca </a:t>
            </a:r>
            <a:r>
              <a:rPr lang="it-IT" sz="1800" dirty="0">
                <a:solidFill>
                  <a:srgbClr val="000000"/>
                </a:solidFill>
                <a:latin typeface="Calibri" panose="020F0502020204030204" pitchFamily="34" charset="0"/>
                <a:ea typeface="Calibri" panose="020F0502020204030204" pitchFamily="34" charset="0"/>
              </a:rPr>
              <a:t>e sui </a:t>
            </a:r>
            <a:r>
              <a:rPr lang="it-IT" sz="1800" u="sng" dirty="0">
                <a:solidFill>
                  <a:srgbClr val="000000"/>
                </a:solidFill>
                <a:latin typeface="Calibri" panose="020F0502020204030204" pitchFamily="34" charset="0"/>
                <a:ea typeface="Calibri" panose="020F0502020204030204" pitchFamily="34" charset="0"/>
              </a:rPr>
              <a:t>progressi tecnologici</a:t>
            </a:r>
            <a:r>
              <a:rPr lang="it-IT" sz="1800" dirty="0">
                <a:solidFill>
                  <a:srgbClr val="000000"/>
                </a:solidFill>
                <a:latin typeface="Calibri" panose="020F0502020204030204" pitchFamily="34" charset="0"/>
                <a:ea typeface="Calibri" panose="020F0502020204030204" pitchFamily="34" charset="0"/>
              </a:rPr>
              <a:t> nel settore agricolo.</a:t>
            </a:r>
          </a:p>
          <a:p>
            <a:pPr marL="285750" indent="-285750">
              <a:buFont typeface="Arial" panose="020B0604020202020204" pitchFamily="34" charset="0"/>
              <a:buChar char="•"/>
            </a:pPr>
            <a:r>
              <a:rPr lang="it-IT" sz="1800" dirty="0">
                <a:solidFill>
                  <a:srgbClr val="000000"/>
                </a:solidFill>
                <a:latin typeface="Calibri" panose="020F0502020204030204" pitchFamily="34" charset="0"/>
                <a:ea typeface="Calibri" panose="020F0502020204030204" pitchFamily="34" charset="0"/>
              </a:rPr>
              <a:t>partecipare a </a:t>
            </a:r>
            <a:r>
              <a:rPr lang="it-IT" sz="1800" u="sng" dirty="0">
                <a:solidFill>
                  <a:srgbClr val="000000"/>
                </a:solidFill>
                <a:latin typeface="Calibri" panose="020F0502020204030204" pitchFamily="34" charset="0"/>
                <a:ea typeface="Calibri" panose="020F0502020204030204" pitchFamily="34" charset="0"/>
              </a:rPr>
              <a:t>webinar dal vivo</a:t>
            </a:r>
            <a:r>
              <a:rPr lang="it-IT" sz="1800" dirty="0">
                <a:solidFill>
                  <a:srgbClr val="000000"/>
                </a:solidFill>
                <a:latin typeface="Calibri" panose="020F0502020204030204" pitchFamily="34" charset="0"/>
                <a:ea typeface="Calibri" panose="020F0502020204030204" pitchFamily="34" charset="0"/>
              </a:rPr>
              <a:t>, </a:t>
            </a:r>
            <a:r>
              <a:rPr lang="it-IT" sz="1800" u="sng" dirty="0">
                <a:solidFill>
                  <a:srgbClr val="000000"/>
                </a:solidFill>
                <a:latin typeface="Calibri" panose="020F0502020204030204" pitchFamily="34" charset="0"/>
                <a:ea typeface="Calibri" panose="020F0502020204030204" pitchFamily="34" charset="0"/>
              </a:rPr>
              <a:t>sessioni informative </a:t>
            </a:r>
            <a:r>
              <a:rPr lang="it-IT" sz="1800" dirty="0">
                <a:solidFill>
                  <a:srgbClr val="000000"/>
                </a:solidFill>
                <a:latin typeface="Calibri" panose="020F0502020204030204" pitchFamily="34" charset="0"/>
                <a:ea typeface="Calibri" panose="020F0502020204030204" pitchFamily="34" charset="0"/>
              </a:rPr>
              <a:t>in cui ricevere chiarimenti e </a:t>
            </a:r>
            <a:r>
              <a:rPr lang="it-IT" sz="1800" u="sng" dirty="0">
                <a:solidFill>
                  <a:srgbClr val="000000"/>
                </a:solidFill>
                <a:latin typeface="Calibri" panose="020F0502020204030204" pitchFamily="34" charset="0"/>
                <a:ea typeface="Calibri" panose="020F0502020204030204" pitchFamily="34" charset="0"/>
              </a:rPr>
              <a:t>laboratori online</a:t>
            </a:r>
            <a:r>
              <a:rPr lang="it-IT" sz="1800" dirty="0">
                <a:solidFill>
                  <a:srgbClr val="000000"/>
                </a:solidFill>
                <a:latin typeface="Calibri" panose="020F0502020204030204" pitchFamily="34" charset="0"/>
                <a:ea typeface="Calibri" panose="020F0502020204030204" pitchFamily="34" charset="0"/>
              </a:rPr>
              <a:t>, migliorando le loro competenze e conoscenze.</a:t>
            </a:r>
            <a:endParaRPr lang="en-GB" sz="1800" dirty="0">
              <a:solidFill>
                <a:srgbClr val="000000"/>
              </a:solidFill>
              <a:latin typeface="Calibri" panose="020F0502020204030204" pitchFamily="34" charset="0"/>
              <a:ea typeface="Calibri" panose="020F0502020204030204" pitchFamily="34"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20</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Communication and Collaboration</a:t>
            </a:r>
          </a:p>
        </p:txBody>
      </p:sp>
      <p:pic>
        <p:nvPicPr>
          <p:cNvPr id="6" name="Picture 5">
            <a:extLst>
              <a:ext uri="{FF2B5EF4-FFF2-40B4-BE49-F238E27FC236}">
                <a16:creationId xmlns:a16="http://schemas.microsoft.com/office/drawing/2014/main" id="{60A81C01-D74F-0FF0-A99D-6537F0A8AD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22269" y="2114822"/>
            <a:ext cx="5815330" cy="3104515"/>
          </a:xfrm>
          <a:prstGeom prst="rect">
            <a:avLst/>
          </a:prstGeom>
          <a:noFill/>
          <a:ln>
            <a:solidFill>
              <a:schemeClr val="accent1"/>
            </a:solidFill>
          </a:ln>
        </p:spPr>
      </p:pic>
      <p:sp>
        <p:nvSpPr>
          <p:cNvPr id="9" name="TextBox 8">
            <a:extLst>
              <a:ext uri="{FF2B5EF4-FFF2-40B4-BE49-F238E27FC236}">
                <a16:creationId xmlns:a16="http://schemas.microsoft.com/office/drawing/2014/main" id="{578B5418-64E3-5097-B14E-4DA55EF85D66}"/>
              </a:ext>
            </a:extLst>
          </p:cNvPr>
          <p:cNvSpPr txBox="1"/>
          <p:nvPr/>
        </p:nvSpPr>
        <p:spPr>
          <a:xfrm>
            <a:off x="7074756" y="5362592"/>
            <a:ext cx="3805604" cy="307777"/>
          </a:xfrm>
          <a:prstGeom prst="rect">
            <a:avLst/>
          </a:prstGeom>
          <a:noFill/>
        </p:spPr>
        <p:txBody>
          <a:bodyPr wrap="square">
            <a:spAutoFit/>
          </a:bodyPr>
          <a:lstStyle/>
          <a:p>
            <a:r>
              <a:rPr lang="it-IT" sz="1400" dirty="0">
                <a:solidFill>
                  <a:srgbClr val="000000"/>
                </a:solidFill>
                <a:effectLst/>
                <a:latin typeface="Calibri" panose="020F0502020204030204" pitchFamily="34" charset="0"/>
                <a:ea typeface="Calibri" panose="020F0502020204030204" pitchFamily="34" charset="0"/>
              </a:rPr>
              <a:t>Principali social media (fonte: webhopers.com</a:t>
            </a:r>
            <a:r>
              <a:rPr lang="en-US" sz="1400" dirty="0">
                <a:solidFill>
                  <a:srgbClr val="000000"/>
                </a:solidFill>
                <a:effectLst/>
                <a:latin typeface="Calibri" panose="020F0502020204030204" pitchFamily="34" charset="0"/>
                <a:ea typeface="Calibri" panose="020F0502020204030204" pitchFamily="34" charset="0"/>
              </a:rPr>
              <a:t>)</a:t>
            </a:r>
            <a:endParaRPr lang="en-GB" sz="1400" dirty="0"/>
          </a:p>
        </p:txBody>
      </p:sp>
      <p:pic>
        <p:nvPicPr>
          <p:cNvPr id="15" name="Picture 14" descr="A logo of a network&#10;&#10;Description automatically generated with medium confidence">
            <a:extLst>
              <a:ext uri="{FF2B5EF4-FFF2-40B4-BE49-F238E27FC236}">
                <a16:creationId xmlns:a16="http://schemas.microsoft.com/office/drawing/2014/main" id="{F289A3DE-0A7D-25EC-21B2-9A6B3F09ED46}"/>
              </a:ext>
            </a:extLst>
          </p:cNvPr>
          <p:cNvPicPr>
            <a:picLocks noChangeAspect="1"/>
          </p:cNvPicPr>
          <p:nvPr/>
        </p:nvPicPr>
        <p:blipFill>
          <a:blip r:embed="rId3"/>
          <a:stretch>
            <a:fillRect/>
          </a:stretch>
        </p:blipFill>
        <p:spPr>
          <a:xfrm>
            <a:off x="315869" y="1845090"/>
            <a:ext cx="714918" cy="714918"/>
          </a:xfrm>
          <a:prstGeom prst="rect">
            <a:avLst/>
          </a:prstGeom>
        </p:spPr>
      </p:pic>
    </p:spTree>
    <p:extLst>
      <p:ext uri="{BB962C8B-B14F-4D97-AF65-F5344CB8AC3E}">
        <p14:creationId xmlns:p14="http://schemas.microsoft.com/office/powerpoint/2010/main" val="4199747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1210930" y="105297"/>
            <a:ext cx="10918632" cy="1238249"/>
          </a:xfrm>
        </p:spPr>
        <p:txBody>
          <a:bodyPr anchor="b">
            <a:normAutofit/>
          </a:bodyPr>
          <a:lstStyle/>
          <a:p>
            <a:r>
              <a:rPr lang="it-IT" sz="4400" dirty="0"/>
              <a:t>Piattaforme digitali: strumenti di gestione </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10930" y="1238566"/>
            <a:ext cx="5731119" cy="4529774"/>
          </a:xfrm>
        </p:spPr>
        <p:txBody>
          <a:bodyPr>
            <a:noAutofit/>
          </a:bodyPr>
          <a:lstStyle/>
          <a:p>
            <a:r>
              <a:rPr lang="it-IT" sz="1800" dirty="0"/>
              <a:t>Il </a:t>
            </a:r>
            <a:r>
              <a:rPr lang="it-IT" sz="1800" b="1" dirty="0"/>
              <a:t>software di gestione </a:t>
            </a:r>
            <a:r>
              <a:rPr lang="it-IT" sz="1800" dirty="0"/>
              <a:t>per le aziende agricole è uno strumento specializzato progettato per assistere le agricoltrici e gli agricoltori e in generale le professioniste e i professionisti del settore agricolo nella </a:t>
            </a:r>
            <a:r>
              <a:rPr lang="it-IT" sz="1800" u="sng" dirty="0"/>
              <a:t>gestione</a:t>
            </a:r>
            <a:r>
              <a:rPr lang="it-IT" sz="1800" dirty="0"/>
              <a:t> e nell’</a:t>
            </a:r>
            <a:r>
              <a:rPr lang="it-IT" sz="1800" u="sng" dirty="0"/>
              <a:t>ottimizzazione</a:t>
            </a:r>
            <a:r>
              <a:rPr lang="it-IT" sz="1800" dirty="0"/>
              <a:t> delle loro operazioni agricole. </a:t>
            </a:r>
            <a:endParaRPr lang="en-GB" sz="1800" dirty="0">
              <a:solidFill>
                <a:srgbClr val="000000"/>
              </a:solidFill>
              <a:latin typeface="Calibri" panose="020F0502020204030204" pitchFamily="34" charset="0"/>
              <a:ea typeface="Calibri" panose="020F0502020204030204" pitchFamily="34" charset="0"/>
            </a:endParaRPr>
          </a:p>
          <a:p>
            <a:r>
              <a:rPr lang="it-IT" sz="1800" dirty="0">
                <a:solidFill>
                  <a:srgbClr val="000000"/>
                </a:solidFill>
                <a:latin typeface="Calibri" panose="020F0502020204030204" pitchFamily="34" charset="0"/>
                <a:ea typeface="Calibri" panose="020F0502020204030204" pitchFamily="34" charset="0"/>
              </a:rPr>
              <a:t>Il software di gestione delle aziende agricole consente di</a:t>
            </a:r>
            <a:r>
              <a:rPr lang="en-GB" sz="1800" dirty="0">
                <a:solidFill>
                  <a:srgbClr val="000000"/>
                </a:solidFill>
                <a:latin typeface="Calibri" panose="020F0502020204030204" pitchFamily="34" charset="0"/>
                <a:ea typeface="Calibri" panose="020F0502020204030204" pitchFamily="34" charset="0"/>
              </a:rPr>
              <a:t>:</a:t>
            </a:r>
          </a:p>
          <a:p>
            <a:pPr marL="742950" lvl="1" indent="-285750">
              <a:buFont typeface="Arial" panose="020B0604020202020204" pitchFamily="34" charset="0"/>
              <a:buChar char="•"/>
            </a:pPr>
            <a:r>
              <a:rPr lang="it-IT" sz="1600" dirty="0">
                <a:solidFill>
                  <a:srgbClr val="000000"/>
                </a:solidFill>
                <a:latin typeface="Calibri" panose="020F0502020204030204" pitchFamily="34" charset="0"/>
                <a:ea typeface="Calibri" panose="020F0502020204030204" pitchFamily="34" charset="0"/>
              </a:rPr>
              <a:t>gestire le colture, permettendo alle agricoltrici e agli agricoltori di pianificare, monitorare e analizzare le rotazioni delle colture, i programmi di semina e le previsioni di resa. </a:t>
            </a:r>
          </a:p>
          <a:p>
            <a:pPr marL="742950" lvl="1" indent="-285750">
              <a:buFont typeface="Arial" panose="020B0604020202020204" pitchFamily="34" charset="0"/>
              <a:buChar char="•"/>
            </a:pPr>
            <a:r>
              <a:rPr lang="it-IT" sz="1600" dirty="0">
                <a:solidFill>
                  <a:srgbClr val="000000"/>
                </a:solidFill>
                <a:latin typeface="Calibri" panose="020F0502020204030204" pitchFamily="34" charset="0"/>
                <a:ea typeface="Calibri" panose="020F0502020204030204" pitchFamily="34" charset="0"/>
              </a:rPr>
              <a:t>monitorare la salute e la crescita delle colture</a:t>
            </a:r>
            <a:r>
              <a:rPr lang="en-GB" sz="1600" dirty="0">
                <a:solidFill>
                  <a:srgbClr val="000000"/>
                </a:solidFill>
                <a:latin typeface="Calibri" panose="020F0502020204030204" pitchFamily="34" charset="0"/>
                <a:ea typeface="Calibri" panose="020F0502020204030204" pitchFamily="34" charset="0"/>
              </a:rPr>
              <a:t>,</a:t>
            </a:r>
          </a:p>
          <a:p>
            <a:pPr marL="742950" lvl="1" indent="-285750">
              <a:buFont typeface="Arial" panose="020B0604020202020204" pitchFamily="34" charset="0"/>
              <a:buChar char="•"/>
            </a:pPr>
            <a:r>
              <a:rPr lang="it-IT" sz="1600" dirty="0">
                <a:solidFill>
                  <a:srgbClr val="000000"/>
                </a:solidFill>
                <a:latin typeface="Calibri" panose="020F0502020204030204" pitchFamily="34" charset="0"/>
                <a:ea typeface="Calibri" panose="020F0502020204030204" pitchFamily="34" charset="0"/>
              </a:rPr>
              <a:t>gestire il bestiame, fornendo strumenti per monitorare la salute, l’allevamento e la crescita del bestiame, compreso il monitoraggio dei programmi di vaccinazione, dei cicli di allevamento e della gestione dei mangimi.</a:t>
            </a:r>
          </a:p>
          <a:p>
            <a:pPr marL="742950" lvl="1" indent="-285750">
              <a:buFont typeface="Arial" panose="020B0604020202020204" pitchFamily="34" charset="0"/>
              <a:buChar char="•"/>
            </a:pPr>
            <a:r>
              <a:rPr lang="it-IT" sz="1600">
                <a:solidFill>
                  <a:srgbClr val="000000"/>
                </a:solidFill>
                <a:latin typeface="Calibri" panose="020F0502020204030204" pitchFamily="34" charset="0"/>
                <a:ea typeface="Calibri" panose="020F0502020204030204" pitchFamily="34" charset="0"/>
              </a:rPr>
              <a:t>gestire l’inventario, che </a:t>
            </a:r>
            <a:r>
              <a:rPr lang="it-IT" sz="1600" dirty="0">
                <a:solidFill>
                  <a:srgbClr val="000000"/>
                </a:solidFill>
                <a:latin typeface="Calibri" panose="020F0502020204030204" pitchFamily="34" charset="0"/>
                <a:ea typeface="Calibri" panose="020F0502020204030204" pitchFamily="34" charset="0"/>
              </a:rPr>
              <a:t>è fondamentale per tenere traccia di forniture, sementi, fertilizzanti, attrezzature e altri articoli essenziali. </a:t>
            </a:r>
          </a:p>
          <a:p>
            <a:pPr marL="742950" lvl="1" indent="-285750">
              <a:buFont typeface="Arial" panose="020B0604020202020204" pitchFamily="34" charset="0"/>
              <a:buChar char="•"/>
            </a:pPr>
            <a:r>
              <a:rPr lang="it-IT" sz="1600" dirty="0">
                <a:solidFill>
                  <a:srgbClr val="000000"/>
                </a:solidFill>
                <a:latin typeface="Calibri" panose="020F0502020204030204" pitchFamily="34" charset="0"/>
                <a:ea typeface="Calibri" panose="020F0502020204030204" pitchFamily="34" charset="0"/>
              </a:rPr>
              <a:t>analizzare i dati e redigere rapporti, in modo da ricevere informazioni sulle operazioni agricole attraverso la visualizzazione dei dati. </a:t>
            </a:r>
            <a:endParaRPr lang="en-GB" sz="1600" dirty="0">
              <a:solidFill>
                <a:srgbClr val="000000"/>
              </a:solidFill>
              <a:latin typeface="Calibri" panose="020F0502020204030204" pitchFamily="34" charset="0"/>
              <a:ea typeface="Calibri" panose="020F0502020204030204" pitchFamily="34" charset="0"/>
            </a:endParaRPr>
          </a:p>
          <a:p>
            <a:r>
              <a:rPr lang="en-GB" sz="1800" dirty="0">
                <a:solidFill>
                  <a:srgbClr val="000000"/>
                </a:solidFill>
                <a:latin typeface="Calibri" panose="020F0502020204030204" pitchFamily="34" charset="0"/>
                <a:ea typeface="Calibri" panose="020F0502020204030204" pitchFamily="34" charset="0"/>
              </a:rPr>
              <a:t> </a:t>
            </a: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21</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Communication and Collaboration</a:t>
            </a:r>
          </a:p>
        </p:txBody>
      </p:sp>
      <p:pic>
        <p:nvPicPr>
          <p:cNvPr id="6" name="Picture 5" descr="A logo of a computer&#10;&#10;Description automatically generated">
            <a:extLst>
              <a:ext uri="{FF2B5EF4-FFF2-40B4-BE49-F238E27FC236}">
                <a16:creationId xmlns:a16="http://schemas.microsoft.com/office/drawing/2014/main" id="{52BBA451-E4D1-F948-4A7C-CAF912143F18}"/>
              </a:ext>
            </a:extLst>
          </p:cNvPr>
          <p:cNvPicPr>
            <a:picLocks noChangeAspect="1"/>
          </p:cNvPicPr>
          <p:nvPr/>
        </p:nvPicPr>
        <p:blipFill>
          <a:blip r:embed="rId2"/>
          <a:stretch>
            <a:fillRect/>
          </a:stretch>
        </p:blipFill>
        <p:spPr>
          <a:xfrm>
            <a:off x="150114" y="1343546"/>
            <a:ext cx="688086" cy="688086"/>
          </a:xfrm>
          <a:prstGeom prst="rect">
            <a:avLst/>
          </a:prstGeom>
        </p:spPr>
      </p:pic>
      <p:sp>
        <p:nvSpPr>
          <p:cNvPr id="7" name="TextBox 6">
            <a:extLst>
              <a:ext uri="{FF2B5EF4-FFF2-40B4-BE49-F238E27FC236}">
                <a16:creationId xmlns:a16="http://schemas.microsoft.com/office/drawing/2014/main" id="{114D773E-0C23-072B-8EFA-350294E835C6}"/>
              </a:ext>
            </a:extLst>
          </p:cNvPr>
          <p:cNvSpPr txBox="1"/>
          <p:nvPr/>
        </p:nvSpPr>
        <p:spPr>
          <a:xfrm>
            <a:off x="6523892" y="5832852"/>
            <a:ext cx="5549615" cy="276999"/>
          </a:xfrm>
          <a:prstGeom prst="rect">
            <a:avLst/>
          </a:prstGeom>
          <a:noFill/>
        </p:spPr>
        <p:txBody>
          <a:bodyPr wrap="square">
            <a:spAutoFit/>
          </a:bodyPr>
          <a:lstStyle/>
          <a:p>
            <a:pPr marL="457200" marR="0" indent="0" algn="ctr">
              <a:spcBef>
                <a:spcPts val="0"/>
              </a:spcBef>
              <a:spcAft>
                <a:spcPts val="0"/>
              </a:spcAft>
            </a:pPr>
            <a:r>
              <a:rPr lang="en-GB" sz="1200" dirty="0">
                <a:effectLst/>
                <a:latin typeface="Calibri" panose="020F0502020204030204" pitchFamily="34" charset="0"/>
                <a:ea typeface="Times New Roman" panose="02020603050405020304" pitchFamily="18" charset="0"/>
              </a:rPr>
              <a:t>Field management with the </a:t>
            </a:r>
            <a:r>
              <a:rPr lang="en-GB" sz="1200" dirty="0" err="1">
                <a:effectLst/>
                <a:latin typeface="Calibri" panose="020F0502020204030204" pitchFamily="34" charset="0"/>
                <a:ea typeface="Times New Roman" panose="02020603050405020304" pitchFamily="18" charset="0"/>
              </a:rPr>
              <a:t>Farmlogs</a:t>
            </a:r>
            <a:r>
              <a:rPr lang="en-GB" sz="1200" dirty="0">
                <a:effectLst/>
                <a:latin typeface="Calibri" panose="020F0502020204030204" pitchFamily="34" charset="0"/>
                <a:ea typeface="Times New Roman" panose="02020603050405020304" pitchFamily="18" charset="0"/>
              </a:rPr>
              <a:t> software (source: chassmiddleton.com)</a:t>
            </a:r>
            <a:endParaRPr lang="en-GB" dirty="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B673D62D-F3FD-09C3-0127-755E26A8E0CC}"/>
              </a:ext>
            </a:extLst>
          </p:cNvPr>
          <p:cNvPicPr>
            <a:picLocks noChangeAspect="1"/>
          </p:cNvPicPr>
          <p:nvPr/>
        </p:nvPicPr>
        <p:blipFill>
          <a:blip r:embed="rId3"/>
          <a:stretch>
            <a:fillRect/>
          </a:stretch>
        </p:blipFill>
        <p:spPr>
          <a:xfrm>
            <a:off x="6762906" y="2235086"/>
            <a:ext cx="5310600" cy="3401704"/>
          </a:xfrm>
          <a:prstGeom prst="rect">
            <a:avLst/>
          </a:prstGeom>
        </p:spPr>
      </p:pic>
    </p:spTree>
    <p:extLst>
      <p:ext uri="{BB962C8B-B14F-4D97-AF65-F5344CB8AC3E}">
        <p14:creationId xmlns:p14="http://schemas.microsoft.com/office/powerpoint/2010/main" val="4033915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Digital Platforms: management tools - benefits</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662353" y="1645736"/>
            <a:ext cx="6083034" cy="4529774"/>
          </a:xfrm>
        </p:spPr>
        <p:txBody>
          <a:bodyPr>
            <a:noAutofit/>
          </a:bodyPr>
          <a:lstStyle/>
          <a:p>
            <a:r>
              <a:rPr lang="en-GB" sz="1800" dirty="0">
                <a:solidFill>
                  <a:srgbClr val="000000"/>
                </a:solidFill>
                <a:latin typeface="Calibri" panose="020F0502020204030204" pitchFamily="34" charset="0"/>
                <a:ea typeface="Calibri" panose="020F0502020204030204" pitchFamily="34" charset="0"/>
              </a:rPr>
              <a:t>The benefits of using farm management software are numerous. It:</a:t>
            </a:r>
          </a:p>
          <a:p>
            <a:endParaRPr lang="en-GB" sz="1800" dirty="0">
              <a:solidFill>
                <a:srgbClr val="000000"/>
              </a:solidFill>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GB" sz="1800" dirty="0">
                <a:solidFill>
                  <a:srgbClr val="000000"/>
                </a:solidFill>
                <a:latin typeface="Calibri" panose="020F0502020204030204" pitchFamily="34" charset="0"/>
                <a:ea typeface="Calibri" panose="020F0502020204030204" pitchFamily="34" charset="0"/>
              </a:rPr>
              <a:t>automates many manual tasks reducing the time and effort required for farm management</a:t>
            </a:r>
          </a:p>
          <a:p>
            <a:pPr marL="285750" indent="-285750">
              <a:buFont typeface="Arial" panose="020B0604020202020204" pitchFamily="34" charset="0"/>
              <a:buChar char="•"/>
            </a:pPr>
            <a:r>
              <a:rPr lang="en-GB" sz="1800" dirty="0">
                <a:solidFill>
                  <a:srgbClr val="000000"/>
                </a:solidFill>
                <a:latin typeface="Calibri" panose="020F0502020204030204" pitchFamily="34" charset="0"/>
                <a:ea typeface="Calibri" panose="020F0502020204030204" pitchFamily="34" charset="0"/>
              </a:rPr>
              <a:t>provides valuable insights from collected data, enabling farmers to make informed decisions. </a:t>
            </a:r>
          </a:p>
          <a:p>
            <a:pPr marL="285750" indent="-285750">
              <a:buFont typeface="Arial" panose="020B0604020202020204" pitchFamily="34" charset="0"/>
              <a:buChar char="•"/>
            </a:pPr>
            <a:r>
              <a:rPr lang="en-GB" sz="1800" dirty="0">
                <a:solidFill>
                  <a:srgbClr val="000000"/>
                </a:solidFill>
                <a:latin typeface="Calibri" panose="020F0502020204030204" pitchFamily="34" charset="0"/>
                <a:ea typeface="Calibri" panose="020F0502020204030204" pitchFamily="34" charset="0"/>
              </a:rPr>
              <a:t>helps optimization of crop yields and livestock health , leading to reduced costs and wastage</a:t>
            </a:r>
          </a:p>
          <a:p>
            <a:pPr marL="285750" indent="-285750">
              <a:buFont typeface="Arial" panose="020B0604020202020204" pitchFamily="34" charset="0"/>
              <a:buChar char="•"/>
            </a:pPr>
            <a:r>
              <a:rPr lang="en-GB" sz="1800" dirty="0">
                <a:solidFill>
                  <a:srgbClr val="000000"/>
                </a:solidFill>
                <a:latin typeface="Calibri" panose="020F0502020204030204" pitchFamily="34" charset="0"/>
                <a:ea typeface="Calibri" panose="020F0502020204030204" pitchFamily="34" charset="0"/>
              </a:rPr>
              <a:t>assists in sustainable farming practices by optimizing the use of water, fertilizers, and pesticides.</a:t>
            </a:r>
          </a:p>
          <a:p>
            <a:endParaRPr lang="en-GB" sz="1800" dirty="0">
              <a:solidFill>
                <a:srgbClr val="000000"/>
              </a:solidFill>
              <a:latin typeface="Calibri" panose="020F0502020204030204" pitchFamily="34" charset="0"/>
              <a:ea typeface="Calibri" panose="020F0502020204030204" pitchFamily="34" charset="0"/>
            </a:endParaRPr>
          </a:p>
          <a:p>
            <a:pPr algn="ctr"/>
            <a:r>
              <a:rPr lang="en-GB" sz="1800" i="1" dirty="0">
                <a:solidFill>
                  <a:srgbClr val="000000"/>
                </a:solidFill>
                <a:latin typeface="Calibri" panose="020F0502020204030204" pitchFamily="34" charset="0"/>
                <a:ea typeface="Calibri" panose="020F0502020204030204" pitchFamily="34" charset="0"/>
              </a:rPr>
              <a:t>Farmers should consider factors like </a:t>
            </a:r>
            <a:r>
              <a:rPr lang="en-GB" sz="1800" i="1" u="sng" dirty="0">
                <a:solidFill>
                  <a:srgbClr val="000000"/>
                </a:solidFill>
                <a:latin typeface="Calibri" panose="020F0502020204030204" pitchFamily="34" charset="0"/>
                <a:ea typeface="Calibri" panose="020F0502020204030204" pitchFamily="34" charset="0"/>
              </a:rPr>
              <a:t>ease of use</a:t>
            </a:r>
            <a:r>
              <a:rPr lang="en-GB" sz="1800" i="1" dirty="0">
                <a:solidFill>
                  <a:srgbClr val="000000"/>
                </a:solidFill>
                <a:latin typeface="Calibri" panose="020F0502020204030204" pitchFamily="34" charset="0"/>
                <a:ea typeface="Calibri" panose="020F0502020204030204" pitchFamily="34" charset="0"/>
              </a:rPr>
              <a:t>, </a:t>
            </a:r>
            <a:r>
              <a:rPr lang="en-GB" sz="1800" i="1" u="sng" dirty="0">
                <a:solidFill>
                  <a:srgbClr val="000000"/>
                </a:solidFill>
                <a:latin typeface="Calibri" panose="020F0502020204030204" pitchFamily="34" charset="0"/>
                <a:ea typeface="Calibri" panose="020F0502020204030204" pitchFamily="34" charset="0"/>
              </a:rPr>
              <a:t>scalability</a:t>
            </a:r>
            <a:r>
              <a:rPr lang="en-GB" sz="1800" i="1" dirty="0">
                <a:solidFill>
                  <a:srgbClr val="000000"/>
                </a:solidFill>
                <a:latin typeface="Calibri" panose="020F0502020204030204" pitchFamily="34" charset="0"/>
                <a:ea typeface="Calibri" panose="020F0502020204030204" pitchFamily="34" charset="0"/>
              </a:rPr>
              <a:t>, integration capabilities, and </a:t>
            </a:r>
            <a:r>
              <a:rPr lang="en-GB" sz="1800" i="1" u="sng" dirty="0">
                <a:solidFill>
                  <a:srgbClr val="000000"/>
                </a:solidFill>
                <a:latin typeface="Calibri" panose="020F0502020204030204" pitchFamily="34" charset="0"/>
                <a:ea typeface="Calibri" panose="020F0502020204030204" pitchFamily="34" charset="0"/>
              </a:rPr>
              <a:t>cost</a:t>
            </a:r>
            <a:r>
              <a:rPr lang="en-GB" sz="1800" i="1" dirty="0">
                <a:solidFill>
                  <a:srgbClr val="000000"/>
                </a:solidFill>
                <a:latin typeface="Calibri" panose="020F0502020204030204" pitchFamily="34" charset="0"/>
                <a:ea typeface="Calibri" panose="020F0502020204030204" pitchFamily="34" charset="0"/>
              </a:rPr>
              <a:t> before choosing a solution. </a:t>
            </a:r>
          </a:p>
          <a:p>
            <a:endParaRPr lang="en-GB" sz="1800" dirty="0">
              <a:solidFill>
                <a:srgbClr val="000000"/>
              </a:solidFill>
              <a:latin typeface="Calibri" panose="020F0502020204030204" pitchFamily="34" charset="0"/>
              <a:ea typeface="Calibri" panose="020F0502020204030204" pitchFamily="34"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22</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Communication and Collaboration</a:t>
            </a:r>
          </a:p>
        </p:txBody>
      </p:sp>
      <p:pic>
        <p:nvPicPr>
          <p:cNvPr id="20" name="Picture 19">
            <a:extLst>
              <a:ext uri="{FF2B5EF4-FFF2-40B4-BE49-F238E27FC236}">
                <a16:creationId xmlns:a16="http://schemas.microsoft.com/office/drawing/2014/main" id="{A2DA08B6-10F6-800B-35AD-80E202B2392F}"/>
              </a:ext>
            </a:extLst>
          </p:cNvPr>
          <p:cNvPicPr>
            <a:picLocks noChangeAspect="1"/>
          </p:cNvPicPr>
          <p:nvPr/>
        </p:nvPicPr>
        <p:blipFill>
          <a:blip r:embed="rId2"/>
          <a:stretch>
            <a:fillRect/>
          </a:stretch>
        </p:blipFill>
        <p:spPr>
          <a:xfrm>
            <a:off x="8335247" y="1645736"/>
            <a:ext cx="2789953" cy="4393786"/>
          </a:xfrm>
          <a:prstGeom prst="rect">
            <a:avLst/>
          </a:prstGeom>
        </p:spPr>
      </p:pic>
      <p:sp>
        <p:nvSpPr>
          <p:cNvPr id="21" name="TextBox 20">
            <a:extLst>
              <a:ext uri="{FF2B5EF4-FFF2-40B4-BE49-F238E27FC236}">
                <a16:creationId xmlns:a16="http://schemas.microsoft.com/office/drawing/2014/main" id="{B0B33AA4-CD89-76BF-4A63-896D291BECDF}"/>
              </a:ext>
            </a:extLst>
          </p:cNvPr>
          <p:cNvSpPr txBox="1"/>
          <p:nvPr/>
        </p:nvSpPr>
        <p:spPr>
          <a:xfrm>
            <a:off x="6629401" y="6079351"/>
            <a:ext cx="5407268" cy="276999"/>
          </a:xfrm>
          <a:prstGeom prst="rect">
            <a:avLst/>
          </a:prstGeom>
          <a:noFill/>
        </p:spPr>
        <p:txBody>
          <a:bodyPr wrap="square">
            <a:spAutoFit/>
          </a:bodyPr>
          <a:lstStyle/>
          <a:p>
            <a:pPr marL="457200" marR="0" indent="0" algn="ctr">
              <a:spcBef>
                <a:spcPts val="0"/>
              </a:spcBef>
              <a:spcAft>
                <a:spcPts val="0"/>
              </a:spcAft>
            </a:pPr>
            <a:r>
              <a:rPr lang="en-GB" sz="1200" dirty="0">
                <a:latin typeface="Calibri" panose="020F0502020204030204" pitchFamily="34" charset="0"/>
                <a:ea typeface="Times New Roman" panose="02020603050405020304" pitchFamily="18" charset="0"/>
              </a:rPr>
              <a:t>Benefits of management software</a:t>
            </a:r>
            <a:r>
              <a:rPr lang="en-GB" sz="1200" dirty="0">
                <a:effectLst/>
                <a:latin typeface="Calibri" panose="020F0502020204030204" pitchFamily="34" charset="0"/>
                <a:ea typeface="Times New Roman" panose="02020603050405020304" pitchFamily="18" charset="0"/>
              </a:rPr>
              <a:t> (source: predictiveanalyticstoday.com)</a:t>
            </a:r>
            <a:endParaRPr lang="en-GB"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2229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199" y="263523"/>
            <a:ext cx="11198469" cy="1238249"/>
          </a:xfrm>
        </p:spPr>
        <p:txBody>
          <a:bodyPr anchor="b">
            <a:normAutofit/>
          </a:bodyPr>
          <a:lstStyle/>
          <a:p>
            <a:r>
              <a:rPr lang="en-GB" sz="4400" dirty="0"/>
              <a:t>Revolutionising farming! real world examples</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60585" y="1645736"/>
            <a:ext cx="5584802" cy="4529774"/>
          </a:xfrm>
        </p:spPr>
        <p:txBody>
          <a:bodyPr>
            <a:noAutofit/>
          </a:bodyPr>
          <a:lstStyle/>
          <a:p>
            <a:endParaRPr lang="en-GB" sz="1800" dirty="0">
              <a:solidFill>
                <a:srgbClr val="000000"/>
              </a:solidFill>
              <a:latin typeface="Calibri" panose="020F0502020204030204" pitchFamily="34" charset="0"/>
              <a:ea typeface="Calibri" panose="020F0502020204030204" pitchFamily="34" charset="0"/>
            </a:endParaRPr>
          </a:p>
          <a:p>
            <a:r>
              <a:rPr lang="en-GB" sz="1800" dirty="0">
                <a:solidFill>
                  <a:srgbClr val="000000"/>
                </a:solidFill>
                <a:latin typeface="Calibri" panose="020F0502020204030204" pitchFamily="34" charset="0"/>
                <a:ea typeface="Calibri" panose="020F0502020204030204" pitchFamily="34" charset="0"/>
              </a:rPr>
              <a:t>Transitioning from traditional methods, a wheat farmer used farm management software equipped with sensors placed in fields. These sensors send real-time data about soil moisture levels. The software </a:t>
            </a:r>
            <a:r>
              <a:rPr lang="en-GB" sz="1800" dirty="0" err="1">
                <a:solidFill>
                  <a:srgbClr val="000000"/>
                </a:solidFill>
                <a:latin typeface="Calibri" panose="020F0502020204030204" pitchFamily="34" charset="0"/>
                <a:ea typeface="Calibri" panose="020F0502020204030204" pitchFamily="34" charset="0"/>
              </a:rPr>
              <a:t>analyzes</a:t>
            </a:r>
            <a:r>
              <a:rPr lang="en-GB" sz="1800" dirty="0">
                <a:solidFill>
                  <a:srgbClr val="000000"/>
                </a:solidFill>
                <a:latin typeface="Calibri" panose="020F0502020204030204" pitchFamily="34" charset="0"/>
                <a:ea typeface="Calibri" panose="020F0502020204030204" pitchFamily="34" charset="0"/>
              </a:rPr>
              <a:t> this data and provides precise irrigation recommendations, ensuring </a:t>
            </a:r>
            <a:r>
              <a:rPr lang="en-GB" sz="1800" u="sng" dirty="0">
                <a:solidFill>
                  <a:srgbClr val="000000"/>
                </a:solidFill>
                <a:latin typeface="Calibri" panose="020F0502020204030204" pitchFamily="34" charset="0"/>
                <a:ea typeface="Calibri" panose="020F0502020204030204" pitchFamily="34" charset="0"/>
              </a:rPr>
              <a:t>optimal water usage</a:t>
            </a:r>
            <a:r>
              <a:rPr lang="en-GB" sz="1800" dirty="0">
                <a:solidFill>
                  <a:srgbClr val="000000"/>
                </a:solidFill>
                <a:latin typeface="Calibri" panose="020F0502020204030204" pitchFamily="34" charset="0"/>
                <a:ea typeface="Calibri" panose="020F0502020204030204" pitchFamily="34" charset="0"/>
              </a:rPr>
              <a:t>, which not only conserves water but also improves crop yield.</a:t>
            </a:r>
          </a:p>
          <a:p>
            <a:endParaRPr lang="en-GB" sz="1800" dirty="0">
              <a:solidFill>
                <a:srgbClr val="000000"/>
              </a:solidFill>
              <a:latin typeface="Calibri" panose="020F0502020204030204" pitchFamily="34" charset="0"/>
              <a:ea typeface="Calibri" panose="020F0502020204030204" pitchFamily="34" charset="0"/>
            </a:endParaRPr>
          </a:p>
          <a:p>
            <a:r>
              <a:rPr lang="en-GB" sz="1800" dirty="0">
                <a:solidFill>
                  <a:srgbClr val="000000"/>
                </a:solidFill>
                <a:latin typeface="Calibri" panose="020F0502020204030204" pitchFamily="34" charset="0"/>
                <a:ea typeface="Calibri" panose="020F0502020204030204" pitchFamily="34" charset="0"/>
              </a:rPr>
              <a:t>On a dairy farm, the integration of farm management software with smart collars worn by cows has been transformative. These collars track the cows' health, activity, and even their rumination patterns. If a cow shows signs of illness or distress, the software alerts the farmer immediately</a:t>
            </a:r>
            <a:r>
              <a:rPr lang="en-GB" sz="1800" u="sng" dirty="0">
                <a:solidFill>
                  <a:srgbClr val="000000"/>
                </a:solidFill>
                <a:latin typeface="Calibri" panose="020F0502020204030204" pitchFamily="34" charset="0"/>
                <a:ea typeface="Calibri" panose="020F0502020204030204" pitchFamily="34" charset="0"/>
              </a:rPr>
              <a:t>, allowing for timely action </a:t>
            </a:r>
            <a:r>
              <a:rPr lang="en-GB" sz="1800" dirty="0">
                <a:solidFill>
                  <a:srgbClr val="000000"/>
                </a:solidFill>
                <a:latin typeface="Calibri" panose="020F0502020204030204" pitchFamily="34" charset="0"/>
                <a:ea typeface="Calibri" panose="020F0502020204030204" pitchFamily="34" charset="0"/>
              </a:rPr>
              <a:t>and prevention of potential herd-wide health issues.</a:t>
            </a: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23</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Communication and Collaboration</a:t>
            </a:r>
          </a:p>
        </p:txBody>
      </p:sp>
      <p:sp>
        <p:nvSpPr>
          <p:cNvPr id="21" name="TextBox 20">
            <a:extLst>
              <a:ext uri="{FF2B5EF4-FFF2-40B4-BE49-F238E27FC236}">
                <a16:creationId xmlns:a16="http://schemas.microsoft.com/office/drawing/2014/main" id="{B0B33AA4-CD89-76BF-4A63-896D291BECDF}"/>
              </a:ext>
            </a:extLst>
          </p:cNvPr>
          <p:cNvSpPr txBox="1"/>
          <p:nvPr/>
        </p:nvSpPr>
        <p:spPr>
          <a:xfrm>
            <a:off x="6629401" y="6079351"/>
            <a:ext cx="5407268" cy="276999"/>
          </a:xfrm>
          <a:prstGeom prst="rect">
            <a:avLst/>
          </a:prstGeom>
          <a:noFill/>
        </p:spPr>
        <p:txBody>
          <a:bodyPr wrap="square">
            <a:spAutoFit/>
          </a:bodyPr>
          <a:lstStyle/>
          <a:p>
            <a:pPr marL="457200" marR="0" indent="0" algn="ctr">
              <a:spcBef>
                <a:spcPts val="0"/>
              </a:spcBef>
              <a:spcAft>
                <a:spcPts val="0"/>
              </a:spcAft>
            </a:pPr>
            <a:r>
              <a:rPr lang="en-GB" sz="1200" dirty="0">
                <a:latin typeface="Calibri" panose="020F0502020204030204" pitchFamily="34" charset="0"/>
                <a:ea typeface="Times New Roman" panose="02020603050405020304" pitchFamily="18" charset="0"/>
              </a:rPr>
              <a:t>Remote farm management </a:t>
            </a:r>
            <a:r>
              <a:rPr lang="en-GB" sz="1200" dirty="0">
                <a:effectLst/>
                <a:latin typeface="Calibri" panose="020F0502020204030204" pitchFamily="34" charset="0"/>
                <a:ea typeface="Times New Roman" panose="02020603050405020304" pitchFamily="18" charset="0"/>
              </a:rPr>
              <a:t>(source: capterra.co.il)</a:t>
            </a:r>
            <a:endParaRPr lang="en-GB" dirty="0">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FB005AF3-A37B-98FF-1CB5-40272BAAB23A}"/>
              </a:ext>
            </a:extLst>
          </p:cNvPr>
          <p:cNvPicPr>
            <a:picLocks noChangeAspect="1"/>
          </p:cNvPicPr>
          <p:nvPr/>
        </p:nvPicPr>
        <p:blipFill>
          <a:blip r:embed="rId2"/>
          <a:stretch>
            <a:fillRect/>
          </a:stretch>
        </p:blipFill>
        <p:spPr>
          <a:xfrm>
            <a:off x="328247" y="2688783"/>
            <a:ext cx="600075" cy="600075"/>
          </a:xfrm>
          <a:prstGeom prst="rect">
            <a:avLst/>
          </a:prstGeom>
        </p:spPr>
      </p:pic>
      <p:pic>
        <p:nvPicPr>
          <p:cNvPr id="8" name="Picture 7">
            <a:extLst>
              <a:ext uri="{FF2B5EF4-FFF2-40B4-BE49-F238E27FC236}">
                <a16:creationId xmlns:a16="http://schemas.microsoft.com/office/drawing/2014/main" id="{9DFBB005-0671-D272-AE5A-116B4BED95FD}"/>
              </a:ext>
            </a:extLst>
          </p:cNvPr>
          <p:cNvPicPr>
            <a:picLocks noChangeAspect="1"/>
          </p:cNvPicPr>
          <p:nvPr/>
        </p:nvPicPr>
        <p:blipFill>
          <a:blip r:embed="rId3"/>
          <a:stretch>
            <a:fillRect/>
          </a:stretch>
        </p:blipFill>
        <p:spPr>
          <a:xfrm>
            <a:off x="420384" y="4772270"/>
            <a:ext cx="600074" cy="600074"/>
          </a:xfrm>
          <a:prstGeom prst="rect">
            <a:avLst/>
          </a:prstGeom>
        </p:spPr>
      </p:pic>
      <p:pic>
        <p:nvPicPr>
          <p:cNvPr id="11" name="Picture 10" descr="A screen shot of a cell phone&#10;&#10;Description automatically generated">
            <a:extLst>
              <a:ext uri="{FF2B5EF4-FFF2-40B4-BE49-F238E27FC236}">
                <a16:creationId xmlns:a16="http://schemas.microsoft.com/office/drawing/2014/main" id="{80E5D8FA-B562-25C3-83C7-7F329A79AFEF}"/>
              </a:ext>
            </a:extLst>
          </p:cNvPr>
          <p:cNvPicPr>
            <a:picLocks noChangeAspect="1"/>
          </p:cNvPicPr>
          <p:nvPr/>
        </p:nvPicPr>
        <p:blipFill>
          <a:blip r:embed="rId4"/>
          <a:stretch>
            <a:fillRect/>
          </a:stretch>
        </p:blipFill>
        <p:spPr>
          <a:xfrm>
            <a:off x="8191156" y="1501772"/>
            <a:ext cx="2470083" cy="4394688"/>
          </a:xfrm>
          <a:prstGeom prst="rect">
            <a:avLst/>
          </a:prstGeom>
        </p:spPr>
      </p:pic>
    </p:spTree>
    <p:extLst>
      <p:ext uri="{BB962C8B-B14F-4D97-AF65-F5344CB8AC3E}">
        <p14:creationId xmlns:p14="http://schemas.microsoft.com/office/powerpoint/2010/main" val="4114836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8A793-EAC6-F4C8-7412-2CBF4EC51636}"/>
              </a:ext>
            </a:extLst>
          </p:cNvPr>
          <p:cNvSpPr>
            <a:spLocks noGrp="1"/>
          </p:cNvSpPr>
          <p:nvPr>
            <p:ph type="title"/>
          </p:nvPr>
        </p:nvSpPr>
        <p:spPr/>
        <p:txBody>
          <a:bodyPr/>
          <a:lstStyle/>
          <a:p>
            <a:r>
              <a:rPr lang="it-IT" dirty="0"/>
              <a:t>Attività pratica </a:t>
            </a:r>
            <a:r>
              <a:rPr lang="en-GB" dirty="0"/>
              <a:t>#2</a:t>
            </a:r>
          </a:p>
        </p:txBody>
      </p:sp>
      <p:sp>
        <p:nvSpPr>
          <p:cNvPr id="3" name="Content Placeholder 2">
            <a:extLst>
              <a:ext uri="{FF2B5EF4-FFF2-40B4-BE49-F238E27FC236}">
                <a16:creationId xmlns:a16="http://schemas.microsoft.com/office/drawing/2014/main" id="{DCB5E3D3-8889-E1D4-EB22-92DCF3C4B469}"/>
              </a:ext>
            </a:extLst>
          </p:cNvPr>
          <p:cNvSpPr>
            <a:spLocks noGrp="1"/>
          </p:cNvSpPr>
          <p:nvPr>
            <p:ph sz="half" idx="1"/>
          </p:nvPr>
        </p:nvSpPr>
        <p:spPr>
          <a:xfrm>
            <a:off x="838199" y="1825625"/>
            <a:ext cx="8439615" cy="4351338"/>
          </a:xfrm>
        </p:spPr>
        <p:txBody>
          <a:bodyPr/>
          <a:lstStyle/>
          <a:p>
            <a:endParaRPr lang="en-GB" dirty="0"/>
          </a:p>
          <a:p>
            <a:endParaRPr lang="it-IT" dirty="0"/>
          </a:p>
          <a:p>
            <a:r>
              <a:rPr lang="it-IT" dirty="0"/>
              <a:t>Attività di gruppo per i software di collaborazione e di gestione </a:t>
            </a:r>
          </a:p>
          <a:p>
            <a:r>
              <a:rPr lang="en-GB" dirty="0">
                <a:hlinkClick r:id="rId2"/>
              </a:rPr>
              <a:t>https://docs.google.com/document/d/1aCAodPdSyHkvVG0OoMoPbtVP_aPOoo20/edit?usp=sharing&amp;ouid=109073457666436238228&amp;rtpof=true&amp;sd=true</a:t>
            </a:r>
            <a:endParaRPr lang="en-GB" dirty="0"/>
          </a:p>
          <a:p>
            <a:endParaRPr lang="en-GB" dirty="0"/>
          </a:p>
        </p:txBody>
      </p:sp>
      <p:sp>
        <p:nvSpPr>
          <p:cNvPr id="6" name="Slide Number Placeholder 5">
            <a:extLst>
              <a:ext uri="{FF2B5EF4-FFF2-40B4-BE49-F238E27FC236}">
                <a16:creationId xmlns:a16="http://schemas.microsoft.com/office/drawing/2014/main" id="{E618C741-9506-841E-F52B-18FAF329AB28}"/>
              </a:ext>
            </a:extLst>
          </p:cNvPr>
          <p:cNvSpPr>
            <a:spLocks noGrp="1"/>
          </p:cNvSpPr>
          <p:nvPr>
            <p:ph type="sldNum" sz="quarter" idx="12"/>
          </p:nvPr>
        </p:nvSpPr>
        <p:spPr/>
        <p:txBody>
          <a:bodyPr/>
          <a:lstStyle/>
          <a:p>
            <a:fld id="{6FF9F0C5-380F-41C2-899A-BAC0F0927E16}" type="slidenum">
              <a:rPr lang="en-US" smtClean="0"/>
              <a:t>24</a:t>
            </a:fld>
            <a:endParaRPr lang="en-US" dirty="0"/>
          </a:p>
        </p:txBody>
      </p:sp>
      <p:sp>
        <p:nvSpPr>
          <p:cNvPr id="7" name="Segnaposto piè di pagina 1">
            <a:extLst>
              <a:ext uri="{FF2B5EF4-FFF2-40B4-BE49-F238E27FC236}">
                <a16:creationId xmlns:a16="http://schemas.microsoft.com/office/drawing/2014/main" id="{A425B156-73A7-B1B5-6914-59B952040CD7}"/>
              </a:ext>
            </a:extLst>
          </p:cNvPr>
          <p:cNvSpPr>
            <a:spLocks noGrp="1"/>
          </p:cNvSpPr>
          <p:nvPr>
            <p:ph type="ftr" sz="quarter" idx="11"/>
          </p:nvPr>
        </p:nvSpPr>
        <p:spPr>
          <a:xfrm>
            <a:off x="838200" y="6199460"/>
            <a:ext cx="9982200" cy="600074"/>
          </a:xfrm>
        </p:spPr>
        <p:txBody>
          <a:bodyPr/>
          <a:lstStyle/>
          <a:p>
            <a:r>
              <a:rPr lang="en-US" dirty="0"/>
              <a:t>Module: Horizontal Skill / Learning Unit: Digital Skills / Sub Unit: Digital Research</a:t>
            </a:r>
          </a:p>
        </p:txBody>
      </p:sp>
    </p:spTree>
    <p:extLst>
      <p:ext uri="{BB962C8B-B14F-4D97-AF65-F5344CB8AC3E}">
        <p14:creationId xmlns:p14="http://schemas.microsoft.com/office/powerpoint/2010/main" val="2229269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229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493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en-GB" dirty="0"/>
              <a:t>Contents</a:t>
            </a: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normAutofit/>
          </a:bodyPr>
          <a:lstStyle/>
          <a:p>
            <a:endParaRPr lang="en-GB" dirty="0"/>
          </a:p>
          <a:p>
            <a:r>
              <a:rPr lang="en-GB" dirty="0"/>
              <a:t>What is E-Commerce?</a:t>
            </a:r>
          </a:p>
          <a:p>
            <a:pPr marL="0" indent="0">
              <a:buNone/>
            </a:pPr>
            <a:endParaRPr lang="en-GB" dirty="0"/>
          </a:p>
          <a:p>
            <a:r>
              <a:rPr lang="en-GB" dirty="0"/>
              <a:t>E-Commerce categories</a:t>
            </a:r>
          </a:p>
          <a:p>
            <a:pPr marR="0">
              <a:spcAft>
                <a:spcPts val="0"/>
              </a:spcAft>
            </a:pPr>
            <a:endParaRPr lang="en-US" dirty="0"/>
          </a:p>
          <a:p>
            <a:pPr marR="0">
              <a:spcAft>
                <a:spcPts val="0"/>
              </a:spcAft>
            </a:pPr>
            <a:r>
              <a:rPr lang="en-US" dirty="0"/>
              <a:t>E-Commerce Platforms</a:t>
            </a:r>
          </a:p>
          <a:p>
            <a:pPr marR="0">
              <a:spcAft>
                <a:spcPts val="0"/>
              </a:spcAft>
            </a:pPr>
            <a:endParaRPr lang="en-US" dirty="0"/>
          </a:p>
          <a:p>
            <a:pPr marR="0">
              <a:spcAft>
                <a:spcPts val="0"/>
              </a:spcAft>
            </a:pPr>
            <a:r>
              <a:rPr lang="en-US" dirty="0"/>
              <a:t>E-Commerce </a:t>
            </a:r>
            <a:r>
              <a:rPr lang="en-US"/>
              <a:t>in Farming</a:t>
            </a:r>
            <a:endParaRPr lang="en-US" dirty="0"/>
          </a:p>
          <a:p>
            <a:pPr marL="0" marR="0" indent="0">
              <a:spcAft>
                <a:spcPts val="0"/>
              </a:spcAft>
              <a:buNone/>
            </a:pPr>
            <a:endParaRPr lang="en-GB" dirty="0"/>
          </a:p>
          <a:p>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Module: Horizontal Skill / Learning Unit: Digital Skills / Sub Unit: E-Commerce</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4052673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What is E-Commerce?</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57896" y="1572576"/>
            <a:ext cx="4328504" cy="5148899"/>
          </a:xfrm>
        </p:spPr>
        <p:txBody>
          <a:bodyPr>
            <a:noAutofit/>
          </a:bodyPr>
          <a:lstStyle/>
          <a:p>
            <a:r>
              <a:rPr lang="en-GB" sz="2000" dirty="0">
                <a:effectLst/>
                <a:latin typeface="Calibri" panose="020F0502020204030204" pitchFamily="34" charset="0"/>
                <a:ea typeface="Times New Roman" panose="02020603050405020304" pitchFamily="18" charset="0"/>
              </a:rPr>
              <a:t>“</a:t>
            </a:r>
            <a:r>
              <a:rPr lang="en-GB" sz="2000" b="1" dirty="0">
                <a:effectLst/>
                <a:latin typeface="Calibri" panose="020F0502020204030204" pitchFamily="34" charset="0"/>
                <a:ea typeface="Times New Roman" panose="02020603050405020304" pitchFamily="18" charset="0"/>
              </a:rPr>
              <a:t>E-Commerce</a:t>
            </a:r>
            <a:r>
              <a:rPr lang="en-GB" sz="2000" dirty="0">
                <a:effectLst/>
                <a:latin typeface="Calibri" panose="020F0502020204030204" pitchFamily="34" charset="0"/>
                <a:ea typeface="Times New Roman" panose="02020603050405020304" pitchFamily="18" charset="0"/>
              </a:rPr>
              <a:t> (electronic commerce) refers to the buying and selling of goods and services over the internet”. </a:t>
            </a:r>
            <a:endParaRPr lang="en-US" sz="2000" b="1" dirty="0">
              <a:latin typeface="Calibri" panose="020F0502020204030204" pitchFamily="34" charset="0"/>
              <a:ea typeface="Times New Roman" panose="02020603050405020304" pitchFamily="18" charset="0"/>
            </a:endParaRPr>
          </a:p>
          <a:p>
            <a:r>
              <a:rPr lang="el-GR" sz="2000" b="1" dirty="0">
                <a:effectLst/>
                <a:latin typeface="Calibri" panose="020F0502020204030204" pitchFamily="34" charset="0"/>
                <a:ea typeface="Times New Roman" panose="02020603050405020304" pitchFamily="18" charset="0"/>
              </a:rPr>
              <a:t>Ε-</a:t>
            </a:r>
            <a:r>
              <a:rPr lang="en-GB" sz="2000" b="1" dirty="0">
                <a:effectLst/>
                <a:latin typeface="Calibri" panose="020F0502020204030204" pitchFamily="34" charset="0"/>
                <a:ea typeface="Times New Roman" panose="02020603050405020304" pitchFamily="18" charset="0"/>
              </a:rPr>
              <a:t>Commerce </a:t>
            </a:r>
            <a:r>
              <a:rPr lang="en-GB" sz="2000" dirty="0">
                <a:effectLst/>
                <a:latin typeface="Calibri" panose="020F0502020204030204" pitchFamily="34" charset="0"/>
                <a:ea typeface="Times New Roman" panose="02020603050405020304" pitchFamily="18" charset="0"/>
              </a:rPr>
              <a:t>in the farming sector is a reflection of the world's increasing shift towards digitalization. </a:t>
            </a:r>
            <a:endParaRPr lang="el-GR" sz="2000" dirty="0">
              <a:effectLst/>
              <a:latin typeface="Calibri" panose="020F0502020204030204" pitchFamily="34" charset="0"/>
              <a:ea typeface="Times New Roman" panose="02020603050405020304" pitchFamily="18" charset="0"/>
            </a:endParaRPr>
          </a:p>
          <a:p>
            <a:r>
              <a:rPr lang="en-GB" sz="2000" dirty="0">
                <a:effectLst/>
                <a:latin typeface="Calibri" panose="020F0502020204030204" pitchFamily="34" charset="0"/>
                <a:ea typeface="Times New Roman" panose="02020603050405020304" pitchFamily="18" charset="0"/>
              </a:rPr>
              <a:t>It offers farmers an opportunity to expand their market reach beyond local confines and tap into a global audience. </a:t>
            </a:r>
            <a:endParaRPr lang="el-GR" sz="2000" dirty="0">
              <a:effectLst/>
              <a:latin typeface="Calibri" panose="020F0502020204030204" pitchFamily="34" charset="0"/>
              <a:ea typeface="Times New Roman" panose="02020603050405020304" pitchFamily="18" charset="0"/>
            </a:endParaRPr>
          </a:p>
          <a:p>
            <a:r>
              <a:rPr lang="en-GB" sz="2000" dirty="0">
                <a:effectLst/>
                <a:latin typeface="Calibri" panose="020F0502020204030204" pitchFamily="34" charset="0"/>
                <a:ea typeface="Times New Roman" panose="02020603050405020304" pitchFamily="18" charset="0"/>
              </a:rPr>
              <a:t>Through E-Commerce, farmers can engage in direct-to-consumer sales, bypassing intermediaries, which often results in higher profit margins and ensures consumers receive fresher products. </a:t>
            </a:r>
            <a:endParaRPr lang="el-GR" sz="2000" dirty="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28</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9300" y="5456569"/>
            <a:ext cx="6097464" cy="307777"/>
          </a:xfrm>
          <a:prstGeom prst="rect">
            <a:avLst/>
          </a:prstGeom>
          <a:noFill/>
        </p:spPr>
        <p:txBody>
          <a:bodyPr wrap="square">
            <a:spAutoFit/>
          </a:bodyPr>
          <a:lstStyle/>
          <a:p>
            <a:pPr algn="ctr"/>
            <a:r>
              <a:rPr lang="en-GB" sz="1400" dirty="0">
                <a:effectLst/>
                <a:latin typeface="Calibri" panose="020F0502020204030204" pitchFamily="34" charset="0"/>
                <a:ea typeface="Times New Roman" panose="02020603050405020304" pitchFamily="18" charset="0"/>
              </a:rPr>
              <a:t>Top benefits of e-commerce (source: </a:t>
            </a:r>
            <a:r>
              <a:rPr lang="en-GB" sz="1400" dirty="0" err="1">
                <a:effectLst/>
                <a:latin typeface="Calibri" panose="020F0502020204030204" pitchFamily="34" charset="0"/>
                <a:ea typeface="Times New Roman" panose="02020603050405020304" pitchFamily="18" charset="0"/>
              </a:rPr>
              <a:t>tatvasoft.com</a:t>
            </a:r>
            <a:r>
              <a:rPr lang="el-GR" sz="1400" dirty="0">
                <a:latin typeface="Calibri" panose="020F0502020204030204" pitchFamily="34" charset="0"/>
                <a:ea typeface="Times New Roman" panose="02020603050405020304" pitchFamily="18" charset="0"/>
              </a:rPr>
              <a:t>)</a:t>
            </a:r>
            <a:endParaRPr lang="en-GR" sz="14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E-Commerce</a:t>
            </a:r>
          </a:p>
        </p:txBody>
      </p:sp>
      <p:pic>
        <p:nvPicPr>
          <p:cNvPr id="4" name="Picture 3">
            <a:extLst>
              <a:ext uri="{FF2B5EF4-FFF2-40B4-BE49-F238E27FC236}">
                <a16:creationId xmlns:a16="http://schemas.microsoft.com/office/drawing/2014/main" id="{BCAAA592-06C6-8E06-C640-DDA8F60558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1313" y="2025519"/>
            <a:ext cx="6015519" cy="3320663"/>
          </a:xfrm>
          <a:prstGeom prst="rect">
            <a:avLst/>
          </a:prstGeom>
          <a:noFill/>
          <a:ln>
            <a:solidFill>
              <a:schemeClr val="accent1"/>
            </a:solidFill>
          </a:ln>
        </p:spPr>
      </p:pic>
    </p:spTree>
    <p:extLst>
      <p:ext uri="{BB962C8B-B14F-4D97-AF65-F5344CB8AC3E}">
        <p14:creationId xmlns:p14="http://schemas.microsoft.com/office/powerpoint/2010/main" val="3485540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E-Commerce</a:t>
            </a:r>
            <a:r>
              <a:rPr lang="el-GR" sz="4400" dirty="0"/>
              <a:t> </a:t>
            </a:r>
            <a:r>
              <a:rPr lang="en-US" sz="4400" dirty="0"/>
              <a:t>and farming</a:t>
            </a:r>
            <a:endParaRPr lang="en-GB" sz="4400" dirty="0"/>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23375" y="1709102"/>
            <a:ext cx="4077900" cy="4529774"/>
          </a:xfrm>
        </p:spPr>
        <p:txBody>
          <a:bodyPr>
            <a:noAutofit/>
          </a:bodyPr>
          <a:lstStyle/>
          <a:p>
            <a:pPr algn="just"/>
            <a:r>
              <a:rPr lang="en-GB" dirty="0">
                <a:effectLst/>
                <a:ea typeface="Times New Roman" panose="02020603050405020304" pitchFamily="18" charset="0"/>
              </a:rPr>
              <a:t>E-Commerce can revolutionize the way farmers sell their produce, allowing them: </a:t>
            </a:r>
            <a:endParaRPr lang="en-GR" dirty="0">
              <a:effectLst/>
              <a:ea typeface="Times New Roman" panose="02020603050405020304" pitchFamily="18" charset="0"/>
            </a:endParaRPr>
          </a:p>
          <a:p>
            <a:pPr marL="342900" lvl="0" indent="-342900" algn="just">
              <a:buFont typeface="Symbol" pitchFamily="2" charset="2"/>
              <a:buChar char=""/>
            </a:pPr>
            <a:r>
              <a:rPr lang="en-GB" dirty="0">
                <a:effectLst/>
                <a:ea typeface="Times New Roman" panose="02020603050405020304" pitchFamily="18" charset="0"/>
              </a:rPr>
              <a:t>to reach a wider audience, </a:t>
            </a:r>
            <a:endParaRPr lang="en-GR" dirty="0">
              <a:effectLst/>
              <a:ea typeface="Times New Roman" panose="02020603050405020304" pitchFamily="18" charset="0"/>
            </a:endParaRPr>
          </a:p>
          <a:p>
            <a:pPr marL="342900" lvl="0" indent="-342900" algn="just">
              <a:buFont typeface="Symbol" pitchFamily="2" charset="2"/>
              <a:buChar char=""/>
            </a:pPr>
            <a:r>
              <a:rPr lang="en-GB" dirty="0">
                <a:ea typeface="Times New Roman" panose="02020603050405020304" pitchFamily="18" charset="0"/>
              </a:rPr>
              <a:t>t</a:t>
            </a:r>
            <a:r>
              <a:rPr lang="en-GB" dirty="0">
                <a:effectLst/>
                <a:ea typeface="Times New Roman" panose="02020603050405020304" pitchFamily="18" charset="0"/>
              </a:rPr>
              <a:t>o get better prices, and can significantly boost sales and revenue</a:t>
            </a:r>
            <a:endParaRPr lang="en-GR" dirty="0">
              <a:effectLst/>
              <a:ea typeface="Times New Roman" panose="02020603050405020304" pitchFamily="18" charset="0"/>
            </a:endParaRPr>
          </a:p>
          <a:p>
            <a:pPr marL="342900" lvl="0" indent="-342900" algn="just">
              <a:buFont typeface="Symbol" pitchFamily="2" charset="2"/>
              <a:buChar char=""/>
            </a:pPr>
            <a:r>
              <a:rPr lang="en-GB" dirty="0">
                <a:ea typeface="Times New Roman" panose="02020603050405020304" pitchFamily="18" charset="0"/>
              </a:rPr>
              <a:t>t</a:t>
            </a:r>
            <a:r>
              <a:rPr lang="en-GB" dirty="0">
                <a:effectLst/>
                <a:ea typeface="Times New Roman" panose="02020603050405020304" pitchFamily="18" charset="0"/>
              </a:rPr>
              <a:t>o reduce dependency on intermediaries. </a:t>
            </a:r>
            <a:endParaRPr lang="en-GR" dirty="0">
              <a:effectLst/>
              <a:ea typeface="Times New Roman" panose="02020603050405020304" pitchFamily="18" charset="0"/>
            </a:endParaRPr>
          </a:p>
          <a:p>
            <a:pPr algn="just"/>
            <a:r>
              <a:rPr lang="en-GB" dirty="0">
                <a:effectLst/>
                <a:ea typeface="Times New Roman" panose="02020603050405020304" pitchFamily="18" charset="0"/>
              </a:rPr>
              <a:t> </a:t>
            </a:r>
            <a:endParaRPr lang="en-GR" dirty="0">
              <a:effectLst/>
              <a:ea typeface="Times New Roman" panose="02020603050405020304" pitchFamily="18" charset="0"/>
            </a:endParaRPr>
          </a:p>
          <a:p>
            <a:pPr algn="just"/>
            <a:r>
              <a:rPr lang="en-GB" dirty="0">
                <a:effectLst/>
                <a:ea typeface="Times New Roman" panose="02020603050405020304" pitchFamily="18" charset="0"/>
              </a:rPr>
              <a:t>With the rise of the internet and digital platforms, even small-scale farmers can now access global markets, provided they have the right tools and knowledge.</a:t>
            </a:r>
          </a:p>
          <a:p>
            <a:pPr algn="just"/>
            <a:endParaRPr lang="en-GR" dirty="0">
              <a:effectLst/>
              <a:ea typeface="Times New Roman" panose="02020603050405020304" pitchFamily="18" charset="0"/>
            </a:endParaRPr>
          </a:p>
          <a:p>
            <a:pPr algn="just"/>
            <a:r>
              <a:rPr lang="en-GB" dirty="0">
                <a:effectLst/>
                <a:ea typeface="Times New Roman" panose="02020603050405020304" pitchFamily="18" charset="0"/>
              </a:rPr>
              <a:t>The direct-to-consumer model facilitated by E-Commerce allows farmers to capture a more significant portion of the retail price.</a:t>
            </a:r>
            <a:endParaRPr lang="en-GR" dirty="0">
              <a:effectLst/>
              <a:ea typeface="Times New Roman" panose="02020603050405020304" pitchFamily="18" charset="0"/>
            </a:endParaRPr>
          </a:p>
          <a:p>
            <a:pPr algn="just"/>
            <a:r>
              <a:rPr lang="en-GB" dirty="0">
                <a:effectLst/>
                <a:ea typeface="Times New Roman" panose="02020603050405020304" pitchFamily="18" charset="0"/>
              </a:rPr>
              <a:t> </a:t>
            </a:r>
            <a:endParaRPr lang="en-GR" dirty="0">
              <a:effectLst/>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endParaRPr lang="el-GR" sz="1800" dirty="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29</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5795230" y="5810049"/>
            <a:ext cx="6097464" cy="307777"/>
          </a:xfrm>
          <a:prstGeom prst="rect">
            <a:avLst/>
          </a:prstGeom>
          <a:noFill/>
        </p:spPr>
        <p:txBody>
          <a:bodyPr wrap="square">
            <a:spAutoFit/>
          </a:bodyPr>
          <a:lstStyle/>
          <a:p>
            <a:pPr algn="ctr"/>
            <a:r>
              <a:rPr lang="en-GB" sz="1400" dirty="0">
                <a:effectLst/>
                <a:latin typeface="Calibri" panose="020F0502020204030204" pitchFamily="34" charset="0"/>
                <a:ea typeface="Times New Roman" panose="02020603050405020304" pitchFamily="18" charset="0"/>
              </a:rPr>
              <a:t>Prediction of market potential for farmers (source: McKinsey &amp; Company)</a:t>
            </a:r>
            <a:endParaRPr lang="en-GR" sz="14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E-Commerce</a:t>
            </a:r>
          </a:p>
        </p:txBody>
      </p:sp>
      <p:pic>
        <p:nvPicPr>
          <p:cNvPr id="7" name="Picture 6">
            <a:extLst>
              <a:ext uri="{FF2B5EF4-FFF2-40B4-BE49-F238E27FC236}">
                <a16:creationId xmlns:a16="http://schemas.microsoft.com/office/drawing/2014/main" id="{F8562337-5FED-24D1-0629-4FAA034AE83C}"/>
              </a:ext>
            </a:extLst>
          </p:cNvPr>
          <p:cNvPicPr>
            <a:picLocks noChangeAspect="1"/>
          </p:cNvPicPr>
          <p:nvPr/>
        </p:nvPicPr>
        <p:blipFill>
          <a:blip r:embed="rId2"/>
          <a:stretch>
            <a:fillRect/>
          </a:stretch>
        </p:blipFill>
        <p:spPr>
          <a:xfrm>
            <a:off x="6096000" y="1792156"/>
            <a:ext cx="5495925" cy="3990975"/>
          </a:xfrm>
          <a:prstGeom prst="rect">
            <a:avLst/>
          </a:prstGeom>
          <a:ln>
            <a:solidFill>
              <a:schemeClr val="accent1"/>
            </a:solidFill>
          </a:ln>
        </p:spPr>
      </p:pic>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3"/>
          <a:stretch>
            <a:fillRect/>
          </a:stretch>
        </p:blipFill>
        <p:spPr>
          <a:xfrm>
            <a:off x="232495" y="1792156"/>
            <a:ext cx="735160" cy="735160"/>
          </a:xfrm>
          <a:prstGeom prst="rect">
            <a:avLst/>
          </a:prstGeom>
        </p:spPr>
      </p:pic>
    </p:spTree>
    <p:extLst>
      <p:ext uri="{BB962C8B-B14F-4D97-AF65-F5344CB8AC3E}">
        <p14:creationId xmlns:p14="http://schemas.microsoft.com/office/powerpoint/2010/main" val="3216099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Indice</a:t>
            </a: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lstStyle/>
          <a:p>
            <a:endParaRPr lang="it-IT" dirty="0"/>
          </a:p>
          <a:p>
            <a:r>
              <a:rPr lang="it-IT" dirty="0"/>
              <a:t>Ricerca digitale</a:t>
            </a:r>
          </a:p>
          <a:p>
            <a:endParaRPr lang="it-IT" dirty="0"/>
          </a:p>
          <a:p>
            <a:r>
              <a:rPr lang="it-IT" dirty="0"/>
              <a:t>Strumenti di ricerca digitale </a:t>
            </a:r>
          </a:p>
          <a:p>
            <a:endParaRPr lang="it-IT" dirty="0"/>
          </a:p>
          <a:p>
            <a:r>
              <a:rPr lang="it-IT" dirty="0"/>
              <a:t>Intelligenza artificiale (IA) e ricerca digitale</a:t>
            </a:r>
          </a:p>
          <a:p>
            <a:pPr marR="0">
              <a:spcAft>
                <a:spcPts val="0"/>
              </a:spcAft>
            </a:pPr>
            <a:endParaRPr lang="it-IT" dirty="0"/>
          </a:p>
          <a:p>
            <a:pPr marR="0">
              <a:spcAft>
                <a:spcPts val="0"/>
              </a:spcAft>
            </a:pPr>
            <a:r>
              <a:rPr lang="it-IT" dirty="0"/>
              <a:t>Minacce del cyberspazio</a:t>
            </a:r>
            <a:endParaRPr lang="en-GB" dirty="0"/>
          </a:p>
          <a:p>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Module: Horizontal Skill / Learning Unit: Digital Skills / Sub Unit: Digital Research</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511451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E-Commerce</a:t>
            </a:r>
            <a:r>
              <a:rPr lang="el-GR" sz="4400" dirty="0"/>
              <a:t> </a:t>
            </a:r>
            <a:r>
              <a:rPr lang="en-US" sz="4400" dirty="0"/>
              <a:t>and farming: a new model</a:t>
            </a:r>
            <a:endParaRPr lang="en-GB" sz="4400" dirty="0"/>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23375" y="1709102"/>
            <a:ext cx="4077900" cy="4529774"/>
          </a:xfrm>
        </p:spPr>
        <p:txBody>
          <a:bodyPr>
            <a:noAutofit/>
          </a:bodyPr>
          <a:lstStyle/>
          <a:p>
            <a:pPr algn="just"/>
            <a:r>
              <a:rPr lang="en-GB" sz="1800" dirty="0">
                <a:effectLst/>
                <a:ea typeface="Times New Roman" panose="02020603050405020304" pitchFamily="18" charset="0"/>
              </a:rPr>
              <a:t>By </a:t>
            </a:r>
            <a:r>
              <a:rPr lang="en-GB" sz="1800" u="sng" dirty="0">
                <a:effectLst/>
                <a:ea typeface="Times New Roman" panose="02020603050405020304" pitchFamily="18" charset="0"/>
              </a:rPr>
              <a:t>eliminating inter</a:t>
            </a:r>
            <a:r>
              <a:rPr lang="en-GB" sz="1800" dirty="0">
                <a:effectLst/>
                <a:ea typeface="Times New Roman" panose="02020603050405020304" pitchFamily="18" charset="0"/>
              </a:rPr>
              <a:t>mediaries, farmers can enhance their profit margins, </a:t>
            </a:r>
            <a:r>
              <a:rPr lang="en-GB" sz="1800" dirty="0">
                <a:ea typeface="Times New Roman" panose="02020603050405020304" pitchFamily="18" charset="0"/>
              </a:rPr>
              <a:t>adopting a </a:t>
            </a:r>
            <a:r>
              <a:rPr lang="en-GB" sz="1800" b="1" dirty="0">
                <a:ea typeface="Times New Roman" panose="02020603050405020304" pitchFamily="18" charset="0"/>
              </a:rPr>
              <a:t>new business model</a:t>
            </a:r>
            <a:r>
              <a:rPr lang="en-GB" sz="1800" dirty="0">
                <a:ea typeface="Times New Roman" panose="02020603050405020304" pitchFamily="18" charset="0"/>
              </a:rPr>
              <a:t>.</a:t>
            </a:r>
            <a:endParaRPr lang="en-GR" sz="1800" dirty="0">
              <a:effectLst/>
              <a:ea typeface="Times New Roman" panose="02020603050405020304" pitchFamily="18" charset="0"/>
            </a:endParaRPr>
          </a:p>
          <a:p>
            <a:pPr algn="just"/>
            <a:r>
              <a:rPr lang="en-GB" sz="1800" dirty="0">
                <a:effectLst/>
                <a:ea typeface="Times New Roman" panose="02020603050405020304" pitchFamily="18" charset="0"/>
              </a:rPr>
              <a:t> </a:t>
            </a:r>
            <a:endParaRPr lang="en-GR" sz="1800" dirty="0">
              <a:effectLst/>
              <a:ea typeface="Times New Roman" panose="02020603050405020304" pitchFamily="18" charset="0"/>
            </a:endParaRPr>
          </a:p>
          <a:p>
            <a:pPr algn="just"/>
            <a:r>
              <a:rPr lang="en-GB" sz="1800" dirty="0">
                <a:effectLst/>
                <a:ea typeface="Times New Roman" panose="02020603050405020304" pitchFamily="18" charset="0"/>
              </a:rPr>
              <a:t>E-Commerce also offers farmers the opportunity to build and promote their unique brand, differentiating their products based on attributes like quality, organic practices, or sustainability. </a:t>
            </a:r>
            <a:endParaRPr lang="en-GR" sz="1800" dirty="0">
              <a:effectLst/>
              <a:ea typeface="Times New Roman" panose="02020603050405020304" pitchFamily="18" charset="0"/>
            </a:endParaRPr>
          </a:p>
          <a:p>
            <a:pPr algn="just"/>
            <a:r>
              <a:rPr lang="en-GB" sz="1800" dirty="0">
                <a:effectLst/>
                <a:ea typeface="Times New Roman" panose="02020603050405020304" pitchFamily="18" charset="0"/>
              </a:rPr>
              <a:t>  </a:t>
            </a:r>
            <a:endParaRPr lang="en-GR" sz="1800" dirty="0">
              <a:effectLst/>
              <a:ea typeface="Times New Roman" panose="02020603050405020304" pitchFamily="18" charset="0"/>
            </a:endParaRPr>
          </a:p>
          <a:p>
            <a:pPr algn="just"/>
            <a:r>
              <a:rPr lang="en-GB" sz="1800" dirty="0">
                <a:effectLst/>
                <a:ea typeface="Times New Roman" panose="02020603050405020304" pitchFamily="18" charset="0"/>
              </a:rPr>
              <a:t>According to recent studies, theB2B e-commerce market for agricultural products will increase dramatically in the next 7 years.</a:t>
            </a:r>
            <a:endParaRPr lang="en-GR" sz="1800" dirty="0">
              <a:effectLst/>
              <a:ea typeface="Times New Roman" panose="02020603050405020304" pitchFamily="18" charset="0"/>
            </a:endParaRPr>
          </a:p>
          <a:p>
            <a:pPr algn="just"/>
            <a:endParaRPr lang="en-GR" dirty="0">
              <a:effectLst/>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endParaRPr lang="el-GR" sz="1800" dirty="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30</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5829300" y="5723769"/>
            <a:ext cx="6097464" cy="276999"/>
          </a:xfrm>
          <a:prstGeom prst="rect">
            <a:avLst/>
          </a:prstGeom>
          <a:noFill/>
        </p:spPr>
        <p:txBody>
          <a:bodyPr wrap="square">
            <a:spAutoFit/>
          </a:bodyPr>
          <a:lstStyle/>
          <a:p>
            <a:pPr algn="ctr"/>
            <a:r>
              <a:rPr lang="en-GB" sz="1200" dirty="0">
                <a:effectLst/>
                <a:ea typeface="Times New Roman" panose="02020603050405020304" pitchFamily="18" charset="0"/>
              </a:rPr>
              <a:t>Prediction of -commerce market for agricultural products (source: </a:t>
            </a:r>
            <a:r>
              <a:rPr lang="en-GB" sz="1200" dirty="0" err="1">
                <a:effectLst/>
                <a:ea typeface="Times New Roman" panose="02020603050405020304" pitchFamily="18" charset="0"/>
              </a:rPr>
              <a:t>researchandmarkets.com</a:t>
            </a:r>
            <a:r>
              <a:rPr lang="en-GB" sz="1200" dirty="0">
                <a:effectLst/>
                <a:ea typeface="Times New Roman" panose="02020603050405020304" pitchFamily="18" charset="0"/>
              </a:rPr>
              <a:t>)</a:t>
            </a:r>
            <a:endParaRPr lang="en-GR" sz="1200" dirty="0">
              <a:effectLst/>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E-Commerce</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232495" y="1792156"/>
            <a:ext cx="735160" cy="735160"/>
          </a:xfrm>
          <a:prstGeom prst="rect">
            <a:avLst/>
          </a:prstGeom>
        </p:spPr>
      </p:pic>
      <p:pic>
        <p:nvPicPr>
          <p:cNvPr id="4" name="Picture 3" descr="Global B2B E-commerce in Agriculture Market">
            <a:extLst>
              <a:ext uri="{FF2B5EF4-FFF2-40B4-BE49-F238E27FC236}">
                <a16:creationId xmlns:a16="http://schemas.microsoft.com/office/drawing/2014/main" id="{0D7AA839-F728-70FC-76F0-0D6A4E6FD7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49904"/>
            <a:ext cx="5343742" cy="3562754"/>
          </a:xfrm>
          <a:prstGeom prst="rect">
            <a:avLst/>
          </a:prstGeom>
          <a:noFill/>
          <a:ln>
            <a:noFill/>
          </a:ln>
        </p:spPr>
      </p:pic>
    </p:spTree>
    <p:extLst>
      <p:ext uri="{BB962C8B-B14F-4D97-AF65-F5344CB8AC3E}">
        <p14:creationId xmlns:p14="http://schemas.microsoft.com/office/powerpoint/2010/main" val="18348136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E-Commerce</a:t>
            </a:r>
            <a:r>
              <a:rPr lang="el-GR" sz="4400" dirty="0"/>
              <a:t> </a:t>
            </a:r>
            <a:r>
              <a:rPr lang="en-US" sz="4400" dirty="0"/>
              <a:t>categories</a:t>
            </a:r>
            <a:endParaRPr lang="en-GB" sz="4400" dirty="0"/>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38200" y="1746104"/>
            <a:ext cx="4424515" cy="4560452"/>
          </a:xfrm>
        </p:spPr>
        <p:txBody>
          <a:bodyPr>
            <a:noAutofit/>
          </a:bodyPr>
          <a:lstStyle/>
          <a:p>
            <a:pPr algn="just"/>
            <a:r>
              <a:rPr lang="en-US" dirty="0">
                <a:effectLst/>
                <a:ea typeface="Times New Roman" panose="02020603050405020304" pitchFamily="18" charset="0"/>
              </a:rPr>
              <a:t>There are several E-commerce business model categories: </a:t>
            </a:r>
            <a:endParaRPr lang="en-GR" sz="1800" dirty="0">
              <a:effectLst/>
              <a:ea typeface="Times New Roman" panose="02020603050405020304" pitchFamily="18" charset="0"/>
            </a:endParaRPr>
          </a:p>
          <a:p>
            <a:pPr marL="171450" lvl="0" indent="-171450" algn="just">
              <a:buFont typeface="Arial" panose="020B0604020202020204" pitchFamily="34" charset="0"/>
              <a:buChar char="•"/>
            </a:pPr>
            <a:r>
              <a:rPr lang="en-GB" sz="1100" b="1" dirty="0">
                <a:effectLst/>
                <a:ea typeface="Times New Roman" panose="02020603050405020304" pitchFamily="18" charset="0"/>
              </a:rPr>
              <a:t>Business-to-Business (B2B):</a:t>
            </a:r>
            <a:r>
              <a:rPr lang="en-GB" sz="1100" dirty="0">
                <a:effectLst/>
                <a:ea typeface="Times New Roman" panose="02020603050405020304" pitchFamily="18" charset="0"/>
              </a:rPr>
              <a:t> Business-to-Business, commonly known as B2B, involves transactions that take place between two distinct businesses. </a:t>
            </a:r>
            <a:endParaRPr lang="en-GR" sz="1100" dirty="0">
              <a:effectLst/>
              <a:ea typeface="Times New Roman" panose="02020603050405020304" pitchFamily="18" charset="0"/>
            </a:endParaRPr>
          </a:p>
          <a:p>
            <a:pPr marL="171450" lvl="0" indent="-171450" algn="just">
              <a:buFont typeface="Arial" panose="020B0604020202020204" pitchFamily="34" charset="0"/>
              <a:buChar char="•"/>
            </a:pPr>
            <a:r>
              <a:rPr lang="en-GB" sz="1100" b="1" dirty="0">
                <a:effectLst/>
                <a:ea typeface="Times New Roman" panose="02020603050405020304" pitchFamily="18" charset="0"/>
              </a:rPr>
              <a:t>Business-to-Consumer (B2C):</a:t>
            </a:r>
            <a:r>
              <a:rPr lang="en-GB" sz="1100" dirty="0">
                <a:effectLst/>
                <a:ea typeface="Times New Roman" panose="02020603050405020304" pitchFamily="18" charset="0"/>
              </a:rPr>
              <a:t> Business-to-Consumer, or B2C, where businesses cater directly to the end consumer. </a:t>
            </a:r>
            <a:endParaRPr lang="en-GR" sz="1100" dirty="0">
              <a:effectLst/>
              <a:ea typeface="Times New Roman" panose="02020603050405020304" pitchFamily="18" charset="0"/>
            </a:endParaRPr>
          </a:p>
          <a:p>
            <a:pPr marL="171450" lvl="0" indent="-171450" algn="just">
              <a:buFont typeface="Arial" panose="020B0604020202020204" pitchFamily="34" charset="0"/>
              <a:buChar char="•"/>
            </a:pPr>
            <a:r>
              <a:rPr lang="en-GB" sz="1100" b="1" dirty="0">
                <a:effectLst/>
                <a:ea typeface="Times New Roman" panose="02020603050405020304" pitchFamily="18" charset="0"/>
              </a:rPr>
              <a:t>Consumer-to-Consumer (C2C):</a:t>
            </a:r>
            <a:r>
              <a:rPr lang="en-GB" sz="1100" dirty="0">
                <a:effectLst/>
                <a:ea typeface="Times New Roman" panose="02020603050405020304" pitchFamily="18" charset="0"/>
              </a:rPr>
              <a:t> The Consumer-to-Consumer model, abbreviated as C2C, facilitates transactions between consumers themselves.</a:t>
            </a:r>
            <a:endParaRPr lang="en-GR" sz="1100" dirty="0">
              <a:effectLst/>
              <a:ea typeface="Times New Roman" panose="02020603050405020304" pitchFamily="18" charset="0"/>
            </a:endParaRPr>
          </a:p>
          <a:p>
            <a:pPr marL="171450" lvl="0" indent="-171450" algn="just">
              <a:buFont typeface="Arial" panose="020B0604020202020204" pitchFamily="34" charset="0"/>
              <a:buChar char="•"/>
            </a:pPr>
            <a:r>
              <a:rPr lang="en-GB" sz="1100" b="1" dirty="0">
                <a:effectLst/>
                <a:ea typeface="Times New Roman" panose="02020603050405020304" pitchFamily="18" charset="0"/>
              </a:rPr>
              <a:t>Consumer-to-Business (C2B):</a:t>
            </a:r>
            <a:r>
              <a:rPr lang="en-GB" sz="1100" dirty="0">
                <a:effectLst/>
                <a:ea typeface="Times New Roman" panose="02020603050405020304" pitchFamily="18" charset="0"/>
              </a:rPr>
              <a:t> consumers offer their products or services directly to businesses. </a:t>
            </a:r>
            <a:endParaRPr lang="en-GR" sz="1100" dirty="0">
              <a:effectLst/>
              <a:ea typeface="Times New Roman" panose="02020603050405020304" pitchFamily="18" charset="0"/>
            </a:endParaRPr>
          </a:p>
          <a:p>
            <a:pPr marL="171450" lvl="0" indent="-171450" algn="just">
              <a:buFont typeface="Arial" panose="020B0604020202020204" pitchFamily="34" charset="0"/>
              <a:buChar char="•"/>
            </a:pPr>
            <a:r>
              <a:rPr lang="en-GB" sz="1100" b="1" dirty="0">
                <a:effectLst/>
                <a:ea typeface="Times New Roman" panose="02020603050405020304" pitchFamily="18" charset="0"/>
              </a:rPr>
              <a:t>Business-to-Administration (B2A):</a:t>
            </a:r>
            <a:r>
              <a:rPr lang="en-GB" sz="1100" dirty="0">
                <a:effectLst/>
                <a:ea typeface="Times New Roman" panose="02020603050405020304" pitchFamily="18" charset="0"/>
              </a:rPr>
              <a:t> Business-to-Administration, or B2A, encompasses transactions that occur between businesses and public administration or government agencies. </a:t>
            </a:r>
            <a:endParaRPr lang="en-GR" sz="1100" dirty="0">
              <a:effectLst/>
              <a:ea typeface="Times New Roman" panose="02020603050405020304" pitchFamily="18" charset="0"/>
            </a:endParaRPr>
          </a:p>
          <a:p>
            <a:pPr marL="171450" lvl="0" indent="-171450" algn="just">
              <a:buFont typeface="Arial" panose="020B0604020202020204" pitchFamily="34" charset="0"/>
              <a:buChar char="•"/>
            </a:pPr>
            <a:r>
              <a:rPr lang="en-GB" sz="1100" b="1" dirty="0">
                <a:effectLst/>
                <a:ea typeface="Times New Roman" panose="02020603050405020304" pitchFamily="18" charset="0"/>
              </a:rPr>
              <a:t>Consumer-to-Administration (C2A):</a:t>
            </a:r>
            <a:r>
              <a:rPr lang="en-GB" sz="1100" dirty="0">
                <a:effectLst/>
                <a:ea typeface="Times New Roman" panose="02020603050405020304" pitchFamily="18" charset="0"/>
              </a:rPr>
              <a:t> Consumer-to-Administration, abbreviated as C2A, involves transactions between individual consumers and public administration or government agencies. </a:t>
            </a:r>
            <a:r>
              <a:rPr lang="en-GB" sz="1100" b="1" dirty="0">
                <a:effectLst/>
                <a:ea typeface="Times New Roman" panose="02020603050405020304" pitchFamily="18" charset="0"/>
              </a:rPr>
              <a:t>Mobile</a:t>
            </a:r>
            <a:endParaRPr lang="en-GR" sz="1100" dirty="0">
              <a:effectLst/>
              <a:ea typeface="Times New Roman" panose="02020603050405020304" pitchFamily="18" charset="0"/>
            </a:endParaRPr>
          </a:p>
          <a:p>
            <a:pPr marL="171450" lvl="0" indent="-171450" algn="just">
              <a:buFont typeface="Arial" panose="020B0604020202020204" pitchFamily="34" charset="0"/>
              <a:buChar char="•"/>
            </a:pPr>
            <a:r>
              <a:rPr lang="en-GB" sz="1100" b="1" dirty="0">
                <a:effectLst/>
                <a:ea typeface="Times New Roman" panose="02020603050405020304" pitchFamily="18" charset="0"/>
              </a:rPr>
              <a:t>Commerce (m-commerce):</a:t>
            </a:r>
            <a:r>
              <a:rPr lang="en-GB" sz="1100" dirty="0">
                <a:effectLst/>
                <a:ea typeface="Times New Roman" panose="02020603050405020304" pitchFamily="18" charset="0"/>
              </a:rPr>
              <a:t> Mobile Commerce, commonly referred to as m-commerce, signifies E-Commerce transactions that are conducted via mobile devices.</a:t>
            </a:r>
            <a:endParaRPr lang="en-GR" sz="1100" dirty="0">
              <a:effectLst/>
              <a:ea typeface="Times New Roman" panose="02020603050405020304" pitchFamily="18" charset="0"/>
            </a:endParaRPr>
          </a:p>
          <a:p>
            <a:pPr algn="just"/>
            <a:endParaRPr lang="en-GR" sz="1800" dirty="0">
              <a:effectLst/>
              <a:ea typeface="Times New Roman" panose="02020603050405020304" pitchFamily="18" charset="0"/>
            </a:endParaRPr>
          </a:p>
          <a:p>
            <a:pPr algn="just"/>
            <a:endParaRPr lang="en-GR" dirty="0">
              <a:effectLst/>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endParaRPr lang="el-GR" sz="1800" dirty="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31</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6575779" y="5848958"/>
            <a:ext cx="5181053" cy="276999"/>
          </a:xfrm>
          <a:prstGeom prst="rect">
            <a:avLst/>
          </a:prstGeom>
          <a:noFill/>
        </p:spPr>
        <p:txBody>
          <a:bodyPr wrap="square">
            <a:spAutoFit/>
          </a:bodyPr>
          <a:lstStyle/>
          <a:p>
            <a:pPr algn="ctr"/>
            <a:r>
              <a:rPr lang="en-GB" sz="1200" dirty="0">
                <a:effectLst/>
                <a:latin typeface="Calibri" panose="020F0502020204030204" pitchFamily="34" charset="0"/>
                <a:ea typeface="Times New Roman" panose="02020603050405020304" pitchFamily="18" charset="0"/>
              </a:rPr>
              <a:t>Types of e-commerce (source: </a:t>
            </a:r>
            <a:r>
              <a:rPr lang="en-GB" sz="1200" dirty="0" err="1">
                <a:effectLst/>
                <a:latin typeface="Calibri" panose="020F0502020204030204" pitchFamily="34" charset="0"/>
                <a:ea typeface="Times New Roman" panose="02020603050405020304" pitchFamily="18" charset="0"/>
              </a:rPr>
              <a:t>investopedia.com</a:t>
            </a:r>
            <a:r>
              <a:rPr lang="en-GB" sz="1200" dirty="0">
                <a:effectLst/>
                <a:latin typeface="Calibri" panose="020F0502020204030204" pitchFamily="34" charset="0"/>
                <a:ea typeface="Times New Roman" panose="02020603050405020304" pitchFamily="18" charset="0"/>
              </a:rPr>
              <a:t>)</a:t>
            </a:r>
            <a:endParaRPr lang="en-GR" sz="12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E-Commerce</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301934" y="1819539"/>
            <a:ext cx="440606" cy="440606"/>
          </a:xfrm>
          <a:prstGeom prst="rect">
            <a:avLst/>
          </a:prstGeom>
        </p:spPr>
      </p:pic>
      <p:pic>
        <p:nvPicPr>
          <p:cNvPr id="7" name="Picture 6">
            <a:extLst>
              <a:ext uri="{FF2B5EF4-FFF2-40B4-BE49-F238E27FC236}">
                <a16:creationId xmlns:a16="http://schemas.microsoft.com/office/drawing/2014/main" id="{14C32D04-1AF7-857F-9F05-2E87268EE8A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3104" y="2207178"/>
            <a:ext cx="6006962" cy="3526583"/>
          </a:xfrm>
          <a:prstGeom prst="rect">
            <a:avLst/>
          </a:prstGeom>
          <a:noFill/>
          <a:ln>
            <a:solidFill>
              <a:schemeClr val="accent1"/>
            </a:solidFill>
          </a:ln>
        </p:spPr>
      </p:pic>
    </p:spTree>
    <p:extLst>
      <p:ext uri="{BB962C8B-B14F-4D97-AF65-F5344CB8AC3E}">
        <p14:creationId xmlns:p14="http://schemas.microsoft.com/office/powerpoint/2010/main" val="4262946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E-Commerce</a:t>
            </a:r>
            <a:r>
              <a:rPr lang="el-GR" sz="4400" dirty="0"/>
              <a:t> </a:t>
            </a:r>
            <a:r>
              <a:rPr lang="en-US" sz="4400" dirty="0"/>
              <a:t>platforms</a:t>
            </a:r>
            <a:endParaRPr lang="en-GB" sz="4400" dirty="0"/>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38200" y="1746104"/>
            <a:ext cx="4766187" cy="5092846"/>
          </a:xfrm>
        </p:spPr>
        <p:txBody>
          <a:bodyPr>
            <a:noAutofit/>
          </a:bodyPr>
          <a:lstStyle/>
          <a:p>
            <a:pPr algn="just"/>
            <a:r>
              <a:rPr lang="en-US" dirty="0">
                <a:effectLst/>
                <a:ea typeface="Times New Roman" panose="02020603050405020304" pitchFamily="18" charset="0"/>
              </a:rPr>
              <a:t>There are several E-commerce platforms for farmers:</a:t>
            </a:r>
          </a:p>
          <a:p>
            <a:pPr marL="171450" lvl="0" indent="-171450" algn="just">
              <a:buFont typeface="Arial" panose="020B0604020202020204" pitchFamily="34" charset="0"/>
              <a:buChar char="•"/>
            </a:pPr>
            <a:r>
              <a:rPr lang="en-GB" sz="1200" b="1" dirty="0">
                <a:effectLst/>
                <a:ea typeface="Times New Roman" panose="02020603050405020304" pitchFamily="18" charset="0"/>
              </a:rPr>
              <a:t>Shopify</a:t>
            </a:r>
            <a:r>
              <a:rPr lang="en-GB" sz="1200" dirty="0">
                <a:effectLst/>
                <a:ea typeface="Times New Roman" panose="02020603050405020304" pitchFamily="18" charset="0"/>
              </a:rPr>
              <a:t>: A versatile platform that allows farmers to set up their online store with ease. It offers various templates, payment gateways, and is particularly user-friendly</a:t>
            </a:r>
            <a:endParaRPr lang="en-GR" sz="1200" dirty="0">
              <a:effectLst/>
              <a:ea typeface="Times New Roman" panose="02020603050405020304" pitchFamily="18" charset="0"/>
            </a:endParaRPr>
          </a:p>
          <a:p>
            <a:pPr marL="171450" lvl="0" indent="-171450" algn="just">
              <a:buFont typeface="Arial" panose="020B0604020202020204" pitchFamily="34" charset="0"/>
              <a:buChar char="•"/>
            </a:pPr>
            <a:r>
              <a:rPr lang="en-GB" sz="1200" b="1" dirty="0">
                <a:effectLst/>
                <a:ea typeface="Times New Roman" panose="02020603050405020304" pitchFamily="18" charset="0"/>
              </a:rPr>
              <a:t>WooCommerce</a:t>
            </a:r>
            <a:r>
              <a:rPr lang="en-GB" sz="1200" dirty="0">
                <a:effectLst/>
                <a:ea typeface="Times New Roman" panose="02020603050405020304" pitchFamily="18" charset="0"/>
              </a:rPr>
              <a:t>: An open-source E-Commerce plugin for WordPress. It's ideal for farmers who already have a WordPress site and want to add an E-Commerce functionality. It's highly customizable and can be tailored to the specific needs of agricultural sales.</a:t>
            </a:r>
            <a:endParaRPr lang="en-GR" sz="1200" dirty="0">
              <a:effectLst/>
              <a:ea typeface="Times New Roman" panose="02020603050405020304" pitchFamily="18" charset="0"/>
            </a:endParaRPr>
          </a:p>
          <a:p>
            <a:pPr marL="171450" lvl="0" indent="-171450" algn="just">
              <a:buFont typeface="Arial" panose="020B0604020202020204" pitchFamily="34" charset="0"/>
              <a:buChar char="•"/>
            </a:pPr>
            <a:r>
              <a:rPr lang="en-GB" sz="1200" b="1" dirty="0">
                <a:effectLst/>
                <a:ea typeface="Times New Roman" panose="02020603050405020304" pitchFamily="18" charset="0"/>
              </a:rPr>
              <a:t>Etsy</a:t>
            </a:r>
            <a:r>
              <a:rPr lang="en-GB" sz="1200" dirty="0">
                <a:effectLst/>
                <a:ea typeface="Times New Roman" panose="02020603050405020304" pitchFamily="18" charset="0"/>
              </a:rPr>
              <a:t>: While traditionally for crafts and handmade items, Etsy can be a platform for organic, handcrafted, or specialty agricultural products. It has a vast user base looking for unique items.</a:t>
            </a:r>
            <a:endParaRPr lang="en-GR" sz="1200" dirty="0">
              <a:effectLst/>
              <a:ea typeface="Times New Roman" panose="02020603050405020304" pitchFamily="18" charset="0"/>
            </a:endParaRPr>
          </a:p>
          <a:p>
            <a:pPr marL="171450" lvl="0" indent="-171450" algn="just">
              <a:buFont typeface="Arial" panose="020B0604020202020204" pitchFamily="34" charset="0"/>
              <a:buChar char="•"/>
            </a:pPr>
            <a:r>
              <a:rPr lang="en-GB" sz="1200" b="1" dirty="0">
                <a:effectLst/>
                <a:ea typeface="Times New Roman" panose="02020603050405020304" pitchFamily="18" charset="0"/>
              </a:rPr>
              <a:t>Amazon &amp; eBay</a:t>
            </a:r>
            <a:r>
              <a:rPr lang="en-GB" sz="1200" dirty="0">
                <a:effectLst/>
                <a:ea typeface="Times New Roman" panose="02020603050405020304" pitchFamily="18" charset="0"/>
              </a:rPr>
              <a:t>: These global marketplaces have sections dedicated to gourmet and organic foods. Farmers can list their products here, but competition is high, and there might be more fees involved.</a:t>
            </a:r>
            <a:endParaRPr lang="en-GR" sz="1200" dirty="0">
              <a:effectLst/>
              <a:ea typeface="Times New Roman" panose="02020603050405020304" pitchFamily="18" charset="0"/>
            </a:endParaRPr>
          </a:p>
          <a:p>
            <a:pPr marL="171450" lvl="0" indent="-171450" algn="just">
              <a:buFont typeface="Arial" panose="020B0604020202020204" pitchFamily="34" charset="0"/>
              <a:buChar char="•"/>
            </a:pPr>
            <a:r>
              <a:rPr lang="en-GB" sz="1200" b="1" dirty="0" err="1">
                <a:effectLst/>
                <a:ea typeface="Times New Roman" panose="02020603050405020304" pitchFamily="18" charset="0"/>
              </a:rPr>
              <a:t>Farmigo</a:t>
            </a:r>
            <a:r>
              <a:rPr lang="en-GB" sz="1200" dirty="0">
                <a:effectLst/>
                <a:ea typeface="Times New Roman" panose="02020603050405020304" pitchFamily="18" charset="0"/>
              </a:rPr>
              <a:t>: Specifically designed for farmers, </a:t>
            </a:r>
            <a:r>
              <a:rPr lang="en-GB" sz="1200" dirty="0" err="1">
                <a:effectLst/>
                <a:ea typeface="Times New Roman" panose="02020603050405020304" pitchFamily="18" charset="0"/>
              </a:rPr>
              <a:t>Farmigo</a:t>
            </a:r>
            <a:r>
              <a:rPr lang="en-GB" sz="1200" dirty="0">
                <a:effectLst/>
                <a:ea typeface="Times New Roman" panose="02020603050405020304" pitchFamily="18" charset="0"/>
              </a:rPr>
              <a:t> allows producers to sell directly to consumers. It focuses on fresh produce and helps in managing community-supported agriculture (CSA) programs.</a:t>
            </a:r>
            <a:endParaRPr lang="en-GR" sz="1200" dirty="0">
              <a:effectLst/>
              <a:ea typeface="Times New Roman" panose="02020603050405020304" pitchFamily="18" charset="0"/>
            </a:endParaRPr>
          </a:p>
          <a:p>
            <a:pPr marL="171450" lvl="0" indent="-171450" algn="just">
              <a:buFont typeface="Arial" panose="020B0604020202020204" pitchFamily="34" charset="0"/>
              <a:buChar char="•"/>
            </a:pPr>
            <a:r>
              <a:rPr lang="en-GB" sz="1200" b="1" dirty="0" err="1">
                <a:effectLst/>
                <a:ea typeface="Times New Roman" panose="02020603050405020304" pitchFamily="18" charset="0"/>
              </a:rPr>
              <a:t>LocalHarvest</a:t>
            </a:r>
            <a:r>
              <a:rPr lang="en-GB" sz="1200" dirty="0">
                <a:effectLst/>
                <a:ea typeface="Times New Roman" panose="02020603050405020304" pitchFamily="18" charset="0"/>
              </a:rPr>
              <a:t>: This platform connects farmers with local consumers. It's ideal for small-scale farmers looking to sell within their community or region.</a:t>
            </a:r>
            <a:endParaRPr lang="en-GR" sz="1200" dirty="0">
              <a:effectLst/>
              <a:ea typeface="Times New Roman" panose="02020603050405020304" pitchFamily="18" charset="0"/>
            </a:endParaRPr>
          </a:p>
          <a:p>
            <a:pPr algn="just"/>
            <a:endParaRPr lang="en-GR" sz="1800" dirty="0">
              <a:effectLst/>
              <a:ea typeface="Times New Roman" panose="02020603050405020304" pitchFamily="18" charset="0"/>
            </a:endParaRPr>
          </a:p>
          <a:p>
            <a:pPr algn="just"/>
            <a:endParaRPr lang="en-GR" sz="1800" dirty="0">
              <a:effectLst/>
              <a:ea typeface="Times New Roman" panose="02020603050405020304" pitchFamily="18" charset="0"/>
            </a:endParaRPr>
          </a:p>
          <a:p>
            <a:pPr algn="just"/>
            <a:endParaRPr lang="en-GR" dirty="0">
              <a:effectLst/>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endParaRPr lang="el-GR" sz="1800" dirty="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32</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6172747" y="5717545"/>
            <a:ext cx="5181053" cy="261610"/>
          </a:xfrm>
          <a:prstGeom prst="rect">
            <a:avLst/>
          </a:prstGeom>
          <a:noFill/>
        </p:spPr>
        <p:txBody>
          <a:bodyPr wrap="square">
            <a:spAutoFit/>
          </a:bodyPr>
          <a:lstStyle/>
          <a:p>
            <a:pPr algn="ctr"/>
            <a:r>
              <a:rPr lang="en-GB" sz="1100" dirty="0">
                <a:effectLst/>
                <a:latin typeface="Calibri" panose="020F0502020204030204" pitchFamily="34" charset="0"/>
                <a:ea typeface="Times New Roman" panose="02020603050405020304" pitchFamily="18" charset="0"/>
              </a:rPr>
              <a:t>Inventory management of the Shopify e-commerce platform (source: </a:t>
            </a:r>
            <a:r>
              <a:rPr lang="en-GB" sz="1100" dirty="0" err="1">
                <a:effectLst/>
                <a:latin typeface="Calibri" panose="020F0502020204030204" pitchFamily="34" charset="0"/>
                <a:ea typeface="Times New Roman" panose="02020603050405020304" pitchFamily="18" charset="0"/>
              </a:rPr>
              <a:t>pageflows.com</a:t>
            </a:r>
            <a:r>
              <a:rPr lang="en-GB" sz="1100" dirty="0">
                <a:effectLst/>
                <a:latin typeface="Calibri" panose="020F0502020204030204" pitchFamily="34" charset="0"/>
                <a:ea typeface="Times New Roman" panose="02020603050405020304" pitchFamily="18" charset="0"/>
              </a:rPr>
              <a:t>)</a:t>
            </a:r>
            <a:endParaRPr lang="en-GR" sz="11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E-Commerce</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301934" y="1819539"/>
            <a:ext cx="440606" cy="440606"/>
          </a:xfrm>
          <a:prstGeom prst="rect">
            <a:avLst/>
          </a:prstGeom>
        </p:spPr>
      </p:pic>
      <p:pic>
        <p:nvPicPr>
          <p:cNvPr id="4" name="Picture 3">
            <a:extLst>
              <a:ext uri="{FF2B5EF4-FFF2-40B4-BE49-F238E27FC236}">
                <a16:creationId xmlns:a16="http://schemas.microsoft.com/office/drawing/2014/main" id="{A9EAEEE6-5C6C-98A9-0EC6-2412EA01129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89" y="2207780"/>
            <a:ext cx="5949877" cy="2812377"/>
          </a:xfrm>
          <a:prstGeom prst="rect">
            <a:avLst/>
          </a:prstGeom>
          <a:noFill/>
          <a:ln>
            <a:solidFill>
              <a:schemeClr val="accent1"/>
            </a:solidFill>
          </a:ln>
        </p:spPr>
      </p:pic>
    </p:spTree>
    <p:extLst>
      <p:ext uri="{BB962C8B-B14F-4D97-AF65-F5344CB8AC3E}">
        <p14:creationId xmlns:p14="http://schemas.microsoft.com/office/powerpoint/2010/main" val="821668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E-Commerce</a:t>
            </a:r>
            <a:r>
              <a:rPr lang="el-GR" sz="4400" dirty="0"/>
              <a:t> </a:t>
            </a:r>
            <a:r>
              <a:rPr lang="en-US" sz="4400" dirty="0"/>
              <a:t>in farming (1/2)</a:t>
            </a:r>
            <a:endParaRPr lang="en-GB" sz="4400" dirty="0"/>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38200" y="1746104"/>
            <a:ext cx="4766187" cy="5092846"/>
          </a:xfrm>
        </p:spPr>
        <p:txBody>
          <a:bodyPr>
            <a:noAutofit/>
          </a:bodyPr>
          <a:lstStyle/>
          <a:p>
            <a:pPr algn="just"/>
            <a:r>
              <a:rPr lang="en-GB" sz="1800" dirty="0">
                <a:effectLst/>
                <a:latin typeface="Calibri" panose="020F0502020204030204" pitchFamily="34" charset="0"/>
                <a:ea typeface="Times New Roman" panose="02020603050405020304" pitchFamily="18" charset="0"/>
              </a:rPr>
              <a:t>The adoption of the appropriate business model for a farming business is extremely important. There are several alternatives that can be considered, such as:</a:t>
            </a:r>
            <a:endParaRPr lang="en-GR" sz="1800" dirty="0">
              <a:effectLst/>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pPr>
            <a:r>
              <a:rPr lang="en-GB" sz="1400" b="1" dirty="0">
                <a:effectLst/>
                <a:ea typeface="Times New Roman" panose="02020603050405020304" pitchFamily="18" charset="0"/>
              </a:rPr>
              <a:t>Direct-to-Consumer</a:t>
            </a:r>
            <a:r>
              <a:rPr lang="en-GB" sz="1400" dirty="0">
                <a:effectLst/>
                <a:ea typeface="Times New Roman" panose="02020603050405020304" pitchFamily="18" charset="0"/>
              </a:rPr>
              <a:t> (D2C) allows farmers to sell their produce or products directly to end-users, it eliminates the need for traditional middlemen like wholesalers or retailers. This approach is often facilitated through online platforms or dedicated websites where farmers can showcase their products. </a:t>
            </a:r>
            <a:endParaRPr lang="en-GR" sz="1400" dirty="0">
              <a:effectLst/>
              <a:ea typeface="Times New Roman" panose="02020603050405020304" pitchFamily="18" charset="0"/>
            </a:endParaRPr>
          </a:p>
          <a:p>
            <a:pPr marL="342900" lvl="0" indent="-342900" algn="just">
              <a:buFont typeface="Symbol" pitchFamily="2" charset="2"/>
              <a:buChar char=""/>
            </a:pPr>
            <a:r>
              <a:rPr lang="en-GB" sz="1400" b="1" dirty="0">
                <a:effectLst/>
                <a:ea typeface="Times New Roman" panose="02020603050405020304" pitchFamily="18" charset="0"/>
              </a:rPr>
              <a:t>Online Agricultural Marketplaces</a:t>
            </a:r>
            <a:r>
              <a:rPr lang="en-GB" sz="1400" dirty="0">
                <a:effectLst/>
                <a:ea typeface="Times New Roman" panose="02020603050405020304" pitchFamily="18" charset="0"/>
              </a:rPr>
              <a:t>. </a:t>
            </a:r>
            <a:endParaRPr lang="en-GR" sz="1400" dirty="0">
              <a:effectLst/>
              <a:ea typeface="Times New Roman" panose="02020603050405020304" pitchFamily="18" charset="0"/>
            </a:endParaRPr>
          </a:p>
          <a:p>
            <a:pPr marL="342900" lvl="0" indent="-342900" algn="just">
              <a:buFont typeface="Symbol" pitchFamily="2" charset="2"/>
              <a:buChar char=""/>
            </a:pPr>
            <a:r>
              <a:rPr lang="en-GB" sz="1400" b="1" dirty="0">
                <a:effectLst/>
                <a:ea typeface="Times New Roman" panose="02020603050405020304" pitchFamily="18" charset="0"/>
              </a:rPr>
              <a:t>Subscription Agriculture</a:t>
            </a:r>
            <a:r>
              <a:rPr lang="en-GB" sz="1400" dirty="0">
                <a:effectLst/>
                <a:ea typeface="Times New Roman" panose="02020603050405020304" pitchFamily="18" charset="0"/>
              </a:rPr>
              <a:t>, where consumers subscribe to receive periodic shipments of fresh produce or other farm products. By offering customizable boxes, flexible delivery schedules, and promoting the ethos of supporting local farmers, CSAs can ensure a consistent income stream for farmers while guaranteeing fresh produce for consumers.</a:t>
            </a:r>
            <a:endParaRPr lang="en-GR" sz="1400" dirty="0">
              <a:effectLst/>
              <a:ea typeface="Times New Roman" panose="02020603050405020304" pitchFamily="18" charset="0"/>
            </a:endParaRPr>
          </a:p>
          <a:p>
            <a:pPr marL="342900" lvl="0" indent="-342900" algn="just">
              <a:buFont typeface="Symbol" pitchFamily="2" charset="2"/>
              <a:buChar char=""/>
            </a:pPr>
            <a:r>
              <a:rPr lang="en-GB" sz="1400" b="1" dirty="0">
                <a:effectLst/>
                <a:ea typeface="Times New Roman" panose="02020603050405020304" pitchFamily="18" charset="0"/>
              </a:rPr>
              <a:t>Agri-Input E-commerce Platforms </a:t>
            </a:r>
            <a:r>
              <a:rPr lang="en-GB" sz="1400" dirty="0">
                <a:effectLst/>
                <a:ea typeface="Times New Roman" panose="02020603050405020304" pitchFamily="18" charset="0"/>
              </a:rPr>
              <a:t>are dedicated online spaces for selling agricultural inputs, including seeds, fertilizers, and equipment. </a:t>
            </a:r>
            <a:endParaRPr lang="en-GR" sz="1400" dirty="0">
              <a:effectLst/>
              <a:ea typeface="Times New Roman" panose="02020603050405020304" pitchFamily="18" charset="0"/>
            </a:endParaRPr>
          </a:p>
          <a:p>
            <a:pPr algn="just"/>
            <a:endParaRPr lang="en-GR" sz="1800" dirty="0">
              <a:effectLst/>
              <a:ea typeface="Times New Roman" panose="02020603050405020304" pitchFamily="18" charset="0"/>
            </a:endParaRPr>
          </a:p>
          <a:p>
            <a:pPr algn="just"/>
            <a:endParaRPr lang="en-GR" sz="1800" dirty="0">
              <a:effectLst/>
              <a:ea typeface="Times New Roman" panose="02020603050405020304" pitchFamily="18" charset="0"/>
            </a:endParaRPr>
          </a:p>
          <a:p>
            <a:pPr algn="just"/>
            <a:endParaRPr lang="en-GR" dirty="0">
              <a:effectLst/>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endParaRPr lang="el-GR" sz="1800" dirty="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33</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5884607" y="5717545"/>
            <a:ext cx="6172200" cy="276999"/>
          </a:xfrm>
          <a:prstGeom prst="rect">
            <a:avLst/>
          </a:prstGeom>
          <a:noFill/>
        </p:spPr>
        <p:txBody>
          <a:bodyPr wrap="square">
            <a:spAutoFit/>
          </a:bodyPr>
          <a:lstStyle/>
          <a:p>
            <a:pPr marL="457200" indent="-228600" algn="ctr"/>
            <a:r>
              <a:rPr lang="en-GB" sz="1200" dirty="0">
                <a:effectLst/>
                <a:latin typeface="Calibri" panose="020F0502020204030204" pitchFamily="34" charset="0"/>
                <a:ea typeface="Times New Roman" panose="02020603050405020304" pitchFamily="18" charset="0"/>
              </a:rPr>
              <a:t>Business models strategies for E-commerce in farming businesses (source: </a:t>
            </a:r>
            <a:r>
              <a:rPr lang="en-GB" sz="1200" dirty="0" err="1">
                <a:effectLst/>
                <a:latin typeface="Calibri" panose="020F0502020204030204" pitchFamily="34" charset="0"/>
                <a:ea typeface="Times New Roman" panose="02020603050405020304" pitchFamily="18" charset="0"/>
              </a:rPr>
              <a:t>thinkshiftinc.com</a:t>
            </a:r>
            <a:r>
              <a:rPr lang="en-GB" sz="1200" dirty="0">
                <a:effectLst/>
                <a:latin typeface="Calibri" panose="020F0502020204030204" pitchFamily="34" charset="0"/>
                <a:ea typeface="Times New Roman" panose="02020603050405020304" pitchFamily="18" charset="0"/>
              </a:rPr>
              <a:t>)</a:t>
            </a:r>
            <a:endParaRPr lang="en-GR" sz="12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E-Commerce</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301934" y="1819539"/>
            <a:ext cx="440606" cy="440606"/>
          </a:xfrm>
          <a:prstGeom prst="rect">
            <a:avLst/>
          </a:prstGeom>
        </p:spPr>
      </p:pic>
      <p:pic>
        <p:nvPicPr>
          <p:cNvPr id="7" name="Picture 6" descr="E Commerce Table">
            <a:extLst>
              <a:ext uri="{FF2B5EF4-FFF2-40B4-BE49-F238E27FC236}">
                <a16:creationId xmlns:a16="http://schemas.microsoft.com/office/drawing/2014/main" id="{123B1CDD-9A3E-DED3-5F7F-7E70CEC5B49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747" y="1639252"/>
            <a:ext cx="5540111" cy="3906142"/>
          </a:xfrm>
          <a:prstGeom prst="rect">
            <a:avLst/>
          </a:prstGeom>
          <a:noFill/>
          <a:ln>
            <a:solidFill>
              <a:schemeClr val="accent1"/>
            </a:solidFill>
          </a:ln>
        </p:spPr>
      </p:pic>
    </p:spTree>
    <p:extLst>
      <p:ext uri="{BB962C8B-B14F-4D97-AF65-F5344CB8AC3E}">
        <p14:creationId xmlns:p14="http://schemas.microsoft.com/office/powerpoint/2010/main" val="42842569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E-Commerce</a:t>
            </a:r>
            <a:r>
              <a:rPr lang="el-GR" sz="4400" dirty="0"/>
              <a:t> </a:t>
            </a:r>
            <a:r>
              <a:rPr lang="en-US" sz="4400" dirty="0"/>
              <a:t>in farming (2/2)</a:t>
            </a:r>
            <a:endParaRPr lang="en-GB" sz="4400" dirty="0"/>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18740" y="1628629"/>
            <a:ext cx="4989667" cy="5092846"/>
          </a:xfrm>
        </p:spPr>
        <p:txBody>
          <a:bodyPr>
            <a:noAutofit/>
          </a:bodyPr>
          <a:lstStyle/>
          <a:p>
            <a:pPr marL="342900" lvl="0" indent="-342900" algn="just">
              <a:buFont typeface="Symbol" pitchFamily="2" charset="2"/>
              <a:buChar char=""/>
            </a:pPr>
            <a:r>
              <a:rPr lang="en-GB" b="1" dirty="0">
                <a:effectLst/>
                <a:ea typeface="Times New Roman" panose="02020603050405020304" pitchFamily="18" charset="0"/>
              </a:rPr>
              <a:t>E-Auctions for Agricultural Produce </a:t>
            </a:r>
            <a:r>
              <a:rPr lang="en-GB" dirty="0">
                <a:effectLst/>
                <a:ea typeface="Times New Roman" panose="02020603050405020304" pitchFamily="18" charset="0"/>
              </a:rPr>
              <a:t>are</a:t>
            </a:r>
            <a:r>
              <a:rPr lang="en-GB" b="1" dirty="0">
                <a:effectLst/>
                <a:ea typeface="Times New Roman" panose="02020603050405020304" pitchFamily="18" charset="0"/>
              </a:rPr>
              <a:t> </a:t>
            </a:r>
            <a:r>
              <a:rPr lang="en-GB" dirty="0">
                <a:effectLst/>
                <a:ea typeface="Times New Roman" panose="02020603050405020304" pitchFamily="18" charset="0"/>
              </a:rPr>
              <a:t>online auction platforms, farmers can list their produce for buyers to bid on. The success of this model hinges on a transparent bidding process, setting stringent quality standards, and offering secure payment options. It's a model that can empower farmers to secure the best possible prices for their produce.</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Agri-Tourism Platforms </a:t>
            </a:r>
            <a:r>
              <a:rPr lang="en-GB" dirty="0">
                <a:effectLst/>
                <a:ea typeface="Times New Roman" panose="02020603050405020304" pitchFamily="18" charset="0"/>
              </a:rPr>
              <a:t>promote farm stays, agricultural workshops, and farm-to-table dining experiences, these platforms offer city dwellers a slice of rural life. </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Value-Added Product Stores </a:t>
            </a:r>
            <a:r>
              <a:rPr lang="en-GB" dirty="0">
                <a:effectLst/>
                <a:ea typeface="Times New Roman" panose="02020603050405020304" pitchFamily="18" charset="0"/>
              </a:rPr>
              <a:t>focus on selling products that offer more than just the basic agricultural produce. This includes items like jams, pickles, and organic beauty products. </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Farming-as-a-Service</a:t>
            </a:r>
            <a:r>
              <a:rPr lang="en-GB" dirty="0">
                <a:effectLst/>
                <a:ea typeface="Times New Roman" panose="02020603050405020304" pitchFamily="18" charset="0"/>
              </a:rPr>
              <a:t> (</a:t>
            </a:r>
            <a:r>
              <a:rPr lang="en-GB" dirty="0" err="1">
                <a:effectLst/>
                <a:ea typeface="Times New Roman" panose="02020603050405020304" pitchFamily="18" charset="0"/>
              </a:rPr>
              <a:t>FaaS</a:t>
            </a:r>
            <a:r>
              <a:rPr lang="en-GB" dirty="0">
                <a:effectLst/>
                <a:ea typeface="Times New Roman" panose="02020603050405020304" pitchFamily="18" charset="0"/>
              </a:rPr>
              <a:t>) is a model where consumers can "rent" a piece of farmland and decide what crops are grown on it. The actual cultivation is handled by the farmer. </a:t>
            </a:r>
            <a:endParaRPr lang="en-GR" dirty="0">
              <a:effectLst/>
              <a:ea typeface="Times New Roman" panose="02020603050405020304" pitchFamily="18" charset="0"/>
            </a:endParaRPr>
          </a:p>
          <a:p>
            <a:pPr algn="just"/>
            <a:endParaRPr lang="en-GR" sz="1800" dirty="0">
              <a:effectLst/>
              <a:ea typeface="Times New Roman" panose="02020603050405020304" pitchFamily="18" charset="0"/>
            </a:endParaRPr>
          </a:p>
          <a:p>
            <a:pPr algn="just"/>
            <a:endParaRPr lang="en-GR" sz="1800" dirty="0">
              <a:effectLst/>
              <a:ea typeface="Times New Roman" panose="02020603050405020304" pitchFamily="18" charset="0"/>
            </a:endParaRPr>
          </a:p>
          <a:p>
            <a:pPr algn="just"/>
            <a:endParaRPr lang="en-GR" dirty="0">
              <a:effectLst/>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endParaRPr lang="el-GR" sz="1800" dirty="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34</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5884607" y="5717545"/>
            <a:ext cx="6172200" cy="261610"/>
          </a:xfrm>
          <a:prstGeom prst="rect">
            <a:avLst/>
          </a:prstGeom>
          <a:noFill/>
        </p:spPr>
        <p:txBody>
          <a:bodyPr wrap="square">
            <a:spAutoFit/>
          </a:bodyPr>
          <a:lstStyle/>
          <a:p>
            <a:pPr marL="457200" indent="-228600" algn="ctr"/>
            <a:r>
              <a:rPr lang="en-GB" sz="1100" dirty="0">
                <a:effectLst/>
                <a:ea typeface="Times New Roman" panose="02020603050405020304" pitchFamily="18" charset="0"/>
              </a:rPr>
              <a:t>Business models strategies for E-commerce in farming businesses (source: Agriculture Journal)</a:t>
            </a:r>
            <a:r>
              <a:rPr lang="en-GR" sz="1100" dirty="0">
                <a:effectLst/>
              </a:rPr>
              <a:t> </a:t>
            </a:r>
            <a:endParaRPr lang="en-GR" sz="1100" dirty="0">
              <a:effectLst/>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E-Commerce</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285675" y="1655316"/>
            <a:ext cx="440606" cy="440606"/>
          </a:xfrm>
          <a:prstGeom prst="rect">
            <a:avLst/>
          </a:prstGeom>
        </p:spPr>
      </p:pic>
      <p:pic>
        <p:nvPicPr>
          <p:cNvPr id="4" name="Picture 3">
            <a:extLst>
              <a:ext uri="{FF2B5EF4-FFF2-40B4-BE49-F238E27FC236}">
                <a16:creationId xmlns:a16="http://schemas.microsoft.com/office/drawing/2014/main" id="{7DB6FFA0-9BB2-CA49-A1A0-B0887B009B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35088" y="2039842"/>
            <a:ext cx="5871237" cy="3364519"/>
          </a:xfrm>
          <a:prstGeom prst="rect">
            <a:avLst/>
          </a:prstGeom>
          <a:noFill/>
          <a:ln>
            <a:solidFill>
              <a:schemeClr val="accent1"/>
            </a:solidFill>
          </a:ln>
        </p:spPr>
      </p:pic>
    </p:spTree>
    <p:extLst>
      <p:ext uri="{BB962C8B-B14F-4D97-AF65-F5344CB8AC3E}">
        <p14:creationId xmlns:p14="http://schemas.microsoft.com/office/powerpoint/2010/main" val="2925676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E-Commerce</a:t>
            </a:r>
            <a:r>
              <a:rPr lang="el-GR" sz="4400" dirty="0"/>
              <a:t> </a:t>
            </a:r>
            <a:r>
              <a:rPr lang="en-US" sz="4400" dirty="0"/>
              <a:t>in farming: success tips (1/2)</a:t>
            </a:r>
            <a:endParaRPr lang="en-GB" sz="4400" dirty="0"/>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18740" y="1628629"/>
            <a:ext cx="5065867" cy="5092846"/>
          </a:xfrm>
        </p:spPr>
        <p:txBody>
          <a:bodyPr>
            <a:noAutofit/>
          </a:bodyPr>
          <a:lstStyle/>
          <a:p>
            <a:pPr algn="just"/>
            <a:r>
              <a:rPr lang="en-GB" sz="1800" dirty="0">
                <a:effectLst/>
                <a:latin typeface="Calibri" panose="020F0502020204030204" pitchFamily="34" charset="0"/>
                <a:ea typeface="Times New Roman" panose="02020603050405020304" pitchFamily="18" charset="0"/>
              </a:rPr>
              <a:t>E-commerce isn't just about buying and selling; it's about creating an entire digital experience for your customers. For those in the agricultural sector, this opens up a world of opportunities:</a:t>
            </a:r>
            <a:endParaRPr lang="en-GR" sz="1800" dirty="0">
              <a:effectLst/>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Local is Loyal</a:t>
            </a:r>
            <a:r>
              <a:rPr lang="en-GB" dirty="0">
                <a:effectLst/>
                <a:ea typeface="Times New Roman" panose="02020603050405020304" pitchFamily="18" charset="0"/>
              </a:rPr>
              <a:t>: Many consumers are actively seeking out local produce due to its freshness and to support local economies. Highlighting the local origin of your products can be a unique selling point.</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Storytelling Sells</a:t>
            </a:r>
            <a:r>
              <a:rPr lang="en-GB" dirty="0">
                <a:effectLst/>
                <a:ea typeface="Times New Roman" panose="02020603050405020304" pitchFamily="18" charset="0"/>
              </a:rPr>
              <a:t>: Sharing the journey of your produce, from seed to table, can create a connection with consumers. Whether it's the history of your farm, the challenges you've overcome, or the sustainable practices you employ, your story can set you apart.</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Digital Farm Tours</a:t>
            </a:r>
            <a:r>
              <a:rPr lang="en-GB" dirty="0">
                <a:effectLst/>
                <a:ea typeface="Times New Roman" panose="02020603050405020304" pitchFamily="18" charset="0"/>
              </a:rPr>
              <a:t>: Virtual farm tours can be a great way to engage customers. With the help of videos or live streaming, you can offer behind-the-scenes looks at your operations, introducing your team and showcasing the care that goes into producing each item.</a:t>
            </a:r>
            <a:endParaRPr lang="en-GR" dirty="0">
              <a:effectLst/>
              <a:ea typeface="Times New Roman" panose="02020603050405020304" pitchFamily="18" charset="0"/>
            </a:endParaRPr>
          </a:p>
          <a:p>
            <a:pPr marL="342900" lvl="0" indent="-342900" algn="just">
              <a:buFont typeface="Symbol" pitchFamily="2" charset="2"/>
              <a:buChar char=""/>
            </a:pPr>
            <a:endParaRPr lang="en-GR" sz="1800" dirty="0">
              <a:effectLst/>
              <a:ea typeface="Times New Roman" panose="02020603050405020304" pitchFamily="18" charset="0"/>
            </a:endParaRPr>
          </a:p>
          <a:p>
            <a:pPr algn="just"/>
            <a:endParaRPr lang="en-GR" sz="1800" dirty="0">
              <a:effectLst/>
              <a:ea typeface="Times New Roman" panose="02020603050405020304" pitchFamily="18" charset="0"/>
            </a:endParaRPr>
          </a:p>
          <a:p>
            <a:pPr algn="just"/>
            <a:endParaRPr lang="en-GR" dirty="0">
              <a:effectLst/>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endParaRPr lang="el-GR" sz="1800" dirty="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35</a:t>
            </a:fld>
            <a:endParaRPr lang="en-US"/>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E-Commerce</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285675" y="1655316"/>
            <a:ext cx="440606" cy="440606"/>
          </a:xfrm>
          <a:prstGeom prst="rect">
            <a:avLst/>
          </a:prstGeom>
        </p:spPr>
      </p:pic>
      <p:pic>
        <p:nvPicPr>
          <p:cNvPr id="10" name="Picture 9" descr="A person looking at a computer with icons around it&#10;&#10;Description automatically generated">
            <a:extLst>
              <a:ext uri="{FF2B5EF4-FFF2-40B4-BE49-F238E27FC236}">
                <a16:creationId xmlns:a16="http://schemas.microsoft.com/office/drawing/2014/main" id="{9E77A927-08EB-FDB0-5701-1BA2EB858904}"/>
              </a:ext>
            </a:extLst>
          </p:cNvPr>
          <p:cNvPicPr>
            <a:picLocks noChangeAspect="1"/>
          </p:cNvPicPr>
          <p:nvPr/>
        </p:nvPicPr>
        <p:blipFill>
          <a:blip r:embed="rId3"/>
          <a:stretch>
            <a:fillRect/>
          </a:stretch>
        </p:blipFill>
        <p:spPr>
          <a:xfrm>
            <a:off x="6297516" y="2033638"/>
            <a:ext cx="5710890" cy="3070371"/>
          </a:xfrm>
          <a:prstGeom prst="rect">
            <a:avLst/>
          </a:prstGeom>
        </p:spPr>
      </p:pic>
      <p:sp>
        <p:nvSpPr>
          <p:cNvPr id="11" name="TextBox 10">
            <a:extLst>
              <a:ext uri="{FF2B5EF4-FFF2-40B4-BE49-F238E27FC236}">
                <a16:creationId xmlns:a16="http://schemas.microsoft.com/office/drawing/2014/main" id="{10130442-2E78-EE58-D6EE-B4DBAA20B642}"/>
              </a:ext>
            </a:extLst>
          </p:cNvPr>
          <p:cNvSpPr txBox="1"/>
          <p:nvPr/>
        </p:nvSpPr>
        <p:spPr>
          <a:xfrm>
            <a:off x="5977066" y="5337764"/>
            <a:ext cx="6172200" cy="261610"/>
          </a:xfrm>
          <a:prstGeom prst="rect">
            <a:avLst/>
          </a:prstGeom>
          <a:noFill/>
        </p:spPr>
        <p:txBody>
          <a:bodyPr wrap="square">
            <a:spAutoFit/>
          </a:bodyPr>
          <a:lstStyle/>
          <a:p>
            <a:pPr marL="457200" indent="-228600" algn="ctr"/>
            <a:r>
              <a:rPr lang="en-GB" sz="1100" dirty="0">
                <a:effectLst/>
                <a:ea typeface="Times New Roman" panose="02020603050405020304" pitchFamily="18" charset="0"/>
              </a:rPr>
              <a:t>(source: </a:t>
            </a:r>
            <a:r>
              <a:rPr lang="en-US" sz="1100" dirty="0" err="1">
                <a:effectLst/>
                <a:ea typeface="Times New Roman" panose="02020603050405020304" pitchFamily="18" charset="0"/>
              </a:rPr>
              <a:t>Nivida</a:t>
            </a:r>
            <a:r>
              <a:rPr lang="en-US" sz="1100" dirty="0">
                <a:effectLst/>
                <a:ea typeface="Times New Roman" panose="02020603050405020304" pitchFamily="18" charset="0"/>
              </a:rPr>
              <a:t> Software)</a:t>
            </a:r>
            <a:endParaRPr lang="en-GR" sz="1100" dirty="0">
              <a:effectLst/>
              <a:ea typeface="Times New Roman" panose="02020603050405020304" pitchFamily="18" charset="0"/>
            </a:endParaRPr>
          </a:p>
        </p:txBody>
      </p:sp>
    </p:spTree>
    <p:extLst>
      <p:ext uri="{BB962C8B-B14F-4D97-AF65-F5344CB8AC3E}">
        <p14:creationId xmlns:p14="http://schemas.microsoft.com/office/powerpoint/2010/main" val="12204388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E-Commerce</a:t>
            </a:r>
            <a:r>
              <a:rPr lang="el-GR" sz="4400" dirty="0"/>
              <a:t> </a:t>
            </a:r>
            <a:r>
              <a:rPr lang="en-US" sz="4400" dirty="0"/>
              <a:t>in farming: success tips (2/2)</a:t>
            </a:r>
            <a:endParaRPr lang="en-GB" sz="4400" dirty="0"/>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18740" y="1628629"/>
            <a:ext cx="4989667" cy="5092846"/>
          </a:xfrm>
        </p:spPr>
        <p:txBody>
          <a:bodyPr>
            <a:noAutofit/>
          </a:bodyPr>
          <a:lstStyle/>
          <a:p>
            <a:pPr marL="342900" lvl="0" indent="-342900" algn="just">
              <a:buFont typeface="Symbol" pitchFamily="2" charset="2"/>
              <a:buChar char=""/>
            </a:pPr>
            <a:r>
              <a:rPr lang="en-GB" b="1" dirty="0">
                <a:effectLst/>
                <a:ea typeface="Times New Roman" panose="02020603050405020304" pitchFamily="18" charset="0"/>
              </a:rPr>
              <a:t>Feedback is Gold</a:t>
            </a:r>
            <a:r>
              <a:rPr lang="en-GB" dirty="0">
                <a:effectLst/>
                <a:ea typeface="Times New Roman" panose="02020603050405020304" pitchFamily="18" charset="0"/>
              </a:rPr>
              <a:t>: Encourage reviews and feedback on your products. Not only does this build trust with potential buyers, but it also provides valuable insights into areas of improvement.</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Seasonal Specials</a:t>
            </a:r>
            <a:r>
              <a:rPr lang="en-GB" dirty="0">
                <a:effectLst/>
                <a:ea typeface="Times New Roman" panose="02020603050405020304" pitchFamily="18" charset="0"/>
              </a:rPr>
              <a:t>: Offering seasonal discounts or promoting products that are in season can attract more customers. It also encourages consumers to try different products throughout the year.</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Sustainability Matters</a:t>
            </a:r>
            <a:r>
              <a:rPr lang="en-GB" dirty="0">
                <a:effectLst/>
                <a:ea typeface="Times New Roman" panose="02020603050405020304" pitchFamily="18" charset="0"/>
              </a:rPr>
              <a:t>: With growing awareness about environmental issues, showcasing your sustainable farming practices can appeal to eco-conscious consumers. Whether it's water conservation, organic farming, or using renewable energy sources, these practices can be highlighted in your e-commerce strategy.</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Mobile Optimization</a:t>
            </a:r>
            <a:r>
              <a:rPr lang="en-GB" dirty="0">
                <a:effectLst/>
                <a:ea typeface="Times New Roman" panose="02020603050405020304" pitchFamily="18" charset="0"/>
              </a:rPr>
              <a:t>: A significant portion of online shopping is done via mobile devices. Ensuring that your e-commerce platform is mobile-friendly can enhance the user experience and boost sales.</a:t>
            </a:r>
            <a:endParaRPr lang="en-GR" sz="1800" dirty="0">
              <a:effectLst/>
              <a:ea typeface="Times New Roman" panose="02020603050405020304" pitchFamily="18" charset="0"/>
            </a:endParaRPr>
          </a:p>
          <a:p>
            <a:pPr algn="just"/>
            <a:endParaRPr lang="en-GR" sz="1800" dirty="0">
              <a:effectLst/>
              <a:ea typeface="Times New Roman" panose="02020603050405020304" pitchFamily="18" charset="0"/>
            </a:endParaRPr>
          </a:p>
          <a:p>
            <a:pPr algn="just"/>
            <a:endParaRPr lang="en-GR" dirty="0">
              <a:effectLst/>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endParaRPr lang="el-GR" sz="1800" dirty="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36</a:t>
            </a:fld>
            <a:endParaRPr lang="en-US"/>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E-Commerce</a:t>
            </a:r>
          </a:p>
        </p:txBody>
      </p:sp>
      <p:pic>
        <p:nvPicPr>
          <p:cNvPr id="9" name="Picture 8" descr="A white circle with blue circles and a globe&#10;&#10;Description automatically generated">
            <a:extLst>
              <a:ext uri="{FF2B5EF4-FFF2-40B4-BE49-F238E27FC236}">
                <a16:creationId xmlns:a16="http://schemas.microsoft.com/office/drawing/2014/main" id="{240E4AF3-6659-DCC9-A21E-6DFEBAFC83D5}"/>
              </a:ext>
            </a:extLst>
          </p:cNvPr>
          <p:cNvPicPr>
            <a:picLocks noChangeAspect="1"/>
          </p:cNvPicPr>
          <p:nvPr/>
        </p:nvPicPr>
        <p:blipFill>
          <a:blip r:embed="rId2"/>
          <a:stretch>
            <a:fillRect/>
          </a:stretch>
        </p:blipFill>
        <p:spPr>
          <a:xfrm>
            <a:off x="285675" y="1655316"/>
            <a:ext cx="440606" cy="440606"/>
          </a:xfrm>
          <a:prstGeom prst="rect">
            <a:avLst/>
          </a:prstGeom>
        </p:spPr>
      </p:pic>
      <p:pic>
        <p:nvPicPr>
          <p:cNvPr id="7" name="Picture 6" descr="A field with icons and symbols&#10;&#10;Description automatically generated with medium confidence">
            <a:extLst>
              <a:ext uri="{FF2B5EF4-FFF2-40B4-BE49-F238E27FC236}">
                <a16:creationId xmlns:a16="http://schemas.microsoft.com/office/drawing/2014/main" id="{C94E0E7D-D222-0B10-875B-D5E72CC1AD3B}"/>
              </a:ext>
            </a:extLst>
          </p:cNvPr>
          <p:cNvPicPr>
            <a:picLocks noChangeAspect="1"/>
          </p:cNvPicPr>
          <p:nvPr/>
        </p:nvPicPr>
        <p:blipFill>
          <a:blip r:embed="rId3"/>
          <a:stretch>
            <a:fillRect/>
          </a:stretch>
        </p:blipFill>
        <p:spPr>
          <a:xfrm>
            <a:off x="6139148" y="1787218"/>
            <a:ext cx="5767177" cy="3839292"/>
          </a:xfrm>
          <a:prstGeom prst="rect">
            <a:avLst/>
          </a:prstGeom>
        </p:spPr>
      </p:pic>
      <p:sp>
        <p:nvSpPr>
          <p:cNvPr id="10" name="TextBox 9">
            <a:extLst>
              <a:ext uri="{FF2B5EF4-FFF2-40B4-BE49-F238E27FC236}">
                <a16:creationId xmlns:a16="http://schemas.microsoft.com/office/drawing/2014/main" id="{F502C6F8-0084-6329-21BC-7682F7866D1A}"/>
              </a:ext>
            </a:extLst>
          </p:cNvPr>
          <p:cNvSpPr txBox="1"/>
          <p:nvPr/>
        </p:nvSpPr>
        <p:spPr>
          <a:xfrm>
            <a:off x="5936636" y="5781151"/>
            <a:ext cx="6172200" cy="261610"/>
          </a:xfrm>
          <a:prstGeom prst="rect">
            <a:avLst/>
          </a:prstGeom>
          <a:noFill/>
        </p:spPr>
        <p:txBody>
          <a:bodyPr wrap="square">
            <a:spAutoFit/>
          </a:bodyPr>
          <a:lstStyle/>
          <a:p>
            <a:pPr marL="457200" indent="-228600" algn="ctr"/>
            <a:r>
              <a:rPr lang="en-GB" sz="1100" dirty="0">
                <a:effectLst/>
                <a:ea typeface="Times New Roman" panose="02020603050405020304" pitchFamily="18" charset="0"/>
              </a:rPr>
              <a:t>(source: </a:t>
            </a:r>
            <a:r>
              <a:rPr lang="en-US" sz="1100" dirty="0" err="1">
                <a:effectLst/>
                <a:ea typeface="Times New Roman" panose="02020603050405020304" pitchFamily="18" charset="0"/>
              </a:rPr>
              <a:t>digitaljournal.com</a:t>
            </a:r>
            <a:r>
              <a:rPr lang="en-US" sz="1100" dirty="0">
                <a:effectLst/>
                <a:ea typeface="Times New Roman" panose="02020603050405020304" pitchFamily="18" charset="0"/>
              </a:rPr>
              <a:t>)</a:t>
            </a:r>
            <a:endParaRPr lang="en-GR" sz="1100" dirty="0">
              <a:effectLst/>
              <a:ea typeface="Times New Roman" panose="02020603050405020304" pitchFamily="18" charset="0"/>
            </a:endParaRPr>
          </a:p>
        </p:txBody>
      </p:sp>
    </p:spTree>
    <p:extLst>
      <p:ext uri="{BB962C8B-B14F-4D97-AF65-F5344CB8AC3E}">
        <p14:creationId xmlns:p14="http://schemas.microsoft.com/office/powerpoint/2010/main" val="20884060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390380"/>
            <a:ext cx="10918632" cy="1238249"/>
          </a:xfrm>
        </p:spPr>
        <p:txBody>
          <a:bodyPr anchor="b">
            <a:normAutofit/>
          </a:bodyPr>
          <a:lstStyle/>
          <a:p>
            <a:r>
              <a:rPr lang="en-US" sz="4400" dirty="0"/>
              <a:t>Activity#3</a:t>
            </a:r>
            <a:endParaRPr lang="en-GB" sz="4400" dirty="0"/>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818740" y="1628629"/>
            <a:ext cx="10596512" cy="3356326"/>
          </a:xfrm>
        </p:spPr>
        <p:txBody>
          <a:bodyPr>
            <a:noAutofit/>
          </a:bodyPr>
          <a:lstStyle/>
          <a:p>
            <a:pPr algn="just"/>
            <a:endParaRPr lang="en-GR" sz="1800" dirty="0">
              <a:effectLst/>
              <a:ea typeface="Times New Roman" panose="02020603050405020304" pitchFamily="18" charset="0"/>
            </a:endParaRPr>
          </a:p>
          <a:p>
            <a:pPr algn="just"/>
            <a:endParaRPr lang="en-GR" dirty="0">
              <a:effectLst/>
              <a:ea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endParaRPr lang="el-GR" sz="1800" dirty="0">
              <a:effectLst/>
              <a:latin typeface="Calibri" panose="020F0502020204030204" pitchFamily="34"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37</a:t>
            </a:fld>
            <a:endParaRPr lang="en-US"/>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E-Commerce</a:t>
            </a:r>
          </a:p>
        </p:txBody>
      </p:sp>
      <p:sp>
        <p:nvSpPr>
          <p:cNvPr id="4" name="TextBox 3">
            <a:extLst>
              <a:ext uri="{FF2B5EF4-FFF2-40B4-BE49-F238E27FC236}">
                <a16:creationId xmlns:a16="http://schemas.microsoft.com/office/drawing/2014/main" id="{D9F2B11A-DB36-DC9B-691A-C84EA9AB8F13}"/>
              </a:ext>
            </a:extLst>
          </p:cNvPr>
          <p:cNvSpPr txBox="1"/>
          <p:nvPr/>
        </p:nvSpPr>
        <p:spPr>
          <a:xfrm>
            <a:off x="1067006" y="2090050"/>
            <a:ext cx="10099980" cy="3693319"/>
          </a:xfrm>
          <a:prstGeom prst="rect">
            <a:avLst/>
          </a:prstGeom>
          <a:noFill/>
        </p:spPr>
        <p:txBody>
          <a:bodyPr wrap="square" rtlCol="0">
            <a:spAutoFit/>
          </a:bodyPr>
          <a:lstStyle/>
          <a:p>
            <a:pPr marL="457200" algn="just"/>
            <a:endParaRPr lang="en-GB" sz="1800" dirty="0">
              <a:solidFill>
                <a:srgbClr val="374151"/>
              </a:solidFill>
              <a:effectLst/>
              <a:latin typeface="Segoe UI" panose="020B0502040204020203" pitchFamily="34" charset="0"/>
              <a:ea typeface="Times New Roman" panose="02020603050405020304" pitchFamily="18" charset="0"/>
            </a:endParaRPr>
          </a:p>
          <a:p>
            <a:pPr marL="457200" algn="ctr"/>
            <a:r>
              <a:rPr lang="en-GB" b="1" dirty="0">
                <a:solidFill>
                  <a:srgbClr val="374151"/>
                </a:solidFill>
                <a:latin typeface="Segoe UI" panose="020B0502040204020203" pitchFamily="34" charset="0"/>
                <a:ea typeface="Times New Roman" panose="02020603050405020304" pitchFamily="18" charset="0"/>
              </a:rPr>
              <a:t>Case Study</a:t>
            </a:r>
          </a:p>
          <a:p>
            <a:pPr marL="457200" algn="just"/>
            <a:r>
              <a:rPr lang="en-GB" sz="1800" dirty="0">
                <a:solidFill>
                  <a:srgbClr val="374151"/>
                </a:solidFill>
                <a:effectLst/>
                <a:latin typeface="Segoe UI" panose="020B0502040204020203" pitchFamily="34" charset="0"/>
                <a:ea typeface="Times New Roman" panose="02020603050405020304" pitchFamily="18" charset="0"/>
              </a:rPr>
              <a:t>Green Acres Farm," a family-run business specializing in organic produce, as it transitions from traditional sales methods to an e-commerce business model. Previously, Green Acres primarily sold fresh, organic fruits and vegetables at local farmers' markets and through community-supported agriculture (CSA) programs. </a:t>
            </a:r>
            <a:endParaRPr lang="en-GR" sz="1800" dirty="0">
              <a:effectLst/>
              <a:latin typeface="Times New Roman" panose="02020603050405020304" pitchFamily="18" charset="0"/>
              <a:ea typeface="Times New Roman" panose="02020603050405020304" pitchFamily="18" charset="0"/>
            </a:endParaRPr>
          </a:p>
          <a:p>
            <a:pPr marL="457200" algn="just"/>
            <a:r>
              <a:rPr lang="en-GB" sz="1800" dirty="0">
                <a:solidFill>
                  <a:srgbClr val="374151"/>
                </a:solidFill>
                <a:effectLst/>
                <a:latin typeface="Segoe UI" panose="020B0502040204020203" pitchFamily="34" charset="0"/>
                <a:ea typeface="Times New Roman" panose="02020603050405020304" pitchFamily="18" charset="0"/>
              </a:rPr>
              <a:t>The business strategically shifted to an e-commerce platform specifically designed to sell its range of organic products, including heirloom tomatoes, leafy greens, root vegetables, and seasonal fruits.</a:t>
            </a:r>
            <a:endParaRPr lang="en-GR" sz="1800" dirty="0">
              <a:effectLst/>
              <a:latin typeface="Times New Roman" panose="02020603050405020304" pitchFamily="18" charset="0"/>
              <a:ea typeface="Times New Roman" panose="02020603050405020304" pitchFamily="18" charset="0"/>
            </a:endParaRPr>
          </a:p>
          <a:p>
            <a:pPr marL="457200" algn="just"/>
            <a:r>
              <a:rPr lang="en-GB" sz="1800" dirty="0">
                <a:effectLst/>
                <a:latin typeface="Calibri" panose="020F0502020204030204" pitchFamily="34"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pPr marL="457200" algn="ctr"/>
            <a:r>
              <a:rPr lang="en-GB" sz="1800" i="1" dirty="0">
                <a:solidFill>
                  <a:srgbClr val="374151"/>
                </a:solidFill>
                <a:effectLst/>
                <a:latin typeface="Segoe UI" panose="020B0502040204020203" pitchFamily="34" charset="0"/>
                <a:ea typeface="Times New Roman" panose="02020603050405020304" pitchFamily="18" charset="0"/>
              </a:rPr>
              <a:t>What kind of e-commerce model will contribute more to the growth of the business and sustainability of Green Acres Farm, and what key factors should be considered by other agricultural businesses looking to adopt a similar model?</a:t>
            </a:r>
            <a:endParaRPr lang="en-GR" sz="1800"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73443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3487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536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6172200" cy="1238249"/>
          </a:xfrm>
        </p:spPr>
        <p:txBody>
          <a:bodyPr anchor="b">
            <a:normAutofit/>
          </a:bodyPr>
          <a:lstStyle/>
          <a:p>
            <a:r>
              <a:rPr lang="it-IT" sz="4400" dirty="0"/>
              <a:t>Ricerca digitale </a:t>
            </a:r>
          </a:p>
        </p:txBody>
      </p:sp>
      <p:pic>
        <p:nvPicPr>
          <p:cNvPr id="7" name="Picture 6" descr="A hand touching a globe&#10;&#10;Description automatically generated">
            <a:extLst>
              <a:ext uri="{FF2B5EF4-FFF2-40B4-BE49-F238E27FC236}">
                <a16:creationId xmlns:a16="http://schemas.microsoft.com/office/drawing/2014/main" id="{4E69A606-9675-A0E7-C0C4-6DF688B9FF83}"/>
              </a:ext>
            </a:extLst>
          </p:cNvPr>
          <p:cNvPicPr>
            <a:picLocks noChangeAspect="1"/>
          </p:cNvPicPr>
          <p:nvPr/>
        </p:nvPicPr>
        <p:blipFill>
          <a:blip r:embed="rId2"/>
          <a:stretch>
            <a:fillRect/>
          </a:stretch>
        </p:blipFill>
        <p:spPr>
          <a:xfrm>
            <a:off x="5584632" y="1709102"/>
            <a:ext cx="6172200" cy="3703320"/>
          </a:xfrm>
          <a:prstGeom prst="rect">
            <a:avLst/>
          </a:prstGeom>
          <a:noFill/>
        </p:spPr>
      </p:pic>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23375" y="1709102"/>
            <a:ext cx="4077900" cy="4529774"/>
          </a:xfrm>
        </p:spPr>
        <p:txBody>
          <a:bodyPr>
            <a:noAutofit/>
          </a:bodyPr>
          <a:lstStyle/>
          <a:p>
            <a:r>
              <a:rPr lang="it-IT" sz="1800" dirty="0"/>
              <a:t>La </a:t>
            </a:r>
            <a:r>
              <a:rPr lang="it-IT" sz="1800" b="1" dirty="0"/>
              <a:t>ricerca digitale </a:t>
            </a:r>
            <a:r>
              <a:rPr lang="it-IT" sz="1800" dirty="0"/>
              <a:t>dota le e gli studenti delle conoscenze necessarie per avvedere a dati e alle buone pratiche agricole, migliorando la produttività e la sostenibilità. </a:t>
            </a:r>
            <a:endParaRPr lang="en-GB" sz="1800" dirty="0"/>
          </a:p>
          <a:p>
            <a:r>
              <a:rPr lang="it-IT" sz="1800" dirty="0"/>
              <a:t>L’analisi permette di mantenersi aggiornati sulle novità che riguardano il settore agricolo moderno prendendo decisioni consapevoli basate su fonti attendibili e aggiornate. </a:t>
            </a:r>
            <a:endParaRPr lang="en-GB" sz="1800" dirty="0"/>
          </a:p>
          <a:p>
            <a:r>
              <a:rPr lang="it-IT" sz="1800" dirty="0"/>
              <a:t>Conoscere come effettuare in modo efficace le ricerche online permette di </a:t>
            </a:r>
            <a:r>
              <a:rPr lang="it-IT" sz="1800" u="sng" dirty="0"/>
              <a:t>accedere alle comunità agricole del mondo</a:t>
            </a:r>
            <a:r>
              <a:rPr lang="it-IT" sz="1800" dirty="0"/>
              <a:t>, promuove la </a:t>
            </a:r>
            <a:r>
              <a:rPr lang="it-IT" sz="1800" u="sng" dirty="0"/>
              <a:t>collaborazione</a:t>
            </a:r>
            <a:r>
              <a:rPr lang="it-IT" sz="1800" dirty="0"/>
              <a:t>, la </a:t>
            </a:r>
            <a:r>
              <a:rPr lang="it-IT" sz="1800" u="sng" dirty="0"/>
              <a:t>condivisione delle idee </a:t>
            </a:r>
            <a:r>
              <a:rPr lang="it-IT" sz="1800" dirty="0"/>
              <a:t>e una maggiore </a:t>
            </a:r>
            <a:r>
              <a:rPr lang="it-IT" sz="1800" u="sng" dirty="0"/>
              <a:t>comprensione delle tendenze del mercato globale.</a:t>
            </a:r>
            <a:endParaRPr lang="en-GB" sz="1800" u="sng" dirty="0"/>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a:t>
            </a:fld>
            <a:endParaRPr lang="en-US"/>
          </a:p>
        </p:txBody>
      </p:sp>
      <p:sp>
        <p:nvSpPr>
          <p:cNvPr id="10" name="Segnaposto piè di pagina 1">
            <a:extLst>
              <a:ext uri="{FF2B5EF4-FFF2-40B4-BE49-F238E27FC236}">
                <a16:creationId xmlns:a16="http://schemas.microsoft.com/office/drawing/2014/main" id="{11196E82-FA84-1CE8-58E2-1B2C40C599C4}"/>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Research</a:t>
            </a:r>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3"/>
          <a:stretch>
            <a:fillRect/>
          </a:stretch>
        </p:blipFill>
        <p:spPr>
          <a:xfrm>
            <a:off x="359507" y="1792156"/>
            <a:ext cx="722189" cy="722189"/>
          </a:xfrm>
          <a:prstGeom prst="rect">
            <a:avLst/>
          </a:prstGeom>
        </p:spPr>
      </p:pic>
    </p:spTree>
    <p:extLst>
      <p:ext uri="{BB962C8B-B14F-4D97-AF65-F5344CB8AC3E}">
        <p14:creationId xmlns:p14="http://schemas.microsoft.com/office/powerpoint/2010/main" val="945121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en-GB" dirty="0"/>
              <a:t>Contents</a:t>
            </a: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normAutofit lnSpcReduction="10000"/>
          </a:bodyPr>
          <a:lstStyle/>
          <a:p>
            <a:endParaRPr lang="en-GB" dirty="0"/>
          </a:p>
          <a:p>
            <a:r>
              <a:rPr lang="en-GB" dirty="0"/>
              <a:t>What is Digital Marketing?</a:t>
            </a:r>
          </a:p>
          <a:p>
            <a:pPr marL="0" indent="0">
              <a:buNone/>
            </a:pPr>
            <a:endParaRPr lang="en-GB" dirty="0"/>
          </a:p>
          <a:p>
            <a:r>
              <a:rPr lang="en-GB" dirty="0"/>
              <a:t>Digital Marketing for farmers</a:t>
            </a:r>
          </a:p>
          <a:p>
            <a:pPr marR="0">
              <a:spcAft>
                <a:spcPts val="0"/>
              </a:spcAft>
            </a:pPr>
            <a:endParaRPr lang="en-US" dirty="0"/>
          </a:p>
          <a:p>
            <a:pPr marR="0">
              <a:spcAft>
                <a:spcPts val="0"/>
              </a:spcAft>
            </a:pPr>
            <a:r>
              <a:rPr lang="en-US" dirty="0"/>
              <a:t>Understanding Customers</a:t>
            </a:r>
          </a:p>
          <a:p>
            <a:pPr marR="0">
              <a:spcAft>
                <a:spcPts val="0"/>
              </a:spcAft>
            </a:pPr>
            <a:endParaRPr lang="en-US" dirty="0"/>
          </a:p>
          <a:p>
            <a:pPr marR="0">
              <a:spcAft>
                <a:spcPts val="0"/>
              </a:spcAft>
            </a:pPr>
            <a:r>
              <a:rPr lang="en-US" dirty="0"/>
              <a:t>Designing a strategy</a:t>
            </a:r>
          </a:p>
          <a:p>
            <a:pPr marR="0">
              <a:spcAft>
                <a:spcPts val="0"/>
              </a:spcAft>
            </a:pPr>
            <a:endParaRPr lang="en-US" dirty="0"/>
          </a:p>
          <a:p>
            <a:pPr marR="0">
              <a:spcAft>
                <a:spcPts val="0"/>
              </a:spcAft>
            </a:pPr>
            <a:r>
              <a:rPr lang="en-US" dirty="0"/>
              <a:t>Marketing methodologies and tools</a:t>
            </a:r>
          </a:p>
          <a:p>
            <a:pPr marL="0" marR="0" indent="0">
              <a:spcAft>
                <a:spcPts val="0"/>
              </a:spcAft>
              <a:buNone/>
            </a:pPr>
            <a:endParaRPr lang="en-GB" dirty="0"/>
          </a:p>
          <a:p>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Module: Horizontal Skill / Learning Unit: Digital Skills / Sub Unit: Digital Marketing</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40</a:t>
            </a:fld>
            <a:endParaRPr lang="en-US" dirty="0"/>
          </a:p>
        </p:txBody>
      </p:sp>
    </p:spTree>
    <p:extLst>
      <p:ext uri="{BB962C8B-B14F-4D97-AF65-F5344CB8AC3E}">
        <p14:creationId xmlns:p14="http://schemas.microsoft.com/office/powerpoint/2010/main" val="3535732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What is Digital Marketing?</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57896" y="1572576"/>
            <a:ext cx="4328504" cy="5148899"/>
          </a:xfrm>
        </p:spPr>
        <p:txBody>
          <a:bodyPr>
            <a:noAutofit/>
          </a:bodyPr>
          <a:lstStyle/>
          <a:p>
            <a:r>
              <a:rPr lang="en-GB" sz="1800" b="1" dirty="0">
                <a:effectLst/>
                <a:latin typeface="Calibri" panose="020F0502020204030204" pitchFamily="34" charset="0"/>
                <a:ea typeface="Times New Roman" panose="02020603050405020304" pitchFamily="18" charset="0"/>
              </a:rPr>
              <a:t>Digital marketing </a:t>
            </a:r>
            <a:r>
              <a:rPr lang="en-GB" sz="1800" dirty="0">
                <a:effectLst/>
                <a:latin typeface="Calibri" panose="020F0502020204030204" pitchFamily="34" charset="0"/>
                <a:ea typeface="Times New Roman" panose="02020603050405020304" pitchFamily="18" charset="0"/>
              </a:rPr>
              <a:t>refers to the use of online platforms, electronic devices, and digital channels to promote and advertise products, services, and brands. </a:t>
            </a:r>
          </a:p>
          <a:p>
            <a:r>
              <a:rPr lang="en-GB" sz="1800" dirty="0">
                <a:effectLst/>
                <a:latin typeface="Calibri" panose="020F0502020204030204" pitchFamily="34" charset="0"/>
                <a:ea typeface="Times New Roman" panose="02020603050405020304" pitchFamily="18" charset="0"/>
              </a:rPr>
              <a:t>It encompasses a range of activities that leverage the internet and electronic devices to reach and engage with a wider audience in real-time. </a:t>
            </a:r>
          </a:p>
          <a:p>
            <a:endParaRPr lang="en-GB" sz="1800" dirty="0">
              <a:latin typeface="Calibri" panose="020F0502020204030204" pitchFamily="34" charset="0"/>
              <a:ea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rPr>
              <a:t>The basic types of digital marketing include search engine optimization (SEO), pay-per-click advertising (PPC), content marketing, email marketing, affiliate marketing, online PR, and social media marketing.</a:t>
            </a:r>
            <a:endParaRPr lang="en-GR" sz="1800" dirty="0">
              <a:effectLst/>
              <a:latin typeface="Times New Roman" panose="02020603050405020304" pitchFamily="18"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41</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9300" y="5456569"/>
            <a:ext cx="6097464" cy="276999"/>
          </a:xfrm>
          <a:prstGeom prst="rect">
            <a:avLst/>
          </a:prstGeom>
          <a:noFill/>
        </p:spPr>
        <p:txBody>
          <a:bodyPr wrap="square">
            <a:spAutoFit/>
          </a:bodyPr>
          <a:lstStyle/>
          <a:p>
            <a:pPr algn="ctr"/>
            <a:r>
              <a:rPr lang="en-GB" sz="1200" dirty="0">
                <a:effectLst/>
                <a:latin typeface="Calibri" panose="020F0502020204030204" pitchFamily="34" charset="0"/>
                <a:ea typeface="Times New Roman" panose="02020603050405020304" pitchFamily="18" charset="0"/>
              </a:rPr>
              <a:t>Modern marketing capabilities (source: McKinsey)</a:t>
            </a:r>
            <a:endParaRPr lang="en-GR" sz="12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Marketing</a:t>
            </a:r>
          </a:p>
        </p:txBody>
      </p:sp>
      <p:pic>
        <p:nvPicPr>
          <p:cNvPr id="7" name="Picture 6">
            <a:extLst>
              <a:ext uri="{FF2B5EF4-FFF2-40B4-BE49-F238E27FC236}">
                <a16:creationId xmlns:a16="http://schemas.microsoft.com/office/drawing/2014/main" id="{622C53C9-BC3F-E996-65EE-4ECE6DCC3845}"/>
              </a:ext>
            </a:extLst>
          </p:cNvPr>
          <p:cNvPicPr>
            <a:picLocks noChangeAspect="1"/>
          </p:cNvPicPr>
          <p:nvPr/>
        </p:nvPicPr>
        <p:blipFill>
          <a:blip r:embed="rId3"/>
          <a:stretch>
            <a:fillRect/>
          </a:stretch>
        </p:blipFill>
        <p:spPr>
          <a:xfrm>
            <a:off x="6272530" y="1730335"/>
            <a:ext cx="5081270" cy="3590925"/>
          </a:xfrm>
          <a:prstGeom prst="rect">
            <a:avLst/>
          </a:prstGeom>
          <a:ln>
            <a:solidFill>
              <a:schemeClr val="accent1"/>
            </a:solidFill>
          </a:ln>
        </p:spPr>
      </p:pic>
    </p:spTree>
    <p:extLst>
      <p:ext uri="{BB962C8B-B14F-4D97-AF65-F5344CB8AC3E}">
        <p14:creationId xmlns:p14="http://schemas.microsoft.com/office/powerpoint/2010/main" val="6361282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Digital Marketing for farmers</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099880" y="1655144"/>
            <a:ext cx="4328504" cy="4590019"/>
          </a:xfrm>
        </p:spPr>
        <p:txBody>
          <a:bodyPr>
            <a:noAutofit/>
          </a:bodyPr>
          <a:lstStyle/>
          <a:p>
            <a:pPr algn="just"/>
            <a:r>
              <a:rPr lang="en-GB" sz="1800" dirty="0">
                <a:effectLst/>
                <a:latin typeface="Calibri" panose="020F0502020204030204" pitchFamily="34" charset="0"/>
                <a:ea typeface="Times New Roman" panose="02020603050405020304" pitchFamily="18" charset="0"/>
              </a:rPr>
              <a:t>For farmers, digital marketing offers a plethora of opportunities:</a:t>
            </a:r>
            <a:endParaRPr lang="en-GR" sz="1800" dirty="0">
              <a:effectLst/>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pPr>
            <a:r>
              <a:rPr lang="en-GB" dirty="0">
                <a:effectLst/>
                <a:ea typeface="Times New Roman" panose="02020603050405020304" pitchFamily="18" charset="0"/>
              </a:rPr>
              <a:t>Optimization of their websites for search engines, farmers can attract organic traffic and potential customers looking for agricultural products or services. </a:t>
            </a:r>
            <a:endParaRPr lang="en-GR" dirty="0">
              <a:effectLst/>
              <a:ea typeface="Times New Roman" panose="02020603050405020304" pitchFamily="18" charset="0"/>
            </a:endParaRPr>
          </a:p>
          <a:p>
            <a:pPr marL="342900" lvl="0" indent="-342900" algn="just">
              <a:buFont typeface="Symbol" pitchFamily="2" charset="2"/>
              <a:buChar char=""/>
            </a:pPr>
            <a:r>
              <a:rPr lang="en-GB" dirty="0">
                <a:effectLst/>
                <a:ea typeface="Times New Roman" panose="02020603050405020304" pitchFamily="18" charset="0"/>
              </a:rPr>
              <a:t>Content marketing, such as blogging or video creation, can help farmers educate their audience about farming practices, benefits of organic produce, or any niche they specialize in. </a:t>
            </a:r>
            <a:endParaRPr lang="en-GR" dirty="0">
              <a:effectLst/>
              <a:ea typeface="Times New Roman" panose="02020603050405020304" pitchFamily="18" charset="0"/>
            </a:endParaRPr>
          </a:p>
          <a:p>
            <a:pPr marL="342900" lvl="0" indent="-342900" algn="just">
              <a:buFont typeface="Symbol" pitchFamily="2" charset="2"/>
              <a:buChar char=""/>
            </a:pPr>
            <a:r>
              <a:rPr lang="en-GB" dirty="0">
                <a:effectLst/>
                <a:ea typeface="Times New Roman" panose="02020603050405020304" pitchFamily="18" charset="0"/>
              </a:rPr>
              <a:t>Email marketing can be used to update customers about new produce, special offers, or farming events. </a:t>
            </a:r>
            <a:endParaRPr lang="en-GR" dirty="0">
              <a:effectLst/>
              <a:ea typeface="Times New Roman" panose="02020603050405020304" pitchFamily="18" charset="0"/>
            </a:endParaRPr>
          </a:p>
          <a:p>
            <a:pPr marL="342900" lvl="0" indent="-342900" algn="just">
              <a:buFont typeface="Symbol" pitchFamily="2" charset="2"/>
              <a:buChar char=""/>
            </a:pPr>
            <a:r>
              <a:rPr lang="en-GB" dirty="0">
                <a:effectLst/>
                <a:ea typeface="Times New Roman" panose="02020603050405020304" pitchFamily="18" charset="0"/>
              </a:rPr>
              <a:t>Social media platforms offer a space for farmers to engage with their community, share stories, and get feedback. </a:t>
            </a:r>
            <a:endParaRPr lang="en-GR" dirty="0">
              <a:effectLst/>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42</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97573" y="5961877"/>
            <a:ext cx="6097464" cy="276999"/>
          </a:xfrm>
          <a:prstGeom prst="rect">
            <a:avLst/>
          </a:prstGeom>
          <a:noFill/>
        </p:spPr>
        <p:txBody>
          <a:bodyPr wrap="square">
            <a:spAutoFit/>
          </a:bodyPr>
          <a:lstStyle/>
          <a:p>
            <a:pPr algn="ctr"/>
            <a:r>
              <a:rPr lang="en-GB" sz="1200" dirty="0">
                <a:effectLst/>
                <a:latin typeface="Calibri" panose="020F0502020204030204" pitchFamily="34" charset="0"/>
                <a:ea typeface="Times New Roman" panose="02020603050405020304" pitchFamily="18" charset="0"/>
              </a:rPr>
              <a:t>How can Digital Marketing transform a business (source McKinsey)</a:t>
            </a:r>
            <a:endParaRPr lang="en-GR" sz="12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Marketing</a:t>
            </a:r>
          </a:p>
        </p:txBody>
      </p:sp>
      <p:pic>
        <p:nvPicPr>
          <p:cNvPr id="4" name="Picture 3">
            <a:extLst>
              <a:ext uri="{FF2B5EF4-FFF2-40B4-BE49-F238E27FC236}">
                <a16:creationId xmlns:a16="http://schemas.microsoft.com/office/drawing/2014/main" id="{43AA2099-4214-F90F-5363-C8FE09858DFC}"/>
              </a:ext>
            </a:extLst>
          </p:cNvPr>
          <p:cNvPicPr>
            <a:picLocks noChangeAspect="1"/>
          </p:cNvPicPr>
          <p:nvPr/>
        </p:nvPicPr>
        <p:blipFill>
          <a:blip r:embed="rId3"/>
          <a:stretch>
            <a:fillRect/>
          </a:stretch>
        </p:blipFill>
        <p:spPr>
          <a:xfrm>
            <a:off x="6603021" y="1655144"/>
            <a:ext cx="4550021" cy="4164187"/>
          </a:xfrm>
          <a:prstGeom prst="rect">
            <a:avLst/>
          </a:prstGeom>
          <a:ln>
            <a:solidFill>
              <a:schemeClr val="accent1"/>
            </a:solidFill>
          </a:ln>
        </p:spPr>
      </p:pic>
    </p:spTree>
    <p:extLst>
      <p:ext uri="{BB962C8B-B14F-4D97-AF65-F5344CB8AC3E}">
        <p14:creationId xmlns:p14="http://schemas.microsoft.com/office/powerpoint/2010/main" val="2756213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Digital Marketing: understanding customers</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099879" y="1655144"/>
            <a:ext cx="4570937" cy="4590019"/>
          </a:xfrm>
        </p:spPr>
        <p:txBody>
          <a:bodyPr>
            <a:noAutofit/>
          </a:bodyPr>
          <a:lstStyle/>
          <a:p>
            <a:pPr algn="just"/>
            <a:r>
              <a:rPr lang="en-GB" sz="1800" dirty="0">
                <a:effectLst/>
                <a:latin typeface="Calibri" panose="020F0502020204030204" pitchFamily="34" charset="0"/>
                <a:ea typeface="Times New Roman" panose="02020603050405020304" pitchFamily="18" charset="0"/>
              </a:rPr>
              <a:t>Understanding customers is essential for creating relevant content but also for delivering it effectively:</a:t>
            </a:r>
            <a:endParaRPr lang="en-GR" sz="1800" dirty="0">
              <a:effectLst/>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pPr>
            <a:r>
              <a:rPr lang="en-GB" sz="1400" dirty="0">
                <a:effectLst/>
                <a:ea typeface="Times New Roman" panose="02020603050405020304" pitchFamily="18" charset="0"/>
              </a:rPr>
              <a:t>To truly understand this </a:t>
            </a:r>
            <a:r>
              <a:rPr lang="en-GB" sz="1400" dirty="0" err="1">
                <a:effectLst/>
                <a:ea typeface="Times New Roman" panose="02020603050405020304" pitchFamily="18" charset="0"/>
              </a:rPr>
              <a:t>behavior</a:t>
            </a:r>
            <a:r>
              <a:rPr lang="en-GB" sz="1400" dirty="0">
                <a:effectLst/>
                <a:ea typeface="Times New Roman" panose="02020603050405020304" pitchFamily="18" charset="0"/>
              </a:rPr>
              <a:t>, companies need a mix of detailed data and advanced tools. These tools help </a:t>
            </a:r>
            <a:r>
              <a:rPr lang="en-GB" sz="1400" dirty="0" err="1">
                <a:effectLst/>
                <a:ea typeface="Times New Roman" panose="02020603050405020304" pitchFamily="18" charset="0"/>
              </a:rPr>
              <a:t>analyze</a:t>
            </a:r>
            <a:r>
              <a:rPr lang="en-GB" sz="1400" dirty="0">
                <a:effectLst/>
                <a:ea typeface="Times New Roman" panose="02020603050405020304" pitchFamily="18" charset="0"/>
              </a:rPr>
              <a:t> customer segments, identify opportunities, and predict future actions.</a:t>
            </a:r>
            <a:endParaRPr lang="en-GR" sz="1400" dirty="0">
              <a:effectLst/>
              <a:ea typeface="Times New Roman" panose="02020603050405020304" pitchFamily="18" charset="0"/>
            </a:endParaRPr>
          </a:p>
          <a:p>
            <a:pPr marL="342900" lvl="0" indent="-342900" algn="just">
              <a:buFont typeface="Symbol" pitchFamily="2" charset="2"/>
              <a:buChar char=""/>
            </a:pPr>
            <a:r>
              <a:rPr lang="en-GB" sz="1400" dirty="0">
                <a:effectLst/>
                <a:ea typeface="Times New Roman" panose="02020603050405020304" pitchFamily="18" charset="0"/>
              </a:rPr>
              <a:t>Companies should deeply understand the decision-making paths of their valuable customers. </a:t>
            </a:r>
            <a:endParaRPr lang="en-GR" sz="1400" dirty="0">
              <a:effectLst/>
              <a:ea typeface="Times New Roman" panose="02020603050405020304" pitchFamily="18" charset="0"/>
            </a:endParaRPr>
          </a:p>
          <a:p>
            <a:pPr marL="342900" lvl="0" indent="-342900" algn="just">
              <a:buFont typeface="Symbol" pitchFamily="2" charset="2"/>
              <a:buChar char=""/>
            </a:pPr>
            <a:r>
              <a:rPr lang="en-GB" sz="1400" dirty="0">
                <a:effectLst/>
                <a:ea typeface="Times New Roman" panose="02020603050405020304" pitchFamily="18" charset="0"/>
              </a:rPr>
              <a:t>When customers have a negative experience, they often stop engaging with the company. Ensuring a positive customer journey means every interaction point must be optimized. </a:t>
            </a:r>
            <a:endParaRPr lang="en-GR" sz="1400" dirty="0">
              <a:effectLst/>
              <a:ea typeface="Times New Roman" panose="02020603050405020304" pitchFamily="18" charset="0"/>
            </a:endParaRPr>
          </a:p>
          <a:p>
            <a:pPr marL="342900" lvl="0" indent="-342900" algn="just">
              <a:buFont typeface="Symbol" pitchFamily="2" charset="2"/>
              <a:buChar char=""/>
            </a:pPr>
            <a:r>
              <a:rPr lang="en-GB" sz="1400" dirty="0">
                <a:effectLst/>
                <a:ea typeface="Times New Roman" panose="02020603050405020304" pitchFamily="18" charset="0"/>
              </a:rPr>
              <a:t>While marketing, sales, and support are obvious players in the customer journey, there are other crucial roles such as order management and fulfilment.</a:t>
            </a:r>
            <a:endParaRPr lang="en-GR" sz="1400" dirty="0">
              <a:effectLst/>
              <a:ea typeface="Times New Roman" panose="02020603050405020304" pitchFamily="18" charset="0"/>
            </a:endParaRPr>
          </a:p>
          <a:p>
            <a:pPr marL="342900" lvl="0" indent="-342900" algn="just">
              <a:buFont typeface="Symbol" pitchFamily="2" charset="2"/>
              <a:buChar char=""/>
            </a:pPr>
            <a:r>
              <a:rPr lang="en-GB" sz="1400" dirty="0">
                <a:effectLst/>
                <a:ea typeface="Times New Roman" panose="02020603050405020304" pitchFamily="18" charset="0"/>
              </a:rPr>
              <a:t>Designing a digital marketing campaign (for farming) is essential and a follow up step to understanding your customers.</a:t>
            </a:r>
            <a:endParaRPr lang="en-GR" sz="1400" dirty="0">
              <a:effectLst/>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43</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9300" y="5720577"/>
            <a:ext cx="6097464" cy="276999"/>
          </a:xfrm>
          <a:prstGeom prst="rect">
            <a:avLst/>
          </a:prstGeom>
          <a:noFill/>
        </p:spPr>
        <p:txBody>
          <a:bodyPr wrap="square">
            <a:spAutoFit/>
          </a:bodyPr>
          <a:lstStyle/>
          <a:p>
            <a:pPr algn="ctr"/>
            <a:r>
              <a:rPr lang="en-GB" sz="1200" dirty="0">
                <a:effectLst/>
                <a:latin typeface="Calibri" panose="020F0502020204030204" pitchFamily="34" charset="0"/>
                <a:ea typeface="Times New Roman" panose="02020603050405020304" pitchFamily="18" charset="0"/>
              </a:rPr>
              <a:t>Digital marketing types: an approach by .</a:t>
            </a:r>
            <a:r>
              <a:rPr lang="en-GB" sz="1200" dirty="0" err="1">
                <a:effectLst/>
                <a:latin typeface="Calibri" panose="020F0502020204030204" pitchFamily="34" charset="0"/>
                <a:ea typeface="Times New Roman" panose="02020603050405020304" pitchFamily="18" charset="0"/>
              </a:rPr>
              <a:t>radiancevisiongroup</a:t>
            </a:r>
            <a:r>
              <a:rPr lang="en-GB" sz="1200" dirty="0">
                <a:effectLst/>
                <a:latin typeface="Calibri" panose="020F0502020204030204" pitchFamily="34" charset="0"/>
                <a:ea typeface="Times New Roman" panose="02020603050405020304" pitchFamily="18" charset="0"/>
              </a:rPr>
              <a:t> (</a:t>
            </a:r>
            <a:r>
              <a:rPr lang="en-GB" sz="1200" dirty="0" err="1">
                <a:effectLst/>
                <a:latin typeface="Calibri" panose="020F0502020204030204" pitchFamily="34" charset="0"/>
                <a:ea typeface="Times New Roman" panose="02020603050405020304" pitchFamily="18" charset="0"/>
              </a:rPr>
              <a:t>source:radiancevisiongroup.com</a:t>
            </a:r>
            <a:r>
              <a:rPr lang="en-GB" sz="1200" dirty="0">
                <a:effectLst/>
                <a:latin typeface="Calibri" panose="020F0502020204030204" pitchFamily="34" charset="0"/>
                <a:ea typeface="Times New Roman" panose="02020603050405020304" pitchFamily="18" charset="0"/>
              </a:rPr>
              <a:t>)</a:t>
            </a:r>
            <a:endParaRPr lang="en-GR" sz="12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Marketing</a:t>
            </a:r>
          </a:p>
        </p:txBody>
      </p:sp>
      <p:pic>
        <p:nvPicPr>
          <p:cNvPr id="7" name="Picture 6">
            <a:extLst>
              <a:ext uri="{FF2B5EF4-FFF2-40B4-BE49-F238E27FC236}">
                <a16:creationId xmlns:a16="http://schemas.microsoft.com/office/drawing/2014/main" id="{DC7D76DB-8ABF-ADCA-F6DE-AB689463B0D4}"/>
              </a:ext>
            </a:extLst>
          </p:cNvPr>
          <p:cNvPicPr>
            <a:picLocks noChangeAspect="1"/>
          </p:cNvPicPr>
          <p:nvPr/>
        </p:nvPicPr>
        <p:blipFill>
          <a:blip r:embed="rId3"/>
          <a:stretch>
            <a:fillRect/>
          </a:stretch>
        </p:blipFill>
        <p:spPr>
          <a:xfrm>
            <a:off x="5829300" y="2009003"/>
            <a:ext cx="5861050" cy="3352800"/>
          </a:xfrm>
          <a:prstGeom prst="rect">
            <a:avLst/>
          </a:prstGeom>
          <a:ln>
            <a:solidFill>
              <a:schemeClr val="accent1"/>
            </a:solidFill>
          </a:ln>
        </p:spPr>
      </p:pic>
    </p:spTree>
    <p:extLst>
      <p:ext uri="{BB962C8B-B14F-4D97-AF65-F5344CB8AC3E}">
        <p14:creationId xmlns:p14="http://schemas.microsoft.com/office/powerpoint/2010/main" val="879005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Digital Marketing: designing a strategy</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099879" y="1655144"/>
            <a:ext cx="4645537" cy="4590019"/>
          </a:xfrm>
        </p:spPr>
        <p:txBody>
          <a:bodyPr>
            <a:noAutofit/>
          </a:bodyPr>
          <a:lstStyle/>
          <a:p>
            <a:pPr algn="just"/>
            <a:r>
              <a:rPr lang="en-GB" sz="1800" dirty="0">
                <a:effectLst/>
                <a:latin typeface="Calibri" panose="020F0502020204030204" pitchFamily="34" charset="0"/>
                <a:ea typeface="Times New Roman" panose="02020603050405020304" pitchFamily="18" charset="0"/>
              </a:rPr>
              <a:t>Numerous methodologies, frameworks and guidelines exist for designing a digital marketing strategy. Most of them are in agreement about the basic steps needed:</a:t>
            </a:r>
            <a:endParaRPr lang="en-GR"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GB" sz="1400" b="1" dirty="0">
                <a:effectLst/>
                <a:ea typeface="Times New Roman" panose="02020603050405020304" pitchFamily="18" charset="0"/>
              </a:rPr>
              <a:t>Understand Your Audience</a:t>
            </a:r>
            <a:r>
              <a:rPr lang="en-GB" sz="1400" dirty="0">
                <a:effectLst/>
                <a:ea typeface="Times New Roman" panose="02020603050405020304" pitchFamily="18" charset="0"/>
              </a:rPr>
              <a:t>: Identify your target farmers or agricultural businesses. </a:t>
            </a:r>
          </a:p>
          <a:p>
            <a:pPr marL="342900" lvl="0" indent="-342900">
              <a:buFont typeface="+mj-lt"/>
              <a:buAutoNum type="arabicPeriod"/>
            </a:pPr>
            <a:r>
              <a:rPr lang="en-GB" sz="1400" b="1" dirty="0">
                <a:effectLst/>
                <a:ea typeface="Times New Roman" panose="02020603050405020304" pitchFamily="18" charset="0"/>
              </a:rPr>
              <a:t>Set Clear Objectives</a:t>
            </a:r>
            <a:r>
              <a:rPr lang="en-GB" sz="1400" dirty="0">
                <a:effectLst/>
                <a:ea typeface="Times New Roman" panose="02020603050405020304" pitchFamily="18" charset="0"/>
              </a:rPr>
              <a:t>: Determine what you want to achieve. </a:t>
            </a:r>
          </a:p>
          <a:p>
            <a:pPr marL="342900" lvl="0" indent="-342900">
              <a:buFont typeface="+mj-lt"/>
              <a:buAutoNum type="arabicPeriod"/>
            </a:pPr>
            <a:r>
              <a:rPr lang="en-GB" sz="1400" b="1" dirty="0">
                <a:effectLst/>
                <a:ea typeface="Times New Roman" panose="02020603050405020304" pitchFamily="18" charset="0"/>
              </a:rPr>
              <a:t>Research and Data Collection</a:t>
            </a:r>
            <a:r>
              <a:rPr lang="en-GB" sz="1400" dirty="0">
                <a:effectLst/>
                <a:ea typeface="Times New Roman" panose="02020603050405020304" pitchFamily="18" charset="0"/>
              </a:rPr>
              <a:t>: Gather data on current market trends in farming, competitor analysis, and potential growth areas. </a:t>
            </a:r>
          </a:p>
          <a:p>
            <a:pPr marL="342900" lvl="0" indent="-342900">
              <a:buFont typeface="+mj-lt"/>
              <a:buAutoNum type="arabicPeriod"/>
            </a:pPr>
            <a:r>
              <a:rPr lang="en-GB" sz="1400" b="1" dirty="0">
                <a:effectLst/>
                <a:ea typeface="Times New Roman" panose="02020603050405020304" pitchFamily="18" charset="0"/>
              </a:rPr>
              <a:t>Choose the Right Digital Platforms</a:t>
            </a:r>
            <a:r>
              <a:rPr lang="en-GB" sz="1400" dirty="0">
                <a:effectLst/>
                <a:ea typeface="Times New Roman" panose="02020603050405020304" pitchFamily="18" charset="0"/>
              </a:rPr>
              <a:t>: Depending on your target audience, select platforms they frequent. </a:t>
            </a:r>
          </a:p>
          <a:p>
            <a:pPr marL="342900" indent="-342900">
              <a:buFont typeface="+mj-lt"/>
              <a:buAutoNum type="arabicPeriod"/>
            </a:pPr>
            <a:r>
              <a:rPr lang="en-GB" sz="1400" b="1" dirty="0">
                <a:effectLst/>
                <a:ea typeface="Times New Roman" panose="02020603050405020304" pitchFamily="18" charset="0"/>
              </a:rPr>
              <a:t>Content Creation</a:t>
            </a:r>
            <a:r>
              <a:rPr lang="en-GB" sz="1400" dirty="0">
                <a:effectLst/>
                <a:ea typeface="Times New Roman" panose="02020603050405020304" pitchFamily="18" charset="0"/>
              </a:rPr>
              <a:t>: Develop content that resonates with farmers.</a:t>
            </a:r>
          </a:p>
          <a:p>
            <a:pPr marL="342900" indent="-342900">
              <a:buFont typeface="+mj-lt"/>
              <a:buAutoNum type="arabicPeriod"/>
            </a:pPr>
            <a:r>
              <a:rPr lang="en-GB" sz="1400" b="1" dirty="0"/>
              <a:t>Engage and Interact</a:t>
            </a:r>
            <a:r>
              <a:rPr lang="en-GB" sz="1400" dirty="0"/>
              <a:t>: Respond to queries, engage in farming forums, and participate in discussions. Building trust is crucial in the farming community.</a:t>
            </a:r>
            <a:endParaRPr lang="en-GR" sz="1400" dirty="0"/>
          </a:p>
          <a:p>
            <a:pPr marL="342900" indent="-342900">
              <a:buFont typeface="+mj-lt"/>
              <a:buAutoNum type="arabicPeriod"/>
            </a:pPr>
            <a:endParaRPr lang="en-GR" sz="1800" dirty="0">
              <a:solidFill>
                <a:srgbClr val="2987C7"/>
              </a:solidFill>
              <a:effectLst/>
              <a:latin typeface="Times New Roman" panose="02020603050405020304" pitchFamily="18" charset="0"/>
              <a:ea typeface="Times New Roman" panose="02020603050405020304" pitchFamily="18" charset="0"/>
            </a:endParaRPr>
          </a:p>
          <a:p>
            <a:pPr marL="342900" lvl="0" indent="-342900">
              <a:buFont typeface="+mj-lt"/>
              <a:buAutoNum type="arabicPeriod"/>
            </a:pPr>
            <a:endParaRPr lang="en-GR" sz="1800" dirty="0">
              <a:effectLst/>
              <a:latin typeface="Times New Roman" panose="02020603050405020304" pitchFamily="18"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44</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1616" y="5808505"/>
            <a:ext cx="6097464" cy="276999"/>
          </a:xfrm>
          <a:prstGeom prst="rect">
            <a:avLst/>
          </a:prstGeom>
          <a:noFill/>
        </p:spPr>
        <p:txBody>
          <a:bodyPr wrap="square">
            <a:spAutoFit/>
          </a:bodyPr>
          <a:lstStyle/>
          <a:p>
            <a:pPr algn="ctr"/>
            <a:r>
              <a:rPr lang="en-GB" sz="1200" dirty="0">
                <a:effectLst/>
                <a:latin typeface="Calibri" panose="020F0502020204030204" pitchFamily="34" charset="0"/>
                <a:ea typeface="Times New Roman" panose="02020603050405020304" pitchFamily="18" charset="0"/>
              </a:rPr>
              <a:t>A Digital marketing framework (source: McKinsey)</a:t>
            </a:r>
            <a:endParaRPr lang="en-GR" sz="12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Marketing</a:t>
            </a:r>
          </a:p>
        </p:txBody>
      </p:sp>
      <p:pic>
        <p:nvPicPr>
          <p:cNvPr id="4" name="Picture 3">
            <a:extLst>
              <a:ext uri="{FF2B5EF4-FFF2-40B4-BE49-F238E27FC236}">
                <a16:creationId xmlns:a16="http://schemas.microsoft.com/office/drawing/2014/main" id="{2CF2B6FF-509B-401B-9C76-71555306E5DC}"/>
              </a:ext>
            </a:extLst>
          </p:cNvPr>
          <p:cNvPicPr>
            <a:picLocks noChangeAspect="1"/>
          </p:cNvPicPr>
          <p:nvPr/>
        </p:nvPicPr>
        <p:blipFill>
          <a:blip r:embed="rId3"/>
          <a:stretch>
            <a:fillRect/>
          </a:stretch>
        </p:blipFill>
        <p:spPr>
          <a:xfrm>
            <a:off x="5932495" y="1488325"/>
            <a:ext cx="5725599" cy="4232252"/>
          </a:xfrm>
          <a:prstGeom prst="rect">
            <a:avLst/>
          </a:prstGeom>
          <a:ln>
            <a:solidFill>
              <a:schemeClr val="accent1"/>
            </a:solidFill>
          </a:ln>
        </p:spPr>
      </p:pic>
    </p:spTree>
    <p:extLst>
      <p:ext uri="{BB962C8B-B14F-4D97-AF65-F5344CB8AC3E}">
        <p14:creationId xmlns:p14="http://schemas.microsoft.com/office/powerpoint/2010/main" val="3777226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Digital Marketing: marketing methodologies</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099879" y="1655144"/>
            <a:ext cx="4645537" cy="4590019"/>
          </a:xfrm>
        </p:spPr>
        <p:txBody>
          <a:bodyPr>
            <a:noAutofit/>
          </a:bodyPr>
          <a:lstStyle/>
          <a:p>
            <a:pPr marL="285750" indent="-285750" algn="just">
              <a:buFont typeface="Arial" panose="020B0604020202020204" pitchFamily="34" charset="0"/>
              <a:buChar char="•"/>
            </a:pPr>
            <a:r>
              <a:rPr lang="en-GB" dirty="0">
                <a:effectLst/>
                <a:ea typeface="Times New Roman" panose="02020603050405020304" pitchFamily="18" charset="0"/>
              </a:rPr>
              <a:t>To offer a seamless omnichannel customer experience, it's essential to have marketing technology that can automate, personalize, and coordinate activities. </a:t>
            </a:r>
            <a:endParaRPr lang="en-GR" dirty="0">
              <a:effectLst/>
              <a:ea typeface="Times New Roman" panose="02020603050405020304" pitchFamily="18" charset="0"/>
            </a:endParaRPr>
          </a:p>
          <a:p>
            <a:pPr algn="just"/>
            <a:endParaRPr lang="en-GR" dirty="0">
              <a:effectLst/>
              <a:ea typeface="Times New Roman" panose="02020603050405020304" pitchFamily="18" charset="0"/>
            </a:endParaRPr>
          </a:p>
          <a:p>
            <a:pPr marL="285750" indent="-285750" algn="just">
              <a:buFont typeface="Arial" panose="020B0604020202020204" pitchFamily="34" charset="0"/>
              <a:buChar char="•"/>
            </a:pPr>
            <a:r>
              <a:rPr lang="en-GB" dirty="0">
                <a:effectLst/>
                <a:ea typeface="Times New Roman" panose="02020603050405020304" pitchFamily="18" charset="0"/>
              </a:rPr>
              <a:t>A key aspect of efficient marketing operations is having a system that's adaptable. It should be compatible with major platforms like Adobe or Oracle, but also flexible enough to integrate with niche solutions that bring innovative features. </a:t>
            </a:r>
            <a:endParaRPr lang="en-GR" dirty="0">
              <a:effectLst/>
              <a:ea typeface="Times New Roman" panose="02020603050405020304" pitchFamily="18" charset="0"/>
            </a:endParaRPr>
          </a:p>
          <a:p>
            <a:pPr marL="285750" indent="-285750" algn="just">
              <a:buFont typeface="Arial" panose="020B0604020202020204" pitchFamily="34" charset="0"/>
              <a:buChar char="•"/>
            </a:pPr>
            <a:endParaRPr lang="en-GR" dirty="0">
              <a:effectLst/>
              <a:ea typeface="Times New Roman" panose="02020603050405020304" pitchFamily="18" charset="0"/>
            </a:endParaRPr>
          </a:p>
          <a:p>
            <a:pPr marL="285750" indent="-285750" algn="just">
              <a:buFont typeface="Arial" panose="020B0604020202020204" pitchFamily="34" charset="0"/>
              <a:buChar char="•"/>
            </a:pPr>
            <a:r>
              <a:rPr lang="en-GB" dirty="0">
                <a:effectLst/>
                <a:ea typeface="Times New Roman" panose="02020603050405020304" pitchFamily="18" charset="0"/>
              </a:rPr>
              <a:t>the most advanced marketing technology might not always be the best fit for every organization. Factors like how well a solution integrates with existing systems or meets specific needs can be more crucial.</a:t>
            </a:r>
            <a:endParaRPr lang="en-GR" dirty="0">
              <a:effectLst/>
              <a:ea typeface="Times New Roman" panose="02020603050405020304" pitchFamily="18" charset="0"/>
            </a:endParaRPr>
          </a:p>
          <a:p>
            <a:pPr algn="just"/>
            <a:r>
              <a:rPr lang="en-GB" sz="1800" dirty="0">
                <a:effectLst/>
                <a:latin typeface="Calibri" panose="020F0502020204030204" pitchFamily="34"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pPr marL="342900" indent="-342900">
              <a:buFont typeface="+mj-lt"/>
              <a:buAutoNum type="arabicPeriod"/>
            </a:pPr>
            <a:endParaRPr lang="en-GR" sz="1800" dirty="0">
              <a:solidFill>
                <a:srgbClr val="2987C7"/>
              </a:solidFill>
              <a:effectLst/>
              <a:latin typeface="Times New Roman" panose="02020603050405020304" pitchFamily="18" charset="0"/>
              <a:ea typeface="Times New Roman" panose="02020603050405020304" pitchFamily="18" charset="0"/>
            </a:endParaRPr>
          </a:p>
          <a:p>
            <a:pPr marL="342900" lvl="0" indent="-342900">
              <a:buFont typeface="+mj-lt"/>
              <a:buAutoNum type="arabicPeriod"/>
            </a:pPr>
            <a:endParaRPr lang="en-GR" sz="1800" dirty="0">
              <a:effectLst/>
              <a:latin typeface="Times New Roman" panose="02020603050405020304" pitchFamily="18"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45</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1616" y="5808505"/>
            <a:ext cx="6097464" cy="492443"/>
          </a:xfrm>
          <a:prstGeom prst="rect">
            <a:avLst/>
          </a:prstGeom>
          <a:noFill/>
        </p:spPr>
        <p:txBody>
          <a:bodyPr wrap="square">
            <a:spAutoFit/>
          </a:bodyPr>
          <a:lstStyle/>
          <a:p>
            <a:pPr algn="ctr"/>
            <a:r>
              <a:rPr lang="en-GB" sz="1400" dirty="0">
                <a:effectLst/>
                <a:ea typeface="Times New Roman" panose="02020603050405020304" pitchFamily="18" charset="0"/>
              </a:rPr>
              <a:t>An example of a B2B digital market methodology (source: </a:t>
            </a:r>
            <a:r>
              <a:rPr lang="en-GB" sz="1400" dirty="0" err="1">
                <a:effectLst/>
                <a:ea typeface="Times New Roman" panose="02020603050405020304" pitchFamily="18" charset="0"/>
              </a:rPr>
              <a:t>firstpagesage.com</a:t>
            </a:r>
            <a:r>
              <a:rPr lang="en-GB" sz="1400" dirty="0">
                <a:effectLst/>
                <a:ea typeface="Times New Roman" panose="02020603050405020304" pitchFamily="18" charset="0"/>
              </a:rPr>
              <a:t>)</a:t>
            </a:r>
            <a:endParaRPr lang="en-GR" sz="1400" dirty="0">
              <a:effectLst/>
              <a:ea typeface="Times New Roman" panose="02020603050405020304" pitchFamily="18" charset="0"/>
            </a:endParaRPr>
          </a:p>
          <a:p>
            <a:pPr algn="ctr"/>
            <a:endParaRPr lang="en-GR" sz="12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Marketing</a:t>
            </a:r>
          </a:p>
        </p:txBody>
      </p:sp>
      <p:pic>
        <p:nvPicPr>
          <p:cNvPr id="7" name="Picture 6">
            <a:extLst>
              <a:ext uri="{FF2B5EF4-FFF2-40B4-BE49-F238E27FC236}">
                <a16:creationId xmlns:a16="http://schemas.microsoft.com/office/drawing/2014/main" id="{B5D14E8A-BFB5-AB40-C551-1E2B8A9ECA6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9416" y="1858306"/>
            <a:ext cx="5481864" cy="3873513"/>
          </a:xfrm>
          <a:prstGeom prst="rect">
            <a:avLst/>
          </a:prstGeom>
          <a:noFill/>
          <a:ln>
            <a:solidFill>
              <a:schemeClr val="accent1"/>
            </a:solidFill>
          </a:ln>
        </p:spPr>
      </p:pic>
    </p:spTree>
    <p:extLst>
      <p:ext uri="{BB962C8B-B14F-4D97-AF65-F5344CB8AC3E}">
        <p14:creationId xmlns:p14="http://schemas.microsoft.com/office/powerpoint/2010/main" val="3539386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Digital Marketing: marketing methodologies</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099879" y="1655144"/>
            <a:ext cx="4831016" cy="4590019"/>
          </a:xfrm>
        </p:spPr>
        <p:txBody>
          <a:bodyPr>
            <a:noAutofit/>
          </a:bodyPr>
          <a:lstStyle/>
          <a:p>
            <a:pPr algn="just"/>
            <a:r>
              <a:rPr lang="en-GB" sz="1800" dirty="0">
                <a:effectLst/>
                <a:latin typeface="Calibri" panose="020F0502020204030204" pitchFamily="34" charset="0"/>
                <a:ea typeface="Times New Roman" panose="02020603050405020304" pitchFamily="18" charset="0"/>
              </a:rPr>
              <a:t>For farmers, given the nature of their business and the audience they cater to, two of the most appropriate digital marketing methodologies are </a:t>
            </a:r>
            <a:r>
              <a:rPr lang="en-GB" sz="1800" dirty="0">
                <a:solidFill>
                  <a:srgbClr val="C00000"/>
                </a:solidFill>
                <a:effectLst/>
                <a:latin typeface="Calibri" panose="020F0502020204030204" pitchFamily="34" charset="0"/>
                <a:ea typeface="Times New Roman" panose="02020603050405020304" pitchFamily="18" charset="0"/>
              </a:rPr>
              <a:t>content marketing </a:t>
            </a:r>
            <a:r>
              <a:rPr lang="en-GB" sz="1800" dirty="0">
                <a:effectLst/>
                <a:latin typeface="Calibri" panose="020F0502020204030204" pitchFamily="34" charset="0"/>
                <a:ea typeface="Times New Roman" panose="02020603050405020304" pitchFamily="18" charset="0"/>
              </a:rPr>
              <a:t>and </a:t>
            </a:r>
            <a:r>
              <a:rPr lang="en-GB" sz="1800" dirty="0">
                <a:solidFill>
                  <a:srgbClr val="C00000"/>
                </a:solidFill>
                <a:effectLst/>
                <a:latin typeface="Calibri" panose="020F0502020204030204" pitchFamily="34" charset="0"/>
                <a:ea typeface="Times New Roman" panose="02020603050405020304" pitchFamily="18" charset="0"/>
              </a:rPr>
              <a:t>search engine optimization</a:t>
            </a:r>
            <a:r>
              <a:rPr lang="en-GB" sz="1800" dirty="0">
                <a:effectLst/>
                <a:latin typeface="Calibri" panose="020F0502020204030204" pitchFamily="34" charset="0"/>
                <a:ea typeface="Times New Roman" panose="02020603050405020304" pitchFamily="18" charset="0"/>
              </a:rPr>
              <a:t> (SEO).</a:t>
            </a:r>
            <a:endParaRPr lang="en-GR" sz="1800" dirty="0">
              <a:effectLst/>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pPr>
            <a:r>
              <a:rPr lang="en-GB" sz="1400" b="1" dirty="0">
                <a:effectLst/>
                <a:ea typeface="Times New Roman" panose="02020603050405020304" pitchFamily="18" charset="0"/>
              </a:rPr>
              <a:t>Content Marketing</a:t>
            </a:r>
            <a:r>
              <a:rPr lang="en-GB" sz="1400" dirty="0">
                <a:effectLst/>
                <a:ea typeface="Times New Roman" panose="02020603050405020304" pitchFamily="18" charset="0"/>
              </a:rPr>
              <a:t>: Content marketing involves creating and sharing valuable, relevant, and consistent content to attract and engage a target audience. </a:t>
            </a:r>
            <a:r>
              <a:rPr lang="en-GB" sz="1400" u="sng" dirty="0">
                <a:effectLst/>
                <a:ea typeface="Times New Roman" panose="02020603050405020304" pitchFamily="18" charset="0"/>
              </a:rPr>
              <a:t>The primary goal </a:t>
            </a:r>
            <a:r>
              <a:rPr lang="en-GB" sz="1400" dirty="0">
                <a:effectLst/>
                <a:ea typeface="Times New Roman" panose="02020603050405020304" pitchFamily="18" charset="0"/>
              </a:rPr>
              <a:t>is to establish authority, build trust, and ultimately drive profitable customer action. For farmers, content marketing can be a powerful tool to educate consumers about the intricacies of farming, the benefits of their produce, and the sustainability practices they follow</a:t>
            </a:r>
          </a:p>
          <a:p>
            <a:pPr lvl="0" algn="just"/>
            <a:endParaRPr lang="en-GR" sz="1400" dirty="0">
              <a:effectLst/>
              <a:ea typeface="Times New Roman" panose="02020603050405020304" pitchFamily="18" charset="0"/>
            </a:endParaRPr>
          </a:p>
          <a:p>
            <a:pPr marL="342900" lvl="0" indent="-342900" algn="just">
              <a:buFont typeface="Symbol" pitchFamily="2" charset="2"/>
              <a:buChar char=""/>
            </a:pPr>
            <a:r>
              <a:rPr lang="en-GB" sz="1400" b="1" dirty="0">
                <a:effectLst/>
                <a:ea typeface="Times New Roman" panose="02020603050405020304" pitchFamily="18" charset="0"/>
              </a:rPr>
              <a:t>Search Engine Optimization </a:t>
            </a:r>
            <a:r>
              <a:rPr lang="en-GB" sz="1400" dirty="0">
                <a:effectLst/>
                <a:ea typeface="Times New Roman" panose="02020603050405020304" pitchFamily="18" charset="0"/>
              </a:rPr>
              <a:t>(SEO): SEO is the practice of optimizing a website or online content to rank higher in search engine results, thereby increasing visibility and organic traffic. For farmers, having a strong online presence is crucial, mainly if they sell their produce directly to consumers or offer agritourism experiences. </a:t>
            </a:r>
            <a:endParaRPr lang="en-GR" sz="1400" dirty="0">
              <a:effectLst/>
              <a:ea typeface="Times New Roman" panose="02020603050405020304" pitchFamily="18" charset="0"/>
            </a:endParaRPr>
          </a:p>
          <a:p>
            <a:pPr algn="just"/>
            <a:r>
              <a:rPr lang="en-GB" sz="1800" dirty="0">
                <a:effectLst/>
                <a:latin typeface="Calibri" panose="020F0502020204030204" pitchFamily="34"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pPr marL="342900" indent="-342900">
              <a:buFont typeface="+mj-lt"/>
              <a:buAutoNum type="arabicPeriod"/>
            </a:pPr>
            <a:endParaRPr lang="en-GR" sz="1800" dirty="0">
              <a:solidFill>
                <a:srgbClr val="2987C7"/>
              </a:solidFill>
              <a:effectLst/>
              <a:latin typeface="Times New Roman" panose="02020603050405020304" pitchFamily="18" charset="0"/>
              <a:ea typeface="Times New Roman" panose="02020603050405020304" pitchFamily="18" charset="0"/>
            </a:endParaRPr>
          </a:p>
          <a:p>
            <a:pPr marL="342900" lvl="0" indent="-342900">
              <a:buFont typeface="+mj-lt"/>
              <a:buAutoNum type="arabicPeriod"/>
            </a:pPr>
            <a:endParaRPr lang="en-GR" sz="1800" dirty="0">
              <a:effectLst/>
              <a:latin typeface="Times New Roman" panose="02020603050405020304" pitchFamily="18"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46</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90303" y="5526443"/>
            <a:ext cx="6097464" cy="492443"/>
          </a:xfrm>
          <a:prstGeom prst="rect">
            <a:avLst/>
          </a:prstGeom>
          <a:noFill/>
        </p:spPr>
        <p:txBody>
          <a:bodyPr wrap="square">
            <a:spAutoFit/>
          </a:bodyPr>
          <a:lstStyle/>
          <a:p>
            <a:pPr algn="ctr"/>
            <a:r>
              <a:rPr lang="en-GB" sz="1400" dirty="0">
                <a:effectLst/>
                <a:latin typeface="+mj-lt"/>
                <a:ea typeface="Times New Roman" panose="02020603050405020304" pitchFamily="18" charset="0"/>
              </a:rPr>
              <a:t>SEO overview (source: </a:t>
            </a:r>
            <a:r>
              <a:rPr lang="en-GB" sz="1400" dirty="0" err="1">
                <a:effectLst/>
                <a:latin typeface="+mj-lt"/>
                <a:ea typeface="Times New Roman" panose="02020603050405020304" pitchFamily="18" charset="0"/>
              </a:rPr>
              <a:t>firstpagesage.com</a:t>
            </a:r>
            <a:r>
              <a:rPr lang="en-GB" sz="1400" dirty="0">
                <a:effectLst/>
                <a:latin typeface="+mj-lt"/>
                <a:ea typeface="Times New Roman" panose="02020603050405020304" pitchFamily="18" charset="0"/>
              </a:rPr>
              <a:t>)</a:t>
            </a:r>
            <a:endParaRPr lang="en-GR" sz="1400" dirty="0">
              <a:effectLst/>
              <a:latin typeface="+mj-lt"/>
              <a:ea typeface="Times New Roman" panose="02020603050405020304" pitchFamily="18" charset="0"/>
            </a:endParaRPr>
          </a:p>
          <a:p>
            <a:pPr algn="ctr"/>
            <a:endParaRPr lang="en-GR" sz="12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Marketing</a:t>
            </a:r>
          </a:p>
        </p:txBody>
      </p:sp>
      <p:pic>
        <p:nvPicPr>
          <p:cNvPr id="4" name="Picture 3">
            <a:extLst>
              <a:ext uri="{FF2B5EF4-FFF2-40B4-BE49-F238E27FC236}">
                <a16:creationId xmlns:a16="http://schemas.microsoft.com/office/drawing/2014/main" id="{240C7846-ADD5-B838-0D17-4D63D21243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07095" y="1893058"/>
            <a:ext cx="5980672" cy="3242099"/>
          </a:xfrm>
          <a:prstGeom prst="rect">
            <a:avLst/>
          </a:prstGeom>
          <a:noFill/>
          <a:ln>
            <a:solidFill>
              <a:schemeClr val="accent1"/>
            </a:solidFill>
          </a:ln>
        </p:spPr>
      </p:pic>
    </p:spTree>
    <p:extLst>
      <p:ext uri="{BB962C8B-B14F-4D97-AF65-F5344CB8AC3E}">
        <p14:creationId xmlns:p14="http://schemas.microsoft.com/office/powerpoint/2010/main" val="29299427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Digital Marketing: tools</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099878" y="1655144"/>
            <a:ext cx="5178075" cy="4590019"/>
          </a:xfrm>
        </p:spPr>
        <p:txBody>
          <a:bodyPr>
            <a:noAutofit/>
          </a:bodyPr>
          <a:lstStyle/>
          <a:p>
            <a:pPr algn="just"/>
            <a:r>
              <a:rPr lang="en-GB" sz="1800" dirty="0">
                <a:effectLst/>
                <a:latin typeface="Calibri" panose="020F0502020204030204" pitchFamily="34" charset="0"/>
                <a:ea typeface="Times New Roman" panose="02020603050405020304" pitchFamily="18" charset="0"/>
              </a:rPr>
              <a:t>Various tools can assist in the creation, distribution, and analysis of content. </a:t>
            </a:r>
            <a:endParaRPr lang="en-GR" sz="1800" dirty="0">
              <a:effectLst/>
              <a:latin typeface="Times New Roman" panose="02020603050405020304" pitchFamily="18" charset="0"/>
              <a:ea typeface="Times New Roman" panose="02020603050405020304" pitchFamily="18" charset="0"/>
            </a:endParaRPr>
          </a:p>
          <a:p>
            <a:r>
              <a:rPr lang="en-GB" sz="1400" b="1" dirty="0">
                <a:effectLst/>
                <a:ea typeface="Times New Roman" panose="02020603050405020304" pitchFamily="18" charset="0"/>
              </a:rPr>
              <a:t>SEO Tools:</a:t>
            </a:r>
            <a:endParaRPr lang="en-GR" sz="1400" b="1" dirty="0">
              <a:effectLst/>
              <a:ea typeface="Times New Roman" panose="02020603050405020304" pitchFamily="18" charset="0"/>
            </a:endParaRPr>
          </a:p>
          <a:p>
            <a:pPr marL="342900" lvl="0" indent="-342900">
              <a:buFont typeface="Symbol" pitchFamily="2" charset="2"/>
              <a:buChar char=""/>
            </a:pPr>
            <a:r>
              <a:rPr lang="en-GB" sz="1400" dirty="0">
                <a:effectLst/>
                <a:ea typeface="Times New Roman" panose="02020603050405020304" pitchFamily="18" charset="0"/>
              </a:rPr>
              <a:t>SEMrush (https://</a:t>
            </a:r>
            <a:r>
              <a:rPr lang="en-GB" sz="1400" dirty="0" err="1">
                <a:effectLst/>
                <a:ea typeface="Times New Roman" panose="02020603050405020304" pitchFamily="18" charset="0"/>
              </a:rPr>
              <a:t>www.semrush.com</a:t>
            </a:r>
            <a:r>
              <a:rPr lang="en-GB" sz="1400" dirty="0">
                <a:effectLst/>
                <a:ea typeface="Times New Roman" panose="02020603050405020304" pitchFamily="18" charset="0"/>
              </a:rPr>
              <a:t>/): A comprehensive SEO tool that offers keyword research, site audits, and competitor analysis, helping brands optimize their online presence.</a:t>
            </a:r>
            <a:endParaRPr lang="en-GR" sz="1400" dirty="0">
              <a:effectLst/>
              <a:ea typeface="Times New Roman" panose="02020603050405020304" pitchFamily="18" charset="0"/>
            </a:endParaRPr>
          </a:p>
          <a:p>
            <a:r>
              <a:rPr lang="en-GB" sz="1400" b="1" dirty="0">
                <a:effectLst/>
                <a:ea typeface="Times New Roman" panose="02020603050405020304" pitchFamily="18" charset="0"/>
              </a:rPr>
              <a:t>Social Media Management Tools:</a:t>
            </a:r>
            <a:endParaRPr lang="en-GR" sz="1400" b="1" dirty="0">
              <a:effectLst/>
              <a:ea typeface="Times New Roman" panose="02020603050405020304" pitchFamily="18" charset="0"/>
            </a:endParaRPr>
          </a:p>
          <a:p>
            <a:pPr marL="342900" lvl="0" indent="-342900">
              <a:buFont typeface="Symbol" pitchFamily="2" charset="2"/>
              <a:buChar char=""/>
            </a:pPr>
            <a:r>
              <a:rPr lang="en-GB" sz="1400" dirty="0">
                <a:effectLst/>
                <a:ea typeface="Times New Roman" panose="02020603050405020304" pitchFamily="18" charset="0"/>
              </a:rPr>
              <a:t>Hootsuite (https://</a:t>
            </a:r>
            <a:r>
              <a:rPr lang="en-GB" sz="1400" dirty="0" err="1">
                <a:effectLst/>
                <a:ea typeface="Times New Roman" panose="02020603050405020304" pitchFamily="18" charset="0"/>
              </a:rPr>
              <a:t>hootsuite.com</a:t>
            </a:r>
            <a:r>
              <a:rPr lang="en-GB" sz="1400" dirty="0">
                <a:effectLst/>
                <a:ea typeface="Times New Roman" panose="02020603050405020304" pitchFamily="18" charset="0"/>
              </a:rPr>
              <a:t>/): A platform that allows users to schedule, publish, and </a:t>
            </a:r>
            <a:r>
              <a:rPr lang="en-GB" sz="1400" dirty="0" err="1">
                <a:effectLst/>
                <a:ea typeface="Times New Roman" panose="02020603050405020304" pitchFamily="18" charset="0"/>
              </a:rPr>
              <a:t>analyze</a:t>
            </a:r>
            <a:r>
              <a:rPr lang="en-GB" sz="1400" dirty="0">
                <a:effectLst/>
                <a:ea typeface="Times New Roman" panose="02020603050405020304" pitchFamily="18" charset="0"/>
              </a:rPr>
              <a:t> content across multiple social media channels from a single dashboard.</a:t>
            </a:r>
            <a:endParaRPr lang="en-GR" sz="1400" dirty="0">
              <a:effectLst/>
              <a:ea typeface="Times New Roman" panose="02020603050405020304" pitchFamily="18" charset="0"/>
            </a:endParaRPr>
          </a:p>
          <a:p>
            <a:pPr marL="342900" lvl="0" indent="-342900">
              <a:buFont typeface="Symbol" pitchFamily="2" charset="2"/>
              <a:buChar char=""/>
            </a:pPr>
            <a:r>
              <a:rPr lang="en-GB" sz="1400" dirty="0">
                <a:effectLst/>
                <a:ea typeface="Times New Roman" panose="02020603050405020304" pitchFamily="18" charset="0"/>
              </a:rPr>
              <a:t>Buffer (https://</a:t>
            </a:r>
            <a:r>
              <a:rPr lang="en-GB" sz="1400" dirty="0" err="1">
                <a:effectLst/>
                <a:ea typeface="Times New Roman" panose="02020603050405020304" pitchFamily="18" charset="0"/>
              </a:rPr>
              <a:t>buffer.com</a:t>
            </a:r>
            <a:r>
              <a:rPr lang="en-GB" sz="1400" dirty="0">
                <a:effectLst/>
                <a:ea typeface="Times New Roman" panose="02020603050405020304" pitchFamily="18" charset="0"/>
              </a:rPr>
              <a:t>/): A user-friendly tool for scheduling, publishing, and </a:t>
            </a:r>
            <a:r>
              <a:rPr lang="en-GB" sz="1400" dirty="0" err="1">
                <a:effectLst/>
                <a:ea typeface="Times New Roman" panose="02020603050405020304" pitchFamily="18" charset="0"/>
              </a:rPr>
              <a:t>analyzing</a:t>
            </a:r>
            <a:r>
              <a:rPr lang="en-GB" sz="1400" dirty="0">
                <a:effectLst/>
                <a:ea typeface="Times New Roman" panose="02020603050405020304" pitchFamily="18" charset="0"/>
              </a:rPr>
              <a:t> social media posts, with a focus on simplicity and ease of use.</a:t>
            </a:r>
            <a:endParaRPr lang="en-GR" sz="1400" dirty="0">
              <a:effectLst/>
              <a:ea typeface="Times New Roman" panose="02020603050405020304" pitchFamily="18" charset="0"/>
            </a:endParaRPr>
          </a:p>
          <a:p>
            <a:r>
              <a:rPr lang="en-GB" sz="1400" b="1" dirty="0">
                <a:effectLst/>
                <a:ea typeface="Times New Roman" panose="02020603050405020304" pitchFamily="18" charset="0"/>
              </a:rPr>
              <a:t>Analytics Tools:</a:t>
            </a:r>
            <a:endParaRPr lang="en-GR" sz="1400" b="1" dirty="0">
              <a:effectLst/>
              <a:ea typeface="Times New Roman" panose="02020603050405020304" pitchFamily="18" charset="0"/>
            </a:endParaRPr>
          </a:p>
          <a:p>
            <a:pPr marL="342900" lvl="0" indent="-342900">
              <a:buFont typeface="Symbol" pitchFamily="2" charset="2"/>
              <a:buChar char=""/>
            </a:pPr>
            <a:r>
              <a:rPr lang="en-GB" sz="1400" dirty="0">
                <a:effectLst/>
                <a:ea typeface="Times New Roman" panose="02020603050405020304" pitchFamily="18" charset="0"/>
              </a:rPr>
              <a:t>Google Analytics (https://</a:t>
            </a:r>
            <a:r>
              <a:rPr lang="en-GB" sz="1400" dirty="0" err="1">
                <a:effectLst/>
                <a:ea typeface="Times New Roman" panose="02020603050405020304" pitchFamily="18" charset="0"/>
              </a:rPr>
              <a:t>analytics.google.com</a:t>
            </a:r>
            <a:r>
              <a:rPr lang="en-GB" sz="1400" dirty="0">
                <a:effectLst/>
                <a:ea typeface="Times New Roman" panose="02020603050405020304" pitchFamily="18" charset="0"/>
              </a:rPr>
              <a:t>/): A free tool from Google that provides insights into website traffic, user </a:t>
            </a:r>
            <a:r>
              <a:rPr lang="en-GB" sz="1400" dirty="0" err="1">
                <a:effectLst/>
                <a:ea typeface="Times New Roman" panose="02020603050405020304" pitchFamily="18" charset="0"/>
              </a:rPr>
              <a:t>behavior</a:t>
            </a:r>
            <a:r>
              <a:rPr lang="en-GB" sz="1400" dirty="0">
                <a:effectLst/>
                <a:ea typeface="Times New Roman" panose="02020603050405020304" pitchFamily="18" charset="0"/>
              </a:rPr>
              <a:t>, and conversion data, helping brands understand their audience and optimize their online strategies.</a:t>
            </a:r>
            <a:endParaRPr lang="en-GR" sz="1400" dirty="0">
              <a:effectLst/>
              <a:ea typeface="Times New Roman" panose="02020603050405020304" pitchFamily="18" charset="0"/>
            </a:endParaRPr>
          </a:p>
          <a:p>
            <a:pPr algn="just"/>
            <a:endParaRPr lang="en-GR" sz="1400" dirty="0">
              <a:effectLst/>
              <a:ea typeface="Times New Roman" panose="02020603050405020304" pitchFamily="18" charset="0"/>
            </a:endParaRPr>
          </a:p>
          <a:p>
            <a:pPr algn="just"/>
            <a:r>
              <a:rPr lang="en-GB" sz="1800" dirty="0">
                <a:effectLst/>
                <a:latin typeface="Calibri" panose="020F0502020204030204" pitchFamily="34" charset="0"/>
                <a:ea typeface="Times New Roman" panose="02020603050405020304" pitchFamily="18" charset="0"/>
              </a:rPr>
              <a:t> </a:t>
            </a:r>
            <a:endParaRPr lang="en-GR" sz="1800" dirty="0">
              <a:effectLst/>
              <a:latin typeface="Times New Roman" panose="02020603050405020304" pitchFamily="18" charset="0"/>
              <a:ea typeface="Times New Roman" panose="02020603050405020304" pitchFamily="18" charset="0"/>
            </a:endParaRPr>
          </a:p>
          <a:p>
            <a:pPr marL="342900" indent="-342900">
              <a:buFont typeface="+mj-lt"/>
              <a:buAutoNum type="arabicPeriod"/>
            </a:pPr>
            <a:endParaRPr lang="en-GR" sz="1800" dirty="0">
              <a:solidFill>
                <a:srgbClr val="2987C7"/>
              </a:solidFill>
              <a:effectLst/>
              <a:latin typeface="Times New Roman" panose="02020603050405020304" pitchFamily="18" charset="0"/>
              <a:ea typeface="Times New Roman" panose="02020603050405020304" pitchFamily="18" charset="0"/>
            </a:endParaRPr>
          </a:p>
          <a:p>
            <a:pPr marL="342900" lvl="0" indent="-342900">
              <a:buFont typeface="+mj-lt"/>
              <a:buAutoNum type="arabicPeriod"/>
            </a:pPr>
            <a:endParaRPr lang="en-GR" sz="1800" dirty="0">
              <a:effectLst/>
              <a:latin typeface="Times New Roman" panose="02020603050405020304" pitchFamily="18" charset="0"/>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47</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6094536" y="5946250"/>
            <a:ext cx="6097464" cy="461665"/>
          </a:xfrm>
          <a:prstGeom prst="rect">
            <a:avLst/>
          </a:prstGeom>
          <a:noFill/>
        </p:spPr>
        <p:txBody>
          <a:bodyPr wrap="square">
            <a:spAutoFit/>
          </a:bodyPr>
          <a:lstStyle/>
          <a:p>
            <a:pPr algn="ctr"/>
            <a:r>
              <a:rPr lang="en-GB" sz="1200" dirty="0">
                <a:effectLst/>
                <a:ea typeface="Times New Roman" panose="02020603050405020304" pitchFamily="18" charset="0"/>
              </a:rPr>
              <a:t>A Google Analytics example (source: </a:t>
            </a:r>
            <a:r>
              <a:rPr lang="en-GB" sz="1200" dirty="0" err="1">
                <a:effectLst/>
                <a:ea typeface="Times New Roman" panose="02020603050405020304" pitchFamily="18" charset="0"/>
              </a:rPr>
              <a:t>agencyanalytics.com</a:t>
            </a:r>
            <a:r>
              <a:rPr lang="en-GB" sz="1200" dirty="0">
                <a:effectLst/>
                <a:ea typeface="Times New Roman" panose="02020603050405020304" pitchFamily="18" charset="0"/>
              </a:rPr>
              <a:t>)</a:t>
            </a:r>
            <a:endParaRPr lang="en-GR" sz="1200" dirty="0">
              <a:effectLst/>
              <a:ea typeface="Times New Roman" panose="02020603050405020304" pitchFamily="18" charset="0"/>
            </a:endParaRPr>
          </a:p>
          <a:p>
            <a:pPr algn="ctr"/>
            <a:endParaRPr lang="en-GR" sz="12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Marketing</a:t>
            </a:r>
          </a:p>
        </p:txBody>
      </p:sp>
      <p:pic>
        <p:nvPicPr>
          <p:cNvPr id="7" name="Picture 6" descr="A screenshot of sample Google Analytics data  from the digital marketing report template">
            <a:extLst>
              <a:ext uri="{FF2B5EF4-FFF2-40B4-BE49-F238E27FC236}">
                <a16:creationId xmlns:a16="http://schemas.microsoft.com/office/drawing/2014/main" id="{60460BC3-0541-C1C5-67C4-8D11EF37AAD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2783" y="1288722"/>
            <a:ext cx="5067023" cy="4489671"/>
          </a:xfrm>
          <a:prstGeom prst="rect">
            <a:avLst/>
          </a:prstGeom>
          <a:noFill/>
          <a:ln>
            <a:solidFill>
              <a:schemeClr val="accent1"/>
            </a:solidFill>
          </a:ln>
        </p:spPr>
      </p:pic>
    </p:spTree>
    <p:extLst>
      <p:ext uri="{BB962C8B-B14F-4D97-AF65-F5344CB8AC3E}">
        <p14:creationId xmlns:p14="http://schemas.microsoft.com/office/powerpoint/2010/main" val="39030219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424887"/>
            <a:ext cx="10918632" cy="1238249"/>
          </a:xfrm>
        </p:spPr>
        <p:txBody>
          <a:bodyPr anchor="b">
            <a:normAutofit/>
          </a:bodyPr>
          <a:lstStyle/>
          <a:p>
            <a:r>
              <a:rPr lang="en-GB" sz="4400" dirty="0"/>
              <a:t>Activity #4</a:t>
            </a: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48</a:t>
            </a:fld>
            <a:endParaRPr lang="en-US"/>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Marketing</a:t>
            </a:r>
          </a:p>
        </p:txBody>
      </p:sp>
      <p:sp>
        <p:nvSpPr>
          <p:cNvPr id="9" name="Text Placeholder 8">
            <a:extLst>
              <a:ext uri="{FF2B5EF4-FFF2-40B4-BE49-F238E27FC236}">
                <a16:creationId xmlns:a16="http://schemas.microsoft.com/office/drawing/2014/main" id="{CB9E53F9-3351-4E07-AEDF-B86560389062}"/>
              </a:ext>
            </a:extLst>
          </p:cNvPr>
          <p:cNvSpPr>
            <a:spLocks noGrp="1"/>
          </p:cNvSpPr>
          <p:nvPr>
            <p:ph type="body" sz="half" idx="2"/>
          </p:nvPr>
        </p:nvSpPr>
        <p:spPr>
          <a:xfrm>
            <a:off x="839788" y="2057400"/>
            <a:ext cx="9226296" cy="2952590"/>
          </a:xfrm>
        </p:spPr>
        <p:txBody>
          <a:bodyPr>
            <a:normAutofit fontScale="92500" lnSpcReduction="20000"/>
          </a:bodyPr>
          <a:lstStyle/>
          <a:p>
            <a:pPr algn="just"/>
            <a:endParaRPr lang="en-GB" sz="1800" dirty="0">
              <a:solidFill>
                <a:srgbClr val="374151"/>
              </a:solidFill>
              <a:effectLst/>
              <a:ea typeface="Times New Roman" panose="02020603050405020304" pitchFamily="18" charset="0"/>
            </a:endParaRPr>
          </a:p>
          <a:p>
            <a:pPr algn="ctr"/>
            <a:r>
              <a:rPr lang="en-GB" sz="1800" b="1" dirty="0">
                <a:solidFill>
                  <a:srgbClr val="374151"/>
                </a:solidFill>
                <a:effectLst/>
                <a:ea typeface="Times New Roman" panose="02020603050405020304" pitchFamily="18" charset="0"/>
              </a:rPr>
              <a:t>Case Study</a:t>
            </a:r>
          </a:p>
          <a:p>
            <a:pPr algn="just"/>
            <a:r>
              <a:rPr lang="en-GB" sz="1800" dirty="0">
                <a:solidFill>
                  <a:srgbClr val="374151"/>
                </a:solidFill>
                <a:effectLst/>
                <a:ea typeface="Times New Roman" panose="02020603050405020304" pitchFamily="18" charset="0"/>
              </a:rPr>
              <a:t>Green Valley Orchards, a family-owned fruit orchard is known for its high-quality apples, peaches, and cherries. Traditionally, Green Valley relied on word-of-mouth and local markets for sales. However, with the changing market dynamics and increasing competition, they realized the need to adopt digital marketing strategies to reach a broader audience and boost sales.</a:t>
            </a:r>
            <a:endParaRPr lang="en-GR" sz="1800" dirty="0">
              <a:effectLst/>
              <a:ea typeface="Times New Roman" panose="02020603050405020304" pitchFamily="18" charset="0"/>
            </a:endParaRPr>
          </a:p>
          <a:p>
            <a:pPr algn="just"/>
            <a:r>
              <a:rPr lang="en-GB" sz="1800" dirty="0">
                <a:solidFill>
                  <a:srgbClr val="374151"/>
                </a:solidFill>
                <a:effectLst/>
                <a:ea typeface="Times New Roman" panose="02020603050405020304" pitchFamily="18" charset="0"/>
              </a:rPr>
              <a:t> </a:t>
            </a:r>
            <a:endParaRPr lang="en-GR" sz="1800" dirty="0">
              <a:effectLst/>
              <a:ea typeface="Times New Roman" panose="02020603050405020304" pitchFamily="18" charset="0"/>
            </a:endParaRPr>
          </a:p>
          <a:p>
            <a:pPr algn="ctr"/>
            <a:r>
              <a:rPr lang="en-GB" sz="1800" i="1" dirty="0">
                <a:solidFill>
                  <a:srgbClr val="374151"/>
                </a:solidFill>
                <a:effectLst/>
                <a:ea typeface="Times New Roman" panose="02020603050405020304" pitchFamily="18" charset="0"/>
              </a:rPr>
              <a:t>How Green Valley Orchards utilized digital marketing to enhance their brand visibility and customer engagement? </a:t>
            </a:r>
          </a:p>
          <a:p>
            <a:pPr algn="ctr"/>
            <a:r>
              <a:rPr lang="en-GB" sz="1800" i="1" dirty="0">
                <a:solidFill>
                  <a:srgbClr val="374151"/>
                </a:solidFill>
                <a:ea typeface="Times New Roman" panose="02020603050405020304" pitchFamily="18" charset="0"/>
              </a:rPr>
              <a:t>Discuss </a:t>
            </a:r>
            <a:r>
              <a:rPr lang="en-GB" sz="1800" i="1" dirty="0">
                <a:solidFill>
                  <a:srgbClr val="374151"/>
                </a:solidFill>
                <a:effectLst/>
                <a:ea typeface="Times New Roman" panose="02020603050405020304" pitchFamily="18" charset="0"/>
              </a:rPr>
              <a:t>the effectiveness of various strategies to be employed. What are the key lessons that can be drawn for other farmers looking to embark on a similar digital marketing journey?</a:t>
            </a:r>
            <a:endParaRPr lang="en-GR" sz="1800" i="1" dirty="0">
              <a:effectLst/>
              <a:ea typeface="Times New Roman" panose="02020603050405020304" pitchFamily="18" charset="0"/>
            </a:endParaRPr>
          </a:p>
          <a:p>
            <a:endParaRPr lang="en-GR" dirty="0"/>
          </a:p>
        </p:txBody>
      </p:sp>
    </p:spTree>
    <p:extLst>
      <p:ext uri="{BB962C8B-B14F-4D97-AF65-F5344CB8AC3E}">
        <p14:creationId xmlns:p14="http://schemas.microsoft.com/office/powerpoint/2010/main" val="14771312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243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838200" y="812800"/>
            <a:ext cx="10515600" cy="877888"/>
          </a:xfrm>
        </p:spPr>
        <p:txBody>
          <a:bodyPr anchor="ctr">
            <a:normAutofit/>
          </a:bodyPr>
          <a:lstStyle/>
          <a:p>
            <a:r>
              <a:rPr lang="it-IT" dirty="0"/>
              <a:t>Strumenti di ricerca digitale</a:t>
            </a:r>
          </a:p>
        </p:txBody>
      </p:sp>
      <p:pic>
        <p:nvPicPr>
          <p:cNvPr id="8" name="Picture 7" descr="A screenshot of a computer&#10;&#10;Description automatically generated">
            <a:extLst>
              <a:ext uri="{FF2B5EF4-FFF2-40B4-BE49-F238E27FC236}">
                <a16:creationId xmlns:a16="http://schemas.microsoft.com/office/drawing/2014/main" id="{4A223A74-AD13-BE3C-8F25-AC9D943AE988}"/>
              </a:ext>
            </a:extLst>
          </p:cNvPr>
          <p:cNvPicPr>
            <a:picLocks noChangeAspect="1"/>
          </p:cNvPicPr>
          <p:nvPr/>
        </p:nvPicPr>
        <p:blipFill>
          <a:blip r:embed="rId2"/>
          <a:stretch>
            <a:fillRect/>
          </a:stretch>
        </p:blipFill>
        <p:spPr>
          <a:xfrm>
            <a:off x="838200" y="2433860"/>
            <a:ext cx="5181600" cy="3134867"/>
          </a:xfrm>
          <a:prstGeom prst="rect">
            <a:avLst/>
          </a:prstGeom>
          <a:noFill/>
        </p:spPr>
      </p:pic>
      <p:sp>
        <p:nvSpPr>
          <p:cNvPr id="3" name="Segnaposto contenuto 2">
            <a:extLst>
              <a:ext uri="{FF2B5EF4-FFF2-40B4-BE49-F238E27FC236}">
                <a16:creationId xmlns:a16="http://schemas.microsoft.com/office/drawing/2014/main" id="{78EEE677-F961-227B-5672-4798FA00061F}"/>
              </a:ext>
            </a:extLst>
          </p:cNvPr>
          <p:cNvSpPr>
            <a:spLocks noGrp="1"/>
          </p:cNvSpPr>
          <p:nvPr>
            <p:ph sz="half" idx="2"/>
          </p:nvPr>
        </p:nvSpPr>
        <p:spPr>
          <a:xfrm>
            <a:off x="6172200" y="1825625"/>
            <a:ext cx="5181600" cy="4351338"/>
          </a:xfrm>
        </p:spPr>
        <p:txBody>
          <a:bodyPr>
            <a:normAutofit fontScale="92500" lnSpcReduction="10000"/>
          </a:bodyPr>
          <a:lstStyle/>
          <a:p>
            <a:r>
              <a:rPr lang="it-IT" sz="1800" dirty="0">
                <a:effectLst/>
              </a:rPr>
              <a:t>La ricerca digitale si avvale di una vasta serie di strumenti e metodi per contribuire alla raccolta, analisi e presentazione dei dati. </a:t>
            </a:r>
          </a:p>
          <a:p>
            <a:pPr marL="0" indent="0">
              <a:buNone/>
            </a:pPr>
            <a:endParaRPr lang="en-GB" sz="1800" dirty="0"/>
          </a:p>
          <a:p>
            <a:r>
              <a:rPr lang="it-IT" sz="1800" dirty="0">
                <a:effectLst/>
              </a:rPr>
              <a:t>Gli strumenti e i metodi più comuni utilizzati nel campo della ricerca digitale comprendono i </a:t>
            </a:r>
            <a:r>
              <a:rPr lang="it-IT" sz="1800" b="1" dirty="0">
                <a:effectLst/>
              </a:rPr>
              <a:t>motori di ricerca</a:t>
            </a:r>
            <a:r>
              <a:rPr lang="it-IT" sz="1800" dirty="0">
                <a:effectLst/>
              </a:rPr>
              <a:t>.</a:t>
            </a:r>
          </a:p>
          <a:p>
            <a:pPr marL="0" indent="0">
              <a:buNone/>
            </a:pPr>
            <a:endParaRPr lang="en-GB" sz="1800" dirty="0"/>
          </a:p>
          <a:p>
            <a:r>
              <a:rPr lang="it-IT" sz="1800" dirty="0">
                <a:effectLst/>
              </a:rPr>
              <a:t>I motori di ricerca sono alcuni degli strumenti essenziali della ricerca digitale e permettono di avere accesso a una pluralità di informazioni disponibili su Internet. </a:t>
            </a:r>
          </a:p>
          <a:p>
            <a:pPr marL="0" indent="0">
              <a:buNone/>
            </a:pPr>
            <a:endParaRPr lang="en-GB" sz="1800" dirty="0"/>
          </a:p>
          <a:p>
            <a:r>
              <a:rPr lang="it-IT" sz="1800" dirty="0">
                <a:effectLst/>
              </a:rPr>
              <a:t>La ricerca dipende dall’opportuna combinazione di parole chiave che descrivano nel modo migliore possibile l’oggetto di ricerca. </a:t>
            </a:r>
            <a:endParaRPr lang="en-GB" sz="1800" dirty="0"/>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5</a:t>
            </a:fld>
            <a:endParaRPr lang="en-US"/>
          </a:p>
        </p:txBody>
      </p:sp>
      <p:sp>
        <p:nvSpPr>
          <p:cNvPr id="10" name="Segnaposto piè di pagina 1">
            <a:extLst>
              <a:ext uri="{FF2B5EF4-FFF2-40B4-BE49-F238E27FC236}">
                <a16:creationId xmlns:a16="http://schemas.microsoft.com/office/drawing/2014/main" id="{7087CAD8-8A35-7FEE-B85D-BBF36663D56A}"/>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Research</a:t>
            </a:r>
          </a:p>
        </p:txBody>
      </p:sp>
    </p:spTree>
    <p:extLst>
      <p:ext uri="{BB962C8B-B14F-4D97-AF65-F5344CB8AC3E}">
        <p14:creationId xmlns:p14="http://schemas.microsoft.com/office/powerpoint/2010/main" val="1666243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61901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680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en-GB" dirty="0"/>
              <a:t>Contents</a:t>
            </a: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normAutofit/>
          </a:bodyPr>
          <a:lstStyle/>
          <a:p>
            <a:endParaRPr lang="en-GB" dirty="0"/>
          </a:p>
          <a:p>
            <a:r>
              <a:rPr lang="en-GB" dirty="0"/>
              <a:t>What is E-Learning?</a:t>
            </a:r>
          </a:p>
          <a:p>
            <a:pPr marL="0" indent="0">
              <a:buNone/>
            </a:pPr>
            <a:endParaRPr lang="en-GB" dirty="0"/>
          </a:p>
          <a:p>
            <a:r>
              <a:rPr lang="en-GB" dirty="0"/>
              <a:t>Why is E-Learning important?</a:t>
            </a:r>
          </a:p>
          <a:p>
            <a:pPr marR="0">
              <a:spcAft>
                <a:spcPts val="0"/>
              </a:spcAft>
            </a:pPr>
            <a:endParaRPr lang="en-US" dirty="0"/>
          </a:p>
          <a:p>
            <a:pPr marR="0">
              <a:spcAft>
                <a:spcPts val="0"/>
              </a:spcAft>
            </a:pPr>
            <a:r>
              <a:rPr lang="en-US" dirty="0"/>
              <a:t>Types of E-Learning</a:t>
            </a:r>
          </a:p>
          <a:p>
            <a:pPr marR="0">
              <a:spcAft>
                <a:spcPts val="0"/>
              </a:spcAft>
            </a:pPr>
            <a:endParaRPr lang="en-US" dirty="0"/>
          </a:p>
          <a:p>
            <a:pPr marR="0">
              <a:spcAft>
                <a:spcPts val="0"/>
              </a:spcAft>
            </a:pPr>
            <a:r>
              <a:rPr lang="en-US" dirty="0"/>
              <a:t>E-Learning platforms</a:t>
            </a:r>
          </a:p>
          <a:p>
            <a:pPr marL="0" marR="0" indent="0">
              <a:spcAft>
                <a:spcPts val="0"/>
              </a:spcAft>
              <a:buNone/>
            </a:pPr>
            <a:endParaRPr lang="en-GB" dirty="0"/>
          </a:p>
          <a:p>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Module: Horizontal Skill / Learning Unit: Digital Skills / Sub Unit: E-Learning</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52</a:t>
            </a:fld>
            <a:endParaRPr lang="en-US" dirty="0"/>
          </a:p>
        </p:txBody>
      </p:sp>
    </p:spTree>
    <p:extLst>
      <p:ext uri="{BB962C8B-B14F-4D97-AF65-F5344CB8AC3E}">
        <p14:creationId xmlns:p14="http://schemas.microsoft.com/office/powerpoint/2010/main" val="14994472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What is E-Learning?</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57896" y="1572576"/>
            <a:ext cx="4328504" cy="5148899"/>
          </a:xfrm>
        </p:spPr>
        <p:txBody>
          <a:bodyPr>
            <a:noAutofit/>
          </a:bodyPr>
          <a:lstStyle/>
          <a:p>
            <a:pPr algn="just"/>
            <a:r>
              <a:rPr lang="en-US" sz="1800" b="1" dirty="0">
                <a:effectLst/>
                <a:ea typeface="Times New Roman" panose="02020603050405020304" pitchFamily="18" charset="0"/>
              </a:rPr>
              <a:t>E-</a:t>
            </a:r>
            <a:r>
              <a:rPr lang="en-GB" sz="1800" b="1" dirty="0">
                <a:effectLst/>
                <a:ea typeface="Times New Roman" panose="02020603050405020304" pitchFamily="18" charset="0"/>
              </a:rPr>
              <a:t>learning</a:t>
            </a:r>
            <a:r>
              <a:rPr lang="en-GB" sz="1800" dirty="0">
                <a:effectLst/>
                <a:ea typeface="Times New Roman" panose="02020603050405020304" pitchFamily="18" charset="0"/>
              </a:rPr>
              <a:t>, short for "electronic learning," refers to the use of digital tools and technologies to access educational content outside of a traditional classroom setting. </a:t>
            </a:r>
            <a:endParaRPr lang="en-GR" sz="1800" dirty="0">
              <a:effectLst/>
              <a:ea typeface="Times New Roman" panose="02020603050405020304" pitchFamily="18" charset="0"/>
            </a:endParaRPr>
          </a:p>
          <a:p>
            <a:pPr algn="just"/>
            <a:r>
              <a:rPr lang="en-GB" sz="1800" dirty="0">
                <a:effectLst/>
                <a:ea typeface="Times New Roman" panose="02020603050405020304" pitchFamily="18" charset="0"/>
              </a:rPr>
              <a:t> </a:t>
            </a:r>
            <a:endParaRPr lang="en-GR" sz="1800" dirty="0">
              <a:effectLst/>
              <a:ea typeface="Times New Roman" panose="02020603050405020304" pitchFamily="18" charset="0"/>
            </a:endParaRPr>
          </a:p>
          <a:p>
            <a:pPr algn="just"/>
            <a:r>
              <a:rPr lang="en-GB" sz="1800" dirty="0">
                <a:effectLst/>
                <a:ea typeface="Times New Roman" panose="02020603050405020304" pitchFamily="18" charset="0"/>
              </a:rPr>
              <a:t>It encompasses a wide range of modalities, from online courses, webinars, and virtual classrooms to interactive simulations and multimedia presentations. </a:t>
            </a:r>
            <a:endParaRPr lang="en-GR" sz="1800" dirty="0">
              <a:effectLst/>
              <a:ea typeface="Times New Roman" panose="02020603050405020304" pitchFamily="18" charset="0"/>
            </a:endParaRPr>
          </a:p>
          <a:p>
            <a:pPr algn="just"/>
            <a:r>
              <a:rPr lang="en-GB" sz="1800" dirty="0">
                <a:effectLst/>
                <a:ea typeface="Times New Roman" panose="02020603050405020304" pitchFamily="18" charset="0"/>
              </a:rPr>
              <a:t> </a:t>
            </a:r>
            <a:endParaRPr lang="en-GR" sz="1800" dirty="0">
              <a:effectLst/>
              <a:ea typeface="Times New Roman" panose="02020603050405020304" pitchFamily="18" charset="0"/>
            </a:endParaRPr>
          </a:p>
          <a:p>
            <a:pPr algn="just"/>
            <a:r>
              <a:rPr lang="en-GB" sz="1800" dirty="0">
                <a:effectLst/>
                <a:ea typeface="Times New Roman" panose="02020603050405020304" pitchFamily="18" charset="0"/>
              </a:rPr>
              <a:t>E-learning can be self-paced, where learners access content at their own convenience, or instructor-led, where sessions are scheduled and conducted in real-time.</a:t>
            </a:r>
            <a:endParaRPr lang="en-GR" sz="1800" dirty="0">
              <a:effectLst/>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53</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9300" y="5456569"/>
            <a:ext cx="6097464" cy="307777"/>
          </a:xfrm>
          <a:prstGeom prst="rect">
            <a:avLst/>
          </a:prstGeom>
          <a:noFill/>
        </p:spPr>
        <p:txBody>
          <a:bodyPr wrap="square">
            <a:spAutoFit/>
          </a:bodyPr>
          <a:lstStyle/>
          <a:p>
            <a:pPr algn="ctr"/>
            <a:r>
              <a:rPr lang="en-GB" sz="1400" dirty="0">
                <a:effectLst/>
                <a:latin typeface="Calibri" panose="020F0502020204030204" pitchFamily="34" charset="0"/>
                <a:ea typeface="Times New Roman" panose="02020603050405020304" pitchFamily="18" charset="0"/>
              </a:rPr>
              <a:t>Types of online learning (source: </a:t>
            </a:r>
            <a:r>
              <a:rPr lang="en-GB" sz="1400" dirty="0" err="1">
                <a:effectLst/>
                <a:latin typeface="Calibri" panose="020F0502020204030204" pitchFamily="34" charset="0"/>
                <a:ea typeface="Times New Roman" panose="02020603050405020304" pitchFamily="18" charset="0"/>
              </a:rPr>
              <a:t>collegevidya.com</a:t>
            </a:r>
            <a:r>
              <a:rPr lang="en-GB" sz="1400" dirty="0">
                <a:effectLst/>
                <a:latin typeface="Calibri" panose="020F0502020204030204" pitchFamily="34" charset="0"/>
                <a:ea typeface="Times New Roman" panose="02020603050405020304" pitchFamily="18" charset="0"/>
              </a:rPr>
              <a:t>)</a:t>
            </a:r>
            <a:endParaRPr lang="en-GR" sz="14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E-Learning</a:t>
            </a:r>
          </a:p>
        </p:txBody>
      </p:sp>
      <p:pic>
        <p:nvPicPr>
          <p:cNvPr id="4" name="Picture 3">
            <a:extLst>
              <a:ext uri="{FF2B5EF4-FFF2-40B4-BE49-F238E27FC236}">
                <a16:creationId xmlns:a16="http://schemas.microsoft.com/office/drawing/2014/main" id="{0EA0168A-9005-EE29-1633-04FB0A2D288B}"/>
              </a:ext>
            </a:extLst>
          </p:cNvPr>
          <p:cNvPicPr>
            <a:picLocks noChangeAspect="1"/>
          </p:cNvPicPr>
          <p:nvPr/>
        </p:nvPicPr>
        <p:blipFill>
          <a:blip r:embed="rId3"/>
          <a:stretch>
            <a:fillRect/>
          </a:stretch>
        </p:blipFill>
        <p:spPr>
          <a:xfrm>
            <a:off x="5687123" y="1903368"/>
            <a:ext cx="6355733" cy="3051264"/>
          </a:xfrm>
          <a:prstGeom prst="rect">
            <a:avLst/>
          </a:prstGeom>
          <a:ln>
            <a:solidFill>
              <a:schemeClr val="accent1"/>
            </a:solidFill>
          </a:ln>
        </p:spPr>
      </p:pic>
    </p:spTree>
    <p:extLst>
      <p:ext uri="{BB962C8B-B14F-4D97-AF65-F5344CB8AC3E}">
        <p14:creationId xmlns:p14="http://schemas.microsoft.com/office/powerpoint/2010/main" val="16888008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Why is E-Learning important? (1/2)</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57896" y="1572576"/>
            <a:ext cx="4328504" cy="5148899"/>
          </a:xfrm>
        </p:spPr>
        <p:txBody>
          <a:bodyPr>
            <a:noAutofit/>
          </a:bodyPr>
          <a:lstStyle/>
          <a:p>
            <a:pPr algn="just"/>
            <a:r>
              <a:rPr lang="en-US" sz="1800" b="1" dirty="0">
                <a:effectLst/>
                <a:ea typeface="Times New Roman" panose="02020603050405020304" pitchFamily="18" charset="0"/>
              </a:rPr>
              <a:t>E-</a:t>
            </a:r>
            <a:r>
              <a:rPr lang="en-GB" sz="1800" b="1" dirty="0">
                <a:effectLst/>
                <a:ea typeface="Times New Roman" panose="02020603050405020304" pitchFamily="18" charset="0"/>
              </a:rPr>
              <a:t>learning</a:t>
            </a:r>
            <a:r>
              <a:rPr lang="en-GB" sz="1800" dirty="0">
                <a:effectLst/>
                <a:ea typeface="Times New Roman" panose="02020603050405020304" pitchFamily="18" charset="0"/>
              </a:rPr>
              <a:t>, was always important.</a:t>
            </a:r>
          </a:p>
          <a:p>
            <a:pPr algn="just"/>
            <a:endParaRPr lang="en-GR" sz="1800" dirty="0">
              <a:effectLst/>
              <a:ea typeface="Times New Roman" panose="02020603050405020304" pitchFamily="18" charset="0"/>
            </a:endParaRPr>
          </a:p>
          <a:p>
            <a:pPr algn="just"/>
            <a:r>
              <a:rPr lang="en-GB" dirty="0">
                <a:effectLst/>
                <a:ea typeface="Times New Roman" panose="02020603050405020304" pitchFamily="18" charset="0"/>
              </a:rPr>
              <a:t>Because of the COVID-19 pandemic, more people are using online platforms to learn. This means there's a big demand for these platforms. </a:t>
            </a:r>
            <a:endParaRPr lang="en-GR" dirty="0">
              <a:effectLst/>
              <a:ea typeface="Times New Roman" panose="02020603050405020304" pitchFamily="18" charset="0"/>
            </a:endParaRPr>
          </a:p>
          <a:p>
            <a:pPr algn="just"/>
            <a:r>
              <a:rPr lang="en-GB" dirty="0">
                <a:effectLst/>
                <a:ea typeface="Times New Roman" panose="02020603050405020304" pitchFamily="18" charset="0"/>
              </a:rPr>
              <a:t> </a:t>
            </a:r>
            <a:endParaRPr lang="en-GR" dirty="0">
              <a:effectLst/>
              <a:ea typeface="Times New Roman" panose="02020603050405020304" pitchFamily="18" charset="0"/>
            </a:endParaRPr>
          </a:p>
          <a:p>
            <a:pPr algn="just"/>
            <a:r>
              <a:rPr lang="en-GB" dirty="0">
                <a:effectLst/>
                <a:ea typeface="Times New Roman" panose="02020603050405020304" pitchFamily="18" charset="0"/>
              </a:rPr>
              <a:t>By 2025, people will spend about $325 billion on online learning. This market is growing by about 7% every year. Also, in the last year, a lot more people started using online platforms to learn because they're easy to use from anywhere.</a:t>
            </a:r>
            <a:endParaRPr lang="en-GR" dirty="0">
              <a:effectLst/>
              <a:ea typeface="Times New Roman" panose="02020603050405020304" pitchFamily="18" charset="0"/>
            </a:endParaRPr>
          </a:p>
          <a:p>
            <a:pPr algn="just"/>
            <a:r>
              <a:rPr lang="en-GB" dirty="0">
                <a:effectLst/>
                <a:ea typeface="Times New Roman" panose="02020603050405020304" pitchFamily="18" charset="0"/>
              </a:rPr>
              <a:t> </a:t>
            </a:r>
            <a:endParaRPr lang="en-GR" dirty="0">
              <a:effectLst/>
              <a:ea typeface="Times New Roman" panose="02020603050405020304" pitchFamily="18" charset="0"/>
            </a:endParaRPr>
          </a:p>
          <a:p>
            <a:pPr algn="just"/>
            <a:r>
              <a:rPr lang="en-GB" dirty="0">
                <a:effectLst/>
                <a:ea typeface="Times New Roman" panose="02020603050405020304" pitchFamily="18" charset="0"/>
              </a:rPr>
              <a:t>In the future, online learning will keep growing. More people want to learn from home or anywhere they want. Also, new technology will make online learning even better and more personal for each user.</a:t>
            </a:r>
            <a:endParaRPr lang="en-GR" dirty="0">
              <a:effectLst/>
              <a:ea typeface="Times New Roman" panose="02020603050405020304" pitchFamily="18" charset="0"/>
            </a:endParaRPr>
          </a:p>
          <a:p>
            <a:pPr algn="just"/>
            <a:endParaRPr lang="en-GR" sz="1800" dirty="0">
              <a:effectLst/>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54</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9300" y="5456569"/>
            <a:ext cx="6097464" cy="276999"/>
          </a:xfrm>
          <a:prstGeom prst="rect">
            <a:avLst/>
          </a:prstGeom>
          <a:noFill/>
        </p:spPr>
        <p:txBody>
          <a:bodyPr wrap="square">
            <a:spAutoFit/>
          </a:bodyPr>
          <a:lstStyle/>
          <a:p>
            <a:pPr algn="ctr"/>
            <a:r>
              <a:rPr lang="en-GB" sz="1200" dirty="0">
                <a:effectLst/>
                <a:latin typeface="Calibri" panose="020F0502020204030204" pitchFamily="34" charset="0"/>
                <a:ea typeface="Times New Roman" panose="02020603050405020304" pitchFamily="18" charset="0"/>
              </a:rPr>
              <a:t>Prediction of revenue of E-Learning vendors in Europe (source: </a:t>
            </a:r>
            <a:r>
              <a:rPr lang="en-GB" sz="1200" dirty="0" err="1">
                <a:effectLst/>
                <a:latin typeface="Calibri" panose="020F0502020204030204" pitchFamily="34" charset="0"/>
                <a:ea typeface="Times New Roman" panose="02020603050405020304" pitchFamily="18" charset="0"/>
              </a:rPr>
              <a:t>Statistica</a:t>
            </a:r>
            <a:r>
              <a:rPr lang="en-GB" sz="1200" dirty="0">
                <a:effectLst/>
                <a:latin typeface="Calibri" panose="020F0502020204030204" pitchFamily="34" charset="0"/>
                <a:ea typeface="Times New Roman" panose="02020603050405020304" pitchFamily="18" charset="0"/>
              </a:rPr>
              <a:t> Management Insights)</a:t>
            </a:r>
            <a:endParaRPr lang="en-GR" sz="12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E-Learning</a:t>
            </a:r>
          </a:p>
        </p:txBody>
      </p:sp>
      <p:pic>
        <p:nvPicPr>
          <p:cNvPr id="7" name="Picture 6">
            <a:extLst>
              <a:ext uri="{FF2B5EF4-FFF2-40B4-BE49-F238E27FC236}">
                <a16:creationId xmlns:a16="http://schemas.microsoft.com/office/drawing/2014/main" id="{08BBAEEF-EAC1-64D7-61E7-B47357DF397D}"/>
              </a:ext>
            </a:extLst>
          </p:cNvPr>
          <p:cNvPicPr>
            <a:picLocks noChangeAspect="1"/>
          </p:cNvPicPr>
          <p:nvPr/>
        </p:nvPicPr>
        <p:blipFill>
          <a:blip r:embed="rId3"/>
          <a:stretch>
            <a:fillRect/>
          </a:stretch>
        </p:blipFill>
        <p:spPr>
          <a:xfrm>
            <a:off x="6096000" y="1843608"/>
            <a:ext cx="5204804" cy="3364373"/>
          </a:xfrm>
          <a:prstGeom prst="rect">
            <a:avLst/>
          </a:prstGeom>
          <a:ln>
            <a:solidFill>
              <a:schemeClr val="accent1"/>
            </a:solidFill>
          </a:ln>
        </p:spPr>
      </p:pic>
    </p:spTree>
    <p:extLst>
      <p:ext uri="{BB962C8B-B14F-4D97-AF65-F5344CB8AC3E}">
        <p14:creationId xmlns:p14="http://schemas.microsoft.com/office/powerpoint/2010/main" val="34284274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Why is E-Learning important? (2/2)</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57896" y="1655144"/>
            <a:ext cx="4328504" cy="4597703"/>
          </a:xfrm>
        </p:spPr>
        <p:txBody>
          <a:bodyPr>
            <a:noAutofit/>
          </a:bodyPr>
          <a:lstStyle/>
          <a:p>
            <a:pPr algn="just"/>
            <a:r>
              <a:rPr lang="en-GB" dirty="0">
                <a:effectLst/>
                <a:ea typeface="Times New Roman" panose="02020603050405020304" pitchFamily="18" charset="0"/>
              </a:rPr>
              <a:t>The primary advantage of E-learning is its flexibility, allowing learners to access content from anywhere and at any time, provided they have an internet connection. </a:t>
            </a:r>
            <a:endParaRPr lang="en-GR" dirty="0">
              <a:effectLst/>
              <a:ea typeface="Times New Roman" panose="02020603050405020304" pitchFamily="18" charset="0"/>
            </a:endParaRPr>
          </a:p>
          <a:p>
            <a:pPr algn="just"/>
            <a:r>
              <a:rPr lang="en-GB" dirty="0">
                <a:effectLst/>
                <a:ea typeface="Times New Roman" panose="02020603050405020304" pitchFamily="18" charset="0"/>
              </a:rPr>
              <a:t> </a:t>
            </a:r>
            <a:endParaRPr lang="en-GR" dirty="0">
              <a:effectLst/>
              <a:ea typeface="Times New Roman" panose="02020603050405020304" pitchFamily="18" charset="0"/>
            </a:endParaRPr>
          </a:p>
          <a:p>
            <a:pPr algn="just"/>
            <a:r>
              <a:rPr lang="en-GB" dirty="0">
                <a:effectLst/>
                <a:ea typeface="Times New Roman" panose="02020603050405020304" pitchFamily="18" charset="0"/>
              </a:rPr>
              <a:t>E-learning platforms often incorporate various multimedia elements, such as videos, animations, quizzes, and interactive modules, to enhance the learning experience. They may also offer features like discussion forums, peer-to-peer interactions, and progress tracking to support and engage learners throughout their educational journey.</a:t>
            </a:r>
            <a:endParaRPr lang="en-GR" dirty="0">
              <a:effectLst/>
              <a:ea typeface="Times New Roman" panose="02020603050405020304" pitchFamily="18" charset="0"/>
            </a:endParaRPr>
          </a:p>
          <a:p>
            <a:pPr algn="just"/>
            <a:r>
              <a:rPr lang="en-GB" dirty="0">
                <a:effectLst/>
                <a:ea typeface="Times New Roman" panose="02020603050405020304" pitchFamily="18" charset="0"/>
              </a:rPr>
              <a:t> </a:t>
            </a:r>
            <a:endParaRPr lang="en-GR" dirty="0">
              <a:effectLst/>
              <a:ea typeface="Times New Roman" panose="02020603050405020304" pitchFamily="18" charset="0"/>
            </a:endParaRPr>
          </a:p>
          <a:p>
            <a:pPr algn="just"/>
            <a:r>
              <a:rPr lang="en-GB" dirty="0">
                <a:effectLst/>
                <a:ea typeface="Times New Roman" panose="02020603050405020304" pitchFamily="18" charset="0"/>
              </a:rPr>
              <a:t>The dynamic nature of the agricultural sector, with its continuous emergence of new research, techniques, and technologies, makes E-learning an invaluable tool for farmers to stay updated with the latest advancements and best practices.</a:t>
            </a:r>
            <a:endParaRPr lang="en-GR" dirty="0">
              <a:effectLst/>
              <a:ea typeface="Times New Roman" panose="02020603050405020304" pitchFamily="18" charset="0"/>
            </a:endParaRPr>
          </a:p>
          <a:p>
            <a:pPr algn="just"/>
            <a:endParaRPr lang="en-GR" sz="1800" dirty="0">
              <a:effectLst/>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55</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99429" y="1655144"/>
            <a:ext cx="722189" cy="722189"/>
          </a:xfrm>
          <a:prstGeom prst="rect">
            <a:avLst/>
          </a:prstGeom>
        </p:spPr>
      </p:pic>
      <p:sp>
        <p:nvSpPr>
          <p:cNvPr id="8" name="TextBox 7">
            <a:extLst>
              <a:ext uri="{FF2B5EF4-FFF2-40B4-BE49-F238E27FC236}">
                <a16:creationId xmlns:a16="http://schemas.microsoft.com/office/drawing/2014/main" id="{E3D2CED9-5A54-5C7F-19E4-F2D79E9BAECA}"/>
              </a:ext>
            </a:extLst>
          </p:cNvPr>
          <p:cNvSpPr txBox="1"/>
          <p:nvPr/>
        </p:nvSpPr>
        <p:spPr>
          <a:xfrm>
            <a:off x="5829300" y="5456569"/>
            <a:ext cx="6097464" cy="307777"/>
          </a:xfrm>
          <a:prstGeom prst="rect">
            <a:avLst/>
          </a:prstGeom>
          <a:noFill/>
        </p:spPr>
        <p:txBody>
          <a:bodyPr wrap="square">
            <a:spAutoFit/>
          </a:bodyPr>
          <a:lstStyle/>
          <a:p>
            <a:pPr algn="ctr"/>
            <a:r>
              <a:rPr lang="en-GB" sz="1400" dirty="0">
                <a:effectLst/>
                <a:latin typeface="Calibri" panose="020F0502020204030204" pitchFamily="34" charset="0"/>
                <a:ea typeface="Times New Roman" panose="02020603050405020304" pitchFamily="18" charset="0"/>
              </a:rPr>
              <a:t>Advantages and disadvantages of e-learning (source: </a:t>
            </a:r>
            <a:r>
              <a:rPr lang="en-GB" sz="1400" dirty="0" err="1">
                <a:effectLst/>
                <a:latin typeface="Calibri" panose="020F0502020204030204" pitchFamily="34" charset="0"/>
                <a:ea typeface="Times New Roman" panose="02020603050405020304" pitchFamily="18" charset="0"/>
              </a:rPr>
              <a:t>velynlearning.com</a:t>
            </a:r>
            <a:r>
              <a:rPr lang="en-GB" sz="1400" dirty="0">
                <a:effectLst/>
                <a:latin typeface="Calibri" panose="020F0502020204030204" pitchFamily="34" charset="0"/>
                <a:ea typeface="Times New Roman" panose="02020603050405020304" pitchFamily="18" charset="0"/>
              </a:rPr>
              <a:t>)</a:t>
            </a:r>
            <a:endParaRPr lang="en-GR" sz="14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E-Learning</a:t>
            </a:r>
          </a:p>
        </p:txBody>
      </p:sp>
      <p:pic>
        <p:nvPicPr>
          <p:cNvPr id="4" name="Picture 3">
            <a:extLst>
              <a:ext uri="{FF2B5EF4-FFF2-40B4-BE49-F238E27FC236}">
                <a16:creationId xmlns:a16="http://schemas.microsoft.com/office/drawing/2014/main" id="{A3EA86C7-DAE9-7452-9074-98D2C20B127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9220" y="1824080"/>
            <a:ext cx="5270807" cy="3579231"/>
          </a:xfrm>
          <a:prstGeom prst="rect">
            <a:avLst/>
          </a:prstGeom>
          <a:noFill/>
          <a:ln>
            <a:solidFill>
              <a:schemeClr val="accent1"/>
            </a:solidFill>
          </a:ln>
        </p:spPr>
      </p:pic>
    </p:spTree>
    <p:extLst>
      <p:ext uri="{BB962C8B-B14F-4D97-AF65-F5344CB8AC3E}">
        <p14:creationId xmlns:p14="http://schemas.microsoft.com/office/powerpoint/2010/main" val="18576322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Types of e-Learning </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157896" y="1758647"/>
            <a:ext cx="4402006" cy="4597703"/>
          </a:xfrm>
        </p:spPr>
        <p:txBody>
          <a:bodyPr>
            <a:noAutofit/>
          </a:bodyPr>
          <a:lstStyle/>
          <a:p>
            <a:pPr marL="342900" lvl="0" indent="-342900" algn="just">
              <a:buFont typeface="Symbol" pitchFamily="2" charset="2"/>
              <a:buChar char=""/>
            </a:pPr>
            <a:r>
              <a:rPr lang="en-GB" b="1" dirty="0">
                <a:effectLst/>
                <a:ea typeface="Times New Roman" panose="02020603050405020304" pitchFamily="18" charset="0"/>
              </a:rPr>
              <a:t>Synchronous E-learning </a:t>
            </a:r>
            <a:r>
              <a:rPr lang="en-GB" dirty="0">
                <a:effectLst/>
                <a:ea typeface="Times New Roman" panose="02020603050405020304" pitchFamily="18" charset="0"/>
              </a:rPr>
              <a:t>is a real-time learning method where participants interact simultaneously with the instructor and each other, typically through live webinars or virtual classrooms. </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Asynchronous E-learning </a:t>
            </a:r>
            <a:r>
              <a:rPr lang="en-GB" dirty="0">
                <a:effectLst/>
                <a:ea typeface="Times New Roman" panose="02020603050405020304" pitchFamily="18" charset="0"/>
              </a:rPr>
              <a:t>allows learners to access content at their own pace without real-time interactions. </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Mobile Learning </a:t>
            </a:r>
            <a:r>
              <a:rPr lang="en-GB" dirty="0">
                <a:effectLst/>
                <a:ea typeface="Times New Roman" panose="02020603050405020304" pitchFamily="18" charset="0"/>
              </a:rPr>
              <a:t>or m-learning is designed for handheld devices like smartphones and tablets. It offers the advantage of learning on-the-go, making it highly accessible. </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Blended Learning </a:t>
            </a:r>
            <a:r>
              <a:rPr lang="en-GB" dirty="0">
                <a:effectLst/>
                <a:ea typeface="Times New Roman" panose="02020603050405020304" pitchFamily="18" charset="0"/>
              </a:rPr>
              <a:t>merges conventional in-person teaching with digital elements. </a:t>
            </a:r>
            <a:endParaRPr lang="en-GR" dirty="0">
              <a:effectLst/>
              <a:ea typeface="Times New Roman" panose="02020603050405020304" pitchFamily="18" charset="0"/>
            </a:endParaRPr>
          </a:p>
          <a:p>
            <a:pPr marL="342900" lvl="0" indent="-342900" algn="just">
              <a:buFont typeface="Symbol" pitchFamily="2" charset="2"/>
              <a:buChar char=""/>
            </a:pPr>
            <a:r>
              <a:rPr lang="en-GB" b="1" dirty="0">
                <a:effectLst/>
                <a:ea typeface="Times New Roman" panose="02020603050405020304" pitchFamily="18" charset="0"/>
              </a:rPr>
              <a:t>Microlearning</a:t>
            </a:r>
            <a:r>
              <a:rPr lang="en-GB" dirty="0">
                <a:effectLst/>
                <a:ea typeface="Times New Roman" panose="02020603050405020304" pitchFamily="18" charset="0"/>
              </a:rPr>
              <a:t> involves short, focused segments of learning, often lasting just a few minutes. </a:t>
            </a:r>
            <a:endParaRPr lang="en-GR" dirty="0">
              <a:effectLst/>
              <a:ea typeface="Times New Roman" panose="02020603050405020304" pitchFamily="18" charset="0"/>
            </a:endParaRPr>
          </a:p>
          <a:p>
            <a:pPr algn="just"/>
            <a:r>
              <a:rPr lang="en-GB" dirty="0">
                <a:effectLst/>
                <a:ea typeface="Times New Roman" panose="02020603050405020304" pitchFamily="18" charset="0"/>
              </a:rPr>
              <a:t> </a:t>
            </a:r>
            <a:endParaRPr lang="en-GR" dirty="0">
              <a:effectLst/>
              <a:ea typeface="Times New Roman" panose="02020603050405020304" pitchFamily="18" charset="0"/>
            </a:endParaRPr>
          </a:p>
          <a:p>
            <a:pPr algn="just"/>
            <a:endParaRPr lang="en-GR" sz="1800" dirty="0">
              <a:effectLst/>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56</a:t>
            </a:fld>
            <a:endParaRPr lang="en-US"/>
          </a:p>
        </p:txBody>
      </p:sp>
      <p:pic>
        <p:nvPicPr>
          <p:cNvPr id="12" name="Picture 11" descr="A hand with blue dots and lines&#10;&#10;Description automatically generated">
            <a:extLst>
              <a:ext uri="{FF2B5EF4-FFF2-40B4-BE49-F238E27FC236}">
                <a16:creationId xmlns:a16="http://schemas.microsoft.com/office/drawing/2014/main" id="{BF36B46E-3C28-C249-F207-DCCD78737830}"/>
              </a:ext>
            </a:extLst>
          </p:cNvPr>
          <p:cNvPicPr>
            <a:picLocks noChangeAspect="1"/>
          </p:cNvPicPr>
          <p:nvPr/>
        </p:nvPicPr>
        <p:blipFill>
          <a:blip r:embed="rId2"/>
          <a:stretch>
            <a:fillRect/>
          </a:stretch>
        </p:blipFill>
        <p:spPr>
          <a:xfrm>
            <a:off x="282571" y="1758647"/>
            <a:ext cx="722189" cy="722189"/>
          </a:xfrm>
          <a:prstGeom prst="rect">
            <a:avLst/>
          </a:prstGeom>
        </p:spPr>
      </p:pic>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E-Learning</a:t>
            </a:r>
          </a:p>
        </p:txBody>
      </p:sp>
      <p:pic>
        <p:nvPicPr>
          <p:cNvPr id="7" name="Picture 6">
            <a:extLst>
              <a:ext uri="{FF2B5EF4-FFF2-40B4-BE49-F238E27FC236}">
                <a16:creationId xmlns:a16="http://schemas.microsoft.com/office/drawing/2014/main" id="{CD271515-2DFC-E6F5-4BA7-C9D3CD1F06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97366" y="1944418"/>
            <a:ext cx="6286119" cy="3474282"/>
          </a:xfrm>
          <a:prstGeom prst="rect">
            <a:avLst/>
          </a:prstGeom>
          <a:noFill/>
          <a:ln>
            <a:noFill/>
          </a:ln>
        </p:spPr>
      </p:pic>
      <p:sp>
        <p:nvSpPr>
          <p:cNvPr id="9" name="TextBox 8">
            <a:extLst>
              <a:ext uri="{FF2B5EF4-FFF2-40B4-BE49-F238E27FC236}">
                <a16:creationId xmlns:a16="http://schemas.microsoft.com/office/drawing/2014/main" id="{65665C02-9D7B-9D3A-1DA1-2B7F3C7DEA3D}"/>
              </a:ext>
            </a:extLst>
          </p:cNvPr>
          <p:cNvSpPr txBox="1"/>
          <p:nvPr/>
        </p:nvSpPr>
        <p:spPr>
          <a:xfrm>
            <a:off x="5559902" y="5488453"/>
            <a:ext cx="6097554" cy="307777"/>
          </a:xfrm>
          <a:prstGeom prst="rect">
            <a:avLst/>
          </a:prstGeom>
          <a:noFill/>
        </p:spPr>
        <p:txBody>
          <a:bodyPr wrap="square">
            <a:spAutoFit/>
          </a:bodyPr>
          <a:lstStyle/>
          <a:p>
            <a:pPr algn="ctr"/>
            <a:r>
              <a:rPr lang="en-GB" sz="1400" dirty="0">
                <a:effectLst/>
                <a:latin typeface="Calibri" panose="020F0502020204030204" pitchFamily="34" charset="0"/>
                <a:ea typeface="Times New Roman" panose="02020603050405020304" pitchFamily="18" charset="0"/>
              </a:rPr>
              <a:t>A categorisation of e-learning types (source: E3S Web of Conference)</a:t>
            </a:r>
            <a:endParaRPr lang="en-GR"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190775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263523"/>
            <a:ext cx="10918632" cy="1238249"/>
          </a:xfrm>
        </p:spPr>
        <p:txBody>
          <a:bodyPr anchor="b">
            <a:normAutofit/>
          </a:bodyPr>
          <a:lstStyle/>
          <a:p>
            <a:r>
              <a:rPr lang="en-GB" sz="4400" dirty="0"/>
              <a:t>E-Learning platforms</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614723" y="1658423"/>
            <a:ext cx="4964525" cy="4597703"/>
          </a:xfrm>
        </p:spPr>
        <p:txBody>
          <a:bodyPr>
            <a:noAutofit/>
          </a:bodyPr>
          <a:lstStyle/>
          <a:p>
            <a:pPr algn="just"/>
            <a:r>
              <a:rPr lang="en-GB" sz="1400" b="1" dirty="0">
                <a:effectLst/>
                <a:ea typeface="Times New Roman" panose="02020603050405020304" pitchFamily="18" charset="0"/>
              </a:rPr>
              <a:t>E-learning platforms </a:t>
            </a:r>
            <a:r>
              <a:rPr lang="en-GB" sz="1400" dirty="0">
                <a:effectLst/>
                <a:ea typeface="Times New Roman" panose="02020603050405020304" pitchFamily="18" charset="0"/>
              </a:rPr>
              <a:t>provide the infrastructure and tools necessary to deliver a comprehensive, interactive, and personalised learning experience.</a:t>
            </a:r>
            <a:endParaRPr lang="en-GR" sz="1400" dirty="0">
              <a:effectLst/>
              <a:ea typeface="Times New Roman" panose="02020603050405020304" pitchFamily="18" charset="0"/>
            </a:endParaRPr>
          </a:p>
          <a:p>
            <a:pPr algn="just"/>
            <a:r>
              <a:rPr lang="en-GB" sz="1400" dirty="0">
                <a:effectLst/>
                <a:ea typeface="Times New Roman" panose="02020603050405020304" pitchFamily="18" charset="0"/>
              </a:rPr>
              <a:t>Platforms often come with tools that allow for real-time interaction, such as chat rooms, discussion forums, and video conferencing features.  </a:t>
            </a:r>
            <a:endParaRPr lang="en-GR" sz="1400" dirty="0">
              <a:effectLst/>
              <a:ea typeface="Times New Roman" panose="02020603050405020304" pitchFamily="18" charset="0"/>
            </a:endParaRPr>
          </a:p>
          <a:p>
            <a:pPr algn="just"/>
            <a:r>
              <a:rPr lang="en-GB" sz="1400" dirty="0">
                <a:effectLst/>
                <a:ea typeface="Times New Roman" panose="02020603050405020304" pitchFamily="18" charset="0"/>
              </a:rPr>
              <a:t>The most popular platforms are:</a:t>
            </a:r>
            <a:endParaRPr lang="en-GR" sz="1400" dirty="0">
              <a:effectLst/>
              <a:ea typeface="Times New Roman" panose="02020603050405020304" pitchFamily="18" charset="0"/>
            </a:endParaRPr>
          </a:p>
          <a:p>
            <a:pPr marL="342900" lvl="0" indent="-342900" algn="just">
              <a:buFont typeface="Symbol" pitchFamily="2" charset="2"/>
              <a:buChar char=""/>
            </a:pPr>
            <a:r>
              <a:rPr lang="en-GB" sz="1400" b="1" dirty="0">
                <a:effectLst/>
                <a:ea typeface="Times New Roman" panose="02020603050405020304" pitchFamily="18" charset="0"/>
              </a:rPr>
              <a:t>Moodle:</a:t>
            </a:r>
            <a:r>
              <a:rPr lang="en-GB" sz="1400" dirty="0">
                <a:effectLst/>
                <a:ea typeface="Times New Roman" panose="02020603050405020304" pitchFamily="18" charset="0"/>
              </a:rPr>
              <a:t> Moodle is a widely-used open-source learning management system. It's known for its flexibility and customization options, allowing educators to create tailored learning environments. </a:t>
            </a:r>
            <a:endParaRPr lang="en-GR" sz="1400" dirty="0">
              <a:effectLst/>
              <a:ea typeface="Times New Roman" panose="02020603050405020304" pitchFamily="18" charset="0"/>
            </a:endParaRPr>
          </a:p>
          <a:p>
            <a:pPr marL="342900" lvl="0" indent="-342900" algn="just">
              <a:buFont typeface="Symbol" pitchFamily="2" charset="2"/>
              <a:buChar char=""/>
            </a:pPr>
            <a:r>
              <a:rPr lang="en-GB" sz="1400" b="1" dirty="0">
                <a:effectLst/>
                <a:ea typeface="Times New Roman" panose="02020603050405020304" pitchFamily="18" charset="0"/>
              </a:rPr>
              <a:t>Blackboard Learn</a:t>
            </a:r>
            <a:r>
              <a:rPr lang="en-GB" sz="1400" dirty="0">
                <a:effectLst/>
                <a:ea typeface="Times New Roman" panose="02020603050405020304" pitchFamily="18" charset="0"/>
              </a:rPr>
              <a:t>: Blackboard Learn facilitates efficient communication between educators and students. It's easy to navigate and offers numerous plug-ins, including a plagiarism detector. </a:t>
            </a:r>
            <a:endParaRPr lang="en-GR" sz="1400" dirty="0">
              <a:effectLst/>
              <a:ea typeface="Times New Roman" panose="02020603050405020304" pitchFamily="18" charset="0"/>
            </a:endParaRPr>
          </a:p>
          <a:p>
            <a:pPr marL="342900" lvl="0" indent="-342900" algn="just">
              <a:buFont typeface="Symbol" pitchFamily="2" charset="2"/>
              <a:buChar char=""/>
            </a:pPr>
            <a:r>
              <a:rPr lang="en-GB" sz="1400" b="1" dirty="0">
                <a:effectLst/>
                <a:ea typeface="Times New Roman" panose="02020603050405020304" pitchFamily="18" charset="0"/>
              </a:rPr>
              <a:t>MOOCs</a:t>
            </a:r>
            <a:r>
              <a:rPr lang="en-GB" sz="1400" dirty="0">
                <a:effectLst/>
                <a:ea typeface="Times New Roman" panose="02020603050405020304" pitchFamily="18" charset="0"/>
              </a:rPr>
              <a:t> (Massive Open Online Courses): MOOCs are online courses that are available to a large number of participants, often for free or at a low cost. Platforms like </a:t>
            </a:r>
            <a:r>
              <a:rPr lang="en-GB" sz="1400" dirty="0">
                <a:solidFill>
                  <a:srgbClr val="C00000"/>
                </a:solidFill>
                <a:effectLst/>
                <a:ea typeface="Times New Roman" panose="02020603050405020304" pitchFamily="18" charset="0"/>
              </a:rPr>
              <a:t>Coursera</a:t>
            </a:r>
            <a:r>
              <a:rPr lang="en-GB" sz="1400" dirty="0">
                <a:effectLst/>
                <a:ea typeface="Times New Roman" panose="02020603050405020304" pitchFamily="18" charset="0"/>
              </a:rPr>
              <a:t>, </a:t>
            </a:r>
            <a:r>
              <a:rPr lang="en-GB" sz="1400" dirty="0">
                <a:solidFill>
                  <a:srgbClr val="C00000"/>
                </a:solidFill>
                <a:effectLst/>
                <a:ea typeface="Times New Roman" panose="02020603050405020304" pitchFamily="18" charset="0"/>
              </a:rPr>
              <a:t>edX</a:t>
            </a:r>
            <a:r>
              <a:rPr lang="en-GB" sz="1400" dirty="0">
                <a:effectLst/>
                <a:ea typeface="Times New Roman" panose="02020603050405020304" pitchFamily="18" charset="0"/>
              </a:rPr>
              <a:t>, and </a:t>
            </a:r>
            <a:r>
              <a:rPr lang="en-GB" sz="1400" dirty="0">
                <a:solidFill>
                  <a:srgbClr val="C00000"/>
                </a:solidFill>
                <a:effectLst/>
                <a:ea typeface="Times New Roman" panose="02020603050405020304" pitchFamily="18" charset="0"/>
              </a:rPr>
              <a:t>Udacity</a:t>
            </a:r>
            <a:r>
              <a:rPr lang="en-GB" sz="1400" dirty="0">
                <a:effectLst/>
                <a:ea typeface="Times New Roman" panose="02020603050405020304" pitchFamily="18" charset="0"/>
              </a:rPr>
              <a:t> offer MOOCs from top universities and institutions worldwide. </a:t>
            </a:r>
            <a:endParaRPr lang="en-GR" sz="1400" dirty="0">
              <a:effectLst/>
              <a:ea typeface="Times New Roman" panose="02020603050405020304" pitchFamily="18" charset="0"/>
            </a:endParaRPr>
          </a:p>
          <a:p>
            <a:pPr algn="just"/>
            <a:endParaRPr lang="en-GR" dirty="0">
              <a:effectLst/>
              <a:ea typeface="Times New Roman" panose="02020603050405020304" pitchFamily="18" charset="0"/>
            </a:endParaRPr>
          </a:p>
          <a:p>
            <a:pPr algn="just"/>
            <a:endParaRPr lang="en-GR" sz="1800" dirty="0">
              <a:effectLst/>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57</a:t>
            </a:fld>
            <a:endParaRPr lang="en-US"/>
          </a:p>
        </p:txBody>
      </p:sp>
      <p:sp>
        <p:nvSpPr>
          <p:cNvPr id="8" name="TextBox 7">
            <a:extLst>
              <a:ext uri="{FF2B5EF4-FFF2-40B4-BE49-F238E27FC236}">
                <a16:creationId xmlns:a16="http://schemas.microsoft.com/office/drawing/2014/main" id="{E3D2CED9-5A54-5C7F-19E4-F2D79E9BAECA}"/>
              </a:ext>
            </a:extLst>
          </p:cNvPr>
          <p:cNvSpPr txBox="1"/>
          <p:nvPr/>
        </p:nvSpPr>
        <p:spPr>
          <a:xfrm>
            <a:off x="5829300" y="5456569"/>
            <a:ext cx="6097464" cy="492443"/>
          </a:xfrm>
          <a:prstGeom prst="rect">
            <a:avLst/>
          </a:prstGeom>
          <a:noFill/>
        </p:spPr>
        <p:txBody>
          <a:bodyPr wrap="square">
            <a:spAutoFit/>
          </a:bodyPr>
          <a:lstStyle/>
          <a:p>
            <a:pPr algn="ctr"/>
            <a:r>
              <a:rPr lang="en-GB" sz="1200" dirty="0">
                <a:effectLst/>
                <a:ea typeface="Times New Roman" panose="02020603050405020304" pitchFamily="18" charset="0"/>
              </a:rPr>
              <a:t>An example course at the Moodle e-learning platform (source: </a:t>
            </a:r>
            <a:r>
              <a:rPr lang="en-GB" sz="1200" dirty="0" err="1">
                <a:effectLst/>
                <a:ea typeface="Times New Roman" panose="02020603050405020304" pitchFamily="18" charset="0"/>
              </a:rPr>
              <a:t>moodle.org</a:t>
            </a:r>
            <a:r>
              <a:rPr lang="en-GB" sz="1200" dirty="0">
                <a:effectLst/>
                <a:ea typeface="Times New Roman" panose="02020603050405020304" pitchFamily="18" charset="0"/>
              </a:rPr>
              <a:t>)</a:t>
            </a:r>
            <a:endParaRPr lang="en-GR" sz="1200" dirty="0">
              <a:effectLst/>
              <a:ea typeface="Times New Roman" panose="02020603050405020304" pitchFamily="18" charset="0"/>
            </a:endParaRPr>
          </a:p>
          <a:p>
            <a:pPr algn="ctr"/>
            <a:r>
              <a:rPr lang="en-GB" sz="1400" dirty="0">
                <a:effectLst/>
                <a:latin typeface="Calibri" panose="020F0502020204030204" pitchFamily="34" charset="0"/>
                <a:ea typeface="Times New Roman" panose="02020603050405020304" pitchFamily="18" charset="0"/>
              </a:rPr>
              <a:t> </a:t>
            </a:r>
            <a:endParaRPr lang="en-GR" sz="1400" dirty="0">
              <a:effectLst/>
              <a:latin typeface="Times New Roman" panose="02020603050405020304" pitchFamily="18" charset="0"/>
              <a:ea typeface="Times New Roman" panose="02020603050405020304" pitchFamily="18" charset="0"/>
            </a:endParaRPr>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E-Learning</a:t>
            </a:r>
          </a:p>
        </p:txBody>
      </p:sp>
      <p:pic>
        <p:nvPicPr>
          <p:cNvPr id="9" name="Picture 8">
            <a:extLst>
              <a:ext uri="{FF2B5EF4-FFF2-40B4-BE49-F238E27FC236}">
                <a16:creationId xmlns:a16="http://schemas.microsoft.com/office/drawing/2014/main" id="{7AFDA933-5EB3-F1C3-78B0-06B4A309B0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21897" y="1791636"/>
            <a:ext cx="5712270" cy="3541154"/>
          </a:xfrm>
          <a:prstGeom prst="rect">
            <a:avLst/>
          </a:prstGeom>
          <a:noFill/>
          <a:ln>
            <a:solidFill>
              <a:schemeClr val="accent1"/>
            </a:solidFill>
          </a:ln>
        </p:spPr>
      </p:pic>
    </p:spTree>
    <p:extLst>
      <p:ext uri="{BB962C8B-B14F-4D97-AF65-F5344CB8AC3E}">
        <p14:creationId xmlns:p14="http://schemas.microsoft.com/office/powerpoint/2010/main" val="31873535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489615"/>
            <a:ext cx="10918632" cy="1238249"/>
          </a:xfrm>
        </p:spPr>
        <p:txBody>
          <a:bodyPr anchor="b">
            <a:normAutofit/>
          </a:bodyPr>
          <a:lstStyle/>
          <a:p>
            <a:r>
              <a:rPr lang="en-GB" sz="4400" dirty="0"/>
              <a:t>Practical Assignment#5</a:t>
            </a:r>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type="body" sz="half" idx="2"/>
          </p:nvPr>
        </p:nvSpPr>
        <p:spPr>
          <a:xfrm>
            <a:off x="1267866" y="1947138"/>
            <a:ext cx="8852006" cy="4291738"/>
          </a:xfrm>
        </p:spPr>
        <p:txBody>
          <a:bodyPr>
            <a:noAutofit/>
          </a:bodyPr>
          <a:lstStyle/>
          <a:p>
            <a:pPr algn="ctr"/>
            <a:r>
              <a:rPr lang="en-GB" b="1" dirty="0">
                <a:ea typeface="Times New Roman" panose="02020603050405020304" pitchFamily="18" charset="0"/>
              </a:rPr>
              <a:t>Case Study</a:t>
            </a:r>
            <a:endParaRPr lang="en-GB" dirty="0">
              <a:effectLst/>
              <a:ea typeface="Times New Roman" panose="02020603050405020304" pitchFamily="18" charset="0"/>
            </a:endParaRPr>
          </a:p>
          <a:p>
            <a:pPr algn="just"/>
            <a:r>
              <a:rPr lang="en-GB" b="0" i="0" dirty="0">
                <a:solidFill>
                  <a:srgbClr val="374151"/>
                </a:solidFill>
                <a:effectLst/>
              </a:rPr>
              <a:t>Green Valley Farms, a medium-sized farm has traditionally focused on conventional farming practices. However, with the increasing demand for organic produce and the need for sustainable farming methods, the farm's management is considering transitioning to organic farming. This transition involves significant changes in crop selection, soil management, pest control, and overall farm operations. The farm currently grows a variety of crops, including corn, soybeans, and wheat, and also maintains a small dairy operation.</a:t>
            </a:r>
          </a:p>
          <a:p>
            <a:pPr algn="just"/>
            <a:r>
              <a:rPr lang="en-GB" b="0" i="0" dirty="0">
                <a:solidFill>
                  <a:srgbClr val="374151"/>
                </a:solidFill>
                <a:effectLst/>
              </a:rPr>
              <a:t>The management team at Green Valley Farms is keen on making this transition successful but faces several challenges, including the need for new knowledge and skills among their workforce, understanding the certification process for organic farming, and rethinking their marketing strategy to target the organic produce market.</a:t>
            </a:r>
          </a:p>
          <a:p>
            <a:pPr algn="just"/>
            <a:endParaRPr lang="en-GB" dirty="0">
              <a:solidFill>
                <a:srgbClr val="374151"/>
              </a:solidFill>
              <a:latin typeface="Söhne"/>
            </a:endParaRPr>
          </a:p>
          <a:p>
            <a:pPr algn="ctr"/>
            <a:r>
              <a:rPr lang="en-GB" b="0" i="1" dirty="0">
                <a:solidFill>
                  <a:srgbClr val="374151"/>
                </a:solidFill>
                <a:effectLst/>
              </a:rPr>
              <a:t>What key topics should be included in the e-learning program to ensure comprehensive training for the staff in organic farming practices? How can Green Valley Farms ensure that the e-learning program is engaging and effective for their staff? Discuss methods to enhance interactivity, assess learning outcomes, and encourage active participation.</a:t>
            </a:r>
          </a:p>
          <a:p>
            <a:pPr algn="just"/>
            <a:endParaRPr lang="en-GB" dirty="0">
              <a:solidFill>
                <a:srgbClr val="374151"/>
              </a:solidFill>
            </a:endParaRPr>
          </a:p>
          <a:p>
            <a:pPr algn="just"/>
            <a:endParaRPr lang="en-GB" b="0" i="0" dirty="0">
              <a:solidFill>
                <a:srgbClr val="374151"/>
              </a:solidFill>
              <a:effectLst/>
            </a:endParaRPr>
          </a:p>
          <a:p>
            <a:pPr algn="just"/>
            <a:endParaRPr lang="en-GR" dirty="0">
              <a:effectLst/>
              <a:ea typeface="Times New Roman" panose="02020603050405020304" pitchFamily="18" charset="0"/>
            </a:endParaRPr>
          </a:p>
          <a:p>
            <a:pPr algn="just"/>
            <a:r>
              <a:rPr lang="en-GB" dirty="0">
                <a:effectLst/>
                <a:ea typeface="Times New Roman" panose="02020603050405020304" pitchFamily="18" charset="0"/>
              </a:rPr>
              <a:t> </a:t>
            </a:r>
            <a:endParaRPr lang="en-GR" dirty="0">
              <a:effectLst/>
              <a:ea typeface="Times New Roman" panose="02020603050405020304" pitchFamily="18" charset="0"/>
            </a:endParaRPr>
          </a:p>
          <a:p>
            <a:pPr algn="just"/>
            <a:endParaRPr lang="en-GR" sz="1800" dirty="0">
              <a:effectLst/>
              <a:ea typeface="Times New Roman" panose="02020603050405020304" pitchFamily="18" charset="0"/>
            </a:endParaRP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58</a:t>
            </a:fld>
            <a:endParaRPr lang="en-US"/>
          </a:p>
        </p:txBody>
      </p:sp>
      <p:sp>
        <p:nvSpPr>
          <p:cNvPr id="6" name="Segnaposto piè di pagina 1">
            <a:extLst>
              <a:ext uri="{FF2B5EF4-FFF2-40B4-BE49-F238E27FC236}">
                <a16:creationId xmlns:a16="http://schemas.microsoft.com/office/drawing/2014/main" id="{3BF3FB40-861F-D91F-678E-1BD84571A149}"/>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E-Learning</a:t>
            </a:r>
          </a:p>
        </p:txBody>
      </p:sp>
    </p:spTree>
    <p:extLst>
      <p:ext uri="{BB962C8B-B14F-4D97-AF65-F5344CB8AC3E}">
        <p14:creationId xmlns:p14="http://schemas.microsoft.com/office/powerpoint/2010/main" val="39549664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424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FE630-8C38-5726-52A6-C489BE5904E6}"/>
              </a:ext>
            </a:extLst>
          </p:cNvPr>
          <p:cNvSpPr>
            <a:spLocks noGrp="1"/>
          </p:cNvSpPr>
          <p:nvPr>
            <p:ph type="title"/>
          </p:nvPr>
        </p:nvSpPr>
        <p:spPr>
          <a:xfrm>
            <a:off x="1478280" y="657384"/>
            <a:ext cx="10515600" cy="877888"/>
          </a:xfrm>
        </p:spPr>
        <p:txBody>
          <a:bodyPr anchor="ctr">
            <a:normAutofit/>
          </a:bodyPr>
          <a:lstStyle/>
          <a:p>
            <a:r>
              <a:rPr lang="it-IT" dirty="0"/>
              <a:t>Usare i motori di ricerca </a:t>
            </a:r>
          </a:p>
        </p:txBody>
      </p:sp>
      <p:sp>
        <p:nvSpPr>
          <p:cNvPr id="3" name="Segnaposto contenuto 2">
            <a:extLst>
              <a:ext uri="{FF2B5EF4-FFF2-40B4-BE49-F238E27FC236}">
                <a16:creationId xmlns:a16="http://schemas.microsoft.com/office/drawing/2014/main" id="{20A8FA3D-CEF3-9237-8344-478F700AF827}"/>
              </a:ext>
            </a:extLst>
          </p:cNvPr>
          <p:cNvSpPr>
            <a:spLocks noGrp="1"/>
          </p:cNvSpPr>
          <p:nvPr>
            <p:ph sz="half" idx="1"/>
          </p:nvPr>
        </p:nvSpPr>
        <p:spPr>
          <a:xfrm>
            <a:off x="914400" y="1535272"/>
            <a:ext cx="5181600" cy="5030787"/>
          </a:xfrm>
        </p:spPr>
        <p:txBody>
          <a:bodyPr>
            <a:normAutofit fontScale="92500" lnSpcReduction="20000"/>
          </a:bodyPr>
          <a:lstStyle/>
          <a:p>
            <a:r>
              <a:rPr lang="it-IT" sz="2400" dirty="0"/>
              <a:t>La ricerca dipende dall’opportuna combinazione di </a:t>
            </a:r>
            <a:r>
              <a:rPr lang="it-IT" sz="2400" b="1" dirty="0"/>
              <a:t>parole chiave </a:t>
            </a:r>
            <a:r>
              <a:rPr lang="it-IT" sz="2400" dirty="0"/>
              <a:t>che descrivano nel modo migliore possibile l’</a:t>
            </a:r>
            <a:r>
              <a:rPr lang="it-IT" sz="2400" b="1" dirty="0"/>
              <a:t>oggetto di ricerca. </a:t>
            </a:r>
          </a:p>
          <a:p>
            <a:pPr marL="0" indent="0">
              <a:buNone/>
            </a:pPr>
            <a:endParaRPr lang="en-GB" sz="2400" dirty="0"/>
          </a:p>
          <a:p>
            <a:r>
              <a:rPr lang="it-IT" sz="2400" dirty="0"/>
              <a:t>Ad esempio, per una ricerca sul tema ‘Buone pratiche legate alla strategia “dai campi alla tavola”‘, occorre utilizzare le seguenti parole chiave: </a:t>
            </a:r>
            <a:r>
              <a:rPr lang="en-GB" sz="2400" dirty="0"/>
              <a:t>: </a:t>
            </a:r>
          </a:p>
          <a:p>
            <a:pPr marL="457200" lvl="1" indent="0">
              <a:buNone/>
            </a:pPr>
            <a:r>
              <a:rPr lang="en-GB" sz="2000" dirty="0"/>
              <a:t>1. </a:t>
            </a:r>
            <a:r>
              <a:rPr lang="it-IT" sz="2000" dirty="0"/>
              <a:t>Dai campi alla tavola </a:t>
            </a:r>
          </a:p>
          <a:p>
            <a:pPr marL="457200" lvl="1" indent="0">
              <a:buNone/>
            </a:pPr>
            <a:r>
              <a:rPr lang="it-IT" sz="2000" dirty="0"/>
              <a:t>2. Buone pratiche </a:t>
            </a:r>
          </a:p>
          <a:p>
            <a:pPr marL="0" indent="0">
              <a:buNone/>
            </a:pPr>
            <a:r>
              <a:rPr lang="it-IT" sz="2400" dirty="0"/>
              <a:t>Per un totale di 4 parole principali. </a:t>
            </a:r>
            <a:endParaRPr lang="en-US" sz="1800" dirty="0">
              <a:solidFill>
                <a:srgbClr val="000000"/>
              </a:solidFill>
              <a:effectLst/>
              <a:ea typeface="Times New Roman" panose="02020603050405020304" pitchFamily="18" charset="0"/>
              <a:cs typeface="Calibri" panose="020F0502020204030204" pitchFamily="34" charset="0"/>
            </a:endParaRPr>
          </a:p>
          <a:p>
            <a:endParaRPr lang="en-US" sz="2400" b="1" dirty="0"/>
          </a:p>
          <a:p>
            <a:r>
              <a:rPr lang="it-IT" sz="2400" dirty="0"/>
              <a:t>In teoria qualsiasi parola chiave che descrive l’argomento ricercato può portare a ottimi risultati. Tuttavia, esiste un limite di parole chiave utilizzabili che possono generare risultati pertinenti. </a:t>
            </a:r>
            <a:endParaRPr lang="en-GB" sz="2400" dirty="0"/>
          </a:p>
        </p:txBody>
      </p:sp>
      <p:pic>
        <p:nvPicPr>
          <p:cNvPr id="7" name="Picture 6">
            <a:extLst>
              <a:ext uri="{FF2B5EF4-FFF2-40B4-BE49-F238E27FC236}">
                <a16:creationId xmlns:a16="http://schemas.microsoft.com/office/drawing/2014/main" id="{9B30239C-9FDC-9B76-5F76-173328820D80}"/>
              </a:ext>
            </a:extLst>
          </p:cNvPr>
          <p:cNvPicPr>
            <a:picLocks noChangeAspect="1"/>
          </p:cNvPicPr>
          <p:nvPr/>
        </p:nvPicPr>
        <p:blipFill>
          <a:blip r:embed="rId2"/>
          <a:stretch>
            <a:fillRect/>
          </a:stretch>
        </p:blipFill>
        <p:spPr>
          <a:xfrm>
            <a:off x="6527816" y="2808817"/>
            <a:ext cx="5181600" cy="1878331"/>
          </a:xfrm>
          <a:prstGeom prst="rect">
            <a:avLst/>
          </a:prstGeom>
          <a:noFill/>
        </p:spPr>
      </p:pic>
      <p:sp>
        <p:nvSpPr>
          <p:cNvPr id="5" name="Segnaposto numero diapositiva 4">
            <a:extLst>
              <a:ext uri="{FF2B5EF4-FFF2-40B4-BE49-F238E27FC236}">
                <a16:creationId xmlns:a16="http://schemas.microsoft.com/office/drawing/2014/main" id="{4EBED3CF-60DC-AD4B-37DB-DFEB542860CD}"/>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6</a:t>
            </a:fld>
            <a:endParaRPr lang="en-US"/>
          </a:p>
        </p:txBody>
      </p:sp>
      <p:sp>
        <p:nvSpPr>
          <p:cNvPr id="13" name="Segnaposto piè di pagina 1">
            <a:extLst>
              <a:ext uri="{FF2B5EF4-FFF2-40B4-BE49-F238E27FC236}">
                <a16:creationId xmlns:a16="http://schemas.microsoft.com/office/drawing/2014/main" id="{630F8B11-FEBF-532F-AB1F-97FC50F6AAAD}"/>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Research</a:t>
            </a:r>
          </a:p>
        </p:txBody>
      </p:sp>
    </p:spTree>
    <p:extLst>
      <p:ext uri="{BB962C8B-B14F-4D97-AF65-F5344CB8AC3E}">
        <p14:creationId xmlns:p14="http://schemas.microsoft.com/office/powerpoint/2010/main" val="31446442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2794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9979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552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FE630-8C38-5726-52A6-C489BE5904E6}"/>
              </a:ext>
            </a:extLst>
          </p:cNvPr>
          <p:cNvSpPr>
            <a:spLocks noGrp="1"/>
          </p:cNvSpPr>
          <p:nvPr>
            <p:ph type="title"/>
          </p:nvPr>
        </p:nvSpPr>
        <p:spPr>
          <a:xfrm>
            <a:off x="838200" y="812800"/>
            <a:ext cx="10515600" cy="877888"/>
          </a:xfrm>
        </p:spPr>
        <p:txBody>
          <a:bodyPr anchor="ctr">
            <a:normAutofit/>
          </a:bodyPr>
          <a:lstStyle/>
          <a:p>
            <a:r>
              <a:rPr lang="it-IT" dirty="0"/>
              <a:t>Usare i motori di ricerca </a:t>
            </a:r>
          </a:p>
        </p:txBody>
      </p:sp>
      <p:sp>
        <p:nvSpPr>
          <p:cNvPr id="3" name="Segnaposto contenuto 2">
            <a:extLst>
              <a:ext uri="{FF2B5EF4-FFF2-40B4-BE49-F238E27FC236}">
                <a16:creationId xmlns:a16="http://schemas.microsoft.com/office/drawing/2014/main" id="{20A8FA3D-CEF3-9237-8344-478F700AF827}"/>
              </a:ext>
            </a:extLst>
          </p:cNvPr>
          <p:cNvSpPr>
            <a:spLocks noGrp="1"/>
          </p:cNvSpPr>
          <p:nvPr>
            <p:ph sz="half" idx="1"/>
          </p:nvPr>
        </p:nvSpPr>
        <p:spPr>
          <a:xfrm>
            <a:off x="838200" y="1690688"/>
            <a:ext cx="5181600" cy="4665661"/>
          </a:xfrm>
        </p:spPr>
        <p:txBody>
          <a:bodyPr>
            <a:normAutofit/>
          </a:bodyPr>
          <a:lstStyle/>
          <a:p>
            <a:r>
              <a:rPr lang="it-IT" sz="2400" dirty="0"/>
              <a:t>I motori di ricerca cercano in miliardi di pagine web e forniscono decine di migliaia di risultati attinenti alle parole chiave fornite dall'utente.</a:t>
            </a:r>
          </a:p>
          <a:p>
            <a:r>
              <a:rPr lang="it-IT" sz="2400" dirty="0">
                <a:solidFill>
                  <a:srgbClr val="000000"/>
                </a:solidFill>
                <a:ea typeface="Times New Roman" panose="02020603050405020304" pitchFamily="18" charset="0"/>
                <a:cs typeface="Calibri" panose="020F0502020204030204" pitchFamily="34" charset="0"/>
              </a:rPr>
              <a:t>I risultati di una ricerca sono organizzati in base alla pertinenza con le parole chiave fornite dall'utente. </a:t>
            </a:r>
            <a:endParaRPr lang="en-GB" sz="2400" dirty="0"/>
          </a:p>
          <a:p>
            <a:r>
              <a:rPr lang="it-IT" sz="2400" dirty="0"/>
              <a:t>Di solito è sufficiente esaminare i primi 10 risultati di una ricerca; i risultati più avanti nell'elenco risultano sempre più generici. </a:t>
            </a:r>
            <a:endParaRPr lang="en-GB" sz="2400" dirty="0"/>
          </a:p>
        </p:txBody>
      </p:sp>
      <p:sp>
        <p:nvSpPr>
          <p:cNvPr id="5" name="Segnaposto numero diapositiva 4">
            <a:extLst>
              <a:ext uri="{FF2B5EF4-FFF2-40B4-BE49-F238E27FC236}">
                <a16:creationId xmlns:a16="http://schemas.microsoft.com/office/drawing/2014/main" id="{4EBED3CF-60DC-AD4B-37DB-DFEB542860CD}"/>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7</a:t>
            </a:fld>
            <a:endParaRPr lang="en-US"/>
          </a:p>
        </p:txBody>
      </p:sp>
      <p:sp>
        <p:nvSpPr>
          <p:cNvPr id="13" name="Segnaposto piè di pagina 1">
            <a:extLst>
              <a:ext uri="{FF2B5EF4-FFF2-40B4-BE49-F238E27FC236}">
                <a16:creationId xmlns:a16="http://schemas.microsoft.com/office/drawing/2014/main" id="{630F8B11-FEBF-532F-AB1F-97FC50F6AAAD}"/>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Research</a:t>
            </a:r>
          </a:p>
        </p:txBody>
      </p:sp>
      <p:pic>
        <p:nvPicPr>
          <p:cNvPr id="4" name="Picture 3">
            <a:extLst>
              <a:ext uri="{FF2B5EF4-FFF2-40B4-BE49-F238E27FC236}">
                <a16:creationId xmlns:a16="http://schemas.microsoft.com/office/drawing/2014/main" id="{F4F6F05F-EFCF-3E02-3F29-AF9301A3C0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7825" y="1172736"/>
            <a:ext cx="4835990" cy="4950168"/>
          </a:xfrm>
          <a:prstGeom prst="rect">
            <a:avLst/>
          </a:prstGeom>
          <a:ln>
            <a:solidFill>
              <a:schemeClr val="accent1"/>
            </a:solidFill>
          </a:ln>
        </p:spPr>
      </p:pic>
    </p:spTree>
    <p:extLst>
      <p:ext uri="{BB962C8B-B14F-4D97-AF65-F5344CB8AC3E}">
        <p14:creationId xmlns:p14="http://schemas.microsoft.com/office/powerpoint/2010/main" val="3734624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lstStyle/>
          <a:p>
            <a:r>
              <a:rPr lang="it-IT" dirty="0"/>
              <a:t>Consigli per la ricerca digitale </a:t>
            </a:r>
          </a:p>
        </p:txBody>
      </p:sp>
      <p:sp>
        <p:nvSpPr>
          <p:cNvPr id="3" name="Segnaposto contenuto 2">
            <a:extLst>
              <a:ext uri="{FF2B5EF4-FFF2-40B4-BE49-F238E27FC236}">
                <a16:creationId xmlns:a16="http://schemas.microsoft.com/office/drawing/2014/main" id="{BBAB9142-6411-6685-EC1E-F0EE8EA56354}"/>
              </a:ext>
            </a:extLst>
          </p:cNvPr>
          <p:cNvSpPr>
            <a:spLocks noGrp="1"/>
          </p:cNvSpPr>
          <p:nvPr>
            <p:ph sz="half" idx="1"/>
          </p:nvPr>
        </p:nvSpPr>
        <p:spPr/>
        <p:txBody>
          <a:bodyPr/>
          <a:lstStyle/>
          <a:p>
            <a:pPr marL="342900" marR="0" lvl="0" indent="-342900" algn="just" rtl="0">
              <a:spcBef>
                <a:spcPts val="0"/>
              </a:spcBef>
              <a:spcAft>
                <a:spcPts val="0"/>
              </a:spcAft>
              <a:buFont typeface="Symbol" panose="05050102010706020507" pitchFamily="18" charset="2"/>
              <a:buChar char=""/>
            </a:pPr>
            <a:r>
              <a:rPr lang="it-IT"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Aggiungere la parola “pdf” per ottenere documenti pdf tra i primi risultati</a:t>
            </a:r>
          </a:p>
          <a:p>
            <a:pPr marL="0" marR="0" lvl="0" indent="0" algn="just" rtl="0">
              <a:spcBef>
                <a:spcPts val="0"/>
              </a:spcBef>
              <a:spcAft>
                <a:spcPts val="0"/>
              </a:spcAft>
              <a:buNone/>
            </a:pPr>
            <a:endParaRPr lang="it-IT"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rtl="0">
              <a:spcBef>
                <a:spcPts val="0"/>
              </a:spcBef>
              <a:spcAft>
                <a:spcPts val="0"/>
              </a:spcAft>
              <a:buFont typeface="Symbol" panose="05050102010706020507" pitchFamily="18" charset="2"/>
              <a:buChar char=""/>
            </a:pPr>
            <a:r>
              <a:rPr lang="it-IT"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Aggiungere la parola “libro” per visualizzare dei libri tra i primi risultati</a:t>
            </a:r>
          </a:p>
          <a:p>
            <a:pPr marL="0" marR="0" lvl="0" indent="0" algn="just" rtl="0">
              <a:spcBef>
                <a:spcPts val="0"/>
              </a:spcBef>
              <a:spcAft>
                <a:spcPts val="0"/>
              </a:spcAft>
              <a:buNone/>
            </a:pPr>
            <a:endParaRPr lang="it-IT"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rtl="0">
              <a:spcBef>
                <a:spcPts val="0"/>
              </a:spcBef>
              <a:spcAft>
                <a:spcPts val="0"/>
              </a:spcAft>
              <a:buFont typeface="Symbol" panose="05050102010706020507" pitchFamily="18" charset="2"/>
              <a:buChar char=""/>
            </a:pPr>
            <a:r>
              <a:rPr lang="it-IT"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Aggiungere la parola “ppt” per ottenere documenti ppt tra i primi risultati</a:t>
            </a:r>
          </a:p>
          <a:p>
            <a:pPr marL="342900" marR="0" lvl="0" indent="-342900" algn="just">
              <a:spcBef>
                <a:spcPts val="0"/>
              </a:spcBef>
              <a:spcAft>
                <a:spcPts val="0"/>
              </a:spcAft>
              <a:buFont typeface="Symbol" panose="05050102010706020507" pitchFamily="18" charset="2"/>
              <a:buChar char=""/>
            </a:pP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it-IT" sz="2000" dirty="0">
                <a:solidFill>
                  <a:srgbClr val="000000"/>
                </a:solidFill>
                <a:latin typeface="Calibri" panose="020F0502020204030204" pitchFamily="34" charset="0"/>
                <a:ea typeface="Calibri" panose="020F0502020204030204" pitchFamily="34" charset="0"/>
                <a:cs typeface="Calibri" panose="020F0502020204030204" pitchFamily="34" charset="0"/>
              </a:rPr>
              <a:t>U</a:t>
            </a:r>
            <a:r>
              <a:rPr lang="it-IT"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tilizzare più motori di ricerca o il motore di ricerca più adatto a voi</a:t>
            </a:r>
          </a:p>
          <a:p>
            <a:pPr marL="0" marR="0" lvl="0" indent="0" algn="just">
              <a:spcBef>
                <a:spcPts val="0"/>
              </a:spcBef>
              <a:spcAft>
                <a:spcPts val="0"/>
              </a:spcAft>
              <a:buNone/>
            </a:pP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it-IT" sz="2000" dirty="0">
                <a:solidFill>
                  <a:srgbClr val="000000"/>
                </a:solidFill>
                <a:latin typeface="Calibri" panose="020F0502020204030204" pitchFamily="34" charset="0"/>
                <a:ea typeface="Calibri" panose="020F0502020204030204" pitchFamily="34" charset="0"/>
                <a:cs typeface="Calibri" panose="020F0502020204030204" pitchFamily="34" charset="0"/>
              </a:rPr>
              <a:t>Si possono anche cercare immagini, notizie, video, indicazioni stradali e ogni tipo di informazione</a:t>
            </a:r>
            <a:endParaRPr lang="en-GB" dirty="0"/>
          </a:p>
        </p:txBody>
      </p:sp>
      <p:pic>
        <p:nvPicPr>
          <p:cNvPr id="10" name="Content Placeholder 9">
            <a:extLst>
              <a:ext uri="{FF2B5EF4-FFF2-40B4-BE49-F238E27FC236}">
                <a16:creationId xmlns:a16="http://schemas.microsoft.com/office/drawing/2014/main" id="{1E780E25-5672-793D-CB91-6ED06CC544B2}"/>
              </a:ext>
            </a:extLst>
          </p:cNvPr>
          <p:cNvPicPr>
            <a:picLocks noGrp="1" noChangeAspect="1"/>
          </p:cNvPicPr>
          <p:nvPr>
            <p:ph sz="half" idx="2"/>
          </p:nvPr>
        </p:nvPicPr>
        <p:blipFill>
          <a:blip r:embed="rId2"/>
          <a:stretch>
            <a:fillRect/>
          </a:stretch>
        </p:blipFill>
        <p:spPr>
          <a:xfrm>
            <a:off x="6202130" y="1825625"/>
            <a:ext cx="5989870" cy="3291504"/>
          </a:xfrm>
        </p:spPr>
      </p:pic>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8</a:t>
            </a:fld>
            <a:endParaRPr lang="en-US" dirty="0"/>
          </a:p>
        </p:txBody>
      </p:sp>
      <p:sp>
        <p:nvSpPr>
          <p:cNvPr id="5" name="Segnaposto piè di pagina 1">
            <a:extLst>
              <a:ext uri="{FF2B5EF4-FFF2-40B4-BE49-F238E27FC236}">
                <a16:creationId xmlns:a16="http://schemas.microsoft.com/office/drawing/2014/main" id="{F125DD22-78AB-26F7-50F1-40D77BCDFC15}"/>
              </a:ext>
            </a:extLst>
          </p:cNvPr>
          <p:cNvSpPr>
            <a:spLocks noGrp="1"/>
          </p:cNvSpPr>
          <p:nvPr>
            <p:ph type="ftr" sz="quarter" idx="11"/>
          </p:nvPr>
        </p:nvSpPr>
        <p:spPr>
          <a:xfrm>
            <a:off x="838200" y="6199460"/>
            <a:ext cx="9982200" cy="600074"/>
          </a:xfrm>
        </p:spPr>
        <p:txBody>
          <a:bodyPr/>
          <a:lstStyle/>
          <a:p>
            <a:r>
              <a:rPr lang="en-US" dirty="0"/>
              <a:t>Module: Horizontal Skill / Learning Unit: Digital Skills / Sub Unit: Digital Research</a:t>
            </a:r>
          </a:p>
        </p:txBody>
      </p:sp>
    </p:spTree>
    <p:extLst>
      <p:ext uri="{BB962C8B-B14F-4D97-AF65-F5344CB8AC3E}">
        <p14:creationId xmlns:p14="http://schemas.microsoft.com/office/powerpoint/2010/main" val="1455482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FE630-8C38-5726-52A6-C489BE5904E6}"/>
              </a:ext>
            </a:extLst>
          </p:cNvPr>
          <p:cNvSpPr>
            <a:spLocks noGrp="1"/>
          </p:cNvSpPr>
          <p:nvPr>
            <p:ph type="title"/>
          </p:nvPr>
        </p:nvSpPr>
        <p:spPr>
          <a:xfrm>
            <a:off x="838200" y="812800"/>
            <a:ext cx="10515600" cy="877888"/>
          </a:xfrm>
        </p:spPr>
        <p:txBody>
          <a:bodyPr anchor="ctr">
            <a:normAutofit/>
          </a:bodyPr>
          <a:lstStyle/>
          <a:p>
            <a:r>
              <a:rPr lang="it-IT" dirty="0"/>
              <a:t>Analisi dei risultati </a:t>
            </a:r>
          </a:p>
        </p:txBody>
      </p:sp>
      <p:sp>
        <p:nvSpPr>
          <p:cNvPr id="3" name="Segnaposto contenuto 2">
            <a:extLst>
              <a:ext uri="{FF2B5EF4-FFF2-40B4-BE49-F238E27FC236}">
                <a16:creationId xmlns:a16="http://schemas.microsoft.com/office/drawing/2014/main" id="{20A8FA3D-CEF3-9237-8344-478F700AF827}"/>
              </a:ext>
            </a:extLst>
          </p:cNvPr>
          <p:cNvSpPr>
            <a:spLocks noGrp="1"/>
          </p:cNvSpPr>
          <p:nvPr>
            <p:ph sz="half" idx="1"/>
          </p:nvPr>
        </p:nvSpPr>
        <p:spPr>
          <a:xfrm>
            <a:off x="412595" y="1690688"/>
            <a:ext cx="4959505" cy="5030787"/>
          </a:xfrm>
        </p:spPr>
        <p:txBody>
          <a:bodyPr>
            <a:normAutofit fontScale="92500"/>
          </a:bodyPr>
          <a:lstStyle/>
          <a:p>
            <a:r>
              <a:rPr lang="it-IT" sz="2200" dirty="0"/>
              <a:t>Il </a:t>
            </a:r>
            <a:r>
              <a:rPr lang="it-IT" sz="2200" b="1" dirty="0"/>
              <a:t>primo passo </a:t>
            </a:r>
            <a:r>
              <a:rPr lang="it-IT" sz="2200" dirty="0"/>
              <a:t>di una ricerca digitale, ovvero la ricerca di informazioni, avviene tramite i motori di ricerca. </a:t>
            </a:r>
          </a:p>
          <a:p>
            <a:r>
              <a:rPr lang="it-IT" sz="2200" dirty="0"/>
              <a:t>Il </a:t>
            </a:r>
            <a:r>
              <a:rPr lang="it-IT" sz="2200" b="1" dirty="0"/>
              <a:t>secondo passo</a:t>
            </a:r>
            <a:r>
              <a:rPr lang="it-IT" sz="2200" dirty="0"/>
              <a:t>, invece, consiste nella scelta delle informazioni più rilevanti tra quelle raccolte e più utili per i propri scopi. </a:t>
            </a:r>
          </a:p>
          <a:p>
            <a:r>
              <a:rPr lang="it-IT" sz="2200" dirty="0"/>
              <a:t>Questa fase richiede un’attenta analisi del materiale raccolto.</a:t>
            </a:r>
          </a:p>
          <a:p>
            <a:r>
              <a:rPr lang="it-IT" sz="2200" dirty="0"/>
              <a:t>Le e gli utenti esperti nella ricerca sfruttano questa fase per estrapolare nuove parole di ricerca da impiegare per approfondire l’argomento e avviare, così, nuove ricerche oppure perfezionare quelle precedenti (aggiungendo nuove parole chiave o modificando quelle utilizzate in precedenza).</a:t>
            </a:r>
            <a:endParaRPr lang="en-GB" sz="2400" dirty="0">
              <a:latin typeface="+mj-lt"/>
            </a:endParaRPr>
          </a:p>
          <a:p>
            <a:endParaRPr lang="en-GB" sz="2400" dirty="0"/>
          </a:p>
        </p:txBody>
      </p:sp>
      <p:sp>
        <p:nvSpPr>
          <p:cNvPr id="5" name="Segnaposto numero diapositiva 4">
            <a:extLst>
              <a:ext uri="{FF2B5EF4-FFF2-40B4-BE49-F238E27FC236}">
                <a16:creationId xmlns:a16="http://schemas.microsoft.com/office/drawing/2014/main" id="{4EBED3CF-60DC-AD4B-37DB-DFEB542860CD}"/>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pPr>
                <a:spcAft>
                  <a:spcPts val="600"/>
                </a:spcAft>
              </a:pPr>
              <a:t>9</a:t>
            </a:fld>
            <a:endParaRPr lang="en-US" dirty="0"/>
          </a:p>
        </p:txBody>
      </p:sp>
      <p:sp>
        <p:nvSpPr>
          <p:cNvPr id="13" name="Segnaposto piè di pagina 1">
            <a:extLst>
              <a:ext uri="{FF2B5EF4-FFF2-40B4-BE49-F238E27FC236}">
                <a16:creationId xmlns:a16="http://schemas.microsoft.com/office/drawing/2014/main" id="{630F8B11-FEBF-532F-AB1F-97FC50F6AAAD}"/>
              </a:ext>
            </a:extLst>
          </p:cNvPr>
          <p:cNvSpPr>
            <a:spLocks noGrp="1"/>
          </p:cNvSpPr>
          <p:nvPr>
            <p:ph type="ftr" sz="quarter" idx="11"/>
          </p:nvPr>
        </p:nvSpPr>
        <p:spPr>
          <a:xfrm>
            <a:off x="838200" y="6238876"/>
            <a:ext cx="9982200" cy="600074"/>
          </a:xfrm>
        </p:spPr>
        <p:txBody>
          <a:bodyPr/>
          <a:lstStyle/>
          <a:p>
            <a:r>
              <a:rPr lang="en-US" dirty="0"/>
              <a:t>Module: Horizontal Skill / Learning Unit: Digital Skills / Sub Unit: Digital Research</a:t>
            </a:r>
          </a:p>
        </p:txBody>
      </p:sp>
      <p:pic>
        <p:nvPicPr>
          <p:cNvPr id="7" name="Picture 6">
            <a:extLst>
              <a:ext uri="{FF2B5EF4-FFF2-40B4-BE49-F238E27FC236}">
                <a16:creationId xmlns:a16="http://schemas.microsoft.com/office/drawing/2014/main" id="{33385F06-4CC7-5B0D-7BE5-E307831A9075}"/>
              </a:ext>
            </a:extLst>
          </p:cNvPr>
          <p:cNvPicPr>
            <a:picLocks noChangeAspect="1"/>
          </p:cNvPicPr>
          <p:nvPr/>
        </p:nvPicPr>
        <p:blipFill>
          <a:blip r:embed="rId2"/>
          <a:stretch>
            <a:fillRect/>
          </a:stretch>
        </p:blipFill>
        <p:spPr>
          <a:xfrm>
            <a:off x="5610676" y="1396613"/>
            <a:ext cx="6391774" cy="4959737"/>
          </a:xfrm>
          <a:prstGeom prst="rect">
            <a:avLst/>
          </a:prstGeom>
        </p:spPr>
      </p:pic>
    </p:spTree>
    <p:extLst>
      <p:ext uri="{BB962C8B-B14F-4D97-AF65-F5344CB8AC3E}">
        <p14:creationId xmlns:p14="http://schemas.microsoft.com/office/powerpoint/2010/main" val="1948260607"/>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Έγγραφο" ma:contentTypeID="0x010100B1C52252B014674CB5B8BBCA345FDDE6" ma:contentTypeVersion="18" ma:contentTypeDescription="Δημιουργία νέου εγγράφου" ma:contentTypeScope="" ma:versionID="deb82e69e0d6b069935fd613c8aeb344">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7d91c22e0c66458f88cbf27cff06a08"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Κοινή χρήση με λεπτομέρειες"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34F8FF-E55C-4AE5-8883-F732364F67B2}">
  <ds:schemaRefs>
    <ds:schemaRef ds:uri="http://schemas.microsoft.com/sharepoint/v3/contenttype/forms"/>
  </ds:schemaRefs>
</ds:datastoreItem>
</file>

<file path=customXml/itemProps2.xml><?xml version="1.0" encoding="utf-8"?>
<ds:datastoreItem xmlns:ds="http://schemas.openxmlformats.org/officeDocument/2006/customXml" ds:itemID="{9B4B60E1-EF41-400A-956F-7CF1CE3887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9b88ca-66eb-4a97-99d4-e4839274e101"/>
    <ds:schemaRef ds:uri="c944d2af-eeed-4acc-b052-3107ab9b10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1106</TotalTime>
  <Words>6086</Words>
  <Application>Microsoft Office PowerPoint</Application>
  <PresentationFormat>Widescreen</PresentationFormat>
  <Paragraphs>493</Paragraphs>
  <Slides>62</Slides>
  <Notes>0</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62</vt:i4>
      </vt:variant>
    </vt:vector>
  </HeadingPairs>
  <TitlesOfParts>
    <vt:vector size="71" baseType="lpstr">
      <vt:lpstr>Arial</vt:lpstr>
      <vt:lpstr>Calibri</vt:lpstr>
      <vt:lpstr>Calibri Light</vt:lpstr>
      <vt:lpstr>Segoe UI</vt:lpstr>
      <vt:lpstr>Söhne</vt:lpstr>
      <vt:lpstr>Symbol</vt:lpstr>
      <vt:lpstr>Times New Roman</vt:lpstr>
      <vt:lpstr>Wingdings</vt:lpstr>
      <vt:lpstr>Tema1</vt:lpstr>
      <vt:lpstr>Presentazione standard di PowerPoint</vt:lpstr>
      <vt:lpstr>Corso rivolto a: Centri per la formazione professionale Modulo: Competenze trasversali Unità di apprendimento: Competenze digitali</vt:lpstr>
      <vt:lpstr>Indice</vt:lpstr>
      <vt:lpstr>Ricerca digitale </vt:lpstr>
      <vt:lpstr>Strumenti di ricerca digitale</vt:lpstr>
      <vt:lpstr>Usare i motori di ricerca </vt:lpstr>
      <vt:lpstr>Usare i motori di ricerca </vt:lpstr>
      <vt:lpstr>Consigli per la ricerca digitale </vt:lpstr>
      <vt:lpstr>Analisi dei risultati </vt:lpstr>
      <vt:lpstr>Intelligenza artificiale (IA) e ricerca digitale</vt:lpstr>
      <vt:lpstr>Minacce del cyberspazio</vt:lpstr>
      <vt:lpstr>Attività pratica #1</vt:lpstr>
      <vt:lpstr>Presentazione standard di PowerPoint</vt:lpstr>
      <vt:lpstr>Presentazione standard di PowerPoint</vt:lpstr>
      <vt:lpstr>Indice</vt:lpstr>
      <vt:lpstr>Comunicazione e collaborazione digitale</vt:lpstr>
      <vt:lpstr>Piattaforme digitali</vt:lpstr>
      <vt:lpstr>Piattaforme digitali: comunicazione </vt:lpstr>
      <vt:lpstr>Piattaforme digitali: collaborazione </vt:lpstr>
      <vt:lpstr>Piattaforme digitali: social media </vt:lpstr>
      <vt:lpstr>Piattaforme digitali: strumenti di gestione </vt:lpstr>
      <vt:lpstr>Digital Platforms: management tools - benefits</vt:lpstr>
      <vt:lpstr>Revolutionising farming! real world examples</vt:lpstr>
      <vt:lpstr>Attività pratica #2</vt:lpstr>
      <vt:lpstr>Presentazione standard di PowerPoint</vt:lpstr>
      <vt:lpstr>Presentazione standard di PowerPoint</vt:lpstr>
      <vt:lpstr>Contents</vt:lpstr>
      <vt:lpstr>What is E-Commerce?</vt:lpstr>
      <vt:lpstr>E-Commerce and farming</vt:lpstr>
      <vt:lpstr>E-Commerce and farming: a new model</vt:lpstr>
      <vt:lpstr>E-Commerce categories</vt:lpstr>
      <vt:lpstr>E-Commerce platforms</vt:lpstr>
      <vt:lpstr>E-Commerce in farming (1/2)</vt:lpstr>
      <vt:lpstr>E-Commerce in farming (2/2)</vt:lpstr>
      <vt:lpstr>E-Commerce in farming: success tips (1/2)</vt:lpstr>
      <vt:lpstr>E-Commerce in farming: success tips (2/2)</vt:lpstr>
      <vt:lpstr>Activity#3</vt:lpstr>
      <vt:lpstr>Presentazione standard di PowerPoint</vt:lpstr>
      <vt:lpstr>Presentazione standard di PowerPoint</vt:lpstr>
      <vt:lpstr>Contents</vt:lpstr>
      <vt:lpstr>What is Digital Marketing?</vt:lpstr>
      <vt:lpstr>Digital Marketing for farmers</vt:lpstr>
      <vt:lpstr>Digital Marketing: understanding customers</vt:lpstr>
      <vt:lpstr>Digital Marketing: designing a strategy</vt:lpstr>
      <vt:lpstr>Digital Marketing: marketing methodologies</vt:lpstr>
      <vt:lpstr>Digital Marketing: marketing methodologies</vt:lpstr>
      <vt:lpstr>Digital Marketing: tools</vt:lpstr>
      <vt:lpstr>Activity #4</vt:lpstr>
      <vt:lpstr>Presentazione standard di PowerPoint</vt:lpstr>
      <vt:lpstr>Presentazione standard di PowerPoint</vt:lpstr>
      <vt:lpstr>Presentazione standard di PowerPoint</vt:lpstr>
      <vt:lpstr>Contents</vt:lpstr>
      <vt:lpstr>What is E-Learning?</vt:lpstr>
      <vt:lpstr>Why is E-Learning important? (1/2)</vt:lpstr>
      <vt:lpstr>Why is E-Learning important? (2/2)</vt:lpstr>
      <vt:lpstr>Types of e-Learning </vt:lpstr>
      <vt:lpstr>E-Learning platforms</vt:lpstr>
      <vt:lpstr>Practical Assignment#5</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Alice Schirosa - CESIE</cp:lastModifiedBy>
  <cp:revision>128</cp:revision>
  <dcterms:created xsi:type="dcterms:W3CDTF">2022-08-02T09:54:50Z</dcterms:created>
  <dcterms:modified xsi:type="dcterms:W3CDTF">2024-05-29T15:52:09Z</dcterms:modified>
</cp:coreProperties>
</file>