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24"/>
  </p:notesMasterIdLst>
  <p:sldIdLst>
    <p:sldId id="265" r:id="rId2"/>
    <p:sldId id="256" r:id="rId3"/>
    <p:sldId id="260" r:id="rId4"/>
    <p:sldId id="277" r:id="rId5"/>
    <p:sldId id="278" r:id="rId6"/>
    <p:sldId id="279" r:id="rId7"/>
    <p:sldId id="280" r:id="rId8"/>
    <p:sldId id="281" r:id="rId9"/>
    <p:sldId id="283" r:id="rId10"/>
    <p:sldId id="282" r:id="rId11"/>
    <p:sldId id="285" r:id="rId12"/>
    <p:sldId id="286" r:id="rId13"/>
    <p:sldId id="289" r:id="rId14"/>
    <p:sldId id="290" r:id="rId15"/>
    <p:sldId id="293" r:id="rId16"/>
    <p:sldId id="294" r:id="rId17"/>
    <p:sldId id="291" r:id="rId18"/>
    <p:sldId id="292" r:id="rId19"/>
    <p:sldId id="295" r:id="rId20"/>
    <p:sldId id="296" r:id="rId21"/>
    <p:sldId id="268" r:id="rId22"/>
    <p:sldId id="266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EB1"/>
    <a:srgbClr val="CCECFF"/>
    <a:srgbClr val="CCFFFF"/>
    <a:srgbClr val="FFCC66"/>
    <a:srgbClr val="D68E05"/>
    <a:srgbClr val="595959"/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5"/>
    <p:restoredTop sz="96405"/>
  </p:normalViewPr>
  <p:slideViewPr>
    <p:cSldViewPr snapToGrid="0">
      <p:cViewPr varScale="1">
        <p:scale>
          <a:sx n="114" d="100"/>
          <a:sy n="114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76E413-2BD9-CCBB-6E2E-DF75B47C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Sistema solar </a:t>
            </a:r>
            <a:r>
              <a:rPr lang="en-GB" dirty="0" err="1"/>
              <a:t>fotovoltaico</a:t>
            </a:r>
            <a:r>
              <a:rPr lang="en-GB" dirty="0"/>
              <a:t> </a:t>
            </a:r>
            <a:r>
              <a:rPr lang="en-GB" dirty="0" err="1"/>
              <a:t>doméstico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104B6E-AB10-B7C9-A5BD-C3B9F8DCA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90675"/>
            <a:ext cx="5262862" cy="4586287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pt-PT" dirty="0"/>
              <a:t>O painel solar (1) é montado no telhado. Um inversor (2) converte a eletricidade produzida pelo sistema de energia DC (corrente contínua) em AC (corrente alternada). Um painel elétrico (3) é ligado ao sistema AC da casa. Um contador de energia (4) regista a quantidade de energia trocada e equilibrada entre os utilizadores do sistema (5) em CC ou CA e a rede (6</a:t>
            </a:r>
            <a:r>
              <a:rPr lang="en-US" dirty="0">
                <a:ln>
                  <a:solidFill>
                    <a:srgbClr val="92D050"/>
                  </a:solidFill>
                </a:ln>
              </a:rPr>
              <a:t>)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4F0FF3-1F30-5B1D-F461-638F4EBC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CC903B94-3321-A903-B534-6AA0E371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B47050C7-DD09-3F35-E377-5C0B12CFBE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2862" y="2679295"/>
            <a:ext cx="6852938" cy="35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0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86A26-A7EE-DA4D-E460-9A4DF595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conceito de </a:t>
            </a:r>
            <a:r>
              <a:rPr lang="pt-PT" dirty="0" err="1"/>
              <a:t>Agri-Photovoltaics</a:t>
            </a:r>
            <a:r>
              <a:rPr lang="pt-PT" dirty="0"/>
              <a:t> (APV)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61165-ABC3-D891-5ABA-1474E022E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" y="1571625"/>
            <a:ext cx="4943475" cy="461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Sob a sombra regulada do sistema APV </a:t>
            </a:r>
            <a:r>
              <a:rPr lang="pt-PT" dirty="0">
                <a:solidFill>
                  <a:schemeClr val="accent6"/>
                </a:solidFill>
              </a:rPr>
              <a:t>(1), </a:t>
            </a:r>
            <a:r>
              <a:rPr lang="pt-PT" dirty="0"/>
              <a:t>as culturas </a:t>
            </a:r>
            <a:r>
              <a:rPr lang="pt-PT" dirty="0">
                <a:solidFill>
                  <a:schemeClr val="accent6"/>
                </a:solidFill>
              </a:rPr>
              <a:t>(2) </a:t>
            </a:r>
            <a:r>
              <a:rPr lang="pt-PT" dirty="0"/>
              <a:t>crescem com menos necessidade de água, os animais </a:t>
            </a:r>
            <a:r>
              <a:rPr lang="pt-PT" dirty="0">
                <a:solidFill>
                  <a:schemeClr val="accent6"/>
                </a:solidFill>
              </a:rPr>
              <a:t>(3) </a:t>
            </a:r>
            <a:r>
              <a:rPr lang="pt-PT" dirty="0"/>
              <a:t>podem encontrar sombra e os tratores</a:t>
            </a:r>
            <a:r>
              <a:rPr lang="pt-PT" dirty="0">
                <a:solidFill>
                  <a:schemeClr val="accent6"/>
                </a:solidFill>
              </a:rPr>
              <a:t> (4) </a:t>
            </a:r>
            <a:r>
              <a:rPr lang="pt-PT" dirty="0"/>
              <a:t>podem operar sem interferir com as estruturas e painéis fotovoltaicos </a:t>
            </a:r>
            <a:r>
              <a:rPr lang="pt-PT" dirty="0">
                <a:solidFill>
                  <a:schemeClr val="accent6"/>
                </a:solidFill>
              </a:rPr>
              <a:t>(5).</a:t>
            </a:r>
            <a:r>
              <a:rPr lang="pt-PT" dirty="0"/>
              <a:t>A eletricidade pode ser autoconsumida </a:t>
            </a:r>
            <a:r>
              <a:rPr lang="pt-PT" dirty="0">
                <a:solidFill>
                  <a:schemeClr val="accent6"/>
                </a:solidFill>
              </a:rPr>
              <a:t>(6)</a:t>
            </a:r>
            <a:r>
              <a:rPr lang="pt-PT" dirty="0"/>
              <a:t>, vendida através de acordos de compra de energia com residências locais e zonas industriais </a:t>
            </a:r>
            <a:r>
              <a:rPr lang="pt-PT" dirty="0">
                <a:solidFill>
                  <a:schemeClr val="accent6"/>
                </a:solidFill>
              </a:rPr>
              <a:t>(7)</a:t>
            </a:r>
            <a:r>
              <a:rPr lang="pt-PT" dirty="0"/>
              <a:t>, ou pode ser introduzida na rede elétrica </a:t>
            </a:r>
            <a:r>
              <a:rPr lang="pt-PT" dirty="0">
                <a:solidFill>
                  <a:schemeClr val="accent6"/>
                </a:solidFill>
              </a:rPr>
              <a:t>(8)</a:t>
            </a:r>
            <a:r>
              <a:rPr lang="pt-PT" dirty="0"/>
              <a:t>. 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E7B62C-EDF2-D7CE-A0A5-40EC4CED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2E63A54E-ABBD-7CA5-89CB-8883D367E0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1089" y="1665816"/>
            <a:ext cx="7006136" cy="4379384"/>
          </a:xfrm>
          <a:prstGeom prst="rect">
            <a:avLst/>
          </a:prstGeom>
        </p:spPr>
      </p:pic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EE3BE682-AF90-28EC-DCF5-44A56480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</p:spTree>
    <p:extLst>
      <p:ext uri="{BB962C8B-B14F-4D97-AF65-F5344CB8AC3E}">
        <p14:creationId xmlns:p14="http://schemas.microsoft.com/office/powerpoint/2010/main" val="324544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E8E650-2246-E064-3DD1-4B586FAB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812799"/>
            <a:ext cx="11232858" cy="1099891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Agri-Photovoltaics</a:t>
            </a:r>
            <a:r>
              <a:rPr lang="pt-PT" dirty="0"/>
              <a:t>: uma solução vantajosa para todos</a:t>
            </a:r>
            <a:endParaRPr lang="en-GB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2FF4F41A-FD28-3A7F-4479-DF37AC065D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7487" y="2537346"/>
            <a:ext cx="5072312" cy="2877561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112725-ECD7-DF93-A7B9-8218B9A47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601979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Categoria</a:t>
            </a:r>
            <a:r>
              <a:rPr lang="en-US" b="1" dirty="0"/>
              <a:t> I (DIN SPEC 91434): </a:t>
            </a:r>
          </a:p>
          <a:p>
            <a:r>
              <a:rPr lang="pt-PT" dirty="0"/>
              <a:t>PV suspenso com distância vertical &gt; 2,1</a:t>
            </a:r>
            <a:r>
              <a:rPr lang="en-US" dirty="0"/>
              <a:t>m</a:t>
            </a:r>
          </a:p>
          <a:p>
            <a:r>
              <a:rPr lang="pt-PT" dirty="0"/>
              <a:t>Agricultura com o sistema APV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baseline="-25000" dirty="0"/>
              <a:t>L</a:t>
            </a:r>
            <a:r>
              <a:rPr lang="en-US" dirty="0"/>
              <a:t> </a:t>
            </a:r>
            <a:r>
              <a:rPr lang="en-US" dirty="0" err="1"/>
              <a:t>Superfícies</a:t>
            </a:r>
            <a:r>
              <a:rPr lang="en-US" dirty="0"/>
              <a:t> </a:t>
            </a:r>
            <a:r>
              <a:rPr lang="en-US" dirty="0" err="1"/>
              <a:t>agrícolas</a:t>
            </a:r>
            <a:r>
              <a:rPr lang="en-US" dirty="0"/>
              <a:t> </a:t>
            </a:r>
            <a:r>
              <a:rPr lang="en-US" dirty="0" err="1"/>
              <a:t>cultiváveis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Zonas </a:t>
            </a:r>
            <a:r>
              <a:rPr lang="en-US" dirty="0" err="1"/>
              <a:t>agrícolas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cultiváveis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pt-PT" dirty="0"/>
              <a:t>Altura livre abaixo de 2,1 </a:t>
            </a:r>
            <a:r>
              <a:rPr lang="en-US" dirty="0"/>
              <a:t>m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pt-PT" dirty="0"/>
              <a:t>Altura livre acima de 2,1 </a:t>
            </a:r>
            <a:r>
              <a:rPr lang="en-US" dirty="0"/>
              <a:t>m</a:t>
            </a:r>
          </a:p>
          <a:p>
            <a:pPr marL="0" indent="0">
              <a:buNone/>
            </a:pPr>
            <a:r>
              <a:rPr lang="en-US" dirty="0"/>
              <a:t>1 </a:t>
            </a:r>
            <a:r>
              <a:rPr lang="en-US" dirty="0" err="1"/>
              <a:t>Exemplos</a:t>
            </a:r>
            <a:r>
              <a:rPr lang="en-US" dirty="0"/>
              <a:t> de </a:t>
            </a:r>
            <a:r>
              <a:rPr lang="en-US" dirty="0" err="1"/>
              <a:t>módulos</a:t>
            </a:r>
            <a:r>
              <a:rPr lang="en-US" dirty="0"/>
              <a:t> </a:t>
            </a:r>
            <a:r>
              <a:rPr lang="en-US" dirty="0" err="1"/>
              <a:t>fotovoltaicos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Estrutura</a:t>
            </a:r>
            <a:r>
              <a:rPr lang="en-US" dirty="0"/>
              <a:t> de </a:t>
            </a:r>
            <a:r>
              <a:rPr lang="en-US" dirty="0" err="1"/>
              <a:t>montagem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 </a:t>
            </a:r>
            <a:r>
              <a:rPr lang="en-US" dirty="0" err="1"/>
              <a:t>Exemplos</a:t>
            </a:r>
            <a:r>
              <a:rPr lang="en-US" dirty="0"/>
              <a:t> de </a:t>
            </a:r>
            <a:r>
              <a:rPr lang="en-US" dirty="0" err="1"/>
              <a:t>culturas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2A7251-5772-3402-A5F8-476630E5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5B43B2FD-8B72-28CE-B9DB-2B4C015F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75AC7F-8FF7-690F-3621-0DC7C7EBBB9F}"/>
              </a:ext>
            </a:extLst>
          </p:cNvPr>
          <p:cNvSpPr txBox="1"/>
          <p:nvPr/>
        </p:nvSpPr>
        <p:spPr>
          <a:xfrm rot="16200000">
            <a:off x="10453463" y="4800375"/>
            <a:ext cx="3169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Credits: Fraunhofer ISE</a:t>
            </a:r>
          </a:p>
        </p:txBody>
      </p:sp>
    </p:spTree>
    <p:extLst>
      <p:ext uri="{BB962C8B-B14F-4D97-AF65-F5344CB8AC3E}">
        <p14:creationId xmlns:p14="http://schemas.microsoft.com/office/powerpoint/2010/main" val="293115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D7B58-E905-5609-D6A1-AD76C0A3C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212C8-B69A-1780-71C4-2880BC2A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62" y="874714"/>
            <a:ext cx="11216080" cy="950911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Agri-Photovoltaics</a:t>
            </a:r>
            <a:r>
              <a:rPr lang="pt-PT" dirty="0"/>
              <a:t>: uma solução vantajosa para todos</a:t>
            </a:r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CD33992-70E0-8366-E694-2FE44CB58A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3064" y="2690540"/>
            <a:ext cx="4791871" cy="2621507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90882B-BE34-741D-D36A-4AB1ADA0E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601979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Categoria</a:t>
            </a:r>
            <a:r>
              <a:rPr lang="en-US" b="1" dirty="0"/>
              <a:t> II (DIN SPEC 91434) </a:t>
            </a:r>
            <a:r>
              <a:rPr lang="en-US" b="1" dirty="0" err="1"/>
              <a:t>Variante</a:t>
            </a:r>
            <a:r>
              <a:rPr lang="en-US" b="1" dirty="0"/>
              <a:t> 1: </a:t>
            </a:r>
          </a:p>
          <a:p>
            <a:r>
              <a:rPr lang="pt-PT" dirty="0"/>
              <a:t>PV </a:t>
            </a:r>
            <a:r>
              <a:rPr lang="pt-PT" dirty="0" err="1"/>
              <a:t>inter-espaços</a:t>
            </a:r>
            <a:r>
              <a:rPr lang="pt-PT" dirty="0"/>
              <a:t> com distância vertical </a:t>
            </a:r>
            <a:r>
              <a:rPr lang="en-US" dirty="0"/>
              <a:t>&lt; 2.1 m</a:t>
            </a:r>
          </a:p>
          <a:p>
            <a:r>
              <a:rPr lang="pt-PT" dirty="0"/>
              <a:t>Agricultura </a:t>
            </a:r>
            <a:r>
              <a:rPr lang="pt-PT" b="1" dirty="0"/>
              <a:t>entre</a:t>
            </a:r>
            <a:r>
              <a:rPr lang="pt-PT" dirty="0"/>
              <a:t> as fileiras de sistemas APV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baseline="-25000" dirty="0"/>
              <a:t>L</a:t>
            </a:r>
            <a:r>
              <a:rPr lang="en-US" dirty="0"/>
              <a:t> </a:t>
            </a:r>
            <a:r>
              <a:rPr lang="en-US" dirty="0" err="1"/>
              <a:t>Superfícies</a:t>
            </a:r>
            <a:r>
              <a:rPr lang="en-US" dirty="0"/>
              <a:t> </a:t>
            </a:r>
            <a:r>
              <a:rPr lang="en-US" dirty="0" err="1"/>
              <a:t>agrícolas</a:t>
            </a:r>
            <a:r>
              <a:rPr lang="en-US" dirty="0"/>
              <a:t> </a:t>
            </a:r>
            <a:r>
              <a:rPr lang="en-US" dirty="0" err="1"/>
              <a:t>cultiváveis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</a:t>
            </a:r>
            <a:r>
              <a:rPr lang="en-US" dirty="0" err="1"/>
              <a:t>agrícolas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cultiváveis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pt-PT" dirty="0"/>
              <a:t>Altura livre inferior a 2.1 </a:t>
            </a:r>
            <a:r>
              <a:rPr lang="en-US" dirty="0"/>
              <a:t>m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pt-PT" dirty="0"/>
              <a:t>Altura livre acima de 2.1 </a:t>
            </a:r>
            <a:r>
              <a:rPr lang="en-US" dirty="0"/>
              <a:t>m</a:t>
            </a:r>
          </a:p>
          <a:p>
            <a:pPr marL="0" indent="0">
              <a:buNone/>
            </a:pPr>
            <a:r>
              <a:rPr lang="en-US" dirty="0"/>
              <a:t>1 </a:t>
            </a:r>
            <a:r>
              <a:rPr lang="en-US" dirty="0" err="1"/>
              <a:t>Exemplos</a:t>
            </a:r>
            <a:r>
              <a:rPr lang="en-US" dirty="0"/>
              <a:t> de </a:t>
            </a:r>
            <a:r>
              <a:rPr lang="en-US" dirty="0" err="1"/>
              <a:t>módulos</a:t>
            </a:r>
            <a:r>
              <a:rPr lang="en-US" dirty="0"/>
              <a:t> </a:t>
            </a:r>
            <a:r>
              <a:rPr lang="en-US" dirty="0" err="1"/>
              <a:t>fotovoltaicos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Estrutura</a:t>
            </a:r>
            <a:r>
              <a:rPr lang="en-US" dirty="0"/>
              <a:t> de </a:t>
            </a:r>
            <a:r>
              <a:rPr lang="en-US" dirty="0" err="1"/>
              <a:t>montagem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 </a:t>
            </a:r>
            <a:r>
              <a:rPr lang="en-US" dirty="0" err="1"/>
              <a:t>Exemplos</a:t>
            </a:r>
            <a:r>
              <a:rPr lang="en-US" dirty="0"/>
              <a:t> de </a:t>
            </a:r>
            <a:r>
              <a:rPr lang="en-US" dirty="0" err="1"/>
              <a:t>culturas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B40BAE-59AE-F732-255E-66B82F88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4C382F25-83D4-93FA-DE75-3A98DFD9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EBA017-A76C-F0F0-4D31-E2BDC4250D01}"/>
              </a:ext>
            </a:extLst>
          </p:cNvPr>
          <p:cNvSpPr txBox="1"/>
          <p:nvPr/>
        </p:nvSpPr>
        <p:spPr>
          <a:xfrm rot="16200000">
            <a:off x="10453463" y="4800375"/>
            <a:ext cx="3169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Credits: Fraunhofer ISE</a:t>
            </a:r>
          </a:p>
        </p:txBody>
      </p:sp>
    </p:spTree>
    <p:extLst>
      <p:ext uri="{BB962C8B-B14F-4D97-AF65-F5344CB8AC3E}">
        <p14:creationId xmlns:p14="http://schemas.microsoft.com/office/powerpoint/2010/main" val="274484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1FB73-3007-54A8-6FF3-FAFEAE242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749B4-47F8-A89A-B67F-1155C0FA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7" y="812800"/>
            <a:ext cx="11831273" cy="1012825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Agri-Photovoltaics</a:t>
            </a:r>
            <a:r>
              <a:rPr lang="pt-PT" dirty="0"/>
              <a:t>: uma solução vantajosa para todos</a:t>
            </a:r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FA7943A-2239-4EAB-23C4-C330415755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0278" y="2730168"/>
            <a:ext cx="5017443" cy="2542252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A05F10-E23D-E90C-B2D2-3351A461E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601979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Category II (DIN SPEC 91434) Variant 2: </a:t>
            </a:r>
          </a:p>
          <a:p>
            <a:r>
              <a:rPr lang="pt-PT" dirty="0"/>
              <a:t>PV </a:t>
            </a:r>
            <a:r>
              <a:rPr lang="pt-PT" dirty="0" err="1"/>
              <a:t>inter-espaços</a:t>
            </a:r>
            <a:r>
              <a:rPr lang="pt-PT" dirty="0"/>
              <a:t> com distância vertical </a:t>
            </a:r>
            <a:r>
              <a:rPr lang="en-US" dirty="0"/>
              <a:t>&lt; 2.1 m</a:t>
            </a:r>
          </a:p>
          <a:p>
            <a:r>
              <a:rPr lang="pt-PT" dirty="0"/>
              <a:t>Agricultura </a:t>
            </a:r>
            <a:r>
              <a:rPr lang="pt-PT" b="1" dirty="0"/>
              <a:t>entre</a:t>
            </a:r>
            <a:r>
              <a:rPr lang="pt-PT" dirty="0"/>
              <a:t> as fileiras de sistemas APV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baseline="-25000" dirty="0"/>
              <a:t>L</a:t>
            </a:r>
            <a:r>
              <a:rPr lang="en-US" dirty="0"/>
              <a:t> </a:t>
            </a:r>
            <a:r>
              <a:rPr lang="en-US" dirty="0" err="1"/>
              <a:t>Superfícies</a:t>
            </a:r>
            <a:r>
              <a:rPr lang="en-US" dirty="0"/>
              <a:t> </a:t>
            </a:r>
            <a:r>
              <a:rPr lang="en-US" dirty="0" err="1"/>
              <a:t>agrícolas</a:t>
            </a:r>
            <a:r>
              <a:rPr lang="en-US" dirty="0"/>
              <a:t> </a:t>
            </a:r>
            <a:r>
              <a:rPr lang="en-US" dirty="0" err="1"/>
              <a:t>cultiváveis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</a:t>
            </a:r>
            <a:r>
              <a:rPr lang="en-US" dirty="0" err="1"/>
              <a:t>agrícolas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cultiváveis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pt-PT" dirty="0"/>
              <a:t>Altura livre inferior a 2,1 </a:t>
            </a:r>
            <a:r>
              <a:rPr lang="en-US" dirty="0"/>
              <a:t>m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pt-PT" dirty="0"/>
              <a:t>Altura livre acima de 2,1 </a:t>
            </a:r>
            <a:r>
              <a:rPr lang="en-US" dirty="0"/>
              <a:t>m</a:t>
            </a:r>
          </a:p>
          <a:p>
            <a:pPr marL="0" indent="0">
              <a:buNone/>
            </a:pPr>
            <a:r>
              <a:rPr lang="en-US" dirty="0"/>
              <a:t>1 </a:t>
            </a:r>
            <a:r>
              <a:rPr lang="en-US" dirty="0" err="1"/>
              <a:t>Exemplos</a:t>
            </a:r>
            <a:r>
              <a:rPr lang="en-US" dirty="0"/>
              <a:t> de </a:t>
            </a:r>
            <a:r>
              <a:rPr lang="en-US" dirty="0" err="1"/>
              <a:t>módulos</a:t>
            </a:r>
            <a:r>
              <a:rPr lang="en-US" dirty="0"/>
              <a:t> </a:t>
            </a:r>
            <a:r>
              <a:rPr lang="en-US" dirty="0" err="1"/>
              <a:t>fotovoltaicos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Estrutura</a:t>
            </a:r>
            <a:r>
              <a:rPr lang="en-US" dirty="0"/>
              <a:t> de </a:t>
            </a:r>
            <a:r>
              <a:rPr lang="en-US" dirty="0" err="1"/>
              <a:t>montagem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 </a:t>
            </a:r>
            <a:r>
              <a:rPr lang="en-US" dirty="0" err="1"/>
              <a:t>Exemplos</a:t>
            </a:r>
            <a:r>
              <a:rPr lang="en-US" dirty="0"/>
              <a:t> de </a:t>
            </a:r>
            <a:r>
              <a:rPr lang="en-US" dirty="0" err="1"/>
              <a:t>culturas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1D4A88-3740-8C31-FE04-F495406C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E46741D-4AF1-CBC1-0964-D3D333D0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3A0AFE-13F3-7F1A-483C-30360CE9EB59}"/>
              </a:ext>
            </a:extLst>
          </p:cNvPr>
          <p:cNvSpPr txBox="1"/>
          <p:nvPr/>
        </p:nvSpPr>
        <p:spPr>
          <a:xfrm rot="16200000">
            <a:off x="10453463" y="4800375"/>
            <a:ext cx="3169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Credits: Fraunhofer ISE</a:t>
            </a:r>
          </a:p>
        </p:txBody>
      </p:sp>
    </p:spTree>
    <p:extLst>
      <p:ext uri="{BB962C8B-B14F-4D97-AF65-F5344CB8AC3E}">
        <p14:creationId xmlns:p14="http://schemas.microsoft.com/office/powerpoint/2010/main" val="89284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erba, Raccolto, raccolto/taglio, aria aperta&#10;&#10;Descrizione generata automaticamente">
            <a:extLst>
              <a:ext uri="{FF2B5EF4-FFF2-40B4-BE49-F238E27FC236}">
                <a16:creationId xmlns:a16="http://schemas.microsoft.com/office/drawing/2014/main" id="{EE07526B-6FFB-BAF4-8BE2-01BC85DA6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8014F5FA-46F7-60F7-5CC5-BF4CCBD9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Biomassa</a:t>
            </a: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09295C76-41C2-AFF5-42B9-9D7B7AB90F2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C66">
              <a:alpha val="50196"/>
            </a:srgbClr>
          </a:solidFill>
        </p:spPr>
        <p:txBody>
          <a:bodyPr>
            <a:normAutofit/>
          </a:bodyPr>
          <a:lstStyle/>
          <a:p>
            <a:pPr algn="just"/>
            <a:r>
              <a:rPr lang="pt-PT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Biomassa a energia utilizada pela humanidade desde a descoberta do uso do fogo para cozinhar, aquecer e mais tarde para a metalurgia</a:t>
            </a:r>
          </a:p>
          <a:p>
            <a:pPr algn="just"/>
            <a:r>
              <a:rPr lang="pt-PT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termo biomassa inclui todos os materiais orgânicos provenientes de vegetais e animais (de origem marinha ou do solo) com a exclusão dos fósseis, suscetíveis de serem utilizados para fins de produção de energia</a:t>
            </a:r>
          </a:p>
          <a:p>
            <a:pPr algn="just"/>
            <a:r>
              <a:rPr lang="pt-PT" sz="32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biomassa é a energia solar fixada na matéria orgânica através da fotossíntese</a:t>
            </a:r>
            <a:endParaRPr lang="en-GB" sz="3200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0E38F392-A0F9-168C-467A-7D4C3DF5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Unit: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Biomass to Energy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50D731-8BDF-26B0-F5F1-2E492A23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85E2B77-5130-1459-6CFE-2DC843A067E2}"/>
              </a:ext>
            </a:extLst>
          </p:cNvPr>
          <p:cNvSpPr txBox="1"/>
          <p:nvPr/>
        </p:nvSpPr>
        <p:spPr>
          <a:xfrm rot="16200000">
            <a:off x="10361711" y="4980083"/>
            <a:ext cx="3429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 Credits: 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prostooleh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Freepik</a:t>
            </a:r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87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B3CC22-2394-86F5-08F9-EF51FDBE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Fontes </a:t>
            </a:r>
            <a:r>
              <a:rPr lang="en-GB" dirty="0" err="1"/>
              <a:t>múltiplas</a:t>
            </a:r>
            <a:r>
              <a:rPr lang="en-GB" dirty="0"/>
              <a:t> de </a:t>
            </a:r>
            <a:r>
              <a:rPr lang="en-GB" dirty="0" err="1"/>
              <a:t>biomassa</a:t>
            </a:r>
            <a:endParaRPr lang="en-GB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8957D9C-9222-2102-BF46-E49BA8624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4755"/>
            <a:ext cx="10515600" cy="4030090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D20C6B-3C0A-79B9-6159-E6B93A2B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5C095D-2CD2-E4C9-544B-1193109AE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699" y="3612284"/>
            <a:ext cx="929774" cy="7780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6CC852-EE98-D209-C694-7447967F530C}"/>
              </a:ext>
            </a:extLst>
          </p:cNvPr>
          <p:cNvSpPr txBox="1"/>
          <p:nvPr/>
        </p:nvSpPr>
        <p:spPr>
          <a:xfrm rot="16200000">
            <a:off x="10806212" y="4853087"/>
            <a:ext cx="2463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IEA ETP 2017</a:t>
            </a:r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4664C394-746A-AB98-99F6-76CCCD11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tx1"/>
                </a:solidFill>
              </a:rPr>
              <a:t>Sub Unit: </a:t>
            </a:r>
            <a:r>
              <a:rPr lang="en-US" b="1" dirty="0">
                <a:solidFill>
                  <a:schemeClr val="tx1"/>
                </a:solidFill>
              </a:rPr>
              <a:t> Biomass to Energy </a:t>
            </a:r>
          </a:p>
        </p:txBody>
      </p:sp>
    </p:spTree>
    <p:extLst>
      <p:ext uri="{BB962C8B-B14F-4D97-AF65-F5344CB8AC3E}">
        <p14:creationId xmlns:p14="http://schemas.microsoft.com/office/powerpoint/2010/main" val="397776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EF28A4-9052-98F1-DD75-030FC899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Biomassa</a:t>
            </a:r>
            <a:r>
              <a:rPr lang="en-GB" dirty="0"/>
              <a:t>: CO</a:t>
            </a:r>
            <a:r>
              <a:rPr lang="en-GB" baseline="-25000" dirty="0"/>
              <a:t>2</a:t>
            </a:r>
            <a:r>
              <a:rPr lang="en-GB" dirty="0"/>
              <a:t> “</a:t>
            </a:r>
            <a:r>
              <a:rPr lang="en-GB" dirty="0" err="1"/>
              <a:t>neutro</a:t>
            </a:r>
            <a:r>
              <a:rPr lang="en-GB" dirty="0"/>
              <a:t>”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CC78A9D-999D-5CDB-CF44-20B5FD1DA1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804" y="2770187"/>
            <a:ext cx="5908997" cy="3406776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6B00CC-4790-8FB4-97C4-8D74B858F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/>
              <a:t>À medida que a biomassa (florestas, culturas, etc.) cresce, o CO</a:t>
            </a:r>
            <a:r>
              <a:rPr lang="pt-PT" sz="1700" dirty="0"/>
              <a:t>2</a:t>
            </a:r>
            <a:r>
              <a:rPr lang="pt-PT" dirty="0"/>
              <a:t> é retirado da atmosfera através da fotossíntese, convertido em carbono orgânico e armazenado na biomassa. </a:t>
            </a:r>
          </a:p>
          <a:p>
            <a:pPr marL="0" indent="0" algn="just">
              <a:buNone/>
            </a:pPr>
            <a:r>
              <a:rPr lang="pt-PT" dirty="0"/>
              <a:t>As árvores e as culturas libertam o carbono armazenado quando morrem, se decompõem ou são queimadas. </a:t>
            </a:r>
          </a:p>
          <a:p>
            <a:pPr marL="0" indent="0" algn="just">
              <a:buNone/>
            </a:pPr>
            <a:r>
              <a:rPr lang="pt-PT" dirty="0"/>
              <a:t>Quando a biomassa liberta o carbono sob a forma de CO</a:t>
            </a:r>
            <a:r>
              <a:rPr lang="pt-PT" sz="1700" dirty="0"/>
              <a:t>2</a:t>
            </a:r>
            <a:r>
              <a:rPr lang="pt-PT" dirty="0"/>
              <a:t>, o ciclo do carbono fica concluído. O carbono contido na biomassa regressará à atmosfera, independentemente de ser queimado para produzir energia, </a:t>
            </a:r>
            <a:r>
              <a:rPr lang="pt-PT" dirty="0" err="1"/>
              <a:t>biodegradado</a:t>
            </a:r>
            <a:r>
              <a:rPr lang="pt-PT" dirty="0"/>
              <a:t> ou perdido num incêndio florestal.</a:t>
            </a:r>
          </a:p>
          <a:p>
            <a:pPr marL="0" indent="0" algn="just">
              <a:buNone/>
            </a:pPr>
            <a:r>
              <a:rPr lang="pt-PT" dirty="0"/>
              <a:t>Em geral, o fluxo de CO</a:t>
            </a:r>
            <a:r>
              <a:rPr lang="pt-PT" sz="1700" dirty="0"/>
              <a:t>2</a:t>
            </a:r>
            <a:r>
              <a:rPr lang="pt-PT" dirty="0"/>
              <a:t> florestal é positivo em termos de carbono quando as florestas são geridas de forma sustentável e o sistema florestal continua a ser um sumidouro líquido de CO</a:t>
            </a:r>
            <a:r>
              <a:rPr lang="pt-PT" sz="1700" dirty="0"/>
              <a:t>2</a:t>
            </a:r>
            <a:r>
              <a:rPr lang="pt-PT" dirty="0"/>
              <a:t> da atmosfera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FC8178-730A-50CF-1AAE-501E001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F3474226-7D3E-9FC7-61F8-5F05DE7A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tx1"/>
                </a:solidFill>
              </a:rPr>
              <a:t>Sub Unit: </a:t>
            </a:r>
            <a:r>
              <a:rPr lang="en-US" b="1" dirty="0">
                <a:solidFill>
                  <a:schemeClr val="tx1"/>
                </a:solidFill>
              </a:rPr>
              <a:t> Biomass to Energy </a:t>
            </a:r>
          </a:p>
        </p:txBody>
      </p:sp>
    </p:spTree>
    <p:extLst>
      <p:ext uri="{BB962C8B-B14F-4D97-AF65-F5344CB8AC3E}">
        <p14:creationId xmlns:p14="http://schemas.microsoft.com/office/powerpoint/2010/main" val="268432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FF2E134-BD24-1677-210F-9721804E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Panorama das </a:t>
            </a:r>
            <a:r>
              <a:rPr lang="en-GB" dirty="0" err="1"/>
              <a:t>vias</a:t>
            </a:r>
            <a:r>
              <a:rPr lang="en-GB" dirty="0"/>
              <a:t> </a:t>
            </a:r>
            <a:r>
              <a:rPr lang="en-GB" dirty="0" err="1"/>
              <a:t>bioenergéticas</a:t>
            </a:r>
            <a:endParaRPr lang="en-GB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4DF09BE2-E955-B290-7F16-13D842BD3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487523"/>
            <a:ext cx="9448802" cy="4849742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773352-300B-9EFA-A9E7-052FCEBA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18</a:t>
            </a:fld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EFC444D-884A-61BE-07D6-DF0893EE1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26" y="5849866"/>
            <a:ext cx="929774" cy="77801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FC67DD-E4AE-7357-E7AF-4145BD0D0F85}"/>
              </a:ext>
            </a:extLst>
          </p:cNvPr>
          <p:cNvSpPr txBox="1"/>
          <p:nvPr/>
        </p:nvSpPr>
        <p:spPr>
          <a:xfrm rot="16200000">
            <a:off x="10220424" y="4267299"/>
            <a:ext cx="3635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IEA Bioenergy Roadmap, 2017</a:t>
            </a:r>
          </a:p>
        </p:txBody>
      </p:sp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id="{3B3EE96E-14BD-9507-42C4-BE69BB0C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tx1"/>
                </a:solidFill>
              </a:rPr>
              <a:t>Sub Unit: </a:t>
            </a:r>
            <a:r>
              <a:rPr lang="en-US" b="1" dirty="0">
                <a:solidFill>
                  <a:schemeClr val="tx1"/>
                </a:solidFill>
              </a:rPr>
              <a:t> Biomass to Energy </a:t>
            </a:r>
          </a:p>
        </p:txBody>
      </p:sp>
    </p:spTree>
    <p:extLst>
      <p:ext uri="{BB962C8B-B14F-4D97-AF65-F5344CB8AC3E}">
        <p14:creationId xmlns:p14="http://schemas.microsoft.com/office/powerpoint/2010/main" val="392617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cielo, aria aperta, dispositivo, mulino a vento&#10;&#10;Descrizione generata automaticamente">
            <a:extLst>
              <a:ext uri="{FF2B5EF4-FFF2-40B4-BE49-F238E27FC236}">
                <a16:creationId xmlns:a16="http://schemas.microsoft.com/office/drawing/2014/main" id="{CC5E6CA6-B8CD-6D30-29C2-AFD549B8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2" b="8036"/>
          <a:stretch/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A2CBFD6-DCBB-9F1D-958A-FDFF628F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22" y="681037"/>
            <a:ext cx="4969777" cy="965201"/>
          </a:xfrm>
        </p:spPr>
        <p:txBody>
          <a:bodyPr>
            <a:normAutofit fontScale="90000"/>
          </a:bodyPr>
          <a:lstStyle/>
          <a:p>
            <a:pPr algn="r"/>
            <a:r>
              <a:rPr lang="pt-PT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Pequena produção eólica para zonas rurais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673BCE0-51C3-AAD4-E243-2E665609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623" y="1825625"/>
            <a:ext cx="6197600" cy="4351338"/>
          </a:xfrm>
          <a:solidFill>
            <a:srgbClr val="346EB1">
              <a:alpha val="40000"/>
            </a:srgb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P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pequenas turbinas eólicas (</a:t>
            </a:r>
            <a:r>
              <a:rPr lang="pt-PT" dirty="0" err="1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SWTs</a:t>
            </a:r>
            <a:r>
              <a:rPr lang="pt-P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oferecem soluções de energia descentralizadas, proporcionando independência energética e resiliência, especialmente em áreas com acesso limitado a redes elétricas centralizadas. Enquanto os grandes parques eólicos se destinam à produção de eletricidade à escala dos serviços públicos, as SWT continuam a servir necessidades localizadas e aplicações específicas, contribuindo para o acesso sustentável à energia e para o desenvolvimento rural em todo o mundo. Alguns exemplos de aplicações são:</a:t>
            </a:r>
            <a:endParaRPr lang="en-US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Agregados familiares e zonas rurais.</a:t>
            </a:r>
          </a:p>
          <a:p>
            <a:r>
              <a:rPr lang="pt-P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híbridos de energia.</a:t>
            </a:r>
          </a:p>
          <a:p>
            <a:r>
              <a:rPr lang="pt-P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 de energia direta.</a:t>
            </a:r>
          </a:p>
          <a:p>
            <a:r>
              <a:rPr lang="pt-P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rural.</a:t>
            </a:r>
            <a:endParaRPr lang="en-US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C51769E0-BF69-BA56-9295-8487891A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bg1"/>
                </a:solidFill>
              </a:rPr>
              <a:t>Sub Unit: </a:t>
            </a:r>
            <a:r>
              <a:rPr lang="en-US" b="1" dirty="0">
                <a:solidFill>
                  <a:schemeClr val="bg1"/>
                </a:solidFill>
              </a:rPr>
              <a:t> Other RES based solutions for agriculture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FC0ADB-DB03-EDE2-25B8-DF782EE1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16245F8-52B7-67D6-EB49-C9961E44156F}"/>
              </a:ext>
            </a:extLst>
          </p:cNvPr>
          <p:cNvSpPr txBox="1"/>
          <p:nvPr/>
        </p:nvSpPr>
        <p:spPr>
          <a:xfrm rot="16200000">
            <a:off x="10525522" y="5172472"/>
            <a:ext cx="3025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Picture Credits: jannoon028 on </a:t>
            </a:r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Freepik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4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23260"/>
            <a:ext cx="11582400" cy="2387600"/>
          </a:xfrm>
        </p:spPr>
        <p:txBody>
          <a:bodyPr anchor="ctr">
            <a:normAutofit fontScale="90000"/>
          </a:bodyPr>
          <a:lstStyle/>
          <a:p>
            <a:r>
              <a:rPr lang="en-GB" b="1" dirty="0" err="1">
                <a:solidFill>
                  <a:srgbClr val="94C020"/>
                </a:solidFill>
                <a:latin typeface="+mn-lt"/>
              </a:rPr>
              <a:t>Curso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: VET-A1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 err="1">
                <a:solidFill>
                  <a:srgbClr val="94C020"/>
                </a:solidFill>
                <a:latin typeface="+mn-lt"/>
              </a:rPr>
              <a:t>Módulo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: </a:t>
            </a:r>
            <a:r>
              <a:rPr lang="pt-PT" dirty="0"/>
              <a:t>Sustentabilidade agrícola, gestão dos recursos naturais e ação climática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 err="1">
                <a:solidFill>
                  <a:srgbClr val="94C020"/>
                </a:solidFill>
                <a:latin typeface="+mn-lt"/>
              </a:rPr>
              <a:t>Unidade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 Curricular:</a:t>
            </a:r>
            <a:r>
              <a:rPr lang="pt-PT" dirty="0"/>
              <a:t> Soluções de energias renováveis para a agricultura</a:t>
            </a: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9144000" cy="84026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dirty="0"/>
              <a:t>UNIFI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841D0A0-10F3-739B-EE3D-76C28F6B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 e pico-</a:t>
            </a:r>
            <a:r>
              <a:rPr lang="en-GB" dirty="0" err="1"/>
              <a:t>hídricas</a:t>
            </a:r>
            <a:endParaRPr lang="en-GB" dirty="0"/>
          </a:p>
        </p:txBody>
      </p:sp>
      <p:pic>
        <p:nvPicPr>
          <p:cNvPr id="12" name="Segnaposto contenuto 11" descr="Immagine che contiene schizzo, disegno, mappa, Line art&#10;&#10;Descrizione generata automaticamente">
            <a:extLst>
              <a:ext uri="{FF2B5EF4-FFF2-40B4-BE49-F238E27FC236}">
                <a16:creationId xmlns:a16="http://schemas.microsoft.com/office/drawing/2014/main" id="{8171087E-A19A-B4B3-599F-D7FE0584B7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8300" y="1850930"/>
            <a:ext cx="5181600" cy="4300728"/>
          </a:xfr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1F114039-E6EF-EA96-8071-B51C91F0A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4800" y="1825625"/>
            <a:ext cx="6807200" cy="4351338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As micro e pico-hídricas são uma opção viável para gerar eletricidade fora da rede em áreas remotas com água corrente acessível. </a:t>
            </a:r>
          </a:p>
          <a:p>
            <a:r>
              <a:rPr lang="pt-PT" dirty="0"/>
              <a:t>Estes sistemas fornecem energia fiável, reduzindo a dependência de redes distantes. </a:t>
            </a:r>
          </a:p>
          <a:p>
            <a:r>
              <a:rPr lang="pt-PT" dirty="0"/>
              <a:t>Em termos económicos, oferecem uma alternativa rentável para a produção local de eletricidade em regiões difíceis e remotas onde a extensão da rede é impraticável. </a:t>
            </a:r>
          </a:p>
          <a:p>
            <a:r>
              <a:rPr lang="pt-PT" dirty="0"/>
              <a:t>Além disso, os projetos de reservatórios estratégicos ou de pequenas barragens podem servir para dois fins: armazenamento de energia e reservatórios de irrigação. </a:t>
            </a:r>
            <a:endParaRPr lang="en-GB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F8B07021-ABF7-8E5A-F2FF-7D8118C1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tx1"/>
                </a:solidFill>
              </a:rPr>
              <a:t>Sub Unit: </a:t>
            </a:r>
            <a:r>
              <a:rPr lang="en-US" b="1" dirty="0">
                <a:solidFill>
                  <a:schemeClr val="tx1"/>
                </a:solidFill>
              </a:rPr>
              <a:t> Other RES based solutions for agriculture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C64AB2-EFC9-9C94-1E41-35026EE8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6BBF8AB-6580-A2E4-EB1C-4B4DAF298F51}"/>
              </a:ext>
            </a:extLst>
          </p:cNvPr>
          <p:cNvSpPr txBox="1"/>
          <p:nvPr/>
        </p:nvSpPr>
        <p:spPr>
          <a:xfrm rot="16200000">
            <a:off x="11028277" y="5618077"/>
            <a:ext cx="217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Picture Credits: </a:t>
            </a:r>
            <a:r>
              <a:rPr lang="en-GB" sz="1400" dirty="0" err="1"/>
              <a:t>Intechopen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2002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FE630-8C38-5726-52A6-C489BE59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Conclusões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A8FA3D-CEF3-9237-8344-478F700AF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dirty="0"/>
              <a:t>A agricultura e as energias renováveis estão intimamente ligadas desde a antiguidade.</a:t>
            </a:r>
          </a:p>
          <a:p>
            <a:pPr algn="just"/>
            <a:r>
              <a:rPr lang="pt-PT" dirty="0"/>
              <a:t>Antes da era industrial, a maior parte da energia era produzida através da queima de biomassa. </a:t>
            </a:r>
          </a:p>
          <a:p>
            <a:pPr algn="just"/>
            <a:r>
              <a:rPr lang="pt-PT" dirty="0"/>
              <a:t>Apesar do advento da era dos combustíveis fósseis, a biomassa continua a ser uma importante fonte de energia nos países em desenvolvimento.</a:t>
            </a:r>
          </a:p>
          <a:p>
            <a:pPr algn="just"/>
            <a:r>
              <a:rPr lang="pt-PT" dirty="0"/>
              <a:t>O sector agrícola tem novas oportunidades de contribuir para a redução das emissões de dióxido de carbono ao longo de toda a cadeia de produção, devido aos desafios ambientais colocados pelas emissões de dióxido de carbono na sequência da industrialização.</a:t>
            </a:r>
          </a:p>
          <a:p>
            <a:pPr algn="just"/>
            <a:r>
              <a:rPr lang="pt-PT" dirty="0"/>
              <a:t>Este objetivo pode ser alcançado não só através da utilização tradicional da biomassa, mas também através de tecnologias avançadas de energias renováveis, como a energia solar fotovoltaica e eólica, bem como da revolução digital, que apoia práticas agrícolas melhores e mais eficientes.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BED3CF-60DC-AD4B-37DB-DFEB5428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44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1EB1FF6-C5CA-9F58-F225-83146C3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Sumário</a:t>
            </a: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BCA397B-1A77-F5AE-5632-5E60152DE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Introdução</a:t>
            </a:r>
          </a:p>
          <a:p>
            <a:r>
              <a:rPr lang="pt-PT" dirty="0"/>
              <a:t>Energia solar para agricultores</a:t>
            </a:r>
          </a:p>
          <a:p>
            <a:r>
              <a:rPr lang="pt-PT" dirty="0"/>
              <a:t>Biomassa para energia</a:t>
            </a:r>
          </a:p>
          <a:p>
            <a:r>
              <a:rPr lang="pt-PT" dirty="0"/>
              <a:t>Outras soluções baseadas em FER para a agricultura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F948D5FA-F915-B94F-3CD6-F3D42CAA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6" y="938214"/>
            <a:ext cx="10825294" cy="950912"/>
          </a:xfrm>
        </p:spPr>
        <p:txBody>
          <a:bodyPr>
            <a:normAutofit fontScale="90000"/>
          </a:bodyPr>
          <a:lstStyle/>
          <a:p>
            <a:r>
              <a:rPr lang="pt-PT" dirty="0"/>
              <a:t>Introdução</a:t>
            </a:r>
            <a:br>
              <a:rPr lang="pt-PT" dirty="0"/>
            </a:br>
            <a:r>
              <a:rPr lang="pt-PT" dirty="0"/>
              <a:t>Variações do PIB e da procura de energia 2000-2014</a:t>
            </a:r>
            <a:endParaRPr lang="en-GB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B938C827-C7CD-7130-0AA4-184EBD4EFD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269" y="2068513"/>
            <a:ext cx="7229810" cy="3865562"/>
          </a:xfrm>
          <a:prstGeom prst="rect">
            <a:avLst/>
          </a:pr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9E4812F3-14A3-E4F7-D311-B6FFA0239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9817" y="2034271"/>
            <a:ext cx="3870207" cy="3865562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dirty="0"/>
              <a:t>Em todo o mundo, o crescimento do PIB está a fazer aumentar o consumo de energia. Globalmente, por cada ponto percentual de aumento do crescimento económico fora da OCDE durante o período 2000-2014, a procura de energia aumentou cerca de 0,7%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4E6346-1AB1-1D93-945C-24A8FAC3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Introduction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33F5C2-D1A1-1B2F-D60B-15834F1E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F91AF-0E62-BAC4-8FEC-9B417842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Consumo</a:t>
            </a:r>
            <a:r>
              <a:rPr lang="en-GB" dirty="0"/>
              <a:t> Mundial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ADB95BF-A1EA-67E5-12C4-78FE3C7E0F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559936"/>
            <a:ext cx="3983111" cy="4809692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93303A-3E2F-20BE-2BF7-175196459D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7500" lnSpcReduction="20000"/>
          </a:bodyPr>
          <a:lstStyle/>
          <a:p>
            <a:pPr algn="just"/>
            <a:r>
              <a:rPr lang="pt-PT" dirty="0"/>
              <a:t>Em 2022, o mundo precisava de uma quantidade de energia equivalente à contida em 14 430 milhões de barris de petróleo. A quota-parte das energias renováveis (excluindo a hidroeletricidade) no consumo de energia primária atingiu 7,5%, enquanto o consumo de combustíveis fósseis em percentagem da energia primária se manteve estável em 82%. </a:t>
            </a:r>
          </a:p>
          <a:p>
            <a:pPr algn="just"/>
            <a:r>
              <a:rPr lang="pt-PT" dirty="0"/>
              <a:t>As emissões de gases com efeito de estufa (GEE) resultantes do fornecimento de serviços energéticos a partir de combustíveis fósseis (carvão, petróleo e gás) contribuíram significativamente para o aumento histórico das concentrações atmosféricas de GEE.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02844C-8913-6268-59D7-BF32F40B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F4C39E32-E82E-40C2-21B8-1BE1AAB0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0803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A2244-D286-E735-7FA3-D0DCD846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85" y="812800"/>
            <a:ext cx="10936515" cy="1053952"/>
          </a:xfrm>
        </p:spPr>
        <p:txBody>
          <a:bodyPr>
            <a:normAutofit fontScale="90000"/>
          </a:bodyPr>
          <a:lstStyle/>
          <a:p>
            <a:r>
              <a:rPr lang="pt-PT" dirty="0"/>
              <a:t>Redução das emissões de gases com efeito de estufa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739AE2-922E-795D-8452-C3F0F61D75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dirty="0"/>
              <a:t>Existem várias opções para reduzir as emissões de gases com efeito de estufa do sistema energético e, ao mesmo tempo, satisfazer a procura global de serviços energéticos. As energias renováveis são uma delas.</a:t>
            </a:r>
          </a:p>
          <a:p>
            <a:pPr marL="0" indent="0" algn="just">
              <a:buNone/>
            </a:pPr>
            <a:r>
              <a:rPr lang="pt-PT" dirty="0"/>
              <a:t>As energias renováveis incluem todas as formas de energia produzidas a partir de fontes renováveis de forma sustentável, incluindo a bioenergia, a energia geotérmica, a energia hidroelétrica, a energia oceânica, a energia solar e a energia eólica. (IRENA). </a:t>
            </a:r>
            <a:endParaRPr lang="en-GB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440FEAD-B187-B0F5-4509-AEAF57924C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3115" y="1866752"/>
            <a:ext cx="5181600" cy="4269083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356E3F-C2D0-3948-2999-B9CFCE39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29679F6C-F051-9396-7C01-1C9D742B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3119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Oggetto astronomico, Evento celeste, astronomia, Spazio esterno&#10;&#10;Descrizione generata automaticamente">
            <a:extLst>
              <a:ext uri="{FF2B5EF4-FFF2-40B4-BE49-F238E27FC236}">
                <a16:creationId xmlns:a16="http://schemas.microsoft.com/office/drawing/2014/main" id="{F308418C-0781-13EF-4EA6-C106A4D83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7" b="10637"/>
          <a:stretch/>
        </p:blipFill>
        <p:spPr>
          <a:xfrm>
            <a:off x="0" y="-136525"/>
            <a:ext cx="12192002" cy="68580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59768-4995-09D0-94CC-969D99A8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5B0AF6-9741-CBBE-86D4-29A6E861F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0515600" cy="877888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Energia</a:t>
            </a:r>
            <a:r>
              <a:rPr lang="en-GB" dirty="0">
                <a:solidFill>
                  <a:schemeClr val="bg1"/>
                </a:solidFill>
              </a:rPr>
              <a:t> solar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431F4789-22A6-0BF6-BD01-356BE905A99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03200" y="796954"/>
            <a:ext cx="4620470" cy="5441921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PT" sz="1600" dirty="0">
                <a:solidFill>
                  <a:schemeClr val="bg1"/>
                </a:solidFill>
              </a:rPr>
              <a:t>O Sol emite cerca de 175~178 biliões de MWA radiância, uma quantidade instantânea frequentemente identificada como a intensidade da luz solar, é a medida da densidade de potência da luz solar. É normalmente medida em W/m2.O Sol emite cerca de 175~178 biliões de MWA radiância, uma quantidade instantânea frequentemente identificada como a intensidade da luz solar, é a medida da densidade de potência da luz solar. É normalmente medida em W/m</a:t>
            </a:r>
            <a:r>
              <a:rPr lang="pt-PT" sz="1400" dirty="0">
                <a:solidFill>
                  <a:schemeClr val="bg1"/>
                </a:solidFill>
              </a:rPr>
              <a:t>2</a:t>
            </a:r>
            <a:r>
              <a:rPr lang="pt-PT" sz="1600" dirty="0">
                <a:solidFill>
                  <a:schemeClr val="bg1"/>
                </a:solidFill>
              </a:rPr>
              <a:t>. A radiância recebida do sol no topo da atmosfera (também conhecida como constante solar para a Terra) é aproximadamente igual a 1367 W/m2.  Depois de passar pela atmosfera, a radiância é reduzida para cerca de 1000 W/m2 (em média).A energia solar tem uma quota de mais de 99,9% de toda a energia convertida na Terra. A radiância recebida do sol no topo da atmosfera (também conhecida como constante solar para a Terra) é aproximadamente igual a 1367 W/m2.  Depois de passar pela atmosfera, a radiância é reduzida para cerca de 1000 W/m2 (em média).A energia solar tem uma quota de mais de 99,9% de toda a energia convertida na Terra.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BB9B8F32-8756-618A-0ADB-9A8EC24D4F3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772400" y="136525"/>
            <a:ext cx="4419600" cy="6040438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Solar</a:t>
            </a:r>
          </a:p>
          <a:p>
            <a:pPr>
              <a:spcBef>
                <a:spcPts val="1200"/>
              </a:spcBef>
            </a:pPr>
            <a:r>
              <a:rPr lang="pt-PT" dirty="0">
                <a:solidFill>
                  <a:schemeClr val="bg1"/>
                </a:solidFill>
              </a:rPr>
              <a:t>A conversão da energia radiante do sol em calor vem do passado e evoluiu atualmente para uma tecnologia bem desenvolvida. </a:t>
            </a:r>
          </a:p>
          <a:p>
            <a:pPr>
              <a:spcBef>
                <a:spcPts val="1200"/>
              </a:spcBef>
            </a:pPr>
            <a:r>
              <a:rPr lang="pt-PT" dirty="0">
                <a:solidFill>
                  <a:schemeClr val="bg1"/>
                </a:solidFill>
              </a:rPr>
              <a:t>O princípio básico da recolha térmica solar é que, quando a radiação solar atinge uma superfície, uma parte dela é absorvida, aumentando assim a temperatura da superfície.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Conversão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fotovoltaica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(PV)</a:t>
            </a:r>
          </a:p>
          <a:p>
            <a:r>
              <a:rPr lang="pt-PT" dirty="0">
                <a:solidFill>
                  <a:schemeClr val="bg1"/>
                </a:solidFill>
              </a:rPr>
              <a:t>Conversão direta da luz solar em eletricidade, sem intervenção de um motor térmico.</a:t>
            </a:r>
          </a:p>
          <a:p>
            <a:r>
              <a:rPr lang="pt-PT" dirty="0">
                <a:solidFill>
                  <a:schemeClr val="bg1"/>
                </a:solidFill>
              </a:rPr>
              <a:t>Conversão da radiação solar em energia elétrica por meio de células solares desenvolvidas desde o início dos anos 60 como parte da tecnologia de satélites e de viagens espaciais.</a:t>
            </a:r>
          </a:p>
          <a:p>
            <a:r>
              <a:rPr lang="pt-PT" dirty="0">
                <a:solidFill>
                  <a:schemeClr val="bg1"/>
                </a:solidFill>
              </a:rPr>
              <a:t>Dispositivos fotovoltaicos: sistemas autónomos que fornecem potências de microwatts a megawatts.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50C6743C-44BF-D495-9B79-066B8E16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bg1"/>
                </a:solidFill>
              </a:rPr>
              <a:t>Sub Unit: </a:t>
            </a:r>
            <a:r>
              <a:rPr lang="en-US" b="1" dirty="0">
                <a:solidFill>
                  <a:schemeClr val="bg1"/>
                </a:solidFill>
              </a:rPr>
              <a:t>Solar Energy for farmers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C981FB7-1B31-A465-58DD-1F9DECAEB7D5}"/>
              </a:ext>
            </a:extLst>
          </p:cNvPr>
          <p:cNvSpPr txBox="1"/>
          <p:nvPr/>
        </p:nvSpPr>
        <p:spPr>
          <a:xfrm rot="16200000">
            <a:off x="11031764" y="5793421"/>
            <a:ext cx="1914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Image by </a:t>
            </a:r>
            <a:r>
              <a:rPr lang="en-GB" sz="1200" dirty="0" err="1">
                <a:solidFill>
                  <a:schemeClr val="bg1"/>
                </a:solidFill>
              </a:rPr>
              <a:t>freepik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8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1C31BAAF-8362-89A5-DB77-6369921A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Energia</a:t>
            </a:r>
            <a:r>
              <a:rPr lang="en-GB" dirty="0"/>
              <a:t> solar </a:t>
            </a:r>
            <a:r>
              <a:rPr lang="en-GB" dirty="0" err="1"/>
              <a:t>térmica</a:t>
            </a:r>
            <a:endParaRPr lang="en-GB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DCFB9C0-3B20-1442-C075-B6A6AADC5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38625" cy="4351338"/>
          </a:xfrm>
        </p:spPr>
        <p:txBody>
          <a:bodyPr anchor="ctr"/>
          <a:lstStyle/>
          <a:p>
            <a:pPr algn="just"/>
            <a:r>
              <a:rPr lang="pt-PT" sz="1800" kern="100" dirty="0">
                <a:latin typeface="Calibri" panose="020F0502020204030204" pitchFamily="34" charset="0"/>
                <a:ea typeface="DengXian" panose="02010600030101010101" pitchFamily="2" charset="-122"/>
              </a:rPr>
              <a:t>O aproveitamento da energia radiante do sol e a sua conversão em calor evoluiu do passado para uma tecnologia sofisticada atualmente.</a:t>
            </a:r>
          </a:p>
          <a:p>
            <a:pPr algn="just"/>
            <a:r>
              <a:rPr lang="pt-PT" sz="1800" kern="100" dirty="0">
                <a:latin typeface="Calibri" panose="020F0502020204030204" pitchFamily="34" charset="0"/>
                <a:ea typeface="DengXian" panose="02010600030101010101" pitchFamily="2" charset="-122"/>
              </a:rPr>
              <a:t>Na recolha térmica solar, quando a radiação solar atinge uma superfície, esta absorve uma parte, aumentando a temperatura da superfície.</a:t>
            </a:r>
          </a:p>
          <a:p>
            <a:pPr algn="just"/>
            <a:r>
              <a:rPr lang="pt-PT" sz="1800" kern="100" dirty="0">
                <a:latin typeface="Calibri" panose="020F0502020204030204" pitchFamily="34" charset="0"/>
                <a:ea typeface="DengXian" panose="02010600030101010101" pitchFamily="2" charset="-122"/>
              </a:rPr>
              <a:t>A eficácia de um coletor solar depende da eficiência de absorção e da minimização das perdas térmicas e de irradiação para o meio envolvente, bem como da extração eficiente de energia para utilização prática. </a:t>
            </a:r>
            <a:endParaRPr lang="it-IT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7F16F4-D9AF-1C30-7761-6935B1CE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4E9239-237E-5DBB-718B-AF365F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2" descr="Credits: https://www.zenenergy.com.au/">
            <a:extLst>
              <a:ext uri="{FF2B5EF4-FFF2-40B4-BE49-F238E27FC236}">
                <a16:creationId xmlns:a16="http://schemas.microsoft.com/office/drawing/2014/main" id="{1FF3E3F4-B185-D1CE-E500-B593438A99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r="19084"/>
          <a:stretch/>
        </p:blipFill>
        <p:spPr bwMode="auto">
          <a:xfrm>
            <a:off x="5324475" y="2099425"/>
            <a:ext cx="6877050" cy="38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3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egnaposto contenuto 18">
            <a:extLst>
              <a:ext uri="{FF2B5EF4-FFF2-40B4-BE49-F238E27FC236}">
                <a16:creationId xmlns:a16="http://schemas.microsoft.com/office/drawing/2014/main" id="{C510B414-ED68-1098-9853-978835C493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79" y="1905001"/>
            <a:ext cx="6298692" cy="419258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6331DD3-19B5-791C-CE06-0B4D5B94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Sistema de aquecimento solar doméstico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BCC559-E1CA-6A5A-4500-4CFE41A4DC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/>
              <a:t>Um sistema solar térmico tradicional funciona de acordo com três ações principais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pt-PT" dirty="0"/>
              <a:t>"Colheita" da radiação solar com os painéis (1)</a:t>
            </a:r>
          </a:p>
          <a:p>
            <a:pPr marL="0" indent="0">
              <a:buNone/>
            </a:pPr>
            <a:r>
              <a:rPr lang="pt-PT" dirty="0"/>
              <a:t>Transferência de calor para um sistema de armazenamento/caldeira (2) com circulação natural ou forçada,</a:t>
            </a:r>
          </a:p>
          <a:p>
            <a:pPr marL="0" indent="0">
              <a:buNone/>
            </a:pPr>
            <a:r>
              <a:rPr lang="pt-PT" dirty="0"/>
              <a:t>O sistema de controlo (3) gere a distribuição do calor para a utilização (4), como o aquecimento ou a água quente sanitária.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E52C02-EFF2-008F-E86A-3F7A0EEB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76774AEE-D692-4D69-8D1F-8B3E6273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3CBB986-18F4-F7B0-5976-1F05538629B8}"/>
              </a:ext>
            </a:extLst>
          </p:cNvPr>
          <p:cNvSpPr txBox="1"/>
          <p:nvPr/>
        </p:nvSpPr>
        <p:spPr>
          <a:xfrm rot="16200000">
            <a:off x="10557027" y="4926419"/>
            <a:ext cx="29479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Picture Credits: buildersontario.com</a:t>
            </a:r>
          </a:p>
        </p:txBody>
      </p:sp>
    </p:spTree>
    <p:extLst>
      <p:ext uri="{BB962C8B-B14F-4D97-AF65-F5344CB8AC3E}">
        <p14:creationId xmlns:p14="http://schemas.microsoft.com/office/powerpoint/2010/main" val="1169350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2254</Words>
  <Application>Microsoft Office PowerPoint</Application>
  <PresentationFormat>Ecrã Panorâmico</PresentationFormat>
  <Paragraphs>164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8" baseType="lpstr">
      <vt:lpstr>DengXian</vt:lpstr>
      <vt:lpstr>Arial</vt:lpstr>
      <vt:lpstr>Calibri</vt:lpstr>
      <vt:lpstr>Calibri Light</vt:lpstr>
      <vt:lpstr>Wingdings</vt:lpstr>
      <vt:lpstr>Tema1</vt:lpstr>
      <vt:lpstr>Apresentação do PowerPoint</vt:lpstr>
      <vt:lpstr>Curso: VET-A1 Módulo: Sustentabilidade agrícola, gestão dos recursos naturais e ação climática Unidade Curricular: Soluções de energias renováveis para a agricultura</vt:lpstr>
      <vt:lpstr>Sumário</vt:lpstr>
      <vt:lpstr>Introdução Variações do PIB e da procura de energia 2000-2014</vt:lpstr>
      <vt:lpstr>Consumo Mundial</vt:lpstr>
      <vt:lpstr>Redução das emissões de gases com efeito de estufa</vt:lpstr>
      <vt:lpstr>Energia solar</vt:lpstr>
      <vt:lpstr>Energia solar térmica</vt:lpstr>
      <vt:lpstr>Sistema de aquecimento solar doméstico</vt:lpstr>
      <vt:lpstr>Sistema solar fotovoltaico doméstico</vt:lpstr>
      <vt:lpstr>O conceito de Agri-Photovoltaics (APV)</vt:lpstr>
      <vt:lpstr>Agri-Photovoltaics: uma solução vantajosa para todos</vt:lpstr>
      <vt:lpstr>Agri-Photovoltaics: uma solução vantajosa para todos</vt:lpstr>
      <vt:lpstr>Agri-Photovoltaics: uma solução vantajosa para todos</vt:lpstr>
      <vt:lpstr>Biomassa</vt:lpstr>
      <vt:lpstr>Fontes múltiplas de biomassa</vt:lpstr>
      <vt:lpstr>Biomassa: CO2 “neutro”</vt:lpstr>
      <vt:lpstr>Panorama das vias bioenergéticas</vt:lpstr>
      <vt:lpstr>Pequena produção eólica para zonas rurais</vt:lpstr>
      <vt:lpstr>Micro e pico-hídricas</vt:lpstr>
      <vt:lpstr>Conclusões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Joaquim Fernando Moreira da Silva</cp:lastModifiedBy>
  <cp:revision>55</cp:revision>
  <dcterms:created xsi:type="dcterms:W3CDTF">2022-08-02T09:54:50Z</dcterms:created>
  <dcterms:modified xsi:type="dcterms:W3CDTF">2024-03-15T18:04:55Z</dcterms:modified>
</cp:coreProperties>
</file>