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3"/>
  </p:notesMasterIdLst>
  <p:sldIdLst>
    <p:sldId id="265" r:id="rId2"/>
    <p:sldId id="256" r:id="rId3"/>
    <p:sldId id="260" r:id="rId4"/>
    <p:sldId id="277" r:id="rId5"/>
    <p:sldId id="269" r:id="rId6"/>
    <p:sldId id="267" r:id="rId7"/>
    <p:sldId id="278" r:id="rId8"/>
    <p:sldId id="268" r:id="rId9"/>
    <p:sldId id="263" r:id="rId10"/>
    <p:sldId id="261" r:id="rId11"/>
    <p:sldId id="271" r:id="rId12"/>
    <p:sldId id="270" r:id="rId13"/>
    <p:sldId id="272" r:id="rId14"/>
    <p:sldId id="279" r:id="rId15"/>
    <p:sldId id="281" r:id="rId16"/>
    <p:sldId id="290" r:id="rId17"/>
    <p:sldId id="291" r:id="rId18"/>
    <p:sldId id="297" r:id="rId19"/>
    <p:sldId id="292" r:id="rId20"/>
    <p:sldId id="293" r:id="rId21"/>
    <p:sldId id="282" r:id="rId22"/>
    <p:sldId id="294" r:id="rId23"/>
    <p:sldId id="295" r:id="rId24"/>
    <p:sldId id="296" r:id="rId25"/>
    <p:sldId id="283" r:id="rId26"/>
    <p:sldId id="298" r:id="rId27"/>
    <p:sldId id="284" r:id="rId28"/>
    <p:sldId id="286" r:id="rId29"/>
    <p:sldId id="287" r:id="rId30"/>
    <p:sldId id="280" r:id="rId31"/>
    <p:sldId id="26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25/03/2024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710458" y="1157680"/>
            <a:ext cx="10056812" cy="939567"/>
          </a:xfrm>
        </p:spPr>
        <p:txBody>
          <a:bodyPr>
            <a:normAutofit fontScale="90000"/>
          </a:bodyPr>
          <a:lstStyle/>
          <a:p>
            <a:pPr algn="just"/>
            <a:r>
              <a:rPr lang="pt-PT" sz="2800" dirty="0"/>
              <a:t>Modelos climáticos e ferramentas de previsão: Introdução aos modelos climáticos e ao seu papel na compreensão das alterações climáticas</a:t>
            </a:r>
            <a:endParaRPr lang="it-IT" sz="2800" dirty="0">
              <a:solidFill>
                <a:srgbClr val="94C020"/>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tângulo 8">
            <a:extLst>
              <a:ext uri="{FF2B5EF4-FFF2-40B4-BE49-F238E27FC236}">
                <a16:creationId xmlns:a16="http://schemas.microsoft.com/office/drawing/2014/main" id="{6FE94015-14CE-4960-972D-BDD70EACF1D2}"/>
              </a:ext>
            </a:extLst>
          </p:cNvPr>
          <p:cNvSpPr/>
          <p:nvPr/>
        </p:nvSpPr>
        <p:spPr>
          <a:xfrm>
            <a:off x="710458" y="2220878"/>
            <a:ext cx="2250856" cy="369332"/>
          </a:xfrm>
          <a:prstGeom prst="rect">
            <a:avLst/>
          </a:prstGeom>
        </p:spPr>
        <p:txBody>
          <a:bodyPr wrap="square">
            <a:spAutoFit/>
          </a:bodyPr>
          <a:lstStyle/>
          <a:p>
            <a:r>
              <a:rPr lang="pt-PT" b="1" dirty="0">
                <a:solidFill>
                  <a:schemeClr val="accent6"/>
                </a:solidFill>
              </a:rPr>
              <a:t>Modelos climáticos</a:t>
            </a:r>
          </a:p>
        </p:txBody>
      </p:sp>
      <p:sp>
        <p:nvSpPr>
          <p:cNvPr id="11" name="Retângulo 10">
            <a:extLst>
              <a:ext uri="{FF2B5EF4-FFF2-40B4-BE49-F238E27FC236}">
                <a16:creationId xmlns:a16="http://schemas.microsoft.com/office/drawing/2014/main" id="{445BFFC1-4ABE-4741-9BD4-3B7AA4175B0C}"/>
              </a:ext>
            </a:extLst>
          </p:cNvPr>
          <p:cNvSpPr/>
          <p:nvPr/>
        </p:nvSpPr>
        <p:spPr>
          <a:xfrm>
            <a:off x="645951" y="2724217"/>
            <a:ext cx="10570129" cy="313932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pt-PT" dirty="0">
                <a:solidFill>
                  <a:schemeClr val="accent6"/>
                </a:solidFill>
              </a:rPr>
              <a:t>Os modelos climáticos </a:t>
            </a:r>
            <a:r>
              <a:rPr lang="pt-PT" dirty="0"/>
              <a:t>são sistemas de equações diferenciais baseados nas leis básicas da física, do movimento dos fluidos e da química</a:t>
            </a:r>
            <a:r>
              <a:rPr lang="en-US" dirty="0"/>
              <a:t>. </a:t>
            </a:r>
          </a:p>
          <a:p>
            <a:pPr marL="285750" indent="-285750" algn="just">
              <a:buClr>
                <a:schemeClr val="accent6"/>
              </a:buClr>
              <a:buFont typeface="Arial" panose="020B0604020202020204" pitchFamily="34" charset="0"/>
              <a:buChar char="•"/>
            </a:pPr>
            <a:r>
              <a:rPr lang="pt-PT" dirty="0">
                <a:solidFill>
                  <a:schemeClr val="accent6"/>
                </a:solidFill>
              </a:rPr>
              <a:t>Os modelos climáticos </a:t>
            </a:r>
            <a:r>
              <a:rPr lang="pt-PT" dirty="0"/>
              <a:t>são representações matemáticas do sistema climático, expressas sob a forma de códigos informáticos e executadas em computadores potentes</a:t>
            </a:r>
            <a:r>
              <a:rPr lang="en-US" dirty="0"/>
              <a:t>.</a:t>
            </a:r>
          </a:p>
          <a:p>
            <a:pPr marL="285750" indent="-285750" algn="just">
              <a:buClr>
                <a:schemeClr val="accent6"/>
              </a:buClr>
              <a:buFont typeface="Arial" panose="020B0604020202020204" pitchFamily="34" charset="0"/>
              <a:buChar char="•"/>
            </a:pPr>
            <a:r>
              <a:rPr lang="pt-PT" dirty="0"/>
              <a:t>Uma </a:t>
            </a:r>
            <a:r>
              <a:rPr lang="pt-PT" dirty="0">
                <a:solidFill>
                  <a:schemeClr val="accent6"/>
                </a:solidFill>
              </a:rPr>
              <a:t>fonte de confiança </a:t>
            </a:r>
            <a:r>
              <a:rPr lang="pt-PT" dirty="0"/>
              <a:t>nos modelos provém do facto de os seus fundamentos se basearem em leis físicas estabelecidas, como a conservação da massa, da energia e do momento, juntamente com uma grande quantidade de observações</a:t>
            </a:r>
            <a:r>
              <a:rPr lang="en-US" dirty="0"/>
              <a:t>.</a:t>
            </a:r>
          </a:p>
          <a:p>
            <a:pPr marL="285750" indent="-285750" algn="just">
              <a:buClr>
                <a:schemeClr val="accent6"/>
              </a:buClr>
              <a:buFont typeface="Arial" panose="020B0604020202020204" pitchFamily="34" charset="0"/>
              <a:buChar char="•"/>
            </a:pPr>
            <a:r>
              <a:rPr lang="pt-PT" dirty="0"/>
              <a:t>Uma segunda </a:t>
            </a:r>
            <a:r>
              <a:rPr lang="pt-PT" dirty="0">
                <a:solidFill>
                  <a:schemeClr val="accent6"/>
                </a:solidFill>
              </a:rPr>
              <a:t>fonte de confiança </a:t>
            </a:r>
            <a:r>
              <a:rPr lang="pt-PT" dirty="0"/>
              <a:t>provém da capacidade dos modelos para simularem </a:t>
            </a:r>
            <a:r>
              <a:rPr lang="pt-PT" dirty="0" err="1"/>
              <a:t>aspectos</a:t>
            </a:r>
            <a:r>
              <a:rPr lang="pt-PT" dirty="0"/>
              <a:t> importantes do clima atual</a:t>
            </a:r>
            <a:r>
              <a:rPr lang="en-US" dirty="0"/>
              <a:t>.</a:t>
            </a:r>
          </a:p>
          <a:p>
            <a:pPr marL="285750" indent="-285750" algn="just">
              <a:buClr>
                <a:schemeClr val="accent6"/>
              </a:buClr>
              <a:buFont typeface="Arial" panose="020B0604020202020204" pitchFamily="34" charset="0"/>
              <a:buChar char="•"/>
            </a:pPr>
            <a:r>
              <a:rPr lang="pt-PT" dirty="0">
                <a:solidFill>
                  <a:schemeClr val="accent6"/>
                </a:solidFill>
              </a:rPr>
              <a:t>Os modelos são avaliados de forma rotineira e exaustiva, </a:t>
            </a:r>
            <a:r>
              <a:rPr lang="pt-PT" dirty="0"/>
              <a:t>comparando as suas simulações com observações da atmosfera, dos oceanos, da criosfera e da superfície terrestre</a:t>
            </a:r>
            <a:r>
              <a:rPr lang="en-US" dirty="0"/>
              <a:t>.</a:t>
            </a:r>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10" name="Imagem 9">
            <a:extLst>
              <a:ext uri="{FF2B5EF4-FFF2-40B4-BE49-F238E27FC236}">
                <a16:creationId xmlns:a16="http://schemas.microsoft.com/office/drawing/2014/main" id="{D150BC7D-CD41-434B-A549-53EDAE96616E}"/>
              </a:ext>
            </a:extLst>
          </p:cNvPr>
          <p:cNvPicPr>
            <a:picLocks noChangeAspect="1"/>
          </p:cNvPicPr>
          <p:nvPr/>
        </p:nvPicPr>
        <p:blipFill>
          <a:blip r:embed="rId2"/>
          <a:stretch>
            <a:fillRect/>
          </a:stretch>
        </p:blipFill>
        <p:spPr>
          <a:xfrm>
            <a:off x="1490937" y="1777216"/>
            <a:ext cx="5440276" cy="3585916"/>
          </a:xfrm>
          <a:prstGeom prst="rect">
            <a:avLst/>
          </a:prstGeom>
        </p:spPr>
      </p:pic>
      <p:sp>
        <p:nvSpPr>
          <p:cNvPr id="11" name="Retângulo 10">
            <a:extLst>
              <a:ext uri="{FF2B5EF4-FFF2-40B4-BE49-F238E27FC236}">
                <a16:creationId xmlns:a16="http://schemas.microsoft.com/office/drawing/2014/main" id="{D9E8A881-C7D9-40C8-8F51-F141A034E0C0}"/>
              </a:ext>
            </a:extLst>
          </p:cNvPr>
          <p:cNvSpPr/>
          <p:nvPr/>
        </p:nvSpPr>
        <p:spPr>
          <a:xfrm>
            <a:off x="1490937" y="5505998"/>
            <a:ext cx="4245971" cy="369332"/>
          </a:xfrm>
          <a:prstGeom prst="rect">
            <a:avLst/>
          </a:prstGeom>
        </p:spPr>
        <p:txBody>
          <a:bodyPr wrap="none">
            <a:spAutoFit/>
          </a:bodyPr>
          <a:lstStyle/>
          <a:p>
            <a:r>
              <a:rPr lang="pt-PT" dirty="0"/>
              <a:t>Esquema de um modelo atmosférico global</a:t>
            </a:r>
          </a:p>
        </p:txBody>
      </p:sp>
      <p:sp>
        <p:nvSpPr>
          <p:cNvPr id="12" name="Retângulo 11">
            <a:extLst>
              <a:ext uri="{FF2B5EF4-FFF2-40B4-BE49-F238E27FC236}">
                <a16:creationId xmlns:a16="http://schemas.microsoft.com/office/drawing/2014/main" id="{4B0B6D75-C23D-44CE-A3DA-1532B4924081}"/>
              </a:ext>
            </a:extLst>
          </p:cNvPr>
          <p:cNvSpPr/>
          <p:nvPr/>
        </p:nvSpPr>
        <p:spPr>
          <a:xfrm>
            <a:off x="6593747" y="1131586"/>
            <a:ext cx="4531453" cy="4855432"/>
          </a:xfrm>
          <a:prstGeom prst="rect">
            <a:avLst/>
          </a:prstGeom>
        </p:spPr>
        <p:txBody>
          <a:bodyPr wrap="square">
            <a:spAutoFit/>
          </a:bodyPr>
          <a:lstStyle/>
          <a:p>
            <a:pPr marL="285750" indent="-285750" algn="just">
              <a:lnSpc>
                <a:spcPct val="150000"/>
              </a:lnSpc>
              <a:buClr>
                <a:schemeClr val="accent6"/>
              </a:buClr>
              <a:buFont typeface="Arial" panose="020B0604020202020204" pitchFamily="34" charset="0"/>
              <a:buChar char="•"/>
            </a:pPr>
            <a:r>
              <a:rPr lang="pt-PT" sz="1600" dirty="0"/>
              <a:t>Normalmente, os modelos consistem na sobreposição de uma grelha 3D sobre a área designada, que pode incluir todo o planeta, na aplicação das equações e na observação e avaliação dos resultados</a:t>
            </a:r>
            <a:r>
              <a:rPr lang="en-US" sz="1600" dirty="0"/>
              <a:t>. </a:t>
            </a:r>
          </a:p>
          <a:p>
            <a:pPr marL="285750" indent="-285750" algn="just">
              <a:lnSpc>
                <a:spcPct val="150000"/>
              </a:lnSpc>
              <a:buClr>
                <a:schemeClr val="accent6"/>
              </a:buClr>
              <a:buFont typeface="Arial" panose="020B0604020202020204" pitchFamily="34" charset="0"/>
              <a:buChar char="•"/>
            </a:pPr>
            <a:r>
              <a:rPr lang="pt-PT" sz="1600" dirty="0"/>
              <a:t>Os modelos atmosféricos baseiam-se em dados obtidos durante pelo menos 30 anos sobre ventos, temperatura, radiação, humidade relativa e hidrologia de superfície e calculam as equações utilizando esta informação dentro de cada grelha e avaliam as interações com os pontos vizinhos para produzir um conceito do clima passado e propor o clima futuro</a:t>
            </a:r>
            <a:r>
              <a:rPr lang="en-US" sz="1600" dirty="0"/>
              <a:t>.</a:t>
            </a:r>
            <a:endParaRPr lang="pt-PT" sz="1600" dirty="0"/>
          </a:p>
        </p:txBody>
      </p:sp>
      <p:sp>
        <p:nvSpPr>
          <p:cNvPr id="14" name="Retângulo 13">
            <a:extLst>
              <a:ext uri="{FF2B5EF4-FFF2-40B4-BE49-F238E27FC236}">
                <a16:creationId xmlns:a16="http://schemas.microsoft.com/office/drawing/2014/main" id="{716BF5D4-F99F-4318-9B3A-88C73D86C2F1}"/>
              </a:ext>
            </a:extLst>
          </p:cNvPr>
          <p:cNvSpPr/>
          <p:nvPr/>
        </p:nvSpPr>
        <p:spPr>
          <a:xfrm>
            <a:off x="1205276" y="890508"/>
            <a:ext cx="3974678" cy="646331"/>
          </a:xfrm>
          <a:prstGeom prst="rect">
            <a:avLst/>
          </a:prstGeom>
        </p:spPr>
        <p:txBody>
          <a:bodyPr wrap="square">
            <a:spAutoFit/>
          </a:bodyPr>
          <a:lstStyle/>
          <a:p>
            <a:pPr lvl="0"/>
            <a:r>
              <a:rPr lang="pt-PT" sz="3600" b="1" dirty="0">
                <a:solidFill>
                  <a:srgbClr val="70AD47"/>
                </a:solidFill>
              </a:rPr>
              <a:t>Modelos climáticos</a:t>
            </a:r>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2" name="Retângulo 1">
            <a:extLst>
              <a:ext uri="{FF2B5EF4-FFF2-40B4-BE49-F238E27FC236}">
                <a16:creationId xmlns:a16="http://schemas.microsoft.com/office/drawing/2014/main" id="{7E82EF6D-1F3B-4CB4-8624-58D969C2497B}"/>
              </a:ext>
            </a:extLst>
          </p:cNvPr>
          <p:cNvSpPr/>
          <p:nvPr/>
        </p:nvSpPr>
        <p:spPr>
          <a:xfrm>
            <a:off x="1140204" y="893689"/>
            <a:ext cx="3860224" cy="523220"/>
          </a:xfrm>
          <a:prstGeom prst="rect">
            <a:avLst/>
          </a:prstGeom>
        </p:spPr>
        <p:txBody>
          <a:bodyPr wrap="none">
            <a:spAutoFit/>
          </a:bodyPr>
          <a:lstStyle/>
          <a:p>
            <a:r>
              <a:rPr lang="pt-PT" sz="2800" b="1" dirty="0">
                <a:solidFill>
                  <a:schemeClr val="accent6"/>
                </a:solidFill>
              </a:rPr>
              <a:t>Ferramentas de previsão</a:t>
            </a:r>
          </a:p>
        </p:txBody>
      </p:sp>
      <p:sp>
        <p:nvSpPr>
          <p:cNvPr id="4" name="Retângulo 3">
            <a:extLst>
              <a:ext uri="{FF2B5EF4-FFF2-40B4-BE49-F238E27FC236}">
                <a16:creationId xmlns:a16="http://schemas.microsoft.com/office/drawing/2014/main" id="{4001187A-A648-49BB-891D-D25CED01B2D4}"/>
              </a:ext>
            </a:extLst>
          </p:cNvPr>
          <p:cNvSpPr/>
          <p:nvPr/>
        </p:nvSpPr>
        <p:spPr>
          <a:xfrm>
            <a:off x="453005" y="1641332"/>
            <a:ext cx="6333689" cy="4662815"/>
          </a:xfrm>
          <a:prstGeom prst="rect">
            <a:avLst/>
          </a:prstGeom>
        </p:spPr>
        <p:txBody>
          <a:bodyPr wrap="square">
            <a:spAutoFit/>
          </a:bodyPr>
          <a:lstStyle/>
          <a:p>
            <a:pPr>
              <a:lnSpc>
                <a:spcPct val="150000"/>
              </a:lnSpc>
              <a:buClr>
                <a:schemeClr val="accent6"/>
              </a:buClr>
            </a:pPr>
            <a:r>
              <a:rPr lang="pt-PT" dirty="0"/>
              <a:t>Exemplo de ferramentas de previsão</a:t>
            </a:r>
            <a:r>
              <a:rPr lang="en-US" dirty="0"/>
              <a:t>: </a:t>
            </a:r>
          </a:p>
          <a:p>
            <a:pPr marL="285750" indent="-285750" algn="just">
              <a:buClr>
                <a:schemeClr val="accent6"/>
              </a:buClr>
              <a:buFont typeface="Arial" panose="020B0604020202020204" pitchFamily="34" charset="0"/>
              <a:buChar char="•"/>
            </a:pPr>
            <a:r>
              <a:rPr lang="pt-PT" dirty="0">
                <a:solidFill>
                  <a:schemeClr val="accent6"/>
                </a:solidFill>
              </a:rPr>
              <a:t>Painel de controlo dos riscos climáticos</a:t>
            </a:r>
            <a:r>
              <a:rPr lang="en-US" dirty="0">
                <a:solidFill>
                  <a:schemeClr val="accent6"/>
                </a:solidFill>
              </a:rPr>
              <a:t>:</a:t>
            </a:r>
            <a:r>
              <a:rPr lang="en-US" dirty="0"/>
              <a:t> </a:t>
            </a:r>
            <a:r>
              <a:rPr lang="pt-PT" dirty="0"/>
              <a:t>O painel de risco climático (BETA) permite-lhe explorar os impactos futuros das alterações climáticas à medida que o mundo aquece</a:t>
            </a:r>
            <a:r>
              <a:rPr lang="en-US" dirty="0"/>
              <a:t>.  </a:t>
            </a:r>
          </a:p>
          <a:p>
            <a:pPr marL="285750" indent="-285750" algn="just">
              <a:buClr>
                <a:schemeClr val="accent6"/>
              </a:buClr>
              <a:buFont typeface="Arial" panose="020B0604020202020204" pitchFamily="34" charset="0"/>
              <a:buChar char="•"/>
            </a:pPr>
            <a:r>
              <a:rPr lang="en-US" dirty="0">
                <a:solidFill>
                  <a:schemeClr val="accent6"/>
                </a:solidFill>
              </a:rPr>
              <a:t>Climate Action Tracker: </a:t>
            </a:r>
            <a:r>
              <a:rPr lang="pt-PT" dirty="0"/>
              <a:t>O </a:t>
            </a:r>
            <a:r>
              <a:rPr lang="pt-PT" dirty="0" err="1"/>
              <a:t>Climate</a:t>
            </a:r>
            <a:r>
              <a:rPr lang="pt-PT" dirty="0"/>
              <a:t> </a:t>
            </a:r>
            <a:r>
              <a:rPr lang="pt-PT" dirty="0" err="1"/>
              <a:t>Action</a:t>
            </a:r>
            <a:r>
              <a:rPr lang="pt-PT" dirty="0"/>
              <a:t> </a:t>
            </a:r>
            <a:r>
              <a:rPr lang="pt-PT" dirty="0" err="1"/>
              <a:t>Tracker</a:t>
            </a:r>
            <a:r>
              <a:rPr lang="pt-PT" dirty="0"/>
              <a:t> é uma análise científica independente que acompanha a ação climática dos governos e mede-a em relação ao objetivo do Acordo de Paris, acordado a nível mundial, de "manter o aquecimento bem abaixo dos 2°C e prosseguir os esforços para limitar o aquecimento a</a:t>
            </a:r>
            <a:r>
              <a:rPr lang="en-US" dirty="0"/>
              <a:t> 1.5°C." </a:t>
            </a:r>
          </a:p>
          <a:p>
            <a:pPr marL="285750" indent="-285750" algn="just">
              <a:buClr>
                <a:schemeClr val="accent6"/>
              </a:buClr>
              <a:buFont typeface="Arial" panose="020B0604020202020204" pitchFamily="34" charset="0"/>
              <a:buChar char="•"/>
            </a:pPr>
            <a:r>
              <a:rPr lang="en-US" dirty="0" err="1">
                <a:solidFill>
                  <a:schemeClr val="accent6"/>
                </a:solidFill>
              </a:rPr>
              <a:t>Explorador</a:t>
            </a:r>
            <a:r>
              <a:rPr lang="en-US" dirty="0">
                <a:solidFill>
                  <a:schemeClr val="accent6"/>
                </a:solidFill>
              </a:rPr>
              <a:t> do </a:t>
            </a:r>
            <a:r>
              <a:rPr lang="en-US" dirty="0" err="1">
                <a:solidFill>
                  <a:schemeClr val="accent6"/>
                </a:solidFill>
              </a:rPr>
              <a:t>impacto</a:t>
            </a:r>
            <a:r>
              <a:rPr lang="en-US" dirty="0">
                <a:solidFill>
                  <a:schemeClr val="accent6"/>
                </a:solidFill>
              </a:rPr>
              <a:t> </a:t>
            </a:r>
            <a:r>
              <a:rPr lang="en-US" dirty="0" err="1">
                <a:solidFill>
                  <a:schemeClr val="accent6"/>
                </a:solidFill>
              </a:rPr>
              <a:t>climático</a:t>
            </a:r>
            <a:r>
              <a:rPr lang="en-US" dirty="0">
                <a:solidFill>
                  <a:schemeClr val="accent6"/>
                </a:solidFill>
              </a:rPr>
              <a:t>: </a:t>
            </a:r>
            <a:r>
              <a:rPr lang="pt-PT" dirty="0"/>
              <a:t>Esta ferramenta mostra como a gravidade dos impactos das alterações climáticas aumentará ao longo do tempo em regiões, países e províncias em diferentes níveis de aquecimento, começando com 1,5°C, o limite no Acordo de Paris. Também permite o acesso aos dados subjacentes</a:t>
            </a:r>
            <a:r>
              <a:rPr lang="en-US" sz="1600" dirty="0"/>
              <a:t>. </a:t>
            </a:r>
          </a:p>
        </p:txBody>
      </p:sp>
      <p:pic>
        <p:nvPicPr>
          <p:cNvPr id="7" name="Imagem 6">
            <a:extLst>
              <a:ext uri="{FF2B5EF4-FFF2-40B4-BE49-F238E27FC236}">
                <a16:creationId xmlns:a16="http://schemas.microsoft.com/office/drawing/2014/main" id="{E284EB2B-B6A3-4ADE-8004-E335B4F9996D}"/>
              </a:ext>
            </a:extLst>
          </p:cNvPr>
          <p:cNvPicPr>
            <a:picLocks noChangeAspect="1"/>
          </p:cNvPicPr>
          <p:nvPr/>
        </p:nvPicPr>
        <p:blipFill>
          <a:blip r:embed="rId2"/>
          <a:stretch>
            <a:fillRect/>
          </a:stretch>
        </p:blipFill>
        <p:spPr>
          <a:xfrm>
            <a:off x="7171204" y="1566753"/>
            <a:ext cx="2663908" cy="1512762"/>
          </a:xfrm>
          <a:prstGeom prst="rect">
            <a:avLst/>
          </a:prstGeom>
        </p:spPr>
      </p:pic>
      <p:pic>
        <p:nvPicPr>
          <p:cNvPr id="8" name="Imagem 7">
            <a:extLst>
              <a:ext uri="{FF2B5EF4-FFF2-40B4-BE49-F238E27FC236}">
                <a16:creationId xmlns:a16="http://schemas.microsoft.com/office/drawing/2014/main" id="{882E3D59-5692-43F7-9092-151C75C40BC7}"/>
              </a:ext>
            </a:extLst>
          </p:cNvPr>
          <p:cNvPicPr>
            <a:picLocks noChangeAspect="1"/>
          </p:cNvPicPr>
          <p:nvPr/>
        </p:nvPicPr>
        <p:blipFill>
          <a:blip r:embed="rId3"/>
          <a:stretch>
            <a:fillRect/>
          </a:stretch>
        </p:blipFill>
        <p:spPr>
          <a:xfrm>
            <a:off x="8680342" y="3160553"/>
            <a:ext cx="2673458" cy="1394073"/>
          </a:xfrm>
          <a:prstGeom prst="rect">
            <a:avLst/>
          </a:prstGeom>
        </p:spPr>
      </p:pic>
      <p:pic>
        <p:nvPicPr>
          <p:cNvPr id="9" name="Imagem 8">
            <a:extLst>
              <a:ext uri="{FF2B5EF4-FFF2-40B4-BE49-F238E27FC236}">
                <a16:creationId xmlns:a16="http://schemas.microsoft.com/office/drawing/2014/main" id="{F03C5714-DFB6-4558-9D53-E2321476BABB}"/>
              </a:ext>
            </a:extLst>
          </p:cNvPr>
          <p:cNvPicPr>
            <a:picLocks noChangeAspect="1"/>
          </p:cNvPicPr>
          <p:nvPr/>
        </p:nvPicPr>
        <p:blipFill>
          <a:blip r:embed="rId4"/>
          <a:stretch>
            <a:fillRect/>
          </a:stretch>
        </p:blipFill>
        <p:spPr>
          <a:xfrm>
            <a:off x="7224392" y="4635664"/>
            <a:ext cx="2610720" cy="1421968"/>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13</a:t>
            </a:fld>
            <a:endParaRPr lang="it-IT" dirty="0"/>
          </a:p>
        </p:txBody>
      </p:sp>
      <p:sp>
        <p:nvSpPr>
          <p:cNvPr id="2" name="Retângulo 1">
            <a:extLst>
              <a:ext uri="{FF2B5EF4-FFF2-40B4-BE49-F238E27FC236}">
                <a16:creationId xmlns:a16="http://schemas.microsoft.com/office/drawing/2014/main" id="{A5B5E93E-F32B-4F3C-9B36-152EF247AB5D}"/>
              </a:ext>
            </a:extLst>
          </p:cNvPr>
          <p:cNvSpPr/>
          <p:nvPr/>
        </p:nvSpPr>
        <p:spPr>
          <a:xfrm>
            <a:off x="838200" y="1063197"/>
            <a:ext cx="3340210" cy="369332"/>
          </a:xfrm>
          <a:prstGeom prst="rect">
            <a:avLst/>
          </a:prstGeom>
        </p:spPr>
        <p:txBody>
          <a:bodyPr wrap="none">
            <a:spAutoFit/>
          </a:bodyPr>
          <a:lstStyle/>
          <a:p>
            <a:r>
              <a:rPr lang="pt-PT" dirty="0">
                <a:solidFill>
                  <a:schemeClr val="accent6"/>
                </a:solidFill>
              </a:rPr>
              <a:t>Modelos climáticos na agricultura</a:t>
            </a:r>
          </a:p>
        </p:txBody>
      </p:sp>
      <p:sp>
        <p:nvSpPr>
          <p:cNvPr id="5" name="Retângulo 4">
            <a:extLst>
              <a:ext uri="{FF2B5EF4-FFF2-40B4-BE49-F238E27FC236}">
                <a16:creationId xmlns:a16="http://schemas.microsoft.com/office/drawing/2014/main" id="{642D8552-27F5-40A2-8A64-E43DAF4D3A04}"/>
              </a:ext>
            </a:extLst>
          </p:cNvPr>
          <p:cNvSpPr/>
          <p:nvPr/>
        </p:nvSpPr>
        <p:spPr>
          <a:xfrm>
            <a:off x="494951" y="1499117"/>
            <a:ext cx="4918746" cy="4739759"/>
          </a:xfrm>
          <a:prstGeom prst="rect">
            <a:avLst/>
          </a:prstGeom>
        </p:spPr>
        <p:txBody>
          <a:bodyPr wrap="square">
            <a:spAutoFit/>
          </a:bodyPr>
          <a:lstStyle/>
          <a:p>
            <a:pPr marL="285750" indent="-285750" algn="just">
              <a:spcBef>
                <a:spcPts val="1200"/>
              </a:spcBef>
              <a:buClr>
                <a:schemeClr val="accent6"/>
              </a:buClr>
              <a:buFont typeface="Arial" panose="020B0604020202020204" pitchFamily="34" charset="0"/>
              <a:buChar char="•"/>
            </a:pPr>
            <a:r>
              <a:rPr lang="pt-PT" sz="1600" dirty="0"/>
              <a:t>A agricultura é sensível às variações meteorológicas, com especial destaque para a temperatura e a precipitação. </a:t>
            </a:r>
          </a:p>
          <a:p>
            <a:pPr marL="285750" indent="-285750" algn="just">
              <a:spcBef>
                <a:spcPts val="1200"/>
              </a:spcBef>
              <a:buClr>
                <a:schemeClr val="accent6"/>
              </a:buClr>
              <a:buFont typeface="Arial" panose="020B0604020202020204" pitchFamily="34" charset="0"/>
              <a:buChar char="•"/>
            </a:pPr>
            <a:r>
              <a:rPr lang="pt-PT" sz="1600" dirty="0"/>
              <a:t>As variações observadas nas condições meteorológicas recentes apontam para uma maior frequência da ocorrência de fenómenos extremos com potenciais efeitos prejudiciais para a agricultura. </a:t>
            </a:r>
          </a:p>
          <a:p>
            <a:pPr marL="285750" indent="-285750" algn="just">
              <a:spcBef>
                <a:spcPts val="1200"/>
              </a:spcBef>
              <a:buClr>
                <a:schemeClr val="accent6"/>
              </a:buClr>
              <a:buFont typeface="Arial" panose="020B0604020202020204" pitchFamily="34" charset="0"/>
              <a:buChar char="•"/>
            </a:pPr>
            <a:r>
              <a:rPr lang="pt-PT" sz="1600" dirty="0"/>
              <a:t>Modelos baseados em estatísticas de clima-cultura, ou indicadores de zonas agroecológicas derivados de informações sobre o clima e o solo, combinados com estimativas simples do orçamento hídrico do solo.</a:t>
            </a:r>
          </a:p>
          <a:p>
            <a:pPr marL="285750" indent="-285750" algn="just">
              <a:spcBef>
                <a:spcPts val="1200"/>
              </a:spcBef>
              <a:buClr>
                <a:schemeClr val="accent6"/>
              </a:buClr>
              <a:buFont typeface="Arial" panose="020B0604020202020204" pitchFamily="34" charset="0"/>
              <a:buChar char="•"/>
            </a:pPr>
            <a:r>
              <a:rPr lang="pt-PT" sz="1600" dirty="0"/>
              <a:t>Estas abordagens são úteis para avaliar as tendências em grande escala das relações entre as culturas e o clima, mas não conseguem captar respostas não lineares e pontos de viragem e a representação das práticas de gestão agrícola é limitada nestas abordagens. </a:t>
            </a:r>
          </a:p>
        </p:txBody>
      </p:sp>
      <p:pic>
        <p:nvPicPr>
          <p:cNvPr id="6" name="Imagem 5">
            <a:extLst>
              <a:ext uri="{FF2B5EF4-FFF2-40B4-BE49-F238E27FC236}">
                <a16:creationId xmlns:a16="http://schemas.microsoft.com/office/drawing/2014/main" id="{E4703C64-F476-4297-A770-B5B80867514E}"/>
              </a:ext>
            </a:extLst>
          </p:cNvPr>
          <p:cNvPicPr>
            <a:picLocks noChangeAspect="1"/>
          </p:cNvPicPr>
          <p:nvPr/>
        </p:nvPicPr>
        <p:blipFill>
          <a:blip r:embed="rId2"/>
          <a:stretch>
            <a:fillRect/>
          </a:stretch>
        </p:blipFill>
        <p:spPr>
          <a:xfrm>
            <a:off x="5594362" y="1561335"/>
            <a:ext cx="5649682" cy="2750606"/>
          </a:xfrm>
          <a:prstGeom prst="rect">
            <a:avLst/>
          </a:prstGeom>
        </p:spPr>
      </p:pic>
      <p:sp>
        <p:nvSpPr>
          <p:cNvPr id="10" name="CaixaDeTexto 9">
            <a:extLst>
              <a:ext uri="{FF2B5EF4-FFF2-40B4-BE49-F238E27FC236}">
                <a16:creationId xmlns:a16="http://schemas.microsoft.com/office/drawing/2014/main" id="{4B17525E-0382-4610-979D-F88650BC2E0A}"/>
              </a:ext>
            </a:extLst>
          </p:cNvPr>
          <p:cNvSpPr txBox="1"/>
          <p:nvPr/>
        </p:nvSpPr>
        <p:spPr>
          <a:xfrm>
            <a:off x="6778304" y="4655890"/>
            <a:ext cx="4575496" cy="338554"/>
          </a:xfrm>
          <a:prstGeom prst="rect">
            <a:avLst/>
          </a:prstGeom>
          <a:noFill/>
        </p:spPr>
        <p:txBody>
          <a:bodyPr wrap="square" rtlCol="0">
            <a:spAutoFit/>
          </a:bodyPr>
          <a:lstStyle/>
          <a:p>
            <a:r>
              <a:rPr lang="pt-PT" sz="1600" dirty="0"/>
              <a:t>Modelo de simulação de culturas, uma visão geral</a:t>
            </a:r>
          </a:p>
        </p:txBody>
      </p:sp>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745921" y="2585339"/>
            <a:ext cx="10515600" cy="1009651"/>
          </a:xfrm>
        </p:spPr>
        <p:txBody>
          <a:bodyPr>
            <a:noAutofit/>
          </a:bodyPr>
          <a:lstStyle/>
          <a:p>
            <a:pPr algn="ctr">
              <a:lnSpc>
                <a:spcPct val="150000"/>
              </a:lnSpc>
            </a:pPr>
            <a:r>
              <a:rPr lang="pt-PT" b="1" dirty="0"/>
              <a:t>Subunidade 2: Modelos climáticos e ferramentas de previsão: Introdução aos modelos climáticos e o seu papel na compreensão das alterações climáticas</a:t>
            </a:r>
            <a:endParaRPr lang="pt-PT" sz="36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Tree>
    <p:extLst>
      <p:ext uri="{BB962C8B-B14F-4D97-AF65-F5344CB8AC3E}">
        <p14:creationId xmlns:p14="http://schemas.microsoft.com/office/powerpoint/2010/main" val="331989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520117" y="681037"/>
            <a:ext cx="10833683" cy="1009651"/>
          </a:xfrm>
        </p:spPr>
        <p:txBody>
          <a:bodyPr>
            <a:normAutofit/>
          </a:bodyPr>
          <a:lstStyle/>
          <a:p>
            <a:r>
              <a:rPr lang="pt-PT" sz="3200" dirty="0"/>
              <a:t>Como as alterações climáticas afetam e afetarão a agricultura</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15</a:t>
            </a:fld>
            <a:endParaRPr lang="it-IT" dirty="0"/>
          </a:p>
        </p:txBody>
      </p:sp>
      <p:sp>
        <p:nvSpPr>
          <p:cNvPr id="5" name="Retângulo 4">
            <a:extLst>
              <a:ext uri="{FF2B5EF4-FFF2-40B4-BE49-F238E27FC236}">
                <a16:creationId xmlns:a16="http://schemas.microsoft.com/office/drawing/2014/main" id="{883AF594-C034-4B04-A1B3-9D796954D925}"/>
              </a:ext>
            </a:extLst>
          </p:cNvPr>
          <p:cNvSpPr/>
          <p:nvPr/>
        </p:nvSpPr>
        <p:spPr>
          <a:xfrm>
            <a:off x="838200" y="1690688"/>
            <a:ext cx="10515600" cy="923330"/>
          </a:xfrm>
          <a:prstGeom prst="rect">
            <a:avLst/>
          </a:prstGeom>
        </p:spPr>
        <p:txBody>
          <a:bodyPr wrap="square">
            <a:spAutoFit/>
          </a:bodyPr>
          <a:lstStyle/>
          <a:p>
            <a:pPr algn="just"/>
            <a:r>
              <a:rPr lang="pt-PT" dirty="0"/>
              <a:t>A maioria das práticas agrícolas está intrinsecamente ligada às condições meteorológicas e climáticas. Os efeitos das alterações climáticas na agricultura dependerão do ritmo e da gravidade das alterações, bem como do grau de adaptação dos agricultores e dos criadores de gado.</a:t>
            </a:r>
          </a:p>
        </p:txBody>
      </p:sp>
      <p:sp>
        <p:nvSpPr>
          <p:cNvPr id="6" name="Retângulo 5">
            <a:extLst>
              <a:ext uri="{FF2B5EF4-FFF2-40B4-BE49-F238E27FC236}">
                <a16:creationId xmlns:a16="http://schemas.microsoft.com/office/drawing/2014/main" id="{705293C6-E8E8-4D19-85C5-776A2CFAC787}"/>
              </a:ext>
            </a:extLst>
          </p:cNvPr>
          <p:cNvSpPr/>
          <p:nvPr/>
        </p:nvSpPr>
        <p:spPr>
          <a:xfrm>
            <a:off x="838200" y="2614018"/>
            <a:ext cx="10386270" cy="3139321"/>
          </a:xfrm>
          <a:prstGeom prst="rect">
            <a:avLst/>
          </a:prstGeom>
        </p:spPr>
        <p:txBody>
          <a:bodyPr wrap="square">
            <a:spAutoFit/>
          </a:bodyPr>
          <a:lstStyle/>
          <a:p>
            <a:r>
              <a:rPr lang="pt-PT" dirty="0"/>
              <a:t>As </a:t>
            </a:r>
            <a:r>
              <a:rPr lang="pt-PT" dirty="0">
                <a:solidFill>
                  <a:schemeClr val="accent6"/>
                </a:solidFill>
              </a:rPr>
              <a:t>alterações climáticas</a:t>
            </a:r>
            <a:r>
              <a:rPr lang="pt-PT" dirty="0"/>
              <a:t> têm impacto na </a:t>
            </a:r>
            <a:r>
              <a:rPr lang="pt-PT" dirty="0">
                <a:solidFill>
                  <a:schemeClr val="accent6"/>
                </a:solidFill>
              </a:rPr>
              <a:t>agricultura</a:t>
            </a:r>
            <a:r>
              <a:rPr lang="pt-PT" dirty="0"/>
              <a:t> devido a alterações de variáveis como</a:t>
            </a:r>
            <a:r>
              <a:rPr lang="en-US" dirty="0"/>
              <a:t>:</a:t>
            </a:r>
          </a:p>
          <a:p>
            <a:pPr marL="285750" indent="-285750">
              <a:buClr>
                <a:schemeClr val="accent6"/>
              </a:buClr>
              <a:buFont typeface="Arial" panose="020B0604020202020204" pitchFamily="34" charset="0"/>
              <a:buChar char="•"/>
            </a:pPr>
            <a:r>
              <a:rPr lang="pt-PT" dirty="0"/>
              <a:t>concentrações de dióxido de carbono, </a:t>
            </a:r>
          </a:p>
          <a:p>
            <a:pPr marL="285750" indent="-285750">
              <a:buClr>
                <a:schemeClr val="accent6"/>
              </a:buClr>
              <a:buFont typeface="Arial" panose="020B0604020202020204" pitchFamily="34" charset="0"/>
              <a:buChar char="•"/>
            </a:pPr>
            <a:r>
              <a:rPr lang="pt-PT" dirty="0"/>
              <a:t>temperatura média, </a:t>
            </a:r>
          </a:p>
          <a:p>
            <a:pPr marL="285750" indent="-285750">
              <a:buClr>
                <a:schemeClr val="accent6"/>
              </a:buClr>
              <a:buFont typeface="Arial" panose="020B0604020202020204" pitchFamily="34" charset="0"/>
              <a:buChar char="•"/>
            </a:pPr>
            <a:r>
              <a:rPr lang="pt-PT" dirty="0"/>
              <a:t>tempo de geada da precipitação, </a:t>
            </a:r>
          </a:p>
          <a:p>
            <a:pPr marL="285750" indent="-285750">
              <a:buClr>
                <a:schemeClr val="accent6"/>
              </a:buClr>
              <a:buFont typeface="Arial" panose="020B0604020202020204" pitchFamily="34" charset="0"/>
              <a:buChar char="•"/>
            </a:pPr>
            <a:r>
              <a:rPr lang="pt-PT" dirty="0"/>
              <a:t>frequência/tempo de fenómenos meteorológicos extremos</a:t>
            </a:r>
            <a:r>
              <a:rPr lang="en-US" dirty="0"/>
              <a:t>. </a:t>
            </a:r>
          </a:p>
          <a:p>
            <a:endParaRPr lang="en-US" dirty="0"/>
          </a:p>
          <a:p>
            <a:r>
              <a:rPr lang="pt-PT" dirty="0"/>
              <a:t>Estes parâmetros </a:t>
            </a:r>
            <a:r>
              <a:rPr lang="pt-PT" dirty="0">
                <a:solidFill>
                  <a:schemeClr val="accent6"/>
                </a:solidFill>
              </a:rPr>
              <a:t>afetam especificamente as culturas</a:t>
            </a:r>
            <a:r>
              <a:rPr lang="pt-PT" dirty="0"/>
              <a:t>, por exemplo </a:t>
            </a:r>
            <a:r>
              <a:rPr lang="en-US" dirty="0"/>
              <a:t>: </a:t>
            </a:r>
          </a:p>
          <a:p>
            <a:pPr marL="285750" indent="-285750">
              <a:buClr>
                <a:schemeClr val="accent6"/>
              </a:buClr>
              <a:buFont typeface="Arial" panose="020B0604020202020204" pitchFamily="34" charset="0"/>
              <a:buChar char="•"/>
            </a:pPr>
            <a:r>
              <a:rPr lang="pt-PT" dirty="0"/>
              <a:t>Os níveis de CO2 afetam a fotossíntese e a respiração das plantas,</a:t>
            </a:r>
          </a:p>
          <a:p>
            <a:pPr marL="285750" indent="-285750">
              <a:buClr>
                <a:schemeClr val="accent6"/>
              </a:buClr>
              <a:buFont typeface="Arial" panose="020B0604020202020204" pitchFamily="34" charset="0"/>
              <a:buChar char="•"/>
            </a:pPr>
            <a:r>
              <a:rPr lang="pt-PT" dirty="0"/>
              <a:t>as temperaturas médias e extremas influenciam o desenvolvimento das culturas, </a:t>
            </a:r>
          </a:p>
          <a:p>
            <a:pPr marL="285750" indent="-285750">
              <a:buClr>
                <a:schemeClr val="accent6"/>
              </a:buClr>
              <a:buFont typeface="Arial" panose="020B0604020202020204" pitchFamily="34" charset="0"/>
              <a:buChar char="•"/>
            </a:pPr>
            <a:r>
              <a:rPr lang="pt-PT" dirty="0"/>
              <a:t>fatores combinados como temperaturas mais elevadas e precipitação irregular aumentam o stress hídrico das culturas, efeitos indiretos, como pragas e doenças, podem causar danos adicionais às culturas</a:t>
            </a:r>
            <a:r>
              <a:rPr lang="en-US" dirty="0"/>
              <a:t>.</a:t>
            </a:r>
            <a:endParaRPr lang="pt-PT" dirty="0"/>
          </a:p>
        </p:txBody>
      </p:sp>
    </p:spTree>
    <p:extLst>
      <p:ext uri="{BB962C8B-B14F-4D97-AF65-F5344CB8AC3E}">
        <p14:creationId xmlns:p14="http://schemas.microsoft.com/office/powerpoint/2010/main" val="54032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err="1"/>
              <a:t>Evolução</a:t>
            </a:r>
            <a:r>
              <a:rPr lang="en-US" sz="3200" dirty="0"/>
              <a:t> da </a:t>
            </a:r>
            <a:r>
              <a:rPr lang="en-US" sz="3200" dirty="0" err="1"/>
              <a:t>produtividade</a:t>
            </a:r>
            <a:r>
              <a:rPr lang="en-US" sz="3200" dirty="0"/>
              <a:t> </a:t>
            </a:r>
            <a:r>
              <a:rPr lang="en-US" sz="3200" dirty="0" err="1"/>
              <a:t>agrícola</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16</a:t>
            </a:fld>
            <a:endParaRPr lang="it-IT" dirty="0"/>
          </a:p>
        </p:txBody>
      </p:sp>
      <p:pic>
        <p:nvPicPr>
          <p:cNvPr id="5" name="Imagem 4">
            <a:extLst>
              <a:ext uri="{FF2B5EF4-FFF2-40B4-BE49-F238E27FC236}">
                <a16:creationId xmlns:a16="http://schemas.microsoft.com/office/drawing/2014/main" id="{80396E41-4044-44EE-B1CF-4D090B91781B}"/>
              </a:ext>
            </a:extLst>
          </p:cNvPr>
          <p:cNvPicPr>
            <a:picLocks noChangeAspect="1"/>
          </p:cNvPicPr>
          <p:nvPr/>
        </p:nvPicPr>
        <p:blipFill>
          <a:blip r:embed="rId2"/>
          <a:stretch>
            <a:fillRect/>
          </a:stretch>
        </p:blipFill>
        <p:spPr>
          <a:xfrm>
            <a:off x="5761815" y="1817525"/>
            <a:ext cx="5718544" cy="4011516"/>
          </a:xfrm>
          <a:prstGeom prst="rect">
            <a:avLst/>
          </a:prstGeom>
        </p:spPr>
      </p:pic>
      <p:sp>
        <p:nvSpPr>
          <p:cNvPr id="6" name="Retângulo 5">
            <a:extLst>
              <a:ext uri="{FF2B5EF4-FFF2-40B4-BE49-F238E27FC236}">
                <a16:creationId xmlns:a16="http://schemas.microsoft.com/office/drawing/2014/main" id="{6764D59A-DB9C-4490-9B8D-7FD36EC9818D}"/>
              </a:ext>
            </a:extLst>
          </p:cNvPr>
          <p:cNvSpPr/>
          <p:nvPr/>
        </p:nvSpPr>
        <p:spPr>
          <a:xfrm>
            <a:off x="838200" y="2233113"/>
            <a:ext cx="4438475" cy="2031325"/>
          </a:xfrm>
          <a:prstGeom prst="rect">
            <a:avLst/>
          </a:prstGeom>
        </p:spPr>
        <p:txBody>
          <a:bodyPr wrap="square">
            <a:spAutoFit/>
          </a:bodyPr>
          <a:lstStyle/>
          <a:p>
            <a:pPr algn="just"/>
            <a:r>
              <a:rPr lang="pt-PT" dirty="0"/>
              <a:t>Com as </a:t>
            </a:r>
            <a:r>
              <a:rPr lang="pt-PT" dirty="0">
                <a:solidFill>
                  <a:schemeClr val="accent6"/>
                </a:solidFill>
              </a:rPr>
              <a:t>alterações climáticas</a:t>
            </a:r>
            <a:r>
              <a:rPr lang="pt-PT" dirty="0"/>
              <a:t>, as condições para uma agricultura ótima irão variar, afetando a produtividade de forma diferente consoante a região e a cultura</a:t>
            </a:r>
            <a:r>
              <a:rPr lang="en-US" dirty="0"/>
              <a:t>. </a:t>
            </a:r>
          </a:p>
          <a:p>
            <a:pPr algn="just"/>
            <a:r>
              <a:rPr lang="pt-PT" dirty="0"/>
              <a:t>Os</a:t>
            </a:r>
            <a:r>
              <a:rPr lang="pt-PT" dirty="0">
                <a:solidFill>
                  <a:schemeClr val="accent6"/>
                </a:solidFill>
              </a:rPr>
              <a:t> agricultores </a:t>
            </a:r>
            <a:r>
              <a:rPr lang="pt-PT" dirty="0"/>
              <a:t>terão de </a:t>
            </a:r>
            <a:r>
              <a:rPr lang="pt-PT" dirty="0">
                <a:solidFill>
                  <a:schemeClr val="accent6"/>
                </a:solidFill>
              </a:rPr>
              <a:t>ajustar</a:t>
            </a:r>
            <a:r>
              <a:rPr lang="pt-PT" dirty="0"/>
              <a:t> as suas práticas para aumentar a sua produtividade de acordo com as suas especificidades</a:t>
            </a:r>
            <a:r>
              <a:rPr lang="en-GB" dirty="0"/>
              <a:t>.</a:t>
            </a:r>
            <a:endParaRPr lang="pt-PT" dirty="0"/>
          </a:p>
        </p:txBody>
      </p:sp>
    </p:spTree>
    <p:extLst>
      <p:ext uri="{BB962C8B-B14F-4D97-AF65-F5344CB8AC3E}">
        <p14:creationId xmlns:p14="http://schemas.microsoft.com/office/powerpoint/2010/main" val="30179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pt-PT" sz="3200" dirty="0"/>
              <a:t>Impacto nos trabalhadores agrícolas e no gado</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6" name="Retângulo 5">
            <a:extLst>
              <a:ext uri="{FF2B5EF4-FFF2-40B4-BE49-F238E27FC236}">
                <a16:creationId xmlns:a16="http://schemas.microsoft.com/office/drawing/2014/main" id="{FDB352BC-A755-4B1D-905F-DD3F6FE7A4DE}"/>
              </a:ext>
            </a:extLst>
          </p:cNvPr>
          <p:cNvSpPr/>
          <p:nvPr/>
        </p:nvSpPr>
        <p:spPr>
          <a:xfrm>
            <a:off x="623581" y="1476462"/>
            <a:ext cx="10730219" cy="4593565"/>
          </a:xfrm>
          <a:prstGeom prst="rect">
            <a:avLst/>
          </a:prstGeom>
        </p:spPr>
        <p:txBody>
          <a:bodyPr wrap="square">
            <a:spAutoFit/>
          </a:bodyPr>
          <a:lstStyle/>
          <a:p>
            <a:pPr algn="just">
              <a:spcBef>
                <a:spcPts val="600"/>
              </a:spcBef>
            </a:pPr>
            <a:r>
              <a:rPr lang="pt-PT" sz="1750" dirty="0"/>
              <a:t>O calor e a humidade podem afetar a saúde e a produtividade dos animais criados para produção de carne, leite e ovos. Além disso, os animais serão expostos ao stress direto do calor e indireto da redução da qualidade dos seus alimentos</a:t>
            </a:r>
            <a:r>
              <a:rPr lang="en-US" sz="1750" dirty="0"/>
              <a:t>.</a:t>
            </a:r>
          </a:p>
          <a:p>
            <a:pPr algn="just">
              <a:spcBef>
                <a:spcPts val="600"/>
              </a:spcBef>
            </a:pPr>
            <a:r>
              <a:rPr lang="pt-PT" sz="1750" dirty="0"/>
              <a:t>Os trabalhadores agrícolas também enfrentam riscos para a saúde relacionados com o clima, como a exposição ao calor e a outras condições meteorológicas extremas, uma maior exposição a pesticidas devido ao aumento da presença de pragas, pragas transmissoras de doenças, como mosquitos e carraças, e a degradação da qualidade do ar</a:t>
            </a:r>
            <a:r>
              <a:rPr lang="en-US" sz="1750" dirty="0"/>
              <a:t>.</a:t>
            </a:r>
          </a:p>
          <a:p>
            <a:pPr algn="just">
              <a:spcBef>
                <a:spcPts val="600"/>
              </a:spcBef>
            </a:pPr>
            <a:r>
              <a:rPr lang="pt-PT" sz="1750" dirty="0"/>
              <a:t>As alterações climáticas ameaçam inverter os progressos realizados até à data na luta contra a fome e a subnutrição, tal como salientado pelo IPCC AR5. Mais concretamente, as alterações climáticas aumentam e intensificam os riscos para a segurança alimentar dos países e populações mais vulneráveis. Quatro dos oito principais riscos induzidos pelas alterações climáticas identificados pelo IPCC AR5 têm consequências diretas para a segurança alimentar:</a:t>
            </a:r>
            <a:endParaRPr lang="en-US" sz="1750" dirty="0"/>
          </a:p>
          <a:p>
            <a:pPr marL="285750" indent="-285750" algn="just">
              <a:spcBef>
                <a:spcPts val="600"/>
              </a:spcBef>
              <a:buClr>
                <a:schemeClr val="accent6"/>
              </a:buClr>
              <a:buFont typeface="Arial" panose="020B0604020202020204" pitchFamily="34" charset="0"/>
              <a:buChar char="•"/>
            </a:pPr>
            <a:r>
              <a:rPr lang="pt-PT" sz="1750" dirty="0"/>
              <a:t>Perda de meios de subsistência e de rendimentos rurais</a:t>
            </a:r>
            <a:r>
              <a:rPr lang="en-US" sz="1750" dirty="0"/>
              <a:t>,</a:t>
            </a:r>
          </a:p>
          <a:p>
            <a:pPr marL="285750" indent="-285750" algn="just">
              <a:spcBef>
                <a:spcPts val="600"/>
              </a:spcBef>
              <a:buClr>
                <a:schemeClr val="accent6"/>
              </a:buClr>
              <a:buFont typeface="Arial" panose="020B0604020202020204" pitchFamily="34" charset="0"/>
              <a:buChar char="•"/>
            </a:pPr>
            <a:r>
              <a:rPr lang="pt-PT" sz="1750" dirty="0"/>
              <a:t>Perda de ecossistemas marinhos e costeiros e de meios de subsistência</a:t>
            </a:r>
            <a:r>
              <a:rPr lang="en-US" sz="1750" dirty="0"/>
              <a:t>, </a:t>
            </a:r>
          </a:p>
          <a:p>
            <a:pPr marL="285750" indent="-285750" algn="just">
              <a:spcBef>
                <a:spcPts val="600"/>
              </a:spcBef>
              <a:buClr>
                <a:schemeClr val="accent6"/>
              </a:buClr>
              <a:buFont typeface="Arial" panose="020B0604020202020204" pitchFamily="34" charset="0"/>
              <a:buChar char="•"/>
            </a:pPr>
            <a:r>
              <a:rPr lang="pt-PT" sz="1750" dirty="0"/>
              <a:t>Perda de ecossistemas terrestres e de águas interiores e de meios de subsistência</a:t>
            </a:r>
            <a:r>
              <a:rPr lang="en-US" sz="1750" dirty="0"/>
              <a:t>, </a:t>
            </a:r>
          </a:p>
          <a:p>
            <a:pPr marL="285750" indent="-285750" algn="just">
              <a:spcBef>
                <a:spcPts val="600"/>
              </a:spcBef>
              <a:buClr>
                <a:schemeClr val="accent6"/>
              </a:buClr>
              <a:buFont typeface="Arial" panose="020B0604020202020204" pitchFamily="34" charset="0"/>
              <a:buChar char="•"/>
            </a:pPr>
            <a:r>
              <a:rPr lang="pt-PT" sz="1750" dirty="0"/>
              <a:t>Insegurança alimentar e rutura dos sistemas alimentares</a:t>
            </a:r>
            <a:r>
              <a:rPr lang="en-US" sz="1750" dirty="0"/>
              <a:t>.</a:t>
            </a:r>
          </a:p>
        </p:txBody>
      </p:sp>
    </p:spTree>
    <p:extLst>
      <p:ext uri="{BB962C8B-B14F-4D97-AF65-F5344CB8AC3E}">
        <p14:creationId xmlns:p14="http://schemas.microsoft.com/office/powerpoint/2010/main" val="108173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pt-PT" sz="3200" dirty="0"/>
              <a:t>Impacto nos trabalhadores agrícolas e no gado</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18</a:t>
            </a:fld>
            <a:endParaRPr lang="it-IT" dirty="0"/>
          </a:p>
        </p:txBody>
      </p:sp>
      <p:pic>
        <p:nvPicPr>
          <p:cNvPr id="5" name="Imagem 4">
            <a:extLst>
              <a:ext uri="{FF2B5EF4-FFF2-40B4-BE49-F238E27FC236}">
                <a16:creationId xmlns:a16="http://schemas.microsoft.com/office/drawing/2014/main" id="{CDD6E6A0-A2B6-4641-B6AC-512B073192FF}"/>
              </a:ext>
            </a:extLst>
          </p:cNvPr>
          <p:cNvPicPr>
            <a:picLocks noChangeAspect="1"/>
          </p:cNvPicPr>
          <p:nvPr/>
        </p:nvPicPr>
        <p:blipFill>
          <a:blip r:embed="rId2"/>
          <a:stretch>
            <a:fillRect/>
          </a:stretch>
        </p:blipFill>
        <p:spPr>
          <a:xfrm>
            <a:off x="2224496" y="2019080"/>
            <a:ext cx="6216227" cy="3517653"/>
          </a:xfrm>
          <a:prstGeom prst="rect">
            <a:avLst/>
          </a:prstGeom>
        </p:spPr>
      </p:pic>
    </p:spTree>
    <p:extLst>
      <p:ext uri="{BB962C8B-B14F-4D97-AF65-F5344CB8AC3E}">
        <p14:creationId xmlns:p14="http://schemas.microsoft.com/office/powerpoint/2010/main" val="41996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73E1A4B7-0EC0-4A91-92BB-C6F4CD15B3B5}"/>
              </a:ext>
            </a:extLst>
          </p:cNvPr>
          <p:cNvPicPr>
            <a:picLocks noChangeAspect="1"/>
          </p:cNvPicPr>
          <p:nvPr/>
        </p:nvPicPr>
        <p:blipFill>
          <a:blip r:embed="rId2"/>
          <a:stretch>
            <a:fillRect/>
          </a:stretch>
        </p:blipFill>
        <p:spPr>
          <a:xfrm>
            <a:off x="9062774" y="4270970"/>
            <a:ext cx="2176190" cy="1913377"/>
          </a:xfrm>
          <a:prstGeom prst="rect">
            <a:avLst/>
          </a:prstGeom>
        </p:spPr>
      </p:pic>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pt-PT" sz="3200" dirty="0"/>
              <a:t>O que pode ser feito</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200329"/>
          </a:xfrm>
          <a:prstGeom prst="rect">
            <a:avLst/>
          </a:prstGeom>
        </p:spPr>
        <p:txBody>
          <a:bodyPr wrap="square">
            <a:spAutoFit/>
          </a:bodyPr>
          <a:lstStyle/>
          <a:p>
            <a:pPr algn="just"/>
            <a:r>
              <a:rPr lang="pt-PT" dirty="0"/>
              <a:t>É fundamental envolver os estudantes, os principais </a:t>
            </a:r>
            <a:r>
              <a:rPr lang="pt-PT" dirty="0" err="1"/>
              <a:t>actores</a:t>
            </a:r>
            <a:r>
              <a:rPr lang="pt-PT" dirty="0"/>
              <a:t> e os decisores políticos nos debates sobre as alterações climáticas. Por conseguinte, é importante dedicar tempo à discussão dos impactos das alterações climáticas na agricultura e, ao mesmo tempo, considerar os ajustamentos que podem ser feitos pelos agricultores e criadores de gado. A este respeito, algumas sugestões podem ser</a:t>
            </a:r>
            <a:r>
              <a:rPr lang="en-US" dirty="0"/>
              <a:t>:</a:t>
            </a:r>
          </a:p>
        </p:txBody>
      </p:sp>
      <p:pic>
        <p:nvPicPr>
          <p:cNvPr id="6" name="Imagem 5">
            <a:extLst>
              <a:ext uri="{FF2B5EF4-FFF2-40B4-BE49-F238E27FC236}">
                <a16:creationId xmlns:a16="http://schemas.microsoft.com/office/drawing/2014/main" id="{0396DD67-B69C-4825-B67A-404BE99C802A}"/>
              </a:ext>
            </a:extLst>
          </p:cNvPr>
          <p:cNvPicPr>
            <a:picLocks noChangeAspect="1"/>
          </p:cNvPicPr>
          <p:nvPr/>
        </p:nvPicPr>
        <p:blipFill>
          <a:blip r:embed="rId3"/>
          <a:stretch>
            <a:fillRect/>
          </a:stretch>
        </p:blipFill>
        <p:spPr>
          <a:xfrm>
            <a:off x="7002145" y="3274825"/>
            <a:ext cx="2303910" cy="1290498"/>
          </a:xfrm>
          <a:prstGeom prst="rect">
            <a:avLst/>
          </a:prstGeom>
        </p:spPr>
      </p:pic>
      <p:sp>
        <p:nvSpPr>
          <p:cNvPr id="11" name="Retângulo 10">
            <a:extLst>
              <a:ext uri="{FF2B5EF4-FFF2-40B4-BE49-F238E27FC236}">
                <a16:creationId xmlns:a16="http://schemas.microsoft.com/office/drawing/2014/main" id="{10FFC852-1B54-45EF-A7C6-C5652B991D0D}"/>
              </a:ext>
            </a:extLst>
          </p:cNvPr>
          <p:cNvSpPr/>
          <p:nvPr/>
        </p:nvSpPr>
        <p:spPr>
          <a:xfrm>
            <a:off x="838200" y="2925291"/>
            <a:ext cx="10515600" cy="646331"/>
          </a:xfrm>
          <a:prstGeom prst="rect">
            <a:avLst/>
          </a:prstGeom>
        </p:spPr>
        <p:txBody>
          <a:bodyPr wrap="square">
            <a:spAutoFit/>
          </a:bodyPr>
          <a:lstStyle/>
          <a:p>
            <a:pPr marL="285750" indent="-285750">
              <a:buClr>
                <a:schemeClr val="accent6"/>
              </a:buClr>
              <a:buFont typeface="Arial" panose="020B0604020202020204" pitchFamily="34" charset="0"/>
              <a:buChar char="•"/>
            </a:pPr>
            <a:r>
              <a:rPr lang="pt-PT" dirty="0"/>
              <a:t>Plantar um jardim que atraia polinizadores com espécies nativas, o que ajudará as abelhas e as borboletas a prosperar</a:t>
            </a:r>
            <a:r>
              <a:rPr lang="en-US" dirty="0"/>
              <a:t>;</a:t>
            </a:r>
            <a:endParaRPr lang="pt-PT" dirty="0"/>
          </a:p>
        </p:txBody>
      </p:sp>
      <p:sp>
        <p:nvSpPr>
          <p:cNvPr id="12" name="Retângulo 11">
            <a:extLst>
              <a:ext uri="{FF2B5EF4-FFF2-40B4-BE49-F238E27FC236}">
                <a16:creationId xmlns:a16="http://schemas.microsoft.com/office/drawing/2014/main" id="{E4F56074-24FB-4C01-83F2-150C411D4261}"/>
              </a:ext>
            </a:extLst>
          </p:cNvPr>
          <p:cNvSpPr/>
          <p:nvPr/>
        </p:nvSpPr>
        <p:spPr>
          <a:xfrm>
            <a:off x="838200" y="3546806"/>
            <a:ext cx="6096000" cy="923330"/>
          </a:xfrm>
          <a:prstGeom prst="rect">
            <a:avLst/>
          </a:prstGeom>
        </p:spPr>
        <p:txBody>
          <a:bodyPr>
            <a:spAutoFit/>
          </a:bodyPr>
          <a:lstStyle/>
          <a:p>
            <a:pPr marL="285750" indent="-285750" algn="just">
              <a:buClr>
                <a:schemeClr val="accent6"/>
              </a:buClr>
              <a:buFont typeface="Arial" panose="020B0604020202020204" pitchFamily="34" charset="0"/>
              <a:buChar char="•"/>
            </a:pPr>
            <a:r>
              <a:rPr lang="pt-PT" dirty="0"/>
              <a:t>Incorporar a investigação na produção, nomeadamente no que diz respeito à melhoria da polinização e à redução da utilização de pesticidas</a:t>
            </a:r>
            <a:r>
              <a:rPr lang="en-US" dirty="0"/>
              <a:t>;</a:t>
            </a:r>
            <a:endParaRPr lang="pt-PT" dirty="0"/>
          </a:p>
        </p:txBody>
      </p:sp>
      <p:sp>
        <p:nvSpPr>
          <p:cNvPr id="13" name="Retângulo 12">
            <a:extLst>
              <a:ext uri="{FF2B5EF4-FFF2-40B4-BE49-F238E27FC236}">
                <a16:creationId xmlns:a16="http://schemas.microsoft.com/office/drawing/2014/main" id="{BCD0910B-CD84-42AA-92D0-074E46202D44}"/>
              </a:ext>
            </a:extLst>
          </p:cNvPr>
          <p:cNvSpPr/>
          <p:nvPr/>
        </p:nvSpPr>
        <p:spPr>
          <a:xfrm>
            <a:off x="838200" y="4764757"/>
            <a:ext cx="6096000" cy="646331"/>
          </a:xfrm>
          <a:prstGeom prst="rect">
            <a:avLst/>
          </a:prstGeom>
        </p:spPr>
        <p:txBody>
          <a:bodyPr>
            <a:spAutoFit/>
          </a:bodyPr>
          <a:lstStyle/>
          <a:p>
            <a:pPr marL="285750" indent="-285750">
              <a:buClr>
                <a:schemeClr val="accent6"/>
              </a:buClr>
              <a:buFont typeface="Arial" panose="020B0604020202020204" pitchFamily="34" charset="0"/>
              <a:buChar char="•"/>
            </a:pPr>
            <a:r>
              <a:rPr lang="pt-PT" dirty="0"/>
              <a:t>Incorporar métodos agrícolas inteligentes em termos climáticos para ajustar a gestão das culturas</a:t>
            </a:r>
            <a:r>
              <a:rPr lang="en-US" dirty="0"/>
              <a:t>;</a:t>
            </a:r>
            <a:endParaRPr lang="pt-PT" dirty="0"/>
          </a:p>
        </p:txBody>
      </p:sp>
    </p:spTree>
    <p:extLst>
      <p:ext uri="{BB962C8B-B14F-4D97-AF65-F5344CB8AC3E}">
        <p14:creationId xmlns:p14="http://schemas.microsoft.com/office/powerpoint/2010/main" val="27307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266010"/>
            <a:ext cx="10061196" cy="2927430"/>
          </a:xfrm>
        </p:spPr>
        <p:txBody>
          <a:bodyPr>
            <a:noAutofit/>
          </a:bodyPr>
          <a:lstStyle/>
          <a:p>
            <a:pPr>
              <a:lnSpc>
                <a:spcPct val="150000"/>
              </a:lnSpc>
            </a:pPr>
            <a:r>
              <a:rPr lang="en-GB" sz="4400" b="1" dirty="0" err="1">
                <a:solidFill>
                  <a:srgbClr val="94C020"/>
                </a:solidFill>
                <a:latin typeface="+mn-lt"/>
              </a:rPr>
              <a:t>Curso</a:t>
            </a:r>
            <a:r>
              <a:rPr lang="en-GB" sz="4400" b="1" dirty="0">
                <a:solidFill>
                  <a:srgbClr val="94C020"/>
                </a:solidFill>
                <a:latin typeface="+mn-lt"/>
              </a:rPr>
              <a:t>: VET</a:t>
            </a:r>
            <a:br>
              <a:rPr lang="en-GB" sz="4400" b="1" dirty="0">
                <a:solidFill>
                  <a:srgbClr val="94C020"/>
                </a:solidFill>
                <a:latin typeface="+mn-lt"/>
              </a:rPr>
            </a:br>
            <a:r>
              <a:rPr lang="en-GB" sz="4400" b="1" dirty="0" err="1">
                <a:solidFill>
                  <a:srgbClr val="94C020"/>
                </a:solidFill>
                <a:latin typeface="+mn-lt"/>
              </a:rPr>
              <a:t>Módulo</a:t>
            </a:r>
            <a:r>
              <a:rPr lang="en-GB" sz="4400" b="1" dirty="0">
                <a:solidFill>
                  <a:srgbClr val="94C020"/>
                </a:solidFill>
                <a:latin typeface="+mn-lt"/>
              </a:rPr>
              <a:t>: </a:t>
            </a:r>
            <a:r>
              <a:rPr lang="pt-PT" sz="4400" dirty="0"/>
              <a:t>Sustentabilidade agrícola, gestão dos recursos naturais e ação climática</a:t>
            </a:r>
            <a:br>
              <a:rPr lang="en-GB" sz="4400" dirty="0"/>
            </a:br>
            <a:r>
              <a:rPr lang="en-GB" sz="4400" b="1" dirty="0" err="1">
                <a:solidFill>
                  <a:srgbClr val="94C020"/>
                </a:solidFill>
                <a:latin typeface="+mn-lt"/>
              </a:rPr>
              <a:t>Unidade</a:t>
            </a:r>
            <a:r>
              <a:rPr lang="en-GB" sz="4400" b="1" dirty="0">
                <a:solidFill>
                  <a:srgbClr val="94C020"/>
                </a:solidFill>
                <a:latin typeface="+mn-lt"/>
              </a:rPr>
              <a:t> Curricular: </a:t>
            </a:r>
            <a:r>
              <a:rPr lang="en-GB" sz="4400" dirty="0" err="1"/>
              <a:t>Alterações</a:t>
            </a:r>
            <a:r>
              <a:rPr lang="en-GB" sz="4400" dirty="0"/>
              <a:t> </a:t>
            </a:r>
            <a:r>
              <a:rPr lang="en-GB" sz="4400" dirty="0" err="1"/>
              <a:t>climáticas</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a:solidFill>
                  <a:schemeClr val="tx1">
                    <a:lumMod val="65000"/>
                    <a:lumOff val="35000"/>
                  </a:schemeClr>
                </a:solidFill>
              </a:rPr>
              <a:t>Autor</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pt-PT" sz="3200" dirty="0"/>
              <a:t>O que pode ser feito</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572866"/>
          </a:xfrm>
          <a:prstGeom prst="rect">
            <a:avLst/>
          </a:prstGeom>
        </p:spPr>
        <p:txBody>
          <a:bodyPr wrap="square">
            <a:spAutoFit/>
          </a:bodyPr>
          <a:lstStyle/>
          <a:p>
            <a:pPr algn="just"/>
            <a:r>
              <a:rPr lang="pt-PT" dirty="0"/>
              <a:t>É fundamental envolver os estudantes, os principais atores e os decisores políticos nos debates sobre as alterações climáticas. Por conseguinte, é importante dedicar tempo à discussão dos impactos das alterações climáticas na agricultura e, ao mesmo tempo, considerar os ajustamentos que podem ser feitos pelos agricultores e criadores de gado. A este respeito, algumas sugestões podem ser</a:t>
            </a:r>
            <a:r>
              <a:rPr lang="en-US" dirty="0"/>
              <a:t>:</a:t>
            </a:r>
          </a:p>
          <a:p>
            <a:pPr marL="285750" indent="-285750" algn="just">
              <a:lnSpc>
                <a:spcPct val="150000"/>
              </a:lnSpc>
              <a:buClr>
                <a:schemeClr val="accent6"/>
              </a:buClr>
              <a:buFont typeface="Arial" panose="020B0604020202020204" pitchFamily="34" charset="0"/>
              <a:buChar char="•"/>
            </a:pPr>
            <a:r>
              <a:rPr lang="pt-PT" dirty="0"/>
              <a:t>Recuperar o metano ou reduzir as emissões dos produtores pecuários</a:t>
            </a:r>
            <a:r>
              <a:rPr lang="en-US" dirty="0"/>
              <a:t> </a:t>
            </a:r>
          </a:p>
        </p:txBody>
      </p:sp>
      <p:pic>
        <p:nvPicPr>
          <p:cNvPr id="7" name="Imagem 6">
            <a:extLst>
              <a:ext uri="{FF2B5EF4-FFF2-40B4-BE49-F238E27FC236}">
                <a16:creationId xmlns:a16="http://schemas.microsoft.com/office/drawing/2014/main" id="{92777442-CBD3-4248-BCF3-0E37AA18C675}"/>
              </a:ext>
            </a:extLst>
          </p:cNvPr>
          <p:cNvPicPr>
            <a:picLocks noChangeAspect="1"/>
          </p:cNvPicPr>
          <p:nvPr/>
        </p:nvPicPr>
        <p:blipFill>
          <a:blip r:embed="rId2"/>
          <a:stretch>
            <a:fillRect/>
          </a:stretch>
        </p:blipFill>
        <p:spPr>
          <a:xfrm>
            <a:off x="7681654" y="3188938"/>
            <a:ext cx="3214946" cy="2403863"/>
          </a:xfrm>
          <a:prstGeom prst="rect">
            <a:avLst/>
          </a:prstGeom>
        </p:spPr>
      </p:pic>
      <p:sp>
        <p:nvSpPr>
          <p:cNvPr id="8" name="Retângulo 7">
            <a:extLst>
              <a:ext uri="{FF2B5EF4-FFF2-40B4-BE49-F238E27FC236}">
                <a16:creationId xmlns:a16="http://schemas.microsoft.com/office/drawing/2014/main" id="{0AF5CDA6-6A76-4284-B34A-FB597486237B}"/>
              </a:ext>
            </a:extLst>
          </p:cNvPr>
          <p:cNvSpPr/>
          <p:nvPr/>
        </p:nvSpPr>
        <p:spPr>
          <a:xfrm>
            <a:off x="838200" y="3633373"/>
            <a:ext cx="6096000" cy="923330"/>
          </a:xfrm>
          <a:prstGeom prst="rect">
            <a:avLst/>
          </a:prstGeom>
        </p:spPr>
        <p:txBody>
          <a:bodyPr>
            <a:spAutoFit/>
          </a:bodyPr>
          <a:lstStyle/>
          <a:p>
            <a:pPr marL="285750" indent="-285750">
              <a:buClr>
                <a:schemeClr val="accent6"/>
              </a:buClr>
              <a:buFont typeface="Arial" panose="020B0604020202020204" pitchFamily="34" charset="0"/>
              <a:buChar char="•"/>
            </a:pPr>
            <a:r>
              <a:rPr lang="pt-PT" dirty="0"/>
              <a:t>Melhorar a aplicação de fertilizantes para evitar o escoamento; </a:t>
            </a:r>
          </a:p>
          <a:p>
            <a:pPr marL="285750" indent="-285750">
              <a:buClr>
                <a:schemeClr val="accent6"/>
              </a:buClr>
              <a:buFont typeface="Arial" panose="020B0604020202020204" pitchFamily="34" charset="0"/>
              <a:buChar char="•"/>
            </a:pPr>
            <a:r>
              <a:rPr lang="pt-PT" dirty="0"/>
              <a:t>Melhorar a resistência das culturas</a:t>
            </a:r>
            <a:r>
              <a:rPr lang="en-US" dirty="0"/>
              <a:t>.</a:t>
            </a:r>
          </a:p>
        </p:txBody>
      </p:sp>
    </p:spTree>
    <p:extLst>
      <p:ext uri="{BB962C8B-B14F-4D97-AF65-F5344CB8AC3E}">
        <p14:creationId xmlns:p14="http://schemas.microsoft.com/office/powerpoint/2010/main" val="343627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947256" y="2419349"/>
            <a:ext cx="10515600" cy="1009651"/>
          </a:xfrm>
        </p:spPr>
        <p:txBody>
          <a:bodyPr>
            <a:normAutofit fontScale="90000"/>
          </a:bodyPr>
          <a:lstStyle/>
          <a:p>
            <a:pPr>
              <a:lnSpc>
                <a:spcPct val="150000"/>
              </a:lnSpc>
            </a:pPr>
            <a:r>
              <a:rPr lang="pt-PT" dirty="0"/>
              <a:t>Subunidade 3: Estratégias de mitigação, adaptação e remoção de dióxido de carbono</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21</a:t>
            </a:fld>
            <a:endParaRPr lang="it-IT" dirty="0"/>
          </a:p>
        </p:txBody>
      </p:sp>
    </p:spTree>
    <p:extLst>
      <p:ext uri="{BB962C8B-B14F-4D97-AF65-F5344CB8AC3E}">
        <p14:creationId xmlns:p14="http://schemas.microsoft.com/office/powerpoint/2010/main" val="374734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22</a:t>
            </a:fld>
            <a:endParaRPr lang="it-IT" dirty="0"/>
          </a:p>
        </p:txBody>
      </p:sp>
      <p:sp>
        <p:nvSpPr>
          <p:cNvPr id="8" name="Retângulo 7">
            <a:extLst>
              <a:ext uri="{FF2B5EF4-FFF2-40B4-BE49-F238E27FC236}">
                <a16:creationId xmlns:a16="http://schemas.microsoft.com/office/drawing/2014/main" id="{35E6114B-8D9B-4E07-A185-46BD54C7F47A}"/>
              </a:ext>
            </a:extLst>
          </p:cNvPr>
          <p:cNvSpPr/>
          <p:nvPr/>
        </p:nvSpPr>
        <p:spPr>
          <a:xfrm>
            <a:off x="774277" y="1931029"/>
            <a:ext cx="10492138" cy="4204356"/>
          </a:xfrm>
          <a:prstGeom prst="rect">
            <a:avLst/>
          </a:prstGeom>
        </p:spPr>
        <p:txBody>
          <a:bodyPr wrap="square">
            <a:spAutoFit/>
          </a:bodyPr>
          <a:lstStyle/>
          <a:p>
            <a:pPr algn="just">
              <a:lnSpc>
                <a:spcPct val="150000"/>
              </a:lnSpc>
            </a:pPr>
            <a:r>
              <a:rPr lang="pt-PT" dirty="0">
                <a:solidFill>
                  <a:schemeClr val="accent6"/>
                </a:solidFill>
              </a:rPr>
              <a:t>Atenuar as alterações climáticas </a:t>
            </a:r>
            <a:r>
              <a:rPr lang="pt-PT" dirty="0"/>
              <a:t>significa reduzir o fluxo de gases com efeito de estufa que retêm o calor na atmosfera</a:t>
            </a:r>
            <a:r>
              <a:rPr lang="en-US" dirty="0"/>
              <a:t>: </a:t>
            </a:r>
          </a:p>
          <a:p>
            <a:pPr marL="285750" indent="-285750" algn="just">
              <a:lnSpc>
                <a:spcPct val="150000"/>
              </a:lnSpc>
              <a:buClr>
                <a:schemeClr val="accent6"/>
              </a:buClr>
              <a:buFont typeface="Arial" panose="020B0604020202020204" pitchFamily="34" charset="0"/>
              <a:buChar char="•"/>
            </a:pPr>
            <a:r>
              <a:rPr lang="pt-PT" dirty="0"/>
              <a:t>reduzir a utilização das fontes destes gases (por exemplo, a queima de combustíveis fósseis para a produção de eletricidade, calor ou transportes), ou/e </a:t>
            </a:r>
          </a:p>
          <a:p>
            <a:pPr marL="285750" indent="-285750" algn="just">
              <a:lnSpc>
                <a:spcPct val="150000"/>
              </a:lnSpc>
              <a:buClr>
                <a:schemeClr val="accent6"/>
              </a:buClr>
              <a:buFont typeface="Arial" panose="020B0604020202020204" pitchFamily="34" charset="0"/>
              <a:buChar char="•"/>
            </a:pPr>
            <a:r>
              <a:rPr lang="pt-PT" dirty="0"/>
              <a:t>aumentando os "sumidouros" que acumulam e armazenam esses gases (como os oceanos, as florestas e o solo</a:t>
            </a:r>
            <a:r>
              <a:rPr lang="en-US" dirty="0"/>
              <a:t>). </a:t>
            </a:r>
          </a:p>
          <a:p>
            <a:pPr algn="just">
              <a:lnSpc>
                <a:spcPct val="150000"/>
              </a:lnSpc>
            </a:pPr>
            <a:r>
              <a:rPr lang="pt-PT" dirty="0"/>
              <a:t>O objetivo da atenuação é evitar uma interferência humana significativa no clima da Terra, "estabilizar os níveis de gases com efeito de estufa num período de tempo suficiente para permitir que os ecossistemas se adaptem naturalmente às alterações climáticas, assegurar que a produção alimentar não seja ameaçada e permitir que o desenvolvimento económico prossiga de forma sustentável</a:t>
            </a:r>
            <a:r>
              <a:rPr lang="en-US" dirty="0"/>
              <a:t>”.</a:t>
            </a:r>
            <a:endParaRPr lang="pt-PT" dirty="0"/>
          </a:p>
        </p:txBody>
      </p:sp>
      <p:sp>
        <p:nvSpPr>
          <p:cNvPr id="2" name="Retângulo 1">
            <a:extLst>
              <a:ext uri="{FF2B5EF4-FFF2-40B4-BE49-F238E27FC236}">
                <a16:creationId xmlns:a16="http://schemas.microsoft.com/office/drawing/2014/main" id="{2F699C62-F05B-49A1-A604-1890F2990A0E}"/>
              </a:ext>
            </a:extLst>
          </p:cNvPr>
          <p:cNvSpPr/>
          <p:nvPr/>
        </p:nvSpPr>
        <p:spPr>
          <a:xfrm>
            <a:off x="838200" y="1270733"/>
            <a:ext cx="2092075" cy="523220"/>
          </a:xfrm>
          <a:prstGeom prst="rect">
            <a:avLst/>
          </a:prstGeom>
        </p:spPr>
        <p:txBody>
          <a:bodyPr wrap="square">
            <a:spAutoFit/>
          </a:bodyPr>
          <a:lstStyle/>
          <a:p>
            <a:r>
              <a:rPr lang="pt-PT" sz="2800" b="1" dirty="0">
                <a:solidFill>
                  <a:schemeClr val="accent6"/>
                </a:solidFill>
              </a:rPr>
              <a:t>Mitigação</a:t>
            </a:r>
          </a:p>
        </p:txBody>
      </p:sp>
    </p:spTree>
    <p:extLst>
      <p:ext uri="{BB962C8B-B14F-4D97-AF65-F5344CB8AC3E}">
        <p14:creationId xmlns:p14="http://schemas.microsoft.com/office/powerpoint/2010/main" val="4049780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485862" y="1102278"/>
            <a:ext cx="1871445" cy="500020"/>
          </a:xfrm>
        </p:spPr>
        <p:txBody>
          <a:bodyPr>
            <a:normAutofit/>
          </a:bodyPr>
          <a:lstStyle/>
          <a:p>
            <a:r>
              <a:rPr lang="pt-PT" sz="2800" b="1" dirty="0"/>
              <a:t>Mitigação</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23</a:t>
            </a:fld>
            <a:endParaRPr lang="it-IT" dirty="0"/>
          </a:p>
        </p:txBody>
      </p:sp>
      <p:sp>
        <p:nvSpPr>
          <p:cNvPr id="5" name="Retângulo 4">
            <a:extLst>
              <a:ext uri="{FF2B5EF4-FFF2-40B4-BE49-F238E27FC236}">
                <a16:creationId xmlns:a16="http://schemas.microsoft.com/office/drawing/2014/main" id="{04DCA4C3-CFAF-4A86-B0C4-700BC3EF45E1}"/>
              </a:ext>
            </a:extLst>
          </p:cNvPr>
          <p:cNvSpPr/>
          <p:nvPr/>
        </p:nvSpPr>
        <p:spPr>
          <a:xfrm>
            <a:off x="485862" y="1602298"/>
            <a:ext cx="10965110" cy="4670509"/>
          </a:xfrm>
          <a:prstGeom prst="rect">
            <a:avLst/>
          </a:prstGeom>
        </p:spPr>
        <p:txBody>
          <a:bodyPr wrap="square">
            <a:spAutoFit/>
          </a:bodyPr>
          <a:lstStyle/>
          <a:p>
            <a:pPr algn="just"/>
            <a:r>
              <a:rPr lang="pt-PT" sz="1750" dirty="0"/>
              <a:t>As medidas adotadas pela UE em diferentes sectores para atenuar o efeito de estufa, com o Pacto Ecológico de 2020, que visa tornar a União Europeia (UE) neutra em termos climáticos em 2050 (https://commission.europa.eu/strategy-and-policy/priorities-2019-2024/european-green-deal_en), abrangem todos os sectores responsáveis</a:t>
            </a:r>
            <a:r>
              <a:rPr lang="en-US" sz="1750" dirty="0"/>
              <a:t>:</a:t>
            </a:r>
          </a:p>
          <a:p>
            <a:pPr algn="just"/>
            <a:endParaRPr lang="en-US" sz="1750" dirty="0"/>
          </a:p>
          <a:p>
            <a:pPr marL="285750" indent="-285750" algn="just">
              <a:buClr>
                <a:schemeClr val="accent6"/>
              </a:buClr>
              <a:buFont typeface="Arial" panose="020B0604020202020204" pitchFamily="34" charset="0"/>
              <a:buChar char="•"/>
            </a:pPr>
            <a:r>
              <a:rPr lang="en-US" sz="1750" dirty="0" err="1">
                <a:solidFill>
                  <a:schemeClr val="accent6"/>
                </a:solidFill>
              </a:rPr>
              <a:t>Centrais</a:t>
            </a:r>
            <a:r>
              <a:rPr lang="en-US" sz="1750" dirty="0">
                <a:solidFill>
                  <a:schemeClr val="accent6"/>
                </a:solidFill>
              </a:rPr>
              <a:t> </a:t>
            </a:r>
            <a:r>
              <a:rPr lang="en-US" sz="1750" dirty="0" err="1">
                <a:solidFill>
                  <a:schemeClr val="accent6"/>
                </a:solidFill>
              </a:rPr>
              <a:t>eléctricas</a:t>
            </a:r>
            <a:r>
              <a:rPr lang="en-US" sz="1750" dirty="0">
                <a:solidFill>
                  <a:schemeClr val="accent6"/>
                </a:solidFill>
              </a:rPr>
              <a:t> e </a:t>
            </a:r>
            <a:r>
              <a:rPr lang="en-US" sz="1750" dirty="0" err="1">
                <a:solidFill>
                  <a:schemeClr val="accent6"/>
                </a:solidFill>
              </a:rPr>
              <a:t>indústria</a:t>
            </a:r>
            <a:r>
              <a:rPr lang="en-US" sz="1750" dirty="0">
                <a:solidFill>
                  <a:schemeClr val="accent6"/>
                </a:solidFill>
              </a:rPr>
              <a:t>:</a:t>
            </a:r>
            <a:r>
              <a:rPr lang="en-US" sz="1750" dirty="0"/>
              <a:t> </a:t>
            </a:r>
            <a:r>
              <a:rPr lang="pt-PT" sz="1750" dirty="0"/>
              <a:t>um primeiro passo importante para reduzir as emissões foi a implementação do primeiro Sistema de Comércio de Licenças de Emissão (ETS), também designado "mercado de carbono". As emissões do sector industrial foram reduzidas em 62% até 2030</a:t>
            </a:r>
            <a:r>
              <a:rPr lang="en-GB" sz="1750" dirty="0"/>
              <a:t>.</a:t>
            </a:r>
            <a:endParaRPr lang="pt-PT" sz="1750" dirty="0"/>
          </a:p>
          <a:p>
            <a:pPr algn="just">
              <a:buClr>
                <a:schemeClr val="accent6"/>
              </a:buClr>
            </a:pPr>
            <a:endParaRPr lang="pt-PT" sz="1750" dirty="0"/>
          </a:p>
          <a:p>
            <a:pPr marL="285750" indent="-285750" algn="just">
              <a:buClr>
                <a:schemeClr val="accent6"/>
              </a:buClr>
              <a:buFont typeface="Arial" panose="020B0604020202020204" pitchFamily="34" charset="0"/>
              <a:buChar char="•"/>
            </a:pPr>
            <a:r>
              <a:rPr lang="en-GB" sz="1750" dirty="0" err="1">
                <a:solidFill>
                  <a:schemeClr val="accent6"/>
                </a:solidFill>
              </a:rPr>
              <a:t>Transportes</a:t>
            </a:r>
            <a:r>
              <a:rPr lang="pt-PT" sz="1750" dirty="0">
                <a:solidFill>
                  <a:schemeClr val="accent6"/>
                </a:solidFill>
              </a:rPr>
              <a:t>: </a:t>
            </a:r>
            <a:r>
              <a:rPr lang="pt-PT" sz="1750" dirty="0"/>
              <a:t>proposta para atingir zero emissões de CO2 dos novos automóveis e carrinhas na UE até 2035, e adoção da proposta revista para eliminar gradualmente as licenças gratuitas para a aviação até 2026 e promover a utilização de combustíveis sustentáveis para a aviação</a:t>
            </a:r>
            <a:r>
              <a:rPr lang="en-GB" sz="1750" dirty="0"/>
              <a:t>.</a:t>
            </a:r>
            <a:endParaRPr lang="pt-PT" sz="1750" dirty="0"/>
          </a:p>
          <a:p>
            <a:pPr algn="just">
              <a:buClr>
                <a:schemeClr val="accent6"/>
              </a:buClr>
            </a:pPr>
            <a:endParaRPr lang="pt-PT" sz="1750" dirty="0"/>
          </a:p>
          <a:p>
            <a:pPr marL="285750" indent="-285750" algn="just">
              <a:buClr>
                <a:schemeClr val="accent6"/>
              </a:buClr>
              <a:buFont typeface="Arial" panose="020B0604020202020204" pitchFamily="34" charset="0"/>
              <a:buChar char="•"/>
            </a:pPr>
            <a:r>
              <a:rPr lang="pt-PT" sz="1750" dirty="0">
                <a:solidFill>
                  <a:schemeClr val="accent6"/>
                </a:solidFill>
              </a:rPr>
              <a:t>Desflorestação e utilização dos solos:</a:t>
            </a:r>
            <a:r>
              <a:rPr lang="pt-PT" sz="1750" dirty="0"/>
              <a:t> tirar partido do poder de absorção de CO2 das florestas para combater as alterações climáticas. As novas regras aumentarão os sumidouros de carbono da UE em 15% até 2030. A agricultura tem um papel positivo e importante a desempenhar na atenuação das alterações climáticas: as culturas, as sebes e as árvores que se encontram nas terras agrícolas sequestram o carbono da atmosfera através da fotossíntese, enquanto os solos corretamente geridos armazenam carbono. </a:t>
            </a:r>
            <a:r>
              <a:rPr lang="en-GB" sz="1750" dirty="0"/>
              <a:t> </a:t>
            </a:r>
            <a:endParaRPr lang="en-US" sz="1750" dirty="0"/>
          </a:p>
        </p:txBody>
      </p:sp>
    </p:spTree>
    <p:extLst>
      <p:ext uri="{BB962C8B-B14F-4D97-AF65-F5344CB8AC3E}">
        <p14:creationId xmlns:p14="http://schemas.microsoft.com/office/powerpoint/2010/main" val="93255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24</a:t>
            </a:fld>
            <a:endParaRPr lang="it-IT" dirty="0"/>
          </a:p>
        </p:txBody>
      </p:sp>
      <p:sp>
        <p:nvSpPr>
          <p:cNvPr id="8" name="Retângulo 7">
            <a:extLst>
              <a:ext uri="{FF2B5EF4-FFF2-40B4-BE49-F238E27FC236}">
                <a16:creationId xmlns:a16="http://schemas.microsoft.com/office/drawing/2014/main" id="{B7B3C3EE-5BE0-4D90-9632-71215DA7C365}"/>
              </a:ext>
            </a:extLst>
          </p:cNvPr>
          <p:cNvSpPr/>
          <p:nvPr/>
        </p:nvSpPr>
        <p:spPr>
          <a:xfrm>
            <a:off x="472273" y="1992896"/>
            <a:ext cx="10881527" cy="4555093"/>
          </a:xfrm>
          <a:prstGeom prst="rect">
            <a:avLst/>
          </a:prstGeom>
        </p:spPr>
        <p:txBody>
          <a:bodyPr wrap="square">
            <a:spAutoFit/>
          </a:bodyPr>
          <a:lstStyle/>
          <a:p>
            <a:pPr marL="285750" indent="-285750" algn="just">
              <a:spcBef>
                <a:spcPts val="600"/>
              </a:spcBef>
              <a:buClr>
                <a:schemeClr val="accent6"/>
              </a:buClr>
              <a:buFont typeface="Arial" panose="020B0604020202020204" pitchFamily="34" charset="0"/>
              <a:buChar char="•"/>
            </a:pPr>
            <a:r>
              <a:rPr lang="pt-PT" dirty="0">
                <a:solidFill>
                  <a:schemeClr val="accent6"/>
                </a:solidFill>
              </a:rPr>
              <a:t>Importar de países com menores ambições climáticas</a:t>
            </a:r>
            <a:r>
              <a:rPr lang="en-US" dirty="0">
                <a:solidFill>
                  <a:schemeClr val="accent6"/>
                </a:solidFill>
              </a:rPr>
              <a:t>: </a:t>
            </a:r>
            <a:r>
              <a:rPr lang="pt-PT" dirty="0"/>
              <a:t>impor um preço do carbono às importações de indústrias com elevada intensidade de carbono fora da UE com o objetivo de combater a deslocalização de indústrias para países com objetivos climáticos menos ambiciosos</a:t>
            </a:r>
            <a:r>
              <a:rPr lang="en-US" dirty="0"/>
              <a:t>.</a:t>
            </a:r>
          </a:p>
          <a:p>
            <a:pPr marL="285750" indent="-285750" algn="just">
              <a:spcBef>
                <a:spcPts val="600"/>
              </a:spcBef>
              <a:buClr>
                <a:schemeClr val="accent6"/>
              </a:buClr>
              <a:buFont typeface="Arial" panose="020B0604020202020204" pitchFamily="34" charset="0"/>
              <a:buChar char="•"/>
            </a:pPr>
            <a:r>
              <a:rPr lang="pt-PT" dirty="0">
                <a:solidFill>
                  <a:schemeClr val="accent6"/>
                </a:solidFill>
              </a:rPr>
              <a:t>Impulsionar as energias renováveis e a eficiência energética</a:t>
            </a:r>
            <a:r>
              <a:rPr lang="en-US" dirty="0">
                <a:solidFill>
                  <a:schemeClr val="accent6"/>
                </a:solidFill>
              </a:rPr>
              <a:t>: </a:t>
            </a:r>
            <a:r>
              <a:rPr lang="pt-PT" dirty="0"/>
              <a:t>A percentagem de energias renováveis no consumo final de energia da UE deve aumentar para 42,5% até 2030, enquanto os países individuais devem ter como objetivo 45%</a:t>
            </a:r>
            <a:r>
              <a:rPr lang="en-US" dirty="0"/>
              <a:t>. </a:t>
            </a:r>
          </a:p>
          <a:p>
            <a:pPr marL="285750" indent="-285750" algn="just">
              <a:spcBef>
                <a:spcPts val="600"/>
              </a:spcBef>
              <a:buClr>
                <a:schemeClr val="accent6"/>
              </a:buClr>
              <a:buFont typeface="Arial" panose="020B0604020202020204" pitchFamily="34" charset="0"/>
              <a:buChar char="•"/>
            </a:pPr>
            <a:r>
              <a:rPr lang="pt-PT" dirty="0"/>
              <a:t>Além disso, a UE espera uma redução de 40% no consumo final de energia e de 42,5% no consumo de energia primária até 2030.</a:t>
            </a:r>
          </a:p>
          <a:p>
            <a:pPr marL="285750" indent="-285750" algn="just">
              <a:spcBef>
                <a:spcPts val="600"/>
              </a:spcBef>
              <a:buClr>
                <a:schemeClr val="accent6"/>
              </a:buClr>
              <a:buFont typeface="Arial" panose="020B0604020202020204" pitchFamily="34" charset="0"/>
              <a:buChar char="•"/>
            </a:pPr>
            <a:r>
              <a:rPr lang="pt-PT" dirty="0"/>
              <a:t>Espera-se a criação de uma economia sustentável e circular baseada na quota de energias renováveis e na eficiência energética até 2050.</a:t>
            </a:r>
          </a:p>
          <a:p>
            <a:pPr marL="285750" indent="-285750" algn="just">
              <a:spcBef>
                <a:spcPts val="600"/>
              </a:spcBef>
              <a:buClr>
                <a:schemeClr val="accent6"/>
              </a:buClr>
              <a:buFont typeface="Arial" panose="020B0604020202020204" pitchFamily="34" charset="0"/>
              <a:buChar char="•"/>
            </a:pPr>
            <a:r>
              <a:rPr lang="pt-PT" dirty="0"/>
              <a:t>A transição para uma UE neutra em termos de carbono até 2050, no âmbito do Pacto Ecológico, implica reconsiderar todo o ciclo de vida dos produtos, bem como promover o consumo sustentável e a economia circular. Tal deverá conduzir a uma redução do consumo de recursos, a menos resíduos e a menos emissões de gases com efeito de estufa. </a:t>
            </a:r>
            <a:endParaRPr lang="en-US" dirty="0"/>
          </a:p>
          <a:p>
            <a:pPr algn="just"/>
            <a:endParaRPr lang="en-US" dirty="0"/>
          </a:p>
        </p:txBody>
      </p:sp>
      <p:sp>
        <p:nvSpPr>
          <p:cNvPr id="2" name="CaixaDeTexto 1">
            <a:extLst>
              <a:ext uri="{FF2B5EF4-FFF2-40B4-BE49-F238E27FC236}">
                <a16:creationId xmlns:a16="http://schemas.microsoft.com/office/drawing/2014/main" id="{8A23FCCA-2243-47A5-8E82-985A5E929BE2}"/>
              </a:ext>
            </a:extLst>
          </p:cNvPr>
          <p:cNvSpPr txBox="1"/>
          <p:nvPr/>
        </p:nvSpPr>
        <p:spPr>
          <a:xfrm>
            <a:off x="620785" y="1224791"/>
            <a:ext cx="1996580" cy="523220"/>
          </a:xfrm>
          <a:prstGeom prst="rect">
            <a:avLst/>
          </a:prstGeom>
          <a:noFill/>
        </p:spPr>
        <p:txBody>
          <a:bodyPr wrap="square" rtlCol="0">
            <a:spAutoFit/>
          </a:bodyPr>
          <a:lstStyle/>
          <a:p>
            <a:r>
              <a:rPr lang="pt-PT" sz="2800" b="1" dirty="0">
                <a:solidFill>
                  <a:schemeClr val="accent6"/>
                </a:solidFill>
              </a:rPr>
              <a:t>Mitigação</a:t>
            </a:r>
          </a:p>
        </p:txBody>
      </p:sp>
    </p:spTree>
    <p:extLst>
      <p:ext uri="{BB962C8B-B14F-4D97-AF65-F5344CB8AC3E}">
        <p14:creationId xmlns:p14="http://schemas.microsoft.com/office/powerpoint/2010/main" val="250788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pt-PT" sz="2800" dirty="0"/>
              <a:t>Adaptação - adaptar-se à vida num clima em mudança</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25</a:t>
            </a:fld>
            <a:endParaRPr lang="it-IT" dirty="0"/>
          </a:p>
        </p:txBody>
      </p:sp>
      <p:sp>
        <p:nvSpPr>
          <p:cNvPr id="7" name="Retângulo 6">
            <a:extLst>
              <a:ext uri="{FF2B5EF4-FFF2-40B4-BE49-F238E27FC236}">
                <a16:creationId xmlns:a16="http://schemas.microsoft.com/office/drawing/2014/main" id="{A3A2FDA4-3192-443D-8D94-A0CE162E7ACA}"/>
              </a:ext>
            </a:extLst>
          </p:cNvPr>
          <p:cNvSpPr/>
          <p:nvPr/>
        </p:nvSpPr>
        <p:spPr>
          <a:xfrm>
            <a:off x="838200" y="1716889"/>
            <a:ext cx="4905956" cy="3416320"/>
          </a:xfrm>
          <a:prstGeom prst="rect">
            <a:avLst/>
          </a:prstGeom>
        </p:spPr>
        <p:txBody>
          <a:bodyPr wrap="square">
            <a:spAutoFit/>
          </a:bodyPr>
          <a:lstStyle/>
          <a:p>
            <a:r>
              <a:rPr lang="pt-PT" dirty="0">
                <a:latin typeface="Minion Pro"/>
                <a:ea typeface="Times New Roman" panose="02020603050405020304" pitchFamily="18" charset="0"/>
                <a:cs typeface="Open Sans"/>
              </a:rPr>
              <a:t>Existem muitas soluções disponíveis para o sector aumentar a sua capacidade de adaptação a fenómenos climáticos adversos e tornar a agricultura mais resiliente às alterações climáticas (Comissão Europeia, 2017). Embora não exista uma tipologia definitiva das opções de adaptação, são possíveis várias classificações com base na escala a que são geridas ou implementadas, no tipo de produto a que podem ser aplicadas, na natureza da opção, no risco climático abordado e na escala temporal necessária para a sua implementação, entre outros. </a:t>
            </a:r>
            <a:endParaRPr lang="en-GB" dirty="0">
              <a:latin typeface="Minion Pro"/>
              <a:ea typeface="Times New Roman" panose="02020603050405020304" pitchFamily="18" charset="0"/>
              <a:cs typeface="Open Sans"/>
            </a:endParaRPr>
          </a:p>
        </p:txBody>
      </p:sp>
      <p:pic>
        <p:nvPicPr>
          <p:cNvPr id="8" name="Imagem 7">
            <a:extLst>
              <a:ext uri="{FF2B5EF4-FFF2-40B4-BE49-F238E27FC236}">
                <a16:creationId xmlns:a16="http://schemas.microsoft.com/office/drawing/2014/main" id="{1DE835DE-C915-48FF-9F5E-BF61E8BE58A0}"/>
              </a:ext>
            </a:extLst>
          </p:cNvPr>
          <p:cNvPicPr>
            <a:picLocks noChangeAspect="1"/>
          </p:cNvPicPr>
          <p:nvPr/>
        </p:nvPicPr>
        <p:blipFill>
          <a:blip r:embed="rId2"/>
          <a:stretch>
            <a:fillRect/>
          </a:stretch>
        </p:blipFill>
        <p:spPr>
          <a:xfrm>
            <a:off x="5744156" y="1951467"/>
            <a:ext cx="4966346" cy="2494384"/>
          </a:xfrm>
          <a:prstGeom prst="rect">
            <a:avLst/>
          </a:prstGeom>
        </p:spPr>
      </p:pic>
      <p:sp>
        <p:nvSpPr>
          <p:cNvPr id="9" name="Retângulo 8">
            <a:extLst>
              <a:ext uri="{FF2B5EF4-FFF2-40B4-BE49-F238E27FC236}">
                <a16:creationId xmlns:a16="http://schemas.microsoft.com/office/drawing/2014/main" id="{426EEC48-D339-4294-969C-12A8659492AB}"/>
              </a:ext>
            </a:extLst>
          </p:cNvPr>
          <p:cNvSpPr/>
          <p:nvPr/>
        </p:nvSpPr>
        <p:spPr>
          <a:xfrm>
            <a:off x="838200" y="5133209"/>
            <a:ext cx="9872302" cy="646331"/>
          </a:xfrm>
          <a:prstGeom prst="rect">
            <a:avLst/>
          </a:prstGeom>
        </p:spPr>
        <p:txBody>
          <a:bodyPr wrap="square">
            <a:spAutoFit/>
          </a:bodyPr>
          <a:lstStyle/>
          <a:p>
            <a:pPr algn="just"/>
            <a:r>
              <a:rPr lang="pt-PT" dirty="0"/>
              <a:t>Para descrever o calendário de implementação das opções de adaptação "top-</a:t>
            </a:r>
            <a:r>
              <a:rPr lang="pt-PT" dirty="0" err="1"/>
              <a:t>down</a:t>
            </a:r>
            <a:r>
              <a:rPr lang="pt-PT" dirty="0"/>
              <a:t>", o ciclo de gestão do risco de catástrofes é um paralelo útil</a:t>
            </a:r>
            <a:r>
              <a:rPr lang="en-US" dirty="0"/>
              <a:t>.</a:t>
            </a:r>
          </a:p>
        </p:txBody>
      </p:sp>
    </p:spTree>
    <p:extLst>
      <p:ext uri="{BB962C8B-B14F-4D97-AF65-F5344CB8AC3E}">
        <p14:creationId xmlns:p14="http://schemas.microsoft.com/office/powerpoint/2010/main" val="422990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pt-PT" sz="2800" dirty="0"/>
              <a:t>Adaptação - adaptar-se à vida num clima em mudança</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26</a:t>
            </a:fld>
            <a:endParaRPr lang="it-IT" dirty="0"/>
          </a:p>
        </p:txBody>
      </p:sp>
      <p:pic>
        <p:nvPicPr>
          <p:cNvPr id="5" name="Imagem 4">
            <a:extLst>
              <a:ext uri="{FF2B5EF4-FFF2-40B4-BE49-F238E27FC236}">
                <a16:creationId xmlns:a16="http://schemas.microsoft.com/office/drawing/2014/main" id="{BDD81B6F-1F08-4751-9276-29E78AE6FC09}"/>
              </a:ext>
            </a:extLst>
          </p:cNvPr>
          <p:cNvPicPr>
            <a:picLocks noChangeAspect="1"/>
          </p:cNvPicPr>
          <p:nvPr/>
        </p:nvPicPr>
        <p:blipFill>
          <a:blip r:embed="rId2"/>
          <a:stretch>
            <a:fillRect/>
          </a:stretch>
        </p:blipFill>
        <p:spPr>
          <a:xfrm>
            <a:off x="6862457" y="1641074"/>
            <a:ext cx="4262743" cy="4305008"/>
          </a:xfrm>
          <a:prstGeom prst="rect">
            <a:avLst/>
          </a:prstGeom>
        </p:spPr>
      </p:pic>
      <p:sp>
        <p:nvSpPr>
          <p:cNvPr id="6" name="Retângulo 5">
            <a:extLst>
              <a:ext uri="{FF2B5EF4-FFF2-40B4-BE49-F238E27FC236}">
                <a16:creationId xmlns:a16="http://schemas.microsoft.com/office/drawing/2014/main" id="{02D42758-40D7-4FB7-AD16-8A58761D96D1}"/>
              </a:ext>
            </a:extLst>
          </p:cNvPr>
          <p:cNvSpPr/>
          <p:nvPr/>
        </p:nvSpPr>
        <p:spPr>
          <a:xfrm>
            <a:off x="695587" y="1859339"/>
            <a:ext cx="5730379" cy="3139321"/>
          </a:xfrm>
          <a:prstGeom prst="rect">
            <a:avLst/>
          </a:prstGeom>
        </p:spPr>
        <p:txBody>
          <a:bodyPr wrap="square">
            <a:spAutoFit/>
          </a:bodyPr>
          <a:lstStyle/>
          <a:p>
            <a:pPr algn="just"/>
            <a:r>
              <a:rPr lang="pt-PT" dirty="0"/>
              <a:t>O ciclo de gestão da adaptação em 6 fases - a ênfase das necessidades de informação muda ao longo do tempo, passando principalmente de dados sobre riscos climáticos (azul) para informação socioeconómica sobre soluções (laranja). Diferentes centros de projeto encontram-se em diferentes fases, mas não podem ser facilmente posicionados no ciclo porque, muitas vezes, mais do que uma fase é abordada simultaneamente e, durante o processo de planeamento, as fases anteriores são revisitadas. Cores acrescentadas pelos autores ao ciclo, tal como é habitualmente utilizado na Europa. </a:t>
            </a:r>
          </a:p>
        </p:txBody>
      </p:sp>
    </p:spTree>
    <p:extLst>
      <p:ext uri="{BB962C8B-B14F-4D97-AF65-F5344CB8AC3E}">
        <p14:creationId xmlns:p14="http://schemas.microsoft.com/office/powerpoint/2010/main" val="281638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550877" y="962889"/>
            <a:ext cx="10515600" cy="726674"/>
          </a:xfrm>
        </p:spPr>
        <p:txBody>
          <a:bodyPr>
            <a:normAutofit/>
          </a:bodyPr>
          <a:lstStyle/>
          <a:p>
            <a:r>
              <a:rPr lang="pt-PT" sz="2800" dirty="0"/>
              <a:t>Remoção do dióxido de carbono (CDR)</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27</a:t>
            </a:fld>
            <a:endParaRPr lang="it-IT" dirty="0"/>
          </a:p>
        </p:txBody>
      </p:sp>
      <p:sp>
        <p:nvSpPr>
          <p:cNvPr id="7" name="Retângulo 6">
            <a:extLst>
              <a:ext uri="{FF2B5EF4-FFF2-40B4-BE49-F238E27FC236}">
                <a16:creationId xmlns:a16="http://schemas.microsoft.com/office/drawing/2014/main" id="{5A9DF6DC-DD97-4E1E-8E53-1D5E3230ED0B}"/>
              </a:ext>
            </a:extLst>
          </p:cNvPr>
          <p:cNvSpPr/>
          <p:nvPr/>
        </p:nvSpPr>
        <p:spPr>
          <a:xfrm>
            <a:off x="550877" y="1583580"/>
            <a:ext cx="11081857" cy="4801314"/>
          </a:xfrm>
          <a:prstGeom prst="rect">
            <a:avLst/>
          </a:prstGeom>
        </p:spPr>
        <p:txBody>
          <a:bodyPr wrap="square">
            <a:spAutoFit/>
          </a:bodyPr>
          <a:lstStyle/>
          <a:p>
            <a:pPr algn="just">
              <a:spcBef>
                <a:spcPts val="600"/>
              </a:spcBef>
            </a:pPr>
            <a:r>
              <a:rPr lang="pt-PT" sz="1600" dirty="0"/>
              <a:t>O aumento dos gases com efeito de estufa e da temperatura média está a afetar o clima, o biota e as sociedades e a redução das emissões não será suficiente para manter o aumento da temperatura abaixo de 1,5 ⁰ C. Por conseguinte, é imperativo investigar estratégias que, se forem seguras para o ambiente, devem ser implementadas com urgência. A CDR, ou simplesmente remoção de carbono, é um processo em que o gás dióxido de carbono (CO2) é removido da atmosfera por atividades humanas deliberadas e armazenado de forma duradoura em reservatórios geológicos, terrestres ou oceânicos, ou em produtos. </a:t>
            </a:r>
            <a:endParaRPr lang="en-US" sz="1600" dirty="0"/>
          </a:p>
          <a:p>
            <a:pPr algn="just">
              <a:spcBef>
                <a:spcPts val="600"/>
              </a:spcBef>
            </a:pPr>
            <a:r>
              <a:rPr lang="en-US" sz="1600" dirty="0" err="1"/>
              <a:t>Os</a:t>
            </a:r>
            <a:r>
              <a:rPr lang="en-US" sz="1600" dirty="0"/>
              <a:t> </a:t>
            </a:r>
            <a:r>
              <a:rPr lang="en-US" sz="1600" dirty="0" err="1"/>
              <a:t>métodos</a:t>
            </a:r>
            <a:r>
              <a:rPr lang="en-US" sz="1600" dirty="0"/>
              <a:t> CDR </a:t>
            </a:r>
            <a:r>
              <a:rPr lang="en-US" sz="1600" dirty="0" err="1"/>
              <a:t>incluem</a:t>
            </a:r>
            <a:r>
              <a:rPr lang="en-US" sz="1600" dirty="0"/>
              <a:t>:</a:t>
            </a:r>
          </a:p>
          <a:p>
            <a:pPr marL="285750" indent="-285750" algn="just">
              <a:spcBef>
                <a:spcPts val="600"/>
              </a:spcBef>
              <a:buClr>
                <a:schemeClr val="accent6"/>
              </a:buClr>
              <a:buFont typeface="Arial" panose="020B0604020202020204" pitchFamily="34" charset="0"/>
              <a:buChar char="•"/>
            </a:pPr>
            <a:r>
              <a:rPr lang="en-US" sz="1600" dirty="0" err="1"/>
              <a:t>Florestação</a:t>
            </a:r>
            <a:r>
              <a:rPr lang="en-US" sz="1600" dirty="0"/>
              <a:t>/</a:t>
            </a:r>
            <a:r>
              <a:rPr lang="en-US" sz="1600" dirty="0" err="1"/>
              <a:t>reflorestação</a:t>
            </a:r>
            <a:r>
              <a:rPr lang="en-US" sz="1600" dirty="0"/>
              <a:t>;</a:t>
            </a:r>
          </a:p>
          <a:p>
            <a:pPr marL="285750" indent="-285750" algn="just">
              <a:spcBef>
                <a:spcPts val="600"/>
              </a:spcBef>
              <a:buClr>
                <a:schemeClr val="accent6"/>
              </a:buClr>
              <a:buFont typeface="Arial" panose="020B0604020202020204" pitchFamily="34" charset="0"/>
              <a:buChar char="•"/>
            </a:pPr>
            <a:r>
              <a:rPr lang="pt-PT" sz="1600" dirty="0"/>
              <a:t>Fixação de carbono no solo em terras de cultivo e pastagens</a:t>
            </a:r>
            <a:r>
              <a:rPr lang="en-US" sz="1600" dirty="0"/>
              <a:t>;</a:t>
            </a:r>
          </a:p>
          <a:p>
            <a:pPr marL="285750" indent="-285750" algn="just">
              <a:spcBef>
                <a:spcPts val="600"/>
              </a:spcBef>
              <a:buClr>
                <a:schemeClr val="accent6"/>
              </a:buClr>
              <a:buFont typeface="Arial" panose="020B0604020202020204" pitchFamily="34" charset="0"/>
              <a:buChar char="•"/>
            </a:pPr>
            <a:r>
              <a:rPr lang="pt-PT" sz="1600" dirty="0"/>
              <a:t>Recuperação de turfeiras e zonas húmidas costeiras</a:t>
            </a:r>
            <a:r>
              <a:rPr lang="en-US" sz="1600" dirty="0"/>
              <a:t>;</a:t>
            </a:r>
          </a:p>
          <a:p>
            <a:pPr marL="285750" indent="-285750" algn="just">
              <a:spcBef>
                <a:spcPts val="600"/>
              </a:spcBef>
              <a:buClr>
                <a:schemeClr val="accent6"/>
              </a:buClr>
              <a:buFont typeface="Arial" panose="020B0604020202020204" pitchFamily="34" charset="0"/>
              <a:buChar char="•"/>
            </a:pPr>
            <a:r>
              <a:rPr lang="pt-PT" sz="1600" dirty="0" err="1"/>
              <a:t>Agro-silvicultura</a:t>
            </a:r>
            <a:r>
              <a:rPr lang="pt-PT" sz="1600" dirty="0"/>
              <a:t>, melhoria da gestão florestal</a:t>
            </a:r>
            <a:r>
              <a:rPr lang="en-US" sz="1600" dirty="0"/>
              <a:t>;</a:t>
            </a:r>
          </a:p>
          <a:p>
            <a:pPr marL="285750" indent="-285750" algn="just">
              <a:spcBef>
                <a:spcPts val="600"/>
              </a:spcBef>
              <a:buClr>
                <a:schemeClr val="accent6"/>
              </a:buClr>
              <a:buFont typeface="Arial" panose="020B0604020202020204" pitchFamily="34" charset="0"/>
              <a:buChar char="•"/>
            </a:pPr>
            <a:r>
              <a:rPr lang="pt-PT" sz="1600" dirty="0"/>
              <a:t>Remoção de carbono por </a:t>
            </a:r>
            <a:r>
              <a:rPr lang="pt-PT" sz="1600" dirty="0" err="1"/>
              <a:t>biochar</a:t>
            </a:r>
            <a:r>
              <a:rPr lang="en-US" sz="1600" dirty="0"/>
              <a:t> (BCR);</a:t>
            </a:r>
          </a:p>
          <a:p>
            <a:pPr marL="285750" indent="-285750" algn="just">
              <a:spcBef>
                <a:spcPts val="600"/>
              </a:spcBef>
              <a:buClr>
                <a:schemeClr val="accent6"/>
              </a:buClr>
              <a:buFont typeface="Arial" panose="020B0604020202020204" pitchFamily="34" charset="0"/>
              <a:buChar char="•"/>
            </a:pPr>
            <a:r>
              <a:rPr lang="pt-PT" sz="1600" dirty="0"/>
              <a:t>Captura e armazenamento direto de carbono no ar (DACCS), bioenergia com captura e armazenamento de carbono</a:t>
            </a:r>
            <a:r>
              <a:rPr lang="en-US" sz="1600" dirty="0"/>
              <a:t> (BECCS);</a:t>
            </a:r>
          </a:p>
          <a:p>
            <a:pPr marL="285750" indent="-285750" algn="just">
              <a:spcBef>
                <a:spcPts val="600"/>
              </a:spcBef>
              <a:buClr>
                <a:schemeClr val="accent6"/>
              </a:buClr>
              <a:buFont typeface="Arial" panose="020B0604020202020204" pitchFamily="34" charset="0"/>
              <a:buChar char="•"/>
            </a:pPr>
            <a:r>
              <a:rPr lang="pt-PT" sz="1600" dirty="0"/>
              <a:t>Aumento da meteorização (aumento da alcalinidade</a:t>
            </a:r>
            <a:r>
              <a:rPr lang="en-US" sz="1600" dirty="0"/>
              <a:t>);</a:t>
            </a:r>
          </a:p>
          <a:p>
            <a:pPr marL="285750" indent="-285750" algn="just">
              <a:spcBef>
                <a:spcPts val="600"/>
              </a:spcBef>
              <a:buClr>
                <a:schemeClr val="accent6"/>
              </a:buClr>
              <a:buFont typeface="Arial" panose="020B0604020202020204" pitchFamily="34" charset="0"/>
              <a:buChar char="•"/>
            </a:pPr>
            <a:r>
              <a:rPr lang="pt-PT" sz="1600" dirty="0"/>
              <a:t>"Gestão do carbono azul" em zonas húmidas costeiras (recuperação de ecossistemas costeiros com vegetação; um método de CDR biológico baseado no oceano que abrange mangais, sapais e pradarias de ervas marinhas</a:t>
            </a:r>
            <a:r>
              <a:rPr lang="en-US" sz="1600" dirty="0"/>
              <a:t>);</a:t>
            </a:r>
          </a:p>
          <a:p>
            <a:pPr marL="285750" indent="-285750" algn="just">
              <a:spcBef>
                <a:spcPts val="600"/>
              </a:spcBef>
              <a:buClr>
                <a:schemeClr val="accent6"/>
              </a:buClr>
              <a:buFont typeface="Arial" panose="020B0604020202020204" pitchFamily="34" charset="0"/>
              <a:buChar char="•"/>
            </a:pPr>
            <a:r>
              <a:rPr lang="pt-PT" sz="1600" dirty="0"/>
              <a:t>Fertilização oceânica, aumento da alcalinidade oceânica que amplifica o ciclo oceânico do carbono</a:t>
            </a:r>
            <a:r>
              <a:rPr lang="en-US" sz="1600" dirty="0"/>
              <a:t>.</a:t>
            </a:r>
          </a:p>
        </p:txBody>
      </p:sp>
    </p:spTree>
    <p:extLst>
      <p:ext uri="{BB962C8B-B14F-4D97-AF65-F5344CB8AC3E}">
        <p14:creationId xmlns:p14="http://schemas.microsoft.com/office/powerpoint/2010/main" val="170756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2115555"/>
            <a:ext cx="10515600" cy="1009651"/>
          </a:xfrm>
        </p:spPr>
        <p:txBody>
          <a:bodyPr>
            <a:normAutofit fontScale="90000"/>
          </a:bodyPr>
          <a:lstStyle/>
          <a:p>
            <a:pPr>
              <a:lnSpc>
                <a:spcPct val="150000"/>
              </a:lnSpc>
            </a:pPr>
            <a:r>
              <a:rPr lang="pt-PT" dirty="0"/>
              <a:t>Subunidade 4: Políticas climáticas e acordos internacionais</a:t>
            </a:r>
            <a:r>
              <a:rPr lang="en-US" dirty="0"/>
              <a:t>. </a:t>
            </a:r>
            <a:endParaRPr lang="pt-PT"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4: </a:t>
            </a:r>
            <a:r>
              <a:rPr lang="en-US" dirty="0"/>
              <a:t>Climate policies and international agreements. </a:t>
            </a:r>
            <a:endParaRPr lang="pt-PT" dirty="0"/>
          </a:p>
          <a:p>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28</a:t>
            </a:fld>
            <a:endParaRPr lang="it-IT" dirty="0"/>
          </a:p>
        </p:txBody>
      </p:sp>
    </p:spTree>
    <p:extLst>
      <p:ext uri="{BB962C8B-B14F-4D97-AF65-F5344CB8AC3E}">
        <p14:creationId xmlns:p14="http://schemas.microsoft.com/office/powerpoint/2010/main" val="156034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624980" y="950278"/>
            <a:ext cx="10515600" cy="574953"/>
          </a:xfrm>
        </p:spPr>
        <p:txBody>
          <a:bodyPr>
            <a:normAutofit/>
          </a:bodyPr>
          <a:lstStyle/>
          <a:p>
            <a:r>
              <a:rPr lang="pt-PT" sz="2800" dirty="0"/>
              <a:t>Políticas climáticas e acordos internacionais</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29</a:t>
            </a:fld>
            <a:endParaRPr lang="it-IT" dirty="0"/>
          </a:p>
        </p:txBody>
      </p:sp>
      <p:sp>
        <p:nvSpPr>
          <p:cNvPr id="7" name="Retângulo 6">
            <a:extLst>
              <a:ext uri="{FF2B5EF4-FFF2-40B4-BE49-F238E27FC236}">
                <a16:creationId xmlns:a16="http://schemas.microsoft.com/office/drawing/2014/main" id="{E671E897-5618-4EF7-8404-1CA2E0B1E547}"/>
              </a:ext>
            </a:extLst>
          </p:cNvPr>
          <p:cNvSpPr/>
          <p:nvPr/>
        </p:nvSpPr>
        <p:spPr>
          <a:xfrm>
            <a:off x="624980" y="1503030"/>
            <a:ext cx="10604384" cy="830997"/>
          </a:xfrm>
          <a:prstGeom prst="rect">
            <a:avLst/>
          </a:prstGeom>
        </p:spPr>
        <p:txBody>
          <a:bodyPr wrap="square">
            <a:spAutoFit/>
          </a:bodyPr>
          <a:lstStyle/>
          <a:p>
            <a:pPr algn="just"/>
            <a:r>
              <a:rPr lang="pt-PT" sz="1600" dirty="0"/>
              <a:t>O Pacto Ecológico Europeu, aprovado em 2020, é um conjunto de iniciativas políticas da Comissão Europeia (CE) cujo objetivo geral é tornar a União Europeia (UE) neutra em termos climáticos até 2050, mas também limitar os efeitos adversos das alterações climáticas, avançar para uma economia limpa e circular, inverter a perda de biodiversidade e reduzir a poluição</a:t>
            </a:r>
            <a:r>
              <a:rPr lang="en-US" sz="1600" dirty="0"/>
              <a:t>. </a:t>
            </a:r>
            <a:endParaRPr lang="pt-PT" sz="1600" dirty="0"/>
          </a:p>
        </p:txBody>
      </p:sp>
      <p:sp>
        <p:nvSpPr>
          <p:cNvPr id="9" name="Retângulo 8">
            <a:extLst>
              <a:ext uri="{FF2B5EF4-FFF2-40B4-BE49-F238E27FC236}">
                <a16:creationId xmlns:a16="http://schemas.microsoft.com/office/drawing/2014/main" id="{C8DA70CD-F66E-4DB1-9370-E5E9C2F0390E}"/>
              </a:ext>
            </a:extLst>
          </p:cNvPr>
          <p:cNvSpPr/>
          <p:nvPr/>
        </p:nvSpPr>
        <p:spPr>
          <a:xfrm>
            <a:off x="624980" y="2489694"/>
            <a:ext cx="8158293" cy="523220"/>
          </a:xfrm>
          <a:prstGeom prst="rect">
            <a:avLst/>
          </a:prstGeom>
        </p:spPr>
        <p:txBody>
          <a:bodyPr wrap="square">
            <a:spAutoFit/>
          </a:bodyPr>
          <a:lstStyle/>
          <a:p>
            <a:r>
              <a:rPr lang="pt-PT" sz="2800" dirty="0">
                <a:solidFill>
                  <a:srgbClr val="94C020"/>
                </a:solidFill>
                <a:latin typeface="Calibri Light" panose="020F0302020204030204"/>
                <a:ea typeface="+mj-ea"/>
                <a:cs typeface="+mj-cs"/>
              </a:rPr>
              <a:t>Panorama das políticas climáticas mundiais e regionais</a:t>
            </a:r>
            <a:endParaRPr lang="pt-PT" dirty="0"/>
          </a:p>
        </p:txBody>
      </p:sp>
      <p:sp>
        <p:nvSpPr>
          <p:cNvPr id="10" name="Retângulo 9">
            <a:extLst>
              <a:ext uri="{FF2B5EF4-FFF2-40B4-BE49-F238E27FC236}">
                <a16:creationId xmlns:a16="http://schemas.microsoft.com/office/drawing/2014/main" id="{1556F230-7F29-4CAD-A5B1-96ACA15FB3B9}"/>
              </a:ext>
            </a:extLst>
          </p:cNvPr>
          <p:cNvSpPr/>
          <p:nvPr/>
        </p:nvSpPr>
        <p:spPr>
          <a:xfrm>
            <a:off x="624980" y="3168581"/>
            <a:ext cx="10728820" cy="2831544"/>
          </a:xfrm>
          <a:prstGeom prst="rect">
            <a:avLst/>
          </a:prstGeom>
        </p:spPr>
        <p:txBody>
          <a:bodyPr wrap="square">
            <a:spAutoFit/>
          </a:bodyPr>
          <a:lstStyle/>
          <a:p>
            <a:r>
              <a:rPr lang="pt-PT" sz="1600" dirty="0"/>
              <a:t>Desde o início da década de 1990 que os países têm debatido a forma de combater as alterações climáticas.</a:t>
            </a:r>
          </a:p>
          <a:p>
            <a:r>
              <a:rPr lang="pt-PT" sz="1600" dirty="0"/>
              <a:t>Estas negociações deram origem a vários acordos importantes, incluindo o Protocolo de Quioto (1997) e o Acordo de Paris</a:t>
            </a:r>
            <a:r>
              <a:rPr lang="en-GB" sz="1600" dirty="0"/>
              <a:t>(2015).</a:t>
            </a:r>
            <a:endParaRPr lang="pt-PT" sz="1600" dirty="0"/>
          </a:p>
          <a:p>
            <a:pPr algn="just"/>
            <a:r>
              <a:rPr lang="pt-PT" sz="1600" dirty="0"/>
              <a:t>O Acordo inclui compromissos de todos os 195 países para reduzir as suas emissões e trabalhar em conjunto para se adaptarem aos impactes das alterações climáticas e apela aos países para que reforcem os seus compromissos ao longo do tempo, expressando os seus pontos de vista durante as conferências climáticas anuais da ONU, conhecidas como a Conferência das Partes </a:t>
            </a:r>
            <a:r>
              <a:rPr lang="en-GB" sz="1600" dirty="0"/>
              <a:t>(COPs).</a:t>
            </a:r>
            <a:endParaRPr lang="pt-PT" sz="1600" dirty="0"/>
          </a:p>
          <a:p>
            <a:pPr algn="just"/>
            <a:r>
              <a:rPr lang="pt-PT" sz="1600" dirty="0"/>
              <a:t>As principais fontes da legislação internacional em matéria de alterações climáticas incluem o </a:t>
            </a:r>
            <a:r>
              <a:rPr lang="pt-PT" sz="1600" dirty="0">
                <a:solidFill>
                  <a:schemeClr val="accent6"/>
                </a:solidFill>
              </a:rPr>
              <a:t>Acordo de Paris</a:t>
            </a:r>
            <a:r>
              <a:rPr lang="pt-PT" sz="1600" dirty="0"/>
              <a:t>, o </a:t>
            </a:r>
            <a:r>
              <a:rPr lang="pt-PT" sz="1600" dirty="0">
                <a:solidFill>
                  <a:schemeClr val="accent6"/>
                </a:solidFill>
              </a:rPr>
              <a:t>Protocolo de Quioto</a:t>
            </a:r>
            <a:r>
              <a:rPr lang="pt-PT" sz="1600" dirty="0"/>
              <a:t>, a </a:t>
            </a:r>
            <a:r>
              <a:rPr lang="pt-PT" sz="1600" dirty="0">
                <a:solidFill>
                  <a:schemeClr val="accent6"/>
                </a:solidFill>
              </a:rPr>
              <a:t>Convenção-Quadro das Nações Unidas sobre as Alterações Climáticas</a:t>
            </a:r>
            <a:r>
              <a:rPr lang="pt-PT" sz="1600" dirty="0"/>
              <a:t> (CQNUAC), o primeiro tratado global a abordar explicitamente as alterações climáticas, e as decisões tomadas pela CQNUAC na aplicação destes tratados</a:t>
            </a:r>
            <a:r>
              <a:rPr lang="en-GB" sz="1600" dirty="0"/>
              <a:t>.</a:t>
            </a:r>
            <a:endParaRPr lang="pt-PT" sz="1600" dirty="0"/>
          </a:p>
          <a:p>
            <a:pPr algn="just"/>
            <a:endParaRPr lang="pt-PT" dirty="0"/>
          </a:p>
        </p:txBody>
      </p:sp>
    </p:spTree>
    <p:extLst>
      <p:ext uri="{BB962C8B-B14F-4D97-AF65-F5344CB8AC3E}">
        <p14:creationId xmlns:p14="http://schemas.microsoft.com/office/powerpoint/2010/main" val="164639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989901"/>
            <a:ext cx="10515600" cy="700787"/>
          </a:xfrm>
        </p:spPr>
        <p:txBody>
          <a:bodyPr>
            <a:normAutofit/>
          </a:bodyPr>
          <a:lstStyle/>
          <a:p>
            <a:r>
              <a:rPr lang="en-GB" sz="4000" dirty="0" err="1"/>
              <a:t>Introdução</a:t>
            </a:r>
            <a:endParaRPr lang="en-GB" sz="4000"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411061" y="1690689"/>
            <a:ext cx="11182524" cy="4548187"/>
          </a:xfrm>
        </p:spPr>
        <p:txBody>
          <a:bodyPr>
            <a:normAutofit fontScale="25000" lnSpcReduction="20000"/>
          </a:bodyPr>
          <a:lstStyle/>
          <a:p>
            <a:pPr marL="0" indent="0" algn="just">
              <a:lnSpc>
                <a:spcPct val="120000"/>
              </a:lnSpc>
              <a:buNone/>
            </a:pPr>
            <a:r>
              <a:rPr lang="pt-PT" sz="5600" dirty="0"/>
              <a:t>Nesta unidade curricular (UC), os alunos aprenderão sobre as alterações climáticas e os seus efeitos nas diferentes componentes da agricultura, como o clima, a água disponível, a erosão, a matéria orgânica, a salinização, a perda de biodiversidade do solo, os deslizamentos de terras, a desertificação e as inundações, etc. A forma de controlar algumas destas transformações, através de uma mudança no tipo de cultura efetuada ou de outras técnicas culturais, entre outras alternativas, será amplamente discutida nesta UC</a:t>
            </a:r>
            <a:r>
              <a:rPr lang="en-US" sz="5600" dirty="0"/>
              <a:t>.</a:t>
            </a:r>
          </a:p>
          <a:p>
            <a:pPr marL="0" indent="0">
              <a:buNone/>
            </a:pPr>
            <a:r>
              <a:rPr lang="pt-PT" sz="5600" dirty="0"/>
              <a:t>Após a conclusão desta unidade curricular, o formando terá</a:t>
            </a:r>
            <a:r>
              <a:rPr lang="en-US" sz="5600" dirty="0"/>
              <a:t>:</a:t>
            </a:r>
          </a:p>
          <a:p>
            <a:pPr marL="0" indent="0">
              <a:buNone/>
            </a:pPr>
            <a:r>
              <a:rPr lang="en-US" sz="5600" dirty="0" err="1">
                <a:solidFill>
                  <a:schemeClr val="accent6"/>
                </a:solidFill>
              </a:rPr>
              <a:t>Conhecimentos</a:t>
            </a:r>
            <a:endParaRPr lang="en-US" sz="5600" dirty="0">
              <a:solidFill>
                <a:schemeClr val="accent6"/>
              </a:solidFill>
            </a:endParaRPr>
          </a:p>
          <a:p>
            <a:pPr>
              <a:buClr>
                <a:schemeClr val="accent6"/>
              </a:buClr>
            </a:pPr>
            <a:r>
              <a:rPr lang="pt-PT" sz="5600" dirty="0"/>
              <a:t>Identificar e discutir os conceitos fundamentais do sistema climático, incluindo os fatores determinantes das alterações climáticas;</a:t>
            </a:r>
          </a:p>
          <a:p>
            <a:pPr>
              <a:buClr>
                <a:schemeClr val="accent6"/>
              </a:buClr>
            </a:pPr>
            <a:r>
              <a:rPr lang="pt-PT" sz="5600" dirty="0"/>
              <a:t>Identificar e avaliar os impactes específicos das alterações climáticas na agricultura;</a:t>
            </a:r>
          </a:p>
          <a:p>
            <a:pPr>
              <a:buClr>
                <a:schemeClr val="accent6"/>
              </a:buClr>
            </a:pPr>
            <a:r>
              <a:rPr lang="pt-PT" sz="5600" dirty="0"/>
              <a:t>Descrever o papel dos modelos climáticos;</a:t>
            </a:r>
          </a:p>
          <a:p>
            <a:pPr>
              <a:buClr>
                <a:schemeClr val="accent6"/>
              </a:buClr>
            </a:pPr>
            <a:r>
              <a:rPr lang="pt-PT" sz="5600" dirty="0"/>
              <a:t>Identificar o efeito destas alterações climáticas na agricultura.</a:t>
            </a:r>
          </a:p>
          <a:p>
            <a:pPr marL="0" indent="0">
              <a:buNone/>
            </a:pPr>
            <a:r>
              <a:rPr lang="en-US" sz="5600" dirty="0" err="1">
                <a:solidFill>
                  <a:schemeClr val="accent6"/>
                </a:solidFill>
              </a:rPr>
              <a:t>Habilidades</a:t>
            </a:r>
            <a:r>
              <a:rPr lang="en-US" sz="5600" dirty="0"/>
              <a:t> </a:t>
            </a:r>
          </a:p>
          <a:p>
            <a:pPr>
              <a:buClr>
                <a:schemeClr val="accent6"/>
              </a:buClr>
            </a:pPr>
            <a:r>
              <a:rPr lang="pt-PT" sz="5600" dirty="0"/>
              <a:t>Analisar e debater estratégias de mitigação na agricultura para reduzir as emissões de gases com efeito de estufa;</a:t>
            </a:r>
          </a:p>
          <a:p>
            <a:pPr>
              <a:buClr>
                <a:schemeClr val="accent6"/>
              </a:buClr>
            </a:pPr>
            <a:r>
              <a:rPr lang="pt-PT" sz="5600" dirty="0"/>
              <a:t>Desenvolver e propor estratégias de adaptação na agricultura</a:t>
            </a:r>
            <a:r>
              <a:rPr lang="en-US" sz="5600" dirty="0"/>
              <a:t>.</a:t>
            </a:r>
          </a:p>
          <a:p>
            <a:pPr marL="0" indent="0">
              <a:buNone/>
            </a:pPr>
            <a:r>
              <a:rPr lang="en-US" sz="5600" dirty="0" err="1">
                <a:solidFill>
                  <a:schemeClr val="accent6"/>
                </a:solidFill>
              </a:rPr>
              <a:t>Competências</a:t>
            </a:r>
            <a:endParaRPr lang="en-US" sz="5600" dirty="0">
              <a:solidFill>
                <a:schemeClr val="accent6"/>
              </a:solidFill>
            </a:endParaRPr>
          </a:p>
          <a:p>
            <a:pPr>
              <a:buClr>
                <a:schemeClr val="accent6"/>
              </a:buClr>
            </a:pPr>
            <a:r>
              <a:rPr lang="pt-PT" sz="5600" dirty="0"/>
              <a:t>Avaliar e analisar os efeitos específicos das alterações climáticas na agricultura;</a:t>
            </a:r>
          </a:p>
          <a:p>
            <a:pPr>
              <a:buClr>
                <a:schemeClr val="accent6"/>
              </a:buClr>
            </a:pPr>
            <a:r>
              <a:rPr lang="pt-PT" sz="5600" dirty="0"/>
              <a:t>Formular planos de ação para adaptar as práticas agrícolas aos potenciais impactos das alterações climáticas;</a:t>
            </a:r>
          </a:p>
          <a:p>
            <a:pPr>
              <a:buClr>
                <a:schemeClr val="accent6"/>
              </a:buClr>
            </a:pPr>
            <a:r>
              <a:rPr lang="pt-PT" sz="5600" dirty="0"/>
              <a:t>Identificar os impactes e as alterações induzidas pelas alterações climáticas nos sistemas agrícolas</a:t>
            </a:r>
            <a:r>
              <a:rPr lang="en-US" sz="5600" dirty="0"/>
              <a:t>.</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F0ECF-3E85-40C9-84B3-28F1C87FE263}"/>
              </a:ext>
            </a:extLst>
          </p:cNvPr>
          <p:cNvSpPr>
            <a:spLocks noGrp="1"/>
          </p:cNvSpPr>
          <p:nvPr>
            <p:ph type="title"/>
          </p:nvPr>
        </p:nvSpPr>
        <p:spPr/>
        <p:txBody>
          <a:bodyPr/>
          <a:lstStyle/>
          <a:p>
            <a:pPr algn="just"/>
            <a:r>
              <a:rPr lang="pt-PT" dirty="0"/>
              <a:t>Conclusão</a:t>
            </a:r>
          </a:p>
        </p:txBody>
      </p:sp>
      <p:sp>
        <p:nvSpPr>
          <p:cNvPr id="3" name="Marcador de Posição do Rodapé 2">
            <a:extLst>
              <a:ext uri="{FF2B5EF4-FFF2-40B4-BE49-F238E27FC236}">
                <a16:creationId xmlns:a16="http://schemas.microsoft.com/office/drawing/2014/main" id="{126FE11C-F696-43D6-A331-B8AEB923E775}"/>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p:txBody>
      </p:sp>
      <p:sp>
        <p:nvSpPr>
          <p:cNvPr id="4" name="Marcador de Posição do Número do Diapositivo 3">
            <a:extLst>
              <a:ext uri="{FF2B5EF4-FFF2-40B4-BE49-F238E27FC236}">
                <a16:creationId xmlns:a16="http://schemas.microsoft.com/office/drawing/2014/main" id="{212DE015-6305-47F8-ADC2-3514AA2359B6}"/>
              </a:ext>
            </a:extLst>
          </p:cNvPr>
          <p:cNvSpPr>
            <a:spLocks noGrp="1"/>
          </p:cNvSpPr>
          <p:nvPr>
            <p:ph type="sldNum" sz="quarter" idx="11"/>
          </p:nvPr>
        </p:nvSpPr>
        <p:spPr/>
        <p:txBody>
          <a:bodyPr/>
          <a:lstStyle/>
          <a:p>
            <a:fld id="{D57F1E4F-1CFF-5643-939E-217C01CDF565}" type="slidenum">
              <a:rPr lang="it-IT" smtClean="0"/>
              <a:pPr/>
              <a:t>30</a:t>
            </a:fld>
            <a:endParaRPr lang="it-IT" dirty="0"/>
          </a:p>
        </p:txBody>
      </p:sp>
      <p:sp>
        <p:nvSpPr>
          <p:cNvPr id="7" name="Retângulo 6">
            <a:extLst>
              <a:ext uri="{FF2B5EF4-FFF2-40B4-BE49-F238E27FC236}">
                <a16:creationId xmlns:a16="http://schemas.microsoft.com/office/drawing/2014/main" id="{9F2E31B2-CFF2-4333-89B6-5F3204BEE94F}"/>
              </a:ext>
            </a:extLst>
          </p:cNvPr>
          <p:cNvSpPr/>
          <p:nvPr/>
        </p:nvSpPr>
        <p:spPr>
          <a:xfrm>
            <a:off x="838200" y="1564125"/>
            <a:ext cx="10394659" cy="4801314"/>
          </a:xfrm>
          <a:prstGeom prst="rect">
            <a:avLst/>
          </a:prstGeom>
        </p:spPr>
        <p:txBody>
          <a:bodyPr wrap="square">
            <a:spAutoFit/>
          </a:bodyPr>
          <a:lstStyle/>
          <a:p>
            <a:pPr algn="just"/>
            <a:r>
              <a:rPr lang="pt-PT" dirty="0"/>
              <a:t>O sistema climático é um sistema complexo e não linear, um conjunto de interações complexas entre a atmosfera, os oceanos e as superfícies terrestres, resultantes da sua dinâmica interna caraterística e de influências externas. Tendo em conta este facto, muitas das ações da humanidade têm provocado grandes alterações neste frágil equilíbrio. Isto significa que uma vez que este sistema desequilibrado provoca graves consequências no planeta, e consequentemente problemas ao nível da vida na Terra.</a:t>
            </a:r>
          </a:p>
          <a:p>
            <a:pPr algn="just"/>
            <a:r>
              <a:rPr lang="pt-PT" dirty="0"/>
              <a:t>Embora seja quase impossível inverter o processo, existem formas de reduzir as consequências destas alterações. Para o conseguir, é necessário adaptar toda a humanidade a todos os níveis.</a:t>
            </a:r>
          </a:p>
          <a:p>
            <a:pPr algn="just"/>
            <a:r>
              <a:rPr lang="pt-PT" dirty="0"/>
              <a:t>Um dos sectores que mais sofre com os efeitos das alterações climáticas é a Agricultura. Este sector, apesar de contribuir muito para o estado em que nos encontramos, também pode contribuir muito para uma regressão (ou pelo menos para não piorar) a situação.</a:t>
            </a:r>
          </a:p>
          <a:p>
            <a:pPr algn="just"/>
            <a:r>
              <a:rPr lang="pt-PT" dirty="0"/>
              <a:t>Isso pode ser conseguido através de mudanças nas práticas agrícolas utilizadas, bem como no que elas produzem.</a:t>
            </a:r>
          </a:p>
          <a:p>
            <a:pPr algn="just"/>
            <a:r>
              <a:rPr lang="pt-PT" dirty="0"/>
              <a:t>Foram assinados muitos acordos por vários países com o objetivo de reduzir a poluição e as suas consequências. No entanto, ainda não se conseguiu uma consciencialização suficiente por parte dos governos, dos empresários ou da população em geral.</a:t>
            </a:r>
          </a:p>
          <a:p>
            <a:pPr algn="just"/>
            <a:r>
              <a:rPr lang="pt-PT" dirty="0"/>
              <a:t>No entanto, com formações como estas, somos levados a acreditar que as gerações futuras podem melhorar a situação atual. </a:t>
            </a:r>
            <a:endParaRPr lang="en-US" dirty="0"/>
          </a:p>
        </p:txBody>
      </p:sp>
    </p:spTree>
    <p:extLst>
      <p:ext uri="{BB962C8B-B14F-4D97-AF65-F5344CB8AC3E}">
        <p14:creationId xmlns:p14="http://schemas.microsoft.com/office/powerpoint/2010/main" val="10732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2191056"/>
            <a:ext cx="10515600" cy="1009651"/>
          </a:xfrm>
        </p:spPr>
        <p:txBody>
          <a:bodyPr>
            <a:normAutofit fontScale="90000"/>
          </a:bodyPr>
          <a:lstStyle/>
          <a:p>
            <a:pPr algn="ctr">
              <a:lnSpc>
                <a:spcPct val="150000"/>
              </a:lnSpc>
            </a:pPr>
            <a:r>
              <a:rPr lang="pt-PT" dirty="0"/>
              <a:t>Subunidade 1: Sistemas climáticos e alterações climáticas: Introdução ao sistema terrestre e mecanismos básicos das alterações climáticas</a:t>
            </a:r>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089929"/>
            <a:ext cx="10582013" cy="365125"/>
          </a:xfrm>
        </p:spPr>
        <p:txBody>
          <a:bodyPr>
            <a:noAutofit/>
          </a:bodyPr>
          <a:lstStyle/>
          <a:p>
            <a:pPr marL="0" indent="0">
              <a:buNone/>
            </a:pPr>
            <a:r>
              <a:rPr lang="en-US" sz="2800" dirty="0" err="1">
                <a:solidFill>
                  <a:schemeClr val="accent6"/>
                </a:solidFill>
              </a:rPr>
              <a:t>Introdução</a:t>
            </a:r>
            <a:r>
              <a:rPr lang="en-US" sz="2800" dirty="0">
                <a:solidFill>
                  <a:schemeClr val="accent6"/>
                </a:solidFill>
              </a:rPr>
              <a:t> </a:t>
            </a:r>
            <a:r>
              <a:rPr lang="en-US" sz="2800" dirty="0" err="1">
                <a:solidFill>
                  <a:schemeClr val="accent6"/>
                </a:solidFill>
              </a:rPr>
              <a:t>ao</a:t>
            </a:r>
            <a:r>
              <a:rPr lang="en-US" sz="2800" dirty="0">
                <a:solidFill>
                  <a:schemeClr val="accent6"/>
                </a:solidFill>
              </a:rPr>
              <a:t> </a:t>
            </a:r>
            <a:r>
              <a:rPr lang="en-US" sz="2800" dirty="0" err="1">
                <a:solidFill>
                  <a:schemeClr val="accent6"/>
                </a:solidFill>
              </a:rPr>
              <a:t>sistema</a:t>
            </a:r>
            <a:r>
              <a:rPr lang="en-US" sz="2800" dirty="0">
                <a:solidFill>
                  <a:schemeClr val="accent6"/>
                </a:solidFill>
              </a:rPr>
              <a:t> </a:t>
            </a:r>
            <a:r>
              <a:rPr lang="en-US" sz="2800" dirty="0" err="1">
                <a:solidFill>
                  <a:schemeClr val="accent6"/>
                </a:solidFill>
              </a:rPr>
              <a:t>terrestre</a:t>
            </a:r>
            <a:endParaRPr lang="en-GB" sz="2800" dirty="0">
              <a:solidFill>
                <a:schemeClr val="accent6"/>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Imagem 5">
            <a:extLst>
              <a:ext uri="{FF2B5EF4-FFF2-40B4-BE49-F238E27FC236}">
                <a16:creationId xmlns:a16="http://schemas.microsoft.com/office/drawing/2014/main" id="{5C8C4F94-C762-4253-9E55-6B5974B4E9F6}"/>
              </a:ext>
            </a:extLst>
          </p:cNvPr>
          <p:cNvPicPr>
            <a:picLocks noChangeAspect="1"/>
          </p:cNvPicPr>
          <p:nvPr/>
        </p:nvPicPr>
        <p:blipFill>
          <a:blip r:embed="rId2"/>
          <a:stretch>
            <a:fillRect/>
          </a:stretch>
        </p:blipFill>
        <p:spPr>
          <a:xfrm>
            <a:off x="838201" y="1637078"/>
            <a:ext cx="5893032" cy="4419774"/>
          </a:xfrm>
          <a:prstGeom prst="rect">
            <a:avLst/>
          </a:prstGeom>
        </p:spPr>
      </p:pic>
      <p:sp>
        <p:nvSpPr>
          <p:cNvPr id="7" name="Retângulo 6">
            <a:extLst>
              <a:ext uri="{FF2B5EF4-FFF2-40B4-BE49-F238E27FC236}">
                <a16:creationId xmlns:a16="http://schemas.microsoft.com/office/drawing/2014/main" id="{CC018500-8001-4E2A-B431-E9F2C953E039}"/>
              </a:ext>
            </a:extLst>
          </p:cNvPr>
          <p:cNvSpPr/>
          <p:nvPr/>
        </p:nvSpPr>
        <p:spPr>
          <a:xfrm>
            <a:off x="6968455" y="1646692"/>
            <a:ext cx="3851945" cy="2862322"/>
          </a:xfrm>
          <a:prstGeom prst="rect">
            <a:avLst/>
          </a:prstGeom>
        </p:spPr>
        <p:txBody>
          <a:bodyPr wrap="square">
            <a:spAutoFit/>
          </a:bodyPr>
          <a:lstStyle/>
          <a:p>
            <a:pPr algn="just"/>
            <a:r>
              <a:rPr lang="pt-PT" dirty="0"/>
              <a:t>O </a:t>
            </a:r>
            <a:r>
              <a:rPr lang="pt-PT" dirty="0">
                <a:solidFill>
                  <a:schemeClr val="accent6"/>
                </a:solidFill>
              </a:rPr>
              <a:t>sistema climático </a:t>
            </a:r>
            <a:r>
              <a:rPr lang="pt-PT" dirty="0"/>
              <a:t>é um sistema complexo e não linear, um conjunto de interações complexas entre a atmosfera, os oceanos e as superfícies terrestres, resultantes da sua dinâmica interna caraterística e de influências externas. O sistema é composto por cinco subsistemas, ou esferas, na Terra, cada um dos quais interage com os outros subsistemas</a:t>
            </a:r>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726671" y="2183001"/>
            <a:ext cx="4483614" cy="1759006"/>
          </a:xfrm>
        </p:spPr>
        <p:txBody>
          <a:bodyPr>
            <a:noAutofit/>
          </a:bodyPr>
          <a:lstStyle/>
          <a:p>
            <a:pPr marL="0" indent="0" algn="just">
              <a:lnSpc>
                <a:spcPct val="160000"/>
              </a:lnSpc>
              <a:buNone/>
            </a:pPr>
            <a:r>
              <a:rPr lang="pt-PT" sz="1800" dirty="0"/>
              <a:t>O </a:t>
            </a:r>
            <a:r>
              <a:rPr lang="pt-PT" sz="1800" dirty="0">
                <a:solidFill>
                  <a:schemeClr val="accent6"/>
                </a:solidFill>
              </a:rPr>
              <a:t>sistema climático </a:t>
            </a:r>
            <a:r>
              <a:rPr lang="pt-PT" sz="1800" dirty="0"/>
              <a:t>é um sistema interativo forçado ou influenciado por vários mecanismos forçadores externos, o mais importante dos quais é o Sol. Além disso, o efeito direto das atividades humanas no sistema climático é considerado uma força externa</a:t>
            </a:r>
            <a:r>
              <a:rPr lang="en-US" sz="1800" dirty="0"/>
              <a:t>.</a:t>
            </a: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Retângulo 5">
            <a:extLst>
              <a:ext uri="{FF2B5EF4-FFF2-40B4-BE49-F238E27FC236}">
                <a16:creationId xmlns:a16="http://schemas.microsoft.com/office/drawing/2014/main" id="{36D8EE83-2780-4F4C-B811-E1E34E118C67}"/>
              </a:ext>
            </a:extLst>
          </p:cNvPr>
          <p:cNvSpPr/>
          <p:nvPr/>
        </p:nvSpPr>
        <p:spPr>
          <a:xfrm>
            <a:off x="726671" y="1121919"/>
            <a:ext cx="4932248" cy="523220"/>
          </a:xfrm>
          <a:prstGeom prst="rect">
            <a:avLst/>
          </a:prstGeom>
        </p:spPr>
        <p:txBody>
          <a:bodyPr wrap="none">
            <a:spAutoFit/>
          </a:bodyPr>
          <a:lstStyle/>
          <a:p>
            <a:r>
              <a:rPr lang="en-US" sz="2800" dirty="0" err="1">
                <a:solidFill>
                  <a:schemeClr val="accent6"/>
                </a:solidFill>
              </a:rPr>
              <a:t>Introdução</a:t>
            </a:r>
            <a:r>
              <a:rPr lang="en-US" sz="2800" dirty="0">
                <a:solidFill>
                  <a:schemeClr val="accent6"/>
                </a:solidFill>
              </a:rPr>
              <a:t> </a:t>
            </a:r>
            <a:r>
              <a:rPr lang="en-US" sz="2800" dirty="0" err="1">
                <a:solidFill>
                  <a:schemeClr val="accent6"/>
                </a:solidFill>
              </a:rPr>
              <a:t>ao</a:t>
            </a:r>
            <a:r>
              <a:rPr lang="en-US" sz="2800" dirty="0">
                <a:solidFill>
                  <a:schemeClr val="accent6"/>
                </a:solidFill>
              </a:rPr>
              <a:t> </a:t>
            </a:r>
            <a:r>
              <a:rPr lang="en-US" sz="2800" dirty="0" err="1">
                <a:solidFill>
                  <a:schemeClr val="accent6"/>
                </a:solidFill>
              </a:rPr>
              <a:t>sistema</a:t>
            </a:r>
            <a:r>
              <a:rPr lang="en-US" sz="2800" dirty="0">
                <a:solidFill>
                  <a:schemeClr val="accent6"/>
                </a:solidFill>
              </a:rPr>
              <a:t> </a:t>
            </a:r>
            <a:r>
              <a:rPr lang="en-US" sz="2800" dirty="0" err="1">
                <a:solidFill>
                  <a:schemeClr val="accent6"/>
                </a:solidFill>
              </a:rPr>
              <a:t>terrestre</a:t>
            </a:r>
            <a:endParaRPr lang="en-GB" sz="2800" dirty="0">
              <a:solidFill>
                <a:schemeClr val="accent6"/>
              </a:solidFill>
            </a:endParaRPr>
          </a:p>
        </p:txBody>
      </p:sp>
      <p:pic>
        <p:nvPicPr>
          <p:cNvPr id="7" name="Imagem 6">
            <a:extLst>
              <a:ext uri="{FF2B5EF4-FFF2-40B4-BE49-F238E27FC236}">
                <a16:creationId xmlns:a16="http://schemas.microsoft.com/office/drawing/2014/main" id="{4D559C1E-1BAE-4FF0-A79E-F377F23A8A70}"/>
              </a:ext>
            </a:extLst>
          </p:cNvPr>
          <p:cNvPicPr>
            <a:picLocks noChangeAspect="1"/>
          </p:cNvPicPr>
          <p:nvPr/>
        </p:nvPicPr>
        <p:blipFill>
          <a:blip r:embed="rId2"/>
          <a:stretch>
            <a:fillRect/>
          </a:stretch>
        </p:blipFill>
        <p:spPr>
          <a:xfrm>
            <a:off x="5591541" y="1645138"/>
            <a:ext cx="5533579" cy="3660775"/>
          </a:xfrm>
          <a:prstGeom prst="rect">
            <a:avLst/>
          </a:prstGeom>
        </p:spPr>
      </p:pic>
    </p:spTree>
    <p:extLst>
      <p:ext uri="{BB962C8B-B14F-4D97-AF65-F5344CB8AC3E}">
        <p14:creationId xmlns:p14="http://schemas.microsoft.com/office/powerpoint/2010/main" val="166624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896093"/>
          </a:xfrm>
        </p:spPr>
        <p:txBody>
          <a:bodyPr>
            <a:normAutofit/>
          </a:bodyPr>
          <a:lstStyle/>
          <a:p>
            <a:r>
              <a:rPr lang="pt-PT" sz="3600" dirty="0"/>
              <a:t>Mecanismos básicos das alterações climáticas</a:t>
            </a:r>
            <a:endParaRPr lang="en-GB" sz="36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Retângulo 5">
            <a:extLst>
              <a:ext uri="{FF2B5EF4-FFF2-40B4-BE49-F238E27FC236}">
                <a16:creationId xmlns:a16="http://schemas.microsoft.com/office/drawing/2014/main" id="{2AE6127E-9AD5-424D-B6D7-2A7F7E59944B}"/>
              </a:ext>
            </a:extLst>
          </p:cNvPr>
          <p:cNvSpPr/>
          <p:nvPr/>
        </p:nvSpPr>
        <p:spPr>
          <a:xfrm>
            <a:off x="838200" y="1511440"/>
            <a:ext cx="4329418" cy="3970318"/>
          </a:xfrm>
          <a:prstGeom prst="rect">
            <a:avLst/>
          </a:prstGeom>
        </p:spPr>
        <p:txBody>
          <a:bodyPr wrap="square">
            <a:spAutoFit/>
          </a:bodyPr>
          <a:lstStyle/>
          <a:p>
            <a:pPr algn="just"/>
            <a:r>
              <a:rPr lang="pt-PT" dirty="0">
                <a:solidFill>
                  <a:schemeClr val="accent6"/>
                </a:solidFill>
              </a:rPr>
              <a:t>As alterações climáticas </a:t>
            </a:r>
            <a:r>
              <a:rPr lang="pt-PT" dirty="0"/>
              <a:t>estão presentes ao longo da história da Terra. À medida que o planeta se altera através da deriva continental e os oceanos mudam de tamanho, as correntes marítimas são modificadas e as áreas passam de quentes a frias e a quentes novamente. Estes acontecimentos ocorrem num período de tempo de milénios. Atualmente, as alterações climáticas ocorrem muito mais rapidamente e são uma das questões mais complexas que envolvem várias dimensões, desde a ciência à economia, à sociedade e à política. </a:t>
            </a:r>
          </a:p>
        </p:txBody>
      </p:sp>
      <p:pic>
        <p:nvPicPr>
          <p:cNvPr id="7" name="Imagem 6">
            <a:extLst>
              <a:ext uri="{FF2B5EF4-FFF2-40B4-BE49-F238E27FC236}">
                <a16:creationId xmlns:a16="http://schemas.microsoft.com/office/drawing/2014/main" id="{2208DBEE-BC7C-430F-8570-DA3AFDB54A4E}"/>
              </a:ext>
            </a:extLst>
          </p:cNvPr>
          <p:cNvPicPr>
            <a:picLocks noChangeAspect="1"/>
          </p:cNvPicPr>
          <p:nvPr/>
        </p:nvPicPr>
        <p:blipFill>
          <a:blip r:embed="rId2"/>
          <a:stretch>
            <a:fillRect/>
          </a:stretch>
        </p:blipFill>
        <p:spPr>
          <a:xfrm>
            <a:off x="5553512" y="1511439"/>
            <a:ext cx="3330429" cy="4345147"/>
          </a:xfrm>
          <a:prstGeom prst="rect">
            <a:avLst/>
          </a:prstGeom>
        </p:spPr>
      </p:pic>
      <p:sp>
        <p:nvSpPr>
          <p:cNvPr id="8" name="Retângulo 7">
            <a:extLst>
              <a:ext uri="{FF2B5EF4-FFF2-40B4-BE49-F238E27FC236}">
                <a16:creationId xmlns:a16="http://schemas.microsoft.com/office/drawing/2014/main" id="{8A839024-175A-46FA-B8A3-69171CA268BA}"/>
              </a:ext>
            </a:extLst>
          </p:cNvPr>
          <p:cNvSpPr/>
          <p:nvPr/>
        </p:nvSpPr>
        <p:spPr>
          <a:xfrm>
            <a:off x="9062906" y="1577130"/>
            <a:ext cx="1757494" cy="3323987"/>
          </a:xfrm>
          <a:prstGeom prst="rect">
            <a:avLst/>
          </a:prstGeom>
        </p:spPr>
        <p:txBody>
          <a:bodyPr wrap="square">
            <a:spAutoFit/>
          </a:bodyPr>
          <a:lstStyle/>
          <a:p>
            <a:pPr algn="just"/>
            <a:r>
              <a:rPr lang="pt-PT" sz="1000" dirty="0"/>
              <a:t>Em cima: A alteração da temperatura anual projetada para o final do século XXI utilizando simulações de 27 modelos climáticos globais. A mudança é calculada como a média de 2081-2100 menos a média de 1986-2005. Em baixo: A velocidade da mudança climática necessária para manter a temperatura anual atual, caso ocorra a mudança climática do final do século XXI. A velocidade é calculada para cada local identificando o local mais próximo no clima futuro que tem a mesma temperatura anual que o local de partida tem no clima atual. Crédito: Noah </a:t>
            </a:r>
            <a:r>
              <a:rPr lang="pt-PT" sz="1000" dirty="0" err="1"/>
              <a:t>Diffenbaugh</a:t>
            </a:r>
            <a:r>
              <a:rPr lang="pt-PT" sz="1000" dirty="0"/>
              <a:t>. </a:t>
            </a:r>
          </a:p>
        </p:txBody>
      </p:sp>
    </p:spTree>
    <p:extLst>
      <p:ext uri="{BB962C8B-B14F-4D97-AF65-F5344CB8AC3E}">
        <p14:creationId xmlns:p14="http://schemas.microsoft.com/office/powerpoint/2010/main" val="124775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a:bodyPr>
          <a:lstStyle/>
          <a:p>
            <a:r>
              <a:rPr lang="en-GB" sz="3600" dirty="0"/>
              <a:t>O </a:t>
            </a:r>
            <a:r>
              <a:rPr lang="en-GB" sz="3600" dirty="0" err="1"/>
              <a:t>efeito</a:t>
            </a:r>
            <a:r>
              <a:rPr lang="en-GB" sz="3600" dirty="0"/>
              <a:t> de </a:t>
            </a:r>
            <a:r>
              <a:rPr lang="en-GB" sz="3600" dirty="0" err="1"/>
              <a:t>estufa</a:t>
            </a:r>
            <a:endParaRPr lang="en-GB" sz="3600" dirty="0"/>
          </a:p>
        </p:txBody>
      </p:sp>
      <p:pic>
        <p:nvPicPr>
          <p:cNvPr id="6" name="Marcador de Posição de Conteúdo 5">
            <a:extLst>
              <a:ext uri="{FF2B5EF4-FFF2-40B4-BE49-F238E27FC236}">
                <a16:creationId xmlns:a16="http://schemas.microsoft.com/office/drawing/2014/main" id="{52C9CE96-086C-4B34-8C43-605EC4ECA85F}"/>
              </a:ext>
            </a:extLst>
          </p:cNvPr>
          <p:cNvPicPr>
            <a:picLocks noGrp="1" noChangeAspect="1"/>
          </p:cNvPicPr>
          <p:nvPr>
            <p:ph idx="1"/>
          </p:nvPr>
        </p:nvPicPr>
        <p:blipFill>
          <a:blip r:embed="rId2"/>
          <a:stretch>
            <a:fillRect/>
          </a:stretch>
        </p:blipFill>
        <p:spPr>
          <a:xfrm>
            <a:off x="6350835" y="1982337"/>
            <a:ext cx="4389500" cy="3383573"/>
          </a:xfrm>
          <a:prstGeom prst="rect">
            <a:avLst/>
          </a:prstGeom>
        </p:spPr>
      </p:pic>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Retângulo 6">
            <a:extLst>
              <a:ext uri="{FF2B5EF4-FFF2-40B4-BE49-F238E27FC236}">
                <a16:creationId xmlns:a16="http://schemas.microsoft.com/office/drawing/2014/main" id="{8B61473E-7213-42F4-9077-B89F8A5A1960}"/>
              </a:ext>
            </a:extLst>
          </p:cNvPr>
          <p:cNvSpPr/>
          <p:nvPr/>
        </p:nvSpPr>
        <p:spPr>
          <a:xfrm>
            <a:off x="631971" y="1690687"/>
            <a:ext cx="5340990" cy="4278094"/>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pt-PT" sz="1600" dirty="0"/>
              <a:t>A atmosfera seca da Terra é composta principalmente por azoto (N2, 78,1% da razão de mistura em volume), oxigénio (O2, 20,9% da razão de mistura em volume) e árgon (Ar, 0,93% da razão de mistura em volume</a:t>
            </a:r>
            <a:r>
              <a:rPr lang="en-US" sz="1600" dirty="0"/>
              <a:t>.</a:t>
            </a:r>
          </a:p>
          <a:p>
            <a:pPr marL="285750" indent="-285750" algn="just">
              <a:buClr>
                <a:schemeClr val="accent6"/>
              </a:buClr>
              <a:buFont typeface="Arial" panose="020B0604020202020204" pitchFamily="34" charset="0"/>
              <a:buChar char="•"/>
            </a:pPr>
            <a:r>
              <a:rPr lang="pt-PT" sz="1600" dirty="0"/>
              <a:t>Outros gases, como o dióxido de carbono (CO2), o metano (CH4), o óxido nitroso (N2O) e os </a:t>
            </a:r>
            <a:r>
              <a:rPr lang="pt-PT" sz="1600" dirty="0" err="1"/>
              <a:t>halocarbonetos</a:t>
            </a:r>
            <a:r>
              <a:rPr lang="pt-PT" sz="1600" dirty="0"/>
              <a:t>, como os </a:t>
            </a:r>
            <a:r>
              <a:rPr lang="pt-PT" sz="1600" dirty="0" err="1"/>
              <a:t>clorofluorocarbonetos</a:t>
            </a:r>
            <a:r>
              <a:rPr lang="pt-PT" sz="1600" dirty="0"/>
              <a:t>, absorvem e emitem radiação infravermelha. Estes chamados gases com efeito de estufa, com uma razão de mistura total no ar seco inferior a 0,1% em volume, desempenham um papel essencial no orçamento energético da Terra</a:t>
            </a:r>
            <a:r>
              <a:rPr lang="en-US" sz="1600" dirty="0"/>
              <a:t>. </a:t>
            </a:r>
          </a:p>
          <a:p>
            <a:pPr marL="285750" indent="-285750" algn="just">
              <a:buClr>
                <a:schemeClr val="accent6"/>
              </a:buClr>
              <a:buFont typeface="Arial" panose="020B0604020202020204" pitchFamily="34" charset="0"/>
              <a:buChar char="•"/>
            </a:pPr>
            <a:r>
              <a:rPr lang="pt-PT" sz="1600" dirty="0"/>
              <a:t>A atmosfera também contém vapor de água (H2O), que é igualmente um gás natural com efeito de estufa. O seu volume é normalmente da ordem de 1 </a:t>
            </a:r>
            <a:r>
              <a:rPr lang="en-US" sz="1600" dirty="0"/>
              <a:t>%. </a:t>
            </a:r>
          </a:p>
          <a:p>
            <a:pPr marL="285750" indent="-285750" algn="just">
              <a:buClr>
                <a:schemeClr val="accent6"/>
              </a:buClr>
              <a:buFont typeface="Arial" panose="020B0604020202020204" pitchFamily="34" charset="0"/>
              <a:buChar char="•"/>
            </a:pPr>
            <a:r>
              <a:rPr lang="pt-PT" sz="1600" dirty="0"/>
              <a:t>Estes gases com efeito de estufa absorvem a radiação infravermelha emitida pela Terra e tendem a aumentar a temperatura à superfície da Terra</a:t>
            </a:r>
            <a:r>
              <a:rPr lang="en-US" sz="1600" dirty="0"/>
              <a:t>.</a:t>
            </a:r>
            <a:endParaRPr lang="pt-PT" sz="1600" dirty="0"/>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pt-PT" sz="3600" dirty="0"/>
              <a:t>Influência humana nos gases de efeito estufa</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Retângulo 3">
            <a:extLst>
              <a:ext uri="{FF2B5EF4-FFF2-40B4-BE49-F238E27FC236}">
                <a16:creationId xmlns:a16="http://schemas.microsoft.com/office/drawing/2014/main" id="{7850432B-53EB-4F0C-A6E4-7EE13F030F86}"/>
              </a:ext>
            </a:extLst>
          </p:cNvPr>
          <p:cNvSpPr/>
          <p:nvPr/>
        </p:nvSpPr>
        <p:spPr>
          <a:xfrm>
            <a:off x="763397" y="1484851"/>
            <a:ext cx="10590403" cy="4855432"/>
          </a:xfrm>
          <a:prstGeom prst="rect">
            <a:avLst/>
          </a:prstGeom>
        </p:spPr>
        <p:txBody>
          <a:bodyPr wrap="square">
            <a:spAutoFit/>
          </a:bodyPr>
          <a:lstStyle/>
          <a:p>
            <a:pPr marL="285750" indent="-285750" algn="just">
              <a:lnSpc>
                <a:spcPct val="150000"/>
              </a:lnSpc>
              <a:buClr>
                <a:schemeClr val="accent6"/>
              </a:buClr>
              <a:buFont typeface="Arial" panose="020B0604020202020204" pitchFamily="34" charset="0"/>
              <a:buChar char="•"/>
            </a:pPr>
            <a:r>
              <a:rPr lang="pt-PT" sz="1600" dirty="0">
                <a:solidFill>
                  <a:schemeClr val="accent6"/>
                </a:solidFill>
              </a:rPr>
              <a:t>As atividades humanas conduziram diretamente a um aumento das concentrações de gases com efeito de estufa</a:t>
            </a:r>
            <a:r>
              <a:rPr lang="en-US" sz="1600" dirty="0">
                <a:solidFill>
                  <a:schemeClr val="accent6"/>
                </a:solidFill>
              </a:rPr>
              <a:t> </a:t>
            </a:r>
            <a:r>
              <a:rPr lang="pt-PT" sz="1600" dirty="0"/>
              <a:t>e, por conseguinte, a um aumento do efeito de estufa, provocando o aquecimento da superfície da Terra. No período 2011-2020, a temperatura global foi 1,1°C mais elevada do que no período de referência (1850-1900</a:t>
            </a:r>
            <a:r>
              <a:rPr lang="en-US" sz="1600" dirty="0"/>
              <a:t>). </a:t>
            </a:r>
          </a:p>
          <a:p>
            <a:pPr marL="285750" indent="-285750" algn="just">
              <a:lnSpc>
                <a:spcPct val="150000"/>
              </a:lnSpc>
              <a:buClr>
                <a:schemeClr val="accent6"/>
              </a:buClr>
              <a:buFont typeface="Arial" panose="020B0604020202020204" pitchFamily="34" charset="0"/>
              <a:buChar char="•"/>
            </a:pPr>
            <a:r>
              <a:rPr lang="pt-PT" sz="1600" dirty="0"/>
              <a:t>A atual tendência das emissões de gases torna muito provável que o aquecimento </a:t>
            </a:r>
            <a:r>
              <a:rPr lang="pt-PT" sz="1600" dirty="0">
                <a:solidFill>
                  <a:schemeClr val="accent6"/>
                </a:solidFill>
              </a:rPr>
              <a:t>ultrapasse 1,5°C neste século </a:t>
            </a:r>
            <a:r>
              <a:rPr lang="pt-PT" sz="1600" dirty="0"/>
              <a:t>e torna mais difícil limitar o aquecimento a menos de 2°C. No pior dos cenários, prevê-se um aumento médio da temperatura de 4,4°C no final do século</a:t>
            </a:r>
            <a:r>
              <a:rPr lang="en-US" sz="1600" dirty="0"/>
              <a:t>. </a:t>
            </a:r>
          </a:p>
          <a:p>
            <a:pPr marL="285750" indent="-285750" algn="just">
              <a:lnSpc>
                <a:spcPct val="150000"/>
              </a:lnSpc>
              <a:buClr>
                <a:schemeClr val="accent6"/>
              </a:buClr>
              <a:buFont typeface="Arial" panose="020B0604020202020204" pitchFamily="34" charset="0"/>
              <a:buChar char="•"/>
            </a:pPr>
            <a:r>
              <a:rPr lang="pt-PT" sz="1600" dirty="0"/>
              <a:t>O Quarto Relatório de Avaliação (AR4) do IPCC de 2007 sublinhou a ligação clara entre os gases com efeito de estufa de origem humana e as alterações climáticas observadas</a:t>
            </a:r>
            <a:r>
              <a:rPr lang="en-US" sz="1600" dirty="0"/>
              <a:t>. </a:t>
            </a:r>
          </a:p>
          <a:p>
            <a:pPr marL="285750" indent="-285750" algn="just">
              <a:lnSpc>
                <a:spcPct val="150000"/>
              </a:lnSpc>
              <a:buClr>
                <a:schemeClr val="accent6"/>
              </a:buClr>
              <a:buFont typeface="Arial" panose="020B0604020202020204" pitchFamily="34" charset="0"/>
              <a:buChar char="•"/>
            </a:pPr>
            <a:r>
              <a:rPr lang="pt-PT" sz="1600" dirty="0"/>
              <a:t>A avaliação do IPCC de 2014 (AR5) reforça ainda mais esta ligação, observando que "</a:t>
            </a:r>
            <a:r>
              <a:rPr lang="pt-PT" sz="1600" dirty="0">
                <a:solidFill>
                  <a:schemeClr val="accent6"/>
                </a:solidFill>
              </a:rPr>
              <a:t>a influência humana foi detetada no aquecimento da atmosfera e dos oceanos, nas alterações do ciclo global da água, na redução da neve e do gelo, na subida média global do nível do mar e nas alterações de alguns extremos climáticos. As provas da influência humana têm vindo a aumentar desde o Quarto Relatório Anual. É extremamente provável (95-100% de certeza) que a influência humana tenha sido a causa dominante do aquecimento observado desde meados do século XX</a:t>
            </a:r>
            <a:r>
              <a:rPr lang="en-US" sz="1600" dirty="0"/>
              <a:t>” (IPCC 2013, Summary for Policymakers)</a:t>
            </a:r>
            <a:endParaRPr lang="pt-PT" sz="1600" dirty="0"/>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688</TotalTime>
  <Words>4846</Words>
  <Application>Microsoft Office PowerPoint</Application>
  <PresentationFormat>Ecrã Panorâmico</PresentationFormat>
  <Paragraphs>226</Paragraphs>
  <Slides>31</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31</vt:i4>
      </vt:variant>
    </vt:vector>
  </HeadingPairs>
  <TitlesOfParts>
    <vt:vector size="39" baseType="lpstr">
      <vt:lpstr>Arial</vt:lpstr>
      <vt:lpstr>Calibri</vt:lpstr>
      <vt:lpstr>Calibri Light</vt:lpstr>
      <vt:lpstr>Minion Pro</vt:lpstr>
      <vt:lpstr>Open Sans</vt:lpstr>
      <vt:lpstr>Times New Roman</vt:lpstr>
      <vt:lpstr>Wingdings</vt:lpstr>
      <vt:lpstr>Tema1</vt:lpstr>
      <vt:lpstr>Apresentação do PowerPoint</vt:lpstr>
      <vt:lpstr>Curso: VET Módulo: Sustentabilidade agrícola, gestão dos recursos naturais e ação climática Unidade Curricular: Alterações climáticas</vt:lpstr>
      <vt:lpstr>Introdução</vt:lpstr>
      <vt:lpstr>Subunidade 1: Sistemas climáticos e alterações climáticas: Introdução ao sistema terrestre e mecanismos básicos das alterações climáticas</vt:lpstr>
      <vt:lpstr>Apresentação do PowerPoint</vt:lpstr>
      <vt:lpstr>Apresentação do PowerPoint</vt:lpstr>
      <vt:lpstr>Mecanismos básicos das alterações climáticas</vt:lpstr>
      <vt:lpstr>O efeito de estufa</vt:lpstr>
      <vt:lpstr>Influência humana nos gases de efeito estufa</vt:lpstr>
      <vt:lpstr>Modelos climáticos e ferramentas de previsão: Introdução aos modelos climáticos e ao seu papel na compreensão das alterações climáticas</vt:lpstr>
      <vt:lpstr>Apresentação do PowerPoint</vt:lpstr>
      <vt:lpstr>Apresentação do PowerPoint</vt:lpstr>
      <vt:lpstr>Apresentação do PowerPoint</vt:lpstr>
      <vt:lpstr>Subunidade 2: Modelos climáticos e ferramentas de previsão: Introdução aos modelos climáticos e o seu papel na compreensão das alterações climáticas</vt:lpstr>
      <vt:lpstr>Como as alterações climáticas afetam e afetarão a agricultura</vt:lpstr>
      <vt:lpstr>Evolução da produtividade agrícola</vt:lpstr>
      <vt:lpstr>Impacto nos trabalhadores agrícolas e no gado</vt:lpstr>
      <vt:lpstr>Impacto nos trabalhadores agrícolas e no gado</vt:lpstr>
      <vt:lpstr>O que pode ser feito</vt:lpstr>
      <vt:lpstr>O que pode ser feito</vt:lpstr>
      <vt:lpstr>Subunidade 3: Estratégias de mitigação, adaptação e remoção de dióxido de carbono</vt:lpstr>
      <vt:lpstr>Apresentação do PowerPoint</vt:lpstr>
      <vt:lpstr>Mitigação</vt:lpstr>
      <vt:lpstr>Apresentação do PowerPoint</vt:lpstr>
      <vt:lpstr>Adaptação - adaptar-se à vida num clima em mudança</vt:lpstr>
      <vt:lpstr>Adaptação - adaptar-se à vida num clima em mudança</vt:lpstr>
      <vt:lpstr>Remoção do dióxido de carbono (CDR)</vt:lpstr>
      <vt:lpstr>Subunidade 4: Políticas climáticas e acordos internacionais. </vt:lpstr>
      <vt:lpstr>Políticas climáticas e acordos internacionais</vt:lpstr>
      <vt:lpstr>Conclusão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68</cp:revision>
  <dcterms:created xsi:type="dcterms:W3CDTF">2022-08-02T09:54:50Z</dcterms:created>
  <dcterms:modified xsi:type="dcterms:W3CDTF">2024-03-25T18:27:45Z</dcterms:modified>
</cp:coreProperties>
</file>