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4"/>
  </p:notesMasterIdLst>
  <p:sldIdLst>
    <p:sldId id="265" r:id="rId2"/>
    <p:sldId id="256" r:id="rId3"/>
    <p:sldId id="260" r:id="rId4"/>
    <p:sldId id="277" r:id="rId5"/>
    <p:sldId id="278" r:id="rId6"/>
    <p:sldId id="279" r:id="rId7"/>
    <p:sldId id="280" r:id="rId8"/>
    <p:sldId id="269" r:id="rId9"/>
    <p:sldId id="267" r:id="rId10"/>
    <p:sldId id="268" r:id="rId11"/>
    <p:sldId id="261" r:id="rId12"/>
    <p:sldId id="271" r:id="rId13"/>
    <p:sldId id="289" r:id="rId14"/>
    <p:sldId id="272" r:id="rId15"/>
    <p:sldId id="282" r:id="rId16"/>
    <p:sldId id="283" r:id="rId17"/>
    <p:sldId id="284" r:id="rId18"/>
    <p:sldId id="285" r:id="rId19"/>
    <p:sldId id="286" r:id="rId20"/>
    <p:sldId id="287" r:id="rId21"/>
    <p:sldId id="288" r:id="rId22"/>
    <p:sldId id="26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13/03/2024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2800" b="1" dirty="0" err="1">
                <a:solidFill>
                  <a:srgbClr val="70AD47"/>
                </a:solidFill>
              </a:rPr>
              <a:t>Captações</a:t>
            </a:r>
            <a:r>
              <a:rPr lang="en-US" sz="2800" b="1" dirty="0">
                <a:solidFill>
                  <a:srgbClr val="70AD47"/>
                </a:solidFill>
              </a:rPr>
              <a:t> (</a:t>
            </a:r>
            <a:r>
              <a:rPr lang="en-US" sz="2800" b="1" dirty="0" err="1">
                <a:solidFill>
                  <a:srgbClr val="70AD47"/>
                </a:solidFill>
              </a:rPr>
              <a:t>continuação</a:t>
            </a:r>
            <a:r>
              <a:rPr lang="en-US" sz="2800" b="1" dirty="0">
                <a:solidFill>
                  <a:srgbClr val="70AD47"/>
                </a:solidFill>
              </a:rPr>
              <a:t>)</a:t>
            </a: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825625"/>
            <a:ext cx="3113015" cy="355513"/>
          </a:xfrm>
        </p:spPr>
        <p:txBody>
          <a:bodyPr>
            <a:normAutofit fontScale="92500" lnSpcReduction="20000"/>
          </a:bodyPr>
          <a:lstStyle/>
          <a:p>
            <a:pPr marL="0" lvl="0" indent="0">
              <a:buNone/>
            </a:pPr>
            <a:r>
              <a:rPr lang="en-GB" dirty="0" err="1">
                <a:solidFill>
                  <a:schemeClr val="accent6"/>
                </a:solidFill>
              </a:rPr>
              <a:t>Outras</a:t>
            </a:r>
            <a:r>
              <a:rPr lang="en-GB" dirty="0">
                <a:solidFill>
                  <a:schemeClr val="accent6"/>
                </a:solidFill>
              </a:rPr>
              <a:t> </a:t>
            </a:r>
            <a:r>
              <a:rPr lang="en-GB" dirty="0" err="1">
                <a:solidFill>
                  <a:schemeClr val="accent6"/>
                </a:solidFill>
              </a:rPr>
              <a:t>fontes</a:t>
            </a:r>
            <a:r>
              <a:rPr lang="en-GB" dirty="0">
                <a:solidFill>
                  <a:schemeClr val="accent6"/>
                </a:solidFill>
              </a:rPr>
              <a:t> de </a:t>
            </a:r>
            <a:r>
              <a:rPr lang="en-GB" dirty="0" err="1">
                <a:solidFill>
                  <a:schemeClr val="accent6"/>
                </a:solidFill>
              </a:rPr>
              <a:t>água</a:t>
            </a:r>
            <a:r>
              <a:rPr lang="en-GB" dirty="0">
                <a:solidFill>
                  <a:srgbClr val="70AD47"/>
                </a:solidFill>
              </a:rPr>
              <a:t>:</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Retângulo 6">
            <a:extLst>
              <a:ext uri="{FF2B5EF4-FFF2-40B4-BE49-F238E27FC236}">
                <a16:creationId xmlns:a16="http://schemas.microsoft.com/office/drawing/2014/main" id="{4B1F9948-A804-4CAD-BB40-CBE1B1EF8154}"/>
              </a:ext>
            </a:extLst>
          </p:cNvPr>
          <p:cNvSpPr/>
          <p:nvPr/>
        </p:nvSpPr>
        <p:spPr>
          <a:xfrm>
            <a:off x="838200" y="2181138"/>
            <a:ext cx="6096000" cy="2031325"/>
          </a:xfrm>
          <a:prstGeom prst="rect">
            <a:avLst/>
          </a:prstGeom>
        </p:spPr>
        <p:txBody>
          <a:bodyPr>
            <a:spAutoFit/>
          </a:bodyPr>
          <a:lstStyle/>
          <a:p>
            <a:pPr algn="just"/>
            <a:r>
              <a:rPr lang="pt-PT" dirty="0">
                <a:solidFill>
                  <a:schemeClr val="accent6"/>
                </a:solidFill>
              </a:rPr>
              <a:t>A reutilização da água </a:t>
            </a:r>
            <a:r>
              <a:rPr lang="pt-PT" dirty="0"/>
              <a:t>refere-se ao processo através do qual as águas residuais são recuperadas de uma variedade de fontes e tratadas de acordo com um padrão adequado para uma segunda finalidade. Qualquer tipo de águas residuais (domésticas, municipais ou industriais) pode ser considerado para reutilização e, dependendo da sua qualidade, pode ser utilizado para vários fins secundários diferente</a:t>
            </a:r>
            <a:r>
              <a:rPr lang="en-US" dirty="0"/>
              <a:t>.</a:t>
            </a:r>
          </a:p>
        </p:txBody>
      </p:sp>
      <p:sp>
        <p:nvSpPr>
          <p:cNvPr id="8" name="Retângulo 7">
            <a:extLst>
              <a:ext uri="{FF2B5EF4-FFF2-40B4-BE49-F238E27FC236}">
                <a16:creationId xmlns:a16="http://schemas.microsoft.com/office/drawing/2014/main" id="{35EB6FD7-BD19-47BD-BB08-9F9B02AAF244}"/>
              </a:ext>
            </a:extLst>
          </p:cNvPr>
          <p:cNvSpPr/>
          <p:nvPr/>
        </p:nvSpPr>
        <p:spPr>
          <a:xfrm>
            <a:off x="838200" y="4207551"/>
            <a:ext cx="6096000" cy="1200329"/>
          </a:xfrm>
          <a:prstGeom prst="rect">
            <a:avLst/>
          </a:prstGeom>
        </p:spPr>
        <p:txBody>
          <a:bodyPr>
            <a:spAutoFit/>
          </a:bodyPr>
          <a:lstStyle/>
          <a:p>
            <a:pPr algn="just"/>
            <a:r>
              <a:rPr lang="pt-PT" dirty="0">
                <a:solidFill>
                  <a:schemeClr val="accent6"/>
                </a:solidFill>
              </a:rPr>
              <a:t>A reciclagem da água </a:t>
            </a:r>
            <a:r>
              <a:rPr lang="pt-PT" dirty="0"/>
              <a:t>consiste na reutilização de águas residuais tratadas para fins benéficos, como a irrigação agrícola e paisagística, processos industriais, descargas de sanitas e reabastecimento de uma bacia de água subterrânea</a:t>
            </a:r>
            <a:r>
              <a:rPr lang="en-US" dirty="0"/>
              <a:t>.</a:t>
            </a:r>
          </a:p>
        </p:txBody>
      </p:sp>
      <p:pic>
        <p:nvPicPr>
          <p:cNvPr id="9" name="Imagem 8">
            <a:extLst>
              <a:ext uri="{FF2B5EF4-FFF2-40B4-BE49-F238E27FC236}">
                <a16:creationId xmlns:a16="http://schemas.microsoft.com/office/drawing/2014/main" id="{BBDD6FBD-8721-44C9-95D5-7B79D33E3B90}"/>
              </a:ext>
            </a:extLst>
          </p:cNvPr>
          <p:cNvPicPr>
            <a:picLocks noChangeAspect="1"/>
          </p:cNvPicPr>
          <p:nvPr/>
        </p:nvPicPr>
        <p:blipFill>
          <a:blip r:embed="rId2"/>
          <a:stretch>
            <a:fillRect/>
          </a:stretch>
        </p:blipFill>
        <p:spPr>
          <a:xfrm>
            <a:off x="7184654" y="2181138"/>
            <a:ext cx="4169146" cy="2866543"/>
          </a:xfrm>
          <a:prstGeom prst="rect">
            <a:avLst/>
          </a:prstGeom>
        </p:spPr>
      </p:pic>
    </p:spTree>
    <p:extLst>
      <p:ext uri="{BB962C8B-B14F-4D97-AF65-F5344CB8AC3E}">
        <p14:creationId xmlns:p14="http://schemas.microsoft.com/office/powerpoint/2010/main" val="314464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6" name="Retângulo 5">
            <a:extLst>
              <a:ext uri="{FF2B5EF4-FFF2-40B4-BE49-F238E27FC236}">
                <a16:creationId xmlns:a16="http://schemas.microsoft.com/office/drawing/2014/main" id="{84884A6C-E303-474F-8526-0A5030B1CD80}"/>
              </a:ext>
            </a:extLst>
          </p:cNvPr>
          <p:cNvSpPr/>
          <p:nvPr/>
        </p:nvSpPr>
        <p:spPr>
          <a:xfrm>
            <a:off x="787166" y="1587499"/>
            <a:ext cx="10617668" cy="1015663"/>
          </a:xfrm>
          <a:prstGeom prst="rect">
            <a:avLst/>
          </a:prstGeom>
        </p:spPr>
        <p:txBody>
          <a:bodyPr wrap="square">
            <a:spAutoFit/>
          </a:bodyPr>
          <a:lstStyle/>
          <a:p>
            <a:pPr lvl="0" algn="just"/>
            <a:r>
              <a:rPr lang="en-US" sz="2400" b="1" dirty="0" err="1">
                <a:solidFill>
                  <a:srgbClr val="70AD47"/>
                </a:solidFill>
              </a:rPr>
              <a:t>Reservatórios</a:t>
            </a:r>
            <a:r>
              <a:rPr lang="en-US" sz="2400" b="1" dirty="0">
                <a:solidFill>
                  <a:srgbClr val="70AD47"/>
                </a:solidFill>
              </a:rPr>
              <a:t>: </a:t>
            </a:r>
            <a:r>
              <a:rPr lang="pt-PT" dirty="0">
                <a:solidFill>
                  <a:prstClr val="black"/>
                </a:solidFill>
              </a:rPr>
              <a:t>Os reservatórios são os tanques utilizados para armazenar água para diversos fins. Quanto maior for o tamanho do reservatório, maior será a fiabilidade e maior</a:t>
            </a:r>
          </a:p>
          <a:p>
            <a:pPr lvl="0" algn="just"/>
            <a:r>
              <a:rPr lang="pt-PT" dirty="0">
                <a:solidFill>
                  <a:prstClr val="black"/>
                </a:solidFill>
              </a:rPr>
              <a:t> será o custo</a:t>
            </a:r>
            <a:endParaRPr lang="en-US" dirty="0">
              <a:solidFill>
                <a:prstClr val="black"/>
              </a:solidFill>
            </a:endParaRPr>
          </a:p>
        </p:txBody>
      </p:sp>
      <p:sp>
        <p:nvSpPr>
          <p:cNvPr id="8" name="Retângulo 7">
            <a:extLst>
              <a:ext uri="{FF2B5EF4-FFF2-40B4-BE49-F238E27FC236}">
                <a16:creationId xmlns:a16="http://schemas.microsoft.com/office/drawing/2014/main" id="{EAED4C1A-5CE4-42A5-A710-ADA70FEC0247}"/>
              </a:ext>
            </a:extLst>
          </p:cNvPr>
          <p:cNvSpPr/>
          <p:nvPr/>
        </p:nvSpPr>
        <p:spPr>
          <a:xfrm>
            <a:off x="925700" y="905087"/>
            <a:ext cx="3729291" cy="523220"/>
          </a:xfrm>
          <a:prstGeom prst="rect">
            <a:avLst/>
          </a:prstGeom>
        </p:spPr>
        <p:txBody>
          <a:bodyPr wrap="none">
            <a:spAutoFit/>
          </a:bodyPr>
          <a:lstStyle/>
          <a:p>
            <a:r>
              <a:rPr lang="en-US" sz="2800" dirty="0" err="1">
                <a:solidFill>
                  <a:srgbClr val="70AD47"/>
                </a:solidFill>
                <a:latin typeface="Calibri Light" panose="020F0302020204030204"/>
                <a:ea typeface="+mj-ea"/>
                <a:cs typeface="+mj-cs"/>
              </a:rPr>
              <a:t>Captações</a:t>
            </a:r>
            <a:r>
              <a:rPr lang="en-US" sz="2800" dirty="0">
                <a:solidFill>
                  <a:srgbClr val="70AD47"/>
                </a:solidFill>
                <a:latin typeface="Calibri Light" panose="020F0302020204030204"/>
                <a:ea typeface="+mj-ea"/>
                <a:cs typeface="+mj-cs"/>
              </a:rPr>
              <a:t> (</a:t>
            </a:r>
            <a:r>
              <a:rPr lang="en-US" sz="2800" dirty="0" err="1">
                <a:solidFill>
                  <a:srgbClr val="70AD47"/>
                </a:solidFill>
                <a:latin typeface="Calibri Light" panose="020F0302020204030204"/>
                <a:ea typeface="+mj-ea"/>
                <a:cs typeface="+mj-cs"/>
              </a:rPr>
              <a:t>continuação</a:t>
            </a:r>
            <a:r>
              <a:rPr lang="en-US" sz="2800" dirty="0">
                <a:solidFill>
                  <a:srgbClr val="70AD47"/>
                </a:solidFill>
                <a:latin typeface="Calibri Light" panose="020F0302020204030204"/>
                <a:ea typeface="+mj-ea"/>
                <a:cs typeface="+mj-cs"/>
              </a:rPr>
              <a:t>)</a:t>
            </a:r>
            <a:endParaRPr lang="pt-PT" sz="2800" dirty="0"/>
          </a:p>
        </p:txBody>
      </p:sp>
      <p:pic>
        <p:nvPicPr>
          <p:cNvPr id="10" name="Imagem 9">
            <a:extLst>
              <a:ext uri="{FF2B5EF4-FFF2-40B4-BE49-F238E27FC236}">
                <a16:creationId xmlns:a16="http://schemas.microsoft.com/office/drawing/2014/main" id="{FE7355FB-D5B5-4D4D-ABE9-ADBDB74097C9}"/>
              </a:ext>
            </a:extLst>
          </p:cNvPr>
          <p:cNvPicPr>
            <a:picLocks noChangeAspect="1"/>
          </p:cNvPicPr>
          <p:nvPr/>
        </p:nvPicPr>
        <p:blipFill>
          <a:blip r:embed="rId2"/>
          <a:stretch>
            <a:fillRect/>
          </a:stretch>
        </p:blipFill>
        <p:spPr>
          <a:xfrm>
            <a:off x="7769550" y="2121268"/>
            <a:ext cx="2632800" cy="1762087"/>
          </a:xfrm>
          <a:prstGeom prst="rect">
            <a:avLst/>
          </a:prstGeom>
        </p:spPr>
      </p:pic>
      <p:sp>
        <p:nvSpPr>
          <p:cNvPr id="11" name="Retângulo 10">
            <a:extLst>
              <a:ext uri="{FF2B5EF4-FFF2-40B4-BE49-F238E27FC236}">
                <a16:creationId xmlns:a16="http://schemas.microsoft.com/office/drawing/2014/main" id="{43005460-8DE0-4277-9C97-1BC10D4E4726}"/>
              </a:ext>
            </a:extLst>
          </p:cNvPr>
          <p:cNvSpPr/>
          <p:nvPr/>
        </p:nvSpPr>
        <p:spPr>
          <a:xfrm>
            <a:off x="925701" y="4199910"/>
            <a:ext cx="6003606" cy="1754326"/>
          </a:xfrm>
          <a:prstGeom prst="rect">
            <a:avLst/>
          </a:prstGeom>
        </p:spPr>
        <p:txBody>
          <a:bodyPr wrap="square">
            <a:spAutoFit/>
          </a:bodyPr>
          <a:lstStyle/>
          <a:p>
            <a:pPr algn="just"/>
            <a:r>
              <a:rPr lang="en-US" dirty="0" err="1">
                <a:solidFill>
                  <a:schemeClr val="accent6"/>
                </a:solidFill>
              </a:rPr>
              <a:t>Represas</a:t>
            </a:r>
            <a:r>
              <a:rPr lang="en-US" dirty="0">
                <a:solidFill>
                  <a:schemeClr val="accent6"/>
                </a:solidFill>
              </a:rPr>
              <a:t>: </a:t>
            </a:r>
            <a:r>
              <a:rPr lang="pt-PT" dirty="0"/>
              <a:t>massa de água alargada criada por uma barragem ou eclusa. Trata-se de uma estrutura construída na foz de um rio ou lago para reter a água e elevar o seu nível. Ao contrário dos lagos, que se formam por processos naturais, estes reservatórios são criados pelo homem para fornecer água e energia hidroelétrica</a:t>
            </a:r>
            <a:r>
              <a:rPr lang="en-US" dirty="0"/>
              <a:t>.</a:t>
            </a:r>
          </a:p>
        </p:txBody>
      </p:sp>
      <p:sp>
        <p:nvSpPr>
          <p:cNvPr id="12" name="Retângulo 11">
            <a:extLst>
              <a:ext uri="{FF2B5EF4-FFF2-40B4-BE49-F238E27FC236}">
                <a16:creationId xmlns:a16="http://schemas.microsoft.com/office/drawing/2014/main" id="{1356333B-7DDB-45D8-B409-D8A4D48773B8}"/>
              </a:ext>
            </a:extLst>
          </p:cNvPr>
          <p:cNvSpPr/>
          <p:nvPr/>
        </p:nvSpPr>
        <p:spPr>
          <a:xfrm>
            <a:off x="838200" y="2679145"/>
            <a:ext cx="6787393" cy="646331"/>
          </a:xfrm>
          <a:prstGeom prst="rect">
            <a:avLst/>
          </a:prstGeom>
        </p:spPr>
        <p:txBody>
          <a:bodyPr wrap="square">
            <a:spAutoFit/>
          </a:bodyPr>
          <a:lstStyle/>
          <a:p>
            <a:r>
              <a:rPr lang="en-US" dirty="0">
                <a:solidFill>
                  <a:schemeClr val="accent6"/>
                </a:solidFill>
              </a:rPr>
              <a:t>Lagos: </a:t>
            </a:r>
            <a:r>
              <a:rPr lang="pt-PT" dirty="0"/>
              <a:t>são grandes massas de água parada, formadas naturalmente ou criadas pelo homem para fins de recreio</a:t>
            </a:r>
            <a:r>
              <a:rPr lang="en-US" dirty="0"/>
              <a:t>.</a:t>
            </a:r>
          </a:p>
        </p:txBody>
      </p:sp>
      <p:pic>
        <p:nvPicPr>
          <p:cNvPr id="14" name="Imagem 13">
            <a:extLst>
              <a:ext uri="{FF2B5EF4-FFF2-40B4-BE49-F238E27FC236}">
                <a16:creationId xmlns:a16="http://schemas.microsoft.com/office/drawing/2014/main" id="{F2375EAB-7C7F-4C36-B982-36FF43055FB7}"/>
              </a:ext>
            </a:extLst>
          </p:cNvPr>
          <p:cNvPicPr>
            <a:picLocks noChangeAspect="1"/>
          </p:cNvPicPr>
          <p:nvPr/>
        </p:nvPicPr>
        <p:blipFill>
          <a:blip r:embed="rId3"/>
          <a:stretch>
            <a:fillRect/>
          </a:stretch>
        </p:blipFill>
        <p:spPr>
          <a:xfrm>
            <a:off x="7751838" y="4199910"/>
            <a:ext cx="2650512" cy="1987884"/>
          </a:xfrm>
          <a:prstGeom prst="rect">
            <a:avLst/>
          </a:prstGeom>
        </p:spPr>
      </p:pic>
    </p:spTree>
    <p:extLst>
      <p:ext uri="{BB962C8B-B14F-4D97-AF65-F5344CB8AC3E}">
        <p14:creationId xmlns:p14="http://schemas.microsoft.com/office/powerpoint/2010/main" val="181223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1569630" y="1086542"/>
            <a:ext cx="4671779" cy="600074"/>
          </a:xfrm>
        </p:spPr>
        <p:txBody>
          <a:bodyPr>
            <a:normAutofit/>
          </a:bodyPr>
          <a:lstStyle/>
          <a:p>
            <a:r>
              <a:rPr lang="en-GB" dirty="0" err="1"/>
              <a:t>Captações</a:t>
            </a:r>
            <a:r>
              <a:rPr lang="en-GB" dirty="0"/>
              <a:t> (</a:t>
            </a:r>
            <a:r>
              <a:rPr lang="en-GB" dirty="0" err="1"/>
              <a:t>continuação</a:t>
            </a:r>
            <a:r>
              <a:rPr lang="en-GB" dirty="0"/>
              <a:t>)</a:t>
            </a:r>
          </a:p>
        </p:txBody>
      </p:sp>
      <p:pic>
        <p:nvPicPr>
          <p:cNvPr id="2" name="Imagem 1">
            <a:extLst>
              <a:ext uri="{FF2B5EF4-FFF2-40B4-BE49-F238E27FC236}">
                <a16:creationId xmlns:a16="http://schemas.microsoft.com/office/drawing/2014/main" id="{51E1A799-8083-442F-8F81-7805599357F7}"/>
              </a:ext>
            </a:extLst>
          </p:cNvPr>
          <p:cNvPicPr>
            <a:picLocks noChangeAspect="1"/>
          </p:cNvPicPr>
          <p:nvPr/>
        </p:nvPicPr>
        <p:blipFill>
          <a:blip r:embed="rId2"/>
          <a:stretch>
            <a:fillRect/>
          </a:stretch>
        </p:blipFill>
        <p:spPr>
          <a:xfrm>
            <a:off x="8330742" y="2343111"/>
            <a:ext cx="2390388" cy="1583632"/>
          </a:xfrm>
          <a:prstGeom prst="rect">
            <a:avLst/>
          </a:prstGeom>
        </p:spPr>
      </p:pic>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4" name="Retângulo 3">
            <a:extLst>
              <a:ext uri="{FF2B5EF4-FFF2-40B4-BE49-F238E27FC236}">
                <a16:creationId xmlns:a16="http://schemas.microsoft.com/office/drawing/2014/main" id="{A6E8A258-1ABF-4E8E-BD33-B8750664059D}"/>
              </a:ext>
            </a:extLst>
          </p:cNvPr>
          <p:cNvSpPr/>
          <p:nvPr/>
        </p:nvSpPr>
        <p:spPr>
          <a:xfrm>
            <a:off x="1470870" y="2237170"/>
            <a:ext cx="6096000" cy="2031325"/>
          </a:xfrm>
          <a:prstGeom prst="rect">
            <a:avLst/>
          </a:prstGeom>
        </p:spPr>
        <p:txBody>
          <a:bodyPr>
            <a:spAutoFit/>
          </a:bodyPr>
          <a:lstStyle/>
          <a:p>
            <a:pPr algn="just"/>
            <a:r>
              <a:rPr lang="en-US" dirty="0">
                <a:solidFill>
                  <a:schemeClr val="accent6"/>
                </a:solidFill>
              </a:rPr>
              <a:t>Artificial:</a:t>
            </a:r>
            <a:r>
              <a:rPr lang="en-US" dirty="0"/>
              <a:t> </a:t>
            </a:r>
            <a:r>
              <a:rPr lang="pt-PT" dirty="0"/>
              <a:t>Um reservatório artificial é um reservatório feito pelo homem onde a água é armazenada. A maioria dos reservatórios é formada pela construção de barragens nos rios. Uma albufeira também pode ser formada a partir de um lago natural cuja saída foi represada para controlar o nível da água. A barragem controla a quantidade de água que sai do reservatório</a:t>
            </a:r>
            <a:r>
              <a:rPr lang="en-US" dirty="0"/>
              <a:t>.</a:t>
            </a:r>
          </a:p>
        </p:txBody>
      </p:sp>
    </p:spTree>
    <p:extLst>
      <p:ext uri="{BB962C8B-B14F-4D97-AF65-F5344CB8AC3E}">
        <p14:creationId xmlns:p14="http://schemas.microsoft.com/office/powerpoint/2010/main" val="12696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C9B776C-C544-42EB-9E5C-ECA4C6029D2D}"/>
              </a:ext>
            </a:extLst>
          </p:cNvPr>
          <p:cNvPicPr>
            <a:picLocks noChangeAspect="1"/>
          </p:cNvPicPr>
          <p:nvPr/>
        </p:nvPicPr>
        <p:blipFill>
          <a:blip r:embed="rId2"/>
          <a:stretch>
            <a:fillRect/>
          </a:stretch>
        </p:blipFill>
        <p:spPr>
          <a:xfrm>
            <a:off x="7692705" y="3620766"/>
            <a:ext cx="3602372" cy="2087739"/>
          </a:xfrm>
          <a:prstGeom prst="rect">
            <a:avLst/>
          </a:prstGeom>
        </p:spPr>
      </p:pic>
      <p:sp>
        <p:nvSpPr>
          <p:cNvPr id="2" name="Título 1">
            <a:extLst>
              <a:ext uri="{FF2B5EF4-FFF2-40B4-BE49-F238E27FC236}">
                <a16:creationId xmlns:a16="http://schemas.microsoft.com/office/drawing/2014/main" id="{99EF68CB-436E-4FF8-AE54-1C4583CCBA7A}"/>
              </a:ext>
            </a:extLst>
          </p:cNvPr>
          <p:cNvSpPr>
            <a:spLocks noGrp="1"/>
          </p:cNvSpPr>
          <p:nvPr>
            <p:ph type="title"/>
          </p:nvPr>
        </p:nvSpPr>
        <p:spPr/>
        <p:txBody>
          <a:bodyPr/>
          <a:lstStyle/>
          <a:p>
            <a:r>
              <a:rPr lang="pt-PT" dirty="0"/>
              <a:t>Distribuição</a:t>
            </a:r>
          </a:p>
        </p:txBody>
      </p:sp>
      <p:sp>
        <p:nvSpPr>
          <p:cNvPr id="3" name="Marcador de Posição do Rodapé 2">
            <a:extLst>
              <a:ext uri="{FF2B5EF4-FFF2-40B4-BE49-F238E27FC236}">
                <a16:creationId xmlns:a16="http://schemas.microsoft.com/office/drawing/2014/main" id="{F2DA45D6-6966-4C43-8856-72991F9FF8FE}"/>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4" name="Marcador de Posição do Número do Diapositivo 3">
            <a:extLst>
              <a:ext uri="{FF2B5EF4-FFF2-40B4-BE49-F238E27FC236}">
                <a16:creationId xmlns:a16="http://schemas.microsoft.com/office/drawing/2014/main" id="{4A237285-1477-495A-B2B7-6B8633405B30}"/>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7" name="Retângulo 6">
            <a:extLst>
              <a:ext uri="{FF2B5EF4-FFF2-40B4-BE49-F238E27FC236}">
                <a16:creationId xmlns:a16="http://schemas.microsoft.com/office/drawing/2014/main" id="{FF121065-A57F-468E-B9AB-046213102222}"/>
              </a:ext>
            </a:extLst>
          </p:cNvPr>
          <p:cNvSpPr/>
          <p:nvPr/>
        </p:nvSpPr>
        <p:spPr>
          <a:xfrm>
            <a:off x="896923" y="1833301"/>
            <a:ext cx="8889534" cy="2585323"/>
          </a:xfrm>
          <a:prstGeom prst="rect">
            <a:avLst/>
          </a:prstGeom>
        </p:spPr>
        <p:txBody>
          <a:bodyPr wrap="square">
            <a:spAutoFit/>
          </a:bodyPr>
          <a:lstStyle/>
          <a:p>
            <a:pPr algn="just"/>
            <a:r>
              <a:rPr lang="pt-PT" dirty="0"/>
              <a:t>Os sistemas de distribuição de água dependem do tipo de fonte de água utilizada, da topografia e do nível de serviço de abastecimento fornecido.</a:t>
            </a:r>
          </a:p>
          <a:p>
            <a:pPr algn="just"/>
            <a:endParaRPr lang="pt-PT" dirty="0"/>
          </a:p>
          <a:p>
            <a:pPr algn="just"/>
            <a:r>
              <a:rPr lang="pt-PT" dirty="0"/>
              <a:t>Tipos de distribuição:</a:t>
            </a:r>
          </a:p>
          <a:p>
            <a:pPr algn="just"/>
            <a:r>
              <a:rPr lang="pt-PT" dirty="0">
                <a:solidFill>
                  <a:schemeClr val="accent6"/>
                </a:solidFill>
              </a:rPr>
              <a:t>Gravidade:</a:t>
            </a:r>
            <a:r>
              <a:rPr lang="pt-PT" dirty="0"/>
              <a:t> utilizam a gravidade para transportar a água desde a fonte até ao utilizador através de uma rede de tubagens.</a:t>
            </a:r>
          </a:p>
          <a:p>
            <a:pPr algn="just"/>
            <a:r>
              <a:rPr lang="pt-PT" dirty="0">
                <a:solidFill>
                  <a:schemeClr val="accent6"/>
                </a:solidFill>
              </a:rPr>
              <a:t>Bombagem:</a:t>
            </a:r>
            <a:r>
              <a:rPr lang="pt-PT" dirty="0"/>
              <a:t> são utilizados vários tipos de bombas nos sistemas de distribuição.</a:t>
            </a:r>
          </a:p>
          <a:p>
            <a:pPr algn="just"/>
            <a:r>
              <a:rPr lang="pt-PT" dirty="0">
                <a:solidFill>
                  <a:schemeClr val="accent6"/>
                </a:solidFill>
              </a:rPr>
              <a:t>Outros:</a:t>
            </a:r>
            <a:r>
              <a:rPr lang="pt-PT" dirty="0"/>
              <a:t> água num sifão.</a:t>
            </a:r>
          </a:p>
          <a:p>
            <a:pPr algn="just"/>
            <a:r>
              <a:rPr lang="pt-PT" dirty="0"/>
              <a:t>              parafuso de Arquimedes. </a:t>
            </a:r>
          </a:p>
        </p:txBody>
      </p:sp>
      <p:sp>
        <p:nvSpPr>
          <p:cNvPr id="9" name="Retângulo 8">
            <a:extLst>
              <a:ext uri="{FF2B5EF4-FFF2-40B4-BE49-F238E27FC236}">
                <a16:creationId xmlns:a16="http://schemas.microsoft.com/office/drawing/2014/main" id="{08E3CB81-8CAD-41AC-92FA-6482EBF3A603}"/>
              </a:ext>
            </a:extLst>
          </p:cNvPr>
          <p:cNvSpPr/>
          <p:nvPr/>
        </p:nvSpPr>
        <p:spPr>
          <a:xfrm>
            <a:off x="8338246" y="5789024"/>
            <a:ext cx="2474011" cy="369332"/>
          </a:xfrm>
          <a:prstGeom prst="rect">
            <a:avLst/>
          </a:prstGeom>
        </p:spPr>
        <p:txBody>
          <a:bodyPr wrap="none">
            <a:spAutoFit/>
          </a:bodyPr>
          <a:lstStyle/>
          <a:p>
            <a:r>
              <a:rPr lang="pt-PT" dirty="0">
                <a:solidFill>
                  <a:prstClr val="black"/>
                </a:solidFill>
              </a:rPr>
              <a:t>Parafuso de Arquimedes</a:t>
            </a:r>
            <a:endParaRPr lang="pt-PT" dirty="0"/>
          </a:p>
        </p:txBody>
      </p:sp>
    </p:spTree>
    <p:extLst>
      <p:ext uri="{BB962C8B-B14F-4D97-AF65-F5344CB8AC3E}">
        <p14:creationId xmlns:p14="http://schemas.microsoft.com/office/powerpoint/2010/main" val="267052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964035" y="1148399"/>
            <a:ext cx="7590987" cy="1097429"/>
          </a:xfrm>
        </p:spPr>
        <p:txBody>
          <a:bodyPr>
            <a:normAutofit/>
          </a:bodyPr>
          <a:lstStyle/>
          <a:p>
            <a:r>
              <a:rPr lang="en-GB" sz="4000" dirty="0" err="1"/>
              <a:t>Subunidade</a:t>
            </a:r>
            <a:r>
              <a:rPr lang="en-GB" sz="4000" dirty="0"/>
              <a:t> 3: </a:t>
            </a:r>
            <a:r>
              <a:rPr lang="en-GB" sz="4000" dirty="0" err="1"/>
              <a:t>Utilizações</a:t>
            </a:r>
            <a:r>
              <a:rPr lang="en-GB" sz="4000" dirty="0"/>
              <a:t> da </a:t>
            </a:r>
            <a:r>
              <a:rPr lang="en-GB" sz="4000" dirty="0" err="1"/>
              <a:t>água</a:t>
            </a:r>
            <a:endParaRPr lang="en-GB" sz="40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3: </a:t>
            </a:r>
            <a:r>
              <a:rPr lang="en-GB" dirty="0"/>
              <a:t>Water uses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
        <p:nvSpPr>
          <p:cNvPr id="2" name="Retângulo 1">
            <a:extLst>
              <a:ext uri="{FF2B5EF4-FFF2-40B4-BE49-F238E27FC236}">
                <a16:creationId xmlns:a16="http://schemas.microsoft.com/office/drawing/2014/main" id="{1B63B139-906D-4D04-9853-243B7A025594}"/>
              </a:ext>
            </a:extLst>
          </p:cNvPr>
          <p:cNvSpPr/>
          <p:nvPr/>
        </p:nvSpPr>
        <p:spPr>
          <a:xfrm>
            <a:off x="964035" y="2301046"/>
            <a:ext cx="9856365" cy="923330"/>
          </a:xfrm>
          <a:prstGeom prst="rect">
            <a:avLst/>
          </a:prstGeom>
        </p:spPr>
        <p:txBody>
          <a:bodyPr wrap="square">
            <a:spAutoFit/>
          </a:bodyPr>
          <a:lstStyle/>
          <a:p>
            <a:pPr algn="just"/>
            <a:r>
              <a:rPr lang="pt-PT" dirty="0"/>
              <a:t>A água pode ser utilizada para fins diretos e indiretos. Os fins diretos incluem tomar banho, beber e cozinhar, enquanto os exemplos de fins indiretos são a utilização da água no processamento da madeira para fazer papel e na produção de aço para automóveis</a:t>
            </a:r>
            <a:r>
              <a:rPr lang="en-US" dirty="0"/>
              <a:t>.</a:t>
            </a:r>
          </a:p>
        </p:txBody>
      </p:sp>
      <p:pic>
        <p:nvPicPr>
          <p:cNvPr id="5" name="Imagem 4">
            <a:extLst>
              <a:ext uri="{FF2B5EF4-FFF2-40B4-BE49-F238E27FC236}">
                <a16:creationId xmlns:a16="http://schemas.microsoft.com/office/drawing/2014/main" id="{3861995F-5750-4D8A-A066-5BEA09708BB9}"/>
              </a:ext>
            </a:extLst>
          </p:cNvPr>
          <p:cNvPicPr>
            <a:picLocks noChangeAspect="1"/>
          </p:cNvPicPr>
          <p:nvPr/>
        </p:nvPicPr>
        <p:blipFill>
          <a:blip r:embed="rId2"/>
          <a:stretch>
            <a:fillRect/>
          </a:stretch>
        </p:blipFill>
        <p:spPr>
          <a:xfrm>
            <a:off x="5600339" y="3389693"/>
            <a:ext cx="2182557" cy="2182557"/>
          </a:xfrm>
          <a:prstGeom prst="rect">
            <a:avLst/>
          </a:prstGeom>
        </p:spPr>
      </p:pic>
      <p:sp>
        <p:nvSpPr>
          <p:cNvPr id="6" name="Retângulo 5">
            <a:extLst>
              <a:ext uri="{FF2B5EF4-FFF2-40B4-BE49-F238E27FC236}">
                <a16:creationId xmlns:a16="http://schemas.microsoft.com/office/drawing/2014/main" id="{48C7182E-17D7-4AFD-B697-F77D52F236B2}"/>
              </a:ext>
            </a:extLst>
          </p:cNvPr>
          <p:cNvSpPr/>
          <p:nvPr/>
        </p:nvSpPr>
        <p:spPr>
          <a:xfrm>
            <a:off x="4526211" y="5709601"/>
            <a:ext cx="4494115" cy="369332"/>
          </a:xfrm>
          <a:prstGeom prst="rect">
            <a:avLst/>
          </a:prstGeom>
        </p:spPr>
        <p:txBody>
          <a:bodyPr wrap="none">
            <a:spAutoFit/>
          </a:bodyPr>
          <a:lstStyle/>
          <a:p>
            <a:r>
              <a:rPr lang="pt-PT" dirty="0"/>
              <a:t>Estimativa da utilização mundial de água doce</a:t>
            </a:r>
          </a:p>
        </p:txBody>
      </p:sp>
    </p:spTree>
    <p:extLst>
      <p:ext uri="{BB962C8B-B14F-4D97-AF65-F5344CB8AC3E}">
        <p14:creationId xmlns:p14="http://schemas.microsoft.com/office/powerpoint/2010/main" val="321143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lstStyle/>
          <a:p>
            <a:r>
              <a:rPr lang="en-GB" dirty="0" err="1"/>
              <a:t>Utilizações</a:t>
            </a:r>
            <a:r>
              <a:rPr lang="en-GB" dirty="0"/>
              <a:t> da </a:t>
            </a:r>
            <a:r>
              <a:rPr lang="en-GB" dirty="0" err="1"/>
              <a:t>água</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3: </a:t>
            </a:r>
            <a:r>
              <a:rPr lang="en-GB" dirty="0"/>
              <a:t>Water uses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15</a:t>
            </a:fld>
            <a:endParaRPr lang="it-IT" dirty="0"/>
          </a:p>
        </p:txBody>
      </p:sp>
      <p:pic>
        <p:nvPicPr>
          <p:cNvPr id="2" name="Marcador de Posição do Gráfico 1">
            <a:extLst>
              <a:ext uri="{FF2B5EF4-FFF2-40B4-BE49-F238E27FC236}">
                <a16:creationId xmlns:a16="http://schemas.microsoft.com/office/drawing/2014/main" id="{FAD9851D-2F54-46B5-BB28-72E939237826}"/>
              </a:ext>
            </a:extLst>
          </p:cNvPr>
          <p:cNvPicPr>
            <a:picLocks noGrp="1" noChangeAspect="1"/>
          </p:cNvPicPr>
          <p:nvPr>
            <p:ph type="chart" sz="quarter" idx="14"/>
          </p:nvPr>
        </p:nvPicPr>
        <p:blipFill>
          <a:blip r:embed="rId2"/>
          <a:stretch>
            <a:fillRect/>
          </a:stretch>
        </p:blipFill>
        <p:spPr>
          <a:xfrm>
            <a:off x="838200" y="1751401"/>
            <a:ext cx="9689284" cy="4238318"/>
          </a:xfrm>
          <a:prstGeom prst="rect">
            <a:avLst/>
          </a:prstGeom>
        </p:spPr>
      </p:pic>
      <p:sp>
        <p:nvSpPr>
          <p:cNvPr id="5" name="Retângulo 4">
            <a:extLst>
              <a:ext uri="{FF2B5EF4-FFF2-40B4-BE49-F238E27FC236}">
                <a16:creationId xmlns:a16="http://schemas.microsoft.com/office/drawing/2014/main" id="{8AB11693-5CB3-4D20-8084-E64D646FA5D6}"/>
              </a:ext>
            </a:extLst>
          </p:cNvPr>
          <p:cNvSpPr/>
          <p:nvPr/>
        </p:nvSpPr>
        <p:spPr>
          <a:xfrm>
            <a:off x="921394" y="1843373"/>
            <a:ext cx="2979487" cy="400110"/>
          </a:xfrm>
          <a:prstGeom prst="rect">
            <a:avLst/>
          </a:prstGeom>
          <a:solidFill>
            <a:schemeClr val="bg1"/>
          </a:solidFill>
        </p:spPr>
        <p:txBody>
          <a:bodyPr wrap="square">
            <a:spAutoFit/>
          </a:bodyPr>
          <a:lstStyle/>
          <a:p>
            <a:r>
              <a:rPr lang="pt-PT" sz="2000" dirty="0">
                <a:solidFill>
                  <a:schemeClr val="accent6"/>
                </a:solidFill>
              </a:rPr>
              <a:t>Água potável/doméstica</a:t>
            </a:r>
          </a:p>
        </p:txBody>
      </p:sp>
      <p:sp>
        <p:nvSpPr>
          <p:cNvPr id="6" name="Retângulo 5">
            <a:extLst>
              <a:ext uri="{FF2B5EF4-FFF2-40B4-BE49-F238E27FC236}">
                <a16:creationId xmlns:a16="http://schemas.microsoft.com/office/drawing/2014/main" id="{936FFC77-3C44-4163-AE44-8CCBA4EE386E}"/>
              </a:ext>
            </a:extLst>
          </p:cNvPr>
          <p:cNvSpPr/>
          <p:nvPr/>
        </p:nvSpPr>
        <p:spPr>
          <a:xfrm>
            <a:off x="7083861" y="1843373"/>
            <a:ext cx="1992405" cy="400110"/>
          </a:xfrm>
          <a:prstGeom prst="rect">
            <a:avLst/>
          </a:prstGeom>
          <a:solidFill>
            <a:schemeClr val="bg1"/>
          </a:solidFill>
        </p:spPr>
        <p:txBody>
          <a:bodyPr wrap="none">
            <a:spAutoFit/>
          </a:bodyPr>
          <a:lstStyle/>
          <a:p>
            <a:r>
              <a:rPr lang="pt-PT" sz="2000" dirty="0">
                <a:solidFill>
                  <a:schemeClr val="accent6"/>
                </a:solidFill>
              </a:rPr>
              <a:t>Água de irrigação</a:t>
            </a:r>
          </a:p>
        </p:txBody>
      </p:sp>
    </p:spTree>
    <p:extLst>
      <p:ext uri="{BB962C8B-B14F-4D97-AF65-F5344CB8AC3E}">
        <p14:creationId xmlns:p14="http://schemas.microsoft.com/office/powerpoint/2010/main" val="171862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o Gráfico 1">
            <a:extLst>
              <a:ext uri="{FF2B5EF4-FFF2-40B4-BE49-F238E27FC236}">
                <a16:creationId xmlns:a16="http://schemas.microsoft.com/office/drawing/2014/main" id="{22B003F7-DE50-4EC1-A433-890D189684AD}"/>
              </a:ext>
            </a:extLst>
          </p:cNvPr>
          <p:cNvPicPr>
            <a:picLocks noGrp="1" noChangeAspect="1"/>
          </p:cNvPicPr>
          <p:nvPr>
            <p:ph type="chart" sz="quarter" idx="14"/>
          </p:nvPr>
        </p:nvPicPr>
        <p:blipFill>
          <a:blip r:embed="rId2"/>
          <a:stretch>
            <a:fillRect/>
          </a:stretch>
        </p:blipFill>
        <p:spPr>
          <a:xfrm>
            <a:off x="768795" y="882967"/>
            <a:ext cx="11423205" cy="4866996"/>
          </a:xfrm>
          <a:prstGeom prst="rect">
            <a:avLst/>
          </a:prstGeom>
        </p:spPr>
      </p:pic>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3: </a:t>
            </a:r>
            <a:r>
              <a:rPr lang="en-GB" dirty="0"/>
              <a:t>Water uses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16</a:t>
            </a:fld>
            <a:endParaRPr lang="it-IT" dirty="0"/>
          </a:p>
        </p:txBody>
      </p:sp>
      <p:sp>
        <p:nvSpPr>
          <p:cNvPr id="5" name="CaixaDeTexto 4">
            <a:extLst>
              <a:ext uri="{FF2B5EF4-FFF2-40B4-BE49-F238E27FC236}">
                <a16:creationId xmlns:a16="http://schemas.microsoft.com/office/drawing/2014/main" id="{8CE30275-A680-434C-BD03-F916FF5C6B1D}"/>
              </a:ext>
            </a:extLst>
          </p:cNvPr>
          <p:cNvSpPr txBox="1"/>
          <p:nvPr/>
        </p:nvSpPr>
        <p:spPr>
          <a:xfrm>
            <a:off x="1965559" y="2265027"/>
            <a:ext cx="1538242" cy="369332"/>
          </a:xfrm>
          <a:prstGeom prst="rect">
            <a:avLst/>
          </a:prstGeom>
          <a:solidFill>
            <a:schemeClr val="bg1"/>
          </a:solidFill>
        </p:spPr>
        <p:txBody>
          <a:bodyPr wrap="none" rtlCol="0">
            <a:spAutoFit/>
          </a:bodyPr>
          <a:lstStyle/>
          <a:p>
            <a:r>
              <a:rPr lang="pt-PT" dirty="0">
                <a:solidFill>
                  <a:schemeClr val="accent6"/>
                </a:solidFill>
              </a:rPr>
              <a:t>Industrial uses</a:t>
            </a:r>
          </a:p>
        </p:txBody>
      </p:sp>
      <p:sp>
        <p:nvSpPr>
          <p:cNvPr id="6" name="CaixaDeTexto 5">
            <a:extLst>
              <a:ext uri="{FF2B5EF4-FFF2-40B4-BE49-F238E27FC236}">
                <a16:creationId xmlns:a16="http://schemas.microsoft.com/office/drawing/2014/main" id="{209F8231-C75A-4CFF-A230-D5511F5E948B}"/>
              </a:ext>
            </a:extLst>
          </p:cNvPr>
          <p:cNvSpPr txBox="1"/>
          <p:nvPr/>
        </p:nvSpPr>
        <p:spPr>
          <a:xfrm>
            <a:off x="8102590" y="2206304"/>
            <a:ext cx="2118722" cy="369332"/>
          </a:xfrm>
          <a:prstGeom prst="rect">
            <a:avLst/>
          </a:prstGeom>
          <a:solidFill>
            <a:schemeClr val="bg1"/>
          </a:solidFill>
        </p:spPr>
        <p:txBody>
          <a:bodyPr wrap="none" rtlCol="0">
            <a:spAutoFit/>
          </a:bodyPr>
          <a:lstStyle/>
          <a:p>
            <a:r>
              <a:rPr lang="pt-PT" dirty="0">
                <a:solidFill>
                  <a:schemeClr val="accent6"/>
                </a:solidFill>
              </a:rPr>
              <a:t>Produção de energia</a:t>
            </a:r>
          </a:p>
        </p:txBody>
      </p:sp>
      <p:sp>
        <p:nvSpPr>
          <p:cNvPr id="9" name="Retângulo 8">
            <a:extLst>
              <a:ext uri="{FF2B5EF4-FFF2-40B4-BE49-F238E27FC236}">
                <a16:creationId xmlns:a16="http://schemas.microsoft.com/office/drawing/2014/main" id="{471FC8AE-4F2F-48BB-B1DE-2A6AA7E99097}"/>
              </a:ext>
            </a:extLst>
          </p:cNvPr>
          <p:cNvSpPr/>
          <p:nvPr/>
        </p:nvSpPr>
        <p:spPr>
          <a:xfrm>
            <a:off x="701683" y="1191016"/>
            <a:ext cx="4520981" cy="769441"/>
          </a:xfrm>
          <a:prstGeom prst="rect">
            <a:avLst/>
          </a:prstGeom>
          <a:solidFill>
            <a:schemeClr val="bg1"/>
          </a:solidFill>
        </p:spPr>
        <p:txBody>
          <a:bodyPr wrap="none">
            <a:spAutoFit/>
          </a:bodyPr>
          <a:lstStyle/>
          <a:p>
            <a:r>
              <a:rPr lang="en-GB" sz="4400" dirty="0" err="1">
                <a:solidFill>
                  <a:srgbClr val="94C020"/>
                </a:solidFill>
                <a:latin typeface="Calibri Light" panose="020F0302020204030204"/>
                <a:ea typeface="+mj-ea"/>
                <a:cs typeface="+mj-cs"/>
              </a:rPr>
              <a:t>Utilizações</a:t>
            </a:r>
            <a:r>
              <a:rPr lang="en-GB" sz="4400" dirty="0">
                <a:solidFill>
                  <a:srgbClr val="94C020"/>
                </a:solidFill>
                <a:latin typeface="Calibri Light" panose="020F0302020204030204"/>
                <a:ea typeface="+mj-ea"/>
                <a:cs typeface="+mj-cs"/>
              </a:rPr>
              <a:t> da </a:t>
            </a:r>
            <a:r>
              <a:rPr lang="en-GB" sz="4400" dirty="0" err="1">
                <a:solidFill>
                  <a:srgbClr val="94C020"/>
                </a:solidFill>
                <a:latin typeface="Calibri Light" panose="020F0302020204030204"/>
                <a:ea typeface="+mj-ea"/>
                <a:cs typeface="+mj-cs"/>
              </a:rPr>
              <a:t>água</a:t>
            </a:r>
            <a:endParaRPr lang="pt-PT" dirty="0"/>
          </a:p>
        </p:txBody>
      </p:sp>
      <p:sp>
        <p:nvSpPr>
          <p:cNvPr id="10" name="CaixaDeTexto 9">
            <a:extLst>
              <a:ext uri="{FF2B5EF4-FFF2-40B4-BE49-F238E27FC236}">
                <a16:creationId xmlns:a16="http://schemas.microsoft.com/office/drawing/2014/main" id="{0DBB0FCD-5DBD-4092-9E75-6C86CD7CA9D1}"/>
              </a:ext>
            </a:extLst>
          </p:cNvPr>
          <p:cNvSpPr txBox="1"/>
          <p:nvPr/>
        </p:nvSpPr>
        <p:spPr>
          <a:xfrm>
            <a:off x="1812021" y="2310451"/>
            <a:ext cx="2118722" cy="369332"/>
          </a:xfrm>
          <a:prstGeom prst="rect">
            <a:avLst/>
          </a:prstGeom>
          <a:solidFill>
            <a:schemeClr val="bg1"/>
          </a:solidFill>
        </p:spPr>
        <p:txBody>
          <a:bodyPr wrap="square" rtlCol="0">
            <a:spAutoFit/>
          </a:bodyPr>
          <a:lstStyle/>
          <a:p>
            <a:r>
              <a:rPr lang="pt-PT" dirty="0">
                <a:solidFill>
                  <a:schemeClr val="accent6"/>
                </a:solidFill>
              </a:rPr>
              <a:t>Utilização industrial</a:t>
            </a:r>
          </a:p>
        </p:txBody>
      </p:sp>
    </p:spTree>
    <p:extLst>
      <p:ext uri="{BB962C8B-B14F-4D97-AF65-F5344CB8AC3E}">
        <p14:creationId xmlns:p14="http://schemas.microsoft.com/office/powerpoint/2010/main" val="307767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972424" y="1033375"/>
            <a:ext cx="10515600" cy="1009651"/>
          </a:xfrm>
        </p:spPr>
        <p:txBody>
          <a:bodyPr/>
          <a:lstStyle/>
          <a:p>
            <a:r>
              <a:rPr lang="en-GB" dirty="0" err="1"/>
              <a:t>Subunidade</a:t>
            </a:r>
            <a:r>
              <a:rPr lang="en-GB" dirty="0"/>
              <a:t> 4: </a:t>
            </a:r>
            <a:r>
              <a:rPr lang="en-GB" dirty="0" err="1"/>
              <a:t>Gestão</a:t>
            </a:r>
            <a:r>
              <a:rPr lang="en-GB" dirty="0"/>
              <a:t> da </a:t>
            </a:r>
            <a:r>
              <a:rPr lang="en-GB" dirty="0" err="1"/>
              <a:t>água</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2" name="Retângulo 1">
            <a:extLst>
              <a:ext uri="{FF2B5EF4-FFF2-40B4-BE49-F238E27FC236}">
                <a16:creationId xmlns:a16="http://schemas.microsoft.com/office/drawing/2014/main" id="{BDE6CD1E-2F4A-4454-A423-DC828C8E1AF6}"/>
              </a:ext>
            </a:extLst>
          </p:cNvPr>
          <p:cNvSpPr/>
          <p:nvPr/>
        </p:nvSpPr>
        <p:spPr>
          <a:xfrm>
            <a:off x="972424" y="2043026"/>
            <a:ext cx="10247152" cy="3693319"/>
          </a:xfrm>
          <a:prstGeom prst="rect">
            <a:avLst/>
          </a:prstGeom>
        </p:spPr>
        <p:txBody>
          <a:bodyPr wrap="square">
            <a:spAutoFit/>
          </a:bodyPr>
          <a:lstStyle/>
          <a:p>
            <a:pPr algn="just"/>
            <a:r>
              <a:rPr lang="pt-PT" dirty="0">
                <a:solidFill>
                  <a:schemeClr val="accent6"/>
                </a:solidFill>
              </a:rPr>
              <a:t>Qualidade e Quantidade: </a:t>
            </a:r>
            <a:r>
              <a:rPr lang="pt-PT" dirty="0"/>
              <a:t>Os parâmetros de qualidade estão relacionados com o conjunto de parâmetros físicos, químicos, biológicos e microbiológicos que permitem avaliar a adequação da água a um determinado fim. A água pode ser de boa qualidade para um determinado fim e de má qualidade para outro, dependendo das suas características e dos requisitos para o seu uso específico.</a:t>
            </a:r>
          </a:p>
          <a:p>
            <a:pPr algn="just"/>
            <a:endParaRPr lang="pt-PT" dirty="0"/>
          </a:p>
          <a:p>
            <a:pPr algn="just"/>
            <a:r>
              <a:rPr lang="pt-PT" dirty="0">
                <a:solidFill>
                  <a:schemeClr val="accent6"/>
                </a:solidFill>
              </a:rPr>
              <a:t>Procura versus equilíbrio disponível: </a:t>
            </a:r>
            <a:r>
              <a:rPr lang="pt-PT" dirty="0"/>
              <a:t>É importante que os índices de seca tenham um termo para a procura de água (evaporação ou evapotranspiração (ET)), bem como para a oferta de água (precipitação). O abastecimento de água é fácil de medir - é apenas a precipitação, talvez com alguma componente que analise a humidade do solo. A procura de água é mais difícil de calcular e baseia-se frequentemente na temperatura. Temperaturas mais quentes resultam geralmente em mais ET e maior procura de água, aumentando o risco de seca. </a:t>
            </a:r>
            <a:endParaRPr lang="en-US" dirty="0"/>
          </a:p>
          <a:p>
            <a:pPr algn="just"/>
            <a:endParaRPr lang="en-US" dirty="0"/>
          </a:p>
          <a:p>
            <a:pPr algn="just"/>
            <a:endParaRPr lang="en-US" dirty="0"/>
          </a:p>
        </p:txBody>
      </p:sp>
    </p:spTree>
    <p:extLst>
      <p:ext uri="{BB962C8B-B14F-4D97-AF65-F5344CB8AC3E}">
        <p14:creationId xmlns:p14="http://schemas.microsoft.com/office/powerpoint/2010/main" val="184453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normAutofit/>
          </a:bodyPr>
          <a:lstStyle/>
          <a:p>
            <a:r>
              <a:rPr lang="en-GB" sz="4000" dirty="0" err="1"/>
              <a:t>Gestão</a:t>
            </a:r>
            <a:r>
              <a:rPr lang="en-GB" sz="4000" dirty="0"/>
              <a:t> da </a:t>
            </a:r>
            <a:r>
              <a:rPr lang="en-GB" sz="4000" dirty="0" err="1"/>
              <a:t>água</a:t>
            </a:r>
            <a:r>
              <a:rPr lang="en-GB" sz="4000" dirty="0"/>
              <a:t> </a:t>
            </a:r>
            <a:r>
              <a:rPr lang="en-GB" sz="3600" dirty="0"/>
              <a:t>(</a:t>
            </a:r>
            <a:r>
              <a:rPr lang="en-GB" sz="3600" dirty="0" err="1"/>
              <a:t>continuação</a:t>
            </a:r>
            <a:r>
              <a:rPr lang="en-GB" sz="3600" dirty="0"/>
              <a:t>)</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18</a:t>
            </a:fld>
            <a:endParaRPr lang="it-IT" dirty="0"/>
          </a:p>
        </p:txBody>
      </p:sp>
      <p:sp>
        <p:nvSpPr>
          <p:cNvPr id="5" name="Retângulo 4">
            <a:extLst>
              <a:ext uri="{FF2B5EF4-FFF2-40B4-BE49-F238E27FC236}">
                <a16:creationId xmlns:a16="http://schemas.microsoft.com/office/drawing/2014/main" id="{BE7B3775-65D5-4BA7-9B5E-11996C4EAD1E}"/>
              </a:ext>
            </a:extLst>
          </p:cNvPr>
          <p:cNvSpPr/>
          <p:nvPr/>
        </p:nvSpPr>
        <p:spPr>
          <a:xfrm>
            <a:off x="774583" y="2002115"/>
            <a:ext cx="6096000" cy="2308324"/>
          </a:xfrm>
          <a:prstGeom prst="rect">
            <a:avLst/>
          </a:prstGeom>
        </p:spPr>
        <p:txBody>
          <a:bodyPr>
            <a:spAutoFit/>
          </a:bodyPr>
          <a:lstStyle/>
          <a:p>
            <a:pPr algn="just"/>
            <a:r>
              <a:rPr lang="pt-PT" dirty="0">
                <a:solidFill>
                  <a:schemeClr val="accent6"/>
                </a:solidFill>
              </a:rPr>
              <a:t>Controlo e monitorização: </a:t>
            </a:r>
            <a:r>
              <a:rPr lang="pt-PT" dirty="0"/>
              <a:t>A monitorização propõe uma abordagem metodológica global para a monitorização da aplicação da DQA. Devido à diversidade de pressões nas bacias hidrográficas, tipos de massas de água, comunidades biológicas e características </a:t>
            </a:r>
            <a:r>
              <a:rPr lang="pt-PT" dirty="0" err="1"/>
              <a:t>hidromorfológicas</a:t>
            </a:r>
            <a:r>
              <a:rPr lang="pt-PT" dirty="0"/>
              <a:t> e físico-químicas na União Europeia, a aplicação adequada de programas de medidas de acordo com os requisitos da diretiva variará entre Estados-Membros e bacias hidrográficas</a:t>
            </a:r>
            <a:r>
              <a:rPr lang="en-US" dirty="0"/>
              <a:t>. </a:t>
            </a:r>
          </a:p>
        </p:txBody>
      </p:sp>
      <p:pic>
        <p:nvPicPr>
          <p:cNvPr id="6" name="Imagem 5">
            <a:extLst>
              <a:ext uri="{FF2B5EF4-FFF2-40B4-BE49-F238E27FC236}">
                <a16:creationId xmlns:a16="http://schemas.microsoft.com/office/drawing/2014/main" id="{0D9274F3-6671-48DF-A9DE-8FFB0A141CD4}"/>
              </a:ext>
            </a:extLst>
          </p:cNvPr>
          <p:cNvPicPr>
            <a:picLocks noChangeAspect="1"/>
          </p:cNvPicPr>
          <p:nvPr/>
        </p:nvPicPr>
        <p:blipFill>
          <a:blip r:embed="rId2"/>
          <a:stretch>
            <a:fillRect/>
          </a:stretch>
        </p:blipFill>
        <p:spPr>
          <a:xfrm>
            <a:off x="6893793" y="1690688"/>
            <a:ext cx="3926607" cy="4286458"/>
          </a:xfrm>
          <a:prstGeom prst="rect">
            <a:avLst/>
          </a:prstGeom>
        </p:spPr>
      </p:pic>
    </p:spTree>
    <p:extLst>
      <p:ext uri="{BB962C8B-B14F-4D97-AF65-F5344CB8AC3E}">
        <p14:creationId xmlns:p14="http://schemas.microsoft.com/office/powerpoint/2010/main" val="25536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5BF6-8BA9-45B9-A8AD-BA507394325A}"/>
              </a:ext>
            </a:extLst>
          </p:cNvPr>
          <p:cNvSpPr>
            <a:spLocks noGrp="1"/>
          </p:cNvSpPr>
          <p:nvPr>
            <p:ph type="title"/>
          </p:nvPr>
        </p:nvSpPr>
        <p:spPr/>
        <p:txBody>
          <a:bodyPr/>
          <a:lstStyle/>
          <a:p>
            <a:r>
              <a:rPr lang="en-GB" sz="4000" dirty="0" err="1"/>
              <a:t>Gestão</a:t>
            </a:r>
            <a:r>
              <a:rPr lang="en-GB" sz="4000" dirty="0"/>
              <a:t> da </a:t>
            </a:r>
            <a:r>
              <a:rPr lang="en-GB" sz="4000" dirty="0" err="1"/>
              <a:t>água</a:t>
            </a:r>
            <a:r>
              <a:rPr lang="en-GB" sz="4000" dirty="0"/>
              <a:t> </a:t>
            </a:r>
            <a:r>
              <a:rPr lang="en-GB" sz="3600" dirty="0"/>
              <a:t>(</a:t>
            </a:r>
            <a:r>
              <a:rPr lang="en-GB" sz="3600" dirty="0" err="1"/>
              <a:t>continuação</a:t>
            </a:r>
            <a:r>
              <a:rPr lang="en-GB" sz="3600" dirty="0"/>
              <a:t>)</a:t>
            </a:r>
            <a:endParaRPr lang="pt-PT" dirty="0"/>
          </a:p>
        </p:txBody>
      </p:sp>
      <p:sp>
        <p:nvSpPr>
          <p:cNvPr id="3" name="Marcador de Posição do Rodapé 2">
            <a:extLst>
              <a:ext uri="{FF2B5EF4-FFF2-40B4-BE49-F238E27FC236}">
                <a16:creationId xmlns:a16="http://schemas.microsoft.com/office/drawing/2014/main" id="{B6633981-1FE9-44B6-BFE5-EDE8BA6B7A8C}"/>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endParaRPr lang="pt-PT" dirty="0"/>
          </a:p>
          <a:p>
            <a:endParaRPr lang="en-US" dirty="0"/>
          </a:p>
        </p:txBody>
      </p:sp>
      <p:sp>
        <p:nvSpPr>
          <p:cNvPr id="4" name="Marcador de Posição do Número do Diapositivo 3">
            <a:extLst>
              <a:ext uri="{FF2B5EF4-FFF2-40B4-BE49-F238E27FC236}">
                <a16:creationId xmlns:a16="http://schemas.microsoft.com/office/drawing/2014/main" id="{6DBCF79D-8FFA-4366-B38F-DEEE11DED934}"/>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7" name="Retângulo 6">
            <a:extLst>
              <a:ext uri="{FF2B5EF4-FFF2-40B4-BE49-F238E27FC236}">
                <a16:creationId xmlns:a16="http://schemas.microsoft.com/office/drawing/2014/main" id="{AB85DD64-BC7F-46C5-A8C5-5F3BFA74928D}"/>
              </a:ext>
            </a:extLst>
          </p:cNvPr>
          <p:cNvSpPr/>
          <p:nvPr/>
        </p:nvSpPr>
        <p:spPr>
          <a:xfrm>
            <a:off x="975920" y="1540761"/>
            <a:ext cx="5542326" cy="4539704"/>
          </a:xfrm>
          <a:prstGeom prst="rect">
            <a:avLst/>
          </a:prstGeom>
        </p:spPr>
        <p:txBody>
          <a:bodyPr wrap="square">
            <a:spAutoFit/>
          </a:bodyPr>
          <a:lstStyle/>
          <a:p>
            <a:pPr algn="just"/>
            <a:r>
              <a:rPr lang="pt-PT" sz="1700" dirty="0">
                <a:solidFill>
                  <a:schemeClr val="accent6"/>
                </a:solidFill>
              </a:rPr>
              <a:t>Redes de monitorização: </a:t>
            </a:r>
            <a:r>
              <a:rPr lang="pt-PT" sz="1700" dirty="0"/>
              <a:t>A monitorização da água pode ser definida como a análise repetida (com uma frequência definida) da qualidade da água em pontos permanentes, o processamento de dados e o prognóstico de tendências para apoiar ações focadas na interceção e remediação de impactos antropogénicos adversos no meio aquático. Existem várias empresas que monitorizam a qualidade da água, de acordo com os parâmetros exigidos por cada país e para cada utilização.</a:t>
            </a:r>
          </a:p>
          <a:p>
            <a:pPr algn="just"/>
            <a:r>
              <a:rPr lang="pt-PT" sz="1700" dirty="0">
                <a:solidFill>
                  <a:schemeClr val="accent6"/>
                </a:solidFill>
              </a:rPr>
              <a:t>Planos e relatórios de controlo: </a:t>
            </a:r>
            <a:r>
              <a:rPr lang="pt-PT" sz="1700" dirty="0"/>
              <a:t>Os relatórios e planos de controlo da qualidade da água dependem muito do fim a que se destina a água. Muitos parâmetros são avaliados na água, os mais comuns são: pH, azoto, condutividade, sólidos totais dissolvidos, entre outros. Um relatório sobre a água para consumo humano tem parâmetros muito mais rigorosos do que se essa água se destinar à produção de energia ou à rega. </a:t>
            </a:r>
            <a:endParaRPr lang="en-US" sz="1700" dirty="0"/>
          </a:p>
        </p:txBody>
      </p:sp>
      <p:pic>
        <p:nvPicPr>
          <p:cNvPr id="8" name="Imagem 7">
            <a:extLst>
              <a:ext uri="{FF2B5EF4-FFF2-40B4-BE49-F238E27FC236}">
                <a16:creationId xmlns:a16="http://schemas.microsoft.com/office/drawing/2014/main" id="{C9E8F062-54C9-4E11-90F6-462F35CC1D64}"/>
              </a:ext>
            </a:extLst>
          </p:cNvPr>
          <p:cNvPicPr>
            <a:picLocks noChangeAspect="1"/>
          </p:cNvPicPr>
          <p:nvPr/>
        </p:nvPicPr>
        <p:blipFill>
          <a:blip r:embed="rId2"/>
          <a:stretch>
            <a:fillRect/>
          </a:stretch>
        </p:blipFill>
        <p:spPr>
          <a:xfrm>
            <a:off x="7274660" y="1563140"/>
            <a:ext cx="3036071" cy="2261812"/>
          </a:xfrm>
          <a:prstGeom prst="rect">
            <a:avLst/>
          </a:prstGeom>
        </p:spPr>
      </p:pic>
      <p:pic>
        <p:nvPicPr>
          <p:cNvPr id="9" name="Imagem 8">
            <a:extLst>
              <a:ext uri="{FF2B5EF4-FFF2-40B4-BE49-F238E27FC236}">
                <a16:creationId xmlns:a16="http://schemas.microsoft.com/office/drawing/2014/main" id="{F91AD47E-EA93-40F0-B34A-A212287F3675}"/>
              </a:ext>
            </a:extLst>
          </p:cNvPr>
          <p:cNvPicPr>
            <a:picLocks noChangeAspect="1"/>
          </p:cNvPicPr>
          <p:nvPr/>
        </p:nvPicPr>
        <p:blipFill>
          <a:blip r:embed="rId3"/>
          <a:stretch>
            <a:fillRect/>
          </a:stretch>
        </p:blipFill>
        <p:spPr>
          <a:xfrm>
            <a:off x="7386663" y="3969452"/>
            <a:ext cx="2804403" cy="1579001"/>
          </a:xfrm>
          <a:prstGeom prst="rect">
            <a:avLst/>
          </a:prstGeom>
        </p:spPr>
      </p:pic>
      <p:sp>
        <p:nvSpPr>
          <p:cNvPr id="10" name="Retângulo 9">
            <a:extLst>
              <a:ext uri="{FF2B5EF4-FFF2-40B4-BE49-F238E27FC236}">
                <a16:creationId xmlns:a16="http://schemas.microsoft.com/office/drawing/2014/main" id="{C7513F48-E548-43DC-9C1B-89A102DA1B97}"/>
              </a:ext>
            </a:extLst>
          </p:cNvPr>
          <p:cNvSpPr/>
          <p:nvPr/>
        </p:nvSpPr>
        <p:spPr>
          <a:xfrm>
            <a:off x="6655966" y="5653743"/>
            <a:ext cx="4206027" cy="523220"/>
          </a:xfrm>
          <a:prstGeom prst="rect">
            <a:avLst/>
          </a:prstGeom>
        </p:spPr>
        <p:txBody>
          <a:bodyPr wrap="square">
            <a:spAutoFit/>
          </a:bodyPr>
          <a:lstStyle/>
          <a:p>
            <a:pPr algn="ctr"/>
            <a:r>
              <a:rPr lang="pt-PT" sz="1400" dirty="0"/>
              <a:t>Exemplo de um plano de controlo incluído num relatório para uma monitorização da qualidade da água</a:t>
            </a:r>
          </a:p>
        </p:txBody>
      </p:sp>
    </p:spTree>
    <p:extLst>
      <p:ext uri="{BB962C8B-B14F-4D97-AF65-F5344CB8AC3E}">
        <p14:creationId xmlns:p14="http://schemas.microsoft.com/office/powerpoint/2010/main" val="31262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752571"/>
            <a:ext cx="10061196" cy="2927430"/>
          </a:xfrm>
        </p:spPr>
        <p:txBody>
          <a:bodyPr>
            <a:noAutofit/>
          </a:bodyPr>
          <a:lstStyle/>
          <a:p>
            <a:r>
              <a:rPr lang="en-GB" sz="4400" b="1" dirty="0" err="1">
                <a:solidFill>
                  <a:srgbClr val="94C020"/>
                </a:solidFill>
                <a:latin typeface="+mn-lt"/>
              </a:rPr>
              <a:t>Curso</a:t>
            </a:r>
            <a:r>
              <a:rPr lang="en-GB" sz="4400" b="1" dirty="0">
                <a:solidFill>
                  <a:srgbClr val="94C020"/>
                </a:solidFill>
                <a:latin typeface="+mn-lt"/>
              </a:rPr>
              <a:t>: VET</a:t>
            </a:r>
            <a:br>
              <a:rPr lang="en-GB" sz="4400" b="1" dirty="0">
                <a:solidFill>
                  <a:srgbClr val="94C020"/>
                </a:solidFill>
                <a:latin typeface="+mn-lt"/>
              </a:rPr>
            </a:br>
            <a:r>
              <a:rPr lang="pt-PT" sz="4400" dirty="0"/>
              <a:t>Sustentabilidade agrícola, gestão dos recursos naturais e ação climática </a:t>
            </a:r>
            <a:br>
              <a:rPr lang="pt-PT" sz="4400" dirty="0"/>
            </a:br>
            <a:r>
              <a:rPr lang="en-GB" sz="4400" b="1" dirty="0" err="1">
                <a:solidFill>
                  <a:srgbClr val="94C020"/>
                </a:solidFill>
                <a:latin typeface="+mn-lt"/>
              </a:rPr>
              <a:t>Unidade</a:t>
            </a:r>
            <a:r>
              <a:rPr lang="en-GB" sz="4400" b="1" dirty="0">
                <a:solidFill>
                  <a:srgbClr val="94C020"/>
                </a:solidFill>
                <a:latin typeface="+mn-lt"/>
              </a:rPr>
              <a:t> Curricular: </a:t>
            </a:r>
            <a:r>
              <a:rPr lang="pt-PT" sz="4400" dirty="0"/>
              <a:t>Água, energia e alimentos (WEF) Segurança </a:t>
            </a:r>
            <a:r>
              <a:rPr lang="pt-PT" sz="4400" dirty="0" err="1"/>
              <a:t>Nexus</a:t>
            </a:r>
            <a:r>
              <a:rPr lang="pt-PT" sz="4400" dirty="0"/>
              <a:t>, irrigação gota a gota e dessalinização</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err="1">
                <a:solidFill>
                  <a:schemeClr val="tx1">
                    <a:lumMod val="65000"/>
                    <a:lumOff val="35000"/>
                  </a:schemeClr>
                </a:solidFill>
              </a:rPr>
              <a:t>Autores</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5BF6-8BA9-45B9-A8AD-BA507394325A}"/>
              </a:ext>
            </a:extLst>
          </p:cNvPr>
          <p:cNvSpPr>
            <a:spLocks noGrp="1"/>
          </p:cNvSpPr>
          <p:nvPr>
            <p:ph type="title"/>
          </p:nvPr>
        </p:nvSpPr>
        <p:spPr/>
        <p:txBody>
          <a:bodyPr/>
          <a:lstStyle/>
          <a:p>
            <a:r>
              <a:rPr lang="en-GB" sz="4000" dirty="0" err="1"/>
              <a:t>Gestão</a:t>
            </a:r>
            <a:r>
              <a:rPr lang="en-GB" sz="4000" dirty="0"/>
              <a:t> da </a:t>
            </a:r>
            <a:r>
              <a:rPr lang="en-GB" sz="4000" dirty="0" err="1"/>
              <a:t>água</a:t>
            </a:r>
            <a:r>
              <a:rPr lang="en-GB" sz="4000" dirty="0"/>
              <a:t> </a:t>
            </a:r>
            <a:r>
              <a:rPr lang="en-GB" sz="3600" dirty="0"/>
              <a:t>(</a:t>
            </a:r>
            <a:r>
              <a:rPr lang="en-GB" sz="3600" dirty="0" err="1"/>
              <a:t>continuação</a:t>
            </a:r>
            <a:r>
              <a:rPr lang="en-GB" sz="3600" dirty="0"/>
              <a:t>)</a:t>
            </a:r>
            <a:endParaRPr lang="pt-PT" dirty="0"/>
          </a:p>
        </p:txBody>
      </p:sp>
      <p:sp>
        <p:nvSpPr>
          <p:cNvPr id="3" name="Marcador de Posição do Rodapé 2">
            <a:extLst>
              <a:ext uri="{FF2B5EF4-FFF2-40B4-BE49-F238E27FC236}">
                <a16:creationId xmlns:a16="http://schemas.microsoft.com/office/drawing/2014/main" id="{B6633981-1FE9-44B6-BFE5-EDE8BA6B7A8C}"/>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p>
        </p:txBody>
      </p:sp>
      <p:sp>
        <p:nvSpPr>
          <p:cNvPr id="4" name="Marcador de Posição do Número do Diapositivo 3">
            <a:extLst>
              <a:ext uri="{FF2B5EF4-FFF2-40B4-BE49-F238E27FC236}">
                <a16:creationId xmlns:a16="http://schemas.microsoft.com/office/drawing/2014/main" id="{6DBCF79D-8FFA-4366-B38F-DEEE11DED934}"/>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8" name="Retângulo 7">
            <a:extLst>
              <a:ext uri="{FF2B5EF4-FFF2-40B4-BE49-F238E27FC236}">
                <a16:creationId xmlns:a16="http://schemas.microsoft.com/office/drawing/2014/main" id="{7DB2D23E-9AD8-45C5-B5DA-D0B1E2D01EFE}"/>
              </a:ext>
            </a:extLst>
          </p:cNvPr>
          <p:cNvSpPr/>
          <p:nvPr/>
        </p:nvSpPr>
        <p:spPr>
          <a:xfrm>
            <a:off x="900419" y="2164288"/>
            <a:ext cx="3914862" cy="1754326"/>
          </a:xfrm>
          <a:prstGeom prst="rect">
            <a:avLst/>
          </a:prstGeom>
        </p:spPr>
        <p:txBody>
          <a:bodyPr wrap="square">
            <a:spAutoFit/>
          </a:bodyPr>
          <a:lstStyle/>
          <a:p>
            <a:pPr lvl="0" algn="just"/>
            <a:r>
              <a:rPr lang="pt-PT" b="1" dirty="0">
                <a:solidFill>
                  <a:srgbClr val="70AD47"/>
                </a:solidFill>
              </a:rPr>
              <a:t>Custos e valores: </a:t>
            </a:r>
            <a:r>
              <a:rPr lang="pt-PT" dirty="0"/>
              <a:t>Se pudéssemos avaliar o valor da água, em que é que nos basearíamos?</a:t>
            </a:r>
          </a:p>
          <a:p>
            <a:pPr lvl="0" algn="just"/>
            <a:r>
              <a:rPr lang="pt-PT" dirty="0"/>
              <a:t>Um país do terceiro mundo poderia aplicar o preço do seu verdadeiro valor da água?</a:t>
            </a:r>
            <a:endParaRPr lang="en-US" dirty="0"/>
          </a:p>
        </p:txBody>
      </p:sp>
      <p:pic>
        <p:nvPicPr>
          <p:cNvPr id="9" name="Imagem 8">
            <a:extLst>
              <a:ext uri="{FF2B5EF4-FFF2-40B4-BE49-F238E27FC236}">
                <a16:creationId xmlns:a16="http://schemas.microsoft.com/office/drawing/2014/main" id="{1281FDA1-7A32-4953-9EA9-B4301E30FDE2}"/>
              </a:ext>
            </a:extLst>
          </p:cNvPr>
          <p:cNvPicPr>
            <a:picLocks noChangeAspect="1"/>
          </p:cNvPicPr>
          <p:nvPr/>
        </p:nvPicPr>
        <p:blipFill>
          <a:blip r:embed="rId2"/>
          <a:stretch>
            <a:fillRect/>
          </a:stretch>
        </p:blipFill>
        <p:spPr>
          <a:xfrm>
            <a:off x="5658879" y="1690688"/>
            <a:ext cx="5773412" cy="4011516"/>
          </a:xfrm>
          <a:prstGeom prst="rect">
            <a:avLst/>
          </a:prstGeom>
        </p:spPr>
      </p:pic>
    </p:spTree>
    <p:extLst>
      <p:ext uri="{BB962C8B-B14F-4D97-AF65-F5344CB8AC3E}">
        <p14:creationId xmlns:p14="http://schemas.microsoft.com/office/powerpoint/2010/main" val="42912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1B170-EC63-4793-B252-F82FEBCBCDC0}"/>
              </a:ext>
            </a:extLst>
          </p:cNvPr>
          <p:cNvSpPr>
            <a:spLocks noGrp="1"/>
          </p:cNvSpPr>
          <p:nvPr>
            <p:ph type="title"/>
          </p:nvPr>
        </p:nvSpPr>
        <p:spPr/>
        <p:txBody>
          <a:bodyPr/>
          <a:lstStyle/>
          <a:p>
            <a:r>
              <a:rPr lang="pt-PT" dirty="0"/>
              <a:t>Conclusão</a:t>
            </a:r>
          </a:p>
        </p:txBody>
      </p:sp>
      <p:sp>
        <p:nvSpPr>
          <p:cNvPr id="3" name="Marcador de Posição do Rodapé 2">
            <a:extLst>
              <a:ext uri="{FF2B5EF4-FFF2-40B4-BE49-F238E27FC236}">
                <a16:creationId xmlns:a16="http://schemas.microsoft.com/office/drawing/2014/main" id="{39609EB9-9D42-4BFF-A465-38E84253FC22}"/>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a:t>
            </a:r>
            <a:endParaRPr lang="en-US" b="1" dirty="0"/>
          </a:p>
        </p:txBody>
      </p:sp>
      <p:sp>
        <p:nvSpPr>
          <p:cNvPr id="4" name="Marcador de Posição do Número do Diapositivo 3">
            <a:extLst>
              <a:ext uri="{FF2B5EF4-FFF2-40B4-BE49-F238E27FC236}">
                <a16:creationId xmlns:a16="http://schemas.microsoft.com/office/drawing/2014/main" id="{48D3FAFD-673B-4B2D-B0CC-734176DFD923}"/>
              </a:ext>
            </a:extLst>
          </p:cNvPr>
          <p:cNvSpPr>
            <a:spLocks noGrp="1"/>
          </p:cNvSpPr>
          <p:nvPr>
            <p:ph type="sldNum" sz="quarter" idx="11"/>
          </p:nvPr>
        </p:nvSpPr>
        <p:spPr/>
        <p:txBody>
          <a:bodyPr/>
          <a:lstStyle/>
          <a:p>
            <a:fld id="{D57F1E4F-1CFF-5643-939E-217C01CDF565}" type="slidenum">
              <a:rPr lang="it-IT" smtClean="0"/>
              <a:pPr/>
              <a:t>21</a:t>
            </a:fld>
            <a:endParaRPr lang="it-IT" dirty="0"/>
          </a:p>
        </p:txBody>
      </p:sp>
      <p:graphicFrame>
        <p:nvGraphicFramePr>
          <p:cNvPr id="11" name="Tabela 10">
            <a:extLst>
              <a:ext uri="{FF2B5EF4-FFF2-40B4-BE49-F238E27FC236}">
                <a16:creationId xmlns:a16="http://schemas.microsoft.com/office/drawing/2014/main" id="{16939B15-662F-455D-8CA6-1D03419A422C}"/>
              </a:ext>
            </a:extLst>
          </p:cNvPr>
          <p:cNvGraphicFramePr>
            <a:graphicFrameLocks noGrp="1"/>
          </p:cNvGraphicFramePr>
          <p:nvPr>
            <p:extLst>
              <p:ext uri="{D42A27DB-BD31-4B8C-83A1-F6EECF244321}">
                <p14:modId xmlns:p14="http://schemas.microsoft.com/office/powerpoint/2010/main" val="2321122071"/>
              </p:ext>
            </p:extLst>
          </p:nvPr>
        </p:nvGraphicFramePr>
        <p:xfrm>
          <a:off x="595618" y="1786398"/>
          <a:ext cx="10758182" cy="4211730"/>
        </p:xfrm>
        <a:graphic>
          <a:graphicData uri="http://schemas.openxmlformats.org/drawingml/2006/table">
            <a:tbl>
              <a:tblPr/>
              <a:tblGrid>
                <a:gridCol w="10758182">
                  <a:extLst>
                    <a:ext uri="{9D8B030D-6E8A-4147-A177-3AD203B41FA5}">
                      <a16:colId xmlns:a16="http://schemas.microsoft.com/office/drawing/2014/main" val="205656777"/>
                    </a:ext>
                  </a:extLst>
                </a:gridCol>
              </a:tblGrid>
              <a:tr h="4211730">
                <a:tc>
                  <a:txBody>
                    <a:bodyPr/>
                    <a:lstStyle/>
                    <a:p>
                      <a:pPr algn="just">
                        <a:lnSpc>
                          <a:spcPct val="115000"/>
                        </a:lnSpc>
                        <a:spcBef>
                          <a:spcPts val="600"/>
                        </a:spcBef>
                        <a:spcAft>
                          <a:spcPts val="0"/>
                        </a:spcAft>
                      </a:pPr>
                      <a:r>
                        <a:rPr lang="pt-PT" sz="1600" dirty="0">
                          <a:solidFill>
                            <a:schemeClr val="accent6"/>
                          </a:solidFill>
                          <a:effectLst/>
                          <a:latin typeface="Calibri" panose="020F0502020204030204" pitchFamily="34" charset="0"/>
                          <a:ea typeface="Times New Roman" panose="02020603050405020304" pitchFamily="18" charset="0"/>
                        </a:rPr>
                        <a:t>O nexo água, energia e alimentos (WEF) </a:t>
                      </a:r>
                      <a:r>
                        <a:rPr lang="pt-PT" sz="1600" dirty="0">
                          <a:solidFill>
                            <a:schemeClr val="tx1"/>
                          </a:solidFill>
                          <a:effectLst/>
                          <a:latin typeface="Calibri" panose="020F0502020204030204" pitchFamily="34" charset="0"/>
                          <a:ea typeface="Times New Roman" panose="02020603050405020304" pitchFamily="18" charset="0"/>
                        </a:rPr>
                        <a:t>é uma abordagem que visa garantir o acesso à água, à energia e aos alimentos para todos através do reforço das sinergias e da redução dos compromissos entre estes sectores. O Nexo FEM é um conceito crítico no contexto do desenvolvimento sustentável, uma vez que reconhece a interdependência destes três recursos e a necessidade de uma gestão integrada.</a:t>
                      </a:r>
                    </a:p>
                    <a:p>
                      <a:pPr algn="just">
                        <a:lnSpc>
                          <a:spcPct val="115000"/>
                        </a:lnSpc>
                        <a:spcBef>
                          <a:spcPts val="600"/>
                        </a:spcBef>
                        <a:spcAft>
                          <a:spcPts val="0"/>
                        </a:spcAft>
                      </a:pPr>
                      <a:r>
                        <a:rPr lang="pt-PT" sz="1600" dirty="0">
                          <a:solidFill>
                            <a:schemeClr val="tx1"/>
                          </a:solidFill>
                          <a:effectLst/>
                          <a:latin typeface="Calibri" panose="020F0502020204030204" pitchFamily="34" charset="0"/>
                          <a:ea typeface="Times New Roman" panose="02020603050405020304" pitchFamily="18" charset="0"/>
                        </a:rPr>
                        <a:t>Apesar de, nos últimos 20 anos, 6 mil milhões de pessoas terem obtido acesso a água potável melhorada, continua a registar-se uma elevada taxa de mortalidade infantil associada à escassez de água potável e, no total, há cerca de 829 000 mortes devido a água não segura. Considerando tudo isto, é importante não só valorizar e preservar toda a água doce acessível que ainda temos, como também utilizar técnicas e manejos, sejam agrícolas ou industriais, que permitam uma redução do uso da água.</a:t>
                      </a:r>
                    </a:p>
                    <a:p>
                      <a:pPr algn="just">
                        <a:lnSpc>
                          <a:spcPct val="115000"/>
                        </a:lnSpc>
                        <a:spcBef>
                          <a:spcPts val="600"/>
                        </a:spcBef>
                        <a:spcAft>
                          <a:spcPts val="0"/>
                        </a:spcAft>
                      </a:pPr>
                      <a:r>
                        <a:rPr lang="pt-PT" sz="1600" dirty="0">
                          <a:solidFill>
                            <a:schemeClr val="tx1"/>
                          </a:solidFill>
                          <a:effectLst/>
                          <a:latin typeface="Calibri" panose="020F0502020204030204" pitchFamily="34" charset="0"/>
                          <a:ea typeface="Times New Roman" panose="02020603050405020304" pitchFamily="18" charset="0"/>
                        </a:rPr>
                        <a:t>Ao mesmo tempo, a reutilização de águas residuais e a dessalinização da água dos oceanos são dois métodos importantes para garantir um abastecimento sustentável de água doce.  Ao adotar estas práticas sustentáveis, podemos garantir que os recursos de água doce são utilizados de forma eficiente e equitativa, minimizando os impactos ambientais negativos. Nesta LU, foram fornecidas informações sobre as várias formas em que a água pode ser encontrada no planeta Terra, mas também informações que podem ajudar a fazer uma utilização mais racional e ecológica da água.</a:t>
                      </a:r>
                      <a:endParaRPr lang="en-GB" sz="1200" dirty="0">
                        <a:solidFill>
                          <a:schemeClr val="tx1"/>
                        </a:solidFill>
                        <a:effectLst/>
                        <a:latin typeface="Calibri" panose="020F0502020204030204" pitchFamily="34" charset="0"/>
                        <a:ea typeface="Times New Roman" panose="02020603050405020304" pitchFamily="18" charset="0"/>
                      </a:endParaRPr>
                    </a:p>
                    <a:p>
                      <a:pPr algn="l">
                        <a:lnSpc>
                          <a:spcPct val="115000"/>
                        </a:lnSpc>
                        <a:spcAft>
                          <a:spcPts val="0"/>
                        </a:spcAft>
                      </a:pPr>
                      <a:endParaRPr lang="pt-PT" sz="1200" dirty="0">
                        <a:solidFill>
                          <a:srgbClr val="000000"/>
                        </a:solidFill>
                        <a:effectLst/>
                        <a:latin typeface="Times New Roman" panose="02020603050405020304" pitchFamily="18" charset="0"/>
                        <a:ea typeface="Times New Roman" panose="02020603050405020304" pitchFamily="18" charset="0"/>
                      </a:endParaRPr>
                    </a:p>
                  </a:txBody>
                  <a:tcPr marL="89535" marR="89535" marT="0" marB="0">
                    <a:lnL>
                      <a:noFill/>
                    </a:lnL>
                    <a:lnR>
                      <a:noFill/>
                    </a:lnR>
                    <a:lnT>
                      <a:noFill/>
                    </a:lnT>
                    <a:lnB>
                      <a:noFill/>
                    </a:lnB>
                  </a:tcPr>
                </a:tc>
                <a:extLst>
                  <a:ext uri="{0D108BD9-81ED-4DB2-BD59-A6C34878D82A}">
                    <a16:rowId xmlns:a16="http://schemas.microsoft.com/office/drawing/2014/main" val="3039344943"/>
                  </a:ext>
                </a:extLst>
              </a:tr>
            </a:tbl>
          </a:graphicData>
        </a:graphic>
      </p:graphicFrame>
    </p:spTree>
    <p:extLst>
      <p:ext uri="{BB962C8B-B14F-4D97-AF65-F5344CB8AC3E}">
        <p14:creationId xmlns:p14="http://schemas.microsoft.com/office/powerpoint/2010/main" val="170406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err="1"/>
              <a:t>Introdução</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fontScale="62500" lnSpcReduction="20000"/>
          </a:bodyPr>
          <a:lstStyle/>
          <a:p>
            <a:pPr marL="0" indent="0" algn="just">
              <a:lnSpc>
                <a:spcPct val="115000"/>
              </a:lnSpc>
              <a:spcAft>
                <a:spcPts val="0"/>
              </a:spcAft>
              <a:buNone/>
            </a:pPr>
            <a:r>
              <a:rPr lang="pt-PT" dirty="0">
                <a:solidFill>
                  <a:srgbClr val="000000"/>
                </a:solidFill>
                <a:latin typeface="Calibri" panose="020F0502020204030204" pitchFamily="34" charset="0"/>
                <a:ea typeface="Calibri" panose="020F0502020204030204" pitchFamily="34" charset="0"/>
                <a:cs typeface="Open Sans"/>
              </a:rPr>
              <a:t>Esta Unidade Curricular (UC) tem como objetivo desenvolver uma boa gestão da água existente, bem como identificar como utilizar todas as possíveis fontes de água disponíveis para a agricultura. Ao mesmo tempo, também se pretende saber como utilizar a água remanescente utilizada na agricultura para possíveis usos</a:t>
            </a:r>
            <a:r>
              <a:rPr lang="en-GB" dirty="0">
                <a:solidFill>
                  <a:srgbClr val="000000"/>
                </a:solidFill>
                <a:latin typeface="Calibri" panose="020F0502020204030204" pitchFamily="34" charset="0"/>
                <a:ea typeface="Calibri" panose="020F0502020204030204" pitchFamily="34" charset="0"/>
                <a:cs typeface="Open Sans"/>
              </a:rPr>
              <a:t>:</a:t>
            </a:r>
          </a:p>
          <a:p>
            <a:pPr marL="0" indent="0" algn="just">
              <a:lnSpc>
                <a:spcPct val="115000"/>
              </a:lnSpc>
              <a:spcAft>
                <a:spcPts val="0"/>
              </a:spcAft>
              <a:buNone/>
            </a:pPr>
            <a:r>
              <a:rPr lang="pt-PT" dirty="0">
                <a:solidFill>
                  <a:srgbClr val="000000"/>
                </a:solidFill>
                <a:latin typeface="Minion Pro"/>
                <a:ea typeface="Times New Roman" panose="02020603050405020304" pitchFamily="18" charset="0"/>
                <a:cs typeface="Open Sans"/>
              </a:rPr>
              <a:t>Após a conclusão da UC, os alunos devem ser capazes de obter os seguintes resultados de aprendizagem</a:t>
            </a:r>
          </a:p>
          <a:p>
            <a:pPr marL="0" indent="0" algn="just">
              <a:lnSpc>
                <a:spcPct val="115000"/>
              </a:lnSpc>
              <a:spcAft>
                <a:spcPts val="0"/>
              </a:spcAft>
              <a:buNone/>
            </a:pPr>
            <a:r>
              <a:rPr lang="en-GB" b="1" dirty="0" err="1">
                <a:solidFill>
                  <a:schemeClr val="accent6"/>
                </a:solidFill>
                <a:latin typeface="Calibri" panose="020F0502020204030204" pitchFamily="34" charset="0"/>
                <a:ea typeface="Calibri" panose="020F0502020204030204" pitchFamily="34" charset="0"/>
                <a:cs typeface="Open Sans"/>
              </a:rPr>
              <a:t>Conhecimentos</a:t>
            </a:r>
            <a:r>
              <a:rPr lang="en-GB" b="1" dirty="0">
                <a:solidFill>
                  <a:schemeClr val="accent6"/>
                </a:solidFill>
                <a:latin typeface="Calibri" panose="020F0502020204030204" pitchFamily="34" charset="0"/>
                <a:ea typeface="Calibri" panose="020F0502020204030204" pitchFamily="34" charset="0"/>
                <a:cs typeface="Open Sans"/>
              </a:rPr>
              <a:t> </a:t>
            </a:r>
            <a:endParaRPr lang="pt-PT" dirty="0">
              <a:solidFill>
                <a:schemeClr val="accent6"/>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pt-PT" dirty="0">
                <a:solidFill>
                  <a:srgbClr val="000000"/>
                </a:solidFill>
                <a:latin typeface="Calibri" panose="020F0502020204030204" pitchFamily="34" charset="0"/>
                <a:ea typeface="Calibri" panose="020F0502020204030204" pitchFamily="34" charset="0"/>
                <a:cs typeface="Open Sans"/>
              </a:rPr>
              <a:t>Identificar diferentes fontes de água,</a:t>
            </a:r>
          </a:p>
          <a:p>
            <a:pPr algn="just">
              <a:lnSpc>
                <a:spcPct val="115000"/>
              </a:lnSpc>
              <a:spcAft>
                <a:spcPts val="0"/>
              </a:spcAft>
              <a:buClr>
                <a:schemeClr val="accent6"/>
              </a:buClr>
            </a:pPr>
            <a:r>
              <a:rPr lang="pt-PT" dirty="0">
                <a:solidFill>
                  <a:srgbClr val="000000"/>
                </a:solidFill>
                <a:latin typeface="Calibri" panose="020F0502020204030204" pitchFamily="34" charset="0"/>
                <a:ea typeface="Calibri" panose="020F0502020204030204" pitchFamily="34" charset="0"/>
                <a:cs typeface="Open Sans"/>
              </a:rPr>
              <a:t>Identificar os usos da água. </a:t>
            </a:r>
            <a:endParaRPr lang="pt-PT" dirty="0">
              <a:solidFill>
                <a:srgbClr val="000000"/>
              </a:solidFill>
              <a:latin typeface="Minion Pro"/>
              <a:ea typeface="Times New Roman" panose="02020603050405020304" pitchFamily="18" charset="0"/>
              <a:cs typeface="Open Sans"/>
            </a:endParaRPr>
          </a:p>
          <a:p>
            <a:pPr marL="0" indent="0" algn="just">
              <a:lnSpc>
                <a:spcPct val="115000"/>
              </a:lnSpc>
              <a:spcAft>
                <a:spcPts val="0"/>
              </a:spcAft>
              <a:buNone/>
            </a:pPr>
            <a:r>
              <a:rPr lang="en-GB" b="1" dirty="0" err="1">
                <a:solidFill>
                  <a:schemeClr val="accent6"/>
                </a:solidFill>
                <a:latin typeface="Calibri" panose="020F0502020204030204" pitchFamily="34" charset="0"/>
                <a:ea typeface="Calibri" panose="020F0502020204030204" pitchFamily="34" charset="0"/>
                <a:cs typeface="Open Sans"/>
              </a:rPr>
              <a:t>Capacidades</a:t>
            </a:r>
            <a:r>
              <a:rPr lang="en-GB" b="1" dirty="0">
                <a:solidFill>
                  <a:srgbClr val="000000"/>
                </a:solidFill>
                <a:latin typeface="Calibri" panose="020F0502020204030204" pitchFamily="34" charset="0"/>
                <a:ea typeface="Calibri" panose="020F0502020204030204" pitchFamily="34" charset="0"/>
                <a:cs typeface="Open Sans"/>
              </a:rPr>
              <a:t> </a:t>
            </a:r>
            <a:endParaRPr lang="pt-PT" dirty="0">
              <a:solidFill>
                <a:srgbClr val="000000"/>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pt-PT" dirty="0">
                <a:solidFill>
                  <a:srgbClr val="000000"/>
                </a:solidFill>
                <a:latin typeface="Calibri" panose="020F0502020204030204" pitchFamily="34" charset="0"/>
                <a:ea typeface="Calibri" panose="020F0502020204030204" pitchFamily="34" charset="0"/>
                <a:cs typeface="Open Sans"/>
              </a:rPr>
              <a:t>Capacidade de reutilização de água de diferentes origens,</a:t>
            </a:r>
          </a:p>
          <a:p>
            <a:pPr algn="just">
              <a:lnSpc>
                <a:spcPct val="115000"/>
              </a:lnSpc>
              <a:spcAft>
                <a:spcPts val="0"/>
              </a:spcAft>
              <a:buClr>
                <a:schemeClr val="accent6"/>
              </a:buClr>
            </a:pPr>
            <a:r>
              <a:rPr lang="pt-PT" dirty="0">
                <a:solidFill>
                  <a:srgbClr val="000000"/>
                </a:solidFill>
                <a:latin typeface="Calibri" panose="020F0502020204030204" pitchFamily="34" charset="0"/>
                <a:ea typeface="Calibri" panose="020F0502020204030204" pitchFamily="34" charset="0"/>
                <a:cs typeface="Open Sans"/>
              </a:rPr>
              <a:t>Controlo e monitorização da água.</a:t>
            </a:r>
            <a:endParaRPr lang="pt-PT" dirty="0">
              <a:solidFill>
                <a:srgbClr val="000000"/>
              </a:solidFill>
              <a:latin typeface="Minion Pro"/>
              <a:ea typeface="Times New Roman" panose="02020603050405020304" pitchFamily="18" charset="0"/>
              <a:cs typeface="Open Sans"/>
            </a:endParaRPr>
          </a:p>
          <a:p>
            <a:pPr marL="0" indent="0" algn="just">
              <a:lnSpc>
                <a:spcPct val="115000"/>
              </a:lnSpc>
              <a:spcAft>
                <a:spcPts val="0"/>
              </a:spcAft>
              <a:buNone/>
            </a:pPr>
            <a:r>
              <a:rPr lang="en-GB" b="1" dirty="0" err="1">
                <a:solidFill>
                  <a:schemeClr val="accent6"/>
                </a:solidFill>
                <a:latin typeface="Calibri" panose="020F0502020204030204" pitchFamily="34" charset="0"/>
                <a:ea typeface="Calibri" panose="020F0502020204030204" pitchFamily="34" charset="0"/>
                <a:cs typeface="Open Sans"/>
              </a:rPr>
              <a:t>Competências</a:t>
            </a:r>
            <a:endParaRPr lang="pt-PT" dirty="0">
              <a:solidFill>
                <a:schemeClr val="accent6"/>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pt-PT" dirty="0">
                <a:solidFill>
                  <a:srgbClr val="000000"/>
                </a:solidFill>
                <a:latin typeface="Calibri" panose="020F0502020204030204" pitchFamily="34" charset="0"/>
                <a:ea typeface="Calibri" panose="020F0502020204030204" pitchFamily="34" charset="0"/>
                <a:cs typeface="Open Sans"/>
              </a:rPr>
              <a:t>Maior sensibilidade aos usos e desperdícios da água,    </a:t>
            </a:r>
          </a:p>
          <a:p>
            <a:pPr algn="just">
              <a:lnSpc>
                <a:spcPct val="115000"/>
              </a:lnSpc>
              <a:spcAft>
                <a:spcPts val="0"/>
              </a:spcAft>
              <a:buClr>
                <a:schemeClr val="accent6"/>
              </a:buClr>
            </a:pPr>
            <a:r>
              <a:rPr lang="pt-PT" dirty="0">
                <a:solidFill>
                  <a:srgbClr val="000000"/>
                </a:solidFill>
                <a:latin typeface="Calibri" panose="020F0502020204030204" pitchFamily="34" charset="0"/>
                <a:ea typeface="Calibri" panose="020F0502020204030204" pitchFamily="34" charset="0"/>
                <a:cs typeface="Open Sans"/>
              </a:rPr>
              <a:t>Melhor compreensão da noção do valor da água e da sua qualidade</a:t>
            </a:r>
            <a:r>
              <a:rPr lang="en-GB" dirty="0">
                <a:solidFill>
                  <a:srgbClr val="000000"/>
                </a:solidFill>
                <a:latin typeface="Calibri" panose="020F0502020204030204" pitchFamily="34" charset="0"/>
                <a:ea typeface="Calibri" panose="020F0502020204030204" pitchFamily="34" charset="0"/>
                <a:cs typeface="Open Sans"/>
              </a:rPr>
              <a:t>.         </a:t>
            </a:r>
            <a:endParaRPr lang="pt-PT" dirty="0">
              <a:solidFill>
                <a:srgbClr val="000000"/>
              </a:solidFill>
              <a:latin typeface="Minion Pro"/>
              <a:ea typeface="Times New Roman" panose="02020603050405020304" pitchFamily="18" charset="0"/>
              <a:cs typeface="Open Sans"/>
            </a:endParaRPr>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890762"/>
            <a:ext cx="10515600" cy="1009651"/>
          </a:xfrm>
        </p:spPr>
        <p:txBody>
          <a:bodyPr/>
          <a:lstStyle/>
          <a:p>
            <a:r>
              <a:rPr lang="en-US" dirty="0" err="1"/>
              <a:t>Subunidade</a:t>
            </a:r>
            <a:r>
              <a:rPr lang="en-US" dirty="0"/>
              <a:t> 1: </a:t>
            </a:r>
            <a:r>
              <a:rPr lang="pt-PT" dirty="0"/>
              <a:t>Conceitos básicos sobre a água</a:t>
            </a:r>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724243"/>
            <a:ext cx="9840985" cy="1094457"/>
          </a:xfrm>
        </p:spPr>
        <p:txBody>
          <a:bodyPr>
            <a:normAutofit fontScale="62500" lnSpcReduction="20000"/>
          </a:bodyPr>
          <a:lstStyle/>
          <a:p>
            <a:pPr marL="0" indent="0" algn="just">
              <a:lnSpc>
                <a:spcPct val="170000"/>
              </a:lnSpc>
              <a:spcBef>
                <a:spcPts val="600"/>
              </a:spcBef>
              <a:buNone/>
            </a:pPr>
            <a:r>
              <a:rPr lang="en-US" b="1" dirty="0">
                <a:solidFill>
                  <a:schemeClr val="accent6"/>
                </a:solidFill>
              </a:rPr>
              <a:t>O </a:t>
            </a:r>
            <a:r>
              <a:rPr lang="en-US" b="1" dirty="0" err="1">
                <a:solidFill>
                  <a:schemeClr val="accent6"/>
                </a:solidFill>
              </a:rPr>
              <a:t>ciclo</a:t>
            </a:r>
            <a:r>
              <a:rPr lang="en-US" b="1" dirty="0">
                <a:solidFill>
                  <a:schemeClr val="accent6"/>
                </a:solidFill>
              </a:rPr>
              <a:t> da </a:t>
            </a:r>
            <a:r>
              <a:rPr lang="en-US" b="1" dirty="0" err="1">
                <a:solidFill>
                  <a:schemeClr val="accent6"/>
                </a:solidFill>
              </a:rPr>
              <a:t>água</a:t>
            </a:r>
            <a:r>
              <a:rPr lang="en-US" b="1" dirty="0">
                <a:solidFill>
                  <a:schemeClr val="accent6"/>
                </a:solidFill>
              </a:rPr>
              <a:t>: </a:t>
            </a:r>
            <a:r>
              <a:rPr lang="pt-PT" dirty="0"/>
              <a:t>é a forma como a água se desloca da terra para a atmosfera e depois de volta para a terra e para o oceano. É composto por três partes: evaporação, condensação e precipitação. O ciclo da água é impulsionado pelo sol. O ciclo da água mostra o movimento contínuo da água na Terra e na atmosfera</a:t>
            </a:r>
            <a:r>
              <a:rPr lang="en-US" dirty="0"/>
              <a:t>. </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1: </a:t>
            </a:r>
            <a:r>
              <a:rPr lang="en-GB" dirty="0"/>
              <a:t>Water basic concepts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Imagem 5">
            <a:extLst>
              <a:ext uri="{FF2B5EF4-FFF2-40B4-BE49-F238E27FC236}">
                <a16:creationId xmlns:a16="http://schemas.microsoft.com/office/drawing/2014/main" id="{FC93EF99-041F-4623-9352-D19918BF7B1B}"/>
              </a:ext>
            </a:extLst>
          </p:cNvPr>
          <p:cNvPicPr>
            <a:picLocks noChangeAspect="1"/>
          </p:cNvPicPr>
          <p:nvPr/>
        </p:nvPicPr>
        <p:blipFill>
          <a:blip r:embed="rId2"/>
          <a:stretch>
            <a:fillRect/>
          </a:stretch>
        </p:blipFill>
        <p:spPr>
          <a:xfrm>
            <a:off x="3027928" y="3153214"/>
            <a:ext cx="6136143" cy="2935563"/>
          </a:xfrm>
          <a:prstGeom prst="rect">
            <a:avLst/>
          </a:prstGeom>
        </p:spPr>
      </p:pic>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974652"/>
            <a:ext cx="10515600" cy="1009651"/>
          </a:xfrm>
        </p:spPr>
        <p:txBody>
          <a:bodyPr>
            <a:normAutofit fontScale="90000"/>
          </a:bodyPr>
          <a:lstStyle/>
          <a:p>
            <a:r>
              <a:rPr lang="en-US" dirty="0" err="1"/>
              <a:t>Subunidade</a:t>
            </a:r>
            <a:r>
              <a:rPr lang="en-US" dirty="0"/>
              <a:t> 2: </a:t>
            </a:r>
            <a:r>
              <a:rPr lang="pt-PT" dirty="0"/>
              <a:t>Sistemas de abastecimento de água</a:t>
            </a:r>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894384"/>
            <a:ext cx="10444993" cy="1327413"/>
          </a:xfrm>
        </p:spPr>
        <p:txBody>
          <a:bodyPr>
            <a:normAutofit fontScale="92500"/>
          </a:bodyPr>
          <a:lstStyle/>
          <a:p>
            <a:pPr marL="0" indent="0" algn="just">
              <a:buNone/>
            </a:pPr>
            <a:r>
              <a:rPr lang="en-US" b="1" dirty="0" err="1">
                <a:solidFill>
                  <a:schemeClr val="accent6"/>
                </a:solidFill>
              </a:rPr>
              <a:t>Captações</a:t>
            </a:r>
            <a:r>
              <a:rPr lang="en-US" b="1" dirty="0">
                <a:solidFill>
                  <a:schemeClr val="accent6"/>
                </a:solidFill>
              </a:rPr>
              <a:t>: </a:t>
            </a:r>
            <a:r>
              <a:rPr lang="pt-PT" dirty="0"/>
              <a:t>O método de recolha e armazenamento de águas pluviais para posterior utilização. A água bruta depois de captada deve ser armazenada, em local adequado à obtenção de água com qualidade e quantidade, para que após tratamento, sejam cumpridas as disposições legais, consoante o fim a que se destina</a:t>
            </a:r>
            <a:r>
              <a:rPr lang="en-US" dirty="0"/>
              <a:t>. </a:t>
            </a:r>
          </a:p>
          <a:p>
            <a:pPr algn="just"/>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Retângulo 5">
            <a:extLst>
              <a:ext uri="{FF2B5EF4-FFF2-40B4-BE49-F238E27FC236}">
                <a16:creationId xmlns:a16="http://schemas.microsoft.com/office/drawing/2014/main" id="{CD277E76-21CF-4567-B771-A2B679C072E6}"/>
              </a:ext>
            </a:extLst>
          </p:cNvPr>
          <p:cNvSpPr/>
          <p:nvPr/>
        </p:nvSpPr>
        <p:spPr>
          <a:xfrm>
            <a:off x="1034642" y="4028413"/>
            <a:ext cx="6096000" cy="1477328"/>
          </a:xfrm>
          <a:prstGeom prst="rect">
            <a:avLst/>
          </a:prstGeom>
        </p:spPr>
        <p:txBody>
          <a:bodyPr>
            <a:spAutoFit/>
          </a:bodyPr>
          <a:lstStyle/>
          <a:p>
            <a:pPr algn="just"/>
            <a:r>
              <a:rPr lang="pt-PT" dirty="0">
                <a:solidFill>
                  <a:schemeClr val="accent6"/>
                </a:solidFill>
              </a:rPr>
              <a:t>Captação de chuva: </a:t>
            </a:r>
            <a:r>
              <a:rPr lang="pt-PT" dirty="0"/>
              <a:t>A recolha da água da chuva consiste em recolher o escoamento de uma estrutura ou de outra superfície impermeável, a fim de o armazenar para utilização posterior. Tradicionalmente, isto envolve a recolha da chuva de um telhado</a:t>
            </a:r>
            <a:r>
              <a:rPr lang="en-US" dirty="0"/>
              <a:t>. </a:t>
            </a:r>
          </a:p>
        </p:txBody>
      </p:sp>
      <p:pic>
        <p:nvPicPr>
          <p:cNvPr id="7" name="Imagem 6">
            <a:extLst>
              <a:ext uri="{FF2B5EF4-FFF2-40B4-BE49-F238E27FC236}">
                <a16:creationId xmlns:a16="http://schemas.microsoft.com/office/drawing/2014/main" id="{56024F42-B70B-4BB9-8973-CE5464FF9127}"/>
              </a:ext>
            </a:extLst>
          </p:cNvPr>
          <p:cNvPicPr>
            <a:picLocks noChangeAspect="1"/>
          </p:cNvPicPr>
          <p:nvPr/>
        </p:nvPicPr>
        <p:blipFill>
          <a:blip r:embed="rId2"/>
          <a:stretch>
            <a:fillRect/>
          </a:stretch>
        </p:blipFill>
        <p:spPr>
          <a:xfrm>
            <a:off x="7732240" y="3186627"/>
            <a:ext cx="3253245" cy="2883903"/>
          </a:xfrm>
          <a:prstGeom prst="rect">
            <a:avLst/>
          </a:prstGeom>
        </p:spPr>
      </p:pic>
    </p:spTree>
    <p:extLst>
      <p:ext uri="{BB962C8B-B14F-4D97-AF65-F5344CB8AC3E}">
        <p14:creationId xmlns:p14="http://schemas.microsoft.com/office/powerpoint/2010/main" val="378191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p:txBody>
          <a:bodyPr>
            <a:normAutofit/>
          </a:bodyPr>
          <a:lstStyle/>
          <a:p>
            <a:r>
              <a:rPr lang="en-US" sz="2800" b="1" dirty="0" err="1">
                <a:solidFill>
                  <a:schemeClr val="accent6"/>
                </a:solidFill>
              </a:rPr>
              <a:t>Captações</a:t>
            </a:r>
            <a:endParaRPr lang="pt-PT" sz="2800"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825625"/>
            <a:ext cx="4690145" cy="3971168"/>
          </a:xfrm>
        </p:spPr>
        <p:txBody>
          <a:bodyPr>
            <a:normAutofit/>
          </a:bodyPr>
          <a:lstStyle/>
          <a:p>
            <a:pPr marL="0" indent="0" algn="just">
              <a:buNone/>
            </a:pPr>
            <a:r>
              <a:rPr lang="pt-PT" dirty="0">
                <a:solidFill>
                  <a:schemeClr val="accent6"/>
                </a:solidFill>
              </a:rPr>
              <a:t>Bacias hidrográficas: </a:t>
            </a:r>
            <a:r>
              <a:rPr lang="pt-PT" dirty="0">
                <a:solidFill>
                  <a:schemeClr val="tx1"/>
                </a:solidFill>
              </a:rPr>
              <a:t>O termo "bacia hidrográfica" é utilizado para se referir a qualquer região de baixa altitude na qual a água é recolhida das áreas mais elevadas acima dela. As bacias hidrográficas estão geralmente centradas em torno de uma massa de água, como um riacho, rio ou lago, para onde drenam a água que recolhem de cima</a:t>
            </a:r>
            <a:r>
              <a:rPr lang="en-US" dirty="0">
                <a:solidFill>
                  <a:schemeClr val="tx1"/>
                </a:solidFill>
              </a:rPr>
              <a:t>. </a:t>
            </a:r>
          </a:p>
          <a:p>
            <a:pPr algn="just"/>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9" name="Imagem 8">
            <a:extLst>
              <a:ext uri="{FF2B5EF4-FFF2-40B4-BE49-F238E27FC236}">
                <a16:creationId xmlns:a16="http://schemas.microsoft.com/office/drawing/2014/main" id="{644D58EE-D751-4DA4-84D2-CB30549BB711}"/>
              </a:ext>
            </a:extLst>
          </p:cNvPr>
          <p:cNvPicPr>
            <a:picLocks noChangeAspect="1"/>
          </p:cNvPicPr>
          <p:nvPr/>
        </p:nvPicPr>
        <p:blipFill>
          <a:blip r:embed="rId2"/>
          <a:stretch>
            <a:fillRect/>
          </a:stretch>
        </p:blipFill>
        <p:spPr>
          <a:xfrm>
            <a:off x="5962650" y="1690688"/>
            <a:ext cx="4857750" cy="3657600"/>
          </a:xfrm>
          <a:prstGeom prst="rect">
            <a:avLst/>
          </a:prstGeom>
        </p:spPr>
      </p:pic>
    </p:spTree>
    <p:extLst>
      <p:ext uri="{BB962C8B-B14F-4D97-AF65-F5344CB8AC3E}">
        <p14:creationId xmlns:p14="http://schemas.microsoft.com/office/powerpoint/2010/main" val="17003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1282640"/>
            <a:ext cx="10515600" cy="365125"/>
          </a:xfrm>
        </p:spPr>
        <p:txBody>
          <a:bodyPr>
            <a:normAutofit fontScale="90000"/>
          </a:bodyPr>
          <a:lstStyle/>
          <a:p>
            <a:r>
              <a:rPr lang="en-US" sz="2800" b="1" dirty="0" err="1">
                <a:solidFill>
                  <a:srgbClr val="70AD47"/>
                </a:solidFill>
              </a:rPr>
              <a:t>Captações</a:t>
            </a:r>
            <a:r>
              <a:rPr lang="en-US" sz="2800" b="1" dirty="0">
                <a:solidFill>
                  <a:srgbClr val="70AD47"/>
                </a:solidFill>
              </a:rPr>
              <a:t> (</a:t>
            </a:r>
            <a:r>
              <a:rPr lang="en-US" sz="2800" b="1" dirty="0" err="1">
                <a:solidFill>
                  <a:srgbClr val="70AD47"/>
                </a:solidFill>
              </a:rPr>
              <a:t>continuação</a:t>
            </a:r>
            <a:r>
              <a:rPr lang="en-US" sz="2800" b="1" dirty="0">
                <a:solidFill>
                  <a:srgbClr val="70AD47"/>
                </a:solidFill>
              </a:rPr>
              <a:t>)</a:t>
            </a:r>
            <a:br>
              <a:rPr lang="en-US" sz="2800" b="1" dirty="0">
                <a:solidFill>
                  <a:srgbClr val="70AD47"/>
                </a:solidFill>
              </a:rPr>
            </a:br>
            <a:endParaRPr lang="pt-PT" dirty="0"/>
          </a:p>
        </p:txBody>
      </p:sp>
      <p:pic>
        <p:nvPicPr>
          <p:cNvPr id="6" name="Marcador de Posição de Conteúdo 5">
            <a:extLst>
              <a:ext uri="{FF2B5EF4-FFF2-40B4-BE49-F238E27FC236}">
                <a16:creationId xmlns:a16="http://schemas.microsoft.com/office/drawing/2014/main" id="{E81B352B-88FF-475B-BB5F-D844390BD34B}"/>
              </a:ext>
            </a:extLst>
          </p:cNvPr>
          <p:cNvPicPr>
            <a:picLocks noGrp="1" noChangeAspect="1"/>
          </p:cNvPicPr>
          <p:nvPr>
            <p:ph idx="1"/>
          </p:nvPr>
        </p:nvPicPr>
        <p:blipFill>
          <a:blip r:embed="rId2"/>
          <a:stretch>
            <a:fillRect/>
          </a:stretch>
        </p:blipFill>
        <p:spPr>
          <a:xfrm>
            <a:off x="5632254" y="2581690"/>
            <a:ext cx="5188146" cy="2883658"/>
          </a:xfrm>
          <a:prstGeom prst="rect">
            <a:avLst/>
          </a:prstGeom>
        </p:spPr>
      </p:pic>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Retângulo 6">
            <a:extLst>
              <a:ext uri="{FF2B5EF4-FFF2-40B4-BE49-F238E27FC236}">
                <a16:creationId xmlns:a16="http://schemas.microsoft.com/office/drawing/2014/main" id="{BE2F4835-2458-4324-B5D7-D7C7CE0B5D90}"/>
              </a:ext>
            </a:extLst>
          </p:cNvPr>
          <p:cNvSpPr/>
          <p:nvPr/>
        </p:nvSpPr>
        <p:spPr>
          <a:xfrm>
            <a:off x="838200" y="2581690"/>
            <a:ext cx="4027415" cy="1754326"/>
          </a:xfrm>
          <a:prstGeom prst="rect">
            <a:avLst/>
          </a:prstGeom>
        </p:spPr>
        <p:txBody>
          <a:bodyPr wrap="square">
            <a:spAutoFit/>
          </a:bodyPr>
          <a:lstStyle/>
          <a:p>
            <a:pPr algn="just"/>
            <a:r>
              <a:rPr lang="en-US" dirty="0" err="1">
                <a:solidFill>
                  <a:schemeClr val="accent6"/>
                </a:solidFill>
              </a:rPr>
              <a:t>Nascente</a:t>
            </a:r>
            <a:r>
              <a:rPr lang="en-US" dirty="0"/>
              <a:t>: </a:t>
            </a:r>
            <a:r>
              <a:rPr lang="pt-PT" dirty="0"/>
              <a:t>é um local onde a água que se move no subsolo encontra uma abertura para a superfície terrestre e emerge, por vezes apenas como um gotejamento, talvez só depois de uma chuva, e por vezes de forma contínua</a:t>
            </a:r>
            <a:r>
              <a:rPr lang="en-US" dirty="0"/>
              <a:t>.</a:t>
            </a:r>
          </a:p>
        </p:txBody>
      </p:sp>
    </p:spTree>
    <p:extLst>
      <p:ext uri="{BB962C8B-B14F-4D97-AF65-F5344CB8AC3E}">
        <p14:creationId xmlns:p14="http://schemas.microsoft.com/office/powerpoint/2010/main" val="11804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831407"/>
            <a:ext cx="10515600" cy="1009651"/>
          </a:xfrm>
        </p:spPr>
        <p:txBody>
          <a:bodyPr/>
          <a:lstStyle/>
          <a:p>
            <a:r>
              <a:rPr lang="en-US" sz="2800" b="1" dirty="0" err="1">
                <a:solidFill>
                  <a:srgbClr val="70AD47"/>
                </a:solidFill>
              </a:rPr>
              <a:t>Captações</a:t>
            </a:r>
            <a:r>
              <a:rPr lang="en-US" sz="2800" b="1" dirty="0">
                <a:solidFill>
                  <a:srgbClr val="70AD47"/>
                </a:solidFill>
              </a:rPr>
              <a:t> (</a:t>
            </a:r>
            <a:r>
              <a:rPr lang="en-US" sz="2800" b="1" dirty="0" err="1">
                <a:solidFill>
                  <a:srgbClr val="70AD47"/>
                </a:solidFill>
              </a:rPr>
              <a:t>continuação</a:t>
            </a:r>
            <a:r>
              <a:rPr lang="en-US" sz="2800" b="1" dirty="0">
                <a:solidFill>
                  <a:srgbClr val="70AD47"/>
                </a:solidFill>
              </a:rPr>
              <a:t>)</a:t>
            </a:r>
            <a:endParaRPr lang="en-GB" dirty="0"/>
          </a:p>
        </p:txBody>
      </p:sp>
      <p:pic>
        <p:nvPicPr>
          <p:cNvPr id="9" name="Marcador de Posição de Conteúdo 8">
            <a:extLst>
              <a:ext uri="{FF2B5EF4-FFF2-40B4-BE49-F238E27FC236}">
                <a16:creationId xmlns:a16="http://schemas.microsoft.com/office/drawing/2014/main" id="{F6C0D342-FB90-415B-BDE5-1B0FEFE4613A}"/>
              </a:ext>
            </a:extLst>
          </p:cNvPr>
          <p:cNvPicPr>
            <a:picLocks noGrp="1" noChangeAspect="1"/>
          </p:cNvPicPr>
          <p:nvPr>
            <p:ph idx="1"/>
          </p:nvPr>
        </p:nvPicPr>
        <p:blipFill>
          <a:blip r:embed="rId2"/>
          <a:stretch>
            <a:fillRect/>
          </a:stretch>
        </p:blipFill>
        <p:spPr>
          <a:xfrm>
            <a:off x="5808677" y="1943387"/>
            <a:ext cx="5011723" cy="4042790"/>
          </a:xfrm>
          <a:prstGeom prst="rect">
            <a:avLst/>
          </a:prstGeom>
        </p:spPr>
      </p:pic>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Retângulo 9">
            <a:extLst>
              <a:ext uri="{FF2B5EF4-FFF2-40B4-BE49-F238E27FC236}">
                <a16:creationId xmlns:a16="http://schemas.microsoft.com/office/drawing/2014/main" id="{8F0556E4-A29D-4018-BC52-3A1D3A307B24}"/>
              </a:ext>
            </a:extLst>
          </p:cNvPr>
          <p:cNvSpPr/>
          <p:nvPr/>
        </p:nvSpPr>
        <p:spPr>
          <a:xfrm>
            <a:off x="766195" y="2060675"/>
            <a:ext cx="4862818" cy="2585323"/>
          </a:xfrm>
          <a:prstGeom prst="rect">
            <a:avLst/>
          </a:prstGeom>
        </p:spPr>
        <p:txBody>
          <a:bodyPr wrap="square">
            <a:spAutoFit/>
          </a:bodyPr>
          <a:lstStyle/>
          <a:p>
            <a:r>
              <a:rPr lang="en-US" dirty="0" err="1">
                <a:solidFill>
                  <a:schemeClr val="accent6"/>
                </a:solidFill>
              </a:rPr>
              <a:t>Poços</a:t>
            </a:r>
            <a:r>
              <a:rPr lang="en-US" dirty="0">
                <a:solidFill>
                  <a:schemeClr val="accent6"/>
                </a:solidFill>
              </a:rPr>
              <a:t> e </a:t>
            </a:r>
            <a:r>
              <a:rPr lang="en-US" dirty="0" err="1">
                <a:solidFill>
                  <a:schemeClr val="accent6"/>
                </a:solidFill>
              </a:rPr>
              <a:t>Furos</a:t>
            </a:r>
            <a:endParaRPr lang="en-US" dirty="0">
              <a:solidFill>
                <a:schemeClr val="accent6"/>
              </a:solidFill>
            </a:endParaRPr>
          </a:p>
          <a:p>
            <a:pPr algn="just"/>
            <a:r>
              <a:rPr lang="en-US" dirty="0" err="1">
                <a:solidFill>
                  <a:srgbClr val="92D050"/>
                </a:solidFill>
              </a:rPr>
              <a:t>Furo</a:t>
            </a:r>
            <a:r>
              <a:rPr lang="en-US" dirty="0">
                <a:solidFill>
                  <a:srgbClr val="92D050"/>
                </a:solidFill>
              </a:rPr>
              <a:t>: </a:t>
            </a:r>
            <a:r>
              <a:rPr lang="pt-PT" dirty="0"/>
              <a:t>elemento perfurado no solo em que a profundidade é superior à maior dimensão superficial e cujo objetivo é atingir reservas subterrâneas de água</a:t>
            </a:r>
            <a:r>
              <a:rPr lang="en-US" dirty="0"/>
              <a:t>.</a:t>
            </a:r>
          </a:p>
          <a:p>
            <a:pPr algn="just"/>
            <a:r>
              <a:rPr lang="en-US" dirty="0" err="1">
                <a:solidFill>
                  <a:srgbClr val="92D050"/>
                </a:solidFill>
              </a:rPr>
              <a:t>Poço</a:t>
            </a:r>
            <a:r>
              <a:rPr lang="en-US" dirty="0">
                <a:solidFill>
                  <a:srgbClr val="92D050"/>
                </a:solidFill>
              </a:rPr>
              <a:t>: </a:t>
            </a:r>
            <a:r>
              <a:rPr lang="pt-PT" dirty="0"/>
              <a:t>semelhante à captação em torre. A diferença reside no facto de o poço não necessitar de passadiço e de a água ser admitida não através de aberturas do tipo janela, mas através de tubos</a:t>
            </a:r>
            <a:r>
              <a:rPr lang="en-US" dirty="0"/>
              <a:t>.</a:t>
            </a:r>
          </a:p>
        </p:txBody>
      </p:sp>
    </p:spTree>
    <p:extLst>
      <p:ext uri="{BB962C8B-B14F-4D97-AF65-F5344CB8AC3E}">
        <p14:creationId xmlns:p14="http://schemas.microsoft.com/office/powerpoint/2010/main" val="94512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US" sz="2800" b="1" dirty="0" err="1">
                <a:solidFill>
                  <a:srgbClr val="70AD47"/>
                </a:solidFill>
              </a:rPr>
              <a:t>Captações</a:t>
            </a:r>
            <a:r>
              <a:rPr lang="en-US" sz="2800" b="1" dirty="0">
                <a:solidFill>
                  <a:srgbClr val="70AD47"/>
                </a:solidFill>
              </a:rPr>
              <a:t> (</a:t>
            </a:r>
            <a:r>
              <a:rPr lang="en-US" sz="2800" b="1" dirty="0" err="1">
                <a:solidFill>
                  <a:srgbClr val="70AD47"/>
                </a:solidFill>
              </a:rPr>
              <a:t>continuação</a:t>
            </a:r>
            <a:r>
              <a:rPr lang="en-US" sz="2800" b="1" dirty="0">
                <a:solidFill>
                  <a:srgbClr val="70AD47"/>
                </a:solidFill>
              </a:rPr>
              <a:t>)</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825625"/>
            <a:ext cx="10515600" cy="3816700"/>
          </a:xfrm>
        </p:spPr>
        <p:txBody>
          <a:bodyPr/>
          <a:lstStyle/>
          <a:p>
            <a:pPr marL="0" indent="0">
              <a:buNone/>
            </a:pPr>
            <a:r>
              <a:rPr lang="en-GB" dirty="0" err="1">
                <a:solidFill>
                  <a:schemeClr val="accent6"/>
                </a:solidFill>
              </a:rPr>
              <a:t>Outras</a:t>
            </a:r>
            <a:r>
              <a:rPr lang="en-GB" dirty="0">
                <a:solidFill>
                  <a:schemeClr val="accent6"/>
                </a:solidFill>
              </a:rPr>
              <a:t> </a:t>
            </a:r>
            <a:r>
              <a:rPr lang="en-GB" dirty="0" err="1">
                <a:solidFill>
                  <a:schemeClr val="accent6"/>
                </a:solidFill>
              </a:rPr>
              <a:t>fontes</a:t>
            </a:r>
            <a:r>
              <a:rPr lang="en-GB" dirty="0">
                <a:solidFill>
                  <a:schemeClr val="accent6"/>
                </a:solidFill>
              </a:rPr>
              <a:t> de </a:t>
            </a:r>
            <a:r>
              <a:rPr lang="en-GB" dirty="0" err="1">
                <a:solidFill>
                  <a:schemeClr val="accent6"/>
                </a:solidFill>
              </a:rPr>
              <a:t>água</a:t>
            </a:r>
            <a:r>
              <a:rPr lang="en-GB" dirty="0">
                <a:solidFill>
                  <a:schemeClr val="accent6"/>
                </a:solidFill>
              </a:rPr>
              <a:t>:</a:t>
            </a:r>
          </a:p>
          <a:p>
            <a:pPr marL="0" lvl="0" indent="0">
              <a:lnSpc>
                <a:spcPct val="100000"/>
              </a:lnSpc>
              <a:spcBef>
                <a:spcPts val="0"/>
              </a:spcBef>
              <a:buNone/>
            </a:pPr>
            <a:r>
              <a:rPr lang="pt-PT" sz="2000" b="1" dirty="0">
                <a:solidFill>
                  <a:srgbClr val="70AD47"/>
                </a:solidFill>
              </a:rPr>
              <a:t>Dessalinização</a:t>
            </a:r>
            <a:r>
              <a:rPr lang="pt-PT" sz="1800" dirty="0">
                <a:solidFill>
                  <a:prstClr val="black"/>
                </a:solidFill>
              </a:rPr>
              <a:t>: é o processo de remoção de sais dissolvidos da água do mar e de outras águas através de vários métodos. Os processos de dessalinização mais comuns são a destilação e a osmose inversa</a:t>
            </a:r>
            <a:r>
              <a:rPr lang="en-GB" sz="1800" dirty="0">
                <a:solidFill>
                  <a:prstClr val="black"/>
                </a:solidFill>
              </a:rPr>
              <a:t>.</a:t>
            </a:r>
            <a:endParaRPr lang="pt-PT" sz="1800" dirty="0">
              <a:solidFill>
                <a:prstClr val="black"/>
              </a:solidFill>
            </a:endParaRPr>
          </a:p>
          <a:p>
            <a:pPr marL="0" indent="0">
              <a:buNone/>
            </a:pPr>
            <a:endParaRPr lang="en-GB" dirty="0">
              <a:solidFill>
                <a:schemeClr val="accent6"/>
              </a:solidFill>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Imagem 6">
            <a:extLst>
              <a:ext uri="{FF2B5EF4-FFF2-40B4-BE49-F238E27FC236}">
                <a16:creationId xmlns:a16="http://schemas.microsoft.com/office/drawing/2014/main" id="{E739C9B7-B606-420A-9303-8BF6E23D993B}"/>
              </a:ext>
            </a:extLst>
          </p:cNvPr>
          <p:cNvPicPr>
            <a:picLocks noChangeAspect="1"/>
          </p:cNvPicPr>
          <p:nvPr/>
        </p:nvPicPr>
        <p:blipFill>
          <a:blip r:embed="rId2"/>
          <a:stretch>
            <a:fillRect/>
          </a:stretch>
        </p:blipFill>
        <p:spPr>
          <a:xfrm>
            <a:off x="3120703" y="3075236"/>
            <a:ext cx="5806227" cy="2680698"/>
          </a:xfrm>
          <a:prstGeom prst="rect">
            <a:avLst/>
          </a:prstGeom>
        </p:spPr>
      </p:pic>
      <p:sp>
        <p:nvSpPr>
          <p:cNvPr id="8" name="Retângulo 7">
            <a:extLst>
              <a:ext uri="{FF2B5EF4-FFF2-40B4-BE49-F238E27FC236}">
                <a16:creationId xmlns:a16="http://schemas.microsoft.com/office/drawing/2014/main" id="{F025C1D9-C22C-4CCE-8AAF-31785ED08D84}"/>
              </a:ext>
            </a:extLst>
          </p:cNvPr>
          <p:cNvSpPr/>
          <p:nvPr/>
        </p:nvSpPr>
        <p:spPr>
          <a:xfrm>
            <a:off x="1790004" y="5643411"/>
            <a:ext cx="9335196" cy="646331"/>
          </a:xfrm>
          <a:prstGeom prst="rect">
            <a:avLst/>
          </a:prstGeom>
        </p:spPr>
        <p:txBody>
          <a:bodyPr wrap="square">
            <a:spAutoFit/>
          </a:bodyPr>
          <a:lstStyle/>
          <a:p>
            <a:pPr algn="ctr"/>
            <a:r>
              <a:rPr lang="pt-PT" dirty="0"/>
              <a:t>Dessalinização utilizando a tecnologia de osmose inversa para separar</a:t>
            </a:r>
          </a:p>
          <a:p>
            <a:pPr algn="ctr"/>
            <a:r>
              <a:rPr lang="pt-PT" dirty="0"/>
              <a:t> as moléculas de água da água do mar</a:t>
            </a:r>
            <a:r>
              <a:rPr lang="en-US" dirty="0"/>
              <a:t>.</a:t>
            </a:r>
          </a:p>
        </p:txBody>
      </p:sp>
    </p:spTree>
    <p:extLst>
      <p:ext uri="{BB962C8B-B14F-4D97-AF65-F5344CB8AC3E}">
        <p14:creationId xmlns:p14="http://schemas.microsoft.com/office/powerpoint/2010/main" val="1666243206"/>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TotalTime>
  <Words>2538</Words>
  <Application>Microsoft Office PowerPoint</Application>
  <PresentationFormat>Ecrã Panorâmico</PresentationFormat>
  <Paragraphs>117</Paragraphs>
  <Slides>22</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22</vt:i4>
      </vt:variant>
    </vt:vector>
  </HeadingPairs>
  <TitlesOfParts>
    <vt:vector size="30" baseType="lpstr">
      <vt:lpstr>Arial</vt:lpstr>
      <vt:lpstr>Calibri</vt:lpstr>
      <vt:lpstr>Calibri Light</vt:lpstr>
      <vt:lpstr>Minion Pro</vt:lpstr>
      <vt:lpstr>Open Sans</vt:lpstr>
      <vt:lpstr>Times New Roman</vt:lpstr>
      <vt:lpstr>Wingdings</vt:lpstr>
      <vt:lpstr>Tema1</vt:lpstr>
      <vt:lpstr>Apresentação do PowerPoint</vt:lpstr>
      <vt:lpstr>Curso: VET Sustentabilidade agrícola, gestão dos recursos naturais e ação climática  Unidade Curricular: Água, energia e alimentos (WEF) Segurança Nexus, irrigação gota a gota e dessalinização</vt:lpstr>
      <vt:lpstr>Introdução</vt:lpstr>
      <vt:lpstr>Subunidade 1: Conceitos básicos sobre a água</vt:lpstr>
      <vt:lpstr>Subunidade 2: Sistemas de abastecimento de água</vt:lpstr>
      <vt:lpstr>Captações</vt:lpstr>
      <vt:lpstr>Captações (continuação) </vt:lpstr>
      <vt:lpstr>Captações (continuação)</vt:lpstr>
      <vt:lpstr>Captações (continuação)</vt:lpstr>
      <vt:lpstr>Captações (continuação)</vt:lpstr>
      <vt:lpstr>Apresentação do PowerPoint</vt:lpstr>
      <vt:lpstr>Captações (continuação)</vt:lpstr>
      <vt:lpstr>Distribuição</vt:lpstr>
      <vt:lpstr>Subunidade 3: Utilizações da água</vt:lpstr>
      <vt:lpstr>Utilizações da água</vt:lpstr>
      <vt:lpstr>Apresentação do PowerPoint</vt:lpstr>
      <vt:lpstr>Subunidade 4: Gestão da água</vt:lpstr>
      <vt:lpstr>Gestão da água (continuação)</vt:lpstr>
      <vt:lpstr>Gestão da água (continuação)</vt:lpstr>
      <vt:lpstr>Gestão da água (continuação)</vt:lpstr>
      <vt:lpstr>Conclusão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53</cp:revision>
  <dcterms:created xsi:type="dcterms:W3CDTF">2022-08-02T09:54:50Z</dcterms:created>
  <dcterms:modified xsi:type="dcterms:W3CDTF">2024-03-13T16:14:19Z</dcterms:modified>
</cp:coreProperties>
</file>