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notesMasterIdLst>
    <p:notesMasterId r:id="rId32"/>
  </p:notesMasterIdLst>
  <p:sldIdLst>
    <p:sldId id="265" r:id="rId2"/>
    <p:sldId id="256" r:id="rId3"/>
    <p:sldId id="260" r:id="rId4"/>
    <p:sldId id="269" r:id="rId5"/>
    <p:sldId id="267" r:id="rId6"/>
    <p:sldId id="268" r:id="rId7"/>
    <p:sldId id="261" r:id="rId8"/>
    <p:sldId id="271" r:id="rId9"/>
    <p:sldId id="275" r:id="rId10"/>
    <p:sldId id="285" r:id="rId11"/>
    <p:sldId id="276" r:id="rId12"/>
    <p:sldId id="295" r:id="rId13"/>
    <p:sldId id="304" r:id="rId14"/>
    <p:sldId id="278" r:id="rId15"/>
    <p:sldId id="279" r:id="rId16"/>
    <p:sldId id="284" r:id="rId17"/>
    <p:sldId id="281" r:id="rId18"/>
    <p:sldId id="282" r:id="rId19"/>
    <p:sldId id="296" r:id="rId20"/>
    <p:sldId id="283" r:id="rId21"/>
    <p:sldId id="302" r:id="rId22"/>
    <p:sldId id="300" r:id="rId23"/>
    <p:sldId id="288" r:id="rId24"/>
    <p:sldId id="289" r:id="rId25"/>
    <p:sldId id="303" r:id="rId26"/>
    <p:sldId id="305" r:id="rId27"/>
    <p:sldId id="290" r:id="rId28"/>
    <p:sldId id="307" r:id="rId29"/>
    <p:sldId id="306" r:id="rId30"/>
    <p:sldId id="26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B42"/>
    <a:srgbClr val="93C01F"/>
    <a:srgbClr val="FFFFFF"/>
    <a:srgbClr val="B4E143"/>
    <a:srgbClr val="027822"/>
    <a:srgbClr val="94C02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5"/>
    <p:restoredTop sz="96405"/>
  </p:normalViewPr>
  <p:slideViewPr>
    <p:cSldViewPr snapToGrid="0">
      <p:cViewPr varScale="1">
        <p:scale>
          <a:sx n="114" d="100"/>
          <a:sy n="114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3E-4C59-B2B6-4009A7521CE7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13E-4C59-B2B6-4009A7521CE7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3E-4C59-B2B6-4009A7521CE7}"/>
              </c:ext>
            </c:extLst>
          </c:dPt>
          <c:dLbls>
            <c:delete val="1"/>
          </c:dLbls>
          <c:cat>
            <c:numRef>
              <c:f>Foglio1!$A$2:$A$4</c:f>
              <c:numCache>
                <c:formatCode>General</c:formatCode>
                <c:ptCount val="3"/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62</c:v>
                </c:pt>
                <c:pt idx="1">
                  <c:v>35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3E-4C59-B2B6-4009A7521C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pPr algn="ctr"/>
          <a:r>
            <a:rPr lang="pt-PT" sz="2400" b="1" dirty="0">
              <a:solidFill>
                <a:schemeClr val="accent6">
                  <a:lumMod val="75000"/>
                </a:schemeClr>
              </a:solidFill>
            </a:rPr>
            <a:t>Alimentos para animais</a:t>
          </a:r>
          <a:endParaRPr lang="it-IT" sz="2400" b="1" dirty="0">
            <a:solidFill>
              <a:schemeClr val="accent6">
                <a:lumMod val="75000"/>
              </a:schemeClr>
            </a:solidFill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pt-PT" sz="1800" b="1" dirty="0"/>
            <a:t>Resíduos| </a:t>
          </a:r>
          <a:r>
            <a:rPr lang="pt-PT" sz="1800" b="0" dirty="0"/>
            <a:t>Milho, cana-de-açúcar, grãos, sorgo, soja, trigo e vegetais</a:t>
          </a:r>
          <a:endParaRPr lang="it-IT" sz="1600" b="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pt-PT" sz="1800" b="1" dirty="0"/>
            <a:t>PRÓS |</a:t>
          </a:r>
          <a:r>
            <a:rPr lang="pt-PT" sz="1800" b="0" dirty="0"/>
            <a:t>Fonte de nutrientes para os animais, redução de resíduos</a:t>
          </a:r>
          <a:endParaRPr lang="it-IT" sz="1600" b="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pt-PT" sz="1800" b="1" dirty="0"/>
            <a:t>CONTRAS | </a:t>
          </a:r>
          <a:r>
            <a:rPr lang="pt-PT" sz="1600" b="0" dirty="0"/>
            <a:t>Toxicidade nos alimentos para animais devido às toxinas produzidas pela própria cultura ou aplicadas à cultura (por exemplo, inseticidas ou herbicidas) e produzidas por bolores e fungos</a:t>
          </a:r>
          <a:endParaRPr lang="it-IT" sz="1600" b="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215189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45487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35129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73021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 custLinFactNeighborX="-1833" custLinFactNeighborY="90676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pt-PT" sz="2000" b="1" dirty="0">
              <a:solidFill>
                <a:schemeClr val="accent6">
                  <a:lumMod val="75000"/>
                </a:schemeClr>
              </a:solidFill>
            </a:rPr>
            <a:t>Compostagem</a:t>
          </a:r>
          <a:endParaRPr lang="it-IT" sz="2000" b="1" dirty="0">
            <a:solidFill>
              <a:schemeClr val="accent6">
                <a:lumMod val="75000"/>
              </a:schemeClr>
            </a:solidFill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pt-PT" sz="1800" b="1" dirty="0"/>
            <a:t>Resíduos</a:t>
          </a:r>
          <a:r>
            <a:rPr lang="it-IT" sz="1800" b="1" dirty="0"/>
            <a:t>|</a:t>
          </a:r>
          <a:r>
            <a:rPr lang="it-IT" sz="1800" dirty="0"/>
            <a:t> </a:t>
          </a:r>
          <a:r>
            <a:rPr lang="pt-PT" sz="1800" i="1" dirty="0"/>
            <a:t>Folhas, aparas de relva, detritos vegetais, restos de comida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pt-PT" sz="1800" b="1" dirty="0"/>
            <a:t>PRÓS</a:t>
          </a:r>
          <a:r>
            <a:rPr lang="it-IT" sz="1800" b="1" dirty="0"/>
            <a:t> |</a:t>
          </a:r>
          <a:r>
            <a:rPr lang="pt-PT" sz="1600" i="1" dirty="0"/>
            <a:t>Fertilizante orgânico, resolve problemas ambientais, mata os agentes patogénicos, reduz a germinação de ervas daninhas e o odor, reduz os resíduos dos aterros sanitários</a:t>
          </a:r>
          <a:endParaRPr lang="it-IT" sz="1600" i="1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CONTRAS |</a:t>
          </a:r>
          <a:r>
            <a:rPr lang="pt-PT" sz="1600" i="1" dirty="0"/>
            <a:t>Os custos de preparação do local e do equipamento podem ser elevados, o período de tratamento é longo, existem problemas como os odores e as poeiras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86888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36304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58176" custLinFactNeighborX="68" custLinFactNeighborY="-4726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 custLinFactNeighborX="-225" custLinFactNeighborY="-4868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45600" custLinFactNeighborY="-7058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 custLinFactY="300000" custLinFactNeighborX="902" custLinFactNeighborY="381851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pt-PT" sz="2400" b="1" dirty="0">
              <a:solidFill>
                <a:schemeClr val="accent6">
                  <a:lumMod val="75000"/>
                </a:schemeClr>
              </a:solidFill>
            </a:rPr>
            <a:t>Cultura de cogumelos</a:t>
          </a:r>
          <a:endParaRPr lang="it-IT" sz="2400" dirty="0">
            <a:solidFill>
              <a:schemeClr val="accent6">
                <a:lumMod val="75000"/>
              </a:schemeClr>
            </a:solidFill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pt-PT" sz="1800" b="1" dirty="0"/>
            <a:t>Resíduos</a:t>
          </a:r>
          <a:r>
            <a:rPr lang="it-IT" sz="1800" b="1" dirty="0"/>
            <a:t>|</a:t>
          </a:r>
          <a:r>
            <a:rPr lang="it-IT" sz="2300" dirty="0"/>
            <a:t> </a:t>
          </a:r>
          <a:r>
            <a:rPr lang="pt-PT" sz="1600" i="1" dirty="0"/>
            <a:t>Palha de trigo, palha de arroz, palha de arroz, farelo de arroz, melaço, palha de café, folhas de chá, palha de algodão, serradura</a:t>
          </a:r>
          <a:endParaRPr lang="it-IT" sz="1600" i="1" dirty="0"/>
        </a:p>
        <a:p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PRÓS |</a:t>
          </a:r>
          <a:r>
            <a:rPr lang="pt-PT" sz="1600" i="1" dirty="0"/>
            <a:t>Agricultura rentável, práticas de luta contra a subnutrição e a poluição ambiental causadas por estes resíduos</a:t>
          </a:r>
          <a:r>
            <a:rPr lang="en-US" sz="1600" i="1" dirty="0"/>
            <a:t>  </a:t>
          </a:r>
          <a:endParaRPr lang="it-IT" sz="1600" i="1" dirty="0"/>
        </a:p>
        <a:p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CONTRAS |</a:t>
          </a:r>
          <a:r>
            <a:rPr lang="pt-PT" sz="1600" i="1" dirty="0"/>
            <a:t>Falta de mercado disponível e de promoção a nível local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68233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59577" custLinFactNeighborX="199" custLinFactNeighborY="-5087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55289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43679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pt-PT" sz="2400" b="1" kern="1200" dirty="0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Cobertura vegetal de superfície</a:t>
          </a:r>
          <a:endParaRPr lang="it-IT" sz="2400" b="1" kern="1200" dirty="0">
            <a:solidFill>
              <a:srgbClr val="70AD47">
                <a:lumMod val="75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Resíduos|</a:t>
          </a:r>
          <a:r>
            <a:rPr lang="it-IT" sz="2300" dirty="0"/>
            <a:t> </a:t>
          </a:r>
          <a:r>
            <a:rPr lang="pt-PT" sz="1600" i="1" dirty="0"/>
            <a:t>Aparas de casca de árvore, aparas de relva, palha de trigo ou de arroz, folhas de plantas, composto, casca de arroz e serradura</a:t>
          </a:r>
          <a:r>
            <a:rPr lang="en-US" sz="1600" i="1" dirty="0"/>
            <a:t> </a:t>
          </a:r>
          <a:endParaRPr lang="it-IT" sz="1600" i="1" dirty="0"/>
        </a:p>
        <a:p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PRÓS |</a:t>
          </a:r>
          <a:r>
            <a:rPr lang="pt-PT" sz="1600" i="1" dirty="0"/>
            <a:t>Previne a erosão, modera a temperatura do solo, fornece nutrientes, mata os agentes patogénicos e as pragas, aumenta a retenção de água</a:t>
          </a:r>
          <a:r>
            <a:rPr lang="it-IT" sz="1600" i="1" dirty="0"/>
            <a:t>, ….</a:t>
          </a:r>
        </a:p>
        <a:p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CONTRAS |</a:t>
          </a:r>
          <a:r>
            <a:rPr lang="pt-PT" sz="1500" i="1" dirty="0"/>
            <a:t>Manter o solo demasiado húmido em solos mal drenados (pouco oxigénio), locais de reprodução de algumas pragas, as coberturas vegetais (feno e palha) contêm sementes que podem tornar-se ervas daninhas</a:t>
          </a:r>
          <a:r>
            <a:rPr lang="en-US" sz="1500" i="1" dirty="0"/>
            <a:t>s </a:t>
          </a:r>
          <a:endParaRPr lang="it-IT" sz="15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68228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92071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 custLinFactY="-192945" custLinFactNeighborX="1508" custLinFactNeighborY="-200000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62303" custLinFactNeighborX="-457" custLinFactNeighborY="-11962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X="104526" custScaleY="71346" custLinFactNeighborX="-227" custLinFactNeighborY="-7384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 custLinFactY="129305" custLinFactNeighborX="890" custLinFactNeighborY="200000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pt-PT" sz="2400" b="1" dirty="0">
              <a:solidFill>
                <a:schemeClr val="accent6">
                  <a:lumMod val="75000"/>
                </a:schemeClr>
              </a:solidFill>
            </a:rPr>
            <a:t>Biocombustível</a:t>
          </a:r>
          <a:endParaRPr lang="it-IT" sz="2400" b="1" dirty="0">
            <a:solidFill>
              <a:schemeClr val="accent6">
                <a:lumMod val="75000"/>
              </a:schemeClr>
            </a:solidFill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pt-PT" sz="1800" b="1" dirty="0"/>
            <a:t>Resíduos</a:t>
          </a:r>
          <a:r>
            <a:rPr lang="it-IT" sz="1800" b="1" dirty="0"/>
            <a:t>|</a:t>
          </a:r>
          <a:r>
            <a:rPr lang="it-IT" sz="2300" dirty="0"/>
            <a:t> </a:t>
          </a:r>
          <a:r>
            <a:rPr lang="pt-PT" sz="1600" i="1" dirty="0"/>
            <a:t>Arroz (</a:t>
          </a:r>
          <a:r>
            <a:rPr lang="pt-PT" sz="1600" i="1" dirty="0" err="1"/>
            <a:t>bioetanol</a:t>
          </a:r>
          <a:r>
            <a:rPr lang="pt-PT" sz="1600" i="1" dirty="0"/>
            <a:t>), trigo (</a:t>
          </a:r>
          <a:r>
            <a:rPr lang="pt-PT" sz="1600" i="1" dirty="0" err="1"/>
            <a:t>bioetanol</a:t>
          </a:r>
          <a:r>
            <a:rPr lang="pt-PT" sz="1600" i="1" dirty="0"/>
            <a:t>) e palha de milho (</a:t>
          </a:r>
          <a:r>
            <a:rPr lang="pt-PT" sz="1600" i="1" dirty="0" err="1"/>
            <a:t>bioetanol</a:t>
          </a:r>
          <a:r>
            <a:rPr lang="pt-PT" sz="1600" i="1" dirty="0"/>
            <a:t>), bem como bagaço de cana-de-açúcar (biocombustível</a:t>
          </a:r>
          <a:r>
            <a:rPr lang="en-US" sz="1600" i="1" dirty="0"/>
            <a:t>) </a:t>
          </a:r>
          <a:endParaRPr lang="it-IT" sz="1600" i="1" dirty="0"/>
        </a:p>
        <a:p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PRÓS | </a:t>
          </a:r>
          <a:r>
            <a:rPr lang="pt-PT" sz="1600" i="1" dirty="0"/>
            <a:t>Renováveis, redução da dependência de combustíveis fósseis, redução de resíduos</a:t>
          </a:r>
          <a:endParaRPr lang="it-IT" sz="1600" i="1" dirty="0"/>
        </a:p>
        <a:p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CONTRAS|</a:t>
          </a:r>
          <a:r>
            <a:rPr lang="pt-PT" sz="1600" i="1" dirty="0"/>
            <a:t>Os custos de instalação de uma central de produção de energia a partir da biomassa são elevados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28953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65562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48968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58075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pt-PT" sz="2400" b="1" dirty="0">
              <a:solidFill>
                <a:schemeClr val="accent6">
                  <a:lumMod val="75000"/>
                </a:schemeClr>
              </a:solidFill>
            </a:rPr>
            <a:t>Indústria do papel e da pasta de papel
</a:t>
          </a:r>
          <a:endParaRPr lang="it-IT" sz="2400" b="1" dirty="0">
            <a:solidFill>
              <a:schemeClr val="accent6">
                <a:lumMod val="75000"/>
              </a:schemeClr>
            </a:solidFill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pt-PT" sz="1800" b="1" dirty="0"/>
            <a:t>Resíduos</a:t>
          </a:r>
          <a:r>
            <a:rPr lang="it-IT" sz="1800" b="1" dirty="0"/>
            <a:t>|</a:t>
          </a:r>
          <a:r>
            <a:rPr lang="it-IT" sz="2300" dirty="0"/>
            <a:t> </a:t>
          </a:r>
          <a:r>
            <a:rPr lang="pt-PT" sz="1600" i="1" dirty="0"/>
            <a:t>Palha de trigo, trapos de algodão, </a:t>
          </a:r>
          <a:r>
            <a:rPr lang="pt-PT" sz="1600" i="1" dirty="0" err="1"/>
            <a:t>linters</a:t>
          </a:r>
          <a:r>
            <a:rPr lang="pt-PT" sz="1600" i="1" dirty="0"/>
            <a:t> de algodão, madeira macia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PRÓS | </a:t>
          </a:r>
          <a:r>
            <a:rPr lang="pt-PT" sz="1600" i="1" dirty="0"/>
            <a:t>Menor impacto ambiental do que o processamento de matérias-primas, prevenção da desflorestação, disponibilidade constante de resíduos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CONTRAS | </a:t>
          </a:r>
          <a:r>
            <a:rPr lang="pt-PT" sz="1600" i="1" dirty="0"/>
            <a:t>Falta de mercado disponível e de promoção adequada a nível local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204358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47412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66095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58075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572"/>
          <a:ext cx="48965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572"/>
          <a:ext cx="1712222" cy="3216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>
              <a:solidFill>
                <a:schemeClr val="accent6">
                  <a:lumMod val="75000"/>
                </a:schemeClr>
              </a:solidFill>
            </a:rPr>
            <a:t>Alimentos para animais</a:t>
          </a:r>
          <a:endParaRPr lang="it-IT" sz="24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572"/>
        <a:ext cx="1712222" cy="3216860"/>
      </dsp:txXfrm>
    </dsp:sp>
    <dsp:sp modelId="{B654FF5D-C092-4663-9855-90CD88143CB0}">
      <dsp:nvSpPr>
        <dsp:cNvPr id="0" name=""/>
        <dsp:cNvSpPr/>
      </dsp:nvSpPr>
      <dsp:spPr>
        <a:xfrm>
          <a:off x="1771898" y="94088"/>
          <a:ext cx="3123056" cy="841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Resíduos| </a:t>
          </a:r>
          <a:r>
            <a:rPr lang="pt-PT" sz="1800" b="0" kern="1200" dirty="0"/>
            <a:t>Milho, cana-de-açúcar, grãos, sorgo, soja, trigo e vegetais</a:t>
          </a:r>
          <a:endParaRPr lang="it-IT" sz="1600" b="0" kern="1200" dirty="0"/>
        </a:p>
      </dsp:txBody>
      <dsp:txXfrm>
        <a:off x="1771898" y="94088"/>
        <a:ext cx="3123056" cy="841656"/>
      </dsp:txXfrm>
    </dsp:sp>
    <dsp:sp modelId="{994B87BF-1B3C-43EE-BF6D-6D3F2A939DE9}">
      <dsp:nvSpPr>
        <dsp:cNvPr id="0" name=""/>
        <dsp:cNvSpPr/>
      </dsp:nvSpPr>
      <dsp:spPr>
        <a:xfrm>
          <a:off x="1712222" y="935744"/>
          <a:ext cx="318273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771898" y="1028261"/>
          <a:ext cx="3123056" cy="64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PRÓS |</a:t>
          </a:r>
          <a:r>
            <a:rPr lang="pt-PT" sz="1800" b="0" kern="1200" dirty="0"/>
            <a:t>Fonte de nutrientes para os animais, redução de resíduos</a:t>
          </a:r>
          <a:endParaRPr lang="it-IT" sz="1600" b="0" kern="1200" dirty="0"/>
        </a:p>
      </dsp:txBody>
      <dsp:txXfrm>
        <a:off x="1771898" y="1028261"/>
        <a:ext cx="3123056" cy="649999"/>
      </dsp:txXfrm>
    </dsp:sp>
    <dsp:sp modelId="{3872B365-3A8D-4B9C-8320-7964309FD0F0}">
      <dsp:nvSpPr>
        <dsp:cNvPr id="0" name=""/>
        <dsp:cNvSpPr/>
      </dsp:nvSpPr>
      <dsp:spPr>
        <a:xfrm>
          <a:off x="1712222" y="1678261"/>
          <a:ext cx="318273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771898" y="1770777"/>
          <a:ext cx="3123056" cy="1351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CONTRAS | </a:t>
          </a:r>
          <a:r>
            <a:rPr lang="pt-PT" sz="1600" b="0" kern="1200" dirty="0"/>
            <a:t>Toxicidade nos alimentos para animais devido às toxinas produzidas pela própria cultura ou aplicadas à cultura (por exemplo, inseticidas ou herbicidas) e produzidas por bolores e fungos</a:t>
          </a:r>
          <a:endParaRPr lang="it-IT" sz="1600" b="0" kern="1200" dirty="0"/>
        </a:p>
      </dsp:txBody>
      <dsp:txXfrm>
        <a:off x="1771898" y="1770777"/>
        <a:ext cx="3123056" cy="1351124"/>
      </dsp:txXfrm>
    </dsp:sp>
    <dsp:sp modelId="{1CCEEA09-545C-4BD2-8CB9-A19483F3E35A}">
      <dsp:nvSpPr>
        <dsp:cNvPr id="0" name=""/>
        <dsp:cNvSpPr/>
      </dsp:nvSpPr>
      <dsp:spPr>
        <a:xfrm>
          <a:off x="1653883" y="3205791"/>
          <a:ext cx="318273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646"/>
          <a:ext cx="54561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646"/>
          <a:ext cx="1736654" cy="336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accent6">
                  <a:lumMod val="75000"/>
                </a:schemeClr>
              </a:solidFill>
            </a:rPr>
            <a:t>Compostagem</a:t>
          </a:r>
          <a:endParaRPr lang="it-IT" sz="20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646"/>
        <a:ext cx="1736654" cy="3368173"/>
      </dsp:txXfrm>
    </dsp:sp>
    <dsp:sp modelId="{B654FF5D-C092-4663-9855-90CD88143CB0}">
      <dsp:nvSpPr>
        <dsp:cNvPr id="0" name=""/>
        <dsp:cNvSpPr/>
      </dsp:nvSpPr>
      <dsp:spPr>
        <a:xfrm>
          <a:off x="1806348" y="106737"/>
          <a:ext cx="3647302" cy="76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Resíduos</a:t>
          </a:r>
          <a:r>
            <a:rPr lang="it-IT" sz="1800" b="1" kern="1200" dirty="0"/>
            <a:t>|</a:t>
          </a:r>
          <a:r>
            <a:rPr lang="it-IT" sz="1800" kern="1200" dirty="0"/>
            <a:t> </a:t>
          </a:r>
          <a:r>
            <a:rPr lang="pt-PT" sz="1800" i="1" kern="1200" dirty="0"/>
            <a:t>Folhas, aparas de relva, detritos vegetais, restos de comida</a:t>
          </a:r>
          <a:endParaRPr lang="it-IT" sz="1600" kern="1200" dirty="0"/>
        </a:p>
      </dsp:txBody>
      <dsp:txXfrm>
        <a:off x="1806348" y="106737"/>
        <a:ext cx="3647302" cy="763044"/>
      </dsp:txXfrm>
    </dsp:sp>
    <dsp:sp modelId="{994B87BF-1B3C-43EE-BF6D-6D3F2A939DE9}">
      <dsp:nvSpPr>
        <dsp:cNvPr id="0" name=""/>
        <dsp:cNvSpPr/>
      </dsp:nvSpPr>
      <dsp:spPr>
        <a:xfrm>
          <a:off x="1736654" y="869781"/>
          <a:ext cx="37169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808828" y="875540"/>
          <a:ext cx="3647302" cy="1222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PRÓS</a:t>
          </a:r>
          <a:r>
            <a:rPr lang="it-IT" sz="1800" b="1" kern="1200" dirty="0"/>
            <a:t> |</a:t>
          </a:r>
          <a:r>
            <a:rPr lang="pt-PT" sz="1600" i="1" kern="1200" dirty="0"/>
            <a:t>Fertilizante orgânico, resolve problemas ambientais, mata os agentes patogénicos, reduz a germinação de ervas daninhas e o odor, reduz os resíduos dos aterros sanitários</a:t>
          </a:r>
          <a:endParaRPr lang="it-IT" sz="1600" i="1" kern="1200" dirty="0"/>
        </a:p>
      </dsp:txBody>
      <dsp:txXfrm>
        <a:off x="1808828" y="875540"/>
        <a:ext cx="3647302" cy="1222754"/>
      </dsp:txXfrm>
    </dsp:sp>
    <dsp:sp modelId="{3872B365-3A8D-4B9C-8320-7964309FD0F0}">
      <dsp:nvSpPr>
        <dsp:cNvPr id="0" name=""/>
        <dsp:cNvSpPr/>
      </dsp:nvSpPr>
      <dsp:spPr>
        <a:xfrm>
          <a:off x="1728291" y="2146465"/>
          <a:ext cx="37169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806348" y="2154371"/>
          <a:ext cx="3647302" cy="95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CONTRAS |</a:t>
          </a:r>
          <a:r>
            <a:rPr lang="pt-PT" sz="1600" i="1" kern="1200" dirty="0"/>
            <a:t>Os custos de preparação do local e do equipamento podem ser elevados, o período de tratamento é longo, existem problemas como os odores e as poeiras</a:t>
          </a:r>
          <a:endParaRPr lang="it-IT" sz="1600" kern="1200" dirty="0"/>
        </a:p>
      </dsp:txBody>
      <dsp:txXfrm>
        <a:off x="1806348" y="2154371"/>
        <a:ext cx="3647302" cy="958429"/>
      </dsp:txXfrm>
    </dsp:sp>
    <dsp:sp modelId="{1CCEEA09-545C-4BD2-8CB9-A19483F3E35A}">
      <dsp:nvSpPr>
        <dsp:cNvPr id="0" name=""/>
        <dsp:cNvSpPr/>
      </dsp:nvSpPr>
      <dsp:spPr>
        <a:xfrm>
          <a:off x="1739144" y="3371466"/>
          <a:ext cx="37169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23"/>
          <a:ext cx="536887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23"/>
          <a:ext cx="1589459" cy="2913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>
              <a:solidFill>
                <a:schemeClr val="accent6">
                  <a:lumMod val="75000"/>
                </a:schemeClr>
              </a:solidFill>
            </a:rPr>
            <a:t>Cultura de cogumelos</a:t>
          </a:r>
          <a:endParaRPr lang="it-IT" sz="24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423"/>
        <a:ext cx="1589459" cy="2913222"/>
      </dsp:txXfrm>
    </dsp:sp>
    <dsp:sp modelId="{B654FF5D-C092-4663-9855-90CD88143CB0}">
      <dsp:nvSpPr>
        <dsp:cNvPr id="0" name=""/>
        <dsp:cNvSpPr/>
      </dsp:nvSpPr>
      <dsp:spPr>
        <a:xfrm>
          <a:off x="1660550" y="5"/>
          <a:ext cx="3708327" cy="971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Resíduos</a:t>
          </a:r>
          <a:r>
            <a:rPr lang="it-IT" sz="1800" b="1" kern="1200" dirty="0"/>
            <a:t>|</a:t>
          </a:r>
          <a:r>
            <a:rPr lang="it-IT" sz="2300" kern="1200" dirty="0"/>
            <a:t> </a:t>
          </a:r>
          <a:r>
            <a:rPr lang="pt-PT" sz="1600" i="1" kern="1200" dirty="0"/>
            <a:t>Palha de trigo, palha de arroz, palha de arroz, farelo de arroz, melaço, palha de café, folhas de chá, palha de algodão, serradura</a:t>
          </a:r>
          <a:endParaRPr lang="it-IT" sz="1600" i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660550" y="5"/>
        <a:ext cx="3708327" cy="971196"/>
      </dsp:txXfrm>
    </dsp:sp>
    <dsp:sp modelId="{994B87BF-1B3C-43EE-BF6D-6D3F2A939DE9}">
      <dsp:nvSpPr>
        <dsp:cNvPr id="0" name=""/>
        <dsp:cNvSpPr/>
      </dsp:nvSpPr>
      <dsp:spPr>
        <a:xfrm>
          <a:off x="1589459" y="1054127"/>
          <a:ext cx="3779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660319" y="1135635"/>
          <a:ext cx="3708327" cy="90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PRÓS |</a:t>
          </a:r>
          <a:r>
            <a:rPr lang="pt-PT" sz="1600" i="1" kern="1200" dirty="0"/>
            <a:t>Agricultura rentável, práticas de luta contra a subnutrição e a poluição ambiental causadas por estes resíduos</a:t>
          </a:r>
          <a:r>
            <a:rPr lang="en-US" sz="1600" i="1" kern="1200" dirty="0"/>
            <a:t>  </a:t>
          </a:r>
          <a:endParaRPr lang="it-IT" sz="1600" i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660319" y="1135635"/>
        <a:ext cx="3708327" cy="901295"/>
      </dsp:txXfrm>
    </dsp:sp>
    <dsp:sp modelId="{3872B365-3A8D-4B9C-8320-7964309FD0F0}">
      <dsp:nvSpPr>
        <dsp:cNvPr id="0" name=""/>
        <dsp:cNvSpPr/>
      </dsp:nvSpPr>
      <dsp:spPr>
        <a:xfrm>
          <a:off x="1589459" y="2036930"/>
          <a:ext cx="3779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660319" y="2118437"/>
          <a:ext cx="3708327" cy="71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CONTRAS |</a:t>
          </a:r>
          <a:r>
            <a:rPr lang="pt-PT" sz="1600" i="1" kern="1200" dirty="0"/>
            <a:t>Falta de mercado disponível e de promoção a nível local</a:t>
          </a:r>
          <a:endParaRPr lang="it-IT" sz="1600" kern="1200" dirty="0"/>
        </a:p>
      </dsp:txBody>
      <dsp:txXfrm>
        <a:off x="1660319" y="2118437"/>
        <a:ext cx="3708327" cy="712034"/>
      </dsp:txXfrm>
    </dsp:sp>
    <dsp:sp modelId="{1CCEEA09-545C-4BD2-8CB9-A19483F3E35A}">
      <dsp:nvSpPr>
        <dsp:cNvPr id="0" name=""/>
        <dsp:cNvSpPr/>
      </dsp:nvSpPr>
      <dsp:spPr>
        <a:xfrm>
          <a:off x="1589459" y="2830472"/>
          <a:ext cx="3779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729"/>
          <a:ext cx="552787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729"/>
          <a:ext cx="1585627" cy="3537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Cobertura vegetal de superfície</a:t>
          </a:r>
          <a:endParaRPr lang="it-IT" sz="2400" b="1" kern="1200" dirty="0">
            <a:solidFill>
              <a:srgbClr val="70AD47">
                <a:lumMod val="75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1729"/>
        <a:ext cx="1585627" cy="3537709"/>
      </dsp:txXfrm>
    </dsp:sp>
    <dsp:sp modelId="{B654FF5D-C092-4663-9855-90CD88143CB0}">
      <dsp:nvSpPr>
        <dsp:cNvPr id="0" name=""/>
        <dsp:cNvSpPr/>
      </dsp:nvSpPr>
      <dsp:spPr>
        <a:xfrm>
          <a:off x="1656318" y="73675"/>
          <a:ext cx="3699495" cy="1324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Resíduos|</a:t>
          </a:r>
          <a:r>
            <a:rPr lang="it-IT" sz="2300" kern="1200" dirty="0"/>
            <a:t> </a:t>
          </a:r>
          <a:r>
            <a:rPr lang="pt-PT" sz="1600" i="1" kern="1200" dirty="0"/>
            <a:t>Aparas de casca de árvore, aparas de relva, palha de trigo ou de arroz, folhas de plantas, composto, casca de arroz e serradura</a:t>
          </a:r>
          <a:r>
            <a:rPr lang="en-US" sz="1600" i="1" kern="1200" dirty="0"/>
            <a:t> </a:t>
          </a:r>
          <a:endParaRPr lang="it-IT" sz="1600" i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656318" y="73675"/>
        <a:ext cx="3699495" cy="1324829"/>
      </dsp:txXfrm>
    </dsp:sp>
    <dsp:sp modelId="{994B87BF-1B3C-43EE-BF6D-6D3F2A939DE9}">
      <dsp:nvSpPr>
        <dsp:cNvPr id="0" name=""/>
        <dsp:cNvSpPr/>
      </dsp:nvSpPr>
      <dsp:spPr>
        <a:xfrm>
          <a:off x="1642481" y="1185152"/>
          <a:ext cx="3770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639411" y="1298327"/>
          <a:ext cx="3699495" cy="896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PRÓS |</a:t>
          </a:r>
          <a:r>
            <a:rPr lang="pt-PT" sz="1600" i="1" kern="1200" dirty="0"/>
            <a:t>Previne a erosão, modera a temperatura do solo, fornece nutrientes, mata os agentes patogénicos e as pragas, aumenta a retenção de água</a:t>
          </a:r>
          <a:r>
            <a:rPr lang="it-IT" sz="1600" i="1" kern="1200" dirty="0"/>
            <a:t>, ….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639411" y="1298327"/>
        <a:ext cx="3699495" cy="896491"/>
      </dsp:txXfrm>
    </dsp:sp>
    <dsp:sp modelId="{3872B365-3A8D-4B9C-8320-7964309FD0F0}">
      <dsp:nvSpPr>
        <dsp:cNvPr id="0" name=""/>
        <dsp:cNvSpPr/>
      </dsp:nvSpPr>
      <dsp:spPr>
        <a:xfrm>
          <a:off x="1585627" y="2366942"/>
          <a:ext cx="3770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647920" y="2332638"/>
          <a:ext cx="3866934" cy="102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CONTRAS |</a:t>
          </a:r>
          <a:r>
            <a:rPr lang="pt-PT" sz="1500" i="1" kern="1200" dirty="0"/>
            <a:t>Manter o solo demasiado húmido em solos mal drenados (pouco oxigénio), locais de reprodução de algumas pragas, as coberturas vegetais (feno e palha) contêm sementes que podem tornar-se ervas daninhas</a:t>
          </a:r>
          <a:r>
            <a:rPr lang="en-US" sz="1500" i="1" kern="1200" dirty="0"/>
            <a:t>s </a:t>
          </a:r>
          <a:endParaRPr lang="it-IT" sz="1500" kern="1200" dirty="0"/>
        </a:p>
      </dsp:txBody>
      <dsp:txXfrm>
        <a:off x="1647920" y="2332638"/>
        <a:ext cx="3866934" cy="1026613"/>
      </dsp:txXfrm>
    </dsp:sp>
    <dsp:sp modelId="{1CCEEA09-545C-4BD2-8CB9-A19483F3E35A}">
      <dsp:nvSpPr>
        <dsp:cNvPr id="0" name=""/>
        <dsp:cNvSpPr/>
      </dsp:nvSpPr>
      <dsp:spPr>
        <a:xfrm>
          <a:off x="1619181" y="3541168"/>
          <a:ext cx="3770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515"/>
          <a:ext cx="48965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515"/>
          <a:ext cx="1192545" cy="310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>
              <a:solidFill>
                <a:schemeClr val="accent6">
                  <a:lumMod val="75000"/>
                </a:schemeClr>
              </a:solidFill>
            </a:rPr>
            <a:t>Biocombustível</a:t>
          </a:r>
          <a:endParaRPr lang="it-IT" sz="24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515"/>
        <a:ext cx="1192545" cy="3101259"/>
      </dsp:txXfrm>
    </dsp:sp>
    <dsp:sp modelId="{B654FF5D-C092-4663-9855-90CD88143CB0}">
      <dsp:nvSpPr>
        <dsp:cNvPr id="0" name=""/>
        <dsp:cNvSpPr/>
      </dsp:nvSpPr>
      <dsp:spPr>
        <a:xfrm>
          <a:off x="1261904" y="81924"/>
          <a:ext cx="3629802" cy="1054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Resíduos</a:t>
          </a:r>
          <a:r>
            <a:rPr lang="it-IT" sz="1800" b="1" kern="1200" dirty="0"/>
            <a:t>|</a:t>
          </a:r>
          <a:r>
            <a:rPr lang="it-IT" sz="2300" kern="1200" dirty="0"/>
            <a:t> </a:t>
          </a:r>
          <a:r>
            <a:rPr lang="pt-PT" sz="1600" i="1" kern="1200" dirty="0"/>
            <a:t>Arroz (</a:t>
          </a:r>
          <a:r>
            <a:rPr lang="pt-PT" sz="1600" i="1" kern="1200" dirty="0" err="1"/>
            <a:t>bioetanol</a:t>
          </a:r>
          <a:r>
            <a:rPr lang="pt-PT" sz="1600" i="1" kern="1200" dirty="0"/>
            <a:t>), trigo (</a:t>
          </a:r>
          <a:r>
            <a:rPr lang="pt-PT" sz="1600" i="1" kern="1200" dirty="0" err="1"/>
            <a:t>bioetanol</a:t>
          </a:r>
          <a:r>
            <a:rPr lang="pt-PT" sz="1600" i="1" kern="1200" dirty="0"/>
            <a:t>) e palha de milho (</a:t>
          </a:r>
          <a:r>
            <a:rPr lang="pt-PT" sz="1600" i="1" kern="1200" dirty="0" err="1"/>
            <a:t>bioetanol</a:t>
          </a:r>
          <a:r>
            <a:rPr lang="pt-PT" sz="1600" i="1" kern="1200" dirty="0"/>
            <a:t>), bem como bagaço de cana-de-açúcar (biocombustível</a:t>
          </a:r>
          <a:r>
            <a:rPr lang="en-US" sz="1600" i="1" kern="1200" dirty="0"/>
            <a:t>) </a:t>
          </a:r>
          <a:endParaRPr lang="it-IT" sz="1600" i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261904" y="81924"/>
        <a:ext cx="3629802" cy="1054350"/>
      </dsp:txXfrm>
    </dsp:sp>
    <dsp:sp modelId="{994B87BF-1B3C-43EE-BF6D-6D3F2A939DE9}">
      <dsp:nvSpPr>
        <dsp:cNvPr id="0" name=""/>
        <dsp:cNvSpPr/>
      </dsp:nvSpPr>
      <dsp:spPr>
        <a:xfrm>
          <a:off x="1192545" y="1136274"/>
          <a:ext cx="3699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261904" y="1216683"/>
          <a:ext cx="3629802" cy="787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PRÓS | </a:t>
          </a:r>
          <a:r>
            <a:rPr lang="pt-PT" sz="1600" i="1" kern="1200" dirty="0"/>
            <a:t>Renováveis, redução da dependência de combustíveis fósseis, redução de resíduos</a:t>
          </a:r>
          <a:endParaRPr lang="it-IT" sz="1600" i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261904" y="1216683"/>
        <a:ext cx="3629802" cy="787489"/>
      </dsp:txXfrm>
    </dsp:sp>
    <dsp:sp modelId="{3872B365-3A8D-4B9C-8320-7964309FD0F0}">
      <dsp:nvSpPr>
        <dsp:cNvPr id="0" name=""/>
        <dsp:cNvSpPr/>
      </dsp:nvSpPr>
      <dsp:spPr>
        <a:xfrm>
          <a:off x="1192545" y="2004173"/>
          <a:ext cx="3699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261904" y="2084581"/>
          <a:ext cx="3629802" cy="933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CONTRAS|</a:t>
          </a:r>
          <a:r>
            <a:rPr lang="pt-PT" sz="1600" i="1" kern="1200" dirty="0"/>
            <a:t>Os custos de instalação de uma central de produção de energia a partir da biomassa são elevados</a:t>
          </a:r>
          <a:endParaRPr lang="it-IT" sz="1600" kern="1200" dirty="0"/>
        </a:p>
      </dsp:txBody>
      <dsp:txXfrm>
        <a:off x="1261904" y="2084581"/>
        <a:ext cx="3629802" cy="933946"/>
      </dsp:txXfrm>
    </dsp:sp>
    <dsp:sp modelId="{1CCEEA09-545C-4BD2-8CB9-A19483F3E35A}">
      <dsp:nvSpPr>
        <dsp:cNvPr id="0" name=""/>
        <dsp:cNvSpPr/>
      </dsp:nvSpPr>
      <dsp:spPr>
        <a:xfrm>
          <a:off x="1192545" y="3018528"/>
          <a:ext cx="3699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606"/>
          <a:ext cx="545834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606"/>
          <a:ext cx="1845296" cy="3287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>
              <a:solidFill>
                <a:schemeClr val="accent6">
                  <a:lumMod val="75000"/>
                </a:schemeClr>
              </a:solidFill>
            </a:rPr>
            <a:t>Indústria do papel e da pasta de papel
</a:t>
          </a:r>
          <a:endParaRPr lang="it-IT" sz="24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606"/>
        <a:ext cx="1845296" cy="3287399"/>
      </dsp:txXfrm>
    </dsp:sp>
    <dsp:sp modelId="{B654FF5D-C092-4663-9855-90CD88143CB0}">
      <dsp:nvSpPr>
        <dsp:cNvPr id="0" name=""/>
        <dsp:cNvSpPr/>
      </dsp:nvSpPr>
      <dsp:spPr>
        <a:xfrm>
          <a:off x="1913019" y="87323"/>
          <a:ext cx="3544166" cy="81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Resíduos</a:t>
          </a:r>
          <a:r>
            <a:rPr lang="it-IT" sz="1800" b="1" kern="1200" dirty="0"/>
            <a:t>|</a:t>
          </a:r>
          <a:r>
            <a:rPr lang="it-IT" sz="2300" kern="1200" dirty="0"/>
            <a:t> </a:t>
          </a:r>
          <a:r>
            <a:rPr lang="pt-PT" sz="1600" i="1" kern="1200" dirty="0"/>
            <a:t>Palha de trigo, trapos de algodão, </a:t>
          </a:r>
          <a:r>
            <a:rPr lang="pt-PT" sz="1600" i="1" kern="1200" dirty="0" err="1"/>
            <a:t>linters</a:t>
          </a:r>
          <a:r>
            <a:rPr lang="pt-PT" sz="1600" i="1" kern="1200" dirty="0"/>
            <a:t> de algodão, madeira macia</a:t>
          </a:r>
          <a:endParaRPr lang="it-IT" sz="1600" kern="1200" dirty="0"/>
        </a:p>
      </dsp:txBody>
      <dsp:txXfrm>
        <a:off x="1913019" y="87323"/>
        <a:ext cx="3544166" cy="812796"/>
      </dsp:txXfrm>
    </dsp:sp>
    <dsp:sp modelId="{994B87BF-1B3C-43EE-BF6D-6D3F2A939DE9}">
      <dsp:nvSpPr>
        <dsp:cNvPr id="0" name=""/>
        <dsp:cNvSpPr/>
      </dsp:nvSpPr>
      <dsp:spPr>
        <a:xfrm>
          <a:off x="1845296" y="900120"/>
          <a:ext cx="36118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913019" y="985836"/>
          <a:ext cx="3544166" cy="1133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PRÓS | </a:t>
          </a:r>
          <a:r>
            <a:rPr lang="pt-PT" sz="1600" i="1" kern="1200" dirty="0"/>
            <a:t>Menor impacto ambiental do que o processamento de matérias-primas, prevenção da desflorestação, disponibilidade constante de resíduos</a:t>
          </a:r>
          <a:endParaRPr lang="it-IT" sz="1600" kern="1200" dirty="0"/>
        </a:p>
      </dsp:txBody>
      <dsp:txXfrm>
        <a:off x="1913019" y="985836"/>
        <a:ext cx="3544166" cy="1133084"/>
      </dsp:txXfrm>
    </dsp:sp>
    <dsp:sp modelId="{3872B365-3A8D-4B9C-8320-7964309FD0F0}">
      <dsp:nvSpPr>
        <dsp:cNvPr id="0" name=""/>
        <dsp:cNvSpPr/>
      </dsp:nvSpPr>
      <dsp:spPr>
        <a:xfrm>
          <a:off x="1845296" y="2118921"/>
          <a:ext cx="36118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913019" y="2204637"/>
          <a:ext cx="3544166" cy="995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CONTRAS | </a:t>
          </a:r>
          <a:r>
            <a:rPr lang="pt-PT" sz="1600" i="1" kern="1200" dirty="0"/>
            <a:t>Falta de mercado disponível e de promoção adequada a nível local</a:t>
          </a:r>
          <a:endParaRPr lang="it-IT" sz="1600" kern="1200" dirty="0"/>
        </a:p>
      </dsp:txBody>
      <dsp:txXfrm>
        <a:off x="1913019" y="2204637"/>
        <a:ext cx="3544166" cy="995595"/>
      </dsp:txXfrm>
    </dsp:sp>
    <dsp:sp modelId="{1CCEEA09-545C-4BD2-8CB9-A19483F3E35A}">
      <dsp:nvSpPr>
        <dsp:cNvPr id="0" name=""/>
        <dsp:cNvSpPr/>
      </dsp:nvSpPr>
      <dsp:spPr>
        <a:xfrm>
          <a:off x="1845296" y="3200233"/>
          <a:ext cx="36118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ishA6kry8nc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MszZJKb54OM?feature=oembed" TargetMode="External"/><Relationship Id="rId6" Type="http://schemas.openxmlformats.org/officeDocument/2006/relationships/image" Target="../media/image54.png"/><Relationship Id="rId5" Type="http://schemas.openxmlformats.org/officeDocument/2006/relationships/chart" Target="../charts/chart1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6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67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6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69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6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0XO4SgMaruQ?feature=oembed" TargetMode="External"/><Relationship Id="rId6" Type="http://schemas.openxmlformats.org/officeDocument/2006/relationships/hyperlink" Target="https://rusticaproject.eu/project-summary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www.agriwastevalue.eu/e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https://www.youtube.com/embed/3K1zWAYDvMA?feature=oembed" TargetMode="External"/><Relationship Id="rId1" Type="http://schemas.openxmlformats.org/officeDocument/2006/relationships/video" Target="https://www.youtube.com/embed/7qVcEvKEfGc?feature=oembed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D2E8B-C80E-EBD3-30FC-596CF27C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6424B4-3C1B-49C0-1D21-DEB5380E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61EDA00-4040-449E-9696-B7A1F149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90A4A3-B7B5-E4EB-F298-BF7B0A6C900E}"/>
              </a:ext>
            </a:extLst>
          </p:cNvPr>
          <p:cNvSpPr txBox="1"/>
          <p:nvPr/>
        </p:nvSpPr>
        <p:spPr>
          <a:xfrm>
            <a:off x="287003" y="153031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trabalha em sinergia com a matéria orgânica. A incorporação de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juntamente com composto ou outros materiais orgânicos aumenta a retenção de nutrientes e melhora a atividade microbiana do solo. 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pode ser utilizado não só como corretivo do solo, mas também para a filtragem de contaminantes e a redução da erosão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802990-1D47-BAB3-B4FD-C9F870C66FC1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94C020"/>
                </a:solidFill>
              </a:rPr>
              <a:t>onde e como colocar </a:t>
            </a:r>
            <a:r>
              <a:rPr lang="pt-PT" sz="2400" b="1" dirty="0" err="1">
                <a:solidFill>
                  <a:srgbClr val="94C020"/>
                </a:solidFill>
              </a:rPr>
              <a:t>biochar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166A11-0BDC-213C-FE97-056F82CF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1" y="3021695"/>
            <a:ext cx="1078728" cy="121100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438B70-91BA-DCB1-A65E-75F4B1546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" b="-1"/>
          <a:stretch/>
        </p:blipFill>
        <p:spPr>
          <a:xfrm>
            <a:off x="540001" y="4812927"/>
            <a:ext cx="1031760" cy="10295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58B988-5422-CCD4-69D2-A267422C24DB}"/>
              </a:ext>
            </a:extLst>
          </p:cNvPr>
          <p:cNvSpPr txBox="1"/>
          <p:nvPr/>
        </p:nvSpPr>
        <p:spPr>
          <a:xfrm>
            <a:off x="1850893" y="3176939"/>
            <a:ext cx="4145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i="1" dirty="0">
                <a:latin typeface="Calibri" panose="020F0502020204030204" pitchFamily="34" charset="0"/>
                <a:ea typeface="Calibri" panose="020F0502020204030204" pitchFamily="34" charset="0"/>
              </a:rPr>
              <a:t>Como correção do solo, colocar </a:t>
            </a:r>
            <a:r>
              <a:rPr lang="pt-PT" i="1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i="1" dirty="0">
                <a:latin typeface="Calibri" panose="020F0502020204030204" pitchFamily="34" charset="0"/>
                <a:ea typeface="Calibri" panose="020F0502020204030204" pitchFamily="34" charset="0"/>
              </a:rPr>
              <a:t> na zona das raízes das plantas, incorporando o </a:t>
            </a:r>
            <a:r>
              <a:rPr lang="pt-PT" i="1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i="1" dirty="0">
                <a:latin typeface="Calibri" panose="020F0502020204030204" pitchFamily="34" charset="0"/>
                <a:ea typeface="Calibri" panose="020F0502020204030204" pitchFamily="34" charset="0"/>
              </a:rPr>
              <a:t> em 4 a 6 polegadas de profundidade do solo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i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059E51-8EC8-FFDA-901D-B50F5D3BE423}"/>
              </a:ext>
            </a:extLst>
          </p:cNvPr>
          <p:cNvSpPr txBox="1"/>
          <p:nvPr/>
        </p:nvSpPr>
        <p:spPr>
          <a:xfrm>
            <a:off x="1850893" y="4629120"/>
            <a:ext cx="4245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i="1" dirty="0">
                <a:latin typeface="Calibri" panose="020F0502020204030204" pitchFamily="34" charset="0"/>
                <a:ea typeface="Calibri" panose="020F0502020204030204" pitchFamily="34" charset="0"/>
              </a:rPr>
              <a:t>Com a redução da erosão ou a ação de filtragem de contaminantes, colocar </a:t>
            </a:r>
            <a:r>
              <a:rPr lang="pt-PT" i="1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i="1" dirty="0">
                <a:latin typeface="Calibri" panose="020F0502020204030204" pitchFamily="34" charset="0"/>
                <a:ea typeface="Calibri" panose="020F0502020204030204" pitchFamily="34" charset="0"/>
              </a:rPr>
              <a:t> onde for necessário (meias paisagísticas e sistemas de filtragem), por exemplo, onde a água escorre da terra, raízes, estradas ou sítios contaminados</a:t>
            </a:r>
            <a:endParaRPr lang="it-IT" i="1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281BA1B-C4CC-AED4-72AF-7F5927DA8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044" y="2709376"/>
            <a:ext cx="5084953" cy="33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9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B15C4-BDA3-0359-92CE-66775BE1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E4EDA4-A475-C525-77A4-BCBDF1E7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E418895-BB6F-A613-6DF3-A233BDF7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10F281-0705-C48C-D358-F4AE55135224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94C020"/>
                </a:solidFill>
              </a:rPr>
              <a:t>Gestão dos resíduos orgânicos e considerações logísticas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931CD3-DDCE-9F66-BD94-D55B232D45A0}"/>
              </a:ext>
            </a:extLst>
          </p:cNvPr>
          <p:cNvSpPr txBox="1"/>
          <p:nvPr/>
        </p:nvSpPr>
        <p:spPr>
          <a:xfrm>
            <a:off x="287003" y="160028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A gestão e a logística eficazes dos resíduos são componentes essenciais da agricultura moderna e da gestão ambiental. O planeamento, a recolha e a eliminação são fundamentais tanto para a sustentabilidade ambiental como para a eficiência dos recursos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473B93-7CB2-2A5F-1E14-810D2B8BD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7" y="2739842"/>
            <a:ext cx="4755809" cy="34158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0DD5E5-3EA1-F5F1-4A57-8A89C21DEA1D}"/>
              </a:ext>
            </a:extLst>
          </p:cNvPr>
          <p:cNvSpPr txBox="1"/>
          <p:nvPr/>
        </p:nvSpPr>
        <p:spPr>
          <a:xfrm rot="16200000">
            <a:off x="-1220886" y="4331066"/>
            <a:ext cx="328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hierarquia de gestão de resíduos </a:t>
            </a:r>
            <a:endParaRPr lang="it-IT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7718C9-A937-0F17-6232-F869D50BCE19}"/>
              </a:ext>
            </a:extLst>
          </p:cNvPr>
          <p:cNvSpPr txBox="1"/>
          <p:nvPr/>
        </p:nvSpPr>
        <p:spPr>
          <a:xfrm>
            <a:off x="6453360" y="2967264"/>
            <a:ext cx="54516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O primeiro passo para uma resolução mais sustentável do problema dos resíduos consiste em adotar uma abordagem sustentável da produção e do consumo ao longo da cadeia global de abastecimento alimentar</a:t>
            </a:r>
            <a:r>
              <a:rPr lang="en-US" sz="1600" dirty="0"/>
              <a:t>.</a:t>
            </a:r>
            <a:endParaRPr lang="it-IT" sz="1600" dirty="0"/>
          </a:p>
        </p:txBody>
      </p:sp>
      <p:pic>
        <p:nvPicPr>
          <p:cNvPr id="11" name="Elemento grafico 10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949A8480-76F1-5EED-532B-419C047D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4" y="2812231"/>
            <a:ext cx="779953" cy="779953"/>
          </a:xfrm>
          <a:prstGeom prst="rect">
            <a:avLst/>
          </a:prstGeom>
        </p:spPr>
      </p:pic>
      <p:pic>
        <p:nvPicPr>
          <p:cNvPr id="13" name="Elemento grafico 1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BE4C26E-708C-2B8D-98C2-B9D34B798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3" y="5081014"/>
            <a:ext cx="779953" cy="77995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BFA9E7-8994-CB15-DC58-80DC024B92E7}"/>
              </a:ext>
            </a:extLst>
          </p:cNvPr>
          <p:cNvSpPr txBox="1"/>
          <p:nvPr/>
        </p:nvSpPr>
        <p:spPr>
          <a:xfrm>
            <a:off x="6414446" y="5217787"/>
            <a:ext cx="5490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A incineração de resíduos, mesmo que com recuperação de energia, deve ser considerada como a última opção antes da eliminação dos resíduos</a:t>
            </a:r>
            <a:r>
              <a:rPr lang="en-GB" sz="1600" dirty="0"/>
              <a:t>.</a:t>
            </a:r>
            <a:endParaRPr lang="it-IT" sz="1600" dirty="0"/>
          </a:p>
        </p:txBody>
      </p:sp>
      <p:pic>
        <p:nvPicPr>
          <p:cNvPr id="16" name="Elemento grafico 15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07DCC0F2-D539-717B-1BB8-73364735F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2" y="4045024"/>
            <a:ext cx="779953" cy="77995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943437-FACD-F41D-6EAB-BA92EF2EFEF8}"/>
              </a:ext>
            </a:extLst>
          </p:cNvPr>
          <p:cNvSpPr txBox="1"/>
          <p:nvPr/>
        </p:nvSpPr>
        <p:spPr>
          <a:xfrm>
            <a:off x="6414445" y="4180493"/>
            <a:ext cx="5346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Podemos fazer muito para melhorar a forma como reutilizamos os materiais antes de estes serem considerados resíduos</a:t>
            </a:r>
            <a:r>
              <a:rPr lang="en-US" sz="1600" dirty="0"/>
              <a:t>.</a:t>
            </a:r>
            <a:endParaRPr lang="it-IT" sz="16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6DB9D1D-7037-DD34-A704-44E9E4E73DA4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72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6996-B03C-3CC9-0B86-F1B0AD42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0C1CB8-39FE-0C02-C4DA-BEECC4CC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B39F4E9-70A5-73A4-B7CA-DD6D44CF6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EDC970-3AC6-4489-8053-9F09F57A7D9E}"/>
              </a:ext>
            </a:extLst>
          </p:cNvPr>
          <p:cNvSpPr txBox="1"/>
          <p:nvPr/>
        </p:nvSpPr>
        <p:spPr>
          <a:xfrm>
            <a:off x="-281086" y="948924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94C020"/>
                </a:solidFill>
              </a:rPr>
              <a:t>A diretiva-quadro da UE relativa aos resíduos</a:t>
            </a:r>
            <a:endParaRPr lang="it-IT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A2E19D-8FC2-B1AA-4A28-47FEB9536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329" b="3061"/>
          <a:stretch/>
        </p:blipFill>
        <p:spPr>
          <a:xfrm>
            <a:off x="8578284" y="570288"/>
            <a:ext cx="2212546" cy="105638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D55C8E-BD01-7C83-E0C7-CABAA65FBF89}"/>
              </a:ext>
            </a:extLst>
          </p:cNvPr>
          <p:cNvSpPr txBox="1"/>
          <p:nvPr/>
        </p:nvSpPr>
        <p:spPr>
          <a:xfrm>
            <a:off x="287003" y="15842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A Diretiva-Quadro "Resíduos" estabelece os conceitos e definições básicos relacionados com a gestão de resíduos, incluindo definições de resíduos, reciclagem e recuperação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A87B1B7-487F-27A3-A1B8-BBDDC01B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7" y="4279810"/>
            <a:ext cx="1130415" cy="113041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00655E-7ACC-0B12-7782-DD0DEDF1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73" y="2463070"/>
            <a:ext cx="1025909" cy="10387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BAD3055-49FD-D169-9FA6-705FA9433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464" y="3237924"/>
            <a:ext cx="1025909" cy="97113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B6073C6-153D-3FD9-35CA-0191BDCA3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564" y="5135180"/>
            <a:ext cx="1089708" cy="113041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C10B25A-C2CB-6AA4-248A-E7CA06091B24}"/>
              </a:ext>
            </a:extLst>
          </p:cNvPr>
          <p:cNvSpPr txBox="1"/>
          <p:nvPr/>
        </p:nvSpPr>
        <p:spPr>
          <a:xfrm>
            <a:off x="1546746" y="2566937"/>
            <a:ext cx="8438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até 2025, a preparação para a reutilização e a reciclagem dos resíduos urbanos deve ser aumentada para um mínimo de 55%, 60% e 65% em peso até 2025, 2030 e 2035, respetivamente</a:t>
            </a:r>
            <a:endParaRPr lang="it-IT" sz="16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A28D17-7CA6-DCB7-85B5-8E27B2F1C6A9}"/>
              </a:ext>
            </a:extLst>
          </p:cNvPr>
          <p:cNvSpPr txBox="1"/>
          <p:nvPr/>
        </p:nvSpPr>
        <p:spPr>
          <a:xfrm>
            <a:off x="1546746" y="4459867"/>
            <a:ext cx="9175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subprodutos é uma substância ou objeto resultante de um processo de produção, cujo objetivo principal não é a produção desse artigo. Os subprodutos podem provir de uma vasta gama de sectores com diferentes impactos ambientais</a:t>
            </a:r>
            <a:endParaRPr lang="it-IT" sz="16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CD17FC-4D87-2191-BDBC-256D233EC3B8}"/>
              </a:ext>
            </a:extLst>
          </p:cNvPr>
          <p:cNvSpPr txBox="1"/>
          <p:nvPr/>
        </p:nvSpPr>
        <p:spPr>
          <a:xfrm>
            <a:off x="1546746" y="3513402"/>
            <a:ext cx="901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600" dirty="0"/>
              <a:t>a Diretiva-Quadro relativa aos resíduos prevê obrigações adicionais de rotulagem, manutenção de registos, monitorização e controlo desde o "berço até ao túmulo </a:t>
            </a:r>
            <a:r>
              <a:rPr lang="en-US" sz="1600" dirty="0"/>
              <a:t>"</a:t>
            </a:r>
            <a:endParaRPr lang="it-IT" sz="1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EE00A4C-ADD0-7C48-49F5-FA89B54F6F00}"/>
              </a:ext>
            </a:extLst>
          </p:cNvPr>
          <p:cNvSpPr txBox="1"/>
          <p:nvPr/>
        </p:nvSpPr>
        <p:spPr>
          <a:xfrm>
            <a:off x="1510353" y="5472482"/>
            <a:ext cx="897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600" dirty="0"/>
              <a:t>Os critérios de fim do estatuto de resíduo especificam quando é que determinados resíduos deixam de ser resíduos e passam a ser um produto ou uma matéria-prima secundária</a:t>
            </a:r>
            <a:endParaRPr lang="it-IT" sz="1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BA8FE5-45D2-C36B-C94F-71DCA9B67BE5}"/>
              </a:ext>
            </a:extLst>
          </p:cNvPr>
          <p:cNvSpPr txBox="1"/>
          <p:nvPr/>
        </p:nvSpPr>
        <p:spPr>
          <a:xfrm>
            <a:off x="286867" y="63472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27822"/>
                </a:solidFill>
              </a:rPr>
              <a:t>Diretiva 2008/98/CE</a:t>
            </a:r>
          </a:p>
        </p:txBody>
      </p:sp>
    </p:spTree>
    <p:extLst>
      <p:ext uri="{BB962C8B-B14F-4D97-AF65-F5344CB8AC3E}">
        <p14:creationId xmlns:p14="http://schemas.microsoft.com/office/powerpoint/2010/main" val="304503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F80AC8-A9C8-0849-3E1B-441E89B4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A / Learning Unit: 4 / Sub Unit: 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B5EE5-A03C-7758-A697-469245EA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Elementi multimediali online 3" title="Food Waste: The Hidden Cost of the Food We Throw Out I ClimateScience #9">
            <a:hlinkClick r:id="" action="ppaction://media"/>
            <a:extLst>
              <a:ext uri="{FF2B5EF4-FFF2-40B4-BE49-F238E27FC236}">
                <a16:creationId xmlns:a16="http://schemas.microsoft.com/office/drawing/2014/main" id="{C68F1034-4699-D0BB-BDF9-E2FAAC80F2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13178" y="2126338"/>
            <a:ext cx="6316646" cy="330275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7848CA-6A9E-BFE4-6FF9-BE3B8F3C6ED6}"/>
              </a:ext>
            </a:extLst>
          </p:cNvPr>
          <p:cNvSpPr txBox="1"/>
          <p:nvPr/>
        </p:nvSpPr>
        <p:spPr>
          <a:xfrm>
            <a:off x="138363" y="940287"/>
            <a:ext cx="11614613" cy="846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94C020"/>
                </a:solidFill>
              </a:rPr>
              <a:t>O custo oculto dos alimentos que deitamos fora e que podem ser reutilizados como matéria orgânica</a:t>
            </a:r>
            <a:endParaRPr lang="en-US" sz="2400" b="1" dirty="0">
              <a:solidFill>
                <a:srgbClr val="94C0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C2818-72A0-30E2-CDFF-31F18A1B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2A7DA4-4B35-A0F4-9A4F-F0C205EE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10A3BF1-05D8-EDA6-D37D-6FE141A3D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AA3E42-95DF-705F-52AC-3A1D336BC52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94C020"/>
                </a:solidFill>
              </a:rPr>
              <a:t>Processos e tratamentos para uma reutilização bem sucedida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F21912-15DA-2D5C-9064-5B82E141A47A}"/>
              </a:ext>
            </a:extLst>
          </p:cNvPr>
          <p:cNvSpPr txBox="1"/>
          <p:nvPr/>
        </p:nvSpPr>
        <p:spPr>
          <a:xfrm>
            <a:off x="287003" y="1580981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Os processos e tratamentos concebidos para a reutilização bem sucedida de vários materiais na agricultura representam um domínio dinâmico e inovador na intersecção da sustentabilidade ambiental, da eficiência dos recursos e da produtividade agrícola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7202A2-7B59-0007-2383-7402DC412E19}"/>
              </a:ext>
            </a:extLst>
          </p:cNvPr>
          <p:cNvSpPr txBox="1"/>
          <p:nvPr/>
        </p:nvSpPr>
        <p:spPr>
          <a:xfrm>
            <a:off x="138362" y="2529473"/>
            <a:ext cx="11917279" cy="1057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RECUPERAÇÃO DE NUTRIENTES </a:t>
            </a:r>
          </a:p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pt-PT" sz="2400" dirty="0">
                <a:solidFill>
                  <a:srgbClr val="94C020"/>
                </a:solidFill>
              </a:rPr>
              <a:t>Dos 3 principais fluxos de perdas</a:t>
            </a:r>
            <a:endParaRPr lang="en-GB" sz="2400" dirty="0">
              <a:solidFill>
                <a:srgbClr val="94C02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0D2051-8784-37C7-2D26-8BAC5F50AB2E}"/>
              </a:ext>
            </a:extLst>
          </p:cNvPr>
          <p:cNvSpPr txBox="1"/>
          <p:nvPr/>
        </p:nvSpPr>
        <p:spPr>
          <a:xfrm>
            <a:off x="1982702" y="5459715"/>
            <a:ext cx="2110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Estrume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animais</a:t>
            </a:r>
            <a:endParaRPr lang="it-IT" b="1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7619D4-5BC6-A1A6-A2AB-BDD2C12E821C}"/>
              </a:ext>
            </a:extLst>
          </p:cNvPr>
          <p:cNvSpPr txBox="1"/>
          <p:nvPr/>
        </p:nvSpPr>
        <p:spPr>
          <a:xfrm>
            <a:off x="5341411" y="5453970"/>
            <a:ext cx="2292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Lamas de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depuração</a:t>
            </a:r>
            <a:endParaRPr lang="it-IT" b="1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C52754-1ED1-40EC-9EE9-40265EC0EBBD}"/>
              </a:ext>
            </a:extLst>
          </p:cNvPr>
          <p:cNvSpPr txBox="1"/>
          <p:nvPr/>
        </p:nvSpPr>
        <p:spPr>
          <a:xfrm>
            <a:off x="8182693" y="5453970"/>
            <a:ext cx="1941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Resíduos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da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cadeia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>
                <a:latin typeface="Calibri" panose="020F0502020204030204" pitchFamily="34" charset="0"/>
                <a:ea typeface="Calibri" panose="020F0502020204030204" pitchFamily="34" charset="0"/>
              </a:rPr>
              <a:t>alimentar</a:t>
            </a:r>
            <a:endParaRPr lang="it-IT" b="1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EF0E16-7926-F187-0929-9E03C27D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20" y="4080059"/>
            <a:ext cx="1332348" cy="149727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5B65F01-507D-4AB5-E031-B3D351D1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38" y="4080059"/>
            <a:ext cx="1462391" cy="137464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0264123-7BAF-3904-1911-8A614A41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14" y="3997219"/>
            <a:ext cx="1739160" cy="1580114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E963BCA9-F6B8-6836-07A6-FE09A9718FEA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68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479DD-B6BC-F0C9-BEFE-08CE309F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4BF5A5-7956-CE10-0CB1-CF9DDF46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392A69B-B1C3-756C-BE3F-3F07AE0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2EA4EA-35EF-B5DD-5899-A008F27AB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20" y="2387049"/>
            <a:ext cx="6087021" cy="20839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A095F4-1262-6BB6-BEE7-B288597C99DF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Resíduos</a:t>
            </a:r>
            <a:r>
              <a:rPr lang="en-US" sz="2400" b="1" dirty="0">
                <a:solidFill>
                  <a:srgbClr val="94C020"/>
                </a:solidFill>
              </a:rPr>
              <a:t> da </a:t>
            </a:r>
            <a:r>
              <a:rPr lang="en-US" sz="2400" b="1" dirty="0" err="1">
                <a:solidFill>
                  <a:srgbClr val="94C020"/>
                </a:solidFill>
              </a:rPr>
              <a:t>cadeia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alimentar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10C30C-26FD-C015-81EE-6F1C0408C1AB}"/>
              </a:ext>
            </a:extLst>
          </p:cNvPr>
          <p:cNvSpPr txBox="1"/>
          <p:nvPr/>
        </p:nvSpPr>
        <p:spPr>
          <a:xfrm>
            <a:off x="337567" y="5656103"/>
            <a:ext cx="41834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i="1" dirty="0"/>
              <a:t>Produção de resíduos alimentares por sector, UE, 2012 (Relatório da AEA n. </a:t>
            </a:r>
            <a:r>
              <a:rPr lang="en-US" sz="1100" i="1" dirty="0"/>
              <a:t>04/2020)</a:t>
            </a:r>
            <a:endParaRPr lang="it-IT" sz="1100" i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A244C7-84A1-543B-0B4C-C3D2BA81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7" y="2903433"/>
            <a:ext cx="4457346" cy="266261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CEA372-0307-71BA-2D0A-798B7652425D}"/>
              </a:ext>
            </a:extLst>
          </p:cNvPr>
          <p:cNvSpPr txBox="1"/>
          <p:nvPr/>
        </p:nvSpPr>
        <p:spPr>
          <a:xfrm>
            <a:off x="287003" y="15842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Em 2017, a UE-28 produziu 249 milhões de toneladas de resíduos sólidos urbanos (Eurostat, 2019), dos quais cerca de 34 % (86 </a:t>
            </a:r>
            <a:r>
              <a:rPr lang="pt-PT" dirty="0" err="1"/>
              <a:t>Mt</a:t>
            </a:r>
            <a:r>
              <a:rPr lang="pt-PT" dirty="0"/>
              <a:t>, cerca de 175 kg/capita/ano) eram </a:t>
            </a:r>
            <a:r>
              <a:rPr lang="pt-PT" dirty="0" err="1"/>
              <a:t>bio-resíduos</a:t>
            </a:r>
            <a:r>
              <a:rPr lang="it-IT" dirty="0"/>
              <a:t>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25F632-0466-5719-F327-7BB03008478D}"/>
              </a:ext>
            </a:extLst>
          </p:cNvPr>
          <p:cNvSpPr txBox="1"/>
          <p:nvPr/>
        </p:nvSpPr>
        <p:spPr>
          <a:xfrm>
            <a:off x="6023212" y="4625395"/>
            <a:ext cx="6000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600" dirty="0"/>
              <a:t>Os nutrientes podem ser recuperados dos resíduos biodegradáveis através da compostagem, da digestão anaeróbia e da incineração.  De acordo com a Comissão Europeia, a maximização da recuperação e da reciclagem poderia potencialmente substituir 10% dos fertilizantes fosfatados por composto e reduzir a degradação do solo em 3-7% devido à adição de matéria orgânica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890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95D89-35FE-F866-5E54-9D086ED19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0C3F21-9317-B387-5B3E-1CAA3322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DCEA26A-9842-D6E7-DA97-37CACF76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pic>
        <p:nvPicPr>
          <p:cNvPr id="3" name="Immagine 2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2805578D-B948-36B6-3C28-D90287D1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2729553"/>
            <a:ext cx="5957637" cy="32391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5CD26-771B-A3B4-AC44-A3305DA8F89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Estrume</a:t>
            </a:r>
            <a:r>
              <a:rPr lang="en-US" sz="2400" b="1" dirty="0">
                <a:solidFill>
                  <a:srgbClr val="94C020"/>
                </a:solidFill>
              </a:rPr>
              <a:t> de </a:t>
            </a:r>
            <a:r>
              <a:rPr lang="en-US" sz="2400" b="1" dirty="0" err="1">
                <a:solidFill>
                  <a:srgbClr val="94C020"/>
                </a:solidFill>
              </a:rPr>
              <a:t>animais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0EDDB6-815D-C71F-5CE0-CB9E145A35BF}"/>
              </a:ext>
            </a:extLst>
          </p:cNvPr>
          <p:cNvSpPr txBox="1"/>
          <p:nvPr/>
        </p:nvSpPr>
        <p:spPr>
          <a:xfrm>
            <a:off x="287003" y="1519426"/>
            <a:ext cx="11617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i="1" dirty="0"/>
              <a:t>Qualquer excremento e/ou urina de animais de criação, com exceção dos peixes de criação, com ou sem cama.  O regulamento estabelece limitações ao seu manuseamento, transporte e rastreabilidade.  A utilização de estrume na terra é regulada pela Diretiva Nitratos (91/676/CEE), que estabelece um limiar de 170 kg N/</a:t>
            </a:r>
            <a:r>
              <a:rPr lang="pt-PT" i="1" dirty="0" err="1"/>
              <a:t>ha</a:t>
            </a:r>
            <a:r>
              <a:rPr lang="pt-PT" i="1" dirty="0"/>
              <a:t> apenas nas zonas vulneráveis aos nitratos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EBD9E8-833A-A6F6-34E0-771587A9CC42}"/>
              </a:ext>
            </a:extLst>
          </p:cNvPr>
          <p:cNvSpPr txBox="1"/>
          <p:nvPr/>
        </p:nvSpPr>
        <p:spPr>
          <a:xfrm>
            <a:off x="7119582" y="4915436"/>
            <a:ext cx="4934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600" i="1" dirty="0"/>
              <a:t>A aplicação direta de estrume nos campos agrícolas é frequentemente motivada pela vontade de eliminar convenientemente material considerado um incómodo e não valorizado como nutriente. A dosagem nem sempre se baseia em cálculos das necessidades de nutrientes das culturas </a:t>
            </a:r>
            <a:r>
              <a:rPr lang="it-IT" sz="1600" i="1" dirty="0"/>
              <a:t>…</a:t>
            </a:r>
          </a:p>
        </p:txBody>
      </p: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201A8E55-D7FC-336E-1A61-C5D8C8F32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0488" y="4918536"/>
            <a:ext cx="779953" cy="7799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4C1B40-7A50-97D4-57CF-53B23F345248}"/>
              </a:ext>
            </a:extLst>
          </p:cNvPr>
          <p:cNvSpPr txBox="1"/>
          <p:nvPr/>
        </p:nvSpPr>
        <p:spPr>
          <a:xfrm>
            <a:off x="6280488" y="2743195"/>
            <a:ext cx="56245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Em geral, a recuperação de nutrientes do estrume implica a desidratação, a concentração e a conversão do estrume num produto estável que possa ser facilmente armazenado, transportado e aplicado</a:t>
            </a:r>
            <a:r>
              <a:rPr lang="it-IT" sz="1600" dirty="0"/>
              <a:t>. </a:t>
            </a:r>
          </a:p>
          <a:p>
            <a:endParaRPr lang="it-IT" sz="1600" dirty="0"/>
          </a:p>
          <a:p>
            <a:r>
              <a:rPr lang="pt-PT" sz="1600" dirty="0"/>
              <a:t>Os processos de recuperação de estrume utilizam dois tipos de substratos: estrume bruto ou estrume digerido.</a:t>
            </a:r>
            <a:r>
              <a:rPr lang="en-US" sz="1600" dirty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2474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9FFC5-395E-3206-A594-0F86071D5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284D2C-0682-BEAC-9FE1-FBFA063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1DDBEB7-4153-644B-0AA0-BC98050E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pic>
        <p:nvPicPr>
          <p:cNvPr id="3" name="Immagine 2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BB834F3D-6AE3-0572-C91B-25454468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24297"/>
            <a:ext cx="5873087" cy="38558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46CD80-55C7-28E6-03E4-5466BBBF94A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94C020"/>
                </a:solidFill>
              </a:rPr>
              <a:t>Lamas de </a:t>
            </a:r>
            <a:r>
              <a:rPr lang="en-US" sz="2400" b="1" dirty="0" err="1">
                <a:solidFill>
                  <a:srgbClr val="94C020"/>
                </a:solidFill>
              </a:rPr>
              <a:t>depuração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7B6461-DC8F-E9A4-A874-53A2D1C74D3A}"/>
              </a:ext>
            </a:extLst>
          </p:cNvPr>
          <p:cNvSpPr txBox="1"/>
          <p:nvPr/>
        </p:nvSpPr>
        <p:spPr>
          <a:xfrm>
            <a:off x="287003" y="149642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i="1" dirty="0"/>
              <a:t>As lamas de depuração são um substrato orgânico relativamente rico em nutrientes e oligoelementos.  A composição das lamas varia regional e sazonalmente e há pouca monitorização da concentração e quantidade de nutrientes nas águas residuais que chegam aos sistemas de tratamento de águas residuais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88EF85-4E6B-78E5-70BE-15D13A2497EB}"/>
              </a:ext>
            </a:extLst>
          </p:cNvPr>
          <p:cNvSpPr txBox="1"/>
          <p:nvPr/>
        </p:nvSpPr>
        <p:spPr>
          <a:xfrm>
            <a:off x="287003" y="2785962"/>
            <a:ext cx="5713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A digestão anaeróbia é o tratamento mais comum para as lamas que são posteriormente aplicadas no solo.  A digestão anaeróbia estabiliza os compostos orgânicos das lamas e reduz o seu odor</a:t>
            </a:r>
            <a:r>
              <a:rPr lang="it-IT" sz="1600" dirty="0"/>
              <a:t>.</a:t>
            </a:r>
            <a:r>
              <a:rPr lang="en-US" sz="1600" dirty="0"/>
              <a:t>       </a:t>
            </a:r>
            <a:endParaRPr lang="it-IT" sz="1600" dirty="0"/>
          </a:p>
        </p:txBody>
      </p:sp>
      <p:pic>
        <p:nvPicPr>
          <p:cNvPr id="11" name="Elemento grafico 10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7E66F76C-3FFF-0979-8836-A974B58F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069" y="3735758"/>
            <a:ext cx="646331" cy="64633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6EC184-D2A4-703E-67CA-79832D3A6AAA}"/>
              </a:ext>
            </a:extLst>
          </p:cNvPr>
          <p:cNvSpPr txBox="1"/>
          <p:nvPr/>
        </p:nvSpPr>
        <p:spPr>
          <a:xfrm>
            <a:off x="287003" y="4683718"/>
            <a:ext cx="5897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As lamas são utilizadas na agricultura como fonte de nutrientes (N e P) para as plantas e também como forma de repor a matéria orgânica no solo</a:t>
            </a:r>
            <a:r>
              <a:rPr lang="it-IT" sz="1600" dirty="0"/>
              <a:t>. </a:t>
            </a:r>
          </a:p>
        </p:txBody>
      </p:sp>
      <p:pic>
        <p:nvPicPr>
          <p:cNvPr id="14" name="Elemento grafico 1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7FD0AF5B-6E3A-B4B0-3D58-15165E6CC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913" y="5490992"/>
            <a:ext cx="565652" cy="56565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F0CB4B-DFE1-4CE7-96B2-453BCC00215E}"/>
              </a:ext>
            </a:extLst>
          </p:cNvPr>
          <p:cNvSpPr txBox="1"/>
          <p:nvPr/>
        </p:nvSpPr>
        <p:spPr>
          <a:xfrm>
            <a:off x="788565" y="3700703"/>
            <a:ext cx="5489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O biogás gerado pelo processo pode ser utilizado internamente </a:t>
            </a:r>
          </a:p>
          <a:p>
            <a:r>
              <a:rPr lang="pt-PT" sz="1600" dirty="0"/>
              <a:t>na instalação ou utilizado para produzir eletricidade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5219C1B-FDFB-4373-9622-B8D2CAD41179}"/>
              </a:ext>
            </a:extLst>
          </p:cNvPr>
          <p:cNvSpPr/>
          <p:nvPr/>
        </p:nvSpPr>
        <p:spPr>
          <a:xfrm>
            <a:off x="721453" y="547186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600" dirty="0"/>
              <a:t>A aplicação de lamas em terras agrícolas é enquadrada pela               diretiva relativa à utilização de lamas na agricultura (86/278/CEE).</a:t>
            </a:r>
          </a:p>
        </p:txBody>
      </p:sp>
    </p:spTree>
    <p:extLst>
      <p:ext uri="{BB962C8B-B14F-4D97-AF65-F5344CB8AC3E}">
        <p14:creationId xmlns:p14="http://schemas.microsoft.com/office/powerpoint/2010/main" val="224602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61BC-BC17-3DFF-F384-2E4D471CC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D52854-AE50-92AD-2072-25303462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42CE950-F7C5-1422-E80F-222A7476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879307-6C14-736D-9F78-D53E5A396E53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Compostagem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81EB85-F3C8-ABB6-4EED-9AFDF124EC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5" y="2875941"/>
            <a:ext cx="4426712" cy="30875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9E8875-EC1C-3FE2-97EC-9133E49AD765}"/>
              </a:ext>
            </a:extLst>
          </p:cNvPr>
          <p:cNvSpPr txBox="1"/>
          <p:nvPr/>
        </p:nvSpPr>
        <p:spPr>
          <a:xfrm>
            <a:off x="287003" y="1496425"/>
            <a:ext cx="11617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Um processo biológico natural em que os microrganismos decompõem os materiais orgânicos num condicionador de solo rico em nutrientes. Os resíduos orgânicos, incluindo restos de cozinha, resíduos de quintal e resíduos de culturas, são misturados em proporções adequadas (relação carbono/azoto), arejados e regularmente virados para promover a decomposição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31D7B0-5EFA-B8CF-7847-F242B62C2418}"/>
              </a:ext>
            </a:extLst>
          </p:cNvPr>
          <p:cNvSpPr txBox="1"/>
          <p:nvPr/>
        </p:nvSpPr>
        <p:spPr>
          <a:xfrm>
            <a:off x="6114067" y="3010682"/>
            <a:ext cx="5646398" cy="2457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dirty="0"/>
              <a:t>O processo pode ser melhorado com a introdução de arejamento forçado (Compostagem Estática </a:t>
            </a:r>
            <a:r>
              <a:rPr lang="pt-PT" dirty="0" err="1"/>
              <a:t>Aerada</a:t>
            </a:r>
            <a:r>
              <a:rPr lang="pt-PT" dirty="0"/>
              <a:t> (ASP)) para aumentar o fornecimento de oxigénio e acelerar a decomposição</a:t>
            </a:r>
            <a:r>
              <a:rPr lang="en-GB" dirty="0"/>
              <a:t>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dirty="0"/>
              <a:t>Os resíduos orgânicos são colocados numa pilha com tubos de arejamento e um ventilador força o ar através da pilha. Este método acelera o processo de compostagem</a:t>
            </a:r>
            <a:r>
              <a:rPr lang="en-GB" dirty="0"/>
              <a:t>.</a:t>
            </a:r>
            <a:endParaRPr lang="it-IT" dirty="0"/>
          </a:p>
        </p:txBody>
      </p: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659DC8AF-1350-EE32-0CB1-1C4F46E7C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981" y="2921536"/>
            <a:ext cx="779953" cy="7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6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A2B1-4E28-F890-EEC1-22752A65A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7FDAB-5492-E1BB-1EB4-1310F413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31DDCFE-B059-B12F-B248-BB84801A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C9AAC2-9148-71BF-A05A-73A1C1DD5E5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Compostagem</a:t>
            </a:r>
            <a:endParaRPr lang="it-IT" sz="2400" dirty="0"/>
          </a:p>
        </p:txBody>
      </p:sp>
      <p:pic>
        <p:nvPicPr>
          <p:cNvPr id="5" name="Elementi multimediali online 4" title="Degraded land begins to bloom thanks to European composting project">
            <a:hlinkClick r:id="" action="ppaction://media"/>
            <a:extLst>
              <a:ext uri="{FF2B5EF4-FFF2-40B4-BE49-F238E27FC236}">
                <a16:creationId xmlns:a16="http://schemas.microsoft.com/office/drawing/2014/main" id="{4BF376A8-DED0-9FEC-9555-7BA2238250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39983" y="4256423"/>
            <a:ext cx="3379062" cy="19091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148988-6C09-3132-CB9B-5E363B0A9813}"/>
              </a:ext>
            </a:extLst>
          </p:cNvPr>
          <p:cNvSpPr txBox="1"/>
          <p:nvPr/>
        </p:nvSpPr>
        <p:spPr>
          <a:xfrm>
            <a:off x="8363824" y="3665872"/>
            <a:ext cx="3541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</a:rPr>
              <a:t>Terras degradadas começam a florescer graças a projetos europeus de compostagem</a:t>
            </a:r>
            <a:endParaRPr lang="it-IT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55B4ED-2352-261F-AA17-B91D06CA6033}"/>
              </a:ext>
            </a:extLst>
          </p:cNvPr>
          <p:cNvSpPr txBox="1"/>
          <p:nvPr/>
        </p:nvSpPr>
        <p:spPr>
          <a:xfrm>
            <a:off x="287003" y="1468629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É possível reciclar os resíduos agrícolas na agricultura biológica através da produção de composto na exploração</a:t>
            </a:r>
            <a:endParaRPr lang="it-IT" dirty="0"/>
          </a:p>
        </p:txBody>
      </p:sp>
      <p:pic>
        <p:nvPicPr>
          <p:cNvPr id="8" name="Immagine 7" descr="Immagine che contiene aria aperta, cielo, terreno, pianta">
            <a:extLst>
              <a:ext uri="{FF2B5EF4-FFF2-40B4-BE49-F238E27FC236}">
                <a16:creationId xmlns:a16="http://schemas.microsoft.com/office/drawing/2014/main" id="{8ED4FD46-A5BA-3370-054B-45C5C3272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 b="26268"/>
          <a:stretch/>
        </p:blipFill>
        <p:spPr bwMode="auto">
          <a:xfrm>
            <a:off x="8439983" y="2005379"/>
            <a:ext cx="3412768" cy="1493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46DEA1-B584-0127-46CA-3DE878349C5A}"/>
              </a:ext>
            </a:extLst>
          </p:cNvPr>
          <p:cNvSpPr txBox="1"/>
          <p:nvPr/>
        </p:nvSpPr>
        <p:spPr>
          <a:xfrm>
            <a:off x="287003" y="2040519"/>
            <a:ext cx="2965081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Mistura</a:t>
            </a:r>
            <a:r>
              <a:rPr lang="en-GB" sz="1600" dirty="0"/>
              <a:t> </a:t>
            </a:r>
            <a:r>
              <a:rPr lang="en-GB" sz="1600" dirty="0" err="1"/>
              <a:t>inicial</a:t>
            </a:r>
            <a:r>
              <a:rPr lang="en-GB" sz="1600" dirty="0"/>
              <a:t> </a:t>
            </a:r>
            <a:r>
              <a:rPr lang="en-GB" sz="1600" dirty="0" err="1"/>
              <a:t>correta</a:t>
            </a:r>
            <a:r>
              <a:rPr lang="en-GB" sz="1600" dirty="0"/>
              <a:t>!</a:t>
            </a:r>
            <a:endParaRPr lang="it-IT" sz="1600" dirty="0"/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560370F-C04C-73E0-7B9A-F921B865D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486617"/>
              </p:ext>
            </p:extLst>
          </p:nvPr>
        </p:nvGraphicFramePr>
        <p:xfrm>
          <a:off x="644041" y="2356807"/>
          <a:ext cx="2251004" cy="2144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3BE5DB55-FB98-F3B3-90B5-61A9CF01E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59" y="4384672"/>
            <a:ext cx="2778225" cy="8184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DEFC31-6608-C8AD-82B4-A3EFF5ED8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03" y="5591272"/>
            <a:ext cx="950869" cy="8800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FA91A9-2A6C-DFF1-0DC4-2B884A89238F}"/>
              </a:ext>
            </a:extLst>
          </p:cNvPr>
          <p:cNvSpPr txBox="1"/>
          <p:nvPr/>
        </p:nvSpPr>
        <p:spPr>
          <a:xfrm>
            <a:off x="1363617" y="5482260"/>
            <a:ext cx="6921479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i="1" dirty="0"/>
              <a:t>25% de todo o composto produzido na UE-27, na Suíça, na Noruega e no Reino Unido está certificado pelo sistema de garantia de qualidade da ECN. A </a:t>
            </a:r>
            <a:r>
              <a:rPr lang="pt-PT" sz="1200" i="1" dirty="0" err="1"/>
              <a:t>European</a:t>
            </a:r>
            <a:r>
              <a:rPr lang="pt-PT" sz="1200" i="1" dirty="0"/>
              <a:t> </a:t>
            </a:r>
            <a:r>
              <a:rPr lang="pt-PT" sz="1200" i="1" dirty="0" err="1"/>
              <a:t>Compost</a:t>
            </a:r>
            <a:r>
              <a:rPr lang="pt-PT" sz="1200" i="1" dirty="0"/>
              <a:t> Network (ECN) é uma organização europeia sem fins lucrativos que promove práticas de reciclagem sustentáveis no domínio da compostagem, da digestão anaeróbia e de outros processos de tratamento biológico de recursos orgânicos</a:t>
            </a:r>
            <a:r>
              <a:rPr lang="en-US" sz="1200" i="1" dirty="0"/>
              <a:t>. </a:t>
            </a:r>
            <a:endParaRPr lang="it-IT" sz="1200" i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F1E3E72-4FD2-D814-8660-354B3B0700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59" t="20816" r="31916" b="6179"/>
          <a:stretch/>
        </p:blipFill>
        <p:spPr>
          <a:xfrm>
            <a:off x="3390005" y="2729245"/>
            <a:ext cx="1226221" cy="136004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5505EF-751C-53EA-BC63-0A20E127048B}"/>
              </a:ext>
            </a:extLst>
          </p:cNvPr>
          <p:cNvSpPr txBox="1"/>
          <p:nvPr/>
        </p:nvSpPr>
        <p:spPr>
          <a:xfrm>
            <a:off x="4717442" y="2364635"/>
            <a:ext cx="3412768" cy="2213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dirty="0"/>
              <a:t>A temperatura da pilha deve ser continuamente controlada para avaliar a fase final do processo (quando a temperatura interior se aproxima da temperatura exterior).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dirty="0"/>
              <a:t>A humidade da pilha de compostagem deve ser verificada semanalmente e mantida entre 40 e 70 </a:t>
            </a:r>
            <a:r>
              <a:rPr lang="en-US" sz="1400" dirty="0"/>
              <a:t>%.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0808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5" y="926433"/>
            <a:ext cx="11550315" cy="4457700"/>
          </a:xfrm>
        </p:spPr>
        <p:txBody>
          <a:bodyPr>
            <a:noAutofit/>
          </a:bodyPr>
          <a:lstStyle/>
          <a:p>
            <a:r>
              <a:rPr lang="en-GB" sz="4000" b="1" dirty="0" err="1">
                <a:solidFill>
                  <a:srgbClr val="94C020"/>
                </a:solidFill>
                <a:latin typeface="+mn-lt"/>
              </a:rPr>
              <a:t>Curso</a:t>
            </a:r>
            <a:r>
              <a:rPr lang="en-GB" sz="4000" dirty="0"/>
              <a:t>: </a:t>
            </a:r>
            <a:r>
              <a:rPr lang="en-GB" sz="4000" b="0" dirty="0"/>
              <a:t>VET</a:t>
            </a:r>
            <a:br>
              <a:rPr lang="en-GB" sz="4000" b="0" dirty="0"/>
            </a:b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b="1" dirty="0" err="1">
                <a:solidFill>
                  <a:srgbClr val="94C020"/>
                </a:solidFill>
                <a:latin typeface="+mn-lt"/>
              </a:rPr>
              <a:t>Módulo</a:t>
            </a:r>
            <a:br>
              <a:rPr lang="en-GB" sz="4000" dirty="0"/>
            </a:br>
            <a:r>
              <a:rPr lang="pt-PT" sz="4000" b="0" dirty="0"/>
              <a:t>Sustentabilidade agrícola, gestão dos recursos naturais e ação climática</a:t>
            </a:r>
            <a:br>
              <a:rPr lang="en-US" sz="4000" b="0" dirty="0">
                <a:solidFill>
                  <a:srgbClr val="94C020"/>
                </a:solidFill>
                <a:latin typeface="+mn-lt"/>
              </a:rPr>
            </a:b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b="1" dirty="0" err="1">
                <a:solidFill>
                  <a:srgbClr val="94C020"/>
                </a:solidFill>
                <a:latin typeface="+mn-lt"/>
              </a:rPr>
              <a:t>Unidade</a:t>
            </a:r>
            <a:r>
              <a:rPr lang="en-GB" sz="4000" b="1" dirty="0">
                <a:solidFill>
                  <a:srgbClr val="94C020"/>
                </a:solidFill>
                <a:latin typeface="+mn-lt"/>
              </a:rPr>
              <a:t> Curricular</a:t>
            </a:r>
            <a:br>
              <a:rPr lang="en-GB" sz="4000" dirty="0"/>
            </a:br>
            <a:r>
              <a:rPr lang="pt-PT" sz="4000" b="0" dirty="0"/>
              <a:t>Reutilização agrícola de resíduos orgânicos</a:t>
            </a:r>
            <a:endParaRPr lang="en-GB" sz="4000" b="0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805" y="5955632"/>
            <a:ext cx="11550315" cy="59962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it-IT" dirty="0"/>
              <a:t>UNIFI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879F3F-57B1-C39D-8331-3C1A49A6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Digestão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anaeróbia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E1DAD6-EA4D-BC29-ED55-A6DA20A6E826}"/>
              </a:ext>
            </a:extLst>
          </p:cNvPr>
          <p:cNvSpPr txBox="1"/>
          <p:nvPr/>
        </p:nvSpPr>
        <p:spPr>
          <a:xfrm>
            <a:off x="287003" y="1496425"/>
            <a:ext cx="11617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Processo em que os microrganismos decompõem a matéria orgânica na </a:t>
            </a:r>
            <a:r>
              <a:rPr lang="pt-PT" b="1" dirty="0"/>
              <a:t>ausência de oxigénio</a:t>
            </a:r>
            <a:r>
              <a:rPr lang="pt-PT" dirty="0"/>
              <a:t>, produzindo biogás (metano e dióxido de carbono) e um chorume rico em nutrientes. O estrume, os resíduos alimentares e os sólidos das águas residuais são colocados num ambiente selado e sem oxigénio. O biogás gerado pode ser utilizado como energia e o material digerido (digerido) é um fertilizante valioso</a:t>
            </a:r>
            <a:r>
              <a:rPr lang="en-US" dirty="0"/>
              <a:t>.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EF139A-0FC1-9FC9-56F1-5DD14E7E0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990" y="2591844"/>
            <a:ext cx="3607374" cy="352955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0712E2-BDC9-54BB-0BA1-22CDCD662AEA}"/>
              </a:ext>
            </a:extLst>
          </p:cNvPr>
          <p:cNvSpPr txBox="1"/>
          <p:nvPr/>
        </p:nvSpPr>
        <p:spPr>
          <a:xfrm>
            <a:off x="8876042" y="6094740"/>
            <a:ext cx="21872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i="1" dirty="0"/>
              <a:t>As quatro fases do processo AD</a:t>
            </a:r>
            <a:endParaRPr lang="it-IT" sz="1100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801762-E101-015B-149C-FFD52E10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9" y="4430974"/>
            <a:ext cx="3818933" cy="18111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ABE1E94-E18E-BB60-0F69-6B2238FA41C2}"/>
              </a:ext>
            </a:extLst>
          </p:cNvPr>
          <p:cNvSpPr txBox="1"/>
          <p:nvPr/>
        </p:nvSpPr>
        <p:spPr>
          <a:xfrm>
            <a:off x="418635" y="2851987"/>
            <a:ext cx="7706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A biomassa adicionada ao digestor é decomposta em açúcares, aminoácidos e ácidos gordos (hidrólise), fermentada para produzir ácidos gordos voláteis e álcoois (</a:t>
            </a:r>
            <a:r>
              <a:rPr lang="pt-PT" sz="1600" dirty="0" err="1"/>
              <a:t>acidogénese</a:t>
            </a:r>
            <a:r>
              <a:rPr lang="pt-PT" sz="1600" dirty="0"/>
              <a:t>), seguida da conversão em hidrogénio, dióxido de carbono e amoníaco e, finalmente, os </a:t>
            </a:r>
            <a:r>
              <a:rPr lang="pt-PT" sz="1600" dirty="0" err="1"/>
              <a:t>metanogénios</a:t>
            </a:r>
            <a:r>
              <a:rPr lang="pt-PT" sz="1600" dirty="0"/>
              <a:t> produzem biogás a partir do ácido acético e do hidrogénio</a:t>
            </a:r>
            <a:r>
              <a:rPr lang="it-IT" sz="1600" dirty="0"/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3F2008-8476-A367-0D2F-7AEF57B8AA6B}"/>
              </a:ext>
            </a:extLst>
          </p:cNvPr>
          <p:cNvSpPr txBox="1"/>
          <p:nvPr/>
        </p:nvSpPr>
        <p:spPr>
          <a:xfrm>
            <a:off x="4716148" y="4866418"/>
            <a:ext cx="36073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A AD de resíduos alimentares tem lugar em duas gamas de temperaturas ótimas, 35-40°C (</a:t>
            </a:r>
            <a:r>
              <a:rPr lang="pt-PT" sz="1600" dirty="0" err="1"/>
              <a:t>mesofílica</a:t>
            </a:r>
            <a:r>
              <a:rPr lang="pt-PT" sz="1600" dirty="0"/>
              <a:t>) e 55-60°C (</a:t>
            </a:r>
            <a:r>
              <a:rPr lang="pt-PT" sz="1600" dirty="0" err="1"/>
              <a:t>termofílica</a:t>
            </a:r>
            <a:r>
              <a:rPr lang="pt-PT" sz="1600" dirty="0"/>
              <a:t>)</a:t>
            </a:r>
            <a:endParaRPr lang="it-IT" sz="1600" dirty="0"/>
          </a:p>
        </p:txBody>
      </p:sp>
      <p:pic>
        <p:nvPicPr>
          <p:cNvPr id="15" name="Elemento grafico 14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427DCC55-B5C3-7D8B-AB80-2127DD333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739882" y="4080689"/>
            <a:ext cx="779953" cy="7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26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879F3F-57B1-C39D-8331-3C1A49A6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Digestão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anaeróbia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E1DAD6-EA4D-BC29-ED55-A6DA20A6E826}"/>
              </a:ext>
            </a:extLst>
          </p:cNvPr>
          <p:cNvSpPr txBox="1"/>
          <p:nvPr/>
        </p:nvSpPr>
        <p:spPr>
          <a:xfrm>
            <a:off x="287003" y="1401952"/>
            <a:ext cx="11617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O digerido pode ser utilizado inteiro ou separado em partes sólidas e líquidas. As frações sólidas podem ser transformadas em composto e/ou secas em sólidos secos para aplicação no solo. As frações líquidas podem ser concentradas em fertilizante líquido ou parcialmente tratadas e enviadas para uma instalação de tratamento de águas residuais ou totalmente tratadas e descarregadas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BA9898-F1BD-531B-09D8-607076842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30" t="3827" r="1616" b="2075"/>
          <a:stretch/>
        </p:blipFill>
        <p:spPr>
          <a:xfrm>
            <a:off x="454925" y="2635340"/>
            <a:ext cx="7297003" cy="32823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C884177-5F58-46FE-69CF-123AF3810FDD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i="1" dirty="0"/>
              <a:t>Fonte de dados: 2018 Associação Mundial do Biogás</a:t>
            </a:r>
            <a:r>
              <a:rPr lang="en-US" sz="1100" i="1" dirty="0"/>
              <a:t>.</a:t>
            </a:r>
            <a:endParaRPr lang="it-IT" sz="1100" i="1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1239B94-8477-F264-85CD-1A46DFD5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302"/>
          <a:stretch/>
        </p:blipFill>
        <p:spPr>
          <a:xfrm>
            <a:off x="7177469" y="2652705"/>
            <a:ext cx="2531514" cy="280334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DA79720-974F-8109-029C-83EB04340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9" t="53958" r="7785"/>
          <a:stretch/>
        </p:blipFill>
        <p:spPr>
          <a:xfrm>
            <a:off x="9779758" y="3587623"/>
            <a:ext cx="2233683" cy="24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07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879F3F-57B1-C39D-8331-3C1A49A6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94C020"/>
                </a:solidFill>
              </a:rPr>
              <a:t>Reciclagem de carbono e melhoria dos solos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64F079-F84E-E4D2-8610-72D78CCF7F58}"/>
              </a:ext>
            </a:extLst>
          </p:cNvPr>
          <p:cNvSpPr txBox="1"/>
          <p:nvPr/>
        </p:nvSpPr>
        <p:spPr>
          <a:xfrm>
            <a:off x="287003" y="1496425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Todos os solos europeus sofrem de erosão. 2% das terras aráveis e 16% das terras agrícolas com erosão moderada poderiam beneficiar da aplicação de composto a 10 </a:t>
            </a:r>
            <a:r>
              <a:rPr lang="pt-PT" dirty="0" err="1"/>
              <a:t>ton</a:t>
            </a:r>
            <a:r>
              <a:rPr lang="pt-PT" dirty="0"/>
              <a:t>/</a:t>
            </a:r>
            <a:r>
              <a:rPr lang="pt-PT" dirty="0" err="1"/>
              <a:t>ha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630CCB-C13F-DB0F-666A-66F5F2F5CBE4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i="1" dirty="0"/>
              <a:t>Fonte dos dados: Relatório ECN 2022</a:t>
            </a:r>
            <a:r>
              <a:rPr lang="en-US" sz="1100" i="1" dirty="0"/>
              <a:t>.</a:t>
            </a:r>
            <a:endParaRPr lang="it-IT" sz="1100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CA1F2F-67F7-8746-8EEC-9A191101D73D}"/>
              </a:ext>
            </a:extLst>
          </p:cNvPr>
          <p:cNvSpPr txBox="1"/>
          <p:nvPr/>
        </p:nvSpPr>
        <p:spPr>
          <a:xfrm>
            <a:off x="4570286" y="2675368"/>
            <a:ext cx="3013362" cy="12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600" dirty="0"/>
              <a:t>A maioria dos países europeus não produz composto suficiente para aplicar nos seus solos degradados</a:t>
            </a:r>
            <a:endParaRPr lang="it-IT" sz="1600" dirty="0"/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A4676B60-8B0F-5355-0634-CBE67C2B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8824" y="2619041"/>
            <a:ext cx="620965" cy="6209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03020A9-774D-C773-57E8-A072053D0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1" t="1810" r="16792"/>
          <a:stretch/>
        </p:blipFill>
        <p:spPr>
          <a:xfrm>
            <a:off x="508884" y="2703100"/>
            <a:ext cx="3279913" cy="3442158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9696CB0-2B37-7D79-87FF-2934E3164FC2}"/>
              </a:ext>
            </a:extLst>
          </p:cNvPr>
          <p:cNvSpPr/>
          <p:nvPr/>
        </p:nvSpPr>
        <p:spPr>
          <a:xfrm>
            <a:off x="185624" y="2156740"/>
            <a:ext cx="202758" cy="202758"/>
          </a:xfrm>
          <a:prstGeom prst="rect">
            <a:avLst/>
          </a:prstGeom>
          <a:solidFill>
            <a:srgbClr val="7BCB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69B2B9-07E5-D3D4-4F0D-D535D0894B11}"/>
              </a:ext>
            </a:extLst>
          </p:cNvPr>
          <p:cNvSpPr txBox="1"/>
          <p:nvPr/>
        </p:nvSpPr>
        <p:spPr>
          <a:xfrm>
            <a:off x="388381" y="2105526"/>
            <a:ext cx="3546056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i="1" dirty="0"/>
              <a:t>Os países que atualmente (2022) produzem mais do que o composto suficiente para aplicar em todos os seus solos </a:t>
            </a:r>
            <a:r>
              <a:rPr lang="pt-PT" sz="1200" i="1" dirty="0" err="1"/>
              <a:t>agro-culturais</a:t>
            </a:r>
            <a:r>
              <a:rPr lang="pt-PT" sz="1200" i="1" dirty="0"/>
              <a:t> erodidos (10 </a:t>
            </a:r>
            <a:r>
              <a:rPr lang="pt-PT" sz="1200" i="1" dirty="0" err="1"/>
              <a:t>ton</a:t>
            </a:r>
            <a:r>
              <a:rPr lang="pt-PT" sz="1200" i="1" dirty="0"/>
              <a:t>/</a:t>
            </a:r>
            <a:r>
              <a:rPr lang="pt-PT" sz="1200" i="1" dirty="0" err="1"/>
              <a:t>ha</a:t>
            </a:r>
            <a:r>
              <a:rPr lang="pt-PT" sz="1200" i="1" dirty="0"/>
              <a:t> por ano</a:t>
            </a:r>
            <a:r>
              <a:rPr lang="it-IT" sz="1200" i="1" dirty="0"/>
              <a:t>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2DF37B3-62A0-5C35-3454-30618FAB9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7" b="1358"/>
          <a:stretch/>
        </p:blipFill>
        <p:spPr>
          <a:xfrm>
            <a:off x="7800230" y="2678130"/>
            <a:ext cx="4035286" cy="344215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15E52B-A147-B551-FD84-AF49EAC313A2}"/>
              </a:ext>
            </a:extLst>
          </p:cNvPr>
          <p:cNvSpPr txBox="1"/>
          <p:nvPr/>
        </p:nvSpPr>
        <p:spPr>
          <a:xfrm>
            <a:off x="4244672" y="4670110"/>
            <a:ext cx="3024568" cy="1491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600" dirty="0"/>
              <a:t>A fração de terra arável que poderia beneficiar do composto produzido na quantidade atualmente estimada é muito baixa</a:t>
            </a:r>
            <a:endParaRPr lang="it-IT" sz="1600" dirty="0"/>
          </a:p>
        </p:txBody>
      </p:sp>
      <p:pic>
        <p:nvPicPr>
          <p:cNvPr id="18" name="Elemento grafico 17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C1557416-ABAE-977C-8B35-FD4F6AF8F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236389" y="4609202"/>
            <a:ext cx="620965" cy="6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89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AAAC-F216-B120-D3E8-A59092010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DC2A27-9CA4-4E2C-59BF-4A5D418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3F92055-AE9B-7E95-839E-0EA7180B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F3987A-6DD4-F837-1A87-A86795496F3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94C020"/>
                </a:solidFill>
              </a:rPr>
              <a:t>Custo/benefício - do desperdício à oportunidade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EECFDF-F1C0-421C-57BD-9F33B7E04ABD}"/>
              </a:ext>
            </a:extLst>
          </p:cNvPr>
          <p:cNvSpPr txBox="1"/>
          <p:nvPr/>
        </p:nvSpPr>
        <p:spPr>
          <a:xfrm>
            <a:off x="287002" y="1580981"/>
            <a:ext cx="11700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Os custos e benefícios associados à reutilização de resíduos orgânicos podem variar em função de fatores como o tipo de resíduos, o método de reutilização escolhido, os regulamentos locais e os objetivos específicos do programa de reutilização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EC30746-590D-EABB-ECEB-CCEDA405FCCB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2EFB78-1CF2-1B7A-DB13-D3635152771C}"/>
              </a:ext>
            </a:extLst>
          </p:cNvPr>
          <p:cNvSpPr txBox="1"/>
          <p:nvPr/>
        </p:nvSpPr>
        <p:spPr>
          <a:xfrm>
            <a:off x="287003" y="2333897"/>
            <a:ext cx="502841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93C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Custos</a:t>
            </a:r>
            <a:endParaRPr lang="en-US" b="1" dirty="0">
              <a:solidFill>
                <a:srgbClr val="93C01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Investimento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em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infra-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estruturas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estabelecimento de instalações investimento inicial em </a:t>
            </a:r>
            <a:r>
              <a:rPr lang="pt-PT" sz="1600" i="1" dirty="0" err="1">
                <a:latin typeface="Calibri" panose="020F0502020204030204" pitchFamily="34" charset="0"/>
                <a:ea typeface="Calibri" panose="020F0502020204030204" pitchFamily="34" charset="0"/>
              </a:rPr>
              <a:t>infra-estruturas</a:t>
            </a:r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, equipamento e tecnologia</a:t>
            </a:r>
            <a:endParaRPr lang="en-GB" sz="16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Custos de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transporte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custos associados a veículos, combustível e mão de obra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Custos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operacionais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mão de obra, energia, manutenção e monitorização</a:t>
            </a:r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16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Conformidade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regulamentar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i="1" dirty="0"/>
              <a:t>O cumprimento dos regulamentos e normas ambientais pode exigir investimentos adicionais em monitorização</a:t>
            </a:r>
            <a:endParaRPr lang="en-US" sz="1600" i="1" dirty="0"/>
          </a:p>
          <a:p>
            <a:pPr algn="ctr"/>
            <a:endParaRPr lang="it-IT" sz="1600" i="1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Desafios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mercado</a:t>
            </a:r>
            <a:endParaRPr lang="it-IT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39AA67-29D5-6252-0E35-C60589CDDBA4}"/>
              </a:ext>
            </a:extLst>
          </p:cNvPr>
          <p:cNvSpPr txBox="1"/>
          <p:nvPr/>
        </p:nvSpPr>
        <p:spPr>
          <a:xfrm>
            <a:off x="6876585" y="2432060"/>
            <a:ext cx="502841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93C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Benefícios</a:t>
            </a:r>
            <a:endParaRPr lang="en-US" sz="1800" b="1" dirty="0">
              <a:solidFill>
                <a:srgbClr val="93C01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Redução dos custos de eliminação de resíduos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redução das taxas de deposição em aterro</a:t>
            </a: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Melhoria e fertilidade do solo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custos associados a veículos, combustível e mão de obra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Produção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energia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O biogás para produção de energia é um exemplo</a:t>
            </a:r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Oportunidades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económicas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Como a criação de emprego em instalações de reciclagem, a produção de composto ou de bioenergia</a:t>
            </a:r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it-IT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Redução de gases com efeito de estufa</a:t>
            </a:r>
            <a:endParaRPr lang="it-IT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333A8C5-2B72-B7C6-F66E-887CC1F0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97" y="2110853"/>
            <a:ext cx="1522988" cy="418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ADB5565-4354-3C2E-4711-D7A882FB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5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74B0CE-4517-DB8E-9466-87E7BB3A57E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Vantagens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desvantagens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44CAAF-6FC0-32EE-BB62-F0CC9079C492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visão geral das vantagens e desvantagens relacionadas com as diferentes estratégias de gestão dos resíduos orgânicos</a:t>
            </a:r>
            <a:endParaRPr lang="it-IT" dirty="0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8013C40F-6F4E-FE98-BFFE-170F18903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669987"/>
              </p:ext>
            </p:extLst>
          </p:nvPr>
        </p:nvGraphicFramePr>
        <p:xfrm>
          <a:off x="558752" y="2583735"/>
          <a:ext cx="4896512" cy="3220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8292E20B-9DE0-D2C5-F03B-D89432A01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7890052"/>
              </p:ext>
            </p:extLst>
          </p:nvPr>
        </p:nvGraphicFramePr>
        <p:xfrm>
          <a:off x="6308520" y="2621976"/>
          <a:ext cx="5456141" cy="3371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6C31C3B4-D308-D097-192E-0CB512975F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509" y="3734503"/>
            <a:ext cx="1146412" cy="11464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94B9B90-CC57-58DE-C730-AD876B9526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9845" y="3624713"/>
            <a:ext cx="1201128" cy="13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ADB5565-4354-3C2E-4711-D7A882FB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74B0CE-4517-DB8E-9466-87E7BB3A57E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Vantagens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desvantagens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44CAAF-6FC0-32EE-BB62-F0CC9079C492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visão geral das vantagens e desvantagens relacionadas com as principais estratégias de gestão dos resíduos orgânicos</a:t>
            </a:r>
            <a:endParaRPr lang="it-IT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EB752C2-105A-D3BC-1249-92F01DBF8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661391"/>
              </p:ext>
            </p:extLst>
          </p:nvPr>
        </p:nvGraphicFramePr>
        <p:xfrm>
          <a:off x="567141" y="2697708"/>
          <a:ext cx="5368878" cy="291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D5D58495-83B6-2259-446C-7AEBA18D6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677090"/>
              </p:ext>
            </p:extLst>
          </p:nvPr>
        </p:nvGraphicFramePr>
        <p:xfrm>
          <a:off x="6451599" y="2697707"/>
          <a:ext cx="5527879" cy="35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0A8F4EF1-6FCE-808D-6328-9CCE5BD6EF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562" y="3773358"/>
            <a:ext cx="1087315" cy="140195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266734B-295E-EC9B-5404-B1029FD7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6116" y="3519893"/>
            <a:ext cx="1510445" cy="15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9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ADB5565-4354-3C2E-4711-D7A882FB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74B0CE-4517-DB8E-9466-87E7BB3A57E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Vantagens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desvantagens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44CAAF-6FC0-32EE-BB62-F0CC9079C492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visão geral das vantagens e desvantagens relacionadas com as principais estratégias de gestão dos resíduos orgânicos</a:t>
            </a:r>
            <a:endParaRPr lang="it-IT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EB752C2-105A-D3BC-1249-92F01DBF8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67504"/>
              </p:ext>
            </p:extLst>
          </p:nvPr>
        </p:nvGraphicFramePr>
        <p:xfrm>
          <a:off x="567141" y="2223083"/>
          <a:ext cx="4896512" cy="310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D5D58495-83B6-2259-446C-7AEBA18D6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703352"/>
              </p:ext>
            </p:extLst>
          </p:nvPr>
        </p:nvGraphicFramePr>
        <p:xfrm>
          <a:off x="6255982" y="2223083"/>
          <a:ext cx="5458346" cy="329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A4B55E00-7328-2C19-A7A1-14778E9285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003" y="3588263"/>
            <a:ext cx="1525349" cy="15253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F4A8350-3132-603F-5B76-9DBC718DCD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9340" y="3717947"/>
            <a:ext cx="1434433" cy="13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5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DCDB2-B131-B091-7F2D-28A06D643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D65731-201D-888B-E624-234D5F04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5161B0D-D682-BD53-7138-C0BBE1FC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02798A-8390-58BE-1541-4B5306E476B3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94C020"/>
                </a:solidFill>
              </a:rPr>
              <a:t>Legislação europeia sobre a reutilização de resíduos orgânicos na agricultura</a:t>
            </a:r>
            <a:endParaRPr lang="it-IT" sz="28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22A6D9C-F20E-A571-90EA-B3054B2AC00E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</a:p>
        </p:txBody>
      </p:sp>
      <p:pic>
        <p:nvPicPr>
          <p:cNvPr id="7" name="Immagine 6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B976000B-3112-33AB-3D16-54CD36EA4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31" y="5475071"/>
            <a:ext cx="2433320" cy="9226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9D7663-ADD1-67A2-9BDD-18F5C98E308D}"/>
              </a:ext>
            </a:extLst>
          </p:cNvPr>
          <p:cNvSpPr txBox="1"/>
          <p:nvPr/>
        </p:nvSpPr>
        <p:spPr>
          <a:xfrm>
            <a:off x="287003" y="1580981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A legislação europeia sobre a reutilização de resíduos orgânicos na agricultura destina-se a promover práticas agrícolas sustentáveis e a proteção do ambiente. A UE dispõe de um quadro para a gestão e reciclagem de resíduos que inclui os resíduos orgânicos</a:t>
            </a:r>
            <a:endParaRPr lang="it-IT" dirty="0"/>
          </a:p>
        </p:txBody>
      </p:sp>
      <p:pic>
        <p:nvPicPr>
          <p:cNvPr id="3" name="Elemento grafico 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0658F786-E3CF-9B4B-0898-F5CBACAB9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2846603"/>
            <a:ext cx="620965" cy="6209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65B3BD-6953-CC60-0DC7-1CF0C2A8AE99}"/>
              </a:ext>
            </a:extLst>
          </p:cNvPr>
          <p:cNvSpPr txBox="1"/>
          <p:nvPr/>
        </p:nvSpPr>
        <p:spPr>
          <a:xfrm>
            <a:off x="1135844" y="2846603"/>
            <a:ext cx="10674624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</a:rPr>
              <a:t>Diretiva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-Quadro "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</a:rPr>
              <a:t>Resíduos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" |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Diretiva 2008/98/CE) estabelece princípios e definições relacionados com os resíduos, a reciclagem e a recuperação. Incentiva a reutilização de resíduos orgânicos sempre que possível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58299D0E-94F1-0661-EAE8-37C995BDF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3793661"/>
            <a:ext cx="620965" cy="6209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828631-3120-9D1F-D6EA-0CE4D6D23B80}"/>
              </a:ext>
            </a:extLst>
          </p:cNvPr>
          <p:cNvSpPr txBox="1"/>
          <p:nvPr/>
        </p:nvSpPr>
        <p:spPr>
          <a:xfrm>
            <a:off x="1172819" y="3754555"/>
            <a:ext cx="10674624" cy="960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</a:rPr>
              <a:t>Plano de Ação para a Economia Circular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| 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o Pacto Ecológico Europeu e o Plano de Ação para a Economia Circular sublinham a importância da utilização e gestão sustentáveis dos resíduos orgânicos na agricultura para reduzir os resíduos e promover a eficiência dos recurso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Elemento grafico 11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DD1608E3-02F3-99F8-C913-98CBBAAF1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4661456"/>
            <a:ext cx="620965" cy="62096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02072E-A970-A3D8-C9D8-34ED70FEAE90}"/>
              </a:ext>
            </a:extLst>
          </p:cNvPr>
          <p:cNvSpPr txBox="1"/>
          <p:nvPr/>
        </p:nvSpPr>
        <p:spPr>
          <a:xfrm>
            <a:off x="1172819" y="4738245"/>
            <a:ext cx="10674624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</a:rPr>
              <a:t>As regulamentações e diretrizes específicas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podem variar de um país para outro dentro da UE. A regulamentação local pode fornecer orientações mais pormenorizadas e específicas para cada região sobre a utilização de resíduos orgânicos na agricultura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31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39DD-4A91-A922-A039-0F3901E1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A983-1239-658F-30BE-D9F25024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28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C8F72B3-207E-F58E-4136-7720FB82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837D91-2646-2897-FF07-8B415A3FAD25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94C020"/>
                </a:solidFill>
              </a:rPr>
              <a:t>Regulamento da UE relativo aos produtos fertilizantes (</a:t>
            </a:r>
            <a:r>
              <a:rPr lang="pt-PT" sz="2400" b="1" dirty="0" err="1">
                <a:solidFill>
                  <a:srgbClr val="94C020"/>
                </a:solidFill>
              </a:rPr>
              <a:t>Reg</a:t>
            </a:r>
            <a:r>
              <a:rPr lang="pt-PT" sz="2400" b="1" dirty="0">
                <a:solidFill>
                  <a:srgbClr val="94C020"/>
                </a:solidFill>
              </a:rPr>
              <a:t>. UE 2019/1009)</a:t>
            </a:r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A2AC7F-5C60-1EAC-BB69-3A463F487DA2}"/>
              </a:ext>
            </a:extLst>
          </p:cNvPr>
          <p:cNvSpPr txBox="1"/>
          <p:nvPr/>
        </p:nvSpPr>
        <p:spPr>
          <a:xfrm>
            <a:off x="321733" y="2442948"/>
            <a:ext cx="11525710" cy="3393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Maior facilidade para os produtores de fertilizantes orgânicos e das cadeias de recuperação venderem produtos com normas de qualidade harmonizadas para todos os tipos de materiais que podem ser comercializados em toda a União Europeia.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Maior escolha para os agricultores, redução dos riscos para o ambiente e para a saúde dos consumidores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O caso dos fertilizantes </a:t>
            </a:r>
            <a:r>
              <a:rPr lang="pt-PT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organo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-minerais com "baixo teor de cádmio" &lt;20 mg/kg permite uma melhor proteção do solo e uma redução dos riscos para a saúde e o ambiente em comparação com os fertilizantes minerais com elevado teor de cádmio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Promoção da utilização de fertilizantes orgânicos e biológicos derivados da recuperação de materiais residuais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Estabelecimento de critérios de qualidade, segurança e ambiente à escala da UE para os adubos "comunitários.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A harmonização total do mercado interno eliminará todos os custos relacionados com o reconhecimento mútuo e/ou a divergência das normas nacionais e assegurará um nível uniforme de proteção da saúde humana e do ambiente.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DCB26E-C95A-59D7-C21D-05331D17327B}"/>
              </a:ext>
            </a:extLst>
          </p:cNvPr>
          <p:cNvSpPr txBox="1"/>
          <p:nvPr/>
        </p:nvSpPr>
        <p:spPr>
          <a:xfrm>
            <a:off x="205974" y="1519426"/>
            <a:ext cx="11780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Aplicadas desde 16 de julho de 2022, as novas regras estão a reforçar o papel do mercado único, ajudam a reduzir o impacto ambiental dos fertilizantes, limitam o seu risco para a saúde humana e reduzem a dependência da Europa em relação aos fertilizantes importados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367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39DD-4A91-A922-A039-0F3901E1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A983-1239-658F-30BE-D9F25024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C8F72B3-207E-F58E-4136-7720FB82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6</a:t>
            </a:r>
          </a:p>
        </p:txBody>
      </p:sp>
      <p:pic>
        <p:nvPicPr>
          <p:cNvPr id="3" name="Immagine 2" descr="Immagine che contiene testo, diagramma, Carattere, schermata&#10;&#10;Descrizione generata automaticamente">
            <a:extLst>
              <a:ext uri="{FF2B5EF4-FFF2-40B4-BE49-F238E27FC236}">
                <a16:creationId xmlns:a16="http://schemas.microsoft.com/office/drawing/2014/main" id="{FD6EE37B-8121-5B3D-AC72-E273DCEFB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3462"/>
          <a:stretch>
            <a:fillRect/>
          </a:stretch>
        </p:blipFill>
        <p:spPr bwMode="auto">
          <a:xfrm>
            <a:off x="784380" y="2548494"/>
            <a:ext cx="6551510" cy="3458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AD0912-AA4C-B762-43CB-8EF9EF0E44CC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94C020"/>
                </a:solidFill>
              </a:rPr>
              <a:t>Interações entre a ciência e a política da UE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45C721-E573-57B1-0938-0464BA51769B}"/>
              </a:ext>
            </a:extLst>
          </p:cNvPr>
          <p:cNvSpPr txBox="1"/>
          <p:nvPr/>
        </p:nvSpPr>
        <p:spPr>
          <a:xfrm>
            <a:off x="287003" y="1580981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 Mecanismo de Aconselhamento Científico (SAM) da Comissão Europeia foi criado em 2016 para substituir o Conselheiro Científico Principal que era, até então, o único conselheiro científico, respondendo diretamente ao Presidente da Comissão Europeia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5B8277-19BF-90C5-9877-CED361618465}"/>
              </a:ext>
            </a:extLst>
          </p:cNvPr>
          <p:cNvSpPr txBox="1"/>
          <p:nvPr/>
        </p:nvSpPr>
        <p:spPr>
          <a:xfrm>
            <a:off x="8131866" y="4792551"/>
            <a:ext cx="377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</a:rPr>
              <a:t>A SAM baseia-se num grupo de peritos de Conselheiros Científicos Principais nomeados pelo Conselho Europeu</a:t>
            </a:r>
            <a:endParaRPr lang="it-IT" sz="1600" i="1" dirty="0"/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385550B-7459-20FA-DEAD-8BE03322C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5890" y="4792551"/>
            <a:ext cx="620965" cy="6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0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E9F551-02CD-E049-7125-CFA4865F3F3A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94C020"/>
                </a:solidFill>
              </a:rPr>
              <a:t>Introdução</a:t>
            </a:r>
            <a:endParaRPr lang="it-IT" sz="28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672F2B-5373-143A-FF22-2F8F3D7D9D5A}"/>
              </a:ext>
            </a:extLst>
          </p:cNvPr>
          <p:cNvSpPr txBox="1"/>
          <p:nvPr/>
        </p:nvSpPr>
        <p:spPr>
          <a:xfrm>
            <a:off x="287003" y="163716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A reutilização agrícola de resíduos orgânicos representa uma fronteira pioneira na agricultura sustentável e na gestão ambiental. Refere-se à prática de reciclagem de resíduos orgânicos de volta ao sistema agrícola para aumentar a fertilidade do solo, melhorar a estrutura do solo e promover práticas agrícolas sustentáveis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E4B4D2-F861-EC89-2F54-1D4314EAC63D}"/>
              </a:ext>
            </a:extLst>
          </p:cNvPr>
          <p:cNvSpPr txBox="1"/>
          <p:nvPr/>
        </p:nvSpPr>
        <p:spPr>
          <a:xfrm>
            <a:off x="138362" y="2897962"/>
            <a:ext cx="1191727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pt-PT" sz="2400" b="1" u="sng" dirty="0">
                <a:solidFill>
                  <a:srgbClr val="94C020"/>
                </a:solidFill>
              </a:rPr>
              <a:t>PROMOÇÃO DE UMA AGRICULTURA SUSTENTÁVEL E </a:t>
            </a:r>
            <a:r>
              <a:rPr lang="en-GB" sz="2400" b="1" u="sng" dirty="0">
                <a:solidFill>
                  <a:srgbClr val="94C020"/>
                </a:solidFill>
              </a:rPr>
              <a:t>…</a:t>
            </a:r>
            <a:endParaRPr lang="it-IT" sz="2400" b="1" u="sng" dirty="0">
              <a:solidFill>
                <a:srgbClr val="94C02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56D7E5F-F228-3DC4-9106-A84F5267D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53"/>
          <a:stretch/>
        </p:blipFill>
        <p:spPr>
          <a:xfrm>
            <a:off x="2492899" y="3684412"/>
            <a:ext cx="2303690" cy="160975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501A57-5C3C-69B7-40EB-B949E16756B2}"/>
              </a:ext>
            </a:extLst>
          </p:cNvPr>
          <p:cNvSpPr txBox="1"/>
          <p:nvPr/>
        </p:nvSpPr>
        <p:spPr>
          <a:xfrm>
            <a:off x="2813742" y="5288418"/>
            <a:ext cx="1662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1" dirty="0">
                <a:latin typeface="Calibri" panose="020F0502020204030204" pitchFamily="34" charset="0"/>
                <a:ea typeface="Calibri" panose="020F0502020204030204" pitchFamily="34" charset="0"/>
              </a:rPr>
              <a:t>Saúde do solo e fertilidade</a:t>
            </a:r>
            <a:endParaRPr lang="it-IT" b="1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1BAE4CA-BFA6-E248-A9D6-780B87CB0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7" b="3798"/>
          <a:stretch/>
        </p:blipFill>
        <p:spPr>
          <a:xfrm>
            <a:off x="5341487" y="3855552"/>
            <a:ext cx="1673230" cy="146293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BAC2BA-728B-F971-3C4A-B0BEE670D4AE}"/>
              </a:ext>
            </a:extLst>
          </p:cNvPr>
          <p:cNvSpPr txBox="1"/>
          <p:nvPr/>
        </p:nvSpPr>
        <p:spPr>
          <a:xfrm>
            <a:off x="5055483" y="5288418"/>
            <a:ext cx="2303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1" dirty="0">
                <a:latin typeface="Calibri" panose="020F0502020204030204" pitchFamily="34" charset="0"/>
                <a:ea typeface="Calibri" panose="020F0502020204030204" pitchFamily="34" charset="0"/>
              </a:rPr>
              <a:t>Redução e reciclagem de resíduos</a:t>
            </a:r>
            <a:endParaRPr lang="it-IT" b="1" i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F8DEFE5-0061-4824-6799-FEB886514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84" b="-1605"/>
          <a:stretch/>
        </p:blipFill>
        <p:spPr>
          <a:xfrm>
            <a:off x="7950968" y="3791114"/>
            <a:ext cx="1427290" cy="152593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3A206AE-3809-D2F6-BAAA-4A0D294055CD}"/>
              </a:ext>
            </a:extLst>
          </p:cNvPr>
          <p:cNvSpPr txBox="1"/>
          <p:nvPr/>
        </p:nvSpPr>
        <p:spPr>
          <a:xfrm>
            <a:off x="7716254" y="5266347"/>
            <a:ext cx="1673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Conformidade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regulamentar</a:t>
            </a:r>
            <a:endParaRPr lang="it-IT" b="1" i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A8F3A83-1377-B4DC-F845-65151E440C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4" b="1474"/>
          <a:stretch/>
        </p:blipFill>
        <p:spPr>
          <a:xfrm>
            <a:off x="310080" y="3975868"/>
            <a:ext cx="2123897" cy="137514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7712166-AC79-D7BD-A94D-58CCAAF4DC3B}"/>
              </a:ext>
            </a:extLst>
          </p:cNvPr>
          <p:cNvSpPr txBox="1"/>
          <p:nvPr/>
        </p:nvSpPr>
        <p:spPr>
          <a:xfrm>
            <a:off x="310081" y="5317044"/>
            <a:ext cx="212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Eficiência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dos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recursos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eficiência</a:t>
            </a:r>
            <a:endParaRPr lang="it-IT" b="1" i="1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30607CB-16D7-325A-D80E-BBC4D841B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60" t="-2629" r="160" b="-9939"/>
          <a:stretch/>
        </p:blipFill>
        <p:spPr>
          <a:xfrm>
            <a:off x="10182559" y="3791114"/>
            <a:ext cx="1492282" cy="165955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47E908-8209-D390-1ABB-727F6ED7A1C6}"/>
              </a:ext>
            </a:extLst>
          </p:cNvPr>
          <p:cNvSpPr txBox="1"/>
          <p:nvPr/>
        </p:nvSpPr>
        <p:spPr>
          <a:xfrm>
            <a:off x="9966122" y="5276928"/>
            <a:ext cx="1845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Economia de custos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poupança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51145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6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D725194-E381-6338-86D3-D8F3A585E542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4E074C6F-A052-BF0B-3364-042D34FC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</a:t>
            </a:r>
            <a:r>
              <a:rPr lang="en-US" b="1" dirty="0"/>
              <a:t>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82A832-4093-3B3A-2B56-6604A091EBE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94C020"/>
                </a:solidFill>
              </a:rPr>
              <a:t>Tipologias e caraterização dos resíduos agrícolas</a:t>
            </a:r>
            <a:endParaRPr lang="it-IT" sz="28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7BE236A-E1BC-5E84-D2BA-85D92132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47873" y="1803214"/>
            <a:ext cx="5649826" cy="425678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997791-1C2F-F80F-919C-43AFB854BDF9}"/>
              </a:ext>
            </a:extLst>
          </p:cNvPr>
          <p:cNvSpPr txBox="1"/>
          <p:nvPr/>
        </p:nvSpPr>
        <p:spPr>
          <a:xfrm>
            <a:off x="287002" y="2076319"/>
            <a:ext cx="59963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Os resíduos orgânicos que podem ser utilizados na agricultura são classificados com base na sua origem e composição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Resíduos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culturas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Resíduos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da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pecuária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Resíduos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agro-industriais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Resíduos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aquacultura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94512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81875EB-1F7D-7BB9-E559-8761549DFAE6}"/>
              </a:ext>
            </a:extLst>
          </p:cNvPr>
          <p:cNvSpPr/>
          <p:nvPr/>
        </p:nvSpPr>
        <p:spPr>
          <a:xfrm rot="16200000">
            <a:off x="3730518" y="3398989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B51D3746-F351-15E3-46D2-57EDB51FB8BC}"/>
              </a:ext>
            </a:extLst>
          </p:cNvPr>
          <p:cNvSpPr txBox="1">
            <a:spLocks/>
          </p:cNvSpPr>
          <p:nvPr/>
        </p:nvSpPr>
        <p:spPr>
          <a:xfrm>
            <a:off x="138363" y="6238876"/>
            <a:ext cx="11917279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Module: A / Learning Unit: 4 / Sub Unit: 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DAF8AF-190F-B141-D915-3FC352D5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1" y="1395664"/>
            <a:ext cx="856705" cy="8567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F130DE4-B8E5-CB6A-B209-AA1805EA2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r="7870" b="5955"/>
          <a:stretch/>
        </p:blipFill>
        <p:spPr bwMode="auto">
          <a:xfrm>
            <a:off x="3458492" y="4428621"/>
            <a:ext cx="1099651" cy="1019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64BC21-F732-C169-6712-E82BCDA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2" y="4423073"/>
            <a:ext cx="1000832" cy="99895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D069CF4-E2BE-15C7-22F5-1CBA2E004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3185" y="5071785"/>
            <a:ext cx="883561" cy="8298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F3655ED-AE50-1983-03CB-7E84C9925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01" y="2011960"/>
            <a:ext cx="1044697" cy="8414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3720A3C-2525-AA5E-AC9E-056EED3DC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2" b="8000"/>
          <a:stretch/>
        </p:blipFill>
        <p:spPr bwMode="auto">
          <a:xfrm>
            <a:off x="935448" y="1987897"/>
            <a:ext cx="1056334" cy="823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EFD390F-B1D2-1440-80BE-571EE2510E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1"/>
          <a:stretch/>
        </p:blipFill>
        <p:spPr bwMode="auto">
          <a:xfrm>
            <a:off x="4122523" y="3255306"/>
            <a:ext cx="1002622" cy="795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C59B83E-5F7B-84B8-B1BF-C07BA8F986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3" y="3255306"/>
            <a:ext cx="1000832" cy="87729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761ECB-4088-501A-5937-2E571E76B58C}"/>
              </a:ext>
            </a:extLst>
          </p:cNvPr>
          <p:cNvSpPr txBox="1"/>
          <p:nvPr/>
        </p:nvSpPr>
        <p:spPr>
          <a:xfrm>
            <a:off x="5679268" y="1025900"/>
            <a:ext cx="630944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Resíduos de culturas: 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caules, folhas e outras partes de plantas deixadas no campo após a colheita. Composição variável.</a:t>
            </a:r>
          </a:p>
          <a:p>
            <a:pPr marL="342900" indent="-342900" algn="just">
              <a:buAutoNum type="arabicPeriod"/>
            </a:pP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Resíduos de silagem: 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resíduos do processo de ensilagem utilizados para preservar as culturas forrageiras.</a:t>
            </a:r>
          </a:p>
          <a:p>
            <a:pPr marL="342900" indent="-342900" algn="just">
              <a:buAutoNum type="arabicPeriod"/>
            </a:pP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Cama de aves de capoeira: 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Mistura de excrementos de galinha e material de cama.</a:t>
            </a:r>
          </a:p>
          <a:p>
            <a:pPr marL="342900" indent="-342900" algn="just">
              <a:buAutoNum type="arabicPeriod"/>
            </a:pP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Estrume: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 resíduos animais, frequentemente misturados com material de cama, produzidos nas explorações agrícolas.</a:t>
            </a:r>
          </a:p>
          <a:p>
            <a:pPr marL="342900" indent="-342900" algn="just">
              <a:buAutoNum type="arabicPeriod"/>
            </a:pP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Lamas de águas residuais: 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provenientes do tratamento de águas residuais agrícolas ou de transformação de alimentos. Manuseamento cuidadoso devido a potenciais contaminantes.</a:t>
            </a:r>
          </a:p>
          <a:p>
            <a:pPr marL="342900" indent="-342900" algn="just">
              <a:buAutoNum type="arabicPeriod"/>
            </a:pP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Resíduos da transformação de alimentos: 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subprodutos gerados durante a transformação de alimentos.</a:t>
            </a:r>
          </a:p>
          <a:p>
            <a:pPr marL="342900" indent="-342900" algn="just">
              <a:buAutoNum type="arabicPeriod"/>
            </a:pP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Resíduos de aquacultura: 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</a:rPr>
              <a:t>Resíduos gerados pelas atividades de aquacultura. Resíduos de madeira: resíduos de indústrias de transformação de madeira ou de poda de árvores.</a:t>
            </a:r>
          </a:p>
          <a:p>
            <a:endParaRPr lang="it-IT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AA1EDF-76E8-F73C-B9B1-A348AA9807E3}"/>
              </a:ext>
            </a:extLst>
          </p:cNvPr>
          <p:cNvSpPr txBox="1"/>
          <p:nvPr/>
        </p:nvSpPr>
        <p:spPr>
          <a:xfrm>
            <a:off x="3540569" y="347923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N/P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5A117B72-6465-8EDD-EC54-DBFD3E02AE76}"/>
              </a:ext>
            </a:extLst>
          </p:cNvPr>
          <p:cNvSpPr/>
          <p:nvPr/>
        </p:nvSpPr>
        <p:spPr>
          <a:xfrm rot="16200000">
            <a:off x="3730518" y="4562321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88D32D-94FA-14FD-73EE-40D236CA229F}"/>
              </a:ext>
            </a:extLst>
          </p:cNvPr>
          <p:cNvSpPr txBox="1"/>
          <p:nvPr/>
        </p:nvSpPr>
        <p:spPr>
          <a:xfrm>
            <a:off x="3133813" y="4638946"/>
            <a:ext cx="10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C/N/P/K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8E35F8CB-C6B3-5BF5-75D5-FE17DFFB1E63}"/>
              </a:ext>
            </a:extLst>
          </p:cNvPr>
          <p:cNvSpPr/>
          <p:nvPr/>
        </p:nvSpPr>
        <p:spPr>
          <a:xfrm rot="16200000">
            <a:off x="1788784" y="3295309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7EB214A-B1BF-8CF1-ED32-507987FAC81A}"/>
              </a:ext>
            </a:extLst>
          </p:cNvPr>
          <p:cNvSpPr txBox="1"/>
          <p:nvPr/>
        </p:nvSpPr>
        <p:spPr>
          <a:xfrm>
            <a:off x="1382954" y="3370115"/>
            <a:ext cx="10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C/N/P</a:t>
            </a: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99A36E2E-5CD4-83A0-57FF-AB3EEF08AA01}"/>
              </a:ext>
            </a:extLst>
          </p:cNvPr>
          <p:cNvSpPr/>
          <p:nvPr/>
        </p:nvSpPr>
        <p:spPr>
          <a:xfrm rot="16200000">
            <a:off x="2101620" y="2531835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100A20-3E3E-1888-D0BE-FFF0F28878A9}"/>
              </a:ext>
            </a:extLst>
          </p:cNvPr>
          <p:cNvSpPr txBox="1"/>
          <p:nvPr/>
        </p:nvSpPr>
        <p:spPr>
          <a:xfrm>
            <a:off x="1891791" y="2612076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N/C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12AE9C3-E7A0-F130-05EB-F54E10998A6E}"/>
              </a:ext>
            </a:extLst>
          </p:cNvPr>
          <p:cNvSpPr txBox="1"/>
          <p:nvPr/>
        </p:nvSpPr>
        <p:spPr>
          <a:xfrm>
            <a:off x="2497212" y="1047738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2F2363A-0817-D91A-C09F-BA65C7959AE9}"/>
              </a:ext>
            </a:extLst>
          </p:cNvPr>
          <p:cNvSpPr txBox="1"/>
          <p:nvPr/>
        </p:nvSpPr>
        <p:spPr>
          <a:xfrm>
            <a:off x="4244494" y="201196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3D8265A-E5A7-57BF-9AFB-A239BB0BB829}"/>
              </a:ext>
            </a:extLst>
          </p:cNvPr>
          <p:cNvSpPr txBox="1"/>
          <p:nvPr/>
        </p:nvSpPr>
        <p:spPr>
          <a:xfrm>
            <a:off x="4875916" y="3503501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1008C48-CFAB-ED1C-2460-FA1C16EF53CC}"/>
              </a:ext>
            </a:extLst>
          </p:cNvPr>
          <p:cNvSpPr txBox="1"/>
          <p:nvPr/>
        </p:nvSpPr>
        <p:spPr>
          <a:xfrm>
            <a:off x="4253251" y="49124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4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064A604-5892-5CE9-1D68-3FF3AE816F89}"/>
              </a:ext>
            </a:extLst>
          </p:cNvPr>
          <p:cNvSpPr txBox="1"/>
          <p:nvPr/>
        </p:nvSpPr>
        <p:spPr>
          <a:xfrm>
            <a:off x="2494235" y="59811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5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76B4D9E-F408-2DEE-ABD9-250D8B0D89EC}"/>
              </a:ext>
            </a:extLst>
          </p:cNvPr>
          <p:cNvSpPr txBox="1"/>
          <p:nvPr/>
        </p:nvSpPr>
        <p:spPr>
          <a:xfrm>
            <a:off x="412599" y="49124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6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7ABAF1C-23D1-86A0-D71C-78B6519DAEA7}"/>
              </a:ext>
            </a:extLst>
          </p:cNvPr>
          <p:cNvSpPr txBox="1"/>
          <p:nvPr/>
        </p:nvSpPr>
        <p:spPr>
          <a:xfrm>
            <a:off x="-11833" y="3503501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7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366DA2E-7567-ABD9-F044-B2DF3D078189}"/>
              </a:ext>
            </a:extLst>
          </p:cNvPr>
          <p:cNvSpPr txBox="1"/>
          <p:nvPr/>
        </p:nvSpPr>
        <p:spPr>
          <a:xfrm>
            <a:off x="510538" y="201196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6624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F4239F3B-766E-F655-6BD2-80C01387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482589-E205-B766-46BD-7F18CB43A5B9}"/>
              </a:ext>
            </a:extLst>
          </p:cNvPr>
          <p:cNvSpPr txBox="1"/>
          <p:nvPr/>
        </p:nvSpPr>
        <p:spPr>
          <a:xfrm>
            <a:off x="287003" y="153031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Atualmente, existem muitos projetos de investigação em curso e financiados pela UE que investigam soluções e tecnologias destinadas a recuperar não só nutrientes úteis para a agricultura, mas também elementos e moléculas para utilização noutros sectores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dirty="0"/>
          </a:p>
        </p:txBody>
      </p:sp>
      <p:pic>
        <p:nvPicPr>
          <p:cNvPr id="3" name="Elementi multimediali online 2" title="Sustainable Farming - Organic Fertiliser From Biogas Plant Residue">
            <a:hlinkClick r:id="" action="ppaction://media"/>
            <a:extLst>
              <a:ext uri="{FF2B5EF4-FFF2-40B4-BE49-F238E27FC236}">
                <a16:creationId xmlns:a16="http://schemas.microsoft.com/office/drawing/2014/main" id="{32DDFD31-B732-20F3-F14C-A5FC2CF308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11263" y="4283396"/>
            <a:ext cx="3124862" cy="17655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60B656-D6A4-48CD-2AD8-13167181DEAA}"/>
              </a:ext>
            </a:extLst>
          </p:cNvPr>
          <p:cNvSpPr txBox="1"/>
          <p:nvPr/>
        </p:nvSpPr>
        <p:spPr>
          <a:xfrm>
            <a:off x="8611262" y="2523713"/>
            <a:ext cx="31248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Projeto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europeu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NOMADprojectnomad.eu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</a:rPr>
              <a:t>Há experiência e investigação em curso sobre a utilização como fertilizante de resíduos orgânicos provenientes de processos de produção de bioenergia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4A0008-E310-C16A-A076-CD953513665D}"/>
              </a:ext>
            </a:extLst>
          </p:cNvPr>
          <p:cNvSpPr txBox="1"/>
          <p:nvPr/>
        </p:nvSpPr>
        <p:spPr>
          <a:xfrm>
            <a:off x="4278385" y="2528870"/>
            <a:ext cx="3699545" cy="1661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Einterreg</a:t>
            </a: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 Noroeste da Europa </a:t>
            </a:r>
            <a:r>
              <a:rPr lang="pt-PT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AgriWasteValue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</a:rPr>
              <a:t>Transformar os resíduos agrícolas em compostos bioativos para sectores industriais como a cosmética e a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nutracêutica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</a:rPr>
              <a:t>. Em segundo lugar, nos domínios da energia, da química e da agricultura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BC1DB1-D2FF-AF2A-B6B5-5B963DBC28D4}"/>
              </a:ext>
            </a:extLst>
          </p:cNvPr>
          <p:cNvSpPr txBox="1"/>
          <p:nvPr/>
        </p:nvSpPr>
        <p:spPr>
          <a:xfrm>
            <a:off x="380335" y="2528868"/>
            <a:ext cx="327593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</a:rPr>
              <a:t>Horizonte 2020 da UE Projeto Rustica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</a:rPr>
              <a:t>Solução técnica para converter resíduos orgânicos de frutas e legumes em novos produtos fertilizantes de base biológica que respondam às necessidades da agricultura moderna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magine 13">
            <a:hlinkClick r:id="rId4"/>
            <a:extLst>
              <a:ext uri="{FF2B5EF4-FFF2-40B4-BE49-F238E27FC236}">
                <a16:creationId xmlns:a16="http://schemas.microsoft.com/office/drawing/2014/main" id="{A80EE36B-3DAE-7A60-90D4-B317C85F2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566" y="4252418"/>
            <a:ext cx="3124865" cy="17965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Immagine 14">
            <a:hlinkClick r:id="rId6"/>
            <a:extLst>
              <a:ext uri="{FF2B5EF4-FFF2-40B4-BE49-F238E27FC236}">
                <a16:creationId xmlns:a16="http://schemas.microsoft.com/office/drawing/2014/main" id="{0A6590E8-FE4B-5D03-0168-8263E954CB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5874" y="4300231"/>
            <a:ext cx="3124862" cy="1725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6D05D4-4F82-AABB-90AC-FD5EC83DCA7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investigação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inovação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446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76FBC3-FE23-CBBC-3519-61F19630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0DF4BB02-A9C0-BE39-0922-F180C50F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9B88A1-3DD9-F519-5B60-D6C1AAA701A6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94C020"/>
                </a:solidFill>
              </a:rPr>
              <a:t>O </a:t>
            </a:r>
            <a:r>
              <a:rPr lang="pt-PT" sz="2800" b="1" dirty="0" err="1">
                <a:solidFill>
                  <a:srgbClr val="94C020"/>
                </a:solidFill>
              </a:rPr>
              <a:t>biochar</a:t>
            </a:r>
            <a:r>
              <a:rPr lang="pt-PT" sz="2800" b="1" dirty="0">
                <a:solidFill>
                  <a:srgbClr val="94C020"/>
                </a:solidFill>
              </a:rPr>
              <a:t> como solução para uma agricultura sustentável</a:t>
            </a:r>
            <a:endParaRPr lang="it-IT" sz="2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2F2774-F6AB-9D5B-15C2-196E93ABC2F0}"/>
              </a:ext>
            </a:extLst>
          </p:cNvPr>
          <p:cNvSpPr txBox="1"/>
          <p:nvPr/>
        </p:nvSpPr>
        <p:spPr>
          <a:xfrm>
            <a:off x="287003" y="1637165"/>
            <a:ext cx="11617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é um tipo de carvão vegetal produzido através do processo de pirólise (os materiais orgânicos são aquecidos num ambiente com pouco oxigénio). O resultado é a degradação dos materiais numa substância rica em carbono. A produção de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biocarvão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é frequentemente efetuada utilizando várias fontes de biomassa, incluindo aparas de madeira, resíduos de culturas e outros resíduos orgânicos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FA0781-E9B2-67DE-AF0C-EE93C1776EF1}"/>
              </a:ext>
            </a:extLst>
          </p:cNvPr>
          <p:cNvSpPr txBox="1"/>
          <p:nvPr/>
        </p:nvSpPr>
        <p:spPr>
          <a:xfrm>
            <a:off x="2813742" y="5288418"/>
            <a:ext cx="1662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Transporte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distribuição</a:t>
            </a:r>
            <a:endParaRPr lang="it-IT" b="1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F3E3B9-BA5C-B320-DA83-609595165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6" r="164" b="7849"/>
          <a:stretch/>
        </p:blipFill>
        <p:spPr>
          <a:xfrm>
            <a:off x="5396302" y="3947822"/>
            <a:ext cx="1598063" cy="136922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DA0E23-D144-037C-5C9C-FE8EC7B3941A}"/>
              </a:ext>
            </a:extLst>
          </p:cNvPr>
          <p:cNvSpPr txBox="1"/>
          <p:nvPr/>
        </p:nvSpPr>
        <p:spPr>
          <a:xfrm>
            <a:off x="5235277" y="5288418"/>
            <a:ext cx="1779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Seleção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matérias-primas</a:t>
            </a:r>
            <a:endParaRPr lang="it-IT" b="1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73B60B2-FBFB-3F6C-A607-A76A02646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30" b="-16"/>
          <a:stretch/>
        </p:blipFill>
        <p:spPr>
          <a:xfrm>
            <a:off x="8141152" y="3947822"/>
            <a:ext cx="1142955" cy="13692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FF6BA3-D345-80A3-2664-4C3F66A530F2}"/>
              </a:ext>
            </a:extLst>
          </p:cNvPr>
          <p:cNvSpPr txBox="1"/>
          <p:nvPr/>
        </p:nvSpPr>
        <p:spPr>
          <a:xfrm>
            <a:off x="7725679" y="5282673"/>
            <a:ext cx="1745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Falta de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normalização</a:t>
            </a:r>
            <a:endParaRPr lang="it-IT" b="1" i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8C36B65-F3EF-58C1-0FE3-AD12D9D07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21" b="-1033"/>
          <a:stretch/>
        </p:blipFill>
        <p:spPr>
          <a:xfrm>
            <a:off x="741861" y="3947823"/>
            <a:ext cx="1312350" cy="134059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8945DB-CAB9-9828-9E31-0762872479E2}"/>
              </a:ext>
            </a:extLst>
          </p:cNvPr>
          <p:cNvSpPr txBox="1"/>
          <p:nvPr/>
        </p:nvSpPr>
        <p:spPr>
          <a:xfrm>
            <a:off x="310081" y="5317044"/>
            <a:ext cx="212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Consumo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energia</a:t>
            </a:r>
            <a:endParaRPr lang="it-IT" b="1" i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6D394A2-0743-25CB-A0BC-F8B8B2B6AD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2" r="3852"/>
          <a:stretch/>
        </p:blipFill>
        <p:spPr>
          <a:xfrm>
            <a:off x="10296699" y="3947822"/>
            <a:ext cx="1268064" cy="136922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543953-37EE-1F73-7598-76F5BAF08B88}"/>
              </a:ext>
            </a:extLst>
          </p:cNvPr>
          <p:cNvSpPr txBox="1"/>
          <p:nvPr/>
        </p:nvSpPr>
        <p:spPr>
          <a:xfrm>
            <a:off x="9887068" y="5276928"/>
            <a:ext cx="1806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Preocupações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sociais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éticas</a:t>
            </a:r>
            <a:endParaRPr lang="it-IT" b="1" i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8141B7-EC6B-0966-6511-80EB18CCDC81}"/>
              </a:ext>
            </a:extLst>
          </p:cNvPr>
          <p:cNvSpPr txBox="1"/>
          <p:nvPr/>
        </p:nvSpPr>
        <p:spPr>
          <a:xfrm>
            <a:off x="138362" y="2897962"/>
            <a:ext cx="1191727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PRINCIPAIS DESAFIOS</a:t>
            </a:r>
            <a:endParaRPr lang="it-IT" sz="2400" b="1" u="sng" dirty="0">
              <a:solidFill>
                <a:srgbClr val="94C02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A6149AC-DBB4-46AA-1FB1-5BD45BB1F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862" y="3947823"/>
            <a:ext cx="1361973" cy="131466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6DE97F5-F2E9-664C-B660-32CD343B1D22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223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C5296-180B-5A50-707A-A36124B5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BCEDDB0-9150-4ABD-009C-8483A4CC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B10653-81CC-72DA-D403-BF554BB71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2" y="1975899"/>
            <a:ext cx="6197882" cy="345881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462671-A64B-E643-FEDE-88E88EF6C1F7}"/>
              </a:ext>
            </a:extLst>
          </p:cNvPr>
          <p:cNvSpPr txBox="1"/>
          <p:nvPr/>
        </p:nvSpPr>
        <p:spPr>
          <a:xfrm>
            <a:off x="287003" y="1123797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pode ser produzido a partir de vários resíduos orgânicos, proporcionando uma forma de reciclar e reutilizar resíduos agrícolas, resíduos florestais e outras biomassas</a:t>
            </a:r>
            <a:endParaRPr lang="it-IT" dirty="0"/>
          </a:p>
        </p:txBody>
      </p:sp>
      <p:pic>
        <p:nvPicPr>
          <p:cNvPr id="10" name="Elementi multimediali online 9" title="What is Biochar?">
            <a:hlinkClick r:id="" action="ppaction://media"/>
            <a:extLst>
              <a:ext uri="{FF2B5EF4-FFF2-40B4-BE49-F238E27FC236}">
                <a16:creationId xmlns:a16="http://schemas.microsoft.com/office/drawing/2014/main" id="{194EFB53-69C3-4B26-33BB-F6543995A7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43353" y="2128651"/>
            <a:ext cx="3729162" cy="178524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F45019-ED4E-15AC-F221-49BDA8929861}"/>
              </a:ext>
            </a:extLst>
          </p:cNvPr>
          <p:cNvSpPr txBox="1"/>
          <p:nvPr/>
        </p:nvSpPr>
        <p:spPr>
          <a:xfrm>
            <a:off x="287002" y="5649520"/>
            <a:ext cx="6197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i="1" dirty="0">
                <a:ea typeface="EB Garamond" panose="00000500000000000000" pitchFamily="2" charset="0"/>
                <a:cs typeface="EB Garamond" panose="00000500000000000000" pitchFamily="2" charset="0"/>
              </a:rPr>
              <a:t>Benefícios da aplicação de </a:t>
            </a:r>
            <a:r>
              <a:rPr lang="pt-PT" sz="1200" i="1" dirty="0" err="1">
                <a:ea typeface="EB Garamond" panose="00000500000000000000" pitchFamily="2" charset="0"/>
                <a:cs typeface="EB Garamond" panose="00000500000000000000" pitchFamily="2" charset="0"/>
              </a:rPr>
              <a:t>biochar</a:t>
            </a:r>
            <a:r>
              <a:rPr lang="pt-PT" sz="1200" i="1" dirty="0">
                <a:ea typeface="EB Garamond" panose="00000500000000000000" pitchFamily="2" charset="0"/>
                <a:cs typeface="EB Garamond" panose="00000500000000000000" pitchFamily="2" charset="0"/>
              </a:rPr>
              <a:t> na agricultura (Fonte: Consórcio Europeu da Indústria do </a:t>
            </a:r>
            <a:r>
              <a:rPr lang="pt-PT" sz="1200" i="1" dirty="0" err="1">
                <a:ea typeface="EB Garamond" panose="00000500000000000000" pitchFamily="2" charset="0"/>
                <a:cs typeface="EB Garamond" panose="00000500000000000000" pitchFamily="2" charset="0"/>
              </a:rPr>
              <a:t>Biochar</a:t>
            </a:r>
            <a:r>
              <a:rPr lang="en-GB" sz="1200" i="1" dirty="0">
                <a:effectLst/>
                <a:ea typeface="EB Garamond" panose="00000500000000000000" pitchFamily="2" charset="0"/>
                <a:cs typeface="EB Garamond" panose="00000500000000000000" pitchFamily="2" charset="0"/>
              </a:rPr>
              <a:t>)</a:t>
            </a:r>
            <a:endParaRPr lang="it-IT" sz="1200" i="1" dirty="0"/>
          </a:p>
        </p:txBody>
      </p:sp>
      <p:pic>
        <p:nvPicPr>
          <p:cNvPr id="13" name="Elementi multimediali online 12" title="Biomass pyrolysis process">
            <a:hlinkClick r:id="" action="ppaction://media"/>
            <a:extLst>
              <a:ext uri="{FF2B5EF4-FFF2-40B4-BE49-F238E27FC236}">
                <a16:creationId xmlns:a16="http://schemas.microsoft.com/office/drawing/2014/main" id="{F9097B04-0531-8F72-C38F-80A219ACF39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943353" y="4274006"/>
            <a:ext cx="3729162" cy="178524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D7BEA7-8B9B-E9EC-93B1-830A6E41F912}"/>
              </a:ext>
            </a:extLst>
          </p:cNvPr>
          <p:cNvSpPr txBox="1"/>
          <p:nvPr/>
        </p:nvSpPr>
        <p:spPr>
          <a:xfrm>
            <a:off x="7943353" y="1768168"/>
            <a:ext cx="3729162" cy="3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o que é o </a:t>
            </a:r>
            <a:r>
              <a:rPr lang="pt-PT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biochar</a:t>
            </a: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?</a:t>
            </a:r>
            <a:endParaRPr lang="it-IT" sz="1600" i="1" dirty="0"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327CFBD-1A7B-BE95-3513-FD0F4824C48F}"/>
              </a:ext>
            </a:extLst>
          </p:cNvPr>
          <p:cNvSpPr txBox="1"/>
          <p:nvPr/>
        </p:nvSpPr>
        <p:spPr>
          <a:xfrm>
            <a:off x="7943353" y="3913279"/>
            <a:ext cx="3729162" cy="3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o processo de pirólise da biomassa </a:t>
            </a:r>
            <a:endParaRPr lang="it-IT" sz="1600" i="1" dirty="0"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B743-D770-6D3F-20C4-4CCDB458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C446C07F-12EE-D3D7-B19D-2BBF93F67F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68826" y="4441515"/>
            <a:ext cx="1788211" cy="21057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7A1D22-AE7A-55F7-3B62-5DAF5DB9B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9784595" y="2749591"/>
            <a:ext cx="2224009" cy="23263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9DB6FB-97B0-2E2A-4838-896BD81D66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4068" y="1995578"/>
            <a:ext cx="1833150" cy="177017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88C803-F0C4-2308-A578-C99F258E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20244D5-D127-3D7B-6DFC-D5D0299A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Module: A / Learning Unit: 4 / Sub Unit: 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EC4840-A2BF-D8C0-CF1A-723DFEA22945}"/>
              </a:ext>
            </a:extLst>
          </p:cNvPr>
          <p:cNvSpPr txBox="1"/>
          <p:nvPr/>
        </p:nvSpPr>
        <p:spPr>
          <a:xfrm>
            <a:off x="287003" y="1530310"/>
            <a:ext cx="11066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 manuseamento e armazenamento seguros do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são essenciais para minimizar os riscos potenciais e maximizar os seus benefícios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4C40AF-A3D4-4F01-DECB-45BAB27329CD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práticas</a:t>
            </a:r>
            <a:r>
              <a:rPr lang="en-US" sz="2400" b="1" dirty="0">
                <a:solidFill>
                  <a:srgbClr val="94C020"/>
                </a:solidFill>
              </a:rPr>
              <a:t> de </a:t>
            </a:r>
            <a:r>
              <a:rPr lang="en-US" sz="2400" b="1" dirty="0" err="1">
                <a:solidFill>
                  <a:srgbClr val="94C020"/>
                </a:solidFill>
              </a:rPr>
              <a:t>gestão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1699E9-6A66-A446-0DF5-38EB9D86DD22}"/>
              </a:ext>
            </a:extLst>
          </p:cNvPr>
          <p:cNvSpPr txBox="1"/>
          <p:nvPr/>
        </p:nvSpPr>
        <p:spPr>
          <a:xfrm>
            <a:off x="1896386" y="2551837"/>
            <a:ext cx="100086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pode gerar poeira, que pode ser nociva quando inalada. Para minimizar a poeira, umedeça 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antes de manusear ou usar agentes umectantes. Esta também é a melhor maneira de evitar o seu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de ser perdido para o vento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86C9BF-D61C-CA41-F87A-84C024772F08}"/>
              </a:ext>
            </a:extLst>
          </p:cNvPr>
          <p:cNvSpPr txBox="1"/>
          <p:nvPr/>
        </p:nvSpPr>
        <p:spPr>
          <a:xfrm>
            <a:off x="1443163" y="3936626"/>
            <a:ext cx="8881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é altamente inflamável, especialmente na forma de partículas finas. Mantenha os extintores de incêndio prontamente disponíveis e assegure-se de que a sua área de armazenamento cumpre os regulamentos de segurança contra incêndios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369D3AC-0D9F-EE0D-CA74-9E4409774DE9}"/>
              </a:ext>
            </a:extLst>
          </p:cNvPr>
          <p:cNvSpPr txBox="1"/>
          <p:nvPr/>
        </p:nvSpPr>
        <p:spPr>
          <a:xfrm>
            <a:off x="2227690" y="5422725"/>
            <a:ext cx="9677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Armazenar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</a:rPr>
              <a:t>biochar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numa área seca e bem ventilada para evitar a absorção de humidade e o crescimento de traças ou bactérias. Utilize recipientes ou sacos selados para o proteger de contaminantes ambientais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0123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</TotalTime>
  <Words>3773</Words>
  <Application>Microsoft Office PowerPoint</Application>
  <PresentationFormat>Ecrã Panorâmico</PresentationFormat>
  <Paragraphs>269</Paragraphs>
  <Slides>30</Slides>
  <Notes>0</Notes>
  <HiddenSlides>0</HiddenSlides>
  <MMClips>5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EB Garamond</vt:lpstr>
      <vt:lpstr>Wingdings</vt:lpstr>
      <vt:lpstr>Tema1</vt:lpstr>
      <vt:lpstr>Apresentação do PowerPoint</vt:lpstr>
      <vt:lpstr>Curso: VET  Módulo Sustentabilidade agrícola, gestão dos recursos naturais e ação climática  Unidade Curricular Reutilização agrícola de resíduos orgânicos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Joaquim Fernando Moreira da Silva</cp:lastModifiedBy>
  <cp:revision>87</cp:revision>
  <dcterms:created xsi:type="dcterms:W3CDTF">2022-08-02T09:54:50Z</dcterms:created>
  <dcterms:modified xsi:type="dcterms:W3CDTF">2024-03-25T11:40:05Z</dcterms:modified>
</cp:coreProperties>
</file>