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notesMasterIdLst>
    <p:notesMasterId r:id="rId27"/>
  </p:notesMasterIdLst>
  <p:sldIdLst>
    <p:sldId id="265" r:id="rId2"/>
    <p:sldId id="256" r:id="rId3"/>
    <p:sldId id="260" r:id="rId4"/>
    <p:sldId id="269" r:id="rId5"/>
    <p:sldId id="267" r:id="rId6"/>
    <p:sldId id="268" r:id="rId7"/>
    <p:sldId id="263" r:id="rId8"/>
    <p:sldId id="261" r:id="rId9"/>
    <p:sldId id="271" r:id="rId10"/>
    <p:sldId id="270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321" r:id="rId23"/>
    <p:sldId id="320" r:id="rId24"/>
    <p:sldId id="322" r:id="rId25"/>
    <p:sldId id="266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4C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5"/>
    <p:restoredTop sz="96405"/>
  </p:normalViewPr>
  <p:slideViewPr>
    <p:cSldViewPr snapToGrid="0">
      <p:cViewPr varScale="1">
        <p:scale>
          <a:sx n="114" d="100"/>
          <a:sy n="114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FM0X1NNZ4Jk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ZX7SOhk97hA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Tl1YkbdcEgU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29" y="999819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pt-PT" sz="3600" dirty="0"/>
              <a:t>Introdução à ciência dos dados, aos sensores e a outros dispositivos de controlo na agricultura</a:t>
            </a:r>
            <a:endParaRPr lang="en-GB" sz="3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219862"/>
            <a:ext cx="6309220" cy="394487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t-PT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Monitorização da humidade do solo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que é: Medição do teor de água do solo através de técnicas de deteção remota e sensores.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Benefícios para os agricultores: Programação otimizada da rega, redução do desperdício de água e melhoria da saúde das culturas.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Benefícios para o ambiente: Conservação dos recursos hídricos e redução da poluição do escoamento.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Soluções de mercado: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Sentek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AquaSpy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Irrometer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Grupo METER,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Arable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Labs</a:t>
            </a:r>
            <a:r>
              <a:rPr lang="en-US" sz="18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F2C1D-EBB6-3A50-2D8F-F1D2052F3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42" y="2219862"/>
            <a:ext cx="3228587" cy="241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3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063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pt-PT" sz="3600" dirty="0"/>
              <a:t>Introdução à ciência dos dados, aos sensores e a outros dispositivos de controlo na agricultura</a:t>
            </a:r>
            <a:endParaRPr lang="en-GB" sz="3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254653"/>
            <a:ext cx="6292443" cy="36884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800" b="1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Gestão</a:t>
            </a:r>
            <a:r>
              <a:rPr lang="en-US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nutrientes</a:t>
            </a:r>
            <a:r>
              <a:rPr lang="en-US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que é: Avaliação dos níveis de nutrientes do solo utilizando dados de deteção remota para informar a aplicação precisa de fertilizantes.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Benefícios para os agricultores: Melhoria do rendimento das culturas, redução dos custos dos fertilizantes e otimização da utilização dos recursos.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Benefícios para o ambiente: Minimização do escoamento de nutrientes e redução da poluição ambiental.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Soluções de mercado: Yara,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AgroCares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Cropnuts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TerrAvion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Agrology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3CF286-D36C-2BAC-41F3-636502D5D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10" y="2254653"/>
            <a:ext cx="3135690" cy="2348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56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217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pt-PT" sz="3600" dirty="0"/>
              <a:t>Introdução à ciência dos dados, aos sensores e a outros dispositivos de controlo na agricultura</a:t>
            </a:r>
            <a:endParaRPr lang="en-GB" sz="3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081155"/>
            <a:ext cx="4472032" cy="42505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4️. </a:t>
            </a:r>
            <a:r>
              <a:rPr lang="en-US" sz="1800" b="1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Deteção</a:t>
            </a:r>
            <a:r>
              <a:rPr lang="en-US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ervas</a:t>
            </a:r>
            <a:r>
              <a:rPr lang="en-US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daninhas</a:t>
            </a:r>
            <a:r>
              <a:rPr lang="en-US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que é: Identificação e mapeamento de ervas daninhas em campos agrícolas utilizando imagens de sensoriamento remoto.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Benefícios para os agricultores: Controlo direcionado das ervas daninhas, redução dos custos com herbicidas e aumento do rendimento das culturas.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Benefícios para o ambiente: Diminuição da utilização de herbicidas e minimização do impacto em espécies não visadas.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Soluções de mercado: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River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ecoRobotix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Green Atlas,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Bilberry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AgEagle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B5D44-5D7F-AEEB-BAE1-54CF97423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826" y="1872868"/>
            <a:ext cx="3176101" cy="210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809367-55DE-3B1F-CE93-A8DF30201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67" y="4206410"/>
            <a:ext cx="2865164" cy="192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04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342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pt-PT" sz="3600" dirty="0"/>
              <a:t>Introdução à ciência dos dados, aos sensores e a outros dispositivos de controlo na agricultura</a:t>
            </a:r>
            <a:endParaRPr lang="en-GB" sz="3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122" y="2608976"/>
            <a:ext cx="10682678" cy="3816991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Soluções de agricultura de precisão</a:t>
            </a:r>
            <a:r>
              <a:rPr lang="en-US" sz="1800" b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atenuar os efeitos deste problema, podem ser adotadas várias soluções digitais e de agricultura de precisão</a:t>
            </a:r>
            <a:r>
              <a:rPr lang="en-US" sz="18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Sensores de solo: 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estes dispositivos são colocados no campo para fornecer dados em tempo real sobre a humidade do solo, a temperatura e o teor de nutrientes. Esta informação pode orientar os agricultores a aplicar água, fertilizantes e outros fatores de produção apenas quando e onde são necessários, reduzindo a utilização excessiva e a degradação do solo</a:t>
            </a:r>
            <a:r>
              <a:rPr lang="en-US" sz="18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Aplicação de fertilizantes de precisão: 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equipamento guiado por GPS pode aplicar fertilizantes com elevada precisão, reduzindo a aplicação excessiva e assegurando que os nutrientes são fornecidos onde são mais necessários. Isto pode melhorar a saúde do solo e reduzir o escoamento de nutrientes para os cursos de água próximos</a:t>
            </a:r>
            <a:r>
              <a:rPr lang="en-US" sz="18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285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490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pt-PT" sz="3600" dirty="0"/>
              <a:t>Introdução à ciência dos dados, aos sensores e a outros dispositivos de controlo na agricultura</a:t>
            </a:r>
            <a:endParaRPr lang="en-GB" sz="3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399" y="2952925"/>
            <a:ext cx="10058401" cy="271803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Ferramentas de apoio à decisão sobre culturas de cobertura e rotação de culturas: 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estas ferramentas digitais ajudam os agricultores a planear e gerir as rotações de culturas e as culturas de cobertura, que podem melhorar a saúde do solo e reduzir a necessidade de fertilizantes sintéticos. Utilizam dados sobre as condições locais, as características das culturas e outros fatores para fornecer recomendações. 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Tecnologias de teledeteção: 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imagens de satélite ou de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drones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podem proporcionar uma visão em maior escala da exploração agrícola e revelar padrões e problemas, como a erosão do solo ou a deficiência de nutrientes, que podem não ser visíveis ao nível do solo</a:t>
            </a:r>
            <a:r>
              <a:rPr lang="en-US" sz="18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4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870926"/>
          </a:xfrm>
        </p:spPr>
        <p:txBody>
          <a:bodyPr>
            <a:noAutofit/>
          </a:bodyPr>
          <a:lstStyle/>
          <a:p>
            <a:pPr algn="ctr"/>
            <a:r>
              <a:rPr lang="pt-PT" sz="3600" dirty="0"/>
              <a:t>Utilizações das tecnologias de precisão na agricultura</a:t>
            </a:r>
            <a:endParaRPr lang="en-GB" sz="3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3065" y="1774877"/>
            <a:ext cx="5612935" cy="4241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1800" b="1" dirty="0">
                <a:solidFill>
                  <a:schemeClr val="bg1">
                    <a:lumMod val="50000"/>
                  </a:schemeClr>
                </a:solidFill>
              </a:rPr>
              <a:t>Mapeamento da produção nas vinhas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Uma das primeiras aplicações em horticultura foi o mapeamento da produção em vinhas para produção de vinho, onde a colheita era efetuada por máquinas. Foram utilizados dois princípios básicos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Colocação de células de força sob os tapetes transportadores de uvas e pesagem das mesmas à medida que a máquina se deslocava (Figura 1). Nas máquinas com baldes de recolha em cremalheira induzidos por vibrações, as células de força são colocadas sob a correia que move os baldes e pesam a produção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Medição do volume das uvas à medida que se deslocam no tapete rolante (Figura 2). A medição é feita com ultrassons, que estimam o volume das uvas e depois o convertem em peso.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CDF5B0-CA3F-878A-A71A-E4E03FB60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89" y="1836082"/>
            <a:ext cx="5553075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F9C172-3565-4C9F-52AE-1045FD612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91" y="3251048"/>
            <a:ext cx="4133850" cy="291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67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904"/>
            <a:ext cx="10515600" cy="661202"/>
          </a:xfrm>
        </p:spPr>
        <p:txBody>
          <a:bodyPr>
            <a:normAutofit/>
          </a:bodyPr>
          <a:lstStyle/>
          <a:p>
            <a:pPr algn="ctr"/>
            <a:r>
              <a:rPr lang="pt-PT" sz="3600" dirty="0"/>
              <a:t>Utilizações das tecnologias de precisão na agricultura</a:t>
            </a:r>
            <a:endParaRPr lang="en-GB" sz="3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8749" y="2432807"/>
            <a:ext cx="6091108" cy="3187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Aplicações</a:t>
            </a:r>
            <a:r>
              <a:rPr lang="en-US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sz="1800" b="1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algodão</a:t>
            </a:r>
            <a:r>
              <a:rPr lang="en-US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1800" b="1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primeira aplicação do mapeamento da produção foi num campo de cinquenta acres em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Karditsa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em 2001. Desde então, e durante os quatro anos seguintes, foram efetuadas medições intensivas tanto neste campo como nos campos vizinhos. </a:t>
            </a:r>
          </a:p>
          <a:p>
            <a:pPr marL="0" indent="0" algn="just">
              <a:buNone/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partir de todas as medições, mas também de outras efetuadas noutras áreas da Tessália, verificou-se que havia uma variabilidade significativa na produção, mesmo em campos pequenos, o que constituía a base para uma aplicação eficiente da Agricultura de Precisão. 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307AED-9A48-5F19-A33B-06641923A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83" y="1999494"/>
            <a:ext cx="5114236" cy="346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011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78647"/>
          </a:xfrm>
        </p:spPr>
        <p:txBody>
          <a:bodyPr>
            <a:normAutofit/>
          </a:bodyPr>
          <a:lstStyle/>
          <a:p>
            <a:pPr algn="ctr"/>
            <a:r>
              <a:rPr lang="pt-PT" sz="3600" dirty="0"/>
              <a:t>Utilizações das tecnologias de precisão na agricultura</a:t>
            </a:r>
            <a:endParaRPr lang="en-GB" sz="3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17</a:t>
            </a:fld>
            <a:endParaRPr lang="en-US" dirty="0"/>
          </a:p>
        </p:txBody>
      </p:sp>
      <p:pic>
        <p:nvPicPr>
          <p:cNvPr id="2" name="Picture Placeholder 1" descr="A comparison of clay and clay&#10;&#10;Description automatically generated">
            <a:extLst>
              <a:ext uri="{FF2B5EF4-FFF2-40B4-BE49-F238E27FC236}">
                <a16:creationId xmlns:a16="http://schemas.microsoft.com/office/drawing/2014/main" id="{DEA726BA-5252-4A95-996E-C924AA5F2E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r="1642"/>
          <a:stretch>
            <a:fillRect/>
          </a:stretch>
        </p:blipFill>
        <p:spPr>
          <a:xfrm>
            <a:off x="6464064" y="1737133"/>
            <a:ext cx="5361265" cy="3574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10D99B-28AD-7C1C-1BEC-601F2A4D7E76}"/>
              </a:ext>
            </a:extLst>
          </p:cNvPr>
          <p:cNvSpPr txBox="1"/>
          <p:nvPr/>
        </p:nvSpPr>
        <p:spPr>
          <a:xfrm>
            <a:off x="734735" y="2063691"/>
            <a:ext cx="5361265" cy="1984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aplicação no campo de </a:t>
            </a:r>
            <a:r>
              <a:rPr lang="pt-PT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Karditsa</a:t>
            </a:r>
            <a:r>
              <a:rPr lang="pt-P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incluiu medições da condutividade elétrica utilizando um sensor VERIS 3000, medições em diferentes campos e correlação do coeficiente de calibração com as variedades, bem como medições da variabilidade das características de qualidade da produção</a:t>
            </a:r>
            <a:r>
              <a:rPr lang="en-GB" sz="18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4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3CD7D-03FE-F8A4-0C3A-3F1D1D3463AE}"/>
              </a:ext>
            </a:extLst>
          </p:cNvPr>
          <p:cNvSpPr txBox="1"/>
          <p:nvPr/>
        </p:nvSpPr>
        <p:spPr>
          <a:xfrm>
            <a:off x="5623420" y="564916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Teor de argila do solo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64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799620"/>
          </a:xfrm>
        </p:spPr>
        <p:txBody>
          <a:bodyPr>
            <a:normAutofit/>
          </a:bodyPr>
          <a:lstStyle/>
          <a:p>
            <a:pPr algn="ctr"/>
            <a:r>
              <a:rPr lang="pt-PT" sz="3600" dirty="0"/>
              <a:t>Utilizações das tecnologias de precisão na agricultura</a:t>
            </a:r>
            <a:endParaRPr lang="en-GB" sz="3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18</a:t>
            </a:fld>
            <a:endParaRPr lang="en-US" dirty="0"/>
          </a:p>
        </p:txBody>
      </p:sp>
      <p:pic>
        <p:nvPicPr>
          <p:cNvPr id="2" name="Picture 1" descr="A comparison of sand and sand maps&#10;&#10;Description automatically generated">
            <a:extLst>
              <a:ext uri="{FF2B5EF4-FFF2-40B4-BE49-F238E27FC236}">
                <a16:creationId xmlns:a16="http://schemas.microsoft.com/office/drawing/2014/main" id="{0B1D3CBC-DF7D-BD23-EDA6-731B34E52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83" y="1650534"/>
            <a:ext cx="6371350" cy="3684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7FBA88-7EDF-B0A9-91B5-D08A932FCB48}"/>
              </a:ext>
            </a:extLst>
          </p:cNvPr>
          <p:cNvSpPr txBox="1"/>
          <p:nvPr/>
        </p:nvSpPr>
        <p:spPr>
          <a:xfrm>
            <a:off x="2779857" y="560215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Teor de areia do solo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03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719924"/>
          </a:xfrm>
        </p:spPr>
        <p:txBody>
          <a:bodyPr>
            <a:normAutofit/>
          </a:bodyPr>
          <a:lstStyle/>
          <a:p>
            <a:pPr algn="ctr"/>
            <a:r>
              <a:rPr lang="pt-PT" sz="3600" dirty="0"/>
              <a:t>Utilizações das tecnologias de precisão na agricultura</a:t>
            </a:r>
            <a:endParaRPr lang="en-GB" sz="3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19</a:t>
            </a:fld>
            <a:endParaRPr lang="en-US" dirty="0"/>
          </a:p>
        </p:txBody>
      </p:sp>
      <p:pic>
        <p:nvPicPr>
          <p:cNvPr id="10" name="Picture 9" descr="A close-up of a graph&#10;&#10;Description automatically generated">
            <a:extLst>
              <a:ext uri="{FF2B5EF4-FFF2-40B4-BE49-F238E27FC236}">
                <a16:creationId xmlns:a16="http://schemas.microsoft.com/office/drawing/2014/main" id="{548FE01E-1540-251F-B0A1-E2CD3AFC4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99" y="1659635"/>
            <a:ext cx="4846116" cy="41941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5673ED-3457-17CF-1912-E37E4CDC21CB}"/>
              </a:ext>
            </a:extLst>
          </p:cNvPr>
          <p:cNvSpPr txBox="1"/>
          <p:nvPr/>
        </p:nvSpPr>
        <p:spPr>
          <a:xfrm>
            <a:off x="1107328" y="5927803"/>
            <a:ext cx="8883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Mapa das tendências de produção dos quatro anos de mapeamento da produção de algodão 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23260"/>
            <a:ext cx="9792749" cy="2387600"/>
          </a:xfrm>
        </p:spPr>
        <p:txBody>
          <a:bodyPr>
            <a:noAutofit/>
          </a:bodyPr>
          <a:lstStyle/>
          <a:p>
            <a:r>
              <a:rPr lang="en-GB" sz="4000" b="1" dirty="0" err="1">
                <a:solidFill>
                  <a:srgbClr val="94C020"/>
                </a:solidFill>
                <a:latin typeface="+mn-lt"/>
              </a:rPr>
              <a:t>Curso</a:t>
            </a:r>
            <a:r>
              <a:rPr lang="en-GB" sz="4000" b="1" dirty="0">
                <a:solidFill>
                  <a:srgbClr val="94C020"/>
                </a:solidFill>
                <a:latin typeface="+mn-lt"/>
              </a:rPr>
              <a:t>: (VET-B1)</a:t>
            </a:r>
            <a:br>
              <a:rPr lang="en-GB" sz="4000" b="1" dirty="0">
                <a:solidFill>
                  <a:srgbClr val="94C020"/>
                </a:solidFill>
                <a:latin typeface="+mn-lt"/>
              </a:rPr>
            </a:br>
            <a:r>
              <a:rPr lang="en-GB" sz="4000" b="1" dirty="0" err="1">
                <a:solidFill>
                  <a:srgbClr val="94C020"/>
                </a:solidFill>
                <a:latin typeface="+mn-lt"/>
              </a:rPr>
              <a:t>Módulo</a:t>
            </a:r>
            <a:r>
              <a:rPr lang="en-GB" sz="4000" b="1" dirty="0">
                <a:solidFill>
                  <a:srgbClr val="94C020"/>
                </a:solidFill>
                <a:latin typeface="+mn-lt"/>
              </a:rPr>
              <a:t>: (</a:t>
            </a:r>
            <a:r>
              <a:rPr lang="pt-PT" sz="4000" dirty="0"/>
              <a:t>Tecnologias Digitais e Inteligência Artificial</a:t>
            </a:r>
            <a:r>
              <a:rPr lang="en-GB" sz="4000" b="1" dirty="0">
                <a:solidFill>
                  <a:srgbClr val="94C020"/>
                </a:solidFill>
                <a:latin typeface="+mn-lt"/>
              </a:rPr>
              <a:t>)</a:t>
            </a:r>
            <a:br>
              <a:rPr lang="en-GB" sz="4000" b="1" dirty="0">
                <a:solidFill>
                  <a:srgbClr val="94C020"/>
                </a:solidFill>
                <a:latin typeface="+mn-lt"/>
              </a:rPr>
            </a:br>
            <a:r>
              <a:rPr lang="en-GB" sz="4000" b="1" dirty="0" err="1">
                <a:solidFill>
                  <a:srgbClr val="94C020"/>
                </a:solidFill>
                <a:latin typeface="+mn-lt"/>
              </a:rPr>
              <a:t>Unidade</a:t>
            </a:r>
            <a:r>
              <a:rPr lang="en-GB" sz="4000" b="1" dirty="0">
                <a:solidFill>
                  <a:srgbClr val="94C020"/>
                </a:solidFill>
                <a:latin typeface="+mn-lt"/>
              </a:rPr>
              <a:t> Curricular: (</a:t>
            </a:r>
            <a:r>
              <a:rPr lang="pt-PT" sz="4000" dirty="0"/>
              <a:t>Ciência dos Dados e Tecnologias de Precisão</a:t>
            </a:r>
            <a:r>
              <a:rPr lang="en-GB" sz="4000" b="1" dirty="0">
                <a:solidFill>
                  <a:srgbClr val="94C020"/>
                </a:solidFill>
                <a:latin typeface="+mn-lt"/>
              </a:rPr>
              <a:t>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9498"/>
            <a:ext cx="9144000" cy="165576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(</a:t>
            </a:r>
            <a:r>
              <a:rPr lang="it-IT" dirty="0"/>
              <a:t>CERTH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600" dirty="0"/>
              <a:t>Utilizações das tecnologias de precisão na agricultura</a:t>
            </a:r>
            <a:endParaRPr lang="en-GB" sz="3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8" y="1781175"/>
            <a:ext cx="10058401" cy="4394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Tecnologias avançadas de deteção de pragas 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Tecnologias de ponta para a deteção de pragas, incluindo </a:t>
            </a:r>
            <a:r>
              <a:rPr lang="pt-PT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drones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sensores e inteligência artificial. Compreenda como estas ferramentas permitem a identificação precoce de pragas, permitindo uma aplicação de pesticidas direcionada e atempada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Armadilhas inteligentes: 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armadilhas inteligentes estão equipadas com sensores que podem detetar feromonas ou comportamentos específicos de pragas. Estas armadilhas fornecem dados em tempo real sobre a atividade das pragas, ajudando os agricultores a monitorizar as populações de pragas.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8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Drones</a:t>
            </a:r>
            <a:r>
              <a:rPr lang="pt-PT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automatizados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Os </a:t>
            </a:r>
            <a:r>
              <a:rPr lang="pt-PT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drones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equipados com câmaras e sensores de alta resolução podem cobrir grandes campos agrícolas de forma eficiente. Estes </a:t>
            </a:r>
            <a:r>
              <a:rPr lang="pt-PT" sz="1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drones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captam imagens e dados pormenorizados que são analisados através de algoritmos de aprendizagem automática.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Satélites de deteção remota: 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imagens de satélite e as tecnologias de deteção remota proporcionam uma visão em grande escala das paisagens agrícolas. Estes satélites podem detetar alterações na cor, padrões e saúde das culturas. A análise avançada, incluindo a análise espetral, ajuda a identificar áreas afetadas por pragas. </a:t>
            </a:r>
            <a:endParaRPr lang="en-GB" sz="1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770258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/>
              <a:t>Conclusão</a:t>
            </a:r>
            <a:r>
              <a:rPr lang="en-GB" sz="3600" dirty="0"/>
              <a:t>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8" y="1781175"/>
            <a:ext cx="10515600" cy="4394200"/>
          </a:xfrm>
        </p:spPr>
        <p:txBody>
          <a:bodyPr>
            <a:normAutofit/>
          </a:bodyPr>
          <a:lstStyle/>
          <a:p>
            <a:pPr algn="just"/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Todas as tecnologias acima descritas estão a contribuir para o aumento da produtividade agrícola. Uma gestão agrícola rigorosa e a aplicação correta dos fatores de produção no momento certo e nas quantidades certas podem contribuir significativamente para aumentar os rendimentos e atingir o objetivo de 70%. </a:t>
            </a:r>
          </a:p>
          <a:p>
            <a:pPr algn="just"/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Num futuro próximo, a existência de melhores normas e de melhores previsões das condições meteorológicas poderá contribuir para aumentar os rendimentos. As tecnologias de navegação podem reduzir a compactação do solo e ajudar a aumentar os rendimentos. Há muitos anos que os sistemas de controlo do tráfego automóvel ajudam a limitar a compactação, mas também a melhorar a precisão dos itinerários, reduzindo as lacunas ou sobreposições na aplicação dos fatores de produção. </a:t>
            </a:r>
          </a:p>
          <a:p>
            <a:pPr algn="just"/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A agricultura de precisão é, pois, uma arma nas mãos dos agricultores para obterem melhores rendimentos e satisfazerem as expectativas da sociedade. Um segundo elemento é a poupança de recursos não renováveis. A agricultura não é um consumidor particularmente grande, mas pode contribuir para a poupança de recursos. Tecnologias como a aplicação a taxa variável de fertilizantes e outros produtos químicos contribuem substancialmente para reduzir o consumo de energia (fertilização azotada) e as reservas limitadas de fósforo e potássio. 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05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600074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/>
              <a:t>Estudos</a:t>
            </a:r>
            <a:r>
              <a:rPr lang="en-GB" sz="3600" dirty="0"/>
              <a:t> de </a:t>
            </a:r>
            <a:r>
              <a:rPr lang="en-GB" sz="3600" dirty="0" err="1"/>
              <a:t>casos</a:t>
            </a:r>
            <a:endParaRPr lang="en-GB" sz="3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Module: Digital technologies and artificial intelligence / Learning Unit: </a:t>
            </a:r>
            <a:r>
              <a:rPr lang="en-GB" sz="1200" dirty="0"/>
              <a:t>Precision technologies and Big Data</a:t>
            </a:r>
            <a:r>
              <a:rPr lang="en-US" dirty="0"/>
              <a:t> / Sub Unit: 3rd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D8E806-94F8-58A5-1BA2-64C5FC616774}"/>
              </a:ext>
            </a:extLst>
          </p:cNvPr>
          <p:cNvSpPr/>
          <p:nvPr/>
        </p:nvSpPr>
        <p:spPr>
          <a:xfrm>
            <a:off x="2457974" y="5788404"/>
            <a:ext cx="7491369" cy="310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</a:rPr>
              <a:t>USGS: Estudo de caso do utilizador de observação da Terra: Utilização do </a:t>
            </a:r>
            <a:r>
              <a:rPr lang="pt-PT" sz="1400" dirty="0" err="1">
                <a:solidFill>
                  <a:schemeClr val="tx1"/>
                </a:solidFill>
              </a:rPr>
              <a:t>Landsat</a:t>
            </a:r>
            <a:r>
              <a:rPr lang="pt-PT" sz="1400" dirty="0">
                <a:solidFill>
                  <a:schemeClr val="tx1"/>
                </a:solidFill>
              </a:rPr>
              <a:t> para mapear os rendimentos agrícolas e a utilização da irrigação</a:t>
            </a:r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9" name="Online Media 8" title="Earth Observation User Case Study: Using Landsat to Map Agricultural Yields and Irrigation Use">
            <a:hlinkClick r:id="" action="ppaction://media"/>
            <a:extLst>
              <a:ext uri="{FF2B5EF4-FFF2-40B4-BE49-F238E27FC236}">
                <a16:creationId xmlns:a16="http://schemas.microsoft.com/office/drawing/2014/main" id="{C987B2A7-5F0A-1C24-5C3C-67F4C9F359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72749" y="1421192"/>
            <a:ext cx="7487503" cy="42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600074"/>
          </a:xfrm>
        </p:spPr>
        <p:txBody>
          <a:bodyPr>
            <a:normAutofit/>
          </a:bodyPr>
          <a:lstStyle/>
          <a:p>
            <a:pPr algn="ctr"/>
            <a:r>
              <a:rPr lang="pt-PT" sz="3600" dirty="0"/>
              <a:t>Soluções modernas para a agricultura</a:t>
            </a:r>
            <a:endParaRPr lang="en-GB" sz="3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Module: Digital technologies and artificial intelligence / Learning Unit: </a:t>
            </a:r>
            <a:r>
              <a:rPr lang="en-GB" sz="1200" dirty="0"/>
              <a:t>Precision technologies and Big Data</a:t>
            </a:r>
            <a:r>
              <a:rPr lang="en-US" dirty="0"/>
              <a:t> / Sub Unit: 3rd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B79B31-4A02-9282-00BA-18BEBBC23F1E}"/>
              </a:ext>
            </a:extLst>
          </p:cNvPr>
          <p:cNvSpPr/>
          <p:nvPr/>
        </p:nvSpPr>
        <p:spPr>
          <a:xfrm>
            <a:off x="2358443" y="5627746"/>
            <a:ext cx="7215913" cy="49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Organização das Nações Unidas para a Alimentação e a Agricultura (FAO)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2" name="Online Media 1" title="Counting crops + Drops: using remote sensing to help grow the future together">
            <a:hlinkClick r:id="" action="ppaction://media"/>
            <a:extLst>
              <a:ext uri="{FF2B5EF4-FFF2-40B4-BE49-F238E27FC236}">
                <a16:creationId xmlns:a16="http://schemas.microsoft.com/office/drawing/2014/main" id="{19D9B884-43AE-E93E-FB90-2371110E80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58443" y="1437764"/>
            <a:ext cx="7215914" cy="40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600074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/>
              <a:t>Estudos</a:t>
            </a:r>
            <a:r>
              <a:rPr lang="en-GB" sz="3600" dirty="0"/>
              <a:t> de </a:t>
            </a:r>
            <a:r>
              <a:rPr lang="en-GB" sz="3600" dirty="0" err="1"/>
              <a:t>casos</a:t>
            </a:r>
            <a:endParaRPr lang="en-GB" sz="3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Module: Digital technologies and artificial intelligence / Learning Unit: </a:t>
            </a:r>
            <a:r>
              <a:rPr lang="en-GB" sz="1200" dirty="0"/>
              <a:t>Precision technologies and Big Data</a:t>
            </a:r>
            <a:r>
              <a:rPr lang="en-US"/>
              <a:t> / Sub Unit: 3rd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61F51F-2937-38A0-21E0-16ED7A88DC4A}"/>
              </a:ext>
            </a:extLst>
          </p:cNvPr>
          <p:cNvSpPr/>
          <p:nvPr/>
        </p:nvSpPr>
        <p:spPr>
          <a:xfrm>
            <a:off x="1459685" y="5821960"/>
            <a:ext cx="8917497" cy="534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600" dirty="0">
                <a:solidFill>
                  <a:schemeClr val="tx1"/>
                </a:solidFill>
              </a:rPr>
              <a:t>Mundo </a:t>
            </a:r>
            <a:r>
              <a:rPr lang="pt-PT" sz="1600" dirty="0" err="1">
                <a:solidFill>
                  <a:schemeClr val="tx1"/>
                </a:solidFill>
              </a:rPr>
              <a:t>Geoespacial</a:t>
            </a:r>
            <a:r>
              <a:rPr lang="pt-PT" sz="1600" dirty="0">
                <a:solidFill>
                  <a:schemeClr val="tx1"/>
                </a:solidFill>
              </a:rPr>
              <a:t>: Aplicação da Deteção Remota na Agricultura de Precisão. Os avanços tecnológicos na agricultura de precisão tornaram possível aos agricultores melhorar a sua produtividade sem esforço</a:t>
            </a:r>
            <a:endParaRPr lang="el-GR" sz="1600" dirty="0">
              <a:solidFill>
                <a:schemeClr val="tx1"/>
              </a:solidFill>
            </a:endParaRPr>
          </a:p>
        </p:txBody>
      </p:sp>
      <p:pic>
        <p:nvPicPr>
          <p:cNvPr id="4" name="Online Media 3" title="Applications of Remote Sensing in Precision Farming">
            <a:hlinkClick r:id="" action="ppaction://media"/>
            <a:extLst>
              <a:ext uri="{FF2B5EF4-FFF2-40B4-BE49-F238E27FC236}">
                <a16:creationId xmlns:a16="http://schemas.microsoft.com/office/drawing/2014/main" id="{69529EFA-6EB1-1747-D960-A67476D282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56336" y="1281112"/>
            <a:ext cx="7525300" cy="42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6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6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B80AC97-469E-C97E-B6A4-099FE39B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041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pt-PT" sz="3600" dirty="0"/>
              <a:t>Introdução à ciência dos dados, aos sensores e a outros dispositivos de controlo na agricultura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E48C2AD-647B-3FD1-B2FA-FB3EAEA1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2569"/>
            <a:ext cx="10515600" cy="41137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Fundamentos da ciência dos dados 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ciência dos dados é um domínio multidisciplinar que extrai informações e conhecimentos valiosos de dados estruturados e não estruturados. No contexto da agricultura, a ciência dos dados desempenha um papel fundamental na transformação das práticas agrícolas tradicionais em abordagens de precisão e baseadas em dados. A agricultura, outrora dependente da experiência e da intuição, está agora a abraçar o poder dos dados para otimizar as operações, aumentar a produtividade e enfrentar os desafios da sustentabilidade. 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PT" sz="1800" b="1" dirty="0">
                <a:solidFill>
                  <a:schemeClr val="bg1">
                    <a:lumMod val="50000"/>
                  </a:schemeClr>
                </a:solidFill>
              </a:rPr>
              <a:t>O que é a agricultura digital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algn="just"/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Também conhecida como </a:t>
            </a:r>
            <a:r>
              <a:rPr lang="pt-PT" sz="1800" dirty="0" err="1">
                <a:solidFill>
                  <a:schemeClr val="bg1">
                    <a:lumMod val="50000"/>
                  </a:schemeClr>
                </a:solidFill>
              </a:rPr>
              <a:t>AgTech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 ou agricultura inteligente, é um campo em rápida evolução que utiliza a tecnologia para melhorar as práticas agrícolas, com o objetivo de aumentar a eficiência, a produtividade e a sustentabilidade dos sistemas de produção alimentar. A agricultura digital envolve a incorporação de tecnologia digital e metodologias baseadas em dados nas práticas agrícolas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385CFA-DDC6-7F39-65E5-5A816E81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0C4DC-3EA6-2AEC-59C2-B5349190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481"/>
            <a:ext cx="10515600" cy="940543"/>
          </a:xfrm>
        </p:spPr>
        <p:txBody>
          <a:bodyPr>
            <a:noAutofit/>
          </a:bodyPr>
          <a:lstStyle/>
          <a:p>
            <a:pPr algn="ctr"/>
            <a:r>
              <a:rPr lang="pt-PT" sz="3600" dirty="0"/>
              <a:t>Introdução à ciência dos dados, aos sensores e a outros dispositivos de controlo na agricultura</a:t>
            </a:r>
            <a:endParaRPr lang="en-GB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FEA9EB-1405-CD8E-9DF4-5FE8A5D1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080"/>
            <a:ext cx="10515600" cy="3845333"/>
          </a:xfrm>
        </p:spPr>
        <p:txBody>
          <a:bodyPr/>
          <a:lstStyle/>
          <a:p>
            <a:pPr marL="0" indent="0" algn="ctr">
              <a:buNone/>
            </a:pPr>
            <a:r>
              <a:rPr lang="pt-PT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Inteligência artificial para a agricultura digital</a:t>
            </a:r>
            <a:endParaRPr lang="el-GR" sz="1800" b="1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medida que os sistemas de IA aprendem, são capazes de se aproximar ou, por vezes, exceder o desempenho humano em determinadas áreas. Desde a transcrição de textos manuscritos, ao reconhecimento de objetos e padrões em imagens, até à realização de análises preditivas complexas, a IA pode assumir uma parte de muitas tarefas "inteligentes" (que são frequentemente intensivas em recursos) e concluí-las numa fração do tempo e do esforço exigidos por um ser humano, especialmente se for associada a outras tecnologias. </a:t>
            </a:r>
            <a:endParaRPr lang="el-GR" sz="18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l-GR" sz="18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sistema de IA pode identificar rapidamente áreas que necessitam de água ou fertilizantes através da análise de imagens reais de terrenos agrícolas captadas por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drones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permitindo uma utilização direcionada destes recursos. Hoje em dia, a IA é cada vez mais considerada uma das soluções mais potentes para os muitos desafios que o sector agrícola enfrenta nos países de baixo e alto rendimento.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AF23E6-2A9D-7113-1C19-1D77DBE5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CBB504-2CEC-0D6A-E09F-814F6587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2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15B79C-88FB-B604-33F6-E0B1E73E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7599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pt-PT" sz="3600" dirty="0"/>
              <a:t>Introdução à ciência dos dados, aos sensores e a outros dispositivos de controlo na agricultura</a:t>
            </a:r>
            <a:endParaRPr lang="en-GB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EE677-F961-227B-5672-4798FA000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0973"/>
            <a:ext cx="10515600" cy="36659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</a:rPr>
              <a:t>Áreas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sz="1800" b="1" dirty="0" err="1">
                <a:solidFill>
                  <a:schemeClr val="bg1">
                    <a:lumMod val="50000"/>
                  </a:schemeClr>
                </a:solidFill>
              </a:rPr>
              <a:t>aplicação</a:t>
            </a:r>
            <a:r>
              <a:rPr lang="en-GB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el-GR" sz="18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t-PT" sz="1800" b="1" dirty="0">
                <a:solidFill>
                  <a:schemeClr val="bg1">
                    <a:lumMod val="50000"/>
                  </a:schemeClr>
                </a:solidFill>
              </a:rPr>
              <a:t>Monitorização das culturas, dos solos e do gado. 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Os sistemas de IA podem ajudar os agricultores a monitorizar o estado das suas culturas, solos e gado e fornecer recomendações atempadas sobre ações e decisões específicas</a:t>
            </a:r>
            <a:r>
              <a:rPr lang="el-GR" sz="1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18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t-PT" sz="1800" b="1" dirty="0">
                <a:solidFill>
                  <a:schemeClr val="bg1">
                    <a:lumMod val="50000"/>
                  </a:schemeClr>
                </a:solidFill>
              </a:rPr>
              <a:t>Deteção de pragas e doenças. 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Os sistemas de IA podem examinar imagens digitais obtidas por </a:t>
            </a:r>
            <a:r>
              <a:rPr lang="pt-PT" sz="1800" dirty="0" err="1">
                <a:solidFill>
                  <a:schemeClr val="bg1">
                    <a:lumMod val="50000"/>
                  </a:schemeClr>
                </a:solidFill>
              </a:rPr>
              <a:t>drones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, robôs agrícolas ou agricultores que utilizem uma simples câmara de smartphone para detetar pragas e dar conselhos concretos aos trabalhadores agrícolas sobre a forma de evitar a sua propagação, tratar as plantas afetadas ou atenuar os danos causados</a:t>
            </a:r>
            <a:r>
              <a:rPr lang="el-GR" sz="1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l-GR" sz="18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t-PT" sz="1800" b="1" dirty="0">
                <a:solidFill>
                  <a:schemeClr val="bg1">
                    <a:lumMod val="50000"/>
                  </a:schemeClr>
                </a:solidFill>
              </a:rPr>
              <a:t>Previsão do tempo e da temperatura. 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Os algoritmos de IA são capazes de ajudar na previsão local do tempo e da temperatura, utilizando dados históricos e medições efetuadas por estações meteorológicas locais e sensores de campo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18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sz="1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l-GR" sz="1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l-GR" sz="1800" b="1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6730F3-DF3E-43D1-9B3A-409ECEDC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1ABC1B-5CE1-2165-AAE3-9AB3AB92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4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FE630-8C38-5726-52A6-C489BE59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124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pt-PT" sz="3600" dirty="0"/>
              <a:t>Introdução à ciência dos dados, aos sensores e a outros dispositivos de controlo na agricultura</a:t>
            </a:r>
            <a:endParaRPr lang="en-GB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A8FA3D-CEF3-9237-8344-478F700AF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0877"/>
            <a:ext cx="10515600" cy="3070371"/>
          </a:xfrm>
        </p:spPr>
        <p:txBody>
          <a:bodyPr>
            <a:normAutofit/>
          </a:bodyPr>
          <a:lstStyle/>
          <a:p>
            <a:pPr algn="just"/>
            <a:r>
              <a:rPr lang="pt-PT" sz="1800" b="1" dirty="0">
                <a:solidFill>
                  <a:schemeClr val="bg1">
                    <a:lumMod val="50000"/>
                  </a:schemeClr>
                </a:solidFill>
              </a:rPr>
              <a:t>Análise preditiva. 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A IA pode gerar previsões exatas sobre os rendimentos e, potencialmente, sobre a qualidade do produto. Isto pode ajudar os agricultores a projetar as suas receitas, bem como a tomar decisões sobre a quantidade a vender e a quantidade a guardar para consumo pessoal. Os sistemas de IA também podem ser utilizados para analisar padrões de consumo para ajudar a prever a procura de um determinado produto agrícola. Estas previsões podem ser comunicadas aos produtores para evitar qualquer escassez ou excesso de oferta.</a:t>
            </a:r>
          </a:p>
          <a:p>
            <a:pPr algn="just"/>
            <a:r>
              <a:rPr lang="pt-PT" sz="1800" b="1" dirty="0">
                <a:solidFill>
                  <a:schemeClr val="bg1">
                    <a:lumMod val="50000"/>
                  </a:schemeClr>
                </a:solidFill>
              </a:rPr>
              <a:t>Robôs agrícolas autónomos e equipamento agrícola. 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Os sistemas de IA podem ser implantados em plataformas robóticas para dirigir e controlar o seu trabalho, realizando tarefas de assistência, como a irrigação orientada, a aplicação de fertilizantes e pesticidas, a recolha de frutos e o transporte de equipamento numa exploração agrícola, entre outras.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7BE30D-4BBB-B618-5093-189B014C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BED3CF-60DC-AD4B-37DB-DFEB5428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4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7927"/>
            <a:ext cx="10515600" cy="877888"/>
          </a:xfrm>
        </p:spPr>
        <p:txBody>
          <a:bodyPr>
            <a:noAutofit/>
          </a:bodyPr>
          <a:lstStyle/>
          <a:p>
            <a:pPr algn="ctr"/>
            <a:r>
              <a:rPr lang="pt-PT" sz="3600" dirty="0"/>
              <a:t>Introdução à ciência dos dados, aos sensores e a outros dispositivos de controlo na agricultura</a:t>
            </a:r>
            <a:endParaRPr lang="en-GB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AB9142-6411-6685-EC1E-F0EE8EA56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13496"/>
            <a:ext cx="10344325" cy="3825380"/>
          </a:xfrm>
        </p:spPr>
        <p:txBody>
          <a:bodyPr>
            <a:normAutofit/>
          </a:bodyPr>
          <a:lstStyle/>
          <a:p>
            <a:pPr algn="just"/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As tecnologias de IA baseiam-se em sistemas automatizados, na utilização de robôs e </a:t>
            </a:r>
            <a:r>
              <a:rPr lang="pt-PT" sz="1800" dirty="0" err="1">
                <a:solidFill>
                  <a:schemeClr val="bg1">
                    <a:lumMod val="50000"/>
                  </a:schemeClr>
                </a:solidFill>
              </a:rPr>
              <a:t>drones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 e numa maior implementação da geração de dados através de sensores e imagens aéreas para as culturas e a utilização dos solos através da tecnologia de aprendizagem profunda.</a:t>
            </a:r>
          </a:p>
          <a:p>
            <a:pPr algn="just"/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Nos próximos anos, espera-se que a aplicação da aprendizagem automática em várias práticas agrícolas aumente substancialmente, desde que sejam resolvidos vários desafios à sua implantação generalizada, especialmente entre os agricultores dos países em desenvolvimento. Estes incluem os custos proibitivos das tecnologias, a falta de normalização, a falta de sensibilização para a IA entre os agricultores e a disponibilidade limitada de dados históricos. Embora seja provável que o sector agrícola assista a uma maior adoção da IA, é importante que os agricultores disponham de formação atualizada para garantir que as tecnologias sejam utilizadas e continuem a melhorar.</a:t>
            </a:r>
          </a:p>
          <a:p>
            <a:pPr algn="just"/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A agricultura inteligente é um conceito moderno de gestão agrícola que utiliza a tecnologia </a:t>
            </a:r>
            <a:r>
              <a:rPr lang="pt-PT" sz="1800" dirty="0" err="1">
                <a:solidFill>
                  <a:schemeClr val="bg1">
                    <a:lumMod val="50000"/>
                  </a:schemeClr>
                </a:solidFill>
              </a:rPr>
              <a:t>IoT</a:t>
            </a:r>
            <a:r>
              <a:rPr lang="pt-PT" sz="1800" dirty="0">
                <a:solidFill>
                  <a:schemeClr val="bg1">
                    <a:lumMod val="50000"/>
                  </a:schemeClr>
                </a:solidFill>
              </a:rPr>
              <a:t> para aumentar a produtividade na agricultura. Com a utilização da agricultura inteligente, os agricultores podem utilizar eficazmente os fertilizantes e outros recursos para aumentar a qualidade e a quantidade das suas culturas. 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8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1A075-D65B-516B-8746-72C3925B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458"/>
            <a:ext cx="9980612" cy="1096511"/>
          </a:xfrm>
        </p:spPr>
        <p:txBody>
          <a:bodyPr>
            <a:normAutofit/>
          </a:bodyPr>
          <a:lstStyle/>
          <a:p>
            <a:pPr algn="ctr"/>
            <a:r>
              <a:rPr lang="pt-PT" sz="3600" dirty="0"/>
              <a:t>Introdução à ciência dos dados, aos sensores e a outros dispositivos de controlo na agricultura</a:t>
            </a:r>
            <a:endParaRPr lang="it-IT" sz="3600" dirty="0">
              <a:solidFill>
                <a:srgbClr val="94C020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A33BEB4-FC51-2AA7-60E6-5BA3EC05E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40093"/>
            <a:ext cx="9831008" cy="3898783"/>
          </a:xfrm>
        </p:spPr>
        <p:txBody>
          <a:bodyPr>
            <a:normAutofit/>
          </a:bodyPr>
          <a:lstStyle/>
          <a:p>
            <a:pPr algn="ctr"/>
            <a:r>
              <a:rPr lang="pt-PT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que é a deteção remota</a:t>
            </a:r>
            <a:r>
              <a:rPr lang="en-US" sz="1800" b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l-GR" sz="1800" b="1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técnica de obtenção de informações sobre objetos na superfície da Terra através da análise de dados recolhidos por instrumentos especiais que não têm contacto físico com os objetos. Assim, a deteção remota pode também ser definida como a identificação de um objeto à distância (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Avery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Berlin, 1992). Refere-se à utilização de imagens de satélite ou aéreas, </a:t>
            </a:r>
            <a:r>
              <a:rPr lang="pt-PT" sz="1800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drones</a:t>
            </a:r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sensores para recolher dados sobre vários aspetos da saúde das culturas, condições do solo e fatores ambientais. 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é que </a:t>
            </a:r>
            <a:r>
              <a:rPr lang="en-US" sz="1800" b="1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funciona</a:t>
            </a:r>
            <a:r>
              <a:rPr lang="en-US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l-GR" sz="1800" b="1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800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radiação eletromagnética (EMR) é a quantidade básica de energia que tem a capacidade de produzir trabalho e é medida em joules. A energia eletromagnética é conhecida por ser expressa como energia mecânica, química, elétrica e térmica. A energia é transmitida por contacto, transporte e radiação. Destes três fatores, apenas a radiação é capaz de transmitir energia de um corpo para outro sem a intervenção de um portador intermediário e atravessando milhões de quilómetros num meio de vácuo. 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sz="1800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B139E5-6432-20E2-BE0B-711445D3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76FBC3-FE23-CBBC-3519-61F19630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3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4885BE4-A431-0AEA-DC94-87403531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0786"/>
            <a:ext cx="9847786" cy="1115736"/>
          </a:xfrm>
        </p:spPr>
        <p:txBody>
          <a:bodyPr>
            <a:normAutofit/>
          </a:bodyPr>
          <a:lstStyle/>
          <a:p>
            <a:pPr algn="ctr"/>
            <a:r>
              <a:rPr lang="pt-PT" sz="3600" dirty="0"/>
              <a:t>Introdução à ciência dos dados, aos sensores e a outros dispositivos de controlo na agricultura</a:t>
            </a:r>
            <a:endParaRPr lang="en-GB" sz="3600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D8B43516-8517-284F-3974-9A46EF274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37189"/>
            <a:ext cx="5829460" cy="4335011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Dispositivos</a:t>
            </a:r>
            <a:r>
              <a:rPr lang="en-US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800" b="1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monitorização</a:t>
            </a:r>
            <a:r>
              <a:rPr lang="en-US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l-GR" sz="1800" b="1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1️. </a:t>
            </a:r>
            <a:r>
              <a:rPr lang="en-US" sz="1800" b="1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Monitorização</a:t>
            </a:r>
            <a:r>
              <a:rPr lang="en-US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1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culturas</a:t>
            </a:r>
            <a:r>
              <a:rPr lang="en-US" sz="1800" b="1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que é: Observação contínua da saúde da cultura e dos estágios de crescimento usando dados e imagens de sensoriamento remoto.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Benefícios para os agricultores: Identificação atempada de problemas, gestão eficiente das culturas e aumento do rendimento. 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Benefícios para o ambiente: Intervenções direcionadas reduzem o desperdício de recursos e minimizam os impactos ambientais negativos.</a:t>
            </a:r>
          </a:p>
          <a:p>
            <a:pPr marL="285750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Soluções de mercado: </a:t>
            </a:r>
            <a:r>
              <a:rPr lang="pt-PT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CropX</a:t>
            </a:r>
            <a:r>
              <a:rPr lang="pt-P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Taranis</a:t>
            </a:r>
            <a:r>
              <a:rPr lang="pt-P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Farmers</a:t>
            </a:r>
            <a:r>
              <a:rPr lang="pt-P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Edge</a:t>
            </a:r>
            <a:r>
              <a:rPr lang="pt-P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dirty="0" err="1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SatSure</a:t>
            </a:r>
            <a:r>
              <a:rPr lang="pt-PT" dirty="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Orbital Insight. </a:t>
            </a:r>
            <a:endParaRPr lang="el-GR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76BC40-B181-C45B-69D5-05A5C3AC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DC5296-180B-5A50-707A-A36124B5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161A6A-EE90-10F5-A5C8-590D59079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7" y="2168350"/>
            <a:ext cx="4722995" cy="3419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659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</TotalTime>
  <Words>2952</Words>
  <Application>Microsoft Office PowerPoint</Application>
  <PresentationFormat>Ecrã Panorâmico</PresentationFormat>
  <Paragraphs>147</Paragraphs>
  <Slides>25</Slides>
  <Notes>0</Notes>
  <HiddenSlides>0</HiddenSlides>
  <MMClips>3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Tema1</vt:lpstr>
      <vt:lpstr>Apresentação do PowerPoint</vt:lpstr>
      <vt:lpstr>Curso: (VET-B1) Módulo: (Tecnologias Digitais e Inteligência Artificial) Unidade Curricular: (Ciência dos Dados e Tecnologias de Precisão)</vt:lpstr>
      <vt:lpstr>Introdução à ciência dos dados, aos sensores e a outros dispositivos de controlo na agricultura</vt:lpstr>
      <vt:lpstr>Introdução à ciência dos dados, aos sensores e a outros dispositivos de controlo na agricultura</vt:lpstr>
      <vt:lpstr>Introdução à ciência dos dados, aos sensores e a outros dispositivos de controlo na agricultura</vt:lpstr>
      <vt:lpstr>Introdução à ciência dos dados, aos sensores e a outros dispositivos de controlo na agricultura</vt:lpstr>
      <vt:lpstr>Introdução à ciência dos dados, aos sensores e a outros dispositivos de controlo na agricultura</vt:lpstr>
      <vt:lpstr>Introdução à ciência dos dados, aos sensores e a outros dispositivos de controlo na agricultura</vt:lpstr>
      <vt:lpstr>Introdução à ciência dos dados, aos sensores e a outros dispositivos de controlo na agricultura</vt:lpstr>
      <vt:lpstr>Introdução à ciência dos dados, aos sensores e a outros dispositivos de controlo na agricultura</vt:lpstr>
      <vt:lpstr>Introdução à ciência dos dados, aos sensores e a outros dispositivos de controlo na agricultura</vt:lpstr>
      <vt:lpstr>Introdução à ciência dos dados, aos sensores e a outros dispositivos de controlo na agricultura</vt:lpstr>
      <vt:lpstr>Introdução à ciência dos dados, aos sensores e a outros dispositivos de controlo na agricultura</vt:lpstr>
      <vt:lpstr>Introdução à ciência dos dados, aos sensores e a outros dispositivos de controlo na agricultura</vt:lpstr>
      <vt:lpstr>Utilizações das tecnologias de precisão na agricultura</vt:lpstr>
      <vt:lpstr>Utilizações das tecnologias de precisão na agricultura</vt:lpstr>
      <vt:lpstr>Utilizações das tecnologias de precisão na agricultura</vt:lpstr>
      <vt:lpstr>Utilizações das tecnologias de precisão na agricultura</vt:lpstr>
      <vt:lpstr>Utilizações das tecnologias de precisão na agricultura</vt:lpstr>
      <vt:lpstr>Utilizações das tecnologias de precisão na agricultura</vt:lpstr>
      <vt:lpstr>Conclusão </vt:lpstr>
      <vt:lpstr>Estudos de casos</vt:lpstr>
      <vt:lpstr>Soluções modernas para a agricultura</vt:lpstr>
      <vt:lpstr>Estudos de casos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Joaquim Fernando Moreira da Silva</cp:lastModifiedBy>
  <cp:revision>83</cp:revision>
  <dcterms:created xsi:type="dcterms:W3CDTF">2022-08-02T09:54:50Z</dcterms:created>
  <dcterms:modified xsi:type="dcterms:W3CDTF">2024-03-26T12:06:29Z</dcterms:modified>
</cp:coreProperties>
</file>