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23"/>
  </p:notesMasterIdLst>
  <p:sldIdLst>
    <p:sldId id="265" r:id="rId2"/>
    <p:sldId id="256" r:id="rId3"/>
    <p:sldId id="260" r:id="rId4"/>
    <p:sldId id="284" r:id="rId5"/>
    <p:sldId id="277" r:id="rId6"/>
    <p:sldId id="269" r:id="rId7"/>
    <p:sldId id="267" r:id="rId8"/>
    <p:sldId id="285" r:id="rId9"/>
    <p:sldId id="263" r:id="rId10"/>
    <p:sldId id="261" r:id="rId11"/>
    <p:sldId id="271" r:id="rId12"/>
    <p:sldId id="286" r:id="rId13"/>
    <p:sldId id="270" r:id="rId14"/>
    <p:sldId id="272" r:id="rId15"/>
    <p:sldId id="278" r:id="rId16"/>
    <p:sldId id="287" r:id="rId17"/>
    <p:sldId id="279" r:id="rId18"/>
    <p:sldId id="280" r:id="rId19"/>
    <p:sldId id="281" r:id="rId20"/>
    <p:sldId id="288" r:id="rId21"/>
    <p:sldId id="26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02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5"/>
    <p:restoredTop sz="96405"/>
  </p:normalViewPr>
  <p:slideViewPr>
    <p:cSldViewPr snapToGrid="0">
      <p:cViewPr varScale="1">
        <p:scale>
          <a:sx n="114" d="100"/>
          <a:sy n="114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panda.com/remote-sensing-syste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1A075-D65B-516B-8746-72C3925B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1" y="1018293"/>
            <a:ext cx="10615569" cy="877888"/>
          </a:xfrm>
        </p:spPr>
        <p:txBody>
          <a:bodyPr>
            <a:normAutofit fontScale="90000"/>
          </a:bodyPr>
          <a:lstStyle/>
          <a:p>
            <a:r>
              <a:rPr lang="pt-PT" dirty="0"/>
              <a:t>Os satélites mais utilizados na deteção remota são</a:t>
            </a:r>
            <a:r>
              <a:rPr lang="en-US" dirty="0"/>
              <a:t>:</a:t>
            </a:r>
            <a:endParaRPr lang="it-IT" sz="4400" dirty="0">
              <a:solidFill>
                <a:srgbClr val="94C02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B139E5-6432-20E2-BE0B-711445D3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</a:t>
            </a:r>
            <a:r>
              <a:rPr lang="en-GB" dirty="0"/>
              <a:t>Subunit 2: Remote sensing data acquisition: Understanding the process of acquiring remote sensing data, including satellite and aerial images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76FBC3-FE23-CBBC-3519-61F19630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372058-8F99-4F99-90F8-C94CD452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396" y="1967642"/>
            <a:ext cx="3196904" cy="179062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5597A02-196C-4307-BA3A-02059F8AA1E1}"/>
              </a:ext>
            </a:extLst>
          </p:cNvPr>
          <p:cNvSpPr txBox="1"/>
          <p:nvPr/>
        </p:nvSpPr>
        <p:spPr>
          <a:xfrm>
            <a:off x="4270890" y="3698196"/>
            <a:ext cx="9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Landsat</a:t>
            </a:r>
            <a:endParaRPr lang="pt-PT" dirty="0"/>
          </a:p>
        </p:txBody>
      </p:sp>
      <p:pic>
        <p:nvPicPr>
          <p:cNvPr id="9" name="Imagem 8" descr="Airbus anuncia o lançamento comercial do satélite Spot 7 - MundoGEO">
            <a:extLst>
              <a:ext uri="{FF2B5EF4-FFF2-40B4-BE49-F238E27FC236}">
                <a16:creationId xmlns:a16="http://schemas.microsoft.com/office/drawing/2014/main" id="{248C2705-EA07-42C7-AE24-3F211C79CD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32" y="4003298"/>
            <a:ext cx="2881524" cy="16975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D228A38-48CF-4EB4-B4AD-1D6D810B4623}"/>
              </a:ext>
            </a:extLst>
          </p:cNvPr>
          <p:cNvSpPr txBox="1"/>
          <p:nvPr/>
        </p:nvSpPr>
        <p:spPr>
          <a:xfrm>
            <a:off x="7661413" y="5675868"/>
            <a:ext cx="66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SPOT</a:t>
            </a:r>
            <a:endParaRPr lang="pt-PT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FDB17A6-BCBF-47D9-AC8C-8368D0AA8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870" y="1621054"/>
            <a:ext cx="4208447" cy="182821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88F95A5-A10E-4611-8514-02B8D631BFA8}"/>
              </a:ext>
            </a:extLst>
          </p:cNvPr>
          <p:cNvSpPr txBox="1"/>
          <p:nvPr/>
        </p:nvSpPr>
        <p:spPr>
          <a:xfrm>
            <a:off x="9435855" y="3441023"/>
            <a:ext cx="47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IRS</a:t>
            </a:r>
            <a:endParaRPr lang="pt-PT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6785FE5-F53D-48B7-8572-731F41440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171410"/>
            <a:ext cx="1785161" cy="197658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D16F941-3B54-43BF-A058-0AE772CCBA35}"/>
              </a:ext>
            </a:extLst>
          </p:cNvPr>
          <p:cNvSpPr txBox="1"/>
          <p:nvPr/>
        </p:nvSpPr>
        <p:spPr>
          <a:xfrm flipH="1">
            <a:off x="1136287" y="5139439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Envisat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1223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76BC40-B181-C45B-69D5-05A5C3AC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</a:t>
            </a:r>
            <a:r>
              <a:rPr lang="en-GB" dirty="0"/>
              <a:t>Subunit 2: Remote sensing data acquisition: Understanding the process of acquiring remote sensing data, including satellite and aerial images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DC5296-180B-5A50-707A-A36124B5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82C5814-905F-4EC6-9DD8-3BDB23D535F8}"/>
              </a:ext>
            </a:extLst>
          </p:cNvPr>
          <p:cNvSpPr txBox="1"/>
          <p:nvPr/>
        </p:nvSpPr>
        <p:spPr>
          <a:xfrm>
            <a:off x="936261" y="2440665"/>
            <a:ext cx="10188939" cy="379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1" dirty="0">
                <a:solidFill>
                  <a:srgbClr val="00B050"/>
                </a:solidFill>
              </a:rPr>
              <a:t>Pixel</a:t>
            </a:r>
            <a:r>
              <a:rPr lang="en-GB" dirty="0">
                <a:solidFill>
                  <a:srgbClr val="00B050"/>
                </a:solidFill>
              </a:rPr>
              <a:t>: </a:t>
            </a:r>
            <a:r>
              <a:rPr lang="pt-PT" sz="1400" dirty="0"/>
              <a:t>Um pixel é uma parte de um sensor que recolhe os fotões para que possam ser convertidos em fotoeletrões</a:t>
            </a:r>
            <a:r>
              <a:rPr lang="en-GB" sz="1400" dirty="0"/>
              <a:t>.</a:t>
            </a:r>
            <a:endParaRPr lang="pt-PT" sz="1400" dirty="0"/>
          </a:p>
          <a:p>
            <a:pPr algn="just">
              <a:lnSpc>
                <a:spcPct val="150000"/>
              </a:lnSpc>
            </a:pPr>
            <a:r>
              <a:rPr lang="en-GB" sz="2000" b="1" dirty="0">
                <a:solidFill>
                  <a:srgbClr val="00B050"/>
                </a:solidFill>
              </a:rPr>
              <a:t>ND</a:t>
            </a:r>
            <a:r>
              <a:rPr lang="en-GB" dirty="0">
                <a:solidFill>
                  <a:srgbClr val="00B050"/>
                </a:solidFill>
              </a:rPr>
              <a:t>: </a:t>
            </a:r>
            <a:r>
              <a:rPr lang="pt-PT" sz="1400" dirty="0"/>
              <a:t>ND significa "Neutral </a:t>
            </a:r>
            <a:r>
              <a:rPr lang="pt-PT" sz="1400" dirty="0" err="1"/>
              <a:t>Density</a:t>
            </a:r>
            <a:r>
              <a:rPr lang="pt-PT" sz="1400" dirty="0"/>
              <a:t>" (densidade neutra), o que significa que bloqueia a luz de uma forma neutra sem alterar a cor da luz</a:t>
            </a:r>
            <a:r>
              <a:rPr lang="en-GB" sz="1400" dirty="0"/>
              <a:t>.</a:t>
            </a:r>
            <a:endParaRPr lang="pt-PT" sz="1400" dirty="0"/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B050"/>
                </a:solidFill>
              </a:rPr>
              <a:t>Espetral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pt-PT" sz="1400" dirty="0"/>
              <a:t>A resolução espetral descreve a capacidade de um sensor para definir intervalos finos de comprimento de onda</a:t>
            </a:r>
            <a:r>
              <a:rPr lang="en-US" sz="1400" dirty="0"/>
              <a:t>.</a:t>
            </a:r>
            <a:endParaRPr lang="pt-PT" sz="1400" dirty="0"/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B050"/>
                </a:solidFill>
              </a:rPr>
              <a:t>Espacial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pt-PT" sz="1400" dirty="0"/>
              <a:t>A resolução espacial é a projeção de um elemento detetor ou de uma fenda no solo. Por outras palavras, a resolução espacial do scanner é o segmento de solo detetado em qualquer instante. É também designada por elemento de resolução do solo (GRE)</a:t>
            </a:r>
            <a:r>
              <a:rPr lang="en-US" sz="1400" dirty="0"/>
              <a:t>.</a:t>
            </a:r>
            <a:endParaRPr lang="pt-PT" sz="1400" dirty="0"/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Temporal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pt-PT" sz="1400" dirty="0"/>
              <a:t>A resolução temporal é definida como a quantidade de tempo necessária para revisitar e adquirir dados para o mesmo local exato</a:t>
            </a:r>
            <a:r>
              <a:rPr lang="en-US" sz="1400" dirty="0"/>
              <a:t>.</a:t>
            </a:r>
            <a:endParaRPr lang="pt-PT" sz="1400" dirty="0"/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B050"/>
                </a:solidFill>
              </a:rPr>
              <a:t>Radiométrica</a:t>
            </a:r>
            <a:r>
              <a:rPr lang="en-US" dirty="0">
                <a:solidFill>
                  <a:srgbClr val="00B050"/>
                </a:solidFill>
              </a:rPr>
              <a:t>: </a:t>
            </a:r>
            <a:r>
              <a:rPr lang="pt-PT" sz="1400" dirty="0"/>
              <a:t>A resolução radiométrica está relacionada com a quantidade de informação que é percecionada pelo sensor de um satélite. Quanto maior for a resolução radiométrica, mais tons de cinzento o utilizador vê</a:t>
            </a:r>
            <a:r>
              <a:rPr lang="en-US" sz="1400" dirty="0"/>
              <a:t>.</a:t>
            </a:r>
            <a:endParaRPr lang="pt-PT" sz="1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663565D-F341-4069-81D8-66513A4245CA}"/>
              </a:ext>
            </a:extLst>
          </p:cNvPr>
          <p:cNvSpPr txBox="1"/>
          <p:nvPr/>
        </p:nvSpPr>
        <p:spPr>
          <a:xfrm>
            <a:off x="251670" y="874455"/>
            <a:ext cx="11601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>
                <a:solidFill>
                  <a:srgbClr val="92D050"/>
                </a:solidFill>
              </a:rPr>
              <a:t>Conjunto de características e componentes que devem ser consideradas na recolha de dados através da DR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965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65D15E0-519B-48A3-A073-3169AA628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987" y="1998677"/>
            <a:ext cx="11190025" cy="38652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6"/>
                </a:solidFill>
              </a:rPr>
              <a:t>SubUnidade</a:t>
            </a:r>
            <a:r>
              <a:rPr lang="en-US" sz="3600" b="1" dirty="0">
                <a:solidFill>
                  <a:schemeClr val="accent6"/>
                </a:solidFill>
              </a:rPr>
              <a:t> 3: </a:t>
            </a:r>
            <a:br>
              <a:rPr lang="en-US" sz="800" b="1" dirty="0">
                <a:solidFill>
                  <a:schemeClr val="accent6"/>
                </a:solidFill>
              </a:rPr>
            </a:br>
            <a:endParaRPr lang="en-US" sz="800" b="1" dirty="0">
              <a:solidFill>
                <a:schemeClr val="accent6"/>
              </a:solidFill>
            </a:endParaRPr>
          </a:p>
          <a:p>
            <a:pPr algn="ctr"/>
            <a:br>
              <a:rPr lang="en-US" dirty="0"/>
            </a:br>
            <a:r>
              <a:rPr lang="pt-PT" sz="4000" dirty="0">
                <a:solidFill>
                  <a:srgbClr val="94C020"/>
                </a:solidFill>
              </a:rPr>
              <a:t>Introdução à análise e ao tratamento de dados: Introdução ao software de processamento de imagens e métodos de análise de dados espaciais para obter informações significativas a partir de imagens de deteção remota</a:t>
            </a:r>
            <a:endParaRPr lang="pt-PT" dirty="0">
              <a:solidFill>
                <a:srgbClr val="94C020"/>
              </a:solidFill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9578C45-620E-43EB-BC77-23A617AB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</a:t>
            </a:r>
            <a:r>
              <a:rPr lang="en-GB" dirty="0"/>
              <a:t>Subunit 3: Introduction to data analysis and processing: Introduction to image processing software and methods of spatial data analysis to extract meaningful information from remote sensing images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13DF9B-8AB2-4EFD-B34C-147D5320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2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9DEE4A5-C774-750D-E632-C999EB25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931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/>
              <a:t>Propriedades importantes a ter em conta na pesquisa de dados DR</a:t>
            </a:r>
            <a:r>
              <a:rPr lang="en-GB" dirty="0"/>
              <a:t>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3C0FA-5528-4E23-A54F-C1A929498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</a:t>
            </a:r>
            <a:r>
              <a:rPr lang="en-GB" dirty="0"/>
              <a:t>Subunit 3: Introduction to data analysis and processing: Introduction to image processing software and methods of spatial data analysis to extract meaningful information from remote sensing images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0F0444-E746-EA6B-6E2D-6451C6412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766B8E2-068B-EEA1-A5E2-380A72508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2441195"/>
            <a:ext cx="11074168" cy="3734179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PT" dirty="0"/>
              <a:t>Resolução espacial ou tamanho do pixel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PT" dirty="0"/>
              <a:t>Data ou hora do ano/estação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PT" dirty="0"/>
              <a:t>Cobertura de nuvens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PT" dirty="0"/>
              <a:t>Comprimentos de onda para medir diferentes propriedades físicas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PT" dirty="0"/>
              <a:t>Disponibilidade de dados históricos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PT" dirty="0"/>
              <a:t>Ruído ou artefactos nos dados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3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68C1C45-34BA-34E6-DC19-054C9F29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263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/>
              <a:t>Conduta técnica geral de tratamento e análise dos grandes dados de DR</a:t>
            </a:r>
            <a:endParaRPr lang="en-GB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243F8A5-EDB8-4D5B-AA79-8DE358833F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</a:t>
            </a:r>
            <a:r>
              <a:rPr lang="en-GB" dirty="0"/>
              <a:t>Subunit 3: Introduction to data analysis and processing: Introduction to image processing software and methods of spatial data analysis to extract meaningful information from remote sensing images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DF8C3F-6725-02DC-5B3A-D8DA4D38C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2" name="Marcador de Posição do Gráfico 1">
            <a:extLst>
              <a:ext uri="{FF2B5EF4-FFF2-40B4-BE49-F238E27FC236}">
                <a16:creationId xmlns:a16="http://schemas.microsoft.com/office/drawing/2014/main" id="{B8A015D4-BF81-41DA-B89E-B14E67094652}"/>
              </a:ext>
            </a:extLst>
          </p:cNvPr>
          <p:cNvPicPr>
            <a:picLocks noGrp="1" noChangeAspect="1"/>
          </p:cNvPicPr>
          <p:nvPr>
            <p:ph type="chart" sz="quarter" idx="14"/>
          </p:nvPr>
        </p:nvPicPr>
        <p:blipFill>
          <a:blip r:embed="rId2"/>
          <a:stretch>
            <a:fillRect/>
          </a:stretch>
        </p:blipFill>
        <p:spPr>
          <a:xfrm>
            <a:off x="2216019" y="2666378"/>
            <a:ext cx="7759961" cy="30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3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9A703-8524-4513-A19D-4C09F304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49" y="943973"/>
            <a:ext cx="11199302" cy="1009651"/>
          </a:xfrm>
        </p:spPr>
        <p:txBody>
          <a:bodyPr>
            <a:normAutofit fontScale="90000"/>
          </a:bodyPr>
          <a:lstStyle/>
          <a:p>
            <a:r>
              <a:rPr lang="pt-PT" dirty="0"/>
              <a:t>Aspetos a considerar no tratamento dos dados de DR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AE7C14A-46FF-4823-92F5-3A34FD86AB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</a:t>
            </a:r>
            <a:r>
              <a:rPr lang="en-GB" dirty="0"/>
              <a:t>Subunit 3: Introduction to data analysis and processing: Introduction to image processing software and methods of spatial data analysis to extract meaningful information from remote sensing images</a:t>
            </a:r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427CAFF-EE8B-4E02-B156-815A110E3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6A23781-46B8-4F8D-B4B1-457C72770E08}"/>
              </a:ext>
            </a:extLst>
          </p:cNvPr>
          <p:cNvSpPr txBox="1"/>
          <p:nvPr/>
        </p:nvSpPr>
        <p:spPr>
          <a:xfrm>
            <a:off x="596069" y="2055813"/>
            <a:ext cx="10999862" cy="407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 err="1">
                <a:solidFill>
                  <a:schemeClr val="accent6"/>
                </a:solidFill>
              </a:rPr>
              <a:t>Geométrica</a:t>
            </a:r>
            <a:r>
              <a:rPr lang="en-GB" b="1" dirty="0">
                <a:solidFill>
                  <a:schemeClr val="accent6"/>
                </a:solidFill>
              </a:rPr>
              <a:t> (</a:t>
            </a:r>
            <a:r>
              <a:rPr lang="en-GB" b="1" dirty="0" err="1">
                <a:solidFill>
                  <a:schemeClr val="accent6"/>
                </a:solidFill>
              </a:rPr>
              <a:t>espacial</a:t>
            </a:r>
            <a:r>
              <a:rPr lang="en-GB" b="1" dirty="0">
                <a:solidFill>
                  <a:schemeClr val="accent6"/>
                </a:solidFill>
              </a:rPr>
              <a:t>) - </a:t>
            </a:r>
            <a:r>
              <a:rPr lang="pt-PT" sz="1400" dirty="0"/>
              <a:t>é uma abordagem centrada no mapeamento exato de cada pixel no espaço geográfico através de técnicas como a retificação geométrica, a </a:t>
            </a:r>
            <a:r>
              <a:rPr lang="pt-PT" sz="1400" dirty="0" err="1"/>
              <a:t>ortorrectificação</a:t>
            </a:r>
            <a:r>
              <a:rPr lang="pt-PT" sz="1400" dirty="0"/>
              <a:t>, a correção do terreno e a reconstrução 3D, sendo o passo inicial crucial o registo de imagens - um processo que envolve o alinhamento multimodal, </a:t>
            </a:r>
            <a:r>
              <a:rPr lang="pt-PT" sz="1400" dirty="0" err="1"/>
              <a:t>multitemporal</a:t>
            </a:r>
            <a:r>
              <a:rPr lang="pt-PT" sz="1400" dirty="0"/>
              <a:t> e multiangular, conseguido através da extração de características, da correspondência de características e da deformação de imagens</a:t>
            </a:r>
            <a:r>
              <a:rPr lang="en-US" dirty="0"/>
              <a:t>.</a:t>
            </a:r>
            <a:endParaRPr lang="pt-PT" dirty="0"/>
          </a:p>
          <a:p>
            <a:pPr algn="just">
              <a:lnSpc>
                <a:spcPct val="150000"/>
              </a:lnSpc>
            </a:pPr>
            <a:r>
              <a:rPr lang="en-GB" b="1" dirty="0" err="1">
                <a:solidFill>
                  <a:schemeClr val="accent6"/>
                </a:solidFill>
              </a:rPr>
              <a:t>Radiométrico</a:t>
            </a:r>
            <a:r>
              <a:rPr lang="en-GB" b="1" dirty="0">
                <a:solidFill>
                  <a:schemeClr val="accent6"/>
                </a:solidFill>
              </a:rPr>
              <a:t> (</a:t>
            </a:r>
            <a:r>
              <a:rPr lang="en-GB" b="1" dirty="0" err="1">
                <a:solidFill>
                  <a:schemeClr val="accent6"/>
                </a:solidFill>
              </a:rPr>
              <a:t>espectral</a:t>
            </a:r>
            <a:r>
              <a:rPr lang="en-GB" b="1" dirty="0">
                <a:solidFill>
                  <a:schemeClr val="accent6"/>
                </a:solidFill>
              </a:rPr>
              <a:t>) - </a:t>
            </a:r>
            <a:r>
              <a:rPr lang="pt-PT" sz="1400" dirty="0"/>
              <a:t>o processamento mapeia ou corrige os valores de pixéis de um espaço medido para outro, com ou sem dados de referência, incluindo a inversão de parâmetros físicos, a correção radiométrica absoluta e relativa e a normalização radiométrica</a:t>
            </a:r>
            <a:r>
              <a:rPr lang="en-GB" sz="1400" dirty="0"/>
              <a:t>.</a:t>
            </a:r>
            <a:endParaRPr lang="pt-PT" sz="1400" dirty="0"/>
          </a:p>
          <a:p>
            <a:pPr>
              <a:lnSpc>
                <a:spcPct val="150000"/>
              </a:lnSpc>
            </a:pPr>
            <a:r>
              <a:rPr lang="pt-PT" b="1" dirty="0">
                <a:solidFill>
                  <a:schemeClr val="accent6"/>
                </a:solidFill>
              </a:rPr>
              <a:t>Mascaramento de nuvens - </a:t>
            </a:r>
            <a:r>
              <a:rPr lang="pt-PT" sz="1400" dirty="0"/>
              <a:t>Na cadeia de aplicações RS, as regiões cobertas de nuvens são consideradas inválidas e o mascaramento de nuvens é um passo importante para delinear e extrair regiões sem nuvens (válidas) das imagens RS para a análise seguinte</a:t>
            </a:r>
            <a:r>
              <a:rPr lang="en-GB" sz="1400" dirty="0"/>
              <a:t>.</a:t>
            </a:r>
            <a:endParaRPr lang="pt-PT" sz="1400" dirty="0"/>
          </a:p>
          <a:p>
            <a:pPr algn="just">
              <a:lnSpc>
                <a:spcPct val="150000"/>
              </a:lnSpc>
            </a:pPr>
            <a:r>
              <a:rPr lang="en-GB" b="1" dirty="0" err="1">
                <a:solidFill>
                  <a:schemeClr val="accent6"/>
                </a:solidFill>
              </a:rPr>
              <a:t>Fusão</a:t>
            </a:r>
            <a:r>
              <a:rPr lang="en-GB" b="1" dirty="0">
                <a:solidFill>
                  <a:schemeClr val="accent6"/>
                </a:solidFill>
              </a:rPr>
              <a:t> de dados – </a:t>
            </a:r>
            <a:r>
              <a:rPr lang="pt-PT" sz="1400" dirty="0"/>
              <a:t>é a combinação de várias imagens (captadas por vários sensores com diferentes parâmetros) para gerar uma única imagem que combina toda a informação significativa das imagens individuais. Por conseguinte, os métodos de fusão de dados fornecem à imagem composta (fundida) informações complementares</a:t>
            </a:r>
            <a:r>
              <a:rPr lang="en-GB" sz="1400" dirty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9033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4905A28-7A23-44D2-A0D6-A7A14A42EE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</a:t>
            </a:r>
            <a:r>
              <a:rPr lang="en-GB" dirty="0"/>
              <a:t>Subunit 4: Applications of remote sensing in agriculture: explore case examples that demonstrate the potential applications of remote sensing in agriculture, specifically in the assessment of various indicators important to agricultural practices</a:t>
            </a:r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A5D664E-C43C-43E1-BE3C-E20A127D7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47866C4-7410-45CD-842C-88AC54ABAC98}"/>
              </a:ext>
            </a:extLst>
          </p:cNvPr>
          <p:cNvSpPr/>
          <p:nvPr/>
        </p:nvSpPr>
        <p:spPr>
          <a:xfrm>
            <a:off x="521515" y="1409350"/>
            <a:ext cx="1114896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/>
                </a:solidFill>
              </a:rPr>
              <a:t>Subunidade</a:t>
            </a:r>
            <a:r>
              <a:rPr lang="en-US" sz="3600" b="1" dirty="0">
                <a:solidFill>
                  <a:schemeClr val="accent6"/>
                </a:solidFill>
              </a:rPr>
              <a:t> 4 : </a:t>
            </a:r>
            <a:br>
              <a:rPr lang="en-US" sz="200" b="1" dirty="0">
                <a:solidFill>
                  <a:schemeClr val="accent6"/>
                </a:solidFill>
              </a:rPr>
            </a:br>
            <a:endParaRPr lang="en-US" sz="200" b="1" dirty="0">
              <a:solidFill>
                <a:schemeClr val="accent6"/>
              </a:solidFill>
            </a:endParaRPr>
          </a:p>
          <a:p>
            <a:pPr algn="ctr"/>
            <a:br>
              <a:rPr lang="en-US" dirty="0"/>
            </a:br>
            <a:r>
              <a:rPr lang="pt-PT" sz="4000" dirty="0">
                <a:solidFill>
                  <a:srgbClr val="94C020"/>
                </a:solidFill>
              </a:rPr>
              <a:t>Aplicações da deteção remota na agricultura: explorar exemplos de casos que demonstrem as potenciais aplicações da teledeteção na agricultura, nomeadamente na avaliação de vários indicadores importantes para as práticas agrícolas</a:t>
            </a:r>
          </a:p>
        </p:txBody>
      </p:sp>
    </p:spTree>
    <p:extLst>
      <p:ext uri="{BB962C8B-B14F-4D97-AF65-F5344CB8AC3E}">
        <p14:creationId xmlns:p14="http://schemas.microsoft.com/office/powerpoint/2010/main" val="200634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7A940-1E24-42EC-B7C4-15A6C95C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6597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/>
              <a:t>Informações fornecidas pela DR em Práticas Agrícolas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91D1F12-17A3-4BFA-83DD-C144E3BFA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</a:t>
            </a:r>
            <a:r>
              <a:rPr lang="en-GB" dirty="0"/>
              <a:t>Subunit 4: Applications of remote sensing in agriculture: explore case examples that demonstrate the potential applications of remote sensing in agriculture, specifically in the assessment of various indicators important to agricultural practices</a:t>
            </a:r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E014A54-D9F3-42C4-BE15-3E5D1AC16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7149D0-4F96-416B-885B-ABCB79A81D01}"/>
              </a:ext>
            </a:extLst>
          </p:cNvPr>
          <p:cNvSpPr txBox="1"/>
          <p:nvPr/>
        </p:nvSpPr>
        <p:spPr>
          <a:xfrm>
            <a:off x="1546934" y="2800428"/>
            <a:ext cx="5260030" cy="2957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dirty="0"/>
              <a:t>Observação e controlo das culturas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dirty="0"/>
              <a:t>Observação das condições do solo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dirty="0"/>
              <a:t>Monitorização das condições da água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dirty="0"/>
              <a:t>Previsão das condições climatéricas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dirty="0"/>
              <a:t>Observação da qualidade do ar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dirty="0"/>
              <a:t>Agricultura de precisão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dirty="0"/>
              <a:t>Monitorização e previsão das alterações climáticas</a:t>
            </a:r>
          </a:p>
        </p:txBody>
      </p:sp>
    </p:spTree>
    <p:extLst>
      <p:ext uri="{BB962C8B-B14F-4D97-AF65-F5344CB8AC3E}">
        <p14:creationId xmlns:p14="http://schemas.microsoft.com/office/powerpoint/2010/main" val="2222164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F69C3E4-3289-485B-9813-868A6F29E7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</a:t>
            </a:r>
            <a:r>
              <a:rPr lang="en-GB" dirty="0"/>
              <a:t>Subunit 5: Challenges and limitations of remote sensing applied to agriculture</a:t>
            </a:r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88A436F-DED1-4C12-A58E-A3984D433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6370DA-D8BA-41A6-975D-468ED7ED4B43}"/>
              </a:ext>
            </a:extLst>
          </p:cNvPr>
          <p:cNvSpPr/>
          <p:nvPr/>
        </p:nvSpPr>
        <p:spPr>
          <a:xfrm>
            <a:off x="998290" y="1981972"/>
            <a:ext cx="1044429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/>
                </a:solidFill>
              </a:rPr>
              <a:t>SubUnidade</a:t>
            </a:r>
            <a:r>
              <a:rPr lang="en-US" sz="3600" b="1" dirty="0">
                <a:solidFill>
                  <a:schemeClr val="accent6"/>
                </a:solidFill>
              </a:rPr>
              <a:t> 5: </a:t>
            </a:r>
            <a:br>
              <a:rPr lang="en-US" sz="100" b="1" dirty="0">
                <a:solidFill>
                  <a:schemeClr val="accent6"/>
                </a:solidFill>
              </a:rPr>
            </a:br>
            <a:endParaRPr lang="en-US" sz="100" b="1" dirty="0">
              <a:solidFill>
                <a:schemeClr val="accent6"/>
              </a:solidFill>
            </a:endParaRPr>
          </a:p>
          <a:p>
            <a:pPr algn="ctr"/>
            <a:br>
              <a:rPr lang="en-US" dirty="0"/>
            </a:br>
            <a:r>
              <a:rPr lang="pt-PT" sz="4000" dirty="0">
                <a:solidFill>
                  <a:srgbClr val="94C020"/>
                </a:solidFill>
              </a:rPr>
              <a:t>Desafios e limitações da teledeteção aplicada à agricultura</a:t>
            </a:r>
          </a:p>
        </p:txBody>
      </p:sp>
    </p:spTree>
    <p:extLst>
      <p:ext uri="{BB962C8B-B14F-4D97-AF65-F5344CB8AC3E}">
        <p14:creationId xmlns:p14="http://schemas.microsoft.com/office/powerpoint/2010/main" val="1416362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A17A3-C947-456D-8F2B-3A984F9C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76" y="1083904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/>
              <a:t>Desafios e limitações da Deteção Remota aplicada à agricultura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861FF25-1FD7-4766-8574-35C1C18105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</a:t>
            </a:r>
            <a:r>
              <a:rPr lang="en-GB" dirty="0"/>
              <a:t>Subunit 5: Challenges and limitations of remote sensing applied to agriculture</a:t>
            </a:r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7FB868D-4F1B-4E26-A2D1-8C9BD88B9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8D4C0D7-AB48-47EE-826F-1887B00970E4}"/>
              </a:ext>
            </a:extLst>
          </p:cNvPr>
          <p:cNvSpPr/>
          <p:nvPr/>
        </p:nvSpPr>
        <p:spPr>
          <a:xfrm>
            <a:off x="1076586" y="2595058"/>
            <a:ext cx="10277214" cy="364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accent6"/>
                </a:solidFill>
              </a:rPr>
              <a:t>Acesso</a:t>
            </a:r>
            <a:r>
              <a:rPr lang="en-GB" b="1" dirty="0">
                <a:solidFill>
                  <a:schemeClr val="accent6"/>
                </a:solidFill>
              </a:rPr>
              <a:t> </a:t>
            </a:r>
            <a:r>
              <a:rPr lang="en-GB" b="1" dirty="0" err="1">
                <a:solidFill>
                  <a:schemeClr val="accent6"/>
                </a:solidFill>
              </a:rPr>
              <a:t>limitado</a:t>
            </a:r>
            <a:r>
              <a:rPr lang="en-GB" b="1" dirty="0">
                <a:solidFill>
                  <a:schemeClr val="accent6"/>
                </a:solidFill>
              </a:rPr>
              <a:t> </a:t>
            </a:r>
            <a:r>
              <a:rPr lang="en-GB" b="1" dirty="0" err="1">
                <a:solidFill>
                  <a:schemeClr val="accent6"/>
                </a:solidFill>
              </a:rPr>
              <a:t>aos</a:t>
            </a:r>
            <a:r>
              <a:rPr lang="en-GB" b="1" dirty="0">
                <a:solidFill>
                  <a:schemeClr val="accent6"/>
                </a:solidFill>
              </a:rPr>
              <a:t> dados</a:t>
            </a:r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: 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Acesso limitado a dados de alta qualidade. Alguns dados de DR só estão disponíveis mediante pagamento, e pode ser difícil para os agricultores acederem e utilizarem esses dados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. </a:t>
            </a:r>
            <a:endParaRPr lang="pt-PT" dirty="0">
              <a:solidFill>
                <a:srgbClr val="000000"/>
              </a:solidFill>
              <a:latin typeface="Minion Pro"/>
              <a:ea typeface="Times New Roman" panose="02020603050405020304" pitchFamily="18" charset="0"/>
              <a:cs typeface="Open Sans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Interpretação</a:t>
            </a:r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 dos dados: 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A interpretação dos dados de RS. Os dados podem ser complexos e os agricultores podem não ter os conhecimentos necessários para os interpretar corretamente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. </a:t>
            </a:r>
            <a:endParaRPr lang="pt-PT" dirty="0">
              <a:solidFill>
                <a:srgbClr val="000000"/>
              </a:solidFill>
              <a:latin typeface="Minion Pro"/>
              <a:ea typeface="Times New Roman" panose="02020603050405020304" pitchFamily="18" charset="0"/>
              <a:cs typeface="Open Sans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Cobertura</a:t>
            </a:r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 de </a:t>
            </a:r>
            <a:r>
              <a:rPr lang="en-GB" b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nuvens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: 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A cobertura de nuvens pode ser um grande obstáculo à obtenção de dados RS claros. As nuvens podem bloquear a visão da superfície da Terra, tornando difícil a obtenção de dados </a:t>
            </a:r>
            <a:r>
              <a:rPr lang="pt-PT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exactos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. </a:t>
            </a:r>
            <a:endParaRPr lang="pt-PT" dirty="0">
              <a:solidFill>
                <a:srgbClr val="000000"/>
              </a:solidFill>
              <a:latin typeface="Minion Pro"/>
              <a:ea typeface="Times New Roman" panose="02020603050405020304" pitchFamily="18" charset="0"/>
              <a:cs typeface="Open Sans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Limitações</a:t>
            </a:r>
            <a:r>
              <a:rPr lang="en-GB" b="1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 </a:t>
            </a:r>
            <a:r>
              <a:rPr lang="en-GB" b="1" dirty="0" err="1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técnicas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: </a:t>
            </a:r>
            <a:r>
              <a:rPr lang="pt-P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Algumas tecnologias de RS têm limitações técnicas. Por exemplo, alguns sensores não são suficientemente sensíveis para detetar certos tipos de vegetação ou propriedades do solo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Open Sans"/>
              </a:rPr>
              <a:t>.</a:t>
            </a:r>
            <a:endParaRPr lang="pt-PT" dirty="0">
              <a:solidFill>
                <a:srgbClr val="000000"/>
              </a:solidFill>
              <a:latin typeface="Minion Pro"/>
              <a:ea typeface="Times New Roman" panose="02020603050405020304" pitchFamily="18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0969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3260"/>
            <a:ext cx="9144000" cy="2387600"/>
          </a:xfrm>
        </p:spPr>
        <p:txBody>
          <a:bodyPr>
            <a:noAutofit/>
          </a:bodyPr>
          <a:lstStyle/>
          <a:p>
            <a:r>
              <a:rPr lang="en-GB" sz="4800" b="1" dirty="0" err="1">
                <a:solidFill>
                  <a:srgbClr val="94C020"/>
                </a:solidFill>
                <a:latin typeface="+mn-lt"/>
              </a:rPr>
              <a:t>Curso</a:t>
            </a:r>
            <a:r>
              <a:rPr lang="en-GB" sz="4800" b="1" dirty="0">
                <a:solidFill>
                  <a:srgbClr val="94C020"/>
                </a:solidFill>
                <a:latin typeface="+mn-lt"/>
              </a:rPr>
              <a:t>: VET</a:t>
            </a:r>
            <a:br>
              <a:rPr lang="en-GB" sz="4800" b="1" dirty="0">
                <a:solidFill>
                  <a:srgbClr val="94C020"/>
                </a:solidFill>
                <a:latin typeface="+mn-lt"/>
              </a:rPr>
            </a:br>
            <a:r>
              <a:rPr lang="en-GB" sz="4800" b="1" dirty="0" err="1">
                <a:solidFill>
                  <a:srgbClr val="94C020"/>
                </a:solidFill>
                <a:latin typeface="+mn-lt"/>
              </a:rPr>
              <a:t>Módulo</a:t>
            </a:r>
            <a:r>
              <a:rPr lang="en-GB" sz="4800" b="1" dirty="0">
                <a:solidFill>
                  <a:srgbClr val="94C020"/>
                </a:solidFill>
                <a:latin typeface="+mn-lt"/>
              </a:rPr>
              <a:t>: </a:t>
            </a:r>
            <a:r>
              <a:rPr lang="pt-PT" sz="4800" dirty="0"/>
              <a:t>Tecnologias digitais e inteligência artificial</a:t>
            </a:r>
            <a:br>
              <a:rPr lang="en-GB" sz="4800" b="1" dirty="0">
                <a:solidFill>
                  <a:srgbClr val="94C020"/>
                </a:solidFill>
                <a:latin typeface="+mn-lt"/>
              </a:rPr>
            </a:br>
            <a:r>
              <a:rPr lang="en-GB" sz="4800" b="1" dirty="0" err="1">
                <a:solidFill>
                  <a:srgbClr val="94C020"/>
                </a:solidFill>
                <a:latin typeface="+mn-lt"/>
              </a:rPr>
              <a:t>Unidade</a:t>
            </a:r>
            <a:r>
              <a:rPr lang="en-GB" sz="4800" b="1" dirty="0">
                <a:solidFill>
                  <a:srgbClr val="94C020"/>
                </a:solidFill>
                <a:latin typeface="+mn-lt"/>
              </a:rPr>
              <a:t> Curricular: </a:t>
            </a:r>
            <a:r>
              <a:rPr lang="en-GB" sz="4800" dirty="0" err="1"/>
              <a:t>Deteção</a:t>
            </a:r>
            <a:r>
              <a:rPr lang="en-GB" sz="4800" dirty="0"/>
              <a:t> </a:t>
            </a:r>
            <a:r>
              <a:rPr lang="en-GB" sz="4800" dirty="0" err="1"/>
              <a:t>remota</a:t>
            </a:r>
            <a:r>
              <a:rPr lang="en-GB" sz="4800" dirty="0"/>
              <a:t> e </a:t>
            </a:r>
            <a:r>
              <a:rPr lang="en-GB" sz="4800" dirty="0" err="1"/>
              <a:t>agricultura</a:t>
            </a:r>
            <a:endParaRPr lang="en-GB" sz="4800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9498"/>
            <a:ext cx="9144000" cy="1655762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Autores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dirty="0"/>
              <a:t>UAZORES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9FFF6-47DF-4C50-B484-F2C43742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0460"/>
            <a:ext cx="10515600" cy="1009651"/>
          </a:xfrm>
        </p:spPr>
        <p:txBody>
          <a:bodyPr/>
          <a:lstStyle/>
          <a:p>
            <a:r>
              <a:rPr lang="pt-PT" dirty="0"/>
              <a:t>Conclusão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354C21E-35EF-4FCA-B654-AA6F41B05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endParaRPr lang="en-US" b="1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1818B8D-8924-4339-94DF-0166FF48B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CD92912-719D-4041-9E53-C76BE82702A7}"/>
              </a:ext>
            </a:extLst>
          </p:cNvPr>
          <p:cNvSpPr/>
          <p:nvPr/>
        </p:nvSpPr>
        <p:spPr>
          <a:xfrm>
            <a:off x="494950" y="1687697"/>
            <a:ext cx="1106368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 algn="just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1700" dirty="0"/>
              <a:t>A deteção remota é uma tecnologia cada vez mais utilizada em numerosos domínios. Desde a topografia, à cartografia, ao controlo de fenómenos naturais, e até à monitorização de catástrofes naturais. No entanto, uma das utilizações que tem vindo a crescer é na Agricultura. Desde a escolha da utilização da cultura a produzir, com base nas características do clima e do solo, passando pelo controlo da própria cultura, desde o aspeto fitossanitário e o seu desenvolvimento, até à determinação do momento ideal para a colheita.  No entanto, esta técnica requer uma grande quantidade de equipamentos e conhecimentos que não estão ao alcance de todos. Para a podermos utilizar, temos de ter acesso a informações fornecidas por satélites e que depois têm de ser trabalhadas para poderem ser utilizadas pelos agricultores</a:t>
            </a:r>
            <a:r>
              <a:rPr lang="en-US" sz="1700" dirty="0"/>
              <a:t>.</a:t>
            </a:r>
          </a:p>
          <a:p>
            <a:pPr marL="285750" indent="285750" algn="just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1700" dirty="0"/>
              <a:t>Por outro lado, os dados obtidos pela RS permitem a sua utilização por vários profissionais para diferentes </a:t>
            </a:r>
            <a:r>
              <a:rPr lang="pt-PT" sz="1700" dirty="0" err="1"/>
              <a:t>objectivos</a:t>
            </a:r>
            <a:r>
              <a:rPr lang="pt-PT" sz="1700" dirty="0"/>
              <a:t>. Estes dados, depois de tratados, podem ser utilizados não só pelos agricultores mas também pelos meteorologistas, podendo assim prevenir e alertar para várias catástrofes naturais. Para além de se poder fazer uma avaliação mais detalhada das alterações climáticas</a:t>
            </a:r>
            <a:r>
              <a:rPr lang="en-US" sz="1700" dirty="0"/>
              <a:t>. </a:t>
            </a:r>
          </a:p>
          <a:p>
            <a:pPr marL="285750" indent="285750" algn="just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1700" dirty="0"/>
              <a:t>Apesar de ser uma técnica utilizada há muitas décadas, continua a evoluir e a melhorar, permitindo uma utilização mais fácil e melhor. Se no início se utilizavam câmaras fotográficas montadas em balões de ar quente e até pombos, atualmente utilizam-se satélites e programas informáticos que permitem a visualização e análise do terreno. No entanto, esta melhoria continua a verificar-se, quer em termos de qualidade das imagens, quer em termos do seu processamento para facilitar a sua utilização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987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B80AC97-469E-C97E-B6A4-099FE39B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Introdução</a:t>
            </a:r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48C2AD-647B-3FD1-B2FA-FB3EAEA11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PT" sz="2900" dirty="0"/>
              <a:t>Esta unidade curricular (UC) tem como objetivo dotar os alunos dos conhecimentos fundamentais dos princípios da deteção remota e das suas aplicações práticas na agricultura e na floresta, habilitando-os a utilizar as técnicas de deteção remota em práticas de monitorização e otimização</a:t>
            </a:r>
            <a:r>
              <a:rPr lang="en-GB" sz="2900" dirty="0"/>
              <a:t>.</a:t>
            </a:r>
            <a:endParaRPr lang="pt-PT" sz="2900" dirty="0"/>
          </a:p>
          <a:p>
            <a:pPr marL="0" indent="0">
              <a:buNone/>
            </a:pPr>
            <a:r>
              <a:rPr lang="en-GB" dirty="0"/>
              <a:t> </a:t>
            </a:r>
            <a:endParaRPr lang="pt-PT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2500" dirty="0"/>
              <a:t>Após a conclusão do UC, os alunos devem ser capazes de obter os seguintes resultados de aprendizagem </a:t>
            </a:r>
            <a:r>
              <a:rPr lang="en-GB" sz="2500" dirty="0"/>
              <a:t>:</a:t>
            </a:r>
            <a:endParaRPr lang="pt-PT" sz="25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900" b="1" dirty="0" err="1">
                <a:solidFill>
                  <a:schemeClr val="accent6"/>
                </a:solidFill>
              </a:rPr>
              <a:t>Conhecimentos</a:t>
            </a:r>
            <a:endParaRPr lang="pt-PT" sz="2900" dirty="0">
              <a:solidFill>
                <a:schemeClr val="accent6"/>
              </a:solidFill>
            </a:endParaRPr>
          </a:p>
          <a:p>
            <a:pPr algn="just">
              <a:lnSpc>
                <a:spcPct val="120000"/>
              </a:lnSpc>
              <a:buClr>
                <a:schemeClr val="accent6"/>
              </a:buClr>
            </a:pPr>
            <a:r>
              <a:rPr lang="pt-PT" sz="2900" dirty="0"/>
              <a:t>Delinear os princípios da deteção remota e as suas aplicações na agricultura</a:t>
            </a:r>
          </a:p>
          <a:p>
            <a:pPr algn="just">
              <a:lnSpc>
                <a:spcPct val="120000"/>
              </a:lnSpc>
              <a:buClr>
                <a:schemeClr val="accent6"/>
              </a:buClr>
            </a:pPr>
            <a:r>
              <a:rPr lang="pt-PT" sz="2900" dirty="0"/>
              <a:t>Reconhecer e discutir imagens de dados adquiridos e processados</a:t>
            </a:r>
          </a:p>
          <a:p>
            <a:pPr algn="just">
              <a:lnSpc>
                <a:spcPct val="120000"/>
              </a:lnSpc>
              <a:buClr>
                <a:schemeClr val="accent6"/>
              </a:buClr>
            </a:pPr>
            <a:r>
              <a:rPr lang="pt-PT" sz="2900" dirty="0"/>
              <a:t>Identificar desafios e limitações associados à utilização de técnicas de deteção remota em contextos agrícolas</a:t>
            </a:r>
            <a:r>
              <a:rPr lang="en-GB" sz="2900" dirty="0"/>
              <a:t>.</a:t>
            </a:r>
            <a:endParaRPr lang="pt-PT" sz="29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900" b="1" dirty="0" err="1">
                <a:solidFill>
                  <a:schemeClr val="accent6"/>
                </a:solidFill>
              </a:rPr>
              <a:t>Aptidões</a:t>
            </a:r>
            <a:r>
              <a:rPr lang="en-GB" sz="2900" b="1" dirty="0">
                <a:solidFill>
                  <a:schemeClr val="accent6"/>
                </a:solidFill>
              </a:rPr>
              <a:t> e </a:t>
            </a:r>
            <a:r>
              <a:rPr lang="en-GB" sz="2900" b="1" dirty="0" err="1">
                <a:solidFill>
                  <a:schemeClr val="accent6"/>
                </a:solidFill>
              </a:rPr>
              <a:t>Competências</a:t>
            </a:r>
            <a:endParaRPr lang="pt-PT" sz="2900" dirty="0">
              <a:solidFill>
                <a:schemeClr val="accent6"/>
              </a:solidFill>
            </a:endParaRPr>
          </a:p>
          <a:p>
            <a:pPr algn="just">
              <a:lnSpc>
                <a:spcPct val="120000"/>
              </a:lnSpc>
              <a:buClr>
                <a:schemeClr val="accent6"/>
              </a:buClr>
            </a:pPr>
            <a:r>
              <a:rPr lang="pt-PT" sz="2900" dirty="0"/>
              <a:t>Aplicar software e técnicas de processamento de imagem em dados de deteção remota</a:t>
            </a:r>
            <a:r>
              <a:rPr lang="en-GB" sz="2900" dirty="0"/>
              <a:t>.</a:t>
            </a:r>
            <a:endParaRPr lang="pt-PT" sz="2900" dirty="0"/>
          </a:p>
          <a:p>
            <a:pPr algn="just">
              <a:lnSpc>
                <a:spcPct val="120000"/>
              </a:lnSpc>
              <a:buClr>
                <a:schemeClr val="accent6"/>
              </a:buClr>
            </a:pPr>
            <a:r>
              <a:rPr lang="pt-PT" sz="2900" dirty="0"/>
              <a:t>Analisar e interpretar dados espaciais processados para avaliar indicadores relevantes para as práticas agrícolas.</a:t>
            </a:r>
          </a:p>
          <a:p>
            <a:pPr algn="just">
              <a:lnSpc>
                <a:spcPct val="120000"/>
              </a:lnSpc>
              <a:buClr>
                <a:schemeClr val="accent6"/>
              </a:buClr>
            </a:pPr>
            <a:r>
              <a:rPr lang="pt-PT" sz="2900" dirty="0"/>
              <a:t>Recolher e utilizar dados relevantes de várias fontes, incluindo imagens de satélite, fotografias aéreas e outros conjuntos de dados relevantes, para fins de monitorização e análise</a:t>
            </a:r>
            <a:endParaRPr lang="en-GB" sz="29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385CFA-DDC6-7F39-65E5-5A816E81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10319158" cy="619124"/>
          </a:xfrm>
        </p:spPr>
        <p:txBody>
          <a:bodyPr/>
          <a:lstStyle/>
          <a:p>
            <a:r>
              <a:rPr lang="en-US" b="1" dirty="0"/>
              <a:t>Module</a:t>
            </a:r>
            <a:r>
              <a:rPr lang="en-US" dirty="0"/>
              <a:t>: </a:t>
            </a:r>
            <a:r>
              <a:rPr lang="en-GB" dirty="0"/>
              <a:t>Digital technologies and artificial intelligence</a:t>
            </a:r>
            <a:r>
              <a:rPr lang="en-US" dirty="0"/>
              <a:t> / </a:t>
            </a:r>
            <a:r>
              <a:rPr lang="en-US" b="1" dirty="0"/>
              <a:t>Learning Unit</a:t>
            </a:r>
            <a:r>
              <a:rPr lang="en-US" dirty="0"/>
              <a:t>: </a:t>
            </a:r>
            <a:r>
              <a:rPr lang="en-GB" dirty="0"/>
              <a:t>Remote Sensing and Farming</a:t>
            </a:r>
            <a:r>
              <a:rPr lang="en-US" dirty="0"/>
              <a:t>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88ADD-60B2-430E-9DD4-03002290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9562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solidFill>
                  <a:schemeClr val="accent6"/>
                </a:solidFill>
              </a:rPr>
            </a:br>
            <a:r>
              <a:rPr lang="en-US" sz="4000" b="1" dirty="0" err="1">
                <a:solidFill>
                  <a:schemeClr val="accent6"/>
                </a:solidFill>
              </a:rPr>
              <a:t>SubUnidade</a:t>
            </a:r>
            <a:r>
              <a:rPr lang="en-US" sz="4000" b="1" dirty="0">
                <a:solidFill>
                  <a:schemeClr val="accent6"/>
                </a:solidFill>
              </a:rPr>
              <a:t> 1: </a:t>
            </a:r>
            <a:br>
              <a:rPr lang="en-US" sz="4000" b="1" dirty="0">
                <a:solidFill>
                  <a:schemeClr val="accent6"/>
                </a:solidFill>
              </a:rPr>
            </a:br>
            <a:br>
              <a:rPr lang="en-US" dirty="0"/>
            </a:br>
            <a:r>
              <a:rPr lang="pt-PT" dirty="0"/>
              <a:t>Introdução à deteção remota: uma visão geral dos princípios da teledeteção e das suas aplicações na agricultura, abrangendo os conceitos e técnicas fundamentais utilizados para a análise e interpretação de dados no domínio da teledeteção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7680232-55D9-4C0E-B6D1-2C4278C4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Sub Unit 1: </a:t>
            </a:r>
            <a:r>
              <a:rPr lang="en-GB" dirty="0"/>
              <a:t>Introduction to remote sensing: an overview of remote sensing principles and their applications in agriculture, covering the fundamentals concepts and techniques used for data analysis and interpretation in the field of remote sensing</a:t>
            </a:r>
            <a:endParaRPr lang="en-US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2D95EC3-69CF-4484-8075-FDE4E22C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2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9A112-68D8-4CC3-9E3D-20B4633E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Definição: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0FA0EE8-0EDA-4BCE-BC19-A0BDD8CC8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dirty="0"/>
              <a:t>"</a:t>
            </a:r>
            <a:r>
              <a:rPr lang="pt-PT" dirty="0"/>
              <a:t> A deteção remota (DR) é a ciência (e, em certa medida, a arte) de obter informações sobre a superfície da Terra sem estar realmente em contacto com ela. Isto é feito através da deteção e registo da energia refletida ou emitida e do processamento, análise e aplicação dessa informação</a:t>
            </a:r>
            <a:r>
              <a:rPr lang="en-GB" dirty="0"/>
              <a:t>."</a:t>
            </a:r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02B218B-0368-4081-B00D-9BB1A578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Sub Unit 1: </a:t>
            </a:r>
            <a:r>
              <a:rPr lang="en-GB" dirty="0"/>
              <a:t>Introduction to remote sensing: an overview of remote sensing principles and their applications in agriculture, covering the fundamentals concepts and techniques used for data analysis and interpretation in the field of remote sensing</a:t>
            </a:r>
            <a:endParaRPr lang="en-US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4DAB643-958D-4E21-BF21-E744459E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8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0C4DC-3EA6-2AEC-59C2-B5349190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PRINCÍPIOS DA DETEÇÃO REMOTA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AF23E6-2A9D-7113-1C19-1D77DBE5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Sub Unit 1: </a:t>
            </a:r>
            <a:r>
              <a:rPr lang="en-GB" dirty="0"/>
              <a:t>Introduction to remote sensing: an overview of remote sensing principles and their applications in agriculture, covering the fundamentals concepts and techniques used for data analysis and interpretation in the field of remote sensing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CBB504-2CEC-0D6A-E09F-814F6587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18796ED2-697C-468D-8E87-1F91DF065E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575" y="1931184"/>
            <a:ext cx="4648849" cy="265784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AF84F7F-4AAD-46A4-B9AE-58D20EB6975D}"/>
              </a:ext>
            </a:extLst>
          </p:cNvPr>
          <p:cNvSpPr txBox="1"/>
          <p:nvPr/>
        </p:nvSpPr>
        <p:spPr>
          <a:xfrm>
            <a:off x="666573" y="4584692"/>
            <a:ext cx="48112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Sistema de </a:t>
            </a:r>
            <a:r>
              <a:rPr lang="en-US" dirty="0" err="1"/>
              <a:t>Deteção</a:t>
            </a:r>
            <a:r>
              <a:rPr lang="en-US" dirty="0"/>
              <a:t> </a:t>
            </a:r>
            <a:r>
              <a:rPr lang="en-US" dirty="0" err="1"/>
              <a:t>Remota</a:t>
            </a:r>
            <a:r>
              <a:rPr lang="en-US" dirty="0"/>
              <a:t>:</a:t>
            </a:r>
          </a:p>
          <a:p>
            <a:r>
              <a:rPr lang="en-US" dirty="0"/>
              <a:t>A – Fonte de </a:t>
            </a:r>
            <a:r>
              <a:rPr lang="en-US" dirty="0" err="1"/>
              <a:t>Iluminação</a:t>
            </a:r>
            <a:r>
              <a:rPr lang="en-US" dirty="0"/>
              <a:t>;</a:t>
            </a:r>
          </a:p>
          <a:p>
            <a:r>
              <a:rPr lang="en-US" dirty="0"/>
              <a:t>B – </a:t>
            </a:r>
            <a:r>
              <a:rPr lang="en-US" dirty="0" err="1"/>
              <a:t>Radiação</a:t>
            </a:r>
            <a:r>
              <a:rPr lang="en-US" dirty="0"/>
              <a:t> e </a:t>
            </a:r>
            <a:r>
              <a:rPr lang="en-US" dirty="0" err="1"/>
              <a:t>Atmosfera</a:t>
            </a:r>
            <a:r>
              <a:rPr lang="en-US" dirty="0"/>
              <a:t>; </a:t>
            </a:r>
          </a:p>
          <a:p>
            <a:endParaRPr lang="en-US" dirty="0"/>
          </a:p>
          <a:p>
            <a:r>
              <a:rPr lang="en-US" sz="1000" dirty="0"/>
              <a:t>Adapted from: </a:t>
            </a:r>
            <a:r>
              <a:rPr lang="en-US" sz="1000" u="sng" dirty="0">
                <a:hlinkClick r:id="rId3"/>
              </a:rPr>
              <a:t>https://civilpanda.com/remote-sensing-system/</a:t>
            </a:r>
            <a:endParaRPr lang="pt-PT" sz="1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FA664ED-B9E6-4E4A-84C1-46327487F22C}"/>
              </a:ext>
            </a:extLst>
          </p:cNvPr>
          <p:cNvSpPr txBox="1"/>
          <p:nvPr/>
        </p:nvSpPr>
        <p:spPr>
          <a:xfrm>
            <a:off x="5896598" y="4584692"/>
            <a:ext cx="4234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- </a:t>
            </a:r>
            <a:r>
              <a:rPr lang="en-US" dirty="0" err="1"/>
              <a:t>Alvo</a:t>
            </a:r>
            <a:r>
              <a:rPr lang="en-US" dirty="0"/>
              <a:t>; </a:t>
            </a:r>
          </a:p>
          <a:p>
            <a:r>
              <a:rPr lang="en-US" dirty="0"/>
              <a:t>D – Sensor; </a:t>
            </a:r>
          </a:p>
          <a:p>
            <a:r>
              <a:rPr lang="en-US" dirty="0"/>
              <a:t>E - </a:t>
            </a:r>
            <a:r>
              <a:rPr lang="en-US" dirty="0" err="1"/>
              <a:t>Transmissão</a:t>
            </a:r>
            <a:r>
              <a:rPr lang="en-US" dirty="0"/>
              <a:t>, </a:t>
            </a:r>
            <a:r>
              <a:rPr lang="en-US" dirty="0" err="1"/>
              <a:t>receção</a:t>
            </a:r>
            <a:r>
              <a:rPr lang="en-US" dirty="0"/>
              <a:t> e </a:t>
            </a:r>
            <a:r>
              <a:rPr lang="en-US" dirty="0" err="1"/>
              <a:t>processamento</a:t>
            </a:r>
            <a:r>
              <a:rPr lang="en-US" dirty="0"/>
              <a:t>; </a:t>
            </a:r>
          </a:p>
          <a:p>
            <a:r>
              <a:rPr lang="en-US" dirty="0"/>
              <a:t>F - </a:t>
            </a:r>
            <a:r>
              <a:rPr lang="pt-PT" dirty="0"/>
              <a:t>Interpretação e análise; G - Aplicação</a:t>
            </a:r>
            <a:r>
              <a:rPr lang="en-US" dirty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512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5B79C-88FB-B604-33F6-E0B1E73E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77" y="832080"/>
            <a:ext cx="10515600" cy="1009651"/>
          </a:xfrm>
        </p:spPr>
        <p:txBody>
          <a:bodyPr>
            <a:normAutofit/>
          </a:bodyPr>
          <a:lstStyle/>
          <a:p>
            <a:r>
              <a:rPr lang="pt-PT" sz="3800" dirty="0"/>
              <a:t>Tipos de sensores de acordo com a fonte de energia</a:t>
            </a:r>
            <a:endParaRPr lang="en-GB" sz="38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6730F3-DF3E-43D1-9B3A-409ECEDC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57926"/>
            <a:ext cx="9982200" cy="600074"/>
          </a:xfrm>
        </p:spPr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Sub Unit 1: </a:t>
            </a:r>
            <a:r>
              <a:rPr lang="en-GB" dirty="0"/>
              <a:t>Introduction to remote sensing: an overview of remote sensing principles and their applications in agriculture, covering the fundamentals concepts and techniques used for data analysis and interpretation in the field of remote sensing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1ABC1B-5CE1-2165-AAE3-9AB3AB92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EC13B5D7-A92A-4FC5-8C10-948DC47B1C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38" y="1841731"/>
            <a:ext cx="3431797" cy="2250787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D1B4D74-BEE4-4493-8451-5C70316FDF6E}"/>
              </a:ext>
            </a:extLst>
          </p:cNvPr>
          <p:cNvSpPr txBox="1"/>
          <p:nvPr/>
        </p:nvSpPr>
        <p:spPr>
          <a:xfrm>
            <a:off x="3088133" y="3935784"/>
            <a:ext cx="15304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Passive sensor</a:t>
            </a:r>
          </a:p>
          <a:p>
            <a:r>
              <a:rPr lang="en-GB" sz="1600" dirty="0"/>
              <a:t>(</a:t>
            </a:r>
            <a:r>
              <a:rPr lang="en-GB" sz="1400" dirty="0"/>
              <a:t>Source: ARSET</a:t>
            </a:r>
            <a:r>
              <a:rPr lang="en-GB" sz="1600" dirty="0"/>
              <a:t>).</a:t>
            </a:r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B954353-59C9-4823-960F-40B3FF61A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1731"/>
            <a:ext cx="3561890" cy="20468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1E2C914-7764-44A9-995B-5808F15373DE}"/>
              </a:ext>
            </a:extLst>
          </p:cNvPr>
          <p:cNvSpPr txBox="1"/>
          <p:nvPr/>
        </p:nvSpPr>
        <p:spPr>
          <a:xfrm>
            <a:off x="7573450" y="3800130"/>
            <a:ext cx="1434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Active sensor</a:t>
            </a:r>
          </a:p>
          <a:p>
            <a:r>
              <a:rPr lang="en-GB" sz="1400" dirty="0"/>
              <a:t>Source: ARSET</a:t>
            </a:r>
            <a:endParaRPr lang="pt-PT" sz="1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0F6744-5972-4999-8FC6-1E6A9730EFAD}"/>
              </a:ext>
            </a:extLst>
          </p:cNvPr>
          <p:cNvSpPr txBox="1"/>
          <p:nvPr/>
        </p:nvSpPr>
        <p:spPr>
          <a:xfrm>
            <a:off x="769677" y="4796365"/>
            <a:ext cx="10370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solidFill>
                  <a:schemeClr val="accent6"/>
                </a:solidFill>
              </a:rPr>
              <a:t>Os sensores remotos ativos</a:t>
            </a:r>
            <a:r>
              <a:rPr lang="pt-PT" sz="1600" dirty="0">
                <a:solidFill>
                  <a:srgbClr val="0070C0"/>
                </a:solidFill>
              </a:rPr>
              <a:t> </a:t>
            </a:r>
            <a:r>
              <a:rPr lang="pt-PT" sz="1600" dirty="0"/>
              <a:t>fornecem a sua própria fonte de energia para iluminação</a:t>
            </a:r>
            <a:r>
              <a:rPr lang="pt-PT" sz="1600" dirty="0">
                <a:solidFill>
                  <a:srgbClr val="0070C0"/>
                </a:solidFill>
              </a:rPr>
              <a:t> </a:t>
            </a:r>
            <a:r>
              <a:rPr lang="en-GB" sz="1600" dirty="0"/>
              <a:t>: </a:t>
            </a:r>
            <a:r>
              <a:rPr lang="en-GB" sz="1600" dirty="0">
                <a:solidFill>
                  <a:schemeClr val="accent6"/>
                </a:solidFill>
              </a:rPr>
              <a:t>Ex.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/>
              <a:t>Laser Altimeter, LiDAR, RADAR, </a:t>
            </a:r>
            <a:r>
              <a:rPr lang="en-GB" sz="1600" dirty="0" err="1"/>
              <a:t>Scatterometer</a:t>
            </a:r>
            <a:r>
              <a:rPr lang="en-GB" sz="1600" dirty="0"/>
              <a:t>, Sounder.</a:t>
            </a:r>
          </a:p>
          <a:p>
            <a:endParaRPr lang="en-GB" sz="1600" dirty="0"/>
          </a:p>
          <a:p>
            <a:pPr algn="just"/>
            <a:r>
              <a:rPr lang="pt-PT" sz="1600" dirty="0">
                <a:solidFill>
                  <a:schemeClr val="accent6"/>
                </a:solidFill>
              </a:rPr>
              <a:t>Os sensores remotos passivos </a:t>
            </a:r>
            <a:r>
              <a:rPr lang="pt-PT" sz="1600" dirty="0"/>
              <a:t>medem a energia radiante refletida ou emitida pelo sistema Terra-atmosfera ou as alterações da gravidade da Terra</a:t>
            </a:r>
            <a:r>
              <a:rPr lang="en-GB" sz="1600" dirty="0"/>
              <a:t>. </a:t>
            </a:r>
            <a:r>
              <a:rPr lang="en-GB" sz="1600" dirty="0">
                <a:solidFill>
                  <a:schemeClr val="accent6"/>
                </a:solidFill>
              </a:rPr>
              <a:t>Ex:</a:t>
            </a:r>
            <a:r>
              <a:rPr lang="en-GB" sz="1600" dirty="0"/>
              <a:t> L</a:t>
            </a:r>
            <a:r>
              <a:rPr lang="pt-PT" sz="1600" dirty="0" err="1"/>
              <a:t>andsat</a:t>
            </a:r>
            <a:r>
              <a:rPr lang="pt-PT" sz="1600" dirty="0"/>
              <a:t> OLI/TIRS, Terra MODIS, GPM.</a:t>
            </a:r>
          </a:p>
        </p:txBody>
      </p:sp>
    </p:spTree>
    <p:extLst>
      <p:ext uri="{BB962C8B-B14F-4D97-AF65-F5344CB8AC3E}">
        <p14:creationId xmlns:p14="http://schemas.microsoft.com/office/powerpoint/2010/main" val="166624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CCBE110-1CBB-4133-A829-6248CBB7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</a:t>
            </a:r>
            <a:r>
              <a:rPr lang="en-GB" dirty="0"/>
              <a:t>Subunit 2: Remote sensing data acquisition: Understanding the process of acquiring remote sensing data, including satellite and aerial images</a:t>
            </a:r>
            <a:endParaRPr lang="en-US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155B057-9E2D-431B-A5B7-AC9001AC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4C3B7C-BDEF-4CD2-8854-781856A26D25}"/>
              </a:ext>
            </a:extLst>
          </p:cNvPr>
          <p:cNvSpPr txBox="1"/>
          <p:nvPr/>
        </p:nvSpPr>
        <p:spPr>
          <a:xfrm>
            <a:off x="4706224" y="16610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5001350-9C8F-4903-843C-826EF2312DF9}"/>
              </a:ext>
            </a:extLst>
          </p:cNvPr>
          <p:cNvSpPr/>
          <p:nvPr/>
        </p:nvSpPr>
        <p:spPr>
          <a:xfrm>
            <a:off x="643156" y="1577130"/>
            <a:ext cx="1090568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/>
                </a:solidFill>
              </a:rPr>
              <a:t>SubUnidade</a:t>
            </a:r>
            <a:r>
              <a:rPr lang="en-US" sz="3600" b="1" dirty="0">
                <a:solidFill>
                  <a:schemeClr val="accent6"/>
                </a:solidFill>
              </a:rPr>
              <a:t> 2: </a:t>
            </a:r>
            <a:br>
              <a:rPr lang="en-US" sz="1600" b="1" dirty="0">
                <a:solidFill>
                  <a:schemeClr val="accent6"/>
                </a:solidFill>
              </a:rPr>
            </a:br>
            <a:endParaRPr lang="en-US" sz="1600" b="1" dirty="0">
              <a:solidFill>
                <a:schemeClr val="accent6"/>
              </a:solidFill>
            </a:endParaRPr>
          </a:p>
          <a:p>
            <a:pPr algn="ctr"/>
            <a:br>
              <a:rPr lang="en-US" dirty="0"/>
            </a:br>
            <a:r>
              <a:rPr lang="pt-PT" sz="4400" dirty="0">
                <a:solidFill>
                  <a:srgbClr val="94C020"/>
                </a:solidFill>
              </a:rPr>
              <a:t>Aquisição de dados de deteção remota: Compreender o processo de aquisição de dados de deteção remota, incluindo imagens aéreas e de satélite</a:t>
            </a:r>
          </a:p>
        </p:txBody>
      </p:sp>
    </p:spTree>
    <p:extLst>
      <p:ext uri="{BB962C8B-B14F-4D97-AF65-F5344CB8AC3E}">
        <p14:creationId xmlns:p14="http://schemas.microsoft.com/office/powerpoint/2010/main" val="428322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BC42-C105-99F9-8EB2-0EA9E602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0" y="1149337"/>
            <a:ext cx="10427515" cy="600074"/>
          </a:xfrm>
        </p:spPr>
        <p:txBody>
          <a:bodyPr>
            <a:normAutofit fontScale="90000"/>
          </a:bodyPr>
          <a:lstStyle/>
          <a:p>
            <a:r>
              <a:rPr lang="pt-PT" dirty="0"/>
              <a:t>Fluxo de um sistema simples de deteção remota</a:t>
            </a:r>
            <a:endParaRPr lang="en-GB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935DDE-FAB4-BF57-D77D-82C033DD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</a:t>
            </a:r>
            <a:r>
              <a:rPr lang="en-GB" dirty="0"/>
              <a:t>Digital technologies and artificial intelligence</a:t>
            </a:r>
            <a:r>
              <a:rPr lang="en-US" dirty="0"/>
              <a:t> / Learning Unit: </a:t>
            </a:r>
            <a:r>
              <a:rPr lang="en-GB" dirty="0"/>
              <a:t>Remote Sensing and Farming</a:t>
            </a:r>
            <a:r>
              <a:rPr lang="en-US" dirty="0"/>
              <a:t> / </a:t>
            </a:r>
            <a:r>
              <a:rPr lang="en-GB" dirty="0"/>
              <a:t>Subunit 2: Remote sensing data acquisition: Understanding the process of acquiring remote sensing data, including satellite and aerial images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3A417-C906-3AAA-24EA-C886B2B6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Marcador de Posição de Conteúdo 9">
            <a:extLst>
              <a:ext uri="{FF2B5EF4-FFF2-40B4-BE49-F238E27FC236}">
                <a16:creationId xmlns:a16="http://schemas.microsoft.com/office/drawing/2014/main" id="{35BF11ED-99FF-4F62-8AA9-74D14683E8B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6744" y="2134487"/>
            <a:ext cx="7700045" cy="33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822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2296</Words>
  <Application>Microsoft Office PowerPoint</Application>
  <PresentationFormat>Ecrã Panorâmico</PresentationFormat>
  <Paragraphs>123</Paragraphs>
  <Slides>21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Minion Pro</vt:lpstr>
      <vt:lpstr>Open Sans</vt:lpstr>
      <vt:lpstr>Times New Roman</vt:lpstr>
      <vt:lpstr>Wingdings</vt:lpstr>
      <vt:lpstr>Tema1</vt:lpstr>
      <vt:lpstr>Apresentação do PowerPoint</vt:lpstr>
      <vt:lpstr>Curso: VET Módulo: Tecnologias digitais e inteligência artificial Unidade Curricular: Deteção remota e agricultura</vt:lpstr>
      <vt:lpstr>Introdução</vt:lpstr>
      <vt:lpstr> SubUnidade 1:   Introdução à deteção remota: uma visão geral dos princípios da teledeteção e das suas aplicações na agricultura, abrangendo os conceitos e técnicas fundamentais utilizados para a análise e interpretação de dados no domínio da teledeteção</vt:lpstr>
      <vt:lpstr>Definição:</vt:lpstr>
      <vt:lpstr>PRINCÍPIOS DA DETEÇÃO REMOTA</vt:lpstr>
      <vt:lpstr>Tipos de sensores de acordo com a fonte de energia</vt:lpstr>
      <vt:lpstr>Apresentação do PowerPoint</vt:lpstr>
      <vt:lpstr>Fluxo de um sistema simples de deteção remota</vt:lpstr>
      <vt:lpstr>Os satélites mais utilizados na deteção remota são:</vt:lpstr>
      <vt:lpstr>Apresentação do PowerPoint</vt:lpstr>
      <vt:lpstr>Apresentação do PowerPoint</vt:lpstr>
      <vt:lpstr>Propriedades importantes a ter em conta na pesquisa de dados DR </vt:lpstr>
      <vt:lpstr>Conduta técnica geral de tratamento e análise dos grandes dados de DR</vt:lpstr>
      <vt:lpstr>Aspetos a considerar no tratamento dos dados de DR</vt:lpstr>
      <vt:lpstr>Apresentação do PowerPoint</vt:lpstr>
      <vt:lpstr>Informações fornecidas pela DR em Práticas Agrícolas</vt:lpstr>
      <vt:lpstr>Apresentação do PowerPoint</vt:lpstr>
      <vt:lpstr>Desafios e limitações da Deteção Remota aplicada à agricultura</vt:lpstr>
      <vt:lpstr>Conclusão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Joaquim Fernando Moreira da Silva</cp:lastModifiedBy>
  <cp:revision>71</cp:revision>
  <dcterms:created xsi:type="dcterms:W3CDTF">2022-08-02T09:54:50Z</dcterms:created>
  <dcterms:modified xsi:type="dcterms:W3CDTF">2024-03-13T12:22:16Z</dcterms:modified>
</cp:coreProperties>
</file>