
<file path=[Content_Types].xml><?xml version="1.0" encoding="utf-8"?>
<Types xmlns="http://schemas.openxmlformats.org/package/2006/content-types">
  <Default Extension="png" ContentType="image/png"/>
  <Default Extension="webp" ContentType="image/webp"/>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7"/>
  </p:notesMasterIdLst>
  <p:sldIdLst>
    <p:sldId id="265" r:id="rId2"/>
    <p:sldId id="256" r:id="rId3"/>
    <p:sldId id="260" r:id="rId4"/>
    <p:sldId id="269" r:id="rId5"/>
    <p:sldId id="267" r:id="rId6"/>
    <p:sldId id="268" r:id="rId7"/>
    <p:sldId id="263" r:id="rId8"/>
    <p:sldId id="277" r:id="rId9"/>
    <p:sldId id="278" r:id="rId10"/>
    <p:sldId id="279" r:id="rId11"/>
    <p:sldId id="280" r:id="rId12"/>
    <p:sldId id="270" r:id="rId13"/>
    <p:sldId id="272" r:id="rId14"/>
    <p:sldId id="281" r:id="rId15"/>
    <p:sldId id="282" r:id="rId16"/>
    <p:sldId id="283" r:id="rId17"/>
    <p:sldId id="284" r:id="rId18"/>
    <p:sldId id="285" r:id="rId19"/>
    <p:sldId id="286" r:id="rId20"/>
    <p:sldId id="287" r:id="rId21"/>
    <p:sldId id="288" r:id="rId22"/>
    <p:sldId id="290" r:id="rId23"/>
    <p:sldId id="289" r:id="rId24"/>
    <p:sldId id="291" r:id="rId25"/>
    <p:sldId id="292" r:id="rId26"/>
    <p:sldId id="293" r:id="rId27"/>
    <p:sldId id="294" r:id="rId28"/>
    <p:sldId id="295" r:id="rId29"/>
    <p:sldId id="296" r:id="rId30"/>
    <p:sldId id="297" r:id="rId31"/>
    <p:sldId id="298" r:id="rId32"/>
    <p:sldId id="299" r:id="rId33"/>
    <p:sldId id="300" r:id="rId34"/>
    <p:sldId id="302" r:id="rId35"/>
    <p:sldId id="266"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114" d="100"/>
          <a:sy n="114" d="100"/>
        </p:scale>
        <p:origin x="2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25/03/2024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‹nº›</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‹nº›</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robs4crops.eu/" TargetMode="External"/><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5.xml"/><Relationship Id="rId1" Type="http://schemas.openxmlformats.org/officeDocument/2006/relationships/video" Target="https://www.youtube.com/embed/Tl1YkbdcEgU?feature=oembe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5.xml"/><Relationship Id="rId1" Type="http://schemas.openxmlformats.org/officeDocument/2006/relationships/video" Target="https://www.youtube.com/embed/kEa2z9POw6M?feature=oembe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5.xml"/><Relationship Id="rId1" Type="http://schemas.openxmlformats.org/officeDocument/2006/relationships/video" Target="https://www.youtube.com/embed/AHVr3wderFg?feature=o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602479"/>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973122" y="1825625"/>
            <a:ext cx="9923477" cy="4351338"/>
          </a:xfrm>
        </p:spPr>
        <p:txBody>
          <a:bodyPr>
            <a:normAutofit/>
          </a:bodyPr>
          <a:lstStyle/>
          <a:p>
            <a:pPr marL="0" indent="0" algn="ctr">
              <a:buNone/>
            </a:pPr>
            <a:r>
              <a:rPr lang="pt-PT" sz="1800" b="1" dirty="0"/>
              <a:t>Áreas de aplicação da IA no domínio da agricultura</a:t>
            </a:r>
            <a:endParaRPr lang="en-GB" sz="1800" b="1" dirty="0"/>
          </a:p>
          <a:p>
            <a:pPr algn="just"/>
            <a:r>
              <a:rPr lang="pt-PT" sz="1800" b="1" dirty="0"/>
              <a:t>Monitorização das culturas, dos solos e do gado: </a:t>
            </a:r>
            <a:r>
              <a:rPr lang="pt-PT" sz="1800" dirty="0"/>
              <a:t>Os sistemas de IA podem ajudar os agricultores a monitorizar o estado das suas culturas, solos e gado e fornecer recomendações atempadas sobre ações e decisões específicas</a:t>
            </a:r>
            <a:r>
              <a:rPr lang="en-US" sz="1800" dirty="0"/>
              <a:t>;</a:t>
            </a:r>
          </a:p>
          <a:p>
            <a:pPr algn="just"/>
            <a:r>
              <a:rPr lang="pt-PT" sz="1800" b="1" dirty="0"/>
              <a:t>Deteção de pragas e doenças: </a:t>
            </a:r>
            <a:r>
              <a:rPr lang="pt-PT" sz="1800" dirty="0"/>
              <a:t>Os sistemas de IA podem examinar imagens digitais obtidas por </a:t>
            </a:r>
            <a:r>
              <a:rPr lang="pt-PT" sz="1800" dirty="0" err="1"/>
              <a:t>drones</a:t>
            </a:r>
            <a:r>
              <a:rPr lang="pt-PT" sz="1800" dirty="0"/>
              <a:t>, robôs agrícolas ou agricultores que utilizem uma simples câmara de smartphone para detetar pragas e dar conselhos concretos aos trabalhadores agrícolas sobre a forma de evitar a sua propagação, tratar as plantas afetadas ou atenuar os danos causados</a:t>
            </a:r>
            <a:r>
              <a:rPr lang="en-US" sz="1800" dirty="0"/>
              <a:t>;</a:t>
            </a:r>
          </a:p>
          <a:p>
            <a:pPr algn="just"/>
            <a:r>
              <a:rPr lang="pt-PT" sz="1800" b="1" dirty="0"/>
              <a:t>Previsão do tempo e da temperatura: </a:t>
            </a:r>
            <a:r>
              <a:rPr lang="pt-PT" sz="1800" dirty="0"/>
              <a:t>Os algoritmos de IA são capazes de ajudar na previsão local do tempo e da temperatura, utilizando dados históricos e medições efetuadas por estações meteorológicas locais e sensores de campo</a:t>
            </a:r>
            <a:r>
              <a:rPr lang="en-US" sz="1800" dirty="0"/>
              <a:t>.</a:t>
            </a:r>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a:t>Module: Digital Technologies and artificial Intelligence / Learning Unit: Smart Farming Solutions / Subunit: 2nd</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06343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838200" y="681038"/>
            <a:ext cx="10515600" cy="677980"/>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1317072" y="1825625"/>
            <a:ext cx="9395669" cy="4351338"/>
          </a:xfrm>
        </p:spPr>
        <p:txBody>
          <a:bodyPr>
            <a:normAutofit fontScale="92500" lnSpcReduction="10000"/>
          </a:bodyPr>
          <a:lstStyle/>
          <a:p>
            <a:pPr algn="just"/>
            <a:r>
              <a:rPr lang="pt-PT" sz="1800" b="1" dirty="0"/>
              <a:t>Análise preditiva: </a:t>
            </a:r>
            <a:r>
              <a:rPr lang="pt-PT" sz="1800" dirty="0"/>
              <a:t>Ao analisar vários dados de campo e/ou examinar imagens de plantas, a IA pode gerar previsões exatas sobre os rendimentos e, potencialmente, sobre a qualidade do produto</a:t>
            </a:r>
            <a:r>
              <a:rPr lang="en-US" sz="1800" dirty="0"/>
              <a:t>. </a:t>
            </a:r>
          </a:p>
          <a:p>
            <a:pPr algn="just"/>
            <a:r>
              <a:rPr lang="pt-PT" sz="1800" b="1" dirty="0"/>
              <a:t>Robôs agrícolas autónomos e equipamento agrícola: </a:t>
            </a:r>
            <a:r>
              <a:rPr lang="pt-PT" sz="1800" dirty="0"/>
              <a:t>Os sistemas de IA podem ser implantados em plataformas robóticas para dirigir e controlar o seu trabalho, realizando tarefas de assistência, como a irrigação direcionada, a aplicação de fertilizantes e pesticidas, a recolha de frutos e o transporte de equipamento numa exploração agrícola, entre outras</a:t>
            </a:r>
            <a:r>
              <a:rPr lang="en-US" sz="1800" dirty="0"/>
              <a:t>.</a:t>
            </a:r>
          </a:p>
          <a:p>
            <a:pPr algn="just"/>
            <a:endParaRPr lang="en-US" sz="1800" dirty="0"/>
          </a:p>
          <a:p>
            <a:pPr algn="just"/>
            <a:r>
              <a:rPr lang="pt-PT" sz="1800" dirty="0"/>
              <a:t>As tecnologias de IA baseiam-se em </a:t>
            </a:r>
            <a:r>
              <a:rPr lang="pt-PT" sz="1800" b="1" dirty="0"/>
              <a:t>sistemas automatizados, na utilização de robôs </a:t>
            </a:r>
            <a:r>
              <a:rPr lang="pt-PT" sz="1800" dirty="0"/>
              <a:t>e</a:t>
            </a:r>
            <a:r>
              <a:rPr lang="pt-PT" sz="1800" b="1" dirty="0"/>
              <a:t> </a:t>
            </a:r>
            <a:r>
              <a:rPr lang="pt-PT" sz="1800" b="1" dirty="0" err="1"/>
              <a:t>drones</a:t>
            </a:r>
            <a:r>
              <a:rPr lang="pt-PT" sz="1800" b="1" dirty="0"/>
              <a:t> </a:t>
            </a:r>
            <a:r>
              <a:rPr lang="pt-PT" sz="1800" dirty="0"/>
              <a:t>e no aumento da produção de dados através de sensores e imagens aéreas para as culturas e a utilização dos solos através da tecnologia de aprendizagem profunda</a:t>
            </a:r>
            <a:r>
              <a:rPr lang="en-US" sz="1800" dirty="0"/>
              <a:t>.</a:t>
            </a:r>
          </a:p>
          <a:p>
            <a:pPr algn="just"/>
            <a:r>
              <a:rPr lang="pt-PT" sz="1800" dirty="0"/>
              <a:t>É importante que os agricultores estejam equipados com formação atualizada para garantir que as tecnologias são utilizadas e continuam a melhorar</a:t>
            </a:r>
            <a:r>
              <a:rPr lang="en-US" sz="1800" dirty="0"/>
              <a:t>.</a:t>
            </a:r>
          </a:p>
          <a:p>
            <a:pPr algn="just"/>
            <a:r>
              <a:rPr lang="pt-PT" sz="1800" dirty="0"/>
              <a:t>A agricultura inteligente é um conceito moderno de gestão agrícola com tecnologia </a:t>
            </a:r>
            <a:r>
              <a:rPr lang="pt-PT" sz="1800" dirty="0" err="1"/>
              <a:t>IoT</a:t>
            </a:r>
            <a:r>
              <a:rPr lang="pt-PT" sz="1800" dirty="0"/>
              <a:t> para aumentar a produtividade na agricultura. Com a utilização da agricultura inteligente, os agricultores podem utilizar eficazmente os fertilizantes e outros recursos para aumentar a qualidade e a quantidade das suas culturas.</a:t>
            </a:r>
            <a:endParaRPr lang="en-GB" sz="1800"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dirty="0"/>
              <a:t>Module: Digital Technologies and artificial Intelligence / Learning Unit: Smart Farming Solutions / Subunit: 2nd</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04076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06680" y="1511167"/>
            <a:ext cx="5243118" cy="4778042"/>
          </a:xfrm>
        </p:spPr>
        <p:txBody>
          <a:bodyPr>
            <a:normAutofit lnSpcReduction="10000"/>
          </a:bodyPr>
          <a:lstStyle/>
          <a:p>
            <a:pPr algn="ctr"/>
            <a:r>
              <a:rPr lang="en-GB" sz="1800" b="1" dirty="0" err="1"/>
              <a:t>Robótica</a:t>
            </a:r>
            <a:r>
              <a:rPr lang="en-GB" sz="1800" b="1" dirty="0"/>
              <a:t> </a:t>
            </a:r>
            <a:r>
              <a:rPr lang="en-GB" sz="1800" b="1" dirty="0" err="1"/>
              <a:t>na</a:t>
            </a:r>
            <a:r>
              <a:rPr lang="en-GB" sz="1800" b="1" dirty="0"/>
              <a:t> </a:t>
            </a:r>
            <a:r>
              <a:rPr lang="en-GB" sz="1800" b="1" dirty="0" err="1"/>
              <a:t>agricultura</a:t>
            </a:r>
            <a:r>
              <a:rPr lang="en-GB" sz="1800" b="1" dirty="0"/>
              <a:t> </a:t>
            </a:r>
          </a:p>
          <a:p>
            <a:pPr algn="just"/>
            <a:r>
              <a:rPr lang="pt-PT" sz="1800" dirty="0"/>
              <a:t>A ideia da agricultura robótica, ou seja, a utilização de máquinas autopropulsionadas em ambientes agrícolas, não é assim tão nova. No passado, muitos engenheiros construíram tratores agrícolas autopropulsionados, um esforço que não foi bem sucedido, pois não foram capazes de satisfazer as necessidades reais do campo. A maioria deles funcionava com uma conceção de tipo industrial, em que as condições são conhecidas e os veículos se deslocam ao longo de rotas pré-determinadas, o que não pode ser aplicado a aplicações agrícolas. Nos últimos anos, o esforço tem-se concentrado na criação de veículos mais pequenos, onde, com a inteligência certa, podem operar num ambiente variável ou semiestruturado, como o da agricultura. Por inteligência entendemos que estas máquinas serão capazes de exibir um comportamento racional quando tiverem de operar em condições identificáveis</a:t>
            </a:r>
            <a:r>
              <a:rPr lang="en-US" sz="1800" dirty="0"/>
              <a:t>.</a:t>
            </a:r>
            <a:endParaRPr lang="en-GB" sz="1800" dirty="0"/>
          </a:p>
        </p:txBody>
      </p:sp>
      <p:pic>
        <p:nvPicPr>
          <p:cNvPr id="3" name="Picture 2" descr="A person standing in a field with a robot&#10;&#10;Description automatically generated">
            <a:extLst>
              <a:ext uri="{FF2B5EF4-FFF2-40B4-BE49-F238E27FC236}">
                <a16:creationId xmlns:a16="http://schemas.microsoft.com/office/drawing/2014/main" id="{643985BC-A35C-D528-C1FF-5CD081A27110}"/>
              </a:ext>
            </a:extLst>
          </p:cNvPr>
          <p:cNvPicPr>
            <a:picLocks noChangeAspect="1"/>
          </p:cNvPicPr>
          <p:nvPr/>
        </p:nvPicPr>
        <p:blipFill>
          <a:blip r:embed="rId2"/>
          <a:stretch>
            <a:fillRect/>
          </a:stretch>
        </p:blipFill>
        <p:spPr>
          <a:xfrm>
            <a:off x="6611672" y="2139192"/>
            <a:ext cx="5335542" cy="2427941"/>
          </a:xfrm>
          <a:prstGeom prst="rect">
            <a:avLst/>
          </a:prstGeom>
        </p:spPr>
      </p:pic>
    </p:spTree>
    <p:extLst>
      <p:ext uri="{BB962C8B-B14F-4D97-AF65-F5344CB8AC3E}">
        <p14:creationId xmlns:p14="http://schemas.microsoft.com/office/powerpoint/2010/main" val="3068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13</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2" y="1776414"/>
            <a:ext cx="7215230" cy="4394200"/>
          </a:xfrm>
        </p:spPr>
        <p:txBody>
          <a:bodyPr>
            <a:normAutofit lnSpcReduction="10000"/>
          </a:bodyPr>
          <a:lstStyle/>
          <a:p>
            <a:pPr algn="ctr"/>
            <a:r>
              <a:rPr lang="pt-PT" sz="1800" b="1" dirty="0"/>
              <a:t>Aplicações da robótica na Agricultura</a:t>
            </a:r>
            <a:endParaRPr lang="en-US" sz="1800" b="1" dirty="0"/>
          </a:p>
          <a:p>
            <a:r>
              <a:rPr lang="en-US" sz="1800" b="1" dirty="0" err="1"/>
              <a:t>Instalação</a:t>
            </a:r>
            <a:r>
              <a:rPr lang="en-US" sz="1800" b="1" dirty="0"/>
              <a:t> de </a:t>
            </a:r>
            <a:r>
              <a:rPr lang="en-US" sz="1800" b="1" dirty="0" err="1"/>
              <a:t>sementes</a:t>
            </a:r>
            <a:endParaRPr lang="en-US" sz="1800" b="1" dirty="0"/>
          </a:p>
          <a:p>
            <a:pPr marL="285750" indent="-285750" algn="just">
              <a:buFont typeface="Arial" panose="020B0604020202020204" pitchFamily="34" charset="0"/>
              <a:buChar char="•"/>
            </a:pPr>
            <a:r>
              <a:rPr lang="pt-PT" sz="1800" dirty="0"/>
              <a:t>A lavoura é uma das tarefas mais importantes no estabelecimento de uma cultura. É essencialmente a preparação do solo para o cultivo da semente. A lavoura também nos permite incorporar os resíduos da cultura anterior, bem como quaisquer ervas daninhas que possam ter crescido. A lavoura de uma grande área seria difícil e altamente intensiva em energia utilizando um pequeno veículo autopropulsor, mas pode ser adotada outra abordagem para a mobilização do solo. </a:t>
            </a:r>
            <a:endParaRPr lang="en-US" sz="1800" dirty="0"/>
          </a:p>
          <a:p>
            <a:pPr algn="just"/>
            <a:r>
              <a:rPr lang="en-US" sz="1800" b="1" dirty="0" err="1"/>
              <a:t>Cuidados</a:t>
            </a:r>
            <a:r>
              <a:rPr lang="en-US" sz="1800" b="1" dirty="0"/>
              <a:t> com as </a:t>
            </a:r>
            <a:r>
              <a:rPr lang="en-US" sz="1800" b="1" dirty="0" err="1"/>
              <a:t>sementes</a:t>
            </a:r>
            <a:endParaRPr lang="en-US" sz="1800" b="1" dirty="0"/>
          </a:p>
          <a:p>
            <a:pPr marL="285750" indent="-285750" algn="just">
              <a:buFont typeface="Arial" panose="020B0604020202020204" pitchFamily="34" charset="0"/>
              <a:buChar char="•"/>
            </a:pPr>
            <a:r>
              <a:rPr lang="pt-PT" sz="1800" dirty="0"/>
              <a:t>Uma das principais ações de uma boa gestão é a capacidade de recolher informações válidas e corretas sobre o percurso de desenvolvimento da cultura, a fito medicina. Este processo pode ser efetuado através de um sistema automatizado que, utilizando sensores apropriados (câmaras multiespectrais, </a:t>
            </a:r>
            <a:r>
              <a:rPr lang="pt-PT" sz="1800" dirty="0" err="1"/>
              <a:t>hiperespectrais</a:t>
            </a:r>
            <a:r>
              <a:rPr lang="pt-PT" sz="1800" dirty="0"/>
              <a:t>, fluorescentes), pode processar informações sobre a saúde e o estado da cultura</a:t>
            </a:r>
            <a:r>
              <a:rPr lang="en-US" sz="1800" dirty="0"/>
              <a:t>. </a:t>
            </a:r>
            <a:endParaRPr lang="en-GB" sz="1800" dirty="0"/>
          </a:p>
        </p:txBody>
      </p:sp>
      <p:pic>
        <p:nvPicPr>
          <p:cNvPr id="2" name="Picture 1" descr="A machine on a dirt field&#10;&#10;Description automatically generated">
            <a:extLst>
              <a:ext uri="{FF2B5EF4-FFF2-40B4-BE49-F238E27FC236}">
                <a16:creationId xmlns:a16="http://schemas.microsoft.com/office/drawing/2014/main" id="{080AE6F5-CC94-9085-EFC3-FCAB149FA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408" y="1209488"/>
            <a:ext cx="2832206" cy="2187791"/>
          </a:xfrm>
          <a:prstGeom prst="rect">
            <a:avLst/>
          </a:prstGeom>
        </p:spPr>
      </p:pic>
      <p:pic>
        <p:nvPicPr>
          <p:cNvPr id="5" name="Picture 4" descr="A toy tractor in the dirt&#10;&#10;Description automatically generated">
            <a:extLst>
              <a:ext uri="{FF2B5EF4-FFF2-40B4-BE49-F238E27FC236}">
                <a16:creationId xmlns:a16="http://schemas.microsoft.com/office/drawing/2014/main" id="{22FC514B-CEA2-5B9D-5175-00FF634E7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684" y="4042529"/>
            <a:ext cx="3005845" cy="2023007"/>
          </a:xfrm>
          <a:prstGeom prst="rect">
            <a:avLst/>
          </a:prstGeom>
        </p:spPr>
      </p:pic>
    </p:spTree>
    <p:extLst>
      <p:ext uri="{BB962C8B-B14F-4D97-AF65-F5344CB8AC3E}">
        <p14:creationId xmlns:p14="http://schemas.microsoft.com/office/powerpoint/2010/main" val="321143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14</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782763"/>
            <a:ext cx="7097785" cy="4394200"/>
          </a:xfrm>
        </p:spPr>
        <p:txBody>
          <a:bodyPr>
            <a:normAutofit/>
          </a:bodyPr>
          <a:lstStyle/>
          <a:p>
            <a:r>
              <a:rPr lang="en-US" sz="1800" b="1" dirty="0" err="1">
                <a:solidFill>
                  <a:srgbClr val="000000"/>
                </a:solidFill>
                <a:ea typeface="Times New Roman" panose="02020603050405020304" pitchFamily="18" charset="0"/>
                <a:cs typeface="Calibri" panose="020F0502020204030204" pitchFamily="34" charset="0"/>
              </a:rPr>
              <a:t>Mapeamento</a:t>
            </a:r>
            <a:r>
              <a:rPr lang="en-US" sz="1800" b="1" dirty="0">
                <a:solidFill>
                  <a:srgbClr val="000000"/>
                </a:solidFill>
                <a:ea typeface="Times New Roman" panose="02020603050405020304" pitchFamily="18" charset="0"/>
                <a:cs typeface="Calibri" panose="020F0502020204030204" pitchFamily="34" charset="0"/>
              </a:rPr>
              <a:t> de </a:t>
            </a:r>
            <a:r>
              <a:rPr lang="en-US" sz="1800" b="1" dirty="0" err="1">
                <a:solidFill>
                  <a:srgbClr val="000000"/>
                </a:solidFill>
                <a:ea typeface="Times New Roman" panose="02020603050405020304" pitchFamily="18" charset="0"/>
                <a:cs typeface="Calibri" panose="020F0502020204030204" pitchFamily="34" charset="0"/>
              </a:rPr>
              <a:t>ervas</a:t>
            </a:r>
            <a:r>
              <a:rPr lang="en-US" sz="1800" b="1" dirty="0">
                <a:solidFill>
                  <a:srgbClr val="000000"/>
                </a:solidFill>
                <a:ea typeface="Times New Roman" panose="02020603050405020304" pitchFamily="18" charset="0"/>
                <a:cs typeface="Calibri" panose="020F0502020204030204" pitchFamily="34" charset="0"/>
              </a:rPr>
              <a:t> </a:t>
            </a:r>
            <a:r>
              <a:rPr lang="en-US" sz="1800" b="1" dirty="0" err="1">
                <a:solidFill>
                  <a:srgbClr val="000000"/>
                </a:solidFill>
                <a:ea typeface="Times New Roman" panose="02020603050405020304" pitchFamily="18" charset="0"/>
                <a:cs typeface="Calibri" panose="020F0502020204030204" pitchFamily="34" charset="0"/>
              </a:rPr>
              <a:t>daninhas</a:t>
            </a:r>
            <a:r>
              <a:rPr lang="en-US" sz="1800" b="1" dirty="0">
                <a:solidFill>
                  <a:srgbClr val="000000"/>
                </a:solidFill>
                <a:ea typeface="Times New Roman" panose="02020603050405020304" pitchFamily="18" charset="0"/>
                <a:cs typeface="Calibri" panose="020F0502020204030204" pitchFamily="34" charset="0"/>
              </a:rPr>
              <a:t> </a:t>
            </a:r>
            <a:endParaRPr lang="en-US" sz="1800" b="1" dirty="0">
              <a:solidFill>
                <a:srgbClr val="000000"/>
              </a:solidFill>
              <a:effectLst/>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en-US" sz="1800" dirty="0">
                <a:solidFill>
                  <a:srgbClr val="000000"/>
                </a:solidFill>
                <a:effectLst/>
                <a:ea typeface="Times New Roman" panose="02020603050405020304" pitchFamily="18" charset="0"/>
                <a:cs typeface="Calibri" panose="020F0502020204030204" pitchFamily="34" charset="0"/>
              </a:rPr>
              <a:t> </a:t>
            </a:r>
            <a:r>
              <a:rPr lang="pt-PT" sz="1800" dirty="0">
                <a:solidFill>
                  <a:srgbClr val="000000"/>
                </a:solidFill>
                <a:ea typeface="Times New Roman" panose="02020603050405020304" pitchFamily="18" charset="0"/>
                <a:cs typeface="Calibri" panose="020F0502020204030204" pitchFamily="34" charset="0"/>
              </a:rPr>
              <a:t>É um processo de registo da localização das infestantes e de melhoramento da densidade da biomassa das diferentes infestantes que crescem na área de cultivo. O mapeamento de infestantes pode ser feito através da identificação e registo do aumento da área foliar fora das linhas de sementeira, ou através do reconhecimento da forma das infestantes de acordo com um modelo de reconhecimento criado para o reconhecimento facial humano, de modo a que as infestantes sejam identificadas de acordo com o contorno exterior da sua folhagem (reconhecimento ativo da forma). Além disso, o mapeamento de ervas daninhas pode ser efetuado através do reconhecimento de cores. O resultado final é um mapa de ervas daninhas que pode ser utilizado para o controlo adequado das ervas daninhas apenas nos locais onde existe uma população suficiente e não em toda a área cultivada, com benefícios significativos decorrentes da redução do uso de herbicidas. </a:t>
            </a:r>
            <a:endParaRPr lang="en-GB" sz="1800" dirty="0"/>
          </a:p>
        </p:txBody>
      </p:sp>
      <p:pic>
        <p:nvPicPr>
          <p:cNvPr id="2" name="Picture 1" descr="A yellow and silver lawn mower&#10;&#10;Description automatically generated">
            <a:extLst>
              <a:ext uri="{FF2B5EF4-FFF2-40B4-BE49-F238E27FC236}">
                <a16:creationId xmlns:a16="http://schemas.microsoft.com/office/drawing/2014/main" id="{85AB85D2-4EFB-1690-569E-8377CB575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3230" y="1802832"/>
            <a:ext cx="3086049" cy="2614176"/>
          </a:xfrm>
          <a:prstGeom prst="rect">
            <a:avLst/>
          </a:prstGeom>
        </p:spPr>
      </p:pic>
    </p:spTree>
    <p:extLst>
      <p:ext uri="{BB962C8B-B14F-4D97-AF65-F5344CB8AC3E}">
        <p14:creationId xmlns:p14="http://schemas.microsoft.com/office/powerpoint/2010/main" val="195698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15</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87605" cy="1652586"/>
          </a:xfrm>
        </p:spPr>
        <p:txBody>
          <a:bodyPr>
            <a:normAutofit/>
          </a:bodyPr>
          <a:lstStyle/>
          <a:p>
            <a:r>
              <a:rPr lang="en-GB" sz="1800" b="1" dirty="0" err="1"/>
              <a:t>Colheita</a:t>
            </a:r>
            <a:r>
              <a:rPr lang="en-GB" sz="1800" b="1" dirty="0"/>
              <a:t> </a:t>
            </a:r>
            <a:r>
              <a:rPr lang="en-GB" sz="1800" b="1" dirty="0" err="1"/>
              <a:t>selectiva</a:t>
            </a:r>
            <a:endParaRPr lang="en-GB" sz="1800" b="1" dirty="0"/>
          </a:p>
          <a:p>
            <a:pPr marL="285750" indent="-285750" algn="just">
              <a:buFont typeface="Arial" panose="020B0604020202020204" pitchFamily="34" charset="0"/>
              <a:buChar char="•"/>
            </a:pPr>
            <a:r>
              <a:rPr lang="pt-PT" sz="1800" dirty="0">
                <a:solidFill>
                  <a:srgbClr val="000000"/>
                </a:solidFill>
                <a:latin typeface="Minion Pro"/>
                <a:ea typeface="Times New Roman" panose="02020603050405020304" pitchFamily="18" charset="0"/>
                <a:cs typeface="Calibri" panose="020F0502020204030204" pitchFamily="34" charset="0"/>
              </a:rPr>
              <a:t>Utilizando sensores que detetam a qualidade da cultura, podemos, por exemplo, numa cultura de cereais, fazer com que a máquina de colheita detete a qualidade do grão a ser colhido e selecione a área que está pronta para a colheita, deixando o resto amadurecer. Mas a maior aplicação destes veículos robóticos tem sido a colheita seletiva de vegetais em estufas</a:t>
            </a:r>
            <a:r>
              <a:rPr lang="en-GB" sz="1800" dirty="0">
                <a:solidFill>
                  <a:srgbClr val="000000"/>
                </a:solidFill>
                <a:effectLst/>
                <a:latin typeface="Minion Pro"/>
                <a:ea typeface="Times New Roman" panose="02020603050405020304" pitchFamily="18" charset="0"/>
                <a:cs typeface="Calibri" panose="020F0502020204030204" pitchFamily="34" charset="0"/>
              </a:rPr>
              <a:t>.</a:t>
            </a:r>
            <a:endParaRPr lang="en-GB" sz="1800" b="1" dirty="0"/>
          </a:p>
        </p:txBody>
      </p:sp>
      <p:pic>
        <p:nvPicPr>
          <p:cNvPr id="2" name="Picture 1" descr="A plant in a greenhouse&#10;&#10;Description automatically generated">
            <a:extLst>
              <a:ext uri="{FF2B5EF4-FFF2-40B4-BE49-F238E27FC236}">
                <a16:creationId xmlns:a16="http://schemas.microsoft.com/office/drawing/2014/main" id="{098AF51F-C9EF-C55C-B0FF-69881FAE8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336" y="3496112"/>
            <a:ext cx="6970429" cy="2493627"/>
          </a:xfrm>
          <a:prstGeom prst="rect">
            <a:avLst/>
          </a:prstGeom>
        </p:spPr>
      </p:pic>
    </p:spTree>
    <p:extLst>
      <p:ext uri="{BB962C8B-B14F-4D97-AF65-F5344CB8AC3E}">
        <p14:creationId xmlns:p14="http://schemas.microsoft.com/office/powerpoint/2010/main" val="62125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16</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5"/>
            <a:ext cx="10515600" cy="1931520"/>
          </a:xfrm>
        </p:spPr>
        <p:txBody>
          <a:bodyPr>
            <a:normAutofit fontScale="92500" lnSpcReduction="10000"/>
          </a:bodyPr>
          <a:lstStyle/>
          <a:p>
            <a:r>
              <a:rPr lang="en-GB" sz="1800" b="1" dirty="0" err="1"/>
              <a:t>Trator</a:t>
            </a:r>
            <a:r>
              <a:rPr lang="en-GB" sz="1800" b="1" dirty="0"/>
              <a:t> </a:t>
            </a:r>
            <a:r>
              <a:rPr lang="en-GB" sz="1800" b="1" dirty="0" err="1"/>
              <a:t>agrícola</a:t>
            </a:r>
            <a:r>
              <a:rPr lang="en-GB" sz="1800" b="1" dirty="0"/>
              <a:t> </a:t>
            </a:r>
            <a:r>
              <a:rPr lang="en-GB" sz="1800" b="1" dirty="0" err="1"/>
              <a:t>autónomo</a:t>
            </a:r>
            <a:r>
              <a:rPr lang="en-GB" sz="1800" b="1" dirty="0"/>
              <a:t> (HAKO)</a:t>
            </a:r>
          </a:p>
          <a:p>
            <a:pPr marL="285750" indent="-285750" algn="just">
              <a:buFont typeface="Arial" panose="020B0604020202020204" pitchFamily="34" charset="0"/>
              <a:buChar char="•"/>
            </a:pPr>
            <a:r>
              <a:rPr lang="pt-PT" sz="1800" dirty="0"/>
              <a:t>Este sistema baseia-se nas técnicas de gestão das culturas da agricultura de precisão. Com base nestas técnicas, o campo é dividido em secções de propriedades semelhantes do solo ou das plantas, a fim de lidar com a variabilidade espacial através da variação dos fatores de produção por secção. O objetivo dos sistemas modernos, de que este é um dos exemplos, é alargar as técnicas agrícolas a uma resolução espacial mais elevada ao nível das plantas e tratá-las como unidades separadas. Estes sistemas, intensivos em termos de automatização e informação, visam identificar as necessidades de cada planta individual e adaptar os fatores de produção às necessidades de cada uma delas. </a:t>
            </a:r>
            <a:endParaRPr lang="en-US" sz="1800" dirty="0"/>
          </a:p>
          <a:p>
            <a:pPr marL="285750" indent="-285750" algn="just">
              <a:buFont typeface="Arial" panose="020B0604020202020204" pitchFamily="34" charset="0"/>
              <a:buChar char="•"/>
            </a:pPr>
            <a:endParaRPr lang="en-GB" sz="1800" dirty="0"/>
          </a:p>
        </p:txBody>
      </p:sp>
      <p:pic>
        <p:nvPicPr>
          <p:cNvPr id="2" name="Picture 1" descr="A red tractor in a field&#10;&#10;Description automatically generated">
            <a:extLst>
              <a:ext uri="{FF2B5EF4-FFF2-40B4-BE49-F238E27FC236}">
                <a16:creationId xmlns:a16="http://schemas.microsoft.com/office/drawing/2014/main" id="{F552BF53-747B-46F1-4F34-BD7EF0FB7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110" y="3707935"/>
            <a:ext cx="3447316" cy="2627188"/>
          </a:xfrm>
          <a:prstGeom prst="rect">
            <a:avLst/>
          </a:prstGeom>
        </p:spPr>
      </p:pic>
    </p:spTree>
    <p:extLst>
      <p:ext uri="{BB962C8B-B14F-4D97-AF65-F5344CB8AC3E}">
        <p14:creationId xmlns:p14="http://schemas.microsoft.com/office/powerpoint/2010/main" val="269831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17</a:t>
            </a:fld>
            <a:endParaRPr lang="it-IT" dirty="0"/>
          </a:p>
        </p:txBody>
      </p:sp>
      <p:pic>
        <p:nvPicPr>
          <p:cNvPr id="2" name="Picture 1" descr="A red tractor with yellow text&#10;&#10;Description automatically generated">
            <a:extLst>
              <a:ext uri="{FF2B5EF4-FFF2-40B4-BE49-F238E27FC236}">
                <a16:creationId xmlns:a16="http://schemas.microsoft.com/office/drawing/2014/main" id="{D8808E94-D4F1-9409-5B30-0548EE08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773" y="1835508"/>
            <a:ext cx="5572667" cy="4061127"/>
          </a:xfrm>
          <a:prstGeom prst="rect">
            <a:avLst/>
          </a:prstGeom>
        </p:spPr>
      </p:pic>
    </p:spTree>
    <p:extLst>
      <p:ext uri="{BB962C8B-B14F-4D97-AF65-F5344CB8AC3E}">
        <p14:creationId xmlns:p14="http://schemas.microsoft.com/office/powerpoint/2010/main" val="472409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18</a:t>
            </a:fld>
            <a:endParaRPr lang="it-IT" dirty="0"/>
          </a:p>
        </p:txBody>
      </p:sp>
      <p:pic>
        <p:nvPicPr>
          <p:cNvPr id="2" name="Picture 1" descr="Several machines in a field&#10;&#10;Description automatically generated with medium confidence">
            <a:extLst>
              <a:ext uri="{FF2B5EF4-FFF2-40B4-BE49-F238E27FC236}">
                <a16:creationId xmlns:a16="http://schemas.microsoft.com/office/drawing/2014/main" id="{B406704E-FF81-520E-731A-51E1C79FA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612" y="1794067"/>
            <a:ext cx="7079353" cy="3809779"/>
          </a:xfrm>
          <a:prstGeom prst="rect">
            <a:avLst/>
          </a:prstGeom>
        </p:spPr>
      </p:pic>
    </p:spTree>
    <p:extLst>
      <p:ext uri="{BB962C8B-B14F-4D97-AF65-F5344CB8AC3E}">
        <p14:creationId xmlns:p14="http://schemas.microsoft.com/office/powerpoint/2010/main" val="337784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19</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lnSpcReduction="10000"/>
          </a:bodyPr>
          <a:lstStyle/>
          <a:p>
            <a:pPr algn="just"/>
            <a:r>
              <a:rPr lang="pt-PT" sz="1800" dirty="0"/>
              <a:t>Os principais acessórios utilizados pelo trator autónomo para as respetivas operações de campo (Figura. 8) que o sistema pode realizar são máquinas de sementeira de precisão (entre linhas e na linha - sementeira em grelha) com registo simultâneo da grelha de sementes, máquinas mecânicas de controlo de ervas daninhas entre linhas e na linha e máquinas de pulverização e corte de relva</a:t>
            </a:r>
            <a:r>
              <a:rPr lang="en-US" sz="1800" dirty="0"/>
              <a:t>.</a:t>
            </a:r>
          </a:p>
          <a:p>
            <a:pPr algn="just"/>
            <a:endParaRPr lang="en-US" sz="1800" dirty="0"/>
          </a:p>
          <a:p>
            <a:pPr algn="just"/>
            <a:r>
              <a:rPr lang="pt-PT" sz="1800" dirty="0"/>
              <a:t>A Agricultura de Precisão é um novo método de gestão agrícola em que os fatores de produção (pesticidas, fertilizantes, sementes, água de rega) e as práticas culturais são aplicados de acordo com as necessidades do solo e das culturas, à medida que variam no espaço e no tempo (</a:t>
            </a:r>
            <a:r>
              <a:rPr lang="pt-PT" sz="1800" dirty="0" err="1"/>
              <a:t>Minasny</a:t>
            </a:r>
            <a:r>
              <a:rPr lang="pt-PT" sz="1800" dirty="0"/>
              <a:t>, 2005). Os principais objetivos da agricultura de precisão são</a:t>
            </a:r>
            <a:r>
              <a:rPr lang="en-US" sz="1800" dirty="0"/>
              <a:t>:</a:t>
            </a:r>
          </a:p>
          <a:p>
            <a:r>
              <a:rPr lang="en-US" sz="1800" dirty="0"/>
              <a:t>•</a:t>
            </a:r>
            <a:r>
              <a:rPr lang="pt-PT" sz="1800" dirty="0"/>
              <a:t>aumentar o rendimento das culturas</a:t>
            </a:r>
            <a:r>
              <a:rPr lang="en-US" sz="1800" dirty="0"/>
              <a:t>,</a:t>
            </a:r>
          </a:p>
          <a:p>
            <a:r>
              <a:rPr lang="en-US" sz="1800" dirty="0"/>
              <a:t>•</a:t>
            </a:r>
            <a:r>
              <a:rPr lang="pt-PT" sz="1800" dirty="0"/>
              <a:t>melhorar a qualidade dos produtos produzidos</a:t>
            </a:r>
            <a:r>
              <a:rPr lang="en-US" sz="1800" dirty="0"/>
              <a:t>,</a:t>
            </a:r>
          </a:p>
          <a:p>
            <a:r>
              <a:rPr lang="en-US" sz="1800" dirty="0"/>
              <a:t>•</a:t>
            </a:r>
            <a:r>
              <a:rPr lang="pt-PT" sz="1800" dirty="0"/>
              <a:t>a utilização mais eficiente dos produtos agroquímicos</a:t>
            </a:r>
            <a:r>
              <a:rPr lang="en-US" sz="1800" dirty="0"/>
              <a:t>,</a:t>
            </a:r>
          </a:p>
          <a:p>
            <a:r>
              <a:rPr lang="en-US" sz="1800" dirty="0"/>
              <a:t>•a </a:t>
            </a:r>
            <a:r>
              <a:rPr lang="en-US" sz="1800" dirty="0" err="1"/>
              <a:t>poupança</a:t>
            </a:r>
            <a:r>
              <a:rPr lang="en-US" sz="1800" dirty="0"/>
              <a:t> de </a:t>
            </a:r>
            <a:r>
              <a:rPr lang="en-US" sz="1800" dirty="0" err="1"/>
              <a:t>energia</a:t>
            </a:r>
            <a:r>
              <a:rPr lang="en-US" sz="1800" dirty="0"/>
              <a:t>,</a:t>
            </a:r>
          </a:p>
          <a:p>
            <a:r>
              <a:rPr lang="en-US" sz="1800" dirty="0"/>
              <a:t>•</a:t>
            </a:r>
            <a:r>
              <a:rPr lang="pt-PT" sz="1800" dirty="0"/>
              <a:t>proteger o solo e a água da poluição</a:t>
            </a:r>
            <a:r>
              <a:rPr lang="en-US" sz="1800" dirty="0"/>
              <a:t>.</a:t>
            </a:r>
          </a:p>
          <a:p>
            <a:endParaRPr lang="en-GB" sz="1800" dirty="0"/>
          </a:p>
        </p:txBody>
      </p:sp>
    </p:spTree>
    <p:extLst>
      <p:ext uri="{BB962C8B-B14F-4D97-AF65-F5344CB8AC3E}">
        <p14:creationId xmlns:p14="http://schemas.microsoft.com/office/powerpoint/2010/main" val="20667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1958502"/>
            <a:ext cx="9144000" cy="2387600"/>
          </a:xfrm>
        </p:spPr>
        <p:txBody>
          <a:bodyPr>
            <a:noAutofit/>
          </a:bodyPr>
          <a:lstStyle/>
          <a:p>
            <a:r>
              <a:rPr lang="en-GB" sz="4000" b="1" dirty="0" err="1">
                <a:solidFill>
                  <a:srgbClr val="94C020"/>
                </a:solidFill>
                <a:latin typeface="+mn-lt"/>
              </a:rPr>
              <a:t>Curso</a:t>
            </a:r>
            <a:r>
              <a:rPr lang="en-GB" sz="4000" b="1" dirty="0">
                <a:solidFill>
                  <a:srgbClr val="94C020"/>
                </a:solidFill>
                <a:latin typeface="+mn-lt"/>
              </a:rPr>
              <a:t>: (</a:t>
            </a:r>
            <a:r>
              <a:rPr lang="en-GB" sz="4000" dirty="0"/>
              <a:t>VET-B3</a:t>
            </a:r>
            <a:r>
              <a:rPr lang="en-GB" sz="4000" b="1" dirty="0">
                <a:solidFill>
                  <a:srgbClr val="94C020"/>
                </a:solidFill>
                <a:latin typeface="+mn-lt"/>
              </a:rPr>
              <a:t>)</a:t>
            </a:r>
            <a:br>
              <a:rPr lang="en-GB" sz="4000" b="1" dirty="0">
                <a:solidFill>
                  <a:srgbClr val="94C020"/>
                </a:solidFill>
                <a:latin typeface="+mn-lt"/>
              </a:rPr>
            </a:br>
            <a:r>
              <a:rPr lang="en-GB" sz="4000" b="1" dirty="0" err="1">
                <a:solidFill>
                  <a:srgbClr val="94C020"/>
                </a:solidFill>
                <a:latin typeface="+mn-lt"/>
              </a:rPr>
              <a:t>Módulo</a:t>
            </a:r>
            <a:r>
              <a:rPr lang="en-GB" sz="4000" b="1" dirty="0">
                <a:solidFill>
                  <a:srgbClr val="94C020"/>
                </a:solidFill>
                <a:latin typeface="+mn-lt"/>
              </a:rPr>
              <a:t>: </a:t>
            </a:r>
            <a:r>
              <a:rPr lang="pt-PT" sz="4000" dirty="0"/>
              <a:t>Tecnologias digitais e inteligência artificial</a:t>
            </a:r>
            <a:r>
              <a:rPr lang="en-GB" sz="4000" b="1" dirty="0">
                <a:solidFill>
                  <a:srgbClr val="94C020"/>
                </a:solidFill>
                <a:latin typeface="+mn-lt"/>
              </a:rPr>
              <a:t>)</a:t>
            </a:r>
            <a:br>
              <a:rPr lang="en-GB" sz="4000" b="1" dirty="0">
                <a:solidFill>
                  <a:srgbClr val="94C020"/>
                </a:solidFill>
                <a:latin typeface="+mn-lt"/>
              </a:rPr>
            </a:br>
            <a:r>
              <a:rPr lang="en-GB" sz="4000" b="1" dirty="0" err="1">
                <a:solidFill>
                  <a:srgbClr val="94C020"/>
                </a:solidFill>
                <a:latin typeface="+mn-lt"/>
              </a:rPr>
              <a:t>Unidade</a:t>
            </a:r>
            <a:r>
              <a:rPr lang="en-GB" sz="4000" b="1" dirty="0">
                <a:solidFill>
                  <a:srgbClr val="94C020"/>
                </a:solidFill>
                <a:latin typeface="+mn-lt"/>
              </a:rPr>
              <a:t> Curricular</a:t>
            </a:r>
            <a:r>
              <a:rPr lang="en-GB" sz="4000" dirty="0"/>
              <a:t>: (</a:t>
            </a:r>
            <a:r>
              <a:rPr lang="en-GB" sz="4000" dirty="0" err="1"/>
              <a:t>Soluções</a:t>
            </a:r>
            <a:r>
              <a:rPr lang="en-GB" sz="4000" dirty="0"/>
              <a:t> </a:t>
            </a:r>
            <a:r>
              <a:rPr lang="en-GB" sz="4000" dirty="0" err="1"/>
              <a:t>agrícolas</a:t>
            </a:r>
            <a:r>
              <a:rPr lang="en-GB" sz="4000" dirty="0"/>
              <a:t> </a:t>
            </a:r>
            <a:r>
              <a:rPr lang="en-GB" sz="4000" dirty="0" err="1"/>
              <a:t>inteligentes</a:t>
            </a:r>
            <a:r>
              <a:rPr lang="en-GB" sz="4000" dirty="0"/>
              <a:t>)</a:t>
            </a:r>
            <a:endParaRPr lang="en-GB" sz="40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err="1">
                <a:solidFill>
                  <a:schemeClr val="tx1">
                    <a:lumMod val="65000"/>
                    <a:lumOff val="35000"/>
                  </a:schemeClr>
                </a:solidFill>
              </a:rPr>
              <a:t>Autores</a:t>
            </a:r>
            <a:r>
              <a:rPr lang="it-IT" dirty="0">
                <a:solidFill>
                  <a:schemeClr val="tx1">
                    <a:lumMod val="65000"/>
                    <a:lumOff val="35000"/>
                  </a:schemeClr>
                </a:solidFill>
              </a:rPr>
              <a:t>: (</a:t>
            </a:r>
            <a:r>
              <a:rPr lang="it-IT" dirty="0"/>
              <a:t>CERTH</a:t>
            </a:r>
            <a:r>
              <a:rPr lang="it-IT" dirty="0">
                <a:solidFill>
                  <a:schemeClr val="tx1">
                    <a:lumMod val="65000"/>
                    <a:lumOff val="35000"/>
                  </a:schemeClr>
                </a:solidFill>
              </a:rPr>
              <a:t>)</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Métodos</a:t>
            </a:r>
            <a:r>
              <a:rPr lang="en-GB" sz="3600" dirty="0"/>
              <a:t> </a:t>
            </a:r>
            <a:r>
              <a:rPr lang="en-GB" sz="3600" dirty="0" err="1"/>
              <a:t>agrícolas</a:t>
            </a:r>
            <a:r>
              <a:rPr lang="en-GB" sz="3600" dirty="0"/>
              <a:t> </a:t>
            </a:r>
            <a:r>
              <a:rPr lang="en-GB" sz="3600" dirty="0" err="1"/>
              <a:t>modernos</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20</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a:bodyPr>
          <a:lstStyle/>
          <a:p>
            <a:pPr algn="just"/>
            <a:r>
              <a:rPr lang="pt-PT" sz="1800" dirty="0"/>
              <a:t>As tecnologias utilizadas pela Agricultura de Precisão estão relacionadas com todas as fases de produção, desde a sementeira até à colheita, e são as seguintes</a:t>
            </a:r>
            <a:r>
              <a:rPr lang="en-US" sz="1800" dirty="0"/>
              <a:t>.</a:t>
            </a:r>
          </a:p>
          <a:p>
            <a:pPr algn="just"/>
            <a:endParaRPr lang="en-US" sz="1800" dirty="0"/>
          </a:p>
          <a:p>
            <a:pPr algn="just"/>
            <a:r>
              <a:rPr lang="en-US" sz="1800" dirty="0"/>
              <a:t>•</a:t>
            </a:r>
            <a:r>
              <a:rPr lang="pt-PT" sz="1800" b="1" dirty="0"/>
              <a:t> GPS e GIS. </a:t>
            </a:r>
            <a:r>
              <a:rPr lang="pt-PT" sz="1800" dirty="0"/>
              <a:t>São sistemas que permitem o mapeamento preciso dos campos e a interpretação da variabilidade do campo</a:t>
            </a:r>
            <a:r>
              <a:rPr lang="en-US" sz="1800" dirty="0"/>
              <a:t>.</a:t>
            </a:r>
          </a:p>
          <a:p>
            <a:pPr algn="just"/>
            <a:r>
              <a:rPr lang="en-US" sz="1800" dirty="0"/>
              <a:t>•</a:t>
            </a:r>
            <a:r>
              <a:rPr lang="pt-PT" sz="1800" b="1" dirty="0"/>
              <a:t> Mapeamento da produção. </a:t>
            </a:r>
            <a:r>
              <a:rPr lang="pt-PT" sz="1800" dirty="0"/>
              <a:t>A cartografia da produção envolve o registo e a recolha de dados de produção em locais específicos do campo</a:t>
            </a:r>
            <a:r>
              <a:rPr lang="en-US" sz="1800" dirty="0"/>
              <a:t>.</a:t>
            </a:r>
          </a:p>
          <a:p>
            <a:pPr algn="just"/>
            <a:r>
              <a:rPr lang="en-US" sz="1800" dirty="0"/>
              <a:t>•</a:t>
            </a:r>
            <a:r>
              <a:rPr lang="pt-PT" sz="1800" b="1" dirty="0"/>
              <a:t> Mapeamento das propriedades do solo, que regista a fertilidade dos campos</a:t>
            </a:r>
            <a:r>
              <a:rPr lang="en-US" sz="1800" dirty="0"/>
              <a:t>.</a:t>
            </a:r>
          </a:p>
          <a:p>
            <a:pPr algn="just"/>
            <a:r>
              <a:rPr lang="en-US" sz="1800" dirty="0"/>
              <a:t>•</a:t>
            </a:r>
            <a:r>
              <a:rPr lang="pt-PT" sz="1800" b="1" dirty="0"/>
              <a:t> Mapeamento da condutividade elétrica do solo. </a:t>
            </a:r>
            <a:r>
              <a:rPr lang="pt-PT" sz="1800" dirty="0"/>
              <a:t>Atualmente, uma das medições de parâmetros do solo mais simples e mais rentáveis utilizadas na agricultura de precisão é a da condutividade elétrica aparente (</a:t>
            </a:r>
            <a:r>
              <a:rPr lang="pt-PT" sz="1800" dirty="0" err="1"/>
              <a:t>CEa</a:t>
            </a:r>
            <a:r>
              <a:rPr lang="pt-PT" sz="1800" dirty="0"/>
              <a:t>). A condutividade elétrica aparente do solo integra um conjunto mais vasto de fatores que afetam a produção de uma cultura. O mapeamento da condutividade elétrica pode ser facilmente efetuado através da fixação de um dispositivo de medição da condutividade a um veículo acessório e da adaptação de um recetor de sistema de posicionamento geográfico (GPS). </a:t>
            </a:r>
            <a:endParaRPr lang="en-US" sz="1800" dirty="0"/>
          </a:p>
        </p:txBody>
      </p:sp>
    </p:spTree>
    <p:extLst>
      <p:ext uri="{BB962C8B-B14F-4D97-AF65-F5344CB8AC3E}">
        <p14:creationId xmlns:p14="http://schemas.microsoft.com/office/powerpoint/2010/main" val="758389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21</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668972"/>
            <a:ext cx="10515600" cy="4394200"/>
          </a:xfrm>
        </p:spPr>
        <p:txBody>
          <a:bodyPr>
            <a:normAutofit lnSpcReduction="10000"/>
          </a:bodyPr>
          <a:lstStyle/>
          <a:p>
            <a:pPr algn="just"/>
            <a:r>
              <a:rPr lang="en-US" sz="1800" dirty="0"/>
              <a:t>•</a:t>
            </a:r>
            <a:r>
              <a:rPr lang="en-US" sz="1800" b="1" dirty="0"/>
              <a:t> </a:t>
            </a:r>
            <a:r>
              <a:rPr lang="en-US" sz="1800" b="1" dirty="0" err="1"/>
              <a:t>Deteção</a:t>
            </a:r>
            <a:r>
              <a:rPr lang="en-US" sz="1800" b="1" dirty="0"/>
              <a:t> </a:t>
            </a:r>
            <a:r>
              <a:rPr lang="en-US" sz="1800" b="1" dirty="0" err="1"/>
              <a:t>remota</a:t>
            </a:r>
            <a:r>
              <a:rPr lang="en-US" sz="1800" b="1" dirty="0"/>
              <a:t>: </a:t>
            </a:r>
          </a:p>
          <a:p>
            <a:pPr algn="just"/>
            <a:r>
              <a:rPr lang="pt-PT" sz="1800" dirty="0"/>
              <a:t>Recolhe informações sobre um objeto sem contacto. Os dois métodos mais comuns de deteção remota são a fotografia aérea e as imagens de satélite. A radiação eletromagnética é o elemento básico da deteção remota. Quando a radiação eletromagnética entra em contacto com um objeto, pode ser refletida, absorvida ou transmitida. Dependendo do objeto sobre o qual incide a radiação eletromagnética, os diferentes comprimentos de onda da radiação reagem de forma diferente. Ao medir a radiação refletida pelas plantas, podemos recolher informações sobre o teor de água dos tecidos vegetais, o estado nutricional das plantas e outras características das plantas</a:t>
            </a:r>
            <a:r>
              <a:rPr lang="en-US" sz="1800" dirty="0"/>
              <a:t>. </a:t>
            </a:r>
          </a:p>
          <a:p>
            <a:pPr algn="just"/>
            <a:r>
              <a:rPr lang="en-US" sz="1800" dirty="0"/>
              <a:t>•</a:t>
            </a:r>
            <a:r>
              <a:rPr lang="pt-PT" sz="1800" b="1" dirty="0"/>
              <a:t> Tecnologia de aplicação de taxa variável</a:t>
            </a:r>
            <a:r>
              <a:rPr lang="en-US" sz="1800" b="1" dirty="0"/>
              <a:t>. </a:t>
            </a:r>
          </a:p>
          <a:p>
            <a:pPr algn="just"/>
            <a:r>
              <a:rPr lang="pt-PT" sz="1800" dirty="0"/>
              <a:t>Com esta tecnologia, os fatores de produção são aplicados no campo a diferentes taxas em diferentes áreas do campo, dependendo das necessidades de cada área. Existem dois métodos de tecnologia de taxa variável: baseado em mapas e baseado em sensores. A baseada em mapas requer um mapa de prescrição e um GPS que determina a posição no campo. À medida que a máquina que aplica os insumos se desloca pelo campo, altera a dose com base no mapa de aplicação (as coordenadas das zonas de gestão). O método baseado em sensores não requer nem um mapa nem um GPS. Os sensores são montados no aplicador e medem as características do solo ou da cultura à medida que este se desloca pelo campo. </a:t>
            </a:r>
            <a:endParaRPr lang="en-GB" sz="1800" dirty="0"/>
          </a:p>
        </p:txBody>
      </p:sp>
    </p:spTree>
    <p:extLst>
      <p:ext uri="{BB962C8B-B14F-4D97-AF65-F5344CB8AC3E}">
        <p14:creationId xmlns:p14="http://schemas.microsoft.com/office/powerpoint/2010/main" val="1182911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22</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776414"/>
            <a:ext cx="10646327" cy="4579936"/>
          </a:xfrm>
        </p:spPr>
        <p:txBody>
          <a:bodyPr>
            <a:normAutofit fontScale="92500" lnSpcReduction="10000"/>
          </a:bodyPr>
          <a:lstStyle/>
          <a:p>
            <a:pPr algn="just"/>
            <a:r>
              <a:rPr lang="en-US" sz="1800" b="1" dirty="0"/>
              <a:t>1️. </a:t>
            </a:r>
            <a:r>
              <a:rPr lang="pt-PT" sz="1800" b="1" dirty="0"/>
              <a:t>América do Norte: </a:t>
            </a:r>
            <a:r>
              <a:rPr lang="pt-PT" sz="1800" dirty="0"/>
              <a:t>As soluções de monitorização de culturas são amplamente adotadas nesta região, particularmente nos Estados Unidos e no Canadá. Os agricultores estão a utilizar cada vez mais tecnologias avançadas, como imagens de satélite, </a:t>
            </a:r>
            <a:r>
              <a:rPr lang="pt-PT" sz="1800" dirty="0" err="1"/>
              <a:t>drones</a:t>
            </a:r>
            <a:r>
              <a:rPr lang="pt-PT" sz="1800" dirty="0"/>
              <a:t> e análise de dados, para otimizar a saúde e o rendimento das culturas</a:t>
            </a:r>
            <a:r>
              <a:rPr lang="en-US" sz="1800" dirty="0"/>
              <a:t>.</a:t>
            </a:r>
          </a:p>
          <a:p>
            <a:pPr algn="just"/>
            <a:r>
              <a:rPr lang="en-US" sz="1800" b="1" dirty="0"/>
              <a:t>2. Europa: </a:t>
            </a:r>
            <a:r>
              <a:rPr lang="pt-PT" sz="1800" dirty="0"/>
              <a:t>Os agricultores europeus estão também a adotar tecnologias de monitorização das culturas, impulsionados por fortes ecossistemas inovadores e políticas de apoio. Países como os Países Baixos, a Alemanha, a Suíça e o Reino Unido estão a liderar a adoção da monitorização das culturas</a:t>
            </a:r>
            <a:r>
              <a:rPr lang="en-US" sz="1800" dirty="0"/>
              <a:t>.</a:t>
            </a:r>
          </a:p>
          <a:p>
            <a:pPr algn="just"/>
            <a:r>
              <a:rPr lang="en-US" sz="1800" b="1" dirty="0"/>
              <a:t>3. </a:t>
            </a:r>
            <a:r>
              <a:rPr lang="pt-PT" sz="1800" b="1" dirty="0"/>
              <a:t>Ásia-Pacífico: </a:t>
            </a:r>
            <a:r>
              <a:rPr lang="pt-PT" sz="1800" dirty="0"/>
              <a:t>Nesta região, a adoção da monitorização das culturas varia significativamente de país para país. Países como a Austrália, a Nova Zelândia e o Japão têm taxas de adoção elevadas, enquanto outros países, especialmente os do Sudeste Asiático, enfrentam desafios como o acesso limitado à tecnologia e às infraestruturas</a:t>
            </a:r>
            <a:r>
              <a:rPr lang="en-US" sz="1800" dirty="0"/>
              <a:t>.</a:t>
            </a:r>
          </a:p>
          <a:p>
            <a:pPr algn="just"/>
            <a:r>
              <a:rPr lang="en-US" sz="1800" b="1" dirty="0"/>
              <a:t>4️. </a:t>
            </a:r>
            <a:r>
              <a:rPr lang="pt-PT" sz="1800" b="1" dirty="0"/>
              <a:t>América Latina: </a:t>
            </a:r>
            <a:r>
              <a:rPr lang="pt-PT" sz="1800" dirty="0"/>
              <a:t>A adoção da monitorização de culturas na América Latina está a crescer, com o Brasil e a Argentina na vanguarda. Fatores como o aumento da procura de alimentos, uma classe média em crescimento e políticas governamentais de apoio estão a impulsionar a adoção de tecnologias inovadoras de monitorização de culturas</a:t>
            </a:r>
            <a:r>
              <a:rPr lang="en-US" sz="1800" dirty="0"/>
              <a:t>.</a:t>
            </a:r>
          </a:p>
          <a:p>
            <a:pPr algn="just"/>
            <a:r>
              <a:rPr lang="en-US" sz="1800" b="1" dirty="0"/>
              <a:t>5️. </a:t>
            </a:r>
            <a:r>
              <a:rPr lang="pt-PT" sz="1800" b="1" dirty="0"/>
              <a:t>África: </a:t>
            </a:r>
            <a:r>
              <a:rPr lang="pt-PT" sz="1800" dirty="0"/>
              <a:t>A adoção da monitorização das culturas em África é geralmente inferior à de outras regiões, principalmente devido a limitações de infraestruturas, acesso à tecnologia e restrições financeiras. No entanto, existe um interesse crescente em soluções de monitorização de culturas, particularmente em tecnologias baseadas em dispositivos móveis que podem capacitar os pequenos agricultores. À medida que as soluções de monitorização de culturas continuam a avançar, há uma oportunidade para mais regiões e países beneficiarem de soluções inovadoras que podem ajudar a otimizar a produção alimentar, reduzir o desperdício e promover a sustentabilidade. </a:t>
            </a:r>
            <a:endParaRPr lang="en-US" sz="1800" dirty="0"/>
          </a:p>
        </p:txBody>
      </p:sp>
    </p:spTree>
    <p:extLst>
      <p:ext uri="{BB962C8B-B14F-4D97-AF65-F5344CB8AC3E}">
        <p14:creationId xmlns:p14="http://schemas.microsoft.com/office/powerpoint/2010/main" val="46809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23</a:t>
            </a:fld>
            <a:endParaRPr lang="it-IT" dirty="0"/>
          </a:p>
        </p:txBody>
      </p:sp>
      <p:pic>
        <p:nvPicPr>
          <p:cNvPr id="2" name="Picture 1">
            <a:extLst>
              <a:ext uri="{FF2B5EF4-FFF2-40B4-BE49-F238E27FC236}">
                <a16:creationId xmlns:a16="http://schemas.microsoft.com/office/drawing/2014/main" id="{2BA24A12-FD06-DA9C-92A5-C741B3D5E2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9815" y="1785599"/>
            <a:ext cx="7965971" cy="3286801"/>
          </a:xfrm>
          <a:prstGeom prst="rect">
            <a:avLst/>
          </a:prstGeom>
          <a:noFill/>
          <a:ln>
            <a:noFill/>
          </a:ln>
        </p:spPr>
      </p:pic>
    </p:spTree>
    <p:extLst>
      <p:ext uri="{BB962C8B-B14F-4D97-AF65-F5344CB8AC3E}">
        <p14:creationId xmlns:p14="http://schemas.microsoft.com/office/powerpoint/2010/main" val="192841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pt-PT" sz="3600" dirty="0"/>
              <a:t>Casos de estudo na Grécia</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24</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6787392" cy="4394200"/>
          </a:xfrm>
        </p:spPr>
        <p:txBody>
          <a:bodyPr>
            <a:normAutofit/>
          </a:bodyPr>
          <a:lstStyle/>
          <a:p>
            <a:pPr algn="ctr"/>
            <a:r>
              <a:rPr lang="pt-PT" sz="1800" b="1" dirty="0"/>
              <a:t>Pulverização de uvas de mesa: (Tecnologia: robô </a:t>
            </a:r>
            <a:r>
              <a:rPr lang="pt-PT" sz="1800" b="1" dirty="0" err="1"/>
              <a:t>Ceol</a:t>
            </a:r>
            <a:r>
              <a:rPr lang="pt-PT" sz="1800" b="1" dirty="0"/>
              <a:t>, trator adaptado, pulverizador modelo ASM</a:t>
            </a:r>
            <a:r>
              <a:rPr lang="en-US" sz="1800" b="1" dirty="0"/>
              <a:t>)</a:t>
            </a:r>
          </a:p>
          <a:p>
            <a:pPr marL="285750" indent="-285750" algn="just">
              <a:buFont typeface="Arial" panose="020B0604020202020204" pitchFamily="34" charset="0"/>
              <a:buChar char="•"/>
            </a:pPr>
            <a:r>
              <a:rPr lang="pt-PT" sz="1800" dirty="0"/>
              <a:t>No âmbito do projeto H2020 da UE Robs4Crops, existe uma região piloto na Grécia, que se centra na pulverização de vinhas de uvas de mesa. Uma vez que as uvas de mesa são um produto importante, a qualidade necessária é uma tarefa difícil para os produtores. Como resultado, as uvas de mesa precisam de até 30 aplicações de pesticidas e fertilizantes foliares em cada época de crescimento</a:t>
            </a:r>
            <a:r>
              <a:rPr lang="en-US" sz="1800" dirty="0"/>
              <a:t>.</a:t>
            </a:r>
          </a:p>
          <a:p>
            <a:endParaRPr lang="en-GB" sz="1800" dirty="0"/>
          </a:p>
        </p:txBody>
      </p:sp>
      <p:pic>
        <p:nvPicPr>
          <p:cNvPr id="2" name="Picture 1" descr="A tractor in a field&#10;&#10;Description automatically generated">
            <a:extLst>
              <a:ext uri="{FF2B5EF4-FFF2-40B4-BE49-F238E27FC236}">
                <a16:creationId xmlns:a16="http://schemas.microsoft.com/office/drawing/2014/main" id="{07EEA9A3-7975-97AC-B9DA-7D2280E08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836" y="2063639"/>
            <a:ext cx="4019339" cy="2583861"/>
          </a:xfrm>
          <a:prstGeom prst="rect">
            <a:avLst/>
          </a:prstGeom>
        </p:spPr>
      </p:pic>
    </p:spTree>
    <p:extLst>
      <p:ext uri="{BB962C8B-B14F-4D97-AF65-F5344CB8AC3E}">
        <p14:creationId xmlns:p14="http://schemas.microsoft.com/office/powerpoint/2010/main" val="387330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pt-PT" sz="3600" dirty="0"/>
              <a:t>Casos de estudo na Grécia</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25</a:t>
            </a:fld>
            <a:endParaRPr lang="it-IT" dirty="0"/>
          </a:p>
        </p:txBody>
      </p:sp>
      <p:pic>
        <p:nvPicPr>
          <p:cNvPr id="2" name="Picture 1" descr="A large machine with a red and white propeller&#10;&#10;Description automatically generated">
            <a:extLst>
              <a:ext uri="{FF2B5EF4-FFF2-40B4-BE49-F238E27FC236}">
                <a16:creationId xmlns:a16="http://schemas.microsoft.com/office/drawing/2014/main" id="{BA6B780F-C690-662C-C47D-C06F8E2A93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9908" y="2036275"/>
            <a:ext cx="6578383" cy="3223621"/>
          </a:xfrm>
          <a:prstGeom prst="rect">
            <a:avLst/>
          </a:prstGeom>
        </p:spPr>
      </p:pic>
      <p:sp>
        <p:nvSpPr>
          <p:cNvPr id="6" name="TextBox 5">
            <a:extLst>
              <a:ext uri="{FF2B5EF4-FFF2-40B4-BE49-F238E27FC236}">
                <a16:creationId xmlns:a16="http://schemas.microsoft.com/office/drawing/2014/main" id="{1A0C72F4-98BE-C23E-28BC-26B1029B0929}"/>
              </a:ext>
            </a:extLst>
          </p:cNvPr>
          <p:cNvSpPr txBox="1"/>
          <p:nvPr/>
        </p:nvSpPr>
        <p:spPr>
          <a:xfrm>
            <a:off x="413158" y="1939924"/>
            <a:ext cx="4527957" cy="3693319"/>
          </a:xfrm>
          <a:prstGeom prst="rect">
            <a:avLst/>
          </a:prstGeom>
          <a:noFill/>
        </p:spPr>
        <p:txBody>
          <a:bodyPr wrap="square">
            <a:spAutoFit/>
          </a:bodyPr>
          <a:lstStyle/>
          <a:p>
            <a:pPr marL="285750" indent="-285750" algn="just">
              <a:buFont typeface="Arial" panose="020B0604020202020204" pitchFamily="34" charset="0"/>
              <a:buChar char="•"/>
            </a:pPr>
            <a:r>
              <a:rPr lang="pt-PT" dirty="0"/>
              <a:t>O Robs4Crops aborda estes desafios através da utilização do robô </a:t>
            </a:r>
            <a:r>
              <a:rPr lang="pt-PT" dirty="0" err="1"/>
              <a:t>Ceol</a:t>
            </a:r>
            <a:r>
              <a:rPr lang="pt-PT" dirty="0"/>
              <a:t> e de um trator adaptado (autónomo) como plataformas de transporte do pulverizador modelo ASM montado em elevador da </a:t>
            </a:r>
            <a:r>
              <a:rPr lang="pt-PT" dirty="0" err="1"/>
              <a:t>Teyme</a:t>
            </a:r>
            <a:r>
              <a:rPr lang="pt-PT" dirty="0"/>
              <a:t> (capacidade do tanque de 600L). A combinação de ambas as plataformas no mesmo pulverizador e piloto ajudará os nossos especialistas a tirar conclusões úteis relativamente à reversibilidade e ao comportamento dinâmico de ambos os sistemas no terreno montanhoso das áreas piloto gregas. </a:t>
            </a:r>
            <a:r>
              <a:rPr lang="en-US" sz="1800" dirty="0"/>
              <a:t>(</a:t>
            </a:r>
            <a:r>
              <a:rPr lang="en-US" sz="1800" dirty="0">
                <a:hlinkClick r:id="rId3"/>
              </a:rPr>
              <a:t>https://robs4crops.eu/</a:t>
            </a:r>
            <a:r>
              <a:rPr lang="en-US" sz="1800" dirty="0"/>
              <a:t>  )</a:t>
            </a:r>
          </a:p>
        </p:txBody>
      </p:sp>
    </p:spTree>
    <p:extLst>
      <p:ext uri="{BB962C8B-B14F-4D97-AF65-F5344CB8AC3E}">
        <p14:creationId xmlns:p14="http://schemas.microsoft.com/office/powerpoint/2010/main" val="1659541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pt-PT" sz="3600" dirty="0"/>
              <a:t>Casos de estudo na Grécia</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26</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782763"/>
            <a:ext cx="10515600" cy="4456113"/>
          </a:xfrm>
        </p:spPr>
        <p:txBody>
          <a:bodyPr>
            <a:normAutofit/>
          </a:bodyPr>
          <a:lstStyle/>
          <a:p>
            <a:pPr marL="285750" indent="-285750">
              <a:buFont typeface="Arial" panose="020B0604020202020204" pitchFamily="34" charset="0"/>
              <a:buChar char="•"/>
            </a:pPr>
            <a:r>
              <a:rPr lang="en-GB" sz="1800" b="1" dirty="0" err="1"/>
              <a:t>Estudo</a:t>
            </a:r>
            <a:r>
              <a:rPr lang="en-GB" sz="1800" b="1" dirty="0"/>
              <a:t> de </a:t>
            </a:r>
            <a:r>
              <a:rPr lang="en-GB" sz="1800" b="1" dirty="0" err="1"/>
              <a:t>caso</a:t>
            </a:r>
            <a:r>
              <a:rPr lang="en-GB" sz="1800" b="1" dirty="0"/>
              <a:t> de Larissa: </a:t>
            </a:r>
          </a:p>
          <a:p>
            <a:pPr algn="just"/>
            <a:r>
              <a:rPr lang="pt-PT" sz="1800" dirty="0"/>
              <a:t>A planície de Larissa é uma das principais zonas produtoras de algodão da Grécia e, em colaboração com a Cooperativa de Agricultores da Tessália (</a:t>
            </a:r>
            <a:r>
              <a:rPr lang="pt-PT" sz="1800" dirty="0" err="1"/>
              <a:t>THESgi</a:t>
            </a:r>
            <a:r>
              <a:rPr lang="pt-PT" sz="1800" dirty="0"/>
              <a:t>), a cultura do algodão é apoiada pelos serviços de agricultura inteligente da </a:t>
            </a:r>
            <a:r>
              <a:rPr lang="pt-PT" sz="1800" dirty="0" err="1"/>
              <a:t>gaiasense</a:t>
            </a:r>
            <a:r>
              <a:rPr lang="pt-PT" sz="1800" dirty="0"/>
              <a:t>. Em colaboração com a Cooperativa de Agricultores da Tessália </a:t>
            </a:r>
            <a:r>
              <a:rPr lang="pt-PT" sz="1800" dirty="0" err="1"/>
              <a:t>THESgi</a:t>
            </a:r>
            <a:r>
              <a:rPr lang="pt-PT" sz="1800" dirty="0"/>
              <a:t>, os serviços desenvolvidos para a cultura do algodão adaptam-se às condições </a:t>
            </a:r>
            <a:r>
              <a:rPr lang="pt-PT" sz="1800" dirty="0" err="1"/>
              <a:t>edafoclimáticas</a:t>
            </a:r>
            <a:r>
              <a:rPr lang="pt-PT" sz="1800" dirty="0"/>
              <a:t> específicas da planície de Larissa, a fim de fornecer soluções para os problemas enfrentados pelos produtores. Mais especificamente, a aplicação centra-se na otimização do combate às principais pragas e doenças do algodão na região, como o verme verde e o </a:t>
            </a:r>
            <a:r>
              <a:rPr lang="pt-PT" sz="1800" dirty="0" err="1"/>
              <a:t>bollworm</a:t>
            </a:r>
            <a:r>
              <a:rPr lang="pt-PT" sz="1800" dirty="0"/>
              <a:t> rosa, bem como a alternaria. Ao mesmo tempo, o serviço de irrigação inteligente contribuirá para a racionalização do uso da água para irrigação. </a:t>
            </a:r>
            <a:endParaRPr lang="en-US" sz="1800" dirty="0"/>
          </a:p>
          <a:p>
            <a:pPr marL="285750" indent="-285750">
              <a:buFont typeface="Arial" panose="020B0604020202020204" pitchFamily="34" charset="0"/>
              <a:buChar char="•"/>
            </a:pPr>
            <a:r>
              <a:rPr lang="en-US" sz="1800" b="1" dirty="0" err="1"/>
              <a:t>Analisador</a:t>
            </a:r>
            <a:r>
              <a:rPr lang="en-US" sz="1800" b="1" dirty="0"/>
              <a:t> de campo </a:t>
            </a:r>
            <a:r>
              <a:rPr lang="en-US" sz="1800" b="1" dirty="0" err="1"/>
              <a:t>Augmenta</a:t>
            </a:r>
            <a:r>
              <a:rPr lang="en-US" sz="1800" dirty="0"/>
              <a:t>:</a:t>
            </a:r>
          </a:p>
          <a:p>
            <a:pPr algn="just"/>
            <a:r>
              <a:rPr lang="pt-PT" sz="1800" dirty="0"/>
              <a:t>O Analisador de Campo </a:t>
            </a:r>
            <a:r>
              <a:rPr lang="pt-PT" sz="1800" dirty="0" err="1"/>
              <a:t>Augmenta</a:t>
            </a:r>
            <a:r>
              <a:rPr lang="pt-PT" sz="1800" dirty="0"/>
              <a:t> é autocalibrado através de uma variedade de parâmetros registados a partir da configuração única de </a:t>
            </a:r>
            <a:r>
              <a:rPr lang="pt-PT" sz="1800" dirty="0" err="1"/>
              <a:t>Augmenta</a:t>
            </a:r>
            <a:r>
              <a:rPr lang="pt-PT" sz="1800" dirty="0"/>
              <a:t>, de modo a produzir consistentemente um mapa do índice de vegetação (Índice AUG) de um campo sob condições variáveis. Esse mapa é então usado para a realização de uma aplicação de taxa variável de fertilizante nitrogenado (N VRA). </a:t>
            </a:r>
            <a:r>
              <a:rPr lang="pt-PT" sz="1800" dirty="0" err="1"/>
              <a:t>Augmenta</a:t>
            </a:r>
            <a:r>
              <a:rPr lang="pt-PT" sz="1800" dirty="0"/>
              <a:t> N-VRA aplica uma dose/taxa recomendada de fertilizante de forma inteligente, de modo a minimizar o desperdício e maximizar a eficiência. </a:t>
            </a:r>
            <a:endParaRPr lang="en-GB" sz="1800" b="1" dirty="0"/>
          </a:p>
        </p:txBody>
      </p:sp>
    </p:spTree>
    <p:extLst>
      <p:ext uri="{BB962C8B-B14F-4D97-AF65-F5344CB8AC3E}">
        <p14:creationId xmlns:p14="http://schemas.microsoft.com/office/powerpoint/2010/main" val="297083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27</a:t>
            </a:fld>
            <a:endParaRPr lang="it-IT" dirty="0"/>
          </a:p>
        </p:txBody>
      </p:sp>
      <p:pic>
        <p:nvPicPr>
          <p:cNvPr id="2" name="Picture 1" descr="A diagram of a tractor&#10;&#10;Description automatically generated">
            <a:extLst>
              <a:ext uri="{FF2B5EF4-FFF2-40B4-BE49-F238E27FC236}">
                <a16:creationId xmlns:a16="http://schemas.microsoft.com/office/drawing/2014/main" id="{D5824C49-7581-C257-774D-5CC5E929B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272" y="1434517"/>
            <a:ext cx="9012097" cy="4622334"/>
          </a:xfrm>
          <a:prstGeom prst="rect">
            <a:avLst/>
          </a:prstGeom>
        </p:spPr>
      </p:pic>
    </p:spTree>
    <p:extLst>
      <p:ext uri="{BB962C8B-B14F-4D97-AF65-F5344CB8AC3E}">
        <p14:creationId xmlns:p14="http://schemas.microsoft.com/office/powerpoint/2010/main" val="170150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28</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96923" y="1548324"/>
            <a:ext cx="10515600" cy="4400549"/>
          </a:xfrm>
        </p:spPr>
        <p:txBody>
          <a:bodyPr>
            <a:normAutofit lnSpcReduction="10000"/>
          </a:bodyPr>
          <a:lstStyle/>
          <a:p>
            <a:pPr marL="285750" indent="-285750">
              <a:buFont typeface="Arial" panose="020B0604020202020204" pitchFamily="34" charset="0"/>
              <a:buChar char="•"/>
            </a:pPr>
            <a:r>
              <a:rPr lang="pt-PT" sz="1800" b="1" dirty="0"/>
              <a:t>Estudo de caso do </a:t>
            </a:r>
            <a:r>
              <a:rPr lang="pt-PT" sz="1800" b="1" dirty="0" err="1"/>
              <a:t>FarmB</a:t>
            </a:r>
            <a:endParaRPr lang="en-GB" sz="1800" b="1" dirty="0"/>
          </a:p>
          <a:p>
            <a:r>
              <a:rPr lang="pt-PT" sz="1800" dirty="0">
                <a:solidFill>
                  <a:srgbClr val="000000"/>
                </a:solidFill>
                <a:latin typeface="Minion Pro"/>
                <a:ea typeface="Times New Roman" panose="02020603050405020304" pitchFamily="18" charset="0"/>
                <a:cs typeface="Calibri" panose="020F0502020204030204" pitchFamily="34" charset="0"/>
              </a:rPr>
              <a:t>O </a:t>
            </a:r>
            <a:r>
              <a:rPr lang="pt-PT" sz="1800" dirty="0" err="1">
                <a:solidFill>
                  <a:srgbClr val="000000"/>
                </a:solidFill>
                <a:latin typeface="Minion Pro"/>
                <a:ea typeface="Times New Roman" panose="02020603050405020304" pitchFamily="18" charset="0"/>
                <a:cs typeface="Calibri" panose="020F0502020204030204" pitchFamily="34" charset="0"/>
              </a:rPr>
              <a:t>FarmB</a:t>
            </a:r>
            <a:r>
              <a:rPr lang="pt-PT" sz="1800" dirty="0">
                <a:solidFill>
                  <a:srgbClr val="000000"/>
                </a:solidFill>
                <a:latin typeface="Minion Pro"/>
                <a:ea typeface="Times New Roman" panose="02020603050405020304" pitchFamily="18" charset="0"/>
                <a:cs typeface="Calibri" panose="020F0502020204030204" pitchFamily="34" charset="0"/>
              </a:rPr>
              <a:t>. </a:t>
            </a:r>
            <a:r>
              <a:rPr lang="pt-PT" sz="1800" dirty="0" err="1">
                <a:solidFill>
                  <a:srgbClr val="000000"/>
                </a:solidFill>
                <a:latin typeface="Minion Pro"/>
                <a:ea typeface="Times New Roman" panose="02020603050405020304" pitchFamily="18" charset="0"/>
                <a:cs typeface="Calibri" panose="020F0502020204030204" pitchFamily="34" charset="0"/>
              </a:rPr>
              <a:t>view</a:t>
            </a:r>
            <a:r>
              <a:rPr lang="pt-PT" sz="1800" dirty="0">
                <a:solidFill>
                  <a:srgbClr val="000000"/>
                </a:solidFill>
                <a:latin typeface="Minion Pro"/>
                <a:ea typeface="Times New Roman" panose="02020603050405020304" pitchFamily="18" charset="0"/>
                <a:cs typeface="Calibri" panose="020F0502020204030204" pitchFamily="34" charset="0"/>
              </a:rPr>
              <a:t> é um portal de informação que fornece os seus dados agrícolas de forma agregada e visualizada.</a:t>
            </a:r>
          </a:p>
          <a:p>
            <a:r>
              <a:rPr lang="pt-PT" sz="1800" dirty="0">
                <a:solidFill>
                  <a:srgbClr val="000000"/>
                </a:solidFill>
                <a:latin typeface="Minion Pro"/>
                <a:ea typeface="Times New Roman" panose="02020603050405020304" pitchFamily="18" charset="0"/>
                <a:cs typeface="Calibri" panose="020F0502020204030204" pitchFamily="34" charset="0"/>
              </a:rPr>
              <a:t>Relatórios rápidos, precisos e de fácil leitura para todo o sistema podem fornecer informações importantes, independentemente da produção, mistura de culturas e número de produtores</a:t>
            </a:r>
            <a:r>
              <a:rPr lang="en-US" sz="1800" dirty="0"/>
              <a:t>.</a:t>
            </a:r>
          </a:p>
          <a:p>
            <a:r>
              <a:rPr lang="en-US" sz="1800" dirty="0"/>
              <a:t>•</a:t>
            </a:r>
            <a:r>
              <a:rPr lang="pt-PT" sz="1800" dirty="0"/>
              <a:t> Monitorização da produção num único ponto de informação</a:t>
            </a:r>
            <a:r>
              <a:rPr lang="en-US" sz="1800" dirty="0"/>
              <a:t>.</a:t>
            </a:r>
          </a:p>
          <a:p>
            <a:r>
              <a:rPr lang="en-US" sz="1800" dirty="0"/>
              <a:t>• </a:t>
            </a:r>
            <a:r>
              <a:rPr lang="pt-PT" sz="1800" dirty="0"/>
              <a:t>Obter relatórios rápidos, detalhados e direcionados para todo o sistema</a:t>
            </a:r>
            <a:r>
              <a:rPr lang="en-US" sz="1800" dirty="0"/>
              <a:t>.</a:t>
            </a:r>
          </a:p>
          <a:p>
            <a:r>
              <a:rPr lang="en-US" sz="1800" dirty="0"/>
              <a:t>• </a:t>
            </a:r>
            <a:r>
              <a:rPr lang="en-US" sz="1800" dirty="0" err="1"/>
              <a:t>Exportação</a:t>
            </a:r>
            <a:r>
              <a:rPr lang="en-US" sz="1800" dirty="0"/>
              <a:t> de dados </a:t>
            </a:r>
            <a:r>
              <a:rPr lang="en-US" sz="1800" dirty="0" err="1"/>
              <a:t>importantes</a:t>
            </a:r>
            <a:r>
              <a:rPr lang="en-US" sz="1800" dirty="0"/>
              <a:t>.</a:t>
            </a:r>
          </a:p>
          <a:p>
            <a:r>
              <a:rPr lang="en-US" sz="1800" dirty="0"/>
              <a:t>• </a:t>
            </a:r>
            <a:r>
              <a:rPr lang="pt-PT" sz="1800" dirty="0"/>
              <a:t>Navegar pelas explorações num piscar de olhos</a:t>
            </a:r>
            <a:r>
              <a:rPr lang="en-US" sz="1800" dirty="0"/>
              <a:t>.</a:t>
            </a:r>
          </a:p>
          <a:p>
            <a:r>
              <a:rPr lang="en-US" sz="1800" dirty="0"/>
              <a:t>• </a:t>
            </a:r>
            <a:r>
              <a:rPr lang="pt-PT" sz="1800" dirty="0"/>
              <a:t>Gerir sistemas de produção, independentemente do tamanho, do </a:t>
            </a:r>
            <a:r>
              <a:rPr lang="pt-PT" sz="1800" dirty="0" err="1"/>
              <a:t>mix</a:t>
            </a:r>
            <a:r>
              <a:rPr lang="pt-PT" sz="1800" dirty="0"/>
              <a:t> de culturas e da estrutura operacional</a:t>
            </a:r>
            <a:r>
              <a:rPr lang="en-US" sz="1800" dirty="0"/>
              <a:t>.</a:t>
            </a:r>
          </a:p>
          <a:p>
            <a:r>
              <a:rPr lang="en-US" sz="1800" dirty="0"/>
              <a:t>•</a:t>
            </a:r>
            <a:r>
              <a:rPr lang="pt-PT" sz="1800" dirty="0"/>
              <a:t> Supervisionar equipas e clientes a partir do escritório</a:t>
            </a:r>
            <a:r>
              <a:rPr lang="en-US" sz="1800" dirty="0"/>
              <a:t>.</a:t>
            </a:r>
          </a:p>
          <a:p>
            <a:r>
              <a:rPr lang="en-US" sz="1800" dirty="0"/>
              <a:t>•</a:t>
            </a:r>
            <a:r>
              <a:rPr lang="pt-PT" sz="1800" dirty="0"/>
              <a:t> Aplicar a análise de dados para tomar decisões mais informadas</a:t>
            </a:r>
            <a:r>
              <a:rPr lang="en-US" sz="1800" dirty="0"/>
              <a:t>.</a:t>
            </a:r>
          </a:p>
          <a:p>
            <a:r>
              <a:rPr lang="en-US" sz="1800" dirty="0"/>
              <a:t>• </a:t>
            </a:r>
            <a:r>
              <a:rPr lang="pt-PT" sz="1800" dirty="0"/>
              <a:t>Obter informações personalizadas, analíticas e visualizadas</a:t>
            </a:r>
            <a:r>
              <a:rPr lang="en-US" sz="1800" dirty="0"/>
              <a:t>.</a:t>
            </a:r>
          </a:p>
          <a:p>
            <a:r>
              <a:rPr lang="en-US" sz="1800" dirty="0"/>
              <a:t>• </a:t>
            </a:r>
            <a:r>
              <a:rPr lang="pt-PT" sz="1800" dirty="0"/>
              <a:t>Tirar partido da interoperabilidade dos dados em conjunto com ferramentas analíticas</a:t>
            </a:r>
            <a:r>
              <a:rPr lang="en-US" sz="1800" dirty="0"/>
              <a:t>.</a:t>
            </a:r>
          </a:p>
          <a:p>
            <a:endParaRPr lang="en-GB" sz="1800" b="1" dirty="0"/>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750365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29</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lnSpcReduction="10000"/>
          </a:bodyPr>
          <a:lstStyle/>
          <a:p>
            <a:pPr algn="just"/>
            <a:r>
              <a:rPr lang="en-US" sz="1800" dirty="0"/>
              <a:t>1) </a:t>
            </a:r>
            <a:r>
              <a:rPr lang="pt-PT" sz="1800" b="1" dirty="0" err="1"/>
              <a:t>FarmB.eye</a:t>
            </a:r>
            <a:r>
              <a:rPr lang="pt-PT" sz="1800" b="1" dirty="0"/>
              <a:t> </a:t>
            </a:r>
            <a:r>
              <a:rPr lang="pt-PT" sz="1800" dirty="0"/>
              <a:t>é o ponto de convergência de toda a informação visual recolhida por veículos aéreos não tripulados (</a:t>
            </a:r>
            <a:r>
              <a:rPr lang="pt-PT" sz="1800" dirty="0" err="1"/>
              <a:t>drones</a:t>
            </a:r>
            <a:r>
              <a:rPr lang="pt-PT" sz="1800" dirty="0"/>
              <a:t>) utilizando uma vasta gama de sensores</a:t>
            </a:r>
            <a:r>
              <a:rPr lang="en-US" sz="1800" dirty="0"/>
              <a:t>, </a:t>
            </a:r>
          </a:p>
          <a:p>
            <a:pPr algn="just"/>
            <a:r>
              <a:rPr lang="en-US" sz="1800" dirty="0"/>
              <a:t>2)</a:t>
            </a:r>
            <a:r>
              <a:rPr lang="pt-PT" sz="1800" b="1" dirty="0"/>
              <a:t> </a:t>
            </a:r>
            <a:r>
              <a:rPr lang="pt-PT" sz="1800" b="1" dirty="0" err="1"/>
              <a:t>FarmB.sat</a:t>
            </a:r>
            <a:r>
              <a:rPr lang="pt-PT" sz="1800" b="1" dirty="0"/>
              <a:t> </a:t>
            </a:r>
            <a:r>
              <a:rPr lang="pt-PT" sz="1800" dirty="0"/>
              <a:t>é o seu "olho" do espaço, oferecendo dados ao nível da parcela a partir de satélites</a:t>
            </a:r>
            <a:r>
              <a:rPr lang="en-US" sz="1800" dirty="0"/>
              <a:t>,</a:t>
            </a:r>
          </a:p>
          <a:p>
            <a:pPr algn="just"/>
            <a:r>
              <a:rPr lang="en-US" sz="1800" dirty="0"/>
              <a:t>3) </a:t>
            </a:r>
            <a:r>
              <a:rPr lang="en-US" sz="1800" b="1" dirty="0" err="1"/>
              <a:t>FarmB.clima</a:t>
            </a:r>
            <a:r>
              <a:rPr lang="en-US" sz="1800" b="1" dirty="0"/>
              <a:t> </a:t>
            </a:r>
            <a:r>
              <a:rPr lang="pt-PT" sz="1800" dirty="0"/>
              <a:t>integra os dados climáticos disponíveis, desde dados meteorológicos disponíveis gratuitamente até redes de sensores instalados na sua exploração agrícola. </a:t>
            </a:r>
            <a:r>
              <a:rPr lang="pt-PT" sz="1800" dirty="0" err="1"/>
              <a:t>farmB.clima</a:t>
            </a:r>
            <a:r>
              <a:rPr lang="pt-PT" sz="1800" dirty="0"/>
              <a:t> utiliza os dados para sugerir configurações de sensores adaptadas às suas necessidades</a:t>
            </a:r>
            <a:r>
              <a:rPr lang="en-US" sz="1800" dirty="0"/>
              <a:t>.</a:t>
            </a:r>
          </a:p>
          <a:p>
            <a:pPr algn="just"/>
            <a:r>
              <a:rPr lang="en-US" sz="1800" dirty="0"/>
              <a:t>4)</a:t>
            </a:r>
            <a:r>
              <a:rPr lang="en-US" sz="1800" b="1" dirty="0" err="1"/>
              <a:t>FarmB.fleet</a:t>
            </a:r>
            <a:r>
              <a:rPr lang="en-US" sz="1800" b="1" dirty="0"/>
              <a:t> </a:t>
            </a:r>
            <a:r>
              <a:rPr lang="pt-PT" sz="1800" dirty="0"/>
              <a:t>estende a utilização do sistema ao domínio da maquinaria agrícola, os fluxos de dados da maquinaria, das culturas, do solo e de outras fontes são fundidos em informações acionáveis para os consultores agrícolas</a:t>
            </a:r>
            <a:r>
              <a:rPr lang="en-US" sz="1800" dirty="0"/>
              <a:t>.</a:t>
            </a:r>
          </a:p>
          <a:p>
            <a:pPr algn="just"/>
            <a:r>
              <a:rPr lang="en-US" sz="1800" dirty="0"/>
              <a:t>5) </a:t>
            </a:r>
            <a:r>
              <a:rPr lang="en-US" sz="1800" b="1" dirty="0" err="1"/>
              <a:t>FarmB.insta</a:t>
            </a:r>
            <a:r>
              <a:rPr lang="en-US" sz="1800" b="1" dirty="0"/>
              <a:t> </a:t>
            </a:r>
            <a:r>
              <a:rPr lang="pt-PT" sz="1800" dirty="0"/>
              <a:t>permite a troca de informações em tempo real entre grupos no terreno e à distância</a:t>
            </a:r>
            <a:r>
              <a:rPr lang="en-US" sz="1800" dirty="0"/>
              <a:t>.</a:t>
            </a:r>
          </a:p>
          <a:p>
            <a:pPr algn="just"/>
            <a:r>
              <a:rPr lang="en-US" sz="1800" dirty="0"/>
              <a:t>6) </a:t>
            </a:r>
            <a:r>
              <a:rPr lang="en-US" sz="1800" b="1" dirty="0" err="1"/>
              <a:t>FarmB.prox</a:t>
            </a:r>
            <a:r>
              <a:rPr lang="en-US" sz="1800" b="1" dirty="0"/>
              <a:t> </a:t>
            </a:r>
            <a:r>
              <a:rPr lang="pt-PT" sz="1800" dirty="0"/>
              <a:t>permite a gestão de dados críticos sobre o solo e as culturas. Oferece um conjunto completo de serviços e aplicações para a recolha, processamento e visualização de informações</a:t>
            </a:r>
            <a:r>
              <a:rPr lang="en-US" sz="1800" dirty="0"/>
              <a:t>.</a:t>
            </a:r>
          </a:p>
          <a:p>
            <a:pPr algn="just"/>
            <a:r>
              <a:rPr lang="en-US" sz="1800" dirty="0"/>
              <a:t>7) </a:t>
            </a:r>
            <a:r>
              <a:rPr lang="en-US" sz="1800" b="1" dirty="0"/>
              <a:t>FarmB.log </a:t>
            </a:r>
            <a:r>
              <a:rPr lang="pt-PT" sz="1800" dirty="0"/>
              <a:t> é o seu registo de trabalho agrícola, com informação extremamente detalhada ao nível da parcela. Quer se trate de dados financeiros, parâmetros operacionais ou desempenho ambiental, o farmB.log fornece todas as informações necessárias e gera relatórios oficiais para cada indicador-chave de desempenho</a:t>
            </a:r>
            <a:r>
              <a:rPr lang="en-US" sz="1800" dirty="0"/>
              <a:t>.</a:t>
            </a:r>
          </a:p>
        </p:txBody>
      </p:sp>
    </p:spTree>
    <p:extLst>
      <p:ext uri="{BB962C8B-B14F-4D97-AF65-F5344CB8AC3E}">
        <p14:creationId xmlns:p14="http://schemas.microsoft.com/office/powerpoint/2010/main" val="357718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681037"/>
            <a:ext cx="10515600" cy="694757"/>
          </a:xfrm>
        </p:spPr>
        <p:txBody>
          <a:bodyPr>
            <a:normAutofit/>
          </a:bodyPr>
          <a:lstStyle/>
          <a:p>
            <a:pPr algn="ctr"/>
            <a:r>
              <a:rPr lang="en-GB" sz="3600" dirty="0" err="1"/>
              <a:t>Introdução</a:t>
            </a:r>
            <a:r>
              <a:rPr lang="en-GB" sz="3600" dirty="0"/>
              <a:t> à </a:t>
            </a:r>
            <a:r>
              <a:rPr lang="en-GB" sz="3600" dirty="0" err="1"/>
              <a:t>agricultura</a:t>
            </a:r>
            <a:r>
              <a:rPr lang="en-GB" sz="3600" dirty="0"/>
              <a:t> </a:t>
            </a:r>
            <a:r>
              <a:rPr lang="en-GB" sz="3600" dirty="0" err="1"/>
              <a:t>inteligente</a:t>
            </a:r>
            <a:endParaRPr lang="en-GB" sz="3600"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algn="just"/>
            <a:r>
              <a:rPr lang="pt-PT" sz="1800" dirty="0">
                <a:solidFill>
                  <a:schemeClr val="tx1"/>
                </a:solidFill>
                <a:ea typeface="Times New Roman" panose="02020603050405020304" pitchFamily="18" charset="0"/>
                <a:cs typeface="Calibri" panose="020F0502020204030204" pitchFamily="34" charset="0"/>
              </a:rPr>
              <a:t>A agricultura inteligente, um componente integral do paradigma mais amplo da agricultura de precisão, está na vanguarda das inovações transformadoras no sector agrícola</a:t>
            </a:r>
            <a:r>
              <a:rPr lang="en-GB" sz="1800" dirty="0">
                <a:solidFill>
                  <a:schemeClr val="tx1"/>
                </a:solidFill>
                <a:effectLst/>
                <a:ea typeface="Times New Roman" panose="02020603050405020304" pitchFamily="18" charset="0"/>
                <a:cs typeface="Calibri" panose="020F0502020204030204" pitchFamily="34" charset="0"/>
              </a:rPr>
              <a:t>.</a:t>
            </a:r>
          </a:p>
          <a:p>
            <a:pPr algn="just"/>
            <a:r>
              <a:rPr lang="pt-PT" sz="1800" dirty="0">
                <a:solidFill>
                  <a:schemeClr val="tx1"/>
                </a:solidFill>
                <a:ea typeface="Times New Roman" panose="02020603050405020304" pitchFamily="18" charset="0"/>
                <a:cs typeface="Calibri" panose="020F0502020204030204" pitchFamily="34" charset="0"/>
              </a:rPr>
              <a:t>O termo "agricultura inteligente" inclui a Internet das Coisas (</a:t>
            </a:r>
            <a:r>
              <a:rPr lang="pt-PT" sz="1800" dirty="0" err="1">
                <a:solidFill>
                  <a:schemeClr val="tx1"/>
                </a:solidFill>
                <a:ea typeface="Times New Roman" panose="02020603050405020304" pitchFamily="18" charset="0"/>
                <a:cs typeface="Calibri" panose="020F0502020204030204" pitchFamily="34" charset="0"/>
              </a:rPr>
              <a:t>IoT</a:t>
            </a:r>
            <a:r>
              <a:rPr lang="pt-PT" sz="1800" dirty="0">
                <a:solidFill>
                  <a:schemeClr val="tx1"/>
                </a:solidFill>
                <a:ea typeface="Times New Roman" panose="02020603050405020304" pitchFamily="18" charset="0"/>
                <a:cs typeface="Calibri" panose="020F0502020204030204" pitchFamily="34" charset="0"/>
              </a:rPr>
              <a:t>), a inteligência artificial (IA), a robótica e a análise de dados, todas convergindo para revolucionar as metodologias agrícolas tradicionais</a:t>
            </a:r>
            <a:r>
              <a:rPr lang="en-GB" sz="1800" dirty="0">
                <a:solidFill>
                  <a:schemeClr val="tx1"/>
                </a:solidFill>
                <a:effectLst/>
                <a:ea typeface="Times New Roman" panose="02020603050405020304" pitchFamily="18" charset="0"/>
                <a:cs typeface="Calibri" panose="020F0502020204030204" pitchFamily="34" charset="0"/>
              </a:rPr>
              <a:t>.</a:t>
            </a:r>
          </a:p>
          <a:p>
            <a:pPr algn="just"/>
            <a:r>
              <a:rPr lang="pt-PT" sz="1800" dirty="0">
                <a:solidFill>
                  <a:schemeClr val="tx1"/>
                </a:solidFill>
              </a:rPr>
              <a:t>A agricultura inteligente é a aplicação de tecnologias de informação e de dados para otimizar sistemas agrícolas complexos, e o foco da agricultura inteligente não está na medição precisa ou na determinação de diferenças dentro do campo ou entre animais individuais</a:t>
            </a:r>
            <a:r>
              <a:rPr lang="en-US" sz="1800" dirty="0">
                <a:solidFill>
                  <a:schemeClr val="tx1"/>
                </a:solidFill>
              </a:rPr>
              <a:t>.</a:t>
            </a:r>
          </a:p>
          <a:p>
            <a:pPr algn="just"/>
            <a:r>
              <a:rPr lang="pt-PT" sz="1800" dirty="0">
                <a:solidFill>
                  <a:schemeClr val="tx1"/>
                </a:solidFill>
              </a:rPr>
              <a:t>O foco está antes no acesso aos dados e na aplicação desses dados e na forma como a informação recolhida pode ser utilizada de forma inteligente</a:t>
            </a:r>
            <a:r>
              <a:rPr lang="en-US" sz="1800" dirty="0">
                <a:solidFill>
                  <a:schemeClr val="tx1"/>
                </a:solidFill>
              </a:rPr>
              <a:t>. </a:t>
            </a:r>
          </a:p>
          <a:p>
            <a:pPr algn="just"/>
            <a:r>
              <a:rPr lang="pt-PT" sz="1800" dirty="0">
                <a:solidFill>
                  <a:schemeClr val="tx1"/>
                </a:solidFill>
              </a:rPr>
              <a:t>Estas aplicações estão divididas em categorias com base na sua finalidade, incluindo a monitorização, o seguimento e a rastreabilidade, e a produção em estufa. No sector da agricultura, podem ser monitorizados e recolhidos fatores que afetam o processo agrícola e de produção, como a humidade do solo, a humidade do ar, a temperatura, o nível de pH, etc. (</a:t>
            </a:r>
            <a:r>
              <a:rPr lang="pt-PT" sz="1800" dirty="0" err="1">
                <a:solidFill>
                  <a:schemeClr val="tx1"/>
                </a:solidFill>
              </a:rPr>
              <a:t>Quy</a:t>
            </a:r>
            <a:r>
              <a:rPr lang="pt-PT" sz="1800" dirty="0">
                <a:solidFill>
                  <a:schemeClr val="tx1"/>
                </a:solidFill>
              </a:rPr>
              <a:t> </a:t>
            </a:r>
            <a:r>
              <a:rPr lang="pt-PT" sz="1800" dirty="0" err="1">
                <a:solidFill>
                  <a:schemeClr val="tx1"/>
                </a:solidFill>
              </a:rPr>
              <a:t>et</a:t>
            </a:r>
            <a:r>
              <a:rPr lang="pt-PT" sz="1800" dirty="0">
                <a:solidFill>
                  <a:schemeClr val="tx1"/>
                </a:solidFill>
              </a:rPr>
              <a:t> al., 2022</a:t>
            </a:r>
            <a:r>
              <a:rPr lang="en-US" sz="1800" dirty="0">
                <a:solidFill>
                  <a:schemeClr val="tx1"/>
                </a:solidFill>
              </a:rPr>
              <a:t>).</a:t>
            </a:r>
            <a:endParaRPr lang="en-GB" sz="1800" dirty="0">
              <a:solidFill>
                <a:schemeClr val="tx1"/>
              </a:solidFill>
            </a:endParaRP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Sistemas</a:t>
            </a:r>
            <a:r>
              <a:rPr lang="en-GB" sz="3600" dirty="0"/>
              <a:t> de </a:t>
            </a:r>
            <a:r>
              <a:rPr lang="en-GB" sz="3600" dirty="0" err="1"/>
              <a:t>monitorização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30</a:t>
            </a:fld>
            <a:endParaRPr lang="it-IT" dirty="0"/>
          </a:p>
        </p:txBody>
      </p:sp>
      <p:pic>
        <p:nvPicPr>
          <p:cNvPr id="6" name="Picture 5" descr="A farm machinery in a field&#10;&#10;Description automatically generated">
            <a:extLst>
              <a:ext uri="{FF2B5EF4-FFF2-40B4-BE49-F238E27FC236}">
                <a16:creationId xmlns:a16="http://schemas.microsoft.com/office/drawing/2014/main" id="{2A0F1BF4-2C72-5DE1-C838-3E966E2D1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053" y="1506831"/>
            <a:ext cx="7407106" cy="4591965"/>
          </a:xfrm>
          <a:prstGeom prst="rect">
            <a:avLst/>
          </a:prstGeom>
        </p:spPr>
      </p:pic>
    </p:spTree>
    <p:extLst>
      <p:ext uri="{BB962C8B-B14F-4D97-AF65-F5344CB8AC3E}">
        <p14:creationId xmlns:p14="http://schemas.microsoft.com/office/powerpoint/2010/main" val="407546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US" sz="3600" dirty="0" err="1"/>
              <a:t>Informações</a:t>
            </a:r>
            <a:r>
              <a:rPr lang="en-US" sz="3600" dirty="0"/>
              <a:t> </a:t>
            </a:r>
            <a:r>
              <a:rPr lang="en-US" sz="3600" dirty="0" err="1"/>
              <a:t>adicionais</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31</a:t>
            </a:fld>
            <a:endParaRPr lang="it-IT" dirty="0"/>
          </a:p>
        </p:txBody>
      </p:sp>
      <p:pic>
        <p:nvPicPr>
          <p:cNvPr id="2" name="Online Media 1" title="Applications of Remote Sensing in Precision Farming">
            <a:hlinkClick r:id="" action="ppaction://media"/>
            <a:extLst>
              <a:ext uri="{FF2B5EF4-FFF2-40B4-BE49-F238E27FC236}">
                <a16:creationId xmlns:a16="http://schemas.microsoft.com/office/drawing/2014/main" id="{2BCC472B-10A8-DA61-D109-965ADE82A854}"/>
              </a:ext>
            </a:extLst>
          </p:cNvPr>
          <p:cNvPicPr>
            <a:picLocks noRot="1" noChangeAspect="1"/>
          </p:cNvPicPr>
          <p:nvPr>
            <a:videoFile r:link="rId1"/>
          </p:nvPr>
        </p:nvPicPr>
        <p:blipFill>
          <a:blip r:embed="rId3"/>
          <a:stretch>
            <a:fillRect/>
          </a:stretch>
        </p:blipFill>
        <p:spPr>
          <a:xfrm>
            <a:off x="2586707" y="1447800"/>
            <a:ext cx="7018585" cy="3962400"/>
          </a:xfrm>
          <a:prstGeom prst="rect">
            <a:avLst/>
          </a:prstGeom>
        </p:spPr>
      </p:pic>
      <p:sp>
        <p:nvSpPr>
          <p:cNvPr id="5" name="Rectangle 4">
            <a:extLst>
              <a:ext uri="{FF2B5EF4-FFF2-40B4-BE49-F238E27FC236}">
                <a16:creationId xmlns:a16="http://schemas.microsoft.com/office/drawing/2014/main" id="{513239C9-02A9-C370-3E9C-B38167422211}"/>
              </a:ext>
            </a:extLst>
          </p:cNvPr>
          <p:cNvSpPr/>
          <p:nvPr/>
        </p:nvSpPr>
        <p:spPr>
          <a:xfrm>
            <a:off x="2586707" y="5595457"/>
            <a:ext cx="7018585" cy="643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PT" sz="1600" i="1" dirty="0">
                <a:solidFill>
                  <a:srgbClr val="000000"/>
                </a:solidFill>
                <a:latin typeface="Minion Pro"/>
                <a:ea typeface="Times New Roman" panose="02020603050405020304" pitchFamily="18" charset="0"/>
                <a:cs typeface="Calibri" panose="020F0502020204030204" pitchFamily="34" charset="0"/>
              </a:rPr>
              <a:t>Mundo </a:t>
            </a:r>
            <a:r>
              <a:rPr lang="pt-PT" sz="1600" i="1" dirty="0" err="1">
                <a:solidFill>
                  <a:srgbClr val="000000"/>
                </a:solidFill>
                <a:latin typeface="Minion Pro"/>
                <a:ea typeface="Times New Roman" panose="02020603050405020304" pitchFamily="18" charset="0"/>
                <a:cs typeface="Calibri" panose="020F0502020204030204" pitchFamily="34" charset="0"/>
              </a:rPr>
              <a:t>Geoespacial</a:t>
            </a:r>
            <a:r>
              <a:rPr lang="pt-PT" sz="1600" i="1" dirty="0">
                <a:solidFill>
                  <a:srgbClr val="000000"/>
                </a:solidFill>
                <a:latin typeface="Minion Pro"/>
                <a:ea typeface="Times New Roman" panose="02020603050405020304" pitchFamily="18" charset="0"/>
                <a:cs typeface="Calibri" panose="020F0502020204030204" pitchFamily="34" charset="0"/>
              </a:rPr>
              <a:t>: Aplicação da Deteção Remota na Agricultura de Precisão. Os avanços tecnológicos na agricultura de precisão tornaram possível aos agricultores melhorar a sua produtividade sem esforço</a:t>
            </a:r>
            <a:r>
              <a:rPr lang="en-GB" sz="1600" i="1" dirty="0">
                <a:solidFill>
                  <a:srgbClr val="000000"/>
                </a:solidFill>
                <a:effectLst/>
                <a:latin typeface="Minion Pro"/>
                <a:ea typeface="Times New Roman" panose="02020603050405020304" pitchFamily="18" charset="0"/>
                <a:cs typeface="Calibri" panose="020F0502020204030204" pitchFamily="34" charset="0"/>
              </a:rPr>
              <a:t>.</a:t>
            </a:r>
            <a:endParaRPr lang="el-GR" sz="1600" i="1" dirty="0">
              <a:solidFill>
                <a:sysClr val="windowText" lastClr="000000"/>
              </a:solidFill>
            </a:endParaRPr>
          </a:p>
        </p:txBody>
      </p:sp>
    </p:spTree>
    <p:extLst>
      <p:ext uri="{BB962C8B-B14F-4D97-AF65-F5344CB8AC3E}">
        <p14:creationId xmlns:p14="http://schemas.microsoft.com/office/powerpoint/2010/main" val="181882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US" sz="3600" dirty="0" err="1"/>
              <a:t>Informações</a:t>
            </a:r>
            <a:r>
              <a:rPr lang="en-US" sz="3600" dirty="0"/>
              <a:t> </a:t>
            </a:r>
            <a:r>
              <a:rPr lang="en-US" sz="3600" dirty="0" err="1"/>
              <a:t>adicionais</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32</a:t>
            </a:fld>
            <a:endParaRPr lang="it-IT" dirty="0"/>
          </a:p>
        </p:txBody>
      </p:sp>
      <p:pic>
        <p:nvPicPr>
          <p:cNvPr id="2" name="Online Media 1" title="Augmenta System | What it actually sees (extended version)">
            <a:hlinkClick r:id="" action="ppaction://media"/>
            <a:extLst>
              <a:ext uri="{FF2B5EF4-FFF2-40B4-BE49-F238E27FC236}">
                <a16:creationId xmlns:a16="http://schemas.microsoft.com/office/drawing/2014/main" id="{D730AFE3-B74B-7C2D-72A4-8E714CB9D831}"/>
              </a:ext>
            </a:extLst>
          </p:cNvPr>
          <p:cNvPicPr>
            <a:picLocks noRot="1" noChangeAspect="1"/>
          </p:cNvPicPr>
          <p:nvPr>
            <a:videoFile r:link="rId1"/>
          </p:nvPr>
        </p:nvPicPr>
        <p:blipFill>
          <a:blip r:embed="rId3"/>
          <a:stretch>
            <a:fillRect/>
          </a:stretch>
        </p:blipFill>
        <p:spPr>
          <a:xfrm>
            <a:off x="2573025" y="1440075"/>
            <a:ext cx="6914122" cy="3903424"/>
          </a:xfrm>
          <a:prstGeom prst="rect">
            <a:avLst/>
          </a:prstGeom>
        </p:spPr>
      </p:pic>
      <p:sp>
        <p:nvSpPr>
          <p:cNvPr id="5" name="Rectangle 4">
            <a:extLst>
              <a:ext uri="{FF2B5EF4-FFF2-40B4-BE49-F238E27FC236}">
                <a16:creationId xmlns:a16="http://schemas.microsoft.com/office/drawing/2014/main" id="{C1441A8F-E217-6EFE-806C-11382A082936}"/>
              </a:ext>
            </a:extLst>
          </p:cNvPr>
          <p:cNvSpPr/>
          <p:nvPr/>
        </p:nvSpPr>
        <p:spPr>
          <a:xfrm>
            <a:off x="2507111" y="5467283"/>
            <a:ext cx="7045950" cy="7357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PT" sz="1400" i="1" dirty="0">
                <a:solidFill>
                  <a:srgbClr val="000000"/>
                </a:solidFill>
                <a:latin typeface="Minion Pro"/>
                <a:ea typeface="Times New Roman" panose="02020603050405020304" pitchFamily="18" charset="0"/>
                <a:cs typeface="Calibri" panose="020F0502020204030204" pitchFamily="34" charset="0"/>
              </a:rPr>
              <a:t>O sistema </a:t>
            </a:r>
            <a:r>
              <a:rPr lang="pt-PT" sz="1400" i="1" dirty="0" err="1">
                <a:solidFill>
                  <a:srgbClr val="000000"/>
                </a:solidFill>
                <a:latin typeface="Minion Pro"/>
                <a:ea typeface="Times New Roman" panose="02020603050405020304" pitchFamily="18" charset="0"/>
                <a:cs typeface="Calibri" panose="020F0502020204030204" pitchFamily="34" charset="0"/>
              </a:rPr>
              <a:t>Augmenta</a:t>
            </a:r>
            <a:r>
              <a:rPr lang="pt-PT" sz="1400" i="1" dirty="0">
                <a:solidFill>
                  <a:srgbClr val="000000"/>
                </a:solidFill>
                <a:latin typeface="Minion Pro"/>
                <a:ea typeface="Times New Roman" panose="02020603050405020304" pitchFamily="18" charset="0"/>
                <a:cs typeface="Calibri" panose="020F0502020204030204" pitchFamily="34" charset="0"/>
              </a:rPr>
              <a:t> utiliza a mais avançada tecnologia de visão artificial para analisar os campos em tempo real, a fim de determinar o estado das culturas e controlar as operações de Taxa Variável, tais como fertilizantes azotados, desfolhantes e aplicações de reguladores de crescimento das plantas (PGR).</a:t>
            </a:r>
            <a:endParaRPr lang="el-GR" sz="1400" dirty="0">
              <a:solidFill>
                <a:sysClr val="windowText" lastClr="000000"/>
              </a:solidFill>
            </a:endParaRPr>
          </a:p>
        </p:txBody>
      </p:sp>
    </p:spTree>
    <p:extLst>
      <p:ext uri="{BB962C8B-B14F-4D97-AF65-F5344CB8AC3E}">
        <p14:creationId xmlns:p14="http://schemas.microsoft.com/office/powerpoint/2010/main" val="11794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US" sz="3600" dirty="0" err="1"/>
              <a:t>Informações</a:t>
            </a:r>
            <a:r>
              <a:rPr lang="en-US" sz="3600" dirty="0"/>
              <a:t> </a:t>
            </a:r>
            <a:r>
              <a:rPr lang="en-US" sz="3600" dirty="0" err="1"/>
              <a:t>adicionais</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33</a:t>
            </a:fld>
            <a:endParaRPr lang="it-IT" dirty="0"/>
          </a:p>
        </p:txBody>
      </p:sp>
      <p:pic>
        <p:nvPicPr>
          <p:cNvPr id="6" name="Online Media 5" title="John Deere | AutoTrac Turnautomation">
            <a:hlinkClick r:id="" action="ppaction://media"/>
            <a:extLst>
              <a:ext uri="{FF2B5EF4-FFF2-40B4-BE49-F238E27FC236}">
                <a16:creationId xmlns:a16="http://schemas.microsoft.com/office/drawing/2014/main" id="{7B35D48D-CBFA-236E-CA66-A8B71EF970DC}"/>
              </a:ext>
            </a:extLst>
          </p:cNvPr>
          <p:cNvPicPr>
            <a:picLocks noRot="1" noChangeAspect="1"/>
          </p:cNvPicPr>
          <p:nvPr>
            <a:videoFile r:link="rId1"/>
          </p:nvPr>
        </p:nvPicPr>
        <p:blipFill>
          <a:blip r:embed="rId3"/>
          <a:stretch>
            <a:fillRect/>
          </a:stretch>
        </p:blipFill>
        <p:spPr>
          <a:xfrm>
            <a:off x="2606179" y="1375794"/>
            <a:ext cx="6642147" cy="3749879"/>
          </a:xfrm>
          <a:prstGeom prst="rect">
            <a:avLst/>
          </a:prstGeom>
        </p:spPr>
      </p:pic>
      <p:sp>
        <p:nvSpPr>
          <p:cNvPr id="9" name="Rectangle 8">
            <a:extLst>
              <a:ext uri="{FF2B5EF4-FFF2-40B4-BE49-F238E27FC236}">
                <a16:creationId xmlns:a16="http://schemas.microsoft.com/office/drawing/2014/main" id="{D388036C-B000-45D2-E964-5B476BBDE585}"/>
              </a:ext>
            </a:extLst>
          </p:cNvPr>
          <p:cNvSpPr/>
          <p:nvPr/>
        </p:nvSpPr>
        <p:spPr>
          <a:xfrm>
            <a:off x="2606179" y="5318620"/>
            <a:ext cx="6642147" cy="780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PT" sz="1600" i="1" dirty="0">
                <a:solidFill>
                  <a:srgbClr val="000000"/>
                </a:solidFill>
                <a:latin typeface="Minion Pro"/>
                <a:ea typeface="Times New Roman" panose="02020603050405020304" pitchFamily="18" charset="0"/>
                <a:cs typeface="Calibri" panose="020F0502020204030204" pitchFamily="34" charset="0"/>
              </a:rPr>
              <a:t>John </a:t>
            </a:r>
            <a:r>
              <a:rPr lang="pt-PT" sz="1600" i="1" dirty="0" err="1">
                <a:solidFill>
                  <a:srgbClr val="000000"/>
                </a:solidFill>
                <a:latin typeface="Minion Pro"/>
                <a:ea typeface="Times New Roman" panose="02020603050405020304" pitchFamily="18" charset="0"/>
                <a:cs typeface="Calibri" panose="020F0502020204030204" pitchFamily="34" charset="0"/>
              </a:rPr>
              <a:t>Deere</a:t>
            </a:r>
            <a:r>
              <a:rPr lang="pt-PT" sz="1600" i="1" dirty="0">
                <a:solidFill>
                  <a:srgbClr val="000000"/>
                </a:solidFill>
                <a:latin typeface="Minion Pro"/>
                <a:ea typeface="Times New Roman" panose="02020603050405020304" pitchFamily="18" charset="0"/>
                <a:cs typeface="Calibri" panose="020F0502020204030204" pitchFamily="34" charset="0"/>
              </a:rPr>
              <a:t>, Automação </a:t>
            </a:r>
            <a:r>
              <a:rPr lang="pt-PT" sz="1600" i="1" dirty="0" err="1">
                <a:solidFill>
                  <a:srgbClr val="000000"/>
                </a:solidFill>
                <a:latin typeface="Minion Pro"/>
                <a:ea typeface="Times New Roman" panose="02020603050405020304" pitchFamily="18" charset="0"/>
                <a:cs typeface="Calibri" panose="020F0502020204030204" pitchFamily="34" charset="0"/>
              </a:rPr>
              <a:t>AutoTrac</a:t>
            </a:r>
            <a:r>
              <a:rPr lang="pt-PT" sz="1600" i="1" dirty="0">
                <a:solidFill>
                  <a:srgbClr val="000000"/>
                </a:solidFill>
                <a:latin typeface="Minion Pro"/>
                <a:ea typeface="Times New Roman" panose="02020603050405020304" pitchFamily="18" charset="0"/>
                <a:cs typeface="Calibri" panose="020F0502020204030204" pitchFamily="34" charset="0"/>
              </a:rPr>
              <a:t>. O </a:t>
            </a:r>
            <a:r>
              <a:rPr lang="pt-PT" sz="1600" i="1" dirty="0" err="1">
                <a:solidFill>
                  <a:srgbClr val="000000"/>
                </a:solidFill>
                <a:latin typeface="Minion Pro"/>
                <a:ea typeface="Times New Roman" panose="02020603050405020304" pitchFamily="18" charset="0"/>
                <a:cs typeface="Calibri" panose="020F0502020204030204" pitchFamily="34" charset="0"/>
              </a:rPr>
              <a:t>AutoTrac</a:t>
            </a:r>
            <a:r>
              <a:rPr lang="pt-PT" sz="1600" i="1" dirty="0">
                <a:solidFill>
                  <a:srgbClr val="000000"/>
                </a:solidFill>
                <a:latin typeface="Minion Pro"/>
                <a:ea typeface="Times New Roman" panose="02020603050405020304" pitchFamily="18" charset="0"/>
                <a:cs typeface="Calibri" panose="020F0502020204030204" pitchFamily="34" charset="0"/>
              </a:rPr>
              <a:t> </a:t>
            </a:r>
            <a:r>
              <a:rPr lang="pt-PT" sz="1600" i="1" dirty="0" err="1">
                <a:solidFill>
                  <a:srgbClr val="000000"/>
                </a:solidFill>
                <a:latin typeface="Minion Pro"/>
                <a:ea typeface="Times New Roman" panose="02020603050405020304" pitchFamily="18" charset="0"/>
                <a:cs typeface="Calibri" panose="020F0502020204030204" pitchFamily="34" charset="0"/>
              </a:rPr>
              <a:t>Turn</a:t>
            </a:r>
            <a:r>
              <a:rPr lang="pt-PT" sz="1600" i="1" dirty="0">
                <a:solidFill>
                  <a:srgbClr val="000000"/>
                </a:solidFill>
                <a:latin typeface="Minion Pro"/>
                <a:ea typeface="Times New Roman" panose="02020603050405020304" pitchFamily="18" charset="0"/>
                <a:cs typeface="Calibri" panose="020F0502020204030204" pitchFamily="34" charset="0"/>
              </a:rPr>
              <a:t> </a:t>
            </a:r>
            <a:r>
              <a:rPr lang="pt-PT" sz="1600" i="1" dirty="0" err="1">
                <a:solidFill>
                  <a:srgbClr val="000000"/>
                </a:solidFill>
                <a:latin typeface="Minion Pro"/>
                <a:ea typeface="Times New Roman" panose="02020603050405020304" pitchFamily="18" charset="0"/>
                <a:cs typeface="Calibri" panose="020F0502020204030204" pitchFamily="34" charset="0"/>
              </a:rPr>
              <a:t>Automation</a:t>
            </a:r>
            <a:r>
              <a:rPr lang="pt-PT" sz="1600" i="1" dirty="0">
                <a:solidFill>
                  <a:srgbClr val="000000"/>
                </a:solidFill>
                <a:latin typeface="Minion Pro"/>
                <a:ea typeface="Times New Roman" panose="02020603050405020304" pitchFamily="18" charset="0"/>
                <a:cs typeface="Calibri" panose="020F0502020204030204" pitchFamily="34" charset="0"/>
              </a:rPr>
              <a:t> nos tratores John </a:t>
            </a:r>
            <a:r>
              <a:rPr lang="pt-PT" sz="1600" i="1" dirty="0" err="1">
                <a:solidFill>
                  <a:srgbClr val="000000"/>
                </a:solidFill>
                <a:latin typeface="Minion Pro"/>
                <a:ea typeface="Times New Roman" panose="02020603050405020304" pitchFamily="18" charset="0"/>
                <a:cs typeface="Calibri" panose="020F0502020204030204" pitchFamily="34" charset="0"/>
              </a:rPr>
              <a:t>Deere</a:t>
            </a:r>
            <a:r>
              <a:rPr lang="pt-PT" sz="1600" i="1" dirty="0">
                <a:solidFill>
                  <a:srgbClr val="000000"/>
                </a:solidFill>
                <a:latin typeface="Minion Pro"/>
                <a:ea typeface="Times New Roman" panose="02020603050405020304" pitchFamily="18" charset="0"/>
                <a:cs typeface="Calibri" panose="020F0502020204030204" pitchFamily="34" charset="0"/>
              </a:rPr>
              <a:t> das séries 6R a 9R controla automaticamente toda a curva da cabeceira e gere todas as funções do trator e da alfaia com facilidade e precisão.</a:t>
            </a:r>
            <a:endParaRPr lang="el-GR" sz="1600" dirty="0">
              <a:solidFill>
                <a:sysClr val="windowText" lastClr="000000"/>
              </a:solidFill>
            </a:endParaRPr>
          </a:p>
        </p:txBody>
      </p:sp>
    </p:spTree>
    <p:extLst>
      <p:ext uri="{BB962C8B-B14F-4D97-AF65-F5344CB8AC3E}">
        <p14:creationId xmlns:p14="http://schemas.microsoft.com/office/powerpoint/2010/main" val="8302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err="1"/>
              <a:t>Conclusão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34</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a:bodyPr>
          <a:lstStyle/>
          <a:p>
            <a:pPr marL="285750" indent="-285750" algn="just">
              <a:buFont typeface="Arial" panose="020B0604020202020204" pitchFamily="34" charset="0"/>
              <a:buChar char="•"/>
            </a:pPr>
            <a:r>
              <a:rPr lang="pt-PT" sz="1800" dirty="0">
                <a:solidFill>
                  <a:srgbClr val="000000"/>
                </a:solidFill>
                <a:latin typeface="Minion Pro"/>
                <a:ea typeface="Times New Roman" panose="02020603050405020304" pitchFamily="18" charset="0"/>
                <a:cs typeface="Calibri" panose="020F0502020204030204" pitchFamily="34" charset="0"/>
              </a:rPr>
              <a:t>O advento da agricultura inteligente, caracterizada pela integração de tecnologias como o GPS, representa uma oportunidade para práticas agrícolas sustentáveis. Apesar da sua introdução na década de 1990, a sua adoção a nível mundial tem sido limitada, o que levou a que se investigassem as razões deste atraso. Os conhecimentos dos agricultores de todo o mundo realçam os pré-requisitos para a aceitação da tecnologia - robustez científica, comunicação transparente das limitações do equipamento, avaliações positivas e a oportunidade de períodos de experimentação. </a:t>
            </a:r>
            <a:endParaRPr lang="en-GB" sz="1800" dirty="0">
              <a:solidFill>
                <a:srgbClr val="000000"/>
              </a:solidFill>
              <a:effectLst/>
              <a:latin typeface="Minion Pro"/>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pt-PT" sz="1800" dirty="0">
                <a:solidFill>
                  <a:srgbClr val="000000"/>
                </a:solidFill>
                <a:latin typeface="Minion Pro"/>
                <a:ea typeface="Times New Roman" panose="02020603050405020304" pitchFamily="18" charset="0"/>
                <a:cs typeface="Calibri" panose="020F0502020204030204" pitchFamily="34" charset="0"/>
              </a:rPr>
              <a:t>Os fatores cruciais para promover a adoção incluem a facilidade de utilização, os baixos custos iniciais e o desempenho fiável da tecnologia. Nas regiões onde foi efetuada investigação significativa, existe uma oportunidade para o Estado desempenhar um papel fundamental através de programas específicos</a:t>
            </a:r>
            <a:r>
              <a:rPr lang="en-GB" sz="1800" dirty="0">
                <a:solidFill>
                  <a:srgbClr val="000000"/>
                </a:solidFill>
                <a:effectLst/>
                <a:latin typeface="Minion Pro"/>
                <a:ea typeface="Times New Roman" panose="02020603050405020304" pitchFamily="18" charset="0"/>
                <a:cs typeface="Calibri" panose="020F0502020204030204" pitchFamily="34" charset="0"/>
              </a:rPr>
              <a:t>.</a:t>
            </a:r>
          </a:p>
          <a:p>
            <a:pPr marL="285750" indent="-285750" algn="just">
              <a:buFont typeface="Arial" panose="020B0604020202020204" pitchFamily="34" charset="0"/>
              <a:buChar char="•"/>
            </a:pPr>
            <a:r>
              <a:rPr lang="pt-PT" sz="1800" dirty="0"/>
              <a:t>O apoio aos jovens agricultores, a promoção do acesso ao equipamento e a apresentação de aplicações bem sucedidas da tecnologia em ambientes de demonstração podem catalisar a integração de práticas agrícolas inteligentes e contribuir para o desenvolvimento global do sector agrícola. É imperativo que os sistemas políticos ultrapassem a retórica e se envolvam ativamente em iniciativas que facilitem o potencial transformador do sector primário para o desenvolvimento nacional. </a:t>
            </a:r>
            <a:endParaRPr lang="en-GB" sz="1800" dirty="0"/>
          </a:p>
        </p:txBody>
      </p:sp>
    </p:spTree>
    <p:extLst>
      <p:ext uri="{BB962C8B-B14F-4D97-AF65-F5344CB8AC3E}">
        <p14:creationId xmlns:p14="http://schemas.microsoft.com/office/powerpoint/2010/main" val="178382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681038"/>
            <a:ext cx="10515600" cy="703146"/>
          </a:xfrm>
        </p:spPr>
        <p:txBody>
          <a:bodyPr>
            <a:normAutofit/>
          </a:bodyPr>
          <a:lstStyle/>
          <a:p>
            <a:pPr algn="ctr"/>
            <a:r>
              <a:rPr lang="en-GB" sz="3600" dirty="0" err="1"/>
              <a:t>Introdução</a:t>
            </a:r>
            <a:r>
              <a:rPr lang="en-GB" sz="3600" dirty="0"/>
              <a:t> à </a:t>
            </a:r>
            <a:r>
              <a:rPr lang="en-GB" sz="3600" dirty="0" err="1"/>
              <a:t>agricultura</a:t>
            </a:r>
            <a:r>
              <a:rPr lang="en-GB" sz="3600" dirty="0"/>
              <a:t> </a:t>
            </a:r>
            <a:r>
              <a:rPr lang="en-GB" sz="3600" dirty="0" err="1"/>
              <a:t>inteligente</a:t>
            </a:r>
            <a:endParaRPr lang="en-GB" sz="3600" dirty="0"/>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825625"/>
            <a:ext cx="10515600" cy="3258103"/>
          </a:xfrm>
        </p:spPr>
        <p:txBody>
          <a:bodyPr>
            <a:normAutofit lnSpcReduction="10000"/>
          </a:bodyPr>
          <a:lstStyle/>
          <a:p>
            <a:pPr marL="0" indent="0">
              <a:buNone/>
            </a:pPr>
            <a:r>
              <a:rPr lang="pt-PT" sz="1800" dirty="0">
                <a:solidFill>
                  <a:srgbClr val="000000"/>
                </a:solidFill>
                <a:latin typeface="Minion Pro"/>
                <a:ea typeface="Times New Roman" panose="02020603050405020304" pitchFamily="18" charset="0"/>
                <a:cs typeface="Calibri" panose="020F0502020204030204" pitchFamily="34" charset="0"/>
              </a:rPr>
              <a:t>Algumas das questões que a produção agrícola enfrenta atualmente incluem</a:t>
            </a:r>
            <a:r>
              <a:rPr lang="en-GB" sz="1800" dirty="0">
                <a:solidFill>
                  <a:srgbClr val="000000"/>
                </a:solidFill>
                <a:effectLst/>
                <a:latin typeface="Minion Pro"/>
                <a:ea typeface="Times New Roman" panose="02020603050405020304" pitchFamily="18" charset="0"/>
                <a:cs typeface="Calibri" panose="020F0502020204030204" pitchFamily="34" charset="0"/>
              </a:rPr>
              <a:t>:</a:t>
            </a:r>
          </a:p>
          <a:p>
            <a:pPr marL="342900" indent="-342900">
              <a:buFont typeface="+mj-lt"/>
              <a:buAutoNum type="arabicPeriod"/>
            </a:pPr>
            <a:r>
              <a:rPr lang="pt-PT" sz="1800" dirty="0">
                <a:solidFill>
                  <a:srgbClr val="000000"/>
                </a:solidFill>
                <a:latin typeface="Minion Pro"/>
                <a:ea typeface="Times New Roman" panose="02020603050405020304" pitchFamily="18" charset="0"/>
                <a:cs typeface="Calibri" panose="020F0502020204030204" pitchFamily="34" charset="0"/>
              </a:rPr>
              <a:t>Gestão e utilização dos recursos na produção, assegurando simultaneamente um ambiente natural sustentável</a:t>
            </a:r>
            <a:r>
              <a:rPr lang="en-GB" sz="1800" dirty="0">
                <a:solidFill>
                  <a:srgbClr val="000000"/>
                </a:solidFill>
                <a:effectLst/>
                <a:latin typeface="Minion Pro"/>
                <a:ea typeface="Times New Roman" panose="02020603050405020304" pitchFamily="18" charset="0"/>
                <a:cs typeface="Calibri" panose="020F0502020204030204" pitchFamily="34" charset="0"/>
              </a:rPr>
              <a:t>;</a:t>
            </a:r>
          </a:p>
          <a:p>
            <a:pPr marL="342900" indent="-342900">
              <a:buFont typeface="+mj-lt"/>
              <a:buAutoNum type="arabicPeriod"/>
            </a:pPr>
            <a:r>
              <a:rPr lang="pt-PT" sz="1800" dirty="0">
                <a:solidFill>
                  <a:srgbClr val="000000"/>
                </a:solidFill>
                <a:latin typeface="Minion Pro"/>
                <a:ea typeface="Times New Roman" panose="02020603050405020304" pitchFamily="18" charset="0"/>
                <a:cs typeface="Calibri" panose="020F0502020204030204" pitchFamily="34" charset="0"/>
              </a:rPr>
              <a:t>Operações laboriosas em condições não propícias à produtividade humana</a:t>
            </a:r>
            <a:r>
              <a:rPr lang="en-GB" sz="1800" dirty="0">
                <a:solidFill>
                  <a:srgbClr val="000000"/>
                </a:solidFill>
                <a:effectLst/>
                <a:latin typeface="Minion Pro"/>
                <a:ea typeface="Times New Roman" panose="02020603050405020304" pitchFamily="18" charset="0"/>
                <a:cs typeface="Calibri" panose="020F0502020204030204" pitchFamily="34" charset="0"/>
              </a:rPr>
              <a:t>;</a:t>
            </a:r>
          </a:p>
          <a:p>
            <a:pPr marL="342900" indent="-342900">
              <a:buFont typeface="+mj-lt"/>
              <a:buAutoNum type="arabicPeriod"/>
            </a:pPr>
            <a:r>
              <a:rPr lang="pt-PT" sz="1800" dirty="0">
                <a:solidFill>
                  <a:srgbClr val="000000"/>
                </a:solidFill>
                <a:latin typeface="Minion Pro"/>
                <a:ea typeface="Times New Roman" panose="02020603050405020304" pitchFamily="18" charset="0"/>
                <a:cs typeface="Calibri" panose="020F0502020204030204" pitchFamily="34" charset="0"/>
              </a:rPr>
              <a:t>Avanço das tecnologias noutras indústrias que ameaçam atrair a força de trabalho para longe da agricultura</a:t>
            </a:r>
            <a:r>
              <a:rPr lang="en-GB" sz="1800" dirty="0">
                <a:solidFill>
                  <a:srgbClr val="000000"/>
                </a:solidFill>
                <a:effectLst/>
                <a:latin typeface="Minion Pro"/>
                <a:ea typeface="Times New Roman" panose="02020603050405020304" pitchFamily="18" charset="0"/>
                <a:cs typeface="Calibri" panose="020F0502020204030204" pitchFamily="34" charset="0"/>
              </a:rPr>
              <a:t>; </a:t>
            </a:r>
          </a:p>
          <a:p>
            <a:pPr marL="342900" indent="-342900">
              <a:buFont typeface="+mj-lt"/>
              <a:buAutoNum type="arabicPeriod"/>
            </a:pPr>
            <a:r>
              <a:rPr lang="pt-PT" sz="1800" dirty="0">
                <a:solidFill>
                  <a:srgbClr val="000000"/>
                </a:solidFill>
                <a:latin typeface="Minion Pro"/>
                <a:ea typeface="Times New Roman" panose="02020603050405020304" pitchFamily="18" charset="0"/>
                <a:cs typeface="Calibri" panose="020F0502020204030204" pitchFamily="34" charset="0"/>
              </a:rPr>
              <a:t>Uma maior procura de produtos de melhor qualidade</a:t>
            </a:r>
            <a:r>
              <a:rPr lang="en-GB" sz="1800" dirty="0">
                <a:solidFill>
                  <a:srgbClr val="000000"/>
                </a:solidFill>
                <a:effectLst/>
                <a:latin typeface="Minion Pro"/>
                <a:ea typeface="Times New Roman" panose="02020603050405020304" pitchFamily="18" charset="0"/>
                <a:cs typeface="Calibri" panose="020F0502020204030204" pitchFamily="34" charset="0"/>
              </a:rPr>
              <a:t>; </a:t>
            </a:r>
          </a:p>
          <a:p>
            <a:pPr marL="342900" indent="-342900">
              <a:buFont typeface="+mj-lt"/>
              <a:buAutoNum type="arabicPeriod"/>
            </a:pPr>
            <a:r>
              <a:rPr lang="pt-PT" sz="1800" dirty="0">
                <a:solidFill>
                  <a:srgbClr val="000000"/>
                </a:solidFill>
                <a:latin typeface="Minion Pro"/>
                <a:ea typeface="Times New Roman" panose="02020603050405020304" pitchFamily="18" charset="0"/>
                <a:cs typeface="Calibri" panose="020F0502020204030204" pitchFamily="34" charset="0"/>
              </a:rPr>
              <a:t>A necessidade de modernizar a agricultura utilizando a tecnologia</a:t>
            </a:r>
            <a:r>
              <a:rPr lang="en-GB" sz="1800" dirty="0">
                <a:solidFill>
                  <a:srgbClr val="000000"/>
                </a:solidFill>
                <a:effectLst/>
                <a:latin typeface="Minion Pro"/>
                <a:ea typeface="Times New Roman" panose="02020603050405020304" pitchFamily="18" charset="0"/>
                <a:cs typeface="Calibri" panose="020F0502020204030204" pitchFamily="34" charset="0"/>
              </a:rPr>
              <a:t>;</a:t>
            </a:r>
          </a:p>
          <a:p>
            <a:pPr marL="342900" indent="-342900">
              <a:buFont typeface="+mj-lt"/>
              <a:buAutoNum type="arabicPeriod"/>
            </a:pPr>
            <a:r>
              <a:rPr lang="pt-PT" sz="1800" dirty="0">
                <a:solidFill>
                  <a:srgbClr val="000000"/>
                </a:solidFill>
                <a:latin typeface="Minion Pro"/>
                <a:ea typeface="Times New Roman" panose="02020603050405020304" pitchFamily="18" charset="0"/>
                <a:cs typeface="Calibri" panose="020F0502020204030204" pitchFamily="34" charset="0"/>
              </a:rPr>
              <a:t>A tendência para a agricultura biológica e (7) empregar a inteligência humana e a potência das máquinas de uma forma sustentável e económica</a:t>
            </a:r>
            <a:r>
              <a:rPr lang="en-GB" sz="1800" dirty="0">
                <a:solidFill>
                  <a:srgbClr val="000000"/>
                </a:solidFill>
                <a:effectLst/>
                <a:latin typeface="Minion Pro"/>
                <a:ea typeface="Times New Roman" panose="02020603050405020304" pitchFamily="18" charset="0"/>
                <a:cs typeface="Calibri" panose="020F0502020204030204" pitchFamily="34" charset="0"/>
              </a:rPr>
              <a:t>.</a:t>
            </a: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94512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686369"/>
          </a:xfrm>
        </p:spPr>
        <p:txBody>
          <a:bodyPr>
            <a:normAutofit/>
          </a:bodyPr>
          <a:lstStyle/>
          <a:p>
            <a:pPr algn="ctr"/>
            <a:r>
              <a:rPr lang="en-GB" sz="3600" dirty="0" err="1"/>
              <a:t>Introdução</a:t>
            </a:r>
            <a:r>
              <a:rPr lang="en-GB" sz="3600" dirty="0"/>
              <a:t> à </a:t>
            </a:r>
            <a:r>
              <a:rPr lang="en-GB" sz="3600" dirty="0" err="1"/>
              <a:t>agricultura</a:t>
            </a:r>
            <a:r>
              <a:rPr lang="en-GB" sz="3600" dirty="0"/>
              <a:t> </a:t>
            </a:r>
            <a:r>
              <a:rPr lang="en-GB" sz="3600" dirty="0" err="1"/>
              <a:t>inteligente</a:t>
            </a:r>
            <a:endParaRPr lang="en-GB" sz="3600"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551962"/>
            <a:ext cx="10515600" cy="5047667"/>
          </a:xfrm>
        </p:spPr>
        <p:txBody>
          <a:bodyPr>
            <a:noAutofit/>
          </a:bodyPr>
          <a:lstStyle/>
          <a:p>
            <a:pPr algn="just"/>
            <a:r>
              <a:rPr lang="pt-PT" sz="1800" dirty="0">
                <a:solidFill>
                  <a:schemeClr val="tx1"/>
                </a:solidFill>
                <a:latin typeface="Minion Pro"/>
                <a:ea typeface="Times New Roman" panose="02020603050405020304" pitchFamily="18" charset="0"/>
                <a:cs typeface="Calibri" panose="020F0502020204030204" pitchFamily="34" charset="0"/>
              </a:rPr>
              <a:t>A aplicação da tecnologia de automatização desempenha um papel em todas estas questões: Pode contribuir para a sustentabilidade, fornecendo informações de campo através de sensores, e oferecer ferramentas de otimização</a:t>
            </a:r>
            <a:r>
              <a:rPr lang="en-GB" sz="1800" dirty="0">
                <a:solidFill>
                  <a:schemeClr val="tx1"/>
                </a:solidFill>
                <a:effectLst/>
                <a:latin typeface="Minion Pro"/>
                <a:ea typeface="Times New Roman" panose="02020603050405020304" pitchFamily="18" charset="0"/>
                <a:cs typeface="Calibri" panose="020F0502020204030204" pitchFamily="34" charset="0"/>
              </a:rPr>
              <a:t>.</a:t>
            </a:r>
          </a:p>
          <a:p>
            <a:pPr algn="just"/>
            <a:r>
              <a:rPr lang="pt-PT" sz="1800" dirty="0">
                <a:solidFill>
                  <a:schemeClr val="tx1"/>
                </a:solidFill>
                <a:latin typeface="Minion Pro"/>
                <a:ea typeface="Times New Roman" panose="02020603050405020304" pitchFamily="18" charset="0"/>
                <a:cs typeface="Calibri" panose="020F0502020204030204" pitchFamily="34" charset="0"/>
              </a:rPr>
              <a:t>Estão a ser desenvolvidos robôs para substituir o trabalho manual na colheita de frutas e legumes. Os robots de monda podem substituir a aplicação de herbicidas químicos na agricultura biológica</a:t>
            </a:r>
            <a:r>
              <a:rPr lang="en-GB" sz="1800" dirty="0">
                <a:solidFill>
                  <a:schemeClr val="tx1"/>
                </a:solidFill>
                <a:effectLst/>
                <a:latin typeface="Minion Pro"/>
                <a:ea typeface="Times New Roman" panose="02020603050405020304" pitchFamily="18" charset="0"/>
                <a:cs typeface="Calibri" panose="020F0502020204030204" pitchFamily="34" charset="0"/>
              </a:rPr>
              <a:t>. </a:t>
            </a:r>
          </a:p>
          <a:p>
            <a:pPr algn="just"/>
            <a:r>
              <a:rPr lang="pt-PT" sz="1800" dirty="0">
                <a:solidFill>
                  <a:schemeClr val="tx1"/>
                </a:solidFill>
                <a:latin typeface="Minion Pro"/>
                <a:ea typeface="Times New Roman" panose="02020603050405020304" pitchFamily="18" charset="0"/>
                <a:cs typeface="Calibri" panose="020F0502020204030204" pitchFamily="34" charset="0"/>
              </a:rPr>
              <a:t>A tecnologia de automatização aborda intrinsecamente a questão da diminuição da mão de obra</a:t>
            </a:r>
            <a:r>
              <a:rPr lang="en-GB" sz="1800" dirty="0">
                <a:solidFill>
                  <a:schemeClr val="tx1"/>
                </a:solidFill>
                <a:effectLst/>
                <a:latin typeface="Minion Pro"/>
                <a:ea typeface="Times New Roman" panose="02020603050405020304" pitchFamily="18" charset="0"/>
                <a:cs typeface="Calibri" panose="020F0502020204030204" pitchFamily="34" charset="0"/>
              </a:rPr>
              <a:t>. </a:t>
            </a:r>
          </a:p>
          <a:p>
            <a:pPr algn="just"/>
            <a:r>
              <a:rPr lang="pt-PT" sz="1800" dirty="0">
                <a:solidFill>
                  <a:schemeClr val="tx1"/>
                </a:solidFill>
              </a:rPr>
              <a:t>As </a:t>
            </a:r>
            <a:r>
              <a:rPr lang="pt-PT" sz="1800" b="1" dirty="0">
                <a:solidFill>
                  <a:schemeClr val="tx1"/>
                </a:solidFill>
              </a:rPr>
              <a:t>capacidades das máquinas dotadas de inteligência </a:t>
            </a:r>
            <a:r>
              <a:rPr lang="pt-PT" sz="1800" dirty="0">
                <a:solidFill>
                  <a:schemeClr val="tx1"/>
                </a:solidFill>
              </a:rPr>
              <a:t>incluem</a:t>
            </a:r>
            <a:r>
              <a:rPr lang="en-US" sz="1800" dirty="0">
                <a:solidFill>
                  <a:schemeClr val="tx1"/>
                </a:solidFill>
              </a:rPr>
              <a:t>:</a:t>
            </a:r>
          </a:p>
          <a:p>
            <a:pPr marL="0" indent="0" algn="just">
              <a:buNone/>
            </a:pPr>
            <a:r>
              <a:rPr lang="en-US" sz="1800" dirty="0">
                <a:solidFill>
                  <a:schemeClr val="tx1"/>
                </a:solidFill>
              </a:rPr>
              <a:t>1. </a:t>
            </a:r>
            <a:r>
              <a:rPr lang="pt-PT" sz="1800" dirty="0">
                <a:solidFill>
                  <a:schemeClr val="tx1"/>
                </a:solidFill>
              </a:rPr>
              <a:t>Deteção e perceção - obtenção da consciência do meio envolvente, ou seja, recolha, processamento e interpretação de informações sobre situações</a:t>
            </a:r>
            <a:r>
              <a:rPr lang="en-US" sz="1800" dirty="0">
                <a:solidFill>
                  <a:schemeClr val="tx1"/>
                </a:solidFill>
              </a:rPr>
              <a:t>, </a:t>
            </a:r>
          </a:p>
          <a:p>
            <a:pPr marL="0" indent="0" algn="just">
              <a:buNone/>
            </a:pPr>
            <a:r>
              <a:rPr lang="en-US" sz="1800" dirty="0">
                <a:solidFill>
                  <a:schemeClr val="tx1"/>
                </a:solidFill>
              </a:rPr>
              <a:t>2. </a:t>
            </a:r>
            <a:r>
              <a:rPr lang="pt-PT" sz="1800" dirty="0">
                <a:solidFill>
                  <a:schemeClr val="tx1"/>
                </a:solidFill>
              </a:rPr>
              <a:t>Raciocínio e aprendizagem - realização de dedução lógica, análise matemática, inferência heurística e adaptação experimental utilizada para tirar conclusões, tomar decisões e emitir instruções</a:t>
            </a:r>
            <a:r>
              <a:rPr lang="en-US" sz="1800" dirty="0">
                <a:solidFill>
                  <a:schemeClr val="tx1"/>
                </a:solidFill>
              </a:rPr>
              <a:t>,</a:t>
            </a:r>
          </a:p>
          <a:p>
            <a:pPr marL="0" indent="0" algn="just">
              <a:buNone/>
            </a:pPr>
            <a:r>
              <a:rPr lang="en-US" sz="1800" dirty="0">
                <a:solidFill>
                  <a:schemeClr val="tx1"/>
                </a:solidFill>
              </a:rPr>
              <a:t>3. </a:t>
            </a:r>
            <a:r>
              <a:rPr lang="pt-PT" sz="1800" dirty="0">
                <a:solidFill>
                  <a:schemeClr val="tx1"/>
                </a:solidFill>
              </a:rPr>
              <a:t>Comunicação - coordenar e transmitir informações entre várias entidades</a:t>
            </a:r>
            <a:r>
              <a:rPr lang="en-US" sz="1800" dirty="0">
                <a:solidFill>
                  <a:schemeClr val="tx1"/>
                </a:solidFill>
              </a:rPr>
              <a:t>. </a:t>
            </a:r>
          </a:p>
          <a:p>
            <a:pPr marL="0" indent="0" algn="just">
              <a:buNone/>
            </a:pPr>
            <a:r>
              <a:rPr lang="en-US" sz="1800" dirty="0">
                <a:solidFill>
                  <a:schemeClr val="tx1"/>
                </a:solidFill>
              </a:rPr>
              <a:t>4. </a:t>
            </a:r>
            <a:r>
              <a:rPr lang="pt-PT" sz="1800" dirty="0">
                <a:solidFill>
                  <a:schemeClr val="tx1"/>
                </a:solidFill>
              </a:rPr>
              <a:t>Planeamento e execução de tarefas - realização de operações de dispositivos para ativação do controlo e trabalho físico. Os componentes adicionais mais comuns são os dispositivos externos de deteção, transporte e deslocação (</a:t>
            </a:r>
            <a:r>
              <a:rPr lang="pt-PT" sz="1800" dirty="0" err="1">
                <a:solidFill>
                  <a:schemeClr val="tx1"/>
                </a:solidFill>
              </a:rPr>
              <a:t>Kondō</a:t>
            </a:r>
            <a:r>
              <a:rPr lang="pt-PT" sz="1800" dirty="0">
                <a:solidFill>
                  <a:schemeClr val="tx1"/>
                </a:solidFill>
              </a:rPr>
              <a:t> &amp; </a:t>
            </a:r>
            <a:r>
              <a:rPr lang="pt-PT" sz="1800" dirty="0" err="1">
                <a:solidFill>
                  <a:schemeClr val="tx1"/>
                </a:solidFill>
              </a:rPr>
              <a:t>Ting</a:t>
            </a:r>
            <a:r>
              <a:rPr lang="pt-PT" sz="1800" dirty="0">
                <a:solidFill>
                  <a:schemeClr val="tx1"/>
                </a:solidFill>
              </a:rPr>
              <a:t>, 1998</a:t>
            </a:r>
            <a:r>
              <a:rPr lang="en-US" sz="1800" dirty="0">
                <a:solidFill>
                  <a:schemeClr val="tx1"/>
                </a:solidFill>
              </a:rPr>
              <a:t>).</a:t>
            </a:r>
          </a:p>
          <a:p>
            <a:pPr algn="just"/>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838200" y="681037"/>
            <a:ext cx="10515600" cy="669591"/>
          </a:xfrm>
        </p:spPr>
        <p:txBody>
          <a:bodyPr>
            <a:normAutofit/>
          </a:bodyPr>
          <a:lstStyle/>
          <a:p>
            <a:pPr algn="ctr"/>
            <a:r>
              <a:rPr lang="en-GB" sz="3600" dirty="0" err="1"/>
              <a:t>Introdução</a:t>
            </a:r>
            <a:r>
              <a:rPr lang="en-GB" sz="3600" dirty="0"/>
              <a:t> à </a:t>
            </a:r>
            <a:r>
              <a:rPr lang="en-GB" sz="3600" dirty="0" err="1"/>
              <a:t>agricultura</a:t>
            </a:r>
            <a:r>
              <a:rPr lang="en-GB" sz="3600" dirty="0"/>
              <a:t> </a:t>
            </a:r>
            <a:r>
              <a:rPr lang="en-GB" sz="3600" dirty="0" err="1"/>
              <a:t>inteligente</a:t>
            </a:r>
            <a:endParaRPr lang="en-GB" sz="3600"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838200" y="1677798"/>
            <a:ext cx="10515600" cy="4499165"/>
          </a:xfrm>
        </p:spPr>
        <p:txBody>
          <a:bodyPr>
            <a:normAutofit fontScale="85000" lnSpcReduction="10000"/>
          </a:bodyPr>
          <a:lstStyle/>
          <a:p>
            <a:pPr marL="0" indent="0" algn="just">
              <a:buNone/>
            </a:pPr>
            <a:r>
              <a:rPr lang="pt-PT" sz="1900" b="1" dirty="0">
                <a:solidFill>
                  <a:schemeClr val="tx1"/>
                </a:solidFill>
                <a:ea typeface="Times New Roman" panose="02020603050405020304" pitchFamily="18" charset="0"/>
                <a:cs typeface="Calibri" panose="020F0502020204030204" pitchFamily="34" charset="0"/>
              </a:rPr>
              <a:t>A tecnologia </a:t>
            </a:r>
            <a:r>
              <a:rPr lang="pt-PT" sz="1900" b="1" dirty="0" err="1">
                <a:solidFill>
                  <a:schemeClr val="tx1"/>
                </a:solidFill>
                <a:ea typeface="Times New Roman" panose="02020603050405020304" pitchFamily="18" charset="0"/>
                <a:cs typeface="Calibri" panose="020F0502020204030204" pitchFamily="34" charset="0"/>
              </a:rPr>
              <a:t>IoT</a:t>
            </a:r>
            <a:r>
              <a:rPr lang="pt-PT" sz="1900" b="1" dirty="0">
                <a:solidFill>
                  <a:schemeClr val="tx1"/>
                </a:solidFill>
                <a:ea typeface="Times New Roman" panose="02020603050405020304" pitchFamily="18" charset="0"/>
                <a:cs typeface="Calibri" panose="020F0502020204030204" pitchFamily="34" charset="0"/>
              </a:rPr>
              <a:t> e a automatização </a:t>
            </a:r>
            <a:r>
              <a:rPr lang="pt-PT" sz="1900" dirty="0">
                <a:solidFill>
                  <a:schemeClr val="tx1"/>
                </a:solidFill>
                <a:ea typeface="Times New Roman" panose="02020603050405020304" pitchFamily="18" charset="0"/>
                <a:cs typeface="Calibri" panose="020F0502020204030204" pitchFamily="34" charset="0"/>
              </a:rPr>
              <a:t>são eficientes devido às razões apresentadas. A capacidade da IA para realizar tarefas inteligentes abre oportunidades para melhorar as práticas agrícolas atuais </a:t>
            </a:r>
            <a:r>
              <a:rPr lang="en-GB" sz="1900" dirty="0">
                <a:solidFill>
                  <a:schemeClr val="tx1"/>
                </a:solidFill>
                <a:effectLst/>
                <a:ea typeface="Times New Roman" panose="02020603050405020304" pitchFamily="18" charset="0"/>
                <a:cs typeface="Calibri" panose="020F0502020204030204" pitchFamily="34" charset="0"/>
              </a:rPr>
              <a:t>: </a:t>
            </a:r>
          </a:p>
          <a:p>
            <a:pPr marL="400050" indent="-400050" algn="just">
              <a:buAutoNum type="romanLcParenBoth"/>
            </a:pPr>
            <a:r>
              <a:rPr lang="pt-PT" sz="1900" dirty="0">
                <a:solidFill>
                  <a:schemeClr val="tx1"/>
                </a:solidFill>
                <a:ea typeface="Times New Roman" panose="02020603050405020304" pitchFamily="18" charset="0"/>
                <a:cs typeface="Calibri" panose="020F0502020204030204" pitchFamily="34" charset="0"/>
              </a:rPr>
              <a:t>fornecendo serviços de apoio anteriormente considerados demasiado intensivos em termos de recursos, dispendiosos ou indisponíveis (por exemplo, devido à falta de competências e conhecimentos especializados dos profissionais locais</a:t>
            </a:r>
            <a:r>
              <a:rPr lang="en-GB" sz="1900" dirty="0">
                <a:solidFill>
                  <a:schemeClr val="tx1"/>
                </a:solidFill>
                <a:effectLst/>
                <a:ea typeface="Times New Roman" panose="02020603050405020304" pitchFamily="18" charset="0"/>
                <a:cs typeface="Calibri" panose="020F0502020204030204" pitchFamily="34" charset="0"/>
              </a:rPr>
              <a:t>);  </a:t>
            </a:r>
          </a:p>
          <a:p>
            <a:pPr marL="400050" indent="-400050" algn="just">
              <a:buAutoNum type="romanLcParenBoth"/>
            </a:pPr>
            <a:r>
              <a:rPr lang="pt-PT" sz="1900" dirty="0">
                <a:solidFill>
                  <a:schemeClr val="tx1"/>
                </a:solidFill>
                <a:ea typeface="Times New Roman" panose="02020603050405020304" pitchFamily="18" charset="0"/>
                <a:cs typeface="Calibri" panose="020F0502020204030204" pitchFamily="34" charset="0"/>
              </a:rPr>
              <a:t>reduzir os atuais custos operacionais, poupando tempo e trabalho aos trabalhadores agrícolas. Utilizando um modelo de IA, o nosso objetivo é automatizar os seguintes processos de jardinagem</a:t>
            </a:r>
            <a:r>
              <a:rPr lang="en-GB" sz="1900" dirty="0">
                <a:solidFill>
                  <a:schemeClr val="tx1"/>
                </a:solidFill>
                <a:effectLst/>
                <a:ea typeface="Times New Roman" panose="02020603050405020304" pitchFamily="18" charset="0"/>
                <a:cs typeface="Calibri" panose="020F0502020204030204" pitchFamily="34" charset="0"/>
              </a:rPr>
              <a:t>;</a:t>
            </a:r>
          </a:p>
          <a:p>
            <a:pPr marL="400050" indent="-400050" algn="just">
              <a:buAutoNum type="romanLcParenBoth"/>
            </a:pPr>
            <a:endParaRPr lang="en-GB" sz="1900" dirty="0">
              <a:solidFill>
                <a:schemeClr val="tx1"/>
              </a:solidFill>
              <a:effectLst/>
              <a:ea typeface="Times New Roman" panose="02020603050405020304" pitchFamily="18" charset="0"/>
              <a:cs typeface="Calibri" panose="020F0502020204030204" pitchFamily="34" charset="0"/>
            </a:endParaRPr>
          </a:p>
          <a:p>
            <a:pPr marL="0" indent="0" algn="just">
              <a:buNone/>
            </a:pPr>
            <a:r>
              <a:rPr lang="en-US" sz="1900" dirty="0">
                <a:solidFill>
                  <a:schemeClr val="tx1"/>
                </a:solidFill>
              </a:rPr>
              <a:t>● </a:t>
            </a:r>
            <a:r>
              <a:rPr lang="pt-PT" sz="1900" dirty="0">
                <a:solidFill>
                  <a:schemeClr val="tx1"/>
                </a:solidFill>
              </a:rPr>
              <a:t>Minimizar o trabalho humano - A automatização pode ajudar a minimizar os recursos humanos e os erros humanos</a:t>
            </a:r>
            <a:r>
              <a:rPr lang="en-US" sz="1900" dirty="0">
                <a:solidFill>
                  <a:schemeClr val="tx1"/>
                </a:solidFill>
              </a:rPr>
              <a:t>.</a:t>
            </a:r>
          </a:p>
          <a:p>
            <a:pPr marL="0" indent="0" algn="just">
              <a:buNone/>
            </a:pPr>
            <a:r>
              <a:rPr lang="en-US" sz="1900" dirty="0">
                <a:solidFill>
                  <a:schemeClr val="tx1"/>
                </a:solidFill>
              </a:rPr>
              <a:t>● </a:t>
            </a:r>
            <a:r>
              <a:rPr lang="pt-PT" sz="1900" dirty="0">
                <a:solidFill>
                  <a:schemeClr val="tx1"/>
                </a:solidFill>
              </a:rPr>
              <a:t>Acesso rápido - A saúde das culturas e do solo pode ser monitorizada remotamente através de qualquer dispositivo e em qualquer região</a:t>
            </a:r>
            <a:r>
              <a:rPr lang="en-US" sz="1900" dirty="0">
                <a:solidFill>
                  <a:schemeClr val="tx1"/>
                </a:solidFill>
              </a:rPr>
              <a:t>.</a:t>
            </a:r>
          </a:p>
          <a:p>
            <a:pPr marL="0" indent="0" algn="just">
              <a:buNone/>
            </a:pPr>
            <a:r>
              <a:rPr lang="en-US" sz="1900" dirty="0">
                <a:solidFill>
                  <a:schemeClr val="tx1"/>
                </a:solidFill>
              </a:rPr>
              <a:t>● </a:t>
            </a:r>
            <a:r>
              <a:rPr lang="pt-PT" sz="1900" dirty="0">
                <a:solidFill>
                  <a:schemeClr val="tx1"/>
                </a:solidFill>
              </a:rPr>
              <a:t>Eficiente em termos de tempo - A geração automática de relatórios e a monitorização remota podem poupar tempo e esforço aos agricultores</a:t>
            </a:r>
            <a:r>
              <a:rPr lang="en-US" sz="1900" dirty="0">
                <a:solidFill>
                  <a:schemeClr val="tx1"/>
                </a:solidFill>
              </a:rPr>
              <a:t>.</a:t>
            </a:r>
          </a:p>
          <a:p>
            <a:pPr marL="0" indent="0" algn="just">
              <a:buNone/>
            </a:pPr>
            <a:r>
              <a:rPr lang="en-US" sz="1900" dirty="0">
                <a:solidFill>
                  <a:schemeClr val="tx1"/>
                </a:solidFill>
              </a:rPr>
              <a:t>● </a:t>
            </a:r>
            <a:r>
              <a:rPr lang="pt-PT" sz="1900" dirty="0">
                <a:solidFill>
                  <a:schemeClr val="tx1"/>
                </a:solidFill>
              </a:rPr>
              <a:t>Comunicação eficiente - Utilizando a plataforma de aplicações Android e iOS, uma comunidade de agricultores, estudantes e entusiastas pode partilhar o seu trabalho e novas metodologias para o crescimento agrícola</a:t>
            </a:r>
            <a:r>
              <a:rPr lang="en-US" sz="1900" dirty="0">
                <a:solidFill>
                  <a:schemeClr val="tx1"/>
                </a:solidFill>
              </a:rPr>
              <a:t>.</a:t>
            </a:r>
          </a:p>
          <a:p>
            <a:pPr marL="0" indent="0" algn="just">
              <a:buNone/>
            </a:pPr>
            <a:r>
              <a:rPr lang="en-US" sz="1900" dirty="0">
                <a:solidFill>
                  <a:schemeClr val="tx1"/>
                </a:solidFill>
              </a:rPr>
              <a:t>● </a:t>
            </a:r>
            <a:r>
              <a:rPr lang="pt-PT" sz="1900" dirty="0">
                <a:solidFill>
                  <a:schemeClr val="tx1"/>
                </a:solidFill>
              </a:rPr>
              <a:t>Análise - Pode ser efetuada uma vasta gama de análises, incluindo precipitação média, gradiente de saúde do solo</a:t>
            </a:r>
            <a:r>
              <a:rPr lang="en-US" sz="1900" dirty="0">
                <a:solidFill>
                  <a:schemeClr val="tx1"/>
                </a:solidFill>
              </a:rPr>
              <a:t>.</a:t>
            </a:r>
          </a:p>
          <a:p>
            <a:pPr marL="0" indent="0">
              <a:buNone/>
            </a:pPr>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812800"/>
            <a:ext cx="10515600" cy="600074"/>
          </a:xfrm>
        </p:spPr>
        <p:txBody>
          <a:bodyPr>
            <a:normAutofit/>
          </a:bodyPr>
          <a:lstStyle/>
          <a:p>
            <a:pPr algn="ctr"/>
            <a:r>
              <a:rPr lang="en-GB" sz="3600" dirty="0" err="1"/>
              <a:t>Introdução</a:t>
            </a:r>
            <a:r>
              <a:rPr lang="en-GB" sz="3600" dirty="0"/>
              <a:t> à </a:t>
            </a:r>
            <a:r>
              <a:rPr lang="en-GB" sz="3600" dirty="0" err="1"/>
              <a:t>agricultura</a:t>
            </a:r>
            <a:r>
              <a:rPr lang="en-GB" sz="3600" dirty="0"/>
              <a:t> </a:t>
            </a:r>
            <a:r>
              <a:rPr lang="en-GB" sz="3600" dirty="0" err="1"/>
              <a:t>inteligente</a:t>
            </a:r>
            <a:endParaRPr lang="en-GB" sz="3600" dirty="0"/>
          </a:p>
        </p:txBody>
      </p:sp>
      <p:sp>
        <p:nvSpPr>
          <p:cNvPr id="7" name="Segnaposto contenuto 6">
            <a:extLst>
              <a:ext uri="{FF2B5EF4-FFF2-40B4-BE49-F238E27FC236}">
                <a16:creationId xmlns:a16="http://schemas.microsoft.com/office/drawing/2014/main" id="{2AD5FCDA-41B9-B649-E885-3073B2531161}"/>
              </a:ext>
            </a:extLst>
          </p:cNvPr>
          <p:cNvSpPr>
            <a:spLocks noGrp="1"/>
          </p:cNvSpPr>
          <p:nvPr>
            <p:ph sz="half" idx="2"/>
          </p:nvPr>
        </p:nvSpPr>
        <p:spPr>
          <a:xfrm>
            <a:off x="1023457" y="1825625"/>
            <a:ext cx="10330343" cy="4351338"/>
          </a:xfrm>
        </p:spPr>
        <p:txBody>
          <a:bodyPr>
            <a:normAutofit/>
          </a:bodyPr>
          <a:lstStyle/>
          <a:p>
            <a:pPr algn="just"/>
            <a:r>
              <a:rPr lang="pt-PT" sz="1800" dirty="0"/>
              <a:t>Hoje em dia, a IA é cada vez mais considerada uma das soluções mais potentes para os muitos desafios que o sector agrícola enfrenta nos países de baixo e alto rendimento</a:t>
            </a:r>
            <a:r>
              <a:rPr lang="en-US" sz="1800" dirty="0"/>
              <a:t>.</a:t>
            </a:r>
          </a:p>
          <a:p>
            <a:pPr algn="just"/>
            <a:r>
              <a:rPr lang="pt-PT" sz="1800" dirty="0"/>
              <a:t>Depois dos sectores da saúde, automóvel, indústria transformadora e finanças, a IA entrou no domínio da agricultura e está a fornecer tecnologia de ponta com aplicações em todo o sistema alimentar, incluindo a produção, a distribuição, o consumo e a incerteza do rendimento das colheitas</a:t>
            </a:r>
            <a:r>
              <a:rPr lang="en-US" sz="1800" dirty="0"/>
              <a:t>. </a:t>
            </a:r>
          </a:p>
          <a:p>
            <a:pPr algn="just"/>
            <a:r>
              <a:rPr lang="pt-PT" sz="1800" dirty="0"/>
              <a:t>As tecnologias baseadas na IA podem ajudar os agricultores a melhorar o rendimento das culturas, a enfrentar os desafios da saúde dos solos e da resistência aos herbicidas e a utilizar os recursos de forma mais sustentável para reduzir as emissões de gases com efeito de estufa do sector agrícola. (FAO, 2021)</a:t>
            </a:r>
            <a:r>
              <a:rPr lang="en-US" sz="1800" dirty="0"/>
              <a:t>.</a:t>
            </a:r>
            <a:endParaRPr lang="en-GB" sz="18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spTree>
    <p:extLst>
      <p:ext uri="{BB962C8B-B14F-4D97-AF65-F5344CB8AC3E}">
        <p14:creationId xmlns:p14="http://schemas.microsoft.com/office/powerpoint/2010/main" val="145548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681037"/>
            <a:ext cx="10515600" cy="636035"/>
          </a:xfrm>
        </p:spPr>
        <p:txBody>
          <a:bodyPr>
            <a:normAutofit/>
          </a:bodyPr>
          <a:lstStyle/>
          <a:p>
            <a:pPr algn="ctr"/>
            <a:r>
              <a:rPr lang="en-GB" sz="3600" dirty="0" err="1"/>
              <a:t>Introdução</a:t>
            </a:r>
            <a:r>
              <a:rPr lang="en-GB" sz="3600" dirty="0"/>
              <a:t> à </a:t>
            </a:r>
            <a:r>
              <a:rPr lang="en-GB" sz="3600" dirty="0" err="1"/>
              <a:t>agricultura</a:t>
            </a:r>
            <a:r>
              <a:rPr lang="en-GB" sz="3600" dirty="0"/>
              <a:t> </a:t>
            </a:r>
            <a:r>
              <a:rPr lang="en-GB" sz="3600" dirty="0" err="1"/>
              <a:t>inteligente</a:t>
            </a:r>
            <a:endParaRPr lang="en-GB" sz="3600"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825625"/>
            <a:ext cx="5168317" cy="4351338"/>
          </a:xfrm>
        </p:spPr>
        <p:txBody>
          <a:bodyPr>
            <a:normAutofit/>
          </a:bodyPr>
          <a:lstStyle/>
          <a:p>
            <a:pPr marL="0" indent="0" algn="ctr">
              <a:buNone/>
            </a:pPr>
            <a:r>
              <a:rPr lang="en-US" sz="1800" b="1" dirty="0"/>
              <a:t>Internet das </a:t>
            </a:r>
            <a:r>
              <a:rPr lang="en-US" sz="1800" b="1" dirty="0" err="1"/>
              <a:t>Coisas</a:t>
            </a:r>
            <a:r>
              <a:rPr lang="en-US" sz="1800" b="1" dirty="0"/>
              <a:t> (IoT)</a:t>
            </a:r>
          </a:p>
          <a:p>
            <a:pPr algn="just"/>
            <a:r>
              <a:rPr lang="pt-PT" sz="1800" dirty="0"/>
              <a:t>A Internet das Coisas (</a:t>
            </a:r>
            <a:r>
              <a:rPr lang="pt-PT" sz="1800" dirty="0" err="1"/>
              <a:t>IoT</a:t>
            </a:r>
            <a:r>
              <a:rPr lang="pt-PT" sz="1800" dirty="0"/>
              <a:t>) é o presente e o futuro de todos os domínios, com impacto na vida de todos ao tornar tudo inteligente. Trata-se de uma rede de diferentes dispositivos que formam uma rede </a:t>
            </a:r>
            <a:r>
              <a:rPr lang="pt-PT" sz="1800" dirty="0" err="1"/>
              <a:t>auto-configurável</a:t>
            </a:r>
            <a:r>
              <a:rPr lang="en-US" sz="1800" dirty="0"/>
              <a:t>.</a:t>
            </a:r>
            <a:endParaRPr lang="el-GR" sz="1800" dirty="0"/>
          </a:p>
          <a:p>
            <a:pPr algn="just"/>
            <a:r>
              <a:rPr lang="pt-PT" sz="1800" dirty="0"/>
              <a:t>O objetivo é propor uma tecnologia que possa gerar mensagens em diferentes plataformas para notificar os agricultores</a:t>
            </a:r>
            <a:r>
              <a:rPr lang="en-US" sz="1800" dirty="0"/>
              <a:t>.</a:t>
            </a:r>
            <a:endParaRPr lang="en-GB" sz="1800"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Picture 4" descr="A diagram of a cloud with text&#10;&#10;Description automatically generated">
            <a:extLst>
              <a:ext uri="{FF2B5EF4-FFF2-40B4-BE49-F238E27FC236}">
                <a16:creationId xmlns:a16="http://schemas.microsoft.com/office/drawing/2014/main" id="{955A88FB-E1C1-B8AD-B3EA-043B2AA5C1A8}"/>
              </a:ext>
            </a:extLst>
          </p:cNvPr>
          <p:cNvPicPr>
            <a:picLocks noChangeAspect="1"/>
          </p:cNvPicPr>
          <p:nvPr/>
        </p:nvPicPr>
        <p:blipFill>
          <a:blip r:embed="rId2"/>
          <a:stretch>
            <a:fillRect/>
          </a:stretch>
        </p:blipFill>
        <p:spPr>
          <a:xfrm>
            <a:off x="6514548" y="1825625"/>
            <a:ext cx="5303710" cy="3324225"/>
          </a:xfrm>
          <a:prstGeom prst="rect">
            <a:avLst/>
          </a:prstGeom>
        </p:spPr>
      </p:pic>
    </p:spTree>
    <p:extLst>
      <p:ext uri="{BB962C8B-B14F-4D97-AF65-F5344CB8AC3E}">
        <p14:creationId xmlns:p14="http://schemas.microsoft.com/office/powerpoint/2010/main" val="190629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681038"/>
            <a:ext cx="10515600" cy="644424"/>
          </a:xfrm>
        </p:spPr>
        <p:txBody>
          <a:bodyPr>
            <a:normAutofit/>
          </a:bodyPr>
          <a:lstStyle/>
          <a:p>
            <a:pPr algn="ctr"/>
            <a:r>
              <a:rPr lang="en-GB" sz="3600" dirty="0" err="1"/>
              <a:t>Introdução</a:t>
            </a:r>
            <a:r>
              <a:rPr lang="en-GB" sz="3600" dirty="0"/>
              <a:t> à </a:t>
            </a:r>
            <a:r>
              <a:rPr lang="en-GB" sz="3600" dirty="0" err="1"/>
              <a:t>agricultura</a:t>
            </a:r>
            <a:r>
              <a:rPr lang="en-GB" sz="3600" dirty="0"/>
              <a:t> </a:t>
            </a:r>
            <a:r>
              <a:rPr lang="en-GB" sz="3600" dirty="0" err="1"/>
              <a:t>inteligente</a:t>
            </a:r>
            <a:endParaRPr lang="en-GB" sz="3600" dirty="0"/>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627464"/>
            <a:ext cx="5646490" cy="4398497"/>
          </a:xfrm>
        </p:spPr>
        <p:txBody>
          <a:bodyPr>
            <a:normAutofit/>
          </a:bodyPr>
          <a:lstStyle/>
          <a:p>
            <a:pPr marL="0" indent="0" algn="ctr">
              <a:buNone/>
            </a:pPr>
            <a:r>
              <a:rPr lang="en-GB" sz="1800" b="1" dirty="0"/>
              <a:t>Agricultura Digital</a:t>
            </a:r>
          </a:p>
          <a:p>
            <a:pPr algn="just"/>
            <a:r>
              <a:rPr lang="pt-PT" sz="1800" dirty="0"/>
              <a:t>Um domínio em rápida evolução que utiliza a tecnologia para melhorar as práticas agrícolas, com o objetivo de aumentar a eficiência, a produtividade e a sustentabilidade dos sistemas de produção alimentar</a:t>
            </a:r>
            <a:r>
              <a:rPr lang="en-US" sz="1800" dirty="0"/>
              <a:t>. </a:t>
            </a:r>
          </a:p>
          <a:p>
            <a:pPr algn="just"/>
            <a:endParaRPr lang="en-US" sz="1800" dirty="0"/>
          </a:p>
          <a:p>
            <a:pPr algn="just"/>
            <a:r>
              <a:rPr lang="pt-PT" sz="1800" dirty="0"/>
              <a:t>A Agricultura Digital envolve a incorporação de tecnologia digital e metodologias baseadas em dados nas práticas agrícolas. Isto pode envolver tudo, desde a orientação por GPS para máquinas e imagens de satélite para análise de campos, até à robótica para tarefas de trabalho intensivo e análises preditivas para avaliar a saúde das culturas e o potencial de rendimento</a:t>
            </a:r>
            <a:r>
              <a:rPr lang="en-US" sz="1800" dirty="0"/>
              <a:t>.</a:t>
            </a:r>
            <a:endParaRPr lang="en-GB" sz="1800"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Picture 6" descr="A hand holding a phone with icons on it&#10;&#10;Description automatically generated">
            <a:extLst>
              <a:ext uri="{FF2B5EF4-FFF2-40B4-BE49-F238E27FC236}">
                <a16:creationId xmlns:a16="http://schemas.microsoft.com/office/drawing/2014/main" id="{4CB29CF5-619D-83E5-C411-9BCD6177129B}"/>
              </a:ext>
            </a:extLst>
          </p:cNvPr>
          <p:cNvPicPr>
            <a:picLocks noChangeAspect="1"/>
          </p:cNvPicPr>
          <p:nvPr/>
        </p:nvPicPr>
        <p:blipFill>
          <a:blip r:embed="rId2"/>
          <a:stretch>
            <a:fillRect/>
          </a:stretch>
        </p:blipFill>
        <p:spPr>
          <a:xfrm>
            <a:off x="6775577" y="2122416"/>
            <a:ext cx="5215905" cy="2839876"/>
          </a:xfrm>
          <a:prstGeom prst="rect">
            <a:avLst/>
          </a:prstGeom>
        </p:spPr>
      </p:pic>
    </p:spTree>
    <p:extLst>
      <p:ext uri="{BB962C8B-B14F-4D97-AF65-F5344CB8AC3E}">
        <p14:creationId xmlns:p14="http://schemas.microsoft.com/office/powerpoint/2010/main" val="3686357768"/>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643</TotalTime>
  <Words>4892</Words>
  <Application>Microsoft Office PowerPoint</Application>
  <PresentationFormat>Ecrã Panorâmico</PresentationFormat>
  <Paragraphs>215</Paragraphs>
  <Slides>35</Slides>
  <Notes>0</Notes>
  <HiddenSlides>0</HiddenSlides>
  <MMClips>3</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35</vt:i4>
      </vt:variant>
    </vt:vector>
  </HeadingPairs>
  <TitlesOfParts>
    <vt:vector size="42" baseType="lpstr">
      <vt:lpstr>Arial</vt:lpstr>
      <vt:lpstr>Calibri</vt:lpstr>
      <vt:lpstr>Calibri Light</vt:lpstr>
      <vt:lpstr>Minion Pro</vt:lpstr>
      <vt:lpstr>Times New Roman</vt:lpstr>
      <vt:lpstr>Wingdings</vt:lpstr>
      <vt:lpstr>Tema1</vt:lpstr>
      <vt:lpstr>Apresentação do PowerPoint</vt:lpstr>
      <vt:lpstr>Curso: (VET-B3) Módulo: Tecnologias digitais e inteligência artificial) Unidade Curricular: (Soluções agrícolas inteligentes)</vt:lpstr>
      <vt:lpstr>Introdução à agricultura inteligente</vt:lpstr>
      <vt:lpstr>Introdução à agricultura inteligente</vt:lpstr>
      <vt:lpstr>Introdução à agricultura inteligente</vt:lpstr>
      <vt:lpstr>Introdução à agricultura inteligente</vt:lpstr>
      <vt:lpstr>Introdução à agricultura inteligente</vt:lpstr>
      <vt:lpstr>Introdução à agricultura inteligente</vt:lpstr>
      <vt:lpstr>Introdução à agricultura inteligente</vt:lpstr>
      <vt:lpstr>Sistemas de monitorização</vt:lpstr>
      <vt:lpstr>Sistemas de monitorização</vt:lpstr>
      <vt:lpstr>Sistemas de monitorização</vt:lpstr>
      <vt:lpstr>Sistemas de monitorização</vt:lpstr>
      <vt:lpstr>Sistemas de monitorização</vt:lpstr>
      <vt:lpstr>Sistemas de monitorização</vt:lpstr>
      <vt:lpstr>Sistemas de monitorização</vt:lpstr>
      <vt:lpstr>Sistemas de monitorização</vt:lpstr>
      <vt:lpstr>Sistemas de monitorização</vt:lpstr>
      <vt:lpstr>Sistemas de monitorização</vt:lpstr>
      <vt:lpstr>Métodos agrícolas modernos</vt:lpstr>
      <vt:lpstr>Sistemas de monitorização</vt:lpstr>
      <vt:lpstr>Sistemas de monitorização</vt:lpstr>
      <vt:lpstr>Sistemas de monitorização</vt:lpstr>
      <vt:lpstr>Casos de estudo na Grécia</vt:lpstr>
      <vt:lpstr>Casos de estudo na Grécia</vt:lpstr>
      <vt:lpstr>Casos de estudo na Grécia</vt:lpstr>
      <vt:lpstr>Sistemas de monitorização</vt:lpstr>
      <vt:lpstr>Sistemas de monitorização</vt:lpstr>
      <vt:lpstr>Sistemas de monitorização</vt:lpstr>
      <vt:lpstr>Sistemas de monitorização</vt:lpstr>
      <vt:lpstr>Informações adicionais</vt:lpstr>
      <vt:lpstr>Informações adicionais</vt:lpstr>
      <vt:lpstr>Informações adicionais</vt:lpstr>
      <vt:lpstr>Conclusão</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Joaquim Fernando Moreira da Silva</cp:lastModifiedBy>
  <cp:revision>89</cp:revision>
  <dcterms:created xsi:type="dcterms:W3CDTF">2022-08-02T09:54:50Z</dcterms:created>
  <dcterms:modified xsi:type="dcterms:W3CDTF">2024-03-25T15:58:49Z</dcterms:modified>
</cp:coreProperties>
</file>