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6" r:id="rId1"/>
  </p:sldMasterIdLst>
  <p:notesMasterIdLst>
    <p:notesMasterId r:id="rId26"/>
  </p:notesMasterIdLst>
  <p:sldIdLst>
    <p:sldId id="265" r:id="rId2"/>
    <p:sldId id="256" r:id="rId3"/>
    <p:sldId id="273" r:id="rId4"/>
    <p:sldId id="274" r:id="rId5"/>
    <p:sldId id="275" r:id="rId6"/>
    <p:sldId id="285" r:id="rId7"/>
    <p:sldId id="284" r:id="rId8"/>
    <p:sldId id="286" r:id="rId9"/>
    <p:sldId id="287" r:id="rId10"/>
    <p:sldId id="288" r:id="rId11"/>
    <p:sldId id="267" r:id="rId12"/>
    <p:sldId id="268" r:id="rId13"/>
    <p:sldId id="263" r:id="rId14"/>
    <p:sldId id="261" r:id="rId15"/>
    <p:sldId id="271" r:id="rId16"/>
    <p:sldId id="270" r:id="rId17"/>
    <p:sldId id="272" r:id="rId18"/>
    <p:sldId id="289" r:id="rId19"/>
    <p:sldId id="290" r:id="rId20"/>
    <p:sldId id="291" r:id="rId21"/>
    <p:sldId id="292" r:id="rId22"/>
    <p:sldId id="293" r:id="rId23"/>
    <p:sldId id="294" r:id="rId24"/>
    <p:sldId id="266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94C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3" autoAdjust="0"/>
    <p:restoredTop sz="96405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493F3-C05E-46E2-A56F-A8C4190027D8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35AB5-D1E5-48C5-AA88-978DACDF292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564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E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81603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7E5047-B9FC-806C-E046-08150E6C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9150"/>
            <a:ext cx="3932237" cy="123824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3200" dirty="0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D829CE-2F13-CCFA-C4EA-39B37C4CC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146675"/>
          </a:xfrm>
        </p:spPr>
        <p:txBody>
          <a:bodyPr/>
          <a:lstStyle>
            <a:lvl1pPr>
              <a:defRPr sz="3200">
                <a:solidFill>
                  <a:srgbClr val="595959"/>
                </a:solidFill>
              </a:defRPr>
            </a:lvl1pPr>
            <a:lvl2pPr>
              <a:defRPr sz="2800">
                <a:solidFill>
                  <a:srgbClr val="595959"/>
                </a:solidFill>
              </a:defRPr>
            </a:lvl2pPr>
            <a:lvl3pPr>
              <a:defRPr sz="24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D09D07-9D99-C739-5DA1-9D5EE7A2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076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30F46C-A008-D06D-7FAB-8FC8AA6F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F5CE2C-C1E5-E004-FCC7-4516D98B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88CE4-2DD0-D971-75D5-7AA85A53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3200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C16FDAB-2765-B11F-66CA-4C7C7118A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C352850-094F-81CA-80F8-0C82F67F4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114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A1A944-CE4C-8232-CB28-650E41FF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D91120-8A58-7980-C352-B2B148A14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07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C32BE5-9166-6808-F773-4EC2C3C02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4FEFF9-34BF-64D5-5C91-1E8379CA8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4BE625-B214-E0A6-80E8-2E6C7D8C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8090AA-9C94-D987-2A4D-CB828C03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5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14E45D8-327C-0B05-3A11-6BE2EBE7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07999"/>
            <a:ext cx="2628900" cy="5668963"/>
          </a:xfrm>
        </p:spPr>
        <p:txBody>
          <a:bodyPr vert="vert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453041-526F-8937-932B-EF172A952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07999"/>
            <a:ext cx="7734300" cy="5668964"/>
          </a:xfrm>
        </p:spPr>
        <p:txBody>
          <a:bodyPr vert="eaVert"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8EE9AA-BA08-26B8-EAE7-70FE45C4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AA2AD7-E2BC-7B18-1F33-E9095740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3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4EB15-FF82-3FC8-4D4D-F9AA912A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C1BCE5-53FD-4C92-A430-FA1ED3DEDD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/>
              <a:t>Module</a:t>
            </a:r>
            <a:r>
              <a:rPr lang="en-US"/>
              <a:t>: XXXXXXX / </a:t>
            </a:r>
            <a:r>
              <a:rPr lang="en-US" b="1"/>
              <a:t>Learning Unit</a:t>
            </a:r>
            <a:r>
              <a:rPr lang="en-US"/>
              <a:t>: YYYYYYY / </a:t>
            </a:r>
            <a:r>
              <a:rPr lang="en-US" b="1"/>
              <a:t>Sub Unit</a:t>
            </a:r>
            <a:r>
              <a:rPr lang="en-US"/>
              <a:t>: ZZZZZZZZ</a:t>
            </a:r>
            <a:endParaRPr lang="en-US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FAB5AC-728A-36B0-51DE-DEC911BFB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‹nº›</a:t>
            </a:fld>
            <a:endParaRPr lang="it-IT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9527BB6F-A164-5D4F-9B76-8A5088A9DF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199" y="1781175"/>
            <a:ext cx="6591300" cy="43942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8DBCC6F-DEF5-CAB3-E0DA-7FFAA2C9D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1425" y="1776414"/>
            <a:ext cx="3762375" cy="4394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44916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4EB15-FF82-3FC8-4D4D-F9AA912A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C1BCE5-53FD-4C92-A430-FA1ED3DEDD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/>
              <a:t>Module</a:t>
            </a:r>
            <a:r>
              <a:rPr lang="en-US"/>
              <a:t>: XXXXXXX / </a:t>
            </a:r>
            <a:r>
              <a:rPr lang="en-US" b="1"/>
              <a:t>Learning Unit</a:t>
            </a:r>
            <a:r>
              <a:rPr lang="en-US"/>
              <a:t>: YYYYYYY / </a:t>
            </a:r>
            <a:r>
              <a:rPr lang="en-US" b="1"/>
              <a:t>Sub Unit</a:t>
            </a:r>
            <a:r>
              <a:rPr lang="en-US"/>
              <a:t>: ZZZZZZZZ</a:t>
            </a:r>
            <a:endParaRPr lang="en-US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FAB5AC-728A-36B0-51DE-DEC911BFB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‹nº›</a:t>
            </a:fld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8DBCC6F-DEF5-CAB3-E0DA-7FFAA2C9D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1425" y="1776414"/>
            <a:ext cx="3762375" cy="4394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Segnaposto grafico 6">
            <a:extLst>
              <a:ext uri="{FF2B5EF4-FFF2-40B4-BE49-F238E27FC236}">
                <a16:creationId xmlns:a16="http://schemas.microsoft.com/office/drawing/2014/main" id="{B151F72B-F6FA-E04A-C2A3-703DEDE9DBC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775014"/>
            <a:ext cx="6591600" cy="43956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569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9526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122A5-00A8-32E3-C7FF-3FEEECD52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 algn="ctr">
              <a:defRPr lang="it-IT" sz="6000" b="1">
                <a:solidFill>
                  <a:srgbClr val="94C020"/>
                </a:solidFill>
                <a:latin typeface="+mn-lt"/>
              </a:defRPr>
            </a:lvl1pPr>
          </a:lstStyle>
          <a:p>
            <a:pPr lvl="0" algn="ctr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90540D-6233-8DC0-25E1-261205F2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ctr">
              <a:buFont typeface="Wingdings" panose="05000000000000000000" pitchFamily="2" charset="2"/>
              <a:buChar char="§"/>
              <a:defRPr lang="it-IT" sz="24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5B8C5C-196C-69F0-D169-A3279DD3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D21475-6FBC-1FDA-6DD5-B4D3DC7C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6031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1240B-7FA6-5C54-80D1-598C9A03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5918A4-C2B6-2A24-1305-FA064CC1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>
            <a:lvl1pPr>
              <a:defRPr lang="it-IT"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lang="it-IT">
                <a:solidFill>
                  <a:srgbClr val="595959"/>
                </a:solidFill>
              </a:defRPr>
            </a:lvl2pPr>
            <a:lvl3pPr>
              <a:defRPr lang="it-IT">
                <a:solidFill>
                  <a:srgbClr val="595959"/>
                </a:solidFill>
              </a:defRPr>
            </a:lvl3pPr>
            <a:lvl4pPr>
              <a:defRPr lang="it-IT">
                <a:solidFill>
                  <a:srgbClr val="595959"/>
                </a:solidFill>
              </a:defRPr>
            </a:lvl4pPr>
            <a:lvl5pPr>
              <a:defRPr lang="it-IT">
                <a:solidFill>
                  <a:srgbClr val="595959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4AA35A-5D50-BE62-F2C4-1FD36DF8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334004-55B7-4583-BA2C-673BF369F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7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ACC99-8D30-1388-8E8C-18AD6AFE5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>
              <a:defRPr lang="it-IT" sz="6000" b="1">
                <a:solidFill>
                  <a:srgbClr val="94C020"/>
                </a:solidFill>
                <a:latin typeface="+mn-l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6C9BC8-9C49-5860-3C9B-4DFF29819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it-IT"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F716CD-E1B3-0F8F-98D0-8284F4D0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C30DA6-2F52-4F9B-C436-D5274F719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2C782-47B5-CA99-685D-3350368C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6752D3-9B63-4471-7D15-C34B66B2F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6888FA-CF6F-2A1E-15BD-01FD2BDE8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509580-4E42-15C7-DA53-2D597A3B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DC541D-C5DE-9BE6-8939-4A8110E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0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EC8361-8B55-E21D-0729-DAF0A91B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74700"/>
            <a:ext cx="10515600" cy="9159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9546E0-5ED9-4B3D-A15A-DE549550D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2AD68EE-1126-EF80-2914-23F60E25D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E7060D-F6F1-5622-EF5F-BD1CFA9AD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9707CB-CBCD-8077-C620-FB87731AF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3627770-A5EE-3EF1-6806-78663F3A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E41E068-8309-AA34-EFD3-6632EF15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2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2C782-47B5-CA99-685D-3350368C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6752D3-9B63-4471-7D15-C34B66B2F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6888FA-CF6F-2A1E-15BD-01FD2BDE8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509580-4E42-15C7-DA53-2D597A3B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DC541D-C5DE-9BE6-8939-4A8110E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3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EC3B82-4F60-2330-94FF-CB6C87AB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0"/>
            <a:ext cx="10515600" cy="9286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138269-A114-F761-DB69-AFCB2ECF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8E2090-5182-7AF9-04D0-3A3D4484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6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462F54B-3E37-78C4-DCD2-6D783F30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CD7671-C97C-4DC8-A63F-734A9511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04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D81764-EEF3-B3B9-7883-7C10BB1A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E509D0-A688-42E6-5F9D-4B1C5CB06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468883-481E-6A84-AC66-340CA3412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 dirty="0"/>
              <a:t>Module</a:t>
            </a:r>
            <a:r>
              <a:rPr lang="en-US" dirty="0"/>
              <a:t>: XXXXXXX / </a:t>
            </a:r>
            <a:r>
              <a:rPr lang="en-US" b="1" dirty="0"/>
              <a:t>Learning Unit</a:t>
            </a:r>
            <a:r>
              <a:rPr lang="en-US" dirty="0"/>
              <a:t>: YYYYYYY / </a:t>
            </a:r>
            <a:r>
              <a:rPr lang="en-US" b="1" dirty="0"/>
              <a:t>Sub Unit</a:t>
            </a:r>
            <a:r>
              <a:rPr lang="en-US" dirty="0"/>
              <a:t>: ZZZZZZZZ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24506B-32CC-1AB4-8563-22F24F253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it-IT" smtClean="0"/>
              <a:pPr/>
              <a:t>‹nº›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787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40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41" r:id="rId14"/>
    <p:sldLayoutId id="2147483742" r:id="rId15"/>
    <p:sldLayoutId id="2147483739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4400" kern="1200">
          <a:solidFill>
            <a:srgbClr val="94C02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kEa2z9POw6M?feature=oembe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AHVr3wderFg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97JZMrnRnYM?feature=oembed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069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68C1C45-34BA-34E6-DC19-054C9F29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600074"/>
          </a:xfrm>
        </p:spPr>
        <p:txBody>
          <a:bodyPr>
            <a:normAutofit/>
          </a:bodyPr>
          <a:lstStyle/>
          <a:p>
            <a:pPr algn="ctr"/>
            <a:r>
              <a:rPr lang="pt-PT" sz="3600" dirty="0"/>
              <a:t>Sistemas informáticos: </a:t>
            </a:r>
            <a:r>
              <a:rPr lang="pt-PT" sz="3600" dirty="0" err="1"/>
              <a:t>Arduino</a:t>
            </a:r>
            <a:r>
              <a:rPr lang="pt-PT" sz="3600" dirty="0"/>
              <a:t> e </a:t>
            </a:r>
            <a:r>
              <a:rPr lang="pt-PT" sz="3600" dirty="0" err="1"/>
              <a:t>Raspberry</a:t>
            </a:r>
            <a:r>
              <a:rPr lang="pt-PT" sz="3600" dirty="0"/>
              <a:t> Pi</a:t>
            </a:r>
            <a:endParaRPr lang="en-GB" sz="36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DF8C3F-6725-02DC-5B3A-D8DA4D38CB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9" name="Segnaposto grafico 8">
            <a:extLst>
              <a:ext uri="{FF2B5EF4-FFF2-40B4-BE49-F238E27FC236}">
                <a16:creationId xmlns:a16="http://schemas.microsoft.com/office/drawing/2014/main" id="{2453C146-286B-46B3-D4D8-75725587DCF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955646" y="1562194"/>
            <a:ext cx="4555922" cy="4395600"/>
          </a:xfrm>
        </p:spPr>
        <p:txBody>
          <a:bodyPr>
            <a:normAutofit/>
          </a:bodyPr>
          <a:lstStyle/>
          <a:p>
            <a:pPr algn="just"/>
            <a:r>
              <a:rPr lang="pt-PT" sz="1800" dirty="0"/>
              <a:t>O </a:t>
            </a:r>
            <a:r>
              <a:rPr lang="pt-PT" sz="1800" b="1" dirty="0" err="1"/>
              <a:t>Arduino</a:t>
            </a:r>
            <a:r>
              <a:rPr lang="pt-PT" sz="1800" dirty="0"/>
              <a:t> tem entradas/saídas digitais e entradas analógicas. Estas últimas são particularmente úteis, pois podem ser utilizadas para digitalizar dados úteis (ângulo, distância, temperatura, luminosidade, </a:t>
            </a:r>
            <a:r>
              <a:rPr lang="pt-PT" sz="1800" dirty="0" err="1"/>
              <a:t>etc</a:t>
            </a:r>
            <a:r>
              <a:rPr lang="en-US" sz="1800" dirty="0"/>
              <a:t>.)</a:t>
            </a:r>
          </a:p>
          <a:p>
            <a:pPr algn="just"/>
            <a:endParaRPr lang="en-US" sz="1800" dirty="0"/>
          </a:p>
          <a:p>
            <a:pPr algn="just"/>
            <a:r>
              <a:rPr lang="pt-PT" sz="1800" b="1" dirty="0"/>
              <a:t>O </a:t>
            </a:r>
            <a:r>
              <a:rPr lang="pt-PT" sz="1800" b="1" dirty="0" err="1"/>
              <a:t>Raspberry</a:t>
            </a:r>
            <a:r>
              <a:rPr lang="pt-PT" sz="1800" b="1" dirty="0"/>
              <a:t> </a:t>
            </a:r>
            <a:r>
              <a:rPr lang="pt-PT" sz="1800" dirty="0"/>
              <a:t>é muito mais potente do que o </a:t>
            </a:r>
            <a:r>
              <a:rPr lang="pt-PT" sz="1800" dirty="0" err="1"/>
              <a:t>Arduino</a:t>
            </a:r>
            <a:r>
              <a:rPr lang="pt-PT" sz="1800" dirty="0"/>
              <a:t>, tem portas GPIO, USB, Ethernet (nas versões mais recentes também Wi-Fi, Bluetooth) e é um ambiente ideal para o desenvolvimento de aplicações num ambiente de aplicação Linux, e suporta agora ambientes educativos populares como o MIT </a:t>
            </a:r>
            <a:r>
              <a:rPr lang="pt-PT" sz="1800" dirty="0" err="1"/>
              <a:t>Scratch</a:t>
            </a:r>
            <a:r>
              <a:rPr lang="pt-PT" sz="1800" dirty="0"/>
              <a:t> ou </a:t>
            </a:r>
            <a:r>
              <a:rPr lang="pt-PT" sz="1800" dirty="0" err="1"/>
              <a:t>python</a:t>
            </a:r>
            <a:r>
              <a:rPr lang="pt-PT" sz="1800" dirty="0"/>
              <a:t> e está a tornar-se cada vez mais popular</a:t>
            </a:r>
            <a:r>
              <a:rPr lang="en-US" sz="1800" dirty="0"/>
              <a:t>.</a:t>
            </a:r>
            <a:endParaRPr lang="en-GB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70098D-89E8-5C9A-FD31-AF1C51F12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776" y="1657350"/>
            <a:ext cx="2905387" cy="193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34D505-FAA3-8B39-F2C4-7A7FF8AEE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981" y="1657349"/>
            <a:ext cx="2905387" cy="197947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6E0CA3-858B-066C-ECE0-CFB664CD5FCE}"/>
              </a:ext>
            </a:extLst>
          </p:cNvPr>
          <p:cNvSpPr/>
          <p:nvPr/>
        </p:nvSpPr>
        <p:spPr>
          <a:xfrm>
            <a:off x="6023295" y="3959604"/>
            <a:ext cx="5897461" cy="864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Raspberry Pi                                  Arduino Uno</a:t>
            </a:r>
            <a:endParaRPr lang="el-GR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Segnaposto piè di pagina 1">
            <a:extLst>
              <a:ext uri="{FF2B5EF4-FFF2-40B4-BE49-F238E27FC236}">
                <a16:creationId xmlns:a16="http://schemas.microsoft.com/office/drawing/2014/main" id="{BF33D0F2-6EB3-E681-4EA6-6930E2D255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38875"/>
            <a:ext cx="9982200" cy="600075"/>
          </a:xfrm>
        </p:spPr>
        <p:txBody>
          <a:bodyPr/>
          <a:lstStyle/>
          <a:p>
            <a:r>
              <a:rPr lang="en-US" dirty="0"/>
              <a:t>Module: Digital Technologies and Artificial intelligence  / Learning Unit: Automation Technologies / Subunit: 2nd</a:t>
            </a:r>
          </a:p>
        </p:txBody>
      </p:sp>
    </p:spTree>
    <p:extLst>
      <p:ext uri="{BB962C8B-B14F-4D97-AF65-F5344CB8AC3E}">
        <p14:creationId xmlns:p14="http://schemas.microsoft.com/office/powerpoint/2010/main" val="3818420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15B79C-88FB-B604-33F6-E0B1E73E5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00075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Aplicações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agricultura</a:t>
            </a:r>
            <a:endParaRPr lang="en-GB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EEE677-F961-227B-5672-4798FA000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7871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1)</a:t>
            </a:r>
            <a:r>
              <a:rPr lang="pt-PT" sz="1800" b="1" dirty="0"/>
              <a:t> Automatização na produção de culturas arvenses</a:t>
            </a:r>
            <a:endParaRPr lang="en-US" sz="1800" b="1" dirty="0"/>
          </a:p>
          <a:p>
            <a:pPr algn="just"/>
            <a:r>
              <a:rPr lang="pt-PT" sz="1800" b="1" dirty="0"/>
              <a:t>Orientação automatizada: </a:t>
            </a:r>
            <a:r>
              <a:rPr lang="pt-PT" sz="1800" dirty="0"/>
              <a:t>Na maioria dos casos, os operadores utilizam a orientação automática para seguir trajetórias paralelas no campo. </a:t>
            </a:r>
          </a:p>
          <a:p>
            <a:pPr marL="0" indent="0" algn="just">
              <a:buNone/>
            </a:pPr>
            <a:r>
              <a:rPr lang="pt-PT" sz="1800" dirty="0"/>
              <a:t>No início das operações de campo, é introduzida uma linha A-B na consola de controlo e as coordenadas GPS são armazenadas. À medida que o operador continua a cobrir o campo, o sistema de orientação automática pode ser ativado e o equipamento tentará seguir caminhos paralelos para cobrir o campo com base no feedback do sensor de direção e nos dados GPS. 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1ABC1B-5CE1-2165-AAE3-9AB3AB92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Diagram of a tractor with text&#10;&#10;Description automatically generated">
            <a:extLst>
              <a:ext uri="{FF2B5EF4-FFF2-40B4-BE49-F238E27FC236}">
                <a16:creationId xmlns:a16="http://schemas.microsoft.com/office/drawing/2014/main" id="{EFD2CF33-85A5-7C90-E820-836942D181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56" y="2030390"/>
            <a:ext cx="5013477" cy="2797219"/>
          </a:xfrm>
          <a:prstGeom prst="rect">
            <a:avLst/>
          </a:prstGeom>
        </p:spPr>
      </p:pic>
      <p:sp>
        <p:nvSpPr>
          <p:cNvPr id="8" name="Segnaposto piè di pagina 1">
            <a:extLst>
              <a:ext uri="{FF2B5EF4-FFF2-40B4-BE49-F238E27FC236}">
                <a16:creationId xmlns:a16="http://schemas.microsoft.com/office/drawing/2014/main" id="{8157E55A-33B6-558F-75A8-11E72ABF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Digital Technologies and Artificial intelligence  / Learning Unit: Automation Technologies / Subunit: 3rd</a:t>
            </a:r>
          </a:p>
        </p:txBody>
      </p:sp>
    </p:spTree>
    <p:extLst>
      <p:ext uri="{BB962C8B-B14F-4D97-AF65-F5344CB8AC3E}">
        <p14:creationId xmlns:p14="http://schemas.microsoft.com/office/powerpoint/2010/main" val="1666243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0FE630-8C38-5726-52A6-C489BE590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5701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Aplicações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agricultura</a:t>
            </a:r>
            <a:endParaRPr lang="en-GB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A8FA3D-CEF3-9237-8344-478F700AF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95911"/>
            <a:ext cx="5579378" cy="4281051"/>
          </a:xfrm>
        </p:spPr>
        <p:txBody>
          <a:bodyPr/>
          <a:lstStyle/>
          <a:p>
            <a:r>
              <a:rPr lang="en-GB" sz="1800" b="1" dirty="0" err="1"/>
              <a:t>Tecnologia</a:t>
            </a:r>
            <a:r>
              <a:rPr lang="en-GB" sz="1800" b="1" dirty="0"/>
              <a:t> de taxa </a:t>
            </a:r>
            <a:r>
              <a:rPr lang="en-GB" sz="1800" b="1" dirty="0" err="1"/>
              <a:t>variável</a:t>
            </a:r>
            <a:r>
              <a:rPr lang="en-GB" sz="1800" b="1" dirty="0"/>
              <a:t> </a:t>
            </a:r>
            <a:r>
              <a:rPr lang="en-GB" sz="1800" dirty="0"/>
              <a:t>(VRT): </a:t>
            </a:r>
          </a:p>
          <a:p>
            <a:pPr marL="0" indent="0" algn="just">
              <a:buNone/>
            </a:pP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É a aplicação de quantidades variáveis de insumos agrícolas por unidade de área de um campo, com base nas necessidades do solo e das plantas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É uma tecnologia popular de agricultura de precisão que melhora a eficiência da aplicação e diminui os custos. A VRT pode ser baseada em mapas ou em sensores, consoante o tipo de cultura e o funcionamento do campo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sz="1800" dirty="0"/>
          </a:p>
          <a:p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BED3CF-60DC-AD4B-37DB-DFEB5428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A close-up of a map&#10;&#10;Description automatically generated">
            <a:extLst>
              <a:ext uri="{FF2B5EF4-FFF2-40B4-BE49-F238E27FC236}">
                <a16:creationId xmlns:a16="http://schemas.microsoft.com/office/drawing/2014/main" id="{0BE3BB1A-54DE-C6D9-7CF7-4E2D3F86C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15" y="1977704"/>
            <a:ext cx="5122219" cy="2902591"/>
          </a:xfrm>
          <a:prstGeom prst="rect">
            <a:avLst/>
          </a:prstGeom>
        </p:spPr>
      </p:pic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94218135-7902-786E-3678-20264DA61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Digital Technologies and Artificial intelligence  / Learning Unit: Automation Technologies / Subunit: 3rd</a:t>
            </a:r>
          </a:p>
        </p:txBody>
      </p:sp>
    </p:spTree>
    <p:extLst>
      <p:ext uri="{BB962C8B-B14F-4D97-AF65-F5344CB8AC3E}">
        <p14:creationId xmlns:p14="http://schemas.microsoft.com/office/powerpoint/2010/main" val="3144644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D7BC42-C105-99F9-8EB2-0EA9E6029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529439"/>
          </a:xfrm>
        </p:spPr>
        <p:txBody>
          <a:bodyPr>
            <a:noAutofit/>
          </a:bodyPr>
          <a:lstStyle/>
          <a:p>
            <a:pPr algn="ctr"/>
            <a:r>
              <a:rPr lang="en-GB" sz="3600" dirty="0" err="1"/>
              <a:t>Aplicações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agricultura</a:t>
            </a:r>
            <a:endParaRPr lang="en-GB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AB9142-6411-6685-EC1E-F0EE8EA563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1800" b="1" dirty="0" err="1"/>
              <a:t>Automatização</a:t>
            </a:r>
            <a:r>
              <a:rPr lang="en-GB" sz="1800" b="1" dirty="0"/>
              <a:t> da </a:t>
            </a:r>
            <a:r>
              <a:rPr lang="en-GB" sz="1800" b="1" dirty="0" err="1"/>
              <a:t>colheita</a:t>
            </a:r>
            <a:r>
              <a:rPr lang="en-GB" sz="1800" dirty="0"/>
              <a:t>: </a:t>
            </a:r>
          </a:p>
          <a:p>
            <a:pPr marL="0" indent="0" algn="just">
              <a:buNone/>
            </a:pP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Nas últimas duas décadas, os monitores de rendimento têm sido um dos desenvolvimentos mais notáveis na tecnologia de colheita. Os fabricantes continuam a melhorar estes sistemas para fornecer medições de rendimento e humidade ao operador durante as operações de colheita, bem como software informático para pós-processamento. Muitos produtores utilizam sistemas de direção automática nas ceifeiras para melhorar a eficiência no campo. </a:t>
            </a:r>
            <a:endParaRPr lang="en-GB" sz="180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FB3A417-C906-3AAA-24EA-C886B2B6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D3CE9-7FB5-4A65-DC62-1F9A367E2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195" y="1559853"/>
            <a:ext cx="3897605" cy="166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iagram of a machine with a camera and a camera&#10;&#10;Description automatically generated with medium confidence">
            <a:extLst>
              <a:ext uri="{FF2B5EF4-FFF2-40B4-BE49-F238E27FC236}">
                <a16:creationId xmlns:a16="http://schemas.microsoft.com/office/drawing/2014/main" id="{2E43B08C-97D1-A69E-3543-C30E09703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382" y="3418294"/>
            <a:ext cx="2147523" cy="2626906"/>
          </a:xfrm>
          <a:prstGeom prst="rect">
            <a:avLst/>
          </a:prstGeom>
        </p:spPr>
      </p:pic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D5C813D1-5617-5615-B671-E72A97C9D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Digital Technologies and Artificial intelligence  / Learning Unit: Automation Technologies / Subunit: 3rd</a:t>
            </a:r>
          </a:p>
        </p:txBody>
      </p:sp>
    </p:spTree>
    <p:extLst>
      <p:ext uri="{BB962C8B-B14F-4D97-AF65-F5344CB8AC3E}">
        <p14:creationId xmlns:p14="http://schemas.microsoft.com/office/powerpoint/2010/main" val="1455482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B1A075-D65B-516B-8746-72C3925B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93" y="704415"/>
            <a:ext cx="9286613" cy="600073"/>
          </a:xfrm>
        </p:spPr>
        <p:txBody>
          <a:bodyPr>
            <a:noAutofit/>
          </a:bodyPr>
          <a:lstStyle/>
          <a:p>
            <a:pPr algn="ctr"/>
            <a:r>
              <a:rPr lang="en-GB" sz="3600" dirty="0" err="1"/>
              <a:t>Aplicações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agricultura</a:t>
            </a:r>
            <a:endParaRPr lang="it-IT" sz="3600" dirty="0">
              <a:solidFill>
                <a:srgbClr val="94C02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284982-84BF-655A-89C6-DB61C39A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580" y="1403532"/>
            <a:ext cx="5537943" cy="2097088"/>
          </a:xfrm>
        </p:spPr>
        <p:txBody>
          <a:bodyPr>
            <a:normAutofit lnSpcReduction="10000"/>
          </a:bodyPr>
          <a:lstStyle/>
          <a:p>
            <a:r>
              <a:rPr lang="pt-PT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Automação na produção de animais </a:t>
            </a:r>
            <a:endParaRPr lang="it-IT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just">
              <a:buNone/>
            </a:pPr>
            <a:r>
              <a:rPr lang="pt-PT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Estações de alimentação automatizadas ganham popularidade para bezerros leiteiros, permitindo o monitoramento contínuo da alimentação. Os sistemas de gestão de estrume, seja seco ou líquido, utilizam máquinas de remoção mecanizada para manter a qualidade do ar interior em várias instalações para animais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it-IT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76FBC3-FE23-CBBC-3519-61F19630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BE7E3-B3A5-51BE-DE07-E0BB00322E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836" y="1403532"/>
            <a:ext cx="2533858" cy="2025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E79010-3D9C-2B8D-FE3F-BC7AA2B59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436" y="3698591"/>
            <a:ext cx="2951511" cy="234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C35515-8C1E-C01C-2E00-493653FDB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08" y="3597217"/>
            <a:ext cx="2809313" cy="22457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312866BC-5FD7-8822-4E9D-D4B9DD2D7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Digital Technologies and Artificial intelligence  / Learning Unit: Automation Technologies / Subunit: 3rd</a:t>
            </a:r>
          </a:p>
        </p:txBody>
      </p:sp>
    </p:spTree>
    <p:extLst>
      <p:ext uri="{BB962C8B-B14F-4D97-AF65-F5344CB8AC3E}">
        <p14:creationId xmlns:p14="http://schemas.microsoft.com/office/powerpoint/2010/main" val="1812231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D4885BE4-A431-0AEA-DC94-87403531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073" y="752912"/>
            <a:ext cx="9102055" cy="600074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Aplicações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agricultura</a:t>
            </a:r>
            <a:endParaRPr lang="en-GB" sz="3600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1A030131-404D-5D88-CA40-068E864D62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5437" y="1455927"/>
            <a:ext cx="5012634" cy="464916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1800" b="1" dirty="0"/>
              <a:t>Sistemas de gestão do estrume</a:t>
            </a:r>
            <a:r>
              <a:rPr lang="en-GB" sz="1800" dirty="0"/>
              <a:t>:</a:t>
            </a:r>
          </a:p>
          <a:p>
            <a:pPr algn="just"/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 gestão do estrume é fundamental para o controlo da qualidade do ar interior.</a:t>
            </a:r>
          </a:p>
          <a:p>
            <a:pPr algn="just"/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Os sistemas de dejetos podem ser caracterizados como sistemas secos ou semissólidos, tais como camas e camas utilizadas em frangos de carne, perus e estábulos de vacas leiteiras, e sistemas líquidos ou de chorume encontrados em operações de suínos e de vacas leiteiras. </a:t>
            </a:r>
          </a:p>
          <a:p>
            <a:pPr algn="just"/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 remoção mecanizada de estrume varia entre carregadores de direção deslizante operados manualmente, maquinaria de remoção mecanizada de camas em operações de frangos e perus. </a:t>
            </a:r>
            <a:endParaRPr lang="en-GB" sz="18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DC5296-180B-5A50-707A-A36124B5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278FDF-AB6C-2BF2-7335-472F7D4B9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52" y="3984596"/>
            <a:ext cx="5762917" cy="2103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E44126-A14B-AE57-0575-F9758A8B5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072" y="1789393"/>
            <a:ext cx="2563859" cy="19265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egnaposto piè di pagina 1">
            <a:extLst>
              <a:ext uri="{FF2B5EF4-FFF2-40B4-BE49-F238E27FC236}">
                <a16:creationId xmlns:a16="http://schemas.microsoft.com/office/drawing/2014/main" id="{5677B37C-1DCC-8B48-CCB9-91E5D0C5B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Digital Technologies and Artificial intelligence  / Learning Unit: Automation Technologies / Subunit: 3rd</a:t>
            </a:r>
          </a:p>
        </p:txBody>
      </p:sp>
    </p:spTree>
    <p:extLst>
      <p:ext uri="{BB962C8B-B14F-4D97-AF65-F5344CB8AC3E}">
        <p14:creationId xmlns:p14="http://schemas.microsoft.com/office/powerpoint/2010/main" val="1269659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9DEE4A5-C774-750D-E632-C999EB25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00075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Aplicações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agricultura</a:t>
            </a:r>
            <a:endParaRPr lang="en-GB" sz="36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0F0444-E746-EA6B-6E2D-6451C6412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E766B8E2-068B-EEA1-A5E2-380A72508A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199" y="1781175"/>
            <a:ext cx="4639812" cy="1859647"/>
          </a:xfrm>
        </p:spPr>
        <p:txBody>
          <a:bodyPr>
            <a:normAutofit fontScale="92500"/>
          </a:bodyPr>
          <a:lstStyle/>
          <a:p>
            <a:r>
              <a:rPr lang="pt-PT" sz="1800" b="1" dirty="0"/>
              <a:t>Automatização em sistemas de aplicação de pesticidas</a:t>
            </a:r>
            <a:endParaRPr lang="en-GB" sz="1800" b="1" dirty="0"/>
          </a:p>
          <a:p>
            <a:pPr marL="0" indent="0" algn="just">
              <a:buNone/>
            </a:pP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Os sistemas automatizados, como os distribuidores de fertilizantes, ajustam as doses com base nas medições de NDVI, oferecendo aos agricultores uma vantagem de calibração sem mãos e poupanças significativas de fertilizantes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C7756-F549-A7C3-B154-6096CE562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273" y="1781175"/>
            <a:ext cx="3120005" cy="192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7E913B-BE6C-3918-8F5B-D8EEB5005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259" y="1844480"/>
            <a:ext cx="2278951" cy="186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5E453E-1C36-6953-E7FD-82CCD2021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50" y="3813359"/>
            <a:ext cx="3040380" cy="22529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egnaposto piè di pagina 1">
            <a:extLst>
              <a:ext uri="{FF2B5EF4-FFF2-40B4-BE49-F238E27FC236}">
                <a16:creationId xmlns:a16="http://schemas.microsoft.com/office/drawing/2014/main" id="{EE2F2B3A-B120-2544-CEA1-0AF5024B2D85}"/>
              </a:ext>
            </a:extLst>
          </p:cNvPr>
          <p:cNvSpPr txBox="1">
            <a:spLocks/>
          </p:cNvSpPr>
          <p:nvPr/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en-US" sz="1200" b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Module: Digital Technologies and Artificial intelligence  / Learning Unit: Automation Technologies / Subunit: 3rd</a:t>
            </a:r>
          </a:p>
        </p:txBody>
      </p:sp>
    </p:spTree>
    <p:extLst>
      <p:ext uri="{BB962C8B-B14F-4D97-AF65-F5344CB8AC3E}">
        <p14:creationId xmlns:p14="http://schemas.microsoft.com/office/powerpoint/2010/main" val="306835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68C1C45-34BA-34E6-DC19-054C9F29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600074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Aplicações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agricultura</a:t>
            </a:r>
            <a:endParaRPr lang="en-GB" sz="36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DF8C3F-6725-02DC-5B3A-D8DA4D38CB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9" name="Segnaposto grafico 8">
            <a:extLst>
              <a:ext uri="{FF2B5EF4-FFF2-40B4-BE49-F238E27FC236}">
                <a16:creationId xmlns:a16="http://schemas.microsoft.com/office/drawing/2014/main" id="{2453C146-286B-46B3-D4D8-75725587DCF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775014"/>
            <a:ext cx="5352875" cy="2595650"/>
          </a:xfrm>
        </p:spPr>
        <p:txBody>
          <a:bodyPr>
            <a:normAutofit/>
          </a:bodyPr>
          <a:lstStyle/>
          <a:p>
            <a:r>
              <a:rPr lang="pt-PT" sz="1800" b="1" dirty="0"/>
              <a:t>Aplicação em sistemas de rega e gestão do solo</a:t>
            </a:r>
            <a:endParaRPr lang="en-GB" sz="1800" b="1" dirty="0"/>
          </a:p>
          <a:p>
            <a:pPr marL="0" indent="0" algn="just">
              <a:buNone/>
            </a:pP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Mergulhe nos sistemas de rega, incluindo a rega gota a gota e por aspersão, que contribuem para a eficiência da água. A automatização ajusta os níveis de água com base nos dados do solo, criando mapas de aplicação.</a:t>
            </a:r>
          </a:p>
          <a:p>
            <a:pPr marL="0" indent="0" algn="just">
              <a:buNone/>
            </a:pP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 controlo dos bicos, conseguido através da abertura e fecho em diferentes frequências, aumenta a precisão na aplicação da água, reduzindo o consumo e a utilização de energia.</a:t>
            </a:r>
            <a:endParaRPr lang="en-GB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E1DADF-2E7B-D234-3156-CDD186F25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875" y="1726639"/>
            <a:ext cx="5095875" cy="26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egnaposto piè di pagina 1">
            <a:extLst>
              <a:ext uri="{FF2B5EF4-FFF2-40B4-BE49-F238E27FC236}">
                <a16:creationId xmlns:a16="http://schemas.microsoft.com/office/drawing/2014/main" id="{D778DCE9-5411-6FAF-7162-CD15200C0AB5}"/>
              </a:ext>
            </a:extLst>
          </p:cNvPr>
          <p:cNvSpPr txBox="1">
            <a:spLocks/>
          </p:cNvSpPr>
          <p:nvPr/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en-US" sz="1200" b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Module: Digital Technologies and Artificial intelligence  / Learning Unit: Automation Technologies / Subunit: 3rd</a:t>
            </a:r>
          </a:p>
        </p:txBody>
      </p:sp>
    </p:spTree>
    <p:extLst>
      <p:ext uri="{BB962C8B-B14F-4D97-AF65-F5344CB8AC3E}">
        <p14:creationId xmlns:p14="http://schemas.microsoft.com/office/powerpoint/2010/main" val="3211433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68C1C45-34BA-34E6-DC19-054C9F29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52697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 err="1"/>
              <a:t>Aplicações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agricultura</a:t>
            </a:r>
            <a:endParaRPr lang="en-GB" sz="36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DF8C3F-6725-02DC-5B3A-D8DA4D38CB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9" name="Segnaposto grafico 8">
            <a:extLst>
              <a:ext uri="{FF2B5EF4-FFF2-40B4-BE49-F238E27FC236}">
                <a16:creationId xmlns:a16="http://schemas.microsoft.com/office/drawing/2014/main" id="{2453C146-286B-46B3-D4D8-75725587DCF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775014"/>
            <a:ext cx="5587767" cy="4395600"/>
          </a:xfrm>
        </p:spPr>
        <p:txBody>
          <a:bodyPr>
            <a:normAutofit/>
          </a:bodyPr>
          <a:lstStyle/>
          <a:p>
            <a:r>
              <a:rPr lang="en-GB" sz="1800" b="1" dirty="0" err="1"/>
              <a:t>Aplicações</a:t>
            </a:r>
            <a:r>
              <a:rPr lang="en-GB" sz="1800" b="1" dirty="0"/>
              <a:t> </a:t>
            </a:r>
            <a:r>
              <a:rPr lang="en-GB" sz="1800" b="1" dirty="0" err="1"/>
              <a:t>em</a:t>
            </a:r>
            <a:r>
              <a:rPr lang="en-GB" sz="1800" b="1" dirty="0"/>
              <a:t> </a:t>
            </a:r>
            <a:r>
              <a:rPr lang="en-GB" sz="1800" b="1" dirty="0" err="1"/>
              <a:t>automatizações</a:t>
            </a:r>
            <a:r>
              <a:rPr lang="en-GB" sz="1800" b="1" dirty="0"/>
              <a:t> </a:t>
            </a:r>
            <a:r>
              <a:rPr lang="en-GB" sz="1800" b="1" dirty="0" err="1"/>
              <a:t>pós-colheita</a:t>
            </a:r>
            <a:endParaRPr lang="en-GB" sz="1800" b="1" dirty="0"/>
          </a:p>
          <a:p>
            <a:pPr marL="0" indent="0" algn="just">
              <a:buNone/>
            </a:pP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Das situações atuais de automatização na agricultura, as operações de pós-colheita são as mais automatizadas e informatizadas com tecnologias de infravermelhos próximos (NIR) e de visão artificial entre muitas operações agrícolas, porque estas operações oferecem ambientes adequados para introduzir sistemas de deteção, equipamento e </a:t>
            </a:r>
            <a:r>
              <a:rPr lang="pt-PT" sz="18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PCs</a:t>
            </a: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sob estruturas</a:t>
            </a:r>
            <a:r>
              <a:rPr lang="en-GB" sz="1800" dirty="0">
                <a:solidFill>
                  <a:srgbClr val="000000"/>
                </a:solidFill>
                <a:effectLst/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GB" sz="1800" dirty="0"/>
          </a:p>
        </p:txBody>
      </p:sp>
      <p:pic>
        <p:nvPicPr>
          <p:cNvPr id="2" name="Picture 1" descr="A diagram of a process&#10;&#10;Description automatically generated">
            <a:extLst>
              <a:ext uri="{FF2B5EF4-FFF2-40B4-BE49-F238E27FC236}">
                <a16:creationId xmlns:a16="http://schemas.microsoft.com/office/drawing/2014/main" id="{E1AD9B3F-9786-36D9-3A55-AD2B455ECF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52" y="1698226"/>
            <a:ext cx="1790024" cy="3461547"/>
          </a:xfrm>
          <a:prstGeom prst="rect">
            <a:avLst/>
          </a:prstGeom>
        </p:spPr>
      </p:pic>
      <p:pic>
        <p:nvPicPr>
          <p:cNvPr id="5" name="Picture 4" descr="A diagram of a cleanser&#10;&#10;Description automatically generated">
            <a:extLst>
              <a:ext uri="{FF2B5EF4-FFF2-40B4-BE49-F238E27FC236}">
                <a16:creationId xmlns:a16="http://schemas.microsoft.com/office/drawing/2014/main" id="{E7E1E590-9C91-3AEB-8024-2D009735A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561" y="2388233"/>
            <a:ext cx="2577950" cy="2276157"/>
          </a:xfrm>
          <a:prstGeom prst="rect">
            <a:avLst/>
          </a:prstGeom>
        </p:spPr>
      </p:pic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85B53A2F-C70A-F2AC-EBB9-856D1B99877E}"/>
              </a:ext>
            </a:extLst>
          </p:cNvPr>
          <p:cNvSpPr txBox="1">
            <a:spLocks/>
          </p:cNvSpPr>
          <p:nvPr/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en-US" sz="1200" b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Module: Digital Technologies and Artificial intelligence  / Learning Unit: Automation Technologies / Subunit: 3rd</a:t>
            </a:r>
          </a:p>
        </p:txBody>
      </p:sp>
    </p:spTree>
    <p:extLst>
      <p:ext uri="{BB962C8B-B14F-4D97-AF65-F5344CB8AC3E}">
        <p14:creationId xmlns:p14="http://schemas.microsoft.com/office/powerpoint/2010/main" val="1619635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68C1C45-34BA-34E6-DC19-054C9F29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00075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Aplicações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agricultura</a:t>
            </a:r>
            <a:endParaRPr lang="en-GB" sz="36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DF8C3F-6725-02DC-5B3A-D8DA4D38CB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19</a:t>
            </a:fld>
            <a:endParaRPr lang="it-IT" dirty="0"/>
          </a:p>
        </p:txBody>
      </p:sp>
      <p:sp>
        <p:nvSpPr>
          <p:cNvPr id="9" name="Segnaposto grafico 8">
            <a:extLst>
              <a:ext uri="{FF2B5EF4-FFF2-40B4-BE49-F238E27FC236}">
                <a16:creationId xmlns:a16="http://schemas.microsoft.com/office/drawing/2014/main" id="{2453C146-286B-46B3-D4D8-75725587DCF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775014"/>
            <a:ext cx="4992149" cy="4395600"/>
          </a:xfrm>
        </p:spPr>
        <p:txBody>
          <a:bodyPr>
            <a:normAutofit fontScale="92500"/>
          </a:bodyPr>
          <a:lstStyle/>
          <a:p>
            <a:pPr algn="just"/>
            <a:r>
              <a:rPr lang="en-GB" sz="1800" b="1" dirty="0"/>
              <a:t>Sistema de </a:t>
            </a:r>
            <a:r>
              <a:rPr lang="en-GB" sz="1800" b="1" dirty="0" err="1"/>
              <a:t>seleção</a:t>
            </a:r>
            <a:endParaRPr lang="en-GB" sz="1800" b="1" dirty="0"/>
          </a:p>
          <a:p>
            <a:pPr marL="0" indent="0" algn="just">
              <a:buNone/>
            </a:pP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Foi desenvolvido um sistema de robôs de classificação, que fornece automaticamente fruta dos contentores e inspeciona todos os lados da fruta (</a:t>
            </a:r>
            <a:r>
              <a:rPr lang="pt-PT" sz="18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Kondo</a:t>
            </a: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2003). </a:t>
            </a:r>
          </a:p>
          <a:p>
            <a:pPr marL="0" indent="0" algn="just">
              <a:buNone/>
            </a:pP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É composto por dois robôs de coordenadas cartesianas designados por robô fornecedor e robô classificador. O robô de classificação é composto por um manipulador 3-DOF, 12 ventosas como objetos terminais, 12 câmaras de TV a cores e 28 dispositivos de iluminação com filtros polarizadores, ao passo que o robô de fornecimento tem um manipulador e objetos terminais semelhantes, mas não tem visão artificial. Doze frutos são aspirados por um manipulador de cada vez e 12 imagens do fundo dos frutos são adquiridas durante o tempo em que o manipulador se desloca para transportadores numa linha de transporte.</a:t>
            </a:r>
            <a:endParaRPr lang="en-GB" sz="1800" dirty="0"/>
          </a:p>
          <a:p>
            <a:pPr marL="0" indent="0" algn="just">
              <a:buNone/>
            </a:pPr>
            <a:endParaRPr lang="en-GB" dirty="0"/>
          </a:p>
        </p:txBody>
      </p:sp>
      <p:pic>
        <p:nvPicPr>
          <p:cNvPr id="2" name="Picture 1" descr="Diagram of a light source&#10;&#10;Description automatically generated">
            <a:extLst>
              <a:ext uri="{FF2B5EF4-FFF2-40B4-BE49-F238E27FC236}">
                <a16:creationId xmlns:a16="http://schemas.microsoft.com/office/drawing/2014/main" id="{AE4520CB-769D-D448-5141-6EA8F51218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498177"/>
            <a:ext cx="2076976" cy="2503413"/>
          </a:xfrm>
          <a:prstGeom prst="rect">
            <a:avLst/>
          </a:prstGeom>
        </p:spPr>
      </p:pic>
      <p:pic>
        <p:nvPicPr>
          <p:cNvPr id="5" name="Picture 4" descr="A diagram of a flute&#10;&#10;Description automatically generated">
            <a:extLst>
              <a:ext uri="{FF2B5EF4-FFF2-40B4-BE49-F238E27FC236}">
                <a16:creationId xmlns:a16="http://schemas.microsoft.com/office/drawing/2014/main" id="{B3F7DABB-90A2-E9D6-378D-F25054E03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9122" y="2946855"/>
            <a:ext cx="1800225" cy="4046220"/>
          </a:xfrm>
          <a:prstGeom prst="rect">
            <a:avLst/>
          </a:prstGeom>
        </p:spPr>
      </p:pic>
      <p:pic>
        <p:nvPicPr>
          <p:cNvPr id="6" name="Picture 5" descr="Diagram of a robot's process&#10;&#10;Description automatically generated">
            <a:extLst>
              <a:ext uri="{FF2B5EF4-FFF2-40B4-BE49-F238E27FC236}">
                <a16:creationId xmlns:a16="http://schemas.microsoft.com/office/drawing/2014/main" id="{594D8473-A98D-59C0-6724-9E47CA246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51442"/>
            <a:ext cx="2686685" cy="2518410"/>
          </a:xfrm>
          <a:prstGeom prst="rect">
            <a:avLst/>
          </a:prstGeom>
        </p:spPr>
      </p:pic>
      <p:sp>
        <p:nvSpPr>
          <p:cNvPr id="12" name="Segnaposto piè di pagina 1">
            <a:extLst>
              <a:ext uri="{FF2B5EF4-FFF2-40B4-BE49-F238E27FC236}">
                <a16:creationId xmlns:a16="http://schemas.microsoft.com/office/drawing/2014/main" id="{A0B2C5B9-877D-6398-9890-7DF9074AF31A}"/>
              </a:ext>
            </a:extLst>
          </p:cNvPr>
          <p:cNvSpPr txBox="1">
            <a:spLocks/>
          </p:cNvSpPr>
          <p:nvPr/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en-US" sz="1200" b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Module: Digital Technologies and Artificial intelligence  / Learning Unit: Automation Technologies / Subunit: 3rd</a:t>
            </a:r>
          </a:p>
        </p:txBody>
      </p:sp>
    </p:spTree>
    <p:extLst>
      <p:ext uri="{BB962C8B-B14F-4D97-AF65-F5344CB8AC3E}">
        <p14:creationId xmlns:p14="http://schemas.microsoft.com/office/powerpoint/2010/main" val="1642070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59C6D-D429-7C7B-0228-FB62CC45C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280" y="1551963"/>
            <a:ext cx="10181439" cy="2900174"/>
          </a:xfrm>
        </p:spPr>
        <p:txBody>
          <a:bodyPr>
            <a:noAutofit/>
          </a:bodyPr>
          <a:lstStyle/>
          <a:p>
            <a:r>
              <a:rPr lang="en-GB" sz="4000" b="1" dirty="0" err="1">
                <a:solidFill>
                  <a:srgbClr val="94C020"/>
                </a:solidFill>
                <a:latin typeface="+mn-lt"/>
              </a:rPr>
              <a:t>Curso</a:t>
            </a:r>
            <a:r>
              <a:rPr lang="en-GB" sz="4000" b="1" dirty="0">
                <a:solidFill>
                  <a:srgbClr val="94C020"/>
                </a:solidFill>
                <a:latin typeface="+mn-lt"/>
              </a:rPr>
              <a:t>: (VET-B4)</a:t>
            </a:r>
            <a:br>
              <a:rPr lang="en-GB" sz="4000" b="1" dirty="0">
                <a:solidFill>
                  <a:srgbClr val="94C020"/>
                </a:solidFill>
                <a:latin typeface="+mn-lt"/>
              </a:rPr>
            </a:br>
            <a:r>
              <a:rPr lang="en-GB" sz="4000" b="1" dirty="0" err="1">
                <a:solidFill>
                  <a:srgbClr val="94C020"/>
                </a:solidFill>
                <a:latin typeface="+mn-lt"/>
              </a:rPr>
              <a:t>Módulo</a:t>
            </a:r>
            <a:r>
              <a:rPr lang="en-GB" sz="4000" b="1" dirty="0">
                <a:solidFill>
                  <a:srgbClr val="94C020"/>
                </a:solidFill>
                <a:latin typeface="+mn-lt"/>
              </a:rPr>
              <a:t>: (</a:t>
            </a:r>
            <a:r>
              <a:rPr lang="pt-PT" sz="4000" dirty="0"/>
              <a:t>Tecnologias digitais e inteligência artificial</a:t>
            </a:r>
            <a:r>
              <a:rPr lang="en-GB" sz="4000" b="1" dirty="0">
                <a:solidFill>
                  <a:srgbClr val="94C020"/>
                </a:solidFill>
                <a:latin typeface="+mn-lt"/>
              </a:rPr>
              <a:t>)</a:t>
            </a:r>
            <a:br>
              <a:rPr lang="en-GB" sz="4000" b="1" dirty="0">
                <a:solidFill>
                  <a:srgbClr val="94C020"/>
                </a:solidFill>
                <a:latin typeface="+mn-lt"/>
              </a:rPr>
            </a:br>
            <a:r>
              <a:rPr lang="en-GB" sz="4000" b="1" dirty="0" err="1">
                <a:solidFill>
                  <a:srgbClr val="94C020"/>
                </a:solidFill>
                <a:latin typeface="+mn-lt"/>
              </a:rPr>
              <a:t>Unidade</a:t>
            </a:r>
            <a:r>
              <a:rPr lang="en-GB" sz="4000" b="1" dirty="0">
                <a:solidFill>
                  <a:srgbClr val="94C020"/>
                </a:solidFill>
                <a:latin typeface="+mn-lt"/>
              </a:rPr>
              <a:t> Curricular</a:t>
            </a:r>
            <a:r>
              <a:rPr lang="en-GB" sz="4000" dirty="0"/>
              <a:t>: (</a:t>
            </a:r>
            <a:r>
              <a:rPr lang="en-GB" sz="4000" dirty="0" err="1"/>
              <a:t>Tecnologias</a:t>
            </a:r>
            <a:r>
              <a:rPr lang="en-GB" sz="4000" dirty="0"/>
              <a:t> de </a:t>
            </a:r>
            <a:r>
              <a:rPr lang="en-GB" sz="4000" dirty="0" err="1"/>
              <a:t>automatização</a:t>
            </a:r>
            <a:r>
              <a:rPr lang="en-GB" sz="4000" dirty="0"/>
              <a:t>)</a:t>
            </a:r>
            <a:endParaRPr lang="en-GB" sz="4000" b="1" dirty="0">
              <a:solidFill>
                <a:srgbClr val="94C020"/>
              </a:solidFill>
              <a:latin typeface="+mn-lt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3480B5-24EA-F078-8AFA-9CEF68721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99498"/>
            <a:ext cx="9144000" cy="1655762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Autor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(</a:t>
            </a:r>
            <a:r>
              <a:rPr lang="it-IT" dirty="0"/>
              <a:t>CERTH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52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68C1C45-34BA-34E6-DC19-054C9F29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56053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 err="1"/>
              <a:t>Aplicações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agriculturare</a:t>
            </a:r>
            <a:endParaRPr lang="en-GB" sz="3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C17BD6-7D6F-4A21-1649-0477415F3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092117"/>
            <a:ext cx="10738607" cy="10848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sz="18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Sistema </a:t>
            </a:r>
            <a:r>
              <a:rPr lang="pt-PT" sz="1800" b="1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Augmenta</a:t>
            </a:r>
            <a:r>
              <a:rPr lang="pt-PT" sz="18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para visão artificial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 Sistema </a:t>
            </a:r>
            <a:r>
              <a:rPr lang="pt-PT" sz="18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Augmenta</a:t>
            </a: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utiliza tecnologia de visão artificial de última geração para analisar campos em tempo real para determinar a saúde da cultura e controlar operações de Taxa Variável, tais como fertilizante de nitrogénio, desfolhante auxiliar de colheita e aplicações de regulador de crescimento de plantas (PGR). Veja esta versão alargada para compreender como funciona.</a:t>
            </a:r>
            <a:endParaRPr lang="el-GR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DF8C3F-6725-02DC-5B3A-D8DA4D38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20</a:t>
            </a:fld>
            <a:endParaRPr lang="it-IT" dirty="0"/>
          </a:p>
        </p:txBody>
      </p:sp>
      <p:pic>
        <p:nvPicPr>
          <p:cNvPr id="5" name="Online Media 4" title="Augmenta System | What it actually sees (extended version)">
            <a:hlinkClick r:id="" action="ppaction://media"/>
            <a:extLst>
              <a:ext uri="{FF2B5EF4-FFF2-40B4-BE49-F238E27FC236}">
                <a16:creationId xmlns:a16="http://schemas.microsoft.com/office/drawing/2014/main" id="{1C100A3E-1D1D-C39B-7076-0BF0DB3188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85144" y="1459300"/>
            <a:ext cx="6325128" cy="3570903"/>
          </a:xfrm>
          <a:prstGeom prst="rect">
            <a:avLst/>
          </a:prstGeom>
        </p:spPr>
      </p:pic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D692CFAF-D9AC-ADC2-8369-66B1AA384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Digital Technologies and Artificial intelligence  / Learning Unit: Automation Technologies / Subunit: 3rd</a:t>
            </a:r>
          </a:p>
        </p:txBody>
      </p:sp>
    </p:spTree>
    <p:extLst>
      <p:ext uri="{BB962C8B-B14F-4D97-AF65-F5344CB8AC3E}">
        <p14:creationId xmlns:p14="http://schemas.microsoft.com/office/powerpoint/2010/main" val="332893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68C1C45-34BA-34E6-DC19-054C9F29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00075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Aplicações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agricultura</a:t>
            </a:r>
            <a:endParaRPr lang="en-GB" sz="36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DF8C3F-6725-02DC-5B3A-D8DA4D38CB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074F9C98-3E6D-3F4C-7BE3-A80EB4586B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235" y="5058561"/>
            <a:ext cx="10313565" cy="1112052"/>
          </a:xfrm>
        </p:spPr>
        <p:txBody>
          <a:bodyPr/>
          <a:lstStyle/>
          <a:p>
            <a:pPr algn="just"/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 Deere,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AutoTrac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Automation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P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pt-P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AutoTrac</a:t>
            </a:r>
            <a:r>
              <a:rPr lang="pt-P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Turn</a:t>
            </a:r>
            <a:r>
              <a:rPr lang="pt-P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Automation</a:t>
            </a:r>
            <a:r>
              <a:rPr lang="pt-P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nos tratores John </a:t>
            </a:r>
            <a:r>
              <a:rPr lang="pt-P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Deere</a:t>
            </a:r>
            <a:r>
              <a:rPr lang="pt-P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das séries 6R a 9R controla automaticamente toda a curva da cabeceira e gere todas as funções do trator e da alfaia com facilidade e precisão. Veja como pode reduzir as derrapagens e as sobreposições nas cabeceiras, bem como os custos com fertilizantes, produtos químicos e combustível.</a:t>
            </a:r>
            <a:endParaRPr lang="el-GR" sz="1800" dirty="0">
              <a:solidFill>
                <a:srgbClr val="8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2" name="Online Media 1" title="John Deere | AutoTrac Turnautomation">
            <a:hlinkClick r:id="" action="ppaction://media"/>
            <a:extLst>
              <a:ext uri="{FF2B5EF4-FFF2-40B4-BE49-F238E27FC236}">
                <a16:creationId xmlns:a16="http://schemas.microsoft.com/office/drawing/2014/main" id="{71BB76F7-A1A7-3F95-EC97-B690D67801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11914" y="1281112"/>
            <a:ext cx="6630523" cy="3743317"/>
          </a:xfrm>
          <a:prstGeom prst="rect">
            <a:avLst/>
          </a:prstGeom>
        </p:spPr>
      </p:pic>
      <p:sp>
        <p:nvSpPr>
          <p:cNvPr id="9" name="Segnaposto piè di pagina 1">
            <a:extLst>
              <a:ext uri="{FF2B5EF4-FFF2-40B4-BE49-F238E27FC236}">
                <a16:creationId xmlns:a16="http://schemas.microsoft.com/office/drawing/2014/main" id="{6DD2EB11-9107-C080-F8A5-50C1CE0C447A}"/>
              </a:ext>
            </a:extLst>
          </p:cNvPr>
          <p:cNvSpPr txBox="1">
            <a:spLocks/>
          </p:cNvSpPr>
          <p:nvPr/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en-US" sz="1200" b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Module: Digital Technologies and Artificial intelligence  / Learning Unit: Automation Technologies / Subunit: 3rd</a:t>
            </a:r>
          </a:p>
        </p:txBody>
      </p:sp>
    </p:spTree>
    <p:extLst>
      <p:ext uri="{BB962C8B-B14F-4D97-AF65-F5344CB8AC3E}">
        <p14:creationId xmlns:p14="http://schemas.microsoft.com/office/powerpoint/2010/main" val="407228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68C1C45-34BA-34E6-DC19-054C9F29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600074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Aplicações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agricultura</a:t>
            </a:r>
            <a:endParaRPr lang="en-GB" sz="36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DF8C3F-6725-02DC-5B3A-D8DA4D38CB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074F9C98-3E6D-3F4C-7BE3-A80EB4586B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4999838"/>
            <a:ext cx="10515600" cy="1170775"/>
          </a:xfrm>
        </p:spPr>
        <p:txBody>
          <a:bodyPr>
            <a:normAutofit/>
          </a:bodyPr>
          <a:lstStyle/>
          <a:p>
            <a:pPr algn="just"/>
            <a:r>
              <a:rPr lang="pt-PT" sz="1800" dirty="0"/>
              <a:t>Quantum </a:t>
            </a:r>
            <a:r>
              <a:rPr lang="pt-PT" sz="1800" dirty="0" err="1"/>
              <a:t>Tech</a:t>
            </a:r>
            <a:r>
              <a:rPr lang="pt-PT" sz="1800" dirty="0"/>
              <a:t>, Máquinas automatizadas, proporcionam um aumento da produção e facilitam o trabalho dos agricultores, tornando-o menos físico e moroso. Aqui trazemos-lhe uma análise das melhores máquinas agrícolas que encontrámos. Veja e diga-nos o que pensa</a:t>
            </a:r>
            <a:r>
              <a:rPr lang="en-US" sz="1800" dirty="0"/>
              <a:t>.</a:t>
            </a:r>
            <a:endParaRPr lang="en-GB" sz="1800" dirty="0"/>
          </a:p>
        </p:txBody>
      </p:sp>
      <p:pic>
        <p:nvPicPr>
          <p:cNvPr id="2" name="Online Media 1" title="Modern Agriculture Machines That Are At Another Level ▶10">
            <a:hlinkClick r:id="" action="ppaction://media"/>
            <a:extLst>
              <a:ext uri="{FF2B5EF4-FFF2-40B4-BE49-F238E27FC236}">
                <a16:creationId xmlns:a16="http://schemas.microsoft.com/office/drawing/2014/main" id="{394ABD3F-B582-7E0A-EF5E-59A6CA04A4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00462" y="1281112"/>
            <a:ext cx="6466053" cy="3650463"/>
          </a:xfrm>
          <a:prstGeom prst="rect">
            <a:avLst/>
          </a:prstGeom>
        </p:spPr>
      </p:pic>
      <p:sp>
        <p:nvSpPr>
          <p:cNvPr id="9" name="Segnaposto piè di pagina 1">
            <a:extLst>
              <a:ext uri="{FF2B5EF4-FFF2-40B4-BE49-F238E27FC236}">
                <a16:creationId xmlns:a16="http://schemas.microsoft.com/office/drawing/2014/main" id="{205D3F68-4D4F-59C5-988B-9B60A7F84599}"/>
              </a:ext>
            </a:extLst>
          </p:cNvPr>
          <p:cNvSpPr txBox="1">
            <a:spLocks/>
          </p:cNvSpPr>
          <p:nvPr/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en-US" sz="1200" b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Module: Digital Technologies and Artificial intelligence  / Learning Unit: Automation Technologies / Subunit: 3rd</a:t>
            </a:r>
          </a:p>
        </p:txBody>
      </p:sp>
    </p:spTree>
    <p:extLst>
      <p:ext uri="{BB962C8B-B14F-4D97-AF65-F5344CB8AC3E}">
        <p14:creationId xmlns:p14="http://schemas.microsoft.com/office/powerpoint/2010/main" val="54858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68C1C45-34BA-34E6-DC19-054C9F29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761869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Conclusão</a:t>
            </a:r>
            <a:endParaRPr lang="en-GB" sz="36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DF8C3F-6725-02DC-5B3A-D8DA4D38CB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23</a:t>
            </a:fld>
            <a:endParaRPr lang="it-IT" dirty="0"/>
          </a:p>
        </p:txBody>
      </p:sp>
      <p:sp>
        <p:nvSpPr>
          <p:cNvPr id="9" name="Segnaposto grafico 8">
            <a:extLst>
              <a:ext uri="{FF2B5EF4-FFF2-40B4-BE49-F238E27FC236}">
                <a16:creationId xmlns:a16="http://schemas.microsoft.com/office/drawing/2014/main" id="{2453C146-286B-46B3-D4D8-75725587DCF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98320" y="1719447"/>
            <a:ext cx="10226880" cy="4241146"/>
          </a:xfrm>
        </p:spPr>
        <p:txBody>
          <a:bodyPr/>
          <a:lstStyle/>
          <a:p>
            <a:pPr algn="just"/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Todas as tecnologias acima descritas estão a contribuir para o aumento da produtividade agrícola. </a:t>
            </a:r>
          </a:p>
          <a:p>
            <a:pPr algn="just"/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Uma gestão agrícola precisa e uma aplicação correta dos fatores de produção no momento certo e nas quantidades certas podem contribuir significativamente para aumentar os rendimentos e atingir o objetivo de 70%.</a:t>
            </a:r>
          </a:p>
          <a:p>
            <a:pPr algn="just"/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 aplicação racional dos fatores de produção contribui significativamente para a proteção do ambiente, reduzindo a adição de produtos químicos poluentes. </a:t>
            </a:r>
          </a:p>
          <a:p>
            <a:pPr algn="just"/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Limitam a infiltração profunda de elementos que poluem os aquíferos subterrâneos, mas também limitam os elementos que são transportados para os aquíferos subterrâneos pela erosão.</a:t>
            </a:r>
          </a:p>
          <a:p>
            <a:pPr algn="just"/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Limita também as emissões de gases com efeito de estufa, ao adicionar os elementos desejados no momento exato. A aplicação exata de pesticidas reduz a poluição ambiental. </a:t>
            </a:r>
          </a:p>
          <a:p>
            <a:pPr algn="just"/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Em geral, a Agricultura de Precisão é uma arma poderosa na proteção do ambiente.</a:t>
            </a:r>
            <a:endParaRPr lang="en-GB" dirty="0"/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9905DE6A-CC2F-8794-4934-E3CCED01178A}"/>
              </a:ext>
            </a:extLst>
          </p:cNvPr>
          <p:cNvSpPr txBox="1">
            <a:spLocks/>
          </p:cNvSpPr>
          <p:nvPr/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en-US" sz="1200" b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Module: Digital Technologies and Artificial intelligence  / Learning Unit: Automation Technologies / Subunit: 3rd</a:t>
            </a:r>
          </a:p>
        </p:txBody>
      </p:sp>
    </p:spTree>
    <p:extLst>
      <p:ext uri="{BB962C8B-B14F-4D97-AF65-F5344CB8AC3E}">
        <p14:creationId xmlns:p14="http://schemas.microsoft.com/office/powerpoint/2010/main" val="563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568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B80AC97-469E-C97E-B6A4-099FE39B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577"/>
            <a:ext cx="10807460" cy="1026993"/>
          </a:xfrm>
        </p:spPr>
        <p:txBody>
          <a:bodyPr>
            <a:noAutofit/>
          </a:bodyPr>
          <a:lstStyle/>
          <a:p>
            <a:pPr algn="just"/>
            <a:r>
              <a:rPr lang="pt-PT" sz="3500" dirty="0"/>
              <a:t>Introdução às tecnologias de automatização na agricultura</a:t>
            </a:r>
            <a:endParaRPr lang="en-GB" sz="35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48C2AD-647B-3FD1-B2FA-FB3EAEA11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194" y="2139192"/>
            <a:ext cx="9673206" cy="4059995"/>
          </a:xfrm>
        </p:spPr>
        <p:txBody>
          <a:bodyPr/>
          <a:lstStyle/>
          <a:p>
            <a:pPr algn="just"/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 automatização agrícola é um dos potenciais contribuintes significativos para melhorar a produtividade e reduzir o consumo e os impactos adversos</a:t>
            </a:r>
          </a:p>
          <a:p>
            <a:pPr algn="just"/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 utilização eficaz da automatização ajuda a maximizar a produção agrícola através de uma melhor utilização dos fatores de produção, reduz o desperdício global e pode melhorar a qualidade dos produtos agrícolas produzidos</a:t>
            </a:r>
          </a:p>
          <a:p>
            <a:pPr algn="just"/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Os desenvolvimentos mais significativos ocorreram durante o século XX com a introdução dos tratores</a:t>
            </a:r>
          </a:p>
          <a:p>
            <a:pPr algn="just"/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 primeiro trator agrícola alimentado por um motor de combustão interna foi construído pela </a:t>
            </a:r>
            <a:r>
              <a:rPr lang="pt-PT" sz="18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Hart</a:t>
            </a: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Parr</a:t>
            </a: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Company</a:t>
            </a:r>
            <a:endParaRPr lang="en-GB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Segnaposto piè di pagina 1">
            <a:extLst>
              <a:ext uri="{FF2B5EF4-FFF2-40B4-BE49-F238E27FC236}">
                <a16:creationId xmlns:a16="http://schemas.microsoft.com/office/drawing/2014/main" id="{AAF93C4D-114A-EE50-0CB0-64DE5F3A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Digital Technologies and Artificial intelligence  / Learning Unit: Automation Technologies / Subunit: 1st</a:t>
            </a:r>
          </a:p>
        </p:txBody>
      </p:sp>
    </p:spTree>
    <p:extLst>
      <p:ext uri="{BB962C8B-B14F-4D97-AF65-F5344CB8AC3E}">
        <p14:creationId xmlns:p14="http://schemas.microsoft.com/office/powerpoint/2010/main" val="1391053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972310" cy="1182269"/>
          </a:xfrm>
        </p:spPr>
        <p:txBody>
          <a:bodyPr>
            <a:noAutofit/>
          </a:bodyPr>
          <a:lstStyle/>
          <a:p>
            <a:r>
              <a:rPr lang="pt-PT" sz="3600" dirty="0"/>
              <a:t>Introdução às tecnologias de automatização na agricultura</a:t>
            </a:r>
            <a:endParaRPr lang="en-GB" sz="3600" dirty="0"/>
          </a:p>
        </p:txBody>
      </p:sp>
      <p:pic>
        <p:nvPicPr>
          <p:cNvPr id="7" name="Content Placeholder 6" descr="A tractor with large wheels&#10;&#10;Description automatically generated">
            <a:extLst>
              <a:ext uri="{FF2B5EF4-FFF2-40B4-BE49-F238E27FC236}">
                <a16:creationId xmlns:a16="http://schemas.microsoft.com/office/drawing/2014/main" id="{B7F5E6F5-7DB3-B7AE-717E-49DC7231C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3170" y="1617843"/>
            <a:ext cx="5387340" cy="3625276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 descr="A tractor with large wheels&#10;&#10;Description automatically generated">
            <a:extLst>
              <a:ext uri="{FF2B5EF4-FFF2-40B4-BE49-F238E27FC236}">
                <a16:creationId xmlns:a16="http://schemas.microsoft.com/office/drawing/2014/main" id="{E6008151-F8CB-FE88-AC73-7FD35AAED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86" y="1617843"/>
            <a:ext cx="5000147" cy="36854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4280E7-620F-4874-2185-5534D6E4CE0B}"/>
              </a:ext>
            </a:extLst>
          </p:cNvPr>
          <p:cNvSpPr/>
          <p:nvPr/>
        </p:nvSpPr>
        <p:spPr>
          <a:xfrm>
            <a:off x="620086" y="5469622"/>
            <a:ext cx="5000147" cy="419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Henry Ford &amp; Son Corporation (1917)</a:t>
            </a:r>
            <a:endParaRPr lang="el-GR" sz="1600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C40D4E-CB7F-7005-E291-55CD06F6A0C1}"/>
              </a:ext>
            </a:extLst>
          </p:cNvPr>
          <p:cNvSpPr/>
          <p:nvPr/>
        </p:nvSpPr>
        <p:spPr>
          <a:xfrm>
            <a:off x="6810363" y="5469622"/>
            <a:ext cx="5000147" cy="419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Hart Parr Company Tractor (1900’s)</a:t>
            </a:r>
            <a:endParaRPr lang="el-GR" sz="1600" dirty="0">
              <a:solidFill>
                <a:sysClr val="windowText" lastClr="000000"/>
              </a:solidFill>
            </a:endParaRPr>
          </a:p>
        </p:txBody>
      </p:sp>
      <p:sp>
        <p:nvSpPr>
          <p:cNvPr id="8" name="Segnaposto piè di pagina 1">
            <a:extLst>
              <a:ext uri="{FF2B5EF4-FFF2-40B4-BE49-F238E27FC236}">
                <a16:creationId xmlns:a16="http://schemas.microsoft.com/office/drawing/2014/main" id="{49B0FEEE-26E1-0953-770C-A23417F3F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Digital Technologies and Artificial intelligence  / Learning Unit: Automation Technologies / Subunit: 1st</a:t>
            </a:r>
          </a:p>
        </p:txBody>
      </p:sp>
    </p:spTree>
    <p:extLst>
      <p:ext uri="{BB962C8B-B14F-4D97-AF65-F5344CB8AC3E}">
        <p14:creationId xmlns:p14="http://schemas.microsoft.com/office/powerpoint/2010/main" val="190917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15B79C-88FB-B604-33F6-E0B1E73E5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3600" dirty="0"/>
              <a:t>O que são tecnologias de automatização na agricultura</a:t>
            </a:r>
            <a:r>
              <a:rPr lang="en-GB" sz="3600" dirty="0"/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EEE677-F961-227B-5672-4798FA000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3357"/>
            <a:ext cx="10515600" cy="4163605"/>
          </a:xfrm>
        </p:spPr>
        <p:txBody>
          <a:bodyPr/>
          <a:lstStyle/>
          <a:p>
            <a:pPr algn="just"/>
            <a:r>
              <a:rPr lang="pt-PT" sz="1800" dirty="0">
                <a:solidFill>
                  <a:srgbClr val="000000"/>
                </a:solidFill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A automatização da agricultura é o processo de utilização de vários equipamentos tecnológicos para melhorar e automatizar as atividades agrícolas</a:t>
            </a:r>
          </a:p>
          <a:p>
            <a:pPr algn="just"/>
            <a:r>
              <a:rPr lang="pt-PT" sz="1800" dirty="0">
                <a:solidFill>
                  <a:srgbClr val="000000"/>
                </a:solidFill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Esta tecnologia agrícola tem como objetivo aliviar as operações agrícolas de mão de obra intensiva e morosas que os agricultores de todo o mundo enfrentam</a:t>
            </a:r>
          </a:p>
          <a:p>
            <a:pPr algn="just"/>
            <a:r>
              <a:rPr lang="pt-PT" sz="1800" b="1" dirty="0">
                <a:solidFill>
                  <a:srgbClr val="000000"/>
                </a:solidFill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Tratores</a:t>
            </a:r>
            <a:r>
              <a:rPr lang="pt-PT" sz="1800" dirty="0">
                <a:solidFill>
                  <a:srgbClr val="000000"/>
                </a:solidFill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 automatizados, </a:t>
            </a:r>
            <a:r>
              <a:rPr lang="pt-PT" sz="1800" b="1" dirty="0">
                <a:solidFill>
                  <a:srgbClr val="000000"/>
                </a:solidFill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GPS</a:t>
            </a:r>
            <a:r>
              <a:rPr lang="pt-PT" sz="1800" dirty="0">
                <a:solidFill>
                  <a:srgbClr val="000000"/>
                </a:solidFill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pt-PT" sz="1800" b="1" dirty="0" err="1">
                <a:solidFill>
                  <a:srgbClr val="000000"/>
                </a:solidFill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drones</a:t>
            </a:r>
            <a:r>
              <a:rPr lang="pt-PT" sz="1800" dirty="0">
                <a:solidFill>
                  <a:srgbClr val="000000"/>
                </a:solidFill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, robótica e software como forma de transformar a atual indústria agrícola.</a:t>
            </a:r>
            <a:endParaRPr lang="en-US" sz="1800" dirty="0">
              <a:solidFill>
                <a:srgbClr val="000000"/>
              </a:solidFill>
              <a:latin typeface="Minion Pro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1ABC1B-5CE1-2165-AAE3-9AB3AB92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3A5EF61F-90DA-1059-EA5A-8EA1F31FD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Module: Digital Technologies and Artificial intelligence  / Learning Unit: Automation Technologies / Subunit: 1st</a:t>
            </a:r>
          </a:p>
        </p:txBody>
      </p:sp>
    </p:spTree>
    <p:extLst>
      <p:ext uri="{BB962C8B-B14F-4D97-AF65-F5344CB8AC3E}">
        <p14:creationId xmlns:p14="http://schemas.microsoft.com/office/powerpoint/2010/main" val="3776167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68C1C45-34BA-34E6-DC19-054C9F29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600074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Sistemas</a:t>
            </a:r>
            <a:r>
              <a:rPr lang="en-GB" sz="3600" dirty="0"/>
              <a:t> de </a:t>
            </a:r>
            <a:r>
              <a:rPr lang="en-GB" sz="3600" dirty="0" err="1"/>
              <a:t>automatização</a:t>
            </a:r>
            <a:r>
              <a:rPr lang="en-GB" sz="3600" dirty="0"/>
              <a:t> </a:t>
            </a:r>
            <a:r>
              <a:rPr lang="en-GB" sz="3600" dirty="0" err="1"/>
              <a:t>agrícola</a:t>
            </a:r>
            <a:r>
              <a:rPr lang="en-GB" sz="3600" dirty="0"/>
              <a:t>: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DF8C3F-6725-02DC-5B3A-D8DA4D38CB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9" name="Segnaposto grafico 8">
            <a:extLst>
              <a:ext uri="{FF2B5EF4-FFF2-40B4-BE49-F238E27FC236}">
                <a16:creationId xmlns:a16="http://schemas.microsoft.com/office/drawing/2014/main" id="{2453C146-286B-46B3-D4D8-75725587DCF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1" y="1562194"/>
            <a:ext cx="9982200" cy="4395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sz="1800" dirty="0"/>
              <a:t>Muitos sistemas de automatização agrícola, tal como muitos sistemas de automatização na maioria das indústrias, executam as seguintes ações</a:t>
            </a:r>
            <a:r>
              <a:rPr lang="en-US" sz="1800" dirty="0"/>
              <a:t>:</a:t>
            </a:r>
          </a:p>
          <a:p>
            <a:pPr marL="0" indent="0" algn="just">
              <a:buNone/>
            </a:pPr>
            <a:endParaRPr lang="en-US" sz="1800" dirty="0"/>
          </a:p>
          <a:p>
            <a:pPr algn="just"/>
            <a:r>
              <a:rPr lang="pt-PT" sz="1800" b="1" dirty="0"/>
              <a:t>Obter e processar </a:t>
            </a:r>
            <a:r>
              <a:rPr lang="pt-PT" sz="1800" dirty="0"/>
              <a:t>informações.</a:t>
            </a:r>
          </a:p>
          <a:p>
            <a:pPr algn="just"/>
            <a:r>
              <a:rPr lang="pt-PT" sz="1800" b="1" dirty="0"/>
              <a:t>Tomar uma decisão.</a:t>
            </a:r>
          </a:p>
          <a:p>
            <a:pPr algn="just"/>
            <a:r>
              <a:rPr lang="pt-PT" sz="1800" b="1" dirty="0"/>
              <a:t>Realizar </a:t>
            </a:r>
            <a:r>
              <a:rPr lang="pt-PT" sz="1800" dirty="0"/>
              <a:t>algumas ações</a:t>
            </a:r>
            <a:r>
              <a:rPr lang="en-US" sz="1800" dirty="0"/>
              <a:t>.</a:t>
            </a:r>
          </a:p>
          <a:p>
            <a:pPr algn="just"/>
            <a:endParaRPr lang="en-US" sz="1800" dirty="0"/>
          </a:p>
          <a:p>
            <a:pPr marL="0" indent="0" algn="just">
              <a:buNone/>
            </a:pPr>
            <a:r>
              <a:rPr lang="pt-PT" sz="1800" dirty="0">
                <a:solidFill>
                  <a:srgbClr val="000000"/>
                </a:solidFill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O sistema de automação necessita de informação para tomar decisões apropriadas antes de realizar ações. Se o sistema de automatização tiver informação incorreta, tomará decisões erradas e realizará ações incorretas. A informação requerida por muitos sistemas de automação agrícola pode frequentemente ser de um de três tipos. Estes tipos são os pontos de referência, as variáveis agrícolas e as variáveis do sistema de automatização. Os pontos de referência são saídas, condições ou relações desejadas fornecidas ao sistema de automatização a partir do exterior</a:t>
            </a:r>
            <a:r>
              <a:rPr lang="en-GB" sz="1800" dirty="0">
                <a:solidFill>
                  <a:srgbClr val="000000"/>
                </a:solidFill>
                <a:effectLst/>
                <a:latin typeface="Minion Pro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GB" dirty="0"/>
          </a:p>
        </p:txBody>
      </p:sp>
      <p:sp>
        <p:nvSpPr>
          <p:cNvPr id="20" name="Segnaposto piè di pagina 1">
            <a:extLst>
              <a:ext uri="{FF2B5EF4-FFF2-40B4-BE49-F238E27FC236}">
                <a16:creationId xmlns:a16="http://schemas.microsoft.com/office/drawing/2014/main" id="{ABF8CC26-E9BB-C043-8AA3-0182284C2990}"/>
              </a:ext>
            </a:extLst>
          </p:cNvPr>
          <p:cNvSpPr txBox="1">
            <a:spLocks/>
          </p:cNvSpPr>
          <p:nvPr/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en-US" sz="1200" b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Module: Digital Technologies and Artificial intelligence  / Learning Unit: Automation Technologies / Subunit: 2nd</a:t>
            </a:r>
          </a:p>
        </p:txBody>
      </p:sp>
    </p:spTree>
    <p:extLst>
      <p:ext uri="{BB962C8B-B14F-4D97-AF65-F5344CB8AC3E}">
        <p14:creationId xmlns:p14="http://schemas.microsoft.com/office/powerpoint/2010/main" val="2269428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68C1C45-34BA-34E6-DC19-054C9F29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600074"/>
          </a:xfrm>
        </p:spPr>
        <p:txBody>
          <a:bodyPr>
            <a:normAutofit/>
          </a:bodyPr>
          <a:lstStyle/>
          <a:p>
            <a:pPr algn="ctr"/>
            <a:r>
              <a:rPr lang="pt-PT" sz="3600" dirty="0"/>
              <a:t>O que é um controlador PID</a:t>
            </a:r>
            <a:r>
              <a:rPr lang="en-GB" sz="3600" dirty="0"/>
              <a:t>?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DF8C3F-6725-02DC-5B3A-D8DA4D38CB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9" name="Segnaposto grafico 8">
            <a:extLst>
              <a:ext uri="{FF2B5EF4-FFF2-40B4-BE49-F238E27FC236}">
                <a16:creationId xmlns:a16="http://schemas.microsoft.com/office/drawing/2014/main" id="{2453C146-286B-46B3-D4D8-75725587DCF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635852"/>
            <a:ext cx="10515599" cy="43219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sz="18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 controlador PID </a:t>
            </a: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é um compensador em série, que está integrado, no todo ou em parte, no ramo reto da malha fechada do sistema e ajusta adequadamente o sinal que ativa o sistema sob controlo, tendo em conta o desvio (erro) da entrada (normalmente a especificação desejada para a saída) em relação à saída real do sistema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Um </a:t>
            </a:r>
            <a:r>
              <a:rPr lang="pt-PT" sz="18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controlador PID </a:t>
            </a: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inclui 3 termos principais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 termo Proporcional (termo Proporcional ou P),</a:t>
            </a:r>
          </a:p>
          <a:p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 termo Integral ou I, </a:t>
            </a:r>
          </a:p>
          <a:p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 termo diferencial (termo Derivado ou D).</a:t>
            </a:r>
            <a:endParaRPr lang="en-US" sz="18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DA857C72-C724-BEDA-B2E0-0F71BCC1A3F9}"/>
              </a:ext>
            </a:extLst>
          </p:cNvPr>
          <p:cNvSpPr txBox="1">
            <a:spLocks/>
          </p:cNvSpPr>
          <p:nvPr/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en-US" sz="1200" b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Module: Digital Technologies and Artificial intelligence  / Learning Unit: Automation Technologies / Subunit: 2nd</a:t>
            </a:r>
          </a:p>
        </p:txBody>
      </p:sp>
    </p:spTree>
    <p:extLst>
      <p:ext uri="{BB962C8B-B14F-4D97-AF65-F5344CB8AC3E}">
        <p14:creationId xmlns:p14="http://schemas.microsoft.com/office/powerpoint/2010/main" val="1634561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68C1C45-34BA-34E6-DC19-054C9F29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600074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Controladores</a:t>
            </a:r>
            <a:endParaRPr lang="en-GB" sz="36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DF8C3F-6725-02DC-5B3A-D8DA4D38CB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9" name="Segnaposto grafico 8">
            <a:extLst>
              <a:ext uri="{FF2B5EF4-FFF2-40B4-BE49-F238E27FC236}">
                <a16:creationId xmlns:a16="http://schemas.microsoft.com/office/drawing/2014/main" id="{2453C146-286B-46B3-D4D8-75725587DCF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562194"/>
            <a:ext cx="10515599" cy="4395600"/>
          </a:xfrm>
        </p:spPr>
        <p:txBody>
          <a:bodyPr>
            <a:normAutofit/>
          </a:bodyPr>
          <a:lstStyle/>
          <a:p>
            <a:pPr algn="just"/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Os </a:t>
            </a:r>
            <a:r>
              <a:rPr lang="pt-PT" sz="18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controladores</a:t>
            </a: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podem ser classificados de acordo com o número de estados da saída do controlador. Em geral, quanto maior for o número de estados da saída, mais complicado e dispendioso será o controlador. Os controladores serão inicialmente classificados aqui nas categorias de controlo </a:t>
            </a:r>
            <a:r>
              <a:rPr lang="pt-PT" sz="18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on-off</a:t>
            </a: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de saída discreta e contínuo. O controlo "</a:t>
            </a:r>
            <a:r>
              <a:rPr lang="pt-PT" sz="18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on-off</a:t>
            </a: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" é o controlo mais simples. Consideremos, por exemplo, um sistema de aquecimento simples.</a:t>
            </a:r>
          </a:p>
          <a:p>
            <a:pPr algn="just"/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Os </a:t>
            </a:r>
            <a:r>
              <a:rPr lang="pt-PT" sz="18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controladores</a:t>
            </a: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podem ser analisados matematicamente para prever e compreender o desempenho e para permitir melhorias. A teoria clássica do controlo foi desenvolvida em meados do século XX para analisar os sistemas de automação.</a:t>
            </a:r>
          </a:p>
          <a:p>
            <a:pPr algn="just"/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Os </a:t>
            </a:r>
            <a:r>
              <a:rPr lang="pt-PT" sz="18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controladores</a:t>
            </a: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devem receber todos os sinais dos sensores e transformá-los em informações coerentes e fiáveis. Os sinais recebidos podem variar muito em termos de características como o nível do sinal, o conteúdo de frequência e o ruído. Os </a:t>
            </a:r>
            <a:r>
              <a:rPr lang="pt-PT" sz="18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front</a:t>
            </a: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8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ends</a:t>
            </a:r>
            <a:r>
              <a:rPr lang="pt-PT" sz="1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do controlador devem processar corretamente os sinais para obter informações fiáveis. Mas a tarefa mais importante do controlador é decidir a ação adequada.</a:t>
            </a:r>
            <a:endParaRPr lang="en-GB" dirty="0"/>
          </a:p>
        </p:txBody>
      </p:sp>
      <p:sp>
        <p:nvSpPr>
          <p:cNvPr id="6" name="Segnaposto piè di pagina 1">
            <a:extLst>
              <a:ext uri="{FF2B5EF4-FFF2-40B4-BE49-F238E27FC236}">
                <a16:creationId xmlns:a16="http://schemas.microsoft.com/office/drawing/2014/main" id="{8872725B-1E29-688D-DABF-F10BD9E73839}"/>
              </a:ext>
            </a:extLst>
          </p:cNvPr>
          <p:cNvSpPr txBox="1">
            <a:spLocks/>
          </p:cNvSpPr>
          <p:nvPr/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en-US" sz="1200" b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Module: Digital Technologies and Artificial intelligence  / Learning Unit: Automation Technologies / Subunit: 2nd</a:t>
            </a:r>
          </a:p>
        </p:txBody>
      </p:sp>
    </p:spTree>
    <p:extLst>
      <p:ext uri="{BB962C8B-B14F-4D97-AF65-F5344CB8AC3E}">
        <p14:creationId xmlns:p14="http://schemas.microsoft.com/office/powerpoint/2010/main" val="778687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68C1C45-34BA-34E6-DC19-054C9F29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600074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Microcomputadores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agricultura</a:t>
            </a:r>
            <a:endParaRPr lang="en-GB" sz="36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DF8C3F-6725-02DC-5B3A-D8DA4D38CB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9" name="Segnaposto grafico 8">
            <a:extLst>
              <a:ext uri="{FF2B5EF4-FFF2-40B4-BE49-F238E27FC236}">
                <a16:creationId xmlns:a16="http://schemas.microsoft.com/office/drawing/2014/main" id="{2453C146-286B-46B3-D4D8-75725587DCF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1015068" y="1562194"/>
            <a:ext cx="10338731" cy="4395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sz="1800" dirty="0"/>
              <a:t>Conjunto de mecanismos/dispositivos no ambiente que realizam uma ação ou atividade específica e interagem. Como podemos ver, no domínio da agricultura, não é possível acabar com a contribuição dos sistemas informáticos, uma vez que estes se tornaram indispensáveis em todos os ramos da atividade humana</a:t>
            </a:r>
            <a:r>
              <a:rPr lang="en-US" sz="1800" dirty="0"/>
              <a:t>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GB" sz="1800" b="1" dirty="0" err="1"/>
              <a:t>Requisitos</a:t>
            </a:r>
            <a:r>
              <a:rPr lang="en-GB" sz="1800" b="1" dirty="0"/>
              <a:t> do </a:t>
            </a:r>
            <a:r>
              <a:rPr lang="en-GB" sz="1800" b="1" dirty="0" err="1"/>
              <a:t>sistema</a:t>
            </a:r>
            <a:r>
              <a:rPr lang="en-GB" sz="1800" b="1" dirty="0"/>
              <a:t>:</a:t>
            </a:r>
          </a:p>
          <a:p>
            <a:pPr algn="just"/>
            <a:r>
              <a:rPr lang="pt-PT" sz="1800" dirty="0"/>
              <a:t>Em muitos casos, basta um computador que possa ser programado para receber simplesmente dados do ambiente (por exemplo, alterações de temperatura, distância, iluminação, acionamento de botões) ...</a:t>
            </a:r>
          </a:p>
          <a:p>
            <a:pPr algn="just"/>
            <a:r>
              <a:rPr lang="pt-PT" sz="1800" dirty="0"/>
              <a:t>Depois, após processamento, dar comandos para ações como acender uma lâmpada (iluminação da unidade), o movimento de um mecanismo (por exemplo, uma unidade de ventilação ou um mecanismo de vedação), a geração de um som (sirene para notificação de emergência).</a:t>
            </a:r>
          </a:p>
          <a:p>
            <a:pPr algn="just"/>
            <a:r>
              <a:rPr lang="pt-PT" sz="1800" dirty="0"/>
              <a:t>A possibilidade de notificação remota do que está a acontecer ou de delegar ações é muito bem-vinda.</a:t>
            </a:r>
          </a:p>
          <a:p>
            <a:pPr algn="just"/>
            <a:r>
              <a:rPr lang="pt-PT" sz="1800" dirty="0"/>
              <a:t>A dimensão reduzida e a resistência a condições ambientais extremas (por exemplo, temperatura, humidade, radiação) e o baixo consumo de energia são uma prioridade. </a:t>
            </a:r>
            <a:endParaRPr lang="en-GB" sz="1800" b="1" dirty="0"/>
          </a:p>
        </p:txBody>
      </p:sp>
      <p:sp>
        <p:nvSpPr>
          <p:cNvPr id="8" name="Segnaposto piè di pagina 1">
            <a:extLst>
              <a:ext uri="{FF2B5EF4-FFF2-40B4-BE49-F238E27FC236}">
                <a16:creationId xmlns:a16="http://schemas.microsoft.com/office/drawing/2014/main" id="{BE35B203-97E8-504D-91F6-2AA4D75BBA9D}"/>
              </a:ext>
            </a:extLst>
          </p:cNvPr>
          <p:cNvSpPr txBox="1">
            <a:spLocks/>
          </p:cNvSpPr>
          <p:nvPr/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en-US" sz="1200" b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Module: Digital Technologies and Artificial intelligence  / Learning Unit: Automation Technologies / Subunit: 2nd</a:t>
            </a:r>
          </a:p>
        </p:txBody>
      </p:sp>
    </p:spTree>
    <p:extLst>
      <p:ext uri="{BB962C8B-B14F-4D97-AF65-F5344CB8AC3E}">
        <p14:creationId xmlns:p14="http://schemas.microsoft.com/office/powerpoint/2010/main" val="9556287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B39D7B13-89CB-6947-98A3-110CF513C419}" vid="{8C3FCB74-990D-A34C-BE58-DA2F45AA149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</TotalTime>
  <Words>2375</Words>
  <Application>Microsoft Office PowerPoint</Application>
  <PresentationFormat>Ecrã Panorâmico</PresentationFormat>
  <Paragraphs>134</Paragraphs>
  <Slides>24</Slides>
  <Notes>0</Notes>
  <HiddenSlides>0</HiddenSlides>
  <MMClips>3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Minion Pro</vt:lpstr>
      <vt:lpstr>Times New Roman</vt:lpstr>
      <vt:lpstr>Wingdings</vt:lpstr>
      <vt:lpstr>Tema1</vt:lpstr>
      <vt:lpstr>Apresentação do PowerPoint</vt:lpstr>
      <vt:lpstr>Curso: (VET-B4) Módulo: (Tecnologias digitais e inteligência artificial) Unidade Curricular: (Tecnologias de automatização)</vt:lpstr>
      <vt:lpstr>Introdução às tecnologias de automatização na agricultura</vt:lpstr>
      <vt:lpstr>Introdução às tecnologias de automatização na agricultura</vt:lpstr>
      <vt:lpstr>O que são tecnologias de automatização na agricultura?</vt:lpstr>
      <vt:lpstr>Sistemas de automatização agrícola:</vt:lpstr>
      <vt:lpstr>O que é um controlador PID?</vt:lpstr>
      <vt:lpstr>Controladores</vt:lpstr>
      <vt:lpstr>Microcomputadores na agricultura</vt:lpstr>
      <vt:lpstr>Sistemas informáticos: Arduino e Raspberry Pi</vt:lpstr>
      <vt:lpstr>Aplicações na agricultura</vt:lpstr>
      <vt:lpstr>Aplicações na agricultura</vt:lpstr>
      <vt:lpstr>Aplicações na agricultura</vt:lpstr>
      <vt:lpstr>Aplicações na agricultura</vt:lpstr>
      <vt:lpstr>Aplicações na agricultura</vt:lpstr>
      <vt:lpstr>Aplicações na agricultura</vt:lpstr>
      <vt:lpstr>Aplicações na agricultura</vt:lpstr>
      <vt:lpstr>Aplicações na agricultura</vt:lpstr>
      <vt:lpstr>Aplicações na agricultura</vt:lpstr>
      <vt:lpstr>Aplicações na agriculturare</vt:lpstr>
      <vt:lpstr>Aplicações na agricultura</vt:lpstr>
      <vt:lpstr>Aplicações na agricultura</vt:lpstr>
      <vt:lpstr>Conclusão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Joaquim Fernando Moreira da Silva</cp:lastModifiedBy>
  <cp:revision>82</cp:revision>
  <dcterms:created xsi:type="dcterms:W3CDTF">2022-08-02T09:54:50Z</dcterms:created>
  <dcterms:modified xsi:type="dcterms:W3CDTF">2024-03-18T17:57:19Z</dcterms:modified>
</cp:coreProperties>
</file>