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notesMasterIdLst>
    <p:notesMasterId r:id="rId43"/>
  </p:notesMasterIdLst>
  <p:sldIdLst>
    <p:sldId id="265" r:id="rId2"/>
    <p:sldId id="256" r:id="rId3"/>
    <p:sldId id="260" r:id="rId4"/>
    <p:sldId id="269" r:id="rId5"/>
    <p:sldId id="283" r:id="rId6"/>
    <p:sldId id="273" r:id="rId7"/>
    <p:sldId id="274" r:id="rId8"/>
    <p:sldId id="281" r:id="rId9"/>
    <p:sldId id="290" r:id="rId10"/>
    <p:sldId id="284" r:id="rId11"/>
    <p:sldId id="285" r:id="rId12"/>
    <p:sldId id="304" r:id="rId13"/>
    <p:sldId id="277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9" r:id="rId26"/>
    <p:sldId id="370" r:id="rId27"/>
    <p:sldId id="334" r:id="rId28"/>
    <p:sldId id="335" r:id="rId29"/>
    <p:sldId id="338" r:id="rId30"/>
    <p:sldId id="339" r:id="rId31"/>
    <p:sldId id="340" r:id="rId32"/>
    <p:sldId id="341" r:id="rId33"/>
    <p:sldId id="336" r:id="rId34"/>
    <p:sldId id="343" r:id="rId35"/>
    <p:sldId id="344" r:id="rId36"/>
    <p:sldId id="337" r:id="rId37"/>
    <p:sldId id="371" r:id="rId38"/>
    <p:sldId id="345" r:id="rId39"/>
    <p:sldId id="346" r:id="rId40"/>
    <p:sldId id="347" r:id="rId41"/>
    <p:sldId id="266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94C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11"/>
    <p:restoredTop sz="96405"/>
  </p:normalViewPr>
  <p:slideViewPr>
    <p:cSldViewPr snapToGrid="0">
      <p:cViewPr>
        <p:scale>
          <a:sx n="80" d="100"/>
          <a:sy n="80" d="100"/>
        </p:scale>
        <p:origin x="112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SEPDF/cache/1183.pdf" TargetMode="External"/><Relationship Id="rId2" Type="http://schemas.openxmlformats.org/officeDocument/2006/relationships/hyperlink" Target="https://www.youtube.com/watch?v=zCRKvDyyHmI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Ad7t33fdo" TargetMode="External"/><Relationship Id="rId2" Type="http://schemas.openxmlformats.org/officeDocument/2006/relationships/hyperlink" Target="https://www.youtube.com/watch?v=pE7a4N9GDKk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HQNIrsojU" TargetMode="External"/><Relationship Id="rId2" Type="http://schemas.openxmlformats.org/officeDocument/2006/relationships/hyperlink" Target="https://single-market-economy.ec.europa.eu/sectors/biotechnology/bio-based-products_en#:~:text=Bio%2Dbased%20products%20are%20wholly,and%20paper%2C%20textiles%2C%20etc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p1i8_JFsao" TargetMode="External"/><Relationship Id="rId2" Type="http://schemas.openxmlformats.org/officeDocument/2006/relationships/hyperlink" Target="https://www.weforum.org/agenda/2022/10/what-is-regenerative-agriculture/#:~:text=Regenerative%20agriculture%20focuses%20on%20improving,well%20as%20reducing%20soil%20erosion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OhsLFvmJU" TargetMode="External"/><Relationship Id="rId2" Type="http://schemas.openxmlformats.org/officeDocument/2006/relationships/hyperlink" Target="https://www.mdpi.com/2673-4591/9/1/10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8FEAC-3B39-3024-1FCA-4B3556E45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33B6E2-4369-9435-8C0D-2F1BDFFD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896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GB" dirty="0"/>
              <a:t>1.3. Linear vs Circular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E361B0-B93C-93CF-E1E8-770F9D129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>
                <a:solidFill>
                  <a:srgbClr val="595959"/>
                </a:solidFill>
                <a:latin typeface="Söhne"/>
              </a:rPr>
              <a:t>Nos últimos 150 anos, o progresso industrial seguiu, em grande medida, um modelo económico linear</a:t>
            </a:r>
            <a:r>
              <a:rPr lang="en-GB" b="0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marL="0" indent="0" algn="l">
              <a:buNone/>
            </a:pPr>
            <a:endParaRPr lang="en-GB" b="0" i="0" dirty="0">
              <a:solidFill>
                <a:srgbClr val="595959"/>
              </a:solidFill>
              <a:effectLst/>
              <a:latin typeface="Söhne"/>
            </a:endParaRPr>
          </a:p>
          <a:p>
            <a:r>
              <a:rPr lang="pt-PT" u="sng" dirty="0">
                <a:solidFill>
                  <a:srgbClr val="595959"/>
                </a:solidFill>
                <a:latin typeface="Söhne"/>
              </a:rPr>
              <a:t>Conhecido como o sistema "take-</a:t>
            </a:r>
            <a:r>
              <a:rPr lang="pt-PT" u="sng" dirty="0" err="1">
                <a:solidFill>
                  <a:srgbClr val="595959"/>
                </a:solidFill>
                <a:latin typeface="Söhne"/>
              </a:rPr>
              <a:t>make</a:t>
            </a:r>
            <a:r>
              <a:rPr lang="pt-PT" u="sng" dirty="0">
                <a:solidFill>
                  <a:srgbClr val="595959"/>
                </a:solidFill>
                <a:latin typeface="Söhne"/>
              </a:rPr>
              <a:t>-</a:t>
            </a:r>
            <a:r>
              <a:rPr lang="pt-PT" u="sng" dirty="0" err="1">
                <a:solidFill>
                  <a:srgbClr val="595959"/>
                </a:solidFill>
                <a:latin typeface="Söhne"/>
              </a:rPr>
              <a:t>waste</a:t>
            </a:r>
            <a:r>
              <a:rPr lang="pt-PT" u="sng" dirty="0">
                <a:solidFill>
                  <a:srgbClr val="595959"/>
                </a:solidFill>
                <a:latin typeface="Söhne"/>
              </a:rPr>
              <a:t>"</a:t>
            </a:r>
            <a:r>
              <a:rPr lang="en-GB" b="0" i="0" u="sng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/>
            <a:r>
              <a:rPr lang="pt-PT" dirty="0">
                <a:latin typeface="Söhne"/>
              </a:rPr>
              <a:t>Recursos utilizados para produzir artigos que se transformam em resíduos</a:t>
            </a:r>
          </a:p>
          <a:p>
            <a:pPr marL="742950" lvl="1" indent="-285750"/>
            <a:r>
              <a:rPr lang="pt-PT" dirty="0">
                <a:latin typeface="Söhne"/>
              </a:rPr>
              <a:t>Os produtos seguem uma trajetória linear desde as matérias-primas até aos resíduos descartados</a:t>
            </a:r>
            <a:endParaRPr lang="en-GB" b="0" i="0" dirty="0">
              <a:effectLst/>
              <a:latin typeface="Söhne"/>
            </a:endParaRPr>
          </a:p>
          <a:p>
            <a:r>
              <a:rPr lang="en-GB" u="sng" dirty="0" err="1">
                <a:solidFill>
                  <a:srgbClr val="595959"/>
                </a:solidFill>
                <a:latin typeface="Söhne"/>
              </a:rPr>
              <a:t>Vantagens</a:t>
            </a:r>
            <a:r>
              <a:rPr lang="en-GB" u="sng" dirty="0">
                <a:solidFill>
                  <a:srgbClr val="595959"/>
                </a:solidFill>
                <a:latin typeface="Söhne"/>
              </a:rPr>
              <a:t> do </a:t>
            </a:r>
            <a:r>
              <a:rPr lang="en-GB" u="sng" dirty="0" err="1">
                <a:solidFill>
                  <a:srgbClr val="595959"/>
                </a:solidFill>
                <a:latin typeface="Söhne"/>
              </a:rPr>
              <a:t>modelo</a:t>
            </a:r>
            <a:r>
              <a:rPr lang="en-GB" u="sng" dirty="0">
                <a:solidFill>
                  <a:srgbClr val="595959"/>
                </a:solidFill>
                <a:latin typeface="Söhne"/>
              </a:rPr>
              <a:t> linear:</a:t>
            </a:r>
            <a:endParaRPr lang="en-GB" b="0" i="0" u="sng" dirty="0">
              <a:solidFill>
                <a:srgbClr val="595959"/>
              </a:solidFill>
              <a:effectLst/>
              <a:latin typeface="Söhne"/>
            </a:endParaRPr>
          </a:p>
          <a:p>
            <a:pPr marL="742950" lvl="1" indent="-285750"/>
            <a:r>
              <a:rPr lang="pt-PT" dirty="0">
                <a:latin typeface="Söhne"/>
              </a:rPr>
              <a:t>Permitiu a produção em massa e o crescimento económico</a:t>
            </a:r>
          </a:p>
          <a:p>
            <a:pPr marL="742950" lvl="1" indent="-285750"/>
            <a:r>
              <a:rPr lang="pt-PT" dirty="0">
                <a:latin typeface="Söhne"/>
              </a:rPr>
              <a:t>Tirou as pessoas da pobreza e fomentou o crescimento demográfico.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5CFD60C-3B1F-441F-E41E-03E4126F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</a:t>
            </a:r>
            <a:r>
              <a:rPr lang="en-GB" dirty="0"/>
              <a:t>Circular Economy – principles, dimensions, benefits and challenges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EF02FE-F2D8-905C-5150-C85FC42C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9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EBDAF-4B18-9367-F51B-7A2D5778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91E181-8687-E7FE-BBBB-8E37E13D2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PT" dirty="0">
                <a:solidFill>
                  <a:srgbClr val="595959"/>
                </a:solidFill>
              </a:rPr>
              <a:t>Os modelos circular e linear diferem na sua abordagem à criação e manutenção de valor. Enquanto uma economia linear funciona segundo uma sequência de "pegar-fazer-resíduos", em que as matérias-primas são colhidas, transformadas em produtos e, por fim, descartadas, a sua criação de valor depende da produção e comercialização do maior número possível de produtos</a:t>
            </a:r>
            <a:r>
              <a:rPr lang="en-GB" dirty="0">
                <a:solidFill>
                  <a:srgbClr val="595959"/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GB" dirty="0">
              <a:solidFill>
                <a:srgbClr val="595959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PT" dirty="0">
                <a:solidFill>
                  <a:srgbClr val="595959"/>
                </a:solidFill>
              </a:rPr>
              <a:t>A abordagem da economia circular centra-se na otimização da utilização dos recursos, privilegiando os fatores de produção sustentáveis, prolongando a vida útil dos produtos para maximizar o seu valor e reciclando os subprodutos e resíduos em novos materiais ou produtos</a:t>
            </a:r>
            <a:r>
              <a:rPr lang="en-GB" dirty="0">
                <a:solidFill>
                  <a:srgbClr val="595959"/>
                </a:solidFill>
              </a:rPr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0DE29F-C253-F34A-25DD-CCD89A19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</a:t>
            </a:r>
            <a:r>
              <a:rPr lang="en-GB" dirty="0"/>
              <a:t>Circular Economy – principles, dimensions, benefits and challenges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D198DE-3799-5787-70F8-54A480D1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8002049B-EAB3-4E50-F547-DEE26B02AD85}"/>
              </a:ext>
            </a:extLst>
          </p:cNvPr>
          <p:cNvSpPr txBox="1">
            <a:spLocks/>
          </p:cNvSpPr>
          <p:nvPr/>
        </p:nvSpPr>
        <p:spPr>
          <a:xfrm>
            <a:off x="3173896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400" kern="1200">
                <a:solidFill>
                  <a:srgbClr val="94C0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1.3. Linear vs Circular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03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1B5C2-221E-F6B9-AE45-974586092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D90E43-A5E4-1CBB-8AEC-9A16ED500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0137"/>
            <a:ext cx="10797209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Impacto ambiental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Reduzir a dependência das matérias-primas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Benefícios económicos e para o consumidor</a:t>
            </a:r>
            <a:endParaRPr lang="en-GB" b="0" i="0" dirty="0">
              <a:solidFill>
                <a:srgbClr val="595959"/>
              </a:solidFill>
              <a:effectLst/>
              <a:latin typeface="Söhne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FAB6A4-40AD-FE0B-6766-CFF9CD3D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</a:t>
            </a:r>
            <a:r>
              <a:rPr lang="en-GB" dirty="0"/>
              <a:t>Circular Economy – principles, dimensions, benefits and challenges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5F25CB-A799-2E5C-532A-057D867C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A person holding a plant&#10;&#10;Description automatically generated">
            <a:extLst>
              <a:ext uri="{FF2B5EF4-FFF2-40B4-BE49-F238E27FC236}">
                <a16:creationId xmlns:a16="http://schemas.microsoft.com/office/drawing/2014/main" id="{F2132295-0764-286E-CD2C-18EF54514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318" y="2516224"/>
            <a:ext cx="4075882" cy="2171680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2210DD3-9278-7163-C60B-D58C552DDC93}"/>
              </a:ext>
            </a:extLst>
          </p:cNvPr>
          <p:cNvSpPr txBox="1">
            <a:spLocks/>
          </p:cNvSpPr>
          <p:nvPr/>
        </p:nvSpPr>
        <p:spPr>
          <a:xfrm>
            <a:off x="1676400" y="588272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400" kern="1200">
                <a:solidFill>
                  <a:srgbClr val="94C0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1.4. </a:t>
            </a:r>
            <a:r>
              <a:rPr lang="en-GB" dirty="0" err="1"/>
              <a:t>Benefícios</a:t>
            </a:r>
            <a:r>
              <a:rPr lang="en-GB" dirty="0"/>
              <a:t> da </a:t>
            </a:r>
            <a:r>
              <a:rPr lang="en-GB" dirty="0" err="1"/>
              <a:t>economia</a:t>
            </a:r>
            <a:r>
              <a:rPr lang="en-GB" dirty="0"/>
              <a:t> circular</a:t>
            </a:r>
          </a:p>
        </p:txBody>
      </p:sp>
    </p:spTree>
    <p:extLst>
      <p:ext uri="{BB962C8B-B14F-4D97-AF65-F5344CB8AC3E}">
        <p14:creationId xmlns:p14="http://schemas.microsoft.com/office/powerpoint/2010/main" val="27314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53C58-F208-1B3C-9421-05C2263C9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2C9711-C1FB-94DF-482F-15DEE74F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621" y="801615"/>
            <a:ext cx="6516757" cy="1009651"/>
          </a:xfrm>
        </p:spPr>
        <p:txBody>
          <a:bodyPr/>
          <a:lstStyle/>
          <a:p>
            <a:r>
              <a:rPr lang="en-GB" dirty="0" err="1"/>
              <a:t>Informações</a:t>
            </a:r>
            <a:r>
              <a:rPr lang="en-GB" dirty="0"/>
              <a:t> </a:t>
            </a:r>
            <a:r>
              <a:rPr lang="en-GB" dirty="0" err="1"/>
              <a:t>adicionais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797D65-7CB8-123F-3661-107F8D81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5123"/>
            <a:ext cx="10515600" cy="3316218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i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quiser saber mais sobre a Economia Circular, veja este vídeo na seguinte ligação</a:t>
            </a:r>
            <a:endParaRPr lang="en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i="1" u="sng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https://www.youtube.com/watch?v=zCRKvDyyHmI</a:t>
            </a:r>
            <a:r>
              <a:rPr lang="en-GB" sz="1800" i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i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quiser saber mais sobre as Estatísticas de Resíduos, leia este artigo na seguinte ligação</a:t>
            </a:r>
            <a:endParaRPr lang="en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i="1" u="sng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https://ec.europa.eu/eurostat/statistics-explained/SEPDF/cache/1183.pdf</a:t>
            </a:r>
            <a:endParaRPr lang="en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607EA5F-95CE-55A4-9C8F-72A5FE12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</a:t>
            </a:r>
            <a:r>
              <a:rPr lang="en-GB" dirty="0"/>
              <a:t>Circular Economy – principles, dimensions, benefits and challenges</a:t>
            </a:r>
          </a:p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B3352F-E7B9-0F89-6875-BA38051B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0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22638-4624-76DC-0C04-77C3219E3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997D27-7CA4-EA12-0B2C-F347DC99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4593"/>
            <a:ext cx="10515600" cy="1009651"/>
          </a:xfrm>
        </p:spPr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pt-PT" dirty="0"/>
              <a:t>Redução de recursos e gestão de resíduos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2E6AC8-88B2-1C56-F3BA-966EF15A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Resource Reduction and Waste Management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3AB9F-B6D1-69A9-39FC-7155CD95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8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19699-CF7D-05B5-CD2C-2D82FFC0B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45780-059A-A51C-9BE2-91AA3CE5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13028"/>
            <a:ext cx="99060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2.1. </a:t>
            </a:r>
            <a:r>
              <a:rPr lang="pt-PT" dirty="0"/>
              <a:t>Redução de recursos e gestão de resíduos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F15333-A00E-CDD0-6C91-EEB115A1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Resource Reduction and Waste Management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65F6EA-7260-0E80-246C-E2DD6F7F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ADA4C-09C3-1C6E-0971-61273D212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91044"/>
            <a:ext cx="10603832" cy="374052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u="sng" dirty="0">
                <a:solidFill>
                  <a:srgbClr val="595959"/>
                </a:solidFill>
                <a:latin typeface="Söhne"/>
              </a:rPr>
              <a:t>Visão geral da gestão de resíduos </a:t>
            </a:r>
            <a:endParaRPr lang="en-GB" b="0" i="0" u="sng" dirty="0">
              <a:solidFill>
                <a:srgbClr val="595959"/>
              </a:solidFill>
              <a:effectLst/>
              <a:latin typeface="Söhne"/>
            </a:endParaRP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A gestão de resíduos envolve vários processos, como a recolha, o transporte, o tratamento, a reciclagem e a eliminação de materiais residuais.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Os objetivos incluem a minimização dos resíduos, a reutilização de materiais, a devolução dos resíduos orgânicos ao ambiente e a adaptação às alterações na composição dos resíduos.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As práticas diferem entre as nações em desenvolvimento e as industrializadas, sendo necessário considerar fatores locais como os tipos de resíduos, as perspetivas sociais e as limitações de recursos. </a:t>
            </a:r>
            <a:endParaRPr lang="en-GB" b="0" i="0" dirty="0">
              <a:solidFill>
                <a:srgbClr val="595959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00133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37CB3-9C77-62D9-6D6E-86843DD91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515AED-2795-CCC2-2571-63317F05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70" y="693511"/>
            <a:ext cx="978673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2.1. </a:t>
            </a:r>
            <a:r>
              <a:rPr lang="pt-PT" dirty="0"/>
              <a:t>Redução de recursos e gestão de resíduos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3C08B1-99DC-DC67-330D-52D65756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Resource Reduction and Waste Management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BF66E59-8E0B-A7E7-68D3-302349AA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BE8CE3-5E27-18F4-76BF-6052EA920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017" y="2104905"/>
            <a:ext cx="7288696" cy="40595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u="sng" dirty="0">
                <a:solidFill>
                  <a:srgbClr val="595959"/>
                </a:solidFill>
                <a:latin typeface="Söhne"/>
              </a:rPr>
              <a:t>Componentes de um sistema de gestão de resíduos </a:t>
            </a:r>
            <a:endParaRPr lang="en-GB" b="0" i="0" u="sng" dirty="0">
              <a:solidFill>
                <a:srgbClr val="595959"/>
              </a:solidFill>
              <a:effectLst/>
              <a:latin typeface="Söhne"/>
            </a:endParaRP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Um sistema de gestão de resíduos engloba ações relacionadas com a recolha, tratamento, eliminação e reciclagem de lixo.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O sistema inclui quatro segmentos principais: produção de resíduos, recolha e transporte, tratamento e eliminação final.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A gestão moderna de resíduos dá prioridade a taxas de reciclagem elevadas e a fontes de resíduos segregadas de forma limpa para minimizar o impacto ambiental e maximizar a recuperação de recursos. </a:t>
            </a:r>
            <a:endParaRPr lang="en-GB" b="0" i="0" dirty="0">
              <a:solidFill>
                <a:srgbClr val="595959"/>
              </a:solidFill>
              <a:effectLst/>
              <a:latin typeface="Söhne"/>
            </a:endParaRPr>
          </a:p>
        </p:txBody>
      </p:sp>
      <p:pic>
        <p:nvPicPr>
          <p:cNvPr id="6" name="Picture 5" descr="A large pile of garbage&#10;&#10;Description automatically generated">
            <a:extLst>
              <a:ext uri="{FF2B5EF4-FFF2-40B4-BE49-F238E27FC236}">
                <a16:creationId xmlns:a16="http://schemas.microsoft.com/office/drawing/2014/main" id="{14D363EE-8D52-E0F9-6443-7C39EE462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74" y="2612578"/>
            <a:ext cx="4081700" cy="27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16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CC954-27F2-37ED-2070-E8D04162B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5F3989-E407-EA57-973C-F47003028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6" y="487743"/>
            <a:ext cx="9584634" cy="8888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2.1. </a:t>
            </a:r>
            <a:r>
              <a:rPr lang="pt-PT" dirty="0"/>
              <a:t>Redução de recursos e gestão de resíduos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5C3B8CD-2A3C-E0CF-1BB7-F34BDE6C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Resource Reduction and Waste Management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E34456-F4E7-F2AE-CF1F-F96E6F7C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298740-3689-AC92-965F-8711575EF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" y="1832338"/>
            <a:ext cx="11648661" cy="34619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1600" u="sng" dirty="0">
                <a:solidFill>
                  <a:srgbClr val="595959"/>
                </a:solidFill>
                <a:latin typeface="Söhne"/>
              </a:rPr>
              <a:t>Estratégias de gestão de resíduos</a:t>
            </a:r>
            <a:endParaRPr lang="en-GB" sz="1600" b="0" i="0" dirty="0">
              <a:solidFill>
                <a:srgbClr val="595959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pt-PT" sz="1600" dirty="0">
                <a:solidFill>
                  <a:srgbClr val="595959"/>
                </a:solidFill>
                <a:latin typeface="Söhne"/>
              </a:rPr>
              <a:t>As estratégias de gestão de resíduos podem ser classificadas em quatro abordagens principais</a:t>
            </a:r>
            <a:r>
              <a:rPr lang="en-GB" sz="1600" b="0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/>
            <a:r>
              <a:rPr lang="pt-PT" sz="1600" dirty="0">
                <a:latin typeface="Söhne"/>
              </a:rPr>
              <a:t>Redução ou prevenção de resíduos</a:t>
            </a:r>
          </a:p>
          <a:p>
            <a:pPr marL="742950" lvl="1" indent="-285750"/>
            <a:r>
              <a:rPr lang="pt-PT" sz="1600" dirty="0">
                <a:latin typeface="Söhne"/>
              </a:rPr>
              <a:t>Reciclagem de resíduos</a:t>
            </a:r>
          </a:p>
          <a:p>
            <a:pPr marL="742950" lvl="1" indent="-285750"/>
            <a:r>
              <a:rPr lang="pt-PT" sz="1600" dirty="0">
                <a:latin typeface="Söhne"/>
              </a:rPr>
              <a:t>Tratamento térmico com captação de energia</a:t>
            </a:r>
          </a:p>
          <a:p>
            <a:pPr marL="742950" lvl="1" indent="-285750"/>
            <a:r>
              <a:rPr lang="pt-PT" sz="1600" dirty="0">
                <a:latin typeface="Söhne"/>
              </a:rPr>
              <a:t>Eliminação em aterro</a:t>
            </a:r>
            <a:r>
              <a:rPr lang="en-GB" sz="1600" b="0" i="0" dirty="0">
                <a:effectLst/>
                <a:latin typeface="Söhne"/>
              </a:rPr>
              <a:t>l</a:t>
            </a:r>
          </a:p>
          <a:p>
            <a:pPr>
              <a:buFont typeface="Wingdings" pitchFamily="2" charset="2"/>
              <a:buChar char="Ø"/>
            </a:pPr>
            <a:r>
              <a:rPr lang="pt-PT" sz="1600" dirty="0">
                <a:solidFill>
                  <a:srgbClr val="595959"/>
                </a:solidFill>
                <a:latin typeface="Söhne"/>
              </a:rPr>
              <a:t>É dada prioridade à minimização dos resíduos, seguida da reciclagem para recuperar materiais para utilizações alternativas</a:t>
            </a:r>
            <a:r>
              <a:rPr lang="en-GB" sz="1600" b="0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pt-PT" sz="1600" dirty="0">
                <a:solidFill>
                  <a:srgbClr val="595959"/>
                </a:solidFill>
                <a:latin typeface="Söhne"/>
              </a:rPr>
              <a:t>Os métodos de eliminação são classificados com base no impacto ambiental, com uma hierarquia que inclui a redução, reutilização, reciclagem, compostagem, incineração e deposição em aterro</a:t>
            </a:r>
            <a:r>
              <a:rPr lang="en-GB" sz="1600" b="0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pt-PT" sz="1600" dirty="0">
                <a:solidFill>
                  <a:srgbClr val="595959"/>
                </a:solidFill>
                <a:latin typeface="Söhne"/>
              </a:rPr>
              <a:t>A gestão eficaz dos resíduos exige que se compreenda o volume, a natureza e a origem dos resíduos, sendo os resíduos inevitáveis tratados por empresas licenciadas para processamento fora do local</a:t>
            </a:r>
            <a:r>
              <a:rPr lang="en-GB" sz="1600" b="0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pt-PT" sz="1600" dirty="0">
                <a:solidFill>
                  <a:srgbClr val="595959"/>
                </a:solidFill>
                <a:latin typeface="Söhne"/>
              </a:rPr>
              <a:t>A hierarquia de resíduos dá prioridade a práticas que maximizem os benefícios do produto e minimizem a produção de resíduos, dando ênfase à utilização sustentável</a:t>
            </a:r>
            <a:r>
              <a:rPr lang="en-GB" sz="1600" b="0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marL="0" indent="0" algn="l">
              <a:buNone/>
            </a:pPr>
            <a:endParaRPr lang="en-GB" sz="2000" b="0" i="0" dirty="0">
              <a:solidFill>
                <a:srgbClr val="595959"/>
              </a:solidFill>
              <a:effectLst/>
              <a:latin typeface="Söhne"/>
            </a:endParaRPr>
          </a:p>
        </p:txBody>
      </p:sp>
      <p:pic>
        <p:nvPicPr>
          <p:cNvPr id="6" name="Picture 5" descr="A dump truck on a hill&#10;&#10;Description automatically generated">
            <a:extLst>
              <a:ext uri="{FF2B5EF4-FFF2-40B4-BE49-F238E27FC236}">
                <a16:creationId xmlns:a16="http://schemas.microsoft.com/office/drawing/2014/main" id="{A0FB09E4-E0CE-B55E-3355-2EECA953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358" y="1388657"/>
            <a:ext cx="3256547" cy="21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25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E1A1F-9971-40BD-7EBE-225592667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71B38A-4123-3B2E-D7A8-F2E04B23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044" y="543438"/>
            <a:ext cx="9716756" cy="8633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2.1. </a:t>
            </a:r>
            <a:r>
              <a:rPr lang="pt-PT" dirty="0"/>
              <a:t>Redução de recursos e gestão de resíduos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364ECA-6930-978F-0DD2-CD54B1C0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Resource Reduction and Waste Management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AEA971-05C4-5832-66AA-C3D619D7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Content Placeholder 2" descr="A diagram of a problem&#10;&#10;Description automatically generated with medium confidence">
            <a:extLst>
              <a:ext uri="{FF2B5EF4-FFF2-40B4-BE49-F238E27FC236}">
                <a16:creationId xmlns:a16="http://schemas.microsoft.com/office/drawing/2014/main" id="{77B21EC1-5337-07B2-B40C-4E4CA2985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0"/>
          <a:stretch/>
        </p:blipFill>
        <p:spPr bwMode="auto">
          <a:xfrm>
            <a:off x="4217865" y="2332382"/>
            <a:ext cx="4446019" cy="3238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C4CD96-A2B2-59FB-D080-10AB87F45F18}"/>
              </a:ext>
            </a:extLst>
          </p:cNvPr>
          <p:cNvSpPr txBox="1"/>
          <p:nvPr/>
        </p:nvSpPr>
        <p:spPr>
          <a:xfrm>
            <a:off x="838200" y="1963050"/>
            <a:ext cx="326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rgbClr val="595959"/>
                </a:solidFill>
              </a:rPr>
              <a:t>Hierarquia de gestão de resíduos</a:t>
            </a:r>
            <a:endParaRPr lang="en-GR" dirty="0">
              <a:solidFill>
                <a:srgbClr val="59595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514A3-EF79-A48B-410F-D7C4489607F3}"/>
              </a:ext>
            </a:extLst>
          </p:cNvPr>
          <p:cNvSpPr txBox="1"/>
          <p:nvPr/>
        </p:nvSpPr>
        <p:spPr>
          <a:xfrm>
            <a:off x="8663884" y="5885499"/>
            <a:ext cx="1426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595959"/>
                </a:solidFill>
              </a:rPr>
              <a:t>Fonte: DEMIRBAS, 2011</a:t>
            </a:r>
            <a:endParaRPr lang="en-GR" sz="1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55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A647B-9C94-5506-AB87-4316ACC2E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616A7E-331E-28D1-4B20-4F8AEAB9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059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adicionais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CBE417-B4E9-C72F-2AE7-92D3AC60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Resource Reduction and Waste Management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30C406-ACC9-7B72-0B6D-655FE2BC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6C577F-E0F0-5EAC-EAA9-463B22290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7907"/>
            <a:ext cx="10515600" cy="33282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000" i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quiser saber mais sobre a gestão de resíduos na Europa, pode ouvir este podcast na seguinte ligação</a:t>
            </a: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i="1" u="sng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https://www.youtube.com/watch?v=pE7a4N9GDKk</a:t>
            </a:r>
            <a:r>
              <a:rPr lang="en-GB" sz="2000" i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000" i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quiser saber mais sobre um caso de embalagens sem resíduos, veja este vídeo na seguinte hiperligação</a:t>
            </a: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i="1" u="sng" dirty="0">
                <a:solidFill>
                  <a:srgbClr val="000000"/>
                </a:solidFill>
                <a:effectLst/>
                <a:latin typeface="Minion Pro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https://www.youtube.com/watch?v=PvAd7t33fdo</a:t>
            </a:r>
            <a:r>
              <a:rPr lang="en-GB" sz="2000" i="1" dirty="0">
                <a:solidFill>
                  <a:srgbClr val="000000"/>
                </a:solidFill>
                <a:effectLst/>
                <a:latin typeface="Minion Pro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R" sz="2000" dirty="0"/>
          </a:p>
        </p:txBody>
      </p:sp>
    </p:spTree>
    <p:extLst>
      <p:ext uri="{BB962C8B-B14F-4D97-AF65-F5344CB8AC3E}">
        <p14:creationId xmlns:p14="http://schemas.microsoft.com/office/powerpoint/2010/main" val="220380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1782"/>
            <a:ext cx="9693244" cy="2816634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94C020"/>
                </a:solidFill>
                <a:latin typeface="+mn-lt"/>
              </a:rPr>
              <a:t>Curso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: VET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 err="1">
                <a:solidFill>
                  <a:srgbClr val="94C020"/>
                </a:solidFill>
                <a:latin typeface="+mn-lt"/>
              </a:rPr>
              <a:t>Módulo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: </a:t>
            </a:r>
            <a:r>
              <a:rPr lang="pt-PT" dirty="0" err="1"/>
              <a:t>Bio-economia</a:t>
            </a:r>
            <a:r>
              <a:rPr lang="pt-PT" dirty="0"/>
              <a:t>, economia circular e produtos de base biológica</a:t>
            </a:r>
            <a:r>
              <a:rPr lang="en-GR" dirty="0"/>
              <a:t> 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pt-PT" dirty="0"/>
              <a:t>Unidade Curricular: Economia circular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5792"/>
            <a:ext cx="9144000" cy="53258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dirty="0"/>
              <a:t>UOP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57DCA-871E-9B38-D9F2-048ADD469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559BDA-618F-169D-B206-10AC5E6C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0" y="2728295"/>
            <a:ext cx="10515600" cy="1009651"/>
          </a:xfrm>
        </p:spPr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pt-PT" dirty="0"/>
              <a:t>Produção agrícola de recursos biológicos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D8927C-C34E-AEF6-0487-1B4BF44B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Agricultural Production of Bio-based Resources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7E261CA-28D1-BC40-8C0F-D76846A0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19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38A5A-5526-C712-7B02-DE662D845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896A61-A4EF-D17E-8B1B-3FE26B3F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721" y="533328"/>
            <a:ext cx="10515600" cy="1009651"/>
          </a:xfrm>
        </p:spPr>
        <p:txBody>
          <a:bodyPr>
            <a:normAutofit/>
          </a:bodyPr>
          <a:lstStyle/>
          <a:p>
            <a:r>
              <a:rPr lang="en-US" dirty="0"/>
              <a:t>3.1. </a:t>
            </a:r>
            <a:r>
              <a:rPr lang="en-US" dirty="0" err="1"/>
              <a:t>Produtos</a:t>
            </a:r>
            <a:r>
              <a:rPr lang="en-US" dirty="0"/>
              <a:t> de base </a:t>
            </a:r>
            <a:r>
              <a:rPr lang="en-US" dirty="0" err="1"/>
              <a:t>biológica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9D04F4-791B-E081-5B23-468E1456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Agricultural Production of Bio-based Resources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67D576-27C2-6AF8-0BA7-B435B8C7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8714F7-B0D2-6077-1592-F008E742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63974"/>
            <a:ext cx="10515600" cy="3882267"/>
          </a:xfrm>
        </p:spPr>
        <p:txBody>
          <a:bodyPr>
            <a:noAutofit/>
          </a:bodyPr>
          <a:lstStyle/>
          <a:p>
            <a:pPr marL="457200" lvl="1" indent="0" algn="l">
              <a:lnSpc>
                <a:spcPct val="120000"/>
              </a:lnSpc>
              <a:buNone/>
            </a:pPr>
            <a:r>
              <a:rPr lang="en-GB" sz="1800" b="1" i="0" u="sng" dirty="0" err="1">
                <a:effectLst/>
                <a:latin typeface="Söhne"/>
              </a:rPr>
              <a:t>Definição</a:t>
            </a:r>
            <a:endParaRPr lang="en-GB" sz="1800" b="1" i="0" u="sng" dirty="0">
              <a:effectLst/>
              <a:latin typeface="Söhne"/>
            </a:endParaRPr>
          </a:p>
          <a:p>
            <a:pPr marL="742950" lvl="1" indent="-285750">
              <a:lnSpc>
                <a:spcPct val="120000"/>
              </a:lnSpc>
            </a:pPr>
            <a:r>
              <a:rPr lang="pt-PT" sz="1800" dirty="0">
                <a:latin typeface="Söhne"/>
              </a:rPr>
              <a:t>Os produtos de base biológica são produtos fabricados a partir de matérias-primas sustentáveis provenientes do sector alimentar ou agrícola.</a:t>
            </a:r>
          </a:p>
          <a:p>
            <a:pPr marL="742950" lvl="1" indent="-285750">
              <a:lnSpc>
                <a:spcPct val="120000"/>
              </a:lnSpc>
            </a:pPr>
            <a:r>
              <a:rPr lang="pt-PT" sz="1800" dirty="0">
                <a:latin typeface="Söhne"/>
              </a:rPr>
              <a:t>A Comissão Europeia define-os como produtos fabricados total ou parcialmente a partir de fontes biológicas, excluindo as fontes fósseis.</a:t>
            </a:r>
          </a:p>
          <a:p>
            <a:pPr marL="742950" lvl="1" indent="-285750">
              <a:lnSpc>
                <a:spcPct val="120000"/>
              </a:lnSpc>
            </a:pPr>
            <a:r>
              <a:rPr lang="pt-PT" sz="1800" dirty="0">
                <a:latin typeface="Söhne"/>
              </a:rPr>
              <a:t>Nos EUA, os produtos de base biológica são definidos pelo </a:t>
            </a:r>
            <a:r>
              <a:rPr lang="pt-PT" sz="1800" dirty="0" err="1">
                <a:latin typeface="Söhne"/>
              </a:rPr>
              <a:t>Farm</a:t>
            </a:r>
            <a:r>
              <a:rPr lang="pt-PT" sz="1800" dirty="0">
                <a:latin typeface="Söhne"/>
              </a:rPr>
              <a:t> </a:t>
            </a:r>
            <a:r>
              <a:rPr lang="pt-PT" sz="1800" dirty="0" err="1">
                <a:latin typeface="Söhne"/>
              </a:rPr>
              <a:t>Security</a:t>
            </a:r>
            <a:r>
              <a:rPr lang="pt-PT" sz="1800" dirty="0">
                <a:latin typeface="Söhne"/>
              </a:rPr>
              <a:t> </a:t>
            </a:r>
            <a:r>
              <a:rPr lang="pt-PT" sz="1800" dirty="0" err="1">
                <a:latin typeface="Söhne"/>
              </a:rPr>
              <a:t>and</a:t>
            </a:r>
            <a:r>
              <a:rPr lang="pt-PT" sz="1800" dirty="0">
                <a:latin typeface="Söhne"/>
              </a:rPr>
              <a:t> Rural </a:t>
            </a:r>
            <a:r>
              <a:rPr lang="pt-PT" sz="1800" dirty="0" err="1">
                <a:latin typeface="Söhne"/>
              </a:rPr>
              <a:t>Investment</a:t>
            </a:r>
            <a:r>
              <a:rPr lang="pt-PT" sz="1800" dirty="0">
                <a:latin typeface="Söhne"/>
              </a:rPr>
              <a:t> </a:t>
            </a:r>
            <a:r>
              <a:rPr lang="pt-PT" sz="1800" dirty="0" err="1">
                <a:latin typeface="Söhne"/>
              </a:rPr>
              <a:t>Act</a:t>
            </a:r>
            <a:r>
              <a:rPr lang="pt-PT" sz="1800" dirty="0">
                <a:latin typeface="Söhne"/>
              </a:rPr>
              <a:t> de 2002 como artigos derivados de materiais agrícolas biológicos ou renováveis. </a:t>
            </a:r>
            <a:endParaRPr lang="en-GB" sz="1800" b="1" i="0" u="sng" dirty="0">
              <a:solidFill>
                <a:srgbClr val="595959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800" b="1" u="sng" dirty="0" err="1">
                <a:solidFill>
                  <a:srgbClr val="595959"/>
                </a:solidFill>
                <a:latin typeface="Söhne"/>
              </a:rPr>
              <a:t>Promoção</a:t>
            </a:r>
            <a:r>
              <a:rPr lang="en-GB" sz="1800" b="1" u="sng" dirty="0">
                <a:solidFill>
                  <a:srgbClr val="595959"/>
                </a:solidFill>
                <a:latin typeface="Söhne"/>
              </a:rPr>
              <a:t> e </a:t>
            </a:r>
            <a:r>
              <a:rPr lang="en-GB" sz="1800" b="1" u="sng" dirty="0" err="1">
                <a:solidFill>
                  <a:srgbClr val="595959"/>
                </a:solidFill>
                <a:latin typeface="Söhne"/>
              </a:rPr>
              <a:t>regulamentação</a:t>
            </a:r>
            <a:r>
              <a:rPr lang="en-GB" sz="1800" b="1" u="sng" dirty="0">
                <a:solidFill>
                  <a:srgbClr val="595959"/>
                </a:solidFill>
                <a:latin typeface="Söhne"/>
              </a:rPr>
              <a:t> </a:t>
            </a:r>
            <a:r>
              <a:rPr lang="en-GB" sz="1800" b="0" i="0" u="sng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>
              <a:lnSpc>
                <a:spcPct val="120000"/>
              </a:lnSpc>
            </a:pPr>
            <a:r>
              <a:rPr lang="pt-PT" sz="1800" dirty="0">
                <a:latin typeface="Söhne"/>
              </a:rPr>
              <a:t>O Departamento de Agricultura dos EUA lançou o programa </a:t>
            </a:r>
            <a:r>
              <a:rPr lang="pt-PT" sz="1800" dirty="0" err="1">
                <a:latin typeface="Söhne"/>
              </a:rPr>
              <a:t>BioPreferred</a:t>
            </a:r>
            <a:r>
              <a:rPr lang="pt-PT" sz="1800" dirty="0">
                <a:latin typeface="Söhne"/>
              </a:rPr>
              <a:t> em 2002 para incentivar a utilização de produtos de base biológica.</a:t>
            </a:r>
          </a:p>
          <a:p>
            <a:pPr marL="742950" lvl="1" indent="-285750">
              <a:lnSpc>
                <a:spcPct val="120000"/>
              </a:lnSpc>
            </a:pPr>
            <a:r>
              <a:rPr lang="pt-PT" sz="1800" dirty="0">
                <a:latin typeface="Söhne"/>
              </a:rPr>
              <a:t>Os exemplos incluem pulverizadores agrícolas, melhoradores de composto e produtos de controlo de pragas</a:t>
            </a:r>
            <a:r>
              <a:rPr lang="en-GB" sz="1800" b="0" i="0" dirty="0">
                <a:effectLst/>
                <a:latin typeface="Söh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894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2FA5D-6F21-AC2D-B186-F9975EF51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07D45C-02A8-0C4D-212B-3C086A3F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506824"/>
            <a:ext cx="10515600" cy="1009651"/>
          </a:xfrm>
        </p:spPr>
        <p:txBody>
          <a:bodyPr>
            <a:normAutofit/>
          </a:bodyPr>
          <a:lstStyle/>
          <a:p>
            <a:r>
              <a:rPr lang="en-US" dirty="0"/>
              <a:t>3.1. </a:t>
            </a:r>
            <a:r>
              <a:rPr lang="en-US" dirty="0" err="1"/>
              <a:t>Produtos</a:t>
            </a:r>
            <a:r>
              <a:rPr lang="en-US" dirty="0"/>
              <a:t> de base </a:t>
            </a:r>
            <a:r>
              <a:rPr lang="en-US" dirty="0" err="1"/>
              <a:t>biológica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E08620C-DE04-4C84-10F3-34865CBA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Agricultural Production of Bio-based Resources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1518B0-AD08-F4FB-5AAB-48DFB7BA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1674ED-75BE-EAA9-AC93-ECEA3420B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4505"/>
            <a:ext cx="11069098" cy="445667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1800" b="1" dirty="0" err="1">
                <a:solidFill>
                  <a:srgbClr val="595959"/>
                </a:solidFill>
                <a:latin typeface="Söhne"/>
              </a:rPr>
              <a:t>Mudança</a:t>
            </a:r>
            <a:r>
              <a:rPr lang="en-GB" sz="1800" b="1" dirty="0">
                <a:solidFill>
                  <a:srgbClr val="595959"/>
                </a:solidFill>
                <a:latin typeface="Söhne"/>
              </a:rPr>
              <a:t> global</a:t>
            </a:r>
            <a:r>
              <a:rPr lang="en-GB" sz="1800" b="0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pt-PT" sz="1800" dirty="0">
                <a:latin typeface="Söhne"/>
              </a:rPr>
              <a:t>A transição para produtos de base biológica reflete a dinâmica económica, política e comercial na agricultura.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pt-PT" sz="1800" dirty="0">
                <a:latin typeface="Söhne"/>
              </a:rPr>
              <a:t>Os avanços nos processos e tecnologias de conversão impulsionam esta mudança, convertendo os fatores de produção agrícolas tradicionais em produtos químicos, energia e outros produtos inovadores</a:t>
            </a:r>
            <a:r>
              <a:rPr lang="en-GB" sz="1800" b="0" i="0" dirty="0">
                <a:effectLst/>
                <a:latin typeface="Söhne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800" b="1" dirty="0" err="1">
                <a:solidFill>
                  <a:srgbClr val="595959"/>
                </a:solidFill>
                <a:latin typeface="Söhne"/>
              </a:rPr>
              <a:t>Acesso</a:t>
            </a:r>
            <a:r>
              <a:rPr lang="en-GB" sz="1800" b="1" dirty="0">
                <a:solidFill>
                  <a:srgbClr val="595959"/>
                </a:solidFill>
                <a:latin typeface="Söhne"/>
              </a:rPr>
              <a:t> à </a:t>
            </a:r>
            <a:r>
              <a:rPr lang="en-GB" sz="1800" b="1" dirty="0" err="1">
                <a:solidFill>
                  <a:srgbClr val="595959"/>
                </a:solidFill>
                <a:latin typeface="Söhne"/>
              </a:rPr>
              <a:t>informação</a:t>
            </a:r>
            <a:r>
              <a:rPr lang="en-GB" sz="1800" b="0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pt-PT" sz="1800" dirty="0">
                <a:latin typeface="Söhne"/>
              </a:rPr>
              <a:t>As partes interessadas necessitam de acesso a bases de dados técnicas abrangentes para navegar eficazmente nas diversas classes de bio produtos.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pt-PT" sz="1800" dirty="0">
                <a:latin typeface="Söhne"/>
              </a:rPr>
              <a:t>Iniciativas como a NASULGC enfatizam a importância de tais recursos para facilitar a tomada de decisões informadas</a:t>
            </a:r>
            <a:r>
              <a:rPr lang="en-GB" sz="1800" b="0" i="0" dirty="0">
                <a:effectLst/>
                <a:latin typeface="Söh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885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BC419-8E0D-F845-81EE-AB61C161B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6F145-DC2C-6297-14C0-BDF55FB2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539" y="453004"/>
            <a:ext cx="10515600" cy="1009651"/>
          </a:xfrm>
        </p:spPr>
        <p:txBody>
          <a:bodyPr>
            <a:normAutofit/>
          </a:bodyPr>
          <a:lstStyle/>
          <a:p>
            <a:r>
              <a:rPr lang="en-US" dirty="0"/>
              <a:t>3.1. </a:t>
            </a:r>
            <a:r>
              <a:rPr lang="en-US" dirty="0" err="1"/>
              <a:t>Produtos</a:t>
            </a:r>
            <a:r>
              <a:rPr lang="en-US" dirty="0"/>
              <a:t> de base </a:t>
            </a:r>
            <a:r>
              <a:rPr lang="en-US" dirty="0" err="1"/>
              <a:t>biológica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982E7E-FB1E-E2B3-6941-4E15763D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Agricultural Production of Bio-based Resources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208329-A63D-D2A0-B07E-05D94AA3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Content Placeholder 2" descr="A diagram of bio based products&#10;&#10;Description automatically generated">
            <a:extLst>
              <a:ext uri="{FF2B5EF4-FFF2-40B4-BE49-F238E27FC236}">
                <a16:creationId xmlns:a16="http://schemas.microsoft.com/office/drawing/2014/main" id="{37D0666C-B160-47AE-2C3B-21E8C1DF6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0"/>
          <a:stretch/>
        </p:blipFill>
        <p:spPr bwMode="auto">
          <a:xfrm>
            <a:off x="2032038" y="2275828"/>
            <a:ext cx="7594524" cy="3785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EEB4A8-73F3-0F14-AD93-678B00710356}"/>
              </a:ext>
            </a:extLst>
          </p:cNvPr>
          <p:cNvSpPr txBox="1"/>
          <p:nvPr/>
        </p:nvSpPr>
        <p:spPr>
          <a:xfrm>
            <a:off x="963913" y="1725492"/>
            <a:ext cx="695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rgbClr val="595959"/>
                </a:solidFill>
              </a:rPr>
              <a:t>Representação esquemática das divisões dos produtos de base biológica</a:t>
            </a:r>
            <a:endParaRPr lang="en-GR" dirty="0">
              <a:solidFill>
                <a:srgbClr val="59595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53FFE-9CC7-8DD9-EA50-07E59200AF82}"/>
              </a:ext>
            </a:extLst>
          </p:cNvPr>
          <p:cNvSpPr txBox="1"/>
          <p:nvPr/>
        </p:nvSpPr>
        <p:spPr>
          <a:xfrm>
            <a:off x="8401735" y="5992655"/>
            <a:ext cx="1611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595959"/>
                </a:solidFill>
              </a:rPr>
              <a:t>SOURCE: PRIYA ET AL, 2023</a:t>
            </a:r>
            <a:endParaRPr lang="en-GR" sz="1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3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F73DE-6934-F3F4-EB5F-504A5E0A0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D6751-89E9-A472-ECAA-977C22B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765" y="408055"/>
            <a:ext cx="10515600" cy="1009651"/>
          </a:xfrm>
        </p:spPr>
        <p:txBody>
          <a:bodyPr>
            <a:normAutofit/>
          </a:bodyPr>
          <a:lstStyle/>
          <a:p>
            <a:r>
              <a:rPr lang="en-US" dirty="0"/>
              <a:t>3.1. </a:t>
            </a:r>
            <a:r>
              <a:rPr lang="en-US" dirty="0" err="1"/>
              <a:t>Produtos</a:t>
            </a:r>
            <a:r>
              <a:rPr lang="en-US" dirty="0"/>
              <a:t> de base </a:t>
            </a:r>
            <a:r>
              <a:rPr lang="en-US" dirty="0" err="1"/>
              <a:t>biológica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5828BC-4F60-1FF8-8CCC-8BB51EFF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Agricultural Production of Bio-based Resources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BD7250-F8B6-3479-5B30-DF987CCA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CDB3DA-DED3-609A-4EAB-BD7CFDF9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8612"/>
            <a:ext cx="11277600" cy="40053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700" b="1" i="0" dirty="0" err="1">
                <a:solidFill>
                  <a:srgbClr val="595959"/>
                </a:solidFill>
                <a:effectLst/>
                <a:latin typeface="Söhne"/>
              </a:rPr>
              <a:t>Biomateriais</a:t>
            </a:r>
            <a:r>
              <a:rPr lang="en-GB" sz="1700" b="0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just"/>
            <a:r>
              <a:rPr lang="pt-PT" sz="1700" dirty="0">
                <a:latin typeface="Söhne"/>
              </a:rPr>
              <a:t>Derivados de várias fontes de biomassa, incluindo plantas, recursos marinhos e resíduos animais.</a:t>
            </a:r>
          </a:p>
          <a:p>
            <a:pPr marL="742950" lvl="1" indent="-285750" algn="just"/>
            <a:r>
              <a:rPr lang="pt-PT" sz="1700" dirty="0">
                <a:latin typeface="Söhne"/>
              </a:rPr>
              <a:t>A transformação destes recursos produz biomateriais, exigindo o conhecimento da composição da matéria-prima para uma produção efetiva</a:t>
            </a:r>
            <a:r>
              <a:rPr lang="en-GB" sz="1700" b="0" i="0" dirty="0">
                <a:effectLst/>
                <a:latin typeface="Söhne"/>
              </a:rPr>
              <a:t>.</a:t>
            </a:r>
          </a:p>
          <a:p>
            <a:pPr marL="0" indent="0" algn="just">
              <a:buNone/>
            </a:pPr>
            <a:r>
              <a:rPr lang="en-GB" sz="1700" b="1" dirty="0" err="1">
                <a:solidFill>
                  <a:srgbClr val="595959"/>
                </a:solidFill>
                <a:latin typeface="Söhne"/>
              </a:rPr>
              <a:t>Combustíveis</a:t>
            </a:r>
            <a:r>
              <a:rPr lang="en-GB" sz="1700" b="1" dirty="0">
                <a:solidFill>
                  <a:srgbClr val="595959"/>
                </a:solidFill>
                <a:latin typeface="Söhne"/>
              </a:rPr>
              <a:t> </a:t>
            </a:r>
            <a:r>
              <a:rPr lang="en-GB" sz="1700" b="1" dirty="0" err="1">
                <a:solidFill>
                  <a:srgbClr val="595959"/>
                </a:solidFill>
                <a:latin typeface="Söhne"/>
              </a:rPr>
              <a:t>energéticos</a:t>
            </a:r>
            <a:r>
              <a:rPr lang="en-GB" sz="1700" b="1" dirty="0">
                <a:solidFill>
                  <a:srgbClr val="595959"/>
                </a:solidFill>
                <a:latin typeface="Söhne"/>
              </a:rPr>
              <a:t> </a:t>
            </a:r>
            <a:r>
              <a:rPr lang="en-GB" sz="1700" b="0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just"/>
            <a:r>
              <a:rPr lang="pt-PT" sz="1700" dirty="0">
                <a:latin typeface="Söhne"/>
              </a:rPr>
              <a:t>A biomassa serve como uma fonte de energia renovável, incluindo plantas, resíduos agrícolas e subprodutos florestais.</a:t>
            </a:r>
          </a:p>
          <a:p>
            <a:pPr marL="742950" lvl="1" indent="-285750" algn="just"/>
            <a:r>
              <a:rPr lang="pt-PT" sz="1700" dirty="0">
                <a:latin typeface="Söhne"/>
              </a:rPr>
              <a:t>Os biocombustíveis, como o etanol, o metanol e o biodiesel, são produzidos a partir da biomassa através de processos de conversão bioquímicos ou termoquímicos</a:t>
            </a:r>
            <a:r>
              <a:rPr lang="en-GB" sz="1700" b="0" i="0" dirty="0">
                <a:effectLst/>
                <a:latin typeface="Söhne"/>
              </a:rPr>
              <a:t>.</a:t>
            </a:r>
          </a:p>
          <a:p>
            <a:pPr marL="0" indent="0" algn="just">
              <a:buNone/>
            </a:pPr>
            <a:r>
              <a:rPr lang="en-GB" sz="1700" b="1" dirty="0" err="1">
                <a:solidFill>
                  <a:srgbClr val="595959"/>
                </a:solidFill>
                <a:latin typeface="Söhne"/>
              </a:rPr>
              <a:t>Bioquímicos</a:t>
            </a:r>
            <a:r>
              <a:rPr lang="en-GB" sz="1700" b="1" dirty="0">
                <a:solidFill>
                  <a:srgbClr val="595959"/>
                </a:solidFill>
                <a:latin typeface="Söhne"/>
              </a:rPr>
              <a:t> </a:t>
            </a:r>
            <a:r>
              <a:rPr lang="en-GB" sz="1700" b="0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just"/>
            <a:r>
              <a:rPr lang="pt-PT" sz="1700" dirty="0">
                <a:latin typeface="Söhne"/>
              </a:rPr>
              <a:t>Os produtos químicos renováveis derivados da biomassa oferecem alternativas ecológicas aos produtos químicos derivados do petróleo.</a:t>
            </a:r>
          </a:p>
          <a:p>
            <a:pPr marL="742950" lvl="1" indent="-285750" algn="just"/>
            <a:r>
              <a:rPr lang="pt-PT" sz="1700" dirty="0">
                <a:latin typeface="Söhne"/>
              </a:rPr>
              <a:t>Os exemplos incluem bio álcoois e ácidos bio derivados, utilizados nas indústrias farmacêutica, cosmética e alimentar.</a:t>
            </a:r>
          </a:p>
          <a:p>
            <a:pPr marL="742950" lvl="1" indent="-285750" algn="just"/>
            <a:r>
              <a:rPr lang="pt-PT" sz="1700" dirty="0">
                <a:latin typeface="Söhne"/>
              </a:rPr>
              <a:t>Estas alternativas são frequentemente mais sustentáveis, económicas e biodegradáveis em comparação com as suas contrapartes não renováveis</a:t>
            </a:r>
            <a:r>
              <a:rPr lang="en-GB" sz="1700" b="0" i="0" dirty="0">
                <a:effectLst/>
                <a:latin typeface="Söhne"/>
              </a:rPr>
              <a:t>.</a:t>
            </a:r>
          </a:p>
          <a:p>
            <a:pPr algn="just"/>
            <a:endParaRPr lang="en-GR" sz="1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33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D5BE8-F778-C42C-1F1F-8C1010B07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F6BE51-6C40-EC09-3941-8D2F135A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418" y="612014"/>
            <a:ext cx="9418982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3.2. </a:t>
            </a:r>
            <a:r>
              <a:rPr lang="pt-PT" dirty="0"/>
              <a:t>A emergência dos bio produtos na agricultura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AC8A8B-61DF-53E1-C4D7-F55E0B1D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Agricultural Production of Bio-based Resources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5EF34C-E575-0C45-9DF2-11943C49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1110B2-B50F-7680-3BC4-0E4FC01B8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998179"/>
            <a:ext cx="11131826" cy="424069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2000" b="1" u="sng" dirty="0" err="1">
                <a:solidFill>
                  <a:srgbClr val="595959"/>
                </a:solidFill>
                <a:latin typeface="Söhne"/>
              </a:rPr>
              <a:t>Tipos</a:t>
            </a:r>
            <a:r>
              <a:rPr lang="en-GB" sz="2000" b="1" u="sng" dirty="0">
                <a:solidFill>
                  <a:srgbClr val="595959"/>
                </a:solidFill>
                <a:latin typeface="Söhne"/>
              </a:rPr>
              <a:t> de </a:t>
            </a:r>
            <a:r>
              <a:rPr lang="en-GB" sz="2000" b="1" u="sng" dirty="0" err="1">
                <a:solidFill>
                  <a:srgbClr val="595959"/>
                </a:solidFill>
                <a:latin typeface="Söhne"/>
              </a:rPr>
              <a:t>bioprodutos</a:t>
            </a:r>
            <a:r>
              <a:rPr lang="en-GB" sz="2000" b="0" i="0" u="sng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pt-PT" sz="2000" b="1" dirty="0">
                <a:latin typeface="Söhne"/>
              </a:rPr>
              <a:t>Bio pesticidas: </a:t>
            </a:r>
            <a:r>
              <a:rPr lang="pt-PT" sz="2000" dirty="0">
                <a:latin typeface="Söhne"/>
              </a:rPr>
              <a:t>Utilizam agentes biológicos para controlar pragas e doenças.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pt-PT" sz="2000" b="1" dirty="0">
                <a:latin typeface="Söhne"/>
              </a:rPr>
              <a:t>Bio estimulantes: </a:t>
            </a:r>
            <a:r>
              <a:rPr lang="pt-PT" sz="2000" dirty="0">
                <a:latin typeface="Söhne"/>
              </a:rPr>
              <a:t>Estimulam o crescimento das plantas utilizando substâncias como hormonas ou enzimas.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pt-PT" sz="2000" b="1" dirty="0">
                <a:latin typeface="Söhne"/>
              </a:rPr>
              <a:t>Biofertilizantes: </a:t>
            </a:r>
            <a:r>
              <a:rPr lang="pt-PT" sz="2000" dirty="0">
                <a:latin typeface="Söhne"/>
              </a:rPr>
              <a:t>Fornecem nutrientes de fontes orgânicas, como composto ou farinha de peixe, para aumentar a proteção, a melhoria e a nutrição das culturas</a:t>
            </a:r>
            <a:r>
              <a:rPr lang="en-GB" sz="2000" i="0" dirty="0">
                <a:effectLst/>
                <a:latin typeface="Söhne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000" b="1" i="0" u="sng" dirty="0" err="1">
                <a:solidFill>
                  <a:srgbClr val="595959"/>
                </a:solidFill>
                <a:effectLst/>
                <a:latin typeface="Söhne"/>
              </a:rPr>
              <a:t>Aplicações</a:t>
            </a:r>
            <a:r>
              <a:rPr lang="en-GB" sz="2000" b="0" i="0" u="sng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pt-PT" sz="2000" dirty="0">
                <a:latin typeface="Söhne"/>
              </a:rPr>
              <a:t>Amplamente adotados em todas as indústrias, desde os cosméticos aos combustíveis, devido à sua natureza ecológica e eficácia.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pt-PT" sz="2000" dirty="0">
                <a:latin typeface="Söhne"/>
              </a:rPr>
              <a:t>Desempenham papéis vitais na gestão integrada de pragas, facilitando a comunicação entre espécies e promovendo práticas agrícolas sustentáveis.</a:t>
            </a:r>
            <a:endParaRPr lang="en-GB" sz="2000" b="0" i="0" dirty="0">
              <a:effectLst/>
              <a:latin typeface="Söhne"/>
            </a:endParaRPr>
          </a:p>
          <a:p>
            <a:pPr algn="just">
              <a:lnSpc>
                <a:spcPct val="150000"/>
              </a:lnSpc>
            </a:pPr>
            <a:endParaRPr lang="en-GR" sz="2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48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B660A-C190-0A6E-B102-49488F72A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857D88-7A05-72EC-D49A-7697AF92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1" y="429662"/>
            <a:ext cx="11128513" cy="1009651"/>
          </a:xfrm>
        </p:spPr>
        <p:txBody>
          <a:bodyPr>
            <a:normAutofit/>
          </a:bodyPr>
          <a:lstStyle/>
          <a:p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adicionais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928A13-E2B2-B936-0CF3-DA93170E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Agricultural Production of Bio-based Resources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8161F1-54C2-222C-06EC-B4F590B4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3FE6FA-CA8B-A6A0-C54C-4CEF108CE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5165"/>
            <a:ext cx="10515600" cy="40053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000" i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quiser saber mais sobre produtos de base biológica, leia este artigo na seguinte hiperligação</a:t>
            </a: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i="1" u="sng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https://single-market-economy.ec.europa.eu/sectors/biotechnology/bio-based-products_en#:~:text=Bio%2Dbased%20products%20are%20wholly,and%20paper%2C%20textiles%2C%20etc</a:t>
            </a: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000" i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quiser saber mais sobre plásticos de base biológica a partir de resíduos agrícolas, veja este vídeo na seguinte hiperligação</a:t>
            </a: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i="1" u="sng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https://www.youtube.com/watch?v=ioHQNIrsojU</a:t>
            </a:r>
            <a:r>
              <a:rPr lang="en-GB" sz="2000" i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R" sz="2000" dirty="0"/>
          </a:p>
        </p:txBody>
      </p:sp>
    </p:spTree>
    <p:extLst>
      <p:ext uri="{BB962C8B-B14F-4D97-AF65-F5344CB8AC3E}">
        <p14:creationId xmlns:p14="http://schemas.microsoft.com/office/powerpoint/2010/main" val="4023339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033E4-817D-9F97-C246-10A492A3D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D6D85B-D28F-D20F-9D05-22B09AA0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739" y="2635870"/>
            <a:ext cx="10515600" cy="1009651"/>
          </a:xfrm>
        </p:spPr>
        <p:txBody>
          <a:bodyPr>
            <a:normAutofit/>
          </a:bodyPr>
          <a:lstStyle/>
          <a:p>
            <a:r>
              <a:rPr lang="en-GB" dirty="0"/>
              <a:t>4. </a:t>
            </a:r>
            <a:r>
              <a:rPr lang="en-GB" dirty="0" err="1"/>
              <a:t>Agro</a:t>
            </a:r>
            <a:r>
              <a:rPr lang="en-GB" dirty="0"/>
              <a:t> </a:t>
            </a:r>
            <a:r>
              <a:rPr lang="en-GB" dirty="0" err="1"/>
              <a:t>ecologia</a:t>
            </a:r>
            <a:r>
              <a:rPr lang="en-GB" dirty="0"/>
              <a:t> e </a:t>
            </a:r>
            <a:r>
              <a:rPr lang="en-GB" dirty="0" err="1"/>
              <a:t>práticas</a:t>
            </a:r>
            <a:r>
              <a:rPr lang="en-GB" dirty="0"/>
              <a:t> </a:t>
            </a:r>
            <a:r>
              <a:rPr lang="en-GB" dirty="0" err="1"/>
              <a:t>regenerativas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AD2EA2-3717-2716-5D85-931997D2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Agroecology and Regenerative Practices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C5BC0-0025-2F3E-1EEE-AC90C468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97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2FE68-1827-CBD3-1F09-2EA9992EE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669794-458C-0091-F6CA-BC9A80875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669" y="280192"/>
            <a:ext cx="6503505" cy="1009651"/>
          </a:xfrm>
        </p:spPr>
        <p:txBody>
          <a:bodyPr>
            <a:normAutofit/>
          </a:bodyPr>
          <a:lstStyle/>
          <a:p>
            <a:r>
              <a:rPr lang="en-GB" dirty="0"/>
              <a:t>4.1. </a:t>
            </a:r>
            <a:r>
              <a:rPr lang="en-GB" dirty="0" err="1"/>
              <a:t>Agro</a:t>
            </a:r>
            <a:r>
              <a:rPr lang="en-GB" dirty="0"/>
              <a:t> </a:t>
            </a:r>
            <a:r>
              <a:rPr lang="en-GB" dirty="0" err="1"/>
              <a:t>ecologia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ADA3FC-EFF1-B894-1CD0-2C81DB5C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88689"/>
            <a:ext cx="10782300" cy="445036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PT" u="sng" dirty="0">
                <a:solidFill>
                  <a:srgbClr val="595959"/>
                </a:solidFill>
                <a:latin typeface="Söhne"/>
              </a:rPr>
              <a:t>Origens e evolução da Agroecologia </a:t>
            </a:r>
            <a:endParaRPr lang="en-GB" b="0" i="0" u="sng" dirty="0">
              <a:solidFill>
                <a:srgbClr val="595959"/>
              </a:solidFill>
              <a:effectLst/>
              <a:latin typeface="Söhne"/>
            </a:endParaRPr>
          </a:p>
          <a:p>
            <a:pPr algn="just">
              <a:lnSpc>
                <a:spcPct val="10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A agroecologia tem as suas raízes nos sistemas alimentares tradicionais dos povos indígenas, incorporando ligações profundas com os ecossistemas, tradições e património cultural.</a:t>
            </a:r>
          </a:p>
          <a:p>
            <a:pPr algn="just">
              <a:lnSpc>
                <a:spcPct val="10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O termo "agroecologia" surgiu no início do século XX, centrando-se inicialmente em aspetos como o controlo de pragas e a biologia do solo, antes de se expandir para incluir a gestão das culturas, a saúde do solo e a meteorologia agrícola na década de 1950.</a:t>
            </a:r>
          </a:p>
          <a:p>
            <a:pPr algn="just">
              <a:lnSpc>
                <a:spcPct val="10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Na década de 1960, estudiosos como Wolfgang </a:t>
            </a:r>
            <a:r>
              <a:rPr lang="pt-PT" dirty="0" err="1">
                <a:solidFill>
                  <a:srgbClr val="595959"/>
                </a:solidFill>
                <a:latin typeface="Söhne"/>
              </a:rPr>
              <a:t>Tischler</a:t>
            </a:r>
            <a:r>
              <a:rPr lang="pt-PT" dirty="0">
                <a:solidFill>
                  <a:srgbClr val="595959"/>
                </a:solidFill>
                <a:latin typeface="Söhne"/>
              </a:rPr>
              <a:t> contribuíram para o desenvolvimento da agroecologia como disciplina académica independente, explorando as interações entre plantas, animais, solos e clima nos agroecossistemas.</a:t>
            </a:r>
            <a:endParaRPr lang="en-GB" b="0" i="0" dirty="0">
              <a:solidFill>
                <a:srgbClr val="595959"/>
              </a:solidFill>
              <a:effectLst/>
              <a:latin typeface="Söhne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CE5EF0-977E-6696-4FC3-D1A3CEF8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Agroecology and Regenerative Practices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7533A4-C517-E738-F4E2-62DDE819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95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B57A9-690E-93DE-5005-A56AD389A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76360C-291F-04CF-BD5F-27A59B7F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921" y="280192"/>
            <a:ext cx="6503505" cy="1009651"/>
          </a:xfrm>
        </p:spPr>
        <p:txBody>
          <a:bodyPr>
            <a:normAutofit/>
          </a:bodyPr>
          <a:lstStyle/>
          <a:p>
            <a:r>
              <a:rPr lang="en-GB" dirty="0"/>
              <a:t>4.1. </a:t>
            </a:r>
            <a:r>
              <a:rPr lang="en-GB" dirty="0" err="1"/>
              <a:t>Agro</a:t>
            </a:r>
            <a:r>
              <a:rPr lang="en-GB" dirty="0"/>
              <a:t> </a:t>
            </a:r>
            <a:r>
              <a:rPr lang="en-GB" dirty="0" err="1"/>
              <a:t>ecologia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4BE363-81FD-CBBA-9DB4-6DAEADCC2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07208"/>
            <a:ext cx="10515600" cy="34354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PT" u="sng" dirty="0">
                <a:solidFill>
                  <a:srgbClr val="595959"/>
                </a:solidFill>
                <a:latin typeface="Söhne"/>
              </a:rPr>
              <a:t>Crescimento e expansão da agro ecologia</a:t>
            </a:r>
            <a:endParaRPr lang="en-GB" b="0" i="0" u="sng" dirty="0">
              <a:solidFill>
                <a:srgbClr val="595959"/>
              </a:solidFill>
              <a:effectLst/>
              <a:latin typeface="Söhne"/>
            </a:endParaRPr>
          </a:p>
          <a:p>
            <a:pPr algn="just">
              <a:lnSpc>
                <a:spcPct val="11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A década de 1990 testemunhou um crescimento significativo da agroecologia, tanto como disciplina científica quanto como movimento de base, estimulado pela crescente conscientização ambiental.</a:t>
            </a:r>
          </a:p>
          <a:p>
            <a:pPr algn="just">
              <a:lnSpc>
                <a:spcPct val="11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Durante esse período, universidades na Europa e nos EUA começaram a oferecer programas de agroecologia, enquanto </a:t>
            </a:r>
            <a:r>
              <a:rPr lang="pt-PT" dirty="0" err="1">
                <a:solidFill>
                  <a:srgbClr val="595959"/>
                </a:solidFill>
                <a:latin typeface="Söhne"/>
              </a:rPr>
              <a:t>ONGs</a:t>
            </a:r>
            <a:r>
              <a:rPr lang="pt-PT" dirty="0">
                <a:solidFill>
                  <a:srgbClr val="595959"/>
                </a:solidFill>
                <a:latin typeface="Söhne"/>
              </a:rPr>
              <a:t> como a AS-PTA do Brasil surgiram para facilitar a colaboração entre agro ecologistas e agricultores. </a:t>
            </a:r>
            <a:endParaRPr lang="en-GB" b="0" i="0" dirty="0">
              <a:solidFill>
                <a:srgbClr val="595959"/>
              </a:solidFill>
              <a:effectLst/>
              <a:latin typeface="Söhne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74DC24-90DF-7138-304F-A727A615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Agroecology and Regenerative Practices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59F938-43B1-7749-887E-688F073F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09B1C-A9E2-D99F-CDFF-2B8A5B07362E}"/>
              </a:ext>
            </a:extLst>
          </p:cNvPr>
          <p:cNvSpPr txBox="1"/>
          <p:nvPr/>
        </p:nvSpPr>
        <p:spPr>
          <a:xfrm>
            <a:off x="381000" y="4567456"/>
            <a:ext cx="82130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595959"/>
                </a:solidFill>
                <a:latin typeface="Söhne"/>
              </a:rPr>
              <a:t>Na década de 2000, a agroecologia evoluiu para além da agricultura e passou a abranger todo o sistema alimentar, integrando as dimensões ambiental, económica e social e promovendo práticas sustentáveis desde a produção até ao consumo</a:t>
            </a:r>
            <a:r>
              <a:rPr lang="en-GB" sz="2400" dirty="0">
                <a:solidFill>
                  <a:srgbClr val="595959"/>
                </a:solidFill>
                <a:latin typeface="Söhne"/>
              </a:rPr>
              <a:t>.</a:t>
            </a:r>
          </a:p>
          <a:p>
            <a:endParaRPr lang="en-GR" dirty="0"/>
          </a:p>
        </p:txBody>
      </p:sp>
      <p:pic>
        <p:nvPicPr>
          <p:cNvPr id="8" name="Picture 7" descr="A tree growing in a field&#10;&#10;Description automatically generated">
            <a:extLst>
              <a:ext uri="{FF2B5EF4-FFF2-40B4-BE49-F238E27FC236}">
                <a16:creationId xmlns:a16="http://schemas.microsoft.com/office/drawing/2014/main" id="{79C32232-59D4-45E1-E6E1-4BC7EE44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520" y="4115881"/>
            <a:ext cx="3011811" cy="20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B80AC97-469E-C97E-B6A4-099FE39B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556" y="469002"/>
            <a:ext cx="10515600" cy="1009651"/>
          </a:xfrm>
        </p:spPr>
        <p:txBody>
          <a:bodyPr/>
          <a:lstStyle/>
          <a:p>
            <a:r>
              <a:rPr lang="en-GB" dirty="0"/>
              <a:t>ÍNDICE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E48C2AD-647B-3FD1-B2FA-FB3EAEA11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829" y="2187574"/>
            <a:ext cx="10515600" cy="33154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b="1" dirty="0">
                <a:solidFill>
                  <a:srgbClr val="595959"/>
                </a:solidFill>
                <a:effectLst/>
              </a:rPr>
              <a:t>1. </a:t>
            </a:r>
            <a:r>
              <a:rPr lang="pt-PT" b="1" dirty="0">
                <a:solidFill>
                  <a:srgbClr val="595959"/>
                </a:solidFill>
              </a:rPr>
              <a:t>Economia circular - princípios, dimensões, benefícios e desafios</a:t>
            </a:r>
            <a:endParaRPr lang="en-GB" b="1" dirty="0">
              <a:solidFill>
                <a:srgbClr val="595959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b="1" dirty="0">
                <a:solidFill>
                  <a:srgbClr val="595959"/>
                </a:solidFill>
                <a:effectLst/>
              </a:rPr>
              <a:t>2. </a:t>
            </a:r>
            <a:r>
              <a:rPr lang="pt-PT" b="1" dirty="0">
                <a:solidFill>
                  <a:srgbClr val="595959"/>
                </a:solidFill>
              </a:rPr>
              <a:t>Redução de recursos e gestão de resíduos</a:t>
            </a:r>
            <a:endParaRPr lang="en-GB" dirty="0">
              <a:solidFill>
                <a:srgbClr val="595959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b="1" dirty="0">
                <a:solidFill>
                  <a:srgbClr val="595959"/>
                </a:solidFill>
                <a:effectLst/>
              </a:rPr>
              <a:t>3. </a:t>
            </a:r>
            <a:r>
              <a:rPr lang="pt-PT" b="1" dirty="0">
                <a:solidFill>
                  <a:srgbClr val="595959"/>
                </a:solidFill>
              </a:rPr>
              <a:t>Produção agrícola de recursos de base biológica</a:t>
            </a:r>
            <a:endParaRPr lang="en-GB" b="1" dirty="0">
              <a:solidFill>
                <a:srgbClr val="595959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b="1" dirty="0">
                <a:solidFill>
                  <a:srgbClr val="595959"/>
                </a:solidFill>
              </a:rPr>
              <a:t>4</a:t>
            </a:r>
            <a:r>
              <a:rPr lang="en-GB" b="1" dirty="0">
                <a:solidFill>
                  <a:srgbClr val="595959"/>
                </a:solidFill>
                <a:effectLst/>
              </a:rPr>
              <a:t>. </a:t>
            </a:r>
            <a:r>
              <a:rPr lang="en-GB" b="1" dirty="0" err="1">
                <a:solidFill>
                  <a:srgbClr val="595959"/>
                </a:solidFill>
              </a:rPr>
              <a:t>Agro</a:t>
            </a:r>
            <a:r>
              <a:rPr lang="en-GB" b="1" dirty="0">
                <a:solidFill>
                  <a:srgbClr val="595959"/>
                </a:solidFill>
              </a:rPr>
              <a:t> </a:t>
            </a:r>
            <a:r>
              <a:rPr lang="en-GB" b="1" dirty="0" err="1">
                <a:solidFill>
                  <a:srgbClr val="595959"/>
                </a:solidFill>
              </a:rPr>
              <a:t>ecologia</a:t>
            </a:r>
            <a:r>
              <a:rPr lang="en-GB" b="1" dirty="0">
                <a:solidFill>
                  <a:srgbClr val="595959"/>
                </a:solidFill>
              </a:rPr>
              <a:t> e </a:t>
            </a:r>
            <a:r>
              <a:rPr lang="en-GB" b="1" dirty="0" err="1">
                <a:solidFill>
                  <a:srgbClr val="595959"/>
                </a:solidFill>
              </a:rPr>
              <a:t>práticas</a:t>
            </a:r>
            <a:r>
              <a:rPr lang="en-GB" b="1" dirty="0">
                <a:solidFill>
                  <a:srgbClr val="595959"/>
                </a:solidFill>
              </a:rPr>
              <a:t> </a:t>
            </a:r>
            <a:r>
              <a:rPr lang="en-GB" b="1" dirty="0" err="1">
                <a:solidFill>
                  <a:srgbClr val="595959"/>
                </a:solidFill>
              </a:rPr>
              <a:t>regenerativas</a:t>
            </a:r>
            <a:endParaRPr lang="en-GB" b="1" dirty="0">
              <a:solidFill>
                <a:srgbClr val="595959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b="1" dirty="0">
                <a:solidFill>
                  <a:srgbClr val="595959"/>
                </a:solidFill>
              </a:rPr>
              <a:t>5</a:t>
            </a:r>
            <a:r>
              <a:rPr lang="en-GB" b="1" dirty="0">
                <a:solidFill>
                  <a:srgbClr val="595959"/>
                </a:solidFill>
                <a:effectLst/>
              </a:rPr>
              <a:t>. </a:t>
            </a:r>
            <a:r>
              <a:rPr lang="en-GB" b="1" dirty="0" err="1">
                <a:solidFill>
                  <a:srgbClr val="595959"/>
                </a:solidFill>
              </a:rPr>
              <a:t>Tecnologias</a:t>
            </a:r>
            <a:r>
              <a:rPr lang="en-GB" b="1" dirty="0">
                <a:solidFill>
                  <a:srgbClr val="595959"/>
                </a:solidFill>
              </a:rPr>
              <a:t> de </a:t>
            </a:r>
            <a:r>
              <a:rPr lang="en-GB" b="1" dirty="0" err="1">
                <a:solidFill>
                  <a:srgbClr val="595959"/>
                </a:solidFill>
              </a:rPr>
              <a:t>agricultura</a:t>
            </a:r>
            <a:r>
              <a:rPr lang="en-GB" b="1" dirty="0">
                <a:solidFill>
                  <a:srgbClr val="595959"/>
                </a:solidFill>
              </a:rPr>
              <a:t> circular</a:t>
            </a:r>
            <a:endParaRPr lang="en-GB" dirty="0">
              <a:solidFill>
                <a:srgbClr val="595959"/>
              </a:solidFill>
              <a:effectLst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9385CFA-DDC6-7F39-65E5-5A816E81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GR" dirty="0"/>
              <a:t> 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2020A-BF2F-F2BC-E1E0-5B78A5055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8C0172-1F1D-AC18-4889-DCEEF019C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165" y="455750"/>
            <a:ext cx="6503505" cy="1009651"/>
          </a:xfrm>
        </p:spPr>
        <p:txBody>
          <a:bodyPr>
            <a:normAutofit/>
          </a:bodyPr>
          <a:lstStyle/>
          <a:p>
            <a:r>
              <a:rPr lang="en-GB" dirty="0"/>
              <a:t>4.1. </a:t>
            </a:r>
            <a:r>
              <a:rPr lang="en-GB" dirty="0" err="1"/>
              <a:t>Agro</a:t>
            </a:r>
            <a:r>
              <a:rPr lang="en-GB" dirty="0"/>
              <a:t> </a:t>
            </a:r>
            <a:r>
              <a:rPr lang="en-GB" dirty="0" err="1"/>
              <a:t>ecologia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56B7C1-A93C-8DD0-041C-0D726105F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PT" u="sng" dirty="0">
                <a:solidFill>
                  <a:srgbClr val="0D0D0D"/>
                </a:solidFill>
                <a:latin typeface="Söhne"/>
              </a:rPr>
              <a:t>Perspetivas diversas e princípios orientadores </a:t>
            </a:r>
            <a:endParaRPr lang="en-GB" b="0" i="0" u="sng" dirty="0">
              <a:solidFill>
                <a:srgbClr val="0D0D0D"/>
              </a:solidFill>
              <a:effectLst/>
              <a:latin typeface="Söhne"/>
            </a:endParaRPr>
          </a:p>
          <a:p>
            <a:pPr algn="just">
              <a:lnSpc>
                <a:spcPct val="110000"/>
              </a:lnSpc>
            </a:pPr>
            <a:r>
              <a:rPr lang="pt-PT" dirty="0">
                <a:solidFill>
                  <a:srgbClr val="0D0D0D"/>
                </a:solidFill>
                <a:latin typeface="Söhne"/>
              </a:rPr>
              <a:t>Apesar do seu crescimento, a definição de agroecologia continua a ser objeto de debate, com alguns a considerarem-na apenas como um domínio técnico e outros a enfatizarem o seu potencial político e transformador.</a:t>
            </a:r>
          </a:p>
          <a:p>
            <a:pPr algn="just">
              <a:lnSpc>
                <a:spcPct val="110000"/>
              </a:lnSpc>
            </a:pPr>
            <a:r>
              <a:rPr lang="pt-PT" dirty="0">
                <a:solidFill>
                  <a:srgbClr val="0D0D0D"/>
                </a:solidFill>
                <a:latin typeface="Söhne"/>
              </a:rPr>
              <a:t>Os '10 elementos da agroecologia' da FAO e os 13 princípios orientadores do Comité de Segurança Alimentar Mundial das Nações Unidas sublinham a natureza multifacetada da agroecologia, defendendo uma abordagem holística que combina o conhecimento tradicional com a ciência para impulsionar mudanças profundas nos sistemas alimentares para a sustentabilidade e a equidade social. </a:t>
            </a:r>
            <a:endParaRPr lang="en-GB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just">
              <a:lnSpc>
                <a:spcPct val="110000"/>
              </a:lnSpc>
            </a:pP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D7AF82-558B-6886-0161-56E260DB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Agroecology and Regenerative Practices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6CBF22-B33F-10A9-99F8-D5FC2F47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34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A0720-40A1-3E4A-C8B2-8A638AA3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186EF2-A9F7-BD0E-1950-B4431A84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881" y="332721"/>
            <a:ext cx="6503505" cy="1009651"/>
          </a:xfrm>
        </p:spPr>
        <p:txBody>
          <a:bodyPr>
            <a:normAutofit/>
          </a:bodyPr>
          <a:lstStyle/>
          <a:p>
            <a:r>
              <a:rPr lang="en-GB" dirty="0"/>
              <a:t>4.1. </a:t>
            </a:r>
            <a:r>
              <a:rPr lang="en-GB" dirty="0" err="1"/>
              <a:t>Agro</a:t>
            </a:r>
            <a:r>
              <a:rPr lang="en-GB" dirty="0"/>
              <a:t> </a:t>
            </a:r>
            <a:r>
              <a:rPr lang="en-GB" dirty="0" err="1"/>
              <a:t>ecologia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8129C0-37F2-6678-1E01-32329563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67" y="2780972"/>
            <a:ext cx="5562600" cy="1009651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Elementos e princípios da agro ecologia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55D7CDE-BA24-F2C0-262A-7AFF9923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Agroecology and Regenerative Practices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367971-C902-CCC0-63C4-3ABAED69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 descr="A poster of a diagram&#10;&#10;Description automatically generated">
            <a:extLst>
              <a:ext uri="{FF2B5EF4-FFF2-40B4-BE49-F238E27FC236}">
                <a16:creationId xmlns:a16="http://schemas.microsoft.com/office/drawing/2014/main" id="{1537264F-A15F-CC39-7D56-6D33B3C36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75" y="798863"/>
            <a:ext cx="3357025" cy="5260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2F657-E6F4-7DCA-539A-8F68D33A43ED}"/>
              </a:ext>
            </a:extLst>
          </p:cNvPr>
          <p:cNvSpPr txBox="1"/>
          <p:nvPr/>
        </p:nvSpPr>
        <p:spPr>
          <a:xfrm>
            <a:off x="8979459" y="6110129"/>
            <a:ext cx="1879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595959"/>
                </a:solidFill>
              </a:rPr>
              <a:t>SOURCE: IDS &amp; IPES-FOOD, 2022</a:t>
            </a:r>
            <a:endParaRPr lang="en-GR" sz="1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2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0CE77-53EF-17FD-9285-6C54398D2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AA0433-7C15-D118-0CDF-9889D40A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669" y="280192"/>
            <a:ext cx="6503505" cy="1009651"/>
          </a:xfrm>
        </p:spPr>
        <p:txBody>
          <a:bodyPr>
            <a:normAutofit/>
          </a:bodyPr>
          <a:lstStyle/>
          <a:p>
            <a:r>
              <a:rPr lang="en-GB" dirty="0"/>
              <a:t>4.1. </a:t>
            </a:r>
            <a:r>
              <a:rPr lang="en-GB" dirty="0" err="1"/>
              <a:t>Agro</a:t>
            </a:r>
            <a:r>
              <a:rPr lang="en-GB" dirty="0"/>
              <a:t> </a:t>
            </a:r>
            <a:r>
              <a:rPr lang="en-GB" dirty="0" err="1"/>
              <a:t>ecologia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F5B9E3-91C9-F5F5-E753-3878508B9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690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Os 13 princípios orientadores da agroecologia alinham-se com os 10 elementos, refletindo a sua evolução de um método para alterar a produção insustentável de alimentos para uma abordagem abrangente.</a:t>
            </a:r>
          </a:p>
          <a:p>
            <a:pPr algn="just">
              <a:lnSpc>
                <a:spcPct val="10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Atualmente, a agroecologia integra o conhecimento científico com a aplicação prática, apoiada por um movimento social que defende uma revisão completa dos sistemas alimentares.</a:t>
            </a:r>
          </a:p>
          <a:p>
            <a:pPr algn="just">
              <a:lnSpc>
                <a:spcPct val="10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Esta transformação dá prioridade à sustentabilidade ambiental e à justiça distributiva, obtendo reconhecimento formal na governação alimentar internacional com o apoio de um grupo diversificado mas unificado de especialistas. </a:t>
            </a:r>
            <a:endParaRPr lang="en-GB" b="0" i="0" dirty="0">
              <a:solidFill>
                <a:srgbClr val="595959"/>
              </a:solidFill>
              <a:effectLst/>
              <a:latin typeface="Söhne"/>
            </a:endParaRPr>
          </a:p>
          <a:p>
            <a:pPr algn="just">
              <a:lnSpc>
                <a:spcPct val="100000"/>
              </a:lnSpc>
            </a:pP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B3A062-7801-217A-CB4C-EBB85106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Agroecology and Regenerative Practices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2D39E5-30C3-5854-2C35-72CA2BE2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58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F836C-8AA9-3480-0233-E154F6CBA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3BCB4C-6068-4568-0EFF-38331482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704" y="343278"/>
            <a:ext cx="10515600" cy="1009651"/>
          </a:xfrm>
        </p:spPr>
        <p:txBody>
          <a:bodyPr>
            <a:normAutofit/>
          </a:bodyPr>
          <a:lstStyle/>
          <a:p>
            <a:r>
              <a:rPr lang="en-GB" dirty="0"/>
              <a:t>4.2.	 Agricultura </a:t>
            </a:r>
            <a:r>
              <a:rPr lang="en-GB" dirty="0" err="1"/>
              <a:t>regenerativa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D7233D-E7F8-026B-4DAF-DFB6E233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26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u="sng" dirty="0">
                <a:solidFill>
                  <a:srgbClr val="595959"/>
                </a:solidFill>
                <a:latin typeface="Söhne"/>
              </a:rPr>
              <a:t>Origens e princípios da agricultura regenerativa </a:t>
            </a:r>
            <a:endParaRPr lang="en-GB" b="0" i="0" u="sng" dirty="0">
              <a:solidFill>
                <a:srgbClr val="595959"/>
              </a:solidFill>
              <a:effectLst/>
              <a:latin typeface="Söhne"/>
            </a:endParaRP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A agricultura regenerativa remonta ao movimento orgânico dos anos 60 nos EUA, influenciado pelo livro </a:t>
            </a:r>
            <a:r>
              <a:rPr lang="pt-PT" dirty="0" err="1">
                <a:solidFill>
                  <a:srgbClr val="595959"/>
                </a:solidFill>
                <a:latin typeface="Söhne"/>
              </a:rPr>
              <a:t>Silent</a:t>
            </a:r>
            <a:r>
              <a:rPr lang="pt-PT" dirty="0">
                <a:solidFill>
                  <a:srgbClr val="595959"/>
                </a:solidFill>
                <a:latin typeface="Söhne"/>
              </a:rPr>
              <a:t> Spring de Rachel </a:t>
            </a:r>
            <a:r>
              <a:rPr lang="pt-PT" dirty="0" err="1">
                <a:solidFill>
                  <a:srgbClr val="595959"/>
                </a:solidFill>
                <a:latin typeface="Söhne"/>
              </a:rPr>
              <a:t>Carson</a:t>
            </a:r>
            <a:r>
              <a:rPr lang="pt-PT" dirty="0">
                <a:solidFill>
                  <a:srgbClr val="595959"/>
                </a:solidFill>
                <a:latin typeface="Söhne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O Instituto </a:t>
            </a:r>
            <a:r>
              <a:rPr lang="pt-PT" dirty="0" err="1">
                <a:solidFill>
                  <a:srgbClr val="595959"/>
                </a:solidFill>
                <a:latin typeface="Söhne"/>
              </a:rPr>
              <a:t>Rodale</a:t>
            </a:r>
            <a:r>
              <a:rPr lang="pt-PT" dirty="0">
                <a:solidFill>
                  <a:srgbClr val="595959"/>
                </a:solidFill>
                <a:latin typeface="Söhne"/>
              </a:rPr>
              <a:t> cunhou o termo "orgânico regenerativo" no início da década de 1980, enfatizando a capacidade de rejuvenescimento natural dos ecossistemas e da biodiversidade.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Richard </a:t>
            </a:r>
            <a:r>
              <a:rPr lang="pt-PT" dirty="0" err="1">
                <a:solidFill>
                  <a:srgbClr val="595959"/>
                </a:solidFill>
                <a:latin typeface="Söhne"/>
              </a:rPr>
              <a:t>Harwood</a:t>
            </a:r>
            <a:r>
              <a:rPr lang="pt-PT" dirty="0">
                <a:solidFill>
                  <a:srgbClr val="595959"/>
                </a:solidFill>
                <a:latin typeface="Söhne"/>
              </a:rPr>
              <a:t> delineou três princípios fundamentais: ligações dentro dos sistemas agrícolas, manutenção do equilíbrio biológico e fomento do mutualismo construtivo, minimizando os danos. </a:t>
            </a:r>
            <a:endParaRPr lang="en-GB" b="0" i="0" dirty="0">
              <a:solidFill>
                <a:srgbClr val="595959"/>
              </a:solidFill>
              <a:effectLst/>
              <a:latin typeface="Söhne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A4B6C29-B689-874A-E5D8-E21C3469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Agroecology and Regenerative Practices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EB709B-6EC1-EC08-3A17-D2BD302D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29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2E0F3-0371-9EF2-FEDB-4518EAECF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92DFA1-0F5C-2CBD-D34F-D6354288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643" y="280192"/>
            <a:ext cx="10515600" cy="1009651"/>
          </a:xfrm>
        </p:spPr>
        <p:txBody>
          <a:bodyPr>
            <a:normAutofit/>
          </a:bodyPr>
          <a:lstStyle/>
          <a:p>
            <a:r>
              <a:rPr lang="en-GB" dirty="0"/>
              <a:t>4.2.	 Agricultura </a:t>
            </a:r>
            <a:r>
              <a:rPr lang="en-GB" dirty="0" err="1"/>
              <a:t>regenerativa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DE24A3-A377-FB57-E3CF-CF76C55D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164742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dirty="0">
                <a:solidFill>
                  <a:srgbClr val="595959"/>
                </a:solidFill>
                <a:latin typeface="Söhne"/>
              </a:rPr>
              <a:t>Enquanto a agricultura regenerativa ganha força a nível internacional, as grandes empresas agroalimentares moldam o discurso</a:t>
            </a:r>
            <a:r>
              <a:rPr lang="en-GB" b="0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Estas investem em abordagens regenerativas, mas dão frequentemente prioridade às preocupações ambientais, como a saúde dos solos e as emissões de carbono, em detrimento da justiça social e da equidade.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595959"/>
                </a:solidFill>
                <a:latin typeface="Söhne"/>
              </a:rPr>
              <a:t>Algumas versões empresariais da agricultura regenerativa podem centrar-se apenas na compensação de emissões sem abordar questões sociais mais amplas, o que realça a necessidade de uma abordagem holística. </a:t>
            </a:r>
            <a:endParaRPr lang="en-GB" b="0" i="0" dirty="0">
              <a:solidFill>
                <a:srgbClr val="595959"/>
              </a:solidFill>
              <a:effectLst/>
              <a:latin typeface="Söhne"/>
            </a:endParaRPr>
          </a:p>
          <a:p>
            <a:pPr algn="just">
              <a:lnSpc>
                <a:spcPct val="150000"/>
              </a:lnSpc>
            </a:pP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A4961B-59B5-786F-87A6-BDC751AC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Agroecology and Regenerative Practices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58A80FA-F171-11B1-A91D-64B29B4D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03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E4C21-3C0C-0C91-69E4-FB1941D0B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C36593-31A4-A052-62CB-27EC9ABE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50" y="519974"/>
            <a:ext cx="10515600" cy="1009651"/>
          </a:xfrm>
        </p:spPr>
        <p:txBody>
          <a:bodyPr>
            <a:normAutofit/>
          </a:bodyPr>
          <a:lstStyle/>
          <a:p>
            <a:r>
              <a:rPr lang="en-GB" dirty="0" err="1"/>
              <a:t>Informações</a:t>
            </a:r>
            <a:r>
              <a:rPr lang="en-GB" dirty="0"/>
              <a:t> </a:t>
            </a:r>
            <a:r>
              <a:rPr lang="en-GB" dirty="0" err="1"/>
              <a:t>adicionais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860E93-E441-E9D4-C828-0ECD380A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538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000" i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quiser saber mais sobre a Agricultura Regenerativa, leia este artigo no seguinte link </a:t>
            </a: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i="1" u="sng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https://www.weforum.org/agenda/2022/10/what-is-regenerative-agriculture/#:~:text=Regenerative%20agriculture%20focuses%20on%20improving,well%20as%20reducing%20soil%20erosion</a:t>
            </a:r>
            <a:r>
              <a:rPr lang="en-GB" sz="2000" i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i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000" i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quiser saber mais sobre a Agricultura Regenerativa, veja este vídeo no seguinte link</a:t>
            </a: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i="1" u="sng" dirty="0">
                <a:solidFill>
                  <a:srgbClr val="000000"/>
                </a:solidFill>
                <a:effectLst/>
                <a:latin typeface="Minion Pro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https://www.youtube.com/watch?v=yp1i8_JFsao</a:t>
            </a:r>
            <a:r>
              <a:rPr lang="en-GB" sz="2000" i="1" dirty="0">
                <a:solidFill>
                  <a:srgbClr val="000000"/>
                </a:solidFill>
                <a:effectLst/>
                <a:latin typeface="Minion Pro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20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8AC702-5B82-4C98-3734-53A0F6DD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Agroecology and Regenerative Practices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E11539-B180-97E5-F592-88607002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20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58739-F842-2704-F6A1-3E6337813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E60239-1BD0-6664-9A33-FBCD6A32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66" y="2543032"/>
            <a:ext cx="10515600" cy="1009651"/>
          </a:xfrm>
        </p:spPr>
        <p:txBody>
          <a:bodyPr>
            <a:normAutofit/>
          </a:bodyPr>
          <a:lstStyle/>
          <a:p>
            <a:r>
              <a:rPr lang="en-GB" dirty="0"/>
              <a:t>5. </a:t>
            </a:r>
            <a:r>
              <a:rPr lang="en-GB" dirty="0" err="1"/>
              <a:t>Tecnologias</a:t>
            </a:r>
            <a:r>
              <a:rPr lang="en-GB" dirty="0"/>
              <a:t> de </a:t>
            </a:r>
            <a:r>
              <a:rPr lang="en-GB" dirty="0" err="1"/>
              <a:t>agricultura</a:t>
            </a:r>
            <a:r>
              <a:rPr lang="en-GB" dirty="0"/>
              <a:t> circular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BEA804-21BF-6D1E-770C-C12072F8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Circular Farming Technologies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732F67-CDED-EF0C-51C7-2536BFE4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97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3AD8C-1EA9-B965-87F3-48D74B321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58C1A7-B429-CA78-D580-5F1C94D0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592" y="381723"/>
            <a:ext cx="10515600" cy="1009651"/>
          </a:xfrm>
        </p:spPr>
        <p:txBody>
          <a:bodyPr>
            <a:normAutofit/>
          </a:bodyPr>
          <a:lstStyle/>
          <a:p>
            <a:r>
              <a:rPr lang="en-GB" dirty="0"/>
              <a:t>5.1. </a:t>
            </a:r>
            <a:r>
              <a:rPr lang="en-GB" dirty="0" err="1"/>
              <a:t>Tecnologias</a:t>
            </a:r>
            <a:r>
              <a:rPr lang="en-GB" dirty="0"/>
              <a:t> de </a:t>
            </a:r>
            <a:r>
              <a:rPr lang="en-GB" dirty="0" err="1"/>
              <a:t>agricultura</a:t>
            </a:r>
            <a:r>
              <a:rPr lang="en-GB" dirty="0"/>
              <a:t> circular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70095E-8986-52D8-31C2-E31548BC8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PT" u="sng" dirty="0">
                <a:solidFill>
                  <a:srgbClr val="595959"/>
                </a:solidFill>
                <a:latin typeface="Söhne"/>
              </a:rPr>
              <a:t>As práticas agrícolas sustentáveis devem responder às necessidades de uma população em crescimento</a:t>
            </a:r>
            <a:r>
              <a:rPr lang="en-GB" b="0" i="0" u="sng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marL="0" indent="0" algn="just">
              <a:buNone/>
            </a:pPr>
            <a:endParaRPr lang="en-GB" b="0" i="0" u="sng" dirty="0">
              <a:solidFill>
                <a:srgbClr val="595959"/>
              </a:solidFill>
              <a:effectLst/>
              <a:latin typeface="Söhne"/>
            </a:endParaRPr>
          </a:p>
          <a:p>
            <a:pPr algn="just"/>
            <a:r>
              <a:rPr lang="pt-PT" dirty="0">
                <a:solidFill>
                  <a:srgbClr val="595959"/>
                </a:solidFill>
                <a:latin typeface="Söhne"/>
              </a:rPr>
              <a:t>As tecnologias agrícolas facilitam vários modelos de produção sustentável: agricultura inteligente em termos climáticos, intensificação sustentável e produção agro ecológica.</a:t>
            </a:r>
          </a:p>
          <a:p>
            <a:pPr algn="just"/>
            <a:r>
              <a:rPr lang="pt-PT" dirty="0">
                <a:solidFill>
                  <a:srgbClr val="595959"/>
                </a:solidFill>
                <a:latin typeface="Söhne"/>
              </a:rPr>
              <a:t>Os investimentos em tecnologias agrícolas, tanto em grande como em pequena escala, podem aumentar os rendimentos e minimizar os impactes ecológicos.</a:t>
            </a:r>
          </a:p>
          <a:p>
            <a:pPr algn="just"/>
            <a:r>
              <a:rPr lang="pt-PT" dirty="0">
                <a:solidFill>
                  <a:srgbClr val="595959"/>
                </a:solidFill>
                <a:latin typeface="Söhne"/>
              </a:rPr>
              <a:t>Os governos de todo o mundo estão a incentivar o investimento nas explorações agrícolas para aumentar a produtividade, a sustentabilidade e os rendimentos dos agricultores.</a:t>
            </a:r>
          </a:p>
          <a:p>
            <a:pPr algn="just"/>
            <a:r>
              <a:rPr lang="pt-PT" dirty="0">
                <a:solidFill>
                  <a:srgbClr val="595959"/>
                </a:solidFill>
                <a:latin typeface="Söhne"/>
              </a:rPr>
              <a:t>Debates recentes destacam a mudança para a circularidade dos alimentos para melhorar a sustentabilidade.</a:t>
            </a:r>
          </a:p>
          <a:p>
            <a:pPr algn="just"/>
            <a:r>
              <a:rPr lang="pt-PT" dirty="0">
                <a:solidFill>
                  <a:srgbClr val="595959"/>
                </a:solidFill>
                <a:latin typeface="Söhne"/>
              </a:rPr>
              <a:t>Os governos de regiões como a UE, a China e a América Latina estão a investir em tecnologias que promovem a circularidade nas explorações agrícolas para aumentar a produção, a sustentabilidade e cumprir os acordos internacionais sobre o clima.</a:t>
            </a:r>
            <a:endParaRPr lang="en-GB" b="0" i="0" dirty="0">
              <a:solidFill>
                <a:srgbClr val="595959"/>
              </a:solidFill>
              <a:effectLst/>
              <a:latin typeface="Söhne"/>
            </a:endParaRPr>
          </a:p>
          <a:p>
            <a:pPr algn="just"/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A8678C-6F41-2D42-A024-9D5E7D7A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Circular Farming Technologies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E74614-177D-30DA-41B7-1CBFE28C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70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9E9CA-AD7D-D7D7-8487-348AC85EA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C5BC4-53B9-78B5-F49D-C652B69C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6" y="452242"/>
            <a:ext cx="10515600" cy="1009651"/>
          </a:xfrm>
        </p:spPr>
        <p:txBody>
          <a:bodyPr>
            <a:normAutofit/>
          </a:bodyPr>
          <a:lstStyle/>
          <a:p>
            <a:r>
              <a:rPr lang="en-GB" dirty="0"/>
              <a:t>5.1. </a:t>
            </a:r>
            <a:r>
              <a:rPr lang="en-GB" dirty="0" err="1"/>
              <a:t>Tecnologias</a:t>
            </a:r>
            <a:r>
              <a:rPr lang="en-GB" dirty="0"/>
              <a:t> de </a:t>
            </a:r>
            <a:r>
              <a:rPr lang="en-GB" dirty="0" err="1"/>
              <a:t>agricultura</a:t>
            </a:r>
            <a:r>
              <a:rPr lang="en-GB" dirty="0"/>
              <a:t> circular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6D4D58-E39C-D7B8-E015-DB37A62DF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18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b="1" dirty="0">
                <a:solidFill>
                  <a:srgbClr val="595959"/>
                </a:solidFill>
                <a:latin typeface="Söhne"/>
              </a:rPr>
              <a:t>Sabia que muitos agricultores estão frequentemente relutantes ou precisam de ajuda para financiar melhoramentos nas explorações agrícolas</a:t>
            </a:r>
            <a:r>
              <a:rPr lang="en-GB" b="1" i="0" dirty="0">
                <a:solidFill>
                  <a:srgbClr val="595959"/>
                </a:solidFill>
                <a:effectLst/>
                <a:latin typeface="Söhne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dirty="0">
                <a:solidFill>
                  <a:srgbClr val="595959"/>
                </a:solidFill>
                <a:latin typeface="Söhne"/>
              </a:rPr>
              <a:t>Esta relutância pode dever-se a uma série de fatores, incluindo a aversão ao risco, as limitações de recursos, a falta de crédito ou o não reconhecimento das vantagens. No entanto, certas tecnologias podem proporcionar múltiplos benefícios, incluindo a adaptação às alterações climáticas, a resiliência e o aumento dos rendimentos</a:t>
            </a:r>
            <a:r>
              <a:rPr lang="en-GB" b="0" i="0" dirty="0">
                <a:solidFill>
                  <a:srgbClr val="595959"/>
                </a:solidFill>
                <a:effectLst/>
                <a:latin typeface="Söhne"/>
              </a:rPr>
              <a:t>.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E016DB-D84F-EC66-1523-76CA730F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Circular Farming Technologies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7B7A30-3B93-DCCA-3527-C4A42B73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96095-3007-F5A9-CB25-CF2C130B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23" b="3893"/>
          <a:stretch/>
        </p:blipFill>
        <p:spPr bwMode="auto">
          <a:xfrm>
            <a:off x="8376231" y="2741379"/>
            <a:ext cx="1888808" cy="1948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1540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45830-395F-8FF7-DE67-B5CBD73B7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A466F9-9136-5231-2E7F-100AE060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8" y="747712"/>
            <a:ext cx="10785504" cy="1167433"/>
          </a:xfrm>
        </p:spPr>
        <p:txBody>
          <a:bodyPr>
            <a:normAutofit fontScale="90000"/>
          </a:bodyPr>
          <a:lstStyle/>
          <a:p>
            <a:r>
              <a:rPr lang="en-GB" dirty="0"/>
              <a:t>5.2.	</a:t>
            </a:r>
            <a:r>
              <a:rPr lang="pt-PT" dirty="0"/>
              <a:t> Benefícios de tecnologias circulares específicas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D3F394-F62D-E23E-7B2D-97D7B04E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887538"/>
            <a:ext cx="11020839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PT" u="sng" dirty="0">
                <a:solidFill>
                  <a:srgbClr val="595959"/>
                </a:solidFill>
                <a:latin typeface="Söhne"/>
              </a:rPr>
              <a:t>Tecnologias para reduzir as emissões de GEE e o potencial de eutrofização na criação de gado </a:t>
            </a:r>
            <a:endParaRPr lang="en-GB" b="0" i="0" u="sng" dirty="0">
              <a:solidFill>
                <a:srgbClr val="595959"/>
              </a:solidFill>
              <a:effectLst/>
              <a:latin typeface="Söhne"/>
            </a:endParaRPr>
          </a:p>
          <a:p>
            <a:pPr marL="0" indent="0" algn="just">
              <a:buNone/>
            </a:pPr>
            <a:endParaRPr lang="en-GB" b="0" i="0" u="sng" dirty="0">
              <a:solidFill>
                <a:srgbClr val="595959"/>
              </a:solidFill>
              <a:effectLst/>
              <a:latin typeface="Söhne"/>
            </a:endParaRPr>
          </a:p>
          <a:p>
            <a:pPr algn="just"/>
            <a:r>
              <a:rPr lang="pt-PT" dirty="0">
                <a:solidFill>
                  <a:srgbClr val="595959"/>
                </a:solidFill>
                <a:latin typeface="Söhne"/>
              </a:rPr>
              <a:t>As tecnologias implementadas incluem sistemas de filtros de areia, separação de resíduos sólidos, biodigestores, máquinas de ordenha e reutilização de águas residuais.</a:t>
            </a:r>
          </a:p>
          <a:p>
            <a:pPr algn="just"/>
            <a:r>
              <a:rPr lang="pt-PT" dirty="0">
                <a:solidFill>
                  <a:srgbClr val="595959"/>
                </a:solidFill>
                <a:latin typeface="Söhne"/>
              </a:rPr>
              <a:t>Foram observadas reduções significativas nas emissões anuais de CO2eq e no potencial de eutrofização com a adoção destas tecnologias.</a:t>
            </a:r>
          </a:p>
          <a:p>
            <a:pPr algn="just"/>
            <a:r>
              <a:rPr lang="pt-PT" dirty="0">
                <a:solidFill>
                  <a:srgbClr val="595959"/>
                </a:solidFill>
                <a:latin typeface="Söhne"/>
              </a:rPr>
              <a:t>No entanto, a construção ou reabilitação de fossas sépticas resultou num aumento significativo das emissões de CO2eq em comparação com cenários sem gestão de estrume.</a:t>
            </a:r>
          </a:p>
          <a:p>
            <a:pPr algn="just"/>
            <a:r>
              <a:rPr lang="pt-PT" dirty="0">
                <a:solidFill>
                  <a:srgbClr val="595959"/>
                </a:solidFill>
                <a:latin typeface="Söhne"/>
              </a:rPr>
              <a:t>Algumas tecnologias mostraram uma eficácia consistente independentemente da dimensão do efetivo, enquanto outras foram influenciadas pela dimensão do efetivo.</a:t>
            </a:r>
          </a:p>
          <a:p>
            <a:pPr algn="just"/>
            <a:r>
              <a:rPr lang="pt-PT" dirty="0">
                <a:solidFill>
                  <a:srgbClr val="595959"/>
                </a:solidFill>
                <a:latin typeface="Söhne"/>
              </a:rPr>
              <a:t>As piscinas de gestão de resíduos foram identificadas como um dos principais contribuintes para as emissões de GEE, com emissões significativas por vaca, apesar de reduzirem o potencial de eutrofização. </a:t>
            </a:r>
            <a:endParaRPr lang="en-GB" b="0" i="0" dirty="0">
              <a:solidFill>
                <a:srgbClr val="595959"/>
              </a:solidFill>
              <a:effectLst/>
              <a:latin typeface="Söhne"/>
            </a:endParaRPr>
          </a:p>
          <a:p>
            <a:pPr algn="just"/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599DE44-C730-3A52-3D2A-C94EA794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Circular Farming Technologies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AB59EE-9B6D-5573-D7BB-AE7CFEF9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6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AF23E6-2A9D-7113-1C19-1D77DBE5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</a:t>
            </a:r>
            <a:r>
              <a:rPr lang="en-GB" dirty="0"/>
              <a:t>Circular Economy – principles, dimensions, benefits and challenges</a:t>
            </a:r>
          </a:p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CBB504-2CEC-0D6A-E09F-814F6587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E891CA7-2302-92D0-4C34-35025EE47AF8}"/>
              </a:ext>
            </a:extLst>
          </p:cNvPr>
          <p:cNvSpPr txBox="1">
            <a:spLocks/>
          </p:cNvSpPr>
          <p:nvPr/>
        </p:nvSpPr>
        <p:spPr>
          <a:xfrm>
            <a:off x="838200" y="2293108"/>
            <a:ext cx="10515600" cy="1773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400" kern="1200">
                <a:solidFill>
                  <a:srgbClr val="94C02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1. </a:t>
            </a:r>
            <a:r>
              <a:rPr lang="pt-PT" b="1" dirty="0"/>
              <a:t>Economia circular - princípios, dimensões, benefícios e desafios</a:t>
            </a:r>
            <a:endParaRPr lang="en-GB" b="1" dirty="0">
              <a:effectLst/>
            </a:endParaRPr>
          </a:p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45121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3FD67-C1B9-D8DB-F31D-C42B0F66B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378EF-8953-1DAB-8925-8BF4AAC1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218" y="459322"/>
            <a:ext cx="10515600" cy="1009651"/>
          </a:xfrm>
        </p:spPr>
        <p:txBody>
          <a:bodyPr>
            <a:normAutofit/>
          </a:bodyPr>
          <a:lstStyle/>
          <a:p>
            <a:r>
              <a:rPr lang="en-GB" dirty="0" err="1"/>
              <a:t>Informações</a:t>
            </a:r>
            <a:r>
              <a:rPr lang="en-GB" dirty="0"/>
              <a:t> </a:t>
            </a:r>
            <a:r>
              <a:rPr lang="en-GB" dirty="0" err="1"/>
              <a:t>adicionais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84CD49-37CA-DBD0-1949-3C2739782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34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000" i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quiser saber mais sobre os sistemas de agricultura inteligente, leia este artigo na seguinte ligação</a:t>
            </a: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i="1" u="sng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https://www.mdpi.com/2673-4591/9/1/10</a:t>
            </a:r>
            <a:r>
              <a:rPr lang="en-GB" sz="2000" i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000" i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quiser saber mais sobre uma exploração agrícola que não utiliza o solo, veja este vídeo na seguinte ligação</a:t>
            </a: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i="1" u="sng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https://www.youtube.com/watch?v=WiOhsLFvmJU</a:t>
            </a:r>
            <a:r>
              <a:rPr lang="en-GB" sz="2000" i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R" sz="20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8BC739-D89B-59ED-9E95-50394681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Circular Farming Technologies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E26295-D2D0-C0B6-18CD-C0E887FA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9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6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0ACF4-BE4E-7568-CAFF-AA987BF5E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951F17-493E-0DC5-95B2-61EB2AF1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089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dirty="0"/>
              <a:t>1.1. </a:t>
            </a:r>
            <a:r>
              <a:rPr lang="en-GB" sz="4900" dirty="0" err="1"/>
              <a:t>Introdução</a:t>
            </a:r>
            <a:br>
              <a:rPr lang="en-GB" dirty="0">
                <a:solidFill>
                  <a:srgbClr val="0E101A"/>
                </a:solidFill>
                <a:effectLst/>
              </a:rPr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7511D1-4C32-9E27-A050-8969852F5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53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u="sng" dirty="0">
                <a:solidFill>
                  <a:srgbClr val="595959"/>
                </a:solidFill>
                <a:latin typeface="Söhne"/>
              </a:rPr>
              <a:t>O relatório das Nações Unidas para 2022 prevê um crescimento significativo da população</a:t>
            </a:r>
            <a:r>
              <a:rPr lang="en-GB" b="0" i="0" u="sng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>
              <a:lnSpc>
                <a:spcPct val="150000"/>
              </a:lnSpc>
            </a:pPr>
            <a:r>
              <a:rPr lang="en-GB" b="0" i="0" dirty="0">
                <a:effectLst/>
                <a:latin typeface="Söhne"/>
              </a:rPr>
              <a:t>8.5 </a:t>
            </a:r>
            <a:r>
              <a:rPr lang="en-GB" dirty="0">
                <a:latin typeface="Söhne"/>
              </a:rPr>
              <a:t>mil </a:t>
            </a:r>
            <a:r>
              <a:rPr lang="en-GB" dirty="0" err="1">
                <a:latin typeface="Söhne"/>
              </a:rPr>
              <a:t>milhões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em</a:t>
            </a:r>
            <a:r>
              <a:rPr lang="en-GB" dirty="0">
                <a:latin typeface="Söhne"/>
              </a:rPr>
              <a:t> 2030</a:t>
            </a:r>
            <a:endParaRPr lang="en-GB" b="0" i="0" dirty="0">
              <a:effectLst/>
              <a:latin typeface="Söhne"/>
            </a:endParaRPr>
          </a:p>
          <a:p>
            <a:pPr marL="742950" lvl="1" indent="-285750">
              <a:lnSpc>
                <a:spcPct val="150000"/>
              </a:lnSpc>
            </a:pPr>
            <a:r>
              <a:rPr lang="en-GB" b="0" i="0" dirty="0">
                <a:effectLst/>
                <a:latin typeface="Söhne"/>
              </a:rPr>
              <a:t>9.7 </a:t>
            </a:r>
            <a:r>
              <a:rPr lang="en-GB" dirty="0">
                <a:latin typeface="Söhne"/>
              </a:rPr>
              <a:t>mil </a:t>
            </a:r>
            <a:r>
              <a:rPr lang="en-GB" dirty="0" err="1">
                <a:latin typeface="Söhne"/>
              </a:rPr>
              <a:t>milhões</a:t>
            </a:r>
            <a:r>
              <a:rPr lang="en-GB" dirty="0">
                <a:latin typeface="Söhne"/>
              </a:rPr>
              <a:t> </a:t>
            </a:r>
            <a:r>
              <a:rPr lang="en-GB" dirty="0" err="1">
                <a:latin typeface="Söhne"/>
              </a:rPr>
              <a:t>em</a:t>
            </a:r>
            <a:r>
              <a:rPr lang="en-GB" dirty="0">
                <a:latin typeface="Söhne"/>
              </a:rPr>
              <a:t> 2050</a:t>
            </a:r>
            <a:endParaRPr lang="en-GB" b="0" i="0" dirty="0">
              <a:effectLst/>
              <a:latin typeface="Söhne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PT" u="sng" dirty="0">
                <a:solidFill>
                  <a:srgbClr val="595959"/>
                </a:solidFill>
                <a:latin typeface="Söhne"/>
              </a:rPr>
              <a:t>Extração anual de matérias-primas a nível mundial</a:t>
            </a:r>
            <a:r>
              <a:rPr lang="en-GB" b="0" i="0" u="sng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>
              <a:lnSpc>
                <a:spcPct val="150000"/>
              </a:lnSpc>
            </a:pPr>
            <a:r>
              <a:rPr lang="pt-PT" dirty="0">
                <a:latin typeface="Söhne"/>
              </a:rPr>
              <a:t>Aumentou de 27,1 mil milhões de toneladas em 1970 para 92,1 mil milhões de toneladas em</a:t>
            </a:r>
            <a:r>
              <a:rPr lang="en-GB" b="0" i="0" dirty="0">
                <a:effectLst/>
                <a:latin typeface="Söhne"/>
              </a:rPr>
              <a:t> 2017</a:t>
            </a:r>
          </a:p>
          <a:p>
            <a:pPr marL="742950" lvl="1" indent="-285750">
              <a:lnSpc>
                <a:spcPct val="150000"/>
              </a:lnSpc>
            </a:pPr>
            <a:r>
              <a:rPr lang="pt-PT" dirty="0">
                <a:latin typeface="Söhne"/>
              </a:rPr>
              <a:t>Taxa média de crescimento anual de </a:t>
            </a:r>
            <a:r>
              <a:rPr lang="en-GB" b="0" i="0" dirty="0">
                <a:effectLst/>
                <a:latin typeface="Söhne"/>
              </a:rPr>
              <a:t>2.6%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u="sng" dirty="0">
                <a:solidFill>
                  <a:srgbClr val="595959"/>
                </a:solidFill>
                <a:latin typeface="Söhne"/>
              </a:rPr>
              <a:t>Espera-se que a procura per capita de materiais aumente</a:t>
            </a:r>
            <a:r>
              <a:rPr lang="en-GB" b="0" i="0" u="sng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>
              <a:lnSpc>
                <a:spcPct val="150000"/>
              </a:lnSpc>
            </a:pPr>
            <a:r>
              <a:rPr lang="pt-PT" dirty="0">
                <a:latin typeface="Söhne"/>
              </a:rPr>
              <a:t>De 7,4 toneladas em 1970 para 12,2 toneladas em </a:t>
            </a:r>
            <a:r>
              <a:rPr lang="en-GB" b="0" i="0" dirty="0">
                <a:effectLst/>
                <a:latin typeface="Söhne"/>
              </a:rPr>
              <a:t>2022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DF80A9-01FD-E1C2-7B62-388D5170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</a:t>
            </a:r>
            <a:r>
              <a:rPr lang="en-GB" dirty="0"/>
              <a:t>Circular Economy – principles, dimensions, benefits and challenges</a:t>
            </a:r>
          </a:p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74E5E0-1FD4-5E5F-5601-29B2ACC9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5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2F151-9A01-7F97-4612-96BB390E3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A4DC9-CF44-C73C-6167-40D7D41F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PT" u="sng" dirty="0">
                <a:solidFill>
                  <a:srgbClr val="595959"/>
                </a:solidFill>
                <a:latin typeface="Söhne"/>
              </a:rPr>
              <a:t>50% das emissões globais de gases com efeito de estufa são atribuídas a</a:t>
            </a:r>
            <a:r>
              <a:rPr lang="en-GB" b="0" i="0" u="sng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pt-PT" dirty="0">
                <a:latin typeface="Söhne"/>
              </a:rPr>
              <a:t>Exploração mineira, transformação de matérias-primas e produção alimentar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pt-PT" dirty="0">
                <a:latin typeface="Söhne"/>
              </a:rPr>
              <a:t>Responsável por mais de 90% da perda de biodiversidade e da escassez de água</a:t>
            </a:r>
            <a:endParaRPr lang="en-GB" b="0" i="0" dirty="0">
              <a:effectLst/>
              <a:latin typeface="Söhne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pt-PT" u="sng" dirty="0">
                <a:solidFill>
                  <a:srgbClr val="595959"/>
                </a:solidFill>
                <a:latin typeface="Söhne"/>
              </a:rPr>
              <a:t>As emissões de gases com efeito de estufa estão a aumentar</a:t>
            </a:r>
            <a:r>
              <a:rPr lang="en-GB" b="0" i="0" u="sng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pt-PT" dirty="0">
                <a:latin typeface="Söhne"/>
              </a:rPr>
              <a:t>Aumento significativo desde 1990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pt-PT" dirty="0">
                <a:latin typeface="Söhne"/>
              </a:rPr>
              <a:t>Gases primários: dióxido de carbono proveniente de combustíveis fósseis e da indústria, metano</a:t>
            </a:r>
            <a:endParaRPr lang="en-GB" b="0" i="0" dirty="0">
              <a:effectLst/>
              <a:latin typeface="Söhne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pt-PT" u="sng" dirty="0">
                <a:solidFill>
                  <a:srgbClr val="595959"/>
                </a:solidFill>
                <a:latin typeface="Söhne"/>
              </a:rPr>
              <a:t>Apesar dos compromissos assumidos pela UE, os níveis de gases com efeito de estufa continuam a aumentar</a:t>
            </a:r>
            <a:r>
              <a:rPr lang="en-GB" b="0" i="0" u="sng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pt-PT" dirty="0">
                <a:latin typeface="Söhne"/>
              </a:rPr>
              <a:t>Os níveis de gases com efeito de estufa na Terra estão a aumentar, apesar dos objetivos de redução</a:t>
            </a:r>
            <a:endParaRPr lang="en-GB" b="0" i="0" dirty="0">
              <a:effectLst/>
              <a:latin typeface="Söhne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pt-PT" u="sng" dirty="0">
                <a:solidFill>
                  <a:srgbClr val="595959"/>
                </a:solidFill>
                <a:latin typeface="Söhne"/>
              </a:rPr>
              <a:t>Necessidade de uma economia circular</a:t>
            </a:r>
            <a:r>
              <a:rPr lang="en-GB" b="0" i="0" u="sng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pt-PT" dirty="0">
                <a:latin typeface="Söhne"/>
              </a:rPr>
              <a:t>Dar resposta às pressões ambientais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pt-PT" dirty="0">
                <a:latin typeface="Söhne"/>
              </a:rPr>
              <a:t>Criar um futuro mais sustentável através da gestão dos recursos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9EE03D-BA03-AF40-79E2-F47A593F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</a:t>
            </a:r>
            <a:r>
              <a:rPr lang="en-GB" dirty="0"/>
              <a:t>Circular Economy – principles, dimensions, benefits and challenges</a:t>
            </a:r>
          </a:p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B64507-62EC-9198-11D1-9B9DD882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E4BB25BF-84EB-A432-FD94-86E578F0229F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400" kern="1200">
                <a:solidFill>
                  <a:srgbClr val="94C02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900" dirty="0"/>
              <a:t>1.1. </a:t>
            </a:r>
            <a:r>
              <a:rPr lang="en-GB" sz="4900" dirty="0" err="1"/>
              <a:t>Introdução</a:t>
            </a:r>
            <a:br>
              <a:rPr lang="en-GB" dirty="0">
                <a:solidFill>
                  <a:srgbClr val="0E101A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22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105C1-3888-283D-9146-C639AE533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36A20C-1390-EAF4-6F0B-67527ADA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825625"/>
            <a:ext cx="644822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>
                <a:solidFill>
                  <a:srgbClr val="595959"/>
                </a:solidFill>
              </a:rPr>
              <a:t>Sabia que, em 2020, a Europa produziu 2,151 milhões de toneladas de resíduos de todos os sectores e agregados familiares? </a:t>
            </a:r>
          </a:p>
          <a:p>
            <a:pPr marL="0" indent="0">
              <a:buNone/>
            </a:pPr>
            <a:endParaRPr lang="pt-PT" dirty="0">
              <a:solidFill>
                <a:srgbClr val="595959"/>
              </a:solidFill>
            </a:endParaRPr>
          </a:p>
          <a:p>
            <a:pPr marL="0" indent="0" algn="just">
              <a:buNone/>
            </a:pPr>
            <a:r>
              <a:rPr lang="pt-PT" dirty="0">
                <a:solidFill>
                  <a:srgbClr val="595959"/>
                </a:solidFill>
              </a:rPr>
              <a:t>Numa base per capita, cada pessoa produziu 4,8 toneladas de resíduos</a:t>
            </a:r>
            <a:r>
              <a:rPr lang="en-GB" dirty="0">
                <a:solidFill>
                  <a:srgbClr val="595959"/>
                </a:solidFill>
              </a:rPr>
              <a:t>!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04A936D-DB9D-8C7E-2F22-43367487F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</a:t>
            </a:r>
            <a:r>
              <a:rPr lang="en-GB" dirty="0"/>
              <a:t>Circular Economy – principles, dimensions, benefits and challenges</a:t>
            </a:r>
          </a:p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B3D867-C01A-2468-1DD4-7EE2527F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A pie chart with text on it&#10;&#10;Description automatically generated">
            <a:extLst>
              <a:ext uri="{FF2B5EF4-FFF2-40B4-BE49-F238E27FC236}">
                <a16:creationId xmlns:a16="http://schemas.microsoft.com/office/drawing/2014/main" id="{0A82AD27-5F39-C757-B070-26A8D292F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64" y="1752601"/>
            <a:ext cx="4016636" cy="4188391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DD1AC811-45A6-197F-39C2-8249CC44A536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400" kern="1200">
                <a:solidFill>
                  <a:srgbClr val="94C02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900" dirty="0"/>
              <a:t>1.1. </a:t>
            </a:r>
            <a:r>
              <a:rPr lang="en-GB" sz="4900" dirty="0" err="1"/>
              <a:t>Introdução</a:t>
            </a:r>
            <a:br>
              <a:rPr lang="en-GB" dirty="0">
                <a:solidFill>
                  <a:srgbClr val="0E101A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C2832-8D9C-C23A-95F4-D78367CE8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00C49E-861C-8DA4-B5A0-375FC1DEC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538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rgbClr val="595959"/>
                </a:solidFill>
              </a:rPr>
              <a:t>O Parlamento Europeu (2016) define a economia circular como</a:t>
            </a:r>
            <a:r>
              <a:rPr lang="en-GB" dirty="0">
                <a:solidFill>
                  <a:srgbClr val="595959"/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i="1" dirty="0">
              <a:solidFill>
                <a:srgbClr val="595959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>
                <a:solidFill>
                  <a:srgbClr val="595959"/>
                </a:solidFill>
                <a:effectLst/>
              </a:rPr>
              <a:t>“</a:t>
            </a:r>
            <a:r>
              <a:rPr lang="pt-PT" b="1" i="1" dirty="0">
                <a:solidFill>
                  <a:srgbClr val="595959"/>
                </a:solidFill>
              </a:rPr>
              <a:t>um modelo económico baseado, nomeadamente, na partilha, locação, reutilização, reparação, renovação e reciclagem, num ciclo (quase) fechado, que visa manter sempre a maior utilidade e valor dos produtos, componentes e materiais</a:t>
            </a:r>
            <a:r>
              <a:rPr lang="en-GB" i="1" dirty="0">
                <a:solidFill>
                  <a:srgbClr val="595959"/>
                </a:solidFill>
                <a:effectLst/>
              </a:rPr>
              <a:t>”.</a:t>
            </a:r>
            <a:r>
              <a:rPr lang="en-GB" dirty="0">
                <a:solidFill>
                  <a:srgbClr val="595959"/>
                </a:solidFill>
                <a:effectLst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595959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rgbClr val="595959"/>
                </a:solidFill>
              </a:rPr>
              <a:t>Esta abordagem começa ao nível fundamental da conceção dos produtos, que se baseia na durabilidade, na capacidade de atualização e na possibilidade de reciclagem. Os produtos são incentivados a ser utilizados repetidamente e renovados durante o seu ciclo de vida. No entanto, quando deixam de funcionar, há uma grande preocupação com eles, que diz respeito à reciclagem e à recuperação de recursos</a:t>
            </a:r>
            <a:r>
              <a:rPr lang="en-GB" dirty="0">
                <a:solidFill>
                  <a:srgbClr val="595959"/>
                </a:solidFill>
                <a:effectLst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8E2F1C-4C7E-0D5F-3FA3-49A56D0F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</a:t>
            </a:r>
            <a:r>
              <a:rPr lang="en-GB" dirty="0"/>
              <a:t>Circular Economy – principles, dimensions, benefits and challenges</a:t>
            </a:r>
          </a:p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023991-5F72-9D03-CCE7-A2FCA499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1E8CC2E-E4F6-B596-F550-5CDEE6C7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36587"/>
            <a:ext cx="10515600" cy="1009651"/>
          </a:xfrm>
        </p:spPr>
        <p:txBody>
          <a:bodyPr/>
          <a:lstStyle/>
          <a:p>
            <a:r>
              <a:rPr lang="en-GB" dirty="0"/>
              <a:t>1.2. Economia circular</a:t>
            </a:r>
          </a:p>
        </p:txBody>
      </p:sp>
    </p:spTree>
    <p:extLst>
      <p:ext uri="{BB962C8B-B14F-4D97-AF65-F5344CB8AC3E}">
        <p14:creationId xmlns:p14="http://schemas.microsoft.com/office/powerpoint/2010/main" val="52275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DB57E-F8A8-70AF-A864-146E3626E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B1CFF7-4836-6FF2-B4D8-7BEE37EB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319" y="548721"/>
            <a:ext cx="10515600" cy="1009651"/>
          </a:xfrm>
        </p:spPr>
        <p:txBody>
          <a:bodyPr>
            <a:normAutofit/>
          </a:bodyPr>
          <a:lstStyle/>
          <a:p>
            <a:r>
              <a:rPr lang="en-GB" dirty="0"/>
              <a:t>1.2. Economia circular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0B242E-B97E-9CBE-1C8F-B6AA5F16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Bio-economy, circular economy and bio-based products</a:t>
            </a:r>
            <a:r>
              <a:rPr lang="en-US" dirty="0"/>
              <a:t> / Learning Unit: </a:t>
            </a:r>
            <a:r>
              <a:rPr lang="en-GB" dirty="0"/>
              <a:t>Circular Economy</a:t>
            </a:r>
            <a:r>
              <a:rPr lang="en-US" dirty="0"/>
              <a:t> / Sub Unit: </a:t>
            </a:r>
            <a:r>
              <a:rPr lang="en-GB" dirty="0"/>
              <a:t>Circular Economy – principles, dimensions, benefits and challenges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8969D1-7A81-4F93-288D-2CCB0FFE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CB5B81-6CC6-C0C3-4514-D67B909A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18792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Modelo de economia circular</a:t>
            </a:r>
            <a:endParaRPr lang="en-GR" dirty="0"/>
          </a:p>
        </p:txBody>
      </p:sp>
      <p:pic>
        <p:nvPicPr>
          <p:cNvPr id="8" name="Picture 7" descr="A diagram of circular green circles with icons&#10;&#10;Description automatically generated">
            <a:extLst>
              <a:ext uri="{FF2B5EF4-FFF2-40B4-BE49-F238E27FC236}">
                <a16:creationId xmlns:a16="http://schemas.microsoft.com/office/drawing/2014/main" id="{90367D22-E794-901F-846E-59163D7F6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11" y="2254913"/>
            <a:ext cx="7409377" cy="35495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659634-E05F-3D4D-BA05-37E3A2A5C6F5}"/>
              </a:ext>
            </a:extLst>
          </p:cNvPr>
          <p:cNvSpPr txBox="1"/>
          <p:nvPr/>
        </p:nvSpPr>
        <p:spPr>
          <a:xfrm>
            <a:off x="7652995" y="5987520"/>
            <a:ext cx="2185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Fonte: WWW.EUPOLITICALREPORT.EU</a:t>
            </a:r>
            <a:endParaRPr lang="en-GR" sz="1000" dirty="0"/>
          </a:p>
        </p:txBody>
      </p:sp>
    </p:spTree>
    <p:extLst>
      <p:ext uri="{BB962C8B-B14F-4D97-AF65-F5344CB8AC3E}">
        <p14:creationId xmlns:p14="http://schemas.microsoft.com/office/powerpoint/2010/main" val="2651253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3936</Words>
  <Application>Microsoft Office PowerPoint</Application>
  <PresentationFormat>Ecrã Panorâmico</PresentationFormat>
  <Paragraphs>279</Paragraphs>
  <Slides>41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Minion Pro</vt:lpstr>
      <vt:lpstr>Söhne</vt:lpstr>
      <vt:lpstr>Times New Roman</vt:lpstr>
      <vt:lpstr>Wingdings</vt:lpstr>
      <vt:lpstr>Tema1</vt:lpstr>
      <vt:lpstr>Apresentação do PowerPoint</vt:lpstr>
      <vt:lpstr>Curso: VET Módulo: Bio-economia, economia circular e produtos de base biológica  Unidade Curricular: Economia circular</vt:lpstr>
      <vt:lpstr>ÍNDICE</vt:lpstr>
      <vt:lpstr>Apresentação do PowerPoint</vt:lpstr>
      <vt:lpstr>1.1. Introdução </vt:lpstr>
      <vt:lpstr>Apresentação do PowerPoint</vt:lpstr>
      <vt:lpstr>Apresentação do PowerPoint</vt:lpstr>
      <vt:lpstr>1.2. Economia circular</vt:lpstr>
      <vt:lpstr>1.2. Economia circular</vt:lpstr>
      <vt:lpstr>1.3. Linear vs Circular</vt:lpstr>
      <vt:lpstr>Apresentação do PowerPoint</vt:lpstr>
      <vt:lpstr>Apresentação do PowerPoint</vt:lpstr>
      <vt:lpstr>Informações adicionais</vt:lpstr>
      <vt:lpstr>2. Redução de recursos e gestão de resíduos</vt:lpstr>
      <vt:lpstr>2.1. Redução de recursos e gestão de resíduos</vt:lpstr>
      <vt:lpstr>2.1. Redução de recursos e gestão de resíduos</vt:lpstr>
      <vt:lpstr>2.1. Redução de recursos e gestão de resíduos</vt:lpstr>
      <vt:lpstr>2.1. Redução de recursos e gestão de resíduos</vt:lpstr>
      <vt:lpstr>Informações adicionais</vt:lpstr>
      <vt:lpstr>3. Produção agrícola de recursos biológicos</vt:lpstr>
      <vt:lpstr>3.1. Produtos de base biológica</vt:lpstr>
      <vt:lpstr>3.1. Produtos de base biológica</vt:lpstr>
      <vt:lpstr>3.1. Produtos de base biológica</vt:lpstr>
      <vt:lpstr>3.1. Produtos de base biológica</vt:lpstr>
      <vt:lpstr>3.2. A emergência dos bio produtos na agricultura</vt:lpstr>
      <vt:lpstr>Informações adicionais</vt:lpstr>
      <vt:lpstr>4. Agro ecologia e práticas regenerativas</vt:lpstr>
      <vt:lpstr>4.1. Agro ecologia</vt:lpstr>
      <vt:lpstr>4.1. Agro ecologia</vt:lpstr>
      <vt:lpstr>4.1. Agro ecologia</vt:lpstr>
      <vt:lpstr>4.1. Agro ecologia</vt:lpstr>
      <vt:lpstr>4.1. Agro ecologia</vt:lpstr>
      <vt:lpstr>4.2.  Agricultura regenerativa</vt:lpstr>
      <vt:lpstr>4.2.  Agricultura regenerativa</vt:lpstr>
      <vt:lpstr>Informações adicionais</vt:lpstr>
      <vt:lpstr>5. Tecnologias de agricultura circular</vt:lpstr>
      <vt:lpstr>5.1. Tecnologias de agricultura circular</vt:lpstr>
      <vt:lpstr>5.1. Tecnologias de agricultura circular</vt:lpstr>
      <vt:lpstr>5.2.  Benefícios de tecnologias circulares específicas</vt:lpstr>
      <vt:lpstr>Informações adicionais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Joaquim Fernando Moreira da Silva</cp:lastModifiedBy>
  <cp:revision>50</cp:revision>
  <dcterms:created xsi:type="dcterms:W3CDTF">2022-08-02T09:54:50Z</dcterms:created>
  <dcterms:modified xsi:type="dcterms:W3CDTF">2024-03-26T16:07:44Z</dcterms:modified>
</cp:coreProperties>
</file>