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23"/>
  </p:notesMasterIdLst>
  <p:sldIdLst>
    <p:sldId id="265" r:id="rId2"/>
    <p:sldId id="256" r:id="rId3"/>
    <p:sldId id="260" r:id="rId4"/>
    <p:sldId id="277" r:id="rId5"/>
    <p:sldId id="279" r:id="rId6"/>
    <p:sldId id="284" r:id="rId7"/>
    <p:sldId id="278" r:id="rId8"/>
    <p:sldId id="291" r:id="rId9"/>
    <p:sldId id="280" r:id="rId10"/>
    <p:sldId id="286" r:id="rId11"/>
    <p:sldId id="287" r:id="rId12"/>
    <p:sldId id="285" r:id="rId13"/>
    <p:sldId id="283" r:id="rId14"/>
    <p:sldId id="282" r:id="rId15"/>
    <p:sldId id="288" r:id="rId16"/>
    <p:sldId id="281" r:id="rId17"/>
    <p:sldId id="293" r:id="rId18"/>
    <p:sldId id="295" r:id="rId19"/>
    <p:sldId id="294" r:id="rId20"/>
    <p:sldId id="292" r:id="rId21"/>
    <p:sldId id="266"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1E2F13"/>
    <a:srgbClr val="595959"/>
    <a:srgbClr val="94C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55"/>
    <p:restoredTop sz="96405"/>
  </p:normalViewPr>
  <p:slideViewPr>
    <p:cSldViewPr snapToGrid="0">
      <p:cViewPr varScale="1">
        <p:scale>
          <a:sx n="114" d="100"/>
          <a:sy n="114" d="100"/>
        </p:scale>
        <p:origin x="29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15/03/2024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‹nº›</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‹nº›</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‹nº›</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Module</a:t>
            </a:r>
            <a:r>
              <a:rPr lang="en-US" dirty="0"/>
              <a:t>: XXXXXXX / </a:t>
            </a:r>
            <a:r>
              <a:rPr lang="en-US" b="1" dirty="0"/>
              <a:t>Learning Unit</a:t>
            </a:r>
            <a:r>
              <a:rPr lang="en-US" dirty="0"/>
              <a:t>: YYYYYYY / </a:t>
            </a:r>
            <a:r>
              <a:rPr lang="en-US" b="1" dirty="0"/>
              <a:t>Sub Unit</a:t>
            </a:r>
            <a:r>
              <a:rPr lang="en-US" dirty="0"/>
              <a:t>: 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pPr/>
              <a:t>‹nº›</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BAD7D21A-AB51-40C3-D15B-B5F678D48A77}"/>
              </a:ext>
            </a:extLst>
          </p:cNvPr>
          <p:cNvSpPr>
            <a:spLocks noGrp="1"/>
          </p:cNvSpPr>
          <p:nvPr>
            <p:ph type="title"/>
          </p:nvPr>
        </p:nvSpPr>
        <p:spPr/>
        <p:txBody>
          <a:bodyPr/>
          <a:lstStyle/>
          <a:p>
            <a:r>
              <a:rPr lang="en-GB" dirty="0"/>
              <a:t>A bio-based value chain</a:t>
            </a:r>
          </a:p>
        </p:txBody>
      </p:sp>
      <p:pic>
        <p:nvPicPr>
          <p:cNvPr id="7" name="Segnaposto contenuto 6">
            <a:extLst>
              <a:ext uri="{FF2B5EF4-FFF2-40B4-BE49-F238E27FC236}">
                <a16:creationId xmlns:a16="http://schemas.microsoft.com/office/drawing/2014/main" id="{83447C1A-A9C9-9BF6-003C-13C3E5E35422}"/>
              </a:ext>
            </a:extLst>
          </p:cNvPr>
          <p:cNvPicPr>
            <a:picLocks noGrp="1" noChangeAspect="1"/>
          </p:cNvPicPr>
          <p:nvPr>
            <p:ph sz="half" idx="1"/>
          </p:nvPr>
        </p:nvPicPr>
        <p:blipFill>
          <a:blip r:embed="rId2"/>
          <a:stretch>
            <a:fillRect/>
          </a:stretch>
        </p:blipFill>
        <p:spPr>
          <a:xfrm>
            <a:off x="238125" y="1556707"/>
            <a:ext cx="7977573" cy="4549727"/>
          </a:xfrm>
          <a:prstGeom prst="rect">
            <a:avLst/>
          </a:prstGeom>
        </p:spPr>
      </p:pic>
      <p:sp>
        <p:nvSpPr>
          <p:cNvPr id="12" name="Segnaposto contenuto 11">
            <a:extLst>
              <a:ext uri="{FF2B5EF4-FFF2-40B4-BE49-F238E27FC236}">
                <a16:creationId xmlns:a16="http://schemas.microsoft.com/office/drawing/2014/main" id="{A40075DB-EE7E-24CA-197F-FDBAF6F464CF}"/>
              </a:ext>
            </a:extLst>
          </p:cNvPr>
          <p:cNvSpPr>
            <a:spLocks noGrp="1"/>
          </p:cNvSpPr>
          <p:nvPr>
            <p:ph sz="half" idx="2"/>
          </p:nvPr>
        </p:nvSpPr>
        <p:spPr>
          <a:xfrm>
            <a:off x="8315324" y="1556707"/>
            <a:ext cx="3371851" cy="4620256"/>
          </a:xfrm>
        </p:spPr>
        <p:txBody>
          <a:bodyPr>
            <a:normAutofit fontScale="55000" lnSpcReduction="20000"/>
          </a:bodyPr>
          <a:lstStyle/>
          <a:p>
            <a:pPr marL="0" indent="0" algn="just">
              <a:lnSpc>
                <a:spcPct val="120000"/>
              </a:lnSpc>
              <a:buNone/>
            </a:pPr>
            <a:r>
              <a:rPr lang="pt-PT" sz="2900" dirty="0"/>
              <a:t>As cadeias de valor, especialmente as que se centram nos recursos secundários, têm por objetivo converter a matéria orgânica em produtos valiosos, incluindo produtos químicos de elevado valor, subprodutos e energia renovável. As </a:t>
            </a:r>
            <a:r>
              <a:rPr lang="pt-PT" sz="2900" dirty="0" err="1"/>
              <a:t>biorrefinarias</a:t>
            </a:r>
            <a:r>
              <a:rPr lang="pt-PT" sz="2900" dirty="0"/>
              <a:t> integradas, capazes de transformar resíduos em vários produtos de elevado valor, incluem uma instalação de pré-tratamento para preparar a matéria-prima para as tecnologias de transformação e refinação subsequentes na cadeia de abastecimento, antes da embalagem e distribuição</a:t>
            </a:r>
            <a:r>
              <a:rPr lang="pt-PT" dirty="0"/>
              <a:t>.</a:t>
            </a:r>
            <a:endParaRPr lang="en-GB" dirty="0"/>
          </a:p>
        </p:txBody>
      </p:sp>
      <p:sp>
        <p:nvSpPr>
          <p:cNvPr id="9" name="Segnaposto piè di pagina 1">
            <a:extLst>
              <a:ext uri="{FF2B5EF4-FFF2-40B4-BE49-F238E27FC236}">
                <a16:creationId xmlns:a16="http://schemas.microsoft.com/office/drawing/2014/main" id="{10D72931-D15F-5E23-9F6D-B40E26C8451E}"/>
              </a:ext>
            </a:extLst>
          </p:cNvPr>
          <p:cNvSpPr>
            <a:spLocks noGrp="1"/>
          </p:cNvSpPr>
          <p:nvPr>
            <p:ph type="ftr" sz="quarter" idx="11"/>
          </p:nvPr>
        </p:nvSpPr>
        <p:spPr/>
        <p:txBody>
          <a:bodyPr/>
          <a:lstStyle/>
          <a:p>
            <a:r>
              <a:rPr lang="en-US" dirty="0"/>
              <a:t>Module: Bio-economy, circular economy and bio-based products / Learning Unit: The concept of biorefinery</a:t>
            </a:r>
          </a:p>
          <a:p>
            <a:r>
              <a:rPr lang="en-US" dirty="0"/>
              <a:t>Sub Unit: </a:t>
            </a:r>
            <a:r>
              <a:rPr lang="en-US" b="1" dirty="0"/>
              <a:t>The concept of biorefinery</a:t>
            </a:r>
          </a:p>
        </p:txBody>
      </p:sp>
      <p:sp>
        <p:nvSpPr>
          <p:cNvPr id="4" name="Segnaposto numero diapositiva 3">
            <a:extLst>
              <a:ext uri="{FF2B5EF4-FFF2-40B4-BE49-F238E27FC236}">
                <a16:creationId xmlns:a16="http://schemas.microsoft.com/office/drawing/2014/main" id="{84AA1159-0D18-4BE5-6D2D-AC4EFFF3B087}"/>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
        <p:nvSpPr>
          <p:cNvPr id="11" name="CasellaDiTesto 10">
            <a:extLst>
              <a:ext uri="{FF2B5EF4-FFF2-40B4-BE49-F238E27FC236}">
                <a16:creationId xmlns:a16="http://schemas.microsoft.com/office/drawing/2014/main" id="{474F4546-11F8-DD10-F947-1B9BAA96B727}"/>
              </a:ext>
            </a:extLst>
          </p:cNvPr>
          <p:cNvSpPr txBox="1"/>
          <p:nvPr/>
        </p:nvSpPr>
        <p:spPr>
          <a:xfrm rot="16200000">
            <a:off x="9991726" y="4466837"/>
            <a:ext cx="3867150" cy="276999"/>
          </a:xfrm>
          <a:prstGeom prst="rect">
            <a:avLst/>
          </a:prstGeom>
          <a:noFill/>
        </p:spPr>
        <p:txBody>
          <a:bodyPr wrap="square">
            <a:spAutoFit/>
          </a:bodyPr>
          <a:lstStyle/>
          <a:p>
            <a:r>
              <a:rPr lang="en-GB" sz="1200" dirty="0"/>
              <a:t>Fonte: doi.org/10.3390/su10061695</a:t>
            </a:r>
          </a:p>
        </p:txBody>
      </p:sp>
    </p:spTree>
    <p:extLst>
      <p:ext uri="{BB962C8B-B14F-4D97-AF65-F5344CB8AC3E}">
        <p14:creationId xmlns:p14="http://schemas.microsoft.com/office/powerpoint/2010/main" val="2239364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9154E-6FFF-3215-9853-C946EBD59BBD}"/>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842F9FA0-D780-8775-FB02-524ADF885414}"/>
              </a:ext>
            </a:extLst>
          </p:cNvPr>
          <p:cNvSpPr>
            <a:spLocks noGrp="1"/>
          </p:cNvSpPr>
          <p:nvPr>
            <p:ph type="title"/>
          </p:nvPr>
        </p:nvSpPr>
        <p:spPr/>
        <p:txBody>
          <a:bodyPr>
            <a:noAutofit/>
          </a:bodyPr>
          <a:lstStyle/>
          <a:p>
            <a:r>
              <a:rPr lang="pt-PT" sz="3400" dirty="0"/>
              <a:t>Cadeia de valor circular de base biológica e os ODS da ONU</a:t>
            </a:r>
            <a:endParaRPr lang="en-GB" sz="3400" dirty="0"/>
          </a:p>
        </p:txBody>
      </p:sp>
      <p:sp>
        <p:nvSpPr>
          <p:cNvPr id="6" name="Segnaposto contenuto 5">
            <a:extLst>
              <a:ext uri="{FF2B5EF4-FFF2-40B4-BE49-F238E27FC236}">
                <a16:creationId xmlns:a16="http://schemas.microsoft.com/office/drawing/2014/main" id="{0514F4E8-6859-AA0E-79FD-B2C6E2D9C623}"/>
              </a:ext>
            </a:extLst>
          </p:cNvPr>
          <p:cNvSpPr>
            <a:spLocks noGrp="1"/>
          </p:cNvSpPr>
          <p:nvPr>
            <p:ph sz="half" idx="1"/>
          </p:nvPr>
        </p:nvSpPr>
        <p:spPr>
          <a:xfrm>
            <a:off x="128199" y="1825625"/>
            <a:ext cx="2957901" cy="4351338"/>
          </a:xfrm>
        </p:spPr>
        <p:txBody>
          <a:bodyPr>
            <a:normAutofit fontScale="70000" lnSpcReduction="20000"/>
          </a:bodyPr>
          <a:lstStyle/>
          <a:p>
            <a:pPr marL="0" indent="0">
              <a:lnSpc>
                <a:spcPct val="120000"/>
              </a:lnSpc>
              <a:buNone/>
            </a:pPr>
            <a:r>
              <a:rPr lang="pt-PT" dirty="0"/>
              <a:t>Em termos dos atuais objetivos de crescimento sustentável, a </a:t>
            </a:r>
            <a:r>
              <a:rPr lang="pt-PT" dirty="0" err="1"/>
              <a:t>bioeconomia</a:t>
            </a:r>
            <a:r>
              <a:rPr lang="pt-PT" dirty="0"/>
              <a:t>, em combinação com a economia circular, tem potencial para contribuir diretamente para 11 dos 17 Objetivos de Desenvolvimento Sustentável (ODS) das Nações Unidas</a:t>
            </a:r>
            <a:endParaRPr lang="en-GB" dirty="0"/>
          </a:p>
        </p:txBody>
      </p:sp>
      <p:pic>
        <p:nvPicPr>
          <p:cNvPr id="10" name="Segnaposto contenuto 9">
            <a:extLst>
              <a:ext uri="{FF2B5EF4-FFF2-40B4-BE49-F238E27FC236}">
                <a16:creationId xmlns:a16="http://schemas.microsoft.com/office/drawing/2014/main" id="{2E090253-05E3-19CC-E5CF-7007CBCF73F3}"/>
              </a:ext>
            </a:extLst>
          </p:cNvPr>
          <p:cNvPicPr>
            <a:picLocks noGrp="1" noChangeAspect="1"/>
          </p:cNvPicPr>
          <p:nvPr>
            <p:ph sz="half" idx="2"/>
          </p:nvPr>
        </p:nvPicPr>
        <p:blipFill>
          <a:blip r:embed="rId2"/>
          <a:stretch>
            <a:fillRect/>
          </a:stretch>
        </p:blipFill>
        <p:spPr>
          <a:xfrm>
            <a:off x="3086100" y="1708079"/>
            <a:ext cx="8267700" cy="4569354"/>
          </a:xfrm>
          <a:prstGeom prst="rect">
            <a:avLst/>
          </a:prstGeom>
        </p:spPr>
      </p:pic>
      <p:sp>
        <p:nvSpPr>
          <p:cNvPr id="9" name="Segnaposto piè di pagina 1">
            <a:extLst>
              <a:ext uri="{FF2B5EF4-FFF2-40B4-BE49-F238E27FC236}">
                <a16:creationId xmlns:a16="http://schemas.microsoft.com/office/drawing/2014/main" id="{4777E09A-8541-4228-F342-DF00FBA611C0}"/>
              </a:ext>
            </a:extLst>
          </p:cNvPr>
          <p:cNvSpPr>
            <a:spLocks noGrp="1"/>
          </p:cNvSpPr>
          <p:nvPr>
            <p:ph type="ftr" sz="quarter" idx="11"/>
          </p:nvPr>
        </p:nvSpPr>
        <p:spPr/>
        <p:txBody>
          <a:bodyPr/>
          <a:lstStyle/>
          <a:p>
            <a:r>
              <a:rPr lang="en-US" dirty="0"/>
              <a:t>Module: Bio-economy, circular economy and bio-based products / Learning Unit: The concept of biorefinery</a:t>
            </a:r>
          </a:p>
          <a:p>
            <a:r>
              <a:rPr lang="en-US" dirty="0"/>
              <a:t>Sub Unit: </a:t>
            </a:r>
            <a:r>
              <a:rPr lang="en-US" b="1" dirty="0"/>
              <a:t>The concept of biorefinery</a:t>
            </a:r>
          </a:p>
        </p:txBody>
      </p:sp>
      <p:sp>
        <p:nvSpPr>
          <p:cNvPr id="4" name="Segnaposto numero diapositiva 3">
            <a:extLst>
              <a:ext uri="{FF2B5EF4-FFF2-40B4-BE49-F238E27FC236}">
                <a16:creationId xmlns:a16="http://schemas.microsoft.com/office/drawing/2014/main" id="{DDBE10C9-F414-4165-3166-7C99B7B52116}"/>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
        <p:nvSpPr>
          <p:cNvPr id="11" name="CasellaDiTesto 10">
            <a:extLst>
              <a:ext uri="{FF2B5EF4-FFF2-40B4-BE49-F238E27FC236}">
                <a16:creationId xmlns:a16="http://schemas.microsoft.com/office/drawing/2014/main" id="{36AA6571-B21E-F856-28EF-22494790494E}"/>
              </a:ext>
            </a:extLst>
          </p:cNvPr>
          <p:cNvSpPr txBox="1"/>
          <p:nvPr/>
        </p:nvSpPr>
        <p:spPr>
          <a:xfrm rot="16200000">
            <a:off x="9991726" y="4466837"/>
            <a:ext cx="3867150" cy="276999"/>
          </a:xfrm>
          <a:prstGeom prst="rect">
            <a:avLst/>
          </a:prstGeom>
          <a:noFill/>
        </p:spPr>
        <p:txBody>
          <a:bodyPr wrap="square">
            <a:spAutoFit/>
          </a:bodyPr>
          <a:lstStyle/>
          <a:p>
            <a:r>
              <a:rPr lang="en-GB" sz="1200" dirty="0"/>
              <a:t>Source: doi.org/10.3390/su10061695</a:t>
            </a:r>
          </a:p>
        </p:txBody>
      </p:sp>
    </p:spTree>
    <p:extLst>
      <p:ext uri="{BB962C8B-B14F-4D97-AF65-F5344CB8AC3E}">
        <p14:creationId xmlns:p14="http://schemas.microsoft.com/office/powerpoint/2010/main" val="61077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7065C-C7E8-3934-D7EA-405C8569DE6E}"/>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B8B4473A-2AA2-BD3D-C344-CDCCB245381A}"/>
              </a:ext>
            </a:extLst>
          </p:cNvPr>
          <p:cNvSpPr>
            <a:spLocks noGrp="1"/>
          </p:cNvSpPr>
          <p:nvPr>
            <p:ph type="title"/>
          </p:nvPr>
        </p:nvSpPr>
        <p:spPr/>
        <p:txBody>
          <a:bodyPr/>
          <a:lstStyle/>
          <a:p>
            <a:r>
              <a:rPr lang="en-GB" dirty="0" err="1"/>
              <a:t>Estudo</a:t>
            </a:r>
            <a:r>
              <a:rPr lang="en-GB" dirty="0"/>
              <a:t> de </a:t>
            </a:r>
            <a:r>
              <a:rPr lang="en-GB" dirty="0" err="1"/>
              <a:t>caso</a:t>
            </a:r>
            <a:r>
              <a:rPr lang="en-GB" dirty="0"/>
              <a:t>: </a:t>
            </a:r>
            <a:r>
              <a:rPr lang="en-GB" dirty="0" err="1"/>
              <a:t>Lantmännen</a:t>
            </a:r>
            <a:r>
              <a:rPr lang="en-GB" dirty="0"/>
              <a:t> </a:t>
            </a:r>
            <a:r>
              <a:rPr lang="en-GB" dirty="0" err="1"/>
              <a:t>Agroetanol</a:t>
            </a:r>
            <a:r>
              <a:rPr lang="en-GB" dirty="0"/>
              <a:t> </a:t>
            </a:r>
          </a:p>
        </p:txBody>
      </p:sp>
      <p:pic>
        <p:nvPicPr>
          <p:cNvPr id="16" name="Segnaposto contenuto 15">
            <a:extLst>
              <a:ext uri="{FF2B5EF4-FFF2-40B4-BE49-F238E27FC236}">
                <a16:creationId xmlns:a16="http://schemas.microsoft.com/office/drawing/2014/main" id="{4AF68515-C2A0-4C29-46DA-471F551F4C0B}"/>
              </a:ext>
            </a:extLst>
          </p:cNvPr>
          <p:cNvPicPr>
            <a:picLocks noGrp="1" noChangeAspect="1"/>
          </p:cNvPicPr>
          <p:nvPr>
            <p:ph sz="half" idx="1"/>
          </p:nvPr>
        </p:nvPicPr>
        <p:blipFill>
          <a:blip r:embed="rId2"/>
          <a:stretch>
            <a:fillRect/>
          </a:stretch>
        </p:blipFill>
        <p:spPr>
          <a:xfrm>
            <a:off x="14913" y="2599925"/>
            <a:ext cx="6157286" cy="2759075"/>
          </a:xfrm>
        </p:spPr>
      </p:pic>
      <p:sp>
        <p:nvSpPr>
          <p:cNvPr id="8" name="Segnaposto contenuto 7">
            <a:extLst>
              <a:ext uri="{FF2B5EF4-FFF2-40B4-BE49-F238E27FC236}">
                <a16:creationId xmlns:a16="http://schemas.microsoft.com/office/drawing/2014/main" id="{DEA38AC4-70C3-CE8E-CB45-9AA7ED1914B1}"/>
              </a:ext>
            </a:extLst>
          </p:cNvPr>
          <p:cNvSpPr>
            <a:spLocks noGrp="1"/>
          </p:cNvSpPr>
          <p:nvPr>
            <p:ph sz="half" idx="2"/>
          </p:nvPr>
        </p:nvSpPr>
        <p:spPr>
          <a:xfrm>
            <a:off x="6172200" y="1825624"/>
            <a:ext cx="4574097" cy="4530726"/>
          </a:xfrm>
        </p:spPr>
        <p:txBody>
          <a:bodyPr>
            <a:normAutofit fontScale="62500" lnSpcReduction="20000"/>
          </a:bodyPr>
          <a:lstStyle/>
          <a:p>
            <a:pPr algn="just">
              <a:lnSpc>
                <a:spcPct val="120000"/>
              </a:lnSpc>
            </a:pPr>
            <a:r>
              <a:rPr lang="pt-PT" dirty="0"/>
              <a:t>A </a:t>
            </a:r>
            <a:r>
              <a:rPr lang="pt-PT" dirty="0" err="1"/>
              <a:t>Lantmännen</a:t>
            </a:r>
            <a:r>
              <a:rPr lang="pt-PT" dirty="0"/>
              <a:t> </a:t>
            </a:r>
            <a:r>
              <a:rPr lang="pt-PT" dirty="0" err="1"/>
              <a:t>Agroetanol</a:t>
            </a:r>
            <a:r>
              <a:rPr lang="pt-PT" dirty="0"/>
              <a:t> é a maior </a:t>
            </a:r>
            <a:r>
              <a:rPr lang="pt-PT" dirty="0" err="1"/>
              <a:t>biorrefinaria</a:t>
            </a:r>
            <a:r>
              <a:rPr lang="pt-PT" dirty="0"/>
              <a:t> da região nórdica e faz parte da </a:t>
            </a:r>
            <a:r>
              <a:rPr lang="pt-PT" dirty="0" err="1"/>
              <a:t>Lantmännen</a:t>
            </a:r>
            <a:r>
              <a:rPr lang="pt-PT" dirty="0"/>
              <a:t>, uma cooperativa agrícola detida por 25 000 agricultores suecos.</a:t>
            </a:r>
          </a:p>
          <a:p>
            <a:pPr algn="just">
              <a:lnSpc>
                <a:spcPct val="120000"/>
              </a:lnSpc>
            </a:pPr>
            <a:r>
              <a:rPr lang="pt-PT" dirty="0"/>
              <a:t>A unidade de produção em </a:t>
            </a:r>
            <a:r>
              <a:rPr lang="pt-PT" dirty="0" err="1"/>
              <a:t>Norrköping</a:t>
            </a:r>
            <a:r>
              <a:rPr lang="pt-PT" dirty="0"/>
              <a:t> arrancou em janeiro de 2001. </a:t>
            </a:r>
          </a:p>
          <a:p>
            <a:pPr algn="just">
              <a:lnSpc>
                <a:spcPct val="120000"/>
              </a:lnSpc>
            </a:pPr>
            <a:r>
              <a:rPr lang="pt-PT" dirty="0"/>
              <a:t>Em novembro de 2008, foi iniciada uma segunda linha de produção. </a:t>
            </a:r>
          </a:p>
          <a:p>
            <a:pPr algn="just">
              <a:lnSpc>
                <a:spcPct val="120000"/>
              </a:lnSpc>
            </a:pPr>
            <a:r>
              <a:rPr lang="pt-PT" dirty="0"/>
              <a:t>Atualmente, a capacidade é de cerca de 230 000 m3 de etanol e 200 000 toneladas de ração proteica (DDGS). </a:t>
            </a:r>
          </a:p>
          <a:p>
            <a:pPr algn="just">
              <a:lnSpc>
                <a:spcPct val="120000"/>
              </a:lnSpc>
            </a:pPr>
            <a:r>
              <a:rPr lang="pt-PT" dirty="0"/>
              <a:t>Além disso, 80.000 toneladas de dióxido de carbono são entregues à empresa vizinha AGA para a produção de ácido carbónico. </a:t>
            </a:r>
            <a:endParaRPr lang="en-GB" dirty="0"/>
          </a:p>
        </p:txBody>
      </p:sp>
      <p:sp>
        <p:nvSpPr>
          <p:cNvPr id="7" name="Segnaposto piè di pagina 1">
            <a:extLst>
              <a:ext uri="{FF2B5EF4-FFF2-40B4-BE49-F238E27FC236}">
                <a16:creationId xmlns:a16="http://schemas.microsoft.com/office/drawing/2014/main" id="{BC5EA56F-2061-4D9A-877B-157CE0C877AF}"/>
              </a:ext>
            </a:extLst>
          </p:cNvPr>
          <p:cNvSpPr>
            <a:spLocks noGrp="1"/>
          </p:cNvSpPr>
          <p:nvPr>
            <p:ph type="ftr" sz="quarter" idx="11"/>
          </p:nvPr>
        </p:nvSpPr>
        <p:spPr/>
        <p:txBody>
          <a:bodyPr/>
          <a:lstStyle/>
          <a:p>
            <a:r>
              <a:rPr lang="en-US" dirty="0"/>
              <a:t>Module: Bio-economy, circular economy and bio-based products / Learning Unit: The concept of biorefinery</a:t>
            </a:r>
          </a:p>
          <a:p>
            <a:r>
              <a:rPr lang="en-US" dirty="0"/>
              <a:t>Sub Unit: </a:t>
            </a:r>
            <a:r>
              <a:rPr lang="en-US" b="1" dirty="0"/>
              <a:t>Case studies and world-case examples</a:t>
            </a:r>
          </a:p>
        </p:txBody>
      </p:sp>
      <p:sp>
        <p:nvSpPr>
          <p:cNvPr id="5" name="Segnaposto numero diapositiva 4">
            <a:extLst>
              <a:ext uri="{FF2B5EF4-FFF2-40B4-BE49-F238E27FC236}">
                <a16:creationId xmlns:a16="http://schemas.microsoft.com/office/drawing/2014/main" id="{3E885B97-5174-29A1-CC80-6B58CD2129D2}"/>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694367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E0D26-B92A-FA51-0507-A6F0B6ECD89D}"/>
            </a:ext>
          </a:extLst>
        </p:cNvPr>
        <p:cNvGrpSpPr/>
        <p:nvPr/>
      </p:nvGrpSpPr>
      <p:grpSpPr>
        <a:xfrm>
          <a:off x="0" y="0"/>
          <a:ext cx="0" cy="0"/>
          <a:chOff x="0" y="0"/>
          <a:chExt cx="0" cy="0"/>
        </a:xfrm>
      </p:grpSpPr>
      <p:pic>
        <p:nvPicPr>
          <p:cNvPr id="13" name="Immagine 12">
            <a:extLst>
              <a:ext uri="{FF2B5EF4-FFF2-40B4-BE49-F238E27FC236}">
                <a16:creationId xmlns:a16="http://schemas.microsoft.com/office/drawing/2014/main" id="{8349CB9A-F1EC-55BB-1DA9-D2004F4B3A14}"/>
              </a:ext>
            </a:extLst>
          </p:cNvPr>
          <p:cNvPicPr>
            <a:picLocks noChangeAspect="1"/>
          </p:cNvPicPr>
          <p:nvPr/>
        </p:nvPicPr>
        <p:blipFill>
          <a:blip r:embed="rId2"/>
          <a:stretch>
            <a:fillRect/>
          </a:stretch>
        </p:blipFill>
        <p:spPr>
          <a:xfrm>
            <a:off x="0" y="2413794"/>
            <a:ext cx="12192000" cy="3175000"/>
          </a:xfrm>
          <a:prstGeom prst="rect">
            <a:avLst/>
          </a:prstGeom>
        </p:spPr>
      </p:pic>
      <p:sp>
        <p:nvSpPr>
          <p:cNvPr id="11" name="Titolo 10">
            <a:extLst>
              <a:ext uri="{FF2B5EF4-FFF2-40B4-BE49-F238E27FC236}">
                <a16:creationId xmlns:a16="http://schemas.microsoft.com/office/drawing/2014/main" id="{E43B656C-CE00-83A3-736B-59D24A746D7F}"/>
              </a:ext>
            </a:extLst>
          </p:cNvPr>
          <p:cNvSpPr>
            <a:spLocks noGrp="1"/>
          </p:cNvSpPr>
          <p:nvPr>
            <p:ph type="title"/>
          </p:nvPr>
        </p:nvSpPr>
        <p:spPr/>
        <p:txBody>
          <a:bodyPr/>
          <a:lstStyle/>
          <a:p>
            <a:r>
              <a:rPr lang="en-GB" dirty="0"/>
              <a:t>A </a:t>
            </a:r>
            <a:r>
              <a:rPr lang="en-GB" dirty="0" err="1"/>
              <a:t>biorefinaria</a:t>
            </a:r>
            <a:r>
              <a:rPr lang="en-GB" dirty="0"/>
              <a:t> </a:t>
            </a:r>
            <a:r>
              <a:rPr lang="en-GB" dirty="0" err="1"/>
              <a:t>Lantmännen</a:t>
            </a:r>
            <a:endParaRPr lang="en-GB" dirty="0"/>
          </a:p>
        </p:txBody>
      </p:sp>
      <p:sp>
        <p:nvSpPr>
          <p:cNvPr id="12" name="Segnaposto contenuto 11">
            <a:extLst>
              <a:ext uri="{FF2B5EF4-FFF2-40B4-BE49-F238E27FC236}">
                <a16:creationId xmlns:a16="http://schemas.microsoft.com/office/drawing/2014/main" id="{A7FD6981-0307-075D-6984-5A143021C761}"/>
              </a:ext>
            </a:extLst>
          </p:cNvPr>
          <p:cNvSpPr>
            <a:spLocks noGrp="1"/>
          </p:cNvSpPr>
          <p:nvPr>
            <p:ph idx="1"/>
          </p:nvPr>
        </p:nvSpPr>
        <p:spPr>
          <a:xfrm>
            <a:off x="0" y="2413793"/>
            <a:ext cx="12192000" cy="3175000"/>
          </a:xfrm>
          <a:solidFill>
            <a:srgbClr val="F8F8F8">
              <a:alpha val="80000"/>
            </a:srgbClr>
          </a:solidFill>
        </p:spPr>
        <p:txBody>
          <a:bodyPr>
            <a:normAutofit fontScale="92500" lnSpcReduction="10000"/>
          </a:bodyPr>
          <a:lstStyle/>
          <a:p>
            <a:pPr marL="0" indent="0">
              <a:buNone/>
            </a:pPr>
            <a:r>
              <a:rPr lang="pt-PT" dirty="0">
                <a:solidFill>
                  <a:schemeClr val="tx1"/>
                </a:solidFill>
              </a:rPr>
              <a:t>A </a:t>
            </a:r>
            <a:r>
              <a:rPr lang="pt-PT" dirty="0" err="1">
                <a:solidFill>
                  <a:schemeClr val="tx1"/>
                </a:solidFill>
              </a:rPr>
              <a:t>biorrefinaria</a:t>
            </a:r>
            <a:r>
              <a:rPr lang="pt-PT" dirty="0">
                <a:solidFill>
                  <a:schemeClr val="tx1"/>
                </a:solidFill>
              </a:rPr>
              <a:t> de etanol está localizada perto de uma central de produção combinada de calor e eletricidade com base na biomassa, garantindo o fornecimento de eletricidade renovável e calor de processo. As principais matérias-primas são o trigo e outros cereais, bem como resíduos ricos em amido provenientes da indústria alimentar</a:t>
            </a:r>
            <a:r>
              <a:rPr lang="en-US" dirty="0">
                <a:solidFill>
                  <a:schemeClr val="tx1"/>
                </a:solidFill>
              </a:rPr>
              <a:t>. </a:t>
            </a:r>
          </a:p>
          <a:p>
            <a:pPr marL="0" indent="0">
              <a:buNone/>
            </a:pPr>
            <a:r>
              <a:rPr lang="pt-PT" dirty="0">
                <a:solidFill>
                  <a:schemeClr val="tx1"/>
                </a:solidFill>
              </a:rPr>
              <a:t>Um outro </a:t>
            </a:r>
            <a:r>
              <a:rPr lang="pt-PT" dirty="0" err="1">
                <a:solidFill>
                  <a:schemeClr val="tx1"/>
                </a:solidFill>
              </a:rPr>
              <a:t>co-produto</a:t>
            </a:r>
            <a:r>
              <a:rPr lang="pt-PT" dirty="0">
                <a:solidFill>
                  <a:schemeClr val="tx1"/>
                </a:solidFill>
              </a:rPr>
              <a:t> é o dióxido de carbono (de base biológica) que é capturado e vendido como matéria-prima industrial a clientes da indústria de processamento e embalagem de alimentos</a:t>
            </a:r>
            <a:r>
              <a:rPr lang="en-US" dirty="0">
                <a:solidFill>
                  <a:schemeClr val="tx1"/>
                </a:solidFill>
              </a:rPr>
              <a:t>. </a:t>
            </a:r>
          </a:p>
          <a:p>
            <a:pPr marL="0" indent="0">
              <a:buNone/>
            </a:pPr>
            <a:r>
              <a:rPr lang="pt-PT" dirty="0">
                <a:solidFill>
                  <a:schemeClr val="tx1"/>
                </a:solidFill>
              </a:rPr>
              <a:t>A </a:t>
            </a:r>
            <a:r>
              <a:rPr lang="pt-PT" dirty="0" err="1">
                <a:solidFill>
                  <a:schemeClr val="tx1"/>
                </a:solidFill>
              </a:rPr>
              <a:t>biorrefinaria</a:t>
            </a:r>
            <a:r>
              <a:rPr lang="pt-PT" dirty="0">
                <a:solidFill>
                  <a:schemeClr val="tx1"/>
                </a:solidFill>
              </a:rPr>
              <a:t> da </a:t>
            </a:r>
            <a:r>
              <a:rPr lang="pt-PT" dirty="0" err="1">
                <a:solidFill>
                  <a:schemeClr val="tx1"/>
                </a:solidFill>
              </a:rPr>
              <a:t>Lantmännen</a:t>
            </a:r>
            <a:r>
              <a:rPr lang="pt-PT" dirty="0">
                <a:solidFill>
                  <a:schemeClr val="tx1"/>
                </a:solidFill>
              </a:rPr>
              <a:t> contribui para vários ODS: fornecer um combustível sustentável para veículos (ODS 7), desenvolvimento industrial com base em matérias-primas sustentáveis (ODS 9), sinergias entre os mercados de alimentos e energia (ODS 12) e reduções substanciais das emissões de GEE do ciclo de vida através de melhorias no sistema, coprodução e CCU (ODS 13</a:t>
            </a:r>
            <a:r>
              <a:rPr lang="en-US" dirty="0">
                <a:solidFill>
                  <a:schemeClr val="tx1"/>
                </a:solidFill>
              </a:rPr>
              <a:t>).</a:t>
            </a:r>
            <a:endParaRPr lang="en-GB" dirty="0">
              <a:solidFill>
                <a:schemeClr val="tx1"/>
              </a:solidFill>
            </a:endParaRPr>
          </a:p>
        </p:txBody>
      </p:sp>
      <p:sp>
        <p:nvSpPr>
          <p:cNvPr id="7" name="Segnaposto piè di pagina 1">
            <a:extLst>
              <a:ext uri="{FF2B5EF4-FFF2-40B4-BE49-F238E27FC236}">
                <a16:creationId xmlns:a16="http://schemas.microsoft.com/office/drawing/2014/main" id="{5DF90D7C-A5BA-9644-9D45-E1C4B2B1852E}"/>
              </a:ext>
            </a:extLst>
          </p:cNvPr>
          <p:cNvSpPr>
            <a:spLocks noGrp="1"/>
          </p:cNvSpPr>
          <p:nvPr>
            <p:ph type="ftr" sz="quarter" idx="11"/>
          </p:nvPr>
        </p:nvSpPr>
        <p:spPr/>
        <p:txBody>
          <a:bodyPr/>
          <a:lstStyle/>
          <a:p>
            <a:r>
              <a:rPr lang="en-US" dirty="0"/>
              <a:t>Module: Bio-economy, circular economy and bio-based products / Learning Unit: The concept of biorefinery</a:t>
            </a:r>
          </a:p>
          <a:p>
            <a:r>
              <a:rPr lang="en-US" dirty="0"/>
              <a:t>Sub Unit: </a:t>
            </a:r>
            <a:r>
              <a:rPr lang="en-US" b="1" dirty="0"/>
              <a:t>Case studies and world-case examples</a:t>
            </a:r>
          </a:p>
        </p:txBody>
      </p:sp>
      <p:sp>
        <p:nvSpPr>
          <p:cNvPr id="5" name="Segnaposto numero diapositiva 4">
            <a:extLst>
              <a:ext uri="{FF2B5EF4-FFF2-40B4-BE49-F238E27FC236}">
                <a16:creationId xmlns:a16="http://schemas.microsoft.com/office/drawing/2014/main" id="{E1457D56-6774-AF0A-BCFE-9C3FE3935269}"/>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1936135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F5BA2-F4E8-4C53-3B0A-DE97E6369D2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05C1D3D-76A3-7D51-324B-E7877CEEB303}"/>
              </a:ext>
            </a:extLst>
          </p:cNvPr>
          <p:cNvSpPr>
            <a:spLocks noGrp="1"/>
          </p:cNvSpPr>
          <p:nvPr>
            <p:ph type="title"/>
          </p:nvPr>
        </p:nvSpPr>
        <p:spPr/>
        <p:txBody>
          <a:bodyPr/>
          <a:lstStyle/>
          <a:p>
            <a:r>
              <a:rPr lang="en-GB" dirty="0" err="1"/>
              <a:t>Estudo</a:t>
            </a:r>
            <a:r>
              <a:rPr lang="en-GB" dirty="0"/>
              <a:t> de </a:t>
            </a:r>
            <a:r>
              <a:rPr lang="en-GB" dirty="0" err="1"/>
              <a:t>caso</a:t>
            </a:r>
            <a:r>
              <a:rPr lang="en-GB" dirty="0"/>
              <a:t>: Mater-Bi</a:t>
            </a:r>
          </a:p>
        </p:txBody>
      </p:sp>
      <p:sp>
        <p:nvSpPr>
          <p:cNvPr id="4" name="Segnaposto contenuto 3">
            <a:extLst>
              <a:ext uri="{FF2B5EF4-FFF2-40B4-BE49-F238E27FC236}">
                <a16:creationId xmlns:a16="http://schemas.microsoft.com/office/drawing/2014/main" id="{43D7085F-BF7B-ED9F-B8B1-7648B9047204}"/>
              </a:ext>
            </a:extLst>
          </p:cNvPr>
          <p:cNvSpPr>
            <a:spLocks noGrp="1"/>
          </p:cNvSpPr>
          <p:nvPr>
            <p:ph sz="half" idx="1"/>
          </p:nvPr>
        </p:nvSpPr>
        <p:spPr>
          <a:xfrm>
            <a:off x="209549" y="1825624"/>
            <a:ext cx="7467599" cy="4530725"/>
          </a:xfrm>
        </p:spPr>
        <p:txBody>
          <a:bodyPr>
            <a:normAutofit/>
          </a:bodyPr>
          <a:lstStyle/>
          <a:p>
            <a:pPr marL="0" indent="0" algn="just">
              <a:buNone/>
            </a:pPr>
            <a:r>
              <a:rPr lang="pt-PT" dirty="0"/>
              <a:t>Em 1992, a </a:t>
            </a:r>
            <a:r>
              <a:rPr lang="pt-PT" dirty="0" err="1"/>
              <a:t>Novamont</a:t>
            </a:r>
            <a:r>
              <a:rPr lang="pt-PT" dirty="0"/>
              <a:t> iniciou a produção comercial de </a:t>
            </a:r>
            <a:r>
              <a:rPr lang="pt-PT" dirty="0" err="1"/>
              <a:t>Mater-Bi</a:t>
            </a:r>
            <a:r>
              <a:rPr lang="pt-PT" dirty="0"/>
              <a:t>, um bioplástico obtido através da transformação de amidos, óleos vegetais e suas combinações. </a:t>
            </a:r>
          </a:p>
          <a:p>
            <a:pPr marL="0" indent="0" algn="just">
              <a:buNone/>
            </a:pPr>
            <a:r>
              <a:rPr lang="pt-PT" dirty="0"/>
              <a:t>Os bioplásticos têm características e propriedades materiais semelhantes às dos plásticos tradicionais, mas são de origem vegetal, biodegradáveis e </a:t>
            </a:r>
            <a:r>
              <a:rPr lang="pt-PT" dirty="0" err="1"/>
              <a:t>compostáveis</a:t>
            </a:r>
            <a:r>
              <a:rPr lang="pt-PT" dirty="0"/>
              <a:t> de acordo com as normas europeias.</a:t>
            </a:r>
            <a:endParaRPr lang="en-GB" dirty="0"/>
          </a:p>
        </p:txBody>
      </p:sp>
      <p:pic>
        <p:nvPicPr>
          <p:cNvPr id="9" name="Segnaposto contenuto 8">
            <a:extLst>
              <a:ext uri="{FF2B5EF4-FFF2-40B4-BE49-F238E27FC236}">
                <a16:creationId xmlns:a16="http://schemas.microsoft.com/office/drawing/2014/main" id="{224CBCEB-D5CF-8D1C-F778-AC5A9C0C6FC2}"/>
              </a:ext>
            </a:extLst>
          </p:cNvPr>
          <p:cNvPicPr>
            <a:picLocks noGrp="1" noChangeAspect="1"/>
          </p:cNvPicPr>
          <p:nvPr>
            <p:ph sz="half" idx="2"/>
          </p:nvPr>
        </p:nvPicPr>
        <p:blipFill>
          <a:blip r:embed="rId2">
            <a:clrChange>
              <a:clrFrom>
                <a:srgbClr val="EDEBEC"/>
              </a:clrFrom>
              <a:clrTo>
                <a:srgbClr val="EDEBEC">
                  <a:alpha val="0"/>
                </a:srgbClr>
              </a:clrTo>
            </a:clrChange>
          </a:blip>
          <a:stretch>
            <a:fillRect/>
          </a:stretch>
        </p:blipFill>
        <p:spPr>
          <a:xfrm>
            <a:off x="7753349" y="507118"/>
            <a:ext cx="4438651" cy="5978224"/>
          </a:xfrm>
          <a:prstGeom prst="rect">
            <a:avLst/>
          </a:prstGeom>
        </p:spPr>
      </p:pic>
      <p:sp>
        <p:nvSpPr>
          <p:cNvPr id="7" name="Segnaposto piè di pagina 1">
            <a:extLst>
              <a:ext uri="{FF2B5EF4-FFF2-40B4-BE49-F238E27FC236}">
                <a16:creationId xmlns:a16="http://schemas.microsoft.com/office/drawing/2014/main" id="{0C4E353A-D60D-D20C-FAA4-86F709AAC69B}"/>
              </a:ext>
            </a:extLst>
          </p:cNvPr>
          <p:cNvSpPr>
            <a:spLocks noGrp="1"/>
          </p:cNvSpPr>
          <p:nvPr>
            <p:ph type="ftr" sz="quarter" idx="11"/>
          </p:nvPr>
        </p:nvSpPr>
        <p:spPr/>
        <p:txBody>
          <a:bodyPr/>
          <a:lstStyle/>
          <a:p>
            <a:r>
              <a:rPr lang="en-US" dirty="0"/>
              <a:t>Module: Bio-economy, circular economy and bio-based products / Learning Unit: The concept of biorefinery</a:t>
            </a:r>
          </a:p>
          <a:p>
            <a:r>
              <a:rPr lang="en-US" dirty="0"/>
              <a:t>Sub Unit: </a:t>
            </a:r>
            <a:r>
              <a:rPr lang="en-US" b="1" dirty="0"/>
              <a:t>Case studies and world-case examples</a:t>
            </a:r>
          </a:p>
        </p:txBody>
      </p:sp>
      <p:sp>
        <p:nvSpPr>
          <p:cNvPr id="5" name="Segnaposto numero diapositiva 4">
            <a:extLst>
              <a:ext uri="{FF2B5EF4-FFF2-40B4-BE49-F238E27FC236}">
                <a16:creationId xmlns:a16="http://schemas.microsoft.com/office/drawing/2014/main" id="{002DA092-61D6-A05B-B4F3-B244D549D896}"/>
              </a:ext>
            </a:extLst>
          </p:cNvPr>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10" name="Picture 4" descr="Risultati immagini per novamont">
            <a:extLst>
              <a:ext uri="{FF2B5EF4-FFF2-40B4-BE49-F238E27FC236}">
                <a16:creationId xmlns:a16="http://schemas.microsoft.com/office/drawing/2014/main" id="{D4ADF578-5C65-8974-CAF8-E8AC749C98C2}"/>
              </a:ext>
            </a:extLst>
          </p:cNvPr>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396342" y="1218765"/>
            <a:ext cx="1901158" cy="74145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6" name="CasellaDiTesto 15">
            <a:extLst>
              <a:ext uri="{FF2B5EF4-FFF2-40B4-BE49-F238E27FC236}">
                <a16:creationId xmlns:a16="http://schemas.microsoft.com/office/drawing/2014/main" id="{33DA5BFC-09F5-8DD4-84BE-7F642CE8365B}"/>
              </a:ext>
            </a:extLst>
          </p:cNvPr>
          <p:cNvSpPr txBox="1"/>
          <p:nvPr/>
        </p:nvSpPr>
        <p:spPr>
          <a:xfrm rot="16200000">
            <a:off x="10258425" y="4858950"/>
            <a:ext cx="3448052" cy="276999"/>
          </a:xfrm>
          <a:prstGeom prst="rect">
            <a:avLst/>
          </a:prstGeom>
          <a:noFill/>
        </p:spPr>
        <p:txBody>
          <a:bodyPr wrap="square">
            <a:spAutoFit/>
          </a:bodyPr>
          <a:lstStyle/>
          <a:p>
            <a:r>
              <a:rPr lang="en-GB" sz="1200" dirty="0"/>
              <a:t>www.novamont.com/eng/mater-bi</a:t>
            </a:r>
          </a:p>
        </p:txBody>
      </p:sp>
    </p:spTree>
    <p:extLst>
      <p:ext uri="{BB962C8B-B14F-4D97-AF65-F5344CB8AC3E}">
        <p14:creationId xmlns:p14="http://schemas.microsoft.com/office/powerpoint/2010/main" val="2251900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96C09B42-3655-D5E9-3581-AB4EC9405205}"/>
              </a:ext>
            </a:extLst>
          </p:cNvPr>
          <p:cNvSpPr>
            <a:spLocks noGrp="1"/>
          </p:cNvSpPr>
          <p:nvPr>
            <p:ph type="title"/>
          </p:nvPr>
        </p:nvSpPr>
        <p:spPr/>
        <p:txBody>
          <a:bodyPr/>
          <a:lstStyle/>
          <a:p>
            <a:r>
              <a:rPr lang="en-GB" dirty="0"/>
              <a:t>Case study: Mater-Bi</a:t>
            </a:r>
            <a:r>
              <a:rPr lang="en-US" dirty="0"/>
              <a:t> mulch film </a:t>
            </a:r>
            <a:endParaRPr lang="en-GB" dirty="0"/>
          </a:p>
        </p:txBody>
      </p:sp>
      <p:pic>
        <p:nvPicPr>
          <p:cNvPr id="11" name="Segnaposto contenuto 10">
            <a:extLst>
              <a:ext uri="{FF2B5EF4-FFF2-40B4-BE49-F238E27FC236}">
                <a16:creationId xmlns:a16="http://schemas.microsoft.com/office/drawing/2014/main" id="{2BB20D0B-88C0-A994-168C-7363CF6FA626}"/>
              </a:ext>
            </a:extLst>
          </p:cNvPr>
          <p:cNvPicPr>
            <a:picLocks noGrp="1" noChangeAspect="1"/>
          </p:cNvPicPr>
          <p:nvPr>
            <p:ph sz="half" idx="1"/>
          </p:nvPr>
        </p:nvPicPr>
        <p:blipFill>
          <a:blip r:embed="rId2"/>
          <a:stretch>
            <a:fillRect/>
          </a:stretch>
        </p:blipFill>
        <p:spPr>
          <a:xfrm>
            <a:off x="371475" y="1821327"/>
            <a:ext cx="5648325" cy="4266404"/>
          </a:xfrm>
          <a:prstGeom prst="rect">
            <a:avLst/>
          </a:prstGeom>
        </p:spPr>
      </p:pic>
      <p:sp>
        <p:nvSpPr>
          <p:cNvPr id="9" name="Segnaposto contenuto 8">
            <a:extLst>
              <a:ext uri="{FF2B5EF4-FFF2-40B4-BE49-F238E27FC236}">
                <a16:creationId xmlns:a16="http://schemas.microsoft.com/office/drawing/2014/main" id="{8A440222-1120-3D4A-B2E4-F4CE996283E6}"/>
              </a:ext>
            </a:extLst>
          </p:cNvPr>
          <p:cNvSpPr>
            <a:spLocks noGrp="1"/>
          </p:cNvSpPr>
          <p:nvPr>
            <p:ph sz="half" idx="2"/>
          </p:nvPr>
        </p:nvSpPr>
        <p:spPr/>
        <p:txBody>
          <a:bodyPr>
            <a:normAutofit fontScale="92500" lnSpcReduction="10000"/>
          </a:bodyPr>
          <a:lstStyle/>
          <a:p>
            <a:r>
              <a:rPr lang="pt-PT" dirty="0"/>
              <a:t>Em 1992, a </a:t>
            </a:r>
            <a:r>
              <a:rPr lang="pt-PT" dirty="0" err="1"/>
              <a:t>Novamont</a:t>
            </a:r>
            <a:r>
              <a:rPr lang="pt-PT" dirty="0"/>
              <a:t> iniciou a produção comercial de </a:t>
            </a:r>
            <a:r>
              <a:rPr lang="pt-PT" dirty="0" err="1"/>
              <a:t>Mater-Bi</a:t>
            </a:r>
            <a:r>
              <a:rPr lang="pt-PT" dirty="0"/>
              <a:t>, um bioplástico obtido através da transformação de amidos, óleos vegetais e suas combinações. </a:t>
            </a:r>
          </a:p>
          <a:p>
            <a:r>
              <a:rPr lang="pt-PT" dirty="0"/>
              <a:t>Os bioplásticos têm características e propriedades materiais semelhantes às dos plásticos tradicionais, mas são de origem vegetal, biodegradáveis e </a:t>
            </a:r>
            <a:r>
              <a:rPr lang="pt-PT" dirty="0" err="1"/>
              <a:t>compostáveis</a:t>
            </a:r>
            <a:r>
              <a:rPr lang="pt-PT" dirty="0"/>
              <a:t> de acordo com as normas europeias.</a:t>
            </a:r>
            <a:endParaRPr lang="en-GB" dirty="0"/>
          </a:p>
        </p:txBody>
      </p:sp>
      <p:sp>
        <p:nvSpPr>
          <p:cNvPr id="6" name="Segnaposto piè di pagina 1">
            <a:extLst>
              <a:ext uri="{FF2B5EF4-FFF2-40B4-BE49-F238E27FC236}">
                <a16:creationId xmlns:a16="http://schemas.microsoft.com/office/drawing/2014/main" id="{10F00334-0908-8C5E-9693-A743A4661016}"/>
              </a:ext>
            </a:extLst>
          </p:cNvPr>
          <p:cNvSpPr>
            <a:spLocks noGrp="1"/>
          </p:cNvSpPr>
          <p:nvPr>
            <p:ph type="ftr" sz="quarter" idx="11"/>
          </p:nvPr>
        </p:nvSpPr>
        <p:spPr/>
        <p:txBody>
          <a:bodyPr/>
          <a:lstStyle/>
          <a:p>
            <a:r>
              <a:rPr lang="en-US" dirty="0"/>
              <a:t>Module: Bio-economy, circular economy and bio-based products / Learning Unit: The concept of biorefinery</a:t>
            </a:r>
          </a:p>
          <a:p>
            <a:r>
              <a:rPr lang="en-US" dirty="0"/>
              <a:t>Sub Unit: </a:t>
            </a:r>
            <a:r>
              <a:rPr lang="en-US" b="1" dirty="0"/>
              <a:t>Case studies and world-case examples</a:t>
            </a:r>
          </a:p>
        </p:txBody>
      </p:sp>
      <p:sp>
        <p:nvSpPr>
          <p:cNvPr id="5" name="Segnaposto numero diapositiva 4">
            <a:extLst>
              <a:ext uri="{FF2B5EF4-FFF2-40B4-BE49-F238E27FC236}">
                <a16:creationId xmlns:a16="http://schemas.microsoft.com/office/drawing/2014/main" id="{4E89CFCD-621A-5B61-572D-A2CF2C515077}"/>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
        <p:nvSpPr>
          <p:cNvPr id="13" name="CasellaDiTesto 12">
            <a:extLst>
              <a:ext uri="{FF2B5EF4-FFF2-40B4-BE49-F238E27FC236}">
                <a16:creationId xmlns:a16="http://schemas.microsoft.com/office/drawing/2014/main" id="{F2E01CE4-1F56-DD8F-0749-091CA61FD46A}"/>
              </a:ext>
            </a:extLst>
          </p:cNvPr>
          <p:cNvSpPr txBox="1"/>
          <p:nvPr/>
        </p:nvSpPr>
        <p:spPr>
          <a:xfrm rot="16200000">
            <a:off x="10114821" y="4569296"/>
            <a:ext cx="3297109" cy="276999"/>
          </a:xfrm>
          <a:prstGeom prst="rect">
            <a:avLst/>
          </a:prstGeom>
          <a:noFill/>
        </p:spPr>
        <p:txBody>
          <a:bodyPr wrap="square">
            <a:spAutoFit/>
          </a:bodyPr>
          <a:lstStyle/>
          <a:p>
            <a:r>
              <a:rPr lang="en-GB" sz="1200" dirty="0"/>
              <a:t>agro.novamont.com/en/our-case-studies</a:t>
            </a:r>
          </a:p>
        </p:txBody>
      </p:sp>
    </p:spTree>
    <p:extLst>
      <p:ext uri="{BB962C8B-B14F-4D97-AF65-F5344CB8AC3E}">
        <p14:creationId xmlns:p14="http://schemas.microsoft.com/office/powerpoint/2010/main" val="1833233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74826-6C2B-7903-3BB1-2A8324D3E33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5D5EC79-12B8-B6FF-38CE-C0EE4D7F2CC3}"/>
              </a:ext>
            </a:extLst>
          </p:cNvPr>
          <p:cNvSpPr>
            <a:spLocks noGrp="1"/>
          </p:cNvSpPr>
          <p:nvPr>
            <p:ph type="title"/>
          </p:nvPr>
        </p:nvSpPr>
        <p:spPr/>
        <p:txBody>
          <a:bodyPr>
            <a:normAutofit/>
          </a:bodyPr>
          <a:lstStyle/>
          <a:p>
            <a:r>
              <a:rPr lang="pt-PT" dirty="0"/>
              <a:t>Análise SWOT da </a:t>
            </a:r>
            <a:r>
              <a:rPr lang="pt-PT" dirty="0" err="1"/>
              <a:t>Biorefinaria</a:t>
            </a:r>
            <a:r>
              <a:rPr lang="pt-PT" dirty="0"/>
              <a:t>/</a:t>
            </a:r>
            <a:r>
              <a:rPr lang="pt-PT" dirty="0" err="1"/>
              <a:t>Bioeconomia</a:t>
            </a:r>
            <a:endParaRPr lang="en-GB" dirty="0"/>
          </a:p>
        </p:txBody>
      </p:sp>
      <p:sp>
        <p:nvSpPr>
          <p:cNvPr id="5" name="Segnaposto numero diapositiva 4">
            <a:extLst>
              <a:ext uri="{FF2B5EF4-FFF2-40B4-BE49-F238E27FC236}">
                <a16:creationId xmlns:a16="http://schemas.microsoft.com/office/drawing/2014/main" id="{F5B1523E-5930-AAC8-F615-8D3CFF6E352B}"/>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
        <p:nvSpPr>
          <p:cNvPr id="7" name="Segnaposto piè di pagina 1">
            <a:extLst>
              <a:ext uri="{FF2B5EF4-FFF2-40B4-BE49-F238E27FC236}">
                <a16:creationId xmlns:a16="http://schemas.microsoft.com/office/drawing/2014/main" id="{E531902D-EC3B-5697-56FF-F555956FC510}"/>
              </a:ext>
            </a:extLst>
          </p:cNvPr>
          <p:cNvSpPr>
            <a:spLocks noGrp="1"/>
          </p:cNvSpPr>
          <p:nvPr>
            <p:ph type="ftr" sz="quarter" idx="11"/>
          </p:nvPr>
        </p:nvSpPr>
        <p:spPr>
          <a:xfrm>
            <a:off x="838200" y="6238876"/>
            <a:ext cx="9982200" cy="600074"/>
          </a:xfrm>
        </p:spPr>
        <p:txBody>
          <a:bodyPr/>
          <a:lstStyle/>
          <a:p>
            <a:r>
              <a:rPr lang="en-US" dirty="0"/>
              <a:t>Module: Bio-economy, circular economy and bio-based products / Learning Unit: The concept of biorefinery</a:t>
            </a:r>
          </a:p>
          <a:p>
            <a:r>
              <a:rPr lang="en-US" dirty="0"/>
              <a:t>Sub Unit: </a:t>
            </a:r>
            <a:r>
              <a:rPr lang="en-US" b="1" dirty="0"/>
              <a:t>Challenges for future development</a:t>
            </a:r>
          </a:p>
        </p:txBody>
      </p:sp>
      <p:sp>
        <p:nvSpPr>
          <p:cNvPr id="8" name="Segnaposto contenuto 7">
            <a:extLst>
              <a:ext uri="{FF2B5EF4-FFF2-40B4-BE49-F238E27FC236}">
                <a16:creationId xmlns:a16="http://schemas.microsoft.com/office/drawing/2014/main" id="{7ECA8F14-CBDA-8EDA-B75F-9D723E36FBB2}"/>
              </a:ext>
            </a:extLst>
          </p:cNvPr>
          <p:cNvSpPr>
            <a:spLocks noGrp="1"/>
          </p:cNvSpPr>
          <p:nvPr>
            <p:ph idx="1"/>
          </p:nvPr>
        </p:nvSpPr>
        <p:spPr/>
        <p:txBody>
          <a:bodyPr>
            <a:normAutofit fontScale="92500" lnSpcReduction="10000"/>
          </a:bodyPr>
          <a:lstStyle/>
          <a:p>
            <a:pPr marL="0" indent="0">
              <a:buNone/>
            </a:pPr>
            <a:r>
              <a:rPr lang="en-US" b="1" dirty="0" err="1"/>
              <a:t>Pontos</a:t>
            </a:r>
            <a:r>
              <a:rPr lang="en-US" b="1" dirty="0"/>
              <a:t> fortes</a:t>
            </a:r>
          </a:p>
          <a:p>
            <a:r>
              <a:rPr lang="pt-PT" dirty="0"/>
              <a:t>Acrescentar valor à utilização da biomassa</a:t>
            </a:r>
          </a:p>
          <a:p>
            <a:r>
              <a:rPr lang="pt-PT" dirty="0"/>
              <a:t>Maximização da eficiência da conversão da biomassa, minimizando as necessidades de matérias-primas</a:t>
            </a:r>
          </a:p>
          <a:p>
            <a:r>
              <a:rPr lang="pt-PT" dirty="0"/>
              <a:t>Produção de um espetro de produtos de base biológica (géneros alimentícios, alimentos para animais, materiais, produtos químicos) e de bioenergia (combustíveis, eletricidade e/ou calor) que alimentam toda a </a:t>
            </a:r>
            <a:r>
              <a:rPr lang="pt-PT" dirty="0" err="1"/>
              <a:t>bioeconomia</a:t>
            </a:r>
            <a:endParaRPr lang="pt-PT" dirty="0"/>
          </a:p>
          <a:p>
            <a:r>
              <a:rPr lang="pt-PT" dirty="0"/>
              <a:t>Forte infraestrutura de conhecimentos disponível para tratar de questões técnicas e não técnicas</a:t>
            </a:r>
          </a:p>
          <a:p>
            <a:r>
              <a:rPr lang="pt-PT" dirty="0"/>
              <a:t>A </a:t>
            </a:r>
            <a:r>
              <a:rPr lang="pt-PT" dirty="0" err="1"/>
              <a:t>biorrefinaria</a:t>
            </a:r>
            <a:r>
              <a:rPr lang="pt-PT" dirty="0"/>
              <a:t> não é nova, baseia-se nos sectores agrícola, alimentar e florestal</a:t>
            </a:r>
          </a:p>
          <a:p>
            <a:r>
              <a:rPr lang="pt-PT" dirty="0"/>
              <a:t>Maior enfoque nos produtos químicos de integração rápida, facilitando a penetração no mercado. </a:t>
            </a:r>
            <a:endParaRPr lang="en-GB" dirty="0"/>
          </a:p>
        </p:txBody>
      </p:sp>
      <p:pic>
        <p:nvPicPr>
          <p:cNvPr id="11" name="Immagine 10">
            <a:extLst>
              <a:ext uri="{FF2B5EF4-FFF2-40B4-BE49-F238E27FC236}">
                <a16:creationId xmlns:a16="http://schemas.microsoft.com/office/drawing/2014/main" id="{37266845-CFB1-9068-446D-F9C8AFDE3E07}"/>
              </a:ext>
            </a:extLst>
          </p:cNvPr>
          <p:cNvPicPr>
            <a:picLocks noChangeAspect="1"/>
          </p:cNvPicPr>
          <p:nvPr/>
        </p:nvPicPr>
        <p:blipFill rotWithShape="1">
          <a:blip r:embed="rId2">
            <a:clrChange>
              <a:clrFrom>
                <a:srgbClr val="FFFFFF"/>
              </a:clrFrom>
              <a:clrTo>
                <a:srgbClr val="FFFFFF">
                  <a:alpha val="0"/>
                </a:srgbClr>
              </a:clrTo>
            </a:clrChange>
          </a:blip>
          <a:srcRect l="21744" t="10417" r="61134" b="9583"/>
          <a:stretch/>
        </p:blipFill>
        <p:spPr>
          <a:xfrm>
            <a:off x="10563225" y="940589"/>
            <a:ext cx="1552575" cy="1828801"/>
          </a:xfrm>
          <a:prstGeom prst="rect">
            <a:avLst/>
          </a:prstGeom>
        </p:spPr>
      </p:pic>
    </p:spTree>
    <p:extLst>
      <p:ext uri="{BB962C8B-B14F-4D97-AF65-F5344CB8AC3E}">
        <p14:creationId xmlns:p14="http://schemas.microsoft.com/office/powerpoint/2010/main" val="3289022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E87A3-1DB9-3D4D-DE76-D321C48CC68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2D2FCC1-FB7F-79B7-D0A3-948CA2AE61D1}"/>
              </a:ext>
            </a:extLst>
          </p:cNvPr>
          <p:cNvSpPr>
            <a:spLocks noGrp="1"/>
          </p:cNvSpPr>
          <p:nvPr>
            <p:ph type="title"/>
          </p:nvPr>
        </p:nvSpPr>
        <p:spPr/>
        <p:txBody>
          <a:bodyPr>
            <a:normAutofit/>
          </a:bodyPr>
          <a:lstStyle/>
          <a:p>
            <a:r>
              <a:rPr lang="pt-PT" dirty="0"/>
              <a:t>Análise SWOT da </a:t>
            </a:r>
            <a:r>
              <a:rPr lang="pt-PT" dirty="0" err="1"/>
              <a:t>Biorefinaria</a:t>
            </a:r>
            <a:r>
              <a:rPr lang="pt-PT" dirty="0"/>
              <a:t>/</a:t>
            </a:r>
            <a:r>
              <a:rPr lang="pt-PT" dirty="0" err="1"/>
              <a:t>Bioeconomia</a:t>
            </a:r>
            <a:endParaRPr lang="en-GB" dirty="0"/>
          </a:p>
        </p:txBody>
      </p:sp>
      <p:sp>
        <p:nvSpPr>
          <p:cNvPr id="5" name="Segnaposto numero diapositiva 4">
            <a:extLst>
              <a:ext uri="{FF2B5EF4-FFF2-40B4-BE49-F238E27FC236}">
                <a16:creationId xmlns:a16="http://schemas.microsoft.com/office/drawing/2014/main" id="{7B8A1DB7-80CD-20BF-CBB0-43E99D5A6953}"/>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
        <p:nvSpPr>
          <p:cNvPr id="7" name="Segnaposto piè di pagina 1">
            <a:extLst>
              <a:ext uri="{FF2B5EF4-FFF2-40B4-BE49-F238E27FC236}">
                <a16:creationId xmlns:a16="http://schemas.microsoft.com/office/drawing/2014/main" id="{860B2212-0044-9E95-8E3E-A92AD5957546}"/>
              </a:ext>
            </a:extLst>
          </p:cNvPr>
          <p:cNvSpPr>
            <a:spLocks noGrp="1"/>
          </p:cNvSpPr>
          <p:nvPr>
            <p:ph type="ftr" sz="quarter" idx="11"/>
          </p:nvPr>
        </p:nvSpPr>
        <p:spPr>
          <a:xfrm>
            <a:off x="838200" y="6238876"/>
            <a:ext cx="9982200" cy="600074"/>
          </a:xfrm>
        </p:spPr>
        <p:txBody>
          <a:bodyPr/>
          <a:lstStyle/>
          <a:p>
            <a:r>
              <a:rPr lang="en-US" dirty="0"/>
              <a:t>Module: Bio-economy, circular economy and bio-based products / Learning Unit: The concept of biorefinery</a:t>
            </a:r>
          </a:p>
          <a:p>
            <a:r>
              <a:rPr lang="en-US" dirty="0"/>
              <a:t>Sub Unit: </a:t>
            </a:r>
            <a:r>
              <a:rPr lang="en-US" b="1" dirty="0"/>
              <a:t>Challenges for future development</a:t>
            </a:r>
          </a:p>
        </p:txBody>
      </p:sp>
      <p:sp>
        <p:nvSpPr>
          <p:cNvPr id="8" name="Segnaposto contenuto 7">
            <a:extLst>
              <a:ext uri="{FF2B5EF4-FFF2-40B4-BE49-F238E27FC236}">
                <a16:creationId xmlns:a16="http://schemas.microsoft.com/office/drawing/2014/main" id="{9DD8897A-C5B5-F938-003E-3B60EE03488A}"/>
              </a:ext>
            </a:extLst>
          </p:cNvPr>
          <p:cNvSpPr>
            <a:spLocks noGrp="1"/>
          </p:cNvSpPr>
          <p:nvPr>
            <p:ph idx="1"/>
          </p:nvPr>
        </p:nvSpPr>
        <p:spPr>
          <a:xfrm>
            <a:off x="838200" y="1825625"/>
            <a:ext cx="9729787" cy="4351338"/>
          </a:xfrm>
        </p:spPr>
        <p:txBody>
          <a:bodyPr>
            <a:normAutofit lnSpcReduction="10000"/>
          </a:bodyPr>
          <a:lstStyle/>
          <a:p>
            <a:pPr marL="0" indent="0">
              <a:buNone/>
            </a:pPr>
            <a:r>
              <a:rPr lang="en-US" b="1" dirty="0" err="1"/>
              <a:t>Pontos</a:t>
            </a:r>
            <a:r>
              <a:rPr lang="en-US" b="1" dirty="0"/>
              <a:t> </a:t>
            </a:r>
            <a:r>
              <a:rPr lang="en-US" b="1" dirty="0" err="1"/>
              <a:t>fracos</a:t>
            </a:r>
            <a:endParaRPr lang="en-US" b="1" dirty="0"/>
          </a:p>
          <a:p>
            <a:r>
              <a:rPr lang="pt-PT" dirty="0"/>
              <a:t>Área ampla, indefinida e não classificada</a:t>
            </a:r>
          </a:p>
          <a:p>
            <a:r>
              <a:rPr lang="pt-PT" dirty="0"/>
              <a:t>É necessário o envolvimento das partes interessadas de diferentes sectores do mercado (agricultura, silvicultura, energia, química) em toda a cadeia de valor da biomassa</a:t>
            </a:r>
          </a:p>
          <a:p>
            <a:r>
              <a:rPr lang="pt-PT" dirty="0"/>
              <a:t>Os processos/conceitos de </a:t>
            </a:r>
            <a:r>
              <a:rPr lang="pt-PT" dirty="0" err="1"/>
              <a:t>biorrefinaria</a:t>
            </a:r>
            <a:r>
              <a:rPr lang="pt-PT" dirty="0"/>
              <a:t> mais promissores não são claros</a:t>
            </a:r>
          </a:p>
          <a:p>
            <a:r>
              <a:rPr lang="pt-PT" dirty="0"/>
              <a:t> As cadeias de valor da biomassa mais promissoras, incluindo os volumes/preços de mercado atuais/futuros, não são claras</a:t>
            </a:r>
          </a:p>
          <a:p>
            <a:r>
              <a:rPr lang="pt-PT" dirty="0"/>
              <a:t>Estudo e desenvolvimento de conceitos em vez de implementação no mercado real</a:t>
            </a:r>
          </a:p>
          <a:p>
            <a:r>
              <a:rPr lang="pt-PT" dirty="0"/>
              <a:t>Variabilidade da qualidade e da densidade energética da biomassa</a:t>
            </a:r>
            <a:endParaRPr lang="en-GB" dirty="0"/>
          </a:p>
        </p:txBody>
      </p:sp>
      <p:pic>
        <p:nvPicPr>
          <p:cNvPr id="3" name="Immagine 2">
            <a:extLst>
              <a:ext uri="{FF2B5EF4-FFF2-40B4-BE49-F238E27FC236}">
                <a16:creationId xmlns:a16="http://schemas.microsoft.com/office/drawing/2014/main" id="{5F8A1222-CF8C-4CFF-5BE8-6BA6387E931C}"/>
              </a:ext>
            </a:extLst>
          </p:cNvPr>
          <p:cNvPicPr>
            <a:picLocks noChangeAspect="1"/>
          </p:cNvPicPr>
          <p:nvPr/>
        </p:nvPicPr>
        <p:blipFill rotWithShape="1">
          <a:blip r:embed="rId2">
            <a:clrChange>
              <a:clrFrom>
                <a:srgbClr val="FFFFFF"/>
              </a:clrFrom>
              <a:clrTo>
                <a:srgbClr val="FFFFFF">
                  <a:alpha val="0"/>
                </a:srgbClr>
              </a:clrTo>
            </a:clrChange>
          </a:blip>
          <a:srcRect l="41597" t="10417" r="41386" b="9583"/>
          <a:stretch/>
        </p:blipFill>
        <p:spPr>
          <a:xfrm>
            <a:off x="10567987" y="940589"/>
            <a:ext cx="1543050" cy="1828801"/>
          </a:xfrm>
          <a:prstGeom prst="rect">
            <a:avLst/>
          </a:prstGeom>
        </p:spPr>
      </p:pic>
    </p:spTree>
    <p:extLst>
      <p:ext uri="{BB962C8B-B14F-4D97-AF65-F5344CB8AC3E}">
        <p14:creationId xmlns:p14="http://schemas.microsoft.com/office/powerpoint/2010/main" val="3306255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C3E3F-6A89-D5A9-0301-4A7C24589FC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D30714F-826C-FEBA-01B6-D43A4D5FDAAA}"/>
              </a:ext>
            </a:extLst>
          </p:cNvPr>
          <p:cNvSpPr>
            <a:spLocks noGrp="1"/>
          </p:cNvSpPr>
          <p:nvPr>
            <p:ph type="title"/>
          </p:nvPr>
        </p:nvSpPr>
        <p:spPr/>
        <p:txBody>
          <a:bodyPr>
            <a:normAutofit/>
          </a:bodyPr>
          <a:lstStyle/>
          <a:p>
            <a:r>
              <a:rPr lang="pt-PT" dirty="0"/>
              <a:t>Análise SWOT da </a:t>
            </a:r>
            <a:r>
              <a:rPr lang="pt-PT" dirty="0" err="1"/>
              <a:t>Biorefinaria</a:t>
            </a:r>
            <a:r>
              <a:rPr lang="pt-PT" dirty="0"/>
              <a:t>/</a:t>
            </a:r>
            <a:r>
              <a:rPr lang="pt-PT" dirty="0" err="1"/>
              <a:t>Bioeconomia</a:t>
            </a:r>
            <a:endParaRPr lang="en-GB" dirty="0"/>
          </a:p>
        </p:txBody>
      </p:sp>
      <p:sp>
        <p:nvSpPr>
          <p:cNvPr id="5" name="Segnaposto numero diapositiva 4">
            <a:extLst>
              <a:ext uri="{FF2B5EF4-FFF2-40B4-BE49-F238E27FC236}">
                <a16:creationId xmlns:a16="http://schemas.microsoft.com/office/drawing/2014/main" id="{20C1056A-8764-7016-DA3D-2D4CF56948A0}"/>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
        <p:nvSpPr>
          <p:cNvPr id="7" name="Segnaposto piè di pagina 1">
            <a:extLst>
              <a:ext uri="{FF2B5EF4-FFF2-40B4-BE49-F238E27FC236}">
                <a16:creationId xmlns:a16="http://schemas.microsoft.com/office/drawing/2014/main" id="{45A65887-CA92-17EE-1F79-8E66271D9B74}"/>
              </a:ext>
            </a:extLst>
          </p:cNvPr>
          <p:cNvSpPr>
            <a:spLocks noGrp="1"/>
          </p:cNvSpPr>
          <p:nvPr>
            <p:ph type="ftr" sz="quarter" idx="11"/>
          </p:nvPr>
        </p:nvSpPr>
        <p:spPr>
          <a:xfrm>
            <a:off x="838200" y="6238876"/>
            <a:ext cx="9982200" cy="600074"/>
          </a:xfrm>
        </p:spPr>
        <p:txBody>
          <a:bodyPr/>
          <a:lstStyle/>
          <a:p>
            <a:r>
              <a:rPr lang="en-US" dirty="0"/>
              <a:t>Module: Bio-economy, circular economy and bio-based products / Learning Unit: The concept of biorefinery</a:t>
            </a:r>
          </a:p>
          <a:p>
            <a:r>
              <a:rPr lang="en-US" dirty="0"/>
              <a:t>Sub Unit: </a:t>
            </a:r>
            <a:r>
              <a:rPr lang="en-US" b="1" dirty="0"/>
              <a:t>Challenges for future development</a:t>
            </a:r>
          </a:p>
        </p:txBody>
      </p:sp>
      <p:sp>
        <p:nvSpPr>
          <p:cNvPr id="8" name="Segnaposto contenuto 7">
            <a:extLst>
              <a:ext uri="{FF2B5EF4-FFF2-40B4-BE49-F238E27FC236}">
                <a16:creationId xmlns:a16="http://schemas.microsoft.com/office/drawing/2014/main" id="{6C1E7DE4-D33B-F86C-D603-C2DB6CDFFFF3}"/>
              </a:ext>
            </a:extLst>
          </p:cNvPr>
          <p:cNvSpPr>
            <a:spLocks noGrp="1"/>
          </p:cNvSpPr>
          <p:nvPr>
            <p:ph idx="1"/>
          </p:nvPr>
        </p:nvSpPr>
        <p:spPr>
          <a:xfrm>
            <a:off x="838200" y="1825625"/>
            <a:ext cx="9648825" cy="4351338"/>
          </a:xfrm>
        </p:spPr>
        <p:txBody>
          <a:bodyPr>
            <a:normAutofit fontScale="85000" lnSpcReduction="20000"/>
          </a:bodyPr>
          <a:lstStyle/>
          <a:p>
            <a:pPr marL="0" indent="0">
              <a:buNone/>
            </a:pPr>
            <a:r>
              <a:rPr lang="en-US" b="1" dirty="0" err="1"/>
              <a:t>Oportunidades</a:t>
            </a:r>
            <a:endParaRPr lang="en-US" b="1" dirty="0"/>
          </a:p>
          <a:p>
            <a:pPr algn="just"/>
            <a:r>
              <a:rPr lang="pt-PT" dirty="0"/>
              <a:t>As </a:t>
            </a:r>
            <a:r>
              <a:rPr lang="pt-PT" dirty="0" err="1"/>
              <a:t>biorrefinarias</a:t>
            </a:r>
            <a:r>
              <a:rPr lang="pt-PT" dirty="0"/>
              <a:t> podem dar um contributo significativo para o desenvolvimento sustentável</a:t>
            </a:r>
          </a:p>
          <a:p>
            <a:pPr algn="just"/>
            <a:r>
              <a:rPr lang="pt-PT" dirty="0"/>
              <a:t>Desafiando os objetivos políticos nacionais e globais, a atenção internacional centra-se na utilização sustentável da biomassa para a produção de bioenergia</a:t>
            </a:r>
          </a:p>
          <a:p>
            <a:pPr algn="just"/>
            <a:r>
              <a:rPr lang="pt-PT" dirty="0"/>
              <a:t>Consenso internacional sobre o facto de a disponibilidade de biomassa ser limitada, o que significa que as matérias-primas devem ser utilizadas da forma mais eficiente possível - ou seja, desenvolvimento de </a:t>
            </a:r>
            <a:r>
              <a:rPr lang="pt-PT" dirty="0" err="1"/>
              <a:t>biorrefinarias</a:t>
            </a:r>
            <a:r>
              <a:rPr lang="pt-PT" dirty="0"/>
              <a:t> polivalentes num contexto de escassez de matérias-primas e energia</a:t>
            </a:r>
          </a:p>
          <a:p>
            <a:pPr algn="just"/>
            <a:r>
              <a:rPr lang="pt-PT" dirty="0"/>
              <a:t>Desenvolvimento internacional de uma carteira de conceitos de </a:t>
            </a:r>
            <a:r>
              <a:rPr lang="pt-PT" dirty="0" err="1"/>
              <a:t>biorrefinaria</a:t>
            </a:r>
            <a:r>
              <a:rPr lang="pt-PT" dirty="0"/>
              <a:t>, incluindo processos técnicos</a:t>
            </a:r>
          </a:p>
          <a:p>
            <a:pPr algn="just"/>
            <a:r>
              <a:rPr lang="pt-PT" dirty="0"/>
              <a:t>Reforço da posição económica de vários sectores do mercado (por exemplo, agricultura, silvicultura, química e energia)</a:t>
            </a:r>
          </a:p>
          <a:p>
            <a:pPr algn="just"/>
            <a:r>
              <a:rPr lang="pt-PT" dirty="0"/>
              <a:t>Forte procura de produtos químicos de base biológica por parte dos proprietários de marcas</a:t>
            </a:r>
            <a:endParaRPr lang="en-GB" dirty="0"/>
          </a:p>
        </p:txBody>
      </p:sp>
      <p:pic>
        <p:nvPicPr>
          <p:cNvPr id="3" name="Immagine 2">
            <a:extLst>
              <a:ext uri="{FF2B5EF4-FFF2-40B4-BE49-F238E27FC236}">
                <a16:creationId xmlns:a16="http://schemas.microsoft.com/office/drawing/2014/main" id="{B612B407-114F-46DE-8618-A7615A55840F}"/>
              </a:ext>
            </a:extLst>
          </p:cNvPr>
          <p:cNvPicPr>
            <a:picLocks noChangeAspect="1"/>
          </p:cNvPicPr>
          <p:nvPr/>
        </p:nvPicPr>
        <p:blipFill rotWithShape="1">
          <a:blip r:embed="rId2">
            <a:clrChange>
              <a:clrFrom>
                <a:srgbClr val="FEFFFF"/>
              </a:clrFrom>
              <a:clrTo>
                <a:srgbClr val="FEFFFF">
                  <a:alpha val="0"/>
                </a:srgbClr>
              </a:clrTo>
            </a:clrChange>
          </a:blip>
          <a:srcRect l="60399" t="10417" r="20798" b="9583"/>
          <a:stretch/>
        </p:blipFill>
        <p:spPr>
          <a:xfrm>
            <a:off x="10487025" y="940589"/>
            <a:ext cx="1704975" cy="1828801"/>
          </a:xfrm>
          <a:prstGeom prst="rect">
            <a:avLst/>
          </a:prstGeom>
        </p:spPr>
      </p:pic>
    </p:spTree>
    <p:extLst>
      <p:ext uri="{BB962C8B-B14F-4D97-AF65-F5344CB8AC3E}">
        <p14:creationId xmlns:p14="http://schemas.microsoft.com/office/powerpoint/2010/main" val="3291559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F5861-4C6A-D5DE-8198-F14BCECB8F4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59F205E-BB96-9FA9-0DB4-8728940F307B}"/>
              </a:ext>
            </a:extLst>
          </p:cNvPr>
          <p:cNvSpPr>
            <a:spLocks noGrp="1"/>
          </p:cNvSpPr>
          <p:nvPr>
            <p:ph type="title"/>
          </p:nvPr>
        </p:nvSpPr>
        <p:spPr/>
        <p:txBody>
          <a:bodyPr>
            <a:normAutofit/>
          </a:bodyPr>
          <a:lstStyle/>
          <a:p>
            <a:r>
              <a:rPr lang="pt-PT" dirty="0"/>
              <a:t>Análise SWOT da </a:t>
            </a:r>
            <a:r>
              <a:rPr lang="pt-PT" dirty="0" err="1"/>
              <a:t>Biorefinaria</a:t>
            </a:r>
            <a:r>
              <a:rPr lang="pt-PT" dirty="0"/>
              <a:t>/</a:t>
            </a:r>
            <a:r>
              <a:rPr lang="pt-PT" dirty="0" err="1"/>
              <a:t>Bioeconomia</a:t>
            </a:r>
            <a:endParaRPr lang="en-GB" dirty="0"/>
          </a:p>
        </p:txBody>
      </p:sp>
      <p:sp>
        <p:nvSpPr>
          <p:cNvPr id="5" name="Segnaposto numero diapositiva 4">
            <a:extLst>
              <a:ext uri="{FF2B5EF4-FFF2-40B4-BE49-F238E27FC236}">
                <a16:creationId xmlns:a16="http://schemas.microsoft.com/office/drawing/2014/main" id="{320BC321-A691-696F-6C13-4B2CD834838A}"/>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
        <p:nvSpPr>
          <p:cNvPr id="7" name="Segnaposto piè di pagina 1">
            <a:extLst>
              <a:ext uri="{FF2B5EF4-FFF2-40B4-BE49-F238E27FC236}">
                <a16:creationId xmlns:a16="http://schemas.microsoft.com/office/drawing/2014/main" id="{2F6EAFFE-68D3-0D7B-D707-5CC605A131E4}"/>
              </a:ext>
            </a:extLst>
          </p:cNvPr>
          <p:cNvSpPr>
            <a:spLocks noGrp="1"/>
          </p:cNvSpPr>
          <p:nvPr>
            <p:ph type="ftr" sz="quarter" idx="11"/>
          </p:nvPr>
        </p:nvSpPr>
        <p:spPr>
          <a:xfrm>
            <a:off x="838200" y="6238876"/>
            <a:ext cx="9982200" cy="600074"/>
          </a:xfrm>
        </p:spPr>
        <p:txBody>
          <a:bodyPr/>
          <a:lstStyle/>
          <a:p>
            <a:r>
              <a:rPr lang="en-US" dirty="0"/>
              <a:t>Module: Bio-economy, circular economy and bio-based products / Learning Unit: The concept of biorefinery</a:t>
            </a:r>
          </a:p>
          <a:p>
            <a:r>
              <a:rPr lang="en-US" dirty="0"/>
              <a:t>Sub Unit: </a:t>
            </a:r>
            <a:r>
              <a:rPr lang="en-US" b="1" dirty="0"/>
              <a:t>Challenges for future development</a:t>
            </a:r>
          </a:p>
        </p:txBody>
      </p:sp>
      <p:sp>
        <p:nvSpPr>
          <p:cNvPr id="8" name="Segnaposto contenuto 7">
            <a:extLst>
              <a:ext uri="{FF2B5EF4-FFF2-40B4-BE49-F238E27FC236}">
                <a16:creationId xmlns:a16="http://schemas.microsoft.com/office/drawing/2014/main" id="{15B00A76-5E29-CB4F-F1DF-B25FB3AC302A}"/>
              </a:ext>
            </a:extLst>
          </p:cNvPr>
          <p:cNvSpPr>
            <a:spLocks noGrp="1"/>
          </p:cNvSpPr>
          <p:nvPr>
            <p:ph idx="1"/>
          </p:nvPr>
        </p:nvSpPr>
        <p:spPr>
          <a:xfrm>
            <a:off x="838200" y="1825625"/>
            <a:ext cx="9729787" cy="4351338"/>
          </a:xfrm>
        </p:spPr>
        <p:txBody>
          <a:bodyPr>
            <a:normAutofit fontScale="85000" lnSpcReduction="20000"/>
          </a:bodyPr>
          <a:lstStyle/>
          <a:p>
            <a:pPr marL="0" indent="0">
              <a:buNone/>
            </a:pPr>
            <a:r>
              <a:rPr lang="en-US" b="1" dirty="0" err="1"/>
              <a:t>Ameaças</a:t>
            </a:r>
            <a:endParaRPr lang="en-US" b="1" dirty="0"/>
          </a:p>
          <a:p>
            <a:pPr algn="just"/>
            <a:r>
              <a:rPr lang="pt-PT" dirty="0"/>
              <a:t>Mudança económica e volatilidade dos preços dos combustíveis fósseis </a:t>
            </a:r>
          </a:p>
          <a:p>
            <a:pPr algn="just"/>
            <a:r>
              <a:rPr lang="pt-PT" dirty="0"/>
              <a:t>Rápida implementação de outras tecnologias de energias renováveis que alimentam os pedidos do mercado</a:t>
            </a:r>
          </a:p>
          <a:p>
            <a:pPr algn="just"/>
            <a:r>
              <a:rPr lang="pt-PT" dirty="0"/>
              <a:t>Os produtos de base biológica e a bioenergia são avaliados segundo padrões mais elevados do que os produtos tradicionais (não há condições de concorrência equitativas)</a:t>
            </a:r>
          </a:p>
          <a:p>
            <a:pPr algn="just"/>
            <a:r>
              <a:rPr lang="pt-PT" dirty="0"/>
              <a:t>Disponibilidade e contratualização das matérias-primas (por exemplo, alterações climáticas, políticas, logística)</a:t>
            </a:r>
          </a:p>
          <a:p>
            <a:pPr algn="just"/>
            <a:r>
              <a:rPr lang="pt-PT" dirty="0"/>
              <a:t>Capital de investimento (elevado) para iniciativas-piloto e de demonstração difícil de encontrar, e infraestruturas industriais existentes não amortizadas</a:t>
            </a:r>
          </a:p>
          <a:p>
            <a:pPr algn="just"/>
            <a:r>
              <a:rPr lang="pt-PT" dirty="0"/>
              <a:t>Mudança das políticas governamentais</a:t>
            </a:r>
          </a:p>
          <a:p>
            <a:pPr algn="just"/>
            <a:r>
              <a:rPr lang="pt-PT" dirty="0"/>
              <a:t>Questionamento dos alimentos para consumo humano/animal/combustíveis (concorrência indireta na utilização dos solos) e sustentabilidade da produção de biomassa</a:t>
            </a:r>
          </a:p>
          <a:p>
            <a:pPr algn="just"/>
            <a:r>
              <a:rPr lang="pt-PT" dirty="0"/>
              <a:t>Os objetivos dos utilizadores finais centram-se frequentemente num único produto</a:t>
            </a:r>
            <a:endParaRPr lang="en-GB" dirty="0"/>
          </a:p>
        </p:txBody>
      </p:sp>
      <p:pic>
        <p:nvPicPr>
          <p:cNvPr id="9" name="Immagine 8">
            <a:extLst>
              <a:ext uri="{FF2B5EF4-FFF2-40B4-BE49-F238E27FC236}">
                <a16:creationId xmlns:a16="http://schemas.microsoft.com/office/drawing/2014/main" id="{B049F874-7738-EF08-43B3-743F6F49F117}"/>
              </a:ext>
            </a:extLst>
          </p:cNvPr>
          <p:cNvPicPr>
            <a:picLocks noChangeAspect="1"/>
          </p:cNvPicPr>
          <p:nvPr/>
        </p:nvPicPr>
        <p:blipFill rotWithShape="1">
          <a:blip r:embed="rId2"/>
          <a:srcRect l="80882" t="10417" r="2101" b="9583"/>
          <a:stretch/>
        </p:blipFill>
        <p:spPr>
          <a:xfrm>
            <a:off x="10567987" y="940589"/>
            <a:ext cx="1543050" cy="1828801"/>
          </a:xfrm>
          <a:prstGeom prst="rect">
            <a:avLst/>
          </a:prstGeom>
        </p:spPr>
      </p:pic>
    </p:spTree>
    <p:extLst>
      <p:ext uri="{BB962C8B-B14F-4D97-AF65-F5344CB8AC3E}">
        <p14:creationId xmlns:p14="http://schemas.microsoft.com/office/powerpoint/2010/main" val="3440934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524000" y="2123260"/>
            <a:ext cx="9144000" cy="2387600"/>
          </a:xfrm>
        </p:spPr>
        <p:txBody>
          <a:bodyPr anchor="ctr">
            <a:normAutofit fontScale="90000"/>
          </a:bodyPr>
          <a:lstStyle/>
          <a:p>
            <a:r>
              <a:rPr lang="en-GB" b="1" dirty="0" err="1">
                <a:solidFill>
                  <a:srgbClr val="94C020"/>
                </a:solidFill>
                <a:latin typeface="+mn-lt"/>
              </a:rPr>
              <a:t>Curso</a:t>
            </a:r>
            <a:r>
              <a:rPr lang="en-GB" b="1" dirty="0">
                <a:solidFill>
                  <a:srgbClr val="94C020"/>
                </a:solidFill>
                <a:latin typeface="+mn-lt"/>
              </a:rPr>
              <a:t>: (VET-C2)</a:t>
            </a:r>
            <a:br>
              <a:rPr lang="en-GB" b="1" dirty="0">
                <a:solidFill>
                  <a:srgbClr val="94C020"/>
                </a:solidFill>
                <a:latin typeface="+mn-lt"/>
              </a:rPr>
            </a:br>
            <a:r>
              <a:rPr lang="en-GB" b="1" dirty="0" err="1">
                <a:solidFill>
                  <a:srgbClr val="94C020"/>
                </a:solidFill>
                <a:latin typeface="+mn-lt"/>
              </a:rPr>
              <a:t>Módulo</a:t>
            </a:r>
            <a:r>
              <a:rPr lang="en-GB" b="1" dirty="0">
                <a:solidFill>
                  <a:srgbClr val="94C020"/>
                </a:solidFill>
                <a:latin typeface="+mn-lt"/>
              </a:rPr>
              <a:t>: </a:t>
            </a:r>
            <a:r>
              <a:rPr lang="pt-PT" dirty="0" err="1"/>
              <a:t>Bio-economia</a:t>
            </a:r>
            <a:r>
              <a:rPr lang="pt-PT" dirty="0"/>
              <a:t>, economia circular e produtos de base biológica</a:t>
            </a:r>
            <a:br>
              <a:rPr lang="en-GB" b="1" dirty="0">
                <a:solidFill>
                  <a:srgbClr val="94C020"/>
                </a:solidFill>
                <a:latin typeface="+mn-lt"/>
              </a:rPr>
            </a:br>
            <a:r>
              <a:rPr lang="en-GB" b="1" dirty="0" err="1">
                <a:solidFill>
                  <a:srgbClr val="94C020"/>
                </a:solidFill>
                <a:latin typeface="+mn-lt"/>
              </a:rPr>
              <a:t>Unidade</a:t>
            </a:r>
            <a:r>
              <a:rPr lang="en-GB" b="1" dirty="0">
                <a:solidFill>
                  <a:srgbClr val="94C020"/>
                </a:solidFill>
                <a:latin typeface="+mn-lt"/>
              </a:rPr>
              <a:t> Curricular</a:t>
            </a:r>
            <a:r>
              <a:rPr lang="en-GB" dirty="0"/>
              <a:t>: O </a:t>
            </a:r>
            <a:r>
              <a:rPr lang="en-GB" dirty="0" err="1"/>
              <a:t>conceito</a:t>
            </a:r>
            <a:r>
              <a:rPr lang="en-GB" dirty="0"/>
              <a:t> de </a:t>
            </a:r>
            <a:r>
              <a:rPr lang="en-GB" dirty="0" err="1"/>
              <a:t>biorrefinaria</a:t>
            </a:r>
            <a:r>
              <a:rPr lang="en-GB" dirty="0"/>
              <a:t>  </a:t>
            </a:r>
            <a:endParaRPr lang="en-GB" b="1" dirty="0">
              <a:solidFill>
                <a:srgbClr val="94C020"/>
              </a:solidFill>
              <a:latin typeface="+mn-lt"/>
            </a:endParaRP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524000" y="5619750"/>
            <a:ext cx="9144000" cy="935510"/>
          </a:xfrm>
        </p:spPr>
        <p:txBody>
          <a:bodyPr/>
          <a:lstStyle/>
          <a:p>
            <a:pPr marL="0" indent="0">
              <a:buNone/>
            </a:pPr>
            <a:r>
              <a:rPr lang="en-GB" dirty="0" err="1">
                <a:solidFill>
                  <a:schemeClr val="tx1">
                    <a:lumMod val="65000"/>
                    <a:lumOff val="35000"/>
                  </a:schemeClr>
                </a:solidFill>
              </a:rPr>
              <a:t>Autores</a:t>
            </a:r>
            <a:r>
              <a:rPr lang="it-IT" dirty="0">
                <a:solidFill>
                  <a:schemeClr val="tx1">
                    <a:lumMod val="65000"/>
                    <a:lumOff val="35000"/>
                  </a:schemeClr>
                </a:solidFill>
              </a:rPr>
              <a:t>: UNIFI &amp; MDU</a:t>
            </a: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D5A2B874-CF53-D1DE-5DE5-53689B7CEDBD}"/>
              </a:ext>
            </a:extLst>
          </p:cNvPr>
          <p:cNvSpPr>
            <a:spLocks noGrp="1"/>
          </p:cNvSpPr>
          <p:nvPr>
            <p:ph type="title"/>
          </p:nvPr>
        </p:nvSpPr>
        <p:spPr/>
        <p:txBody>
          <a:bodyPr/>
          <a:lstStyle/>
          <a:p>
            <a:r>
              <a:rPr lang="en-GB" dirty="0" err="1"/>
              <a:t>Conclusões</a:t>
            </a:r>
            <a:endParaRPr lang="en-GB" dirty="0"/>
          </a:p>
        </p:txBody>
      </p:sp>
      <p:sp>
        <p:nvSpPr>
          <p:cNvPr id="11" name="Segnaposto contenuto 10">
            <a:extLst>
              <a:ext uri="{FF2B5EF4-FFF2-40B4-BE49-F238E27FC236}">
                <a16:creationId xmlns:a16="http://schemas.microsoft.com/office/drawing/2014/main" id="{F8C390CE-F11F-190E-0867-17F014F564D9}"/>
              </a:ext>
            </a:extLst>
          </p:cNvPr>
          <p:cNvSpPr>
            <a:spLocks noGrp="1"/>
          </p:cNvSpPr>
          <p:nvPr>
            <p:ph idx="1"/>
          </p:nvPr>
        </p:nvSpPr>
        <p:spPr/>
        <p:txBody>
          <a:bodyPr>
            <a:normAutofit fontScale="85000" lnSpcReduction="20000"/>
          </a:bodyPr>
          <a:lstStyle/>
          <a:p>
            <a:pPr algn="just"/>
            <a:r>
              <a:rPr lang="pt-PT" dirty="0"/>
              <a:t>A biomassa está a tornar-se uma fonte crucial de materiais de carbono à medida que a economia se afasta do carvão e do petróleo bruto.</a:t>
            </a:r>
          </a:p>
          <a:p>
            <a:pPr algn="just"/>
            <a:r>
              <a:rPr lang="pt-PT" dirty="0"/>
              <a:t>A complexidade da economia de base biológica está a aumentar devido a fatores como o aumento dos preços do petróleo bruto, preocupações ambientais, compromissos empresariais e alterações políticas.</a:t>
            </a:r>
          </a:p>
          <a:p>
            <a:pPr algn="just"/>
            <a:r>
              <a:rPr lang="pt-PT" dirty="0"/>
              <a:t>As </a:t>
            </a:r>
            <a:r>
              <a:rPr lang="pt-PT" dirty="0" err="1"/>
              <a:t>biorrefinarias</a:t>
            </a:r>
            <a:r>
              <a:rPr lang="pt-PT" dirty="0"/>
              <a:t> estão a produzir combustíveis, blocos de construção químicos, polímeros e solventes a partir da biomassa, com expectativas de crescimento futuro.</a:t>
            </a:r>
          </a:p>
          <a:p>
            <a:pPr algn="just"/>
            <a:r>
              <a:rPr lang="pt-PT" dirty="0"/>
              <a:t>As </a:t>
            </a:r>
            <a:r>
              <a:rPr lang="pt-PT" dirty="0" err="1"/>
              <a:t>biorrefinarias</a:t>
            </a:r>
            <a:r>
              <a:rPr lang="pt-PT" dirty="0"/>
              <a:t> ainda não estão a substituir as tecnologias de refinação fóssil, mas pretendem integrar-se nas infraestruturas existentes.</a:t>
            </a:r>
          </a:p>
          <a:p>
            <a:pPr algn="just"/>
            <a:r>
              <a:rPr lang="pt-PT" dirty="0"/>
              <a:t>Os processos integrados de </a:t>
            </a:r>
            <a:r>
              <a:rPr lang="pt-PT" dirty="0" err="1"/>
              <a:t>biorrefinaria</a:t>
            </a:r>
            <a:r>
              <a:rPr lang="pt-PT" dirty="0"/>
              <a:t> que produzem produtos de base biológica e vetores de energia são considerados a estratégia mais eficiente para a valorização da biomassa.</a:t>
            </a:r>
          </a:p>
          <a:p>
            <a:pPr algn="just"/>
            <a:r>
              <a:rPr lang="pt-PT" dirty="0"/>
              <a:t>Os desafios incluem tornar as transformações da biomassa economicamente viáveis e desenvolver novas tecnologias de processamento, catalisadores e reações químicas.</a:t>
            </a:r>
          </a:p>
          <a:p>
            <a:pPr algn="just"/>
            <a:r>
              <a:rPr lang="pt-PT" dirty="0"/>
              <a:t>A obtenção de processos industriais neutros em termos de carbono através do consumo de energias renováveis exige a colaboração entre as partes interessadas e a integração com outros sectores e tecnologias. </a:t>
            </a:r>
            <a:endParaRPr lang="en-GB" dirty="0"/>
          </a:p>
        </p:txBody>
      </p:sp>
      <p:sp>
        <p:nvSpPr>
          <p:cNvPr id="5" name="Segnaposto numero diapositiva 4">
            <a:extLst>
              <a:ext uri="{FF2B5EF4-FFF2-40B4-BE49-F238E27FC236}">
                <a16:creationId xmlns:a16="http://schemas.microsoft.com/office/drawing/2014/main" id="{CFE691D5-0190-8041-F65F-D9E02984A745}"/>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1881035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n-GB" dirty="0" err="1"/>
              <a:t>Sumário</a:t>
            </a:r>
            <a:endParaRPr lang="en-GB"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p:txBody>
          <a:bodyPr/>
          <a:lstStyle/>
          <a:p>
            <a:r>
              <a:rPr lang="pt-PT" dirty="0"/>
              <a:t>O conceito de </a:t>
            </a:r>
            <a:r>
              <a:rPr lang="pt-PT" dirty="0" err="1"/>
              <a:t>biorefinaria</a:t>
            </a:r>
            <a:endParaRPr lang="pt-PT" dirty="0"/>
          </a:p>
          <a:p>
            <a:r>
              <a:rPr lang="pt-PT" dirty="0"/>
              <a:t>Estudos de caso e exemplos mundiais</a:t>
            </a:r>
          </a:p>
          <a:p>
            <a:r>
              <a:rPr lang="pt-PT" dirty="0"/>
              <a:t>Desafios para o desenvolvimento futuro</a:t>
            </a:r>
            <a:endParaRPr lang="en-GB" dirty="0"/>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511451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A263EA-4266-208C-A584-9FE856EA3B53}"/>
              </a:ext>
            </a:extLst>
          </p:cNvPr>
          <p:cNvSpPr>
            <a:spLocks noGrp="1"/>
          </p:cNvSpPr>
          <p:nvPr>
            <p:ph type="title"/>
          </p:nvPr>
        </p:nvSpPr>
        <p:spPr/>
        <p:txBody>
          <a:bodyPr/>
          <a:lstStyle/>
          <a:p>
            <a:r>
              <a:rPr lang="en-GB" dirty="0" err="1"/>
              <a:t>Biorefinaria</a:t>
            </a:r>
            <a:r>
              <a:rPr lang="en-GB" dirty="0"/>
              <a:t>: </a:t>
            </a:r>
            <a:r>
              <a:rPr lang="en-GB" dirty="0" err="1"/>
              <a:t>definição</a:t>
            </a:r>
            <a:endParaRPr lang="en-GB" dirty="0"/>
          </a:p>
        </p:txBody>
      </p:sp>
      <p:sp>
        <p:nvSpPr>
          <p:cNvPr id="8" name="Segnaposto contenuto 7">
            <a:extLst>
              <a:ext uri="{FF2B5EF4-FFF2-40B4-BE49-F238E27FC236}">
                <a16:creationId xmlns:a16="http://schemas.microsoft.com/office/drawing/2014/main" id="{089D8DCB-0CA4-57E2-68C9-5E1B71CB654C}"/>
              </a:ext>
            </a:extLst>
          </p:cNvPr>
          <p:cNvSpPr>
            <a:spLocks noGrp="1"/>
          </p:cNvSpPr>
          <p:nvPr>
            <p:ph sz="half" idx="1"/>
          </p:nvPr>
        </p:nvSpPr>
        <p:spPr>
          <a:xfrm>
            <a:off x="191637" y="1566941"/>
            <a:ext cx="3667299" cy="4789409"/>
          </a:xfrm>
        </p:spPr>
        <p:txBody>
          <a:bodyPr>
            <a:normAutofit/>
          </a:bodyPr>
          <a:lstStyle/>
          <a:p>
            <a:pPr marL="0" indent="0">
              <a:buNone/>
            </a:pPr>
            <a:r>
              <a:rPr lang="pt-PT" sz="2600" dirty="0"/>
              <a:t>IEA </a:t>
            </a:r>
            <a:r>
              <a:rPr lang="pt-PT" sz="2600" dirty="0" err="1"/>
              <a:t>Bioenergy</a:t>
            </a:r>
            <a:r>
              <a:rPr lang="pt-PT" sz="2600" dirty="0"/>
              <a:t> </a:t>
            </a:r>
            <a:r>
              <a:rPr lang="pt-PT" sz="2600" dirty="0" err="1"/>
              <a:t>Task</a:t>
            </a:r>
            <a:r>
              <a:rPr lang="pt-PT" sz="2600" dirty="0"/>
              <a:t> 42 Definição de </a:t>
            </a:r>
            <a:r>
              <a:rPr lang="pt-PT" sz="2600" dirty="0" err="1"/>
              <a:t>biorrefinaria</a:t>
            </a:r>
            <a:r>
              <a:rPr lang="pt-PT" sz="2600" dirty="0"/>
              <a:t>“ A </a:t>
            </a:r>
            <a:r>
              <a:rPr lang="pt-PT" sz="2600" dirty="0" err="1"/>
              <a:t>biorrefinaria</a:t>
            </a:r>
            <a:r>
              <a:rPr lang="pt-PT" sz="2600" dirty="0"/>
              <a:t> é o processamento sustentável da biomassa num espetro de produtos comercializáveis (alimentos, rações, materiais, produtos químicos) e energia (combustíveis, eletricidade, calor, </a:t>
            </a:r>
            <a:r>
              <a:rPr lang="pt-PT" sz="2600" dirty="0" err="1"/>
              <a:t>etc</a:t>
            </a:r>
            <a:r>
              <a:rPr lang="en-US" sz="2600" dirty="0"/>
              <a:t>)”</a:t>
            </a:r>
          </a:p>
          <a:p>
            <a:pPr marL="0" indent="0">
              <a:buNone/>
            </a:pPr>
            <a:endParaRPr lang="en-GB" dirty="0"/>
          </a:p>
        </p:txBody>
      </p:sp>
      <p:pic>
        <p:nvPicPr>
          <p:cNvPr id="11" name="Segnaposto contenuto 10">
            <a:extLst>
              <a:ext uri="{FF2B5EF4-FFF2-40B4-BE49-F238E27FC236}">
                <a16:creationId xmlns:a16="http://schemas.microsoft.com/office/drawing/2014/main" id="{C294F56B-0B35-9E0F-FD0F-DC3D33615D7E}"/>
              </a:ext>
            </a:extLst>
          </p:cNvPr>
          <p:cNvPicPr>
            <a:picLocks noGrp="1" noChangeAspect="1"/>
          </p:cNvPicPr>
          <p:nvPr>
            <p:ph sz="half" idx="2"/>
          </p:nvPr>
        </p:nvPicPr>
        <p:blipFill>
          <a:blip r:embed="rId2">
            <a:clrChange>
              <a:clrFrom>
                <a:srgbClr val="FFFFFF"/>
              </a:clrFrom>
              <a:clrTo>
                <a:srgbClr val="FFFFFF">
                  <a:alpha val="0"/>
                </a:srgbClr>
              </a:clrTo>
            </a:clrChange>
          </a:blip>
          <a:stretch>
            <a:fillRect/>
          </a:stretch>
        </p:blipFill>
        <p:spPr>
          <a:xfrm>
            <a:off x="4162425" y="1566941"/>
            <a:ext cx="8029575" cy="4841443"/>
          </a:xfrm>
        </p:spPr>
      </p:pic>
      <p:sp>
        <p:nvSpPr>
          <p:cNvPr id="7" name="Segnaposto piè di pagina 1">
            <a:extLst>
              <a:ext uri="{FF2B5EF4-FFF2-40B4-BE49-F238E27FC236}">
                <a16:creationId xmlns:a16="http://schemas.microsoft.com/office/drawing/2014/main" id="{4C3EEE37-01BD-E94F-3EEF-CF8F14C756E8}"/>
              </a:ext>
            </a:extLst>
          </p:cNvPr>
          <p:cNvSpPr>
            <a:spLocks noGrp="1"/>
          </p:cNvSpPr>
          <p:nvPr>
            <p:ph type="ftr" sz="quarter" idx="11"/>
          </p:nvPr>
        </p:nvSpPr>
        <p:spPr/>
        <p:txBody>
          <a:bodyPr/>
          <a:lstStyle/>
          <a:p>
            <a:r>
              <a:rPr lang="en-US" dirty="0"/>
              <a:t>Module: Bio-economy, circular economy and bio-based products / Learning Unit: The concept of biorefinery</a:t>
            </a:r>
          </a:p>
          <a:p>
            <a:r>
              <a:rPr lang="en-US" dirty="0"/>
              <a:t>Sub Unit: </a:t>
            </a:r>
            <a:r>
              <a:rPr lang="en-US" b="1" dirty="0"/>
              <a:t>The concept of biorefinery</a:t>
            </a:r>
          </a:p>
        </p:txBody>
      </p:sp>
      <p:sp>
        <p:nvSpPr>
          <p:cNvPr id="5" name="Segnaposto numero diapositiva 4">
            <a:extLst>
              <a:ext uri="{FF2B5EF4-FFF2-40B4-BE49-F238E27FC236}">
                <a16:creationId xmlns:a16="http://schemas.microsoft.com/office/drawing/2014/main" id="{B59CB4D6-D918-E6D4-8FBF-0CBAA081A9E8}"/>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
        <p:nvSpPr>
          <p:cNvPr id="12" name="Segnaposto contenuto 2">
            <a:extLst>
              <a:ext uri="{FF2B5EF4-FFF2-40B4-BE49-F238E27FC236}">
                <a16:creationId xmlns:a16="http://schemas.microsoft.com/office/drawing/2014/main" id="{9780F0D3-1606-D882-A904-9E48A6B96BC0}"/>
              </a:ext>
            </a:extLst>
          </p:cNvPr>
          <p:cNvSpPr txBox="1">
            <a:spLocks/>
          </p:cNvSpPr>
          <p:nvPr/>
        </p:nvSpPr>
        <p:spPr>
          <a:xfrm>
            <a:off x="4486276" y="5198834"/>
            <a:ext cx="4038600" cy="658848"/>
          </a:xfrm>
          <a:prstGeom prst="rect">
            <a:avLst/>
          </a:prstGeom>
          <a:ln>
            <a:solidFill>
              <a:srgbClr val="92D050"/>
            </a:solid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PT" sz="1477" i="1" dirty="0"/>
              <a:t>Um exemplo de uma cadeia de valor de produtos de base biológica, que é uma ilustração geral de uma </a:t>
            </a:r>
            <a:r>
              <a:rPr lang="pt-PT" sz="1477" i="1" dirty="0" err="1"/>
              <a:t>biorrefinaria</a:t>
            </a:r>
            <a:r>
              <a:rPr lang="pt-PT" sz="1477" i="1" dirty="0"/>
              <a:t> baseada em matérias-primas agrícolas, construída em torno de tecnologias de conversão bioquímica</a:t>
            </a:r>
            <a:r>
              <a:rPr lang="en-GB" sz="1477" i="1" dirty="0"/>
              <a:t>.</a:t>
            </a:r>
          </a:p>
        </p:txBody>
      </p:sp>
    </p:spTree>
    <p:extLst>
      <p:ext uri="{BB962C8B-B14F-4D97-AF65-F5344CB8AC3E}">
        <p14:creationId xmlns:p14="http://schemas.microsoft.com/office/powerpoint/2010/main" val="1582894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767B0-0468-26FD-DA5D-DD79AD5D304F}"/>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898D8227-6FEC-EBBF-0AE2-301E2A47AB5D}"/>
              </a:ext>
            </a:extLst>
          </p:cNvPr>
          <p:cNvSpPr>
            <a:spLocks noGrp="1"/>
          </p:cNvSpPr>
          <p:nvPr>
            <p:ph type="title"/>
          </p:nvPr>
        </p:nvSpPr>
        <p:spPr/>
        <p:txBody>
          <a:bodyPr/>
          <a:lstStyle/>
          <a:p>
            <a:r>
              <a:rPr lang="en-GB" dirty="0" err="1"/>
              <a:t>Biorefinarias</a:t>
            </a:r>
            <a:r>
              <a:rPr lang="en-GB" dirty="0"/>
              <a:t>: </a:t>
            </a:r>
            <a:r>
              <a:rPr lang="en-GB" dirty="0" err="1"/>
              <a:t>produtos</a:t>
            </a:r>
            <a:endParaRPr lang="en-GB" dirty="0"/>
          </a:p>
        </p:txBody>
      </p:sp>
      <p:sp>
        <p:nvSpPr>
          <p:cNvPr id="6" name="Segnaposto contenuto 5">
            <a:extLst>
              <a:ext uri="{FF2B5EF4-FFF2-40B4-BE49-F238E27FC236}">
                <a16:creationId xmlns:a16="http://schemas.microsoft.com/office/drawing/2014/main" id="{336D1301-6C7C-D524-E033-45D4DA9C693E}"/>
              </a:ext>
            </a:extLst>
          </p:cNvPr>
          <p:cNvSpPr>
            <a:spLocks noGrp="1"/>
          </p:cNvSpPr>
          <p:nvPr>
            <p:ph sz="half" idx="1"/>
          </p:nvPr>
        </p:nvSpPr>
        <p:spPr>
          <a:xfrm>
            <a:off x="76201" y="1557338"/>
            <a:ext cx="5629308" cy="4814887"/>
          </a:xfrm>
        </p:spPr>
        <p:txBody>
          <a:bodyPr>
            <a:normAutofit fontScale="55000" lnSpcReduction="20000"/>
          </a:bodyPr>
          <a:lstStyle/>
          <a:p>
            <a:pPr marL="0" indent="0" algn="just">
              <a:lnSpc>
                <a:spcPct val="120000"/>
              </a:lnSpc>
              <a:buNone/>
            </a:pPr>
            <a:r>
              <a:rPr lang="pt-PT" dirty="0"/>
              <a:t>Os principais blocos de construção da indústria química incluem metanol, etileno, propileno, butadieno, benzeno, tolueno e xileno. Embora estes sejam utilizados principalmente para polímeros e plásticos, também servem de base para numerosos produtos químicos finos e especiais</a:t>
            </a:r>
            <a:r>
              <a:rPr lang="en-US" dirty="0"/>
              <a:t>. </a:t>
            </a:r>
          </a:p>
          <a:p>
            <a:pPr marL="0" indent="0" algn="just">
              <a:lnSpc>
                <a:spcPct val="120000"/>
              </a:lnSpc>
              <a:buNone/>
            </a:pPr>
            <a:r>
              <a:rPr lang="pt-PT" dirty="0"/>
              <a:t>As contrapartes de base biológica são os produtos das </a:t>
            </a:r>
            <a:r>
              <a:rPr lang="pt-PT" dirty="0" err="1"/>
              <a:t>biorrefinarias</a:t>
            </a:r>
            <a:r>
              <a:rPr lang="pt-PT" dirty="0"/>
              <a:t> e têm o potencial de substituir os materiais de origem fóssil, mas as considerações de custo são cruciais</a:t>
            </a:r>
            <a:r>
              <a:rPr lang="en-US" dirty="0"/>
              <a:t>. </a:t>
            </a:r>
          </a:p>
          <a:p>
            <a:pPr marL="0" indent="0" algn="just">
              <a:lnSpc>
                <a:spcPct val="120000"/>
              </a:lnSpc>
              <a:buNone/>
            </a:pPr>
            <a:r>
              <a:rPr lang="pt-PT" dirty="0"/>
              <a:t>Os produtos de base biológica devem igualar ou superar os seus equivalentes petroquímicos a um custo competitivo com um menor impacto ambiental. Os processos integrados de </a:t>
            </a:r>
            <a:r>
              <a:rPr lang="pt-PT" dirty="0" err="1"/>
              <a:t>biorrefinaria</a:t>
            </a:r>
            <a:r>
              <a:rPr lang="pt-PT" dirty="0"/>
              <a:t>, semelhantes aos das refinarias de petróleo, são vistos como uma abordagem mais eficiente, produzindo produtos de base biológica juntamente com vetores de energia secundários. Esta integração, incluindo a produção de géneros alimentícios ou de alimentos para animais, está em conformidade com a visão de uma economia sustentável de base biológica. </a:t>
            </a:r>
            <a:endParaRPr lang="en-GB" dirty="0"/>
          </a:p>
        </p:txBody>
      </p:sp>
      <p:sp>
        <p:nvSpPr>
          <p:cNvPr id="7" name="Segnaposto piè di pagina 1">
            <a:extLst>
              <a:ext uri="{FF2B5EF4-FFF2-40B4-BE49-F238E27FC236}">
                <a16:creationId xmlns:a16="http://schemas.microsoft.com/office/drawing/2014/main" id="{6D892271-A1AC-6372-128E-ECBEDA5A04D6}"/>
              </a:ext>
            </a:extLst>
          </p:cNvPr>
          <p:cNvSpPr>
            <a:spLocks noGrp="1"/>
          </p:cNvSpPr>
          <p:nvPr>
            <p:ph type="ftr" sz="quarter" idx="11"/>
          </p:nvPr>
        </p:nvSpPr>
        <p:spPr/>
        <p:txBody>
          <a:bodyPr/>
          <a:lstStyle/>
          <a:p>
            <a:r>
              <a:rPr lang="en-US" dirty="0"/>
              <a:t>Module: Bio-economy, circular economy and bio-based products / Learning Unit: The concept of biorefinery</a:t>
            </a:r>
          </a:p>
          <a:p>
            <a:r>
              <a:rPr lang="en-US" dirty="0"/>
              <a:t>Sub Unit: </a:t>
            </a:r>
            <a:r>
              <a:rPr lang="en-US" b="1" dirty="0"/>
              <a:t>The concept of biorefinery</a:t>
            </a:r>
          </a:p>
        </p:txBody>
      </p:sp>
      <p:sp>
        <p:nvSpPr>
          <p:cNvPr id="5" name="Segnaposto numero diapositiva 4">
            <a:extLst>
              <a:ext uri="{FF2B5EF4-FFF2-40B4-BE49-F238E27FC236}">
                <a16:creationId xmlns:a16="http://schemas.microsoft.com/office/drawing/2014/main" id="{7BF03A30-7B2D-87D7-4C99-33152DAC9A9F}"/>
              </a:ext>
            </a:extLst>
          </p:cNvPr>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16" name="Segnaposto contenuto 15">
            <a:extLst>
              <a:ext uri="{FF2B5EF4-FFF2-40B4-BE49-F238E27FC236}">
                <a16:creationId xmlns:a16="http://schemas.microsoft.com/office/drawing/2014/main" id="{65794D90-B646-3682-3ABF-CDA08D9FE25B}"/>
              </a:ext>
            </a:extLst>
          </p:cNvPr>
          <p:cNvPicPr>
            <a:picLocks noGrp="1" noChangeAspect="1"/>
          </p:cNvPicPr>
          <p:nvPr>
            <p:ph sz="half" idx="2"/>
          </p:nvPr>
        </p:nvPicPr>
        <p:blipFill>
          <a:blip r:embed="rId2">
            <a:clrChange>
              <a:clrFrom>
                <a:srgbClr val="000000">
                  <a:alpha val="0"/>
                </a:srgbClr>
              </a:clrFrom>
              <a:clrTo>
                <a:srgbClr val="000000">
                  <a:alpha val="0"/>
                </a:srgbClr>
              </a:clrTo>
            </a:clrChange>
          </a:blip>
          <a:stretch>
            <a:fillRect/>
          </a:stretch>
        </p:blipFill>
        <p:spPr>
          <a:xfrm>
            <a:off x="6210300" y="1178414"/>
            <a:ext cx="5905499" cy="4989024"/>
          </a:xfrm>
          <a:prstGeom prst="rect">
            <a:avLst/>
          </a:prstGeom>
        </p:spPr>
      </p:pic>
    </p:spTree>
    <p:extLst>
      <p:ext uri="{BB962C8B-B14F-4D97-AF65-F5344CB8AC3E}">
        <p14:creationId xmlns:p14="http://schemas.microsoft.com/office/powerpoint/2010/main" val="436720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B5EEA3-6218-1F2A-A8DF-343D7796829B}"/>
              </a:ext>
            </a:extLst>
          </p:cNvPr>
          <p:cNvSpPr>
            <a:spLocks noGrp="1"/>
          </p:cNvSpPr>
          <p:nvPr>
            <p:ph type="title"/>
          </p:nvPr>
        </p:nvSpPr>
        <p:spPr/>
        <p:txBody>
          <a:bodyPr/>
          <a:lstStyle/>
          <a:p>
            <a:r>
              <a:rPr lang="en-GB" dirty="0" err="1"/>
              <a:t>Gerações</a:t>
            </a:r>
            <a:r>
              <a:rPr lang="en-GB" dirty="0"/>
              <a:t> de </a:t>
            </a:r>
            <a:r>
              <a:rPr lang="en-GB" dirty="0" err="1"/>
              <a:t>biorefinarias</a:t>
            </a:r>
            <a:endParaRPr lang="en-GB" dirty="0"/>
          </a:p>
        </p:txBody>
      </p:sp>
      <p:sp>
        <p:nvSpPr>
          <p:cNvPr id="3" name="Segnaposto contenuto 2">
            <a:extLst>
              <a:ext uri="{FF2B5EF4-FFF2-40B4-BE49-F238E27FC236}">
                <a16:creationId xmlns:a16="http://schemas.microsoft.com/office/drawing/2014/main" id="{F29EFB7F-26F5-B8B1-C3E6-A850E12B1C67}"/>
              </a:ext>
            </a:extLst>
          </p:cNvPr>
          <p:cNvSpPr>
            <a:spLocks noGrp="1"/>
          </p:cNvSpPr>
          <p:nvPr>
            <p:ph sz="half" idx="1"/>
          </p:nvPr>
        </p:nvSpPr>
        <p:spPr>
          <a:xfrm>
            <a:off x="762000" y="1825625"/>
            <a:ext cx="5038725" cy="4622800"/>
          </a:xfrm>
        </p:spPr>
        <p:txBody>
          <a:bodyPr>
            <a:normAutofit fontScale="85000" lnSpcReduction="10000"/>
          </a:bodyPr>
          <a:lstStyle/>
          <a:p>
            <a:pPr algn="just"/>
            <a:r>
              <a:rPr lang="pt-PT" dirty="0"/>
              <a:t>A </a:t>
            </a:r>
            <a:r>
              <a:rPr lang="pt-PT" b="1" dirty="0"/>
              <a:t>primeira geração </a:t>
            </a:r>
            <a:r>
              <a:rPr lang="pt-PT" dirty="0"/>
              <a:t>centra-se principalmente na conversão de culturas alimentares, como o milho ou a cana-de-açúcar, em biocombustíveis como o etanol. As matérias-primas são normalmente partes comestíveis das plantas.</a:t>
            </a:r>
          </a:p>
          <a:p>
            <a:pPr algn="just"/>
            <a:r>
              <a:rPr lang="pt-PT" dirty="0"/>
              <a:t>A </a:t>
            </a:r>
            <a:r>
              <a:rPr lang="pt-PT" b="1" dirty="0"/>
              <a:t>segunda geração </a:t>
            </a:r>
            <a:r>
              <a:rPr lang="pt-PT" dirty="0"/>
              <a:t>utiliza biomassa não alimentar, como resíduos agrícolas (por exemplo, palha de milho, palha de trigo), resíduos florestais ou culturas energéticas, para produzir uma gama mais vasta de produtos de base biológica</a:t>
            </a:r>
            <a:endParaRPr lang="en-GB" dirty="0"/>
          </a:p>
        </p:txBody>
      </p:sp>
      <p:sp>
        <p:nvSpPr>
          <p:cNvPr id="4" name="Segnaposto contenuto 3">
            <a:extLst>
              <a:ext uri="{FF2B5EF4-FFF2-40B4-BE49-F238E27FC236}">
                <a16:creationId xmlns:a16="http://schemas.microsoft.com/office/drawing/2014/main" id="{27860E00-3DE0-19FA-C204-5E86998A351F}"/>
              </a:ext>
            </a:extLst>
          </p:cNvPr>
          <p:cNvSpPr>
            <a:spLocks noGrp="1"/>
          </p:cNvSpPr>
          <p:nvPr>
            <p:ph sz="half" idx="2"/>
          </p:nvPr>
        </p:nvSpPr>
        <p:spPr>
          <a:xfrm>
            <a:off x="6172199" y="1825625"/>
            <a:ext cx="5781675" cy="4351338"/>
          </a:xfrm>
        </p:spPr>
        <p:txBody>
          <a:bodyPr>
            <a:normAutofit fontScale="85000" lnSpcReduction="10000"/>
          </a:bodyPr>
          <a:lstStyle/>
          <a:p>
            <a:pPr algn="just"/>
            <a:r>
              <a:rPr lang="pt-PT" b="1" dirty="0"/>
              <a:t>Terceira geração, </a:t>
            </a:r>
            <a:r>
              <a:rPr lang="pt-PT" dirty="0"/>
              <a:t>frequentemente associada à utilização de algas como matéria-prima para a produção de biocombustíveis. As algas podem ser cultivadas em vários ambientes, incluindo águas residuais, e podem produzir lípidos adequados ao biodiesel. </a:t>
            </a:r>
          </a:p>
          <a:p>
            <a:pPr algn="just"/>
            <a:r>
              <a:rPr lang="pt-PT" dirty="0"/>
              <a:t>As </a:t>
            </a:r>
            <a:r>
              <a:rPr lang="pt-PT" dirty="0" err="1"/>
              <a:t>biorrefinarias</a:t>
            </a:r>
            <a:r>
              <a:rPr lang="pt-PT" dirty="0"/>
              <a:t> de </a:t>
            </a:r>
            <a:r>
              <a:rPr lang="pt-PT" b="1" dirty="0"/>
              <a:t>quarta geração </a:t>
            </a:r>
            <a:r>
              <a:rPr lang="pt-PT" dirty="0"/>
              <a:t>ou integradas combinam múltiplos processos de conversão para produzir uma variedade de produtos a partir de diferentes matérias-primas. Estas instalações visam a utilização máxima dos recursos e a viabilidade económica. </a:t>
            </a:r>
            <a:endParaRPr lang="en-GB" dirty="0"/>
          </a:p>
        </p:txBody>
      </p:sp>
      <p:sp>
        <p:nvSpPr>
          <p:cNvPr id="6" name="Segnaposto numero diapositiva 5">
            <a:extLst>
              <a:ext uri="{FF2B5EF4-FFF2-40B4-BE49-F238E27FC236}">
                <a16:creationId xmlns:a16="http://schemas.microsoft.com/office/drawing/2014/main" id="{707F0254-5DD4-2CF0-C186-90065B43A066}"/>
              </a:ext>
            </a:extLst>
          </p:cNvPr>
          <p:cNvSpPr>
            <a:spLocks noGrp="1"/>
          </p:cNvSpPr>
          <p:nvPr>
            <p:ph type="sldNum" sz="quarter" idx="12"/>
          </p:nvPr>
        </p:nvSpPr>
        <p:spPr/>
        <p:txBody>
          <a:bodyPr/>
          <a:lstStyle/>
          <a:p>
            <a:fld id="{6FF9F0C5-380F-41C2-899A-BAC0F0927E16}" type="slidenum">
              <a:rPr lang="en-US" smtClean="0"/>
              <a:t>6</a:t>
            </a:fld>
            <a:endParaRPr lang="en-US" dirty="0"/>
          </a:p>
        </p:txBody>
      </p:sp>
      <p:sp>
        <p:nvSpPr>
          <p:cNvPr id="7" name="Segnaposto piè di pagina 1">
            <a:extLst>
              <a:ext uri="{FF2B5EF4-FFF2-40B4-BE49-F238E27FC236}">
                <a16:creationId xmlns:a16="http://schemas.microsoft.com/office/drawing/2014/main" id="{02E0174E-0DB0-FA9E-B262-7A268E78D9FD}"/>
              </a:ext>
            </a:extLst>
          </p:cNvPr>
          <p:cNvSpPr>
            <a:spLocks noGrp="1"/>
          </p:cNvSpPr>
          <p:nvPr>
            <p:ph type="ftr" sz="quarter" idx="11"/>
          </p:nvPr>
        </p:nvSpPr>
        <p:spPr>
          <a:xfrm>
            <a:off x="838200" y="6238876"/>
            <a:ext cx="9982200" cy="600074"/>
          </a:xfrm>
        </p:spPr>
        <p:txBody>
          <a:bodyPr/>
          <a:lstStyle/>
          <a:p>
            <a:r>
              <a:rPr lang="en-US" dirty="0"/>
              <a:t>Module: Bio-economy, circular economy and bio-based products / Learning Unit: The concept of biorefinery</a:t>
            </a:r>
          </a:p>
          <a:p>
            <a:r>
              <a:rPr lang="en-US" dirty="0"/>
              <a:t>Sub Unit: </a:t>
            </a:r>
            <a:r>
              <a:rPr lang="en-US" b="1" dirty="0"/>
              <a:t>The concept of biorefinery</a:t>
            </a:r>
          </a:p>
        </p:txBody>
      </p:sp>
    </p:spTree>
    <p:extLst>
      <p:ext uri="{BB962C8B-B14F-4D97-AF65-F5344CB8AC3E}">
        <p14:creationId xmlns:p14="http://schemas.microsoft.com/office/powerpoint/2010/main" val="2503836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A4271-110D-4180-B601-83C6DAC0E98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D9929A7-E4BF-2622-7898-B8CCF2731545}"/>
              </a:ext>
            </a:extLst>
          </p:cNvPr>
          <p:cNvSpPr>
            <a:spLocks noGrp="1"/>
          </p:cNvSpPr>
          <p:nvPr>
            <p:ph type="title"/>
          </p:nvPr>
        </p:nvSpPr>
        <p:spPr/>
        <p:txBody>
          <a:bodyPr/>
          <a:lstStyle/>
          <a:p>
            <a:r>
              <a:rPr lang="en-GB" dirty="0" err="1"/>
              <a:t>Biorefinarias</a:t>
            </a:r>
            <a:r>
              <a:rPr lang="en-GB" dirty="0"/>
              <a:t>: </a:t>
            </a:r>
            <a:r>
              <a:rPr lang="en-GB" dirty="0" err="1"/>
              <a:t>principais</a:t>
            </a:r>
            <a:r>
              <a:rPr lang="en-GB" dirty="0"/>
              <a:t> </a:t>
            </a:r>
            <a:r>
              <a:rPr lang="en-GB" dirty="0" err="1"/>
              <a:t>factores</a:t>
            </a:r>
            <a:endParaRPr lang="en-GB" dirty="0"/>
          </a:p>
        </p:txBody>
      </p:sp>
      <p:sp>
        <p:nvSpPr>
          <p:cNvPr id="4" name="Segnaposto testo 3">
            <a:extLst>
              <a:ext uri="{FF2B5EF4-FFF2-40B4-BE49-F238E27FC236}">
                <a16:creationId xmlns:a16="http://schemas.microsoft.com/office/drawing/2014/main" id="{EFF7AE1E-F22D-5541-6FB9-0E79B9E07799}"/>
              </a:ext>
            </a:extLst>
          </p:cNvPr>
          <p:cNvSpPr>
            <a:spLocks noGrp="1"/>
          </p:cNvSpPr>
          <p:nvPr>
            <p:ph type="body" idx="1"/>
          </p:nvPr>
        </p:nvSpPr>
        <p:spPr/>
        <p:txBody>
          <a:bodyPr/>
          <a:lstStyle/>
          <a:p>
            <a:r>
              <a:rPr lang="en-GB" dirty="0"/>
              <a:t>Sector dos </a:t>
            </a:r>
            <a:r>
              <a:rPr lang="en-GB" dirty="0" err="1"/>
              <a:t>transportes</a:t>
            </a:r>
            <a:endParaRPr lang="en-GB" dirty="0"/>
          </a:p>
        </p:txBody>
      </p:sp>
      <p:sp>
        <p:nvSpPr>
          <p:cNvPr id="6" name="Segnaposto contenuto 5">
            <a:extLst>
              <a:ext uri="{FF2B5EF4-FFF2-40B4-BE49-F238E27FC236}">
                <a16:creationId xmlns:a16="http://schemas.microsoft.com/office/drawing/2014/main" id="{84E925D0-11D7-65CB-6885-1A36B4610DFC}"/>
              </a:ext>
            </a:extLst>
          </p:cNvPr>
          <p:cNvSpPr>
            <a:spLocks noGrp="1"/>
          </p:cNvSpPr>
          <p:nvPr>
            <p:ph sz="half" idx="2"/>
          </p:nvPr>
        </p:nvSpPr>
        <p:spPr/>
        <p:txBody>
          <a:bodyPr>
            <a:normAutofit lnSpcReduction="10000"/>
          </a:bodyPr>
          <a:lstStyle/>
          <a:p>
            <a:pPr marL="0" indent="0" algn="just">
              <a:buNone/>
            </a:pPr>
            <a:r>
              <a:rPr lang="pt-PT" dirty="0"/>
              <a:t>O principal motor para o desenvolvimento e implementação de processos de </a:t>
            </a:r>
            <a:r>
              <a:rPr lang="pt-PT" dirty="0" err="1"/>
              <a:t>biorefinaria</a:t>
            </a:r>
            <a:r>
              <a:rPr lang="pt-PT" dirty="0"/>
              <a:t> é atualmente o sector dos </a:t>
            </a:r>
            <a:r>
              <a:rPr lang="pt-PT" b="1" dirty="0"/>
              <a:t>transportes</a:t>
            </a:r>
            <a:r>
              <a:rPr lang="pt-PT" dirty="0"/>
              <a:t>. São necessárias quantidades significativas de combustíveis renováveis a curto e médio prazo para cumprir os regulamentos políticos dentro e fora da Europa</a:t>
            </a:r>
            <a:r>
              <a:rPr lang="en-US" dirty="0"/>
              <a:t>.</a:t>
            </a:r>
            <a:endParaRPr lang="en-GB" dirty="0"/>
          </a:p>
        </p:txBody>
      </p:sp>
      <p:sp>
        <p:nvSpPr>
          <p:cNvPr id="8" name="Segnaposto testo 7">
            <a:extLst>
              <a:ext uri="{FF2B5EF4-FFF2-40B4-BE49-F238E27FC236}">
                <a16:creationId xmlns:a16="http://schemas.microsoft.com/office/drawing/2014/main" id="{770EF2AE-20D5-5772-9327-CB8065DD2708}"/>
              </a:ext>
            </a:extLst>
          </p:cNvPr>
          <p:cNvSpPr>
            <a:spLocks noGrp="1"/>
          </p:cNvSpPr>
          <p:nvPr>
            <p:ph type="body" sz="quarter" idx="3"/>
          </p:nvPr>
        </p:nvSpPr>
        <p:spPr/>
        <p:txBody>
          <a:bodyPr/>
          <a:lstStyle/>
          <a:p>
            <a:r>
              <a:rPr lang="en-GB" dirty="0" err="1"/>
              <a:t>Sustentabilidade</a:t>
            </a:r>
            <a:endParaRPr lang="en-GB" dirty="0"/>
          </a:p>
        </p:txBody>
      </p:sp>
      <p:sp>
        <p:nvSpPr>
          <p:cNvPr id="9" name="Segnaposto contenuto 8">
            <a:extLst>
              <a:ext uri="{FF2B5EF4-FFF2-40B4-BE49-F238E27FC236}">
                <a16:creationId xmlns:a16="http://schemas.microsoft.com/office/drawing/2014/main" id="{B420A88F-CB9A-2829-5FE9-C3EAED2CEA83}"/>
              </a:ext>
            </a:extLst>
          </p:cNvPr>
          <p:cNvSpPr>
            <a:spLocks noGrp="1"/>
          </p:cNvSpPr>
          <p:nvPr>
            <p:ph sz="quarter" idx="4"/>
          </p:nvPr>
        </p:nvSpPr>
        <p:spPr/>
        <p:txBody>
          <a:bodyPr>
            <a:normAutofit lnSpcReduction="10000"/>
          </a:bodyPr>
          <a:lstStyle/>
          <a:p>
            <a:pPr marL="0" indent="0" algn="just">
              <a:buNone/>
            </a:pPr>
            <a:r>
              <a:rPr lang="pt-PT" dirty="0"/>
              <a:t>Um dos principais </a:t>
            </a:r>
            <a:r>
              <a:rPr lang="pt-PT" dirty="0" err="1"/>
              <a:t>factores</a:t>
            </a:r>
            <a:r>
              <a:rPr lang="pt-PT" dirty="0"/>
              <a:t> que impulsionam a criação de </a:t>
            </a:r>
            <a:r>
              <a:rPr lang="pt-PT" dirty="0" err="1"/>
              <a:t>biorrefinarias</a:t>
            </a:r>
            <a:r>
              <a:rPr lang="pt-PT" dirty="0"/>
              <a:t> é a exigência de sustentabilidade. O desenvolvimento de </a:t>
            </a:r>
            <a:r>
              <a:rPr lang="pt-PT" dirty="0" err="1"/>
              <a:t>biorrefinarias</a:t>
            </a:r>
            <a:r>
              <a:rPr lang="pt-PT" dirty="0"/>
              <a:t> pode ser concebido tendo em vista a </a:t>
            </a:r>
            <a:r>
              <a:rPr lang="pt-PT" b="1" dirty="0"/>
              <a:t>sustentabilidade</a:t>
            </a:r>
            <a:r>
              <a:rPr lang="pt-PT" dirty="0"/>
              <a:t> ambiental, social e económica, com impacto em toda a cadeia de valor do produto</a:t>
            </a:r>
            <a:r>
              <a:rPr lang="en-US" dirty="0"/>
              <a:t>.</a:t>
            </a:r>
            <a:endParaRPr lang="en-GB" dirty="0"/>
          </a:p>
        </p:txBody>
      </p:sp>
      <p:sp>
        <p:nvSpPr>
          <p:cNvPr id="7" name="Segnaposto piè di pagina 1">
            <a:extLst>
              <a:ext uri="{FF2B5EF4-FFF2-40B4-BE49-F238E27FC236}">
                <a16:creationId xmlns:a16="http://schemas.microsoft.com/office/drawing/2014/main" id="{1C537E0A-38C8-F9AA-B0DE-1DC33A0FA02F}"/>
              </a:ext>
            </a:extLst>
          </p:cNvPr>
          <p:cNvSpPr>
            <a:spLocks noGrp="1"/>
          </p:cNvSpPr>
          <p:nvPr>
            <p:ph type="ftr" sz="quarter" idx="11"/>
          </p:nvPr>
        </p:nvSpPr>
        <p:spPr/>
        <p:txBody>
          <a:bodyPr/>
          <a:lstStyle/>
          <a:p>
            <a:r>
              <a:rPr lang="en-US" dirty="0"/>
              <a:t>Module: Bio-economy, circular economy and bio-based products / Learning Unit: The concept of biorefinery</a:t>
            </a:r>
          </a:p>
          <a:p>
            <a:r>
              <a:rPr lang="en-US" dirty="0"/>
              <a:t>Sub Unit: </a:t>
            </a:r>
            <a:r>
              <a:rPr lang="en-US" b="1" dirty="0"/>
              <a:t>The concept of biorefinery</a:t>
            </a:r>
          </a:p>
        </p:txBody>
      </p:sp>
      <p:sp>
        <p:nvSpPr>
          <p:cNvPr id="5" name="Segnaposto numero diapositiva 4">
            <a:extLst>
              <a:ext uri="{FF2B5EF4-FFF2-40B4-BE49-F238E27FC236}">
                <a16:creationId xmlns:a16="http://schemas.microsoft.com/office/drawing/2014/main" id="{619B7375-7395-6BEC-1510-2EB17D246E0D}"/>
              </a:ext>
            </a:extLst>
          </p:cNvPr>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12" name="Immagine 11">
            <a:extLst>
              <a:ext uri="{FF2B5EF4-FFF2-40B4-BE49-F238E27FC236}">
                <a16:creationId xmlns:a16="http://schemas.microsoft.com/office/drawing/2014/main" id="{B6CF1A45-AD19-A3E7-9ABC-F552638AB13C}"/>
              </a:ext>
            </a:extLst>
          </p:cNvPr>
          <p:cNvPicPr>
            <a:picLocks noChangeAspect="1"/>
          </p:cNvPicPr>
          <p:nvPr/>
        </p:nvPicPr>
        <p:blipFill rotWithShape="1">
          <a:blip r:embed="rId2">
            <a:clrChange>
              <a:clrFrom>
                <a:srgbClr val="FFFFFF"/>
              </a:clrFrom>
              <a:clrTo>
                <a:srgbClr val="FFFFFF">
                  <a:alpha val="0"/>
                </a:srgbClr>
              </a:clrTo>
            </a:clrChange>
          </a:blip>
          <a:srcRect l="10558" t="34313" r="10203" b="32640"/>
          <a:stretch/>
        </p:blipFill>
        <p:spPr>
          <a:xfrm>
            <a:off x="1085056" y="1631950"/>
            <a:ext cx="2314575" cy="545012"/>
          </a:xfrm>
          <a:prstGeom prst="rect">
            <a:avLst/>
          </a:prstGeom>
        </p:spPr>
      </p:pic>
      <p:pic>
        <p:nvPicPr>
          <p:cNvPr id="18" name="Immagine 17">
            <a:extLst>
              <a:ext uri="{FF2B5EF4-FFF2-40B4-BE49-F238E27FC236}">
                <a16:creationId xmlns:a16="http://schemas.microsoft.com/office/drawing/2014/main" id="{165D1D7D-8BE5-F367-188F-37C2644C312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194427" y="1584271"/>
            <a:ext cx="2653507" cy="640369"/>
          </a:xfrm>
          <a:prstGeom prst="rect">
            <a:avLst/>
          </a:prstGeom>
        </p:spPr>
      </p:pic>
    </p:spTree>
    <p:extLst>
      <p:ext uri="{BB962C8B-B14F-4D97-AF65-F5344CB8AC3E}">
        <p14:creationId xmlns:p14="http://schemas.microsoft.com/office/powerpoint/2010/main" val="1001068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0B29304E-24A6-70D2-448F-51DB47A12479}"/>
              </a:ext>
            </a:extLst>
          </p:cNvPr>
          <p:cNvSpPr>
            <a:spLocks noGrp="1"/>
          </p:cNvSpPr>
          <p:nvPr>
            <p:ph type="title"/>
          </p:nvPr>
        </p:nvSpPr>
        <p:spPr/>
        <p:txBody>
          <a:bodyPr/>
          <a:lstStyle/>
          <a:p>
            <a:r>
              <a:rPr lang="pt-PT" dirty="0"/>
              <a:t>Pirâmide do valor da biomassa</a:t>
            </a:r>
            <a:endParaRPr lang="en-GB" dirty="0"/>
          </a:p>
        </p:txBody>
      </p:sp>
      <p:sp>
        <p:nvSpPr>
          <p:cNvPr id="8" name="Segnaposto numero diapositiva 7">
            <a:extLst>
              <a:ext uri="{FF2B5EF4-FFF2-40B4-BE49-F238E27FC236}">
                <a16:creationId xmlns:a16="http://schemas.microsoft.com/office/drawing/2014/main" id="{837D3961-32E2-87FE-0FCD-5CB9F27DC782}"/>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
        <p:nvSpPr>
          <p:cNvPr id="10" name="Segnaposto piè di pagina 1">
            <a:extLst>
              <a:ext uri="{FF2B5EF4-FFF2-40B4-BE49-F238E27FC236}">
                <a16:creationId xmlns:a16="http://schemas.microsoft.com/office/drawing/2014/main" id="{FEAC7E96-316D-CCC8-755F-001251D79B34}"/>
              </a:ext>
            </a:extLst>
          </p:cNvPr>
          <p:cNvSpPr>
            <a:spLocks noGrp="1"/>
          </p:cNvSpPr>
          <p:nvPr>
            <p:ph type="ftr" sz="quarter" idx="11"/>
          </p:nvPr>
        </p:nvSpPr>
        <p:spPr>
          <a:xfrm>
            <a:off x="838200" y="6238876"/>
            <a:ext cx="9982200" cy="600074"/>
          </a:xfrm>
        </p:spPr>
        <p:txBody>
          <a:bodyPr/>
          <a:lstStyle/>
          <a:p>
            <a:r>
              <a:rPr lang="en-US" dirty="0"/>
              <a:t>Module: Bio-economy, circular economy and bio-based products / Learning Unit: The concept of biorefinery</a:t>
            </a:r>
          </a:p>
          <a:p>
            <a:r>
              <a:rPr lang="en-US" dirty="0"/>
              <a:t>Sub Unit: </a:t>
            </a:r>
            <a:r>
              <a:rPr lang="en-US" b="1" dirty="0"/>
              <a:t>The concept of biorefinery</a:t>
            </a:r>
          </a:p>
        </p:txBody>
      </p:sp>
      <p:sp>
        <p:nvSpPr>
          <p:cNvPr id="11" name="Triangolo isoscele 10">
            <a:extLst>
              <a:ext uri="{FF2B5EF4-FFF2-40B4-BE49-F238E27FC236}">
                <a16:creationId xmlns:a16="http://schemas.microsoft.com/office/drawing/2014/main" id="{75EBBA5E-786A-050C-6D29-5D023DD93A70}"/>
              </a:ext>
            </a:extLst>
          </p:cNvPr>
          <p:cNvSpPr/>
          <p:nvPr/>
        </p:nvSpPr>
        <p:spPr>
          <a:xfrm>
            <a:off x="3554840" y="1907620"/>
            <a:ext cx="5082320" cy="4381310"/>
          </a:xfrm>
          <a:prstGeom prst="triangle">
            <a:avLst/>
          </a:prstGeom>
          <a:gradFill>
            <a:gsLst>
              <a:gs pos="0">
                <a:srgbClr val="92D050">
                  <a:alpha val="4000"/>
                </a:srgbClr>
              </a:gs>
              <a:gs pos="100000">
                <a:schemeClr val="accent6">
                  <a:lumMod val="75000"/>
                </a:schemeClr>
              </a:gs>
            </a:gsLst>
            <a:lin ang="5400000" scaled="1"/>
          </a:gra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asellaDiTesto 12">
            <a:extLst>
              <a:ext uri="{FF2B5EF4-FFF2-40B4-BE49-F238E27FC236}">
                <a16:creationId xmlns:a16="http://schemas.microsoft.com/office/drawing/2014/main" id="{6CE88A82-03E2-7F91-2A99-E514628A143A}"/>
              </a:ext>
            </a:extLst>
          </p:cNvPr>
          <p:cNvSpPr txBox="1"/>
          <p:nvPr/>
        </p:nvSpPr>
        <p:spPr>
          <a:xfrm>
            <a:off x="3048000" y="1490663"/>
            <a:ext cx="6096000" cy="461665"/>
          </a:xfrm>
          <a:prstGeom prst="rect">
            <a:avLst/>
          </a:prstGeom>
          <a:noFill/>
        </p:spPr>
        <p:txBody>
          <a:bodyPr wrap="square">
            <a:spAutoFit/>
          </a:bodyPr>
          <a:lstStyle/>
          <a:p>
            <a:pPr algn="ctr"/>
            <a:r>
              <a:rPr lang="en-GB" sz="2400" dirty="0" err="1">
                <a:solidFill>
                  <a:schemeClr val="accent6">
                    <a:lumMod val="75000"/>
                  </a:schemeClr>
                </a:solidFill>
              </a:rPr>
              <a:t>Biomassa</a:t>
            </a:r>
            <a:r>
              <a:rPr lang="en-GB" sz="2400" dirty="0">
                <a:solidFill>
                  <a:schemeClr val="accent6">
                    <a:lumMod val="75000"/>
                  </a:schemeClr>
                </a:solidFill>
              </a:rPr>
              <a:t> </a:t>
            </a:r>
            <a:r>
              <a:rPr lang="en-GB" sz="2400" dirty="0" err="1">
                <a:solidFill>
                  <a:schemeClr val="accent6">
                    <a:lumMod val="75000"/>
                  </a:schemeClr>
                </a:solidFill>
              </a:rPr>
              <a:t>em</a:t>
            </a:r>
            <a:r>
              <a:rPr lang="en-GB" sz="2400" dirty="0">
                <a:solidFill>
                  <a:schemeClr val="accent6">
                    <a:lumMod val="75000"/>
                  </a:schemeClr>
                </a:solidFill>
              </a:rPr>
              <a:t> </a:t>
            </a:r>
            <a:r>
              <a:rPr lang="en-GB" sz="2400" dirty="0" err="1">
                <a:solidFill>
                  <a:schemeClr val="accent6">
                    <a:lumMod val="75000"/>
                  </a:schemeClr>
                </a:solidFill>
              </a:rPr>
              <a:t>cascata</a:t>
            </a:r>
            <a:endParaRPr lang="en-GB" sz="2400" dirty="0">
              <a:solidFill>
                <a:schemeClr val="accent6">
                  <a:lumMod val="75000"/>
                </a:schemeClr>
              </a:solidFill>
            </a:endParaRPr>
          </a:p>
        </p:txBody>
      </p:sp>
      <p:sp>
        <p:nvSpPr>
          <p:cNvPr id="14" name="Rettangolo con angoli arrotondati 13">
            <a:extLst>
              <a:ext uri="{FF2B5EF4-FFF2-40B4-BE49-F238E27FC236}">
                <a16:creationId xmlns:a16="http://schemas.microsoft.com/office/drawing/2014/main" id="{CE8062D7-483B-F50F-240E-1A5C5505EDAC}"/>
              </a:ext>
            </a:extLst>
          </p:cNvPr>
          <p:cNvSpPr/>
          <p:nvPr/>
        </p:nvSpPr>
        <p:spPr>
          <a:xfrm>
            <a:off x="3048000" y="2309812"/>
            <a:ext cx="6096000" cy="766763"/>
          </a:xfrm>
          <a:prstGeom prst="roundRect">
            <a:avLst/>
          </a:prstGeom>
          <a:no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dirty="0">
                <a:solidFill>
                  <a:schemeClr val="accent6">
                    <a:lumMod val="50000"/>
                  </a:schemeClr>
                </a:solidFill>
              </a:rPr>
              <a:t>Saúde e estilo de vida</a:t>
            </a:r>
          </a:p>
          <a:p>
            <a:pPr algn="ctr"/>
            <a:r>
              <a:rPr lang="pt-PT" b="1" dirty="0">
                <a:solidFill>
                  <a:schemeClr val="accent6">
                    <a:lumMod val="50000"/>
                  </a:schemeClr>
                </a:solidFill>
              </a:rPr>
              <a:t>indústria farmacêutica, química fina, cosmética</a:t>
            </a:r>
            <a:endParaRPr lang="en-GB" b="1" i="1" dirty="0">
              <a:solidFill>
                <a:schemeClr val="accent6">
                  <a:lumMod val="50000"/>
                </a:schemeClr>
              </a:solidFill>
            </a:endParaRPr>
          </a:p>
        </p:txBody>
      </p:sp>
      <p:sp>
        <p:nvSpPr>
          <p:cNvPr id="15" name="Rettangolo con angoli arrotondati 14">
            <a:extLst>
              <a:ext uri="{FF2B5EF4-FFF2-40B4-BE49-F238E27FC236}">
                <a16:creationId xmlns:a16="http://schemas.microsoft.com/office/drawing/2014/main" id="{C9D11407-6600-E6EB-E5C9-85E1C47A4C22}"/>
              </a:ext>
            </a:extLst>
          </p:cNvPr>
          <p:cNvSpPr/>
          <p:nvPr/>
        </p:nvSpPr>
        <p:spPr>
          <a:xfrm>
            <a:off x="3048000" y="3281115"/>
            <a:ext cx="6096000" cy="766763"/>
          </a:xfrm>
          <a:prstGeom prst="roundRect">
            <a:avLst/>
          </a:prstGeom>
          <a:no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dirty="0">
                <a:solidFill>
                  <a:schemeClr val="accent6">
                    <a:lumMod val="50000"/>
                  </a:schemeClr>
                </a:solidFill>
              </a:rPr>
              <a:t>Alimentação</a:t>
            </a:r>
          </a:p>
          <a:p>
            <a:pPr algn="ctr"/>
            <a:r>
              <a:rPr lang="pt-PT" b="1" dirty="0">
                <a:solidFill>
                  <a:schemeClr val="accent6">
                    <a:lumMod val="50000"/>
                  </a:schemeClr>
                </a:solidFill>
              </a:rPr>
              <a:t>consumo final de géneros alimentícios e alimentos para animais</a:t>
            </a:r>
            <a:endParaRPr lang="en-GB" b="1" i="1" dirty="0">
              <a:solidFill>
                <a:schemeClr val="accent6">
                  <a:lumMod val="50000"/>
                </a:schemeClr>
              </a:solidFill>
            </a:endParaRPr>
          </a:p>
        </p:txBody>
      </p:sp>
      <p:sp>
        <p:nvSpPr>
          <p:cNvPr id="16" name="Rettangolo con angoli arrotondati 15">
            <a:extLst>
              <a:ext uri="{FF2B5EF4-FFF2-40B4-BE49-F238E27FC236}">
                <a16:creationId xmlns:a16="http://schemas.microsoft.com/office/drawing/2014/main" id="{D3B2A674-09B9-2C24-7587-E70C57E06E1F}"/>
              </a:ext>
            </a:extLst>
          </p:cNvPr>
          <p:cNvSpPr/>
          <p:nvPr/>
        </p:nvSpPr>
        <p:spPr>
          <a:xfrm>
            <a:off x="3048000" y="4252418"/>
            <a:ext cx="6096000" cy="766763"/>
          </a:xfrm>
          <a:prstGeom prst="roundRect">
            <a:avLst/>
          </a:prstGeom>
          <a:no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dirty="0">
                <a:solidFill>
                  <a:schemeClr val="accent6">
                    <a:lumMod val="50000"/>
                  </a:schemeClr>
                </a:solidFill>
              </a:rPr>
              <a:t>Química e materiais</a:t>
            </a:r>
          </a:p>
          <a:p>
            <a:pPr algn="ctr"/>
            <a:r>
              <a:rPr lang="pt-PT" b="1" dirty="0">
                <a:solidFill>
                  <a:schemeClr val="accent6">
                    <a:lumMod val="50000"/>
                  </a:schemeClr>
                </a:solidFill>
              </a:rPr>
              <a:t>matérias-primas e produtos químicos a granel, adubos</a:t>
            </a:r>
            <a:endParaRPr lang="en-GB" b="1" i="1" dirty="0">
              <a:solidFill>
                <a:schemeClr val="accent6">
                  <a:lumMod val="50000"/>
                </a:schemeClr>
              </a:solidFill>
            </a:endParaRPr>
          </a:p>
        </p:txBody>
      </p:sp>
      <p:sp>
        <p:nvSpPr>
          <p:cNvPr id="17" name="Rettangolo con angoli arrotondati 16">
            <a:extLst>
              <a:ext uri="{FF2B5EF4-FFF2-40B4-BE49-F238E27FC236}">
                <a16:creationId xmlns:a16="http://schemas.microsoft.com/office/drawing/2014/main" id="{841E5A04-1863-6FAD-C4D5-584B38BC068C}"/>
              </a:ext>
            </a:extLst>
          </p:cNvPr>
          <p:cNvSpPr/>
          <p:nvPr/>
        </p:nvSpPr>
        <p:spPr>
          <a:xfrm>
            <a:off x="3048000" y="5223722"/>
            <a:ext cx="6096000" cy="766763"/>
          </a:xfrm>
          <a:prstGeom prst="roundRect">
            <a:avLst/>
          </a:prstGeom>
          <a:no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dirty="0">
                <a:solidFill>
                  <a:schemeClr val="accent6">
                    <a:lumMod val="50000"/>
                  </a:schemeClr>
                </a:solidFill>
              </a:rPr>
              <a:t>Energia</a:t>
            </a:r>
          </a:p>
          <a:p>
            <a:pPr algn="ctr"/>
            <a:r>
              <a:rPr lang="pt-PT" b="1" dirty="0">
                <a:solidFill>
                  <a:schemeClr val="accent6">
                    <a:lumMod val="50000"/>
                  </a:schemeClr>
                </a:solidFill>
              </a:rPr>
              <a:t>combustível para transportes, eletricidade, calor</a:t>
            </a:r>
            <a:endParaRPr lang="en-GB" b="1" i="1" dirty="0">
              <a:solidFill>
                <a:schemeClr val="accent6">
                  <a:lumMod val="50000"/>
                </a:schemeClr>
              </a:solidFill>
            </a:endParaRPr>
          </a:p>
        </p:txBody>
      </p:sp>
      <p:sp>
        <p:nvSpPr>
          <p:cNvPr id="18" name="Freccia in giù 17">
            <a:extLst>
              <a:ext uri="{FF2B5EF4-FFF2-40B4-BE49-F238E27FC236}">
                <a16:creationId xmlns:a16="http://schemas.microsoft.com/office/drawing/2014/main" id="{E286C029-03B1-F1AC-FFB4-6875CA8F6A48}"/>
              </a:ext>
            </a:extLst>
          </p:cNvPr>
          <p:cNvSpPr/>
          <p:nvPr/>
        </p:nvSpPr>
        <p:spPr>
          <a:xfrm>
            <a:off x="10601325" y="1942704"/>
            <a:ext cx="219075" cy="4286548"/>
          </a:xfrm>
          <a:prstGeom prst="down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asellaDiTesto 18">
            <a:extLst>
              <a:ext uri="{FF2B5EF4-FFF2-40B4-BE49-F238E27FC236}">
                <a16:creationId xmlns:a16="http://schemas.microsoft.com/office/drawing/2014/main" id="{487128AB-6ED5-CAE8-C663-4CC01A4BA2EF}"/>
              </a:ext>
            </a:extLst>
          </p:cNvPr>
          <p:cNvSpPr txBox="1"/>
          <p:nvPr/>
        </p:nvSpPr>
        <p:spPr>
          <a:xfrm rot="16200000">
            <a:off x="8520118" y="3867442"/>
            <a:ext cx="3700750" cy="461665"/>
          </a:xfrm>
          <a:prstGeom prst="rect">
            <a:avLst/>
          </a:prstGeom>
          <a:noFill/>
        </p:spPr>
        <p:txBody>
          <a:bodyPr wrap="square">
            <a:spAutoFit/>
          </a:bodyPr>
          <a:lstStyle/>
          <a:p>
            <a:pPr algn="ctr"/>
            <a:r>
              <a:rPr lang="en-GB" sz="2400" dirty="0">
                <a:solidFill>
                  <a:schemeClr val="accent6">
                    <a:lumMod val="75000"/>
                  </a:schemeClr>
                </a:solidFill>
              </a:rPr>
              <a:t>Volume</a:t>
            </a:r>
          </a:p>
        </p:txBody>
      </p:sp>
      <p:sp>
        <p:nvSpPr>
          <p:cNvPr id="20" name="Freccia in giù 19">
            <a:extLst>
              <a:ext uri="{FF2B5EF4-FFF2-40B4-BE49-F238E27FC236}">
                <a16:creationId xmlns:a16="http://schemas.microsoft.com/office/drawing/2014/main" id="{05D88B60-468A-FE54-CB00-DA8A3F48376B}"/>
              </a:ext>
            </a:extLst>
          </p:cNvPr>
          <p:cNvSpPr/>
          <p:nvPr/>
        </p:nvSpPr>
        <p:spPr>
          <a:xfrm rot="10800000">
            <a:off x="1371599" y="1942704"/>
            <a:ext cx="219075" cy="4286548"/>
          </a:xfrm>
          <a:prstGeom prst="down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asellaDiTesto 20">
            <a:extLst>
              <a:ext uri="{FF2B5EF4-FFF2-40B4-BE49-F238E27FC236}">
                <a16:creationId xmlns:a16="http://schemas.microsoft.com/office/drawing/2014/main" id="{198F75AE-2927-CD12-17AE-36C81011F7E8}"/>
              </a:ext>
            </a:extLst>
          </p:cNvPr>
          <p:cNvSpPr txBox="1"/>
          <p:nvPr/>
        </p:nvSpPr>
        <p:spPr>
          <a:xfrm rot="16200000">
            <a:off x="-709608" y="3867442"/>
            <a:ext cx="3700750" cy="461665"/>
          </a:xfrm>
          <a:prstGeom prst="rect">
            <a:avLst/>
          </a:prstGeom>
          <a:noFill/>
        </p:spPr>
        <p:txBody>
          <a:bodyPr wrap="square">
            <a:spAutoFit/>
          </a:bodyPr>
          <a:lstStyle/>
          <a:p>
            <a:pPr algn="ctr"/>
            <a:r>
              <a:rPr lang="en-GB" sz="2400" dirty="0" err="1">
                <a:solidFill>
                  <a:schemeClr val="accent6">
                    <a:lumMod val="75000"/>
                  </a:schemeClr>
                </a:solidFill>
              </a:rPr>
              <a:t>Valor</a:t>
            </a:r>
            <a:r>
              <a:rPr lang="en-GB" sz="2400" dirty="0">
                <a:solidFill>
                  <a:schemeClr val="accent6">
                    <a:lumMod val="75000"/>
                  </a:schemeClr>
                </a:solidFill>
              </a:rPr>
              <a:t> </a:t>
            </a:r>
            <a:r>
              <a:rPr lang="en-GB" sz="2400" dirty="0" err="1">
                <a:solidFill>
                  <a:schemeClr val="accent6">
                    <a:lumMod val="75000"/>
                  </a:schemeClr>
                </a:solidFill>
              </a:rPr>
              <a:t>acrescentado</a:t>
            </a:r>
            <a:endParaRPr lang="en-GB" sz="2400" dirty="0">
              <a:solidFill>
                <a:schemeClr val="accent6">
                  <a:lumMod val="75000"/>
                </a:schemeClr>
              </a:solidFill>
            </a:endParaRPr>
          </a:p>
        </p:txBody>
      </p:sp>
    </p:spTree>
    <p:extLst>
      <p:ext uri="{BB962C8B-B14F-4D97-AF65-F5344CB8AC3E}">
        <p14:creationId xmlns:p14="http://schemas.microsoft.com/office/powerpoint/2010/main" val="1446100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C04B8-A34C-AD19-C8D0-6621C1CD69E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07ECCB2-8401-7F4D-16FD-1585FF81EAC7}"/>
              </a:ext>
            </a:extLst>
          </p:cNvPr>
          <p:cNvSpPr>
            <a:spLocks noGrp="1"/>
          </p:cNvSpPr>
          <p:nvPr>
            <p:ph type="title"/>
          </p:nvPr>
        </p:nvSpPr>
        <p:spPr>
          <a:xfrm>
            <a:off x="838200" y="762000"/>
            <a:ext cx="10515600" cy="928688"/>
          </a:xfrm>
        </p:spPr>
        <p:txBody>
          <a:bodyPr>
            <a:normAutofit fontScale="90000"/>
          </a:bodyPr>
          <a:lstStyle/>
          <a:p>
            <a:r>
              <a:rPr lang="pt-PT" dirty="0"/>
              <a:t>Cadeia de valor das indústrias de base biológica</a:t>
            </a:r>
            <a:endParaRPr lang="en-GB" dirty="0"/>
          </a:p>
        </p:txBody>
      </p:sp>
      <p:sp>
        <p:nvSpPr>
          <p:cNvPr id="4" name="Segnaposto piè di pagina 1">
            <a:extLst>
              <a:ext uri="{FF2B5EF4-FFF2-40B4-BE49-F238E27FC236}">
                <a16:creationId xmlns:a16="http://schemas.microsoft.com/office/drawing/2014/main" id="{74352455-183E-E0BC-F182-D22223DADC2D}"/>
              </a:ext>
            </a:extLst>
          </p:cNvPr>
          <p:cNvSpPr>
            <a:spLocks noGrp="1"/>
          </p:cNvSpPr>
          <p:nvPr>
            <p:ph type="ftr" sz="quarter" idx="11"/>
          </p:nvPr>
        </p:nvSpPr>
        <p:spPr/>
        <p:txBody>
          <a:bodyPr/>
          <a:lstStyle/>
          <a:p>
            <a:r>
              <a:rPr lang="en-US" dirty="0"/>
              <a:t>Module: Bio-economy, circular economy and bio-based products / Learning Unit: The concept of biorefinery</a:t>
            </a:r>
          </a:p>
          <a:p>
            <a:r>
              <a:rPr lang="en-US" dirty="0"/>
              <a:t>Sub Unit: </a:t>
            </a:r>
            <a:r>
              <a:rPr lang="en-US" b="1" dirty="0"/>
              <a:t>The concept of biorefinery</a:t>
            </a:r>
          </a:p>
        </p:txBody>
      </p:sp>
      <p:sp>
        <p:nvSpPr>
          <p:cNvPr id="5" name="Segnaposto numero diapositiva 4">
            <a:extLst>
              <a:ext uri="{FF2B5EF4-FFF2-40B4-BE49-F238E27FC236}">
                <a16:creationId xmlns:a16="http://schemas.microsoft.com/office/drawing/2014/main" id="{5F9DFB65-94C7-EF9E-E02F-E68D64795682}"/>
              </a:ext>
            </a:extLst>
          </p:cNvPr>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6" name="Immagine 5">
            <a:extLst>
              <a:ext uri="{FF2B5EF4-FFF2-40B4-BE49-F238E27FC236}">
                <a16:creationId xmlns:a16="http://schemas.microsoft.com/office/drawing/2014/main" id="{A4BD9875-8E8C-6749-0B1B-EBE82E562E87}"/>
              </a:ext>
            </a:extLst>
          </p:cNvPr>
          <p:cNvPicPr>
            <a:picLocks noChangeAspect="1"/>
          </p:cNvPicPr>
          <p:nvPr/>
        </p:nvPicPr>
        <p:blipFill rotWithShape="1">
          <a:blip r:embed="rId2">
            <a:clrChange>
              <a:clrFrom>
                <a:srgbClr val="FFFFFF"/>
              </a:clrFrom>
              <a:clrTo>
                <a:srgbClr val="FFFFFF">
                  <a:alpha val="0"/>
                </a:srgbClr>
              </a:clrTo>
            </a:clrChange>
          </a:blip>
          <a:srcRect l="1395" t="9028" r="1395" b="50000"/>
          <a:stretch/>
        </p:blipFill>
        <p:spPr>
          <a:xfrm>
            <a:off x="2300064" y="1369465"/>
            <a:ext cx="7271226" cy="2393988"/>
          </a:xfrm>
          <a:prstGeom prst="rect">
            <a:avLst/>
          </a:prstGeom>
        </p:spPr>
      </p:pic>
      <p:graphicFrame>
        <p:nvGraphicFramePr>
          <p:cNvPr id="8" name="Tabella 7">
            <a:extLst>
              <a:ext uri="{FF2B5EF4-FFF2-40B4-BE49-F238E27FC236}">
                <a16:creationId xmlns:a16="http://schemas.microsoft.com/office/drawing/2014/main" id="{3856F8D7-4895-33E3-BF45-5AC041AE6F61}"/>
              </a:ext>
            </a:extLst>
          </p:cNvPr>
          <p:cNvGraphicFramePr>
            <a:graphicFrameLocks noGrp="1"/>
          </p:cNvGraphicFramePr>
          <p:nvPr>
            <p:extLst>
              <p:ext uri="{D42A27DB-BD31-4B8C-83A1-F6EECF244321}">
                <p14:modId xmlns:p14="http://schemas.microsoft.com/office/powerpoint/2010/main" val="3442920051"/>
              </p:ext>
            </p:extLst>
          </p:nvPr>
        </p:nvGraphicFramePr>
        <p:xfrm>
          <a:off x="2587773" y="3763453"/>
          <a:ext cx="6695808" cy="2529840"/>
        </p:xfrm>
        <a:graphic>
          <a:graphicData uri="http://schemas.openxmlformats.org/drawingml/2006/table">
            <a:tbl>
              <a:tblPr firstRow="1" bandRow="1">
                <a:tableStyleId>{5C22544A-7EE6-4342-B048-85BDC9FD1C3A}</a:tableStyleId>
              </a:tblPr>
              <a:tblGrid>
                <a:gridCol w="1726172">
                  <a:extLst>
                    <a:ext uri="{9D8B030D-6E8A-4147-A177-3AD203B41FA5}">
                      <a16:colId xmlns:a16="http://schemas.microsoft.com/office/drawing/2014/main" val="1148707811"/>
                    </a:ext>
                  </a:extLst>
                </a:gridCol>
                <a:gridCol w="1522366">
                  <a:extLst>
                    <a:ext uri="{9D8B030D-6E8A-4147-A177-3AD203B41FA5}">
                      <a16:colId xmlns:a16="http://schemas.microsoft.com/office/drawing/2014/main" val="295912322"/>
                    </a:ext>
                  </a:extLst>
                </a:gridCol>
                <a:gridCol w="1589873">
                  <a:extLst>
                    <a:ext uri="{9D8B030D-6E8A-4147-A177-3AD203B41FA5}">
                      <a16:colId xmlns:a16="http://schemas.microsoft.com/office/drawing/2014/main" val="2650425642"/>
                    </a:ext>
                  </a:extLst>
                </a:gridCol>
                <a:gridCol w="1857397">
                  <a:extLst>
                    <a:ext uri="{9D8B030D-6E8A-4147-A177-3AD203B41FA5}">
                      <a16:colId xmlns:a16="http://schemas.microsoft.com/office/drawing/2014/main" val="527298273"/>
                    </a:ext>
                  </a:extLst>
                </a:gridCol>
              </a:tblGrid>
              <a:tr h="2303738">
                <a:tc>
                  <a:txBody>
                    <a:bodyPr/>
                    <a:lstStyle/>
                    <a:p>
                      <a:pPr marL="171450" indent="-171450">
                        <a:buFont typeface="Arial" panose="020B0604020202020204" pitchFamily="34" charset="0"/>
                        <a:buChar char="•"/>
                      </a:pPr>
                      <a:r>
                        <a:rPr lang="pt-PT" sz="1000" b="0" dirty="0">
                          <a:solidFill>
                            <a:schemeClr val="tx1"/>
                          </a:solidFill>
                        </a:rPr>
                        <a:t>Fluxos de resíduos</a:t>
                      </a:r>
                    </a:p>
                    <a:p>
                      <a:pPr marL="171450" indent="-171450">
                        <a:buFont typeface="Arial" panose="020B0604020202020204" pitchFamily="34" charset="0"/>
                        <a:buChar char="•"/>
                      </a:pPr>
                      <a:r>
                        <a:rPr lang="pt-PT" sz="1000" b="0" dirty="0">
                          <a:solidFill>
                            <a:schemeClr val="tx1"/>
                          </a:solidFill>
                        </a:rPr>
                        <a:t>Resíduos orgânicos urbanos</a:t>
                      </a:r>
                    </a:p>
                    <a:p>
                      <a:pPr marL="171450" indent="-171450">
                        <a:buFont typeface="Arial" panose="020B0604020202020204" pitchFamily="34" charset="0"/>
                        <a:buChar char="•"/>
                      </a:pPr>
                      <a:r>
                        <a:rPr lang="pt-PT" sz="1000" b="0" dirty="0">
                          <a:solidFill>
                            <a:schemeClr val="tx1"/>
                          </a:solidFill>
                        </a:rPr>
                        <a:t>Subprodutos e fluxos secundários</a:t>
                      </a:r>
                    </a:p>
                    <a:p>
                      <a:pPr marL="171450" indent="-171450">
                        <a:buFont typeface="Arial" panose="020B0604020202020204" pitchFamily="34" charset="0"/>
                        <a:buChar char="•"/>
                      </a:pPr>
                      <a:r>
                        <a:rPr lang="pt-PT" sz="1000" b="0" dirty="0">
                          <a:solidFill>
                            <a:schemeClr val="tx1"/>
                          </a:solidFill>
                        </a:rPr>
                        <a:t>Fluxos secundários da silvicultura</a:t>
                      </a:r>
                    </a:p>
                    <a:p>
                      <a:pPr marL="171450" indent="-171450">
                        <a:buFont typeface="Arial" panose="020B0604020202020204" pitchFamily="34" charset="0"/>
                        <a:buChar char="•"/>
                      </a:pPr>
                      <a:r>
                        <a:rPr lang="pt-PT" sz="1000" b="0" dirty="0">
                          <a:solidFill>
                            <a:schemeClr val="tx1"/>
                          </a:solidFill>
                        </a:rPr>
                        <a:t>Culturas e resíduos agrícolas específicos</a:t>
                      </a:r>
                    </a:p>
                    <a:p>
                      <a:pPr marL="171450" indent="-171450">
                        <a:buFont typeface="Arial" panose="020B0604020202020204" pitchFamily="34" charset="0"/>
                        <a:buChar char="•"/>
                      </a:pPr>
                      <a:r>
                        <a:rPr lang="pt-PT" sz="1000" b="0" dirty="0">
                          <a:solidFill>
                            <a:schemeClr val="tx1"/>
                          </a:solidFill>
                        </a:rPr>
                        <a:t>Biomassa aquática</a:t>
                      </a:r>
                    </a:p>
                    <a:p>
                      <a:pPr marL="171450" indent="-171450">
                        <a:buFont typeface="Arial" panose="020B0604020202020204" pitchFamily="34" charset="0"/>
                        <a:buChar char="•"/>
                      </a:pPr>
                      <a:r>
                        <a:rPr lang="pt-PT" sz="1000" b="0" dirty="0">
                          <a:solidFill>
                            <a:schemeClr val="tx1"/>
                          </a:solidFill>
                        </a:rPr>
                        <a:t>Resíduos da transformação de alimentos</a:t>
                      </a:r>
                    </a:p>
                    <a:p>
                      <a:pPr marL="171450" indent="-171450">
                        <a:buFont typeface="Arial" panose="020B0604020202020204" pitchFamily="34" charset="0"/>
                        <a:buChar char="•"/>
                      </a:pPr>
                      <a:r>
                        <a:rPr lang="pt-PT" sz="1000" b="0" dirty="0">
                          <a:solidFill>
                            <a:schemeClr val="tx1"/>
                          </a:solidFill>
                        </a:rPr>
                        <a:t>Águas residuais e de processo</a:t>
                      </a:r>
                    </a:p>
                    <a:p>
                      <a:pPr marL="171450" indent="-171450">
                        <a:buFont typeface="Arial" panose="020B0604020202020204" pitchFamily="34" charset="0"/>
                        <a:buChar char="•"/>
                      </a:pPr>
                      <a:r>
                        <a:rPr lang="en-US" sz="1000" b="0" dirty="0">
                          <a:solidFill>
                            <a:schemeClr val="tx1"/>
                          </a:solidFill>
                        </a:rPr>
                        <a:t>CO</a:t>
                      </a:r>
                      <a:r>
                        <a:rPr lang="en-US" sz="1000" b="0" baseline="-25000" dirty="0">
                          <a:solidFill>
                            <a:schemeClr val="tx1"/>
                          </a:solidFill>
                        </a:rPr>
                        <a:t>2</a:t>
                      </a:r>
                      <a:endParaRPr lang="en-GB" sz="1000" b="0" baseline="-25000" dirty="0">
                        <a:solidFill>
                          <a:schemeClr val="tx1"/>
                        </a:solidFill>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r>
                        <a:rPr lang="en-GB" sz="1000" b="0" dirty="0">
                          <a:solidFill>
                            <a:schemeClr val="tx1"/>
                          </a:solidFill>
                        </a:rPr>
                        <a:t>(</a:t>
                      </a:r>
                      <a:r>
                        <a:rPr lang="en-GB" sz="1000" b="0" dirty="0" err="1">
                          <a:solidFill>
                            <a:schemeClr val="tx1"/>
                          </a:solidFill>
                        </a:rPr>
                        <a:t>Pré</a:t>
                      </a:r>
                      <a:r>
                        <a:rPr lang="en-GB" sz="1000" b="0" dirty="0">
                          <a:solidFill>
                            <a:schemeClr val="tx1"/>
                          </a:solidFill>
                        </a:rPr>
                        <a:t>-) </a:t>
                      </a:r>
                      <a:r>
                        <a:rPr lang="en-GB" sz="1000" b="0" dirty="0" err="1">
                          <a:solidFill>
                            <a:schemeClr val="tx1"/>
                          </a:solidFill>
                        </a:rPr>
                        <a:t>tratamento</a:t>
                      </a:r>
                      <a:endParaRPr lang="en-GB" sz="1000" b="0" dirty="0">
                        <a:solidFill>
                          <a:schemeClr val="tx1"/>
                        </a:solidFill>
                      </a:endParaRPr>
                    </a:p>
                    <a:p>
                      <a:pPr marL="171450" indent="-171450">
                        <a:buFont typeface="Arial" panose="020B0604020202020204" pitchFamily="34" charset="0"/>
                        <a:buChar char="•"/>
                      </a:pPr>
                      <a:r>
                        <a:rPr lang="en-GB" sz="1000" b="0" dirty="0" err="1">
                          <a:solidFill>
                            <a:schemeClr val="tx1"/>
                          </a:solidFill>
                        </a:rPr>
                        <a:t>Transformação</a:t>
                      </a:r>
                      <a:endParaRPr lang="en-GB" sz="1000" b="0" dirty="0">
                        <a:solidFill>
                          <a:schemeClr val="tx1"/>
                        </a:solidFill>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r>
                        <a:rPr lang="en-US" sz="1000" b="0" dirty="0" err="1">
                          <a:solidFill>
                            <a:schemeClr val="tx1"/>
                          </a:solidFill>
                        </a:rPr>
                        <a:t>Bioplásticos</a:t>
                      </a:r>
                      <a:endParaRPr lang="en-US" sz="1000" b="0" dirty="0">
                        <a:solidFill>
                          <a:schemeClr val="tx1"/>
                        </a:solidFill>
                      </a:endParaRPr>
                    </a:p>
                    <a:p>
                      <a:pPr marL="171450" indent="-171450">
                        <a:buFont typeface="Arial" panose="020B0604020202020204" pitchFamily="34" charset="0"/>
                        <a:buChar char="•"/>
                      </a:pPr>
                      <a:r>
                        <a:rPr lang="en-US" sz="1000" b="0" dirty="0" err="1">
                          <a:solidFill>
                            <a:schemeClr val="tx1"/>
                          </a:solidFill>
                        </a:rPr>
                        <a:t>Blocos</a:t>
                      </a:r>
                      <a:r>
                        <a:rPr lang="en-US" sz="1000" b="0" dirty="0">
                          <a:solidFill>
                            <a:schemeClr val="tx1"/>
                          </a:solidFill>
                        </a:rPr>
                        <a:t> de </a:t>
                      </a:r>
                      <a:r>
                        <a:rPr lang="en-US" sz="1000" b="0" dirty="0" err="1">
                          <a:solidFill>
                            <a:schemeClr val="tx1"/>
                          </a:solidFill>
                        </a:rPr>
                        <a:t>construção</a:t>
                      </a:r>
                      <a:endParaRPr lang="en-US" sz="1000" b="0" dirty="0">
                        <a:solidFill>
                          <a:schemeClr val="tx1"/>
                        </a:solidFill>
                      </a:endParaRPr>
                    </a:p>
                    <a:p>
                      <a:pPr marL="171450" indent="-171450">
                        <a:buFont typeface="Arial" panose="020B0604020202020204" pitchFamily="34" charset="0"/>
                        <a:buChar char="•"/>
                      </a:pPr>
                      <a:r>
                        <a:rPr lang="en-US" sz="1000" b="0" dirty="0" err="1">
                          <a:solidFill>
                            <a:schemeClr val="tx1"/>
                          </a:solidFill>
                        </a:rPr>
                        <a:t>Biopolímeros</a:t>
                      </a:r>
                      <a:endParaRPr lang="en-US" sz="1000" b="0" dirty="0">
                        <a:solidFill>
                          <a:schemeClr val="tx1"/>
                        </a:solidFill>
                      </a:endParaRPr>
                    </a:p>
                    <a:p>
                      <a:pPr marL="171450" indent="-171450">
                        <a:buFont typeface="Arial" panose="020B0604020202020204" pitchFamily="34" charset="0"/>
                        <a:buChar char="•"/>
                      </a:pPr>
                      <a:r>
                        <a:rPr lang="en-US" sz="1000" b="0" dirty="0" err="1">
                          <a:solidFill>
                            <a:schemeClr val="tx1"/>
                          </a:solidFill>
                        </a:rPr>
                        <a:t>Surfatantes</a:t>
                      </a:r>
                      <a:endParaRPr lang="en-US" sz="1000" b="0" dirty="0">
                        <a:solidFill>
                          <a:schemeClr val="tx1"/>
                        </a:solidFill>
                      </a:endParaRPr>
                    </a:p>
                    <a:p>
                      <a:pPr marL="171450" indent="-171450">
                        <a:buFont typeface="Arial" panose="020B0604020202020204" pitchFamily="34" charset="0"/>
                        <a:buChar char="•"/>
                      </a:pPr>
                      <a:r>
                        <a:rPr lang="en-US" sz="1000" b="0" dirty="0" err="1">
                          <a:solidFill>
                            <a:schemeClr val="tx1"/>
                          </a:solidFill>
                        </a:rPr>
                        <a:t>Ingredientes</a:t>
                      </a:r>
                      <a:r>
                        <a:rPr lang="en-US" sz="1000" b="0" dirty="0">
                          <a:solidFill>
                            <a:schemeClr val="tx1"/>
                          </a:solidFill>
                        </a:rPr>
                        <a:t> </a:t>
                      </a:r>
                      <a:r>
                        <a:rPr lang="en-US" sz="1000" b="0" dirty="0" err="1">
                          <a:solidFill>
                            <a:schemeClr val="tx1"/>
                          </a:solidFill>
                        </a:rPr>
                        <a:t>ativos</a:t>
                      </a:r>
                      <a:endParaRPr lang="en-US" sz="1000" b="0" dirty="0">
                        <a:solidFill>
                          <a:schemeClr val="tx1"/>
                        </a:solidFill>
                      </a:endParaRPr>
                    </a:p>
                    <a:p>
                      <a:pPr marL="171450" indent="-171450">
                        <a:buFont typeface="Arial" panose="020B0604020202020204" pitchFamily="34" charset="0"/>
                        <a:buChar char="•"/>
                      </a:pPr>
                      <a:r>
                        <a:rPr lang="en-US" sz="1000" b="0" dirty="0" err="1">
                          <a:solidFill>
                            <a:schemeClr val="tx1"/>
                          </a:solidFill>
                        </a:rPr>
                        <a:t>Biomateriais</a:t>
                      </a:r>
                      <a:endParaRPr lang="en-US" sz="1000" b="0" dirty="0">
                        <a:solidFill>
                          <a:schemeClr val="tx1"/>
                        </a:solidFill>
                      </a:endParaRPr>
                    </a:p>
                    <a:p>
                      <a:pPr marL="171450" indent="-171450">
                        <a:buFont typeface="Arial" panose="020B0604020202020204" pitchFamily="34" charset="0"/>
                        <a:buChar char="•"/>
                      </a:pPr>
                      <a:r>
                        <a:rPr lang="en-US" sz="1000" b="0" dirty="0" err="1">
                          <a:solidFill>
                            <a:schemeClr val="tx1"/>
                          </a:solidFill>
                        </a:rPr>
                        <a:t>Biolubrificantes</a:t>
                      </a:r>
                      <a:endParaRPr lang="en-GB" sz="1000" b="0" dirty="0">
                        <a:solidFill>
                          <a:schemeClr val="tx1"/>
                        </a:solidFill>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r>
                        <a:rPr lang="pt-PT" sz="1000" b="0" dirty="0">
                          <a:solidFill>
                            <a:schemeClr val="tx1"/>
                          </a:solidFill>
                        </a:rPr>
                        <a:t>Biocombustíveis</a:t>
                      </a:r>
                    </a:p>
                    <a:p>
                      <a:pPr marL="171450" indent="-171450">
                        <a:buFont typeface="Arial" panose="020B0604020202020204" pitchFamily="34" charset="0"/>
                        <a:buChar char="•"/>
                      </a:pPr>
                      <a:r>
                        <a:rPr lang="pt-PT" sz="1000" b="0" dirty="0">
                          <a:solidFill>
                            <a:schemeClr val="tx1"/>
                          </a:solidFill>
                        </a:rPr>
                        <a:t>Têxteis</a:t>
                      </a:r>
                    </a:p>
                    <a:p>
                      <a:pPr marL="171450" indent="-171450">
                        <a:buFont typeface="Arial" panose="020B0604020202020204" pitchFamily="34" charset="0"/>
                        <a:buChar char="•"/>
                      </a:pPr>
                      <a:r>
                        <a:rPr lang="pt-PT" sz="1000" b="0" dirty="0">
                          <a:solidFill>
                            <a:schemeClr val="tx1"/>
                          </a:solidFill>
                        </a:rPr>
                        <a:t>Embalagens</a:t>
                      </a:r>
                    </a:p>
                    <a:p>
                      <a:pPr marL="171450" indent="-171450">
                        <a:buFont typeface="Arial" panose="020B0604020202020204" pitchFamily="34" charset="0"/>
                        <a:buChar char="•"/>
                      </a:pPr>
                      <a:r>
                        <a:rPr lang="pt-PT" sz="1000" b="0" dirty="0">
                          <a:solidFill>
                            <a:schemeClr val="tx1"/>
                          </a:solidFill>
                        </a:rPr>
                        <a:t>Solventes</a:t>
                      </a:r>
                    </a:p>
                    <a:p>
                      <a:pPr marL="171450" indent="-171450">
                        <a:buFont typeface="Arial" panose="020B0604020202020204" pitchFamily="34" charset="0"/>
                        <a:buChar char="•"/>
                      </a:pPr>
                      <a:r>
                        <a:rPr lang="pt-PT" sz="1000" b="0" dirty="0">
                          <a:solidFill>
                            <a:schemeClr val="tx1"/>
                          </a:solidFill>
                        </a:rPr>
                        <a:t>Mobiliário</a:t>
                      </a:r>
                    </a:p>
                    <a:p>
                      <a:pPr marL="171450" indent="-171450">
                        <a:buFont typeface="Arial" panose="020B0604020202020204" pitchFamily="34" charset="0"/>
                        <a:buChar char="•"/>
                      </a:pPr>
                      <a:r>
                        <a:rPr lang="pt-PT" sz="1000" b="0" dirty="0">
                          <a:solidFill>
                            <a:schemeClr val="tx1"/>
                          </a:solidFill>
                        </a:rPr>
                        <a:t>Cuidados pessoais</a:t>
                      </a:r>
                    </a:p>
                    <a:p>
                      <a:pPr marL="171450" indent="-171450">
                        <a:buFont typeface="Arial" panose="020B0604020202020204" pitchFamily="34" charset="0"/>
                        <a:buChar char="•"/>
                      </a:pPr>
                      <a:r>
                        <a:rPr lang="pt-PT" sz="1000" b="0" dirty="0">
                          <a:solidFill>
                            <a:schemeClr val="tx1"/>
                          </a:solidFill>
                        </a:rPr>
                        <a:t>Materiais de construção</a:t>
                      </a:r>
                    </a:p>
                    <a:p>
                      <a:pPr marL="171450" indent="-171450">
                        <a:buFont typeface="Arial" panose="020B0604020202020204" pitchFamily="34" charset="0"/>
                        <a:buChar char="•"/>
                      </a:pPr>
                      <a:r>
                        <a:rPr lang="pt-PT" sz="1000" b="0" dirty="0">
                          <a:solidFill>
                            <a:schemeClr val="tx1"/>
                          </a:solidFill>
                        </a:rPr>
                        <a:t>Produtos farmacêuticos</a:t>
                      </a:r>
                    </a:p>
                    <a:p>
                      <a:pPr marL="171450" indent="-171450">
                        <a:buFont typeface="Arial" panose="020B0604020202020204" pitchFamily="34" charset="0"/>
                        <a:buChar char="•"/>
                      </a:pPr>
                      <a:r>
                        <a:rPr lang="pt-PT" sz="1000" b="0" dirty="0">
                          <a:solidFill>
                            <a:schemeClr val="tx1"/>
                          </a:solidFill>
                        </a:rPr>
                        <a:t>Vestuário</a:t>
                      </a:r>
                    </a:p>
                    <a:p>
                      <a:pPr marL="171450" indent="-171450">
                        <a:buFont typeface="Arial" panose="020B0604020202020204" pitchFamily="34" charset="0"/>
                        <a:buChar char="•"/>
                      </a:pPr>
                      <a:r>
                        <a:rPr lang="pt-PT" sz="1000" b="0" dirty="0">
                          <a:solidFill>
                            <a:schemeClr val="tx1"/>
                          </a:solidFill>
                        </a:rPr>
                        <a:t>Componentes para automóveis</a:t>
                      </a:r>
                      <a:endParaRPr lang="en-GB" sz="1000" b="0" dirty="0">
                        <a:solidFill>
                          <a:schemeClr val="tx1"/>
                        </a:solidFill>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noFill/>
                  </a:tcPr>
                </a:tc>
                <a:extLst>
                  <a:ext uri="{0D108BD9-81ED-4DB2-BD59-A6C34878D82A}">
                    <a16:rowId xmlns:a16="http://schemas.microsoft.com/office/drawing/2014/main" val="1132276338"/>
                  </a:ext>
                </a:extLst>
              </a:tr>
            </a:tbl>
          </a:graphicData>
        </a:graphic>
      </p:graphicFrame>
      <p:sp>
        <p:nvSpPr>
          <p:cNvPr id="10" name="CasellaDiTesto 9">
            <a:extLst>
              <a:ext uri="{FF2B5EF4-FFF2-40B4-BE49-F238E27FC236}">
                <a16:creationId xmlns:a16="http://schemas.microsoft.com/office/drawing/2014/main" id="{8278ACA0-AFB6-0846-7F40-F0B25D2874E8}"/>
              </a:ext>
            </a:extLst>
          </p:cNvPr>
          <p:cNvSpPr txBox="1"/>
          <p:nvPr/>
        </p:nvSpPr>
        <p:spPr>
          <a:xfrm rot="16200000">
            <a:off x="10800963" y="4965313"/>
            <a:ext cx="2505075" cy="276999"/>
          </a:xfrm>
          <a:prstGeom prst="rect">
            <a:avLst/>
          </a:prstGeom>
          <a:noFill/>
        </p:spPr>
        <p:txBody>
          <a:bodyPr wrap="square">
            <a:spAutoFit/>
          </a:bodyPr>
          <a:lstStyle/>
          <a:p>
            <a:r>
              <a:rPr lang="en-GB" sz="1200" dirty="0"/>
              <a:t>Picture Credits: biopilots4u.eu</a:t>
            </a:r>
          </a:p>
        </p:txBody>
      </p:sp>
    </p:spTree>
    <p:extLst>
      <p:ext uri="{BB962C8B-B14F-4D97-AF65-F5344CB8AC3E}">
        <p14:creationId xmlns:p14="http://schemas.microsoft.com/office/powerpoint/2010/main" val="4177983065"/>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911</TotalTime>
  <Words>2276</Words>
  <Application>Microsoft Office PowerPoint</Application>
  <PresentationFormat>Ecrã Panorâmico</PresentationFormat>
  <Paragraphs>181</Paragraphs>
  <Slides>21</Slides>
  <Notes>0</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21</vt:i4>
      </vt:variant>
    </vt:vector>
  </HeadingPairs>
  <TitlesOfParts>
    <vt:vector size="26" baseType="lpstr">
      <vt:lpstr>Arial</vt:lpstr>
      <vt:lpstr>Calibri</vt:lpstr>
      <vt:lpstr>Calibri Light</vt:lpstr>
      <vt:lpstr>Wingdings</vt:lpstr>
      <vt:lpstr>Tema1</vt:lpstr>
      <vt:lpstr>Apresentação do PowerPoint</vt:lpstr>
      <vt:lpstr>Curso: (VET-C2) Módulo: Bio-economia, economia circular e produtos de base biológica Unidade Curricular: O conceito de biorrefinaria  </vt:lpstr>
      <vt:lpstr>Sumário</vt:lpstr>
      <vt:lpstr>Biorefinaria: definição</vt:lpstr>
      <vt:lpstr>Biorefinarias: produtos</vt:lpstr>
      <vt:lpstr>Gerações de biorefinarias</vt:lpstr>
      <vt:lpstr>Biorefinarias: principais factores</vt:lpstr>
      <vt:lpstr>Pirâmide do valor da biomassa</vt:lpstr>
      <vt:lpstr>Cadeia de valor das indústrias de base biológica</vt:lpstr>
      <vt:lpstr>A bio-based value chain</vt:lpstr>
      <vt:lpstr>Cadeia de valor circular de base biológica e os ODS da ONU</vt:lpstr>
      <vt:lpstr>Estudo de caso: Lantmännen Agroetanol </vt:lpstr>
      <vt:lpstr>A biorefinaria Lantmännen</vt:lpstr>
      <vt:lpstr>Estudo de caso: Mater-Bi</vt:lpstr>
      <vt:lpstr>Case study: Mater-Bi mulch film </vt:lpstr>
      <vt:lpstr>Análise SWOT da Biorefinaria/Bioeconomia</vt:lpstr>
      <vt:lpstr>Análise SWOT da Biorefinaria/Bioeconomia</vt:lpstr>
      <vt:lpstr>Análise SWOT da Biorefinaria/Bioeconomia</vt:lpstr>
      <vt:lpstr>Análise SWOT da Biorefinaria/Bioeconomia</vt:lpstr>
      <vt:lpstr>Conclusões</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Joaquim Fernando Moreira da Silva</cp:lastModifiedBy>
  <cp:revision>57</cp:revision>
  <dcterms:created xsi:type="dcterms:W3CDTF">2022-08-02T09:54:50Z</dcterms:created>
  <dcterms:modified xsi:type="dcterms:W3CDTF">2024-03-15T16:00:56Z</dcterms:modified>
</cp:coreProperties>
</file>