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8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6.jpg" ContentType="image/jpg"/>
  <Override PartName="/ppt/media/image17.jpg" ContentType="image/jpg"/>
  <Override PartName="/ppt/media/image29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theme/themeOverride1.xml" ContentType="application/vnd.openxmlformats-officedocument.themeOverride+xml"/>
  <Override PartName="/ppt/media/image45.jpg" ContentType="image/jpg"/>
  <Override PartName="/ppt/media/image47.jpg" ContentType="image/jpg"/>
  <Override PartName="/ppt/media/image4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48"/>
  </p:notesMasterIdLst>
  <p:sldIdLst>
    <p:sldId id="265" r:id="rId2"/>
    <p:sldId id="256" r:id="rId3"/>
    <p:sldId id="347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258" r:id="rId12"/>
    <p:sldId id="259" r:id="rId13"/>
    <p:sldId id="278" r:id="rId14"/>
    <p:sldId id="279" r:id="rId15"/>
    <p:sldId id="280" r:id="rId16"/>
    <p:sldId id="285" r:id="rId17"/>
    <p:sldId id="286" r:id="rId18"/>
    <p:sldId id="282" r:id="rId19"/>
    <p:sldId id="283" r:id="rId20"/>
    <p:sldId id="287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08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9" r:id="rId43"/>
    <p:sldId id="330" r:id="rId44"/>
    <p:sldId id="331" r:id="rId45"/>
    <p:sldId id="346" r:id="rId46"/>
    <p:sldId id="266" r:id="rId4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5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3483A96C-96F5-468C-9CF8-FF7564CE0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22FE68-458F-4BCD-BF17-6AFAFA4814E2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8622CD5-A011-4F08-9488-F2ACB1E6F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BAAB87B-15A3-4E50-8052-20379F3BB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0969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73BE955D-48A3-4508-8F64-63DAC7ADB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7ABAB4-09D7-4423-B8FB-2C1CCD7CB690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BB0C4E6-3714-45C5-A812-2B9EEEB0E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8420C77-6E33-4900-A713-6EFA47D79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9997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691394A1-DD47-49D0-A1B9-BC666D56D8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8DC5BF-685B-4823-8200-92BA5338376A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C38B436-0CBC-4645-9A35-A5F45183D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7DE4BED-2D0B-48FB-9B88-111C95A51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3176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33E3E97-11C0-471B-A409-247A49A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3E1309-EAD4-464C-906C-2736BFC8E71C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4F96C00-8DFB-4DE4-9AAF-6CE06DCA3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5F90081-F081-4C30-A60C-92F01093F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it-IT" dirty="0"/>
              <a:t>As fontes de matéria-prima podem ser divididas em gorduras animais, culturas oleaginosas, plantas açucareiras, plantas amiláceas, biomassa celulósica e biomassa húmida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43027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698AEDCD-7621-4BCA-857D-04BE9F360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B1B07B-0212-4FCB-AE63-7650321C60F3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C55ACE8F-3B81-41EF-A7F3-7F9A73C08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1F99241-D759-490A-A772-D98D1389E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3175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69FD7D8-9CC8-481E-8294-385591B5D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4358AD-3DDA-452B-863F-8F5E9FBFBB77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DA02BB6-05CA-4353-8730-F1C5F17F6F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42B6B5A-C7BB-45C9-9BE9-8921326F5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3086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A86BE0B1-98FB-452E-8883-49837CA31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9734F4-93B1-4C34-9816-72BB5FB27880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653513B-BDA2-44DD-8BC0-AE70290A3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749300"/>
            <a:ext cx="6554787" cy="3687763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F35C799-333B-4AC7-8977-B5411BA6C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689475"/>
            <a:ext cx="4987925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87" tIns="45087" rIns="91787" bIns="45087"/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5579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2171" y="493657"/>
            <a:ext cx="8436661" cy="55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3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925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9166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93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92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  <p:sldLayoutId id="2147483743" r:id="rId17"/>
    <p:sldLayoutId id="2147483744" r:id="rId18"/>
    <p:sldLayoutId id="2147483745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12" Type="http://schemas.openxmlformats.org/officeDocument/2006/relationships/image" Target="../media/image26.png"/><Relationship Id="rId17" Type="http://schemas.openxmlformats.org/officeDocument/2006/relationships/image" Target="../media/image45.jpg"/><Relationship Id="rId2" Type="http://schemas.openxmlformats.org/officeDocument/2006/relationships/image" Target="../media/image3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10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image" Target="../media/image40.png"/><Relationship Id="rId1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2051">
            <a:extLst>
              <a:ext uri="{FF2B5EF4-FFF2-40B4-BE49-F238E27FC236}">
                <a16:creationId xmlns:a16="http://schemas.microsoft.com/office/drawing/2014/main" id="{8C51C09E-6D29-4E4D-B1F9-F72A2CD1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3" y="322333"/>
            <a:ext cx="7900987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6" name="Freeform 2052">
            <a:extLst>
              <a:ext uri="{FF2B5EF4-FFF2-40B4-BE49-F238E27FC236}">
                <a16:creationId xmlns:a16="http://schemas.microsoft.com/office/drawing/2014/main" id="{E5AE0A33-EF1D-43DB-8183-91BD8E755A52}"/>
              </a:ext>
            </a:extLst>
          </p:cNvPr>
          <p:cNvSpPr>
            <a:spLocks/>
          </p:cNvSpPr>
          <p:nvPr/>
        </p:nvSpPr>
        <p:spPr bwMode="auto">
          <a:xfrm>
            <a:off x="1981822" y="4279970"/>
            <a:ext cx="7948612" cy="1828800"/>
          </a:xfrm>
          <a:custGeom>
            <a:avLst/>
            <a:gdLst>
              <a:gd name="T0" fmla="*/ 0 w 5424"/>
              <a:gd name="T1" fmla="*/ 2147483646 h 1152"/>
              <a:gd name="T2" fmla="*/ 2147483646 w 5424"/>
              <a:gd name="T3" fmla="*/ 2147483646 h 1152"/>
              <a:gd name="T4" fmla="*/ 2147483646 w 5424"/>
              <a:gd name="T5" fmla="*/ 0 h 1152"/>
              <a:gd name="T6" fmla="*/ 2147483646 w 5424"/>
              <a:gd name="T7" fmla="*/ 0 h 1152"/>
              <a:gd name="T8" fmla="*/ 2147483646 w 5424"/>
              <a:gd name="T9" fmla="*/ 2147483646 h 1152"/>
              <a:gd name="T10" fmla="*/ 2147483646 w 5424"/>
              <a:gd name="T11" fmla="*/ 2147483646 h 1152"/>
              <a:gd name="T12" fmla="*/ 2147483646 w 5424"/>
              <a:gd name="T13" fmla="*/ 2147483646 h 1152"/>
              <a:gd name="T14" fmla="*/ 0 w 5424"/>
              <a:gd name="T15" fmla="*/ 2147483646 h 1152"/>
              <a:gd name="T16" fmla="*/ 0 w 5424"/>
              <a:gd name="T17" fmla="*/ 2147483646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24"/>
              <a:gd name="T28" fmla="*/ 0 h 1152"/>
              <a:gd name="T29" fmla="*/ 5424 w 5424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24" h="1152">
                <a:moveTo>
                  <a:pt x="0" y="288"/>
                </a:moveTo>
                <a:lnTo>
                  <a:pt x="1968" y="288"/>
                </a:lnTo>
                <a:lnTo>
                  <a:pt x="2064" y="0"/>
                </a:lnTo>
                <a:lnTo>
                  <a:pt x="5424" y="0"/>
                </a:lnTo>
                <a:lnTo>
                  <a:pt x="5424" y="1152"/>
                </a:lnTo>
                <a:lnTo>
                  <a:pt x="4416" y="1152"/>
                </a:lnTo>
                <a:lnTo>
                  <a:pt x="2880" y="1008"/>
                </a:lnTo>
                <a:lnTo>
                  <a:pt x="0" y="1008"/>
                </a:lnTo>
                <a:lnTo>
                  <a:pt x="0" y="288"/>
                </a:lnTo>
                <a:close/>
              </a:path>
            </a:pathLst>
          </a:custGeom>
          <a:noFill/>
          <a:ln w="28575">
            <a:solidFill>
              <a:srgbClr val="33CC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7637" name="Freeform 2053">
            <a:extLst>
              <a:ext uri="{FF2B5EF4-FFF2-40B4-BE49-F238E27FC236}">
                <a16:creationId xmlns:a16="http://schemas.microsoft.com/office/drawing/2014/main" id="{3629734C-6FFE-4171-A16F-E62F1067F890}"/>
              </a:ext>
            </a:extLst>
          </p:cNvPr>
          <p:cNvSpPr>
            <a:spLocks/>
          </p:cNvSpPr>
          <p:nvPr/>
        </p:nvSpPr>
        <p:spPr bwMode="auto">
          <a:xfrm>
            <a:off x="1998387" y="268357"/>
            <a:ext cx="7948612" cy="4546600"/>
          </a:xfrm>
          <a:custGeom>
            <a:avLst/>
            <a:gdLst>
              <a:gd name="T0" fmla="*/ 0 w 5376"/>
              <a:gd name="T1" fmla="*/ 2147483646 h 2864"/>
              <a:gd name="T2" fmla="*/ 0 w 5376"/>
              <a:gd name="T3" fmla="*/ 2147483646 h 2864"/>
              <a:gd name="T4" fmla="*/ 2147483646 w 5376"/>
              <a:gd name="T5" fmla="*/ 2147483646 h 2864"/>
              <a:gd name="T6" fmla="*/ 2147483646 w 5376"/>
              <a:gd name="T7" fmla="*/ 2147483646 h 2864"/>
              <a:gd name="T8" fmla="*/ 2147483646 w 5376"/>
              <a:gd name="T9" fmla="*/ 2147483646 h 2864"/>
              <a:gd name="T10" fmla="*/ 2147483646 w 5376"/>
              <a:gd name="T11" fmla="*/ 2147483646 h 2864"/>
              <a:gd name="T12" fmla="*/ 2147483646 w 5376"/>
              <a:gd name="T13" fmla="*/ 2147483646 h 2864"/>
              <a:gd name="T14" fmla="*/ 2147483646 w 5376"/>
              <a:gd name="T15" fmla="*/ 0 h 2864"/>
              <a:gd name="T16" fmla="*/ 2147483646 w 5376"/>
              <a:gd name="T17" fmla="*/ 0 h 2864"/>
              <a:gd name="T18" fmla="*/ 2147483646 w 5376"/>
              <a:gd name="T19" fmla="*/ 2147483646 h 2864"/>
              <a:gd name="T20" fmla="*/ 2147483646 w 5376"/>
              <a:gd name="T21" fmla="*/ 2147483646 h 2864"/>
              <a:gd name="T22" fmla="*/ 2147483646 w 5376"/>
              <a:gd name="T23" fmla="*/ 2147483646 h 2864"/>
              <a:gd name="T24" fmla="*/ 0 w 5376"/>
              <a:gd name="T25" fmla="*/ 2147483646 h 2864"/>
              <a:gd name="T26" fmla="*/ 0 w 5376"/>
              <a:gd name="T27" fmla="*/ 2147483646 h 28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76"/>
              <a:gd name="T43" fmla="*/ 0 h 2864"/>
              <a:gd name="T44" fmla="*/ 5376 w 5376"/>
              <a:gd name="T45" fmla="*/ 2864 h 28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76" h="2864">
                <a:moveTo>
                  <a:pt x="0" y="2768"/>
                </a:moveTo>
                <a:lnTo>
                  <a:pt x="0" y="1616"/>
                </a:lnTo>
                <a:lnTo>
                  <a:pt x="576" y="1616"/>
                </a:lnTo>
                <a:lnTo>
                  <a:pt x="1075" y="752"/>
                </a:lnTo>
                <a:lnTo>
                  <a:pt x="2736" y="752"/>
                </a:lnTo>
                <a:lnTo>
                  <a:pt x="2930" y="416"/>
                </a:lnTo>
                <a:lnTo>
                  <a:pt x="3792" y="416"/>
                </a:lnTo>
                <a:lnTo>
                  <a:pt x="4512" y="0"/>
                </a:lnTo>
                <a:lnTo>
                  <a:pt x="5376" y="0"/>
                </a:lnTo>
                <a:lnTo>
                  <a:pt x="5376" y="2864"/>
                </a:lnTo>
                <a:lnTo>
                  <a:pt x="2112" y="2864"/>
                </a:lnTo>
                <a:lnTo>
                  <a:pt x="2016" y="2808"/>
                </a:lnTo>
                <a:lnTo>
                  <a:pt x="0" y="2808"/>
                </a:lnTo>
                <a:lnTo>
                  <a:pt x="0" y="2720"/>
                </a:lnTo>
              </a:path>
            </a:pathLst>
          </a:custGeom>
          <a:noFill/>
          <a:ln w="28575">
            <a:solidFill>
              <a:srgbClr val="FF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7639" name="Text Box 2055">
            <a:extLst>
              <a:ext uri="{FF2B5EF4-FFF2-40B4-BE49-F238E27FC236}">
                <a16:creationId xmlns:a16="http://schemas.microsoft.com/office/drawing/2014/main" id="{E417D7DC-A92F-4C92-AE72-4D56D468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087" y="5881758"/>
            <a:ext cx="2483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it-IT" sz="1200" b="1" dirty="0">
                <a:solidFill>
                  <a:srgbClr val="006600"/>
                </a:solidFill>
                <a:latin typeface="Arial" panose="020B0604020202020204" pitchFamily="34" charset="0"/>
              </a:rPr>
              <a:t>1ª </a:t>
            </a:r>
            <a:r>
              <a:rPr lang="fr-FR" altLang="it-IT" sz="1200" b="1" dirty="0" err="1">
                <a:solidFill>
                  <a:srgbClr val="006600"/>
                </a:solidFill>
                <a:latin typeface="Arial" panose="020B0604020202020204" pitchFamily="34" charset="0"/>
              </a:rPr>
              <a:t>geração</a:t>
            </a:r>
            <a:r>
              <a:rPr lang="fr-FR" altLang="it-IT" sz="1200" b="1" dirty="0">
                <a:solidFill>
                  <a:srgbClr val="006600"/>
                </a:solidFill>
                <a:latin typeface="Arial" panose="020B0604020202020204" pitchFamily="34" charset="0"/>
              </a:rPr>
              <a:t> de </a:t>
            </a:r>
            <a:r>
              <a:rPr lang="fr-FR" altLang="it-IT" sz="1200" b="1" dirty="0" err="1">
                <a:solidFill>
                  <a:srgbClr val="006600"/>
                </a:solidFill>
                <a:latin typeface="Arial" panose="020B0604020202020204" pitchFamily="34" charset="0"/>
              </a:rPr>
              <a:t>biocombustiveis</a:t>
            </a:r>
            <a:endParaRPr lang="en-GB" altLang="it-IT" sz="1200" b="1" dirty="0">
              <a:latin typeface="Times New Roman" panose="02020603050405020304" pitchFamily="18" charset="0"/>
            </a:endParaRPr>
          </a:p>
        </p:txBody>
      </p:sp>
      <p:sp>
        <p:nvSpPr>
          <p:cNvPr id="197640" name="Rectangle 2056">
            <a:extLst>
              <a:ext uri="{FF2B5EF4-FFF2-40B4-BE49-F238E27FC236}">
                <a16:creationId xmlns:a16="http://schemas.microsoft.com/office/drawing/2014/main" id="{69DA8390-F361-4F74-9403-DD33010A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264" y="6526213"/>
            <a:ext cx="186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000" b="1">
                <a:solidFill>
                  <a:srgbClr val="000099"/>
                </a:solidFill>
                <a:latin typeface="Arial" panose="020B0604020202020204" pitchFamily="34" charset="0"/>
              </a:rPr>
              <a:t>Fonte: Hamelinck et al, 2005</a:t>
            </a:r>
            <a:endParaRPr lang="en-GB" altLang="it-IT" sz="10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97641" name="Text Box 2057">
            <a:extLst>
              <a:ext uri="{FF2B5EF4-FFF2-40B4-BE49-F238E27FC236}">
                <a16:creationId xmlns:a16="http://schemas.microsoft.com/office/drawing/2014/main" id="{8ABB140C-44C4-470E-B132-4FA71295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687" y="1187521"/>
            <a:ext cx="24400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it-IT" sz="1200" b="1" dirty="0">
                <a:solidFill>
                  <a:srgbClr val="CC0000"/>
                </a:solidFill>
                <a:latin typeface="Arial" panose="020B0604020202020204" pitchFamily="34" charset="0"/>
              </a:rPr>
              <a:t>2ª </a:t>
            </a:r>
            <a:r>
              <a:rPr lang="fr-FR" altLang="it-IT" sz="1200" b="1" dirty="0" err="1">
                <a:solidFill>
                  <a:srgbClr val="CC0000"/>
                </a:solidFill>
                <a:latin typeface="Arial" panose="020B0604020202020204" pitchFamily="34" charset="0"/>
              </a:rPr>
              <a:t>geração</a:t>
            </a:r>
            <a:r>
              <a:rPr lang="fr-FR" altLang="it-IT" sz="1200" b="1" dirty="0">
                <a:solidFill>
                  <a:srgbClr val="CC0000"/>
                </a:solidFill>
                <a:latin typeface="Arial" panose="020B0604020202020204" pitchFamily="34" charset="0"/>
              </a:rPr>
              <a:t> de </a:t>
            </a:r>
            <a:r>
              <a:rPr lang="fr-FR" altLang="it-IT" sz="1200" b="1" dirty="0" err="1">
                <a:solidFill>
                  <a:srgbClr val="CC0000"/>
                </a:solidFill>
                <a:latin typeface="Arial" panose="020B0604020202020204" pitchFamily="34" charset="0"/>
              </a:rPr>
              <a:t>biocombustiveis</a:t>
            </a:r>
            <a:endParaRPr lang="en-GB" altLang="it-IT" sz="1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 autoUpdateAnimBg="0"/>
      <p:bldP spid="197640" grpId="0" autoUpdateAnimBg="0"/>
      <p:bldP spid="19764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3968" y="383517"/>
            <a:ext cx="8298754" cy="5941679"/>
            <a:chOff x="790185" y="506037"/>
            <a:chExt cx="9143998" cy="6546850"/>
          </a:xfrm>
        </p:grpSpPr>
        <p:sp>
          <p:nvSpPr>
            <p:cNvPr id="3" name="object 3"/>
            <p:cNvSpPr/>
            <p:nvPr/>
          </p:nvSpPr>
          <p:spPr>
            <a:xfrm>
              <a:off x="924098" y="506037"/>
              <a:ext cx="8832850" cy="6546850"/>
            </a:xfrm>
            <a:custGeom>
              <a:avLst/>
              <a:gdLst/>
              <a:ahLst/>
              <a:cxnLst/>
              <a:rect l="l" t="t" r="r" b="b"/>
              <a:pathLst>
                <a:path w="8832850" h="6546850">
                  <a:moveTo>
                    <a:pt x="0" y="0"/>
                  </a:moveTo>
                  <a:lnTo>
                    <a:pt x="8832847" y="0"/>
                  </a:lnTo>
                  <a:lnTo>
                    <a:pt x="8832847" y="6546848"/>
                  </a:lnTo>
                  <a:lnTo>
                    <a:pt x="0" y="65468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DA8A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185" y="1074644"/>
              <a:ext cx="9143998" cy="5368923"/>
            </a:xfrm>
            <a:prstGeom prst="rect">
              <a:avLst/>
            </a:prstGeom>
          </p:spPr>
        </p:pic>
      </p:grpSp>
      <p:sp>
        <p:nvSpPr>
          <p:cNvPr id="7" name="object 11">
            <a:extLst>
              <a:ext uri="{FF2B5EF4-FFF2-40B4-BE49-F238E27FC236}">
                <a16:creationId xmlns:a16="http://schemas.microsoft.com/office/drawing/2014/main" id="{720E5CEA-D233-414D-B536-965702F44FD3}"/>
              </a:ext>
            </a:extLst>
          </p:cNvPr>
          <p:cNvSpPr txBox="1"/>
          <p:nvPr/>
        </p:nvSpPr>
        <p:spPr>
          <a:xfrm>
            <a:off x="8674217" y="3003296"/>
            <a:ext cx="2801922" cy="56563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lang="pt-PT" sz="3600" b="1" spc="-572" dirty="0" err="1">
                <a:solidFill>
                  <a:srgbClr val="008000"/>
                </a:solidFill>
                <a:latin typeface="Arial"/>
                <a:cs typeface="Arial"/>
              </a:rPr>
              <a:t>Biocombustiveis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6623" y="441592"/>
            <a:ext cx="8298754" cy="59748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372656" y="987650"/>
            <a:ext cx="323882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dirty="0">
                <a:solidFill>
                  <a:srgbClr val="FFFFFF"/>
                </a:solidFill>
                <a:latin typeface="Georgia"/>
                <a:cs typeface="Georgia"/>
              </a:rPr>
              <a:t>IMP</a:t>
            </a:r>
            <a:endParaRPr sz="1089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2210" y="399090"/>
            <a:ext cx="8707094" cy="6059819"/>
            <a:chOff x="924098" y="439737"/>
            <a:chExt cx="9593928" cy="6677023"/>
          </a:xfrm>
        </p:grpSpPr>
        <p:sp>
          <p:nvSpPr>
            <p:cNvPr id="3" name="object 3"/>
            <p:cNvSpPr/>
            <p:nvPr/>
          </p:nvSpPr>
          <p:spPr>
            <a:xfrm>
              <a:off x="924098" y="506037"/>
              <a:ext cx="8832850" cy="6546850"/>
            </a:xfrm>
            <a:custGeom>
              <a:avLst/>
              <a:gdLst/>
              <a:ahLst/>
              <a:cxnLst/>
              <a:rect l="l" t="t" r="r" b="b"/>
              <a:pathLst>
                <a:path w="8832850" h="6546850">
                  <a:moveTo>
                    <a:pt x="0" y="0"/>
                  </a:moveTo>
                  <a:lnTo>
                    <a:pt x="8832847" y="0"/>
                  </a:lnTo>
                  <a:lnTo>
                    <a:pt x="8832847" y="6546848"/>
                  </a:lnTo>
                  <a:lnTo>
                    <a:pt x="0" y="65468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DA8A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4028" y="439737"/>
              <a:ext cx="9143998" cy="667702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234343" y="849338"/>
            <a:ext cx="323882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dirty="0">
                <a:solidFill>
                  <a:srgbClr val="FFFFFF"/>
                </a:solidFill>
                <a:latin typeface="Georgia"/>
                <a:cs typeface="Georgia"/>
              </a:rPr>
              <a:t>IMP</a:t>
            </a:r>
            <a:endParaRPr sz="1089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6622" y="311979"/>
            <a:ext cx="8298756" cy="6052905"/>
            <a:chOff x="771698" y="436188"/>
            <a:chExt cx="9144000" cy="6669405"/>
          </a:xfrm>
        </p:grpSpPr>
        <p:sp>
          <p:nvSpPr>
            <p:cNvPr id="3" name="object 3"/>
            <p:cNvSpPr/>
            <p:nvPr/>
          </p:nvSpPr>
          <p:spPr>
            <a:xfrm>
              <a:off x="924098" y="506037"/>
              <a:ext cx="8832850" cy="6546850"/>
            </a:xfrm>
            <a:custGeom>
              <a:avLst/>
              <a:gdLst/>
              <a:ahLst/>
              <a:cxnLst/>
              <a:rect l="l" t="t" r="r" b="b"/>
              <a:pathLst>
                <a:path w="8832850" h="6546850">
                  <a:moveTo>
                    <a:pt x="0" y="0"/>
                  </a:moveTo>
                  <a:lnTo>
                    <a:pt x="8832847" y="0"/>
                  </a:lnTo>
                  <a:lnTo>
                    <a:pt x="8832847" y="6546848"/>
                  </a:lnTo>
                  <a:lnTo>
                    <a:pt x="0" y="65468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DA8A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698" y="436188"/>
              <a:ext cx="9143998" cy="66690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2210" y="6393737"/>
            <a:ext cx="8022131" cy="7492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198" y="7937"/>
                </a:lnTo>
                <a:lnTo>
                  <a:pt x="8839198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114" name="object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465" y="1114808"/>
            <a:ext cx="4783309" cy="5278929"/>
          </a:xfrm>
          <a:prstGeom prst="rect">
            <a:avLst/>
          </a:prstGeom>
        </p:spPr>
      </p:pic>
      <p:pic>
        <p:nvPicPr>
          <p:cNvPr id="119" name="object 114">
            <a:extLst>
              <a:ext uri="{FF2B5EF4-FFF2-40B4-BE49-F238E27FC236}">
                <a16:creationId xmlns:a16="http://schemas.microsoft.com/office/drawing/2014/main" id="{BCA26C59-1938-4352-B425-78558DBCD0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3275" y="687915"/>
            <a:ext cx="4740086" cy="59215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646043" y="2084626"/>
            <a:ext cx="11545957" cy="411276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3848" marR="13255" indent="-172898">
              <a:spcBef>
                <a:spcPts val="91"/>
              </a:spcBef>
            </a:pPr>
            <a:r>
              <a:rPr lang="pt-PT" sz="2400" b="1" spc="-109" dirty="0">
                <a:latin typeface="Arial"/>
                <a:cs typeface="Arial"/>
              </a:rPr>
              <a:t>O etanol de origem vegetal pode ser obtido através do cultivo do trigo e da beterraba sacarina, dos quais se extrai o açúcar.</a:t>
            </a:r>
          </a:p>
          <a:p>
            <a:pPr marL="183848" marR="13255" indent="-172898">
              <a:spcBef>
                <a:spcPts val="91"/>
              </a:spcBef>
            </a:pPr>
            <a:r>
              <a:rPr lang="pt-PT" sz="2400" b="1" spc="-109" dirty="0">
                <a:latin typeface="Arial"/>
                <a:cs typeface="Arial"/>
              </a:rPr>
              <a:t>A fermentação deste último e a subsequente destilação produzem etanol.  Este pode ser utilizado como aditivo até 5% diretamente na gasolina sem chumbo ou transformado em ETBE (</a:t>
            </a:r>
            <a:r>
              <a:rPr lang="pt-PT" sz="2400" b="1" spc="-109" dirty="0" err="1">
                <a:latin typeface="Arial"/>
                <a:cs typeface="Arial"/>
              </a:rPr>
              <a:t>Ethyl</a:t>
            </a:r>
            <a:r>
              <a:rPr lang="pt-PT" sz="2400" b="1" spc="-109" dirty="0">
                <a:latin typeface="Arial"/>
                <a:cs typeface="Arial"/>
              </a:rPr>
              <a:t> </a:t>
            </a:r>
            <a:r>
              <a:rPr lang="pt-PT" sz="2400" b="1" spc="-109" dirty="0" err="1">
                <a:latin typeface="Arial"/>
                <a:cs typeface="Arial"/>
              </a:rPr>
              <a:t>Tertiary-Butyl</a:t>
            </a:r>
            <a:r>
              <a:rPr lang="pt-PT" sz="2400" b="1" spc="-109" dirty="0">
                <a:latin typeface="Arial"/>
                <a:cs typeface="Arial"/>
              </a:rPr>
              <a:t> Ester) por reação com </a:t>
            </a:r>
            <a:r>
              <a:rPr lang="pt-PT" sz="2400" b="1" spc="-109" dirty="0" err="1">
                <a:latin typeface="Arial"/>
                <a:cs typeface="Arial"/>
              </a:rPr>
              <a:t>isobutileno</a:t>
            </a:r>
            <a:r>
              <a:rPr lang="pt-PT" sz="2400" b="1" spc="-109" dirty="0">
                <a:latin typeface="Arial"/>
                <a:cs typeface="Arial"/>
              </a:rPr>
              <a:t>, e misturado até 15% com gasolina sem chumbo.</a:t>
            </a:r>
          </a:p>
          <a:p>
            <a:pPr marL="183848" marR="13255" indent="-172898">
              <a:spcBef>
                <a:spcPts val="91"/>
              </a:spcBef>
            </a:pPr>
            <a:r>
              <a:rPr lang="pt-PT" sz="2400" b="1" spc="-109" dirty="0">
                <a:latin typeface="Arial"/>
                <a:cs typeface="Arial"/>
              </a:rPr>
              <a:t>Também existem no mercado automóveis modificados que podem ser alimentados com misturas de </a:t>
            </a:r>
            <a:r>
              <a:rPr lang="pt-PT" sz="2400" b="1" spc="-109" dirty="0" err="1">
                <a:latin typeface="Arial"/>
                <a:cs typeface="Arial"/>
              </a:rPr>
              <a:t>bioetanol</a:t>
            </a:r>
            <a:r>
              <a:rPr lang="pt-PT" sz="2400" b="1" spc="-109" dirty="0">
                <a:latin typeface="Arial"/>
                <a:cs typeface="Arial"/>
              </a:rPr>
              <a:t> e gasolina com ambos os componentes puros (FLEXFUEL CARS).</a:t>
            </a:r>
          </a:p>
          <a:p>
            <a:pPr marL="183848" marR="13255" indent="-172898">
              <a:spcBef>
                <a:spcPts val="91"/>
              </a:spcBef>
            </a:pPr>
            <a:r>
              <a:rPr lang="pt-PT" sz="2400" b="1" spc="-109" dirty="0">
                <a:latin typeface="Arial"/>
                <a:cs typeface="Arial"/>
              </a:rPr>
              <a:t>O MTBE (</a:t>
            </a:r>
            <a:r>
              <a:rPr lang="pt-PT" sz="2400" b="1" spc="-109" dirty="0" err="1">
                <a:latin typeface="Arial"/>
                <a:cs typeface="Arial"/>
              </a:rPr>
              <a:t>Methyl</a:t>
            </a:r>
            <a:r>
              <a:rPr lang="pt-PT" sz="2400" b="1" spc="-109" dirty="0">
                <a:latin typeface="Arial"/>
                <a:cs typeface="Arial"/>
              </a:rPr>
              <a:t> </a:t>
            </a:r>
            <a:r>
              <a:rPr lang="pt-PT" sz="2400" b="1" spc="-109" dirty="0" err="1">
                <a:latin typeface="Arial"/>
                <a:cs typeface="Arial"/>
              </a:rPr>
              <a:t>Tertiary-Butyl</a:t>
            </a:r>
            <a:r>
              <a:rPr lang="pt-PT" sz="2400" b="1" spc="-109" dirty="0">
                <a:latin typeface="Arial"/>
                <a:cs typeface="Arial"/>
              </a:rPr>
              <a:t> Ester) é um derivado do metanol extraído de culturas açucareiras específicas e é semelhante ao ETBE.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4645337" y="575930"/>
            <a:ext cx="2765676" cy="68874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it-IT" spc="-522" dirty="0"/>
              <a:t>BIOETANOL</a:t>
            </a:r>
            <a:endParaRPr spc="-4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 txBox="1">
            <a:spLocks noGrp="1"/>
          </p:cNvSpPr>
          <p:nvPr>
            <p:ph type="title"/>
          </p:nvPr>
        </p:nvSpPr>
        <p:spPr>
          <a:xfrm>
            <a:off x="3190015" y="607253"/>
            <a:ext cx="5676580" cy="6261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it-IT" spc="-481" dirty="0"/>
              <a:t>PRODUÇÃO DE BIOETANOL</a:t>
            </a:r>
            <a:endParaRPr spc="-481" dirty="0"/>
          </a:p>
        </p:txBody>
      </p:sp>
      <p:grpSp>
        <p:nvGrpSpPr>
          <p:cNvPr id="111" name="object 111"/>
          <p:cNvGrpSpPr/>
          <p:nvPr/>
        </p:nvGrpSpPr>
        <p:grpSpPr>
          <a:xfrm>
            <a:off x="1949018" y="1819958"/>
            <a:ext cx="7973786" cy="4718477"/>
            <a:chOff x="777340" y="2005324"/>
            <a:chExt cx="8785931" cy="5199062"/>
          </a:xfrm>
        </p:grpSpPr>
        <p:pic>
          <p:nvPicPr>
            <p:cNvPr id="112" name="object 1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340" y="2005324"/>
              <a:ext cx="4780340" cy="5199062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6971" y="2008763"/>
              <a:ext cx="4006300" cy="5040930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9234343" y="849338"/>
            <a:ext cx="323882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dirty="0">
                <a:solidFill>
                  <a:srgbClr val="FFFFFF"/>
                </a:solidFill>
                <a:latin typeface="Georgia"/>
                <a:cs typeface="Georgia"/>
              </a:rPr>
              <a:t>IMP</a:t>
            </a:r>
            <a:endParaRPr sz="1089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3897" y="384342"/>
            <a:ext cx="8298754" cy="6078549"/>
            <a:chOff x="771698" y="423488"/>
            <a:chExt cx="9143998" cy="6697661"/>
          </a:xfrm>
        </p:grpSpPr>
        <p:sp>
          <p:nvSpPr>
            <p:cNvPr id="3" name="object 3"/>
            <p:cNvSpPr/>
            <p:nvPr/>
          </p:nvSpPr>
          <p:spPr>
            <a:xfrm>
              <a:off x="924098" y="506037"/>
              <a:ext cx="8832850" cy="6546850"/>
            </a:xfrm>
            <a:custGeom>
              <a:avLst/>
              <a:gdLst/>
              <a:ahLst/>
              <a:cxnLst/>
              <a:rect l="l" t="t" r="r" b="b"/>
              <a:pathLst>
                <a:path w="8832850" h="6546850">
                  <a:moveTo>
                    <a:pt x="0" y="0"/>
                  </a:moveTo>
                  <a:lnTo>
                    <a:pt x="8832847" y="0"/>
                  </a:lnTo>
                  <a:lnTo>
                    <a:pt x="8832847" y="6546848"/>
                  </a:lnTo>
                  <a:lnTo>
                    <a:pt x="0" y="65468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DA8A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698" y="423488"/>
              <a:ext cx="9143998" cy="66976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3897" y="407394"/>
            <a:ext cx="8298754" cy="6032445"/>
            <a:chOff x="771698" y="448888"/>
            <a:chExt cx="9143998" cy="6646861"/>
          </a:xfrm>
        </p:grpSpPr>
        <p:sp>
          <p:nvSpPr>
            <p:cNvPr id="3" name="object 3"/>
            <p:cNvSpPr/>
            <p:nvPr/>
          </p:nvSpPr>
          <p:spPr>
            <a:xfrm>
              <a:off x="924098" y="506037"/>
              <a:ext cx="8832850" cy="6546850"/>
            </a:xfrm>
            <a:custGeom>
              <a:avLst/>
              <a:gdLst/>
              <a:ahLst/>
              <a:cxnLst/>
              <a:rect l="l" t="t" r="r" b="b"/>
              <a:pathLst>
                <a:path w="8832850" h="6546850">
                  <a:moveTo>
                    <a:pt x="0" y="0"/>
                  </a:moveTo>
                  <a:lnTo>
                    <a:pt x="8832847" y="0"/>
                  </a:lnTo>
                  <a:lnTo>
                    <a:pt x="8832847" y="6546848"/>
                  </a:lnTo>
                  <a:lnTo>
                    <a:pt x="0" y="65468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DA8A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698" y="448888"/>
              <a:ext cx="9143998" cy="664686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234343" y="849338"/>
            <a:ext cx="323882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dirty="0">
                <a:solidFill>
                  <a:srgbClr val="FFFFFF"/>
                </a:solidFill>
                <a:latin typeface="Georgia"/>
                <a:cs typeface="Georgia"/>
              </a:rPr>
              <a:t>IMP</a:t>
            </a:r>
            <a:endParaRPr sz="1089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234" y="1736521"/>
            <a:ext cx="10419126" cy="3296873"/>
          </a:xfrm>
        </p:spPr>
        <p:txBody>
          <a:bodyPr>
            <a:normAutofit fontScale="90000"/>
          </a:bodyPr>
          <a:lstStyle/>
          <a:p>
            <a:r>
              <a:rPr lang="en-GB" sz="4000" b="1" dirty="0" err="1">
                <a:solidFill>
                  <a:srgbClr val="94C020"/>
                </a:solidFill>
                <a:latin typeface="+mn-lt"/>
              </a:rPr>
              <a:t>Curso</a:t>
            </a:r>
            <a:r>
              <a:rPr lang="en-GB" sz="4000" b="1" dirty="0">
                <a:solidFill>
                  <a:srgbClr val="94C020"/>
                </a:solidFill>
                <a:latin typeface="+mn-lt"/>
              </a:rPr>
              <a:t>: (</a:t>
            </a:r>
            <a:r>
              <a:rPr lang="en-GB" sz="4000" dirty="0"/>
              <a:t>VET</a:t>
            </a:r>
            <a:r>
              <a:rPr lang="en-GB" sz="4000" b="1" dirty="0">
                <a:solidFill>
                  <a:srgbClr val="94C020"/>
                </a:solidFill>
                <a:latin typeface="+mn-lt"/>
              </a:rPr>
              <a:t>-C3)</a:t>
            </a:r>
            <a:br>
              <a:rPr lang="en-GB" sz="4000" b="1" dirty="0">
                <a:solidFill>
                  <a:srgbClr val="94C020"/>
                </a:solidFill>
                <a:latin typeface="+mn-lt"/>
              </a:rPr>
            </a:br>
            <a:r>
              <a:rPr lang="en-GB" sz="4000" b="1" dirty="0" err="1">
                <a:solidFill>
                  <a:srgbClr val="94C020"/>
                </a:solidFill>
                <a:latin typeface="+mn-lt"/>
              </a:rPr>
              <a:t>Módulo</a:t>
            </a:r>
            <a:r>
              <a:rPr lang="en-GB" sz="4000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pt-PT" sz="4000" dirty="0" err="1"/>
              <a:t>Bioeconomia</a:t>
            </a:r>
            <a:r>
              <a:rPr lang="pt-PT" sz="4000" dirty="0"/>
              <a:t>, economia circular e produtos de base biológica</a:t>
            </a:r>
            <a:br>
              <a:rPr lang="en-GB" sz="4000" b="1" dirty="0">
                <a:solidFill>
                  <a:srgbClr val="94C020"/>
                </a:solidFill>
                <a:latin typeface="+mn-lt"/>
              </a:rPr>
            </a:br>
            <a:r>
              <a:rPr lang="en-GB" sz="4000" b="1" dirty="0" err="1">
                <a:solidFill>
                  <a:srgbClr val="94C020"/>
                </a:solidFill>
                <a:latin typeface="+mn-lt"/>
              </a:rPr>
              <a:t>Unidade</a:t>
            </a:r>
            <a:r>
              <a:rPr lang="en-GB" sz="4000" b="1" dirty="0">
                <a:solidFill>
                  <a:srgbClr val="94C020"/>
                </a:solidFill>
                <a:latin typeface="+mn-lt"/>
              </a:rPr>
              <a:t> Curricular: </a:t>
            </a:r>
            <a:r>
              <a:rPr lang="en-GB" sz="4000" dirty="0" err="1"/>
              <a:t>Bioenergia</a:t>
            </a:r>
            <a:r>
              <a:rPr lang="en-GB" sz="4000" dirty="0"/>
              <a:t> e </a:t>
            </a:r>
            <a:r>
              <a:rPr lang="en-GB" sz="4000" dirty="0" err="1"/>
              <a:t>culturas</a:t>
            </a:r>
            <a:r>
              <a:rPr lang="en-GB" sz="4000" dirty="0"/>
              <a:t> </a:t>
            </a:r>
            <a:r>
              <a:rPr lang="en-GB" sz="4000" dirty="0" err="1"/>
              <a:t>energéticas</a:t>
            </a:r>
            <a:r>
              <a:rPr lang="en-GB" sz="4000" dirty="0"/>
              <a:t> </a:t>
            </a:r>
            <a:br>
              <a:rPr lang="it-IT" dirty="0"/>
            </a:b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89" y="4396158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(UNIFI)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 txBox="1"/>
          <p:nvPr/>
        </p:nvSpPr>
        <p:spPr>
          <a:xfrm>
            <a:off x="980019" y="1852727"/>
            <a:ext cx="9595216" cy="439232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3848" marR="4611" indent="-172898" algn="just">
              <a:spcBef>
                <a:spcPts val="91"/>
              </a:spcBef>
            </a:pPr>
            <a:r>
              <a:rPr lang="pt-PT" sz="2500" b="1" spc="-172" dirty="0">
                <a:latin typeface="Arial"/>
                <a:cs typeface="Arial"/>
              </a:rPr>
              <a:t>O etanol pode ser produzido a partir de qualquer matéria-prima biológica que contenha quantidades apreciáveis de açúcar ou de materiais que possam ser convertidos em açúcar, como o amido ou a celulose</a:t>
            </a:r>
            <a:r>
              <a:rPr sz="2500" b="1" spc="-154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1527" algn="just">
              <a:spcBef>
                <a:spcPts val="436"/>
              </a:spcBef>
            </a:pPr>
            <a:r>
              <a:rPr lang="pt-PT" sz="2500" b="1" spc="-185" dirty="0">
                <a:solidFill>
                  <a:srgbClr val="008000"/>
                </a:solidFill>
                <a:latin typeface="Arial"/>
                <a:cs typeface="Arial"/>
              </a:rPr>
              <a:t>A beterraba sacarina </a:t>
            </a:r>
            <a:r>
              <a:rPr lang="pt-PT" sz="2500" b="1" spc="-185" dirty="0">
                <a:latin typeface="Arial"/>
                <a:cs typeface="Arial"/>
              </a:rPr>
              <a:t>e</a:t>
            </a:r>
            <a:r>
              <a:rPr lang="pt-PT" sz="2500" b="1" spc="-185" dirty="0">
                <a:solidFill>
                  <a:srgbClr val="008000"/>
                </a:solidFill>
                <a:latin typeface="Arial"/>
                <a:cs typeface="Arial"/>
              </a:rPr>
              <a:t> a cana-de-açúcar </a:t>
            </a:r>
            <a:r>
              <a:rPr lang="pt-PT" sz="2500" b="1" spc="-185" dirty="0">
                <a:latin typeface="Arial"/>
                <a:cs typeface="Arial"/>
              </a:rPr>
              <a:t>são exemplos óbvios de matérias-primas que contêm açúcar</a:t>
            </a:r>
            <a:r>
              <a:rPr sz="2500" b="1" spc="-182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3848" marR="13255" indent="-172898" algn="just">
              <a:lnSpc>
                <a:spcPct val="100800"/>
              </a:lnSpc>
              <a:spcBef>
                <a:spcPts val="345"/>
              </a:spcBef>
            </a:pPr>
            <a:r>
              <a:rPr lang="pt-PT" sz="2500" b="1" spc="-172" dirty="0">
                <a:solidFill>
                  <a:srgbClr val="008000"/>
                </a:solidFill>
                <a:latin typeface="Arial"/>
                <a:cs typeface="Arial"/>
              </a:rPr>
              <a:t>O milho, o trigo e outros cereais </a:t>
            </a:r>
            <a:r>
              <a:rPr lang="pt-PT" sz="2500" b="1" spc="-172" dirty="0">
                <a:latin typeface="Arial"/>
                <a:cs typeface="Arial"/>
              </a:rPr>
              <a:t>contêm amido (nos seus grãos) que pode ser convertido em açúcar com relativa facilidade.</a:t>
            </a:r>
            <a:endParaRPr sz="2500" dirty="0">
              <a:latin typeface="Arial"/>
              <a:cs typeface="Arial"/>
            </a:endParaRPr>
          </a:p>
          <a:p>
            <a:pPr marL="183848" marR="4611" indent="-172898" algn="just">
              <a:lnSpc>
                <a:spcPct val="100400"/>
              </a:lnSpc>
              <a:spcBef>
                <a:spcPts val="427"/>
              </a:spcBef>
            </a:pPr>
            <a:r>
              <a:rPr lang="pt-PT" sz="2500" b="1" spc="-163" dirty="0">
                <a:latin typeface="Arial"/>
                <a:cs typeface="Arial"/>
              </a:rPr>
              <a:t>Do mesmo modo, as </a:t>
            </a:r>
            <a:r>
              <a:rPr lang="pt-PT" sz="2500" b="1" spc="-163" dirty="0">
                <a:solidFill>
                  <a:schemeClr val="accent6"/>
                </a:solidFill>
                <a:latin typeface="Arial"/>
                <a:cs typeface="Arial"/>
              </a:rPr>
              <a:t>árvores</a:t>
            </a:r>
            <a:r>
              <a:rPr lang="pt-PT" sz="2500" b="1" spc="-163" dirty="0">
                <a:latin typeface="Arial"/>
                <a:cs typeface="Arial"/>
              </a:rPr>
              <a:t> e as </a:t>
            </a:r>
            <a:r>
              <a:rPr lang="pt-PT" sz="2500" b="1" spc="-163" dirty="0">
                <a:solidFill>
                  <a:schemeClr val="accent6"/>
                </a:solidFill>
                <a:latin typeface="Arial"/>
                <a:cs typeface="Arial"/>
              </a:rPr>
              <a:t>gramíneas</a:t>
            </a:r>
            <a:r>
              <a:rPr lang="pt-PT" sz="2500" b="1" spc="-163" dirty="0">
                <a:latin typeface="Arial"/>
                <a:cs typeface="Arial"/>
              </a:rPr>
              <a:t> são maioritariamente constituídas por celulose e hemicelulose, que também podem ser convertidas em açúcar, embora com mais dificuldade do que a conversão do amido</a:t>
            </a:r>
            <a:r>
              <a:rPr sz="2500" b="1" spc="-159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xfrm>
            <a:off x="3190015" y="575930"/>
            <a:ext cx="5676580" cy="68874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it-IT" spc="-481" dirty="0"/>
              <a:t>PRODUÇÃO DE BIOETANOL</a:t>
            </a:r>
            <a:endParaRPr spc="-48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1296296" y="2082136"/>
            <a:ext cx="9590183" cy="439745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4424" marR="13255" indent="-172898" algn="just">
              <a:spcBef>
                <a:spcPts val="91"/>
              </a:spcBef>
            </a:pPr>
            <a:r>
              <a:rPr lang="pt-PT" sz="2500" b="1" spc="-150" dirty="0">
                <a:latin typeface="Arial"/>
                <a:cs typeface="Arial"/>
              </a:rPr>
              <a:t>Na produção de etanol a partir de culturas açucareiras, as culturas devem </a:t>
            </a:r>
            <a:r>
              <a:rPr lang="pt-PT" sz="2500" b="1" spc="-150" dirty="0">
                <a:solidFill>
                  <a:schemeClr val="accent6"/>
                </a:solidFill>
                <a:latin typeface="Arial"/>
                <a:cs typeface="Arial"/>
              </a:rPr>
              <a:t>primeiro ser processadas para remover o açúcar </a:t>
            </a:r>
            <a:r>
              <a:rPr lang="pt-PT" sz="2500" b="1" spc="-150" dirty="0">
                <a:latin typeface="Arial"/>
                <a:cs typeface="Arial"/>
              </a:rPr>
              <a:t>(por exemplo, através de esmagamento, imersão e tratamento químico</a:t>
            </a:r>
            <a:r>
              <a:rPr sz="2500" b="1" spc="-159" dirty="0">
                <a:latin typeface="Arial"/>
                <a:cs typeface="Arial"/>
              </a:rPr>
              <a:t>).</a:t>
            </a:r>
            <a:endParaRPr sz="2500" dirty="0">
              <a:latin typeface="Arial"/>
              <a:cs typeface="Arial"/>
            </a:endParaRPr>
          </a:p>
          <a:p>
            <a:pPr marL="11527" algn="just">
              <a:spcBef>
                <a:spcPts val="436"/>
              </a:spcBef>
            </a:pPr>
            <a:r>
              <a:rPr lang="pt-PT" sz="2500" b="1" spc="-195" dirty="0">
                <a:latin typeface="Arial"/>
                <a:cs typeface="Arial"/>
              </a:rPr>
              <a:t>O açúcar é então </a:t>
            </a:r>
            <a:r>
              <a:rPr lang="pt-PT" sz="2500" b="1" spc="-195" dirty="0">
                <a:solidFill>
                  <a:schemeClr val="accent6"/>
                </a:solidFill>
                <a:latin typeface="Arial"/>
                <a:cs typeface="Arial"/>
              </a:rPr>
              <a:t>fermentado</a:t>
            </a:r>
            <a:r>
              <a:rPr lang="pt-PT" sz="2500" b="1" spc="-195" dirty="0">
                <a:latin typeface="Arial"/>
                <a:cs typeface="Arial"/>
              </a:rPr>
              <a:t> em álcool utilizando leveduras e outros micróbios</a:t>
            </a:r>
            <a:r>
              <a:rPr sz="2500" b="1" spc="-172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4424" marR="4611" indent="-172898" algn="just">
              <a:lnSpc>
                <a:spcPct val="100400"/>
              </a:lnSpc>
              <a:spcBef>
                <a:spcPts val="354"/>
              </a:spcBef>
            </a:pPr>
            <a:r>
              <a:rPr lang="pt-PT" sz="2500" b="1" spc="-241" dirty="0">
                <a:latin typeface="Arial"/>
                <a:cs typeface="Arial"/>
              </a:rPr>
              <a:t>Uma etapa final destila (purifica) o etanol até à concentração desejada e, normalmente, remove toda a água para produzir "</a:t>
            </a:r>
            <a:r>
              <a:rPr lang="pt-PT" sz="2500" b="1" spc="-241" dirty="0">
                <a:solidFill>
                  <a:schemeClr val="accent6"/>
                </a:solidFill>
                <a:latin typeface="Arial"/>
                <a:cs typeface="Arial"/>
              </a:rPr>
              <a:t>etanol anidro</a:t>
            </a:r>
            <a:r>
              <a:rPr lang="pt-PT" sz="2500" b="1" spc="-241" dirty="0">
                <a:latin typeface="Arial"/>
                <a:cs typeface="Arial"/>
              </a:rPr>
              <a:t>" que pode ser misturado com gasolina</a:t>
            </a:r>
            <a:r>
              <a:rPr sz="2500" b="1" spc="-159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4424" marR="4611" indent="-172898" algn="just">
              <a:lnSpc>
                <a:spcPct val="100400"/>
              </a:lnSpc>
              <a:spcBef>
                <a:spcPts val="427"/>
              </a:spcBef>
            </a:pPr>
            <a:r>
              <a:rPr lang="pt-PT" sz="2500" b="1" spc="-150" dirty="0">
                <a:latin typeface="Arial"/>
                <a:cs typeface="Arial"/>
              </a:rPr>
              <a:t>No processo da cana-de-açúcar, o caule esmagado da planta, o "bagaço", constituído por celulose e lenhina, pode ser utilizado como energia de processo no fabrico de etanol</a:t>
            </a:r>
            <a:r>
              <a:rPr sz="2500" b="1" spc="-159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173705" y="459357"/>
            <a:ext cx="9282970" cy="1440207"/>
            <a:chOff x="377787" y="463176"/>
            <a:chExt cx="8931081" cy="1654617"/>
          </a:xfrm>
        </p:grpSpPr>
        <p:pic>
          <p:nvPicPr>
            <p:cNvPr id="108" name="object 10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2683" y="463665"/>
              <a:ext cx="7926185" cy="159188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4534" y="492760"/>
              <a:ext cx="7394169" cy="1525385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77787" y="463176"/>
              <a:ext cx="8777499" cy="1654617"/>
            </a:xfrm>
            <a:custGeom>
              <a:avLst/>
              <a:gdLst/>
              <a:ahLst/>
              <a:cxnLst/>
              <a:rect l="l" t="t" r="r" b="b"/>
              <a:pathLst>
                <a:path w="7772400" h="1441450">
                  <a:moveTo>
                    <a:pt x="7772398" y="0"/>
                  </a:moveTo>
                  <a:lnTo>
                    <a:pt x="0" y="0"/>
                  </a:lnTo>
                  <a:lnTo>
                    <a:pt x="0" y="1441450"/>
                  </a:lnTo>
                  <a:lnTo>
                    <a:pt x="7772398" y="1441450"/>
                  </a:lnTo>
                  <a:lnTo>
                    <a:pt x="7772398" y="0"/>
                  </a:lnTo>
                  <a:close/>
                </a:path>
              </a:pathLst>
            </a:custGeom>
            <a:solidFill>
              <a:srgbClr val="FFFDA9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382886" y="463176"/>
              <a:ext cx="7772400" cy="1441450"/>
            </a:xfrm>
            <a:custGeom>
              <a:avLst/>
              <a:gdLst/>
              <a:ahLst/>
              <a:cxnLst/>
              <a:rect l="l" t="t" r="r" b="b"/>
              <a:pathLst>
                <a:path w="7772400" h="1441450">
                  <a:moveTo>
                    <a:pt x="0" y="0"/>
                  </a:moveTo>
                  <a:lnTo>
                    <a:pt x="7772397" y="0"/>
                  </a:lnTo>
                  <a:lnTo>
                    <a:pt x="7772397" y="1441449"/>
                  </a:lnTo>
                  <a:lnTo>
                    <a:pt x="0" y="14414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D81E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2882968" y="451541"/>
            <a:ext cx="7573707" cy="68874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427" dirty="0"/>
              <a:t>A PRODUÇÃO DE AÇÚCAR A ETANOL</a:t>
            </a:r>
            <a:endParaRPr spc="-368" dirty="0"/>
          </a:p>
        </p:txBody>
      </p:sp>
      <p:sp>
        <p:nvSpPr>
          <p:cNvPr id="113" name="object 113"/>
          <p:cNvSpPr txBox="1"/>
          <p:nvPr/>
        </p:nvSpPr>
        <p:spPr>
          <a:xfrm>
            <a:off x="4504887" y="1102467"/>
            <a:ext cx="2466363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 P</a:t>
            </a:r>
            <a:r>
              <a:rPr sz="3993" b="1" spc="-404" dirty="0" err="1">
                <a:solidFill>
                  <a:srgbClr val="008000"/>
                </a:solidFill>
                <a:latin typeface="Arial"/>
                <a:cs typeface="Arial"/>
              </a:rPr>
              <a:t>rocess</a:t>
            </a: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endParaRPr sz="399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46622" y="1402588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1"/>
                </a:moveTo>
                <a:lnTo>
                  <a:pt x="0" y="0"/>
                </a:lnTo>
                <a:lnTo>
                  <a:pt x="0" y="9525"/>
                </a:lnTo>
                <a:lnTo>
                  <a:pt x="9143998" y="9526"/>
                </a:lnTo>
                <a:lnTo>
                  <a:pt x="9143998" y="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1946622" y="3892215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1"/>
                </a:moveTo>
                <a:lnTo>
                  <a:pt x="0" y="0"/>
                </a:lnTo>
                <a:lnTo>
                  <a:pt x="0" y="9525"/>
                </a:lnTo>
                <a:lnTo>
                  <a:pt x="9143998" y="9526"/>
                </a:lnTo>
                <a:lnTo>
                  <a:pt x="9143998" y="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6622" y="3892215"/>
            <a:ext cx="8298754" cy="8645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1946622" y="4168841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1"/>
                </a:moveTo>
                <a:lnTo>
                  <a:pt x="0" y="0"/>
                </a:lnTo>
                <a:lnTo>
                  <a:pt x="0" y="9525"/>
                </a:lnTo>
                <a:lnTo>
                  <a:pt x="9143998" y="9526"/>
                </a:lnTo>
                <a:lnTo>
                  <a:pt x="9143998" y="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6622" y="4168841"/>
            <a:ext cx="8298754" cy="8645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946622" y="4445466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1"/>
                </a:moveTo>
                <a:lnTo>
                  <a:pt x="0" y="0"/>
                </a:lnTo>
                <a:lnTo>
                  <a:pt x="0" y="9524"/>
                </a:lnTo>
                <a:lnTo>
                  <a:pt x="9143998" y="9526"/>
                </a:lnTo>
                <a:lnTo>
                  <a:pt x="9143998" y="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46622" y="4445466"/>
            <a:ext cx="8298754" cy="8645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1946622" y="4722091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0"/>
                </a:moveTo>
                <a:lnTo>
                  <a:pt x="0" y="0"/>
                </a:lnTo>
                <a:lnTo>
                  <a:pt x="0" y="9524"/>
                </a:lnTo>
                <a:lnTo>
                  <a:pt x="9143998" y="9524"/>
                </a:lnTo>
                <a:lnTo>
                  <a:pt x="9143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6622" y="4722091"/>
            <a:ext cx="8298754" cy="8645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946622" y="4998716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1"/>
                </a:moveTo>
                <a:lnTo>
                  <a:pt x="0" y="0"/>
                </a:lnTo>
                <a:lnTo>
                  <a:pt x="0" y="9524"/>
                </a:lnTo>
                <a:lnTo>
                  <a:pt x="9143998" y="9526"/>
                </a:lnTo>
                <a:lnTo>
                  <a:pt x="9143998" y="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6622" y="4998716"/>
            <a:ext cx="8298754" cy="8645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946622" y="5275342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1"/>
                </a:moveTo>
                <a:lnTo>
                  <a:pt x="0" y="0"/>
                </a:lnTo>
                <a:lnTo>
                  <a:pt x="0" y="9524"/>
                </a:lnTo>
                <a:lnTo>
                  <a:pt x="9143998" y="9526"/>
                </a:lnTo>
                <a:lnTo>
                  <a:pt x="9143998" y="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46622" y="5275342"/>
            <a:ext cx="8298754" cy="8645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946622" y="5551967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0"/>
                </a:moveTo>
                <a:lnTo>
                  <a:pt x="0" y="0"/>
                </a:lnTo>
                <a:lnTo>
                  <a:pt x="0" y="9524"/>
                </a:lnTo>
                <a:lnTo>
                  <a:pt x="9143998" y="9524"/>
                </a:lnTo>
                <a:lnTo>
                  <a:pt x="9143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6622" y="5551967"/>
            <a:ext cx="8298754" cy="8645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946622" y="5828592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0"/>
                </a:moveTo>
                <a:lnTo>
                  <a:pt x="0" y="0"/>
                </a:lnTo>
                <a:lnTo>
                  <a:pt x="0" y="9524"/>
                </a:lnTo>
                <a:lnTo>
                  <a:pt x="9143998" y="9524"/>
                </a:lnTo>
                <a:lnTo>
                  <a:pt x="9143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6622" y="5828592"/>
            <a:ext cx="8298754" cy="8645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946622" y="6105217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1"/>
                </a:moveTo>
                <a:lnTo>
                  <a:pt x="0" y="0"/>
                </a:lnTo>
                <a:lnTo>
                  <a:pt x="0" y="9524"/>
                </a:lnTo>
                <a:lnTo>
                  <a:pt x="9143998" y="9526"/>
                </a:lnTo>
                <a:lnTo>
                  <a:pt x="9143998" y="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6622" y="6105217"/>
            <a:ext cx="8298754" cy="8645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946622" y="6381842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1"/>
                </a:moveTo>
                <a:lnTo>
                  <a:pt x="0" y="0"/>
                </a:lnTo>
                <a:lnTo>
                  <a:pt x="0" y="9525"/>
                </a:lnTo>
                <a:lnTo>
                  <a:pt x="9143998" y="9526"/>
                </a:lnTo>
                <a:lnTo>
                  <a:pt x="9143998" y="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6622" y="6381842"/>
            <a:ext cx="8298754" cy="8645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1946622" y="6658467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1"/>
                </a:moveTo>
                <a:lnTo>
                  <a:pt x="0" y="0"/>
                </a:lnTo>
                <a:lnTo>
                  <a:pt x="0" y="9524"/>
                </a:lnTo>
                <a:lnTo>
                  <a:pt x="9143998" y="9526"/>
                </a:lnTo>
                <a:lnTo>
                  <a:pt x="9143998" y="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6622" y="6658467"/>
            <a:ext cx="8298754" cy="8645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946622" y="6935092"/>
            <a:ext cx="8298756" cy="864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9143998" y="1"/>
                </a:moveTo>
                <a:lnTo>
                  <a:pt x="0" y="0"/>
                </a:lnTo>
                <a:lnTo>
                  <a:pt x="0" y="9525"/>
                </a:lnTo>
                <a:lnTo>
                  <a:pt x="9143998" y="9526"/>
                </a:lnTo>
                <a:lnTo>
                  <a:pt x="9143998" y="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6622" y="6935092"/>
            <a:ext cx="8298754" cy="8645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2495550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0" name="object 50"/>
          <p:cNvSpPr/>
          <p:nvPr/>
        </p:nvSpPr>
        <p:spPr>
          <a:xfrm>
            <a:off x="2772175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2" name="object 52"/>
          <p:cNvSpPr/>
          <p:nvPr/>
        </p:nvSpPr>
        <p:spPr>
          <a:xfrm>
            <a:off x="3048800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53" name="object 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8800" y="853660"/>
            <a:ext cx="8645" cy="6224067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3325425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55" name="object 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25425" y="853660"/>
            <a:ext cx="8645" cy="6224067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3602050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57" name="object 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02050" y="853660"/>
            <a:ext cx="8645" cy="6224067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3878676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59" name="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78676" y="853660"/>
            <a:ext cx="8645" cy="6224067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4155301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61" name="object 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55301" y="853660"/>
            <a:ext cx="8645" cy="6224067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4431926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63" name="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31926" y="853660"/>
            <a:ext cx="8645" cy="6224067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4708551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65" name="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08551" y="853660"/>
            <a:ext cx="8645" cy="6224067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4985176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67" name="object 6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85176" y="853660"/>
            <a:ext cx="8645" cy="6224067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5261802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69" name="object 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61802" y="853660"/>
            <a:ext cx="8645" cy="6224067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5538427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71" name="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38427" y="853660"/>
            <a:ext cx="8645" cy="6224067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5815052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73" name="object 7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15052" y="853660"/>
            <a:ext cx="8645" cy="6224067"/>
          </a:xfrm>
          <a:prstGeom prst="rect">
            <a:avLst/>
          </a:prstGeom>
        </p:spPr>
      </p:pic>
      <p:sp>
        <p:nvSpPr>
          <p:cNvPr id="74" name="object 74"/>
          <p:cNvSpPr/>
          <p:nvPr/>
        </p:nvSpPr>
        <p:spPr>
          <a:xfrm>
            <a:off x="6091677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75" name="object 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1677" y="853660"/>
            <a:ext cx="8645" cy="6224067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6368302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77" name="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68302" y="853660"/>
            <a:ext cx="8645" cy="6224067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6644927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79" name="object 7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44927" y="853660"/>
            <a:ext cx="8645" cy="6224067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6921553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81" name="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21553" y="853660"/>
            <a:ext cx="8645" cy="6224067"/>
          </a:xfrm>
          <a:prstGeom prst="rect">
            <a:avLst/>
          </a:prstGeom>
        </p:spPr>
      </p:pic>
      <p:sp>
        <p:nvSpPr>
          <p:cNvPr id="82" name="object 82"/>
          <p:cNvSpPr/>
          <p:nvPr/>
        </p:nvSpPr>
        <p:spPr>
          <a:xfrm>
            <a:off x="7198178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83" name="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8178" y="853660"/>
            <a:ext cx="8645" cy="6224067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7474802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85" name="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74802" y="853660"/>
            <a:ext cx="8645" cy="6224067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7751428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87" name="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51428" y="853660"/>
            <a:ext cx="8645" cy="6224067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8028053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89" name="object 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8053" y="853660"/>
            <a:ext cx="8645" cy="6224067"/>
          </a:xfrm>
          <a:prstGeom prst="rect">
            <a:avLst/>
          </a:prstGeom>
        </p:spPr>
      </p:pic>
      <p:sp>
        <p:nvSpPr>
          <p:cNvPr id="90" name="object 90"/>
          <p:cNvSpPr/>
          <p:nvPr/>
        </p:nvSpPr>
        <p:spPr>
          <a:xfrm>
            <a:off x="8304678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91" name="object 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04678" y="853660"/>
            <a:ext cx="8645" cy="6224067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8581303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93" name="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81303" y="853660"/>
            <a:ext cx="8645" cy="6224067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8857928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95" name="object 9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57928" y="853660"/>
            <a:ext cx="8645" cy="6224067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9134554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97" name="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34554" y="853660"/>
            <a:ext cx="8645" cy="6224067"/>
          </a:xfrm>
          <a:prstGeom prst="rect">
            <a:avLst/>
          </a:prstGeom>
        </p:spPr>
      </p:pic>
      <p:sp>
        <p:nvSpPr>
          <p:cNvPr id="98" name="object 98"/>
          <p:cNvSpPr/>
          <p:nvPr/>
        </p:nvSpPr>
        <p:spPr>
          <a:xfrm>
            <a:off x="9411179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99" name="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11179" y="853660"/>
            <a:ext cx="8645" cy="6224067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9687804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0" y="6857999"/>
                </a:lnTo>
                <a:lnTo>
                  <a:pt x="9525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2" name="object 102"/>
          <p:cNvSpPr/>
          <p:nvPr/>
        </p:nvSpPr>
        <p:spPr>
          <a:xfrm>
            <a:off x="9964429" y="853660"/>
            <a:ext cx="8645" cy="6224068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9525" y="0"/>
                </a:moveTo>
                <a:lnTo>
                  <a:pt x="0" y="0"/>
                </a:lnTo>
                <a:lnTo>
                  <a:pt x="1" y="6857999"/>
                </a:lnTo>
                <a:lnTo>
                  <a:pt x="9526" y="6857999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106" name="object 10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90279" y="1868096"/>
            <a:ext cx="6300505" cy="456431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01129" y="895153"/>
            <a:ext cx="7193512" cy="1444738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36340" y="795765"/>
            <a:ext cx="6710674" cy="1384383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1913717" y="416072"/>
            <a:ext cx="8050711" cy="1225970"/>
          </a:xfrm>
          <a:custGeom>
            <a:avLst/>
            <a:gdLst/>
            <a:ahLst/>
            <a:cxnLst/>
            <a:rect l="l" t="t" r="r" b="b"/>
            <a:pathLst>
              <a:path w="7772400" h="1441450">
                <a:moveTo>
                  <a:pt x="0" y="0"/>
                </a:moveTo>
                <a:lnTo>
                  <a:pt x="7772397" y="0"/>
                </a:lnTo>
                <a:lnTo>
                  <a:pt x="7772397" y="1441449"/>
                </a:lnTo>
                <a:lnTo>
                  <a:pt x="0" y="14414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81E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1946623" y="380642"/>
            <a:ext cx="7745502" cy="6261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427" dirty="0"/>
              <a:t>A PRODUÇÃO DE AÇÚCAR A ETANOL</a:t>
            </a:r>
            <a:endParaRPr spc="-368" dirty="0"/>
          </a:p>
        </p:txBody>
      </p:sp>
      <p:sp>
        <p:nvSpPr>
          <p:cNvPr id="112" name="object 112"/>
          <p:cNvSpPr txBox="1"/>
          <p:nvPr/>
        </p:nvSpPr>
        <p:spPr>
          <a:xfrm>
            <a:off x="4395357" y="1015940"/>
            <a:ext cx="2856680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 </a:t>
            </a:r>
            <a:r>
              <a:rPr sz="3993" b="1" spc="-404" dirty="0">
                <a:solidFill>
                  <a:srgbClr val="008000"/>
                </a:solidFill>
                <a:latin typeface="Arial"/>
                <a:cs typeface="Arial"/>
              </a:rPr>
              <a:t>Process</a:t>
            </a: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endParaRPr sz="3993" dirty="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234343" y="849338"/>
            <a:ext cx="323882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dirty="0">
                <a:solidFill>
                  <a:srgbClr val="FFFFFF"/>
                </a:solidFill>
                <a:latin typeface="Georgia"/>
                <a:cs typeface="Georgia"/>
              </a:rPr>
              <a:t>IMP</a:t>
            </a:r>
            <a:endParaRPr sz="1089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1702966" y="1888204"/>
            <a:ext cx="9110443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2178" b="1" spc="-222" dirty="0">
                <a:latin typeface="Arial"/>
                <a:cs typeface="Arial"/>
              </a:rPr>
              <a:t>Fábrica de açúcar para a produção de </a:t>
            </a:r>
            <a:r>
              <a:rPr lang="pt-PT" sz="2178" b="1" spc="-222" dirty="0" err="1">
                <a:latin typeface="Arial"/>
                <a:cs typeface="Arial"/>
              </a:rPr>
              <a:t>bioetanol</a:t>
            </a:r>
            <a:r>
              <a:rPr lang="pt-PT" sz="2178" b="1" spc="-222" dirty="0">
                <a:latin typeface="Arial"/>
                <a:cs typeface="Arial"/>
              </a:rPr>
              <a:t> a partir da cana-de-açúcar no Brasil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374086" y="464797"/>
            <a:ext cx="8019874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3993" b="1" spc="-427" dirty="0">
                <a:solidFill>
                  <a:srgbClr val="008000"/>
                </a:solidFill>
                <a:latin typeface="Arial"/>
                <a:ea typeface="+mj-ea"/>
                <a:cs typeface="Arial"/>
              </a:rPr>
              <a:t>A PRODUÇÃO DE AÇÚCAR A ETANOL</a:t>
            </a:r>
            <a:endParaRPr sz="3993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626749" y="1019975"/>
            <a:ext cx="2938502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 </a:t>
            </a:r>
            <a:r>
              <a:rPr sz="3993" b="1" spc="-404" dirty="0">
                <a:solidFill>
                  <a:srgbClr val="008000"/>
                </a:solidFill>
                <a:latin typeface="Arial"/>
                <a:cs typeface="Arial"/>
              </a:rPr>
              <a:t>Process</a:t>
            </a: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endParaRPr sz="3993" dirty="0">
              <a:latin typeface="Arial"/>
              <a:cs typeface="Arial"/>
            </a:endParaRPr>
          </a:p>
        </p:txBody>
      </p:sp>
      <p:pic>
        <p:nvPicPr>
          <p:cNvPr id="114" name="object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743" y="2316396"/>
            <a:ext cx="5489280" cy="4096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 txBox="1"/>
          <p:nvPr/>
        </p:nvSpPr>
        <p:spPr>
          <a:xfrm>
            <a:off x="200257" y="1186721"/>
            <a:ext cx="11791486" cy="554135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3848" marR="4611" indent="-172898" algn="just">
              <a:spcBef>
                <a:spcPts val="91"/>
              </a:spcBef>
            </a:pPr>
            <a:r>
              <a:rPr lang="pt-PT" sz="2500" b="1" spc="-150" dirty="0">
                <a:latin typeface="Arial"/>
                <a:cs typeface="Arial"/>
              </a:rPr>
              <a:t>Em muitos países, a maior parte do etanol combustível é produzida a partir da componente amilácea das culturas de cereais (principalmente milho e trigo nos EUA e trigo e cevada na Europa - embora a beterraba sacarina também seja utilizada na Europa</a:t>
            </a:r>
            <a:r>
              <a:rPr sz="2500" b="1" spc="-118" dirty="0">
                <a:latin typeface="Arial"/>
                <a:cs typeface="Arial"/>
              </a:rPr>
              <a:t>)</a:t>
            </a:r>
            <a:r>
              <a:rPr sz="2500" b="1" spc="-91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3848" marR="4611" indent="-172898" algn="just">
              <a:lnSpc>
                <a:spcPct val="98300"/>
              </a:lnSpc>
              <a:spcBef>
                <a:spcPts val="472"/>
              </a:spcBef>
            </a:pPr>
            <a:r>
              <a:rPr lang="pt-PT" sz="2500" b="1" spc="-150" dirty="0">
                <a:latin typeface="Arial"/>
                <a:cs typeface="Arial"/>
              </a:rPr>
              <a:t>Nos processos convencionais de conversão de cereais em etanol, apenas é utilizada a parte amilácea da planta cultivada. Quando </a:t>
            </a:r>
            <a:r>
              <a:rPr lang="pt-PT" sz="2500" b="1" spc="-150" dirty="0">
                <a:solidFill>
                  <a:schemeClr val="accent6"/>
                </a:solidFill>
                <a:latin typeface="Arial"/>
                <a:cs typeface="Arial"/>
              </a:rPr>
              <a:t>o milho é utilizado como matéria-prima, apenas são utilizados os grãos de milho; no caso do trigo, é o grão de trigo inteiro</a:t>
            </a:r>
            <a:r>
              <a:rPr sz="2500" b="1" spc="-91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3848" marR="4611" indent="-172898" algn="just">
              <a:lnSpc>
                <a:spcPct val="100400"/>
              </a:lnSpc>
              <a:spcBef>
                <a:spcPts val="427"/>
              </a:spcBef>
            </a:pPr>
            <a:r>
              <a:rPr lang="pt-PT" sz="2500" b="1" spc="-191" dirty="0">
                <a:latin typeface="Arial"/>
                <a:cs typeface="Arial"/>
              </a:rPr>
              <a:t>Estes produtos amiláceos representam </a:t>
            </a:r>
            <a:r>
              <a:rPr lang="pt-PT" sz="2500" b="1" spc="-191" dirty="0">
                <a:solidFill>
                  <a:schemeClr val="accent6"/>
                </a:solidFill>
                <a:latin typeface="Arial"/>
                <a:cs typeface="Arial"/>
              </a:rPr>
              <a:t>uma percentagem relativamente pequena </a:t>
            </a:r>
            <a:r>
              <a:rPr lang="pt-PT" sz="2500" b="1" spc="-191" dirty="0">
                <a:latin typeface="Arial"/>
                <a:cs typeface="Arial"/>
              </a:rPr>
              <a:t>da massa total da planta, deixando restos fibrosos consideráveis (por exemplo, as cascas das sementes e os caules destas plantas).</a:t>
            </a:r>
          </a:p>
          <a:p>
            <a:pPr marL="183848" marR="4611" indent="-172898" algn="just">
              <a:lnSpc>
                <a:spcPct val="100400"/>
              </a:lnSpc>
              <a:spcBef>
                <a:spcPts val="427"/>
              </a:spcBef>
            </a:pPr>
            <a:r>
              <a:rPr lang="pt-PT" sz="2500" b="1" spc="-191" dirty="0">
                <a:latin typeface="Arial"/>
                <a:cs typeface="Arial"/>
              </a:rPr>
              <a:t>A investigação atual sobre a produção de etanol celulósico centra-se na utilização destes resíduos de materiais celulósicos para criar açúcares fermentáveis - conduzindo, em última análise, a uma produção de etanol mais eficiente do que a utilização dos açúcares e amidos diretamente disponíveis.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3220845" y="412042"/>
            <a:ext cx="6543940" cy="68874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558" dirty="0"/>
              <a:t>Produção de etanol a partir de cereais</a:t>
            </a:r>
            <a:endParaRPr spc="-368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2182487" y="2215255"/>
            <a:ext cx="7676926" cy="308940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3848" marR="13255" indent="-172898" algn="just">
              <a:spcBef>
                <a:spcPts val="91"/>
              </a:spcBef>
            </a:pPr>
            <a:r>
              <a:rPr lang="pt-PT" sz="2500" b="1" spc="-195" dirty="0">
                <a:latin typeface="Arial"/>
                <a:cs typeface="Arial"/>
              </a:rPr>
              <a:t>O processo de produção de etanol a partir de cereais começa com a </a:t>
            </a:r>
            <a:r>
              <a:rPr lang="pt-PT" sz="2500" b="1" spc="-195" dirty="0">
                <a:solidFill>
                  <a:schemeClr val="accent6"/>
                </a:solidFill>
                <a:latin typeface="Arial"/>
                <a:cs typeface="Arial"/>
              </a:rPr>
              <a:t>separação</a:t>
            </a:r>
            <a:r>
              <a:rPr lang="pt-PT" sz="2500" b="1" spc="-195" dirty="0">
                <a:latin typeface="Arial"/>
                <a:cs typeface="Arial"/>
              </a:rPr>
              <a:t>, </a:t>
            </a:r>
            <a:r>
              <a:rPr lang="pt-PT" sz="2500" b="1" spc="-195" dirty="0">
                <a:solidFill>
                  <a:schemeClr val="accent6"/>
                </a:solidFill>
                <a:latin typeface="Arial"/>
                <a:cs typeface="Arial"/>
              </a:rPr>
              <a:t>limpeza</a:t>
            </a:r>
            <a:r>
              <a:rPr lang="pt-PT" sz="2500" b="1" spc="-195" dirty="0">
                <a:latin typeface="Arial"/>
                <a:cs typeface="Arial"/>
              </a:rPr>
              <a:t> e </a:t>
            </a:r>
            <a:r>
              <a:rPr lang="pt-PT" sz="2500" b="1" spc="-195" dirty="0">
                <a:solidFill>
                  <a:schemeClr val="accent6"/>
                </a:solidFill>
                <a:latin typeface="Arial"/>
                <a:cs typeface="Arial"/>
              </a:rPr>
              <a:t>moagem</a:t>
            </a:r>
            <a:r>
              <a:rPr lang="pt-PT" sz="2500" b="1" spc="-195" dirty="0">
                <a:latin typeface="Arial"/>
                <a:cs typeface="Arial"/>
              </a:rPr>
              <a:t> (trituração) da matéria-prima amilácea</a:t>
            </a:r>
            <a:r>
              <a:rPr sz="2500" b="1" spc="-91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500" dirty="0">
              <a:latin typeface="Arial"/>
              <a:cs typeface="Arial"/>
            </a:endParaRPr>
          </a:p>
          <a:p>
            <a:pPr marL="183848" marR="4611" indent="-172898" algn="just">
              <a:lnSpc>
                <a:spcPct val="100400"/>
              </a:lnSpc>
            </a:pPr>
            <a:r>
              <a:rPr lang="pt-PT" sz="2500" b="1" spc="-154" dirty="0">
                <a:latin typeface="Arial"/>
                <a:cs typeface="Arial"/>
              </a:rPr>
              <a:t>A moagem pode ser "</a:t>
            </a:r>
            <a:r>
              <a:rPr lang="pt-PT" sz="2500" b="1" spc="-154" dirty="0">
                <a:solidFill>
                  <a:schemeClr val="accent6"/>
                </a:solidFill>
                <a:latin typeface="Arial"/>
                <a:cs typeface="Arial"/>
              </a:rPr>
              <a:t>húmida</a:t>
            </a:r>
            <a:r>
              <a:rPr lang="pt-PT" sz="2500" b="1" spc="-154" dirty="0">
                <a:latin typeface="Arial"/>
                <a:cs typeface="Arial"/>
              </a:rPr>
              <a:t>" ou "</a:t>
            </a:r>
            <a:r>
              <a:rPr lang="pt-PT" sz="2500" b="1" spc="-154" dirty="0">
                <a:solidFill>
                  <a:schemeClr val="accent6"/>
                </a:solidFill>
                <a:latin typeface="Arial"/>
                <a:cs typeface="Arial"/>
              </a:rPr>
              <a:t>seca</a:t>
            </a:r>
            <a:r>
              <a:rPr lang="pt-PT" sz="2500" b="1" spc="-154" dirty="0">
                <a:latin typeface="Arial"/>
                <a:cs typeface="Arial"/>
              </a:rPr>
              <a:t>", dependendo se o grão é embebido e decomposto antes de o amido ser convertido em açúcar (húmido) ou durante o processo de conversão (seco</a:t>
            </a:r>
            <a:r>
              <a:rPr sz="2500" b="1" spc="-141" dirty="0">
                <a:latin typeface="Arial"/>
                <a:cs typeface="Arial"/>
              </a:rPr>
              <a:t>).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2455518" y="425579"/>
            <a:ext cx="7130864" cy="68874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427" dirty="0"/>
              <a:t>Produção de etanol a partir de cereais</a:t>
            </a:r>
            <a:endParaRPr spc="-368" dirty="0"/>
          </a:p>
        </p:txBody>
      </p:sp>
      <p:sp>
        <p:nvSpPr>
          <p:cNvPr id="113" name="object 113"/>
          <p:cNvSpPr txBox="1"/>
          <p:nvPr/>
        </p:nvSpPr>
        <p:spPr>
          <a:xfrm>
            <a:off x="4897881" y="1179553"/>
            <a:ext cx="2519053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 </a:t>
            </a:r>
            <a:r>
              <a:rPr sz="3993" b="1" spc="-404" dirty="0">
                <a:solidFill>
                  <a:srgbClr val="008000"/>
                </a:solidFill>
                <a:latin typeface="Arial"/>
                <a:cs typeface="Arial"/>
              </a:rPr>
              <a:t>Process</a:t>
            </a: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endParaRPr sz="399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 txBox="1"/>
          <p:nvPr/>
        </p:nvSpPr>
        <p:spPr>
          <a:xfrm>
            <a:off x="1590261" y="2060964"/>
            <a:ext cx="9193491" cy="446926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3848" marR="13255" indent="-172898" algn="just">
              <a:spcBef>
                <a:spcPts val="91"/>
              </a:spcBef>
            </a:pPr>
            <a:r>
              <a:rPr lang="pt-PT" sz="2500" b="1" spc="-150" dirty="0">
                <a:latin typeface="Arial"/>
                <a:cs typeface="Arial"/>
              </a:rPr>
              <a:t>Em ambos os casos, o amido é convertido em açúcar, normalmente através de um processo enzimático a alta temperatura</a:t>
            </a:r>
            <a:r>
              <a:rPr sz="2500" b="1" spc="-172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3848" marR="13255" indent="-172898" algn="just">
              <a:lnSpc>
                <a:spcPts val="2106"/>
              </a:lnSpc>
              <a:spcBef>
                <a:spcPts val="563"/>
              </a:spcBef>
            </a:pPr>
            <a:r>
              <a:rPr lang="pt-PT" sz="2500" b="1" spc="-208" dirty="0">
                <a:latin typeface="Arial"/>
                <a:cs typeface="Arial"/>
              </a:rPr>
              <a:t>A partir deste ponto, o processo é semelhante ao das culturas açucareiras, em que os açúcares são fermentados em álcool utilizando leveduras e outros micróbios</a:t>
            </a:r>
            <a:r>
              <a:rPr sz="2500" b="1" spc="-172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3848" marR="13255" indent="-172898" algn="just">
              <a:lnSpc>
                <a:spcPct val="100800"/>
              </a:lnSpc>
              <a:spcBef>
                <a:spcPts val="363"/>
              </a:spcBef>
            </a:pPr>
            <a:r>
              <a:rPr lang="pt-PT" sz="2500" b="1" spc="-241" dirty="0">
                <a:solidFill>
                  <a:srgbClr val="008000"/>
                </a:solidFill>
                <a:latin typeface="Arial"/>
                <a:cs typeface="Arial"/>
              </a:rPr>
              <a:t>Uma etapa final destila (purifica) o etanol até à concentração desejada e remove a água</a:t>
            </a:r>
            <a:r>
              <a:rPr sz="2500" b="1" spc="-172" dirty="0">
                <a:solidFill>
                  <a:srgbClr val="008000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3848" marR="4611" indent="-172898" algn="just">
              <a:lnSpc>
                <a:spcPct val="100299"/>
              </a:lnSpc>
              <a:spcBef>
                <a:spcPts val="427"/>
              </a:spcBef>
            </a:pPr>
            <a:r>
              <a:rPr lang="pt-PT" sz="2500" b="1" spc="-195" dirty="0">
                <a:latin typeface="Arial"/>
                <a:cs typeface="Arial"/>
              </a:rPr>
              <a:t>O processo de produção de etanol a partir de cereais também produz vários coprodutos, tais como </a:t>
            </a:r>
            <a:r>
              <a:rPr lang="pt-PT" sz="2500" b="1" spc="-195" dirty="0">
                <a:solidFill>
                  <a:schemeClr val="accent6"/>
                </a:solidFill>
                <a:latin typeface="Arial"/>
                <a:cs typeface="Arial"/>
              </a:rPr>
              <a:t>alimentos para animais ricos em proteínas </a:t>
            </a:r>
            <a:r>
              <a:rPr lang="pt-PT" sz="2500" b="1" spc="-195" dirty="0">
                <a:latin typeface="Arial"/>
                <a:cs typeface="Arial"/>
              </a:rPr>
              <a:t>(por exemplo, grãos secos solúveis de destilaria, ou DDGS) e, nalguns casos, </a:t>
            </a:r>
            <a:r>
              <a:rPr lang="pt-PT" sz="2500" b="1" spc="-195" dirty="0">
                <a:solidFill>
                  <a:schemeClr val="accent6"/>
                </a:solidFill>
                <a:latin typeface="Arial"/>
                <a:cs typeface="Arial"/>
              </a:rPr>
              <a:t>adoçantes</a:t>
            </a:r>
            <a:r>
              <a:rPr lang="pt-PT" sz="2500" b="1" spc="-195" dirty="0">
                <a:latin typeface="Arial"/>
                <a:cs typeface="Arial"/>
              </a:rPr>
              <a:t>, embora isto varie em função da matéria-prima específica e do processo utilizado</a:t>
            </a:r>
            <a:r>
              <a:rPr sz="2500" b="1" spc="-172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xfrm>
            <a:off x="2818715" y="368114"/>
            <a:ext cx="6736582" cy="68874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427" dirty="0"/>
              <a:t>Produção de etanol a partir de cereais</a:t>
            </a:r>
            <a:endParaRPr spc="-368" dirty="0"/>
          </a:p>
        </p:txBody>
      </p:sp>
      <p:sp>
        <p:nvSpPr>
          <p:cNvPr id="114" name="object 114"/>
          <p:cNvSpPr txBox="1"/>
          <p:nvPr/>
        </p:nvSpPr>
        <p:spPr>
          <a:xfrm>
            <a:off x="5207208" y="1053718"/>
            <a:ext cx="2703610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 </a:t>
            </a:r>
            <a:r>
              <a:rPr sz="3993" b="1" spc="-404" dirty="0">
                <a:solidFill>
                  <a:srgbClr val="008000"/>
                </a:solidFill>
                <a:latin typeface="Arial"/>
                <a:cs typeface="Arial"/>
              </a:rPr>
              <a:t>Process</a:t>
            </a: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endParaRPr sz="399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 txBox="1">
            <a:spLocks noGrp="1"/>
          </p:cNvSpPr>
          <p:nvPr>
            <p:ph type="title"/>
          </p:nvPr>
        </p:nvSpPr>
        <p:spPr>
          <a:xfrm>
            <a:off x="2793312" y="308319"/>
            <a:ext cx="7357367" cy="6261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427" dirty="0"/>
              <a:t>Produção de etanol a partir de cereais</a:t>
            </a:r>
            <a:endParaRPr spc="-368" dirty="0"/>
          </a:p>
        </p:txBody>
      </p:sp>
      <p:sp>
        <p:nvSpPr>
          <p:cNvPr id="111" name="object 111"/>
          <p:cNvSpPr txBox="1"/>
          <p:nvPr/>
        </p:nvSpPr>
        <p:spPr>
          <a:xfrm>
            <a:off x="5207208" y="988883"/>
            <a:ext cx="2913335" cy="6239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 </a:t>
            </a:r>
            <a:r>
              <a:rPr sz="3993" b="1" spc="-404" dirty="0">
                <a:solidFill>
                  <a:srgbClr val="008000"/>
                </a:solidFill>
                <a:latin typeface="Arial"/>
                <a:cs typeface="Arial"/>
              </a:rPr>
              <a:t>Process</a:t>
            </a: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endParaRPr sz="3993" dirty="0">
              <a:latin typeface="Arial"/>
              <a:cs typeface="Arial"/>
            </a:endParaRPr>
          </a:p>
        </p:txBody>
      </p:sp>
      <p:pic>
        <p:nvPicPr>
          <p:cNvPr id="113" name="object 1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5639" y="1706956"/>
            <a:ext cx="6404160" cy="4791954"/>
          </a:xfrm>
          <a:prstGeom prst="rect">
            <a:avLst/>
          </a:prstGeom>
        </p:spPr>
      </p:pic>
      <p:sp>
        <p:nvSpPr>
          <p:cNvPr id="115" name="object 115"/>
          <p:cNvSpPr txBox="1"/>
          <p:nvPr/>
        </p:nvSpPr>
        <p:spPr>
          <a:xfrm>
            <a:off x="9234343" y="849338"/>
            <a:ext cx="323882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dirty="0">
                <a:solidFill>
                  <a:srgbClr val="FFFFFF"/>
                </a:solidFill>
                <a:latin typeface="Georgia"/>
                <a:cs typeface="Georgia"/>
              </a:rPr>
              <a:t>IMP</a:t>
            </a:r>
            <a:endParaRPr sz="1089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 txBox="1">
            <a:spLocks noGrp="1"/>
          </p:cNvSpPr>
          <p:nvPr>
            <p:ph type="title"/>
          </p:nvPr>
        </p:nvSpPr>
        <p:spPr>
          <a:xfrm>
            <a:off x="2474530" y="427616"/>
            <a:ext cx="7474813" cy="6261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427" dirty="0"/>
              <a:t>Produção de etanol a partir de cereais</a:t>
            </a:r>
            <a:endParaRPr spc="-368" dirty="0"/>
          </a:p>
        </p:txBody>
      </p:sp>
      <p:sp>
        <p:nvSpPr>
          <p:cNvPr id="111" name="object 111"/>
          <p:cNvSpPr txBox="1"/>
          <p:nvPr/>
        </p:nvSpPr>
        <p:spPr>
          <a:xfrm>
            <a:off x="5207208" y="1053718"/>
            <a:ext cx="2342884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 </a:t>
            </a:r>
            <a:r>
              <a:rPr sz="3993" b="1" spc="-404" dirty="0">
                <a:solidFill>
                  <a:srgbClr val="008000"/>
                </a:solidFill>
                <a:latin typeface="Arial"/>
                <a:cs typeface="Arial"/>
              </a:rPr>
              <a:t>Process</a:t>
            </a:r>
            <a:r>
              <a:rPr lang="pt-PT" sz="3993" b="1" spc="-404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endParaRPr sz="3993" dirty="0">
              <a:latin typeface="Arial"/>
              <a:cs typeface="Arial"/>
            </a:endParaRPr>
          </a:p>
        </p:txBody>
      </p:sp>
      <p:pic>
        <p:nvPicPr>
          <p:cNvPr id="112" name="object 1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0056" y="1839506"/>
            <a:ext cx="6219744" cy="46738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2004252" y="731871"/>
            <a:ext cx="9543570" cy="68874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522" dirty="0"/>
              <a:t>Biomassa celulósica para etanol</a:t>
            </a:r>
            <a:endParaRPr spc="-363" dirty="0"/>
          </a:p>
        </p:txBody>
      </p:sp>
      <p:sp>
        <p:nvSpPr>
          <p:cNvPr id="106" name="object 106"/>
          <p:cNvSpPr txBox="1">
            <a:spLocks noGrp="1"/>
          </p:cNvSpPr>
          <p:nvPr>
            <p:ph idx="1"/>
          </p:nvPr>
        </p:nvSpPr>
        <p:spPr>
          <a:xfrm>
            <a:off x="1520940" y="2364136"/>
            <a:ext cx="9543570" cy="3266288"/>
          </a:xfrm>
          <a:prstGeom prst="rect">
            <a:avLst/>
          </a:prstGeom>
        </p:spPr>
        <p:txBody>
          <a:bodyPr vert="horz" wrap="square" lIns="0" tIns="542299" rIns="0" bIns="0" rtlCol="0">
            <a:spAutoFit/>
          </a:bodyPr>
          <a:lstStyle/>
          <a:p>
            <a:pPr marL="349830" marR="4611" indent="-172898" algn="just">
              <a:lnSpc>
                <a:spcPct val="100000"/>
              </a:lnSpc>
              <a:spcBef>
                <a:spcPts val="91"/>
              </a:spcBef>
            </a:pPr>
            <a:r>
              <a:rPr lang="pt-PT" sz="2500" spc="-191" dirty="0"/>
              <a:t>A maior parte da matéria vegetal não é constituída por açúcar ou amido, mas sim por </a:t>
            </a:r>
            <a:r>
              <a:rPr lang="pt-PT" sz="2500" spc="-191" dirty="0">
                <a:solidFill>
                  <a:schemeClr val="accent6"/>
                </a:solidFill>
              </a:rPr>
              <a:t>celulose</a:t>
            </a:r>
            <a:r>
              <a:rPr lang="pt-PT" sz="2500" spc="-191" dirty="0"/>
              <a:t>, </a:t>
            </a:r>
            <a:r>
              <a:rPr lang="pt-PT" sz="2500" spc="-191" dirty="0">
                <a:solidFill>
                  <a:schemeClr val="accent6"/>
                </a:solidFill>
              </a:rPr>
              <a:t>hemicelulose</a:t>
            </a:r>
            <a:r>
              <a:rPr lang="pt-PT" sz="2500" spc="-191" dirty="0"/>
              <a:t> e </a:t>
            </a:r>
            <a:r>
              <a:rPr lang="pt-PT" sz="2500" spc="-191" dirty="0">
                <a:solidFill>
                  <a:schemeClr val="accent6"/>
                </a:solidFill>
              </a:rPr>
              <a:t>lenhina</a:t>
            </a:r>
            <a:r>
              <a:rPr lang="pt-PT" sz="2500" spc="-191" dirty="0"/>
              <a:t>. A parte verde de uma planta é composta quase inteiramente por estas três substâncias.</a:t>
            </a:r>
          </a:p>
          <a:p>
            <a:pPr marL="349830" marR="4611" indent="-172898" algn="just">
              <a:lnSpc>
                <a:spcPct val="100000"/>
              </a:lnSpc>
              <a:spcBef>
                <a:spcPts val="91"/>
              </a:spcBef>
            </a:pPr>
            <a:r>
              <a:rPr lang="pt-PT" sz="2500" spc="-191" dirty="0"/>
              <a:t>A celulose e a hemicelulose podem ser convertidas em álcool se forem primeiro convertidas em açúcar (a lignina não pode).</a:t>
            </a:r>
          </a:p>
          <a:p>
            <a:pPr marL="349830" marR="4611" indent="-172898" algn="just">
              <a:lnSpc>
                <a:spcPct val="100000"/>
              </a:lnSpc>
              <a:spcBef>
                <a:spcPts val="91"/>
              </a:spcBef>
            </a:pPr>
            <a:r>
              <a:rPr lang="pt-PT" sz="2500" spc="-191" dirty="0"/>
              <a:t>O processo, no entanto, é mais complicado do que a conversão do amido em açúcares e depois em álcool.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4927357" y="1579326"/>
            <a:ext cx="2218188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3993" b="1" spc="-386" dirty="0" err="1">
                <a:solidFill>
                  <a:srgbClr val="008000"/>
                </a:solidFill>
                <a:latin typeface="Arial"/>
                <a:cs typeface="Arial"/>
              </a:rPr>
              <a:t>Produ</a:t>
            </a:r>
            <a:r>
              <a:rPr lang="pt-PT" sz="3993" b="1" spc="-386" dirty="0" err="1">
                <a:solidFill>
                  <a:srgbClr val="008000"/>
                </a:solidFill>
                <a:latin typeface="Arial"/>
                <a:cs typeface="Arial"/>
              </a:rPr>
              <a:t>ção</a:t>
            </a:r>
            <a:endParaRPr sz="399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439F13-674A-4327-AB14-09EED1D8C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8391" y="1311239"/>
            <a:ext cx="4263887" cy="836337"/>
          </a:xfrm>
        </p:spPr>
        <p:txBody>
          <a:bodyPr>
            <a:normAutofit fontScale="90000"/>
          </a:bodyPr>
          <a:lstStyle/>
          <a:p>
            <a:r>
              <a:rPr lang="it-IT" dirty="0"/>
              <a:t>Introdução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2CC577-7647-4194-95D6-59B62A901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7007"/>
            <a:ext cx="9144000" cy="355595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PT" sz="10000" dirty="0"/>
              <a:t>Numa época marcada por preocupações ambientais crescentes e uma procura urgente de soluções energéticas sustentáveis, a bioenergia destaca-se como uma resposta promissora na intersecção das energias renováveis e da agricultura. A bioenergia engloba uma série de formas de energia derivadas de materiais orgânicos, predominantemente recursos biológicos como plantas e biomassa, com o objetivo de produzir energia e calor. Um elemento fundamental na produção de bioenergia gira em torno do cultivo de culturas energéticas específicas. Estas culturas são intencionalmente cultivadas com o único objetivo de gerar energia sob várias formas, incluindo eletricidade, calor e biocombustíveis. O cultivo de culturas energéticas desempenha um papel fundamental no sector da bioenergia, proporcionando uma alternativa ecológica e economicamente viável aos combustíveis fósseis tradicionais</a:t>
            </a:r>
            <a:r>
              <a:rPr lang="en-GB" sz="10000" dirty="0"/>
              <a:t>.</a:t>
            </a:r>
            <a:endParaRPr lang="it-IT" sz="10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37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 txBox="1">
            <a:spLocks noGrp="1"/>
          </p:cNvSpPr>
          <p:nvPr>
            <p:ph type="title"/>
          </p:nvPr>
        </p:nvSpPr>
        <p:spPr>
          <a:xfrm>
            <a:off x="2357306" y="474033"/>
            <a:ext cx="7657706" cy="6261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522" dirty="0"/>
              <a:t>Produto de biomassa celular para etanol</a:t>
            </a:r>
            <a:endParaRPr spc="-439" dirty="0"/>
          </a:p>
        </p:txBody>
      </p:sp>
      <p:pic>
        <p:nvPicPr>
          <p:cNvPr id="112" name="object 1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1537" y="1270407"/>
            <a:ext cx="7843475" cy="516366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142819" y="1949061"/>
            <a:ext cx="11897140" cy="481833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4424" marR="13255" indent="-172898" algn="just">
              <a:spcBef>
                <a:spcPts val="91"/>
              </a:spcBef>
            </a:pPr>
            <a:r>
              <a:rPr lang="pt-PT" sz="2500" b="1" spc="-182" dirty="0">
                <a:latin typeface="Arial"/>
                <a:cs typeface="Arial"/>
              </a:rPr>
              <a:t>O desenvolvimento de um processo viável e comercial de etanol celulósico pode trazer vários benefícios importantes </a:t>
            </a:r>
            <a:r>
              <a:rPr sz="2500" b="1" spc="-113" dirty="0">
                <a:latin typeface="Arial"/>
                <a:cs typeface="Arial"/>
              </a:rPr>
              <a:t>:</a:t>
            </a:r>
            <a:endParaRPr sz="2500" dirty="0">
              <a:latin typeface="Arial"/>
              <a:cs typeface="Arial"/>
            </a:endParaRPr>
          </a:p>
          <a:p>
            <a:pPr marL="184424" marR="4611" indent="-172898" algn="just">
              <a:lnSpc>
                <a:spcPct val="98300"/>
              </a:lnSpc>
              <a:spcBef>
                <a:spcPts val="472"/>
              </a:spcBef>
              <a:buClr>
                <a:srgbClr val="D16349"/>
              </a:buClr>
              <a:buSzPct val="95000"/>
              <a:buFont typeface="Wingdings"/>
              <a:buChar char=""/>
              <a:tabLst>
                <a:tab pos="217850" algn="l"/>
              </a:tabLst>
            </a:pPr>
            <a:r>
              <a:rPr lang="pt-PT" sz="2500" b="1" spc="-195" dirty="0">
                <a:latin typeface="Arial"/>
                <a:cs typeface="Arial"/>
              </a:rPr>
              <a:t>Acesso a uma gama muito mais vasta de potenciais matérias-primas (incluindo resíduos de materiais celulósicos e culturas celulósicas específicas, como gramíneas e árvores), abrindo a porta a níveis de produção de etanol muito mais elevados</a:t>
            </a:r>
            <a:r>
              <a:rPr sz="2500" b="1" spc="-91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217275" indent="-206324" algn="just">
              <a:spcBef>
                <a:spcPts val="436"/>
              </a:spcBef>
              <a:buClr>
                <a:srgbClr val="D16349"/>
              </a:buClr>
              <a:buSzPct val="95000"/>
              <a:buFont typeface="Wingdings"/>
              <a:buChar char=""/>
              <a:tabLst>
                <a:tab pos="217850" algn="l"/>
              </a:tabLst>
            </a:pPr>
            <a:r>
              <a:rPr lang="pt-PT" sz="2500" b="1" spc="-168" dirty="0">
                <a:latin typeface="Arial"/>
                <a:cs typeface="Arial"/>
              </a:rPr>
              <a:t>Maior prevenção de conflitos com a utilização dos solos para a produção de alimentos para consumo humano e animal</a:t>
            </a:r>
            <a:r>
              <a:rPr sz="2500" b="1" spc="-168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4424" marR="13255" indent="-172898" algn="just">
              <a:lnSpc>
                <a:spcPct val="100800"/>
              </a:lnSpc>
              <a:spcBef>
                <a:spcPts val="436"/>
              </a:spcBef>
              <a:buClr>
                <a:srgbClr val="D16349"/>
              </a:buClr>
              <a:buSzPct val="95000"/>
              <a:buFont typeface="Wingdings"/>
              <a:buChar char=""/>
              <a:tabLst>
                <a:tab pos="217850" algn="l"/>
              </a:tabLst>
            </a:pPr>
            <a:r>
              <a:rPr lang="pt-PT" sz="2500" b="1" spc="-241" dirty="0">
                <a:latin typeface="Arial"/>
                <a:cs typeface="Arial"/>
              </a:rPr>
              <a:t>Uma deslocação muito maior de energia fóssil por litro de combustível, devido a sistemas quase totalmente movidos a biomassa</a:t>
            </a:r>
            <a:r>
              <a:rPr sz="2500" b="1" spc="-91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4424" marR="13255" indent="-172898" algn="just">
              <a:lnSpc>
                <a:spcPct val="100800"/>
              </a:lnSpc>
              <a:spcBef>
                <a:spcPts val="417"/>
              </a:spcBef>
              <a:buClr>
                <a:srgbClr val="D16349"/>
              </a:buClr>
              <a:buSzPct val="95000"/>
              <a:buFont typeface="Wingdings"/>
              <a:buChar char=""/>
              <a:tabLst>
                <a:tab pos="217850" algn="l"/>
              </a:tabLst>
            </a:pPr>
            <a:r>
              <a:rPr lang="pt-PT" sz="2500" b="1" spc="-213" dirty="0">
                <a:latin typeface="Arial"/>
                <a:cs typeface="Arial"/>
              </a:rPr>
              <a:t>Emissões líquidas de gases com efeito de estufa do poço até às rodas muito inferiores às dos processos de produção de etanol de cereais alimentados principalmente por energia fóssil</a:t>
            </a:r>
            <a:r>
              <a:rPr sz="2500" b="1" spc="-185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1467357" y="535742"/>
            <a:ext cx="9543570" cy="62719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z="4000" spc="-522" dirty="0"/>
              <a:t>Biomassa celulósica para etanol</a:t>
            </a:r>
            <a:endParaRPr sz="4000" spc="-200" dirty="0"/>
          </a:p>
        </p:txBody>
      </p:sp>
      <p:sp>
        <p:nvSpPr>
          <p:cNvPr id="113" name="object 113"/>
          <p:cNvSpPr txBox="1"/>
          <p:nvPr/>
        </p:nvSpPr>
        <p:spPr>
          <a:xfrm>
            <a:off x="4982295" y="1347960"/>
            <a:ext cx="2218188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3993" b="1" spc="-386" dirty="0" err="1">
                <a:solidFill>
                  <a:srgbClr val="008000"/>
                </a:solidFill>
                <a:latin typeface="Arial"/>
                <a:cs typeface="Arial"/>
              </a:rPr>
              <a:t>Produ</a:t>
            </a:r>
            <a:r>
              <a:rPr lang="pt-PT" sz="3993" b="1" spc="-386" dirty="0" err="1">
                <a:solidFill>
                  <a:srgbClr val="008000"/>
                </a:solidFill>
                <a:latin typeface="Arial"/>
                <a:cs typeface="Arial"/>
              </a:rPr>
              <a:t>ção</a:t>
            </a:r>
            <a:endParaRPr sz="3993" dirty="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234343" y="849338"/>
            <a:ext cx="323882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dirty="0">
                <a:solidFill>
                  <a:srgbClr val="FFFFFF"/>
                </a:solidFill>
                <a:latin typeface="Georgia"/>
                <a:cs typeface="Georgia"/>
              </a:rPr>
              <a:t>IMP</a:t>
            </a:r>
            <a:endParaRPr sz="1089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155713" y="2039634"/>
            <a:ext cx="11642035" cy="437462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4424" marR="12679" indent="-172898" algn="just">
              <a:spcBef>
                <a:spcPts val="91"/>
              </a:spcBef>
            </a:pPr>
            <a:r>
              <a:rPr lang="pt-PT" sz="2500" b="1" spc="-241" dirty="0">
                <a:latin typeface="Arial"/>
                <a:cs typeface="Arial"/>
              </a:rPr>
              <a:t>Existe uma grande variedade de matérias-primas disponíveis para a produção de etanol a partir de biomassa celulósica</a:t>
            </a:r>
            <a:r>
              <a:rPr sz="2500" b="1" spc="-177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4424" marR="4611" indent="-172898" algn="just">
              <a:lnSpc>
                <a:spcPct val="98300"/>
              </a:lnSpc>
              <a:spcBef>
                <a:spcPts val="472"/>
              </a:spcBef>
            </a:pPr>
            <a:r>
              <a:rPr lang="pt-PT" sz="2500" b="1" spc="-123" dirty="0">
                <a:solidFill>
                  <a:srgbClr val="008000"/>
                </a:solidFill>
                <a:latin typeface="Arial"/>
                <a:cs typeface="Arial"/>
              </a:rPr>
              <a:t>Os resíduos agrícolas </a:t>
            </a:r>
            <a:r>
              <a:rPr lang="pt-PT" sz="2500" b="1" spc="-123" dirty="0">
                <a:latin typeface="Arial"/>
                <a:cs typeface="Arial"/>
              </a:rPr>
              <a:t>(incluindo os resultantes da produção convencional de etanol)</a:t>
            </a:r>
            <a:r>
              <a:rPr lang="pt-PT" sz="2500" b="1" spc="-123" dirty="0">
                <a:solidFill>
                  <a:srgbClr val="008000"/>
                </a:solidFill>
                <a:latin typeface="Arial"/>
                <a:cs typeface="Arial"/>
              </a:rPr>
              <a:t>, os resíduos florestais, os resíduos sólidos urbanos </a:t>
            </a:r>
            <a:r>
              <a:rPr lang="pt-PT" sz="2500" b="1" spc="-123" dirty="0">
                <a:latin typeface="Arial"/>
                <a:cs typeface="Arial"/>
              </a:rPr>
              <a:t>(RSU), </a:t>
            </a:r>
            <a:r>
              <a:rPr lang="pt-PT" sz="2500" b="1" spc="-123" dirty="0">
                <a:solidFill>
                  <a:srgbClr val="008000"/>
                </a:solidFill>
                <a:latin typeface="Arial"/>
                <a:cs typeface="Arial"/>
              </a:rPr>
              <a:t>os resíduos dos processos de fabrico de pasta de papel/papel e as culturas energéticas</a:t>
            </a:r>
            <a:r>
              <a:rPr sz="2500" b="1" spc="-91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4424" marR="4611" indent="-172898" algn="just">
              <a:lnSpc>
                <a:spcPct val="100400"/>
              </a:lnSpc>
              <a:spcBef>
                <a:spcPts val="427"/>
              </a:spcBef>
            </a:pPr>
            <a:r>
              <a:rPr lang="pt-PT" sz="2500" b="1" spc="-159" dirty="0">
                <a:latin typeface="Arial"/>
                <a:cs typeface="Arial"/>
              </a:rPr>
              <a:t>Os resíduos agrícolas disponíveis para conversão em etanol incluem resíduos de culturas como </a:t>
            </a:r>
            <a:r>
              <a:rPr lang="pt-PT" sz="2500" b="1" spc="-159" dirty="0">
                <a:solidFill>
                  <a:schemeClr val="accent6"/>
                </a:solidFill>
                <a:latin typeface="Arial"/>
                <a:cs typeface="Arial"/>
              </a:rPr>
              <a:t>palha de trigo, palha de milho </a:t>
            </a:r>
            <a:r>
              <a:rPr lang="pt-PT" sz="2500" b="1" spc="-159" dirty="0">
                <a:latin typeface="Arial"/>
                <a:cs typeface="Arial"/>
              </a:rPr>
              <a:t>(folhas, caules e espigas), </a:t>
            </a:r>
            <a:r>
              <a:rPr lang="pt-PT" sz="2500" b="1" spc="-159" dirty="0">
                <a:solidFill>
                  <a:schemeClr val="accent6"/>
                </a:solidFill>
                <a:latin typeface="Arial"/>
                <a:cs typeface="Arial"/>
              </a:rPr>
              <a:t>palha de arroz e bagaço</a:t>
            </a:r>
            <a:r>
              <a:rPr lang="pt-PT" sz="2500" b="1" spc="-159" dirty="0">
                <a:latin typeface="Arial"/>
                <a:cs typeface="Arial"/>
              </a:rPr>
              <a:t> (resíduos de cana-de-açúcar</a:t>
            </a:r>
            <a:r>
              <a:rPr sz="2500" b="1" spc="-163" dirty="0">
                <a:latin typeface="Arial"/>
                <a:cs typeface="Arial"/>
              </a:rPr>
              <a:t>).</a:t>
            </a:r>
            <a:endParaRPr sz="2500" dirty="0">
              <a:latin typeface="Arial"/>
              <a:cs typeface="Arial"/>
            </a:endParaRPr>
          </a:p>
          <a:p>
            <a:pPr marL="184424" marR="12679" indent="-172898" algn="just">
              <a:lnSpc>
                <a:spcPct val="100800"/>
              </a:lnSpc>
              <a:spcBef>
                <a:spcPts val="417"/>
              </a:spcBef>
            </a:pPr>
            <a:r>
              <a:rPr lang="pt-PT" sz="2500" b="1" spc="-168" dirty="0">
                <a:latin typeface="Arial"/>
                <a:cs typeface="Arial"/>
              </a:rPr>
              <a:t>Os resíduos florestais incluem madeira subutilizada e resíduos de exploração florestal; madeira morta em bruto, podre e recuperável; e excesso de rebentos e pequenas árvores</a:t>
            </a:r>
            <a:r>
              <a:rPr sz="2500" b="1" spc="-150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1478475" y="538388"/>
            <a:ext cx="5638119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z="3600" spc="-522" dirty="0"/>
              <a:t>Biomassa celulósica para etanol</a:t>
            </a:r>
            <a:endParaRPr sz="3600" spc="-200" dirty="0"/>
          </a:p>
        </p:txBody>
      </p:sp>
      <p:sp>
        <p:nvSpPr>
          <p:cNvPr id="113" name="object 113"/>
          <p:cNvSpPr txBox="1"/>
          <p:nvPr/>
        </p:nvSpPr>
        <p:spPr>
          <a:xfrm>
            <a:off x="3323433" y="1104024"/>
            <a:ext cx="5306594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3993" b="1" spc="-481" dirty="0">
                <a:solidFill>
                  <a:srgbClr val="008000"/>
                </a:solidFill>
                <a:latin typeface="Arial"/>
                <a:cs typeface="Arial"/>
              </a:rPr>
              <a:t>Produção: </a:t>
            </a:r>
            <a:r>
              <a:rPr lang="pt-PT" sz="3993" b="1" spc="-481" dirty="0" err="1">
                <a:solidFill>
                  <a:srgbClr val="008000"/>
                </a:solidFill>
                <a:latin typeface="Arial"/>
                <a:cs typeface="Arial"/>
              </a:rPr>
              <a:t>Materias-Primas</a:t>
            </a:r>
            <a:endParaRPr sz="399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1133061" y="1949061"/>
            <a:ext cx="9327899" cy="3581286"/>
          </a:xfrm>
          <a:prstGeom prst="rect">
            <a:avLst/>
          </a:prstGeom>
        </p:spPr>
        <p:txBody>
          <a:bodyPr vert="horz" wrap="square" lIns="0" tIns="66851" rIns="0" bIns="0" rtlCol="0">
            <a:spAutoFit/>
          </a:bodyPr>
          <a:lstStyle/>
          <a:p>
            <a:pPr marL="11527" algn="just">
              <a:spcBef>
                <a:spcPts val="526"/>
              </a:spcBef>
            </a:pPr>
            <a:r>
              <a:rPr lang="pt-PT" sz="2500" b="1" spc="-268" dirty="0">
                <a:solidFill>
                  <a:srgbClr val="008000"/>
                </a:solidFill>
                <a:latin typeface="Arial"/>
                <a:cs typeface="Arial"/>
              </a:rPr>
              <a:t>Os RSU </a:t>
            </a:r>
            <a:r>
              <a:rPr lang="pt-PT" sz="2500" b="1" spc="-268" dirty="0">
                <a:latin typeface="Arial"/>
                <a:cs typeface="Arial"/>
              </a:rPr>
              <a:t>contêm alguns </a:t>
            </a:r>
            <a:r>
              <a:rPr lang="pt-PT" sz="2500" b="1" spc="-268" dirty="0">
                <a:solidFill>
                  <a:srgbClr val="008000"/>
                </a:solidFill>
                <a:latin typeface="Arial"/>
                <a:cs typeface="Arial"/>
              </a:rPr>
              <a:t>materiais celulósicos</a:t>
            </a:r>
            <a:r>
              <a:rPr lang="pt-PT" sz="2500" b="1" spc="-268" dirty="0">
                <a:latin typeface="Arial"/>
                <a:cs typeface="Arial"/>
              </a:rPr>
              <a:t>, como o papel e o cartão</a:t>
            </a:r>
            <a:r>
              <a:rPr sz="2500" b="1" spc="-172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4424" marR="13255" indent="-172898" algn="just">
              <a:lnSpc>
                <a:spcPts val="2106"/>
              </a:lnSpc>
              <a:spcBef>
                <a:spcPts val="563"/>
              </a:spcBef>
            </a:pPr>
            <a:r>
              <a:rPr lang="pt-PT" sz="2500" b="1" spc="-185" dirty="0">
                <a:latin typeface="Arial"/>
                <a:cs typeface="Arial"/>
              </a:rPr>
              <a:t>As culturas energéticas, desenvolvidas e cultivadas especificamente para combustível, incluem árvores, arbustos e gramíneas de crescimento rápido, como choupos híbridos, salgueiros e </a:t>
            </a:r>
            <a:r>
              <a:rPr lang="pt-PT" sz="2500" b="1" spc="-185" dirty="0" err="1">
                <a:latin typeface="Arial"/>
                <a:cs typeface="Arial"/>
              </a:rPr>
              <a:t>switchgrass</a:t>
            </a:r>
            <a:r>
              <a:rPr sz="2500" b="1" spc="-168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4424" marR="4611" indent="-172898" algn="just">
              <a:lnSpc>
                <a:spcPct val="100299"/>
              </a:lnSpc>
              <a:spcBef>
                <a:spcPts val="371"/>
              </a:spcBef>
            </a:pPr>
            <a:r>
              <a:rPr lang="pt-PT" sz="2500" b="1" spc="-195" dirty="0">
                <a:latin typeface="Arial"/>
                <a:cs typeface="Arial"/>
              </a:rPr>
              <a:t>Os componentes celulósicos destes materiais podem variar entre 30% e 70%. </a:t>
            </a:r>
            <a:r>
              <a:rPr lang="pt-PT" sz="2500" b="1" spc="-195" dirty="0">
                <a:solidFill>
                  <a:srgbClr val="008000"/>
                </a:solidFill>
                <a:latin typeface="Arial"/>
                <a:cs typeface="Arial"/>
              </a:rPr>
              <a:t>O restante é lignina, que não pode ser convertida em açúcar, mas pode ser utilizada como combustível de processo na conversão da celulose em álcool</a:t>
            </a:r>
            <a:r>
              <a:rPr sz="2500" b="1" spc="-159" dirty="0">
                <a:latin typeface="Arial"/>
                <a:cs typeface="Arial"/>
              </a:rPr>
              <a:t>,</a:t>
            </a:r>
            <a:r>
              <a:rPr sz="2500" b="1" spc="-154" dirty="0">
                <a:latin typeface="Arial"/>
                <a:cs typeface="Arial"/>
              </a:rPr>
              <a:t> </a:t>
            </a:r>
            <a:r>
              <a:rPr lang="pt-PT" sz="2500" b="1" spc="-168" dirty="0">
                <a:latin typeface="Arial"/>
                <a:cs typeface="Arial"/>
              </a:rPr>
              <a:t>ou pode ser convertida em combustível líquido através da gaseificação e da conversão de gás em líquidos</a:t>
            </a:r>
            <a:r>
              <a:rPr sz="2500" b="1" spc="-172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1458969" y="566520"/>
            <a:ext cx="9543570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z="3600" spc="-522" dirty="0"/>
              <a:t>Biomassa celulósica para etanol</a:t>
            </a:r>
            <a:endParaRPr sz="3600" spc="-200" dirty="0"/>
          </a:p>
        </p:txBody>
      </p:sp>
      <p:sp>
        <p:nvSpPr>
          <p:cNvPr id="113" name="object 113"/>
          <p:cNvSpPr txBox="1"/>
          <p:nvPr/>
        </p:nvSpPr>
        <p:spPr>
          <a:xfrm>
            <a:off x="4136371" y="1288568"/>
            <a:ext cx="5421854" cy="50408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pt-PT" sz="3200" b="1" spc="-481" dirty="0">
                <a:solidFill>
                  <a:srgbClr val="008000"/>
                </a:solidFill>
                <a:latin typeface="Arial"/>
                <a:cs typeface="Arial"/>
              </a:rPr>
              <a:t>Produção – </a:t>
            </a:r>
            <a:r>
              <a:rPr lang="pt-PT" sz="3200" b="1" spc="-481" dirty="0" err="1">
                <a:solidFill>
                  <a:srgbClr val="008000"/>
                </a:solidFill>
                <a:latin typeface="Arial"/>
                <a:cs typeface="Arial"/>
              </a:rPr>
              <a:t>Materias-Primas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234343" y="849338"/>
            <a:ext cx="323882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dirty="0">
                <a:solidFill>
                  <a:srgbClr val="FFFFFF"/>
                </a:solidFill>
                <a:latin typeface="Georgia"/>
                <a:cs typeface="Georgia"/>
              </a:rPr>
              <a:t>IMP</a:t>
            </a:r>
            <a:endParaRPr sz="1089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 txBox="1"/>
          <p:nvPr/>
        </p:nvSpPr>
        <p:spPr>
          <a:xfrm>
            <a:off x="477078" y="1899153"/>
            <a:ext cx="11191461" cy="4788027"/>
          </a:xfrm>
          <a:prstGeom prst="rect">
            <a:avLst/>
          </a:prstGeom>
        </p:spPr>
        <p:txBody>
          <a:bodyPr vert="horz" wrap="square" lIns="0" tIns="66851" rIns="0" bIns="0" rtlCol="0">
            <a:spAutoFit/>
          </a:bodyPr>
          <a:lstStyle/>
          <a:p>
            <a:pPr marL="11527" algn="just">
              <a:spcBef>
                <a:spcPts val="526"/>
              </a:spcBef>
            </a:pPr>
            <a:r>
              <a:rPr lang="pt-PT" sz="2500" b="1" spc="-259" dirty="0">
                <a:latin typeface="Arial"/>
                <a:cs typeface="Arial"/>
              </a:rPr>
              <a:t>Para converter a celulose em etanol</a:t>
            </a:r>
            <a:r>
              <a:rPr sz="2500" b="1" spc="-159" dirty="0">
                <a:latin typeface="Arial"/>
                <a:cs typeface="Arial"/>
              </a:rPr>
              <a:t>,</a:t>
            </a:r>
            <a:r>
              <a:rPr sz="2500" b="1" spc="-95" dirty="0">
                <a:latin typeface="Arial"/>
                <a:cs typeface="Arial"/>
              </a:rPr>
              <a:t> </a:t>
            </a:r>
            <a:r>
              <a:rPr lang="pt-PT" sz="2500" b="1" spc="-191" dirty="0">
                <a:solidFill>
                  <a:srgbClr val="008000"/>
                </a:solidFill>
                <a:latin typeface="Arial"/>
                <a:cs typeface="Arial"/>
              </a:rPr>
              <a:t>devem ocorrer duas etapas fundamentais</a:t>
            </a:r>
            <a:r>
              <a:rPr sz="2500" b="1" spc="-182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533102" marR="4611" indent="-533102" algn="just">
              <a:lnSpc>
                <a:spcPct val="98900"/>
              </a:lnSpc>
              <a:spcBef>
                <a:spcPts val="458"/>
              </a:spcBef>
              <a:buClr>
                <a:srgbClr val="D16349"/>
              </a:buClr>
              <a:buAutoNum type="arabicPeriod"/>
              <a:tabLst>
                <a:tab pos="533102" algn="l"/>
              </a:tabLst>
            </a:pPr>
            <a:r>
              <a:rPr lang="pt-PT" sz="2500" b="1" spc="-136" dirty="0">
                <a:latin typeface="Arial"/>
                <a:cs typeface="Arial"/>
              </a:rPr>
              <a:t>Primeiro, as porções de </a:t>
            </a:r>
            <a:r>
              <a:rPr lang="pt-PT" sz="2500" b="1" spc="-136" dirty="0">
                <a:solidFill>
                  <a:srgbClr val="008000"/>
                </a:solidFill>
                <a:latin typeface="Arial"/>
                <a:cs typeface="Arial"/>
              </a:rPr>
              <a:t>celulose </a:t>
            </a:r>
            <a:r>
              <a:rPr lang="pt-PT" sz="2500" b="1" spc="-136" dirty="0">
                <a:latin typeface="Arial"/>
                <a:cs typeface="Arial"/>
              </a:rPr>
              <a:t>e</a:t>
            </a:r>
            <a:r>
              <a:rPr lang="pt-PT" sz="2500" b="1" spc="-136" dirty="0">
                <a:solidFill>
                  <a:srgbClr val="008000"/>
                </a:solidFill>
                <a:latin typeface="Arial"/>
                <a:cs typeface="Arial"/>
              </a:rPr>
              <a:t> hemicelulose </a:t>
            </a:r>
            <a:r>
              <a:rPr lang="pt-PT" sz="2500" b="1" spc="-136" dirty="0">
                <a:latin typeface="Arial"/>
                <a:cs typeface="Arial"/>
              </a:rPr>
              <a:t>da biomassa devem ser quebradas em açúcares através de um processo chamado </a:t>
            </a:r>
            <a:r>
              <a:rPr lang="pt-PT" sz="2500" b="1" spc="-136" dirty="0">
                <a:solidFill>
                  <a:srgbClr val="008000"/>
                </a:solidFill>
                <a:latin typeface="Arial"/>
                <a:cs typeface="Arial"/>
              </a:rPr>
              <a:t>sacarificação</a:t>
            </a:r>
            <a:r>
              <a:rPr lang="pt-PT" sz="2500" b="1" spc="-136" dirty="0">
                <a:latin typeface="Arial"/>
                <a:cs typeface="Arial"/>
              </a:rPr>
              <a:t>. Os açúcares produzidos, no entanto, são uma mistura complexa de açúcares de cinco e seis carbonos que constituem um desafio maior para a fermentação completa em etanol</a:t>
            </a:r>
            <a:r>
              <a:rPr sz="2500" b="1" spc="-159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533102" marR="4611" indent="-533102" algn="just">
              <a:lnSpc>
                <a:spcPct val="100800"/>
              </a:lnSpc>
              <a:spcBef>
                <a:spcPts val="417"/>
              </a:spcBef>
              <a:buClr>
                <a:srgbClr val="D16349"/>
              </a:buClr>
              <a:buAutoNum type="arabicPeriod"/>
              <a:tabLst>
                <a:tab pos="533102" algn="l"/>
              </a:tabLst>
            </a:pPr>
            <a:r>
              <a:rPr lang="pt-PT" sz="2500" b="1" spc="-185" dirty="0">
                <a:solidFill>
                  <a:srgbClr val="008000"/>
                </a:solidFill>
                <a:latin typeface="Arial"/>
                <a:cs typeface="Arial"/>
              </a:rPr>
              <a:t>Em segundo lugar</a:t>
            </a:r>
            <a:r>
              <a:rPr lang="pt-PT" sz="2500" b="1" spc="-185" dirty="0">
                <a:latin typeface="Arial"/>
                <a:cs typeface="Arial"/>
              </a:rPr>
              <a:t>, estes açúcares têm de ser fermentados para produzir etanol, tal como acontece nos processos de conversão de cereais em etanol</a:t>
            </a:r>
            <a:r>
              <a:rPr sz="2500" b="1" spc="-91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>
              <a:spcBef>
                <a:spcPts val="32"/>
              </a:spcBef>
            </a:pPr>
            <a:endParaRPr sz="2500" dirty="0">
              <a:latin typeface="Arial"/>
              <a:cs typeface="Arial"/>
            </a:endParaRPr>
          </a:p>
          <a:p>
            <a:pPr marL="564799" marR="4611" indent="-553273" algn="just">
              <a:lnSpc>
                <a:spcPct val="100400"/>
              </a:lnSpc>
            </a:pPr>
            <a:r>
              <a:rPr lang="pt-PT" sz="2500" b="1" spc="-195" dirty="0">
                <a:solidFill>
                  <a:srgbClr val="008000"/>
                </a:solidFill>
                <a:latin typeface="Arial"/>
                <a:cs typeface="Arial"/>
              </a:rPr>
              <a:t>O primeiro passo é um grande desafio</a:t>
            </a:r>
            <a:r>
              <a:rPr sz="2500" b="1" spc="-163" dirty="0">
                <a:latin typeface="Arial"/>
                <a:cs typeface="Arial"/>
              </a:rPr>
              <a:t>, </a:t>
            </a:r>
            <a:r>
              <a:rPr lang="pt-PT" sz="2500" b="1" spc="-195" dirty="0">
                <a:latin typeface="Arial"/>
                <a:cs typeface="Arial"/>
              </a:rPr>
              <a:t>e uma variedade de processos </a:t>
            </a:r>
            <a:r>
              <a:rPr lang="pt-PT" sz="2500" b="1" spc="-195" dirty="0">
                <a:solidFill>
                  <a:schemeClr val="accent6"/>
                </a:solidFill>
                <a:latin typeface="Arial"/>
                <a:cs typeface="Arial"/>
              </a:rPr>
              <a:t>térmicos</a:t>
            </a:r>
            <a:r>
              <a:rPr lang="pt-PT" sz="2500" b="1" spc="-195" dirty="0">
                <a:latin typeface="Arial"/>
                <a:cs typeface="Arial"/>
              </a:rPr>
              <a:t>, </a:t>
            </a:r>
            <a:r>
              <a:rPr lang="pt-PT" sz="2500" b="1" spc="-195" dirty="0">
                <a:solidFill>
                  <a:schemeClr val="accent6"/>
                </a:solidFill>
                <a:latin typeface="Arial"/>
                <a:cs typeface="Arial"/>
              </a:rPr>
              <a:t>químicos</a:t>
            </a:r>
            <a:r>
              <a:rPr lang="pt-PT" sz="2500" b="1" spc="-195" dirty="0">
                <a:latin typeface="Arial"/>
                <a:cs typeface="Arial"/>
              </a:rPr>
              <a:t> e </a:t>
            </a:r>
            <a:r>
              <a:rPr lang="pt-PT" sz="2500" b="1" spc="-195" dirty="0">
                <a:solidFill>
                  <a:schemeClr val="accent6"/>
                </a:solidFill>
                <a:latin typeface="Arial"/>
                <a:cs typeface="Arial"/>
              </a:rPr>
              <a:t>biológicos</a:t>
            </a:r>
            <a:r>
              <a:rPr lang="pt-PT" sz="2500" b="1" spc="-195" dirty="0">
                <a:latin typeface="Arial"/>
                <a:cs typeface="Arial"/>
              </a:rPr>
              <a:t> estão a ser desenvolvidos para realizar esta etapa de sacarificação de uma forma eficiente e de baixo custo</a:t>
            </a:r>
            <a:r>
              <a:rPr sz="2500" b="1" spc="-91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xfrm>
            <a:off x="1618359" y="551566"/>
            <a:ext cx="5518797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z="3600" spc="-522" dirty="0"/>
              <a:t>Biomassa celulósica para etanol</a:t>
            </a:r>
            <a:endParaRPr sz="3600" spc="-200" dirty="0"/>
          </a:p>
        </p:txBody>
      </p:sp>
      <p:sp>
        <p:nvSpPr>
          <p:cNvPr id="114" name="object 114"/>
          <p:cNvSpPr txBox="1"/>
          <p:nvPr/>
        </p:nvSpPr>
        <p:spPr>
          <a:xfrm>
            <a:off x="4986906" y="1225904"/>
            <a:ext cx="2218188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3993" b="1" spc="-386" dirty="0" err="1">
                <a:solidFill>
                  <a:srgbClr val="008000"/>
                </a:solidFill>
                <a:latin typeface="Arial"/>
                <a:cs typeface="Arial"/>
              </a:rPr>
              <a:t>Produ</a:t>
            </a:r>
            <a:r>
              <a:rPr lang="pt-PT" sz="3993" b="1" spc="-386" dirty="0" err="1">
                <a:solidFill>
                  <a:srgbClr val="008000"/>
                </a:solidFill>
                <a:latin typeface="Arial"/>
                <a:cs typeface="Arial"/>
              </a:rPr>
              <a:t>ção</a:t>
            </a:r>
            <a:endParaRPr sz="3993" dirty="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234343" y="849338"/>
            <a:ext cx="323882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dirty="0">
                <a:solidFill>
                  <a:srgbClr val="FFFFFF"/>
                </a:solidFill>
                <a:latin typeface="Georgia"/>
                <a:cs typeface="Georgia"/>
              </a:rPr>
              <a:t>IMP</a:t>
            </a:r>
            <a:endParaRPr sz="1089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 txBox="1"/>
          <p:nvPr/>
        </p:nvSpPr>
        <p:spPr>
          <a:xfrm>
            <a:off x="828619" y="1891949"/>
            <a:ext cx="10525539" cy="4834193"/>
          </a:xfrm>
          <a:prstGeom prst="rect">
            <a:avLst/>
          </a:prstGeom>
        </p:spPr>
        <p:txBody>
          <a:bodyPr vert="horz" wrap="square" lIns="0" tIns="66851" rIns="0" bIns="0" rtlCol="0">
            <a:spAutoFit/>
          </a:bodyPr>
          <a:lstStyle/>
          <a:p>
            <a:pPr marL="11527" algn="just">
              <a:spcBef>
                <a:spcPts val="526"/>
              </a:spcBef>
            </a:pPr>
            <a:r>
              <a:rPr lang="pt-PT" sz="2500" b="1" spc="-259" dirty="0">
                <a:latin typeface="Arial"/>
                <a:cs typeface="Arial"/>
              </a:rPr>
              <a:t>Para converter a celulose em etanol</a:t>
            </a:r>
            <a:r>
              <a:rPr sz="2500" b="1" spc="-159" dirty="0">
                <a:latin typeface="Arial"/>
                <a:cs typeface="Arial"/>
              </a:rPr>
              <a:t>,</a:t>
            </a:r>
            <a:r>
              <a:rPr sz="2500" b="1" spc="-95" dirty="0">
                <a:latin typeface="Arial"/>
                <a:cs typeface="Arial"/>
              </a:rPr>
              <a:t> </a:t>
            </a:r>
            <a:r>
              <a:rPr lang="pt-PT" sz="2500" b="1" spc="-191" dirty="0">
                <a:solidFill>
                  <a:srgbClr val="008000"/>
                </a:solidFill>
                <a:latin typeface="Arial"/>
                <a:cs typeface="Arial"/>
              </a:rPr>
              <a:t>devem ocorrer duas etapas fundamentais</a:t>
            </a:r>
            <a:r>
              <a:rPr sz="2500" b="1" spc="-182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84424" marR="4611" indent="-172898" algn="just">
              <a:lnSpc>
                <a:spcPct val="98900"/>
              </a:lnSpc>
              <a:spcBef>
                <a:spcPts val="458"/>
              </a:spcBef>
            </a:pPr>
            <a:r>
              <a:rPr lang="pt-PT" sz="2500" b="1" spc="-136" dirty="0">
                <a:solidFill>
                  <a:srgbClr val="008000"/>
                </a:solidFill>
                <a:latin typeface="Arial"/>
                <a:cs typeface="Arial"/>
              </a:rPr>
              <a:t>Primeiro, </a:t>
            </a:r>
            <a:r>
              <a:rPr lang="pt-PT" sz="2500" b="1" spc="-136" dirty="0">
                <a:latin typeface="Arial"/>
                <a:cs typeface="Arial"/>
              </a:rPr>
              <a:t>as porções de </a:t>
            </a:r>
            <a:r>
              <a:rPr lang="pt-PT" sz="2500" b="1" spc="-136" dirty="0">
                <a:solidFill>
                  <a:srgbClr val="008000"/>
                </a:solidFill>
                <a:latin typeface="Arial"/>
                <a:cs typeface="Arial"/>
              </a:rPr>
              <a:t>celulose </a:t>
            </a:r>
            <a:r>
              <a:rPr lang="pt-PT" sz="2500" b="1" spc="-136" dirty="0">
                <a:latin typeface="Arial"/>
                <a:cs typeface="Arial"/>
              </a:rPr>
              <a:t>e</a:t>
            </a:r>
            <a:r>
              <a:rPr lang="pt-PT" sz="2500" b="1" spc="-136" dirty="0">
                <a:solidFill>
                  <a:srgbClr val="008000"/>
                </a:solidFill>
                <a:latin typeface="Arial"/>
                <a:cs typeface="Arial"/>
              </a:rPr>
              <a:t> hemicelulose </a:t>
            </a:r>
            <a:r>
              <a:rPr lang="pt-PT" sz="2500" b="1" spc="-136" dirty="0">
                <a:latin typeface="Arial"/>
                <a:cs typeface="Arial"/>
              </a:rPr>
              <a:t>da biomassa devem ser </a:t>
            </a:r>
            <a:r>
              <a:rPr lang="pt-PT" sz="2500" b="1" spc="-136" dirty="0">
                <a:solidFill>
                  <a:srgbClr val="008000"/>
                </a:solidFill>
                <a:latin typeface="Arial"/>
                <a:cs typeface="Arial"/>
              </a:rPr>
              <a:t>quebradas </a:t>
            </a:r>
            <a:r>
              <a:rPr lang="pt-PT" sz="2500" b="1" spc="-136" dirty="0">
                <a:latin typeface="Arial"/>
                <a:cs typeface="Arial"/>
              </a:rPr>
              <a:t>em açúcares através de um processo chamado </a:t>
            </a:r>
            <a:r>
              <a:rPr lang="pt-PT" sz="2500" b="1" spc="-136" dirty="0">
                <a:solidFill>
                  <a:srgbClr val="008000"/>
                </a:solidFill>
                <a:latin typeface="Arial"/>
                <a:cs typeface="Arial"/>
              </a:rPr>
              <a:t>sacarificação. </a:t>
            </a:r>
            <a:r>
              <a:rPr lang="pt-PT" sz="2500" b="1" spc="-136" dirty="0">
                <a:latin typeface="Arial"/>
                <a:cs typeface="Arial"/>
              </a:rPr>
              <a:t>Os açúcares produzidos, no entanto, são uma mistura complexa de açúcares de cinco e seis carbonos que constituem um desafio maior para a fermentação completa em etanol.</a:t>
            </a:r>
          </a:p>
          <a:p>
            <a:pPr marL="184424" marR="4611" indent="-172898" algn="just">
              <a:lnSpc>
                <a:spcPct val="98900"/>
              </a:lnSpc>
              <a:spcBef>
                <a:spcPts val="458"/>
              </a:spcBef>
            </a:pPr>
            <a:r>
              <a:rPr lang="pt-PT" sz="2500" b="1" spc="-136" dirty="0">
                <a:solidFill>
                  <a:srgbClr val="008000"/>
                </a:solidFill>
                <a:latin typeface="Arial"/>
                <a:cs typeface="Arial"/>
              </a:rPr>
              <a:t>Em segundo lugar, </a:t>
            </a:r>
            <a:r>
              <a:rPr lang="pt-PT" sz="2500" b="1" spc="-136" dirty="0">
                <a:latin typeface="Arial"/>
                <a:cs typeface="Arial"/>
              </a:rPr>
              <a:t>estes açúcares têm de ser fermentados para produzir etanol, tal como acontece nos processos de conversão de cereais em etanol.</a:t>
            </a:r>
          </a:p>
          <a:p>
            <a:pPr marL="184424" marR="4611" indent="-172898" algn="just">
              <a:lnSpc>
                <a:spcPct val="98900"/>
              </a:lnSpc>
              <a:spcBef>
                <a:spcPts val="458"/>
              </a:spcBef>
            </a:pPr>
            <a:r>
              <a:rPr lang="pt-PT" sz="2500" b="1" spc="-136" dirty="0">
                <a:solidFill>
                  <a:schemeClr val="accent6"/>
                </a:solidFill>
                <a:latin typeface="Arial"/>
                <a:cs typeface="Arial"/>
              </a:rPr>
              <a:t>O primeiro passo é um grande desafio</a:t>
            </a:r>
            <a:r>
              <a:rPr lang="pt-PT" sz="2500" b="1" spc="-136" dirty="0">
                <a:latin typeface="Arial"/>
                <a:cs typeface="Arial"/>
              </a:rPr>
              <a:t>, e uma variedade de processos térmicos, químicos e biológicos estão a ser desenvolvidos para realizar esta etapa de sacarificação de uma forma eficiente e de baixo custo. 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xfrm>
            <a:off x="1319603" y="566520"/>
            <a:ext cx="9543570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sz="3600" spc="-522" dirty="0"/>
              <a:t>C</a:t>
            </a:r>
            <a:r>
              <a:rPr sz="3600" spc="-404" dirty="0"/>
              <a:t>e</a:t>
            </a:r>
            <a:r>
              <a:rPr sz="3600" spc="-204" dirty="0"/>
              <a:t>ll</a:t>
            </a:r>
            <a:r>
              <a:rPr sz="3600" spc="-327" dirty="0"/>
              <a:t>ul</a:t>
            </a:r>
            <a:r>
              <a:rPr sz="3600" spc="-445" dirty="0"/>
              <a:t>o</a:t>
            </a:r>
            <a:r>
              <a:rPr sz="3600" spc="-404" dirty="0"/>
              <a:t>s</a:t>
            </a:r>
            <a:r>
              <a:rPr sz="3600" spc="-204" dirty="0"/>
              <a:t>i</a:t>
            </a:r>
            <a:r>
              <a:rPr sz="3600" spc="-399" dirty="0"/>
              <a:t>c</a:t>
            </a:r>
            <a:r>
              <a:rPr sz="3600" spc="-200" dirty="0"/>
              <a:t> </a:t>
            </a:r>
            <a:r>
              <a:rPr sz="3600" spc="-522" dirty="0"/>
              <a:t>B</a:t>
            </a:r>
            <a:r>
              <a:rPr sz="3600" spc="-327" dirty="0"/>
              <a:t>io</a:t>
            </a:r>
            <a:r>
              <a:rPr sz="3600" spc="-644" dirty="0"/>
              <a:t>m</a:t>
            </a:r>
            <a:r>
              <a:rPr sz="3600" spc="-404" dirty="0"/>
              <a:t>ass</a:t>
            </a:r>
            <a:r>
              <a:rPr sz="3600" spc="-245" dirty="0"/>
              <a:t>-t</a:t>
            </a:r>
            <a:r>
              <a:rPr sz="3600" spc="-439" dirty="0"/>
              <a:t>o</a:t>
            </a:r>
            <a:r>
              <a:rPr sz="3600" spc="-245" dirty="0"/>
              <a:t>-</a:t>
            </a:r>
            <a:r>
              <a:rPr sz="3600" spc="-481" dirty="0"/>
              <a:t>E</a:t>
            </a:r>
            <a:r>
              <a:rPr sz="3600" spc="-245" dirty="0"/>
              <a:t>t</a:t>
            </a:r>
            <a:r>
              <a:rPr sz="3600" spc="-431" dirty="0"/>
              <a:t>hano</a:t>
            </a:r>
            <a:r>
              <a:rPr sz="3600" spc="-200" dirty="0"/>
              <a:t>l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4982294" y="1265847"/>
            <a:ext cx="2218188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3993" b="1" spc="-386" dirty="0" err="1">
                <a:solidFill>
                  <a:srgbClr val="008000"/>
                </a:solidFill>
                <a:latin typeface="Arial"/>
                <a:cs typeface="Arial"/>
              </a:rPr>
              <a:t>Produ</a:t>
            </a:r>
            <a:r>
              <a:rPr lang="pt-PT" sz="3993" b="1" spc="-386" dirty="0" err="1">
                <a:solidFill>
                  <a:srgbClr val="008000"/>
                </a:solidFill>
                <a:latin typeface="Arial"/>
                <a:cs typeface="Arial"/>
              </a:rPr>
              <a:t>ção</a:t>
            </a:r>
            <a:endParaRPr sz="3993" dirty="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234343" y="849338"/>
            <a:ext cx="323882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dirty="0">
                <a:solidFill>
                  <a:srgbClr val="FFFFFF"/>
                </a:solidFill>
                <a:latin typeface="Georgia"/>
                <a:cs typeface="Georgia"/>
              </a:rPr>
              <a:t>IMP</a:t>
            </a:r>
            <a:endParaRPr sz="1089">
              <a:latin typeface="Georgia"/>
              <a:cs typeface="Georgi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 txBox="1"/>
          <p:nvPr/>
        </p:nvSpPr>
        <p:spPr>
          <a:xfrm>
            <a:off x="407505" y="1891949"/>
            <a:ext cx="11526078" cy="466675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4424" marR="13255" indent="-172898" algn="just">
              <a:spcBef>
                <a:spcPts val="91"/>
              </a:spcBef>
            </a:pPr>
            <a:r>
              <a:rPr lang="pt-PT" sz="2500" b="1" spc="-213" dirty="0">
                <a:latin typeface="Arial"/>
                <a:cs typeface="Arial"/>
              </a:rPr>
              <a:t>Uma diferença importante entre a produção de etanol celulósico e convencional (grãos e açúcar) é a escolha do combustível para impulsionar o processo de conversão.</a:t>
            </a:r>
          </a:p>
          <a:p>
            <a:pPr marL="184424" marR="13255" indent="-172898" algn="just">
              <a:spcBef>
                <a:spcPts val="91"/>
              </a:spcBef>
            </a:pPr>
            <a:r>
              <a:rPr lang="pt-PT" sz="2500" b="1" spc="-213" dirty="0">
                <a:latin typeface="Arial"/>
                <a:cs typeface="Arial"/>
              </a:rPr>
              <a:t>Nos atuais processos de produção de </a:t>
            </a:r>
            <a:r>
              <a:rPr lang="pt-PT" sz="2500" b="1" spc="-213" dirty="0">
                <a:solidFill>
                  <a:schemeClr val="accent6"/>
                </a:solidFill>
                <a:latin typeface="Arial"/>
                <a:cs typeface="Arial"/>
              </a:rPr>
              <a:t>etanol a partir de cereais </a:t>
            </a:r>
            <a:r>
              <a:rPr lang="pt-PT" sz="2500" b="1" spc="-213" dirty="0">
                <a:latin typeface="Arial"/>
                <a:cs typeface="Arial"/>
              </a:rPr>
              <a:t>na América do Norte e na Europa, praticamente toda a energia do processo é fornecida por </a:t>
            </a:r>
            <a:r>
              <a:rPr lang="pt-PT" sz="2500" b="1" spc="-213" dirty="0">
                <a:solidFill>
                  <a:schemeClr val="accent6"/>
                </a:solidFill>
                <a:latin typeface="Arial"/>
                <a:cs typeface="Arial"/>
              </a:rPr>
              <a:t>combustíveis fósseis</a:t>
            </a:r>
            <a:r>
              <a:rPr lang="pt-PT" sz="2500" b="1" spc="-213" dirty="0">
                <a:latin typeface="Arial"/>
                <a:cs typeface="Arial"/>
              </a:rPr>
              <a:t>, como o gás natural utilizado para alimentar as caldeiras e os sistemas de fermentação.</a:t>
            </a:r>
          </a:p>
          <a:p>
            <a:pPr marL="184424" marR="13255" indent="-172898" algn="just">
              <a:spcBef>
                <a:spcPts val="91"/>
              </a:spcBef>
            </a:pPr>
            <a:r>
              <a:rPr lang="pt-PT" sz="2500" b="1" spc="-213" dirty="0">
                <a:latin typeface="Arial"/>
                <a:cs typeface="Arial"/>
              </a:rPr>
              <a:t>Para a conversão de </a:t>
            </a:r>
            <a:r>
              <a:rPr lang="pt-PT" sz="2500" b="1" spc="-213" dirty="0">
                <a:solidFill>
                  <a:schemeClr val="accent6"/>
                </a:solidFill>
                <a:latin typeface="Arial"/>
                <a:cs typeface="Arial"/>
              </a:rPr>
              <a:t>celulose em etanol</a:t>
            </a:r>
            <a:r>
              <a:rPr lang="pt-PT" sz="2500" b="1" spc="-213" dirty="0">
                <a:latin typeface="Arial"/>
                <a:cs typeface="Arial"/>
              </a:rPr>
              <a:t>, quase toda a energia do processo é </a:t>
            </a:r>
            <a:r>
              <a:rPr lang="pt-PT" sz="2500" b="1" spc="-213" dirty="0">
                <a:solidFill>
                  <a:schemeClr val="accent6"/>
                </a:solidFill>
                <a:latin typeface="Arial"/>
                <a:cs typeface="Arial"/>
              </a:rPr>
              <a:t>fornecida pela biomassa</a:t>
            </a:r>
            <a:r>
              <a:rPr lang="pt-PT" sz="2500" b="1" spc="-213" dirty="0">
                <a:latin typeface="Arial"/>
                <a:cs typeface="Arial"/>
              </a:rPr>
              <a:t>, em particular as partes celulósicas e de lignina não utilizadas da planta que está a ser processada.</a:t>
            </a:r>
          </a:p>
          <a:p>
            <a:pPr marL="184424" marR="13255" indent="-172898" algn="just">
              <a:spcBef>
                <a:spcPts val="91"/>
              </a:spcBef>
            </a:pPr>
            <a:r>
              <a:rPr lang="pt-PT" sz="2500" b="1" spc="-213" dirty="0">
                <a:latin typeface="Arial"/>
                <a:cs typeface="Arial"/>
              </a:rPr>
              <a:t>Em suma, tem sido mais fácil e menos dispendioso continuar a depender de fontes de energia fósseis para impulsionar o processo de conversão, apesar de este emitir muito mais gases com efeito de estufa do que a conversão que depende da bioenergia como combustível do processo. </a:t>
            </a:r>
          </a:p>
        </p:txBody>
      </p: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xfrm>
            <a:off x="1324215" y="664836"/>
            <a:ext cx="9543570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z="3600" spc="-522" dirty="0"/>
              <a:t>Biomassa celulósica para etanol</a:t>
            </a:r>
            <a:endParaRPr sz="3600" spc="-363" dirty="0"/>
          </a:p>
        </p:txBody>
      </p:sp>
      <p:sp>
        <p:nvSpPr>
          <p:cNvPr id="114" name="object 114"/>
          <p:cNvSpPr txBox="1"/>
          <p:nvPr/>
        </p:nvSpPr>
        <p:spPr>
          <a:xfrm>
            <a:off x="4986906" y="1230472"/>
            <a:ext cx="2218188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3993" b="1" spc="-386" dirty="0" err="1">
                <a:solidFill>
                  <a:srgbClr val="008000"/>
                </a:solidFill>
                <a:latin typeface="Arial"/>
                <a:cs typeface="Arial"/>
              </a:rPr>
              <a:t>Produ</a:t>
            </a:r>
            <a:r>
              <a:rPr lang="pt-PT" sz="3993" b="1" spc="-386" dirty="0" err="1">
                <a:solidFill>
                  <a:srgbClr val="008000"/>
                </a:solidFill>
                <a:latin typeface="Arial"/>
                <a:cs typeface="Arial"/>
              </a:rPr>
              <a:t>ção</a:t>
            </a:r>
            <a:endParaRPr sz="399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2187097" y="1884298"/>
            <a:ext cx="7676926" cy="308940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4424" marR="4611" indent="-172898" algn="just">
              <a:spcBef>
                <a:spcPts val="91"/>
              </a:spcBef>
            </a:pPr>
            <a:r>
              <a:rPr lang="pt-PT" sz="2500" b="1" spc="-195" dirty="0">
                <a:latin typeface="Arial"/>
                <a:cs typeface="Arial"/>
              </a:rPr>
              <a:t>O primeiro passo na conversão da biomassa em etanol é o </a:t>
            </a:r>
            <a:r>
              <a:rPr lang="pt-PT" sz="2500" b="1" spc="-195" dirty="0">
                <a:solidFill>
                  <a:schemeClr val="accent6"/>
                </a:solidFill>
                <a:latin typeface="Arial"/>
                <a:cs typeface="Arial"/>
              </a:rPr>
              <a:t>pré-tratamento</a:t>
            </a:r>
            <a:r>
              <a:rPr lang="pt-PT" sz="2500" b="1" spc="-195" dirty="0">
                <a:latin typeface="Arial"/>
                <a:cs typeface="Arial"/>
              </a:rPr>
              <a:t>, que envolve a limpeza e a decomposição dos materiais. Normalmente, é aplicada uma combinação de processos físicos e químicos (por exemplo, hidrólise ácida), que permite a separação da biomassa nos seus componentes de celulose, hemicelulose e lenhina. Nesta fase, alguma hemicelulose pode ser convertida em açúcares e a lenhina pode ser removida</a:t>
            </a:r>
            <a:r>
              <a:rPr sz="2500" b="1" spc="-185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1289109" y="728045"/>
            <a:ext cx="9613782" cy="68874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522" dirty="0"/>
              <a:t>Processo de transformação de biomassa celular em etanol</a:t>
            </a:r>
            <a:endParaRPr spc="-408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2252925" y="1299719"/>
            <a:ext cx="7676926" cy="548749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4424" marR="13255" indent="-172898" algn="just">
              <a:spcBef>
                <a:spcPts val="91"/>
              </a:spcBef>
            </a:pPr>
            <a:r>
              <a:rPr lang="pt-PT" sz="2500" b="1" spc="-163" dirty="0">
                <a:latin typeface="Arial"/>
                <a:cs typeface="Arial"/>
              </a:rPr>
              <a:t>Em seguida, a celulose remanescente é hidrolisada em açúcares, a principal etapa de sacarificação.</a:t>
            </a:r>
          </a:p>
          <a:p>
            <a:pPr marL="184424" marR="13255" indent="-172898" algn="just">
              <a:spcBef>
                <a:spcPts val="91"/>
              </a:spcBef>
            </a:pPr>
            <a:r>
              <a:rPr lang="pt-PT" sz="2500" b="1" spc="-163" dirty="0">
                <a:latin typeface="Arial"/>
                <a:cs typeface="Arial"/>
              </a:rPr>
              <a:t>Os métodos comuns são a hidrólise </a:t>
            </a:r>
            <a:r>
              <a:rPr lang="pt-PT" sz="2500" b="1" spc="-163" dirty="0">
                <a:solidFill>
                  <a:schemeClr val="accent6"/>
                </a:solidFill>
                <a:latin typeface="Arial"/>
                <a:cs typeface="Arial"/>
              </a:rPr>
              <a:t>ácida diluída e concentrada</a:t>
            </a:r>
            <a:r>
              <a:rPr lang="pt-PT" sz="2500" b="1" spc="-163" dirty="0">
                <a:latin typeface="Arial"/>
                <a:cs typeface="Arial"/>
              </a:rPr>
              <a:t>, que são dispendiosos e parecem estar a atingir os seus limites em termos de rendimento.</a:t>
            </a:r>
          </a:p>
          <a:p>
            <a:pPr marL="184424" marR="13255" indent="-172898" algn="just">
              <a:spcBef>
                <a:spcPts val="91"/>
              </a:spcBef>
            </a:pPr>
            <a:r>
              <a:rPr lang="pt-PT" sz="2500" b="1" spc="-163" dirty="0">
                <a:latin typeface="Arial"/>
                <a:cs typeface="Arial"/>
              </a:rPr>
              <a:t>Por conseguinte, está a ser investida uma investigação considerável no desenvolvimento de </a:t>
            </a:r>
            <a:r>
              <a:rPr lang="pt-PT" sz="2500" b="1" spc="-163" dirty="0">
                <a:solidFill>
                  <a:schemeClr val="accent6"/>
                </a:solidFill>
                <a:latin typeface="Arial"/>
                <a:cs typeface="Arial"/>
              </a:rPr>
              <a:t>enzimas biológicas </a:t>
            </a:r>
            <a:r>
              <a:rPr lang="pt-PT" sz="2500" b="1" spc="-163" dirty="0">
                <a:latin typeface="Arial"/>
                <a:cs typeface="Arial"/>
              </a:rPr>
              <a:t>que possam decompor a celulose e a hemicelulose.</a:t>
            </a:r>
          </a:p>
          <a:p>
            <a:pPr marL="184424" marR="13255" indent="-172898" algn="just">
              <a:spcBef>
                <a:spcPts val="91"/>
              </a:spcBef>
            </a:pPr>
            <a:r>
              <a:rPr lang="pt-PT" sz="2500" b="1" spc="-163" dirty="0">
                <a:latin typeface="Arial"/>
                <a:cs typeface="Arial"/>
              </a:rPr>
              <a:t>A primeira aplicação de enzimas à hidrólise da madeira num processo de etanol consistiu simplesmente em substituir a etapa de hidrólise ácida da celulose por uma etapa de hidrólise enzimática da celulose. Este processo é designado por hidrólise e fermentação separadas</a:t>
            </a:r>
            <a:r>
              <a:rPr sz="2500" b="1" spc="-91" dirty="0">
                <a:latin typeface="Arial"/>
                <a:cs typeface="Arial"/>
              </a:rPr>
              <a:t> </a:t>
            </a:r>
            <a:r>
              <a:rPr sz="2500" b="1" spc="-163" dirty="0">
                <a:latin typeface="Arial"/>
                <a:cs typeface="Arial"/>
              </a:rPr>
              <a:t>(SHF).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1546761" y="539346"/>
            <a:ext cx="8392314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z="3600" spc="-522" dirty="0"/>
              <a:t>Processo de transformação de biomassa celular em etanol</a:t>
            </a:r>
            <a:endParaRPr sz="3600" spc="-408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2247321" y="1954478"/>
            <a:ext cx="7676926" cy="426921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4424" marR="4611" indent="-172898" algn="just">
              <a:spcBef>
                <a:spcPts val="91"/>
              </a:spcBef>
            </a:pPr>
            <a:r>
              <a:rPr lang="pt-PT" sz="2500" b="1" spc="-222" dirty="0">
                <a:latin typeface="Arial"/>
                <a:cs typeface="Arial"/>
              </a:rPr>
              <a:t>Uma modificação importante do processo de hidrólise enzimática da biomassa foi a introdução da </a:t>
            </a:r>
            <a:r>
              <a:rPr lang="pt-PT" sz="2500" b="1" spc="-222" dirty="0">
                <a:solidFill>
                  <a:schemeClr val="accent6"/>
                </a:solidFill>
                <a:latin typeface="Arial"/>
                <a:cs typeface="Arial"/>
              </a:rPr>
              <a:t>sacarificação e fermentação simultâneas</a:t>
            </a:r>
            <a:r>
              <a:rPr lang="pt-PT" sz="2500" b="1" spc="-222" dirty="0">
                <a:latin typeface="Arial"/>
                <a:cs typeface="Arial"/>
              </a:rPr>
              <a:t> (</a:t>
            </a:r>
            <a:r>
              <a:rPr lang="pt-PT" sz="2500" b="1" spc="-222" dirty="0">
                <a:solidFill>
                  <a:schemeClr val="accent6"/>
                </a:solidFill>
                <a:latin typeface="Arial"/>
                <a:cs typeface="Arial"/>
              </a:rPr>
              <a:t>SSF</a:t>
            </a:r>
            <a:r>
              <a:rPr lang="pt-PT" sz="2500" b="1" spc="-222" dirty="0">
                <a:latin typeface="Arial"/>
                <a:cs typeface="Arial"/>
              </a:rPr>
              <a:t>), que foi recentemente melhorada para incluir a co fermentação de vários substratos de açúcar.</a:t>
            </a:r>
          </a:p>
          <a:p>
            <a:pPr marL="184424" marR="4611" indent="-172898" algn="just">
              <a:spcBef>
                <a:spcPts val="91"/>
              </a:spcBef>
            </a:pPr>
            <a:r>
              <a:rPr lang="pt-PT" sz="2500" b="1" spc="-222" dirty="0">
                <a:latin typeface="Arial"/>
                <a:cs typeface="Arial"/>
              </a:rPr>
              <a:t>No processo SSF, a celulose, as enzimas e os micróbios fermentadores são combinados, reduzindo o número necessário de recipientes e melhorando a eficiência.</a:t>
            </a:r>
          </a:p>
          <a:p>
            <a:pPr marL="184424" marR="4611" indent="-172898" algn="just">
              <a:spcBef>
                <a:spcPts val="91"/>
              </a:spcBef>
            </a:pPr>
            <a:r>
              <a:rPr lang="pt-PT" sz="2500" b="1" spc="-222" dirty="0">
                <a:latin typeface="Arial"/>
                <a:cs typeface="Arial"/>
              </a:rPr>
              <a:t>À medida que os açúcares são produzidos, os organismos fermentativos convertem-nos em etanol (</a:t>
            </a:r>
            <a:r>
              <a:rPr lang="pt-PT" sz="2500" b="1" spc="-222" dirty="0" err="1">
                <a:latin typeface="Arial"/>
                <a:cs typeface="Arial"/>
              </a:rPr>
              <a:t>Sreenath</a:t>
            </a:r>
            <a:r>
              <a:rPr lang="pt-PT" sz="2500" b="1" spc="-222" dirty="0">
                <a:latin typeface="Arial"/>
                <a:cs typeface="Arial"/>
              </a:rPr>
              <a:t> </a:t>
            </a:r>
            <a:r>
              <a:rPr lang="pt-PT" sz="2500" b="1" spc="-222" dirty="0" err="1">
                <a:latin typeface="Arial"/>
                <a:cs typeface="Arial"/>
              </a:rPr>
              <a:t>et</a:t>
            </a:r>
            <a:r>
              <a:rPr lang="pt-PT" sz="2500" b="1" spc="-222" dirty="0">
                <a:latin typeface="Arial"/>
                <a:cs typeface="Arial"/>
              </a:rPr>
              <a:t> al., 2001</a:t>
            </a:r>
            <a:r>
              <a:rPr sz="2500" b="1" spc="-159" dirty="0">
                <a:latin typeface="Arial"/>
                <a:cs typeface="Arial"/>
              </a:rPr>
              <a:t>).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" name="object 112">
            <a:extLst>
              <a:ext uri="{FF2B5EF4-FFF2-40B4-BE49-F238E27FC236}">
                <a16:creationId xmlns:a16="http://schemas.microsoft.com/office/drawing/2014/main" id="{ABD72C3E-D3B6-4A53-A23B-5E681D1F1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5759" y="757459"/>
            <a:ext cx="7957966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z="3600" spc="-522" dirty="0"/>
              <a:t>Processo de transformação de biomassa celular em etanol</a:t>
            </a:r>
            <a:endParaRPr sz="3600" spc="-40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F426301-D9AF-46D3-9AB1-DEDC0BBBD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8686800" cy="4502150"/>
          </a:xfrm>
        </p:spPr>
        <p:txBody>
          <a:bodyPr/>
          <a:lstStyle/>
          <a:p>
            <a:pPr marL="0" indent="0" algn="just" defTabSz="762000">
              <a:buNone/>
            </a:pPr>
            <a:r>
              <a:rPr lang="pt-PT" altLang="it-IT" sz="2000" dirty="0">
                <a:solidFill>
                  <a:srgbClr val="000000"/>
                </a:solidFill>
                <a:latin typeface="Tw Cen MT" panose="020B0602020104020603" pitchFamily="34" charset="0"/>
              </a:rPr>
              <a:t>O TERMO "BIOCOMBUSTÍVEIS" REFERE-SE A TODA UMA SÉRIE DE COMBUSTÍVEIS DE ORIGEM VEGETAL QUE, PUROS OU MISTURADOS, PODEM SER UTILIZADOS EM MOTORES PARA A PRODUÇÃO DE ENERGIA E PARA OS TRANSPORTES.</a:t>
            </a:r>
          </a:p>
          <a:p>
            <a:pPr marL="0" indent="0" algn="just" defTabSz="762000">
              <a:buNone/>
            </a:pPr>
            <a:r>
              <a:rPr lang="pt-PT" altLang="it-IT" sz="2000" dirty="0">
                <a:solidFill>
                  <a:srgbClr val="000000"/>
                </a:solidFill>
                <a:latin typeface="Tw Cen MT" panose="020B0602020104020603" pitchFamily="34" charset="0"/>
              </a:rPr>
              <a:t>A CARACTERÍSTICA DE SEREM LÍQUIDOS, EM CONDIÇÕES AMBIENTAIS, PERMITE-LHES SEREM FACILMENTE INSERIDOS NAS INFRA-ESTRUTURAS EXISTENTES, TANTO EM TERMOS DE ARMAZENAMENTO E DISTRIBUIÇÃO, COMO DE UTILIZAÇÃO</a:t>
            </a:r>
            <a:r>
              <a:rPr lang="en-US" altLang="it-IT" sz="20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  <a:r>
              <a:rPr lang="it-IT" altLang="it-IT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DD991589-C33F-4B1B-B547-E398E9A66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0351"/>
            <a:ext cx="7772400" cy="65087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3600" b="1" dirty="0">
                <a:solidFill>
                  <a:srgbClr val="008000"/>
                </a:solidFill>
                <a:latin typeface="Arial Narrow" panose="020B0606020202030204" pitchFamily="34" charset="0"/>
              </a:rPr>
              <a:t>BIOCOMBUSTÍVEIS: DEFINIÇÃO</a:t>
            </a:r>
          </a:p>
        </p:txBody>
      </p:sp>
      <p:pic>
        <p:nvPicPr>
          <p:cNvPr id="5" name="Picture 3" descr="C:\David\Mi2-7-99\hhs_p4b.jpg">
            <a:extLst>
              <a:ext uri="{FF2B5EF4-FFF2-40B4-BE49-F238E27FC236}">
                <a16:creationId xmlns:a16="http://schemas.microsoft.com/office/drawing/2014/main" id="{6F746376-F701-43B7-A1EC-044B3FC9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4313239"/>
            <a:ext cx="3735387" cy="218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2187097" y="1731077"/>
            <a:ext cx="7676926" cy="425639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4424" marR="4611" indent="-172898" algn="just">
              <a:spcBef>
                <a:spcPts val="91"/>
              </a:spcBef>
            </a:pPr>
            <a:r>
              <a:rPr lang="pt-PT" sz="2500" b="1" spc="-159" dirty="0">
                <a:latin typeface="Arial"/>
                <a:cs typeface="Arial"/>
              </a:rPr>
              <a:t>Finalmente, os investigadores estão agora a estudar a possibilidade de produzir todas as enzimas necessárias dentro do recipiente do reator, utilizando assim a mesma "comunidade microbiana" para produzir tanto as enzimas que ajudam a decompor a celulose em açúcares como para fermentar os açúcares em etanol.</a:t>
            </a:r>
          </a:p>
          <a:p>
            <a:pPr marL="184424" marR="4611" indent="-172898" algn="just">
              <a:spcBef>
                <a:spcPts val="91"/>
              </a:spcBef>
            </a:pPr>
            <a:r>
              <a:rPr lang="pt-PT" sz="2500" b="1" spc="-159" dirty="0">
                <a:latin typeface="Arial"/>
                <a:cs typeface="Arial"/>
              </a:rPr>
              <a:t>Este "</a:t>
            </a:r>
            <a:r>
              <a:rPr lang="pt-PT" sz="2500" b="1" spc="-159" dirty="0">
                <a:solidFill>
                  <a:schemeClr val="accent6"/>
                </a:solidFill>
                <a:latin typeface="Arial"/>
                <a:cs typeface="Arial"/>
              </a:rPr>
              <a:t>bio processamento consolidado</a:t>
            </a:r>
            <a:r>
              <a:rPr lang="pt-PT" sz="2500" b="1" spc="-159" dirty="0">
                <a:latin typeface="Arial"/>
                <a:cs typeface="Arial"/>
              </a:rPr>
              <a:t>" (</a:t>
            </a:r>
            <a:r>
              <a:rPr lang="pt-PT" sz="2500" b="1" spc="-159" dirty="0">
                <a:solidFill>
                  <a:schemeClr val="accent6"/>
                </a:solidFill>
                <a:latin typeface="Arial"/>
                <a:cs typeface="Arial"/>
              </a:rPr>
              <a:t>CBP</a:t>
            </a:r>
            <a:r>
              <a:rPr lang="pt-PT" sz="2500" b="1" spc="-159" dirty="0">
                <a:latin typeface="Arial"/>
                <a:cs typeface="Arial"/>
              </a:rPr>
              <a:t>) é visto por muitos como o ponto final lógico na evolução da tecnologia de conversão da biomassa, com um excelente potencial para melhorar a eficiência e reduzir os custos (</a:t>
            </a:r>
            <a:r>
              <a:rPr lang="pt-PT" sz="2500" b="1" spc="-159" dirty="0" err="1">
                <a:latin typeface="Arial"/>
                <a:cs typeface="Arial"/>
              </a:rPr>
              <a:t>Hamelinck</a:t>
            </a:r>
            <a:r>
              <a:rPr lang="pt-PT" sz="2500" b="1" spc="-159" dirty="0">
                <a:latin typeface="Arial"/>
                <a:cs typeface="Arial"/>
              </a:rPr>
              <a:t> </a:t>
            </a:r>
            <a:r>
              <a:rPr lang="pt-PT" sz="2500" b="1" spc="-159" dirty="0" err="1">
                <a:latin typeface="Arial"/>
                <a:cs typeface="Arial"/>
              </a:rPr>
              <a:t>et</a:t>
            </a:r>
            <a:r>
              <a:rPr lang="pt-PT" sz="2500" b="1" spc="-159" dirty="0">
                <a:latin typeface="Arial"/>
                <a:cs typeface="Arial"/>
              </a:rPr>
              <a:t> al., 2003).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" name="object 112">
            <a:extLst>
              <a:ext uri="{FF2B5EF4-FFF2-40B4-BE49-F238E27FC236}">
                <a16:creationId xmlns:a16="http://schemas.microsoft.com/office/drawing/2014/main" id="{924DAB01-7F0B-4B15-AFB6-65884AB37D27}"/>
              </a:ext>
            </a:extLst>
          </p:cNvPr>
          <p:cNvSpPr txBox="1">
            <a:spLocks/>
          </p:cNvSpPr>
          <p:nvPr/>
        </p:nvSpPr>
        <p:spPr>
          <a:xfrm>
            <a:off x="1546761" y="681959"/>
            <a:ext cx="8419360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1200">
                <a:solidFill>
                  <a:srgbClr val="94C02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z="3600" spc="-522" dirty="0"/>
              <a:t>Processo de transformação de biomassa celular em etanol</a:t>
            </a:r>
            <a:endParaRPr lang="it-IT" sz="3600" spc="-408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6622" y="331963"/>
            <a:ext cx="8298756" cy="6322534"/>
            <a:chOff x="771698" y="347287"/>
            <a:chExt cx="9144000" cy="696649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698" y="647325"/>
              <a:ext cx="9143998" cy="95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1698" y="9521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698" y="952125"/>
              <a:ext cx="9143998" cy="95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1698" y="12569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698" y="1256925"/>
              <a:ext cx="9143998" cy="95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1698" y="15617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698" y="1561725"/>
              <a:ext cx="9143998" cy="95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1698" y="18665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698" y="1866525"/>
              <a:ext cx="9143998" cy="95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1698" y="21713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698" y="2171325"/>
              <a:ext cx="9143998" cy="952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1698" y="24761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698" y="2476125"/>
              <a:ext cx="9143998" cy="95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1698" y="27809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698" y="2780925"/>
              <a:ext cx="9143998" cy="952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71698" y="30857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698" y="3085725"/>
              <a:ext cx="9143998" cy="95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1698" y="33905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698" y="3390525"/>
              <a:ext cx="9143998" cy="952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1698" y="36953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698" y="3695325"/>
              <a:ext cx="9143998" cy="952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1698" y="40001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698" y="4000125"/>
              <a:ext cx="9143998" cy="95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1698" y="43049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698" y="4304925"/>
              <a:ext cx="9143998" cy="952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71698" y="46097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9143998" y="9524"/>
                  </a:lnTo>
                  <a:lnTo>
                    <a:pt x="9143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698" y="4609725"/>
              <a:ext cx="9143998" cy="95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1698" y="49145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698" y="4914525"/>
              <a:ext cx="9143998" cy="952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71698" y="52193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1698" y="5219325"/>
              <a:ext cx="9143998" cy="952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1698" y="55241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9143998" y="9524"/>
                  </a:lnTo>
                  <a:lnTo>
                    <a:pt x="9143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698" y="5524125"/>
              <a:ext cx="9143998" cy="952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71698" y="58289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9143998" y="9524"/>
                  </a:lnTo>
                  <a:lnTo>
                    <a:pt x="9143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698" y="5828925"/>
              <a:ext cx="9143998" cy="952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1698" y="6133725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1698" y="6133725"/>
              <a:ext cx="9143998" cy="952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71698" y="6438524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698" y="6438524"/>
              <a:ext cx="9143998" cy="952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71698" y="6743324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698" y="6743324"/>
              <a:ext cx="9143998" cy="952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71698" y="7048124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9143998" y="1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3998" y="9526"/>
                  </a:lnTo>
                  <a:lnTo>
                    <a:pt x="9143998" y="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698" y="7048124"/>
              <a:ext cx="9143998" cy="952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717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9525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1735" y="347287"/>
              <a:ext cx="9525" cy="685799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3765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6535" y="347287"/>
              <a:ext cx="9526" cy="685799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813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81335" y="347287"/>
              <a:ext cx="9526" cy="685799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9861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86135" y="347287"/>
              <a:ext cx="9526" cy="685799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2909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90935" y="347287"/>
              <a:ext cx="9526" cy="685799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5957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95735" y="347287"/>
              <a:ext cx="9526" cy="685799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9005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00535" y="347287"/>
              <a:ext cx="9526" cy="685799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2053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05335" y="347287"/>
              <a:ext cx="9526" cy="685799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5101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0135" y="347287"/>
              <a:ext cx="9526" cy="685799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8149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4935" y="347287"/>
              <a:ext cx="9526" cy="685799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1197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9735" y="347287"/>
              <a:ext cx="9526" cy="685799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4245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24535" y="347287"/>
              <a:ext cx="9526" cy="685799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7293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29335" y="347287"/>
              <a:ext cx="9526" cy="685799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0341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34135" y="347287"/>
              <a:ext cx="9526" cy="685799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3389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8935" y="347287"/>
              <a:ext cx="9526" cy="685799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6437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7" name="object 7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3735" y="347287"/>
              <a:ext cx="9526" cy="685799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9485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48534" y="347287"/>
              <a:ext cx="9526" cy="6857999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2533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53335" y="347287"/>
              <a:ext cx="9526" cy="685799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558135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83" name="object 8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8135" y="347287"/>
              <a:ext cx="9526" cy="6857999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8629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85" name="object 8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62934" y="347287"/>
              <a:ext cx="9526" cy="685799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1677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67734" y="347287"/>
              <a:ext cx="9526" cy="685799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4725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89" name="object 8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72534" y="347287"/>
              <a:ext cx="9526" cy="685799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7773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91" name="object 9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7334" y="347287"/>
              <a:ext cx="9526" cy="685799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0821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93" name="object 9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82134" y="347287"/>
              <a:ext cx="9526" cy="685799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3869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95" name="object 9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6934" y="347287"/>
              <a:ext cx="9526" cy="6857999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6917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97" name="object 9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91734" y="347287"/>
              <a:ext cx="9526" cy="685799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9965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99" name="object 9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96534" y="347287"/>
              <a:ext cx="9526" cy="6857999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93013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9525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01" name="object 10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01334" y="347287"/>
              <a:ext cx="9525" cy="685799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9606134" y="347287"/>
              <a:ext cx="9525" cy="6858000"/>
            </a:xfrm>
            <a:custGeom>
              <a:avLst/>
              <a:gdLst/>
              <a:ahLst/>
              <a:cxnLst/>
              <a:rect l="l" t="t" r="r" b="b"/>
              <a:pathLst>
                <a:path w="9525" h="6858000">
                  <a:moveTo>
                    <a:pt x="9525" y="0"/>
                  </a:moveTo>
                  <a:lnTo>
                    <a:pt x="0" y="0"/>
                  </a:lnTo>
                  <a:lnTo>
                    <a:pt x="1" y="6857999"/>
                  </a:lnTo>
                  <a:lnTo>
                    <a:pt x="9526" y="685799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03" name="object 10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06134" y="347287"/>
              <a:ext cx="9526" cy="6857999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610895" y="347287"/>
              <a:ext cx="0" cy="2362200"/>
            </a:xfrm>
            <a:custGeom>
              <a:avLst/>
              <a:gdLst/>
              <a:ahLst/>
              <a:cxnLst/>
              <a:rect l="l" t="t" r="r" b="b"/>
              <a:pathLst>
                <a:path h="2362200">
                  <a:moveTo>
                    <a:pt x="0" y="0"/>
                  </a:moveTo>
                  <a:lnTo>
                    <a:pt x="0" y="2362199"/>
                  </a:lnTo>
                </a:path>
              </a:pathLst>
            </a:custGeom>
            <a:ln w="9524">
              <a:solidFill>
                <a:srgbClr val="00B2D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06" name="object 10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2683" y="538480"/>
              <a:ext cx="7926185" cy="92271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5108" y="1884535"/>
              <a:ext cx="7250111" cy="5429248"/>
            </a:xfrm>
            <a:prstGeom prst="rect">
              <a:avLst/>
            </a:prstGeom>
          </p:spPr>
        </p:pic>
      </p:grpSp>
      <p:sp>
        <p:nvSpPr>
          <p:cNvPr id="114" name="object 112">
            <a:extLst>
              <a:ext uri="{FF2B5EF4-FFF2-40B4-BE49-F238E27FC236}">
                <a16:creationId xmlns:a16="http://schemas.microsoft.com/office/drawing/2014/main" id="{BDEAA3E5-1E5C-41A9-8173-906CE6C2E8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5425" y="714177"/>
            <a:ext cx="9316981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z="3600" spc="-522" dirty="0"/>
              <a:t>Processo de transformação de biomassa celular em etanol</a:t>
            </a:r>
            <a:endParaRPr sz="3600" spc="-408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2210" y="6396618"/>
            <a:ext cx="8022131" cy="461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761"/>
                </a:moveTo>
                <a:lnTo>
                  <a:pt x="8839198" y="4761"/>
                </a:lnTo>
                <a:lnTo>
                  <a:pt x="8839198" y="0"/>
                </a:lnTo>
                <a:lnTo>
                  <a:pt x="0" y="0"/>
                </a:lnTo>
                <a:lnTo>
                  <a:pt x="0" y="4761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64333" y="395890"/>
            <a:ext cx="3305208" cy="6261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439" dirty="0"/>
              <a:t>Matérias-Primas</a:t>
            </a:r>
            <a:endParaRPr spc="-481" dirty="0"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2693" y="1270408"/>
            <a:ext cx="6091515" cy="52256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2210" y="6396618"/>
            <a:ext cx="8022131" cy="461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761"/>
                </a:moveTo>
                <a:lnTo>
                  <a:pt x="8839198" y="4761"/>
                </a:lnTo>
                <a:lnTo>
                  <a:pt x="8839198" y="0"/>
                </a:lnTo>
                <a:lnTo>
                  <a:pt x="0" y="0"/>
                </a:lnTo>
                <a:lnTo>
                  <a:pt x="0" y="4761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0807" y="1139299"/>
            <a:ext cx="6532387" cy="514638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665427" y="191019"/>
            <a:ext cx="3622895" cy="6261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439" dirty="0"/>
              <a:t>Matérias-Primas</a:t>
            </a:r>
            <a:endParaRPr spc="-48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2210" y="6396618"/>
            <a:ext cx="8022131" cy="461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761"/>
                </a:moveTo>
                <a:lnTo>
                  <a:pt x="8839198" y="4761"/>
                </a:lnTo>
                <a:lnTo>
                  <a:pt x="8839198" y="0"/>
                </a:lnTo>
                <a:lnTo>
                  <a:pt x="0" y="0"/>
                </a:lnTo>
                <a:lnTo>
                  <a:pt x="0" y="4761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775" y="2795296"/>
            <a:ext cx="6532388" cy="309762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30027" y="619751"/>
            <a:ext cx="3422068" cy="6261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pt-PT" spc="-439" dirty="0"/>
              <a:t>Matérias-Primas</a:t>
            </a:r>
            <a:endParaRPr spc="-48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72B9A8-76C6-40C7-B5B7-3B82FFF8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8" y="1198815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Conclusão</a:t>
            </a:r>
            <a:br>
              <a:rPr lang="it-IT" sz="4800" dirty="0">
                <a:solidFill>
                  <a:srgbClr val="80808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63A849-3ACE-4A33-849A-AA1240F6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Bioenergy and energy crops 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0219DC-887D-47BC-8C47-3DB7D27F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D67A311-1842-47CE-85FA-34AE6419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dirty="0"/>
              <a:t>A bioenergia e as culturas energéticas oferecem soluções cruciais para enfrentar as alterações climáticas e fazer a transição para uma energia sustentável. Ao cultivar culturas energéticas para a produção de biocombustíveis, diversificamos proactivamente as fontes de energia e reduzimos a dependência de combustíveis fósseis finitos. A bioenergia, sob a forma de bio etanol e biodiesel, constitui uma alternativa mais limpa, atenuando as emissões de gases com efeito de estufa. A sustentabilidade depende do equilíbrio entre os fatores ambientais, sociais e económicos, dando ênfase à utilização responsável da terra, à preservação da biodiversidade e ao envolvimento da comunidade. As inovações tecnológicas e a adesão a normas rigorosas aumentam a eficiência do sistema de bioenergia. Desafios como a competição da terra com as culturas alimentares requerem investigação contínua e uma abordagem diferenciada para equilibrar as necessidades energéticas, a segurança alimentar e a conservação ambiental. A certificação desempenha um papel fundamental na orientação de práticas responsáveis. Apesar dos desafios, o investimento contínuo em investigação, educação e colaboração é essencial para libertar todo o potencial da bioenergia, contribuindo para um futuro energético resiliente, sustentável e mais verde.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12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648278D-68FD-4376-9850-8F004A202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90323"/>
            <a:ext cx="7772400" cy="590931"/>
          </a:xfrm>
          <a:solidFill>
            <a:srgbClr val="FFFF99">
              <a:alpha val="50195"/>
            </a:srgbClr>
          </a:solidFill>
          <a:ln cap="flat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it-IT" altLang="it-IT" sz="3600" b="1" dirty="0">
                <a:solidFill>
                  <a:srgbClr val="008000"/>
                </a:solidFill>
                <a:latin typeface="Arial Narrow" panose="020B0606020202030204" pitchFamily="34" charset="0"/>
              </a:rPr>
              <a:t>BENEFICIOS</a:t>
            </a:r>
          </a:p>
        </p:txBody>
      </p:sp>
      <p:sp>
        <p:nvSpPr>
          <p:cNvPr id="4403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FB1ED2C-102E-4CFA-8551-8CB7AFB8E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6750" y="1125539"/>
            <a:ext cx="8839200" cy="4702175"/>
          </a:xfrm>
        </p:spPr>
        <p:txBody>
          <a:bodyPr>
            <a:normAutofit/>
          </a:bodyPr>
          <a:lstStyle/>
          <a:p>
            <a:pPr marL="0" indent="0" defTabSz="762000">
              <a:buFont typeface="Wingdings" panose="05000000000000000000" pitchFamily="2" charset="2"/>
              <a:buChar char="ð"/>
            </a:pPr>
            <a:r>
              <a:rPr lang="it-IT" altLang="it-IT" sz="2000" b="1" dirty="0">
                <a:solidFill>
                  <a:srgbClr val="008000"/>
                </a:solidFill>
                <a:latin typeface="Tw Cen MT" panose="020B0602020104020603" pitchFamily="34" charset="0"/>
              </a:rPr>
              <a:t>AGRICULTURA</a:t>
            </a:r>
          </a:p>
          <a:p>
            <a:pPr marL="269875" lvl="1" indent="0" defTabSz="762000">
              <a:buFont typeface="Wingdings" panose="05000000000000000000" pitchFamily="2" charset="2"/>
              <a:buChar char="ð"/>
            </a:pPr>
            <a:r>
              <a:rPr lang="pt-PT" altLang="it-IT" sz="2000" b="1" dirty="0">
                <a:solidFill>
                  <a:srgbClr val="000000"/>
                </a:solidFill>
                <a:latin typeface="Tw Cen MT" panose="020B0602020104020603" pitchFamily="34" charset="0"/>
              </a:rPr>
              <a:t>Aumento da utilização dos recursos agrícolas e florestais</a:t>
            </a:r>
            <a:endParaRPr lang="en-US" altLang="it-IT" sz="2000" b="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69875" lvl="1" indent="0" defTabSz="762000">
              <a:buFont typeface="Wingdings" panose="05000000000000000000" pitchFamily="2" charset="2"/>
              <a:buChar char="ð"/>
            </a:pPr>
            <a:r>
              <a:rPr lang="pt-PT" altLang="it-IT" sz="2000" b="1" dirty="0">
                <a:solidFill>
                  <a:srgbClr val="000000"/>
                </a:solidFill>
                <a:latin typeface="Tw Cen MT" panose="020B0602020104020603" pitchFamily="34" charset="0"/>
              </a:rPr>
              <a:t>Diversificação dos mercados, maior competitividade na cena internacional</a:t>
            </a:r>
            <a:endParaRPr lang="en-US" altLang="it-IT" sz="2000" b="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69875" lvl="1" indent="0" defTabSz="762000">
              <a:buFont typeface="Wingdings" panose="05000000000000000000" pitchFamily="2" charset="2"/>
              <a:buChar char="ð"/>
            </a:pPr>
            <a:r>
              <a:rPr lang="pt-PT" altLang="it-IT" sz="2000" b="1" dirty="0">
                <a:solidFill>
                  <a:srgbClr val="000000"/>
                </a:solidFill>
                <a:latin typeface="Tw Cen MT" panose="020B0602020104020603" pitchFamily="34" charset="0"/>
              </a:rPr>
              <a:t>Aumento do rendimento do agricultor, desenvolvimento das zonas rurais</a:t>
            </a:r>
            <a:endParaRPr lang="en-US" altLang="it-IT" sz="2000" b="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69875" lvl="1" indent="0" defTabSz="762000">
              <a:buFont typeface="Wingdings" panose="05000000000000000000" pitchFamily="2" charset="2"/>
              <a:buChar char="ð"/>
            </a:pPr>
            <a:r>
              <a:rPr lang="it-IT" altLang="it-IT" sz="2000" b="1" dirty="0">
                <a:solidFill>
                  <a:srgbClr val="008000"/>
                </a:solidFill>
                <a:latin typeface="Tw Cen MT" panose="020B0602020104020603" pitchFamily="34" charset="0"/>
              </a:rPr>
              <a:t>AMBIENTE</a:t>
            </a:r>
          </a:p>
          <a:p>
            <a:pPr marL="269875" lvl="1" indent="0" defTabSz="762000">
              <a:buFont typeface="Wingdings" panose="05000000000000000000" pitchFamily="2" charset="2"/>
              <a:buChar char="ð"/>
            </a:pPr>
            <a:r>
              <a:rPr lang="pt-PT" altLang="it-IT" sz="2000" b="1" dirty="0">
                <a:solidFill>
                  <a:srgbClr val="000000"/>
                </a:solidFill>
                <a:latin typeface="Tw Cen MT" panose="020B0602020104020603" pitchFamily="34" charset="0"/>
              </a:rPr>
              <a:t>Redução da poluição em pequena/grande escala</a:t>
            </a:r>
            <a:r>
              <a:rPr lang="it-IT" altLang="it-IT" sz="2000" b="1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marL="0" indent="0" defTabSz="762000">
              <a:buFont typeface="Wingdings" panose="05000000000000000000" pitchFamily="2" charset="2"/>
              <a:buChar char="ð"/>
            </a:pPr>
            <a:r>
              <a:rPr lang="it-IT" altLang="it-IT" sz="2000" b="1" dirty="0">
                <a:solidFill>
                  <a:srgbClr val="008000"/>
                </a:solidFill>
                <a:latin typeface="Tw Cen MT" panose="020B0602020104020603" pitchFamily="34" charset="0"/>
              </a:rPr>
              <a:t>OCUPAÇÃO</a:t>
            </a:r>
          </a:p>
          <a:p>
            <a:pPr marL="269875" lvl="1" indent="0" defTabSz="762000">
              <a:buFont typeface="Wingdings" panose="05000000000000000000" pitchFamily="2" charset="2"/>
              <a:buChar char="ð"/>
            </a:pPr>
            <a:r>
              <a:rPr lang="pt-PT" altLang="it-IT" sz="2000" b="1" dirty="0">
                <a:solidFill>
                  <a:srgbClr val="000000"/>
                </a:solidFill>
                <a:latin typeface="Tw Cen MT" panose="020B0602020104020603" pitchFamily="34" charset="0"/>
              </a:rPr>
              <a:t>Criação de emprego, nomeadamente nas zonas rurais</a:t>
            </a:r>
            <a:endParaRPr lang="en-US" altLang="it-IT" sz="2000" b="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69875" lvl="1" indent="0" defTabSz="762000">
              <a:buFont typeface="Wingdings" panose="05000000000000000000" pitchFamily="2" charset="2"/>
              <a:buChar char="ð"/>
            </a:pPr>
            <a:r>
              <a:rPr lang="it-IT" altLang="it-IT" b="1" dirty="0">
                <a:solidFill>
                  <a:srgbClr val="000000"/>
                </a:solidFill>
                <a:latin typeface="Tw Cen MT" panose="020B0602020104020603" pitchFamily="34" charset="0"/>
              </a:rPr>
              <a:t>Exemplo: 1 emprego / 550 m</a:t>
            </a:r>
            <a:r>
              <a:rPr lang="it-IT" altLang="it-IT" b="1" baseline="30000" dirty="0">
                <a:solidFill>
                  <a:srgbClr val="000000"/>
                </a:solidFill>
                <a:latin typeface="Tw Cen MT" panose="020B0602020104020603" pitchFamily="34" charset="0"/>
              </a:rPr>
              <a:t>3</a:t>
            </a:r>
            <a:r>
              <a:rPr lang="it-IT" altLang="it-IT" b="1" dirty="0">
                <a:solidFill>
                  <a:srgbClr val="000000"/>
                </a:solidFill>
                <a:latin typeface="Tw Cen MT" panose="020B0602020104020603" pitchFamily="34" charset="0"/>
              </a:rPr>
              <a:t> bioeth = 10 Emprego agrícola/MWel ligado + 2 Emprego industrial/MWel produto</a:t>
            </a:r>
          </a:p>
          <a:p>
            <a:pPr marL="1233488" lvl="2" defTabSz="762000">
              <a:buFont typeface="Wingdings" panose="05000000000000000000" pitchFamily="2" charset="2"/>
              <a:buChar char="ð"/>
            </a:pPr>
            <a:endParaRPr lang="it-IT" altLang="it-IT" b="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 defTabSz="762000">
              <a:buFont typeface="Wingdings" panose="05000000000000000000" pitchFamily="2" charset="2"/>
              <a:buChar char="ð"/>
            </a:pPr>
            <a:r>
              <a:rPr lang="it-IT" altLang="it-IT" sz="2000" b="1" dirty="0">
                <a:solidFill>
                  <a:srgbClr val="008000"/>
                </a:solidFill>
                <a:latin typeface="Tw Cen MT" panose="020B0602020104020603" pitchFamily="34" charset="0"/>
              </a:rPr>
              <a:t>ASPECTOS ESTRATÉGICOS </a:t>
            </a:r>
          </a:p>
          <a:p>
            <a:pPr marL="0" indent="0" defTabSz="762000">
              <a:buFont typeface="Wingdings" panose="05000000000000000000" pitchFamily="2" charset="2"/>
              <a:buChar char="ð"/>
            </a:pPr>
            <a:r>
              <a:rPr lang="pt-PT" altLang="it-IT" sz="2000" b="1" dirty="0">
                <a:solidFill>
                  <a:srgbClr val="000000"/>
                </a:solidFill>
                <a:latin typeface="Tw Cen MT" panose="020B0602020104020603" pitchFamily="34" charset="0"/>
              </a:rPr>
              <a:t>Redução da dependência das importações (combustível nacional renovável</a:t>
            </a:r>
            <a:r>
              <a:rPr lang="en-US" altLang="it-IT" sz="2000" b="1" dirty="0">
                <a:solidFill>
                  <a:srgbClr val="000000"/>
                </a:solidFill>
                <a:latin typeface="Tw Cen MT" panose="020B0602020104020603" pitchFamily="34" charset="0"/>
              </a:rPr>
              <a:t>)</a:t>
            </a:r>
            <a:endParaRPr lang="it-IT" altLang="it-IT" sz="20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A8FBFD6-7CC8-4A32-A1FA-38D3B978D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90323"/>
            <a:ext cx="7772400" cy="590931"/>
          </a:xfrm>
          <a:solidFill>
            <a:srgbClr val="FFFF99">
              <a:alpha val="50195"/>
            </a:srgbClr>
          </a:solidFill>
          <a:ln cap="flat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it-IT" altLang="it-IT" sz="3600" b="1" dirty="0">
                <a:solidFill>
                  <a:srgbClr val="008000"/>
                </a:solidFill>
                <a:latin typeface="Arial Narrow" panose="020B0606020202030204" pitchFamily="34" charset="0"/>
              </a:rPr>
              <a:t>ASPECTOS PROBLEMÁTICOS</a:t>
            </a:r>
          </a:p>
        </p:txBody>
      </p:sp>
      <p:sp>
        <p:nvSpPr>
          <p:cNvPr id="4608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8AE47AB-64A3-4366-858E-08D4DD1F5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390651"/>
            <a:ext cx="8839200" cy="4702175"/>
          </a:xfrm>
        </p:spPr>
        <p:txBody>
          <a:bodyPr/>
          <a:lstStyle/>
          <a:p>
            <a:pPr marL="0" indent="0" defTabSz="762000">
              <a:buFont typeface="Wingdings" panose="05000000000000000000" pitchFamily="2" charset="2"/>
              <a:buChar char="ð"/>
            </a:pPr>
            <a:r>
              <a:rPr lang="it-IT" altLang="it-IT" sz="2200" b="1" dirty="0">
                <a:solidFill>
                  <a:srgbClr val="008000"/>
                </a:solidFill>
                <a:latin typeface="Tw Cen MT" panose="020B0602020104020603" pitchFamily="34" charset="0"/>
              </a:rPr>
              <a:t>AGRICULTURA</a:t>
            </a:r>
          </a:p>
          <a:p>
            <a:pPr marL="269875" lvl="1" indent="0" algn="just" defTabSz="762000">
              <a:buFont typeface="Wingdings" panose="05000000000000000000" pitchFamily="2" charset="2"/>
              <a:buChar char="ð"/>
            </a:pPr>
            <a:r>
              <a:rPr lang="pt-PT" altLang="it-IT" sz="2200" dirty="0">
                <a:solidFill>
                  <a:srgbClr val="000000"/>
                </a:solidFill>
                <a:latin typeface="Tw Cen MT" panose="020B0602020104020603" pitchFamily="34" charset="0"/>
              </a:rPr>
              <a:t>Afetação de uma parte das terras produtivas à produção de energia (retirada de terras da produção</a:t>
            </a:r>
            <a:r>
              <a:rPr lang="en-US" altLang="it-IT" sz="2200" dirty="0">
                <a:solidFill>
                  <a:srgbClr val="000000"/>
                </a:solidFill>
                <a:latin typeface="Tw Cen MT" panose="020B0602020104020603" pitchFamily="34" charset="0"/>
              </a:rPr>
              <a:t>)</a:t>
            </a:r>
            <a:endParaRPr lang="it-IT" altLang="it-IT" sz="22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 algn="just" defTabSz="762000">
              <a:buFont typeface="Wingdings" panose="05000000000000000000" pitchFamily="2" charset="2"/>
              <a:buChar char="ð"/>
            </a:pPr>
            <a:r>
              <a:rPr lang="it-IT" altLang="it-IT" sz="2200" b="1" dirty="0">
                <a:solidFill>
                  <a:srgbClr val="008000"/>
                </a:solidFill>
                <a:latin typeface="Tw Cen MT" panose="020B0602020104020603" pitchFamily="34" charset="0"/>
              </a:rPr>
              <a:t>AMBIENTE</a:t>
            </a:r>
          </a:p>
          <a:p>
            <a:pPr marL="0" indent="0" algn="just" defTabSz="762000">
              <a:buFont typeface="Wingdings" panose="05000000000000000000" pitchFamily="2" charset="2"/>
              <a:buChar char="ð"/>
            </a:pPr>
            <a:r>
              <a:rPr lang="pt-PT" altLang="it-IT" sz="2200" dirty="0">
                <a:solidFill>
                  <a:srgbClr val="000000"/>
                </a:solidFill>
                <a:latin typeface="Tw Cen MT" panose="020B0602020104020603" pitchFamily="34" charset="0"/>
              </a:rPr>
              <a:t>Produção de poluentes associados a cada processo de combustão, nomeadamente </a:t>
            </a:r>
            <a:r>
              <a:rPr lang="pt-PT" altLang="it-IT" sz="2200" dirty="0" err="1">
                <a:solidFill>
                  <a:srgbClr val="000000"/>
                </a:solidFill>
                <a:latin typeface="Tw Cen MT" panose="020B0602020104020603" pitchFamily="34" charset="0"/>
              </a:rPr>
              <a:t>NOx</a:t>
            </a:r>
            <a:endParaRPr lang="it-IT" altLang="it-IT" sz="22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 algn="just" defTabSz="762000">
              <a:buFont typeface="Wingdings" panose="05000000000000000000" pitchFamily="2" charset="2"/>
              <a:buChar char="ð"/>
            </a:pPr>
            <a:r>
              <a:rPr lang="it-IT" altLang="it-IT" sz="2200" b="1" dirty="0">
                <a:solidFill>
                  <a:srgbClr val="008000"/>
                </a:solidFill>
                <a:latin typeface="Tw Cen MT" panose="020B0602020104020603" pitchFamily="34" charset="0"/>
              </a:rPr>
              <a:t>MERCADOS</a:t>
            </a:r>
          </a:p>
          <a:p>
            <a:pPr marL="0" indent="0" algn="just" defTabSz="762000">
              <a:buFont typeface="Wingdings" panose="05000000000000000000" pitchFamily="2" charset="2"/>
              <a:buChar char="ð"/>
            </a:pPr>
            <a:r>
              <a:rPr lang="pt-PT" altLang="it-IT" sz="2200" dirty="0">
                <a:solidFill>
                  <a:srgbClr val="000000"/>
                </a:solidFill>
                <a:latin typeface="Tw Cen MT" panose="020B0602020104020603" pitchFamily="34" charset="0"/>
              </a:rPr>
              <a:t>Efeitos especulativos sobre os preços de certos géneros alimentícios: (cereais, milho, </a:t>
            </a:r>
            <a:r>
              <a:rPr lang="en-US" altLang="it-IT" sz="2200" dirty="0">
                <a:solidFill>
                  <a:srgbClr val="000000"/>
                </a:solidFill>
                <a:latin typeface="Tw Cen MT" panose="020B0602020104020603" pitchFamily="34" charset="0"/>
              </a:rPr>
              <a:t>etc.)</a:t>
            </a:r>
            <a:endParaRPr lang="it-IT" altLang="it-IT" sz="22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3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>
            <a:extLst>
              <a:ext uri="{FF2B5EF4-FFF2-40B4-BE49-F238E27FC236}">
                <a16:creationId xmlns:a16="http://schemas.microsoft.com/office/drawing/2014/main" id="{A2CD644D-9D3B-4E43-B434-3CB730AFE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5889"/>
            <a:ext cx="7772400" cy="65087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3600" b="1" dirty="0">
                <a:solidFill>
                  <a:srgbClr val="008000"/>
                </a:solidFill>
                <a:latin typeface="Arial Narrow" panose="020B0606020202030204" pitchFamily="34" charset="0"/>
              </a:rPr>
              <a:t>VIAS PARA OS BIOCOMBUSTÍVEIS</a:t>
            </a:r>
          </a:p>
        </p:txBody>
      </p:sp>
      <p:pic>
        <p:nvPicPr>
          <p:cNvPr id="50178" name="Picture 4">
            <a:extLst>
              <a:ext uri="{FF2B5EF4-FFF2-40B4-BE49-F238E27FC236}">
                <a16:creationId xmlns:a16="http://schemas.microsoft.com/office/drawing/2014/main" id="{AF06846D-A66A-496F-A716-DB6AD6482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73123"/>
            <a:ext cx="7993063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6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22FDDB7-3BF3-4A19-8D85-6A793BC75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773238"/>
            <a:ext cx="8686800" cy="4502150"/>
          </a:xfrm>
        </p:spPr>
        <p:txBody>
          <a:bodyPr/>
          <a:lstStyle/>
          <a:p>
            <a:pPr marL="0" indent="0" algn="just" defTabSz="762000">
              <a:buFont typeface="Wingdings" panose="05000000000000000000" pitchFamily="2" charset="2"/>
              <a:buChar char="ð"/>
            </a:pPr>
            <a:r>
              <a:rPr lang="it-IT" altLang="it-IT" b="1" dirty="0">
                <a:solidFill>
                  <a:srgbClr val="008000"/>
                </a:solidFill>
                <a:latin typeface="Tw Cen MT" panose="020B0602020104020603" pitchFamily="34" charset="0"/>
              </a:rPr>
              <a:t>BIOCOMBUSTÍVEIS DE PRIMEIRA GERAÇÃO</a:t>
            </a:r>
          </a:p>
          <a:p>
            <a:pPr marL="0" indent="0" algn="just" defTabSz="762000">
              <a:buFont typeface="Wingdings" panose="05000000000000000000" pitchFamily="2" charset="2"/>
              <a:buChar char="ð"/>
            </a:pPr>
            <a:r>
              <a:rPr lang="pt-PT" altLang="it-IT" dirty="0">
                <a:solidFill>
                  <a:srgbClr val="000000"/>
                </a:solidFill>
                <a:latin typeface="Tw Cen MT" panose="020B0602020104020603" pitchFamily="34" charset="0"/>
              </a:rPr>
              <a:t>O PPO, o biodiesel, o ETBE e o </a:t>
            </a:r>
            <a:r>
              <a:rPr lang="pt-PT" altLang="it-IT" dirty="0" err="1">
                <a:solidFill>
                  <a:srgbClr val="000000"/>
                </a:solidFill>
                <a:latin typeface="Tw Cen MT" panose="020B0602020104020603" pitchFamily="34" charset="0"/>
              </a:rPr>
              <a:t>bioetanol</a:t>
            </a:r>
            <a:r>
              <a:rPr lang="pt-PT" altLang="it-IT" dirty="0">
                <a:solidFill>
                  <a:srgbClr val="000000"/>
                </a:solidFill>
                <a:latin typeface="Tw Cen MT" panose="020B0602020104020603" pitchFamily="34" charset="0"/>
              </a:rPr>
              <a:t> são BIOCOMBUSTÍVEIS DE PRIMEIRA GERAÇÃO, uma vez que as tecnologias de conversão e de motores estão amplamente desenvolvidas e aprovadas na prática. Oferecem atualmente os maiores potenciais a curto prazo dos biocombustíveis. Embora sejam diferentes em termos de propriedades, requisitos técnicos, aspetos económicos e potencial, podem contribuir para garantir a mobilidade a longo prazo. </a:t>
            </a:r>
            <a:endParaRPr lang="it-IT" altLang="it-IT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52226" name="Rectangle 4">
            <a:extLst>
              <a:ext uri="{FF2B5EF4-FFF2-40B4-BE49-F238E27FC236}">
                <a16:creationId xmlns:a16="http://schemas.microsoft.com/office/drawing/2014/main" id="{6875D054-F762-41CC-B486-309115BF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8161"/>
            <a:ext cx="7772400" cy="646331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3600" b="1" dirty="0">
                <a:solidFill>
                  <a:srgbClr val="008000"/>
                </a:solidFill>
                <a:latin typeface="Arial Narrow" panose="020B0606020202030204" pitchFamily="34" charset="0"/>
              </a:rPr>
              <a:t>CAMINHOS DOS BIOCOMBUSTIVEIS</a:t>
            </a:r>
          </a:p>
        </p:txBody>
      </p:sp>
    </p:spTree>
    <p:extLst>
      <p:ext uri="{BB962C8B-B14F-4D97-AF65-F5344CB8AC3E}">
        <p14:creationId xmlns:p14="http://schemas.microsoft.com/office/powerpoint/2010/main" val="237170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2356DB7-8ADA-4B5F-80CB-D37767246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087438"/>
            <a:ext cx="8686800" cy="4502150"/>
          </a:xfrm>
        </p:spPr>
        <p:txBody>
          <a:bodyPr/>
          <a:lstStyle/>
          <a:p>
            <a:pPr marL="0" indent="0" algn="just" defTabSz="762000">
              <a:buFont typeface="Wingdings" panose="05000000000000000000" pitchFamily="2" charset="2"/>
              <a:buChar char="ð"/>
            </a:pPr>
            <a:endParaRPr lang="it-IT" altLang="it-IT" sz="22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 algn="just" defTabSz="762000">
              <a:buFont typeface="Wingdings" panose="05000000000000000000" pitchFamily="2" charset="2"/>
              <a:buChar char="ð"/>
            </a:pPr>
            <a:r>
              <a:rPr lang="pt-PT" altLang="it-IT" sz="2200" b="1" dirty="0">
                <a:solidFill>
                  <a:srgbClr val="008000"/>
                </a:solidFill>
                <a:latin typeface="Tw Cen MT" panose="020B0602020104020603" pitchFamily="34" charset="0"/>
              </a:rPr>
              <a:t>Os BIOCOMBUSTÍVEIS DE SEGUNDA GERAÇÃO </a:t>
            </a:r>
            <a:r>
              <a:rPr lang="pt-PT" altLang="it-IT" sz="2200" dirty="0">
                <a:solidFill>
                  <a:schemeClr val="tx1"/>
                </a:solidFill>
                <a:latin typeface="Tw Cen MT" panose="020B0602020104020603" pitchFamily="34" charset="0"/>
              </a:rPr>
              <a:t>ainda não estão disponíveis comercialmente, uma vez que as suas tecnologias de conversão têm de ser melhoradas. Incluem, por exemplo, os combustíveis BTL e o etanol de </a:t>
            </a:r>
            <a:r>
              <a:rPr lang="pt-PT" altLang="it-IT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lignocelulose</a:t>
            </a:r>
            <a:r>
              <a:rPr lang="pt-PT" altLang="it-IT" sz="2200" dirty="0">
                <a:solidFill>
                  <a:schemeClr val="tx1"/>
                </a:solidFill>
                <a:latin typeface="Tw Cen MT" panose="020B0602020104020603" pitchFamily="34" charset="0"/>
              </a:rPr>
              <a:t>.  Os combustíveis </a:t>
            </a:r>
            <a:r>
              <a:rPr lang="pt-PT" altLang="it-IT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BtL</a:t>
            </a:r>
            <a:r>
              <a:rPr lang="pt-PT" altLang="it-IT" sz="2200" dirty="0">
                <a:solidFill>
                  <a:schemeClr val="tx1"/>
                </a:solidFill>
                <a:latin typeface="Tw Cen MT" panose="020B0602020104020603" pitchFamily="34" charset="0"/>
              </a:rPr>
              <a:t> são uma opção promissora para o futuro, mas não atingirão relevância no mercado antes de 2015. No entanto, as fronteiras entre os combustíveis de primeira e segunda geração são fluidas e não exatamente definidas. Atualmente, a utilização de </a:t>
            </a:r>
            <a:r>
              <a:rPr lang="pt-PT" altLang="it-IT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biometano</a:t>
            </a:r>
            <a:r>
              <a:rPr lang="pt-PT" altLang="it-IT" sz="2200" dirty="0">
                <a:solidFill>
                  <a:schemeClr val="tx1"/>
                </a:solidFill>
                <a:latin typeface="Tw Cen MT" panose="020B0602020104020603" pitchFamily="34" charset="0"/>
              </a:rPr>
              <a:t> no sector dos transportes passa de biocombustível de segunda para biocombustível de primeira geração. As primeiras estações de </a:t>
            </a:r>
            <a:r>
              <a:rPr lang="pt-PT" altLang="it-IT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biometano</a:t>
            </a:r>
            <a:r>
              <a:rPr lang="pt-PT" altLang="it-IT" sz="2200" dirty="0">
                <a:solidFill>
                  <a:schemeClr val="tx1"/>
                </a:solidFill>
                <a:latin typeface="Tw Cen MT" panose="020B0602020104020603" pitchFamily="34" charset="0"/>
              </a:rPr>
              <a:t> estão a ser construídas neste momento. O </a:t>
            </a:r>
            <a:r>
              <a:rPr lang="pt-PT" altLang="it-IT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biometano</a:t>
            </a:r>
            <a:r>
              <a:rPr lang="pt-PT" altLang="it-IT" sz="2200" dirty="0">
                <a:solidFill>
                  <a:schemeClr val="tx1"/>
                </a:solidFill>
                <a:latin typeface="Tw Cen MT" panose="020B0602020104020603" pitchFamily="34" charset="0"/>
              </a:rPr>
              <a:t> proveniente do biogás pode ser utilizado em veículos a gás natural sem quaisquer ajustamentos</a:t>
            </a:r>
            <a:r>
              <a:rPr lang="en-US" altLang="it-IT" sz="2200" dirty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it-IT" altLang="it-IT" sz="2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54274" name="Rectangle 4">
            <a:extLst>
              <a:ext uri="{FF2B5EF4-FFF2-40B4-BE49-F238E27FC236}">
                <a16:creationId xmlns:a16="http://schemas.microsoft.com/office/drawing/2014/main" id="{1F3CEFA1-9EAD-4D4A-B2C2-751C38C36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5889"/>
            <a:ext cx="7772400" cy="65087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3600" b="1" dirty="0">
                <a:solidFill>
                  <a:srgbClr val="008000"/>
                </a:solidFill>
                <a:latin typeface="Arial Narrow" panose="020B0606020202030204" pitchFamily="34" charset="0"/>
              </a:rPr>
              <a:t>CAMINHOS DOS BIOCOMBUSTIVEIS</a:t>
            </a:r>
          </a:p>
        </p:txBody>
      </p:sp>
    </p:spTree>
    <p:extLst>
      <p:ext uri="{BB962C8B-B14F-4D97-AF65-F5344CB8AC3E}">
        <p14:creationId xmlns:p14="http://schemas.microsoft.com/office/powerpoint/2010/main" val="2397360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2971</Words>
  <Application>Microsoft Office PowerPoint</Application>
  <PresentationFormat>Ecrã Panorâmico</PresentationFormat>
  <Paragraphs>163</Paragraphs>
  <Slides>46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46</vt:i4>
      </vt:variant>
    </vt:vector>
  </HeadingPairs>
  <TitlesOfParts>
    <vt:vector size="57" baseType="lpstr">
      <vt:lpstr>MS PGothic</vt:lpstr>
      <vt:lpstr>Arial</vt:lpstr>
      <vt:lpstr>Arial Narrow</vt:lpstr>
      <vt:lpstr>Calibri</vt:lpstr>
      <vt:lpstr>Calibri Light</vt:lpstr>
      <vt:lpstr>Cambria</vt:lpstr>
      <vt:lpstr>Georgia</vt:lpstr>
      <vt:lpstr>Times New Roman</vt:lpstr>
      <vt:lpstr>Tw Cen MT</vt:lpstr>
      <vt:lpstr>Wingdings</vt:lpstr>
      <vt:lpstr>Tema1</vt:lpstr>
      <vt:lpstr>Apresentação do PowerPoint</vt:lpstr>
      <vt:lpstr>Curso: (VET-C3) Módulo: Bioeconomia, economia circular e produtos de base biológica Unidade Curricular: Bioenergia e culturas energéticas  </vt:lpstr>
      <vt:lpstr>Introdução</vt:lpstr>
      <vt:lpstr>Apresentação do PowerPoint</vt:lpstr>
      <vt:lpstr>BENEFICIOS</vt:lpstr>
      <vt:lpstr>ASPECTOS PROBLEMÁTICOS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BIOETANOL</vt:lpstr>
      <vt:lpstr>PRODUÇÃO DE BIOETANOL</vt:lpstr>
      <vt:lpstr>Apresentação do PowerPoint</vt:lpstr>
      <vt:lpstr>Apresentação do PowerPoint</vt:lpstr>
      <vt:lpstr>PRODUÇÃO DE BIOETANOL</vt:lpstr>
      <vt:lpstr>A PRODUÇÃO DE AÇÚCAR A ETANOL</vt:lpstr>
      <vt:lpstr>A PRODUÇÃO DE AÇÚCAR A ETANOL</vt:lpstr>
      <vt:lpstr>Apresentação do PowerPoint</vt:lpstr>
      <vt:lpstr>Produção de etanol a partir de cereais</vt:lpstr>
      <vt:lpstr>Produção de etanol a partir de cereais</vt:lpstr>
      <vt:lpstr>Produção de etanol a partir de cereais</vt:lpstr>
      <vt:lpstr>Produção de etanol a partir de cereais</vt:lpstr>
      <vt:lpstr>Produção de etanol a partir de cereais</vt:lpstr>
      <vt:lpstr>Biomassa celulósica para etanol</vt:lpstr>
      <vt:lpstr>Produto de biomassa celular para etanol</vt:lpstr>
      <vt:lpstr>Biomassa celulósica para etanol</vt:lpstr>
      <vt:lpstr>Biomassa celulósica para etanol</vt:lpstr>
      <vt:lpstr>Biomassa celulósica para etanol</vt:lpstr>
      <vt:lpstr>Biomassa celulósica para etanol</vt:lpstr>
      <vt:lpstr>Cellulosic Biomass-to-Ethanol</vt:lpstr>
      <vt:lpstr>Biomassa celulósica para etanol</vt:lpstr>
      <vt:lpstr>Processo de transformação de biomassa celular em etanol</vt:lpstr>
      <vt:lpstr>Processo de transformação de biomassa celular em etanol</vt:lpstr>
      <vt:lpstr>Processo de transformação de biomassa celular em etanol</vt:lpstr>
      <vt:lpstr>Apresentação do PowerPoint</vt:lpstr>
      <vt:lpstr>Processo de transformação de biomassa celular em etanol</vt:lpstr>
      <vt:lpstr>Matérias-Primas</vt:lpstr>
      <vt:lpstr>Matérias-Primas</vt:lpstr>
      <vt:lpstr>Matérias-Primas</vt:lpstr>
      <vt:lpstr>Conclusão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Joaquim Fernando Moreira da Silva</cp:lastModifiedBy>
  <cp:revision>69</cp:revision>
  <dcterms:created xsi:type="dcterms:W3CDTF">2022-08-02T09:54:50Z</dcterms:created>
  <dcterms:modified xsi:type="dcterms:W3CDTF">2024-03-14T15:29:47Z</dcterms:modified>
</cp:coreProperties>
</file>