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22"/>
  </p:notesMasterIdLst>
  <p:sldIdLst>
    <p:sldId id="265" r:id="rId2"/>
    <p:sldId id="256" r:id="rId3"/>
    <p:sldId id="260" r:id="rId4"/>
    <p:sldId id="269" r:id="rId5"/>
    <p:sldId id="267" r:id="rId6"/>
    <p:sldId id="280" r:id="rId7"/>
    <p:sldId id="279" r:id="rId8"/>
    <p:sldId id="268" r:id="rId9"/>
    <p:sldId id="263" r:id="rId10"/>
    <p:sldId id="261" r:id="rId11"/>
    <p:sldId id="270" r:id="rId12"/>
    <p:sldId id="271" r:id="rId13"/>
    <p:sldId id="281" r:id="rId14"/>
    <p:sldId id="282" r:id="rId15"/>
    <p:sldId id="277" r:id="rId16"/>
    <p:sldId id="283" r:id="rId17"/>
    <p:sldId id="284" r:id="rId18"/>
    <p:sldId id="285" r:id="rId19"/>
    <p:sldId id="278" r:id="rId20"/>
    <p:sldId id="266"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020"/>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5"/>
    <p:restoredTop sz="96405"/>
  </p:normalViewPr>
  <p:slideViewPr>
    <p:cSldViewPr snapToGrid="0">
      <p:cViewPr>
        <p:scale>
          <a:sx n="100" d="100"/>
          <a:sy n="100" d="100"/>
        </p:scale>
        <p:origin x="810"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66D6A6-3F04-41CE-A8FE-FE9863F10E23}" type="doc">
      <dgm:prSet loTypeId="urn:microsoft.com/office/officeart/2005/8/layout/bProcess3" loCatId="process" qsTypeId="urn:microsoft.com/office/officeart/2005/8/quickstyle/simple2" qsCatId="simple" csTypeId="urn:microsoft.com/office/officeart/2005/8/colors/colorful3" csCatId="colorful" phldr="1"/>
      <dgm:spPr/>
      <dgm:t>
        <a:bodyPr/>
        <a:lstStyle/>
        <a:p>
          <a:endParaRPr lang="en-US"/>
        </a:p>
      </dgm:t>
    </dgm:pt>
    <dgm:pt modelId="{586F2D13-B5C3-4DA8-8579-2B6225B0D7AB}">
      <dgm:prSet phldrT="[Text]" custT="1"/>
      <dgm:spPr/>
      <dgm:t>
        <a:bodyPr/>
        <a:lstStyle/>
        <a:p>
          <a:r>
            <a:rPr lang="it-IT" sz="900" b="1"/>
            <a:t>Identify Market Needs:</a:t>
          </a:r>
          <a:endParaRPr lang="en-US" sz="900" b="1"/>
        </a:p>
        <a:p>
          <a:r>
            <a:rPr lang="it-IT" sz="900" b="1"/>
            <a:t>Research and identify specific gaps or challenges within the bioeconomy where your service could add value. This could involve areas such as sustainable agriculture, bio-based materials, renewable energy, waste management, or biotechnology</a:t>
          </a:r>
          <a:r>
            <a:rPr lang="it-IT" sz="800" b="1"/>
            <a:t>.</a:t>
          </a:r>
          <a:endParaRPr lang="en-US" sz="800" b="1"/>
        </a:p>
      </dgm:t>
    </dgm:pt>
    <dgm:pt modelId="{0DB31701-7DF6-42EC-8B41-BA364EFA74FA}" type="parTrans" cxnId="{6EE8DF56-7F1F-4E12-8DCD-5466362378A3}">
      <dgm:prSet/>
      <dgm:spPr/>
      <dgm:t>
        <a:bodyPr/>
        <a:lstStyle/>
        <a:p>
          <a:endParaRPr lang="en-US"/>
        </a:p>
      </dgm:t>
    </dgm:pt>
    <dgm:pt modelId="{C2299BE4-1C63-46F1-B1F9-C620BB288DD8}" type="sibTrans" cxnId="{6EE8DF56-7F1F-4E12-8DCD-5466362378A3}">
      <dgm:prSet/>
      <dgm:spPr/>
      <dgm:t>
        <a:bodyPr/>
        <a:lstStyle/>
        <a:p>
          <a:endParaRPr lang="en-US"/>
        </a:p>
      </dgm:t>
    </dgm:pt>
    <dgm:pt modelId="{764CE707-7CFB-4686-B0FA-2264CAE2A3E2}">
      <dgm:prSet phldrT="[Text]" custT="1"/>
      <dgm:spPr/>
      <dgm:t>
        <a:bodyPr/>
        <a:lstStyle/>
        <a:p>
          <a:r>
            <a:rPr lang="it-IT" sz="900" b="1"/>
            <a:t>Define Your Niche:</a:t>
          </a:r>
          <a:endParaRPr lang="en-US" sz="900" b="1"/>
        </a:p>
        <a:p>
          <a:r>
            <a:rPr lang="it-IT" sz="900" b="1"/>
            <a:t>Determine your specialization within the bioeconomy. Are you focusing on data analysis for optimizing agricultural processes? Providing advisory services for bio-based product development? Defining a clear niche will help you tailor your offerings to meet specific market demands.</a:t>
          </a:r>
          <a:endParaRPr lang="en-US" sz="900" b="1"/>
        </a:p>
      </dgm:t>
    </dgm:pt>
    <dgm:pt modelId="{2C45883C-6EDA-4C23-9A53-655D249EB5CE}" type="parTrans" cxnId="{800BE36E-7A20-426C-9032-D7FD153BFDBF}">
      <dgm:prSet/>
      <dgm:spPr/>
      <dgm:t>
        <a:bodyPr/>
        <a:lstStyle/>
        <a:p>
          <a:endParaRPr lang="en-US"/>
        </a:p>
      </dgm:t>
    </dgm:pt>
    <dgm:pt modelId="{1C8F6646-643A-454F-8F9C-DB4E3F0852BA}" type="sibTrans" cxnId="{800BE36E-7A20-426C-9032-D7FD153BFDBF}">
      <dgm:prSet/>
      <dgm:spPr/>
      <dgm:t>
        <a:bodyPr/>
        <a:lstStyle/>
        <a:p>
          <a:endParaRPr lang="en-US"/>
        </a:p>
      </dgm:t>
    </dgm:pt>
    <dgm:pt modelId="{5A8500CA-8B83-4D29-AD49-1D1B3B6F1BC9}">
      <dgm:prSet phldrT="[Text]" custT="1"/>
      <dgm:spPr/>
      <dgm:t>
        <a:bodyPr/>
        <a:lstStyle/>
        <a:p>
          <a:r>
            <a:rPr lang="it-IT" sz="900" b="1"/>
            <a:t>Understand the Bioeconomy Landscape:</a:t>
          </a:r>
          <a:endParaRPr lang="en-US" sz="900" b="1"/>
        </a:p>
        <a:p>
          <a:r>
            <a:rPr lang="it-IT" sz="900" b="1"/>
            <a:t>Gain a deep understanding of the bioeconomy's current trends, technologies, and regulations. This knowledge will help you position your service effectively and ensure its relevance.</a:t>
          </a:r>
          <a:endParaRPr lang="en-US" sz="900" b="1"/>
        </a:p>
        <a:p>
          <a:endParaRPr lang="en-US" sz="700"/>
        </a:p>
      </dgm:t>
    </dgm:pt>
    <dgm:pt modelId="{E5FF7831-0F66-46E9-B14F-ECA7E5D7D970}" type="parTrans" cxnId="{D57EBD60-AB90-46EB-80B5-F87B1D1D66CA}">
      <dgm:prSet/>
      <dgm:spPr/>
      <dgm:t>
        <a:bodyPr/>
        <a:lstStyle/>
        <a:p>
          <a:endParaRPr lang="en-US"/>
        </a:p>
      </dgm:t>
    </dgm:pt>
    <dgm:pt modelId="{940D2F83-0007-4E75-8428-9E29CA4A55DD}" type="sibTrans" cxnId="{D57EBD60-AB90-46EB-80B5-F87B1D1D66CA}">
      <dgm:prSet/>
      <dgm:spPr/>
      <dgm:t>
        <a:bodyPr/>
        <a:lstStyle/>
        <a:p>
          <a:endParaRPr lang="en-US"/>
        </a:p>
      </dgm:t>
    </dgm:pt>
    <dgm:pt modelId="{5CBEA114-D3C4-48DE-AC9B-20C99B7837BD}">
      <dgm:prSet phldrT="[Text]" custT="1"/>
      <dgm:spPr/>
      <dgm:t>
        <a:bodyPr/>
        <a:lstStyle/>
        <a:p>
          <a:r>
            <a:rPr lang="it-IT" sz="900" b="1"/>
            <a:t>Develop Service Offerings:</a:t>
          </a:r>
          <a:endParaRPr lang="en-US" sz="900" b="1"/>
        </a:p>
        <a:p>
          <a:r>
            <a:rPr lang="it-IT" sz="900" b="1"/>
            <a:t>Based on your niche and market research, outline the specific services you will offer</a:t>
          </a:r>
          <a:r>
            <a:rPr lang="it-IT" sz="800"/>
            <a:t>.</a:t>
          </a:r>
          <a:endParaRPr lang="en-US" sz="800"/>
        </a:p>
      </dgm:t>
    </dgm:pt>
    <dgm:pt modelId="{308D155B-D818-484A-BB9F-8747B5ACB2BA}" type="parTrans" cxnId="{BA683B37-3625-4C72-90CA-EF69667BDEBE}">
      <dgm:prSet/>
      <dgm:spPr/>
      <dgm:t>
        <a:bodyPr/>
        <a:lstStyle/>
        <a:p>
          <a:endParaRPr lang="en-US"/>
        </a:p>
      </dgm:t>
    </dgm:pt>
    <dgm:pt modelId="{F1BA8683-4B2F-42D7-B1E0-E6B9FD8473CF}" type="sibTrans" cxnId="{BA683B37-3625-4C72-90CA-EF69667BDEBE}">
      <dgm:prSet/>
      <dgm:spPr/>
      <dgm:t>
        <a:bodyPr/>
        <a:lstStyle/>
        <a:p>
          <a:endParaRPr lang="en-US"/>
        </a:p>
      </dgm:t>
    </dgm:pt>
    <dgm:pt modelId="{A27B727E-BDAD-43E5-A6C4-735E4C57FA5C}">
      <dgm:prSet phldrT="[Text]" custT="1"/>
      <dgm:spPr/>
      <dgm:t>
        <a:bodyPr/>
        <a:lstStyle/>
        <a:p>
          <a:r>
            <a:rPr lang="it-IT" sz="900" b="1"/>
            <a:t>Demonstrate Value:</a:t>
          </a:r>
          <a:endParaRPr lang="en-US" sz="900" b="1"/>
        </a:p>
        <a:p>
          <a:r>
            <a:rPr lang="it-IT" sz="900" b="1"/>
            <a:t>Develop case studies or pilot projects that showcase the value your service brings to clients. Highlight how your service can lead to cost savings, increased efficiency, reduced environmental impact, or other benefits</a:t>
          </a:r>
          <a:r>
            <a:rPr lang="it-IT" sz="800"/>
            <a:t>.</a:t>
          </a:r>
          <a:endParaRPr lang="en-US" sz="800"/>
        </a:p>
      </dgm:t>
    </dgm:pt>
    <dgm:pt modelId="{9C39B765-1857-4791-9EF0-F013E046A1ED}" type="parTrans" cxnId="{B116B88F-4F55-47BB-BEDA-73B586541398}">
      <dgm:prSet/>
      <dgm:spPr/>
      <dgm:t>
        <a:bodyPr/>
        <a:lstStyle/>
        <a:p>
          <a:endParaRPr lang="en-US"/>
        </a:p>
      </dgm:t>
    </dgm:pt>
    <dgm:pt modelId="{497DF5F6-2611-403A-B55F-9AB40102B64E}" type="sibTrans" cxnId="{B116B88F-4F55-47BB-BEDA-73B586541398}">
      <dgm:prSet/>
      <dgm:spPr/>
      <dgm:t>
        <a:bodyPr/>
        <a:lstStyle/>
        <a:p>
          <a:endParaRPr lang="en-US"/>
        </a:p>
      </dgm:t>
    </dgm:pt>
    <dgm:pt modelId="{5427D9E8-6B05-4AA6-A711-8B9100288B61}">
      <dgm:prSet custT="1"/>
      <dgm:spPr/>
      <dgm:t>
        <a:bodyPr/>
        <a:lstStyle/>
        <a:p>
          <a:r>
            <a:rPr lang="it-IT" sz="900" b="1"/>
            <a:t>Marketing and Branding:</a:t>
          </a:r>
          <a:endParaRPr lang="en-US" sz="900" b="1"/>
        </a:p>
        <a:p>
          <a:r>
            <a:rPr lang="it-IT" sz="900" b="1"/>
            <a:t>Create a strong brand identity that resonates with the bioeconomy's values of sustainability and innovation. Develop a compelling website, marketing materials, and online presence to reach your target audience</a:t>
          </a:r>
          <a:r>
            <a:rPr lang="it-IT" sz="800"/>
            <a:t>.</a:t>
          </a:r>
          <a:endParaRPr lang="en-US" sz="800"/>
        </a:p>
      </dgm:t>
    </dgm:pt>
    <dgm:pt modelId="{B9AD80CB-39F8-4551-8633-FCDA77C73379}" type="parTrans" cxnId="{268715FA-0205-4376-A091-8E87EB84E167}">
      <dgm:prSet/>
      <dgm:spPr/>
      <dgm:t>
        <a:bodyPr/>
        <a:lstStyle/>
        <a:p>
          <a:endParaRPr lang="en-US"/>
        </a:p>
      </dgm:t>
    </dgm:pt>
    <dgm:pt modelId="{911AAB3B-4AFB-4526-B85B-407468FEE250}" type="sibTrans" cxnId="{268715FA-0205-4376-A091-8E87EB84E167}">
      <dgm:prSet/>
      <dgm:spPr/>
      <dgm:t>
        <a:bodyPr/>
        <a:lstStyle/>
        <a:p>
          <a:endParaRPr lang="en-US"/>
        </a:p>
      </dgm:t>
    </dgm:pt>
    <dgm:pt modelId="{8D986A43-3324-49B2-900F-E7A6ED15B5A0}">
      <dgm:prSet custT="1"/>
      <dgm:spPr/>
      <dgm:t>
        <a:bodyPr/>
        <a:lstStyle/>
        <a:p>
          <a:r>
            <a:rPr lang="it-IT" sz="900" b="1"/>
            <a:t>Regulatory Compliance:</a:t>
          </a:r>
          <a:endParaRPr lang="en-US" sz="900" b="1"/>
        </a:p>
        <a:p>
          <a:r>
            <a:rPr lang="it-IT" sz="900" b="1"/>
            <a:t>Ensure that your services are aligned with relevant regulations and standards within the bioeconomy. This is especially important if you are offering services related to biotechnology or bio-based products.</a:t>
          </a:r>
          <a:endParaRPr lang="en-US" sz="900" b="1"/>
        </a:p>
      </dgm:t>
    </dgm:pt>
    <dgm:pt modelId="{EEA25D24-D388-4C81-8102-FCF815A9551B}" type="parTrans" cxnId="{C3A47A69-C3CE-4AC4-83D8-087C0763F953}">
      <dgm:prSet/>
      <dgm:spPr/>
      <dgm:t>
        <a:bodyPr/>
        <a:lstStyle/>
        <a:p>
          <a:endParaRPr lang="en-US"/>
        </a:p>
      </dgm:t>
    </dgm:pt>
    <dgm:pt modelId="{B7F0DD91-3BFD-40EA-8923-7E44E9C3CF49}" type="sibTrans" cxnId="{C3A47A69-C3CE-4AC4-83D8-087C0763F953}">
      <dgm:prSet/>
      <dgm:spPr/>
      <dgm:t>
        <a:bodyPr/>
        <a:lstStyle/>
        <a:p>
          <a:endParaRPr lang="en-US"/>
        </a:p>
      </dgm:t>
    </dgm:pt>
    <dgm:pt modelId="{502C3FED-D7C0-45A6-A37B-576A166194F6}">
      <dgm:prSet custT="1"/>
      <dgm:spPr/>
      <dgm:t>
        <a:bodyPr/>
        <a:lstStyle/>
        <a:p>
          <a:r>
            <a:rPr lang="it-IT" sz="900" b="1"/>
            <a:t>Pricing Strategy:</a:t>
          </a:r>
          <a:endParaRPr lang="en-US" sz="900" b="1"/>
        </a:p>
        <a:p>
          <a:r>
            <a:rPr lang="it-IT" sz="900" b="1"/>
            <a:t>Determine your pricing model based on factors such as the complexity of services, market demand, and the value your service provides to clients</a:t>
          </a:r>
          <a:r>
            <a:rPr lang="it-IT" sz="800"/>
            <a:t>.</a:t>
          </a:r>
          <a:endParaRPr lang="en-US" sz="800"/>
        </a:p>
      </dgm:t>
    </dgm:pt>
    <dgm:pt modelId="{4A9B827C-AAFC-4CF4-A052-1AE001C2B824}" type="parTrans" cxnId="{FD89E5E2-2CAF-4D7B-94E0-F278CA669EFB}">
      <dgm:prSet/>
      <dgm:spPr/>
      <dgm:t>
        <a:bodyPr/>
        <a:lstStyle/>
        <a:p>
          <a:endParaRPr lang="en-US"/>
        </a:p>
      </dgm:t>
    </dgm:pt>
    <dgm:pt modelId="{F24F6C51-3256-4984-A588-1AB770540C9F}" type="sibTrans" cxnId="{FD89E5E2-2CAF-4D7B-94E0-F278CA669EFB}">
      <dgm:prSet/>
      <dgm:spPr/>
      <dgm:t>
        <a:bodyPr/>
        <a:lstStyle/>
        <a:p>
          <a:endParaRPr lang="en-US"/>
        </a:p>
      </dgm:t>
    </dgm:pt>
    <dgm:pt modelId="{006F24A0-1145-423B-BEDD-858E5592A4E5}">
      <dgm:prSet custT="1"/>
      <dgm:spPr/>
      <dgm:t>
        <a:bodyPr/>
        <a:lstStyle/>
        <a:p>
          <a:r>
            <a:rPr lang="it-IT" sz="900" b="1"/>
            <a:t>Launch and Iterate:</a:t>
          </a:r>
          <a:endParaRPr lang="en-US" sz="900" b="1"/>
        </a:p>
        <a:p>
          <a:r>
            <a:rPr lang="it-IT" sz="900" b="1"/>
            <a:t>Launch your service and gather feedback from initial clients. Use this feedback to continuously improve and refine your offerings based on real-world experiences.</a:t>
          </a:r>
          <a:endParaRPr lang="en-US" sz="900" b="1"/>
        </a:p>
      </dgm:t>
    </dgm:pt>
    <dgm:pt modelId="{79F24E85-17D9-41F2-A52C-D942BF52AFCF}" type="parTrans" cxnId="{A94C091A-1CC8-436A-BFE4-98510433C533}">
      <dgm:prSet/>
      <dgm:spPr/>
      <dgm:t>
        <a:bodyPr/>
        <a:lstStyle/>
        <a:p>
          <a:endParaRPr lang="en-US"/>
        </a:p>
      </dgm:t>
    </dgm:pt>
    <dgm:pt modelId="{05F45149-1FD9-4C3F-9008-A6B279CCF91A}" type="sibTrans" cxnId="{A94C091A-1CC8-436A-BFE4-98510433C533}">
      <dgm:prSet/>
      <dgm:spPr/>
      <dgm:t>
        <a:bodyPr/>
        <a:lstStyle/>
        <a:p>
          <a:endParaRPr lang="en-US"/>
        </a:p>
      </dgm:t>
    </dgm:pt>
    <dgm:pt modelId="{29B14B20-2ECA-49CA-8BB2-D0BFEA0D32BE}">
      <dgm:prSet custT="1"/>
      <dgm:spPr/>
      <dgm:t>
        <a:bodyPr/>
        <a:lstStyle/>
        <a:p>
          <a:endParaRPr lang="en-US" sz="800"/>
        </a:p>
        <a:p>
          <a:r>
            <a:rPr lang="it-IT" sz="900" b="1"/>
            <a:t>Stay Updated:</a:t>
          </a:r>
          <a:endParaRPr lang="en-US" sz="900" b="1"/>
        </a:p>
        <a:p>
          <a:r>
            <a:rPr lang="it-IT" sz="900" b="1"/>
            <a:t>Stay informed about the latest advancements and trends within the bioeconomy. As the field evolves, adapt your services to stay relevant and meet changing needs</a:t>
          </a:r>
          <a:r>
            <a:rPr lang="it-IT" sz="800"/>
            <a:t>.</a:t>
          </a:r>
          <a:endParaRPr lang="en-US" sz="800"/>
        </a:p>
      </dgm:t>
    </dgm:pt>
    <dgm:pt modelId="{8098AF2A-A2B7-4F93-9132-B4E21EB09BC7}" type="parTrans" cxnId="{00C0A8A1-57AC-4CBE-9553-4ADB263A3C92}">
      <dgm:prSet/>
      <dgm:spPr/>
      <dgm:t>
        <a:bodyPr/>
        <a:lstStyle/>
        <a:p>
          <a:endParaRPr lang="en-US"/>
        </a:p>
      </dgm:t>
    </dgm:pt>
    <dgm:pt modelId="{50CB8AC8-B281-481B-A32F-7BBF7F4B52C5}" type="sibTrans" cxnId="{00C0A8A1-57AC-4CBE-9553-4ADB263A3C92}">
      <dgm:prSet/>
      <dgm:spPr/>
      <dgm:t>
        <a:bodyPr/>
        <a:lstStyle/>
        <a:p>
          <a:endParaRPr lang="en-US"/>
        </a:p>
      </dgm:t>
    </dgm:pt>
    <dgm:pt modelId="{E7D03C0D-F953-42D0-AC1A-737AC6078145}" type="pres">
      <dgm:prSet presAssocID="{1966D6A6-3F04-41CE-A8FE-FE9863F10E23}" presName="Name0" presStyleCnt="0">
        <dgm:presLayoutVars>
          <dgm:dir/>
          <dgm:resizeHandles val="exact"/>
        </dgm:presLayoutVars>
      </dgm:prSet>
      <dgm:spPr/>
    </dgm:pt>
    <dgm:pt modelId="{41CFDE4C-65F0-4F08-9426-3AB904BEB1BB}" type="pres">
      <dgm:prSet presAssocID="{586F2D13-B5C3-4DA8-8579-2B6225B0D7AB}" presName="node" presStyleLbl="node1" presStyleIdx="0" presStyleCnt="10" custScaleX="119001" custScaleY="125092">
        <dgm:presLayoutVars>
          <dgm:bulletEnabled val="1"/>
        </dgm:presLayoutVars>
      </dgm:prSet>
      <dgm:spPr/>
    </dgm:pt>
    <dgm:pt modelId="{48746978-FD48-48AB-B7D0-B7B10520B120}" type="pres">
      <dgm:prSet presAssocID="{C2299BE4-1C63-46F1-B1F9-C620BB288DD8}" presName="sibTrans" presStyleLbl="sibTrans1D1" presStyleIdx="0" presStyleCnt="9"/>
      <dgm:spPr/>
    </dgm:pt>
    <dgm:pt modelId="{AE6B6D7F-FFD5-4828-895A-9CB2AD362215}" type="pres">
      <dgm:prSet presAssocID="{C2299BE4-1C63-46F1-B1F9-C620BB288DD8}" presName="connectorText" presStyleLbl="sibTrans1D1" presStyleIdx="0" presStyleCnt="9"/>
      <dgm:spPr/>
    </dgm:pt>
    <dgm:pt modelId="{7BDEBD73-E2DB-4F87-B60A-28F2597C4DDE}" type="pres">
      <dgm:prSet presAssocID="{764CE707-7CFB-4686-B0FA-2264CAE2A3E2}" presName="node" presStyleLbl="node1" presStyleIdx="1" presStyleCnt="10" custScaleX="120761" custScaleY="116295">
        <dgm:presLayoutVars>
          <dgm:bulletEnabled val="1"/>
        </dgm:presLayoutVars>
      </dgm:prSet>
      <dgm:spPr/>
    </dgm:pt>
    <dgm:pt modelId="{991590AD-DBD0-46EF-81B7-6DCFE733E3AD}" type="pres">
      <dgm:prSet presAssocID="{1C8F6646-643A-454F-8F9C-DB4E3F0852BA}" presName="sibTrans" presStyleLbl="sibTrans1D1" presStyleIdx="1" presStyleCnt="9"/>
      <dgm:spPr/>
    </dgm:pt>
    <dgm:pt modelId="{BE0B8948-2E64-4D83-9073-F3EA2D86AF64}" type="pres">
      <dgm:prSet presAssocID="{1C8F6646-643A-454F-8F9C-DB4E3F0852BA}" presName="connectorText" presStyleLbl="sibTrans1D1" presStyleIdx="1" presStyleCnt="9"/>
      <dgm:spPr/>
    </dgm:pt>
    <dgm:pt modelId="{D60A5D1E-63ED-4F87-9431-44B0225CDF74}" type="pres">
      <dgm:prSet presAssocID="{5A8500CA-8B83-4D29-AD49-1D1B3B6F1BC9}" presName="node" presStyleLbl="node1" presStyleIdx="2" presStyleCnt="10" custScaleX="87027" custScaleY="126908">
        <dgm:presLayoutVars>
          <dgm:bulletEnabled val="1"/>
        </dgm:presLayoutVars>
      </dgm:prSet>
      <dgm:spPr/>
    </dgm:pt>
    <dgm:pt modelId="{ABC909AA-619E-4878-AF6B-B8527E67F3DA}" type="pres">
      <dgm:prSet presAssocID="{940D2F83-0007-4E75-8428-9E29CA4A55DD}" presName="sibTrans" presStyleLbl="sibTrans1D1" presStyleIdx="2" presStyleCnt="9"/>
      <dgm:spPr/>
    </dgm:pt>
    <dgm:pt modelId="{15F0E1A2-EE94-4F6A-A700-532B20E3EE6E}" type="pres">
      <dgm:prSet presAssocID="{940D2F83-0007-4E75-8428-9E29CA4A55DD}" presName="connectorText" presStyleLbl="sibTrans1D1" presStyleIdx="2" presStyleCnt="9"/>
      <dgm:spPr/>
    </dgm:pt>
    <dgm:pt modelId="{3EF243E1-FCA2-4090-BC45-8CE6AE2983FE}" type="pres">
      <dgm:prSet presAssocID="{5CBEA114-D3C4-48DE-AC9B-20C99B7837BD}" presName="node" presStyleLbl="node1" presStyleIdx="3" presStyleCnt="10">
        <dgm:presLayoutVars>
          <dgm:bulletEnabled val="1"/>
        </dgm:presLayoutVars>
      </dgm:prSet>
      <dgm:spPr/>
    </dgm:pt>
    <dgm:pt modelId="{37BB3491-F969-48FB-BA54-3DF1EE0CDC24}" type="pres">
      <dgm:prSet presAssocID="{F1BA8683-4B2F-42D7-B1E0-E6B9FD8473CF}" presName="sibTrans" presStyleLbl="sibTrans1D1" presStyleIdx="3" presStyleCnt="9"/>
      <dgm:spPr/>
    </dgm:pt>
    <dgm:pt modelId="{BA7EFBE8-240B-4DE2-8030-1C24493E0E14}" type="pres">
      <dgm:prSet presAssocID="{F1BA8683-4B2F-42D7-B1E0-E6B9FD8473CF}" presName="connectorText" presStyleLbl="sibTrans1D1" presStyleIdx="3" presStyleCnt="9"/>
      <dgm:spPr/>
    </dgm:pt>
    <dgm:pt modelId="{B835389F-958F-40CC-9093-0648644DA7AE}" type="pres">
      <dgm:prSet presAssocID="{A27B727E-BDAD-43E5-A6C4-735E4C57FA5C}" presName="node" presStyleLbl="node1" presStyleIdx="4" presStyleCnt="10">
        <dgm:presLayoutVars>
          <dgm:bulletEnabled val="1"/>
        </dgm:presLayoutVars>
      </dgm:prSet>
      <dgm:spPr/>
    </dgm:pt>
    <dgm:pt modelId="{C5A5DE5E-25AC-45DC-8D8E-1081324490B7}" type="pres">
      <dgm:prSet presAssocID="{497DF5F6-2611-403A-B55F-9AB40102B64E}" presName="sibTrans" presStyleLbl="sibTrans1D1" presStyleIdx="4" presStyleCnt="9"/>
      <dgm:spPr/>
    </dgm:pt>
    <dgm:pt modelId="{C61731B2-18E3-46E6-881D-CF9BA9AD48FC}" type="pres">
      <dgm:prSet presAssocID="{497DF5F6-2611-403A-B55F-9AB40102B64E}" presName="connectorText" presStyleLbl="sibTrans1D1" presStyleIdx="4" presStyleCnt="9"/>
      <dgm:spPr/>
    </dgm:pt>
    <dgm:pt modelId="{2AEAB8C7-485E-4280-9996-8ECA957A5093}" type="pres">
      <dgm:prSet presAssocID="{5427D9E8-6B05-4AA6-A711-8B9100288B61}" presName="node" presStyleLbl="node1" presStyleIdx="5" presStyleCnt="10" custScaleY="112043">
        <dgm:presLayoutVars>
          <dgm:bulletEnabled val="1"/>
        </dgm:presLayoutVars>
      </dgm:prSet>
      <dgm:spPr/>
    </dgm:pt>
    <dgm:pt modelId="{EB67F7CF-D5BD-43CA-96C8-E1EEB99FE2ED}" type="pres">
      <dgm:prSet presAssocID="{911AAB3B-4AFB-4526-B85B-407468FEE250}" presName="sibTrans" presStyleLbl="sibTrans1D1" presStyleIdx="5" presStyleCnt="9"/>
      <dgm:spPr/>
    </dgm:pt>
    <dgm:pt modelId="{326C1300-135A-4754-B7C1-E628253CE41F}" type="pres">
      <dgm:prSet presAssocID="{911AAB3B-4AFB-4526-B85B-407468FEE250}" presName="connectorText" presStyleLbl="sibTrans1D1" presStyleIdx="5" presStyleCnt="9"/>
      <dgm:spPr/>
    </dgm:pt>
    <dgm:pt modelId="{9FE517AD-F39C-4734-A484-1E3476B55774}" type="pres">
      <dgm:prSet presAssocID="{8D986A43-3324-49B2-900F-E7A6ED15B5A0}" presName="node" presStyleLbl="node1" presStyleIdx="6" presStyleCnt="10" custScaleY="120840">
        <dgm:presLayoutVars>
          <dgm:bulletEnabled val="1"/>
        </dgm:presLayoutVars>
      </dgm:prSet>
      <dgm:spPr/>
    </dgm:pt>
    <dgm:pt modelId="{2FC5EA1F-6180-41EE-822F-4C4C68C67580}" type="pres">
      <dgm:prSet presAssocID="{B7F0DD91-3BFD-40EA-8923-7E44E9C3CF49}" presName="sibTrans" presStyleLbl="sibTrans1D1" presStyleIdx="6" presStyleCnt="9"/>
      <dgm:spPr/>
    </dgm:pt>
    <dgm:pt modelId="{0FB0C462-3C3E-4836-9252-DB0DA2C46EC4}" type="pres">
      <dgm:prSet presAssocID="{B7F0DD91-3BFD-40EA-8923-7E44E9C3CF49}" presName="connectorText" presStyleLbl="sibTrans1D1" presStyleIdx="6" presStyleCnt="9"/>
      <dgm:spPr/>
    </dgm:pt>
    <dgm:pt modelId="{A04BD62F-9FB5-43EC-9208-8606BCA5A625}" type="pres">
      <dgm:prSet presAssocID="{502C3FED-D7C0-45A6-A37B-576A166194F6}" presName="node" presStyleLbl="node1" presStyleIdx="7" presStyleCnt="10" custLinFactNeighborX="-3695">
        <dgm:presLayoutVars>
          <dgm:bulletEnabled val="1"/>
        </dgm:presLayoutVars>
      </dgm:prSet>
      <dgm:spPr/>
    </dgm:pt>
    <dgm:pt modelId="{499605F0-09F4-4692-A081-2B2CB040D90B}" type="pres">
      <dgm:prSet presAssocID="{F24F6C51-3256-4984-A588-1AB770540C9F}" presName="sibTrans" presStyleLbl="sibTrans1D1" presStyleIdx="7" presStyleCnt="9"/>
      <dgm:spPr/>
    </dgm:pt>
    <dgm:pt modelId="{32C21D03-DA5C-4B40-86FA-C73089F84F4C}" type="pres">
      <dgm:prSet presAssocID="{F24F6C51-3256-4984-A588-1AB770540C9F}" presName="connectorText" presStyleLbl="sibTrans1D1" presStyleIdx="7" presStyleCnt="9"/>
      <dgm:spPr/>
    </dgm:pt>
    <dgm:pt modelId="{35C5251F-F2B0-4555-B1DB-A44C5D62369A}" type="pres">
      <dgm:prSet presAssocID="{006F24A0-1145-423B-BEDD-858E5592A4E5}" presName="node" presStyleLbl="node1" presStyleIdx="8" presStyleCnt="10">
        <dgm:presLayoutVars>
          <dgm:bulletEnabled val="1"/>
        </dgm:presLayoutVars>
      </dgm:prSet>
      <dgm:spPr/>
    </dgm:pt>
    <dgm:pt modelId="{71D69BCF-C8D0-4EF5-9CE6-969D151EDFEA}" type="pres">
      <dgm:prSet presAssocID="{05F45149-1FD9-4C3F-9008-A6B279CCF91A}" presName="sibTrans" presStyleLbl="sibTrans1D1" presStyleIdx="8" presStyleCnt="9"/>
      <dgm:spPr/>
    </dgm:pt>
    <dgm:pt modelId="{647BA2A2-4834-4940-AAB5-3F56F1356C1E}" type="pres">
      <dgm:prSet presAssocID="{05F45149-1FD9-4C3F-9008-A6B279CCF91A}" presName="connectorText" presStyleLbl="sibTrans1D1" presStyleIdx="8" presStyleCnt="9"/>
      <dgm:spPr/>
    </dgm:pt>
    <dgm:pt modelId="{6413B5CE-F17C-4DB8-B2D0-2D633E34D009}" type="pres">
      <dgm:prSet presAssocID="{29B14B20-2ECA-49CA-8BB2-D0BFEA0D32BE}" presName="node" presStyleLbl="node1" presStyleIdx="9" presStyleCnt="10" custLinFactNeighborX="-528" custLinFactNeighborY="-3519">
        <dgm:presLayoutVars>
          <dgm:bulletEnabled val="1"/>
        </dgm:presLayoutVars>
      </dgm:prSet>
      <dgm:spPr/>
    </dgm:pt>
  </dgm:ptLst>
  <dgm:cxnLst>
    <dgm:cxn modelId="{84446008-67AE-4ED6-AB56-4C9EA660343D}" type="presOf" srcId="{05F45149-1FD9-4C3F-9008-A6B279CCF91A}" destId="{647BA2A2-4834-4940-AAB5-3F56F1356C1E}" srcOrd="1" destOrd="0" presId="urn:microsoft.com/office/officeart/2005/8/layout/bProcess3"/>
    <dgm:cxn modelId="{C248A608-D037-4715-B156-BEA179858F96}" type="presOf" srcId="{B7F0DD91-3BFD-40EA-8923-7E44E9C3CF49}" destId="{2FC5EA1F-6180-41EE-822F-4C4C68C67580}" srcOrd="0" destOrd="0" presId="urn:microsoft.com/office/officeart/2005/8/layout/bProcess3"/>
    <dgm:cxn modelId="{B8915D10-945E-4A52-B733-E1208B0FEC4F}" type="presOf" srcId="{586F2D13-B5C3-4DA8-8579-2B6225B0D7AB}" destId="{41CFDE4C-65F0-4F08-9426-3AB904BEB1BB}" srcOrd="0" destOrd="0" presId="urn:microsoft.com/office/officeart/2005/8/layout/bProcess3"/>
    <dgm:cxn modelId="{EE516E18-284B-4DA2-80E1-8826B4CCA207}" type="presOf" srcId="{5427D9E8-6B05-4AA6-A711-8B9100288B61}" destId="{2AEAB8C7-485E-4280-9996-8ECA957A5093}" srcOrd="0" destOrd="0" presId="urn:microsoft.com/office/officeart/2005/8/layout/bProcess3"/>
    <dgm:cxn modelId="{A94C091A-1CC8-436A-BFE4-98510433C533}" srcId="{1966D6A6-3F04-41CE-A8FE-FE9863F10E23}" destId="{006F24A0-1145-423B-BEDD-858E5592A4E5}" srcOrd="8" destOrd="0" parTransId="{79F24E85-17D9-41F2-A52C-D942BF52AFCF}" sibTransId="{05F45149-1FD9-4C3F-9008-A6B279CCF91A}"/>
    <dgm:cxn modelId="{42B09921-F71D-4BBF-AF6A-F876677232CD}" type="presOf" srcId="{1C8F6646-643A-454F-8F9C-DB4E3F0852BA}" destId="{BE0B8948-2E64-4D83-9073-F3EA2D86AF64}" srcOrd="1" destOrd="0" presId="urn:microsoft.com/office/officeart/2005/8/layout/bProcess3"/>
    <dgm:cxn modelId="{BA683B37-3625-4C72-90CA-EF69667BDEBE}" srcId="{1966D6A6-3F04-41CE-A8FE-FE9863F10E23}" destId="{5CBEA114-D3C4-48DE-AC9B-20C99B7837BD}" srcOrd="3" destOrd="0" parTransId="{308D155B-D818-484A-BB9F-8747B5ACB2BA}" sibTransId="{F1BA8683-4B2F-42D7-B1E0-E6B9FD8473CF}"/>
    <dgm:cxn modelId="{C4314739-CEC7-4611-B610-E05E1AE7A34E}" type="presOf" srcId="{05F45149-1FD9-4C3F-9008-A6B279CCF91A}" destId="{71D69BCF-C8D0-4EF5-9CE6-969D151EDFEA}" srcOrd="0" destOrd="0" presId="urn:microsoft.com/office/officeart/2005/8/layout/bProcess3"/>
    <dgm:cxn modelId="{A3183D5B-F2A7-4D8B-A81A-0D4AE04EA210}" type="presOf" srcId="{C2299BE4-1C63-46F1-B1F9-C620BB288DD8}" destId="{48746978-FD48-48AB-B7D0-B7B10520B120}" srcOrd="0" destOrd="0" presId="urn:microsoft.com/office/officeart/2005/8/layout/bProcess3"/>
    <dgm:cxn modelId="{D57EBD60-AB90-46EB-80B5-F87B1D1D66CA}" srcId="{1966D6A6-3F04-41CE-A8FE-FE9863F10E23}" destId="{5A8500CA-8B83-4D29-AD49-1D1B3B6F1BC9}" srcOrd="2" destOrd="0" parTransId="{E5FF7831-0F66-46E9-B14F-ECA7E5D7D970}" sibTransId="{940D2F83-0007-4E75-8428-9E29CA4A55DD}"/>
    <dgm:cxn modelId="{35EF9741-E03E-4EB0-B859-6D9C8BA9B5DA}" type="presOf" srcId="{911AAB3B-4AFB-4526-B85B-407468FEE250}" destId="{326C1300-135A-4754-B7C1-E628253CE41F}" srcOrd="1" destOrd="0" presId="urn:microsoft.com/office/officeart/2005/8/layout/bProcess3"/>
    <dgm:cxn modelId="{C3A47A69-C3CE-4AC4-83D8-087C0763F953}" srcId="{1966D6A6-3F04-41CE-A8FE-FE9863F10E23}" destId="{8D986A43-3324-49B2-900F-E7A6ED15B5A0}" srcOrd="6" destOrd="0" parTransId="{EEA25D24-D388-4C81-8102-FCF815A9551B}" sibTransId="{B7F0DD91-3BFD-40EA-8923-7E44E9C3CF49}"/>
    <dgm:cxn modelId="{4E294F6C-D0FF-42D0-A028-EAC140789F23}" type="presOf" srcId="{F24F6C51-3256-4984-A588-1AB770540C9F}" destId="{32C21D03-DA5C-4B40-86FA-C73089F84F4C}" srcOrd="1" destOrd="0" presId="urn:microsoft.com/office/officeart/2005/8/layout/bProcess3"/>
    <dgm:cxn modelId="{800BE36E-7A20-426C-9032-D7FD153BFDBF}" srcId="{1966D6A6-3F04-41CE-A8FE-FE9863F10E23}" destId="{764CE707-7CFB-4686-B0FA-2264CAE2A3E2}" srcOrd="1" destOrd="0" parTransId="{2C45883C-6EDA-4C23-9A53-655D249EB5CE}" sibTransId="{1C8F6646-643A-454F-8F9C-DB4E3F0852BA}"/>
    <dgm:cxn modelId="{E3319D70-3D93-4329-AF3F-98EC2BF5B1E0}" type="presOf" srcId="{29B14B20-2ECA-49CA-8BB2-D0BFEA0D32BE}" destId="{6413B5CE-F17C-4DB8-B2D0-2D633E34D009}" srcOrd="0" destOrd="0" presId="urn:microsoft.com/office/officeart/2005/8/layout/bProcess3"/>
    <dgm:cxn modelId="{6EE8DF56-7F1F-4E12-8DCD-5466362378A3}" srcId="{1966D6A6-3F04-41CE-A8FE-FE9863F10E23}" destId="{586F2D13-B5C3-4DA8-8579-2B6225B0D7AB}" srcOrd="0" destOrd="0" parTransId="{0DB31701-7DF6-42EC-8B41-BA364EFA74FA}" sibTransId="{C2299BE4-1C63-46F1-B1F9-C620BB288DD8}"/>
    <dgm:cxn modelId="{A8100B7D-5EC6-40F8-9D9F-F72C716537FD}" type="presOf" srcId="{911AAB3B-4AFB-4526-B85B-407468FEE250}" destId="{EB67F7CF-D5BD-43CA-96C8-E1EEB99FE2ED}" srcOrd="0" destOrd="0" presId="urn:microsoft.com/office/officeart/2005/8/layout/bProcess3"/>
    <dgm:cxn modelId="{5B1EBE87-B9DD-4E75-AC02-8465362AE996}" type="presOf" srcId="{502C3FED-D7C0-45A6-A37B-576A166194F6}" destId="{A04BD62F-9FB5-43EC-9208-8606BCA5A625}" srcOrd="0" destOrd="0" presId="urn:microsoft.com/office/officeart/2005/8/layout/bProcess3"/>
    <dgm:cxn modelId="{A7A80488-3ADD-4AE3-85F9-0DC30E1D219C}" type="presOf" srcId="{F1BA8683-4B2F-42D7-B1E0-E6B9FD8473CF}" destId="{37BB3491-F969-48FB-BA54-3DF1EE0CDC24}" srcOrd="0" destOrd="0" presId="urn:microsoft.com/office/officeart/2005/8/layout/bProcess3"/>
    <dgm:cxn modelId="{DF70318D-48DA-44F9-AF46-944C6403FA36}" type="presOf" srcId="{764CE707-7CFB-4686-B0FA-2264CAE2A3E2}" destId="{7BDEBD73-E2DB-4F87-B60A-28F2597C4DDE}" srcOrd="0" destOrd="0" presId="urn:microsoft.com/office/officeart/2005/8/layout/bProcess3"/>
    <dgm:cxn modelId="{0FFFAB8E-DEA9-47EB-AC10-8D192A7A9F00}" type="presOf" srcId="{F1BA8683-4B2F-42D7-B1E0-E6B9FD8473CF}" destId="{BA7EFBE8-240B-4DE2-8030-1C24493E0E14}" srcOrd="1" destOrd="0" presId="urn:microsoft.com/office/officeart/2005/8/layout/bProcess3"/>
    <dgm:cxn modelId="{B116B88F-4F55-47BB-BEDA-73B586541398}" srcId="{1966D6A6-3F04-41CE-A8FE-FE9863F10E23}" destId="{A27B727E-BDAD-43E5-A6C4-735E4C57FA5C}" srcOrd="4" destOrd="0" parTransId="{9C39B765-1857-4791-9EF0-F013E046A1ED}" sibTransId="{497DF5F6-2611-403A-B55F-9AB40102B64E}"/>
    <dgm:cxn modelId="{A6922F90-89C3-42F0-8E49-C70721142DDA}" type="presOf" srcId="{5A8500CA-8B83-4D29-AD49-1D1B3B6F1BC9}" destId="{D60A5D1E-63ED-4F87-9431-44B0225CDF74}" srcOrd="0" destOrd="0" presId="urn:microsoft.com/office/officeart/2005/8/layout/bProcess3"/>
    <dgm:cxn modelId="{82F9BB94-29C8-4DFF-883C-145DE3798155}" type="presOf" srcId="{C2299BE4-1C63-46F1-B1F9-C620BB288DD8}" destId="{AE6B6D7F-FFD5-4828-895A-9CB2AD362215}" srcOrd="1" destOrd="0" presId="urn:microsoft.com/office/officeart/2005/8/layout/bProcess3"/>
    <dgm:cxn modelId="{FB432E9B-0C0F-4C36-8BD4-1D65F3C5FE37}" type="presOf" srcId="{940D2F83-0007-4E75-8428-9E29CA4A55DD}" destId="{ABC909AA-619E-4878-AF6B-B8527E67F3DA}" srcOrd="0" destOrd="0" presId="urn:microsoft.com/office/officeart/2005/8/layout/bProcess3"/>
    <dgm:cxn modelId="{00C0A8A1-57AC-4CBE-9553-4ADB263A3C92}" srcId="{1966D6A6-3F04-41CE-A8FE-FE9863F10E23}" destId="{29B14B20-2ECA-49CA-8BB2-D0BFEA0D32BE}" srcOrd="9" destOrd="0" parTransId="{8098AF2A-A2B7-4F93-9132-B4E21EB09BC7}" sibTransId="{50CB8AC8-B281-481B-A32F-7BBF7F4B52C5}"/>
    <dgm:cxn modelId="{CDDBAEA6-30D8-4099-AF50-EBB895D3A1C5}" type="presOf" srcId="{497DF5F6-2611-403A-B55F-9AB40102B64E}" destId="{C5A5DE5E-25AC-45DC-8D8E-1081324490B7}" srcOrd="0" destOrd="0" presId="urn:microsoft.com/office/officeart/2005/8/layout/bProcess3"/>
    <dgm:cxn modelId="{F4B647A8-17BE-4EAB-8118-94CE99B16C4A}" type="presOf" srcId="{F24F6C51-3256-4984-A588-1AB770540C9F}" destId="{499605F0-09F4-4692-A081-2B2CB040D90B}" srcOrd="0" destOrd="0" presId="urn:microsoft.com/office/officeart/2005/8/layout/bProcess3"/>
    <dgm:cxn modelId="{E71822AD-4172-4ACC-8870-661F6B7B7EBB}" type="presOf" srcId="{1966D6A6-3F04-41CE-A8FE-FE9863F10E23}" destId="{E7D03C0D-F953-42D0-AC1A-737AC6078145}" srcOrd="0" destOrd="0" presId="urn:microsoft.com/office/officeart/2005/8/layout/bProcess3"/>
    <dgm:cxn modelId="{DFA16BB7-EB5E-4891-B5A0-9EE627966A47}" type="presOf" srcId="{B7F0DD91-3BFD-40EA-8923-7E44E9C3CF49}" destId="{0FB0C462-3C3E-4836-9252-DB0DA2C46EC4}" srcOrd="1" destOrd="0" presId="urn:microsoft.com/office/officeart/2005/8/layout/bProcess3"/>
    <dgm:cxn modelId="{0C67C7B9-F270-4E39-A9B1-BB0B438F5A8C}" type="presOf" srcId="{5CBEA114-D3C4-48DE-AC9B-20C99B7837BD}" destId="{3EF243E1-FCA2-4090-BC45-8CE6AE2983FE}" srcOrd="0" destOrd="0" presId="urn:microsoft.com/office/officeart/2005/8/layout/bProcess3"/>
    <dgm:cxn modelId="{877A71D4-3C6B-4B8A-A1D9-E543F5DD38D9}" type="presOf" srcId="{940D2F83-0007-4E75-8428-9E29CA4A55DD}" destId="{15F0E1A2-EE94-4F6A-A700-532B20E3EE6E}" srcOrd="1" destOrd="0" presId="urn:microsoft.com/office/officeart/2005/8/layout/bProcess3"/>
    <dgm:cxn modelId="{4B1577DC-795C-4335-820F-C403ADE4A134}" type="presOf" srcId="{A27B727E-BDAD-43E5-A6C4-735E4C57FA5C}" destId="{B835389F-958F-40CC-9093-0648644DA7AE}" srcOrd="0" destOrd="0" presId="urn:microsoft.com/office/officeart/2005/8/layout/bProcess3"/>
    <dgm:cxn modelId="{FD89E5E2-2CAF-4D7B-94E0-F278CA669EFB}" srcId="{1966D6A6-3F04-41CE-A8FE-FE9863F10E23}" destId="{502C3FED-D7C0-45A6-A37B-576A166194F6}" srcOrd="7" destOrd="0" parTransId="{4A9B827C-AAFC-4CF4-A052-1AE001C2B824}" sibTransId="{F24F6C51-3256-4984-A588-1AB770540C9F}"/>
    <dgm:cxn modelId="{2B1F4BE7-2C65-4BD2-A260-D7865F00466F}" type="presOf" srcId="{006F24A0-1145-423B-BEDD-858E5592A4E5}" destId="{35C5251F-F2B0-4555-B1DB-A44C5D62369A}" srcOrd="0" destOrd="0" presId="urn:microsoft.com/office/officeart/2005/8/layout/bProcess3"/>
    <dgm:cxn modelId="{DB7C02E9-A64D-4906-86A0-B40F06CE4B13}" type="presOf" srcId="{1C8F6646-643A-454F-8F9C-DB4E3F0852BA}" destId="{991590AD-DBD0-46EF-81B7-6DCFE733E3AD}" srcOrd="0" destOrd="0" presId="urn:microsoft.com/office/officeart/2005/8/layout/bProcess3"/>
    <dgm:cxn modelId="{268715FA-0205-4376-A091-8E87EB84E167}" srcId="{1966D6A6-3F04-41CE-A8FE-FE9863F10E23}" destId="{5427D9E8-6B05-4AA6-A711-8B9100288B61}" srcOrd="5" destOrd="0" parTransId="{B9AD80CB-39F8-4551-8633-FCDA77C73379}" sibTransId="{911AAB3B-4AFB-4526-B85B-407468FEE250}"/>
    <dgm:cxn modelId="{D550ACFD-72A2-47C0-A68D-A84563B0BB88}" type="presOf" srcId="{497DF5F6-2611-403A-B55F-9AB40102B64E}" destId="{C61731B2-18E3-46E6-881D-CF9BA9AD48FC}" srcOrd="1" destOrd="0" presId="urn:microsoft.com/office/officeart/2005/8/layout/bProcess3"/>
    <dgm:cxn modelId="{9A3BAEFF-8999-4B08-88D5-AFFE829405AF}" type="presOf" srcId="{8D986A43-3324-49B2-900F-E7A6ED15B5A0}" destId="{9FE517AD-F39C-4734-A484-1E3476B55774}" srcOrd="0" destOrd="0" presId="urn:microsoft.com/office/officeart/2005/8/layout/bProcess3"/>
    <dgm:cxn modelId="{932D65C1-FCC7-4CD4-9F2F-DACAC121A50E}" type="presParOf" srcId="{E7D03C0D-F953-42D0-AC1A-737AC6078145}" destId="{41CFDE4C-65F0-4F08-9426-3AB904BEB1BB}" srcOrd="0" destOrd="0" presId="urn:microsoft.com/office/officeart/2005/8/layout/bProcess3"/>
    <dgm:cxn modelId="{60615549-0DC7-4C2B-A4A1-5BFF3E1726EF}" type="presParOf" srcId="{E7D03C0D-F953-42D0-AC1A-737AC6078145}" destId="{48746978-FD48-48AB-B7D0-B7B10520B120}" srcOrd="1" destOrd="0" presId="urn:microsoft.com/office/officeart/2005/8/layout/bProcess3"/>
    <dgm:cxn modelId="{83EDAAB3-0E5C-42FE-BBB4-B777CB97948C}" type="presParOf" srcId="{48746978-FD48-48AB-B7D0-B7B10520B120}" destId="{AE6B6D7F-FFD5-4828-895A-9CB2AD362215}" srcOrd="0" destOrd="0" presId="urn:microsoft.com/office/officeart/2005/8/layout/bProcess3"/>
    <dgm:cxn modelId="{A10A986C-9334-47C7-8587-1E521B222D64}" type="presParOf" srcId="{E7D03C0D-F953-42D0-AC1A-737AC6078145}" destId="{7BDEBD73-E2DB-4F87-B60A-28F2597C4DDE}" srcOrd="2" destOrd="0" presId="urn:microsoft.com/office/officeart/2005/8/layout/bProcess3"/>
    <dgm:cxn modelId="{223366E4-1C34-44A3-A3F9-A8F1B83E71F7}" type="presParOf" srcId="{E7D03C0D-F953-42D0-AC1A-737AC6078145}" destId="{991590AD-DBD0-46EF-81B7-6DCFE733E3AD}" srcOrd="3" destOrd="0" presId="urn:microsoft.com/office/officeart/2005/8/layout/bProcess3"/>
    <dgm:cxn modelId="{8F8092A5-63FE-4F25-9D7C-F6B651D8AF65}" type="presParOf" srcId="{991590AD-DBD0-46EF-81B7-6DCFE733E3AD}" destId="{BE0B8948-2E64-4D83-9073-F3EA2D86AF64}" srcOrd="0" destOrd="0" presId="urn:microsoft.com/office/officeart/2005/8/layout/bProcess3"/>
    <dgm:cxn modelId="{D7CF935A-7AD0-4126-8B5B-0ACE94D3A4DA}" type="presParOf" srcId="{E7D03C0D-F953-42D0-AC1A-737AC6078145}" destId="{D60A5D1E-63ED-4F87-9431-44B0225CDF74}" srcOrd="4" destOrd="0" presId="urn:microsoft.com/office/officeart/2005/8/layout/bProcess3"/>
    <dgm:cxn modelId="{7D81DE4F-16A2-466B-BC30-9E2EA6280158}" type="presParOf" srcId="{E7D03C0D-F953-42D0-AC1A-737AC6078145}" destId="{ABC909AA-619E-4878-AF6B-B8527E67F3DA}" srcOrd="5" destOrd="0" presId="urn:microsoft.com/office/officeart/2005/8/layout/bProcess3"/>
    <dgm:cxn modelId="{1C84F0D9-4FFD-443A-8B1B-90C4BDED1246}" type="presParOf" srcId="{ABC909AA-619E-4878-AF6B-B8527E67F3DA}" destId="{15F0E1A2-EE94-4F6A-A700-532B20E3EE6E}" srcOrd="0" destOrd="0" presId="urn:microsoft.com/office/officeart/2005/8/layout/bProcess3"/>
    <dgm:cxn modelId="{56DC9077-CE8A-4DF4-8076-85E6D8CCCE5F}" type="presParOf" srcId="{E7D03C0D-F953-42D0-AC1A-737AC6078145}" destId="{3EF243E1-FCA2-4090-BC45-8CE6AE2983FE}" srcOrd="6" destOrd="0" presId="urn:microsoft.com/office/officeart/2005/8/layout/bProcess3"/>
    <dgm:cxn modelId="{AD724C96-2E2B-4AF5-BF3D-CE050068893C}" type="presParOf" srcId="{E7D03C0D-F953-42D0-AC1A-737AC6078145}" destId="{37BB3491-F969-48FB-BA54-3DF1EE0CDC24}" srcOrd="7" destOrd="0" presId="urn:microsoft.com/office/officeart/2005/8/layout/bProcess3"/>
    <dgm:cxn modelId="{374E99E1-C9F1-4376-AED4-815C0707AD11}" type="presParOf" srcId="{37BB3491-F969-48FB-BA54-3DF1EE0CDC24}" destId="{BA7EFBE8-240B-4DE2-8030-1C24493E0E14}" srcOrd="0" destOrd="0" presId="urn:microsoft.com/office/officeart/2005/8/layout/bProcess3"/>
    <dgm:cxn modelId="{C21F15A6-EAF1-40E9-90E2-50EE2D525BC5}" type="presParOf" srcId="{E7D03C0D-F953-42D0-AC1A-737AC6078145}" destId="{B835389F-958F-40CC-9093-0648644DA7AE}" srcOrd="8" destOrd="0" presId="urn:microsoft.com/office/officeart/2005/8/layout/bProcess3"/>
    <dgm:cxn modelId="{325CD85B-8897-4633-ADDB-0383B14C778D}" type="presParOf" srcId="{E7D03C0D-F953-42D0-AC1A-737AC6078145}" destId="{C5A5DE5E-25AC-45DC-8D8E-1081324490B7}" srcOrd="9" destOrd="0" presId="urn:microsoft.com/office/officeart/2005/8/layout/bProcess3"/>
    <dgm:cxn modelId="{5AEA524A-0F0D-4C6F-989E-F5E9AE5EB25A}" type="presParOf" srcId="{C5A5DE5E-25AC-45DC-8D8E-1081324490B7}" destId="{C61731B2-18E3-46E6-881D-CF9BA9AD48FC}" srcOrd="0" destOrd="0" presId="urn:microsoft.com/office/officeart/2005/8/layout/bProcess3"/>
    <dgm:cxn modelId="{06FD9B30-D834-45AB-AB1F-CA4036B80241}" type="presParOf" srcId="{E7D03C0D-F953-42D0-AC1A-737AC6078145}" destId="{2AEAB8C7-485E-4280-9996-8ECA957A5093}" srcOrd="10" destOrd="0" presId="urn:microsoft.com/office/officeart/2005/8/layout/bProcess3"/>
    <dgm:cxn modelId="{284597B5-BD26-41F3-A751-C8773A477E9A}" type="presParOf" srcId="{E7D03C0D-F953-42D0-AC1A-737AC6078145}" destId="{EB67F7CF-D5BD-43CA-96C8-E1EEB99FE2ED}" srcOrd="11" destOrd="0" presId="urn:microsoft.com/office/officeart/2005/8/layout/bProcess3"/>
    <dgm:cxn modelId="{A573B25A-0D79-4FD2-B620-0FF76F79378A}" type="presParOf" srcId="{EB67F7CF-D5BD-43CA-96C8-E1EEB99FE2ED}" destId="{326C1300-135A-4754-B7C1-E628253CE41F}" srcOrd="0" destOrd="0" presId="urn:microsoft.com/office/officeart/2005/8/layout/bProcess3"/>
    <dgm:cxn modelId="{44DFE26C-26FC-42B8-8819-3D86D4F2DE14}" type="presParOf" srcId="{E7D03C0D-F953-42D0-AC1A-737AC6078145}" destId="{9FE517AD-F39C-4734-A484-1E3476B55774}" srcOrd="12" destOrd="0" presId="urn:microsoft.com/office/officeart/2005/8/layout/bProcess3"/>
    <dgm:cxn modelId="{76F7E724-3290-4D19-8A66-BB46F9112D17}" type="presParOf" srcId="{E7D03C0D-F953-42D0-AC1A-737AC6078145}" destId="{2FC5EA1F-6180-41EE-822F-4C4C68C67580}" srcOrd="13" destOrd="0" presId="urn:microsoft.com/office/officeart/2005/8/layout/bProcess3"/>
    <dgm:cxn modelId="{95D70F2E-851E-4E51-9190-E2CC8D30B830}" type="presParOf" srcId="{2FC5EA1F-6180-41EE-822F-4C4C68C67580}" destId="{0FB0C462-3C3E-4836-9252-DB0DA2C46EC4}" srcOrd="0" destOrd="0" presId="urn:microsoft.com/office/officeart/2005/8/layout/bProcess3"/>
    <dgm:cxn modelId="{784EC599-4B62-4746-B388-31BF0117D4A0}" type="presParOf" srcId="{E7D03C0D-F953-42D0-AC1A-737AC6078145}" destId="{A04BD62F-9FB5-43EC-9208-8606BCA5A625}" srcOrd="14" destOrd="0" presId="urn:microsoft.com/office/officeart/2005/8/layout/bProcess3"/>
    <dgm:cxn modelId="{D9E56931-9924-47DC-8526-97EF81F01E2E}" type="presParOf" srcId="{E7D03C0D-F953-42D0-AC1A-737AC6078145}" destId="{499605F0-09F4-4692-A081-2B2CB040D90B}" srcOrd="15" destOrd="0" presId="urn:microsoft.com/office/officeart/2005/8/layout/bProcess3"/>
    <dgm:cxn modelId="{D7726E84-F2F8-41E6-B2DC-2B866D9A84A9}" type="presParOf" srcId="{499605F0-09F4-4692-A081-2B2CB040D90B}" destId="{32C21D03-DA5C-4B40-86FA-C73089F84F4C}" srcOrd="0" destOrd="0" presId="urn:microsoft.com/office/officeart/2005/8/layout/bProcess3"/>
    <dgm:cxn modelId="{CD6360E6-6761-4D39-94E7-C576E1B488C3}" type="presParOf" srcId="{E7D03C0D-F953-42D0-AC1A-737AC6078145}" destId="{35C5251F-F2B0-4555-B1DB-A44C5D62369A}" srcOrd="16" destOrd="0" presId="urn:microsoft.com/office/officeart/2005/8/layout/bProcess3"/>
    <dgm:cxn modelId="{5710D852-FDAE-4135-87C8-6DFB75E49865}" type="presParOf" srcId="{E7D03C0D-F953-42D0-AC1A-737AC6078145}" destId="{71D69BCF-C8D0-4EF5-9CE6-969D151EDFEA}" srcOrd="17" destOrd="0" presId="urn:microsoft.com/office/officeart/2005/8/layout/bProcess3"/>
    <dgm:cxn modelId="{A711D243-ED1E-46A2-B23C-104685C221CB}" type="presParOf" srcId="{71D69BCF-C8D0-4EF5-9CE6-969D151EDFEA}" destId="{647BA2A2-4834-4940-AAB5-3F56F1356C1E}" srcOrd="0" destOrd="0" presId="urn:microsoft.com/office/officeart/2005/8/layout/bProcess3"/>
    <dgm:cxn modelId="{0EAC2DAB-FCA5-41FE-A5F3-C810E06CA0AC}" type="presParOf" srcId="{E7D03C0D-F953-42D0-AC1A-737AC6078145}" destId="{6413B5CE-F17C-4DB8-B2D0-2D633E34D009}" srcOrd="1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46978-FD48-48AB-B7D0-B7B10520B120}">
      <dsp:nvSpPr>
        <dsp:cNvPr id="0" name=""/>
        <dsp:cNvSpPr/>
      </dsp:nvSpPr>
      <dsp:spPr>
        <a:xfrm>
          <a:off x="3242544" y="723260"/>
          <a:ext cx="431514" cy="91440"/>
        </a:xfrm>
        <a:custGeom>
          <a:avLst/>
          <a:gdLst/>
          <a:ahLst/>
          <a:cxnLst/>
          <a:rect l="0" t="0" r="0" b="0"/>
          <a:pathLst>
            <a:path>
              <a:moveTo>
                <a:pt x="0" y="45720"/>
              </a:moveTo>
              <a:lnTo>
                <a:pt x="431514"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46748" y="766667"/>
        <a:ext cx="23105" cy="4625"/>
      </dsp:txXfrm>
    </dsp:sp>
    <dsp:sp modelId="{41CFDE4C-65F0-4F08-9426-3AB904BEB1BB}">
      <dsp:nvSpPr>
        <dsp:cNvPr id="0" name=""/>
        <dsp:cNvSpPr/>
      </dsp:nvSpPr>
      <dsp:spPr>
        <a:xfrm>
          <a:off x="853385" y="14979"/>
          <a:ext cx="2390958" cy="150800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it-IT" sz="900" b="1" kern="1200"/>
            <a:t>Identify Market Needs:</a:t>
          </a:r>
          <a:endParaRPr lang="en-US" sz="900" b="1" kern="1200"/>
        </a:p>
        <a:p>
          <a:pPr marL="0" lvl="0" indent="0" algn="ctr" defTabSz="400050">
            <a:lnSpc>
              <a:spcPct val="90000"/>
            </a:lnSpc>
            <a:spcBef>
              <a:spcPct val="0"/>
            </a:spcBef>
            <a:spcAft>
              <a:spcPct val="35000"/>
            </a:spcAft>
            <a:buNone/>
          </a:pPr>
          <a:r>
            <a:rPr lang="it-IT" sz="900" b="1" kern="1200"/>
            <a:t>Research and identify specific gaps or challenges within the bioeconomy where your service could add value. This could involve areas such as sustainable agriculture, bio-based materials, renewable energy, waste management, or biotechnology</a:t>
          </a:r>
          <a:r>
            <a:rPr lang="it-IT" sz="800" b="1" kern="1200"/>
            <a:t>.</a:t>
          </a:r>
          <a:endParaRPr lang="en-US" sz="800" b="1" kern="1200"/>
        </a:p>
      </dsp:txBody>
      <dsp:txXfrm>
        <a:off x="853385" y="14979"/>
        <a:ext cx="2390958" cy="1508003"/>
      </dsp:txXfrm>
    </dsp:sp>
    <dsp:sp modelId="{991590AD-DBD0-46EF-81B7-6DCFE733E3AD}">
      <dsp:nvSpPr>
        <dsp:cNvPr id="0" name=""/>
        <dsp:cNvSpPr/>
      </dsp:nvSpPr>
      <dsp:spPr>
        <a:xfrm>
          <a:off x="6130979" y="723260"/>
          <a:ext cx="431514" cy="91440"/>
        </a:xfrm>
        <a:custGeom>
          <a:avLst/>
          <a:gdLst/>
          <a:ahLst/>
          <a:cxnLst/>
          <a:rect l="0" t="0" r="0" b="0"/>
          <a:pathLst>
            <a:path>
              <a:moveTo>
                <a:pt x="0" y="45720"/>
              </a:moveTo>
              <a:lnTo>
                <a:pt x="431514" y="45720"/>
              </a:lnTo>
            </a:path>
          </a:pathLst>
        </a:custGeom>
        <a:noFill/>
        <a:ln w="6350" cap="flat" cmpd="sng" algn="ctr">
          <a:solidFill>
            <a:schemeClr val="accent3">
              <a:hueOff val="338825"/>
              <a:satOff val="12500"/>
              <a:lumOff val="-183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35183" y="766667"/>
        <a:ext cx="23105" cy="4625"/>
      </dsp:txXfrm>
    </dsp:sp>
    <dsp:sp modelId="{7BDEBD73-E2DB-4F87-B60A-28F2597C4DDE}">
      <dsp:nvSpPr>
        <dsp:cNvPr id="0" name=""/>
        <dsp:cNvSpPr/>
      </dsp:nvSpPr>
      <dsp:spPr>
        <a:xfrm>
          <a:off x="3706458" y="68003"/>
          <a:ext cx="2426320" cy="1401954"/>
        </a:xfrm>
        <a:prstGeom prst="rect">
          <a:avLst/>
        </a:prstGeom>
        <a:solidFill>
          <a:schemeClr val="accent3">
            <a:hueOff val="301178"/>
            <a:satOff val="11111"/>
            <a:lumOff val="-163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it-IT" sz="900" b="1" kern="1200"/>
            <a:t>Define Your Niche:</a:t>
          </a:r>
          <a:endParaRPr lang="en-US" sz="900" b="1" kern="1200"/>
        </a:p>
        <a:p>
          <a:pPr marL="0" lvl="0" indent="0" algn="ctr" defTabSz="400050">
            <a:lnSpc>
              <a:spcPct val="90000"/>
            </a:lnSpc>
            <a:spcBef>
              <a:spcPct val="0"/>
            </a:spcBef>
            <a:spcAft>
              <a:spcPct val="35000"/>
            </a:spcAft>
            <a:buNone/>
          </a:pPr>
          <a:r>
            <a:rPr lang="it-IT" sz="900" b="1" kern="1200"/>
            <a:t>Determine your specialization within the bioeconomy. Are you focusing on data analysis for optimizing agricultural processes? Providing advisory services for bio-based product development? Defining a clear niche will help you tailor your offerings to meet specific market demands.</a:t>
          </a:r>
          <a:endParaRPr lang="en-US" sz="900" b="1" kern="1200"/>
        </a:p>
      </dsp:txBody>
      <dsp:txXfrm>
        <a:off x="3706458" y="68003"/>
        <a:ext cx="2426320" cy="1401954"/>
      </dsp:txXfrm>
    </dsp:sp>
    <dsp:sp modelId="{ABC909AA-619E-4878-AF6B-B8527E67F3DA}">
      <dsp:nvSpPr>
        <dsp:cNvPr id="0" name=""/>
        <dsp:cNvSpPr/>
      </dsp:nvSpPr>
      <dsp:spPr>
        <a:xfrm>
          <a:off x="8341633" y="723260"/>
          <a:ext cx="431514" cy="91440"/>
        </a:xfrm>
        <a:custGeom>
          <a:avLst/>
          <a:gdLst/>
          <a:ahLst/>
          <a:cxnLst/>
          <a:rect l="0" t="0" r="0" b="0"/>
          <a:pathLst>
            <a:path>
              <a:moveTo>
                <a:pt x="0" y="45720"/>
              </a:moveTo>
              <a:lnTo>
                <a:pt x="431514" y="45720"/>
              </a:lnTo>
            </a:path>
          </a:pathLst>
        </a:custGeom>
        <a:noFill/>
        <a:ln w="6350" cap="flat" cmpd="sng" algn="ctr">
          <a:solidFill>
            <a:schemeClr val="accent3">
              <a:hueOff val="677650"/>
              <a:satOff val="25000"/>
              <a:lumOff val="-36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45837" y="766667"/>
        <a:ext cx="23105" cy="4625"/>
      </dsp:txXfrm>
    </dsp:sp>
    <dsp:sp modelId="{D60A5D1E-63ED-4F87-9431-44B0225CDF74}">
      <dsp:nvSpPr>
        <dsp:cNvPr id="0" name=""/>
        <dsp:cNvSpPr/>
      </dsp:nvSpPr>
      <dsp:spPr>
        <a:xfrm>
          <a:off x="6594893" y="4032"/>
          <a:ext cx="1748539" cy="1529895"/>
        </a:xfrm>
        <a:prstGeom prst="rect">
          <a:avLst/>
        </a:prstGeom>
        <a:solidFill>
          <a:schemeClr val="accent3">
            <a:hueOff val="602355"/>
            <a:satOff val="22222"/>
            <a:lumOff val="-326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it-IT" sz="900" b="1" kern="1200"/>
            <a:t>Understand the Bioeconomy Landscape:</a:t>
          </a:r>
          <a:endParaRPr lang="en-US" sz="900" b="1" kern="1200"/>
        </a:p>
        <a:p>
          <a:pPr marL="0" lvl="0" indent="0" algn="ctr" defTabSz="400050">
            <a:lnSpc>
              <a:spcPct val="90000"/>
            </a:lnSpc>
            <a:spcBef>
              <a:spcPct val="0"/>
            </a:spcBef>
            <a:spcAft>
              <a:spcPct val="35000"/>
            </a:spcAft>
            <a:buNone/>
          </a:pPr>
          <a:r>
            <a:rPr lang="it-IT" sz="900" b="1" kern="1200"/>
            <a:t>Gain a deep understanding of the bioeconomy's current trends, technologies, and regulations. This knowledge will help you position your service effectively and ensure its relevance.</a:t>
          </a:r>
          <a:endParaRPr lang="en-US" sz="900" b="1" kern="1200"/>
        </a:p>
        <a:p>
          <a:pPr marL="0" lvl="0" indent="0" algn="ctr" defTabSz="400050">
            <a:lnSpc>
              <a:spcPct val="90000"/>
            </a:lnSpc>
            <a:spcBef>
              <a:spcPct val="0"/>
            </a:spcBef>
            <a:spcAft>
              <a:spcPct val="35000"/>
            </a:spcAft>
            <a:buNone/>
          </a:pPr>
          <a:endParaRPr lang="en-US" sz="700" kern="1200"/>
        </a:p>
      </dsp:txBody>
      <dsp:txXfrm>
        <a:off x="6594893" y="4032"/>
        <a:ext cx="1748539" cy="1529895"/>
      </dsp:txXfrm>
    </dsp:sp>
    <dsp:sp modelId="{37BB3491-F969-48FB-BA54-3DF1EE0CDC24}">
      <dsp:nvSpPr>
        <dsp:cNvPr id="0" name=""/>
        <dsp:cNvSpPr/>
      </dsp:nvSpPr>
      <dsp:spPr>
        <a:xfrm>
          <a:off x="1857981" y="1369938"/>
          <a:ext cx="7952162" cy="719318"/>
        </a:xfrm>
        <a:custGeom>
          <a:avLst/>
          <a:gdLst/>
          <a:ahLst/>
          <a:cxnLst/>
          <a:rect l="0" t="0" r="0" b="0"/>
          <a:pathLst>
            <a:path>
              <a:moveTo>
                <a:pt x="7952162" y="0"/>
              </a:moveTo>
              <a:lnTo>
                <a:pt x="7952162" y="376759"/>
              </a:lnTo>
              <a:lnTo>
                <a:pt x="0" y="376759"/>
              </a:lnTo>
              <a:lnTo>
                <a:pt x="0" y="719318"/>
              </a:lnTo>
            </a:path>
          </a:pathLst>
        </a:custGeom>
        <a:noFill/>
        <a:ln w="6350" cap="flat" cmpd="sng" algn="ctr">
          <a:solidFill>
            <a:schemeClr val="accent3">
              <a:hueOff val="1016475"/>
              <a:satOff val="37500"/>
              <a:lumOff val="-551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34376" y="1727285"/>
        <a:ext cx="399372" cy="4625"/>
      </dsp:txXfrm>
    </dsp:sp>
    <dsp:sp modelId="{3EF243E1-FCA2-4090-BC45-8CE6AE2983FE}">
      <dsp:nvSpPr>
        <dsp:cNvPr id="0" name=""/>
        <dsp:cNvSpPr/>
      </dsp:nvSpPr>
      <dsp:spPr>
        <a:xfrm>
          <a:off x="8805547" y="166223"/>
          <a:ext cx="2009192" cy="1205515"/>
        </a:xfrm>
        <a:prstGeom prst="rect">
          <a:avLst/>
        </a:prstGeom>
        <a:solidFill>
          <a:schemeClr val="accent3">
            <a:hueOff val="903533"/>
            <a:satOff val="33333"/>
            <a:lumOff val="-490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it-IT" sz="900" b="1" kern="1200"/>
            <a:t>Develop Service Offerings:</a:t>
          </a:r>
          <a:endParaRPr lang="en-US" sz="900" b="1" kern="1200"/>
        </a:p>
        <a:p>
          <a:pPr marL="0" lvl="0" indent="0" algn="ctr" defTabSz="400050">
            <a:lnSpc>
              <a:spcPct val="90000"/>
            </a:lnSpc>
            <a:spcBef>
              <a:spcPct val="0"/>
            </a:spcBef>
            <a:spcAft>
              <a:spcPct val="35000"/>
            </a:spcAft>
            <a:buNone/>
          </a:pPr>
          <a:r>
            <a:rPr lang="it-IT" sz="900" b="1" kern="1200"/>
            <a:t>Based on your niche and market research, outline the specific services you will offer</a:t>
          </a:r>
          <a:r>
            <a:rPr lang="it-IT" sz="800" kern="1200"/>
            <a:t>.</a:t>
          </a:r>
          <a:endParaRPr lang="en-US" sz="800" kern="1200"/>
        </a:p>
      </dsp:txBody>
      <dsp:txXfrm>
        <a:off x="8805547" y="166223"/>
        <a:ext cx="2009192" cy="1205515"/>
      </dsp:txXfrm>
    </dsp:sp>
    <dsp:sp modelId="{C5A5DE5E-25AC-45DC-8D8E-1081324490B7}">
      <dsp:nvSpPr>
        <dsp:cNvPr id="0" name=""/>
        <dsp:cNvSpPr/>
      </dsp:nvSpPr>
      <dsp:spPr>
        <a:xfrm>
          <a:off x="2860777" y="2678695"/>
          <a:ext cx="431514" cy="91440"/>
        </a:xfrm>
        <a:custGeom>
          <a:avLst/>
          <a:gdLst/>
          <a:ahLst/>
          <a:cxnLst/>
          <a:rect l="0" t="0" r="0" b="0"/>
          <a:pathLst>
            <a:path>
              <a:moveTo>
                <a:pt x="0" y="45720"/>
              </a:moveTo>
              <a:lnTo>
                <a:pt x="431514" y="45720"/>
              </a:lnTo>
            </a:path>
          </a:pathLst>
        </a:custGeom>
        <a:noFill/>
        <a:ln w="6350" cap="flat" cmpd="sng" algn="ctr">
          <a:solidFill>
            <a:schemeClr val="accent3">
              <a:hueOff val="1355300"/>
              <a:satOff val="50000"/>
              <a:lumOff val="-7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64981" y="2722102"/>
        <a:ext cx="23105" cy="4625"/>
      </dsp:txXfrm>
    </dsp:sp>
    <dsp:sp modelId="{B835389F-958F-40CC-9093-0648644DA7AE}">
      <dsp:nvSpPr>
        <dsp:cNvPr id="0" name=""/>
        <dsp:cNvSpPr/>
      </dsp:nvSpPr>
      <dsp:spPr>
        <a:xfrm>
          <a:off x="853385" y="2121657"/>
          <a:ext cx="2009192" cy="1205515"/>
        </a:xfrm>
        <a:prstGeom prst="rect">
          <a:avLst/>
        </a:prstGeom>
        <a:solidFill>
          <a:schemeClr val="accent3">
            <a:hueOff val="1204711"/>
            <a:satOff val="44444"/>
            <a:lumOff val="-653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it-IT" sz="900" b="1" kern="1200"/>
            <a:t>Demonstrate Value:</a:t>
          </a:r>
          <a:endParaRPr lang="en-US" sz="900" b="1" kern="1200"/>
        </a:p>
        <a:p>
          <a:pPr marL="0" lvl="0" indent="0" algn="ctr" defTabSz="400050">
            <a:lnSpc>
              <a:spcPct val="90000"/>
            </a:lnSpc>
            <a:spcBef>
              <a:spcPct val="0"/>
            </a:spcBef>
            <a:spcAft>
              <a:spcPct val="35000"/>
            </a:spcAft>
            <a:buNone/>
          </a:pPr>
          <a:r>
            <a:rPr lang="it-IT" sz="900" b="1" kern="1200"/>
            <a:t>Develop case studies or pilot projects that showcase the value your service brings to clients. Highlight how your service can lead to cost savings, increased efficiency, reduced environmental impact, or other benefits</a:t>
          </a:r>
          <a:r>
            <a:rPr lang="it-IT" sz="800" kern="1200"/>
            <a:t>.</a:t>
          </a:r>
          <a:endParaRPr lang="en-US" sz="800" kern="1200"/>
        </a:p>
      </dsp:txBody>
      <dsp:txXfrm>
        <a:off x="853385" y="2121657"/>
        <a:ext cx="2009192" cy="1205515"/>
      </dsp:txXfrm>
    </dsp:sp>
    <dsp:sp modelId="{EB67F7CF-D5BD-43CA-96C8-E1EEB99FE2ED}">
      <dsp:nvSpPr>
        <dsp:cNvPr id="0" name=""/>
        <dsp:cNvSpPr/>
      </dsp:nvSpPr>
      <dsp:spPr>
        <a:xfrm>
          <a:off x="5332084" y="2678695"/>
          <a:ext cx="431514" cy="91440"/>
        </a:xfrm>
        <a:custGeom>
          <a:avLst/>
          <a:gdLst/>
          <a:ahLst/>
          <a:cxnLst/>
          <a:rect l="0" t="0" r="0" b="0"/>
          <a:pathLst>
            <a:path>
              <a:moveTo>
                <a:pt x="0" y="45720"/>
              </a:moveTo>
              <a:lnTo>
                <a:pt x="431514" y="45720"/>
              </a:lnTo>
            </a:path>
          </a:pathLst>
        </a:custGeom>
        <a:noFill/>
        <a:ln w="6350" cap="flat" cmpd="sng" algn="ctr">
          <a:solidFill>
            <a:schemeClr val="accent3">
              <a:hueOff val="1694124"/>
              <a:satOff val="62500"/>
              <a:lumOff val="-919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36288" y="2722102"/>
        <a:ext cx="23105" cy="4625"/>
      </dsp:txXfrm>
    </dsp:sp>
    <dsp:sp modelId="{2AEAB8C7-485E-4280-9996-8ECA957A5093}">
      <dsp:nvSpPr>
        <dsp:cNvPr id="0" name=""/>
        <dsp:cNvSpPr/>
      </dsp:nvSpPr>
      <dsp:spPr>
        <a:xfrm>
          <a:off x="3324691" y="2049067"/>
          <a:ext cx="2009192" cy="1350695"/>
        </a:xfrm>
        <a:prstGeom prst="rect">
          <a:avLst/>
        </a:prstGeom>
        <a:solidFill>
          <a:schemeClr val="accent3">
            <a:hueOff val="1505888"/>
            <a:satOff val="55556"/>
            <a:lumOff val="-817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it-IT" sz="900" b="1" kern="1200"/>
            <a:t>Marketing and Branding:</a:t>
          </a:r>
          <a:endParaRPr lang="en-US" sz="900" b="1" kern="1200"/>
        </a:p>
        <a:p>
          <a:pPr marL="0" lvl="0" indent="0" algn="ctr" defTabSz="400050">
            <a:lnSpc>
              <a:spcPct val="90000"/>
            </a:lnSpc>
            <a:spcBef>
              <a:spcPct val="0"/>
            </a:spcBef>
            <a:spcAft>
              <a:spcPct val="35000"/>
            </a:spcAft>
            <a:buNone/>
          </a:pPr>
          <a:r>
            <a:rPr lang="it-IT" sz="900" b="1" kern="1200"/>
            <a:t>Create a strong brand identity that resonates with the bioeconomy's values of sustainability and innovation. Develop a compelling website, marketing materials, and online presence to reach your target audience</a:t>
          </a:r>
          <a:r>
            <a:rPr lang="it-IT" sz="800" kern="1200"/>
            <a:t>.</a:t>
          </a:r>
          <a:endParaRPr lang="en-US" sz="800" kern="1200"/>
        </a:p>
      </dsp:txBody>
      <dsp:txXfrm>
        <a:off x="3324691" y="2049067"/>
        <a:ext cx="2009192" cy="1350695"/>
      </dsp:txXfrm>
    </dsp:sp>
    <dsp:sp modelId="{2FC5EA1F-6180-41EE-822F-4C4C68C67580}">
      <dsp:nvSpPr>
        <dsp:cNvPr id="0" name=""/>
        <dsp:cNvSpPr/>
      </dsp:nvSpPr>
      <dsp:spPr>
        <a:xfrm>
          <a:off x="7803390" y="2678695"/>
          <a:ext cx="357274" cy="91440"/>
        </a:xfrm>
        <a:custGeom>
          <a:avLst/>
          <a:gdLst/>
          <a:ahLst/>
          <a:cxnLst/>
          <a:rect l="0" t="0" r="0" b="0"/>
          <a:pathLst>
            <a:path>
              <a:moveTo>
                <a:pt x="0" y="45720"/>
              </a:moveTo>
              <a:lnTo>
                <a:pt x="357274" y="45720"/>
              </a:lnTo>
            </a:path>
          </a:pathLst>
        </a:custGeom>
        <a:noFill/>
        <a:ln w="6350" cap="flat" cmpd="sng" algn="ctr">
          <a:solidFill>
            <a:schemeClr val="accent3">
              <a:hueOff val="2032949"/>
              <a:satOff val="75000"/>
              <a:lumOff val="-11029"/>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72331" y="2722102"/>
        <a:ext cx="19393" cy="4625"/>
      </dsp:txXfrm>
    </dsp:sp>
    <dsp:sp modelId="{9FE517AD-F39C-4734-A484-1E3476B55774}">
      <dsp:nvSpPr>
        <dsp:cNvPr id="0" name=""/>
        <dsp:cNvSpPr/>
      </dsp:nvSpPr>
      <dsp:spPr>
        <a:xfrm>
          <a:off x="5795998" y="1996042"/>
          <a:ext cx="2009192" cy="1456744"/>
        </a:xfrm>
        <a:prstGeom prst="rect">
          <a:avLst/>
        </a:prstGeom>
        <a:solidFill>
          <a:schemeClr val="accent3">
            <a:hueOff val="1807066"/>
            <a:satOff val="66667"/>
            <a:lumOff val="-980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it-IT" sz="900" b="1" kern="1200"/>
            <a:t>Regulatory Compliance:</a:t>
          </a:r>
          <a:endParaRPr lang="en-US" sz="900" b="1" kern="1200"/>
        </a:p>
        <a:p>
          <a:pPr marL="0" lvl="0" indent="0" algn="ctr" defTabSz="400050">
            <a:lnSpc>
              <a:spcPct val="90000"/>
            </a:lnSpc>
            <a:spcBef>
              <a:spcPct val="0"/>
            </a:spcBef>
            <a:spcAft>
              <a:spcPct val="35000"/>
            </a:spcAft>
            <a:buNone/>
          </a:pPr>
          <a:r>
            <a:rPr lang="it-IT" sz="900" b="1" kern="1200"/>
            <a:t>Ensure that your services are aligned with relevant regulations and standards within the bioeconomy. This is especially important if you are offering services related to biotechnology or bio-based products.</a:t>
          </a:r>
          <a:endParaRPr lang="en-US" sz="900" b="1" kern="1200"/>
        </a:p>
      </dsp:txBody>
      <dsp:txXfrm>
        <a:off x="5795998" y="1996042"/>
        <a:ext cx="2009192" cy="1456744"/>
      </dsp:txXfrm>
    </dsp:sp>
    <dsp:sp modelId="{499605F0-09F4-4692-A081-2B2CB040D90B}">
      <dsp:nvSpPr>
        <dsp:cNvPr id="0" name=""/>
        <dsp:cNvSpPr/>
      </dsp:nvSpPr>
      <dsp:spPr>
        <a:xfrm>
          <a:off x="1857981" y="3325372"/>
          <a:ext cx="7339679" cy="557128"/>
        </a:xfrm>
        <a:custGeom>
          <a:avLst/>
          <a:gdLst/>
          <a:ahLst/>
          <a:cxnLst/>
          <a:rect l="0" t="0" r="0" b="0"/>
          <a:pathLst>
            <a:path>
              <a:moveTo>
                <a:pt x="7339679" y="0"/>
              </a:moveTo>
              <a:lnTo>
                <a:pt x="7339679" y="295664"/>
              </a:lnTo>
              <a:lnTo>
                <a:pt x="0" y="295664"/>
              </a:lnTo>
              <a:lnTo>
                <a:pt x="0" y="557128"/>
              </a:lnTo>
            </a:path>
          </a:pathLst>
        </a:custGeom>
        <a:noFill/>
        <a:ln w="6350" cap="flat" cmpd="sng" algn="ctr">
          <a:solidFill>
            <a:schemeClr val="accent3">
              <a:hueOff val="2371774"/>
              <a:satOff val="87500"/>
              <a:lumOff val="-1286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43742" y="3601624"/>
        <a:ext cx="368158" cy="4625"/>
      </dsp:txXfrm>
    </dsp:sp>
    <dsp:sp modelId="{A04BD62F-9FB5-43EC-9208-8606BCA5A625}">
      <dsp:nvSpPr>
        <dsp:cNvPr id="0" name=""/>
        <dsp:cNvSpPr/>
      </dsp:nvSpPr>
      <dsp:spPr>
        <a:xfrm>
          <a:off x="8193065" y="2121657"/>
          <a:ext cx="2009192" cy="1205515"/>
        </a:xfrm>
        <a:prstGeom prst="rect">
          <a:avLst/>
        </a:prstGeom>
        <a:solidFill>
          <a:schemeClr val="accent3">
            <a:hueOff val="2108244"/>
            <a:satOff val="77778"/>
            <a:lumOff val="-1143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it-IT" sz="900" b="1" kern="1200"/>
            <a:t>Pricing Strategy:</a:t>
          </a:r>
          <a:endParaRPr lang="en-US" sz="900" b="1" kern="1200"/>
        </a:p>
        <a:p>
          <a:pPr marL="0" lvl="0" indent="0" algn="ctr" defTabSz="400050">
            <a:lnSpc>
              <a:spcPct val="90000"/>
            </a:lnSpc>
            <a:spcBef>
              <a:spcPct val="0"/>
            </a:spcBef>
            <a:spcAft>
              <a:spcPct val="35000"/>
            </a:spcAft>
            <a:buNone/>
          </a:pPr>
          <a:r>
            <a:rPr lang="it-IT" sz="900" b="1" kern="1200"/>
            <a:t>Determine your pricing model based on factors such as the complexity of services, market demand, and the value your service provides to clients</a:t>
          </a:r>
          <a:r>
            <a:rPr lang="it-IT" sz="800" kern="1200"/>
            <a:t>.</a:t>
          </a:r>
          <a:endParaRPr lang="en-US" sz="800" kern="1200"/>
        </a:p>
      </dsp:txBody>
      <dsp:txXfrm>
        <a:off x="8193065" y="2121657"/>
        <a:ext cx="2009192" cy="1205515"/>
      </dsp:txXfrm>
    </dsp:sp>
    <dsp:sp modelId="{71D69BCF-C8D0-4EF5-9CE6-969D151EDFEA}">
      <dsp:nvSpPr>
        <dsp:cNvPr id="0" name=""/>
        <dsp:cNvSpPr/>
      </dsp:nvSpPr>
      <dsp:spPr>
        <a:xfrm>
          <a:off x="2860777" y="4429517"/>
          <a:ext cx="420905" cy="91440"/>
        </a:xfrm>
        <a:custGeom>
          <a:avLst/>
          <a:gdLst/>
          <a:ahLst/>
          <a:cxnLst/>
          <a:rect l="0" t="0" r="0" b="0"/>
          <a:pathLst>
            <a:path>
              <a:moveTo>
                <a:pt x="0" y="88142"/>
              </a:moveTo>
              <a:lnTo>
                <a:pt x="227552" y="88142"/>
              </a:lnTo>
              <a:lnTo>
                <a:pt x="227552" y="45720"/>
              </a:lnTo>
              <a:lnTo>
                <a:pt x="420905" y="45720"/>
              </a:lnTo>
            </a:path>
          </a:pathLst>
        </a:custGeom>
        <a:noFill/>
        <a:ln w="6350" cap="flat" cmpd="sng" algn="ctr">
          <a:solidFill>
            <a:schemeClr val="accent3">
              <a:hueOff val="2710599"/>
              <a:satOff val="100000"/>
              <a:lumOff val="-1470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59893" y="4472924"/>
        <a:ext cx="22674" cy="4625"/>
      </dsp:txXfrm>
    </dsp:sp>
    <dsp:sp modelId="{35C5251F-F2B0-4555-B1DB-A44C5D62369A}">
      <dsp:nvSpPr>
        <dsp:cNvPr id="0" name=""/>
        <dsp:cNvSpPr/>
      </dsp:nvSpPr>
      <dsp:spPr>
        <a:xfrm>
          <a:off x="853385" y="3914901"/>
          <a:ext cx="2009192" cy="1205515"/>
        </a:xfrm>
        <a:prstGeom prst="rect">
          <a:avLst/>
        </a:prstGeom>
        <a:solidFill>
          <a:schemeClr val="accent3">
            <a:hueOff val="2409421"/>
            <a:satOff val="88889"/>
            <a:lumOff val="-1307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it-IT" sz="900" b="1" kern="1200"/>
            <a:t>Launch and Iterate:</a:t>
          </a:r>
          <a:endParaRPr lang="en-US" sz="900" b="1" kern="1200"/>
        </a:p>
        <a:p>
          <a:pPr marL="0" lvl="0" indent="0" algn="ctr" defTabSz="400050">
            <a:lnSpc>
              <a:spcPct val="90000"/>
            </a:lnSpc>
            <a:spcBef>
              <a:spcPct val="0"/>
            </a:spcBef>
            <a:spcAft>
              <a:spcPct val="35000"/>
            </a:spcAft>
            <a:buNone/>
          </a:pPr>
          <a:r>
            <a:rPr lang="it-IT" sz="900" b="1" kern="1200"/>
            <a:t>Launch your service and gather feedback from initial clients. Use this feedback to continuously improve and refine your offerings based on real-world experiences.</a:t>
          </a:r>
          <a:endParaRPr lang="en-US" sz="900" b="1" kern="1200"/>
        </a:p>
      </dsp:txBody>
      <dsp:txXfrm>
        <a:off x="853385" y="3914901"/>
        <a:ext cx="2009192" cy="1205515"/>
      </dsp:txXfrm>
    </dsp:sp>
    <dsp:sp modelId="{6413B5CE-F17C-4DB8-B2D0-2D633E34D009}">
      <dsp:nvSpPr>
        <dsp:cNvPr id="0" name=""/>
        <dsp:cNvSpPr/>
      </dsp:nvSpPr>
      <dsp:spPr>
        <a:xfrm>
          <a:off x="3314083" y="3872479"/>
          <a:ext cx="2009192" cy="1205515"/>
        </a:xfrm>
        <a:prstGeom prst="rect">
          <a:avLst/>
        </a:prstGeom>
        <a:solidFill>
          <a:schemeClr val="accent3">
            <a:hueOff val="2710599"/>
            <a:satOff val="100000"/>
            <a:lumOff val="-1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endParaRPr lang="en-US" sz="800" kern="1200"/>
        </a:p>
        <a:p>
          <a:pPr marL="0" lvl="0" indent="0" algn="ctr" defTabSz="355600">
            <a:lnSpc>
              <a:spcPct val="90000"/>
            </a:lnSpc>
            <a:spcBef>
              <a:spcPct val="0"/>
            </a:spcBef>
            <a:spcAft>
              <a:spcPct val="35000"/>
            </a:spcAft>
            <a:buNone/>
          </a:pPr>
          <a:r>
            <a:rPr lang="it-IT" sz="900" b="1" kern="1200"/>
            <a:t>Stay Updated:</a:t>
          </a:r>
          <a:endParaRPr lang="en-US" sz="900" b="1" kern="1200"/>
        </a:p>
        <a:p>
          <a:pPr marL="0" lvl="0" indent="0" algn="ctr" defTabSz="355600">
            <a:lnSpc>
              <a:spcPct val="90000"/>
            </a:lnSpc>
            <a:spcBef>
              <a:spcPct val="0"/>
            </a:spcBef>
            <a:spcAft>
              <a:spcPct val="35000"/>
            </a:spcAft>
            <a:buNone/>
          </a:pPr>
          <a:r>
            <a:rPr lang="it-IT" sz="900" b="1" kern="1200"/>
            <a:t>Stay informed about the latest advancements and trends within the bioeconomy. As the field evolves, adapt your services to stay relevant and meet changing needs</a:t>
          </a:r>
          <a:r>
            <a:rPr lang="it-IT" sz="800" kern="1200"/>
            <a:t>.</a:t>
          </a:r>
          <a:endParaRPr lang="en-US" sz="800" kern="1200"/>
        </a:p>
      </dsp:txBody>
      <dsp:txXfrm>
        <a:off x="3314083" y="3872479"/>
        <a:ext cx="2009192" cy="120551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15/03/2024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‹nº›</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‹nº›</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‹nº›</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‹nº›</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research-and-innovation.ec.europa.eu/document/9224c3b4-f529-4b48-b21b-879c442002a2_en" TargetMode="External"/><Relationship Id="rId7" Type="http://schemas.openxmlformats.org/officeDocument/2006/relationships/hyperlink" Target="https://agriculture.ec.europa.eu/system/files/2022-12/csp-at-a-glance-eu-countries_en.pdf" TargetMode="External"/><Relationship Id="rId2" Type="http://schemas.openxmlformats.org/officeDocument/2006/relationships/hyperlink" Target="https://eur-lex.europa.eu/resource.html?uri=cellar:b828d165-1c22-11ea-8c1f-01aa75ed71a1.0002.02/DOC_1&amp;format=PDF" TargetMode="External"/><Relationship Id="rId1" Type="http://schemas.openxmlformats.org/officeDocument/2006/relationships/slideLayout" Target="../slideLayouts/slideLayout5.xml"/><Relationship Id="rId6" Type="http://schemas.openxmlformats.org/officeDocument/2006/relationships/hyperlink" Target="https://agriculture.ec.europa.eu/common-agricultural-policy/cap-overview/cap-2023-27_en" TargetMode="External"/><Relationship Id="rId5" Type="http://schemas.openxmlformats.org/officeDocument/2006/relationships/hyperlink" Target="https://www.cbe.europa.eu/" TargetMode="External"/><Relationship Id="rId4" Type="http://schemas.openxmlformats.org/officeDocument/2006/relationships/hyperlink" Target="https://environment.ec.europa.eu/strategy/circular-economy-action-plan_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9F76FBC3-FE23-CBBC-3519-61F196307CE9}"/>
              </a:ext>
            </a:extLst>
          </p:cNvPr>
          <p:cNvSpPr>
            <a:spLocks noGrp="1"/>
          </p:cNvSpPr>
          <p:nvPr>
            <p:ph type="sldNum" sz="quarter" idx="12"/>
          </p:nvPr>
        </p:nvSpPr>
        <p:spPr/>
        <p:txBody>
          <a:bodyPr/>
          <a:lstStyle/>
          <a:p>
            <a:fld id="{519954A3-9DFD-4C44-94BA-B95130A3BA1C}" type="slidenum">
              <a:rPr lang="en-US" smtClean="0"/>
              <a:t>10</a:t>
            </a:fld>
            <a:endParaRPr lang="en-US" dirty="0"/>
          </a:p>
        </p:txBody>
      </p:sp>
      <p:sp>
        <p:nvSpPr>
          <p:cNvPr id="9" name="Rectangle: Rounded Corners 7">
            <a:extLst>
              <a:ext uri="{FF2B5EF4-FFF2-40B4-BE49-F238E27FC236}">
                <a16:creationId xmlns:a16="http://schemas.microsoft.com/office/drawing/2014/main" id="{8B21BAB2-A57B-311E-7CBC-55D7EBE5FBA5}"/>
              </a:ext>
            </a:extLst>
          </p:cNvPr>
          <p:cNvSpPr>
            <a:spLocks noChangeArrowheads="1"/>
          </p:cNvSpPr>
          <p:nvPr/>
        </p:nvSpPr>
        <p:spPr bwMode="auto">
          <a:xfrm>
            <a:off x="557048" y="1009650"/>
            <a:ext cx="5265683" cy="5346700"/>
          </a:xfrm>
          <a:prstGeom prst="roundRect">
            <a:avLst>
              <a:gd name="adj" fmla="val 16667"/>
            </a:avLst>
          </a:prstGeom>
          <a:solidFill>
            <a:srgbClr val="8DB3E2"/>
          </a:solidFill>
          <a:ln w="25400">
            <a:solidFill>
              <a:srgbClr val="8DB3E2"/>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r>
              <a:rPr lang="pt-PT" altLang="zh-TW" sz="1600" b="1" dirty="0">
                <a:solidFill>
                  <a:srgbClr val="000000"/>
                </a:solidFill>
                <a:latin typeface="Aptos" panose="020B0004020202020204" pitchFamily="34" charset="0"/>
                <a:ea typeface="PMingLiU" panose="02020500000000000000" pitchFamily="18" charset="-120"/>
              </a:rPr>
              <a:t>           </a:t>
            </a:r>
            <a:r>
              <a:rPr lang="pt-PT" altLang="zh-TW" sz="1600" b="1" u="sng" dirty="0">
                <a:solidFill>
                  <a:srgbClr val="000000"/>
                </a:solidFill>
                <a:latin typeface="Aptos" panose="020B0004020202020204" pitchFamily="34" charset="0"/>
                <a:ea typeface="PMingLiU" panose="02020500000000000000" pitchFamily="18" charset="-120"/>
              </a:rPr>
              <a:t> Indústria de base biológica na Europa</a:t>
            </a:r>
            <a:endParaRPr kumimoji="0" lang="en-US" altLang="zh-TW" sz="1600" b="1" i="0" u="sng" strike="noStrike" cap="none" normalizeH="0" baseline="0" dirty="0">
              <a:ln>
                <a:noFill/>
              </a:ln>
              <a:solidFill>
                <a:srgbClr val="000000"/>
              </a:solidFill>
              <a:effectLst/>
              <a:latin typeface="Aptos" panose="020B0004020202020204" pitchFamily="34" charset="0"/>
              <a:ea typeface="PMingLiU" panose="02020500000000000000" pitchFamily="18" charset="-120"/>
            </a:endParaRPr>
          </a:p>
          <a:p>
            <a:pPr lvl="0" eaLnBrk="0" fontAlgn="base" hangingPunct="0">
              <a:spcBef>
                <a:spcPct val="0"/>
              </a:spcBef>
              <a:spcAft>
                <a:spcPts val="800"/>
              </a:spcAft>
            </a:pPr>
            <a:r>
              <a:rPr lang="pt-PT" altLang="zh-TW" sz="1600" dirty="0">
                <a:solidFill>
                  <a:srgbClr val="000000"/>
                </a:solidFill>
                <a:latin typeface="Aptos" panose="020B0004020202020204" pitchFamily="34" charset="0"/>
                <a:ea typeface="PMingLiU" panose="02020500000000000000" pitchFamily="18" charset="-120"/>
              </a:rPr>
              <a:t>A indústria de base biológica refere-se à produção de recursos biológicos renováveis, como as culturas, a biomassa florestal e os resíduos orgânicos, para produzir uma vasta gama de produtos, incluindo biocombustíveis, bioplásticos, produtos químicos de base biológica e materiais de base biológica. Esta indústria tem como objetivo substituir os produtos de origem fóssil por alternativas sustentáveis, reduzindo as emissões de gases com efeito de estufa e a dependência de recursos não renováveis. A indústria europeia de base biológica tem vindo a florescer, apoiada por políticas favoráveis, iniciativas de investigação e desenvolvimento e parcerias público-privadas. Os governos e o sector privado têm investido em investigação e inovação para impulsionar os avanços na biotecnologia e nos processos de bio refinação. A indústria de base biológica também ajuda a promover o desenvolvimento rural, criando novas oportunidades económicas nas regiões agrícolas</a:t>
            </a:r>
            <a:r>
              <a:rPr kumimoji="0" lang="en-US" altLang="zh-TW" sz="1600" b="0" i="0" u="none" strike="noStrike" cap="none" normalizeH="0" baseline="0" dirty="0">
                <a:ln>
                  <a:noFill/>
                </a:ln>
                <a:solidFill>
                  <a:srgbClr val="000000"/>
                </a:solidFill>
                <a:effectLst/>
                <a:latin typeface="Aptos" panose="020B0004020202020204" pitchFamily="34" charset="0"/>
                <a:ea typeface="PMingLiU" panose="02020500000000000000" pitchFamily="18" charset="-12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AutoShape 4">
            <a:extLst>
              <a:ext uri="{FF2B5EF4-FFF2-40B4-BE49-F238E27FC236}">
                <a16:creationId xmlns:a16="http://schemas.microsoft.com/office/drawing/2014/main" id="{95483B34-C63A-5DCC-318C-24DA12A2D689}"/>
              </a:ext>
            </a:extLst>
          </p:cNvPr>
          <p:cNvSpPr>
            <a:spLocks noChangeArrowheads="1"/>
          </p:cNvSpPr>
          <p:nvPr/>
        </p:nvSpPr>
        <p:spPr bwMode="auto">
          <a:xfrm>
            <a:off x="6103883" y="942975"/>
            <a:ext cx="5659491" cy="5413375"/>
          </a:xfrm>
          <a:prstGeom prst="roundRect">
            <a:avLst>
              <a:gd name="adj" fmla="val 16667"/>
            </a:avLst>
          </a:prstGeom>
          <a:solidFill>
            <a:srgbClr val="FABF8F"/>
          </a:solidFill>
          <a:ln w="25400">
            <a:solidFill>
              <a:srgbClr val="FABF8F"/>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r>
              <a:rPr lang="en-US" altLang="zh-TW" sz="1600" b="1" u="sng" dirty="0" err="1">
                <a:solidFill>
                  <a:srgbClr val="222222"/>
                </a:solidFill>
                <a:latin typeface="Aptos" panose="020B0004020202020204" pitchFamily="34" charset="0"/>
                <a:ea typeface="PMingLiU" panose="02020500000000000000" pitchFamily="18" charset="-120"/>
              </a:rPr>
              <a:t>Bioeconomia</a:t>
            </a:r>
            <a:r>
              <a:rPr lang="en-US" altLang="zh-TW" sz="1600" b="1" u="sng" dirty="0">
                <a:solidFill>
                  <a:srgbClr val="222222"/>
                </a:solidFill>
                <a:latin typeface="Aptos" panose="020B0004020202020204" pitchFamily="34" charset="0"/>
                <a:ea typeface="PMingLiU" panose="02020500000000000000" pitchFamily="18" charset="-120"/>
              </a:rPr>
              <a:t> </a:t>
            </a:r>
            <a:r>
              <a:rPr lang="en-US" altLang="zh-TW" sz="1600" b="1" u="sng" dirty="0" err="1">
                <a:solidFill>
                  <a:srgbClr val="222222"/>
                </a:solidFill>
                <a:latin typeface="Aptos" panose="020B0004020202020204" pitchFamily="34" charset="0"/>
                <a:ea typeface="PMingLiU" panose="02020500000000000000" pitchFamily="18" charset="-120"/>
              </a:rPr>
              <a:t>na</a:t>
            </a:r>
            <a:r>
              <a:rPr lang="en-US" altLang="zh-TW" sz="1600" b="1" u="sng" dirty="0">
                <a:solidFill>
                  <a:srgbClr val="222222"/>
                </a:solidFill>
                <a:latin typeface="Aptos" panose="020B0004020202020204" pitchFamily="34" charset="0"/>
                <a:ea typeface="PMingLiU" panose="02020500000000000000" pitchFamily="18" charset="-120"/>
              </a:rPr>
              <a:t> Europa </a:t>
            </a:r>
            <a:endParaRPr kumimoji="0" lang="en-US" altLang="zh-TW" sz="1600" b="1" i="0" u="sng" strike="noStrike" cap="none" normalizeH="0" baseline="0" dirty="0">
              <a:ln>
                <a:noFill/>
              </a:ln>
              <a:solidFill>
                <a:srgbClr val="222222"/>
              </a:solidFill>
              <a:effectLst/>
              <a:latin typeface="Aptos" panose="020B0004020202020204" pitchFamily="34" charset="0"/>
              <a:ea typeface="PMingLiU" panose="02020500000000000000" pitchFamily="18" charset="-120"/>
            </a:endParaRPr>
          </a:p>
          <a:p>
            <a:pPr lvl="0" eaLnBrk="0" fontAlgn="base" hangingPunct="0">
              <a:spcBef>
                <a:spcPct val="0"/>
              </a:spcBef>
              <a:spcAft>
                <a:spcPts val="800"/>
              </a:spcAft>
            </a:pPr>
            <a:r>
              <a:rPr lang="pt-PT" altLang="zh-TW" sz="1600" dirty="0">
                <a:solidFill>
                  <a:srgbClr val="222222"/>
                </a:solidFill>
                <a:latin typeface="Aptos" panose="020B0004020202020204" pitchFamily="34" charset="0"/>
                <a:ea typeface="PMingLiU" panose="02020500000000000000" pitchFamily="18" charset="-120"/>
              </a:rPr>
              <a:t>A </a:t>
            </a:r>
            <a:r>
              <a:rPr lang="pt-PT" altLang="zh-TW" sz="1600" dirty="0" err="1">
                <a:solidFill>
                  <a:srgbClr val="222222"/>
                </a:solidFill>
                <a:latin typeface="Aptos" panose="020B0004020202020204" pitchFamily="34" charset="0"/>
                <a:ea typeface="PMingLiU" panose="02020500000000000000" pitchFamily="18" charset="-120"/>
              </a:rPr>
              <a:t>bioeconomia</a:t>
            </a:r>
            <a:r>
              <a:rPr lang="pt-PT" altLang="zh-TW" sz="1600" dirty="0">
                <a:solidFill>
                  <a:srgbClr val="222222"/>
                </a:solidFill>
                <a:latin typeface="Aptos" panose="020B0004020202020204" pitchFamily="34" charset="0"/>
                <a:ea typeface="PMingLiU" panose="02020500000000000000" pitchFamily="18" charset="-120"/>
              </a:rPr>
              <a:t> engloba todas as atividades económicas que utilizam recursos e processos biológicos para produzir bens e serviços. Inclui sectores como a agricultura, a silvicultura, as pescas, a produção alimentar e a indústria de base biológica. A UE vê a </a:t>
            </a:r>
            <a:r>
              <a:rPr lang="pt-PT" altLang="zh-TW" sz="1600" dirty="0" err="1">
                <a:solidFill>
                  <a:srgbClr val="222222"/>
                </a:solidFill>
                <a:latin typeface="Aptos" panose="020B0004020202020204" pitchFamily="34" charset="0"/>
                <a:ea typeface="PMingLiU" panose="02020500000000000000" pitchFamily="18" charset="-120"/>
              </a:rPr>
              <a:t>bioeconomia</a:t>
            </a:r>
            <a:r>
              <a:rPr lang="pt-PT" altLang="zh-TW" sz="1600" dirty="0">
                <a:solidFill>
                  <a:srgbClr val="222222"/>
                </a:solidFill>
                <a:latin typeface="Aptos" panose="020B0004020202020204" pitchFamily="34" charset="0"/>
                <a:ea typeface="PMingLiU" panose="02020500000000000000" pitchFamily="18" charset="-120"/>
              </a:rPr>
              <a:t> como um elemento crucial para alcançar os objetivos de desenvolvimento sustentável, incluindo a atenuação das alterações climáticas, a promoção de práticas de economia circular e a garantia da eficiência dos recursos. A agricultura desempenha um papel vital na </a:t>
            </a:r>
            <a:r>
              <a:rPr lang="pt-PT" altLang="zh-TW" sz="1600" dirty="0" err="1">
                <a:solidFill>
                  <a:srgbClr val="222222"/>
                </a:solidFill>
                <a:latin typeface="Aptos" panose="020B0004020202020204" pitchFamily="34" charset="0"/>
                <a:ea typeface="PMingLiU" panose="02020500000000000000" pitchFamily="18" charset="-120"/>
              </a:rPr>
              <a:t>bioeconomia</a:t>
            </a:r>
            <a:r>
              <a:rPr lang="pt-PT" altLang="zh-TW" sz="1600" dirty="0">
                <a:solidFill>
                  <a:srgbClr val="222222"/>
                </a:solidFill>
                <a:latin typeface="Aptos" panose="020B0004020202020204" pitchFamily="34" charset="0"/>
                <a:ea typeface="PMingLiU" panose="02020500000000000000" pitchFamily="18" charset="-120"/>
              </a:rPr>
              <a:t> europeia. Fornece os recursos renováveis necessários para os produtos e combustíveis de base biológica. Além disso, a </a:t>
            </a:r>
            <a:r>
              <a:rPr lang="pt-PT" altLang="zh-TW" sz="1600" dirty="0" err="1">
                <a:solidFill>
                  <a:srgbClr val="222222"/>
                </a:solidFill>
                <a:latin typeface="Aptos" panose="020B0004020202020204" pitchFamily="34" charset="0"/>
                <a:ea typeface="PMingLiU" panose="02020500000000000000" pitchFamily="18" charset="-120"/>
              </a:rPr>
              <a:t>bioeconomia</a:t>
            </a:r>
            <a:r>
              <a:rPr lang="pt-PT" altLang="zh-TW" sz="1600" dirty="0">
                <a:solidFill>
                  <a:srgbClr val="222222"/>
                </a:solidFill>
                <a:latin typeface="Aptos" panose="020B0004020202020204" pitchFamily="34" charset="0"/>
                <a:ea typeface="PMingLiU" panose="02020500000000000000" pitchFamily="18" charset="-120"/>
              </a:rPr>
              <a:t> oferece oportunidades aos agricultores para diversificarem os seus fluxos de rendimento através da participação em atividades de base biológica e da utilização dos seus subprodutos agrícolas em processos de valor acrescentado.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Segnaposto piè di pagina 1">
            <a:extLst>
              <a:ext uri="{FF2B5EF4-FFF2-40B4-BE49-F238E27FC236}">
                <a16:creationId xmlns:a16="http://schemas.microsoft.com/office/drawing/2014/main" id="{BEF337B5-7933-683E-0DC5-6B4B22BB6712}"/>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Module: </a:t>
            </a:r>
            <a:r>
              <a:rPr lang="en-US" b="1" dirty="0">
                <a:solidFill>
                  <a:srgbClr val="94C020"/>
                </a:solidFill>
              </a:rPr>
              <a:t>Bio-economy, circular economy and bio-based products</a:t>
            </a:r>
            <a:r>
              <a:rPr lang="en-US" dirty="0"/>
              <a:t> / Learning Unit: Introduction to bioeconomy - New value chains, Innovation and basic Economics in the Bioeconomy </a:t>
            </a:r>
          </a:p>
        </p:txBody>
      </p:sp>
    </p:spTree>
    <p:extLst>
      <p:ext uri="{BB962C8B-B14F-4D97-AF65-F5344CB8AC3E}">
        <p14:creationId xmlns:p14="http://schemas.microsoft.com/office/powerpoint/2010/main" val="1812231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C9DEE4A5-C774-750D-E632-C999EB25BF99}"/>
              </a:ext>
            </a:extLst>
          </p:cNvPr>
          <p:cNvSpPr>
            <a:spLocks noGrp="1"/>
          </p:cNvSpPr>
          <p:nvPr>
            <p:ph type="title"/>
          </p:nvPr>
        </p:nvSpPr>
        <p:spPr/>
        <p:txBody>
          <a:bodyPr>
            <a:normAutofit fontScale="90000"/>
          </a:bodyPr>
          <a:lstStyle/>
          <a:p>
            <a:pPr algn="ctr"/>
            <a:r>
              <a:rPr lang="en-US" b="1" kern="100" dirty="0" err="1">
                <a:latin typeface="Calibri" panose="020F0502020204030204" pitchFamily="34" charset="0"/>
                <a:ea typeface="PMingLiU" panose="02020500000000000000" pitchFamily="18" charset="-120"/>
                <a:cs typeface="Times New Roman" panose="02020603050405020304" pitchFamily="18" charset="0"/>
              </a:rPr>
              <a:t>Cadeias</a:t>
            </a:r>
            <a:r>
              <a:rPr lang="en-US" b="1" kern="100" dirty="0">
                <a:latin typeface="Calibri" panose="020F0502020204030204" pitchFamily="34" charset="0"/>
                <a:ea typeface="PMingLiU" panose="02020500000000000000" pitchFamily="18" charset="-120"/>
                <a:cs typeface="Times New Roman" panose="02020603050405020304" pitchFamily="18" charset="0"/>
              </a:rPr>
              <a:t> de valor</a:t>
            </a:r>
            <a:br>
              <a:rPr lang="en-US" sz="4400" kern="100" dirty="0">
                <a:effectLst/>
                <a:latin typeface="Calibri" panose="020F0502020204030204" pitchFamily="34" charset="0"/>
                <a:ea typeface="PMingLiU" panose="02020500000000000000" pitchFamily="18" charset="-120"/>
                <a:cs typeface="Times New Roman" panose="02020603050405020304" pitchFamily="18" charset="0"/>
              </a:rPr>
            </a:br>
            <a:endParaRPr lang="en-GB" dirty="0"/>
          </a:p>
        </p:txBody>
      </p:sp>
      <p:sp>
        <p:nvSpPr>
          <p:cNvPr id="6" name="Segnaposto numero diapositiva 5">
            <a:extLst>
              <a:ext uri="{FF2B5EF4-FFF2-40B4-BE49-F238E27FC236}">
                <a16:creationId xmlns:a16="http://schemas.microsoft.com/office/drawing/2014/main" id="{EB0F0444-E746-EA6B-6E2D-6451C64128D5}"/>
              </a:ext>
            </a:extLst>
          </p:cNvPr>
          <p:cNvSpPr>
            <a:spLocks noGrp="1"/>
          </p:cNvSpPr>
          <p:nvPr>
            <p:ph type="sldNum" sz="quarter" idx="11"/>
          </p:nvPr>
        </p:nvSpPr>
        <p:spPr/>
        <p:txBody>
          <a:bodyPr/>
          <a:lstStyle/>
          <a:p>
            <a:fld id="{519954A3-9DFD-4C44-94BA-B95130A3BA1C}" type="slidenum">
              <a:rPr lang="en-US" smtClean="0"/>
              <a:t>11</a:t>
            </a:fld>
            <a:endParaRPr lang="en-US" dirty="0"/>
          </a:p>
        </p:txBody>
      </p:sp>
      <p:sp>
        <p:nvSpPr>
          <p:cNvPr id="2" name="Segnaposto piè di pagina 1">
            <a:extLst>
              <a:ext uri="{FF2B5EF4-FFF2-40B4-BE49-F238E27FC236}">
                <a16:creationId xmlns:a16="http://schemas.microsoft.com/office/drawing/2014/main" id="{18528328-5299-D541-C38D-9ED74CAE239C}"/>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Module: </a:t>
            </a:r>
            <a:r>
              <a:rPr lang="en-US" b="1" dirty="0">
                <a:solidFill>
                  <a:srgbClr val="94C020"/>
                </a:solidFill>
              </a:rPr>
              <a:t>Bio-economy, circular economy and bio-based products</a:t>
            </a:r>
            <a:r>
              <a:rPr lang="en-US" dirty="0"/>
              <a:t> / Learning Unit: Introduction to bioeconomy - New value chains, Innovation and basic Economics in the Bioeconomy </a:t>
            </a:r>
          </a:p>
        </p:txBody>
      </p:sp>
      <p:grpSp>
        <p:nvGrpSpPr>
          <p:cNvPr id="3" name="Ομάδα 16">
            <a:extLst>
              <a:ext uri="{FF2B5EF4-FFF2-40B4-BE49-F238E27FC236}">
                <a16:creationId xmlns:a16="http://schemas.microsoft.com/office/drawing/2014/main" id="{1DA0D9F7-7C01-4414-FFD5-0A5E65E363FD}"/>
              </a:ext>
            </a:extLst>
          </p:cNvPr>
          <p:cNvGrpSpPr/>
          <p:nvPr/>
        </p:nvGrpSpPr>
        <p:grpSpPr>
          <a:xfrm>
            <a:off x="1253480" y="1386445"/>
            <a:ext cx="9643120" cy="4156786"/>
            <a:chOff x="-1544204" y="0"/>
            <a:chExt cx="14061736" cy="7040186"/>
          </a:xfrm>
        </p:grpSpPr>
        <p:sp>
          <p:nvSpPr>
            <p:cNvPr id="4" name="Graphic 18">
              <a:extLst>
                <a:ext uri="{FF2B5EF4-FFF2-40B4-BE49-F238E27FC236}">
                  <a16:creationId xmlns:a16="http://schemas.microsoft.com/office/drawing/2014/main" id="{2FA9D7A8-688C-337E-D794-D1F5FD5D6D58}"/>
                </a:ext>
              </a:extLst>
            </p:cNvPr>
            <p:cNvSpPr/>
            <p:nvPr/>
          </p:nvSpPr>
          <p:spPr>
            <a:xfrm>
              <a:off x="-1544204" y="491422"/>
              <a:ext cx="6425157" cy="3882887"/>
            </a:xfrm>
            <a:custGeom>
              <a:avLst/>
              <a:gdLst>
                <a:gd name="connsiteX0" fmla="*/ 2350294 w 2352675"/>
                <a:gd name="connsiteY0" fmla="*/ 2426494 h 2428875"/>
                <a:gd name="connsiteX1" fmla="*/ 7144 w 2352675"/>
                <a:gd name="connsiteY1" fmla="*/ 2426494 h 2428875"/>
                <a:gd name="connsiteX2" fmla="*/ 7144 w 2352675"/>
                <a:gd name="connsiteY2" fmla="*/ 7144 h 2428875"/>
                <a:gd name="connsiteX3" fmla="*/ 2350294 w 2352675"/>
                <a:gd name="connsiteY3" fmla="*/ 7144 h 2428875"/>
              </a:gdLst>
              <a:ahLst/>
              <a:cxnLst>
                <a:cxn ang="0">
                  <a:pos x="connsiteX0" y="connsiteY0"/>
                </a:cxn>
                <a:cxn ang="0">
                  <a:pos x="connsiteX1" y="connsiteY1"/>
                </a:cxn>
                <a:cxn ang="0">
                  <a:pos x="connsiteX2" y="connsiteY2"/>
                </a:cxn>
                <a:cxn ang="0">
                  <a:pos x="connsiteX3" y="connsiteY3"/>
                </a:cxn>
              </a:cxnLst>
              <a:rect l="l" t="t" r="r" b="b"/>
              <a:pathLst>
                <a:path w="2352675" h="2428875">
                  <a:moveTo>
                    <a:pt x="2350294" y="2426494"/>
                  </a:moveTo>
                  <a:lnTo>
                    <a:pt x="7144" y="2426494"/>
                  </a:lnTo>
                  <a:lnTo>
                    <a:pt x="7144" y="7144"/>
                  </a:lnTo>
                  <a:lnTo>
                    <a:pt x="2350294" y="7144"/>
                  </a:lnTo>
                </a:path>
              </a:pathLst>
            </a:custGeom>
            <a:noFill/>
            <a:ln w="63500" cap="flat">
              <a:solidFill>
                <a:srgbClr val="172A48"/>
              </a:solidFill>
              <a:prstDash val="solid"/>
              <a:miter/>
            </a:ln>
          </p:spPr>
          <p:txBody>
            <a:bodyPr rtlCol="0" anchor="ctr"/>
            <a:lstStyle/>
            <a:p>
              <a:endParaRPr lang="en-US"/>
            </a:p>
          </p:txBody>
        </p:sp>
        <p:sp>
          <p:nvSpPr>
            <p:cNvPr id="10" name="TextBox 7">
              <a:extLst>
                <a:ext uri="{FF2B5EF4-FFF2-40B4-BE49-F238E27FC236}">
                  <a16:creationId xmlns:a16="http://schemas.microsoft.com/office/drawing/2014/main" id="{C3D2A9A2-73FF-D32F-0A58-CC4D86FFCB53}"/>
                </a:ext>
              </a:extLst>
            </p:cNvPr>
            <p:cNvSpPr txBox="1"/>
            <p:nvPr/>
          </p:nvSpPr>
          <p:spPr>
            <a:xfrm>
              <a:off x="-1386965" y="765899"/>
              <a:ext cx="13746967" cy="2514599"/>
            </a:xfrm>
            <a:prstGeom prst="rect">
              <a:avLst/>
            </a:prstGeom>
            <a:noFill/>
          </p:spPr>
          <p:txBody>
            <a:bodyPr wrap="square" rtlCol="0">
              <a:noAutofit/>
            </a:bodyPr>
            <a:lstStyle/>
            <a:p>
              <a:pPr algn="ctr" defTabSz="640080">
                <a:lnSpc>
                  <a:spcPct val="115000"/>
                </a:lnSpc>
                <a:spcBef>
                  <a:spcPts val="420"/>
                </a:spcBef>
                <a:spcAft>
                  <a:spcPts val="420"/>
                </a:spcAft>
              </a:pPr>
              <a:r>
                <a:rPr lang="pt-PT" sz="1680" b="1" i="1" dirty="0">
                  <a:solidFill>
                    <a:srgbClr val="94C020"/>
                  </a:solidFill>
                  <a:effectLst>
                    <a:outerShdw blurRad="38100" dist="38100" dir="2700000" algn="tl">
                      <a:srgbClr val="000000">
                        <a:alpha val="43000"/>
                      </a:srgbClr>
                    </a:outerShdw>
                  </a:effectLst>
                  <a:latin typeface="Open Sans" panose="020B0606030504020204" pitchFamily="34" charset="0"/>
                  <a:ea typeface="Open Sans" panose="020B0606030504020204" pitchFamily="34" charset="0"/>
                </a:rPr>
                <a:t>um conjunto de atividades interligadas que fornecem produtos/serviços acrescentando valor ao material a granel (matéria-prima). Numa cadeia de valor de base biológica, as matérias-primas tendem a ser biomassa proveniente de uma via de produção primária existente (por exemplo, agricultura, silvicultura e pecuária), ou de uma origem nova (por exemplo, microalgas) ou secundária (por exemplo, lamas, águas residuais industriais e resíduos orgânicos domésticos.</a:t>
              </a:r>
              <a:endParaRPr lang="en-US" sz="1680" b="1" i="1" kern="1200" dirty="0">
                <a:solidFill>
                  <a:srgbClr val="94C020"/>
                </a:solidFill>
                <a:effectLst>
                  <a:outerShdw blurRad="38100" dist="38100" dir="2700000" algn="tl">
                    <a:srgbClr val="000000">
                      <a:alpha val="43000"/>
                    </a:srgbClr>
                  </a:outerShdw>
                </a:effectLst>
                <a:latin typeface="Open Sans" panose="020B0606030504020204" pitchFamily="34" charset="0"/>
                <a:ea typeface="Open Sans" panose="020B0606030504020204" pitchFamily="34" charset="0"/>
                <a:cs typeface="+mn-cs"/>
              </a:endParaRPr>
            </a:p>
          </p:txBody>
        </p:sp>
        <p:grpSp>
          <p:nvGrpSpPr>
            <p:cNvPr id="11" name="Group 10">
              <a:extLst>
                <a:ext uri="{FF2B5EF4-FFF2-40B4-BE49-F238E27FC236}">
                  <a16:creationId xmlns:a16="http://schemas.microsoft.com/office/drawing/2014/main" id="{0E0DB2A2-39D0-61B8-5BBA-D8805F707439}"/>
                </a:ext>
              </a:extLst>
            </p:cNvPr>
            <p:cNvGrpSpPr/>
            <p:nvPr/>
          </p:nvGrpSpPr>
          <p:grpSpPr>
            <a:xfrm>
              <a:off x="5168177" y="0"/>
              <a:ext cx="965388" cy="771680"/>
              <a:chOff x="5168177" y="0"/>
              <a:chExt cx="965388" cy="771680"/>
            </a:xfrm>
          </p:grpSpPr>
          <p:sp>
            <p:nvSpPr>
              <p:cNvPr id="17" name="Freeform: Shape 16">
                <a:extLst>
                  <a:ext uri="{FF2B5EF4-FFF2-40B4-BE49-F238E27FC236}">
                    <a16:creationId xmlns:a16="http://schemas.microsoft.com/office/drawing/2014/main" id="{5E05A482-8F03-3CA5-1301-5AFF2A47489F}"/>
                  </a:ext>
                </a:extLst>
              </p:cNvPr>
              <p:cNvSpPr/>
              <p:nvPr/>
            </p:nvSpPr>
            <p:spPr>
              <a:xfrm rot="10800000">
                <a:off x="5168177" y="0"/>
                <a:ext cx="393715" cy="771680"/>
              </a:xfrm>
              <a:custGeom>
                <a:avLst/>
                <a:gdLst>
                  <a:gd name="connsiteX0" fmla="*/ 469106 w 476250"/>
                  <a:gd name="connsiteY0" fmla="*/ 7144 h 933450"/>
                  <a:gd name="connsiteX1" fmla="*/ 471964 w 476250"/>
                  <a:gd name="connsiteY1" fmla="*/ 179546 h 933450"/>
                  <a:gd name="connsiteX2" fmla="*/ 474821 w 476250"/>
                  <a:gd name="connsiteY2" fmla="*/ 348139 h 933450"/>
                  <a:gd name="connsiteX3" fmla="*/ 468154 w 476250"/>
                  <a:gd name="connsiteY3" fmla="*/ 531019 h 933450"/>
                  <a:gd name="connsiteX4" fmla="*/ 440531 w 476250"/>
                  <a:gd name="connsiteY4" fmla="*/ 687229 h 933450"/>
                  <a:gd name="connsiteX5" fmla="*/ 381476 w 476250"/>
                  <a:gd name="connsiteY5" fmla="*/ 817721 h 933450"/>
                  <a:gd name="connsiteX6" fmla="*/ 278606 w 476250"/>
                  <a:gd name="connsiteY6" fmla="*/ 898684 h 933450"/>
                  <a:gd name="connsiteX7" fmla="*/ 123349 w 476250"/>
                  <a:gd name="connsiteY7" fmla="*/ 930116 h 933450"/>
                  <a:gd name="connsiteX8" fmla="*/ 7144 w 476250"/>
                  <a:gd name="connsiteY8" fmla="*/ 699611 h 933450"/>
                  <a:gd name="connsiteX9" fmla="*/ 185261 w 476250"/>
                  <a:gd name="connsiteY9" fmla="*/ 645319 h 933450"/>
                  <a:gd name="connsiteX10" fmla="*/ 238601 w 476250"/>
                  <a:gd name="connsiteY10" fmla="*/ 469106 h 933450"/>
                  <a:gd name="connsiteX11" fmla="*/ 7144 w 476250"/>
                  <a:gd name="connsiteY11" fmla="*/ 469106 h 933450"/>
                  <a:gd name="connsiteX12" fmla="*/ 7144 w 476250"/>
                  <a:gd name="connsiteY12" fmla="*/ 7144 h 933450"/>
                  <a:gd name="connsiteX13" fmla="*/ 469106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9106" y="7144"/>
                    </a:moveTo>
                    <a:cubicBezTo>
                      <a:pt x="469106" y="46196"/>
                      <a:pt x="470059" y="102394"/>
                      <a:pt x="471964" y="179546"/>
                    </a:cubicBezTo>
                    <a:cubicBezTo>
                      <a:pt x="473869" y="255746"/>
                      <a:pt x="474821" y="312896"/>
                      <a:pt x="474821" y="348139"/>
                    </a:cubicBezTo>
                    <a:cubicBezTo>
                      <a:pt x="474821" y="418624"/>
                      <a:pt x="472916" y="479584"/>
                      <a:pt x="468154" y="531019"/>
                    </a:cubicBezTo>
                    <a:cubicBezTo>
                      <a:pt x="464344" y="581501"/>
                      <a:pt x="455771" y="634841"/>
                      <a:pt x="440531" y="687229"/>
                    </a:cubicBezTo>
                    <a:cubicBezTo>
                      <a:pt x="426244" y="740569"/>
                      <a:pt x="406241" y="784384"/>
                      <a:pt x="381476" y="817721"/>
                    </a:cubicBezTo>
                    <a:cubicBezTo>
                      <a:pt x="355759" y="850106"/>
                      <a:pt x="321469" y="877729"/>
                      <a:pt x="278606" y="898684"/>
                    </a:cubicBezTo>
                    <a:cubicBezTo>
                      <a:pt x="234791" y="919639"/>
                      <a:pt x="183356" y="930116"/>
                      <a:pt x="123349" y="930116"/>
                    </a:cubicBezTo>
                    <a:lnTo>
                      <a:pt x="7144" y="699611"/>
                    </a:lnTo>
                    <a:cubicBezTo>
                      <a:pt x="90964" y="699611"/>
                      <a:pt x="150019" y="680561"/>
                      <a:pt x="185261" y="645319"/>
                    </a:cubicBezTo>
                    <a:cubicBezTo>
                      <a:pt x="220504" y="609124"/>
                      <a:pt x="238601" y="550069"/>
                      <a:pt x="238601" y="469106"/>
                    </a:cubicBezTo>
                    <a:lnTo>
                      <a:pt x="7144" y="469106"/>
                    </a:lnTo>
                    <a:lnTo>
                      <a:pt x="7144" y="7144"/>
                    </a:lnTo>
                    <a:lnTo>
                      <a:pt x="469106" y="7144"/>
                    </a:lnTo>
                    <a:close/>
                  </a:path>
                </a:pathLst>
              </a:custGeom>
              <a:solidFill>
                <a:srgbClr val="172A48"/>
              </a:solidFill>
              <a:ln w="9525" cap="flat">
                <a:solidFill>
                  <a:srgbClr val="172A48"/>
                </a:solid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BA33E465-CB49-9AA8-3EF4-CDFEF63F3C62}"/>
                  </a:ext>
                </a:extLst>
              </p:cNvPr>
              <p:cNvSpPr/>
              <p:nvPr/>
            </p:nvSpPr>
            <p:spPr>
              <a:xfrm rot="10800000">
                <a:off x="5739850" y="0"/>
                <a:ext cx="393715" cy="771680"/>
              </a:xfrm>
              <a:custGeom>
                <a:avLst/>
                <a:gdLst>
                  <a:gd name="connsiteX0" fmla="*/ 468154 w 476250"/>
                  <a:gd name="connsiteY0" fmla="*/ 7144 h 933450"/>
                  <a:gd name="connsiteX1" fmla="*/ 471011 w 476250"/>
                  <a:gd name="connsiteY1" fmla="*/ 179546 h 933450"/>
                  <a:gd name="connsiteX2" fmla="*/ 473869 w 476250"/>
                  <a:gd name="connsiteY2" fmla="*/ 348139 h 933450"/>
                  <a:gd name="connsiteX3" fmla="*/ 468154 w 476250"/>
                  <a:gd name="connsiteY3" fmla="*/ 531019 h 933450"/>
                  <a:gd name="connsiteX4" fmla="*/ 440531 w 476250"/>
                  <a:gd name="connsiteY4" fmla="*/ 687229 h 933450"/>
                  <a:gd name="connsiteX5" fmla="*/ 380524 w 476250"/>
                  <a:gd name="connsiteY5" fmla="*/ 817721 h 933450"/>
                  <a:gd name="connsiteX6" fmla="*/ 277654 w 476250"/>
                  <a:gd name="connsiteY6" fmla="*/ 898684 h 933450"/>
                  <a:gd name="connsiteX7" fmla="*/ 122396 w 476250"/>
                  <a:gd name="connsiteY7" fmla="*/ 930116 h 933450"/>
                  <a:gd name="connsiteX8" fmla="*/ 7144 w 476250"/>
                  <a:gd name="connsiteY8" fmla="*/ 699611 h 933450"/>
                  <a:gd name="connsiteX9" fmla="*/ 184309 w 476250"/>
                  <a:gd name="connsiteY9" fmla="*/ 645319 h 933450"/>
                  <a:gd name="connsiteX10" fmla="*/ 237649 w 476250"/>
                  <a:gd name="connsiteY10" fmla="*/ 469106 h 933450"/>
                  <a:gd name="connsiteX11" fmla="*/ 7144 w 476250"/>
                  <a:gd name="connsiteY11" fmla="*/ 469106 h 933450"/>
                  <a:gd name="connsiteX12" fmla="*/ 7144 w 476250"/>
                  <a:gd name="connsiteY12" fmla="*/ 7144 h 933450"/>
                  <a:gd name="connsiteX13" fmla="*/ 468154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8154" y="7144"/>
                    </a:moveTo>
                    <a:cubicBezTo>
                      <a:pt x="468154" y="46196"/>
                      <a:pt x="469106" y="102394"/>
                      <a:pt x="471011" y="179546"/>
                    </a:cubicBezTo>
                    <a:cubicBezTo>
                      <a:pt x="472916" y="255746"/>
                      <a:pt x="473869" y="312896"/>
                      <a:pt x="473869" y="348139"/>
                    </a:cubicBezTo>
                    <a:cubicBezTo>
                      <a:pt x="473869" y="418624"/>
                      <a:pt x="471964" y="479584"/>
                      <a:pt x="468154" y="531019"/>
                    </a:cubicBezTo>
                    <a:cubicBezTo>
                      <a:pt x="464344" y="581501"/>
                      <a:pt x="454819" y="634841"/>
                      <a:pt x="440531" y="687229"/>
                    </a:cubicBezTo>
                    <a:cubicBezTo>
                      <a:pt x="425291" y="740569"/>
                      <a:pt x="406241" y="784384"/>
                      <a:pt x="380524" y="817721"/>
                    </a:cubicBezTo>
                    <a:cubicBezTo>
                      <a:pt x="354806" y="850106"/>
                      <a:pt x="320516" y="877729"/>
                      <a:pt x="277654" y="898684"/>
                    </a:cubicBezTo>
                    <a:cubicBezTo>
                      <a:pt x="233839" y="919639"/>
                      <a:pt x="182404" y="930116"/>
                      <a:pt x="122396" y="930116"/>
                    </a:cubicBezTo>
                    <a:lnTo>
                      <a:pt x="7144" y="699611"/>
                    </a:lnTo>
                    <a:cubicBezTo>
                      <a:pt x="90011" y="699611"/>
                      <a:pt x="149066" y="680561"/>
                      <a:pt x="184309" y="645319"/>
                    </a:cubicBezTo>
                    <a:cubicBezTo>
                      <a:pt x="219551" y="609124"/>
                      <a:pt x="237649" y="550069"/>
                      <a:pt x="237649" y="469106"/>
                    </a:cubicBezTo>
                    <a:lnTo>
                      <a:pt x="7144" y="469106"/>
                    </a:lnTo>
                    <a:lnTo>
                      <a:pt x="7144" y="7144"/>
                    </a:lnTo>
                    <a:lnTo>
                      <a:pt x="468154" y="7144"/>
                    </a:lnTo>
                    <a:close/>
                  </a:path>
                </a:pathLst>
              </a:custGeom>
              <a:solidFill>
                <a:srgbClr val="172A48"/>
              </a:solidFill>
              <a:ln w="9525" cap="flat">
                <a:solidFill>
                  <a:srgbClr val="172A48"/>
                </a:solid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C31EFC18-EC1A-CA07-EB06-EE268F90518D}"/>
                </a:ext>
              </a:extLst>
            </p:cNvPr>
            <p:cNvGrpSpPr/>
            <p:nvPr/>
          </p:nvGrpSpPr>
          <p:grpSpPr>
            <a:xfrm rot="10800000">
              <a:off x="5168177" y="4009495"/>
              <a:ext cx="965388" cy="771680"/>
              <a:chOff x="5168177" y="4009495"/>
              <a:chExt cx="965388" cy="771680"/>
            </a:xfrm>
          </p:grpSpPr>
          <p:sp>
            <p:nvSpPr>
              <p:cNvPr id="15" name="Freeform: Shape 14">
                <a:extLst>
                  <a:ext uri="{FF2B5EF4-FFF2-40B4-BE49-F238E27FC236}">
                    <a16:creationId xmlns:a16="http://schemas.microsoft.com/office/drawing/2014/main" id="{37857162-355F-3265-998C-8138C5621D70}"/>
                  </a:ext>
                </a:extLst>
              </p:cNvPr>
              <p:cNvSpPr/>
              <p:nvPr/>
            </p:nvSpPr>
            <p:spPr>
              <a:xfrm rot="10800000">
                <a:off x="5168177" y="4009495"/>
                <a:ext cx="393715" cy="771680"/>
              </a:xfrm>
              <a:custGeom>
                <a:avLst/>
                <a:gdLst>
                  <a:gd name="connsiteX0" fmla="*/ 469106 w 476250"/>
                  <a:gd name="connsiteY0" fmla="*/ 7144 h 933450"/>
                  <a:gd name="connsiteX1" fmla="*/ 471964 w 476250"/>
                  <a:gd name="connsiteY1" fmla="*/ 179546 h 933450"/>
                  <a:gd name="connsiteX2" fmla="*/ 474821 w 476250"/>
                  <a:gd name="connsiteY2" fmla="*/ 348139 h 933450"/>
                  <a:gd name="connsiteX3" fmla="*/ 468154 w 476250"/>
                  <a:gd name="connsiteY3" fmla="*/ 531019 h 933450"/>
                  <a:gd name="connsiteX4" fmla="*/ 440531 w 476250"/>
                  <a:gd name="connsiteY4" fmla="*/ 687229 h 933450"/>
                  <a:gd name="connsiteX5" fmla="*/ 381476 w 476250"/>
                  <a:gd name="connsiteY5" fmla="*/ 817721 h 933450"/>
                  <a:gd name="connsiteX6" fmla="*/ 278606 w 476250"/>
                  <a:gd name="connsiteY6" fmla="*/ 898684 h 933450"/>
                  <a:gd name="connsiteX7" fmla="*/ 123349 w 476250"/>
                  <a:gd name="connsiteY7" fmla="*/ 930116 h 933450"/>
                  <a:gd name="connsiteX8" fmla="*/ 7144 w 476250"/>
                  <a:gd name="connsiteY8" fmla="*/ 699611 h 933450"/>
                  <a:gd name="connsiteX9" fmla="*/ 185261 w 476250"/>
                  <a:gd name="connsiteY9" fmla="*/ 645319 h 933450"/>
                  <a:gd name="connsiteX10" fmla="*/ 238601 w 476250"/>
                  <a:gd name="connsiteY10" fmla="*/ 469106 h 933450"/>
                  <a:gd name="connsiteX11" fmla="*/ 7144 w 476250"/>
                  <a:gd name="connsiteY11" fmla="*/ 469106 h 933450"/>
                  <a:gd name="connsiteX12" fmla="*/ 7144 w 476250"/>
                  <a:gd name="connsiteY12" fmla="*/ 7144 h 933450"/>
                  <a:gd name="connsiteX13" fmla="*/ 469106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9106" y="7144"/>
                    </a:moveTo>
                    <a:cubicBezTo>
                      <a:pt x="469106" y="46196"/>
                      <a:pt x="470059" y="102394"/>
                      <a:pt x="471964" y="179546"/>
                    </a:cubicBezTo>
                    <a:cubicBezTo>
                      <a:pt x="473869" y="255746"/>
                      <a:pt x="474821" y="312896"/>
                      <a:pt x="474821" y="348139"/>
                    </a:cubicBezTo>
                    <a:cubicBezTo>
                      <a:pt x="474821" y="418624"/>
                      <a:pt x="472916" y="479584"/>
                      <a:pt x="468154" y="531019"/>
                    </a:cubicBezTo>
                    <a:cubicBezTo>
                      <a:pt x="464344" y="581501"/>
                      <a:pt x="455771" y="634841"/>
                      <a:pt x="440531" y="687229"/>
                    </a:cubicBezTo>
                    <a:cubicBezTo>
                      <a:pt x="426244" y="740569"/>
                      <a:pt x="406241" y="784384"/>
                      <a:pt x="381476" y="817721"/>
                    </a:cubicBezTo>
                    <a:cubicBezTo>
                      <a:pt x="355759" y="850106"/>
                      <a:pt x="321469" y="877729"/>
                      <a:pt x="278606" y="898684"/>
                    </a:cubicBezTo>
                    <a:cubicBezTo>
                      <a:pt x="234791" y="919639"/>
                      <a:pt x="183356" y="930116"/>
                      <a:pt x="123349" y="930116"/>
                    </a:cubicBezTo>
                    <a:lnTo>
                      <a:pt x="7144" y="699611"/>
                    </a:lnTo>
                    <a:cubicBezTo>
                      <a:pt x="90964" y="699611"/>
                      <a:pt x="150019" y="680561"/>
                      <a:pt x="185261" y="645319"/>
                    </a:cubicBezTo>
                    <a:cubicBezTo>
                      <a:pt x="220504" y="609124"/>
                      <a:pt x="238601" y="550069"/>
                      <a:pt x="238601" y="469106"/>
                    </a:cubicBezTo>
                    <a:lnTo>
                      <a:pt x="7144" y="469106"/>
                    </a:lnTo>
                    <a:lnTo>
                      <a:pt x="7144" y="7144"/>
                    </a:lnTo>
                    <a:lnTo>
                      <a:pt x="469106" y="7144"/>
                    </a:lnTo>
                    <a:close/>
                  </a:path>
                </a:pathLst>
              </a:custGeom>
              <a:solidFill>
                <a:srgbClr val="172A48"/>
              </a:solidFill>
              <a:ln w="9525" cap="flat">
                <a:solidFill>
                  <a:srgbClr val="172A48"/>
                </a:solid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0D9CC1B-716A-DD68-2A1C-422D0223D4AC}"/>
                  </a:ext>
                </a:extLst>
              </p:cNvPr>
              <p:cNvSpPr/>
              <p:nvPr/>
            </p:nvSpPr>
            <p:spPr>
              <a:xfrm rot="10800000">
                <a:off x="5739850" y="4009495"/>
                <a:ext cx="393715" cy="771680"/>
              </a:xfrm>
              <a:custGeom>
                <a:avLst/>
                <a:gdLst>
                  <a:gd name="connsiteX0" fmla="*/ 468154 w 476250"/>
                  <a:gd name="connsiteY0" fmla="*/ 7144 h 933450"/>
                  <a:gd name="connsiteX1" fmla="*/ 471011 w 476250"/>
                  <a:gd name="connsiteY1" fmla="*/ 179546 h 933450"/>
                  <a:gd name="connsiteX2" fmla="*/ 473869 w 476250"/>
                  <a:gd name="connsiteY2" fmla="*/ 348139 h 933450"/>
                  <a:gd name="connsiteX3" fmla="*/ 468154 w 476250"/>
                  <a:gd name="connsiteY3" fmla="*/ 531019 h 933450"/>
                  <a:gd name="connsiteX4" fmla="*/ 440531 w 476250"/>
                  <a:gd name="connsiteY4" fmla="*/ 687229 h 933450"/>
                  <a:gd name="connsiteX5" fmla="*/ 380524 w 476250"/>
                  <a:gd name="connsiteY5" fmla="*/ 817721 h 933450"/>
                  <a:gd name="connsiteX6" fmla="*/ 277654 w 476250"/>
                  <a:gd name="connsiteY6" fmla="*/ 898684 h 933450"/>
                  <a:gd name="connsiteX7" fmla="*/ 122396 w 476250"/>
                  <a:gd name="connsiteY7" fmla="*/ 930116 h 933450"/>
                  <a:gd name="connsiteX8" fmla="*/ 7144 w 476250"/>
                  <a:gd name="connsiteY8" fmla="*/ 699611 h 933450"/>
                  <a:gd name="connsiteX9" fmla="*/ 184309 w 476250"/>
                  <a:gd name="connsiteY9" fmla="*/ 645319 h 933450"/>
                  <a:gd name="connsiteX10" fmla="*/ 237649 w 476250"/>
                  <a:gd name="connsiteY10" fmla="*/ 469106 h 933450"/>
                  <a:gd name="connsiteX11" fmla="*/ 7144 w 476250"/>
                  <a:gd name="connsiteY11" fmla="*/ 469106 h 933450"/>
                  <a:gd name="connsiteX12" fmla="*/ 7144 w 476250"/>
                  <a:gd name="connsiteY12" fmla="*/ 7144 h 933450"/>
                  <a:gd name="connsiteX13" fmla="*/ 468154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8154" y="7144"/>
                    </a:moveTo>
                    <a:cubicBezTo>
                      <a:pt x="468154" y="46196"/>
                      <a:pt x="469106" y="102394"/>
                      <a:pt x="471011" y="179546"/>
                    </a:cubicBezTo>
                    <a:cubicBezTo>
                      <a:pt x="472916" y="255746"/>
                      <a:pt x="473869" y="312896"/>
                      <a:pt x="473869" y="348139"/>
                    </a:cubicBezTo>
                    <a:cubicBezTo>
                      <a:pt x="473869" y="418624"/>
                      <a:pt x="471964" y="479584"/>
                      <a:pt x="468154" y="531019"/>
                    </a:cubicBezTo>
                    <a:cubicBezTo>
                      <a:pt x="464344" y="581501"/>
                      <a:pt x="454819" y="634841"/>
                      <a:pt x="440531" y="687229"/>
                    </a:cubicBezTo>
                    <a:cubicBezTo>
                      <a:pt x="425291" y="740569"/>
                      <a:pt x="406241" y="784384"/>
                      <a:pt x="380524" y="817721"/>
                    </a:cubicBezTo>
                    <a:cubicBezTo>
                      <a:pt x="354806" y="850106"/>
                      <a:pt x="320516" y="877729"/>
                      <a:pt x="277654" y="898684"/>
                    </a:cubicBezTo>
                    <a:cubicBezTo>
                      <a:pt x="233839" y="919639"/>
                      <a:pt x="182404" y="930116"/>
                      <a:pt x="122396" y="930116"/>
                    </a:cubicBezTo>
                    <a:lnTo>
                      <a:pt x="7144" y="699611"/>
                    </a:lnTo>
                    <a:cubicBezTo>
                      <a:pt x="90011" y="699611"/>
                      <a:pt x="149066" y="680561"/>
                      <a:pt x="184309" y="645319"/>
                    </a:cubicBezTo>
                    <a:cubicBezTo>
                      <a:pt x="219551" y="609124"/>
                      <a:pt x="237649" y="550069"/>
                      <a:pt x="237649" y="469106"/>
                    </a:cubicBezTo>
                    <a:lnTo>
                      <a:pt x="7144" y="469106"/>
                    </a:lnTo>
                    <a:lnTo>
                      <a:pt x="7144" y="7144"/>
                    </a:lnTo>
                    <a:lnTo>
                      <a:pt x="468154" y="7144"/>
                    </a:lnTo>
                    <a:close/>
                  </a:path>
                </a:pathLst>
              </a:custGeom>
              <a:solidFill>
                <a:srgbClr val="172A48"/>
              </a:solidFill>
              <a:ln w="9525" cap="flat">
                <a:solidFill>
                  <a:srgbClr val="172A48"/>
                </a:solidFill>
                <a:prstDash val="solid"/>
                <a:miter/>
              </a:ln>
            </p:spPr>
            <p:txBody>
              <a:bodyPr rtlCol="0" anchor="ctr"/>
              <a:lstStyle/>
              <a:p>
                <a:endParaRPr lang="en-US"/>
              </a:p>
            </p:txBody>
          </p:sp>
        </p:grpSp>
        <p:sp>
          <p:nvSpPr>
            <p:cNvPr id="13" name="TextBox 14">
              <a:extLst>
                <a:ext uri="{FF2B5EF4-FFF2-40B4-BE49-F238E27FC236}">
                  <a16:creationId xmlns:a16="http://schemas.microsoft.com/office/drawing/2014/main" id="{21AF2704-471E-DBAA-1943-0A3BF5A334A8}"/>
                </a:ext>
              </a:extLst>
            </p:cNvPr>
            <p:cNvSpPr txBox="1"/>
            <p:nvPr/>
          </p:nvSpPr>
          <p:spPr>
            <a:xfrm>
              <a:off x="2457857" y="5313255"/>
              <a:ext cx="6444930" cy="1726931"/>
            </a:xfrm>
            <a:prstGeom prst="rect">
              <a:avLst/>
            </a:prstGeom>
            <a:noFill/>
          </p:spPr>
          <p:txBody>
            <a:bodyPr wrap="square" rtlCol="0">
              <a:noAutofit/>
            </a:bodyPr>
            <a:lstStyle/>
            <a:p>
              <a:pPr marL="0" marR="0" algn="ctr">
                <a:lnSpc>
                  <a:spcPct val="115000"/>
                </a:lnSpc>
                <a:spcBef>
                  <a:spcPts val="600"/>
                </a:spcBef>
                <a:spcAft>
                  <a:spcPts val="600"/>
                </a:spcAft>
              </a:pPr>
              <a:endParaRPr lang="en-US" sz="1100">
                <a:solidFill>
                  <a:srgbClr val="172A48"/>
                </a:solidFill>
                <a:effectLst/>
                <a:latin typeface="Open Sans" panose="020B0606030504020204" pitchFamily="34" charset="0"/>
                <a:ea typeface="Open Sans" panose="020B0606030504020204" pitchFamily="34" charset="0"/>
              </a:endParaRPr>
            </a:p>
          </p:txBody>
        </p:sp>
        <p:sp>
          <p:nvSpPr>
            <p:cNvPr id="14" name="Graphic 18">
              <a:extLst>
                <a:ext uri="{FF2B5EF4-FFF2-40B4-BE49-F238E27FC236}">
                  <a16:creationId xmlns:a16="http://schemas.microsoft.com/office/drawing/2014/main" id="{AFA94492-D9B3-EC53-C43C-B208D29F21A9}"/>
                </a:ext>
              </a:extLst>
            </p:cNvPr>
            <p:cNvSpPr/>
            <p:nvPr/>
          </p:nvSpPr>
          <p:spPr>
            <a:xfrm flipH="1">
              <a:off x="6529890" y="491422"/>
              <a:ext cx="5987642" cy="3882887"/>
            </a:xfrm>
            <a:custGeom>
              <a:avLst/>
              <a:gdLst>
                <a:gd name="connsiteX0" fmla="*/ 2350294 w 2352675"/>
                <a:gd name="connsiteY0" fmla="*/ 2426494 h 2428875"/>
                <a:gd name="connsiteX1" fmla="*/ 7144 w 2352675"/>
                <a:gd name="connsiteY1" fmla="*/ 2426494 h 2428875"/>
                <a:gd name="connsiteX2" fmla="*/ 7144 w 2352675"/>
                <a:gd name="connsiteY2" fmla="*/ 7144 h 2428875"/>
                <a:gd name="connsiteX3" fmla="*/ 2350294 w 2352675"/>
                <a:gd name="connsiteY3" fmla="*/ 7144 h 2428875"/>
              </a:gdLst>
              <a:ahLst/>
              <a:cxnLst>
                <a:cxn ang="0">
                  <a:pos x="connsiteX0" y="connsiteY0"/>
                </a:cxn>
                <a:cxn ang="0">
                  <a:pos x="connsiteX1" y="connsiteY1"/>
                </a:cxn>
                <a:cxn ang="0">
                  <a:pos x="connsiteX2" y="connsiteY2"/>
                </a:cxn>
                <a:cxn ang="0">
                  <a:pos x="connsiteX3" y="connsiteY3"/>
                </a:cxn>
              </a:cxnLst>
              <a:rect l="l" t="t" r="r" b="b"/>
              <a:pathLst>
                <a:path w="2352675" h="2428875">
                  <a:moveTo>
                    <a:pt x="2350294" y="2426494"/>
                  </a:moveTo>
                  <a:lnTo>
                    <a:pt x="7144" y="2426494"/>
                  </a:lnTo>
                  <a:lnTo>
                    <a:pt x="7144" y="7144"/>
                  </a:lnTo>
                  <a:lnTo>
                    <a:pt x="2350294" y="7144"/>
                  </a:lnTo>
                </a:path>
              </a:pathLst>
            </a:custGeom>
            <a:noFill/>
            <a:ln w="63500" cap="flat">
              <a:solidFill>
                <a:srgbClr val="172A48"/>
              </a:solidFill>
              <a:prstDash val="solid"/>
              <a:miter/>
            </a:ln>
          </p:spPr>
          <p:txBody>
            <a:bodyPr rtlCol="0" anchor="ctr"/>
            <a:lstStyle/>
            <a:p>
              <a:endParaRPr lang="en-US"/>
            </a:p>
          </p:txBody>
        </p:sp>
      </p:grpSp>
      <p:pic>
        <p:nvPicPr>
          <p:cNvPr id="5" name="Picture 4">
            <a:extLst>
              <a:ext uri="{FF2B5EF4-FFF2-40B4-BE49-F238E27FC236}">
                <a16:creationId xmlns:a16="http://schemas.microsoft.com/office/drawing/2014/main" id="{6963351A-548A-4E5B-9364-984B1DA36C47}"/>
              </a:ext>
            </a:extLst>
          </p:cNvPr>
          <p:cNvPicPr>
            <a:picLocks noChangeAspect="1"/>
          </p:cNvPicPr>
          <p:nvPr/>
        </p:nvPicPr>
        <p:blipFill rotWithShape="1">
          <a:blip r:embed="rId2"/>
          <a:srcRect t="21010" b="40049"/>
          <a:stretch/>
        </p:blipFill>
        <p:spPr>
          <a:xfrm>
            <a:off x="3334017" y="4452439"/>
            <a:ext cx="5829300" cy="2010357"/>
          </a:xfrm>
          <a:prstGeom prst="rect">
            <a:avLst/>
          </a:prstGeom>
        </p:spPr>
      </p:pic>
    </p:spTree>
    <p:extLst>
      <p:ext uri="{BB962C8B-B14F-4D97-AF65-F5344CB8AC3E}">
        <p14:creationId xmlns:p14="http://schemas.microsoft.com/office/powerpoint/2010/main" val="306835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D4885BE4-A431-0AEA-DC94-87403531DDD3}"/>
              </a:ext>
            </a:extLst>
          </p:cNvPr>
          <p:cNvSpPr>
            <a:spLocks noGrp="1"/>
          </p:cNvSpPr>
          <p:nvPr>
            <p:ph type="title"/>
          </p:nvPr>
        </p:nvSpPr>
        <p:spPr/>
        <p:txBody>
          <a:bodyPr/>
          <a:lstStyle/>
          <a:p>
            <a:r>
              <a:rPr lang="pt-PT" dirty="0"/>
              <a:t>Cadeias de valor na </a:t>
            </a:r>
            <a:r>
              <a:rPr lang="pt-PT" dirty="0" err="1"/>
              <a:t>bioeconomia</a:t>
            </a:r>
            <a:endParaRPr lang="en-GB" dirty="0"/>
          </a:p>
        </p:txBody>
      </p:sp>
      <p:sp>
        <p:nvSpPr>
          <p:cNvPr id="6" name="Segnaposto numero diapositiva 5">
            <a:extLst>
              <a:ext uri="{FF2B5EF4-FFF2-40B4-BE49-F238E27FC236}">
                <a16:creationId xmlns:a16="http://schemas.microsoft.com/office/drawing/2014/main" id="{66DC5296-180B-5A50-707A-A36124B5A48D}"/>
              </a:ext>
            </a:extLst>
          </p:cNvPr>
          <p:cNvSpPr>
            <a:spLocks noGrp="1"/>
          </p:cNvSpPr>
          <p:nvPr>
            <p:ph type="sldNum" sz="quarter" idx="12"/>
          </p:nvPr>
        </p:nvSpPr>
        <p:spPr/>
        <p:txBody>
          <a:bodyPr/>
          <a:lstStyle/>
          <a:p>
            <a:fld id="{519954A3-9DFD-4C44-94BA-B95130A3BA1C}" type="slidenum">
              <a:rPr lang="en-US" smtClean="0"/>
              <a:t>12</a:t>
            </a:fld>
            <a:endParaRPr lang="en-US" dirty="0"/>
          </a:p>
        </p:txBody>
      </p:sp>
      <p:sp>
        <p:nvSpPr>
          <p:cNvPr id="2" name="Segnaposto piè di pagina 1">
            <a:extLst>
              <a:ext uri="{FF2B5EF4-FFF2-40B4-BE49-F238E27FC236}">
                <a16:creationId xmlns:a16="http://schemas.microsoft.com/office/drawing/2014/main" id="{5151997C-B8E8-FA68-8C9A-E65A707CA97B}"/>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Module: </a:t>
            </a:r>
            <a:r>
              <a:rPr lang="en-US" b="1" dirty="0">
                <a:solidFill>
                  <a:srgbClr val="94C020"/>
                </a:solidFill>
              </a:rPr>
              <a:t>Bio-economy, circular economy and bio-based products</a:t>
            </a:r>
            <a:r>
              <a:rPr lang="en-US" dirty="0"/>
              <a:t> / Learning Unit: Introduction to bioeconomy - New value chains, Innovation and basic Economics in the Bioeconomy </a:t>
            </a:r>
          </a:p>
        </p:txBody>
      </p:sp>
      <p:sp>
        <p:nvSpPr>
          <p:cNvPr id="3" name="Segnaposto testo 8">
            <a:extLst>
              <a:ext uri="{FF2B5EF4-FFF2-40B4-BE49-F238E27FC236}">
                <a16:creationId xmlns:a16="http://schemas.microsoft.com/office/drawing/2014/main" id="{55A10239-2BE9-A30D-6012-7376D4C6BC1C}"/>
              </a:ext>
            </a:extLst>
          </p:cNvPr>
          <p:cNvSpPr>
            <a:spLocks noGrp="1"/>
          </p:cNvSpPr>
          <p:nvPr>
            <p:ph type="body" sz="half" idx="2"/>
          </p:nvPr>
        </p:nvSpPr>
        <p:spPr>
          <a:xfrm>
            <a:off x="839788" y="2057400"/>
            <a:ext cx="3932237" cy="4114800"/>
          </a:xfrm>
        </p:spPr>
        <p:txBody>
          <a:bodyPr>
            <a:normAutofit/>
          </a:bodyPr>
          <a:lstStyle/>
          <a:p>
            <a:pPr algn="just"/>
            <a:r>
              <a:rPr lang="pt-PT" sz="1800" dirty="0">
                <a:solidFill>
                  <a:srgbClr val="000000"/>
                </a:solidFill>
                <a:latin typeface="Calibri" panose="020F0502020204030204" pitchFamily="34" charset="0"/>
                <a:ea typeface="Calibri" panose="020F0502020204030204" pitchFamily="34" charset="0"/>
                <a:cs typeface="Open Sans" panose="020B0606030504020204" pitchFamily="34" charset="0"/>
              </a:rPr>
              <a:t>No âmbito da </a:t>
            </a:r>
            <a:r>
              <a:rPr lang="pt-PT" sz="1800" dirty="0" err="1">
                <a:solidFill>
                  <a:srgbClr val="000000"/>
                </a:solidFill>
                <a:latin typeface="Calibri" panose="020F0502020204030204" pitchFamily="34" charset="0"/>
                <a:ea typeface="Calibri" panose="020F0502020204030204" pitchFamily="34" charset="0"/>
                <a:cs typeface="Open Sans" panose="020B0606030504020204" pitchFamily="34" charset="0"/>
              </a:rPr>
              <a:t>bioeconomia</a:t>
            </a:r>
            <a:r>
              <a:rPr lang="pt-PT" sz="1800" dirty="0">
                <a:solidFill>
                  <a:srgbClr val="000000"/>
                </a:solidFill>
                <a:latin typeface="Calibri" panose="020F0502020204030204" pitchFamily="34" charset="0"/>
                <a:ea typeface="Calibri" panose="020F0502020204030204" pitchFamily="34" charset="0"/>
                <a:cs typeface="Open Sans" panose="020B0606030504020204" pitchFamily="34" charset="0"/>
              </a:rPr>
              <a:t>, as cadeias de valor desempenham um papel crucial na ligação das diferentes fases de produção e transformação para fornecer produtos ao mercado. No que diz respeito à agricultura no contexto da </a:t>
            </a:r>
            <a:r>
              <a:rPr lang="pt-PT" sz="1800" dirty="0" err="1">
                <a:solidFill>
                  <a:srgbClr val="000000"/>
                </a:solidFill>
                <a:latin typeface="Calibri" panose="020F0502020204030204" pitchFamily="34" charset="0"/>
                <a:ea typeface="Calibri" panose="020F0502020204030204" pitchFamily="34" charset="0"/>
                <a:cs typeface="Open Sans" panose="020B0606030504020204" pitchFamily="34" charset="0"/>
              </a:rPr>
              <a:t>bioeconomia</a:t>
            </a:r>
            <a:r>
              <a:rPr lang="pt-PT" sz="1800" dirty="0">
                <a:solidFill>
                  <a:srgbClr val="000000"/>
                </a:solidFill>
                <a:latin typeface="Calibri" panose="020F0502020204030204" pitchFamily="34" charset="0"/>
                <a:ea typeface="Calibri" panose="020F0502020204030204" pitchFamily="34" charset="0"/>
                <a:cs typeface="Open Sans" panose="020B0606030504020204" pitchFamily="34" charset="0"/>
              </a:rPr>
              <a:t>, as </a:t>
            </a:r>
            <a:r>
              <a:rPr lang="pt-PT" sz="1800" dirty="0">
                <a:solidFill>
                  <a:schemeClr val="accent1"/>
                </a:solidFill>
                <a:latin typeface="Calibri" panose="020F0502020204030204" pitchFamily="34" charset="0"/>
                <a:ea typeface="Calibri" panose="020F0502020204030204" pitchFamily="34" charset="0"/>
                <a:cs typeface="Open Sans" panose="020B0606030504020204" pitchFamily="34" charset="0"/>
              </a:rPr>
              <a:t>cadeias de valor </a:t>
            </a:r>
            <a:r>
              <a:rPr lang="pt-PT" sz="1800" dirty="0">
                <a:solidFill>
                  <a:srgbClr val="000000"/>
                </a:solidFill>
                <a:latin typeface="Calibri" panose="020F0502020204030204" pitchFamily="34" charset="0"/>
                <a:ea typeface="Calibri" panose="020F0502020204030204" pitchFamily="34" charset="0"/>
                <a:cs typeface="Open Sans" panose="020B0606030504020204" pitchFamily="34" charset="0"/>
              </a:rPr>
              <a:t>desempenham um papel essencial na otimização da utilização dos recursos, na redução dos resíduos e na criação de práticas agrícolas mais sustentáveis. As cadeias de valor de base biológica foram identificadas como uma das vias mais promissoras para alcançar uma economia circular eficiente em termos de recursos. </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endParaRPr lang="en-GB" dirty="0"/>
          </a:p>
        </p:txBody>
      </p:sp>
      <p:pic>
        <p:nvPicPr>
          <p:cNvPr id="10" name="Picture 9" descr="Sustainability 10 01695 g002 550">
            <a:extLst>
              <a:ext uri="{FF2B5EF4-FFF2-40B4-BE49-F238E27FC236}">
                <a16:creationId xmlns:a16="http://schemas.microsoft.com/office/drawing/2014/main" id="{FFFF1BB3-9136-4363-6C53-7F5E9340F2D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6880" y="1800225"/>
            <a:ext cx="6053570" cy="3466423"/>
          </a:xfrm>
          <a:prstGeom prst="rect">
            <a:avLst/>
          </a:prstGeom>
          <a:noFill/>
          <a:ln>
            <a:noFill/>
          </a:ln>
        </p:spPr>
      </p:pic>
    </p:spTree>
    <p:extLst>
      <p:ext uri="{BB962C8B-B14F-4D97-AF65-F5344CB8AC3E}">
        <p14:creationId xmlns:p14="http://schemas.microsoft.com/office/powerpoint/2010/main" val="1269659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F32A4-08E8-F82D-C07D-17C57419A1FC}"/>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4CA6BC3C-0066-FDA1-DEF8-729C92626A9C}"/>
              </a:ext>
            </a:extLst>
          </p:cNvPr>
          <p:cNvSpPr>
            <a:spLocks noGrp="1"/>
          </p:cNvSpPr>
          <p:nvPr>
            <p:ph type="title"/>
          </p:nvPr>
        </p:nvSpPr>
        <p:spPr>
          <a:xfrm>
            <a:off x="153563" y="685800"/>
            <a:ext cx="11919617" cy="1371600"/>
          </a:xfrm>
        </p:spPr>
        <p:txBody>
          <a:bodyPr>
            <a:normAutofit/>
          </a:bodyPr>
          <a:lstStyle/>
          <a:p>
            <a:pPr algn="ctr"/>
            <a:r>
              <a:rPr lang="pt-PT" dirty="0"/>
              <a:t>Repartição das cadeias de valor no sector agrícola da </a:t>
            </a:r>
            <a:r>
              <a:rPr lang="pt-PT" dirty="0" err="1"/>
              <a:t>bioeconomia</a:t>
            </a:r>
            <a:r>
              <a:rPr lang="en-US" dirty="0"/>
              <a:t>:</a:t>
            </a:r>
            <a:endParaRPr lang="en-GB" dirty="0"/>
          </a:p>
        </p:txBody>
      </p:sp>
      <p:sp>
        <p:nvSpPr>
          <p:cNvPr id="6" name="Segnaposto numero diapositiva 5">
            <a:extLst>
              <a:ext uri="{FF2B5EF4-FFF2-40B4-BE49-F238E27FC236}">
                <a16:creationId xmlns:a16="http://schemas.microsoft.com/office/drawing/2014/main" id="{72CD3A67-5CBB-28CD-29FF-EE62DF75DECD}"/>
              </a:ext>
            </a:extLst>
          </p:cNvPr>
          <p:cNvSpPr>
            <a:spLocks noGrp="1"/>
          </p:cNvSpPr>
          <p:nvPr>
            <p:ph type="sldNum" sz="quarter" idx="12"/>
          </p:nvPr>
        </p:nvSpPr>
        <p:spPr/>
        <p:txBody>
          <a:bodyPr/>
          <a:lstStyle/>
          <a:p>
            <a:fld id="{519954A3-9DFD-4C44-94BA-B95130A3BA1C}" type="slidenum">
              <a:rPr lang="en-US" smtClean="0"/>
              <a:t>13</a:t>
            </a:fld>
            <a:endParaRPr lang="en-US" dirty="0"/>
          </a:p>
        </p:txBody>
      </p:sp>
      <p:sp>
        <p:nvSpPr>
          <p:cNvPr id="2" name="Segnaposto piè di pagina 1">
            <a:extLst>
              <a:ext uri="{FF2B5EF4-FFF2-40B4-BE49-F238E27FC236}">
                <a16:creationId xmlns:a16="http://schemas.microsoft.com/office/drawing/2014/main" id="{12CDDCE8-1696-008D-E8FD-80EE5E5B2992}"/>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Module: </a:t>
            </a:r>
            <a:r>
              <a:rPr lang="en-US" b="1" dirty="0">
                <a:solidFill>
                  <a:srgbClr val="94C020"/>
                </a:solidFill>
              </a:rPr>
              <a:t>Bio-economy, circular economy and bio-based products</a:t>
            </a:r>
            <a:r>
              <a:rPr lang="en-US" dirty="0"/>
              <a:t> / Learning Unit: Introduction to bioeconomy - New value chains, Innovation and basic Economics in the Bioeconomy </a:t>
            </a:r>
          </a:p>
        </p:txBody>
      </p:sp>
      <p:sp>
        <p:nvSpPr>
          <p:cNvPr id="3" name="Segnaposto testo 8">
            <a:extLst>
              <a:ext uri="{FF2B5EF4-FFF2-40B4-BE49-F238E27FC236}">
                <a16:creationId xmlns:a16="http://schemas.microsoft.com/office/drawing/2014/main" id="{A86375A9-EFA9-CAEE-AE39-90DA81AF10A4}"/>
              </a:ext>
            </a:extLst>
          </p:cNvPr>
          <p:cNvSpPr>
            <a:spLocks noGrp="1"/>
          </p:cNvSpPr>
          <p:nvPr>
            <p:ph type="body" sz="half" idx="2"/>
          </p:nvPr>
        </p:nvSpPr>
        <p:spPr>
          <a:xfrm>
            <a:off x="839788" y="2057400"/>
            <a:ext cx="10706449" cy="4114800"/>
          </a:xfrm>
        </p:spPr>
        <p:txBody>
          <a:bodyPr>
            <a:normAutofit fontScale="85000" lnSpcReduction="10000"/>
          </a:bodyPr>
          <a:lstStyle/>
          <a:p>
            <a:pPr marL="342900" marR="0" lvl="0" indent="-342900">
              <a:lnSpc>
                <a:spcPct val="115000"/>
              </a:lnSpc>
              <a:spcBef>
                <a:spcPts val="0"/>
              </a:spcBef>
              <a:spcAft>
                <a:spcPts val="0"/>
              </a:spcAft>
              <a:buFont typeface="Symbol" panose="05050102010706020507" pitchFamily="18" charset="2"/>
              <a:buChar char=""/>
            </a:pPr>
            <a:r>
              <a:rPr lang="en-US" sz="1800" b="1" dirty="0" err="1">
                <a:solidFill>
                  <a:srgbClr val="548DD4"/>
                </a:solidFill>
                <a:latin typeface="Calibri" panose="020F0502020204030204" pitchFamily="34" charset="0"/>
                <a:ea typeface="Calibri" panose="020F0502020204030204" pitchFamily="34" charset="0"/>
                <a:cs typeface="Open Sans" panose="020B0606030504020204" pitchFamily="34" charset="0"/>
              </a:rPr>
              <a:t>Colheita</a:t>
            </a:r>
            <a:r>
              <a:rPr lang="en-US" sz="1800" b="1" dirty="0">
                <a:solidFill>
                  <a:srgbClr val="548DD4"/>
                </a:solidFill>
                <a:latin typeface="Calibri" panose="020F0502020204030204" pitchFamily="34" charset="0"/>
                <a:ea typeface="Calibri" panose="020F0502020204030204" pitchFamily="34" charset="0"/>
                <a:cs typeface="Open Sans" panose="020B0606030504020204" pitchFamily="34" charset="0"/>
              </a:rPr>
              <a:t> e </a:t>
            </a:r>
            <a:r>
              <a:rPr lang="en-US" sz="1800" b="1" dirty="0" err="1">
                <a:solidFill>
                  <a:srgbClr val="548DD4"/>
                </a:solidFill>
                <a:latin typeface="Calibri" panose="020F0502020204030204" pitchFamily="34" charset="0"/>
                <a:ea typeface="Calibri" panose="020F0502020204030204" pitchFamily="34" charset="0"/>
                <a:cs typeface="Open Sans" panose="020B0606030504020204" pitchFamily="34" charset="0"/>
              </a:rPr>
              <a:t>recolha</a:t>
            </a:r>
            <a:r>
              <a:rPr lang="en-US" sz="1800" b="1" dirty="0">
                <a:solidFill>
                  <a:srgbClr val="548DD4"/>
                </a:solidFill>
                <a:latin typeface="Calibri" panose="020F0502020204030204" pitchFamily="34" charset="0"/>
                <a:ea typeface="Calibri" panose="020F0502020204030204" pitchFamily="34" charset="0"/>
                <a:cs typeface="Open Sans" panose="020B0606030504020204" pitchFamily="34" charset="0"/>
              </a:rPr>
              <a:t>:</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Quando as culturas estão prontas para serem colhidas ou o gado está pronto para ser transformado, esta fase envolve a recolha de produtos agrícolas de explorações agrícolas e outras fontes</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b="1" dirty="0" err="1">
                <a:solidFill>
                  <a:srgbClr val="548DD4"/>
                </a:solidFill>
                <a:latin typeface="Calibri" panose="020F0502020204030204" pitchFamily="34" charset="0"/>
                <a:ea typeface="Calibri" panose="020F0502020204030204" pitchFamily="34" charset="0"/>
                <a:cs typeface="Open Sans" panose="020B0606030504020204" pitchFamily="34" charset="0"/>
              </a:rPr>
              <a:t>Processamento</a:t>
            </a:r>
            <a:r>
              <a:rPr lang="en-US" sz="1800" b="1" dirty="0">
                <a:solidFill>
                  <a:srgbClr val="548DD4"/>
                </a:solidFill>
                <a:latin typeface="Calibri" panose="020F0502020204030204" pitchFamily="34" charset="0"/>
                <a:ea typeface="Calibri" panose="020F0502020204030204" pitchFamily="34" charset="0"/>
                <a:cs typeface="Open Sans" panose="020B0606030504020204" pitchFamily="34" charset="0"/>
              </a:rPr>
              <a:t> e </a:t>
            </a:r>
            <a:r>
              <a:rPr lang="en-US" sz="1800" b="1" dirty="0" err="1">
                <a:solidFill>
                  <a:srgbClr val="548DD4"/>
                </a:solidFill>
                <a:latin typeface="Calibri" panose="020F0502020204030204" pitchFamily="34" charset="0"/>
                <a:ea typeface="Calibri" panose="020F0502020204030204" pitchFamily="34" charset="0"/>
                <a:cs typeface="Open Sans" panose="020B0606030504020204" pitchFamily="34" charset="0"/>
              </a:rPr>
              <a:t>Refinação</a:t>
            </a:r>
            <a:r>
              <a:rPr lang="en-US" sz="1800" b="1" dirty="0">
                <a:solidFill>
                  <a:srgbClr val="548DD4"/>
                </a:solidFill>
                <a:latin typeface="Calibri" panose="020F0502020204030204" pitchFamily="34" charset="0"/>
                <a:ea typeface="Calibri" panose="020F0502020204030204" pitchFamily="34" charset="0"/>
                <a:cs typeface="Open Sans" panose="020B0606030504020204" pitchFamily="34" charset="0"/>
              </a:rPr>
              <a:t>:</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Nesta fase, as matérias-primas agrícolas são processadas e refinadas para criar produtos de valor acrescentado. Isto pode incluir a produção de biocombustíveis, produtos químicos de base biológica, materiais biodegradáveis e outros produtos de base biológica</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en-US" sz="1800" b="1" dirty="0" err="1">
                <a:solidFill>
                  <a:srgbClr val="0070C0"/>
                </a:solidFill>
                <a:latin typeface="Calibri" panose="020F0502020204030204" pitchFamily="34" charset="0"/>
                <a:ea typeface="Calibri" panose="020F0502020204030204" pitchFamily="34" charset="0"/>
                <a:cs typeface="Open Sans" panose="020B0606030504020204" pitchFamily="34" charset="0"/>
              </a:rPr>
              <a:t>Distribuição</a:t>
            </a:r>
            <a:r>
              <a:rPr lang="en-US" sz="1800" b="1" dirty="0">
                <a:solidFill>
                  <a:srgbClr val="0070C0"/>
                </a:solidFill>
                <a:latin typeface="Calibri" panose="020F0502020204030204" pitchFamily="34" charset="0"/>
                <a:ea typeface="Calibri" panose="020F0502020204030204" pitchFamily="34" charset="0"/>
                <a:cs typeface="Open Sans" panose="020B0606030504020204" pitchFamily="34" charset="0"/>
              </a:rPr>
              <a:t> e </a:t>
            </a:r>
            <a:r>
              <a:rPr lang="en-US" sz="1800" b="1" dirty="0" err="1">
                <a:solidFill>
                  <a:srgbClr val="0070C0"/>
                </a:solidFill>
                <a:latin typeface="Calibri" panose="020F0502020204030204" pitchFamily="34" charset="0"/>
                <a:ea typeface="Calibri" panose="020F0502020204030204" pitchFamily="34" charset="0"/>
                <a:cs typeface="Open Sans" panose="020B0606030504020204" pitchFamily="34" charset="0"/>
              </a:rPr>
              <a:t>logística</a:t>
            </a:r>
            <a:r>
              <a:rPr lang="en-US" sz="1800" b="1" dirty="0">
                <a:solidFill>
                  <a:srgbClr val="0070C0"/>
                </a:solidFill>
                <a:latin typeface="Calibri" panose="020F0502020204030204" pitchFamily="34" charset="0"/>
                <a:ea typeface="Calibri" panose="020F0502020204030204" pitchFamily="34" charset="0"/>
                <a:cs typeface="Open Sans" panose="020B0606030504020204" pitchFamily="34" charset="0"/>
              </a:rPr>
              <a:t>:</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Após o processamento, os produtos de base biológica precisam de ser distribuídos a vários mercados e consumidores. Uma logística e um transporte eficientes desempenham um papel importante para garantir que os produtos cheguem prontamente aos destinos pretendidos</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pt-PT" sz="1800" b="1" dirty="0">
                <a:solidFill>
                  <a:srgbClr val="0070C0"/>
                </a:solidFill>
                <a:latin typeface="Calibri" panose="020F0502020204030204" pitchFamily="34" charset="0"/>
                <a:ea typeface="Calibri" panose="020F0502020204030204" pitchFamily="34" charset="0"/>
                <a:cs typeface="Open Sans" panose="020B0606030504020204" pitchFamily="34" charset="0"/>
              </a:rPr>
              <a:t>Mercados retalhistas e de consumo</a:t>
            </a:r>
            <a:r>
              <a:rPr lang="en-US" sz="1800" b="1" dirty="0">
                <a:solidFill>
                  <a:srgbClr val="0070C0"/>
                </a:solidFill>
                <a:effectLst/>
                <a:latin typeface="Calibri" panose="020F0502020204030204" pitchFamily="34" charset="0"/>
                <a:ea typeface="Calibri" panose="020F0502020204030204" pitchFamily="34" charset="0"/>
                <a:cs typeface="Open Sans" panose="020B0606030504020204" pitchFamily="34" charset="0"/>
              </a:rPr>
              <a:t>:</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Esta fase envolve a venda de produtos de base biológica aos consumidores finais através de vários canais de retalho. A </a:t>
            </a:r>
            <a:r>
              <a:rPr lang="pt-PT" sz="1800" dirty="0" err="1">
                <a:solidFill>
                  <a:srgbClr val="2987C7"/>
                </a:solidFill>
                <a:latin typeface="Calibri" panose="020F0502020204030204" pitchFamily="34" charset="0"/>
                <a:ea typeface="Calibri" panose="020F0502020204030204" pitchFamily="34" charset="0"/>
                <a:cs typeface="Open Sans" panose="020B0606030504020204" pitchFamily="34" charset="0"/>
              </a:rPr>
              <a:t>bioeconomia</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 tem por objetivo oferecer alternativas sustentáveis e ecológicas aos produtos tradicionais</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nSpc>
                <a:spcPct val="115000"/>
              </a:lnSpc>
              <a:spcBef>
                <a:spcPts val="0"/>
              </a:spcBef>
              <a:spcAft>
                <a:spcPts val="0"/>
              </a:spcAft>
              <a:buFont typeface="Symbol" panose="05050102010706020507" pitchFamily="18" charset="2"/>
              <a:buChar char=""/>
            </a:pPr>
            <a:r>
              <a:rPr lang="pt-PT" sz="1800" b="1" dirty="0">
                <a:solidFill>
                  <a:srgbClr val="0070C0"/>
                </a:solidFill>
                <a:latin typeface="Calibri" panose="020F0502020204030204" pitchFamily="34" charset="0"/>
                <a:ea typeface="Calibri" panose="020F0502020204030204" pitchFamily="34" charset="0"/>
                <a:cs typeface="Open Sans" panose="020B0606030504020204" pitchFamily="34" charset="0"/>
              </a:rPr>
              <a:t>Gestão de resíduos e subprodutos</a:t>
            </a:r>
            <a:r>
              <a:rPr lang="en-US" sz="1800" b="1" dirty="0">
                <a:solidFill>
                  <a:srgbClr val="0070C0"/>
                </a:solidFill>
                <a:effectLst/>
                <a:latin typeface="Calibri" panose="020F0502020204030204" pitchFamily="34" charset="0"/>
                <a:ea typeface="Calibri" panose="020F0502020204030204" pitchFamily="34" charset="0"/>
                <a:cs typeface="Open Sans" panose="020B0606030504020204" pitchFamily="34" charset="0"/>
              </a:rPr>
              <a:t>:</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As cadeias de valor da </a:t>
            </a:r>
            <a:r>
              <a:rPr lang="pt-PT" sz="1800" dirty="0" err="1">
                <a:solidFill>
                  <a:srgbClr val="2987C7"/>
                </a:solidFill>
                <a:latin typeface="Calibri" panose="020F0502020204030204" pitchFamily="34" charset="0"/>
                <a:ea typeface="Calibri" panose="020F0502020204030204" pitchFamily="34" charset="0"/>
                <a:cs typeface="Open Sans" panose="020B0606030504020204" pitchFamily="34" charset="0"/>
              </a:rPr>
              <a:t>bioeconomia</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 sustentável dão ênfase à gestão eficiente dos resíduos e subprodutos gerados nas diferentes fases de produção. Estes subprodutos podem ser utilizados para outros fins, como a produção de energia através da produção de biogás ou como matéria-prima para outras indústrias</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nSpc>
                <a:spcPct val="115000"/>
              </a:lnSpc>
              <a:spcBef>
                <a:spcPts val="0"/>
              </a:spcBef>
              <a:spcAft>
                <a:spcPts val="1125"/>
              </a:spcAft>
              <a:buFont typeface="Symbol" panose="05050102010706020507" pitchFamily="18" charset="2"/>
              <a:buChar char=""/>
            </a:pPr>
            <a:r>
              <a:rPr lang="en-US" sz="1800" b="1" dirty="0" err="1">
                <a:solidFill>
                  <a:srgbClr val="0070C0"/>
                </a:solidFill>
                <a:latin typeface="Calibri" panose="020F0502020204030204" pitchFamily="34" charset="0"/>
                <a:ea typeface="Calibri" panose="020F0502020204030204" pitchFamily="34" charset="0"/>
                <a:cs typeface="Open Sans" panose="020B0606030504020204" pitchFamily="34" charset="0"/>
              </a:rPr>
              <a:t>Investigação</a:t>
            </a:r>
            <a:r>
              <a:rPr lang="en-US" sz="1800" b="1" dirty="0">
                <a:solidFill>
                  <a:srgbClr val="0070C0"/>
                </a:solidFill>
                <a:latin typeface="Calibri" panose="020F0502020204030204" pitchFamily="34" charset="0"/>
                <a:ea typeface="Calibri" panose="020F0502020204030204" pitchFamily="34" charset="0"/>
                <a:cs typeface="Open Sans" panose="020B0606030504020204" pitchFamily="34" charset="0"/>
              </a:rPr>
              <a:t> e </a:t>
            </a:r>
            <a:r>
              <a:rPr lang="en-US" sz="1800" b="1" dirty="0" err="1">
                <a:solidFill>
                  <a:srgbClr val="0070C0"/>
                </a:solidFill>
                <a:latin typeface="Calibri" panose="020F0502020204030204" pitchFamily="34" charset="0"/>
                <a:ea typeface="Calibri" panose="020F0502020204030204" pitchFamily="34" charset="0"/>
                <a:cs typeface="Open Sans" panose="020B0606030504020204" pitchFamily="34" charset="0"/>
              </a:rPr>
              <a:t>inovação</a:t>
            </a:r>
            <a:r>
              <a:rPr lang="en-US" sz="1800" b="1" dirty="0">
                <a:solidFill>
                  <a:srgbClr val="0070C0"/>
                </a:solidFill>
                <a:latin typeface="Calibri" panose="020F0502020204030204" pitchFamily="34" charset="0"/>
                <a:ea typeface="Calibri" panose="020F0502020204030204" pitchFamily="34" charset="0"/>
                <a:cs typeface="Open Sans" panose="020B0606030504020204" pitchFamily="34" charset="0"/>
              </a:rPr>
              <a:t>:</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A investigação e a inovação constantes são vitais para que o sector agrícola da </a:t>
            </a:r>
            <a:r>
              <a:rPr lang="pt-PT" sz="1800" dirty="0" err="1">
                <a:solidFill>
                  <a:srgbClr val="2987C7"/>
                </a:solidFill>
                <a:latin typeface="Calibri" panose="020F0502020204030204" pitchFamily="34" charset="0"/>
                <a:ea typeface="Calibri" panose="020F0502020204030204" pitchFamily="34" charset="0"/>
                <a:cs typeface="Open Sans" panose="020B0606030504020204" pitchFamily="34" charset="0"/>
              </a:rPr>
              <a:t>bioeconomia</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 desenvolva tecnologias novas e melhoradas, melhores variedades de culturas e práticas agrícolas mais sustentáveis</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endParaRPr lang="en-GB" dirty="0"/>
          </a:p>
        </p:txBody>
      </p:sp>
    </p:spTree>
    <p:extLst>
      <p:ext uri="{BB962C8B-B14F-4D97-AF65-F5344CB8AC3E}">
        <p14:creationId xmlns:p14="http://schemas.microsoft.com/office/powerpoint/2010/main" val="619150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F7EA1-0CF4-BE22-8F38-C6900E174EA9}"/>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65778BDC-F152-5EB7-536A-4D444EEFEE2E}"/>
              </a:ext>
            </a:extLst>
          </p:cNvPr>
          <p:cNvSpPr>
            <a:spLocks noGrp="1"/>
          </p:cNvSpPr>
          <p:nvPr>
            <p:ph type="title"/>
          </p:nvPr>
        </p:nvSpPr>
        <p:spPr>
          <a:xfrm>
            <a:off x="839788" y="685800"/>
            <a:ext cx="4009049" cy="1285613"/>
          </a:xfrm>
        </p:spPr>
        <p:txBody>
          <a:bodyPr/>
          <a:lstStyle/>
          <a:p>
            <a:r>
              <a:rPr lang="pt-PT" dirty="0"/>
              <a:t>Mapeamento da cadeia de valor</a:t>
            </a:r>
            <a:endParaRPr lang="en-GB" dirty="0"/>
          </a:p>
        </p:txBody>
      </p:sp>
      <p:sp>
        <p:nvSpPr>
          <p:cNvPr id="6" name="Segnaposto numero diapositiva 5">
            <a:extLst>
              <a:ext uri="{FF2B5EF4-FFF2-40B4-BE49-F238E27FC236}">
                <a16:creationId xmlns:a16="http://schemas.microsoft.com/office/drawing/2014/main" id="{C09753C4-870C-3602-FCAE-9AC80A384D34}"/>
              </a:ext>
            </a:extLst>
          </p:cNvPr>
          <p:cNvSpPr>
            <a:spLocks noGrp="1"/>
          </p:cNvSpPr>
          <p:nvPr>
            <p:ph type="sldNum" sz="quarter" idx="12"/>
          </p:nvPr>
        </p:nvSpPr>
        <p:spPr/>
        <p:txBody>
          <a:bodyPr/>
          <a:lstStyle/>
          <a:p>
            <a:fld id="{519954A3-9DFD-4C44-94BA-B95130A3BA1C}" type="slidenum">
              <a:rPr lang="en-US" smtClean="0"/>
              <a:t>14</a:t>
            </a:fld>
            <a:endParaRPr lang="en-US" dirty="0"/>
          </a:p>
        </p:txBody>
      </p:sp>
      <p:sp>
        <p:nvSpPr>
          <p:cNvPr id="3" name="Segnaposto testo 8">
            <a:extLst>
              <a:ext uri="{FF2B5EF4-FFF2-40B4-BE49-F238E27FC236}">
                <a16:creationId xmlns:a16="http://schemas.microsoft.com/office/drawing/2014/main" id="{08A35D2D-97C9-7554-A7AA-823278D4C48F}"/>
              </a:ext>
            </a:extLst>
          </p:cNvPr>
          <p:cNvSpPr>
            <a:spLocks noGrp="1"/>
          </p:cNvSpPr>
          <p:nvPr>
            <p:ph type="body" sz="half" idx="2"/>
          </p:nvPr>
        </p:nvSpPr>
        <p:spPr>
          <a:xfrm>
            <a:off x="839788" y="2057400"/>
            <a:ext cx="3932237" cy="4114800"/>
          </a:xfrm>
        </p:spPr>
        <p:txBody>
          <a:bodyPr>
            <a:normAutofit/>
          </a:bodyPr>
          <a:lstStyle/>
          <a:p>
            <a:pPr algn="just">
              <a:lnSpc>
                <a:spcPct val="115000"/>
              </a:lnSpc>
              <a:spcBef>
                <a:spcPts val="0"/>
              </a:spcBef>
              <a:spcAft>
                <a:spcPts val="1125"/>
              </a:spcAft>
            </a:pPr>
            <a:r>
              <a:rPr lang="pt-PT" sz="2000" dirty="0">
                <a:solidFill>
                  <a:srgbClr val="000000"/>
                </a:solidFill>
                <a:latin typeface="Calibri" panose="020F0502020204030204" pitchFamily="34" charset="0"/>
                <a:ea typeface="Calibri" panose="020F0502020204030204" pitchFamily="34" charset="0"/>
              </a:rPr>
              <a:t>Os mapas da cadeia de valor fornecem informações valiosas sobre as atividades, os intervenientes e a tecnologia integrados, para além do fluxo de materiais, e permitem antever o âmbito e o potencial de desempenho qualitativo (em termos socioeconómicos e ambientais) em cada uma das fases do ciclo de vida</a:t>
            </a:r>
            <a:r>
              <a:rPr lang="en-US" sz="2000" dirty="0">
                <a:solidFill>
                  <a:srgbClr val="000000"/>
                </a:solidFill>
                <a:effectLst/>
                <a:latin typeface="Calibri" panose="020F0502020204030204" pitchFamily="34" charset="0"/>
                <a:ea typeface="Calibri" panose="020F0502020204030204" pitchFamily="34" charset="0"/>
              </a:rPr>
              <a:t>.</a:t>
            </a:r>
            <a:endParaRPr lang="en-GB" sz="2000" dirty="0"/>
          </a:p>
        </p:txBody>
      </p:sp>
      <p:pic>
        <p:nvPicPr>
          <p:cNvPr id="4" name="Picture 3" descr="Sustainability 10 01695 g007">
            <a:extLst>
              <a:ext uri="{FF2B5EF4-FFF2-40B4-BE49-F238E27FC236}">
                <a16:creationId xmlns:a16="http://schemas.microsoft.com/office/drawing/2014/main" id="{EB8A73C0-74F8-56C8-6545-E0A293BB39C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8880" y="980757"/>
            <a:ext cx="6650882" cy="5324434"/>
          </a:xfrm>
          <a:prstGeom prst="rect">
            <a:avLst/>
          </a:prstGeom>
          <a:noFill/>
          <a:ln>
            <a:noFill/>
          </a:ln>
        </p:spPr>
      </p:pic>
      <p:pic>
        <p:nvPicPr>
          <p:cNvPr id="8" name="Picture 7" descr="A black text on a white background&#10;&#10;Description automatically generated">
            <a:extLst>
              <a:ext uri="{FF2B5EF4-FFF2-40B4-BE49-F238E27FC236}">
                <a16:creationId xmlns:a16="http://schemas.microsoft.com/office/drawing/2014/main" id="{710C4524-2714-8221-3439-0ED2E22DDAD5}"/>
              </a:ext>
            </a:extLst>
          </p:cNvPr>
          <p:cNvPicPr>
            <a:picLocks noChangeAspect="1"/>
          </p:cNvPicPr>
          <p:nvPr/>
        </p:nvPicPr>
        <p:blipFill>
          <a:blip r:embed="rId3"/>
          <a:stretch>
            <a:fillRect/>
          </a:stretch>
        </p:blipFill>
        <p:spPr>
          <a:xfrm>
            <a:off x="6643223" y="6305191"/>
            <a:ext cx="3651438" cy="469924"/>
          </a:xfrm>
          <a:prstGeom prst="rect">
            <a:avLst/>
          </a:prstGeom>
        </p:spPr>
      </p:pic>
    </p:spTree>
    <p:extLst>
      <p:ext uri="{BB962C8B-B14F-4D97-AF65-F5344CB8AC3E}">
        <p14:creationId xmlns:p14="http://schemas.microsoft.com/office/powerpoint/2010/main" val="1120426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C39514-EACD-7B5B-4E3C-DFC8B8B6884C}"/>
              </a:ext>
            </a:extLst>
          </p:cNvPr>
          <p:cNvSpPr>
            <a:spLocks noGrp="1"/>
          </p:cNvSpPr>
          <p:nvPr>
            <p:ph type="title"/>
          </p:nvPr>
        </p:nvSpPr>
        <p:spPr/>
        <p:txBody>
          <a:bodyPr>
            <a:normAutofit/>
          </a:bodyPr>
          <a:lstStyle/>
          <a:p>
            <a:r>
              <a:rPr lang="en-US" sz="2400" b="1" dirty="0" err="1">
                <a:latin typeface="Calibri" panose="020F0502020204030204" pitchFamily="34" charset="0"/>
                <a:ea typeface="Calibri" panose="020F0502020204030204" pitchFamily="34" charset="0"/>
              </a:rPr>
              <a:t>Aspectos</a:t>
            </a:r>
            <a:r>
              <a:rPr lang="en-US" sz="2400" b="1" dirty="0">
                <a:latin typeface="Calibri" panose="020F0502020204030204" pitchFamily="34" charset="0"/>
                <a:ea typeface="Calibri" panose="020F0502020204030204" pitchFamily="34" charset="0"/>
              </a:rPr>
              <a:t> </a:t>
            </a:r>
            <a:r>
              <a:rPr lang="en-US" sz="2400" b="1" dirty="0" err="1">
                <a:latin typeface="Calibri" panose="020F0502020204030204" pitchFamily="34" charset="0"/>
                <a:ea typeface="Calibri" panose="020F0502020204030204" pitchFamily="34" charset="0"/>
              </a:rPr>
              <a:t>económicos</a:t>
            </a:r>
            <a:r>
              <a:rPr lang="en-US" sz="2400" b="1" dirty="0">
                <a:latin typeface="Calibri" panose="020F0502020204030204" pitchFamily="34" charset="0"/>
                <a:ea typeface="Calibri" panose="020F0502020204030204" pitchFamily="34" charset="0"/>
              </a:rPr>
              <a:t> da </a:t>
            </a:r>
            <a:r>
              <a:rPr lang="en-US" sz="2400" b="1" dirty="0" err="1">
                <a:latin typeface="Calibri" panose="020F0502020204030204" pitchFamily="34" charset="0"/>
                <a:ea typeface="Calibri" panose="020F0502020204030204" pitchFamily="34" charset="0"/>
              </a:rPr>
              <a:t>bioeconomia</a:t>
            </a:r>
            <a:endParaRPr lang="en-US" sz="2400" dirty="0"/>
          </a:p>
        </p:txBody>
      </p:sp>
      <p:sp>
        <p:nvSpPr>
          <p:cNvPr id="8" name="Vertical Text Placeholder 7">
            <a:extLst>
              <a:ext uri="{FF2B5EF4-FFF2-40B4-BE49-F238E27FC236}">
                <a16:creationId xmlns:a16="http://schemas.microsoft.com/office/drawing/2014/main" id="{5D7C78C2-E37E-040C-2B45-B7359C4B34BB}"/>
              </a:ext>
            </a:extLst>
          </p:cNvPr>
          <p:cNvSpPr>
            <a:spLocks noGrp="1"/>
          </p:cNvSpPr>
          <p:nvPr>
            <p:ph type="body" orient="vert" idx="1"/>
          </p:nvPr>
        </p:nvSpPr>
        <p:spPr>
          <a:xfrm rot="16200000">
            <a:off x="3212676" y="-1529061"/>
            <a:ext cx="5254624" cy="11372850"/>
          </a:xfrm>
        </p:spPr>
        <p:txBody>
          <a:bodyPr>
            <a:normAutofit fontScale="62500" lnSpcReduction="20000"/>
          </a:bodyPr>
          <a:lstStyle/>
          <a:p>
            <a:pPr marL="342900" marR="0" lvl="0" indent="-342900" algn="just">
              <a:lnSpc>
                <a:spcPct val="115000"/>
              </a:lnSpc>
              <a:spcBef>
                <a:spcPts val="600"/>
              </a:spcBef>
              <a:spcAft>
                <a:spcPts val="0"/>
              </a:spcAft>
              <a:buFont typeface="Symbol" panose="05050102010706020507" pitchFamily="18" charset="2"/>
              <a:buChar char=""/>
            </a:pPr>
            <a:r>
              <a:rPr lang="en-US" sz="1900" b="1" dirty="0" err="1">
                <a:solidFill>
                  <a:srgbClr val="548DD4"/>
                </a:solidFill>
                <a:latin typeface="Calibri" panose="020F0502020204030204" pitchFamily="34" charset="0"/>
                <a:ea typeface="Calibri" panose="020F0502020204030204" pitchFamily="34" charset="0"/>
                <a:cs typeface="Open Sans" panose="020B0606030504020204" pitchFamily="34" charset="0"/>
              </a:rPr>
              <a:t>Diversificação</a:t>
            </a:r>
            <a:r>
              <a:rPr lang="en-US" sz="1900" b="1" dirty="0">
                <a:solidFill>
                  <a:srgbClr val="548DD4"/>
                </a:solidFill>
                <a:latin typeface="Calibri" panose="020F0502020204030204" pitchFamily="34" charset="0"/>
                <a:ea typeface="Calibri" panose="020F0502020204030204" pitchFamily="34" charset="0"/>
                <a:cs typeface="Open Sans" panose="020B0606030504020204" pitchFamily="34" charset="0"/>
              </a:rPr>
              <a:t> das </a:t>
            </a:r>
            <a:r>
              <a:rPr lang="en-US" sz="1900" b="1" dirty="0" err="1">
                <a:solidFill>
                  <a:srgbClr val="548DD4"/>
                </a:solidFill>
                <a:latin typeface="Calibri" panose="020F0502020204030204" pitchFamily="34" charset="0"/>
                <a:ea typeface="Calibri" panose="020F0502020204030204" pitchFamily="34" charset="0"/>
                <a:cs typeface="Open Sans" panose="020B0606030504020204" pitchFamily="34" charset="0"/>
              </a:rPr>
              <a:t>indústrias</a:t>
            </a:r>
            <a:r>
              <a:rPr lang="en-US" sz="1900" b="1" dirty="0">
                <a:solidFill>
                  <a:srgbClr val="548DD4"/>
                </a:solidFill>
                <a:latin typeface="Calibri" panose="020F0502020204030204" pitchFamily="34" charset="0"/>
                <a:ea typeface="Calibri" panose="020F0502020204030204" pitchFamily="34" charset="0"/>
                <a:cs typeface="Open Sans" panose="020B0606030504020204" pitchFamily="34" charset="0"/>
              </a:rPr>
              <a:t>:</a:t>
            </a:r>
            <a:r>
              <a:rPr lang="en-US" sz="19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a:t>
            </a:r>
            <a:r>
              <a:rPr lang="pt-PT" sz="1900" dirty="0">
                <a:solidFill>
                  <a:srgbClr val="2987C7"/>
                </a:solidFill>
                <a:latin typeface="Calibri" panose="020F0502020204030204" pitchFamily="34" charset="0"/>
                <a:ea typeface="Calibri" panose="020F0502020204030204" pitchFamily="34" charset="0"/>
                <a:cs typeface="Open Sans" panose="020B0606030504020204" pitchFamily="34" charset="0"/>
              </a:rPr>
              <a:t>A </a:t>
            </a:r>
            <a:r>
              <a:rPr lang="pt-PT" sz="1900" dirty="0" err="1">
                <a:solidFill>
                  <a:srgbClr val="2987C7"/>
                </a:solidFill>
                <a:latin typeface="Calibri" panose="020F0502020204030204" pitchFamily="34" charset="0"/>
                <a:ea typeface="Calibri" panose="020F0502020204030204" pitchFamily="34" charset="0"/>
                <a:cs typeface="Open Sans" panose="020B0606030504020204" pitchFamily="34" charset="0"/>
              </a:rPr>
              <a:t>bioeconomia</a:t>
            </a:r>
            <a:r>
              <a:rPr lang="pt-PT" sz="1900" dirty="0">
                <a:solidFill>
                  <a:srgbClr val="2987C7"/>
                </a:solidFill>
                <a:latin typeface="Calibri" panose="020F0502020204030204" pitchFamily="34" charset="0"/>
                <a:ea typeface="Calibri" panose="020F0502020204030204" pitchFamily="34" charset="0"/>
                <a:cs typeface="Open Sans" panose="020B0606030504020204" pitchFamily="34" charset="0"/>
              </a:rPr>
              <a:t> tem por objetivo promover o desenvolvimento de diversas indústrias baseadas em recursos de base biológica. Isto inclui sectores como a bioenergia, os biocombustíveis, os bioplásticos, os produtos químicos de base biológica, os materiais de base biológica, entre outros. Ao diversificar as indústrias, reduz a dependência de recursos fósseis finitos e promove o crescimento económico através da inovação</a:t>
            </a:r>
            <a:r>
              <a:rPr lang="en-US" sz="19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9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600"/>
              </a:spcBef>
              <a:spcAft>
                <a:spcPts val="0"/>
              </a:spcAft>
              <a:buFont typeface="Symbol" panose="05050102010706020507" pitchFamily="18" charset="2"/>
              <a:buChar char=""/>
            </a:pPr>
            <a:r>
              <a:rPr lang="en-US" sz="1900" b="1" dirty="0" err="1">
                <a:solidFill>
                  <a:srgbClr val="548DD4"/>
                </a:solidFill>
                <a:latin typeface="Calibri" panose="020F0502020204030204" pitchFamily="34" charset="0"/>
                <a:ea typeface="Calibri" panose="020F0502020204030204" pitchFamily="34" charset="0"/>
                <a:cs typeface="Open Sans" panose="020B0606030504020204" pitchFamily="34" charset="0"/>
              </a:rPr>
              <a:t>Gestão</a:t>
            </a:r>
            <a:r>
              <a:rPr lang="en-US" sz="1900" b="1" dirty="0">
                <a:solidFill>
                  <a:srgbClr val="548DD4"/>
                </a:solidFill>
                <a:latin typeface="Calibri" panose="020F0502020204030204" pitchFamily="34" charset="0"/>
                <a:ea typeface="Calibri" panose="020F0502020204030204" pitchFamily="34" charset="0"/>
                <a:cs typeface="Open Sans" panose="020B0606030504020204" pitchFamily="34" charset="0"/>
              </a:rPr>
              <a:t> </a:t>
            </a:r>
            <a:r>
              <a:rPr lang="en-US" sz="1900" b="1" dirty="0" err="1">
                <a:solidFill>
                  <a:srgbClr val="548DD4"/>
                </a:solidFill>
                <a:latin typeface="Calibri" panose="020F0502020204030204" pitchFamily="34" charset="0"/>
                <a:ea typeface="Calibri" panose="020F0502020204030204" pitchFamily="34" charset="0"/>
                <a:cs typeface="Open Sans" panose="020B0606030504020204" pitchFamily="34" charset="0"/>
              </a:rPr>
              <a:t>sustentável</a:t>
            </a:r>
            <a:r>
              <a:rPr lang="en-US" sz="1900" b="1" dirty="0">
                <a:solidFill>
                  <a:srgbClr val="548DD4"/>
                </a:solidFill>
                <a:latin typeface="Calibri" panose="020F0502020204030204" pitchFamily="34" charset="0"/>
                <a:ea typeface="Calibri" panose="020F0502020204030204" pitchFamily="34" charset="0"/>
                <a:cs typeface="Open Sans" panose="020B0606030504020204" pitchFamily="34" charset="0"/>
              </a:rPr>
              <a:t> dos </a:t>
            </a:r>
            <a:r>
              <a:rPr lang="en-US" sz="1900" b="1" dirty="0" err="1">
                <a:solidFill>
                  <a:srgbClr val="548DD4"/>
                </a:solidFill>
                <a:latin typeface="Calibri" panose="020F0502020204030204" pitchFamily="34" charset="0"/>
                <a:ea typeface="Calibri" panose="020F0502020204030204" pitchFamily="34" charset="0"/>
                <a:cs typeface="Open Sans" panose="020B0606030504020204" pitchFamily="34" charset="0"/>
              </a:rPr>
              <a:t>recursos</a:t>
            </a:r>
            <a:r>
              <a:rPr lang="en-US" sz="1900" b="1" dirty="0">
                <a:solidFill>
                  <a:srgbClr val="548DD4"/>
                </a:solidFill>
                <a:latin typeface="Calibri" panose="020F0502020204030204" pitchFamily="34" charset="0"/>
                <a:ea typeface="Calibri" panose="020F0502020204030204" pitchFamily="34" charset="0"/>
                <a:cs typeface="Open Sans" panose="020B0606030504020204" pitchFamily="34" charset="0"/>
              </a:rPr>
              <a:t>:</a:t>
            </a:r>
            <a:r>
              <a:rPr lang="en-US" sz="19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a:t>
            </a:r>
            <a:r>
              <a:rPr lang="pt-PT" sz="1900" dirty="0">
                <a:solidFill>
                  <a:srgbClr val="2987C7"/>
                </a:solidFill>
                <a:latin typeface="Calibri" panose="020F0502020204030204" pitchFamily="34" charset="0"/>
                <a:ea typeface="Calibri" panose="020F0502020204030204" pitchFamily="34" charset="0"/>
                <a:cs typeface="Open Sans" panose="020B0606030504020204" pitchFamily="34" charset="0"/>
              </a:rPr>
              <a:t>A </a:t>
            </a:r>
            <a:r>
              <a:rPr lang="pt-PT" sz="1900" dirty="0" err="1">
                <a:solidFill>
                  <a:srgbClr val="2987C7"/>
                </a:solidFill>
                <a:latin typeface="Calibri" panose="020F0502020204030204" pitchFamily="34" charset="0"/>
                <a:ea typeface="Calibri" panose="020F0502020204030204" pitchFamily="34" charset="0"/>
                <a:cs typeface="Open Sans" panose="020B0606030504020204" pitchFamily="34" charset="0"/>
              </a:rPr>
              <a:t>bioeconomia</a:t>
            </a:r>
            <a:r>
              <a:rPr lang="pt-PT" sz="1900" dirty="0">
                <a:solidFill>
                  <a:srgbClr val="2987C7"/>
                </a:solidFill>
                <a:latin typeface="Calibri" panose="020F0502020204030204" pitchFamily="34" charset="0"/>
                <a:ea typeface="Calibri" panose="020F0502020204030204" pitchFamily="34" charset="0"/>
                <a:cs typeface="Open Sans" panose="020B0606030504020204" pitchFamily="34" charset="0"/>
              </a:rPr>
              <a:t> enfatiza a gestão sustentável dos recursos biológicos, como as culturas, as florestas, a vida marinha e os resíduos. As práticas sustentáveis garantem que os recursos são utilizados de uma forma que preserva a sua disponibilidade para as gerações futuras e evita a sobre-exploração</a:t>
            </a:r>
            <a:r>
              <a:rPr lang="en-US" sz="19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9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600"/>
              </a:spcBef>
              <a:spcAft>
                <a:spcPts val="0"/>
              </a:spcAft>
              <a:buFont typeface="Symbol" panose="05050102010706020507" pitchFamily="18" charset="2"/>
              <a:buChar char=""/>
            </a:pPr>
            <a:r>
              <a:rPr lang="pt-PT" sz="1900" b="1" dirty="0">
                <a:solidFill>
                  <a:srgbClr val="548DD4"/>
                </a:solidFill>
                <a:latin typeface="Calibri" panose="020F0502020204030204" pitchFamily="34" charset="0"/>
                <a:ea typeface="Calibri" panose="020F0502020204030204" pitchFamily="34" charset="0"/>
                <a:cs typeface="Open Sans" panose="020B0606030504020204" pitchFamily="34" charset="0"/>
              </a:rPr>
              <a:t>Criação de emprego e desenvolvimento rural</a:t>
            </a:r>
            <a:r>
              <a:rPr lang="en-US" sz="1900" b="1" dirty="0">
                <a:solidFill>
                  <a:srgbClr val="548DD4"/>
                </a:solidFill>
                <a:effectLst/>
                <a:latin typeface="Calibri" panose="020F0502020204030204" pitchFamily="34" charset="0"/>
                <a:ea typeface="Calibri" panose="020F0502020204030204" pitchFamily="34" charset="0"/>
                <a:cs typeface="Open Sans" panose="020B0606030504020204" pitchFamily="34" charset="0"/>
              </a:rPr>
              <a:t>: </a:t>
            </a:r>
            <a:r>
              <a:rPr lang="pt-PT" sz="1900" dirty="0">
                <a:solidFill>
                  <a:srgbClr val="2987C7"/>
                </a:solidFill>
                <a:latin typeface="Calibri" panose="020F0502020204030204" pitchFamily="34" charset="0"/>
                <a:ea typeface="Calibri" panose="020F0502020204030204" pitchFamily="34" charset="0"/>
                <a:cs typeface="Open Sans" panose="020B0606030504020204" pitchFamily="34" charset="0"/>
              </a:rPr>
              <a:t>A </a:t>
            </a:r>
            <a:r>
              <a:rPr lang="pt-PT" sz="1900" dirty="0" err="1">
                <a:solidFill>
                  <a:srgbClr val="2987C7"/>
                </a:solidFill>
                <a:latin typeface="Calibri" panose="020F0502020204030204" pitchFamily="34" charset="0"/>
                <a:ea typeface="Calibri" panose="020F0502020204030204" pitchFamily="34" charset="0"/>
                <a:cs typeface="Open Sans" panose="020B0606030504020204" pitchFamily="34" charset="0"/>
              </a:rPr>
              <a:t>bioeconomia</a:t>
            </a:r>
            <a:r>
              <a:rPr lang="pt-PT" sz="1900" dirty="0">
                <a:solidFill>
                  <a:srgbClr val="2987C7"/>
                </a:solidFill>
                <a:latin typeface="Calibri" panose="020F0502020204030204" pitchFamily="34" charset="0"/>
                <a:ea typeface="Calibri" panose="020F0502020204030204" pitchFamily="34" charset="0"/>
                <a:cs typeface="Open Sans" panose="020B0606030504020204" pitchFamily="34" charset="0"/>
              </a:rPr>
              <a:t> pode desempenhar um papel significativo na criação de oportunidades de emprego e na promoção do desenvolvimento rural. Atividades como a agricultura sustentável, a silvicultura e as indústrias de base biológica podem gerar emprego nas zonas rurais, contribuindo para o crescimento económico regional e reduzindo as disparidades entre as zonas urbanas e rurais</a:t>
            </a:r>
            <a:r>
              <a:rPr lang="en-US" sz="19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9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600"/>
              </a:spcBef>
              <a:spcAft>
                <a:spcPts val="0"/>
              </a:spcAft>
              <a:buFont typeface="Symbol" panose="05050102010706020507" pitchFamily="18" charset="2"/>
              <a:buChar char=""/>
            </a:pPr>
            <a:r>
              <a:rPr lang="en-US" sz="1900" b="1" dirty="0" err="1">
                <a:solidFill>
                  <a:srgbClr val="548DD4"/>
                </a:solidFill>
                <a:latin typeface="Calibri" panose="020F0502020204030204" pitchFamily="34" charset="0"/>
                <a:ea typeface="Calibri" panose="020F0502020204030204" pitchFamily="34" charset="0"/>
                <a:cs typeface="Open Sans" panose="020B0606030504020204" pitchFamily="34" charset="0"/>
              </a:rPr>
              <a:t>Abordagem</a:t>
            </a:r>
            <a:r>
              <a:rPr lang="en-US" sz="1900" b="1" dirty="0">
                <a:solidFill>
                  <a:srgbClr val="548DD4"/>
                </a:solidFill>
                <a:latin typeface="Calibri" panose="020F0502020204030204" pitchFamily="34" charset="0"/>
                <a:ea typeface="Calibri" panose="020F0502020204030204" pitchFamily="34" charset="0"/>
                <a:cs typeface="Open Sans" panose="020B0606030504020204" pitchFamily="34" charset="0"/>
              </a:rPr>
              <a:t> da </a:t>
            </a:r>
            <a:r>
              <a:rPr lang="en-US" sz="1900" b="1" dirty="0" err="1">
                <a:solidFill>
                  <a:srgbClr val="548DD4"/>
                </a:solidFill>
                <a:latin typeface="Calibri" panose="020F0502020204030204" pitchFamily="34" charset="0"/>
                <a:ea typeface="Calibri" panose="020F0502020204030204" pitchFamily="34" charset="0"/>
                <a:cs typeface="Open Sans" panose="020B0606030504020204" pitchFamily="34" charset="0"/>
              </a:rPr>
              <a:t>economia</a:t>
            </a:r>
            <a:r>
              <a:rPr lang="en-US" sz="1900" b="1" dirty="0">
                <a:solidFill>
                  <a:srgbClr val="548DD4"/>
                </a:solidFill>
                <a:latin typeface="Calibri" panose="020F0502020204030204" pitchFamily="34" charset="0"/>
                <a:ea typeface="Calibri" panose="020F0502020204030204" pitchFamily="34" charset="0"/>
                <a:cs typeface="Open Sans" panose="020B0606030504020204" pitchFamily="34" charset="0"/>
              </a:rPr>
              <a:t> circular:</a:t>
            </a:r>
            <a:r>
              <a:rPr lang="en-US" sz="19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a:t>
            </a:r>
            <a:r>
              <a:rPr lang="pt-PT" sz="1900" dirty="0">
                <a:solidFill>
                  <a:srgbClr val="2987C7"/>
                </a:solidFill>
                <a:latin typeface="Calibri" panose="020F0502020204030204" pitchFamily="34" charset="0"/>
                <a:ea typeface="Calibri" panose="020F0502020204030204" pitchFamily="34" charset="0"/>
                <a:cs typeface="Open Sans" panose="020B0606030504020204" pitchFamily="34" charset="0"/>
              </a:rPr>
              <a:t>A </a:t>
            </a:r>
            <a:r>
              <a:rPr lang="pt-PT" sz="1900" dirty="0" err="1">
                <a:solidFill>
                  <a:srgbClr val="2987C7"/>
                </a:solidFill>
                <a:latin typeface="Calibri" panose="020F0502020204030204" pitchFamily="34" charset="0"/>
                <a:ea typeface="Calibri" panose="020F0502020204030204" pitchFamily="34" charset="0"/>
                <a:cs typeface="Open Sans" panose="020B0606030504020204" pitchFamily="34" charset="0"/>
              </a:rPr>
              <a:t>bioeconomia</a:t>
            </a:r>
            <a:r>
              <a:rPr lang="pt-PT" sz="1900" dirty="0">
                <a:solidFill>
                  <a:srgbClr val="2987C7"/>
                </a:solidFill>
                <a:latin typeface="Calibri" panose="020F0502020204030204" pitchFamily="34" charset="0"/>
                <a:ea typeface="Calibri" panose="020F0502020204030204" pitchFamily="34" charset="0"/>
                <a:cs typeface="Open Sans" panose="020B0606030504020204" pitchFamily="34" charset="0"/>
              </a:rPr>
              <a:t> </a:t>
            </a:r>
            <a:r>
              <a:rPr lang="pt-PT" sz="1900" dirty="0" err="1">
                <a:solidFill>
                  <a:srgbClr val="2987C7"/>
                </a:solidFill>
                <a:latin typeface="Calibri" panose="020F0502020204030204" pitchFamily="34" charset="0"/>
                <a:ea typeface="Calibri" panose="020F0502020204030204" pitchFamily="34" charset="0"/>
                <a:cs typeface="Open Sans" panose="020B0606030504020204" pitchFamily="34" charset="0"/>
              </a:rPr>
              <a:t>adopta</a:t>
            </a:r>
            <a:r>
              <a:rPr lang="pt-PT" sz="1900" dirty="0">
                <a:solidFill>
                  <a:srgbClr val="2987C7"/>
                </a:solidFill>
                <a:latin typeface="Calibri" panose="020F0502020204030204" pitchFamily="34" charset="0"/>
                <a:ea typeface="Calibri" panose="020F0502020204030204" pitchFamily="34" charset="0"/>
                <a:cs typeface="Open Sans" panose="020B0606030504020204" pitchFamily="34" charset="0"/>
              </a:rPr>
              <a:t> um modelo de economia circular, em que os resíduos e os subprodutos são utilizados para criar produtos de valor acrescentado. Esta abordagem reduz a produção de resíduos, promove a reciclagem e aumenta a eficiência dos recursos, reduzindo assim os custos globais de produção</a:t>
            </a:r>
            <a:r>
              <a:rPr lang="en-US" sz="19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9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600"/>
              </a:spcBef>
              <a:spcAft>
                <a:spcPts val="0"/>
              </a:spcAft>
              <a:buFont typeface="Symbol" panose="05050102010706020507" pitchFamily="18" charset="2"/>
              <a:buChar char=""/>
            </a:pPr>
            <a:r>
              <a:rPr lang="pt-PT" sz="1900" b="1" dirty="0">
                <a:solidFill>
                  <a:srgbClr val="548DD4"/>
                </a:solidFill>
                <a:latin typeface="Calibri" panose="020F0502020204030204" pitchFamily="34" charset="0"/>
                <a:ea typeface="Calibri" panose="020F0502020204030204" pitchFamily="34" charset="0"/>
                <a:cs typeface="Open Sans" panose="020B0606030504020204" pitchFamily="34" charset="0"/>
              </a:rPr>
              <a:t>Investimento em inovação e investigação</a:t>
            </a:r>
            <a:r>
              <a:rPr lang="en-US" sz="19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a:t>
            </a:r>
            <a:r>
              <a:rPr lang="pt-PT" sz="1900" dirty="0">
                <a:solidFill>
                  <a:srgbClr val="2987C7"/>
                </a:solidFill>
                <a:latin typeface="Calibri" panose="020F0502020204030204" pitchFamily="34" charset="0"/>
                <a:ea typeface="Calibri" panose="020F0502020204030204" pitchFamily="34" charset="0"/>
                <a:cs typeface="Open Sans" panose="020B0606030504020204" pitchFamily="34" charset="0"/>
              </a:rPr>
              <a:t>A </a:t>
            </a:r>
            <a:r>
              <a:rPr lang="pt-PT" sz="1900" dirty="0" err="1">
                <a:solidFill>
                  <a:srgbClr val="2987C7"/>
                </a:solidFill>
                <a:latin typeface="Calibri" panose="020F0502020204030204" pitchFamily="34" charset="0"/>
                <a:ea typeface="Calibri" panose="020F0502020204030204" pitchFamily="34" charset="0"/>
                <a:cs typeface="Open Sans" panose="020B0606030504020204" pitchFamily="34" charset="0"/>
              </a:rPr>
              <a:t>bioeconomia</a:t>
            </a:r>
            <a:r>
              <a:rPr lang="pt-PT" sz="1900" dirty="0">
                <a:solidFill>
                  <a:srgbClr val="2987C7"/>
                </a:solidFill>
                <a:latin typeface="Calibri" panose="020F0502020204030204" pitchFamily="34" charset="0"/>
                <a:ea typeface="Calibri" panose="020F0502020204030204" pitchFamily="34" charset="0"/>
                <a:cs typeface="Open Sans" panose="020B0606030504020204" pitchFamily="34" charset="0"/>
              </a:rPr>
              <a:t> depende fortemente da investigação e da inovação para desenvolver novas tecnologias e processos de base biológica. Os governos e os sectores privados investem frequentemente em investigação e desenvolvimento (I&amp;D) para melhorar a eficiência e a escalabilidade das indústrias de base biológica, promovendo os avanços tecnológicos</a:t>
            </a:r>
            <a:r>
              <a:rPr lang="en-US" sz="19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9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600"/>
              </a:spcBef>
              <a:spcAft>
                <a:spcPts val="0"/>
              </a:spcAft>
              <a:buFont typeface="Symbol" panose="05050102010706020507" pitchFamily="18" charset="2"/>
              <a:buChar char=""/>
            </a:pPr>
            <a:r>
              <a:rPr lang="en-US" sz="1900" b="1" dirty="0" err="1">
                <a:solidFill>
                  <a:srgbClr val="548DD4"/>
                </a:solidFill>
                <a:latin typeface="Calibri" panose="020F0502020204030204" pitchFamily="34" charset="0"/>
                <a:ea typeface="Calibri" panose="020F0502020204030204" pitchFamily="34" charset="0"/>
                <a:cs typeface="Open Sans" panose="020B0606030504020204" pitchFamily="34" charset="0"/>
              </a:rPr>
              <a:t>Benefícios</a:t>
            </a:r>
            <a:r>
              <a:rPr lang="en-US" sz="1900" b="1" dirty="0">
                <a:solidFill>
                  <a:srgbClr val="548DD4"/>
                </a:solidFill>
                <a:latin typeface="Calibri" panose="020F0502020204030204" pitchFamily="34" charset="0"/>
                <a:ea typeface="Calibri" panose="020F0502020204030204" pitchFamily="34" charset="0"/>
                <a:cs typeface="Open Sans" panose="020B0606030504020204" pitchFamily="34" charset="0"/>
              </a:rPr>
              <a:t> </a:t>
            </a:r>
            <a:r>
              <a:rPr lang="en-US" sz="1900" b="1" dirty="0" err="1">
                <a:solidFill>
                  <a:srgbClr val="548DD4"/>
                </a:solidFill>
                <a:latin typeface="Calibri" panose="020F0502020204030204" pitchFamily="34" charset="0"/>
                <a:ea typeface="Calibri" panose="020F0502020204030204" pitchFamily="34" charset="0"/>
                <a:cs typeface="Open Sans" panose="020B0606030504020204" pitchFamily="34" charset="0"/>
              </a:rPr>
              <a:t>ambientais</a:t>
            </a:r>
            <a:r>
              <a:rPr lang="en-US" sz="19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a:t>
            </a:r>
            <a:r>
              <a:rPr lang="pt-PT" sz="1900" dirty="0">
                <a:solidFill>
                  <a:srgbClr val="2987C7"/>
                </a:solidFill>
                <a:latin typeface="Calibri" panose="020F0502020204030204" pitchFamily="34" charset="0"/>
                <a:ea typeface="Calibri" panose="020F0502020204030204" pitchFamily="34" charset="0"/>
                <a:cs typeface="Open Sans" panose="020B0606030504020204" pitchFamily="34" charset="0"/>
              </a:rPr>
              <a:t>Ao basear-se em recursos biológicos renováveis, a </a:t>
            </a:r>
            <a:r>
              <a:rPr lang="pt-PT" sz="1900" dirty="0" err="1">
                <a:solidFill>
                  <a:srgbClr val="2987C7"/>
                </a:solidFill>
                <a:latin typeface="Calibri" panose="020F0502020204030204" pitchFamily="34" charset="0"/>
                <a:ea typeface="Calibri" panose="020F0502020204030204" pitchFamily="34" charset="0"/>
                <a:cs typeface="Open Sans" panose="020B0606030504020204" pitchFamily="34" charset="0"/>
              </a:rPr>
              <a:t>bioeconomia</a:t>
            </a:r>
            <a:r>
              <a:rPr lang="pt-PT" sz="1900" dirty="0">
                <a:solidFill>
                  <a:srgbClr val="2987C7"/>
                </a:solidFill>
                <a:latin typeface="Calibri" panose="020F0502020204030204" pitchFamily="34" charset="0"/>
                <a:ea typeface="Calibri" panose="020F0502020204030204" pitchFamily="34" charset="0"/>
                <a:cs typeface="Open Sans" panose="020B0606030504020204" pitchFamily="34" charset="0"/>
              </a:rPr>
              <a:t> tem o potencial de reduzir as emissões de gases com efeito de estufa e de atenuar as alterações climáticas. A substituição de produtos de origem fóssil por alternativas de base biológica pode reduzir a pegada de carbono e apoiar a sustentabilidade ambiental</a:t>
            </a:r>
            <a:r>
              <a:rPr lang="en-US" sz="19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9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600"/>
              </a:spcBef>
              <a:spcAft>
                <a:spcPts val="0"/>
              </a:spcAft>
              <a:buFont typeface="Symbol" panose="05050102010706020507" pitchFamily="18" charset="2"/>
              <a:buChar char=""/>
            </a:pPr>
            <a:r>
              <a:rPr lang="pt-PT" sz="1900" b="1" dirty="0">
                <a:solidFill>
                  <a:srgbClr val="548DD4"/>
                </a:solidFill>
                <a:latin typeface="Calibri" panose="020F0502020204030204" pitchFamily="34" charset="0"/>
                <a:ea typeface="Calibri" panose="020F0502020204030204" pitchFamily="34" charset="0"/>
                <a:cs typeface="Open Sans" panose="020B0606030504020204" pitchFamily="34" charset="0"/>
              </a:rPr>
              <a:t>Oportunidades de mercado e comércio</a:t>
            </a:r>
            <a:r>
              <a:rPr lang="en-US" sz="1900" b="1" dirty="0">
                <a:solidFill>
                  <a:srgbClr val="548DD4"/>
                </a:solidFill>
                <a:effectLst/>
                <a:latin typeface="Calibri" panose="020F0502020204030204" pitchFamily="34" charset="0"/>
                <a:ea typeface="Calibri" panose="020F0502020204030204" pitchFamily="34" charset="0"/>
                <a:cs typeface="Open Sans" panose="020B0606030504020204" pitchFamily="34" charset="0"/>
              </a:rPr>
              <a:t>:</a:t>
            </a:r>
            <a:r>
              <a:rPr lang="en-US" sz="19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a:t>
            </a:r>
            <a:r>
              <a:rPr lang="pt-PT" sz="1900" dirty="0">
                <a:solidFill>
                  <a:srgbClr val="2987C7"/>
                </a:solidFill>
                <a:latin typeface="Calibri" panose="020F0502020204030204" pitchFamily="34" charset="0"/>
                <a:ea typeface="Calibri" panose="020F0502020204030204" pitchFamily="34" charset="0"/>
                <a:cs typeface="Open Sans" panose="020B0606030504020204" pitchFamily="34" charset="0"/>
              </a:rPr>
              <a:t>A </a:t>
            </a:r>
            <a:r>
              <a:rPr lang="pt-PT" sz="1900" dirty="0" err="1">
                <a:solidFill>
                  <a:srgbClr val="2987C7"/>
                </a:solidFill>
                <a:latin typeface="Calibri" panose="020F0502020204030204" pitchFamily="34" charset="0"/>
                <a:ea typeface="Calibri" panose="020F0502020204030204" pitchFamily="34" charset="0"/>
                <a:cs typeface="Open Sans" panose="020B0606030504020204" pitchFamily="34" charset="0"/>
              </a:rPr>
              <a:t>bioeconomia</a:t>
            </a:r>
            <a:r>
              <a:rPr lang="pt-PT" sz="1900" dirty="0">
                <a:solidFill>
                  <a:srgbClr val="2987C7"/>
                </a:solidFill>
                <a:latin typeface="Calibri" panose="020F0502020204030204" pitchFamily="34" charset="0"/>
                <a:ea typeface="Calibri" panose="020F0502020204030204" pitchFamily="34" charset="0"/>
                <a:cs typeface="Open Sans" panose="020B0606030504020204" pitchFamily="34" charset="0"/>
              </a:rPr>
              <a:t> abre novas oportunidades de mercado para os produtos de base biológica, tanto a nível nacional como internacional. À medida que aumenta a procura de produtos sustentáveis e ecológicos, os países que são atores fortes na </a:t>
            </a:r>
            <a:r>
              <a:rPr lang="pt-PT" sz="1900" dirty="0" err="1">
                <a:solidFill>
                  <a:srgbClr val="2987C7"/>
                </a:solidFill>
                <a:latin typeface="Calibri" panose="020F0502020204030204" pitchFamily="34" charset="0"/>
                <a:ea typeface="Calibri" panose="020F0502020204030204" pitchFamily="34" charset="0"/>
                <a:cs typeface="Open Sans" panose="020B0606030504020204" pitchFamily="34" charset="0"/>
              </a:rPr>
              <a:t>bioeconomia</a:t>
            </a:r>
            <a:r>
              <a:rPr lang="pt-PT" sz="1900" dirty="0">
                <a:solidFill>
                  <a:srgbClr val="2987C7"/>
                </a:solidFill>
                <a:latin typeface="Calibri" panose="020F0502020204030204" pitchFamily="34" charset="0"/>
                <a:ea typeface="Calibri" panose="020F0502020204030204" pitchFamily="34" charset="0"/>
                <a:cs typeface="Open Sans" panose="020B0606030504020204" pitchFamily="34" charset="0"/>
              </a:rPr>
              <a:t> podem beneficiar do aumento das exportações e do comércio</a:t>
            </a:r>
            <a:r>
              <a:rPr lang="en-US" sz="19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9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600"/>
              </a:spcBef>
              <a:spcAft>
                <a:spcPts val="0"/>
              </a:spcAft>
              <a:buFont typeface="Symbol" panose="05050102010706020507" pitchFamily="18" charset="2"/>
              <a:buChar char=""/>
            </a:pPr>
            <a:r>
              <a:rPr lang="en-US" sz="1900" b="1" dirty="0" err="1">
                <a:solidFill>
                  <a:srgbClr val="548DD4"/>
                </a:solidFill>
                <a:latin typeface="Calibri" panose="020F0502020204030204" pitchFamily="34" charset="0"/>
                <a:ea typeface="Calibri" panose="020F0502020204030204" pitchFamily="34" charset="0"/>
                <a:cs typeface="Open Sans" panose="020B0606030504020204" pitchFamily="34" charset="0"/>
              </a:rPr>
              <a:t>Apoio</a:t>
            </a:r>
            <a:r>
              <a:rPr lang="en-US" sz="1900" b="1" dirty="0">
                <a:solidFill>
                  <a:srgbClr val="548DD4"/>
                </a:solidFill>
                <a:latin typeface="Calibri" panose="020F0502020204030204" pitchFamily="34" charset="0"/>
                <a:ea typeface="Calibri" panose="020F0502020204030204" pitchFamily="34" charset="0"/>
                <a:cs typeface="Open Sans" panose="020B0606030504020204" pitchFamily="34" charset="0"/>
              </a:rPr>
              <a:t> </a:t>
            </a:r>
            <a:r>
              <a:rPr lang="en-US" sz="1900" b="1" dirty="0" err="1">
                <a:solidFill>
                  <a:srgbClr val="548DD4"/>
                </a:solidFill>
                <a:latin typeface="Calibri" panose="020F0502020204030204" pitchFamily="34" charset="0"/>
                <a:ea typeface="Calibri" panose="020F0502020204030204" pitchFamily="34" charset="0"/>
                <a:cs typeface="Open Sans" panose="020B0606030504020204" pitchFamily="34" charset="0"/>
              </a:rPr>
              <a:t>político</a:t>
            </a:r>
            <a:r>
              <a:rPr lang="en-US" sz="1900" b="1" dirty="0">
                <a:solidFill>
                  <a:srgbClr val="548DD4"/>
                </a:solidFill>
                <a:latin typeface="Calibri" panose="020F0502020204030204" pitchFamily="34" charset="0"/>
                <a:ea typeface="Calibri" panose="020F0502020204030204" pitchFamily="34" charset="0"/>
                <a:cs typeface="Open Sans" panose="020B0606030504020204" pitchFamily="34" charset="0"/>
              </a:rPr>
              <a:t> e </a:t>
            </a:r>
            <a:r>
              <a:rPr lang="en-US" sz="1900" b="1" dirty="0" err="1">
                <a:solidFill>
                  <a:srgbClr val="548DD4"/>
                </a:solidFill>
                <a:latin typeface="Calibri" panose="020F0502020204030204" pitchFamily="34" charset="0"/>
                <a:ea typeface="Calibri" panose="020F0502020204030204" pitchFamily="34" charset="0"/>
                <a:cs typeface="Open Sans" panose="020B0606030504020204" pitchFamily="34" charset="0"/>
              </a:rPr>
              <a:t>regulamentação</a:t>
            </a:r>
            <a:r>
              <a:rPr lang="en-US" sz="1900" b="1" dirty="0">
                <a:solidFill>
                  <a:srgbClr val="548DD4"/>
                </a:solidFill>
                <a:latin typeface="Calibri" panose="020F0502020204030204" pitchFamily="34" charset="0"/>
                <a:ea typeface="Calibri" panose="020F0502020204030204" pitchFamily="34" charset="0"/>
                <a:cs typeface="Open Sans" panose="020B0606030504020204" pitchFamily="34" charset="0"/>
              </a:rPr>
              <a:t>:</a:t>
            </a:r>
            <a:r>
              <a:rPr lang="en-US" sz="19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a:t>
            </a:r>
            <a:r>
              <a:rPr lang="pt-PT" sz="1900" dirty="0">
                <a:solidFill>
                  <a:srgbClr val="2987C7"/>
                </a:solidFill>
                <a:latin typeface="Calibri" panose="020F0502020204030204" pitchFamily="34" charset="0"/>
                <a:ea typeface="Calibri" panose="020F0502020204030204" pitchFamily="34" charset="0"/>
                <a:cs typeface="Open Sans" panose="020B0606030504020204" pitchFamily="34" charset="0"/>
              </a:rPr>
              <a:t>Para promover a </a:t>
            </a:r>
            <a:r>
              <a:rPr lang="pt-PT" sz="1900" dirty="0" err="1">
                <a:solidFill>
                  <a:srgbClr val="2987C7"/>
                </a:solidFill>
                <a:latin typeface="Calibri" panose="020F0502020204030204" pitchFamily="34" charset="0"/>
                <a:ea typeface="Calibri" panose="020F0502020204030204" pitchFamily="34" charset="0"/>
                <a:cs typeface="Open Sans" panose="020B0606030504020204" pitchFamily="34" charset="0"/>
              </a:rPr>
              <a:t>bioeconomia</a:t>
            </a:r>
            <a:r>
              <a:rPr lang="pt-PT" sz="1900" dirty="0">
                <a:solidFill>
                  <a:srgbClr val="2987C7"/>
                </a:solidFill>
                <a:latin typeface="Calibri" panose="020F0502020204030204" pitchFamily="34" charset="0"/>
                <a:ea typeface="Calibri" panose="020F0502020204030204" pitchFamily="34" charset="0"/>
                <a:cs typeface="Open Sans" panose="020B0606030504020204" pitchFamily="34" charset="0"/>
              </a:rPr>
              <a:t>, os governos implementam frequentemente políticas e regulamentos de apoio. Estas podem incluir incentivos financeiros, benefícios fiscais, mandatos de energias renováveis e normas de sustentabilidade para encorajar a adoção de tecnologias de base biológica</a:t>
            </a:r>
            <a:r>
              <a:rPr lang="en-US" sz="19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9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600"/>
              </a:spcBef>
              <a:spcAft>
                <a:spcPts val="0"/>
              </a:spcAft>
              <a:buFont typeface="Symbol" panose="05050102010706020507" pitchFamily="18" charset="2"/>
              <a:buChar char=""/>
            </a:pPr>
            <a:r>
              <a:rPr lang="en-US" sz="1900" b="1" dirty="0" err="1">
                <a:solidFill>
                  <a:srgbClr val="548DD4"/>
                </a:solidFill>
                <a:latin typeface="Calibri" panose="020F0502020204030204" pitchFamily="34" charset="0"/>
                <a:ea typeface="Calibri" panose="020F0502020204030204" pitchFamily="34" charset="0"/>
                <a:cs typeface="Open Sans" panose="020B0606030504020204" pitchFamily="34" charset="0"/>
              </a:rPr>
              <a:t>Desafios</a:t>
            </a:r>
            <a:r>
              <a:rPr lang="en-US" sz="1900" b="1" dirty="0">
                <a:solidFill>
                  <a:srgbClr val="548DD4"/>
                </a:solidFill>
                <a:latin typeface="Calibri" panose="020F0502020204030204" pitchFamily="34" charset="0"/>
                <a:ea typeface="Calibri" panose="020F0502020204030204" pitchFamily="34" charset="0"/>
                <a:cs typeface="Open Sans" panose="020B0606030504020204" pitchFamily="34" charset="0"/>
              </a:rPr>
              <a:t> e </a:t>
            </a:r>
            <a:r>
              <a:rPr lang="en-US" sz="1900" b="1" dirty="0" err="1">
                <a:solidFill>
                  <a:srgbClr val="548DD4"/>
                </a:solidFill>
                <a:latin typeface="Calibri" panose="020F0502020204030204" pitchFamily="34" charset="0"/>
                <a:ea typeface="Calibri" panose="020F0502020204030204" pitchFamily="34" charset="0"/>
                <a:cs typeface="Open Sans" panose="020B0606030504020204" pitchFamily="34" charset="0"/>
              </a:rPr>
              <a:t>riscos</a:t>
            </a:r>
            <a:r>
              <a:rPr lang="en-US" sz="1900" b="1" dirty="0">
                <a:solidFill>
                  <a:srgbClr val="548DD4"/>
                </a:solidFill>
                <a:latin typeface="Calibri" panose="020F0502020204030204" pitchFamily="34" charset="0"/>
                <a:ea typeface="Calibri" panose="020F0502020204030204" pitchFamily="34" charset="0"/>
                <a:cs typeface="Open Sans" panose="020B0606030504020204" pitchFamily="34" charset="0"/>
              </a:rPr>
              <a:t>:</a:t>
            </a:r>
            <a:r>
              <a:rPr lang="en-US" sz="19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a:t>
            </a:r>
            <a:r>
              <a:rPr lang="pt-PT" sz="1900" dirty="0">
                <a:solidFill>
                  <a:srgbClr val="2987C7"/>
                </a:solidFill>
                <a:latin typeface="Calibri" panose="020F0502020204030204" pitchFamily="34" charset="0"/>
                <a:ea typeface="Calibri" panose="020F0502020204030204" pitchFamily="34" charset="0"/>
                <a:cs typeface="Open Sans" panose="020B0606030504020204" pitchFamily="34" charset="0"/>
              </a:rPr>
              <a:t>Apesar dos potenciais benefícios, a </a:t>
            </a:r>
            <a:r>
              <a:rPr lang="pt-PT" sz="1900" dirty="0" err="1">
                <a:solidFill>
                  <a:srgbClr val="2987C7"/>
                </a:solidFill>
                <a:latin typeface="Calibri" panose="020F0502020204030204" pitchFamily="34" charset="0"/>
                <a:ea typeface="Calibri" panose="020F0502020204030204" pitchFamily="34" charset="0"/>
                <a:cs typeface="Open Sans" panose="020B0606030504020204" pitchFamily="34" charset="0"/>
              </a:rPr>
              <a:t>bioeconomia</a:t>
            </a:r>
            <a:r>
              <a:rPr lang="pt-PT" sz="1900" dirty="0">
                <a:solidFill>
                  <a:srgbClr val="2987C7"/>
                </a:solidFill>
                <a:latin typeface="Calibri" panose="020F0502020204030204" pitchFamily="34" charset="0"/>
                <a:ea typeface="Calibri" panose="020F0502020204030204" pitchFamily="34" charset="0"/>
                <a:cs typeface="Open Sans" panose="020B0606030504020204" pitchFamily="34" charset="0"/>
              </a:rPr>
              <a:t> enfrenta desafios como a concorrência por terras e recursos, os potenciais impactos na segurança alimentar e a garantia da sustentabilidade dos processos de base biológica. A governação adequada, a regulamentação e o envolvimento das partes interessadas são cruciais para enfrentar eficazmente estes desafios</a:t>
            </a:r>
            <a:r>
              <a:rPr lang="en-US" sz="19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900" dirty="0">
              <a:solidFill>
                <a:srgbClr val="2987C7"/>
              </a:solidFill>
              <a:effectLst/>
              <a:latin typeface="Minion Pro"/>
              <a:ea typeface="Times New Roman" panose="02020603050405020304" pitchFamily="18" charset="0"/>
              <a:cs typeface="Open Sans" panose="020B0606030504020204" pitchFamily="34" charset="0"/>
            </a:endParaRPr>
          </a:p>
          <a:p>
            <a:endParaRPr lang="en-US" dirty="0"/>
          </a:p>
        </p:txBody>
      </p:sp>
      <p:sp>
        <p:nvSpPr>
          <p:cNvPr id="6" name="Slide Number Placeholder 5">
            <a:extLst>
              <a:ext uri="{FF2B5EF4-FFF2-40B4-BE49-F238E27FC236}">
                <a16:creationId xmlns:a16="http://schemas.microsoft.com/office/drawing/2014/main" id="{DB0CF445-87E3-5CAF-7BA0-4F8217860BE7}"/>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
        <p:nvSpPr>
          <p:cNvPr id="2" name="Segnaposto piè di pagina 1">
            <a:extLst>
              <a:ext uri="{FF2B5EF4-FFF2-40B4-BE49-F238E27FC236}">
                <a16:creationId xmlns:a16="http://schemas.microsoft.com/office/drawing/2014/main" id="{C777D48C-F0A8-DE3A-5B68-6D6B6BFEC74B}"/>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Module: </a:t>
            </a:r>
            <a:r>
              <a:rPr lang="en-US" b="1" dirty="0">
                <a:solidFill>
                  <a:srgbClr val="94C020"/>
                </a:solidFill>
              </a:rPr>
              <a:t>Bio-economy, circular economy and bio-based products</a:t>
            </a:r>
            <a:r>
              <a:rPr lang="en-US" dirty="0"/>
              <a:t> / Learning Unit: Introduction to bioeconomy - New value chains, Innovation and basic Economics in the Bioeconomy </a:t>
            </a:r>
          </a:p>
        </p:txBody>
      </p:sp>
    </p:spTree>
    <p:extLst>
      <p:ext uri="{BB962C8B-B14F-4D97-AF65-F5344CB8AC3E}">
        <p14:creationId xmlns:p14="http://schemas.microsoft.com/office/powerpoint/2010/main" val="1886154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918D8-14FD-C332-4781-98A0950C87A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79EB630-71BF-FAF0-F39D-DC337B45659D}"/>
              </a:ext>
            </a:extLst>
          </p:cNvPr>
          <p:cNvSpPr>
            <a:spLocks noGrp="1"/>
          </p:cNvSpPr>
          <p:nvPr>
            <p:ph type="title"/>
          </p:nvPr>
        </p:nvSpPr>
        <p:spPr/>
        <p:txBody>
          <a:bodyPr>
            <a:normAutofit/>
          </a:bodyPr>
          <a:lstStyle/>
          <a:p>
            <a:r>
              <a:rPr lang="pt-PT" sz="2400" b="1" dirty="0">
                <a:latin typeface="Calibri" panose="020F0502020204030204" pitchFamily="34" charset="0"/>
                <a:ea typeface="Calibri" panose="020F0502020204030204" pitchFamily="34" charset="0"/>
              </a:rPr>
              <a:t>Ferramentas relacionadas com os </a:t>
            </a:r>
            <a:r>
              <a:rPr lang="pt-PT" sz="2400" b="1" dirty="0" err="1">
                <a:latin typeface="Calibri" panose="020F0502020204030204" pitchFamily="34" charset="0"/>
                <a:ea typeface="Calibri" panose="020F0502020204030204" pitchFamily="34" charset="0"/>
              </a:rPr>
              <a:t>aspectos</a:t>
            </a:r>
            <a:r>
              <a:rPr lang="pt-PT" sz="2400" b="1" dirty="0">
                <a:latin typeface="Calibri" panose="020F0502020204030204" pitchFamily="34" charset="0"/>
                <a:ea typeface="Calibri" panose="020F0502020204030204" pitchFamily="34" charset="0"/>
              </a:rPr>
              <a:t> económicos da </a:t>
            </a:r>
            <a:r>
              <a:rPr lang="pt-PT" sz="2400" b="1" dirty="0" err="1">
                <a:latin typeface="Calibri" panose="020F0502020204030204" pitchFamily="34" charset="0"/>
                <a:ea typeface="Calibri" panose="020F0502020204030204" pitchFamily="34" charset="0"/>
              </a:rPr>
              <a:t>bioeconomia</a:t>
            </a:r>
            <a:endParaRPr lang="en-US" sz="2400" dirty="0"/>
          </a:p>
        </p:txBody>
      </p:sp>
      <p:sp>
        <p:nvSpPr>
          <p:cNvPr id="8" name="Vertical Text Placeholder 7">
            <a:extLst>
              <a:ext uri="{FF2B5EF4-FFF2-40B4-BE49-F238E27FC236}">
                <a16:creationId xmlns:a16="http://schemas.microsoft.com/office/drawing/2014/main" id="{93544517-3689-990E-87C4-16B84A2B573A}"/>
              </a:ext>
            </a:extLst>
          </p:cNvPr>
          <p:cNvSpPr>
            <a:spLocks noGrp="1"/>
          </p:cNvSpPr>
          <p:nvPr>
            <p:ph type="body" orient="vert" idx="1"/>
          </p:nvPr>
        </p:nvSpPr>
        <p:spPr>
          <a:xfrm rot="16200000">
            <a:off x="3163888" y="-1592263"/>
            <a:ext cx="5254624" cy="11372850"/>
          </a:xfrm>
        </p:spPr>
        <p:txBody>
          <a:bodyPr>
            <a:normAutofit fontScale="77500" lnSpcReduction="20000"/>
          </a:bodyPr>
          <a:lstStyle/>
          <a:p>
            <a:pPr marL="342900" marR="0" lvl="0" indent="-342900" algn="just">
              <a:lnSpc>
                <a:spcPct val="115000"/>
              </a:lnSpc>
              <a:spcBef>
                <a:spcPts val="0"/>
              </a:spcBef>
              <a:spcAft>
                <a:spcPts val="0"/>
              </a:spcAft>
              <a:buFont typeface="Symbol" panose="05050102010706020507" pitchFamily="18" charset="2"/>
              <a:buChar char=""/>
            </a:pPr>
            <a:r>
              <a:rPr lang="en-US" sz="1800" dirty="0" err="1">
                <a:solidFill>
                  <a:srgbClr val="2987C7"/>
                </a:solidFill>
                <a:latin typeface="Calibri" panose="020F0502020204030204" pitchFamily="34" charset="0"/>
                <a:ea typeface="Calibri" panose="020F0502020204030204" pitchFamily="34" charset="0"/>
                <a:cs typeface="Open Sans" panose="020B0606030504020204" pitchFamily="34" charset="0"/>
              </a:rPr>
              <a:t>Análise</a:t>
            </a:r>
            <a:r>
              <a:rPr lang="en-US" sz="1800" dirty="0">
                <a:solidFill>
                  <a:srgbClr val="2987C7"/>
                </a:solidFill>
                <a:latin typeface="Calibri" panose="020F0502020204030204" pitchFamily="34" charset="0"/>
                <a:ea typeface="Calibri" panose="020F0502020204030204" pitchFamily="34" charset="0"/>
                <a:cs typeface="Open Sans" panose="020B0606030504020204" pitchFamily="34" charset="0"/>
              </a:rPr>
              <a:t> Input-Output: </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 Esta técnica ajuda a compreender as interdependências entre os diferentes sectores da economia. Pode ser utilizada para estimar o impacto económico das atividades da </a:t>
            </a:r>
            <a:r>
              <a:rPr lang="pt-PT" sz="1800" dirty="0" err="1">
                <a:solidFill>
                  <a:srgbClr val="2987C7"/>
                </a:solidFill>
                <a:latin typeface="Calibri" panose="020F0502020204030204" pitchFamily="34" charset="0"/>
                <a:ea typeface="Calibri" panose="020F0502020204030204" pitchFamily="34" charset="0"/>
                <a:cs typeface="Open Sans" panose="020B0606030504020204" pitchFamily="34" charset="0"/>
              </a:rPr>
              <a:t>bioeconomia</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 em várias indústrias, no emprego e no valor acrescentado</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Ferramentas de avaliação do ciclo de vida (LCA)</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A ACV avalia os impactos ambientais associados ao ciclo de vida de um produto. Estas ferramentas podem também incorporar aspetos económicos, ajudando a avaliar a relação custo-eficácia dos produtos de base biológica em comparação com as alternativas convencionais</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err="1">
                <a:solidFill>
                  <a:srgbClr val="2987C7"/>
                </a:solidFill>
                <a:latin typeface="Calibri" panose="020F0502020204030204" pitchFamily="34" charset="0"/>
                <a:ea typeface="Calibri" panose="020F0502020204030204" pitchFamily="34" charset="0"/>
                <a:cs typeface="Open Sans" panose="020B0606030504020204" pitchFamily="34" charset="0"/>
              </a:rPr>
              <a:t>Modelos</a:t>
            </a:r>
            <a:r>
              <a:rPr lang="en-US" sz="1800" dirty="0">
                <a:solidFill>
                  <a:srgbClr val="2987C7"/>
                </a:solidFill>
                <a:latin typeface="Calibri" panose="020F0502020204030204" pitchFamily="34" charset="0"/>
                <a:ea typeface="Calibri" panose="020F0502020204030204" pitchFamily="34" charset="0"/>
                <a:cs typeface="Open Sans" panose="020B0606030504020204" pitchFamily="34" charset="0"/>
              </a:rPr>
              <a:t> </a:t>
            </a:r>
            <a:r>
              <a:rPr lang="en-US" sz="1800" dirty="0" err="1">
                <a:solidFill>
                  <a:srgbClr val="2987C7"/>
                </a:solidFill>
                <a:latin typeface="Calibri" panose="020F0502020204030204" pitchFamily="34" charset="0"/>
                <a:ea typeface="Calibri" panose="020F0502020204030204" pitchFamily="34" charset="0"/>
                <a:cs typeface="Open Sans" panose="020B0606030504020204" pitchFamily="34" charset="0"/>
              </a:rPr>
              <a:t>económicos</a:t>
            </a:r>
            <a:r>
              <a:rPr lang="en-US" sz="1800" dirty="0">
                <a:solidFill>
                  <a:srgbClr val="2987C7"/>
                </a:solidFill>
                <a:latin typeface="Calibri" panose="020F0502020204030204" pitchFamily="34" charset="0"/>
                <a:ea typeface="Calibri" panose="020F0502020204030204" pitchFamily="34" charset="0"/>
                <a:cs typeface="Open Sans" panose="020B0606030504020204" pitchFamily="34" charset="0"/>
              </a:rPr>
              <a:t>: </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Existem vários modelos económicos que podem simular os efeitos de diferentes políticas, condições de mercado e avanços tecnológicos na </a:t>
            </a:r>
            <a:r>
              <a:rPr lang="pt-PT" sz="1800" dirty="0" err="1">
                <a:solidFill>
                  <a:srgbClr val="2987C7"/>
                </a:solidFill>
                <a:latin typeface="Calibri" panose="020F0502020204030204" pitchFamily="34" charset="0"/>
                <a:ea typeface="Calibri" panose="020F0502020204030204" pitchFamily="34" charset="0"/>
                <a:cs typeface="Open Sans" panose="020B0606030504020204" pitchFamily="34" charset="0"/>
              </a:rPr>
              <a:t>bioeconomia</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 Os exemplos incluem modelos de Equilíbrio Geral Computável (EGC) e modelos baseados em agentes</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solidFill>
                  <a:srgbClr val="2987C7"/>
                </a:solidFill>
                <a:latin typeface="Calibri" panose="020F0502020204030204" pitchFamily="34" charset="0"/>
                <a:ea typeface="Calibri" panose="020F0502020204030204" pitchFamily="34" charset="0"/>
                <a:cs typeface="Open Sans" panose="020B0606030504020204" pitchFamily="34" charset="0"/>
              </a:rPr>
              <a:t>Software de </a:t>
            </a:r>
            <a:r>
              <a:rPr lang="en-US" sz="1800" dirty="0" err="1">
                <a:solidFill>
                  <a:srgbClr val="2987C7"/>
                </a:solidFill>
                <a:latin typeface="Calibri" panose="020F0502020204030204" pitchFamily="34" charset="0"/>
                <a:ea typeface="Calibri" panose="020F0502020204030204" pitchFamily="34" charset="0"/>
                <a:cs typeface="Open Sans" panose="020B0606030504020204" pitchFamily="34" charset="0"/>
              </a:rPr>
              <a:t>modelação</a:t>
            </a:r>
            <a:r>
              <a:rPr lang="en-US" sz="1800" dirty="0">
                <a:solidFill>
                  <a:srgbClr val="2987C7"/>
                </a:solidFill>
                <a:latin typeface="Calibri" panose="020F0502020204030204" pitchFamily="34" charset="0"/>
                <a:ea typeface="Calibri" panose="020F0502020204030204" pitchFamily="34" charset="0"/>
                <a:cs typeface="Open Sans" panose="020B0606030504020204" pitchFamily="34" charset="0"/>
              </a:rPr>
              <a:t> </a:t>
            </a:r>
            <a:r>
              <a:rPr lang="en-US" sz="1800" dirty="0" err="1">
                <a:solidFill>
                  <a:srgbClr val="2987C7"/>
                </a:solidFill>
                <a:latin typeface="Calibri" panose="020F0502020204030204" pitchFamily="34" charset="0"/>
                <a:ea typeface="Calibri" panose="020F0502020204030204" pitchFamily="34" charset="0"/>
                <a:cs typeface="Open Sans" panose="020B0606030504020204" pitchFamily="34" charset="0"/>
              </a:rPr>
              <a:t>bioeconómica</a:t>
            </a:r>
            <a:r>
              <a:rPr lang="en-US" sz="1800" dirty="0">
                <a:solidFill>
                  <a:srgbClr val="2987C7"/>
                </a:solidFill>
                <a:latin typeface="Calibri" panose="020F0502020204030204" pitchFamily="34" charset="0"/>
                <a:ea typeface="Calibri" panose="020F0502020204030204" pitchFamily="34" charset="0"/>
                <a:cs typeface="Open Sans" panose="020B0606030504020204" pitchFamily="34" charset="0"/>
              </a:rPr>
              <a:t>: </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Algumas ferramentas de software são especificamente concebidas para a modelação </a:t>
            </a:r>
            <a:r>
              <a:rPr lang="pt-PT" sz="1800" dirty="0" err="1">
                <a:solidFill>
                  <a:srgbClr val="2987C7"/>
                </a:solidFill>
                <a:latin typeface="Calibri" panose="020F0502020204030204" pitchFamily="34" charset="0"/>
                <a:ea typeface="Calibri" panose="020F0502020204030204" pitchFamily="34" charset="0"/>
                <a:cs typeface="Open Sans" panose="020B0606030504020204" pitchFamily="34" charset="0"/>
              </a:rPr>
              <a:t>bioeconómica</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 Estas ferramentas podem ajudar a analisar as interações entre sistemas ecológicos e económicos. Exemplos incluem o </a:t>
            </a:r>
            <a:r>
              <a:rPr lang="pt-PT" sz="1800" dirty="0" err="1">
                <a:solidFill>
                  <a:srgbClr val="2987C7"/>
                </a:solidFill>
                <a:latin typeface="Calibri" panose="020F0502020204030204" pitchFamily="34" charset="0"/>
                <a:ea typeface="Calibri" panose="020F0502020204030204" pitchFamily="34" charset="0"/>
                <a:cs typeface="Open Sans" panose="020B0606030504020204" pitchFamily="34" charset="0"/>
              </a:rPr>
              <a:t>Bioeconomy</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 </a:t>
            </a:r>
            <a:r>
              <a:rPr lang="pt-PT" sz="1800" dirty="0" err="1">
                <a:solidFill>
                  <a:srgbClr val="2987C7"/>
                </a:solidFill>
                <a:latin typeface="Calibri" panose="020F0502020204030204" pitchFamily="34" charset="0"/>
                <a:ea typeface="Calibri" panose="020F0502020204030204" pitchFamily="34" charset="0"/>
                <a:cs typeface="Open Sans" panose="020B0606030504020204" pitchFamily="34" charset="0"/>
              </a:rPr>
              <a:t>Impact</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 </a:t>
            </a:r>
            <a:r>
              <a:rPr lang="pt-PT" sz="1800" dirty="0" err="1">
                <a:solidFill>
                  <a:srgbClr val="2987C7"/>
                </a:solidFill>
                <a:latin typeface="Calibri" panose="020F0502020204030204" pitchFamily="34" charset="0"/>
                <a:ea typeface="Calibri" panose="020F0502020204030204" pitchFamily="34" charset="0"/>
                <a:cs typeface="Open Sans" panose="020B0606030504020204" pitchFamily="34" charset="0"/>
              </a:rPr>
              <a:t>Model</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 (BIM) e o </a:t>
            </a:r>
            <a:r>
              <a:rPr lang="pt-PT" sz="1800" dirty="0" err="1">
                <a:solidFill>
                  <a:srgbClr val="2987C7"/>
                </a:solidFill>
                <a:latin typeface="Calibri" panose="020F0502020204030204" pitchFamily="34" charset="0"/>
                <a:ea typeface="Calibri" panose="020F0502020204030204" pitchFamily="34" charset="0"/>
                <a:cs typeface="Open Sans" panose="020B0606030504020204" pitchFamily="34" charset="0"/>
              </a:rPr>
              <a:t>BioEcon</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Ferramentas de Análise Custo-Benefício (ACB)</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A ACB avalia os custos e benefícios de um projeto ou política, incluindo os relacionados com a </a:t>
            </a:r>
            <a:r>
              <a:rPr lang="pt-PT" sz="1800" dirty="0" err="1">
                <a:solidFill>
                  <a:srgbClr val="2987C7"/>
                </a:solidFill>
                <a:latin typeface="Calibri" panose="020F0502020204030204" pitchFamily="34" charset="0"/>
                <a:ea typeface="Calibri" panose="020F0502020204030204" pitchFamily="34" charset="0"/>
                <a:cs typeface="Open Sans" panose="020B0606030504020204" pitchFamily="34" charset="0"/>
              </a:rPr>
              <a:t>bioeconomia</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 Estas ferramentas ajudam os decisores a comparar diferentes opções e a determinar a escolha economicamente mais viável</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Ferramentas de análise de mercado</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As ferramentas que fornecem informações sobre as tendências do mercado, a procura e os preços dos produtos de base biológica podem ser essenciais para compreender o potencial económico da </a:t>
            </a:r>
            <a:r>
              <a:rPr lang="pt-PT" sz="1800" dirty="0" err="1">
                <a:solidFill>
                  <a:srgbClr val="2987C7"/>
                </a:solidFill>
                <a:latin typeface="Calibri" panose="020F0502020204030204" pitchFamily="34" charset="0"/>
                <a:ea typeface="Calibri" panose="020F0502020204030204" pitchFamily="34" charset="0"/>
                <a:cs typeface="Open Sans" panose="020B0606030504020204" pitchFamily="34" charset="0"/>
              </a:rPr>
              <a:t>bioeconomia</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solidFill>
                  <a:srgbClr val="2987C7"/>
                </a:solidFill>
                <a:latin typeface="Calibri" panose="020F0502020204030204" pitchFamily="34" charset="0"/>
                <a:ea typeface="Calibri" panose="020F0502020204030204" pitchFamily="34" charset="0"/>
                <a:cs typeface="Open Sans" panose="020B0606030504020204" pitchFamily="34" charset="0"/>
              </a:rPr>
              <a:t>Software de </a:t>
            </a:r>
            <a:r>
              <a:rPr lang="en-US" sz="1800" dirty="0" err="1">
                <a:solidFill>
                  <a:srgbClr val="2987C7"/>
                </a:solidFill>
                <a:latin typeface="Calibri" panose="020F0502020204030204" pitchFamily="34" charset="0"/>
                <a:ea typeface="Calibri" panose="020F0502020204030204" pitchFamily="34" charset="0"/>
                <a:cs typeface="Open Sans" panose="020B0606030504020204" pitchFamily="34" charset="0"/>
              </a:rPr>
              <a:t>análise</a:t>
            </a:r>
            <a:r>
              <a:rPr lang="en-US" sz="1800" dirty="0">
                <a:solidFill>
                  <a:srgbClr val="2987C7"/>
                </a:solidFill>
                <a:latin typeface="Calibri" panose="020F0502020204030204" pitchFamily="34" charset="0"/>
                <a:ea typeface="Calibri" panose="020F0502020204030204" pitchFamily="34" charset="0"/>
                <a:cs typeface="Open Sans" panose="020B0606030504020204" pitchFamily="34" charset="0"/>
              </a:rPr>
              <a:t> </a:t>
            </a:r>
            <a:r>
              <a:rPr lang="en-US" sz="1800" dirty="0" err="1">
                <a:solidFill>
                  <a:srgbClr val="2987C7"/>
                </a:solidFill>
                <a:latin typeface="Calibri" panose="020F0502020204030204" pitchFamily="34" charset="0"/>
                <a:ea typeface="Calibri" panose="020F0502020204030204" pitchFamily="34" charset="0"/>
                <a:cs typeface="Open Sans" panose="020B0606030504020204" pitchFamily="34" charset="0"/>
              </a:rPr>
              <a:t>financeira</a:t>
            </a:r>
            <a:r>
              <a:rPr lang="en-US" sz="1800" dirty="0">
                <a:solidFill>
                  <a:srgbClr val="2987C7"/>
                </a:solidFill>
                <a:latin typeface="Calibri" panose="020F0502020204030204" pitchFamily="34" charset="0"/>
                <a:ea typeface="Calibri" panose="020F0502020204030204" pitchFamily="34" charset="0"/>
                <a:cs typeface="Open Sans" panose="020B0606030504020204" pitchFamily="34" charset="0"/>
              </a:rPr>
              <a:t>: </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Ao avaliar os aspetos económicos dos projetos de </a:t>
            </a:r>
            <a:r>
              <a:rPr lang="pt-PT" sz="1800" dirty="0" err="1">
                <a:solidFill>
                  <a:srgbClr val="2987C7"/>
                </a:solidFill>
                <a:latin typeface="Calibri" panose="020F0502020204030204" pitchFamily="34" charset="0"/>
                <a:ea typeface="Calibri" panose="020F0502020204030204" pitchFamily="34" charset="0"/>
                <a:cs typeface="Open Sans" panose="020B0606030504020204" pitchFamily="34" charset="0"/>
              </a:rPr>
              <a:t>bioeconomia</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 as ferramentas de análise financeira podem ajudar a calcular métricas como o valor atual líquido (NPV), a taxa interna de retorno (IRR) e o período de retorno</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en-US" sz="1800" dirty="0">
                <a:solidFill>
                  <a:srgbClr val="2987C7"/>
                </a:solidFill>
                <a:latin typeface="Calibri" panose="020F0502020204030204" pitchFamily="34" charset="0"/>
                <a:ea typeface="Calibri" panose="020F0502020204030204" pitchFamily="34" charset="0"/>
                <a:cs typeface="Open Sans" panose="020B0606030504020204" pitchFamily="34" charset="0"/>
              </a:rPr>
              <a:t>Software </a:t>
            </a:r>
            <a:r>
              <a:rPr lang="en-US" sz="1800" dirty="0" err="1">
                <a:solidFill>
                  <a:srgbClr val="2987C7"/>
                </a:solidFill>
                <a:latin typeface="Calibri" panose="020F0502020204030204" pitchFamily="34" charset="0"/>
                <a:ea typeface="Calibri" panose="020F0502020204030204" pitchFamily="34" charset="0"/>
                <a:cs typeface="Open Sans" panose="020B0606030504020204" pitchFamily="34" charset="0"/>
              </a:rPr>
              <a:t>estatístico</a:t>
            </a:r>
            <a:r>
              <a:rPr lang="en-US" sz="1800" dirty="0">
                <a:solidFill>
                  <a:srgbClr val="2987C7"/>
                </a:solidFill>
                <a:latin typeface="Calibri" panose="020F0502020204030204" pitchFamily="34" charset="0"/>
                <a:ea typeface="Calibri" panose="020F0502020204030204" pitchFamily="34" charset="0"/>
                <a:cs typeface="Open Sans" panose="020B0606030504020204" pitchFamily="34" charset="0"/>
              </a:rPr>
              <a:t>: </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Software como R ou </a:t>
            </a:r>
            <a:r>
              <a:rPr lang="pt-PT" sz="1800" dirty="0" err="1">
                <a:solidFill>
                  <a:srgbClr val="2987C7"/>
                </a:solidFill>
                <a:latin typeface="Calibri" panose="020F0502020204030204" pitchFamily="34" charset="0"/>
                <a:ea typeface="Calibri" panose="020F0502020204030204" pitchFamily="34" charset="0"/>
                <a:cs typeface="Open Sans" panose="020B0606030504020204" pitchFamily="34" charset="0"/>
              </a:rPr>
              <a:t>Python</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 com bibliotecas apropriadas pode ser utilizado para a análise estatística de dados económicos relacionados com a </a:t>
            </a:r>
            <a:r>
              <a:rPr lang="pt-PT" sz="1800" dirty="0" err="1">
                <a:solidFill>
                  <a:srgbClr val="2987C7"/>
                </a:solidFill>
                <a:latin typeface="Calibri" panose="020F0502020204030204" pitchFamily="34" charset="0"/>
                <a:ea typeface="Calibri" panose="020F0502020204030204" pitchFamily="34" charset="0"/>
                <a:cs typeface="Open Sans" panose="020B0606030504020204" pitchFamily="34" charset="0"/>
              </a:rPr>
              <a:t>bioeconomia</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Ferramentas GIS (Sistema de Informação Geográfica)</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O SIG pode ser utilizado para analisar dados espaciais relacionados com as atividades da </a:t>
            </a:r>
            <a:r>
              <a:rPr lang="pt-PT" sz="1800" dirty="0" err="1">
                <a:solidFill>
                  <a:srgbClr val="2987C7"/>
                </a:solidFill>
                <a:latin typeface="Calibri" panose="020F0502020204030204" pitchFamily="34" charset="0"/>
                <a:ea typeface="Calibri" panose="020F0502020204030204" pitchFamily="34" charset="0"/>
                <a:cs typeface="Open Sans" panose="020B0606030504020204" pitchFamily="34" charset="0"/>
              </a:rPr>
              <a:t>bioeconomia</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 como a utilização do solo, a distribuição de recursos e as redes de transporte</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Bases de dados e repositórios de dados</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 </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O acesso a dados económicos relevantes é crucial para a análise. Várias bases de dados fornecem dados económicos e ambientais relacionados com a </a:t>
            </a:r>
            <a:r>
              <a:rPr lang="pt-PT" sz="1800" dirty="0" err="1">
                <a:solidFill>
                  <a:srgbClr val="2987C7"/>
                </a:solidFill>
                <a:latin typeface="Calibri" panose="020F0502020204030204" pitchFamily="34" charset="0"/>
                <a:ea typeface="Calibri" panose="020F0502020204030204" pitchFamily="34" charset="0"/>
                <a:cs typeface="Open Sans" panose="020B0606030504020204" pitchFamily="34" charset="0"/>
              </a:rPr>
              <a:t>bioeconomia</a:t>
            </a: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 tais como institutos de estatística, instituições de investigação e organizações internacionais</a:t>
            </a: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0" marR="0" lvl="0" indent="0" algn="just">
              <a:lnSpc>
                <a:spcPct val="115000"/>
              </a:lnSpc>
              <a:spcBef>
                <a:spcPts val="600"/>
              </a:spcBef>
              <a:spcAft>
                <a:spcPts val="0"/>
              </a:spcAft>
              <a:buNone/>
            </a:pPr>
            <a:r>
              <a:rPr lang="en-US" sz="1800" dirty="0">
                <a:solidFill>
                  <a:srgbClr val="2987C7"/>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endParaRPr lang="en-US" dirty="0"/>
          </a:p>
        </p:txBody>
      </p:sp>
      <p:sp>
        <p:nvSpPr>
          <p:cNvPr id="6" name="Slide Number Placeholder 5">
            <a:extLst>
              <a:ext uri="{FF2B5EF4-FFF2-40B4-BE49-F238E27FC236}">
                <a16:creationId xmlns:a16="http://schemas.microsoft.com/office/drawing/2014/main" id="{8187EF74-988D-6A6B-A069-F21833B1F979}"/>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2" name="Segnaposto piè di pagina 1">
            <a:extLst>
              <a:ext uri="{FF2B5EF4-FFF2-40B4-BE49-F238E27FC236}">
                <a16:creationId xmlns:a16="http://schemas.microsoft.com/office/drawing/2014/main" id="{B8101576-5113-85C7-2F6A-33DF3C82C4E8}"/>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Module: </a:t>
            </a:r>
            <a:r>
              <a:rPr lang="en-US" b="1" dirty="0">
                <a:solidFill>
                  <a:srgbClr val="94C020"/>
                </a:solidFill>
              </a:rPr>
              <a:t>Bio-economy, circular economy and bio-based products</a:t>
            </a:r>
            <a:r>
              <a:rPr lang="en-US" dirty="0"/>
              <a:t> / Learning Unit: Introduction to bioeconomy - New value chains, Innovation and basic Economics in the Bioeconomy </a:t>
            </a:r>
          </a:p>
        </p:txBody>
      </p:sp>
    </p:spTree>
    <p:extLst>
      <p:ext uri="{BB962C8B-B14F-4D97-AF65-F5344CB8AC3E}">
        <p14:creationId xmlns:p14="http://schemas.microsoft.com/office/powerpoint/2010/main" val="3772453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14538-1550-5770-4F6C-550C4FC617B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FE3933F-C86C-3035-7975-178461BF1BB4}"/>
              </a:ext>
            </a:extLst>
          </p:cNvPr>
          <p:cNvSpPr>
            <a:spLocks noGrp="1"/>
          </p:cNvSpPr>
          <p:nvPr>
            <p:ph type="title"/>
          </p:nvPr>
        </p:nvSpPr>
        <p:spPr/>
        <p:txBody>
          <a:bodyPr>
            <a:normAutofit/>
          </a:bodyPr>
          <a:lstStyle/>
          <a:p>
            <a:r>
              <a:rPr lang="pt-PT" sz="2400" b="1" dirty="0">
                <a:latin typeface="Calibri" panose="020F0502020204030204" pitchFamily="34" charset="0"/>
                <a:ea typeface="Calibri" panose="020F0502020204030204" pitchFamily="34" charset="0"/>
              </a:rPr>
              <a:t>Avaliação do ciclo de vida (LCA</a:t>
            </a:r>
            <a:r>
              <a:rPr lang="en-US" sz="2400" b="1" dirty="0">
                <a:effectLst/>
                <a:latin typeface="Calibri" panose="020F0502020204030204" pitchFamily="34" charset="0"/>
                <a:ea typeface="Calibri" panose="020F0502020204030204" pitchFamily="34" charset="0"/>
              </a:rPr>
              <a:t>) </a:t>
            </a:r>
            <a:endParaRPr lang="en-US" sz="2400" dirty="0"/>
          </a:p>
        </p:txBody>
      </p:sp>
      <p:sp>
        <p:nvSpPr>
          <p:cNvPr id="8" name="Vertical Text Placeholder 7">
            <a:extLst>
              <a:ext uri="{FF2B5EF4-FFF2-40B4-BE49-F238E27FC236}">
                <a16:creationId xmlns:a16="http://schemas.microsoft.com/office/drawing/2014/main" id="{576DCFB2-869C-B265-D6D8-DB946206C43C}"/>
              </a:ext>
            </a:extLst>
          </p:cNvPr>
          <p:cNvSpPr>
            <a:spLocks noGrp="1"/>
          </p:cNvSpPr>
          <p:nvPr>
            <p:ph type="body" orient="vert" idx="1"/>
          </p:nvPr>
        </p:nvSpPr>
        <p:spPr>
          <a:xfrm rot="16200000">
            <a:off x="3163888" y="-1592263"/>
            <a:ext cx="5254624" cy="11372850"/>
          </a:xfrm>
        </p:spPr>
        <p:txBody>
          <a:bodyPr>
            <a:normAutofit lnSpcReduction="10000"/>
          </a:bodyPr>
          <a:lstStyle/>
          <a:p>
            <a:pPr marL="0" marR="0" algn="just">
              <a:lnSpc>
                <a:spcPct val="115000"/>
              </a:lnSpc>
              <a:spcBef>
                <a:spcPts val="0"/>
              </a:spcBef>
              <a:spcAft>
                <a:spcPts val="1125"/>
              </a:spcAft>
            </a:pPr>
            <a:r>
              <a:rPr lang="pt-PT" sz="1800" b="1" dirty="0">
                <a:solidFill>
                  <a:srgbClr val="0070C0"/>
                </a:solidFill>
                <a:latin typeface="Calibri" panose="020F0502020204030204" pitchFamily="34" charset="0"/>
                <a:ea typeface="Calibri" panose="020F0502020204030204" pitchFamily="34" charset="0"/>
                <a:cs typeface="Open Sans" panose="020B0606030504020204" pitchFamily="34" charset="0"/>
              </a:rPr>
              <a:t>A LCA é um método estruturado, abrangente e normalizado internacionalmente (ISO 2006) que visa avaliar os potenciais impactes ambientais associados a um produto, processo ou sistema ao longo do seu ciclo de vida, desde a extração das suas matérias-primas até ao seu fim de vida. O seu </a:t>
            </a:r>
            <a:r>
              <a:rPr lang="pt-PT" sz="1800" b="1">
                <a:solidFill>
                  <a:srgbClr val="0070C0"/>
                </a:solidFill>
                <a:latin typeface="Calibri" panose="020F0502020204030204" pitchFamily="34" charset="0"/>
                <a:ea typeface="Calibri" panose="020F0502020204030204" pitchFamily="34" charset="0"/>
                <a:cs typeface="Open Sans" panose="020B0606030504020204" pitchFamily="34" charset="0"/>
              </a:rPr>
              <a:t>objetivo é:</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quantificar todos os fluxos relevantes de matérias-primas consumidas e de poluentes emitidos ao longo da cadeia de abastecimento;</a:t>
            </a:r>
          </a:p>
          <a:p>
            <a:pPr marL="342900" marR="0" lvl="0" indent="-342900" algn="just">
              <a:lnSpc>
                <a:spcPct val="115000"/>
              </a:lnSpc>
              <a:spcBef>
                <a:spcPts val="0"/>
              </a:spcBef>
              <a:spcAft>
                <a:spcPts val="0"/>
              </a:spcAft>
              <a:buFont typeface="Symbol" panose="05050102010706020507" pitchFamily="18" charset="2"/>
              <a:buChar char=""/>
            </a:pP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avaliar exaustivamente os potenciais impactos no ambiente e na saúde humana de toda a cadeia de abastecimento de um produto e identificar os pontos críticos de impacto ambiental em toda a cadeia de abastecimento</a:t>
            </a:r>
          </a:p>
          <a:p>
            <a:pPr marL="342900" marR="0" lvl="0" indent="-342900" algn="just">
              <a:lnSpc>
                <a:spcPct val="115000"/>
              </a:lnSpc>
              <a:spcBef>
                <a:spcPts val="0"/>
              </a:spcBef>
              <a:spcAft>
                <a:spcPts val="0"/>
              </a:spcAft>
              <a:buFont typeface="Symbol" panose="05050102010706020507" pitchFamily="18" charset="2"/>
              <a:buChar char=""/>
            </a:pPr>
            <a:r>
              <a:rPr lang="pt-PT" sz="1800" dirty="0">
                <a:solidFill>
                  <a:srgbClr val="2987C7"/>
                </a:solidFill>
                <a:latin typeface="Calibri" panose="020F0502020204030204" pitchFamily="34" charset="0"/>
                <a:ea typeface="Calibri" panose="020F0502020204030204" pitchFamily="34" charset="0"/>
                <a:cs typeface="Open Sans" panose="020B0606030504020204" pitchFamily="34" charset="0"/>
              </a:rPr>
              <a:t>identificar soluções de compromisso entre fases do ciclo de vida, categorias de impacto ou regiões que possam conduzir a uma transferência dos encargos ambientais</a:t>
            </a: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457200" marR="0" indent="0" algn="just">
              <a:lnSpc>
                <a:spcPct val="115000"/>
              </a:lnSpc>
              <a:spcBef>
                <a:spcPts val="0"/>
              </a:spcBef>
              <a:spcAft>
                <a:spcPts val="0"/>
              </a:spcAft>
            </a:pPr>
            <a:endParaRPr lang="en-US" sz="1800" dirty="0">
              <a:solidFill>
                <a:srgbClr val="2987C7"/>
              </a:solidFill>
              <a:effectLst/>
              <a:latin typeface="Minion Pro"/>
              <a:ea typeface="Times New Roman" panose="02020603050405020304" pitchFamily="18" charset="0"/>
              <a:cs typeface="Open Sans" panose="020B0606030504020204" pitchFamily="34" charset="0"/>
            </a:endParaRPr>
          </a:p>
          <a:p>
            <a:pPr marL="0" indent="0">
              <a:buNone/>
            </a:pPr>
            <a:r>
              <a:rPr lang="en-US" sz="1800" dirty="0">
                <a:solidFill>
                  <a:srgbClr val="000000"/>
                </a:solidFill>
                <a:effectLst/>
                <a:latin typeface="Calibri" panose="020F0502020204030204" pitchFamily="34" charset="0"/>
                <a:ea typeface="Calibri" panose="020F0502020204030204" pitchFamily="34" charset="0"/>
              </a:rPr>
              <a:t>A LCA </a:t>
            </a:r>
            <a:r>
              <a:rPr lang="pt-PT" sz="1800" dirty="0">
                <a:solidFill>
                  <a:srgbClr val="000000"/>
                </a:solidFill>
                <a:latin typeface="Calibri" panose="020F0502020204030204" pitchFamily="34" charset="0"/>
                <a:ea typeface="Calibri" panose="020F0502020204030204" pitchFamily="34" charset="0"/>
              </a:rPr>
              <a:t>é implementada em quatro fases</a:t>
            </a:r>
            <a:r>
              <a:rPr lang="en-US" sz="1800" dirty="0">
                <a:solidFill>
                  <a:srgbClr val="000000"/>
                </a:solidFill>
                <a:effectLst/>
                <a:latin typeface="Calibri" panose="020F0502020204030204" pitchFamily="34" charset="0"/>
                <a:ea typeface="Calibri" panose="020F0502020204030204" pitchFamily="34" charset="0"/>
              </a:rPr>
              <a:t>: </a:t>
            </a:r>
          </a:p>
          <a:p>
            <a:pPr marL="342900" indent="-342900">
              <a:buAutoNum type="arabicParenBoth"/>
            </a:pPr>
            <a:r>
              <a:rPr lang="pt-PT" sz="1800" dirty="0">
                <a:solidFill>
                  <a:srgbClr val="000000"/>
                </a:solidFill>
                <a:latin typeface="Calibri" panose="020F0502020204030204" pitchFamily="34" charset="0"/>
                <a:ea typeface="Calibri" panose="020F0502020204030204" pitchFamily="34" charset="0"/>
              </a:rPr>
              <a:t>definição do objetivo e do âmbito;</a:t>
            </a:r>
          </a:p>
          <a:p>
            <a:pPr marL="342900" indent="-342900">
              <a:buAutoNum type="arabicParenBoth"/>
            </a:pPr>
            <a:r>
              <a:rPr lang="pt-PT" sz="1800" dirty="0">
                <a:solidFill>
                  <a:srgbClr val="000000"/>
                </a:solidFill>
                <a:latin typeface="Calibri" panose="020F0502020204030204" pitchFamily="34" charset="0"/>
                <a:ea typeface="Calibri" panose="020F0502020204030204" pitchFamily="34" charset="0"/>
              </a:rPr>
              <a:t>inventário do ciclo de vida (LC I); </a:t>
            </a:r>
          </a:p>
          <a:p>
            <a:pPr marL="342900" indent="-342900">
              <a:buAutoNum type="arabicParenBoth"/>
            </a:pPr>
            <a:r>
              <a:rPr lang="pt-PT" sz="1800" dirty="0">
                <a:solidFill>
                  <a:srgbClr val="000000"/>
                </a:solidFill>
                <a:latin typeface="Calibri" panose="020F0502020204030204" pitchFamily="34" charset="0"/>
                <a:ea typeface="Calibri" panose="020F0502020204030204" pitchFamily="34" charset="0"/>
              </a:rPr>
              <a:t>avaliação do impacte do ciclo de vida (LC IA); e</a:t>
            </a:r>
          </a:p>
          <a:p>
            <a:pPr marL="342900" indent="-342900">
              <a:buAutoNum type="arabicParenBoth"/>
            </a:pPr>
            <a:r>
              <a:rPr lang="pt-PT" sz="1800" dirty="0">
                <a:solidFill>
                  <a:srgbClr val="000000"/>
                </a:solidFill>
                <a:latin typeface="Calibri" panose="020F0502020204030204" pitchFamily="34" charset="0"/>
                <a:ea typeface="Calibri" panose="020F0502020204030204" pitchFamily="34" charset="0"/>
              </a:rPr>
              <a:t>interpretação dos resultados.</a:t>
            </a:r>
            <a:endParaRPr lang="en-US" dirty="0"/>
          </a:p>
        </p:txBody>
      </p:sp>
      <p:sp>
        <p:nvSpPr>
          <p:cNvPr id="6" name="Slide Number Placeholder 5">
            <a:extLst>
              <a:ext uri="{FF2B5EF4-FFF2-40B4-BE49-F238E27FC236}">
                <a16:creationId xmlns:a16="http://schemas.microsoft.com/office/drawing/2014/main" id="{60ACBCF7-79C6-8DB8-AB4E-2C77A6D381BC}"/>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
        <p:nvSpPr>
          <p:cNvPr id="2" name="Segnaposto piè di pagina 1">
            <a:extLst>
              <a:ext uri="{FF2B5EF4-FFF2-40B4-BE49-F238E27FC236}">
                <a16:creationId xmlns:a16="http://schemas.microsoft.com/office/drawing/2014/main" id="{882A54AB-3BDF-B52A-5D7E-B7A368B9DE0C}"/>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Module: </a:t>
            </a:r>
            <a:r>
              <a:rPr lang="en-US" b="1" dirty="0">
                <a:solidFill>
                  <a:srgbClr val="94C020"/>
                </a:solidFill>
              </a:rPr>
              <a:t>Bio-economy, circular economy and bio-based products</a:t>
            </a:r>
            <a:r>
              <a:rPr lang="en-US" dirty="0"/>
              <a:t> / Learning Unit: Introduction to bioeconomy - New value chains, Innovation and basic Economics in the Bioeconomy </a:t>
            </a:r>
          </a:p>
        </p:txBody>
      </p:sp>
    </p:spTree>
    <p:extLst>
      <p:ext uri="{BB962C8B-B14F-4D97-AF65-F5344CB8AC3E}">
        <p14:creationId xmlns:p14="http://schemas.microsoft.com/office/powerpoint/2010/main" val="2826364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0596B-0C52-BDC0-855E-C41A9BCF6DB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D86CCB0-5F7C-50BD-CDF3-F36265058E8D}"/>
              </a:ext>
            </a:extLst>
          </p:cNvPr>
          <p:cNvSpPr>
            <a:spLocks noGrp="1"/>
          </p:cNvSpPr>
          <p:nvPr>
            <p:ph type="title"/>
          </p:nvPr>
        </p:nvSpPr>
        <p:spPr/>
        <p:txBody>
          <a:bodyPr>
            <a:normAutofit/>
          </a:bodyPr>
          <a:lstStyle/>
          <a:p>
            <a:r>
              <a:rPr lang="en-US" sz="2400" b="1" dirty="0">
                <a:solidFill>
                  <a:srgbClr val="0070C0"/>
                </a:solidFill>
                <a:latin typeface="Calibri" panose="020F0502020204030204" pitchFamily="34" charset="0"/>
                <a:ea typeface="Calibri" panose="020F0502020204030204" pitchFamily="34" charset="0"/>
              </a:rPr>
              <a:t>Plano de </a:t>
            </a:r>
            <a:r>
              <a:rPr lang="en-US" sz="2400" b="1" dirty="0" err="1">
                <a:solidFill>
                  <a:srgbClr val="0070C0"/>
                </a:solidFill>
                <a:latin typeface="Calibri" panose="020F0502020204030204" pitchFamily="34" charset="0"/>
                <a:ea typeface="Calibri" panose="020F0502020204030204" pitchFamily="34" charset="0"/>
              </a:rPr>
              <a:t>gestão</a:t>
            </a:r>
            <a:r>
              <a:rPr lang="en-US" sz="2400" b="1" dirty="0">
                <a:solidFill>
                  <a:srgbClr val="0070C0"/>
                </a:solidFill>
                <a:latin typeface="Calibri" panose="020F0502020204030204" pitchFamily="34" charset="0"/>
                <a:ea typeface="Calibri" panose="020F0502020204030204" pitchFamily="34" charset="0"/>
              </a:rPr>
              <a:t> </a:t>
            </a:r>
            <a:r>
              <a:rPr lang="en-US" sz="2400" b="1" dirty="0" err="1">
                <a:solidFill>
                  <a:srgbClr val="0070C0"/>
                </a:solidFill>
                <a:latin typeface="Calibri" panose="020F0502020204030204" pitchFamily="34" charset="0"/>
                <a:ea typeface="Calibri" panose="020F0502020204030204" pitchFamily="34" charset="0"/>
              </a:rPr>
              <a:t>estratégica</a:t>
            </a:r>
            <a:endParaRPr lang="en-US" sz="2400" b="1" dirty="0">
              <a:solidFill>
                <a:srgbClr val="0070C0"/>
              </a:solidFill>
              <a:latin typeface="Calibri" panose="020F0502020204030204" pitchFamily="34" charset="0"/>
            </a:endParaRPr>
          </a:p>
        </p:txBody>
      </p:sp>
      <p:sp>
        <p:nvSpPr>
          <p:cNvPr id="8" name="Vertical Text Placeholder 7">
            <a:extLst>
              <a:ext uri="{FF2B5EF4-FFF2-40B4-BE49-F238E27FC236}">
                <a16:creationId xmlns:a16="http://schemas.microsoft.com/office/drawing/2014/main" id="{FCE4821F-0C89-435B-69AF-1596B54A9D1B}"/>
              </a:ext>
            </a:extLst>
          </p:cNvPr>
          <p:cNvSpPr>
            <a:spLocks noGrp="1"/>
          </p:cNvSpPr>
          <p:nvPr>
            <p:ph idx="1"/>
          </p:nvPr>
        </p:nvSpPr>
        <p:spPr/>
        <p:txBody>
          <a:bodyPr>
            <a:normAutofit fontScale="85000" lnSpcReduction="10000"/>
          </a:bodyPr>
          <a:lstStyle/>
          <a:p>
            <a:pPr marL="0" marR="0" indent="0" algn="just">
              <a:lnSpc>
                <a:spcPct val="115000"/>
              </a:lnSpc>
              <a:spcBef>
                <a:spcPts val="0"/>
              </a:spcBef>
              <a:spcAft>
                <a:spcPts val="1125"/>
              </a:spcAft>
              <a:buNone/>
            </a:pPr>
            <a:r>
              <a:rPr lang="pt-PT" sz="1800" dirty="0">
                <a:solidFill>
                  <a:srgbClr val="000000"/>
                </a:solidFill>
                <a:latin typeface="Calibri" panose="020F0502020204030204" pitchFamily="34" charset="0"/>
                <a:ea typeface="Times New Roman" panose="02020603050405020304" pitchFamily="18" charset="0"/>
                <a:cs typeface="Open Sans" panose="020B0606030504020204" pitchFamily="34" charset="0"/>
              </a:rPr>
              <a:t>A implementação de um plano de </a:t>
            </a:r>
            <a:r>
              <a:rPr lang="pt-PT" sz="1800" dirty="0" err="1">
                <a:solidFill>
                  <a:srgbClr val="000000"/>
                </a:solidFill>
                <a:latin typeface="Calibri" panose="020F0502020204030204" pitchFamily="34" charset="0"/>
                <a:ea typeface="Times New Roman" panose="02020603050405020304" pitchFamily="18" charset="0"/>
                <a:cs typeface="Open Sans" panose="020B0606030504020204" pitchFamily="34" charset="0"/>
              </a:rPr>
              <a:t>bioeconomia</a:t>
            </a:r>
            <a:r>
              <a:rPr lang="pt-PT" sz="1800" dirty="0">
                <a:solidFill>
                  <a:srgbClr val="000000"/>
                </a:solidFill>
                <a:latin typeface="Calibri" panose="020F0502020204030204" pitchFamily="34" charset="0"/>
                <a:ea typeface="Times New Roman" panose="02020603050405020304" pitchFamily="18" charset="0"/>
                <a:cs typeface="Open Sans" panose="020B0606030504020204" pitchFamily="34" charset="0"/>
              </a:rPr>
              <a:t> sustentável pode exigir alterações e melhorias em muitos aspetos das empresas rurais. Estes podem incluir, se for caso disso</a:t>
            </a:r>
            <a:r>
              <a:rPr lang="en-US" sz="1800"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pt-PT" sz="1800" dirty="0">
                <a:solidFill>
                  <a:srgbClr val="000000"/>
                </a:solidFill>
                <a:latin typeface="Calibri" panose="020F0502020204030204" pitchFamily="34" charset="0"/>
                <a:ea typeface="Times New Roman" panose="02020603050405020304" pitchFamily="18" charset="0"/>
                <a:cs typeface="Open Sans" panose="020B0606030504020204" pitchFamily="34" charset="0"/>
              </a:rPr>
              <a:t>melhorar as cadeias de abastecimento e de valor existentes e desenvolver novas cadeias; </a:t>
            </a:r>
          </a:p>
          <a:p>
            <a:pPr marL="0" marR="0" algn="just">
              <a:lnSpc>
                <a:spcPct val="115000"/>
              </a:lnSpc>
              <a:spcBef>
                <a:spcPts val="0"/>
              </a:spcBef>
              <a:spcAft>
                <a:spcPts val="1125"/>
              </a:spcAft>
            </a:pPr>
            <a:r>
              <a:rPr lang="pt-PT" sz="1800" dirty="0">
                <a:solidFill>
                  <a:srgbClr val="000000"/>
                </a:solidFill>
                <a:latin typeface="Calibri" panose="020F0502020204030204" pitchFamily="34" charset="0"/>
                <a:ea typeface="Times New Roman" panose="02020603050405020304" pitchFamily="18" charset="0"/>
                <a:cs typeface="Open Sans" panose="020B0606030504020204" pitchFamily="34" charset="0"/>
              </a:rPr>
              <a:t>alterar as práticas e os sistemas de gestão das terras para garantir que os sectores agrícola e florestal salvaguardem os seus solos e a sua capacidade produtiva face aos impactos das alterações climáticas;</a:t>
            </a:r>
          </a:p>
          <a:p>
            <a:pPr marL="0" marR="0" algn="just">
              <a:lnSpc>
                <a:spcPct val="115000"/>
              </a:lnSpc>
              <a:spcBef>
                <a:spcPts val="0"/>
              </a:spcBef>
              <a:spcAft>
                <a:spcPts val="1125"/>
              </a:spcAft>
            </a:pPr>
            <a:r>
              <a:rPr lang="pt-PT" sz="1800" dirty="0">
                <a:solidFill>
                  <a:srgbClr val="000000"/>
                </a:solidFill>
                <a:latin typeface="Calibri" panose="020F0502020204030204" pitchFamily="34" charset="0"/>
                <a:ea typeface="Times New Roman" panose="02020603050405020304" pitchFamily="18" charset="0"/>
                <a:cs typeface="Open Sans" panose="020B0606030504020204" pitchFamily="34" charset="0"/>
              </a:rPr>
              <a:t> alterar a forma como os recursos naturais são geridos, a fim de garantir a sua disponibilidade para utilização pelas gerações futuras; </a:t>
            </a:r>
          </a:p>
          <a:p>
            <a:pPr marL="0" marR="0" algn="just">
              <a:lnSpc>
                <a:spcPct val="115000"/>
              </a:lnSpc>
              <a:spcBef>
                <a:spcPts val="0"/>
              </a:spcBef>
              <a:spcAft>
                <a:spcPts val="1125"/>
              </a:spcAft>
            </a:pPr>
            <a:r>
              <a:rPr lang="pt-PT" sz="1800" dirty="0">
                <a:solidFill>
                  <a:srgbClr val="000000"/>
                </a:solidFill>
                <a:latin typeface="Calibri" panose="020F0502020204030204" pitchFamily="34" charset="0"/>
                <a:ea typeface="Times New Roman" panose="02020603050405020304" pitchFamily="18" charset="0"/>
                <a:cs typeface="Open Sans" panose="020B0606030504020204" pitchFamily="34" charset="0"/>
              </a:rPr>
              <a:t>fornecer bens públicos ambientais, incluindo a biodiversidade e as paisagens de elevado valor natural, como recurso para os serviços da </a:t>
            </a:r>
            <a:r>
              <a:rPr lang="pt-PT" sz="1800" dirty="0" err="1">
                <a:solidFill>
                  <a:srgbClr val="000000"/>
                </a:solidFill>
                <a:latin typeface="Calibri" panose="020F0502020204030204" pitchFamily="34" charset="0"/>
                <a:ea typeface="Times New Roman" panose="02020603050405020304" pitchFamily="18" charset="0"/>
                <a:cs typeface="Open Sans" panose="020B0606030504020204" pitchFamily="34" charset="0"/>
              </a:rPr>
              <a:t>bioeconomia</a:t>
            </a:r>
            <a:r>
              <a:rPr lang="pt-PT" sz="1800" dirty="0">
                <a:solidFill>
                  <a:srgbClr val="000000"/>
                </a:solidFill>
                <a:latin typeface="Calibri" panose="020F0502020204030204" pitchFamily="34" charset="0"/>
                <a:ea typeface="Times New Roman" panose="02020603050405020304" pitchFamily="18" charset="0"/>
                <a:cs typeface="Open Sans" panose="020B0606030504020204" pitchFamily="34" charset="0"/>
              </a:rPr>
              <a:t>; </a:t>
            </a:r>
          </a:p>
          <a:p>
            <a:pPr marL="0" marR="0" algn="just">
              <a:lnSpc>
                <a:spcPct val="115000"/>
              </a:lnSpc>
              <a:spcBef>
                <a:spcPts val="0"/>
              </a:spcBef>
              <a:spcAft>
                <a:spcPts val="1125"/>
              </a:spcAft>
            </a:pPr>
            <a:r>
              <a:rPr lang="pt-PT" sz="1800" dirty="0">
                <a:solidFill>
                  <a:srgbClr val="000000"/>
                </a:solidFill>
                <a:latin typeface="Calibri" panose="020F0502020204030204" pitchFamily="34" charset="0"/>
                <a:ea typeface="Times New Roman" panose="02020603050405020304" pitchFamily="18" charset="0"/>
                <a:cs typeface="Open Sans" panose="020B0606030504020204" pitchFamily="34" charset="0"/>
              </a:rPr>
              <a:t>acrescentar valor aos produtos existentes e criar novos produtos numa </a:t>
            </a:r>
            <a:r>
              <a:rPr lang="pt-PT" sz="1800" dirty="0" err="1">
                <a:solidFill>
                  <a:srgbClr val="000000"/>
                </a:solidFill>
                <a:latin typeface="Calibri" panose="020F0502020204030204" pitchFamily="34" charset="0"/>
                <a:ea typeface="Times New Roman" panose="02020603050405020304" pitchFamily="18" charset="0"/>
                <a:cs typeface="Open Sans" panose="020B0606030504020204" pitchFamily="34" charset="0"/>
              </a:rPr>
              <a:t>bioeconomia</a:t>
            </a:r>
            <a:r>
              <a:rPr lang="pt-PT" sz="1800" dirty="0">
                <a:solidFill>
                  <a:srgbClr val="000000"/>
                </a:solidFill>
                <a:latin typeface="Calibri" panose="020F0502020204030204" pitchFamily="34" charset="0"/>
                <a:ea typeface="Times New Roman" panose="02020603050405020304" pitchFamily="18" charset="0"/>
                <a:cs typeface="Open Sans" panose="020B0606030504020204" pitchFamily="34" charset="0"/>
              </a:rPr>
              <a:t> circular;  </a:t>
            </a:r>
          </a:p>
          <a:p>
            <a:pPr marL="0" marR="0" algn="just">
              <a:lnSpc>
                <a:spcPct val="115000"/>
              </a:lnSpc>
              <a:spcBef>
                <a:spcPts val="0"/>
              </a:spcBef>
              <a:spcAft>
                <a:spcPts val="1125"/>
              </a:spcAft>
            </a:pPr>
            <a:r>
              <a:rPr lang="pt-PT" sz="1800" dirty="0">
                <a:solidFill>
                  <a:srgbClr val="000000"/>
                </a:solidFill>
                <a:latin typeface="Calibri" panose="020F0502020204030204" pitchFamily="34" charset="0"/>
                <a:ea typeface="Times New Roman" panose="02020603050405020304" pitchFamily="18" charset="0"/>
                <a:cs typeface="Open Sans" panose="020B0606030504020204" pitchFamily="34" charset="0"/>
              </a:rPr>
              <a:t>desenvolver as competências, os conhecimentos e as capacidades para que tudo isto aconteça. </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10675B7F-504D-FE9D-6FBC-EDC8A3FA9B64}"/>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
        <p:nvSpPr>
          <p:cNvPr id="2" name="Segnaposto piè di pagina 1">
            <a:extLst>
              <a:ext uri="{FF2B5EF4-FFF2-40B4-BE49-F238E27FC236}">
                <a16:creationId xmlns:a16="http://schemas.microsoft.com/office/drawing/2014/main" id="{0E65D41D-7369-AFC0-1113-D5200B80AA14}"/>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Module: </a:t>
            </a:r>
            <a:r>
              <a:rPr lang="en-US" b="1" dirty="0">
                <a:solidFill>
                  <a:srgbClr val="94C020"/>
                </a:solidFill>
              </a:rPr>
              <a:t>Bio-economy, circular economy and bio-based products</a:t>
            </a:r>
            <a:r>
              <a:rPr lang="en-US" dirty="0"/>
              <a:t> / Learning Unit: Introduction to bioeconomy - New value chains, Innovation and basic Economics in the Bioeconomy </a:t>
            </a:r>
          </a:p>
        </p:txBody>
      </p:sp>
      <p:pic>
        <p:nvPicPr>
          <p:cNvPr id="3074" name="Picture 2" descr="Free Crop anonymous black male freelancer working on netbook in park cafe Stock Photo">
            <a:extLst>
              <a:ext uri="{FF2B5EF4-FFF2-40B4-BE49-F238E27FC236}">
                <a16:creationId xmlns:a16="http://schemas.microsoft.com/office/drawing/2014/main" id="{E36A1CEF-7774-D811-97E8-0E32B6D0C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14" y="2334407"/>
            <a:ext cx="476250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036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1E0D6-D871-AEA7-6E93-30AB6A7FCE32}"/>
              </a:ext>
            </a:extLst>
          </p:cNvPr>
          <p:cNvSpPr>
            <a:spLocks noGrp="1"/>
          </p:cNvSpPr>
          <p:nvPr>
            <p:ph type="title"/>
          </p:nvPr>
        </p:nvSpPr>
        <p:spPr>
          <a:xfrm>
            <a:off x="838200" y="681038"/>
            <a:ext cx="10515600" cy="706440"/>
          </a:xfrm>
        </p:spPr>
        <p:txBody>
          <a:bodyPr/>
          <a:lstStyle/>
          <a:p>
            <a:pPr marL="0" marR="0">
              <a:lnSpc>
                <a:spcPct val="115000"/>
              </a:lnSpc>
              <a:spcBef>
                <a:spcPts val="0"/>
              </a:spcBef>
              <a:spcAft>
                <a:spcPts val="1125"/>
              </a:spcAft>
            </a:pPr>
            <a:r>
              <a:rPr lang="en-US" sz="1800" b="1"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rPr>
              <a:t> </a:t>
            </a:r>
            <a:br>
              <a:rPr lang="en-US" sz="1800" dirty="0">
                <a:solidFill>
                  <a:srgbClr val="000000"/>
                </a:solidFill>
                <a:effectLst/>
                <a:latin typeface="Minion Pro"/>
                <a:ea typeface="Times New Roman" panose="02020603050405020304" pitchFamily="18" charset="0"/>
                <a:cs typeface="Open Sans" panose="020B0606030504020204" pitchFamily="34" charset="0"/>
              </a:rPr>
            </a:br>
            <a:r>
              <a:rPr lang="pt-PT" sz="1800" b="1" i="1" dirty="0">
                <a:solidFill>
                  <a:srgbClr val="000000"/>
                </a:solidFill>
                <a:latin typeface="Calibri" panose="020F0502020204030204" pitchFamily="34" charset="0"/>
                <a:ea typeface="Times New Roman" panose="02020603050405020304" pitchFamily="18" charset="0"/>
              </a:rPr>
              <a:t>Passos simples sobre como desenvolver um produto de serviço no âmbito da </a:t>
            </a:r>
            <a:r>
              <a:rPr lang="pt-PT" sz="1800" b="1" i="1" dirty="0" err="1">
                <a:solidFill>
                  <a:srgbClr val="000000"/>
                </a:solidFill>
                <a:latin typeface="Calibri" panose="020F0502020204030204" pitchFamily="34" charset="0"/>
                <a:ea typeface="Times New Roman" panose="02020603050405020304" pitchFamily="18" charset="0"/>
              </a:rPr>
              <a:t>bioeconomia</a:t>
            </a:r>
            <a:r>
              <a:rPr lang="pt-PT" sz="1800" b="1" i="1" dirty="0">
                <a:solidFill>
                  <a:srgbClr val="000000"/>
                </a:solidFill>
                <a:latin typeface="Calibri" panose="020F0502020204030204" pitchFamily="34" charset="0"/>
                <a:ea typeface="Times New Roman" panose="02020603050405020304" pitchFamily="18" charset="0"/>
              </a:rPr>
              <a:t> a </a:t>
            </a:r>
            <a:r>
              <a:rPr lang="pt-PT" sz="1800" b="1" i="1" dirty="0" err="1">
                <a:solidFill>
                  <a:srgbClr val="000000"/>
                </a:solidFill>
                <a:latin typeface="Calibri" panose="020F0502020204030204" pitchFamily="34" charset="0"/>
                <a:ea typeface="Times New Roman" panose="02020603050405020304" pitchFamily="18" charset="0"/>
              </a:rPr>
              <a:t>bioeconomia</a:t>
            </a:r>
            <a:endParaRPr lang="en-US" dirty="0"/>
          </a:p>
        </p:txBody>
      </p:sp>
      <p:sp>
        <p:nvSpPr>
          <p:cNvPr id="3" name="Vertical Text Placeholder 2">
            <a:extLst>
              <a:ext uri="{FF2B5EF4-FFF2-40B4-BE49-F238E27FC236}">
                <a16:creationId xmlns:a16="http://schemas.microsoft.com/office/drawing/2014/main" id="{A5527DBA-8EB0-D177-1DD5-0BE752089810}"/>
              </a:ext>
            </a:extLst>
          </p:cNvPr>
          <p:cNvSpPr>
            <a:spLocks noGrp="1"/>
          </p:cNvSpPr>
          <p:nvPr>
            <p:ph type="body" orient="vert" idx="1"/>
          </p:nvPr>
        </p:nvSpPr>
        <p:spPr/>
        <p:txBody>
          <a:bodyPr/>
          <a:lstStyle/>
          <a:p>
            <a:endParaRPr lang="en-US" dirty="0"/>
          </a:p>
        </p:txBody>
      </p:sp>
      <p:sp>
        <p:nvSpPr>
          <p:cNvPr id="4" name="Footer Placeholder 3">
            <a:extLst>
              <a:ext uri="{FF2B5EF4-FFF2-40B4-BE49-F238E27FC236}">
                <a16:creationId xmlns:a16="http://schemas.microsoft.com/office/drawing/2014/main" id="{0854F07D-9E48-9D3B-B0A7-B91704FA765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lide Number Placeholder 4">
            <a:extLst>
              <a:ext uri="{FF2B5EF4-FFF2-40B4-BE49-F238E27FC236}">
                <a16:creationId xmlns:a16="http://schemas.microsoft.com/office/drawing/2014/main" id="{4D7DA295-69CE-A1EA-4C23-A3C7E94598F3}"/>
              </a:ext>
            </a:extLst>
          </p:cNvPr>
          <p:cNvSpPr>
            <a:spLocks noGrp="1"/>
          </p:cNvSpPr>
          <p:nvPr>
            <p:ph type="sldNum" sz="quarter" idx="12"/>
          </p:nvPr>
        </p:nvSpPr>
        <p:spPr/>
        <p:txBody>
          <a:bodyPr/>
          <a:lstStyle/>
          <a:p>
            <a:fld id="{89333C77-0158-454C-844F-B7AB9BD7DAD4}" type="slidenum">
              <a:rPr lang="en-US" smtClean="0"/>
              <a:t>19</a:t>
            </a:fld>
            <a:endParaRPr lang="en-US" dirty="0"/>
          </a:p>
        </p:txBody>
      </p:sp>
      <p:graphicFrame>
        <p:nvGraphicFramePr>
          <p:cNvPr id="6" name="Diagram 5">
            <a:extLst>
              <a:ext uri="{FF2B5EF4-FFF2-40B4-BE49-F238E27FC236}">
                <a16:creationId xmlns:a16="http://schemas.microsoft.com/office/drawing/2014/main" id="{853E1BA7-BD1A-18CC-ADD7-D6284BCF3303}"/>
              </a:ext>
            </a:extLst>
          </p:cNvPr>
          <p:cNvGraphicFramePr/>
          <p:nvPr>
            <p:extLst>
              <p:ext uri="{D42A27DB-BD31-4B8C-83A1-F6EECF244321}">
                <p14:modId xmlns:p14="http://schemas.microsoft.com/office/powerpoint/2010/main" val="1803894651"/>
              </p:ext>
            </p:extLst>
          </p:nvPr>
        </p:nvGraphicFramePr>
        <p:xfrm>
          <a:off x="247649" y="1504950"/>
          <a:ext cx="11668125" cy="5124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 yellow oval with black text">
            <a:extLst>
              <a:ext uri="{FF2B5EF4-FFF2-40B4-BE49-F238E27FC236}">
                <a16:creationId xmlns:a16="http://schemas.microsoft.com/office/drawing/2014/main" id="{530CB9C9-779E-F2B5-CA73-51D28BD0FCD7}"/>
              </a:ext>
            </a:extLst>
          </p:cNvPr>
          <p:cNvPicPr>
            <a:picLocks noChangeAspect="1"/>
          </p:cNvPicPr>
          <p:nvPr/>
        </p:nvPicPr>
        <p:blipFill>
          <a:blip r:embed="rId7"/>
          <a:stretch>
            <a:fillRect/>
          </a:stretch>
        </p:blipFill>
        <p:spPr>
          <a:xfrm>
            <a:off x="6257925" y="5067300"/>
            <a:ext cx="4714875" cy="1679571"/>
          </a:xfrm>
          <a:prstGeom prst="rect">
            <a:avLst/>
          </a:prstGeom>
        </p:spPr>
      </p:pic>
    </p:spTree>
    <p:extLst>
      <p:ext uri="{BB962C8B-B14F-4D97-AF65-F5344CB8AC3E}">
        <p14:creationId xmlns:p14="http://schemas.microsoft.com/office/powerpoint/2010/main" val="449365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523999" y="2123259"/>
            <a:ext cx="9510793" cy="2898191"/>
          </a:xfrm>
        </p:spPr>
        <p:txBody>
          <a:bodyPr>
            <a:normAutofit fontScale="90000"/>
          </a:bodyPr>
          <a:lstStyle/>
          <a:p>
            <a:br>
              <a:rPr lang="en-GB" b="1" dirty="0">
                <a:solidFill>
                  <a:srgbClr val="94C020"/>
                </a:solidFill>
                <a:latin typeface="+mn-lt"/>
              </a:rPr>
            </a:br>
            <a:br>
              <a:rPr lang="en-GB" b="1" dirty="0">
                <a:solidFill>
                  <a:srgbClr val="94C020"/>
                </a:solidFill>
                <a:latin typeface="+mn-lt"/>
              </a:rPr>
            </a:br>
            <a:br>
              <a:rPr lang="en-GB" b="1" dirty="0">
                <a:solidFill>
                  <a:srgbClr val="94C020"/>
                </a:solidFill>
                <a:latin typeface="+mn-lt"/>
              </a:rPr>
            </a:br>
            <a:br>
              <a:rPr lang="en-GB" b="1" dirty="0">
                <a:solidFill>
                  <a:srgbClr val="94C020"/>
                </a:solidFill>
                <a:latin typeface="+mn-lt"/>
              </a:rPr>
            </a:br>
            <a:r>
              <a:rPr lang="en-GB" b="1" dirty="0" err="1">
                <a:solidFill>
                  <a:srgbClr val="94C020"/>
                </a:solidFill>
                <a:latin typeface="+mn-lt"/>
              </a:rPr>
              <a:t>Curso</a:t>
            </a:r>
            <a:r>
              <a:rPr lang="en-GB" b="1" dirty="0">
                <a:solidFill>
                  <a:srgbClr val="94C020"/>
                </a:solidFill>
                <a:latin typeface="+mn-lt"/>
              </a:rPr>
              <a:t>: VET</a:t>
            </a:r>
            <a:br>
              <a:rPr lang="en-GB" b="1" dirty="0">
                <a:solidFill>
                  <a:srgbClr val="94C020"/>
                </a:solidFill>
                <a:latin typeface="+mn-lt"/>
              </a:rPr>
            </a:br>
            <a:r>
              <a:rPr lang="en-GB" sz="4900" dirty="0" err="1"/>
              <a:t>Módulo</a:t>
            </a:r>
            <a:r>
              <a:rPr lang="en-GB" sz="4900" b="1" dirty="0">
                <a:solidFill>
                  <a:srgbClr val="94C020"/>
                </a:solidFill>
                <a:latin typeface="+mn-lt"/>
              </a:rPr>
              <a:t>: </a:t>
            </a:r>
            <a:r>
              <a:rPr lang="pt-PT" sz="4900" dirty="0" err="1"/>
              <a:t>Bioeconomia</a:t>
            </a:r>
            <a:r>
              <a:rPr lang="pt-PT" sz="4900" dirty="0"/>
              <a:t>, economia circular e produtos de base biológica</a:t>
            </a:r>
            <a:br>
              <a:rPr lang="en-US" b="1" dirty="0">
                <a:solidFill>
                  <a:srgbClr val="94C020"/>
                </a:solidFill>
                <a:latin typeface="+mn-lt"/>
              </a:rPr>
            </a:br>
            <a:r>
              <a:rPr lang="en-GB" sz="4900" dirty="0" err="1">
                <a:solidFill>
                  <a:srgbClr val="00B0F0"/>
                </a:solidFill>
              </a:rPr>
              <a:t>Unidade</a:t>
            </a:r>
            <a:r>
              <a:rPr lang="en-GB" sz="4900" dirty="0">
                <a:solidFill>
                  <a:srgbClr val="00B0F0"/>
                </a:solidFill>
              </a:rPr>
              <a:t> Curricular: </a:t>
            </a:r>
            <a:r>
              <a:rPr lang="pt-PT" sz="4900" dirty="0">
                <a:solidFill>
                  <a:srgbClr val="00B0F0"/>
                </a:solidFill>
              </a:rPr>
              <a:t>Introdução à </a:t>
            </a:r>
            <a:r>
              <a:rPr lang="pt-PT" sz="4900" dirty="0" err="1">
                <a:solidFill>
                  <a:srgbClr val="00B0F0"/>
                </a:solidFill>
              </a:rPr>
              <a:t>bioeconomia</a:t>
            </a:r>
            <a:r>
              <a:rPr lang="pt-PT" sz="4900" dirty="0">
                <a:solidFill>
                  <a:srgbClr val="00B0F0"/>
                </a:solidFill>
              </a:rPr>
              <a:t> - Novas cadeias de valor, inovação e economia de base na </a:t>
            </a:r>
            <a:r>
              <a:rPr lang="pt-PT" sz="4900" dirty="0" err="1">
                <a:solidFill>
                  <a:srgbClr val="00B0F0"/>
                </a:solidFill>
              </a:rPr>
              <a:t>bioeconomia</a:t>
            </a:r>
            <a:r>
              <a:rPr lang="pt-PT" sz="4900" dirty="0">
                <a:solidFill>
                  <a:srgbClr val="00B0F0"/>
                </a:solidFill>
              </a:rPr>
              <a:t> </a:t>
            </a:r>
            <a:r>
              <a:rPr lang="en-US" sz="4900" dirty="0">
                <a:solidFill>
                  <a:srgbClr val="00B0F0"/>
                </a:solidFill>
              </a:rPr>
              <a:t>(C4)</a:t>
            </a:r>
            <a:endParaRPr lang="en-GB" sz="4900" dirty="0">
              <a:solidFill>
                <a:srgbClr val="00B0F0"/>
              </a:solidFill>
            </a:endParaRPr>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5543550"/>
            <a:ext cx="9144000" cy="1011710"/>
          </a:xfrm>
        </p:spPr>
        <p:txBody>
          <a:bodyPr/>
          <a:lstStyle/>
          <a:p>
            <a:pPr marL="0" indent="0">
              <a:buNone/>
            </a:pPr>
            <a:r>
              <a:rPr lang="en-GB" b="1" dirty="0" err="1">
                <a:solidFill>
                  <a:schemeClr val="tx1">
                    <a:lumMod val="65000"/>
                    <a:lumOff val="35000"/>
                  </a:schemeClr>
                </a:solidFill>
              </a:rPr>
              <a:t>Autores</a:t>
            </a:r>
            <a:r>
              <a:rPr lang="it-IT" b="1" dirty="0">
                <a:solidFill>
                  <a:schemeClr val="tx1">
                    <a:lumMod val="65000"/>
                    <a:lumOff val="35000"/>
                  </a:schemeClr>
                </a:solidFill>
              </a:rPr>
              <a:t>: Olympic Training &amp; Consulting Ltd. </a:t>
            </a: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p:txBody>
          <a:bodyPr/>
          <a:lstStyle/>
          <a:p>
            <a:r>
              <a:rPr lang="en-GB" dirty="0" err="1"/>
              <a:t>Introdução</a:t>
            </a:r>
            <a:endParaRPr lang="en-GB" dirty="0"/>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590550" y="1466850"/>
            <a:ext cx="9134475" cy="4710113"/>
          </a:xfrm>
        </p:spPr>
        <p:txBody>
          <a:bodyPr>
            <a:normAutofit fontScale="47500" lnSpcReduction="20000"/>
          </a:bodyPr>
          <a:lstStyle/>
          <a:p>
            <a:pPr marL="0" indent="0" algn="ctr">
              <a:buNone/>
            </a:pPr>
            <a:r>
              <a:rPr lang="pt-PT" sz="3400" dirty="0"/>
              <a:t>São descritos os resultados de aprendizagem do curso, os conhecimentos específicos, as aptidões e as competências de nível adequado que os aprendentes irão adquirir com a conclusão bem sucedida do curso</a:t>
            </a:r>
            <a:r>
              <a:rPr lang="en-US" sz="3400" dirty="0"/>
              <a:t>:</a:t>
            </a:r>
          </a:p>
          <a:p>
            <a:pPr marL="0" indent="0">
              <a:buNone/>
            </a:pPr>
            <a:r>
              <a:rPr lang="en-US" b="1" dirty="0" err="1">
                <a:solidFill>
                  <a:srgbClr val="00B0F0"/>
                </a:solidFill>
              </a:rPr>
              <a:t>Conhecimento</a:t>
            </a:r>
            <a:endParaRPr lang="el-GR" b="1" dirty="0">
              <a:solidFill>
                <a:srgbClr val="00B0F0"/>
              </a:solidFill>
            </a:endParaRPr>
          </a:p>
          <a:p>
            <a:pPr marL="0" indent="0">
              <a:buNone/>
            </a:pPr>
            <a:r>
              <a:rPr lang="en-US" dirty="0"/>
              <a:t>	</a:t>
            </a:r>
            <a:r>
              <a:rPr lang="pt-PT" dirty="0"/>
              <a:t>Indicar os conceitos-chave relacionados com a </a:t>
            </a:r>
            <a:r>
              <a:rPr lang="pt-PT" dirty="0" err="1"/>
              <a:t>bioeconomia</a:t>
            </a:r>
            <a:r>
              <a:rPr lang="en-US" dirty="0"/>
              <a:t>.	</a:t>
            </a:r>
            <a:endParaRPr lang="el-GR" dirty="0"/>
          </a:p>
          <a:p>
            <a:pPr marL="0" indent="0">
              <a:buNone/>
            </a:pPr>
            <a:r>
              <a:rPr lang="el-GR" dirty="0"/>
              <a:t>	</a:t>
            </a:r>
            <a:r>
              <a:rPr lang="pt-PT" dirty="0"/>
              <a:t>Estabelecer distinções entre agroindústrias convencionais e de base biológica.</a:t>
            </a:r>
            <a:r>
              <a:rPr lang="en-US" dirty="0"/>
              <a:t> </a:t>
            </a:r>
            <a:endParaRPr lang="el-GR" dirty="0"/>
          </a:p>
          <a:p>
            <a:pPr marL="0" indent="0">
              <a:buNone/>
            </a:pPr>
            <a:r>
              <a:rPr lang="en-US" dirty="0"/>
              <a:t>	</a:t>
            </a:r>
            <a:r>
              <a:rPr lang="pt-PT" dirty="0"/>
              <a:t>Identificar as cadeias de valor de base biológica e reconhecer potenciais convergências entre indústrias e processos</a:t>
            </a:r>
            <a:endParaRPr lang="en-US" dirty="0"/>
          </a:p>
          <a:p>
            <a:pPr marL="0" indent="0">
              <a:buNone/>
            </a:pPr>
            <a:r>
              <a:rPr lang="en-US" dirty="0"/>
              <a:t>	</a:t>
            </a:r>
            <a:r>
              <a:rPr lang="pt-PT" dirty="0"/>
              <a:t>Discutir os aspetos económicos da </a:t>
            </a:r>
            <a:r>
              <a:rPr lang="pt-PT" dirty="0" err="1"/>
              <a:t>bioeconomia</a:t>
            </a:r>
            <a:r>
              <a:rPr lang="pt-PT" dirty="0"/>
              <a:t> no sector agroindustrial</a:t>
            </a:r>
            <a:endParaRPr lang="en-US" dirty="0"/>
          </a:p>
          <a:p>
            <a:pPr marL="0" indent="0">
              <a:buNone/>
            </a:pPr>
            <a:r>
              <a:rPr lang="en-US" dirty="0"/>
              <a:t>	</a:t>
            </a:r>
            <a:r>
              <a:rPr lang="pt-PT" dirty="0"/>
              <a:t>Delinear as tendências atuais e futuras para a inovação na </a:t>
            </a:r>
            <a:r>
              <a:rPr lang="pt-PT" dirty="0" err="1"/>
              <a:t>bioeconomia</a:t>
            </a:r>
            <a:r>
              <a:rPr lang="en-US" dirty="0"/>
              <a:t> </a:t>
            </a:r>
          </a:p>
          <a:p>
            <a:pPr marL="0" indent="0">
              <a:buNone/>
            </a:pPr>
            <a:r>
              <a:rPr lang="en-US" dirty="0"/>
              <a:t>	</a:t>
            </a:r>
            <a:r>
              <a:rPr lang="pt-PT" dirty="0"/>
              <a:t>Reconhecer a gestão estratégica como uma ferramenta para a tomada de decisões viáveis e eficientes</a:t>
            </a:r>
            <a:endParaRPr lang="en-US" dirty="0"/>
          </a:p>
          <a:p>
            <a:pPr marL="0" indent="0">
              <a:buNone/>
            </a:pPr>
            <a:r>
              <a:rPr lang="en-US" b="1" dirty="0" err="1">
                <a:solidFill>
                  <a:srgbClr val="00B0F0"/>
                </a:solidFill>
              </a:rPr>
              <a:t>Habilidades</a:t>
            </a:r>
            <a:endParaRPr lang="en-US" b="1" dirty="0">
              <a:solidFill>
                <a:srgbClr val="00B0F0"/>
              </a:solidFill>
            </a:endParaRPr>
          </a:p>
          <a:p>
            <a:pPr marL="0" indent="0">
              <a:buNone/>
            </a:pPr>
            <a:r>
              <a:rPr lang="en-US" dirty="0"/>
              <a:t>	</a:t>
            </a:r>
            <a:r>
              <a:rPr lang="pt-PT" dirty="0"/>
              <a:t>contrastar os agronegócios convencionais e de base biológica</a:t>
            </a:r>
            <a:r>
              <a:rPr lang="en-US" dirty="0"/>
              <a:t> </a:t>
            </a:r>
          </a:p>
          <a:p>
            <a:pPr marL="0" indent="0">
              <a:buNone/>
            </a:pPr>
            <a:r>
              <a:rPr lang="en-US" dirty="0"/>
              <a:t>	</a:t>
            </a:r>
            <a:r>
              <a:rPr lang="pt-PT" dirty="0"/>
              <a:t>comparar as práticas de inovação aberta da </a:t>
            </a:r>
            <a:r>
              <a:rPr lang="pt-PT" dirty="0" err="1"/>
              <a:t>bioeconomia</a:t>
            </a:r>
            <a:r>
              <a:rPr lang="en-US" dirty="0"/>
              <a:t>   </a:t>
            </a:r>
          </a:p>
          <a:p>
            <a:pPr marL="0" indent="0">
              <a:buNone/>
            </a:pPr>
            <a:r>
              <a:rPr lang="en-US" dirty="0"/>
              <a:t>	</a:t>
            </a:r>
            <a:r>
              <a:rPr lang="pt-PT" dirty="0"/>
              <a:t>descobrir redes de cadeias de valor compatíveis com as suas atividades</a:t>
            </a:r>
            <a:endParaRPr lang="en-US" dirty="0"/>
          </a:p>
          <a:p>
            <a:pPr marL="0" indent="0">
              <a:buNone/>
            </a:pPr>
            <a:r>
              <a:rPr lang="en-US" dirty="0"/>
              <a:t>	</a:t>
            </a:r>
            <a:r>
              <a:rPr lang="pt-PT" dirty="0"/>
              <a:t>utilizar ferramentas que permitam o processamento de cálculos e a análise de aspetos económicos da </a:t>
            </a:r>
            <a:r>
              <a:rPr lang="pt-PT" dirty="0" err="1"/>
              <a:t>bioeconomia</a:t>
            </a:r>
            <a:r>
              <a:rPr lang="pt-PT" dirty="0"/>
              <a:t> </a:t>
            </a:r>
            <a:r>
              <a:rPr lang="en-US" dirty="0"/>
              <a:t> </a:t>
            </a:r>
          </a:p>
          <a:p>
            <a:pPr marL="0" indent="0">
              <a:buNone/>
            </a:pPr>
            <a:r>
              <a:rPr lang="en-US" dirty="0"/>
              <a:t>	</a:t>
            </a:r>
            <a:r>
              <a:rPr lang="pt-PT" dirty="0"/>
              <a:t>propor e desenvolver produtos de serviços na </a:t>
            </a:r>
            <a:r>
              <a:rPr lang="pt-PT" dirty="0" err="1"/>
              <a:t>bioeconomia</a:t>
            </a:r>
            <a:endParaRPr lang="en-US" dirty="0"/>
          </a:p>
          <a:p>
            <a:pPr marL="0" indent="0">
              <a:buNone/>
            </a:pPr>
            <a:r>
              <a:rPr lang="en-US" b="1" dirty="0" err="1">
                <a:solidFill>
                  <a:srgbClr val="00B0F0"/>
                </a:solidFill>
              </a:rPr>
              <a:t>Competências</a:t>
            </a:r>
            <a:endParaRPr lang="en-US" b="1" dirty="0">
              <a:solidFill>
                <a:srgbClr val="00B0F0"/>
              </a:solidFill>
            </a:endParaRPr>
          </a:p>
          <a:p>
            <a:pPr marL="0" indent="0">
              <a:buNone/>
            </a:pPr>
            <a:r>
              <a:rPr lang="en-US" dirty="0"/>
              <a:t>	</a:t>
            </a:r>
            <a:r>
              <a:rPr lang="pt-PT" dirty="0"/>
              <a:t>adaptar as tecnologias emergentes existentes na economia de base biológica</a:t>
            </a:r>
            <a:endParaRPr lang="en-US" dirty="0"/>
          </a:p>
          <a:p>
            <a:pPr marL="0" indent="0">
              <a:buNone/>
            </a:pPr>
            <a:r>
              <a:rPr lang="en-US" dirty="0"/>
              <a:t>	</a:t>
            </a:r>
            <a:r>
              <a:rPr lang="pt-PT" dirty="0"/>
              <a:t>administrar estratégias de </a:t>
            </a:r>
            <a:r>
              <a:rPr lang="pt-PT" dirty="0" err="1"/>
              <a:t>bioeconomia</a:t>
            </a:r>
            <a:r>
              <a:rPr lang="pt-PT" dirty="0"/>
              <a:t> existentes </a:t>
            </a:r>
            <a:r>
              <a:rPr lang="en-US" dirty="0"/>
              <a:t> </a:t>
            </a:r>
          </a:p>
          <a:p>
            <a:pPr marL="0" indent="0">
              <a:buNone/>
            </a:pPr>
            <a:r>
              <a:rPr lang="en-US" dirty="0"/>
              <a:t>	</a:t>
            </a:r>
            <a:r>
              <a:rPr lang="pt-PT" dirty="0"/>
              <a:t>analisar práticas de inovação aberta e desenvolver planos estratégicos próprios</a:t>
            </a:r>
            <a:endParaRPr lang="en-US" dirty="0"/>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a:xfrm>
            <a:off x="0" y="6056313"/>
            <a:ext cx="11506199" cy="600074"/>
          </a:xfrm>
        </p:spPr>
        <p:txBody>
          <a:bodyPr/>
          <a:lstStyle/>
          <a:p>
            <a:r>
              <a:rPr lang="en-US" dirty="0"/>
              <a:t>Module: </a:t>
            </a:r>
            <a:r>
              <a:rPr lang="en-US" sz="1200" b="1" dirty="0">
                <a:solidFill>
                  <a:srgbClr val="94C020"/>
                </a:solidFill>
                <a:latin typeface="+mn-lt"/>
              </a:rPr>
              <a:t>Bio-economy, circular economy and bio-based products</a:t>
            </a:r>
            <a:r>
              <a:rPr lang="en-US" dirty="0"/>
              <a:t> / Learning Unit: </a:t>
            </a:r>
            <a:r>
              <a:rPr lang="en-US" sz="1200" dirty="0"/>
              <a:t>Introduction to bioeconomy - New value chains, Innovation and basic Economics in the Bioeconomy</a:t>
            </a:r>
            <a:r>
              <a:rPr lang="en-US" dirty="0"/>
              <a:t> </a:t>
            </a:r>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40C4DC-3EA6-2AEC-59C2-B534919090F0}"/>
              </a:ext>
            </a:extLst>
          </p:cNvPr>
          <p:cNvSpPr>
            <a:spLocks noGrp="1"/>
          </p:cNvSpPr>
          <p:nvPr>
            <p:ph type="title"/>
          </p:nvPr>
        </p:nvSpPr>
        <p:spPr>
          <a:xfrm>
            <a:off x="1040037" y="1006240"/>
            <a:ext cx="10515600" cy="1009651"/>
          </a:xfrm>
        </p:spPr>
        <p:txBody>
          <a:bodyPr>
            <a:normAutofit fontScale="90000"/>
          </a:bodyPr>
          <a:lstStyle/>
          <a:p>
            <a:r>
              <a:rPr lang="en-US" sz="3100" kern="100" dirty="0">
                <a:latin typeface="Calibri" panose="020F0502020204030204" pitchFamily="34" charset="0"/>
                <a:ea typeface="PMingLiU" panose="02020500000000000000" pitchFamily="18" charset="-120"/>
                <a:cs typeface="Times New Roman" panose="02020603050405020304" pitchFamily="18" charset="0"/>
              </a:rPr>
              <a:t>Panorama da </a:t>
            </a:r>
            <a:r>
              <a:rPr lang="en-US" sz="3100" kern="100" dirty="0" err="1">
                <a:latin typeface="Calibri" panose="020F0502020204030204" pitchFamily="34" charset="0"/>
                <a:ea typeface="PMingLiU" panose="02020500000000000000" pitchFamily="18" charset="-120"/>
                <a:cs typeface="Times New Roman" panose="02020603050405020304" pitchFamily="18" charset="0"/>
              </a:rPr>
              <a:t>bioeconomia</a:t>
            </a:r>
            <a:br>
              <a:rPr lang="en-US" sz="4400" kern="100" dirty="0">
                <a:effectLst/>
                <a:latin typeface="Calibri" panose="020F0502020204030204" pitchFamily="34" charset="0"/>
                <a:ea typeface="PMingLiU" panose="02020500000000000000" pitchFamily="18" charset="-120"/>
                <a:cs typeface="Times New Roman" panose="02020603050405020304" pitchFamily="18" charset="0"/>
              </a:rPr>
            </a:br>
            <a:r>
              <a:rPr lang="en-GB" dirty="0"/>
              <a:t> </a:t>
            </a:r>
          </a:p>
        </p:txBody>
      </p:sp>
      <p:sp>
        <p:nvSpPr>
          <p:cNvPr id="3" name="Segnaposto contenuto 2">
            <a:extLst>
              <a:ext uri="{FF2B5EF4-FFF2-40B4-BE49-F238E27FC236}">
                <a16:creationId xmlns:a16="http://schemas.microsoft.com/office/drawing/2014/main" id="{25FEA9EB-1405-CD8E-9DF4-5FE8A5D1AE46}"/>
              </a:ext>
            </a:extLst>
          </p:cNvPr>
          <p:cNvSpPr>
            <a:spLocks noGrp="1"/>
          </p:cNvSpPr>
          <p:nvPr>
            <p:ph idx="1"/>
          </p:nvPr>
        </p:nvSpPr>
        <p:spPr/>
        <p:txBody>
          <a:bodyPr/>
          <a:lstStyle/>
          <a:p>
            <a:pPr marL="0" marR="0" indent="0">
              <a:lnSpc>
                <a:spcPct val="107000"/>
              </a:lnSpc>
              <a:spcBef>
                <a:spcPts val="0"/>
              </a:spcBef>
              <a:spcAft>
                <a:spcPts val="800"/>
              </a:spcAft>
              <a:buNone/>
            </a:pPr>
            <a:r>
              <a:rPr lang="en-US" sz="1800" i="1"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 </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6" name="Segnaposto piè di pagina 1">
            <a:extLst>
              <a:ext uri="{FF2B5EF4-FFF2-40B4-BE49-F238E27FC236}">
                <a16:creationId xmlns:a16="http://schemas.microsoft.com/office/drawing/2014/main" id="{57C4FE2C-F26D-BE55-E8FF-1A323DC863E1}"/>
              </a:ext>
            </a:extLst>
          </p:cNvPr>
          <p:cNvSpPr txBox="1">
            <a:spLocks/>
          </p:cNvSpPr>
          <p:nvPr/>
        </p:nvSpPr>
        <p:spPr>
          <a:xfrm>
            <a:off x="0" y="6056313"/>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Module: </a:t>
            </a:r>
            <a:r>
              <a:rPr lang="en-US" b="1" dirty="0">
                <a:solidFill>
                  <a:srgbClr val="94C020"/>
                </a:solidFill>
              </a:rPr>
              <a:t>Bio-economy, circular economy and bio-based products</a:t>
            </a:r>
            <a:r>
              <a:rPr lang="en-US" dirty="0"/>
              <a:t> / Learning Unit: Introduction to bioeconomy - New value chains, Innovation and basic Economics in the Bioeconomy </a:t>
            </a:r>
          </a:p>
        </p:txBody>
      </p:sp>
      <p:grpSp>
        <p:nvGrpSpPr>
          <p:cNvPr id="7" name="Ομάδα 16">
            <a:extLst>
              <a:ext uri="{FF2B5EF4-FFF2-40B4-BE49-F238E27FC236}">
                <a16:creationId xmlns:a16="http://schemas.microsoft.com/office/drawing/2014/main" id="{DAEB4E2A-8119-5A68-1C1C-C0B817DF5451}"/>
              </a:ext>
            </a:extLst>
          </p:cNvPr>
          <p:cNvGrpSpPr/>
          <p:nvPr/>
        </p:nvGrpSpPr>
        <p:grpSpPr>
          <a:xfrm>
            <a:off x="931539" y="1469206"/>
            <a:ext cx="9643120" cy="2611437"/>
            <a:chOff x="-1544204" y="0"/>
            <a:chExt cx="14061736" cy="7040186"/>
          </a:xfrm>
        </p:grpSpPr>
        <p:sp>
          <p:nvSpPr>
            <p:cNvPr id="8" name="Graphic 18">
              <a:extLst>
                <a:ext uri="{FF2B5EF4-FFF2-40B4-BE49-F238E27FC236}">
                  <a16:creationId xmlns:a16="http://schemas.microsoft.com/office/drawing/2014/main" id="{49B0D65D-5D97-B2DC-D81B-6319AFF5AC0E}"/>
                </a:ext>
              </a:extLst>
            </p:cNvPr>
            <p:cNvSpPr/>
            <p:nvPr/>
          </p:nvSpPr>
          <p:spPr>
            <a:xfrm>
              <a:off x="-1544204" y="491422"/>
              <a:ext cx="6425157" cy="3882887"/>
            </a:xfrm>
            <a:custGeom>
              <a:avLst/>
              <a:gdLst>
                <a:gd name="connsiteX0" fmla="*/ 2350294 w 2352675"/>
                <a:gd name="connsiteY0" fmla="*/ 2426494 h 2428875"/>
                <a:gd name="connsiteX1" fmla="*/ 7144 w 2352675"/>
                <a:gd name="connsiteY1" fmla="*/ 2426494 h 2428875"/>
                <a:gd name="connsiteX2" fmla="*/ 7144 w 2352675"/>
                <a:gd name="connsiteY2" fmla="*/ 7144 h 2428875"/>
                <a:gd name="connsiteX3" fmla="*/ 2350294 w 2352675"/>
                <a:gd name="connsiteY3" fmla="*/ 7144 h 2428875"/>
              </a:gdLst>
              <a:ahLst/>
              <a:cxnLst>
                <a:cxn ang="0">
                  <a:pos x="connsiteX0" y="connsiteY0"/>
                </a:cxn>
                <a:cxn ang="0">
                  <a:pos x="connsiteX1" y="connsiteY1"/>
                </a:cxn>
                <a:cxn ang="0">
                  <a:pos x="connsiteX2" y="connsiteY2"/>
                </a:cxn>
                <a:cxn ang="0">
                  <a:pos x="connsiteX3" y="connsiteY3"/>
                </a:cxn>
              </a:cxnLst>
              <a:rect l="l" t="t" r="r" b="b"/>
              <a:pathLst>
                <a:path w="2352675" h="2428875">
                  <a:moveTo>
                    <a:pt x="2350294" y="2426494"/>
                  </a:moveTo>
                  <a:lnTo>
                    <a:pt x="7144" y="2426494"/>
                  </a:lnTo>
                  <a:lnTo>
                    <a:pt x="7144" y="7144"/>
                  </a:lnTo>
                  <a:lnTo>
                    <a:pt x="2350294" y="7144"/>
                  </a:lnTo>
                </a:path>
              </a:pathLst>
            </a:custGeom>
            <a:noFill/>
            <a:ln w="63500" cap="flat">
              <a:solidFill>
                <a:srgbClr val="172A48"/>
              </a:solidFill>
              <a:prstDash val="solid"/>
              <a:miter/>
            </a:ln>
          </p:spPr>
          <p:txBody>
            <a:bodyPr rtlCol="0" anchor="ctr"/>
            <a:lstStyle/>
            <a:p>
              <a:endParaRPr lang="en-US"/>
            </a:p>
          </p:txBody>
        </p:sp>
        <p:sp>
          <p:nvSpPr>
            <p:cNvPr id="9" name="TextBox 7">
              <a:extLst>
                <a:ext uri="{FF2B5EF4-FFF2-40B4-BE49-F238E27FC236}">
                  <a16:creationId xmlns:a16="http://schemas.microsoft.com/office/drawing/2014/main" id="{CA0F41E1-9F0F-4DA0-87CA-679F269BF7E0}"/>
                </a:ext>
              </a:extLst>
            </p:cNvPr>
            <p:cNvSpPr txBox="1"/>
            <p:nvPr/>
          </p:nvSpPr>
          <p:spPr>
            <a:xfrm>
              <a:off x="-1362653" y="1266840"/>
              <a:ext cx="13746967" cy="2514598"/>
            </a:xfrm>
            <a:prstGeom prst="rect">
              <a:avLst/>
            </a:prstGeom>
            <a:noFill/>
          </p:spPr>
          <p:txBody>
            <a:bodyPr wrap="square" rtlCol="0">
              <a:noAutofit/>
            </a:bodyPr>
            <a:lstStyle/>
            <a:p>
              <a:pPr algn="ctr" defTabSz="640080">
                <a:lnSpc>
                  <a:spcPct val="115000"/>
                </a:lnSpc>
                <a:spcBef>
                  <a:spcPts val="420"/>
                </a:spcBef>
                <a:spcAft>
                  <a:spcPts val="420"/>
                </a:spcAft>
              </a:pPr>
              <a:r>
                <a:rPr lang="pt-PT" sz="1680" b="1" i="1" dirty="0">
                  <a:solidFill>
                    <a:srgbClr val="94C020"/>
                  </a:solidFill>
                  <a:effectLst>
                    <a:outerShdw blurRad="38100" dist="38100" dir="2700000" algn="tl">
                      <a:srgbClr val="000000">
                        <a:alpha val="43000"/>
                      </a:srgbClr>
                    </a:outerShdw>
                  </a:effectLst>
                  <a:latin typeface="Open Sans" panose="020B0606030504020204" pitchFamily="34" charset="0"/>
                  <a:ea typeface="Open Sans" panose="020B0606030504020204" pitchFamily="34" charset="0"/>
                </a:rPr>
                <a:t>"A </a:t>
              </a:r>
              <a:r>
                <a:rPr lang="pt-PT" sz="1680" b="1" i="1" dirty="0" err="1">
                  <a:solidFill>
                    <a:srgbClr val="94C020"/>
                  </a:solidFill>
                  <a:effectLst>
                    <a:outerShdw blurRad="38100" dist="38100" dir="2700000" algn="tl">
                      <a:srgbClr val="000000">
                        <a:alpha val="43000"/>
                      </a:srgbClr>
                    </a:outerShdw>
                  </a:effectLst>
                  <a:latin typeface="Open Sans" panose="020B0606030504020204" pitchFamily="34" charset="0"/>
                  <a:ea typeface="Open Sans" panose="020B0606030504020204" pitchFamily="34" charset="0"/>
                </a:rPr>
                <a:t>bioeconomia</a:t>
              </a:r>
              <a:r>
                <a:rPr lang="pt-PT" sz="1680" b="1" i="1" dirty="0">
                  <a:solidFill>
                    <a:srgbClr val="94C020"/>
                  </a:solidFill>
                  <a:effectLst>
                    <a:outerShdw blurRad="38100" dist="38100" dir="2700000" algn="tl">
                      <a:srgbClr val="000000">
                        <a:alpha val="43000"/>
                      </a:srgbClr>
                    </a:outerShdw>
                  </a:effectLst>
                  <a:latin typeface="Open Sans" panose="020B0606030504020204" pitchFamily="34" charset="0"/>
                  <a:ea typeface="Open Sans" panose="020B0606030504020204" pitchFamily="34" charset="0"/>
                </a:rPr>
                <a:t> pode ser definida como os sectores da economia que utilizam os recursos biológicos renováveis da terra e do mar - como as culturas, as florestas, os peixes, os animais e os microrganismos - para produzir alimentos, materiais e energia</a:t>
              </a:r>
              <a:r>
                <a:rPr lang="en-US" sz="1680" b="1" i="1" kern="1200" dirty="0">
                  <a:solidFill>
                    <a:srgbClr val="94C020"/>
                  </a:solidFill>
                  <a:effectLst>
                    <a:outerShdw blurRad="38100" dist="38100" dir="2700000" algn="tl">
                      <a:srgbClr val="000000">
                        <a:alpha val="43000"/>
                      </a:srgbClr>
                    </a:outerShdw>
                  </a:effectLst>
                  <a:latin typeface="Open Sans" panose="020B0606030504020204" pitchFamily="34" charset="0"/>
                  <a:ea typeface="Open Sans" panose="020B0606030504020204" pitchFamily="34" charset="0"/>
                  <a:cs typeface="+mn-cs"/>
                </a:rPr>
                <a:t>” (EC 2020). </a:t>
              </a:r>
            </a:p>
          </p:txBody>
        </p:sp>
        <p:grpSp>
          <p:nvGrpSpPr>
            <p:cNvPr id="10" name="Group 9">
              <a:extLst>
                <a:ext uri="{FF2B5EF4-FFF2-40B4-BE49-F238E27FC236}">
                  <a16:creationId xmlns:a16="http://schemas.microsoft.com/office/drawing/2014/main" id="{4D66EDDE-2C90-9642-24C0-12F0D3F28105}"/>
                </a:ext>
              </a:extLst>
            </p:cNvPr>
            <p:cNvGrpSpPr/>
            <p:nvPr/>
          </p:nvGrpSpPr>
          <p:grpSpPr>
            <a:xfrm>
              <a:off x="5168177" y="0"/>
              <a:ext cx="965388" cy="771680"/>
              <a:chOff x="5168177" y="0"/>
              <a:chExt cx="965388" cy="771680"/>
            </a:xfrm>
          </p:grpSpPr>
          <p:sp>
            <p:nvSpPr>
              <p:cNvPr id="16" name="Freeform: Shape 15">
                <a:extLst>
                  <a:ext uri="{FF2B5EF4-FFF2-40B4-BE49-F238E27FC236}">
                    <a16:creationId xmlns:a16="http://schemas.microsoft.com/office/drawing/2014/main" id="{56B152A6-FF0C-AB47-045B-ACFA52A5014B}"/>
                  </a:ext>
                </a:extLst>
              </p:cNvPr>
              <p:cNvSpPr/>
              <p:nvPr/>
            </p:nvSpPr>
            <p:spPr>
              <a:xfrm rot="10800000">
                <a:off x="5168177" y="0"/>
                <a:ext cx="393715" cy="771680"/>
              </a:xfrm>
              <a:custGeom>
                <a:avLst/>
                <a:gdLst>
                  <a:gd name="connsiteX0" fmla="*/ 469106 w 476250"/>
                  <a:gd name="connsiteY0" fmla="*/ 7144 h 933450"/>
                  <a:gd name="connsiteX1" fmla="*/ 471964 w 476250"/>
                  <a:gd name="connsiteY1" fmla="*/ 179546 h 933450"/>
                  <a:gd name="connsiteX2" fmla="*/ 474821 w 476250"/>
                  <a:gd name="connsiteY2" fmla="*/ 348139 h 933450"/>
                  <a:gd name="connsiteX3" fmla="*/ 468154 w 476250"/>
                  <a:gd name="connsiteY3" fmla="*/ 531019 h 933450"/>
                  <a:gd name="connsiteX4" fmla="*/ 440531 w 476250"/>
                  <a:gd name="connsiteY4" fmla="*/ 687229 h 933450"/>
                  <a:gd name="connsiteX5" fmla="*/ 381476 w 476250"/>
                  <a:gd name="connsiteY5" fmla="*/ 817721 h 933450"/>
                  <a:gd name="connsiteX6" fmla="*/ 278606 w 476250"/>
                  <a:gd name="connsiteY6" fmla="*/ 898684 h 933450"/>
                  <a:gd name="connsiteX7" fmla="*/ 123349 w 476250"/>
                  <a:gd name="connsiteY7" fmla="*/ 930116 h 933450"/>
                  <a:gd name="connsiteX8" fmla="*/ 7144 w 476250"/>
                  <a:gd name="connsiteY8" fmla="*/ 699611 h 933450"/>
                  <a:gd name="connsiteX9" fmla="*/ 185261 w 476250"/>
                  <a:gd name="connsiteY9" fmla="*/ 645319 h 933450"/>
                  <a:gd name="connsiteX10" fmla="*/ 238601 w 476250"/>
                  <a:gd name="connsiteY10" fmla="*/ 469106 h 933450"/>
                  <a:gd name="connsiteX11" fmla="*/ 7144 w 476250"/>
                  <a:gd name="connsiteY11" fmla="*/ 469106 h 933450"/>
                  <a:gd name="connsiteX12" fmla="*/ 7144 w 476250"/>
                  <a:gd name="connsiteY12" fmla="*/ 7144 h 933450"/>
                  <a:gd name="connsiteX13" fmla="*/ 469106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9106" y="7144"/>
                    </a:moveTo>
                    <a:cubicBezTo>
                      <a:pt x="469106" y="46196"/>
                      <a:pt x="470059" y="102394"/>
                      <a:pt x="471964" y="179546"/>
                    </a:cubicBezTo>
                    <a:cubicBezTo>
                      <a:pt x="473869" y="255746"/>
                      <a:pt x="474821" y="312896"/>
                      <a:pt x="474821" y="348139"/>
                    </a:cubicBezTo>
                    <a:cubicBezTo>
                      <a:pt x="474821" y="418624"/>
                      <a:pt x="472916" y="479584"/>
                      <a:pt x="468154" y="531019"/>
                    </a:cubicBezTo>
                    <a:cubicBezTo>
                      <a:pt x="464344" y="581501"/>
                      <a:pt x="455771" y="634841"/>
                      <a:pt x="440531" y="687229"/>
                    </a:cubicBezTo>
                    <a:cubicBezTo>
                      <a:pt x="426244" y="740569"/>
                      <a:pt x="406241" y="784384"/>
                      <a:pt x="381476" y="817721"/>
                    </a:cubicBezTo>
                    <a:cubicBezTo>
                      <a:pt x="355759" y="850106"/>
                      <a:pt x="321469" y="877729"/>
                      <a:pt x="278606" y="898684"/>
                    </a:cubicBezTo>
                    <a:cubicBezTo>
                      <a:pt x="234791" y="919639"/>
                      <a:pt x="183356" y="930116"/>
                      <a:pt x="123349" y="930116"/>
                    </a:cubicBezTo>
                    <a:lnTo>
                      <a:pt x="7144" y="699611"/>
                    </a:lnTo>
                    <a:cubicBezTo>
                      <a:pt x="90964" y="699611"/>
                      <a:pt x="150019" y="680561"/>
                      <a:pt x="185261" y="645319"/>
                    </a:cubicBezTo>
                    <a:cubicBezTo>
                      <a:pt x="220504" y="609124"/>
                      <a:pt x="238601" y="550069"/>
                      <a:pt x="238601" y="469106"/>
                    </a:cubicBezTo>
                    <a:lnTo>
                      <a:pt x="7144" y="469106"/>
                    </a:lnTo>
                    <a:lnTo>
                      <a:pt x="7144" y="7144"/>
                    </a:lnTo>
                    <a:lnTo>
                      <a:pt x="469106" y="7144"/>
                    </a:lnTo>
                    <a:close/>
                  </a:path>
                </a:pathLst>
              </a:custGeom>
              <a:solidFill>
                <a:srgbClr val="172A48"/>
              </a:solidFill>
              <a:ln w="9525" cap="flat">
                <a:solidFill>
                  <a:srgbClr val="172A48"/>
                </a:solid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87A2A0A-DDB7-F02B-EE81-6DC5C76EEAF5}"/>
                  </a:ext>
                </a:extLst>
              </p:cNvPr>
              <p:cNvSpPr/>
              <p:nvPr/>
            </p:nvSpPr>
            <p:spPr>
              <a:xfrm rot="10800000">
                <a:off x="5739850" y="0"/>
                <a:ext cx="393715" cy="771680"/>
              </a:xfrm>
              <a:custGeom>
                <a:avLst/>
                <a:gdLst>
                  <a:gd name="connsiteX0" fmla="*/ 468154 w 476250"/>
                  <a:gd name="connsiteY0" fmla="*/ 7144 h 933450"/>
                  <a:gd name="connsiteX1" fmla="*/ 471011 w 476250"/>
                  <a:gd name="connsiteY1" fmla="*/ 179546 h 933450"/>
                  <a:gd name="connsiteX2" fmla="*/ 473869 w 476250"/>
                  <a:gd name="connsiteY2" fmla="*/ 348139 h 933450"/>
                  <a:gd name="connsiteX3" fmla="*/ 468154 w 476250"/>
                  <a:gd name="connsiteY3" fmla="*/ 531019 h 933450"/>
                  <a:gd name="connsiteX4" fmla="*/ 440531 w 476250"/>
                  <a:gd name="connsiteY4" fmla="*/ 687229 h 933450"/>
                  <a:gd name="connsiteX5" fmla="*/ 380524 w 476250"/>
                  <a:gd name="connsiteY5" fmla="*/ 817721 h 933450"/>
                  <a:gd name="connsiteX6" fmla="*/ 277654 w 476250"/>
                  <a:gd name="connsiteY6" fmla="*/ 898684 h 933450"/>
                  <a:gd name="connsiteX7" fmla="*/ 122396 w 476250"/>
                  <a:gd name="connsiteY7" fmla="*/ 930116 h 933450"/>
                  <a:gd name="connsiteX8" fmla="*/ 7144 w 476250"/>
                  <a:gd name="connsiteY8" fmla="*/ 699611 h 933450"/>
                  <a:gd name="connsiteX9" fmla="*/ 184309 w 476250"/>
                  <a:gd name="connsiteY9" fmla="*/ 645319 h 933450"/>
                  <a:gd name="connsiteX10" fmla="*/ 237649 w 476250"/>
                  <a:gd name="connsiteY10" fmla="*/ 469106 h 933450"/>
                  <a:gd name="connsiteX11" fmla="*/ 7144 w 476250"/>
                  <a:gd name="connsiteY11" fmla="*/ 469106 h 933450"/>
                  <a:gd name="connsiteX12" fmla="*/ 7144 w 476250"/>
                  <a:gd name="connsiteY12" fmla="*/ 7144 h 933450"/>
                  <a:gd name="connsiteX13" fmla="*/ 468154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8154" y="7144"/>
                    </a:moveTo>
                    <a:cubicBezTo>
                      <a:pt x="468154" y="46196"/>
                      <a:pt x="469106" y="102394"/>
                      <a:pt x="471011" y="179546"/>
                    </a:cubicBezTo>
                    <a:cubicBezTo>
                      <a:pt x="472916" y="255746"/>
                      <a:pt x="473869" y="312896"/>
                      <a:pt x="473869" y="348139"/>
                    </a:cubicBezTo>
                    <a:cubicBezTo>
                      <a:pt x="473869" y="418624"/>
                      <a:pt x="471964" y="479584"/>
                      <a:pt x="468154" y="531019"/>
                    </a:cubicBezTo>
                    <a:cubicBezTo>
                      <a:pt x="464344" y="581501"/>
                      <a:pt x="454819" y="634841"/>
                      <a:pt x="440531" y="687229"/>
                    </a:cubicBezTo>
                    <a:cubicBezTo>
                      <a:pt x="425291" y="740569"/>
                      <a:pt x="406241" y="784384"/>
                      <a:pt x="380524" y="817721"/>
                    </a:cubicBezTo>
                    <a:cubicBezTo>
                      <a:pt x="354806" y="850106"/>
                      <a:pt x="320516" y="877729"/>
                      <a:pt x="277654" y="898684"/>
                    </a:cubicBezTo>
                    <a:cubicBezTo>
                      <a:pt x="233839" y="919639"/>
                      <a:pt x="182404" y="930116"/>
                      <a:pt x="122396" y="930116"/>
                    </a:cubicBezTo>
                    <a:lnTo>
                      <a:pt x="7144" y="699611"/>
                    </a:lnTo>
                    <a:cubicBezTo>
                      <a:pt x="90011" y="699611"/>
                      <a:pt x="149066" y="680561"/>
                      <a:pt x="184309" y="645319"/>
                    </a:cubicBezTo>
                    <a:cubicBezTo>
                      <a:pt x="219551" y="609124"/>
                      <a:pt x="237649" y="550069"/>
                      <a:pt x="237649" y="469106"/>
                    </a:cubicBezTo>
                    <a:lnTo>
                      <a:pt x="7144" y="469106"/>
                    </a:lnTo>
                    <a:lnTo>
                      <a:pt x="7144" y="7144"/>
                    </a:lnTo>
                    <a:lnTo>
                      <a:pt x="468154" y="7144"/>
                    </a:lnTo>
                    <a:close/>
                  </a:path>
                </a:pathLst>
              </a:custGeom>
              <a:solidFill>
                <a:srgbClr val="172A48"/>
              </a:solidFill>
              <a:ln w="9525" cap="flat">
                <a:solidFill>
                  <a:srgbClr val="172A48"/>
                </a:solid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id="{FEEFCC61-0102-3B62-2FD5-19DDFDBA20D1}"/>
                </a:ext>
              </a:extLst>
            </p:cNvPr>
            <p:cNvGrpSpPr/>
            <p:nvPr/>
          </p:nvGrpSpPr>
          <p:grpSpPr>
            <a:xfrm rot="10800000">
              <a:off x="5168177" y="4009495"/>
              <a:ext cx="965388" cy="771680"/>
              <a:chOff x="5168177" y="4009495"/>
              <a:chExt cx="965388" cy="771680"/>
            </a:xfrm>
          </p:grpSpPr>
          <p:sp>
            <p:nvSpPr>
              <p:cNvPr id="14" name="Freeform: Shape 13">
                <a:extLst>
                  <a:ext uri="{FF2B5EF4-FFF2-40B4-BE49-F238E27FC236}">
                    <a16:creationId xmlns:a16="http://schemas.microsoft.com/office/drawing/2014/main" id="{2A5A0104-45C2-EB52-7B56-FA7838C30759}"/>
                  </a:ext>
                </a:extLst>
              </p:cNvPr>
              <p:cNvSpPr/>
              <p:nvPr/>
            </p:nvSpPr>
            <p:spPr>
              <a:xfrm rot="10800000">
                <a:off x="5168177" y="4009495"/>
                <a:ext cx="393715" cy="771680"/>
              </a:xfrm>
              <a:custGeom>
                <a:avLst/>
                <a:gdLst>
                  <a:gd name="connsiteX0" fmla="*/ 469106 w 476250"/>
                  <a:gd name="connsiteY0" fmla="*/ 7144 h 933450"/>
                  <a:gd name="connsiteX1" fmla="*/ 471964 w 476250"/>
                  <a:gd name="connsiteY1" fmla="*/ 179546 h 933450"/>
                  <a:gd name="connsiteX2" fmla="*/ 474821 w 476250"/>
                  <a:gd name="connsiteY2" fmla="*/ 348139 h 933450"/>
                  <a:gd name="connsiteX3" fmla="*/ 468154 w 476250"/>
                  <a:gd name="connsiteY3" fmla="*/ 531019 h 933450"/>
                  <a:gd name="connsiteX4" fmla="*/ 440531 w 476250"/>
                  <a:gd name="connsiteY4" fmla="*/ 687229 h 933450"/>
                  <a:gd name="connsiteX5" fmla="*/ 381476 w 476250"/>
                  <a:gd name="connsiteY5" fmla="*/ 817721 h 933450"/>
                  <a:gd name="connsiteX6" fmla="*/ 278606 w 476250"/>
                  <a:gd name="connsiteY6" fmla="*/ 898684 h 933450"/>
                  <a:gd name="connsiteX7" fmla="*/ 123349 w 476250"/>
                  <a:gd name="connsiteY7" fmla="*/ 930116 h 933450"/>
                  <a:gd name="connsiteX8" fmla="*/ 7144 w 476250"/>
                  <a:gd name="connsiteY8" fmla="*/ 699611 h 933450"/>
                  <a:gd name="connsiteX9" fmla="*/ 185261 w 476250"/>
                  <a:gd name="connsiteY9" fmla="*/ 645319 h 933450"/>
                  <a:gd name="connsiteX10" fmla="*/ 238601 w 476250"/>
                  <a:gd name="connsiteY10" fmla="*/ 469106 h 933450"/>
                  <a:gd name="connsiteX11" fmla="*/ 7144 w 476250"/>
                  <a:gd name="connsiteY11" fmla="*/ 469106 h 933450"/>
                  <a:gd name="connsiteX12" fmla="*/ 7144 w 476250"/>
                  <a:gd name="connsiteY12" fmla="*/ 7144 h 933450"/>
                  <a:gd name="connsiteX13" fmla="*/ 469106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9106" y="7144"/>
                    </a:moveTo>
                    <a:cubicBezTo>
                      <a:pt x="469106" y="46196"/>
                      <a:pt x="470059" y="102394"/>
                      <a:pt x="471964" y="179546"/>
                    </a:cubicBezTo>
                    <a:cubicBezTo>
                      <a:pt x="473869" y="255746"/>
                      <a:pt x="474821" y="312896"/>
                      <a:pt x="474821" y="348139"/>
                    </a:cubicBezTo>
                    <a:cubicBezTo>
                      <a:pt x="474821" y="418624"/>
                      <a:pt x="472916" y="479584"/>
                      <a:pt x="468154" y="531019"/>
                    </a:cubicBezTo>
                    <a:cubicBezTo>
                      <a:pt x="464344" y="581501"/>
                      <a:pt x="455771" y="634841"/>
                      <a:pt x="440531" y="687229"/>
                    </a:cubicBezTo>
                    <a:cubicBezTo>
                      <a:pt x="426244" y="740569"/>
                      <a:pt x="406241" y="784384"/>
                      <a:pt x="381476" y="817721"/>
                    </a:cubicBezTo>
                    <a:cubicBezTo>
                      <a:pt x="355759" y="850106"/>
                      <a:pt x="321469" y="877729"/>
                      <a:pt x="278606" y="898684"/>
                    </a:cubicBezTo>
                    <a:cubicBezTo>
                      <a:pt x="234791" y="919639"/>
                      <a:pt x="183356" y="930116"/>
                      <a:pt x="123349" y="930116"/>
                    </a:cubicBezTo>
                    <a:lnTo>
                      <a:pt x="7144" y="699611"/>
                    </a:lnTo>
                    <a:cubicBezTo>
                      <a:pt x="90964" y="699611"/>
                      <a:pt x="150019" y="680561"/>
                      <a:pt x="185261" y="645319"/>
                    </a:cubicBezTo>
                    <a:cubicBezTo>
                      <a:pt x="220504" y="609124"/>
                      <a:pt x="238601" y="550069"/>
                      <a:pt x="238601" y="469106"/>
                    </a:cubicBezTo>
                    <a:lnTo>
                      <a:pt x="7144" y="469106"/>
                    </a:lnTo>
                    <a:lnTo>
                      <a:pt x="7144" y="7144"/>
                    </a:lnTo>
                    <a:lnTo>
                      <a:pt x="469106" y="7144"/>
                    </a:lnTo>
                    <a:close/>
                  </a:path>
                </a:pathLst>
              </a:custGeom>
              <a:solidFill>
                <a:srgbClr val="172A48"/>
              </a:solidFill>
              <a:ln w="9525" cap="flat">
                <a:solidFill>
                  <a:srgbClr val="172A48"/>
                </a:solid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AEB891C-AAF5-90BD-4271-DB18030EDE6B}"/>
                  </a:ext>
                </a:extLst>
              </p:cNvPr>
              <p:cNvSpPr/>
              <p:nvPr/>
            </p:nvSpPr>
            <p:spPr>
              <a:xfrm rot="10800000">
                <a:off x="5739850" y="4009495"/>
                <a:ext cx="393715" cy="771680"/>
              </a:xfrm>
              <a:custGeom>
                <a:avLst/>
                <a:gdLst>
                  <a:gd name="connsiteX0" fmla="*/ 468154 w 476250"/>
                  <a:gd name="connsiteY0" fmla="*/ 7144 h 933450"/>
                  <a:gd name="connsiteX1" fmla="*/ 471011 w 476250"/>
                  <a:gd name="connsiteY1" fmla="*/ 179546 h 933450"/>
                  <a:gd name="connsiteX2" fmla="*/ 473869 w 476250"/>
                  <a:gd name="connsiteY2" fmla="*/ 348139 h 933450"/>
                  <a:gd name="connsiteX3" fmla="*/ 468154 w 476250"/>
                  <a:gd name="connsiteY3" fmla="*/ 531019 h 933450"/>
                  <a:gd name="connsiteX4" fmla="*/ 440531 w 476250"/>
                  <a:gd name="connsiteY4" fmla="*/ 687229 h 933450"/>
                  <a:gd name="connsiteX5" fmla="*/ 380524 w 476250"/>
                  <a:gd name="connsiteY5" fmla="*/ 817721 h 933450"/>
                  <a:gd name="connsiteX6" fmla="*/ 277654 w 476250"/>
                  <a:gd name="connsiteY6" fmla="*/ 898684 h 933450"/>
                  <a:gd name="connsiteX7" fmla="*/ 122396 w 476250"/>
                  <a:gd name="connsiteY7" fmla="*/ 930116 h 933450"/>
                  <a:gd name="connsiteX8" fmla="*/ 7144 w 476250"/>
                  <a:gd name="connsiteY8" fmla="*/ 699611 h 933450"/>
                  <a:gd name="connsiteX9" fmla="*/ 184309 w 476250"/>
                  <a:gd name="connsiteY9" fmla="*/ 645319 h 933450"/>
                  <a:gd name="connsiteX10" fmla="*/ 237649 w 476250"/>
                  <a:gd name="connsiteY10" fmla="*/ 469106 h 933450"/>
                  <a:gd name="connsiteX11" fmla="*/ 7144 w 476250"/>
                  <a:gd name="connsiteY11" fmla="*/ 469106 h 933450"/>
                  <a:gd name="connsiteX12" fmla="*/ 7144 w 476250"/>
                  <a:gd name="connsiteY12" fmla="*/ 7144 h 933450"/>
                  <a:gd name="connsiteX13" fmla="*/ 468154 w 476250"/>
                  <a:gd name="connsiteY13" fmla="*/ 7144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250" h="933450">
                    <a:moveTo>
                      <a:pt x="468154" y="7144"/>
                    </a:moveTo>
                    <a:cubicBezTo>
                      <a:pt x="468154" y="46196"/>
                      <a:pt x="469106" y="102394"/>
                      <a:pt x="471011" y="179546"/>
                    </a:cubicBezTo>
                    <a:cubicBezTo>
                      <a:pt x="472916" y="255746"/>
                      <a:pt x="473869" y="312896"/>
                      <a:pt x="473869" y="348139"/>
                    </a:cubicBezTo>
                    <a:cubicBezTo>
                      <a:pt x="473869" y="418624"/>
                      <a:pt x="471964" y="479584"/>
                      <a:pt x="468154" y="531019"/>
                    </a:cubicBezTo>
                    <a:cubicBezTo>
                      <a:pt x="464344" y="581501"/>
                      <a:pt x="454819" y="634841"/>
                      <a:pt x="440531" y="687229"/>
                    </a:cubicBezTo>
                    <a:cubicBezTo>
                      <a:pt x="425291" y="740569"/>
                      <a:pt x="406241" y="784384"/>
                      <a:pt x="380524" y="817721"/>
                    </a:cubicBezTo>
                    <a:cubicBezTo>
                      <a:pt x="354806" y="850106"/>
                      <a:pt x="320516" y="877729"/>
                      <a:pt x="277654" y="898684"/>
                    </a:cubicBezTo>
                    <a:cubicBezTo>
                      <a:pt x="233839" y="919639"/>
                      <a:pt x="182404" y="930116"/>
                      <a:pt x="122396" y="930116"/>
                    </a:cubicBezTo>
                    <a:lnTo>
                      <a:pt x="7144" y="699611"/>
                    </a:lnTo>
                    <a:cubicBezTo>
                      <a:pt x="90011" y="699611"/>
                      <a:pt x="149066" y="680561"/>
                      <a:pt x="184309" y="645319"/>
                    </a:cubicBezTo>
                    <a:cubicBezTo>
                      <a:pt x="219551" y="609124"/>
                      <a:pt x="237649" y="550069"/>
                      <a:pt x="237649" y="469106"/>
                    </a:cubicBezTo>
                    <a:lnTo>
                      <a:pt x="7144" y="469106"/>
                    </a:lnTo>
                    <a:lnTo>
                      <a:pt x="7144" y="7144"/>
                    </a:lnTo>
                    <a:lnTo>
                      <a:pt x="468154" y="7144"/>
                    </a:lnTo>
                    <a:close/>
                  </a:path>
                </a:pathLst>
              </a:custGeom>
              <a:solidFill>
                <a:srgbClr val="172A48"/>
              </a:solidFill>
              <a:ln w="9525" cap="flat">
                <a:solidFill>
                  <a:srgbClr val="172A48"/>
                </a:solidFill>
                <a:prstDash val="solid"/>
                <a:miter/>
              </a:ln>
            </p:spPr>
            <p:txBody>
              <a:bodyPr rtlCol="0" anchor="ctr"/>
              <a:lstStyle/>
              <a:p>
                <a:endParaRPr lang="en-US"/>
              </a:p>
            </p:txBody>
          </p:sp>
        </p:grpSp>
        <p:sp>
          <p:nvSpPr>
            <p:cNvPr id="12" name="TextBox 14">
              <a:extLst>
                <a:ext uri="{FF2B5EF4-FFF2-40B4-BE49-F238E27FC236}">
                  <a16:creationId xmlns:a16="http://schemas.microsoft.com/office/drawing/2014/main" id="{CA05865B-9C93-429F-78FB-87E614654F78}"/>
                </a:ext>
              </a:extLst>
            </p:cNvPr>
            <p:cNvSpPr txBox="1"/>
            <p:nvPr/>
          </p:nvSpPr>
          <p:spPr>
            <a:xfrm>
              <a:off x="2457857" y="5313255"/>
              <a:ext cx="6444930" cy="1726931"/>
            </a:xfrm>
            <a:prstGeom prst="rect">
              <a:avLst/>
            </a:prstGeom>
            <a:noFill/>
          </p:spPr>
          <p:txBody>
            <a:bodyPr wrap="square" rtlCol="0">
              <a:noAutofit/>
            </a:bodyPr>
            <a:lstStyle/>
            <a:p>
              <a:pPr marL="0" marR="0" algn="ctr">
                <a:lnSpc>
                  <a:spcPct val="115000"/>
                </a:lnSpc>
                <a:spcBef>
                  <a:spcPts val="600"/>
                </a:spcBef>
                <a:spcAft>
                  <a:spcPts val="600"/>
                </a:spcAft>
              </a:pPr>
              <a:endParaRPr lang="en-US" sz="1100">
                <a:solidFill>
                  <a:srgbClr val="172A48"/>
                </a:solidFill>
                <a:effectLst/>
                <a:latin typeface="Open Sans" panose="020B0606030504020204" pitchFamily="34" charset="0"/>
                <a:ea typeface="Open Sans" panose="020B0606030504020204" pitchFamily="34" charset="0"/>
              </a:endParaRPr>
            </a:p>
          </p:txBody>
        </p:sp>
        <p:sp>
          <p:nvSpPr>
            <p:cNvPr id="13" name="Graphic 18">
              <a:extLst>
                <a:ext uri="{FF2B5EF4-FFF2-40B4-BE49-F238E27FC236}">
                  <a16:creationId xmlns:a16="http://schemas.microsoft.com/office/drawing/2014/main" id="{9648C6F0-8476-BECE-7C89-60AFBB96EA3A}"/>
                </a:ext>
              </a:extLst>
            </p:cNvPr>
            <p:cNvSpPr/>
            <p:nvPr/>
          </p:nvSpPr>
          <p:spPr>
            <a:xfrm flipH="1">
              <a:off x="6529890" y="491422"/>
              <a:ext cx="5987642" cy="3882887"/>
            </a:xfrm>
            <a:custGeom>
              <a:avLst/>
              <a:gdLst>
                <a:gd name="connsiteX0" fmla="*/ 2350294 w 2352675"/>
                <a:gd name="connsiteY0" fmla="*/ 2426494 h 2428875"/>
                <a:gd name="connsiteX1" fmla="*/ 7144 w 2352675"/>
                <a:gd name="connsiteY1" fmla="*/ 2426494 h 2428875"/>
                <a:gd name="connsiteX2" fmla="*/ 7144 w 2352675"/>
                <a:gd name="connsiteY2" fmla="*/ 7144 h 2428875"/>
                <a:gd name="connsiteX3" fmla="*/ 2350294 w 2352675"/>
                <a:gd name="connsiteY3" fmla="*/ 7144 h 2428875"/>
              </a:gdLst>
              <a:ahLst/>
              <a:cxnLst>
                <a:cxn ang="0">
                  <a:pos x="connsiteX0" y="connsiteY0"/>
                </a:cxn>
                <a:cxn ang="0">
                  <a:pos x="connsiteX1" y="connsiteY1"/>
                </a:cxn>
                <a:cxn ang="0">
                  <a:pos x="connsiteX2" y="connsiteY2"/>
                </a:cxn>
                <a:cxn ang="0">
                  <a:pos x="connsiteX3" y="connsiteY3"/>
                </a:cxn>
              </a:cxnLst>
              <a:rect l="l" t="t" r="r" b="b"/>
              <a:pathLst>
                <a:path w="2352675" h="2428875">
                  <a:moveTo>
                    <a:pt x="2350294" y="2426494"/>
                  </a:moveTo>
                  <a:lnTo>
                    <a:pt x="7144" y="2426494"/>
                  </a:lnTo>
                  <a:lnTo>
                    <a:pt x="7144" y="7144"/>
                  </a:lnTo>
                  <a:lnTo>
                    <a:pt x="2350294" y="7144"/>
                  </a:lnTo>
                </a:path>
              </a:pathLst>
            </a:custGeom>
            <a:noFill/>
            <a:ln w="63500" cap="flat">
              <a:solidFill>
                <a:srgbClr val="172A48"/>
              </a:solidFill>
              <a:prstDash val="solid"/>
              <a:miter/>
            </a:ln>
          </p:spPr>
          <p:txBody>
            <a:bodyPr rtlCol="0" anchor="ctr"/>
            <a:lstStyle/>
            <a:p>
              <a:endParaRPr lang="en-US"/>
            </a:p>
          </p:txBody>
        </p:sp>
      </p:grpSp>
      <p:pic>
        <p:nvPicPr>
          <p:cNvPr id="4098" name="Picture 2" descr="Free Clear Light Bulb Planter on Gray Rock Stock Photo">
            <a:extLst>
              <a:ext uri="{FF2B5EF4-FFF2-40B4-BE49-F238E27FC236}">
                <a16:creationId xmlns:a16="http://schemas.microsoft.com/office/drawing/2014/main" id="{905E989A-1663-AD94-36AD-81E0EC5615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3277" y="3462385"/>
            <a:ext cx="3765251" cy="251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12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B15B79C-88FB-B604-33F6-E0B1E73E54CE}"/>
              </a:ext>
            </a:extLst>
          </p:cNvPr>
          <p:cNvSpPr>
            <a:spLocks noGrp="1"/>
          </p:cNvSpPr>
          <p:nvPr>
            <p:ph type="title"/>
          </p:nvPr>
        </p:nvSpPr>
        <p:spPr/>
        <p:txBody>
          <a:bodyPr>
            <a:normAutofit fontScale="90000"/>
          </a:bodyPr>
          <a:lstStyle/>
          <a:p>
            <a:br>
              <a:rPr lang="en-GB" dirty="0"/>
            </a:br>
            <a:r>
              <a:rPr lang="pt-PT" dirty="0"/>
              <a:t>Elementos-chave da </a:t>
            </a:r>
            <a:r>
              <a:rPr lang="pt-PT" dirty="0" err="1"/>
              <a:t>bioeconomia</a:t>
            </a:r>
            <a:r>
              <a:rPr lang="pt-PT" dirty="0"/>
              <a:t> no agronegócio</a:t>
            </a:r>
            <a:br>
              <a:rPr lang="en-GB" dirty="0"/>
            </a:br>
            <a:endParaRPr lang="en-GB" dirty="0"/>
          </a:p>
        </p:txBody>
      </p:sp>
      <p:sp>
        <p:nvSpPr>
          <p:cNvPr id="3" name="Segnaposto contenuto 2">
            <a:extLst>
              <a:ext uri="{FF2B5EF4-FFF2-40B4-BE49-F238E27FC236}">
                <a16:creationId xmlns:a16="http://schemas.microsoft.com/office/drawing/2014/main" id="{78EEE677-F961-227B-5672-4798FA00061F}"/>
              </a:ext>
            </a:extLst>
          </p:cNvPr>
          <p:cNvSpPr>
            <a:spLocks noGrp="1"/>
          </p:cNvSpPr>
          <p:nvPr>
            <p:ph idx="1"/>
          </p:nvPr>
        </p:nvSpPr>
        <p:spPr>
          <a:xfrm>
            <a:off x="838200" y="1600200"/>
            <a:ext cx="10515600" cy="4576763"/>
          </a:xfrm>
        </p:spPr>
        <p:txBody>
          <a:bodyPr>
            <a:normAutofit fontScale="47500" lnSpcReduction="20000"/>
          </a:bodyPr>
          <a:lstStyle/>
          <a:p>
            <a:pPr marL="0" marR="0" indent="0" algn="just">
              <a:lnSpc>
                <a:spcPct val="107000"/>
              </a:lnSpc>
              <a:spcBef>
                <a:spcPts val="0"/>
              </a:spcBef>
              <a:spcAft>
                <a:spcPts val="800"/>
              </a:spcAft>
              <a:buNone/>
            </a:pPr>
            <a:r>
              <a:rPr lang="en-US" sz="2900" b="1" kern="100" dirty="0" err="1">
                <a:solidFill>
                  <a:srgbClr val="00B0F0"/>
                </a:solidFill>
                <a:latin typeface="Calibri" panose="020F0502020204030204" pitchFamily="34" charset="0"/>
                <a:ea typeface="PMingLiU" panose="02020500000000000000" pitchFamily="18" charset="-120"/>
                <a:cs typeface="Times New Roman" panose="02020603050405020304" pitchFamily="18" charset="0"/>
              </a:rPr>
              <a:t>Utilização</a:t>
            </a:r>
            <a:r>
              <a:rPr lang="en-US" sz="2900" b="1" kern="100" dirty="0">
                <a:solidFill>
                  <a:srgbClr val="00B0F0"/>
                </a:solidFill>
                <a:latin typeface="Calibri" panose="020F0502020204030204" pitchFamily="34" charset="0"/>
                <a:ea typeface="PMingLiU" panose="02020500000000000000" pitchFamily="18" charset="-120"/>
                <a:cs typeface="Times New Roman" panose="02020603050405020304" pitchFamily="18" charset="0"/>
              </a:rPr>
              <a:t> da </a:t>
            </a:r>
            <a:r>
              <a:rPr lang="en-US" sz="2900" b="1" kern="100" dirty="0" err="1">
                <a:solidFill>
                  <a:srgbClr val="00B0F0"/>
                </a:solidFill>
                <a:latin typeface="Calibri" panose="020F0502020204030204" pitchFamily="34" charset="0"/>
                <a:ea typeface="PMingLiU" panose="02020500000000000000" pitchFamily="18" charset="-120"/>
                <a:cs typeface="Times New Roman" panose="02020603050405020304" pitchFamily="18" charset="0"/>
              </a:rPr>
              <a:t>biomassa</a:t>
            </a:r>
            <a:r>
              <a:rPr lang="en-US" sz="2900" b="1" kern="100" dirty="0">
                <a:solidFill>
                  <a:srgbClr val="00B0F0"/>
                </a:solidFill>
                <a:latin typeface="Calibri" panose="020F0502020204030204" pitchFamily="34" charset="0"/>
                <a:ea typeface="PMingLiU" panose="02020500000000000000" pitchFamily="18" charset="-120"/>
                <a:cs typeface="Times New Roman" panose="02020603050405020304" pitchFamily="18" charset="0"/>
              </a:rPr>
              <a:t>: </a:t>
            </a:r>
            <a:r>
              <a:rPr lang="pt-PT" sz="2900" kern="100" dirty="0">
                <a:latin typeface="Calibri" panose="020F0502020204030204" pitchFamily="34" charset="0"/>
                <a:ea typeface="PMingLiU" panose="02020500000000000000" pitchFamily="18" charset="-120"/>
                <a:cs typeface="Times New Roman" panose="02020603050405020304" pitchFamily="18" charset="0"/>
              </a:rPr>
              <a:t>A biomassa, como resíduos de culturas, resíduos agrícolas e subprodutos florestais, pode ser convertida em vários produtos, incluindo biocombustíveis, materiais de base biológica e bioenergia. Isto cria oportunidades para as empresas agroindustriais diversificarem os seus fluxos de receitas e reduzirem a sua pegada de carbono</a:t>
            </a:r>
            <a:r>
              <a:rPr lang="en-US" sz="2900" kern="100" dirty="0">
                <a:effectLst/>
                <a:latin typeface="Calibri" panose="020F0502020204030204" pitchFamily="34" charset="0"/>
                <a:ea typeface="PMingLiU" panose="02020500000000000000" pitchFamily="18" charset="-120"/>
                <a:cs typeface="Times New Roman" panose="02020603050405020304" pitchFamily="18" charset="0"/>
              </a:rPr>
              <a:t>.</a:t>
            </a:r>
          </a:p>
          <a:p>
            <a:pPr marL="0" marR="0" indent="0" algn="just">
              <a:lnSpc>
                <a:spcPct val="107000"/>
              </a:lnSpc>
              <a:spcBef>
                <a:spcPts val="0"/>
              </a:spcBef>
              <a:spcAft>
                <a:spcPts val="800"/>
              </a:spcAft>
              <a:buNone/>
            </a:pPr>
            <a:r>
              <a:rPr lang="en-US" sz="2900" b="1" kern="100" dirty="0" err="1">
                <a:solidFill>
                  <a:srgbClr val="00B0F0"/>
                </a:solidFill>
                <a:latin typeface="Calibri" panose="020F0502020204030204" pitchFamily="34" charset="0"/>
                <a:ea typeface="PMingLiU" panose="02020500000000000000" pitchFamily="18" charset="-120"/>
                <a:cs typeface="Times New Roman" panose="02020603050405020304" pitchFamily="18" charset="0"/>
              </a:rPr>
              <a:t>Biotecnologia</a:t>
            </a:r>
            <a:r>
              <a:rPr lang="en-US" sz="2900" b="1" kern="100" dirty="0">
                <a:solidFill>
                  <a:srgbClr val="00B0F0"/>
                </a:solidFill>
                <a:latin typeface="Calibri" panose="020F0502020204030204" pitchFamily="34" charset="0"/>
                <a:ea typeface="PMingLiU" panose="02020500000000000000" pitchFamily="18" charset="-120"/>
                <a:cs typeface="Times New Roman" panose="02020603050405020304" pitchFamily="18" charset="0"/>
              </a:rPr>
              <a:t> e </a:t>
            </a:r>
            <a:r>
              <a:rPr lang="en-US" sz="2900" b="1" kern="100" dirty="0" err="1">
                <a:solidFill>
                  <a:srgbClr val="00B0F0"/>
                </a:solidFill>
                <a:latin typeface="Calibri" panose="020F0502020204030204" pitchFamily="34" charset="0"/>
                <a:ea typeface="PMingLiU" panose="02020500000000000000" pitchFamily="18" charset="-120"/>
                <a:cs typeface="Times New Roman" panose="02020603050405020304" pitchFamily="18" charset="0"/>
              </a:rPr>
              <a:t>engenharia</a:t>
            </a:r>
            <a:r>
              <a:rPr lang="en-US" sz="2900" b="1" kern="100" dirty="0">
                <a:solidFill>
                  <a:srgbClr val="00B0F0"/>
                </a:solidFill>
                <a:latin typeface="Calibri" panose="020F0502020204030204" pitchFamily="34" charset="0"/>
                <a:ea typeface="PMingLiU" panose="02020500000000000000" pitchFamily="18" charset="-120"/>
                <a:cs typeface="Times New Roman" panose="02020603050405020304" pitchFamily="18" charset="0"/>
              </a:rPr>
              <a:t> </a:t>
            </a:r>
            <a:r>
              <a:rPr lang="en-US" sz="2900" b="1" kern="100" dirty="0" err="1">
                <a:solidFill>
                  <a:srgbClr val="00B0F0"/>
                </a:solidFill>
                <a:latin typeface="Calibri" panose="020F0502020204030204" pitchFamily="34" charset="0"/>
                <a:ea typeface="PMingLiU" panose="02020500000000000000" pitchFamily="18" charset="-120"/>
                <a:cs typeface="Times New Roman" panose="02020603050405020304" pitchFamily="18" charset="0"/>
              </a:rPr>
              <a:t>genética</a:t>
            </a:r>
            <a:r>
              <a:rPr lang="en-US" sz="2900" b="1" kern="100" dirty="0">
                <a:solidFill>
                  <a:srgbClr val="00B0F0"/>
                </a:solidFill>
                <a:latin typeface="Calibri" panose="020F0502020204030204" pitchFamily="34" charset="0"/>
                <a:ea typeface="PMingLiU" panose="02020500000000000000" pitchFamily="18" charset="-120"/>
                <a:cs typeface="Times New Roman" panose="02020603050405020304" pitchFamily="18" charset="0"/>
              </a:rPr>
              <a:t>: </a:t>
            </a:r>
            <a:r>
              <a:rPr lang="pt-PT" sz="2900" kern="100" dirty="0">
                <a:latin typeface="Calibri" panose="020F0502020204030204" pitchFamily="34" charset="0"/>
                <a:ea typeface="PMingLiU" panose="02020500000000000000" pitchFamily="18" charset="-120"/>
                <a:cs typeface="Times New Roman" panose="02020603050405020304" pitchFamily="18" charset="0"/>
              </a:rPr>
              <a:t>Os avanços na biotecnologia e na engenharia genética revolucionaram o agronegócio ao permitir o desenvolvimento de culturas geneticamente modificadas com características melhoradas, como maior rendimento, resistência a doenças e conteúdo nutricional aprimorado</a:t>
            </a:r>
            <a:r>
              <a:rPr lang="en-US" sz="2900" kern="100" dirty="0">
                <a:effectLst/>
                <a:latin typeface="Calibri" panose="020F0502020204030204" pitchFamily="34" charset="0"/>
                <a:ea typeface="PMingLiU" panose="02020500000000000000" pitchFamily="18" charset="-120"/>
                <a:cs typeface="Times New Roman" panose="02020603050405020304" pitchFamily="18" charset="0"/>
              </a:rPr>
              <a:t>.</a:t>
            </a:r>
          </a:p>
          <a:p>
            <a:pPr marL="0" marR="0" indent="0" algn="just">
              <a:lnSpc>
                <a:spcPct val="107000"/>
              </a:lnSpc>
              <a:spcBef>
                <a:spcPts val="0"/>
              </a:spcBef>
              <a:spcAft>
                <a:spcPts val="800"/>
              </a:spcAft>
              <a:buNone/>
            </a:pPr>
            <a:r>
              <a:rPr lang="en-US" sz="2900" b="1" kern="100" dirty="0">
                <a:solidFill>
                  <a:srgbClr val="00B0F0"/>
                </a:solidFill>
                <a:effectLst/>
                <a:latin typeface="Calibri" panose="020F0502020204030204" pitchFamily="34" charset="0"/>
                <a:ea typeface="PMingLiU" panose="02020500000000000000" pitchFamily="18" charset="-120"/>
                <a:cs typeface="Times New Roman" panose="02020603050405020304" pitchFamily="18" charset="0"/>
              </a:rPr>
              <a:t>Economia Circular: </a:t>
            </a:r>
            <a:r>
              <a:rPr lang="pt-PT" sz="2900" kern="100" dirty="0">
                <a:latin typeface="Calibri" panose="020F0502020204030204" pitchFamily="34" charset="0"/>
                <a:ea typeface="PMingLiU" panose="02020500000000000000" pitchFamily="18" charset="-120"/>
                <a:cs typeface="Times New Roman" panose="02020603050405020304" pitchFamily="18" charset="0"/>
              </a:rPr>
              <a:t>A </a:t>
            </a:r>
            <a:r>
              <a:rPr lang="pt-PT" sz="2900" kern="100" dirty="0" err="1">
                <a:latin typeface="Calibri" panose="020F0502020204030204" pitchFamily="34" charset="0"/>
                <a:ea typeface="PMingLiU" panose="02020500000000000000" pitchFamily="18" charset="-120"/>
                <a:cs typeface="Times New Roman" panose="02020603050405020304" pitchFamily="18" charset="0"/>
              </a:rPr>
              <a:t>bioeconomia</a:t>
            </a:r>
            <a:r>
              <a:rPr lang="pt-PT" sz="2900" kern="100" dirty="0">
                <a:latin typeface="Calibri" panose="020F0502020204030204" pitchFamily="34" charset="0"/>
                <a:ea typeface="PMingLiU" panose="02020500000000000000" pitchFamily="18" charset="-120"/>
                <a:cs typeface="Times New Roman" panose="02020603050405020304" pitchFamily="18" charset="0"/>
              </a:rPr>
              <a:t> incentiva uma abordagem circular em que os subprodutos e resíduos agrícolas são utilizados como matéria-prima para vários processos de valor acrescentado. Isto reduz os resíduos e promove a eficiência dos recursos</a:t>
            </a:r>
            <a:r>
              <a:rPr lang="en-US" sz="2900" kern="100" dirty="0">
                <a:effectLst/>
                <a:latin typeface="Calibri" panose="020F0502020204030204" pitchFamily="34" charset="0"/>
                <a:ea typeface="PMingLiU" panose="02020500000000000000" pitchFamily="18" charset="-120"/>
                <a:cs typeface="Times New Roman" panose="02020603050405020304" pitchFamily="18" charset="0"/>
              </a:rPr>
              <a:t>.</a:t>
            </a:r>
          </a:p>
          <a:p>
            <a:pPr marL="0" marR="0" indent="0" algn="just">
              <a:lnSpc>
                <a:spcPct val="107000"/>
              </a:lnSpc>
              <a:spcBef>
                <a:spcPts val="0"/>
              </a:spcBef>
              <a:spcAft>
                <a:spcPts val="800"/>
              </a:spcAft>
              <a:buNone/>
            </a:pPr>
            <a:r>
              <a:rPr lang="en-US" sz="2900" b="1" kern="100" dirty="0">
                <a:solidFill>
                  <a:srgbClr val="00B0F0"/>
                </a:solidFill>
                <a:effectLst/>
                <a:latin typeface="Calibri" panose="020F0502020204030204" pitchFamily="34" charset="0"/>
                <a:ea typeface="PMingLiU" panose="02020500000000000000" pitchFamily="18" charset="-120"/>
                <a:cs typeface="Times New Roman" panose="02020603050405020304" pitchFamily="18" charset="0"/>
              </a:rPr>
              <a:t>Agricultura </a:t>
            </a:r>
            <a:r>
              <a:rPr lang="en-US" sz="2900" b="1" kern="100" dirty="0" err="1">
                <a:solidFill>
                  <a:srgbClr val="00B0F0"/>
                </a:solidFill>
                <a:effectLst/>
                <a:latin typeface="Calibri" panose="020F0502020204030204" pitchFamily="34" charset="0"/>
                <a:ea typeface="PMingLiU" panose="02020500000000000000" pitchFamily="18" charset="-120"/>
                <a:cs typeface="Times New Roman" panose="02020603050405020304" pitchFamily="18" charset="0"/>
              </a:rPr>
              <a:t>Sustentável</a:t>
            </a:r>
            <a:r>
              <a:rPr lang="en-US" sz="2900" b="1" kern="100" dirty="0">
                <a:solidFill>
                  <a:srgbClr val="00B0F0"/>
                </a:solidFill>
                <a:effectLst/>
                <a:latin typeface="Calibri" panose="020F0502020204030204" pitchFamily="34" charset="0"/>
                <a:ea typeface="PMingLiU" panose="02020500000000000000" pitchFamily="18" charset="-120"/>
                <a:cs typeface="Times New Roman" panose="02020603050405020304" pitchFamily="18" charset="0"/>
              </a:rPr>
              <a:t>: </a:t>
            </a:r>
            <a:r>
              <a:rPr lang="pt-PT" sz="2900" kern="100" dirty="0">
                <a:latin typeface="Calibri" panose="020F0502020204030204" pitchFamily="34" charset="0"/>
                <a:ea typeface="PMingLiU" panose="02020500000000000000" pitchFamily="18" charset="-120"/>
                <a:cs typeface="Times New Roman" panose="02020603050405020304" pitchFamily="18" charset="0"/>
              </a:rPr>
              <a:t>A </a:t>
            </a:r>
            <a:r>
              <a:rPr lang="pt-PT" sz="2900" kern="100" dirty="0" err="1">
                <a:latin typeface="Calibri" panose="020F0502020204030204" pitchFamily="34" charset="0"/>
                <a:ea typeface="PMingLiU" panose="02020500000000000000" pitchFamily="18" charset="-120"/>
                <a:cs typeface="Times New Roman" panose="02020603050405020304" pitchFamily="18" charset="0"/>
              </a:rPr>
              <a:t>bioeconomia</a:t>
            </a:r>
            <a:r>
              <a:rPr lang="pt-PT" sz="2900" kern="100" dirty="0">
                <a:latin typeface="Calibri" panose="020F0502020204030204" pitchFamily="34" charset="0"/>
                <a:ea typeface="PMingLiU" panose="02020500000000000000" pitchFamily="18" charset="-120"/>
                <a:cs typeface="Times New Roman" panose="02020603050405020304" pitchFamily="18" charset="0"/>
              </a:rPr>
              <a:t> enfatiza práticas agrícolas sustentáveis que dão prioridade à conservação ambiental, à proteção da biodiversidade e à gestão responsável dos solos. Isto implica a adoção de técnicas como a agricultura de precisão, a agroflorestal e a agricultura biológica</a:t>
            </a:r>
            <a:r>
              <a:rPr lang="en-US" sz="2900" kern="100" dirty="0">
                <a:effectLst/>
                <a:latin typeface="Calibri" panose="020F0502020204030204" pitchFamily="34" charset="0"/>
                <a:ea typeface="PMingLiU" panose="02020500000000000000" pitchFamily="18" charset="-120"/>
                <a:cs typeface="Times New Roman" panose="02020603050405020304" pitchFamily="18" charset="0"/>
              </a:rPr>
              <a:t>.</a:t>
            </a:r>
          </a:p>
          <a:p>
            <a:pPr marL="0" marR="0" indent="0" algn="just">
              <a:lnSpc>
                <a:spcPct val="107000"/>
              </a:lnSpc>
              <a:spcBef>
                <a:spcPts val="0"/>
              </a:spcBef>
              <a:spcAft>
                <a:spcPts val="800"/>
              </a:spcAft>
              <a:buNone/>
            </a:pPr>
            <a:r>
              <a:rPr lang="en-US" sz="2900" b="1" kern="100" dirty="0">
                <a:solidFill>
                  <a:srgbClr val="00B0F0"/>
                </a:solidFill>
                <a:latin typeface="Calibri" panose="020F0502020204030204" pitchFamily="34" charset="0"/>
                <a:ea typeface="PMingLiU" panose="02020500000000000000" pitchFamily="18" charset="-120"/>
                <a:cs typeface="Times New Roman" panose="02020603050405020304" pitchFamily="18" charset="0"/>
              </a:rPr>
              <a:t>Alimentos e </a:t>
            </a:r>
            <a:r>
              <a:rPr lang="en-US" sz="2900" b="1" kern="100" dirty="0" err="1">
                <a:solidFill>
                  <a:srgbClr val="00B0F0"/>
                </a:solidFill>
                <a:latin typeface="Calibri" panose="020F0502020204030204" pitchFamily="34" charset="0"/>
                <a:ea typeface="PMingLiU" panose="02020500000000000000" pitchFamily="18" charset="-120"/>
                <a:cs typeface="Times New Roman" panose="02020603050405020304" pitchFamily="18" charset="0"/>
              </a:rPr>
              <a:t>nutracêuticos</a:t>
            </a:r>
            <a:r>
              <a:rPr lang="en-US" sz="2900" b="1" kern="100" dirty="0">
                <a:solidFill>
                  <a:srgbClr val="00B0F0"/>
                </a:solidFill>
                <a:latin typeface="Calibri" panose="020F0502020204030204" pitchFamily="34" charset="0"/>
                <a:ea typeface="PMingLiU" panose="02020500000000000000" pitchFamily="18" charset="-120"/>
                <a:cs typeface="Times New Roman" panose="02020603050405020304" pitchFamily="18" charset="0"/>
              </a:rPr>
              <a:t>: </a:t>
            </a:r>
            <a:r>
              <a:rPr lang="pt-PT" sz="2900" kern="100" dirty="0">
                <a:latin typeface="Calibri" panose="020F0502020204030204" pitchFamily="34" charset="0"/>
                <a:ea typeface="PMingLiU" panose="02020500000000000000" pitchFamily="18" charset="-120"/>
                <a:cs typeface="Times New Roman" panose="02020603050405020304" pitchFamily="18" charset="0"/>
              </a:rPr>
              <a:t>A </a:t>
            </a:r>
            <a:r>
              <a:rPr lang="pt-PT" sz="2900" kern="100" dirty="0" err="1">
                <a:latin typeface="Calibri" panose="020F0502020204030204" pitchFamily="34" charset="0"/>
                <a:ea typeface="PMingLiU" panose="02020500000000000000" pitchFamily="18" charset="-120"/>
                <a:cs typeface="Times New Roman" panose="02020603050405020304" pitchFamily="18" charset="0"/>
              </a:rPr>
              <a:t>bioeconomia</a:t>
            </a:r>
            <a:r>
              <a:rPr lang="pt-PT" sz="2900" kern="100" dirty="0">
                <a:latin typeface="Calibri" panose="020F0502020204030204" pitchFamily="34" charset="0"/>
                <a:ea typeface="PMingLiU" panose="02020500000000000000" pitchFamily="18" charset="-120"/>
                <a:cs typeface="Times New Roman" panose="02020603050405020304" pitchFamily="18" charset="0"/>
              </a:rPr>
              <a:t> oferece oportunidades para desenvolver produtos alimentares novos e mais saudáveis, com maior valor nutricional, através de avanços biotecnológicos</a:t>
            </a:r>
            <a:r>
              <a:rPr lang="en-US" sz="2900" kern="100" dirty="0">
                <a:effectLst/>
                <a:latin typeface="Calibri" panose="020F0502020204030204" pitchFamily="34" charset="0"/>
                <a:ea typeface="PMingLiU" panose="02020500000000000000" pitchFamily="18" charset="-120"/>
                <a:cs typeface="Times New Roman" panose="02020603050405020304" pitchFamily="18" charset="0"/>
              </a:rPr>
              <a:t>.</a:t>
            </a:r>
          </a:p>
          <a:p>
            <a:pPr marL="0" marR="0" indent="0" algn="just">
              <a:lnSpc>
                <a:spcPct val="107000"/>
              </a:lnSpc>
              <a:spcBef>
                <a:spcPts val="0"/>
              </a:spcBef>
              <a:spcAft>
                <a:spcPts val="800"/>
              </a:spcAft>
              <a:buNone/>
            </a:pPr>
            <a:r>
              <a:rPr lang="en-US" sz="2900" b="1" kern="100" dirty="0" err="1">
                <a:solidFill>
                  <a:srgbClr val="00B0F0"/>
                </a:solidFill>
                <a:latin typeface="Calibri" panose="020F0502020204030204" pitchFamily="34" charset="0"/>
                <a:ea typeface="PMingLiU" panose="02020500000000000000" pitchFamily="18" charset="-120"/>
                <a:cs typeface="Times New Roman" panose="02020603050405020304" pitchFamily="18" charset="0"/>
              </a:rPr>
              <a:t>Recursos</a:t>
            </a:r>
            <a:r>
              <a:rPr lang="en-US" sz="2900" b="1" kern="100" dirty="0">
                <a:solidFill>
                  <a:srgbClr val="00B0F0"/>
                </a:solidFill>
                <a:latin typeface="Calibri" panose="020F0502020204030204" pitchFamily="34" charset="0"/>
                <a:ea typeface="PMingLiU" panose="02020500000000000000" pitchFamily="18" charset="-120"/>
                <a:cs typeface="Times New Roman" panose="02020603050405020304" pitchFamily="18" charset="0"/>
              </a:rPr>
              <a:t> </a:t>
            </a:r>
            <a:r>
              <a:rPr lang="en-US" sz="2900" b="1" kern="100" dirty="0" err="1">
                <a:solidFill>
                  <a:srgbClr val="00B0F0"/>
                </a:solidFill>
                <a:latin typeface="Calibri" panose="020F0502020204030204" pitchFamily="34" charset="0"/>
                <a:ea typeface="PMingLiU" panose="02020500000000000000" pitchFamily="18" charset="-120"/>
                <a:cs typeface="Times New Roman" panose="02020603050405020304" pitchFamily="18" charset="0"/>
              </a:rPr>
              <a:t>renováveis</a:t>
            </a:r>
            <a:r>
              <a:rPr lang="en-US" sz="2900" b="1" kern="100" dirty="0">
                <a:solidFill>
                  <a:srgbClr val="00B0F0"/>
                </a:solidFill>
                <a:latin typeface="Calibri" panose="020F0502020204030204" pitchFamily="34" charset="0"/>
                <a:ea typeface="PMingLiU" panose="02020500000000000000" pitchFamily="18" charset="-120"/>
                <a:cs typeface="Times New Roman" panose="02020603050405020304" pitchFamily="18" charset="0"/>
              </a:rPr>
              <a:t>: </a:t>
            </a:r>
            <a:r>
              <a:rPr lang="pt-PT" sz="2900" kern="100" dirty="0">
                <a:latin typeface="Calibri" panose="020F0502020204030204" pitchFamily="34" charset="0"/>
                <a:ea typeface="PMingLiU" panose="02020500000000000000" pitchFamily="18" charset="-120"/>
                <a:cs typeface="Times New Roman" panose="02020603050405020304" pitchFamily="18" charset="0"/>
              </a:rPr>
              <a:t>Ao contrário dos combustíveis fósseis, que são finitos, a </a:t>
            </a:r>
            <a:r>
              <a:rPr lang="pt-PT" sz="2900" kern="100" dirty="0" err="1">
                <a:latin typeface="Calibri" panose="020F0502020204030204" pitchFamily="34" charset="0"/>
                <a:ea typeface="PMingLiU" panose="02020500000000000000" pitchFamily="18" charset="-120"/>
                <a:cs typeface="Times New Roman" panose="02020603050405020304" pitchFamily="18" charset="0"/>
              </a:rPr>
              <a:t>bioeconomia</a:t>
            </a:r>
            <a:r>
              <a:rPr lang="pt-PT" sz="2900" kern="100" dirty="0">
                <a:latin typeface="Calibri" panose="020F0502020204030204" pitchFamily="34" charset="0"/>
                <a:ea typeface="PMingLiU" panose="02020500000000000000" pitchFamily="18" charset="-120"/>
                <a:cs typeface="Times New Roman" panose="02020603050405020304" pitchFamily="18" charset="0"/>
              </a:rPr>
              <a:t> baseia-se em recursos renováveis, como plantas e </a:t>
            </a:r>
            <a:r>
              <a:rPr lang="pt-PT" sz="2900" kern="100" dirty="0" err="1">
                <a:latin typeface="Calibri" panose="020F0502020204030204" pitchFamily="34" charset="0"/>
                <a:ea typeface="PMingLiU" panose="02020500000000000000" pitchFamily="18" charset="-120"/>
                <a:cs typeface="Times New Roman" panose="02020603050405020304" pitchFamily="18" charset="0"/>
              </a:rPr>
              <a:t>microorganismos</a:t>
            </a:r>
            <a:r>
              <a:rPr lang="pt-PT" sz="2900" kern="100" dirty="0">
                <a:latin typeface="Calibri" panose="020F0502020204030204" pitchFamily="34" charset="0"/>
                <a:ea typeface="PMingLiU" panose="02020500000000000000" pitchFamily="18" charset="-120"/>
                <a:cs typeface="Times New Roman" panose="02020603050405020304" pitchFamily="18" charset="0"/>
              </a:rPr>
              <a:t>, garantindo uma abordagem mais sustentável à utilização dos recursos</a:t>
            </a:r>
            <a:r>
              <a:rPr lang="en-US" sz="2900" kern="100" dirty="0">
                <a:effectLst/>
                <a:latin typeface="Calibri" panose="020F0502020204030204" pitchFamily="34" charset="0"/>
                <a:ea typeface="PMingLiU" panose="02020500000000000000" pitchFamily="18" charset="-120"/>
                <a:cs typeface="Times New Roman" panose="02020603050405020304" pitchFamily="18" charset="0"/>
              </a:rPr>
              <a:t>.</a:t>
            </a:r>
          </a:p>
          <a:p>
            <a:pPr marL="0" marR="0" indent="0" algn="just">
              <a:lnSpc>
                <a:spcPct val="107000"/>
              </a:lnSpc>
              <a:spcBef>
                <a:spcPts val="0"/>
              </a:spcBef>
              <a:spcAft>
                <a:spcPts val="800"/>
              </a:spcAft>
              <a:buNone/>
            </a:pPr>
            <a:r>
              <a:rPr lang="en-US" sz="2900" b="1" kern="100" dirty="0" err="1">
                <a:solidFill>
                  <a:srgbClr val="00B0F0"/>
                </a:solidFill>
                <a:latin typeface="Calibri" panose="020F0502020204030204" pitchFamily="34" charset="0"/>
                <a:ea typeface="PMingLiU" panose="02020500000000000000" pitchFamily="18" charset="-120"/>
                <a:cs typeface="Times New Roman" panose="02020603050405020304" pitchFamily="18" charset="0"/>
              </a:rPr>
              <a:t>Políticas</a:t>
            </a:r>
            <a:r>
              <a:rPr lang="en-US" sz="2900" b="1" kern="100" dirty="0">
                <a:solidFill>
                  <a:srgbClr val="00B0F0"/>
                </a:solidFill>
                <a:latin typeface="Calibri" panose="020F0502020204030204" pitchFamily="34" charset="0"/>
                <a:ea typeface="PMingLiU" panose="02020500000000000000" pitchFamily="18" charset="-120"/>
                <a:cs typeface="Times New Roman" panose="02020603050405020304" pitchFamily="18" charset="0"/>
              </a:rPr>
              <a:t> e </a:t>
            </a:r>
            <a:r>
              <a:rPr lang="en-US" sz="2900" b="1" kern="100" dirty="0" err="1">
                <a:solidFill>
                  <a:srgbClr val="00B0F0"/>
                </a:solidFill>
                <a:latin typeface="Calibri" panose="020F0502020204030204" pitchFamily="34" charset="0"/>
                <a:ea typeface="PMingLiU" panose="02020500000000000000" pitchFamily="18" charset="-120"/>
                <a:cs typeface="Times New Roman" panose="02020603050405020304" pitchFamily="18" charset="0"/>
              </a:rPr>
              <a:t>regulamentos</a:t>
            </a:r>
            <a:r>
              <a:rPr lang="en-US" sz="2900" b="1" kern="100" dirty="0">
                <a:solidFill>
                  <a:srgbClr val="00B0F0"/>
                </a:solidFill>
                <a:latin typeface="Calibri" panose="020F0502020204030204" pitchFamily="34" charset="0"/>
                <a:ea typeface="PMingLiU" panose="02020500000000000000" pitchFamily="18" charset="-120"/>
                <a:cs typeface="Times New Roman" panose="02020603050405020304" pitchFamily="18" charset="0"/>
              </a:rPr>
              <a:t>: </a:t>
            </a:r>
            <a:r>
              <a:rPr lang="pt-PT" sz="2900" kern="100" dirty="0">
                <a:latin typeface="Calibri" panose="020F0502020204030204" pitchFamily="34" charset="0"/>
                <a:ea typeface="PMingLiU" panose="02020500000000000000" pitchFamily="18" charset="-120"/>
                <a:cs typeface="Times New Roman" panose="02020603050405020304" pitchFamily="18" charset="0"/>
              </a:rPr>
              <a:t>As políticas e regulamentações governamentais desempenham um papel crucial na formação da </a:t>
            </a:r>
            <a:r>
              <a:rPr lang="pt-PT" sz="2900" kern="100" dirty="0" err="1">
                <a:latin typeface="Calibri" panose="020F0502020204030204" pitchFamily="34" charset="0"/>
                <a:ea typeface="PMingLiU" panose="02020500000000000000" pitchFamily="18" charset="-120"/>
                <a:cs typeface="Times New Roman" panose="02020603050405020304" pitchFamily="18" charset="0"/>
              </a:rPr>
              <a:t>bioeconomia</a:t>
            </a:r>
            <a:r>
              <a:rPr lang="pt-PT" sz="2900" kern="100" dirty="0">
                <a:latin typeface="Calibri" panose="020F0502020204030204" pitchFamily="34" charset="0"/>
                <a:ea typeface="PMingLiU" panose="02020500000000000000" pitchFamily="18" charset="-120"/>
                <a:cs typeface="Times New Roman" panose="02020603050405020304" pitchFamily="18" charset="0"/>
              </a:rPr>
              <a:t> no agronegócio. As políticas de apoio, os incentivos e o financiamento da investigação podem acelerar a adoção de tecnologias e práticas de base biológica</a:t>
            </a:r>
            <a:r>
              <a:rPr lang="en-US" sz="2900" kern="100" dirty="0">
                <a:effectLst/>
                <a:latin typeface="Calibri" panose="020F0502020204030204" pitchFamily="34" charset="0"/>
                <a:ea typeface="PMingLiU" panose="02020500000000000000" pitchFamily="18" charset="-120"/>
                <a:cs typeface="Times New Roman" panose="02020603050405020304" pitchFamily="18" charset="0"/>
              </a:rPr>
              <a:t>.</a:t>
            </a:r>
          </a:p>
          <a:p>
            <a:endParaRPr lang="en-GB" dirty="0"/>
          </a:p>
        </p:txBody>
      </p:sp>
      <p:sp>
        <p:nvSpPr>
          <p:cNvPr id="5" name="Segnaposto numero diapositiva 4">
            <a:extLst>
              <a:ext uri="{FF2B5EF4-FFF2-40B4-BE49-F238E27FC236}">
                <a16:creationId xmlns:a16="http://schemas.microsoft.com/office/drawing/2014/main" id="{4A1ABC1B-5CE1-2165-AAE3-9AB3AB92BF9A}"/>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
        <p:nvSpPr>
          <p:cNvPr id="8" name="Segnaposto piè di pagina 1">
            <a:extLst>
              <a:ext uri="{FF2B5EF4-FFF2-40B4-BE49-F238E27FC236}">
                <a16:creationId xmlns:a16="http://schemas.microsoft.com/office/drawing/2014/main" id="{8584D972-DEAB-52FE-B9B8-2982C76B4BE6}"/>
              </a:ext>
            </a:extLst>
          </p:cNvPr>
          <p:cNvSpPr txBox="1">
            <a:spLocks/>
          </p:cNvSpPr>
          <p:nvPr/>
        </p:nvSpPr>
        <p:spPr>
          <a:xfrm>
            <a:off x="0" y="6056313"/>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Module: </a:t>
            </a:r>
            <a:r>
              <a:rPr lang="en-US" b="1" dirty="0">
                <a:solidFill>
                  <a:srgbClr val="94C020"/>
                </a:solidFill>
              </a:rPr>
              <a:t>Bio-economy, circular economy and bio-based products</a:t>
            </a:r>
            <a:r>
              <a:rPr lang="en-US" dirty="0"/>
              <a:t> / Learning Unit: Introduction to bioeconomy - New value chains, Innovation and basic Economics in the Bioeconomy </a:t>
            </a:r>
          </a:p>
        </p:txBody>
      </p:sp>
    </p:spTree>
    <p:extLst>
      <p:ext uri="{BB962C8B-B14F-4D97-AF65-F5344CB8AC3E}">
        <p14:creationId xmlns:p14="http://schemas.microsoft.com/office/powerpoint/2010/main" val="1666243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CD034-8C16-E951-5183-3E6FC0ACB9D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7756EE3-5D0F-2512-753F-A066E01A03EE}"/>
              </a:ext>
            </a:extLst>
          </p:cNvPr>
          <p:cNvSpPr>
            <a:spLocks noGrp="1"/>
          </p:cNvSpPr>
          <p:nvPr>
            <p:ph type="title"/>
          </p:nvPr>
        </p:nvSpPr>
        <p:spPr/>
        <p:txBody>
          <a:bodyPr>
            <a:normAutofit fontScale="90000"/>
          </a:bodyPr>
          <a:lstStyle/>
          <a:p>
            <a:br>
              <a:rPr lang="en-GB" dirty="0"/>
            </a:br>
            <a:r>
              <a:rPr lang="en-GB" dirty="0" err="1"/>
              <a:t>Beneficios</a:t>
            </a:r>
            <a:br>
              <a:rPr lang="en-GB" dirty="0"/>
            </a:br>
            <a:endParaRPr lang="en-GB" dirty="0"/>
          </a:p>
        </p:txBody>
      </p:sp>
      <p:sp>
        <p:nvSpPr>
          <p:cNvPr id="3" name="Segnaposto contenuto 2">
            <a:extLst>
              <a:ext uri="{FF2B5EF4-FFF2-40B4-BE49-F238E27FC236}">
                <a16:creationId xmlns:a16="http://schemas.microsoft.com/office/drawing/2014/main" id="{2489CB48-4216-B6B6-9410-8273813E2C3C}"/>
              </a:ext>
            </a:extLst>
          </p:cNvPr>
          <p:cNvSpPr>
            <a:spLocks noGrp="1"/>
          </p:cNvSpPr>
          <p:nvPr>
            <p:ph idx="1"/>
          </p:nvPr>
        </p:nvSpPr>
        <p:spPr>
          <a:xfrm>
            <a:off x="838200" y="1600200"/>
            <a:ext cx="10515600" cy="4576763"/>
          </a:xfrm>
        </p:spPr>
        <p:txBody>
          <a:bodyPr>
            <a:normAutofit fontScale="92500" lnSpcReduction="20000"/>
          </a:bodyPr>
          <a:lstStyle/>
          <a:p>
            <a:pPr marL="0" marR="0" indent="0" algn="just">
              <a:lnSpc>
                <a:spcPct val="115000"/>
              </a:lnSpc>
              <a:spcBef>
                <a:spcPts val="0"/>
              </a:spcBef>
              <a:spcAft>
                <a:spcPts val="0"/>
              </a:spcAft>
              <a:buNone/>
            </a:pPr>
            <a:r>
              <a:rPr lang="en-US" sz="1800" dirty="0" err="1">
                <a:solidFill>
                  <a:srgbClr val="00B0F0"/>
                </a:solidFill>
                <a:latin typeface="Calibri" panose="020F0502020204030204" pitchFamily="34" charset="0"/>
                <a:ea typeface="Calibri" panose="020F0502020204030204" pitchFamily="34" charset="0"/>
                <a:cs typeface="Open Sans" panose="020B0606030504020204" pitchFamily="34" charset="0"/>
              </a:rPr>
              <a:t>Sustentabilidade</a:t>
            </a:r>
            <a:r>
              <a:rPr lang="en-US" sz="1800" dirty="0">
                <a:solidFill>
                  <a:srgbClr val="00B0F0"/>
                </a:solidFill>
                <a:latin typeface="Calibri" panose="020F0502020204030204" pitchFamily="34" charset="0"/>
                <a:ea typeface="Calibri" panose="020F0502020204030204" pitchFamily="34" charset="0"/>
                <a:cs typeface="Open Sans" panose="020B0606030504020204" pitchFamily="34" charset="0"/>
              </a:rPr>
              <a:t>: </a:t>
            </a:r>
            <a:r>
              <a:rPr lang="pt-PT" sz="1800" dirty="0">
                <a:solidFill>
                  <a:srgbClr val="000000"/>
                </a:solidFill>
                <a:latin typeface="Calibri" panose="020F0502020204030204" pitchFamily="34" charset="0"/>
                <a:ea typeface="Calibri" panose="020F0502020204030204" pitchFamily="34" charset="0"/>
                <a:cs typeface="Open Sans" panose="020B0606030504020204" pitchFamily="34" charset="0"/>
              </a:rPr>
              <a:t>A </a:t>
            </a:r>
            <a:r>
              <a:rPr lang="pt-PT" sz="1800" dirty="0" err="1">
                <a:solidFill>
                  <a:srgbClr val="000000"/>
                </a:solidFill>
                <a:latin typeface="Calibri" panose="020F0502020204030204" pitchFamily="34" charset="0"/>
                <a:ea typeface="Calibri" panose="020F0502020204030204" pitchFamily="34" charset="0"/>
                <a:cs typeface="Open Sans" panose="020B0606030504020204" pitchFamily="34" charset="0"/>
              </a:rPr>
              <a:t>bioeconomia</a:t>
            </a:r>
            <a:r>
              <a:rPr lang="pt-PT" sz="1800" dirty="0">
                <a:solidFill>
                  <a:srgbClr val="000000"/>
                </a:solidFill>
                <a:latin typeface="Calibri" panose="020F0502020204030204" pitchFamily="34" charset="0"/>
                <a:ea typeface="Calibri" panose="020F0502020204030204" pitchFamily="34" charset="0"/>
                <a:cs typeface="Open Sans" panose="020B0606030504020204" pitchFamily="34" charset="0"/>
              </a:rPr>
              <a:t> dá ênfase à utilização de recursos renováveis e à redução de resíduos, conduzindo a práticas agrícolas mais sustentáveis. Isto pode ajudar a mitigar os impactos ambientais negativos associados à agricultura convencional, como a degradação do solo, a poluição da água e as emissões de gases com efeito de estufa</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err="1">
                <a:solidFill>
                  <a:srgbClr val="00B0F0"/>
                </a:solidFill>
                <a:latin typeface="Calibri" panose="020F0502020204030204" pitchFamily="34" charset="0"/>
                <a:ea typeface="Calibri" panose="020F0502020204030204" pitchFamily="34" charset="0"/>
                <a:cs typeface="Open Sans" panose="020B0606030504020204" pitchFamily="34" charset="0"/>
              </a:rPr>
              <a:t>Aumento</a:t>
            </a:r>
            <a:r>
              <a:rPr lang="en-US" sz="1800" dirty="0">
                <a:solidFill>
                  <a:srgbClr val="00B0F0"/>
                </a:solidFill>
                <a:latin typeface="Calibri" panose="020F0502020204030204" pitchFamily="34" charset="0"/>
                <a:ea typeface="Calibri" panose="020F0502020204030204" pitchFamily="34" charset="0"/>
                <a:cs typeface="Open Sans" panose="020B0606030504020204" pitchFamily="34" charset="0"/>
              </a:rPr>
              <a:t> da </a:t>
            </a:r>
            <a:r>
              <a:rPr lang="en-US" sz="1800" dirty="0" err="1">
                <a:solidFill>
                  <a:srgbClr val="00B0F0"/>
                </a:solidFill>
                <a:latin typeface="Calibri" panose="020F0502020204030204" pitchFamily="34" charset="0"/>
                <a:ea typeface="Calibri" panose="020F0502020204030204" pitchFamily="34" charset="0"/>
                <a:cs typeface="Open Sans" panose="020B0606030504020204" pitchFamily="34" charset="0"/>
              </a:rPr>
              <a:t>produtividade</a:t>
            </a:r>
            <a:r>
              <a:rPr lang="en-US" sz="1800" dirty="0">
                <a:solidFill>
                  <a:srgbClr val="00B0F0"/>
                </a:solidFill>
                <a:latin typeface="Calibri" panose="020F0502020204030204" pitchFamily="34" charset="0"/>
                <a:ea typeface="Calibri" panose="020F0502020204030204" pitchFamily="34" charset="0"/>
                <a:cs typeface="Open Sans" panose="020B0606030504020204" pitchFamily="34" charset="0"/>
              </a:rPr>
              <a:t>: </a:t>
            </a:r>
            <a:r>
              <a:rPr lang="pt-PT" sz="1800" dirty="0">
                <a:solidFill>
                  <a:srgbClr val="000000"/>
                </a:solidFill>
                <a:latin typeface="Calibri" panose="020F0502020204030204" pitchFamily="34" charset="0"/>
                <a:ea typeface="Calibri" panose="020F0502020204030204" pitchFamily="34" charset="0"/>
                <a:cs typeface="Open Sans" panose="020B0606030504020204" pitchFamily="34" charset="0"/>
              </a:rPr>
              <a:t>A biotecnologia permite o desenvolvimento de culturas geneticamente modificadas que são resistentes a pragas, doenças e fatores de stress ambiental. Estas culturas podem conduzir a rendimentos mais elevados e a produtos de melhor qualidade, respondendo às preocupações globais em matéria de segurança alimentar</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a:solidFill>
                  <a:srgbClr val="00B0F0"/>
                </a:solidFill>
                <a:effectLst/>
                <a:latin typeface="Calibri" panose="020F0502020204030204" pitchFamily="34" charset="0"/>
                <a:ea typeface="Calibri" panose="020F0502020204030204" pitchFamily="34" charset="0"/>
                <a:cs typeface="Open Sans" panose="020B0606030504020204" pitchFamily="34" charset="0"/>
              </a:rPr>
              <a:t>Economia Circular: </a:t>
            </a:r>
            <a:r>
              <a:rPr lang="pt-PT" sz="1800" dirty="0">
                <a:solidFill>
                  <a:srgbClr val="000000"/>
                </a:solidFill>
                <a:latin typeface="Calibri" panose="020F0502020204030204" pitchFamily="34" charset="0"/>
                <a:ea typeface="Calibri" panose="020F0502020204030204" pitchFamily="34" charset="0"/>
                <a:cs typeface="Open Sans" panose="020B0606030504020204" pitchFamily="34" charset="0"/>
              </a:rPr>
              <a:t>A </a:t>
            </a:r>
            <a:r>
              <a:rPr lang="pt-PT" sz="1800" dirty="0" err="1">
                <a:solidFill>
                  <a:srgbClr val="000000"/>
                </a:solidFill>
                <a:latin typeface="Calibri" panose="020F0502020204030204" pitchFamily="34" charset="0"/>
                <a:ea typeface="Calibri" panose="020F0502020204030204" pitchFamily="34" charset="0"/>
                <a:cs typeface="Open Sans" panose="020B0606030504020204" pitchFamily="34" charset="0"/>
              </a:rPr>
              <a:t>bioeconomia</a:t>
            </a:r>
            <a:r>
              <a:rPr lang="pt-PT" sz="1800" dirty="0">
                <a:solidFill>
                  <a:srgbClr val="000000"/>
                </a:solidFill>
                <a:latin typeface="Calibri" panose="020F0502020204030204" pitchFamily="34" charset="0"/>
                <a:ea typeface="Calibri" panose="020F0502020204030204" pitchFamily="34" charset="0"/>
                <a:cs typeface="Open Sans" panose="020B0606030504020204" pitchFamily="34" charset="0"/>
              </a:rPr>
              <a:t> incentiva o conceito de economia circular, em que os resíduos e subprodutos agrícolas são utilizados como matérias-primas para a produção de biocombustíveis, bioplásticos e outros produtos de valor acrescentado, reduzindo a dependência de recursos fósseis finitos</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pt-PT" sz="1800" dirty="0">
                <a:solidFill>
                  <a:srgbClr val="00B0F0"/>
                </a:solidFill>
                <a:latin typeface="Calibri" panose="020F0502020204030204" pitchFamily="34" charset="0"/>
                <a:ea typeface="Calibri" panose="020F0502020204030204" pitchFamily="34" charset="0"/>
                <a:cs typeface="Open Sans" panose="020B0606030504020204" pitchFamily="34" charset="0"/>
              </a:rPr>
              <a:t>Diversificação dos fluxos de receitas</a:t>
            </a:r>
            <a:r>
              <a:rPr lang="en-US" sz="1800" dirty="0">
                <a:solidFill>
                  <a:srgbClr val="00B0F0"/>
                </a:solidFill>
                <a:effectLst/>
                <a:latin typeface="Calibri" panose="020F0502020204030204" pitchFamily="34" charset="0"/>
                <a:ea typeface="Calibri" panose="020F0502020204030204" pitchFamily="34" charset="0"/>
                <a:cs typeface="Open Sans" panose="020B0606030504020204" pitchFamily="34" charset="0"/>
              </a:rPr>
              <a:t>: </a:t>
            </a:r>
            <a:r>
              <a:rPr lang="pt-PT" sz="1800" dirty="0">
                <a:solidFill>
                  <a:srgbClr val="000000"/>
                </a:solidFill>
                <a:latin typeface="Calibri" panose="020F0502020204030204" pitchFamily="34" charset="0"/>
                <a:ea typeface="Calibri" panose="020F0502020204030204" pitchFamily="34" charset="0"/>
                <a:cs typeface="Open Sans" panose="020B0606030504020204" pitchFamily="34" charset="0"/>
              </a:rPr>
              <a:t>As empresas agroindustriais podem explorar novas fontes de rendimento através da produção de materiais, produtos químicos e combustíveis de base biológica. Esta diversificação pode torná-las mais resistentes às flutuações dos mercados tradicionais de produtos de base</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err="1">
                <a:solidFill>
                  <a:srgbClr val="00B0F0"/>
                </a:solidFill>
                <a:latin typeface="Calibri" panose="020F0502020204030204" pitchFamily="34" charset="0"/>
                <a:ea typeface="Calibri" panose="020F0502020204030204" pitchFamily="34" charset="0"/>
                <a:cs typeface="Open Sans" panose="020B0606030504020204" pitchFamily="34" charset="0"/>
              </a:rPr>
              <a:t>Desenvolvimento</a:t>
            </a:r>
            <a:r>
              <a:rPr lang="en-US" sz="1800" dirty="0">
                <a:solidFill>
                  <a:srgbClr val="00B0F0"/>
                </a:solidFill>
                <a:latin typeface="Calibri" panose="020F0502020204030204" pitchFamily="34" charset="0"/>
                <a:ea typeface="Calibri" panose="020F0502020204030204" pitchFamily="34" charset="0"/>
                <a:cs typeface="Open Sans" panose="020B0606030504020204" pitchFamily="34" charset="0"/>
              </a:rPr>
              <a:t> rural: </a:t>
            </a:r>
            <a:r>
              <a:rPr lang="pt-PT" sz="1800" dirty="0">
                <a:solidFill>
                  <a:srgbClr val="000000"/>
                </a:solidFill>
                <a:latin typeface="Calibri" panose="020F0502020204030204" pitchFamily="34" charset="0"/>
                <a:ea typeface="Calibri" panose="020F0502020204030204" pitchFamily="34" charset="0"/>
                <a:cs typeface="Open Sans" panose="020B0606030504020204" pitchFamily="34" charset="0"/>
              </a:rPr>
              <a:t>A </a:t>
            </a:r>
            <a:r>
              <a:rPr lang="pt-PT" sz="1800" dirty="0" err="1">
                <a:solidFill>
                  <a:srgbClr val="000000"/>
                </a:solidFill>
                <a:latin typeface="Calibri" panose="020F0502020204030204" pitchFamily="34" charset="0"/>
                <a:ea typeface="Calibri" panose="020F0502020204030204" pitchFamily="34" charset="0"/>
                <a:cs typeface="Open Sans" panose="020B0606030504020204" pitchFamily="34" charset="0"/>
              </a:rPr>
              <a:t>bioeconomia</a:t>
            </a:r>
            <a:r>
              <a:rPr lang="pt-PT" sz="1800" dirty="0">
                <a:solidFill>
                  <a:srgbClr val="000000"/>
                </a:solidFill>
                <a:latin typeface="Calibri" panose="020F0502020204030204" pitchFamily="34" charset="0"/>
                <a:ea typeface="Calibri" panose="020F0502020204030204" pitchFamily="34" charset="0"/>
                <a:cs typeface="Open Sans" panose="020B0606030504020204" pitchFamily="34" charset="0"/>
              </a:rPr>
              <a:t> pode estimular o crescimento económico nas zonas rurais, promovendo o desenvolvimento de indústrias locais de base biológica, criando empregos e revitalizando comunidades</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err="1">
                <a:solidFill>
                  <a:srgbClr val="00B0F0"/>
                </a:solidFill>
                <a:latin typeface="Calibri" panose="020F0502020204030204" pitchFamily="34" charset="0"/>
                <a:ea typeface="Calibri" panose="020F0502020204030204" pitchFamily="34" charset="0"/>
                <a:cs typeface="Open Sans" panose="020B0606030504020204" pitchFamily="34" charset="0"/>
              </a:rPr>
              <a:t>Inovação</a:t>
            </a:r>
            <a:r>
              <a:rPr lang="en-US" sz="1800" dirty="0">
                <a:solidFill>
                  <a:srgbClr val="00B0F0"/>
                </a:solidFill>
                <a:latin typeface="Calibri" panose="020F0502020204030204" pitchFamily="34" charset="0"/>
                <a:ea typeface="Calibri" panose="020F0502020204030204" pitchFamily="34" charset="0"/>
                <a:cs typeface="Open Sans" panose="020B0606030504020204" pitchFamily="34" charset="0"/>
              </a:rPr>
              <a:t> e </a:t>
            </a:r>
            <a:r>
              <a:rPr lang="en-US" sz="1800" dirty="0" err="1">
                <a:solidFill>
                  <a:srgbClr val="00B0F0"/>
                </a:solidFill>
                <a:latin typeface="Calibri" panose="020F0502020204030204" pitchFamily="34" charset="0"/>
                <a:ea typeface="Calibri" panose="020F0502020204030204" pitchFamily="34" charset="0"/>
                <a:cs typeface="Open Sans" panose="020B0606030504020204" pitchFamily="34" charset="0"/>
              </a:rPr>
              <a:t>investigação</a:t>
            </a:r>
            <a:r>
              <a:rPr lang="en-US" sz="1800" dirty="0">
                <a:solidFill>
                  <a:srgbClr val="00B0F0"/>
                </a:solidFill>
                <a:latin typeface="Calibri" panose="020F0502020204030204" pitchFamily="34" charset="0"/>
                <a:ea typeface="Calibri" panose="020F0502020204030204" pitchFamily="34" charset="0"/>
                <a:cs typeface="Open Sans" panose="020B0606030504020204" pitchFamily="34" charset="0"/>
              </a:rPr>
              <a:t>: </a:t>
            </a:r>
            <a:r>
              <a:rPr lang="pt-PT" sz="1800" dirty="0">
                <a:solidFill>
                  <a:srgbClr val="000000"/>
                </a:solidFill>
                <a:latin typeface="Calibri" panose="020F0502020204030204" pitchFamily="34" charset="0"/>
                <a:ea typeface="Calibri" panose="020F0502020204030204" pitchFamily="34" charset="0"/>
                <a:cs typeface="Open Sans" panose="020B0606030504020204" pitchFamily="34" charset="0"/>
              </a:rPr>
              <a:t>A </a:t>
            </a:r>
            <a:r>
              <a:rPr lang="pt-PT" sz="1800" dirty="0" err="1">
                <a:solidFill>
                  <a:srgbClr val="000000"/>
                </a:solidFill>
                <a:latin typeface="Calibri" panose="020F0502020204030204" pitchFamily="34" charset="0"/>
                <a:ea typeface="Calibri" panose="020F0502020204030204" pitchFamily="34" charset="0"/>
                <a:cs typeface="Open Sans" panose="020B0606030504020204" pitchFamily="34" charset="0"/>
              </a:rPr>
              <a:t>bioeconomia</a:t>
            </a:r>
            <a:r>
              <a:rPr lang="pt-PT" sz="1800" dirty="0">
                <a:solidFill>
                  <a:srgbClr val="000000"/>
                </a:solidFill>
                <a:latin typeface="Calibri" panose="020F0502020204030204" pitchFamily="34" charset="0"/>
                <a:ea typeface="Calibri" panose="020F0502020204030204" pitchFamily="34" charset="0"/>
                <a:cs typeface="Open Sans" panose="020B0606030504020204" pitchFamily="34" charset="0"/>
              </a:rPr>
              <a:t> fomenta a inovação através da investigação e desenvolvimento em áreas como a agricultura de precisão, a biotecnologia e a biologia sintética, conduzindo a avanços contínuos nas práticas agroindustriais</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endParaRPr lang="en-GB" dirty="0"/>
          </a:p>
        </p:txBody>
      </p:sp>
      <p:sp>
        <p:nvSpPr>
          <p:cNvPr id="5" name="Segnaposto numero diapositiva 4">
            <a:extLst>
              <a:ext uri="{FF2B5EF4-FFF2-40B4-BE49-F238E27FC236}">
                <a16:creationId xmlns:a16="http://schemas.microsoft.com/office/drawing/2014/main" id="{0AF2ED1E-04B3-06B5-957E-493677282A59}"/>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8" name="Segnaposto piè di pagina 1">
            <a:extLst>
              <a:ext uri="{FF2B5EF4-FFF2-40B4-BE49-F238E27FC236}">
                <a16:creationId xmlns:a16="http://schemas.microsoft.com/office/drawing/2014/main" id="{72E9472B-611A-7DEF-1DD9-E833E3506CC6}"/>
              </a:ext>
            </a:extLst>
          </p:cNvPr>
          <p:cNvSpPr txBox="1">
            <a:spLocks/>
          </p:cNvSpPr>
          <p:nvPr/>
        </p:nvSpPr>
        <p:spPr>
          <a:xfrm>
            <a:off x="0" y="6056313"/>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Module: </a:t>
            </a:r>
            <a:r>
              <a:rPr lang="en-US" b="1" dirty="0">
                <a:solidFill>
                  <a:srgbClr val="94C020"/>
                </a:solidFill>
              </a:rPr>
              <a:t>Bio-economy, circular economy and bio-based products</a:t>
            </a:r>
            <a:r>
              <a:rPr lang="en-US" dirty="0"/>
              <a:t> / Learning Unit: Introduction to bioeconomy - New value chains, Innovation and basic Economics in the Bioeconomy </a:t>
            </a:r>
          </a:p>
        </p:txBody>
      </p:sp>
    </p:spTree>
    <p:extLst>
      <p:ext uri="{BB962C8B-B14F-4D97-AF65-F5344CB8AC3E}">
        <p14:creationId xmlns:p14="http://schemas.microsoft.com/office/powerpoint/2010/main" val="2561429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7633-A89E-E43C-1022-C9CFD8B2FDA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3DBCC95-F1D0-58AC-3BFD-524C86268D62}"/>
              </a:ext>
            </a:extLst>
          </p:cNvPr>
          <p:cNvSpPr>
            <a:spLocks noGrp="1"/>
          </p:cNvSpPr>
          <p:nvPr>
            <p:ph type="title"/>
          </p:nvPr>
        </p:nvSpPr>
        <p:spPr/>
        <p:txBody>
          <a:bodyPr>
            <a:normAutofit fontScale="90000"/>
          </a:bodyPr>
          <a:lstStyle/>
          <a:p>
            <a:br>
              <a:rPr lang="en-GB" dirty="0"/>
            </a:br>
            <a:r>
              <a:rPr lang="en-US" dirty="0" err="1"/>
              <a:t>Desafios</a:t>
            </a:r>
            <a:br>
              <a:rPr lang="en-GB" dirty="0"/>
            </a:br>
            <a:endParaRPr lang="en-GB" dirty="0"/>
          </a:p>
        </p:txBody>
      </p:sp>
      <p:sp>
        <p:nvSpPr>
          <p:cNvPr id="3" name="Segnaposto contenuto 2">
            <a:extLst>
              <a:ext uri="{FF2B5EF4-FFF2-40B4-BE49-F238E27FC236}">
                <a16:creationId xmlns:a16="http://schemas.microsoft.com/office/drawing/2014/main" id="{83AC5F11-FE6D-D09E-0453-C40BEA5541BD}"/>
              </a:ext>
            </a:extLst>
          </p:cNvPr>
          <p:cNvSpPr>
            <a:spLocks noGrp="1"/>
          </p:cNvSpPr>
          <p:nvPr>
            <p:ph idx="1"/>
          </p:nvPr>
        </p:nvSpPr>
        <p:spPr>
          <a:xfrm>
            <a:off x="838200" y="1600200"/>
            <a:ext cx="10515600" cy="4576763"/>
          </a:xfrm>
        </p:spPr>
        <p:txBody>
          <a:bodyPr>
            <a:normAutofit fontScale="85000" lnSpcReduction="10000"/>
          </a:bodyPr>
          <a:lstStyle/>
          <a:p>
            <a:pPr marL="0" marR="0" indent="0" algn="just">
              <a:lnSpc>
                <a:spcPct val="115000"/>
              </a:lnSpc>
              <a:spcBef>
                <a:spcPts val="0"/>
              </a:spcBef>
              <a:spcAft>
                <a:spcPts val="0"/>
              </a:spcAft>
              <a:buNone/>
            </a:pPr>
            <a:r>
              <a:rPr lang="en-US" sz="1800" dirty="0" err="1">
                <a:solidFill>
                  <a:srgbClr val="00B0F0"/>
                </a:solidFill>
                <a:latin typeface="Calibri" panose="020F0502020204030204" pitchFamily="34" charset="0"/>
                <a:ea typeface="Calibri" panose="020F0502020204030204" pitchFamily="34" charset="0"/>
                <a:cs typeface="Open Sans" panose="020B0606030504020204" pitchFamily="34" charset="0"/>
              </a:rPr>
              <a:t>Obstáculos</a:t>
            </a:r>
            <a:r>
              <a:rPr lang="en-US" sz="1800" dirty="0">
                <a:solidFill>
                  <a:srgbClr val="00B0F0"/>
                </a:solidFill>
                <a:latin typeface="Calibri" panose="020F0502020204030204" pitchFamily="34" charset="0"/>
                <a:ea typeface="Calibri" panose="020F0502020204030204" pitchFamily="34" charset="0"/>
                <a:cs typeface="Open Sans" panose="020B0606030504020204" pitchFamily="34" charset="0"/>
              </a:rPr>
              <a:t> </a:t>
            </a:r>
            <a:r>
              <a:rPr lang="en-US" sz="1800" dirty="0" err="1">
                <a:solidFill>
                  <a:srgbClr val="00B0F0"/>
                </a:solidFill>
                <a:latin typeface="Calibri" panose="020F0502020204030204" pitchFamily="34" charset="0"/>
                <a:ea typeface="Calibri" panose="020F0502020204030204" pitchFamily="34" charset="0"/>
                <a:cs typeface="Open Sans" panose="020B0606030504020204" pitchFamily="34" charset="0"/>
              </a:rPr>
              <a:t>regulamentares</a:t>
            </a:r>
            <a:r>
              <a:rPr lang="en-US" sz="1800" dirty="0">
                <a:solidFill>
                  <a:srgbClr val="00B0F0"/>
                </a:solidFill>
                <a:latin typeface="Calibri" panose="020F0502020204030204" pitchFamily="34" charset="0"/>
                <a:ea typeface="Calibri" panose="020F0502020204030204" pitchFamily="34" charset="0"/>
                <a:cs typeface="Open Sans" panose="020B0606030504020204" pitchFamily="34" charset="0"/>
              </a:rPr>
              <a:t>: </a:t>
            </a:r>
            <a:r>
              <a:rPr lang="pt-PT" sz="1800" dirty="0">
                <a:solidFill>
                  <a:srgbClr val="000000"/>
                </a:solidFill>
                <a:latin typeface="Calibri" panose="020F0502020204030204" pitchFamily="34" charset="0"/>
                <a:ea typeface="Calibri" panose="020F0502020204030204" pitchFamily="34" charset="0"/>
                <a:cs typeface="Open Sans" panose="020B0606030504020204" pitchFamily="34" charset="0"/>
              </a:rPr>
              <a:t>A utilização de organismos geneticamente modificados (OGM) e de novos métodos biotecnológicos enfrenta frequentemente desafios regulamentares devido a preocupações com a segurança ambiental, a saúde dos consumidores e considerações éticas. Os processos regulamentares podem ser longos e complexos, atrasando a adoção de novas tecnologias</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err="1">
                <a:solidFill>
                  <a:srgbClr val="00B0F0"/>
                </a:solidFill>
                <a:latin typeface="Calibri" panose="020F0502020204030204" pitchFamily="34" charset="0"/>
                <a:ea typeface="Calibri" panose="020F0502020204030204" pitchFamily="34" charset="0"/>
                <a:cs typeface="Open Sans" panose="020B0606030504020204" pitchFamily="34" charset="0"/>
              </a:rPr>
              <a:t>Preocupações</a:t>
            </a:r>
            <a:r>
              <a:rPr lang="en-US" sz="1800" dirty="0">
                <a:solidFill>
                  <a:srgbClr val="00B0F0"/>
                </a:solidFill>
                <a:latin typeface="Calibri" panose="020F0502020204030204" pitchFamily="34" charset="0"/>
                <a:ea typeface="Calibri" panose="020F0502020204030204" pitchFamily="34" charset="0"/>
                <a:cs typeface="Open Sans" panose="020B0606030504020204" pitchFamily="34" charset="0"/>
              </a:rPr>
              <a:t> </a:t>
            </a:r>
            <a:r>
              <a:rPr lang="en-US" sz="1800" dirty="0" err="1">
                <a:solidFill>
                  <a:srgbClr val="00B0F0"/>
                </a:solidFill>
                <a:latin typeface="Calibri" panose="020F0502020204030204" pitchFamily="34" charset="0"/>
                <a:ea typeface="Calibri" panose="020F0502020204030204" pitchFamily="34" charset="0"/>
                <a:cs typeface="Open Sans" panose="020B0606030504020204" pitchFamily="34" charset="0"/>
              </a:rPr>
              <a:t>éticas</a:t>
            </a:r>
            <a:r>
              <a:rPr lang="en-US" sz="1800" dirty="0">
                <a:solidFill>
                  <a:srgbClr val="00B0F0"/>
                </a:solidFill>
                <a:latin typeface="Calibri" panose="020F0502020204030204" pitchFamily="34" charset="0"/>
                <a:ea typeface="Calibri" panose="020F0502020204030204" pitchFamily="34" charset="0"/>
                <a:cs typeface="Open Sans" panose="020B0606030504020204" pitchFamily="34" charset="0"/>
              </a:rPr>
              <a:t>: </a:t>
            </a:r>
            <a:r>
              <a:rPr lang="pt-PT" sz="1800" dirty="0">
                <a:solidFill>
                  <a:srgbClr val="000000"/>
                </a:solidFill>
                <a:latin typeface="Calibri" panose="020F0502020204030204" pitchFamily="34" charset="0"/>
                <a:ea typeface="Calibri" panose="020F0502020204030204" pitchFamily="34" charset="0"/>
                <a:cs typeface="Open Sans" panose="020B0606030504020204" pitchFamily="34" charset="0"/>
              </a:rPr>
              <a:t>A modificação genética e outras intervenções biotecnológicas podem levantar questões éticas relacionadas com o potencial impacto sobre a biodiversidade, a estabilidade dos ecossistemas e as consequências não intencionais</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err="1">
                <a:solidFill>
                  <a:srgbClr val="00B0F0"/>
                </a:solidFill>
                <a:latin typeface="Calibri" panose="020F0502020204030204" pitchFamily="34" charset="0"/>
                <a:ea typeface="Calibri" panose="020F0502020204030204" pitchFamily="34" charset="0"/>
                <a:cs typeface="Open Sans" panose="020B0606030504020204" pitchFamily="34" charset="0"/>
              </a:rPr>
              <a:t>Aceitação</a:t>
            </a:r>
            <a:r>
              <a:rPr lang="en-US" sz="1800" dirty="0">
                <a:solidFill>
                  <a:srgbClr val="00B0F0"/>
                </a:solidFill>
                <a:latin typeface="Calibri" panose="020F0502020204030204" pitchFamily="34" charset="0"/>
                <a:ea typeface="Calibri" panose="020F0502020204030204" pitchFamily="34" charset="0"/>
                <a:cs typeface="Open Sans" panose="020B0606030504020204" pitchFamily="34" charset="0"/>
              </a:rPr>
              <a:t> </a:t>
            </a:r>
            <a:r>
              <a:rPr lang="en-US" sz="1800" dirty="0" err="1">
                <a:solidFill>
                  <a:srgbClr val="00B0F0"/>
                </a:solidFill>
                <a:latin typeface="Calibri" panose="020F0502020204030204" pitchFamily="34" charset="0"/>
                <a:ea typeface="Calibri" panose="020F0502020204030204" pitchFamily="34" charset="0"/>
                <a:cs typeface="Open Sans" panose="020B0606030504020204" pitchFamily="34" charset="0"/>
              </a:rPr>
              <a:t>pelo</a:t>
            </a:r>
            <a:r>
              <a:rPr lang="en-US" sz="1800" dirty="0">
                <a:solidFill>
                  <a:srgbClr val="00B0F0"/>
                </a:solidFill>
                <a:latin typeface="Calibri" panose="020F0502020204030204" pitchFamily="34" charset="0"/>
                <a:ea typeface="Calibri" panose="020F0502020204030204" pitchFamily="34" charset="0"/>
                <a:cs typeface="Open Sans" panose="020B0606030504020204" pitchFamily="34" charset="0"/>
              </a:rPr>
              <a:t> </a:t>
            </a:r>
            <a:r>
              <a:rPr lang="en-US" sz="1800" dirty="0" err="1">
                <a:solidFill>
                  <a:srgbClr val="00B0F0"/>
                </a:solidFill>
                <a:latin typeface="Calibri" panose="020F0502020204030204" pitchFamily="34" charset="0"/>
                <a:ea typeface="Calibri" panose="020F0502020204030204" pitchFamily="34" charset="0"/>
                <a:cs typeface="Open Sans" panose="020B0606030504020204" pitchFamily="34" charset="0"/>
              </a:rPr>
              <a:t>mercado</a:t>
            </a:r>
            <a:r>
              <a:rPr lang="en-US" sz="1800" dirty="0">
                <a:solidFill>
                  <a:srgbClr val="00B0F0"/>
                </a:solidFill>
                <a:latin typeface="Calibri" panose="020F0502020204030204" pitchFamily="34" charset="0"/>
                <a:ea typeface="Calibri" panose="020F0502020204030204" pitchFamily="34" charset="0"/>
                <a:cs typeface="Open Sans" panose="020B0606030504020204" pitchFamily="34" charset="0"/>
              </a:rPr>
              <a:t>: </a:t>
            </a:r>
            <a:r>
              <a:rPr lang="pt-PT" sz="1800" dirty="0">
                <a:solidFill>
                  <a:srgbClr val="000000"/>
                </a:solidFill>
                <a:latin typeface="Calibri" panose="020F0502020204030204" pitchFamily="34" charset="0"/>
                <a:ea typeface="Calibri" panose="020F0502020204030204" pitchFamily="34" charset="0"/>
                <a:cs typeface="Open Sans" panose="020B0606030504020204" pitchFamily="34" charset="0"/>
              </a:rPr>
              <a:t>A aceitação pelo consumidor de produtos de bioengenharia e de materiais de base biológica pode ser influenciada por </a:t>
            </a:r>
            <a:r>
              <a:rPr lang="pt-PT" sz="1800" dirty="0" err="1">
                <a:solidFill>
                  <a:srgbClr val="000000"/>
                </a:solidFill>
                <a:latin typeface="Calibri" panose="020F0502020204030204" pitchFamily="34" charset="0"/>
                <a:ea typeface="Calibri" panose="020F0502020204030204" pitchFamily="34" charset="0"/>
                <a:cs typeface="Open Sans" panose="020B0606030504020204" pitchFamily="34" charset="0"/>
              </a:rPr>
              <a:t>factores</a:t>
            </a:r>
            <a:r>
              <a:rPr lang="pt-PT" sz="1800" dirty="0">
                <a:solidFill>
                  <a:srgbClr val="000000"/>
                </a:solidFill>
                <a:latin typeface="Calibri" panose="020F0502020204030204" pitchFamily="34" charset="0"/>
                <a:ea typeface="Calibri" panose="020F0502020204030204" pitchFamily="34" charset="0"/>
                <a:cs typeface="Open Sans" panose="020B0606030504020204" pitchFamily="34" charset="0"/>
              </a:rPr>
              <a:t> como a perceção dos riscos para a saúde, a transparência da rotulagem e as atitudes culturais em relação à biotecnologia</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err="1">
                <a:solidFill>
                  <a:srgbClr val="00B0F0"/>
                </a:solidFill>
                <a:latin typeface="Calibri" panose="020F0502020204030204" pitchFamily="34" charset="0"/>
                <a:ea typeface="Calibri" panose="020F0502020204030204" pitchFamily="34" charset="0"/>
                <a:cs typeface="Open Sans" panose="020B0606030504020204" pitchFamily="34" charset="0"/>
              </a:rPr>
              <a:t>Questões</a:t>
            </a:r>
            <a:r>
              <a:rPr lang="en-US" sz="1800" dirty="0">
                <a:solidFill>
                  <a:srgbClr val="00B0F0"/>
                </a:solidFill>
                <a:latin typeface="Calibri" panose="020F0502020204030204" pitchFamily="34" charset="0"/>
                <a:ea typeface="Calibri" panose="020F0502020204030204" pitchFamily="34" charset="0"/>
                <a:cs typeface="Open Sans" panose="020B0606030504020204" pitchFamily="34" charset="0"/>
              </a:rPr>
              <a:t> de </a:t>
            </a:r>
            <a:r>
              <a:rPr lang="en-US" sz="1800" dirty="0" err="1">
                <a:solidFill>
                  <a:srgbClr val="00B0F0"/>
                </a:solidFill>
                <a:latin typeface="Calibri" panose="020F0502020204030204" pitchFamily="34" charset="0"/>
                <a:ea typeface="Calibri" panose="020F0502020204030204" pitchFamily="34" charset="0"/>
                <a:cs typeface="Open Sans" panose="020B0606030504020204" pitchFamily="34" charset="0"/>
              </a:rPr>
              <a:t>propriedade</a:t>
            </a:r>
            <a:r>
              <a:rPr lang="en-US" sz="1800" dirty="0">
                <a:solidFill>
                  <a:srgbClr val="00B0F0"/>
                </a:solidFill>
                <a:latin typeface="Calibri" panose="020F0502020204030204" pitchFamily="34" charset="0"/>
                <a:ea typeface="Calibri" panose="020F0502020204030204" pitchFamily="34" charset="0"/>
                <a:cs typeface="Open Sans" panose="020B0606030504020204" pitchFamily="34" charset="0"/>
              </a:rPr>
              <a:t> </a:t>
            </a:r>
            <a:r>
              <a:rPr lang="en-US" sz="1800" dirty="0" err="1">
                <a:solidFill>
                  <a:srgbClr val="00B0F0"/>
                </a:solidFill>
                <a:latin typeface="Calibri" panose="020F0502020204030204" pitchFamily="34" charset="0"/>
                <a:ea typeface="Calibri" panose="020F0502020204030204" pitchFamily="34" charset="0"/>
                <a:cs typeface="Open Sans" panose="020B0606030504020204" pitchFamily="34" charset="0"/>
              </a:rPr>
              <a:t>intelectua</a:t>
            </a:r>
            <a:r>
              <a:rPr lang="en-US" sz="1800" dirty="0">
                <a:solidFill>
                  <a:srgbClr val="00B0F0"/>
                </a:solidFill>
                <a:latin typeface="Calibri" panose="020F0502020204030204" pitchFamily="34" charset="0"/>
                <a:ea typeface="Calibri" panose="020F0502020204030204" pitchFamily="34" charset="0"/>
                <a:cs typeface="Open Sans" panose="020B0606030504020204" pitchFamily="34" charset="0"/>
              </a:rPr>
              <a:t>: </a:t>
            </a:r>
            <a:r>
              <a:rPr lang="pt-PT" sz="1800" dirty="0">
                <a:solidFill>
                  <a:srgbClr val="000000"/>
                </a:solidFill>
                <a:latin typeface="Calibri" panose="020F0502020204030204" pitchFamily="34" charset="0"/>
                <a:ea typeface="Calibri" panose="020F0502020204030204" pitchFamily="34" charset="0"/>
                <a:cs typeface="Open Sans" panose="020B0606030504020204" pitchFamily="34" charset="0"/>
              </a:rPr>
              <a:t>O desenvolvimento e a comercialização de produtos de base biológica podem envolver disputas de propriedade intelectual sobre patentes e recursos genéticos patenteados</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a:solidFill>
                  <a:srgbClr val="00B0F0"/>
                </a:solidFill>
                <a:latin typeface="Calibri" panose="020F0502020204030204" pitchFamily="34" charset="0"/>
                <a:ea typeface="Calibri" panose="020F0502020204030204" pitchFamily="34" charset="0"/>
                <a:cs typeface="Open Sans" panose="020B0606030504020204" pitchFamily="34" charset="0"/>
              </a:rPr>
              <a:t>Infra-</a:t>
            </a:r>
            <a:r>
              <a:rPr lang="en-US" sz="1800" dirty="0" err="1">
                <a:solidFill>
                  <a:srgbClr val="00B0F0"/>
                </a:solidFill>
                <a:latin typeface="Calibri" panose="020F0502020204030204" pitchFamily="34" charset="0"/>
                <a:ea typeface="Calibri" panose="020F0502020204030204" pitchFamily="34" charset="0"/>
                <a:cs typeface="Open Sans" panose="020B0606030504020204" pitchFamily="34" charset="0"/>
              </a:rPr>
              <a:t>estruturas</a:t>
            </a:r>
            <a:r>
              <a:rPr lang="en-US" sz="1800" dirty="0">
                <a:solidFill>
                  <a:srgbClr val="00B0F0"/>
                </a:solidFill>
                <a:latin typeface="Calibri" panose="020F0502020204030204" pitchFamily="34" charset="0"/>
                <a:ea typeface="Calibri" panose="020F0502020204030204" pitchFamily="34" charset="0"/>
                <a:cs typeface="Open Sans" panose="020B0606030504020204" pitchFamily="34" charset="0"/>
              </a:rPr>
              <a:t> e </a:t>
            </a:r>
            <a:r>
              <a:rPr lang="en-US" sz="1800" dirty="0" err="1">
                <a:solidFill>
                  <a:srgbClr val="00B0F0"/>
                </a:solidFill>
                <a:latin typeface="Calibri" panose="020F0502020204030204" pitchFamily="34" charset="0"/>
                <a:ea typeface="Calibri" panose="020F0502020204030204" pitchFamily="34" charset="0"/>
                <a:cs typeface="Open Sans" panose="020B0606030504020204" pitchFamily="34" charset="0"/>
              </a:rPr>
              <a:t>investimento</a:t>
            </a:r>
            <a:r>
              <a:rPr lang="en-US" sz="1800" dirty="0">
                <a:solidFill>
                  <a:srgbClr val="00B0F0"/>
                </a:solidFill>
                <a:latin typeface="Calibri" panose="020F0502020204030204" pitchFamily="34" charset="0"/>
                <a:ea typeface="Calibri" panose="020F0502020204030204" pitchFamily="34" charset="0"/>
                <a:cs typeface="Open Sans" panose="020B0606030504020204" pitchFamily="34" charset="0"/>
              </a:rPr>
              <a:t>: </a:t>
            </a:r>
            <a:r>
              <a:rPr lang="pt-PT" sz="1800" dirty="0">
                <a:solidFill>
                  <a:srgbClr val="000000"/>
                </a:solidFill>
                <a:latin typeface="Calibri" panose="020F0502020204030204" pitchFamily="34" charset="0"/>
                <a:ea typeface="Calibri" panose="020F0502020204030204" pitchFamily="34" charset="0"/>
                <a:cs typeface="Open Sans" panose="020B0606030504020204" pitchFamily="34" charset="0"/>
              </a:rPr>
              <a:t>transição para uma </a:t>
            </a:r>
            <a:r>
              <a:rPr lang="pt-PT" sz="1800" dirty="0" err="1">
                <a:solidFill>
                  <a:srgbClr val="000000"/>
                </a:solidFill>
                <a:latin typeface="Calibri" panose="020F0502020204030204" pitchFamily="34" charset="0"/>
                <a:ea typeface="Calibri" panose="020F0502020204030204" pitchFamily="34" charset="0"/>
                <a:cs typeface="Open Sans" panose="020B0606030504020204" pitchFamily="34" charset="0"/>
              </a:rPr>
              <a:t>bioeconomia</a:t>
            </a:r>
            <a:r>
              <a:rPr lang="pt-PT" sz="1800" dirty="0">
                <a:solidFill>
                  <a:srgbClr val="000000"/>
                </a:solidFill>
                <a:latin typeface="Calibri" panose="020F0502020204030204" pitchFamily="34" charset="0"/>
                <a:ea typeface="Calibri" panose="020F0502020204030204" pitchFamily="34" charset="0"/>
                <a:cs typeface="Open Sans" panose="020B0606030504020204" pitchFamily="34" charset="0"/>
              </a:rPr>
              <a:t> exige investimentos significativos em investigação, infraestruturas e adoção de tecnologias. As agroindústrias pequenas e com recursos limitados podem ter dificuldades em aceder aos recursos necessários</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err="1">
                <a:solidFill>
                  <a:srgbClr val="00B0F0"/>
                </a:solidFill>
                <a:latin typeface="Calibri" panose="020F0502020204030204" pitchFamily="34" charset="0"/>
                <a:ea typeface="Calibri" panose="020F0502020204030204" pitchFamily="34" charset="0"/>
                <a:cs typeface="Open Sans" panose="020B0606030504020204" pitchFamily="34" charset="0"/>
              </a:rPr>
              <a:t>Complexidade</a:t>
            </a:r>
            <a:r>
              <a:rPr lang="en-US" sz="1800" dirty="0">
                <a:solidFill>
                  <a:srgbClr val="00B0F0"/>
                </a:solidFill>
                <a:latin typeface="Calibri" panose="020F0502020204030204" pitchFamily="34" charset="0"/>
                <a:ea typeface="Calibri" panose="020F0502020204030204" pitchFamily="34" charset="0"/>
                <a:cs typeface="Open Sans" panose="020B0606030504020204" pitchFamily="34" charset="0"/>
              </a:rPr>
              <a:t> das </a:t>
            </a:r>
            <a:r>
              <a:rPr lang="en-US" sz="1800" dirty="0" err="1">
                <a:solidFill>
                  <a:srgbClr val="00B0F0"/>
                </a:solidFill>
                <a:latin typeface="Calibri" panose="020F0502020204030204" pitchFamily="34" charset="0"/>
                <a:ea typeface="Calibri" panose="020F0502020204030204" pitchFamily="34" charset="0"/>
                <a:cs typeface="Open Sans" panose="020B0606030504020204" pitchFamily="34" charset="0"/>
              </a:rPr>
              <a:t>interacções</a:t>
            </a:r>
            <a:r>
              <a:rPr lang="en-US" sz="1800" dirty="0">
                <a:solidFill>
                  <a:srgbClr val="00B0F0"/>
                </a:solidFill>
                <a:latin typeface="Calibri" panose="020F0502020204030204" pitchFamily="34" charset="0"/>
                <a:ea typeface="Calibri" panose="020F0502020204030204" pitchFamily="34" charset="0"/>
                <a:cs typeface="Open Sans" panose="020B0606030504020204" pitchFamily="34" charset="0"/>
              </a:rPr>
              <a:t>: </a:t>
            </a:r>
            <a:r>
              <a:rPr lang="pt-PT" sz="1800" dirty="0">
                <a:solidFill>
                  <a:srgbClr val="000000"/>
                </a:solidFill>
                <a:latin typeface="Calibri" panose="020F0502020204030204" pitchFamily="34" charset="0"/>
                <a:ea typeface="Calibri" panose="020F0502020204030204" pitchFamily="34" charset="0"/>
                <a:cs typeface="Open Sans" panose="020B0606030504020204" pitchFamily="34" charset="0"/>
              </a:rPr>
              <a:t>Os sistemas biológicos são complexos e a previsão dos efeitos a longo prazo de certas intervenções pode ser um desafio. É necessário efetuar avaliações de risco exaustivas para evitar consequências indesejadas</a:t>
            </a:r>
            <a:r>
              <a:rPr lang="en-US" sz="1800" dirty="0">
                <a:solidFill>
                  <a:srgbClr val="000000"/>
                </a:solidFill>
                <a:effectLst/>
                <a:latin typeface="Calibri" panose="020F0502020204030204" pitchFamily="34" charset="0"/>
                <a:ea typeface="Calibri" panose="020F0502020204030204" pitchFamily="34" charset="0"/>
                <a:cs typeface="Open Sans" panose="020B0606030504020204" pitchFamily="34" charset="0"/>
              </a:rPr>
              <a:t>.</a:t>
            </a:r>
            <a:endParaRPr lang="en-US" sz="18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gn="just">
              <a:lnSpc>
                <a:spcPct val="115000"/>
              </a:lnSpc>
              <a:spcBef>
                <a:spcPts val="0"/>
              </a:spcBef>
              <a:spcAft>
                <a:spcPts val="0"/>
              </a:spcAft>
              <a:buNone/>
            </a:pPr>
            <a:r>
              <a:rPr lang="en-US" sz="1800" dirty="0" err="1">
                <a:solidFill>
                  <a:srgbClr val="00B0F0"/>
                </a:solidFill>
                <a:latin typeface="Calibri" panose="020F0502020204030204" pitchFamily="34" charset="0"/>
                <a:ea typeface="Calibri" panose="020F0502020204030204" pitchFamily="34" charset="0"/>
                <a:cs typeface="Open Sans" panose="020B0606030504020204" pitchFamily="34" charset="0"/>
              </a:rPr>
              <a:t>Concorrência</a:t>
            </a:r>
            <a:r>
              <a:rPr lang="en-US" sz="1800" dirty="0">
                <a:solidFill>
                  <a:srgbClr val="00B0F0"/>
                </a:solidFill>
                <a:latin typeface="Calibri" panose="020F0502020204030204" pitchFamily="34" charset="0"/>
                <a:ea typeface="Calibri" panose="020F0502020204030204" pitchFamily="34" charset="0"/>
                <a:cs typeface="Open Sans" panose="020B0606030504020204" pitchFamily="34" charset="0"/>
              </a:rPr>
              <a:t> de </a:t>
            </a:r>
            <a:r>
              <a:rPr lang="en-US" sz="1800" dirty="0" err="1">
                <a:solidFill>
                  <a:srgbClr val="00B0F0"/>
                </a:solidFill>
                <a:latin typeface="Calibri" panose="020F0502020204030204" pitchFamily="34" charset="0"/>
                <a:ea typeface="Calibri" panose="020F0502020204030204" pitchFamily="34" charset="0"/>
                <a:cs typeface="Open Sans" panose="020B0606030504020204" pitchFamily="34" charset="0"/>
              </a:rPr>
              <a:t>recursos</a:t>
            </a:r>
            <a:r>
              <a:rPr lang="en-US" sz="1800" dirty="0">
                <a:solidFill>
                  <a:srgbClr val="00B0F0"/>
                </a:solidFill>
                <a:latin typeface="Calibri" panose="020F0502020204030204" pitchFamily="34" charset="0"/>
                <a:ea typeface="Calibri" panose="020F0502020204030204" pitchFamily="34" charset="0"/>
                <a:cs typeface="Open Sans" panose="020B0606030504020204" pitchFamily="34" charset="0"/>
              </a:rPr>
              <a:t>: </a:t>
            </a:r>
            <a:r>
              <a:rPr lang="pt-PT" sz="1800" dirty="0">
                <a:solidFill>
                  <a:srgbClr val="000000"/>
                </a:solidFill>
                <a:latin typeface="Calibri" panose="020F0502020204030204" pitchFamily="34" charset="0"/>
                <a:ea typeface="Calibri" panose="020F0502020204030204" pitchFamily="34" charset="0"/>
                <a:cs typeface="Open Sans" panose="020B0606030504020204" pitchFamily="34" charset="0"/>
              </a:rPr>
              <a:t>Nalguns casos, a utilização de recursos biológicos para produtos de base biológica pode competir com a produção tradicional de alimentos, conduzindo potencialmente a conflitos sobre a utilização dos solos e a atribuição de recursos.</a:t>
            </a:r>
            <a:endParaRPr lang="en-GB" dirty="0"/>
          </a:p>
        </p:txBody>
      </p:sp>
      <p:sp>
        <p:nvSpPr>
          <p:cNvPr id="5" name="Segnaposto numero diapositiva 4">
            <a:extLst>
              <a:ext uri="{FF2B5EF4-FFF2-40B4-BE49-F238E27FC236}">
                <a16:creationId xmlns:a16="http://schemas.microsoft.com/office/drawing/2014/main" id="{0E1ECD3E-EA8C-8012-C058-70662C03314B}"/>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
        <p:nvSpPr>
          <p:cNvPr id="8" name="Segnaposto piè di pagina 1">
            <a:extLst>
              <a:ext uri="{FF2B5EF4-FFF2-40B4-BE49-F238E27FC236}">
                <a16:creationId xmlns:a16="http://schemas.microsoft.com/office/drawing/2014/main" id="{A32DF636-4947-14BE-754B-30CCB160C2B1}"/>
              </a:ext>
            </a:extLst>
          </p:cNvPr>
          <p:cNvSpPr txBox="1">
            <a:spLocks/>
          </p:cNvSpPr>
          <p:nvPr/>
        </p:nvSpPr>
        <p:spPr>
          <a:xfrm>
            <a:off x="0" y="6056313"/>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Module: </a:t>
            </a:r>
            <a:r>
              <a:rPr lang="en-US" b="1" dirty="0">
                <a:solidFill>
                  <a:srgbClr val="94C020"/>
                </a:solidFill>
              </a:rPr>
              <a:t>Bio-economy, circular economy and bio-based products</a:t>
            </a:r>
            <a:r>
              <a:rPr lang="en-US" dirty="0"/>
              <a:t> / Learning Unit: Introduction to bioeconomy - New value chains, Innovation and basic Economics in the Bioeconomy </a:t>
            </a:r>
          </a:p>
        </p:txBody>
      </p:sp>
    </p:spTree>
    <p:extLst>
      <p:ext uri="{BB962C8B-B14F-4D97-AF65-F5344CB8AC3E}">
        <p14:creationId xmlns:p14="http://schemas.microsoft.com/office/powerpoint/2010/main" val="391710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0FE630-8C38-5726-52A6-C489BE5904E6}"/>
              </a:ext>
            </a:extLst>
          </p:cNvPr>
          <p:cNvSpPr>
            <a:spLocks noGrp="1"/>
          </p:cNvSpPr>
          <p:nvPr>
            <p:ph type="title"/>
          </p:nvPr>
        </p:nvSpPr>
        <p:spPr/>
        <p:txBody>
          <a:bodyPr>
            <a:normAutofit fontScale="90000"/>
          </a:bodyPr>
          <a:lstStyle/>
          <a:p>
            <a:pPr algn="ctr"/>
            <a:r>
              <a:rPr lang="en-US" b="1" kern="100" dirty="0" err="1">
                <a:latin typeface="Calibri" panose="020F0502020204030204" pitchFamily="34" charset="0"/>
                <a:ea typeface="PMingLiU" panose="02020500000000000000" pitchFamily="18" charset="-120"/>
                <a:cs typeface="Times New Roman" panose="02020603050405020304" pitchFamily="18" charset="0"/>
              </a:rPr>
              <a:t>Bioprodutos</a:t>
            </a:r>
            <a:r>
              <a:rPr lang="en-US" b="1" kern="100" dirty="0">
                <a:latin typeface="Calibri" panose="020F0502020204030204" pitchFamily="34" charset="0"/>
                <a:ea typeface="PMingLiU" panose="02020500000000000000" pitchFamily="18" charset="-120"/>
                <a:cs typeface="Times New Roman" panose="02020603050405020304" pitchFamily="18" charset="0"/>
              </a:rPr>
              <a:t> e </a:t>
            </a:r>
            <a:r>
              <a:rPr lang="en-US" b="1" kern="100" dirty="0" err="1">
                <a:latin typeface="Calibri" panose="020F0502020204030204" pitchFamily="34" charset="0"/>
                <a:ea typeface="PMingLiU" panose="02020500000000000000" pitchFamily="18" charset="-120"/>
                <a:cs typeface="Times New Roman" panose="02020603050405020304" pitchFamily="18" charset="0"/>
              </a:rPr>
              <a:t>recursos</a:t>
            </a:r>
            <a:r>
              <a:rPr lang="en-US" b="1" kern="100" dirty="0">
                <a:latin typeface="Calibri" panose="020F0502020204030204" pitchFamily="34" charset="0"/>
                <a:ea typeface="PMingLiU" panose="02020500000000000000" pitchFamily="18" charset="-120"/>
                <a:cs typeface="Times New Roman" panose="02020603050405020304" pitchFamily="18" charset="0"/>
              </a:rPr>
              <a:t> </a:t>
            </a:r>
            <a:r>
              <a:rPr lang="en-US" b="1" kern="100" dirty="0" err="1">
                <a:latin typeface="Calibri" panose="020F0502020204030204" pitchFamily="34" charset="0"/>
                <a:ea typeface="PMingLiU" panose="02020500000000000000" pitchFamily="18" charset="-120"/>
                <a:cs typeface="Times New Roman" panose="02020603050405020304" pitchFamily="18" charset="0"/>
              </a:rPr>
              <a:t>biológicos</a:t>
            </a:r>
            <a:br>
              <a:rPr lang="en-US" sz="4400" kern="100" dirty="0">
                <a:effectLst/>
                <a:latin typeface="Calibri" panose="020F0502020204030204" pitchFamily="34" charset="0"/>
                <a:ea typeface="PMingLiU" panose="02020500000000000000" pitchFamily="18" charset="-120"/>
                <a:cs typeface="Times New Roman" panose="02020603050405020304" pitchFamily="18" charset="0"/>
              </a:rPr>
            </a:br>
            <a:endParaRPr lang="en-GB" dirty="0"/>
          </a:p>
        </p:txBody>
      </p:sp>
      <p:sp>
        <p:nvSpPr>
          <p:cNvPr id="3" name="Segnaposto contenuto 2">
            <a:extLst>
              <a:ext uri="{FF2B5EF4-FFF2-40B4-BE49-F238E27FC236}">
                <a16:creationId xmlns:a16="http://schemas.microsoft.com/office/drawing/2014/main" id="{20A8FA3D-CEF3-9237-8344-478F700AF827}"/>
              </a:ext>
            </a:extLst>
          </p:cNvPr>
          <p:cNvSpPr>
            <a:spLocks noGrp="1"/>
          </p:cNvSpPr>
          <p:nvPr>
            <p:ph sz="half" idx="1"/>
          </p:nvPr>
        </p:nvSpPr>
        <p:spPr/>
        <p:txBody>
          <a:bodyPr>
            <a:normAutofit/>
          </a:bodyPr>
          <a:lstStyle/>
          <a:p>
            <a:pPr marL="0" marR="0" indent="0">
              <a:lnSpc>
                <a:spcPct val="107000"/>
              </a:lnSpc>
              <a:spcBef>
                <a:spcPts val="0"/>
              </a:spcBef>
              <a:spcAft>
                <a:spcPts val="800"/>
              </a:spcAft>
              <a:buNone/>
            </a:pPr>
            <a:endParaRPr lang="en-US" sz="1800" kern="100" dirty="0">
              <a:effectLst/>
              <a:latin typeface="Calibri" panose="020F0502020204030204" pitchFamily="34" charset="0"/>
              <a:ea typeface="PMingLiU" panose="02020500000000000000" pitchFamily="18" charset="-120"/>
              <a:cs typeface="Times New Roman" panose="02020603050405020304" pitchFamily="18" charset="0"/>
            </a:endParaRPr>
          </a:p>
          <a:p>
            <a:pPr marL="0" indent="0">
              <a:buNone/>
            </a:pPr>
            <a:endParaRPr lang="en-GB" dirty="0"/>
          </a:p>
        </p:txBody>
      </p:sp>
      <p:sp>
        <p:nvSpPr>
          <p:cNvPr id="7" name="Content Placeholder 6">
            <a:extLst>
              <a:ext uri="{FF2B5EF4-FFF2-40B4-BE49-F238E27FC236}">
                <a16:creationId xmlns:a16="http://schemas.microsoft.com/office/drawing/2014/main" id="{663E3126-BCAC-EDF4-DE40-84A1EA432124}"/>
              </a:ext>
            </a:extLst>
          </p:cNvPr>
          <p:cNvSpPr>
            <a:spLocks noGrp="1"/>
          </p:cNvSpPr>
          <p:nvPr>
            <p:ph sz="half" idx="2"/>
          </p:nvPr>
        </p:nvSpPr>
        <p:spPr/>
        <p:txBody>
          <a:bodyPr/>
          <a:lstStyle/>
          <a:p>
            <a:endParaRPr lang="en-US"/>
          </a:p>
        </p:txBody>
      </p:sp>
      <p:sp>
        <p:nvSpPr>
          <p:cNvPr id="5" name="Segnaposto numero diapositiva 4">
            <a:extLst>
              <a:ext uri="{FF2B5EF4-FFF2-40B4-BE49-F238E27FC236}">
                <a16:creationId xmlns:a16="http://schemas.microsoft.com/office/drawing/2014/main" id="{4EBED3CF-60DC-AD4B-37DB-DFEB542860CD}"/>
              </a:ext>
            </a:extLst>
          </p:cNvPr>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8" name="Picture 7">
            <a:extLst>
              <a:ext uri="{FF2B5EF4-FFF2-40B4-BE49-F238E27FC236}">
                <a16:creationId xmlns:a16="http://schemas.microsoft.com/office/drawing/2014/main" id="{7D0CC27E-A479-E6EA-F3A2-88ABA94F8D5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0502" y="1470295"/>
            <a:ext cx="5623298" cy="4864129"/>
          </a:xfrm>
          <a:prstGeom prst="rect">
            <a:avLst/>
          </a:prstGeom>
          <a:noFill/>
        </p:spPr>
      </p:pic>
      <p:pic>
        <p:nvPicPr>
          <p:cNvPr id="9" name="Picture 8">
            <a:extLst>
              <a:ext uri="{FF2B5EF4-FFF2-40B4-BE49-F238E27FC236}">
                <a16:creationId xmlns:a16="http://schemas.microsoft.com/office/drawing/2014/main" id="{2FF6C7C9-6044-5365-BFC5-3A8EC4D1E6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238" y="1457941"/>
            <a:ext cx="5045864" cy="4835208"/>
          </a:xfrm>
          <a:prstGeom prst="rect">
            <a:avLst/>
          </a:prstGeom>
          <a:noFill/>
        </p:spPr>
      </p:pic>
      <p:sp>
        <p:nvSpPr>
          <p:cNvPr id="11" name="Segnaposto piè di pagina 1">
            <a:extLst>
              <a:ext uri="{FF2B5EF4-FFF2-40B4-BE49-F238E27FC236}">
                <a16:creationId xmlns:a16="http://schemas.microsoft.com/office/drawing/2014/main" id="{F015E64B-E096-1D42-DD19-71DAA718103B}"/>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Module: </a:t>
            </a:r>
            <a:r>
              <a:rPr lang="en-US" b="1" dirty="0">
                <a:solidFill>
                  <a:srgbClr val="94C020"/>
                </a:solidFill>
              </a:rPr>
              <a:t>Bio-economy, circular economy and bio-based products</a:t>
            </a:r>
            <a:r>
              <a:rPr lang="en-US" dirty="0"/>
              <a:t> / Learning Unit: Introduction to bioeconomy - New value chains, Innovation and basic Economics in the Bioeconomy </a:t>
            </a:r>
          </a:p>
        </p:txBody>
      </p:sp>
    </p:spTree>
    <p:extLst>
      <p:ext uri="{BB962C8B-B14F-4D97-AF65-F5344CB8AC3E}">
        <p14:creationId xmlns:p14="http://schemas.microsoft.com/office/powerpoint/2010/main" val="3144644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D7BC42-C105-99F9-8EB2-0EA9E6029B13}"/>
              </a:ext>
            </a:extLst>
          </p:cNvPr>
          <p:cNvSpPr>
            <a:spLocks noGrp="1"/>
          </p:cNvSpPr>
          <p:nvPr>
            <p:ph type="title"/>
          </p:nvPr>
        </p:nvSpPr>
        <p:spPr/>
        <p:txBody>
          <a:bodyPr>
            <a:normAutofit fontScale="90000"/>
          </a:bodyPr>
          <a:lstStyle/>
          <a:p>
            <a:pPr algn="ctr"/>
            <a:r>
              <a:rPr lang="en-US" b="1" kern="100" dirty="0">
                <a:latin typeface="Calibri" panose="020F0502020204030204" pitchFamily="34" charset="0"/>
                <a:ea typeface="PMingLiU" panose="02020500000000000000" pitchFamily="18" charset="-120"/>
                <a:cs typeface="Times New Roman" panose="02020603050405020304" pitchFamily="18" charset="0"/>
              </a:rPr>
              <a:t>A </a:t>
            </a:r>
            <a:r>
              <a:rPr lang="en-US" b="1" kern="100" dirty="0" err="1">
                <a:latin typeface="Calibri" panose="020F0502020204030204" pitchFamily="34" charset="0"/>
                <a:ea typeface="PMingLiU" panose="02020500000000000000" pitchFamily="18" charset="-120"/>
                <a:cs typeface="Times New Roman" panose="02020603050405020304" pitchFamily="18" charset="0"/>
              </a:rPr>
              <a:t>bioeconomia</a:t>
            </a:r>
            <a:r>
              <a:rPr lang="en-US" b="1" kern="100" dirty="0">
                <a:latin typeface="Calibri" panose="020F0502020204030204" pitchFamily="34" charset="0"/>
                <a:ea typeface="PMingLiU" panose="02020500000000000000" pitchFamily="18" charset="-120"/>
                <a:cs typeface="Times New Roman" panose="02020603050405020304" pitchFamily="18" charset="0"/>
              </a:rPr>
              <a:t> </a:t>
            </a:r>
            <a:r>
              <a:rPr lang="en-US" b="1" kern="100" dirty="0" err="1">
                <a:latin typeface="Calibri" panose="020F0502020204030204" pitchFamily="34" charset="0"/>
                <a:ea typeface="PMingLiU" panose="02020500000000000000" pitchFamily="18" charset="-120"/>
                <a:cs typeface="Times New Roman" panose="02020603050405020304" pitchFamily="18" charset="0"/>
              </a:rPr>
              <a:t>na</a:t>
            </a:r>
            <a:r>
              <a:rPr lang="en-US" b="1" kern="100" dirty="0">
                <a:latin typeface="Calibri" panose="020F0502020204030204" pitchFamily="34" charset="0"/>
                <a:ea typeface="PMingLiU" panose="02020500000000000000" pitchFamily="18" charset="-120"/>
                <a:cs typeface="Times New Roman" panose="02020603050405020304" pitchFamily="18" charset="0"/>
              </a:rPr>
              <a:t> Europa</a:t>
            </a:r>
            <a:br>
              <a:rPr lang="en-US" sz="4400" kern="100" dirty="0">
                <a:effectLst/>
                <a:latin typeface="Calibri" panose="020F0502020204030204" pitchFamily="34" charset="0"/>
                <a:ea typeface="PMingLiU" panose="02020500000000000000" pitchFamily="18" charset="-120"/>
                <a:cs typeface="Times New Roman" panose="02020603050405020304" pitchFamily="18" charset="0"/>
              </a:rPr>
            </a:br>
            <a:endParaRPr lang="en-GB" dirty="0"/>
          </a:p>
        </p:txBody>
      </p:sp>
      <p:sp>
        <p:nvSpPr>
          <p:cNvPr id="3" name="Segnaposto contenuto 2">
            <a:extLst>
              <a:ext uri="{FF2B5EF4-FFF2-40B4-BE49-F238E27FC236}">
                <a16:creationId xmlns:a16="http://schemas.microsoft.com/office/drawing/2014/main" id="{BBAB9142-6411-6685-EC1E-F0EE8EA56354}"/>
              </a:ext>
            </a:extLst>
          </p:cNvPr>
          <p:cNvSpPr>
            <a:spLocks noGrp="1"/>
          </p:cNvSpPr>
          <p:nvPr>
            <p:ph sz="half" idx="1"/>
          </p:nvPr>
        </p:nvSpPr>
        <p:spPr>
          <a:xfrm>
            <a:off x="0" y="1476374"/>
            <a:ext cx="12030075" cy="4879975"/>
          </a:xfrm>
        </p:spPr>
        <p:txBody>
          <a:bodyPr>
            <a:normAutofit fontScale="25000" lnSpcReduction="20000"/>
          </a:bodyPr>
          <a:lstStyle/>
          <a:p>
            <a:pPr marL="0" marR="0" indent="0">
              <a:lnSpc>
                <a:spcPct val="107000"/>
              </a:lnSpc>
              <a:spcBef>
                <a:spcPts val="0"/>
              </a:spcBef>
              <a:spcAft>
                <a:spcPts val="800"/>
              </a:spcAft>
              <a:buNone/>
            </a:pPr>
            <a:r>
              <a:rPr lang="pt-PT" sz="4000" dirty="0">
                <a:solidFill>
                  <a:srgbClr val="000000"/>
                </a:solidFill>
                <a:latin typeface="Calibri" panose="020F0502020204030204" pitchFamily="34" charset="0"/>
                <a:ea typeface="Calibri" panose="020F0502020204030204" pitchFamily="34" charset="0"/>
              </a:rPr>
              <a:t>Principais iniciativas e políticas da UE relacionadas com a </a:t>
            </a:r>
            <a:r>
              <a:rPr lang="pt-PT" sz="4000" dirty="0" err="1">
                <a:solidFill>
                  <a:srgbClr val="000000"/>
                </a:solidFill>
                <a:latin typeface="Calibri" panose="020F0502020204030204" pitchFamily="34" charset="0"/>
                <a:ea typeface="Calibri" panose="020F0502020204030204" pitchFamily="34" charset="0"/>
              </a:rPr>
              <a:t>bioeconomia</a:t>
            </a:r>
            <a:r>
              <a:rPr lang="en-US" sz="4000" dirty="0">
                <a:solidFill>
                  <a:srgbClr val="000000"/>
                </a:solidFill>
                <a:effectLst/>
                <a:latin typeface="Calibri" panose="020F0502020204030204" pitchFamily="34" charset="0"/>
                <a:ea typeface="Calibri" panose="020F0502020204030204" pitchFamily="34" charset="0"/>
              </a:rPr>
              <a:t>:</a:t>
            </a:r>
          </a:p>
          <a:p>
            <a:pPr marL="0" marR="0" algn="just">
              <a:lnSpc>
                <a:spcPct val="115000"/>
              </a:lnSpc>
              <a:spcBef>
                <a:spcPts val="200"/>
              </a:spcBef>
              <a:spcAft>
                <a:spcPts val="0"/>
              </a:spcAft>
            </a:pPr>
            <a:r>
              <a:rPr lang="pt-PT" sz="4000" b="1" u="sng" dirty="0">
                <a:solidFill>
                  <a:srgbClr val="0563C1"/>
                </a:solidFill>
                <a:latin typeface="Calibri" panose="020F0502020204030204" pitchFamily="34" charset="0"/>
                <a:ea typeface="Verdana" panose="020B0604030504040204" pitchFamily="34" charset="0"/>
                <a:cs typeface="Calibri" panose="020F0502020204030204" pitchFamily="34" charset="0"/>
              </a:rPr>
              <a:t>Estratégia e Plano de Ação para a </a:t>
            </a:r>
            <a:r>
              <a:rPr lang="pt-PT" sz="4000" b="1" u="sng" dirty="0" err="1">
                <a:solidFill>
                  <a:srgbClr val="0563C1"/>
                </a:solidFill>
                <a:latin typeface="Calibri" panose="020F0502020204030204" pitchFamily="34" charset="0"/>
                <a:ea typeface="Verdana" panose="020B0604030504040204" pitchFamily="34" charset="0"/>
                <a:cs typeface="Calibri" panose="020F0502020204030204" pitchFamily="34" charset="0"/>
              </a:rPr>
              <a:t>Bioeconomia</a:t>
            </a:r>
            <a:r>
              <a:rPr lang="en-US" sz="4000" b="1" dirty="0">
                <a:solidFill>
                  <a:srgbClr val="222222"/>
                </a:solidFill>
                <a:effectLst/>
                <a:latin typeface="Calibri" panose="020F0502020204030204" pitchFamily="34" charset="0"/>
                <a:ea typeface="Verdana" panose="020B0604030504040204" pitchFamily="34" charset="0"/>
                <a:cs typeface="Calibri" panose="020F0502020204030204" pitchFamily="34" charset="0"/>
              </a:rPr>
              <a:t> (2018) </a:t>
            </a:r>
            <a:r>
              <a:rPr lang="pt-PT" sz="4000" dirty="0">
                <a:solidFill>
                  <a:srgbClr val="222222"/>
                </a:solidFill>
                <a:latin typeface="Calibri" panose="020F0502020204030204" pitchFamily="34" charset="0"/>
                <a:cs typeface="Open Sans" panose="020B0606030504020204" pitchFamily="34" charset="0"/>
              </a:rPr>
              <a:t>A Estratégia da UE para a </a:t>
            </a:r>
            <a:r>
              <a:rPr lang="pt-PT" sz="4000" dirty="0" err="1">
                <a:solidFill>
                  <a:srgbClr val="222222"/>
                </a:solidFill>
                <a:latin typeface="Calibri" panose="020F0502020204030204" pitchFamily="34" charset="0"/>
                <a:cs typeface="Open Sans" panose="020B0606030504020204" pitchFamily="34" charset="0"/>
              </a:rPr>
              <a:t>Bioeconomia</a:t>
            </a:r>
            <a:r>
              <a:rPr lang="pt-PT" sz="4000" dirty="0">
                <a:solidFill>
                  <a:srgbClr val="222222"/>
                </a:solidFill>
                <a:latin typeface="Calibri" panose="020F0502020204030204" pitchFamily="34" charset="0"/>
                <a:cs typeface="Open Sans" panose="020B0606030504020204" pitchFamily="34" charset="0"/>
              </a:rPr>
              <a:t> também fornece um quadro estratégico para mudar a base de recursos económicos na Europa para um modelo circular baseado em materiais renováveis e de base biológica. Com um volume de negócios de 2,3 biliões de euros e representando 8,2 % da mão de obra da UE, a </a:t>
            </a:r>
            <a:r>
              <a:rPr lang="pt-PT" sz="4000" dirty="0" err="1">
                <a:solidFill>
                  <a:srgbClr val="222222"/>
                </a:solidFill>
                <a:latin typeface="Calibri" panose="020F0502020204030204" pitchFamily="34" charset="0"/>
                <a:cs typeface="Open Sans" panose="020B0606030504020204" pitchFamily="34" charset="0"/>
              </a:rPr>
              <a:t>bioeconomia</a:t>
            </a:r>
            <a:r>
              <a:rPr lang="pt-PT" sz="4000" dirty="0">
                <a:solidFill>
                  <a:srgbClr val="222222"/>
                </a:solidFill>
                <a:latin typeface="Calibri" panose="020F0502020204030204" pitchFamily="34" charset="0"/>
                <a:cs typeface="Open Sans" panose="020B0606030504020204" pitchFamily="34" charset="0"/>
              </a:rPr>
              <a:t> já é fundamental para o sucesso da economia da UE. Prevê-se que a expansão de uma </a:t>
            </a:r>
            <a:r>
              <a:rPr lang="pt-PT" sz="4000" dirty="0" err="1">
                <a:solidFill>
                  <a:srgbClr val="222222"/>
                </a:solidFill>
                <a:latin typeface="Calibri" panose="020F0502020204030204" pitchFamily="34" charset="0"/>
                <a:cs typeface="Open Sans" panose="020B0606030504020204" pitchFamily="34" charset="0"/>
              </a:rPr>
              <a:t>bioeconomia</a:t>
            </a:r>
            <a:r>
              <a:rPr lang="pt-PT" sz="4000" dirty="0">
                <a:solidFill>
                  <a:srgbClr val="222222"/>
                </a:solidFill>
                <a:latin typeface="Calibri" panose="020F0502020204030204" pitchFamily="34" charset="0"/>
                <a:cs typeface="Open Sans" panose="020B0606030504020204" pitchFamily="34" charset="0"/>
              </a:rPr>
              <a:t> europeia sustentável crie 1 milhão de novos postos de trabalho até 2030, especialmente nas zonas costeiras e rurais. A atualização de 2018 da Estratégia </a:t>
            </a:r>
            <a:r>
              <a:rPr lang="pt-PT" sz="4000" dirty="0" err="1">
                <a:solidFill>
                  <a:srgbClr val="222222"/>
                </a:solidFill>
                <a:latin typeface="Calibri" panose="020F0502020204030204" pitchFamily="34" charset="0"/>
                <a:cs typeface="Open Sans" panose="020B0606030504020204" pitchFamily="34" charset="0"/>
              </a:rPr>
              <a:t>Bioeconómica</a:t>
            </a:r>
            <a:r>
              <a:rPr lang="pt-PT" sz="4000" dirty="0">
                <a:solidFill>
                  <a:srgbClr val="222222"/>
                </a:solidFill>
                <a:latin typeface="Calibri" panose="020F0502020204030204" pitchFamily="34" charset="0"/>
                <a:cs typeface="Open Sans" panose="020B0606030504020204" pitchFamily="34" charset="0"/>
              </a:rPr>
              <a:t> visa acelerar a implantação de uma </a:t>
            </a:r>
            <a:r>
              <a:rPr lang="pt-PT" sz="4000" dirty="0" err="1">
                <a:solidFill>
                  <a:srgbClr val="222222"/>
                </a:solidFill>
                <a:latin typeface="Calibri" panose="020F0502020204030204" pitchFamily="34" charset="0"/>
                <a:cs typeface="Open Sans" panose="020B0606030504020204" pitchFamily="34" charset="0"/>
              </a:rPr>
              <a:t>bioeconomia</a:t>
            </a:r>
            <a:r>
              <a:rPr lang="pt-PT" sz="4000" dirty="0">
                <a:solidFill>
                  <a:srgbClr val="222222"/>
                </a:solidFill>
                <a:latin typeface="Calibri" panose="020F0502020204030204" pitchFamily="34" charset="0"/>
                <a:cs typeface="Open Sans" panose="020B0606030504020204" pitchFamily="34" charset="0"/>
              </a:rPr>
              <a:t> europeia sustentável, a fim de maximizar o seu contributo para a Agenda 2030 e os seus Objetivos de Desenvolvimento Sustentável (ODS), bem como para o Acordo de Paris. </a:t>
            </a:r>
            <a:endParaRPr lang="en-US" sz="40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endParaRPr>
          </a:p>
          <a:p>
            <a:pPr marL="0" marR="0" indent="0" algn="just">
              <a:lnSpc>
                <a:spcPct val="115000"/>
              </a:lnSpc>
              <a:spcBef>
                <a:spcPts val="200"/>
              </a:spcBef>
              <a:spcAft>
                <a:spcPts val="0"/>
              </a:spcAft>
              <a:buNone/>
            </a:pPr>
            <a:endParaRPr lang="en-US" sz="4000" dirty="0">
              <a:solidFill>
                <a:srgbClr val="000000"/>
              </a:solidFill>
              <a:effectLst/>
              <a:latin typeface="Minion Pro"/>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en-US" sz="4000" u="sng" dirty="0" err="1">
                <a:solidFill>
                  <a:srgbClr val="000000"/>
                </a:solidFill>
                <a:latin typeface="Calibri" panose="020F0502020204030204" pitchFamily="34" charset="0"/>
                <a:ea typeface="Times New Roman" panose="02020603050405020304" pitchFamily="18" charset="0"/>
                <a:cs typeface="Open Sans" panose="020B0606030504020204" pitchFamily="34" charset="0"/>
                <a:hlinkClick r:id="rId2"/>
              </a:rPr>
              <a:t>Pacto</a:t>
            </a:r>
            <a:r>
              <a:rPr lang="en-US" sz="4000" u="sng" dirty="0">
                <a:solidFill>
                  <a:srgbClr val="000000"/>
                </a:solidFill>
                <a:latin typeface="Calibri" panose="020F0502020204030204" pitchFamily="34" charset="0"/>
                <a:ea typeface="Times New Roman" panose="02020603050405020304" pitchFamily="18" charset="0"/>
                <a:cs typeface="Open Sans" panose="020B0606030504020204" pitchFamily="34" charset="0"/>
                <a:hlinkClick r:id="rId2"/>
              </a:rPr>
              <a:t> </a:t>
            </a:r>
            <a:r>
              <a:rPr lang="en-US" sz="4000" u="sng" dirty="0" err="1">
                <a:solidFill>
                  <a:srgbClr val="000000"/>
                </a:solidFill>
                <a:latin typeface="Calibri" panose="020F0502020204030204" pitchFamily="34" charset="0"/>
                <a:ea typeface="Times New Roman" panose="02020603050405020304" pitchFamily="18" charset="0"/>
                <a:cs typeface="Open Sans" panose="020B0606030504020204" pitchFamily="34" charset="0"/>
                <a:hlinkClick r:id="rId2"/>
              </a:rPr>
              <a:t>Ecológico</a:t>
            </a:r>
            <a:r>
              <a:rPr lang="en-US" sz="4000" u="sng" dirty="0">
                <a:solidFill>
                  <a:srgbClr val="000000"/>
                </a:solidFill>
                <a:latin typeface="Calibri" panose="020F0502020204030204" pitchFamily="34" charset="0"/>
                <a:ea typeface="Times New Roman" panose="02020603050405020304" pitchFamily="18" charset="0"/>
                <a:cs typeface="Open Sans" panose="020B0606030504020204" pitchFamily="34" charset="0"/>
                <a:hlinkClick r:id="rId2"/>
              </a:rPr>
              <a:t> </a:t>
            </a:r>
            <a:r>
              <a:rPr lang="en-US" sz="4000" u="sng" dirty="0" err="1">
                <a:solidFill>
                  <a:srgbClr val="000000"/>
                </a:solidFill>
                <a:latin typeface="Calibri" panose="020F0502020204030204" pitchFamily="34" charset="0"/>
                <a:ea typeface="Times New Roman" panose="02020603050405020304" pitchFamily="18" charset="0"/>
                <a:cs typeface="Open Sans" panose="020B0606030504020204" pitchFamily="34" charset="0"/>
                <a:hlinkClick r:id="rId2"/>
              </a:rPr>
              <a:t>Europeu</a:t>
            </a:r>
            <a:r>
              <a:rPr lang="en-US" sz="4000" u="sng" dirty="0">
                <a:solidFill>
                  <a:srgbClr val="000000"/>
                </a:solidFill>
                <a:latin typeface="Calibri" panose="020F0502020204030204" pitchFamily="34" charset="0"/>
                <a:ea typeface="Times New Roman" panose="02020603050405020304" pitchFamily="18" charset="0"/>
                <a:cs typeface="Open Sans" panose="020B0606030504020204" pitchFamily="34" charset="0"/>
                <a:hlinkClick r:id="rId2"/>
              </a:rPr>
              <a:t> </a:t>
            </a:r>
            <a:r>
              <a:rPr lang="en-US" sz="4000" u="sng" dirty="0">
                <a:solidFill>
                  <a:srgbClr val="000000"/>
                </a:solidFill>
                <a:latin typeface="Calibri" panose="020F0502020204030204" pitchFamily="34" charset="0"/>
                <a:ea typeface="Times New Roman" panose="02020603050405020304" pitchFamily="18" charset="0"/>
                <a:cs typeface="Open Sans" panose="020B0606030504020204" pitchFamily="34" charset="0"/>
              </a:rPr>
              <a:t>(</a:t>
            </a:r>
            <a:r>
              <a:rPr lang="en-US" sz="40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2019): </a:t>
            </a:r>
            <a:r>
              <a:rPr lang="pt-PT" sz="4000" dirty="0">
                <a:solidFill>
                  <a:srgbClr val="222222"/>
                </a:solidFill>
                <a:latin typeface="Calibri" panose="020F0502020204030204" pitchFamily="34" charset="0"/>
                <a:ea typeface="Times New Roman" panose="02020603050405020304" pitchFamily="18" charset="0"/>
                <a:cs typeface="Open Sans" panose="020B0606030504020204" pitchFamily="34" charset="0"/>
              </a:rPr>
              <a:t>O Pacto Ecológico Europeu, lançado em 2019, tem como objetivo tornar a UE neutra em termos climáticos até 2050. Salienta a importância da indústria de base biológica e da </a:t>
            </a:r>
            <a:r>
              <a:rPr lang="pt-PT" sz="4000" dirty="0" err="1">
                <a:solidFill>
                  <a:srgbClr val="222222"/>
                </a:solidFill>
                <a:latin typeface="Calibri" panose="020F0502020204030204" pitchFamily="34" charset="0"/>
                <a:ea typeface="Times New Roman" panose="02020603050405020304" pitchFamily="18" charset="0"/>
                <a:cs typeface="Open Sans" panose="020B0606030504020204" pitchFamily="34" charset="0"/>
              </a:rPr>
              <a:t>bioeconomia</a:t>
            </a:r>
            <a:r>
              <a:rPr lang="pt-PT" sz="4000" dirty="0">
                <a:solidFill>
                  <a:srgbClr val="222222"/>
                </a:solidFill>
                <a:latin typeface="Calibri" panose="020F0502020204030204" pitchFamily="34" charset="0"/>
                <a:ea typeface="Times New Roman" panose="02020603050405020304" pitchFamily="18" charset="0"/>
                <a:cs typeface="Open Sans" panose="020B0606030504020204" pitchFamily="34" charset="0"/>
              </a:rPr>
              <a:t> na redução das emissões de gases com efeito de estufa e na promoção do crescimento sustentável</a:t>
            </a:r>
            <a:r>
              <a:rPr lang="en-US" sz="40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a:t>
            </a:r>
            <a:endParaRPr lang="en-US" sz="4000" dirty="0">
              <a:solidFill>
                <a:srgbClr val="000000"/>
              </a:solidFill>
              <a:effectLst/>
              <a:latin typeface="Minion Pro"/>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en-US" sz="4000" u="sng" dirty="0">
                <a:solidFill>
                  <a:srgbClr val="000000"/>
                </a:solidFill>
                <a:latin typeface="Calibri" panose="020F0502020204030204" pitchFamily="34" charset="0"/>
                <a:ea typeface="Times New Roman" panose="02020603050405020304" pitchFamily="18" charset="0"/>
                <a:cs typeface="Open Sans" panose="020B0606030504020204" pitchFamily="34" charset="0"/>
                <a:hlinkClick r:id="rId3"/>
              </a:rPr>
              <a:t>Horizonte Europa </a:t>
            </a:r>
            <a:r>
              <a:rPr lang="en-US" sz="4000" u="sng" dirty="0">
                <a:solidFill>
                  <a:srgbClr val="0000FF"/>
                </a:solidFill>
                <a:effectLst/>
                <a:latin typeface="Calibri" panose="020F0502020204030204" pitchFamily="34" charset="0"/>
                <a:ea typeface="Times New Roman" panose="02020603050405020304" pitchFamily="18" charset="0"/>
                <a:cs typeface="Open Sans" panose="020B0606030504020204" pitchFamily="34" charset="0"/>
              </a:rPr>
              <a:t>(2021-2027)</a:t>
            </a:r>
            <a:r>
              <a:rPr lang="en-US" sz="40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 </a:t>
            </a:r>
            <a:r>
              <a:rPr lang="pt-PT" sz="4000" dirty="0">
                <a:solidFill>
                  <a:srgbClr val="222222"/>
                </a:solidFill>
                <a:latin typeface="Calibri" panose="020F0502020204030204" pitchFamily="34" charset="0"/>
                <a:ea typeface="Times New Roman" panose="02020603050405020304" pitchFamily="18" charset="0"/>
                <a:cs typeface="Open Sans" panose="020B0606030504020204" pitchFamily="34" charset="0"/>
              </a:rPr>
              <a:t>O programa-quadro de investigação e inovação da UE, </a:t>
            </a:r>
            <a:r>
              <a:rPr lang="pt-PT" sz="4000" dirty="0" err="1">
                <a:solidFill>
                  <a:srgbClr val="222222"/>
                </a:solidFill>
                <a:latin typeface="Calibri" panose="020F0502020204030204" pitchFamily="34" charset="0"/>
                <a:ea typeface="Times New Roman" panose="02020603050405020304" pitchFamily="18" charset="0"/>
                <a:cs typeface="Open Sans" panose="020B0606030504020204" pitchFamily="34" charset="0"/>
              </a:rPr>
              <a:t>Horizon</a:t>
            </a:r>
            <a:r>
              <a:rPr lang="pt-PT" sz="4000" dirty="0">
                <a:solidFill>
                  <a:srgbClr val="222222"/>
                </a:solidFill>
                <a:latin typeface="Calibri" panose="020F0502020204030204" pitchFamily="34" charset="0"/>
                <a:ea typeface="Times New Roman" panose="02020603050405020304" pitchFamily="18" charset="0"/>
                <a:cs typeface="Open Sans" panose="020B0606030504020204" pitchFamily="34" charset="0"/>
              </a:rPr>
              <a:t> </a:t>
            </a:r>
            <a:r>
              <a:rPr lang="pt-PT" sz="4000" dirty="0" err="1">
                <a:solidFill>
                  <a:srgbClr val="222222"/>
                </a:solidFill>
                <a:latin typeface="Calibri" panose="020F0502020204030204" pitchFamily="34" charset="0"/>
                <a:ea typeface="Times New Roman" panose="02020603050405020304" pitchFamily="18" charset="0"/>
                <a:cs typeface="Open Sans" panose="020B0606030504020204" pitchFamily="34" charset="0"/>
              </a:rPr>
              <a:t>Europe</a:t>
            </a:r>
            <a:r>
              <a:rPr lang="pt-PT" sz="4000" dirty="0">
                <a:solidFill>
                  <a:srgbClr val="222222"/>
                </a:solidFill>
                <a:latin typeface="Calibri" panose="020F0502020204030204" pitchFamily="34" charset="0"/>
                <a:ea typeface="Times New Roman" panose="02020603050405020304" pitchFamily="18" charset="0"/>
                <a:cs typeface="Open Sans" panose="020B0606030504020204" pitchFamily="34" charset="0"/>
              </a:rPr>
              <a:t>, atribuiu um financiamento significativo para apoiar a investigação e a inovação na indústria de base biológica. Este financiamento facilita o desenvolvimento de novas tecnologias e processos para aumentar a competitividade dos produtos de base biológica</a:t>
            </a:r>
            <a:r>
              <a:rPr lang="en-US" sz="40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a:t>
            </a:r>
            <a:endParaRPr lang="en-US" sz="4000" dirty="0">
              <a:solidFill>
                <a:srgbClr val="000000"/>
              </a:solidFill>
              <a:effectLst/>
              <a:latin typeface="Minion Pro"/>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pt-PT" sz="4000" u="sng" dirty="0">
                <a:solidFill>
                  <a:srgbClr val="000000"/>
                </a:solidFill>
                <a:latin typeface="Calibri" panose="020F0502020204030204" pitchFamily="34" charset="0"/>
                <a:ea typeface="Times New Roman" panose="02020603050405020304" pitchFamily="18" charset="0"/>
                <a:cs typeface="Open Sans" panose="020B0606030504020204" pitchFamily="34" charset="0"/>
                <a:hlinkClick r:id="rId4"/>
              </a:rPr>
              <a:t>Plano de Ação para a Economia Circular (março de 2020 </a:t>
            </a:r>
            <a:r>
              <a:rPr lang="en-US" sz="40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 </a:t>
            </a:r>
            <a:r>
              <a:rPr lang="pt-PT" sz="4000" dirty="0">
                <a:solidFill>
                  <a:srgbClr val="222222"/>
                </a:solidFill>
                <a:latin typeface="Calibri" panose="020F0502020204030204" pitchFamily="34" charset="0"/>
                <a:ea typeface="Times New Roman" panose="02020603050405020304" pitchFamily="18" charset="0"/>
                <a:cs typeface="Open Sans" panose="020B0606030504020204" pitchFamily="34" charset="0"/>
              </a:rPr>
              <a:t>O Plano de Ação para a Economia Circular incentiva a utilização sustentável dos recursos e promove práticas circulares em várias indústrias, incluindo o sector de base biológica. Salienta a importância da reciclagem e reutilização de produtos de base biológica para minimizar os resíduos.</a:t>
            </a:r>
          </a:p>
          <a:p>
            <a:pPr marL="0" marR="0" algn="just">
              <a:lnSpc>
                <a:spcPct val="115000"/>
              </a:lnSpc>
              <a:spcBef>
                <a:spcPts val="0"/>
              </a:spcBef>
              <a:spcAft>
                <a:spcPts val="1125"/>
              </a:spcAft>
            </a:pPr>
            <a:r>
              <a:rPr lang="pt-PT" sz="4000" u="sng" dirty="0">
                <a:solidFill>
                  <a:schemeClr val="accent5"/>
                </a:solidFill>
                <a:latin typeface="Calibri" panose="020F0502020204030204" pitchFamily="34" charset="0"/>
                <a:ea typeface="Times New Roman" panose="02020603050405020304" pitchFamily="18" charset="0"/>
                <a:cs typeface="Open Sans" panose="020B0606030504020204" pitchFamily="34" charset="0"/>
              </a:rPr>
              <a:t>Empresa Comum Europa Circular de Base Biológica (EC CBE</a:t>
            </a:r>
            <a:r>
              <a:rPr lang="pt-PT" sz="4000" dirty="0">
                <a:solidFill>
                  <a:srgbClr val="222222"/>
                </a:solidFill>
                <a:latin typeface="Calibri" panose="020F0502020204030204" pitchFamily="34" charset="0"/>
                <a:ea typeface="Times New Roman" panose="02020603050405020304" pitchFamily="18" charset="0"/>
                <a:cs typeface="Open Sans" panose="020B0606030504020204" pitchFamily="34" charset="0"/>
              </a:rPr>
              <a:t>): é uma parceria de 2 mil milhões de euros entre a União Europeia e o Consórcio das Indústrias de Base Biológica (BIC) que financia projetos que promovem indústrias circulares competitivas de base biológica na Europa. A CBE JU está a funcionar de acordo com as regras do Horizonte Europa, o programa de investigação e inovação da UE, para o período 2021-2031. A parceria baseia-se no sucesso da sua antecessora, a Empresa Comum Bioindústrias (EC BBI), ao mesmo tempo que aborda os atuais desafios que a indústria enfrenta. </a:t>
            </a:r>
          </a:p>
          <a:p>
            <a:pPr marL="0" marR="0" algn="just">
              <a:lnSpc>
                <a:spcPct val="115000"/>
              </a:lnSpc>
              <a:spcBef>
                <a:spcPts val="0"/>
              </a:spcBef>
              <a:spcAft>
                <a:spcPts val="1125"/>
              </a:spcAft>
            </a:pPr>
            <a:r>
              <a:rPr lang="pt-PT" sz="4000" u="sng" dirty="0">
                <a:solidFill>
                  <a:srgbClr val="000000"/>
                </a:solidFill>
                <a:latin typeface="Calibri" panose="020F0502020204030204" pitchFamily="34" charset="0"/>
                <a:ea typeface="Times New Roman" panose="02020603050405020304" pitchFamily="18" charset="0"/>
                <a:cs typeface="Open Sans" panose="020B0606030504020204" pitchFamily="34" charset="0"/>
                <a:hlinkClick r:id="rId5"/>
              </a:rPr>
              <a:t>Empresa Comum Europa Circular de Base Biológica</a:t>
            </a:r>
            <a:r>
              <a:rPr lang="en-US" sz="4000" dirty="0">
                <a:solidFill>
                  <a:srgbClr val="222222"/>
                </a:solidFill>
                <a:latin typeface="Calibri" panose="020F0502020204030204" pitchFamily="34" charset="0"/>
                <a:ea typeface="Times New Roman" panose="02020603050405020304" pitchFamily="18" charset="0"/>
                <a:cs typeface="Open Sans" panose="020B0606030504020204" pitchFamily="34" charset="0"/>
              </a:rPr>
              <a:t> (EC CBE</a:t>
            </a:r>
            <a:r>
              <a:rPr lang="pt-PT" sz="4000" dirty="0">
                <a:solidFill>
                  <a:srgbClr val="222222"/>
                </a:solidFill>
                <a:latin typeface="Calibri" panose="020F0502020204030204" pitchFamily="34" charset="0"/>
                <a:ea typeface="Times New Roman" panose="02020603050405020304" pitchFamily="18" charset="0"/>
                <a:cs typeface="Open Sans" panose="020B0606030504020204" pitchFamily="34" charset="0"/>
              </a:rPr>
              <a:t>é uma parceria de 2 mil milhões de euros entre a União Europeia e o Consórcio das Indústrias de Base Biológica (BIC) que financia projetos que promovem indústrias circulares de base biológica competitivas na Europa. A CBE JU está a funcionar de acordo com as regras do Horizonte Europa, o programa de investigação e inovação da UE, para o período 2021-2031. A parceria baseia-se no sucesso da sua antecessora, a Empresa Comum Bioindústrias (EC BBI), ao mesmo tempo que aborda os atuais desafios que a indústria enfrenta</a:t>
            </a:r>
            <a:r>
              <a:rPr lang="en-US" sz="40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a:t>
            </a:r>
            <a:endParaRPr lang="en-US" sz="4000" dirty="0">
              <a:solidFill>
                <a:srgbClr val="000000"/>
              </a:solidFill>
              <a:effectLst/>
              <a:latin typeface="Minion Pro"/>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en-US" sz="4000" u="sng" dirty="0" err="1">
                <a:solidFill>
                  <a:srgbClr val="000000"/>
                </a:solidFill>
                <a:latin typeface="Calibri" panose="020F0502020204030204" pitchFamily="34" charset="0"/>
                <a:ea typeface="Times New Roman" panose="02020603050405020304" pitchFamily="18" charset="0"/>
                <a:cs typeface="Open Sans" panose="020B0606030504020204" pitchFamily="34" charset="0"/>
                <a:hlinkClick r:id="rId6"/>
              </a:rPr>
              <a:t>Política</a:t>
            </a:r>
            <a:r>
              <a:rPr lang="en-US" sz="4000" u="sng" dirty="0">
                <a:solidFill>
                  <a:srgbClr val="000000"/>
                </a:solidFill>
                <a:latin typeface="Calibri" panose="020F0502020204030204" pitchFamily="34" charset="0"/>
                <a:ea typeface="Times New Roman" panose="02020603050405020304" pitchFamily="18" charset="0"/>
                <a:cs typeface="Open Sans" panose="020B0606030504020204" pitchFamily="34" charset="0"/>
                <a:hlinkClick r:id="rId6"/>
              </a:rPr>
              <a:t> </a:t>
            </a:r>
            <a:r>
              <a:rPr lang="en-US" sz="4000" u="sng" dirty="0" err="1">
                <a:solidFill>
                  <a:srgbClr val="000000"/>
                </a:solidFill>
                <a:latin typeface="Calibri" panose="020F0502020204030204" pitchFamily="34" charset="0"/>
                <a:ea typeface="Times New Roman" panose="02020603050405020304" pitchFamily="18" charset="0"/>
                <a:cs typeface="Open Sans" panose="020B0606030504020204" pitchFamily="34" charset="0"/>
                <a:hlinkClick r:id="rId6"/>
              </a:rPr>
              <a:t>Agrícola</a:t>
            </a:r>
            <a:r>
              <a:rPr lang="en-US" sz="4000" u="sng" dirty="0">
                <a:solidFill>
                  <a:srgbClr val="000000"/>
                </a:solidFill>
                <a:latin typeface="Calibri" panose="020F0502020204030204" pitchFamily="34" charset="0"/>
                <a:ea typeface="Times New Roman" panose="02020603050405020304" pitchFamily="18" charset="0"/>
                <a:cs typeface="Open Sans" panose="020B0606030504020204" pitchFamily="34" charset="0"/>
                <a:hlinkClick r:id="rId6"/>
              </a:rPr>
              <a:t> </a:t>
            </a:r>
            <a:r>
              <a:rPr lang="en-US" sz="4000" u="sng" dirty="0" err="1">
                <a:solidFill>
                  <a:srgbClr val="000000"/>
                </a:solidFill>
                <a:latin typeface="Calibri" panose="020F0502020204030204" pitchFamily="34" charset="0"/>
                <a:ea typeface="Times New Roman" panose="02020603050405020304" pitchFamily="18" charset="0"/>
                <a:cs typeface="Open Sans" panose="020B0606030504020204" pitchFamily="34" charset="0"/>
                <a:hlinkClick r:id="rId6"/>
              </a:rPr>
              <a:t>Comum</a:t>
            </a:r>
            <a:r>
              <a:rPr lang="en-US" sz="40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 (CAP): </a:t>
            </a:r>
            <a:r>
              <a:rPr lang="pt-PT" sz="4000" dirty="0">
                <a:solidFill>
                  <a:srgbClr val="222222"/>
                </a:solidFill>
                <a:latin typeface="Calibri" panose="020F0502020204030204" pitchFamily="34" charset="0"/>
                <a:ea typeface="Times New Roman" panose="02020603050405020304" pitchFamily="18" charset="0"/>
                <a:cs typeface="Open Sans" panose="020B0606030504020204" pitchFamily="34" charset="0"/>
              </a:rPr>
              <a:t>A PAC fornece apoio financeiro e incentivos aos agricultores europeus para que adotem práticas agrícolas mais sustentáveis, incluindo a produção de biomassa renovável para a indústria de base biológica. Política Agrícola Comum (PAC): Os planos estratégicos da PAC incentivam a transição para um sector agrícola inteligente, sustentável, competitivo, resiliente e diversificado, garantindo simultaneamente a segurança alimentar a longo prazo. Contribuem igualmente para a ação climática, a proteção dos recursos naturais, a preservação e a melhoria da biodiversidade, bem como para o reforço do tecido socioeconómico das zonas rurais. Os fundos da Política Agrícola Comum (PAC) complementam o financiamento e as ações do Horizonte Europa para garantir que a investigação e a inovação sejam utilizadas pelos agricultores, silvicultores e comunidades rurais.  As ações financiadas pela PAC no âmbito da Parceria Europeia de Inovação Agrícola (PEI-AGRI) ajudam a construir a ponte entre a inovação e os utilizadores finais. Também por país</a:t>
            </a:r>
            <a:r>
              <a:rPr lang="en-US" sz="40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 </a:t>
            </a:r>
            <a:r>
              <a:rPr lang="en-GB" sz="4000" b="1" u="sng" dirty="0">
                <a:solidFill>
                  <a:srgbClr val="000000"/>
                </a:solidFill>
                <a:effectLst/>
                <a:latin typeface="Calibri" panose="020F0502020204030204" pitchFamily="34" charset="0"/>
                <a:ea typeface="Times New Roman" panose="02020603050405020304" pitchFamily="18" charset="0"/>
                <a:cs typeface="Open Sans" panose="020B0606030504020204" pitchFamily="34" charset="0"/>
                <a:hlinkClick r:id="rId7"/>
              </a:rPr>
              <a:t>CAP 2023-27 – 28 CAP </a:t>
            </a:r>
            <a:r>
              <a:rPr lang="pt-PT" sz="4000" b="1" u="sng" dirty="0">
                <a:solidFill>
                  <a:srgbClr val="000000"/>
                </a:solidFill>
                <a:latin typeface="Calibri" panose="020F0502020204030204" pitchFamily="34" charset="0"/>
                <a:ea typeface="Times New Roman" panose="02020603050405020304" pitchFamily="18" charset="0"/>
                <a:cs typeface="Open Sans" panose="020B0606030504020204" pitchFamily="34" charset="0"/>
                <a:hlinkClick r:id="rId7"/>
              </a:rPr>
              <a:t>Os planos estratégicos da PAC num ápice</a:t>
            </a:r>
            <a:endParaRPr lang="pt-PT" sz="4000" b="1" u="sng" dirty="0">
              <a:solidFill>
                <a:srgbClr val="000000"/>
              </a:solidFill>
              <a:latin typeface="Calibri" panose="020F0502020204030204" pitchFamily="34" charset="0"/>
              <a:ea typeface="Times New Roman" panose="02020603050405020304" pitchFamily="18" charset="0"/>
              <a:cs typeface="Open Sans" panose="020B0606030504020204" pitchFamily="34" charset="0"/>
            </a:endParaRPr>
          </a:p>
          <a:p>
            <a:pPr marL="0" marR="0" algn="just">
              <a:lnSpc>
                <a:spcPct val="115000"/>
              </a:lnSpc>
              <a:spcBef>
                <a:spcPts val="0"/>
              </a:spcBef>
              <a:spcAft>
                <a:spcPts val="1125"/>
              </a:spcAft>
            </a:pPr>
            <a:r>
              <a:rPr lang="pt-PT" sz="4000" u="sng" dirty="0">
                <a:solidFill>
                  <a:schemeClr val="accent5"/>
                </a:solidFill>
                <a:latin typeface="Calibri" panose="020F0502020204030204" pitchFamily="34" charset="0"/>
                <a:ea typeface="Times New Roman" panose="02020603050405020304" pitchFamily="18" charset="0"/>
                <a:cs typeface="Open Sans" panose="020B0606030504020204" pitchFamily="34" charset="0"/>
              </a:rPr>
              <a:t>Estratégia "Do prado ao prato</a:t>
            </a:r>
            <a:r>
              <a:rPr lang="pt-PT" sz="4000" dirty="0">
                <a:solidFill>
                  <a:srgbClr val="222222"/>
                </a:solidFill>
                <a:latin typeface="Calibri" panose="020F0502020204030204" pitchFamily="34" charset="0"/>
                <a:ea typeface="Times New Roman" panose="02020603050405020304" pitchFamily="18" charset="0"/>
                <a:cs typeface="Open Sans" panose="020B0606030504020204" pitchFamily="34" charset="0"/>
              </a:rPr>
              <a:t>“ </a:t>
            </a:r>
            <a:r>
              <a:rPr lang="en-US" sz="40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(2020) </a:t>
            </a:r>
            <a:r>
              <a:rPr lang="pt-PT" sz="4000" dirty="0">
                <a:solidFill>
                  <a:srgbClr val="222222"/>
                </a:solidFill>
                <a:latin typeface="Calibri" panose="020F0502020204030204" pitchFamily="34" charset="0"/>
                <a:ea typeface="Times New Roman" panose="02020603050405020304" pitchFamily="18" charset="0"/>
                <a:cs typeface="Open Sans" panose="020B0606030504020204" pitchFamily="34" charset="0"/>
              </a:rPr>
              <a:t>Esta iniciativa visa reequilibrar os sistemas alimentares, a natureza e a biodiversidade na Europa através de uma agricultura biológica muito mais alargada, entre outras prioridades. Esta iniciativa sublinha que tornar os alimentos europeus famosos pela sua sustentabilidade pode proporcionar uma vantagem competitiva e abrir novas oportunidades de negócio para os agricultores europeus</a:t>
            </a:r>
            <a:r>
              <a:rPr lang="en-US" sz="4000" dirty="0">
                <a:solidFill>
                  <a:srgbClr val="222222"/>
                </a:solidFill>
                <a:effectLst/>
                <a:latin typeface="Calibri" panose="020F0502020204030204" pitchFamily="34" charset="0"/>
                <a:ea typeface="Times New Roman" panose="02020603050405020304" pitchFamily="18" charset="0"/>
                <a:cs typeface="Open Sans" panose="020B0606030504020204" pitchFamily="34" charset="0"/>
              </a:rPr>
              <a:t>. </a:t>
            </a:r>
            <a:endParaRPr lang="en-US" sz="4000" dirty="0">
              <a:solidFill>
                <a:srgbClr val="000000"/>
              </a:solidFill>
              <a:effectLst/>
              <a:latin typeface="Minion Pro"/>
              <a:ea typeface="Times New Roman" panose="02020603050405020304" pitchFamily="18" charset="0"/>
              <a:cs typeface="Open Sans" panose="020B0606030504020204" pitchFamily="34" charset="0"/>
            </a:endParaRPr>
          </a:p>
          <a:p>
            <a:pPr marL="0" marR="0" indent="0">
              <a:lnSpc>
                <a:spcPct val="107000"/>
              </a:lnSpc>
              <a:spcBef>
                <a:spcPts val="0"/>
              </a:spcBef>
              <a:spcAft>
                <a:spcPts val="800"/>
              </a:spcAft>
              <a:buNone/>
            </a:pPr>
            <a:endParaRPr lang="en-US" sz="1800" dirty="0">
              <a:solidFill>
                <a:srgbClr val="000000"/>
              </a:solidFill>
              <a:effectLst/>
              <a:latin typeface="Calibri" panose="020F0502020204030204" pitchFamily="34" charset="0"/>
              <a:ea typeface="Calibri" panose="020F0502020204030204" pitchFamily="34" charset="0"/>
            </a:endParaRPr>
          </a:p>
          <a:p>
            <a:pPr marL="0" marR="0" indent="0">
              <a:lnSpc>
                <a:spcPct val="107000"/>
              </a:lnSpc>
              <a:spcBef>
                <a:spcPts val="0"/>
              </a:spcBef>
              <a:spcAft>
                <a:spcPts val="800"/>
              </a:spcAft>
              <a:buNone/>
            </a:pPr>
            <a:endParaRPr lang="en-GB" dirty="0"/>
          </a:p>
        </p:txBody>
      </p:sp>
      <p:sp>
        <p:nvSpPr>
          <p:cNvPr id="9" name="Segnaposto numero diapositiva 8">
            <a:extLst>
              <a:ext uri="{FF2B5EF4-FFF2-40B4-BE49-F238E27FC236}">
                <a16:creationId xmlns:a16="http://schemas.microsoft.com/office/drawing/2014/main" id="{7FB3A417-C906-3AAA-24EA-C886B2B6A417}"/>
              </a:ext>
            </a:extLst>
          </p:cNvPr>
          <p:cNvSpPr>
            <a:spLocks noGrp="1"/>
          </p:cNvSpPr>
          <p:nvPr>
            <p:ph type="sldNum" sz="quarter" idx="12"/>
          </p:nvPr>
        </p:nvSpPr>
        <p:spPr/>
        <p:txBody>
          <a:bodyPr/>
          <a:lstStyle/>
          <a:p>
            <a:fld id="{6FF9F0C5-380F-41C2-899A-BAC0F0927E16}" type="slidenum">
              <a:rPr lang="en-US" smtClean="0"/>
              <a:t>9</a:t>
            </a:fld>
            <a:endParaRPr lang="en-US" dirty="0"/>
          </a:p>
        </p:txBody>
      </p:sp>
      <p:sp>
        <p:nvSpPr>
          <p:cNvPr id="4" name="Segnaposto piè di pagina 1">
            <a:extLst>
              <a:ext uri="{FF2B5EF4-FFF2-40B4-BE49-F238E27FC236}">
                <a16:creationId xmlns:a16="http://schemas.microsoft.com/office/drawing/2014/main" id="{9FDE9413-9863-91BC-A122-0D82422F210E}"/>
              </a:ext>
            </a:extLst>
          </p:cNvPr>
          <p:cNvSpPr txBox="1">
            <a:spLocks/>
          </p:cNvSpPr>
          <p:nvPr/>
        </p:nvSpPr>
        <p:spPr>
          <a:xfrm>
            <a:off x="153563" y="6293149"/>
            <a:ext cx="11506199" cy="600074"/>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Module: </a:t>
            </a:r>
            <a:r>
              <a:rPr lang="en-US" b="1" dirty="0">
                <a:solidFill>
                  <a:srgbClr val="94C020"/>
                </a:solidFill>
              </a:rPr>
              <a:t>Bio-economy, circular economy and bio-based products</a:t>
            </a:r>
            <a:r>
              <a:rPr lang="en-US" dirty="0"/>
              <a:t> / Learning Unit: Introduction to bioeconomy - New value chains, Innovation and basic Economics in the Bioeconomy </a:t>
            </a:r>
          </a:p>
        </p:txBody>
      </p:sp>
    </p:spTree>
    <p:extLst>
      <p:ext uri="{BB962C8B-B14F-4D97-AF65-F5344CB8AC3E}">
        <p14:creationId xmlns:p14="http://schemas.microsoft.com/office/powerpoint/2010/main" val="1455482242"/>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450</TotalTime>
  <Words>4870</Words>
  <Application>Microsoft Office PowerPoint</Application>
  <PresentationFormat>Ecrã Panorâmico</PresentationFormat>
  <Paragraphs>172</Paragraphs>
  <Slides>20</Slides>
  <Notes>0</Notes>
  <HiddenSlides>0</HiddenSlides>
  <MMClips>0</MMClips>
  <ScaleCrop>false</ScaleCrop>
  <HeadingPairs>
    <vt:vector size="6" baseType="variant">
      <vt:variant>
        <vt:lpstr>Tipos de letra usados</vt:lpstr>
      </vt:variant>
      <vt:variant>
        <vt:i4>11</vt:i4>
      </vt:variant>
      <vt:variant>
        <vt:lpstr>Tema</vt:lpstr>
      </vt:variant>
      <vt:variant>
        <vt:i4>1</vt:i4>
      </vt:variant>
      <vt:variant>
        <vt:lpstr>Títulos dos diapositivos</vt:lpstr>
      </vt:variant>
      <vt:variant>
        <vt:i4>20</vt:i4>
      </vt:variant>
    </vt:vector>
  </HeadingPairs>
  <TitlesOfParts>
    <vt:vector size="32" baseType="lpstr">
      <vt:lpstr>PMingLiU</vt:lpstr>
      <vt:lpstr>Aptos</vt:lpstr>
      <vt:lpstr>Arial</vt:lpstr>
      <vt:lpstr>Calibri</vt:lpstr>
      <vt:lpstr>Calibri Light</vt:lpstr>
      <vt:lpstr>Minion Pro</vt:lpstr>
      <vt:lpstr>Open Sans</vt:lpstr>
      <vt:lpstr>Symbol</vt:lpstr>
      <vt:lpstr>Times New Roman</vt:lpstr>
      <vt:lpstr>Verdana</vt:lpstr>
      <vt:lpstr>Wingdings</vt:lpstr>
      <vt:lpstr>Tema1</vt:lpstr>
      <vt:lpstr>Apresentação do PowerPoint</vt:lpstr>
      <vt:lpstr>    Curso: VET Módulo: Bioeconomia, economia circular e produtos de base biológica Unidade Curricular: Introdução à bioeconomia - Novas cadeias de valor, inovação e economia de base na bioeconomia (C4)</vt:lpstr>
      <vt:lpstr>Introdução</vt:lpstr>
      <vt:lpstr>Panorama da bioeconomia  </vt:lpstr>
      <vt:lpstr> Elementos-chave da bioeconomia no agronegócio </vt:lpstr>
      <vt:lpstr> Beneficios </vt:lpstr>
      <vt:lpstr> Desafios </vt:lpstr>
      <vt:lpstr>Bioprodutos e recursos biológicos </vt:lpstr>
      <vt:lpstr>A bioeconomia na Europa </vt:lpstr>
      <vt:lpstr>Apresentação do PowerPoint</vt:lpstr>
      <vt:lpstr>Cadeias de valor </vt:lpstr>
      <vt:lpstr>Cadeias de valor na bioeconomia</vt:lpstr>
      <vt:lpstr>Repartição das cadeias de valor no sector agrícola da bioeconomia:</vt:lpstr>
      <vt:lpstr>Mapeamento da cadeia de valor</vt:lpstr>
      <vt:lpstr>Aspectos económicos da bioeconomia</vt:lpstr>
      <vt:lpstr>Ferramentas relacionadas com os aspectos económicos da bioeconomia</vt:lpstr>
      <vt:lpstr>Avaliação do ciclo de vida (LCA) </vt:lpstr>
      <vt:lpstr>Plano de gestão estratégica</vt:lpstr>
      <vt:lpstr>  Passos simples sobre como desenvolver um produto de serviço no âmbito da bioeconomia a bioeconomia</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Joaquim Fernando Moreira da Silva</cp:lastModifiedBy>
  <cp:revision>55</cp:revision>
  <dcterms:created xsi:type="dcterms:W3CDTF">2022-08-02T09:54:50Z</dcterms:created>
  <dcterms:modified xsi:type="dcterms:W3CDTF">2024-03-15T12:44:45Z</dcterms:modified>
</cp:coreProperties>
</file>