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7" r:id="rId2"/>
    <p:sldId id="260" r:id="rId3"/>
    <p:sldId id="261" r:id="rId4"/>
    <p:sldId id="262" r:id="rId5"/>
    <p:sldId id="263" r:id="rId6"/>
    <p:sldId id="259" r:id="rId7"/>
    <p:sldId id="272" r:id="rId8"/>
    <p:sldId id="264" r:id="rId9"/>
    <p:sldId id="265" r:id="rId10"/>
    <p:sldId id="266" r:id="rId11"/>
    <p:sldId id="268" r:id="rId12"/>
    <p:sldId id="269" r:id="rId13"/>
    <p:sldId id="270" r:id="rId14"/>
    <p:sldId id="271" r:id="rId15"/>
    <p:sldId id="267" r:id="rId16"/>
    <p:sldId id="25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7"/>
    <p:restoredTop sz="96405"/>
  </p:normalViewPr>
  <p:slideViewPr>
    <p:cSldViewPr snapToGrid="0">
      <p:cViewPr varScale="1">
        <p:scale>
          <a:sx n="114" d="100"/>
          <a:sy n="114" d="100"/>
        </p:scale>
        <p:origin x="22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91D99DC-DD01-B04E-82F2-5173CA11E59C}"/>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5D5B33-B565-7FAD-C68B-251531E8D99E}"/>
              </a:ext>
            </a:extLst>
          </p:cNvPr>
          <p:cNvSpPr>
            <a:spLocks noGrp="1"/>
          </p:cNvSpPr>
          <p:nvPr>
            <p:ph type="dt" sz="half" idx="10"/>
          </p:nvPr>
        </p:nvSpPr>
        <p:spPr/>
        <p:txBody>
          <a:bodyPr/>
          <a:lstStyle/>
          <a:p>
            <a:fld id="{55C6B4A9-1611-4792-9094-5F34BCA07E0B}"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pPr/>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E5D9F3-0E6F-5849-93C4-AE8A3ADF4EFC}"/>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863453-6758-AD68-6627-B8A597328F8E}"/>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756F027-E7BE-76D1-3346-8143D84DD3BC}"/>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CFD6CF0-6C05-5601-8DB2-8B84038DE94E}"/>
              </a:ext>
            </a:extLst>
          </p:cNvPr>
          <p:cNvSpPr>
            <a:spLocks noGrp="1"/>
          </p:cNvSpPr>
          <p:nvPr>
            <p:ph type="dt" sz="half" idx="10"/>
          </p:nvPr>
        </p:nvSpPr>
        <p:spPr/>
        <p:txBody>
          <a:bodyPr/>
          <a:lstStyle/>
          <a:p>
            <a:fld id="{EB712588-04B1-427B-82EE-E8DB90309F08}" type="datetimeFigureOut">
              <a:rPr lang="en-US" smtClean="0"/>
              <a:pPr/>
              <a:t>5/14/2024</a:t>
            </a:fld>
            <a:endParaRPr lang="en-US" dirty="0"/>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pPr/>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547C345-1703-6F5F-0651-3CF20C8BCCAF}"/>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135FA6-A630-0EB2-D7BE-1EE1D45A4403}"/>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D2062F7-F556-9D97-84BB-9C9C82DF7098}"/>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5B574CC-3C5F-8919-BD44-C7538A5DB15C}"/>
              </a:ext>
            </a:extLst>
          </p:cNvPr>
          <p:cNvSpPr>
            <a:spLocks noGrp="1"/>
          </p:cNvSpPr>
          <p:nvPr>
            <p:ph type="dt" sz="half" idx="10"/>
          </p:nvPr>
        </p:nvSpPr>
        <p:spPr/>
        <p:txBody>
          <a:bodyPr/>
          <a:lstStyle/>
          <a:p>
            <a:fld id="{42A54C80-263E-416B-A8E0-580EDEADCBDC}" type="datetimeFigureOut">
              <a:rPr lang="en-US" smtClean="0"/>
              <a:pPr/>
              <a:t>5/14/2024</a:t>
            </a:fld>
            <a:endParaRPr lang="en-US" dirty="0"/>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716B372-A011-32DD-AFBF-9D50576A0960}"/>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7B56C2-8A95-EA56-848F-C020CE7C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2;p20">
            <a:extLst>
              <a:ext uri="{FF2B5EF4-FFF2-40B4-BE49-F238E27FC236}">
                <a16:creationId xmlns:a16="http://schemas.microsoft.com/office/drawing/2014/main" id="{A78A2301-81CC-356D-DEC6-287FC13AD856}"/>
              </a:ext>
            </a:extLst>
          </p:cNvPr>
          <p:cNvSpPr txBox="1"/>
          <p:nvPr/>
        </p:nvSpPr>
        <p:spPr>
          <a:xfrm>
            <a:off x="660903" y="1419193"/>
            <a:ext cx="6590923" cy="892800"/>
          </a:xfrm>
          <a:prstGeom prst="rect">
            <a:avLst/>
          </a:prstGeom>
          <a:noFill/>
          <a:ln>
            <a:noFill/>
          </a:ln>
        </p:spPr>
        <p:txBody>
          <a:bodyPr spcFirstLastPara="1" wrap="square" lIns="91425" tIns="91425" rIns="91425" bIns="91425" anchor="b" anchorCtr="0">
            <a:noAutofit/>
          </a:bodyPr>
          <a:lstStyle/>
          <a:p>
            <a:pPr lvl="0"/>
            <a:r>
              <a:rPr lang="en" sz="2500" dirty="0">
                <a:latin typeface="Frank Ruhl Libre"/>
                <a:ea typeface="Frank Ruhl Libre"/>
                <a:cs typeface="Frank Ruhl Libre"/>
                <a:sym typeface="Frank Ruhl Libre"/>
              </a:rPr>
              <a:t>Subuni</a:t>
            </a:r>
            <a:r>
              <a:rPr lang="pt-PT" sz="2500" dirty="0">
                <a:latin typeface="Frank Ruhl Libre"/>
                <a:ea typeface="Frank Ruhl Libre"/>
                <a:cs typeface="Frank Ruhl Libre"/>
                <a:sym typeface="Frank Ruhl Libre"/>
              </a:rPr>
              <a:t>dade</a:t>
            </a:r>
            <a:r>
              <a:rPr lang="en" sz="2500" dirty="0">
                <a:latin typeface="Frank Ruhl Libre"/>
                <a:ea typeface="Frank Ruhl Libre"/>
                <a:cs typeface="Frank Ruhl Libre"/>
                <a:sym typeface="Frank Ruhl Libre"/>
              </a:rPr>
              <a:t> 3: </a:t>
            </a:r>
            <a:r>
              <a:rPr lang="pt-PT" sz="2500" dirty="0">
                <a:latin typeface="Frank Ruhl Libre"/>
                <a:ea typeface="Frank Ruhl Libre"/>
                <a:cs typeface="Frank Ruhl Libre"/>
                <a:sym typeface="Frank Ruhl Libre"/>
              </a:rPr>
              <a:t>Controlo da temperatura da estufa</a:t>
            </a:r>
            <a:endParaRPr sz="2500" dirty="0">
              <a:latin typeface="Frank Ruhl Libre"/>
              <a:ea typeface="Frank Ruhl Libre"/>
              <a:cs typeface="Frank Ruhl Libre"/>
              <a:sym typeface="Frank Ruhl Libre"/>
            </a:endParaRPr>
          </a:p>
        </p:txBody>
      </p:sp>
      <p:sp>
        <p:nvSpPr>
          <p:cNvPr id="3" name="Google Shape;103;p20">
            <a:extLst>
              <a:ext uri="{FF2B5EF4-FFF2-40B4-BE49-F238E27FC236}">
                <a16:creationId xmlns:a16="http://schemas.microsoft.com/office/drawing/2014/main" id="{B64B37ED-6454-43A1-8D15-936FAA51A30A}"/>
              </a:ext>
            </a:extLst>
          </p:cNvPr>
          <p:cNvSpPr txBox="1"/>
          <p:nvPr/>
        </p:nvSpPr>
        <p:spPr>
          <a:xfrm>
            <a:off x="553591" y="2290527"/>
            <a:ext cx="4036516" cy="3974423"/>
          </a:xfrm>
          <a:prstGeom prst="rect">
            <a:avLst/>
          </a:prstGeom>
          <a:noFill/>
          <a:ln>
            <a:noFill/>
          </a:ln>
        </p:spPr>
        <p:txBody>
          <a:bodyPr spcFirstLastPara="1" wrap="square" lIns="91425" tIns="91425" rIns="91425" bIns="91425" anchor="ctr" anchorCtr="0">
            <a:noAutofit/>
          </a:bodyPr>
          <a:lstStyle/>
          <a:p>
            <a:pPr lvl="0" algn="just"/>
            <a:r>
              <a:rPr lang="pt-PT" sz="1600" dirty="0">
                <a:latin typeface="Crimson Text"/>
                <a:ea typeface="Crimson Text"/>
                <a:cs typeface="Crimson Text"/>
                <a:sym typeface="Crimson Text"/>
              </a:rPr>
              <a:t>O controlo da temperatura em estufas é fundamental para regular os ambientes de crescimento das plantas. </a:t>
            </a:r>
          </a:p>
          <a:p>
            <a:pPr lvl="0" algn="just"/>
            <a:endParaRPr lang="pt-PT" sz="1600" dirty="0">
              <a:latin typeface="Crimson Text"/>
              <a:ea typeface="Crimson Text"/>
              <a:cs typeface="Crimson Text"/>
              <a:sym typeface="Crimson Text"/>
            </a:endParaRPr>
          </a:p>
          <a:p>
            <a:pPr lvl="0" algn="just"/>
            <a:r>
              <a:rPr lang="pt-PT" sz="1600" dirty="0">
                <a:latin typeface="Crimson Text"/>
                <a:ea typeface="Crimson Text"/>
                <a:cs typeface="Crimson Text"/>
                <a:sym typeface="Crimson Text"/>
              </a:rPr>
              <a:t>As técnicas envolvem a utilização da radiação solar para aquecimento durante o dia e a atenuação das temperaturas elevadas com ventilação, arrefecimento e sombreamento. </a:t>
            </a:r>
          </a:p>
          <a:p>
            <a:pPr lvl="0" algn="just"/>
            <a:endParaRPr lang="pt-PT" sz="1600" dirty="0">
              <a:latin typeface="Crimson Text"/>
              <a:ea typeface="Crimson Text"/>
              <a:cs typeface="Crimson Text"/>
              <a:sym typeface="Crimson Text"/>
            </a:endParaRPr>
          </a:p>
          <a:p>
            <a:pPr lvl="0" algn="just"/>
            <a:r>
              <a:rPr lang="pt-PT" sz="1600" dirty="0">
                <a:latin typeface="Crimson Text"/>
                <a:ea typeface="Crimson Text"/>
                <a:cs typeface="Crimson Text"/>
                <a:sym typeface="Crimson Text"/>
              </a:rPr>
              <a:t>Durante os dias e noites frios, as temperaturas são geridas através de sistemas de aquecimento para manter as condições ideais para o crescimento ótimo das plantas</a:t>
            </a:r>
            <a:r>
              <a:rPr lang="en-US"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pic>
        <p:nvPicPr>
          <p:cNvPr id="4" name="3 - Εικόνα"/>
          <p:cNvPicPr>
            <a:picLocks noChangeAspect="1"/>
          </p:cNvPicPr>
          <p:nvPr/>
        </p:nvPicPr>
        <p:blipFill>
          <a:blip r:embed="rId2"/>
          <a:stretch>
            <a:fillRect/>
          </a:stretch>
        </p:blipFill>
        <p:spPr>
          <a:xfrm>
            <a:off x="7625109" y="3895323"/>
            <a:ext cx="1596121" cy="1197091"/>
          </a:xfrm>
          <a:prstGeom prst="rect">
            <a:avLst/>
          </a:prstGeom>
        </p:spPr>
      </p:pic>
      <p:pic>
        <p:nvPicPr>
          <p:cNvPr id="7170" name="Picture 2" descr="C:\D\EDUCATION\TEI\1ΠΑΠΕΛ\ΠΠΣ\ΕΛΑΘ\ΕΛΑΘ 2020\ΥΛΙΚΟ ΠΡΟΕΤΟΙΜΑΣΙΑΣ\ΣΩΛΗΝΕΣ ΖΕΣΤΟΥ ΝΕΡΟΥ.jpg"/>
          <p:cNvPicPr>
            <a:picLocks noChangeAspect="1" noChangeArrowheads="1"/>
          </p:cNvPicPr>
          <p:nvPr/>
        </p:nvPicPr>
        <p:blipFill>
          <a:blip r:embed="rId3"/>
          <a:srcRect/>
          <a:stretch>
            <a:fillRect/>
          </a:stretch>
        </p:blipFill>
        <p:spPr bwMode="auto">
          <a:xfrm>
            <a:off x="5414098" y="5232187"/>
            <a:ext cx="2799080" cy="1348867"/>
          </a:xfrm>
          <a:prstGeom prst="rect">
            <a:avLst/>
          </a:prstGeom>
          <a:noFill/>
        </p:spPr>
      </p:pic>
      <p:pic>
        <p:nvPicPr>
          <p:cNvPr id="6" name="Picture 8">
            <a:extLst>
              <a:ext uri="{FF2B5EF4-FFF2-40B4-BE49-F238E27FC236}">
                <a16:creationId xmlns:a16="http://schemas.microsoft.com/office/drawing/2014/main" id="{AF881677-5ED3-4A74-8ECA-048627DB1D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9378" y="5105521"/>
            <a:ext cx="1857143" cy="146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 Εικόνα"/>
          <p:cNvPicPr>
            <a:picLocks noChangeAspect="1"/>
          </p:cNvPicPr>
          <p:nvPr/>
        </p:nvPicPr>
        <p:blipFill>
          <a:blip r:embed="rId5" cstate="print"/>
          <a:stretch>
            <a:fillRect/>
          </a:stretch>
        </p:blipFill>
        <p:spPr>
          <a:xfrm>
            <a:off x="5758997" y="2409693"/>
            <a:ext cx="4798338" cy="1456460"/>
          </a:xfrm>
          <a:prstGeom prst="rect">
            <a:avLst/>
          </a:prstGeom>
        </p:spPr>
      </p:pic>
    </p:spTree>
    <p:extLst>
      <p:ext uri="{BB962C8B-B14F-4D97-AF65-F5344CB8AC3E}">
        <p14:creationId xmlns:p14="http://schemas.microsoft.com/office/powerpoint/2010/main" val="15538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8;p21">
            <a:extLst>
              <a:ext uri="{FF2B5EF4-FFF2-40B4-BE49-F238E27FC236}">
                <a16:creationId xmlns:a16="http://schemas.microsoft.com/office/drawing/2014/main" id="{C5149F3B-AD16-1F6B-00A4-1FAAD95D1E7E}"/>
              </a:ext>
            </a:extLst>
          </p:cNvPr>
          <p:cNvSpPr txBox="1"/>
          <p:nvPr/>
        </p:nvSpPr>
        <p:spPr>
          <a:xfrm>
            <a:off x="1066891" y="1506974"/>
            <a:ext cx="8110800" cy="892800"/>
          </a:xfrm>
          <a:prstGeom prst="rect">
            <a:avLst/>
          </a:prstGeom>
          <a:noFill/>
          <a:ln>
            <a:noFill/>
          </a:ln>
        </p:spPr>
        <p:txBody>
          <a:bodyPr spcFirstLastPara="1" wrap="square" lIns="91425" tIns="91425" rIns="91425" bIns="91425" anchor="b" anchorCtr="0">
            <a:noAutofit/>
          </a:bodyPr>
          <a:lstStyle/>
          <a:p>
            <a:pPr lvl="0"/>
            <a:r>
              <a:rPr lang="en" sz="2500" dirty="0">
                <a:latin typeface="Frank Ruhl Libre"/>
                <a:ea typeface="Frank Ruhl Libre"/>
                <a:cs typeface="Frank Ruhl Libre"/>
                <a:sym typeface="Frank Ruhl Libre"/>
              </a:rPr>
              <a:t>Subuni</a:t>
            </a:r>
            <a:r>
              <a:rPr lang="pt-PT" sz="2500" dirty="0">
                <a:latin typeface="Frank Ruhl Libre"/>
                <a:ea typeface="Frank Ruhl Libre"/>
                <a:cs typeface="Frank Ruhl Libre"/>
                <a:sym typeface="Frank Ruhl Libre"/>
              </a:rPr>
              <a:t>dade</a:t>
            </a:r>
            <a:r>
              <a:rPr lang="en" sz="2500" dirty="0">
                <a:latin typeface="Frank Ruhl Libre"/>
                <a:ea typeface="Frank Ruhl Libre"/>
                <a:cs typeface="Frank Ruhl Libre"/>
                <a:sym typeface="Frank Ruhl Libre"/>
              </a:rPr>
              <a:t> 4: </a:t>
            </a:r>
            <a:r>
              <a:rPr lang="pt-PT" sz="2500" dirty="0">
                <a:latin typeface="Frank Ruhl Libre"/>
                <a:ea typeface="Frank Ruhl Libre"/>
                <a:cs typeface="Frank Ruhl Libre"/>
                <a:sym typeface="Frank Ruhl Libre"/>
              </a:rPr>
              <a:t>Controlo da humidade e da qualidade do ar</a:t>
            </a:r>
            <a:endParaRPr sz="2500" dirty="0">
              <a:latin typeface="Frank Ruhl Libre"/>
              <a:ea typeface="Frank Ruhl Libre"/>
              <a:cs typeface="Frank Ruhl Libre"/>
              <a:sym typeface="Frank Ruhl Libre"/>
            </a:endParaRPr>
          </a:p>
        </p:txBody>
      </p:sp>
      <p:sp>
        <p:nvSpPr>
          <p:cNvPr id="3" name="Google Shape;109;p21">
            <a:extLst>
              <a:ext uri="{FF2B5EF4-FFF2-40B4-BE49-F238E27FC236}">
                <a16:creationId xmlns:a16="http://schemas.microsoft.com/office/drawing/2014/main" id="{A29D3C82-C336-1468-0164-60D1116CD5D6}"/>
              </a:ext>
            </a:extLst>
          </p:cNvPr>
          <p:cNvSpPr txBox="1"/>
          <p:nvPr/>
        </p:nvSpPr>
        <p:spPr>
          <a:xfrm>
            <a:off x="1066890" y="2442974"/>
            <a:ext cx="4881237" cy="3574800"/>
          </a:xfrm>
          <a:prstGeom prst="rect">
            <a:avLst/>
          </a:prstGeom>
          <a:noFill/>
          <a:ln>
            <a:noFill/>
          </a:ln>
        </p:spPr>
        <p:txBody>
          <a:bodyPr spcFirstLastPara="1" wrap="square" lIns="91425" tIns="91425" rIns="91425" bIns="91425" anchor="ctr" anchorCtr="0">
            <a:noAutofit/>
          </a:bodyPr>
          <a:lstStyle/>
          <a:p>
            <a:pPr lvl="0" algn="just"/>
            <a:r>
              <a:rPr lang="pt-PT" dirty="0">
                <a:latin typeface="Crimson Text"/>
                <a:ea typeface="Crimson Text"/>
                <a:cs typeface="Crimson Text"/>
                <a:sym typeface="Crimson Text"/>
              </a:rPr>
              <a:t>A manutenção de níveis ideais de humidade no interior da estufa requer tecnologias inovadoras, como sistemas de ventilação, desumidificação e aquecimento, para garantir condições ideais de crescimento das plantas e prevenir doenças. As técnicas incluem ventiladores de exaustão, arrefecimento evaporativo e bombas de calor desumidificadas, destacando a integração de várias medidas de controlo ambiental para gerir a qualidade do ar e a humidade</a:t>
            </a:r>
            <a:r>
              <a:rPr lang="en-US" dirty="0">
                <a:latin typeface="Crimson Text"/>
                <a:ea typeface="Crimson Text"/>
                <a:cs typeface="Crimson Text"/>
                <a:sym typeface="Crimson Text"/>
              </a:rPr>
              <a:t>.</a:t>
            </a:r>
            <a:endParaRPr dirty="0">
              <a:latin typeface="Crimson Text"/>
              <a:ea typeface="Crimson Text"/>
              <a:cs typeface="Crimson Text"/>
              <a:sym typeface="Crimson Text"/>
            </a:endParaRPr>
          </a:p>
        </p:txBody>
      </p:sp>
    </p:spTree>
    <p:extLst>
      <p:ext uri="{BB962C8B-B14F-4D97-AF65-F5344CB8AC3E}">
        <p14:creationId xmlns:p14="http://schemas.microsoft.com/office/powerpoint/2010/main" val="293844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22">
            <a:extLst>
              <a:ext uri="{FF2B5EF4-FFF2-40B4-BE49-F238E27FC236}">
                <a16:creationId xmlns:a16="http://schemas.microsoft.com/office/drawing/2014/main" id="{85436BB8-5ADC-E670-0C49-1E8F965E44E3}"/>
              </a:ext>
            </a:extLst>
          </p:cNvPr>
          <p:cNvSpPr txBox="1"/>
          <p:nvPr/>
        </p:nvSpPr>
        <p:spPr>
          <a:xfrm>
            <a:off x="1101396" y="1748514"/>
            <a:ext cx="8110800" cy="892800"/>
          </a:xfrm>
          <a:prstGeom prst="rect">
            <a:avLst/>
          </a:prstGeom>
          <a:noFill/>
          <a:ln>
            <a:noFill/>
          </a:ln>
        </p:spPr>
        <p:txBody>
          <a:bodyPr spcFirstLastPara="1" wrap="square" lIns="91425" tIns="91425" rIns="91425" bIns="91425" anchor="b" anchorCtr="0">
            <a:noAutofit/>
          </a:bodyPr>
          <a:lstStyle/>
          <a:p>
            <a:pPr lvl="0"/>
            <a:r>
              <a:rPr lang="en" sz="2500" dirty="0">
                <a:latin typeface="Frank Ruhl Libre"/>
                <a:ea typeface="Frank Ruhl Libre"/>
                <a:cs typeface="Frank Ruhl Libre"/>
                <a:sym typeface="Frank Ruhl Libre"/>
              </a:rPr>
              <a:t>Subuni</a:t>
            </a:r>
            <a:r>
              <a:rPr lang="pt-PT" sz="2500" dirty="0">
                <a:latin typeface="Frank Ruhl Libre"/>
                <a:ea typeface="Frank Ruhl Libre"/>
                <a:cs typeface="Frank Ruhl Libre"/>
                <a:sym typeface="Frank Ruhl Libre"/>
              </a:rPr>
              <a:t>dade</a:t>
            </a:r>
            <a:r>
              <a:rPr lang="en" sz="2500" dirty="0">
                <a:latin typeface="Frank Ruhl Libre"/>
                <a:ea typeface="Frank Ruhl Libre"/>
                <a:cs typeface="Frank Ruhl Libre"/>
                <a:sym typeface="Frank Ruhl Libre"/>
              </a:rPr>
              <a:t> 5: </a:t>
            </a:r>
            <a:r>
              <a:rPr lang="pt-PT" sz="2500" dirty="0">
                <a:latin typeface="Frank Ruhl Libre"/>
                <a:ea typeface="Frank Ruhl Libre"/>
                <a:cs typeface="Frank Ruhl Libre"/>
                <a:sym typeface="Frank Ruhl Libre"/>
              </a:rPr>
              <a:t>Gestão de CO2 em estufas</a:t>
            </a:r>
            <a:endParaRPr sz="2500" dirty="0">
              <a:latin typeface="Frank Ruhl Libre"/>
              <a:ea typeface="Frank Ruhl Libre"/>
              <a:cs typeface="Frank Ruhl Libre"/>
              <a:sym typeface="Frank Ruhl Libre"/>
            </a:endParaRPr>
          </a:p>
        </p:txBody>
      </p:sp>
      <p:sp>
        <p:nvSpPr>
          <p:cNvPr id="3" name="Google Shape;115;p22">
            <a:extLst>
              <a:ext uri="{FF2B5EF4-FFF2-40B4-BE49-F238E27FC236}">
                <a16:creationId xmlns:a16="http://schemas.microsoft.com/office/drawing/2014/main" id="{6CEECAA2-2B50-E707-0696-38159F7CFA5E}"/>
              </a:ext>
            </a:extLst>
          </p:cNvPr>
          <p:cNvSpPr txBox="1"/>
          <p:nvPr/>
        </p:nvSpPr>
        <p:spPr>
          <a:xfrm>
            <a:off x="1101396" y="2684514"/>
            <a:ext cx="4430271" cy="3574800"/>
          </a:xfrm>
          <a:prstGeom prst="rect">
            <a:avLst/>
          </a:prstGeom>
          <a:noFill/>
          <a:ln>
            <a:noFill/>
          </a:ln>
        </p:spPr>
        <p:txBody>
          <a:bodyPr spcFirstLastPara="1" wrap="square" lIns="91425" tIns="91425" rIns="91425" bIns="91425" anchor="ctr" anchorCtr="0">
            <a:noAutofit/>
          </a:bodyPr>
          <a:lstStyle/>
          <a:p>
            <a:pPr lvl="0"/>
            <a:r>
              <a:rPr lang="pt-PT" dirty="0">
                <a:latin typeface="Crimson Text"/>
                <a:ea typeface="Crimson Text"/>
                <a:cs typeface="Crimson Text"/>
                <a:sym typeface="Crimson Text"/>
              </a:rPr>
              <a:t>A suplementação de CO2 é essencial para melhorar a fotossíntese, especialmente em condições de ambiente controlado em que os níveis naturais de CO2 podem não ser suficientes. Os métodos de suplementação de CO2 incluem gelo seco, tanques de CO2 comprimido, geradores de CO2 e processos naturais como a compostagem. Estes sistemas ajudam a manter níveis ótimos de CO2 para o crescimento das plantas e melhoria do rendimento</a:t>
            </a:r>
            <a:r>
              <a:rPr lang="en" dirty="0">
                <a:latin typeface="Crimson Text"/>
                <a:ea typeface="Crimson Text"/>
                <a:cs typeface="Crimson Text"/>
                <a:sym typeface="Crimson Text"/>
              </a:rPr>
              <a:t>.</a:t>
            </a:r>
            <a:endParaRPr dirty="0">
              <a:latin typeface="Crimson Text"/>
              <a:ea typeface="Crimson Text"/>
              <a:cs typeface="Crimson Text"/>
              <a:sym typeface="Crimson Text"/>
            </a:endParaRPr>
          </a:p>
        </p:txBody>
      </p:sp>
      <p:pic>
        <p:nvPicPr>
          <p:cNvPr id="4" name="Picture 3" descr="D:\EDUCATION\TEI\seminario\imagesCA3FCRJ3.jpg"/>
          <p:cNvPicPr>
            <a:picLocks noChangeAspect="1" noChangeArrowheads="1"/>
          </p:cNvPicPr>
          <p:nvPr/>
        </p:nvPicPr>
        <p:blipFill>
          <a:blip r:embed="rId2" cstate="print"/>
          <a:srcRect/>
          <a:stretch>
            <a:fillRect/>
          </a:stretch>
        </p:blipFill>
        <p:spPr bwMode="auto">
          <a:xfrm>
            <a:off x="5971454" y="2800780"/>
            <a:ext cx="1855775" cy="1546479"/>
          </a:xfrm>
          <a:prstGeom prst="rect">
            <a:avLst/>
          </a:prstGeom>
          <a:noFill/>
          <a:ln w="9525">
            <a:noFill/>
            <a:miter lim="800000"/>
            <a:headEnd/>
            <a:tailEnd/>
          </a:ln>
        </p:spPr>
      </p:pic>
      <p:pic>
        <p:nvPicPr>
          <p:cNvPr id="5" name="4 - Εικόνα"/>
          <p:cNvPicPr/>
          <p:nvPr/>
        </p:nvPicPr>
        <p:blipFill>
          <a:blip r:embed="rId3"/>
          <a:srcRect/>
          <a:stretch>
            <a:fillRect/>
          </a:stretch>
        </p:blipFill>
        <p:spPr bwMode="auto">
          <a:xfrm>
            <a:off x="5918297" y="4316007"/>
            <a:ext cx="4266503" cy="1738730"/>
          </a:xfrm>
          <a:prstGeom prst="rect">
            <a:avLst/>
          </a:prstGeom>
          <a:noFill/>
        </p:spPr>
      </p:pic>
    </p:spTree>
    <p:extLst>
      <p:ext uri="{BB962C8B-B14F-4D97-AF65-F5344CB8AC3E}">
        <p14:creationId xmlns:p14="http://schemas.microsoft.com/office/powerpoint/2010/main" val="23742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0;p23">
            <a:extLst>
              <a:ext uri="{FF2B5EF4-FFF2-40B4-BE49-F238E27FC236}">
                <a16:creationId xmlns:a16="http://schemas.microsoft.com/office/drawing/2014/main" id="{B973B7D9-16EC-0951-AE46-148114A1F1D6}"/>
              </a:ext>
            </a:extLst>
          </p:cNvPr>
          <p:cNvSpPr txBox="1"/>
          <p:nvPr/>
        </p:nvSpPr>
        <p:spPr>
          <a:xfrm>
            <a:off x="1368815" y="1575985"/>
            <a:ext cx="8110800" cy="892800"/>
          </a:xfrm>
          <a:prstGeom prst="rect">
            <a:avLst/>
          </a:prstGeom>
          <a:noFill/>
          <a:ln>
            <a:noFill/>
          </a:ln>
        </p:spPr>
        <p:txBody>
          <a:bodyPr spcFirstLastPara="1" wrap="square" lIns="91425" tIns="91425" rIns="91425" bIns="91425" anchor="b" anchorCtr="0">
            <a:noAutofit/>
          </a:bodyPr>
          <a:lstStyle/>
          <a:p>
            <a:pPr lvl="0"/>
            <a:r>
              <a:rPr lang="en" sz="2500" dirty="0">
                <a:latin typeface="Frank Ruhl Libre"/>
                <a:ea typeface="Frank Ruhl Libre"/>
                <a:cs typeface="Frank Ruhl Libre"/>
                <a:sym typeface="Frank Ruhl Libre"/>
              </a:rPr>
              <a:t>Subuni</a:t>
            </a:r>
            <a:r>
              <a:rPr lang="pt-PT" sz="2500" dirty="0">
                <a:latin typeface="Frank Ruhl Libre"/>
                <a:ea typeface="Frank Ruhl Libre"/>
                <a:cs typeface="Frank Ruhl Libre"/>
                <a:sym typeface="Frank Ruhl Libre"/>
              </a:rPr>
              <a:t>dade</a:t>
            </a:r>
            <a:r>
              <a:rPr lang="en" sz="2500" dirty="0">
                <a:latin typeface="Frank Ruhl Libre"/>
                <a:ea typeface="Frank Ruhl Libre"/>
                <a:cs typeface="Frank Ruhl Libre"/>
                <a:sym typeface="Frank Ruhl Libre"/>
              </a:rPr>
              <a:t> 6: </a:t>
            </a:r>
            <a:r>
              <a:rPr lang="pt-PT" sz="2500" dirty="0">
                <a:latin typeface="Frank Ruhl Libre"/>
                <a:ea typeface="Frank Ruhl Libre"/>
                <a:cs typeface="Frank Ruhl Libre"/>
                <a:sym typeface="Frank Ruhl Libre"/>
              </a:rPr>
              <a:t>Estufas vs. Fábricas de plantas</a:t>
            </a:r>
            <a:endParaRPr sz="2500" dirty="0">
              <a:latin typeface="Frank Ruhl Libre"/>
              <a:ea typeface="Frank Ruhl Libre"/>
              <a:cs typeface="Frank Ruhl Libre"/>
              <a:sym typeface="Frank Ruhl Libre"/>
            </a:endParaRPr>
          </a:p>
        </p:txBody>
      </p:sp>
      <p:sp>
        <p:nvSpPr>
          <p:cNvPr id="3" name="Google Shape;121;p23">
            <a:extLst>
              <a:ext uri="{FF2B5EF4-FFF2-40B4-BE49-F238E27FC236}">
                <a16:creationId xmlns:a16="http://schemas.microsoft.com/office/drawing/2014/main" id="{ECBE8133-3848-A6EE-D9B0-57A72B0DD6E4}"/>
              </a:ext>
            </a:extLst>
          </p:cNvPr>
          <p:cNvSpPr txBox="1"/>
          <p:nvPr/>
        </p:nvSpPr>
        <p:spPr>
          <a:xfrm>
            <a:off x="904637" y="2475772"/>
            <a:ext cx="4320000" cy="3574800"/>
          </a:xfrm>
          <a:prstGeom prst="rect">
            <a:avLst/>
          </a:prstGeom>
          <a:noFill/>
          <a:ln>
            <a:noFill/>
          </a:ln>
        </p:spPr>
        <p:txBody>
          <a:bodyPr spcFirstLastPara="1" wrap="square" lIns="91425" tIns="91425" rIns="91425" bIns="91425" anchor="ctr" anchorCtr="0">
            <a:noAutofit/>
          </a:bodyPr>
          <a:lstStyle/>
          <a:p>
            <a:pPr lvl="0" algn="just"/>
            <a:r>
              <a:rPr lang="pt-PT" dirty="0">
                <a:latin typeface="Crimson Text"/>
                <a:ea typeface="Crimson Text"/>
                <a:cs typeface="Crimson Text"/>
                <a:sym typeface="Crimson Text"/>
              </a:rPr>
              <a:t>As comparações entre as estufas e a agricultura vertical (fábricas de plantas) evidenciam diferenças na conceção, funcionamento e eficiência. </a:t>
            </a:r>
          </a:p>
          <a:p>
            <a:pPr lvl="0" algn="just"/>
            <a:endParaRPr lang="pt-PT" dirty="0">
              <a:latin typeface="Crimson Text"/>
              <a:ea typeface="Crimson Text"/>
              <a:cs typeface="Crimson Text"/>
              <a:sym typeface="Crimson Text"/>
            </a:endParaRPr>
          </a:p>
          <a:p>
            <a:pPr lvl="0" algn="just"/>
            <a:r>
              <a:rPr lang="pt-PT" dirty="0">
                <a:latin typeface="Crimson Text"/>
                <a:ea typeface="Crimson Text"/>
                <a:cs typeface="Crimson Text"/>
                <a:sym typeface="Crimson Text"/>
              </a:rPr>
              <a:t>As estufas utilizam luz natural e têm maiores requisitos de espaço, sendo adequadas para ambientes menos urbanos, enquanto as fábricas de plantas utilizam iluminação artificial numa configuração vertical, tornando-as ideais para centros urbanos, mas com maior consumo de energia</a:t>
            </a:r>
            <a:r>
              <a:rPr lang="en" dirty="0">
                <a:latin typeface="Crimson Text"/>
                <a:ea typeface="Crimson Text"/>
                <a:cs typeface="Crimson Text"/>
                <a:sym typeface="Crimson Text"/>
              </a:rPr>
              <a:t>.</a:t>
            </a:r>
            <a:endParaRPr dirty="0">
              <a:latin typeface="Crimson Text"/>
              <a:ea typeface="Crimson Text"/>
              <a:cs typeface="Crimson Text"/>
              <a:sym typeface="Crimson Text"/>
            </a:endParaRPr>
          </a:p>
        </p:txBody>
      </p:sp>
      <p:pic>
        <p:nvPicPr>
          <p:cNvPr id="4" name="3 - Εικόνα"/>
          <p:cNvPicPr>
            <a:picLocks noChangeAspect="1"/>
          </p:cNvPicPr>
          <p:nvPr/>
        </p:nvPicPr>
        <p:blipFill>
          <a:blip r:embed="rId2"/>
          <a:srcRect/>
          <a:stretch>
            <a:fillRect/>
          </a:stretch>
        </p:blipFill>
        <p:spPr bwMode="auto">
          <a:xfrm>
            <a:off x="5836035" y="2450789"/>
            <a:ext cx="4649724" cy="3570732"/>
          </a:xfrm>
          <a:prstGeom prst="rect">
            <a:avLst/>
          </a:prstGeom>
          <a:noFill/>
          <a:ln w="9525">
            <a:noFill/>
            <a:miter lim="800000"/>
            <a:headEnd/>
            <a:tailEnd/>
          </a:ln>
        </p:spPr>
      </p:pic>
      <p:sp>
        <p:nvSpPr>
          <p:cNvPr id="5" name="4 - TextBox"/>
          <p:cNvSpPr txBox="1"/>
          <p:nvPr/>
        </p:nvSpPr>
        <p:spPr>
          <a:xfrm>
            <a:off x="5939073" y="6138250"/>
            <a:ext cx="4354717" cy="276999"/>
          </a:xfrm>
          <a:prstGeom prst="rect">
            <a:avLst/>
          </a:prstGeom>
          <a:noFill/>
        </p:spPr>
        <p:txBody>
          <a:bodyPr wrap="square" rtlCol="0">
            <a:spAutoFit/>
          </a:bodyPr>
          <a:lstStyle/>
          <a:p>
            <a:r>
              <a:rPr lang="en-GB" sz="1200" i="1" dirty="0"/>
              <a:t>(https://farmtechsociety.org/)</a:t>
            </a:r>
            <a:endParaRPr lang="el-GR" sz="1200" dirty="0"/>
          </a:p>
        </p:txBody>
      </p:sp>
    </p:spTree>
    <p:extLst>
      <p:ext uri="{BB962C8B-B14F-4D97-AF65-F5344CB8AC3E}">
        <p14:creationId xmlns:p14="http://schemas.microsoft.com/office/powerpoint/2010/main" val="315690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19">
            <a:extLst>
              <a:ext uri="{FF2B5EF4-FFF2-40B4-BE49-F238E27FC236}">
                <a16:creationId xmlns:a16="http://schemas.microsoft.com/office/drawing/2014/main" id="{E1611997-E6E2-EC48-1366-3BF97E5FF2A9}"/>
              </a:ext>
            </a:extLst>
          </p:cNvPr>
          <p:cNvSpPr txBox="1"/>
          <p:nvPr/>
        </p:nvSpPr>
        <p:spPr>
          <a:xfrm>
            <a:off x="1342936" y="1946921"/>
            <a:ext cx="8110800" cy="794685"/>
          </a:xfrm>
          <a:prstGeom prst="rect">
            <a:avLst/>
          </a:prstGeom>
          <a:noFill/>
          <a:ln>
            <a:noFill/>
          </a:ln>
        </p:spPr>
        <p:txBody>
          <a:bodyPr spcFirstLastPara="1" wrap="square" lIns="91425" tIns="91425" rIns="91425" bIns="91425" anchor="b" anchorCtr="0">
            <a:noAutofit/>
          </a:bodyPr>
          <a:lstStyle/>
          <a:p>
            <a:pPr lvl="0"/>
            <a:r>
              <a:rPr lang="pt-PT" sz="2500" dirty="0">
                <a:latin typeface="Frank Ruhl Libre"/>
                <a:ea typeface="Frank Ruhl Libre"/>
                <a:cs typeface="Frank Ruhl Libre"/>
                <a:sym typeface="Frank Ruhl Libre"/>
              </a:rPr>
              <a:t>Estufas de alta tecnologia</a:t>
            </a:r>
            <a:endParaRPr sz="2500" dirty="0">
              <a:latin typeface="Frank Ruhl Libre"/>
              <a:ea typeface="Frank Ruhl Libre"/>
              <a:cs typeface="Frank Ruhl Libre"/>
              <a:sym typeface="Frank Ruhl Libre"/>
            </a:endParaRPr>
          </a:p>
        </p:txBody>
      </p:sp>
      <p:sp>
        <p:nvSpPr>
          <p:cNvPr id="3" name="Google Shape;105;p19">
            <a:extLst>
              <a:ext uri="{FF2B5EF4-FFF2-40B4-BE49-F238E27FC236}">
                <a16:creationId xmlns:a16="http://schemas.microsoft.com/office/drawing/2014/main" id="{AD7EECD7-ED2E-AC35-0945-81C516615186}"/>
              </a:ext>
            </a:extLst>
          </p:cNvPr>
          <p:cNvSpPr txBox="1"/>
          <p:nvPr/>
        </p:nvSpPr>
        <p:spPr>
          <a:xfrm>
            <a:off x="1342936" y="2738921"/>
            <a:ext cx="8110800" cy="3556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4" name="Google Shape;106;p19">
            <a:extLst>
              <a:ext uri="{FF2B5EF4-FFF2-40B4-BE49-F238E27FC236}">
                <a16:creationId xmlns:a16="http://schemas.microsoft.com/office/drawing/2014/main" id="{62E347AA-E6A8-E1B2-3C2D-D7D6144433F4}"/>
              </a:ext>
            </a:extLst>
          </p:cNvPr>
          <p:cNvSpPr txBox="1"/>
          <p:nvPr/>
        </p:nvSpPr>
        <p:spPr>
          <a:xfrm>
            <a:off x="1452379" y="3723837"/>
            <a:ext cx="2959200" cy="2095662"/>
          </a:xfrm>
          <a:prstGeom prst="rect">
            <a:avLst/>
          </a:prstGeom>
          <a:noFill/>
          <a:ln>
            <a:noFill/>
          </a:ln>
        </p:spPr>
        <p:txBody>
          <a:bodyPr spcFirstLastPara="1" wrap="square" lIns="91425" tIns="91425" rIns="91425" bIns="91425" anchor="t" anchorCtr="0">
            <a:noAutofit/>
          </a:bodyPr>
          <a:lstStyle/>
          <a:p>
            <a:pPr lvl="0" algn="just"/>
            <a:r>
              <a:rPr lang="pt-PT" sz="1600" dirty="0">
                <a:latin typeface="Crimson Text"/>
                <a:ea typeface="Crimson Text"/>
                <a:cs typeface="Crimson Text"/>
                <a:sym typeface="Crimson Text"/>
              </a:rPr>
              <a:t>As estufas modernas utilizam unidades centrais de automatização para a regulação dinâmica dos fatores ambientais, o que permite poupar energia, aumentar a produção, melhorar a qualidade e reduzir os custos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5" name="Google Shape;107;p19">
            <a:extLst>
              <a:ext uri="{FF2B5EF4-FFF2-40B4-BE49-F238E27FC236}">
                <a16:creationId xmlns:a16="http://schemas.microsoft.com/office/drawing/2014/main" id="{8BFE75DE-B79A-4F82-6DFC-E9C3E253496D}"/>
              </a:ext>
            </a:extLst>
          </p:cNvPr>
          <p:cNvSpPr txBox="1"/>
          <p:nvPr/>
        </p:nvSpPr>
        <p:spPr>
          <a:xfrm>
            <a:off x="5742295" y="3705717"/>
            <a:ext cx="4062608" cy="2095662"/>
          </a:xfrm>
          <a:prstGeom prst="rect">
            <a:avLst/>
          </a:prstGeom>
          <a:noFill/>
          <a:ln>
            <a:noFill/>
          </a:ln>
        </p:spPr>
        <p:txBody>
          <a:bodyPr spcFirstLastPara="1" wrap="square" lIns="91425" tIns="91425" rIns="91425" bIns="91425" anchor="t" anchorCtr="0">
            <a:noAutofit/>
          </a:bodyPr>
          <a:lstStyle/>
          <a:p>
            <a:pPr lvl="0"/>
            <a:r>
              <a:rPr lang="pt-PT" sz="1600" dirty="0">
                <a:latin typeface="Crimson Text"/>
                <a:ea typeface="Crimson Text"/>
                <a:cs typeface="Crimson Text"/>
                <a:sym typeface="Crimson Text"/>
              </a:rPr>
              <a:t>A integração de modelos naturais com modelos biológicos e económicos aumenta a eficiência do efeito de estufa e os benefícios económicos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6" name="Google Shape;108;p19">
            <a:extLst>
              <a:ext uri="{FF2B5EF4-FFF2-40B4-BE49-F238E27FC236}">
                <a16:creationId xmlns:a16="http://schemas.microsoft.com/office/drawing/2014/main" id="{D916268C-2FCA-D860-F5B5-5EF09D0533C3}"/>
              </a:ext>
            </a:extLst>
          </p:cNvPr>
          <p:cNvSpPr txBox="1"/>
          <p:nvPr/>
        </p:nvSpPr>
        <p:spPr>
          <a:xfrm>
            <a:off x="1461433" y="2915499"/>
            <a:ext cx="2959200" cy="493474"/>
          </a:xfrm>
          <a:prstGeom prst="rect">
            <a:avLst/>
          </a:prstGeom>
          <a:noFill/>
          <a:ln>
            <a:noFill/>
          </a:ln>
        </p:spPr>
        <p:txBody>
          <a:bodyPr spcFirstLastPara="1" wrap="square" lIns="91425" tIns="91425" rIns="91425" bIns="91425" anchor="b" anchorCtr="0">
            <a:noAutofit/>
          </a:bodyPr>
          <a:lstStyle/>
          <a:p>
            <a:pPr lvl="0" algn="ctr"/>
            <a:r>
              <a:rPr lang="pt-PT" sz="1600" b="1" dirty="0">
                <a:latin typeface="Crimson Text"/>
                <a:ea typeface="Crimson Text"/>
                <a:cs typeface="Crimson Text"/>
                <a:sym typeface="Crimson Text"/>
              </a:rPr>
              <a:t>Regulação dinâmica</a:t>
            </a:r>
            <a:endParaRPr sz="1600" b="1" dirty="0">
              <a:latin typeface="Crimson Text"/>
              <a:ea typeface="Crimson Text"/>
              <a:cs typeface="Crimson Text"/>
              <a:sym typeface="Crimson Text"/>
            </a:endParaRPr>
          </a:p>
        </p:txBody>
      </p:sp>
      <p:sp>
        <p:nvSpPr>
          <p:cNvPr id="7" name="Google Shape;109;p19">
            <a:extLst>
              <a:ext uri="{FF2B5EF4-FFF2-40B4-BE49-F238E27FC236}">
                <a16:creationId xmlns:a16="http://schemas.microsoft.com/office/drawing/2014/main" id="{31BD9754-4760-548B-B904-E01F114DC25B}"/>
              </a:ext>
            </a:extLst>
          </p:cNvPr>
          <p:cNvSpPr txBox="1"/>
          <p:nvPr/>
        </p:nvSpPr>
        <p:spPr>
          <a:xfrm>
            <a:off x="5814722" y="2933606"/>
            <a:ext cx="3673309" cy="493474"/>
          </a:xfrm>
          <a:prstGeom prst="rect">
            <a:avLst/>
          </a:prstGeom>
          <a:noFill/>
          <a:ln>
            <a:noFill/>
          </a:ln>
        </p:spPr>
        <p:txBody>
          <a:bodyPr spcFirstLastPara="1" wrap="square" lIns="91425" tIns="91425" rIns="91425" bIns="91425" anchor="b" anchorCtr="0">
            <a:noAutofit/>
          </a:bodyPr>
          <a:lstStyle/>
          <a:p>
            <a:pPr lvl="0" algn="ctr"/>
            <a:r>
              <a:rPr lang="pt-PT" sz="1600" b="1" dirty="0">
                <a:latin typeface="Crimson Text"/>
                <a:ea typeface="Crimson Text"/>
                <a:cs typeface="Crimson Text"/>
                <a:sym typeface="Crimson Text"/>
              </a:rPr>
              <a:t>Utilização dos conhecimentos científicos</a:t>
            </a:r>
          </a:p>
        </p:txBody>
      </p:sp>
    </p:spTree>
    <p:extLst>
      <p:ext uri="{BB962C8B-B14F-4D97-AF65-F5344CB8AC3E}">
        <p14:creationId xmlns:p14="http://schemas.microsoft.com/office/powerpoint/2010/main" val="153201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6;p24">
            <a:extLst>
              <a:ext uri="{FF2B5EF4-FFF2-40B4-BE49-F238E27FC236}">
                <a16:creationId xmlns:a16="http://schemas.microsoft.com/office/drawing/2014/main" id="{AC84CB4D-EF40-97AC-0E0E-08DE6279B9B0}"/>
              </a:ext>
            </a:extLst>
          </p:cNvPr>
          <p:cNvSpPr txBox="1"/>
          <p:nvPr/>
        </p:nvSpPr>
        <p:spPr>
          <a:xfrm>
            <a:off x="1420573" y="1662249"/>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Conclus</a:t>
            </a:r>
            <a:r>
              <a:rPr lang="pt-PT" sz="2500" dirty="0" err="1">
                <a:latin typeface="Frank Ruhl Libre"/>
                <a:ea typeface="Frank Ruhl Libre"/>
                <a:cs typeface="Frank Ruhl Libre"/>
                <a:sym typeface="Frank Ruhl Libre"/>
              </a:rPr>
              <a:t>ão</a:t>
            </a:r>
            <a:endParaRPr sz="2500" dirty="0">
              <a:latin typeface="Frank Ruhl Libre"/>
              <a:ea typeface="Frank Ruhl Libre"/>
              <a:cs typeface="Frank Ruhl Libre"/>
              <a:sym typeface="Frank Ruhl Libre"/>
            </a:endParaRPr>
          </a:p>
        </p:txBody>
      </p:sp>
      <p:sp>
        <p:nvSpPr>
          <p:cNvPr id="3" name="Google Shape;127;p24">
            <a:extLst>
              <a:ext uri="{FF2B5EF4-FFF2-40B4-BE49-F238E27FC236}">
                <a16:creationId xmlns:a16="http://schemas.microsoft.com/office/drawing/2014/main" id="{063D4CD4-7F06-7B0E-9D6C-8F1CBBF2DDEF}"/>
              </a:ext>
            </a:extLst>
          </p:cNvPr>
          <p:cNvSpPr txBox="1"/>
          <p:nvPr/>
        </p:nvSpPr>
        <p:spPr>
          <a:xfrm>
            <a:off x="1420572" y="2598249"/>
            <a:ext cx="4473233" cy="3574800"/>
          </a:xfrm>
          <a:prstGeom prst="rect">
            <a:avLst/>
          </a:prstGeom>
          <a:noFill/>
          <a:ln>
            <a:noFill/>
          </a:ln>
        </p:spPr>
        <p:txBody>
          <a:bodyPr spcFirstLastPara="1" wrap="square" lIns="91425" tIns="91425" rIns="91425" bIns="91425" anchor="ctr" anchorCtr="0">
            <a:noAutofit/>
          </a:bodyPr>
          <a:lstStyle/>
          <a:p>
            <a:pPr lvl="0" algn="just"/>
            <a:r>
              <a:rPr lang="pt-PT" sz="1600" dirty="0">
                <a:latin typeface="Crimson Text"/>
                <a:ea typeface="Crimson Text"/>
                <a:cs typeface="Crimson Text"/>
                <a:sym typeface="Crimson Text"/>
              </a:rPr>
              <a:t>A agricultura de ambiente controlado, incluindo a produção de culturas em estufa, responde aos desafios globais da produção alimentar, prolongando os períodos de crescimento, otimizando a utilização dos recursos e reduzindo a dependência do clima geográfico. No entanto, a natureza intensiva em energia das estufas e a necessidade de uma gestão excecional dos controlos ambientais sublinham a importância de práticas sustentáveis para reduzir os custos operacionais e melhorar a eficiência</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Tree>
    <p:extLst>
      <p:ext uri="{BB962C8B-B14F-4D97-AF65-F5344CB8AC3E}">
        <p14:creationId xmlns:p14="http://schemas.microsoft.com/office/powerpoint/2010/main" val="20675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5AAE1E-1E7B-643D-9A56-06F046B5C396}"/>
              </a:ext>
            </a:extLst>
          </p:cNvPr>
          <p:cNvSpPr txBox="1"/>
          <p:nvPr/>
        </p:nvSpPr>
        <p:spPr>
          <a:xfrm>
            <a:off x="1685606" y="1889677"/>
            <a:ext cx="9060692" cy="3078645"/>
          </a:xfrm>
          <a:prstGeom prst="rect">
            <a:avLst/>
          </a:prstGeom>
          <a:noFill/>
        </p:spPr>
        <p:txBody>
          <a:bodyPr wrap="square">
            <a:spAutoFit/>
          </a:bodyPr>
          <a:lstStyle/>
          <a:p>
            <a:pPr algn="ctr">
              <a:lnSpc>
                <a:spcPct val="115000"/>
              </a:lnSpc>
              <a:spcAft>
                <a:spcPts val="1125"/>
              </a:spcAft>
            </a:pPr>
            <a:r>
              <a:rPr lang="en-GB" sz="2800" dirty="0" err="1">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Curso</a:t>
            </a: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 </a:t>
            </a:r>
            <a:r>
              <a:rPr lang="en-GB" sz="2800" i="1"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[VET]</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err="1">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Módulo</a:t>
            </a: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 </a:t>
            </a:r>
            <a:r>
              <a:rPr lang="en-GB" sz="2800" dirty="0">
                <a:solidFill>
                  <a:srgbClr val="83C9D7"/>
                </a:solidFill>
                <a:latin typeface="Calibri" panose="020F0502020204030204" pitchFamily="34" charset="0"/>
                <a:ea typeface="Times New Roman" panose="02020603050405020304" pitchFamily="18" charset="0"/>
                <a:cs typeface="Open Sans" panose="020B0606030504020204" pitchFamily="34" charset="0"/>
              </a:rPr>
              <a:t>Agricultura </a:t>
            </a:r>
            <a:r>
              <a:rPr lang="en-GB" sz="2800" dirty="0" err="1">
                <a:solidFill>
                  <a:srgbClr val="83C9D7"/>
                </a:solidFill>
                <a:latin typeface="Calibri" panose="020F0502020204030204" pitchFamily="34" charset="0"/>
                <a:ea typeface="Times New Roman" panose="02020603050405020304" pitchFamily="18" charset="0"/>
                <a:cs typeface="Open Sans" panose="020B0606030504020204" pitchFamily="34" charset="0"/>
              </a:rPr>
              <a:t>em</a:t>
            </a:r>
            <a:r>
              <a:rPr lang="en-GB" sz="2800" dirty="0">
                <a:solidFill>
                  <a:srgbClr val="83C9D7"/>
                </a:solidFill>
                <a:latin typeface="Calibri" panose="020F0502020204030204" pitchFamily="34" charset="0"/>
                <a:ea typeface="Times New Roman" panose="02020603050405020304" pitchFamily="18" charset="0"/>
                <a:cs typeface="Open Sans" panose="020B0606030504020204" pitchFamily="34" charset="0"/>
              </a:rPr>
              <a:t> </a:t>
            </a:r>
            <a:r>
              <a:rPr lang="en-GB" sz="2800" dirty="0" err="1">
                <a:solidFill>
                  <a:srgbClr val="83C9D7"/>
                </a:solidFill>
                <a:latin typeface="Calibri" panose="020F0502020204030204" pitchFamily="34" charset="0"/>
                <a:ea typeface="Times New Roman" panose="02020603050405020304" pitchFamily="18" charset="0"/>
                <a:cs typeface="Open Sans" panose="020B0606030504020204" pitchFamily="34" charset="0"/>
              </a:rPr>
              <a:t>ambiente</a:t>
            </a:r>
            <a:r>
              <a:rPr lang="en-GB" sz="2800" dirty="0">
                <a:solidFill>
                  <a:srgbClr val="83C9D7"/>
                </a:solidFill>
                <a:latin typeface="Calibri" panose="020F0502020204030204" pitchFamily="34" charset="0"/>
                <a:ea typeface="Times New Roman" panose="02020603050405020304" pitchFamily="18" charset="0"/>
                <a:cs typeface="Open Sans" panose="020B0606030504020204" pitchFamily="34" charset="0"/>
              </a:rPr>
              <a:t> </a:t>
            </a:r>
            <a:r>
              <a:rPr lang="en-GB" sz="2800" dirty="0" err="1">
                <a:solidFill>
                  <a:srgbClr val="83C9D7"/>
                </a:solidFill>
                <a:latin typeface="Calibri" panose="020F0502020204030204" pitchFamily="34" charset="0"/>
                <a:ea typeface="Times New Roman" panose="02020603050405020304" pitchFamily="18" charset="0"/>
                <a:cs typeface="Open Sans" panose="020B0606030504020204" pitchFamily="34" charset="0"/>
              </a:rPr>
              <a:t>controlado</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 UC:</a:t>
            </a:r>
            <a:r>
              <a:rPr lang="en-GB" sz="1200" dirty="0">
                <a:solidFill>
                  <a:srgbClr val="000000"/>
                </a:solidFill>
                <a:effectLst/>
                <a:latin typeface="CIDFont+F3"/>
                <a:ea typeface="Calibri" panose="020F0502020204030204" pitchFamily="34" charset="0"/>
                <a:cs typeface="CIDFont+F3"/>
              </a:rPr>
              <a:t> </a:t>
            </a:r>
            <a:r>
              <a:rPr lang="pt-PT" sz="2800" dirty="0">
                <a:solidFill>
                  <a:srgbClr val="83C9D7"/>
                </a:solidFill>
                <a:latin typeface="Calibri" panose="020F0502020204030204" pitchFamily="34" charset="0"/>
                <a:ea typeface="Times New Roman" panose="02020603050405020304" pitchFamily="18" charset="0"/>
                <a:cs typeface="Open Sans" panose="020B0606030504020204" pitchFamily="34" charset="0"/>
              </a:rPr>
              <a:t>Noções básicas de agricultura em ambiente controlado</a:t>
            </a: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 </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D1</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err="1">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Parceiro</a:t>
            </a: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 </a:t>
            </a:r>
            <a:r>
              <a:rPr lang="en-US"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UOP</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26885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a:extLst>
              <a:ext uri="{FF2B5EF4-FFF2-40B4-BE49-F238E27FC236}">
                <a16:creationId xmlns:a16="http://schemas.microsoft.com/office/drawing/2014/main" id="{66AFE2B5-AEE6-8E0C-C1D7-16EAC4D4C041}"/>
              </a:ext>
            </a:extLst>
          </p:cNvPr>
          <p:cNvSpPr txBox="1"/>
          <p:nvPr/>
        </p:nvSpPr>
        <p:spPr>
          <a:xfrm>
            <a:off x="1317056" y="1541479"/>
            <a:ext cx="8110800" cy="892800"/>
          </a:xfrm>
          <a:prstGeom prst="rect">
            <a:avLst/>
          </a:prstGeom>
          <a:noFill/>
          <a:ln>
            <a:noFill/>
          </a:ln>
        </p:spPr>
        <p:txBody>
          <a:bodyPr spcFirstLastPara="1" wrap="square" lIns="91425" tIns="91425" rIns="91425" bIns="91425" anchor="b" anchorCtr="0">
            <a:noAutofit/>
          </a:bodyPr>
          <a:lstStyle/>
          <a:p>
            <a:pPr lvl="0"/>
            <a:r>
              <a:rPr lang="pt-PT" sz="2800" b="1" dirty="0">
                <a:latin typeface="Frank Ruhl Libre"/>
                <a:ea typeface="Frank Ruhl Libre"/>
                <a:cs typeface="Frank Ruhl Libre"/>
                <a:sym typeface="Frank Ruhl Libre"/>
              </a:rPr>
              <a:t>Conteúdo</a:t>
            </a:r>
            <a:endParaRPr sz="2800" b="1" dirty="0">
              <a:latin typeface="Frank Ruhl Libre"/>
              <a:ea typeface="Frank Ruhl Libre"/>
              <a:cs typeface="Frank Ruhl Libre"/>
              <a:sym typeface="Frank Ruhl Libre"/>
            </a:endParaRPr>
          </a:p>
        </p:txBody>
      </p:sp>
      <p:sp>
        <p:nvSpPr>
          <p:cNvPr id="3" name="Google Shape;61;p14">
            <a:extLst>
              <a:ext uri="{FF2B5EF4-FFF2-40B4-BE49-F238E27FC236}">
                <a16:creationId xmlns:a16="http://schemas.microsoft.com/office/drawing/2014/main" id="{38E0BDB2-BC7C-E34B-1626-BAE2A8A9BE21}"/>
              </a:ext>
            </a:extLst>
          </p:cNvPr>
          <p:cNvSpPr txBox="1"/>
          <p:nvPr/>
        </p:nvSpPr>
        <p:spPr>
          <a:xfrm>
            <a:off x="1317056" y="2477479"/>
            <a:ext cx="8110800" cy="3733198"/>
          </a:xfrm>
          <a:prstGeom prst="rect">
            <a:avLst/>
          </a:prstGeom>
          <a:noFill/>
          <a:ln>
            <a:noFill/>
          </a:ln>
        </p:spPr>
        <p:txBody>
          <a:bodyPr spcFirstLastPara="1" wrap="square" lIns="91425" tIns="91425" rIns="91425" bIns="91425" anchor="ctr" anchorCtr="0">
            <a:noAutofit/>
          </a:bodyPr>
          <a:lstStyle/>
          <a:p>
            <a:pPr lvl="0">
              <a:spcAft>
                <a:spcPts val="600"/>
              </a:spcAft>
            </a:pPr>
            <a:r>
              <a:rPr lang="en" sz="1300" dirty="0">
                <a:latin typeface="Crimson Text"/>
                <a:ea typeface="Crimson Text"/>
                <a:cs typeface="Crimson Text"/>
                <a:sym typeface="Crimson Text"/>
              </a:rPr>
              <a:t> </a:t>
            </a:r>
            <a:r>
              <a:rPr lang="pt-PT" sz="2000" dirty="0">
                <a:latin typeface="Crimson Text"/>
                <a:ea typeface="Crimson Text"/>
                <a:cs typeface="Crimson Text"/>
                <a:sym typeface="Crimson Text"/>
              </a:rPr>
              <a:t>1. Introdução à agricultura em ambiente controlado </a:t>
            </a:r>
          </a:p>
          <a:p>
            <a:pPr lvl="0">
              <a:spcAft>
                <a:spcPts val="600"/>
              </a:spcAft>
            </a:pPr>
            <a:r>
              <a:rPr lang="pt-PT" sz="2000" dirty="0">
                <a:latin typeface="Crimson Text"/>
                <a:ea typeface="Crimson Text"/>
                <a:cs typeface="Crimson Text"/>
                <a:sym typeface="Crimson Text"/>
              </a:rPr>
              <a:t>2. Principais resultados de aprendizagem </a:t>
            </a:r>
          </a:p>
          <a:p>
            <a:pPr lvl="0">
              <a:spcAft>
                <a:spcPts val="600"/>
              </a:spcAft>
            </a:pPr>
            <a:r>
              <a:rPr lang="pt-PT" sz="2000" dirty="0">
                <a:latin typeface="Crimson Text"/>
                <a:ea typeface="Crimson Text"/>
                <a:cs typeface="Crimson Text"/>
                <a:sym typeface="Crimson Text"/>
              </a:rPr>
              <a:t>3. Subunidade 1: Utilidade da estufa </a:t>
            </a:r>
          </a:p>
          <a:p>
            <a:pPr lvl="0">
              <a:spcAft>
                <a:spcPts val="600"/>
              </a:spcAft>
            </a:pPr>
            <a:r>
              <a:rPr lang="pt-PT" sz="2000" dirty="0">
                <a:latin typeface="Crimson Text"/>
                <a:ea typeface="Crimson Text"/>
                <a:cs typeface="Crimson Text"/>
                <a:sym typeface="Crimson Text"/>
              </a:rPr>
              <a:t>4. Fatores ambientais que influenciam o crescimento das plantas </a:t>
            </a:r>
          </a:p>
          <a:p>
            <a:pPr lvl="0">
              <a:spcAft>
                <a:spcPts val="600"/>
              </a:spcAft>
            </a:pPr>
            <a:r>
              <a:rPr lang="pt-PT" sz="2000" dirty="0">
                <a:latin typeface="Crimson Text"/>
                <a:ea typeface="Crimson Text"/>
                <a:cs typeface="Crimson Text"/>
                <a:sym typeface="Crimson Text"/>
              </a:rPr>
              <a:t>5. Subunidade 2: Iluminação em estufas </a:t>
            </a:r>
          </a:p>
          <a:p>
            <a:pPr lvl="0">
              <a:spcAft>
                <a:spcPts val="600"/>
              </a:spcAft>
            </a:pPr>
            <a:r>
              <a:rPr lang="pt-PT" sz="2000" dirty="0">
                <a:latin typeface="Crimson Text"/>
                <a:ea typeface="Crimson Text"/>
                <a:cs typeface="Crimson Text"/>
                <a:sym typeface="Crimson Text"/>
              </a:rPr>
              <a:t>6. Subunidade 3: Controlo da temperatura em estufas </a:t>
            </a:r>
          </a:p>
          <a:p>
            <a:pPr lvl="0">
              <a:spcAft>
                <a:spcPts val="600"/>
              </a:spcAft>
            </a:pPr>
            <a:r>
              <a:rPr lang="pt-PT" sz="2000" dirty="0">
                <a:latin typeface="Crimson Text"/>
                <a:ea typeface="Crimson Text"/>
                <a:cs typeface="Crimson Text"/>
                <a:sym typeface="Crimson Text"/>
              </a:rPr>
              <a:t>7. Subunidade 4: Controlo da humidade e da qualidade do ar </a:t>
            </a:r>
          </a:p>
          <a:p>
            <a:pPr lvl="0">
              <a:spcAft>
                <a:spcPts val="600"/>
              </a:spcAft>
            </a:pPr>
            <a:r>
              <a:rPr lang="pt-PT" sz="2000" dirty="0">
                <a:latin typeface="Crimson Text"/>
                <a:ea typeface="Crimson Text"/>
                <a:cs typeface="Crimson Text"/>
                <a:sym typeface="Crimson Text"/>
              </a:rPr>
              <a:t>8. Subunidade 5: Gestão do CO2 em estufas </a:t>
            </a:r>
          </a:p>
          <a:p>
            <a:pPr lvl="0">
              <a:spcAft>
                <a:spcPts val="600"/>
              </a:spcAft>
            </a:pPr>
            <a:r>
              <a:rPr lang="pt-PT" sz="2000" dirty="0">
                <a:latin typeface="Crimson Text"/>
                <a:ea typeface="Crimson Text"/>
                <a:cs typeface="Crimson Text"/>
                <a:sym typeface="Crimson Text"/>
              </a:rPr>
              <a:t>9. Subunidade 6: Estufas vs. Fábricas de Plantas</a:t>
            </a:r>
          </a:p>
        </p:txBody>
      </p:sp>
    </p:spTree>
    <p:extLst>
      <p:ext uri="{BB962C8B-B14F-4D97-AF65-F5344CB8AC3E}">
        <p14:creationId xmlns:p14="http://schemas.microsoft.com/office/powerpoint/2010/main" val="36461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a:extLst>
              <a:ext uri="{FF2B5EF4-FFF2-40B4-BE49-F238E27FC236}">
                <a16:creationId xmlns:a16="http://schemas.microsoft.com/office/drawing/2014/main" id="{F4299F99-7A6C-A40C-2511-C6C590796D77}"/>
              </a:ext>
            </a:extLst>
          </p:cNvPr>
          <p:cNvSpPr txBox="1"/>
          <p:nvPr/>
        </p:nvSpPr>
        <p:spPr>
          <a:xfrm>
            <a:off x="920242" y="1481095"/>
            <a:ext cx="8110800" cy="892800"/>
          </a:xfrm>
          <a:prstGeom prst="rect">
            <a:avLst/>
          </a:prstGeom>
          <a:noFill/>
          <a:ln>
            <a:noFill/>
          </a:ln>
        </p:spPr>
        <p:txBody>
          <a:bodyPr spcFirstLastPara="1" wrap="square" lIns="91425" tIns="91425" rIns="91425" bIns="91425" anchor="b" anchorCtr="0">
            <a:noAutofit/>
          </a:bodyPr>
          <a:lstStyle/>
          <a:p>
            <a:pPr lvl="0"/>
            <a:r>
              <a:rPr lang="pt-PT" sz="2500" dirty="0">
                <a:latin typeface="Frank Ruhl Libre"/>
                <a:ea typeface="Frank Ruhl Libre"/>
                <a:cs typeface="Frank Ruhl Libre"/>
                <a:sym typeface="Frank Ruhl Libre"/>
              </a:rPr>
              <a:t>Introdução à agricultura em ambiente controlado</a:t>
            </a:r>
            <a:endParaRPr sz="2500" dirty="0">
              <a:latin typeface="Frank Ruhl Libre"/>
              <a:ea typeface="Frank Ruhl Libre"/>
              <a:cs typeface="Frank Ruhl Libre"/>
              <a:sym typeface="Frank Ruhl Libre"/>
            </a:endParaRPr>
          </a:p>
        </p:txBody>
      </p:sp>
      <p:sp>
        <p:nvSpPr>
          <p:cNvPr id="3" name="Google Shape;67;p15">
            <a:extLst>
              <a:ext uri="{FF2B5EF4-FFF2-40B4-BE49-F238E27FC236}">
                <a16:creationId xmlns:a16="http://schemas.microsoft.com/office/drawing/2014/main" id="{A27B217E-3ACF-8DA5-76C5-1080E4146433}"/>
              </a:ext>
            </a:extLst>
          </p:cNvPr>
          <p:cNvSpPr txBox="1"/>
          <p:nvPr/>
        </p:nvSpPr>
        <p:spPr>
          <a:xfrm>
            <a:off x="920242" y="2417095"/>
            <a:ext cx="4320000" cy="3574800"/>
          </a:xfrm>
          <a:prstGeom prst="rect">
            <a:avLst/>
          </a:prstGeom>
          <a:noFill/>
          <a:ln>
            <a:noFill/>
          </a:ln>
        </p:spPr>
        <p:txBody>
          <a:bodyPr spcFirstLastPara="1" wrap="square" lIns="91425" tIns="91425" rIns="91425" bIns="91425" anchor="ctr" anchorCtr="0">
            <a:noAutofit/>
          </a:bodyPr>
          <a:lstStyle/>
          <a:p>
            <a:pPr lvl="0" algn="just"/>
            <a:r>
              <a:rPr lang="pt-PT" sz="1600" dirty="0">
                <a:latin typeface="Crimson Text"/>
                <a:ea typeface="Crimson Text"/>
                <a:cs typeface="Crimson Text"/>
                <a:sym typeface="Crimson Text"/>
              </a:rPr>
              <a:t>Esta Unidade de Curricular (UC) tem como objetivo fornecer uma visão geral da agricultura de ambiente controlado, abrangendo as técnicas mais utilizadas, as tendências atuais do mercado e o desenvolvimento abrangente de conhecimentos e competências. </a:t>
            </a:r>
          </a:p>
          <a:p>
            <a:pPr lvl="0" algn="just"/>
            <a:r>
              <a:rPr lang="pt-PT" sz="1600" dirty="0">
                <a:latin typeface="Crimson Text"/>
                <a:ea typeface="Crimson Text"/>
                <a:cs typeface="Crimson Text"/>
                <a:sym typeface="Crimson Text"/>
              </a:rPr>
              <a:t>Após a conclusão, os formandos compreenderão os fatores ambientais que afetam o crescimento das plantas, reconhecerão os elementos construtivos dessas explorações e diferenciarão entre estufas e fábricas de plantas, ao mesmo tempo que dominam as tecnologias envolvidas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Tree>
    <p:extLst>
      <p:ext uri="{BB962C8B-B14F-4D97-AF65-F5344CB8AC3E}">
        <p14:creationId xmlns:p14="http://schemas.microsoft.com/office/powerpoint/2010/main" val="204062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a:extLst>
              <a:ext uri="{FF2B5EF4-FFF2-40B4-BE49-F238E27FC236}">
                <a16:creationId xmlns:a16="http://schemas.microsoft.com/office/drawing/2014/main" id="{BC2BB42F-603C-429F-E794-2CA4793F783E}"/>
              </a:ext>
            </a:extLst>
          </p:cNvPr>
          <p:cNvSpPr txBox="1"/>
          <p:nvPr/>
        </p:nvSpPr>
        <p:spPr>
          <a:xfrm>
            <a:off x="1360188" y="1455215"/>
            <a:ext cx="8110800" cy="892800"/>
          </a:xfrm>
          <a:prstGeom prst="rect">
            <a:avLst/>
          </a:prstGeom>
          <a:noFill/>
          <a:ln>
            <a:noFill/>
          </a:ln>
        </p:spPr>
        <p:txBody>
          <a:bodyPr spcFirstLastPara="1" wrap="square" lIns="91425" tIns="91425" rIns="91425" bIns="91425" anchor="b" anchorCtr="0">
            <a:noAutofit/>
          </a:bodyPr>
          <a:lstStyle/>
          <a:p>
            <a:pPr lvl="0"/>
            <a:r>
              <a:rPr lang="pt-PT" sz="2500" dirty="0">
                <a:latin typeface="Frank Ruhl Libre"/>
                <a:ea typeface="Frank Ruhl Libre"/>
                <a:cs typeface="Frank Ruhl Libre"/>
                <a:sym typeface="Frank Ruhl Libre"/>
              </a:rPr>
              <a:t>Principais resultados de aprendizagem</a:t>
            </a:r>
            <a:endParaRPr sz="2500" dirty="0">
              <a:latin typeface="Frank Ruhl Libre"/>
              <a:ea typeface="Frank Ruhl Libre"/>
              <a:cs typeface="Frank Ruhl Libre"/>
              <a:sym typeface="Frank Ruhl Libre"/>
            </a:endParaRPr>
          </a:p>
        </p:txBody>
      </p:sp>
      <p:sp>
        <p:nvSpPr>
          <p:cNvPr id="3" name="Google Shape;73;p16">
            <a:extLst>
              <a:ext uri="{FF2B5EF4-FFF2-40B4-BE49-F238E27FC236}">
                <a16:creationId xmlns:a16="http://schemas.microsoft.com/office/drawing/2014/main" id="{350AB5DD-4F7B-5BF1-A3EB-D7D61DB202E7}"/>
              </a:ext>
            </a:extLst>
          </p:cNvPr>
          <p:cNvSpPr txBox="1"/>
          <p:nvPr/>
        </p:nvSpPr>
        <p:spPr>
          <a:xfrm>
            <a:off x="1360188" y="2247215"/>
            <a:ext cx="8110800" cy="399600"/>
          </a:xfrm>
          <a:prstGeom prst="rect">
            <a:avLst/>
          </a:prstGeom>
          <a:noFill/>
          <a:ln>
            <a:noFill/>
          </a:ln>
        </p:spPr>
        <p:txBody>
          <a:bodyPr spcFirstLastPara="1" wrap="square" lIns="91425" tIns="91425" rIns="91425" bIns="91425" anchor="t" anchorCtr="0">
            <a:noAutofit/>
          </a:bodyPr>
          <a:lstStyle/>
          <a:p>
            <a:pPr lvl="0"/>
            <a:r>
              <a:rPr lang="pt-PT" sz="1500" dirty="0">
                <a:latin typeface="Crimson Text"/>
                <a:ea typeface="Crimson Text"/>
                <a:cs typeface="Crimson Text"/>
                <a:sym typeface="Crimson Text"/>
              </a:rPr>
              <a:t>Objetivos educativos</a:t>
            </a:r>
            <a:endParaRPr sz="1500" dirty="0">
              <a:latin typeface="Crimson Text"/>
              <a:ea typeface="Crimson Text"/>
              <a:cs typeface="Crimson Text"/>
              <a:sym typeface="Crimson Text"/>
            </a:endParaRPr>
          </a:p>
        </p:txBody>
      </p:sp>
      <p:sp>
        <p:nvSpPr>
          <p:cNvPr id="4" name="Google Shape;74;p16">
            <a:extLst>
              <a:ext uri="{FF2B5EF4-FFF2-40B4-BE49-F238E27FC236}">
                <a16:creationId xmlns:a16="http://schemas.microsoft.com/office/drawing/2014/main" id="{BFDF2152-D518-C1D2-700D-30676B456F29}"/>
              </a:ext>
            </a:extLst>
          </p:cNvPr>
          <p:cNvSpPr txBox="1"/>
          <p:nvPr/>
        </p:nvSpPr>
        <p:spPr>
          <a:xfrm>
            <a:off x="1360188" y="3190414"/>
            <a:ext cx="9992858" cy="847431"/>
          </a:xfrm>
          <a:prstGeom prst="rect">
            <a:avLst/>
          </a:prstGeom>
          <a:noFill/>
          <a:ln>
            <a:noFill/>
          </a:ln>
        </p:spPr>
        <p:txBody>
          <a:bodyPr spcFirstLastPara="1" wrap="square" lIns="91425" tIns="91425" rIns="91425" bIns="91425" anchor="t" anchorCtr="0">
            <a:noAutofit/>
          </a:bodyPr>
          <a:lstStyle/>
          <a:p>
            <a:pPr lvl="0"/>
            <a:r>
              <a:rPr lang="pt-PT" sz="1600" dirty="0">
                <a:latin typeface="Crimson Text"/>
                <a:ea typeface="Crimson Text"/>
                <a:cs typeface="Crimson Text"/>
                <a:sym typeface="Crimson Text"/>
              </a:rPr>
              <a:t>Os alunos irão nomear os principais fatores ambientais que afetam o crescimento das plantas, identificar os elementos estruturais básicos das explorações agrícolas em ambiente controlado, reconhecer as diferenças entre estufas e fábricas de plantas e compreender as tecnologias utilizadas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5" name="Google Shape;75;p16">
            <a:extLst>
              <a:ext uri="{FF2B5EF4-FFF2-40B4-BE49-F238E27FC236}">
                <a16:creationId xmlns:a16="http://schemas.microsoft.com/office/drawing/2014/main" id="{002CEF3F-60AF-2D68-0F66-29B7BC8BDBE6}"/>
              </a:ext>
            </a:extLst>
          </p:cNvPr>
          <p:cNvSpPr txBox="1"/>
          <p:nvPr/>
        </p:nvSpPr>
        <p:spPr>
          <a:xfrm>
            <a:off x="1360188" y="2931215"/>
            <a:ext cx="8110800" cy="370800"/>
          </a:xfrm>
          <a:prstGeom prst="rect">
            <a:avLst/>
          </a:prstGeom>
          <a:noFill/>
          <a:ln>
            <a:noFill/>
          </a:ln>
        </p:spPr>
        <p:txBody>
          <a:bodyPr spcFirstLastPara="1" wrap="square" lIns="91425" tIns="91425" rIns="91425" bIns="91425" anchor="ctr" anchorCtr="0">
            <a:noAutofit/>
          </a:bodyPr>
          <a:lstStyle/>
          <a:p>
            <a:pPr lvl="0"/>
            <a:r>
              <a:rPr lang="pt-PT" b="1" dirty="0">
                <a:latin typeface="Crimson Text"/>
                <a:ea typeface="Crimson Text"/>
                <a:cs typeface="Crimson Text"/>
                <a:sym typeface="Crimson Text"/>
              </a:rPr>
              <a:t>Conhecimento</a:t>
            </a:r>
            <a:endParaRPr b="1" dirty="0">
              <a:latin typeface="Crimson Text"/>
              <a:ea typeface="Crimson Text"/>
              <a:cs typeface="Crimson Text"/>
              <a:sym typeface="Crimson Text"/>
            </a:endParaRPr>
          </a:p>
        </p:txBody>
      </p:sp>
      <p:sp>
        <p:nvSpPr>
          <p:cNvPr id="6" name="Google Shape;76;p16">
            <a:extLst>
              <a:ext uri="{FF2B5EF4-FFF2-40B4-BE49-F238E27FC236}">
                <a16:creationId xmlns:a16="http://schemas.microsoft.com/office/drawing/2014/main" id="{B74803DF-2853-93A2-656A-5EFDF60246B9}"/>
              </a:ext>
            </a:extLst>
          </p:cNvPr>
          <p:cNvSpPr txBox="1"/>
          <p:nvPr/>
        </p:nvSpPr>
        <p:spPr>
          <a:xfrm>
            <a:off x="1360188" y="4310015"/>
            <a:ext cx="9503970" cy="738900"/>
          </a:xfrm>
          <a:prstGeom prst="rect">
            <a:avLst/>
          </a:prstGeom>
          <a:noFill/>
          <a:ln>
            <a:noFill/>
          </a:ln>
        </p:spPr>
        <p:txBody>
          <a:bodyPr spcFirstLastPara="1" wrap="square" lIns="91425" tIns="91425" rIns="91425" bIns="91425" anchor="t" anchorCtr="0">
            <a:noAutofit/>
          </a:bodyPr>
          <a:lstStyle/>
          <a:p>
            <a:pPr lvl="0"/>
            <a:r>
              <a:rPr lang="pt-PT" sz="1600" dirty="0">
                <a:latin typeface="Crimson Text"/>
                <a:ea typeface="Crimson Text"/>
                <a:cs typeface="Crimson Text"/>
                <a:sym typeface="Crimson Text"/>
              </a:rPr>
              <a:t>Identificar e utilizar as tecnologias e equipamentos necessários para controlar o ambiente nas estufas, manipular os fatores ambientais e calcular as necessidades energéticas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7" name="Google Shape;77;p16">
            <a:extLst>
              <a:ext uri="{FF2B5EF4-FFF2-40B4-BE49-F238E27FC236}">
                <a16:creationId xmlns:a16="http://schemas.microsoft.com/office/drawing/2014/main" id="{E68DEBC0-08E4-00A4-ED21-B9FABDEBFF24}"/>
              </a:ext>
            </a:extLst>
          </p:cNvPr>
          <p:cNvSpPr txBox="1"/>
          <p:nvPr/>
        </p:nvSpPr>
        <p:spPr>
          <a:xfrm>
            <a:off x="1360188" y="4054415"/>
            <a:ext cx="8110800" cy="370800"/>
          </a:xfrm>
          <a:prstGeom prst="rect">
            <a:avLst/>
          </a:prstGeom>
          <a:noFill/>
          <a:ln>
            <a:noFill/>
          </a:ln>
        </p:spPr>
        <p:txBody>
          <a:bodyPr spcFirstLastPara="1" wrap="square" lIns="91425" tIns="91425" rIns="91425" bIns="91425" anchor="ctr" anchorCtr="0">
            <a:noAutofit/>
          </a:bodyPr>
          <a:lstStyle/>
          <a:p>
            <a:pPr lvl="0"/>
            <a:r>
              <a:rPr lang="pt-PT" b="1" dirty="0">
                <a:latin typeface="Crimson Text"/>
                <a:ea typeface="Crimson Text"/>
                <a:cs typeface="Crimson Text"/>
                <a:sym typeface="Crimson Text"/>
              </a:rPr>
              <a:t>Habilidades</a:t>
            </a:r>
            <a:endParaRPr b="1" dirty="0">
              <a:latin typeface="Crimson Text"/>
              <a:ea typeface="Crimson Text"/>
              <a:cs typeface="Crimson Text"/>
              <a:sym typeface="Crimson Text"/>
            </a:endParaRPr>
          </a:p>
        </p:txBody>
      </p:sp>
      <p:sp>
        <p:nvSpPr>
          <p:cNvPr id="8" name="Google Shape;78;p16">
            <a:extLst>
              <a:ext uri="{FF2B5EF4-FFF2-40B4-BE49-F238E27FC236}">
                <a16:creationId xmlns:a16="http://schemas.microsoft.com/office/drawing/2014/main" id="{855128BE-5807-42C3-AB67-F3CB088E51D1}"/>
              </a:ext>
            </a:extLst>
          </p:cNvPr>
          <p:cNvSpPr txBox="1"/>
          <p:nvPr/>
        </p:nvSpPr>
        <p:spPr>
          <a:xfrm>
            <a:off x="1360188" y="5433215"/>
            <a:ext cx="9639772" cy="738900"/>
          </a:xfrm>
          <a:prstGeom prst="rect">
            <a:avLst/>
          </a:prstGeom>
          <a:noFill/>
          <a:ln>
            <a:noFill/>
          </a:ln>
        </p:spPr>
        <p:txBody>
          <a:bodyPr spcFirstLastPara="1" wrap="square" lIns="91425" tIns="91425" rIns="91425" bIns="91425" anchor="t" anchorCtr="0">
            <a:noAutofit/>
          </a:bodyPr>
          <a:lstStyle/>
          <a:p>
            <a:pPr lvl="0"/>
            <a:r>
              <a:rPr lang="pt-PT" sz="1600" dirty="0">
                <a:latin typeface="Crimson Text"/>
                <a:ea typeface="Crimson Text"/>
                <a:cs typeface="Crimson Text"/>
                <a:sym typeface="Crimson Text"/>
              </a:rPr>
              <a:t>Conceber e explorar explorações agrícolas em ambiente controlado e avaliar o custo do controlo ambiental em estufas ou fábricas de plantas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9" name="Google Shape;79;p16">
            <a:extLst>
              <a:ext uri="{FF2B5EF4-FFF2-40B4-BE49-F238E27FC236}">
                <a16:creationId xmlns:a16="http://schemas.microsoft.com/office/drawing/2014/main" id="{52C8662A-7977-0655-405C-9ED6B40BE723}"/>
              </a:ext>
            </a:extLst>
          </p:cNvPr>
          <p:cNvSpPr txBox="1"/>
          <p:nvPr/>
        </p:nvSpPr>
        <p:spPr>
          <a:xfrm>
            <a:off x="1360188" y="5177615"/>
            <a:ext cx="8110800" cy="370800"/>
          </a:xfrm>
          <a:prstGeom prst="rect">
            <a:avLst/>
          </a:prstGeom>
          <a:noFill/>
          <a:ln>
            <a:noFill/>
          </a:ln>
        </p:spPr>
        <p:txBody>
          <a:bodyPr spcFirstLastPara="1" wrap="square" lIns="91425" tIns="91425" rIns="91425" bIns="91425" anchor="ctr" anchorCtr="0">
            <a:noAutofit/>
          </a:bodyPr>
          <a:lstStyle/>
          <a:p>
            <a:pPr lvl="0"/>
            <a:r>
              <a:rPr lang="pt-PT" b="1" dirty="0">
                <a:latin typeface="Crimson Text"/>
                <a:ea typeface="Crimson Text"/>
                <a:cs typeface="Crimson Text"/>
                <a:sym typeface="Crimson Text"/>
              </a:rPr>
              <a:t>Competências</a:t>
            </a:r>
            <a:endParaRPr b="1" dirty="0">
              <a:latin typeface="Crimson Text"/>
              <a:ea typeface="Crimson Text"/>
              <a:cs typeface="Crimson Text"/>
              <a:sym typeface="Crimson Text"/>
            </a:endParaRPr>
          </a:p>
        </p:txBody>
      </p:sp>
    </p:spTree>
    <p:extLst>
      <p:ext uri="{BB962C8B-B14F-4D97-AF65-F5344CB8AC3E}">
        <p14:creationId xmlns:p14="http://schemas.microsoft.com/office/powerpoint/2010/main" val="115938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7">
            <a:extLst>
              <a:ext uri="{FF2B5EF4-FFF2-40B4-BE49-F238E27FC236}">
                <a16:creationId xmlns:a16="http://schemas.microsoft.com/office/drawing/2014/main" id="{06F793E2-307D-6E87-186C-FE149BD8B574}"/>
              </a:ext>
            </a:extLst>
          </p:cNvPr>
          <p:cNvSpPr txBox="1"/>
          <p:nvPr/>
        </p:nvSpPr>
        <p:spPr>
          <a:xfrm>
            <a:off x="1506837" y="1662249"/>
            <a:ext cx="8110800" cy="892800"/>
          </a:xfrm>
          <a:prstGeom prst="rect">
            <a:avLst/>
          </a:prstGeom>
          <a:noFill/>
          <a:ln>
            <a:noFill/>
          </a:ln>
        </p:spPr>
        <p:txBody>
          <a:bodyPr spcFirstLastPara="1" wrap="square" lIns="91425" tIns="91425" rIns="91425" bIns="91425" anchor="b" anchorCtr="0">
            <a:noAutofit/>
          </a:bodyPr>
          <a:lstStyle/>
          <a:p>
            <a:pPr lvl="0"/>
            <a:r>
              <a:rPr lang="en" sz="2500" dirty="0">
                <a:latin typeface="Frank Ruhl Libre"/>
                <a:ea typeface="Frank Ruhl Libre"/>
                <a:cs typeface="Frank Ruhl Libre"/>
                <a:sym typeface="Frank Ruhl Libre"/>
              </a:rPr>
              <a:t>Subuni</a:t>
            </a:r>
            <a:r>
              <a:rPr lang="pt-PT" sz="2500" dirty="0">
                <a:latin typeface="Frank Ruhl Libre"/>
                <a:ea typeface="Frank Ruhl Libre"/>
                <a:cs typeface="Frank Ruhl Libre"/>
                <a:sym typeface="Frank Ruhl Libre"/>
              </a:rPr>
              <a:t>dade</a:t>
            </a:r>
            <a:r>
              <a:rPr lang="en" sz="2500" dirty="0">
                <a:latin typeface="Frank Ruhl Libre"/>
                <a:ea typeface="Frank Ruhl Libre"/>
                <a:cs typeface="Frank Ruhl Libre"/>
                <a:sym typeface="Frank Ruhl Libre"/>
              </a:rPr>
              <a:t> 1: </a:t>
            </a:r>
            <a:r>
              <a:rPr lang="pt-PT" sz="2500" dirty="0">
                <a:latin typeface="Frank Ruhl Libre"/>
                <a:ea typeface="Frank Ruhl Libre"/>
                <a:cs typeface="Frank Ruhl Libre"/>
                <a:sym typeface="Frank Ruhl Libre"/>
              </a:rPr>
              <a:t>Utilidade da estufa</a:t>
            </a:r>
            <a:endParaRPr sz="2500" dirty="0">
              <a:latin typeface="Frank Ruhl Libre"/>
              <a:ea typeface="Frank Ruhl Libre"/>
              <a:cs typeface="Frank Ruhl Libre"/>
              <a:sym typeface="Frank Ruhl Libre"/>
            </a:endParaRPr>
          </a:p>
        </p:txBody>
      </p:sp>
      <p:sp>
        <p:nvSpPr>
          <p:cNvPr id="5" name="Google Shape;85;p17">
            <a:extLst>
              <a:ext uri="{FF2B5EF4-FFF2-40B4-BE49-F238E27FC236}">
                <a16:creationId xmlns:a16="http://schemas.microsoft.com/office/drawing/2014/main" id="{823755A9-00EA-E1C3-BEEF-FD68998FC629}"/>
              </a:ext>
            </a:extLst>
          </p:cNvPr>
          <p:cNvSpPr txBox="1"/>
          <p:nvPr/>
        </p:nvSpPr>
        <p:spPr>
          <a:xfrm>
            <a:off x="4472412" y="2598249"/>
            <a:ext cx="5803271" cy="3574800"/>
          </a:xfrm>
          <a:prstGeom prst="rect">
            <a:avLst/>
          </a:prstGeom>
          <a:noFill/>
          <a:ln>
            <a:noFill/>
          </a:ln>
        </p:spPr>
        <p:txBody>
          <a:bodyPr spcFirstLastPara="1" wrap="square" lIns="91425" tIns="91425" rIns="91425" bIns="91425" anchor="ctr" anchorCtr="0">
            <a:noAutofit/>
          </a:bodyPr>
          <a:lstStyle/>
          <a:p>
            <a:pPr lvl="0" algn="just"/>
            <a:r>
              <a:rPr lang="pt-PT" dirty="0">
                <a:latin typeface="Crimson Text"/>
                <a:ea typeface="Crimson Text"/>
                <a:cs typeface="Crimson Text"/>
                <a:sym typeface="Crimson Text"/>
              </a:rPr>
              <a:t>Uma estufa é uma estrutura concebida para maximizar a iluminação natural essencial para o crescimento das plantas, protegendo-as das condições climatéricas adversas. Permite a regulação de fatores cruciais para o crescimento das plantas, como a radiação, o calor, a humidade e o CO2. </a:t>
            </a:r>
          </a:p>
          <a:p>
            <a:pPr lvl="0" algn="just"/>
            <a:r>
              <a:rPr lang="pt-PT" dirty="0">
                <a:latin typeface="Crimson Text"/>
                <a:ea typeface="Crimson Text"/>
                <a:cs typeface="Crimson Text"/>
                <a:sym typeface="Crimson Text"/>
              </a:rPr>
              <a:t>A comparação com o cultivo em campo aberto revela vantagens como a proteção contra danos físicos e um controlo mais eficaz das condições ambientais favoráveis ao crescimento das plantas</a:t>
            </a:r>
            <a:r>
              <a:rPr lang="en" dirty="0">
                <a:latin typeface="Crimson Text"/>
                <a:ea typeface="Crimson Text"/>
                <a:cs typeface="Crimson Text"/>
                <a:sym typeface="Crimson Text"/>
              </a:rPr>
              <a:t>.</a:t>
            </a:r>
            <a:endParaRPr dirty="0">
              <a:latin typeface="Crimson Text"/>
              <a:ea typeface="Crimson Text"/>
              <a:cs typeface="Crimson Text"/>
              <a:sym typeface="Crimson Text"/>
            </a:endParaRPr>
          </a:p>
        </p:txBody>
      </p:sp>
    </p:spTree>
    <p:extLst>
      <p:ext uri="{BB962C8B-B14F-4D97-AF65-F5344CB8AC3E}">
        <p14:creationId xmlns:p14="http://schemas.microsoft.com/office/powerpoint/2010/main" val="353418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7">
            <a:extLst>
              <a:ext uri="{FF2B5EF4-FFF2-40B4-BE49-F238E27FC236}">
                <a16:creationId xmlns:a16="http://schemas.microsoft.com/office/drawing/2014/main" id="{60C38E74-1D50-9365-F121-6CAAC67EA871}"/>
              </a:ext>
            </a:extLst>
          </p:cNvPr>
          <p:cNvSpPr txBox="1"/>
          <p:nvPr/>
        </p:nvSpPr>
        <p:spPr>
          <a:xfrm>
            <a:off x="1627608" y="1489721"/>
            <a:ext cx="8110800" cy="892800"/>
          </a:xfrm>
          <a:prstGeom prst="rect">
            <a:avLst/>
          </a:prstGeom>
          <a:noFill/>
          <a:ln>
            <a:noFill/>
          </a:ln>
        </p:spPr>
        <p:txBody>
          <a:bodyPr spcFirstLastPara="1" wrap="square" lIns="91425" tIns="91425" rIns="91425" bIns="91425" anchor="b" anchorCtr="0">
            <a:noAutofit/>
          </a:bodyPr>
          <a:lstStyle/>
          <a:p>
            <a:pPr lvl="0"/>
            <a:r>
              <a:rPr lang="pt-PT" sz="2500" dirty="0">
                <a:latin typeface="Frank Ruhl Libre"/>
                <a:ea typeface="Frank Ruhl Libre"/>
                <a:cs typeface="Frank Ruhl Libre"/>
                <a:sym typeface="Frank Ruhl Libre"/>
              </a:rPr>
              <a:t>A vantagem da estufa</a:t>
            </a:r>
            <a:endParaRPr sz="2500" dirty="0">
              <a:latin typeface="Frank Ruhl Libre"/>
              <a:ea typeface="Frank Ruhl Libre"/>
              <a:cs typeface="Frank Ruhl Libre"/>
              <a:sym typeface="Frank Ruhl Libre"/>
            </a:endParaRPr>
          </a:p>
        </p:txBody>
      </p:sp>
      <p:sp>
        <p:nvSpPr>
          <p:cNvPr id="3" name="Google Shape;85;p17">
            <a:extLst>
              <a:ext uri="{FF2B5EF4-FFF2-40B4-BE49-F238E27FC236}">
                <a16:creationId xmlns:a16="http://schemas.microsoft.com/office/drawing/2014/main" id="{8A6AC614-F9D5-AC29-A4E9-60893DA60EAA}"/>
              </a:ext>
            </a:extLst>
          </p:cNvPr>
          <p:cNvSpPr txBox="1"/>
          <p:nvPr/>
        </p:nvSpPr>
        <p:spPr>
          <a:xfrm>
            <a:off x="1627608" y="2281721"/>
            <a:ext cx="81108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4" name="Google Shape;86;p17">
            <a:extLst>
              <a:ext uri="{FF2B5EF4-FFF2-40B4-BE49-F238E27FC236}">
                <a16:creationId xmlns:a16="http://schemas.microsoft.com/office/drawing/2014/main" id="{FB07D58D-87A6-CE5C-5AFE-030407008962}"/>
              </a:ext>
            </a:extLst>
          </p:cNvPr>
          <p:cNvSpPr txBox="1"/>
          <p:nvPr/>
        </p:nvSpPr>
        <p:spPr>
          <a:xfrm>
            <a:off x="5391248" y="3052691"/>
            <a:ext cx="4839168" cy="1293000"/>
          </a:xfrm>
          <a:prstGeom prst="rect">
            <a:avLst/>
          </a:prstGeom>
          <a:noFill/>
          <a:ln>
            <a:noFill/>
          </a:ln>
        </p:spPr>
        <p:txBody>
          <a:bodyPr spcFirstLastPara="1" wrap="square" lIns="91425" tIns="91425" rIns="91425" bIns="91425" anchor="t" anchorCtr="0">
            <a:noAutofit/>
          </a:bodyPr>
          <a:lstStyle/>
          <a:p>
            <a:pPr lvl="0"/>
            <a:r>
              <a:rPr lang="pt-PT" sz="1600" dirty="0">
                <a:latin typeface="Crimson Text"/>
                <a:ea typeface="Crimson Text"/>
                <a:cs typeface="Crimson Text"/>
                <a:sym typeface="Crimson Text"/>
              </a:rPr>
              <a:t>As estufas criam um ambiente controlado para otimizar o crescimento das plantas, regulando a temperatura, a humidade, a luz e outros fatores para proteger as plantas das condições climáticas adversas e aumentar a produção</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5" name="Google Shape;87;p17">
            <a:extLst>
              <a:ext uri="{FF2B5EF4-FFF2-40B4-BE49-F238E27FC236}">
                <a16:creationId xmlns:a16="http://schemas.microsoft.com/office/drawing/2014/main" id="{BC18142E-3636-474A-37DA-35A7CDF2CA14}"/>
              </a:ext>
            </a:extLst>
          </p:cNvPr>
          <p:cNvSpPr txBox="1"/>
          <p:nvPr/>
        </p:nvSpPr>
        <p:spPr>
          <a:xfrm>
            <a:off x="5427462" y="2666957"/>
            <a:ext cx="4320000" cy="370800"/>
          </a:xfrm>
          <a:prstGeom prst="rect">
            <a:avLst/>
          </a:prstGeom>
          <a:noFill/>
          <a:ln>
            <a:noFill/>
          </a:ln>
        </p:spPr>
        <p:txBody>
          <a:bodyPr spcFirstLastPara="1" wrap="square" lIns="91425" tIns="91425" rIns="91425" bIns="91425" anchor="ctr" anchorCtr="0">
            <a:noAutofit/>
          </a:bodyPr>
          <a:lstStyle/>
          <a:p>
            <a:pPr lvl="0"/>
            <a:r>
              <a:rPr lang="pt-PT" b="1" dirty="0">
                <a:latin typeface="Crimson Text"/>
                <a:ea typeface="Crimson Text"/>
                <a:cs typeface="Crimson Text"/>
                <a:sym typeface="Crimson Text"/>
              </a:rPr>
              <a:t>Objetivo e funcionalidade</a:t>
            </a:r>
            <a:endParaRPr b="1" dirty="0">
              <a:latin typeface="Crimson Text"/>
              <a:ea typeface="Crimson Text"/>
              <a:cs typeface="Crimson Text"/>
              <a:sym typeface="Crimson Text"/>
            </a:endParaRPr>
          </a:p>
        </p:txBody>
      </p:sp>
      <p:sp>
        <p:nvSpPr>
          <p:cNvPr id="6" name="Google Shape;88;p17">
            <a:extLst>
              <a:ext uri="{FF2B5EF4-FFF2-40B4-BE49-F238E27FC236}">
                <a16:creationId xmlns:a16="http://schemas.microsoft.com/office/drawing/2014/main" id="{ABE1C096-5DB6-5CCB-3FFF-8DAD5F19A8D3}"/>
              </a:ext>
            </a:extLst>
          </p:cNvPr>
          <p:cNvSpPr txBox="1"/>
          <p:nvPr/>
        </p:nvSpPr>
        <p:spPr>
          <a:xfrm>
            <a:off x="5418407" y="4974521"/>
            <a:ext cx="4630939" cy="1293000"/>
          </a:xfrm>
          <a:prstGeom prst="rect">
            <a:avLst/>
          </a:prstGeom>
          <a:noFill/>
          <a:ln>
            <a:noFill/>
          </a:ln>
        </p:spPr>
        <p:txBody>
          <a:bodyPr spcFirstLastPara="1" wrap="square" lIns="91425" tIns="91425" rIns="91425" bIns="91425" anchor="t" anchorCtr="0">
            <a:noAutofit/>
          </a:bodyPr>
          <a:lstStyle/>
          <a:p>
            <a:pPr lvl="0" algn="just"/>
            <a:r>
              <a:rPr lang="pt-PT" sz="1600" dirty="0">
                <a:latin typeface="Crimson Text"/>
                <a:ea typeface="Crimson Text"/>
                <a:cs typeface="Crimson Text"/>
                <a:sym typeface="Crimson Text"/>
              </a:rPr>
              <a:t>As estufas evitam os danos causados às culturas pelas condições meteorológicas, permitem a regulação dos </a:t>
            </a:r>
            <a:r>
              <a:rPr lang="pt-PT" sz="1600" dirty="0" err="1">
                <a:latin typeface="Crimson Text"/>
                <a:ea typeface="Crimson Text"/>
                <a:cs typeface="Crimson Text"/>
                <a:sym typeface="Crimson Text"/>
              </a:rPr>
              <a:t>factores</a:t>
            </a:r>
            <a:r>
              <a:rPr lang="pt-PT" sz="1600" dirty="0">
                <a:latin typeface="Crimson Text"/>
                <a:ea typeface="Crimson Text"/>
                <a:cs typeface="Crimson Text"/>
                <a:sym typeface="Crimson Text"/>
              </a:rPr>
              <a:t> ambientais na copa e nas raízes das plantas e proporcionam uma proteção eficaz contra as doenças devido ao seu espaço fechado</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7" name="Google Shape;89;p17">
            <a:extLst>
              <a:ext uri="{FF2B5EF4-FFF2-40B4-BE49-F238E27FC236}">
                <a16:creationId xmlns:a16="http://schemas.microsoft.com/office/drawing/2014/main" id="{2B8FC4B3-B5C7-8007-5AD5-3AEB697F2F9D}"/>
              </a:ext>
            </a:extLst>
          </p:cNvPr>
          <p:cNvSpPr txBox="1"/>
          <p:nvPr/>
        </p:nvSpPr>
        <p:spPr>
          <a:xfrm>
            <a:off x="5418408" y="4465638"/>
            <a:ext cx="4639992" cy="370800"/>
          </a:xfrm>
          <a:prstGeom prst="rect">
            <a:avLst/>
          </a:prstGeom>
          <a:noFill/>
          <a:ln>
            <a:noFill/>
          </a:ln>
        </p:spPr>
        <p:txBody>
          <a:bodyPr spcFirstLastPara="1" wrap="square" lIns="91425" tIns="91425" rIns="91425" bIns="91425" anchor="ctr" anchorCtr="0">
            <a:noAutofit/>
          </a:bodyPr>
          <a:lstStyle/>
          <a:p>
            <a:pPr lvl="0"/>
            <a:r>
              <a:rPr lang="pt-PT" b="1" dirty="0">
                <a:latin typeface="Crimson Text"/>
                <a:ea typeface="Crimson Text"/>
                <a:cs typeface="Crimson Text"/>
                <a:sym typeface="Crimson Text"/>
              </a:rPr>
              <a:t>Comparação com o cultivo em campo aberto</a:t>
            </a:r>
            <a:endParaRPr b="1" dirty="0">
              <a:latin typeface="Crimson Text"/>
              <a:ea typeface="Crimson Text"/>
              <a:cs typeface="Crimson Text"/>
              <a:sym typeface="Crimson Text"/>
            </a:endParaRPr>
          </a:p>
        </p:txBody>
      </p:sp>
    </p:spTree>
    <p:extLst>
      <p:ext uri="{BB962C8B-B14F-4D97-AF65-F5344CB8AC3E}">
        <p14:creationId xmlns:p14="http://schemas.microsoft.com/office/powerpoint/2010/main" val="214368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8">
            <a:extLst>
              <a:ext uri="{FF2B5EF4-FFF2-40B4-BE49-F238E27FC236}">
                <a16:creationId xmlns:a16="http://schemas.microsoft.com/office/drawing/2014/main" id="{F1773726-0207-C427-B44C-86A8E9B9F873}"/>
              </a:ext>
            </a:extLst>
          </p:cNvPr>
          <p:cNvSpPr txBox="1"/>
          <p:nvPr/>
        </p:nvSpPr>
        <p:spPr>
          <a:xfrm>
            <a:off x="478674" y="1622169"/>
            <a:ext cx="3338423" cy="1063745"/>
          </a:xfrm>
          <a:prstGeom prst="rect">
            <a:avLst/>
          </a:prstGeom>
          <a:noFill/>
          <a:ln>
            <a:noFill/>
          </a:ln>
        </p:spPr>
        <p:txBody>
          <a:bodyPr spcFirstLastPara="1" wrap="square" lIns="91425" tIns="91425" rIns="91425" bIns="91425" anchor="b" anchorCtr="0">
            <a:noAutofit/>
          </a:bodyPr>
          <a:lstStyle/>
          <a:p>
            <a:pPr lvl="0"/>
            <a:r>
              <a:rPr lang="pt-PT" sz="2000" b="1" dirty="0">
                <a:latin typeface="Frank Ruhl Libre"/>
                <a:ea typeface="Frank Ruhl Libre"/>
                <a:cs typeface="Frank Ruhl Libre"/>
                <a:sym typeface="Frank Ruhl Libre"/>
              </a:rPr>
              <a:t>Fatores ambientais que influenciam o crescimento das plantas</a:t>
            </a:r>
            <a:endParaRPr sz="2000" b="1" dirty="0">
              <a:latin typeface="Frank Ruhl Libre"/>
              <a:ea typeface="Frank Ruhl Libre"/>
              <a:cs typeface="Frank Ruhl Libre"/>
              <a:sym typeface="Frank Ruhl Libre"/>
            </a:endParaRPr>
          </a:p>
        </p:txBody>
      </p:sp>
      <p:sp>
        <p:nvSpPr>
          <p:cNvPr id="3" name="Google Shape;91;p18">
            <a:extLst>
              <a:ext uri="{FF2B5EF4-FFF2-40B4-BE49-F238E27FC236}">
                <a16:creationId xmlns:a16="http://schemas.microsoft.com/office/drawing/2014/main" id="{35B2BF00-834D-9917-D97A-A6B11B40577D}"/>
              </a:ext>
            </a:extLst>
          </p:cNvPr>
          <p:cNvSpPr txBox="1"/>
          <p:nvPr/>
        </p:nvSpPr>
        <p:spPr>
          <a:xfrm>
            <a:off x="412690" y="2828041"/>
            <a:ext cx="3338422" cy="3292712"/>
          </a:xfrm>
          <a:prstGeom prst="rect">
            <a:avLst/>
          </a:prstGeom>
          <a:noFill/>
          <a:ln>
            <a:noFill/>
          </a:ln>
        </p:spPr>
        <p:txBody>
          <a:bodyPr spcFirstLastPara="1" wrap="square" lIns="91425" tIns="91425" rIns="91425" bIns="91425" anchor="ctr" anchorCtr="0">
            <a:noAutofit/>
          </a:bodyPr>
          <a:lstStyle/>
          <a:p>
            <a:pPr lvl="0" algn="just"/>
            <a:r>
              <a:rPr lang="pt-PT" sz="1600" dirty="0">
                <a:latin typeface="Crimson Text"/>
                <a:ea typeface="Crimson Text"/>
                <a:cs typeface="Crimson Text"/>
                <a:sym typeface="Crimson Text"/>
              </a:rPr>
              <a:t>O crescimento e o rendimento das plantas em estufas dependem tanto dos fatores da copa (parte aérea), como a radiação e o calor, como dos fatores da raiz (abaixo do solo), como a água e os nutrientes. Diferentes camadas de ambiente dentro da estufa, como o solo e o espaço aéreo, influenciam estes fatores, com tecnologias que permitem a regulação dinâmica destas condições para maximizar a fotossíntese e a saúde das plantas</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4" name="Google Shape;94;p18">
            <a:extLst>
              <a:ext uri="{FF2B5EF4-FFF2-40B4-BE49-F238E27FC236}">
                <a16:creationId xmlns:a16="http://schemas.microsoft.com/office/drawing/2014/main" id="{A22843EB-6BE9-F4D6-5CEB-349F3D3BB43A}"/>
              </a:ext>
            </a:extLst>
          </p:cNvPr>
          <p:cNvSpPr txBox="1"/>
          <p:nvPr/>
        </p:nvSpPr>
        <p:spPr>
          <a:xfrm>
            <a:off x="7432222" y="1659342"/>
            <a:ext cx="4389022" cy="734938"/>
          </a:xfrm>
          <a:prstGeom prst="rect">
            <a:avLst/>
          </a:prstGeom>
          <a:noFill/>
          <a:ln>
            <a:noFill/>
          </a:ln>
        </p:spPr>
        <p:txBody>
          <a:bodyPr spcFirstLastPara="1" wrap="square" lIns="91425" tIns="91425" rIns="91425" bIns="91425" anchor="b" anchorCtr="0">
            <a:noAutofit/>
          </a:bodyPr>
          <a:lstStyle/>
          <a:p>
            <a:pPr lvl="0"/>
            <a:r>
              <a:rPr lang="pt-PT" sz="2000" b="1" dirty="0">
                <a:latin typeface="Frank Ruhl Libre"/>
                <a:ea typeface="Frank Ruhl Libre"/>
                <a:cs typeface="Frank Ruhl Libre"/>
                <a:sym typeface="Frank Ruhl Libre"/>
              </a:rPr>
              <a:t>Fatores que influenciam o crescimento das plantas em estufa</a:t>
            </a:r>
            <a:endParaRPr sz="2000" b="1" dirty="0">
              <a:latin typeface="Frank Ruhl Libre"/>
              <a:ea typeface="Frank Ruhl Libre"/>
              <a:cs typeface="Frank Ruhl Libre"/>
              <a:sym typeface="Frank Ruhl Libre"/>
            </a:endParaRPr>
          </a:p>
        </p:txBody>
      </p:sp>
      <p:sp>
        <p:nvSpPr>
          <p:cNvPr id="5" name="Google Shape;95;p18">
            <a:extLst>
              <a:ext uri="{FF2B5EF4-FFF2-40B4-BE49-F238E27FC236}">
                <a16:creationId xmlns:a16="http://schemas.microsoft.com/office/drawing/2014/main" id="{5A4825C5-A62D-D828-BF26-08C62B7BD92A}"/>
              </a:ext>
            </a:extLst>
          </p:cNvPr>
          <p:cNvSpPr txBox="1"/>
          <p:nvPr/>
        </p:nvSpPr>
        <p:spPr>
          <a:xfrm>
            <a:off x="4750370" y="2909343"/>
            <a:ext cx="81108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6" name="Google Shape;96;p18">
            <a:extLst>
              <a:ext uri="{FF2B5EF4-FFF2-40B4-BE49-F238E27FC236}">
                <a16:creationId xmlns:a16="http://schemas.microsoft.com/office/drawing/2014/main" id="{9DA8274C-6380-ED9E-041B-42F93E648A61}"/>
              </a:ext>
            </a:extLst>
          </p:cNvPr>
          <p:cNvSpPr txBox="1"/>
          <p:nvPr/>
        </p:nvSpPr>
        <p:spPr>
          <a:xfrm>
            <a:off x="7532016" y="2919378"/>
            <a:ext cx="4289228" cy="860769"/>
          </a:xfrm>
          <a:prstGeom prst="rect">
            <a:avLst/>
          </a:prstGeom>
          <a:noFill/>
          <a:ln>
            <a:noFill/>
          </a:ln>
        </p:spPr>
        <p:txBody>
          <a:bodyPr spcFirstLastPara="1" wrap="square" lIns="91425" tIns="91425" rIns="91425" bIns="91425" anchor="t" anchorCtr="0">
            <a:noAutofit/>
          </a:bodyPr>
          <a:lstStyle/>
          <a:p>
            <a:pPr lvl="0"/>
            <a:r>
              <a:rPr lang="en" sz="1200" dirty="0">
                <a:latin typeface="Crimson Text"/>
                <a:ea typeface="Crimson Text"/>
                <a:cs typeface="Crimson Text"/>
                <a:sym typeface="Crimson Text"/>
              </a:rPr>
              <a:t> </a:t>
            </a:r>
            <a:r>
              <a:rPr lang="pt-PT" sz="1600" dirty="0">
                <a:latin typeface="Crimson Text"/>
                <a:ea typeface="Crimson Text"/>
                <a:cs typeface="Crimson Text"/>
                <a:sym typeface="Crimson Text"/>
              </a:rPr>
              <a:t>As funções das plantas acima do solo são influenciadas pela radiação, calor, humidade e níveis de dióxido de carbono</a:t>
            </a:r>
            <a:r>
              <a:rPr lang="en" sz="1600" dirty="0">
                <a:latin typeface="Crimson Text"/>
                <a:ea typeface="Crimson Text"/>
                <a:cs typeface="Crimson Text"/>
                <a:sym typeface="Crimson Text"/>
              </a:rPr>
              <a:t>.</a:t>
            </a:r>
            <a:endParaRPr sz="1600" dirty="0">
              <a:latin typeface="Crimson Text"/>
              <a:ea typeface="Crimson Text"/>
              <a:cs typeface="Crimson Text"/>
              <a:sym typeface="Crimson Text"/>
            </a:endParaRPr>
          </a:p>
        </p:txBody>
      </p:sp>
      <p:sp>
        <p:nvSpPr>
          <p:cNvPr id="7" name="Google Shape;97;p18">
            <a:extLst>
              <a:ext uri="{FF2B5EF4-FFF2-40B4-BE49-F238E27FC236}">
                <a16:creationId xmlns:a16="http://schemas.microsoft.com/office/drawing/2014/main" id="{3142B601-34AB-68D8-FFFF-0B614A9B59BB}"/>
              </a:ext>
            </a:extLst>
          </p:cNvPr>
          <p:cNvSpPr txBox="1"/>
          <p:nvPr/>
        </p:nvSpPr>
        <p:spPr>
          <a:xfrm>
            <a:off x="7615288" y="2500514"/>
            <a:ext cx="3635728" cy="370800"/>
          </a:xfrm>
          <a:prstGeom prst="rect">
            <a:avLst/>
          </a:prstGeom>
          <a:noFill/>
          <a:ln>
            <a:noFill/>
          </a:ln>
        </p:spPr>
        <p:txBody>
          <a:bodyPr spcFirstLastPara="1" wrap="square" lIns="91425" tIns="91425" rIns="91425" bIns="91425" anchor="ctr" anchorCtr="0">
            <a:noAutofit/>
          </a:bodyPr>
          <a:lstStyle/>
          <a:p>
            <a:pPr lvl="0"/>
            <a:r>
              <a:rPr lang="pt-PT" b="1" dirty="0">
                <a:latin typeface="Crimson Text"/>
                <a:ea typeface="Crimson Text"/>
                <a:cs typeface="Crimson Text"/>
                <a:sym typeface="Crimson Text"/>
              </a:rPr>
              <a:t>Fatores da Copa</a:t>
            </a:r>
            <a:endParaRPr b="1" dirty="0">
              <a:latin typeface="Crimson Text"/>
              <a:ea typeface="Crimson Text"/>
              <a:cs typeface="Crimson Text"/>
              <a:sym typeface="Crimson Text"/>
            </a:endParaRPr>
          </a:p>
        </p:txBody>
      </p:sp>
      <p:sp>
        <p:nvSpPr>
          <p:cNvPr id="8" name="Google Shape;98;p18">
            <a:extLst>
              <a:ext uri="{FF2B5EF4-FFF2-40B4-BE49-F238E27FC236}">
                <a16:creationId xmlns:a16="http://schemas.microsoft.com/office/drawing/2014/main" id="{D2021187-564D-349E-4BA3-95CC5715DA3D}"/>
              </a:ext>
            </a:extLst>
          </p:cNvPr>
          <p:cNvSpPr txBox="1"/>
          <p:nvPr/>
        </p:nvSpPr>
        <p:spPr>
          <a:xfrm>
            <a:off x="7484881" y="4918031"/>
            <a:ext cx="4392891" cy="841746"/>
          </a:xfrm>
          <a:prstGeom prst="rect">
            <a:avLst/>
          </a:prstGeom>
          <a:noFill/>
          <a:ln>
            <a:noFill/>
          </a:ln>
        </p:spPr>
        <p:txBody>
          <a:bodyPr spcFirstLastPara="1" wrap="square" lIns="91425" tIns="91425" rIns="91425" bIns="91425" anchor="t" anchorCtr="0">
            <a:noAutofit/>
          </a:bodyPr>
          <a:lstStyle/>
          <a:p>
            <a:pPr lvl="0"/>
            <a:r>
              <a:rPr lang="en" sz="1200" dirty="0">
                <a:latin typeface="Crimson Text"/>
                <a:ea typeface="Crimson Text"/>
                <a:cs typeface="Crimson Text"/>
                <a:sym typeface="Crimson Text"/>
              </a:rPr>
              <a:t> </a:t>
            </a:r>
            <a:r>
              <a:rPr lang="pt-PT" sz="1600" dirty="0">
                <a:latin typeface="Crimson Text"/>
                <a:ea typeface="Crimson Text"/>
                <a:cs typeface="Crimson Text"/>
                <a:sym typeface="Crimson Text"/>
              </a:rPr>
              <a:t>As funções da raiz são afetadas pela água, oxigénio, calor, nutrientes inorgânicos e níveis de pH</a:t>
            </a:r>
            <a:r>
              <a:rPr lang="en" sz="1600" dirty="0">
                <a:latin typeface="Crimson Text"/>
                <a:ea typeface="Crimson Text"/>
                <a:cs typeface="Crimson Text"/>
                <a:sym typeface="Crimson Text"/>
              </a:rPr>
              <a:t>.</a:t>
            </a:r>
            <a:endParaRPr sz="1200" dirty="0">
              <a:latin typeface="Crimson Text"/>
              <a:ea typeface="Crimson Text"/>
              <a:cs typeface="Crimson Text"/>
              <a:sym typeface="Crimson Text"/>
            </a:endParaRPr>
          </a:p>
        </p:txBody>
      </p:sp>
      <p:sp>
        <p:nvSpPr>
          <p:cNvPr id="9" name="Google Shape;99;p18">
            <a:extLst>
              <a:ext uri="{FF2B5EF4-FFF2-40B4-BE49-F238E27FC236}">
                <a16:creationId xmlns:a16="http://schemas.microsoft.com/office/drawing/2014/main" id="{6DBD2E4C-2521-3BBA-F54D-E5C5ED84448E}"/>
              </a:ext>
            </a:extLst>
          </p:cNvPr>
          <p:cNvSpPr txBox="1"/>
          <p:nvPr/>
        </p:nvSpPr>
        <p:spPr>
          <a:xfrm>
            <a:off x="7588267" y="4508330"/>
            <a:ext cx="3489079"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PT" b="1" dirty="0">
                <a:latin typeface="Crimson Text"/>
                <a:ea typeface="Crimson Text"/>
                <a:cs typeface="Crimson Text"/>
                <a:sym typeface="Crimson Text"/>
              </a:rPr>
              <a:t>Fatores da Raiz</a:t>
            </a:r>
            <a:endParaRPr b="1" dirty="0">
              <a:latin typeface="Crimson Text"/>
              <a:ea typeface="Crimson Text"/>
              <a:cs typeface="Crimson Text"/>
              <a:sym typeface="Crimson Text"/>
            </a:endParaRPr>
          </a:p>
        </p:txBody>
      </p:sp>
      <p:pic>
        <p:nvPicPr>
          <p:cNvPr id="10" name="9 - Εικόνα"/>
          <p:cNvPicPr/>
          <p:nvPr/>
        </p:nvPicPr>
        <p:blipFill>
          <a:blip r:embed="rId2" cstate="print"/>
          <a:srcRect/>
          <a:stretch>
            <a:fillRect/>
          </a:stretch>
        </p:blipFill>
        <p:spPr bwMode="auto">
          <a:xfrm>
            <a:off x="4033111" y="2026811"/>
            <a:ext cx="3183097" cy="2743152"/>
          </a:xfrm>
          <a:prstGeom prst="rect">
            <a:avLst/>
          </a:prstGeom>
          <a:noFill/>
          <a:ln w="9525">
            <a:noFill/>
            <a:miter lim="800000"/>
            <a:headEnd/>
            <a:tailEnd/>
          </a:ln>
        </p:spPr>
      </p:pic>
    </p:spTree>
    <p:extLst>
      <p:ext uri="{BB962C8B-B14F-4D97-AF65-F5344CB8AC3E}">
        <p14:creationId xmlns:p14="http://schemas.microsoft.com/office/powerpoint/2010/main" val="397442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9">
            <a:extLst>
              <a:ext uri="{FF2B5EF4-FFF2-40B4-BE49-F238E27FC236}">
                <a16:creationId xmlns:a16="http://schemas.microsoft.com/office/drawing/2014/main" id="{F5144904-1F31-DC8E-0425-FAE6DFD3B638}"/>
              </a:ext>
            </a:extLst>
          </p:cNvPr>
          <p:cNvSpPr txBox="1"/>
          <p:nvPr/>
        </p:nvSpPr>
        <p:spPr>
          <a:xfrm>
            <a:off x="1515464" y="1515600"/>
            <a:ext cx="8110800" cy="892800"/>
          </a:xfrm>
          <a:prstGeom prst="rect">
            <a:avLst/>
          </a:prstGeom>
          <a:noFill/>
          <a:ln>
            <a:noFill/>
          </a:ln>
        </p:spPr>
        <p:txBody>
          <a:bodyPr spcFirstLastPara="1" wrap="square" lIns="91425" tIns="91425" rIns="91425" bIns="91425" anchor="b" anchorCtr="0">
            <a:noAutofit/>
          </a:bodyPr>
          <a:lstStyle/>
          <a:p>
            <a:pPr lvl="0"/>
            <a:r>
              <a:rPr lang="en" sz="2500" dirty="0">
                <a:latin typeface="Frank Ruhl Libre"/>
                <a:ea typeface="Frank Ruhl Libre"/>
                <a:cs typeface="Frank Ruhl Libre"/>
                <a:sym typeface="Frank Ruhl Libre"/>
              </a:rPr>
              <a:t>Subuni</a:t>
            </a:r>
            <a:r>
              <a:rPr lang="pt-PT" sz="2500" dirty="0">
                <a:latin typeface="Frank Ruhl Libre"/>
                <a:ea typeface="Frank Ruhl Libre"/>
                <a:cs typeface="Frank Ruhl Libre"/>
                <a:sym typeface="Frank Ruhl Libre"/>
              </a:rPr>
              <a:t>dade</a:t>
            </a:r>
            <a:r>
              <a:rPr lang="en" sz="2500" dirty="0">
                <a:latin typeface="Frank Ruhl Libre"/>
                <a:ea typeface="Frank Ruhl Libre"/>
                <a:cs typeface="Frank Ruhl Libre"/>
                <a:sym typeface="Frank Ruhl Libre"/>
              </a:rPr>
              <a:t> 2: </a:t>
            </a:r>
            <a:r>
              <a:rPr lang="pt-PT" sz="2500" dirty="0">
                <a:latin typeface="Frank Ruhl Libre"/>
                <a:ea typeface="Frank Ruhl Libre"/>
                <a:cs typeface="Frank Ruhl Libre"/>
                <a:sym typeface="Frank Ruhl Libre"/>
              </a:rPr>
              <a:t>Iluminação em estufas</a:t>
            </a:r>
            <a:endParaRPr sz="2500" dirty="0">
              <a:latin typeface="Frank Ruhl Libre"/>
              <a:ea typeface="Frank Ruhl Libre"/>
              <a:cs typeface="Frank Ruhl Libre"/>
              <a:sym typeface="Frank Ruhl Libre"/>
            </a:endParaRPr>
          </a:p>
        </p:txBody>
      </p:sp>
      <p:sp>
        <p:nvSpPr>
          <p:cNvPr id="3" name="Google Shape;97;p19">
            <a:extLst>
              <a:ext uri="{FF2B5EF4-FFF2-40B4-BE49-F238E27FC236}">
                <a16:creationId xmlns:a16="http://schemas.microsoft.com/office/drawing/2014/main" id="{6259CF08-C084-C145-1F8A-B0B05CA9146E}"/>
              </a:ext>
            </a:extLst>
          </p:cNvPr>
          <p:cNvSpPr txBox="1"/>
          <p:nvPr/>
        </p:nvSpPr>
        <p:spPr>
          <a:xfrm>
            <a:off x="716307" y="2514975"/>
            <a:ext cx="5603012" cy="3574800"/>
          </a:xfrm>
          <a:prstGeom prst="rect">
            <a:avLst/>
          </a:prstGeom>
          <a:noFill/>
          <a:ln>
            <a:noFill/>
          </a:ln>
        </p:spPr>
        <p:txBody>
          <a:bodyPr spcFirstLastPara="1" wrap="square" lIns="91425" tIns="91425" rIns="91425" bIns="91425" anchor="ctr" anchorCtr="0">
            <a:noAutofit/>
          </a:bodyPr>
          <a:lstStyle/>
          <a:p>
            <a:pPr lvl="0" algn="just"/>
            <a:r>
              <a:rPr lang="pt-PT" dirty="0">
                <a:latin typeface="Crimson Text"/>
                <a:ea typeface="Crimson Text"/>
                <a:cs typeface="Crimson Text"/>
                <a:sym typeface="Crimson Text"/>
              </a:rPr>
              <a:t>A iluminação das estufas inclui principalmente fontes naturais e, em segundo lugar, fontes artificiais suplementares. A radiação solar natural impulsiona a fotossíntese e o calor dentro da estrutura. </a:t>
            </a:r>
          </a:p>
          <a:p>
            <a:pPr lvl="0" algn="just"/>
            <a:endParaRPr lang="pt-PT" dirty="0">
              <a:latin typeface="Crimson Text"/>
              <a:ea typeface="Crimson Text"/>
              <a:cs typeface="Crimson Text"/>
              <a:sym typeface="Crimson Text"/>
            </a:endParaRPr>
          </a:p>
          <a:p>
            <a:pPr lvl="0" algn="just"/>
            <a:r>
              <a:rPr lang="pt-PT" dirty="0">
                <a:latin typeface="Crimson Text"/>
                <a:ea typeface="Crimson Text"/>
                <a:cs typeface="Crimson Text"/>
                <a:sym typeface="Crimson Text"/>
              </a:rPr>
              <a:t>No entanto, a iluminação artificial, como os </a:t>
            </a:r>
            <a:r>
              <a:rPr lang="pt-PT" dirty="0" err="1">
                <a:latin typeface="Crimson Text"/>
                <a:ea typeface="Crimson Text"/>
                <a:cs typeface="Crimson Text"/>
                <a:sym typeface="Crimson Text"/>
              </a:rPr>
              <a:t>LEDs</a:t>
            </a:r>
            <a:r>
              <a:rPr lang="pt-PT" dirty="0">
                <a:latin typeface="Crimson Text"/>
                <a:ea typeface="Crimson Text"/>
                <a:cs typeface="Crimson Text"/>
                <a:sym typeface="Crimson Text"/>
              </a:rPr>
              <a:t> e outros sistemas, complementa a luz natural, especialmente durante os períodos de pouca luz do dia, ajudando no crescimento das plantas ao regular o fotoperíodo e a intensidade da luz necessária para uma produção ótima das plantas</a:t>
            </a:r>
            <a:r>
              <a:rPr lang="en" dirty="0">
                <a:latin typeface="Crimson Text"/>
                <a:ea typeface="Crimson Text"/>
                <a:cs typeface="Crimson Text"/>
                <a:sym typeface="Crimson Text"/>
              </a:rPr>
              <a:t>.</a:t>
            </a:r>
            <a:endParaRPr dirty="0">
              <a:latin typeface="Crimson Text"/>
              <a:ea typeface="Crimson Text"/>
              <a:cs typeface="Crimson Text"/>
              <a:sym typeface="Crimson Text"/>
            </a:endParaRPr>
          </a:p>
        </p:txBody>
      </p:sp>
      <p:pic>
        <p:nvPicPr>
          <p:cNvPr id="4" name="3 - Εικόνα" descr="D:\EDUCATION\TEI\ΤΗΕΚΑ\ΘΕΡΜΟΚΗΠΙΑ\PHOTOS\CERTHON\CERTHON47.jpg"/>
          <p:cNvPicPr/>
          <p:nvPr/>
        </p:nvPicPr>
        <p:blipFill>
          <a:blip r:embed="rId2" cstate="print"/>
          <a:srcRect/>
          <a:stretch>
            <a:fillRect/>
          </a:stretch>
        </p:blipFill>
        <p:spPr bwMode="auto">
          <a:xfrm>
            <a:off x="7091382" y="4575017"/>
            <a:ext cx="2880000" cy="1981200"/>
          </a:xfrm>
          <a:prstGeom prst="rect">
            <a:avLst/>
          </a:prstGeom>
          <a:noFill/>
        </p:spPr>
      </p:pic>
      <p:pic>
        <p:nvPicPr>
          <p:cNvPr id="8194" name="Picture 2" descr="C:\D\EDUCATION\TEI\1ΠΑΠΕΛ\ΠΠΣ\ΕΛΑΘ\ΕΛΑΘ 2020\ΥΛΙΚΟ ΠΡΟΕΤΟΙΜΑΣΙΑΣ\geothermische1.jpg"/>
          <p:cNvPicPr>
            <a:picLocks noChangeAspect="1" noChangeArrowheads="1"/>
          </p:cNvPicPr>
          <p:nvPr/>
        </p:nvPicPr>
        <p:blipFill>
          <a:blip r:embed="rId3"/>
          <a:srcRect/>
          <a:stretch>
            <a:fillRect/>
          </a:stretch>
        </p:blipFill>
        <p:spPr bwMode="auto">
          <a:xfrm>
            <a:off x="7107110" y="1846198"/>
            <a:ext cx="2560320" cy="2560320"/>
          </a:xfrm>
          <a:prstGeom prst="rect">
            <a:avLst/>
          </a:prstGeom>
          <a:noFill/>
        </p:spPr>
      </p:pic>
    </p:spTree>
    <p:extLst>
      <p:ext uri="{BB962C8B-B14F-4D97-AF65-F5344CB8AC3E}">
        <p14:creationId xmlns:p14="http://schemas.microsoft.com/office/powerpoint/2010/main" val="206914671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docProps/app.xml><?xml version="1.0" encoding="utf-8"?>
<Properties xmlns="http://schemas.openxmlformats.org/officeDocument/2006/extended-properties" xmlns:vt="http://schemas.openxmlformats.org/officeDocument/2006/docPropsVTypes">
  <Template/>
  <TotalTime>184</TotalTime>
  <Words>1185</Words>
  <Application>Microsoft Office PowerPoint</Application>
  <PresentationFormat>Ecrã Panorâmico</PresentationFormat>
  <Paragraphs>67</Paragraphs>
  <Slides>16</Slides>
  <Notes>0</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16</vt:i4>
      </vt:variant>
    </vt:vector>
  </HeadingPairs>
  <TitlesOfParts>
    <vt:vector size="26" baseType="lpstr">
      <vt:lpstr>Arial</vt:lpstr>
      <vt:lpstr>Calibri</vt:lpstr>
      <vt:lpstr>Calibri Light</vt:lpstr>
      <vt:lpstr>CIDFont+F3</vt:lpstr>
      <vt:lpstr>Crimson Text</vt:lpstr>
      <vt:lpstr>Frank Ruhl Libre</vt:lpstr>
      <vt:lpstr>Minion Pro</vt:lpstr>
      <vt:lpstr>Open Sans</vt:lpstr>
      <vt:lpstr>Times New Roman</vt:lpstr>
      <vt:lpstr>Tema1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22</cp:revision>
  <dcterms:created xsi:type="dcterms:W3CDTF">2022-08-02T09:54:50Z</dcterms:created>
  <dcterms:modified xsi:type="dcterms:W3CDTF">2024-05-14T17:48:49Z</dcterms:modified>
</cp:coreProperties>
</file>