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3"/>
  </p:sldMasterIdLst>
  <p:notesMasterIdLst>
    <p:notesMasterId r:id="rId55"/>
  </p:notesMasterIdLst>
  <p:sldIdLst>
    <p:sldId id="265" r:id="rId4"/>
    <p:sldId id="256" r:id="rId5"/>
    <p:sldId id="260" r:id="rId6"/>
    <p:sldId id="277" r:id="rId7"/>
    <p:sldId id="269" r:id="rId8"/>
    <p:sldId id="278" r:id="rId9"/>
    <p:sldId id="279" r:id="rId10"/>
    <p:sldId id="306" r:id="rId11"/>
    <p:sldId id="281" r:id="rId12"/>
    <p:sldId id="280" r:id="rId13"/>
    <p:sldId id="282" r:id="rId14"/>
    <p:sldId id="283" r:id="rId15"/>
    <p:sldId id="284" r:id="rId16"/>
    <p:sldId id="286" r:id="rId17"/>
    <p:sldId id="287" r:id="rId18"/>
    <p:sldId id="288" r:id="rId19"/>
    <p:sldId id="291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302" r:id="rId28"/>
    <p:sldId id="298" r:id="rId29"/>
    <p:sldId id="303" r:id="rId30"/>
    <p:sldId id="299" r:id="rId31"/>
    <p:sldId id="304" r:id="rId32"/>
    <p:sldId id="300" r:id="rId33"/>
    <p:sldId id="305" r:id="rId34"/>
    <p:sldId id="301" r:id="rId35"/>
    <p:sldId id="307" r:id="rId36"/>
    <p:sldId id="310" r:id="rId37"/>
    <p:sldId id="311" r:id="rId38"/>
    <p:sldId id="313" r:id="rId39"/>
    <p:sldId id="314" r:id="rId40"/>
    <p:sldId id="312" r:id="rId41"/>
    <p:sldId id="324" r:id="rId42"/>
    <p:sldId id="316" r:id="rId43"/>
    <p:sldId id="326" r:id="rId44"/>
    <p:sldId id="327" r:id="rId45"/>
    <p:sldId id="323" r:id="rId46"/>
    <p:sldId id="325" r:id="rId47"/>
    <p:sldId id="315" r:id="rId48"/>
    <p:sldId id="322" r:id="rId49"/>
    <p:sldId id="328" r:id="rId50"/>
    <p:sldId id="317" r:id="rId51"/>
    <p:sldId id="318" r:id="rId52"/>
    <p:sldId id="319" r:id="rId53"/>
    <p:sldId id="275" r:id="rId5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5"/>
    <p:restoredTop sz="96405"/>
  </p:normalViewPr>
  <p:slideViewPr>
    <p:cSldViewPr snapToGrid="0">
      <p:cViewPr varScale="1">
        <p:scale>
          <a:sx n="114" d="100"/>
          <a:sy n="114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50CCE-7475-7B70-9BAD-2063EABAC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95F9D75-88C2-7A97-0D8B-7263A294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Introdução</a:t>
            </a:r>
            <a:r>
              <a:rPr lang="en-GB" sz="3200" dirty="0"/>
              <a:t> à Agricultura vertical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0D4D8C4-96D4-2BDD-7B39-83874DE6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PT" b="1" dirty="0" err="1">
                <a:solidFill>
                  <a:srgbClr val="595959"/>
                </a:solidFill>
                <a:latin typeface="Söhne"/>
              </a:rPr>
              <a:t>Concepção</a:t>
            </a:r>
            <a:r>
              <a:rPr lang="pt-PT" b="1" dirty="0">
                <a:solidFill>
                  <a:srgbClr val="595959"/>
                </a:solidFill>
                <a:latin typeface="Söhne"/>
              </a:rPr>
              <a:t> estrutural de explorações agrícolas verticais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pt-PT" dirty="0">
                <a:latin typeface="Söhne"/>
              </a:rPr>
              <a:t>Sistemas horizontais empilhados: Múltiplos níveis de áreas de cultivo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pt-PT" dirty="0">
                <a:latin typeface="Söhne"/>
              </a:rPr>
              <a:t>Superfícies de crescimento vertical: Inclui paredes verdes e estruturas cilíndricas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t-PT" b="1" dirty="0">
                <a:solidFill>
                  <a:srgbClr val="595959"/>
                </a:solidFill>
                <a:latin typeface="Söhne"/>
              </a:rPr>
              <a:t>Principais componentes de uma quinta vertical típica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Söhne"/>
              </a:rPr>
              <a:t>Estrutura</a:t>
            </a:r>
            <a:r>
              <a:rPr lang="en-US" dirty="0">
                <a:latin typeface="Söhne"/>
              </a:rPr>
              <a:t> </a:t>
            </a:r>
            <a:r>
              <a:rPr lang="en-US" dirty="0" err="1">
                <a:latin typeface="Söhne"/>
              </a:rPr>
              <a:t>hermética</a:t>
            </a:r>
            <a:r>
              <a:rPr lang="en-US" dirty="0">
                <a:latin typeface="Söhne"/>
              </a:rPr>
              <a:t> e </a:t>
            </a:r>
            <a:r>
              <a:rPr lang="en-US" dirty="0" err="1">
                <a:latin typeface="Söhne"/>
              </a:rPr>
              <a:t>isolada</a:t>
            </a:r>
            <a:r>
              <a:rPr lang="en-US" dirty="0">
                <a:latin typeface="Söhne"/>
              </a:rPr>
              <a:t>.</a:t>
            </a:r>
            <a:endParaRPr lang="en-US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20000"/>
              </a:lnSpc>
            </a:pPr>
            <a:r>
              <a:rPr lang="pt-PT" dirty="0">
                <a:latin typeface="Söhne"/>
              </a:rPr>
              <a:t>Canteiros de cultivo de vários níveis com iluminação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pt-PT" dirty="0">
                <a:latin typeface="Söhne"/>
              </a:rPr>
              <a:t>Ar condicionado e ventiladores para controlo do clima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pt-PT" dirty="0">
                <a:latin typeface="Söhne"/>
              </a:rPr>
              <a:t>Sistemas de fornecimento de CO2 e de soluções nutritivas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Söhne"/>
              </a:rPr>
              <a:t>Sistema de </a:t>
            </a:r>
            <a:r>
              <a:rPr lang="en-US" dirty="0" err="1">
                <a:latin typeface="Söhne"/>
              </a:rPr>
              <a:t>gestão</a:t>
            </a:r>
            <a:r>
              <a:rPr lang="en-US" dirty="0">
                <a:latin typeface="Söhne"/>
              </a:rPr>
              <a:t> </a:t>
            </a:r>
            <a:r>
              <a:rPr lang="en-US" dirty="0" err="1">
                <a:latin typeface="Söhne"/>
              </a:rPr>
              <a:t>ambiental</a:t>
            </a:r>
            <a:r>
              <a:rPr lang="en-US" dirty="0">
                <a:latin typeface="Söhne"/>
              </a:rPr>
              <a:t>.</a:t>
            </a:r>
            <a:endParaRPr lang="en-US" i="0" dirty="0">
              <a:solidFill>
                <a:srgbClr val="595959"/>
              </a:solidFill>
              <a:effectLst/>
              <a:latin typeface="Söhne"/>
            </a:endParaRPr>
          </a:p>
          <a:p>
            <a:pPr>
              <a:lnSpc>
                <a:spcPct val="120000"/>
              </a:lnSpc>
            </a:pPr>
            <a:r>
              <a:rPr lang="pt-PT" b="1" dirty="0">
                <a:solidFill>
                  <a:srgbClr val="595959"/>
                </a:solidFill>
                <a:latin typeface="Söhne"/>
              </a:rPr>
              <a:t>Benefícios e protocolos da agricultura vertical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pt-PT" dirty="0">
                <a:latin typeface="Söhne"/>
              </a:rPr>
              <a:t>Melhora as condições de crescimento das plantas, a eficiência da água e reduz as emissões de CO2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pt-PT" dirty="0">
                <a:latin typeface="Söhne"/>
              </a:rPr>
              <a:t>Requer protocolos de higiene rigorosos e tecnologia avançada de monitorização ambiental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pt-PT" dirty="0">
                <a:latin typeface="Söhne"/>
              </a:rPr>
              <a:t>Apresenta um método sustentável e eficiente que pode revolucionar a agricultura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  <a:endParaRPr lang="en-US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8A9242D-71C2-DC99-6D5A-62D5D897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F0B2C4-2A13-ACE0-BA22-988328F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1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5C60-F4AD-7018-F686-0E7EAAB42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CE6D2F0-4836-8777-E4A1-DF879B9A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Visão geral das técnicas de agricultura vertical interna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BF4FC7C-127C-E0B5-F0A7-C9415354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2000" dirty="0">
                <a:solidFill>
                  <a:srgbClr val="595959"/>
                </a:solidFill>
                <a:latin typeface="Söhne"/>
              </a:rPr>
              <a:t>Baseado na Agricultura em Ambiente Controlado (AEC), utilizando sistemas com e sem solo</a:t>
            </a:r>
            <a:r>
              <a:rPr lang="en-US" sz="200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t-PT" sz="2000" dirty="0">
                <a:solidFill>
                  <a:srgbClr val="595959"/>
                </a:solidFill>
                <a:latin typeface="Söhne"/>
              </a:rPr>
              <a:t>Predominam os sistemas hidropónicos (51%), seguidos dos </a:t>
            </a:r>
            <a:r>
              <a:rPr lang="pt-PT" sz="2000" dirty="0" err="1">
                <a:solidFill>
                  <a:srgbClr val="595959"/>
                </a:solidFill>
                <a:latin typeface="Söhne"/>
              </a:rPr>
              <a:t>aeropónicos</a:t>
            </a:r>
            <a:r>
              <a:rPr lang="pt-PT" sz="2000" dirty="0">
                <a:solidFill>
                  <a:srgbClr val="595959"/>
                </a:solidFill>
                <a:latin typeface="Söhne"/>
              </a:rPr>
              <a:t> (20%), dos baseados no solo (13%), dos </a:t>
            </a:r>
            <a:r>
              <a:rPr lang="pt-PT" sz="2000" dirty="0" err="1">
                <a:solidFill>
                  <a:srgbClr val="595959"/>
                </a:solidFill>
                <a:latin typeface="Söhne"/>
              </a:rPr>
              <a:t>aquapónicos</a:t>
            </a:r>
            <a:r>
              <a:rPr lang="pt-PT" sz="2000" dirty="0">
                <a:solidFill>
                  <a:srgbClr val="595959"/>
                </a:solidFill>
                <a:latin typeface="Söhne"/>
              </a:rPr>
              <a:t> (9%) e de outros (6</a:t>
            </a:r>
            <a:r>
              <a:rPr lang="en-US" sz="2000" i="0" dirty="0">
                <a:solidFill>
                  <a:srgbClr val="595959"/>
                </a:solidFill>
                <a:effectLst/>
                <a:latin typeface="Söhne"/>
              </a:rPr>
              <a:t>%).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Sistemas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baseados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 no solo: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Envolvem tabuleiros de solo móveis para absorção de nutrientes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Oferecem retenção de humidade e arejamento, adequados para ciclos de culturas repetidos com fertilização adequada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Requerem conhecimentos especializados em gestão, fertilização e controlo de pragas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Hidroponia</a:t>
            </a:r>
            <a:r>
              <a:rPr lang="en-US" sz="2000" b="1" dirty="0">
                <a:latin typeface="Söhne"/>
              </a:rPr>
              <a:t>:</a:t>
            </a:r>
            <a:endParaRPr lang="en-US" sz="2000" b="1" i="0" dirty="0"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As plantas crescem em soluções de nutrientes sem solo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Os sistemas incluem a técnica de película de nutrientes (NFT), a cultura em águas profundas (DWC) e a </a:t>
            </a:r>
            <a:r>
              <a:rPr lang="pt-PT" sz="2000" dirty="0" err="1">
                <a:latin typeface="Söhne"/>
              </a:rPr>
              <a:t>aeropónica</a:t>
            </a:r>
            <a:r>
              <a:rPr lang="pt-PT" sz="2000" dirty="0">
                <a:latin typeface="Söhne"/>
              </a:rPr>
              <a:t>, centrada na recirculação eficiente de nutrientes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Reduz a evaporação da água e conserva os recursos, embora seja sensível a perturbações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8CB9191-3CD2-F834-3B6F-90B5081F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A7E8DA6-61D9-C857-BCB9-D8ED36B4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1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6078F-8859-65B7-6E7A-9ECFCDB24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B392AAF-167B-C4FB-5F6E-4570D476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Sistemas</a:t>
            </a:r>
            <a:r>
              <a:rPr lang="en-US" sz="4000" dirty="0"/>
              <a:t> </a:t>
            </a:r>
            <a:r>
              <a:rPr lang="en-US" sz="4000" dirty="0" err="1"/>
              <a:t>Hidropónicos</a:t>
            </a:r>
            <a:endParaRPr lang="en-GB" sz="40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95CAD97-FE5E-9B8D-1431-F12A1973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8FF5598-04E6-E57B-517B-8A14D42B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1D75756-265C-D80D-9306-10AF9040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19505-4688-C8D4-DAB6-D57DFA508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80"/>
          <a:stretch/>
        </p:blipFill>
        <p:spPr bwMode="auto">
          <a:xfrm>
            <a:off x="838200" y="1571127"/>
            <a:ext cx="4871514" cy="443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2FD3C-4213-46E5-F844-DDC700E8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0"/>
          <a:stretch/>
        </p:blipFill>
        <p:spPr bwMode="auto">
          <a:xfrm>
            <a:off x="5792279" y="1551036"/>
            <a:ext cx="4990943" cy="4341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332F5-6ADB-7950-297E-C35C16BFD07C}"/>
              </a:ext>
            </a:extLst>
          </p:cNvPr>
          <p:cNvSpPr txBox="1"/>
          <p:nvPr/>
        </p:nvSpPr>
        <p:spPr>
          <a:xfrm>
            <a:off x="1315302" y="6007686"/>
            <a:ext cx="9027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Diagrama esquemático de sistemas hidropónicos e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aeropónicos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sem solo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 2023).</a:t>
            </a:r>
          </a:p>
        </p:txBody>
      </p:sp>
    </p:spTree>
    <p:extLst>
      <p:ext uri="{BB962C8B-B14F-4D97-AF65-F5344CB8AC3E}">
        <p14:creationId xmlns:p14="http://schemas.microsoft.com/office/powerpoint/2010/main" val="63492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D5F7-7804-28F1-9347-015618550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AEFA625-C962-49C6-003D-0FF2F391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Visão geral das técnicas de agricultura vertical interna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528F7D5-CBFB-4152-7894-FB68C76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Aeropónicas</a:t>
            </a:r>
            <a:endParaRPr lang="en-US" sz="2000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Combina a aquacultura e a </a:t>
            </a:r>
            <a:r>
              <a:rPr lang="pt-PT" sz="2000" dirty="0" err="1">
                <a:latin typeface="Söhne"/>
              </a:rPr>
              <a:t>hidroponia</a:t>
            </a:r>
            <a:r>
              <a:rPr lang="pt-PT" sz="2000" dirty="0">
                <a:latin typeface="Söhne"/>
              </a:rPr>
              <a:t> num sistema simbiótico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Os resíduos de peixe fornecem nutrientes às plantas, integrando a filtragem de resíduos e a purificação da água com base em plantas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Adequado para verduras e ervas, conserva a água e aumenta os rendimentos, sendo benéfico para a segurança alimentar em zonas secas.</a:t>
            </a:r>
            <a:endParaRPr lang="en-US" sz="2000" i="0" dirty="0">
              <a:effectLst/>
              <a:latin typeface="Söhne"/>
            </a:endParaRPr>
          </a:p>
          <a:p>
            <a:pPr>
              <a:lnSpc>
                <a:spcPct val="100000"/>
              </a:lnSpc>
            </a:pPr>
            <a:r>
              <a:rPr lang="pt-PT" sz="2000" b="1" dirty="0">
                <a:latin typeface="Söhne"/>
              </a:rPr>
              <a:t>Inovações em </a:t>
            </a:r>
            <a:r>
              <a:rPr lang="pt-PT" sz="2000" b="1" dirty="0" err="1">
                <a:latin typeface="Söhne"/>
              </a:rPr>
              <a:t>hidroponia</a:t>
            </a:r>
            <a:r>
              <a:rPr lang="pt-PT" sz="2000" b="1" dirty="0">
                <a:latin typeface="Söhne"/>
              </a:rPr>
              <a:t> e </a:t>
            </a:r>
            <a:r>
              <a:rPr lang="pt-PT" sz="2000" b="1" dirty="0" err="1">
                <a:latin typeface="Söhne"/>
              </a:rPr>
              <a:t>aeroponia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Desenvolvimento de sistemas modificados ou híbridos, como o NFT multicamadas e os sistemas </a:t>
            </a:r>
            <a:r>
              <a:rPr lang="pt-PT" sz="2000" dirty="0" err="1">
                <a:latin typeface="Söhne"/>
              </a:rPr>
              <a:t>aero-hidro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Introdução da </a:t>
            </a:r>
            <a:r>
              <a:rPr lang="pt-PT" sz="2000" dirty="0" err="1">
                <a:latin typeface="Söhne"/>
              </a:rPr>
              <a:t>revoponia</a:t>
            </a:r>
            <a:r>
              <a:rPr lang="pt-PT" sz="2000" dirty="0">
                <a:latin typeface="Söhne"/>
              </a:rPr>
              <a:t>, promovendo o cultivo de culturas de alta densidade e condições ambientais </a:t>
            </a:r>
            <a:r>
              <a:rPr lang="pt-PT" sz="2000" dirty="0" err="1">
                <a:latin typeface="Söhne"/>
              </a:rPr>
              <a:t>optimizadas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Avanços nos módulos e sistemas hidropónicos que integram microalgas para a produção sustentável de alimentos e bioenergia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FE8739A-C596-82F2-0989-515E1142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B568738-252D-36B9-32DE-9E336B85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9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CEDB-B0D1-ACD2-F623-C75BB0EC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5D0BB50-62C8-483C-44D0-B60D2484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Visão geral das técnicas de agricultura vertical interna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A974B47-9F40-0EB0-187E-720BFC03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5067300" cy="48586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Aquaponia</a:t>
            </a:r>
            <a:endParaRPr lang="en-US" sz="2000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Combina a aquacultura e a </a:t>
            </a:r>
            <a:r>
              <a:rPr lang="pt-PT" sz="2000" dirty="0" err="1">
                <a:latin typeface="Söhne"/>
              </a:rPr>
              <a:t>hidroponia</a:t>
            </a:r>
            <a:r>
              <a:rPr lang="pt-PT" sz="2000" dirty="0">
                <a:latin typeface="Söhne"/>
              </a:rPr>
              <a:t> num sistema simbiótico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Os resíduos de peixe fornecem nutrientes às plantas, integrando a filtragem de resíduos e a purificação da água com base em plantas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Adequado para verduras e ervas, conserva a água e aumenta os rendimentos, sendo benéfico para a segurança alimentar em zonas secas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B446F4A-EF29-F7C2-C8CB-793F0488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3EB8A08-6526-C2C0-BFBB-CEB5B4BD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Aquaponics - a better solution - a Food and Drink crowdfunding project in  Bedford by Luke Clifford">
            <a:extLst>
              <a:ext uri="{FF2B5EF4-FFF2-40B4-BE49-F238E27FC236}">
                <a16:creationId xmlns:a16="http://schemas.microsoft.com/office/drawing/2014/main" id="{37F10962-78A5-DC97-394A-DC47D8F49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/>
          <a:stretch/>
        </p:blipFill>
        <p:spPr bwMode="auto">
          <a:xfrm>
            <a:off x="6184994" y="1532946"/>
            <a:ext cx="5117342" cy="4760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4F18E-80DF-A70B-AE3C-6FA5E9418E94}"/>
              </a:ext>
            </a:extLst>
          </p:cNvPr>
          <p:cNvSpPr txBox="1"/>
          <p:nvPr/>
        </p:nvSpPr>
        <p:spPr>
          <a:xfrm>
            <a:off x="1320136" y="5318449"/>
            <a:ext cx="4416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Diagrama esquemático do sistema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aquapónico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(Source: https://www.crowdfunder.co.</a:t>
            </a:r>
            <a:r>
              <a:rPr lang="en-US" sz="1600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uk </a:t>
            </a:r>
            <a:r>
              <a:rPr lang="en-US" sz="1600" b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</a:t>
            </a:r>
            <a:endParaRPr lang="en-US" sz="1600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3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9D405-E675-7D52-A0CD-0C63FAAD6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ACA6777-CF69-6F2B-AB16-D23F2D79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Seleção</a:t>
            </a:r>
            <a:r>
              <a:rPr lang="en-US" sz="3600" dirty="0"/>
              <a:t> de </a:t>
            </a:r>
            <a:r>
              <a:rPr lang="en-US" sz="3600" dirty="0" err="1"/>
              <a:t>culturas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C1F85F-D2E2-1D93-CFA5-EA0862EC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3140"/>
            <a:ext cx="10515600" cy="485860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Seleção com base em estudos de viabilidade, custos operacionais e procura do mercado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Preferência por culturas economicamente viáveis: folhas verdes, ervas aromáticas, bagas, tomate cereja, pepino e </a:t>
            </a:r>
            <a:r>
              <a:rPr lang="pt-PT" sz="2000" dirty="0" err="1">
                <a:latin typeface="Söhne"/>
              </a:rPr>
              <a:t>microgreens</a:t>
            </a:r>
            <a:r>
              <a:rPr lang="pt-PT" sz="2000" dirty="0">
                <a:latin typeface="Söhne"/>
              </a:rPr>
              <a:t> devido à sua rápida maturação, baixa estatura e necessidades específicas de luz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As vantagens incluem a maximização do espaço vertical, maior densidade de plantas e rotação flexível de culturas para controlo de doenças e pragas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Possibilidade de cultivar culturas de maior dimensão, como o tomate e o pimento, e culturas não comestíveis, como as flores ornamentais, embora com maiores desafios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Potencial para alargar a diversificação das culturas, contribuir para uma agricultura urbana sustentável e reformular as estratégias de produção alimentar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9B82346-2792-C1EF-1EA6-ED2FF60B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A3DC401-EA7F-9538-B787-2F048A51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9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29BB-4235-EAA5-A268-32F1054D4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50BB540-E0B1-43DB-1EA1-C6B336D9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Tecnologia e localização para fazendas verticais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37DC8FD-1DBE-52AA-5F36-6CA878A1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3140"/>
            <a:ext cx="10515600" cy="4858603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</a:pPr>
            <a:r>
              <a:rPr lang="pt-PT" sz="2000" dirty="0">
                <a:latin typeface="Söhne"/>
              </a:rPr>
              <a:t>O sucesso dos sistemas de FV depende da utilização eficiente da tecnologia, especialmente no que diz respeito ao controlo da água e da temperatura, que varia consoante o local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pt-PT" sz="2000" dirty="0">
                <a:latin typeface="Söhne"/>
              </a:rPr>
              <a:t>Os avanços na iluminação LED, sensores e automação aumentam a eficiência da agricultura de interior e a especificidade das culturas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Iluminação: </a:t>
            </a:r>
            <a:r>
              <a:rPr lang="pt-PT" sz="2000" dirty="0">
                <a:latin typeface="Söhne"/>
              </a:rPr>
              <a:t>Dependência crucial de </a:t>
            </a:r>
            <a:r>
              <a:rPr lang="pt-PT" sz="2000" dirty="0" err="1">
                <a:latin typeface="Söhne"/>
              </a:rPr>
              <a:t>LEDs</a:t>
            </a:r>
            <a:r>
              <a:rPr lang="pt-PT" sz="2000" dirty="0">
                <a:latin typeface="Söhne"/>
              </a:rPr>
              <a:t> artificiais pela sua eficiência, durabilidade e espectros personalizáveis para satisfazer os requisitos de crescimento das culturas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Monitorização e controlo: </a:t>
            </a:r>
            <a:r>
              <a:rPr lang="pt-PT" sz="2000" dirty="0">
                <a:latin typeface="Söhne"/>
              </a:rPr>
              <a:t>Utilização de sensores em tempo real, </a:t>
            </a:r>
            <a:r>
              <a:rPr lang="pt-PT" sz="2000" dirty="0" err="1">
                <a:latin typeface="Söhne"/>
              </a:rPr>
              <a:t>big</a:t>
            </a:r>
            <a:r>
              <a:rPr lang="pt-PT" sz="2000" dirty="0">
                <a:latin typeface="Söhne"/>
              </a:rPr>
              <a:t> data e </a:t>
            </a:r>
            <a:r>
              <a:rPr lang="pt-PT" sz="2000" dirty="0" err="1">
                <a:latin typeface="Söhne"/>
              </a:rPr>
              <a:t>IoT</a:t>
            </a:r>
            <a:r>
              <a:rPr lang="pt-PT" sz="2000" dirty="0">
                <a:latin typeface="Söhne"/>
              </a:rPr>
              <a:t> para uma monitorização precisa das condições e IA para condições de crescimento ideais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Localização: </a:t>
            </a:r>
            <a:r>
              <a:rPr lang="pt-PT" sz="2000" dirty="0">
                <a:latin typeface="Söhne"/>
              </a:rPr>
              <a:t>A adaptabilidade da VF permite a implementação em diversos ambientes, incluindo áreas urbanas e climas rigorosos, oferecendo produção durante todo o ano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pt-PT" sz="2000" dirty="0">
                <a:latin typeface="Söhne"/>
              </a:rPr>
              <a:t>Os benefícios incluem custos de transporte reduzidos, menor consumo de combustível fóssil e melhores oportunidades de emprego local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1A3EDDD-D44C-4EE2-B7A1-865FBC8F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3C616CC-27A0-1AD2-7995-58783ECE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5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DB02D-32D3-2D00-8915-2F875A54A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985F149-BCFE-3A73-FB6D-73069AC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/>
              <a:t>Papel da luz no crescimento e desenvolvimento das plantas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8E3C66C-C275-CC4A-DB35-452BD1CC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2" y="1583140"/>
            <a:ext cx="6490098" cy="504967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pt-PT" sz="1800" b="1" dirty="0">
                <a:latin typeface="Söhne"/>
              </a:rPr>
              <a:t>Fotossíntese e espetro de luz</a:t>
            </a:r>
            <a:endParaRPr lang="en-US" sz="18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  <a:tabLst>
                <a:tab pos="809625" algn="l"/>
              </a:tabLst>
            </a:pPr>
            <a:r>
              <a:rPr lang="pt-PT" sz="1800" dirty="0">
                <a:latin typeface="Söhne"/>
              </a:rPr>
              <a:t>A luz é crucial para a fotossíntese, em que as plantas convertem CO2 e água em alimentos utilizando a luz, especialmente na gama de 400-700 </a:t>
            </a:r>
            <a:r>
              <a:rPr lang="pt-PT" sz="1800" dirty="0" err="1">
                <a:latin typeface="Söhne"/>
              </a:rPr>
              <a:t>nm</a:t>
            </a:r>
            <a:r>
              <a:rPr lang="pt-PT" sz="1800" dirty="0">
                <a:latin typeface="Söhne"/>
              </a:rPr>
              <a:t> da Radiação Fotossinteticamente Ativa (PAR)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marL="1071563" lvl="1" indent="-261938">
              <a:lnSpc>
                <a:spcPct val="100000"/>
              </a:lnSpc>
              <a:tabLst>
                <a:tab pos="809625" algn="l"/>
              </a:tabLst>
            </a:pPr>
            <a:r>
              <a:rPr lang="pt-PT" sz="1800" dirty="0">
                <a:latin typeface="Söhne"/>
              </a:rPr>
              <a:t>As diferentes cores de luz têm efeitos específicos no crescimento das plantas: a luz azul aumenta o crescimento das folhas, a luz vermelha estimula a floração e a frutificação, enquanto se pensava que a luz verde contribuía minimamente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1800" b="1" dirty="0">
                <a:latin typeface="Söhne"/>
              </a:rPr>
              <a:t>Avanços na investigação do espetro de luz </a:t>
            </a:r>
            <a:endParaRPr lang="en-US" sz="18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</a:pPr>
            <a:r>
              <a:rPr lang="pt-PT" sz="1800" dirty="0">
                <a:latin typeface="Söhne"/>
              </a:rPr>
              <a:t>Estudos recentes mostram que a luz verde, a luz UV e a luz infravermelha próxima (NIR) têm um impacto significativo no crescimento e desenvolvimento das plantas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marL="1071563" lvl="1" indent="-261938">
              <a:lnSpc>
                <a:spcPct val="100000"/>
              </a:lnSpc>
            </a:pPr>
            <a:r>
              <a:rPr lang="pt-PT" sz="1800" dirty="0">
                <a:latin typeface="Söhne"/>
              </a:rPr>
              <a:t>A curva de </a:t>
            </a:r>
            <a:r>
              <a:rPr lang="pt-PT" sz="1800" dirty="0" err="1">
                <a:latin typeface="Söhne"/>
              </a:rPr>
              <a:t>McCree</a:t>
            </a:r>
            <a:r>
              <a:rPr lang="pt-PT" sz="1800" dirty="0">
                <a:latin typeface="Söhne"/>
              </a:rPr>
              <a:t> realça a importância dos vários comprimentos de onda da luz, incluindo os fotões verdes que penetram mais profundamente nas folhas, ajudando na fotossíntese</a:t>
            </a:r>
            <a:r>
              <a:rPr lang="en-US" sz="18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652EC7E-C9F0-EF36-49DB-422C4005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E55A6C-80D8-E061-2EA8-CB5AF6ED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Figure 1">
            <a:extLst>
              <a:ext uri="{FF2B5EF4-FFF2-40B4-BE49-F238E27FC236}">
                <a16:creationId xmlns:a16="http://schemas.microsoft.com/office/drawing/2014/main" id="{D27740C5-7864-045E-C3B4-BDF657A08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72" y="2070459"/>
            <a:ext cx="4746909" cy="2717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07A1F-0A4A-754E-D558-70E50425AA00}"/>
              </a:ext>
            </a:extLst>
          </p:cNvPr>
          <p:cNvSpPr txBox="1"/>
          <p:nvPr/>
        </p:nvSpPr>
        <p:spPr>
          <a:xfrm>
            <a:off x="7021773" y="5007412"/>
            <a:ext cx="48563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A curva de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McCree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é representada por um gráfico sobreposto às curvas de absorção dos pigmentos associados.</a:t>
            </a:r>
          </a:p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A curva de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McCree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representa a resposta fotossintética média para cada comprimento de onda de luz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(Neo et al., 2022)</a:t>
            </a:r>
          </a:p>
        </p:txBody>
      </p:sp>
    </p:spTree>
    <p:extLst>
      <p:ext uri="{BB962C8B-B14F-4D97-AF65-F5344CB8AC3E}">
        <p14:creationId xmlns:p14="http://schemas.microsoft.com/office/powerpoint/2010/main" val="155213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01B19-FFB1-926A-6A64-2404AF2DD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30312C5-DDBB-7749-16FD-68ABC4B9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/>
              <a:t>Papel da luz no crescimento e desenvolvimento das plantas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04E8769-544F-3E8C-DE36-932F9771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535374"/>
            <a:ext cx="11042988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 err="1">
                <a:latin typeface="Söhne"/>
              </a:rPr>
              <a:t>Terminologia</a:t>
            </a:r>
            <a:endParaRPr lang="en-US" sz="2000" b="1" i="0" dirty="0">
              <a:effectLst/>
              <a:latin typeface="Söhne"/>
            </a:endParaRPr>
          </a:p>
          <a:p>
            <a:pPr marL="1077913" lvl="2" indent="-27305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latin typeface="Söhne"/>
              </a:rPr>
              <a:t>PAR: Gama do espetro de 400 a 700 </a:t>
            </a:r>
            <a:r>
              <a:rPr lang="pt-PT" sz="1800" dirty="0" err="1">
                <a:latin typeface="Söhne"/>
              </a:rPr>
              <a:t>nm</a:t>
            </a:r>
            <a:r>
              <a:rPr lang="pt-PT" sz="1800" dirty="0">
                <a:latin typeface="Söhne"/>
              </a:rPr>
              <a:t> que suporta a fotossíntese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marL="1077913" lvl="2" indent="-27305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latin typeface="Söhne"/>
              </a:rPr>
              <a:t>PPF: Quantidade de luz emitida por uma fonte, em moles de fotões por segundo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marL="1077913" lvl="2" indent="-27305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latin typeface="Söhne"/>
              </a:rPr>
              <a:t>PPFD: Número de fotões PAR que aterram numa superfície por unidade de área por segundo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marL="1077913" lvl="2" indent="-27305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latin typeface="Söhne"/>
              </a:rPr>
              <a:t>PPE: Eficiência métrica de fotões PAR produzidos por segundo por energia consumida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marL="1077913" lvl="2" indent="-27305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latin typeface="Söhne"/>
              </a:rPr>
              <a:t>DLI: Quantidade total de fotões PAR que uma planta recebe durante 24 horas, essencial para compreender as necessidades de luz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PT" sz="2000" b="1" dirty="0">
                <a:latin typeface="Söhne"/>
              </a:rPr>
              <a:t>Contribuição espetro-seletiva para a saúde das plantas </a:t>
            </a:r>
            <a:endParaRPr lang="en-US" sz="2000" b="1" i="0" dirty="0">
              <a:effectLst/>
              <a:latin typeface="Söhne"/>
            </a:endParaRPr>
          </a:p>
          <a:p>
            <a:pPr marL="1077913" lvl="2" indent="-27305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latin typeface="Söhne"/>
              </a:rPr>
              <a:t>O espetro de luz influencia a morfologia da planta, o conteúdo de nutrientes e o bem-estar</a:t>
            </a:r>
            <a:r>
              <a:rPr lang="en-US" sz="1800" i="0" dirty="0">
                <a:effectLst/>
                <a:latin typeface="Söhne"/>
              </a:rPr>
              <a:t>.</a:t>
            </a:r>
          </a:p>
          <a:p>
            <a:pPr marL="1077913" lvl="2" indent="-273050">
              <a:lnSpc>
                <a:spcPct val="100000"/>
              </a:lnSpc>
              <a:spcAft>
                <a:spcPts val="600"/>
              </a:spcAft>
            </a:pPr>
            <a:r>
              <a:rPr lang="pt-PT" sz="1800" dirty="0">
                <a:latin typeface="Söhne"/>
              </a:rPr>
              <a:t>A iluminação LED para interiores permite um controlo preciso dos espectros de luz, </a:t>
            </a:r>
            <a:r>
              <a:rPr lang="pt-PT" sz="1800" dirty="0" err="1">
                <a:latin typeface="Söhne"/>
              </a:rPr>
              <a:t>afectando</a:t>
            </a:r>
            <a:r>
              <a:rPr lang="pt-PT" sz="1800" dirty="0">
                <a:latin typeface="Söhne"/>
              </a:rPr>
              <a:t> as características das culturas, como a cor e o sabor, e pode melhorar o sabor e a aceitabilidade dos produtos cultivados em interiores</a:t>
            </a:r>
            <a:r>
              <a:rPr lang="en-US" sz="18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2473311-B782-1A4E-A36B-DE7BCAFF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334396E-DE5A-B897-58B8-3B7020B8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6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7E92F-FC19-6D06-325D-5DA3C7803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D2F38F1-1055-1433-34F4-819F0C20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/>
              <a:t>Papel da luz no crescimento e desenvolvimento das plantas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6481734-CDF6-8EA6-CFA9-C487DD3DE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1" y="1535373"/>
            <a:ext cx="11225872" cy="5097439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100" b="1" dirty="0">
                <a:latin typeface="Söhne"/>
              </a:rPr>
              <a:t>Intensidade e duração da luz</a:t>
            </a:r>
            <a:r>
              <a:rPr lang="en-US" sz="2100" b="1" i="0" dirty="0">
                <a:effectLst/>
                <a:latin typeface="Söhne"/>
              </a:rPr>
              <a:t>:</a:t>
            </a:r>
          </a:p>
          <a:p>
            <a:pPr marL="1071563" lvl="1" indent="-357188">
              <a:lnSpc>
                <a:spcPct val="100000"/>
              </a:lnSpc>
            </a:pPr>
            <a:r>
              <a:rPr lang="pt-PT" sz="2100" dirty="0">
                <a:latin typeface="Söhne"/>
              </a:rPr>
              <a:t>A relação entre a intensidade da luz e a fotossíntese não é linear; a fotossíntese aumenta com a intensidade da luz até um determinado ponto antes de atingir um patamar</a:t>
            </a:r>
            <a:r>
              <a:rPr lang="en-US" sz="2100" i="0" dirty="0">
                <a:effectLst/>
                <a:latin typeface="Söhne"/>
              </a:rPr>
              <a:t>.</a:t>
            </a:r>
          </a:p>
          <a:p>
            <a:pPr marL="1071563" lvl="1" indent="-357188">
              <a:lnSpc>
                <a:spcPct val="100000"/>
              </a:lnSpc>
            </a:pPr>
            <a:r>
              <a:rPr lang="pt-PT" sz="2100" dirty="0">
                <a:latin typeface="Söhne"/>
              </a:rPr>
              <a:t>O ajuste da duração da exposição à luz pode promover o crescimento sem aumentar a intensidade, com fotoperíodos alargados que conduzem a mais biomassa em algumas culturas</a:t>
            </a:r>
            <a:r>
              <a:rPr lang="en-US" sz="2100" i="0" dirty="0">
                <a:effectLst/>
                <a:latin typeface="Söhne"/>
              </a:rPr>
              <a:t>.</a:t>
            </a:r>
          </a:p>
          <a:p>
            <a:pPr marL="714375" lvl="1" indent="-269875">
              <a:lnSpc>
                <a:spcPct val="100000"/>
              </a:lnSpc>
            </a:pPr>
            <a:r>
              <a:rPr lang="en-US" sz="2100" b="1" dirty="0" err="1">
                <a:latin typeface="Söhne"/>
              </a:rPr>
              <a:t>Conclusão</a:t>
            </a:r>
            <a:endParaRPr lang="en-US" sz="2100" b="1" i="0" dirty="0">
              <a:effectLst/>
              <a:latin typeface="Söhne"/>
            </a:endParaRPr>
          </a:p>
          <a:p>
            <a:pPr marL="1071563" lvl="1" indent="-357188">
              <a:lnSpc>
                <a:spcPct val="100000"/>
              </a:lnSpc>
            </a:pPr>
            <a:r>
              <a:rPr lang="pt-PT" sz="2100" dirty="0">
                <a:latin typeface="Söhne"/>
              </a:rPr>
              <a:t>Compreender os efeitos complexos dos comprimentos de onda, intensidades e durações da luz é crucial para o crescimento ótimo das plantas. A investigação e a tecnologia modernas permitem um controlo preciso destes </a:t>
            </a:r>
            <a:r>
              <a:rPr lang="pt-PT" sz="2100" dirty="0" err="1">
                <a:latin typeface="Söhne"/>
              </a:rPr>
              <a:t>factores</a:t>
            </a:r>
            <a:r>
              <a:rPr lang="pt-PT" sz="2100" dirty="0">
                <a:latin typeface="Söhne"/>
              </a:rPr>
              <a:t>, tanto em ambientes naturais como controlados</a:t>
            </a:r>
            <a:r>
              <a:rPr lang="en-US" sz="21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B36DF9-8748-96FC-F6C7-5017523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EB6F85F-5ACC-546F-8896-F6CA9734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8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3" y="2673528"/>
            <a:ext cx="11347269" cy="2812388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en-GB" dirty="0"/>
              <a:t>VET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-D2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 err="1">
                <a:solidFill>
                  <a:srgbClr val="94C020"/>
                </a:solidFill>
                <a:latin typeface="+mn-lt"/>
              </a:rPr>
              <a:t>Módulo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en-US" dirty="0"/>
              <a:t>Agricultura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controlado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 err="1">
                <a:solidFill>
                  <a:srgbClr val="94C020"/>
                </a:solidFill>
                <a:latin typeface="+mn-lt"/>
              </a:rPr>
              <a:t>Unidade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 Curricular: </a:t>
            </a:r>
            <a:r>
              <a:rPr lang="en-US" dirty="0" err="1"/>
              <a:t>Dominando</a:t>
            </a:r>
            <a:r>
              <a:rPr lang="en-US" dirty="0"/>
              <a:t> a </a:t>
            </a:r>
            <a:r>
              <a:rPr lang="en-US" dirty="0" err="1"/>
              <a:t>agricultura</a:t>
            </a:r>
            <a:r>
              <a:rPr lang="en-US" dirty="0"/>
              <a:t> vertical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7437"/>
            <a:ext cx="9144000" cy="100731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Autores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Jan Skvaril,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EEA4-C141-79D1-78B1-F2BE81AE3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8DBA382-A042-4217-9227-3F6FCD6D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Luz </a:t>
            </a:r>
            <a:r>
              <a:rPr lang="en-US" sz="3600" dirty="0" err="1"/>
              <a:t>como</a:t>
            </a:r>
            <a:r>
              <a:rPr lang="en-US" sz="3600" dirty="0"/>
              <a:t> </a:t>
            </a:r>
            <a:r>
              <a:rPr lang="en-US" sz="3600" dirty="0" err="1"/>
              <a:t>fator</a:t>
            </a:r>
            <a:r>
              <a:rPr lang="en-US" sz="3600" dirty="0"/>
              <a:t> </a:t>
            </a:r>
            <a:r>
              <a:rPr lang="en-US" sz="3600" dirty="0" err="1"/>
              <a:t>ambiental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C18D48A-D8CD-E41E-1F2B-74CD50D9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5720295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 luz, incluindo UV, luz visível e radiação infravermelha, é vital para a fotossíntese e o crescimento das plantas, sendo o espetro visível (400-700 </a:t>
            </a:r>
            <a:r>
              <a:rPr lang="pt-PT" sz="2000" dirty="0" err="1">
                <a:latin typeface="Söhne"/>
              </a:rPr>
              <a:t>nm</a:t>
            </a:r>
            <a:r>
              <a:rPr lang="pt-PT" sz="2000" dirty="0">
                <a:latin typeface="Söhne"/>
              </a:rPr>
              <a:t>) o mais importante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Aproveitamento da luz para a fotossíntese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t-PT" sz="2000" b="1" dirty="0">
                <a:latin typeface="Söhne"/>
              </a:rPr>
              <a:t> </a:t>
            </a:r>
            <a:r>
              <a:rPr lang="pt-PT" sz="2000" dirty="0">
                <a:latin typeface="Söhne"/>
              </a:rPr>
              <a:t>As clorofilas a e b nos cloroplastos captam a energia do PAR, facilitando as reações dependentes da luz para produzir ATP, NADPH e oxigénio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Respostas das plantas à luz </a:t>
            </a:r>
            <a:endParaRPr lang="en-US" sz="20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  <a:tabLst>
                <a:tab pos="714375" algn="l"/>
              </a:tabLst>
            </a:pPr>
            <a:r>
              <a:rPr lang="pt-PT" sz="2000" dirty="0">
                <a:latin typeface="Söhne"/>
              </a:rPr>
              <a:t>As plantas adaptam-se à intensidade da luz e às alterações do espetro, afetando a </a:t>
            </a:r>
            <a:r>
              <a:rPr lang="pt-PT" sz="2000" dirty="0" err="1">
                <a:latin typeface="Söhne"/>
              </a:rPr>
              <a:t>fotomorfogénese</a:t>
            </a:r>
            <a:r>
              <a:rPr lang="pt-PT" sz="2000" dirty="0">
                <a:latin typeface="Söhne"/>
              </a:rPr>
              <a:t>, o </a:t>
            </a:r>
            <a:r>
              <a:rPr lang="pt-PT" sz="2000" dirty="0" err="1">
                <a:latin typeface="Söhne"/>
              </a:rPr>
              <a:t>fotoperiodismo</a:t>
            </a:r>
            <a:r>
              <a:rPr lang="pt-PT" sz="2000" dirty="0">
                <a:latin typeface="Söhne"/>
              </a:rPr>
              <a:t> e o fototropismo, cruciais para a sobrevivência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45F52EA-1976-8685-F44B-9482E90A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F6DF9D6-9E00-3300-3CA2-3A3A7AB3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9AA8F-3BC7-A73E-88BB-3BE6EDC3E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65" y="1110893"/>
            <a:ext cx="5379085" cy="40343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C24578-4AC7-930E-7AF7-6DA0265BACCF}"/>
              </a:ext>
            </a:extLst>
          </p:cNvPr>
          <p:cNvSpPr txBox="1"/>
          <p:nvPr/>
        </p:nvSpPr>
        <p:spPr>
          <a:xfrm>
            <a:off x="7053618" y="5279132"/>
            <a:ext cx="46470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Respostas de folhas verdes a diferentes qualidades de luz. 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Os efeitos de um aumento nas faixas específicas de comprimento de onda no crescimento e no conteúdo fitoquímico em folhas verdes são resumidos.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(Wong et al. 2020)</a:t>
            </a:r>
          </a:p>
        </p:txBody>
      </p:sp>
    </p:spTree>
    <p:extLst>
      <p:ext uri="{BB962C8B-B14F-4D97-AF65-F5344CB8AC3E}">
        <p14:creationId xmlns:p14="http://schemas.microsoft.com/office/powerpoint/2010/main" val="60141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7E11-7875-EDAF-1116-067DA2BF2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9485E9D-6FAF-6C4E-F427-0E5EC08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Luz </a:t>
            </a:r>
            <a:r>
              <a:rPr lang="en-US" sz="3600" dirty="0" err="1"/>
              <a:t>como</a:t>
            </a:r>
            <a:r>
              <a:rPr lang="en-US" sz="3600" dirty="0"/>
              <a:t> </a:t>
            </a:r>
            <a:r>
              <a:rPr lang="en-US" sz="3600" dirty="0" err="1"/>
              <a:t>fator</a:t>
            </a:r>
            <a:r>
              <a:rPr lang="en-US" sz="3600" dirty="0"/>
              <a:t> </a:t>
            </a:r>
            <a:r>
              <a:rPr lang="en-US" sz="3600" dirty="0" err="1"/>
              <a:t>ambiental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1365222-BC65-D650-EAF2-CBA34455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Pigmentos</a:t>
            </a:r>
            <a:r>
              <a:rPr lang="en-US" sz="2000" b="1" dirty="0">
                <a:latin typeface="Söhne"/>
              </a:rPr>
              <a:t> </a:t>
            </a:r>
            <a:r>
              <a:rPr lang="en-US" sz="2000" b="1" dirty="0" err="1">
                <a:latin typeface="Söhne"/>
              </a:rPr>
              <a:t>fotossintéticos</a:t>
            </a:r>
            <a:endParaRPr lang="en-US" sz="20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</a:pPr>
            <a:r>
              <a:rPr lang="pt-PT" sz="2000" dirty="0">
                <a:latin typeface="Söhne"/>
              </a:rPr>
              <a:t>As clorofilas absorvem a luz para a fotossíntese, com pigmentos acessórios, como os </a:t>
            </a:r>
            <a:r>
              <a:rPr lang="pt-PT" sz="2000" dirty="0" err="1">
                <a:latin typeface="Söhne"/>
              </a:rPr>
              <a:t>carotenóides</a:t>
            </a:r>
            <a:r>
              <a:rPr lang="pt-PT" sz="2000" dirty="0">
                <a:latin typeface="Söhne"/>
              </a:rPr>
              <a:t>, que ampliam a absorção da luz e protegem contra o excesso de luz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Fotorreceptores de plantas e perceção da luz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marL="1071563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As plantas têm fotorreceptores especializados (UVR8, </a:t>
            </a:r>
            <a:r>
              <a:rPr lang="pt-PT" sz="2000" dirty="0" err="1">
                <a:latin typeface="Söhne"/>
              </a:rPr>
              <a:t>criptocromos</a:t>
            </a:r>
            <a:r>
              <a:rPr lang="pt-PT" sz="2000" dirty="0">
                <a:latin typeface="Söhne"/>
              </a:rPr>
              <a:t>, </a:t>
            </a:r>
            <a:r>
              <a:rPr lang="pt-PT" sz="2000" dirty="0" err="1">
                <a:latin typeface="Söhne"/>
              </a:rPr>
              <a:t>fototropinas</a:t>
            </a:r>
            <a:r>
              <a:rPr lang="pt-PT" sz="2000" dirty="0">
                <a:latin typeface="Söhne"/>
              </a:rPr>
              <a:t>, </a:t>
            </a:r>
            <a:r>
              <a:rPr lang="pt-PT" sz="2000" dirty="0" err="1">
                <a:latin typeface="Söhne"/>
              </a:rPr>
              <a:t>zeitlupes</a:t>
            </a:r>
            <a:r>
              <a:rPr lang="pt-PT" sz="2000" dirty="0">
                <a:latin typeface="Söhne"/>
              </a:rPr>
              <a:t>, fitocromos) para UV-B, azul/UV-A e vermelho/vermelho distante, regulando vários processos de crescimento</a:t>
            </a:r>
            <a:r>
              <a:rPr lang="en-US" sz="2000" i="0" dirty="0">
                <a:effectLst/>
                <a:latin typeface="Söhne"/>
              </a:rPr>
              <a:t>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9238E9B-A37D-3DD9-6644-DC72EFA9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101FA6-C956-97A6-B3CF-5B940C84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F9E73-251A-D0E4-7BF3-1D1B83AD0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E5FF86B-321D-B976-E816-4F32E022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/>
              <a:t>Melhorando a qualidade das folhas verdes com iluminação LED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770D321-E045-88C0-10D8-E9EF4848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 tecnologia LED manipula os espectros de luz para melhorar o crescimento, o sabor e a nutrição das folhas verdes, centrando-se na alface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Desafios nas aplicações de iluminação LED 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Dificuldades em encontrar receitas de iluminação ótimas devido às respostas específicas das espécies/cultivares e às variações experimentais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Efeitos da luz vermelha e azul 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luz vermelha melhora o desenvolvimento da folha e a acumulação de nutrientes; a luz azul afeta o conteúdo de clorofila, a espessura da folha e as respostas morfogénicas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Outros comprimentos de onda visíveis e crescimento das plantas </a:t>
            </a:r>
            <a:endParaRPr lang="en-US" sz="2000" b="1" i="0" dirty="0">
              <a:effectLst/>
              <a:latin typeface="Söhne"/>
            </a:endParaRPr>
          </a:p>
          <a:p>
            <a:pPr marL="1079500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Os efeitos da luz verde e amarela na fotossíntese e no crescimento são menos conhecidos, necessitando de mais investigação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 luz vermelha distante influencia a fotossíntese e os sinais morfogénicos, mostrando interações complexas com outros espectros</a:t>
            </a:r>
            <a:r>
              <a:rPr lang="en-US" sz="2000" i="0" dirty="0">
                <a:effectLst/>
                <a:latin typeface="Söhne"/>
              </a:rPr>
              <a:t>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A99C28B-D7B1-1503-F96B-C1B277FC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E1910C-14E6-4FA8-6B5E-D9E7F58B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5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AFB97-6EB8-0E7B-5C79-B12C96B6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2E04401-3429-578E-EFA2-A0816B06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/>
              <a:t>Melhorando a qualidade das folhas verdes com iluminação LED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30E1F78-EB16-4077-3195-2C794422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Qualidade da luz e fitoquímicos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iluminação LED tem impacto na acumulação de metabolitos secundários, afetando as qualidades nutricionais e gustativas das folhas verdes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Preservação</a:t>
            </a:r>
            <a:r>
              <a:rPr lang="en-US" sz="2000" b="1" dirty="0">
                <a:latin typeface="Söhne"/>
              </a:rPr>
              <a:t> </a:t>
            </a:r>
            <a:r>
              <a:rPr lang="en-US" sz="2000" b="1" dirty="0" err="1">
                <a:latin typeface="Söhne"/>
              </a:rPr>
              <a:t>pós-colheita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 tratamento com luz pós-colheita pode manter ou melhorar as qualidades nutricionais e sensoriais, demonstrando a utilidade da tecnologia LED para além do crescimento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i="0" dirty="0" err="1">
                <a:effectLst/>
                <a:latin typeface="Söhne"/>
              </a:rPr>
              <a:t>Conclusão</a:t>
            </a:r>
            <a:endParaRPr lang="en-US" sz="2000" b="1" i="0" dirty="0">
              <a:effectLst/>
              <a:latin typeface="Söhne"/>
            </a:endParaRPr>
          </a:p>
          <a:p>
            <a:pPr marL="1079500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 iluminação LED oferece um controlo preciso das condições ambientais para otimizar o crescimento e o valor nutricional das folhas verdes, com a investigação em curso a procurar maximizar os benefícios agrícolas</a:t>
            </a:r>
            <a:r>
              <a:rPr lang="en-US" sz="2000" i="0" dirty="0">
                <a:effectLst/>
                <a:latin typeface="Söhne"/>
              </a:rPr>
              <a:t>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B0C1477-FFDB-6DA4-0C10-DF18BEF9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E45F20-3F77-F0EB-A638-A77E91AF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3FCF-71D8-54EB-7E4E-B0472235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DB865F2-6914-5229-49A6-E1BCCB73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21564F6-08BD-5FF5-AFAC-2E63DB4A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Mudança para a tecnologia LED devido à sua eficiência energética, qualidade da luz e capacidades de sintonização espetral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 err="1">
                <a:latin typeface="Söhne"/>
              </a:rPr>
              <a:t>LEDs</a:t>
            </a:r>
            <a:r>
              <a:rPr lang="pt-PT" sz="2000" b="1" dirty="0">
                <a:latin typeface="Söhne"/>
              </a:rPr>
              <a:t> vs. fontes de luz tradicionais 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</a:t>
            </a:r>
            <a:r>
              <a:rPr lang="pt-PT" sz="2000" dirty="0" err="1">
                <a:latin typeface="Söhne"/>
              </a:rPr>
              <a:t>LEDs</a:t>
            </a:r>
            <a:r>
              <a:rPr lang="pt-PT" sz="2000" dirty="0">
                <a:latin typeface="Söhne"/>
              </a:rPr>
              <a:t> são preferidos pela sua maior densidade de fluxo de fotões fotossintéticos (PPFD) e sintonização espetral, melhorando o crescimento das plantas e os níveis de nutrientes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Superam as fontes tradicionais como HPS e lâmpadas fluorescentes em termos de eficiência energética e vida útil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avanços nos </a:t>
            </a:r>
            <a:r>
              <a:rPr lang="pt-PT" sz="2000" dirty="0" err="1">
                <a:latin typeface="Söhne"/>
              </a:rPr>
              <a:t>LEDs</a:t>
            </a:r>
            <a:r>
              <a:rPr lang="pt-PT" sz="2000" dirty="0">
                <a:latin typeface="Söhne"/>
              </a:rPr>
              <a:t> incluem uma maior eficácia dos fotões fotossintéticos (PPE) e capacidades de espetro total que imitam a luz solar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Avanços recentes na tecnologia LED 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Melhorias contínuas na eficiência dos LED, espectros de luz sintonizáveis e inovações como o sistema de módulos LED de 6 canais da </a:t>
            </a:r>
            <a:r>
              <a:rPr lang="pt-PT" sz="2000" dirty="0" err="1">
                <a:latin typeface="Söhne"/>
              </a:rPr>
              <a:t>Osram</a:t>
            </a:r>
            <a:r>
              <a:rPr lang="pt-PT" sz="2000" dirty="0">
                <a:latin typeface="Söhne"/>
              </a:rPr>
              <a:t> para um controlo espetral preciso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desenvolvimentos têm como objetivo enfrentar desafios como a penetração e uniformidade da luz e reduzir o consumo de energia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B5621AE-A89F-CD1A-1F9B-368DDD31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0E20D9B-076D-2048-BFE8-150BB0B0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8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ABE8D-EE7C-7690-D2BB-0FDEFCE07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1136D9C-95EF-F1B8-67EB-612948D0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587E3F9-2A8A-80EC-9FC0-BA956BFF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33DB3EB-EF89-AA79-49E6-AAB736D9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2033B-1A9D-2AFD-EDA3-A00610094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3" y="1556816"/>
            <a:ext cx="7139658" cy="4682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F9DBF4-7174-D3D7-9F85-FCC2A53BB00B}"/>
              </a:ext>
            </a:extLst>
          </p:cNvPr>
          <p:cNvSpPr txBox="1"/>
          <p:nvPr/>
        </p:nvSpPr>
        <p:spPr>
          <a:xfrm>
            <a:off x="8328453" y="1599100"/>
            <a:ext cx="35573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Sistema LED OSRAM PHYTOFY RL com 6 canais de cores sintonizáveis, operáveis sem fio e de forma independente. Permissão da OSRAM (https://www.osram.com).</a:t>
            </a:r>
          </a:p>
          <a:p>
            <a:pPr marL="342900" indent="-342900">
              <a:buAutoNum type="alphaLcParenBoth"/>
            </a:pP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Esquema do módulo LED </a:t>
            </a:r>
            <a:r>
              <a:rPr lang="pt-PT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Phillips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GreenPower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, destacando a iluminação do dossel.</a:t>
            </a:r>
          </a:p>
          <a:p>
            <a:pPr marL="342900" indent="-342900">
              <a:buAutoNum type="alphaLcParenBoth"/>
            </a:pP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Ilustra a vantagem da luz uniforme e difusa para uma colocação mais próxima da luminária e maior capacidade de empilhamento vertical na fazenda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(Neo et al., 2022)</a:t>
            </a:r>
          </a:p>
        </p:txBody>
      </p:sp>
    </p:spTree>
    <p:extLst>
      <p:ext uri="{BB962C8B-B14F-4D97-AF65-F5344CB8AC3E}">
        <p14:creationId xmlns:p14="http://schemas.microsoft.com/office/powerpoint/2010/main" val="376472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B9F41-974A-CB17-CD63-E5113133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2527A32-254A-224A-2213-485DDC4C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14CFD89-C993-CEC6-784D-DF4482DC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Vantagens das luzes LED em relação à luz solar</a:t>
            </a:r>
            <a:endParaRPr lang="en-US" sz="20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</a:pPr>
            <a:r>
              <a:rPr lang="pt-PT" sz="2000" dirty="0">
                <a:latin typeface="Söhne"/>
              </a:rPr>
              <a:t>Controlo espetral: A iluminação LED dinâmica permite a afinação para corresponder aos pigmentos fotossintéticos, permitindo o crescimento em locais não tradicionais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1563" lvl="1" indent="-261938">
              <a:lnSpc>
                <a:spcPct val="100000"/>
              </a:lnSpc>
            </a:pPr>
            <a:r>
              <a:rPr lang="pt-PT" sz="2000" dirty="0">
                <a:latin typeface="Söhne"/>
              </a:rPr>
              <a:t>Iluminação consistente: Os </a:t>
            </a:r>
            <a:r>
              <a:rPr lang="pt-PT" sz="2000" dirty="0" err="1">
                <a:latin typeface="Söhne"/>
              </a:rPr>
              <a:t>LEDs</a:t>
            </a:r>
            <a:r>
              <a:rPr lang="pt-PT" sz="2000" dirty="0">
                <a:latin typeface="Söhne"/>
              </a:rPr>
              <a:t> oferecem uma fonte de luz constante, melhorando potencialmente os ciclos de crescimento e o rendimento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1563" lvl="1" indent="-261938">
              <a:lnSpc>
                <a:spcPct val="100000"/>
              </a:lnSpc>
            </a:pPr>
            <a:r>
              <a:rPr lang="pt-PT" sz="2000" dirty="0">
                <a:latin typeface="Söhne"/>
              </a:rPr>
              <a:t>Gestão de pragas e doenças: Espectros de luz específicos podem ajudar a reduzir a reprodução de pragas e a propagação de doenças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Sombreamento</a:t>
            </a:r>
            <a:r>
              <a:rPr lang="en-US" sz="2000" b="1" dirty="0">
                <a:latin typeface="Söhne"/>
              </a:rPr>
              <a:t> solar </a:t>
            </a:r>
            <a:r>
              <a:rPr lang="en-US" sz="2000" b="1" dirty="0" err="1">
                <a:latin typeface="Söhne"/>
              </a:rPr>
              <a:t>espetral</a:t>
            </a:r>
            <a:endParaRPr lang="en-US" sz="2000" b="1" i="0" dirty="0">
              <a:effectLst/>
              <a:latin typeface="Söhne"/>
            </a:endParaRPr>
          </a:p>
          <a:p>
            <a:pPr marL="1071563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Tecnologia inovadora que otimiza a luz solar para o crescimento das plantas, realçando os comprimentos de onda da luz vermelha com películas luminescentes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1563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As películas luminescentes melhoram o espetro vermelho da luz solar, aumentando a eficiência da fotossíntese e o rendimento das culturas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699E1C6-1DDC-0D01-FC31-8A1DFF6E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3B68AC-A7A2-CEB3-089B-49FCFEA2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4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E1D6B-C1BF-A920-03D7-7618A440A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0572F89-DAD9-58BE-0AF5-9CEC40FE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51611A4-AC68-37B0-4510-FC671F26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E78565-7241-A890-5187-AAF98AD1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A1F786-55FE-250A-DA3C-2D1C8481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B426A-3874-408F-478A-9950B72BD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" y="1690688"/>
            <a:ext cx="7324534" cy="43513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F3D261-EB1C-E2FC-CC3F-FEB8C3DBA615}"/>
              </a:ext>
            </a:extLst>
          </p:cNvPr>
          <p:cNvSpPr txBox="1"/>
          <p:nvPr/>
        </p:nvSpPr>
        <p:spPr>
          <a:xfrm>
            <a:off x="8162734" y="1492915"/>
            <a:ext cx="3609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lphaLcParenBoth"/>
            </a:pP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O filme de pontos quânticos de sulfeto de cobre e índio ajusta o espectro solar para comprimentos de onda mais vermelhos em estufas. Permissão da </a:t>
            </a:r>
            <a:r>
              <a:rPr lang="pt-PT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Ubigro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(https://ubigro.com).</a:t>
            </a:r>
          </a:p>
          <a:p>
            <a:pPr marL="342900" indent="-342900" algn="just">
              <a:buAutoNum type="alphaLcParenBoth"/>
            </a:pP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Filmes de corante vermelho em estufas aumentam o crescimento de folhas verdes.</a:t>
            </a:r>
          </a:p>
          <a:p>
            <a:pPr marL="342900" indent="-342900" algn="just">
              <a:buAutoNum type="alphaLcParenBoth"/>
            </a:pP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Mostra a conversão da luz solar em maior conteúdo vermelho pela absorção de </a:t>
            </a:r>
            <a:r>
              <a:rPr lang="pt-PT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fótons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verdes. (</a:t>
            </a:r>
            <a:r>
              <a:rPr lang="pt-PT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b,c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) Permissão de http://www.lleaf.com.au/.</a:t>
            </a:r>
          </a:p>
          <a:p>
            <a:pPr marL="342900" indent="-342900" algn="just">
              <a:buAutoNum type="alphaLcParenBoth"/>
            </a:pP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Esquema do concentrador solar luminescente (LSC): aproveita a luz solar para obter eletricidade, ajustando o espectro da luz transmitida para um crescimento ideal. (</a:t>
            </a:r>
            <a:r>
              <a:rPr lang="pt-PT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Neo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et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al., 2022)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45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6878E-5F47-FEB4-957F-20A8238A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88E5354-90A4-5AF4-D07A-D553B09E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FAA6636-3B49-279E-69F0-6CBAB7118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Redireccionamento</a:t>
            </a:r>
            <a:r>
              <a:rPr lang="en-US" sz="2000" b="1" dirty="0">
                <a:latin typeface="Söhne"/>
              </a:rPr>
              <a:t> da luz</a:t>
            </a:r>
            <a:endParaRPr lang="en-US" sz="2000" b="1" i="0" dirty="0">
              <a:effectLst/>
              <a:latin typeface="Söhne"/>
            </a:endParaRPr>
          </a:p>
          <a:p>
            <a:pPr marL="1071563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As fibras óticas e os concentradores de luz solar tratam da exposição excessiva e insuficiente à luz, assegurando uma distribuição uniforme da luz pelas camadas da planta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1563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Os sistemas de iluminação natural por fibra ótica (OFD) utilizam coletores de luz solar, fibras óticas e difusores para uma transmissão eficiente da luz em interiores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Inovações</a:t>
            </a:r>
            <a:r>
              <a:rPr lang="en-US" sz="2000" b="1" dirty="0">
                <a:latin typeface="Söhne"/>
              </a:rPr>
              <a:t> </a:t>
            </a:r>
            <a:r>
              <a:rPr lang="en-US" sz="2000" b="1" dirty="0" err="1">
                <a:latin typeface="Söhne"/>
              </a:rPr>
              <a:t>nas</a:t>
            </a:r>
            <a:r>
              <a:rPr lang="en-US" sz="2000" b="1" dirty="0">
                <a:latin typeface="Söhne"/>
              </a:rPr>
              <a:t> </a:t>
            </a:r>
            <a:r>
              <a:rPr lang="en-US" sz="2000" b="1" dirty="0" err="1">
                <a:latin typeface="Söhne"/>
              </a:rPr>
              <a:t>práticas</a:t>
            </a:r>
            <a:r>
              <a:rPr lang="en-US" sz="2000" b="1" dirty="0">
                <a:latin typeface="Söhne"/>
              </a:rPr>
              <a:t> </a:t>
            </a:r>
            <a:r>
              <a:rPr lang="en-US" sz="2000" b="1" dirty="0" err="1">
                <a:latin typeface="Söhne"/>
              </a:rPr>
              <a:t>agrícolas</a:t>
            </a:r>
            <a:endParaRPr lang="en-US" sz="20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</a:pPr>
            <a:r>
              <a:rPr lang="pt-PT" sz="2000" dirty="0">
                <a:latin typeface="Söhne"/>
              </a:rPr>
              <a:t>O desenvolvimento de tecnologias de sombreamento do espetro solar e de técnicas de redireccionamento da luz marcam avanços significativos, prometendo um aumento do rendimento das culturas e operações agrícolas verticais sustentáveis.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1F8F68E-8643-78EA-764A-AB3A6467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AA7433-3C7E-9C4B-96E4-21DE4E0C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1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8BEE0-12BB-BC4A-7462-06A0A43A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C6109E6-075A-4C8D-2D07-35C77E0A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5DB714C-7884-A459-4AD4-680CE340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AE2A7EE-D98B-474A-6C2D-EAAEA42A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78281-E8D6-ED48-6AEB-39FC7FF56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83" y="1548472"/>
            <a:ext cx="8352455" cy="3708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AF73A-91F7-8426-FE45-540EE54DFE33}"/>
              </a:ext>
            </a:extLst>
          </p:cNvPr>
          <p:cNvSpPr txBox="1"/>
          <p:nvPr/>
        </p:nvSpPr>
        <p:spPr>
          <a:xfrm>
            <a:off x="1799714" y="5455417"/>
            <a:ext cx="7794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O esquema mostra a integração de coletores de luz solar passivos/ativos, fibras óticas e difusores de luz. A imagem inserida exibe luz redirecionada por meio de fibras óticas e difusores em um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rack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de cultivo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(Neo et al., 2022)</a:t>
            </a:r>
          </a:p>
        </p:txBody>
      </p:sp>
    </p:spTree>
    <p:extLst>
      <p:ext uri="{BB962C8B-B14F-4D97-AF65-F5344CB8AC3E}">
        <p14:creationId xmlns:p14="http://schemas.microsoft.com/office/powerpoint/2010/main" val="183980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Introdução</a:t>
            </a:r>
            <a:r>
              <a:rPr lang="en-GB" sz="3200" dirty="0"/>
              <a:t> à </a:t>
            </a:r>
            <a:r>
              <a:rPr lang="en-GB" sz="3200" dirty="0" err="1"/>
              <a:t>agricultura</a:t>
            </a:r>
            <a:r>
              <a:rPr lang="en-GB" sz="3200" dirty="0"/>
              <a:t> vertical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254"/>
            <a:ext cx="6688540" cy="4974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b="1" dirty="0"/>
              <a:t>Agricultura </a:t>
            </a:r>
            <a:r>
              <a:rPr lang="en-US" sz="1800" b="1" dirty="0" err="1"/>
              <a:t>em</a:t>
            </a:r>
            <a:r>
              <a:rPr lang="en-US" sz="1800" b="1" dirty="0"/>
              <a:t> </a:t>
            </a:r>
            <a:r>
              <a:rPr lang="en-US" sz="1800" b="1" dirty="0" err="1"/>
              <a:t>ambiente</a:t>
            </a:r>
            <a:r>
              <a:rPr lang="en-US" sz="1800" b="1" dirty="0"/>
              <a:t> </a:t>
            </a:r>
            <a:r>
              <a:rPr lang="en-US" sz="1800" b="1" dirty="0" err="1"/>
              <a:t>controlado</a:t>
            </a:r>
            <a:r>
              <a:rPr lang="en-US" sz="1800" b="1" dirty="0"/>
              <a:t> (CEA):</a:t>
            </a:r>
          </a:p>
          <a:p>
            <a:pPr lvl="1" algn="just">
              <a:lnSpc>
                <a:spcPct val="110000"/>
              </a:lnSpc>
            </a:pPr>
            <a:r>
              <a:rPr lang="pt-PT" sz="1800" dirty="0"/>
              <a:t>A CEA é uma abordagem tecnológica da produção vegetal, que otimiza o crescimento das plantas através do controlo preciso de fatores ambientais como a temperatura, a humidade, a intensidade da luz, o espetro e a concentração de CO2</a:t>
            </a:r>
            <a:r>
              <a:rPr lang="en-US" sz="1800" dirty="0"/>
              <a:t>.</a:t>
            </a:r>
          </a:p>
          <a:p>
            <a:pPr lvl="1" algn="just">
              <a:lnSpc>
                <a:spcPct val="110000"/>
              </a:lnSpc>
            </a:pPr>
            <a:r>
              <a:rPr lang="pt-PT" sz="1800" dirty="0"/>
              <a:t>Aplicável em ambientes como estufas, agricultura de interior e agricultura vertical, permitindo o crescimento das culturas durante todo o ano, rendimentos mais elevados e uma utilização eficiente da água</a:t>
            </a:r>
            <a:r>
              <a:rPr lang="en-US" sz="1800" dirty="0"/>
              <a:t>.</a:t>
            </a:r>
          </a:p>
          <a:p>
            <a:pPr>
              <a:lnSpc>
                <a:spcPct val="110000"/>
              </a:lnSpc>
            </a:pPr>
            <a:r>
              <a:rPr lang="en-GB" sz="1800" b="1" dirty="0"/>
              <a:t>Agricultura vertical (VF):</a:t>
            </a:r>
          </a:p>
          <a:p>
            <a:pPr lvl="1" algn="just">
              <a:lnSpc>
                <a:spcPct val="110000"/>
              </a:lnSpc>
            </a:pPr>
            <a:r>
              <a:rPr lang="pt-PT" sz="1800" dirty="0"/>
              <a:t>Envolve a produção de culturas em camadas empilhadas verticalmente, muitas vezes num ambiente controlado, utilizando métodos de cultivo sem solo, como a </a:t>
            </a:r>
            <a:r>
              <a:rPr lang="pt-PT" sz="1800" dirty="0" err="1"/>
              <a:t>hidroponia</a:t>
            </a:r>
            <a:r>
              <a:rPr lang="pt-PT" sz="1800" dirty="0"/>
              <a:t>, a </a:t>
            </a:r>
            <a:r>
              <a:rPr lang="pt-PT" sz="1800" dirty="0" err="1"/>
              <a:t>aeroponia</a:t>
            </a:r>
            <a:r>
              <a:rPr lang="pt-PT" sz="1800" dirty="0"/>
              <a:t> ou a </a:t>
            </a:r>
            <a:r>
              <a:rPr lang="pt-PT" sz="1800" dirty="0" err="1"/>
              <a:t>aquaponia</a:t>
            </a:r>
            <a:r>
              <a:rPr lang="en-GB" sz="1800" dirty="0"/>
              <a:t>.</a:t>
            </a:r>
          </a:p>
          <a:p>
            <a:pPr lvl="1" algn="just">
              <a:lnSpc>
                <a:spcPct val="110000"/>
              </a:lnSpc>
            </a:pPr>
            <a:r>
              <a:rPr lang="pt-PT" sz="1800" dirty="0"/>
              <a:t>Utiliza o espaço vertical para aumentar significativamente o rendimento das culturas por metro quadrado em comparação com os métodos agrícolas tradicionais</a:t>
            </a:r>
            <a:r>
              <a:rPr lang="en-GB" sz="1800" dirty="0"/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501D7-A08C-DDBF-A957-BF5421521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8"/>
          <a:stretch/>
        </p:blipFill>
        <p:spPr bwMode="auto">
          <a:xfrm>
            <a:off x="7526740" y="780371"/>
            <a:ext cx="3211785" cy="2190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wegreen">
            <a:extLst>
              <a:ext uri="{FF2B5EF4-FFF2-40B4-BE49-F238E27FC236}">
                <a16:creationId xmlns:a16="http://schemas.microsoft.com/office/drawing/2014/main" id="{37F9A53C-BFDF-48C0-CC08-DC1A23AEE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7526740" y="3184610"/>
            <a:ext cx="3211785" cy="1928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4D04FE-59B8-B178-FE7D-48AB4F3FF301}"/>
              </a:ext>
            </a:extLst>
          </p:cNvPr>
          <p:cNvSpPr txBox="1"/>
          <p:nvPr/>
        </p:nvSpPr>
        <p:spPr>
          <a:xfrm>
            <a:off x="7444211" y="5217487"/>
            <a:ext cx="42416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PT" sz="14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Exemplo de a) Fábrica de plantas com iluminação artificial (PFAL) - </a:t>
            </a:r>
            <a:r>
              <a:rPr lang="pt-PT" sz="14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AeroFarms</a:t>
            </a:r>
            <a:r>
              <a:rPr lang="pt-PT" sz="14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(van </a:t>
            </a:r>
            <a:r>
              <a:rPr lang="pt-PT" sz="14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Delten</a:t>
            </a:r>
            <a:r>
              <a:rPr lang="pt-PT" sz="14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</a:t>
            </a:r>
            <a:r>
              <a:rPr lang="pt-PT" sz="14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et</a:t>
            </a:r>
            <a:r>
              <a:rPr lang="pt-PT" sz="14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al., 2021), e b) Unidade agrícola vertical interna instalada em grande mercearia (</a:t>
            </a:r>
            <a:r>
              <a:rPr lang="pt-PT" sz="14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Swegreen</a:t>
            </a:r>
            <a:r>
              <a:rPr lang="pt-PT" sz="14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, Estocolmo</a:t>
            </a:r>
            <a:r>
              <a:rPr lang="en-GB" sz="14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</a:t>
            </a:r>
            <a:endParaRPr lang="sv-SE" sz="1400" b="1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B23D2-4F03-8E39-8C65-9D9BB92E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D058621-24BC-33FE-274B-9CE10C45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E0F15D4-33E8-D711-241C-9FD53F96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Sistemas de iluminação híbridos inteligentes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transição para a agricultura de interior aumentou significativamente o consumo de eletricidade, especialmente para a iluminação artificial nas fábricas de plantas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sistemas híbridos inteligentes combinam luz natural e artificial, com o objetivo de reduzir o consumo de energia e apoiar as redes elétricas urbanas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Implementação e desafios dos sistemas de iluminação híbridos inteligentes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Utilizar a luz solar e os painéis fotovoltaicos para obter energia, enfrentando desafios em termos de eficiência e perda de conversão de energia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Adaptar os sistemas de iluminação natural para uso agrícola, de modo a satisfazer a intensidade da luz e os espectros necessários para a fotossíntese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Vantagens dos sistemas de iluminação híbridos inteligentes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Ajuste automático da iluminação artificial com base na luz solar em tempo real, reduzindo o consumo de eletricidade, o custo e o impacto ambiental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utilização da luz natural promove o crescimento das plantas e pode aumentar os rendimentos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54BB178-83CE-00E3-3351-85EDCBF6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</a:t>
            </a:r>
            <a:r>
              <a:rPr lang="en-US" u="sng" dirty="0"/>
              <a:t>lighting in vertical </a:t>
            </a:r>
            <a:r>
              <a:rPr lang="en-US" dirty="0"/>
              <a:t>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89CD49B-90EA-B500-9C31-A62D33AC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6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59FB9-1161-19B3-69B1-EB397F73B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05DE50E-9AE6-BA09-5145-48620B21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01347B1-D3BA-76BC-9EC5-EF678AF6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69A723-5664-93B1-B4A6-ED172A1E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A274A-1A21-34F6-3ED0-4029DE807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08" y="1523845"/>
            <a:ext cx="6569629" cy="3855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6BF0E5-3A03-16FE-4802-5B35607F1F72}"/>
              </a:ext>
            </a:extLst>
          </p:cNvPr>
          <p:cNvSpPr txBox="1"/>
          <p:nvPr/>
        </p:nvSpPr>
        <p:spPr>
          <a:xfrm>
            <a:off x="1107559" y="5525353"/>
            <a:ext cx="10139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Schematic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compara um sistema de iluminação híbrido inteligente com um sistema de iluminação artificial independente, destacando a principal característica do sistema inteligente: um sensor que monitora a intensidade da luz para as plantas, ativando luzes artificiais quando necessário, de forma totalmente automática.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(Neo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078165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04B6-0ADE-3395-DE3E-2E40D81AC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9CE597F-50A6-1F42-3627-1F267403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Avanços em luzes de cultivo para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AA7C961-4B55-FFD3-128F-E55CC791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Impacto económico e ambiental dos sistemas híbridos inteligentes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É necessário efetuar uma avaliação inicial dos custos em função das poupanças a longo prazo e dos benefícios ambientais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sistemas híbridos, que combinam o LED com a luz solar, podem oferecer até 70% de poupança de energia, proporcionando uma opção de agricultura urbana sustentável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Perspetivas futuras para a iluminação LED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avanços tecnológicos na iluminação LED beneficiaram significativamente a agricultura moderna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Apesar do desafio do elevado consumo de energia, as melhorias na eficiência e conceção dos LED estão a reduzir os custos operacionais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Alternativas como as películas de modelação do espetro e os sistemas baseados em fibras óticas oferecem soluções amigas do ambiente, mas dependem da viabilidade económica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iluminação híbrida inteligente, que combina luz natural e artificial, surge como uma solução sustentável que promete poupanças substanciais de energia e uma iluminação consistente das culturas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8FA557D-99AA-6264-18DD-2D753389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2: Exploration of LED lighting in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4A95E9-709A-F438-35F4-4319967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9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94E0-1AE4-BF5E-AB83-74CA2789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2F15009-4625-E9E4-A944-A5593E53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85" y="681038"/>
            <a:ext cx="11000096" cy="854336"/>
          </a:xfrm>
        </p:spPr>
        <p:txBody>
          <a:bodyPr>
            <a:normAutofit/>
          </a:bodyPr>
          <a:lstStyle/>
          <a:p>
            <a:r>
              <a:rPr lang="pt-PT" sz="3000" dirty="0"/>
              <a:t>Necessidades e fornecimento de nutrientes na agricultura vertical</a:t>
            </a:r>
            <a:endParaRPr lang="en-GB" sz="30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26B7C7D-58E6-7455-1DCC-BB9A60E0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Necessidades e fornecimento de nutrientes em </a:t>
            </a:r>
            <a:r>
              <a:rPr lang="pt-PT" sz="2000" b="1" dirty="0" err="1">
                <a:latin typeface="Söhne"/>
              </a:rPr>
              <a:t>hidroponia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Objetivo: Fornecer eficazmente nutrientes essenciais, água e oxigénio às plantas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nutrientes são fornecidos através de uma fórmula bem concebida, necessitando de uma reposição atempada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Nutrientes essenciais para o crescimento das plantas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São necessários dezassete nutrientes essenciais, divididos em macronutrientes (N, P, K, Ca, Mg, S) e micronutrientes (Cl, </a:t>
            </a:r>
            <a:r>
              <a:rPr lang="pt-PT" sz="2000" dirty="0" err="1">
                <a:latin typeface="Söhne"/>
              </a:rPr>
              <a:t>Fe</a:t>
            </a:r>
            <a:r>
              <a:rPr lang="pt-PT" sz="2000" dirty="0">
                <a:latin typeface="Söhne"/>
              </a:rPr>
              <a:t>, B, </a:t>
            </a:r>
            <a:r>
              <a:rPr lang="pt-PT" sz="2000" dirty="0" err="1">
                <a:latin typeface="Söhne"/>
              </a:rPr>
              <a:t>Mn</a:t>
            </a:r>
            <a:r>
              <a:rPr lang="pt-PT" sz="2000" dirty="0">
                <a:latin typeface="Söhne"/>
              </a:rPr>
              <a:t>, Na, </a:t>
            </a:r>
            <a:r>
              <a:rPr lang="pt-PT" sz="2000" dirty="0" err="1">
                <a:latin typeface="Söhne"/>
              </a:rPr>
              <a:t>Zn</a:t>
            </a:r>
            <a:r>
              <a:rPr lang="pt-PT" sz="2000" dirty="0">
                <a:latin typeface="Söhne"/>
              </a:rPr>
              <a:t>, Cu, Mo</a:t>
            </a:r>
            <a:r>
              <a:rPr lang="en-US" sz="2000" i="0" dirty="0">
                <a:effectLst/>
                <a:latin typeface="Söhne"/>
              </a:rPr>
              <a:t>).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 hidrogénio (H), o oxigénio (O) e o carbono (C) são derivados da água e do CO2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As adições recentes incluem o silício (Si) para resistência ao stress e o níquel (Ni) como ativador de enzimas, embora o Ni seja frequentemente omitido das fórmulas hidropónicas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E9B8939-0173-3C35-8E01-5D07C092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3: Plant nutritional requirements and provision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090A83-75F2-C791-2185-E5087EE3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45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D00E-25A8-284F-8099-9929B83B7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02A6478-999B-9A6C-0C61-95E11AD9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/>
              <a:t>Necessidades e fornecimento de nutrientes na agricultura vertical</a:t>
            </a:r>
            <a:endParaRPr lang="en-GB" sz="30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F38250D-1824-6076-15A6-6DB6F1CD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Fórmula e preparação da solução nutritiva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Influenciado pelo tipo de cultura, fase de crescimento e condições, exigindo ajustes para luz e temperatura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Utilização de concentrações consistentes de nutrientes em ambientes controlados, medidas pela condutividade elétrica (CE</a:t>
            </a:r>
            <a:r>
              <a:rPr lang="en-US" sz="2000" i="0" dirty="0">
                <a:effectLst/>
                <a:latin typeface="Söhne"/>
              </a:rPr>
              <a:t>).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Podem ser necessárias soluções personalizadas, não existindo uma fórmula universal. As fórmulas normalmente utilizadas incluem </a:t>
            </a:r>
            <a:r>
              <a:rPr lang="pt-PT" sz="2000" dirty="0" err="1">
                <a:latin typeface="Söhne"/>
              </a:rPr>
              <a:t>Hoagland</a:t>
            </a:r>
            <a:r>
              <a:rPr lang="pt-PT" sz="2000" dirty="0">
                <a:latin typeface="Söhne"/>
              </a:rPr>
              <a:t>, </a:t>
            </a:r>
            <a:r>
              <a:rPr lang="pt-PT" sz="2000" dirty="0" err="1">
                <a:latin typeface="Söhne"/>
              </a:rPr>
              <a:t>Sonneveld</a:t>
            </a:r>
            <a:r>
              <a:rPr lang="pt-PT" sz="2000" dirty="0">
                <a:latin typeface="Söhne"/>
              </a:rPr>
              <a:t> modificado, </a:t>
            </a:r>
            <a:r>
              <a:rPr lang="pt-PT" sz="2000" dirty="0" err="1">
                <a:latin typeface="Söhne"/>
              </a:rPr>
              <a:t>Jack's</a:t>
            </a:r>
            <a:r>
              <a:rPr lang="pt-PT" sz="2000" dirty="0">
                <a:latin typeface="Söhne"/>
              </a:rPr>
              <a:t> e UA CEAC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Processo</a:t>
            </a:r>
            <a:r>
              <a:rPr lang="en-US" sz="2000" b="1" dirty="0">
                <a:latin typeface="Söhne"/>
              </a:rPr>
              <a:t> de </a:t>
            </a:r>
            <a:r>
              <a:rPr lang="en-US" sz="2000" b="1" dirty="0" err="1">
                <a:latin typeface="Söhne"/>
              </a:rPr>
              <a:t>Preparação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As misturas de nutrientes podem ser pré-misturadas ou feitas a partir de componentes individuais para necessidades específicas das culturas, utilizando fertilizantes solúveis em água e de elevada pureza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criação de soluções de reserva concentradas, normalmente a uma concentração de 50x ou 100x, para evitar precipitados insolúveis, requer frequentemente a separação em dois tanques para estabilidade química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As diretrizes e fórmulas para a preparação de soluções estão disponíveis na literatura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6EE6859-D5B6-4A1C-77FB-E62DEF13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3: Plant nutritional requirements and provision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F633D3-5D7A-1B1C-1A45-A413E42E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79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1822-AB4D-EAA9-9666-764C71E09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9513116-EB26-2702-CB6E-18DA2DB9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/>
              <a:t>Necessidades e fornecimento de nutrientes na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FDAFDFC-1702-45F1-9D6B-034C82D5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Absorção</a:t>
            </a:r>
            <a:r>
              <a:rPr lang="en-US" sz="2000" b="1" dirty="0">
                <a:latin typeface="Söhne"/>
              </a:rPr>
              <a:t> da </a:t>
            </a:r>
            <a:r>
              <a:rPr lang="en-US" sz="2000" b="1" dirty="0" err="1">
                <a:latin typeface="Söhne"/>
              </a:rPr>
              <a:t>solução</a:t>
            </a:r>
            <a:r>
              <a:rPr lang="en-US" sz="2000" b="1" dirty="0">
                <a:latin typeface="Söhne"/>
              </a:rPr>
              <a:t> </a:t>
            </a:r>
            <a:r>
              <a:rPr lang="en-US" sz="2000" b="1" dirty="0" err="1">
                <a:latin typeface="Söhne"/>
              </a:rPr>
              <a:t>nutritiva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As práticas de reabastecimento variam consoante as espécies vegetais e as cultivares, devido às diferentes taxas de absorção de nutrientes e de água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As culturas de ciclo curto podem não necessitar de ajustamento da solução durante um ciclo; as culturas de ciclo longo podem necessitar de ajustamentos, especialmente durante a transição entre fases de crescimento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monitorização de rotina baseia-se em medições da CE e do pH devido ao elevado custo e à complexidade de uma caraterização pormenorizada dos nutrientes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922ADAC-9763-7D0F-25E8-F74D6910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3: Plant nutritional requirements and provision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11F17-88F4-C2C0-1221-7573E288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141C9A-5BEE-BAC8-75F9-909FC9307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32682"/>
              </p:ext>
            </p:extLst>
          </p:nvPr>
        </p:nvGraphicFramePr>
        <p:xfrm>
          <a:off x="3333525" y="4297886"/>
          <a:ext cx="5976258" cy="11691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57226">
                  <a:extLst>
                    <a:ext uri="{9D8B030D-6E8A-4147-A177-3AD203B41FA5}">
                      <a16:colId xmlns:a16="http://schemas.microsoft.com/office/drawing/2014/main" val="850186015"/>
                    </a:ext>
                  </a:extLst>
                </a:gridCol>
                <a:gridCol w="1944608">
                  <a:extLst>
                    <a:ext uri="{9D8B030D-6E8A-4147-A177-3AD203B41FA5}">
                      <a16:colId xmlns:a16="http://schemas.microsoft.com/office/drawing/2014/main" val="758040805"/>
                    </a:ext>
                  </a:extLst>
                </a:gridCol>
                <a:gridCol w="3274424">
                  <a:extLst>
                    <a:ext uri="{9D8B030D-6E8A-4147-A177-3AD203B41FA5}">
                      <a16:colId xmlns:a16="http://schemas.microsoft.com/office/drawing/2014/main" val="680232248"/>
                    </a:ext>
                  </a:extLst>
                </a:gridCol>
              </a:tblGrid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Group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Elements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Comment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53538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, NH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, P, K, Mn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Active update, fast removal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75540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Mg, S, Fe, Zn, Cu, Mo, Cl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Intermediate uptake, intermediate removal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462031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Ca, B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Passive uptake, slow removal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6804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7316A2-3526-3322-4165-34F1D6320484}"/>
              </a:ext>
            </a:extLst>
          </p:cNvPr>
          <p:cNvSpPr txBox="1"/>
          <p:nvPr/>
        </p:nvSpPr>
        <p:spPr>
          <a:xfrm>
            <a:off x="2266178" y="5619122"/>
            <a:ext cx="7450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Taxas de absorção de elementos essenciais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Niu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888367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A5AFC-AB09-BB95-7D93-974252A36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0F65002-8741-6276-719B-95302495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/>
              <a:t>Necessidades e fornecimento de nutrientes na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73348AE-D5BF-F067-E06B-C309B7DB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pH e qualidade da água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gama de pH ideal para soluções hidropónicas situa-se entre 5,5 e 6,5, com ajustes regulares necessários para a saúde das plantas</a:t>
            </a:r>
            <a:r>
              <a:rPr lang="en-US" sz="2000" dirty="0">
                <a:latin typeface="Söhne"/>
              </a:rPr>
              <a:t>.</a:t>
            </a:r>
            <a:endParaRPr lang="en-US" sz="2000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temperatura da água e o arejamento afetam os níveis de oxigénio dissolvido, fundamental para a respiração das raízes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análise da qualidade da água é essencial para preparar soluções de nutrientes, com estratégias para gerir a acumulação de iões em sistemas de recirculação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Sistema de Gestão de Nutrientes </a:t>
            </a:r>
            <a:r>
              <a:rPr lang="en-US" sz="2000" b="1" i="0" dirty="0">
                <a:effectLst/>
                <a:latin typeface="Söhne"/>
              </a:rPr>
              <a:t>(NMS)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elementos essenciais requerem concentrações e rácios precisos, sendo a monitorização em tempo real um desafio devido ao custo e à fase de desenvolvimento de sensores específicos de iões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sistemas utilizam frequentemente sensores de </a:t>
            </a:r>
            <a:r>
              <a:rPr lang="pt-PT" sz="2000" dirty="0" err="1">
                <a:latin typeface="Söhne"/>
              </a:rPr>
              <a:t>eletrocondutividade</a:t>
            </a:r>
            <a:r>
              <a:rPr lang="pt-PT" sz="2000" dirty="0">
                <a:latin typeface="Söhne"/>
              </a:rPr>
              <a:t> (EC) e de nível de água para gerir a concentração total de iões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sistemas de circuito fechado ajustam-se com base no feedback; os sistemas de circuito aberto, mais simples e menos dispendiosos, não dispõem de controlos de feedback, o que coloca desafios no caso de necessidades variáveis de nutrientes.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AA5E011-FD92-F9A1-324D-70FD8FCE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3: Plant nutritional requirements and provision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E9F2811-B6AA-9049-5C5A-AEF5F8CB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31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89B61-D1C8-54DD-F791-72421962C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B434A7C-47A3-A6A2-9AD9-D863A5F2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000" dirty="0"/>
              <a:t>Necessidades e fornecimento de nutrientes na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8906983-3F4E-6171-9C6F-C4643923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3: Plant nutritional requirements and provision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1B1128-ACE3-0E65-A4C5-C4BE231A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62150-FE57-D754-E0AE-AFF6386BD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1" y="1690688"/>
            <a:ext cx="7084425" cy="3842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60F244-E7BD-9B47-D14E-13225DD2FADC}"/>
              </a:ext>
            </a:extLst>
          </p:cNvPr>
          <p:cNvSpPr txBox="1"/>
          <p:nvPr/>
        </p:nvSpPr>
        <p:spPr>
          <a:xfrm>
            <a:off x="2208614" y="5768505"/>
            <a:ext cx="7450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Exemplo de arquitetura de sistema de gerenciamento de nutrientes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(Ban et al., 2020)</a:t>
            </a:r>
          </a:p>
        </p:txBody>
      </p:sp>
    </p:spTree>
    <p:extLst>
      <p:ext uri="{BB962C8B-B14F-4D97-AF65-F5344CB8AC3E}">
        <p14:creationId xmlns:p14="http://schemas.microsoft.com/office/powerpoint/2010/main" val="4091699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54172-5558-1270-D958-A4B123C0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F1D0950-3587-9A4D-A921-B30A8C22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EAEE2AD-4D8C-650D-42D1-D0F43E48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Tecnologia de deteção e automatização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chave para uma gestão ambiental eficaz, utilizando sensores e atuadores para monitorizar e controlar condições como a temperatura, humidade, intensidade da luz, níveis de CO2, concentração de nutrientes e níveis de pH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Sistemas de deteção de nutrientes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avanços na deteção de nutrientes seletivos de iões e as ferramentas de IA para monitorização em tempo real aumentam a precisão na gestão de nutrientes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Sistemas de monitorização e controlo de plantas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tecnologia </a:t>
            </a:r>
            <a:r>
              <a:rPr lang="pt-PT" sz="2000" dirty="0" err="1">
                <a:latin typeface="Söhne"/>
              </a:rPr>
              <a:t>IoT</a:t>
            </a:r>
            <a:r>
              <a:rPr lang="pt-PT" sz="2000" dirty="0">
                <a:latin typeface="Söhne"/>
              </a:rPr>
              <a:t> permite a monitorização e o controlo contínuos, com sensores visuais, sensores de fluorescência de clorofila e sensores espectrais que ajudam na avaliação da saúde das plantas e na gestão ambiental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48EBF57-F719-D3E7-8CDA-050774F6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1F2571D-2896-5DCD-F91C-758C11DE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7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1919D-0F38-0E01-A68B-8B5714CD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DA7A7E4-A053-4895-2C9E-8396E163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7A7B7AB-1907-3E6D-5BD1-01BB1280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5935FB0-9045-C977-0ABB-AC18BA7A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B1CC6-D207-E556-5FEB-E10D6610B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319343" cy="4236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12D30D-27A8-A7FC-F54E-A3B2A34EAB08}"/>
              </a:ext>
            </a:extLst>
          </p:cNvPr>
          <p:cNvSpPr txBox="1"/>
          <p:nvPr/>
        </p:nvSpPr>
        <p:spPr>
          <a:xfrm>
            <a:off x="8247016" y="1746749"/>
            <a:ext cx="3213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Os métodos de monitoramento de nutrientes hidropónicos abrangem: (a) avaliação visual dos sintomas das plantas; (b) avaliação de CE e pH; (c) cromatografia iônica; (d) teste de sal; (e) análise de tecido foliar; e (f) análise específica de iões com elétrodos seletivos de iões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</p:spTree>
    <p:extLst>
      <p:ext uri="{BB962C8B-B14F-4D97-AF65-F5344CB8AC3E}">
        <p14:creationId xmlns:p14="http://schemas.microsoft.com/office/powerpoint/2010/main" val="303018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1A8EC-3135-42AC-8636-89BCCF83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E21EE6E-C0E1-751C-4DA3-52DD8271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Introdução</a:t>
            </a:r>
            <a:r>
              <a:rPr lang="en-GB" sz="3200" dirty="0"/>
              <a:t> à Agricultura Vertical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CECA0ED-6C96-323E-6305-902541F4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Agricultura Urbana (UF)</a:t>
            </a:r>
            <a:r>
              <a:rPr lang="en-US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pt-PT" dirty="0">
                <a:latin typeface="Söhne"/>
              </a:rPr>
              <a:t>O cultivo, processamento e distribuição de alimentos dentro ou ao redor de áreas urbanas, empregando métodos como hortas em telhados, hortas comunitárias e fazendas verticais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pt-PT" dirty="0">
                <a:latin typeface="Söhne"/>
              </a:rPr>
              <a:t>Visa aproximar a produção de alimentos dos consumidores urbanos e fazer uso eficiente dos espaços urbanos para fins agrícolas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595959"/>
                </a:solidFill>
                <a:latin typeface="Söhne"/>
              </a:rPr>
              <a:t>Agricultura </a:t>
            </a:r>
            <a:r>
              <a:rPr lang="en-US" b="1" dirty="0" err="1">
                <a:solidFill>
                  <a:srgbClr val="595959"/>
                </a:solidFill>
                <a:latin typeface="Söhne"/>
              </a:rPr>
              <a:t>em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 interior (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IF)</a:t>
            </a:r>
            <a:r>
              <a:rPr lang="en-US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pt-PT" dirty="0">
                <a:latin typeface="Söhne"/>
              </a:rPr>
              <a:t>Cultivo de plantas ou culturas em espaços interiores utilizando CEA, muitas vezes com iluminação artificial (como </a:t>
            </a:r>
            <a:r>
              <a:rPr lang="pt-PT" dirty="0" err="1">
                <a:latin typeface="Söhne"/>
              </a:rPr>
              <a:t>LEDs</a:t>
            </a:r>
            <a:r>
              <a:rPr lang="pt-PT" dirty="0">
                <a:latin typeface="Söhne"/>
              </a:rPr>
              <a:t>) e sistemas de controlo climático para criar condições ótimas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marL="742950" lvl="1" indent="-285750">
              <a:lnSpc>
                <a:spcPct val="120000"/>
              </a:lnSpc>
            </a:pPr>
            <a:r>
              <a:rPr lang="pt-PT" dirty="0">
                <a:latin typeface="Söhne"/>
              </a:rPr>
              <a:t>Pode variar entre pequenas instalações domésticas e grandes operações comerciais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t-PT" b="1" dirty="0">
                <a:solidFill>
                  <a:srgbClr val="595959"/>
                </a:solidFill>
                <a:latin typeface="Söhne"/>
              </a:rPr>
              <a:t>Fábricas de plantas com iluminação artificial (PFAL):</a:t>
            </a:r>
            <a:endParaRPr lang="en-US" b="0" i="0" dirty="0">
              <a:solidFill>
                <a:srgbClr val="595959"/>
              </a:solidFill>
              <a:effectLst/>
              <a:latin typeface="Söhne"/>
            </a:endParaRPr>
          </a:p>
          <a:p>
            <a:pPr marL="742950" lvl="1" indent="-285750" algn="just">
              <a:lnSpc>
                <a:spcPct val="120000"/>
              </a:lnSpc>
            </a:pPr>
            <a:r>
              <a:rPr lang="pt-PT" dirty="0">
                <a:latin typeface="Söhne"/>
              </a:rPr>
              <a:t>Um tipo de agricultura de interior em que as culturas são cultivadas sob luz artificial (normalmente </a:t>
            </a:r>
            <a:r>
              <a:rPr lang="pt-PT" dirty="0" err="1">
                <a:latin typeface="Söhne"/>
              </a:rPr>
              <a:t>LEDs</a:t>
            </a:r>
            <a:r>
              <a:rPr lang="pt-PT" dirty="0">
                <a:latin typeface="Söhne"/>
              </a:rPr>
              <a:t>) num ambiente totalmente controlado, permitindo uma produção consistente durante todo o ano. 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pt-PT" dirty="0">
                <a:latin typeface="Söhne"/>
              </a:rPr>
              <a:t>Proporciona um controlo total dos fatores ambientais, incluindo a luz, a temperatura, a humidade, os níveis de CO2 e os nutrientes.</a:t>
            </a:r>
            <a:endParaRPr lang="en-US" b="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4C5B1BE-1CEC-E354-77B6-3F78F1B8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95B93B-69AF-F3A2-19C5-A33720D2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93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C4D08-562F-0CEF-A08F-54631828C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2D9C631-8B8E-1550-B169-407E34F6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42DA7F0-C08D-24B9-4E0E-C03E0FEC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A3E0F0E-7172-B4AF-B8CC-B93BC9C4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13CB3-8634-BB68-640D-AED05DC44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9631"/>
            <a:ext cx="6947264" cy="4617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9002F-3499-294C-387E-AA411F862DC9}"/>
              </a:ext>
            </a:extLst>
          </p:cNvPr>
          <p:cNvSpPr txBox="1"/>
          <p:nvPr/>
        </p:nvSpPr>
        <p:spPr>
          <a:xfrm>
            <a:off x="8081554" y="3238689"/>
            <a:ext cx="36955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Crescimento em tempo real e deteção de estresse em mudas usando IA e sensores para produção inteligente no Laboratório de Máquinas de Produção Agrícola e Agricultura de Precisão da Universidade Nacional de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Chungnam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, Coreia do Sul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</p:spTree>
    <p:extLst>
      <p:ext uri="{BB962C8B-B14F-4D97-AF65-F5344CB8AC3E}">
        <p14:creationId xmlns:p14="http://schemas.microsoft.com/office/powerpoint/2010/main" val="3649794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FAC8C-E8B1-705A-FDC0-3A7F9BEB9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D564DEA-BAFC-D3C6-F261-D21FD81E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B8F2C0A-06A8-1C60-8429-2C1B3ED6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6F9E00D-2169-34D0-39D2-AA0E92E8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4A067-6CB2-B77F-18EE-60A8390FE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4" y="1570604"/>
            <a:ext cx="8773957" cy="4037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4B300-CA59-4408-DDE0-F45D8C48520D}"/>
              </a:ext>
            </a:extLst>
          </p:cNvPr>
          <p:cNvSpPr txBox="1"/>
          <p:nvPr/>
        </p:nvSpPr>
        <p:spPr>
          <a:xfrm>
            <a:off x="1863634" y="5771575"/>
            <a:ext cx="8342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Uma representação esquemática de sistemas de monitoramento e controle baseados em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IoT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para fazendas verticais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</p:spTree>
    <p:extLst>
      <p:ext uri="{BB962C8B-B14F-4D97-AF65-F5344CB8AC3E}">
        <p14:creationId xmlns:p14="http://schemas.microsoft.com/office/powerpoint/2010/main" val="981149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B100-EDAA-E6C1-4BCC-50BABF082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5E5DD5-2565-557A-683D-28517D29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1995266-8C43-5AA5-A5BA-5BD0163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A8B4795-997A-B014-0EC6-534D28A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F0317-353F-5EE2-DCFB-C808F1D39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0" y="1690688"/>
            <a:ext cx="7508973" cy="427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517BF-9B9A-D78A-7439-7C7793C87B35}"/>
              </a:ext>
            </a:extLst>
          </p:cNvPr>
          <p:cNvSpPr txBox="1"/>
          <p:nvPr/>
        </p:nvSpPr>
        <p:spPr>
          <a:xfrm>
            <a:off x="8330671" y="2933995"/>
            <a:ext cx="3391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As operações agrícolas verticais não tripuladas incluem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LcParenBoth"/>
            </a:pP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principais etapas de processamento,</a:t>
            </a:r>
          </a:p>
          <a:p>
            <a:pPr marL="342900" indent="-342900">
              <a:buAutoNum type="alphaLcParenBoth"/>
            </a:pP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o menu do aplicativo de monitoramento e controlo sem fio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PlantKeeper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e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c,d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produção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e </a:t>
            </a:r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gerenciamento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automatizados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</p:spTree>
    <p:extLst>
      <p:ext uri="{BB962C8B-B14F-4D97-AF65-F5344CB8AC3E}">
        <p14:creationId xmlns:p14="http://schemas.microsoft.com/office/powerpoint/2010/main" val="1388147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F706F-C2C4-9DA9-8244-85B0200A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9A192A0-1A58-23A9-8B89-E478B0C6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D263F6F-F050-EDB7-EC29-180145CF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DB38E10-291F-B959-582A-740C73B4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64116-5049-59E9-3C25-88A35C81B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45" y="1503111"/>
            <a:ext cx="6512741" cy="38829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A7526E-5FF9-D713-F91C-8B4197177ADC}"/>
              </a:ext>
            </a:extLst>
          </p:cNvPr>
          <p:cNvSpPr txBox="1"/>
          <p:nvPr/>
        </p:nvSpPr>
        <p:spPr>
          <a:xfrm>
            <a:off x="2322977" y="5442715"/>
            <a:ext cx="7039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Operação não tripulada em agricultura vertical: (a) correia transportadora automática; (b) câmara de controle montada em </a:t>
            </a:r>
            <a:r>
              <a:rPr lang="pt-PT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rack</a:t>
            </a: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; (c) robô de 1.000 libras, Angus; e (d) braço robótico de colheita do Boi de Ferro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</p:spTree>
    <p:extLst>
      <p:ext uri="{BB962C8B-B14F-4D97-AF65-F5344CB8AC3E}">
        <p14:creationId xmlns:p14="http://schemas.microsoft.com/office/powerpoint/2010/main" val="584370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5AFC-B56F-2DF5-3CB6-00CDB9255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96401D5-EFB1-570D-4344-F41F4E48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BD2FC47-AC1C-51C8-2B28-269F2F61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2039EC-D570-CB4A-96C0-9ED559F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19266-B2CC-833E-060C-EB94D4959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9" y="1511689"/>
            <a:ext cx="10256828" cy="41227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F2E996-6B93-31F5-3BD0-1E7EC38BCB9E}"/>
              </a:ext>
            </a:extLst>
          </p:cNvPr>
          <p:cNvSpPr txBox="1"/>
          <p:nvPr/>
        </p:nvSpPr>
        <p:spPr>
          <a:xfrm>
            <a:off x="1863634" y="5771575"/>
            <a:ext cx="8342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Aplicação combinada de vários algoritmos baseados em IA (MSAM, FE, DKL DNN e GP) para determinar múltiplos iões em soluções hidropónicas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</p:spTree>
    <p:extLst>
      <p:ext uri="{BB962C8B-B14F-4D97-AF65-F5344CB8AC3E}">
        <p14:creationId xmlns:p14="http://schemas.microsoft.com/office/powerpoint/2010/main" val="3182769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C7FB5-149D-9781-EF6B-AC4841F2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1749AE8-8208-98DE-C834-21085447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EB671A6-634D-116A-C8B4-336798EA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Sistemas de agricultura vertical não tripulados (UVFS</a:t>
            </a:r>
            <a:r>
              <a:rPr lang="en-US" sz="2000" b="1" i="0" dirty="0">
                <a:effectLst/>
                <a:latin typeface="Söhne"/>
              </a:rPr>
              <a:t>)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automação e a robótica simplificam as operações, oferecendo benefícios como a eficiência dos recursos, a produção durante todo o ano, a redução do impacto ambiental e a otimização do espaço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Sistemas</a:t>
            </a:r>
            <a:r>
              <a:rPr lang="en-US" sz="2000" b="1" dirty="0">
                <a:latin typeface="Söhne"/>
              </a:rPr>
              <a:t> de </a:t>
            </a:r>
            <a:r>
              <a:rPr lang="en-US" sz="2000" b="1" dirty="0" err="1">
                <a:latin typeface="Söhne"/>
              </a:rPr>
              <a:t>agricultura</a:t>
            </a:r>
            <a:r>
              <a:rPr lang="en-US" sz="2000" b="1" dirty="0">
                <a:latin typeface="Söhne"/>
              </a:rPr>
              <a:t> vertical </a:t>
            </a:r>
            <a:r>
              <a:rPr lang="en-US" sz="2000" b="1" dirty="0" err="1">
                <a:latin typeface="Söhne"/>
              </a:rPr>
              <a:t>automatizados</a:t>
            </a:r>
            <a:r>
              <a:rPr lang="en-US" sz="2000" b="1" dirty="0">
                <a:latin typeface="Söhne"/>
              </a:rPr>
              <a:t> 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Da sementeira à colheita, as tecnologias de automatização reduzem os custos de mão de obra e melhoram a segurança e a produtividade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Sistemas</a:t>
            </a:r>
            <a:r>
              <a:rPr lang="en-US" sz="2000" b="1" dirty="0">
                <a:latin typeface="Söhne"/>
              </a:rPr>
              <a:t> de Agricultura Vertical </a:t>
            </a:r>
            <a:r>
              <a:rPr lang="en-US" sz="2000" b="1" dirty="0" err="1">
                <a:latin typeface="Söhne"/>
              </a:rPr>
              <a:t>Robótica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robôs executam tarefas com precisão, reduzindo os custos de mão de obra e melhorando a consistência das operações agrícolas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Söhne"/>
              </a:rPr>
              <a:t>Agricultura vertical com drones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</a:t>
            </a:r>
            <a:r>
              <a:rPr lang="pt-PT" sz="2000" dirty="0" err="1">
                <a:latin typeface="Söhne"/>
              </a:rPr>
              <a:t>drones</a:t>
            </a:r>
            <a:r>
              <a:rPr lang="pt-PT" sz="2000" dirty="0">
                <a:latin typeface="Söhne"/>
              </a:rPr>
              <a:t> melhoram a monitorização e a gestão das culturas, oferecendo precisão aérea e informações baseadas em dados para melhorar a saúde e o rendimento das culturas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09791F-3430-999E-2A69-764DC6EB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3CEA809-B681-58A4-9DB5-71AF2B34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35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BE058-BC94-C729-7D81-CBBD1B98F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4E65B12-C3A9-7CA8-D399-2A564246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3D08F1D-B16F-F150-F799-DA31AA8A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52565E-81EF-43EC-D865-437C8BD2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A4D30-8336-BD63-3AB1-E103A1695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4" y="1514860"/>
            <a:ext cx="6396791" cy="40586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876C4-01D5-471C-9C32-B421985ACBB6}"/>
              </a:ext>
            </a:extLst>
          </p:cNvPr>
          <p:cNvSpPr txBox="1"/>
          <p:nvPr/>
        </p:nvSpPr>
        <p:spPr>
          <a:xfrm>
            <a:off x="2690950" y="5735448"/>
            <a:ext cx="7039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Uso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de UAVs/drones </a:t>
            </a:r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na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agricultura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vertical: (</a:t>
            </a:r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a,b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) drone </a:t>
            </a:r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autónomo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iFarm</a:t>
            </a:r>
            <a:r>
              <a:rPr lang="en-US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, Abu Dhabi, </a:t>
            </a:r>
            <a:r>
              <a:rPr lang="en-US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Emirados</a:t>
            </a:r>
            <a:r>
              <a:rPr lang="en-US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Árabes</a:t>
            </a:r>
            <a:r>
              <a:rPr lang="en-US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Unidos)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 (c) drone </a:t>
            </a:r>
            <a:r>
              <a:rPr lang="en-US" sz="1600" b="1" i="1" dirty="0" err="1">
                <a:solidFill>
                  <a:srgbClr val="1F497D"/>
                </a:solidFill>
                <a:ea typeface="Times New Roman" panose="02020603050405020304" pitchFamily="18" charset="0"/>
              </a:rPr>
              <a:t>autónomo</a:t>
            </a:r>
            <a:r>
              <a:rPr lang="en-US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; (d) Drones de IA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</p:spTree>
    <p:extLst>
      <p:ext uri="{BB962C8B-B14F-4D97-AF65-F5344CB8AC3E}">
        <p14:creationId xmlns:p14="http://schemas.microsoft.com/office/powerpoint/2010/main" val="2722570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A2359-D076-9AB5-DC71-EADDBD4F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E455BF6-E6EB-8ABE-7484-7900B4D6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4E4EEAB-DB66-6E58-023D-3988B183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73070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PT" sz="2000" b="1" dirty="0">
                <a:latin typeface="Söhne"/>
              </a:rPr>
              <a:t>Tendências de investigação - Inteligência Artificial (IA</a:t>
            </a:r>
            <a:r>
              <a:rPr lang="en-US" sz="2000" b="1" i="0" dirty="0">
                <a:effectLst/>
                <a:latin typeface="Söhne"/>
              </a:rPr>
              <a:t>)</a:t>
            </a:r>
          </a:p>
          <a:p>
            <a:pPr marL="1079500" lvl="1" indent="-269875">
              <a:lnSpc>
                <a:spcPct val="100000"/>
              </a:lnSpc>
              <a:spcAft>
                <a:spcPts val="600"/>
              </a:spcAft>
            </a:pPr>
            <a:r>
              <a:rPr lang="pt-PT" sz="2000" dirty="0">
                <a:latin typeface="Söhne"/>
              </a:rPr>
              <a:t>A IA otimiza as condições ambientais e a utilização de recursos, com aplicações na monitorização, otimização e deteção de stress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  <a:spcAft>
                <a:spcPts val="600"/>
              </a:spcAft>
            </a:pPr>
            <a:r>
              <a:rPr lang="pt-PT" sz="2000" dirty="0">
                <a:latin typeface="Söhne"/>
              </a:rPr>
              <a:t>Os modelos de aprendizagem profunda apoiam tarefas como a segmentação de folhas e a classificação do stress, melhorando a análise do estado das plantas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  <a:spcAft>
                <a:spcPts val="600"/>
              </a:spcAft>
            </a:pPr>
            <a:r>
              <a:rPr lang="pt-PT" sz="2000" dirty="0">
                <a:latin typeface="Söhne"/>
              </a:rPr>
              <a:t>As questões incluem a gestão de dados, a diversidade de algoritmos, as preocupações com a privacidade e a segurança e a necessidade de transparência e mitigação de preconceitos nas aplicações de IA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8957F0D-10AB-5287-0F70-AEE89C6F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D50F831-12D3-37CC-9337-B520595C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46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9EAB9-2338-5B4A-3EBC-ED2941E9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3102254-3B75-FAAA-6AB1-5B7160F2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FC68F35-9D80-0E63-B8F6-1011E785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Produção vegetal - desafios e perspetivas futuras</a:t>
            </a:r>
            <a:endParaRPr lang="en-US" sz="2000" b="1" i="0" dirty="0">
              <a:effectLst/>
              <a:latin typeface="Söhne"/>
            </a:endParaRPr>
          </a:p>
          <a:p>
            <a:pPr marL="1079500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Oferece oportunidades para diversas culturas em ambientes controlados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Permite a produção durante todo o ano e explora novas culturas e nichos de mercado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Os desafios incluem a diversidade limitada de culturas e a necessidade de cultivares especializadas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 criação estratégica para um crescimento compacto e uma utilização eficiente dos recursos é crucial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Sustentabilidade ambiental - desafios e perspetivas futuras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Reduz a utilização de pesticidas, conserva a água e a terra e minimiza o transporte de alimentos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custos iniciais e operacionais e o controlo climático intensivo de energia colocam desafios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otimização da conceção do sistema e a implementação de sistemas circulares são essenciais para a sustentabilidade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b="1" dirty="0" err="1">
                <a:latin typeface="Söhne"/>
              </a:rPr>
              <a:t>Sustentabilidade</a:t>
            </a:r>
            <a:r>
              <a:rPr lang="en-US" sz="2000" b="1" dirty="0">
                <a:latin typeface="Söhne"/>
              </a:rPr>
              <a:t> </a:t>
            </a:r>
            <a:r>
              <a:rPr lang="en-US" sz="2000" b="1" dirty="0" err="1">
                <a:latin typeface="Söhne"/>
              </a:rPr>
              <a:t>económica</a:t>
            </a:r>
            <a:r>
              <a:rPr lang="en-US" sz="2000" b="1" dirty="0">
                <a:latin typeface="Söhne"/>
              </a:rPr>
              <a:t> - </a:t>
            </a:r>
            <a:r>
              <a:rPr lang="en-US" sz="2000" b="1" dirty="0" err="1">
                <a:latin typeface="Söhne"/>
              </a:rPr>
              <a:t>desafios</a:t>
            </a:r>
            <a:r>
              <a:rPr lang="en-US" sz="2000" b="1" dirty="0">
                <a:latin typeface="Söhne"/>
              </a:rPr>
              <a:t> e </a:t>
            </a:r>
            <a:r>
              <a:rPr lang="en-US" sz="2000" b="1" dirty="0" err="1">
                <a:latin typeface="Söhne"/>
              </a:rPr>
              <a:t>perspetivas</a:t>
            </a:r>
            <a:r>
              <a:rPr lang="en-US" sz="2000" b="1" dirty="0">
                <a:latin typeface="Söhne"/>
              </a:rPr>
              <a:t> </a:t>
            </a:r>
            <a:r>
              <a:rPr lang="en-US" sz="2000" b="1" dirty="0" err="1">
                <a:latin typeface="Söhne"/>
              </a:rPr>
              <a:t>futuras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Viável devido à redução dos custos de transporte e à resistência às alterações climáticas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 elevado consumo de energia elétrica constitui um desafio económico significativo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As energias renováveis e as tecnologias avançadas poderão reduzir os custos e melhorar a eficiência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0EA72BA-99D5-6C35-6C99-8FBCCE27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F06280-CB02-2C82-230A-4900CDBD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8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96C23-1E13-0479-BEA8-2CAFEBE79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EEE2BF-CB56-36AC-9D0E-398B164F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Tendências tecnológicas na agricultura vertical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28F7C23-29E0-C0CC-C9D3-36A0F2D8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Segurança alimentar - desafios e perspetivas futura</a:t>
            </a:r>
            <a:r>
              <a:rPr lang="en-US" sz="2000" b="1" i="0" dirty="0">
                <a:effectLst/>
                <a:latin typeface="Söhne"/>
              </a:rPr>
              <a:t>s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Aborda os desafios da urbanização, das alterações climáticas e da degradação dos solos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Incentiva a autossuficiência urbana na produção de alimentos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Os constrangimentos económicos e espaciais exigem soluções estratégicas para a recuperação dos ecossistemas e as exigências urbanas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b="1" dirty="0">
                <a:latin typeface="Söhne"/>
              </a:rPr>
              <a:t>Novas tecnologias - oportunidades e desafios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 integração da </a:t>
            </a:r>
            <a:r>
              <a:rPr lang="pt-PT" sz="2000" dirty="0" err="1">
                <a:latin typeface="Söhne"/>
              </a:rPr>
              <a:t>hidroponia</a:t>
            </a:r>
            <a:r>
              <a:rPr lang="pt-PT" sz="2000" dirty="0">
                <a:latin typeface="Söhne"/>
              </a:rPr>
              <a:t>, </a:t>
            </a:r>
            <a:r>
              <a:rPr lang="pt-PT" sz="2000" dirty="0" err="1">
                <a:latin typeface="Söhne"/>
              </a:rPr>
              <a:t>aeroponia</a:t>
            </a:r>
            <a:r>
              <a:rPr lang="pt-PT" sz="2000" dirty="0">
                <a:latin typeface="Söhne"/>
              </a:rPr>
              <a:t> e </a:t>
            </a:r>
            <a:r>
              <a:rPr lang="pt-PT" sz="2000" dirty="0" err="1">
                <a:latin typeface="Söhne"/>
              </a:rPr>
              <a:t>aquaponia</a:t>
            </a:r>
            <a:r>
              <a:rPr lang="pt-PT" sz="2000" dirty="0">
                <a:latin typeface="Söhne"/>
              </a:rPr>
              <a:t> com IA, sensores e automação aumenta a eficiência e os rendimentos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As complexidades na integração do sistema, a irrigação uniforme e a gestão da iluminação apresentam desafios significativos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pt-PT" sz="2000" dirty="0">
                <a:latin typeface="Söhne"/>
              </a:rPr>
              <a:t>O avanço da agricultura vertical como solução sustentável exige a superação destes problemas de integração e gestão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51008C6-0311-9E39-99F8-1AF949A3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9FD8E4-0D50-9584-6110-C4D15417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0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0C4DC-3EA6-2AEC-59C2-B5349190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337"/>
            <a:ext cx="10515600" cy="1009651"/>
          </a:xfrm>
        </p:spPr>
        <p:txBody>
          <a:bodyPr>
            <a:noAutofit/>
          </a:bodyPr>
          <a:lstStyle/>
          <a:p>
            <a:r>
              <a:rPr lang="pt-PT" sz="3200" dirty="0"/>
              <a:t>Comparação entre a agricultura em campo aberto (esquerda) e a agricultura em ambiente controlado (direita</a:t>
            </a:r>
            <a:r>
              <a:rPr lang="en-US" sz="3200" dirty="0"/>
              <a:t>) </a:t>
            </a:r>
            <a:endParaRPr lang="en-GB" sz="32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CBB504-2CEC-0D6A-E09F-814F6587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 descr="Current status and future challenges in implementing and upscaling vertical  farming systems | Nature Food">
            <a:extLst>
              <a:ext uri="{FF2B5EF4-FFF2-40B4-BE49-F238E27FC236}">
                <a16:creationId xmlns:a16="http://schemas.microsoft.com/office/drawing/2014/main" id="{D03071F5-9BBE-A300-6A2C-5CE2B15E7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55453" b="-958"/>
          <a:stretch/>
        </p:blipFill>
        <p:spPr bwMode="auto">
          <a:xfrm>
            <a:off x="2154621" y="1947355"/>
            <a:ext cx="7653002" cy="381104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5B39F7CD-937B-13FC-F9E5-F0CB6F10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B70A9-A309-F018-94EC-C12A73F1819B}"/>
              </a:ext>
            </a:extLst>
          </p:cNvPr>
          <p:cNvSpPr txBox="1"/>
          <p:nvPr/>
        </p:nvSpPr>
        <p:spPr>
          <a:xfrm>
            <a:off x="1318470" y="5879769"/>
            <a:ext cx="10360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Comparação entre a agricultura em campo aberto (esquerda) e a agricultura em ambiente controlado (direita)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(van </a:t>
            </a:r>
            <a:r>
              <a:rPr lang="en-US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Delden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2021)</a:t>
            </a:r>
            <a:endParaRPr lang="sv-SE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21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B0DD9-0E69-65B4-2F47-FE252088F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2B87215-22D9-C029-C8DD-7C823A9B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Conclusões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E541BC-F533-D06E-D2E6-4FEC7868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 agricultura vertical otimiza o espaço e dá ênfase à sustentabilidade na agricultura</a:t>
            </a:r>
            <a:r>
              <a:rPr lang="en-US" sz="2000" dirty="0">
                <a:latin typeface="Söhne"/>
              </a:rPr>
              <a:t>.</a:t>
            </a:r>
            <a:endParaRPr lang="en-US" sz="2000" i="0" dirty="0"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Utiliza iluminação LED, gestão precisa de nutrientes e tecnologias inovadoras, como a automação e os </a:t>
            </a:r>
            <a:r>
              <a:rPr lang="pt-PT" sz="2000" dirty="0" err="1">
                <a:latin typeface="Söhne"/>
              </a:rPr>
              <a:t>drones</a:t>
            </a:r>
            <a:r>
              <a:rPr lang="pt-PT" sz="2000" dirty="0">
                <a:latin typeface="Söhne"/>
              </a:rPr>
              <a:t>, para melhorar a produção de alimentos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Oferece reduções significativas na utilização da água e do solo, contribuindo para uma menor pegada de carbono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Os desafios incluem os elevados custos iniciais e as necessidades contínuas de energia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Os benefícios incluem a produção durante todo o ano, o impacto ambiental mínimo e a redução da pressão sobre os recursos naturais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A integração de sensores, IA e robótica está a tornar a agricultura vertical mais viável em ambientes urbanos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O sucesso depende da compreensão das condições locais e da promoção de quadros políticos de apoio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pt-PT" sz="2000" dirty="0">
                <a:latin typeface="Söhne"/>
              </a:rPr>
              <a:t>Representa uma via promissora para reforçar a segurança alimentar e a sustentabilidade, exigindo a colaboração de vários sectores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D0019C6-DFC1-4EAE-EFD2-D51C4C5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CA56E44-825A-4734-4E38-868EBCF0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5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99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3545-4FC1-6771-1385-D233D9C4E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8DCC319-382C-8272-2A7B-E3F34119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Introdução</a:t>
            </a:r>
            <a:r>
              <a:rPr lang="en-GB" sz="3200" dirty="0"/>
              <a:t> à </a:t>
            </a:r>
            <a:r>
              <a:rPr lang="en-GB" sz="3200" dirty="0" err="1"/>
              <a:t>agricultura</a:t>
            </a:r>
            <a:r>
              <a:rPr lang="en-GB" sz="3200" dirty="0"/>
              <a:t> vertical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1837BED-C1BC-C3A3-5493-CFAACF19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Relações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 e </a:t>
            </a: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combinações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:</a:t>
            </a:r>
            <a:endParaRPr lang="en-US" sz="2000" b="1" i="0" dirty="0">
              <a:solidFill>
                <a:srgbClr val="595959"/>
              </a:solidFill>
              <a:effectLst/>
              <a:latin typeface="Söhne"/>
            </a:endParaRPr>
          </a:p>
          <a:p>
            <a:pPr marL="714375" indent="-261938">
              <a:lnSpc>
                <a:spcPct val="100000"/>
              </a:lnSpc>
            </a:pPr>
            <a:r>
              <a:rPr lang="pt-PT" sz="2000" u="sng" dirty="0">
                <a:solidFill>
                  <a:srgbClr val="595959"/>
                </a:solidFill>
                <a:latin typeface="Söhne"/>
              </a:rPr>
              <a:t>Agricultura vertical e urbana: </a:t>
            </a:r>
            <a:r>
              <a:rPr lang="pt-PT" sz="2000" dirty="0">
                <a:solidFill>
                  <a:srgbClr val="595959"/>
                </a:solidFill>
                <a:latin typeface="Söhne"/>
              </a:rPr>
              <a:t>A agricultura vertical é uma forma de agricultura urbana, quando implementada em espaços urbanos, que permite fazer face aos constrangimentos do espaço urbano e aumentar a produção local de alimentos</a:t>
            </a:r>
            <a:r>
              <a:rPr lang="en-US" sz="200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marL="714375" indent="-261938">
              <a:lnSpc>
                <a:spcPct val="100000"/>
              </a:lnSpc>
            </a:pPr>
            <a:r>
              <a:rPr lang="pt-PT" sz="2000" u="sng" dirty="0">
                <a:solidFill>
                  <a:srgbClr val="595959"/>
                </a:solidFill>
                <a:latin typeface="Söhne"/>
              </a:rPr>
              <a:t>Agricultura de interior e vertical: </a:t>
            </a:r>
            <a:r>
              <a:rPr lang="pt-PT" sz="2000" dirty="0">
                <a:solidFill>
                  <a:srgbClr val="595959"/>
                </a:solidFill>
                <a:latin typeface="Söhne"/>
              </a:rPr>
              <a:t>A agricultura de interior inclui a agricultura vertical se as culturas forem cultivadas em camadas empilhadas dentro de casa, mas também pode envolver configurações de camada única</a:t>
            </a:r>
            <a:r>
              <a:rPr lang="en-US" sz="200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marL="714375" indent="-261938">
              <a:lnSpc>
                <a:spcPct val="100000"/>
              </a:lnSpc>
            </a:pPr>
            <a:r>
              <a:rPr lang="pt-PT" sz="2000" u="sng" dirty="0">
                <a:solidFill>
                  <a:srgbClr val="595959"/>
                </a:solidFill>
                <a:latin typeface="Söhne"/>
              </a:rPr>
              <a:t>Fábricas de plantas e agricultura de interior: </a:t>
            </a:r>
            <a:r>
              <a:rPr lang="pt-PT" sz="2000" dirty="0">
                <a:solidFill>
                  <a:srgbClr val="595959"/>
                </a:solidFill>
                <a:latin typeface="Söhne"/>
              </a:rPr>
              <a:t>As PFAL representam uma forma especializada e altamente controlada de agricultura de interior. Embora todas as PFAL sejam explorações de interior, nem todas as explorações de interior se qualificam como PFAL devido a diferentes graus de controlo ambiental e utilização de luz natural</a:t>
            </a:r>
            <a:r>
              <a:rPr lang="en-US" sz="200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marL="714375" indent="-261938">
              <a:lnSpc>
                <a:spcPct val="100000"/>
              </a:lnSpc>
            </a:pPr>
            <a:r>
              <a:rPr lang="pt-PT" sz="2000" u="sng" dirty="0">
                <a:solidFill>
                  <a:srgbClr val="595959"/>
                </a:solidFill>
                <a:latin typeface="Söhne"/>
              </a:rPr>
              <a:t>Interligações: </a:t>
            </a:r>
            <a:r>
              <a:rPr lang="pt-PT" sz="2000" dirty="0">
                <a:solidFill>
                  <a:srgbClr val="595959"/>
                </a:solidFill>
                <a:latin typeface="Söhne"/>
              </a:rPr>
              <a:t>Estes conceitos estão interligados, permitindo combinações como as quintas verticais de interior controladas em áreas urbanas, que fundem aspetos de CEA, agricultura vertical, agricultura urbana e agricultura de interior</a:t>
            </a:r>
            <a:r>
              <a:rPr lang="en-US" sz="2000" i="0" dirty="0">
                <a:solidFill>
                  <a:srgbClr val="595959"/>
                </a:solidFill>
                <a:effectLst/>
                <a:latin typeface="Söhne"/>
              </a:rPr>
              <a:t>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7B0292E-09EF-D499-1416-427095EE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55F44B2-C47C-E3CA-5301-0F5EEC8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4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F86B9-A030-449F-1C25-7AC5A406C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BA8A803-5F28-5E70-3E35-0712A625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Introdução</a:t>
            </a:r>
            <a:r>
              <a:rPr lang="en-GB" sz="3200" dirty="0"/>
              <a:t> à </a:t>
            </a:r>
            <a:r>
              <a:rPr lang="en-GB" sz="3200" dirty="0" err="1"/>
              <a:t>agricultura</a:t>
            </a:r>
            <a:r>
              <a:rPr lang="en-GB" sz="3200" dirty="0"/>
              <a:t> vertical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9921A5E-61BE-F8D3-73F2-7F2726FB2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PT" b="1" dirty="0">
                <a:solidFill>
                  <a:srgbClr val="595959"/>
                </a:solidFill>
                <a:latin typeface="Söhne"/>
              </a:rPr>
              <a:t>Visão geral da agricultura vertical</a:t>
            </a:r>
            <a:endParaRPr lang="en-US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 algn="just">
              <a:lnSpc>
                <a:spcPct val="120000"/>
              </a:lnSpc>
            </a:pPr>
            <a:r>
              <a:rPr lang="pt-PT" dirty="0">
                <a:latin typeface="Söhne"/>
              </a:rPr>
              <a:t>Prática agrícola inovadora que maximiza a produção de culturas num espaço mínimo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pt-PT" dirty="0">
                <a:latin typeface="Söhne"/>
              </a:rPr>
              <a:t>Utiliza camadas empilhadas e iluminação artificial em ambientes controlados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pt-PT" dirty="0">
                <a:latin typeface="Söhne"/>
              </a:rPr>
              <a:t>Regula fatores essenciais como a luz, a temperatura, a humidade, o CO2, a água e os nutrientes para obter rendimentos consistentes e de alta qualidade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pt-PT" dirty="0">
                <a:latin typeface="Söhne"/>
              </a:rPr>
              <a:t>Utiliza sensores, imagens e IA para automatização, eficiência e aumento da produção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b="1" dirty="0" err="1">
                <a:solidFill>
                  <a:srgbClr val="595959"/>
                </a:solidFill>
                <a:latin typeface="Söhne"/>
              </a:rPr>
              <a:t>Modelos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 de </a:t>
            </a:r>
            <a:r>
              <a:rPr lang="en-US" b="1" dirty="0" err="1">
                <a:solidFill>
                  <a:srgbClr val="595959"/>
                </a:solidFill>
                <a:latin typeface="Söhne"/>
              </a:rPr>
              <a:t>agricultura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 vertical</a:t>
            </a:r>
            <a:endParaRPr lang="en-US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 algn="just">
              <a:lnSpc>
                <a:spcPct val="120000"/>
              </a:lnSpc>
            </a:pPr>
            <a:r>
              <a:rPr lang="pt-PT" u="sng" dirty="0">
                <a:latin typeface="Söhne"/>
              </a:rPr>
              <a:t>Fábricas de Plantas com Iluminação Artificial (</a:t>
            </a:r>
            <a:r>
              <a:rPr lang="pt-PT" u="sng" dirty="0" err="1">
                <a:latin typeface="Söhne"/>
              </a:rPr>
              <a:t>PFALs</a:t>
            </a:r>
            <a:r>
              <a:rPr lang="pt-PT" u="sng" dirty="0">
                <a:latin typeface="Söhne"/>
              </a:rPr>
              <a:t>): </a:t>
            </a:r>
            <a:r>
              <a:rPr lang="pt-PT" dirty="0">
                <a:latin typeface="Söhne"/>
              </a:rPr>
              <a:t>Operações em grande escala em zonas industriais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pt-PT" u="sng" dirty="0">
                <a:latin typeface="Söhne"/>
              </a:rPr>
              <a:t>Fazendas de contentores: </a:t>
            </a:r>
            <a:r>
              <a:rPr lang="pt-PT" dirty="0">
                <a:latin typeface="Söhne"/>
              </a:rPr>
              <a:t>Contentores marítimos modificados com iluminação LED e controlos digitais, oferecendo mobilidade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pt-PT" u="sng" dirty="0">
                <a:latin typeface="Söhne"/>
              </a:rPr>
              <a:t>Fazendas em lojas</a:t>
            </a:r>
            <a:r>
              <a:rPr lang="pt-PT" dirty="0">
                <a:latin typeface="Söhne"/>
              </a:rPr>
              <a:t>: Localizadas em supermercados, fornecendo produtos frescos diretamente aos consumidores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pt-PT" u="sng" dirty="0">
                <a:latin typeface="Söhne"/>
              </a:rPr>
              <a:t>Quintas de </a:t>
            </a:r>
            <a:r>
              <a:rPr lang="pt-PT" u="sng" dirty="0" err="1">
                <a:latin typeface="Söhne"/>
              </a:rPr>
              <a:t>electrodomésticos</a:t>
            </a:r>
            <a:r>
              <a:rPr lang="pt-PT" u="sng" dirty="0">
                <a:latin typeface="Söhne"/>
              </a:rPr>
              <a:t>: </a:t>
            </a:r>
            <a:r>
              <a:rPr lang="pt-PT" dirty="0">
                <a:latin typeface="Söhne"/>
              </a:rPr>
              <a:t>Configurações em pequena escala para casas ou escritórios, centradas na conveniência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pt-PT" dirty="0">
                <a:latin typeface="Söhne"/>
              </a:rPr>
              <a:t>Reutilização adaptativa de edifícios, quintas profundas, varandas e telhados</a:t>
            </a:r>
            <a:r>
              <a:rPr lang="en-US" i="0" dirty="0">
                <a:effectLst/>
                <a:latin typeface="Söhne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EA7CB57-31B5-FD22-971E-F2241413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497E673-A845-6595-448E-82D8B0A4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9E316-539A-A9CB-8AE9-FDFAD818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444AFC6-ADBE-2367-346B-98288802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C17B39-C0BC-9A1E-0842-A8EF9225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A diagram of a plant growing&#10;&#10;Description automatically generated">
            <a:extLst>
              <a:ext uri="{FF2B5EF4-FFF2-40B4-BE49-F238E27FC236}">
                <a16:creationId xmlns:a16="http://schemas.microsoft.com/office/drawing/2014/main" id="{E24CD848-7741-AD0D-CEA6-E5B2B8381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1815152" y="1394573"/>
            <a:ext cx="6742073" cy="4948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818710F-27A8-7609-B6B8-9243250F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Introdução</a:t>
            </a:r>
            <a:r>
              <a:rPr lang="en-GB" sz="3200" dirty="0"/>
              <a:t> à </a:t>
            </a:r>
            <a:r>
              <a:rPr lang="en-GB" sz="3200" dirty="0" err="1"/>
              <a:t>agricultura</a:t>
            </a:r>
            <a:r>
              <a:rPr lang="en-GB" sz="3200" dirty="0"/>
              <a:t> vertical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6E38F-6FBC-AB80-3B08-9A31B1DCFCBE}"/>
              </a:ext>
            </a:extLst>
          </p:cNvPr>
          <p:cNvSpPr txBox="1"/>
          <p:nvPr/>
        </p:nvSpPr>
        <p:spPr>
          <a:xfrm>
            <a:off x="8305918" y="1690688"/>
            <a:ext cx="2456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Aspetos importantes da agricultura vertical interna </a:t>
            </a:r>
            <a:r>
              <a:rPr lang="fr-FR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(Source: Wong et al. 2020). 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478B6-3507-0E48-4CC2-A23FF0EC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4768D4B-1B09-B42F-7CC9-BFE59BA5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Configuração</a:t>
            </a:r>
            <a:r>
              <a:rPr lang="en-GB" sz="3200" dirty="0"/>
              <a:t> da Agricultura Vertical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00B8AC5-8CC8-8939-446C-160C35CD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501111-3892-52F6-7AD1-C4579ACF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F2B2E-EEDC-EB62-BF67-0888F057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80" y="1583140"/>
            <a:ext cx="6270567" cy="3916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E6C0B-54F0-393C-6972-51866BD0E187}"/>
              </a:ext>
            </a:extLst>
          </p:cNvPr>
          <p:cNvSpPr txBox="1"/>
          <p:nvPr/>
        </p:nvSpPr>
        <p:spPr>
          <a:xfrm>
            <a:off x="436228" y="5419288"/>
            <a:ext cx="10637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i="1" dirty="0">
                <a:solidFill>
                  <a:srgbClr val="1F497D"/>
                </a:solidFill>
                <a:ea typeface="Times New Roman" panose="02020603050405020304" pitchFamily="18" charset="0"/>
              </a:rPr>
              <a:t>Configuração da exploração vertical </a:t>
            </a:r>
            <a:r>
              <a:rPr lang="pt-P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a) paredes com bom isolamento térmico e hermeticamente fechadas; b)estrutura de vários níveis com equipamento de iluminação; c) ar condicionado com ventilador; d) unidade de fornecimento de CO2; e)sistema hidropónico (unidade de fornecimento de soluções nutritivas); e f) unidade de controlo ambiental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(Kabir et al., 2023).</a:t>
            </a:r>
          </a:p>
        </p:txBody>
      </p:sp>
    </p:spTree>
    <p:extLst>
      <p:ext uri="{BB962C8B-B14F-4D97-AF65-F5344CB8AC3E}">
        <p14:creationId xmlns:p14="http://schemas.microsoft.com/office/powerpoint/2010/main" val="690841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203BD3A863544A58DB8CA65753590" ma:contentTypeVersion="14" ma:contentTypeDescription="Create a new document." ma:contentTypeScope="" ma:versionID="ba5739b384215ac33ad49aa0899160a0">
  <xsd:schema xmlns:xsd="http://www.w3.org/2001/XMLSchema" xmlns:xs="http://www.w3.org/2001/XMLSchema" xmlns:p="http://schemas.microsoft.com/office/2006/metadata/properties" xmlns:ns2="789ab6a8-e428-4ad2-94d1-872262770f73" xmlns:ns3="ce5724ba-b54d-48e7-bea9-40db0ba64245" targetNamespace="http://schemas.microsoft.com/office/2006/metadata/properties" ma:root="true" ma:fieldsID="b6d8e89347c3944049583d0bf3569a7a" ns2:_="" ns3:_="">
    <xsd:import namespace="789ab6a8-e428-4ad2-94d1-872262770f73"/>
    <xsd:import namespace="ce5724ba-b54d-48e7-bea9-40db0ba64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b6a8-e428-4ad2-94d1-872262770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77cff1b-ffef-4472-9ddf-6eb847493f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724ba-b54d-48e7-bea9-40db0ba6424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53a4853-6e77-4f60-b29d-52ade89c2dca}" ma:internalName="TaxCatchAll" ma:showField="CatchAllData" ma:web="ce5724ba-b54d-48e7-bea9-40db0ba64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A2A24-90AE-4C1E-9DA4-BEB10E8B92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C5FF88-7804-4190-954A-D1990BC0EB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ab6a8-e428-4ad2-94d1-872262770f73"/>
    <ds:schemaRef ds:uri="ce5724ba-b54d-48e7-bea9-40db0ba64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6624</Words>
  <Application>Microsoft Office PowerPoint</Application>
  <PresentationFormat>Ecrã Panorâmico</PresentationFormat>
  <Paragraphs>420</Paragraphs>
  <Slides>51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Minion Pro</vt:lpstr>
      <vt:lpstr>Open Sans</vt:lpstr>
      <vt:lpstr>Söhne</vt:lpstr>
      <vt:lpstr>Times New Roman</vt:lpstr>
      <vt:lpstr>Wingdings</vt:lpstr>
      <vt:lpstr>Tema1</vt:lpstr>
      <vt:lpstr>Apresentação do PowerPoint</vt:lpstr>
      <vt:lpstr>Curso: VET-D2 Módulo: Agricultura em ambiente controlado Unidade Curricular: Dominando a agricultura vertical</vt:lpstr>
      <vt:lpstr>Introdução à agricultura vertical</vt:lpstr>
      <vt:lpstr>Introdução à Agricultura Vertical</vt:lpstr>
      <vt:lpstr>Comparação entre a agricultura em campo aberto (esquerda) e a agricultura em ambiente controlado (direita) </vt:lpstr>
      <vt:lpstr>Introdução à agricultura vertical</vt:lpstr>
      <vt:lpstr>Introdução à agricultura vertical</vt:lpstr>
      <vt:lpstr>Introdução à agricultura vertical</vt:lpstr>
      <vt:lpstr>Configuração da Agricultura Vertical </vt:lpstr>
      <vt:lpstr>Introdução à Agricultura vertical</vt:lpstr>
      <vt:lpstr>Visão geral das técnicas de agricultura vertical interna</vt:lpstr>
      <vt:lpstr>Sistemas Hidropónicos</vt:lpstr>
      <vt:lpstr>Visão geral das técnicas de agricultura vertical interna</vt:lpstr>
      <vt:lpstr>Visão geral das técnicas de agricultura vertical interna</vt:lpstr>
      <vt:lpstr>Seleção de culturas</vt:lpstr>
      <vt:lpstr>Tecnologia e localização para fazendas verticais</vt:lpstr>
      <vt:lpstr>Papel da luz no crescimento e desenvolvimento das plantas</vt:lpstr>
      <vt:lpstr>Papel da luz no crescimento e desenvolvimento das plantas</vt:lpstr>
      <vt:lpstr>Papel da luz no crescimento e desenvolvimento das plantas</vt:lpstr>
      <vt:lpstr>Luz como fator ambiental</vt:lpstr>
      <vt:lpstr>Luz como fator ambiental</vt:lpstr>
      <vt:lpstr>Melhorando a qualidade das folhas verdes com iluminação LED</vt:lpstr>
      <vt:lpstr>Melhorando a qualidade das folhas verdes com iluminação LED</vt:lpstr>
      <vt:lpstr>Avanços em luzes de cultivo para agricultura vertical</vt:lpstr>
      <vt:lpstr>Avanços em luzes de cultivo para agricultura vertical</vt:lpstr>
      <vt:lpstr>Avanços em luzes de cultivo para agricultura vertical</vt:lpstr>
      <vt:lpstr>Avanços em luzes de cultivo para agricultura vertical</vt:lpstr>
      <vt:lpstr>Avanços em luzes de cultivo para agricultura vertical</vt:lpstr>
      <vt:lpstr>Avanços em luzes de cultivo para agricultura vertical</vt:lpstr>
      <vt:lpstr>Avanços em luzes de cultivo para agricultura vertical</vt:lpstr>
      <vt:lpstr>Avanços em luzes de cultivo para agricultura vertical</vt:lpstr>
      <vt:lpstr>Avanços em luzes de cultivo para agricultura vertical</vt:lpstr>
      <vt:lpstr>Necessidades e fornecimento de nutrientes na agricultura vertical</vt:lpstr>
      <vt:lpstr>Necessidades e fornecimento de nutrientes na agricultura vertical</vt:lpstr>
      <vt:lpstr>Necessidades e fornecimento de nutrientes na agricultura vertical</vt:lpstr>
      <vt:lpstr>Necessidades e fornecimento de nutrientes na agricultura vertical</vt:lpstr>
      <vt:lpstr>Necessidades e fornecimento de nutrientes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Tendências tecnológicas na agricultura vertical</vt:lpstr>
      <vt:lpstr>Conclusões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56</cp:revision>
  <dcterms:created xsi:type="dcterms:W3CDTF">2022-08-02T09:54:50Z</dcterms:created>
  <dcterms:modified xsi:type="dcterms:W3CDTF">2024-03-07T18:25:30Z</dcterms:modified>
</cp:coreProperties>
</file>