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4"/>
  </p:sldMasterIdLst>
  <p:notesMasterIdLst>
    <p:notesMasterId r:id="rId29"/>
  </p:notesMasterIdLst>
  <p:sldIdLst>
    <p:sldId id="265" r:id="rId5"/>
    <p:sldId id="256" r:id="rId6"/>
    <p:sldId id="260" r:id="rId7"/>
    <p:sldId id="267" r:id="rId8"/>
    <p:sldId id="269" r:id="rId9"/>
    <p:sldId id="273" r:id="rId10"/>
    <p:sldId id="268" r:id="rId11"/>
    <p:sldId id="263" r:id="rId12"/>
    <p:sldId id="274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2" r:id="rId26"/>
    <p:sldId id="291" r:id="rId27"/>
    <p:sldId id="266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4C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5"/>
    <p:restoredTop sz="96405"/>
  </p:normalViewPr>
  <p:slideViewPr>
    <p:cSldViewPr snapToGrid="0">
      <p:cViewPr varScale="1">
        <p:scale>
          <a:sx n="114" d="100"/>
          <a:sy n="114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4CFEB-0C0A-1E21-58DA-1C5B67556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1E5A1-308D-173C-B220-FF664591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Estratégias</a:t>
            </a:r>
            <a:r>
              <a:rPr lang="en-US" dirty="0"/>
              <a:t> de marketing</a:t>
            </a:r>
            <a:endParaRPr lang="sv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B68C8-A3EF-2CD6-E352-C6DBA547C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0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5CB74-0F77-1A18-353B-C684BC31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81B95-3685-DE6B-B065-326501D9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4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FE4E9C-7D61-C6C5-5D84-7E45481B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Estratégias de desenvolvimento de mercado</a:t>
            </a:r>
            <a:endParaRPr lang="sv-S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E0D811-4664-CDA8-7D2D-5F831C984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Estratégias-chave</a:t>
            </a:r>
          </a:p>
          <a:p>
            <a:pPr lvl="1"/>
            <a:r>
              <a:rPr lang="pt-PT" dirty="0"/>
              <a:t>fixação de preços - pode implementar estruturas de preços competitivas com ofertas e descontos ou, para obter um preço mais elevado, fornecer um produto com mais valor do que o do concorrente.</a:t>
            </a:r>
          </a:p>
          <a:p>
            <a:pPr lvl="1"/>
            <a:r>
              <a:rPr lang="pt-PT" dirty="0"/>
              <a:t>distribuição - pode desenvolver novos canais para chegar aos clientes-alvo, por exemplo, vender em linha se atualmente só tem uma loja física</a:t>
            </a:r>
          </a:p>
          <a:p>
            <a:pPr lvl="1"/>
            <a:r>
              <a:rPr lang="pt-PT" dirty="0"/>
              <a:t>marca - pode criar uma nova marca para produtos destinados a atingir um mercado-alvo ou um segmento específico de clientes.</a:t>
            </a:r>
          </a:p>
          <a:p>
            <a:pPr lvl="1"/>
            <a:r>
              <a:rPr lang="pt-PT" dirty="0"/>
              <a:t>promoção - pode considerar a possibilidade de adaptar mensagens promocionais para atrair clientes com ofertas, cupões, esquemas de fidelização, etc.</a:t>
            </a:r>
          </a:p>
          <a:p>
            <a:pPr lvl="1"/>
            <a:r>
              <a:rPr lang="pt-PT" dirty="0"/>
              <a:t>vendas - pode visar um segmento demográfico ou um tipo de cliente diferente para criar novos contactos e oportunidades.</a:t>
            </a:r>
          </a:p>
          <a:p>
            <a:pPr lvl="1"/>
            <a:r>
              <a:rPr lang="pt-PT" dirty="0"/>
              <a:t>desenvolvimento de produtos - pode alterar um produto existente ou desenvolver um novo produto para um mercado inexplorado</a:t>
            </a:r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9835C-8781-3D8A-6785-2D9576FB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B5104-9DBE-4695-6681-7A1C958E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0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5225-1766-5DF3-D33D-4F1E9567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Algumas estratégias populares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11668-6CB1-D188-FEB6-B05F8387F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Expansão geográfica</a:t>
            </a:r>
          </a:p>
          <a:p>
            <a:r>
              <a:rPr lang="pt-PT" dirty="0"/>
              <a:t>Venda direta aos clientes existentes</a:t>
            </a:r>
          </a:p>
          <a:p>
            <a:r>
              <a:rPr lang="pt-PT" dirty="0"/>
              <a:t>Atrair não utilizadores</a:t>
            </a:r>
          </a:p>
          <a:p>
            <a:r>
              <a:rPr lang="pt-PT" dirty="0"/>
              <a:t>Atrair clientes da concorrência</a:t>
            </a:r>
          </a:p>
          <a:p>
            <a:r>
              <a:rPr lang="pt-PT" dirty="0"/>
              <a:t>Novos segmentos de clientes</a:t>
            </a:r>
          </a:p>
          <a:p>
            <a:r>
              <a:rPr lang="pt-PT" dirty="0"/>
              <a:t>Modificação de produtos</a:t>
            </a:r>
          </a:p>
          <a:p>
            <a:r>
              <a:rPr lang="pt-PT" dirty="0"/>
              <a:t>Alianças estratégicas</a:t>
            </a:r>
          </a:p>
          <a:p>
            <a:r>
              <a:rPr lang="pt-PT" dirty="0"/>
              <a:t>Novos canais de vendas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F6AC-A1FC-4809-5F92-66E78C4E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62EEF-FBA9-AE9E-9443-04C70E2C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31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09B96-FB30-4207-7ADB-1A536CA06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F54C90-8BD8-3FC6-4334-3BA079BF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Desenvolver um plano de negócios básico</a:t>
            </a:r>
            <a:endParaRPr lang="sv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40E1E3-2F9A-860C-5AC9-D8CD5C018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Ref: ISIFARMER. (n.d.). How to start vertical farming: a complete guide to build a vertical farming business. https://isifarmer.com/learn/how-to-start-vertical-farming</a:t>
            </a:r>
            <a:endParaRPr lang="sv-SE" sz="20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EF630-0588-7178-1F87-33615192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39CA6-6EF2-D6D5-F72B-4BB2A189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6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C2084-B20A-72FA-663A-A2102CAD2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CBAECD-5650-DDE9-0010-0F4E1DC3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antes de instalar uma quinta vertical</a:t>
            </a:r>
            <a:endParaRPr lang="sv-S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8251EA-D897-04F4-A994-4941CAAEF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Passos: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Determinar os seus </a:t>
            </a:r>
            <a:r>
              <a:rPr lang="pt-PT" dirty="0" err="1"/>
              <a:t>objectivos</a:t>
            </a:r>
            <a:endParaRPr lang="pt-PT" dirty="0"/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Pesquisar a oferta e a procura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Regulamentos e licenças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Escolher um local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Escolher as suas culturas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Escolher o equipamento de agricultura vertical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Tempo para calcular os custos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Garantir o financiamento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Instalar a sua exploração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0723E-3BD6-4DAB-ACC6-BAC89EBA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0E654-C706-1AC8-4A0B-5090EDE4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0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1DD53-5F6C-E58F-659D-2F294E9D1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482155-38DE-CBC8-1EE7-7379C6B1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depois de instalar uma quinta vertical</a:t>
            </a:r>
            <a:endParaRPr lang="sv-S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CED469-A9C5-F321-483A-A4E32603F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Passos: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Monitorizar o crescimento das plantas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Colher e vender os seus produtos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Analisar os seus dados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Melhorar continuamente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BA87B-BCD2-1DD6-C596-1D73275B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F69FC-54CD-61CF-83C1-5A7746679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0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0F032-8168-8C44-1EEF-643300362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57904D-7134-5B6C-CBF1-82A97B1E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Estudos de casos de agricultura urbana/vertical</a:t>
            </a:r>
            <a:endParaRPr lang="sv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B90137-1ABC-40DC-BA88-561DD7340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0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29B68-D8F9-34EA-6247-BFE61A42B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A550A-5883-9A07-DC2C-E548955E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0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9928A7-F4A5-9974-C3E7-F0ED1D3D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612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pt-PT" dirty="0"/>
              <a:t>Quinta urbana no telhado da Universidade de </a:t>
            </a:r>
            <a:r>
              <a:rPr lang="pt-PT" dirty="0" err="1"/>
              <a:t>Thammasat</a:t>
            </a:r>
            <a:r>
              <a:rPr lang="pt-PT" dirty="0"/>
              <a:t> (</a:t>
            </a:r>
            <a:r>
              <a:rPr lang="pt-PT" dirty="0" err="1"/>
              <a:t>Greenroofs</a:t>
            </a:r>
            <a:r>
              <a:rPr lang="en-US" dirty="0"/>
              <a:t>)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B6EA34-12EF-8899-2C0D-60921549A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43" y="2562726"/>
            <a:ext cx="6477000" cy="2939322"/>
          </a:xfrm>
        </p:spPr>
        <p:txBody>
          <a:bodyPr/>
          <a:lstStyle/>
          <a:p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Projetado pela LANDPROCESS, o TURF de 31 milhões de dólares incorpora a produção sustentável de alimentos, energia renovável, resíduos orgânicos, gestão da água e espaço público nos seus 22.000 metros quadrados. </a:t>
            </a:r>
          </a:p>
          <a:p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 TURF cultiva mais de 40 espécies comestíveis, incluindo arroz, legumes e ervas aromáticas indígenas e árvores de fruto. </a:t>
            </a:r>
          </a:p>
          <a:p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 telhado está equipado com painéis solares, capazes de produzir até 500 000 watts por hora para irrigar a quinta urbana a partir dos lagos de retenção e alimentar o edifício por baixo.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9AD98-40EB-7A53-DA3C-01090231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3ED8B-D83A-BB7A-C803-10513E53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EA730E1F-553A-2182-B2B2-7A627545A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23" y="1626101"/>
            <a:ext cx="3815080" cy="1873250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705E04FB-D684-8F26-7747-F3941A35F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23" y="3938838"/>
            <a:ext cx="3822065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81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BC69-DCFC-F092-45FB-F735AEA9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77923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US" dirty="0"/>
              <a:t>Brooklyn Grange Rooftop Farm (BROOKLYN GRANGE)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3BB7-5B62-DF6E-F596-C84394BA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87574"/>
            <a:ext cx="6356684" cy="4351338"/>
          </a:xfrm>
        </p:spPr>
        <p:txBody>
          <a:bodyPr>
            <a:normAutofit/>
          </a:bodyPr>
          <a:lstStyle/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 orçamento de arranque da quinta foi estimado em 165 000 dólares para a pôr a funcionar, tendo mais tarde aumentado para 200 000 dólares porque o primeiro local da quinta tinha mais de 4 000 pés quadrados. </a:t>
            </a:r>
          </a:p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Mais de 30 tipos de frutas e legumes biológicos são cultivados na quinta de Brooklyn, sendo o tomate a cultura dominante e outras como pimentos, couves, beterrabas, couves, ervas aromáticas, cenouras, rabanetes, feijões e muito mais. A quinta produz cerca de 50.000 libras de alimentos orgânicos por ano, que são normalmente utilizados para receber visitantes, vender e servir os membros da CSA e restaurantes.</a:t>
            </a:r>
          </a:p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venda de culturas representa apenas 1/3 do seu rendimento e os outros dois canais de lucro importantes são a organização de eventos e a prestação de serviços de conceção e construção de telhados verdes.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14FBD-C63A-656C-AA05-64DF7270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F77F1-DF1B-8144-3C53-FD63B434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41CE6-5BF2-F2AB-259A-F03A8CD71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20" y="1752601"/>
            <a:ext cx="3898265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FEBF2906-F5FF-59F4-43A1-BF7CE83CD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20" y="3812858"/>
            <a:ext cx="39243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08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A6906-5A96-5CDD-2F1B-47DE6736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4090-5BFE-CF36-16CC-83438A00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43" y="110318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pt-PT" dirty="0"/>
              <a:t>Quinta urbana </a:t>
            </a:r>
            <a:r>
              <a:rPr lang="pt-PT" dirty="0" err="1"/>
              <a:t>aquapónica</a:t>
            </a:r>
            <a:r>
              <a:rPr lang="pt-PT" dirty="0"/>
              <a:t> da </a:t>
            </a:r>
            <a:r>
              <a:rPr lang="pt-PT" dirty="0" err="1"/>
              <a:t>GrowUp</a:t>
            </a:r>
            <a:r>
              <a:rPr lang="pt-PT" dirty="0"/>
              <a:t> (</a:t>
            </a:r>
            <a:r>
              <a:rPr lang="pt-PT" dirty="0" err="1"/>
              <a:t>Designboom</a:t>
            </a:r>
            <a:r>
              <a:rPr lang="en-US" dirty="0"/>
              <a:t>)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F5B4A-68DB-0D74-9073-C1792BB2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455"/>
            <a:ext cx="6356684" cy="3341993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Depois de angariar com sucesso mais de £16.000 através de uma campanha no Kickstarter, a equipa construiu a sua </a:t>
            </a:r>
            <a:r>
              <a:rPr lang="pt-PT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GrowUp</a:t>
            </a:r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Box a partir de um contentor marítimo reutilizado que foi modificado para incluir uma estufa no telhado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</a:rPr>
              <a:t>Com uma área de apenas 14 metros quadrados, a </a:t>
            </a:r>
            <a:r>
              <a:rPr lang="pt-PT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GrowUp</a:t>
            </a:r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</a:rPr>
              <a:t> Box pode produzir cerca de 100 quilos de peixe e 400 quilos de alface por ano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sv-S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Parte de um sistema de tecnologia híbrida chamado </a:t>
            </a:r>
            <a:r>
              <a:rPr lang="pt-PT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aquaponia</a:t>
            </a:r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no qual os métodos de cultivo de plantas na água são sintetizados com a prática de criação de animais aquáticos, o módulo está equipado com uma estufa no telhado alimentada pelas águas residuais ricas em nutrientes dos tanques de peixes cheios de tilápias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24457-5E1D-5C8F-E7DD-2791153D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7F180-5561-35D1-181B-70FE8BA7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10413D7F-75EE-B7E2-0F70-CF692502F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16" y="1663699"/>
            <a:ext cx="2959084" cy="1999575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08ACAF22-A1A9-23F9-AC37-53000150A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16" y="3874452"/>
            <a:ext cx="2959084" cy="21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4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23260"/>
            <a:ext cx="12047620" cy="2387600"/>
          </a:xfrm>
        </p:spPr>
        <p:txBody>
          <a:bodyPr>
            <a:noAutofit/>
          </a:bodyPr>
          <a:lstStyle/>
          <a:p>
            <a:r>
              <a:rPr lang="en-GB" sz="4800" b="1" dirty="0" err="1">
                <a:solidFill>
                  <a:srgbClr val="94C020"/>
                </a:solidFill>
                <a:latin typeface="+mn-lt"/>
              </a:rPr>
              <a:t>Curso</a:t>
            </a:r>
            <a:r>
              <a:rPr lang="en-GB" sz="4800" b="1" dirty="0">
                <a:solidFill>
                  <a:srgbClr val="94C020"/>
                </a:solidFill>
                <a:latin typeface="+mn-lt"/>
              </a:rPr>
              <a:t>: </a:t>
            </a:r>
            <a:r>
              <a:rPr lang="en-GB" sz="4800" b="0" dirty="0">
                <a:solidFill>
                  <a:srgbClr val="94C020"/>
                </a:solidFill>
                <a:latin typeface="+mn-lt"/>
              </a:rPr>
              <a:t>VET</a:t>
            </a:r>
            <a:br>
              <a:rPr lang="en-GB" sz="4800" b="1" dirty="0">
                <a:solidFill>
                  <a:srgbClr val="94C020"/>
                </a:solidFill>
                <a:latin typeface="+mn-lt"/>
              </a:rPr>
            </a:br>
            <a:r>
              <a:rPr lang="en-GB" sz="4800" b="1" dirty="0" err="1">
                <a:solidFill>
                  <a:srgbClr val="94C020"/>
                </a:solidFill>
                <a:latin typeface="+mn-lt"/>
              </a:rPr>
              <a:t>Módulo</a:t>
            </a:r>
            <a:r>
              <a:rPr lang="en-GB" sz="4800" b="1" dirty="0">
                <a:solidFill>
                  <a:srgbClr val="94C020"/>
                </a:solidFill>
                <a:latin typeface="+mn-lt"/>
              </a:rPr>
              <a:t>: </a:t>
            </a:r>
            <a:r>
              <a:rPr lang="en-GB" sz="4800" b="0" dirty="0"/>
              <a:t>Agricultura de </a:t>
            </a:r>
            <a:r>
              <a:rPr lang="en-GB" sz="4800" b="0" dirty="0" err="1"/>
              <a:t>ambiente</a:t>
            </a:r>
            <a:r>
              <a:rPr lang="en-GB" sz="4800" b="0" dirty="0"/>
              <a:t> </a:t>
            </a:r>
            <a:r>
              <a:rPr lang="en-GB" sz="4800" b="0" dirty="0" err="1"/>
              <a:t>controlado</a:t>
            </a:r>
            <a:br>
              <a:rPr lang="en-GB" sz="4800" b="1" dirty="0">
                <a:solidFill>
                  <a:srgbClr val="94C020"/>
                </a:solidFill>
                <a:latin typeface="+mn-lt"/>
              </a:rPr>
            </a:br>
            <a:r>
              <a:rPr lang="en-GB" sz="4800" b="1" dirty="0" err="1">
                <a:solidFill>
                  <a:srgbClr val="94C020"/>
                </a:solidFill>
                <a:latin typeface="+mn-lt"/>
              </a:rPr>
              <a:t>Unidade</a:t>
            </a:r>
            <a:r>
              <a:rPr lang="en-GB" sz="4800" b="1" dirty="0">
                <a:solidFill>
                  <a:srgbClr val="94C020"/>
                </a:solidFill>
                <a:latin typeface="+mn-lt"/>
              </a:rPr>
              <a:t> Curricular: </a:t>
            </a:r>
            <a:r>
              <a:rPr lang="pt-PT" sz="4800" b="0" dirty="0"/>
              <a:t>O negócio da agricultura urbana: orientações práticas</a:t>
            </a:r>
            <a:endParaRPr lang="en-GB" sz="4800" b="0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9498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Hailong Li</a:t>
            </a:r>
          </a:p>
          <a:p>
            <a:pPr marL="0" indent="0">
              <a:buNone/>
            </a:pPr>
            <a:r>
              <a:rPr lang="it-IT" dirty="0"/>
              <a:t>Mälardalen University</a:t>
            </a:r>
          </a:p>
          <a:p>
            <a:pPr marL="0" indent="0"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Sweden </a:t>
            </a: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60BAF-5868-C149-0372-DE6EC66BD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39A1-2A9E-1A7F-49A1-3499AE0C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Pasona</a:t>
            </a:r>
            <a:r>
              <a:rPr lang="en-US" dirty="0"/>
              <a:t> Urban Farm (</a:t>
            </a:r>
            <a:r>
              <a:rPr lang="en-US" dirty="0" err="1"/>
              <a:t>Buczynski</a:t>
            </a:r>
            <a:r>
              <a:rPr lang="en-US" dirty="0"/>
              <a:t>, 2013)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7E576-D25F-15B1-B079-91FE53A34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6684" cy="4351338"/>
          </a:xfrm>
        </p:spPr>
        <p:txBody>
          <a:bodyPr>
            <a:normAutofit lnSpcReduction="10000"/>
          </a:bodyPr>
          <a:lstStyle/>
          <a:p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Por todo o escritório, as videiras, as árvores, as caixas de plantas e os canteiros de jardim são um elemento permanente.</a:t>
            </a:r>
          </a:p>
          <a:p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Um sistema inteligente de controlo climático monitoriza a humidade, a temperatura e a brisa para equilibrar o conforto humano durante o horário de expediente e o crescimento das culturas após o expediente, maximizando o rendimento das culturas e o crescimento da colheita anual.</a:t>
            </a:r>
          </a:p>
          <a:p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Uma vez que as colheitas efetuadas na sede da </a:t>
            </a:r>
            <a:r>
              <a:rPr lang="pt-PT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Pasona</a:t>
            </a:r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são servidas nas cafetarias do edifício, destaca-se o conceito de quilometragem "zero alimentos" de um sistema de distribuição alimentar sustentável que reduz os custos de energia e de transporte.</a:t>
            </a:r>
          </a:p>
          <a:p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 exterior, uma fachada verde de dupla pele apresenta flores sazonais e laranjeiras plantadas em varandas pouco profundas, criando uma parede verde viva e uma identidade dinâmica para o público.  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FDE63-14E4-87B2-8075-51EB7111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423E0-BC53-657F-1AA5-ABDD7A4C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932B25C1-2BB9-16E6-BBA5-0D5467627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88" y="1690687"/>
            <a:ext cx="3255411" cy="2105671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F8A8D843-F3D2-FCFC-CD26-F66F8121D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87" y="4001294"/>
            <a:ext cx="3255411" cy="20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66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CA952-BD19-6DEA-F420-A424A7859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4906-835B-B524-4664-74EB756F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Crescimento</a:t>
            </a:r>
            <a:r>
              <a:rPr lang="en-US" dirty="0"/>
              <a:t> </a:t>
            </a:r>
            <a:r>
              <a:rPr lang="en-US" dirty="0" err="1"/>
              <a:t>subterrâneo</a:t>
            </a:r>
            <a:r>
              <a:rPr lang="en-US" dirty="0"/>
              <a:t> (Walsh, 2021)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978C-9A73-07FF-00D1-C0225B0FF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6684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primeira quinta subterrânea do mundo utiliza a mais recente tecnologia hidropónica e iluminação LED alimentada por energia renovável para produzir legumes frescos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utilizando 70% menos água do que uma operação agrícola típica. Utilizam um sistema de fluxo e refluxo em circuito fechado em que a água com nutrientes inunda os canteiros de rebentos algumas vezes por dia e depois é reciclada através de um reservatório e reutilizada. As plantas flutuam num substrato feito de alcatifa de lã reciclada. As luzes situam-se por cima das plantas e são ligadas e desligadas para simular a luz do dia e a noite. </a:t>
            </a:r>
          </a:p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até 2022, a </a:t>
            </a:r>
            <a:r>
              <a:rPr lang="pt-PT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Growing</a:t>
            </a:r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Underground espera estar a produzir mais de 60 toneladas de produtos por ano numa área de 528 m2. Isto é suficiente para satisfazer o consumo anual de alface de 10.000 adultos. A quinta produz 12 vezes mais por unidade de área do que uma estufa tradicional no Reino Unido, mas também consome quatro vezes mais energia por unidade de área. 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AFC10-1C5F-1700-5EF9-D9D8142F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89DB7-D86C-F8C2-61C2-CA8D1B1C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BFF5F033-F76C-E784-9673-4144006E4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32" y="1825625"/>
            <a:ext cx="3086735" cy="2006600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09068618-F067-E6D3-274E-C64E4B028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31" y="4040664"/>
            <a:ext cx="3086735" cy="22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2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84254-B189-93D8-A78A-7C2E7294D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8A7F-A972-582A-2300-AF480B7EC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Pink Farm (</a:t>
            </a:r>
            <a:r>
              <a:rPr lang="en-US" dirty="0" err="1"/>
              <a:t>Verticalfarm</a:t>
            </a:r>
            <a:r>
              <a:rPr lang="en-US" dirty="0"/>
              <a:t> Daily)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045AF-AEF3-250E-3F63-BC2CCBBEC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6684" cy="4351338"/>
          </a:xfrm>
        </p:spPr>
        <p:txBody>
          <a:bodyPr>
            <a:normAutofit/>
          </a:bodyPr>
          <a:lstStyle/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pt-PT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Pink</a:t>
            </a:r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Farm</a:t>
            </a:r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tem 750 metros quadrados disponíveis para produção indoor de todo o tipo de greens, como alface, rúcula, acelga, espinafres, manjericão, </a:t>
            </a:r>
            <a:r>
              <a:rPr lang="pt-PT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microgreens</a:t>
            </a:r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entre outros.</a:t>
            </a:r>
          </a:p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fazenda vertical da </a:t>
            </a:r>
            <a:r>
              <a:rPr lang="pt-PT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Pink</a:t>
            </a:r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Farms</a:t>
            </a:r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produz cerca de três toneladas por mês e até 130 vezes mais alimentos por metro quadrado de solo. De acordo com Maia, gera uma economia de 95% de água e 60% de fertilizantes por quilo produzido. Bónus: os alimentos não contêm pesticidas.</a:t>
            </a:r>
          </a:p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sua equipa trabalha na automatização de culturas específicas em grande escala e num ambiente controlado. Desenvolveram um sistema de cultivo selado em que não há troca de ar entre o ambiente de cultivo e o ambiente externo. 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AFC34-3829-D3F8-4168-549F9256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02489-62D2-1789-C485-609BD5E1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F6BCEE22-B821-621F-14F8-84604190F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90" y="1517333"/>
            <a:ext cx="3318746" cy="2196414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E1012E87-3C8B-39AA-7769-F1C156518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65" y="4181641"/>
            <a:ext cx="3326149" cy="10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41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A4EE8-0B4C-7926-9427-74F7849AD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1ED1-D1F7-C6ED-178A-D896A518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SpaceFarms</a:t>
            </a:r>
            <a:r>
              <a:rPr lang="en-US" dirty="0"/>
              <a:t> (</a:t>
            </a:r>
            <a:r>
              <a:rPr lang="en-US" dirty="0" err="1"/>
              <a:t>SpaceFarms</a:t>
            </a:r>
            <a:r>
              <a:rPr lang="en-US" dirty="0"/>
              <a:t>)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44C69-041B-4D0C-666E-2DC68E42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6684" cy="4351338"/>
          </a:xfrm>
        </p:spPr>
        <p:txBody>
          <a:bodyPr>
            <a:normAutofit/>
          </a:bodyPr>
          <a:lstStyle/>
          <a:p>
            <a:pPr algn="just"/>
            <a:r>
              <a:rPr lang="pt-PT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SpaceFarms</a:t>
            </a:r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aplica menos 75% de água do que a agricultura tradicional. </a:t>
            </a:r>
          </a:p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Espaços agrícolas modulares. O primeiro protótipo tem dois metros quadrados e pode produzir regularmente 15-20 kg de colheitas por mês, independentemente da estação do ano, durante todo o ano. As colheitas são efetuadas sem pesticidas ou herbicidas, com um mínimo de trabalho humano e baixas despesas com serviços públicos</a:t>
            </a:r>
          </a:p>
          <a:p>
            <a:pPr algn="just"/>
            <a:r>
              <a:rPr lang="pt-P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Utilizando sistemas precisos de aquecimento, ventilação e ar condicionado (HVAC), têm controlo total sobre o ambiente onde crescem as micro e as folhas verdes. Ao gerir a emissão de CO2, a reciclagem de água, a ingestão de nutrientes, os sensores de temperatura e humidade, o brilho e a intensidade da iluminação, criam as condições perfeitas para cultivar produtos frescos, 100% livres de pesticidas e de alta qualidade.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A0E04-3525-80A6-8A85-167F3635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22134-5CA9-6E00-071C-E106D6A0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02CCDFF7-5BE6-6B03-0780-A15636539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63" y="1690688"/>
            <a:ext cx="3032760" cy="1669415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37B5BE58-F56B-A711-04CC-E7F3E7C60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63" y="3604737"/>
            <a:ext cx="3027045" cy="23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68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6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B80AC97-469E-C97E-B6A4-099FE39B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Conteúdo</a:t>
            </a:r>
            <a:r>
              <a:rPr lang="en-GB" dirty="0"/>
              <a:t>	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48C2AD-647B-3FD1-B2FA-FB3EAEA11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Informação geral </a:t>
            </a:r>
          </a:p>
          <a:p>
            <a:r>
              <a:rPr lang="pt-PT" dirty="0"/>
              <a:t>Resultados de aprendizagem</a:t>
            </a:r>
          </a:p>
          <a:p>
            <a:r>
              <a:rPr lang="pt-PT" dirty="0"/>
              <a:t>Compreender os modelos de negócio</a:t>
            </a:r>
          </a:p>
          <a:p>
            <a:r>
              <a:rPr lang="pt-PT" dirty="0"/>
              <a:t>Estratégias de marketing</a:t>
            </a:r>
          </a:p>
          <a:p>
            <a:r>
              <a:rPr lang="pt-PT" dirty="0"/>
              <a:t>Desenvolver um plano de negócios básico</a:t>
            </a:r>
          </a:p>
          <a:p>
            <a:r>
              <a:rPr lang="pt-PT" dirty="0"/>
              <a:t>Estudos de casos de agricultura urbana</a:t>
            </a:r>
            <a:endParaRPr lang="en-GB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385CFA-DDC6-7F39-65E5-5A816E81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Controlled environment agriculture / Learning Unit: Entrepreneurship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15B79C-88FB-B604-33F6-E0B1E73E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Informações</a:t>
            </a:r>
            <a:r>
              <a:rPr lang="en-GB" dirty="0"/>
              <a:t> </a:t>
            </a:r>
            <a:r>
              <a:rPr lang="en-GB" dirty="0" err="1"/>
              <a:t>gerais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EE677-F961-227B-5672-4798FA000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Carga</a:t>
            </a:r>
            <a:r>
              <a:rPr lang="en-GB" dirty="0"/>
              <a:t> </a:t>
            </a:r>
            <a:r>
              <a:rPr lang="en-GB" dirty="0" err="1"/>
              <a:t>Horária</a:t>
            </a:r>
            <a:r>
              <a:rPr lang="en-GB" dirty="0"/>
              <a:t>:</a:t>
            </a:r>
          </a:p>
          <a:p>
            <a:pPr lvl="1"/>
            <a:r>
              <a:rPr lang="pt-PT" dirty="0"/>
              <a:t>Aulas presenciais: 8 horas</a:t>
            </a:r>
          </a:p>
          <a:p>
            <a:pPr lvl="1"/>
            <a:r>
              <a:rPr lang="pt-PT" dirty="0"/>
              <a:t>Aprendizagem online (assíncrona): 6 horas</a:t>
            </a:r>
          </a:p>
          <a:p>
            <a:pPr lvl="1"/>
            <a:r>
              <a:rPr lang="pt-PT" dirty="0"/>
              <a:t>WBL (através de visitas de estudo e/ou workshops): 6 horas</a:t>
            </a:r>
            <a:endParaRPr lang="en-GB" dirty="0"/>
          </a:p>
          <a:p>
            <a:r>
              <a:rPr lang="en-GB" dirty="0"/>
              <a:t>ECTS: 1</a:t>
            </a:r>
          </a:p>
          <a:p>
            <a:r>
              <a:rPr lang="en-US" dirty="0" err="1"/>
              <a:t>Objetivo</a:t>
            </a:r>
            <a:r>
              <a:rPr lang="en-US" dirty="0"/>
              <a:t>:</a:t>
            </a:r>
          </a:p>
          <a:p>
            <a:pPr lvl="1"/>
            <a:r>
              <a:rPr lang="pt-PT" dirty="0"/>
              <a:t>Introduzir o empreendedorismo na agricultura vertical, com foco na compreensão de modelos de negócios e estratégias de marketing. Os alunos irão explorar modelos de negócio básicos e técnicas de marketing no sector da agricultura vertical através de exemplos práticos e estudos de caso</a:t>
            </a:r>
            <a:r>
              <a:rPr lang="en-US" dirty="0"/>
              <a:t>. </a:t>
            </a:r>
          </a:p>
          <a:p>
            <a:r>
              <a:rPr lang="en-US" dirty="0" err="1"/>
              <a:t>Métodos</a:t>
            </a:r>
            <a:r>
              <a:rPr lang="en-US" dirty="0"/>
              <a:t> de </a:t>
            </a:r>
            <a:r>
              <a:rPr lang="en-US" dirty="0" err="1"/>
              <a:t>ensino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Aulas </a:t>
            </a:r>
            <a:r>
              <a:rPr lang="en-US" dirty="0" err="1"/>
              <a:t>teóricas</a:t>
            </a:r>
            <a:r>
              <a:rPr lang="en-US" dirty="0"/>
              <a:t> + </a:t>
            </a:r>
            <a:r>
              <a:rPr lang="en-US" dirty="0" err="1"/>
              <a:t>leitura</a:t>
            </a:r>
            <a:r>
              <a:rPr lang="en-US" dirty="0"/>
              <a:t> </a:t>
            </a:r>
            <a:r>
              <a:rPr lang="en-US" dirty="0" err="1"/>
              <a:t>autónoma</a:t>
            </a:r>
            <a:endParaRPr lang="en-US" dirty="0"/>
          </a:p>
          <a:p>
            <a:r>
              <a:rPr lang="en-US" dirty="0" err="1"/>
              <a:t>Avaliação</a:t>
            </a:r>
            <a:r>
              <a:rPr lang="en-US" dirty="0"/>
              <a:t>: </a:t>
            </a:r>
          </a:p>
          <a:p>
            <a:pPr lvl="1"/>
            <a:r>
              <a:rPr lang="pt-PT" dirty="0"/>
              <a:t>Atividades de autoavaliação (questionários, escolha múltipla, verdadeiro-falso), questões de reflexão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6730F3-DF3E-43D1-9B3A-409ECEDC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1ABC1B-5CE1-2165-AAE3-9AB3AB92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4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0C4DC-3EA6-2AEC-59C2-B5349190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Resultados</a:t>
            </a:r>
            <a:r>
              <a:rPr lang="en-GB" dirty="0"/>
              <a:t> da </a:t>
            </a:r>
            <a:r>
              <a:rPr lang="en-GB" dirty="0" err="1"/>
              <a:t>aprendizagem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FEA9EB-1405-CD8E-9DF4-5FE8A5D1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/>
              <a:t>Conhecimentos</a:t>
            </a:r>
            <a:endParaRPr lang="en-US" dirty="0"/>
          </a:p>
          <a:p>
            <a:pPr lvl="1" algn="just"/>
            <a:r>
              <a:rPr lang="pt-PT" dirty="0"/>
              <a:t>Descrever o que é um modelo de negócio e como se aplica à agricultura vertical.</a:t>
            </a:r>
          </a:p>
          <a:p>
            <a:pPr lvl="1" algn="just"/>
            <a:r>
              <a:rPr lang="pt-PT" dirty="0"/>
              <a:t>Discutir os fundamentos das estratégias de marketing no contexto da agricultura vertical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Habilitações</a:t>
            </a:r>
            <a:r>
              <a:rPr lang="en-US" dirty="0"/>
              <a:t> </a:t>
            </a:r>
          </a:p>
          <a:p>
            <a:pPr lvl="1" algn="just"/>
            <a:r>
              <a:rPr lang="pt-PT" dirty="0"/>
              <a:t>Executar um modelo de negócio simples relacionado com a agricultura vertical</a:t>
            </a:r>
          </a:p>
          <a:p>
            <a:pPr lvl="1" algn="just"/>
            <a:r>
              <a:rPr lang="pt-PT" dirty="0"/>
              <a:t>Aplicar técnicas de marketing adequadas a uma empresa de agricultura vertical</a:t>
            </a:r>
            <a:endParaRPr lang="en-US" dirty="0"/>
          </a:p>
          <a:p>
            <a:pPr algn="just"/>
            <a:r>
              <a:rPr lang="en-US" dirty="0" err="1"/>
              <a:t>Competências</a:t>
            </a:r>
            <a:endParaRPr lang="en-US" dirty="0"/>
          </a:p>
          <a:p>
            <a:pPr lvl="1" algn="just"/>
            <a:r>
              <a:rPr lang="pt-PT" dirty="0"/>
              <a:t>Criticar modelos de negócio de agricultura vertical.</a:t>
            </a:r>
          </a:p>
          <a:p>
            <a:pPr lvl="1" algn="just"/>
            <a:r>
              <a:rPr lang="pt-PT" dirty="0"/>
              <a:t>Comparar estratégias de marketing utilizadas no sector da agricultura vertical.</a:t>
            </a:r>
            <a:endParaRPr lang="en-US" dirty="0"/>
          </a:p>
          <a:p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AF23E6-2A9D-7113-1C19-1D77DBE5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CBB504-2CEC-0D6A-E09F-814F6587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2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868FAF-9B6B-69DF-0FE9-F42EE38B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409398" cy="2730499"/>
          </a:xfrm>
        </p:spPr>
        <p:txBody>
          <a:bodyPr>
            <a:normAutofit/>
          </a:bodyPr>
          <a:lstStyle/>
          <a:p>
            <a:r>
              <a:rPr lang="pt-PT" dirty="0"/>
              <a:t>Compreender os modelos de negócio</a:t>
            </a:r>
            <a:endParaRPr lang="sv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680B7A-AA91-EAC0-3732-F5946C4D6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i="1" dirty="0"/>
              <a:t>Ref: </a:t>
            </a:r>
            <a:r>
              <a:rPr lang="en-US" sz="2000" i="1" dirty="0"/>
              <a:t>Osterwalder, A., Pigneur, Y. (2010). Business Model Generation: A Handbook for Visionaries, Game Changers, and Challengers. John Wiley &amp; Sons, Inc., Hoboken, New Jersey.</a:t>
            </a:r>
            <a:endParaRPr lang="sv-SE" sz="20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128FE-C934-C61A-5007-13ADF3CF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64661-E67F-B61A-835C-CAA7C5BA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3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FE630-8C38-5726-52A6-C489BE59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é um modelo de negócios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A8FA3D-CEF3-9237-8344-478F700AF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Um modelo de negócio descreve a lógica de como uma organização ou rede de organizações cria, entrega e capta valor (</a:t>
            </a:r>
            <a:r>
              <a:rPr lang="pt-PT" dirty="0" err="1"/>
              <a:t>Osterwalder</a:t>
            </a:r>
            <a:r>
              <a:rPr lang="pt-PT" dirty="0"/>
              <a:t> &amp; </a:t>
            </a:r>
            <a:r>
              <a:rPr lang="pt-PT" dirty="0" err="1"/>
              <a:t>Pigneur</a:t>
            </a:r>
            <a:r>
              <a:rPr lang="pt-PT" dirty="0"/>
              <a:t>, 2010). Em geral, um modelo de negócio explica quatro coisas (</a:t>
            </a:r>
            <a:r>
              <a:rPr lang="pt-PT" dirty="0" err="1"/>
              <a:t>Kriss</a:t>
            </a:r>
            <a:r>
              <a:rPr lang="pt-PT" dirty="0"/>
              <a:t> &amp; Murphy, 2021</a:t>
            </a:r>
            <a:r>
              <a:rPr lang="en-US" dirty="0"/>
              <a:t>):</a:t>
            </a:r>
          </a:p>
          <a:p>
            <a:pPr lvl="1" algn="just"/>
            <a:r>
              <a:rPr lang="pt-PT" dirty="0"/>
              <a:t>Que produto ou serviço uma empresa vai vender.</a:t>
            </a:r>
          </a:p>
          <a:p>
            <a:pPr lvl="1" algn="just"/>
            <a:r>
              <a:rPr lang="pt-PT" dirty="0"/>
              <a:t>Como pretende comercializar esse produto ou serviço.</a:t>
            </a:r>
          </a:p>
          <a:p>
            <a:pPr lvl="1"/>
            <a:r>
              <a:rPr lang="pt-PT" dirty="0"/>
              <a:t>Que tipo de despesas a empresa terá de enfrentar.</a:t>
            </a:r>
          </a:p>
          <a:p>
            <a:pPr lvl="1"/>
            <a:r>
              <a:rPr lang="pt-PT" dirty="0"/>
              <a:t>Como é que a empresa espera obter lucros</a:t>
            </a:r>
            <a:r>
              <a:rPr lang="en-US" dirty="0"/>
              <a:t>.</a:t>
            </a:r>
          </a:p>
          <a:p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7BE30D-4BBB-B618-5093-189B014C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BED3CF-60DC-AD4B-37DB-DFEB5428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4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Modelo</a:t>
            </a:r>
            <a:r>
              <a:rPr lang="en-GB" dirty="0"/>
              <a:t> de </a:t>
            </a:r>
            <a:r>
              <a:rPr lang="en-GB" dirty="0" err="1"/>
              <a:t>negócios</a:t>
            </a:r>
            <a:r>
              <a:rPr lang="en-GB" dirty="0"/>
              <a:t> - Canvas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E99DA-EDAA-0F32-7580-7D36EB9CD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172" y="1590842"/>
            <a:ext cx="7713315" cy="47655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2B27E0-8E58-B9FD-431F-15C74150C5C3}"/>
              </a:ext>
            </a:extLst>
          </p:cNvPr>
          <p:cNvSpPr txBox="1"/>
          <p:nvPr/>
        </p:nvSpPr>
        <p:spPr>
          <a:xfrm>
            <a:off x="577516" y="2117104"/>
            <a:ext cx="290362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kern="100" dirty="0">
                <a:latin typeface="Calibri" panose="020F0502020204030204" pitchFamily="34" charset="0"/>
                <a:ea typeface="Calibri" panose="020F0502020204030204" pitchFamily="34" charset="0"/>
              </a:rPr>
              <a:t>O Business </a:t>
            </a:r>
            <a:r>
              <a:rPr lang="pt-PT" kern="100" dirty="0" err="1">
                <a:latin typeface="Calibri" panose="020F0502020204030204" pitchFamily="34" charset="0"/>
                <a:ea typeface="Calibri" panose="020F0502020204030204" pitchFamily="34" charset="0"/>
              </a:rPr>
              <a:t>Model</a:t>
            </a:r>
            <a:r>
              <a:rPr lang="pt-PT" kern="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kern="100" dirty="0" err="1">
                <a:latin typeface="Calibri" panose="020F0502020204030204" pitchFamily="34" charset="0"/>
                <a:ea typeface="Calibri" panose="020F0502020204030204" pitchFamily="34" charset="0"/>
              </a:rPr>
              <a:t>Canvas</a:t>
            </a:r>
            <a:r>
              <a:rPr lang="pt-PT" kern="100" dirty="0">
                <a:latin typeface="Calibri" panose="020F0502020204030204" pitchFamily="34" charset="0"/>
                <a:ea typeface="Calibri" panose="020F0502020204030204" pitchFamily="34" charset="0"/>
              </a:rPr>
              <a:t> é uma </a:t>
            </a:r>
            <a:r>
              <a:rPr lang="pt-PT" b="1" kern="100" dirty="0">
                <a:latin typeface="Calibri" panose="020F0502020204030204" pitchFamily="34" charset="0"/>
                <a:ea typeface="Calibri" panose="020F0502020204030204" pitchFamily="34" charset="0"/>
              </a:rPr>
              <a:t>ferramenta de gestão estratégica </a:t>
            </a:r>
            <a:r>
              <a:rPr lang="pt-PT" kern="100" dirty="0">
                <a:latin typeface="Calibri" panose="020F0502020204030204" pitchFamily="34" charset="0"/>
                <a:ea typeface="Calibri" panose="020F0502020204030204" pitchFamily="34" charset="0"/>
              </a:rPr>
              <a:t>que ajuda os empresários e as empresas a mapear </a:t>
            </a:r>
            <a:r>
              <a:rPr lang="pt-PT" b="1" kern="100" dirty="0">
                <a:latin typeface="Calibri" panose="020F0502020204030204" pitchFamily="34" charset="0"/>
                <a:ea typeface="Calibri" panose="020F0502020204030204" pitchFamily="34" charset="0"/>
              </a:rPr>
              <a:t>visualmente</a:t>
            </a:r>
            <a:r>
              <a:rPr lang="pt-PT" kern="100" dirty="0">
                <a:latin typeface="Calibri" panose="020F0502020204030204" pitchFamily="34" charset="0"/>
                <a:ea typeface="Calibri" panose="020F0502020204030204" pitchFamily="34" charset="0"/>
              </a:rPr>
              <a:t> o seu modelo de negócio. Inclui nove blocos de construção chave, como se mostra na figura à direita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548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B17369-7468-56FD-08E6-1924D1A2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Modelos de negócio para a agricultura urbana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C3B41-423E-AB23-3C93-1A4215DC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8D08C-00B9-BAF3-6D51-092AE919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29CAB3-0D29-CD13-78A8-B0370A3F982A}"/>
              </a:ext>
            </a:extLst>
          </p:cNvPr>
          <p:cNvGrpSpPr/>
          <p:nvPr/>
        </p:nvGrpSpPr>
        <p:grpSpPr>
          <a:xfrm>
            <a:off x="882095" y="2986327"/>
            <a:ext cx="10471705" cy="3262543"/>
            <a:chOff x="860147" y="2280368"/>
            <a:chExt cx="10471705" cy="32625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3E3064-409B-FA86-132C-25D592252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147" y="2280368"/>
              <a:ext cx="10471705" cy="29493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B48788-9A03-154C-3D77-28652F048652}"/>
                </a:ext>
              </a:extLst>
            </p:cNvPr>
            <p:cNvSpPr txBox="1"/>
            <p:nvPr/>
          </p:nvSpPr>
          <p:spPr>
            <a:xfrm>
              <a:off x="1042737" y="5173579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kern="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Pölling</a:t>
              </a:r>
              <a:r>
                <a: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et al., 2017</a:t>
              </a:r>
              <a:endParaRPr lang="sv-SE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C4CA875-B6FC-4570-C0DD-0040352B6D1B}"/>
              </a:ext>
            </a:extLst>
          </p:cNvPr>
          <p:cNvSpPr txBox="1"/>
          <p:nvPr/>
        </p:nvSpPr>
        <p:spPr>
          <a:xfrm>
            <a:off x="962526" y="1734665"/>
            <a:ext cx="100423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400" kern="100" dirty="0">
                <a:latin typeface="Calibri" panose="020F0502020204030204" pitchFamily="34" charset="0"/>
                <a:ea typeface="Calibri" panose="020F0502020204030204" pitchFamily="34" charset="0"/>
              </a:rPr>
              <a:t>os modelos de negócio bem estabelecidos incluem principalmente a "especialização a baixo custo", a "diferenciação" e a "diversificação". Os materiais do curso contêm exemplos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150482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F203BD3A863544A58DB8CA65753590" ma:contentTypeVersion="14" ma:contentTypeDescription="Create a new document." ma:contentTypeScope="" ma:versionID="ba5739b384215ac33ad49aa0899160a0">
  <xsd:schema xmlns:xsd="http://www.w3.org/2001/XMLSchema" xmlns:xs="http://www.w3.org/2001/XMLSchema" xmlns:p="http://schemas.microsoft.com/office/2006/metadata/properties" xmlns:ns2="789ab6a8-e428-4ad2-94d1-872262770f73" xmlns:ns3="ce5724ba-b54d-48e7-bea9-40db0ba64245" targetNamespace="http://schemas.microsoft.com/office/2006/metadata/properties" ma:root="true" ma:fieldsID="b6d8e89347c3944049583d0bf3569a7a" ns2:_="" ns3:_="">
    <xsd:import namespace="789ab6a8-e428-4ad2-94d1-872262770f73"/>
    <xsd:import namespace="ce5724ba-b54d-48e7-bea9-40db0ba64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b6a8-e428-4ad2-94d1-872262770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77cff1b-ffef-4472-9ddf-6eb847493f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724ba-b54d-48e7-bea9-40db0ba6424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53a4853-6e77-4f60-b29d-52ade89c2dca}" ma:internalName="TaxCatchAll" ma:showField="CatchAllData" ma:web="ce5724ba-b54d-48e7-bea9-40db0ba64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9ab6a8-e428-4ad2-94d1-872262770f73">
      <Terms xmlns="http://schemas.microsoft.com/office/infopath/2007/PartnerControls"/>
    </lcf76f155ced4ddcb4097134ff3c332f>
    <TaxCatchAll xmlns="ce5724ba-b54d-48e7-bea9-40db0ba642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14B3D-DF74-42D0-BDF1-980109A16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9ab6a8-e428-4ad2-94d1-872262770f73"/>
    <ds:schemaRef ds:uri="ce5724ba-b54d-48e7-bea9-40db0ba64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D6900A-C65C-4690-B9D3-A69389B60B2A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789ab6a8-e428-4ad2-94d1-872262770f73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ce5724ba-b54d-48e7-bea9-40db0ba64245"/>
  </ds:schemaRefs>
</ds:datastoreItem>
</file>

<file path=customXml/itemProps3.xml><?xml version="1.0" encoding="utf-8"?>
<ds:datastoreItem xmlns:ds="http://schemas.openxmlformats.org/officeDocument/2006/customXml" ds:itemID="{CF840009-686F-47AE-AB72-DF9FD78A4B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</TotalTime>
  <Words>2070</Words>
  <Application>Microsoft Office PowerPoint</Application>
  <PresentationFormat>Ecrã Panorâmico</PresentationFormat>
  <Paragraphs>155</Paragraphs>
  <Slides>24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Tema1</vt:lpstr>
      <vt:lpstr>Apresentação do PowerPoint</vt:lpstr>
      <vt:lpstr>Curso: VET Módulo: Agricultura de ambiente controlado Unidade Curricular: O negócio da agricultura urbana: orientações práticas</vt:lpstr>
      <vt:lpstr>Conteúdo </vt:lpstr>
      <vt:lpstr>Informações gerais</vt:lpstr>
      <vt:lpstr>Resultados da aprendizagem</vt:lpstr>
      <vt:lpstr>Compreender os modelos de negócio</vt:lpstr>
      <vt:lpstr>O que é um modelo de negócios</vt:lpstr>
      <vt:lpstr>Modelo de negócios - Canvas</vt:lpstr>
      <vt:lpstr>Modelos de negócio para a agricultura urbana</vt:lpstr>
      <vt:lpstr>Estratégias de marketing</vt:lpstr>
      <vt:lpstr>Estratégias de desenvolvimento de mercado</vt:lpstr>
      <vt:lpstr>Algumas estratégias populares</vt:lpstr>
      <vt:lpstr>Desenvolver um plano de negócios básico</vt:lpstr>
      <vt:lpstr>antes de instalar uma quinta vertical</vt:lpstr>
      <vt:lpstr>depois de instalar uma quinta vertical</vt:lpstr>
      <vt:lpstr>Estudos de casos de agricultura urbana/vertical</vt:lpstr>
      <vt:lpstr>Quinta urbana no telhado da Universidade de Thammasat (Greenroofs)</vt:lpstr>
      <vt:lpstr>Brooklyn Grange Rooftop Farm (BROOKLYN GRANGE)</vt:lpstr>
      <vt:lpstr>Quinta urbana aquapónica da GrowUp (Designboom)</vt:lpstr>
      <vt:lpstr>Pasona Urban Farm (Buczynski, 2013)</vt:lpstr>
      <vt:lpstr>Crescimento subterrâneo (Walsh, 2021)</vt:lpstr>
      <vt:lpstr>Pink Farm (Verticalfarm Daily)</vt:lpstr>
      <vt:lpstr>SpaceFarms (SpaceFarms)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Joaquim Fernando Moreira da Silva</cp:lastModifiedBy>
  <cp:revision>34</cp:revision>
  <dcterms:created xsi:type="dcterms:W3CDTF">2022-08-02T09:54:50Z</dcterms:created>
  <dcterms:modified xsi:type="dcterms:W3CDTF">2024-03-14T16:16:41Z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0x0101005EF203BD3A863544A58DB8CA65753590</vt:lpwstr>
  </property>
</Properties>
</file>