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4"/>
  </p:sldMasterIdLst>
  <p:notesMasterIdLst>
    <p:notesMasterId r:id="rId23"/>
  </p:notesMasterIdLst>
  <p:sldIdLst>
    <p:sldId id="265" r:id="rId5"/>
    <p:sldId id="256" r:id="rId6"/>
    <p:sldId id="260" r:id="rId7"/>
    <p:sldId id="297" r:id="rId8"/>
    <p:sldId id="298" r:id="rId9"/>
    <p:sldId id="299" r:id="rId10"/>
    <p:sldId id="300" r:id="rId11"/>
    <p:sldId id="301" r:id="rId12"/>
    <p:sldId id="302" r:id="rId13"/>
    <p:sldId id="306" r:id="rId14"/>
    <p:sldId id="305" r:id="rId15"/>
    <p:sldId id="303" r:id="rId16"/>
    <p:sldId id="307" r:id="rId17"/>
    <p:sldId id="313" r:id="rId18"/>
    <p:sldId id="314" r:id="rId19"/>
    <p:sldId id="315" r:id="rId20"/>
    <p:sldId id="317" r:id="rId21"/>
    <p:sldId id="26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020"/>
    <a:srgbClr val="346EB1"/>
    <a:srgbClr val="CCECFF"/>
    <a:srgbClr val="CCFFFF"/>
    <a:srgbClr val="FFCC66"/>
    <a:srgbClr val="D68E0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114" d="100"/>
          <a:sy n="114" d="100"/>
        </p:scale>
        <p:origin x="228" y="114"/>
      </p:cViewPr>
      <p:guideLst/>
    </p:cSldViewPr>
  </p:slideViewPr>
  <p:outlineViewPr>
    <p:cViewPr>
      <p:scale>
        <a:sx n="33" d="100"/>
        <a:sy n="33" d="100"/>
      </p:scale>
      <p:origin x="0" y="-3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2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60517-A285-937D-938E-FB1158F5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01A2F-9736-21B2-79F3-AC1B55988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CFA9F-84E3-F6F2-71B8-E1C23AEB6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A5F13-7991-D852-0120-D8137FB75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0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0C86A-872C-A4F1-7379-A4CC23E1B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F200B-AD18-308F-E5D0-D57D31599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D17B8-2485-9902-C694-41AD56016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BA416-B7CF-7B8E-BA38-78CFD6FB6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4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0313E-4D3C-57C9-92E8-10C780B1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8810A-F7A9-7674-CC5F-E94880900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99A04-352C-B282-B4B0-C02D60ED8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85F54-AA2B-95F2-5C95-D3DF7FB76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2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76A48-4A72-3713-B5BE-F17B8CC92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EA1E2-E985-28BF-97DE-187B633BE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03DBA-35E0-5EC7-AA13-A14F5AF25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35D28-DE18-EFE1-2B83-59D446E61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2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indoor-agriculture-has-sustainable-potential-feed-canada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calliancesc.org/news-center/p/item/40740/soli-organic-soilbased-organic-indoor-farm-coming-to-marysvill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3D68-5662-760C-CA03-31DEF28E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800" dirty="0"/>
              <a:t>Métodos para a agricultura de interior </a:t>
            </a:r>
            <a:r>
              <a:rPr lang="en-SE" sz="3800" dirty="0"/>
              <a:t>- Aquaponic</a:t>
            </a:r>
            <a:r>
              <a:rPr lang="pt-PT" sz="3800" dirty="0"/>
              <a:t>o</a:t>
            </a:r>
            <a:r>
              <a:rPr lang="en-SE" sz="3800" dirty="0"/>
              <a:t>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28747-352A-CCAB-B88B-8FE11ADB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58589-97A6-0FE9-3307-E79CFF1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diagram of a fish pond&#10;&#10;Description automatically generated">
            <a:extLst>
              <a:ext uri="{FF2B5EF4-FFF2-40B4-BE49-F238E27FC236}">
                <a16:creationId xmlns:a16="http://schemas.microsoft.com/office/drawing/2014/main" id="{017B69F1-D737-1DBF-C3D0-1FBBB0FAC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09" y="1609466"/>
            <a:ext cx="7431089" cy="4341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AC245-A983-FD3E-1D51-AB12DCA22876}"/>
              </a:ext>
            </a:extLst>
          </p:cNvPr>
          <p:cNvSpPr txBox="1"/>
          <p:nvPr/>
        </p:nvSpPr>
        <p:spPr>
          <a:xfrm>
            <a:off x="3095946" y="5548045"/>
            <a:ext cx="6000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Representação esquemática de um modelo de </a:t>
            </a:r>
            <a:r>
              <a:rPr lang="pt-P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aquaponia</a:t>
            </a:r>
            <a:r>
              <a:rPr lang="pt-P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(Fonte</a:t>
            </a:r>
            <a:r>
              <a:rPr lang="en-SE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Barui et al., 2021)</a:t>
            </a:r>
            <a:r>
              <a:rPr lang="en-SE" sz="1000" dirty="0">
                <a:effectLst/>
              </a:rPr>
              <a:t> 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223478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F4C0-7F12-50C9-B31D-ED5FE621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Métodos para a agricultura de interior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370F-1A2A-BE3E-E29D-8A370EE1C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235" y="1752601"/>
            <a:ext cx="2696110" cy="3518042"/>
          </a:xfrm>
          <a:ln w="28575">
            <a:solidFill>
              <a:srgbClr val="94C02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E" dirty="0"/>
              <a:t>Aquacultur</a:t>
            </a:r>
            <a:r>
              <a:rPr lang="pt-PT" dirty="0"/>
              <a:t>a</a:t>
            </a:r>
            <a:endParaRPr lang="en-SE" dirty="0"/>
          </a:p>
          <a:p>
            <a:r>
              <a:rPr lang="pt-P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Cultivo de organismos aquáticos em condições controladas</a:t>
            </a:r>
          </a:p>
          <a:p>
            <a:r>
              <a:rPr lang="pt-P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Inclui peixes, crustáceos e organismos fotossintéticos aquáticos</a:t>
            </a:r>
            <a:endParaRPr lang="en-S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E8907-ED09-FD73-B038-8E0E1D847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3637" y="1717231"/>
            <a:ext cx="8058363" cy="2405918"/>
          </a:xfrm>
          <a:ln w="28575">
            <a:solidFill>
              <a:srgbClr val="94C02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E" dirty="0"/>
              <a:t>Aquaponi</a:t>
            </a:r>
            <a:r>
              <a:rPr lang="pt-PT" dirty="0"/>
              <a:t>a</a:t>
            </a:r>
            <a:endParaRPr lang="en-SE" dirty="0"/>
          </a:p>
          <a:p>
            <a:r>
              <a:rPr lang="pt-P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Método de cultivo que promove uma relação simbiótica entre peixes e plantas</a:t>
            </a:r>
          </a:p>
          <a:p>
            <a:r>
              <a:rPr lang="pt-P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simbiose é conseguida através da </a:t>
            </a:r>
            <a:r>
              <a:rPr lang="pt-PT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fertirrigação</a:t>
            </a:r>
            <a:r>
              <a:rPr lang="pt-P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(fertilização e irrigação)</a:t>
            </a:r>
          </a:p>
          <a:p>
            <a:r>
              <a:rPr lang="pt-P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resíduos do aquário, ricos em nutrientes, enriquecem os canteiros de produção hidropónica</a:t>
            </a:r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4B0A-F2AE-C259-D7CB-91C27B16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C7C2-BB22-9507-1144-95ED9B0E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5E6C0D6-7AF0-0679-D3B7-6563144A5A9E}"/>
              </a:ext>
            </a:extLst>
          </p:cNvPr>
          <p:cNvSpPr/>
          <p:nvPr/>
        </p:nvSpPr>
        <p:spPr>
          <a:xfrm>
            <a:off x="3263759" y="1752601"/>
            <a:ext cx="729464" cy="396784"/>
          </a:xfrm>
          <a:prstGeom prst="rightArrow">
            <a:avLst/>
          </a:prstGeom>
          <a:solidFill>
            <a:srgbClr val="94C020"/>
          </a:solidFill>
          <a:ln>
            <a:solidFill>
              <a:srgbClr val="94C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923BAF1-C527-9D26-9011-1482E1ED91B7}"/>
              </a:ext>
            </a:extLst>
          </p:cNvPr>
          <p:cNvSpPr txBox="1">
            <a:spLocks/>
          </p:cNvSpPr>
          <p:nvPr/>
        </p:nvSpPr>
        <p:spPr>
          <a:xfrm>
            <a:off x="4554878" y="4149692"/>
            <a:ext cx="7637121" cy="240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E" dirty="0"/>
              <a:t>Process</a:t>
            </a:r>
            <a:r>
              <a:rPr lang="pt-PT" dirty="0"/>
              <a:t>o</a:t>
            </a:r>
            <a:endParaRPr lang="en-SE" dirty="0"/>
          </a:p>
          <a:p>
            <a:pPr lvl="1"/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água rica em nutrientes é submetida a filtração e conversão do amoníaco tóxico em nitrato rico em nutrientes</a:t>
            </a:r>
          </a:p>
          <a:p>
            <a:pPr lvl="1"/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plantas absorvem os nutrientes e purificam as águas residuais antes de as devolverem ao aquário</a:t>
            </a:r>
          </a:p>
          <a:p>
            <a:pPr lvl="1"/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plantas consomem o CO</a:t>
            </a:r>
            <a:r>
              <a:rPr lang="pt-P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peixe</a:t>
            </a:r>
          </a:p>
          <a:p>
            <a:pPr lvl="1"/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água dos aquários absorve calor</a:t>
            </a:r>
            <a:endParaRPr lang="en-S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3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69078-B8E1-F6AD-A2D7-9DF7C3DA1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AD46-E426-C2EE-2C95-0535201E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Desafios e oportunidades do CEA</a:t>
            </a:r>
            <a:endParaRPr lang="en-S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AAE8AB9-E5D9-FC97-9C9D-9D6F7DDF7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310406"/>
              </p:ext>
            </p:extLst>
          </p:nvPr>
        </p:nvGraphicFramePr>
        <p:xfrm>
          <a:off x="146125" y="1463163"/>
          <a:ext cx="12154873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450">
                  <a:extLst>
                    <a:ext uri="{9D8B030D-6E8A-4147-A177-3AD203B41FA5}">
                      <a16:colId xmlns:a16="http://schemas.microsoft.com/office/drawing/2014/main" val="156422058"/>
                    </a:ext>
                  </a:extLst>
                </a:gridCol>
                <a:gridCol w="4077149">
                  <a:extLst>
                    <a:ext uri="{9D8B030D-6E8A-4147-A177-3AD203B41FA5}">
                      <a16:colId xmlns:a16="http://schemas.microsoft.com/office/drawing/2014/main" val="335004858"/>
                    </a:ext>
                  </a:extLst>
                </a:gridCol>
                <a:gridCol w="4604274">
                  <a:extLst>
                    <a:ext uri="{9D8B030D-6E8A-4147-A177-3AD203B41FA5}">
                      <a16:colId xmlns:a16="http://schemas.microsoft.com/office/drawing/2014/main" val="52980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Oportunidades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Desafios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/>
                        <a:t>Economia de energia</a:t>
                      </a: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Controlo eficiente da luz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Soluções criativas de poupança de energia</a:t>
                      </a: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Aumento dos custos de energia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Necessidade de ar condicionado</a:t>
                      </a:r>
                      <a:endParaRPr lang="en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/>
                        <a:t>Necessidade de água</a:t>
                      </a: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Redução da procura de água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Técnicas de reciclagem e de purificação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Conversão de águas residuais em água potável</a:t>
                      </a: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Desafios logísticos no transporte de água</a:t>
                      </a:r>
                      <a:endParaRPr lang="en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2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/>
                        <a:t>Produtividade por unidade de área</a:t>
                      </a: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Produção de várias culturas durante todo o ano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Aumento do rendimento das culturas</a:t>
                      </a: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Limitações nas variedades de plantas adequadas para a agricultura vertical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Dificuldade em quantificar a eficiência do espaço</a:t>
                      </a:r>
                      <a:endParaRPr lang="en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2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/>
                        <a:t>Reciclagem de resíduos orgânicos</a:t>
                      </a: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Aproveitamento eficaz de nutrientes e resíduos orgânicos das águas residuais</a:t>
                      </a: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2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/>
                        <a:t>Fornecimento de alimentos saudáveis</a:t>
                      </a: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Alimentos frescos e produzidos localmente</a:t>
                      </a:r>
                    </a:p>
                    <a:p>
                      <a:r>
                        <a:rPr lang="pt-PT" sz="1600" dirty="0"/>
                        <a:t>Produtos não afetados por solos poluídos ou água de rega</a:t>
                      </a: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Aceitação Social</a:t>
                      </a:r>
                      <a:endParaRPr lang="en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8591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F0C12-E45A-00DC-F3B4-162F3F8B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A5BAB-018B-55F4-B653-67F0E783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562CD-586C-8055-31D0-9169B495E5B8}"/>
              </a:ext>
            </a:extLst>
          </p:cNvPr>
          <p:cNvSpPr txBox="1"/>
          <p:nvPr/>
        </p:nvSpPr>
        <p:spPr>
          <a:xfrm>
            <a:off x="146125" y="6131683"/>
            <a:ext cx="5299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Oportunidades e desafios ambientais da agricultura vertical (Fonte</a:t>
            </a:r>
            <a:r>
              <a:rPr lang="en-SE" sz="1000" dirty="0"/>
              <a:t>: Kalantari et al. 2018) </a:t>
            </a:r>
          </a:p>
        </p:txBody>
      </p:sp>
    </p:spTree>
    <p:extLst>
      <p:ext uri="{BB962C8B-B14F-4D97-AF65-F5344CB8AC3E}">
        <p14:creationId xmlns:p14="http://schemas.microsoft.com/office/powerpoint/2010/main" val="268651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FDCE7-0A5F-8940-9112-14991264F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2402-F132-8EE6-C320-CF6FA79C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503"/>
            <a:ext cx="10515600" cy="1009651"/>
          </a:xfrm>
        </p:spPr>
        <p:txBody>
          <a:bodyPr>
            <a:normAutofit/>
          </a:bodyPr>
          <a:lstStyle/>
          <a:p>
            <a:r>
              <a:rPr lang="pt-PT" dirty="0"/>
              <a:t>Desafios e oportunidades do CEA</a:t>
            </a:r>
            <a:endParaRPr lang="en-S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D438A3B-727C-AFFF-5375-07DCDEB1E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361070"/>
              </p:ext>
            </p:extLst>
          </p:nvPr>
        </p:nvGraphicFramePr>
        <p:xfrm>
          <a:off x="134224" y="1967512"/>
          <a:ext cx="1137825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27">
                  <a:extLst>
                    <a:ext uri="{9D8B030D-6E8A-4147-A177-3AD203B41FA5}">
                      <a16:colId xmlns:a16="http://schemas.microsoft.com/office/drawing/2014/main" val="156422058"/>
                    </a:ext>
                  </a:extLst>
                </a:gridCol>
                <a:gridCol w="4077149">
                  <a:extLst>
                    <a:ext uri="{9D8B030D-6E8A-4147-A177-3AD203B41FA5}">
                      <a16:colId xmlns:a16="http://schemas.microsoft.com/office/drawing/2014/main" val="335004858"/>
                    </a:ext>
                  </a:extLst>
                </a:gridCol>
                <a:gridCol w="4604274">
                  <a:extLst>
                    <a:ext uri="{9D8B030D-6E8A-4147-A177-3AD203B41FA5}">
                      <a16:colId xmlns:a16="http://schemas.microsoft.com/office/drawing/2014/main" val="52980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Oportunidades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Desafios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Custos iniciais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/>
                        <a:t>Seleção adequada do local para maximizar o retorno do investimento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/>
                        <a:t>Elevados custos iniciais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Custos energéticos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/>
                        <a:t>Implementação de estratégias para reduzir os custos: (i) utilização de resíduos de construção e (</a:t>
                      </a:r>
                      <a:r>
                        <a:rPr lang="pt-PT" dirty="0" err="1"/>
                        <a:t>ii</a:t>
                      </a:r>
                      <a:r>
                        <a:rPr lang="pt-PT" dirty="0"/>
                        <a:t>) integração no sistema energético do edifício</a:t>
                      </a:r>
                      <a:endParaRPr lang="sv-S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/>
                        <a:t>Custos energéticos elevados, principalmente devido à iluminação artificial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2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Crescimento económico e preços dos alimentos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/>
                        <a:t>Integração nas economias urbanas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/>
                        <a:t>Transformação de espaços urbanos em centros agrícolas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/>
                        <a:t>Escassez inicial de mão de obra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/>
                        <a:t>Falta de análise económica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2737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B89B1-F427-5273-232B-36FB3D54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FEAC5-5344-AFEF-15A2-634C6698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9BD2E-31E3-B096-E628-AC206A2827FD}"/>
              </a:ext>
            </a:extLst>
          </p:cNvPr>
          <p:cNvSpPr txBox="1"/>
          <p:nvPr/>
        </p:nvSpPr>
        <p:spPr>
          <a:xfrm>
            <a:off x="146124" y="5623939"/>
            <a:ext cx="11366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Oportunidades e desafios económicos da agricultura vertical (Fonte</a:t>
            </a:r>
            <a:r>
              <a:rPr lang="en-SE" sz="1000" dirty="0"/>
              <a:t>: Kalantari et al. 2018 and. Barui et al. 2021) </a:t>
            </a:r>
          </a:p>
        </p:txBody>
      </p:sp>
    </p:spTree>
    <p:extLst>
      <p:ext uri="{BB962C8B-B14F-4D97-AF65-F5344CB8AC3E}">
        <p14:creationId xmlns:p14="http://schemas.microsoft.com/office/powerpoint/2010/main" val="252013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CED0-F122-880B-56B2-8A761102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Sustentabilidade em CEA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558F-88D4-4C54-5A44-05797608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7"/>
            <a:ext cx="8010861" cy="4548189"/>
          </a:xfrm>
        </p:spPr>
        <p:txBody>
          <a:bodyPr>
            <a:normAutofit lnSpcReduction="10000"/>
          </a:bodyPr>
          <a:lstStyle/>
          <a:p>
            <a:r>
              <a:rPr lang="pt-PT" dirty="0"/>
              <a:t>O CEA oferece uma solução sustentável para os desafios da produção alimentar moderna</a:t>
            </a:r>
            <a:endParaRPr lang="en-SE" dirty="0"/>
          </a:p>
          <a:p>
            <a:pPr lvl="1"/>
            <a:r>
              <a:rPr lang="pt-PT" dirty="0"/>
              <a:t>poupa recursos, em particular água</a:t>
            </a:r>
          </a:p>
          <a:p>
            <a:pPr lvl="1"/>
            <a:r>
              <a:rPr lang="pt-PT" dirty="0"/>
              <a:t>Sistemas de irrigação eficientes</a:t>
            </a:r>
          </a:p>
          <a:p>
            <a:pPr lvl="1"/>
            <a:r>
              <a:rPr lang="pt-PT" dirty="0"/>
              <a:t>Funciona durante todo o ano</a:t>
            </a:r>
          </a:p>
          <a:p>
            <a:pPr lvl="1"/>
            <a:r>
              <a:rPr lang="pt-PT" dirty="0"/>
              <a:t>Maximiza a eficiência do espaço</a:t>
            </a:r>
          </a:p>
          <a:p>
            <a:pPr lvl="1"/>
            <a:r>
              <a:rPr lang="pt-PT" dirty="0"/>
              <a:t>Reduz a necessidade de transporte de longa </a:t>
            </a:r>
          </a:p>
          <a:p>
            <a:pPr marL="457200" lvl="1" indent="0">
              <a:buNone/>
            </a:pPr>
            <a:r>
              <a:rPr lang="pt-PT" dirty="0"/>
              <a:t>distância (minimização do desperdício alimentar</a:t>
            </a:r>
            <a:r>
              <a:rPr lang="en-SE" dirty="0"/>
              <a:t>)</a:t>
            </a:r>
          </a:p>
          <a:p>
            <a:pPr marL="228600" lvl="1">
              <a:spcBef>
                <a:spcPts val="1000"/>
              </a:spcBef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Contribui para a economia circular</a:t>
            </a:r>
            <a:endParaRPr lang="en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pt-PT" dirty="0"/>
              <a:t>Reciclagem de materiais</a:t>
            </a:r>
          </a:p>
          <a:p>
            <a:pPr lvl="1"/>
            <a:r>
              <a:rPr lang="pt-PT" dirty="0"/>
              <a:t>Aproveitamento da água da chuva</a:t>
            </a:r>
          </a:p>
          <a:p>
            <a:pPr lvl="1"/>
            <a:r>
              <a:rPr lang="pt-PT" dirty="0"/>
              <a:t>Produção de energia</a:t>
            </a: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33D8E-E05F-C846-E559-9B696534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1BDCB-146E-2A82-16C5-1C554DC1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EC4DD-D862-FFFE-CB0B-F5520FDC030D}"/>
              </a:ext>
            </a:extLst>
          </p:cNvPr>
          <p:cNvSpPr txBox="1"/>
          <p:nvPr/>
        </p:nvSpPr>
        <p:spPr>
          <a:xfrm>
            <a:off x="8429513" y="1534560"/>
            <a:ext cx="2924287" cy="1754326"/>
          </a:xfrm>
          <a:prstGeom prst="rect">
            <a:avLst/>
          </a:prstGeom>
          <a:noFill/>
          <a:ln w="28575">
            <a:solidFill>
              <a:srgbClr val="94C02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Embora a CEA possa não resolver todos os problemas ambientais, oferece um potencial significativo como alternativa viável à agricultura convencional</a:t>
            </a:r>
            <a:endParaRPr lang="en-SE" dirty="0"/>
          </a:p>
        </p:txBody>
      </p:sp>
      <p:pic>
        <p:nvPicPr>
          <p:cNvPr id="8" name="Picture 7" descr="A group of people in a greenhouse&#10;&#10;Description automatically generated">
            <a:extLst>
              <a:ext uri="{FF2B5EF4-FFF2-40B4-BE49-F238E27FC236}">
                <a16:creationId xmlns:a16="http://schemas.microsoft.com/office/drawing/2014/main" id="{19276EE6-97AF-BAA8-8E90-01272093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20" y="3362921"/>
            <a:ext cx="4245984" cy="2392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D356F7-3E35-4C2A-8F26-14223A42F50F}"/>
              </a:ext>
            </a:extLst>
          </p:cNvPr>
          <p:cNvSpPr txBox="1"/>
          <p:nvPr/>
        </p:nvSpPr>
        <p:spPr>
          <a:xfrm>
            <a:off x="5829300" y="5815433"/>
            <a:ext cx="6507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(</a:t>
            </a:r>
            <a:r>
              <a:rPr lang="pt-PT" sz="1000" dirty="0"/>
              <a:t>Fonte</a:t>
            </a:r>
            <a:r>
              <a:rPr lang="en-SE" sz="1000" dirty="0"/>
              <a:t>: </a:t>
            </a:r>
            <a:r>
              <a:rPr lang="en-SE" sz="1000" dirty="0">
                <a:hlinkClick r:id="rId3"/>
              </a:rPr>
              <a:t>LinkedIn.com</a:t>
            </a:r>
            <a:r>
              <a:rPr lang="en-SE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3972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EBC3-A477-A530-AF9B-D858BC54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Casos de estudo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92AC-CFF9-CB31-DD5E-FED56D0E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4882627" cy="4351338"/>
          </a:xfrm>
        </p:spPr>
        <p:txBody>
          <a:bodyPr/>
          <a:lstStyle/>
          <a:p>
            <a:r>
              <a:rPr lang="pt-PT" dirty="0"/>
              <a:t>Quinta </a:t>
            </a:r>
            <a:r>
              <a:rPr lang="pt-PT" dirty="0" err="1"/>
              <a:t>Oishii</a:t>
            </a:r>
            <a:r>
              <a:rPr lang="pt-PT" dirty="0"/>
              <a:t> (empresa pioneira</a:t>
            </a:r>
            <a:r>
              <a:rPr lang="en-SE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D19FE-EF61-340D-0743-A8CE47C3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391AA-455B-B91A-D68B-2249DA8D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Rows of plants in a greenhouse&#10;&#10;Description automatically generated">
            <a:extLst>
              <a:ext uri="{FF2B5EF4-FFF2-40B4-BE49-F238E27FC236}">
                <a16:creationId xmlns:a16="http://schemas.microsoft.com/office/drawing/2014/main" id="{4176EF14-2C96-56A3-349F-C8CF4F2D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2" y="4287844"/>
            <a:ext cx="3659842" cy="206850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498F7AB-5658-DA74-DCC1-DDA41B6298EE}"/>
              </a:ext>
            </a:extLst>
          </p:cNvPr>
          <p:cNvGrpSpPr/>
          <p:nvPr/>
        </p:nvGrpSpPr>
        <p:grpSpPr>
          <a:xfrm>
            <a:off x="388622" y="2259106"/>
            <a:ext cx="2870946" cy="1866602"/>
            <a:chOff x="4838700" y="1752600"/>
            <a:chExt cx="5029200" cy="3352800"/>
          </a:xfrm>
        </p:grpSpPr>
        <p:pic>
          <p:nvPicPr>
            <p:cNvPr id="7" name="Picture 6" descr="A transparent container with water and plants in it&#10;&#10;Description automatically generated">
              <a:extLst>
                <a:ext uri="{FF2B5EF4-FFF2-40B4-BE49-F238E27FC236}">
                  <a16:creationId xmlns:a16="http://schemas.microsoft.com/office/drawing/2014/main" id="{69A5B06C-7310-2559-4E4C-C7FED965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700" y="1752600"/>
              <a:ext cx="2514600" cy="3352800"/>
            </a:xfrm>
            <a:prstGeom prst="rect">
              <a:avLst/>
            </a:prstGeom>
          </p:spPr>
        </p:pic>
        <p:pic>
          <p:nvPicPr>
            <p:cNvPr id="10" name="Picture 9" descr="A plant in a container&#10;&#10;Description automatically generated">
              <a:extLst>
                <a:ext uri="{FF2B5EF4-FFF2-40B4-BE49-F238E27FC236}">
                  <a16:creationId xmlns:a16="http://schemas.microsoft.com/office/drawing/2014/main" id="{B86E6E94-0CC6-E017-1012-775044F5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300" y="1752600"/>
              <a:ext cx="2514600" cy="3352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0DADA84-FBD9-3B72-737E-8190A2F6472A}"/>
              </a:ext>
            </a:extLst>
          </p:cNvPr>
          <p:cNvSpPr txBox="1"/>
          <p:nvPr/>
        </p:nvSpPr>
        <p:spPr>
          <a:xfrm>
            <a:off x="5025614" y="1272014"/>
            <a:ext cx="60995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err="1"/>
              <a:t>Aerofarmas</a:t>
            </a:r>
            <a:endParaRPr lang="pt-P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err="1"/>
              <a:t>Nordic</a:t>
            </a:r>
            <a:r>
              <a:rPr lang="pt-PT" sz="2400" dirty="0"/>
              <a:t> </a:t>
            </a:r>
            <a:r>
              <a:rPr lang="pt-PT" sz="2400" dirty="0" err="1"/>
              <a:t>Harvest</a:t>
            </a:r>
            <a:r>
              <a:rPr lang="pt-PT" sz="2400" dirty="0"/>
              <a:t> (a maior quinta vertical da Europa)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err="1"/>
              <a:t>Sky</a:t>
            </a:r>
            <a:r>
              <a:rPr lang="pt-PT" sz="2400" dirty="0"/>
              <a:t> Green (Singapura)</a:t>
            </a:r>
            <a:endParaRPr lang="en-SE" dirty="0"/>
          </a:p>
        </p:txBody>
      </p:sp>
      <p:pic>
        <p:nvPicPr>
          <p:cNvPr id="14" name="Picture 13" descr="A close-up of a plant growing&#10;&#10;Description automatically generated">
            <a:extLst>
              <a:ext uri="{FF2B5EF4-FFF2-40B4-BE49-F238E27FC236}">
                <a16:creationId xmlns:a16="http://schemas.microsoft.com/office/drawing/2014/main" id="{8AC165EF-17FB-FE67-99EE-A627A483F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66" y="3613468"/>
            <a:ext cx="3259455" cy="2440940"/>
          </a:xfrm>
          <a:prstGeom prst="rect">
            <a:avLst/>
          </a:prstGeom>
        </p:spPr>
      </p:pic>
      <p:pic>
        <p:nvPicPr>
          <p:cNvPr id="15" name="Picture 14" descr="A green plants growing in a greenhouse&#10;&#10;Description automatically generated">
            <a:extLst>
              <a:ext uri="{FF2B5EF4-FFF2-40B4-BE49-F238E27FC236}">
                <a16:creationId xmlns:a16="http://schemas.microsoft.com/office/drawing/2014/main" id="{E730CAD5-96B3-23F1-E6C4-63740E9918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r="21739"/>
          <a:stretch/>
        </p:blipFill>
        <p:spPr bwMode="auto">
          <a:xfrm>
            <a:off x="8466373" y="3642678"/>
            <a:ext cx="2345055" cy="2411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12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98A9-4528-C914-DA4F-2879847C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4B4B-8874-6997-7018-F1F2FF24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Casos de estudo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DB7F7-A15B-DC83-6719-32B67AB2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4882627" cy="4351338"/>
          </a:xfrm>
        </p:spPr>
        <p:txBody>
          <a:bodyPr/>
          <a:lstStyle/>
          <a:p>
            <a:r>
              <a:rPr lang="pt-PT" dirty="0" err="1"/>
              <a:t>Gotham</a:t>
            </a:r>
            <a:r>
              <a:rPr lang="pt-PT" dirty="0"/>
              <a:t> Greens</a:t>
            </a:r>
          </a:p>
          <a:p>
            <a:r>
              <a:rPr lang="pt-PT" dirty="0"/>
              <a:t>Fazendas Green </a:t>
            </a:r>
            <a:r>
              <a:rPr lang="pt-PT" dirty="0" err="1"/>
              <a:t>Spirits</a:t>
            </a:r>
            <a:endParaRPr lang="pt-PT" dirty="0"/>
          </a:p>
          <a:p>
            <a:r>
              <a:rPr lang="pt-PT" dirty="0"/>
              <a:t>A planta</a:t>
            </a: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BB098-ABD8-8D36-8853-935DC9CB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064B5-2806-2129-B4FD-2D2FB24D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 descr="A collage of plants in containers&#10;&#10;Description automatically generated">
            <a:extLst>
              <a:ext uri="{FF2B5EF4-FFF2-40B4-BE49-F238E27FC236}">
                <a16:creationId xmlns:a16="http://schemas.microsoft.com/office/drawing/2014/main" id="{4611901F-6303-BBB2-528C-2458DCDF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388" y="1462367"/>
            <a:ext cx="5778012" cy="48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7CB2-37E9-1E8C-FD09-A36BABAC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Conclus</a:t>
            </a:r>
            <a:r>
              <a:rPr lang="pt-PT" dirty="0" err="1"/>
              <a:t>ões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AD46-FB75-10CB-B187-B71A6C4C1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Foram alcançados avanços significativos na agricultura sustentável através de técnicas inovadoras como a </a:t>
            </a:r>
            <a:r>
              <a:rPr lang="pt-PT" dirty="0" err="1"/>
              <a:t>hidroponia</a:t>
            </a:r>
            <a:r>
              <a:rPr lang="pt-PT" dirty="0"/>
              <a:t>, a aquacultura e a </a:t>
            </a:r>
            <a:r>
              <a:rPr lang="pt-PT" dirty="0" err="1"/>
              <a:t>aeroponia</a:t>
            </a:r>
            <a:endParaRPr lang="pt-PT" dirty="0"/>
          </a:p>
          <a:p>
            <a:pPr algn="just"/>
            <a:r>
              <a:rPr lang="pt-PT" dirty="0"/>
              <a:t>As opções de agricultura de interior são cada vez mais adotadas por empresas e produtores, oferecendo formas alternativas de produzir produtos vegetais em áreas urbanas</a:t>
            </a:r>
          </a:p>
          <a:p>
            <a:pPr algn="just"/>
            <a:r>
              <a:rPr lang="pt-PT" dirty="0"/>
              <a:t>Os custos iniciais de instalação e os requisitos energéticos podem ser substanciais, mas os avanços tecnológicos e a investigação em curso estão a tornar os métodos mais eficientes e rentáveis</a:t>
            </a:r>
          </a:p>
          <a:p>
            <a:pPr algn="just"/>
            <a:r>
              <a:rPr lang="pt-PT" dirty="0"/>
              <a:t>A agricultura de interior oferece soluções para os desafios associados à agricultura convencional</a:t>
            </a:r>
            <a:endParaRPr lang="en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DF247-C4DA-EE79-BEB6-59BEC76E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9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6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123260"/>
            <a:ext cx="11582400" cy="2387600"/>
          </a:xfrm>
        </p:spPr>
        <p:txBody>
          <a:bodyPr anchor="ctr">
            <a:normAutofit fontScale="90000"/>
          </a:bodyPr>
          <a:lstStyle/>
          <a:p>
            <a:r>
              <a:rPr lang="en-GB" b="1" dirty="0" err="1">
                <a:solidFill>
                  <a:srgbClr val="94C020"/>
                </a:solidFill>
                <a:latin typeface="+mn-lt"/>
              </a:rPr>
              <a:t>Curso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: VET-D4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dirty="0" err="1"/>
              <a:t>Módulo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: </a:t>
            </a:r>
            <a:r>
              <a:rPr lang="en-US" dirty="0"/>
              <a:t>Agricultura de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Controlado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 err="1">
                <a:solidFill>
                  <a:srgbClr val="94C020"/>
                </a:solidFill>
                <a:latin typeface="+mn-lt"/>
              </a:rPr>
              <a:t>Unidade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 Curricular: </a:t>
            </a:r>
            <a:r>
              <a:rPr lang="en-US" dirty="0" err="1"/>
              <a:t>Desafios</a:t>
            </a:r>
            <a:r>
              <a:rPr lang="en-US" dirty="0"/>
              <a:t> e </a:t>
            </a:r>
            <a:r>
              <a:rPr lang="en-US" dirty="0" err="1"/>
              <a:t>Soluções</a:t>
            </a:r>
            <a:endParaRPr lang="en-GB" b="1" dirty="0">
              <a:solidFill>
                <a:srgbClr val="94C020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5000"/>
            <a:ext cx="9144000" cy="84026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MDU</a:t>
            </a: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1EB1FF6-C5CA-9F58-F225-83146C3F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Sumário</a:t>
            </a: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BCA397B-1A77-F5AE-5632-5E60152DE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Introdução à agricultura de controlo ambiental (CEA)</a:t>
            </a:r>
          </a:p>
          <a:p>
            <a:r>
              <a:rPr lang="pt-PT" dirty="0"/>
              <a:t>Métodos para a agricultura de interior</a:t>
            </a:r>
          </a:p>
          <a:p>
            <a:r>
              <a:rPr lang="pt-PT" dirty="0"/>
              <a:t>Desafios e oportunidades dos </a:t>
            </a:r>
            <a:r>
              <a:rPr lang="pt-PT" dirty="0" err="1"/>
              <a:t>CEAs</a:t>
            </a:r>
            <a:endParaRPr lang="pt-PT" dirty="0"/>
          </a:p>
          <a:p>
            <a:r>
              <a:rPr lang="pt-PT" dirty="0"/>
              <a:t>Sustentabilidade em </a:t>
            </a:r>
            <a:r>
              <a:rPr lang="pt-PT" dirty="0" err="1"/>
              <a:t>CEAs</a:t>
            </a:r>
            <a:endParaRPr lang="pt-PT" dirty="0"/>
          </a:p>
          <a:p>
            <a:r>
              <a:rPr lang="pt-PT" dirty="0"/>
              <a:t>Casos de estudo</a:t>
            </a:r>
          </a:p>
          <a:p>
            <a:r>
              <a:rPr lang="pt-PT" dirty="0"/>
              <a:t>Conclusões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EB3BD-5952-B437-CBEA-0BB80420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Introdução ao controlo da agricultura ambiental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D35AF-1FB1-82E7-1C16-09F485D98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208" y="1825625"/>
            <a:ext cx="669875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b="1" dirty="0"/>
              <a:t>Controlo da agricultura ambiental (CEA</a:t>
            </a:r>
            <a:r>
              <a:rPr lang="en-SE" b="1" dirty="0"/>
              <a:t>)</a:t>
            </a:r>
          </a:p>
          <a:p>
            <a:pPr>
              <a:lnSpc>
                <a:spcPct val="100000"/>
              </a:lnSpc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Cultivo de culturas no interior em ambientes fechados</a:t>
            </a:r>
          </a:p>
          <a:p>
            <a:pPr>
              <a:lnSpc>
                <a:spcPct val="100000"/>
              </a:lnSpc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Controlo preciso de fatores ambientais como</a:t>
            </a:r>
          </a:p>
          <a:p>
            <a:pPr>
              <a:lnSpc>
                <a:spcPct val="100000"/>
              </a:lnSpc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culturas crescem em estruturas em vez de no solo</a:t>
            </a:r>
          </a:p>
          <a:p>
            <a:pPr>
              <a:lnSpc>
                <a:spcPct val="100000"/>
              </a:lnSpc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Permite que uma grande variedade de espécies vegetais atinja taxas de crescimento durante todo o ano</a:t>
            </a:r>
          </a:p>
          <a:p>
            <a:pPr>
              <a:lnSpc>
                <a:spcPct val="100000"/>
              </a:lnSpc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monitorização e a manipulação constantes dos fatores ambientais criam condições ideais para o crescimento</a:t>
            </a:r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12469-9C50-E5D4-0E24-19003180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41E96-27EC-90E4-D39E-93B519BF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A group of plants growing in a greenhouse&#10;&#10;Description automatically generated">
            <a:extLst>
              <a:ext uri="{FF2B5EF4-FFF2-40B4-BE49-F238E27FC236}">
                <a16:creationId xmlns:a16="http://schemas.microsoft.com/office/drawing/2014/main" id="{663F2EC1-E593-E5B9-BCC5-BC79057EF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69" y="1724822"/>
            <a:ext cx="3073430" cy="2053140"/>
          </a:xfrm>
          <a:prstGeom prst="rect">
            <a:avLst/>
          </a:prstGeom>
        </p:spPr>
      </p:pic>
      <p:pic>
        <p:nvPicPr>
          <p:cNvPr id="9" name="Picture 8" descr="A collage of a plant growing inside a room&#10;&#10;Description automatically generated">
            <a:extLst>
              <a:ext uri="{FF2B5EF4-FFF2-40B4-BE49-F238E27FC236}">
                <a16:creationId xmlns:a16="http://schemas.microsoft.com/office/drawing/2014/main" id="{DD8750B4-CABF-BA29-B53E-B24203734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69" y="3854010"/>
            <a:ext cx="3085990" cy="2053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67F3D-56DA-F458-D419-09F93C2FB9AD}"/>
              </a:ext>
            </a:extLst>
          </p:cNvPr>
          <p:cNvSpPr txBox="1"/>
          <p:nvPr/>
        </p:nvSpPr>
        <p:spPr>
          <a:xfrm>
            <a:off x="8166386" y="5890478"/>
            <a:ext cx="3394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Exemplos de agricultura vertical em ambiente controlado em estufas (em cima) e em salas climatizadas (em baixo) (Fonte</a:t>
            </a:r>
            <a:r>
              <a:rPr lang="en-SE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Earth.org, 2022)</a:t>
            </a:r>
            <a:endParaRPr lang="en-SE" sz="10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74500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E777-6646-674D-B9A0-E83F4B88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Introdução ao controlo da agricultura ambiental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4CC7B-1CA2-DEB9-F450-18FC4C08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9715" cy="4351338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Existem quatro métodos principais de cultivo para a agricultura de interior</a:t>
            </a:r>
            <a:r>
              <a:rPr lang="sv-SE" dirty="0"/>
              <a:t>:</a:t>
            </a:r>
            <a:endParaRPr lang="en-SE" dirty="0"/>
          </a:p>
          <a:p>
            <a:r>
              <a:rPr lang="pt-PT" dirty="0"/>
              <a:t>Baseado no solo</a:t>
            </a:r>
          </a:p>
          <a:p>
            <a:r>
              <a:rPr lang="pt-PT" dirty="0" err="1"/>
              <a:t>Hidroponia</a:t>
            </a:r>
            <a:endParaRPr lang="pt-PT" dirty="0"/>
          </a:p>
          <a:p>
            <a:r>
              <a:rPr lang="pt-PT" dirty="0" err="1"/>
              <a:t>Aquaponia</a:t>
            </a:r>
            <a:r>
              <a:rPr lang="pt-PT" dirty="0"/>
              <a:t> e</a:t>
            </a:r>
          </a:p>
          <a:p>
            <a:r>
              <a:rPr lang="pt-PT" dirty="0" err="1"/>
              <a:t>Aeroponia</a:t>
            </a: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D3931-6023-B476-6DCF-C2D59553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08B18-7C34-44EB-1DA1-DC0C707B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diagram of a plant growing&#10;&#10;Description automatically generated">
            <a:extLst>
              <a:ext uri="{FF2B5EF4-FFF2-40B4-BE49-F238E27FC236}">
                <a16:creationId xmlns:a16="http://schemas.microsoft.com/office/drawing/2014/main" id="{1DC1A2D6-6FE2-0945-6AB3-2E8A46A1E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/>
          <a:stretch/>
        </p:blipFill>
        <p:spPr bwMode="auto">
          <a:xfrm>
            <a:off x="6111240" y="1825625"/>
            <a:ext cx="5242560" cy="3848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53E6C-B613-B305-5C28-A17F8A3F9642}"/>
              </a:ext>
            </a:extLst>
          </p:cNvPr>
          <p:cNvSpPr txBox="1"/>
          <p:nvPr/>
        </p:nvSpPr>
        <p:spPr>
          <a:xfrm>
            <a:off x="6174769" y="5722706"/>
            <a:ext cx="495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Diferentes tipos de agricultura vertical de interior para a produção de alimentos num ambiente controlado (Fonte</a:t>
            </a:r>
            <a:r>
              <a:rPr lang="en-SE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Wong et al. 2020). 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244785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D737-A961-A2BF-0655-51922CCD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Métodos para a agricultura de interior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5FBF-F157-1FD5-4694-A36BB885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878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b="1" dirty="0"/>
              <a:t>Baseado no solo</a:t>
            </a:r>
            <a:endParaRPr lang="en-SE" b="1" dirty="0"/>
          </a:p>
          <a:p>
            <a:r>
              <a:rPr lang="pt-PT" dirty="0"/>
              <a:t>O solo é a principal fonte de nutrientes essenciais para as plantas</a:t>
            </a:r>
          </a:p>
          <a:p>
            <a:r>
              <a:rPr lang="pt-PT" dirty="0"/>
              <a:t>Plantas cultivadas em tabuleiros com terra</a:t>
            </a:r>
            <a:endParaRPr lang="en-SE" dirty="0"/>
          </a:p>
          <a:p>
            <a:pPr marL="0" indent="0">
              <a:buNone/>
            </a:pPr>
            <a:r>
              <a:rPr lang="pt-PT" i="1" dirty="0"/>
              <a:t>Vantagens</a:t>
            </a:r>
            <a:r>
              <a:rPr lang="en-SE" i="1" dirty="0"/>
              <a:t>:</a:t>
            </a:r>
          </a:p>
          <a:p>
            <a:pPr lvl="1"/>
            <a:r>
              <a:rPr lang="pt-PT" dirty="0"/>
              <a:t>Retenção eficaz da humidade</a:t>
            </a:r>
          </a:p>
          <a:p>
            <a:pPr lvl="1"/>
            <a:r>
              <a:rPr lang="pt-PT" dirty="0"/>
              <a:t>Arejamento natural</a:t>
            </a:r>
          </a:p>
          <a:p>
            <a:pPr lvl="1"/>
            <a:r>
              <a:rPr lang="pt-PT" dirty="0"/>
              <a:t>O solo pode ser reutilizado para vários ciclos de cultivo com uma fertilização adequada</a:t>
            </a:r>
            <a:endParaRPr lang="en-SE" dirty="0"/>
          </a:p>
          <a:p>
            <a:pPr marL="0" lvl="1" indent="0">
              <a:spcBef>
                <a:spcPts val="1000"/>
              </a:spcBef>
              <a:buNone/>
            </a:pPr>
            <a:r>
              <a:rPr lang="pt-P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Desafios</a:t>
            </a:r>
            <a:endParaRPr lang="en-SE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pt-PT" dirty="0"/>
              <a:t>Requer conhecimentos especializados em</a:t>
            </a:r>
            <a:endParaRPr lang="en-SE" dirty="0"/>
          </a:p>
          <a:p>
            <a:pPr lvl="2"/>
            <a:r>
              <a:rPr lang="pt-PT" dirty="0"/>
              <a:t>Tipo de solo</a:t>
            </a:r>
          </a:p>
          <a:p>
            <a:pPr lvl="2"/>
            <a:r>
              <a:rPr lang="pt-PT" dirty="0"/>
              <a:t>Fertilização</a:t>
            </a:r>
          </a:p>
          <a:p>
            <a:pPr lvl="2"/>
            <a:r>
              <a:rPr lang="pt-PT" dirty="0"/>
              <a:t>Controlo de pragas</a:t>
            </a: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2ECC4-8A63-42B4-6383-A4E6FCAF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B3EDB-08A1-A097-E859-50ECDE74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A close-up of a plant growing&#10;&#10;Description automatically generated">
            <a:extLst>
              <a:ext uri="{FF2B5EF4-FFF2-40B4-BE49-F238E27FC236}">
                <a16:creationId xmlns:a16="http://schemas.microsoft.com/office/drawing/2014/main" id="{1948098E-3DD2-789A-FEC4-764E7F53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633" y="2114808"/>
            <a:ext cx="3996782" cy="2251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A9B4ED-CD9B-A88B-F0B6-BB62DA5CF628}"/>
              </a:ext>
            </a:extLst>
          </p:cNvPr>
          <p:cNvSpPr txBox="1"/>
          <p:nvPr/>
        </p:nvSpPr>
        <p:spPr>
          <a:xfrm>
            <a:off x="7746713" y="4391810"/>
            <a:ext cx="3996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Agricultura de interior à base de solo (Fonte</a:t>
            </a:r>
            <a:r>
              <a:rPr lang="en-SE" sz="1000" dirty="0">
                <a:hlinkClick r:id="rId3"/>
              </a:rPr>
              <a:t>: economic Allience 2022</a:t>
            </a:r>
            <a:r>
              <a:rPr lang="en-SE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0459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7D177-687B-7681-EA4C-C091E43F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A68E-C3A6-3B40-F312-1B5BA413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Métodos para a agricultura de interior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28AC2-8AAC-2776-3DA3-DDD22F11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878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b="1" dirty="0" err="1"/>
              <a:t>Hidroponia</a:t>
            </a:r>
            <a:endParaRPr lang="en-SE" b="1" dirty="0"/>
          </a:p>
          <a:p>
            <a:r>
              <a:rPr lang="pt-PT" sz="2200" dirty="0"/>
              <a:t>Cultivo de plantas em água rica em nutrientes</a:t>
            </a:r>
          </a:p>
          <a:p>
            <a:r>
              <a:rPr lang="pt-PT" sz="2200" dirty="0"/>
              <a:t>As plantas não são suportadas pelo solo mas por meios de cultura inertes como o </a:t>
            </a:r>
            <a:r>
              <a:rPr lang="pt-PT" sz="2200" dirty="0" err="1"/>
              <a:t>cocopeat</a:t>
            </a:r>
            <a:endParaRPr lang="pt-PT" sz="2200" dirty="0"/>
          </a:p>
          <a:p>
            <a:r>
              <a:rPr lang="pt-PT" sz="2200" dirty="0"/>
              <a:t>A água rica em nutrientes circula através do sistema radicular </a:t>
            </a:r>
          </a:p>
          <a:p>
            <a:r>
              <a:rPr lang="pt-PT" sz="2200" dirty="0"/>
              <a:t>O processo de ciclo fechado minimiza os resíduos</a:t>
            </a:r>
            <a:endParaRPr lang="sv-SE" sz="2200" dirty="0"/>
          </a:p>
          <a:p>
            <a:pPr marL="0" indent="0">
              <a:buNone/>
            </a:pPr>
            <a:r>
              <a:rPr lang="sv-SE" dirty="0"/>
              <a:t>Vantagens:</a:t>
            </a:r>
          </a:p>
          <a:p>
            <a:pPr lvl="1"/>
            <a:r>
              <a:rPr lang="pt-PT" sz="2200" dirty="0"/>
              <a:t>Redução da perda de água por evaporação, conservando a água</a:t>
            </a:r>
          </a:p>
          <a:p>
            <a:pPr lvl="1"/>
            <a:r>
              <a:rPr lang="pt-PT" sz="2200" dirty="0"/>
              <a:t>Controlo preciso do fornecimento de nutrientes</a:t>
            </a:r>
          </a:p>
          <a:p>
            <a:pPr lvl="1"/>
            <a:r>
              <a:rPr lang="pt-PT" sz="2200" dirty="0"/>
              <a:t>Plantas mais saudáveis e maior rendimento das colheita</a:t>
            </a:r>
            <a:r>
              <a:rPr lang="sv-SE" sz="2200" dirty="0"/>
              <a:t>s</a:t>
            </a:r>
            <a:endParaRPr lang="en-SE" sz="2200" dirty="0"/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745F6-E280-CCB4-82E3-2A61EE21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51757-FB07-E5C2-D4AE-F42CC99D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03F77-7CFD-A481-DF8F-981DC9E688AD}"/>
              </a:ext>
            </a:extLst>
          </p:cNvPr>
          <p:cNvSpPr txBox="1"/>
          <p:nvPr/>
        </p:nvSpPr>
        <p:spPr>
          <a:xfrm>
            <a:off x="8195218" y="5449532"/>
            <a:ext cx="3996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Representação esquemática de um sistema hidropónico em explorações agrícolas verticais (Fonte</a:t>
            </a:r>
            <a:r>
              <a:rPr lang="en-SE" sz="1000" dirty="0"/>
              <a:t>: Saad et al., 2021 ) </a:t>
            </a:r>
          </a:p>
        </p:txBody>
      </p:sp>
      <p:pic>
        <p:nvPicPr>
          <p:cNvPr id="9" name="Picture 8" descr="A diagram of a plant growing&#10;&#10;Description automatically generated">
            <a:extLst>
              <a:ext uri="{FF2B5EF4-FFF2-40B4-BE49-F238E27FC236}">
                <a16:creationId xmlns:a16="http://schemas.microsoft.com/office/drawing/2014/main" id="{BF33B1CF-14A9-36C1-EE05-CC62C72A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195" y="1640588"/>
            <a:ext cx="3996782" cy="38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3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1CC9C-94D0-1FA2-215B-F76CBD96D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28F1-708A-571C-88D3-FF5B039C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800" dirty="0"/>
              <a:t>Métodos para a agricultura de interior</a:t>
            </a:r>
            <a:r>
              <a:rPr lang="en-SE" sz="3800" dirty="0"/>
              <a:t>-H</a:t>
            </a:r>
            <a:r>
              <a:rPr lang="pt-PT" sz="3800" dirty="0"/>
              <a:t>i</a:t>
            </a:r>
            <a:r>
              <a:rPr lang="en-SE" sz="3800" dirty="0"/>
              <a:t>droponic</a:t>
            </a:r>
            <a:r>
              <a:rPr lang="pt-PT" sz="3800" dirty="0"/>
              <a:t>o</a:t>
            </a:r>
            <a:r>
              <a:rPr lang="en-SE" sz="3800" dirty="0"/>
              <a:t>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9B328-3650-1E2C-84A2-F0444520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B6078-3127-4457-E3D0-1797B55E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C56A-DB69-9375-267D-9AAE20BDF820}"/>
              </a:ext>
            </a:extLst>
          </p:cNvPr>
          <p:cNvSpPr txBox="1"/>
          <p:nvPr/>
        </p:nvSpPr>
        <p:spPr>
          <a:xfrm>
            <a:off x="1758163" y="5787127"/>
            <a:ext cx="8449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Diagrama de várias estruturas de sistemas hidropónicos (Fonte</a:t>
            </a:r>
            <a:r>
              <a:rPr lang="en-SE" sz="1000" dirty="0"/>
              <a:t>: Salim Mir et at. 2022 ) </a:t>
            </a:r>
          </a:p>
        </p:txBody>
      </p:sp>
      <p:pic>
        <p:nvPicPr>
          <p:cNvPr id="7" name="Picture 6" descr="Diagram of a diagram of a plant&#10;&#10;Description automatically generated">
            <a:extLst>
              <a:ext uri="{FF2B5EF4-FFF2-40B4-BE49-F238E27FC236}">
                <a16:creationId xmlns:a16="http://schemas.microsoft.com/office/drawing/2014/main" id="{FDB581B5-205C-E52F-5213-0C54C2A3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156" y="1621783"/>
            <a:ext cx="8449689" cy="2220198"/>
          </a:xfrm>
          <a:prstGeom prst="rect">
            <a:avLst/>
          </a:prstGeom>
        </p:spPr>
      </p:pic>
      <p:pic>
        <p:nvPicPr>
          <p:cNvPr id="13" name="Picture 12" descr="A diagram of a plant growing&#10;&#10;Description automatically generated">
            <a:extLst>
              <a:ext uri="{FF2B5EF4-FFF2-40B4-BE49-F238E27FC236}">
                <a16:creationId xmlns:a16="http://schemas.microsoft.com/office/drawing/2014/main" id="{33C5360A-7BDC-9EDF-DE6D-42EDF142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155" y="3851600"/>
            <a:ext cx="5936822" cy="20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8011A-EB61-23D3-444C-D4FFFFFB8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FAD1-1E7E-42A5-6EFF-C61F2A82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Métodos para a agricultura de interior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8F15-E1AE-15B6-1EB1-ADA44335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Aquacultura e </a:t>
            </a:r>
            <a:r>
              <a:rPr lang="pt-PT" b="1" dirty="0" err="1"/>
              <a:t>aquaponia</a:t>
            </a:r>
            <a:endParaRPr lang="en-SE" b="1" dirty="0"/>
          </a:p>
          <a:p>
            <a:r>
              <a:rPr lang="pt-PT" dirty="0"/>
              <a:t>Cultivo de plantas em água rica em nutrientes</a:t>
            </a:r>
          </a:p>
          <a:p>
            <a:r>
              <a:rPr lang="pt-PT" dirty="0"/>
              <a:t>As plantas não são suportadas pelo solo mas por meios de cultura inertes como o </a:t>
            </a:r>
            <a:r>
              <a:rPr lang="pt-PT" dirty="0" err="1"/>
              <a:t>cocopeat</a:t>
            </a:r>
            <a:endParaRPr lang="pt-PT" dirty="0"/>
          </a:p>
          <a:p>
            <a:r>
              <a:rPr lang="pt-PT" dirty="0"/>
              <a:t>A água rica em nutrientes circula através do sistema radicular </a:t>
            </a:r>
          </a:p>
          <a:p>
            <a:r>
              <a:rPr lang="pt-PT" dirty="0"/>
              <a:t>O processo de ciclo fechado minimiza os resíduos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Vantagens:</a:t>
            </a:r>
          </a:p>
          <a:p>
            <a:pPr lvl="1"/>
            <a:r>
              <a:rPr lang="pt-PT" dirty="0"/>
              <a:t>Redução da perda de água por evaporação, conservando a água</a:t>
            </a:r>
          </a:p>
          <a:p>
            <a:pPr lvl="1"/>
            <a:r>
              <a:rPr lang="pt-PT" dirty="0"/>
              <a:t>Controlo preciso do fornecimento de nutrientes</a:t>
            </a:r>
          </a:p>
          <a:p>
            <a:pPr lvl="1"/>
            <a:r>
              <a:rPr lang="pt-PT" dirty="0"/>
              <a:t>Plantas mais saudáveis e maior rendimento das colheita</a:t>
            </a:r>
            <a:r>
              <a:rPr lang="sv-SE" dirty="0"/>
              <a:t>s</a:t>
            </a:r>
            <a:endParaRPr lang="en-SE" dirty="0"/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1B879-AD74-305D-B8D4-8D637FAA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1BD03-465F-1595-3C7C-525B1DC0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58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9ab6a8-e428-4ad2-94d1-872262770f73">
      <Terms xmlns="http://schemas.microsoft.com/office/infopath/2007/PartnerControls"/>
    </lcf76f155ced4ddcb4097134ff3c332f>
    <TaxCatchAll xmlns="ce5724ba-b54d-48e7-bea9-40db0ba642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F203BD3A863544A58DB8CA65753590" ma:contentTypeVersion="14" ma:contentTypeDescription="Skapa ett nytt dokument." ma:contentTypeScope="" ma:versionID="640827d14e5f873f5a42170d133fa5ea">
  <xsd:schema xmlns:xsd="http://www.w3.org/2001/XMLSchema" xmlns:xs="http://www.w3.org/2001/XMLSchema" xmlns:p="http://schemas.microsoft.com/office/2006/metadata/properties" xmlns:ns2="789ab6a8-e428-4ad2-94d1-872262770f73" xmlns:ns3="ce5724ba-b54d-48e7-bea9-40db0ba64245" targetNamespace="http://schemas.microsoft.com/office/2006/metadata/properties" ma:root="true" ma:fieldsID="5c23e1333e1ea17ae995ad7d2c1a6640" ns2:_="" ns3:_="">
    <xsd:import namespace="789ab6a8-e428-4ad2-94d1-872262770f73"/>
    <xsd:import namespace="ce5724ba-b54d-48e7-bea9-40db0ba64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b6a8-e428-4ad2-94d1-872262770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177cff1b-ffef-4472-9ddf-6eb847493f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724ba-b54d-48e7-bea9-40db0ba6424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53a4853-6e77-4f60-b29d-52ade89c2dca}" ma:internalName="TaxCatchAll" ma:showField="CatchAllData" ma:web="ce5724ba-b54d-48e7-bea9-40db0ba64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273A8E-B14E-4CEC-BFAE-A9D3B65A2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AC35DC-2DED-44E4-8F89-3472958E09C2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789ab6a8-e428-4ad2-94d1-872262770f73"/>
    <ds:schemaRef ds:uri="http://schemas.microsoft.com/office/infopath/2007/PartnerControls"/>
    <ds:schemaRef ds:uri="ce5724ba-b54d-48e7-bea9-40db0ba64245"/>
  </ds:schemaRefs>
</ds:datastoreItem>
</file>

<file path=customXml/itemProps3.xml><?xml version="1.0" encoding="utf-8"?>
<ds:datastoreItem xmlns:ds="http://schemas.openxmlformats.org/officeDocument/2006/customXml" ds:itemID="{CB992A1E-3370-4472-A90A-959C7D189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9ab6a8-e428-4ad2-94d1-872262770f73"/>
    <ds:schemaRef ds:uri="ce5724ba-b54d-48e7-bea9-40db0ba64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</TotalTime>
  <Words>1274</Words>
  <Application>Microsoft Office PowerPoint</Application>
  <PresentationFormat>Ecrã Panorâmico</PresentationFormat>
  <Paragraphs>177</Paragraphs>
  <Slides>18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Tema1</vt:lpstr>
      <vt:lpstr>Apresentação do PowerPoint</vt:lpstr>
      <vt:lpstr>Curso: VET-D4 Módulo: Agricultura de Ambiente Controlado Unidade Curricular: Desafios e Soluções</vt:lpstr>
      <vt:lpstr>Sumário</vt:lpstr>
      <vt:lpstr>Introdução ao controlo da agricultura ambiental</vt:lpstr>
      <vt:lpstr>Introdução ao controlo da agricultura ambiental</vt:lpstr>
      <vt:lpstr>Métodos para a agricultura de interior</vt:lpstr>
      <vt:lpstr>Métodos para a agricultura de interior</vt:lpstr>
      <vt:lpstr>Métodos para a agricultura de interior-Hidroponicos</vt:lpstr>
      <vt:lpstr>Métodos para a agricultura de interior</vt:lpstr>
      <vt:lpstr>Métodos para a agricultura de interior - Aquaponicos</vt:lpstr>
      <vt:lpstr>Métodos para a agricultura de interior</vt:lpstr>
      <vt:lpstr>Desafios e oportunidades do CEA</vt:lpstr>
      <vt:lpstr>Desafios e oportunidades do CEA</vt:lpstr>
      <vt:lpstr>Sustentabilidade em CEA</vt:lpstr>
      <vt:lpstr>Casos de estudo</vt:lpstr>
      <vt:lpstr>Casos de estudo</vt:lpstr>
      <vt:lpstr>Conclusões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Joaquim Fernando Moreira da Silva</cp:lastModifiedBy>
  <cp:revision>63</cp:revision>
  <dcterms:created xsi:type="dcterms:W3CDTF">2022-08-02T09:54:50Z</dcterms:created>
  <dcterms:modified xsi:type="dcterms:W3CDTF">2024-03-14T15:39:00Z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0x0101005EF203BD3A863544A58DB8CA65753590</vt:lpwstr>
  </property>
  <property fmtid="{D5CDD505-2E9C-101B-9397-08002B2CF9AE}" pid="3" name="MediaServiceImageTags">
    <vt:lpwstr/>
  </property>
</Properties>
</file>