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</p:sldMasterIdLst>
  <p:notesMasterIdLst>
    <p:notesMasterId r:id="rId70"/>
  </p:notesMasterIdLst>
  <p:sldIdLst>
    <p:sldId id="265" r:id="rId2"/>
    <p:sldId id="256" r:id="rId3"/>
    <p:sldId id="260" r:id="rId4"/>
    <p:sldId id="269" r:id="rId5"/>
    <p:sldId id="267" r:id="rId6"/>
    <p:sldId id="268" r:id="rId7"/>
    <p:sldId id="263" r:id="rId8"/>
    <p:sldId id="277" r:id="rId9"/>
    <p:sldId id="278" r:id="rId10"/>
    <p:sldId id="279" r:id="rId11"/>
    <p:sldId id="283" r:id="rId12"/>
    <p:sldId id="284" r:id="rId13"/>
    <p:sldId id="285" r:id="rId14"/>
    <p:sldId id="320" r:id="rId15"/>
    <p:sldId id="298" r:id="rId16"/>
    <p:sldId id="299" r:id="rId17"/>
    <p:sldId id="272" r:id="rId18"/>
    <p:sldId id="301" r:id="rId19"/>
    <p:sldId id="302" r:id="rId20"/>
    <p:sldId id="303" r:id="rId21"/>
    <p:sldId id="305" r:id="rId22"/>
    <p:sldId id="306" r:id="rId23"/>
    <p:sldId id="307" r:id="rId24"/>
    <p:sldId id="308" r:id="rId25"/>
    <p:sldId id="309" r:id="rId26"/>
    <p:sldId id="310" r:id="rId27"/>
    <p:sldId id="312" r:id="rId28"/>
    <p:sldId id="313" r:id="rId29"/>
    <p:sldId id="315" r:id="rId30"/>
    <p:sldId id="316" r:id="rId31"/>
    <p:sldId id="321" r:id="rId32"/>
    <p:sldId id="322" r:id="rId33"/>
    <p:sldId id="319" r:id="rId34"/>
    <p:sldId id="335" r:id="rId35"/>
    <p:sldId id="324" r:id="rId36"/>
    <p:sldId id="326" r:id="rId37"/>
    <p:sldId id="327" r:id="rId38"/>
    <p:sldId id="329" r:id="rId39"/>
    <p:sldId id="330" r:id="rId40"/>
    <p:sldId id="332" r:id="rId41"/>
    <p:sldId id="358" r:id="rId42"/>
    <p:sldId id="266" r:id="rId43"/>
    <p:sldId id="336" r:id="rId44"/>
    <p:sldId id="337" r:id="rId45"/>
    <p:sldId id="340" r:id="rId46"/>
    <p:sldId id="342" r:id="rId47"/>
    <p:sldId id="341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38" r:id="rId58"/>
    <p:sldId id="339" r:id="rId59"/>
    <p:sldId id="353" r:id="rId60"/>
    <p:sldId id="354" r:id="rId61"/>
    <p:sldId id="355" r:id="rId62"/>
    <p:sldId id="356" r:id="rId63"/>
    <p:sldId id="357" r:id="rId64"/>
    <p:sldId id="352" r:id="rId65"/>
    <p:sldId id="273" r:id="rId66"/>
    <p:sldId id="274" r:id="rId67"/>
    <p:sldId id="275" r:id="rId68"/>
    <p:sldId id="276" r:id="rId6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02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6405"/>
  </p:normalViewPr>
  <p:slideViewPr>
    <p:cSldViewPr snapToGrid="0">
      <p:cViewPr varScale="1">
        <p:scale>
          <a:sx n="114" d="100"/>
          <a:sy n="114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611A32-B340-4092-96FC-C350DD9B93DF}" type="doc">
      <dgm:prSet loTypeId="urn:microsoft.com/office/officeart/2005/8/layout/radial4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DBC510A5-6C5B-489B-88BC-9A030B48CE68}">
      <dgm:prSet phldrT="[Text]"/>
      <dgm:spPr/>
      <dgm:t>
        <a:bodyPr/>
        <a:lstStyle/>
        <a:p>
          <a:r>
            <a:rPr lang="pt-PT" dirty="0"/>
            <a:t>Dicas</a:t>
          </a:r>
          <a:endParaRPr lang="en-GB" dirty="0"/>
        </a:p>
      </dgm:t>
    </dgm:pt>
    <dgm:pt modelId="{8CCAAA77-14ED-4249-A1FB-92685CB50B0E}" type="parTrans" cxnId="{AC951F4A-0332-4741-B9F1-1EF0D44F4121}">
      <dgm:prSet/>
      <dgm:spPr/>
      <dgm:t>
        <a:bodyPr/>
        <a:lstStyle/>
        <a:p>
          <a:endParaRPr lang="en-GB"/>
        </a:p>
      </dgm:t>
    </dgm:pt>
    <dgm:pt modelId="{9E1665D7-5D60-4039-89FF-BC184A9A7249}" type="sibTrans" cxnId="{AC951F4A-0332-4741-B9F1-1EF0D44F4121}">
      <dgm:prSet/>
      <dgm:spPr/>
      <dgm:t>
        <a:bodyPr/>
        <a:lstStyle/>
        <a:p>
          <a:endParaRPr lang="en-GB"/>
        </a:p>
      </dgm:t>
    </dgm:pt>
    <dgm:pt modelId="{0F45D85B-445D-4077-8193-F950DD66B9C4}">
      <dgm:prSet phldrT="[Text]"/>
      <dgm:spPr/>
      <dgm:t>
        <a:bodyPr/>
        <a:lstStyle/>
        <a:p>
          <a:r>
            <a:rPr lang="pt-PT" dirty="0"/>
            <a:t>Identificar preconceitos comuns</a:t>
          </a:r>
          <a:endParaRPr lang="en-GB" dirty="0"/>
        </a:p>
      </dgm:t>
    </dgm:pt>
    <dgm:pt modelId="{3F58F8C8-B997-4C9C-96FF-F2A656AAB70D}" type="parTrans" cxnId="{91785322-0125-4FE0-A4C5-CE5326E26DA3}">
      <dgm:prSet/>
      <dgm:spPr/>
      <dgm:t>
        <a:bodyPr/>
        <a:lstStyle/>
        <a:p>
          <a:endParaRPr lang="en-GB"/>
        </a:p>
      </dgm:t>
    </dgm:pt>
    <dgm:pt modelId="{11FCD1A8-9F35-46AE-97AC-35FEBE0D6792}" type="sibTrans" cxnId="{91785322-0125-4FE0-A4C5-CE5326E26DA3}">
      <dgm:prSet/>
      <dgm:spPr/>
      <dgm:t>
        <a:bodyPr/>
        <a:lstStyle/>
        <a:p>
          <a:endParaRPr lang="en-GB"/>
        </a:p>
      </dgm:t>
    </dgm:pt>
    <dgm:pt modelId="{FF90C77C-4368-4633-81B0-DB13D9F91C54}">
      <dgm:prSet phldrT="[Text]"/>
      <dgm:spPr/>
      <dgm:t>
        <a:bodyPr/>
        <a:lstStyle/>
        <a:p>
          <a:r>
            <a:rPr lang="pt-PT" dirty="0"/>
            <a:t>Procurar perspetivas diferentes</a:t>
          </a:r>
          <a:endParaRPr lang="en-GB" dirty="0"/>
        </a:p>
      </dgm:t>
    </dgm:pt>
    <dgm:pt modelId="{FD6E888B-A82A-455E-B96D-DA306754D3FA}" type="parTrans" cxnId="{18480EEB-99AA-4AE6-8E1F-C3838A1265D8}">
      <dgm:prSet/>
      <dgm:spPr/>
      <dgm:t>
        <a:bodyPr/>
        <a:lstStyle/>
        <a:p>
          <a:endParaRPr lang="en-GB"/>
        </a:p>
      </dgm:t>
    </dgm:pt>
    <dgm:pt modelId="{CF6E019B-21C8-476C-9AE5-DD173C598AAD}" type="sibTrans" cxnId="{18480EEB-99AA-4AE6-8E1F-C3838A1265D8}">
      <dgm:prSet/>
      <dgm:spPr/>
      <dgm:t>
        <a:bodyPr/>
        <a:lstStyle/>
        <a:p>
          <a:endParaRPr lang="en-GB"/>
        </a:p>
      </dgm:t>
    </dgm:pt>
    <dgm:pt modelId="{8809840A-EC34-4621-8873-4E6730DA42BA}">
      <dgm:prSet phldrT="[Text]"/>
      <dgm:spPr/>
      <dgm:t>
        <a:bodyPr/>
        <a:lstStyle/>
        <a:p>
          <a:r>
            <a:rPr lang="pt-PT" dirty="0"/>
            <a:t>Utilizar métodos estruturados</a:t>
          </a:r>
          <a:endParaRPr lang="en-GB" dirty="0"/>
        </a:p>
      </dgm:t>
    </dgm:pt>
    <dgm:pt modelId="{AB9208AA-B386-4C7E-B6D7-66F349BC34A4}" type="parTrans" cxnId="{FC7CA2B4-723E-4837-B2DC-21723F71787F}">
      <dgm:prSet/>
      <dgm:spPr/>
      <dgm:t>
        <a:bodyPr/>
        <a:lstStyle/>
        <a:p>
          <a:endParaRPr lang="en-GB"/>
        </a:p>
      </dgm:t>
    </dgm:pt>
    <dgm:pt modelId="{BAE09855-0F1D-48F0-A6C7-0DF5BF4190A5}" type="sibTrans" cxnId="{FC7CA2B4-723E-4837-B2DC-21723F71787F}">
      <dgm:prSet/>
      <dgm:spPr/>
      <dgm:t>
        <a:bodyPr/>
        <a:lstStyle/>
        <a:p>
          <a:endParaRPr lang="en-GB"/>
        </a:p>
      </dgm:t>
    </dgm:pt>
    <dgm:pt modelId="{1883D087-5F92-4874-932B-694B13115623}">
      <dgm:prSet/>
      <dgm:spPr/>
      <dgm:t>
        <a:bodyPr/>
        <a:lstStyle/>
        <a:p>
          <a:r>
            <a:rPr lang="pt-PT" dirty="0"/>
            <a:t>Desenvolver uma mentalidade de crescimento</a:t>
          </a:r>
          <a:endParaRPr lang="en-GB" dirty="0"/>
        </a:p>
      </dgm:t>
    </dgm:pt>
    <dgm:pt modelId="{C386CB60-DEE9-4614-9654-419B08456DD1}" type="parTrans" cxnId="{25BC0AB7-12E4-45C5-B79D-AAAD866ECD4A}">
      <dgm:prSet/>
      <dgm:spPr/>
      <dgm:t>
        <a:bodyPr/>
        <a:lstStyle/>
        <a:p>
          <a:endParaRPr lang="en-GB"/>
        </a:p>
      </dgm:t>
    </dgm:pt>
    <dgm:pt modelId="{B4AB2B30-48A1-4BD8-A1AC-D01679520B11}" type="sibTrans" cxnId="{25BC0AB7-12E4-45C5-B79D-AAAD866ECD4A}">
      <dgm:prSet/>
      <dgm:spPr/>
      <dgm:t>
        <a:bodyPr/>
        <a:lstStyle/>
        <a:p>
          <a:endParaRPr lang="en-GB"/>
        </a:p>
      </dgm:t>
    </dgm:pt>
    <dgm:pt modelId="{51202D36-A203-4FAC-98D9-E5AB9225DB7F}">
      <dgm:prSet/>
      <dgm:spPr/>
      <dgm:t>
        <a:bodyPr/>
        <a:lstStyle/>
        <a:p>
          <a:r>
            <a:rPr lang="pt-PT" dirty="0"/>
            <a:t>Testar as suas decisões</a:t>
          </a:r>
          <a:endParaRPr lang="en-GB" dirty="0"/>
        </a:p>
      </dgm:t>
    </dgm:pt>
    <dgm:pt modelId="{480D15C2-77E4-4454-9FF1-E4D8DA555C0D}" type="parTrans" cxnId="{F6A40951-9E05-4D9C-A68A-B36E3AD9F9FC}">
      <dgm:prSet/>
      <dgm:spPr/>
      <dgm:t>
        <a:bodyPr/>
        <a:lstStyle/>
        <a:p>
          <a:endParaRPr lang="en-GB"/>
        </a:p>
      </dgm:t>
    </dgm:pt>
    <dgm:pt modelId="{B75FFB44-167A-490B-9827-A6BBDFF95E9D}" type="sibTrans" cxnId="{F6A40951-9E05-4D9C-A68A-B36E3AD9F9FC}">
      <dgm:prSet/>
      <dgm:spPr/>
      <dgm:t>
        <a:bodyPr/>
        <a:lstStyle/>
        <a:p>
          <a:endParaRPr lang="en-GB"/>
        </a:p>
      </dgm:t>
    </dgm:pt>
    <dgm:pt modelId="{874D93CA-B662-4211-A936-C81B078D3104}">
      <dgm:prSet/>
      <dgm:spPr/>
      <dgm:t>
        <a:bodyPr/>
        <a:lstStyle/>
        <a:p>
          <a:r>
            <a:rPr lang="pt-PT" dirty="0"/>
            <a:t>Analisar os resultados</a:t>
          </a:r>
          <a:endParaRPr lang="en-GB" dirty="0"/>
        </a:p>
      </dgm:t>
    </dgm:pt>
    <dgm:pt modelId="{EDD28E33-F9B6-41A1-9003-FCD544771A58}" type="parTrans" cxnId="{3D52BC16-F8BB-48BF-84C7-478E77A6F52B}">
      <dgm:prSet/>
      <dgm:spPr/>
      <dgm:t>
        <a:bodyPr/>
        <a:lstStyle/>
        <a:p>
          <a:endParaRPr lang="en-GB"/>
        </a:p>
      </dgm:t>
    </dgm:pt>
    <dgm:pt modelId="{1A64861C-4626-4173-B3D2-C6DA2B5328B2}" type="sibTrans" cxnId="{3D52BC16-F8BB-48BF-84C7-478E77A6F52B}">
      <dgm:prSet/>
      <dgm:spPr/>
      <dgm:t>
        <a:bodyPr/>
        <a:lstStyle/>
        <a:p>
          <a:endParaRPr lang="en-GB"/>
        </a:p>
      </dgm:t>
    </dgm:pt>
    <dgm:pt modelId="{612898EC-B0CD-4643-B292-BC60E54D0681}" type="pres">
      <dgm:prSet presAssocID="{0F611A32-B340-4092-96FC-C350DD9B93D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FC8F1F4-8FA6-417F-8EC5-A7F39911B09C}" type="pres">
      <dgm:prSet presAssocID="{DBC510A5-6C5B-489B-88BC-9A030B48CE68}" presName="centerShape" presStyleLbl="node0" presStyleIdx="0" presStyleCnt="1"/>
      <dgm:spPr/>
    </dgm:pt>
    <dgm:pt modelId="{7B639B26-7115-4F59-8128-314E7F18B6B1}" type="pres">
      <dgm:prSet presAssocID="{3F58F8C8-B997-4C9C-96FF-F2A656AAB70D}" presName="parTrans" presStyleLbl="bgSibTrans2D1" presStyleIdx="0" presStyleCnt="6"/>
      <dgm:spPr/>
    </dgm:pt>
    <dgm:pt modelId="{397C3A7E-0E8D-43C5-8B64-6BBA65509967}" type="pres">
      <dgm:prSet presAssocID="{0F45D85B-445D-4077-8193-F950DD66B9C4}" presName="node" presStyleLbl="node1" presStyleIdx="0" presStyleCnt="6">
        <dgm:presLayoutVars>
          <dgm:bulletEnabled val="1"/>
        </dgm:presLayoutVars>
      </dgm:prSet>
      <dgm:spPr/>
    </dgm:pt>
    <dgm:pt modelId="{A2FA1A3D-AE4E-428A-9EEA-F9DD1A26F8BB}" type="pres">
      <dgm:prSet presAssocID="{FD6E888B-A82A-455E-B96D-DA306754D3FA}" presName="parTrans" presStyleLbl="bgSibTrans2D1" presStyleIdx="1" presStyleCnt="6"/>
      <dgm:spPr/>
    </dgm:pt>
    <dgm:pt modelId="{D14DDFD6-3F66-4745-8BC5-CF9C5B67C652}" type="pres">
      <dgm:prSet presAssocID="{FF90C77C-4368-4633-81B0-DB13D9F91C54}" presName="node" presStyleLbl="node1" presStyleIdx="1" presStyleCnt="6">
        <dgm:presLayoutVars>
          <dgm:bulletEnabled val="1"/>
        </dgm:presLayoutVars>
      </dgm:prSet>
      <dgm:spPr/>
    </dgm:pt>
    <dgm:pt modelId="{AB2C2532-3E59-419E-B49D-5340DC8C549C}" type="pres">
      <dgm:prSet presAssocID="{AB9208AA-B386-4C7E-B6D7-66F349BC34A4}" presName="parTrans" presStyleLbl="bgSibTrans2D1" presStyleIdx="2" presStyleCnt="6"/>
      <dgm:spPr/>
    </dgm:pt>
    <dgm:pt modelId="{1694A216-EE94-449C-8E34-CDD5D091ECB7}" type="pres">
      <dgm:prSet presAssocID="{8809840A-EC34-4621-8873-4E6730DA42BA}" presName="node" presStyleLbl="node1" presStyleIdx="2" presStyleCnt="6">
        <dgm:presLayoutVars>
          <dgm:bulletEnabled val="1"/>
        </dgm:presLayoutVars>
      </dgm:prSet>
      <dgm:spPr/>
    </dgm:pt>
    <dgm:pt modelId="{F13107B4-B164-4C01-B58C-2027019E089C}" type="pres">
      <dgm:prSet presAssocID="{480D15C2-77E4-4454-9FF1-E4D8DA555C0D}" presName="parTrans" presStyleLbl="bgSibTrans2D1" presStyleIdx="3" presStyleCnt="6"/>
      <dgm:spPr/>
    </dgm:pt>
    <dgm:pt modelId="{07104DA7-0BC5-43CD-8B6D-3E27C4C001A4}" type="pres">
      <dgm:prSet presAssocID="{51202D36-A203-4FAC-98D9-E5AB9225DB7F}" presName="node" presStyleLbl="node1" presStyleIdx="3" presStyleCnt="6">
        <dgm:presLayoutVars>
          <dgm:bulletEnabled val="1"/>
        </dgm:presLayoutVars>
      </dgm:prSet>
      <dgm:spPr/>
    </dgm:pt>
    <dgm:pt modelId="{FF440CFD-6ECB-49E3-9420-17116068E7D4}" type="pres">
      <dgm:prSet presAssocID="{EDD28E33-F9B6-41A1-9003-FCD544771A58}" presName="parTrans" presStyleLbl="bgSibTrans2D1" presStyleIdx="4" presStyleCnt="6"/>
      <dgm:spPr/>
    </dgm:pt>
    <dgm:pt modelId="{A84DAE0A-B356-49F4-8E8D-2FCF550F749E}" type="pres">
      <dgm:prSet presAssocID="{874D93CA-B662-4211-A936-C81B078D3104}" presName="node" presStyleLbl="node1" presStyleIdx="4" presStyleCnt="6">
        <dgm:presLayoutVars>
          <dgm:bulletEnabled val="1"/>
        </dgm:presLayoutVars>
      </dgm:prSet>
      <dgm:spPr/>
    </dgm:pt>
    <dgm:pt modelId="{3F70EB37-E91D-4E4E-9C30-C9D3D48CFDD0}" type="pres">
      <dgm:prSet presAssocID="{C386CB60-DEE9-4614-9654-419B08456DD1}" presName="parTrans" presStyleLbl="bgSibTrans2D1" presStyleIdx="5" presStyleCnt="6"/>
      <dgm:spPr/>
    </dgm:pt>
    <dgm:pt modelId="{083E020A-2310-4D8E-ACF9-7AB6F8990274}" type="pres">
      <dgm:prSet presAssocID="{1883D087-5F92-4874-932B-694B13115623}" presName="node" presStyleLbl="node1" presStyleIdx="5" presStyleCnt="6">
        <dgm:presLayoutVars>
          <dgm:bulletEnabled val="1"/>
        </dgm:presLayoutVars>
      </dgm:prSet>
      <dgm:spPr/>
    </dgm:pt>
  </dgm:ptLst>
  <dgm:cxnLst>
    <dgm:cxn modelId="{31541E01-1344-4964-B5DE-DC9053016CC9}" type="presOf" srcId="{EDD28E33-F9B6-41A1-9003-FCD544771A58}" destId="{FF440CFD-6ECB-49E3-9420-17116068E7D4}" srcOrd="0" destOrd="0" presId="urn:microsoft.com/office/officeart/2005/8/layout/radial4"/>
    <dgm:cxn modelId="{024C8204-980E-4441-8D69-79624659859D}" type="presOf" srcId="{51202D36-A203-4FAC-98D9-E5AB9225DB7F}" destId="{07104DA7-0BC5-43CD-8B6D-3E27C4C001A4}" srcOrd="0" destOrd="0" presId="urn:microsoft.com/office/officeart/2005/8/layout/radial4"/>
    <dgm:cxn modelId="{2F820606-62A7-4E6D-92AF-C40B660C9D39}" type="presOf" srcId="{C386CB60-DEE9-4614-9654-419B08456DD1}" destId="{3F70EB37-E91D-4E4E-9C30-C9D3D48CFDD0}" srcOrd="0" destOrd="0" presId="urn:microsoft.com/office/officeart/2005/8/layout/radial4"/>
    <dgm:cxn modelId="{3D52BC16-F8BB-48BF-84C7-478E77A6F52B}" srcId="{DBC510A5-6C5B-489B-88BC-9A030B48CE68}" destId="{874D93CA-B662-4211-A936-C81B078D3104}" srcOrd="4" destOrd="0" parTransId="{EDD28E33-F9B6-41A1-9003-FCD544771A58}" sibTransId="{1A64861C-4626-4173-B3D2-C6DA2B5328B2}"/>
    <dgm:cxn modelId="{6F3FBA1F-FD3D-4BA4-94F2-864F66AAB971}" type="presOf" srcId="{0F45D85B-445D-4077-8193-F950DD66B9C4}" destId="{397C3A7E-0E8D-43C5-8B64-6BBA65509967}" srcOrd="0" destOrd="0" presId="urn:microsoft.com/office/officeart/2005/8/layout/radial4"/>
    <dgm:cxn modelId="{91785322-0125-4FE0-A4C5-CE5326E26DA3}" srcId="{DBC510A5-6C5B-489B-88BC-9A030B48CE68}" destId="{0F45D85B-445D-4077-8193-F950DD66B9C4}" srcOrd="0" destOrd="0" parTransId="{3F58F8C8-B997-4C9C-96FF-F2A656AAB70D}" sibTransId="{11FCD1A8-9F35-46AE-97AC-35FEBE0D6792}"/>
    <dgm:cxn modelId="{7EBA5D29-A739-4DE1-9D02-F76EE4C6329A}" type="presOf" srcId="{480D15C2-77E4-4454-9FF1-E4D8DA555C0D}" destId="{F13107B4-B164-4C01-B58C-2027019E089C}" srcOrd="0" destOrd="0" presId="urn:microsoft.com/office/officeart/2005/8/layout/radial4"/>
    <dgm:cxn modelId="{AC951F4A-0332-4741-B9F1-1EF0D44F4121}" srcId="{0F611A32-B340-4092-96FC-C350DD9B93DF}" destId="{DBC510A5-6C5B-489B-88BC-9A030B48CE68}" srcOrd="0" destOrd="0" parTransId="{8CCAAA77-14ED-4249-A1FB-92685CB50B0E}" sibTransId="{9E1665D7-5D60-4039-89FF-BC184A9A7249}"/>
    <dgm:cxn modelId="{975D704A-5928-49A0-B537-DCDC06459CEB}" type="presOf" srcId="{FF90C77C-4368-4633-81B0-DB13D9F91C54}" destId="{D14DDFD6-3F66-4745-8BC5-CF9C5B67C652}" srcOrd="0" destOrd="0" presId="urn:microsoft.com/office/officeart/2005/8/layout/radial4"/>
    <dgm:cxn modelId="{F6A40951-9E05-4D9C-A68A-B36E3AD9F9FC}" srcId="{DBC510A5-6C5B-489B-88BC-9A030B48CE68}" destId="{51202D36-A203-4FAC-98D9-E5AB9225DB7F}" srcOrd="3" destOrd="0" parTransId="{480D15C2-77E4-4454-9FF1-E4D8DA555C0D}" sibTransId="{B75FFB44-167A-490B-9827-A6BBDFF95E9D}"/>
    <dgm:cxn modelId="{3CD6F294-0786-443C-A6A6-29CC8EFA36A7}" type="presOf" srcId="{0F611A32-B340-4092-96FC-C350DD9B93DF}" destId="{612898EC-B0CD-4643-B292-BC60E54D0681}" srcOrd="0" destOrd="0" presId="urn:microsoft.com/office/officeart/2005/8/layout/radial4"/>
    <dgm:cxn modelId="{71A815A1-736C-4FC6-9CBD-C58913C961C1}" type="presOf" srcId="{AB9208AA-B386-4C7E-B6D7-66F349BC34A4}" destId="{AB2C2532-3E59-419E-B49D-5340DC8C549C}" srcOrd="0" destOrd="0" presId="urn:microsoft.com/office/officeart/2005/8/layout/radial4"/>
    <dgm:cxn modelId="{6C74C8A1-C984-439A-9374-CEE846A740E1}" type="presOf" srcId="{1883D087-5F92-4874-932B-694B13115623}" destId="{083E020A-2310-4D8E-ACF9-7AB6F8990274}" srcOrd="0" destOrd="0" presId="urn:microsoft.com/office/officeart/2005/8/layout/radial4"/>
    <dgm:cxn modelId="{FC7CA2B4-723E-4837-B2DC-21723F71787F}" srcId="{DBC510A5-6C5B-489B-88BC-9A030B48CE68}" destId="{8809840A-EC34-4621-8873-4E6730DA42BA}" srcOrd="2" destOrd="0" parTransId="{AB9208AA-B386-4C7E-B6D7-66F349BC34A4}" sibTransId="{BAE09855-0F1D-48F0-A6C7-0DF5BF4190A5}"/>
    <dgm:cxn modelId="{25BC0AB7-12E4-45C5-B79D-AAAD866ECD4A}" srcId="{DBC510A5-6C5B-489B-88BC-9A030B48CE68}" destId="{1883D087-5F92-4874-932B-694B13115623}" srcOrd="5" destOrd="0" parTransId="{C386CB60-DEE9-4614-9654-419B08456DD1}" sibTransId="{B4AB2B30-48A1-4BD8-A1AC-D01679520B11}"/>
    <dgm:cxn modelId="{EF0671C1-A175-423F-9E87-2576842CDC17}" type="presOf" srcId="{874D93CA-B662-4211-A936-C81B078D3104}" destId="{A84DAE0A-B356-49F4-8E8D-2FCF550F749E}" srcOrd="0" destOrd="0" presId="urn:microsoft.com/office/officeart/2005/8/layout/radial4"/>
    <dgm:cxn modelId="{C94441D2-81E4-4026-AD17-765D19F99251}" type="presOf" srcId="{3F58F8C8-B997-4C9C-96FF-F2A656AAB70D}" destId="{7B639B26-7115-4F59-8128-314E7F18B6B1}" srcOrd="0" destOrd="0" presId="urn:microsoft.com/office/officeart/2005/8/layout/radial4"/>
    <dgm:cxn modelId="{18480EEB-99AA-4AE6-8E1F-C3838A1265D8}" srcId="{DBC510A5-6C5B-489B-88BC-9A030B48CE68}" destId="{FF90C77C-4368-4633-81B0-DB13D9F91C54}" srcOrd="1" destOrd="0" parTransId="{FD6E888B-A82A-455E-B96D-DA306754D3FA}" sibTransId="{CF6E019B-21C8-476C-9AE5-DD173C598AAD}"/>
    <dgm:cxn modelId="{721C12FE-C488-4AEF-809B-E79DDB855DD7}" type="presOf" srcId="{DBC510A5-6C5B-489B-88BC-9A030B48CE68}" destId="{4FC8F1F4-8FA6-417F-8EC5-A7F39911B09C}" srcOrd="0" destOrd="0" presId="urn:microsoft.com/office/officeart/2005/8/layout/radial4"/>
    <dgm:cxn modelId="{640BE8FE-0547-4935-AA7B-5004BFC15C56}" type="presOf" srcId="{8809840A-EC34-4621-8873-4E6730DA42BA}" destId="{1694A216-EE94-449C-8E34-CDD5D091ECB7}" srcOrd="0" destOrd="0" presId="urn:microsoft.com/office/officeart/2005/8/layout/radial4"/>
    <dgm:cxn modelId="{8FE55CFF-619A-4384-90D8-1895B7D3AC79}" type="presOf" srcId="{FD6E888B-A82A-455E-B96D-DA306754D3FA}" destId="{A2FA1A3D-AE4E-428A-9EEA-F9DD1A26F8BB}" srcOrd="0" destOrd="0" presId="urn:microsoft.com/office/officeart/2005/8/layout/radial4"/>
    <dgm:cxn modelId="{3AF7B5AB-181A-4B0D-8077-A6A24EF2DC8A}" type="presParOf" srcId="{612898EC-B0CD-4643-B292-BC60E54D0681}" destId="{4FC8F1F4-8FA6-417F-8EC5-A7F39911B09C}" srcOrd="0" destOrd="0" presId="urn:microsoft.com/office/officeart/2005/8/layout/radial4"/>
    <dgm:cxn modelId="{1F23DBE7-2EA5-4A43-9E76-088AA2835B72}" type="presParOf" srcId="{612898EC-B0CD-4643-B292-BC60E54D0681}" destId="{7B639B26-7115-4F59-8128-314E7F18B6B1}" srcOrd="1" destOrd="0" presId="urn:microsoft.com/office/officeart/2005/8/layout/radial4"/>
    <dgm:cxn modelId="{DA9CEED4-A490-4AC0-BFF5-4E81EDC5475F}" type="presParOf" srcId="{612898EC-B0CD-4643-B292-BC60E54D0681}" destId="{397C3A7E-0E8D-43C5-8B64-6BBA65509967}" srcOrd="2" destOrd="0" presId="urn:microsoft.com/office/officeart/2005/8/layout/radial4"/>
    <dgm:cxn modelId="{5912A25D-7B12-4750-BEB1-5CFBBB3FB883}" type="presParOf" srcId="{612898EC-B0CD-4643-B292-BC60E54D0681}" destId="{A2FA1A3D-AE4E-428A-9EEA-F9DD1A26F8BB}" srcOrd="3" destOrd="0" presId="urn:microsoft.com/office/officeart/2005/8/layout/radial4"/>
    <dgm:cxn modelId="{094E96A5-26F9-458C-B119-2C8DF133712D}" type="presParOf" srcId="{612898EC-B0CD-4643-B292-BC60E54D0681}" destId="{D14DDFD6-3F66-4745-8BC5-CF9C5B67C652}" srcOrd="4" destOrd="0" presId="urn:microsoft.com/office/officeart/2005/8/layout/radial4"/>
    <dgm:cxn modelId="{694BE895-D349-43FD-971B-D4ACE00717AE}" type="presParOf" srcId="{612898EC-B0CD-4643-B292-BC60E54D0681}" destId="{AB2C2532-3E59-419E-B49D-5340DC8C549C}" srcOrd="5" destOrd="0" presId="urn:microsoft.com/office/officeart/2005/8/layout/radial4"/>
    <dgm:cxn modelId="{60016C56-279D-4554-B2B7-8D3C4AFCAD8E}" type="presParOf" srcId="{612898EC-B0CD-4643-B292-BC60E54D0681}" destId="{1694A216-EE94-449C-8E34-CDD5D091ECB7}" srcOrd="6" destOrd="0" presId="urn:microsoft.com/office/officeart/2005/8/layout/radial4"/>
    <dgm:cxn modelId="{571F5B82-662C-4290-99FC-3CA867DC4E94}" type="presParOf" srcId="{612898EC-B0CD-4643-B292-BC60E54D0681}" destId="{F13107B4-B164-4C01-B58C-2027019E089C}" srcOrd="7" destOrd="0" presId="urn:microsoft.com/office/officeart/2005/8/layout/radial4"/>
    <dgm:cxn modelId="{F23C2D37-2536-4096-A1E2-0AFBF4EBC480}" type="presParOf" srcId="{612898EC-B0CD-4643-B292-BC60E54D0681}" destId="{07104DA7-0BC5-43CD-8B6D-3E27C4C001A4}" srcOrd="8" destOrd="0" presId="urn:microsoft.com/office/officeart/2005/8/layout/radial4"/>
    <dgm:cxn modelId="{9EF66FA3-F933-432E-ADA0-159CA32B4066}" type="presParOf" srcId="{612898EC-B0CD-4643-B292-BC60E54D0681}" destId="{FF440CFD-6ECB-49E3-9420-17116068E7D4}" srcOrd="9" destOrd="0" presId="urn:microsoft.com/office/officeart/2005/8/layout/radial4"/>
    <dgm:cxn modelId="{62D8CB3C-9BED-4FFE-AD4C-7F464020A5A4}" type="presParOf" srcId="{612898EC-B0CD-4643-B292-BC60E54D0681}" destId="{A84DAE0A-B356-49F4-8E8D-2FCF550F749E}" srcOrd="10" destOrd="0" presId="urn:microsoft.com/office/officeart/2005/8/layout/radial4"/>
    <dgm:cxn modelId="{ACBDD6B8-7720-441B-951F-BD09A849FA1C}" type="presParOf" srcId="{612898EC-B0CD-4643-B292-BC60E54D0681}" destId="{3F70EB37-E91D-4E4E-9C30-C9D3D48CFDD0}" srcOrd="11" destOrd="0" presId="urn:microsoft.com/office/officeart/2005/8/layout/radial4"/>
    <dgm:cxn modelId="{CC5CC18C-9C06-4529-88D4-F0084A45E1B9}" type="presParOf" srcId="{612898EC-B0CD-4643-B292-BC60E54D0681}" destId="{083E020A-2310-4D8E-ACF9-7AB6F8990274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9D9CB8-7967-428C-8EFC-6F34E05DE0D0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B7B6069-487B-4990-B447-12F4DF022052}">
      <dgm:prSet phldrT="[Text]"/>
      <dgm:spPr/>
      <dgm:t>
        <a:bodyPr/>
        <a:lstStyle/>
        <a:p>
          <a:r>
            <a:rPr lang="pt-PT" dirty="0"/>
            <a:t>Compreensão clara das funções</a:t>
          </a:r>
          <a:endParaRPr lang="en-GB" dirty="0"/>
        </a:p>
      </dgm:t>
    </dgm:pt>
    <dgm:pt modelId="{5A7D0C77-7DB3-429B-8BBA-3473D1077478}" type="parTrans" cxnId="{8C538754-C8C7-4EF6-917F-836E934D9A20}">
      <dgm:prSet/>
      <dgm:spPr/>
      <dgm:t>
        <a:bodyPr/>
        <a:lstStyle/>
        <a:p>
          <a:endParaRPr lang="en-GB"/>
        </a:p>
      </dgm:t>
    </dgm:pt>
    <dgm:pt modelId="{931D4F33-8F08-49E1-8697-D0ED3B0949C1}" type="sibTrans" cxnId="{8C538754-C8C7-4EF6-917F-836E934D9A20}">
      <dgm:prSet/>
      <dgm:spPr/>
      <dgm:t>
        <a:bodyPr/>
        <a:lstStyle/>
        <a:p>
          <a:endParaRPr lang="en-GB"/>
        </a:p>
      </dgm:t>
    </dgm:pt>
    <dgm:pt modelId="{5EF1FA96-8647-46FD-9ADC-F280183FC365}">
      <dgm:prSet phldrT="[Text]"/>
      <dgm:spPr/>
      <dgm:t>
        <a:bodyPr/>
        <a:lstStyle/>
        <a:p>
          <a:r>
            <a:rPr lang="pt-PT" dirty="0"/>
            <a:t>Capacidade de resposta</a:t>
          </a:r>
          <a:endParaRPr lang="en-GB" dirty="0"/>
        </a:p>
      </dgm:t>
    </dgm:pt>
    <dgm:pt modelId="{1B7F5383-9CF1-42EF-95FF-A5C942C96E1C}" type="parTrans" cxnId="{D2E6B576-DCE8-482F-AEE4-01959C1D3CEA}">
      <dgm:prSet/>
      <dgm:spPr/>
      <dgm:t>
        <a:bodyPr/>
        <a:lstStyle/>
        <a:p>
          <a:endParaRPr lang="en-GB"/>
        </a:p>
      </dgm:t>
    </dgm:pt>
    <dgm:pt modelId="{DD8E2249-7A89-4A51-BBB8-B31EDCD10DEA}" type="sibTrans" cxnId="{D2E6B576-DCE8-482F-AEE4-01959C1D3CEA}">
      <dgm:prSet/>
      <dgm:spPr/>
      <dgm:t>
        <a:bodyPr/>
        <a:lstStyle/>
        <a:p>
          <a:endParaRPr lang="en-GB"/>
        </a:p>
      </dgm:t>
    </dgm:pt>
    <dgm:pt modelId="{086DA13A-25F4-4AE2-99F1-D2FEF7122C61}">
      <dgm:prSet phldrT="[Text]"/>
      <dgm:spPr/>
      <dgm:t>
        <a:bodyPr/>
        <a:lstStyle/>
        <a:p>
          <a:r>
            <a:rPr lang="pt-PT" dirty="0"/>
            <a:t>Participação ativa e cumprimento das regras</a:t>
          </a:r>
          <a:endParaRPr lang="en-GB" dirty="0"/>
        </a:p>
      </dgm:t>
    </dgm:pt>
    <dgm:pt modelId="{886971A1-AF9C-4240-A97C-B514F3382F2C}" type="parTrans" cxnId="{1D18CCA7-1492-4ABA-A75D-BA7BB5F07BF6}">
      <dgm:prSet/>
      <dgm:spPr/>
      <dgm:t>
        <a:bodyPr/>
        <a:lstStyle/>
        <a:p>
          <a:endParaRPr lang="en-GB"/>
        </a:p>
      </dgm:t>
    </dgm:pt>
    <dgm:pt modelId="{04081CC4-4E44-4A1A-B4DE-1593A357911B}" type="sibTrans" cxnId="{1D18CCA7-1492-4ABA-A75D-BA7BB5F07BF6}">
      <dgm:prSet/>
      <dgm:spPr/>
      <dgm:t>
        <a:bodyPr/>
        <a:lstStyle/>
        <a:p>
          <a:endParaRPr lang="en-GB"/>
        </a:p>
      </dgm:t>
    </dgm:pt>
    <dgm:pt modelId="{ED3466C5-00F0-4EF8-831B-3AA48533F5CC}">
      <dgm:prSet phldrT="[Text]"/>
      <dgm:spPr/>
      <dgm:t>
        <a:bodyPr/>
        <a:lstStyle/>
        <a:p>
          <a:r>
            <a:rPr lang="pt-PT" dirty="0"/>
            <a:t>Capacidade de tomar decisões razoáveis</a:t>
          </a:r>
          <a:endParaRPr lang="en-GB" dirty="0"/>
        </a:p>
      </dgm:t>
    </dgm:pt>
    <dgm:pt modelId="{F6E62F0D-8EFB-4909-BCF0-49DC5AA4F3BB}" type="parTrans" cxnId="{073FB3F5-DF45-44CF-8F1E-59E23B3E800F}">
      <dgm:prSet/>
      <dgm:spPr/>
      <dgm:t>
        <a:bodyPr/>
        <a:lstStyle/>
        <a:p>
          <a:endParaRPr lang="en-GB"/>
        </a:p>
      </dgm:t>
    </dgm:pt>
    <dgm:pt modelId="{A2114037-029A-4704-B077-BDB048F3D21D}" type="sibTrans" cxnId="{073FB3F5-DF45-44CF-8F1E-59E23B3E800F}">
      <dgm:prSet/>
      <dgm:spPr/>
      <dgm:t>
        <a:bodyPr/>
        <a:lstStyle/>
        <a:p>
          <a:endParaRPr lang="en-GB"/>
        </a:p>
      </dgm:t>
    </dgm:pt>
    <dgm:pt modelId="{1F1606AF-2A23-440A-B5CF-D2D93831D50E}">
      <dgm:prSet phldrT="[Text]"/>
      <dgm:spPr/>
      <dgm:t>
        <a:bodyPr/>
        <a:lstStyle/>
        <a:p>
          <a:r>
            <a:rPr lang="pt-PT" dirty="0"/>
            <a:t>Capacidade de lidar com críticas</a:t>
          </a:r>
          <a:endParaRPr lang="en-GB" dirty="0"/>
        </a:p>
      </dgm:t>
    </dgm:pt>
    <dgm:pt modelId="{0A40E0E7-BE02-41ED-B6F5-FC4A292C1B13}" type="parTrans" cxnId="{FB25A233-BC06-4A20-908A-FB8150F3EFBD}">
      <dgm:prSet/>
      <dgm:spPr/>
      <dgm:t>
        <a:bodyPr/>
        <a:lstStyle/>
        <a:p>
          <a:endParaRPr lang="en-GB"/>
        </a:p>
      </dgm:t>
    </dgm:pt>
    <dgm:pt modelId="{922E05CF-445E-4CE2-B515-2171A59AAE36}" type="sibTrans" cxnId="{FB25A233-BC06-4A20-908A-FB8150F3EFBD}">
      <dgm:prSet/>
      <dgm:spPr/>
      <dgm:t>
        <a:bodyPr/>
        <a:lstStyle/>
        <a:p>
          <a:endParaRPr lang="en-GB"/>
        </a:p>
      </dgm:t>
    </dgm:pt>
    <dgm:pt modelId="{5FF2C99C-ACEF-403E-87B9-F08C65D972D9}" type="pres">
      <dgm:prSet presAssocID="{519D9CB8-7967-428C-8EFC-6F34E05DE0D0}" presName="diagram" presStyleCnt="0">
        <dgm:presLayoutVars>
          <dgm:dir/>
          <dgm:resizeHandles val="exact"/>
        </dgm:presLayoutVars>
      </dgm:prSet>
      <dgm:spPr/>
    </dgm:pt>
    <dgm:pt modelId="{39CAFA47-47A9-4B5E-A081-F74A02A5D013}" type="pres">
      <dgm:prSet presAssocID="{7B7B6069-487B-4990-B447-12F4DF022052}" presName="node" presStyleLbl="node1" presStyleIdx="0" presStyleCnt="5">
        <dgm:presLayoutVars>
          <dgm:bulletEnabled val="1"/>
        </dgm:presLayoutVars>
      </dgm:prSet>
      <dgm:spPr/>
    </dgm:pt>
    <dgm:pt modelId="{ED189FD6-6209-4C68-84DD-365B68AC773F}" type="pres">
      <dgm:prSet presAssocID="{931D4F33-8F08-49E1-8697-D0ED3B0949C1}" presName="sibTrans" presStyleCnt="0"/>
      <dgm:spPr/>
    </dgm:pt>
    <dgm:pt modelId="{11C0671E-9BEF-4B7E-8EB1-3216E8150435}" type="pres">
      <dgm:prSet presAssocID="{5EF1FA96-8647-46FD-9ADC-F280183FC365}" presName="node" presStyleLbl="node1" presStyleIdx="1" presStyleCnt="5">
        <dgm:presLayoutVars>
          <dgm:bulletEnabled val="1"/>
        </dgm:presLayoutVars>
      </dgm:prSet>
      <dgm:spPr/>
    </dgm:pt>
    <dgm:pt modelId="{A9182AC8-07E9-4007-8A6F-DE5506C86D4E}" type="pres">
      <dgm:prSet presAssocID="{DD8E2249-7A89-4A51-BBB8-B31EDCD10DEA}" presName="sibTrans" presStyleCnt="0"/>
      <dgm:spPr/>
    </dgm:pt>
    <dgm:pt modelId="{9D26A17C-02C8-4F6A-B929-46FCA7FA60A2}" type="pres">
      <dgm:prSet presAssocID="{086DA13A-25F4-4AE2-99F1-D2FEF7122C61}" presName="node" presStyleLbl="node1" presStyleIdx="2" presStyleCnt="5">
        <dgm:presLayoutVars>
          <dgm:bulletEnabled val="1"/>
        </dgm:presLayoutVars>
      </dgm:prSet>
      <dgm:spPr/>
    </dgm:pt>
    <dgm:pt modelId="{8183DF9A-7383-4F76-8768-CB37535992B1}" type="pres">
      <dgm:prSet presAssocID="{04081CC4-4E44-4A1A-B4DE-1593A357911B}" presName="sibTrans" presStyleCnt="0"/>
      <dgm:spPr/>
    </dgm:pt>
    <dgm:pt modelId="{7CCB3BBB-4183-4FF1-B4E0-F7C5F50EFDE0}" type="pres">
      <dgm:prSet presAssocID="{ED3466C5-00F0-4EF8-831B-3AA48533F5CC}" presName="node" presStyleLbl="node1" presStyleIdx="3" presStyleCnt="5">
        <dgm:presLayoutVars>
          <dgm:bulletEnabled val="1"/>
        </dgm:presLayoutVars>
      </dgm:prSet>
      <dgm:spPr/>
    </dgm:pt>
    <dgm:pt modelId="{3CD5CD1E-71A8-4A99-AFAF-3E9F0B578BE9}" type="pres">
      <dgm:prSet presAssocID="{A2114037-029A-4704-B077-BDB048F3D21D}" presName="sibTrans" presStyleCnt="0"/>
      <dgm:spPr/>
    </dgm:pt>
    <dgm:pt modelId="{6C7C31AB-6182-4674-97C4-75271FF27945}" type="pres">
      <dgm:prSet presAssocID="{1F1606AF-2A23-440A-B5CF-D2D93831D50E}" presName="node" presStyleLbl="node1" presStyleIdx="4" presStyleCnt="5">
        <dgm:presLayoutVars>
          <dgm:bulletEnabled val="1"/>
        </dgm:presLayoutVars>
      </dgm:prSet>
      <dgm:spPr/>
    </dgm:pt>
  </dgm:ptLst>
  <dgm:cxnLst>
    <dgm:cxn modelId="{D652C905-418C-4BCB-ADB6-310408D177E2}" type="presOf" srcId="{1F1606AF-2A23-440A-B5CF-D2D93831D50E}" destId="{6C7C31AB-6182-4674-97C4-75271FF27945}" srcOrd="0" destOrd="0" presId="urn:microsoft.com/office/officeart/2005/8/layout/default"/>
    <dgm:cxn modelId="{FB25A233-BC06-4A20-908A-FB8150F3EFBD}" srcId="{519D9CB8-7967-428C-8EFC-6F34E05DE0D0}" destId="{1F1606AF-2A23-440A-B5CF-D2D93831D50E}" srcOrd="4" destOrd="0" parTransId="{0A40E0E7-BE02-41ED-B6F5-FC4A292C1B13}" sibTransId="{922E05CF-445E-4CE2-B515-2171A59AAE36}"/>
    <dgm:cxn modelId="{8C538754-C8C7-4EF6-917F-836E934D9A20}" srcId="{519D9CB8-7967-428C-8EFC-6F34E05DE0D0}" destId="{7B7B6069-487B-4990-B447-12F4DF022052}" srcOrd="0" destOrd="0" parTransId="{5A7D0C77-7DB3-429B-8BBA-3473D1077478}" sibTransId="{931D4F33-8F08-49E1-8697-D0ED3B0949C1}"/>
    <dgm:cxn modelId="{139C2E56-C526-45BC-B260-B128B9FA0E43}" type="presOf" srcId="{5EF1FA96-8647-46FD-9ADC-F280183FC365}" destId="{11C0671E-9BEF-4B7E-8EB1-3216E8150435}" srcOrd="0" destOrd="0" presId="urn:microsoft.com/office/officeart/2005/8/layout/default"/>
    <dgm:cxn modelId="{D2E6B576-DCE8-482F-AEE4-01959C1D3CEA}" srcId="{519D9CB8-7967-428C-8EFC-6F34E05DE0D0}" destId="{5EF1FA96-8647-46FD-9ADC-F280183FC365}" srcOrd="1" destOrd="0" parTransId="{1B7F5383-9CF1-42EF-95FF-A5C942C96E1C}" sibTransId="{DD8E2249-7A89-4A51-BBB8-B31EDCD10DEA}"/>
    <dgm:cxn modelId="{DBBC3458-F95F-409D-B449-13D30B263D56}" type="presOf" srcId="{086DA13A-25F4-4AE2-99F1-D2FEF7122C61}" destId="{9D26A17C-02C8-4F6A-B929-46FCA7FA60A2}" srcOrd="0" destOrd="0" presId="urn:microsoft.com/office/officeart/2005/8/layout/default"/>
    <dgm:cxn modelId="{1D18CCA7-1492-4ABA-A75D-BA7BB5F07BF6}" srcId="{519D9CB8-7967-428C-8EFC-6F34E05DE0D0}" destId="{086DA13A-25F4-4AE2-99F1-D2FEF7122C61}" srcOrd="2" destOrd="0" parTransId="{886971A1-AF9C-4240-A97C-B514F3382F2C}" sibTransId="{04081CC4-4E44-4A1A-B4DE-1593A357911B}"/>
    <dgm:cxn modelId="{689360AF-8A51-4D7B-A303-E6CD9D94A753}" type="presOf" srcId="{7B7B6069-487B-4990-B447-12F4DF022052}" destId="{39CAFA47-47A9-4B5E-A081-F74A02A5D013}" srcOrd="0" destOrd="0" presId="urn:microsoft.com/office/officeart/2005/8/layout/default"/>
    <dgm:cxn modelId="{B7D7BEB5-A996-4A43-8530-915ED3BBB34A}" type="presOf" srcId="{519D9CB8-7967-428C-8EFC-6F34E05DE0D0}" destId="{5FF2C99C-ACEF-403E-87B9-F08C65D972D9}" srcOrd="0" destOrd="0" presId="urn:microsoft.com/office/officeart/2005/8/layout/default"/>
    <dgm:cxn modelId="{CF9AA8DB-CAF7-403A-924D-3F5FDBDD19EF}" type="presOf" srcId="{ED3466C5-00F0-4EF8-831B-3AA48533F5CC}" destId="{7CCB3BBB-4183-4FF1-B4E0-F7C5F50EFDE0}" srcOrd="0" destOrd="0" presId="urn:microsoft.com/office/officeart/2005/8/layout/default"/>
    <dgm:cxn modelId="{073FB3F5-DF45-44CF-8F1E-59E23B3E800F}" srcId="{519D9CB8-7967-428C-8EFC-6F34E05DE0D0}" destId="{ED3466C5-00F0-4EF8-831B-3AA48533F5CC}" srcOrd="3" destOrd="0" parTransId="{F6E62F0D-8EFB-4909-BCF0-49DC5AA4F3BB}" sibTransId="{A2114037-029A-4704-B077-BDB048F3D21D}"/>
    <dgm:cxn modelId="{D3B4CCD9-3BCF-430B-AAAD-8CE9FB237CDD}" type="presParOf" srcId="{5FF2C99C-ACEF-403E-87B9-F08C65D972D9}" destId="{39CAFA47-47A9-4B5E-A081-F74A02A5D013}" srcOrd="0" destOrd="0" presId="urn:microsoft.com/office/officeart/2005/8/layout/default"/>
    <dgm:cxn modelId="{7EBDF8AB-CC8D-482C-8BA7-F868B3D9B43E}" type="presParOf" srcId="{5FF2C99C-ACEF-403E-87B9-F08C65D972D9}" destId="{ED189FD6-6209-4C68-84DD-365B68AC773F}" srcOrd="1" destOrd="0" presId="urn:microsoft.com/office/officeart/2005/8/layout/default"/>
    <dgm:cxn modelId="{D70FB340-C44E-4732-B593-F707138EB0AD}" type="presParOf" srcId="{5FF2C99C-ACEF-403E-87B9-F08C65D972D9}" destId="{11C0671E-9BEF-4B7E-8EB1-3216E8150435}" srcOrd="2" destOrd="0" presId="urn:microsoft.com/office/officeart/2005/8/layout/default"/>
    <dgm:cxn modelId="{24E9262E-AEC5-4AA0-AD4B-93B1325686DD}" type="presParOf" srcId="{5FF2C99C-ACEF-403E-87B9-F08C65D972D9}" destId="{A9182AC8-07E9-4007-8A6F-DE5506C86D4E}" srcOrd="3" destOrd="0" presId="urn:microsoft.com/office/officeart/2005/8/layout/default"/>
    <dgm:cxn modelId="{BF0C4B26-8BEE-496B-9C95-071F3B2931AB}" type="presParOf" srcId="{5FF2C99C-ACEF-403E-87B9-F08C65D972D9}" destId="{9D26A17C-02C8-4F6A-B929-46FCA7FA60A2}" srcOrd="4" destOrd="0" presId="urn:microsoft.com/office/officeart/2005/8/layout/default"/>
    <dgm:cxn modelId="{25945A29-D53D-4E06-99C4-BA050D987756}" type="presParOf" srcId="{5FF2C99C-ACEF-403E-87B9-F08C65D972D9}" destId="{8183DF9A-7383-4F76-8768-CB37535992B1}" srcOrd="5" destOrd="0" presId="urn:microsoft.com/office/officeart/2005/8/layout/default"/>
    <dgm:cxn modelId="{FC1FBFCD-C674-495B-A623-B311C6A9431C}" type="presParOf" srcId="{5FF2C99C-ACEF-403E-87B9-F08C65D972D9}" destId="{7CCB3BBB-4183-4FF1-B4E0-F7C5F50EFDE0}" srcOrd="6" destOrd="0" presId="urn:microsoft.com/office/officeart/2005/8/layout/default"/>
    <dgm:cxn modelId="{A1922CF1-6C20-49FF-9D7A-5B034F894B94}" type="presParOf" srcId="{5FF2C99C-ACEF-403E-87B9-F08C65D972D9}" destId="{3CD5CD1E-71A8-4A99-AFAF-3E9F0B578BE9}" srcOrd="7" destOrd="0" presId="urn:microsoft.com/office/officeart/2005/8/layout/default"/>
    <dgm:cxn modelId="{1DC10AC0-E52D-45C5-895C-3D5737080824}" type="presParOf" srcId="{5FF2C99C-ACEF-403E-87B9-F08C65D972D9}" destId="{6C7C31AB-6182-4674-97C4-75271FF2794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8F1F4-8FA6-417F-8EC5-A7F39911B09C}">
      <dsp:nvSpPr>
        <dsp:cNvPr id="0" name=""/>
        <dsp:cNvSpPr/>
      </dsp:nvSpPr>
      <dsp:spPr>
        <a:xfrm>
          <a:off x="3166865" y="2376784"/>
          <a:ext cx="1944916" cy="19449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800" kern="1200" dirty="0"/>
            <a:t>Dicas</a:t>
          </a:r>
          <a:endParaRPr lang="en-GB" sz="4800" kern="1200" dirty="0"/>
        </a:p>
      </dsp:txBody>
      <dsp:txXfrm>
        <a:off x="3451691" y="2661610"/>
        <a:ext cx="1375264" cy="1375264"/>
      </dsp:txXfrm>
    </dsp:sp>
    <dsp:sp modelId="{7B639B26-7115-4F59-8128-314E7F18B6B1}">
      <dsp:nvSpPr>
        <dsp:cNvPr id="0" name=""/>
        <dsp:cNvSpPr/>
      </dsp:nvSpPr>
      <dsp:spPr>
        <a:xfrm rot="10800000">
          <a:off x="1190915" y="3072092"/>
          <a:ext cx="1867272" cy="554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7C3A7E-0E8D-43C5-8B64-6BBA65509967}">
      <dsp:nvSpPr>
        <dsp:cNvPr id="0" name=""/>
        <dsp:cNvSpPr/>
      </dsp:nvSpPr>
      <dsp:spPr>
        <a:xfrm>
          <a:off x="510195" y="2804666"/>
          <a:ext cx="1361441" cy="10891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Identificar preconceitos comuns</a:t>
          </a:r>
          <a:endParaRPr lang="en-GB" sz="1500" kern="1200" dirty="0"/>
        </a:p>
      </dsp:txBody>
      <dsp:txXfrm>
        <a:off x="542095" y="2836566"/>
        <a:ext cx="1297641" cy="1025353"/>
      </dsp:txXfrm>
    </dsp:sp>
    <dsp:sp modelId="{A2FA1A3D-AE4E-428A-9EEA-F9DD1A26F8BB}">
      <dsp:nvSpPr>
        <dsp:cNvPr id="0" name=""/>
        <dsp:cNvSpPr/>
      </dsp:nvSpPr>
      <dsp:spPr>
        <a:xfrm rot="12960000">
          <a:off x="1575703" y="1887838"/>
          <a:ext cx="1867272" cy="554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4DDFD6-3F66-4745-8BC5-CF9C5B67C652}">
      <dsp:nvSpPr>
        <dsp:cNvPr id="0" name=""/>
        <dsp:cNvSpPr/>
      </dsp:nvSpPr>
      <dsp:spPr>
        <a:xfrm>
          <a:off x="1073290" y="1071635"/>
          <a:ext cx="1361441" cy="10891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Procurar perspetivas diferentes</a:t>
          </a:r>
          <a:endParaRPr lang="en-GB" sz="1500" kern="1200" dirty="0"/>
        </a:p>
      </dsp:txBody>
      <dsp:txXfrm>
        <a:off x="1105190" y="1103535"/>
        <a:ext cx="1297641" cy="1025353"/>
      </dsp:txXfrm>
    </dsp:sp>
    <dsp:sp modelId="{AB2C2532-3E59-419E-B49D-5340DC8C549C}">
      <dsp:nvSpPr>
        <dsp:cNvPr id="0" name=""/>
        <dsp:cNvSpPr/>
      </dsp:nvSpPr>
      <dsp:spPr>
        <a:xfrm rot="15120000">
          <a:off x="2583088" y="1155930"/>
          <a:ext cx="1867272" cy="554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94A216-EE94-449C-8E34-CDD5D091ECB7}">
      <dsp:nvSpPr>
        <dsp:cNvPr id="0" name=""/>
        <dsp:cNvSpPr/>
      </dsp:nvSpPr>
      <dsp:spPr>
        <a:xfrm>
          <a:off x="2547495" y="563"/>
          <a:ext cx="1361441" cy="10891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Utilizar métodos estruturados</a:t>
          </a:r>
          <a:endParaRPr lang="en-GB" sz="1500" kern="1200" dirty="0"/>
        </a:p>
      </dsp:txBody>
      <dsp:txXfrm>
        <a:off x="2579395" y="32463"/>
        <a:ext cx="1297641" cy="1025353"/>
      </dsp:txXfrm>
    </dsp:sp>
    <dsp:sp modelId="{F13107B4-B164-4C01-B58C-2027019E089C}">
      <dsp:nvSpPr>
        <dsp:cNvPr id="0" name=""/>
        <dsp:cNvSpPr/>
      </dsp:nvSpPr>
      <dsp:spPr>
        <a:xfrm rot="17280000">
          <a:off x="3828286" y="1155930"/>
          <a:ext cx="1867272" cy="554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7104DA7-0BC5-43CD-8B6D-3E27C4C001A4}">
      <dsp:nvSpPr>
        <dsp:cNvPr id="0" name=""/>
        <dsp:cNvSpPr/>
      </dsp:nvSpPr>
      <dsp:spPr>
        <a:xfrm>
          <a:off x="4369711" y="563"/>
          <a:ext cx="1361441" cy="10891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Testar as suas decisões</a:t>
          </a:r>
          <a:endParaRPr lang="en-GB" sz="1500" kern="1200" dirty="0"/>
        </a:p>
      </dsp:txBody>
      <dsp:txXfrm>
        <a:off x="4401611" y="32463"/>
        <a:ext cx="1297641" cy="1025353"/>
      </dsp:txXfrm>
    </dsp:sp>
    <dsp:sp modelId="{FF440CFD-6ECB-49E3-9420-17116068E7D4}">
      <dsp:nvSpPr>
        <dsp:cNvPr id="0" name=""/>
        <dsp:cNvSpPr/>
      </dsp:nvSpPr>
      <dsp:spPr>
        <a:xfrm rot="19440000">
          <a:off x="4835672" y="1887838"/>
          <a:ext cx="1867272" cy="554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4DAE0A-B356-49F4-8E8D-2FCF550F749E}">
      <dsp:nvSpPr>
        <dsp:cNvPr id="0" name=""/>
        <dsp:cNvSpPr/>
      </dsp:nvSpPr>
      <dsp:spPr>
        <a:xfrm>
          <a:off x="5843915" y="1071635"/>
          <a:ext cx="1361441" cy="108915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Analisar os resultados</a:t>
          </a:r>
          <a:endParaRPr lang="en-GB" sz="1500" kern="1200" dirty="0"/>
        </a:p>
      </dsp:txBody>
      <dsp:txXfrm>
        <a:off x="5875815" y="1103535"/>
        <a:ext cx="1297641" cy="1025353"/>
      </dsp:txXfrm>
    </dsp:sp>
    <dsp:sp modelId="{3F70EB37-E91D-4E4E-9C30-C9D3D48CFDD0}">
      <dsp:nvSpPr>
        <dsp:cNvPr id="0" name=""/>
        <dsp:cNvSpPr/>
      </dsp:nvSpPr>
      <dsp:spPr>
        <a:xfrm>
          <a:off x="5220459" y="3072092"/>
          <a:ext cx="1867272" cy="55430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3E020A-2310-4D8E-ACF9-7AB6F8990274}">
      <dsp:nvSpPr>
        <dsp:cNvPr id="0" name=""/>
        <dsp:cNvSpPr/>
      </dsp:nvSpPr>
      <dsp:spPr>
        <a:xfrm>
          <a:off x="6407011" y="2804666"/>
          <a:ext cx="1361441" cy="10891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Desenvolver uma mentalidade de crescimento</a:t>
          </a:r>
          <a:endParaRPr lang="en-GB" sz="1500" kern="1200" dirty="0"/>
        </a:p>
      </dsp:txBody>
      <dsp:txXfrm>
        <a:off x="6438911" y="2836566"/>
        <a:ext cx="1297641" cy="1025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AFA47-47A9-4B5E-A081-F74A02A5D013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300" kern="1200" dirty="0"/>
            <a:t>Compreensão clara das funções</a:t>
          </a:r>
          <a:endParaRPr lang="en-GB" sz="3300" kern="1200" dirty="0"/>
        </a:p>
      </dsp:txBody>
      <dsp:txXfrm>
        <a:off x="0" y="39687"/>
        <a:ext cx="3286125" cy="1971675"/>
      </dsp:txXfrm>
    </dsp:sp>
    <dsp:sp modelId="{11C0671E-9BEF-4B7E-8EB1-3216E8150435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300" kern="1200" dirty="0"/>
            <a:t>Capacidade de resposta</a:t>
          </a:r>
          <a:endParaRPr lang="en-GB" sz="3300" kern="1200" dirty="0"/>
        </a:p>
      </dsp:txBody>
      <dsp:txXfrm>
        <a:off x="3614737" y="39687"/>
        <a:ext cx="3286125" cy="1971675"/>
      </dsp:txXfrm>
    </dsp:sp>
    <dsp:sp modelId="{9D26A17C-02C8-4F6A-B929-46FCA7FA60A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300" kern="1200" dirty="0"/>
            <a:t>Participação ativa e cumprimento das regras</a:t>
          </a:r>
          <a:endParaRPr lang="en-GB" sz="3300" kern="1200" dirty="0"/>
        </a:p>
      </dsp:txBody>
      <dsp:txXfrm>
        <a:off x="7229475" y="39687"/>
        <a:ext cx="3286125" cy="1971675"/>
      </dsp:txXfrm>
    </dsp:sp>
    <dsp:sp modelId="{7CCB3BBB-4183-4FF1-B4E0-F7C5F50EFDE0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300" kern="1200" dirty="0"/>
            <a:t>Capacidade de tomar decisões razoáveis</a:t>
          </a:r>
          <a:endParaRPr lang="en-GB" sz="3300" kern="1200" dirty="0"/>
        </a:p>
      </dsp:txBody>
      <dsp:txXfrm>
        <a:off x="1807368" y="2339975"/>
        <a:ext cx="3286125" cy="1971675"/>
      </dsp:txXfrm>
    </dsp:sp>
    <dsp:sp modelId="{6C7C31AB-6182-4674-97C4-75271FF27945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300" kern="1200" dirty="0"/>
            <a:t>Capacidade de lidar com críticas</a:t>
          </a:r>
          <a:endParaRPr lang="en-GB" sz="3300" kern="1200" dirty="0"/>
        </a:p>
      </dsp:txBody>
      <dsp:txXfrm>
        <a:off x="5422106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93F3-C05E-46E2-A56F-A8C4190027D8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5AB5-D1E5-48C5-AA88-978DACDF292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6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160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E5047-B9FC-806C-E046-08150E6C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150"/>
            <a:ext cx="3932237" cy="123824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 dirty="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829CE-2F13-CCFA-C4EA-39B37C4C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46675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09D07-9D99-C739-5DA1-9D5EE7A2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76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30F46C-A008-D06D-7FAB-8FC8AA6F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5CE2C-C1E5-E004-FCC7-4516D98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88CE4-2DD0-D971-75D5-7AA85A5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16FDAB-2765-B11F-66CA-4C7C7118A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352850-094F-81CA-80F8-0C82F67F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A1A944-CE4C-8232-CB28-650E41F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D91120-8A58-7980-C352-B2B148A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32BE5-9166-6808-F773-4EC2C3C0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4FEFF9-34BF-64D5-5C91-1E8379CA8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4BE625-B214-E0A6-80E8-2E6C7D8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090AA-9C94-D987-2A4D-CB828C0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5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4E45D8-327C-0B05-3A11-6BE2EBE7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07999"/>
            <a:ext cx="2628900" cy="5668963"/>
          </a:xfrm>
        </p:spPr>
        <p:txBody>
          <a:bodyPr vert="vert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453041-526F-8937-932B-EF172A95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07999"/>
            <a:ext cx="7734300" cy="5668964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EE9AA-BA08-26B8-EAE7-70FE45C4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AA2AD7-E2BC-7B18-1F33-E909574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9527BB6F-A164-5D4F-9B76-8A5088A9D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6591300" cy="43942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491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grafico 6">
            <a:extLst>
              <a:ext uri="{FF2B5EF4-FFF2-40B4-BE49-F238E27FC236}">
                <a16:creationId xmlns:a16="http://schemas.microsoft.com/office/drawing/2014/main" id="{B151F72B-F6FA-E04A-C2A3-703DEDE9DB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6591600" cy="43956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6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952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122A5-00A8-32E3-C7FF-3FEEECD52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 algn="ctr"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 algn="ctr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0540D-6233-8DC0-25E1-261205F2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ctr">
              <a:buFont typeface="Wingdings" panose="05000000000000000000" pitchFamily="2" charset="2"/>
              <a:buChar char="§"/>
              <a:def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B8C5C-196C-69F0-D169-A3279D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D21475-6FBC-1FDA-6DD5-B4D3DC7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603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1240B-7FA6-5C54-80D1-598C9A0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918A4-C2B6-2A24-1305-FA064CC1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lang="it-IT">
                <a:solidFill>
                  <a:srgbClr val="595959"/>
                </a:solidFill>
              </a:defRPr>
            </a:lvl2pPr>
            <a:lvl3pPr>
              <a:defRPr lang="it-IT">
                <a:solidFill>
                  <a:srgbClr val="595959"/>
                </a:solidFill>
              </a:defRPr>
            </a:lvl3pPr>
            <a:lvl4pPr>
              <a:defRPr lang="it-IT">
                <a:solidFill>
                  <a:srgbClr val="595959"/>
                </a:solidFill>
              </a:defRPr>
            </a:lvl4pPr>
            <a:lvl5pPr>
              <a:defRPr lang="it-IT">
                <a:solidFill>
                  <a:srgbClr val="595959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AA35A-5D50-BE62-F2C4-1FD36DF8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34004-55B7-4583-BA2C-673BF36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ACC99-8D30-1388-8E8C-18AD6AF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6C9BC8-9C49-5860-3C9B-4DFF2981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716CD-E1B3-0F8F-98D0-8284F4D0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C30DA6-2F52-4F9B-C436-D5274F71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C8361-8B55-E21D-0729-DAF0A91B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700"/>
            <a:ext cx="10515600" cy="915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9546E0-5ED9-4B3D-A15A-DE549550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AD68EE-1126-EF80-2914-23F60E25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E7060D-F6F1-5622-EF5F-BD1CFA9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9707CB-CBCD-8077-C620-FB87731AF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627770-A5EE-3EF1-6806-78663F3A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41E068-8309-AA34-EFD3-6632EF15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3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EC3B82-4F60-2330-94FF-CB6C87AB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9286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8269-A114-F761-DB69-AFCB2EC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8E2090-5182-7AF9-04D0-3A3D448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62F54B-3E37-78C4-DCD2-6D783F30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CD7671-C97C-4DC8-A63F-734A9511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0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D81764-EEF3-B3B9-7883-7C10BB1A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509D0-A688-42E6-5F9D-4B1C5CB06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468883-481E-6A84-AC66-340CA341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/>
              <a:t>Module</a:t>
            </a:r>
            <a:r>
              <a:rPr lang="en-US" dirty="0"/>
              <a:t>: XXXXXXX / </a:t>
            </a:r>
            <a:r>
              <a:rPr lang="en-US" b="1" dirty="0"/>
              <a:t>Learning Unit</a:t>
            </a:r>
            <a:r>
              <a:rPr lang="en-US" dirty="0"/>
              <a:t>: YYYYYYY / </a:t>
            </a:r>
            <a:r>
              <a:rPr lang="en-US" b="1" dirty="0"/>
              <a:t>Sub Unit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24506B-32CC-1AB4-8563-22F24F25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78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40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41" r:id="rId14"/>
    <p:sldLayoutId id="2147483742" r:id="rId15"/>
    <p:sldLayoutId id="214748373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rgbClr val="94C02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rstpracticemanagement.co.uk/blog/2022-blog-posts/5-ways-to-be-a-mindful-listener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h7N-BD-QmLbZJI3m1OSf08Sjna_EsIoD/edit" TargetMode="Externa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qnewshub.com/business/entrepreneurs/how-to-improve-negotiation-skills-in-the-workplace/" TargetMode="Externa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psu.edu/heseagh/vocational-school/integrated-agriculture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areercliff.com/characteristics-of-effective-tea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coachcounselcare.com/procrastination-avoid-goals-smart/" TargetMode="Externa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projectcubicle.com/the-most-common-goal-setting-mistakes/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mbankng.com/effective-conflict-resolution-ways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h7N-BD-QmLbZJI3m1OSf08Sjna_EsIoD/edit" TargetMode="Externa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dailycaller.com/2017/12/27/university-offers-problem-of-whiteness-class-again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latemedia.com/translation-blog/how-language-affects-decision-making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uaries.digital/2018/04/03/biases-and-heuristics-beyond-the-numbers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ere2there.ca/complexity-and-community-change-managing-adaptively-to-improve-effectiveness/" TargetMode="External"/><Relationship Id="rId5" Type="http://schemas.openxmlformats.org/officeDocument/2006/relationships/image" Target="../media/image56.jpg"/><Relationship Id="rId4" Type="http://schemas.openxmlformats.org/officeDocument/2006/relationships/hyperlink" Target="https://creativecommons.org/licenses/by-nc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heinvestorsbook.com/effective-communication.html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reativity-human-silhouette-clock-70192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as-santander.com/en/blog/verbal-and-nonverbal-communication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strengthsschool.com/strengthsfinder-blog/adaptability-talent-theme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grobljanskikrug.blogspot.com/2016/03/optimism-is.html" TargetMode="External"/><Relationship Id="rId4" Type="http://schemas.openxmlformats.org/officeDocument/2006/relationships/image" Target="../media/image6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pmstories.com/bg/2014/01/24/responsible-accountable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d/3.0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post-it-note/e/ethical-behavior.html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sa/3.0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thriveglobal.com/active-listening-lessons-get-what-you-want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owjack.com/blog/strategy/7cs-of-communication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06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5B79C-88FB-B604-33F6-E0B1E73E5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r>
              <a:rPr lang="en-US" dirty="0" err="1"/>
              <a:t>Escuta</a:t>
            </a:r>
            <a:r>
              <a:rPr lang="en-US" dirty="0"/>
              <a:t> </a:t>
            </a:r>
            <a:r>
              <a:rPr lang="en-US" dirty="0" err="1"/>
              <a:t>ativa</a:t>
            </a:r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6730F3-DF3E-43D1-9B3A-409ECEDC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DA0B7F-9557-918C-A445-39F5288D214D}"/>
              </a:ext>
            </a:extLst>
          </p:cNvPr>
          <p:cNvSpPr txBox="1"/>
          <p:nvPr/>
        </p:nvSpPr>
        <p:spPr>
          <a:xfrm>
            <a:off x="550506" y="1532937"/>
            <a:ext cx="10879493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PT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capacidade de receber, processar e interpretar ativamente mensagens faladas ou não verbais dos outros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8956742-7BF3-3B73-4E7A-D33319ABBB9D}"/>
              </a:ext>
            </a:extLst>
          </p:cNvPr>
          <p:cNvSpPr txBox="1"/>
          <p:nvPr/>
        </p:nvSpPr>
        <p:spPr>
          <a:xfrm>
            <a:off x="550506" y="2463333"/>
            <a:ext cx="1087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 dinâmica e intencional de ouvir que vai para além da mera audição de palavras e sons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143F75-5560-30C1-A9AE-BE1EC66B3EB5}"/>
              </a:ext>
            </a:extLst>
          </p:cNvPr>
          <p:cNvSpPr txBox="1"/>
          <p:nvPr/>
        </p:nvSpPr>
        <p:spPr>
          <a:xfrm>
            <a:off x="550506" y="2955726"/>
            <a:ext cx="1080329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Implica envolver-se com o orador de uma forma que demonstre </a:t>
            </a:r>
            <a:r>
              <a:rPr lang="pt-PT" u="sng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atenção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u="sng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empatia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um </a:t>
            </a:r>
            <a:r>
              <a:rPr lang="pt-PT" u="sng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interesse genuíno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 compreender a sua mensagem e perspetiva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FD65A3-561C-AE82-1FF7-6473D2ACA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57" y="3750703"/>
            <a:ext cx="8734085" cy="2236358"/>
          </a:xfrm>
          <a:prstGeom prst="rect">
            <a:avLst/>
          </a:prstGeom>
          <a:noFill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812574-674D-3248-D1E4-C23F30E4D3F2}"/>
              </a:ext>
            </a:extLst>
          </p:cNvPr>
          <p:cNvSpPr txBox="1"/>
          <p:nvPr/>
        </p:nvSpPr>
        <p:spPr>
          <a:xfrm>
            <a:off x="1213766" y="6052284"/>
            <a:ext cx="9476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P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Principais competências de escuta ativa (Fonte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: </a:t>
            </a:r>
            <a:r>
              <a:rPr lang="en-GB" sz="1200" u="sng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Firstpracticemanagement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54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5B79C-88FB-B604-33F6-E0B1E73E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Barreiras à comunicação</a:t>
            </a:r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6730F3-DF3E-43D1-9B3A-409ECEDC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3B3ED8-A743-A63F-F8C3-3011BAF47FE6}"/>
              </a:ext>
            </a:extLst>
          </p:cNvPr>
          <p:cNvSpPr txBox="1"/>
          <p:nvPr/>
        </p:nvSpPr>
        <p:spPr>
          <a:xfrm>
            <a:off x="307438" y="1526144"/>
            <a:ext cx="11046362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obstáculos que impedem a troca efetiva de informações, ideias ou emoções entre indivíduos ou grupos</a:t>
            </a:r>
            <a:r>
              <a:rPr lang="en-US" sz="20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BE31F1-FAD4-CF33-2C1C-70EDB7BD9B00}"/>
              </a:ext>
            </a:extLst>
          </p:cNvPr>
          <p:cNvSpPr txBox="1"/>
          <p:nvPr/>
        </p:nvSpPr>
        <p:spPr>
          <a:xfrm>
            <a:off x="1371600" y="2209938"/>
            <a:ext cx="10266036" cy="17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Barreiras físicas: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fatores externos que impedem uma comunicação eficaz. Estas barreiras podem estar relacionadas com o ambiente, a distância, o ruído ou mesmo com limitações tecnológicas.</a:t>
            </a: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pt-PT" u="sng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Exemplo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: Imagine que está numa grande sala de conferências com um grupo de colegas para uma reunião importante. A sala tem uma acústica deficiente e há ruído de obras no exterior. Neste contexto, a barreira física é o ambiente ruidoso, o que torna difícil ouvir e compreender o que os outros estão a dizer. 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D903A2E-CACF-F0E9-707A-CE8B30114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0" y="2820415"/>
            <a:ext cx="858048" cy="9415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A212840-35E2-61E2-4D1F-26B73B0A2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6" y="4859641"/>
            <a:ext cx="906676" cy="99155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592E37B-0827-1B37-5CDB-35A1477B8A4D}"/>
              </a:ext>
            </a:extLst>
          </p:cNvPr>
          <p:cNvSpPr txBox="1"/>
          <p:nvPr/>
        </p:nvSpPr>
        <p:spPr>
          <a:xfrm>
            <a:off x="1371600" y="4013713"/>
            <a:ext cx="102660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 barreiras psicológicas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estão relacionadas com os estados mentais dos indivíduos, incluindo emoções, preconceitos, ideias preconcebidas e limitações cognitivas que impedem a sua capacidade de ouvir e comunicar eficazmente.</a:t>
            </a:r>
          </a:p>
          <a:p>
            <a:endParaRPr lang="pt-PT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Exemplo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Suponha que é um gestor que está a efetuar avaliações de desempenho. Tem uma perceção negativa de um dos membros da sua equipa com base num erro do passado. Durante a avaliação, o seu preconceito contra ele afeta a sua capacidade de avaliar objetivamente o seu desempenho, o que resulta numa conversa menos construtiva. 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37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5B79C-88FB-B604-33F6-E0B1E73E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Barreiras à comunicação</a:t>
            </a:r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6730F3-DF3E-43D1-9B3A-409ECEDC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43B0CE-9DC7-5C98-B9BB-B55E4B881E55}"/>
              </a:ext>
            </a:extLst>
          </p:cNvPr>
          <p:cNvSpPr txBox="1"/>
          <p:nvPr/>
        </p:nvSpPr>
        <p:spPr>
          <a:xfrm>
            <a:off x="1371600" y="1625111"/>
            <a:ext cx="10266036" cy="1998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barreiras emocionais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envolvem emoções intensas, como a raiva, o medo ou o stress, que podem perturbar a comunicação, perturbando o julgamento, desencadeando respostas defensivas ou impedindo a expressão efetiva de pensamentos e sentimentos.</a:t>
            </a: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Exemplo: Imagine um casal envolvido numa discussão emocional. Um dos parceiros está furioso por causa de uma perceção de prejuízo e o outro está cheio de culpa. Estas emoções intensas podem dificultar a expressão calma e racional de cada um, impedindo uma comunicação efetiva. </a:t>
            </a:r>
            <a:endParaRPr lang="it-IT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328FB4-6351-83E8-F8AB-512F73173284}"/>
              </a:ext>
            </a:extLst>
          </p:cNvPr>
          <p:cNvSpPr txBox="1"/>
          <p:nvPr/>
        </p:nvSpPr>
        <p:spPr>
          <a:xfrm>
            <a:off x="1371600" y="3996623"/>
            <a:ext cx="102660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barreiras culturais 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surgem quando indivíduos de diferentes origens culturais têm normas, valores e expectativas de comunicação diferentes. Estas diferenças podem levar a mal-entendidos, interpretações erróneas ou ofensas.</a:t>
            </a:r>
          </a:p>
          <a:p>
            <a:endParaRPr lang="pt-PT" kern="1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u="sng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Exemplo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Num local de trabalho multicultural, um membro da equipa de uma cultura que valoriza a comunicação indireta pode dar respostas vagas durante as reuniões, deixando os colegas de culturas de comunicação mais direta confusos e frustrados. A barreira cultural aqui é uma diferença nos estilos de comunicação.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C844EB8-426E-CDEE-DDE8-6524B6A97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1" y="2128547"/>
            <a:ext cx="964015" cy="99155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782F154-0D70-2CC7-8A6C-09BCF7793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9" y="4465041"/>
            <a:ext cx="932120" cy="949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876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35" y="1185862"/>
            <a:ext cx="10515600" cy="1009651"/>
          </a:xfrm>
        </p:spPr>
        <p:txBody>
          <a:bodyPr/>
          <a:lstStyle/>
          <a:p>
            <a:r>
              <a:rPr lang="it-IT" dirty="0"/>
              <a:t>Atividade prática #1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766B8E2-068B-EEA1-A5E2-380A72508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10285072" cy="4394200"/>
          </a:xfrm>
        </p:spPr>
        <p:txBody>
          <a:bodyPr/>
          <a:lstStyle/>
          <a:p>
            <a:pPr marL="0" indent="0" algn="ctr">
              <a:buNone/>
            </a:pPr>
            <a:endParaRPr lang="en-US" sz="2800" i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7F6C3C-B2D7-407D-EDC8-69F7DEA9F3B6}"/>
              </a:ext>
            </a:extLst>
          </p:cNvPr>
          <p:cNvSpPr txBox="1"/>
          <p:nvPr/>
        </p:nvSpPr>
        <p:spPr>
          <a:xfrm>
            <a:off x="998483" y="2606566"/>
            <a:ext cx="9259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2"/>
              </a:rPr>
              <a:t>Group Activity in </a:t>
            </a:r>
            <a:r>
              <a:rPr lang="en-GB" sz="2800" dirty="0">
                <a:hlinkClick r:id="rId2"/>
              </a:rPr>
              <a:t>Principles and key elements of interpersonal and effective communication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152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99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735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Conteúdo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que é a negociação?</a:t>
            </a:r>
          </a:p>
          <a:p>
            <a:r>
              <a:rPr lang="pt-PT" dirty="0"/>
              <a:t>As principais características de um negociador de sucesso.</a:t>
            </a:r>
          </a:p>
          <a:p>
            <a:r>
              <a:rPr lang="pt-PT" dirty="0"/>
              <a:t>Como analisar uma situação de negociação?</a:t>
            </a:r>
          </a:p>
          <a:p>
            <a:r>
              <a:rPr lang="pt-PT" dirty="0"/>
              <a:t>Estilos e técnicas de negociação.</a:t>
            </a:r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2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46" y="701827"/>
            <a:ext cx="10515600" cy="1009651"/>
          </a:xfrm>
        </p:spPr>
        <p:txBody>
          <a:bodyPr/>
          <a:lstStyle/>
          <a:p>
            <a:r>
              <a:rPr lang="pt-PT" dirty="0"/>
              <a:t>O que é a negociação</a:t>
            </a:r>
            <a:r>
              <a:rPr lang="it-IT" dirty="0"/>
              <a:t>?</a:t>
            </a:r>
            <a:endParaRPr lang="en-GB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43F8A5-EDB8-4D5B-AA79-8DE358833F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E64016-524D-D968-58A2-054C8508BAD1}"/>
              </a:ext>
            </a:extLst>
          </p:cNvPr>
          <p:cNvSpPr txBox="1"/>
          <p:nvPr/>
        </p:nvSpPr>
        <p:spPr>
          <a:xfrm>
            <a:off x="550506" y="1625537"/>
            <a:ext cx="108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O processo de chegar a um acordo ou resolução mutuamente benéfico entre duas ou mais partes que têm interesses, necessidades ou objetivos diferentes</a:t>
            </a: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A2D69E-B1AB-E281-7FA0-865A17D52E74}"/>
              </a:ext>
            </a:extLst>
          </p:cNvPr>
          <p:cNvSpPr txBox="1"/>
          <p:nvPr/>
        </p:nvSpPr>
        <p:spPr>
          <a:xfrm>
            <a:off x="801515" y="4326743"/>
            <a:ext cx="529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Não se trata de "ganhar" à custa dos outros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2AB05E-8D2E-9CA6-0894-46E2DEC1EEA8}"/>
              </a:ext>
            </a:extLst>
          </p:cNvPr>
          <p:cNvSpPr txBox="1"/>
          <p:nvPr/>
        </p:nvSpPr>
        <p:spPr>
          <a:xfrm>
            <a:off x="531646" y="2586638"/>
            <a:ext cx="1087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Competência crucial em contextos pessoais e profissionais</a:t>
            </a:r>
            <a:endParaRPr lang="en-US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B8A3255-032F-061D-5A44-454822698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37" y="2182252"/>
            <a:ext cx="4927557" cy="373539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D276798-89B1-8B60-D374-EFE3CBCB4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81" y="4304396"/>
            <a:ext cx="450930" cy="36933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D1CE85-8240-DAD0-87FF-D0C34E314C92}"/>
              </a:ext>
            </a:extLst>
          </p:cNvPr>
          <p:cNvSpPr txBox="1"/>
          <p:nvPr/>
        </p:nvSpPr>
        <p:spPr>
          <a:xfrm>
            <a:off x="3053766" y="4956469"/>
            <a:ext cx="63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0FC749F-EBDE-E7E3-243F-13B00619E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04" y="5464218"/>
            <a:ext cx="514111" cy="36933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929EAAC-B476-23FF-C4F1-D518C47E9D48}"/>
              </a:ext>
            </a:extLst>
          </p:cNvPr>
          <p:cNvSpPr txBox="1"/>
          <p:nvPr/>
        </p:nvSpPr>
        <p:spPr>
          <a:xfrm>
            <a:off x="801515" y="5533844"/>
            <a:ext cx="5787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encontrar um meio-termo em que ambas as partes possam beneficiar</a:t>
            </a:r>
            <a:r>
              <a:rPr lang="en-US" sz="1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272D9A-D8FA-DF9E-37AF-2CDB6C10A861}"/>
              </a:ext>
            </a:extLst>
          </p:cNvPr>
          <p:cNvSpPr txBox="1"/>
          <p:nvPr/>
        </p:nvSpPr>
        <p:spPr>
          <a:xfrm>
            <a:off x="550504" y="3074340"/>
            <a:ext cx="5850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Inclui aspetos de </a:t>
            </a: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resolução de conflitos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tomada de decisões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resolução de problemas</a:t>
            </a:r>
            <a:endParaRPr lang="it-IT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9F2C09F-1F94-9C47-C53E-AD2ED8274CE8}"/>
              </a:ext>
            </a:extLst>
          </p:cNvPr>
          <p:cNvSpPr txBox="1"/>
          <p:nvPr/>
        </p:nvSpPr>
        <p:spPr>
          <a:xfrm>
            <a:off x="6967960" y="5903176"/>
            <a:ext cx="4385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PT" sz="1200" i="1" kern="100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Elementos-chave de uma negociação eficaz (Fonte</a:t>
            </a:r>
            <a:r>
              <a:rPr lang="en-US" sz="1200" i="1" kern="1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" i="1" u="sng" kern="100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QNewsHub</a:t>
            </a:r>
            <a:r>
              <a:rPr lang="en-US" sz="1200" i="1" kern="1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1200" i="1" kern="100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3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7"/>
            <a:ext cx="10805719" cy="993967"/>
          </a:xfrm>
        </p:spPr>
        <p:txBody>
          <a:bodyPr>
            <a:noAutofit/>
          </a:bodyPr>
          <a:lstStyle/>
          <a:p>
            <a:r>
              <a:rPr lang="pt-PT" sz="3600" dirty="0"/>
              <a:t>As principais características de um negociador de sucesso</a:t>
            </a:r>
            <a:endParaRPr lang="en-GB" sz="36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766B8E2-068B-EEA1-A5E2-380A72508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792" y="1675004"/>
            <a:ext cx="10695007" cy="4681345"/>
          </a:xfrm>
        </p:spPr>
        <p:txBody>
          <a:bodyPr>
            <a:normAutofit/>
          </a:bodyPr>
          <a:lstStyle/>
          <a:p>
            <a:pPr algn="just"/>
            <a:r>
              <a:rPr lang="pt-PT" sz="18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Um </a:t>
            </a:r>
            <a:r>
              <a:rPr lang="pt-PT" sz="1800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negociador de sucesso </a:t>
            </a:r>
            <a:r>
              <a:rPr lang="pt-PT" sz="18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possui uma combinação de competências, traços e características que lhe permitem navegar eficazmente em negociações complexas e alcançar resultados favoráveis</a:t>
            </a:r>
            <a:r>
              <a:rPr lang="en-US" sz="18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.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187C0CE-2108-F429-4B0A-58B01341E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534466"/>
              </p:ext>
            </p:extLst>
          </p:nvPr>
        </p:nvGraphicFramePr>
        <p:xfrm>
          <a:off x="1413815" y="2456870"/>
          <a:ext cx="7892231" cy="3812800"/>
        </p:xfrm>
        <a:graphic>
          <a:graphicData uri="http://schemas.openxmlformats.org/drawingml/2006/table">
            <a:tbl>
              <a:tblPr firstRow="1" firstCol="1" bandRow="1"/>
              <a:tblGrid>
                <a:gridCol w="932779">
                  <a:extLst>
                    <a:ext uri="{9D8B030D-6E8A-4147-A177-3AD203B41FA5}">
                      <a16:colId xmlns:a16="http://schemas.microsoft.com/office/drawing/2014/main" val="1681841487"/>
                    </a:ext>
                  </a:extLst>
                </a:gridCol>
                <a:gridCol w="4227826">
                  <a:extLst>
                    <a:ext uri="{9D8B030D-6E8A-4147-A177-3AD203B41FA5}">
                      <a16:colId xmlns:a16="http://schemas.microsoft.com/office/drawing/2014/main" val="587333655"/>
                    </a:ext>
                  </a:extLst>
                </a:gridCol>
                <a:gridCol w="2731626">
                  <a:extLst>
                    <a:ext uri="{9D8B030D-6E8A-4147-A177-3AD203B41FA5}">
                      <a16:colId xmlns:a16="http://schemas.microsoft.com/office/drawing/2014/main" val="568231318"/>
                    </a:ext>
                  </a:extLst>
                </a:gridCol>
              </a:tblGrid>
              <a:tr h="2479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CARATERISTICAS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EXEMPLOS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812378"/>
                  </a:ext>
                </a:extLst>
              </a:tr>
              <a:tr h="18154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Preparação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 e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planeamento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pt-PT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Os negociadores de sucesso investem tempo numa preparação minuciosa. Pesquisam as questões, as outras partes e o contexto da negociação. Isto inclui a compreensão dos seus próprios objetivos e prioridades, bem como a identificação de potenciais pontos de acordo e áreas de contenção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pt-PT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Numa negociação de arrendamento de terras, um negociador agrícola bem sucedido pesquisaria a qualidade do solo, os rendimentos históricos das culturas e os regulamentos locais de utilização das terras.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911293"/>
                  </a:ext>
                </a:extLst>
              </a:tr>
              <a:tr h="17220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Competências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 de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comunicação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eficazes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Os negociadores bem sucedidos são hábeis tanto a ouvir como a articular as suas ideias de forma clara. Utilizam técnicas de escuta ativa para compreender a perspetiva da outra parte e transmitir os seus próprios pensamentos de forma persuasiva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Numa negociação com fornecedores de equipamento agrícola, uma comunicação clara sobre as especificações e os prazos de entrega é crucial para o sucesso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960229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C1C14DBC-0474-C0EE-3EA6-1CF6ED203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84" y="3284883"/>
            <a:ext cx="1777365" cy="2125980"/>
          </a:xfrm>
          <a:prstGeom prst="rect">
            <a:avLst/>
          </a:prstGeom>
        </p:spPr>
      </p:pic>
      <p:pic>
        <p:nvPicPr>
          <p:cNvPr id="11" name="Immagine 1">
            <a:extLst>
              <a:ext uri="{FF2B5EF4-FFF2-40B4-BE49-F238E27FC236}">
                <a16:creationId xmlns:a16="http://schemas.microsoft.com/office/drawing/2014/main" id="{B62DE5E4-3051-C96D-B928-D6467F5B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53" y="3286263"/>
            <a:ext cx="7239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EC29120-AA4B-2BCA-3BA6-6C0EA1C04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53" y="4974126"/>
            <a:ext cx="738188" cy="70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67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8"/>
            <a:ext cx="10889609" cy="969488"/>
          </a:xfrm>
        </p:spPr>
        <p:txBody>
          <a:bodyPr>
            <a:noAutofit/>
          </a:bodyPr>
          <a:lstStyle/>
          <a:p>
            <a:r>
              <a:rPr lang="pt-PT" sz="3600" dirty="0"/>
              <a:t>As principais características de um negociador de sucesso</a:t>
            </a:r>
            <a:endParaRPr lang="en-GB" sz="36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81B589C4-9ED0-7AC2-0B87-0EF1442B2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749574"/>
              </p:ext>
            </p:extLst>
          </p:nvPr>
        </p:nvGraphicFramePr>
        <p:xfrm>
          <a:off x="546100" y="1546653"/>
          <a:ext cx="11061700" cy="4827140"/>
        </p:xfrm>
        <a:graphic>
          <a:graphicData uri="http://schemas.openxmlformats.org/drawingml/2006/table">
            <a:tbl>
              <a:tblPr firstRow="1" firstCol="1" bandRow="1"/>
              <a:tblGrid>
                <a:gridCol w="977900">
                  <a:extLst>
                    <a:ext uri="{9D8B030D-6E8A-4147-A177-3AD203B41FA5}">
                      <a16:colId xmlns:a16="http://schemas.microsoft.com/office/drawing/2014/main" val="2719801874"/>
                    </a:ext>
                  </a:extLst>
                </a:gridCol>
                <a:gridCol w="6999215">
                  <a:extLst>
                    <a:ext uri="{9D8B030D-6E8A-4147-A177-3AD203B41FA5}">
                      <a16:colId xmlns:a16="http://schemas.microsoft.com/office/drawing/2014/main" val="1622507777"/>
                    </a:ext>
                  </a:extLst>
                </a:gridCol>
                <a:gridCol w="3084585">
                  <a:extLst>
                    <a:ext uri="{9D8B030D-6E8A-4147-A177-3AD203B41FA5}">
                      <a16:colId xmlns:a16="http://schemas.microsoft.com/office/drawing/2014/main" val="4167120749"/>
                    </a:ext>
                  </a:extLst>
                </a:gridCol>
              </a:tblGrid>
              <a:tr h="3429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CARATERISTICAS</a:t>
                      </a:r>
                    </a:p>
                  </a:txBody>
                  <a:tcPr marL="46238" marR="46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EXEMPLOS</a:t>
                      </a:r>
                    </a:p>
                  </a:txBody>
                  <a:tcPr marL="46238" marR="46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31186"/>
                  </a:ext>
                </a:extLst>
              </a:tr>
              <a:tr h="11531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Inteligência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emocional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pt-PT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Um negociador bem sucedido tem um elevado grau de inteligência emocional, o que lhe permite gerir as suas próprias emoções e ter empatia com as emoções dos outros. Esta competência ajuda-o a estabelecer relações, a atenuar conflitos e a tomar decisões emocionalmente informadas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Nas negociações para a concessão de licenças de propriedade intelectual relacionadas com a produção de biocombustíveis, é essencial reconhecer e abordar os receios e preocupações de ambas as partes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.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650827"/>
                  </a:ext>
                </a:extLst>
              </a:tr>
              <a:tr h="1084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Adaptabilidade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As negociações raramente correm exatamente como planeado. Os negociadores bem sucedidos são adaptáveis e flexíveis, capazes de mudar e ajustar as suas estratégias em resposta a circunstâncias em mudança ou a desenvolvimentos inesperados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.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Em negociações com um mercado flutuante, um agricultor pode ajustar as estratégias de preços com base na alteração dos preços dos produtos de base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370608"/>
                  </a:ext>
                </a:extLst>
              </a:tr>
              <a:tr h="9524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Ética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 de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negociação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Os negociadores bem sucedidos aderem a normas éticas e mantêm a sua integridade durante todo o processo. Evitam tácitas ou comportamentos enganadores que possam prejudicar a sua reputação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.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Nas negociações da cadeia de abastecimento, um negociador agrícola bem sucedido garante um tratamento justo dos trabalhadores agrícolas e práticas ambientalmente responsáveis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70652"/>
                  </a:ext>
                </a:extLst>
              </a:tr>
              <a:tr h="12766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  <a:tabLst>
                          <a:tab pos="736600" algn="l"/>
                        </a:tabLst>
                      </a:pPr>
                      <a:r>
                        <a:rPr lang="pt-PT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Empatia e construção de relações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A construção de relações positivas com a outra parte é essencial para o êxito das negociações, especialmente nas relações comerciais em curso ou a longo prazo. A empatia permite aos negociadores compreender as necessidades e motivações da outra parte, promovendo a confiança e a cooperação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2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Usar afirmações como: "Consigo compreender como se sente dessa forma" ou "Percebo porque é que isto é importante para si". Estas afirmações transmitem que está a tentar </a:t>
                      </a:r>
                      <a:r>
                        <a:rPr lang="pt-PT" sz="1200" i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empatizar</a:t>
                      </a:r>
                      <a:r>
                        <a:rPr lang="pt-PT" sz="12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 ativamente com o ponto de vista da pessoa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942624"/>
                  </a:ext>
                </a:extLst>
              </a:tr>
            </a:tbl>
          </a:graphicData>
        </a:graphic>
      </p:graphicFrame>
      <p:pic>
        <p:nvPicPr>
          <p:cNvPr id="13" name="Immagine 1">
            <a:extLst>
              <a:ext uri="{FF2B5EF4-FFF2-40B4-BE49-F238E27FC236}">
                <a16:creationId xmlns:a16="http://schemas.microsoft.com/office/drawing/2014/main" id="{8F0E16C8-44A9-10A6-18C0-719D6BB66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" y="2178136"/>
            <a:ext cx="7302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710E4EC4-0E59-BD34-ABF7-38911ACE0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" y="3410596"/>
            <a:ext cx="708025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0A4AEBEC-A8CB-F464-4DC6-E2500BCD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" y="4460315"/>
            <a:ext cx="747712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6ECB864-6E63-1FFD-CE92-A49A9AC2D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" y="5597526"/>
            <a:ext cx="73025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333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59C6D-D429-7C7B-0228-FB62CC45C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269" y="2070406"/>
            <a:ext cx="10547759" cy="2660985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94C020"/>
                </a:solidFill>
                <a:latin typeface="+mn-lt"/>
              </a:rPr>
              <a:t>Curso</a:t>
            </a:r>
            <a:r>
              <a:rPr lang="en-GB" b="1" dirty="0">
                <a:solidFill>
                  <a:srgbClr val="94C020"/>
                </a:solidFill>
                <a:latin typeface="+mn-lt"/>
              </a:rPr>
              <a:t>: VET</a:t>
            </a:r>
            <a:br>
              <a:rPr lang="en-GB" b="1" dirty="0">
                <a:solidFill>
                  <a:srgbClr val="94C020"/>
                </a:solidFill>
                <a:latin typeface="+mn-lt"/>
              </a:rPr>
            </a:br>
            <a:r>
              <a:rPr lang="en-GB" b="1" dirty="0" err="1">
                <a:solidFill>
                  <a:srgbClr val="94C020"/>
                </a:solidFill>
                <a:latin typeface="+mn-lt"/>
              </a:rPr>
              <a:t>Módulo</a:t>
            </a:r>
            <a:r>
              <a:rPr lang="en-GB" b="1" dirty="0">
                <a:solidFill>
                  <a:srgbClr val="94C020"/>
                </a:solidFill>
                <a:latin typeface="+mn-lt"/>
              </a:rPr>
              <a:t>: </a:t>
            </a:r>
            <a:r>
              <a:rPr lang="en-GB" dirty="0" err="1"/>
              <a:t>Competências</a:t>
            </a:r>
            <a:r>
              <a:rPr lang="en-GB" dirty="0"/>
              <a:t> </a:t>
            </a:r>
            <a:r>
              <a:rPr lang="en-GB" dirty="0" err="1"/>
              <a:t>horizontais</a:t>
            </a:r>
            <a:br>
              <a:rPr lang="en-GB" b="1" dirty="0">
                <a:solidFill>
                  <a:srgbClr val="94C020"/>
                </a:solidFill>
                <a:latin typeface="+mn-lt"/>
              </a:rPr>
            </a:br>
            <a:r>
              <a:rPr lang="en-GB" dirty="0" err="1"/>
              <a:t>Unidade</a:t>
            </a:r>
            <a:r>
              <a:rPr lang="en-GB" dirty="0"/>
              <a:t> Curricular</a:t>
            </a:r>
            <a:r>
              <a:rPr lang="en-GB" b="1" dirty="0">
                <a:solidFill>
                  <a:srgbClr val="94C020"/>
                </a:solidFill>
                <a:latin typeface="+mn-lt"/>
              </a:rPr>
              <a:t>: </a:t>
            </a:r>
            <a:r>
              <a:rPr lang="en-GB" dirty="0" err="1"/>
              <a:t>Competências</a:t>
            </a:r>
            <a:r>
              <a:rPr lang="en-GB" dirty="0"/>
              <a:t> </a:t>
            </a:r>
            <a:r>
              <a:rPr lang="en-GB" dirty="0" err="1"/>
              <a:t>transversais</a:t>
            </a:r>
            <a:endParaRPr lang="en-GB" b="1" dirty="0">
              <a:solidFill>
                <a:srgbClr val="94C020"/>
              </a:solidFill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3480B5-24EA-F078-8AFA-9CEF68721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2837"/>
            <a:ext cx="9144000" cy="56173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Autores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CESIE &amp; OTC</a:t>
            </a:r>
          </a:p>
        </p:txBody>
      </p:sp>
    </p:spTree>
    <p:extLst>
      <p:ext uri="{BB962C8B-B14F-4D97-AF65-F5344CB8AC3E}">
        <p14:creationId xmlns:p14="http://schemas.microsoft.com/office/powerpoint/2010/main" val="23652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769600" cy="933581"/>
          </a:xfrm>
        </p:spPr>
        <p:txBody>
          <a:bodyPr>
            <a:noAutofit/>
          </a:bodyPr>
          <a:lstStyle/>
          <a:p>
            <a:r>
              <a:rPr lang="pt-PT" sz="3600" dirty="0"/>
              <a:t>As principais características de um negociador de sucesso</a:t>
            </a:r>
            <a:endParaRPr lang="en-GB" sz="36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81B589C4-9ED0-7AC2-0B87-0EF1442B2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004654"/>
              </p:ext>
            </p:extLst>
          </p:nvPr>
        </p:nvGraphicFramePr>
        <p:xfrm>
          <a:off x="546100" y="1546653"/>
          <a:ext cx="11061700" cy="4421782"/>
        </p:xfrm>
        <a:graphic>
          <a:graphicData uri="http://schemas.openxmlformats.org/drawingml/2006/table">
            <a:tbl>
              <a:tblPr firstRow="1" firstCol="1" bandRow="1"/>
              <a:tblGrid>
                <a:gridCol w="977900">
                  <a:extLst>
                    <a:ext uri="{9D8B030D-6E8A-4147-A177-3AD203B41FA5}">
                      <a16:colId xmlns:a16="http://schemas.microsoft.com/office/drawing/2014/main" val="2719801874"/>
                    </a:ext>
                  </a:extLst>
                </a:gridCol>
                <a:gridCol w="6959743">
                  <a:extLst>
                    <a:ext uri="{9D8B030D-6E8A-4147-A177-3AD203B41FA5}">
                      <a16:colId xmlns:a16="http://schemas.microsoft.com/office/drawing/2014/main" val="1622507777"/>
                    </a:ext>
                  </a:extLst>
                </a:gridCol>
                <a:gridCol w="3124057">
                  <a:extLst>
                    <a:ext uri="{9D8B030D-6E8A-4147-A177-3AD203B41FA5}">
                      <a16:colId xmlns:a16="http://schemas.microsoft.com/office/drawing/2014/main" val="4167120749"/>
                    </a:ext>
                  </a:extLst>
                </a:gridCol>
              </a:tblGrid>
              <a:tr h="3429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CARACTERISTICAS</a:t>
                      </a:r>
                    </a:p>
                  </a:txBody>
                  <a:tcPr marL="46238" marR="46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EXEMPLOS</a:t>
                      </a:r>
                    </a:p>
                  </a:txBody>
                  <a:tcPr marL="46238" marR="462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C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31186"/>
                  </a:ext>
                </a:extLst>
              </a:tr>
              <a:tr h="11531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Consciência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 cultural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Nas negociações internacionais ou interculturais, é fundamental compreender as diferenças culturais. Os negociadores de sucesso têm consciência cultural e podem adaptar a sua abordagem para serem respeitosos e eficazes em diversos contextos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5631" marR="65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Numa negociação com homólogos japoneses, estar ciente da sua preferência pela comunicação indireta e por sinais não verbais (como o silêncio) pode evitar interpretações erradas e facilitar um processo de negociação mais suave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5631" marR="65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650827"/>
                  </a:ext>
                </a:extLst>
              </a:tr>
              <a:tr h="10844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Pensamento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estratégico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Os negociadores utilizam o pensamento estratégico para planear as suas ações e antecipar as respostas da outra parte. Isto inclui compreender a teoria dos jogos, avaliar o valor relativo das concessões e ter uma estratégia clara para atingir os seus objetivos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5631" marR="65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Ao negociar a compra de terras para expansão, o pensamento estratégico envolve a avaliação da viabilidade a longo prazo do investimento e o seu alinhamento com o objetivo da exploração.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5631" marR="65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370608"/>
                  </a:ext>
                </a:extLst>
              </a:tr>
              <a:tr h="9524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 Sans" panose="020B0606030504020204" pitchFamily="34" charset="0"/>
                      </a:endParaRPr>
                    </a:p>
                  </a:txBody>
                  <a:tcPr marL="46238" marR="462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pt-PT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Competências de resolução de conflitos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pt-PT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Os conflitos são uma parte natural da negociação. Os negociadores bem sucedidos têm fortes capacidades de resolução de conflitos, que utilizam para encontrar um terreno comum e evitar a escalada dos litígios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5631" marR="65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Open Sans" panose="020B0606030504020204" pitchFamily="34" charset="0"/>
                        </a:rPr>
                        <a:t>Numa negociação com um interlocutor agressivo, identificar sinais de escalada, tais como vozes elevadas ou linguagem agressiva, e tomar medidas para acalmar a tensão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5631" marR="65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70652"/>
                  </a:ext>
                </a:extLst>
              </a:tr>
            </a:tbl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6CDF306D-22E7-554F-5B61-CF7A3E57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4" y="2158031"/>
            <a:ext cx="776510" cy="7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646A305-CDBA-44B2-13C8-5FD0FDA8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8" y="3467781"/>
            <a:ext cx="756166" cy="73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1535229286">
            <a:extLst>
              <a:ext uri="{FF2B5EF4-FFF2-40B4-BE49-F238E27FC236}">
                <a16:creationId xmlns:a16="http://schemas.microsoft.com/office/drawing/2014/main" id="{FBE0E6DD-A73E-CF68-18B0-AA098A9B7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4" y="4544423"/>
            <a:ext cx="776510" cy="76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897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Como analisar uma situação de negociação</a:t>
            </a:r>
            <a:r>
              <a:rPr lang="it-IT" sz="4400" dirty="0"/>
              <a:t>?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05FED67-39CC-F664-69B8-DF575C3F0ADB}"/>
              </a:ext>
            </a:extLst>
          </p:cNvPr>
          <p:cNvSpPr txBox="1"/>
          <p:nvPr/>
        </p:nvSpPr>
        <p:spPr>
          <a:xfrm>
            <a:off x="550506" y="1625537"/>
            <a:ext cx="10879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</a:rPr>
              <a:t>Analisar uma situação de negociação </a:t>
            </a: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</a:rPr>
              <a:t>implica recolher e processar informações, avaliar os principais fatores em jogo e formular uma estratégia com base nessa análise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81F2BE5-BCA2-2302-EBA0-FA43C7C3A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7" y="2427389"/>
            <a:ext cx="3551229" cy="2432050"/>
          </a:xfrm>
          <a:prstGeom prst="rect">
            <a:avLst/>
          </a:pr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95DA5CA-94BE-A97D-48E9-B9712FE9319F}"/>
              </a:ext>
            </a:extLst>
          </p:cNvPr>
          <p:cNvSpPr txBox="1"/>
          <p:nvPr/>
        </p:nvSpPr>
        <p:spPr>
          <a:xfrm>
            <a:off x="4344686" y="3487893"/>
            <a:ext cx="3291132" cy="2053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2000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Compreender a situação e planear a sua abordagem </a:t>
            </a: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aumenta as suas hipóteses de chegar a um acordo satisfatório para todas as partes envolvidas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F4C6FA7-C997-047F-8C67-55029B146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565" y="3810540"/>
            <a:ext cx="3551228" cy="24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43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Como analisar uma situação de negociação?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0DE5F5-F5CD-EFF5-3EEE-18BDF83C7F5E}"/>
              </a:ext>
            </a:extLst>
          </p:cNvPr>
          <p:cNvSpPr txBox="1"/>
          <p:nvPr/>
        </p:nvSpPr>
        <p:spPr>
          <a:xfrm>
            <a:off x="656252" y="1491664"/>
            <a:ext cx="1087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Para analisar corretamente uma situação de negociação, é possível inspirar-se no seguinte processo em 5 etapas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AD1316-00FE-8C11-7A15-2304A5D9B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01" y="1860996"/>
            <a:ext cx="6512793" cy="4464676"/>
          </a:xfrm>
          <a:prstGeom prst="rect">
            <a:avLst/>
          </a:prstGeom>
          <a:noFill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8684BF-D7E8-3981-DD00-54836B97BC20}"/>
              </a:ext>
            </a:extLst>
          </p:cNvPr>
          <p:cNvSpPr txBox="1"/>
          <p:nvPr/>
        </p:nvSpPr>
        <p:spPr>
          <a:xfrm>
            <a:off x="9428596" y="5525353"/>
            <a:ext cx="1587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As cinco etapas da análise da negociação (Fonte: elaboração própria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56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Como analisar uma situação de negociação</a:t>
            </a:r>
            <a:r>
              <a:rPr lang="it-IT" sz="4400" dirty="0"/>
              <a:t>?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A9E473-1A66-D75A-47D1-9AF8C403121A}"/>
              </a:ext>
            </a:extLst>
          </p:cNvPr>
          <p:cNvSpPr txBox="1"/>
          <p:nvPr/>
        </p:nvSpPr>
        <p:spPr>
          <a:xfrm>
            <a:off x="5143012" y="3046112"/>
            <a:ext cx="1905972" cy="400110"/>
          </a:xfrm>
          <a:prstGeom prst="rect">
            <a:avLst/>
          </a:prstGeom>
          <a:solidFill>
            <a:schemeClr val="accent2"/>
          </a:solidFill>
          <a:ln>
            <a:solidFill>
              <a:srgbClr val="FF705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IDENTIFICAÇÃO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4133304-E6AC-BBC5-719F-1D6ACE11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67" y="1676693"/>
            <a:ext cx="1390261" cy="129242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4F8BE2-56BA-1C96-616D-F8E5318B7AFA}"/>
              </a:ext>
            </a:extLst>
          </p:cNvPr>
          <p:cNvSpPr txBox="1"/>
          <p:nvPr/>
        </p:nvSpPr>
        <p:spPr>
          <a:xfrm>
            <a:off x="656251" y="3761575"/>
            <a:ext cx="10879492" cy="180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Identificar os atores: </a:t>
            </a:r>
            <a:r>
              <a:rPr lang="pt-PT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Primeiro, descubra quem está envolvido na negociação. Quem são as pessoas ou grupos que têm interesse no resultado? Faça uma lista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.</a:t>
            </a:r>
            <a:endParaRPr lang="it-IT" sz="18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endParaRPr lang="it-IT" sz="18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PT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Avaliar o equilíbrio de poder: </a:t>
            </a:r>
            <a:r>
              <a:rPr lang="pt-PT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Pense em quem tem mais influência ou poder na negociação. Isto pode ajudá-lo a compreender quem pode estar em vantagem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.</a:t>
            </a:r>
            <a:endParaRPr lang="it-IT" sz="18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066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Como analisar uma situação de negociação</a:t>
            </a:r>
            <a:r>
              <a:rPr lang="it-IT" sz="4400" dirty="0"/>
              <a:t>?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4F8BE2-56BA-1C96-616D-F8E5318B7AFA}"/>
              </a:ext>
            </a:extLst>
          </p:cNvPr>
          <p:cNvSpPr txBox="1"/>
          <p:nvPr/>
        </p:nvSpPr>
        <p:spPr>
          <a:xfrm>
            <a:off x="656251" y="3761575"/>
            <a:ext cx="108794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Pesquisar e recolher informações </a:t>
            </a: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 o contexto mais alargado da negociação. Isto pode incluir tendências da indústria, condições de mercado, considerações legais e regulamentares e quaisquer fatores externos que possam ter impacto na negociação. Conhecer exatamente a dinâmica interna do contexto garante que nada o pode apanhar de surpresa.</a:t>
            </a:r>
          </a:p>
          <a:p>
            <a:endParaRPr lang="pt-PT" sz="2000" kern="1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atividade de investigação deve ser complementada pela análise de interesses e posições, o que significa distinguir entre as posições declaradas da outra parte (o que pretendem) e os seus interesses subjacentes (porque o pretendem). 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DA9A04-72D3-73E1-0CA9-52F920FD676C}"/>
              </a:ext>
            </a:extLst>
          </p:cNvPr>
          <p:cNvSpPr txBox="1"/>
          <p:nvPr/>
        </p:nvSpPr>
        <p:spPr>
          <a:xfrm>
            <a:off x="5446127" y="3046112"/>
            <a:ext cx="1323191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PESQUISA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0EE379-DF17-03F1-7D2B-082227B8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04" y="1690688"/>
            <a:ext cx="1323191" cy="12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32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Como analisar uma situação de negociação</a:t>
            </a:r>
            <a:r>
              <a:rPr lang="it-IT" sz="4400" dirty="0"/>
              <a:t>?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25</a:t>
            </a:fld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4F8BE2-56BA-1C96-616D-F8E5318B7AFA}"/>
              </a:ext>
            </a:extLst>
          </p:cNvPr>
          <p:cNvSpPr txBox="1"/>
          <p:nvPr/>
        </p:nvSpPr>
        <p:spPr>
          <a:xfrm>
            <a:off x="678605" y="3753186"/>
            <a:ext cx="10879492" cy="2297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Compreender os interesses: </a:t>
            </a:r>
            <a:r>
              <a:rPr lang="pt-PT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De seguida, tente compreender o que cada parte pretende. Quais são os seus objetivos e desejos nesta negociação? É como descobrir o que cada pessoa espera obter.</a:t>
            </a:r>
            <a:endParaRPr lang="it-IT" sz="20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en-US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endParaRPr lang="it-IT" sz="20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PT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Planeie a sua abordagem: </a:t>
            </a:r>
            <a:r>
              <a:rPr lang="pt-PT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Com base no que aprendeu, planeie a forma como pretende negociar. O que é que vai dizer ou fazer para se aproximar do que pretende, tendo em conta os interesses da outra parte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?</a:t>
            </a:r>
            <a:endParaRPr lang="it-IT" sz="20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D6B713-8D59-8E35-3B9E-4E465F8B7CEE}"/>
              </a:ext>
            </a:extLst>
          </p:cNvPr>
          <p:cNvSpPr txBox="1"/>
          <p:nvPr/>
        </p:nvSpPr>
        <p:spPr>
          <a:xfrm>
            <a:off x="4670849" y="3046112"/>
            <a:ext cx="2834851" cy="400110"/>
          </a:xfrm>
          <a:prstGeom prst="rect">
            <a:avLst/>
          </a:prstGeom>
          <a:solidFill>
            <a:srgbClr val="18B3A7"/>
          </a:solidFill>
          <a:ln>
            <a:solidFill>
              <a:srgbClr val="18B3A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ANÁLISE E AVALIAÇÃO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838DD2-AA65-8639-99E1-566D04B8FB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1354" y="1690688"/>
            <a:ext cx="1073995" cy="11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Como analisar uma situação de negociação</a:t>
            </a:r>
            <a:r>
              <a:rPr lang="it-IT" sz="4400" dirty="0"/>
              <a:t>?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26</a:t>
            </a:fld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4F8BE2-56BA-1C96-616D-F8E5318B7AFA}"/>
              </a:ext>
            </a:extLst>
          </p:cNvPr>
          <p:cNvSpPr txBox="1"/>
          <p:nvPr/>
        </p:nvSpPr>
        <p:spPr>
          <a:xfrm>
            <a:off x="656254" y="3898087"/>
            <a:ext cx="10879492" cy="1929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Identificar alternativas: </a:t>
            </a:r>
            <a:r>
              <a:rPr lang="pt-PT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Pense em diferentes opções ou soluções que possam funcionar para todos os envolvidos. Que outras opções existem para além da principal que está a ser discutida?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20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PT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Considerar as soluções de compromisso: </a:t>
            </a:r>
            <a:r>
              <a:rPr lang="pt-PT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Por vezes, pode ser necessário abdicar de algo para obter outra coisa. Pense no que está disposto a comprometer e no que é mais importante para si.</a:t>
            </a:r>
            <a:endParaRPr lang="it-IT" sz="20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D6B713-8D59-8E35-3B9E-4E465F8B7CEE}"/>
              </a:ext>
            </a:extLst>
          </p:cNvPr>
          <p:cNvSpPr txBox="1"/>
          <p:nvPr/>
        </p:nvSpPr>
        <p:spPr>
          <a:xfrm>
            <a:off x="4670849" y="3046112"/>
            <a:ext cx="2834851" cy="400110"/>
          </a:xfrm>
          <a:prstGeom prst="rect">
            <a:avLst/>
          </a:prstGeom>
          <a:solidFill>
            <a:srgbClr val="18B3A7"/>
          </a:solidFill>
          <a:ln>
            <a:solidFill>
              <a:srgbClr val="18B3A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ANÁLISE E AVALIAÇÃO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838DD2-AA65-8639-99E1-566D04B8FB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1354" y="1690688"/>
            <a:ext cx="1073995" cy="11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3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Como analisar uma situação de negociação</a:t>
            </a:r>
            <a:r>
              <a:rPr lang="it-IT" sz="4400" dirty="0"/>
              <a:t>?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27</a:t>
            </a:fld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4F8BE2-56BA-1C96-616D-F8E5318B7AFA}"/>
              </a:ext>
            </a:extLst>
          </p:cNvPr>
          <p:cNvSpPr txBox="1"/>
          <p:nvPr/>
        </p:nvSpPr>
        <p:spPr>
          <a:xfrm>
            <a:off x="656251" y="3761575"/>
            <a:ext cx="10879492" cy="2297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Antecipar reações: </a:t>
            </a:r>
            <a:r>
              <a:rPr lang="pt-PT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Pense na forma como as outras partes poderão reagir às suas propostas e como responderá às suas sugestões. Isto ajuda-o a estar preparado para diferentes cenários.</a:t>
            </a:r>
            <a:endParaRPr lang="it-IT" sz="20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en-US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 </a:t>
            </a:r>
            <a:endParaRPr lang="it-IT" sz="20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PT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Rever e ajustar: </a:t>
            </a:r>
            <a:r>
              <a:rPr lang="pt-PT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À medida que a negociação se desenrola, seja flexível. Se as coisas não estiverem a correr como planeado, não há problema em ajustar a sua estratégia com base em novas informações ou na alteração das circunstâncias.</a:t>
            </a:r>
            <a:endParaRPr lang="it-IT" sz="20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F8E670-4F5C-4894-62B8-1838E0052F14}"/>
              </a:ext>
            </a:extLst>
          </p:cNvPr>
          <p:cNvSpPr txBox="1"/>
          <p:nvPr/>
        </p:nvSpPr>
        <p:spPr>
          <a:xfrm>
            <a:off x="4761466" y="3051559"/>
            <a:ext cx="2642634" cy="400110"/>
          </a:xfrm>
          <a:prstGeom prst="rect">
            <a:avLst/>
          </a:prstGeom>
          <a:solidFill>
            <a:srgbClr val="414B82"/>
          </a:solidFill>
          <a:ln>
            <a:solidFill>
              <a:srgbClr val="414B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ANÁLISE E REFLEXÃO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48DE66-5447-C241-3A59-9830BAC17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89" y="1650618"/>
            <a:ext cx="656023" cy="12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28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713"/>
            <a:ext cx="10515600" cy="1009651"/>
          </a:xfrm>
        </p:spPr>
        <p:txBody>
          <a:bodyPr/>
          <a:lstStyle/>
          <a:p>
            <a:r>
              <a:rPr lang="it-IT" dirty="0"/>
              <a:t>Atividade prática #2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766B8E2-068B-EEA1-A5E2-380A72508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10285072" cy="4394200"/>
          </a:xfrm>
        </p:spPr>
        <p:txBody>
          <a:bodyPr/>
          <a:lstStyle/>
          <a:p>
            <a:pPr marL="0" indent="0" algn="ctr">
              <a:buNone/>
            </a:pPr>
            <a:endParaRPr lang="en-US" sz="2800" i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i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Estudo</a:t>
            </a:r>
            <a:r>
              <a:rPr lang="en-US" sz="3200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i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caso</a:t>
            </a:r>
            <a:endParaRPr lang="en-US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PT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Está prestes a encontrar-se com um potencial cliente que está interessado em promover os seus produtos numa grande cadeia de supermercados. O potencial cliente fez-lhe saber, desde o início, que iria querer uma pechincha do seu trabalho. Pelo seu tom de voz e pelas palavras utilizadas, apercebeu-se de que ele é assertivo e dominante. Qual é a melhor forma de lidar com esta personalidade sem perder a negociação.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040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Estilos e técnicas de negociação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F4244E-80AC-74AA-00D3-1FC8A88452DE}"/>
              </a:ext>
            </a:extLst>
          </p:cNvPr>
          <p:cNvSpPr txBox="1"/>
          <p:nvPr/>
        </p:nvSpPr>
        <p:spPr>
          <a:xfrm>
            <a:off x="550505" y="1566989"/>
            <a:ext cx="10879493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Os estilos e técnicas de negociação 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podem variar consoante os objetivos, a relação entre as partes e o contexto da negociação.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A394EE-2EE1-0EA7-7861-DCEF7503A895}"/>
              </a:ext>
            </a:extLst>
          </p:cNvPr>
          <p:cNvSpPr txBox="1"/>
          <p:nvPr/>
        </p:nvSpPr>
        <p:spPr>
          <a:xfrm>
            <a:off x="550505" y="2356378"/>
            <a:ext cx="10879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 contexto agrícola, as negociações giram frequentemente em torno de questões como a utilização das terras, a afetação de recursos, a fixação de preços e a conformidade regulamentar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6B257F-0B75-9D91-8A87-1C48385F3E42}"/>
              </a:ext>
            </a:extLst>
          </p:cNvPr>
          <p:cNvSpPr txBox="1"/>
          <p:nvPr/>
        </p:nvSpPr>
        <p:spPr>
          <a:xfrm>
            <a:off x="2042889" y="3354387"/>
            <a:ext cx="9447757" cy="159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b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Negociação</a:t>
            </a:r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competitiva</a:t>
            </a:r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Open Sans" panose="020B0606030504020204" pitchFamily="34" charset="0"/>
            </a:endParaRPr>
          </a:p>
          <a:p>
            <a:pPr lvl="0" algn="just">
              <a:spcAft>
                <a:spcPts val="800"/>
              </a:spcAft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 negociação competitiva, cada parte persegue os seus próprios interesses de forma agressiva, encarando frequentemente a negociação como um jogo de soma zero em que o ganho de uma parte é a perda da outra. Este estilo pode ser conflituoso e centrado na obtenção de concessões da outra parte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8B4AF9C-E4A7-DB94-B8B9-ECFD57237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8" y="3278809"/>
            <a:ext cx="1669894" cy="144281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27AA34-23A2-9B05-4380-C893A3BAB48D}"/>
              </a:ext>
            </a:extLst>
          </p:cNvPr>
          <p:cNvSpPr txBox="1"/>
          <p:nvPr/>
        </p:nvSpPr>
        <p:spPr>
          <a:xfrm>
            <a:off x="489855" y="5156920"/>
            <a:ext cx="11000791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PT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Exemplo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As negociações competitivas na agricultura podem ocorrer quando vários agricultores estão a competir por recursos hídricos limitados para irrigação durante uma seca. Cada agricultor pode defender agressivamente a sua quota de água, tentando assegurar uma quota maior à custa dos outros.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9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Conteúdo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Comunicação interpessoal e eficaz</a:t>
            </a:r>
          </a:p>
          <a:p>
            <a:endParaRPr lang="pt-PT" dirty="0"/>
          </a:p>
          <a:p>
            <a:r>
              <a:rPr lang="pt-PT" dirty="0"/>
              <a:t>O que é uma comunicação eficaz?</a:t>
            </a:r>
          </a:p>
          <a:p>
            <a:endParaRPr lang="pt-PT" dirty="0"/>
          </a:p>
          <a:p>
            <a:r>
              <a:rPr lang="pt-PT" dirty="0"/>
              <a:t>Comunicação verbal e não-verbal</a:t>
            </a:r>
          </a:p>
          <a:p>
            <a:endParaRPr lang="pt-PT" dirty="0"/>
          </a:p>
          <a:p>
            <a:r>
              <a:rPr lang="pt-PT" dirty="0"/>
              <a:t>Falar eficazmente e ouvir ativamente</a:t>
            </a:r>
          </a:p>
          <a:p>
            <a:endParaRPr lang="pt-PT" dirty="0"/>
          </a:p>
          <a:p>
            <a:r>
              <a:rPr lang="pt-PT" dirty="0"/>
              <a:t>Barreiras à comunicação</a:t>
            </a:r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51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Estilos e técnicas de negociação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30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6B257F-0B75-9D91-8A87-1C48385F3E42}"/>
              </a:ext>
            </a:extLst>
          </p:cNvPr>
          <p:cNvSpPr txBox="1"/>
          <p:nvPr/>
        </p:nvSpPr>
        <p:spPr>
          <a:xfrm>
            <a:off x="2042889" y="1563687"/>
            <a:ext cx="9447757" cy="136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b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Negociação</a:t>
            </a:r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colaborativa</a:t>
            </a:r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Também conhecida como negociação integrativa ou vantajosa para ambas as partes, dá ênfase à procura de soluções mutuamente benéficas. As partes trabalham em conjunto para identificar interesses comuns e soluções criativas que maximizem o valor para todos os envolvidos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27AA34-23A2-9B05-4380-C893A3BAB48D}"/>
              </a:ext>
            </a:extLst>
          </p:cNvPr>
          <p:cNvSpPr txBox="1"/>
          <p:nvPr/>
        </p:nvSpPr>
        <p:spPr>
          <a:xfrm>
            <a:off x="489855" y="2896320"/>
            <a:ext cx="11000791" cy="120032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Exemplo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negociação colaborativa pode ocorrer quando os agricultores de uma cooperativa procuram comprar coletivamente equipamento agrícola ou negociar com os fornecedores descontos para compras a granel. Ao reunirem recursos e negociarem em conjunto, conseguem melhores condições e custos mais baixos para todos os membros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558C5DF-FE20-C447-2A63-700D4FB44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5" y="1851724"/>
            <a:ext cx="1397455" cy="85816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66F72C-8AB1-94C5-57C2-1B587E96D3EB}"/>
              </a:ext>
            </a:extLst>
          </p:cNvPr>
          <p:cNvSpPr txBox="1"/>
          <p:nvPr/>
        </p:nvSpPr>
        <p:spPr>
          <a:xfrm>
            <a:off x="2042889" y="4066752"/>
            <a:ext cx="9447757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b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Negociação</a:t>
            </a:r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colaborativa</a:t>
            </a:r>
            <a:r>
              <a:rPr lang="en-US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negociação de compromisso implica encontrar soluções intermédias em que cada parte faz concessões para chegar a um acordo. Trata-se de uma abordagem equilibrada que pode não satisfazer totalmente nenhuma das partes, mas que tem por objetivo chegar a um meio-termo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556094-93FD-F784-3C9D-B87556E71B38}"/>
              </a:ext>
            </a:extLst>
          </p:cNvPr>
          <p:cNvSpPr txBox="1"/>
          <p:nvPr/>
        </p:nvSpPr>
        <p:spPr>
          <a:xfrm>
            <a:off x="489855" y="5450185"/>
            <a:ext cx="11000791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Exemplo</a:t>
            </a:r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Num contexto agrícola, as negociações de compromisso podem ocorrer quando agricultores vizinhos não estão de acordo sobre os limites das terras. Em vez de irem a tribunal, podem negociar e chegar a acordo sobre um ajustamento dos limites das terras que satisfaça as necessidades de ambas as partes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9305A95-D9BB-3CE7-9BC6-B8895BB31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5" y="4066752"/>
            <a:ext cx="1259632" cy="11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5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504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382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Conteúdo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Competências de trabalho em equipa e de colaboração</a:t>
            </a:r>
          </a:p>
          <a:p>
            <a:pPr marL="0" indent="0">
              <a:buNone/>
            </a:pPr>
            <a:endParaRPr lang="pt-PT" dirty="0"/>
          </a:p>
          <a:p>
            <a:r>
              <a:rPr lang="pt-PT" dirty="0"/>
              <a:t>O seu papel no sucesso empresarial</a:t>
            </a:r>
          </a:p>
          <a:p>
            <a:pPr marL="0" indent="0">
              <a:buNone/>
            </a:pPr>
            <a:endParaRPr lang="pt-PT" dirty="0"/>
          </a:p>
          <a:p>
            <a:r>
              <a:rPr lang="pt-PT" dirty="0"/>
              <a:t>Equipas eficazes e suas características</a:t>
            </a:r>
          </a:p>
          <a:p>
            <a:pPr marL="0" indent="0">
              <a:buNone/>
            </a:pPr>
            <a:endParaRPr lang="pt-PT" dirty="0"/>
          </a:p>
          <a:p>
            <a:r>
              <a:rPr lang="pt-PT" dirty="0"/>
              <a:t>Definição de objetivos comuns</a:t>
            </a:r>
          </a:p>
          <a:p>
            <a:pPr marL="0" indent="0">
              <a:buNone/>
            </a:pPr>
            <a:endParaRPr lang="pt-PT" dirty="0"/>
          </a:p>
          <a:p>
            <a:r>
              <a:rPr lang="pt-PT" dirty="0"/>
              <a:t>Resolução de conflitos</a:t>
            </a:r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02" y="681038"/>
            <a:ext cx="10435995" cy="944499"/>
          </a:xfrm>
        </p:spPr>
        <p:txBody>
          <a:bodyPr>
            <a:normAutofit/>
          </a:bodyPr>
          <a:lstStyle/>
          <a:p>
            <a:r>
              <a:rPr lang="pt-PT" sz="3600" dirty="0"/>
              <a:t>Competências de trabalho em equipa e de colaboração</a:t>
            </a:r>
            <a:endParaRPr lang="it-IT" sz="36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92CB75E-418B-A9EE-AB9C-4EB4965E2E67}"/>
              </a:ext>
            </a:extLst>
          </p:cNvPr>
          <p:cNvSpPr txBox="1"/>
          <p:nvPr/>
        </p:nvSpPr>
        <p:spPr>
          <a:xfrm>
            <a:off x="550504" y="2593066"/>
            <a:ext cx="1087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Competências importantes nos contextos pessoal e profissional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0747A2-DEFC-0558-710C-57A042CE50CA}"/>
              </a:ext>
            </a:extLst>
          </p:cNvPr>
          <p:cNvSpPr txBox="1"/>
          <p:nvPr/>
        </p:nvSpPr>
        <p:spPr>
          <a:xfrm>
            <a:off x="2152284" y="4143403"/>
            <a:ext cx="9411182" cy="83099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trabalho em equipa </a:t>
            </a:r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combina os esforços individuais de todos os membros da equipa para atingir um objetivo, é normalmente supervisionado por um chefe de equipa e são delegadas tarefas individuais aos membros da equipa para contribuírem para o objetivo final da equipa</a:t>
            </a: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B4115D0-29AF-F60A-598F-0B6187436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70" y="1423291"/>
            <a:ext cx="4705625" cy="212960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2054517-C6B0-4028-90DD-8EE792C63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94" y="3614581"/>
            <a:ext cx="1585098" cy="156985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EB790D9-AA2D-7048-18E0-F60313FEB451}"/>
              </a:ext>
            </a:extLst>
          </p:cNvPr>
          <p:cNvSpPr txBox="1"/>
          <p:nvPr/>
        </p:nvSpPr>
        <p:spPr>
          <a:xfrm>
            <a:off x="550504" y="5474930"/>
            <a:ext cx="9208353" cy="83099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PT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colaboração </a:t>
            </a:r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implica que as pessoas completem um projeto coletivamente, trabalhem em conjunto como iguais - normalmente sem um líder - para apresentar ideias ou tomar decisões em conjunto para atingir um objetivo.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814DE6B-FB5D-1976-14C5-1DDE649552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78366" y="5030902"/>
            <a:ext cx="1585099" cy="143328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678BE9C-C1A9-0BF4-AB0E-02DAD2733476}"/>
              </a:ext>
            </a:extLst>
          </p:cNvPr>
          <p:cNvSpPr txBox="1"/>
          <p:nvPr/>
        </p:nvSpPr>
        <p:spPr>
          <a:xfrm>
            <a:off x="559837" y="1625537"/>
            <a:ext cx="719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Conjunto de capacidades e atributos que permitem aos indivíduos trabalhar eficazmente com outros para atingir objetivos comuns e resolver problemas</a:t>
            </a:r>
            <a:r>
              <a:rPr lang="en-US" sz="1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03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O seu papel no sucesso empresarial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35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DE0865-68D4-CA9E-2B45-B256833262FC}"/>
              </a:ext>
            </a:extLst>
          </p:cNvPr>
          <p:cNvSpPr txBox="1"/>
          <p:nvPr/>
        </p:nvSpPr>
        <p:spPr>
          <a:xfrm>
            <a:off x="684386" y="1690688"/>
            <a:ext cx="1051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PT" sz="2200" i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Duas cabeças são melhores do que uma</a:t>
            </a:r>
            <a:r>
              <a:rPr lang="en-US" sz="22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pt-PT" sz="22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podia ser mais relevante! O trabalho de equipa e a colaboração emergiram, de facto, como a pedra angular do sucesso das empresas</a:t>
            </a:r>
            <a:r>
              <a:rPr lang="en-US" sz="22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CEEB5A-E7DF-0D15-ACF3-343A7EFCD975}"/>
              </a:ext>
            </a:extLst>
          </p:cNvPr>
          <p:cNvSpPr txBox="1"/>
          <p:nvPr/>
        </p:nvSpPr>
        <p:spPr>
          <a:xfrm>
            <a:off x="684386" y="2843921"/>
            <a:ext cx="408422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22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empresas como as explorações agrícolas, que são constituídas por indivíduos com diferentes conjuntos de competências, experiências e conhecimentos, o trabalho em equipa cria uma plataforma onde esta diversidade pode ser aproveitada para um bem maior</a:t>
            </a:r>
            <a:r>
              <a:rPr lang="en-GB" sz="22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7DE8FA2-4517-9A08-EB38-24F445E696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4137" y="2393184"/>
            <a:ext cx="6209663" cy="391263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E058842-1DE7-791C-8434-EF10E16AC170}"/>
              </a:ext>
            </a:extLst>
          </p:cNvPr>
          <p:cNvSpPr txBox="1"/>
          <p:nvPr/>
        </p:nvSpPr>
        <p:spPr>
          <a:xfrm>
            <a:off x="9132951" y="6008043"/>
            <a:ext cx="2716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As cinco etapas da análise da negociação (Fonte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: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  <a:hlinkClick r:id="rId3"/>
              </a:rPr>
              <a:t>Penn State University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73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5319"/>
            <a:ext cx="10515600" cy="1009651"/>
          </a:xfrm>
        </p:spPr>
        <p:txBody>
          <a:bodyPr>
            <a:normAutofit/>
          </a:bodyPr>
          <a:lstStyle/>
          <a:p>
            <a:r>
              <a:rPr lang="pt-PT" dirty="0"/>
              <a:t>Equipas eficazes e suas características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06663"/>
            <a:ext cx="9982200" cy="600074"/>
          </a:xfrm>
        </p:spPr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96600" y="6356350"/>
            <a:ext cx="457200" cy="365125"/>
          </a:xfrm>
        </p:spPr>
        <p:txBody>
          <a:bodyPr/>
          <a:lstStyle/>
          <a:p>
            <a:fld id="{519954A3-9DFD-4C44-94BA-B95130A3BA1C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36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95BF73-39BD-0128-A762-86F93E855926}"/>
              </a:ext>
            </a:extLst>
          </p:cNvPr>
          <p:cNvSpPr txBox="1"/>
          <p:nvPr/>
        </p:nvSpPr>
        <p:spPr>
          <a:xfrm>
            <a:off x="764664" y="1393507"/>
            <a:ext cx="10515600" cy="407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criação de </a:t>
            </a:r>
            <a:r>
              <a:rPr lang="pt-PT" sz="2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equipas eficazes </a:t>
            </a: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é apenas uma caraterística desejável, mas uma necessidade fundamental para alcançar o sucesso</a:t>
            </a:r>
            <a:r>
              <a:rPr lang="en-US" sz="20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Requerem uma abordagem ponderada que tenha em conta as </a:t>
            </a:r>
            <a:r>
              <a:rPr lang="pt-PT" sz="2000" u="sng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qualidades individuais</a:t>
            </a: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 </a:t>
            </a:r>
            <a:r>
              <a:rPr lang="pt-PT" sz="2000" u="sng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dinâmica da colaboração em grupo</a:t>
            </a: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ao mesmo tempo que proporciona uma estrutura para aproveitar os diversos talentos, competências e experiências dos indivíduos para atingir coletivamente objetivos que seriam inatingíveis para uma só pessoa</a:t>
            </a:r>
            <a:r>
              <a:rPr lang="en-US" sz="20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tal, é necessário definir objetivos claros e específicos, bem como atribuir funções e responsabilidades com base nos pontos fortes e nas competências individuais, tendo sempre em conta a oportunidade de formar equipas com membros que tragam competências, antecedentes e perspetivas diferentes</a:t>
            </a:r>
            <a:r>
              <a:rPr lang="en-US" sz="20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rgbClr val="000000"/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381328A-1934-14D1-985D-898E4C8EE7E3}"/>
              </a:ext>
            </a:extLst>
          </p:cNvPr>
          <p:cNvSpPr/>
          <p:nvPr/>
        </p:nvSpPr>
        <p:spPr>
          <a:xfrm>
            <a:off x="3540919" y="4714902"/>
            <a:ext cx="951722" cy="92333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T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A403E19-FAEE-BECC-2211-2AC644E2D032}"/>
              </a:ext>
            </a:extLst>
          </p:cNvPr>
          <p:cNvSpPr/>
          <p:nvPr/>
        </p:nvSpPr>
        <p:spPr>
          <a:xfrm>
            <a:off x="5368747" y="4714901"/>
            <a:ext cx="951722" cy="91537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E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5F1A6EA8-6F6A-AD31-0D48-68D75DD62CA1}"/>
              </a:ext>
            </a:extLst>
          </p:cNvPr>
          <p:cNvSpPr/>
          <p:nvPr/>
        </p:nvSpPr>
        <p:spPr>
          <a:xfrm>
            <a:off x="7176603" y="4714902"/>
            <a:ext cx="951722" cy="92333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A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B24DC67E-6BC7-FB56-AD63-FF42A405449F}"/>
              </a:ext>
            </a:extLst>
          </p:cNvPr>
          <p:cNvSpPr/>
          <p:nvPr/>
        </p:nvSpPr>
        <p:spPr>
          <a:xfrm>
            <a:off x="8822569" y="4714902"/>
            <a:ext cx="951722" cy="92333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B8F8A5-F128-0663-3D8E-C9161C8108D6}"/>
              </a:ext>
            </a:extLst>
          </p:cNvPr>
          <p:cNvSpPr txBox="1"/>
          <p:nvPr/>
        </p:nvSpPr>
        <p:spPr>
          <a:xfrm>
            <a:off x="3396877" y="5710019"/>
            <a:ext cx="1239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</a:p>
          <a:p>
            <a:r>
              <a:rPr lang="en-US" sz="1400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kern="1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400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conjunto)</a:t>
            </a:r>
            <a:endParaRPr lang="it-IT" sz="14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30B8680-02B8-5A67-8AA8-190F9DCB33FE}"/>
              </a:ext>
            </a:extLst>
          </p:cNvPr>
          <p:cNvSpPr txBox="1"/>
          <p:nvPr/>
        </p:nvSpPr>
        <p:spPr>
          <a:xfrm>
            <a:off x="5224704" y="5710019"/>
            <a:ext cx="13801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EVERYONE</a:t>
            </a:r>
          </a:p>
          <a:p>
            <a:r>
              <a:rPr lang="en-US" sz="1400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kern="1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Todo</a:t>
            </a:r>
            <a:r>
              <a:rPr lang="en-US" sz="1400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400" b="1" kern="1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grupo</a:t>
            </a:r>
            <a:r>
              <a:rPr lang="en-US" sz="1400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1400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96E1E6-1D0C-7F87-A705-56AD67EC0B97}"/>
              </a:ext>
            </a:extLst>
          </p:cNvPr>
          <p:cNvSpPr txBox="1"/>
          <p:nvPr/>
        </p:nvSpPr>
        <p:spPr>
          <a:xfrm>
            <a:off x="7078388" y="5710019"/>
            <a:ext cx="11481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ACHIEVES</a:t>
            </a:r>
          </a:p>
          <a:p>
            <a:r>
              <a:rPr lang="en-US" sz="1400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kern="1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Objetivos</a:t>
            </a:r>
            <a:r>
              <a:rPr lang="en-US" sz="1400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14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C6B6ECE-E344-A1FD-A30C-3C0C3BA79E7D}"/>
              </a:ext>
            </a:extLst>
          </p:cNvPr>
          <p:cNvSpPr txBox="1"/>
          <p:nvPr/>
        </p:nvSpPr>
        <p:spPr>
          <a:xfrm>
            <a:off x="8927830" y="5710019"/>
            <a:ext cx="846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</a:p>
          <a:p>
            <a:r>
              <a:rPr lang="en-US" sz="1400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kern="1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en-US" b="1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029197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O seu papel no sucesso empresarial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96600" y="6356350"/>
            <a:ext cx="457200" cy="365125"/>
          </a:xfrm>
        </p:spPr>
        <p:txBody>
          <a:bodyPr/>
          <a:lstStyle/>
          <a:p>
            <a:fld id="{519954A3-9DFD-4C44-94BA-B95130A3BA1C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37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95BF73-39BD-0128-A762-86F93E855926}"/>
              </a:ext>
            </a:extLst>
          </p:cNvPr>
          <p:cNvSpPr txBox="1"/>
          <p:nvPr/>
        </p:nvSpPr>
        <p:spPr>
          <a:xfrm>
            <a:off x="747886" y="1509793"/>
            <a:ext cx="10515600" cy="96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características fundamentais das equipas eficazes são </a:t>
            </a:r>
            <a:r>
              <a:rPr 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inion Pro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7662168-47AC-D03B-A216-0792DFDEC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56" y="1912083"/>
            <a:ext cx="6473059" cy="419418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16D004-3BEB-C0B2-7C70-D5A8D1414BD9}"/>
              </a:ext>
            </a:extLst>
          </p:cNvPr>
          <p:cNvSpPr txBox="1"/>
          <p:nvPr/>
        </p:nvSpPr>
        <p:spPr>
          <a:xfrm>
            <a:off x="8580120" y="5511987"/>
            <a:ext cx="265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rgbClr val="000000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As características fundamentais das equipas eficazes (Fonte</a:t>
            </a:r>
            <a:r>
              <a:rPr lang="en-GB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: </a:t>
            </a:r>
            <a:r>
              <a:rPr lang="en-GB" sz="1200" u="sng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  <a:hlinkClick r:id="rId4"/>
              </a:rPr>
              <a:t>CareerCliff</a:t>
            </a:r>
            <a:r>
              <a:rPr lang="en-GB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702868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Definição</a:t>
            </a:r>
            <a:r>
              <a:rPr lang="en-US" dirty="0"/>
              <a:t> de </a:t>
            </a:r>
            <a:r>
              <a:rPr lang="en-US" dirty="0" err="1"/>
              <a:t>objectivos</a:t>
            </a:r>
            <a:r>
              <a:rPr lang="en-US" dirty="0"/>
              <a:t> </a:t>
            </a:r>
            <a:r>
              <a:rPr lang="en-US" dirty="0" err="1"/>
              <a:t>comuns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96600" y="6356350"/>
            <a:ext cx="457200" cy="365125"/>
          </a:xfrm>
        </p:spPr>
        <p:txBody>
          <a:bodyPr/>
          <a:lstStyle/>
          <a:p>
            <a:fld id="{519954A3-9DFD-4C44-94BA-B95130A3BA1C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38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95BF73-39BD-0128-A762-86F93E855926}"/>
              </a:ext>
            </a:extLst>
          </p:cNvPr>
          <p:cNvSpPr txBox="1"/>
          <p:nvPr/>
        </p:nvSpPr>
        <p:spPr>
          <a:xfrm>
            <a:off x="773053" y="1409125"/>
            <a:ext cx="10515600" cy="208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Um aspeto fundamental do sucesso da equipa, uma vez que </a:t>
            </a: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proporciona uma direção e um objetivo 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comuns a todos os membros da equipa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Alinha os diversos talentos, experiências e energias dos indivíduos de uma equipa, </a:t>
            </a: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transformando um grupo de pessoas numa unidade coesa, que trabalha em harmonia para um único destino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16D004-3BEB-C0B2-7C70-D5A8D1414BD9}"/>
              </a:ext>
            </a:extLst>
          </p:cNvPr>
          <p:cNvSpPr txBox="1"/>
          <p:nvPr/>
        </p:nvSpPr>
        <p:spPr>
          <a:xfrm>
            <a:off x="9281160" y="5569480"/>
            <a:ext cx="2652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rgbClr val="000000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As características fundamentais das equipas eficazes (Fonte</a:t>
            </a:r>
            <a:r>
              <a:rPr lang="en-GB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: </a:t>
            </a:r>
            <a:r>
              <a:rPr lang="en-GB" sz="1200" u="sng" dirty="0" err="1">
                <a:solidFill>
                  <a:srgbClr val="000000"/>
                </a:solidFill>
                <a:ea typeface="Times New Roman" panose="02020603050405020304" pitchFamily="18" charset="0"/>
                <a:cs typeface="Open Sans" panose="020B0606030504020204" pitchFamily="34" charset="0"/>
                <a:hlinkClick r:id="rId2"/>
              </a:rPr>
              <a:t>c</a:t>
            </a:r>
            <a:r>
              <a:rPr lang="en-GB" sz="1200" u="sng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  <a:hlinkClick r:id="rId2"/>
              </a:rPr>
              <a:t>oachcounselcare</a:t>
            </a:r>
            <a:r>
              <a:rPr lang="en-GB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A35AE9-7361-88AA-BBA7-1FE7B048B1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8331" y="2720231"/>
            <a:ext cx="6942829" cy="35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76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Definição</a:t>
            </a:r>
            <a:r>
              <a:rPr lang="en-US" dirty="0"/>
              <a:t> de </a:t>
            </a:r>
            <a:r>
              <a:rPr lang="en-US" dirty="0" err="1"/>
              <a:t>objetivos</a:t>
            </a:r>
            <a:r>
              <a:rPr lang="en-US" dirty="0"/>
              <a:t> </a:t>
            </a:r>
            <a:r>
              <a:rPr lang="en-US" dirty="0" err="1"/>
              <a:t>comuns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96600" y="6356350"/>
            <a:ext cx="457200" cy="365125"/>
          </a:xfrm>
        </p:spPr>
        <p:txBody>
          <a:bodyPr/>
          <a:lstStyle/>
          <a:p>
            <a:fld id="{519954A3-9DFD-4C44-94BA-B95130A3BA1C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39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95BF73-39BD-0128-A762-86F93E855926}"/>
              </a:ext>
            </a:extLst>
          </p:cNvPr>
          <p:cNvSpPr txBox="1"/>
          <p:nvPr/>
        </p:nvSpPr>
        <p:spPr>
          <a:xfrm>
            <a:off x="747886" y="1509793"/>
            <a:ext cx="10515600" cy="1418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 entanto, há sempre a possibilidade de cometer erros quando se tenta definir objetivos comuns. Os mais comuns são</a:t>
            </a:r>
            <a:r>
              <a:rPr lang="en-US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16D004-3BEB-C0B2-7C70-D5A8D1414BD9}"/>
              </a:ext>
            </a:extLst>
          </p:cNvPr>
          <p:cNvSpPr txBox="1"/>
          <p:nvPr/>
        </p:nvSpPr>
        <p:spPr>
          <a:xfrm>
            <a:off x="3352800" y="6169581"/>
            <a:ext cx="46621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PT" sz="1000" dirty="0">
                <a:ea typeface="Times New Roman" panose="02020603050405020304" pitchFamily="18" charset="0"/>
                <a:cs typeface="Open Sans" panose="020B0606030504020204" pitchFamily="34" charset="0"/>
              </a:rPr>
              <a:t>Os erros mais comuns na definição de objetivos comuns (Fonte</a:t>
            </a:r>
            <a:r>
              <a:rPr lang="en-GB" sz="1000" dirty="0"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: </a:t>
            </a:r>
            <a:r>
              <a:rPr lang="en-GB" sz="1000" u="sng" dirty="0" err="1">
                <a:effectLst/>
                <a:ea typeface="Times New Roman" panose="02020603050405020304" pitchFamily="18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Projectcubicle</a:t>
            </a:r>
            <a:r>
              <a:rPr lang="en-GB" sz="1000" dirty="0"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000" dirty="0"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1F62B4-5385-2755-FAD2-1B038861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96" y="1941274"/>
            <a:ext cx="7661008" cy="42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Comunicação</a:t>
            </a:r>
            <a:r>
              <a:rPr lang="en-GB" dirty="0"/>
              <a:t> </a:t>
            </a:r>
            <a:r>
              <a:rPr lang="en-GB" dirty="0" err="1"/>
              <a:t>interpessoal</a:t>
            </a:r>
            <a:r>
              <a:rPr lang="en-GB" dirty="0"/>
              <a:t> e </a:t>
            </a:r>
            <a:r>
              <a:rPr lang="en-GB" dirty="0" err="1"/>
              <a:t>eficaz</a:t>
            </a:r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AF23E6-2A9D-7113-1C19-1D77DBE5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0ECDBB-9B0E-0E62-FB05-E1F28E5E3E2C}"/>
              </a:ext>
            </a:extLst>
          </p:cNvPr>
          <p:cNvSpPr txBox="1"/>
          <p:nvPr/>
        </p:nvSpPr>
        <p:spPr>
          <a:xfrm>
            <a:off x="2864094" y="1584182"/>
            <a:ext cx="3231906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COMUNICAÇÃO INTERPESSOAL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734053-22FF-6AE8-A7B8-8E64E0D0FEB8}"/>
              </a:ext>
            </a:extLst>
          </p:cNvPr>
          <p:cNvSpPr txBox="1"/>
          <p:nvPr/>
        </p:nvSpPr>
        <p:spPr>
          <a:xfrm>
            <a:off x="8120905" y="1584182"/>
            <a:ext cx="26994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COMUNICAÇÃO EFECTIVA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3495949-E113-9788-4E26-ECCD0AB61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31" y="5368574"/>
            <a:ext cx="866627" cy="76913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FB061A0-9236-B9E8-AC61-956A0C52E0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215" y="3814665"/>
            <a:ext cx="932858" cy="8051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187BE64-C7DF-9E1E-9369-893852DE84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567" y="2079657"/>
            <a:ext cx="966157" cy="9143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04CC5B9-FBAD-DB6D-144A-502BB72E6E6D}"/>
              </a:ext>
            </a:extLst>
          </p:cNvPr>
          <p:cNvSpPr txBox="1"/>
          <p:nvPr/>
        </p:nvSpPr>
        <p:spPr>
          <a:xfrm>
            <a:off x="399844" y="3117009"/>
            <a:ext cx="16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Definição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DC3A55-CBCD-ACFB-8FBB-ED53DAC672C2}"/>
              </a:ext>
            </a:extLst>
          </p:cNvPr>
          <p:cNvSpPr txBox="1"/>
          <p:nvPr/>
        </p:nvSpPr>
        <p:spPr>
          <a:xfrm>
            <a:off x="399844" y="4637353"/>
            <a:ext cx="16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Objetivo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1F228E-1DEF-82FE-3787-38A9F8BADB62}"/>
              </a:ext>
            </a:extLst>
          </p:cNvPr>
          <p:cNvSpPr txBox="1"/>
          <p:nvPr/>
        </p:nvSpPr>
        <p:spPr>
          <a:xfrm>
            <a:off x="349884" y="6073332"/>
            <a:ext cx="16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Foco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73D89020-BBA3-5B34-1D6A-9C8E7E202F6F}"/>
              </a:ext>
            </a:extLst>
          </p:cNvPr>
          <p:cNvCxnSpPr/>
          <p:nvPr/>
        </p:nvCxnSpPr>
        <p:spPr>
          <a:xfrm>
            <a:off x="581991" y="3581591"/>
            <a:ext cx="10877550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A9487ABC-56F7-8E15-9398-98B7F2CEECCA}"/>
              </a:ext>
            </a:extLst>
          </p:cNvPr>
          <p:cNvCxnSpPr/>
          <p:nvPr/>
        </p:nvCxnSpPr>
        <p:spPr>
          <a:xfrm>
            <a:off x="581991" y="5132717"/>
            <a:ext cx="10877550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D139CEF-FE1C-6A2F-3B5C-DE2D964F175F}"/>
              </a:ext>
            </a:extLst>
          </p:cNvPr>
          <p:cNvSpPr txBox="1"/>
          <p:nvPr/>
        </p:nvSpPr>
        <p:spPr>
          <a:xfrm>
            <a:off x="2731501" y="2461069"/>
            <a:ext cx="3879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troca de informações, ideias, pensamentos e sentimentos entre indivíduos</a:t>
            </a: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C550B2D-6BB2-027F-EFCB-44536A6FA056}"/>
              </a:ext>
            </a:extLst>
          </p:cNvPr>
          <p:cNvSpPr txBox="1"/>
          <p:nvPr/>
        </p:nvSpPr>
        <p:spPr>
          <a:xfrm>
            <a:off x="2731501" y="4056418"/>
            <a:ext cx="382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o contexto das relações pessoais, sejam elas de carácter profissional ou pessoal</a:t>
            </a:r>
            <a:endParaRPr lang="it-IT" sz="1400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E17AAF4-28A9-A715-47FA-D108D728963C}"/>
              </a:ext>
            </a:extLst>
          </p:cNvPr>
          <p:cNvSpPr txBox="1"/>
          <p:nvPr/>
        </p:nvSpPr>
        <p:spPr>
          <a:xfrm>
            <a:off x="2864094" y="5601989"/>
            <a:ext cx="3613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construir relações e manter a qualidade das interações</a:t>
            </a: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1463B48-8ED6-4C53-3A65-8792CD6B0EB3}"/>
              </a:ext>
            </a:extLst>
          </p:cNvPr>
          <p:cNvSpPr txBox="1"/>
          <p:nvPr/>
        </p:nvSpPr>
        <p:spPr>
          <a:xfrm>
            <a:off x="8120904" y="2461068"/>
            <a:ext cx="3162289" cy="75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a capacidade de transmitir uma mensagem de forma clara, concisa e com impacto</a:t>
            </a: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5E88DE8-2D9B-FB92-4D12-56076502A282}"/>
              </a:ext>
            </a:extLst>
          </p:cNvPr>
          <p:cNvSpPr txBox="1"/>
          <p:nvPr/>
        </p:nvSpPr>
        <p:spPr>
          <a:xfrm>
            <a:off x="8120904" y="4006411"/>
            <a:ext cx="30338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contextos de comunicação interpessoais e organizacionais ou públicos mais alargados</a:t>
            </a: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C891463-029B-82A6-D4F8-90F14B476216}"/>
              </a:ext>
            </a:extLst>
          </p:cNvPr>
          <p:cNvSpPr txBox="1"/>
          <p:nvPr/>
        </p:nvSpPr>
        <p:spPr>
          <a:xfrm>
            <a:off x="8120904" y="5347933"/>
            <a:ext cx="30338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a transmissão bem sucedida de informações ou ideias, assegurando que a mensagem é entregue e recebida como pretendido</a:t>
            </a: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21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36FB6716-2C44-FE02-73B5-D3B52DE2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918" y="2552458"/>
            <a:ext cx="6925282" cy="3777427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Resolução</a:t>
            </a:r>
            <a:r>
              <a:rPr lang="en-US" dirty="0"/>
              <a:t> de </a:t>
            </a:r>
            <a:r>
              <a:rPr lang="en-US" dirty="0" err="1"/>
              <a:t>conflitos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40</a:t>
            </a:fld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DBA3EE-89BE-E932-D7E1-41654DCA6FF8}"/>
              </a:ext>
            </a:extLst>
          </p:cNvPr>
          <p:cNvSpPr txBox="1"/>
          <p:nvPr/>
        </p:nvSpPr>
        <p:spPr>
          <a:xfrm>
            <a:off x="550505" y="1445794"/>
            <a:ext cx="10879493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PT" kern="100" dirty="0">
                <a:ea typeface="Calibri" panose="020F0502020204030204" pitchFamily="34" charset="0"/>
                <a:cs typeface="Times New Roman" panose="02020603050405020304" pitchFamily="18" charset="0"/>
              </a:rPr>
              <a:t>Aspeto crítico do trabalho em equipa, </a:t>
            </a:r>
            <a:r>
              <a:rPr lang="pt-PT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uma vez que aborda os desacordos e tensões inevitáveis </a:t>
            </a:r>
            <a:r>
              <a:rPr lang="pt-PT" kern="100" dirty="0">
                <a:ea typeface="Calibri" panose="020F0502020204030204" pitchFamily="34" charset="0"/>
                <a:cs typeface="Times New Roman" panose="02020603050405020304" pitchFamily="18" charset="0"/>
              </a:rPr>
              <a:t>que surgem quando colaboram indivíduos com perspetivas, antecedentes e prioridades diferentes</a:t>
            </a:r>
            <a:r>
              <a:rPr lang="en-US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C01482D-7152-3C11-8DB2-EEE28D68659E}"/>
              </a:ext>
            </a:extLst>
          </p:cNvPr>
          <p:cNvSpPr txBox="1"/>
          <p:nvPr/>
        </p:nvSpPr>
        <p:spPr>
          <a:xfrm>
            <a:off x="550505" y="2101636"/>
            <a:ext cx="10879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kern="100" dirty="0">
                <a:ea typeface="Calibri" panose="020F0502020204030204" pitchFamily="34" charset="0"/>
                <a:cs typeface="Times New Roman" panose="02020603050405020304" pitchFamily="18" charset="0"/>
              </a:rPr>
              <a:t>Não é a presença de conflitos que define o destino de uma equipa, mas </a:t>
            </a:r>
            <a:r>
              <a:rPr lang="pt-PT" u="sng" kern="100" dirty="0">
                <a:ea typeface="Calibri" panose="020F0502020204030204" pitchFamily="34" charset="0"/>
                <a:cs typeface="Times New Roman" panose="02020603050405020304" pitchFamily="18" charset="0"/>
              </a:rPr>
              <a:t>sim a forma como esses conflitos são geridos e resolvidos que verdadeiramente importa</a:t>
            </a:r>
            <a:r>
              <a:rPr lang="en-US" u="sng" kern="1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4CF70C9-CC49-170A-B4B9-71D80DB93CFD}"/>
              </a:ext>
            </a:extLst>
          </p:cNvPr>
          <p:cNvSpPr txBox="1"/>
          <p:nvPr/>
        </p:nvSpPr>
        <p:spPr>
          <a:xfrm>
            <a:off x="315169" y="3549427"/>
            <a:ext cx="41334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kern="100" dirty="0">
                <a:ea typeface="Calibri" panose="020F0502020204030204" pitchFamily="34" charset="0"/>
                <a:cs typeface="Times New Roman" panose="02020603050405020304" pitchFamily="18" charset="0"/>
              </a:rPr>
              <a:t>Existem </a:t>
            </a:r>
            <a:r>
              <a:rPr lang="pt-PT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5 abordagens diferentes </a:t>
            </a:r>
            <a:r>
              <a:rPr lang="pt-PT" kern="100" dirty="0">
                <a:ea typeface="Calibri" panose="020F0502020204030204" pitchFamily="34" charset="0"/>
                <a:cs typeface="Times New Roman" panose="02020603050405020304" pitchFamily="18" charset="0"/>
              </a:rPr>
              <a:t>para a resolução de conflitos</a:t>
            </a:r>
            <a:r>
              <a:rPr lang="en-US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Evitar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Competir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Colaborar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Acomodação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Comprometer</a:t>
            </a:r>
            <a:r>
              <a:rPr lang="en-US" dirty="0"/>
              <a:t>-se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144FBAB-D230-66E9-D20C-87B5A068D9B8}"/>
              </a:ext>
            </a:extLst>
          </p:cNvPr>
          <p:cNvSpPr txBox="1"/>
          <p:nvPr/>
        </p:nvSpPr>
        <p:spPr>
          <a:xfrm>
            <a:off x="174015" y="6006737"/>
            <a:ext cx="4799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rgbClr val="000000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As características fundamentais das equipas eficazes (Fonte</a:t>
            </a:r>
            <a:r>
              <a:rPr lang="en-GB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: </a:t>
            </a:r>
            <a:r>
              <a:rPr lang="en-GB" sz="12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  <a:hlinkClick r:id="rId3"/>
              </a:rPr>
              <a:t>cmbankng</a:t>
            </a:r>
            <a:r>
              <a:rPr lang="en-GB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84620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35" y="1276349"/>
            <a:ext cx="10515600" cy="1009651"/>
          </a:xfrm>
        </p:spPr>
        <p:txBody>
          <a:bodyPr/>
          <a:lstStyle/>
          <a:p>
            <a:r>
              <a:rPr lang="en-US" dirty="0" err="1"/>
              <a:t>Atividade</a:t>
            </a:r>
            <a:r>
              <a:rPr lang="en-US" dirty="0"/>
              <a:t> #3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41</a:t>
            </a:fld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766B8E2-068B-EEA1-A5E2-380A72508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10285072" cy="4394200"/>
          </a:xfrm>
        </p:spPr>
        <p:txBody>
          <a:bodyPr/>
          <a:lstStyle/>
          <a:p>
            <a:pPr marL="0" indent="0" algn="ctr">
              <a:buNone/>
            </a:pPr>
            <a:endParaRPr lang="en-US" sz="2800" i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Atividade</a:t>
            </a:r>
            <a:r>
              <a:rPr lang="en-US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i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grupo</a:t>
            </a:r>
            <a:endParaRPr lang="en-US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GB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Team working and collaboration skills</a:t>
            </a:r>
            <a:endParaRPr lang="en-GB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629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568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84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Conteúdo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30936"/>
          </a:xfrm>
        </p:spPr>
        <p:txBody>
          <a:bodyPr/>
          <a:lstStyle/>
          <a:p>
            <a:r>
              <a:rPr lang="pt-PT" dirty="0"/>
              <a:t>O processo de tomada de decisão</a:t>
            </a:r>
          </a:p>
          <a:p>
            <a:endParaRPr lang="pt-PT" dirty="0"/>
          </a:p>
          <a:p>
            <a:r>
              <a:rPr lang="pt-PT" dirty="0"/>
              <a:t>Barreiras e preconceitos durante a tomada de decisão</a:t>
            </a:r>
          </a:p>
          <a:p>
            <a:endParaRPr lang="pt-PT" dirty="0"/>
          </a:p>
          <a:p>
            <a:r>
              <a:rPr lang="pt-PT" dirty="0"/>
              <a:t>Resolução criativa de problemas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82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Tomar decisões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Decision making and problem solving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92CB75E-418B-A9EE-AB9C-4EB4965E2E67}"/>
              </a:ext>
            </a:extLst>
          </p:cNvPr>
          <p:cNvSpPr txBox="1"/>
          <p:nvPr/>
        </p:nvSpPr>
        <p:spPr>
          <a:xfrm>
            <a:off x="598203" y="1980339"/>
            <a:ext cx="6119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Sempre que houver um problema, deve ser tomada uma decisão</a:t>
            </a:r>
            <a:r>
              <a:rPr 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8" name="Picture 7" descr="A hand holding a puzzle piece&#10;&#10;Description automatically generated">
            <a:extLst>
              <a:ext uri="{FF2B5EF4-FFF2-40B4-BE49-F238E27FC236}">
                <a16:creationId xmlns:a16="http://schemas.microsoft.com/office/drawing/2014/main" id="{6E458E49-D8EE-EB13-42EF-75EE118DA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18164" y="1685147"/>
            <a:ext cx="4642609" cy="19948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03DEB7-447D-B618-6478-7CB6997AF852}"/>
              </a:ext>
            </a:extLst>
          </p:cNvPr>
          <p:cNvSpPr txBox="1"/>
          <p:nvPr/>
        </p:nvSpPr>
        <p:spPr>
          <a:xfrm>
            <a:off x="6718164" y="4249597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Dois tipos principais de decisores 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11" descr="A diagram of a brain and a light bulb&#10;&#10;Description automatically generated">
            <a:extLst>
              <a:ext uri="{FF2B5EF4-FFF2-40B4-BE49-F238E27FC236}">
                <a16:creationId xmlns:a16="http://schemas.microsoft.com/office/drawing/2014/main" id="{1192ABE9-7852-E809-C861-D272AE99B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03" y="3824351"/>
            <a:ext cx="5352393" cy="24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8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processo de tomada de decisão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Decision making and problem solving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678BE9C-C1A9-0BF4-AB0E-02DAD2733476}"/>
              </a:ext>
            </a:extLst>
          </p:cNvPr>
          <p:cNvSpPr txBox="1"/>
          <p:nvPr/>
        </p:nvSpPr>
        <p:spPr>
          <a:xfrm>
            <a:off x="664803" y="1904366"/>
            <a:ext cx="683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PT" sz="2400" i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processo de fazer uma escolha a partir de uma série de alternativas para alcançar um resultado desejado</a:t>
            </a:r>
            <a:r>
              <a:rPr lang="en-GB" sz="2400" i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GB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400" kern="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Eisenfuhr</a:t>
            </a:r>
            <a:r>
              <a:rPr lang="en-GB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2011) 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Cartoon a cartoon of a person looking at a sign&#10;&#10;Description automatically generated">
            <a:extLst>
              <a:ext uri="{FF2B5EF4-FFF2-40B4-BE49-F238E27FC236}">
                <a16:creationId xmlns:a16="http://schemas.microsoft.com/office/drawing/2014/main" id="{20D940E8-3E98-B5E2-CB0E-92BC3149F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46110" y="1560814"/>
            <a:ext cx="3516089" cy="2345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DDA33-8D11-6D99-F2C8-AFA41E72BF28}"/>
              </a:ext>
            </a:extLst>
          </p:cNvPr>
          <p:cNvSpPr txBox="1"/>
          <p:nvPr/>
        </p:nvSpPr>
        <p:spPr>
          <a:xfrm>
            <a:off x="1182437" y="3639929"/>
            <a:ext cx="65558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3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elementos-chave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definição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Número de opções/alternativas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processo em si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Atividade mental que tem lugar para tomar decisões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Graphic 10" descr="Bubbles outline">
            <a:extLst>
              <a:ext uri="{FF2B5EF4-FFF2-40B4-BE49-F238E27FC236}">
                <a16:creationId xmlns:a16="http://schemas.microsoft.com/office/drawing/2014/main" id="{4F4AF0BC-CF03-4AF8-1542-FCCC97803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35663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86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processo racional de tomada de decisões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Decision making and problem solving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57E2F-BFE9-3CA9-EF83-CB212841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245" y="1132886"/>
            <a:ext cx="8464560" cy="54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75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35" y="1276349"/>
            <a:ext cx="10515600" cy="1009651"/>
          </a:xfrm>
        </p:spPr>
        <p:txBody>
          <a:bodyPr/>
          <a:lstStyle/>
          <a:p>
            <a:r>
              <a:rPr lang="en-US" dirty="0" err="1"/>
              <a:t>Atividade</a:t>
            </a:r>
            <a:r>
              <a:rPr lang="en-US" dirty="0"/>
              <a:t> #4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48</a:t>
            </a:fld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766B8E2-068B-EEA1-A5E2-380A72508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10285072" cy="4394200"/>
          </a:xfrm>
        </p:spPr>
        <p:txBody>
          <a:bodyPr/>
          <a:lstStyle/>
          <a:p>
            <a:pPr marL="0" indent="0" algn="ctr">
              <a:buNone/>
            </a:pPr>
            <a:endParaRPr lang="en-US" sz="2800" i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Discussão</a:t>
            </a:r>
            <a:r>
              <a:rPr lang="en-US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grupo</a:t>
            </a:r>
            <a:r>
              <a:rPr lang="en-US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pt-PT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Tente aplicar o processo racional de tomada de decisão nos casos de</a:t>
            </a:r>
            <a:r>
              <a:rPr lang="en-GB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514350" indent="-514350" algn="ctr">
              <a:buAutoNum type="alphaLcParenR"/>
            </a:pPr>
            <a:r>
              <a:rPr lang="pt-PT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comprar novos sensores de humidade para a sua agroindústria e </a:t>
            </a:r>
            <a:r>
              <a:rPr lang="en-GB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14350" indent="-514350" algn="ctr">
              <a:buAutoNum type="alphaLcParenR"/>
            </a:pPr>
            <a:r>
              <a:rPr lang="pt-PT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escolher o que comer ao almoço</a:t>
            </a:r>
            <a:r>
              <a:rPr lang="en-GB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en-GB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PT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Como é que aplicou o processo em cada caso? </a:t>
            </a:r>
          </a:p>
          <a:p>
            <a:pPr marL="0" indent="0" algn="ctr">
              <a:buNone/>
            </a:pPr>
            <a:r>
              <a:rPr lang="pt-PT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Tiveste de seguir todos os passos em ambos os casos</a:t>
            </a:r>
            <a:r>
              <a:rPr lang="en-GB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08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50" y="735124"/>
            <a:ext cx="11510394" cy="1072581"/>
          </a:xfrm>
        </p:spPr>
        <p:txBody>
          <a:bodyPr>
            <a:normAutofit fontScale="90000"/>
          </a:bodyPr>
          <a:lstStyle/>
          <a:p>
            <a:r>
              <a:rPr lang="pt-PT" dirty="0"/>
              <a:t>Barreiras e preconceitos durante a tomada de decisões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Decision making and problem solving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7C642A-A8CD-9CAB-D8A3-33BB416211A8}"/>
              </a:ext>
            </a:extLst>
          </p:cNvPr>
          <p:cNvSpPr txBox="1"/>
          <p:nvPr/>
        </p:nvSpPr>
        <p:spPr>
          <a:xfrm>
            <a:off x="1030015" y="1807779"/>
            <a:ext cx="58122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Heurística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atalhos mentais que permitem às pessoas tomar decisões rápidas, mas menos do que ótimas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(Drew, 2023).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3A0BB9-9A2A-EF14-079B-DB8B798AB4CD}"/>
              </a:ext>
            </a:extLst>
          </p:cNvPr>
          <p:cNvSpPr txBox="1"/>
          <p:nvPr/>
        </p:nvSpPr>
        <p:spPr>
          <a:xfrm>
            <a:off x="4742793" y="4192040"/>
            <a:ext cx="66110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pt-P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Complexidade do processo com base em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Contexto específico     </a:t>
            </a:r>
          </a:p>
          <a:p>
            <a:pPr lvl="1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Natureza do problema</a:t>
            </a:r>
            <a:r>
              <a:rPr lang="en-US" dirty="0"/>
              <a:t>     </a:t>
            </a:r>
          </a:p>
          <a:p>
            <a:endParaRPr lang="en-US" dirty="0"/>
          </a:p>
        </p:txBody>
      </p:sp>
      <p:pic>
        <p:nvPicPr>
          <p:cNvPr id="9" name="Picture 8" descr="A light bulb drawn on a chalkboard&#10;&#10;Description automatically generated">
            <a:extLst>
              <a:ext uri="{FF2B5EF4-FFF2-40B4-BE49-F238E27FC236}">
                <a16:creationId xmlns:a16="http://schemas.microsoft.com/office/drawing/2014/main" id="{2714DF5A-9E23-9248-E0E5-89C950A47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36222" y="1600631"/>
            <a:ext cx="4798426" cy="2249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F7E23A-7CA5-C26C-5A04-E17A9C3E856C}"/>
              </a:ext>
            </a:extLst>
          </p:cNvPr>
          <p:cNvSpPr txBox="1"/>
          <p:nvPr/>
        </p:nvSpPr>
        <p:spPr>
          <a:xfrm>
            <a:off x="7588468" y="3989875"/>
            <a:ext cx="42461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s://www.actuaries.digital/2018/04/03/biases-and-heuristics-beyond-the-numbers/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4" tooltip="https://creativecommons.org/licenses/by-nc/3.0/"/>
              </a:rPr>
              <a:t>CC BY-NC</a:t>
            </a:r>
            <a:endParaRPr lang="en-GB" sz="900" dirty="0"/>
          </a:p>
        </p:txBody>
      </p:sp>
      <p:pic>
        <p:nvPicPr>
          <p:cNvPr id="18" name="Picture 17" descr="A person drawing a diagram on a chalkboard&#10;&#10;Description automatically generated">
            <a:extLst>
              <a:ext uri="{FF2B5EF4-FFF2-40B4-BE49-F238E27FC236}">
                <a16:creationId xmlns:a16="http://schemas.microsoft.com/office/drawing/2014/main" id="{BE66434E-1A1D-43C9-15D9-3FDC281D1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56141" y="3989875"/>
            <a:ext cx="3447392" cy="18209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EBAFB5-9055-E877-7443-EE0FD452129E}"/>
              </a:ext>
            </a:extLst>
          </p:cNvPr>
          <p:cNvSpPr txBox="1"/>
          <p:nvPr/>
        </p:nvSpPr>
        <p:spPr>
          <a:xfrm>
            <a:off x="1372657" y="5815383"/>
            <a:ext cx="256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6" tooltip="https://here2there.ca/complexity-and-community-change-managing-adaptively-to-improve-effectiveness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39915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6AABBD95-E777-DA95-46DC-FFB0D5EC4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65" y="2271868"/>
            <a:ext cx="5806368" cy="359994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B15B79C-88FB-B604-33F6-E0B1E73E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que é uma comunicação eficaz</a:t>
            </a:r>
            <a:r>
              <a:rPr lang="it-IT" sz="4400" dirty="0"/>
              <a:t>?</a:t>
            </a:r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6730F3-DF3E-43D1-9B3A-409ECEDC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DA0B7F-9557-918C-A445-39F5288D214D}"/>
              </a:ext>
            </a:extLst>
          </p:cNvPr>
          <p:cNvSpPr txBox="1"/>
          <p:nvPr/>
        </p:nvSpPr>
        <p:spPr>
          <a:xfrm>
            <a:off x="550506" y="1625537"/>
            <a:ext cx="10879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 processo de transmissão de informações ou ideias de uma forma que seja compreendida e a mensagem pretendida seja entregue e recebida com sucesso</a:t>
            </a:r>
            <a:endParaRPr lang="it-IT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A9971E9-78D0-CEA0-7B70-FF1EC77F3460}"/>
              </a:ext>
            </a:extLst>
          </p:cNvPr>
          <p:cNvSpPr txBox="1"/>
          <p:nvPr/>
        </p:nvSpPr>
        <p:spPr>
          <a:xfrm>
            <a:off x="908347" y="5164081"/>
            <a:ext cx="513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OBJECTIVO SUPREMO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8956742-7BF3-3B73-4E7A-D33319ABBB9D}"/>
              </a:ext>
            </a:extLst>
          </p:cNvPr>
          <p:cNvSpPr txBox="1"/>
          <p:nvPr/>
        </p:nvSpPr>
        <p:spPr>
          <a:xfrm>
            <a:off x="550504" y="2593066"/>
            <a:ext cx="1087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Competência crucial em contextos pessoais e profissionais</a:t>
            </a:r>
            <a:endParaRPr lang="en-US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143F75-5560-30C1-A9AE-BE1EC66B3EB5}"/>
              </a:ext>
            </a:extLst>
          </p:cNvPr>
          <p:cNvSpPr txBox="1"/>
          <p:nvPr/>
        </p:nvSpPr>
        <p:spPr>
          <a:xfrm>
            <a:off x="550504" y="3077868"/>
            <a:ext cx="5850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Abrange a interação diferenciada da </a:t>
            </a:r>
            <a:r>
              <a:rPr lang="pt-PT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linguagem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pt-PT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tom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da </a:t>
            </a:r>
            <a:r>
              <a:rPr lang="pt-PT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linguagem corporal 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do </a:t>
            </a:r>
            <a:r>
              <a:rPr lang="pt-PT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contexto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92CC06A-3205-E448-77C2-E24B143734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8064" y="3852526"/>
            <a:ext cx="1255176" cy="125517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F5986C1-9CEF-804F-24C8-A630089427F2}"/>
              </a:ext>
            </a:extLst>
          </p:cNvPr>
          <p:cNvSpPr txBox="1"/>
          <p:nvPr/>
        </p:nvSpPr>
        <p:spPr>
          <a:xfrm>
            <a:off x="419935" y="5626661"/>
            <a:ext cx="6111432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Transmitir uma mensagem com precisão e obter a resposta ou ação desejada do recetor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37B1B25-3E8E-FBD5-5614-EC6DB7AF5F96}"/>
              </a:ext>
            </a:extLst>
          </p:cNvPr>
          <p:cNvSpPr txBox="1"/>
          <p:nvPr/>
        </p:nvSpPr>
        <p:spPr>
          <a:xfrm>
            <a:off x="8088838" y="6008348"/>
            <a:ext cx="19924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(Fonte: </a:t>
            </a:r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Open Sans" panose="020B0606030504020204" pitchFamily="34" charset="0"/>
                <a:hlinkClick r:id="rId4"/>
              </a:rPr>
              <a:t>theinvestorsbook</a:t>
            </a:r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43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150"/>
            <a:ext cx="3932237" cy="1238249"/>
          </a:xfrm>
        </p:spPr>
        <p:txBody>
          <a:bodyPr anchor="b">
            <a:normAutofit/>
          </a:bodyPr>
          <a:lstStyle/>
          <a:p>
            <a:r>
              <a:rPr lang="it-IT" dirty="0"/>
              <a:t>Erros e preconceitos comuns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A3EF5-1606-24CA-B2E8-1D34072B1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709" y="987425"/>
            <a:ext cx="5865157" cy="5146675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E5947BE-E4BA-B60A-E91F-4758CC49D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807" y="2057400"/>
            <a:ext cx="3932237" cy="4076700"/>
          </a:xfrm>
        </p:spPr>
        <p:txBody>
          <a:bodyPr>
            <a:normAutofit lnSpcReduction="10000"/>
          </a:bodyPr>
          <a:lstStyle/>
          <a:p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PODEM: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 consciente ou inconsciente,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Conduzir a uma má tomada de decisões,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Fazer emergir os preconceitos de uma pessoa,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Levar uma pessoa a sobrestimar as suas capacidades,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Levar a mal-entendidos com os outros,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Conduzir a processos de pensamento incorretos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Module: Horizontal Skills / Learning Unit: Soft Skills / Sub Unit: Decision making and problem solving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7FF74-C60E-33E8-4AD9-377420E0EABB}"/>
              </a:ext>
            </a:extLst>
          </p:cNvPr>
          <p:cNvSpPr txBox="1"/>
          <p:nvPr/>
        </p:nvSpPr>
        <p:spPr>
          <a:xfrm>
            <a:off x="7023540" y="5964823"/>
            <a:ext cx="2393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Smith et al (2012)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335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829"/>
            <a:ext cx="9060957" cy="820464"/>
          </a:xfrm>
        </p:spPr>
        <p:txBody>
          <a:bodyPr anchor="b">
            <a:normAutofit/>
          </a:bodyPr>
          <a:lstStyle/>
          <a:p>
            <a:r>
              <a:rPr lang="pt-PT" dirty="0"/>
              <a:t>Como ultrapassar preconceitos e erros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Module: Horizontal Skills / Learning Unit: Soft Skills / Sub Unit: Decision making and problem solving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48675C0-40EA-B6CB-9E81-74379C624E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589512"/>
              </p:ext>
            </p:extLst>
          </p:nvPr>
        </p:nvGraphicFramePr>
        <p:xfrm>
          <a:off x="1881352" y="1816069"/>
          <a:ext cx="8278648" cy="4322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3008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35" y="929508"/>
            <a:ext cx="10515600" cy="1009651"/>
          </a:xfrm>
        </p:spPr>
        <p:txBody>
          <a:bodyPr/>
          <a:lstStyle/>
          <a:p>
            <a:r>
              <a:rPr lang="en-US" dirty="0" err="1"/>
              <a:t>Atividade</a:t>
            </a:r>
            <a:r>
              <a:rPr lang="en-US" dirty="0"/>
              <a:t> #5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Effective negotiations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52</a:t>
            </a:fld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766B8E2-068B-EEA1-A5E2-380A72508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10285072" cy="43942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400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Estudo</a:t>
            </a:r>
            <a:r>
              <a:rPr lang="en-US" sz="3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3400" kern="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caso</a:t>
            </a:r>
            <a:r>
              <a:rPr lang="en-US" sz="34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4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PT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Está a gerir uma empresa agrícola com dois dos seus melhores amigos. Os três têm uma formação académica muito boa em estudos relevantes no domínio da agricultura, gestão e marketing, que são complementares entre si e obrigatórios para gerir com êxito uma empresa deste tipo. A vossa empresa está interessada em participar num esquema de colaboração com outras empresas agroindustriais locais, com o objetivo de expandir a sua rede e chegar a mais clientes. No entanto, após um ano de participação nesta colaboração, nada parece ter mudado, não só para a sua empresa, mas também para o resto da rede. Os seus parceiros, com base na sua experiência, tentam convencê-lo a aceitar que os tribunais resolvam a situação como única solução, porque os restantes parceiros do esquema de colaboração o fizeram e porque acreditam firmemente que é assim que as coisas funcionam em situações semelhantes. </a:t>
            </a:r>
            <a:endParaRPr lang="en-GB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GB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	</a:t>
            </a:r>
            <a:r>
              <a:rPr lang="pt-PT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Perceber que tipo de erros os seus parceiros cometeram que o impedem de tomar a melhor decisão</a:t>
            </a:r>
            <a:r>
              <a:rPr lang="en-GB" i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en-GB" i="1" kern="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32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t-PT" dirty="0"/>
              <a:t>O papel da criatividade na resolução de problemas</a:t>
            </a:r>
            <a:endParaRPr lang="it-IT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6A7C5-C225-B919-933A-25B7176CF605}"/>
              </a:ext>
            </a:extLst>
          </p:cNvPr>
          <p:cNvSpPr txBox="1"/>
          <p:nvPr/>
        </p:nvSpPr>
        <p:spPr>
          <a:xfrm>
            <a:off x="838199" y="1825626"/>
            <a:ext cx="5458097" cy="160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it-IT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pt-PT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tendência para gerar ou reconhecer ideias, alternativas ou possibilidades que possam ser úteis na resolução de problemas, na comunicação com os outros e no entretenimento de nós próprios e dos outros</a:t>
            </a:r>
            <a:r>
              <a:rPr lang="it-IT" sz="20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”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(Franken, 1994). 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person sitting on a chair with gears&#10;&#10;Description automatically generated">
            <a:extLst>
              <a:ext uri="{FF2B5EF4-FFF2-40B4-BE49-F238E27FC236}">
                <a16:creationId xmlns:a16="http://schemas.microsoft.com/office/drawing/2014/main" id="{0DCCED53-FE87-87E6-54F6-F41BD3D80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71482" y="2307630"/>
            <a:ext cx="3925118" cy="2766235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Module: Horizontal Skills / Learning Unit: Soft Skills / Sub Unit: Decision making and problem solving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ACD06-A1D4-39E5-A99E-FDF8C7FC5894}"/>
              </a:ext>
            </a:extLst>
          </p:cNvPr>
          <p:cNvSpPr txBox="1"/>
          <p:nvPr/>
        </p:nvSpPr>
        <p:spPr>
          <a:xfrm>
            <a:off x="877612" y="3867608"/>
            <a:ext cx="57833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pt-PT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Resolução de problemas com Relevância e Novidade</a:t>
            </a:r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(Doherty, 2020) </a:t>
            </a:r>
            <a:r>
              <a:rPr lang="en-GB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onde</a:t>
            </a:r>
            <a:r>
              <a:rPr lang="en-GB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Relevância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solução efetiva fornecida para um problema específico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Novidade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solução que não foi feita antes em termos de genuinidade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8C3454E-BC36-722D-0700-CAAC023E28DD}"/>
              </a:ext>
            </a:extLst>
          </p:cNvPr>
          <p:cNvSpPr/>
          <p:nvPr/>
        </p:nvSpPr>
        <p:spPr>
          <a:xfrm>
            <a:off x="426732" y="4500564"/>
            <a:ext cx="591208" cy="2859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B6E9EE3-D774-ECA3-4D8A-592A22298FE2}"/>
              </a:ext>
            </a:extLst>
          </p:cNvPr>
          <p:cNvSpPr/>
          <p:nvPr/>
        </p:nvSpPr>
        <p:spPr>
          <a:xfrm>
            <a:off x="426732" y="5073865"/>
            <a:ext cx="591208" cy="2859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302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Resolução criativa de problemas</a:t>
            </a:r>
            <a:endParaRPr lang="it-IT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6A7C5-C225-B919-933A-25B7176CF605}"/>
              </a:ext>
            </a:extLst>
          </p:cNvPr>
          <p:cNvSpPr txBox="1"/>
          <p:nvPr/>
        </p:nvSpPr>
        <p:spPr>
          <a:xfrm>
            <a:off x="1279634" y="1824314"/>
            <a:ext cx="3323898" cy="34926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it-IT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it-IT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Conduz a: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Encontrar soluções criativas para problemas complexos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Aumentar a capacidade de adaptação à mudança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Despertar a capacidade de inovação e a mentalidade de crescimento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Module: Horizontal Skills / Learning Unit: Soft Skills / Sub Unit: Decision making and problem solving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2DDD8-A96B-95E2-F32B-9ED7FF4134C7}"/>
              </a:ext>
            </a:extLst>
          </p:cNvPr>
          <p:cNvSpPr txBox="1"/>
          <p:nvPr/>
        </p:nvSpPr>
        <p:spPr>
          <a:xfrm>
            <a:off x="5829299" y="2214948"/>
            <a:ext cx="4449817" cy="34926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it-IT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princípios fundamentais: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Equilíbrio entre pensamento divergente e convergente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Reformular os problemas como questões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Evitar julgar qualquer ideia, por mais louca e/ou irrealizável que pareça ser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Estar empenhado em criar um ambiente positivo que favoreça o desenvolvimento de ideias criativas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Graphic 9" descr="Idea outline">
            <a:extLst>
              <a:ext uri="{FF2B5EF4-FFF2-40B4-BE49-F238E27FC236}">
                <a16:creationId xmlns:a16="http://schemas.microsoft.com/office/drawing/2014/main" id="{6502FD33-1D15-0F00-464A-8D4BE0E94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271" y="1955202"/>
            <a:ext cx="914400" cy="914400"/>
          </a:xfrm>
          <a:prstGeom prst="rect">
            <a:avLst/>
          </a:prstGeom>
        </p:spPr>
      </p:pic>
      <p:pic>
        <p:nvPicPr>
          <p:cNvPr id="12" name="Graphic 11" descr="Clipboard Checked outline">
            <a:extLst>
              <a:ext uri="{FF2B5EF4-FFF2-40B4-BE49-F238E27FC236}">
                <a16:creationId xmlns:a16="http://schemas.microsoft.com/office/drawing/2014/main" id="{B4943E5E-5806-38DE-CF77-D0F05B2CC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9936" y="18843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13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248F-66C9-F311-DD40-CDED4F9D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61" y="1011009"/>
            <a:ext cx="2352972" cy="45257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z="4000" dirty="0"/>
              <a:t>Processo criativo de resolução de problemas</a:t>
            </a:r>
            <a:endParaRPr lang="it-IT" sz="4000" kern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08973-0488-EB9D-C8B0-567F0CD3E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365" y="667247"/>
            <a:ext cx="8304984" cy="543155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5AAB99-7E1D-49C3-8A3A-B298B6D3E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/>
              <a:t>Module: Horizontal Skills / Learning Unit: Soft Skills / Sub Unit: Decision making and problem solving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0714AF-DFE1-A481-043E-55AA2AF5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57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925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2756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307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Conteúdo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3093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pt-PT" dirty="0"/>
              <a:t>O papel da resiliência e da adaptabilidade</a:t>
            </a:r>
          </a:p>
          <a:p>
            <a:endParaRPr lang="pt-PT" dirty="0"/>
          </a:p>
          <a:p>
            <a:r>
              <a:rPr lang="pt-PT" dirty="0"/>
              <a:t>Responsabilidade </a:t>
            </a:r>
          </a:p>
          <a:p>
            <a:endParaRPr lang="pt-PT" dirty="0"/>
          </a:p>
          <a:p>
            <a:r>
              <a:rPr lang="pt-PT" dirty="0"/>
              <a:t>Comportamento ético 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63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Resiliência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72414" cy="4312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sz="1800" i="1" dirty="0">
                <a:effectLst/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pt-PT" sz="1800" i="1" dirty="0"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o processo, a capacidade ou o resultado de uma adaptação bem sucedida apesar das circunstâncias difíceis</a:t>
            </a:r>
            <a:r>
              <a:rPr lang="en-GB" sz="1800" i="1" dirty="0">
                <a:effectLst/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” (Garmezy and </a:t>
            </a:r>
            <a:r>
              <a:rPr lang="en-GB" sz="1800" i="1" dirty="0" err="1">
                <a:effectLst/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Masten</a:t>
            </a:r>
            <a:r>
              <a:rPr lang="en-GB" sz="1800" i="1" dirty="0"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i="1" dirty="0">
                <a:effectLst/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1991).</a:t>
            </a:r>
          </a:p>
          <a:p>
            <a:pPr marL="0" indent="0">
              <a:buNone/>
            </a:pPr>
            <a:endParaRPr lang="en-GB" sz="1800" i="1" dirty="0">
              <a:latin typeface="Minion Pro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pt-PT" sz="1800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está associada à força interior, à competência e à flexibilidade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pt-PT" sz="1800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permite às pessoas lidar com a adversidade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pt-PT" sz="1800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minimiza o impacto dos fatores de risco (acontecimentos de vida stressantes)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pt-PT" sz="1800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reforça os fatores de apoio (otimismo, apoio social, capacidade de lidar ativamente com a situação)</a:t>
            </a:r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7ED8B-5CB3-DF97-97E2-E9980D23D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615" y="2072350"/>
            <a:ext cx="5210118" cy="39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FE630-8C38-5726-52A6-C489BE59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Comunicação verbal e não verbal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A8FA3D-CEF3-9237-8344-478F700AF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74" y="1825624"/>
            <a:ext cx="5329416" cy="4496797"/>
          </a:xfrm>
        </p:spPr>
        <p:txBody>
          <a:bodyPr/>
          <a:lstStyle/>
          <a:p>
            <a:pPr marL="0" indent="0" algn="just">
              <a:buNone/>
            </a:pPr>
            <a:r>
              <a:rPr lang="pt-PT" sz="2000" kern="100" dirty="0">
                <a:ea typeface="Calibri" panose="020F0502020204030204" pitchFamily="34" charset="0"/>
              </a:rPr>
              <a:t>Duas formas distintas mas interligadas de interação humana que, coletivamente, moldam a nossa capacidade de transmitir mensagens, emoções e intenções de forma eficaz</a:t>
            </a:r>
            <a:r>
              <a:rPr lang="en-US" sz="2000" kern="100" dirty="0">
                <a:ea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endParaRPr lang="it-IT" sz="1800" b="1" dirty="0"/>
          </a:p>
          <a:p>
            <a:r>
              <a:rPr lang="pt-PT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PT" sz="1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comunicação verbal </a:t>
            </a:r>
            <a:r>
              <a:rPr lang="pt-PT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é a utilização de palavras faladas ou escritas para transmitir mensagens. É a componente linguística da comunicação, englobando não só as palavras em si, mas também a sua estrutura, tom e contexto</a:t>
            </a:r>
            <a:endParaRPr lang="it-IT" sz="1800" dirty="0"/>
          </a:p>
          <a:p>
            <a:r>
              <a:rPr lang="pt-PT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PT" sz="1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comunicação não-verbal</a:t>
            </a:r>
            <a:r>
              <a:rPr lang="pt-PT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por outro lado, engloba todas as formas de comunicação sem o uso de palavras. Inclui a linguagem corporal, as expressões faciais, o contacto visual e até o silêncio</a:t>
            </a:r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7BE30D-4BBB-B618-5093-189B014C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ED3CF-60DC-AD4B-37DB-DFEB542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516B20B-4EB4-C65D-BC4F-949CF228B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790" y="1607142"/>
            <a:ext cx="5807836" cy="44967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F2E5EF-361C-0393-ED47-46B1FF835B81}"/>
              </a:ext>
            </a:extLst>
          </p:cNvPr>
          <p:cNvSpPr txBox="1"/>
          <p:nvPr/>
        </p:nvSpPr>
        <p:spPr>
          <a:xfrm>
            <a:off x="7660325" y="6103940"/>
            <a:ext cx="22007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(Fonte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: </a:t>
            </a:r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  <a:hlinkClick r:id="rId3"/>
              </a:rPr>
              <a:t>Santander</a:t>
            </a:r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442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0BE04-3919-2C7C-E01D-8D2A6FC723A8}"/>
              </a:ext>
            </a:extLst>
          </p:cNvPr>
          <p:cNvSpPr txBox="1"/>
          <p:nvPr/>
        </p:nvSpPr>
        <p:spPr>
          <a:xfrm>
            <a:off x="672662" y="1825625"/>
            <a:ext cx="718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A adaptabilidade está intimamente relacionada com a capacidade de se ajustar facilmente a circunstâncias em mudança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5EFF0-C38B-8464-746E-F48F7414E732}"/>
              </a:ext>
            </a:extLst>
          </p:cNvPr>
          <p:cNvSpPr txBox="1"/>
          <p:nvPr/>
        </p:nvSpPr>
        <p:spPr>
          <a:xfrm>
            <a:off x="3436882" y="3627581"/>
            <a:ext cx="718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O otimismo exige que se permaneça positivo durante estes desafios em mudança e que se coloque a tónica nos aspetos positivos de uma determinada situação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609AB-A954-533D-5EEA-BE973475A342}"/>
              </a:ext>
            </a:extLst>
          </p:cNvPr>
          <p:cNvSpPr txBox="1"/>
          <p:nvPr/>
        </p:nvSpPr>
        <p:spPr>
          <a:xfrm>
            <a:off x="1303283" y="5028146"/>
            <a:ext cx="918604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Ambos os elementos são considerados como força e virtude humanas (</a:t>
            </a:r>
            <a:r>
              <a:rPr lang="pt-P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Santilli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al, 2017), proporcionando às pessoas qualidades que lhes permitem ultrapassar barreiras críticas durante a sua vida nas suas esferas pessoal e/ou profissional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 descr="Two ladybugs on a leaf&#10;&#10;Description automatically generated">
            <a:extLst>
              <a:ext uri="{FF2B5EF4-FFF2-40B4-BE49-F238E27FC236}">
                <a16:creationId xmlns:a16="http://schemas.microsoft.com/office/drawing/2014/main" id="{4B78DCEA-F717-4736-CF64-5928446EF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1738" y="1500912"/>
            <a:ext cx="3657600" cy="1942088"/>
          </a:xfrm>
          <a:prstGeom prst="rect">
            <a:avLst/>
          </a:prstGeom>
        </p:spPr>
      </p:pic>
      <p:pic>
        <p:nvPicPr>
          <p:cNvPr id="9" name="Picture 8" descr="Cartoon elephant and monkey looking at a monkey&#10;&#10;Description automatically generated">
            <a:extLst>
              <a:ext uri="{FF2B5EF4-FFF2-40B4-BE49-F238E27FC236}">
                <a16:creationId xmlns:a16="http://schemas.microsoft.com/office/drawing/2014/main" id="{C66D299C-9DE2-3172-449B-4123DB7F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3515" y="2747832"/>
            <a:ext cx="3123367" cy="1759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7ACB5D-96CB-BD20-13C7-C5CF4E0B1D7C}"/>
              </a:ext>
            </a:extLst>
          </p:cNvPr>
          <p:cNvSpPr txBox="1"/>
          <p:nvPr/>
        </p:nvSpPr>
        <p:spPr>
          <a:xfrm>
            <a:off x="762000" y="4549210"/>
            <a:ext cx="245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5" tooltip="https://grobljanskikrug.blogspot.com/2016/03/optimism-is.html"/>
              </a:rPr>
              <a:t>This Photo</a:t>
            </a:r>
            <a:r>
              <a:rPr lang="en-GB" sz="900" dirty="0"/>
              <a:t> </a:t>
            </a:r>
            <a:r>
              <a:rPr lang="pt-PT" sz="900" dirty="0"/>
              <a:t>por Autor Desconhecido está licenciado sob </a:t>
            </a:r>
            <a:r>
              <a:rPr lang="en-GB" sz="900" dirty="0">
                <a:hlinkClick r:id="rId6" tooltip="https://creativecommons.org/licenses/by-nc-nd/3.0/"/>
              </a:rPr>
              <a:t>CC BY-NC-ND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532526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Responsabilidade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942"/>
            <a:ext cx="10515600" cy="170585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“</a:t>
            </a:r>
            <a:r>
              <a:rPr lang="pt-PT" dirty="0"/>
              <a:t>a responsabilidade e a obrigação de responder dos indivíduos, organizações ou instituições pelas suas ações, decisões e resultados</a:t>
            </a:r>
            <a:r>
              <a:rPr lang="en-GB" dirty="0"/>
              <a:t>” (Sergeeva, 2021)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Segnaposto contenuto 7">
            <a:extLst>
              <a:ext uri="{FF2B5EF4-FFF2-40B4-BE49-F238E27FC236}">
                <a16:creationId xmlns:a16="http://schemas.microsoft.com/office/drawing/2014/main" id="{29AE1317-C1AC-8CCC-03D2-BE6589699550}"/>
              </a:ext>
            </a:extLst>
          </p:cNvPr>
          <p:cNvSpPr txBox="1">
            <a:spLocks/>
          </p:cNvSpPr>
          <p:nvPr/>
        </p:nvSpPr>
        <p:spPr>
          <a:xfrm>
            <a:off x="571500" y="4412608"/>
            <a:ext cx="10515600" cy="1943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pt-PT" b="1" dirty="0"/>
              <a:t>Prestação de contas vs. responsabilidade </a:t>
            </a:r>
            <a:endParaRPr lang="en-US" b="1" dirty="0"/>
          </a:p>
          <a:p>
            <a:pPr marL="0" indent="0">
              <a:buNone/>
            </a:pPr>
            <a:r>
              <a:rPr lang="pt-PT" dirty="0"/>
              <a:t>centra-se nos resultados de uma ação em vez de se limitar à conclusão de tarefas</a:t>
            </a:r>
            <a:r>
              <a:rPr lang="en-GB" dirty="0"/>
              <a:t> 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Picture 5" descr="A close up of words&#10;&#10;Description automatically generated">
            <a:extLst>
              <a:ext uri="{FF2B5EF4-FFF2-40B4-BE49-F238E27FC236}">
                <a16:creationId xmlns:a16="http://schemas.microsoft.com/office/drawing/2014/main" id="{431A6071-2387-DD05-0C28-28D9B1954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94632" y="3048666"/>
            <a:ext cx="3124051" cy="1642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7F111B-F8C7-C7EC-E9D8-3EFE080C5C4C}"/>
              </a:ext>
            </a:extLst>
          </p:cNvPr>
          <p:cNvSpPr txBox="1"/>
          <p:nvPr/>
        </p:nvSpPr>
        <p:spPr>
          <a:xfrm>
            <a:off x="8096957" y="4562862"/>
            <a:ext cx="249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://pmstories.com/bg/2014/01/24/responsible-accountable/"/>
              </a:rPr>
              <a:t>This Photo</a:t>
            </a:r>
            <a:r>
              <a:rPr lang="en-GB" sz="900" dirty="0"/>
              <a:t> </a:t>
            </a:r>
            <a:r>
              <a:rPr lang="pt-PT" sz="900" dirty="0"/>
              <a:t>de Autor Desconhecido está licenciado sob </a:t>
            </a:r>
            <a:r>
              <a:rPr lang="en-GB" sz="900" dirty="0">
                <a:hlinkClick r:id="rId4" tooltip="https://creativecommons.org/licenses/by-nd/3.0/"/>
              </a:rPr>
              <a:t>CC BY-ND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9345456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 princípios fundamentais</a:t>
            </a:r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85A1AA9-5923-E65D-059A-08E3DB1FDD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666343"/>
              </p:ext>
            </p:extLst>
          </p:nvPr>
        </p:nvGraphicFramePr>
        <p:xfrm>
          <a:off x="775138" y="174991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37515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Comportamento ético</a:t>
            </a:r>
            <a:endParaRPr lang="en-GB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“</a:t>
            </a:r>
            <a:r>
              <a:rPr lang="pt-PT" dirty="0"/>
              <a:t>um conjunto de regras ou princípios que definem a conduta correta e incorreta</a:t>
            </a:r>
            <a:r>
              <a:rPr lang="en-GB" dirty="0"/>
              <a:t>” (Robbins et al, 2012)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Team working and collaboration skills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Segnaposto contenuto 7">
            <a:extLst>
              <a:ext uri="{FF2B5EF4-FFF2-40B4-BE49-F238E27FC236}">
                <a16:creationId xmlns:a16="http://schemas.microsoft.com/office/drawing/2014/main" id="{29AE1317-C1AC-8CCC-03D2-BE6589699550}"/>
              </a:ext>
            </a:extLst>
          </p:cNvPr>
          <p:cNvSpPr txBox="1">
            <a:spLocks/>
          </p:cNvSpPr>
          <p:nvPr/>
        </p:nvSpPr>
        <p:spPr>
          <a:xfrm>
            <a:off x="838200" y="3179324"/>
            <a:ext cx="7055069" cy="22965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pt-PT" dirty="0"/>
              <a:t>O comportamento ético refere-se a ações e condutas que se alinham com princípios e normas aceites de moralidade, integridade e justiça </a:t>
            </a:r>
            <a:r>
              <a:rPr lang="en-GB" dirty="0"/>
              <a:t>(Peek, 2023).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None/>
            </a:pPr>
            <a:r>
              <a:rPr lang="pt-PT" dirty="0"/>
              <a:t>honestidade, transparência, lealdade, responsabilidade e respeito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Picture 5" descr="A notepad and pen next to a computer&#10;&#10;Description automatically generated">
            <a:extLst>
              <a:ext uri="{FF2B5EF4-FFF2-40B4-BE49-F238E27FC236}">
                <a16:creationId xmlns:a16="http://schemas.microsoft.com/office/drawing/2014/main" id="{6D642F95-2C0A-05FB-BC03-5717F8583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2456" y="3330551"/>
            <a:ext cx="3693072" cy="2462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5B0B5-E5E3-8190-9BC2-862E01227559}"/>
              </a:ext>
            </a:extLst>
          </p:cNvPr>
          <p:cNvSpPr txBox="1"/>
          <p:nvPr/>
        </p:nvSpPr>
        <p:spPr>
          <a:xfrm>
            <a:off x="8082456" y="5946131"/>
            <a:ext cx="3693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s://www.picpedia.org/post-it-note/e/ethical-behavior.html"/>
              </a:rPr>
              <a:t>This Photo</a:t>
            </a:r>
            <a:r>
              <a:rPr lang="en-GB" sz="900" dirty="0"/>
              <a:t> </a:t>
            </a:r>
            <a:r>
              <a:rPr lang="pt-PT" sz="900" dirty="0"/>
              <a:t>de Autor Desconhecido está licenciado sob </a:t>
            </a:r>
            <a:r>
              <a:rPr lang="en-GB" sz="900" dirty="0">
                <a:hlinkClick r:id="rId4" tooltip="https://creativecommons.org/licenses/by-sa/3.0/"/>
              </a:rPr>
              <a:t>CC BY-SA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7714397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689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243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2794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9979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552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D7BC42-C105-99F9-8EB2-0EA9E602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072" y="812800"/>
            <a:ext cx="9503328" cy="856610"/>
          </a:xfrm>
        </p:spPr>
        <p:txBody>
          <a:bodyPr>
            <a:normAutofit fontScale="90000"/>
          </a:bodyPr>
          <a:lstStyle/>
          <a:p>
            <a:r>
              <a:rPr lang="pt-PT" dirty="0"/>
              <a:t>Principais diferenças entre comunicação verbal e não-verbal</a:t>
            </a:r>
            <a:endParaRPr lang="en-GB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D935DDE-FAB4-BF57-D77D-82C033DD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FB3A417-C906-3AAA-24EA-C886B2B6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C095E726-8941-004F-613F-E22EB58D3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624165"/>
              </p:ext>
            </p:extLst>
          </p:nvPr>
        </p:nvGraphicFramePr>
        <p:xfrm>
          <a:off x="604007" y="1864400"/>
          <a:ext cx="10842392" cy="4394782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84147">
                  <a:extLst>
                    <a:ext uri="{9D8B030D-6E8A-4147-A177-3AD203B41FA5}">
                      <a16:colId xmlns:a16="http://schemas.microsoft.com/office/drawing/2014/main" val="2613746447"/>
                    </a:ext>
                  </a:extLst>
                </a:gridCol>
                <a:gridCol w="3518704">
                  <a:extLst>
                    <a:ext uri="{9D8B030D-6E8A-4147-A177-3AD203B41FA5}">
                      <a16:colId xmlns:a16="http://schemas.microsoft.com/office/drawing/2014/main" val="3048448982"/>
                    </a:ext>
                  </a:extLst>
                </a:gridCol>
                <a:gridCol w="4339541">
                  <a:extLst>
                    <a:ext uri="{9D8B030D-6E8A-4147-A177-3AD203B41FA5}">
                      <a16:colId xmlns:a16="http://schemas.microsoft.com/office/drawing/2014/main" val="1785320057"/>
                    </a:ext>
                  </a:extLst>
                </a:gridCol>
              </a:tblGrid>
              <a:tr h="4389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Base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Comunicação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verbal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Comunicação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não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verbal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5558478"/>
                  </a:ext>
                </a:extLst>
              </a:tr>
              <a:tr h="5321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Uso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de </a:t>
                      </a: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palavras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pt-PT" sz="16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Utilização de palavras orais ou escritas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pt-PT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Para além das palavras orais ou escritas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652532"/>
                  </a:ext>
                </a:extLst>
              </a:tr>
              <a:tr h="11690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Tipos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6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Oral e </a:t>
                      </a:r>
                      <a:r>
                        <a:rPr lang="en-US" sz="16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escrita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pt-PT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Expressão facial, movimento e postura do corpo, gestos, contacto visual, toque, espaço, mas também visual, áudio, audiovisual, </a:t>
                      </a:r>
                      <a:r>
                        <a:rPr lang="pt-PT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etc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.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8421916"/>
                  </a:ext>
                </a:extLst>
              </a:tr>
              <a:tr h="563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Compreensão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6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Fácil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Comparativamente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difícil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2908242"/>
                  </a:ext>
                </a:extLst>
              </a:tr>
              <a:tr h="563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Estrutura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6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Bem</a:t>
                      </a:r>
                      <a:r>
                        <a:rPr lang="en-US" sz="16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estruturado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Falta de </a:t>
                      </a: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estrutura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formal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6822398"/>
                  </a:ext>
                </a:extLst>
              </a:tr>
              <a:tr h="563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Distorção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da </a:t>
                      </a: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informação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6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Menos</a:t>
                      </a:r>
                      <a:r>
                        <a:rPr lang="en-US" sz="16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possível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Altamente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possível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8665309"/>
                  </a:ext>
                </a:extLst>
              </a:tr>
              <a:tr h="563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Feedback</a:t>
                      </a:r>
                      <a:endParaRPr lang="it-IT" sz="18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6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Menos</a:t>
                      </a:r>
                      <a:r>
                        <a:rPr lang="en-US" sz="16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feedback e feedback </a:t>
                      </a:r>
                      <a:r>
                        <a:rPr lang="en-US" sz="16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tardio</a:t>
                      </a:r>
                      <a:endParaRPr lang="it-IT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Dá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muito</a:t>
                      </a:r>
                      <a:r>
                        <a:rPr lang="en-US" sz="1800" kern="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feedback</a:t>
                      </a:r>
                      <a:endParaRPr lang="it-IT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3104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48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Falar eficazmente e ouvir ativamente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766B8E2-068B-EEA1-A5E2-380A72508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792" y="1570445"/>
            <a:ext cx="10874415" cy="439420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pt-PT" sz="2000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Falar </a:t>
            </a: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PT" sz="2000" b="1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ouvir </a:t>
            </a: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são duas componentes fundamentais da comunicação humana que permitem aos indivíduos trocar ideias, informações, emoções e experiências. Estas duas competências complementares são essenciais para interações eficazes e significativas, tanto em contextos pessoais como profissionais. Os </a:t>
            </a:r>
            <a:r>
              <a:rPr lang="pt-PT" sz="2000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oradores eficazes</a:t>
            </a: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são frequentemente também </a:t>
            </a:r>
            <a:r>
              <a:rPr lang="pt-PT" sz="2000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ouvintes eficazes</a:t>
            </a:r>
            <a:r>
              <a:rPr lang="pt-PT" sz="20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porque compreendem a importância de receber feedback e de ajustar o seu estilo de comunicação em conformidade.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7DA998A-350C-F9BF-BC9E-F8F0B4F90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65" y="3459455"/>
            <a:ext cx="5433916" cy="26097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E50C28-43B0-4892-3098-AA47DC5F610C}"/>
              </a:ext>
            </a:extLst>
          </p:cNvPr>
          <p:cNvSpPr txBox="1"/>
          <p:nvPr/>
        </p:nvSpPr>
        <p:spPr>
          <a:xfrm>
            <a:off x="5330922" y="6100376"/>
            <a:ext cx="15301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(Fonte: </a:t>
            </a:r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  <a:hlinkClick r:id="rId3"/>
              </a:rPr>
              <a:t>thriveglobal</a:t>
            </a:r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0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Falar</a:t>
            </a:r>
            <a:r>
              <a:rPr lang="en-US" dirty="0"/>
              <a:t> </a:t>
            </a:r>
            <a:r>
              <a:rPr lang="en-US" dirty="0" err="1"/>
              <a:t>eficazmente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3C0FA-5528-4E23-A54F-C1A929498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Module: Horizontal Skills / Learning Unit: Soft Skills / Sub Unit: Principles and key elements of interpersonal and effective communication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766B8E2-068B-EEA1-A5E2-380A72508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8793" y="1690687"/>
            <a:ext cx="4335683" cy="4378517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pt-PT" sz="18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ato de transmitir pensamentos, ideias e mensagens através de palavras faladas</a:t>
            </a:r>
            <a:r>
              <a:rPr lang="en-US" sz="1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P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entanto, para ser um orador eficaz, o simples uso da língua não é suficiente. De facto, falar eficazmente envolve um nível mais elevado de competência e mestria na transmissão de mensagens, no envolvimento de uma audiência e na obtenção dos resultados desejados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r>
              <a:rPr lang="pt-PT" sz="16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Caracteriza-se pela </a:t>
            </a:r>
            <a:r>
              <a:rPr lang="pt-PT" sz="1600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clareza</a:t>
            </a:r>
            <a:r>
              <a:rPr lang="pt-PT" sz="16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600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coerência</a:t>
            </a:r>
            <a:r>
              <a:rPr lang="pt-PT" sz="16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PT" sz="1600" u="sng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capacidade de se envolver</a:t>
            </a:r>
            <a:r>
              <a:rPr lang="pt-PT" sz="1600" kern="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 de se relacionar com o público utilizando várias estratégias e técnicas</a:t>
            </a:r>
            <a:r>
              <a:rPr 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D8B462A-3C1D-C4F0-4ACF-98422A219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3F6F4"/>
              </a:clrFrom>
              <a:clrTo>
                <a:srgbClr val="E3F6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76" y="1418637"/>
            <a:ext cx="6966090" cy="4395843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2A038C-B368-5FCB-68E6-41124AD9F48D}"/>
              </a:ext>
            </a:extLst>
          </p:cNvPr>
          <p:cNvSpPr txBox="1"/>
          <p:nvPr/>
        </p:nvSpPr>
        <p:spPr>
          <a:xfrm>
            <a:off x="6350160" y="5869186"/>
            <a:ext cx="42638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dirty="0">
                <a:solidFill>
                  <a:srgbClr val="000000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Os 7 </a:t>
            </a:r>
            <a:r>
              <a:rPr lang="pt-PT" sz="1400" dirty="0" err="1">
                <a:solidFill>
                  <a:srgbClr val="000000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Cs</a:t>
            </a:r>
            <a:r>
              <a:rPr lang="pt-PT" sz="1400" dirty="0">
                <a:solidFill>
                  <a:srgbClr val="000000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 para uma comunicação eficaz (Fonte</a:t>
            </a:r>
            <a:r>
              <a:rPr lang="en-GB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: </a:t>
            </a:r>
            <a:r>
              <a:rPr lang="en-GB" sz="1400" u="sng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  <a:hlinkClick r:id="rId3"/>
              </a:rPr>
              <a:t>Crowjack</a:t>
            </a:r>
            <a:r>
              <a:rPr lang="en-GB" sz="14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it-IT" sz="1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BC325C-C69E-B106-199C-314233E44284}"/>
              </a:ext>
            </a:extLst>
          </p:cNvPr>
          <p:cNvSpPr txBox="1"/>
          <p:nvPr/>
        </p:nvSpPr>
        <p:spPr>
          <a:xfrm>
            <a:off x="983720" y="5360862"/>
            <a:ext cx="3685829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Implica a utilização de comunicação </a:t>
            </a: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verbal</a:t>
            </a:r>
            <a:r>
              <a:rPr lang="pt-PT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PT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verbal</a:t>
            </a:r>
            <a:endParaRPr lang="it-IT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845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39D7B13-89CB-6947-98A3-110CF513C419}" vid="{8C3FCB74-990D-A34C-BE58-DA2F45AA14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2222</TotalTime>
  <Words>5510</Words>
  <Application>Microsoft Office PowerPoint</Application>
  <PresentationFormat>Ecrã Panorâmico</PresentationFormat>
  <Paragraphs>473</Paragraphs>
  <Slides>68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68</vt:i4>
      </vt:variant>
    </vt:vector>
  </HeadingPairs>
  <TitlesOfParts>
    <vt:vector size="76" baseType="lpstr">
      <vt:lpstr>Arial</vt:lpstr>
      <vt:lpstr>Calibri</vt:lpstr>
      <vt:lpstr>Calibri Light</vt:lpstr>
      <vt:lpstr>Minion Pro</vt:lpstr>
      <vt:lpstr>Open Sans</vt:lpstr>
      <vt:lpstr>Times New Roman</vt:lpstr>
      <vt:lpstr>Wingdings</vt:lpstr>
      <vt:lpstr>Tema1</vt:lpstr>
      <vt:lpstr>Apresentação do PowerPoint</vt:lpstr>
      <vt:lpstr>Curso: VET Módulo: Competências horizontais Unidade Curricular: Competências transversais</vt:lpstr>
      <vt:lpstr>Conteúdo</vt:lpstr>
      <vt:lpstr>Comunicação interpessoal e eficaz</vt:lpstr>
      <vt:lpstr>O que é uma comunicação eficaz?</vt:lpstr>
      <vt:lpstr>Comunicação verbal e não verbal</vt:lpstr>
      <vt:lpstr>Principais diferenças entre comunicação verbal e não-verbal</vt:lpstr>
      <vt:lpstr>Falar eficazmente e ouvir ativamente</vt:lpstr>
      <vt:lpstr>Falar eficazmente</vt:lpstr>
      <vt:lpstr>Escuta ativa</vt:lpstr>
      <vt:lpstr>Barreiras à comunicação</vt:lpstr>
      <vt:lpstr>Barreiras à comunicação</vt:lpstr>
      <vt:lpstr>Atividade prática #1</vt:lpstr>
      <vt:lpstr>Apresentação do PowerPoint</vt:lpstr>
      <vt:lpstr>Apresentação do PowerPoint</vt:lpstr>
      <vt:lpstr>Conteúdo</vt:lpstr>
      <vt:lpstr>O que é a negociação?</vt:lpstr>
      <vt:lpstr>As principais características de um negociador de sucesso</vt:lpstr>
      <vt:lpstr>As principais características de um negociador de sucesso</vt:lpstr>
      <vt:lpstr>As principais características de um negociador de sucesso</vt:lpstr>
      <vt:lpstr>Como analisar uma situação de negociação?</vt:lpstr>
      <vt:lpstr>Como analisar uma situação de negociação?</vt:lpstr>
      <vt:lpstr>Como analisar uma situação de negociação?</vt:lpstr>
      <vt:lpstr>Como analisar uma situação de negociação?</vt:lpstr>
      <vt:lpstr>Como analisar uma situação de negociação?</vt:lpstr>
      <vt:lpstr>Como analisar uma situação de negociação?</vt:lpstr>
      <vt:lpstr>Como analisar uma situação de negociação?</vt:lpstr>
      <vt:lpstr>Atividade prática #2</vt:lpstr>
      <vt:lpstr>Estilos e técnicas de negociação</vt:lpstr>
      <vt:lpstr>Estilos e técnicas de negociação</vt:lpstr>
      <vt:lpstr>Apresentação do PowerPoint</vt:lpstr>
      <vt:lpstr>Apresentação do PowerPoint</vt:lpstr>
      <vt:lpstr>Conteúdo</vt:lpstr>
      <vt:lpstr>Competências de trabalho em equipa e de colaboração</vt:lpstr>
      <vt:lpstr>O seu papel no sucesso empresarial</vt:lpstr>
      <vt:lpstr>Equipas eficazes e suas características</vt:lpstr>
      <vt:lpstr>O seu papel no sucesso empresarial</vt:lpstr>
      <vt:lpstr>Definição de objectivos comuns</vt:lpstr>
      <vt:lpstr>Definição de objetivos comuns</vt:lpstr>
      <vt:lpstr>Resolução de conflitos</vt:lpstr>
      <vt:lpstr>Atividade #3</vt:lpstr>
      <vt:lpstr>Apresentação do PowerPoint</vt:lpstr>
      <vt:lpstr>Apresentação do PowerPoint</vt:lpstr>
      <vt:lpstr>Conteúdo</vt:lpstr>
      <vt:lpstr>Tomar decisões</vt:lpstr>
      <vt:lpstr>O processo de tomada de decisão</vt:lpstr>
      <vt:lpstr>O processo racional de tomada de decisões</vt:lpstr>
      <vt:lpstr>Atividade #4</vt:lpstr>
      <vt:lpstr>Barreiras e preconceitos durante a tomada de decisões</vt:lpstr>
      <vt:lpstr>Erros e preconceitos comuns</vt:lpstr>
      <vt:lpstr>Como ultrapassar preconceitos e erros</vt:lpstr>
      <vt:lpstr>Atividade #5</vt:lpstr>
      <vt:lpstr>O papel da criatividade na resolução de problemas</vt:lpstr>
      <vt:lpstr>Resolução criativa de problemas</vt:lpstr>
      <vt:lpstr>Processo criativo de resolução de problemas</vt:lpstr>
      <vt:lpstr>Apresentação do PowerPoint</vt:lpstr>
      <vt:lpstr>Apresentação do PowerPoint</vt:lpstr>
      <vt:lpstr>Conteúdo</vt:lpstr>
      <vt:lpstr>Resiliência</vt:lpstr>
      <vt:lpstr>Apresentação do PowerPoint</vt:lpstr>
      <vt:lpstr>Responsabilidade</vt:lpstr>
      <vt:lpstr>5 princípios fundamentais</vt:lpstr>
      <vt:lpstr>Comportamento ético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Joaquim Fernando Moreira da Silva</cp:lastModifiedBy>
  <cp:revision>68</cp:revision>
  <dcterms:created xsi:type="dcterms:W3CDTF">2022-08-02T09:54:50Z</dcterms:created>
  <dcterms:modified xsi:type="dcterms:W3CDTF">2024-03-27T13:09:34Z</dcterms:modified>
</cp:coreProperties>
</file>