
<file path=[Content_Types].xml><?xml version="1.0" encoding="utf-8"?>
<Types xmlns="http://schemas.openxmlformats.org/package/2006/content-types">
  <Default Extension="png" ContentType="image/png"/>
  <Default Extension="jpeg" ContentType="image/jpeg"/>
  <Default Extension="6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notesMasterIdLst>
    <p:notesMasterId r:id="rId62"/>
  </p:notesMasterIdLst>
  <p:sldIdLst>
    <p:sldId id="265" r:id="rId2"/>
    <p:sldId id="256" r:id="rId3"/>
    <p:sldId id="260" r:id="rId4"/>
    <p:sldId id="267" r:id="rId5"/>
    <p:sldId id="269" r:id="rId6"/>
    <p:sldId id="268" r:id="rId7"/>
    <p:sldId id="277" r:id="rId8"/>
    <p:sldId id="312" r:id="rId9"/>
    <p:sldId id="270" r:id="rId10"/>
    <p:sldId id="278" r:id="rId11"/>
    <p:sldId id="279" r:id="rId12"/>
    <p:sldId id="280" r:id="rId13"/>
    <p:sldId id="281" r:id="rId14"/>
    <p:sldId id="282" r:id="rId15"/>
    <p:sldId id="313" r:id="rId16"/>
    <p:sldId id="283" r:id="rId17"/>
    <p:sldId id="284" r:id="rId18"/>
    <p:sldId id="285" r:id="rId19"/>
    <p:sldId id="286" r:id="rId20"/>
    <p:sldId id="287" r:id="rId21"/>
    <p:sldId id="289" r:id="rId22"/>
    <p:sldId id="290" r:id="rId23"/>
    <p:sldId id="291" r:id="rId24"/>
    <p:sldId id="292" r:id="rId25"/>
    <p:sldId id="293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15" r:id="rId34"/>
    <p:sldId id="316" r:id="rId35"/>
    <p:sldId id="317" r:id="rId36"/>
    <p:sldId id="319" r:id="rId37"/>
    <p:sldId id="321" r:id="rId38"/>
    <p:sldId id="320" r:id="rId39"/>
    <p:sldId id="318" r:id="rId40"/>
    <p:sldId id="314" r:id="rId41"/>
    <p:sldId id="302" r:id="rId42"/>
    <p:sldId id="303" r:id="rId43"/>
    <p:sldId id="304" r:id="rId44"/>
    <p:sldId id="305" r:id="rId45"/>
    <p:sldId id="306" r:id="rId46"/>
    <p:sldId id="308" r:id="rId47"/>
    <p:sldId id="309" r:id="rId48"/>
    <p:sldId id="310" r:id="rId49"/>
    <p:sldId id="311" r:id="rId50"/>
    <p:sldId id="322" r:id="rId51"/>
    <p:sldId id="323" r:id="rId52"/>
    <p:sldId id="324" r:id="rId53"/>
    <p:sldId id="325" r:id="rId54"/>
    <p:sldId id="326" r:id="rId55"/>
    <p:sldId id="327" r:id="rId56"/>
    <p:sldId id="266" r:id="rId57"/>
    <p:sldId id="273" r:id="rId58"/>
    <p:sldId id="274" r:id="rId59"/>
    <p:sldId id="275" r:id="rId60"/>
    <p:sldId id="276" r:id="rId6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02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5"/>
    <p:restoredTop sz="96405"/>
  </p:normalViewPr>
  <p:slideViewPr>
    <p:cSldViewPr snapToGrid="0">
      <p:cViewPr>
        <p:scale>
          <a:sx n="60" d="100"/>
          <a:sy n="60" d="100"/>
        </p:scale>
        <p:origin x="2370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8ACD6-DE38-4925-9956-FA32C1966F98}" type="doc">
      <dgm:prSet loTypeId="urn:microsoft.com/office/officeart/2005/8/layout/cycle1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208911CE-BF99-4BB0-8FC9-719A1DFF1B10}">
      <dgm:prSet phldrT="[Text]"/>
      <dgm:spPr/>
      <dgm:t>
        <a:bodyPr/>
        <a:lstStyle/>
        <a:p>
          <a:r>
            <a:rPr lang="en-IE" b="1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make</a:t>
          </a:r>
        </a:p>
      </dgm:t>
    </dgm:pt>
    <dgm:pt modelId="{1C949DB0-D8AC-4525-BD78-DD5442405604}" type="parTrans" cxnId="{5ABD2858-29D5-4EF5-85E5-23A91D2969FE}">
      <dgm:prSet/>
      <dgm:spPr/>
      <dgm:t>
        <a:bodyPr/>
        <a:lstStyle/>
        <a:p>
          <a:endParaRPr lang="en-IE" b="1" i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58FF0C9-F843-4711-825E-7A3E2AAAA722}" type="sibTrans" cxnId="{5ABD2858-29D5-4EF5-85E5-23A91D2969FE}">
      <dgm:prSet/>
      <dgm:spPr/>
      <dgm:t>
        <a:bodyPr/>
        <a:lstStyle/>
        <a:p>
          <a:endParaRPr lang="en-IE" b="1" i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06C0C4E-00BF-4E6D-8DED-EB9504239C48}">
      <dgm:prSet phldrT="[Text]"/>
      <dgm:spPr/>
      <dgm:t>
        <a:bodyPr/>
        <a:lstStyle/>
        <a:p>
          <a:r>
            <a:rPr lang="en-IE" b="1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use</a:t>
          </a:r>
        </a:p>
      </dgm:t>
    </dgm:pt>
    <dgm:pt modelId="{D9AE73F2-CDC9-490F-B841-CA3BBE4CB187}" type="parTrans" cxnId="{576A9A47-3088-4764-9A92-B97E221FD864}">
      <dgm:prSet/>
      <dgm:spPr/>
      <dgm:t>
        <a:bodyPr/>
        <a:lstStyle/>
        <a:p>
          <a:endParaRPr lang="en-IE" b="1" i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74C4B0E-0C8C-4CA8-BA86-4E150FDAA527}" type="sibTrans" cxnId="{576A9A47-3088-4764-9A92-B97E221FD864}">
      <dgm:prSet/>
      <dgm:spPr/>
      <dgm:t>
        <a:bodyPr/>
        <a:lstStyle/>
        <a:p>
          <a:endParaRPr lang="en-IE" b="1" i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113DD67-1835-40D0-B47D-925A70E3817A}">
      <dgm:prSet phldrT="[Text]"/>
      <dgm:spPr/>
      <dgm:t>
        <a:bodyPr/>
        <a:lstStyle/>
        <a:p>
          <a:r>
            <a:rPr lang="en-IE" b="1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reuse</a:t>
          </a:r>
        </a:p>
      </dgm:t>
    </dgm:pt>
    <dgm:pt modelId="{0D7B028C-4FE2-4D54-A83E-FE38B22F33C6}" type="parTrans" cxnId="{9D38AC94-01C2-4174-955D-123F401BC1C0}">
      <dgm:prSet/>
      <dgm:spPr/>
      <dgm:t>
        <a:bodyPr/>
        <a:lstStyle/>
        <a:p>
          <a:endParaRPr lang="en-IE" b="1" i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5C715A0-1D73-4832-AB42-C5374CE4D02F}" type="sibTrans" cxnId="{9D38AC94-01C2-4174-955D-123F401BC1C0}">
      <dgm:prSet/>
      <dgm:spPr/>
      <dgm:t>
        <a:bodyPr/>
        <a:lstStyle/>
        <a:p>
          <a:endParaRPr lang="en-IE" b="1" i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82142F4-0D1F-4EAB-8434-ED2559C96618}">
      <dgm:prSet phldrT="[Text]"/>
      <dgm:spPr/>
      <dgm:t>
        <a:bodyPr/>
        <a:lstStyle/>
        <a:p>
          <a:r>
            <a:rPr lang="en-IE" b="1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remake</a:t>
          </a:r>
        </a:p>
      </dgm:t>
    </dgm:pt>
    <dgm:pt modelId="{50D24068-1A76-4619-A95D-77DE502D58B5}" type="parTrans" cxnId="{C7AEFB09-105D-4DB6-9E22-0C5ED055DC4C}">
      <dgm:prSet/>
      <dgm:spPr/>
      <dgm:t>
        <a:bodyPr/>
        <a:lstStyle/>
        <a:p>
          <a:endParaRPr lang="en-IE" b="1" i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46EB3F2-0793-4759-BCB4-442193806329}" type="sibTrans" cxnId="{C7AEFB09-105D-4DB6-9E22-0C5ED055DC4C}">
      <dgm:prSet/>
      <dgm:spPr/>
      <dgm:t>
        <a:bodyPr/>
        <a:lstStyle/>
        <a:p>
          <a:endParaRPr lang="en-IE" b="1" i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0F9F9F6-C566-4FEB-AE42-F8F364E44EFD}">
      <dgm:prSet phldrT="[Text]"/>
      <dgm:spPr/>
      <dgm:t>
        <a:bodyPr/>
        <a:lstStyle/>
        <a:p>
          <a:r>
            <a:rPr lang="en-IE" b="1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recycle</a:t>
          </a:r>
        </a:p>
      </dgm:t>
    </dgm:pt>
    <dgm:pt modelId="{0FE0DD0E-D6CC-45E1-9F86-E49AED334941}" type="parTrans" cxnId="{981ED920-CFD1-46B7-8D20-208A2D58EE64}">
      <dgm:prSet/>
      <dgm:spPr/>
      <dgm:t>
        <a:bodyPr/>
        <a:lstStyle/>
        <a:p>
          <a:endParaRPr lang="en-IE" b="1" i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E71FA48-D3D2-46AB-A9FC-27A5AAC191CB}" type="sibTrans" cxnId="{981ED920-CFD1-46B7-8D20-208A2D58EE64}">
      <dgm:prSet/>
      <dgm:spPr/>
      <dgm:t>
        <a:bodyPr/>
        <a:lstStyle/>
        <a:p>
          <a:endParaRPr lang="en-IE" b="1" i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A9E4742-59BB-47B4-9F81-6E5D62646CC2}" type="pres">
      <dgm:prSet presAssocID="{1178ACD6-DE38-4925-9956-FA32C1966F98}" presName="cycle" presStyleCnt="0">
        <dgm:presLayoutVars>
          <dgm:dir/>
          <dgm:resizeHandles val="exact"/>
        </dgm:presLayoutVars>
      </dgm:prSet>
      <dgm:spPr/>
    </dgm:pt>
    <dgm:pt modelId="{507C3F09-ECB1-4317-932E-054846FDBFE7}" type="pres">
      <dgm:prSet presAssocID="{208911CE-BF99-4BB0-8FC9-719A1DFF1B10}" presName="dummy" presStyleCnt="0"/>
      <dgm:spPr/>
    </dgm:pt>
    <dgm:pt modelId="{0F2D8024-E8F5-4B58-99D2-4F88F6B866AC}" type="pres">
      <dgm:prSet presAssocID="{208911CE-BF99-4BB0-8FC9-719A1DFF1B10}" presName="node" presStyleLbl="revTx" presStyleIdx="0" presStyleCnt="5">
        <dgm:presLayoutVars>
          <dgm:bulletEnabled val="1"/>
        </dgm:presLayoutVars>
      </dgm:prSet>
      <dgm:spPr/>
    </dgm:pt>
    <dgm:pt modelId="{31EF355F-0A3D-45A4-AEC3-C944E0B9A580}" type="pres">
      <dgm:prSet presAssocID="{658FF0C9-F843-4711-825E-7A3E2AAAA722}" presName="sibTrans" presStyleLbl="node1" presStyleIdx="0" presStyleCnt="5"/>
      <dgm:spPr/>
    </dgm:pt>
    <dgm:pt modelId="{0EF15656-A0C0-4A9F-A35A-69C4457F445F}" type="pres">
      <dgm:prSet presAssocID="{306C0C4E-00BF-4E6D-8DED-EB9504239C48}" presName="dummy" presStyleCnt="0"/>
      <dgm:spPr/>
    </dgm:pt>
    <dgm:pt modelId="{00269073-37DD-439C-896F-CDEB0669B3FD}" type="pres">
      <dgm:prSet presAssocID="{306C0C4E-00BF-4E6D-8DED-EB9504239C48}" presName="node" presStyleLbl="revTx" presStyleIdx="1" presStyleCnt="5">
        <dgm:presLayoutVars>
          <dgm:bulletEnabled val="1"/>
        </dgm:presLayoutVars>
      </dgm:prSet>
      <dgm:spPr/>
    </dgm:pt>
    <dgm:pt modelId="{E6878A22-BB8A-49EC-A823-4F1656D8486B}" type="pres">
      <dgm:prSet presAssocID="{A74C4B0E-0C8C-4CA8-BA86-4E150FDAA527}" presName="sibTrans" presStyleLbl="node1" presStyleIdx="1" presStyleCnt="5"/>
      <dgm:spPr/>
    </dgm:pt>
    <dgm:pt modelId="{06A69150-057E-4190-B193-93F1A152DBA7}" type="pres">
      <dgm:prSet presAssocID="{1113DD67-1835-40D0-B47D-925A70E3817A}" presName="dummy" presStyleCnt="0"/>
      <dgm:spPr/>
    </dgm:pt>
    <dgm:pt modelId="{B2D30B2C-F144-4CC9-8FBE-4E553079C5B8}" type="pres">
      <dgm:prSet presAssocID="{1113DD67-1835-40D0-B47D-925A70E3817A}" presName="node" presStyleLbl="revTx" presStyleIdx="2" presStyleCnt="5">
        <dgm:presLayoutVars>
          <dgm:bulletEnabled val="1"/>
        </dgm:presLayoutVars>
      </dgm:prSet>
      <dgm:spPr/>
    </dgm:pt>
    <dgm:pt modelId="{C43F2560-419E-421E-9392-6D34541EFC23}" type="pres">
      <dgm:prSet presAssocID="{75C715A0-1D73-4832-AB42-C5374CE4D02F}" presName="sibTrans" presStyleLbl="node1" presStyleIdx="2" presStyleCnt="5"/>
      <dgm:spPr/>
    </dgm:pt>
    <dgm:pt modelId="{92346319-66D2-4410-9F92-9D927C205FDE}" type="pres">
      <dgm:prSet presAssocID="{B82142F4-0D1F-4EAB-8434-ED2559C96618}" presName="dummy" presStyleCnt="0"/>
      <dgm:spPr/>
    </dgm:pt>
    <dgm:pt modelId="{2D099EE5-F413-4F33-BF80-9AE32B927606}" type="pres">
      <dgm:prSet presAssocID="{B82142F4-0D1F-4EAB-8434-ED2559C96618}" presName="node" presStyleLbl="revTx" presStyleIdx="3" presStyleCnt="5">
        <dgm:presLayoutVars>
          <dgm:bulletEnabled val="1"/>
        </dgm:presLayoutVars>
      </dgm:prSet>
      <dgm:spPr/>
    </dgm:pt>
    <dgm:pt modelId="{C418D4CD-5989-4BDE-9533-2F63C974B47A}" type="pres">
      <dgm:prSet presAssocID="{346EB3F2-0793-4759-BCB4-442193806329}" presName="sibTrans" presStyleLbl="node1" presStyleIdx="3" presStyleCnt="5"/>
      <dgm:spPr/>
    </dgm:pt>
    <dgm:pt modelId="{CC0452C1-098A-43E3-8874-364B7918A060}" type="pres">
      <dgm:prSet presAssocID="{A0F9F9F6-C566-4FEB-AE42-F8F364E44EFD}" presName="dummy" presStyleCnt="0"/>
      <dgm:spPr/>
    </dgm:pt>
    <dgm:pt modelId="{3F61A060-4A7E-4974-95D9-A61BE21A1700}" type="pres">
      <dgm:prSet presAssocID="{A0F9F9F6-C566-4FEB-AE42-F8F364E44EFD}" presName="node" presStyleLbl="revTx" presStyleIdx="4" presStyleCnt="5">
        <dgm:presLayoutVars>
          <dgm:bulletEnabled val="1"/>
        </dgm:presLayoutVars>
      </dgm:prSet>
      <dgm:spPr/>
    </dgm:pt>
    <dgm:pt modelId="{5F6ADCF4-05AE-4FBB-BA75-B0BFA1349D05}" type="pres">
      <dgm:prSet presAssocID="{9E71FA48-D3D2-46AB-A9FC-27A5AAC191CB}" presName="sibTrans" presStyleLbl="node1" presStyleIdx="4" presStyleCnt="5"/>
      <dgm:spPr/>
    </dgm:pt>
  </dgm:ptLst>
  <dgm:cxnLst>
    <dgm:cxn modelId="{C7AEFB09-105D-4DB6-9E22-0C5ED055DC4C}" srcId="{1178ACD6-DE38-4925-9956-FA32C1966F98}" destId="{B82142F4-0D1F-4EAB-8434-ED2559C96618}" srcOrd="3" destOrd="0" parTransId="{50D24068-1A76-4619-A95D-77DE502D58B5}" sibTransId="{346EB3F2-0793-4759-BCB4-442193806329}"/>
    <dgm:cxn modelId="{B26B0915-B1A9-49D6-BA96-6D0689321427}" type="presOf" srcId="{1178ACD6-DE38-4925-9956-FA32C1966F98}" destId="{4A9E4742-59BB-47B4-9F81-6E5D62646CC2}" srcOrd="0" destOrd="0" presId="urn:microsoft.com/office/officeart/2005/8/layout/cycle1"/>
    <dgm:cxn modelId="{DF5D2518-846A-4036-AA67-625A241594AF}" type="presOf" srcId="{1113DD67-1835-40D0-B47D-925A70E3817A}" destId="{B2D30B2C-F144-4CC9-8FBE-4E553079C5B8}" srcOrd="0" destOrd="0" presId="urn:microsoft.com/office/officeart/2005/8/layout/cycle1"/>
    <dgm:cxn modelId="{39E25320-4239-4CF4-A1D6-DA36ACBBDAE4}" type="presOf" srcId="{B82142F4-0D1F-4EAB-8434-ED2559C96618}" destId="{2D099EE5-F413-4F33-BF80-9AE32B927606}" srcOrd="0" destOrd="0" presId="urn:microsoft.com/office/officeart/2005/8/layout/cycle1"/>
    <dgm:cxn modelId="{981ED920-CFD1-46B7-8D20-208A2D58EE64}" srcId="{1178ACD6-DE38-4925-9956-FA32C1966F98}" destId="{A0F9F9F6-C566-4FEB-AE42-F8F364E44EFD}" srcOrd="4" destOrd="0" parTransId="{0FE0DD0E-D6CC-45E1-9F86-E49AED334941}" sibTransId="{9E71FA48-D3D2-46AB-A9FC-27A5AAC191CB}"/>
    <dgm:cxn modelId="{C55CA339-5AA3-4703-BAEB-FD4CBA26D4D1}" type="presOf" srcId="{9E71FA48-D3D2-46AB-A9FC-27A5AAC191CB}" destId="{5F6ADCF4-05AE-4FBB-BA75-B0BFA1349D05}" srcOrd="0" destOrd="0" presId="urn:microsoft.com/office/officeart/2005/8/layout/cycle1"/>
    <dgm:cxn modelId="{E949683F-D890-4B0E-B3C8-B4177709F39E}" type="presOf" srcId="{658FF0C9-F843-4711-825E-7A3E2AAAA722}" destId="{31EF355F-0A3D-45A4-AEC3-C944E0B9A580}" srcOrd="0" destOrd="0" presId="urn:microsoft.com/office/officeart/2005/8/layout/cycle1"/>
    <dgm:cxn modelId="{A4079467-1139-4343-A65E-7970ABEAB650}" type="presOf" srcId="{346EB3F2-0793-4759-BCB4-442193806329}" destId="{C418D4CD-5989-4BDE-9533-2F63C974B47A}" srcOrd="0" destOrd="0" presId="urn:microsoft.com/office/officeart/2005/8/layout/cycle1"/>
    <dgm:cxn modelId="{576A9A47-3088-4764-9A92-B97E221FD864}" srcId="{1178ACD6-DE38-4925-9956-FA32C1966F98}" destId="{306C0C4E-00BF-4E6D-8DED-EB9504239C48}" srcOrd="1" destOrd="0" parTransId="{D9AE73F2-CDC9-490F-B841-CA3BBE4CB187}" sibTransId="{A74C4B0E-0C8C-4CA8-BA86-4E150FDAA527}"/>
    <dgm:cxn modelId="{5ABD2858-29D5-4EF5-85E5-23A91D2969FE}" srcId="{1178ACD6-DE38-4925-9956-FA32C1966F98}" destId="{208911CE-BF99-4BB0-8FC9-719A1DFF1B10}" srcOrd="0" destOrd="0" parTransId="{1C949DB0-D8AC-4525-BD78-DD5442405604}" sibTransId="{658FF0C9-F843-4711-825E-7A3E2AAAA722}"/>
    <dgm:cxn modelId="{E4079D79-A683-45EE-BB1B-A7490B7AF74C}" type="presOf" srcId="{75C715A0-1D73-4832-AB42-C5374CE4D02F}" destId="{C43F2560-419E-421E-9392-6D34541EFC23}" srcOrd="0" destOrd="0" presId="urn:microsoft.com/office/officeart/2005/8/layout/cycle1"/>
    <dgm:cxn modelId="{FB2EAF59-A2F2-4E31-B5BC-9BFF1BD820E1}" type="presOf" srcId="{A74C4B0E-0C8C-4CA8-BA86-4E150FDAA527}" destId="{E6878A22-BB8A-49EC-A823-4F1656D8486B}" srcOrd="0" destOrd="0" presId="urn:microsoft.com/office/officeart/2005/8/layout/cycle1"/>
    <dgm:cxn modelId="{9D38AC94-01C2-4174-955D-123F401BC1C0}" srcId="{1178ACD6-DE38-4925-9956-FA32C1966F98}" destId="{1113DD67-1835-40D0-B47D-925A70E3817A}" srcOrd="2" destOrd="0" parTransId="{0D7B028C-4FE2-4D54-A83E-FE38B22F33C6}" sibTransId="{75C715A0-1D73-4832-AB42-C5374CE4D02F}"/>
    <dgm:cxn modelId="{EFA31DBE-0892-475C-8CE1-E98AEE7BA443}" type="presOf" srcId="{208911CE-BF99-4BB0-8FC9-719A1DFF1B10}" destId="{0F2D8024-E8F5-4B58-99D2-4F88F6B866AC}" srcOrd="0" destOrd="0" presId="urn:microsoft.com/office/officeart/2005/8/layout/cycle1"/>
    <dgm:cxn modelId="{B2B7B8F4-7F00-44A9-99F9-7E7E8AC7905E}" type="presOf" srcId="{306C0C4E-00BF-4E6D-8DED-EB9504239C48}" destId="{00269073-37DD-439C-896F-CDEB0669B3FD}" srcOrd="0" destOrd="0" presId="urn:microsoft.com/office/officeart/2005/8/layout/cycle1"/>
    <dgm:cxn modelId="{C7AF10FA-5C5E-4C2F-9044-2EA025D489F4}" type="presOf" srcId="{A0F9F9F6-C566-4FEB-AE42-F8F364E44EFD}" destId="{3F61A060-4A7E-4974-95D9-A61BE21A1700}" srcOrd="0" destOrd="0" presId="urn:microsoft.com/office/officeart/2005/8/layout/cycle1"/>
    <dgm:cxn modelId="{965DF25B-88CB-4E96-8A99-A07AC8E23DDE}" type="presParOf" srcId="{4A9E4742-59BB-47B4-9F81-6E5D62646CC2}" destId="{507C3F09-ECB1-4317-932E-054846FDBFE7}" srcOrd="0" destOrd="0" presId="urn:microsoft.com/office/officeart/2005/8/layout/cycle1"/>
    <dgm:cxn modelId="{34BA4A99-88CA-4CCA-9DD4-804E2CDD85D5}" type="presParOf" srcId="{4A9E4742-59BB-47B4-9F81-6E5D62646CC2}" destId="{0F2D8024-E8F5-4B58-99D2-4F88F6B866AC}" srcOrd="1" destOrd="0" presId="urn:microsoft.com/office/officeart/2005/8/layout/cycle1"/>
    <dgm:cxn modelId="{324E6522-DCC5-476B-9B0A-19F0E49710A6}" type="presParOf" srcId="{4A9E4742-59BB-47B4-9F81-6E5D62646CC2}" destId="{31EF355F-0A3D-45A4-AEC3-C944E0B9A580}" srcOrd="2" destOrd="0" presId="urn:microsoft.com/office/officeart/2005/8/layout/cycle1"/>
    <dgm:cxn modelId="{B90BC669-6FAC-4A89-BFFF-0CAF004F927D}" type="presParOf" srcId="{4A9E4742-59BB-47B4-9F81-6E5D62646CC2}" destId="{0EF15656-A0C0-4A9F-A35A-69C4457F445F}" srcOrd="3" destOrd="0" presId="urn:microsoft.com/office/officeart/2005/8/layout/cycle1"/>
    <dgm:cxn modelId="{01D57105-8C57-4BF0-A316-A29A888403E2}" type="presParOf" srcId="{4A9E4742-59BB-47B4-9F81-6E5D62646CC2}" destId="{00269073-37DD-439C-896F-CDEB0669B3FD}" srcOrd="4" destOrd="0" presId="urn:microsoft.com/office/officeart/2005/8/layout/cycle1"/>
    <dgm:cxn modelId="{4170CFAA-C12B-4409-A147-4A6C9C9E0ED8}" type="presParOf" srcId="{4A9E4742-59BB-47B4-9F81-6E5D62646CC2}" destId="{E6878A22-BB8A-49EC-A823-4F1656D8486B}" srcOrd="5" destOrd="0" presId="urn:microsoft.com/office/officeart/2005/8/layout/cycle1"/>
    <dgm:cxn modelId="{A7957738-8527-4513-B627-C15C6845A437}" type="presParOf" srcId="{4A9E4742-59BB-47B4-9F81-6E5D62646CC2}" destId="{06A69150-057E-4190-B193-93F1A152DBA7}" srcOrd="6" destOrd="0" presId="urn:microsoft.com/office/officeart/2005/8/layout/cycle1"/>
    <dgm:cxn modelId="{C93897D0-0C0F-45B9-A651-FF2843813498}" type="presParOf" srcId="{4A9E4742-59BB-47B4-9F81-6E5D62646CC2}" destId="{B2D30B2C-F144-4CC9-8FBE-4E553079C5B8}" srcOrd="7" destOrd="0" presId="urn:microsoft.com/office/officeart/2005/8/layout/cycle1"/>
    <dgm:cxn modelId="{B7F2C8F4-A4B4-4DF6-9129-DE4682B687F7}" type="presParOf" srcId="{4A9E4742-59BB-47B4-9F81-6E5D62646CC2}" destId="{C43F2560-419E-421E-9392-6D34541EFC23}" srcOrd="8" destOrd="0" presId="urn:microsoft.com/office/officeart/2005/8/layout/cycle1"/>
    <dgm:cxn modelId="{38B9F152-F97F-4B8A-A451-5EB4DE7B4C81}" type="presParOf" srcId="{4A9E4742-59BB-47B4-9F81-6E5D62646CC2}" destId="{92346319-66D2-4410-9F92-9D927C205FDE}" srcOrd="9" destOrd="0" presId="urn:microsoft.com/office/officeart/2005/8/layout/cycle1"/>
    <dgm:cxn modelId="{56412AC0-3B5D-4364-B2A3-42FF90D901F4}" type="presParOf" srcId="{4A9E4742-59BB-47B4-9F81-6E5D62646CC2}" destId="{2D099EE5-F413-4F33-BF80-9AE32B927606}" srcOrd="10" destOrd="0" presId="urn:microsoft.com/office/officeart/2005/8/layout/cycle1"/>
    <dgm:cxn modelId="{172AF3EE-86BE-4817-A01D-DA6B34DF0123}" type="presParOf" srcId="{4A9E4742-59BB-47B4-9F81-6E5D62646CC2}" destId="{C418D4CD-5989-4BDE-9533-2F63C974B47A}" srcOrd="11" destOrd="0" presId="urn:microsoft.com/office/officeart/2005/8/layout/cycle1"/>
    <dgm:cxn modelId="{F21680D5-1A88-457B-8EDF-144BC2914B58}" type="presParOf" srcId="{4A9E4742-59BB-47B4-9F81-6E5D62646CC2}" destId="{CC0452C1-098A-43E3-8874-364B7918A060}" srcOrd="12" destOrd="0" presId="urn:microsoft.com/office/officeart/2005/8/layout/cycle1"/>
    <dgm:cxn modelId="{5A9DAA1B-463C-477E-867D-71E4E6FB6291}" type="presParOf" srcId="{4A9E4742-59BB-47B4-9F81-6E5D62646CC2}" destId="{3F61A060-4A7E-4974-95D9-A61BE21A1700}" srcOrd="13" destOrd="0" presId="urn:microsoft.com/office/officeart/2005/8/layout/cycle1"/>
    <dgm:cxn modelId="{2E765088-52FD-4C9D-BEC5-98BE103501BE}" type="presParOf" srcId="{4A9E4742-59BB-47B4-9F81-6E5D62646CC2}" destId="{5F6ADCF4-05AE-4FBB-BA75-B0BFA1349D0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82FCE-32B6-DF42-8A42-C3806DF17B2F}" type="doc">
      <dgm:prSet loTypeId="urn:microsoft.com/office/officeart/2005/8/layout/radial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7AF6C2F9-8255-6044-84C3-FDE95F6252AA}">
      <dgm:prSet phldrT="[Κείμενο]" custT="1"/>
      <dgm:spPr/>
      <dgm:t>
        <a:bodyPr/>
        <a:lstStyle/>
        <a:p>
          <a:r>
            <a:rPr lang="pt-PT" sz="2400" b="1" dirty="0"/>
            <a:t>Benefícios
</a:t>
          </a:r>
          <a:endParaRPr lang="el-GR" sz="2000" dirty="0"/>
        </a:p>
      </dgm:t>
    </dgm:pt>
    <dgm:pt modelId="{840B96C8-8FD2-5E44-A493-D0DBD616446C}" type="parTrans" cxnId="{2E289132-BD25-C240-97D2-ECBB2066C744}">
      <dgm:prSet/>
      <dgm:spPr/>
      <dgm:t>
        <a:bodyPr/>
        <a:lstStyle/>
        <a:p>
          <a:endParaRPr lang="el-GR"/>
        </a:p>
      </dgm:t>
    </dgm:pt>
    <dgm:pt modelId="{D049B99D-CB1A-4344-8FE8-82B2CE773130}" type="sibTrans" cxnId="{2E289132-BD25-C240-97D2-ECBB2066C744}">
      <dgm:prSet/>
      <dgm:spPr/>
      <dgm:t>
        <a:bodyPr/>
        <a:lstStyle/>
        <a:p>
          <a:endParaRPr lang="el-GR"/>
        </a:p>
      </dgm:t>
    </dgm:pt>
    <dgm:pt modelId="{7CD1E0FD-8FDF-ED4A-9227-7F1A1D208A78}">
      <dgm:prSet phldrT="[Κείμενο]"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pt-PT" sz="1400" b="1" dirty="0"/>
            <a:t>Dar prioridade à utilização de materiais reutilizáveis
</a:t>
          </a:r>
          <a:endParaRPr lang="el-GR" sz="1400" b="1" dirty="0"/>
        </a:p>
      </dgm:t>
    </dgm:pt>
    <dgm:pt modelId="{804EBB36-6512-3C48-8E1D-EE35F23245F6}" type="parTrans" cxnId="{73037E9B-FE77-E84A-A019-780EDEA3D46A}">
      <dgm:prSet/>
      <dgm:spPr/>
      <dgm:t>
        <a:bodyPr/>
        <a:lstStyle/>
        <a:p>
          <a:endParaRPr lang="el-GR"/>
        </a:p>
      </dgm:t>
    </dgm:pt>
    <dgm:pt modelId="{BBB0F375-D123-8840-9409-62FB1F95DEC4}" type="sibTrans" cxnId="{73037E9B-FE77-E84A-A019-780EDEA3D46A}">
      <dgm:prSet/>
      <dgm:spPr/>
      <dgm:t>
        <a:bodyPr/>
        <a:lstStyle/>
        <a:p>
          <a:endParaRPr lang="el-GR"/>
        </a:p>
      </dgm:t>
    </dgm:pt>
    <dgm:pt modelId="{7C61D66E-6E88-DA4B-8118-1BABEDFDCF76}">
      <dgm:prSet phldrT="[Κείμενο]"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pt-PT" sz="1400" b="1" dirty="0"/>
            <a:t>Incentivar a compostagem e a reciclagem
</a:t>
          </a:r>
          <a:endParaRPr lang="el-GR" sz="1400" b="1" dirty="0"/>
        </a:p>
      </dgm:t>
    </dgm:pt>
    <dgm:pt modelId="{DDD2E413-362B-AA48-810D-C10633ACB5DC}" type="parTrans" cxnId="{06DEE249-AB0C-4649-BB16-5A70E0B9807B}">
      <dgm:prSet/>
      <dgm:spPr/>
      <dgm:t>
        <a:bodyPr/>
        <a:lstStyle/>
        <a:p>
          <a:endParaRPr lang="el-GR"/>
        </a:p>
      </dgm:t>
    </dgm:pt>
    <dgm:pt modelId="{653389D4-6ADA-294F-8D9A-985F53C46319}" type="sibTrans" cxnId="{06DEE249-AB0C-4649-BB16-5A70E0B9807B}">
      <dgm:prSet/>
      <dgm:spPr/>
      <dgm:t>
        <a:bodyPr/>
        <a:lstStyle/>
        <a:p>
          <a:endParaRPr lang="el-GR"/>
        </a:p>
      </dgm:t>
    </dgm:pt>
    <dgm:pt modelId="{692567BC-C3ED-C842-969B-F6D6D073EF57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pt-PT" sz="1400" b="1" dirty="0"/>
            <a:t>Reciclagem de resíduos orgânicos e poupança de água 
</a:t>
          </a:r>
          <a:endParaRPr lang="el-GR" sz="1400" b="1" dirty="0"/>
        </a:p>
      </dgm:t>
    </dgm:pt>
    <dgm:pt modelId="{5AB117B0-C043-A348-8547-CF5ADF99E1AA}" type="parTrans" cxnId="{BE8FD613-E7E8-8444-A967-8965D96F5CEF}">
      <dgm:prSet/>
      <dgm:spPr/>
      <dgm:t>
        <a:bodyPr/>
        <a:lstStyle/>
        <a:p>
          <a:endParaRPr lang="el-GR"/>
        </a:p>
      </dgm:t>
    </dgm:pt>
    <dgm:pt modelId="{F60C7BB0-0644-B043-BA61-24728F1F5962}" type="sibTrans" cxnId="{BE8FD613-E7E8-8444-A967-8965D96F5CEF}">
      <dgm:prSet/>
      <dgm:spPr/>
      <dgm:t>
        <a:bodyPr/>
        <a:lstStyle/>
        <a:p>
          <a:endParaRPr lang="el-GR"/>
        </a:p>
      </dgm:t>
    </dgm:pt>
    <dgm:pt modelId="{954DF55E-D122-7A4A-9E30-DB7DF00FC2AC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pt-PT" sz="1400" b="1" dirty="0"/>
            <a:t>Menos emissões de gases com efeito de estufa
</a:t>
          </a:r>
          <a:endParaRPr lang="el-GR" sz="1400" b="1" dirty="0"/>
        </a:p>
      </dgm:t>
    </dgm:pt>
    <dgm:pt modelId="{AFC00E30-1DEA-8D4A-B2FD-0034BC18E30A}" type="parTrans" cxnId="{2B15F468-86C1-2F49-B959-46C6F2C9ED27}">
      <dgm:prSet/>
      <dgm:spPr/>
      <dgm:t>
        <a:bodyPr/>
        <a:lstStyle/>
        <a:p>
          <a:endParaRPr lang="el-GR"/>
        </a:p>
      </dgm:t>
    </dgm:pt>
    <dgm:pt modelId="{F28B46DD-8C05-3C45-85BF-C6AFCA1E5FB7}" type="sibTrans" cxnId="{2B15F468-86C1-2F49-B959-46C6F2C9ED27}">
      <dgm:prSet/>
      <dgm:spPr/>
      <dgm:t>
        <a:bodyPr/>
        <a:lstStyle/>
        <a:p>
          <a:endParaRPr lang="el-GR"/>
        </a:p>
      </dgm:t>
    </dgm:pt>
    <dgm:pt modelId="{EB9D1D62-5383-DD48-80A4-9E67F01DC54D}">
      <dgm:prSet custT="1"/>
      <dgm:spPr/>
      <dgm:t>
        <a:bodyPr/>
        <a:lstStyle/>
        <a:p>
          <a:r>
            <a:rPr lang="pt-PT" sz="1400" b="1" dirty="0"/>
            <a:t>Poupar custos e aumentar a eficiência
</a:t>
          </a:r>
          <a:endParaRPr lang="el-GR" sz="1400" b="1" dirty="0"/>
        </a:p>
      </dgm:t>
    </dgm:pt>
    <dgm:pt modelId="{50D06200-9B73-F041-88EF-9DD4F91CD65C}" type="parTrans" cxnId="{B2B8EAC1-F341-6A4F-805F-26CF890C15A0}">
      <dgm:prSet/>
      <dgm:spPr/>
      <dgm:t>
        <a:bodyPr/>
        <a:lstStyle/>
        <a:p>
          <a:endParaRPr lang="el-GR"/>
        </a:p>
      </dgm:t>
    </dgm:pt>
    <dgm:pt modelId="{BD4F3D7E-7979-1541-A352-9A74FF7A8513}" type="sibTrans" cxnId="{B2B8EAC1-F341-6A4F-805F-26CF890C15A0}">
      <dgm:prSet/>
      <dgm:spPr/>
      <dgm:t>
        <a:bodyPr/>
        <a:lstStyle/>
        <a:p>
          <a:endParaRPr lang="el-GR"/>
        </a:p>
      </dgm:t>
    </dgm:pt>
    <dgm:pt modelId="{2D889589-84BC-4AED-9F4A-347A52ED3660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endParaRPr lang="el-GR" sz="1100" dirty="0"/>
        </a:p>
      </dgm:t>
    </dgm:pt>
    <dgm:pt modelId="{7D5967B4-3E76-4FD9-833F-8D814C56B8D8}" type="parTrans" cxnId="{5253EC0E-D701-4BC6-8EDC-D9B56F5E8342}">
      <dgm:prSet/>
      <dgm:spPr/>
      <dgm:t>
        <a:bodyPr/>
        <a:lstStyle/>
        <a:p>
          <a:endParaRPr lang="en-GB"/>
        </a:p>
      </dgm:t>
    </dgm:pt>
    <dgm:pt modelId="{C248942C-46C7-43A1-9624-D79C5C8FEFB0}" type="sibTrans" cxnId="{5253EC0E-D701-4BC6-8EDC-D9B56F5E8342}">
      <dgm:prSet/>
      <dgm:spPr/>
      <dgm:t>
        <a:bodyPr/>
        <a:lstStyle/>
        <a:p>
          <a:endParaRPr lang="en-GB"/>
        </a:p>
      </dgm:t>
    </dgm:pt>
    <dgm:pt modelId="{ED23123B-D947-40A4-B003-C151728A762A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pt-PT" sz="1400" b="1" dirty="0"/>
            <a:t>Ajuda a cumprir os regulamentos ambientais
</a:t>
          </a:r>
          <a:endParaRPr lang="el-GR" sz="1400" b="1" dirty="0"/>
        </a:p>
      </dgm:t>
    </dgm:pt>
    <dgm:pt modelId="{FF4BEA68-FD50-4E3A-8ECB-FAC47497CC0E}" type="parTrans" cxnId="{ECC42ABF-04ED-4F3B-B3AF-61B78757DCBB}">
      <dgm:prSet/>
      <dgm:spPr/>
      <dgm:t>
        <a:bodyPr/>
        <a:lstStyle/>
        <a:p>
          <a:endParaRPr lang="en-GB"/>
        </a:p>
      </dgm:t>
    </dgm:pt>
    <dgm:pt modelId="{B308248C-1506-4246-BEBF-92FF4B7CBC0D}" type="sibTrans" cxnId="{ECC42ABF-04ED-4F3B-B3AF-61B78757DCBB}">
      <dgm:prSet/>
      <dgm:spPr/>
      <dgm:t>
        <a:bodyPr/>
        <a:lstStyle/>
        <a:p>
          <a:endParaRPr lang="en-GB"/>
        </a:p>
      </dgm:t>
    </dgm:pt>
    <dgm:pt modelId="{6AE31B2B-3398-4796-9960-0BAA95EECC77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pt-PT" sz="1400" b="1" dirty="0" err="1"/>
            <a:t>Optimiza</a:t>
          </a:r>
          <a:r>
            <a:rPr lang="pt-PT" sz="1400" b="1" dirty="0"/>
            <a:t> as operações agrícolas,
</a:t>
          </a:r>
          <a:r>
            <a:rPr lang="en-GB" sz="1400" b="1" dirty="0"/>
            <a:t> </a:t>
          </a:r>
          <a:endParaRPr lang="el-GR" sz="1400" b="1" dirty="0"/>
        </a:p>
      </dgm:t>
    </dgm:pt>
    <dgm:pt modelId="{68727B75-863D-418E-B90D-1EA093DBC7A1}" type="parTrans" cxnId="{82BBF65D-1EA7-463B-89A1-5F910000A52E}">
      <dgm:prSet/>
      <dgm:spPr/>
      <dgm:t>
        <a:bodyPr/>
        <a:lstStyle/>
        <a:p>
          <a:endParaRPr lang="en-GB"/>
        </a:p>
      </dgm:t>
    </dgm:pt>
    <dgm:pt modelId="{34458CD9-BBA8-41AB-8E37-C91FF084F256}" type="sibTrans" cxnId="{82BBF65D-1EA7-463B-89A1-5F910000A52E}">
      <dgm:prSet/>
      <dgm:spPr/>
      <dgm:t>
        <a:bodyPr/>
        <a:lstStyle/>
        <a:p>
          <a:endParaRPr lang="en-GB"/>
        </a:p>
      </dgm:t>
    </dgm:pt>
    <dgm:pt modelId="{7EEBF996-5CC1-48E0-BE8D-BEB1D2AA4D07}" type="pres">
      <dgm:prSet presAssocID="{7C482FCE-32B6-DF42-8A42-C3806DF17B2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5534EA-73D1-490A-92FF-2074D3F76AB6}" type="pres">
      <dgm:prSet presAssocID="{7AF6C2F9-8255-6044-84C3-FDE95F6252AA}" presName="centerShape" presStyleLbl="node0" presStyleIdx="0" presStyleCnt="1"/>
      <dgm:spPr/>
    </dgm:pt>
    <dgm:pt modelId="{4B5A20B3-02F0-4352-B585-3822A5703E2B}" type="pres">
      <dgm:prSet presAssocID="{7CD1E0FD-8FDF-ED4A-9227-7F1A1D208A78}" presName="node" presStyleLbl="node1" presStyleIdx="0" presStyleCnt="7">
        <dgm:presLayoutVars>
          <dgm:bulletEnabled val="1"/>
        </dgm:presLayoutVars>
      </dgm:prSet>
      <dgm:spPr/>
    </dgm:pt>
    <dgm:pt modelId="{7A535413-06E2-4AC8-AE69-32F780FB5292}" type="pres">
      <dgm:prSet presAssocID="{7CD1E0FD-8FDF-ED4A-9227-7F1A1D208A78}" presName="dummy" presStyleCnt="0"/>
      <dgm:spPr/>
    </dgm:pt>
    <dgm:pt modelId="{2F0F9F52-C2AA-44A0-A2E8-32410BFB8507}" type="pres">
      <dgm:prSet presAssocID="{BBB0F375-D123-8840-9409-62FB1F95DEC4}" presName="sibTrans" presStyleLbl="sibTrans2D1" presStyleIdx="0" presStyleCnt="7"/>
      <dgm:spPr/>
    </dgm:pt>
    <dgm:pt modelId="{4627CB48-578D-45B3-ACE0-697C9BE95692}" type="pres">
      <dgm:prSet presAssocID="{EB9D1D62-5383-DD48-80A4-9E67F01DC54D}" presName="node" presStyleLbl="node1" presStyleIdx="1" presStyleCnt="7">
        <dgm:presLayoutVars>
          <dgm:bulletEnabled val="1"/>
        </dgm:presLayoutVars>
      </dgm:prSet>
      <dgm:spPr/>
    </dgm:pt>
    <dgm:pt modelId="{01E11DF3-6E22-4770-937E-99DF1C225FAB}" type="pres">
      <dgm:prSet presAssocID="{EB9D1D62-5383-DD48-80A4-9E67F01DC54D}" presName="dummy" presStyleCnt="0"/>
      <dgm:spPr/>
    </dgm:pt>
    <dgm:pt modelId="{1B9F253F-1DFD-4D10-B283-909F6EB393FB}" type="pres">
      <dgm:prSet presAssocID="{BD4F3D7E-7979-1541-A352-9A74FF7A8513}" presName="sibTrans" presStyleLbl="sibTrans2D1" presStyleIdx="1" presStyleCnt="7"/>
      <dgm:spPr/>
    </dgm:pt>
    <dgm:pt modelId="{EFC97D93-936A-412E-BD50-A2C14CAB85C8}" type="pres">
      <dgm:prSet presAssocID="{7C61D66E-6E88-DA4B-8118-1BABEDFDCF76}" presName="node" presStyleLbl="node1" presStyleIdx="2" presStyleCnt="7">
        <dgm:presLayoutVars>
          <dgm:bulletEnabled val="1"/>
        </dgm:presLayoutVars>
      </dgm:prSet>
      <dgm:spPr/>
    </dgm:pt>
    <dgm:pt modelId="{ED86EDEE-9724-4D16-A3D6-4C86D412F8BA}" type="pres">
      <dgm:prSet presAssocID="{7C61D66E-6E88-DA4B-8118-1BABEDFDCF76}" presName="dummy" presStyleCnt="0"/>
      <dgm:spPr/>
    </dgm:pt>
    <dgm:pt modelId="{2D261A2F-54B4-4088-AA76-EB8F5016BF6C}" type="pres">
      <dgm:prSet presAssocID="{653389D4-6ADA-294F-8D9A-985F53C46319}" presName="sibTrans" presStyleLbl="sibTrans2D1" presStyleIdx="2" presStyleCnt="7"/>
      <dgm:spPr/>
    </dgm:pt>
    <dgm:pt modelId="{C7CFCC76-06E5-4E24-8780-2A96E04EB2CD}" type="pres">
      <dgm:prSet presAssocID="{692567BC-C3ED-C842-969B-F6D6D073EF57}" presName="node" presStyleLbl="node1" presStyleIdx="3" presStyleCnt="7">
        <dgm:presLayoutVars>
          <dgm:bulletEnabled val="1"/>
        </dgm:presLayoutVars>
      </dgm:prSet>
      <dgm:spPr/>
    </dgm:pt>
    <dgm:pt modelId="{51A2D7DD-AB6B-42AA-89A7-D684C8674386}" type="pres">
      <dgm:prSet presAssocID="{692567BC-C3ED-C842-969B-F6D6D073EF57}" presName="dummy" presStyleCnt="0"/>
      <dgm:spPr/>
    </dgm:pt>
    <dgm:pt modelId="{32EE778D-1DBD-4EC9-9B7D-E8AA7F8D4FF0}" type="pres">
      <dgm:prSet presAssocID="{F60C7BB0-0644-B043-BA61-24728F1F5962}" presName="sibTrans" presStyleLbl="sibTrans2D1" presStyleIdx="3" presStyleCnt="7"/>
      <dgm:spPr/>
    </dgm:pt>
    <dgm:pt modelId="{B318B47C-323C-4BA4-A134-ED91D05DD73A}" type="pres">
      <dgm:prSet presAssocID="{954DF55E-D122-7A4A-9E30-DB7DF00FC2AC}" presName="node" presStyleLbl="node1" presStyleIdx="4" presStyleCnt="7">
        <dgm:presLayoutVars>
          <dgm:bulletEnabled val="1"/>
        </dgm:presLayoutVars>
      </dgm:prSet>
      <dgm:spPr/>
    </dgm:pt>
    <dgm:pt modelId="{4A785169-E694-49B7-ABCB-7670AA9B5F4D}" type="pres">
      <dgm:prSet presAssocID="{954DF55E-D122-7A4A-9E30-DB7DF00FC2AC}" presName="dummy" presStyleCnt="0"/>
      <dgm:spPr/>
    </dgm:pt>
    <dgm:pt modelId="{8BD1BDD8-0892-4C93-9397-428B03D09AEC}" type="pres">
      <dgm:prSet presAssocID="{F28B46DD-8C05-3C45-85BF-C6AFCA1E5FB7}" presName="sibTrans" presStyleLbl="sibTrans2D1" presStyleIdx="4" presStyleCnt="7"/>
      <dgm:spPr/>
    </dgm:pt>
    <dgm:pt modelId="{EF22F16A-5745-472F-9E9A-6C6125192ECF}" type="pres">
      <dgm:prSet presAssocID="{ED23123B-D947-40A4-B003-C151728A762A}" presName="node" presStyleLbl="node1" presStyleIdx="5" presStyleCnt="7" custScaleX="126175">
        <dgm:presLayoutVars>
          <dgm:bulletEnabled val="1"/>
        </dgm:presLayoutVars>
      </dgm:prSet>
      <dgm:spPr/>
    </dgm:pt>
    <dgm:pt modelId="{0B04FD5B-0415-4696-B705-65C94D4E7355}" type="pres">
      <dgm:prSet presAssocID="{ED23123B-D947-40A4-B003-C151728A762A}" presName="dummy" presStyleCnt="0"/>
      <dgm:spPr/>
    </dgm:pt>
    <dgm:pt modelId="{34BE2660-48BB-49C7-8E9D-EF03CBC7C723}" type="pres">
      <dgm:prSet presAssocID="{B308248C-1506-4246-BEBF-92FF4B7CBC0D}" presName="sibTrans" presStyleLbl="sibTrans2D1" presStyleIdx="5" presStyleCnt="7"/>
      <dgm:spPr/>
    </dgm:pt>
    <dgm:pt modelId="{ECD94657-AB46-4FE9-B489-3955283A9834}" type="pres">
      <dgm:prSet presAssocID="{6AE31B2B-3398-4796-9960-0BAA95EECC77}" presName="node" presStyleLbl="node1" presStyleIdx="6" presStyleCnt="7">
        <dgm:presLayoutVars>
          <dgm:bulletEnabled val="1"/>
        </dgm:presLayoutVars>
      </dgm:prSet>
      <dgm:spPr/>
    </dgm:pt>
    <dgm:pt modelId="{CE482EA0-3F7F-4DCD-8262-B9321E585F0B}" type="pres">
      <dgm:prSet presAssocID="{6AE31B2B-3398-4796-9960-0BAA95EECC77}" presName="dummy" presStyleCnt="0"/>
      <dgm:spPr/>
    </dgm:pt>
    <dgm:pt modelId="{3D8CE857-4F7E-4437-A9F8-91097BD4CDE3}" type="pres">
      <dgm:prSet presAssocID="{34458CD9-BBA8-41AB-8E37-C91FF084F256}" presName="sibTrans" presStyleLbl="sibTrans2D1" presStyleIdx="6" presStyleCnt="7"/>
      <dgm:spPr/>
    </dgm:pt>
  </dgm:ptLst>
  <dgm:cxnLst>
    <dgm:cxn modelId="{6261EA05-4924-4562-8BC2-5FA2394B55EF}" type="presOf" srcId="{ED23123B-D947-40A4-B003-C151728A762A}" destId="{EF22F16A-5745-472F-9E9A-6C6125192ECF}" srcOrd="0" destOrd="0" presId="urn:microsoft.com/office/officeart/2005/8/layout/radial6"/>
    <dgm:cxn modelId="{5253EC0E-D701-4BC6-8EDC-D9B56F5E8342}" srcId="{7C482FCE-32B6-DF42-8A42-C3806DF17B2F}" destId="{2D889589-84BC-4AED-9F4A-347A52ED3660}" srcOrd="1" destOrd="0" parTransId="{7D5967B4-3E76-4FD9-833F-8D814C56B8D8}" sibTransId="{C248942C-46C7-43A1-9624-D79C5C8FEFB0}"/>
    <dgm:cxn modelId="{BE8FD613-E7E8-8444-A967-8965D96F5CEF}" srcId="{7AF6C2F9-8255-6044-84C3-FDE95F6252AA}" destId="{692567BC-C3ED-C842-969B-F6D6D073EF57}" srcOrd="3" destOrd="0" parTransId="{5AB117B0-C043-A348-8547-CF5ADF99E1AA}" sibTransId="{F60C7BB0-0644-B043-BA61-24728F1F5962}"/>
    <dgm:cxn modelId="{A6902D2A-1829-4694-B923-7811C18E2261}" type="presOf" srcId="{7CD1E0FD-8FDF-ED4A-9227-7F1A1D208A78}" destId="{4B5A20B3-02F0-4352-B585-3822A5703E2B}" srcOrd="0" destOrd="0" presId="urn:microsoft.com/office/officeart/2005/8/layout/radial6"/>
    <dgm:cxn modelId="{2E289132-BD25-C240-97D2-ECBB2066C744}" srcId="{7C482FCE-32B6-DF42-8A42-C3806DF17B2F}" destId="{7AF6C2F9-8255-6044-84C3-FDE95F6252AA}" srcOrd="0" destOrd="0" parTransId="{840B96C8-8FD2-5E44-A493-D0DBD616446C}" sibTransId="{D049B99D-CB1A-4344-8FE8-82B2CE773130}"/>
    <dgm:cxn modelId="{55CB9532-C623-438B-842E-18576247F959}" type="presOf" srcId="{7AF6C2F9-8255-6044-84C3-FDE95F6252AA}" destId="{425534EA-73D1-490A-92FF-2074D3F76AB6}" srcOrd="0" destOrd="0" presId="urn:microsoft.com/office/officeart/2005/8/layout/radial6"/>
    <dgm:cxn modelId="{82BBF65D-1EA7-463B-89A1-5F910000A52E}" srcId="{7AF6C2F9-8255-6044-84C3-FDE95F6252AA}" destId="{6AE31B2B-3398-4796-9960-0BAA95EECC77}" srcOrd="6" destOrd="0" parTransId="{68727B75-863D-418E-B90D-1EA093DBC7A1}" sibTransId="{34458CD9-BBA8-41AB-8E37-C91FF084F256}"/>
    <dgm:cxn modelId="{2B15F468-86C1-2F49-B959-46C6F2C9ED27}" srcId="{7AF6C2F9-8255-6044-84C3-FDE95F6252AA}" destId="{954DF55E-D122-7A4A-9E30-DB7DF00FC2AC}" srcOrd="4" destOrd="0" parTransId="{AFC00E30-1DEA-8D4A-B2FD-0034BC18E30A}" sibTransId="{F28B46DD-8C05-3C45-85BF-C6AFCA1E5FB7}"/>
    <dgm:cxn modelId="{A7066849-0536-4D62-9DA1-8AEA95B677F0}" type="presOf" srcId="{7C61D66E-6E88-DA4B-8118-1BABEDFDCF76}" destId="{EFC97D93-936A-412E-BD50-A2C14CAB85C8}" srcOrd="0" destOrd="0" presId="urn:microsoft.com/office/officeart/2005/8/layout/radial6"/>
    <dgm:cxn modelId="{06DEE249-AB0C-4649-BB16-5A70E0B9807B}" srcId="{7AF6C2F9-8255-6044-84C3-FDE95F6252AA}" destId="{7C61D66E-6E88-DA4B-8118-1BABEDFDCF76}" srcOrd="2" destOrd="0" parTransId="{DDD2E413-362B-AA48-810D-C10633ACB5DC}" sibTransId="{653389D4-6ADA-294F-8D9A-985F53C46319}"/>
    <dgm:cxn modelId="{4FFFDB71-D437-4E4B-8480-D5592DE0C471}" type="presOf" srcId="{EB9D1D62-5383-DD48-80A4-9E67F01DC54D}" destId="{4627CB48-578D-45B3-ACE0-697C9BE95692}" srcOrd="0" destOrd="0" presId="urn:microsoft.com/office/officeart/2005/8/layout/radial6"/>
    <dgm:cxn modelId="{2D25ED81-CD23-4676-8415-8F1DEFB82E8D}" type="presOf" srcId="{653389D4-6ADA-294F-8D9A-985F53C46319}" destId="{2D261A2F-54B4-4088-AA76-EB8F5016BF6C}" srcOrd="0" destOrd="0" presId="urn:microsoft.com/office/officeart/2005/8/layout/radial6"/>
    <dgm:cxn modelId="{EC06F88D-F0AC-4C5E-A06A-CA16A244CADA}" type="presOf" srcId="{692567BC-C3ED-C842-969B-F6D6D073EF57}" destId="{C7CFCC76-06E5-4E24-8780-2A96E04EB2CD}" srcOrd="0" destOrd="0" presId="urn:microsoft.com/office/officeart/2005/8/layout/radial6"/>
    <dgm:cxn modelId="{FB241D96-6EA7-4122-8D6C-595859BF6EE2}" type="presOf" srcId="{34458CD9-BBA8-41AB-8E37-C91FF084F256}" destId="{3D8CE857-4F7E-4437-A9F8-91097BD4CDE3}" srcOrd="0" destOrd="0" presId="urn:microsoft.com/office/officeart/2005/8/layout/radial6"/>
    <dgm:cxn modelId="{68A1F496-80A3-45D2-B0CD-3D360AFACA1D}" type="presOf" srcId="{BBB0F375-D123-8840-9409-62FB1F95DEC4}" destId="{2F0F9F52-C2AA-44A0-A2E8-32410BFB8507}" srcOrd="0" destOrd="0" presId="urn:microsoft.com/office/officeart/2005/8/layout/radial6"/>
    <dgm:cxn modelId="{99E6F997-28AE-4267-8974-92742BCFC3D1}" type="presOf" srcId="{7C482FCE-32B6-DF42-8A42-C3806DF17B2F}" destId="{7EEBF996-5CC1-48E0-BE8D-BEB1D2AA4D07}" srcOrd="0" destOrd="0" presId="urn:microsoft.com/office/officeart/2005/8/layout/radial6"/>
    <dgm:cxn modelId="{73037E9B-FE77-E84A-A019-780EDEA3D46A}" srcId="{7AF6C2F9-8255-6044-84C3-FDE95F6252AA}" destId="{7CD1E0FD-8FDF-ED4A-9227-7F1A1D208A78}" srcOrd="0" destOrd="0" parTransId="{804EBB36-6512-3C48-8E1D-EE35F23245F6}" sibTransId="{BBB0F375-D123-8840-9409-62FB1F95DEC4}"/>
    <dgm:cxn modelId="{F1D4E3A0-ACC5-4A4F-A075-3C733F499114}" type="presOf" srcId="{B308248C-1506-4246-BEBF-92FF4B7CBC0D}" destId="{34BE2660-48BB-49C7-8E9D-EF03CBC7C723}" srcOrd="0" destOrd="0" presId="urn:microsoft.com/office/officeart/2005/8/layout/radial6"/>
    <dgm:cxn modelId="{EAB44EBD-29B2-4480-ABD4-4AD8C72CA492}" type="presOf" srcId="{F60C7BB0-0644-B043-BA61-24728F1F5962}" destId="{32EE778D-1DBD-4EC9-9B7D-E8AA7F8D4FF0}" srcOrd="0" destOrd="0" presId="urn:microsoft.com/office/officeart/2005/8/layout/radial6"/>
    <dgm:cxn modelId="{ECC42ABF-04ED-4F3B-B3AF-61B78757DCBB}" srcId="{7AF6C2F9-8255-6044-84C3-FDE95F6252AA}" destId="{ED23123B-D947-40A4-B003-C151728A762A}" srcOrd="5" destOrd="0" parTransId="{FF4BEA68-FD50-4E3A-8ECB-FAC47497CC0E}" sibTransId="{B308248C-1506-4246-BEBF-92FF4B7CBC0D}"/>
    <dgm:cxn modelId="{B2B8EAC1-F341-6A4F-805F-26CF890C15A0}" srcId="{7AF6C2F9-8255-6044-84C3-FDE95F6252AA}" destId="{EB9D1D62-5383-DD48-80A4-9E67F01DC54D}" srcOrd="1" destOrd="0" parTransId="{50D06200-9B73-F041-88EF-9DD4F91CD65C}" sibTransId="{BD4F3D7E-7979-1541-A352-9A74FF7A8513}"/>
    <dgm:cxn modelId="{CE9593C5-3CE5-495C-B660-4BF3094345D9}" type="presOf" srcId="{F28B46DD-8C05-3C45-85BF-C6AFCA1E5FB7}" destId="{8BD1BDD8-0892-4C93-9397-428B03D09AEC}" srcOrd="0" destOrd="0" presId="urn:microsoft.com/office/officeart/2005/8/layout/radial6"/>
    <dgm:cxn modelId="{744150EF-3521-4C0F-BD21-F05D424D1B50}" type="presOf" srcId="{6AE31B2B-3398-4796-9960-0BAA95EECC77}" destId="{ECD94657-AB46-4FE9-B489-3955283A9834}" srcOrd="0" destOrd="0" presId="urn:microsoft.com/office/officeart/2005/8/layout/radial6"/>
    <dgm:cxn modelId="{EDB3B0F5-6FE6-437C-A93E-349409F6222A}" type="presOf" srcId="{BD4F3D7E-7979-1541-A352-9A74FF7A8513}" destId="{1B9F253F-1DFD-4D10-B283-909F6EB393FB}" srcOrd="0" destOrd="0" presId="urn:microsoft.com/office/officeart/2005/8/layout/radial6"/>
    <dgm:cxn modelId="{0FA23CF7-772E-47AA-8C78-37D95FC5DF05}" type="presOf" srcId="{954DF55E-D122-7A4A-9E30-DB7DF00FC2AC}" destId="{B318B47C-323C-4BA4-A134-ED91D05DD73A}" srcOrd="0" destOrd="0" presId="urn:microsoft.com/office/officeart/2005/8/layout/radial6"/>
    <dgm:cxn modelId="{7A9E0A8F-B9F2-4A70-83D2-441955C86B38}" type="presParOf" srcId="{7EEBF996-5CC1-48E0-BE8D-BEB1D2AA4D07}" destId="{425534EA-73D1-490A-92FF-2074D3F76AB6}" srcOrd="0" destOrd="0" presId="urn:microsoft.com/office/officeart/2005/8/layout/radial6"/>
    <dgm:cxn modelId="{D0A0D54B-E20A-40F8-BCDE-01C92DB60E7D}" type="presParOf" srcId="{7EEBF996-5CC1-48E0-BE8D-BEB1D2AA4D07}" destId="{4B5A20B3-02F0-4352-B585-3822A5703E2B}" srcOrd="1" destOrd="0" presId="urn:microsoft.com/office/officeart/2005/8/layout/radial6"/>
    <dgm:cxn modelId="{C633D429-AFBB-405A-8B69-035319E94078}" type="presParOf" srcId="{7EEBF996-5CC1-48E0-BE8D-BEB1D2AA4D07}" destId="{7A535413-06E2-4AC8-AE69-32F780FB5292}" srcOrd="2" destOrd="0" presId="urn:microsoft.com/office/officeart/2005/8/layout/radial6"/>
    <dgm:cxn modelId="{54B88E30-BE2A-460C-A2F2-14F2942B5997}" type="presParOf" srcId="{7EEBF996-5CC1-48E0-BE8D-BEB1D2AA4D07}" destId="{2F0F9F52-C2AA-44A0-A2E8-32410BFB8507}" srcOrd="3" destOrd="0" presId="urn:microsoft.com/office/officeart/2005/8/layout/radial6"/>
    <dgm:cxn modelId="{C98C11E2-F12C-4F10-8E48-A6C433F1232C}" type="presParOf" srcId="{7EEBF996-5CC1-48E0-BE8D-BEB1D2AA4D07}" destId="{4627CB48-578D-45B3-ACE0-697C9BE95692}" srcOrd="4" destOrd="0" presId="urn:microsoft.com/office/officeart/2005/8/layout/radial6"/>
    <dgm:cxn modelId="{65AEDFB1-A02A-4D1C-A9C8-853930DF97B7}" type="presParOf" srcId="{7EEBF996-5CC1-48E0-BE8D-BEB1D2AA4D07}" destId="{01E11DF3-6E22-4770-937E-99DF1C225FAB}" srcOrd="5" destOrd="0" presId="urn:microsoft.com/office/officeart/2005/8/layout/radial6"/>
    <dgm:cxn modelId="{739018EE-E983-448B-A086-486B1467A173}" type="presParOf" srcId="{7EEBF996-5CC1-48E0-BE8D-BEB1D2AA4D07}" destId="{1B9F253F-1DFD-4D10-B283-909F6EB393FB}" srcOrd="6" destOrd="0" presId="urn:microsoft.com/office/officeart/2005/8/layout/radial6"/>
    <dgm:cxn modelId="{F3623E8D-B686-48EC-BCB0-F6B13FB4EB8D}" type="presParOf" srcId="{7EEBF996-5CC1-48E0-BE8D-BEB1D2AA4D07}" destId="{EFC97D93-936A-412E-BD50-A2C14CAB85C8}" srcOrd="7" destOrd="0" presId="urn:microsoft.com/office/officeart/2005/8/layout/radial6"/>
    <dgm:cxn modelId="{B035F344-B805-4BE8-B663-445A30F92972}" type="presParOf" srcId="{7EEBF996-5CC1-48E0-BE8D-BEB1D2AA4D07}" destId="{ED86EDEE-9724-4D16-A3D6-4C86D412F8BA}" srcOrd="8" destOrd="0" presId="urn:microsoft.com/office/officeart/2005/8/layout/radial6"/>
    <dgm:cxn modelId="{EE79BEDE-9211-41BA-8564-EDE0B852102D}" type="presParOf" srcId="{7EEBF996-5CC1-48E0-BE8D-BEB1D2AA4D07}" destId="{2D261A2F-54B4-4088-AA76-EB8F5016BF6C}" srcOrd="9" destOrd="0" presId="urn:microsoft.com/office/officeart/2005/8/layout/radial6"/>
    <dgm:cxn modelId="{AC349EF1-E526-482A-9B36-86A34F6BE5D1}" type="presParOf" srcId="{7EEBF996-5CC1-48E0-BE8D-BEB1D2AA4D07}" destId="{C7CFCC76-06E5-4E24-8780-2A96E04EB2CD}" srcOrd="10" destOrd="0" presId="urn:microsoft.com/office/officeart/2005/8/layout/radial6"/>
    <dgm:cxn modelId="{0734CC90-C432-4BF1-9E71-0BB208D589CF}" type="presParOf" srcId="{7EEBF996-5CC1-48E0-BE8D-BEB1D2AA4D07}" destId="{51A2D7DD-AB6B-42AA-89A7-D684C8674386}" srcOrd="11" destOrd="0" presId="urn:microsoft.com/office/officeart/2005/8/layout/radial6"/>
    <dgm:cxn modelId="{105BE7C0-FFD0-4226-A019-490B001B0180}" type="presParOf" srcId="{7EEBF996-5CC1-48E0-BE8D-BEB1D2AA4D07}" destId="{32EE778D-1DBD-4EC9-9B7D-E8AA7F8D4FF0}" srcOrd="12" destOrd="0" presId="urn:microsoft.com/office/officeart/2005/8/layout/radial6"/>
    <dgm:cxn modelId="{73C43478-FE80-4A94-ABE4-EF1428A24FA3}" type="presParOf" srcId="{7EEBF996-5CC1-48E0-BE8D-BEB1D2AA4D07}" destId="{B318B47C-323C-4BA4-A134-ED91D05DD73A}" srcOrd="13" destOrd="0" presId="urn:microsoft.com/office/officeart/2005/8/layout/radial6"/>
    <dgm:cxn modelId="{6E666C71-EC24-4A28-823C-2A5C558E7E0C}" type="presParOf" srcId="{7EEBF996-5CC1-48E0-BE8D-BEB1D2AA4D07}" destId="{4A785169-E694-49B7-ABCB-7670AA9B5F4D}" srcOrd="14" destOrd="0" presId="urn:microsoft.com/office/officeart/2005/8/layout/radial6"/>
    <dgm:cxn modelId="{9FF43C50-2D40-4F40-87B5-2CB2EDAEA587}" type="presParOf" srcId="{7EEBF996-5CC1-48E0-BE8D-BEB1D2AA4D07}" destId="{8BD1BDD8-0892-4C93-9397-428B03D09AEC}" srcOrd="15" destOrd="0" presId="urn:microsoft.com/office/officeart/2005/8/layout/radial6"/>
    <dgm:cxn modelId="{086A296D-BF05-4E39-9862-CD723FE3B39C}" type="presParOf" srcId="{7EEBF996-5CC1-48E0-BE8D-BEB1D2AA4D07}" destId="{EF22F16A-5745-472F-9E9A-6C6125192ECF}" srcOrd="16" destOrd="0" presId="urn:microsoft.com/office/officeart/2005/8/layout/radial6"/>
    <dgm:cxn modelId="{185DD257-D232-43BD-8F10-1AE4874E8D63}" type="presParOf" srcId="{7EEBF996-5CC1-48E0-BE8D-BEB1D2AA4D07}" destId="{0B04FD5B-0415-4696-B705-65C94D4E7355}" srcOrd="17" destOrd="0" presId="urn:microsoft.com/office/officeart/2005/8/layout/radial6"/>
    <dgm:cxn modelId="{B50C59FF-C214-4BC3-B692-F335CAEADD8D}" type="presParOf" srcId="{7EEBF996-5CC1-48E0-BE8D-BEB1D2AA4D07}" destId="{34BE2660-48BB-49C7-8E9D-EF03CBC7C723}" srcOrd="18" destOrd="0" presId="urn:microsoft.com/office/officeart/2005/8/layout/radial6"/>
    <dgm:cxn modelId="{18E8A2F4-70F8-4E26-8C1C-B2D7B2F36438}" type="presParOf" srcId="{7EEBF996-5CC1-48E0-BE8D-BEB1D2AA4D07}" destId="{ECD94657-AB46-4FE9-B489-3955283A9834}" srcOrd="19" destOrd="0" presId="urn:microsoft.com/office/officeart/2005/8/layout/radial6"/>
    <dgm:cxn modelId="{95A53FCB-2810-47DF-90CA-4D517F02884D}" type="presParOf" srcId="{7EEBF996-5CC1-48E0-BE8D-BEB1D2AA4D07}" destId="{CE482EA0-3F7F-4DCD-8262-B9321E585F0B}" srcOrd="20" destOrd="0" presId="urn:microsoft.com/office/officeart/2005/8/layout/radial6"/>
    <dgm:cxn modelId="{A3DC906B-93FE-41BA-8013-F489BDDD7CDE}" type="presParOf" srcId="{7EEBF996-5CC1-48E0-BE8D-BEB1D2AA4D07}" destId="{3D8CE857-4F7E-4437-A9F8-91097BD4CDE3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5AE173-43D4-4240-8604-653A4AA2A5B0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</dgm:pt>
    <dgm:pt modelId="{D0AF5CBC-0BA2-6340-8CE2-FB0DC94F9F27}">
      <dgm:prSet phldrT="[Κείμενο]" custT="1"/>
      <dgm:spPr/>
      <dgm:t>
        <a:bodyPr/>
        <a:lstStyle/>
        <a:p>
          <a:r>
            <a:rPr lang="pt-PT" sz="2400" dirty="0"/>
            <a:t>Olhar para o panorama geral</a:t>
          </a:r>
          <a:r>
            <a:rPr lang="pt-PT" sz="1300" dirty="0"/>
            <a:t>
</a:t>
          </a:r>
          <a:endParaRPr lang="el-GR" sz="1300" dirty="0"/>
        </a:p>
      </dgm:t>
    </dgm:pt>
    <dgm:pt modelId="{B7C3E936-0346-4C4A-9F0A-6C6CD23406D1}" type="parTrans" cxnId="{B8EB70D8-82E3-994F-A6F6-99B12ED5A817}">
      <dgm:prSet/>
      <dgm:spPr/>
      <dgm:t>
        <a:bodyPr/>
        <a:lstStyle/>
        <a:p>
          <a:endParaRPr lang="el-GR"/>
        </a:p>
      </dgm:t>
    </dgm:pt>
    <dgm:pt modelId="{FF86A033-28A0-BB47-A68F-62803F032E25}" type="sibTrans" cxnId="{B8EB70D8-82E3-994F-A6F6-99B12ED5A817}">
      <dgm:prSet/>
      <dgm:spPr/>
      <dgm:t>
        <a:bodyPr/>
        <a:lstStyle/>
        <a:p>
          <a:endParaRPr lang="el-GR"/>
        </a:p>
      </dgm:t>
    </dgm:pt>
    <dgm:pt modelId="{54260EE6-6C12-974D-A1FE-18FC9B4C19B6}">
      <dgm:prSet phldrT="[Κείμενο]"/>
      <dgm:spPr/>
      <dgm:t>
        <a:bodyPr/>
        <a:lstStyle/>
        <a:p>
          <a:r>
            <a:rPr lang="pt-PT" dirty="0"/>
            <a:t>Adotar uma perspetiva mais ampla</a:t>
          </a:r>
          <a:endParaRPr lang="el-GR" dirty="0"/>
        </a:p>
      </dgm:t>
    </dgm:pt>
    <dgm:pt modelId="{769E69CF-F607-E945-B1F0-CFC4B10D6F70}" type="parTrans" cxnId="{6CE9A405-BBAA-F047-B745-7CE14E06B0B1}">
      <dgm:prSet/>
      <dgm:spPr/>
      <dgm:t>
        <a:bodyPr/>
        <a:lstStyle/>
        <a:p>
          <a:endParaRPr lang="el-GR"/>
        </a:p>
      </dgm:t>
    </dgm:pt>
    <dgm:pt modelId="{170D6FD6-B8BC-CA49-9125-DD6BE8A8606C}" type="sibTrans" cxnId="{6CE9A405-BBAA-F047-B745-7CE14E06B0B1}">
      <dgm:prSet/>
      <dgm:spPr/>
      <dgm:t>
        <a:bodyPr/>
        <a:lstStyle/>
        <a:p>
          <a:endParaRPr lang="el-GR"/>
        </a:p>
      </dgm:t>
    </dgm:pt>
    <dgm:pt modelId="{3EE5F57B-EE9E-124C-82E5-81F3F5A2D2A9}">
      <dgm:prSet phldrT="[Κείμενο]"/>
      <dgm:spPr/>
      <dgm:t>
        <a:bodyPr/>
        <a:lstStyle/>
        <a:p>
          <a:r>
            <a:rPr lang="pt-PT" dirty="0"/>
            <a:t>Ter múltiplas </a:t>
          </a:r>
          <a:r>
            <a:rPr lang="pt-PT" dirty="0" err="1"/>
            <a:t>perspectivas</a:t>
          </a:r>
          <a:endParaRPr lang="el-GR" dirty="0"/>
        </a:p>
      </dgm:t>
    </dgm:pt>
    <dgm:pt modelId="{9E8E61E9-714B-F749-B263-0D7156B29216}" type="parTrans" cxnId="{906C4903-7F23-CF41-BD26-2CBD3B56BA2C}">
      <dgm:prSet/>
      <dgm:spPr/>
      <dgm:t>
        <a:bodyPr/>
        <a:lstStyle/>
        <a:p>
          <a:endParaRPr lang="el-GR"/>
        </a:p>
      </dgm:t>
    </dgm:pt>
    <dgm:pt modelId="{2724C33A-C4EF-A14A-A5D8-6B7361FB30AD}" type="sibTrans" cxnId="{906C4903-7F23-CF41-BD26-2CBD3B56BA2C}">
      <dgm:prSet/>
      <dgm:spPr/>
      <dgm:t>
        <a:bodyPr/>
        <a:lstStyle/>
        <a:p>
          <a:endParaRPr lang="el-GR"/>
        </a:p>
      </dgm:t>
    </dgm:pt>
    <dgm:pt modelId="{4538D4BF-11D1-384F-9EE4-38C707733810}">
      <dgm:prSet/>
      <dgm:spPr/>
      <dgm:t>
        <a:bodyPr/>
        <a:lstStyle/>
        <a:p>
          <a:r>
            <a:rPr lang="pt-PT" dirty="0"/>
            <a:t>Examinar as inter-relações no interior do sistema</a:t>
          </a:r>
          <a:endParaRPr lang="el-GR" dirty="0"/>
        </a:p>
      </dgm:t>
    </dgm:pt>
    <dgm:pt modelId="{2B9C6D00-5D58-0348-A93B-C8154AB191C6}" type="parTrans" cxnId="{80DF011F-82BA-A546-AD69-C3DB332653F2}">
      <dgm:prSet/>
      <dgm:spPr/>
      <dgm:t>
        <a:bodyPr/>
        <a:lstStyle/>
        <a:p>
          <a:endParaRPr lang="el-GR"/>
        </a:p>
      </dgm:t>
    </dgm:pt>
    <dgm:pt modelId="{19C9CF66-4FB8-1148-94C2-53472E9A7B46}" type="sibTrans" cxnId="{80DF011F-82BA-A546-AD69-C3DB332653F2}">
      <dgm:prSet/>
      <dgm:spPr/>
      <dgm:t>
        <a:bodyPr/>
        <a:lstStyle/>
        <a:p>
          <a:endParaRPr lang="el-GR"/>
        </a:p>
      </dgm:t>
    </dgm:pt>
    <dgm:pt modelId="{8368C5F5-8DF2-3A49-9B35-1BBE08200654}">
      <dgm:prSet/>
      <dgm:spPr/>
      <dgm:t>
        <a:bodyPr/>
        <a:lstStyle/>
        <a:p>
          <a:r>
            <a:rPr lang="pt-PT" dirty="0"/>
            <a:t>Procurar as causas profundas e as soluções</a:t>
          </a:r>
          <a:endParaRPr lang="el-GR" dirty="0"/>
        </a:p>
      </dgm:t>
    </dgm:pt>
    <dgm:pt modelId="{904C02A3-0020-9E4D-90C5-68CC55159EDE}" type="parTrans" cxnId="{38F2EE63-6A12-6D45-A79B-F0EAFA646265}">
      <dgm:prSet/>
      <dgm:spPr/>
      <dgm:t>
        <a:bodyPr/>
        <a:lstStyle/>
        <a:p>
          <a:endParaRPr lang="el-GR"/>
        </a:p>
      </dgm:t>
    </dgm:pt>
    <dgm:pt modelId="{F5AE311B-8BCF-7148-9A1B-4CDBFD27C0AA}" type="sibTrans" cxnId="{38F2EE63-6A12-6D45-A79B-F0EAFA646265}">
      <dgm:prSet/>
      <dgm:spPr/>
      <dgm:t>
        <a:bodyPr/>
        <a:lstStyle/>
        <a:p>
          <a:endParaRPr lang="el-GR"/>
        </a:p>
      </dgm:t>
    </dgm:pt>
    <dgm:pt modelId="{DFEE6CC1-E16A-C644-9318-134CC25441AD}">
      <dgm:prSet/>
      <dgm:spPr/>
      <dgm:t>
        <a:bodyPr/>
        <a:lstStyle/>
        <a:p>
          <a:r>
            <a:rPr lang="pt-PT" dirty="0"/>
            <a:t>Prevenir as consequências</a:t>
          </a:r>
          <a:endParaRPr lang="el-GR" dirty="0"/>
        </a:p>
      </dgm:t>
    </dgm:pt>
    <dgm:pt modelId="{F6C69F1A-1EA9-664F-A8CD-4CE5FD69BADA}" type="parTrans" cxnId="{39F939E6-EB89-B04F-BFFA-6CA4EACE0673}">
      <dgm:prSet/>
      <dgm:spPr/>
      <dgm:t>
        <a:bodyPr/>
        <a:lstStyle/>
        <a:p>
          <a:endParaRPr lang="el-GR"/>
        </a:p>
      </dgm:t>
    </dgm:pt>
    <dgm:pt modelId="{8909E79D-F7B2-7F47-8D89-3132AF2E352B}" type="sibTrans" cxnId="{39F939E6-EB89-B04F-BFFA-6CA4EACE0673}">
      <dgm:prSet/>
      <dgm:spPr/>
      <dgm:t>
        <a:bodyPr/>
        <a:lstStyle/>
        <a:p>
          <a:endParaRPr lang="el-GR"/>
        </a:p>
      </dgm:t>
    </dgm:pt>
    <dgm:pt modelId="{2ECEDA85-4CD1-5344-944F-7F53C4A1C658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pt-PT" dirty="0"/>
            <a:t>Desafiar e explorar novas oportunidades</a:t>
          </a:r>
          <a:r>
            <a:rPr lang="en-GB" dirty="0"/>
            <a:t> </a:t>
          </a:r>
          <a:endParaRPr lang="el-GR" dirty="0"/>
        </a:p>
      </dgm:t>
    </dgm:pt>
    <dgm:pt modelId="{9355AD92-12C6-C94D-91DB-EB8AC709F54B}" type="parTrans" cxnId="{D0577DC5-1186-3148-A7C2-08101AFD5E41}">
      <dgm:prSet/>
      <dgm:spPr/>
      <dgm:t>
        <a:bodyPr/>
        <a:lstStyle/>
        <a:p>
          <a:endParaRPr lang="el-GR"/>
        </a:p>
      </dgm:t>
    </dgm:pt>
    <dgm:pt modelId="{8444D69B-0A97-6948-859C-C9D1E13BE901}" type="sibTrans" cxnId="{D0577DC5-1186-3148-A7C2-08101AFD5E41}">
      <dgm:prSet/>
      <dgm:spPr/>
      <dgm:t>
        <a:bodyPr/>
        <a:lstStyle/>
        <a:p>
          <a:endParaRPr lang="el-GR"/>
        </a:p>
      </dgm:t>
    </dgm:pt>
    <dgm:pt modelId="{61C5C199-E255-444B-8AA6-548495E6B860}">
      <dgm:prSet/>
      <dgm:spPr/>
      <dgm:t>
        <a:bodyPr/>
        <a:lstStyle/>
        <a:p>
          <a:endParaRPr lang="en-GB"/>
        </a:p>
      </dgm:t>
    </dgm:pt>
    <dgm:pt modelId="{00FBF20D-7005-F341-842F-CCFD5DB53A32}" type="parTrans" cxnId="{83D6E77E-AC5D-9341-96C4-3CB38B368F11}">
      <dgm:prSet/>
      <dgm:spPr/>
      <dgm:t>
        <a:bodyPr/>
        <a:lstStyle/>
        <a:p>
          <a:endParaRPr lang="el-GR"/>
        </a:p>
      </dgm:t>
    </dgm:pt>
    <dgm:pt modelId="{BE65D2B4-9B00-3349-80DE-3B40A24A472C}" type="sibTrans" cxnId="{83D6E77E-AC5D-9341-96C4-3CB38B368F11}">
      <dgm:prSet/>
      <dgm:spPr/>
      <dgm:t>
        <a:bodyPr/>
        <a:lstStyle/>
        <a:p>
          <a:endParaRPr lang="el-GR"/>
        </a:p>
      </dgm:t>
    </dgm:pt>
    <dgm:pt modelId="{DAB02346-8905-FB4A-B421-886D27437D6E}">
      <dgm:prSet/>
      <dgm:spPr/>
      <dgm:t>
        <a:bodyPr/>
        <a:lstStyle/>
        <a:p>
          <a:endParaRPr lang="en-GB"/>
        </a:p>
      </dgm:t>
    </dgm:pt>
    <dgm:pt modelId="{FA5908DB-851C-DC4C-AAC9-C0D4B9297BCD}" type="parTrans" cxnId="{CD4CED8E-16CE-F443-84B6-3BBCD8C3578E}">
      <dgm:prSet/>
      <dgm:spPr/>
      <dgm:t>
        <a:bodyPr/>
        <a:lstStyle/>
        <a:p>
          <a:endParaRPr lang="el-GR"/>
        </a:p>
      </dgm:t>
    </dgm:pt>
    <dgm:pt modelId="{E113F40F-65A9-2040-9877-F1AE29D41E82}" type="sibTrans" cxnId="{CD4CED8E-16CE-F443-84B6-3BBCD8C3578E}">
      <dgm:prSet/>
      <dgm:spPr/>
      <dgm:t>
        <a:bodyPr/>
        <a:lstStyle/>
        <a:p>
          <a:endParaRPr lang="el-GR"/>
        </a:p>
      </dgm:t>
    </dgm:pt>
    <dgm:pt modelId="{A11BF0F3-8F5A-4048-A82C-E9937AC83CC4}" type="pres">
      <dgm:prSet presAssocID="{DE5AE173-43D4-4240-8604-653A4AA2A5B0}" presName="Name0" presStyleCnt="0">
        <dgm:presLayoutVars>
          <dgm:chMax val="7"/>
          <dgm:chPref val="7"/>
          <dgm:dir/>
        </dgm:presLayoutVars>
      </dgm:prSet>
      <dgm:spPr/>
    </dgm:pt>
    <dgm:pt modelId="{6C4E740C-FB7F-3A4C-9244-BABC8AEDEF6C}" type="pres">
      <dgm:prSet presAssocID="{DE5AE173-43D4-4240-8604-653A4AA2A5B0}" presName="Name1" presStyleCnt="0"/>
      <dgm:spPr/>
    </dgm:pt>
    <dgm:pt modelId="{1DD27283-55FE-CD4D-92BA-B859188CCDB7}" type="pres">
      <dgm:prSet presAssocID="{DE5AE173-43D4-4240-8604-653A4AA2A5B0}" presName="cycle" presStyleCnt="0"/>
      <dgm:spPr/>
    </dgm:pt>
    <dgm:pt modelId="{6A74AEA3-1A2D-AC45-8590-F0AA8A0ABD30}" type="pres">
      <dgm:prSet presAssocID="{DE5AE173-43D4-4240-8604-653A4AA2A5B0}" presName="srcNode" presStyleLbl="node1" presStyleIdx="0" presStyleCnt="7"/>
      <dgm:spPr/>
    </dgm:pt>
    <dgm:pt modelId="{F386C6BA-FA09-0041-AD7B-493302611E6D}" type="pres">
      <dgm:prSet presAssocID="{DE5AE173-43D4-4240-8604-653A4AA2A5B0}" presName="conn" presStyleLbl="parChTrans1D2" presStyleIdx="0" presStyleCnt="1"/>
      <dgm:spPr/>
    </dgm:pt>
    <dgm:pt modelId="{E03BAC8A-803C-EE4F-82F2-C3370F3832FE}" type="pres">
      <dgm:prSet presAssocID="{DE5AE173-43D4-4240-8604-653A4AA2A5B0}" presName="extraNode" presStyleLbl="node1" presStyleIdx="0" presStyleCnt="7"/>
      <dgm:spPr/>
    </dgm:pt>
    <dgm:pt modelId="{C0DFA5B0-9469-404F-A36D-139D193344B9}" type="pres">
      <dgm:prSet presAssocID="{DE5AE173-43D4-4240-8604-653A4AA2A5B0}" presName="dstNode" presStyleLbl="node1" presStyleIdx="0" presStyleCnt="7"/>
      <dgm:spPr/>
    </dgm:pt>
    <dgm:pt modelId="{351B8AA4-89B5-B041-82AD-A8652EA0AC09}" type="pres">
      <dgm:prSet presAssocID="{D0AF5CBC-0BA2-6340-8CE2-FB0DC94F9F27}" presName="text_1" presStyleLbl="node1" presStyleIdx="0" presStyleCnt="7" custLinFactNeighborX="-744" custLinFactNeighborY="12760">
        <dgm:presLayoutVars>
          <dgm:bulletEnabled val="1"/>
        </dgm:presLayoutVars>
      </dgm:prSet>
      <dgm:spPr/>
    </dgm:pt>
    <dgm:pt modelId="{24CF996E-8E95-054D-822A-688E6150F336}" type="pres">
      <dgm:prSet presAssocID="{D0AF5CBC-0BA2-6340-8CE2-FB0DC94F9F27}" presName="accent_1" presStyleCnt="0"/>
      <dgm:spPr/>
    </dgm:pt>
    <dgm:pt modelId="{DF0CBD63-2D84-F74C-9CF4-2C050133052B}" type="pres">
      <dgm:prSet presAssocID="{D0AF5CBC-0BA2-6340-8CE2-FB0DC94F9F27}" presName="accentRepeatNode" presStyleLbl="solidFgAcc1" presStyleIdx="0" presStyleCnt="7"/>
      <dgm:spPr/>
    </dgm:pt>
    <dgm:pt modelId="{E957AB6D-9535-B146-AFD4-2762E2F8A051}" type="pres">
      <dgm:prSet presAssocID="{54260EE6-6C12-974D-A1FE-18FC9B4C19B6}" presName="text_2" presStyleLbl="node1" presStyleIdx="1" presStyleCnt="7">
        <dgm:presLayoutVars>
          <dgm:bulletEnabled val="1"/>
        </dgm:presLayoutVars>
      </dgm:prSet>
      <dgm:spPr/>
    </dgm:pt>
    <dgm:pt modelId="{2647D6F3-681B-2141-B08B-F3DA66BACE5C}" type="pres">
      <dgm:prSet presAssocID="{54260EE6-6C12-974D-A1FE-18FC9B4C19B6}" presName="accent_2" presStyleCnt="0"/>
      <dgm:spPr/>
    </dgm:pt>
    <dgm:pt modelId="{14767671-3C89-4440-8F5F-D406A2959278}" type="pres">
      <dgm:prSet presAssocID="{54260EE6-6C12-974D-A1FE-18FC9B4C19B6}" presName="accentRepeatNode" presStyleLbl="solidFgAcc1" presStyleIdx="1" presStyleCnt="7"/>
      <dgm:spPr/>
    </dgm:pt>
    <dgm:pt modelId="{4DBF51F4-F58B-F242-912C-83E4C3A13D8A}" type="pres">
      <dgm:prSet presAssocID="{3EE5F57B-EE9E-124C-82E5-81F3F5A2D2A9}" presName="text_3" presStyleLbl="node1" presStyleIdx="2" presStyleCnt="7">
        <dgm:presLayoutVars>
          <dgm:bulletEnabled val="1"/>
        </dgm:presLayoutVars>
      </dgm:prSet>
      <dgm:spPr/>
    </dgm:pt>
    <dgm:pt modelId="{8526B7AD-7DFD-8942-9AE7-F8F980A27A8D}" type="pres">
      <dgm:prSet presAssocID="{3EE5F57B-EE9E-124C-82E5-81F3F5A2D2A9}" presName="accent_3" presStyleCnt="0"/>
      <dgm:spPr/>
    </dgm:pt>
    <dgm:pt modelId="{CF2ADDC0-0C9C-6243-B014-1D2A0C5389BA}" type="pres">
      <dgm:prSet presAssocID="{3EE5F57B-EE9E-124C-82E5-81F3F5A2D2A9}" presName="accentRepeatNode" presStyleLbl="solidFgAcc1" presStyleIdx="2" presStyleCnt="7"/>
      <dgm:spPr/>
    </dgm:pt>
    <dgm:pt modelId="{AD155BA2-4520-F748-8003-EC028C6A857D}" type="pres">
      <dgm:prSet presAssocID="{4538D4BF-11D1-384F-9EE4-38C707733810}" presName="text_4" presStyleLbl="node1" presStyleIdx="3" presStyleCnt="7">
        <dgm:presLayoutVars>
          <dgm:bulletEnabled val="1"/>
        </dgm:presLayoutVars>
      </dgm:prSet>
      <dgm:spPr/>
    </dgm:pt>
    <dgm:pt modelId="{35304F97-AB52-7148-B626-730572610A38}" type="pres">
      <dgm:prSet presAssocID="{4538D4BF-11D1-384F-9EE4-38C707733810}" presName="accent_4" presStyleCnt="0"/>
      <dgm:spPr/>
    </dgm:pt>
    <dgm:pt modelId="{0CC7AE9D-703D-C747-BE49-A4B10D2DDDC8}" type="pres">
      <dgm:prSet presAssocID="{4538D4BF-11D1-384F-9EE4-38C707733810}" presName="accentRepeatNode" presStyleLbl="solidFgAcc1" presStyleIdx="3" presStyleCnt="7"/>
      <dgm:spPr/>
    </dgm:pt>
    <dgm:pt modelId="{B6FD8354-551F-D248-BECC-C441E7A14999}" type="pres">
      <dgm:prSet presAssocID="{8368C5F5-8DF2-3A49-9B35-1BBE08200654}" presName="text_5" presStyleLbl="node1" presStyleIdx="4" presStyleCnt="7">
        <dgm:presLayoutVars>
          <dgm:bulletEnabled val="1"/>
        </dgm:presLayoutVars>
      </dgm:prSet>
      <dgm:spPr/>
    </dgm:pt>
    <dgm:pt modelId="{1CF7F9AA-3DBA-C949-AD5F-F82FE0FA7904}" type="pres">
      <dgm:prSet presAssocID="{8368C5F5-8DF2-3A49-9B35-1BBE08200654}" presName="accent_5" presStyleCnt="0"/>
      <dgm:spPr/>
    </dgm:pt>
    <dgm:pt modelId="{8218AF0D-9096-9D4E-84CD-9B63C19598C9}" type="pres">
      <dgm:prSet presAssocID="{8368C5F5-8DF2-3A49-9B35-1BBE08200654}" presName="accentRepeatNode" presStyleLbl="solidFgAcc1" presStyleIdx="4" presStyleCnt="7"/>
      <dgm:spPr/>
    </dgm:pt>
    <dgm:pt modelId="{4F3C53A7-17D0-0442-9C1E-3A6CA145D39B}" type="pres">
      <dgm:prSet presAssocID="{2ECEDA85-4CD1-5344-944F-7F53C4A1C658}" presName="text_6" presStyleLbl="node1" presStyleIdx="5" presStyleCnt="7">
        <dgm:presLayoutVars>
          <dgm:bulletEnabled val="1"/>
        </dgm:presLayoutVars>
      </dgm:prSet>
      <dgm:spPr/>
    </dgm:pt>
    <dgm:pt modelId="{5B2C3C96-C885-9A4E-8C37-F715BD290E6C}" type="pres">
      <dgm:prSet presAssocID="{2ECEDA85-4CD1-5344-944F-7F53C4A1C658}" presName="accent_6" presStyleCnt="0"/>
      <dgm:spPr/>
    </dgm:pt>
    <dgm:pt modelId="{68D833F4-1958-3C4C-8589-183445FB8E29}" type="pres">
      <dgm:prSet presAssocID="{2ECEDA85-4CD1-5344-944F-7F53C4A1C658}" presName="accentRepeatNode" presStyleLbl="solidFgAcc1" presStyleIdx="5" presStyleCnt="7"/>
      <dgm:spPr/>
    </dgm:pt>
    <dgm:pt modelId="{36F25627-4AE8-574A-B6F6-C3DDE076806C}" type="pres">
      <dgm:prSet presAssocID="{DFEE6CC1-E16A-C644-9318-134CC25441AD}" presName="text_7" presStyleLbl="node1" presStyleIdx="6" presStyleCnt="7" custLinFactNeighborX="34420" custLinFactNeighborY="-4703">
        <dgm:presLayoutVars>
          <dgm:bulletEnabled val="1"/>
        </dgm:presLayoutVars>
      </dgm:prSet>
      <dgm:spPr/>
    </dgm:pt>
    <dgm:pt modelId="{84EFE9C1-4A67-0847-BEE4-9DDFA5AAE421}" type="pres">
      <dgm:prSet presAssocID="{DFEE6CC1-E16A-C644-9318-134CC25441AD}" presName="accent_7" presStyleCnt="0"/>
      <dgm:spPr/>
    </dgm:pt>
    <dgm:pt modelId="{67065727-069B-1D4C-B36D-7BADCA29F8ED}" type="pres">
      <dgm:prSet presAssocID="{DFEE6CC1-E16A-C644-9318-134CC25441AD}" presName="accentRepeatNode" presStyleLbl="solidFgAcc1" presStyleIdx="6" presStyleCnt="7"/>
      <dgm:spPr/>
    </dgm:pt>
  </dgm:ptLst>
  <dgm:cxnLst>
    <dgm:cxn modelId="{906C4903-7F23-CF41-BD26-2CBD3B56BA2C}" srcId="{DE5AE173-43D4-4240-8604-653A4AA2A5B0}" destId="{3EE5F57B-EE9E-124C-82E5-81F3F5A2D2A9}" srcOrd="2" destOrd="0" parTransId="{9E8E61E9-714B-F749-B263-0D7156B29216}" sibTransId="{2724C33A-C4EF-A14A-A5D8-6B7361FB30AD}"/>
    <dgm:cxn modelId="{6CE9A405-BBAA-F047-B745-7CE14E06B0B1}" srcId="{DE5AE173-43D4-4240-8604-653A4AA2A5B0}" destId="{54260EE6-6C12-974D-A1FE-18FC9B4C19B6}" srcOrd="1" destOrd="0" parTransId="{769E69CF-F607-E945-B1F0-CFC4B10D6F70}" sibTransId="{170D6FD6-B8BC-CA49-9125-DD6BE8A8606C}"/>
    <dgm:cxn modelId="{3C64A007-56E9-0543-891A-A77171D6D9F8}" type="presOf" srcId="{54260EE6-6C12-974D-A1FE-18FC9B4C19B6}" destId="{E957AB6D-9535-B146-AFD4-2762E2F8A051}" srcOrd="0" destOrd="0" presId="urn:microsoft.com/office/officeart/2008/layout/VerticalCurvedList"/>
    <dgm:cxn modelId="{80DF011F-82BA-A546-AD69-C3DB332653F2}" srcId="{DE5AE173-43D4-4240-8604-653A4AA2A5B0}" destId="{4538D4BF-11D1-384F-9EE4-38C707733810}" srcOrd="3" destOrd="0" parTransId="{2B9C6D00-5D58-0348-A93B-C8154AB191C6}" sibTransId="{19C9CF66-4FB8-1148-94C2-53472E9A7B46}"/>
    <dgm:cxn modelId="{12B2CE31-C89E-DA4D-8355-E12848EF3A69}" type="presOf" srcId="{DFEE6CC1-E16A-C644-9318-134CC25441AD}" destId="{36F25627-4AE8-574A-B6F6-C3DDE076806C}" srcOrd="0" destOrd="0" presId="urn:microsoft.com/office/officeart/2008/layout/VerticalCurvedList"/>
    <dgm:cxn modelId="{38F2EE63-6A12-6D45-A79B-F0EAFA646265}" srcId="{DE5AE173-43D4-4240-8604-653A4AA2A5B0}" destId="{8368C5F5-8DF2-3A49-9B35-1BBE08200654}" srcOrd="4" destOrd="0" parTransId="{904C02A3-0020-9E4D-90C5-68CC55159EDE}" sibTransId="{F5AE311B-8BCF-7148-9A1B-4CDBFD27C0AA}"/>
    <dgm:cxn modelId="{976C6564-5587-D844-9ED1-D425067C1514}" type="presOf" srcId="{D0AF5CBC-0BA2-6340-8CE2-FB0DC94F9F27}" destId="{351B8AA4-89B5-B041-82AD-A8652EA0AC09}" srcOrd="0" destOrd="0" presId="urn:microsoft.com/office/officeart/2008/layout/VerticalCurvedList"/>
    <dgm:cxn modelId="{A8B5C54C-436E-9E4C-8E08-F505E3EF941E}" type="presOf" srcId="{DE5AE173-43D4-4240-8604-653A4AA2A5B0}" destId="{A11BF0F3-8F5A-4048-A82C-E9937AC83CC4}" srcOrd="0" destOrd="0" presId="urn:microsoft.com/office/officeart/2008/layout/VerticalCurvedList"/>
    <dgm:cxn modelId="{5DD7F156-A9EB-174B-B5CB-68F103CE3BF0}" type="presOf" srcId="{2ECEDA85-4CD1-5344-944F-7F53C4A1C658}" destId="{4F3C53A7-17D0-0442-9C1E-3A6CA145D39B}" srcOrd="0" destOrd="0" presId="urn:microsoft.com/office/officeart/2008/layout/VerticalCurvedList"/>
    <dgm:cxn modelId="{83D6E77E-AC5D-9341-96C4-3CB38B368F11}" srcId="{DE5AE173-43D4-4240-8604-653A4AA2A5B0}" destId="{61C5C199-E255-444B-8AA6-548495E6B860}" srcOrd="7" destOrd="0" parTransId="{00FBF20D-7005-F341-842F-CCFD5DB53A32}" sibTransId="{BE65D2B4-9B00-3349-80DE-3B40A24A472C}"/>
    <dgm:cxn modelId="{CD4CED8E-16CE-F443-84B6-3BBCD8C3578E}" srcId="{DE5AE173-43D4-4240-8604-653A4AA2A5B0}" destId="{DAB02346-8905-FB4A-B421-886D27437D6E}" srcOrd="8" destOrd="0" parTransId="{FA5908DB-851C-DC4C-AAC9-C0D4B9297BCD}" sibTransId="{E113F40F-65A9-2040-9877-F1AE29D41E82}"/>
    <dgm:cxn modelId="{3109B492-2C92-9645-A55F-B592AA9C5671}" type="presOf" srcId="{3EE5F57B-EE9E-124C-82E5-81F3F5A2D2A9}" destId="{4DBF51F4-F58B-F242-912C-83E4C3A13D8A}" srcOrd="0" destOrd="0" presId="urn:microsoft.com/office/officeart/2008/layout/VerticalCurvedList"/>
    <dgm:cxn modelId="{866EE393-9E11-4743-85C8-C8769D33407E}" type="presOf" srcId="{FF86A033-28A0-BB47-A68F-62803F032E25}" destId="{F386C6BA-FA09-0041-AD7B-493302611E6D}" srcOrd="0" destOrd="0" presId="urn:microsoft.com/office/officeart/2008/layout/VerticalCurvedList"/>
    <dgm:cxn modelId="{AF3979B7-1A01-064B-BEFC-18B1DF6AC7EC}" type="presOf" srcId="{4538D4BF-11D1-384F-9EE4-38C707733810}" destId="{AD155BA2-4520-F748-8003-EC028C6A857D}" srcOrd="0" destOrd="0" presId="urn:microsoft.com/office/officeart/2008/layout/VerticalCurvedList"/>
    <dgm:cxn modelId="{D0577DC5-1186-3148-A7C2-08101AFD5E41}" srcId="{DE5AE173-43D4-4240-8604-653A4AA2A5B0}" destId="{2ECEDA85-4CD1-5344-944F-7F53C4A1C658}" srcOrd="5" destOrd="0" parTransId="{9355AD92-12C6-C94D-91DB-EB8AC709F54B}" sibTransId="{8444D69B-0A97-6948-859C-C9D1E13BE901}"/>
    <dgm:cxn modelId="{B8EB70D8-82E3-994F-A6F6-99B12ED5A817}" srcId="{DE5AE173-43D4-4240-8604-653A4AA2A5B0}" destId="{D0AF5CBC-0BA2-6340-8CE2-FB0DC94F9F27}" srcOrd="0" destOrd="0" parTransId="{B7C3E936-0346-4C4A-9F0A-6C6CD23406D1}" sibTransId="{FF86A033-28A0-BB47-A68F-62803F032E25}"/>
    <dgm:cxn modelId="{39F939E6-EB89-B04F-BFFA-6CA4EACE0673}" srcId="{DE5AE173-43D4-4240-8604-653A4AA2A5B0}" destId="{DFEE6CC1-E16A-C644-9318-134CC25441AD}" srcOrd="6" destOrd="0" parTransId="{F6C69F1A-1EA9-664F-A8CD-4CE5FD69BADA}" sibTransId="{8909E79D-F7B2-7F47-8D89-3132AF2E352B}"/>
    <dgm:cxn modelId="{2CCD42E6-2FC0-F247-846D-1E255B460283}" type="presOf" srcId="{8368C5F5-8DF2-3A49-9B35-1BBE08200654}" destId="{B6FD8354-551F-D248-BECC-C441E7A14999}" srcOrd="0" destOrd="0" presId="urn:microsoft.com/office/officeart/2008/layout/VerticalCurvedList"/>
    <dgm:cxn modelId="{AFD348B8-572E-3E4A-959E-F08F420A9F27}" type="presParOf" srcId="{A11BF0F3-8F5A-4048-A82C-E9937AC83CC4}" destId="{6C4E740C-FB7F-3A4C-9244-BABC8AEDEF6C}" srcOrd="0" destOrd="0" presId="urn:microsoft.com/office/officeart/2008/layout/VerticalCurvedList"/>
    <dgm:cxn modelId="{9A15F0BF-6FB9-4344-8C1D-E404BCE3654E}" type="presParOf" srcId="{6C4E740C-FB7F-3A4C-9244-BABC8AEDEF6C}" destId="{1DD27283-55FE-CD4D-92BA-B859188CCDB7}" srcOrd="0" destOrd="0" presId="urn:microsoft.com/office/officeart/2008/layout/VerticalCurvedList"/>
    <dgm:cxn modelId="{33D6BF26-0654-1F46-BE20-3FD8655F3D45}" type="presParOf" srcId="{1DD27283-55FE-CD4D-92BA-B859188CCDB7}" destId="{6A74AEA3-1A2D-AC45-8590-F0AA8A0ABD30}" srcOrd="0" destOrd="0" presId="urn:microsoft.com/office/officeart/2008/layout/VerticalCurvedList"/>
    <dgm:cxn modelId="{415D231D-14D7-724D-B5C2-D4786AF5B236}" type="presParOf" srcId="{1DD27283-55FE-CD4D-92BA-B859188CCDB7}" destId="{F386C6BA-FA09-0041-AD7B-493302611E6D}" srcOrd="1" destOrd="0" presId="urn:microsoft.com/office/officeart/2008/layout/VerticalCurvedList"/>
    <dgm:cxn modelId="{79F267CB-8526-6041-9D15-60F62ABAB10B}" type="presParOf" srcId="{1DD27283-55FE-CD4D-92BA-B859188CCDB7}" destId="{E03BAC8A-803C-EE4F-82F2-C3370F3832FE}" srcOrd="2" destOrd="0" presId="urn:microsoft.com/office/officeart/2008/layout/VerticalCurvedList"/>
    <dgm:cxn modelId="{91196BC3-82DA-7C4F-9BB7-25E8BC0F5A3D}" type="presParOf" srcId="{1DD27283-55FE-CD4D-92BA-B859188CCDB7}" destId="{C0DFA5B0-9469-404F-A36D-139D193344B9}" srcOrd="3" destOrd="0" presId="urn:microsoft.com/office/officeart/2008/layout/VerticalCurvedList"/>
    <dgm:cxn modelId="{99CF3932-D42C-D740-9988-A3E54BBD99D3}" type="presParOf" srcId="{6C4E740C-FB7F-3A4C-9244-BABC8AEDEF6C}" destId="{351B8AA4-89B5-B041-82AD-A8652EA0AC09}" srcOrd="1" destOrd="0" presId="urn:microsoft.com/office/officeart/2008/layout/VerticalCurvedList"/>
    <dgm:cxn modelId="{054ADA6F-CFC7-1241-A65F-9BC2FC312A6C}" type="presParOf" srcId="{6C4E740C-FB7F-3A4C-9244-BABC8AEDEF6C}" destId="{24CF996E-8E95-054D-822A-688E6150F336}" srcOrd="2" destOrd="0" presId="urn:microsoft.com/office/officeart/2008/layout/VerticalCurvedList"/>
    <dgm:cxn modelId="{1EB46CFE-6DCC-0E4A-AB33-8FDA7492F157}" type="presParOf" srcId="{24CF996E-8E95-054D-822A-688E6150F336}" destId="{DF0CBD63-2D84-F74C-9CF4-2C050133052B}" srcOrd="0" destOrd="0" presId="urn:microsoft.com/office/officeart/2008/layout/VerticalCurvedList"/>
    <dgm:cxn modelId="{2DC02B38-86A8-AB44-83EB-04C6CA4B4CEB}" type="presParOf" srcId="{6C4E740C-FB7F-3A4C-9244-BABC8AEDEF6C}" destId="{E957AB6D-9535-B146-AFD4-2762E2F8A051}" srcOrd="3" destOrd="0" presId="urn:microsoft.com/office/officeart/2008/layout/VerticalCurvedList"/>
    <dgm:cxn modelId="{6072BB3C-8105-B740-869C-B2BB750A150F}" type="presParOf" srcId="{6C4E740C-FB7F-3A4C-9244-BABC8AEDEF6C}" destId="{2647D6F3-681B-2141-B08B-F3DA66BACE5C}" srcOrd="4" destOrd="0" presId="urn:microsoft.com/office/officeart/2008/layout/VerticalCurvedList"/>
    <dgm:cxn modelId="{D4BF3450-3F71-7F4E-B370-0466928DA94B}" type="presParOf" srcId="{2647D6F3-681B-2141-B08B-F3DA66BACE5C}" destId="{14767671-3C89-4440-8F5F-D406A2959278}" srcOrd="0" destOrd="0" presId="urn:microsoft.com/office/officeart/2008/layout/VerticalCurvedList"/>
    <dgm:cxn modelId="{4431CFF7-1030-5E44-8DC6-772ABF3E50B4}" type="presParOf" srcId="{6C4E740C-FB7F-3A4C-9244-BABC8AEDEF6C}" destId="{4DBF51F4-F58B-F242-912C-83E4C3A13D8A}" srcOrd="5" destOrd="0" presId="urn:microsoft.com/office/officeart/2008/layout/VerticalCurvedList"/>
    <dgm:cxn modelId="{94B38A03-A7B5-4B46-A344-7E7EDB4C8EE2}" type="presParOf" srcId="{6C4E740C-FB7F-3A4C-9244-BABC8AEDEF6C}" destId="{8526B7AD-7DFD-8942-9AE7-F8F980A27A8D}" srcOrd="6" destOrd="0" presId="urn:microsoft.com/office/officeart/2008/layout/VerticalCurvedList"/>
    <dgm:cxn modelId="{916B2631-59D1-9E47-B1BE-C0F3ADE5DCC0}" type="presParOf" srcId="{8526B7AD-7DFD-8942-9AE7-F8F980A27A8D}" destId="{CF2ADDC0-0C9C-6243-B014-1D2A0C5389BA}" srcOrd="0" destOrd="0" presId="urn:microsoft.com/office/officeart/2008/layout/VerticalCurvedList"/>
    <dgm:cxn modelId="{E4BB87A9-1A3C-1B40-985D-E6438559122B}" type="presParOf" srcId="{6C4E740C-FB7F-3A4C-9244-BABC8AEDEF6C}" destId="{AD155BA2-4520-F748-8003-EC028C6A857D}" srcOrd="7" destOrd="0" presId="urn:microsoft.com/office/officeart/2008/layout/VerticalCurvedList"/>
    <dgm:cxn modelId="{A0968F13-AB89-CD42-BF56-EF23181AE1E4}" type="presParOf" srcId="{6C4E740C-FB7F-3A4C-9244-BABC8AEDEF6C}" destId="{35304F97-AB52-7148-B626-730572610A38}" srcOrd="8" destOrd="0" presId="urn:microsoft.com/office/officeart/2008/layout/VerticalCurvedList"/>
    <dgm:cxn modelId="{7FBE0A3F-7077-4045-BBA6-2791A25312DE}" type="presParOf" srcId="{35304F97-AB52-7148-B626-730572610A38}" destId="{0CC7AE9D-703D-C747-BE49-A4B10D2DDDC8}" srcOrd="0" destOrd="0" presId="urn:microsoft.com/office/officeart/2008/layout/VerticalCurvedList"/>
    <dgm:cxn modelId="{04F16E0B-17B9-9A41-B9DF-BB1D5293DF3C}" type="presParOf" srcId="{6C4E740C-FB7F-3A4C-9244-BABC8AEDEF6C}" destId="{B6FD8354-551F-D248-BECC-C441E7A14999}" srcOrd="9" destOrd="0" presId="urn:microsoft.com/office/officeart/2008/layout/VerticalCurvedList"/>
    <dgm:cxn modelId="{86BC25A5-03D2-B449-A208-0E96227EB091}" type="presParOf" srcId="{6C4E740C-FB7F-3A4C-9244-BABC8AEDEF6C}" destId="{1CF7F9AA-3DBA-C949-AD5F-F82FE0FA7904}" srcOrd="10" destOrd="0" presId="urn:microsoft.com/office/officeart/2008/layout/VerticalCurvedList"/>
    <dgm:cxn modelId="{56EFE916-1594-E643-BBDB-75D77D0DEB82}" type="presParOf" srcId="{1CF7F9AA-3DBA-C949-AD5F-F82FE0FA7904}" destId="{8218AF0D-9096-9D4E-84CD-9B63C19598C9}" srcOrd="0" destOrd="0" presId="urn:microsoft.com/office/officeart/2008/layout/VerticalCurvedList"/>
    <dgm:cxn modelId="{AF32BF18-D537-7A46-8936-E71812556EDB}" type="presParOf" srcId="{6C4E740C-FB7F-3A4C-9244-BABC8AEDEF6C}" destId="{4F3C53A7-17D0-0442-9C1E-3A6CA145D39B}" srcOrd="11" destOrd="0" presId="urn:microsoft.com/office/officeart/2008/layout/VerticalCurvedList"/>
    <dgm:cxn modelId="{84AFB6E7-3FFA-2F44-8E2D-E0055368D3F5}" type="presParOf" srcId="{6C4E740C-FB7F-3A4C-9244-BABC8AEDEF6C}" destId="{5B2C3C96-C885-9A4E-8C37-F715BD290E6C}" srcOrd="12" destOrd="0" presId="urn:microsoft.com/office/officeart/2008/layout/VerticalCurvedList"/>
    <dgm:cxn modelId="{07766AB8-2CB8-1E4B-A578-174F99FF8337}" type="presParOf" srcId="{5B2C3C96-C885-9A4E-8C37-F715BD290E6C}" destId="{68D833F4-1958-3C4C-8589-183445FB8E29}" srcOrd="0" destOrd="0" presId="urn:microsoft.com/office/officeart/2008/layout/VerticalCurvedList"/>
    <dgm:cxn modelId="{EE6F85BC-AC77-A642-8EE9-02B1FE279C8F}" type="presParOf" srcId="{6C4E740C-FB7F-3A4C-9244-BABC8AEDEF6C}" destId="{36F25627-4AE8-574A-B6F6-C3DDE076806C}" srcOrd="13" destOrd="0" presId="urn:microsoft.com/office/officeart/2008/layout/VerticalCurvedList"/>
    <dgm:cxn modelId="{08DDAB2B-5C32-7340-B6EA-125FAF9DA7D6}" type="presParOf" srcId="{6C4E740C-FB7F-3A4C-9244-BABC8AEDEF6C}" destId="{84EFE9C1-4A67-0847-BEE4-9DDFA5AAE421}" srcOrd="14" destOrd="0" presId="urn:microsoft.com/office/officeart/2008/layout/VerticalCurvedList"/>
    <dgm:cxn modelId="{C12A0BE9-D01B-F94E-A392-1A17B5A505AD}" type="presParOf" srcId="{84EFE9C1-4A67-0847-BEE4-9DDFA5AAE421}" destId="{67065727-069B-1D4C-B36D-7BADCA29F8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D8024-E8F5-4B58-99D2-4F88F6B866AC}">
      <dsp:nvSpPr>
        <dsp:cNvPr id="0" name=""/>
        <dsp:cNvSpPr/>
      </dsp:nvSpPr>
      <dsp:spPr>
        <a:xfrm>
          <a:off x="1971809" y="79993"/>
          <a:ext cx="768882" cy="76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i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make</a:t>
          </a:r>
        </a:p>
      </dsp:txBody>
      <dsp:txXfrm>
        <a:off x="1971809" y="79993"/>
        <a:ext cx="768882" cy="768882"/>
      </dsp:txXfrm>
    </dsp:sp>
    <dsp:sp modelId="{31EF355F-0A3D-45A4-AEC3-C944E0B9A580}">
      <dsp:nvSpPr>
        <dsp:cNvPr id="0" name=""/>
        <dsp:cNvSpPr/>
      </dsp:nvSpPr>
      <dsp:spPr>
        <a:xfrm>
          <a:off x="160510" y="57436"/>
          <a:ext cx="2886047" cy="2886047"/>
        </a:xfrm>
        <a:prstGeom prst="circularArrow">
          <a:avLst>
            <a:gd name="adj1" fmla="val 5195"/>
            <a:gd name="adj2" fmla="val 335542"/>
            <a:gd name="adj3" fmla="val 21294754"/>
            <a:gd name="adj4" fmla="val 19764914"/>
            <a:gd name="adj5" fmla="val 606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269073-37DD-439C-896F-CDEB0669B3FD}">
      <dsp:nvSpPr>
        <dsp:cNvPr id="0" name=""/>
        <dsp:cNvSpPr/>
      </dsp:nvSpPr>
      <dsp:spPr>
        <a:xfrm>
          <a:off x="2437013" y="1511744"/>
          <a:ext cx="768882" cy="76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i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use</a:t>
          </a:r>
        </a:p>
      </dsp:txBody>
      <dsp:txXfrm>
        <a:off x="2437013" y="1511744"/>
        <a:ext cx="768882" cy="768882"/>
      </dsp:txXfrm>
    </dsp:sp>
    <dsp:sp modelId="{E6878A22-BB8A-49EC-A823-4F1656D8486B}">
      <dsp:nvSpPr>
        <dsp:cNvPr id="0" name=""/>
        <dsp:cNvSpPr/>
      </dsp:nvSpPr>
      <dsp:spPr>
        <a:xfrm>
          <a:off x="160510" y="57436"/>
          <a:ext cx="2886047" cy="2886047"/>
        </a:xfrm>
        <a:prstGeom prst="circularArrow">
          <a:avLst>
            <a:gd name="adj1" fmla="val 5195"/>
            <a:gd name="adj2" fmla="val 335542"/>
            <a:gd name="adj3" fmla="val 4016265"/>
            <a:gd name="adj4" fmla="val 2251994"/>
            <a:gd name="adj5" fmla="val 606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30B2C-F144-4CC9-8FBE-4E553079C5B8}">
      <dsp:nvSpPr>
        <dsp:cNvPr id="0" name=""/>
        <dsp:cNvSpPr/>
      </dsp:nvSpPr>
      <dsp:spPr>
        <a:xfrm>
          <a:off x="1219092" y="2396615"/>
          <a:ext cx="768882" cy="76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i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reuse</a:t>
          </a:r>
        </a:p>
      </dsp:txBody>
      <dsp:txXfrm>
        <a:off x="1219092" y="2396615"/>
        <a:ext cx="768882" cy="768882"/>
      </dsp:txXfrm>
    </dsp:sp>
    <dsp:sp modelId="{C43F2560-419E-421E-9392-6D34541EFC23}">
      <dsp:nvSpPr>
        <dsp:cNvPr id="0" name=""/>
        <dsp:cNvSpPr/>
      </dsp:nvSpPr>
      <dsp:spPr>
        <a:xfrm>
          <a:off x="160510" y="57436"/>
          <a:ext cx="2886047" cy="2886047"/>
        </a:xfrm>
        <a:prstGeom prst="circularArrow">
          <a:avLst>
            <a:gd name="adj1" fmla="val 5195"/>
            <a:gd name="adj2" fmla="val 335542"/>
            <a:gd name="adj3" fmla="val 8212464"/>
            <a:gd name="adj4" fmla="val 6448193"/>
            <a:gd name="adj5" fmla="val 606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099EE5-F413-4F33-BF80-9AE32B927606}">
      <dsp:nvSpPr>
        <dsp:cNvPr id="0" name=""/>
        <dsp:cNvSpPr/>
      </dsp:nvSpPr>
      <dsp:spPr>
        <a:xfrm>
          <a:off x="1172" y="1511744"/>
          <a:ext cx="768882" cy="76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i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remake</a:t>
          </a:r>
        </a:p>
      </dsp:txBody>
      <dsp:txXfrm>
        <a:off x="1172" y="1511744"/>
        <a:ext cx="768882" cy="768882"/>
      </dsp:txXfrm>
    </dsp:sp>
    <dsp:sp modelId="{C418D4CD-5989-4BDE-9533-2F63C974B47A}">
      <dsp:nvSpPr>
        <dsp:cNvPr id="0" name=""/>
        <dsp:cNvSpPr/>
      </dsp:nvSpPr>
      <dsp:spPr>
        <a:xfrm>
          <a:off x="160510" y="57436"/>
          <a:ext cx="2886047" cy="2886047"/>
        </a:xfrm>
        <a:prstGeom prst="circularArrow">
          <a:avLst>
            <a:gd name="adj1" fmla="val 5195"/>
            <a:gd name="adj2" fmla="val 335542"/>
            <a:gd name="adj3" fmla="val 12299544"/>
            <a:gd name="adj4" fmla="val 10769704"/>
            <a:gd name="adj5" fmla="val 6061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61A060-4A7E-4974-95D9-A61BE21A1700}">
      <dsp:nvSpPr>
        <dsp:cNvPr id="0" name=""/>
        <dsp:cNvSpPr/>
      </dsp:nvSpPr>
      <dsp:spPr>
        <a:xfrm>
          <a:off x="466376" y="79993"/>
          <a:ext cx="768882" cy="76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i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recycle</a:t>
          </a:r>
        </a:p>
      </dsp:txBody>
      <dsp:txXfrm>
        <a:off x="466376" y="79993"/>
        <a:ext cx="768882" cy="768882"/>
      </dsp:txXfrm>
    </dsp:sp>
    <dsp:sp modelId="{5F6ADCF4-05AE-4FBB-BA75-B0BFA1349D05}">
      <dsp:nvSpPr>
        <dsp:cNvPr id="0" name=""/>
        <dsp:cNvSpPr/>
      </dsp:nvSpPr>
      <dsp:spPr>
        <a:xfrm>
          <a:off x="160510" y="57436"/>
          <a:ext cx="2886047" cy="2886047"/>
        </a:xfrm>
        <a:prstGeom prst="circularArrow">
          <a:avLst>
            <a:gd name="adj1" fmla="val 5195"/>
            <a:gd name="adj2" fmla="val 335542"/>
            <a:gd name="adj3" fmla="val 16867249"/>
            <a:gd name="adj4" fmla="val 15197209"/>
            <a:gd name="adj5" fmla="val 6061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CE857-4F7E-4437-A9F8-91097BD4CDE3}">
      <dsp:nvSpPr>
        <dsp:cNvPr id="0" name=""/>
        <dsp:cNvSpPr/>
      </dsp:nvSpPr>
      <dsp:spPr>
        <a:xfrm>
          <a:off x="1844116" y="627891"/>
          <a:ext cx="4975073" cy="4975073"/>
        </a:xfrm>
        <a:prstGeom prst="blockArc">
          <a:avLst>
            <a:gd name="adj1" fmla="val 13114286"/>
            <a:gd name="adj2" fmla="val 16200000"/>
            <a:gd name="adj3" fmla="val 390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BE2660-48BB-49C7-8E9D-EF03CBC7C723}">
      <dsp:nvSpPr>
        <dsp:cNvPr id="0" name=""/>
        <dsp:cNvSpPr/>
      </dsp:nvSpPr>
      <dsp:spPr>
        <a:xfrm>
          <a:off x="1844116" y="627891"/>
          <a:ext cx="4975073" cy="4975073"/>
        </a:xfrm>
        <a:prstGeom prst="blockArc">
          <a:avLst>
            <a:gd name="adj1" fmla="val 10028571"/>
            <a:gd name="adj2" fmla="val 13114286"/>
            <a:gd name="adj3" fmla="val 390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D1BDD8-0892-4C93-9397-428B03D09AEC}">
      <dsp:nvSpPr>
        <dsp:cNvPr id="0" name=""/>
        <dsp:cNvSpPr/>
      </dsp:nvSpPr>
      <dsp:spPr>
        <a:xfrm>
          <a:off x="1844116" y="627891"/>
          <a:ext cx="4975073" cy="4975073"/>
        </a:xfrm>
        <a:prstGeom prst="blockArc">
          <a:avLst>
            <a:gd name="adj1" fmla="val 6942857"/>
            <a:gd name="adj2" fmla="val 10028571"/>
            <a:gd name="adj3" fmla="val 3904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EE778D-1DBD-4EC9-9B7D-E8AA7F8D4FF0}">
      <dsp:nvSpPr>
        <dsp:cNvPr id="0" name=""/>
        <dsp:cNvSpPr/>
      </dsp:nvSpPr>
      <dsp:spPr>
        <a:xfrm>
          <a:off x="1844116" y="627891"/>
          <a:ext cx="4975073" cy="4975073"/>
        </a:xfrm>
        <a:prstGeom prst="blockArc">
          <a:avLst>
            <a:gd name="adj1" fmla="val 3857143"/>
            <a:gd name="adj2" fmla="val 6942857"/>
            <a:gd name="adj3" fmla="val 390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261A2F-54B4-4088-AA76-EB8F5016BF6C}">
      <dsp:nvSpPr>
        <dsp:cNvPr id="0" name=""/>
        <dsp:cNvSpPr/>
      </dsp:nvSpPr>
      <dsp:spPr>
        <a:xfrm>
          <a:off x="1844116" y="627891"/>
          <a:ext cx="4975073" cy="4975073"/>
        </a:xfrm>
        <a:prstGeom prst="blockArc">
          <a:avLst>
            <a:gd name="adj1" fmla="val 771429"/>
            <a:gd name="adj2" fmla="val 3857143"/>
            <a:gd name="adj3" fmla="val 3904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9F253F-1DFD-4D10-B283-909F6EB393FB}">
      <dsp:nvSpPr>
        <dsp:cNvPr id="0" name=""/>
        <dsp:cNvSpPr/>
      </dsp:nvSpPr>
      <dsp:spPr>
        <a:xfrm>
          <a:off x="1844116" y="627891"/>
          <a:ext cx="4975073" cy="4975073"/>
        </a:xfrm>
        <a:prstGeom prst="blockArc">
          <a:avLst>
            <a:gd name="adj1" fmla="val 19285714"/>
            <a:gd name="adj2" fmla="val 771429"/>
            <a:gd name="adj3" fmla="val 390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0F9F52-C2AA-44A0-A2E8-32410BFB8507}">
      <dsp:nvSpPr>
        <dsp:cNvPr id="0" name=""/>
        <dsp:cNvSpPr/>
      </dsp:nvSpPr>
      <dsp:spPr>
        <a:xfrm>
          <a:off x="1844116" y="627891"/>
          <a:ext cx="4975073" cy="4975073"/>
        </a:xfrm>
        <a:prstGeom prst="blockArc">
          <a:avLst>
            <a:gd name="adj1" fmla="val 16200000"/>
            <a:gd name="adj2" fmla="val 19285714"/>
            <a:gd name="adj3" fmla="val 390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5534EA-73D1-490A-92FF-2074D3F76AB6}">
      <dsp:nvSpPr>
        <dsp:cNvPr id="0" name=""/>
        <dsp:cNvSpPr/>
      </dsp:nvSpPr>
      <dsp:spPr>
        <a:xfrm>
          <a:off x="3368188" y="2151963"/>
          <a:ext cx="1926929" cy="19269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dirty="0"/>
            <a:t>Benefícios
</a:t>
          </a:r>
          <a:endParaRPr lang="el-GR" sz="2000" kern="1200" dirty="0"/>
        </a:p>
      </dsp:txBody>
      <dsp:txXfrm>
        <a:off x="3650380" y="2434155"/>
        <a:ext cx="1362545" cy="1362545"/>
      </dsp:txXfrm>
    </dsp:sp>
    <dsp:sp modelId="{4B5A20B3-02F0-4352-B585-3822A5703E2B}">
      <dsp:nvSpPr>
        <dsp:cNvPr id="0" name=""/>
        <dsp:cNvSpPr/>
      </dsp:nvSpPr>
      <dsp:spPr>
        <a:xfrm>
          <a:off x="3657228" y="2024"/>
          <a:ext cx="1348850" cy="13488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pt-PT" sz="1400" b="1" kern="1200" dirty="0"/>
            <a:t>Dar prioridade à utilização de materiais reutilizáveis
</a:t>
          </a:r>
          <a:endParaRPr lang="el-GR" sz="1400" b="1" kern="1200" dirty="0"/>
        </a:p>
      </dsp:txBody>
      <dsp:txXfrm>
        <a:off x="3854763" y="199559"/>
        <a:ext cx="953780" cy="953780"/>
      </dsp:txXfrm>
    </dsp:sp>
    <dsp:sp modelId="{4627CB48-578D-45B3-ACE0-697C9BE95692}">
      <dsp:nvSpPr>
        <dsp:cNvPr id="0" name=""/>
        <dsp:cNvSpPr/>
      </dsp:nvSpPr>
      <dsp:spPr>
        <a:xfrm>
          <a:off x="5564098" y="920324"/>
          <a:ext cx="1348850" cy="13488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Poupar custos e aumentar a eficiência
</a:t>
          </a:r>
          <a:endParaRPr lang="el-GR" sz="1400" b="1" kern="1200" dirty="0"/>
        </a:p>
      </dsp:txBody>
      <dsp:txXfrm>
        <a:off x="5761633" y="1117859"/>
        <a:ext cx="953780" cy="953780"/>
      </dsp:txXfrm>
    </dsp:sp>
    <dsp:sp modelId="{EFC97D93-936A-412E-BD50-A2C14CAB85C8}">
      <dsp:nvSpPr>
        <dsp:cNvPr id="0" name=""/>
        <dsp:cNvSpPr/>
      </dsp:nvSpPr>
      <dsp:spPr>
        <a:xfrm>
          <a:off x="6035055" y="2983726"/>
          <a:ext cx="1348850" cy="134885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pt-PT" sz="1400" b="1" kern="1200" dirty="0"/>
            <a:t>Incentivar a compostagem e a reciclagem
</a:t>
          </a:r>
          <a:endParaRPr lang="el-GR" sz="1400" b="1" kern="1200" dirty="0"/>
        </a:p>
      </dsp:txBody>
      <dsp:txXfrm>
        <a:off x="6232590" y="3181261"/>
        <a:ext cx="953780" cy="953780"/>
      </dsp:txXfrm>
    </dsp:sp>
    <dsp:sp modelId="{C7CFCC76-06E5-4E24-8780-2A96E04EB2CD}">
      <dsp:nvSpPr>
        <dsp:cNvPr id="0" name=""/>
        <dsp:cNvSpPr/>
      </dsp:nvSpPr>
      <dsp:spPr>
        <a:xfrm>
          <a:off x="4715461" y="4638445"/>
          <a:ext cx="1348850" cy="134885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pt-PT" sz="1400" b="1" kern="1200" dirty="0"/>
            <a:t>Reciclagem de resíduos orgânicos e poupança de água 
</a:t>
          </a:r>
          <a:endParaRPr lang="el-GR" sz="1400" b="1" kern="1200" dirty="0"/>
        </a:p>
      </dsp:txBody>
      <dsp:txXfrm>
        <a:off x="4912996" y="4835980"/>
        <a:ext cx="953780" cy="953780"/>
      </dsp:txXfrm>
    </dsp:sp>
    <dsp:sp modelId="{B318B47C-323C-4BA4-A134-ED91D05DD73A}">
      <dsp:nvSpPr>
        <dsp:cNvPr id="0" name=""/>
        <dsp:cNvSpPr/>
      </dsp:nvSpPr>
      <dsp:spPr>
        <a:xfrm>
          <a:off x="2598995" y="4638445"/>
          <a:ext cx="1348850" cy="134885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pt-PT" sz="1400" b="1" kern="1200" dirty="0"/>
            <a:t>Menos emissões de gases com efeito de estufa
</a:t>
          </a:r>
          <a:endParaRPr lang="el-GR" sz="1400" b="1" kern="1200" dirty="0"/>
        </a:p>
      </dsp:txBody>
      <dsp:txXfrm>
        <a:off x="2796530" y="4835980"/>
        <a:ext cx="953780" cy="953780"/>
      </dsp:txXfrm>
    </dsp:sp>
    <dsp:sp modelId="{EF22F16A-5745-472F-9E9A-6C6125192ECF}">
      <dsp:nvSpPr>
        <dsp:cNvPr id="0" name=""/>
        <dsp:cNvSpPr/>
      </dsp:nvSpPr>
      <dsp:spPr>
        <a:xfrm>
          <a:off x="1102869" y="2983726"/>
          <a:ext cx="1701911" cy="13488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pt-PT" sz="1400" b="1" kern="1200" dirty="0"/>
            <a:t>Ajuda a cumprir os regulamentos ambientais
</a:t>
          </a:r>
          <a:endParaRPr lang="el-GR" sz="1400" b="1" kern="1200" dirty="0"/>
        </a:p>
      </dsp:txBody>
      <dsp:txXfrm>
        <a:off x="1352108" y="3181261"/>
        <a:ext cx="1203433" cy="953780"/>
      </dsp:txXfrm>
    </dsp:sp>
    <dsp:sp modelId="{ECD94657-AB46-4FE9-B489-3955283A9834}">
      <dsp:nvSpPr>
        <dsp:cNvPr id="0" name=""/>
        <dsp:cNvSpPr/>
      </dsp:nvSpPr>
      <dsp:spPr>
        <a:xfrm>
          <a:off x="1750358" y="920324"/>
          <a:ext cx="1348850" cy="13488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pt-PT" sz="1400" b="1" kern="1200" dirty="0" err="1"/>
            <a:t>Optimiza</a:t>
          </a:r>
          <a:r>
            <a:rPr lang="pt-PT" sz="1400" b="1" kern="1200" dirty="0"/>
            <a:t> as operações agrícolas,
</a:t>
          </a:r>
          <a:r>
            <a:rPr lang="en-GB" sz="1400" b="1" kern="1200" dirty="0"/>
            <a:t> </a:t>
          </a:r>
          <a:endParaRPr lang="el-GR" sz="1400" b="1" kern="1200" dirty="0"/>
        </a:p>
      </dsp:txBody>
      <dsp:txXfrm>
        <a:off x="1947893" y="1117859"/>
        <a:ext cx="953780" cy="953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6C6BA-FA09-0041-AD7B-493302611E6D}">
      <dsp:nvSpPr>
        <dsp:cNvPr id="0" name=""/>
        <dsp:cNvSpPr/>
      </dsp:nvSpPr>
      <dsp:spPr>
        <a:xfrm>
          <a:off x="-6252253" y="-957143"/>
          <a:ext cx="7447676" cy="7447676"/>
        </a:xfrm>
        <a:prstGeom prst="blockArc">
          <a:avLst>
            <a:gd name="adj1" fmla="val 18900000"/>
            <a:gd name="adj2" fmla="val 2700000"/>
            <a:gd name="adj3" fmla="val 29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B8AA4-89B5-B041-82AD-A8652EA0AC09}">
      <dsp:nvSpPr>
        <dsp:cNvPr id="0" name=""/>
        <dsp:cNvSpPr/>
      </dsp:nvSpPr>
      <dsp:spPr>
        <a:xfrm>
          <a:off x="333664" y="315714"/>
          <a:ext cx="7325601" cy="502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15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Olhar para o panorama geral</a:t>
          </a:r>
          <a:r>
            <a:rPr lang="pt-PT" sz="1300" kern="1200" dirty="0"/>
            <a:t>
</a:t>
          </a:r>
          <a:endParaRPr lang="el-GR" sz="1300" kern="1200" dirty="0"/>
        </a:p>
      </dsp:txBody>
      <dsp:txXfrm>
        <a:off x="333664" y="315714"/>
        <a:ext cx="7325601" cy="502874"/>
      </dsp:txXfrm>
    </dsp:sp>
    <dsp:sp modelId="{DF0CBD63-2D84-F74C-9CF4-2C050133052B}">
      <dsp:nvSpPr>
        <dsp:cNvPr id="0" name=""/>
        <dsp:cNvSpPr/>
      </dsp:nvSpPr>
      <dsp:spPr>
        <a:xfrm>
          <a:off x="73870" y="188688"/>
          <a:ext cx="628593" cy="628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7AB6D-9535-B146-AFD4-2762E2F8A051}">
      <dsp:nvSpPr>
        <dsp:cNvPr id="0" name=""/>
        <dsp:cNvSpPr/>
      </dsp:nvSpPr>
      <dsp:spPr>
        <a:xfrm>
          <a:off x="843565" y="1006302"/>
          <a:ext cx="6870203" cy="502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15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Adotar uma perspetiva mais ampla</a:t>
          </a:r>
          <a:endParaRPr lang="el-GR" sz="2400" kern="1200" dirty="0"/>
        </a:p>
      </dsp:txBody>
      <dsp:txXfrm>
        <a:off x="843565" y="1006302"/>
        <a:ext cx="6870203" cy="502874"/>
      </dsp:txXfrm>
    </dsp:sp>
    <dsp:sp modelId="{14767671-3C89-4440-8F5F-D406A2959278}">
      <dsp:nvSpPr>
        <dsp:cNvPr id="0" name=""/>
        <dsp:cNvSpPr/>
      </dsp:nvSpPr>
      <dsp:spPr>
        <a:xfrm>
          <a:off x="529268" y="943442"/>
          <a:ext cx="628593" cy="628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F51F4-F58B-F242-912C-83E4C3A13D8A}">
      <dsp:nvSpPr>
        <dsp:cNvPr id="0" name=""/>
        <dsp:cNvSpPr/>
      </dsp:nvSpPr>
      <dsp:spPr>
        <a:xfrm>
          <a:off x="1093121" y="1760503"/>
          <a:ext cx="6620648" cy="502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15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Ter múltiplas </a:t>
          </a:r>
          <a:r>
            <a:rPr lang="pt-PT" sz="2400" kern="1200" dirty="0" err="1"/>
            <a:t>perspectivas</a:t>
          </a:r>
          <a:endParaRPr lang="el-GR" sz="2400" kern="1200" dirty="0"/>
        </a:p>
      </dsp:txBody>
      <dsp:txXfrm>
        <a:off x="1093121" y="1760503"/>
        <a:ext cx="6620648" cy="502874"/>
      </dsp:txXfrm>
    </dsp:sp>
    <dsp:sp modelId="{CF2ADDC0-0C9C-6243-B014-1D2A0C5389BA}">
      <dsp:nvSpPr>
        <dsp:cNvPr id="0" name=""/>
        <dsp:cNvSpPr/>
      </dsp:nvSpPr>
      <dsp:spPr>
        <a:xfrm>
          <a:off x="778824" y="1697644"/>
          <a:ext cx="628593" cy="628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55BA2-4520-F748-8003-EC028C6A857D}">
      <dsp:nvSpPr>
        <dsp:cNvPr id="0" name=""/>
        <dsp:cNvSpPr/>
      </dsp:nvSpPr>
      <dsp:spPr>
        <a:xfrm>
          <a:off x="1172802" y="2515257"/>
          <a:ext cx="6540967" cy="502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15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Examinar as inter-relações no interior do sistema</a:t>
          </a:r>
          <a:endParaRPr lang="el-GR" sz="2400" kern="1200" dirty="0"/>
        </a:p>
      </dsp:txBody>
      <dsp:txXfrm>
        <a:off x="1172802" y="2515257"/>
        <a:ext cx="6540967" cy="502874"/>
      </dsp:txXfrm>
    </dsp:sp>
    <dsp:sp modelId="{0CC7AE9D-703D-C747-BE49-A4B10D2DDDC8}">
      <dsp:nvSpPr>
        <dsp:cNvPr id="0" name=""/>
        <dsp:cNvSpPr/>
      </dsp:nvSpPr>
      <dsp:spPr>
        <a:xfrm>
          <a:off x="858505" y="2452398"/>
          <a:ext cx="628593" cy="628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D8354-551F-D248-BECC-C441E7A14999}">
      <dsp:nvSpPr>
        <dsp:cNvPr id="0" name=""/>
        <dsp:cNvSpPr/>
      </dsp:nvSpPr>
      <dsp:spPr>
        <a:xfrm>
          <a:off x="1093121" y="3270012"/>
          <a:ext cx="6620648" cy="502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15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Procurar as causas profundas e as soluções</a:t>
          </a:r>
          <a:endParaRPr lang="el-GR" sz="2400" kern="1200" dirty="0"/>
        </a:p>
      </dsp:txBody>
      <dsp:txXfrm>
        <a:off x="1093121" y="3270012"/>
        <a:ext cx="6620648" cy="502874"/>
      </dsp:txXfrm>
    </dsp:sp>
    <dsp:sp modelId="{8218AF0D-9096-9D4E-84CD-9B63C19598C9}">
      <dsp:nvSpPr>
        <dsp:cNvPr id="0" name=""/>
        <dsp:cNvSpPr/>
      </dsp:nvSpPr>
      <dsp:spPr>
        <a:xfrm>
          <a:off x="778824" y="3207152"/>
          <a:ext cx="628593" cy="628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C53A7-17D0-0442-9C1E-3A6CA145D39B}">
      <dsp:nvSpPr>
        <dsp:cNvPr id="0" name=""/>
        <dsp:cNvSpPr/>
      </dsp:nvSpPr>
      <dsp:spPr>
        <a:xfrm>
          <a:off x="843565" y="4024213"/>
          <a:ext cx="6870203" cy="502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15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pt-PT" sz="2400" kern="1200" dirty="0"/>
            <a:t>Desafiar e explorar novas oportunidades</a:t>
          </a:r>
          <a:r>
            <a:rPr lang="en-GB" sz="2400" kern="1200" dirty="0"/>
            <a:t> </a:t>
          </a:r>
          <a:endParaRPr lang="el-GR" sz="2400" kern="1200" dirty="0"/>
        </a:p>
      </dsp:txBody>
      <dsp:txXfrm>
        <a:off x="843565" y="4024213"/>
        <a:ext cx="6870203" cy="502874"/>
      </dsp:txXfrm>
    </dsp:sp>
    <dsp:sp modelId="{68D833F4-1958-3C4C-8589-183445FB8E29}">
      <dsp:nvSpPr>
        <dsp:cNvPr id="0" name=""/>
        <dsp:cNvSpPr/>
      </dsp:nvSpPr>
      <dsp:spPr>
        <a:xfrm>
          <a:off x="529268" y="3961353"/>
          <a:ext cx="628593" cy="628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25627-4AE8-574A-B6F6-C3DDE076806C}">
      <dsp:nvSpPr>
        <dsp:cNvPr id="0" name=""/>
        <dsp:cNvSpPr/>
      </dsp:nvSpPr>
      <dsp:spPr>
        <a:xfrm>
          <a:off x="462038" y="4755317"/>
          <a:ext cx="7325601" cy="502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15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Prevenir as consequências</a:t>
          </a:r>
          <a:endParaRPr lang="el-GR" sz="2400" kern="1200" dirty="0"/>
        </a:p>
      </dsp:txBody>
      <dsp:txXfrm>
        <a:off x="462038" y="4755317"/>
        <a:ext cx="7325601" cy="502874"/>
      </dsp:txXfrm>
    </dsp:sp>
    <dsp:sp modelId="{67065727-069B-1D4C-B36D-7BADCA29F8ED}">
      <dsp:nvSpPr>
        <dsp:cNvPr id="0" name=""/>
        <dsp:cNvSpPr/>
      </dsp:nvSpPr>
      <dsp:spPr>
        <a:xfrm>
          <a:off x="73870" y="4716108"/>
          <a:ext cx="628593" cy="628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493F3-C05E-46E2-A56F-A8C4190027D8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5AB5-D1E5-48C5-AA88-978DACDF292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6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E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160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E5047-B9FC-806C-E046-08150E6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150"/>
            <a:ext cx="3932237" cy="12382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 dirty="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829CE-2F13-CCFA-C4EA-39B37C4C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4667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D09D07-9D99-C739-5DA1-9D5EE7A2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7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0F46C-A008-D06D-7FAB-8FC8AA6F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F5CE2C-C1E5-E004-FCC7-4516D98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88CE4-2DD0-D971-75D5-7AA85A5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16FDAB-2765-B11F-66CA-4C7C7118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52850-094F-81CA-80F8-0C82F67F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1A944-CE4C-8232-CB28-650E41F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91120-8A58-7980-C352-B2B148A1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32BE5-9166-6808-F773-4EC2C3C0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FEFF9-34BF-64D5-5C91-1E8379CA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BE625-B214-E0A6-80E8-2E6C7D8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0AA-9C94-D987-2A4D-CB828C0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E45D8-327C-0B05-3A11-6BE2EBE7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3"/>
          </a:xfrm>
        </p:spPr>
        <p:txBody>
          <a:bodyPr vert="vert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53041-526F-8937-932B-EF172A95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4"/>
          </a:xfrm>
        </p:spPr>
        <p:txBody>
          <a:bodyPr vert="eaVert"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EE9AA-BA08-26B8-EAE7-70FE45C4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A2AD7-E2BC-7B18-1F33-E909574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9527BB6F-A164-5D4F-9B76-8A5088A9DF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781175"/>
            <a:ext cx="6591300" cy="43942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491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B151F72B-F6FA-E04A-C2A3-703DEDE9DBC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5014"/>
            <a:ext cx="6591600" cy="4395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952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22A5-00A8-32E3-C7FF-3FEEECD5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 algn="ctr"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0540D-6233-8DC0-25E1-261205F2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algn="ctr">
              <a:buFont typeface="Wingdings" panose="05000000000000000000" pitchFamily="2" charset="2"/>
              <a:buChar char="§"/>
              <a:def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B8C5C-196C-69F0-D169-A3279D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21475-6FBC-1FDA-6DD5-B4D3DC7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1240B-7FA6-5C54-80D1-598C9A03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918A4-C2B6-2A24-1305-FA064CC1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it-IT">
                <a:solidFill>
                  <a:srgbClr val="595959"/>
                </a:solidFill>
              </a:defRPr>
            </a:lvl2pPr>
            <a:lvl3pPr>
              <a:defRPr lang="it-IT">
                <a:solidFill>
                  <a:srgbClr val="595959"/>
                </a:solidFill>
              </a:defRPr>
            </a:lvl3pPr>
            <a:lvl4pPr>
              <a:defRPr lang="it-IT">
                <a:solidFill>
                  <a:srgbClr val="595959"/>
                </a:solidFill>
              </a:defRPr>
            </a:lvl4pPr>
            <a:lvl5pPr>
              <a:defRPr lang="it-IT">
                <a:solidFill>
                  <a:srgbClr val="595959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A35A-5D50-BE62-F2C4-1FD36DF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34004-55B7-4583-BA2C-673BF369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ACC99-8D30-1388-8E8C-18AD6AF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C9BC8-9C49-5860-3C9B-4DFF298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716CD-E1B3-0F8F-98D0-8284F4D0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30DA6-2F52-4F9B-C436-D5274F71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C8361-8B55-E21D-0729-DAF0A9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4700"/>
            <a:ext cx="10515600" cy="9159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9546E0-5ED9-4B3D-A15A-DE549550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AD68EE-1126-EF80-2914-23F60E25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E7060D-F6F1-5622-EF5F-BD1CFA9A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9707CB-CBCD-8077-C620-FB87731AF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627770-A5EE-3EF1-6806-78663F3A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1E068-8309-AA34-EFD3-6632EF1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3B82-4F60-2330-94FF-CB6C87AB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38269-A114-F761-DB69-AFCB2EC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E2090-5182-7AF9-04D0-3A3D448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62F54B-3E37-78C4-DCD2-6D783F3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D7671-C97C-4DC8-A63F-734A9511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D81764-EEF3-B3B9-7883-7C10BB1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509D0-A688-42E6-5F9D-4B1C5CB0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8883-481E-6A84-AC66-340CA341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Module</a:t>
            </a:r>
            <a:r>
              <a:rPr lang="en-US" dirty="0"/>
              <a:t>: XXXXXXX / </a:t>
            </a:r>
            <a:r>
              <a:rPr lang="en-US" b="1" dirty="0"/>
              <a:t>Learning Unit</a:t>
            </a:r>
            <a:r>
              <a:rPr lang="en-US" dirty="0"/>
              <a:t>: YYYYYYY / </a:t>
            </a:r>
            <a:r>
              <a:rPr lang="en-US" b="1" dirty="0"/>
              <a:t>Sub Unit</a:t>
            </a:r>
            <a:r>
              <a:rPr lang="en-US" dirty="0"/>
              <a:t>: ZZZZZZZZ</a:t>
            </a:r>
            <a:endParaRPr lang="en-US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4506B-32CC-1AB4-8563-22F24F25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8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40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41" r:id="rId14"/>
    <p:sldLayoutId id="2147483742" r:id="rId15"/>
    <p:sldLayoutId id="214748373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rgbClr val="94C0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t-research-centre.ec.europa.eu/jrc-news-and-updates/developing-circular-and-sustainable-bioeconomy-europe-new-report-network-experts-bioeconomy-sets-out-2020-11-19_e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gupubs.onlinelibrary.wiley.com/doi/full/10.1029/2018EF00101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tetturaecosostenibile.it/argomenti/tag/green-economy" TargetMode="External"/><Relationship Id="rId2" Type="http://schemas.openxmlformats.org/officeDocument/2006/relationships/image" Target="../media/image15.6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tload.vt.edu/education/white-papers/4-wp-circular-economy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dgs.un.org/goal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o.org/fileadmin/user_upload/mafap/docs/FAO-MAFAP%202022-2027_launch%206.4.2022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idu.com/presentation-farm-to-fork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s://food.ec.europa.eu/horizontal-topics/farm-fork-strategy_en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colife.com/dictionary/waste-management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emissions-by-sector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researchgate.net/publication/322469720_Cowpathy_and_Vedic_Krishi_to_Empower_Food_and_Nutritional_Security_and_Improve_Soil_Health_A_Review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8billiontrees.com/carbon-offsets-credits/carbon-ecological-footprint-calculators/globally-green-environment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bonfootprint.com/calculator.aspx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iisd.org/articles/insight/message-brundtland-commission-continues-resonate-thirty-years" TargetMode="Externa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ec.org.au/sustainability-and-the-eylf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erver.org/highway-signs2/b/benefits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6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F35897F-CDC1-C357-9C9E-62B7F6357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182" y="3429000"/>
            <a:ext cx="3485579" cy="2842954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Bioeconomia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Sustainability and related concepts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766B8E2-068B-EEA1-A5E2-380A72508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8" y="1781175"/>
            <a:ext cx="10291355" cy="439420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um sistema económico em que os </a:t>
            </a:r>
            <a:r>
              <a:rPr lang="pt-PT" sz="24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</a:t>
            </a:r>
            <a:r>
              <a:rPr lang="pt-PT" sz="24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processos e princípios biológicos são utilizados para fornecer </a:t>
            </a:r>
            <a:r>
              <a:rPr lang="pt-PT" sz="24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soluções sustentáveis </a:t>
            </a:r>
            <a:r>
              <a:rPr lang="pt-PT" sz="24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desafios globais prementes através da sua conversão em produtos valiosos.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Estes recursos englobam tudo, desde culturas, florestas e vida marinha até microrganismos e biotecnologia.</a:t>
            </a:r>
            <a:endParaRPr lang="it-IT" sz="2800" u="sng" dirty="0">
              <a:solidFill>
                <a:srgbClr val="000000"/>
              </a:solidFill>
              <a:effectLst/>
              <a:latin typeface="Minion Pro"/>
              <a:ea typeface="Times New Roman" panose="02020603050405020304" pitchFamily="18" charset="0"/>
              <a:cs typeface="Open Sans" panose="020B0606030504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8A56727-C9AA-B2EA-7914-AEF6F490BBA3}"/>
              </a:ext>
            </a:extLst>
          </p:cNvPr>
          <p:cNvSpPr txBox="1"/>
          <p:nvPr/>
        </p:nvSpPr>
        <p:spPr>
          <a:xfrm>
            <a:off x="838198" y="4251743"/>
            <a:ext cx="6093822" cy="165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Aplica-se a vários sectores, como a </a:t>
            </a:r>
            <a:r>
              <a:rPr lang="pt-PT" sz="24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agricultura</a:t>
            </a:r>
            <a:r>
              <a:rPr lang="pt-PT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 a </a:t>
            </a:r>
            <a:r>
              <a:rPr lang="pt-PT" sz="24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silvicultura</a:t>
            </a:r>
            <a:r>
              <a:rPr lang="pt-PT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a </a:t>
            </a:r>
            <a:r>
              <a:rPr lang="pt-PT" sz="24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biotecnologia</a:t>
            </a:r>
            <a:r>
              <a:rPr lang="pt-PT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 os produtos </a:t>
            </a:r>
            <a:r>
              <a:rPr lang="pt-PT" sz="24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farmacêuticos</a:t>
            </a:r>
            <a:r>
              <a:rPr lang="pt-PT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a alimentação e as </a:t>
            </a:r>
            <a:r>
              <a:rPr lang="pt-PT" sz="24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bebidas</a:t>
            </a:r>
            <a:r>
              <a:rPr lang="pt-PT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a </a:t>
            </a:r>
            <a:r>
              <a:rPr lang="pt-PT" sz="24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energia</a:t>
            </a:r>
            <a:r>
              <a:rPr lang="pt-PT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 a </a:t>
            </a:r>
            <a:r>
              <a:rPr lang="pt-PT" sz="24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gestão de resíduos</a:t>
            </a:r>
            <a:r>
              <a:rPr lang="pt-PT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it-IT" sz="2400" u="sng" dirty="0"/>
          </a:p>
        </p:txBody>
      </p:sp>
    </p:spTree>
    <p:extLst>
      <p:ext uri="{BB962C8B-B14F-4D97-AF65-F5344CB8AC3E}">
        <p14:creationId xmlns:p14="http://schemas.microsoft.com/office/powerpoint/2010/main" val="3356961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Bioeconomia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3"/>
            <a:ext cx="9982200" cy="600074"/>
          </a:xfrm>
        </p:spPr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Sustainability and related concepts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F47B8-F058-DC75-E8E0-E2E49CCE35B5}"/>
              </a:ext>
            </a:extLst>
          </p:cNvPr>
          <p:cNvSpPr txBox="1"/>
          <p:nvPr/>
        </p:nvSpPr>
        <p:spPr>
          <a:xfrm>
            <a:off x="838200" y="1740808"/>
            <a:ext cx="5989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pt-PT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produção, utilização e conservação dos recursos biológicos, incluindo os conhecimentos conexos, a ciência, a tecnologia e a inovação para fornecer informações, produtos, processos e serviços a todos os sectores económicos, com o objetivo de avançar para uma economia sustentável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 (FAO, 2022).</a:t>
            </a: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F5756-F86D-B85E-19A6-2993399F6FB5}"/>
              </a:ext>
            </a:extLst>
          </p:cNvPr>
          <p:cNvSpPr txBox="1"/>
          <p:nvPr/>
        </p:nvSpPr>
        <p:spPr>
          <a:xfrm>
            <a:off x="838200" y="4058803"/>
            <a:ext cx="5882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pt-PT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utilização de recursos biológicos renováveis da terra e do mar, como culturas, florestas, peixes, animais e microrganismos, para produzir alimentos, materiais e energia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 (EC, 2018).</a:t>
            </a:r>
            <a:endParaRPr lang="en-GB" sz="2000" dirty="0"/>
          </a:p>
        </p:txBody>
      </p:sp>
      <p:pic>
        <p:nvPicPr>
          <p:cNvPr id="2050" name="Εικόνα 49" descr="20201119-bioweconomy.png">
            <a:extLst>
              <a:ext uri="{FF2B5EF4-FFF2-40B4-BE49-F238E27FC236}">
                <a16:creationId xmlns:a16="http://schemas.microsoft.com/office/drawing/2014/main" id="{8C60604F-795B-759D-8C88-EF383CD20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695139"/>
            <a:ext cx="5471160" cy="51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Πλαίσιο κειμένου 36">
            <a:extLst>
              <a:ext uri="{FF2B5EF4-FFF2-40B4-BE49-F238E27FC236}">
                <a16:creationId xmlns:a16="http://schemas.microsoft.com/office/drawing/2014/main" id="{695064DF-D171-A96E-1FA5-02DDA6EAC60E}"/>
              </a:ext>
            </a:extLst>
          </p:cNvPr>
          <p:cNvSpPr txBox="1"/>
          <p:nvPr/>
        </p:nvSpPr>
        <p:spPr>
          <a:xfrm>
            <a:off x="9083040" y="5439057"/>
            <a:ext cx="1234440" cy="43815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GB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Source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2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Ligação com os 17 ODS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-Unit: Sustainability and related concepts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Εικόνα 23" descr="Everything you need to know about the Bioeconomy - incd pentru ştiinţe  biologice bucurești">
            <a:extLst>
              <a:ext uri="{FF2B5EF4-FFF2-40B4-BE49-F238E27FC236}">
                <a16:creationId xmlns:a16="http://schemas.microsoft.com/office/drawing/2014/main" id="{C862A25E-3623-C39A-CD49-E6AAEA999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42" y="2041297"/>
            <a:ext cx="5139758" cy="3195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Πλαίσιο κειμένου 1250091200">
            <a:extLst>
              <a:ext uri="{FF2B5EF4-FFF2-40B4-BE49-F238E27FC236}">
                <a16:creationId xmlns:a16="http://schemas.microsoft.com/office/drawing/2014/main" id="{AAB48499-F2FC-C4FE-FBD9-5F7D501A146D}"/>
              </a:ext>
            </a:extLst>
          </p:cNvPr>
          <p:cNvSpPr txBox="1"/>
          <p:nvPr/>
        </p:nvSpPr>
        <p:spPr>
          <a:xfrm>
            <a:off x="7971439" y="5447502"/>
            <a:ext cx="913482" cy="37084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Source</a:t>
            </a:r>
            <a:r>
              <a:rPr lang="en-US" sz="1000" i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A7A7E6-FBCC-E37A-8A1D-F9CE72E90A3E}"/>
              </a:ext>
            </a:extLst>
          </p:cNvPr>
          <p:cNvSpPr txBox="1"/>
          <p:nvPr/>
        </p:nvSpPr>
        <p:spPr>
          <a:xfrm>
            <a:off x="494453" y="1583709"/>
            <a:ext cx="513975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Bioeconomia</a:t>
            </a:r>
            <a:r>
              <a:rPr lang="en-GB" sz="2000" dirty="0"/>
              <a:t>: </a:t>
            </a:r>
          </a:p>
          <a:p>
            <a:pPr algn="just"/>
            <a:endParaRPr lang="en-GB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sz="2000" dirty="0"/>
              <a:t>tem como objetivo o fim da pobreza, a erradicação da fome e a redução das desigualdades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sz="2000" dirty="0"/>
              <a:t>está relacionado com os objetivos de água potável e saneamento, cidades e comunidades sustentáveis e consumo e produção responsáveis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sz="2000" dirty="0"/>
              <a:t>contribui para a indústria e as infraestruturas sustentáveis, bem como para a promoção do crescimento económico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sz="2000" dirty="0"/>
              <a:t>promove a saúde e o bem-estar e a ação climática, o que beneficia a vida do ecossistema no seu todo.</a:t>
            </a: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31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A relação com a economia verde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Sustainability and related concepts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2488FB-2F46-E031-F3FA-01A31337F195}"/>
              </a:ext>
            </a:extLst>
          </p:cNvPr>
          <p:cNvSpPr txBox="1"/>
          <p:nvPr/>
        </p:nvSpPr>
        <p:spPr>
          <a:xfrm>
            <a:off x="838200" y="1543929"/>
            <a:ext cx="7598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A sustentabilidade faz parte da economia verde mais alargada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4BB91-B56D-0240-8C64-960BF58568E5}"/>
              </a:ext>
            </a:extLst>
          </p:cNvPr>
          <p:cNvSpPr txBox="1"/>
          <p:nvPr/>
        </p:nvSpPr>
        <p:spPr>
          <a:xfrm>
            <a:off x="775663" y="2121301"/>
            <a:ext cx="9572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A economia verde esforça-se por ser ambientalmente consciente, eficiente em termos de recursos e socialmente inclusiva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(UN Environment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Programme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2022)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B8FDC4-D990-23F5-F79C-EF071DCF6757}"/>
              </a:ext>
            </a:extLst>
          </p:cNvPr>
          <p:cNvSpPr txBox="1"/>
          <p:nvPr/>
        </p:nvSpPr>
        <p:spPr>
          <a:xfrm>
            <a:off x="6842759" y="3006450"/>
            <a:ext cx="47005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É alimentado pelo investimento 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Infraestruturas eficientes em termos de carbono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Oportunidades de emprego em sectores sustentáveis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Melhoria da eficiência energética e dos recursos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Preservação da biodiversidade e dos ecossistemas para evitar a sua perda</a:t>
            </a:r>
            <a:endParaRPr lang="en-GB" sz="2000" dirty="0"/>
          </a:p>
        </p:txBody>
      </p:sp>
      <p:pic>
        <p:nvPicPr>
          <p:cNvPr id="14" name="Picture 13" descr="A green logo with a sun and wind turbines&#10;&#10;Description automatically generated">
            <a:extLst>
              <a:ext uri="{FF2B5EF4-FFF2-40B4-BE49-F238E27FC236}">
                <a16:creationId xmlns:a16="http://schemas.microsoft.com/office/drawing/2014/main" id="{F779489D-70BF-AFD0-AEE8-B2609F30D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8681" y="3045643"/>
            <a:ext cx="5668627" cy="28387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89E543-4562-366A-62E9-B022853C219C}"/>
              </a:ext>
            </a:extLst>
          </p:cNvPr>
          <p:cNvSpPr txBox="1"/>
          <p:nvPr/>
        </p:nvSpPr>
        <p:spPr>
          <a:xfrm>
            <a:off x="1230958" y="6093604"/>
            <a:ext cx="50863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architetturaecosostenibile.it/argomenti/tag/green-economy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243268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009651"/>
          </a:xfrm>
        </p:spPr>
        <p:txBody>
          <a:bodyPr>
            <a:normAutofit/>
          </a:bodyPr>
          <a:lstStyle/>
          <a:p>
            <a:r>
              <a:rPr lang="en-US" dirty="0"/>
              <a:t>Economia Circular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Sustainability and related concepts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CC845-E15C-0279-B961-56E83117E8E0}"/>
              </a:ext>
            </a:extLst>
          </p:cNvPr>
          <p:cNvSpPr txBox="1"/>
          <p:nvPr/>
        </p:nvSpPr>
        <p:spPr>
          <a:xfrm>
            <a:off x="838200" y="2087880"/>
            <a:ext cx="6492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000" dirty="0">
                <a:ea typeface="Times New Roman" panose="02020603050405020304" pitchFamily="18" charset="0"/>
              </a:rPr>
              <a:t>Envolve a reutilização e reciclagem de produtos e materiais durante o maior tempo possível.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000" dirty="0">
                <a:ea typeface="Times New Roman" panose="02020603050405020304" pitchFamily="18" charset="0"/>
              </a:rPr>
              <a:t>Promove a sustentabilidade, maximizando a utilização de produtos e materiais existentes ao longo de todo o seu ciclo de vida.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000" dirty="0">
                <a:ea typeface="Times New Roman" panose="02020603050405020304" pitchFamily="18" charset="0"/>
              </a:rPr>
              <a:t>Reduz a extração de materiais da Terra.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000" dirty="0">
                <a:ea typeface="Times New Roman" panose="02020603050405020304" pitchFamily="18" charset="0"/>
              </a:rPr>
              <a:t>Garante materiais suficientes para apoiar as gerações futuras, utilizando os produtos existentes em toda a sua extensão</a:t>
            </a:r>
            <a:endParaRPr lang="en-US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226FFF6-F26E-C978-3857-ACE851DA6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96707"/>
              </p:ext>
            </p:extLst>
          </p:nvPr>
        </p:nvGraphicFramePr>
        <p:xfrm>
          <a:off x="7613332" y="2336330"/>
          <a:ext cx="3207068" cy="322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3778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141DA-E258-C077-7B10-544D7937E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750F123-B68B-9F68-AE76-89D322FF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807"/>
            <a:ext cx="10515600" cy="1009651"/>
          </a:xfrm>
        </p:spPr>
        <p:txBody>
          <a:bodyPr>
            <a:normAutofit/>
          </a:bodyPr>
          <a:lstStyle/>
          <a:p>
            <a:r>
              <a:rPr lang="pt-PT" dirty="0"/>
              <a:t>Transição para uma economia circular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E4F61C-9807-79DC-ECEF-601C58D4D6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Sustainability and related concepts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82BA7C-F31A-7137-A143-BA3A1B552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15</a:t>
            </a:fld>
            <a:endParaRPr lang="en-US" dirty="0"/>
          </a:p>
        </p:txBody>
      </p:sp>
      <p:pic>
        <p:nvPicPr>
          <p:cNvPr id="2" name="Picture 1" descr="A diagram of circular economy and recycling&#10;&#10;Description automatically generated">
            <a:extLst>
              <a:ext uri="{FF2B5EF4-FFF2-40B4-BE49-F238E27FC236}">
                <a16:creationId xmlns:a16="http://schemas.microsoft.com/office/drawing/2014/main" id="{457112A2-E3E7-6D51-FEDA-DA7AECC43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1520826"/>
            <a:ext cx="8743924" cy="4295776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8DB4BACC-A88F-D933-9400-0F0E6BC90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346" y="5816602"/>
            <a:ext cx="1445908" cy="42227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0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6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Source</a:t>
            </a:r>
            <a:r>
              <a:rPr lang="en-US" sz="10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72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Atividade prática #2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Sustainability and related concepts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766B8E2-068B-EEA1-A5E2-380A72508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8" y="1781175"/>
            <a:ext cx="10291355" cy="4394200"/>
          </a:xfrm>
        </p:spPr>
        <p:txBody>
          <a:bodyPr/>
          <a:lstStyle/>
          <a:p>
            <a:pPr marL="0" indent="0" algn="ctr">
              <a:buNone/>
            </a:pPr>
            <a:endParaRPr lang="en-US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8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t-PT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Discussão em grupo</a:t>
            </a:r>
          </a:p>
          <a:p>
            <a:pPr marL="0" indent="0" algn="ctr">
              <a:buNone/>
            </a:pPr>
            <a:r>
              <a:rPr lang="pt-PT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Forneça exemplos de como uma empresa ativa no sector agrícola pode estar alinhada com os princípios e práticas da </a:t>
            </a:r>
            <a:r>
              <a:rPr lang="pt-PT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bioeconomia</a:t>
            </a:r>
            <a:endParaRPr lang="en-US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0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331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833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B80AC97-469E-C97E-B6A4-099FE39B2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Conteúdo</a:t>
            </a:r>
            <a:endParaRPr lang="en-GB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E48C2AD-647B-3FD1-B2FA-FB3EAEA11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PT" dirty="0"/>
              <a:t>Agenda 2030 da ONU e os Objetivos de Desenvolvimento Sustentável (ODS)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PT" dirty="0"/>
              <a:t>Relação entre os ODS e o contexto da </a:t>
            </a:r>
            <a:r>
              <a:rPr lang="pt-PT" dirty="0" err="1"/>
              <a:t>bioeconomia</a:t>
            </a:r>
            <a:r>
              <a:rPr lang="pt-PT" dirty="0"/>
              <a:t> e da agricultura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PT" dirty="0"/>
              <a:t>Novo Acordo Verde da EU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PT" dirty="0"/>
              <a:t>Estratégia do Prado ao Prato</a:t>
            </a:r>
            <a:endParaRPr lang="en-GB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9385CFA-DDC6-7F39-65E5-5A816E81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International and European key directives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941B8C-DB3D-F1B7-0E3D-918F48F6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6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59C6D-D429-7C7B-0228-FB62CC45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451" y="2123260"/>
            <a:ext cx="10452683" cy="2387600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94C020"/>
                </a:solidFill>
                <a:latin typeface="+mn-lt"/>
              </a:rPr>
              <a:t>Curso</a:t>
            </a:r>
            <a:r>
              <a:rPr lang="en-GB" b="1" dirty="0">
                <a:solidFill>
                  <a:srgbClr val="94C020"/>
                </a:solidFill>
                <a:latin typeface="+mn-lt"/>
              </a:rPr>
              <a:t>: VET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en-GB" dirty="0" err="1"/>
              <a:t>Módulo</a:t>
            </a:r>
            <a:r>
              <a:rPr lang="en-GB" dirty="0"/>
              <a:t>: </a:t>
            </a:r>
            <a:r>
              <a:rPr lang="en-GB" dirty="0" err="1"/>
              <a:t>Competências</a:t>
            </a:r>
            <a:r>
              <a:rPr lang="en-GB" dirty="0"/>
              <a:t> </a:t>
            </a:r>
            <a:r>
              <a:rPr lang="en-GB" dirty="0" err="1"/>
              <a:t>horizontais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pt-PT" dirty="0"/>
              <a:t>Unidade Curricular: Competências Verdes</a:t>
            </a:r>
            <a:r>
              <a:rPr lang="en-GB" b="1" dirty="0">
                <a:solidFill>
                  <a:srgbClr val="94C020"/>
                </a:solidFill>
                <a:latin typeface="+mn-lt"/>
              </a:rPr>
              <a:t> (E2)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3480B5-24EA-F078-8AFA-9CEF6872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9498"/>
            <a:ext cx="9144000" cy="1655762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Autores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CESIE &amp; OTC</a:t>
            </a:r>
          </a:p>
        </p:txBody>
      </p:sp>
    </p:spTree>
    <p:extLst>
      <p:ext uri="{BB962C8B-B14F-4D97-AF65-F5344CB8AC3E}">
        <p14:creationId xmlns:p14="http://schemas.microsoft.com/office/powerpoint/2010/main" val="2365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B908467-67E5-19D5-0A8E-B407ECAB4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26" y="2342448"/>
            <a:ext cx="5848035" cy="3944838"/>
          </a:xfrm>
          <a:prstGeom prst="rect">
            <a:avLst/>
          </a:prstGeo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1D7BC42-C105-99F9-8EB2-0EA9E602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Agenda 2030 da ONU e os ODS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AB9142-6411-6685-EC1E-F0EE8EA56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877888"/>
          </a:xfrm>
        </p:spPr>
        <p:txBody>
          <a:bodyPr>
            <a:normAutofit/>
          </a:bodyPr>
          <a:lstStyle/>
          <a:p>
            <a:pPr marL="285750" indent="-285750"/>
            <a:r>
              <a:rPr lang="pt-PT" sz="2000" kern="100" dirty="0">
                <a:latin typeface="Calibri" panose="020F0502020204030204" pitchFamily="34" charset="0"/>
                <a:ea typeface="Calibri" panose="020F0502020204030204" pitchFamily="34" charset="0"/>
              </a:rPr>
              <a:t>O quadro global abrangente, adotado pelos 193 Estados membros das Nações Unidas em setembro de 2015, tem </a:t>
            </a:r>
            <a:r>
              <a:rPr lang="pt-PT" sz="2000" b="1" kern="100" dirty="0">
                <a:latin typeface="Calibri" panose="020F0502020204030204" pitchFamily="34" charset="0"/>
                <a:ea typeface="Calibri" panose="020F0502020204030204" pitchFamily="34" charset="0"/>
              </a:rPr>
              <a:t>17 objetivos principais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(SDGs).</a:t>
            </a:r>
            <a:endParaRPr lang="it-IT" sz="1400" b="1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935DDE-FAB4-BF57-D77D-82C033DD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International and European key directives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B3A417-C906-3AAA-24EA-C886B2B6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Segnaposto contenuto 7">
            <a:extLst>
              <a:ext uri="{FF2B5EF4-FFF2-40B4-BE49-F238E27FC236}">
                <a16:creationId xmlns:a16="http://schemas.microsoft.com/office/drawing/2014/main" id="{CD748719-E857-F999-B714-69046D25E37C}"/>
              </a:ext>
            </a:extLst>
          </p:cNvPr>
          <p:cNvSpPr txBox="1">
            <a:spLocks/>
          </p:cNvSpPr>
          <p:nvPr/>
        </p:nvSpPr>
        <p:spPr>
          <a:xfrm>
            <a:off x="696259" y="3021733"/>
            <a:ext cx="8976360" cy="3146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ODM vs. ODS</a:t>
            </a:r>
          </a:p>
          <a:p>
            <a:r>
              <a:rPr lang="pt-PT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 princípio de "não deixar ninguém para trás“</a:t>
            </a:r>
          </a:p>
          <a:p>
            <a:r>
              <a:rPr lang="pt-PT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Os 3 pilares da sustentabilidade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0B1E745-4C88-9F27-14A1-95F3858B7465}"/>
              </a:ext>
            </a:extLst>
          </p:cNvPr>
          <p:cNvSpPr txBox="1"/>
          <p:nvPr/>
        </p:nvSpPr>
        <p:spPr>
          <a:xfrm>
            <a:off x="7927134" y="6010558"/>
            <a:ext cx="21106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11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(Source: </a:t>
            </a:r>
            <a:r>
              <a:rPr lang="en-GB" sz="1100" i="1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  <a:hlinkClick r:id="rId3"/>
              </a:rPr>
              <a:t>United Nations</a:t>
            </a:r>
            <a:r>
              <a:rPr lang="en-GB" sz="1100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, 2023</a:t>
            </a:r>
            <a:r>
              <a:rPr lang="en-GB" sz="11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)</a:t>
            </a:r>
            <a:endParaRPr lang="it-IT" sz="900" i="1" dirty="0">
              <a:solidFill>
                <a:srgbClr val="1F497D"/>
              </a:solidFill>
              <a:effectLst/>
              <a:latin typeface="Minion Pro"/>
              <a:ea typeface="Times New Roman" panose="02020603050405020304" pitchFamily="18" charset="0"/>
              <a:cs typeface="Open Sans" panose="020B0606030504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FF0958B-A3DF-0B88-22AA-1C8FA4B98669}"/>
              </a:ext>
            </a:extLst>
          </p:cNvPr>
          <p:cNvSpPr txBox="1"/>
          <p:nvPr/>
        </p:nvSpPr>
        <p:spPr>
          <a:xfrm>
            <a:off x="535927" y="4457227"/>
            <a:ext cx="464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kern="100" dirty="0">
                <a:latin typeface="Calibri" panose="020F0502020204030204" pitchFamily="34" charset="0"/>
                <a:ea typeface="Calibri" panose="020F0502020204030204" pitchFamily="34" charset="0"/>
              </a:rPr>
              <a:t>Abordagem holística </a:t>
            </a:r>
            <a:r>
              <a:rPr lang="pt-PT" kern="100" dirty="0">
                <a:latin typeface="Calibri" panose="020F0502020204030204" pitchFamily="34" charset="0"/>
                <a:ea typeface="Calibri" panose="020F0502020204030204" pitchFamily="34" charset="0"/>
              </a:rPr>
              <a:t>dos desafios </a:t>
            </a:r>
            <a:r>
              <a:rPr lang="pt-PT" u="sng" kern="100" dirty="0">
                <a:latin typeface="Calibri" panose="020F0502020204030204" pitchFamily="34" charset="0"/>
                <a:ea typeface="Calibri" panose="020F0502020204030204" pitchFamily="34" charset="0"/>
              </a:rPr>
              <a:t>interligados</a:t>
            </a:r>
            <a:endParaRPr lang="it-IT" u="sng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E1D9FDF-FFBA-14E2-A086-FCD2F98823DD}"/>
              </a:ext>
            </a:extLst>
          </p:cNvPr>
          <p:cNvSpPr txBox="1"/>
          <p:nvPr/>
        </p:nvSpPr>
        <p:spPr>
          <a:xfrm>
            <a:off x="620058" y="5366672"/>
            <a:ext cx="5338667" cy="923330"/>
          </a:xfrm>
          <a:prstGeom prst="rect">
            <a:avLst/>
          </a:prstGeom>
          <a:noFill/>
          <a:ln>
            <a:solidFill>
              <a:srgbClr val="0D9AD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i="1" kern="100" dirty="0">
                <a:latin typeface="Calibri" panose="020F0502020204030204" pitchFamily="34" charset="0"/>
                <a:ea typeface="Calibri" panose="020F0502020204030204" pitchFamily="34" charset="0"/>
              </a:rPr>
              <a:t>Exemplo: a melhoria do acesso à educação (</a:t>
            </a:r>
            <a:r>
              <a:rPr lang="pt-PT" b="1" i="1" kern="100" dirty="0">
                <a:latin typeface="Calibri" panose="020F0502020204030204" pitchFamily="34" charset="0"/>
                <a:ea typeface="Calibri" panose="020F0502020204030204" pitchFamily="34" charset="0"/>
              </a:rPr>
              <a:t>ODS 4</a:t>
            </a:r>
            <a:r>
              <a:rPr lang="pt-PT" i="1" kern="100" dirty="0">
                <a:latin typeface="Calibri" panose="020F0502020204030204" pitchFamily="34" charset="0"/>
                <a:ea typeface="Calibri" panose="020F0502020204030204" pitchFamily="34" charset="0"/>
              </a:rPr>
              <a:t>) pode conduzir a melhores resultados no domínio da saúde (</a:t>
            </a:r>
            <a:r>
              <a:rPr lang="pt-PT" b="1" i="1" kern="100" dirty="0">
                <a:latin typeface="Calibri" panose="020F0502020204030204" pitchFamily="34" charset="0"/>
                <a:ea typeface="Calibri" panose="020F0502020204030204" pitchFamily="34" charset="0"/>
              </a:rPr>
              <a:t>ODS 3</a:t>
            </a:r>
            <a:r>
              <a:rPr lang="pt-PT" i="1" kern="100" dirty="0">
                <a:latin typeface="Calibri" panose="020F0502020204030204" pitchFamily="34" charset="0"/>
                <a:ea typeface="Calibri" panose="020F0502020204030204" pitchFamily="34" charset="0"/>
              </a:rPr>
              <a:t>) e à redução das desigualdades (</a:t>
            </a:r>
            <a:r>
              <a:rPr lang="pt-PT" b="1" i="1" kern="100" dirty="0">
                <a:latin typeface="Calibri" panose="020F0502020204030204" pitchFamily="34" charset="0"/>
                <a:ea typeface="Calibri" panose="020F0502020204030204" pitchFamily="34" charset="0"/>
              </a:rPr>
              <a:t>ODS 10</a:t>
            </a:r>
            <a:r>
              <a:rPr lang="pt-PT" i="1" kern="1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it-IT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919FB7A-1915-2A28-59FD-9E641DB90BD6}"/>
              </a:ext>
            </a:extLst>
          </p:cNvPr>
          <p:cNvCxnSpPr>
            <a:cxnSpLocks/>
          </p:cNvCxnSpPr>
          <p:nvPr/>
        </p:nvCxnSpPr>
        <p:spPr>
          <a:xfrm>
            <a:off x="3620277" y="4879634"/>
            <a:ext cx="0" cy="487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1A215022-020A-44F1-5CE2-6A34CD5F9E7F}"/>
              </a:ext>
            </a:extLst>
          </p:cNvPr>
          <p:cNvCxnSpPr>
            <a:cxnSpLocks/>
          </p:cNvCxnSpPr>
          <p:nvPr/>
        </p:nvCxnSpPr>
        <p:spPr>
          <a:xfrm>
            <a:off x="1682620" y="4879634"/>
            <a:ext cx="0" cy="487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285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D7BC42-C105-99F9-8EB2-0EA9E602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Agricultura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AB9142-6411-6685-EC1E-F0EE8EA56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877888"/>
          </a:xfrm>
        </p:spPr>
        <p:txBody>
          <a:bodyPr>
            <a:normAutofit/>
          </a:bodyPr>
          <a:lstStyle/>
          <a:p>
            <a:pPr marL="285750" indent="-285750"/>
            <a:r>
              <a:rPr lang="pt-PT" sz="1800" kern="100" dirty="0">
                <a:latin typeface="Calibri" panose="020F0502020204030204" pitchFamily="34" charset="0"/>
                <a:ea typeface="Calibri" panose="020F0502020204030204" pitchFamily="34" charset="0"/>
              </a:rPr>
              <a:t>Papel crucial da alimentação e da agricultura na realização de vários ODS devido aos seus impactos económicos, sociais e ambientais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935DDE-FAB4-BF57-D77D-82C033DD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International and European key directives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B3A417-C906-3AAA-24EA-C886B2B6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2" descr="SDG Alliance – Regenerative Agriculture: Feeding the World Sustainably -  Tech.Forum - Networking Platform">
            <a:extLst>
              <a:ext uri="{FF2B5EF4-FFF2-40B4-BE49-F238E27FC236}">
                <a16:creationId xmlns:a16="http://schemas.microsoft.com/office/drawing/2014/main" id="{6A4A2E01-FDAF-093D-CAC4-1CD296AC8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63" y="1959043"/>
            <a:ext cx="4579869" cy="457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38555D4-09C2-48A1-826C-62537BC6B542}"/>
              </a:ext>
            </a:extLst>
          </p:cNvPr>
          <p:cNvSpPr txBox="1"/>
          <p:nvPr/>
        </p:nvSpPr>
        <p:spPr>
          <a:xfrm>
            <a:off x="627478" y="2828835"/>
            <a:ext cx="54218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>
                <a:solidFill>
                  <a:srgbClr val="374151"/>
                </a:solidFill>
                <a:latin typeface="Söhne"/>
              </a:rPr>
              <a:t>Promover a </a:t>
            </a:r>
            <a:r>
              <a:rPr lang="pt-PT" u="sng" dirty="0">
                <a:solidFill>
                  <a:srgbClr val="374151"/>
                </a:solidFill>
                <a:latin typeface="Söhne"/>
              </a:rPr>
              <a:t>segurança alimentar</a:t>
            </a:r>
            <a:r>
              <a:rPr lang="pt-PT" dirty="0">
                <a:solidFill>
                  <a:srgbClr val="374151"/>
                </a:solidFill>
                <a:latin typeface="Söhne"/>
              </a:rPr>
              <a:t> e a </a:t>
            </a:r>
            <a:r>
              <a:rPr lang="pt-PT" u="sng" dirty="0">
                <a:solidFill>
                  <a:srgbClr val="374151"/>
                </a:solidFill>
                <a:latin typeface="Söhne"/>
              </a:rPr>
              <a:t>agricultura sustentável</a:t>
            </a:r>
            <a:r>
              <a:rPr lang="pt-PT" dirty="0">
                <a:solidFill>
                  <a:srgbClr val="374151"/>
                </a:solidFill>
                <a:latin typeface="Söhne"/>
              </a:rPr>
              <a:t>, abordando simultaneamente os desafios </a:t>
            </a:r>
            <a:r>
              <a:rPr lang="pt-PT" u="sng" dirty="0">
                <a:solidFill>
                  <a:srgbClr val="374151"/>
                </a:solidFill>
                <a:latin typeface="Söhne"/>
              </a:rPr>
              <a:t>ambientais e sociais</a:t>
            </a:r>
            <a:r>
              <a:rPr lang="pt-PT" dirty="0">
                <a:solidFill>
                  <a:srgbClr val="374151"/>
                </a:solidFill>
                <a:latin typeface="Söhne"/>
              </a:rPr>
              <a:t> associados à produção alimentar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3A55144-C6D6-EB48-726E-B475A5CA2571}"/>
              </a:ext>
            </a:extLst>
          </p:cNvPr>
          <p:cNvSpPr txBox="1"/>
          <p:nvPr/>
        </p:nvSpPr>
        <p:spPr>
          <a:xfrm>
            <a:off x="511239" y="5377751"/>
            <a:ext cx="6496319" cy="369332"/>
          </a:xfrm>
          <a:prstGeom prst="rect">
            <a:avLst/>
          </a:prstGeom>
          <a:noFill/>
          <a:ln>
            <a:solidFill>
              <a:srgbClr val="0D9ADA"/>
            </a:solidFill>
          </a:ln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374151"/>
                </a:solidFill>
                <a:latin typeface="Söhne"/>
              </a:rPr>
              <a:t>um mundo mais equitativo, sustentável e próspero para todos.</a:t>
            </a:r>
            <a:endParaRPr lang="it-IT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72CA9A9C-0E00-9AA1-FB3F-E512F432F886}"/>
              </a:ext>
            </a:extLst>
          </p:cNvPr>
          <p:cNvCxnSpPr/>
          <p:nvPr/>
        </p:nvCxnSpPr>
        <p:spPr>
          <a:xfrm>
            <a:off x="3338414" y="4739675"/>
            <a:ext cx="0" cy="487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14B5F14D-D0EC-4648-9C27-A4B7CD4F8591}"/>
              </a:ext>
            </a:extLst>
          </p:cNvPr>
          <p:cNvCxnSpPr/>
          <p:nvPr/>
        </p:nvCxnSpPr>
        <p:spPr>
          <a:xfrm flipV="1">
            <a:off x="3338414" y="3820340"/>
            <a:ext cx="0" cy="485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0DB3BD0-FA39-5034-BCE7-555A1E0409EC}"/>
              </a:ext>
            </a:extLst>
          </p:cNvPr>
          <p:cNvSpPr txBox="1"/>
          <p:nvPr/>
        </p:nvSpPr>
        <p:spPr>
          <a:xfrm>
            <a:off x="2397430" y="4345265"/>
            <a:ext cx="188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</a:rPr>
              <a:t>pode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</a:rPr>
              <a:t>levar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</a:rPr>
              <a:t>uma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198676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D7BC42-C105-99F9-8EB2-0EA9E602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0" y="812800"/>
            <a:ext cx="11120439" cy="689610"/>
          </a:xfrm>
        </p:spPr>
        <p:txBody>
          <a:bodyPr>
            <a:normAutofit fontScale="90000"/>
          </a:bodyPr>
          <a:lstStyle/>
          <a:p>
            <a:r>
              <a:rPr lang="pt-PT" dirty="0"/>
              <a:t>Os ODS e o contexto da </a:t>
            </a:r>
            <a:r>
              <a:rPr lang="pt-PT" dirty="0" err="1"/>
              <a:t>bioeconomia</a:t>
            </a:r>
            <a:r>
              <a:rPr lang="pt-PT" dirty="0"/>
              <a:t> e da agricultura</a:t>
            </a:r>
            <a:endParaRPr lang="en-GB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935DDE-FAB4-BF57-D77D-82C033DD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International and European key directives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B3A417-C906-3AAA-24EA-C886B2B6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11" name="Tabella 5">
            <a:extLst>
              <a:ext uri="{FF2B5EF4-FFF2-40B4-BE49-F238E27FC236}">
                <a16:creationId xmlns:a16="http://schemas.microsoft.com/office/drawing/2014/main" id="{B79C8ED1-1C28-8B56-F0AB-78C3ADF94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656820"/>
              </p:ext>
            </p:extLst>
          </p:nvPr>
        </p:nvGraphicFramePr>
        <p:xfrm>
          <a:off x="352697" y="1549400"/>
          <a:ext cx="11456126" cy="55778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454434">
                  <a:extLst>
                    <a:ext uri="{9D8B030D-6E8A-4147-A177-3AD203B41FA5}">
                      <a16:colId xmlns:a16="http://schemas.microsoft.com/office/drawing/2014/main" val="750970025"/>
                    </a:ext>
                  </a:extLst>
                </a:gridCol>
                <a:gridCol w="7001692">
                  <a:extLst>
                    <a:ext uri="{9D8B030D-6E8A-4147-A177-3AD203B41FA5}">
                      <a16:colId xmlns:a16="http://schemas.microsoft.com/office/drawing/2014/main" val="1029336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Objetivo de Desenvolvimento Sustentável (ODS)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Relevância da </a:t>
                      </a:r>
                      <a:r>
                        <a:rPr lang="pt-PT" noProof="0" dirty="0" err="1"/>
                        <a:t>bioeconomia</a:t>
                      </a:r>
                      <a:r>
                        <a:rPr lang="pt-PT" noProof="0" dirty="0"/>
                        <a:t> e da agricultura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637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ODS 2: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Fome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 zero 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dirty="0"/>
                        <a:t>As práticas agrícolas sustentáveis podem aumentar a produção alimentar e, ao mesmo tempo, reduzir os impactos ambientais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917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>
                          <a:solidFill>
                            <a:schemeClr val="dk1"/>
                          </a:solidFill>
                          <a:effectLst/>
                        </a:rPr>
                        <a:t>ODS 8: </a:t>
                      </a:r>
                      <a:r>
                        <a:rPr lang="pt-PT" sz="1800" b="0" kern="1200" dirty="0">
                          <a:solidFill>
                            <a:schemeClr val="dk1"/>
                          </a:solidFill>
                          <a:effectLst/>
                        </a:rPr>
                        <a:t>Trabalho digno e crescimento económico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dirty="0"/>
                        <a:t>As práticas agrícolas sustentáveis e o desenvolvimento de indústrias de base biológica podem criar empregos, estimular o crescimento económico e melhorar os meios de subsistência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14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>
                          <a:solidFill>
                            <a:schemeClr val="dk1"/>
                          </a:solidFill>
                          <a:effectLst/>
                        </a:rPr>
                        <a:t>ODS 12: </a:t>
                      </a:r>
                      <a:r>
                        <a:rPr lang="pt-PT" sz="1800" b="0" kern="1200" dirty="0">
                          <a:solidFill>
                            <a:schemeClr val="dk1"/>
                          </a:solidFill>
                          <a:effectLst/>
                        </a:rPr>
                        <a:t>Consumo e produção responsáveis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800" kern="1200" dirty="0">
                          <a:solidFill>
                            <a:schemeClr val="dk1"/>
                          </a:solidFill>
                          <a:effectLst/>
                        </a:rPr>
                        <a:t>A agricultura sustentável e as indústrias de base biológica promovem uma gestão responsável dos recursos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015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ODS 13: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Ação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climática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800" kern="1200" dirty="0">
                          <a:solidFill>
                            <a:schemeClr val="dk1"/>
                          </a:solidFill>
                          <a:effectLst/>
                        </a:rPr>
                        <a:t>As práticas agrícolas sustentáveis e a utilização de bioenergia a partir de resíduos agrícolas podem reduzir as emissões de gases com efeito de estufa e aumentar o sequestro de carbono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04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>
                          <a:solidFill>
                            <a:schemeClr val="dk1"/>
                          </a:solidFill>
                          <a:effectLst/>
                        </a:rPr>
                        <a:t>ODS 14: </a:t>
                      </a:r>
                      <a:r>
                        <a:rPr lang="pt-PT" sz="1800" b="0" kern="1200" dirty="0">
                          <a:solidFill>
                            <a:schemeClr val="dk1"/>
                          </a:solidFill>
                          <a:effectLst/>
                        </a:rPr>
                        <a:t>Vida debaixo de água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>
                          <a:solidFill>
                            <a:schemeClr val="dk1"/>
                          </a:solidFill>
                          <a:effectLst/>
                        </a:rPr>
                        <a:t>A aquicultura e a pesca sustentável podem ajudar a reduzir a pressão sobre as unidades populacionais de peixes selvagens, contribuindo para a conservação dos ecossistemas marinhos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258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>
                          <a:solidFill>
                            <a:schemeClr val="dk1"/>
                          </a:solidFill>
                          <a:effectLst/>
                        </a:rPr>
                        <a:t>ODS 14: </a:t>
                      </a:r>
                      <a:r>
                        <a:rPr lang="pt-PT" sz="1800" b="0" kern="1200" dirty="0">
                          <a:solidFill>
                            <a:schemeClr val="dk1"/>
                          </a:solidFill>
                          <a:effectLst/>
                        </a:rPr>
                        <a:t>Vida na Terra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dirty="0"/>
                        <a:t>A </a:t>
                      </a:r>
                      <a:r>
                        <a:rPr lang="pt-PT" dirty="0" err="1"/>
                        <a:t>agrossilvicultura</a:t>
                      </a:r>
                      <a:r>
                        <a:rPr lang="pt-PT" dirty="0"/>
                        <a:t> e a agricultura biológica podem ajudar a proteger a biodiversidade, evitar a degradação das terras e promover a gestão sustentável das florestas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618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706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Atividade prática #3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International and European key directives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766B8E2-068B-EEA1-A5E2-380A72508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8" y="1781175"/>
            <a:ext cx="10291355" cy="4394200"/>
          </a:xfrm>
        </p:spPr>
        <p:txBody>
          <a:bodyPr/>
          <a:lstStyle/>
          <a:p>
            <a:pPr marL="0" indent="0" algn="ctr">
              <a:buNone/>
            </a:pPr>
            <a:endParaRPr lang="en-US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t-PT" i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Discussão em grupo</a:t>
            </a:r>
          </a:p>
          <a:p>
            <a:pPr marL="0" indent="0" algn="ctr">
              <a:buNone/>
            </a:pPr>
            <a:r>
              <a:rPr lang="pt-PT" i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Quais são as potenciais consequências ambientais de uma abordagem da agricultura orientada para a </a:t>
            </a:r>
            <a:r>
              <a:rPr lang="pt-PT" i="1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bioeconomia</a:t>
            </a:r>
            <a:r>
              <a:rPr lang="pt-PT" i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 e como é que estas se podem alinhar com os ODS relacionados com a sustentabilidade ambiental?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837960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D7BC42-C105-99F9-8EB2-0EA9E602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 Pacto Ecológico Europeu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AB9142-6411-6685-EC1E-F0EE8EA56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877888"/>
          </a:xfrm>
        </p:spPr>
        <p:txBody>
          <a:bodyPr>
            <a:normAutofit/>
          </a:bodyPr>
          <a:lstStyle/>
          <a:p>
            <a:pPr marL="285750" indent="-285750"/>
            <a:r>
              <a:rPr lang="pt-PT" sz="1800" kern="100" dirty="0">
                <a:latin typeface="Calibri" panose="020F0502020204030204" pitchFamily="34" charset="0"/>
                <a:ea typeface="Calibri" panose="020F0502020204030204" pitchFamily="34" charset="0"/>
              </a:rPr>
              <a:t>Iniciativa política ambiciosa apresentada pela Comissão Europeia em dezembro de 2019 para desencadear uma mudança fundamental na abordagem da UE ao crescimento económico, à sustentabilidade e às alterações climáticas</a:t>
            </a:r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935DDE-FAB4-BF57-D77D-82C033DD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International and European key directives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B3A417-C906-3AAA-24EA-C886B2B6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039788-3AF6-F007-5C23-FBA59A06AEE6}"/>
              </a:ext>
            </a:extLst>
          </p:cNvPr>
          <p:cNvSpPr txBox="1"/>
          <p:nvPr/>
        </p:nvSpPr>
        <p:spPr>
          <a:xfrm>
            <a:off x="1088628" y="2640530"/>
            <a:ext cx="819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principais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objectivos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são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it-IT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D6781EA-5CC8-A288-0EEE-4F616222C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265" y="3390822"/>
            <a:ext cx="1703767" cy="139747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1BA46E9-B469-27ED-CACC-5E2CCA9F41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7125" y="3371483"/>
            <a:ext cx="1609475" cy="143614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7A75E43-E61E-4977-8C96-EFBCBB9353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4841" y="3390822"/>
            <a:ext cx="1609475" cy="148174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52D978-2776-F24C-7C53-0B999AE4657E}"/>
              </a:ext>
            </a:extLst>
          </p:cNvPr>
          <p:cNvSpPr txBox="1"/>
          <p:nvPr/>
        </p:nvSpPr>
        <p:spPr>
          <a:xfrm>
            <a:off x="838200" y="5358997"/>
            <a:ext cx="280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NEUTRALIDADE CLIMÁTICA</a:t>
            </a:r>
            <a:endParaRPr lang="it-IT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45B4458-AD26-F0A3-0607-23232AE14D0F}"/>
              </a:ext>
            </a:extLst>
          </p:cNvPr>
          <p:cNvSpPr txBox="1"/>
          <p:nvPr/>
        </p:nvSpPr>
        <p:spPr>
          <a:xfrm>
            <a:off x="5344841" y="5358996"/>
            <a:ext cx="204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BIODIVERSIDADE</a:t>
            </a:r>
            <a:endParaRPr lang="it-IT" b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07339DB-6650-0565-1AD4-B75D5CFBBD2D}"/>
              </a:ext>
            </a:extLst>
          </p:cNvPr>
          <p:cNvSpPr txBox="1"/>
          <p:nvPr/>
        </p:nvSpPr>
        <p:spPr>
          <a:xfrm>
            <a:off x="9287125" y="5358997"/>
            <a:ext cx="191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CIRCULARIDADE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34950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D7BC42-C105-99F9-8EB2-0EA9E602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O Pacto Ecológico Europeu: múltiplos objetivos</a:t>
            </a:r>
            <a:endParaRPr lang="en-GB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935DDE-FAB4-BF57-D77D-82C033DD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International and European key directives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B3A417-C906-3AAA-24EA-C886B2B6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25</a:t>
            </a:fld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1273308-E884-308E-4D4A-5C3AAE41C64A}"/>
              </a:ext>
            </a:extLst>
          </p:cNvPr>
          <p:cNvSpPr txBox="1"/>
          <p:nvPr/>
        </p:nvSpPr>
        <p:spPr>
          <a:xfrm>
            <a:off x="1507965" y="1690688"/>
            <a:ext cx="10379242" cy="1347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125"/>
              </a:spcAft>
            </a:pPr>
            <a:r>
              <a:rPr lang="pt-PT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Neutralidade climática até 2050: </a:t>
            </a: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equilibrar a quantidade de gases com efeito de estufa que emite com a quantidade removida da atmosfera ou compensada através de várias medidas. Alcançar a neutralidade climática é vital para combater as alterações climáticas e limitar o aquecimento global a menos de 2 graus Celsius acima dos níveis pré-industriais, como estipulado no Acordo de Paris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.</a:t>
            </a:r>
            <a:endParaRPr lang="it-IT" sz="2000" dirty="0">
              <a:solidFill>
                <a:srgbClr val="000000"/>
              </a:solidFill>
              <a:effectLst/>
              <a:latin typeface="Minion Pro"/>
              <a:ea typeface="Times New Roman" panose="02020603050405020304" pitchFamily="18" charset="0"/>
              <a:cs typeface="Open Sans" panose="020B0606030504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9479A5D-98D3-120D-CC75-A4DA0012FC3F}"/>
              </a:ext>
            </a:extLst>
          </p:cNvPr>
          <p:cNvSpPr txBox="1"/>
          <p:nvPr/>
        </p:nvSpPr>
        <p:spPr>
          <a:xfrm>
            <a:off x="250945" y="3419775"/>
            <a:ext cx="10379242" cy="1347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125"/>
              </a:spcAft>
            </a:pPr>
            <a:r>
              <a:rPr lang="pt-PT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Economia Sustentável e Circular: </a:t>
            </a: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abandonando o modelo "pegar-fazer-descartar" para uma economia circular na qual os produtos e materiais são reutilizados, reparados, reciclados ou reaproveitados para reduzir os resíduos e minimizar o consumo de recursos. Tem também como objetivo criar empregos ecológicos e estimular a inovação em tecnologias limpas.</a:t>
            </a:r>
            <a:endParaRPr lang="it-IT" sz="2000" dirty="0">
              <a:solidFill>
                <a:srgbClr val="000000"/>
              </a:solidFill>
              <a:effectLst/>
              <a:latin typeface="Minion Pro"/>
              <a:ea typeface="Times New Roman" panose="02020603050405020304" pitchFamily="18" charset="0"/>
              <a:cs typeface="Open Sans" panose="020B0606030504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935A7A6-A1DD-92E6-B50A-8C2100954ECE}"/>
              </a:ext>
            </a:extLst>
          </p:cNvPr>
          <p:cNvSpPr txBox="1"/>
          <p:nvPr/>
        </p:nvSpPr>
        <p:spPr>
          <a:xfrm>
            <a:off x="1487107" y="4990423"/>
            <a:ext cx="103792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Biodiversidade e proteção dos ecossistemas: </a:t>
            </a: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preservar os habitats naturais, proteger as espécies ameaçadas e manter os serviços dos ecossistemas que são cruciais para o bem-estar humano. Estabelece objetivos específicos para travar a perda de biodiversidade, como a recuperação de ecossistemas degradados e o aumento da percentagem de agricultura biológica. </a:t>
            </a:r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F4C18671-8EC9-9F7F-3F2B-E9E9D45BF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1657031"/>
            <a:ext cx="1356478" cy="1112616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C3DD646-56C4-241C-0F57-EA2C44C1FC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66545" y="3362698"/>
            <a:ext cx="1281406" cy="1143409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03BC138-3704-27C0-C913-DEF28CA01F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629" y="4810260"/>
            <a:ext cx="1281406" cy="11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22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0D18F9D-BDFC-0B0A-6C39-FBF7EBC2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415" y="2925885"/>
            <a:ext cx="8927672" cy="338981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1D7BC42-C105-99F9-8EB2-0EA9E602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Estratégia "do prado ao prato "</a:t>
            </a:r>
            <a:endParaRPr lang="en-GB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935DDE-FAB4-BF57-D77D-82C033DD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International and European key directives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B3A417-C906-3AAA-24EA-C886B2B6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13873A-816F-A6C1-BBF9-CDEBE7332C00}"/>
              </a:ext>
            </a:extLst>
          </p:cNvPr>
          <p:cNvSpPr txBox="1"/>
          <p:nvPr/>
        </p:nvSpPr>
        <p:spPr>
          <a:xfrm>
            <a:off x="550506" y="1476245"/>
            <a:ext cx="10879493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Componente essencial do esforço do Pacto Ecológico Europeu para criar um sistema alimentar mais sustentável e resiliente na União Europeia.</a:t>
            </a:r>
            <a:endParaRPr lang="it-IT" sz="1800" dirty="0">
              <a:solidFill>
                <a:srgbClr val="000000"/>
              </a:solidFill>
              <a:effectLst/>
              <a:latin typeface="Minion Pro"/>
              <a:ea typeface="Times New Roman" panose="02020603050405020304" pitchFamily="18" charset="0"/>
              <a:cs typeface="Open Sans" panose="020B0606030504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85B80E-E050-375B-BE33-FAB35EC7DAD7}"/>
              </a:ext>
            </a:extLst>
          </p:cNvPr>
          <p:cNvSpPr txBox="1"/>
          <p:nvPr/>
        </p:nvSpPr>
        <p:spPr>
          <a:xfrm>
            <a:off x="550505" y="2356378"/>
            <a:ext cx="10879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Procura dar resposta aos </a:t>
            </a:r>
            <a:r>
              <a:rPr lang="pt-PT" u="sng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desafios ambientais</a:t>
            </a:r>
            <a:r>
              <a:rPr lang="pt-PT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u="sng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melhorar a saúde pública </a:t>
            </a:r>
            <a:r>
              <a:rPr lang="pt-PT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PT" u="sng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apoiar uma transição justa para os agricultores e consumidores</a:t>
            </a:r>
            <a:r>
              <a:rPr lang="pt-PT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sentido de um </a:t>
            </a:r>
            <a:r>
              <a:rPr lang="pt-PT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futuro alimentar mais sustentável e saudável</a:t>
            </a:r>
            <a:r>
              <a:rPr lang="pt-PT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EEE8CE-15AE-C1EF-7728-91EC4C62BE66}"/>
              </a:ext>
            </a:extLst>
          </p:cNvPr>
          <p:cNvSpPr txBox="1"/>
          <p:nvPr/>
        </p:nvSpPr>
        <p:spPr>
          <a:xfrm>
            <a:off x="10665585" y="5914395"/>
            <a:ext cx="13739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(Source: </a:t>
            </a:r>
            <a:r>
              <a:rPr lang="en-GB" sz="1100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  <a:hlinkClick r:id="rId3"/>
              </a:rPr>
              <a:t>FAO</a:t>
            </a:r>
            <a:r>
              <a:rPr lang="en-US" sz="11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  <a:hlinkClick r:id="rId3"/>
              </a:rPr>
              <a:t>, 2022</a:t>
            </a:r>
            <a:r>
              <a:rPr lang="en-GB" sz="1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05568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D7BC42-C105-99F9-8EB2-0EA9E602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 "viagem do prado ao prato "</a:t>
            </a:r>
            <a:endParaRPr lang="en-GB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935DDE-FAB4-BF57-D77D-82C033DD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International and European key directives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B3A417-C906-3AAA-24EA-C886B2B6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8F17916-E13E-C462-97DA-04A614C8B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74" y="1538008"/>
            <a:ext cx="9272451" cy="485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D32562D-49E7-EB18-3455-FADE542D1979}"/>
              </a:ext>
            </a:extLst>
          </p:cNvPr>
          <p:cNvSpPr txBox="1"/>
          <p:nvPr/>
        </p:nvSpPr>
        <p:spPr>
          <a:xfrm>
            <a:off x="10389791" y="5695520"/>
            <a:ext cx="14708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1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(Source: </a:t>
            </a:r>
            <a:r>
              <a:rPr lang="en-US" sz="1100" i="1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  <a:hlinkClick r:id="rId3"/>
              </a:rPr>
              <a:t>Collidu, 2022</a:t>
            </a:r>
            <a:r>
              <a:rPr lang="en-US" sz="11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)</a:t>
            </a:r>
            <a:endParaRPr lang="it-IT" sz="900" i="1" dirty="0">
              <a:solidFill>
                <a:srgbClr val="1F497D"/>
              </a:solidFill>
              <a:effectLst/>
              <a:latin typeface="Minion Pro"/>
              <a:ea typeface="Times New Roman" panose="02020603050405020304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01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D7BC42-C105-99F9-8EB2-0EA9E602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Os 4 pilares da estratégia</a:t>
            </a:r>
            <a:endParaRPr lang="en-GB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935DDE-FAB4-BF57-D77D-82C033DD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International and European key directives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B3A417-C906-3AAA-24EA-C886B2B6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28</a:t>
            </a:fld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3EE3CEB-7F70-FB97-5D6D-333159A8B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8" y="2127966"/>
            <a:ext cx="3938451" cy="3938451"/>
          </a:xfrm>
          <a:prstGeom prst="rect">
            <a:avLst/>
          </a:prstGeom>
          <a:noFill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530683-3B8F-C99A-A808-F95ABCF95B03}"/>
              </a:ext>
            </a:extLst>
          </p:cNvPr>
          <p:cNvSpPr txBox="1"/>
          <p:nvPr/>
        </p:nvSpPr>
        <p:spPr>
          <a:xfrm>
            <a:off x="2173843" y="2391169"/>
            <a:ext cx="4469362" cy="4065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u="sng" kern="100" dirty="0">
                <a:latin typeface="Calibri" panose="020F0502020204030204" pitchFamily="34" charset="0"/>
                <a:ea typeface="Calibri" panose="020F0502020204030204" pitchFamily="34" charset="0"/>
              </a:rPr>
              <a:t>Produção sustentável de alimentos</a:t>
            </a:r>
          </a:p>
          <a:p>
            <a:pPr>
              <a:lnSpc>
                <a:spcPct val="150000"/>
              </a:lnSpc>
            </a:pPr>
            <a:endParaRPr lang="pt-PT" u="sng" kern="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u="sng" kern="100" dirty="0">
                <a:latin typeface="Calibri" panose="020F0502020204030204" pitchFamily="34" charset="0"/>
                <a:ea typeface="Calibri" panose="020F0502020204030204" pitchFamily="34" charset="0"/>
              </a:rPr>
              <a:t>Transformação e distribuição sustentável de alimentos</a:t>
            </a:r>
          </a:p>
          <a:p>
            <a:pPr>
              <a:lnSpc>
                <a:spcPct val="150000"/>
              </a:lnSpc>
            </a:pPr>
            <a:endParaRPr lang="pt-PT" u="sng" kern="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u="sng" kern="100" dirty="0">
                <a:latin typeface="Calibri" panose="020F0502020204030204" pitchFamily="34" charset="0"/>
                <a:ea typeface="Calibri" panose="020F0502020204030204" pitchFamily="34" charset="0"/>
              </a:rPr>
              <a:t>Consumo alimentar sustentável</a:t>
            </a:r>
          </a:p>
          <a:p>
            <a:pPr>
              <a:lnSpc>
                <a:spcPct val="250000"/>
              </a:lnSpc>
            </a:pPr>
            <a:endParaRPr lang="pt-PT" u="sng" kern="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u="sng" kern="100" dirty="0">
                <a:latin typeface="Calibri" panose="020F0502020204030204" pitchFamily="34" charset="0"/>
                <a:ea typeface="Calibri" panose="020F0502020204030204" pitchFamily="34" charset="0"/>
              </a:rPr>
              <a:t>Prevenção de perdas e desperdícios alimentares</a:t>
            </a:r>
            <a:endParaRPr lang="it-IT" u="sng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275B0D-7122-2F22-02F6-054AB3F7F77C}"/>
              </a:ext>
            </a:extLst>
          </p:cNvPr>
          <p:cNvSpPr txBox="1"/>
          <p:nvPr/>
        </p:nvSpPr>
        <p:spPr>
          <a:xfrm>
            <a:off x="737401" y="1586162"/>
            <a:ext cx="10717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estratégia baseia-se em </a:t>
            </a:r>
            <a:r>
              <a:rPr lang="pt-PT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quatro pilares </a:t>
            </a:r>
            <a:r>
              <a:rPr lang="pt-P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concebidos para abordar vários aspetos do sistema alimentar, desde a produção até ao consumo:</a:t>
            </a:r>
            <a:endParaRPr lang="it-IT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2C3B111-AFB9-68B7-582D-260E57299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72" y="2282902"/>
            <a:ext cx="912724" cy="83970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BBA0DBF-96AE-7DFE-B95B-6194F7BD6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78" y="3342729"/>
            <a:ext cx="873750" cy="8388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DD357CE-401F-0111-F8EB-11A7D23BC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06" y="4458722"/>
            <a:ext cx="877277" cy="8388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A836CB2-A0C9-40E2-C178-8CF0B323B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597" y="5517643"/>
            <a:ext cx="890103" cy="8388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1E1BA2A-EFFB-CAA8-3345-DE03632FC421}"/>
              </a:ext>
            </a:extLst>
          </p:cNvPr>
          <p:cNvSpPr txBox="1"/>
          <p:nvPr/>
        </p:nvSpPr>
        <p:spPr>
          <a:xfrm>
            <a:off x="7856375" y="6170065"/>
            <a:ext cx="245395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1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(Source: </a:t>
            </a:r>
            <a:r>
              <a:rPr lang="en-US" sz="1100" i="1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  <a:hlinkClick r:id="rId7"/>
              </a:rPr>
              <a:t>European Commission</a:t>
            </a:r>
            <a:r>
              <a:rPr lang="en-US" sz="1100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, 2022</a:t>
            </a:r>
            <a:r>
              <a:rPr lang="en-US" sz="11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)</a:t>
            </a:r>
            <a:endParaRPr lang="it-IT" sz="900" i="1" dirty="0">
              <a:solidFill>
                <a:srgbClr val="1F497D"/>
              </a:solidFill>
              <a:effectLst/>
              <a:latin typeface="Minion Pro"/>
              <a:ea typeface="Times New Roman" panose="02020603050405020304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51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Atividade prática n.º 4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International and European key directives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766B8E2-068B-EEA1-A5E2-380A72508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8" y="1781175"/>
            <a:ext cx="10291355" cy="4394200"/>
          </a:xfrm>
        </p:spPr>
        <p:txBody>
          <a:bodyPr/>
          <a:lstStyle/>
          <a:p>
            <a:pPr marL="0" indent="0" algn="ctr">
              <a:buNone/>
            </a:pPr>
            <a:endParaRPr lang="en-US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t-PT" i="1" kern="100" dirty="0">
                <a:latin typeface="Calibri" panose="020F0502020204030204" pitchFamily="34" charset="0"/>
                <a:ea typeface="Calibri" panose="020F0502020204030204" pitchFamily="34" charset="0"/>
              </a:rPr>
              <a:t>Atividade de grupo</a:t>
            </a:r>
          </a:p>
          <a:p>
            <a:pPr marL="0" indent="0" algn="ctr">
              <a:buNone/>
            </a:pPr>
            <a:r>
              <a:rPr lang="pt-PT" i="1" kern="100" dirty="0">
                <a:latin typeface="Calibri" panose="020F0502020204030204" pitchFamily="34" charset="0"/>
                <a:ea typeface="Calibri" panose="020F0502020204030204" pitchFamily="34" charset="0"/>
              </a:rPr>
              <a:t>Dividam-se em equipas de 4 elementos. </a:t>
            </a:r>
          </a:p>
          <a:p>
            <a:pPr marL="0" indent="0" algn="ctr">
              <a:buNone/>
            </a:pPr>
            <a:r>
              <a:rPr lang="pt-PT" i="1" kern="100" dirty="0">
                <a:latin typeface="Calibri" panose="020F0502020204030204" pitchFamily="34" charset="0"/>
                <a:ea typeface="Calibri" panose="020F0502020204030204" pitchFamily="34" charset="0"/>
              </a:rPr>
              <a:t>Cada equipa deve tentar concentrar-se num pilar específico da estratégia "Do prado ao prato". Com base nisso, cada equipa escreverá 3 exemplos que representem esse pilar, bem como os benefícios que lhes estão associados</a:t>
            </a:r>
            <a:r>
              <a:rPr lang="pt-PT" i="1" kern="100"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</a:p>
          <a:p>
            <a:pPr marL="0" indent="0" algn="ctr">
              <a:buNone/>
            </a:pPr>
            <a:r>
              <a:rPr lang="pt-PT" i="1" kern="100">
                <a:latin typeface="Calibri" panose="020F0502020204030204" pitchFamily="34" charset="0"/>
                <a:ea typeface="Calibri" panose="020F0502020204030204" pitchFamily="34" charset="0"/>
              </a:rPr>
              <a:t>Todas </a:t>
            </a:r>
            <a:r>
              <a:rPr lang="pt-PT" i="1" kern="100" dirty="0">
                <a:latin typeface="Calibri" panose="020F0502020204030204" pitchFamily="34" charset="0"/>
                <a:ea typeface="Calibri" panose="020F0502020204030204" pitchFamily="34" charset="0"/>
              </a:rPr>
              <a:t>as equipas apresentam as suas conclusões e procede-se a um debate sobre as mesmas.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852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B80AC97-469E-C97E-B6A4-099FE39B2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Conteúdo</a:t>
            </a:r>
            <a:endParaRPr lang="en-GB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E48C2AD-647B-3FD1-B2FA-FB3EAEA11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t-PT" dirty="0"/>
              <a:t>O conceito de sustentabilidade e os seus três pilares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Bioeconomia e conceitos relacionados</a:t>
            </a:r>
            <a:endParaRPr lang="en-GB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9385CFA-DDC6-7F39-65E5-5A816E81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Sustainability and related concepts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941B8C-DB3D-F1B7-0E3D-918F48F6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51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58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237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B80AC97-469E-C97E-B6A4-099FE39B2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Conteúdo</a:t>
            </a:r>
            <a:endParaRPr lang="en-GB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E48C2AD-647B-3FD1-B2FA-FB3EAEA11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5040"/>
            <a:ext cx="10515600" cy="356616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t-PT" dirty="0"/>
              <a:t>Elementos-chave das práticas de gestão de resíduos, eficiência energética, água e resíduos alimentares</a:t>
            </a:r>
            <a:endParaRPr lang="en-GB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9385CFA-DDC6-7F39-65E5-5A816E81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Sub-Unit: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Waste management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941B8C-DB3D-F1B7-0E3D-918F48F6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15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33331-C3EB-BF89-B005-AA40BC55A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72E3A39A-D39A-B0EF-AC9B-A502D73C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Gestão de resíduos</a:t>
            </a:r>
            <a:endParaRPr lang="en-GB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B57F739-FA47-8187-0F24-C9377C0C5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4" y="1956646"/>
            <a:ext cx="5346404" cy="3566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200" dirty="0"/>
              <a:t>Centra-se na preservação do valor e das propriedades dos materiais residuais, fornecendo à economia matérias-primas secundárias de alta qualidade</a:t>
            </a:r>
            <a:r>
              <a:rPr lang="en-GB" sz="3200" dirty="0"/>
              <a:t>.</a:t>
            </a:r>
            <a:endParaRPr lang="it-IT" sz="32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915360D-6FDB-5CB5-8DE2-7CFF5F92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Sub-Unit: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Waste management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AF39EE7-5FC1-58B9-6F4A-44DED461C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26" name="Εικόνα 37" descr="Definition of Waste Management">
            <a:extLst>
              <a:ext uri="{FF2B5EF4-FFF2-40B4-BE49-F238E27FC236}">
                <a16:creationId xmlns:a16="http://schemas.microsoft.com/office/drawing/2014/main" id="{A555727F-668C-7651-04BE-1CCAE0B03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9" y="1663701"/>
            <a:ext cx="5685938" cy="378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Πλαίσιο κειμένου 63">
            <a:extLst>
              <a:ext uri="{FF2B5EF4-FFF2-40B4-BE49-F238E27FC236}">
                <a16:creationId xmlns:a16="http://schemas.microsoft.com/office/drawing/2014/main" id="{B118B253-CEE3-C98A-C64A-F629C47F4A9D}"/>
              </a:ext>
            </a:extLst>
          </p:cNvPr>
          <p:cNvSpPr txBox="1"/>
          <p:nvPr/>
        </p:nvSpPr>
        <p:spPr>
          <a:xfrm>
            <a:off x="2476849" y="5602056"/>
            <a:ext cx="1233378" cy="41774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source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15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DAA83-2104-D318-023B-391F78E9B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C1E5774-F9D7-3033-E5F0-B5B9E493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Conceitos ligados </a:t>
            </a:r>
            <a:endParaRPr lang="en-GB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B067354-A647-9247-353D-9CA508A93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920" y="1956646"/>
            <a:ext cx="5762413" cy="4016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sz="3200" dirty="0">
                <a:solidFill>
                  <a:schemeClr val="tx1"/>
                </a:solidFill>
              </a:rPr>
              <a:t>Gestão dos alimentos e da água: em 2019, os agregados familiares produziram globalmente 596 milhões de toneladas de resíduos alimentares, ao passo que, em 2017, o consumo médio de água dos agregados familiares na Europa foi estimado em 147 litros/dia por pessoa, sendo o mínimo diário estimado em 50 litros/dia por pessoa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3270359-356E-53AB-F267-47DF43BC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Sub-Unit: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Waste management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A0D4DB8-2FEF-72CE-DBF3-C4CC2D1A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48DF23-6814-B92A-9C36-F2D6B9429129}"/>
              </a:ext>
            </a:extLst>
          </p:cNvPr>
          <p:cNvSpPr txBox="1"/>
          <p:nvPr/>
        </p:nvSpPr>
        <p:spPr>
          <a:xfrm>
            <a:off x="975360" y="1956646"/>
            <a:ext cx="432816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200" dirty="0"/>
              <a:t>Eficiência energética: um método que tem por objetivo realizar uma tarefa com a menor utilização possível de energia, a fim de eliminar o desperdício de energia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026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2DC72-0B5A-F323-E0D2-F6622921F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463386B-754F-BC39-F6F0-B0831B58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Gestão de resíduos agrícolas</a:t>
            </a:r>
            <a:endParaRPr lang="en-GB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41F92C2A-AD5D-D3FE-9F56-5DAC7124B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22" y="3024454"/>
            <a:ext cx="8005258" cy="1584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Otimizar os potenciais benefícios dos resíduos orgânicos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264830A-62CC-44FD-8C30-6CE313A4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Sub-Unit: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Waste management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C81D2B2-F1A7-4FEA-B97A-914FC32B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8A6CD-D0B5-137A-8A9E-9EB7E920FD18}"/>
              </a:ext>
            </a:extLst>
          </p:cNvPr>
          <p:cNvSpPr txBox="1"/>
          <p:nvPr/>
        </p:nvSpPr>
        <p:spPr>
          <a:xfrm>
            <a:off x="944880" y="1578920"/>
            <a:ext cx="1051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200" dirty="0"/>
              <a:t>envolve uma série de práticas e estratégias para </a:t>
            </a:r>
            <a:r>
              <a:rPr lang="pt-PT" sz="3200" dirty="0">
                <a:solidFill>
                  <a:schemeClr val="accent6"/>
                </a:solidFill>
              </a:rPr>
              <a:t>reduzir</a:t>
            </a:r>
            <a:r>
              <a:rPr lang="pt-PT" sz="3200" dirty="0"/>
              <a:t>, </a:t>
            </a:r>
            <a:r>
              <a:rPr lang="pt-PT" sz="3200" dirty="0">
                <a:solidFill>
                  <a:schemeClr val="accent6"/>
                </a:solidFill>
              </a:rPr>
              <a:t>reutilizar</a:t>
            </a:r>
            <a:r>
              <a:rPr lang="pt-PT" sz="3200" dirty="0"/>
              <a:t> e </a:t>
            </a:r>
            <a:r>
              <a:rPr lang="pt-PT" sz="3200" dirty="0">
                <a:solidFill>
                  <a:schemeClr val="accent6"/>
                </a:solidFill>
              </a:rPr>
              <a:t>reciclar</a:t>
            </a:r>
            <a:r>
              <a:rPr lang="pt-PT" sz="3200" dirty="0"/>
              <a:t> os resíduos agrícolas</a:t>
            </a:r>
            <a:r>
              <a:rPr lang="en-GB" sz="3200" dirty="0"/>
              <a:t>. </a:t>
            </a:r>
            <a:endParaRPr lang="en-US" sz="3200" dirty="0"/>
          </a:p>
        </p:txBody>
      </p:sp>
      <p:pic>
        <p:nvPicPr>
          <p:cNvPr id="6" name="Picture 5" descr="A dart on a target&#10;&#10;Description automatically generated">
            <a:extLst>
              <a:ext uri="{FF2B5EF4-FFF2-40B4-BE49-F238E27FC236}">
                <a16:creationId xmlns:a16="http://schemas.microsoft.com/office/drawing/2014/main" id="{B68270A1-1C0F-3877-B8F8-A315DCFCC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3264755"/>
            <a:ext cx="1874215" cy="18742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35646C-6ADF-002C-DAC9-A436DA9F22A5}"/>
              </a:ext>
            </a:extLst>
          </p:cNvPr>
          <p:cNvSpPr txBox="1"/>
          <p:nvPr/>
        </p:nvSpPr>
        <p:spPr>
          <a:xfrm>
            <a:off x="3607622" y="4316764"/>
            <a:ext cx="728897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PT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Minimizar o impacto negativo dos resíduos agrícolas no ambiente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4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E48F5-1322-3214-84BA-A9AD5A48E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4A4D7607-C940-0C38-1B5F-422DEF4F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412557"/>
            <a:ext cx="3413760" cy="3174683"/>
          </a:xfrm>
        </p:spPr>
        <p:txBody>
          <a:bodyPr>
            <a:normAutofit/>
          </a:bodyPr>
          <a:lstStyle/>
          <a:p>
            <a:r>
              <a:rPr lang="pt-PT" dirty="0"/>
              <a:t>Benefícios da gestão de resíduos agrícolas</a:t>
            </a:r>
            <a:endParaRPr lang="en-GB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3230369-C137-A409-CA09-24166611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Sub-Unit: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Waste management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D4BB064-B4B7-F851-7BF8-30CAE118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11" name="Διάγραμμα 1250091231">
            <a:extLst>
              <a:ext uri="{FF2B5EF4-FFF2-40B4-BE49-F238E27FC236}">
                <a16:creationId xmlns:a16="http://schemas.microsoft.com/office/drawing/2014/main" id="{84482CFD-747F-4F0C-31AF-3D3CD6839C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963481"/>
              </p:ext>
            </p:extLst>
          </p:nvPr>
        </p:nvGraphicFramePr>
        <p:xfrm>
          <a:off x="3324224" y="487680"/>
          <a:ext cx="8486776" cy="598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264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4B6E4-1341-7212-0C57-667B4FAA4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0C9BFE30-D381-4A2F-D91B-7FC1BA13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Atividade prática n.º 5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271CDE-C49E-5126-80DD-A70E8012E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International and European key directives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9BBEC1-DAF2-EC88-8339-AB5DEAAE94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37</a:t>
            </a:fld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A74B2CB2-75A6-2DA0-4419-8852761E7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8" y="1781175"/>
            <a:ext cx="10291355" cy="4394200"/>
          </a:xfrm>
        </p:spPr>
        <p:txBody>
          <a:bodyPr/>
          <a:lstStyle/>
          <a:p>
            <a:pPr marL="0" indent="0" algn="ctr">
              <a:buNone/>
            </a:pPr>
            <a:endParaRPr lang="en-US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t-PT" i="1" kern="100" dirty="0">
                <a:latin typeface="Calibri" panose="020F0502020204030204" pitchFamily="34" charset="0"/>
                <a:ea typeface="Calibri" panose="020F0502020204030204" pitchFamily="34" charset="0"/>
              </a:rPr>
              <a:t>Atividade de grupo</a:t>
            </a:r>
          </a:p>
          <a:p>
            <a:pPr marL="0" indent="0" algn="ctr">
              <a:buNone/>
            </a:pPr>
            <a:r>
              <a:rPr lang="pt-PT" i="1" kern="100" dirty="0">
                <a:latin typeface="Calibri" panose="020F0502020204030204" pitchFamily="34" charset="0"/>
                <a:ea typeface="Calibri" panose="020F0502020204030204" pitchFamily="34" charset="0"/>
              </a:rPr>
              <a:t>Dividam-se em equipas de 4 elementos. </a:t>
            </a:r>
          </a:p>
          <a:p>
            <a:pPr marL="0" indent="0" algn="ctr">
              <a:buNone/>
            </a:pPr>
            <a:r>
              <a:rPr lang="pt-PT" i="1" kern="100" dirty="0">
                <a:latin typeface="Calibri" panose="020F0502020204030204" pitchFamily="34" charset="0"/>
                <a:ea typeface="Calibri" panose="020F0502020204030204" pitchFamily="34" charset="0"/>
              </a:rPr>
              <a:t>Cada equipa deve tentar dar exemplos de práticas de gestão de resíduos agrícolas com base na sua experiência.  Devem também tentar fornecer o impacto a curto e a longo prazo destas práticas na empresa.</a:t>
            </a:r>
          </a:p>
          <a:p>
            <a:pPr marL="0" indent="0" algn="ctr">
              <a:buNone/>
            </a:pPr>
            <a:r>
              <a:rPr lang="pt-PT" i="1" kern="100" dirty="0">
                <a:latin typeface="Calibri" panose="020F0502020204030204" pitchFamily="34" charset="0"/>
                <a:ea typeface="Calibri" panose="020F0502020204030204" pitchFamily="34" charset="0"/>
              </a:rPr>
              <a:t>Todas as equipas apresentam as suas conclusões e procede-se a um debate sobre as mesmas</a:t>
            </a:r>
            <a:r>
              <a:rPr lang="en-US" i="1" kern="100" dirty="0">
                <a:latin typeface="Calibri" panose="020F0502020204030204" pitchFamily="34" charset="0"/>
              </a:rPr>
              <a:t>.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833988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8CF71-3EE7-A6BE-F53D-F39C464F4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078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7B0B8-A238-906F-C95E-6C0BCD968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56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15B79C-88FB-B604-33F6-E0B1E73E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 conceito de sustentabilidade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EE677-F961-227B-5672-4798FA000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pt-PT" sz="1800" kern="100" dirty="0">
                <a:ea typeface="Calibri" panose="020F0502020204030204" pitchFamily="34" charset="0"/>
                <a:cs typeface="Calibri" panose="020F0502020204030204" pitchFamily="34" charset="0"/>
              </a:rPr>
              <a:t>É a prática de utilizar os recursos de uma forma que preserve o </a:t>
            </a:r>
            <a:r>
              <a:rPr lang="pt-PT" sz="1800" u="sng" kern="100" dirty="0">
                <a:ea typeface="Calibri" panose="020F0502020204030204" pitchFamily="34" charset="0"/>
                <a:cs typeface="Calibri" panose="020F0502020204030204" pitchFamily="34" charset="0"/>
              </a:rPr>
              <a:t>ambiente</a:t>
            </a:r>
            <a:r>
              <a:rPr lang="pt-PT" sz="1800" kern="100" dirty="0">
                <a:ea typeface="Calibri" panose="020F0502020204030204" pitchFamily="34" charset="0"/>
                <a:cs typeface="Calibri" panose="020F0502020204030204" pitchFamily="34" charset="0"/>
              </a:rPr>
              <a:t>, apoie o </a:t>
            </a:r>
            <a:r>
              <a:rPr lang="pt-PT" sz="1800" u="sng" kern="100" dirty="0">
                <a:ea typeface="Calibri" panose="020F0502020204030204" pitchFamily="34" charset="0"/>
                <a:cs typeface="Calibri" panose="020F0502020204030204" pitchFamily="34" charset="0"/>
              </a:rPr>
              <a:t>bem-estar social</a:t>
            </a:r>
            <a:r>
              <a:rPr lang="pt-PT" sz="1800" kern="100" dirty="0">
                <a:ea typeface="Calibri" panose="020F0502020204030204" pitchFamily="34" charset="0"/>
                <a:cs typeface="Calibri" panose="020F0502020204030204" pitchFamily="34" charset="0"/>
              </a:rPr>
              <a:t> e assegure a </a:t>
            </a:r>
            <a:r>
              <a:rPr lang="pt-PT" sz="1800" u="sng" kern="100" dirty="0">
                <a:ea typeface="Calibri" panose="020F0502020204030204" pitchFamily="34" charset="0"/>
                <a:cs typeface="Calibri" panose="020F0502020204030204" pitchFamily="34" charset="0"/>
              </a:rPr>
              <a:t>viabilidade económica</a:t>
            </a:r>
            <a:r>
              <a:rPr lang="pt-PT" sz="1800" kern="1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t-PT" sz="1800" kern="100" dirty="0">
                <a:ea typeface="Calibri" panose="020F0502020204030204" pitchFamily="34" charset="0"/>
                <a:cs typeface="Calibri" panose="020F0502020204030204" pitchFamily="34" charset="0"/>
              </a:rPr>
              <a:t>É um conceito de âmbito global, intemporal, que reflete um processo contínuo e inclui uma responsabilidade moral pela equidade e justiça</a:t>
            </a:r>
            <a:r>
              <a:rPr lang="en-US" sz="1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it-IT" b="1" dirty="0"/>
          </a:p>
          <a:p>
            <a:endParaRPr lang="it-IT" b="1" u="sng" dirty="0"/>
          </a:p>
          <a:p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D6730F3-DF3E-43D1-9B3A-409ECEDC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Sub-Unit: Sustainability and related concepts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1ABC1B-5CE1-2165-AAE3-9AB3AB92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BF8B996-AA10-4821-E194-D88E31DB5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673" y="3580443"/>
            <a:ext cx="3750630" cy="2407298"/>
          </a:xfrm>
          <a:prstGeom prst="rect">
            <a:avLst/>
          </a:prstGeom>
        </p:spPr>
      </p:pic>
      <p:pic>
        <p:nvPicPr>
          <p:cNvPr id="13" name="Picture 2" descr="L'Agenda 2030 - HEROES NEVER SLEEP dei Global Shapers italiani">
            <a:extLst>
              <a:ext uri="{FF2B5EF4-FFF2-40B4-BE49-F238E27FC236}">
                <a16:creationId xmlns:a16="http://schemas.microsoft.com/office/drawing/2014/main" id="{F7BF1F45-5923-1978-BF65-8A9D53C34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23" y="2619390"/>
            <a:ext cx="4329404" cy="43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43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CA37F-DE58-74F1-0BCB-19AD042F0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BFD6A08-F211-54D8-8BB2-2E6AB4D70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Conteúdo</a:t>
            </a:r>
            <a:endParaRPr lang="en-GB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66A4D5B-490C-871F-9DA5-9E60BB98D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PT" dirty="0"/>
              <a:t>O impacto ambiental das atividades humanas: o "Antropoceno“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PT" dirty="0"/>
              <a:t>A interdependência entre agricultura e alterações climáticas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PT" dirty="0"/>
              <a:t>Calcular o impacto das atividades humanas</a:t>
            </a:r>
            <a:endParaRPr lang="en-GB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9953286-19FE-B94C-C69A-7AE7F78FB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Environmental impact assessment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6E712A-0B1E-8E95-94D6-D1A495CB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114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D7BC42-C105-99F9-8EB2-0EA9E602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 "Antropoceno’’</a:t>
            </a:r>
            <a:endParaRPr lang="en-GB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935DDE-FAB4-BF57-D77D-82C033DD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Environmental impact assessment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B3A417-C906-3AAA-24EA-C886B2B6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41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31F0C9E-ECFC-455D-D0B6-355F2D736B1B}"/>
              </a:ext>
            </a:extLst>
          </p:cNvPr>
          <p:cNvSpPr txBox="1"/>
          <p:nvPr/>
        </p:nvSpPr>
        <p:spPr>
          <a:xfrm>
            <a:off x="627477" y="1569610"/>
            <a:ext cx="1080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kern="100" dirty="0">
                <a:latin typeface="Minion Pro"/>
                <a:ea typeface="Calibri" panose="020F0502020204030204" pitchFamily="34" charset="0"/>
                <a:cs typeface="Calibri" panose="020F0502020204030204" pitchFamily="34" charset="0"/>
              </a:rPr>
              <a:t>É a era em que nos encontramos, em que as </a:t>
            </a:r>
            <a:r>
              <a:rPr lang="pt-PT" b="1" kern="100" dirty="0">
                <a:latin typeface="Minion Pro"/>
                <a:ea typeface="Calibri" panose="020F0502020204030204" pitchFamily="34" charset="0"/>
                <a:cs typeface="Calibri" panose="020F0502020204030204" pitchFamily="34" charset="0"/>
              </a:rPr>
              <a:t>atividades humanas </a:t>
            </a:r>
            <a:r>
              <a:rPr lang="pt-PT" kern="100" dirty="0">
                <a:latin typeface="Minion Pro"/>
                <a:ea typeface="Calibri" panose="020F0502020204030204" pitchFamily="34" charset="0"/>
                <a:cs typeface="Calibri" panose="020F0502020204030204" pitchFamily="34" charset="0"/>
              </a:rPr>
              <a:t>se tornaram a força dominante que molda o ambiente da Terra</a:t>
            </a:r>
            <a:r>
              <a:rPr lang="en-US" sz="1800" kern="100" dirty="0">
                <a:effectLst/>
                <a:latin typeface="Minion Pro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b="1" u="sng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999C4BA-4A93-F2E9-4300-5A02A4CFED55}"/>
              </a:ext>
            </a:extLst>
          </p:cNvPr>
          <p:cNvSpPr txBox="1"/>
          <p:nvPr/>
        </p:nvSpPr>
        <p:spPr>
          <a:xfrm>
            <a:off x="627476" y="2449996"/>
            <a:ext cx="1080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u="sng" kern="100" dirty="0">
                <a:latin typeface="Minion Pro"/>
                <a:ea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u="sng" kern="100" dirty="0" err="1">
                <a:latin typeface="Minion Pro"/>
                <a:ea typeface="Calibri" panose="020F0502020204030204" pitchFamily="34" charset="0"/>
                <a:cs typeface="Calibri" panose="020F0502020204030204" pitchFamily="34" charset="0"/>
              </a:rPr>
              <a:t>questões</a:t>
            </a:r>
            <a:r>
              <a:rPr lang="en-US" u="sng" kern="100" dirty="0">
                <a:latin typeface="Minion Pr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sng" kern="100" dirty="0" err="1">
                <a:latin typeface="Minion Pro"/>
                <a:ea typeface="Calibri" panose="020F0502020204030204" pitchFamily="34" charset="0"/>
                <a:cs typeface="Calibri" panose="020F0502020204030204" pitchFamily="34" charset="0"/>
              </a:rPr>
              <a:t>relacionadas</a:t>
            </a:r>
            <a:r>
              <a:rPr lang="en-US" u="sng" kern="100" dirty="0">
                <a:latin typeface="Minion Pr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kern="100" dirty="0" err="1">
                <a:latin typeface="Minion Pro"/>
                <a:ea typeface="Calibri" panose="020F0502020204030204" pitchFamily="34" charset="0"/>
                <a:cs typeface="Calibri" panose="020F0502020204030204" pitchFamily="34" charset="0"/>
              </a:rPr>
              <a:t>são</a:t>
            </a:r>
            <a:r>
              <a:rPr lang="en-US" kern="100" dirty="0">
                <a:latin typeface="Minion Pro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F23261F-3BCA-B96A-5B17-D4298ED60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00" y="3193624"/>
            <a:ext cx="1112614" cy="105405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3906833-6F20-436A-E467-1D22D5AAB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65" y="3291779"/>
            <a:ext cx="933278" cy="89398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D10882D-76AA-3F4C-6AB5-F558FA0DB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347" y="3263482"/>
            <a:ext cx="937590" cy="89398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2FAFF22-6B77-D36F-CEF4-30F21B6DFF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39" y="3193624"/>
            <a:ext cx="911785" cy="89398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7C1A7AE-5AC5-9110-D4C0-50C326B9E8F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630" y="3193624"/>
            <a:ext cx="948492" cy="893981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03FB4A1-2DC6-D90B-3622-CB3EC82CEA35}"/>
              </a:ext>
            </a:extLst>
          </p:cNvPr>
          <p:cNvSpPr txBox="1"/>
          <p:nvPr/>
        </p:nvSpPr>
        <p:spPr>
          <a:xfrm>
            <a:off x="323453" y="4282868"/>
            <a:ext cx="2352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ALTERAÇÕES CLIMÁTICAS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D63FD92-A258-431C-F926-6E1170B88598}"/>
              </a:ext>
            </a:extLst>
          </p:cNvPr>
          <p:cNvSpPr txBox="1"/>
          <p:nvPr/>
        </p:nvSpPr>
        <p:spPr>
          <a:xfrm>
            <a:off x="2953585" y="4247680"/>
            <a:ext cx="193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PERDA DE BIODIVERSIDADE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22A642-2D73-EC83-E65E-4A68484D472B}"/>
              </a:ext>
            </a:extLst>
          </p:cNvPr>
          <p:cNvSpPr txBox="1"/>
          <p:nvPr/>
        </p:nvSpPr>
        <p:spPr>
          <a:xfrm>
            <a:off x="5087028" y="4247183"/>
            <a:ext cx="193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POLUIÇÃO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147BF2F-4391-A5D8-871F-2DA2A8078916}"/>
              </a:ext>
            </a:extLst>
          </p:cNvPr>
          <p:cNvSpPr txBox="1"/>
          <p:nvPr/>
        </p:nvSpPr>
        <p:spPr>
          <a:xfrm>
            <a:off x="7332436" y="4247183"/>
            <a:ext cx="193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MUDANÇAS NO USO DO SOLO</a:t>
            </a:r>
            <a:endParaRPr lang="it-IT" b="1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0AA8074-E65D-7DAF-EF78-5E6A1C3521D6}"/>
              </a:ext>
            </a:extLst>
          </p:cNvPr>
          <p:cNvSpPr txBox="1"/>
          <p:nvPr/>
        </p:nvSpPr>
        <p:spPr>
          <a:xfrm>
            <a:off x="9570157" y="4185761"/>
            <a:ext cx="193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ESGOTAMENTO DOS RECURSOS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EE47E69-235F-42BD-F87B-065789CE01AF}"/>
              </a:ext>
            </a:extLst>
          </p:cNvPr>
          <p:cNvSpPr txBox="1"/>
          <p:nvPr/>
        </p:nvSpPr>
        <p:spPr>
          <a:xfrm>
            <a:off x="514890" y="5028944"/>
            <a:ext cx="21892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kern="100" dirty="0">
                <a:latin typeface="Calibri" panose="020F0502020204030204" pitchFamily="34" charset="0"/>
                <a:ea typeface="Calibri" panose="020F0502020204030204" pitchFamily="34" charset="0"/>
              </a:rPr>
              <a:t>aumento significativo e acelerado das temperaturas globais</a:t>
            </a:r>
            <a:endParaRPr lang="it-IT" sz="1400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5D59C1E-0EC9-9489-3E77-1108DCF6EB72}"/>
              </a:ext>
            </a:extLst>
          </p:cNvPr>
          <p:cNvSpPr txBox="1"/>
          <p:nvPr/>
        </p:nvSpPr>
        <p:spPr>
          <a:xfrm>
            <a:off x="2766234" y="5028447"/>
            <a:ext cx="23444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kern="100" dirty="0">
                <a:latin typeface="Calibri" panose="020F0502020204030204" pitchFamily="34" charset="0"/>
                <a:ea typeface="Calibri" panose="020F0502020204030204" pitchFamily="34" charset="0"/>
              </a:rPr>
              <a:t>o ritmo sem precedentes a que as espécies estão a desaparecer </a:t>
            </a:r>
            <a:endParaRPr lang="it-IT" sz="1400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05CD434-F69F-B1FF-1787-4812DB079707}"/>
              </a:ext>
            </a:extLst>
          </p:cNvPr>
          <p:cNvSpPr txBox="1"/>
          <p:nvPr/>
        </p:nvSpPr>
        <p:spPr>
          <a:xfrm>
            <a:off x="5172819" y="5011674"/>
            <a:ext cx="23444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kern="100" dirty="0">
                <a:latin typeface="Calibri" panose="020F0502020204030204" pitchFamily="34" charset="0"/>
                <a:ea typeface="Calibri" panose="020F0502020204030204" pitchFamily="34" charset="0"/>
              </a:rPr>
              <a:t>introdução de materiais nocivos (GEE, plásticos, resíduos tóxicos, etc.) no ambiente</a:t>
            </a:r>
            <a:endParaRPr lang="it-IT" sz="1400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56A098F-3D8A-767E-791F-246A5B10EA2F}"/>
              </a:ext>
            </a:extLst>
          </p:cNvPr>
          <p:cNvSpPr txBox="1"/>
          <p:nvPr/>
        </p:nvSpPr>
        <p:spPr>
          <a:xfrm>
            <a:off x="7299383" y="5011674"/>
            <a:ext cx="218923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kern="100" dirty="0">
                <a:latin typeface="Calibri" panose="020F0502020204030204" pitchFamily="34" charset="0"/>
                <a:ea typeface="Calibri" panose="020F0502020204030204" pitchFamily="34" charset="0"/>
              </a:rPr>
              <a:t>conduziram à desflorestação, à degradação dos solos e à transformação de paisagens outrora virgens </a:t>
            </a:r>
            <a:endParaRPr lang="it-IT" sz="1400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10C5E70-7081-613B-9454-50E22EAD33D8}"/>
              </a:ext>
            </a:extLst>
          </p:cNvPr>
          <p:cNvSpPr txBox="1"/>
          <p:nvPr/>
        </p:nvSpPr>
        <p:spPr>
          <a:xfrm>
            <a:off x="9644474" y="5011674"/>
            <a:ext cx="21892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kern="100" dirty="0">
                <a:latin typeface="Calibri" panose="020F0502020204030204" pitchFamily="34" charset="0"/>
                <a:ea typeface="Calibri" panose="020F0502020204030204" pitchFamily="34" charset="0"/>
              </a:rPr>
              <a:t>a extração insustentável de água doce, minerais e pescas está a afetar os recursos finitos da Terra</a:t>
            </a:r>
            <a:endParaRPr lang="it-IT" sz="1400" dirty="0"/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4D1146EB-C879-DFD5-2084-E93FEA9A81F3}"/>
              </a:ext>
            </a:extLst>
          </p:cNvPr>
          <p:cNvCxnSpPr/>
          <p:nvPr/>
        </p:nvCxnSpPr>
        <p:spPr>
          <a:xfrm>
            <a:off x="2703386" y="3255916"/>
            <a:ext cx="0" cy="270986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B3DA22FA-9AD4-71D4-FEB4-79498F64C0E0}"/>
              </a:ext>
            </a:extLst>
          </p:cNvPr>
          <p:cNvCxnSpPr/>
          <p:nvPr/>
        </p:nvCxnSpPr>
        <p:spPr>
          <a:xfrm>
            <a:off x="5083320" y="3255916"/>
            <a:ext cx="0" cy="270986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FB345529-7D3B-9BB6-4146-A6CA0C02BA7A}"/>
              </a:ext>
            </a:extLst>
          </p:cNvPr>
          <p:cNvCxnSpPr/>
          <p:nvPr/>
        </p:nvCxnSpPr>
        <p:spPr>
          <a:xfrm>
            <a:off x="7202618" y="3263482"/>
            <a:ext cx="0" cy="270986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1DB3362A-9649-3972-6BE2-E040ED02C832}"/>
              </a:ext>
            </a:extLst>
          </p:cNvPr>
          <p:cNvCxnSpPr/>
          <p:nvPr/>
        </p:nvCxnSpPr>
        <p:spPr>
          <a:xfrm>
            <a:off x="9482399" y="3266586"/>
            <a:ext cx="0" cy="270986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049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7099E63-73D8-9D42-5FF6-E198B14E2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724" y="1270040"/>
            <a:ext cx="6008381" cy="51278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1D7BC42-C105-99F9-8EB2-0EA9E602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619124"/>
            <a:ext cx="11261558" cy="983916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/>
              <a:t>Sectores que contribuem para as alterações climáticas</a:t>
            </a:r>
            <a:endParaRPr lang="en-GB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935DDE-FAB4-BF57-D77D-82C033DD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Environmental impact assessment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B3A417-C906-3AAA-24EA-C886B2B6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42</a:t>
            </a:fld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AD43B5-FE0F-0B9A-48AB-57F4C490D4C0}"/>
              </a:ext>
            </a:extLst>
          </p:cNvPr>
          <p:cNvSpPr txBox="1"/>
          <p:nvPr/>
        </p:nvSpPr>
        <p:spPr>
          <a:xfrm>
            <a:off x="10065009" y="5977266"/>
            <a:ext cx="21203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(Fonte: </a:t>
            </a:r>
            <a:r>
              <a:rPr lang="en-GB" sz="11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  <a:hlinkClick r:id="rId3"/>
              </a:rPr>
              <a:t>OurWorldInData</a:t>
            </a:r>
            <a:r>
              <a:rPr lang="en-GB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2021</a:t>
            </a:r>
            <a:r>
              <a: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815846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D7BC42-C105-99F9-8EB2-0EA9E602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06" y="861381"/>
            <a:ext cx="11893387" cy="605280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/>
              <a:t>O papel da agricultura num clima em constante mudança</a:t>
            </a:r>
            <a:endParaRPr lang="en-GB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935DDE-FAB4-BF57-D77D-82C033DD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Environmental impact assessment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B3A417-C906-3AAA-24EA-C886B2B6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F4E27C-6C3E-ECDC-E65B-B141C14DFB23}"/>
              </a:ext>
            </a:extLst>
          </p:cNvPr>
          <p:cNvSpPr txBox="1"/>
          <p:nvPr/>
        </p:nvSpPr>
        <p:spPr>
          <a:xfrm>
            <a:off x="659561" y="1690688"/>
            <a:ext cx="1080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kern="100" dirty="0">
                <a:latin typeface="Calibri" panose="020F0502020204030204" pitchFamily="34" charset="0"/>
                <a:ea typeface="Calibri" panose="020F0502020204030204" pitchFamily="34" charset="0"/>
              </a:rPr>
              <a:t>A agricultura desempenha um papel complexo e multifacetado, sendo simultaneamente uma ameaça e uma solução potencial para as alterações climáticas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it-IT" b="1" u="sng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520EB9-4CC6-9DF5-0771-A917F2FA57C1}"/>
              </a:ext>
            </a:extLst>
          </p:cNvPr>
          <p:cNvSpPr txBox="1"/>
          <p:nvPr/>
        </p:nvSpPr>
        <p:spPr>
          <a:xfrm>
            <a:off x="3960819" y="2429539"/>
            <a:ext cx="510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b="1" kern="100" dirty="0">
                <a:ea typeface="Calibri" panose="020F0502020204030204" pitchFamily="34" charset="0"/>
                <a:cs typeface="Calibri" panose="020F0502020204030204" pitchFamily="34" charset="0"/>
              </a:rPr>
              <a:t>A agricultura como uma ameaça</a:t>
            </a:r>
            <a:endParaRPr lang="en-GB" sz="2800" b="1" u="sng" dirty="0">
              <a:uFill>
                <a:solidFill>
                  <a:schemeClr val="accent6"/>
                </a:solidFill>
              </a:u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690AE94-C8A7-3DB9-1BB9-43BFD86B021F}"/>
              </a:ext>
            </a:extLst>
          </p:cNvPr>
          <p:cNvSpPr txBox="1"/>
          <p:nvPr/>
        </p:nvSpPr>
        <p:spPr>
          <a:xfrm>
            <a:off x="1157660" y="3352383"/>
            <a:ext cx="10521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FONTE DE EMISSÕES DE GEE: </a:t>
            </a:r>
            <a:r>
              <a:rPr lang="pt-PT" dirty="0"/>
              <a:t>Para além da energia necessária para a realização das atividades agrícolas, o </a:t>
            </a:r>
            <a:r>
              <a:rPr lang="pt-PT" b="1" dirty="0"/>
              <a:t>gado</a:t>
            </a:r>
            <a:r>
              <a:rPr lang="pt-PT" dirty="0"/>
              <a:t> e o </a:t>
            </a:r>
            <a:r>
              <a:rPr lang="pt-PT" b="1" dirty="0"/>
              <a:t>estrume</a:t>
            </a:r>
            <a:r>
              <a:rPr lang="pt-PT" dirty="0"/>
              <a:t> são os principais contribuintes de metano (fermentação </a:t>
            </a:r>
            <a:r>
              <a:rPr lang="pt-PT" dirty="0" err="1"/>
              <a:t>enética</a:t>
            </a:r>
            <a:r>
              <a:rPr lang="pt-PT" dirty="0"/>
              <a:t>) e óxido nitroso (gestão do estrume e utilização de fertilizantes sintéticos).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61576CA-F40A-3D61-1D74-E120E34ED4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462" y="3299232"/>
            <a:ext cx="996198" cy="91439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EBFC14-A2CE-067E-D5E5-F3BA10419488}"/>
              </a:ext>
            </a:extLst>
          </p:cNvPr>
          <p:cNvSpPr txBox="1"/>
          <p:nvPr/>
        </p:nvSpPr>
        <p:spPr>
          <a:xfrm>
            <a:off x="298613" y="5042938"/>
            <a:ext cx="10521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PRINCIPAL MOTOR DE DESMATAMENTO</a:t>
            </a:r>
            <a:r>
              <a:rPr lang="pt-PT" dirty="0"/>
              <a:t>: Todos os anos, o mundo perde cerca de 5 milhões de hectares de floresta. 95% desta perda ocorre nas regiões tropicais. Pelo menos três quartos deste fenómeno são devidos à agricultura, que destrói as florestas para cultivar culturas, criar gado e produzir produtos.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FE69C21-8B27-B50E-A16C-9FDE1651F5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78190" y="4668509"/>
            <a:ext cx="1167783" cy="11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53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D7BC42-C105-99F9-8EB2-0EA9E602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55" y="1074410"/>
            <a:ext cx="11883189" cy="523220"/>
          </a:xfrm>
        </p:spPr>
        <p:txBody>
          <a:bodyPr>
            <a:normAutofit fontScale="90000"/>
          </a:bodyPr>
          <a:lstStyle/>
          <a:p>
            <a:r>
              <a:rPr lang="pt-PT" dirty="0"/>
              <a:t>O papel da agricultura num clima em constante mudança</a:t>
            </a:r>
            <a:endParaRPr lang="en-GB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935DDE-FAB4-BF57-D77D-82C033DD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Environmental impact assessment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B3A417-C906-3AAA-24EA-C886B2B6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520EB9-4CC6-9DF5-0771-A917F2FA57C1}"/>
              </a:ext>
            </a:extLst>
          </p:cNvPr>
          <p:cNvSpPr txBox="1"/>
          <p:nvPr/>
        </p:nvSpPr>
        <p:spPr>
          <a:xfrm>
            <a:off x="3594462" y="2397317"/>
            <a:ext cx="5839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b="1" kern="100" dirty="0">
                <a:ea typeface="Calibri" panose="020F0502020204030204" pitchFamily="34" charset="0"/>
                <a:cs typeface="Calibri" panose="020F0502020204030204" pitchFamily="34" charset="0"/>
              </a:rPr>
              <a:t>A agricultura como solução potencial</a:t>
            </a:r>
            <a:endParaRPr lang="it-IT" sz="2800" b="1" u="sng" dirty="0">
              <a:uFill>
                <a:solidFill>
                  <a:schemeClr val="accent6"/>
                </a:solidFill>
              </a:u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690AE94-C8A7-3DB9-1BB9-43BFD86B021F}"/>
              </a:ext>
            </a:extLst>
          </p:cNvPr>
          <p:cNvSpPr txBox="1"/>
          <p:nvPr/>
        </p:nvSpPr>
        <p:spPr>
          <a:xfrm>
            <a:off x="1253118" y="3367412"/>
            <a:ext cx="10521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SEQUESTRAR EMISSÕES DE CO2: </a:t>
            </a:r>
            <a:r>
              <a:rPr lang="pt-PT" dirty="0"/>
              <a:t>a agricultura tem o potencial de sequestrar dióxido de carbono da atmosfera através de várias práticas. Estas incluem a reflorestação, a florestação (plantação de árvores em terras anteriormente não florestadas) e a agro-florestação (integração de árvores em sistemas agrícolas). Estas práticas podem atuar como sumidouros de carbono, ajudando a compensar as emissões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EBFC14-A2CE-067E-D5E5-F3BA10419488}"/>
              </a:ext>
            </a:extLst>
          </p:cNvPr>
          <p:cNvSpPr txBox="1"/>
          <p:nvPr/>
        </p:nvSpPr>
        <p:spPr>
          <a:xfrm>
            <a:off x="298613" y="5042938"/>
            <a:ext cx="10521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FONTE ALTERNATIVA DE ENERGIA: </a:t>
            </a:r>
            <a:r>
              <a:rPr lang="pt-PT" dirty="0"/>
              <a:t>A agricultura pode também contribuir para a </a:t>
            </a:r>
            <a:r>
              <a:rPr lang="pt-PT" b="1" dirty="0"/>
              <a:t>produção de energias renováveis</a:t>
            </a:r>
            <a:r>
              <a:rPr lang="pt-PT" dirty="0"/>
              <a:t>, como a bioenergia. Os biocombustíveis derivados de culturas ou resíduos agrícolas, juntamente com o biogás do estrume, podem substituir os combustíveis fósseis e reduzir as emissões.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528D4B3-1069-0888-64D4-D7A522219A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36448" y="4765939"/>
            <a:ext cx="1138457" cy="12003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BA0F6B4-06AC-0790-5483-BBBE1F91D9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55" y="3438529"/>
            <a:ext cx="1017363" cy="106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883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D7BC42-C105-99F9-8EB2-0EA9E602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12800"/>
            <a:ext cx="10872537" cy="871621"/>
          </a:xfrm>
        </p:spPr>
        <p:txBody>
          <a:bodyPr>
            <a:noAutofit/>
          </a:bodyPr>
          <a:lstStyle/>
          <a:p>
            <a:r>
              <a:rPr lang="pt-PT" sz="3600" dirty="0"/>
              <a:t>O papel da agricultura num clima em constante mudança</a:t>
            </a:r>
            <a:endParaRPr lang="en-GB" sz="360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935DDE-FAB4-BF57-D77D-82C033DD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Environmental impact assessment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B3A417-C906-3AAA-24EA-C886B2B6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41264AD-6825-FC5A-CDBA-30B50CFB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4560" y="1421322"/>
            <a:ext cx="8367213" cy="520249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FCF8663-4B2A-F1E3-A8E6-85B129344C87}"/>
              </a:ext>
            </a:extLst>
          </p:cNvPr>
          <p:cNvSpPr txBox="1"/>
          <p:nvPr/>
        </p:nvSpPr>
        <p:spPr>
          <a:xfrm>
            <a:off x="9808761" y="5762137"/>
            <a:ext cx="17646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11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(Source: </a:t>
            </a:r>
            <a:r>
              <a:rPr lang="en-GB" sz="1100" i="1" u="sng" dirty="0" err="1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  <a:hlinkClick r:id="rId4"/>
              </a:rPr>
              <a:t>Rogelj</a:t>
            </a:r>
            <a:r>
              <a:rPr lang="en-GB" sz="1100" i="1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  <a:hlinkClick r:id="rId4"/>
              </a:rPr>
              <a:t> et al., 2010</a:t>
            </a:r>
            <a:r>
              <a:rPr lang="en-GB" sz="11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)</a:t>
            </a:r>
            <a:endParaRPr lang="it-IT" sz="1100" i="1" dirty="0">
              <a:solidFill>
                <a:srgbClr val="1F497D"/>
              </a:solidFill>
              <a:effectLst/>
              <a:latin typeface="Minion Pro"/>
              <a:ea typeface="Times New Roman" panose="02020603050405020304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326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Pegada ambiental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Vertical skills / Learning Unit: Green skills / Sub Unit: Environmental impact assessment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46</a:t>
            </a:fld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0CC33E-E2EA-20CC-91EA-E018A0250B39}"/>
              </a:ext>
            </a:extLst>
          </p:cNvPr>
          <p:cNvSpPr txBox="1"/>
          <p:nvPr/>
        </p:nvSpPr>
        <p:spPr>
          <a:xfrm>
            <a:off x="1003972" y="1596381"/>
            <a:ext cx="1087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kern="100" dirty="0">
                <a:latin typeface="Calibri" panose="020F0502020204030204" pitchFamily="34" charset="0"/>
                <a:ea typeface="Calibri" panose="020F0502020204030204" pitchFamily="34" charset="0"/>
              </a:rPr>
              <a:t>Existem várias ferramentas e metodologias utilizadas para calcular o impacto da atividade humana no ambiente, desenvolvidas em resposta às crescentes preocupações com a sustentabilidade e a degradação ambiental.</a:t>
            </a:r>
            <a:endParaRPr lang="en-US" sz="2400" i="1" kern="100" dirty="0">
              <a:latin typeface="Minion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2DC8E3A-DBB8-C001-C431-3A2E59429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701" y="2855612"/>
            <a:ext cx="1138989" cy="250933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294161A-EAAD-BCC7-58FD-85022A84E881}"/>
              </a:ext>
            </a:extLst>
          </p:cNvPr>
          <p:cNvSpPr txBox="1"/>
          <p:nvPr/>
        </p:nvSpPr>
        <p:spPr>
          <a:xfrm>
            <a:off x="1078619" y="3780116"/>
            <a:ext cx="87147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Mede o impacto ambiental total de um indivíduo, comunidade, organização ou mesmo de um país em termos dos recursos naturais e ecossistemas necessários para suportar o seu estilo de vida ou atividades.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4DBBA49F-279B-E626-6CDF-4ACD7AF3BBE2}"/>
              </a:ext>
            </a:extLst>
          </p:cNvPr>
          <p:cNvSpPr/>
          <p:nvPr/>
        </p:nvSpPr>
        <p:spPr>
          <a:xfrm>
            <a:off x="1078619" y="2740896"/>
            <a:ext cx="765110" cy="709126"/>
          </a:xfrm>
          <a:prstGeom prst="ellipse">
            <a:avLst/>
          </a:prstGeom>
          <a:solidFill>
            <a:srgbClr val="208B01"/>
          </a:solidFill>
          <a:ln>
            <a:solidFill>
              <a:srgbClr val="208B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41103BE-A2CA-3092-CE65-6EF04A5FE877}"/>
              </a:ext>
            </a:extLst>
          </p:cNvPr>
          <p:cNvSpPr txBox="1"/>
          <p:nvPr/>
        </p:nvSpPr>
        <p:spPr>
          <a:xfrm>
            <a:off x="2217771" y="2855612"/>
            <a:ext cx="33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PEGADA ECOLÓGICA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BEC6A7F-45E4-9AA6-896B-F6F0C324AD1C}"/>
              </a:ext>
            </a:extLst>
          </p:cNvPr>
          <p:cNvSpPr txBox="1"/>
          <p:nvPr/>
        </p:nvSpPr>
        <p:spPr>
          <a:xfrm>
            <a:off x="1078619" y="5038547"/>
            <a:ext cx="8798766" cy="1200329"/>
          </a:xfrm>
          <a:prstGeom prst="rect">
            <a:avLst/>
          </a:prstGeom>
          <a:noFill/>
          <a:ln>
            <a:solidFill>
              <a:srgbClr val="7FB902"/>
            </a:solidFill>
          </a:ln>
        </p:spPr>
        <p:txBody>
          <a:bodyPr wrap="square">
            <a:spAutoFit/>
          </a:bodyPr>
          <a:lstStyle/>
          <a:p>
            <a:r>
              <a:rPr lang="pt-PT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MÉTODO: </a:t>
            </a: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quantificação da procura humana nos ecossistemas da Terra, medindo a </a:t>
            </a:r>
            <a:r>
              <a:rPr lang="pt-PT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área de terra e água</a:t>
            </a: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biologicamente produtiva necessária para produzir os recursos que uma população consome e absorver os seus resíduos, tudo convertido numa unidade comum (</a:t>
            </a:r>
            <a:r>
              <a:rPr lang="pt-PT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hectares ou acres globais</a:t>
            </a: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).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3841143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Pegada ambiental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Vertical skills / Learning Unit: Green skills / Sub Unit: Environmental impact assessment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47</a:t>
            </a:fld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0CC33E-E2EA-20CC-91EA-E018A0250B39}"/>
              </a:ext>
            </a:extLst>
          </p:cNvPr>
          <p:cNvSpPr txBox="1"/>
          <p:nvPr/>
        </p:nvSpPr>
        <p:spPr>
          <a:xfrm>
            <a:off x="1003972" y="1596381"/>
            <a:ext cx="1087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kern="100" dirty="0">
                <a:latin typeface="Calibri" panose="020F0502020204030204" pitchFamily="34" charset="0"/>
                <a:ea typeface="Calibri" panose="020F0502020204030204" pitchFamily="34" charset="0"/>
              </a:rPr>
              <a:t>Existem várias ferramentas e metodologias utilizadas para calcular o impacto da atividade humana no ambiente, desenvolvidas em resposta às crescentes preocupações com a sustentabilidade e a degradação ambiental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i="1" kern="100" dirty="0">
              <a:latin typeface="Minion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294161A-EAAD-BCC7-58FD-85022A84E881}"/>
              </a:ext>
            </a:extLst>
          </p:cNvPr>
          <p:cNvSpPr txBox="1"/>
          <p:nvPr/>
        </p:nvSpPr>
        <p:spPr>
          <a:xfrm>
            <a:off x="1078619" y="3780116"/>
            <a:ext cx="87147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Mede a quantidade de emissões de gases com efeito de estufa, principalmente dióxido de carbono (CO2), que são produzidas direta ou indiretamente em resultado das atividades de um indivíduo, organização ou entidade.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41103BE-A2CA-3092-CE65-6EF04A5FE877}"/>
              </a:ext>
            </a:extLst>
          </p:cNvPr>
          <p:cNvSpPr txBox="1"/>
          <p:nvPr/>
        </p:nvSpPr>
        <p:spPr>
          <a:xfrm>
            <a:off x="2217771" y="2855612"/>
            <a:ext cx="33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PEGADA DE CARBONO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2ED170-EBEF-8578-948E-679ADFB50F89}"/>
              </a:ext>
            </a:extLst>
          </p:cNvPr>
          <p:cNvSpPr txBox="1"/>
          <p:nvPr/>
        </p:nvSpPr>
        <p:spPr>
          <a:xfrm>
            <a:off x="1078619" y="5259403"/>
            <a:ext cx="8798766" cy="923330"/>
          </a:xfrm>
          <a:prstGeom prst="rect">
            <a:avLst/>
          </a:prstGeom>
          <a:noFill/>
          <a:ln>
            <a:solidFill>
              <a:srgbClr val="DA9C73"/>
            </a:solidFill>
          </a:ln>
        </p:spPr>
        <p:txBody>
          <a:bodyPr wrap="square">
            <a:spAutoFit/>
          </a:bodyPr>
          <a:lstStyle/>
          <a:p>
            <a:r>
              <a:rPr lang="pt-PT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MÉTODO</a:t>
            </a: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quantificação do impacto em termos de potencial de aquecimento global causado pelas emissões de gases com efeito de estufa libertados na atmosfera, utilizando a unidade comum de equivalentes de </a:t>
            </a:r>
            <a:r>
              <a:rPr lang="pt-PT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dióxido de carbono (CO2e).</a:t>
            </a:r>
            <a:endParaRPr lang="it-IT" sz="1800" b="1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39B2491C-E37D-203A-5C76-FFCE2E759F04}"/>
              </a:ext>
            </a:extLst>
          </p:cNvPr>
          <p:cNvSpPr/>
          <p:nvPr/>
        </p:nvSpPr>
        <p:spPr>
          <a:xfrm>
            <a:off x="1078619" y="2716564"/>
            <a:ext cx="765110" cy="709126"/>
          </a:xfrm>
          <a:prstGeom prst="ellipse">
            <a:avLst/>
          </a:prstGeom>
          <a:solidFill>
            <a:srgbClr val="DA9C73"/>
          </a:solidFill>
          <a:ln>
            <a:solidFill>
              <a:srgbClr val="DA9C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2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D5F56AC-A04E-FCC1-636C-5CF8242F2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68" y="2455406"/>
            <a:ext cx="1813863" cy="25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28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Pegada ambiental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Vertical skills / Learning Unit: Green skills / Sub Unit: Environmental impact assessment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48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CFECEE0-40EC-1FCC-553F-82973D732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432" y="1459050"/>
            <a:ext cx="8685135" cy="469521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BF3F8CB-A144-57F5-782D-A45367E3B4AC}"/>
              </a:ext>
            </a:extLst>
          </p:cNvPr>
          <p:cNvSpPr txBox="1"/>
          <p:nvPr/>
        </p:nvSpPr>
        <p:spPr>
          <a:xfrm>
            <a:off x="8971384" y="6408108"/>
            <a:ext cx="18871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(Fonte: </a:t>
            </a:r>
            <a:r>
              <a:rPr lang="en-GB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  <a:hlinkClick r:id="rId3"/>
              </a:rPr>
              <a:t>8BillionTrees</a:t>
            </a:r>
            <a:r>
              <a:rPr lang="en-GB" sz="11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, 2023</a:t>
            </a:r>
            <a:r>
              <a:rPr lang="en-GB" sz="1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)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5749459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Atividade prática #6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International and European key directives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49</a:t>
            </a:fld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766B8E2-068B-EEA1-A5E2-380A72508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8" y="1781175"/>
            <a:ext cx="10291355" cy="4394200"/>
          </a:xfrm>
        </p:spPr>
        <p:txBody>
          <a:bodyPr/>
          <a:lstStyle/>
          <a:p>
            <a:pPr marL="0" indent="0" algn="ctr">
              <a:buNone/>
            </a:pPr>
            <a:endParaRPr lang="en-US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800" i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t-PT" i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Tente calcular a sua pegada de carbono utilizando esta ligação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n-US" sz="28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https://www.carbonfootprint.com/calculator.aspx</a:t>
            </a:r>
            <a:endParaRPr lang="en-US" i="1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t-PT" i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Apresente os seus resultados aos seus pares. </a:t>
            </a:r>
          </a:p>
          <a:p>
            <a:pPr marL="0" indent="0" algn="ctr">
              <a:buNone/>
            </a:pPr>
            <a:r>
              <a:rPr lang="pt-PT" i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Que tipo de ações devem ser tomadas de forma diferente?</a:t>
            </a:r>
            <a:endParaRPr lang="en-US" sz="2800" i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2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0C4DC-3EA6-2AEC-59C2-B5349190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 conceito de sustentabilidade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FEA9EB-1405-CD8E-9DF4-5FE8A5D1A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i="1" kern="100" dirty="0">
                <a:effectLst/>
                <a:latin typeface="Minion Pro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PT" i="1" kern="100" dirty="0">
                <a:latin typeface="Minion Pro"/>
                <a:ea typeface="Calibri" panose="020F0502020204030204" pitchFamily="34" charset="0"/>
                <a:cs typeface="Calibri" panose="020F0502020204030204" pitchFamily="34" charset="0"/>
              </a:rPr>
              <a:t>Satisfazer as necessidades do presente sem comprometer a capacidade das gerações futuras de satisfazerem as suas próprias necessidades</a:t>
            </a:r>
            <a:r>
              <a:rPr lang="en-US" sz="2400" i="1" kern="100" dirty="0">
                <a:effectLst/>
                <a:latin typeface="Minion Pro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0" indent="0" algn="ctr">
              <a:buNone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</a:rPr>
              <a:t>Comissão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</a:rPr>
              <a:t> Brundtland (1987) </a:t>
            </a:r>
            <a:endParaRPr lang="it-IT" sz="2000" b="1" i="1" dirty="0"/>
          </a:p>
          <a:p>
            <a:pPr algn="ctr"/>
            <a:endParaRPr lang="en-US" sz="2400" i="1" kern="100" dirty="0">
              <a:effectLst/>
              <a:latin typeface="Minion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AF23E6-2A9D-7113-1C19-1D77DBE5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Sustainability and related concepts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4CBB504-2CEC-0D6A-E09F-814F6587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4" descr="Our Common Future - Wikipedia">
            <a:extLst>
              <a:ext uri="{FF2B5EF4-FFF2-40B4-BE49-F238E27FC236}">
                <a16:creationId xmlns:a16="http://schemas.microsoft.com/office/drawing/2014/main" id="{FF4F0AFC-D073-699B-D050-B3E832D66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7081"/>
            <a:ext cx="1825065" cy="26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0101D5B-01C0-1635-C01D-6C62F486D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570" y="3330312"/>
            <a:ext cx="4542860" cy="2680890"/>
          </a:xfrm>
          <a:prstGeom prst="rect">
            <a:avLst/>
          </a:prstGeom>
        </p:spPr>
      </p:pic>
      <p:pic>
        <p:nvPicPr>
          <p:cNvPr id="8" name="Picture 6" descr="1987: Rapporto Brundtland">
            <a:extLst>
              <a:ext uri="{FF2B5EF4-FFF2-40B4-BE49-F238E27FC236}">
                <a16:creationId xmlns:a16="http://schemas.microsoft.com/office/drawing/2014/main" id="{DBE29D4D-98E9-3F7E-8E71-341F7DC96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736" y="2547082"/>
            <a:ext cx="1940454" cy="279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0510B9C-2997-7352-8D5D-D7495EE13356}"/>
              </a:ext>
            </a:extLst>
          </p:cNvPr>
          <p:cNvSpPr txBox="1"/>
          <p:nvPr/>
        </p:nvSpPr>
        <p:spPr>
          <a:xfrm>
            <a:off x="5259209" y="5977266"/>
            <a:ext cx="4212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(Source: </a:t>
            </a:r>
            <a:r>
              <a:rPr lang="it-IT" sz="1100" dirty="0">
                <a:hlinkClick r:id="rId5"/>
              </a:rPr>
              <a:t>IISD, 2017</a:t>
            </a:r>
            <a:r>
              <a:rPr lang="it-IT" sz="1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51210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A7777-7D98-2E60-9C19-5A3953F8A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7544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0E9BA-012D-365B-EC68-060AB3111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774DDF35-6A0C-5D31-5823-2283F6B6D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Conteúdo</a:t>
            </a:r>
            <a:endParaRPr lang="en-GB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A02FD4B-4730-993F-7EEB-56B777878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t-PT" dirty="0"/>
              <a:t>A abordagem de pensamento sistémico</a:t>
            </a:r>
            <a:endParaRPr lang="en-GB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E592E16-1E83-A81C-CC52-10BDF0922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Sub-Unit: Systems Thinking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5B9505A-382F-873B-96DD-E6059C36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446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EE57B-EC63-4E3C-C17F-EDBA6C891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D564FB01-14EB-1F30-2184-0EB02029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Pensamento</a:t>
            </a:r>
            <a:r>
              <a:rPr lang="en-US" dirty="0"/>
              <a:t> </a:t>
            </a:r>
            <a:r>
              <a:rPr lang="en-US" dirty="0" err="1"/>
              <a:t>sistémico</a:t>
            </a:r>
            <a:endParaRPr lang="en-GB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33761A2-2124-D29A-5377-4550DA0D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334"/>
            <a:ext cx="10515600" cy="1256666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uma abordagem holística que visa a compreensão de um sistema, através do estudo das relações e interações entre os elementos que o compõem.</a:t>
            </a:r>
            <a:r>
              <a:rPr lang="en-GB" dirty="0"/>
              <a:t>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FF66F92-0261-3837-7611-802C2414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Sub-Unit: Systems Thinking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1AB8D97-28E8-30E3-756B-C2B4EEAE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B597ED-14FC-9487-101B-4A57F30EED1B}"/>
              </a:ext>
            </a:extLst>
          </p:cNvPr>
          <p:cNvSpPr txBox="1"/>
          <p:nvPr/>
        </p:nvSpPr>
        <p:spPr>
          <a:xfrm>
            <a:off x="1135380" y="3692345"/>
            <a:ext cx="938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 </a:t>
            </a:r>
            <a:r>
              <a:rPr lang="pt-PT" sz="2400" dirty="0">
                <a:solidFill>
                  <a:schemeClr val="accent1"/>
                </a:solidFill>
              </a:rPr>
              <a:t>método de resolução de problemas 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tem em consideração todos os fatores envolvidos num sistema e decompõe um grande problema nas suas partes componentes, descobrindo como cada parte afeta o todo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494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7641B-2544-0FB3-4237-9BA4FC751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3D3A37E-1B52-AC0F-FB88-31FB67E24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023077"/>
            <a:ext cx="3461886" cy="97140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Fundamentos</a:t>
            </a:r>
            <a:r>
              <a:rPr lang="en-US" dirty="0"/>
              <a:t> do </a:t>
            </a:r>
            <a:r>
              <a:rPr lang="en-US" dirty="0" err="1"/>
              <a:t>pensamento</a:t>
            </a:r>
            <a:r>
              <a:rPr lang="en-US" dirty="0"/>
              <a:t> </a:t>
            </a:r>
            <a:r>
              <a:rPr lang="en-US" dirty="0" err="1"/>
              <a:t>sistémico</a:t>
            </a:r>
            <a:endParaRPr lang="en-GB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3DEDA0D-FF15-9056-9A9E-77E5B90F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Sub-Unit: Systems Thinking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199E3E5-DED8-179A-D82B-9C29BD268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9" name="Διάγραμμα 1250091225">
            <a:extLst>
              <a:ext uri="{FF2B5EF4-FFF2-40B4-BE49-F238E27FC236}">
                <a16:creationId xmlns:a16="http://schemas.microsoft.com/office/drawing/2014/main" id="{1C1F9030-F90B-FE95-BE7D-2918E1197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685893"/>
              </p:ext>
            </p:extLst>
          </p:nvPr>
        </p:nvGraphicFramePr>
        <p:xfrm>
          <a:off x="3855720" y="822960"/>
          <a:ext cx="7787640" cy="5533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8511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2A700-1611-3DD5-6C17-057EEE572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C189150B-750D-7C28-2161-3C2135C56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6" y="269962"/>
            <a:ext cx="11667313" cy="6475356"/>
          </a:xfrm>
          <a:prstGeom prst="rect">
            <a:avLst/>
          </a:prstGeom>
          <a:noFill/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507AD1E-2361-29C1-1AE8-E0930B2D7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Module: Horizontal skills / Learning Unit: Green skills / Sub-Unit: Systems Thinking</a:t>
            </a:r>
          </a:p>
        </p:txBody>
      </p:sp>
      <p:sp>
        <p:nvSpPr>
          <p:cNvPr id="3" name="Segnaposto numero diapositiva 2" hidden="1">
            <a:extLst>
              <a:ext uri="{FF2B5EF4-FFF2-40B4-BE49-F238E27FC236}">
                <a16:creationId xmlns:a16="http://schemas.microsoft.com/office/drawing/2014/main" id="{4C30881C-F9A7-47CC-0C96-0480E21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57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485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485D5-C575-8B94-67CE-A222CF5C4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5A521E4-BCC3-5CA5-CE11-559A8E24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Atividade prática n.º 7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DB99B9-E1D5-CE7E-D54F-9131AAEF4C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Sub-Unit: Systems Thinking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964679-A2B8-D026-7FC8-9713CD4FD1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55</a:t>
            </a:fld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F3B5D278-6836-37C6-A2A1-90C967D9C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8" y="1781175"/>
            <a:ext cx="10291355" cy="4394200"/>
          </a:xfrm>
        </p:spPr>
        <p:txBody>
          <a:bodyPr/>
          <a:lstStyle/>
          <a:p>
            <a:pPr marL="0" indent="0" algn="ctr">
              <a:buNone/>
            </a:pPr>
            <a:endParaRPr lang="en-US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800" i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t-PT" i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Atividade de grupo </a:t>
            </a:r>
          </a:p>
          <a:p>
            <a:pPr marL="0" indent="0" algn="ctr">
              <a:buNone/>
            </a:pPr>
            <a:r>
              <a:rPr lang="pt-PT" i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Tente dar exemplos de um problema que uma empresa agroalimentar possa enfrentar, identificando potenciais soluções: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pt-PT" i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Como Pensador Linear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pt-PT" i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Como Pensador Sistémico</a:t>
            </a:r>
            <a:endParaRPr lang="en-US" sz="2800" i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852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680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4243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794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99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FE630-8C38-5726-52A6-C489BE59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Os três pilares da sustentabilidade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7BE30D-4BBB-B618-5093-189B014C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Sustainability and related concepts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EBED3CF-60DC-AD4B-37DB-DFEB5428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22E6F1E-ED2A-716A-09FA-78E58BB94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58" y="1305820"/>
            <a:ext cx="5000495" cy="49119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9A39D8-A2C5-0923-C4AC-308CE903BBD0}"/>
              </a:ext>
            </a:extLst>
          </p:cNvPr>
          <p:cNvSpPr txBox="1"/>
          <p:nvPr/>
        </p:nvSpPr>
        <p:spPr>
          <a:xfrm>
            <a:off x="5244402" y="6048573"/>
            <a:ext cx="17031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(Fonte: </a:t>
            </a:r>
            <a:r>
              <a:rPr lang="en-GB" sz="1400" u="sng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  <a:hlinkClick r:id="rId3"/>
              </a:rPr>
              <a:t>eeec</a:t>
            </a:r>
            <a:r>
              <a:rPr lang="en-GB" sz="14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, 2023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1446442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55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D7BC42-C105-99F9-8EB2-0EA9E602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Os 4 </a:t>
            </a:r>
            <a:r>
              <a:rPr lang="pt-PT" dirty="0" err="1"/>
              <a:t>Rs</a:t>
            </a:r>
            <a:r>
              <a:rPr lang="pt-PT" dirty="0"/>
              <a:t> da Sustentabilidade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AB9142-6411-6685-EC1E-F0EE8EA56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6000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000" kern="100" dirty="0">
                <a:latin typeface="Calibri" panose="020F0502020204030204" pitchFamily="34" charset="0"/>
                <a:ea typeface="Calibri" panose="020F0502020204030204" pitchFamily="34" charset="0"/>
              </a:rPr>
              <a:t>Há quatro palavras-chave que descrevem a essência da sustentabilidade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it-IT" sz="2000" b="1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935DDE-FAB4-BF57-D77D-82C033DD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Sustainability and related concepts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B3A417-C906-3AAA-24EA-C886B2B6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Segnaposto contenuto 7">
            <a:extLst>
              <a:ext uri="{FF2B5EF4-FFF2-40B4-BE49-F238E27FC236}">
                <a16:creationId xmlns:a16="http://schemas.microsoft.com/office/drawing/2014/main" id="{CD748719-E857-F999-B714-69046D25E37C}"/>
              </a:ext>
            </a:extLst>
          </p:cNvPr>
          <p:cNvSpPr txBox="1">
            <a:spLocks/>
          </p:cNvSpPr>
          <p:nvPr/>
        </p:nvSpPr>
        <p:spPr>
          <a:xfrm>
            <a:off x="6085523" y="2700361"/>
            <a:ext cx="4811077" cy="2511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Reduzir - </a:t>
            </a:r>
            <a:r>
              <a:rPr lang="pt-PT" sz="2000" dirty="0">
                <a:ea typeface="Times New Roman" panose="02020603050405020304" pitchFamily="18" charset="0"/>
              </a:rPr>
              <a:t>limitar os resíduos e reduzir os níveis de consumo</a:t>
            </a: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Reutilizar - </a:t>
            </a:r>
            <a:r>
              <a:rPr lang="pt-PT" sz="2000" dirty="0">
                <a:ea typeface="Times New Roman" panose="02020603050405020304" pitchFamily="18" charset="0"/>
              </a:rPr>
              <a:t>em vez de deitar fora os resíduos, utilize-os novamente</a:t>
            </a: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Reciclar - </a:t>
            </a:r>
            <a:r>
              <a:rPr lang="pt-PT" sz="2000" dirty="0">
                <a:ea typeface="Times New Roman" panose="02020603050405020304" pitchFamily="18" charset="0"/>
              </a:rPr>
              <a:t>reciclar de forma responsável</a:t>
            </a: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Repensar - </a:t>
            </a:r>
            <a:r>
              <a:rPr lang="pt-PT" sz="2000" dirty="0">
                <a:ea typeface="Times New Roman" panose="02020603050405020304" pitchFamily="18" charset="0"/>
              </a:rPr>
              <a:t>parar e refletir sobre a quantidade de coisas que consome</a:t>
            </a:r>
            <a:endParaRPr lang="en-GB" dirty="0"/>
          </a:p>
        </p:txBody>
      </p:sp>
      <p:pic>
        <p:nvPicPr>
          <p:cNvPr id="1026" name="Εικόνα 1250091202" descr="Reduce - Reuse - Recycle">
            <a:extLst>
              <a:ext uri="{FF2B5EF4-FFF2-40B4-BE49-F238E27FC236}">
                <a16:creationId xmlns:a16="http://schemas.microsoft.com/office/drawing/2014/main" id="{FA6E74E7-D815-B4C8-3287-0A92CA1A0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3" y="2425699"/>
            <a:ext cx="5156464" cy="307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Πλαίσιο κειμένου 1250091204">
            <a:extLst>
              <a:ext uri="{FF2B5EF4-FFF2-40B4-BE49-F238E27FC236}">
                <a16:creationId xmlns:a16="http://schemas.microsoft.com/office/drawing/2014/main" id="{D4EA009E-7FCF-4291-BEBB-B6FFBD63C813}"/>
              </a:ext>
            </a:extLst>
          </p:cNvPr>
          <p:cNvSpPr txBox="1"/>
          <p:nvPr/>
        </p:nvSpPr>
        <p:spPr>
          <a:xfrm>
            <a:off x="1534927" y="5645310"/>
            <a:ext cx="2991353" cy="4521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4 </a:t>
            </a:r>
            <a:r>
              <a:rPr lang="pt-PT" sz="1200" b="1" dirty="0" err="1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R's</a:t>
            </a:r>
            <a:r>
              <a:rPr lang="pt-PT" sz="12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sustentabilidade Fonte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4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0AA5B-9098-2829-7D8A-C480FB0EC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40905D-16F8-CC3C-5B89-89B595D46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Benefícios</a:t>
            </a:r>
            <a:r>
              <a:rPr lang="en-US" dirty="0"/>
              <a:t> da </a:t>
            </a:r>
            <a:r>
              <a:rPr lang="en-US" dirty="0" err="1"/>
              <a:t>agricultura</a:t>
            </a:r>
            <a:r>
              <a:rPr lang="en-US" dirty="0"/>
              <a:t> </a:t>
            </a:r>
            <a:r>
              <a:rPr lang="en-US" dirty="0" err="1"/>
              <a:t>sustentável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7D742D-F136-D2D6-A394-5284040F6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6000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000" kern="100" dirty="0">
                <a:latin typeface="Calibri" panose="020F0502020204030204" pitchFamily="34" charset="0"/>
                <a:ea typeface="Calibri" panose="020F0502020204030204" pitchFamily="34" charset="0"/>
              </a:rPr>
              <a:t>Há muitas razões que levam à integração de práticas agrícolas sustentáveis, tais como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it-IT" sz="2000" b="1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DAF2FAC-758C-755D-ACBC-C4EE4387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Sustainability and related concepts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9288FCB-9ABE-DD41-9E35-C9F99A6E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Segnaposto contenuto 7">
            <a:extLst>
              <a:ext uri="{FF2B5EF4-FFF2-40B4-BE49-F238E27FC236}">
                <a16:creationId xmlns:a16="http://schemas.microsoft.com/office/drawing/2014/main" id="{17B0B4D9-A967-85E3-987B-AAEF23179A68}"/>
              </a:ext>
            </a:extLst>
          </p:cNvPr>
          <p:cNvSpPr txBox="1">
            <a:spLocks/>
          </p:cNvSpPr>
          <p:nvPr/>
        </p:nvSpPr>
        <p:spPr>
          <a:xfrm>
            <a:off x="789623" y="2443478"/>
            <a:ext cx="5039677" cy="3411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Promoção da </a:t>
            </a:r>
            <a:r>
              <a:rPr lang="pt-PT" sz="2000" b="1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biodiversidade</a:t>
            </a:r>
            <a:r>
              <a:rPr lang="pt-PT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da vida vegetal e animal local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000" b="1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Redução dos resíduos agrícolas 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000" b="1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Conservação da água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Promoção da </a:t>
            </a:r>
            <a:r>
              <a:rPr lang="pt-PT" sz="2000" b="1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saúde e da fertilidade do solo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Captura de </a:t>
            </a:r>
            <a:r>
              <a:rPr lang="pt-PT" sz="2000" b="1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carbono no solo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Promoção da </a:t>
            </a:r>
            <a:r>
              <a:rPr lang="pt-PT" sz="2000" b="1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eficiência energética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Diminuição das </a:t>
            </a:r>
            <a:r>
              <a:rPr lang="pt-PT" sz="2000" b="1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emissões de gases com efeito de estufa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Criação de </a:t>
            </a:r>
            <a:r>
              <a:rPr lang="pt-PT" sz="2000" b="1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oportunidades económicas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6" name="Picture 5" descr="A green sign with white text&#10;&#10;Description automatically generated">
            <a:extLst>
              <a:ext uri="{FF2B5EF4-FFF2-40B4-BE49-F238E27FC236}">
                <a16:creationId xmlns:a16="http://schemas.microsoft.com/office/drawing/2014/main" id="{BFFBF489-185D-72D6-73AB-17794A0F4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85545" y="2394517"/>
            <a:ext cx="5116832" cy="34112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670C7-E212-6CA6-3985-8286C5BE9DCD}"/>
              </a:ext>
            </a:extLst>
          </p:cNvPr>
          <p:cNvSpPr txBox="1"/>
          <p:nvPr/>
        </p:nvSpPr>
        <p:spPr>
          <a:xfrm>
            <a:off x="7462837" y="5921753"/>
            <a:ext cx="39395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/>
              <a:t>Esta fotografia de Autor desconhecido está licenciada sob CC BY-SA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9675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Atividade prática #1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Module: Horizontal skills / Learning Unit: Green skills / Sub Unit: Sustainability and related concepts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766B8E2-068B-EEA1-A5E2-380A72508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8" y="1781175"/>
            <a:ext cx="10291355" cy="4394200"/>
          </a:xfrm>
        </p:spPr>
        <p:txBody>
          <a:bodyPr/>
          <a:lstStyle/>
          <a:p>
            <a:pPr marL="0" indent="0" algn="ctr">
              <a:buNone/>
            </a:pPr>
            <a:endParaRPr lang="en-US" sz="28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8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t-PT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Debate em grupo</a:t>
            </a:r>
          </a:p>
          <a:p>
            <a:pPr marL="0" indent="0" algn="ctr">
              <a:buNone/>
            </a:pPr>
            <a:r>
              <a:rPr lang="pt-PT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Pode dar exemplos de sustentabilidade ambiental, social e económica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?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068357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39D7B13-89CB-6947-98A3-110CF513C419}" vid="{8C3FCB74-990D-A34C-BE58-DA2F45AA14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1986</TotalTime>
  <Words>3617</Words>
  <Application>Microsoft Office PowerPoint</Application>
  <PresentationFormat>Ecrã Panorâmico</PresentationFormat>
  <Paragraphs>341</Paragraphs>
  <Slides>60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60</vt:i4>
      </vt:variant>
    </vt:vector>
  </HeadingPairs>
  <TitlesOfParts>
    <vt:vector size="70" baseType="lpstr">
      <vt:lpstr>Arial</vt:lpstr>
      <vt:lpstr>Calibri</vt:lpstr>
      <vt:lpstr>Calibri Light</vt:lpstr>
      <vt:lpstr>Minion Pro</vt:lpstr>
      <vt:lpstr>Open Sans</vt:lpstr>
      <vt:lpstr>Söhne</vt:lpstr>
      <vt:lpstr>Symbol</vt:lpstr>
      <vt:lpstr>Times New Roman</vt:lpstr>
      <vt:lpstr>Wingdings</vt:lpstr>
      <vt:lpstr>Tema1</vt:lpstr>
      <vt:lpstr>Apresentação do PowerPoint</vt:lpstr>
      <vt:lpstr>Curso: VET Módulo: Competências horizontais Unidade Curricular: Competências Verdes (E2)</vt:lpstr>
      <vt:lpstr>Conteúdo</vt:lpstr>
      <vt:lpstr>O conceito de sustentabilidade</vt:lpstr>
      <vt:lpstr>O conceito de sustentabilidade</vt:lpstr>
      <vt:lpstr>Os três pilares da sustentabilidade</vt:lpstr>
      <vt:lpstr>Os 4 Rs da Sustentabilidade</vt:lpstr>
      <vt:lpstr>Benefícios da agricultura sustentável</vt:lpstr>
      <vt:lpstr>Atividade prática #1</vt:lpstr>
      <vt:lpstr>Bioeconomia</vt:lpstr>
      <vt:lpstr>Bioeconomia</vt:lpstr>
      <vt:lpstr>Ligação com os 17 ODS</vt:lpstr>
      <vt:lpstr>A relação com a economia verde</vt:lpstr>
      <vt:lpstr>Economia Circular</vt:lpstr>
      <vt:lpstr>Transição para uma economia circular</vt:lpstr>
      <vt:lpstr>Atividade prática #2</vt:lpstr>
      <vt:lpstr>Apresentação do PowerPoint</vt:lpstr>
      <vt:lpstr>Apresentação do PowerPoint</vt:lpstr>
      <vt:lpstr>Conteúdo</vt:lpstr>
      <vt:lpstr>Agenda 2030 da ONU e os ODS</vt:lpstr>
      <vt:lpstr>Agricultura</vt:lpstr>
      <vt:lpstr>Os ODS e o contexto da bioeconomia e da agricultura</vt:lpstr>
      <vt:lpstr>Atividade prática #3</vt:lpstr>
      <vt:lpstr>O Pacto Ecológico Europeu</vt:lpstr>
      <vt:lpstr>O Pacto Ecológico Europeu: múltiplos objetivos</vt:lpstr>
      <vt:lpstr>Estratégia "do prado ao prato "</vt:lpstr>
      <vt:lpstr>A "viagem do prado ao prato "</vt:lpstr>
      <vt:lpstr>Os 4 pilares da estratégia</vt:lpstr>
      <vt:lpstr>Atividade prática n.º 4</vt:lpstr>
      <vt:lpstr>Apresentação do PowerPoint</vt:lpstr>
      <vt:lpstr>Apresentação do PowerPoint</vt:lpstr>
      <vt:lpstr>Conteúdo</vt:lpstr>
      <vt:lpstr>Gestão de resíduos</vt:lpstr>
      <vt:lpstr>Conceitos ligados </vt:lpstr>
      <vt:lpstr>Gestão de resíduos agrícolas</vt:lpstr>
      <vt:lpstr>Benefícios da gestão de resíduos agrícolas</vt:lpstr>
      <vt:lpstr>Atividade prática n.º 5</vt:lpstr>
      <vt:lpstr>Apresentação do PowerPoint</vt:lpstr>
      <vt:lpstr>Apresentação do PowerPoint</vt:lpstr>
      <vt:lpstr>Conteúdo</vt:lpstr>
      <vt:lpstr>O "Antropoceno’’</vt:lpstr>
      <vt:lpstr>Sectores que contribuem para as alterações climáticas</vt:lpstr>
      <vt:lpstr>O papel da agricultura num clima em constante mudança</vt:lpstr>
      <vt:lpstr>O papel da agricultura num clima em constante mudança</vt:lpstr>
      <vt:lpstr>O papel da agricultura num clima em constante mudança</vt:lpstr>
      <vt:lpstr>Pegada ambiental</vt:lpstr>
      <vt:lpstr>Pegada ambiental</vt:lpstr>
      <vt:lpstr>Pegada ambiental</vt:lpstr>
      <vt:lpstr>Atividade prática #6</vt:lpstr>
      <vt:lpstr>Apresentação do PowerPoint</vt:lpstr>
      <vt:lpstr>Conteúdo</vt:lpstr>
      <vt:lpstr>Pensamento sistémico</vt:lpstr>
      <vt:lpstr>Fundamentos do pensamento sistémico</vt:lpstr>
      <vt:lpstr>Apresentação do PowerPoint</vt:lpstr>
      <vt:lpstr>Atividade prática n.º 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Joaquim Fernando Moreira da Silva</cp:lastModifiedBy>
  <cp:revision>74</cp:revision>
  <dcterms:created xsi:type="dcterms:W3CDTF">2022-08-02T09:54:50Z</dcterms:created>
  <dcterms:modified xsi:type="dcterms:W3CDTF">2024-04-26T11:57:52Z</dcterms:modified>
</cp:coreProperties>
</file>