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nva Sans Bold" panose="020B0604020202020204" charset="0"/>
      <p:regular r:id="rId40"/>
    </p:embeddedFont>
    <p:embeddedFont>
      <p:font typeface="TT Rounds Condensed" panose="020B0604020202020204" charset="0"/>
      <p:regular r:id="rId41"/>
    </p:embeddedFont>
    <p:embeddedFont>
      <p:font typeface="TT Rounds Condensed Bold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4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sv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62200" y="1801603"/>
            <a:ext cx="12752514" cy="6683794"/>
          </a:xfrm>
          <a:custGeom>
            <a:avLst/>
            <a:gdLst/>
            <a:ahLst/>
            <a:cxnLst/>
            <a:rect l="l" t="t" r="r" b="b"/>
            <a:pathLst>
              <a:path w="12752514" h="6683794">
                <a:moveTo>
                  <a:pt x="0" y="0"/>
                </a:moveTo>
                <a:lnTo>
                  <a:pt x="12752514" y="0"/>
                </a:lnTo>
                <a:lnTo>
                  <a:pt x="12752514" y="6683794"/>
                </a:lnTo>
                <a:lnTo>
                  <a:pt x="0" y="6683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PT" dirty="0"/>
          </a:p>
        </p:txBody>
      </p:sp>
      <p:sp>
        <p:nvSpPr>
          <p:cNvPr id="4" name="TextBox 4"/>
          <p:cNvSpPr txBox="1"/>
          <p:nvPr/>
        </p:nvSpPr>
        <p:spPr>
          <a:xfrm>
            <a:off x="16436340" y="9580245"/>
            <a:ext cx="502920" cy="456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10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Skills/ Sub Unit: Entrepreneurial Environment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96298" y="3314700"/>
            <a:ext cx="10495403" cy="5741294"/>
          </a:xfrm>
          <a:custGeom>
            <a:avLst/>
            <a:gdLst/>
            <a:ahLst/>
            <a:cxnLst/>
            <a:rect l="l" t="t" r="r" b="b"/>
            <a:pathLst>
              <a:path w="10495403" h="5741294">
                <a:moveTo>
                  <a:pt x="0" y="0"/>
                </a:moveTo>
                <a:lnTo>
                  <a:pt x="10495404" y="0"/>
                </a:lnTo>
                <a:lnTo>
                  <a:pt x="10495404" y="5741294"/>
                </a:lnTo>
                <a:lnTo>
                  <a:pt x="0" y="5741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26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PT" dirty="0"/>
          </a:p>
        </p:txBody>
      </p:sp>
      <p:sp>
        <p:nvSpPr>
          <p:cNvPr id="4" name="TextBox 4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11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5284" y="2616130"/>
            <a:ext cx="7440811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2.2 </a:t>
            </a:r>
            <a:r>
              <a:rPr lang="pt-PT" sz="2999" u="sng" spc="28" dirty="0">
                <a:solidFill>
                  <a:srgbClr val="94C020"/>
                </a:solidFill>
                <a:latin typeface="TT Rounds Condensed"/>
              </a:rPr>
              <a:t>Análise estratégica do ambiente externo </a:t>
            </a: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5284" y="1725166"/>
            <a:ext cx="16344016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2.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Ambiente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empresarial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Skills/ Sub Unit: Entrepreneurial Environment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87966" y="2040993"/>
            <a:ext cx="7213597" cy="6205014"/>
            <a:chOff x="0" y="0"/>
            <a:chExt cx="9618129" cy="8273352"/>
          </a:xfrm>
        </p:grpSpPr>
        <p:sp>
          <p:nvSpPr>
            <p:cNvPr id="4" name="Freeform 4"/>
            <p:cNvSpPr/>
            <p:nvPr/>
          </p:nvSpPr>
          <p:spPr>
            <a:xfrm>
              <a:off x="319821" y="41524"/>
              <a:ext cx="9047937" cy="8231827"/>
            </a:xfrm>
            <a:custGeom>
              <a:avLst/>
              <a:gdLst/>
              <a:ahLst/>
              <a:cxnLst/>
              <a:rect l="l" t="t" r="r" b="b"/>
              <a:pathLst>
                <a:path w="9047937" h="8231827">
                  <a:moveTo>
                    <a:pt x="0" y="0"/>
                  </a:moveTo>
                  <a:lnTo>
                    <a:pt x="9047937" y="0"/>
                  </a:lnTo>
                  <a:lnTo>
                    <a:pt x="9047937" y="8231828"/>
                  </a:lnTo>
                  <a:lnTo>
                    <a:pt x="0" y="8231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532" r="-2538" b="-2406"/>
              </a:stretch>
            </a:blipFill>
            <a:ln w="38100" cap="rnd">
              <a:solidFill>
                <a:srgbClr val="FFFFFF"/>
              </a:solidFill>
              <a:prstDash val="solid"/>
              <a:round/>
            </a:ln>
          </p:spPr>
        </p:sp>
        <p:grpSp>
          <p:nvGrpSpPr>
            <p:cNvPr id="5" name="Group 5"/>
            <p:cNvGrpSpPr/>
            <p:nvPr/>
          </p:nvGrpSpPr>
          <p:grpSpPr>
            <a:xfrm>
              <a:off x="228078" y="41524"/>
              <a:ext cx="3456236" cy="2781237"/>
              <a:chOff x="0" y="0"/>
              <a:chExt cx="663355" cy="53380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63355" cy="533802"/>
              </a:xfrm>
              <a:custGeom>
                <a:avLst/>
                <a:gdLst/>
                <a:ahLst/>
                <a:cxnLst/>
                <a:rect l="l" t="t" r="r" b="b"/>
                <a:pathLst>
                  <a:path w="663355" h="533802">
                    <a:moveTo>
                      <a:pt x="0" y="0"/>
                    </a:moveTo>
                    <a:lnTo>
                      <a:pt x="663355" y="0"/>
                    </a:lnTo>
                    <a:lnTo>
                      <a:pt x="663355" y="533802"/>
                    </a:lnTo>
                    <a:lnTo>
                      <a:pt x="0" y="53380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663355" cy="5338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5175480"/>
              <a:ext cx="3413152" cy="3097872"/>
              <a:chOff x="0" y="0"/>
              <a:chExt cx="655086" cy="59457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55086" cy="594574"/>
              </a:xfrm>
              <a:custGeom>
                <a:avLst/>
                <a:gdLst/>
                <a:ahLst/>
                <a:cxnLst/>
                <a:rect l="l" t="t" r="r" b="b"/>
                <a:pathLst>
                  <a:path w="655086" h="594574">
                    <a:moveTo>
                      <a:pt x="0" y="0"/>
                    </a:moveTo>
                    <a:lnTo>
                      <a:pt x="655086" y="0"/>
                    </a:lnTo>
                    <a:lnTo>
                      <a:pt x="655086" y="594574"/>
                    </a:lnTo>
                    <a:lnTo>
                      <a:pt x="0" y="59457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0"/>
                <a:ext cx="655086" cy="5945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6460514" y="0"/>
              <a:ext cx="2907244" cy="3157185"/>
              <a:chOff x="0" y="0"/>
              <a:chExt cx="557987" cy="60595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557987" cy="605958"/>
              </a:xfrm>
              <a:custGeom>
                <a:avLst/>
                <a:gdLst/>
                <a:ahLst/>
                <a:cxnLst/>
                <a:rect l="l" t="t" r="r" b="b"/>
                <a:pathLst>
                  <a:path w="557987" h="605958">
                    <a:moveTo>
                      <a:pt x="0" y="0"/>
                    </a:moveTo>
                    <a:lnTo>
                      <a:pt x="557987" y="0"/>
                    </a:lnTo>
                    <a:lnTo>
                      <a:pt x="557987" y="605958"/>
                    </a:lnTo>
                    <a:lnTo>
                      <a:pt x="0" y="60595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0"/>
                <a:ext cx="557987" cy="60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6460514" y="5175480"/>
              <a:ext cx="3157615" cy="2942162"/>
              <a:chOff x="0" y="0"/>
              <a:chExt cx="606041" cy="56468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06041" cy="564689"/>
              </a:xfrm>
              <a:custGeom>
                <a:avLst/>
                <a:gdLst/>
                <a:ahLst/>
                <a:cxnLst/>
                <a:rect l="l" t="t" r="r" b="b"/>
                <a:pathLst>
                  <a:path w="606041" h="564689">
                    <a:moveTo>
                      <a:pt x="0" y="0"/>
                    </a:moveTo>
                    <a:lnTo>
                      <a:pt x="606041" y="0"/>
                    </a:lnTo>
                    <a:lnTo>
                      <a:pt x="606041" y="564689"/>
                    </a:lnTo>
                    <a:lnTo>
                      <a:pt x="0" y="56468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0"/>
                <a:ext cx="606041" cy="5646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0277993" y="2040993"/>
            <a:ext cx="6205014" cy="6205014"/>
          </a:xfrm>
          <a:custGeom>
            <a:avLst/>
            <a:gdLst/>
            <a:ahLst/>
            <a:cxnLst/>
            <a:rect l="l" t="t" r="r" b="b"/>
            <a:pathLst>
              <a:path w="6205014" h="6205014">
                <a:moveTo>
                  <a:pt x="0" y="0"/>
                </a:moveTo>
                <a:lnTo>
                  <a:pt x="6205014" y="0"/>
                </a:lnTo>
                <a:lnTo>
                  <a:pt x="6205014" y="6205014"/>
                </a:lnTo>
                <a:lnTo>
                  <a:pt x="0" y="6205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TextBox 18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12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15284" y="4419545"/>
            <a:ext cx="8398765" cy="248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pt-PT" sz="2000" dirty="0">
                <a:solidFill>
                  <a:srgbClr val="000000"/>
                </a:solidFill>
                <a:latin typeface="TT Rounds Condensed"/>
              </a:rPr>
              <a:t>Espera-se que cada potencial empresário beneficie da experiência acumulada de uma comunidade empresarial e que esteja motivado para ser ativo neste ambiente.</a:t>
            </a:r>
          </a:p>
          <a:p>
            <a:pPr algn="just">
              <a:lnSpc>
                <a:spcPts val="2800"/>
              </a:lnSpc>
            </a:pPr>
            <a:endParaRPr lang="pt-PT" sz="20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ts val="2800"/>
              </a:lnSpc>
            </a:pPr>
            <a:r>
              <a:rPr lang="pt-PT" sz="2000" dirty="0">
                <a:solidFill>
                  <a:srgbClr val="000000"/>
                </a:solidFill>
                <a:latin typeface="TT Rounds Condensed"/>
              </a:rPr>
              <a:t>Por conseguinte, não há dúvida de que o nível de atividade empresarial é uma amostra da cultura de uma sociedade e reflete certamente as suas características culturais. </a:t>
            </a:r>
            <a:endParaRPr lang="en-US" sz="20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15284" y="1725166"/>
            <a:ext cx="16344016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2.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Ambiente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empresarial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5284" y="3462821"/>
            <a:ext cx="736862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2.2 </a:t>
            </a:r>
            <a:r>
              <a:rPr lang="pt-PT" sz="2999" u="sng" spc="28" dirty="0">
                <a:solidFill>
                  <a:srgbClr val="94C020"/>
                </a:solidFill>
                <a:latin typeface="TT Rounds Condensed"/>
              </a:rPr>
              <a:t>Análise estratégica do ambiente externo </a:t>
            </a: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 / Sub Unit: Entrepreneurial Environment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13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15284" y="2540516"/>
            <a:ext cx="16230600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pt-PT" sz="1999" dirty="0">
                <a:solidFill>
                  <a:srgbClr val="000000"/>
                </a:solidFill>
                <a:latin typeface="TT Rounds Condensed"/>
              </a:rPr>
              <a:t>O Business </a:t>
            </a:r>
            <a:r>
              <a:rPr lang="pt-PT" sz="1999" dirty="0" err="1">
                <a:solidFill>
                  <a:srgbClr val="000000"/>
                </a:solidFill>
                <a:latin typeface="TT Rounds Condensed"/>
              </a:rPr>
              <a:t>Model</a:t>
            </a:r>
            <a:r>
              <a:rPr lang="pt-PT" sz="1999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pt-PT" sz="1999" dirty="0" err="1">
                <a:solidFill>
                  <a:srgbClr val="000000"/>
                </a:solidFill>
                <a:latin typeface="TT Rounds Condensed"/>
              </a:rPr>
              <a:t>Canvas</a:t>
            </a:r>
            <a:r>
              <a:rPr lang="pt-PT" sz="1999" dirty="0">
                <a:solidFill>
                  <a:srgbClr val="000000"/>
                </a:solidFill>
                <a:latin typeface="TT Rounds Condensed"/>
              </a:rPr>
              <a:t> inclui 9 áreas de interesse que descrevem os fatores críticos que o candidato a empresário deve analisar para tirar conclusões claras sobre a perspetiva da sua ideia</a:t>
            </a:r>
            <a:r>
              <a:rPr lang="en-US" sz="1999" dirty="0">
                <a:solidFill>
                  <a:srgbClr val="000000"/>
                </a:solidFill>
                <a:latin typeface="TT Rounds Condensed"/>
              </a:rPr>
              <a:t>. </a:t>
            </a:r>
          </a:p>
        </p:txBody>
      </p:sp>
      <p:sp>
        <p:nvSpPr>
          <p:cNvPr id="5" name="Freeform 5"/>
          <p:cNvSpPr/>
          <p:nvPr/>
        </p:nvSpPr>
        <p:spPr>
          <a:xfrm>
            <a:off x="4336387" y="3612142"/>
            <a:ext cx="8815126" cy="5106951"/>
          </a:xfrm>
          <a:custGeom>
            <a:avLst/>
            <a:gdLst/>
            <a:ahLst/>
            <a:cxnLst/>
            <a:rect l="l" t="t" r="r" b="b"/>
            <a:pathLst>
              <a:path w="8815126" h="5106951">
                <a:moveTo>
                  <a:pt x="0" y="0"/>
                </a:moveTo>
                <a:lnTo>
                  <a:pt x="8815126" y="0"/>
                </a:lnTo>
                <a:lnTo>
                  <a:pt x="8815126" y="5106950"/>
                </a:lnTo>
                <a:lnTo>
                  <a:pt x="0" y="5106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70"/>
            </a:stretch>
          </a:blipFill>
          <a:ln w="47625" cap="sq">
            <a:solidFill>
              <a:srgbClr val="94C020"/>
            </a:solidFill>
            <a:prstDash val="solid"/>
            <a:miter/>
          </a:ln>
        </p:spPr>
      </p:sp>
      <p:sp>
        <p:nvSpPr>
          <p:cNvPr id="6" name="TextBox 6"/>
          <p:cNvSpPr txBox="1"/>
          <p:nvPr/>
        </p:nvSpPr>
        <p:spPr>
          <a:xfrm>
            <a:off x="915284" y="1725166"/>
            <a:ext cx="16344016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3.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Modelo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de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negócio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Skills/ Sub Unit: Business Model Canvas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717953" y="9541669"/>
            <a:ext cx="221307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14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15284" y="1725166"/>
            <a:ext cx="16344016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3.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Modelo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de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negócio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</a:t>
            </a:r>
          </a:p>
        </p:txBody>
      </p:sp>
      <p:sp>
        <p:nvSpPr>
          <p:cNvPr id="5" name="Freeform 5"/>
          <p:cNvSpPr/>
          <p:nvPr/>
        </p:nvSpPr>
        <p:spPr>
          <a:xfrm>
            <a:off x="3677876" y="2781300"/>
            <a:ext cx="10818831" cy="5431923"/>
          </a:xfrm>
          <a:custGeom>
            <a:avLst/>
            <a:gdLst/>
            <a:ahLst/>
            <a:cxnLst/>
            <a:rect l="l" t="t" r="r" b="b"/>
            <a:pathLst>
              <a:path w="10818831" h="5431923">
                <a:moveTo>
                  <a:pt x="0" y="0"/>
                </a:moveTo>
                <a:lnTo>
                  <a:pt x="10818830" y="0"/>
                </a:lnTo>
                <a:lnTo>
                  <a:pt x="10818830" y="5431924"/>
                </a:lnTo>
                <a:lnTo>
                  <a:pt x="0" y="54319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 / Sub Unit: Business Model Canvas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716762" y="9541669"/>
            <a:ext cx="222498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15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15284" y="1725166"/>
            <a:ext cx="16344016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3.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Modelo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de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negócio</a:t>
            </a:r>
            <a:endParaRPr lang="en-US" sz="45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18816" y="4456000"/>
            <a:ext cx="7200828" cy="2799654"/>
          </a:xfrm>
          <a:custGeom>
            <a:avLst/>
            <a:gdLst/>
            <a:ahLst/>
            <a:cxnLst/>
            <a:rect l="l" t="t" r="r" b="b"/>
            <a:pathLst>
              <a:path w="7200828" h="2799654">
                <a:moveTo>
                  <a:pt x="0" y="0"/>
                </a:moveTo>
                <a:lnTo>
                  <a:pt x="7200827" y="0"/>
                </a:lnTo>
                <a:lnTo>
                  <a:pt x="7200827" y="2799654"/>
                </a:lnTo>
                <a:lnTo>
                  <a:pt x="0" y="279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80" r="-100316"/>
            </a:stretch>
          </a:blipFill>
        </p:spPr>
        <p:txBody>
          <a:bodyPr/>
          <a:lstStyle/>
          <a:p>
            <a:endParaRPr lang="pt-PT" dirty="0"/>
          </a:p>
        </p:txBody>
      </p:sp>
      <p:sp>
        <p:nvSpPr>
          <p:cNvPr id="6" name="Freeform 6"/>
          <p:cNvSpPr/>
          <p:nvPr/>
        </p:nvSpPr>
        <p:spPr>
          <a:xfrm>
            <a:off x="9019643" y="4456000"/>
            <a:ext cx="7336125" cy="2847755"/>
          </a:xfrm>
          <a:custGeom>
            <a:avLst/>
            <a:gdLst/>
            <a:ahLst/>
            <a:cxnLst/>
            <a:rect l="l" t="t" r="r" b="b"/>
            <a:pathLst>
              <a:path w="7336125" h="2847755">
                <a:moveTo>
                  <a:pt x="0" y="0"/>
                </a:moveTo>
                <a:lnTo>
                  <a:pt x="7336125" y="0"/>
                </a:lnTo>
                <a:lnTo>
                  <a:pt x="7336125" y="2847755"/>
                </a:lnTo>
                <a:lnTo>
                  <a:pt x="0" y="28477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000" t="-2580"/>
            </a:stretch>
          </a:blipFill>
        </p:spPr>
        <p:txBody>
          <a:bodyPr/>
          <a:lstStyle/>
          <a:p>
            <a:endParaRPr lang="pt-PT" dirty="0"/>
          </a:p>
        </p:txBody>
      </p:sp>
      <p:sp>
        <p:nvSpPr>
          <p:cNvPr id="7" name="TextBox 7"/>
          <p:cNvSpPr txBox="1"/>
          <p:nvPr/>
        </p:nvSpPr>
        <p:spPr>
          <a:xfrm>
            <a:off x="915284" y="2680695"/>
            <a:ext cx="15910560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pt-PT" sz="2000" dirty="0">
                <a:solidFill>
                  <a:srgbClr val="000000"/>
                </a:solidFill>
                <a:latin typeface="TT Rounds Condensed"/>
              </a:rPr>
              <a:t>O ponto final da análise </a:t>
            </a:r>
            <a:r>
              <a:rPr lang="pt-PT" sz="2000" dirty="0" err="1">
                <a:solidFill>
                  <a:srgbClr val="000000"/>
                </a:solidFill>
                <a:latin typeface="TT Rounds Condensed"/>
              </a:rPr>
              <a:t>Canvas</a:t>
            </a:r>
            <a:r>
              <a:rPr lang="pt-PT" sz="2000" dirty="0">
                <a:solidFill>
                  <a:srgbClr val="000000"/>
                </a:solidFill>
                <a:latin typeface="TT Rounds Condensed"/>
              </a:rPr>
              <a:t> é a investigação e análise dos elementos de custo que criam o valor gerado pela nossa empresa. Quais são os principais custos que temos e que recursos ou atividades críticas custam mais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?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Skills/ Sub Unit: Business Model Canvas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55757" y="2968694"/>
            <a:ext cx="8672527" cy="5328030"/>
          </a:xfrm>
          <a:custGeom>
            <a:avLst/>
            <a:gdLst/>
            <a:ahLst/>
            <a:cxnLst/>
            <a:rect l="l" t="t" r="r" b="b"/>
            <a:pathLst>
              <a:path w="8672527" h="5328030">
                <a:moveTo>
                  <a:pt x="0" y="0"/>
                </a:moveTo>
                <a:lnTo>
                  <a:pt x="8672528" y="0"/>
                </a:lnTo>
                <a:lnTo>
                  <a:pt x="8672528" y="5328030"/>
                </a:lnTo>
                <a:lnTo>
                  <a:pt x="0" y="5328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16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712915" y="2767692"/>
            <a:ext cx="4476929" cy="5058677"/>
          </a:xfrm>
          <a:custGeom>
            <a:avLst/>
            <a:gdLst/>
            <a:ahLst/>
            <a:cxnLst/>
            <a:rect l="l" t="t" r="r" b="b"/>
            <a:pathLst>
              <a:path w="4476929" h="5058677">
                <a:moveTo>
                  <a:pt x="0" y="0"/>
                </a:moveTo>
                <a:lnTo>
                  <a:pt x="4476930" y="0"/>
                </a:lnTo>
                <a:lnTo>
                  <a:pt x="4476930" y="5058677"/>
                </a:lnTo>
                <a:lnTo>
                  <a:pt x="0" y="50586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475810">
            <a:off x="2323230" y="4609220"/>
            <a:ext cx="3263264" cy="247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pt-PT" sz="2000" dirty="0">
                <a:solidFill>
                  <a:srgbClr val="000000"/>
                </a:solidFill>
                <a:latin typeface="TT Rounds Condensed"/>
              </a:rPr>
              <a:t>O modelo de negócio apresentado na figura seguinte representa a definição de um negócio, que foi realizada a partir da análise de um negócio de sucesso, gerido por </a:t>
            </a:r>
            <a:r>
              <a:rPr lang="pt-PT" sz="2000" dirty="0" err="1">
                <a:solidFill>
                  <a:srgbClr val="000000"/>
                </a:solidFill>
                <a:latin typeface="TT Rounds Condensed"/>
              </a:rPr>
              <a:t>Cacoda</a:t>
            </a:r>
            <a:r>
              <a:rPr lang="pt-PT" sz="2000" dirty="0">
                <a:solidFill>
                  <a:srgbClr val="000000"/>
                </a:solidFill>
                <a:latin typeface="TT Rounds Condensed"/>
              </a:rPr>
              <a:t> Poe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5284" y="1725166"/>
            <a:ext cx="16344016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3.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Modelo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de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negócio</a:t>
            </a:r>
            <a:endParaRPr lang="en-US" sz="45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 / Sub Unit: Business Model Canvas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49608" y="210901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20533">
            <a:off x="10945069" y="5796575"/>
            <a:ext cx="3534343" cy="3129500"/>
          </a:xfrm>
          <a:custGeom>
            <a:avLst/>
            <a:gdLst/>
            <a:ahLst/>
            <a:cxnLst/>
            <a:rect l="l" t="t" r="r" b="b"/>
            <a:pathLst>
              <a:path w="3534343" h="3129500">
                <a:moveTo>
                  <a:pt x="0" y="0"/>
                </a:moveTo>
                <a:lnTo>
                  <a:pt x="3534343" y="0"/>
                </a:lnTo>
                <a:lnTo>
                  <a:pt x="3534343" y="3129500"/>
                </a:lnTo>
                <a:lnTo>
                  <a:pt x="0" y="3129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17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71992" y="1770683"/>
            <a:ext cx="16344016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4. Plano de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negócios</a:t>
            </a:r>
            <a:endParaRPr lang="en-US" sz="45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2850881"/>
            <a:ext cx="214476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4.1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Definição</a:t>
            </a: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 </a:t>
            </a: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3528244"/>
            <a:ext cx="1168354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99"/>
              </a:lnSpc>
              <a:spcBef>
                <a:spcPct val="0"/>
              </a:spcBef>
            </a:pPr>
            <a:r>
              <a:rPr lang="pt-PT" sz="1999" spc="17" dirty="0">
                <a:solidFill>
                  <a:srgbClr val="000000"/>
                </a:solidFill>
                <a:latin typeface="TT Rounds Condensed"/>
              </a:rPr>
              <a:t>Descreve onde estamos, para onde queremos ir e como conseguiremos lá chegar</a:t>
            </a:r>
            <a:r>
              <a:rPr lang="en-US" sz="1999" spc="17" dirty="0">
                <a:solidFill>
                  <a:srgbClr val="000000"/>
                </a:solidFill>
                <a:latin typeface="TT Rounds Condensed"/>
              </a:rPr>
              <a:t>. </a:t>
            </a:r>
          </a:p>
          <a:p>
            <a:pPr algn="just">
              <a:lnSpc>
                <a:spcPts val="2639"/>
              </a:lnSpc>
              <a:spcBef>
                <a:spcPct val="0"/>
              </a:spcBef>
            </a:pPr>
            <a:endParaRPr lang="en-US" sz="1999" spc="17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15044" y="4065318"/>
            <a:ext cx="10828832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2399"/>
              </a:lnSpc>
              <a:buAutoNum type="alphaLcParenR"/>
            </a:pPr>
            <a:r>
              <a:rPr lang="pt-PT" sz="1999" spc="17" dirty="0">
                <a:solidFill>
                  <a:srgbClr val="000000"/>
                </a:solidFill>
                <a:latin typeface="TT Rounds Condensed"/>
              </a:rPr>
              <a:t>Estudo de viabilidade de uma nova empresa </a:t>
            </a:r>
          </a:p>
          <a:p>
            <a:pPr marL="457200" indent="-457200" algn="just">
              <a:lnSpc>
                <a:spcPts val="2399"/>
              </a:lnSpc>
              <a:buAutoNum type="alphaLcParenR"/>
            </a:pPr>
            <a:r>
              <a:rPr lang="pt-PT" sz="1999" spc="17" dirty="0">
                <a:solidFill>
                  <a:srgbClr val="000000"/>
                </a:solidFill>
                <a:latin typeface="TT Rounds Condensed"/>
              </a:rPr>
              <a:t>b) Estudo para a criação de uma nova empresa num novo sector </a:t>
            </a:r>
          </a:p>
          <a:p>
            <a:pPr marL="457200" indent="-457200" algn="just">
              <a:lnSpc>
                <a:spcPts val="2399"/>
              </a:lnSpc>
              <a:buAutoNum type="alphaLcParenR"/>
            </a:pPr>
            <a:r>
              <a:rPr lang="pt-PT" sz="1999" spc="17" dirty="0">
                <a:solidFill>
                  <a:srgbClr val="000000"/>
                </a:solidFill>
                <a:latin typeface="TT Rounds Condensed"/>
              </a:rPr>
              <a:t>c) Encontrar apoio financeiro para os novos projetos </a:t>
            </a:r>
          </a:p>
          <a:p>
            <a:pPr marL="457200" indent="-457200" algn="just">
              <a:lnSpc>
                <a:spcPts val="2399"/>
              </a:lnSpc>
              <a:buAutoNum type="alphaLcParenR"/>
            </a:pPr>
            <a:r>
              <a:rPr lang="pt-PT" sz="1999" spc="17" dirty="0">
                <a:solidFill>
                  <a:srgbClr val="000000"/>
                </a:solidFill>
                <a:latin typeface="TT Rounds Condensed"/>
              </a:rPr>
              <a:t>d) Estudo das funções de negócio de uma empresa para responder a questões</a:t>
            </a:r>
            <a:endParaRPr lang="en-US" sz="1999" spc="17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5717224"/>
            <a:ext cx="363646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4.2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Resumo</a:t>
            </a: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executivo</a:t>
            </a: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15044" y="6293486"/>
            <a:ext cx="7061895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um breve historial do sector em que a organização opera  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a visão e a missão da empresa 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os principais objetivos 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a situação atual da organização 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os produtos/serviços que oferece 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o grau de aceitação por parte dos consumidores/clientes 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a estratégia para obter vantagem competitiva  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alguns dados financeiros úteis</a:t>
            </a:r>
            <a:r>
              <a:rPr lang="en-US" sz="2000" spc="18" dirty="0">
                <a:solidFill>
                  <a:srgbClr val="000000"/>
                </a:solidFill>
                <a:latin typeface="TT Rounds Condense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 / Sub Unit: Business Plan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59918" y="3514337"/>
            <a:ext cx="1245238" cy="1132886"/>
          </a:xfrm>
          <a:custGeom>
            <a:avLst/>
            <a:gdLst/>
            <a:ahLst/>
            <a:cxnLst/>
            <a:rect l="l" t="t" r="r" b="b"/>
            <a:pathLst>
              <a:path w="1245238" h="1132886">
                <a:moveTo>
                  <a:pt x="0" y="0"/>
                </a:moveTo>
                <a:lnTo>
                  <a:pt x="1245238" y="0"/>
                </a:lnTo>
                <a:lnTo>
                  <a:pt x="1245238" y="1132886"/>
                </a:lnTo>
                <a:lnTo>
                  <a:pt x="0" y="1132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59918" y="4798099"/>
            <a:ext cx="1296232" cy="1296232"/>
          </a:xfrm>
          <a:custGeom>
            <a:avLst/>
            <a:gdLst/>
            <a:ahLst/>
            <a:cxnLst/>
            <a:rect l="l" t="t" r="r" b="b"/>
            <a:pathLst>
              <a:path w="1296232" h="1296232">
                <a:moveTo>
                  <a:pt x="0" y="0"/>
                </a:moveTo>
                <a:lnTo>
                  <a:pt x="1296231" y="0"/>
                </a:lnTo>
                <a:lnTo>
                  <a:pt x="1296231" y="1296232"/>
                </a:lnTo>
                <a:lnTo>
                  <a:pt x="0" y="1296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08992" y="6302601"/>
            <a:ext cx="1281630" cy="1281630"/>
          </a:xfrm>
          <a:custGeom>
            <a:avLst/>
            <a:gdLst/>
            <a:ahLst/>
            <a:cxnLst/>
            <a:rect l="l" t="t" r="r" b="b"/>
            <a:pathLst>
              <a:path w="1281630" h="1281630">
                <a:moveTo>
                  <a:pt x="0" y="0"/>
                </a:moveTo>
                <a:lnTo>
                  <a:pt x="1281630" y="0"/>
                </a:lnTo>
                <a:lnTo>
                  <a:pt x="1281630" y="1281630"/>
                </a:lnTo>
                <a:lnTo>
                  <a:pt x="0" y="1281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345698" y="7793781"/>
            <a:ext cx="1544924" cy="1235939"/>
          </a:xfrm>
          <a:custGeom>
            <a:avLst/>
            <a:gdLst/>
            <a:ahLst/>
            <a:cxnLst/>
            <a:rect l="l" t="t" r="r" b="b"/>
            <a:pathLst>
              <a:path w="1544924" h="1235939">
                <a:moveTo>
                  <a:pt x="0" y="0"/>
                </a:moveTo>
                <a:lnTo>
                  <a:pt x="1544924" y="0"/>
                </a:lnTo>
                <a:lnTo>
                  <a:pt x="1544924" y="1235940"/>
                </a:lnTo>
                <a:lnTo>
                  <a:pt x="0" y="12359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18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71992" y="1770683"/>
            <a:ext cx="16344016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4. Plano de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negócios</a:t>
            </a:r>
            <a:endParaRPr lang="en-US" sz="45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1992" y="2716621"/>
            <a:ext cx="498812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4.3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Descrição</a:t>
            </a: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 da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empresa</a:t>
            </a: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 </a:t>
            </a: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205172" y="3785505"/>
            <a:ext cx="11737130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  <a:spcBef>
                <a:spcPct val="0"/>
              </a:spcBef>
            </a:pPr>
            <a:r>
              <a:rPr lang="pt-PT" b="1" spc="16" dirty="0">
                <a:solidFill>
                  <a:srgbClr val="000000"/>
                </a:solidFill>
                <a:latin typeface="TT Rounds Condensed Bold"/>
              </a:rPr>
              <a:t>Empresa: </a:t>
            </a:r>
            <a:r>
              <a:rPr lang="pt-PT" spc="16" dirty="0">
                <a:solidFill>
                  <a:srgbClr val="000000"/>
                </a:solidFill>
                <a:latin typeface="TT Rounds Condensed"/>
              </a:rPr>
              <a:t>Esta secção dá ao leitor uma visão geral da empresa. Descreva as situações e circunstâncias pessoais que o levaram, enquanto empresário, a dar este passo</a:t>
            </a:r>
            <a:r>
              <a:rPr lang="en-US" sz="1800" spc="16" dirty="0">
                <a:solidFill>
                  <a:srgbClr val="000000"/>
                </a:solidFill>
                <a:latin typeface="TT Rounds Condense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05172" y="5105152"/>
            <a:ext cx="11737130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  <a:spcBef>
                <a:spcPct val="0"/>
              </a:spcBef>
            </a:pPr>
            <a:r>
              <a:rPr lang="en-US" spc="16" dirty="0" err="1">
                <a:solidFill>
                  <a:srgbClr val="000000"/>
                </a:solidFill>
                <a:latin typeface="TT Rounds Condensed Bold"/>
              </a:rPr>
              <a:t>Produtos</a:t>
            </a:r>
            <a:r>
              <a:rPr lang="en-US" spc="16" dirty="0">
                <a:solidFill>
                  <a:srgbClr val="000000"/>
                </a:solidFill>
                <a:latin typeface="TT Rounds Condensed Bold"/>
              </a:rPr>
              <a:t>/</a:t>
            </a:r>
            <a:r>
              <a:rPr lang="en-US" spc="16" dirty="0" err="1">
                <a:solidFill>
                  <a:srgbClr val="000000"/>
                </a:solidFill>
                <a:latin typeface="TT Rounds Condensed Bold"/>
              </a:rPr>
              <a:t>Serviços</a:t>
            </a:r>
            <a:r>
              <a:rPr lang="en-US" spc="16" dirty="0">
                <a:solidFill>
                  <a:srgbClr val="000000"/>
                </a:solidFill>
                <a:latin typeface="TT Rounds Condensed Bold"/>
              </a:rPr>
              <a:t>: </a:t>
            </a:r>
            <a:r>
              <a:rPr lang="pt-PT" spc="16" dirty="0">
                <a:solidFill>
                  <a:srgbClr val="000000"/>
                </a:solidFill>
                <a:latin typeface="TT Rounds Condensed"/>
              </a:rPr>
              <a:t>Apresente o seu produto ou serviços ao leitor. Compare os seus produtos com os existentes no mercado e apresente os elementos mais impressionantes dos seus produtos</a:t>
            </a:r>
            <a:r>
              <a:rPr lang="en-US" sz="1800" spc="16" dirty="0">
                <a:solidFill>
                  <a:srgbClr val="000000"/>
                </a:solidFill>
                <a:latin typeface="TT Rounds Condense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05172" y="6360402"/>
            <a:ext cx="1173713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  <a:spcBef>
                <a:spcPct val="0"/>
              </a:spcBef>
            </a:pPr>
            <a:r>
              <a:rPr lang="en-US" spc="16" dirty="0">
                <a:solidFill>
                  <a:srgbClr val="000000"/>
                </a:solidFill>
                <a:latin typeface="TT Rounds Condensed Bold"/>
              </a:rPr>
              <a:t>Plano de </a:t>
            </a:r>
            <a:r>
              <a:rPr lang="en-US" spc="16" dirty="0" err="1">
                <a:solidFill>
                  <a:srgbClr val="000000"/>
                </a:solidFill>
                <a:latin typeface="TT Rounds Condensed Bold"/>
              </a:rPr>
              <a:t>exploração</a:t>
            </a:r>
            <a:r>
              <a:rPr lang="en-US" spc="16" dirty="0">
                <a:solidFill>
                  <a:srgbClr val="000000"/>
                </a:solidFill>
                <a:latin typeface="TT Rounds Condensed Bold"/>
              </a:rPr>
              <a:t>: </a:t>
            </a:r>
            <a:r>
              <a:rPr lang="pt-PT" spc="16" dirty="0">
                <a:solidFill>
                  <a:srgbClr val="000000"/>
                </a:solidFill>
                <a:latin typeface="TT Rounds Condensed"/>
              </a:rPr>
              <a:t>explica como é que a empresa vai funcionar. Inclui a localização da empresa, a descrição do seu funcionamento, o equipamento necessário, os fornecedores e o pessoal necessário. É igualmente importante apresentar a estrutura de gestão da empresa</a:t>
            </a:r>
            <a:r>
              <a:rPr lang="en-US" sz="1800" spc="16" dirty="0">
                <a:solidFill>
                  <a:srgbClr val="000000"/>
                </a:solidFill>
                <a:latin typeface="TT Rounds Condensed"/>
              </a:rPr>
              <a:t>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05172" y="7910926"/>
            <a:ext cx="1173713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  <a:spcBef>
                <a:spcPct val="0"/>
              </a:spcBef>
            </a:pPr>
            <a:r>
              <a:rPr lang="en-US" sz="1800" spc="16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pc="16" dirty="0" err="1">
                <a:solidFill>
                  <a:srgbClr val="000000"/>
                </a:solidFill>
                <a:latin typeface="TT Rounds Condensed Bold"/>
              </a:rPr>
              <a:t>Gestão</a:t>
            </a:r>
            <a:r>
              <a:rPr lang="en-US" spc="16" dirty="0">
                <a:solidFill>
                  <a:srgbClr val="000000"/>
                </a:solidFill>
                <a:latin typeface="TT Rounds Condensed Bold"/>
              </a:rPr>
              <a:t>, </a:t>
            </a:r>
            <a:r>
              <a:rPr lang="en-US" spc="16" dirty="0" err="1">
                <a:solidFill>
                  <a:srgbClr val="000000"/>
                </a:solidFill>
                <a:latin typeface="TT Rounds Condensed Bold"/>
              </a:rPr>
              <a:t>Organização</a:t>
            </a:r>
            <a:r>
              <a:rPr lang="en-US" spc="16" dirty="0">
                <a:solidFill>
                  <a:srgbClr val="000000"/>
                </a:solidFill>
                <a:latin typeface="TT Rounds Condensed Bold"/>
              </a:rPr>
              <a:t>, </a:t>
            </a:r>
            <a:r>
              <a:rPr lang="en-US" spc="16" dirty="0" err="1">
                <a:solidFill>
                  <a:srgbClr val="000000"/>
                </a:solidFill>
                <a:latin typeface="TT Rounds Condensed Bold"/>
              </a:rPr>
              <a:t>Propriedade</a:t>
            </a:r>
            <a:r>
              <a:rPr lang="en-US" spc="16" dirty="0">
                <a:solidFill>
                  <a:srgbClr val="000000"/>
                </a:solidFill>
                <a:latin typeface="TT Rounds Condensed Bold"/>
              </a:rPr>
              <a:t> : </a:t>
            </a:r>
            <a:r>
              <a:rPr lang="pt-PT" spc="16" dirty="0">
                <a:solidFill>
                  <a:srgbClr val="000000"/>
                </a:solidFill>
                <a:latin typeface="TT Rounds Condensed"/>
              </a:rPr>
              <a:t>Nesta secção, é apresentada a equipa de gestão. Como é que a empresa está organizada e qual é a sua estrutura de propriedade? A estrutura de gestão deve ter níveis claros de autoridade. Convença os seus leitores das capacidades da equipa de gestão</a:t>
            </a:r>
            <a:r>
              <a:rPr lang="en-US" sz="1800" spc="16" dirty="0">
                <a:solidFill>
                  <a:srgbClr val="000000"/>
                </a:solidFill>
                <a:latin typeface="TT Rounds Condensed"/>
              </a:rPr>
              <a:t>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 / Sub Unit: Business Plan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383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19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71992" y="1770683"/>
            <a:ext cx="16344016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4. Plano de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negócios</a:t>
            </a:r>
            <a:endParaRPr lang="en-US" sz="45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2850881"/>
            <a:ext cx="242277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4.4 O Mercado</a:t>
            </a: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638256"/>
            <a:ext cx="15811500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 indent="-215899" algn="just">
              <a:lnSpc>
                <a:spcPts val="2399"/>
              </a:lnSpc>
              <a:buFont typeface="Arial"/>
              <a:buChar char="•"/>
            </a:pPr>
            <a:r>
              <a:rPr lang="en-US" sz="1999" spc="17" dirty="0">
                <a:solidFill>
                  <a:srgbClr val="000000"/>
                </a:solidFill>
                <a:latin typeface="TT Rounds Condensed Bold"/>
              </a:rPr>
              <a:t>Sector, </a:t>
            </a:r>
            <a:r>
              <a:rPr lang="en-US" sz="1999" spc="17" dirty="0" err="1">
                <a:solidFill>
                  <a:srgbClr val="000000"/>
                </a:solidFill>
                <a:latin typeface="TT Rounds Condensed Bold"/>
              </a:rPr>
              <a:t>concorrência</a:t>
            </a:r>
            <a:r>
              <a:rPr lang="en-US" sz="1999" spc="17" dirty="0">
                <a:solidFill>
                  <a:srgbClr val="000000"/>
                </a:solidFill>
                <a:latin typeface="TT Rounds Condensed Bold"/>
              </a:rPr>
              <a:t> e </a:t>
            </a:r>
            <a:r>
              <a:rPr lang="en-US" sz="1999" spc="17" dirty="0" err="1">
                <a:solidFill>
                  <a:srgbClr val="000000"/>
                </a:solidFill>
                <a:latin typeface="TT Rounds Condensed Bold"/>
              </a:rPr>
              <a:t>mercado</a:t>
            </a:r>
            <a:r>
              <a:rPr lang="en-US" sz="1999" spc="17" dirty="0">
                <a:solidFill>
                  <a:srgbClr val="000000"/>
                </a:solidFill>
                <a:latin typeface="TT Rounds Condensed Bold"/>
              </a:rPr>
              <a:t>: </a:t>
            </a:r>
            <a:r>
              <a:rPr lang="pt-PT" sz="1999" spc="17" dirty="0">
                <a:solidFill>
                  <a:srgbClr val="000000"/>
                </a:solidFill>
                <a:latin typeface="TT Rounds Condensed"/>
              </a:rPr>
              <a:t>Descreva o sector em que opera, com o estado atual do mesmo, bem como quaisquer tendências que reconheça</a:t>
            </a:r>
            <a:r>
              <a:rPr lang="en-US" sz="1999" spc="17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marL="431799" lvl="1" indent="-215899" algn="just">
              <a:lnSpc>
                <a:spcPts val="2399"/>
              </a:lnSpc>
              <a:buFont typeface="Arial"/>
              <a:buChar char="•"/>
            </a:pPr>
            <a:r>
              <a:rPr lang="en-US" sz="1999" spc="17" dirty="0" err="1">
                <a:solidFill>
                  <a:srgbClr val="000000"/>
                </a:solidFill>
                <a:latin typeface="TT Rounds Condensed Bold"/>
              </a:rPr>
              <a:t>Principais</a:t>
            </a:r>
            <a:r>
              <a:rPr lang="en-US" sz="1999" spc="17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1999" spc="17" dirty="0" err="1">
                <a:solidFill>
                  <a:srgbClr val="000000"/>
                </a:solidFill>
                <a:latin typeface="TT Rounds Condensed Bold"/>
              </a:rPr>
              <a:t>concorrentes</a:t>
            </a:r>
            <a:r>
              <a:rPr lang="en-US" sz="1999" spc="17" dirty="0">
                <a:solidFill>
                  <a:srgbClr val="000000"/>
                </a:solidFill>
                <a:latin typeface="TT Rounds Condensed Bold"/>
              </a:rPr>
              <a:t>: </a:t>
            </a:r>
            <a:r>
              <a:rPr lang="pt-PT" sz="1999" spc="17" dirty="0">
                <a:solidFill>
                  <a:srgbClr val="000000"/>
                </a:solidFill>
                <a:latin typeface="TT Rounds Condensed"/>
              </a:rPr>
              <a:t>identifique as empresas com as quais concorre</a:t>
            </a:r>
            <a:r>
              <a:rPr lang="en-US" sz="1999" spc="17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marL="431799" lvl="1" indent="-215899" algn="just">
              <a:lnSpc>
                <a:spcPts val="2399"/>
              </a:lnSpc>
              <a:buFont typeface="Arial"/>
              <a:buChar char="•"/>
            </a:pPr>
            <a:r>
              <a:rPr lang="en-US" sz="1999" spc="17" dirty="0">
                <a:solidFill>
                  <a:srgbClr val="000000"/>
                </a:solidFill>
                <a:latin typeface="TT Rounds Condensed Bold"/>
              </a:rPr>
              <a:t>Mercado: </a:t>
            </a:r>
            <a:r>
              <a:rPr lang="pt-PT" sz="1999" spc="17" dirty="0">
                <a:solidFill>
                  <a:srgbClr val="000000"/>
                </a:solidFill>
                <a:latin typeface="TT Rounds Condensed"/>
              </a:rPr>
              <a:t>Apresente o tamanho do seu mercado</a:t>
            </a:r>
            <a:r>
              <a:rPr lang="en-US" sz="1999" spc="17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just">
              <a:lnSpc>
                <a:spcPts val="2399"/>
              </a:lnSpc>
            </a:pPr>
            <a:endParaRPr lang="en-US" sz="1999" spc="17" dirty="0">
              <a:solidFill>
                <a:srgbClr val="000000"/>
              </a:solidFill>
              <a:latin typeface="TT Rounds Condense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958193" y="5873179"/>
            <a:ext cx="2245226" cy="601439"/>
            <a:chOff x="0" y="0"/>
            <a:chExt cx="2993635" cy="80191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569369" cy="801919"/>
              <a:chOff x="0" y="0"/>
              <a:chExt cx="507530" cy="1584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03896" cy="155536"/>
              </a:xfrm>
              <a:custGeom>
                <a:avLst/>
                <a:gdLst/>
                <a:ahLst/>
                <a:cxnLst/>
                <a:rect l="l" t="t" r="r" b="b"/>
                <a:pathLst>
                  <a:path w="503896" h="155536">
                    <a:moveTo>
                      <a:pt x="77768" y="0"/>
                    </a:moveTo>
                    <a:lnTo>
                      <a:pt x="426128" y="0"/>
                    </a:lnTo>
                    <a:cubicBezTo>
                      <a:pt x="446753" y="0"/>
                      <a:pt x="466534" y="8193"/>
                      <a:pt x="481118" y="22778"/>
                    </a:cubicBezTo>
                    <a:cubicBezTo>
                      <a:pt x="495702" y="37362"/>
                      <a:pt x="503896" y="57143"/>
                      <a:pt x="503896" y="77768"/>
                    </a:cubicBezTo>
                    <a:lnTo>
                      <a:pt x="503896" y="77768"/>
                    </a:lnTo>
                    <a:cubicBezTo>
                      <a:pt x="503896" y="98393"/>
                      <a:pt x="495702" y="118174"/>
                      <a:pt x="481118" y="132758"/>
                    </a:cubicBezTo>
                    <a:cubicBezTo>
                      <a:pt x="466534" y="147342"/>
                      <a:pt x="446753" y="155536"/>
                      <a:pt x="426128" y="155536"/>
                    </a:cubicBezTo>
                    <a:lnTo>
                      <a:pt x="77768" y="155536"/>
                    </a:lnTo>
                    <a:cubicBezTo>
                      <a:pt x="57143" y="155536"/>
                      <a:pt x="37362" y="147342"/>
                      <a:pt x="22778" y="132758"/>
                    </a:cubicBezTo>
                    <a:cubicBezTo>
                      <a:pt x="8193" y="118174"/>
                      <a:pt x="0" y="98393"/>
                      <a:pt x="0" y="77768"/>
                    </a:cubicBezTo>
                    <a:lnTo>
                      <a:pt x="0" y="77768"/>
                    </a:lnTo>
                    <a:cubicBezTo>
                      <a:pt x="0" y="57143"/>
                      <a:pt x="8193" y="37362"/>
                      <a:pt x="22778" y="22778"/>
                    </a:cubicBezTo>
                    <a:cubicBezTo>
                      <a:pt x="37362" y="8193"/>
                      <a:pt x="57143" y="0"/>
                      <a:pt x="77768" y="0"/>
                    </a:cubicBezTo>
                    <a:close/>
                  </a:path>
                </a:pathLst>
              </a:custGeom>
              <a:solidFill>
                <a:srgbClr val="94C020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0"/>
                <a:ext cx="507530" cy="15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60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8399" y="148759"/>
              <a:ext cx="2975236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99"/>
                </a:lnSpc>
              </a:pPr>
              <a:r>
                <a:rPr lang="en-US" spc="18" dirty="0">
                  <a:solidFill>
                    <a:srgbClr val="FFFFFF"/>
                  </a:solidFill>
                  <a:latin typeface="TT Rounds Condensed Bold"/>
                </a:rPr>
                <a:t>Plano de marketing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949008" y="6463730"/>
            <a:ext cx="4204392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pt-PT" spc="16" dirty="0">
                <a:solidFill>
                  <a:srgbClr val="000000"/>
                </a:solidFill>
                <a:latin typeface="TT Rounds Condensed"/>
              </a:rPr>
              <a:t>Analise a sua política de preços e compare-a </a:t>
            </a:r>
            <a:endParaRPr lang="en-US" sz="1800" spc="16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019518" y="6002783"/>
            <a:ext cx="758263" cy="331342"/>
          </a:xfrm>
          <a:custGeom>
            <a:avLst/>
            <a:gdLst/>
            <a:ahLst/>
            <a:cxnLst/>
            <a:rect l="l" t="t" r="r" b="b"/>
            <a:pathLst>
              <a:path w="758263" h="331342">
                <a:moveTo>
                  <a:pt x="0" y="0"/>
                </a:moveTo>
                <a:lnTo>
                  <a:pt x="758263" y="0"/>
                </a:lnTo>
                <a:lnTo>
                  <a:pt x="758263" y="331342"/>
                </a:lnTo>
                <a:lnTo>
                  <a:pt x="0" y="331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19518" y="6445696"/>
            <a:ext cx="758263" cy="331342"/>
          </a:xfrm>
          <a:custGeom>
            <a:avLst/>
            <a:gdLst/>
            <a:ahLst/>
            <a:cxnLst/>
            <a:rect l="l" t="t" r="r" b="b"/>
            <a:pathLst>
              <a:path w="758263" h="331342">
                <a:moveTo>
                  <a:pt x="0" y="0"/>
                </a:moveTo>
                <a:lnTo>
                  <a:pt x="758263" y="0"/>
                </a:lnTo>
                <a:lnTo>
                  <a:pt x="758263" y="331341"/>
                </a:lnTo>
                <a:lnTo>
                  <a:pt x="0" y="331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019518" y="6888608"/>
            <a:ext cx="758263" cy="331342"/>
          </a:xfrm>
          <a:custGeom>
            <a:avLst/>
            <a:gdLst/>
            <a:ahLst/>
            <a:cxnLst/>
            <a:rect l="l" t="t" r="r" b="b"/>
            <a:pathLst>
              <a:path w="758263" h="331342">
                <a:moveTo>
                  <a:pt x="0" y="0"/>
                </a:moveTo>
                <a:lnTo>
                  <a:pt x="758263" y="0"/>
                </a:lnTo>
                <a:lnTo>
                  <a:pt x="758263" y="331342"/>
                </a:lnTo>
                <a:lnTo>
                  <a:pt x="0" y="331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019518" y="7331521"/>
            <a:ext cx="758263" cy="331342"/>
          </a:xfrm>
          <a:custGeom>
            <a:avLst/>
            <a:gdLst/>
            <a:ahLst/>
            <a:cxnLst/>
            <a:rect l="l" t="t" r="r" b="b"/>
            <a:pathLst>
              <a:path w="758263" h="331342">
                <a:moveTo>
                  <a:pt x="0" y="0"/>
                </a:moveTo>
                <a:lnTo>
                  <a:pt x="758263" y="0"/>
                </a:lnTo>
                <a:lnTo>
                  <a:pt x="758263" y="331341"/>
                </a:lnTo>
                <a:lnTo>
                  <a:pt x="0" y="331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952430" y="6020818"/>
            <a:ext cx="3743769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pc="16" dirty="0" err="1">
                <a:solidFill>
                  <a:srgbClr val="000000"/>
                </a:solidFill>
                <a:latin typeface="TT Rounds Condensed"/>
              </a:rPr>
              <a:t>Mencionar</a:t>
            </a:r>
            <a:r>
              <a:rPr lang="en-US" spc="16" dirty="0">
                <a:solidFill>
                  <a:srgbClr val="000000"/>
                </a:solidFill>
                <a:latin typeface="TT Rounds Condensed"/>
              </a:rPr>
              <a:t> a </a:t>
            </a:r>
            <a:r>
              <a:rPr lang="en-US" spc="16" dirty="0" err="1">
                <a:solidFill>
                  <a:srgbClr val="000000"/>
                </a:solidFill>
                <a:latin typeface="TT Rounds Condensed"/>
              </a:rPr>
              <a:t>vantagem</a:t>
            </a:r>
            <a:r>
              <a:rPr lang="en-US" spc="16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pc="16" dirty="0" err="1">
                <a:solidFill>
                  <a:srgbClr val="000000"/>
                </a:solidFill>
                <a:latin typeface="TT Rounds Condensed"/>
              </a:rPr>
              <a:t>comparativa</a:t>
            </a:r>
            <a:endParaRPr lang="en-US" sz="1800" spc="16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949008" y="6920929"/>
            <a:ext cx="8166792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60"/>
              </a:lnSpc>
              <a:spcBef>
                <a:spcPct val="0"/>
              </a:spcBef>
            </a:pPr>
            <a:r>
              <a:rPr lang="pt-PT" spc="16" dirty="0">
                <a:solidFill>
                  <a:srgbClr val="000000"/>
                </a:solidFill>
                <a:latin typeface="TT Rounds Condensed"/>
              </a:rPr>
              <a:t>Explicar as formas como os seus produtos chegarão aos consumidores</a:t>
            </a:r>
            <a:endParaRPr lang="en-US" sz="1800" spc="16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952430" y="7368604"/>
            <a:ext cx="6715569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60"/>
              </a:lnSpc>
              <a:spcBef>
                <a:spcPct val="0"/>
              </a:spcBef>
            </a:pPr>
            <a:r>
              <a:rPr lang="pt-PT" spc="16" dirty="0">
                <a:solidFill>
                  <a:srgbClr val="000000"/>
                </a:solidFill>
                <a:latin typeface="TT Rounds Condensed"/>
              </a:rPr>
              <a:t>Como tenciona anunciar os seus produtos aos consumidores</a:t>
            </a:r>
            <a:r>
              <a:rPr lang="en-US" sz="1800" spc="16" dirty="0">
                <a:solidFill>
                  <a:srgbClr val="000000"/>
                </a:solidFill>
                <a:latin typeface="TT Rounds Condensed"/>
              </a:rPr>
              <a:t>?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71992" y="8215312"/>
            <a:ext cx="3070509" cy="590550"/>
            <a:chOff x="0" y="0"/>
            <a:chExt cx="4094013" cy="787400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510213" cy="787400"/>
              <a:chOff x="0" y="0"/>
              <a:chExt cx="693375" cy="15553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93375" cy="155536"/>
              </a:xfrm>
              <a:custGeom>
                <a:avLst/>
                <a:gdLst/>
                <a:ahLst/>
                <a:cxnLst/>
                <a:rect l="l" t="t" r="r" b="b"/>
                <a:pathLst>
                  <a:path w="693375" h="155536">
                    <a:moveTo>
                      <a:pt x="77768" y="0"/>
                    </a:moveTo>
                    <a:lnTo>
                      <a:pt x="615607" y="0"/>
                    </a:lnTo>
                    <a:cubicBezTo>
                      <a:pt x="636233" y="0"/>
                      <a:pt x="656013" y="8193"/>
                      <a:pt x="670598" y="22778"/>
                    </a:cubicBezTo>
                    <a:cubicBezTo>
                      <a:pt x="685182" y="37362"/>
                      <a:pt x="693375" y="57143"/>
                      <a:pt x="693375" y="77768"/>
                    </a:cubicBezTo>
                    <a:lnTo>
                      <a:pt x="693375" y="77768"/>
                    </a:lnTo>
                    <a:cubicBezTo>
                      <a:pt x="693375" y="98393"/>
                      <a:pt x="685182" y="118174"/>
                      <a:pt x="670598" y="132758"/>
                    </a:cubicBezTo>
                    <a:cubicBezTo>
                      <a:pt x="656013" y="147342"/>
                      <a:pt x="636233" y="155536"/>
                      <a:pt x="615607" y="155536"/>
                    </a:cubicBezTo>
                    <a:lnTo>
                      <a:pt x="77768" y="155536"/>
                    </a:lnTo>
                    <a:cubicBezTo>
                      <a:pt x="57143" y="155536"/>
                      <a:pt x="37362" y="147342"/>
                      <a:pt x="22778" y="132758"/>
                    </a:cubicBezTo>
                    <a:cubicBezTo>
                      <a:pt x="8193" y="118174"/>
                      <a:pt x="0" y="98393"/>
                      <a:pt x="0" y="77768"/>
                    </a:cubicBezTo>
                    <a:lnTo>
                      <a:pt x="0" y="77768"/>
                    </a:lnTo>
                    <a:cubicBezTo>
                      <a:pt x="0" y="57143"/>
                      <a:pt x="8193" y="37362"/>
                      <a:pt x="22778" y="22778"/>
                    </a:cubicBezTo>
                    <a:cubicBezTo>
                      <a:pt x="37362" y="8193"/>
                      <a:pt x="57143" y="0"/>
                      <a:pt x="77768" y="0"/>
                    </a:cubicBezTo>
                    <a:close/>
                  </a:path>
                </a:pathLst>
              </a:custGeom>
              <a:solidFill>
                <a:srgbClr val="94C020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0"/>
                <a:ext cx="693375" cy="1555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60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0" y="187324"/>
              <a:ext cx="4094013" cy="403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99"/>
                </a:lnSpc>
              </a:pPr>
              <a:r>
                <a:rPr lang="en-US" sz="1999" spc="18" dirty="0">
                  <a:solidFill>
                    <a:srgbClr val="FFFFFF"/>
                  </a:solidFill>
                  <a:latin typeface="TT Rounds Condensed Bold"/>
                </a:rPr>
                <a:t> </a:t>
              </a:r>
              <a:r>
                <a:rPr lang="en-US" sz="1999" spc="18" dirty="0" err="1">
                  <a:solidFill>
                    <a:srgbClr val="FFFFFF"/>
                  </a:solidFill>
                  <a:latin typeface="TT Rounds Condensed Bold"/>
                </a:rPr>
                <a:t>Objetivos</a:t>
              </a:r>
              <a:r>
                <a:rPr lang="en-US" sz="1999" spc="18" dirty="0">
                  <a:solidFill>
                    <a:srgbClr val="FFFFFF"/>
                  </a:solidFill>
                  <a:latin typeface="TT Rounds Condensed Bold"/>
                </a:rPr>
                <a:t> e </a:t>
              </a:r>
              <a:r>
                <a:rPr lang="en-US" sz="1999" spc="18" dirty="0" err="1">
                  <a:solidFill>
                    <a:srgbClr val="FFFFFF"/>
                  </a:solidFill>
                  <a:latin typeface="TT Rounds Condensed Bold"/>
                </a:rPr>
                <a:t>estratégias</a:t>
              </a:r>
              <a:endParaRPr lang="en-US" sz="1999" spc="18" dirty="0">
                <a:solidFill>
                  <a:srgbClr val="FFFFFF"/>
                </a:solidFill>
                <a:latin typeface="TT Rounds Condensed Bold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915101" y="5222923"/>
            <a:ext cx="625479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4.5 </a:t>
            </a:r>
            <a:r>
              <a:rPr lang="pt-PT" sz="2999" u="sng" spc="28" dirty="0">
                <a:solidFill>
                  <a:srgbClr val="94C020"/>
                </a:solidFill>
                <a:latin typeface="TT Rounds Condensed"/>
              </a:rPr>
              <a:t>A estratégia e a sua aplicação</a:t>
            </a: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490323" y="8377238"/>
            <a:ext cx="12959477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pt-PT" spc="16" dirty="0">
                <a:solidFill>
                  <a:srgbClr val="000000"/>
                </a:solidFill>
                <a:latin typeface="TT Rounds Condensed"/>
              </a:rPr>
              <a:t>Descreva os seus objetivos gerais, volume de vendas, estimativa de lucros, entrada em novos mercados, aumento da quota de mercado</a:t>
            </a:r>
            <a:r>
              <a:rPr lang="en-US" sz="1800" spc="16" dirty="0">
                <a:solidFill>
                  <a:srgbClr val="000000"/>
                </a:solidFill>
                <a:latin typeface="TT Rounds Condensed"/>
              </a:rPr>
              <a:t>. </a:t>
            </a:r>
          </a:p>
        </p:txBody>
      </p:sp>
      <p:sp>
        <p:nvSpPr>
          <p:cNvPr id="27" name="Freeform 27"/>
          <p:cNvSpPr/>
          <p:nvPr/>
        </p:nvSpPr>
        <p:spPr>
          <a:xfrm>
            <a:off x="3732060" y="8344917"/>
            <a:ext cx="758263" cy="331342"/>
          </a:xfrm>
          <a:custGeom>
            <a:avLst/>
            <a:gdLst/>
            <a:ahLst/>
            <a:cxnLst/>
            <a:rect l="l" t="t" r="r" b="b"/>
            <a:pathLst>
              <a:path w="758263" h="331342">
                <a:moveTo>
                  <a:pt x="0" y="0"/>
                </a:moveTo>
                <a:lnTo>
                  <a:pt x="758263" y="0"/>
                </a:lnTo>
                <a:lnTo>
                  <a:pt x="758263" y="331341"/>
                </a:lnTo>
                <a:lnTo>
                  <a:pt x="0" y="331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Skills/ Sub Unit: Business Plan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139887"/>
            <a:ext cx="15910560" cy="446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8"/>
              </a:lnSpc>
            </a:pPr>
            <a:r>
              <a:rPr lang="en-US" sz="8100" spc="75" dirty="0" err="1">
                <a:solidFill>
                  <a:srgbClr val="94C020"/>
                </a:solidFill>
                <a:latin typeface="TT Rounds Condensed Bold"/>
              </a:rPr>
              <a:t>Curso</a:t>
            </a:r>
            <a:r>
              <a:rPr lang="en-US" sz="8100" spc="75" dirty="0">
                <a:solidFill>
                  <a:srgbClr val="94C020"/>
                </a:solidFill>
                <a:latin typeface="TT Rounds Condensed Bold"/>
              </a:rPr>
              <a:t>: HEI</a:t>
            </a:r>
          </a:p>
          <a:p>
            <a:pPr algn="ctr">
              <a:lnSpc>
                <a:spcPts val="8748"/>
              </a:lnSpc>
            </a:pPr>
            <a:r>
              <a:rPr lang="en-US" sz="8100" spc="75" dirty="0" err="1">
                <a:solidFill>
                  <a:srgbClr val="94C020"/>
                </a:solidFill>
                <a:latin typeface="TT Rounds Condensed Bold"/>
              </a:rPr>
              <a:t>Módulo</a:t>
            </a:r>
            <a:r>
              <a:rPr lang="en-US" sz="8100" spc="75" dirty="0">
                <a:solidFill>
                  <a:srgbClr val="94C020"/>
                </a:solidFill>
                <a:latin typeface="TT Rounds Condensed Bold"/>
              </a:rPr>
              <a:t>: </a:t>
            </a:r>
            <a:r>
              <a:rPr lang="en-US" sz="8100" spc="75" dirty="0" err="1">
                <a:solidFill>
                  <a:srgbClr val="94C020"/>
                </a:solidFill>
                <a:latin typeface="TT Rounds Condensed Bold"/>
              </a:rPr>
              <a:t>Competências</a:t>
            </a:r>
            <a:r>
              <a:rPr lang="en-US" sz="8100" spc="75" dirty="0">
                <a:solidFill>
                  <a:srgbClr val="94C020"/>
                </a:solidFill>
                <a:latin typeface="TT Rounds Condensed Bold"/>
              </a:rPr>
              <a:t> </a:t>
            </a:r>
            <a:r>
              <a:rPr lang="en-US" sz="8100" spc="75" dirty="0" err="1">
                <a:solidFill>
                  <a:srgbClr val="94C020"/>
                </a:solidFill>
                <a:latin typeface="TT Rounds Condensed Bold"/>
              </a:rPr>
              <a:t>Horizontais</a:t>
            </a:r>
            <a:endParaRPr lang="en-US" sz="8100" spc="75" dirty="0">
              <a:solidFill>
                <a:srgbClr val="94C020"/>
              </a:solidFill>
              <a:latin typeface="TT Rounds Condensed Bold"/>
            </a:endParaRPr>
          </a:p>
          <a:p>
            <a:pPr algn="ctr">
              <a:lnSpc>
                <a:spcPts val="8748"/>
              </a:lnSpc>
            </a:pPr>
            <a:r>
              <a:rPr lang="en-US" sz="8100" spc="75" dirty="0" err="1">
                <a:solidFill>
                  <a:srgbClr val="94C020"/>
                </a:solidFill>
                <a:latin typeface="TT Rounds Condensed Bold"/>
              </a:rPr>
              <a:t>Unidade</a:t>
            </a:r>
            <a:r>
              <a:rPr lang="en-US" sz="8100" spc="75" dirty="0">
                <a:solidFill>
                  <a:srgbClr val="94C020"/>
                </a:solidFill>
                <a:latin typeface="TT Rounds Condensed Bold"/>
              </a:rPr>
              <a:t> Curricular: </a:t>
            </a:r>
            <a:r>
              <a:rPr lang="en-US" sz="8100" spc="75" dirty="0" err="1">
                <a:solidFill>
                  <a:srgbClr val="94C020"/>
                </a:solidFill>
                <a:latin typeface="TT Rounds Condensed Bold"/>
              </a:rPr>
              <a:t>Competências</a:t>
            </a:r>
            <a:r>
              <a:rPr lang="en-US" sz="8100" spc="75" dirty="0">
                <a:solidFill>
                  <a:srgbClr val="94C020"/>
                </a:solidFill>
                <a:latin typeface="TT Rounds Condensed Bold"/>
              </a:rPr>
              <a:t> </a:t>
            </a:r>
            <a:r>
              <a:rPr lang="en-US" sz="8100" spc="75" dirty="0" err="1">
                <a:solidFill>
                  <a:srgbClr val="94C020"/>
                </a:solidFill>
                <a:latin typeface="TT Rounds Condensed Bold"/>
              </a:rPr>
              <a:t>Empreendedoras</a:t>
            </a:r>
            <a:endParaRPr lang="en-US" sz="8100" spc="75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217420" y="7810500"/>
            <a:ext cx="1353312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3600" spc="33" dirty="0">
                <a:solidFill>
                  <a:srgbClr val="595959"/>
                </a:solidFill>
                <a:latin typeface="TT Rounds Condensed"/>
              </a:rPr>
              <a:t>Autor: </a:t>
            </a:r>
            <a:r>
              <a:rPr lang="en-US" sz="3600" spc="33" dirty="0" err="1">
                <a:solidFill>
                  <a:srgbClr val="595959"/>
                </a:solidFill>
                <a:latin typeface="TT Rounds Condensed"/>
              </a:rPr>
              <a:t>ReadLab</a:t>
            </a:r>
            <a:endParaRPr lang="en-US" sz="3600" spc="33" dirty="0">
              <a:solidFill>
                <a:srgbClr val="595959"/>
              </a:solidFill>
              <a:latin typeface="TT Rounds Condensed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38993">
            <a:off x="2698444" y="5059485"/>
            <a:ext cx="3686162" cy="3644693"/>
          </a:xfrm>
          <a:custGeom>
            <a:avLst/>
            <a:gdLst/>
            <a:ahLst/>
            <a:cxnLst/>
            <a:rect l="l" t="t" r="r" b="b"/>
            <a:pathLst>
              <a:path w="3686162" h="3644693">
                <a:moveTo>
                  <a:pt x="0" y="0"/>
                </a:moveTo>
                <a:lnTo>
                  <a:pt x="3686162" y="0"/>
                </a:lnTo>
                <a:lnTo>
                  <a:pt x="3686162" y="3644692"/>
                </a:lnTo>
                <a:lnTo>
                  <a:pt x="0" y="36446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40275" y="4934435"/>
            <a:ext cx="3437154" cy="3894792"/>
          </a:xfrm>
          <a:custGeom>
            <a:avLst/>
            <a:gdLst/>
            <a:ahLst/>
            <a:cxnLst/>
            <a:rect l="l" t="t" r="r" b="b"/>
            <a:pathLst>
              <a:path w="3437154" h="3894792">
                <a:moveTo>
                  <a:pt x="0" y="0"/>
                </a:moveTo>
                <a:lnTo>
                  <a:pt x="3437154" y="0"/>
                </a:lnTo>
                <a:lnTo>
                  <a:pt x="3437154" y="3894792"/>
                </a:lnTo>
                <a:lnTo>
                  <a:pt x="0" y="3894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20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71992" y="1770683"/>
            <a:ext cx="16344016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4. Plano de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negócios</a:t>
            </a:r>
            <a:endParaRPr lang="en-US" sz="45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11672" y="2984895"/>
            <a:ext cx="342453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4.6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Análise</a:t>
            </a: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financeira</a:t>
            </a: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 </a:t>
            </a: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11672" y="3575445"/>
            <a:ext cx="6303908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99"/>
              </a:lnSpc>
            </a:pPr>
            <a:r>
              <a:rPr lang="pt-PT" sz="1999" spc="18" dirty="0">
                <a:solidFill>
                  <a:srgbClr val="000000"/>
                </a:solidFill>
                <a:latin typeface="TT Rounds Condensed"/>
              </a:rPr>
              <a:t>Inclui a apresentação da situação financeira da empresa e das suas perspetivas financeiras, em combinação com o orçamento de custos e a avaliação do plano de investimento, bem como a escolha das fontes de financiamento.</a:t>
            </a:r>
            <a:endParaRPr lang="en-US" sz="1999" spc="18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78544" y="2984895"/>
            <a:ext cx="665779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4.7 </a:t>
            </a:r>
            <a:r>
              <a:rPr lang="pt-PT" sz="2999" u="sng" spc="28" dirty="0">
                <a:solidFill>
                  <a:srgbClr val="94C020"/>
                </a:solidFill>
                <a:latin typeface="TT Rounds Condensed"/>
              </a:rPr>
              <a:t>Estrutura de um plano de negócios</a:t>
            </a: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778544" y="3591858"/>
            <a:ext cx="6360616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99"/>
              </a:lnSpc>
            </a:pPr>
            <a:r>
              <a:rPr lang="pt-PT" sz="1999" spc="18" dirty="0">
                <a:solidFill>
                  <a:srgbClr val="000000"/>
                </a:solidFill>
                <a:latin typeface="TT Rounds Condensed"/>
              </a:rPr>
              <a:t>O formato de um plano de atividades não é normalizado, nem em termos da sua estrutura nem do seu conteúdo. A estrutura de um plano de negócios inclui necessariamente todas as secções acima mencionadas</a:t>
            </a:r>
            <a:r>
              <a:rPr lang="en-US" sz="1999" spc="18" dirty="0">
                <a:solidFill>
                  <a:srgbClr val="000000"/>
                </a:solidFill>
                <a:latin typeface="TT Rounds Condensed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 / Sub Unit: Business Plan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001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21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71992" y="1770683"/>
            <a:ext cx="6194351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5.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Financiamento</a:t>
            </a:r>
            <a:endParaRPr lang="en-US" sz="45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2850881"/>
            <a:ext cx="415290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Fontes de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financiamento</a:t>
            </a: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019497" y="3903839"/>
            <a:ext cx="2791705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  <a:spcBef>
                <a:spcPct val="0"/>
              </a:spcBef>
            </a:pPr>
            <a:r>
              <a:rPr lang="en-US" sz="2999" u="sng" spc="28">
                <a:solidFill>
                  <a:srgbClr val="94C020"/>
                </a:solidFill>
                <a:latin typeface="TT Rounds Condensed"/>
              </a:rPr>
              <a:t>Loan funds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71992" y="3734937"/>
            <a:ext cx="4529938" cy="3856398"/>
            <a:chOff x="0" y="0"/>
            <a:chExt cx="6039917" cy="514186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039917" cy="5141864"/>
              <a:chOff x="0" y="0"/>
              <a:chExt cx="1162522" cy="98967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162522" cy="989671"/>
              </a:xfrm>
              <a:custGeom>
                <a:avLst/>
                <a:gdLst/>
                <a:ahLst/>
                <a:cxnLst/>
                <a:rect l="l" t="t" r="r" b="b"/>
                <a:pathLst>
                  <a:path w="1162522" h="989671">
                    <a:moveTo>
                      <a:pt x="86303" y="0"/>
                    </a:moveTo>
                    <a:lnTo>
                      <a:pt x="1076219" y="0"/>
                    </a:lnTo>
                    <a:cubicBezTo>
                      <a:pt x="1099108" y="0"/>
                      <a:pt x="1121060" y="9093"/>
                      <a:pt x="1137245" y="25277"/>
                    </a:cubicBezTo>
                    <a:cubicBezTo>
                      <a:pt x="1153429" y="41462"/>
                      <a:pt x="1162522" y="63414"/>
                      <a:pt x="1162522" y="86303"/>
                    </a:cubicBezTo>
                    <a:lnTo>
                      <a:pt x="1162522" y="903368"/>
                    </a:lnTo>
                    <a:cubicBezTo>
                      <a:pt x="1162522" y="926257"/>
                      <a:pt x="1153429" y="948209"/>
                      <a:pt x="1137245" y="964394"/>
                    </a:cubicBezTo>
                    <a:cubicBezTo>
                      <a:pt x="1121060" y="980578"/>
                      <a:pt x="1099108" y="989671"/>
                      <a:pt x="1076219" y="989671"/>
                    </a:cubicBezTo>
                    <a:lnTo>
                      <a:pt x="86303" y="989671"/>
                    </a:lnTo>
                    <a:cubicBezTo>
                      <a:pt x="63414" y="989671"/>
                      <a:pt x="41462" y="980578"/>
                      <a:pt x="25277" y="964394"/>
                    </a:cubicBezTo>
                    <a:cubicBezTo>
                      <a:pt x="9093" y="948209"/>
                      <a:pt x="0" y="926257"/>
                      <a:pt x="0" y="903368"/>
                    </a:cubicBezTo>
                    <a:lnTo>
                      <a:pt x="0" y="86303"/>
                    </a:lnTo>
                    <a:cubicBezTo>
                      <a:pt x="0" y="63414"/>
                      <a:pt x="9093" y="41462"/>
                      <a:pt x="25277" y="25277"/>
                    </a:cubicBezTo>
                    <a:cubicBezTo>
                      <a:pt x="41462" y="9093"/>
                      <a:pt x="63414" y="0"/>
                      <a:pt x="86303" y="0"/>
                    </a:cubicBezTo>
                    <a:close/>
                  </a:path>
                </a:pathLst>
              </a:custGeom>
              <a:solidFill>
                <a:srgbClr val="94C020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9525"/>
                <a:ext cx="1162522" cy="999196"/>
              </a:xfrm>
              <a:prstGeom prst="rect">
                <a:avLst/>
              </a:prstGeom>
            </p:spPr>
            <p:txBody>
              <a:bodyPr lIns="52654" tIns="52654" rIns="52654" bIns="52654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305126" y="1482586"/>
              <a:ext cx="5455139" cy="3263602"/>
              <a:chOff x="0" y="0"/>
              <a:chExt cx="1049968" cy="6281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49968" cy="628156"/>
              </a:xfrm>
              <a:custGeom>
                <a:avLst/>
                <a:gdLst/>
                <a:ahLst/>
                <a:cxnLst/>
                <a:rect l="l" t="t" r="r" b="b"/>
                <a:pathLst>
                  <a:path w="1049968" h="628156">
                    <a:moveTo>
                      <a:pt x="95554" y="0"/>
                    </a:moveTo>
                    <a:lnTo>
                      <a:pt x="954414" y="0"/>
                    </a:lnTo>
                    <a:cubicBezTo>
                      <a:pt x="979756" y="0"/>
                      <a:pt x="1004061" y="10067"/>
                      <a:pt x="1021981" y="27987"/>
                    </a:cubicBezTo>
                    <a:cubicBezTo>
                      <a:pt x="1039901" y="45907"/>
                      <a:pt x="1049968" y="70211"/>
                      <a:pt x="1049968" y="95554"/>
                    </a:cubicBezTo>
                    <a:lnTo>
                      <a:pt x="1049968" y="532602"/>
                    </a:lnTo>
                    <a:cubicBezTo>
                      <a:pt x="1049968" y="557944"/>
                      <a:pt x="1039901" y="582249"/>
                      <a:pt x="1021981" y="600169"/>
                    </a:cubicBezTo>
                    <a:cubicBezTo>
                      <a:pt x="1004061" y="618089"/>
                      <a:pt x="979756" y="628156"/>
                      <a:pt x="954414" y="628156"/>
                    </a:cubicBezTo>
                    <a:lnTo>
                      <a:pt x="95554" y="628156"/>
                    </a:lnTo>
                    <a:cubicBezTo>
                      <a:pt x="70211" y="628156"/>
                      <a:pt x="45907" y="618089"/>
                      <a:pt x="27987" y="600169"/>
                    </a:cubicBezTo>
                    <a:cubicBezTo>
                      <a:pt x="10067" y="582249"/>
                      <a:pt x="0" y="557944"/>
                      <a:pt x="0" y="532602"/>
                    </a:cubicBezTo>
                    <a:lnTo>
                      <a:pt x="0" y="95554"/>
                    </a:lnTo>
                    <a:cubicBezTo>
                      <a:pt x="0" y="70211"/>
                      <a:pt x="10067" y="45907"/>
                      <a:pt x="27987" y="27987"/>
                    </a:cubicBezTo>
                    <a:cubicBezTo>
                      <a:pt x="45907" y="10067"/>
                      <a:pt x="70211" y="0"/>
                      <a:pt x="9555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9525"/>
                <a:ext cx="1049968" cy="637681"/>
              </a:xfrm>
              <a:prstGeom prst="rect">
                <a:avLst/>
              </a:prstGeom>
            </p:spPr>
            <p:txBody>
              <a:bodyPr lIns="52654" tIns="52654" rIns="52654" bIns="52654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448173" y="487868"/>
              <a:ext cx="2832683" cy="6060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94"/>
                </a:lnSpc>
                <a:spcBef>
                  <a:spcPct val="0"/>
                </a:spcBef>
              </a:pPr>
              <a:r>
                <a:rPr lang="en-US" sz="3078" spc="28" dirty="0" err="1">
                  <a:solidFill>
                    <a:srgbClr val="FFFFFF"/>
                  </a:solidFill>
                  <a:latin typeface="TT Rounds Condensed Bold"/>
                </a:rPr>
                <a:t>Património</a:t>
              </a:r>
              <a:endParaRPr lang="en-US" sz="3078" spc="28" dirty="0">
                <a:solidFill>
                  <a:srgbClr val="FFFFFF"/>
                </a:solidFill>
                <a:latin typeface="TT Rounds Condensed 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05981" y="2038115"/>
              <a:ext cx="4827956" cy="2139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93"/>
                </a:lnSpc>
                <a:spcBef>
                  <a:spcPct val="0"/>
                </a:spcBef>
              </a:pPr>
              <a:r>
                <a:rPr lang="pt-PT" sz="1744" spc="16" dirty="0">
                  <a:solidFill>
                    <a:srgbClr val="000000"/>
                  </a:solidFill>
                  <a:latin typeface="TT Rounds Condensed"/>
                </a:rPr>
                <a:t>As fontes internas de financiamento incluem os fundos pessoais do empresário ou o que ele pode retirar do seu ambiente. Tipicamente, </a:t>
              </a:r>
              <a:r>
                <a:rPr lang="pt-PT" sz="1744" spc="16" dirty="0" err="1">
                  <a:solidFill>
                    <a:srgbClr val="000000"/>
                  </a:solidFill>
                  <a:latin typeface="TT Rounds Condensed"/>
                </a:rPr>
                <a:t>Deakins</a:t>
              </a:r>
              <a:r>
                <a:rPr lang="pt-PT" sz="1744" spc="16" dirty="0">
                  <a:solidFill>
                    <a:srgbClr val="000000"/>
                  </a:solidFill>
                  <a:latin typeface="TT Rounds Condensed"/>
                </a:rPr>
                <a:t> &amp; </a:t>
              </a:r>
              <a:r>
                <a:rPr lang="pt-PT" sz="1744" spc="16" dirty="0" err="1">
                  <a:solidFill>
                    <a:srgbClr val="000000"/>
                  </a:solidFill>
                  <a:latin typeface="TT Rounds Condensed"/>
                </a:rPr>
                <a:t>Freel</a:t>
              </a:r>
              <a:r>
                <a:rPr lang="pt-PT" sz="1744" spc="16" dirty="0">
                  <a:solidFill>
                    <a:srgbClr val="000000"/>
                  </a:solidFill>
                  <a:latin typeface="TT Rounds Condensed"/>
                </a:rPr>
                <a:t> (2007) descrevem-nas como "3F" (amigos, família e fundador</a:t>
              </a:r>
              <a:r>
                <a:rPr lang="en-US" sz="1744" spc="16" dirty="0">
                  <a:solidFill>
                    <a:srgbClr val="000000"/>
                  </a:solidFill>
                  <a:latin typeface="TT Rounds Condensed"/>
                </a:rPr>
                <a:t>). 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781997" y="3734937"/>
            <a:ext cx="5912547" cy="3856398"/>
            <a:chOff x="0" y="0"/>
            <a:chExt cx="1308068" cy="85317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8068" cy="853174"/>
            </a:xfrm>
            <a:custGeom>
              <a:avLst/>
              <a:gdLst/>
              <a:ahLst/>
              <a:cxnLst/>
              <a:rect l="l" t="t" r="r" b="b"/>
              <a:pathLst>
                <a:path w="1308068" h="853174">
                  <a:moveTo>
                    <a:pt x="66780" y="0"/>
                  </a:moveTo>
                  <a:lnTo>
                    <a:pt x="1241288" y="0"/>
                  </a:lnTo>
                  <a:cubicBezTo>
                    <a:pt x="1278170" y="0"/>
                    <a:pt x="1308068" y="29898"/>
                    <a:pt x="1308068" y="66780"/>
                  </a:cubicBezTo>
                  <a:lnTo>
                    <a:pt x="1308068" y="786394"/>
                  </a:lnTo>
                  <a:cubicBezTo>
                    <a:pt x="1308068" y="823276"/>
                    <a:pt x="1278170" y="853174"/>
                    <a:pt x="1241288" y="853174"/>
                  </a:cubicBezTo>
                  <a:lnTo>
                    <a:pt x="66780" y="853174"/>
                  </a:lnTo>
                  <a:cubicBezTo>
                    <a:pt x="29898" y="853174"/>
                    <a:pt x="0" y="823276"/>
                    <a:pt x="0" y="786394"/>
                  </a:cubicBezTo>
                  <a:lnTo>
                    <a:pt x="0" y="66780"/>
                  </a:lnTo>
                  <a:cubicBezTo>
                    <a:pt x="0" y="29898"/>
                    <a:pt x="29898" y="0"/>
                    <a:pt x="66780" y="0"/>
                  </a:cubicBezTo>
                  <a:close/>
                </a:path>
              </a:pathLst>
            </a:custGeom>
            <a:solidFill>
              <a:srgbClr val="94C02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1308068" cy="853174"/>
            </a:xfrm>
            <a:prstGeom prst="rect">
              <a:avLst/>
            </a:prstGeom>
          </p:spPr>
          <p:txBody>
            <a:bodyPr lIns="61078" tIns="61078" rIns="61078" bIns="61078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080689" y="4846877"/>
            <a:ext cx="5340100" cy="2416888"/>
            <a:chOff x="0" y="0"/>
            <a:chExt cx="1181422" cy="53470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81422" cy="534703"/>
            </a:xfrm>
            <a:custGeom>
              <a:avLst/>
              <a:gdLst/>
              <a:ahLst/>
              <a:cxnLst/>
              <a:rect l="l" t="t" r="r" b="b"/>
              <a:pathLst>
                <a:path w="1181422" h="534703">
                  <a:moveTo>
                    <a:pt x="73938" y="0"/>
                  </a:moveTo>
                  <a:lnTo>
                    <a:pt x="1107484" y="0"/>
                  </a:lnTo>
                  <a:cubicBezTo>
                    <a:pt x="1127093" y="0"/>
                    <a:pt x="1145900" y="7790"/>
                    <a:pt x="1159766" y="21656"/>
                  </a:cubicBezTo>
                  <a:cubicBezTo>
                    <a:pt x="1173632" y="35522"/>
                    <a:pt x="1181422" y="54329"/>
                    <a:pt x="1181422" y="73938"/>
                  </a:cubicBezTo>
                  <a:lnTo>
                    <a:pt x="1181422" y="460764"/>
                  </a:lnTo>
                  <a:cubicBezTo>
                    <a:pt x="1181422" y="480374"/>
                    <a:pt x="1173632" y="499180"/>
                    <a:pt x="1159766" y="513047"/>
                  </a:cubicBezTo>
                  <a:cubicBezTo>
                    <a:pt x="1145900" y="526913"/>
                    <a:pt x="1127093" y="534703"/>
                    <a:pt x="1107484" y="534703"/>
                  </a:cubicBezTo>
                  <a:lnTo>
                    <a:pt x="73938" y="534703"/>
                  </a:lnTo>
                  <a:cubicBezTo>
                    <a:pt x="54329" y="534703"/>
                    <a:pt x="35522" y="526913"/>
                    <a:pt x="21656" y="513047"/>
                  </a:cubicBezTo>
                  <a:cubicBezTo>
                    <a:pt x="7790" y="499180"/>
                    <a:pt x="0" y="480374"/>
                    <a:pt x="0" y="460764"/>
                  </a:cubicBezTo>
                  <a:lnTo>
                    <a:pt x="0" y="73938"/>
                  </a:lnTo>
                  <a:cubicBezTo>
                    <a:pt x="0" y="54329"/>
                    <a:pt x="7790" y="35522"/>
                    <a:pt x="21656" y="21656"/>
                  </a:cubicBezTo>
                  <a:cubicBezTo>
                    <a:pt x="35522" y="7790"/>
                    <a:pt x="54329" y="0"/>
                    <a:pt x="739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1181422" cy="534703"/>
            </a:xfrm>
            <a:prstGeom prst="rect">
              <a:avLst/>
            </a:prstGeom>
          </p:spPr>
          <p:txBody>
            <a:bodyPr lIns="61078" tIns="61078" rIns="61078" bIns="61078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279197" y="5258493"/>
            <a:ext cx="4908288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00"/>
              </a:lnSpc>
              <a:spcBef>
                <a:spcPct val="0"/>
              </a:spcBef>
            </a:pPr>
            <a:r>
              <a:rPr lang="pt-PT" sz="1750" spc="16" dirty="0">
                <a:solidFill>
                  <a:srgbClr val="000000"/>
                </a:solidFill>
                <a:latin typeface="TT Rounds Condensed"/>
              </a:rPr>
              <a:t>As fontes externas de financiamento incluem empréstimos bancários a curto prazo, sociedades de capital de risco, investidores oficiais ou não oficiais, locações financeiras ou mesmo subsídios e subvenções. Os empréstimos bancários são a forma mais comum e mais importante de financiamento externo das empresas</a:t>
            </a:r>
            <a:r>
              <a:rPr lang="en-US" sz="1750" spc="16" dirty="0">
                <a:solidFill>
                  <a:srgbClr val="000000"/>
                </a:solidFill>
                <a:latin typeface="TT Rounds Condensed"/>
              </a:rPr>
              <a:t>. 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891910" y="4183398"/>
            <a:ext cx="4050323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spc="28" dirty="0" err="1">
                <a:solidFill>
                  <a:srgbClr val="FFFFFF"/>
                </a:solidFill>
                <a:latin typeface="TT Rounds Condensed Bold"/>
              </a:rPr>
              <a:t>Fundos</a:t>
            </a:r>
            <a:r>
              <a:rPr lang="en-US" sz="2999" spc="28" dirty="0">
                <a:solidFill>
                  <a:srgbClr val="FFFFFF"/>
                </a:solidFill>
                <a:latin typeface="TT Rounds Condensed Bold"/>
              </a:rPr>
              <a:t> de </a:t>
            </a:r>
            <a:r>
              <a:rPr lang="en-US" sz="2999" spc="28" dirty="0" err="1">
                <a:solidFill>
                  <a:srgbClr val="FFFFFF"/>
                </a:solidFill>
                <a:latin typeface="TT Rounds Condensed Bold"/>
              </a:rPr>
              <a:t>empréstimo</a:t>
            </a:r>
            <a:endParaRPr lang="en-US" sz="2999" spc="28" dirty="0">
              <a:solidFill>
                <a:srgbClr val="FFFFFF"/>
              </a:solidFill>
              <a:latin typeface="TT Rounds Condensed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336287" y="4239030"/>
            <a:ext cx="2893592" cy="47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1"/>
              </a:lnSpc>
              <a:spcBef>
                <a:spcPct val="0"/>
              </a:spcBef>
            </a:pPr>
            <a:r>
              <a:rPr lang="en-US" sz="3109" u="sng" spc="29">
                <a:solidFill>
                  <a:srgbClr val="94C020"/>
                </a:solidFill>
                <a:latin typeface="TT Rounds Condensed"/>
              </a:rPr>
              <a:t>Loan funds 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1974610" y="3734937"/>
            <a:ext cx="5067961" cy="3856398"/>
            <a:chOff x="0" y="0"/>
            <a:chExt cx="1121215" cy="85317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21215" cy="853174"/>
            </a:xfrm>
            <a:custGeom>
              <a:avLst/>
              <a:gdLst/>
              <a:ahLst/>
              <a:cxnLst/>
              <a:rect l="l" t="t" r="r" b="b"/>
              <a:pathLst>
                <a:path w="1121215" h="853174">
                  <a:moveTo>
                    <a:pt x="77909" y="0"/>
                  </a:moveTo>
                  <a:lnTo>
                    <a:pt x="1043307" y="0"/>
                  </a:lnTo>
                  <a:cubicBezTo>
                    <a:pt x="1063969" y="0"/>
                    <a:pt x="1083786" y="8208"/>
                    <a:pt x="1098396" y="22819"/>
                  </a:cubicBezTo>
                  <a:cubicBezTo>
                    <a:pt x="1113007" y="37430"/>
                    <a:pt x="1121215" y="57246"/>
                    <a:pt x="1121215" y="77909"/>
                  </a:cubicBezTo>
                  <a:lnTo>
                    <a:pt x="1121215" y="775265"/>
                  </a:lnTo>
                  <a:cubicBezTo>
                    <a:pt x="1121215" y="795928"/>
                    <a:pt x="1113007" y="815744"/>
                    <a:pt x="1098396" y="830355"/>
                  </a:cubicBezTo>
                  <a:cubicBezTo>
                    <a:pt x="1083786" y="844966"/>
                    <a:pt x="1063969" y="853174"/>
                    <a:pt x="1043307" y="853174"/>
                  </a:cubicBezTo>
                  <a:lnTo>
                    <a:pt x="77909" y="853174"/>
                  </a:lnTo>
                  <a:cubicBezTo>
                    <a:pt x="57246" y="853174"/>
                    <a:pt x="37430" y="844966"/>
                    <a:pt x="22819" y="830355"/>
                  </a:cubicBezTo>
                  <a:cubicBezTo>
                    <a:pt x="8208" y="815744"/>
                    <a:pt x="0" y="795928"/>
                    <a:pt x="0" y="775265"/>
                  </a:cubicBezTo>
                  <a:lnTo>
                    <a:pt x="0" y="77909"/>
                  </a:lnTo>
                  <a:cubicBezTo>
                    <a:pt x="0" y="57246"/>
                    <a:pt x="8208" y="37430"/>
                    <a:pt x="22819" y="22819"/>
                  </a:cubicBezTo>
                  <a:cubicBezTo>
                    <a:pt x="37430" y="8208"/>
                    <a:pt x="57246" y="0"/>
                    <a:pt x="77909" y="0"/>
                  </a:cubicBezTo>
                  <a:close/>
                </a:path>
              </a:pathLst>
            </a:custGeom>
            <a:solidFill>
              <a:srgbClr val="94C02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1121215" cy="853174"/>
            </a:xfrm>
            <a:prstGeom prst="rect">
              <a:avLst/>
            </a:prstGeom>
          </p:spPr>
          <p:txBody>
            <a:bodyPr lIns="61078" tIns="61078" rIns="61078" bIns="61078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230635" y="4846877"/>
            <a:ext cx="4577286" cy="2416888"/>
            <a:chOff x="0" y="0"/>
            <a:chExt cx="1012660" cy="53470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12660" cy="534703"/>
            </a:xfrm>
            <a:custGeom>
              <a:avLst/>
              <a:gdLst/>
              <a:ahLst/>
              <a:cxnLst/>
              <a:rect l="l" t="t" r="r" b="b"/>
              <a:pathLst>
                <a:path w="1012660" h="534703">
                  <a:moveTo>
                    <a:pt x="86260" y="0"/>
                  </a:moveTo>
                  <a:lnTo>
                    <a:pt x="926400" y="0"/>
                  </a:lnTo>
                  <a:cubicBezTo>
                    <a:pt x="949278" y="0"/>
                    <a:pt x="971218" y="9088"/>
                    <a:pt x="987395" y="25265"/>
                  </a:cubicBezTo>
                  <a:cubicBezTo>
                    <a:pt x="1003572" y="41442"/>
                    <a:pt x="1012660" y="63383"/>
                    <a:pt x="1012660" y="86260"/>
                  </a:cubicBezTo>
                  <a:lnTo>
                    <a:pt x="1012660" y="448442"/>
                  </a:lnTo>
                  <a:cubicBezTo>
                    <a:pt x="1012660" y="471320"/>
                    <a:pt x="1003572" y="493261"/>
                    <a:pt x="987395" y="509438"/>
                  </a:cubicBezTo>
                  <a:cubicBezTo>
                    <a:pt x="971218" y="525615"/>
                    <a:pt x="949278" y="534703"/>
                    <a:pt x="926400" y="534703"/>
                  </a:cubicBezTo>
                  <a:lnTo>
                    <a:pt x="86260" y="534703"/>
                  </a:lnTo>
                  <a:cubicBezTo>
                    <a:pt x="63383" y="534703"/>
                    <a:pt x="41442" y="525615"/>
                    <a:pt x="25265" y="509438"/>
                  </a:cubicBezTo>
                  <a:cubicBezTo>
                    <a:pt x="9088" y="493261"/>
                    <a:pt x="0" y="471320"/>
                    <a:pt x="0" y="448442"/>
                  </a:cubicBezTo>
                  <a:lnTo>
                    <a:pt x="0" y="86260"/>
                  </a:lnTo>
                  <a:cubicBezTo>
                    <a:pt x="0" y="63383"/>
                    <a:pt x="9088" y="41442"/>
                    <a:pt x="25265" y="25265"/>
                  </a:cubicBezTo>
                  <a:cubicBezTo>
                    <a:pt x="41442" y="9088"/>
                    <a:pt x="63383" y="0"/>
                    <a:pt x="862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1012660" cy="534703"/>
            </a:xfrm>
            <a:prstGeom prst="rect">
              <a:avLst/>
            </a:prstGeom>
          </p:spPr>
          <p:txBody>
            <a:bodyPr lIns="61078" tIns="61078" rIns="61078" bIns="61078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2476740" y="5258493"/>
            <a:ext cx="3984129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00"/>
              </a:lnSpc>
              <a:spcBef>
                <a:spcPct val="0"/>
              </a:spcBef>
            </a:pPr>
            <a:r>
              <a:rPr lang="pt-PT" sz="1750" spc="16" dirty="0">
                <a:solidFill>
                  <a:srgbClr val="000000"/>
                </a:solidFill>
                <a:latin typeface="TT Rounds Condensed"/>
              </a:rPr>
              <a:t>As subvenções são uma forma alternativa de financiamento externo. Estes subsídios correspondem geralmente a uma percentagem do capital total do investimento e constituem o incentivo mais atrativo e importante para o potencial investidor</a:t>
            </a:r>
            <a:r>
              <a:rPr lang="en-US" sz="1750" spc="16" dirty="0">
                <a:solidFill>
                  <a:srgbClr val="000000"/>
                </a:solidFill>
                <a:latin typeface="TT Rounds Condensed"/>
              </a:rPr>
              <a:t>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763186" y="4016548"/>
            <a:ext cx="1680021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spc="28" dirty="0" err="1">
                <a:solidFill>
                  <a:srgbClr val="FFFFFF"/>
                </a:solidFill>
                <a:latin typeface="TT Rounds Condensed Bold"/>
              </a:rPr>
              <a:t>Subsídios</a:t>
            </a:r>
            <a:endParaRPr lang="en-US" sz="2999" spc="28" dirty="0">
              <a:solidFill>
                <a:srgbClr val="FFFFFF"/>
              </a:solidFill>
              <a:latin typeface="TT Rounds Condensed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 / Sub Unit: Funding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850882"/>
            <a:ext cx="45339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Fontes de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Financiamento</a:t>
            </a: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22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71992" y="1770683"/>
            <a:ext cx="6194351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5.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Financiamento</a:t>
            </a:r>
            <a:endParaRPr lang="en-US" sz="4500" spc="42" dirty="0">
              <a:solidFill>
                <a:srgbClr val="94C020"/>
              </a:solidFill>
              <a:latin typeface="TT Rounds Condensed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822580" y="3689591"/>
            <a:ext cx="14642839" cy="3840195"/>
            <a:chOff x="0" y="0"/>
            <a:chExt cx="19523786" cy="5120260"/>
          </a:xfrm>
        </p:grpSpPr>
        <p:sp>
          <p:nvSpPr>
            <p:cNvPr id="7" name="TextBox 7"/>
            <p:cNvSpPr txBox="1"/>
            <p:nvPr/>
          </p:nvSpPr>
          <p:spPr>
            <a:xfrm>
              <a:off x="10593857" y="408112"/>
              <a:ext cx="3670089" cy="588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49"/>
                </a:lnSpc>
                <a:spcBef>
                  <a:spcPct val="0"/>
                </a:spcBef>
              </a:pPr>
              <a:r>
                <a:rPr lang="en-US" sz="2957" u="sng" spc="27">
                  <a:solidFill>
                    <a:srgbClr val="94C020"/>
                  </a:solidFill>
                  <a:latin typeface="TT Rounds Condensed"/>
                </a:rPr>
                <a:t>Loan funds 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0" y="0"/>
              <a:ext cx="8833185" cy="5120260"/>
              <a:chOff x="0" y="0"/>
              <a:chExt cx="1707324" cy="98967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07324" cy="989671"/>
              </a:xfrm>
              <a:custGeom>
                <a:avLst/>
                <a:gdLst/>
                <a:ahLst/>
                <a:cxnLst/>
                <a:rect l="l" t="t" r="r" b="b"/>
                <a:pathLst>
                  <a:path w="1707324" h="989671">
                    <a:moveTo>
                      <a:pt x="58764" y="0"/>
                    </a:moveTo>
                    <a:lnTo>
                      <a:pt x="1648561" y="0"/>
                    </a:lnTo>
                    <a:cubicBezTo>
                      <a:pt x="1664146" y="0"/>
                      <a:pt x="1679093" y="6191"/>
                      <a:pt x="1690113" y="17211"/>
                    </a:cubicBezTo>
                    <a:cubicBezTo>
                      <a:pt x="1701133" y="28232"/>
                      <a:pt x="1707324" y="43179"/>
                      <a:pt x="1707324" y="58764"/>
                    </a:cubicBezTo>
                    <a:lnTo>
                      <a:pt x="1707324" y="930907"/>
                    </a:lnTo>
                    <a:cubicBezTo>
                      <a:pt x="1707324" y="946492"/>
                      <a:pt x="1701133" y="961439"/>
                      <a:pt x="1690113" y="972460"/>
                    </a:cubicBezTo>
                    <a:cubicBezTo>
                      <a:pt x="1679093" y="983480"/>
                      <a:pt x="1664146" y="989671"/>
                      <a:pt x="1648561" y="989671"/>
                    </a:cubicBezTo>
                    <a:lnTo>
                      <a:pt x="58764" y="989671"/>
                    </a:lnTo>
                    <a:cubicBezTo>
                      <a:pt x="43179" y="989671"/>
                      <a:pt x="28232" y="983480"/>
                      <a:pt x="17211" y="972460"/>
                    </a:cubicBezTo>
                    <a:cubicBezTo>
                      <a:pt x="6191" y="961439"/>
                      <a:pt x="0" y="946492"/>
                      <a:pt x="0" y="930907"/>
                    </a:cubicBezTo>
                    <a:lnTo>
                      <a:pt x="0" y="58764"/>
                    </a:lnTo>
                    <a:cubicBezTo>
                      <a:pt x="0" y="43179"/>
                      <a:pt x="6191" y="28232"/>
                      <a:pt x="17211" y="17211"/>
                    </a:cubicBezTo>
                    <a:cubicBezTo>
                      <a:pt x="28232" y="6191"/>
                      <a:pt x="43179" y="0"/>
                      <a:pt x="58764" y="0"/>
                    </a:cubicBezTo>
                    <a:close/>
                  </a:path>
                </a:pathLst>
              </a:custGeom>
              <a:solidFill>
                <a:srgbClr val="94C020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9525"/>
                <a:ext cx="1707324" cy="999196"/>
              </a:xfrm>
              <a:prstGeom prst="rect">
                <a:avLst/>
              </a:prstGeom>
            </p:spPr>
            <p:txBody>
              <a:bodyPr lIns="52654" tIns="52654" rIns="52654" bIns="52654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46237" y="1858755"/>
              <a:ext cx="7977964" cy="2690728"/>
              <a:chOff x="0" y="0"/>
              <a:chExt cx="1542023" cy="52007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542023" cy="520078"/>
              </a:xfrm>
              <a:custGeom>
                <a:avLst/>
                <a:gdLst/>
                <a:ahLst/>
                <a:cxnLst/>
                <a:rect l="l" t="t" r="r" b="b"/>
                <a:pathLst>
                  <a:path w="1542023" h="520078">
                    <a:moveTo>
                      <a:pt x="65063" y="0"/>
                    </a:moveTo>
                    <a:lnTo>
                      <a:pt x="1476960" y="0"/>
                    </a:lnTo>
                    <a:cubicBezTo>
                      <a:pt x="1512893" y="0"/>
                      <a:pt x="1542023" y="29130"/>
                      <a:pt x="1542023" y="65063"/>
                    </a:cubicBezTo>
                    <a:lnTo>
                      <a:pt x="1542023" y="455015"/>
                    </a:lnTo>
                    <a:cubicBezTo>
                      <a:pt x="1542023" y="490948"/>
                      <a:pt x="1512893" y="520078"/>
                      <a:pt x="1476960" y="520078"/>
                    </a:cubicBezTo>
                    <a:lnTo>
                      <a:pt x="65063" y="520078"/>
                    </a:lnTo>
                    <a:cubicBezTo>
                      <a:pt x="29130" y="520078"/>
                      <a:pt x="0" y="490948"/>
                      <a:pt x="0" y="455015"/>
                    </a:cubicBezTo>
                    <a:lnTo>
                      <a:pt x="0" y="65063"/>
                    </a:lnTo>
                    <a:cubicBezTo>
                      <a:pt x="0" y="29130"/>
                      <a:pt x="29130" y="0"/>
                      <a:pt x="650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9525"/>
                <a:ext cx="1542023" cy="529603"/>
              </a:xfrm>
              <a:prstGeom prst="rect">
                <a:avLst/>
              </a:prstGeom>
            </p:spPr>
            <p:txBody>
              <a:bodyPr lIns="52654" tIns="52654" rIns="52654" bIns="52654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9205038" y="0"/>
              <a:ext cx="10318748" cy="5120260"/>
              <a:chOff x="0" y="0"/>
              <a:chExt cx="1719383" cy="85317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19383" cy="853174"/>
              </a:xfrm>
              <a:custGeom>
                <a:avLst/>
                <a:gdLst/>
                <a:ahLst/>
                <a:cxnLst/>
                <a:rect l="l" t="t" r="r" b="b"/>
                <a:pathLst>
                  <a:path w="1719383" h="853174">
                    <a:moveTo>
                      <a:pt x="50304" y="0"/>
                    </a:moveTo>
                    <a:lnTo>
                      <a:pt x="1669079" y="0"/>
                    </a:lnTo>
                    <a:cubicBezTo>
                      <a:pt x="1696861" y="0"/>
                      <a:pt x="1719383" y="22522"/>
                      <a:pt x="1719383" y="50304"/>
                    </a:cubicBezTo>
                    <a:lnTo>
                      <a:pt x="1719383" y="802870"/>
                    </a:lnTo>
                    <a:cubicBezTo>
                      <a:pt x="1719383" y="830652"/>
                      <a:pt x="1696861" y="853174"/>
                      <a:pt x="1669079" y="853174"/>
                    </a:cubicBezTo>
                    <a:lnTo>
                      <a:pt x="50304" y="853174"/>
                    </a:lnTo>
                    <a:cubicBezTo>
                      <a:pt x="22522" y="853174"/>
                      <a:pt x="0" y="830652"/>
                      <a:pt x="0" y="802870"/>
                    </a:cubicBezTo>
                    <a:lnTo>
                      <a:pt x="0" y="50304"/>
                    </a:lnTo>
                    <a:cubicBezTo>
                      <a:pt x="0" y="22522"/>
                      <a:pt x="22522" y="0"/>
                      <a:pt x="50304" y="0"/>
                    </a:cubicBezTo>
                    <a:close/>
                  </a:path>
                </a:pathLst>
              </a:custGeom>
              <a:solidFill>
                <a:srgbClr val="94C02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0"/>
                <a:ext cx="1719383" cy="853174"/>
              </a:xfrm>
              <a:prstGeom prst="rect">
                <a:avLst/>
              </a:prstGeom>
            </p:spPr>
            <p:txBody>
              <a:bodyPr lIns="61078" tIns="61078" rIns="61078" bIns="61078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9726324" y="1858755"/>
              <a:ext cx="9319697" cy="2690728"/>
              <a:chOff x="0" y="0"/>
              <a:chExt cx="1552914" cy="44834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52914" cy="448348"/>
              </a:xfrm>
              <a:custGeom>
                <a:avLst/>
                <a:gdLst/>
                <a:ahLst/>
                <a:cxnLst/>
                <a:rect l="l" t="t" r="r" b="b"/>
                <a:pathLst>
                  <a:path w="1552914" h="448348">
                    <a:moveTo>
                      <a:pt x="55696" y="0"/>
                    </a:moveTo>
                    <a:lnTo>
                      <a:pt x="1497218" y="0"/>
                    </a:lnTo>
                    <a:cubicBezTo>
                      <a:pt x="1511989" y="0"/>
                      <a:pt x="1526156" y="5868"/>
                      <a:pt x="1536601" y="16313"/>
                    </a:cubicBezTo>
                    <a:cubicBezTo>
                      <a:pt x="1547046" y="26758"/>
                      <a:pt x="1552914" y="40925"/>
                      <a:pt x="1552914" y="55696"/>
                    </a:cubicBezTo>
                    <a:lnTo>
                      <a:pt x="1552914" y="392652"/>
                    </a:lnTo>
                    <a:cubicBezTo>
                      <a:pt x="1552914" y="407424"/>
                      <a:pt x="1547046" y="421590"/>
                      <a:pt x="1536601" y="432035"/>
                    </a:cubicBezTo>
                    <a:cubicBezTo>
                      <a:pt x="1526156" y="442480"/>
                      <a:pt x="1511989" y="448348"/>
                      <a:pt x="1497218" y="448348"/>
                    </a:cubicBezTo>
                    <a:lnTo>
                      <a:pt x="55696" y="448348"/>
                    </a:lnTo>
                    <a:cubicBezTo>
                      <a:pt x="40925" y="448348"/>
                      <a:pt x="26758" y="442480"/>
                      <a:pt x="16313" y="432035"/>
                    </a:cubicBezTo>
                    <a:cubicBezTo>
                      <a:pt x="5868" y="421590"/>
                      <a:pt x="0" y="407424"/>
                      <a:pt x="0" y="392652"/>
                    </a:cubicBezTo>
                    <a:lnTo>
                      <a:pt x="0" y="55696"/>
                    </a:lnTo>
                    <a:cubicBezTo>
                      <a:pt x="0" y="40925"/>
                      <a:pt x="5868" y="26758"/>
                      <a:pt x="16313" y="16313"/>
                    </a:cubicBezTo>
                    <a:cubicBezTo>
                      <a:pt x="26758" y="5868"/>
                      <a:pt x="40925" y="0"/>
                      <a:pt x="556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0"/>
                <a:ext cx="1552914" cy="448348"/>
              </a:xfrm>
              <a:prstGeom prst="rect">
                <a:avLst/>
              </a:prstGeom>
            </p:spPr>
            <p:txBody>
              <a:bodyPr lIns="61078" tIns="61078" rIns="61078" bIns="61078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2274488" y="830854"/>
              <a:ext cx="3934040" cy="6100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79"/>
                </a:lnSpc>
                <a:spcBef>
                  <a:spcPct val="0"/>
                </a:spcBef>
              </a:pPr>
              <a:r>
                <a:rPr lang="en-US" sz="3065" spc="28" dirty="0">
                  <a:solidFill>
                    <a:srgbClr val="FFFFFF"/>
                  </a:solidFill>
                  <a:latin typeface="TT Rounds Condensed Bold"/>
                </a:rPr>
                <a:t> </a:t>
              </a:r>
              <a:r>
                <a:rPr lang="en-US" sz="3065" spc="28" dirty="0" err="1">
                  <a:solidFill>
                    <a:srgbClr val="FFFFFF"/>
                  </a:solidFill>
                  <a:latin typeface="TT Rounds Condensed Bold"/>
                </a:rPr>
                <a:t>Capitais</a:t>
              </a:r>
              <a:r>
                <a:rPr lang="en-US" sz="3065" spc="28" dirty="0">
                  <a:solidFill>
                    <a:srgbClr val="FFFFFF"/>
                  </a:solidFill>
                  <a:latin typeface="TT Rounds Condensed Bold"/>
                </a:rPr>
                <a:t> de </a:t>
              </a:r>
              <a:r>
                <a:rPr lang="en-US" sz="3065" spc="28" dirty="0" err="1">
                  <a:solidFill>
                    <a:srgbClr val="FFFFFF"/>
                  </a:solidFill>
                  <a:latin typeface="TT Rounds Condensed Bold"/>
                </a:rPr>
                <a:t>risco</a:t>
              </a:r>
              <a:endParaRPr lang="en-US" sz="3065" spc="28" dirty="0">
                <a:solidFill>
                  <a:srgbClr val="FFFFFF"/>
                </a:solidFill>
                <a:latin typeface="TT Rounds Condensed Bold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09625" y="2503255"/>
              <a:ext cx="6851188" cy="1420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84"/>
                </a:lnSpc>
                <a:spcBef>
                  <a:spcPct val="0"/>
                </a:spcBef>
              </a:pPr>
              <a:r>
                <a:rPr lang="pt-PT" sz="1737" spc="16" dirty="0">
                  <a:solidFill>
                    <a:srgbClr val="000000"/>
                  </a:solidFill>
                  <a:latin typeface="TT Rounds Condensed"/>
                </a:rPr>
                <a:t>As fontes internas de financiamento incluem os fundos pessoais do empresário ou o que ele pode retirar do seu ambiente. Tipicamente, </a:t>
              </a:r>
              <a:r>
                <a:rPr lang="pt-PT" sz="1737" spc="16" dirty="0" err="1">
                  <a:solidFill>
                    <a:srgbClr val="000000"/>
                  </a:solidFill>
                  <a:latin typeface="TT Rounds Condensed"/>
                </a:rPr>
                <a:t>Deakins</a:t>
              </a:r>
              <a:r>
                <a:rPr lang="pt-PT" sz="1737" spc="16" dirty="0">
                  <a:solidFill>
                    <a:srgbClr val="000000"/>
                  </a:solidFill>
                  <a:latin typeface="TT Rounds Condensed"/>
                </a:rPr>
                <a:t> &amp; </a:t>
              </a:r>
              <a:r>
                <a:rPr lang="pt-PT" sz="1737" spc="16" dirty="0" err="1">
                  <a:solidFill>
                    <a:srgbClr val="000000"/>
                  </a:solidFill>
                  <a:latin typeface="TT Rounds Condensed"/>
                </a:rPr>
                <a:t>Freel</a:t>
              </a:r>
              <a:r>
                <a:rPr lang="pt-PT" sz="1737" spc="16" dirty="0">
                  <a:solidFill>
                    <a:srgbClr val="000000"/>
                  </a:solidFill>
                  <a:latin typeface="TT Rounds Condensed"/>
                </a:rPr>
                <a:t> (2007) descrevem-nas como "3F" (amigos, família e fundador</a:t>
              </a:r>
              <a:r>
                <a:rPr lang="en-US" sz="1737" spc="16" dirty="0">
                  <a:solidFill>
                    <a:srgbClr val="000000"/>
                  </a:solidFill>
                  <a:latin typeface="TT Rounds Condensed"/>
                </a:rPr>
                <a:t>).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424796" y="2328039"/>
              <a:ext cx="7879232" cy="2139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92"/>
                </a:lnSpc>
                <a:spcBef>
                  <a:spcPct val="0"/>
                </a:spcBef>
              </a:pPr>
              <a:r>
                <a:rPr lang="pt-PT" sz="1743" spc="16" dirty="0">
                  <a:solidFill>
                    <a:srgbClr val="000000"/>
                  </a:solidFill>
                  <a:latin typeface="TT Rounds Condensed"/>
                </a:rPr>
                <a:t>As fontes externas de financiamento incluem empréstimos bancários a curto prazo, sociedades de capital de risco, investidores oficiais ou não oficiais, locações financeiras ou mesmo subsídios e subvenções. Os empréstimos bancários são a forma mais comum e mais importante de financiamento externo das empresas</a:t>
              </a:r>
              <a:r>
                <a:rPr lang="en-US" sz="1743" spc="16" dirty="0">
                  <a:solidFill>
                    <a:srgbClr val="000000"/>
                  </a:solidFill>
                  <a:latin typeface="TT Rounds Condensed"/>
                </a:rPr>
                <a:t>. 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9726324" y="449055"/>
              <a:ext cx="8745335" cy="12377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67"/>
                </a:lnSpc>
                <a:spcBef>
                  <a:spcPct val="0"/>
                </a:spcBef>
              </a:pPr>
              <a:r>
                <a:rPr lang="en-US" sz="3056" spc="28" dirty="0" err="1">
                  <a:solidFill>
                    <a:srgbClr val="FFFFFF"/>
                  </a:solidFill>
                  <a:latin typeface="TT Rounds Condensed Bold"/>
                </a:rPr>
                <a:t>Arranque</a:t>
              </a:r>
              <a:r>
                <a:rPr lang="en-US" sz="3056" spc="28" dirty="0">
                  <a:solidFill>
                    <a:srgbClr val="FFFFFF"/>
                  </a:solidFill>
                  <a:latin typeface="TT Rounds Condensed Bold"/>
                </a:rPr>
                <a:t> e </a:t>
              </a:r>
              <a:r>
                <a:rPr lang="en-US" sz="3056" spc="28" dirty="0" err="1">
                  <a:solidFill>
                    <a:srgbClr val="FFFFFF"/>
                  </a:solidFill>
                  <a:latin typeface="TT Rounds Condensed Bold"/>
                </a:rPr>
                <a:t>condicionalismos</a:t>
              </a:r>
              <a:r>
                <a:rPr lang="en-US" sz="3056" spc="28" dirty="0">
                  <a:solidFill>
                    <a:srgbClr val="FFFFFF"/>
                  </a:solidFill>
                  <a:latin typeface="TT Rounds Condensed Bold"/>
                </a:rPr>
                <a:t> </a:t>
              </a:r>
              <a:r>
                <a:rPr lang="en-US" sz="3056" spc="28" dirty="0" err="1">
                  <a:solidFill>
                    <a:srgbClr val="FFFFFF"/>
                  </a:solidFill>
                  <a:latin typeface="TT Rounds Condensed Bold"/>
                </a:rPr>
                <a:t>financeiros</a:t>
              </a:r>
              <a:r>
                <a:rPr lang="en-US" sz="3056" spc="28" dirty="0">
                  <a:solidFill>
                    <a:srgbClr val="FFFFFF"/>
                  </a:solidFill>
                  <a:latin typeface="TT Rounds Condensed Bold"/>
                </a:rPr>
                <a:t> 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Skills/ Sub Unit: Funding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00217" y="5041802"/>
            <a:ext cx="2634551" cy="1081551"/>
            <a:chOff x="0" y="0"/>
            <a:chExt cx="543826" cy="1681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826" cy="168117"/>
            </a:xfrm>
            <a:custGeom>
              <a:avLst/>
              <a:gdLst/>
              <a:ahLst/>
              <a:cxnLst/>
              <a:rect l="l" t="t" r="r" b="b"/>
              <a:pathLst>
                <a:path w="543826" h="168117">
                  <a:moveTo>
                    <a:pt x="84059" y="0"/>
                  </a:moveTo>
                  <a:lnTo>
                    <a:pt x="459767" y="0"/>
                  </a:lnTo>
                  <a:cubicBezTo>
                    <a:pt x="506192" y="0"/>
                    <a:pt x="543826" y="37634"/>
                    <a:pt x="543826" y="84059"/>
                  </a:cubicBezTo>
                  <a:lnTo>
                    <a:pt x="543826" y="84059"/>
                  </a:lnTo>
                  <a:cubicBezTo>
                    <a:pt x="543826" y="106352"/>
                    <a:pt x="534970" y="127733"/>
                    <a:pt x="519206" y="143497"/>
                  </a:cubicBezTo>
                  <a:cubicBezTo>
                    <a:pt x="503442" y="159261"/>
                    <a:pt x="482061" y="168117"/>
                    <a:pt x="459767" y="168117"/>
                  </a:cubicBezTo>
                  <a:lnTo>
                    <a:pt x="84059" y="168117"/>
                  </a:lnTo>
                  <a:cubicBezTo>
                    <a:pt x="37634" y="168117"/>
                    <a:pt x="0" y="130483"/>
                    <a:pt x="0" y="84059"/>
                  </a:cubicBezTo>
                  <a:lnTo>
                    <a:pt x="0" y="84059"/>
                  </a:lnTo>
                  <a:cubicBezTo>
                    <a:pt x="0" y="37634"/>
                    <a:pt x="37634" y="0"/>
                    <a:pt x="84059" y="0"/>
                  </a:cubicBezTo>
                  <a:close/>
                </a:path>
              </a:pathLst>
            </a:custGeom>
            <a:solidFill>
              <a:srgbClr val="94C02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543826" cy="168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790532" y="4046897"/>
            <a:ext cx="853381" cy="372906"/>
          </a:xfrm>
          <a:custGeom>
            <a:avLst/>
            <a:gdLst/>
            <a:ahLst/>
            <a:cxnLst/>
            <a:rect l="l" t="t" r="r" b="b"/>
            <a:pathLst>
              <a:path w="853381" h="372906">
                <a:moveTo>
                  <a:pt x="0" y="0"/>
                </a:moveTo>
                <a:lnTo>
                  <a:pt x="853382" y="0"/>
                </a:lnTo>
                <a:lnTo>
                  <a:pt x="853382" y="372906"/>
                </a:lnTo>
                <a:lnTo>
                  <a:pt x="0" y="3729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07902" y="4046897"/>
            <a:ext cx="853381" cy="372906"/>
          </a:xfrm>
          <a:custGeom>
            <a:avLst/>
            <a:gdLst/>
            <a:ahLst/>
            <a:cxnLst/>
            <a:rect l="l" t="t" r="r" b="b"/>
            <a:pathLst>
              <a:path w="853381" h="372906">
                <a:moveTo>
                  <a:pt x="0" y="0"/>
                </a:moveTo>
                <a:lnTo>
                  <a:pt x="853381" y="0"/>
                </a:lnTo>
                <a:lnTo>
                  <a:pt x="853381" y="372906"/>
                </a:lnTo>
                <a:lnTo>
                  <a:pt x="0" y="3729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07902" y="4567674"/>
            <a:ext cx="853381" cy="372906"/>
          </a:xfrm>
          <a:custGeom>
            <a:avLst/>
            <a:gdLst/>
            <a:ahLst/>
            <a:cxnLst/>
            <a:rect l="l" t="t" r="r" b="b"/>
            <a:pathLst>
              <a:path w="853381" h="372906">
                <a:moveTo>
                  <a:pt x="0" y="0"/>
                </a:moveTo>
                <a:lnTo>
                  <a:pt x="853381" y="0"/>
                </a:lnTo>
                <a:lnTo>
                  <a:pt x="853381" y="372906"/>
                </a:lnTo>
                <a:lnTo>
                  <a:pt x="0" y="3729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07902" y="5088451"/>
            <a:ext cx="853381" cy="372906"/>
          </a:xfrm>
          <a:custGeom>
            <a:avLst/>
            <a:gdLst/>
            <a:ahLst/>
            <a:cxnLst/>
            <a:rect l="l" t="t" r="r" b="b"/>
            <a:pathLst>
              <a:path w="853381" h="372906">
                <a:moveTo>
                  <a:pt x="0" y="0"/>
                </a:moveTo>
                <a:lnTo>
                  <a:pt x="853381" y="0"/>
                </a:lnTo>
                <a:lnTo>
                  <a:pt x="853381" y="372906"/>
                </a:lnTo>
                <a:lnTo>
                  <a:pt x="0" y="3729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816933" y="6711843"/>
            <a:ext cx="853381" cy="372906"/>
          </a:xfrm>
          <a:custGeom>
            <a:avLst/>
            <a:gdLst/>
            <a:ahLst/>
            <a:cxnLst/>
            <a:rect l="l" t="t" r="r" b="b"/>
            <a:pathLst>
              <a:path w="853381" h="372906">
                <a:moveTo>
                  <a:pt x="0" y="0"/>
                </a:moveTo>
                <a:lnTo>
                  <a:pt x="853381" y="0"/>
                </a:lnTo>
                <a:lnTo>
                  <a:pt x="853381" y="372906"/>
                </a:lnTo>
                <a:lnTo>
                  <a:pt x="0" y="3729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16933" y="7320586"/>
            <a:ext cx="853381" cy="372906"/>
          </a:xfrm>
          <a:custGeom>
            <a:avLst/>
            <a:gdLst/>
            <a:ahLst/>
            <a:cxnLst/>
            <a:rect l="l" t="t" r="r" b="b"/>
            <a:pathLst>
              <a:path w="853381" h="372906">
                <a:moveTo>
                  <a:pt x="0" y="0"/>
                </a:moveTo>
                <a:lnTo>
                  <a:pt x="853381" y="0"/>
                </a:lnTo>
                <a:lnTo>
                  <a:pt x="853381" y="372906"/>
                </a:lnTo>
                <a:lnTo>
                  <a:pt x="0" y="3729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4790532" y="4233350"/>
            <a:ext cx="26400" cy="327368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1028700" y="2850881"/>
            <a:ext cx="3974100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Fontes de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financiamento</a:t>
            </a: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23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71992" y="1770683"/>
            <a:ext cx="6194351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5.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Financiamento</a:t>
            </a:r>
            <a:endParaRPr lang="en-US" sz="45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619275" y="4926305"/>
            <a:ext cx="2323859" cy="1226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13" spc="26" dirty="0" err="1">
                <a:solidFill>
                  <a:srgbClr val="FFFFFF"/>
                </a:solidFill>
                <a:latin typeface="TT Rounds Condensed Bold"/>
              </a:rPr>
              <a:t>Financiamento</a:t>
            </a:r>
            <a:r>
              <a:rPr lang="en-US" sz="2813" spc="26" dirty="0">
                <a:solidFill>
                  <a:srgbClr val="FFFFFF"/>
                </a:solidFill>
                <a:latin typeface="TT Rounds Condensed Bold"/>
              </a:rPr>
              <a:t> da UE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87155" y="4044608"/>
            <a:ext cx="4574191" cy="752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  <a:spcBef>
                <a:spcPct val="0"/>
              </a:spcBef>
            </a:pPr>
            <a:r>
              <a:rPr lang="pt-PT" sz="2475" spc="23" dirty="0">
                <a:solidFill>
                  <a:srgbClr val="000000"/>
                </a:solidFill>
                <a:latin typeface="TT Rounds Condensed Bold"/>
              </a:rPr>
              <a:t>Oportunidades de financiamento para os agricultores </a:t>
            </a:r>
            <a:endParaRPr lang="en-US" sz="2475" spc="23" dirty="0">
              <a:solidFill>
                <a:srgbClr val="000000"/>
              </a:solidFill>
              <a:latin typeface="TT Rounds Condensed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786400" y="4051163"/>
            <a:ext cx="4016759" cy="35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1"/>
              </a:lnSpc>
              <a:spcBef>
                <a:spcPct val="0"/>
              </a:spcBef>
            </a:pPr>
            <a:r>
              <a:rPr lang="en-US" sz="2250" spc="21" dirty="0" err="1">
                <a:solidFill>
                  <a:srgbClr val="000000"/>
                </a:solidFill>
                <a:latin typeface="TT Rounds Condensed"/>
              </a:rPr>
              <a:t>Política</a:t>
            </a:r>
            <a:r>
              <a:rPr lang="en-US" sz="2250" spc="2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50" spc="21" dirty="0" err="1">
                <a:solidFill>
                  <a:srgbClr val="000000"/>
                </a:solidFill>
                <a:latin typeface="TT Rounds Condensed"/>
              </a:rPr>
              <a:t>Agrícola</a:t>
            </a:r>
            <a:r>
              <a:rPr lang="en-US" sz="2250" spc="2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50" spc="21" dirty="0" err="1">
                <a:solidFill>
                  <a:srgbClr val="000000"/>
                </a:solidFill>
                <a:latin typeface="TT Rounds Condensed"/>
              </a:rPr>
              <a:t>Comum</a:t>
            </a:r>
            <a:r>
              <a:rPr lang="en-US" sz="2250" spc="21" dirty="0">
                <a:solidFill>
                  <a:srgbClr val="000000"/>
                </a:solidFill>
                <a:latin typeface="TT Rounds Condensed"/>
              </a:rPr>
              <a:t> (PAC)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786400" y="4588020"/>
            <a:ext cx="2975259" cy="35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1"/>
              </a:lnSpc>
              <a:spcBef>
                <a:spcPct val="0"/>
              </a:spcBef>
            </a:pPr>
            <a:r>
              <a:rPr lang="en-US" sz="2250" spc="21" dirty="0" err="1">
                <a:solidFill>
                  <a:srgbClr val="000000"/>
                </a:solidFill>
                <a:latin typeface="TT Rounds Condensed"/>
              </a:rPr>
              <a:t>Investigação</a:t>
            </a:r>
            <a:r>
              <a:rPr lang="en-US" sz="2250" spc="21" dirty="0">
                <a:solidFill>
                  <a:srgbClr val="000000"/>
                </a:solidFill>
                <a:latin typeface="TT Rounds Condensed"/>
              </a:rPr>
              <a:t> e </a:t>
            </a:r>
            <a:r>
              <a:rPr lang="en-US" sz="2250" spc="21" dirty="0" err="1">
                <a:solidFill>
                  <a:srgbClr val="000000"/>
                </a:solidFill>
                <a:latin typeface="TT Rounds Condensed"/>
              </a:rPr>
              <a:t>inovação</a:t>
            </a:r>
            <a:r>
              <a:rPr lang="en-US" sz="2250" spc="21" dirty="0">
                <a:solidFill>
                  <a:srgbClr val="000000"/>
                </a:solidFill>
                <a:latin typeface="TT Rounds Condensed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786400" y="5124012"/>
            <a:ext cx="3154816" cy="35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1"/>
              </a:lnSpc>
              <a:spcBef>
                <a:spcPct val="0"/>
              </a:spcBef>
            </a:pPr>
            <a:r>
              <a:rPr lang="en-US" sz="2250" spc="21" dirty="0" err="1">
                <a:solidFill>
                  <a:srgbClr val="000000"/>
                </a:solidFill>
                <a:latin typeface="TT Rounds Condensed"/>
              </a:rPr>
              <a:t>Emprego</a:t>
            </a:r>
            <a:r>
              <a:rPr lang="en-US" sz="2250" spc="2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50" spc="21" dirty="0" err="1">
                <a:solidFill>
                  <a:srgbClr val="000000"/>
                </a:solidFill>
                <a:latin typeface="TT Rounds Condensed"/>
              </a:rPr>
              <a:t>nas</a:t>
            </a:r>
            <a:r>
              <a:rPr lang="en-US" sz="2250" spc="21" dirty="0">
                <a:solidFill>
                  <a:srgbClr val="000000"/>
                </a:solidFill>
                <a:latin typeface="TT Rounds Condensed"/>
              </a:rPr>
              <a:t> zonas </a:t>
            </a:r>
            <a:r>
              <a:rPr lang="en-US" sz="2250" spc="21" dirty="0" err="1">
                <a:solidFill>
                  <a:srgbClr val="000000"/>
                </a:solidFill>
                <a:latin typeface="TT Rounds Condensed"/>
              </a:rPr>
              <a:t>rurais</a:t>
            </a:r>
            <a:r>
              <a:rPr lang="en-US" sz="2250" spc="21" dirty="0">
                <a:solidFill>
                  <a:srgbClr val="000000"/>
                </a:solidFill>
                <a:latin typeface="TT Rounds Condensed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865967" y="6711843"/>
            <a:ext cx="7232544" cy="3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  <a:spcBef>
                <a:spcPct val="0"/>
              </a:spcBef>
            </a:pPr>
            <a:r>
              <a:rPr lang="pt-PT" sz="2475" spc="23" dirty="0">
                <a:solidFill>
                  <a:srgbClr val="000000"/>
                </a:solidFill>
                <a:latin typeface="TT Rounds Condensed Bold"/>
              </a:rPr>
              <a:t>O programa europeu de intercâmbio para empresários </a:t>
            </a:r>
            <a:endParaRPr lang="en-US" sz="2475" spc="23" dirty="0">
              <a:solidFill>
                <a:srgbClr val="000000"/>
              </a:solidFill>
              <a:latin typeface="TT Rounds Condensed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887155" y="7304614"/>
            <a:ext cx="6214575" cy="367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71"/>
              </a:lnSpc>
              <a:spcBef>
                <a:spcPct val="0"/>
              </a:spcBef>
            </a:pPr>
            <a:r>
              <a:rPr lang="en-US" sz="2475" spc="23" dirty="0" err="1">
                <a:solidFill>
                  <a:srgbClr val="000000"/>
                </a:solidFill>
                <a:latin typeface="TT Rounds Condensed Bold"/>
              </a:rPr>
              <a:t>Conselho</a:t>
            </a:r>
            <a:r>
              <a:rPr lang="en-US" sz="2475" spc="23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75" spc="23" dirty="0" err="1">
                <a:solidFill>
                  <a:srgbClr val="000000"/>
                </a:solidFill>
                <a:latin typeface="TT Rounds Condensed Bold"/>
              </a:rPr>
              <a:t>Europeu</a:t>
            </a:r>
            <a:r>
              <a:rPr lang="en-US" sz="2475" spc="23" dirty="0">
                <a:solidFill>
                  <a:srgbClr val="000000"/>
                </a:solidFill>
                <a:latin typeface="TT Rounds Condensed Bold"/>
              </a:rPr>
              <a:t> de </a:t>
            </a:r>
            <a:r>
              <a:rPr lang="en-US" sz="2475" spc="23" dirty="0" err="1">
                <a:solidFill>
                  <a:srgbClr val="000000"/>
                </a:solidFill>
                <a:latin typeface="TT Rounds Condensed Bold"/>
              </a:rPr>
              <a:t>Inovação</a:t>
            </a:r>
            <a:r>
              <a:rPr lang="en-US" sz="2475" spc="23" dirty="0">
                <a:solidFill>
                  <a:srgbClr val="000000"/>
                </a:solidFill>
                <a:latin typeface="TT Rounds Condensed Bold"/>
              </a:rPr>
              <a:t>(EIC) </a:t>
            </a:r>
          </a:p>
        </p:txBody>
      </p:sp>
      <p:sp>
        <p:nvSpPr>
          <p:cNvPr id="23" name="AutoShape 23"/>
          <p:cNvSpPr/>
          <p:nvPr/>
        </p:nvSpPr>
        <p:spPr>
          <a:xfrm flipV="1">
            <a:off x="4092860" y="5625143"/>
            <a:ext cx="724072" cy="895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24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 / Sub Unit: Funding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45785" y="4270106"/>
            <a:ext cx="2492445" cy="2057400"/>
          </a:xfrm>
          <a:custGeom>
            <a:avLst/>
            <a:gdLst/>
            <a:ahLst/>
            <a:cxnLst/>
            <a:rect l="l" t="t" r="r" b="b"/>
            <a:pathLst>
              <a:path w="2492445" h="2057400">
                <a:moveTo>
                  <a:pt x="0" y="0"/>
                </a:moveTo>
                <a:lnTo>
                  <a:pt x="2492445" y="0"/>
                </a:lnTo>
                <a:lnTo>
                  <a:pt x="249244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23674" y="4192453"/>
            <a:ext cx="1890236" cy="2057400"/>
          </a:xfrm>
          <a:custGeom>
            <a:avLst/>
            <a:gdLst/>
            <a:ahLst/>
            <a:cxnLst/>
            <a:rect l="l" t="t" r="r" b="b"/>
            <a:pathLst>
              <a:path w="1890236" h="2057400">
                <a:moveTo>
                  <a:pt x="0" y="0"/>
                </a:moveTo>
                <a:lnTo>
                  <a:pt x="1890236" y="0"/>
                </a:lnTo>
                <a:lnTo>
                  <a:pt x="189023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99355" y="4270106"/>
            <a:ext cx="1922154" cy="1979747"/>
          </a:xfrm>
          <a:custGeom>
            <a:avLst/>
            <a:gdLst/>
            <a:ahLst/>
            <a:cxnLst/>
            <a:rect l="l" t="t" r="r" b="b"/>
            <a:pathLst>
              <a:path w="1922154" h="1979747">
                <a:moveTo>
                  <a:pt x="0" y="0"/>
                </a:moveTo>
                <a:lnTo>
                  <a:pt x="1922154" y="0"/>
                </a:lnTo>
                <a:lnTo>
                  <a:pt x="1922154" y="1979747"/>
                </a:lnTo>
                <a:lnTo>
                  <a:pt x="0" y="19797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45710" y="4270106"/>
            <a:ext cx="2126512" cy="2057400"/>
          </a:xfrm>
          <a:custGeom>
            <a:avLst/>
            <a:gdLst/>
            <a:ahLst/>
            <a:cxnLst/>
            <a:rect l="l" t="t" r="r" b="b"/>
            <a:pathLst>
              <a:path w="2126512" h="2057400">
                <a:moveTo>
                  <a:pt x="0" y="0"/>
                </a:moveTo>
                <a:lnTo>
                  <a:pt x="2126512" y="0"/>
                </a:lnTo>
                <a:lnTo>
                  <a:pt x="212651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592660" y="4408197"/>
            <a:ext cx="2459482" cy="478209"/>
            <a:chOff x="0" y="0"/>
            <a:chExt cx="647765" cy="1259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47765" cy="125948"/>
            </a:xfrm>
            <a:custGeom>
              <a:avLst/>
              <a:gdLst/>
              <a:ahLst/>
              <a:cxnLst/>
              <a:rect l="l" t="t" r="r" b="b"/>
              <a:pathLst>
                <a:path w="647765" h="125948">
                  <a:moveTo>
                    <a:pt x="62974" y="0"/>
                  </a:moveTo>
                  <a:lnTo>
                    <a:pt x="584791" y="0"/>
                  </a:lnTo>
                  <a:cubicBezTo>
                    <a:pt x="619570" y="0"/>
                    <a:pt x="647765" y="28194"/>
                    <a:pt x="647765" y="62974"/>
                  </a:cubicBezTo>
                  <a:lnTo>
                    <a:pt x="647765" y="62974"/>
                  </a:lnTo>
                  <a:cubicBezTo>
                    <a:pt x="647765" y="79676"/>
                    <a:pt x="641130" y="95693"/>
                    <a:pt x="629320" y="107503"/>
                  </a:cubicBezTo>
                  <a:cubicBezTo>
                    <a:pt x="617510" y="119313"/>
                    <a:pt x="601493" y="125948"/>
                    <a:pt x="584791" y="125948"/>
                  </a:cubicBezTo>
                  <a:lnTo>
                    <a:pt x="62974" y="125948"/>
                  </a:lnTo>
                  <a:cubicBezTo>
                    <a:pt x="46272" y="125948"/>
                    <a:pt x="30255" y="119313"/>
                    <a:pt x="18445" y="107503"/>
                  </a:cubicBezTo>
                  <a:cubicBezTo>
                    <a:pt x="6635" y="95693"/>
                    <a:pt x="0" y="79676"/>
                    <a:pt x="0" y="62974"/>
                  </a:cubicBezTo>
                  <a:lnTo>
                    <a:pt x="0" y="62974"/>
                  </a:lnTo>
                  <a:cubicBezTo>
                    <a:pt x="0" y="46272"/>
                    <a:pt x="6635" y="30255"/>
                    <a:pt x="18445" y="18445"/>
                  </a:cubicBezTo>
                  <a:cubicBezTo>
                    <a:pt x="30255" y="6635"/>
                    <a:pt x="46272" y="0"/>
                    <a:pt x="62974" y="0"/>
                  </a:cubicBezTo>
                  <a:close/>
                </a:path>
              </a:pathLst>
            </a:custGeom>
            <a:solidFill>
              <a:srgbClr val="93C01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647765" cy="135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r>
                <a:rPr lang="en-US" sz="1999" spc="18" dirty="0" err="1">
                  <a:solidFill>
                    <a:srgbClr val="FFFFFF"/>
                  </a:solidFill>
                  <a:latin typeface="TT Rounds Condensed Bold"/>
                </a:rPr>
                <a:t>Fabrico</a:t>
              </a:r>
              <a:endParaRPr lang="en-US" sz="1999" spc="18" dirty="0">
                <a:solidFill>
                  <a:srgbClr val="FFFFFF"/>
                </a:solidFill>
                <a:latin typeface="TT Rounds Condensed Bo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239051" y="4408197"/>
            <a:ext cx="2459482" cy="478209"/>
            <a:chOff x="0" y="0"/>
            <a:chExt cx="647765" cy="1259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47765" cy="125948"/>
            </a:xfrm>
            <a:custGeom>
              <a:avLst/>
              <a:gdLst/>
              <a:ahLst/>
              <a:cxnLst/>
              <a:rect l="l" t="t" r="r" b="b"/>
              <a:pathLst>
                <a:path w="647765" h="125948">
                  <a:moveTo>
                    <a:pt x="62974" y="0"/>
                  </a:moveTo>
                  <a:lnTo>
                    <a:pt x="584791" y="0"/>
                  </a:lnTo>
                  <a:cubicBezTo>
                    <a:pt x="619570" y="0"/>
                    <a:pt x="647765" y="28194"/>
                    <a:pt x="647765" y="62974"/>
                  </a:cubicBezTo>
                  <a:lnTo>
                    <a:pt x="647765" y="62974"/>
                  </a:lnTo>
                  <a:cubicBezTo>
                    <a:pt x="647765" y="79676"/>
                    <a:pt x="641130" y="95693"/>
                    <a:pt x="629320" y="107503"/>
                  </a:cubicBezTo>
                  <a:cubicBezTo>
                    <a:pt x="617510" y="119313"/>
                    <a:pt x="601493" y="125948"/>
                    <a:pt x="584791" y="125948"/>
                  </a:cubicBezTo>
                  <a:lnTo>
                    <a:pt x="62974" y="125948"/>
                  </a:lnTo>
                  <a:cubicBezTo>
                    <a:pt x="46272" y="125948"/>
                    <a:pt x="30255" y="119313"/>
                    <a:pt x="18445" y="107503"/>
                  </a:cubicBezTo>
                  <a:cubicBezTo>
                    <a:pt x="6635" y="95693"/>
                    <a:pt x="0" y="79676"/>
                    <a:pt x="0" y="62974"/>
                  </a:cubicBezTo>
                  <a:lnTo>
                    <a:pt x="0" y="62974"/>
                  </a:lnTo>
                  <a:cubicBezTo>
                    <a:pt x="0" y="46272"/>
                    <a:pt x="6635" y="30255"/>
                    <a:pt x="18445" y="18445"/>
                  </a:cubicBezTo>
                  <a:cubicBezTo>
                    <a:pt x="30255" y="6635"/>
                    <a:pt x="46272" y="0"/>
                    <a:pt x="62974" y="0"/>
                  </a:cubicBezTo>
                  <a:close/>
                </a:path>
              </a:pathLst>
            </a:custGeom>
            <a:solidFill>
              <a:srgbClr val="93C01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647765" cy="135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r>
                <a:rPr lang="en-US" sz="1999" spc="18" dirty="0" err="1">
                  <a:solidFill>
                    <a:srgbClr val="FFFFFF"/>
                  </a:solidFill>
                  <a:latin typeface="TT Rounds Condensed Bold"/>
                </a:rPr>
                <a:t>Comércio</a:t>
              </a:r>
              <a:r>
                <a:rPr lang="en-US" sz="1999" spc="18" dirty="0">
                  <a:solidFill>
                    <a:srgbClr val="FFFFFF"/>
                  </a:solidFill>
                  <a:latin typeface="TT Rounds Condensed Bold"/>
                </a:rPr>
                <a:t> </a:t>
              </a:r>
              <a:r>
                <a:rPr lang="en-US" sz="1999" spc="18" dirty="0" err="1">
                  <a:solidFill>
                    <a:srgbClr val="FFFFFF"/>
                  </a:solidFill>
                  <a:latin typeface="TT Rounds Condensed Bold"/>
                </a:rPr>
                <a:t>grossista</a:t>
              </a:r>
              <a:endParaRPr lang="en-US" sz="1999" spc="18" dirty="0">
                <a:solidFill>
                  <a:srgbClr val="FFFFFF"/>
                </a:solidFill>
                <a:latin typeface="TT Rounds Condensed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516011" y="4408197"/>
            <a:ext cx="1850843" cy="478209"/>
            <a:chOff x="0" y="0"/>
            <a:chExt cx="487465" cy="12594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7465" cy="125948"/>
            </a:xfrm>
            <a:custGeom>
              <a:avLst/>
              <a:gdLst/>
              <a:ahLst/>
              <a:cxnLst/>
              <a:rect l="l" t="t" r="r" b="b"/>
              <a:pathLst>
                <a:path w="487465" h="125948">
                  <a:moveTo>
                    <a:pt x="62974" y="0"/>
                  </a:moveTo>
                  <a:lnTo>
                    <a:pt x="424491" y="0"/>
                  </a:lnTo>
                  <a:cubicBezTo>
                    <a:pt x="441193" y="0"/>
                    <a:pt x="457210" y="6635"/>
                    <a:pt x="469020" y="18445"/>
                  </a:cubicBezTo>
                  <a:cubicBezTo>
                    <a:pt x="480830" y="30255"/>
                    <a:pt x="487465" y="46272"/>
                    <a:pt x="487465" y="62974"/>
                  </a:cubicBezTo>
                  <a:lnTo>
                    <a:pt x="487465" y="62974"/>
                  </a:lnTo>
                  <a:cubicBezTo>
                    <a:pt x="487465" y="97754"/>
                    <a:pt x="459270" y="125948"/>
                    <a:pt x="424491" y="125948"/>
                  </a:cubicBezTo>
                  <a:lnTo>
                    <a:pt x="62974" y="125948"/>
                  </a:lnTo>
                  <a:cubicBezTo>
                    <a:pt x="46272" y="125948"/>
                    <a:pt x="30255" y="119313"/>
                    <a:pt x="18445" y="107503"/>
                  </a:cubicBezTo>
                  <a:cubicBezTo>
                    <a:pt x="6635" y="95693"/>
                    <a:pt x="0" y="79676"/>
                    <a:pt x="0" y="62974"/>
                  </a:cubicBezTo>
                  <a:lnTo>
                    <a:pt x="0" y="62974"/>
                  </a:lnTo>
                  <a:cubicBezTo>
                    <a:pt x="0" y="46272"/>
                    <a:pt x="6635" y="30255"/>
                    <a:pt x="18445" y="18445"/>
                  </a:cubicBezTo>
                  <a:cubicBezTo>
                    <a:pt x="30255" y="6635"/>
                    <a:pt x="46272" y="0"/>
                    <a:pt x="62974" y="0"/>
                  </a:cubicBezTo>
                  <a:close/>
                </a:path>
              </a:pathLst>
            </a:custGeom>
            <a:solidFill>
              <a:srgbClr val="93C01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487465" cy="135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r>
                <a:rPr lang="en-US" sz="1999" spc="18" dirty="0" err="1">
                  <a:solidFill>
                    <a:srgbClr val="FFFFFF"/>
                  </a:solidFill>
                  <a:latin typeface="TT Rounds Condensed Bold"/>
                </a:rPr>
                <a:t>Retalho</a:t>
              </a:r>
              <a:endParaRPr lang="en-US" sz="1999" spc="18" dirty="0">
                <a:solidFill>
                  <a:srgbClr val="FFFFFF"/>
                </a:solidFill>
                <a:latin typeface="TT Rounds Condensed Bold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871678" y="4408197"/>
            <a:ext cx="2606322" cy="628377"/>
            <a:chOff x="0" y="0"/>
            <a:chExt cx="603506" cy="12594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03506" cy="125948"/>
            </a:xfrm>
            <a:custGeom>
              <a:avLst/>
              <a:gdLst/>
              <a:ahLst/>
              <a:cxnLst/>
              <a:rect l="l" t="t" r="r" b="b"/>
              <a:pathLst>
                <a:path w="603506" h="125948">
                  <a:moveTo>
                    <a:pt x="62974" y="0"/>
                  </a:moveTo>
                  <a:lnTo>
                    <a:pt x="540532" y="0"/>
                  </a:lnTo>
                  <a:cubicBezTo>
                    <a:pt x="575312" y="0"/>
                    <a:pt x="603506" y="28194"/>
                    <a:pt x="603506" y="62974"/>
                  </a:cubicBezTo>
                  <a:lnTo>
                    <a:pt x="603506" y="62974"/>
                  </a:lnTo>
                  <a:cubicBezTo>
                    <a:pt x="603506" y="79676"/>
                    <a:pt x="596872" y="95693"/>
                    <a:pt x="585062" y="107503"/>
                  </a:cubicBezTo>
                  <a:cubicBezTo>
                    <a:pt x="573252" y="119313"/>
                    <a:pt x="557234" y="125948"/>
                    <a:pt x="540532" y="125948"/>
                  </a:cubicBezTo>
                  <a:lnTo>
                    <a:pt x="62974" y="125948"/>
                  </a:lnTo>
                  <a:cubicBezTo>
                    <a:pt x="46272" y="125948"/>
                    <a:pt x="30255" y="119313"/>
                    <a:pt x="18445" y="107503"/>
                  </a:cubicBezTo>
                  <a:cubicBezTo>
                    <a:pt x="6635" y="95693"/>
                    <a:pt x="0" y="79676"/>
                    <a:pt x="0" y="62974"/>
                  </a:cubicBezTo>
                  <a:lnTo>
                    <a:pt x="0" y="62974"/>
                  </a:lnTo>
                  <a:cubicBezTo>
                    <a:pt x="0" y="46272"/>
                    <a:pt x="6635" y="30255"/>
                    <a:pt x="18445" y="18445"/>
                  </a:cubicBezTo>
                  <a:cubicBezTo>
                    <a:pt x="30255" y="6635"/>
                    <a:pt x="46272" y="0"/>
                    <a:pt x="62974" y="0"/>
                  </a:cubicBezTo>
                  <a:close/>
                </a:path>
              </a:pathLst>
            </a:custGeom>
            <a:solidFill>
              <a:srgbClr val="93C01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603506" cy="135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r>
                <a:rPr lang="en-US" sz="1999" spc="18" dirty="0" err="1">
                  <a:solidFill>
                    <a:srgbClr val="FFFFFF"/>
                  </a:solidFill>
                  <a:latin typeface="TT Rounds Condensed Bold"/>
                </a:rPr>
                <a:t>Prestação</a:t>
              </a:r>
              <a:r>
                <a:rPr lang="en-US" sz="1999" spc="18" dirty="0">
                  <a:solidFill>
                    <a:srgbClr val="FFFFFF"/>
                  </a:solidFill>
                  <a:latin typeface="TT Rounds Condensed Bold"/>
                </a:rPr>
                <a:t> de </a:t>
              </a:r>
              <a:r>
                <a:rPr lang="en-US" sz="1999" spc="18" dirty="0" err="1">
                  <a:solidFill>
                    <a:srgbClr val="FFFFFF"/>
                  </a:solidFill>
                  <a:latin typeface="TT Rounds Condensed Bold"/>
                </a:rPr>
                <a:t>serviços</a:t>
              </a:r>
              <a:endParaRPr lang="en-US" sz="1999" spc="18" dirty="0">
                <a:solidFill>
                  <a:srgbClr val="FFFFFF"/>
                </a:solidFill>
                <a:latin typeface="TT Rounds Condensed Bold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203243" y="7410531"/>
            <a:ext cx="1677952" cy="1703505"/>
          </a:xfrm>
          <a:custGeom>
            <a:avLst/>
            <a:gdLst/>
            <a:ahLst/>
            <a:cxnLst/>
            <a:rect l="l" t="t" r="r" b="b"/>
            <a:pathLst>
              <a:path w="1677952" h="1703505">
                <a:moveTo>
                  <a:pt x="0" y="0"/>
                </a:moveTo>
                <a:lnTo>
                  <a:pt x="1677953" y="0"/>
                </a:lnTo>
                <a:lnTo>
                  <a:pt x="1677953" y="1703505"/>
                </a:lnTo>
                <a:lnTo>
                  <a:pt x="0" y="17035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2850881"/>
            <a:ext cx="480953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6.1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Ordenamento</a:t>
            </a: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 do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território</a:t>
            </a: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 </a:t>
            </a: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690419" y="9541669"/>
            <a:ext cx="248841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24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71992" y="1770683"/>
            <a:ext cx="14953808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6. </a:t>
            </a:r>
            <a:r>
              <a:rPr lang="pt-PT" sz="4500" spc="42" dirty="0">
                <a:solidFill>
                  <a:srgbClr val="94C020"/>
                </a:solidFill>
                <a:latin typeface="TT Rounds Condensed Bold"/>
              </a:rPr>
              <a:t>Ordenamento do território - Clusters - Zonas industriais</a:t>
            </a:r>
            <a:endParaRPr lang="en-US" sz="45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28700" y="6617504"/>
            <a:ext cx="202703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6.2 Clusters  </a:t>
            </a: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28700" y="3498581"/>
            <a:ext cx="59817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Os fatores que influenciam a escolha da localização são:</a:t>
            </a:r>
            <a:r>
              <a:rPr lang="en-US" sz="2000" spc="18" dirty="0">
                <a:solidFill>
                  <a:srgbClr val="000000"/>
                </a:solidFill>
                <a:latin typeface="TT Rounds Condensed"/>
              </a:rPr>
              <a:t>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55738" y="7938433"/>
            <a:ext cx="776466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00"/>
              </a:lnSpc>
              <a:spcBef>
                <a:spcPct val="0"/>
              </a:spcBef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Os clusters, de acordo com </a:t>
            </a:r>
            <a:r>
              <a:rPr lang="pt-PT" sz="2000" spc="18" dirty="0" err="1">
                <a:solidFill>
                  <a:srgbClr val="000000"/>
                </a:solidFill>
                <a:latin typeface="TT Rounds Condensed"/>
              </a:rPr>
              <a:t>Porter</a:t>
            </a: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, são concentrações geográficas de empresas e organizações interligadas num domínio específico</a:t>
            </a:r>
            <a:r>
              <a:rPr lang="en-US" sz="2000" spc="18" dirty="0">
                <a:solidFill>
                  <a:srgbClr val="000000"/>
                </a:solidFill>
                <a:latin typeface="TT Rounds Condensed"/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Skills/ Sub Unit: Spatial Planning – Clusters – Industrial Areas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43110" y="3663677"/>
            <a:ext cx="6493230" cy="3458160"/>
            <a:chOff x="0" y="0"/>
            <a:chExt cx="1490133" cy="7936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90133" cy="793614"/>
            </a:xfrm>
            <a:custGeom>
              <a:avLst/>
              <a:gdLst/>
              <a:ahLst/>
              <a:cxnLst/>
              <a:rect l="l" t="t" r="r" b="b"/>
              <a:pathLst>
                <a:path w="1490133" h="793614">
                  <a:moveTo>
                    <a:pt x="27423" y="0"/>
                  </a:moveTo>
                  <a:lnTo>
                    <a:pt x="1462710" y="0"/>
                  </a:lnTo>
                  <a:cubicBezTo>
                    <a:pt x="1469983" y="0"/>
                    <a:pt x="1476958" y="2889"/>
                    <a:pt x="1482101" y="8032"/>
                  </a:cubicBezTo>
                  <a:cubicBezTo>
                    <a:pt x="1487244" y="13175"/>
                    <a:pt x="1490133" y="20150"/>
                    <a:pt x="1490133" y="27423"/>
                  </a:cubicBezTo>
                  <a:lnTo>
                    <a:pt x="1490133" y="766191"/>
                  </a:lnTo>
                  <a:cubicBezTo>
                    <a:pt x="1490133" y="781336"/>
                    <a:pt x="1477856" y="793614"/>
                    <a:pt x="1462710" y="793614"/>
                  </a:cubicBezTo>
                  <a:lnTo>
                    <a:pt x="27423" y="793614"/>
                  </a:lnTo>
                  <a:cubicBezTo>
                    <a:pt x="20150" y="793614"/>
                    <a:pt x="13175" y="790725"/>
                    <a:pt x="8032" y="785582"/>
                  </a:cubicBezTo>
                  <a:cubicBezTo>
                    <a:pt x="2889" y="780439"/>
                    <a:pt x="0" y="773464"/>
                    <a:pt x="0" y="766191"/>
                  </a:cubicBezTo>
                  <a:lnTo>
                    <a:pt x="0" y="27423"/>
                  </a:lnTo>
                  <a:cubicBezTo>
                    <a:pt x="0" y="20150"/>
                    <a:pt x="2889" y="13175"/>
                    <a:pt x="8032" y="8032"/>
                  </a:cubicBezTo>
                  <a:cubicBezTo>
                    <a:pt x="13175" y="2889"/>
                    <a:pt x="20150" y="0"/>
                    <a:pt x="27423" y="0"/>
                  </a:cubicBezTo>
                  <a:close/>
                </a:path>
              </a:pathLst>
            </a:custGeom>
            <a:blipFill>
              <a:blip r:embed="rId3"/>
              <a:stretch>
                <a:fillRect t="-3926" b="-1342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25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71992" y="1770683"/>
            <a:ext cx="15167168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6. </a:t>
            </a:r>
            <a:r>
              <a:rPr lang="pt-PT" sz="4500" spc="42" dirty="0">
                <a:solidFill>
                  <a:srgbClr val="94C020"/>
                </a:solidFill>
                <a:latin typeface="TT Rounds Condensed Bold"/>
              </a:rPr>
              <a:t>Ordenamento do território - Clusters - Zonas industriais</a:t>
            </a:r>
            <a:endParaRPr lang="en-US" sz="45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3663677"/>
            <a:ext cx="7929644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6.3 </a:t>
            </a:r>
            <a:r>
              <a:rPr lang="pt-PT" sz="2999" u="sng" spc="28" dirty="0">
                <a:solidFill>
                  <a:srgbClr val="94C020"/>
                </a:solidFill>
                <a:latin typeface="TT Rounds Condensed"/>
              </a:rPr>
              <a:t>Zona e área industrial - Parques empresariais </a:t>
            </a: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48740" y="4664386"/>
            <a:ext cx="7929645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a disposição da área no seu estado natural sem a organização de redes de infraestruturas básicas.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os custos dos projetos de infraestruturas são suportados pelas próprias empresas.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a assunção de compromissos por parte das empresas que se instalam na zona, no que respeita às condições de construção e de funcionamento antipoluição</a:t>
            </a:r>
            <a:r>
              <a:rPr lang="en-US" sz="2000" spc="18" dirty="0">
                <a:solidFill>
                  <a:srgbClr val="000000"/>
                </a:solidFill>
                <a:latin typeface="TT Rounds Condensed"/>
              </a:rPr>
              <a:t>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 / Sub Unit: Spatial Planning – Clusters – Industrial Areas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48740" y="3122135"/>
            <a:ext cx="7588962" cy="4675357"/>
            <a:chOff x="0" y="0"/>
            <a:chExt cx="2059927" cy="12690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59927" cy="1269066"/>
            </a:xfrm>
            <a:custGeom>
              <a:avLst/>
              <a:gdLst/>
              <a:ahLst/>
              <a:cxnLst/>
              <a:rect l="l" t="t" r="r" b="b"/>
              <a:pathLst>
                <a:path w="2059927" h="1269066">
                  <a:moveTo>
                    <a:pt x="52028" y="0"/>
                  </a:moveTo>
                  <a:lnTo>
                    <a:pt x="2007899" y="0"/>
                  </a:lnTo>
                  <a:cubicBezTo>
                    <a:pt x="2036633" y="0"/>
                    <a:pt x="2059927" y="23294"/>
                    <a:pt x="2059927" y="52028"/>
                  </a:cubicBezTo>
                  <a:lnTo>
                    <a:pt x="2059927" y="1217038"/>
                  </a:lnTo>
                  <a:cubicBezTo>
                    <a:pt x="2059927" y="1230837"/>
                    <a:pt x="2054445" y="1244070"/>
                    <a:pt x="2044688" y="1253827"/>
                  </a:cubicBezTo>
                  <a:cubicBezTo>
                    <a:pt x="2034931" y="1263584"/>
                    <a:pt x="2021698" y="1269066"/>
                    <a:pt x="2007899" y="1269066"/>
                  </a:cubicBezTo>
                  <a:lnTo>
                    <a:pt x="52028" y="1269066"/>
                  </a:lnTo>
                  <a:cubicBezTo>
                    <a:pt x="23294" y="1269066"/>
                    <a:pt x="0" y="1245772"/>
                    <a:pt x="0" y="1217038"/>
                  </a:cubicBezTo>
                  <a:lnTo>
                    <a:pt x="0" y="52028"/>
                  </a:lnTo>
                  <a:cubicBezTo>
                    <a:pt x="0" y="23294"/>
                    <a:pt x="23294" y="0"/>
                    <a:pt x="5202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94C02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059927" cy="1269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050848" y="3142657"/>
            <a:ext cx="7385492" cy="4583157"/>
            <a:chOff x="0" y="0"/>
            <a:chExt cx="130978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9780" cy="812800"/>
            </a:xfrm>
            <a:custGeom>
              <a:avLst/>
              <a:gdLst/>
              <a:ahLst/>
              <a:cxnLst/>
              <a:rect l="l" t="t" r="r" b="b"/>
              <a:pathLst>
                <a:path w="1309780" h="812800">
                  <a:moveTo>
                    <a:pt x="24110" y="0"/>
                  </a:moveTo>
                  <a:lnTo>
                    <a:pt x="1285670" y="0"/>
                  </a:lnTo>
                  <a:cubicBezTo>
                    <a:pt x="1298986" y="0"/>
                    <a:pt x="1309780" y="10794"/>
                    <a:pt x="1309780" y="24110"/>
                  </a:cubicBezTo>
                  <a:lnTo>
                    <a:pt x="1309780" y="788690"/>
                  </a:lnTo>
                  <a:cubicBezTo>
                    <a:pt x="1309780" y="795084"/>
                    <a:pt x="1307240" y="801217"/>
                    <a:pt x="1302718" y="805738"/>
                  </a:cubicBezTo>
                  <a:cubicBezTo>
                    <a:pt x="1298197" y="810260"/>
                    <a:pt x="1292065" y="812800"/>
                    <a:pt x="1285670" y="812800"/>
                  </a:cubicBezTo>
                  <a:lnTo>
                    <a:pt x="24110" y="812800"/>
                  </a:lnTo>
                  <a:cubicBezTo>
                    <a:pt x="17716" y="812800"/>
                    <a:pt x="11583" y="810260"/>
                    <a:pt x="7062" y="805738"/>
                  </a:cubicBezTo>
                  <a:cubicBezTo>
                    <a:pt x="2540" y="801217"/>
                    <a:pt x="0" y="795084"/>
                    <a:pt x="0" y="788690"/>
                  </a:cubicBezTo>
                  <a:lnTo>
                    <a:pt x="0" y="24110"/>
                  </a:lnTo>
                  <a:cubicBezTo>
                    <a:pt x="0" y="17716"/>
                    <a:pt x="2540" y="11583"/>
                    <a:pt x="7062" y="7062"/>
                  </a:cubicBezTo>
                  <a:cubicBezTo>
                    <a:pt x="11583" y="2540"/>
                    <a:pt x="17716" y="0"/>
                    <a:pt x="24110" y="0"/>
                  </a:cubicBezTo>
                  <a:close/>
                </a:path>
              </a:pathLst>
            </a:custGeom>
            <a:blipFill>
              <a:blip r:embed="rId3"/>
              <a:stretch>
                <a:fillRect t="-2844" b="-2844"/>
              </a:stretch>
            </a:blipFill>
            <a:ln w="38100" cap="rnd">
              <a:solidFill>
                <a:srgbClr val="93C01F"/>
              </a:solidFill>
              <a:prstDash val="solid"/>
              <a:round/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26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1992" y="1770683"/>
            <a:ext cx="11836974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7.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Empreendedorismo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agrícola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07161" y="3823684"/>
            <a:ext cx="6717122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28"/>
              </a:lnSpc>
              <a:spcBef>
                <a:spcPct val="0"/>
              </a:spcBef>
            </a:pPr>
            <a:r>
              <a:rPr lang="pt-PT" sz="1940" spc="17" dirty="0">
                <a:solidFill>
                  <a:srgbClr val="000000"/>
                </a:solidFill>
                <a:latin typeface="TT Rounds Condensed"/>
              </a:rPr>
              <a:t>A agricultura é um dos maiores sectores de atividade do mundo, incluindo a pesca. </a:t>
            </a:r>
          </a:p>
          <a:p>
            <a:pPr algn="just">
              <a:lnSpc>
                <a:spcPts val="2328"/>
              </a:lnSpc>
              <a:spcBef>
                <a:spcPct val="0"/>
              </a:spcBef>
            </a:pPr>
            <a:endParaRPr lang="pt-PT" sz="1940" spc="17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ts val="2328"/>
              </a:lnSpc>
              <a:spcBef>
                <a:spcPct val="0"/>
              </a:spcBef>
            </a:pPr>
            <a:r>
              <a:rPr lang="pt-PT" sz="1940" spc="17" dirty="0">
                <a:solidFill>
                  <a:srgbClr val="000000"/>
                </a:solidFill>
                <a:latin typeface="TT Rounds Condensed"/>
              </a:rPr>
              <a:t>Contribui com 3% do PIB mundial e emprega mais de mil milhões de pessoas, mais de 26% de todos os trabalhadores do mundo, de acordo com a Organização Internacional do Trabalho. Este facto demonstra a sua enorme influência no mundo. </a:t>
            </a:r>
          </a:p>
          <a:p>
            <a:pPr algn="just">
              <a:lnSpc>
                <a:spcPts val="2328"/>
              </a:lnSpc>
              <a:spcBef>
                <a:spcPct val="0"/>
              </a:spcBef>
            </a:pPr>
            <a:endParaRPr lang="pt-PT" sz="1940" spc="17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ts val="2328"/>
              </a:lnSpc>
              <a:spcBef>
                <a:spcPct val="0"/>
              </a:spcBef>
            </a:pPr>
            <a:r>
              <a:rPr lang="pt-PT" sz="1940" spc="17" dirty="0">
                <a:solidFill>
                  <a:srgbClr val="000000"/>
                </a:solidFill>
                <a:latin typeface="TT Rounds Condensed"/>
              </a:rPr>
              <a:t>No entanto, cerca de 500 milhões de pequenas explorações agrícolas em todo o mundo não ganham dinheiro suficiente para manter a sua família acima do limiar de pobreza, de acordo com o Fundo Internacional para o Desenvolvimento Rural</a:t>
            </a:r>
            <a:r>
              <a:rPr lang="en-US" sz="1940" spc="18" dirty="0">
                <a:solidFill>
                  <a:srgbClr val="000000"/>
                </a:solidFill>
                <a:latin typeface="TT Rounds Condensed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Skills/ Sub Unit: Agricultural Entrepreneurship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21615" y="2725288"/>
            <a:ext cx="5126951" cy="4836424"/>
          </a:xfrm>
          <a:custGeom>
            <a:avLst/>
            <a:gdLst/>
            <a:ahLst/>
            <a:cxnLst/>
            <a:rect l="l" t="t" r="r" b="b"/>
            <a:pathLst>
              <a:path w="5126951" h="4836424">
                <a:moveTo>
                  <a:pt x="0" y="0"/>
                </a:moveTo>
                <a:lnTo>
                  <a:pt x="5126951" y="0"/>
                </a:lnTo>
                <a:lnTo>
                  <a:pt x="5126951" y="4836424"/>
                </a:lnTo>
                <a:lnTo>
                  <a:pt x="0" y="4836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27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71992" y="1770683"/>
            <a:ext cx="11836974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8.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Empreendedorismo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internacional</a:t>
            </a:r>
            <a:endParaRPr lang="en-US" sz="45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87974" y="3362325"/>
            <a:ext cx="9207864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28"/>
              </a:lnSpc>
            </a:pPr>
            <a:r>
              <a:rPr lang="pt-PT" sz="1940" spc="17" dirty="0">
                <a:solidFill>
                  <a:srgbClr val="000000"/>
                </a:solidFill>
                <a:latin typeface="TT Rounds Condensed"/>
              </a:rPr>
              <a:t>As opções estratégicas através das quais uma empresa pode operar a nível internacional podem ser as importações ou as exportações</a:t>
            </a:r>
            <a:r>
              <a:rPr lang="en-US" sz="1940" spc="17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just">
              <a:lnSpc>
                <a:spcPts val="2328"/>
              </a:lnSpc>
            </a:pPr>
            <a:endParaRPr lang="en-US" sz="1940" spc="17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ts val="2328"/>
              </a:lnSpc>
            </a:pPr>
            <a:r>
              <a:rPr lang="en-US" sz="1940" spc="17" dirty="0" err="1">
                <a:solidFill>
                  <a:srgbClr val="000000"/>
                </a:solidFill>
                <a:latin typeface="TT Rounds Condensed"/>
              </a:rPr>
              <a:t>Vantagens</a:t>
            </a:r>
            <a:r>
              <a:rPr lang="en-US" sz="1940" spc="17" dirty="0">
                <a:solidFill>
                  <a:srgbClr val="000000"/>
                </a:solidFill>
                <a:latin typeface="TT Rounds Condensed"/>
              </a:rPr>
              <a:t> da </a:t>
            </a:r>
            <a:r>
              <a:rPr lang="en-US" sz="1940" spc="17" dirty="0" err="1">
                <a:solidFill>
                  <a:srgbClr val="000000"/>
                </a:solidFill>
                <a:latin typeface="TT Rounds Condensed"/>
              </a:rPr>
              <a:t>exportação</a:t>
            </a:r>
            <a:r>
              <a:rPr lang="en-US" sz="1940" spc="17" dirty="0">
                <a:solidFill>
                  <a:srgbClr val="000000"/>
                </a:solidFill>
                <a:latin typeface="TT Rounds Condensed"/>
              </a:rPr>
              <a:t>: </a:t>
            </a:r>
          </a:p>
          <a:p>
            <a:pPr marL="418974" lvl="1" indent="-209487" algn="just">
              <a:lnSpc>
                <a:spcPts val="2328"/>
              </a:lnSpc>
              <a:buFont typeface="Arial"/>
              <a:buChar char="•"/>
            </a:pPr>
            <a:r>
              <a:rPr lang="pt-PT" sz="1940" spc="17" dirty="0">
                <a:solidFill>
                  <a:srgbClr val="000000"/>
                </a:solidFill>
                <a:latin typeface="TT Rounds Condensed"/>
              </a:rPr>
              <a:t>aumentar a competitividade</a:t>
            </a:r>
          </a:p>
          <a:p>
            <a:pPr marL="418974" lvl="1" indent="-209487" algn="just">
              <a:lnSpc>
                <a:spcPts val="2328"/>
              </a:lnSpc>
              <a:buFont typeface="Arial"/>
              <a:buChar char="•"/>
            </a:pPr>
            <a:r>
              <a:rPr lang="pt-PT" sz="1940" spc="17" dirty="0">
                <a:solidFill>
                  <a:srgbClr val="000000"/>
                </a:solidFill>
                <a:latin typeface="TT Rounds Condensed"/>
              </a:rPr>
              <a:t>aumento das vendas e dos lucros</a:t>
            </a:r>
          </a:p>
          <a:p>
            <a:pPr marL="418974" lvl="1" indent="-209487" algn="just">
              <a:lnSpc>
                <a:spcPts val="2328"/>
              </a:lnSpc>
              <a:buFont typeface="Arial"/>
              <a:buChar char="•"/>
            </a:pPr>
            <a:r>
              <a:rPr lang="pt-PT" sz="1940" spc="17" dirty="0">
                <a:solidFill>
                  <a:srgbClr val="000000"/>
                </a:solidFill>
                <a:latin typeface="TT Rounds Condensed"/>
              </a:rPr>
              <a:t>conquista de uma quota de mercado mundial</a:t>
            </a:r>
          </a:p>
          <a:p>
            <a:pPr marL="418974" lvl="1" indent="-209487" algn="just">
              <a:lnSpc>
                <a:spcPts val="2328"/>
              </a:lnSpc>
              <a:buFont typeface="Arial"/>
              <a:buChar char="•"/>
            </a:pPr>
            <a:r>
              <a:rPr lang="pt-PT" sz="1940" spc="17" dirty="0">
                <a:solidFill>
                  <a:srgbClr val="000000"/>
                </a:solidFill>
                <a:latin typeface="TT Rounds Condensed"/>
              </a:rPr>
              <a:t>reduzir a dependência dos mercados existentes</a:t>
            </a:r>
          </a:p>
          <a:p>
            <a:pPr marL="418974" lvl="1" indent="-209487" algn="just">
              <a:lnSpc>
                <a:spcPts val="2328"/>
              </a:lnSpc>
              <a:buFont typeface="Arial"/>
              <a:buChar char="•"/>
            </a:pPr>
            <a:r>
              <a:rPr lang="pt-PT" sz="1940" spc="17" dirty="0">
                <a:solidFill>
                  <a:srgbClr val="000000"/>
                </a:solidFill>
                <a:latin typeface="TT Rounds Condensed"/>
              </a:rPr>
              <a:t>etc...</a:t>
            </a:r>
            <a:r>
              <a:rPr lang="en-US" sz="1940" spc="17" dirty="0">
                <a:solidFill>
                  <a:srgbClr val="000000"/>
                </a:solidFill>
                <a:latin typeface="TT Rounds Condensed"/>
              </a:rPr>
              <a:t>...</a:t>
            </a:r>
          </a:p>
          <a:p>
            <a:pPr algn="just">
              <a:lnSpc>
                <a:spcPts val="2328"/>
              </a:lnSpc>
            </a:pPr>
            <a:endParaRPr lang="en-US" sz="1940" spc="17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ts val="2328"/>
              </a:lnSpc>
            </a:pPr>
            <a:r>
              <a:rPr lang="pt-PT" sz="1940" spc="18" dirty="0">
                <a:solidFill>
                  <a:srgbClr val="000000"/>
                </a:solidFill>
                <a:latin typeface="TT Rounds Condensed"/>
              </a:rPr>
              <a:t>Os maiores obstáculos às transações internacionais são as mudanças na economia do país de operação</a:t>
            </a:r>
            <a:r>
              <a:rPr lang="en-US" sz="1940" spc="18" dirty="0">
                <a:solidFill>
                  <a:srgbClr val="000000"/>
                </a:solidFill>
                <a:latin typeface="TT Rounds Condense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 / Sub Unit: International Entrepreneurship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71992" y="1770683"/>
            <a:ext cx="11836974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9. e -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Empreendedorismo</a:t>
            </a:r>
            <a:endParaRPr lang="en-US" sz="45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435098" y="2700523"/>
            <a:ext cx="4122196" cy="4657849"/>
          </a:xfrm>
          <a:custGeom>
            <a:avLst/>
            <a:gdLst/>
            <a:ahLst/>
            <a:cxnLst/>
            <a:rect l="l" t="t" r="r" b="b"/>
            <a:pathLst>
              <a:path w="4122196" h="4657849">
                <a:moveTo>
                  <a:pt x="0" y="0"/>
                </a:moveTo>
                <a:lnTo>
                  <a:pt x="4122196" y="0"/>
                </a:lnTo>
                <a:lnTo>
                  <a:pt x="4122196" y="4657849"/>
                </a:lnTo>
                <a:lnTo>
                  <a:pt x="0" y="4657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543282">
            <a:off x="13114669" y="4411516"/>
            <a:ext cx="3558562" cy="466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96"/>
              </a:lnSpc>
              <a:spcBef>
                <a:spcPct val="0"/>
              </a:spcBef>
            </a:pPr>
            <a:r>
              <a:rPr lang="en-US" sz="3163" u="sng" spc="29" dirty="0">
                <a:solidFill>
                  <a:srgbClr val="94C020"/>
                </a:solidFill>
                <a:latin typeface="TT Rounds Condensed"/>
              </a:rPr>
              <a:t>E - </a:t>
            </a:r>
            <a:r>
              <a:rPr lang="en-US" sz="3163" u="sng" spc="29" dirty="0" err="1">
                <a:solidFill>
                  <a:srgbClr val="94C020"/>
                </a:solidFill>
                <a:latin typeface="TT Rounds Condensed"/>
              </a:rPr>
              <a:t>comércio</a:t>
            </a:r>
            <a:endParaRPr lang="en-US" sz="3163" u="sng" spc="29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 rot="543282">
            <a:off x="12894233" y="4967822"/>
            <a:ext cx="2973478" cy="1961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1"/>
              </a:lnSpc>
              <a:spcBef>
                <a:spcPct val="0"/>
              </a:spcBef>
            </a:pPr>
            <a:r>
              <a:rPr lang="pt-PT" sz="1792" spc="16" dirty="0">
                <a:solidFill>
                  <a:srgbClr val="000000"/>
                </a:solidFill>
                <a:latin typeface="TT Rounds Condensed"/>
              </a:rPr>
              <a:t>O comércio eletrónico é definido como o comércio de bens e serviços efetuado à distância por meios eletrónicos, ou seja, com base na transmissão eletrónica de dados</a:t>
            </a:r>
            <a:r>
              <a:rPr lang="en-US" sz="1792" spc="16" dirty="0">
                <a:solidFill>
                  <a:srgbClr val="000000"/>
                </a:solidFill>
                <a:latin typeface="TT Rounds Condense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7199575" y="4806117"/>
            <a:ext cx="3685567" cy="2552255"/>
          </a:xfrm>
          <a:custGeom>
            <a:avLst/>
            <a:gdLst/>
            <a:ahLst/>
            <a:cxnLst/>
            <a:rect l="l" t="t" r="r" b="b"/>
            <a:pathLst>
              <a:path w="3685567" h="2552255">
                <a:moveTo>
                  <a:pt x="3685567" y="0"/>
                </a:moveTo>
                <a:lnTo>
                  <a:pt x="0" y="0"/>
                </a:lnTo>
                <a:lnTo>
                  <a:pt x="0" y="2552255"/>
                </a:lnTo>
                <a:lnTo>
                  <a:pt x="3685567" y="2552255"/>
                </a:lnTo>
                <a:lnTo>
                  <a:pt x="368556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28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3627658"/>
            <a:ext cx="9856442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O Empreendedorismo Eletrónico é um conjunto de estratégias empresariais que visam apoiar e transformar áreas específicas da atividade empresarial, com recurso às novas tecnologias</a:t>
            </a:r>
            <a:r>
              <a:rPr lang="en-US" sz="2000" spc="18" dirty="0">
                <a:solidFill>
                  <a:srgbClr val="000000"/>
                </a:solidFill>
                <a:latin typeface="TT Rounds Condensed"/>
              </a:rPr>
              <a:t>. </a:t>
            </a:r>
          </a:p>
          <a:p>
            <a:pPr algn="l">
              <a:lnSpc>
                <a:spcPts val="2400"/>
              </a:lnSpc>
            </a:pPr>
            <a:endParaRPr lang="en-US" sz="2000" spc="18" dirty="0">
              <a:solidFill>
                <a:srgbClr val="000000"/>
              </a:solidFill>
              <a:latin typeface="TT Rounds Condensed"/>
            </a:endParaRPr>
          </a:p>
          <a:p>
            <a:pPr>
              <a:lnSpc>
                <a:spcPts val="2400"/>
              </a:lnSpc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As principais utilizações atuais incluem </a:t>
            </a:r>
            <a:r>
              <a:rPr lang="en-US" sz="2000" spc="18" dirty="0">
                <a:solidFill>
                  <a:srgbClr val="000000"/>
                </a:solidFill>
                <a:latin typeface="TT Rounds Condensed"/>
              </a:rPr>
              <a:t>: </a:t>
            </a:r>
          </a:p>
          <a:p>
            <a:pPr algn="l">
              <a:lnSpc>
                <a:spcPts val="2400"/>
              </a:lnSpc>
            </a:pPr>
            <a:endParaRPr lang="en-US" sz="2000" spc="18" dirty="0">
              <a:solidFill>
                <a:srgbClr val="000000"/>
              </a:solidFill>
              <a:latin typeface="TT Rounds Condensed"/>
            </a:endParaRP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a automatização, simplificação e redefinição dos processos de negócio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a criação de relações personalizadas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melhoria da qualidade e criação de serviços/produtos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redução de custos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aumento da margem de lucro</a:t>
            </a:r>
            <a:r>
              <a:rPr lang="en-US" sz="2000" spc="18" dirty="0">
                <a:solidFill>
                  <a:srgbClr val="000000"/>
                </a:solidFill>
                <a:latin typeface="TT Rounds Condensed"/>
              </a:rPr>
              <a:t> </a:t>
            </a:r>
          </a:p>
          <a:p>
            <a:pPr algn="l">
              <a:lnSpc>
                <a:spcPts val="2400"/>
              </a:lnSpc>
              <a:spcBef>
                <a:spcPct val="0"/>
              </a:spcBef>
            </a:pPr>
            <a:endParaRPr lang="en-US" sz="2000" spc="18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 / Sub Unit: e - Entrepreneurship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063" y="-19953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71869" y="3753035"/>
            <a:ext cx="5246732" cy="4473379"/>
          </a:xfrm>
          <a:custGeom>
            <a:avLst/>
            <a:gdLst/>
            <a:ahLst/>
            <a:cxnLst/>
            <a:rect l="l" t="t" r="r" b="b"/>
            <a:pathLst>
              <a:path w="5246732" h="4473379">
                <a:moveTo>
                  <a:pt x="0" y="0"/>
                </a:moveTo>
                <a:lnTo>
                  <a:pt x="5246732" y="0"/>
                </a:lnTo>
                <a:lnTo>
                  <a:pt x="5246732" y="4473379"/>
                </a:lnTo>
                <a:lnTo>
                  <a:pt x="0" y="4473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36" t="-4087" r="-17802" b="-374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29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71992" y="1770683"/>
            <a:ext cx="12656908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10.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Empreendedorismo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sustentável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-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verde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-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cíclico</a:t>
            </a:r>
            <a:endParaRPr lang="en-US" sz="45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04330" y="3039206"/>
            <a:ext cx="6706269" cy="872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29"/>
              </a:lnSpc>
              <a:spcBef>
                <a:spcPct val="0"/>
              </a:spcBef>
            </a:pPr>
            <a:r>
              <a:rPr lang="en-US" sz="3107" u="sng" spc="29" dirty="0">
                <a:solidFill>
                  <a:srgbClr val="94C020"/>
                </a:solidFill>
                <a:latin typeface="TT Rounds Condensed"/>
              </a:rPr>
              <a:t>10.1 </a:t>
            </a:r>
            <a:r>
              <a:rPr lang="en-US" sz="3107" u="sng" spc="29" dirty="0" err="1">
                <a:solidFill>
                  <a:srgbClr val="94C020"/>
                </a:solidFill>
                <a:latin typeface="TT Rounds Condensed"/>
              </a:rPr>
              <a:t>Empreendedorismo</a:t>
            </a:r>
            <a:r>
              <a:rPr lang="en-US" sz="3107" u="sng" spc="29" dirty="0">
                <a:solidFill>
                  <a:srgbClr val="94C020"/>
                </a:solidFill>
                <a:latin typeface="TT Rounds Condensed"/>
              </a:rPr>
              <a:t> </a:t>
            </a:r>
            <a:r>
              <a:rPr lang="en-US" sz="3107" u="sng" spc="29" dirty="0" err="1">
                <a:solidFill>
                  <a:srgbClr val="94C020"/>
                </a:solidFill>
                <a:latin typeface="TT Rounds Condensed"/>
              </a:rPr>
              <a:t>sustentável</a:t>
            </a:r>
            <a:endParaRPr lang="en-US" sz="3107" u="sng" spc="29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3107"/>
              </a:lnSpc>
              <a:spcBef>
                <a:spcPct val="0"/>
              </a:spcBef>
            </a:pPr>
            <a:endParaRPr lang="en-US" sz="3107" u="sng" spc="29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790532" y="3039206"/>
            <a:ext cx="5593138" cy="872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29"/>
              </a:lnSpc>
              <a:spcBef>
                <a:spcPct val="0"/>
              </a:spcBef>
            </a:pPr>
            <a:r>
              <a:rPr lang="en-US" sz="3107" u="sng" spc="29" dirty="0">
                <a:solidFill>
                  <a:srgbClr val="94C020"/>
                </a:solidFill>
                <a:latin typeface="TT Rounds Condensed"/>
              </a:rPr>
              <a:t>10.2 </a:t>
            </a:r>
            <a:r>
              <a:rPr lang="en-US" sz="3107" u="sng" spc="29" dirty="0" err="1">
                <a:solidFill>
                  <a:srgbClr val="94C020"/>
                </a:solidFill>
                <a:latin typeface="TT Rounds Condensed"/>
              </a:rPr>
              <a:t>Empreendedorismo</a:t>
            </a:r>
            <a:r>
              <a:rPr lang="en-US" sz="3107" u="sng" spc="29" dirty="0">
                <a:solidFill>
                  <a:srgbClr val="94C020"/>
                </a:solidFill>
                <a:latin typeface="TT Rounds Condensed"/>
              </a:rPr>
              <a:t> </a:t>
            </a:r>
            <a:r>
              <a:rPr lang="en-US" sz="3107" u="sng" spc="29" dirty="0" err="1">
                <a:solidFill>
                  <a:srgbClr val="94C020"/>
                </a:solidFill>
                <a:latin typeface="TT Rounds Condensed"/>
              </a:rPr>
              <a:t>ecológico</a:t>
            </a:r>
            <a:r>
              <a:rPr lang="en-US" sz="3107" u="sng" spc="29" dirty="0">
                <a:solidFill>
                  <a:srgbClr val="94C020"/>
                </a:solidFill>
                <a:latin typeface="TT Rounds Condensed"/>
              </a:rPr>
              <a:t> </a:t>
            </a:r>
          </a:p>
          <a:p>
            <a:pPr algn="l">
              <a:lnSpc>
                <a:spcPts val="3107"/>
              </a:lnSpc>
              <a:spcBef>
                <a:spcPct val="0"/>
              </a:spcBef>
            </a:pPr>
            <a:endParaRPr lang="en-US" sz="3107" u="sng" spc="29" dirty="0">
              <a:solidFill>
                <a:srgbClr val="94C020"/>
              </a:solidFill>
              <a:latin typeface="TT Rounds Condense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790532" y="3897263"/>
            <a:ext cx="4793037" cy="3879625"/>
            <a:chOff x="0" y="0"/>
            <a:chExt cx="1255958" cy="10166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5958" cy="1016609"/>
            </a:xfrm>
            <a:custGeom>
              <a:avLst/>
              <a:gdLst/>
              <a:ahLst/>
              <a:cxnLst/>
              <a:rect l="l" t="t" r="r" b="b"/>
              <a:pathLst>
                <a:path w="1255958" h="1016609">
                  <a:moveTo>
                    <a:pt x="82377" y="0"/>
                  </a:moveTo>
                  <a:lnTo>
                    <a:pt x="1173581" y="0"/>
                  </a:lnTo>
                  <a:cubicBezTo>
                    <a:pt x="1195429" y="0"/>
                    <a:pt x="1216382" y="8679"/>
                    <a:pt x="1231830" y="24128"/>
                  </a:cubicBezTo>
                  <a:cubicBezTo>
                    <a:pt x="1247279" y="39577"/>
                    <a:pt x="1255958" y="60530"/>
                    <a:pt x="1255958" y="82377"/>
                  </a:cubicBezTo>
                  <a:lnTo>
                    <a:pt x="1255958" y="934232"/>
                  </a:lnTo>
                  <a:cubicBezTo>
                    <a:pt x="1255958" y="979728"/>
                    <a:pt x="1219076" y="1016609"/>
                    <a:pt x="1173581" y="1016609"/>
                  </a:cubicBezTo>
                  <a:lnTo>
                    <a:pt x="82377" y="1016609"/>
                  </a:lnTo>
                  <a:cubicBezTo>
                    <a:pt x="36882" y="1016609"/>
                    <a:pt x="0" y="979728"/>
                    <a:pt x="0" y="934232"/>
                  </a:cubicBezTo>
                  <a:lnTo>
                    <a:pt x="0" y="82377"/>
                  </a:lnTo>
                  <a:cubicBezTo>
                    <a:pt x="0" y="36882"/>
                    <a:pt x="36882" y="0"/>
                    <a:pt x="8237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94C02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55958" cy="1016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175141" y="4416277"/>
            <a:ext cx="4023820" cy="2551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86"/>
              </a:lnSpc>
              <a:spcBef>
                <a:spcPct val="0"/>
              </a:spcBef>
            </a:pPr>
            <a:r>
              <a:rPr lang="en-US" sz="2071" spc="19" dirty="0">
                <a:solidFill>
                  <a:srgbClr val="000000"/>
                </a:solidFill>
                <a:latin typeface="TT Rounds Condensed Bold"/>
              </a:rPr>
              <a:t>"</a:t>
            </a:r>
            <a:r>
              <a:rPr lang="en-US" sz="2071" spc="19" dirty="0" err="1">
                <a:solidFill>
                  <a:srgbClr val="000000"/>
                </a:solidFill>
                <a:latin typeface="TT Rounds Condensed Bold"/>
              </a:rPr>
              <a:t>Empreendedorismo</a:t>
            </a:r>
            <a:r>
              <a:rPr lang="en-US" sz="2071" spc="19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071" spc="19" dirty="0" err="1">
                <a:solidFill>
                  <a:srgbClr val="000000"/>
                </a:solidFill>
                <a:latin typeface="TT Rounds Condensed Bold"/>
              </a:rPr>
              <a:t>verde</a:t>
            </a:r>
            <a:r>
              <a:rPr lang="en-US" sz="2071" spc="19" dirty="0">
                <a:solidFill>
                  <a:srgbClr val="000000"/>
                </a:solidFill>
                <a:latin typeface="TT Rounds Condensed Bold"/>
              </a:rPr>
              <a:t>"</a:t>
            </a:r>
            <a:r>
              <a:rPr lang="en-US" sz="2071" spc="19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pt-PT" sz="2071" spc="19" dirty="0">
                <a:solidFill>
                  <a:srgbClr val="000000"/>
                </a:solidFill>
                <a:latin typeface="TT Rounds Condensed"/>
              </a:rPr>
              <a:t>é o nome dado à forma de atividade económica que coloca a</a:t>
            </a:r>
            <a:r>
              <a:rPr lang="en-US" sz="2071" spc="19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71" spc="19" dirty="0" err="1">
                <a:solidFill>
                  <a:srgbClr val="000000"/>
                </a:solidFill>
                <a:latin typeface="TT Rounds Condensed Bold"/>
              </a:rPr>
              <a:t>proteção</a:t>
            </a:r>
            <a:r>
              <a:rPr lang="en-US" sz="2071" spc="19" dirty="0">
                <a:solidFill>
                  <a:srgbClr val="000000"/>
                </a:solidFill>
                <a:latin typeface="TT Rounds Condensed Bold"/>
              </a:rPr>
              <a:t> do </a:t>
            </a:r>
            <a:r>
              <a:rPr lang="en-US" sz="2071" spc="19" dirty="0" err="1">
                <a:solidFill>
                  <a:srgbClr val="000000"/>
                </a:solidFill>
                <a:latin typeface="TT Rounds Condensed Bold"/>
              </a:rPr>
              <a:t>ambiente</a:t>
            </a:r>
            <a:r>
              <a:rPr lang="en-US" sz="2071" spc="19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pt-PT" sz="2071" spc="19" dirty="0">
                <a:solidFill>
                  <a:srgbClr val="000000"/>
                </a:solidFill>
                <a:latin typeface="TT Rounds Condensed"/>
              </a:rPr>
              <a:t>e a natureza em geral no centro da sua estratégia. O </a:t>
            </a:r>
            <a:r>
              <a:rPr lang="en-US" sz="2071" spc="19" dirty="0">
                <a:solidFill>
                  <a:srgbClr val="000000"/>
                </a:solidFill>
                <a:latin typeface="TT Rounds Condensed Bold"/>
              </a:rPr>
              <a:t>"</a:t>
            </a:r>
            <a:r>
              <a:rPr lang="en-US" sz="2071" spc="19" dirty="0" err="1">
                <a:solidFill>
                  <a:srgbClr val="000000"/>
                </a:solidFill>
                <a:latin typeface="TT Rounds Condensed Bold"/>
              </a:rPr>
              <a:t>empresa</a:t>
            </a:r>
            <a:r>
              <a:rPr lang="en-US" sz="2071" spc="19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071" spc="19" dirty="0" err="1">
                <a:solidFill>
                  <a:srgbClr val="000000"/>
                </a:solidFill>
                <a:latin typeface="TT Rounds Condensed Bold"/>
              </a:rPr>
              <a:t>ecológica</a:t>
            </a:r>
            <a:r>
              <a:rPr lang="en-US" sz="2071" spc="19" dirty="0">
                <a:solidFill>
                  <a:srgbClr val="000000"/>
                </a:solidFill>
                <a:latin typeface="TT Rounds Condensed Bold"/>
              </a:rPr>
              <a:t>" </a:t>
            </a:r>
            <a:r>
              <a:rPr lang="pt-PT" sz="2071" spc="19" dirty="0">
                <a:solidFill>
                  <a:srgbClr val="000000"/>
                </a:solidFill>
                <a:latin typeface="TT Rounds Condensed"/>
              </a:rPr>
              <a:t>mantém uma atitude positiva em relação à proteção do ambiente em todas as suas atividades</a:t>
            </a:r>
            <a:r>
              <a:rPr lang="en-US" sz="2071" spc="19" dirty="0">
                <a:solidFill>
                  <a:srgbClr val="000000"/>
                </a:solidFill>
                <a:latin typeface="TT Rounds Condensed"/>
              </a:rPr>
              <a:t>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Skills/ Sub Unit: Sustainable - Green - Cyclical Entrepreneurship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88285" y="3556119"/>
            <a:ext cx="16837031" cy="4128872"/>
            <a:chOff x="0" y="0"/>
            <a:chExt cx="22449375" cy="5505163"/>
          </a:xfrm>
        </p:grpSpPr>
        <p:grpSp>
          <p:nvGrpSpPr>
            <p:cNvPr id="4" name="Group 4"/>
            <p:cNvGrpSpPr/>
            <p:nvPr/>
          </p:nvGrpSpPr>
          <p:grpSpPr>
            <a:xfrm>
              <a:off x="113142" y="0"/>
              <a:ext cx="10537112" cy="979456"/>
              <a:chOff x="0" y="0"/>
              <a:chExt cx="2081405" cy="19347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081405" cy="193473"/>
              </a:xfrm>
              <a:custGeom>
                <a:avLst/>
                <a:gdLst/>
                <a:ahLst/>
                <a:cxnLst/>
                <a:rect l="l" t="t" r="r" b="b"/>
                <a:pathLst>
                  <a:path w="2081405" h="193473">
                    <a:moveTo>
                      <a:pt x="49962" y="0"/>
                    </a:moveTo>
                    <a:lnTo>
                      <a:pt x="2031443" y="0"/>
                    </a:lnTo>
                    <a:cubicBezTo>
                      <a:pt x="2044694" y="0"/>
                      <a:pt x="2057402" y="5264"/>
                      <a:pt x="2066771" y="14633"/>
                    </a:cubicBezTo>
                    <a:cubicBezTo>
                      <a:pt x="2076141" y="24003"/>
                      <a:pt x="2081405" y="36711"/>
                      <a:pt x="2081405" y="49962"/>
                    </a:cubicBezTo>
                    <a:lnTo>
                      <a:pt x="2081405" y="143511"/>
                    </a:lnTo>
                    <a:cubicBezTo>
                      <a:pt x="2081405" y="171104"/>
                      <a:pt x="2059036" y="193473"/>
                      <a:pt x="2031443" y="193473"/>
                    </a:cubicBezTo>
                    <a:lnTo>
                      <a:pt x="49962" y="193473"/>
                    </a:lnTo>
                    <a:cubicBezTo>
                      <a:pt x="36711" y="193473"/>
                      <a:pt x="24003" y="188209"/>
                      <a:pt x="14633" y="178839"/>
                    </a:cubicBezTo>
                    <a:cubicBezTo>
                      <a:pt x="5264" y="169470"/>
                      <a:pt x="0" y="156762"/>
                      <a:pt x="0" y="143511"/>
                    </a:cubicBezTo>
                    <a:lnTo>
                      <a:pt x="0" y="49962"/>
                    </a:lnTo>
                    <a:cubicBezTo>
                      <a:pt x="0" y="36711"/>
                      <a:pt x="5264" y="24003"/>
                      <a:pt x="14633" y="14633"/>
                    </a:cubicBezTo>
                    <a:cubicBezTo>
                      <a:pt x="24003" y="5264"/>
                      <a:pt x="36711" y="0"/>
                      <a:pt x="49962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0"/>
                <a:ext cx="2081405" cy="1934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-5400000">
              <a:off x="279393" y="-279393"/>
              <a:ext cx="979456" cy="1538242"/>
              <a:chOff x="0" y="0"/>
              <a:chExt cx="597485" cy="93835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97485" cy="938354"/>
              </a:xfrm>
              <a:custGeom>
                <a:avLst/>
                <a:gdLst/>
                <a:ahLst/>
                <a:cxnLst/>
                <a:rect l="l" t="t" r="r" b="b"/>
                <a:pathLst>
                  <a:path w="597485" h="938354">
                    <a:moveTo>
                      <a:pt x="199269" y="19070"/>
                    </a:moveTo>
                    <a:cubicBezTo>
                      <a:pt x="229802" y="7556"/>
                      <a:pt x="264725" y="0"/>
                      <a:pt x="298903" y="0"/>
                    </a:cubicBezTo>
                    <a:cubicBezTo>
                      <a:pt x="333083" y="0"/>
                      <a:pt x="365972" y="6476"/>
                      <a:pt x="396281" y="17990"/>
                    </a:cubicBezTo>
                    <a:cubicBezTo>
                      <a:pt x="396927" y="18350"/>
                      <a:pt x="397571" y="18350"/>
                      <a:pt x="398216" y="18710"/>
                    </a:cubicBezTo>
                    <a:cubicBezTo>
                      <a:pt x="512038" y="64765"/>
                      <a:pt x="595873" y="186379"/>
                      <a:pt x="597485" y="331291"/>
                    </a:cubicBezTo>
                    <a:lnTo>
                      <a:pt x="597485" y="938354"/>
                    </a:lnTo>
                    <a:lnTo>
                      <a:pt x="0" y="938354"/>
                    </a:lnTo>
                    <a:lnTo>
                      <a:pt x="0" y="331741"/>
                    </a:lnTo>
                    <a:cubicBezTo>
                      <a:pt x="1612" y="185660"/>
                      <a:pt x="84157" y="64045"/>
                      <a:pt x="199269" y="19070"/>
                    </a:cubicBezTo>
                    <a:close/>
                  </a:path>
                </a:pathLst>
              </a:custGeom>
              <a:solidFill>
                <a:srgbClr val="93C01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127000"/>
                <a:ext cx="597485" cy="8113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092797" y="198159"/>
              <a:ext cx="10272187" cy="3847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  <a:spcBef>
                  <a:spcPct val="0"/>
                </a:spcBef>
              </a:pPr>
              <a:r>
                <a:rPr lang="pt-PT" spc="18" dirty="0">
                  <a:solidFill>
                    <a:srgbClr val="000000"/>
                  </a:solidFill>
                  <a:latin typeface="TT Rounds Condensed"/>
                </a:rPr>
                <a:t>   Empreendedorismo, Empreendedor, Oportunidade de empreendedorismo</a:t>
              </a:r>
              <a:endParaRPr lang="en-US" spc="18" dirty="0">
                <a:solidFill>
                  <a:srgbClr val="000000"/>
                </a:solidFill>
                <a:latin typeface="TT Rounds Condensed"/>
              </a:endParaRP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13142" y="1101918"/>
              <a:ext cx="12020966" cy="1075897"/>
              <a:chOff x="0" y="-5829"/>
              <a:chExt cx="2374512" cy="21252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081405" cy="193473"/>
              </a:xfrm>
              <a:custGeom>
                <a:avLst/>
                <a:gdLst/>
                <a:ahLst/>
                <a:cxnLst/>
                <a:rect l="l" t="t" r="r" b="b"/>
                <a:pathLst>
                  <a:path w="2081405" h="193473">
                    <a:moveTo>
                      <a:pt x="49962" y="0"/>
                    </a:moveTo>
                    <a:lnTo>
                      <a:pt x="2031443" y="0"/>
                    </a:lnTo>
                    <a:cubicBezTo>
                      <a:pt x="2044694" y="0"/>
                      <a:pt x="2057402" y="5264"/>
                      <a:pt x="2066771" y="14633"/>
                    </a:cubicBezTo>
                    <a:cubicBezTo>
                      <a:pt x="2076141" y="24003"/>
                      <a:pt x="2081405" y="36711"/>
                      <a:pt x="2081405" y="49962"/>
                    </a:cubicBezTo>
                    <a:lnTo>
                      <a:pt x="2081405" y="143511"/>
                    </a:lnTo>
                    <a:cubicBezTo>
                      <a:pt x="2081405" y="171104"/>
                      <a:pt x="2059036" y="193473"/>
                      <a:pt x="2031443" y="193473"/>
                    </a:cubicBezTo>
                    <a:lnTo>
                      <a:pt x="49962" y="193473"/>
                    </a:lnTo>
                    <a:cubicBezTo>
                      <a:pt x="36711" y="193473"/>
                      <a:pt x="24003" y="188209"/>
                      <a:pt x="14633" y="178839"/>
                    </a:cubicBezTo>
                    <a:cubicBezTo>
                      <a:pt x="5264" y="169470"/>
                      <a:pt x="0" y="156762"/>
                      <a:pt x="0" y="143511"/>
                    </a:cubicBezTo>
                    <a:lnTo>
                      <a:pt x="0" y="49962"/>
                    </a:lnTo>
                    <a:cubicBezTo>
                      <a:pt x="0" y="36711"/>
                      <a:pt x="5264" y="24003"/>
                      <a:pt x="14633" y="14633"/>
                    </a:cubicBezTo>
                    <a:cubicBezTo>
                      <a:pt x="24003" y="5264"/>
                      <a:pt x="36711" y="0"/>
                      <a:pt x="49962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293107" y="-5829"/>
                <a:ext cx="2081405" cy="2125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2400"/>
                  </a:lnSpc>
                </a:pPr>
                <a:r>
                  <a:rPr lang="en-US" sz="2000" spc="18" dirty="0">
                    <a:solidFill>
                      <a:srgbClr val="000000"/>
                    </a:solidFill>
                    <a:latin typeface="TT Rounds Condensed"/>
                  </a:rPr>
                  <a:t> </a:t>
                </a:r>
                <a:r>
                  <a:rPr lang="en-US" sz="2000" spc="18" dirty="0" err="1">
                    <a:solidFill>
                      <a:srgbClr val="000000"/>
                    </a:solidFill>
                    <a:latin typeface="TT Rounds Condensed"/>
                  </a:rPr>
                  <a:t>Ambiente</a:t>
                </a:r>
                <a:r>
                  <a:rPr lang="en-US" sz="2000" spc="18" dirty="0">
                    <a:solidFill>
                      <a:srgbClr val="000000"/>
                    </a:solidFill>
                    <a:latin typeface="TT Rounds Condensed"/>
                  </a:rPr>
                  <a:t> </a:t>
                </a:r>
                <a:r>
                  <a:rPr lang="en-US" sz="2000" spc="18" dirty="0" err="1">
                    <a:solidFill>
                      <a:srgbClr val="000000"/>
                    </a:solidFill>
                    <a:latin typeface="TT Rounds Condensed"/>
                  </a:rPr>
                  <a:t>empresarial</a:t>
                </a:r>
                <a:endParaRPr lang="en-US" sz="2000" spc="18" dirty="0">
                  <a:solidFill>
                    <a:srgbClr val="000000"/>
                  </a:solidFill>
                  <a:latin typeface="TT Rounds Condensed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5400000">
              <a:off x="279393" y="852034"/>
              <a:ext cx="979456" cy="1538242"/>
              <a:chOff x="0" y="0"/>
              <a:chExt cx="597485" cy="93835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97485" cy="938354"/>
              </a:xfrm>
              <a:custGeom>
                <a:avLst/>
                <a:gdLst/>
                <a:ahLst/>
                <a:cxnLst/>
                <a:rect l="l" t="t" r="r" b="b"/>
                <a:pathLst>
                  <a:path w="597485" h="938354">
                    <a:moveTo>
                      <a:pt x="199269" y="19070"/>
                    </a:moveTo>
                    <a:cubicBezTo>
                      <a:pt x="229802" y="7556"/>
                      <a:pt x="264725" y="0"/>
                      <a:pt x="298903" y="0"/>
                    </a:cubicBezTo>
                    <a:cubicBezTo>
                      <a:pt x="333083" y="0"/>
                      <a:pt x="365972" y="6476"/>
                      <a:pt x="396281" y="17990"/>
                    </a:cubicBezTo>
                    <a:cubicBezTo>
                      <a:pt x="396927" y="18350"/>
                      <a:pt x="397571" y="18350"/>
                      <a:pt x="398216" y="18710"/>
                    </a:cubicBezTo>
                    <a:cubicBezTo>
                      <a:pt x="512038" y="64765"/>
                      <a:pt x="595873" y="186379"/>
                      <a:pt x="597485" y="331291"/>
                    </a:cubicBezTo>
                    <a:lnTo>
                      <a:pt x="597485" y="938354"/>
                    </a:lnTo>
                    <a:lnTo>
                      <a:pt x="0" y="938354"/>
                    </a:lnTo>
                    <a:lnTo>
                      <a:pt x="0" y="331741"/>
                    </a:lnTo>
                    <a:cubicBezTo>
                      <a:pt x="1612" y="185660"/>
                      <a:pt x="84157" y="64045"/>
                      <a:pt x="199269" y="19070"/>
                    </a:cubicBezTo>
                    <a:close/>
                  </a:path>
                </a:pathLst>
              </a:custGeom>
              <a:solidFill>
                <a:srgbClr val="93C01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127000"/>
                <a:ext cx="597485" cy="8113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13142" y="2166412"/>
              <a:ext cx="10537112" cy="1075897"/>
              <a:chOff x="0" y="-19050"/>
              <a:chExt cx="2081405" cy="21252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081405" cy="193473"/>
              </a:xfrm>
              <a:custGeom>
                <a:avLst/>
                <a:gdLst/>
                <a:ahLst/>
                <a:cxnLst/>
                <a:rect l="l" t="t" r="r" b="b"/>
                <a:pathLst>
                  <a:path w="2081405" h="193473">
                    <a:moveTo>
                      <a:pt x="49962" y="0"/>
                    </a:moveTo>
                    <a:lnTo>
                      <a:pt x="2031443" y="0"/>
                    </a:lnTo>
                    <a:cubicBezTo>
                      <a:pt x="2044694" y="0"/>
                      <a:pt x="2057402" y="5264"/>
                      <a:pt x="2066771" y="14633"/>
                    </a:cubicBezTo>
                    <a:cubicBezTo>
                      <a:pt x="2076141" y="24003"/>
                      <a:pt x="2081405" y="36711"/>
                      <a:pt x="2081405" y="49962"/>
                    </a:cubicBezTo>
                    <a:lnTo>
                      <a:pt x="2081405" y="143511"/>
                    </a:lnTo>
                    <a:cubicBezTo>
                      <a:pt x="2081405" y="171104"/>
                      <a:pt x="2059036" y="193473"/>
                      <a:pt x="2031443" y="193473"/>
                    </a:cubicBezTo>
                    <a:lnTo>
                      <a:pt x="49962" y="193473"/>
                    </a:lnTo>
                    <a:cubicBezTo>
                      <a:pt x="36711" y="193473"/>
                      <a:pt x="24003" y="188209"/>
                      <a:pt x="14633" y="178839"/>
                    </a:cubicBezTo>
                    <a:cubicBezTo>
                      <a:pt x="5264" y="169470"/>
                      <a:pt x="0" y="156762"/>
                      <a:pt x="0" y="143511"/>
                    </a:cubicBezTo>
                    <a:lnTo>
                      <a:pt x="0" y="49962"/>
                    </a:lnTo>
                    <a:cubicBezTo>
                      <a:pt x="0" y="36711"/>
                      <a:pt x="5264" y="24003"/>
                      <a:pt x="14633" y="14633"/>
                    </a:cubicBezTo>
                    <a:cubicBezTo>
                      <a:pt x="24003" y="5264"/>
                      <a:pt x="36711" y="0"/>
                      <a:pt x="49962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300276" y="-19050"/>
                <a:ext cx="1781129" cy="1758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2400"/>
                  </a:lnSpc>
                </a:pPr>
                <a:r>
                  <a:rPr lang="en-US" sz="2000" spc="18" dirty="0">
                    <a:solidFill>
                      <a:srgbClr val="000000"/>
                    </a:solidFill>
                    <a:latin typeface="TT Rounds Condensed"/>
                  </a:rPr>
                  <a:t> </a:t>
                </a:r>
                <a:r>
                  <a:rPr lang="en-US" sz="2000" spc="18" dirty="0" err="1">
                    <a:solidFill>
                      <a:srgbClr val="000000"/>
                    </a:solidFill>
                    <a:latin typeface="TT Rounds Condensed"/>
                  </a:rPr>
                  <a:t>Modelo</a:t>
                </a:r>
                <a:r>
                  <a:rPr lang="en-US" sz="2000" spc="18" dirty="0">
                    <a:solidFill>
                      <a:srgbClr val="000000"/>
                    </a:solidFill>
                    <a:latin typeface="TT Rounds Condensed"/>
                  </a:rPr>
                  <a:t> de </a:t>
                </a:r>
                <a:r>
                  <a:rPr lang="en-US" sz="2000" spc="18" dirty="0" err="1">
                    <a:solidFill>
                      <a:srgbClr val="000000"/>
                    </a:solidFill>
                    <a:latin typeface="TT Rounds Condensed"/>
                  </a:rPr>
                  <a:t>negócio</a:t>
                </a:r>
                <a:endParaRPr lang="en-US" sz="2000" spc="18" dirty="0">
                  <a:solidFill>
                    <a:srgbClr val="000000"/>
                  </a:solidFill>
                  <a:latin typeface="TT Rounds Condensed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-5400000">
              <a:off x="279393" y="1983461"/>
              <a:ext cx="979456" cy="1538242"/>
              <a:chOff x="0" y="0"/>
              <a:chExt cx="597485" cy="93835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97485" cy="938354"/>
              </a:xfrm>
              <a:custGeom>
                <a:avLst/>
                <a:gdLst/>
                <a:ahLst/>
                <a:cxnLst/>
                <a:rect l="l" t="t" r="r" b="b"/>
                <a:pathLst>
                  <a:path w="597485" h="938354">
                    <a:moveTo>
                      <a:pt x="199269" y="19070"/>
                    </a:moveTo>
                    <a:cubicBezTo>
                      <a:pt x="229802" y="7556"/>
                      <a:pt x="264725" y="0"/>
                      <a:pt x="298903" y="0"/>
                    </a:cubicBezTo>
                    <a:cubicBezTo>
                      <a:pt x="333083" y="0"/>
                      <a:pt x="365972" y="6476"/>
                      <a:pt x="396281" y="17990"/>
                    </a:cubicBezTo>
                    <a:cubicBezTo>
                      <a:pt x="396927" y="18350"/>
                      <a:pt x="397571" y="18350"/>
                      <a:pt x="398216" y="18710"/>
                    </a:cubicBezTo>
                    <a:cubicBezTo>
                      <a:pt x="512038" y="64765"/>
                      <a:pt x="595873" y="186379"/>
                      <a:pt x="597485" y="331291"/>
                    </a:cubicBezTo>
                    <a:lnTo>
                      <a:pt x="597485" y="938354"/>
                    </a:lnTo>
                    <a:lnTo>
                      <a:pt x="0" y="938354"/>
                    </a:lnTo>
                    <a:lnTo>
                      <a:pt x="0" y="331741"/>
                    </a:lnTo>
                    <a:cubicBezTo>
                      <a:pt x="1612" y="185660"/>
                      <a:pt x="84157" y="64045"/>
                      <a:pt x="199269" y="19070"/>
                    </a:cubicBezTo>
                    <a:close/>
                  </a:path>
                </a:pathLst>
              </a:custGeom>
              <a:solidFill>
                <a:srgbClr val="93C01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127000"/>
                <a:ext cx="597485" cy="8113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13142" y="3297839"/>
              <a:ext cx="10537112" cy="1075897"/>
              <a:chOff x="0" y="-19050"/>
              <a:chExt cx="2081405" cy="21252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081405" cy="193473"/>
              </a:xfrm>
              <a:custGeom>
                <a:avLst/>
                <a:gdLst/>
                <a:ahLst/>
                <a:cxnLst/>
                <a:rect l="l" t="t" r="r" b="b"/>
                <a:pathLst>
                  <a:path w="2081405" h="193473">
                    <a:moveTo>
                      <a:pt x="49962" y="0"/>
                    </a:moveTo>
                    <a:lnTo>
                      <a:pt x="2031443" y="0"/>
                    </a:lnTo>
                    <a:cubicBezTo>
                      <a:pt x="2044694" y="0"/>
                      <a:pt x="2057402" y="5264"/>
                      <a:pt x="2066771" y="14633"/>
                    </a:cubicBezTo>
                    <a:cubicBezTo>
                      <a:pt x="2076141" y="24003"/>
                      <a:pt x="2081405" y="36711"/>
                      <a:pt x="2081405" y="49962"/>
                    </a:cubicBezTo>
                    <a:lnTo>
                      <a:pt x="2081405" y="143511"/>
                    </a:lnTo>
                    <a:cubicBezTo>
                      <a:pt x="2081405" y="171104"/>
                      <a:pt x="2059036" y="193473"/>
                      <a:pt x="2031443" y="193473"/>
                    </a:cubicBezTo>
                    <a:lnTo>
                      <a:pt x="49962" y="193473"/>
                    </a:lnTo>
                    <a:cubicBezTo>
                      <a:pt x="36711" y="193473"/>
                      <a:pt x="24003" y="188209"/>
                      <a:pt x="14633" y="178839"/>
                    </a:cubicBezTo>
                    <a:cubicBezTo>
                      <a:pt x="5264" y="169470"/>
                      <a:pt x="0" y="156762"/>
                      <a:pt x="0" y="143511"/>
                    </a:cubicBezTo>
                    <a:lnTo>
                      <a:pt x="0" y="49962"/>
                    </a:lnTo>
                    <a:cubicBezTo>
                      <a:pt x="0" y="36711"/>
                      <a:pt x="5264" y="24003"/>
                      <a:pt x="14633" y="14633"/>
                    </a:cubicBezTo>
                    <a:cubicBezTo>
                      <a:pt x="24003" y="5264"/>
                      <a:pt x="36711" y="0"/>
                      <a:pt x="49962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300276" y="-19050"/>
                <a:ext cx="1781129" cy="1758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2400"/>
                  </a:lnSpc>
                </a:pPr>
                <a:r>
                  <a:rPr lang="en-US" sz="2000" spc="18" dirty="0">
                    <a:solidFill>
                      <a:srgbClr val="000000"/>
                    </a:solidFill>
                    <a:latin typeface="TT Rounds Condensed"/>
                  </a:rPr>
                  <a:t> Plano de </a:t>
                </a:r>
                <a:r>
                  <a:rPr lang="en-US" sz="2000" spc="18" dirty="0" err="1">
                    <a:solidFill>
                      <a:srgbClr val="000000"/>
                    </a:solidFill>
                    <a:latin typeface="TT Rounds Condensed"/>
                  </a:rPr>
                  <a:t>negócios</a:t>
                </a:r>
                <a:endParaRPr lang="en-US" sz="2000" spc="18" dirty="0">
                  <a:solidFill>
                    <a:srgbClr val="000000"/>
                  </a:solidFill>
                  <a:latin typeface="TT Rounds Condensed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-5400000">
              <a:off x="279393" y="3114887"/>
              <a:ext cx="979456" cy="1538242"/>
              <a:chOff x="0" y="0"/>
              <a:chExt cx="597485" cy="93835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97485" cy="938354"/>
              </a:xfrm>
              <a:custGeom>
                <a:avLst/>
                <a:gdLst/>
                <a:ahLst/>
                <a:cxnLst/>
                <a:rect l="l" t="t" r="r" b="b"/>
                <a:pathLst>
                  <a:path w="597485" h="938354">
                    <a:moveTo>
                      <a:pt x="199269" y="19070"/>
                    </a:moveTo>
                    <a:cubicBezTo>
                      <a:pt x="229802" y="7556"/>
                      <a:pt x="264725" y="0"/>
                      <a:pt x="298903" y="0"/>
                    </a:cubicBezTo>
                    <a:cubicBezTo>
                      <a:pt x="333083" y="0"/>
                      <a:pt x="365972" y="6476"/>
                      <a:pt x="396281" y="17990"/>
                    </a:cubicBezTo>
                    <a:cubicBezTo>
                      <a:pt x="396927" y="18350"/>
                      <a:pt x="397571" y="18350"/>
                      <a:pt x="398216" y="18710"/>
                    </a:cubicBezTo>
                    <a:cubicBezTo>
                      <a:pt x="512038" y="64765"/>
                      <a:pt x="595873" y="186379"/>
                      <a:pt x="597485" y="331291"/>
                    </a:cubicBezTo>
                    <a:lnTo>
                      <a:pt x="597485" y="938354"/>
                    </a:lnTo>
                    <a:lnTo>
                      <a:pt x="0" y="938354"/>
                    </a:lnTo>
                    <a:lnTo>
                      <a:pt x="0" y="331741"/>
                    </a:lnTo>
                    <a:cubicBezTo>
                      <a:pt x="1612" y="185660"/>
                      <a:pt x="84157" y="64045"/>
                      <a:pt x="199269" y="19070"/>
                    </a:cubicBezTo>
                    <a:close/>
                  </a:path>
                </a:pathLst>
              </a:custGeom>
              <a:solidFill>
                <a:srgbClr val="93C01F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127000"/>
                <a:ext cx="597485" cy="8113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13142" y="4429266"/>
              <a:ext cx="10537112" cy="1075897"/>
              <a:chOff x="0" y="-19050"/>
              <a:chExt cx="2081405" cy="212523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081405" cy="193473"/>
              </a:xfrm>
              <a:custGeom>
                <a:avLst/>
                <a:gdLst/>
                <a:ahLst/>
                <a:cxnLst/>
                <a:rect l="l" t="t" r="r" b="b"/>
                <a:pathLst>
                  <a:path w="2081405" h="193473">
                    <a:moveTo>
                      <a:pt x="49962" y="0"/>
                    </a:moveTo>
                    <a:lnTo>
                      <a:pt x="2031443" y="0"/>
                    </a:lnTo>
                    <a:cubicBezTo>
                      <a:pt x="2044694" y="0"/>
                      <a:pt x="2057402" y="5264"/>
                      <a:pt x="2066771" y="14633"/>
                    </a:cubicBezTo>
                    <a:cubicBezTo>
                      <a:pt x="2076141" y="24003"/>
                      <a:pt x="2081405" y="36711"/>
                      <a:pt x="2081405" y="49962"/>
                    </a:cubicBezTo>
                    <a:lnTo>
                      <a:pt x="2081405" y="143511"/>
                    </a:lnTo>
                    <a:cubicBezTo>
                      <a:pt x="2081405" y="171104"/>
                      <a:pt x="2059036" y="193473"/>
                      <a:pt x="2031443" y="193473"/>
                    </a:cubicBezTo>
                    <a:lnTo>
                      <a:pt x="49962" y="193473"/>
                    </a:lnTo>
                    <a:cubicBezTo>
                      <a:pt x="36711" y="193473"/>
                      <a:pt x="24003" y="188209"/>
                      <a:pt x="14633" y="178839"/>
                    </a:cubicBezTo>
                    <a:cubicBezTo>
                      <a:pt x="5264" y="169470"/>
                      <a:pt x="0" y="156762"/>
                      <a:pt x="0" y="143511"/>
                    </a:cubicBezTo>
                    <a:lnTo>
                      <a:pt x="0" y="49962"/>
                    </a:lnTo>
                    <a:cubicBezTo>
                      <a:pt x="0" y="36711"/>
                      <a:pt x="5264" y="24003"/>
                      <a:pt x="14633" y="14633"/>
                    </a:cubicBezTo>
                    <a:cubicBezTo>
                      <a:pt x="24003" y="5264"/>
                      <a:pt x="36711" y="0"/>
                      <a:pt x="49962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292876" y="-19050"/>
                <a:ext cx="1788529" cy="1934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2400"/>
                  </a:lnSpc>
                </a:pPr>
                <a:r>
                  <a:rPr lang="en-US" sz="2000" spc="18" dirty="0">
                    <a:solidFill>
                      <a:srgbClr val="000000"/>
                    </a:solidFill>
                    <a:latin typeface="TT Rounds Condensed"/>
                  </a:rPr>
                  <a:t> </a:t>
                </a:r>
                <a:r>
                  <a:rPr lang="en-US" sz="2000" spc="18" dirty="0" err="1">
                    <a:solidFill>
                      <a:srgbClr val="000000"/>
                    </a:solidFill>
                    <a:latin typeface="TT Rounds Condensed"/>
                  </a:rPr>
                  <a:t>Financiamento</a:t>
                </a:r>
                <a:endParaRPr lang="en-US" sz="2000" spc="18" dirty="0">
                  <a:solidFill>
                    <a:srgbClr val="000000"/>
                  </a:solidFill>
                  <a:latin typeface="TT Rounds Condensed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 rot="-5400000">
              <a:off x="279393" y="4246314"/>
              <a:ext cx="979456" cy="1538242"/>
              <a:chOff x="0" y="0"/>
              <a:chExt cx="597485" cy="93835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597485" cy="938354"/>
              </a:xfrm>
              <a:custGeom>
                <a:avLst/>
                <a:gdLst/>
                <a:ahLst/>
                <a:cxnLst/>
                <a:rect l="l" t="t" r="r" b="b"/>
                <a:pathLst>
                  <a:path w="597485" h="938354">
                    <a:moveTo>
                      <a:pt x="199269" y="19070"/>
                    </a:moveTo>
                    <a:cubicBezTo>
                      <a:pt x="229802" y="7556"/>
                      <a:pt x="264725" y="0"/>
                      <a:pt x="298903" y="0"/>
                    </a:cubicBezTo>
                    <a:cubicBezTo>
                      <a:pt x="333083" y="0"/>
                      <a:pt x="365972" y="6476"/>
                      <a:pt x="396281" y="17990"/>
                    </a:cubicBezTo>
                    <a:cubicBezTo>
                      <a:pt x="396927" y="18350"/>
                      <a:pt x="397571" y="18350"/>
                      <a:pt x="398216" y="18710"/>
                    </a:cubicBezTo>
                    <a:cubicBezTo>
                      <a:pt x="512038" y="64765"/>
                      <a:pt x="595873" y="186379"/>
                      <a:pt x="597485" y="331291"/>
                    </a:cubicBezTo>
                    <a:lnTo>
                      <a:pt x="597485" y="938354"/>
                    </a:lnTo>
                    <a:lnTo>
                      <a:pt x="0" y="938354"/>
                    </a:lnTo>
                    <a:lnTo>
                      <a:pt x="0" y="331741"/>
                    </a:lnTo>
                    <a:cubicBezTo>
                      <a:pt x="1612" y="185660"/>
                      <a:pt x="84157" y="64045"/>
                      <a:pt x="199269" y="19070"/>
                    </a:cubicBezTo>
                    <a:close/>
                  </a:path>
                </a:pathLst>
              </a:custGeom>
              <a:solidFill>
                <a:srgbClr val="93C01F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127000"/>
                <a:ext cx="597485" cy="8113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11478128" y="0"/>
              <a:ext cx="10537112" cy="979456"/>
              <a:chOff x="0" y="0"/>
              <a:chExt cx="2081405" cy="193473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081405" cy="193473"/>
              </a:xfrm>
              <a:custGeom>
                <a:avLst/>
                <a:gdLst/>
                <a:ahLst/>
                <a:cxnLst/>
                <a:rect l="l" t="t" r="r" b="b"/>
                <a:pathLst>
                  <a:path w="2081405" h="193473">
                    <a:moveTo>
                      <a:pt x="49962" y="0"/>
                    </a:moveTo>
                    <a:lnTo>
                      <a:pt x="2031443" y="0"/>
                    </a:lnTo>
                    <a:cubicBezTo>
                      <a:pt x="2044694" y="0"/>
                      <a:pt x="2057402" y="5264"/>
                      <a:pt x="2066771" y="14633"/>
                    </a:cubicBezTo>
                    <a:cubicBezTo>
                      <a:pt x="2076141" y="24003"/>
                      <a:pt x="2081405" y="36711"/>
                      <a:pt x="2081405" y="49962"/>
                    </a:cubicBezTo>
                    <a:lnTo>
                      <a:pt x="2081405" y="143511"/>
                    </a:lnTo>
                    <a:cubicBezTo>
                      <a:pt x="2081405" y="171104"/>
                      <a:pt x="2059036" y="193473"/>
                      <a:pt x="2031443" y="193473"/>
                    </a:cubicBezTo>
                    <a:lnTo>
                      <a:pt x="49962" y="193473"/>
                    </a:lnTo>
                    <a:cubicBezTo>
                      <a:pt x="36711" y="193473"/>
                      <a:pt x="24003" y="188209"/>
                      <a:pt x="14633" y="178839"/>
                    </a:cubicBezTo>
                    <a:cubicBezTo>
                      <a:pt x="5264" y="169470"/>
                      <a:pt x="0" y="156762"/>
                      <a:pt x="0" y="143511"/>
                    </a:cubicBezTo>
                    <a:lnTo>
                      <a:pt x="0" y="49962"/>
                    </a:lnTo>
                    <a:cubicBezTo>
                      <a:pt x="0" y="36711"/>
                      <a:pt x="5264" y="24003"/>
                      <a:pt x="14633" y="14633"/>
                    </a:cubicBezTo>
                    <a:cubicBezTo>
                      <a:pt x="24003" y="5264"/>
                      <a:pt x="36711" y="0"/>
                      <a:pt x="49962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0"/>
                <a:ext cx="2081405" cy="1934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 rot="-5400000">
              <a:off x="11644379" y="-279393"/>
              <a:ext cx="979456" cy="1538242"/>
              <a:chOff x="0" y="0"/>
              <a:chExt cx="597485" cy="93835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97485" cy="938354"/>
              </a:xfrm>
              <a:custGeom>
                <a:avLst/>
                <a:gdLst/>
                <a:ahLst/>
                <a:cxnLst/>
                <a:rect l="l" t="t" r="r" b="b"/>
                <a:pathLst>
                  <a:path w="597485" h="938354">
                    <a:moveTo>
                      <a:pt x="199269" y="19070"/>
                    </a:moveTo>
                    <a:cubicBezTo>
                      <a:pt x="229802" y="7556"/>
                      <a:pt x="264725" y="0"/>
                      <a:pt x="298903" y="0"/>
                    </a:cubicBezTo>
                    <a:cubicBezTo>
                      <a:pt x="333083" y="0"/>
                      <a:pt x="365972" y="6476"/>
                      <a:pt x="396281" y="17990"/>
                    </a:cubicBezTo>
                    <a:cubicBezTo>
                      <a:pt x="396927" y="18350"/>
                      <a:pt x="397571" y="18350"/>
                      <a:pt x="398216" y="18710"/>
                    </a:cubicBezTo>
                    <a:cubicBezTo>
                      <a:pt x="512038" y="64765"/>
                      <a:pt x="595873" y="186379"/>
                      <a:pt x="597485" y="331291"/>
                    </a:cubicBezTo>
                    <a:lnTo>
                      <a:pt x="597485" y="938354"/>
                    </a:lnTo>
                    <a:lnTo>
                      <a:pt x="0" y="938354"/>
                    </a:lnTo>
                    <a:lnTo>
                      <a:pt x="0" y="331741"/>
                    </a:lnTo>
                    <a:cubicBezTo>
                      <a:pt x="1612" y="185660"/>
                      <a:pt x="84157" y="64045"/>
                      <a:pt x="199269" y="19070"/>
                    </a:cubicBezTo>
                    <a:close/>
                  </a:path>
                </a:pathLst>
              </a:custGeom>
              <a:solidFill>
                <a:srgbClr val="93C01F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127000"/>
                <a:ext cx="597485" cy="8113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12998276" y="276389"/>
              <a:ext cx="9337955" cy="425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  <a:spcBef>
                  <a:spcPct val="0"/>
                </a:spcBef>
              </a:pPr>
              <a:r>
                <a:rPr lang="en-US" sz="2000" spc="18" dirty="0">
                  <a:solidFill>
                    <a:srgbClr val="000000"/>
                  </a:solidFill>
                  <a:latin typeface="TT Rounds Condensed"/>
                </a:rPr>
                <a:t> </a:t>
              </a:r>
              <a:r>
                <a:rPr lang="pt-PT" sz="2000" spc="18" dirty="0">
                  <a:solidFill>
                    <a:srgbClr val="000000"/>
                  </a:solidFill>
                  <a:latin typeface="TT Rounds Condensed"/>
                </a:rPr>
                <a:t>Ordenamento do território - Clusters - Zonas industriais</a:t>
              </a:r>
              <a:endParaRPr lang="en-US" sz="2000" spc="18" dirty="0">
                <a:solidFill>
                  <a:srgbClr val="000000"/>
                </a:solidFill>
                <a:latin typeface="TT Rounds Condensed"/>
              </a:endParaRPr>
            </a:p>
          </p:txBody>
        </p:sp>
        <p:grpSp>
          <p:nvGrpSpPr>
            <p:cNvPr id="42" name="Group 42"/>
            <p:cNvGrpSpPr/>
            <p:nvPr/>
          </p:nvGrpSpPr>
          <p:grpSpPr>
            <a:xfrm>
              <a:off x="11478128" y="1131427"/>
              <a:ext cx="10537112" cy="979456"/>
              <a:chOff x="0" y="0"/>
              <a:chExt cx="2081405" cy="193473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081405" cy="193473"/>
              </a:xfrm>
              <a:custGeom>
                <a:avLst/>
                <a:gdLst/>
                <a:ahLst/>
                <a:cxnLst/>
                <a:rect l="l" t="t" r="r" b="b"/>
                <a:pathLst>
                  <a:path w="2081405" h="193473">
                    <a:moveTo>
                      <a:pt x="49962" y="0"/>
                    </a:moveTo>
                    <a:lnTo>
                      <a:pt x="2031443" y="0"/>
                    </a:lnTo>
                    <a:cubicBezTo>
                      <a:pt x="2044694" y="0"/>
                      <a:pt x="2057402" y="5264"/>
                      <a:pt x="2066771" y="14633"/>
                    </a:cubicBezTo>
                    <a:cubicBezTo>
                      <a:pt x="2076141" y="24003"/>
                      <a:pt x="2081405" y="36711"/>
                      <a:pt x="2081405" y="49962"/>
                    </a:cubicBezTo>
                    <a:lnTo>
                      <a:pt x="2081405" y="143511"/>
                    </a:lnTo>
                    <a:cubicBezTo>
                      <a:pt x="2081405" y="171104"/>
                      <a:pt x="2059036" y="193473"/>
                      <a:pt x="2031443" y="193473"/>
                    </a:cubicBezTo>
                    <a:lnTo>
                      <a:pt x="49962" y="193473"/>
                    </a:lnTo>
                    <a:cubicBezTo>
                      <a:pt x="36711" y="193473"/>
                      <a:pt x="24003" y="188209"/>
                      <a:pt x="14633" y="178839"/>
                    </a:cubicBezTo>
                    <a:cubicBezTo>
                      <a:pt x="5264" y="169470"/>
                      <a:pt x="0" y="156762"/>
                      <a:pt x="0" y="143511"/>
                    </a:cubicBezTo>
                    <a:lnTo>
                      <a:pt x="0" y="49962"/>
                    </a:lnTo>
                    <a:cubicBezTo>
                      <a:pt x="0" y="36711"/>
                      <a:pt x="5264" y="24003"/>
                      <a:pt x="14633" y="14633"/>
                    </a:cubicBezTo>
                    <a:cubicBezTo>
                      <a:pt x="24003" y="5264"/>
                      <a:pt x="36711" y="0"/>
                      <a:pt x="49962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0"/>
                <a:ext cx="2081405" cy="1934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 rot="-5400000">
              <a:off x="11644379" y="852034"/>
              <a:ext cx="979456" cy="1538242"/>
              <a:chOff x="0" y="0"/>
              <a:chExt cx="597485" cy="938354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597485" cy="938354"/>
              </a:xfrm>
              <a:custGeom>
                <a:avLst/>
                <a:gdLst/>
                <a:ahLst/>
                <a:cxnLst/>
                <a:rect l="l" t="t" r="r" b="b"/>
                <a:pathLst>
                  <a:path w="597485" h="938354">
                    <a:moveTo>
                      <a:pt x="199269" y="19070"/>
                    </a:moveTo>
                    <a:cubicBezTo>
                      <a:pt x="229802" y="7556"/>
                      <a:pt x="264725" y="0"/>
                      <a:pt x="298903" y="0"/>
                    </a:cubicBezTo>
                    <a:cubicBezTo>
                      <a:pt x="333083" y="0"/>
                      <a:pt x="365972" y="6476"/>
                      <a:pt x="396281" y="17990"/>
                    </a:cubicBezTo>
                    <a:cubicBezTo>
                      <a:pt x="396927" y="18350"/>
                      <a:pt x="397571" y="18350"/>
                      <a:pt x="398216" y="18710"/>
                    </a:cubicBezTo>
                    <a:cubicBezTo>
                      <a:pt x="512038" y="64765"/>
                      <a:pt x="595873" y="186379"/>
                      <a:pt x="597485" y="331291"/>
                    </a:cubicBezTo>
                    <a:lnTo>
                      <a:pt x="597485" y="938354"/>
                    </a:lnTo>
                    <a:lnTo>
                      <a:pt x="0" y="938354"/>
                    </a:lnTo>
                    <a:lnTo>
                      <a:pt x="0" y="331741"/>
                    </a:lnTo>
                    <a:cubicBezTo>
                      <a:pt x="1612" y="185660"/>
                      <a:pt x="84157" y="64045"/>
                      <a:pt x="199269" y="19070"/>
                    </a:cubicBezTo>
                    <a:close/>
                  </a:path>
                </a:pathLst>
              </a:custGeom>
              <a:solidFill>
                <a:srgbClr val="93C01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127000"/>
                <a:ext cx="597485" cy="8113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11478128" y="2262853"/>
              <a:ext cx="10537112" cy="979456"/>
              <a:chOff x="0" y="0"/>
              <a:chExt cx="2081405" cy="193473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081405" cy="193473"/>
              </a:xfrm>
              <a:custGeom>
                <a:avLst/>
                <a:gdLst/>
                <a:ahLst/>
                <a:cxnLst/>
                <a:rect l="l" t="t" r="r" b="b"/>
                <a:pathLst>
                  <a:path w="2081405" h="193473">
                    <a:moveTo>
                      <a:pt x="49962" y="0"/>
                    </a:moveTo>
                    <a:lnTo>
                      <a:pt x="2031443" y="0"/>
                    </a:lnTo>
                    <a:cubicBezTo>
                      <a:pt x="2044694" y="0"/>
                      <a:pt x="2057402" y="5264"/>
                      <a:pt x="2066771" y="14633"/>
                    </a:cubicBezTo>
                    <a:cubicBezTo>
                      <a:pt x="2076141" y="24003"/>
                      <a:pt x="2081405" y="36711"/>
                      <a:pt x="2081405" y="49962"/>
                    </a:cubicBezTo>
                    <a:lnTo>
                      <a:pt x="2081405" y="143511"/>
                    </a:lnTo>
                    <a:cubicBezTo>
                      <a:pt x="2081405" y="171104"/>
                      <a:pt x="2059036" y="193473"/>
                      <a:pt x="2031443" y="193473"/>
                    </a:cubicBezTo>
                    <a:lnTo>
                      <a:pt x="49962" y="193473"/>
                    </a:lnTo>
                    <a:cubicBezTo>
                      <a:pt x="36711" y="193473"/>
                      <a:pt x="24003" y="188209"/>
                      <a:pt x="14633" y="178839"/>
                    </a:cubicBezTo>
                    <a:cubicBezTo>
                      <a:pt x="5264" y="169470"/>
                      <a:pt x="0" y="156762"/>
                      <a:pt x="0" y="143511"/>
                    </a:cubicBezTo>
                    <a:lnTo>
                      <a:pt x="0" y="49962"/>
                    </a:lnTo>
                    <a:cubicBezTo>
                      <a:pt x="0" y="36711"/>
                      <a:pt x="5264" y="24003"/>
                      <a:pt x="14633" y="14633"/>
                    </a:cubicBezTo>
                    <a:cubicBezTo>
                      <a:pt x="24003" y="5264"/>
                      <a:pt x="36711" y="0"/>
                      <a:pt x="49962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0"/>
                <a:ext cx="2081405" cy="1934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 rot="-5400000">
              <a:off x="11644379" y="1983461"/>
              <a:ext cx="979456" cy="1538242"/>
              <a:chOff x="0" y="0"/>
              <a:chExt cx="597485" cy="938354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597485" cy="938354"/>
              </a:xfrm>
              <a:custGeom>
                <a:avLst/>
                <a:gdLst/>
                <a:ahLst/>
                <a:cxnLst/>
                <a:rect l="l" t="t" r="r" b="b"/>
                <a:pathLst>
                  <a:path w="597485" h="938354">
                    <a:moveTo>
                      <a:pt x="199269" y="19070"/>
                    </a:moveTo>
                    <a:cubicBezTo>
                      <a:pt x="229802" y="7556"/>
                      <a:pt x="264725" y="0"/>
                      <a:pt x="298903" y="0"/>
                    </a:cubicBezTo>
                    <a:cubicBezTo>
                      <a:pt x="333083" y="0"/>
                      <a:pt x="365972" y="6476"/>
                      <a:pt x="396281" y="17990"/>
                    </a:cubicBezTo>
                    <a:cubicBezTo>
                      <a:pt x="396927" y="18350"/>
                      <a:pt x="397571" y="18350"/>
                      <a:pt x="398216" y="18710"/>
                    </a:cubicBezTo>
                    <a:cubicBezTo>
                      <a:pt x="512038" y="64765"/>
                      <a:pt x="595873" y="186379"/>
                      <a:pt x="597485" y="331291"/>
                    </a:cubicBezTo>
                    <a:lnTo>
                      <a:pt x="597485" y="938354"/>
                    </a:lnTo>
                    <a:lnTo>
                      <a:pt x="0" y="938354"/>
                    </a:lnTo>
                    <a:lnTo>
                      <a:pt x="0" y="331741"/>
                    </a:lnTo>
                    <a:cubicBezTo>
                      <a:pt x="1612" y="185660"/>
                      <a:pt x="84157" y="64045"/>
                      <a:pt x="199269" y="19070"/>
                    </a:cubicBezTo>
                    <a:close/>
                  </a:path>
                </a:pathLst>
              </a:custGeom>
              <a:solidFill>
                <a:srgbClr val="93C01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127000"/>
                <a:ext cx="597485" cy="8113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11478128" y="3394280"/>
              <a:ext cx="10537112" cy="979456"/>
              <a:chOff x="0" y="0"/>
              <a:chExt cx="2081405" cy="193473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081405" cy="193473"/>
              </a:xfrm>
              <a:custGeom>
                <a:avLst/>
                <a:gdLst/>
                <a:ahLst/>
                <a:cxnLst/>
                <a:rect l="l" t="t" r="r" b="b"/>
                <a:pathLst>
                  <a:path w="2081405" h="193473">
                    <a:moveTo>
                      <a:pt x="49962" y="0"/>
                    </a:moveTo>
                    <a:lnTo>
                      <a:pt x="2031443" y="0"/>
                    </a:lnTo>
                    <a:cubicBezTo>
                      <a:pt x="2044694" y="0"/>
                      <a:pt x="2057402" y="5264"/>
                      <a:pt x="2066771" y="14633"/>
                    </a:cubicBezTo>
                    <a:cubicBezTo>
                      <a:pt x="2076141" y="24003"/>
                      <a:pt x="2081405" y="36711"/>
                      <a:pt x="2081405" y="49962"/>
                    </a:cubicBezTo>
                    <a:lnTo>
                      <a:pt x="2081405" y="143511"/>
                    </a:lnTo>
                    <a:cubicBezTo>
                      <a:pt x="2081405" y="171104"/>
                      <a:pt x="2059036" y="193473"/>
                      <a:pt x="2031443" y="193473"/>
                    </a:cubicBezTo>
                    <a:lnTo>
                      <a:pt x="49962" y="193473"/>
                    </a:lnTo>
                    <a:cubicBezTo>
                      <a:pt x="36711" y="193473"/>
                      <a:pt x="24003" y="188209"/>
                      <a:pt x="14633" y="178839"/>
                    </a:cubicBezTo>
                    <a:cubicBezTo>
                      <a:pt x="5264" y="169470"/>
                      <a:pt x="0" y="156762"/>
                      <a:pt x="0" y="143511"/>
                    </a:cubicBezTo>
                    <a:lnTo>
                      <a:pt x="0" y="49962"/>
                    </a:lnTo>
                    <a:cubicBezTo>
                      <a:pt x="0" y="36711"/>
                      <a:pt x="5264" y="24003"/>
                      <a:pt x="14633" y="14633"/>
                    </a:cubicBezTo>
                    <a:cubicBezTo>
                      <a:pt x="24003" y="5264"/>
                      <a:pt x="36711" y="0"/>
                      <a:pt x="49962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0"/>
                <a:ext cx="2081405" cy="1934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 rot="-5400000">
              <a:off x="11644379" y="3114887"/>
              <a:ext cx="979456" cy="1538242"/>
              <a:chOff x="0" y="0"/>
              <a:chExt cx="597485" cy="938354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597485" cy="938354"/>
              </a:xfrm>
              <a:custGeom>
                <a:avLst/>
                <a:gdLst/>
                <a:ahLst/>
                <a:cxnLst/>
                <a:rect l="l" t="t" r="r" b="b"/>
                <a:pathLst>
                  <a:path w="597485" h="938354">
                    <a:moveTo>
                      <a:pt x="199269" y="19070"/>
                    </a:moveTo>
                    <a:cubicBezTo>
                      <a:pt x="229802" y="7556"/>
                      <a:pt x="264725" y="0"/>
                      <a:pt x="298903" y="0"/>
                    </a:cubicBezTo>
                    <a:cubicBezTo>
                      <a:pt x="333083" y="0"/>
                      <a:pt x="365972" y="6476"/>
                      <a:pt x="396281" y="17990"/>
                    </a:cubicBezTo>
                    <a:cubicBezTo>
                      <a:pt x="396927" y="18350"/>
                      <a:pt x="397571" y="18350"/>
                      <a:pt x="398216" y="18710"/>
                    </a:cubicBezTo>
                    <a:cubicBezTo>
                      <a:pt x="512038" y="64765"/>
                      <a:pt x="595873" y="186379"/>
                      <a:pt x="597485" y="331291"/>
                    </a:cubicBezTo>
                    <a:lnTo>
                      <a:pt x="597485" y="938354"/>
                    </a:lnTo>
                    <a:lnTo>
                      <a:pt x="0" y="938354"/>
                    </a:lnTo>
                    <a:lnTo>
                      <a:pt x="0" y="331741"/>
                    </a:lnTo>
                    <a:cubicBezTo>
                      <a:pt x="1612" y="185660"/>
                      <a:pt x="84157" y="64045"/>
                      <a:pt x="199269" y="19070"/>
                    </a:cubicBezTo>
                    <a:close/>
                  </a:path>
                </a:pathLst>
              </a:custGeom>
              <a:solidFill>
                <a:srgbClr val="93C01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127000"/>
                <a:ext cx="597485" cy="8113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11478128" y="4525707"/>
              <a:ext cx="10537112" cy="979456"/>
              <a:chOff x="0" y="0"/>
              <a:chExt cx="2081405" cy="193473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081405" cy="193473"/>
              </a:xfrm>
              <a:custGeom>
                <a:avLst/>
                <a:gdLst/>
                <a:ahLst/>
                <a:cxnLst/>
                <a:rect l="l" t="t" r="r" b="b"/>
                <a:pathLst>
                  <a:path w="2081405" h="193473">
                    <a:moveTo>
                      <a:pt x="49962" y="0"/>
                    </a:moveTo>
                    <a:lnTo>
                      <a:pt x="2031443" y="0"/>
                    </a:lnTo>
                    <a:cubicBezTo>
                      <a:pt x="2044694" y="0"/>
                      <a:pt x="2057402" y="5264"/>
                      <a:pt x="2066771" y="14633"/>
                    </a:cubicBezTo>
                    <a:cubicBezTo>
                      <a:pt x="2076141" y="24003"/>
                      <a:pt x="2081405" y="36711"/>
                      <a:pt x="2081405" y="49962"/>
                    </a:cubicBezTo>
                    <a:lnTo>
                      <a:pt x="2081405" y="143511"/>
                    </a:lnTo>
                    <a:cubicBezTo>
                      <a:pt x="2081405" y="171104"/>
                      <a:pt x="2059036" y="193473"/>
                      <a:pt x="2031443" y="193473"/>
                    </a:cubicBezTo>
                    <a:lnTo>
                      <a:pt x="49962" y="193473"/>
                    </a:lnTo>
                    <a:cubicBezTo>
                      <a:pt x="36711" y="193473"/>
                      <a:pt x="24003" y="188209"/>
                      <a:pt x="14633" y="178839"/>
                    </a:cubicBezTo>
                    <a:cubicBezTo>
                      <a:pt x="5264" y="169470"/>
                      <a:pt x="0" y="156762"/>
                      <a:pt x="0" y="143511"/>
                    </a:cubicBezTo>
                    <a:lnTo>
                      <a:pt x="0" y="49962"/>
                    </a:lnTo>
                    <a:cubicBezTo>
                      <a:pt x="0" y="36711"/>
                      <a:pt x="5264" y="24003"/>
                      <a:pt x="14633" y="14633"/>
                    </a:cubicBezTo>
                    <a:cubicBezTo>
                      <a:pt x="24003" y="5264"/>
                      <a:pt x="36711" y="0"/>
                      <a:pt x="49962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0"/>
                <a:ext cx="2081405" cy="1934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 rot="-5400000">
              <a:off x="11644379" y="4246314"/>
              <a:ext cx="979456" cy="1538242"/>
              <a:chOff x="0" y="0"/>
              <a:chExt cx="597485" cy="938354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597485" cy="938354"/>
              </a:xfrm>
              <a:custGeom>
                <a:avLst/>
                <a:gdLst/>
                <a:ahLst/>
                <a:cxnLst/>
                <a:rect l="l" t="t" r="r" b="b"/>
                <a:pathLst>
                  <a:path w="597485" h="938354">
                    <a:moveTo>
                      <a:pt x="199269" y="19070"/>
                    </a:moveTo>
                    <a:cubicBezTo>
                      <a:pt x="229802" y="7556"/>
                      <a:pt x="264725" y="0"/>
                      <a:pt x="298903" y="0"/>
                    </a:cubicBezTo>
                    <a:cubicBezTo>
                      <a:pt x="333083" y="0"/>
                      <a:pt x="365972" y="6476"/>
                      <a:pt x="396281" y="17990"/>
                    </a:cubicBezTo>
                    <a:cubicBezTo>
                      <a:pt x="396927" y="18350"/>
                      <a:pt x="397571" y="18350"/>
                      <a:pt x="398216" y="18710"/>
                    </a:cubicBezTo>
                    <a:cubicBezTo>
                      <a:pt x="512038" y="64765"/>
                      <a:pt x="595873" y="186379"/>
                      <a:pt x="597485" y="331291"/>
                    </a:cubicBezTo>
                    <a:lnTo>
                      <a:pt x="597485" y="938354"/>
                    </a:lnTo>
                    <a:lnTo>
                      <a:pt x="0" y="938354"/>
                    </a:lnTo>
                    <a:lnTo>
                      <a:pt x="0" y="331741"/>
                    </a:lnTo>
                    <a:cubicBezTo>
                      <a:pt x="1612" y="185660"/>
                      <a:pt x="84157" y="64045"/>
                      <a:pt x="199269" y="19070"/>
                    </a:cubicBezTo>
                    <a:close/>
                  </a:path>
                </a:pathLst>
              </a:custGeom>
              <a:solidFill>
                <a:srgbClr val="93C01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127000"/>
                <a:ext cx="597485" cy="8113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66" name="TextBox 66"/>
            <p:cNvSpPr txBox="1"/>
            <p:nvPr/>
          </p:nvSpPr>
          <p:spPr>
            <a:xfrm>
              <a:off x="13016371" y="1409885"/>
              <a:ext cx="9337955" cy="425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  <a:spcBef>
                  <a:spcPct val="0"/>
                </a:spcBef>
              </a:pPr>
              <a:r>
                <a:rPr lang="en-US" sz="2000" spc="18" dirty="0">
                  <a:solidFill>
                    <a:srgbClr val="000000"/>
                  </a:solidFill>
                  <a:latin typeface="TT Rounds Condensed"/>
                </a:rPr>
                <a:t> </a:t>
              </a:r>
              <a:r>
                <a:rPr lang="en-US" sz="2000" spc="18" dirty="0" err="1">
                  <a:solidFill>
                    <a:srgbClr val="000000"/>
                  </a:solidFill>
                  <a:latin typeface="TT Rounds Condensed"/>
                </a:rPr>
                <a:t>Empreendedorismo</a:t>
              </a:r>
              <a:r>
                <a:rPr lang="en-US" sz="2000" spc="18" dirty="0">
                  <a:solidFill>
                    <a:srgbClr val="000000"/>
                  </a:solidFill>
                  <a:latin typeface="TT Rounds Condensed"/>
                </a:rPr>
                <a:t> </a:t>
              </a:r>
              <a:r>
                <a:rPr lang="en-US" sz="2000" spc="18" dirty="0" err="1">
                  <a:solidFill>
                    <a:srgbClr val="000000"/>
                  </a:solidFill>
                  <a:latin typeface="TT Rounds Condensed"/>
                </a:rPr>
                <a:t>agrícola</a:t>
              </a:r>
              <a:endParaRPr lang="en-US" sz="2000" spc="18" dirty="0">
                <a:solidFill>
                  <a:srgbClr val="000000"/>
                </a:solidFill>
                <a:latin typeface="TT Rounds Condensed"/>
              </a:endParaRP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3022176" y="2535821"/>
              <a:ext cx="9337955" cy="425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  <a:spcBef>
                  <a:spcPct val="0"/>
                </a:spcBef>
              </a:pPr>
              <a:r>
                <a:rPr lang="en-US" sz="2000" spc="18" dirty="0">
                  <a:solidFill>
                    <a:srgbClr val="000000"/>
                  </a:solidFill>
                  <a:latin typeface="TT Rounds Condensed"/>
                </a:rPr>
                <a:t> </a:t>
              </a:r>
              <a:r>
                <a:rPr lang="en-US" sz="2000" spc="18" dirty="0" err="1">
                  <a:solidFill>
                    <a:srgbClr val="000000"/>
                  </a:solidFill>
                  <a:latin typeface="TT Rounds Condensed"/>
                </a:rPr>
                <a:t>Empreendedorismo</a:t>
              </a:r>
              <a:r>
                <a:rPr lang="en-US" sz="2000" spc="18" dirty="0">
                  <a:solidFill>
                    <a:srgbClr val="000000"/>
                  </a:solidFill>
                  <a:latin typeface="TT Rounds Condensed"/>
                </a:rPr>
                <a:t> </a:t>
              </a:r>
              <a:r>
                <a:rPr lang="en-US" sz="2000" spc="18" dirty="0" err="1">
                  <a:solidFill>
                    <a:srgbClr val="000000"/>
                  </a:solidFill>
                  <a:latin typeface="TT Rounds Condensed"/>
                </a:rPr>
                <a:t>internacional</a:t>
              </a:r>
              <a:endParaRPr lang="en-US" sz="2000" spc="18" dirty="0">
                <a:solidFill>
                  <a:srgbClr val="000000"/>
                </a:solidFill>
                <a:latin typeface="TT Rounds Condensed"/>
              </a:endParaRP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13016371" y="3661758"/>
              <a:ext cx="9337955" cy="425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  <a:spcBef>
                  <a:spcPct val="0"/>
                </a:spcBef>
              </a:pPr>
              <a:r>
                <a:rPr lang="en-US" sz="2000" spc="18" dirty="0">
                  <a:solidFill>
                    <a:srgbClr val="000000"/>
                  </a:solidFill>
                  <a:latin typeface="TT Rounds Condensed"/>
                </a:rPr>
                <a:t> e - </a:t>
              </a:r>
              <a:r>
                <a:rPr lang="en-US" sz="2000" spc="18" dirty="0" err="1">
                  <a:solidFill>
                    <a:srgbClr val="000000"/>
                  </a:solidFill>
                  <a:latin typeface="TT Rounds Condensed"/>
                </a:rPr>
                <a:t>Empreendedorismo</a:t>
              </a:r>
              <a:endParaRPr lang="en-US" sz="2000" spc="18" dirty="0">
                <a:solidFill>
                  <a:srgbClr val="000000"/>
                </a:solidFill>
                <a:latin typeface="TT Rounds Condensed"/>
              </a:endParaRP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13111420" y="4759847"/>
              <a:ext cx="9337955" cy="425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  <a:spcBef>
                  <a:spcPct val="0"/>
                </a:spcBef>
              </a:pPr>
              <a:r>
                <a:rPr lang="en-US" sz="2000" spc="18" dirty="0">
                  <a:solidFill>
                    <a:srgbClr val="000000"/>
                  </a:solidFill>
                  <a:latin typeface="TT Rounds Condensed"/>
                </a:rPr>
                <a:t> </a:t>
              </a:r>
              <a:r>
                <a:rPr lang="en-US" sz="2000" spc="18" dirty="0" err="1">
                  <a:solidFill>
                    <a:srgbClr val="000000"/>
                  </a:solidFill>
                  <a:latin typeface="TT Rounds Condensed"/>
                </a:rPr>
                <a:t>Empreendedorismo</a:t>
              </a:r>
              <a:r>
                <a:rPr lang="en-US" sz="2000" spc="18" dirty="0">
                  <a:solidFill>
                    <a:srgbClr val="000000"/>
                  </a:solidFill>
                  <a:latin typeface="TT Rounds Condensed"/>
                </a:rPr>
                <a:t> </a:t>
              </a:r>
              <a:r>
                <a:rPr lang="en-US" sz="2000" spc="18" dirty="0" err="1">
                  <a:solidFill>
                    <a:srgbClr val="000000"/>
                  </a:solidFill>
                  <a:latin typeface="TT Rounds Condensed"/>
                </a:rPr>
                <a:t>sustentável</a:t>
              </a:r>
              <a:r>
                <a:rPr lang="en-US" sz="2000" spc="18" dirty="0">
                  <a:solidFill>
                    <a:srgbClr val="000000"/>
                  </a:solidFill>
                  <a:latin typeface="TT Rounds Condensed"/>
                </a:rPr>
                <a:t> - </a:t>
              </a:r>
              <a:r>
                <a:rPr lang="en-US" sz="2000" spc="18" dirty="0" err="1">
                  <a:solidFill>
                    <a:srgbClr val="000000"/>
                  </a:solidFill>
                  <a:latin typeface="TT Rounds Condensed"/>
                </a:rPr>
                <a:t>verde</a:t>
              </a:r>
              <a:r>
                <a:rPr lang="en-US" sz="2000" spc="18" dirty="0">
                  <a:solidFill>
                    <a:srgbClr val="000000"/>
                  </a:solidFill>
                  <a:latin typeface="TT Rounds Condensed"/>
                </a:rPr>
                <a:t> - </a:t>
              </a:r>
              <a:r>
                <a:rPr lang="en-US" sz="2000" spc="18" dirty="0" err="1">
                  <a:solidFill>
                    <a:srgbClr val="000000"/>
                  </a:solidFill>
                  <a:latin typeface="TT Rounds Condensed"/>
                </a:rPr>
                <a:t>cíclico</a:t>
              </a:r>
              <a:endParaRPr lang="en-US" sz="2000" spc="18" dirty="0">
                <a:solidFill>
                  <a:srgbClr val="000000"/>
                </a:solidFill>
                <a:latin typeface="TT Rounds Condensed"/>
              </a:endParaRP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622665" y="1837"/>
              <a:ext cx="356989" cy="890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FFFFFF"/>
                  </a:solidFill>
                  <a:latin typeface="Canva Sans Bold"/>
                </a:rPr>
                <a:t>1</a:t>
              </a: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612446" y="1133263"/>
              <a:ext cx="377428" cy="890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FFFFFF"/>
                  </a:solidFill>
                  <a:latin typeface="Canva Sans Bold"/>
                </a:rPr>
                <a:t>2</a:t>
              </a:r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601036" y="2264690"/>
              <a:ext cx="400248" cy="890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FFFFFF"/>
                  </a:solidFill>
                  <a:latin typeface="Canva Sans Bold"/>
                </a:rPr>
                <a:t>3</a:t>
              </a:r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590419" y="3396117"/>
              <a:ext cx="421481" cy="890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FFFFFF"/>
                  </a:solidFill>
                  <a:latin typeface="Canva Sans Bold"/>
                </a:rPr>
                <a:t>4</a:t>
              </a:r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597365" y="4527544"/>
              <a:ext cx="407591" cy="890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FFFFFF"/>
                  </a:solidFill>
                  <a:latin typeface="Canva Sans Bold"/>
                </a:rPr>
                <a:t>5</a:t>
              </a: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11985292" y="1837"/>
              <a:ext cx="439341" cy="890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FFFFFF"/>
                  </a:solidFill>
                  <a:latin typeface="Canva Sans Bold"/>
                </a:rPr>
                <a:t>6</a:t>
              </a:r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12033413" y="1133263"/>
              <a:ext cx="343098" cy="890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FFFFFF"/>
                  </a:solidFill>
                  <a:latin typeface="Canva Sans Bold"/>
                </a:rPr>
                <a:t>7</a:t>
              </a:r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11997595" y="2264690"/>
              <a:ext cx="414734" cy="890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FFFFFF"/>
                  </a:solidFill>
                  <a:latin typeface="Canva Sans Bold"/>
                </a:rPr>
                <a:t>8</a:t>
              </a:r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11986284" y="3396117"/>
              <a:ext cx="437356" cy="890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FFFFFF"/>
                  </a:solidFill>
                  <a:latin typeface="Canva Sans Bold"/>
                </a:rPr>
                <a:t>9</a:t>
              </a:r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11790228" y="4527544"/>
              <a:ext cx="829469" cy="890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FFFFFF"/>
                  </a:solidFill>
                  <a:latin typeface="Canva Sans Bold"/>
                </a:rPr>
                <a:t>10</a:t>
              </a:r>
            </a:p>
          </p:txBody>
        </p:sp>
      </p:grpSp>
      <p:sp>
        <p:nvSpPr>
          <p:cNvPr id="80" name="TextBox 80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 Entrepreneurial Skills / Sub Unit: content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6436340" y="9580245"/>
            <a:ext cx="502920" cy="456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3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747870" y="1815085"/>
            <a:ext cx="435753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7000" spc="65" dirty="0" err="1">
                <a:solidFill>
                  <a:srgbClr val="94C020"/>
                </a:solidFill>
                <a:latin typeface="TT Rounds Condensed Bold"/>
              </a:rPr>
              <a:t>Conteúdo</a:t>
            </a:r>
            <a:endParaRPr lang="en-US" sz="7000" spc="65" dirty="0">
              <a:solidFill>
                <a:srgbClr val="94C020"/>
              </a:solidFill>
              <a:latin typeface="TT Rounds Condensed 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82327" y="4917394"/>
            <a:ext cx="5989636" cy="3555232"/>
          </a:xfrm>
          <a:custGeom>
            <a:avLst/>
            <a:gdLst/>
            <a:ahLst/>
            <a:cxnLst/>
            <a:rect l="l" t="t" r="r" b="b"/>
            <a:pathLst>
              <a:path w="5989636" h="3555232">
                <a:moveTo>
                  <a:pt x="0" y="0"/>
                </a:moveTo>
                <a:lnTo>
                  <a:pt x="5989636" y="0"/>
                </a:lnTo>
                <a:lnTo>
                  <a:pt x="5989636" y="3555232"/>
                </a:lnTo>
                <a:lnTo>
                  <a:pt x="0" y="3555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396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10569" y="5875592"/>
            <a:ext cx="5645562" cy="1177689"/>
          </a:xfrm>
          <a:custGeom>
            <a:avLst/>
            <a:gdLst/>
            <a:ahLst/>
            <a:cxnLst/>
            <a:rect l="l" t="t" r="r" b="b"/>
            <a:pathLst>
              <a:path w="5645562" h="1177689">
                <a:moveTo>
                  <a:pt x="0" y="0"/>
                </a:moveTo>
                <a:lnTo>
                  <a:pt x="5645562" y="0"/>
                </a:lnTo>
                <a:lnTo>
                  <a:pt x="5645562" y="1177689"/>
                </a:lnTo>
                <a:lnTo>
                  <a:pt x="0" y="1177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6654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67721" y="5329381"/>
            <a:ext cx="2731258" cy="2731258"/>
          </a:xfrm>
          <a:custGeom>
            <a:avLst/>
            <a:gdLst/>
            <a:ahLst/>
            <a:cxnLst/>
            <a:rect l="l" t="t" r="r" b="b"/>
            <a:pathLst>
              <a:path w="2731258" h="2731258">
                <a:moveTo>
                  <a:pt x="0" y="0"/>
                </a:moveTo>
                <a:lnTo>
                  <a:pt x="2731258" y="0"/>
                </a:lnTo>
                <a:lnTo>
                  <a:pt x="2731258" y="2731258"/>
                </a:lnTo>
                <a:lnTo>
                  <a:pt x="0" y="2731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28900" y="5261777"/>
            <a:ext cx="1492536" cy="1552704"/>
          </a:xfrm>
          <a:custGeom>
            <a:avLst/>
            <a:gdLst/>
            <a:ahLst/>
            <a:cxnLst/>
            <a:rect l="l" t="t" r="r" b="b"/>
            <a:pathLst>
              <a:path w="1492536" h="1552704">
                <a:moveTo>
                  <a:pt x="0" y="0"/>
                </a:moveTo>
                <a:lnTo>
                  <a:pt x="1492536" y="0"/>
                </a:lnTo>
                <a:lnTo>
                  <a:pt x="1492536" y="1552704"/>
                </a:lnTo>
                <a:lnTo>
                  <a:pt x="0" y="15527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30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71992" y="1770683"/>
            <a:ext cx="12656908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10.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Empreendedorismo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sustentável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-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verde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-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cíclico</a:t>
            </a:r>
            <a:endParaRPr lang="en-US" sz="45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1992" y="2895851"/>
            <a:ext cx="13887066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10.3 Economia circular e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empreendedorismo</a:t>
            </a: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 </a:t>
            </a: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95059" y="3564562"/>
            <a:ext cx="16297882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O desenvolvimento circular é um modelo de produção e consumo económico, social e ambiental que visa construir uma sociedade sustentável baseada num modelo circular. O seu objetivo é desenvolver recursos recicláveis e sustentáveis para proteger a sociedade dos resíduos. O objetivo é permitir que as economias e as sociedades em geral se tornem mais autónomas e sustentáveis</a:t>
            </a:r>
            <a:r>
              <a:rPr lang="en-US" sz="2000" spc="18" dirty="0">
                <a:solidFill>
                  <a:srgbClr val="000000"/>
                </a:solidFill>
                <a:latin typeface="TT Rounds Condensed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Skills/ Sub Unit: Sustainable - Green - Cyclical Entrepreneurship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34647" y="3807273"/>
            <a:ext cx="4401693" cy="4412725"/>
          </a:xfrm>
          <a:custGeom>
            <a:avLst/>
            <a:gdLst/>
            <a:ahLst/>
            <a:cxnLst/>
            <a:rect l="l" t="t" r="r" b="b"/>
            <a:pathLst>
              <a:path w="4401693" h="4412725">
                <a:moveTo>
                  <a:pt x="0" y="0"/>
                </a:moveTo>
                <a:lnTo>
                  <a:pt x="4401693" y="0"/>
                </a:lnTo>
                <a:lnTo>
                  <a:pt x="4401693" y="4412725"/>
                </a:lnTo>
                <a:lnTo>
                  <a:pt x="0" y="44127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Skills/ Sub Unit: Entrepreneurship, Entrepreneur, Entrepreneurial opportunity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436340" y="9580245"/>
            <a:ext cx="502920" cy="456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3784" y="1816471"/>
            <a:ext cx="19011016" cy="599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53" lvl="1" indent="-485777">
              <a:lnSpc>
                <a:spcPts val="4860"/>
              </a:lnSpc>
              <a:buAutoNum type="arabicPeriod"/>
            </a:pPr>
            <a:r>
              <a:rPr lang="pt-PT" sz="4000" spc="42" dirty="0">
                <a:solidFill>
                  <a:srgbClr val="94C020"/>
                </a:solidFill>
                <a:latin typeface="TT Rounds Condensed Bold"/>
              </a:rPr>
              <a:t>Empreendedorismo, Empreendedor, Oportunidade de empreendedorismo</a:t>
            </a:r>
            <a:endParaRPr lang="en-US" sz="40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2760917"/>
            <a:ext cx="38481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spc="28" dirty="0">
                <a:solidFill>
                  <a:srgbClr val="94C020"/>
                </a:solidFill>
                <a:latin typeface="TT Rounds Condensed"/>
              </a:rPr>
              <a:t>1.1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Empreendedorismo</a:t>
            </a: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 </a:t>
            </a: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4031981"/>
            <a:ext cx="10233588" cy="401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  <a:spcBef>
                <a:spcPct val="0"/>
              </a:spcBef>
            </a:pPr>
            <a:r>
              <a:rPr lang="pt-PT" sz="2199" spc="19" dirty="0">
                <a:solidFill>
                  <a:srgbClr val="000000"/>
                </a:solidFill>
                <a:latin typeface="TT Rounds Condensed"/>
              </a:rPr>
              <a:t>O empreendedorismo é um conceito multifacetado, podendo definir-se empreendedorismo como a criação de uma empresa. Por este motivo, na literatura internacional, o empreendedorismo é também definido como criação de empresas</a:t>
            </a:r>
            <a:r>
              <a:rPr lang="en-US" sz="2199" spc="19" dirty="0">
                <a:solidFill>
                  <a:srgbClr val="000000"/>
                </a:solidFill>
                <a:latin typeface="TT Rounds Condensed"/>
              </a:rPr>
              <a:t>. </a:t>
            </a:r>
          </a:p>
          <a:p>
            <a:pPr algn="just">
              <a:lnSpc>
                <a:spcPts val="2639"/>
              </a:lnSpc>
              <a:spcBef>
                <a:spcPct val="0"/>
              </a:spcBef>
            </a:pPr>
            <a:r>
              <a:rPr lang="en-US" sz="2199" spc="19" dirty="0">
                <a:solidFill>
                  <a:srgbClr val="000000"/>
                </a:solidFill>
                <a:latin typeface="TT Rounds Condensed"/>
              </a:rPr>
              <a:t> </a:t>
            </a:r>
          </a:p>
          <a:p>
            <a:pPr algn="just">
              <a:lnSpc>
                <a:spcPts val="2639"/>
              </a:lnSpc>
              <a:spcBef>
                <a:spcPct val="0"/>
              </a:spcBef>
            </a:pPr>
            <a:r>
              <a:rPr lang="pt-PT" sz="2199" spc="19" dirty="0">
                <a:solidFill>
                  <a:srgbClr val="000000"/>
                </a:solidFill>
                <a:latin typeface="TT Rounds Condensed"/>
              </a:rPr>
              <a:t>Criatividade, inovação e otimização de recursos</a:t>
            </a:r>
            <a:endParaRPr lang="en-US" sz="2199" spc="19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ts val="2639"/>
              </a:lnSpc>
              <a:spcBef>
                <a:spcPct val="0"/>
              </a:spcBef>
            </a:pPr>
            <a:endParaRPr lang="en-US" sz="2199" spc="19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ts val="2639"/>
              </a:lnSpc>
              <a:spcBef>
                <a:spcPct val="0"/>
              </a:spcBef>
            </a:pPr>
            <a:r>
              <a:rPr lang="en-US" sz="2199" spc="19" dirty="0">
                <a:solidFill>
                  <a:srgbClr val="000000"/>
                </a:solidFill>
                <a:latin typeface="TT Rounds Condensed"/>
              </a:rPr>
              <a:t>O </a:t>
            </a:r>
            <a:r>
              <a:rPr lang="en-US" sz="2199" spc="19" dirty="0" err="1">
                <a:solidFill>
                  <a:srgbClr val="000000"/>
                </a:solidFill>
                <a:latin typeface="TT Rounds Condensed"/>
              </a:rPr>
              <a:t>empreendedorismo</a:t>
            </a:r>
            <a:r>
              <a:rPr lang="en-US" sz="2199" spc="19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99" spc="19" dirty="0" err="1">
                <a:solidFill>
                  <a:srgbClr val="000000"/>
                </a:solidFill>
                <a:latin typeface="TT Rounds Condensed"/>
              </a:rPr>
              <a:t>engloba</a:t>
            </a:r>
            <a:r>
              <a:rPr lang="en-US" sz="2199" spc="19" dirty="0">
                <a:solidFill>
                  <a:srgbClr val="000000"/>
                </a:solidFill>
                <a:latin typeface="TT Rounds Condensed"/>
              </a:rPr>
              <a:t>:</a:t>
            </a:r>
          </a:p>
          <a:p>
            <a:pPr marL="474978" lvl="1" indent="-237489" algn="just">
              <a:lnSpc>
                <a:spcPts val="2639"/>
              </a:lnSpc>
              <a:buFont typeface="Arial"/>
              <a:buChar char="•"/>
            </a:pPr>
            <a:r>
              <a:rPr lang="pt-PT" sz="2199" spc="19" dirty="0">
                <a:solidFill>
                  <a:srgbClr val="000000"/>
                </a:solidFill>
                <a:latin typeface="TT Rounds Condensed"/>
              </a:rPr>
              <a:t>descoberta de oportunidades</a:t>
            </a:r>
          </a:p>
          <a:p>
            <a:pPr marL="474978" lvl="1" indent="-237489" algn="just">
              <a:lnSpc>
                <a:spcPts val="2639"/>
              </a:lnSpc>
              <a:buFont typeface="Arial"/>
              <a:buChar char="•"/>
            </a:pPr>
            <a:r>
              <a:rPr lang="pt-PT" sz="2199" spc="19" dirty="0">
                <a:solidFill>
                  <a:srgbClr val="000000"/>
                </a:solidFill>
                <a:latin typeface="TT Rounds Condensed"/>
              </a:rPr>
              <a:t>Inovação redução de riscos</a:t>
            </a:r>
          </a:p>
          <a:p>
            <a:pPr marL="474978" lvl="1" indent="-237489" algn="just">
              <a:lnSpc>
                <a:spcPts val="2639"/>
              </a:lnSpc>
              <a:buFont typeface="Arial"/>
              <a:buChar char="•"/>
            </a:pPr>
            <a:r>
              <a:rPr lang="pt-PT" sz="2199" spc="19" dirty="0">
                <a:solidFill>
                  <a:srgbClr val="000000"/>
                </a:solidFill>
                <a:latin typeface="TT Rounds Condensed"/>
              </a:rPr>
              <a:t>características pessoais</a:t>
            </a:r>
          </a:p>
          <a:p>
            <a:pPr marL="474978" lvl="1" indent="-237489" algn="just">
              <a:lnSpc>
                <a:spcPts val="2639"/>
              </a:lnSpc>
              <a:buFont typeface="Arial"/>
              <a:buChar char="•"/>
            </a:pPr>
            <a:r>
              <a:rPr lang="pt-PT" sz="2199" spc="19" dirty="0">
                <a:solidFill>
                  <a:srgbClr val="000000"/>
                </a:solidFill>
                <a:latin typeface="TT Rounds Condensed"/>
              </a:rPr>
              <a:t>fatores ambientais</a:t>
            </a:r>
            <a:endParaRPr lang="en-US" sz="2199" spc="19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ts val="2879"/>
              </a:lnSpc>
              <a:spcBef>
                <a:spcPct val="0"/>
              </a:spcBef>
            </a:pPr>
            <a:endParaRPr lang="en-US" sz="2199" spc="19" dirty="0">
              <a:solidFill>
                <a:srgbClr val="000000"/>
              </a:solidFill>
              <a:latin typeface="TT Rounds Condens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5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43784" y="1816471"/>
            <a:ext cx="17639416" cy="599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53" lvl="1" indent="-485777">
              <a:lnSpc>
                <a:spcPts val="4860"/>
              </a:lnSpc>
              <a:buAutoNum type="arabicPeriod"/>
            </a:pPr>
            <a:r>
              <a:rPr lang="pt-PT" sz="4000" spc="42" dirty="0">
                <a:solidFill>
                  <a:srgbClr val="94C020"/>
                </a:solidFill>
                <a:latin typeface="TT Rounds Condensed Bold"/>
              </a:rPr>
              <a:t>Empreendedorismo, Empreendedor, Oportunidade de empreendedorismo</a:t>
            </a:r>
            <a:endParaRPr lang="en-US" sz="40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2850881"/>
            <a:ext cx="6077099" cy="1236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999" u="sng" spc="26" dirty="0">
                <a:solidFill>
                  <a:srgbClr val="94C020"/>
                </a:solidFill>
                <a:latin typeface="TT Rounds Condensed"/>
              </a:rPr>
              <a:t>1.2 </a:t>
            </a:r>
            <a:r>
              <a:rPr lang="en-US" sz="2999" u="sng" spc="26" dirty="0" err="1">
                <a:solidFill>
                  <a:srgbClr val="94C020"/>
                </a:solidFill>
                <a:latin typeface="TT Rounds Condensed"/>
              </a:rPr>
              <a:t>Medição</a:t>
            </a:r>
            <a:r>
              <a:rPr lang="en-US" sz="2999" u="sng" spc="26" dirty="0">
                <a:solidFill>
                  <a:srgbClr val="94C020"/>
                </a:solidFill>
                <a:latin typeface="TT Rounds Condensed"/>
              </a:rPr>
              <a:t> do </a:t>
            </a:r>
            <a:r>
              <a:rPr lang="en-US" sz="2999" u="sng" spc="26" dirty="0" err="1">
                <a:solidFill>
                  <a:srgbClr val="94C020"/>
                </a:solidFill>
                <a:latin typeface="TT Rounds Condensed"/>
              </a:rPr>
              <a:t>espírito</a:t>
            </a:r>
            <a:r>
              <a:rPr lang="en-US" sz="2999" u="sng" spc="26" dirty="0">
                <a:solidFill>
                  <a:srgbClr val="94C020"/>
                </a:solidFill>
                <a:latin typeface="TT Rounds Condensed"/>
              </a:rPr>
              <a:t> </a:t>
            </a:r>
            <a:r>
              <a:rPr lang="en-US" sz="2999" u="sng" spc="26" dirty="0" err="1">
                <a:solidFill>
                  <a:srgbClr val="94C020"/>
                </a:solidFill>
                <a:latin typeface="TT Rounds Condensed"/>
              </a:rPr>
              <a:t>empresarial</a:t>
            </a:r>
            <a:r>
              <a:rPr lang="en-US" sz="2999" u="sng" spc="26" dirty="0">
                <a:solidFill>
                  <a:srgbClr val="94C020"/>
                </a:solidFill>
                <a:latin typeface="TT Rounds Condensed"/>
              </a:rPr>
              <a:t> </a:t>
            </a:r>
          </a:p>
          <a:p>
            <a:pPr algn="l">
              <a:lnSpc>
                <a:spcPts val="3599"/>
              </a:lnSpc>
            </a:pPr>
            <a:endParaRPr lang="en-US" sz="2999" u="sng" spc="26" dirty="0">
              <a:solidFill>
                <a:srgbClr val="94C020"/>
              </a:solidFill>
              <a:latin typeface="TT Rounds Condensed"/>
            </a:endParaRPr>
          </a:p>
          <a:p>
            <a:pPr>
              <a:lnSpc>
                <a:spcPts val="1829"/>
              </a:lnSpc>
            </a:pPr>
            <a:r>
              <a:rPr lang="en-US" sz="2999" spc="28" dirty="0" err="1">
                <a:solidFill>
                  <a:srgbClr val="94C020"/>
                </a:solidFill>
                <a:latin typeface="TT Rounds Condensed"/>
              </a:rPr>
              <a:t>Metodologias</a:t>
            </a:r>
            <a:r>
              <a:rPr lang="en-US" sz="2999" spc="28" dirty="0">
                <a:solidFill>
                  <a:srgbClr val="94C020"/>
                </a:solidFill>
                <a:latin typeface="TT Rounds Condensed"/>
              </a:rPr>
              <a:t>  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807417" y="4487275"/>
            <a:ext cx="3971334" cy="397133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94C02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76505" y="4487275"/>
            <a:ext cx="3971334" cy="39713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94C02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271602" y="4487275"/>
            <a:ext cx="3971334" cy="397133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94C0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3766617" y="5520208"/>
            <a:ext cx="2311046" cy="1343296"/>
          </a:xfrm>
          <a:custGeom>
            <a:avLst/>
            <a:gdLst/>
            <a:ahLst/>
            <a:cxnLst/>
            <a:rect l="l" t="t" r="r" b="b"/>
            <a:pathLst>
              <a:path w="2311046" h="1343296">
                <a:moveTo>
                  <a:pt x="0" y="0"/>
                </a:moveTo>
                <a:lnTo>
                  <a:pt x="2311047" y="0"/>
                </a:lnTo>
                <a:lnTo>
                  <a:pt x="2311047" y="1343296"/>
                </a:lnTo>
                <a:lnTo>
                  <a:pt x="0" y="1343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217476" y="5414157"/>
            <a:ext cx="1620710" cy="1535623"/>
          </a:xfrm>
          <a:custGeom>
            <a:avLst/>
            <a:gdLst/>
            <a:ahLst/>
            <a:cxnLst/>
            <a:rect l="l" t="t" r="r" b="b"/>
            <a:pathLst>
              <a:path w="1620710" h="1535623">
                <a:moveTo>
                  <a:pt x="0" y="0"/>
                </a:moveTo>
                <a:lnTo>
                  <a:pt x="1620710" y="0"/>
                </a:lnTo>
                <a:lnTo>
                  <a:pt x="1620710" y="1535623"/>
                </a:lnTo>
                <a:lnTo>
                  <a:pt x="0" y="15356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577364" y="5078590"/>
            <a:ext cx="1160768" cy="1634885"/>
          </a:xfrm>
          <a:custGeom>
            <a:avLst/>
            <a:gdLst/>
            <a:ahLst/>
            <a:cxnLst/>
            <a:rect l="l" t="t" r="r" b="b"/>
            <a:pathLst>
              <a:path w="1160768" h="1634885">
                <a:moveTo>
                  <a:pt x="0" y="0"/>
                </a:moveTo>
                <a:lnTo>
                  <a:pt x="1160768" y="0"/>
                </a:lnTo>
                <a:lnTo>
                  <a:pt x="1160768" y="1634885"/>
                </a:lnTo>
                <a:lnTo>
                  <a:pt x="0" y="16348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627867" y="7104000"/>
            <a:ext cx="2330434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  <a:spcBef>
                <a:spcPct val="0"/>
              </a:spcBef>
            </a:pPr>
            <a:r>
              <a:rPr lang="en-US" sz="2300" spc="21" dirty="0">
                <a:solidFill>
                  <a:srgbClr val="000000"/>
                </a:solidFill>
                <a:latin typeface="TT Rounds Condensed Bold"/>
              </a:rPr>
              <a:t>Taxa de </a:t>
            </a:r>
            <a:r>
              <a:rPr lang="en-US" sz="2300" spc="21" dirty="0" err="1">
                <a:solidFill>
                  <a:srgbClr val="000000"/>
                </a:solidFill>
                <a:latin typeface="TT Rounds Condensed Bold"/>
              </a:rPr>
              <a:t>emprego</a:t>
            </a:r>
            <a:endParaRPr lang="en-US" sz="2300" spc="21" dirty="0">
              <a:solidFill>
                <a:srgbClr val="000000"/>
              </a:solidFill>
              <a:latin typeface="TT Rounds Condensed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809693" y="6970207"/>
            <a:ext cx="2504957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9"/>
              </a:lnSpc>
              <a:spcBef>
                <a:spcPct val="0"/>
              </a:spcBef>
            </a:pPr>
            <a:r>
              <a:rPr lang="en-US" sz="2341" spc="21" dirty="0" err="1">
                <a:solidFill>
                  <a:srgbClr val="000000"/>
                </a:solidFill>
                <a:latin typeface="TT Rounds Condensed Bold"/>
              </a:rPr>
              <a:t>propriedade</a:t>
            </a:r>
            <a:r>
              <a:rPr lang="en-US" sz="2341" spc="21" dirty="0">
                <a:solidFill>
                  <a:srgbClr val="000000"/>
                </a:solidFill>
                <a:latin typeface="TT Rounds Condensed Bold"/>
              </a:rPr>
              <a:t> de </a:t>
            </a:r>
            <a:r>
              <a:rPr lang="en-US" sz="2341" spc="21" dirty="0" err="1">
                <a:solidFill>
                  <a:srgbClr val="000000"/>
                </a:solidFill>
                <a:latin typeface="TT Rounds Condensed Bold"/>
              </a:rPr>
              <a:t>empresas</a:t>
            </a:r>
            <a:r>
              <a:rPr lang="en-US" sz="2341" spc="21" dirty="0">
                <a:solidFill>
                  <a:srgbClr val="000000"/>
                </a:solidFill>
                <a:latin typeface="TT Rounds Condensed Bold"/>
              </a:rPr>
              <a:t> taxa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615243" y="6970207"/>
            <a:ext cx="3284052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  <a:spcBef>
                <a:spcPct val="0"/>
              </a:spcBef>
            </a:pPr>
            <a:r>
              <a:rPr lang="pt-PT" sz="2300" spc="21" dirty="0">
                <a:solidFill>
                  <a:srgbClr val="000000"/>
                </a:solidFill>
                <a:latin typeface="TT Rounds Condensed Bold"/>
              </a:rPr>
              <a:t>a taxa de criação de novas empresas</a:t>
            </a:r>
            <a:r>
              <a:rPr lang="en-US" sz="2300" spc="21" dirty="0">
                <a:solidFill>
                  <a:srgbClr val="000000"/>
                </a:solidFill>
                <a:latin typeface="TT Rounds Condensed Bold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 / Sub Unit: Entrepreneurship, Entrepreneur, Entrepreneurial opportunity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4226242"/>
            <a:ext cx="15910560" cy="489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É um </a:t>
            </a:r>
            <a:r>
              <a:rPr lang="pt-PT" sz="2000" b="1" spc="18" dirty="0">
                <a:solidFill>
                  <a:srgbClr val="000000"/>
                </a:solidFill>
                <a:latin typeface="TT Rounds Condensed"/>
              </a:rPr>
              <a:t>programa de pesquisa </a:t>
            </a: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que produz relatórios anuais sobre a atividade empreendedora das nações.   Define 3 tipos de atividade empresarial </a:t>
            </a:r>
            <a:r>
              <a:rPr lang="en-US" sz="2000" spc="18" dirty="0">
                <a:solidFill>
                  <a:srgbClr val="000000"/>
                </a:solidFill>
                <a:latin typeface="TT Rounds Condensed"/>
              </a:rPr>
              <a:t>:</a:t>
            </a:r>
          </a:p>
          <a:p>
            <a:pPr algn="l">
              <a:lnSpc>
                <a:spcPts val="2400"/>
              </a:lnSpc>
              <a:spcBef>
                <a:spcPct val="0"/>
              </a:spcBef>
            </a:pPr>
            <a:endParaRPr lang="en-US" sz="2000" spc="18" dirty="0">
              <a:solidFill>
                <a:srgbClr val="000000"/>
              </a:solidFill>
              <a:latin typeface="TT Rounds Condensed"/>
            </a:endParaRPr>
          </a:p>
          <a:p>
            <a:pPr algn="l">
              <a:lnSpc>
                <a:spcPts val="2400"/>
              </a:lnSpc>
              <a:spcBef>
                <a:spcPct val="0"/>
              </a:spcBef>
            </a:pPr>
            <a:endParaRPr lang="en-US" sz="2000" spc="18" dirty="0">
              <a:solidFill>
                <a:srgbClr val="000000"/>
              </a:solidFill>
              <a:latin typeface="TT Rounds Condensed"/>
            </a:endParaRPr>
          </a:p>
          <a:p>
            <a:pPr algn="l">
              <a:lnSpc>
                <a:spcPts val="2400"/>
              </a:lnSpc>
              <a:spcBef>
                <a:spcPct val="0"/>
              </a:spcBef>
            </a:pPr>
            <a:endParaRPr lang="en-US" sz="2000" spc="18" dirty="0">
              <a:solidFill>
                <a:srgbClr val="000000"/>
              </a:solidFill>
              <a:latin typeface="TT Rounds Condensed"/>
            </a:endParaRPr>
          </a:p>
          <a:p>
            <a:pPr algn="l">
              <a:lnSpc>
                <a:spcPts val="2400"/>
              </a:lnSpc>
            </a:pPr>
            <a:endParaRPr lang="en-US" sz="2000" spc="18" dirty="0">
              <a:solidFill>
                <a:srgbClr val="000000"/>
              </a:solidFill>
              <a:latin typeface="TT Rounds Condensed"/>
            </a:endParaRPr>
          </a:p>
          <a:p>
            <a:pPr algn="l">
              <a:lnSpc>
                <a:spcPts val="2400"/>
              </a:lnSpc>
            </a:pPr>
            <a:endParaRPr lang="en-US" sz="2000" spc="18" dirty="0">
              <a:solidFill>
                <a:srgbClr val="000000"/>
              </a:solidFill>
              <a:latin typeface="TT Rounds Condensed"/>
            </a:endParaRPr>
          </a:p>
          <a:p>
            <a:pPr algn="l">
              <a:lnSpc>
                <a:spcPts val="2400"/>
              </a:lnSpc>
            </a:pPr>
            <a:endParaRPr lang="en-US" sz="2000" spc="18" dirty="0">
              <a:solidFill>
                <a:srgbClr val="000000"/>
              </a:solidFill>
              <a:latin typeface="TT Rounds Condensed"/>
            </a:endParaRPr>
          </a:p>
          <a:p>
            <a:pPr algn="l">
              <a:lnSpc>
                <a:spcPts val="2400"/>
              </a:lnSpc>
            </a:pPr>
            <a:endParaRPr lang="en-US" sz="2000" spc="18" dirty="0">
              <a:solidFill>
                <a:srgbClr val="000000"/>
              </a:solidFill>
              <a:latin typeface="TT Rounds Condensed"/>
            </a:endParaRPr>
          </a:p>
          <a:p>
            <a:pPr algn="l">
              <a:lnSpc>
                <a:spcPts val="2400"/>
              </a:lnSpc>
            </a:pPr>
            <a:endParaRPr lang="en-US" sz="2000" spc="18" dirty="0">
              <a:solidFill>
                <a:srgbClr val="000000"/>
              </a:solidFill>
              <a:latin typeface="TT Rounds Condensed"/>
            </a:endParaRPr>
          </a:p>
          <a:p>
            <a:pPr algn="l">
              <a:lnSpc>
                <a:spcPts val="2400"/>
              </a:lnSpc>
            </a:pPr>
            <a:endParaRPr lang="en-US" sz="2000" spc="18" dirty="0">
              <a:solidFill>
                <a:srgbClr val="000000"/>
              </a:solidFill>
              <a:latin typeface="TT Rounds Condensed"/>
            </a:endParaRPr>
          </a:p>
          <a:p>
            <a:pPr algn="l">
              <a:lnSpc>
                <a:spcPts val="2400"/>
              </a:lnSpc>
            </a:pPr>
            <a:endParaRPr lang="en-US" sz="2000" spc="18" dirty="0">
              <a:solidFill>
                <a:srgbClr val="000000"/>
              </a:solidFill>
              <a:latin typeface="TT Rounds Condensed"/>
            </a:endParaRPr>
          </a:p>
          <a:p>
            <a:pPr algn="l">
              <a:lnSpc>
                <a:spcPts val="2400"/>
              </a:lnSpc>
            </a:pPr>
            <a:endParaRPr lang="en-US" sz="2000" spc="18" dirty="0">
              <a:solidFill>
                <a:srgbClr val="000000"/>
              </a:solidFill>
              <a:latin typeface="TT Rounds Condensed"/>
            </a:endParaRPr>
          </a:p>
          <a:p>
            <a:pPr>
              <a:lnSpc>
                <a:spcPts val="2400"/>
              </a:lnSpc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O crescimento económico pode ser o resultado de</a:t>
            </a:r>
            <a:r>
              <a:rPr lang="en-US" sz="2000" spc="18" dirty="0">
                <a:solidFill>
                  <a:srgbClr val="000000"/>
                </a:solidFill>
                <a:latin typeface="TT Rounds Condensed"/>
              </a:rPr>
              <a:t>                           </a:t>
            </a:r>
            <a:r>
              <a:rPr lang="pt-PT" sz="2000" spc="18" dirty="0">
                <a:solidFill>
                  <a:srgbClr val="000000"/>
                </a:solidFill>
                <a:latin typeface="TT Rounds Condensed Bold"/>
              </a:rPr>
              <a:t>As atividades relacionadas aos negócios estabelecidos e</a:t>
            </a:r>
            <a:endParaRPr lang="en-US" sz="2000" spc="18" dirty="0">
              <a:solidFill>
                <a:srgbClr val="000000"/>
              </a:solidFill>
              <a:latin typeface="TT Rounds Condensed Bold"/>
            </a:endParaRPr>
          </a:p>
          <a:p>
            <a:pPr algn="l">
              <a:lnSpc>
                <a:spcPts val="2400"/>
              </a:lnSpc>
            </a:pPr>
            <a:endParaRPr lang="en-US" sz="2000" spc="18" dirty="0">
              <a:solidFill>
                <a:srgbClr val="000000"/>
              </a:solidFill>
              <a:latin typeface="TT Rounds Condensed Bold"/>
            </a:endParaRPr>
          </a:p>
          <a:p>
            <a:pPr algn="l">
              <a:lnSpc>
                <a:spcPts val="2400"/>
              </a:lnSpc>
            </a:pPr>
            <a:endParaRPr lang="en-US" sz="2000" spc="18" dirty="0">
              <a:solidFill>
                <a:srgbClr val="000000"/>
              </a:solidFill>
              <a:latin typeface="TT Rounds Condensed Bold"/>
            </a:endParaRPr>
          </a:p>
          <a:p>
            <a:pPr algn="l">
              <a:lnSpc>
                <a:spcPts val="2400"/>
              </a:lnSpc>
              <a:spcBef>
                <a:spcPct val="0"/>
              </a:spcBef>
            </a:pPr>
            <a:endParaRPr lang="en-US" sz="2000" spc="18" dirty="0">
              <a:solidFill>
                <a:srgbClr val="000000"/>
              </a:solidFill>
              <a:latin typeface="TT Rounds Condensed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143965" y="4883182"/>
            <a:ext cx="1634772" cy="1651285"/>
          </a:xfrm>
          <a:custGeom>
            <a:avLst/>
            <a:gdLst/>
            <a:ahLst/>
            <a:cxnLst/>
            <a:rect l="l" t="t" r="r" b="b"/>
            <a:pathLst>
              <a:path w="1634772" h="1651285">
                <a:moveTo>
                  <a:pt x="0" y="0"/>
                </a:moveTo>
                <a:lnTo>
                  <a:pt x="1634772" y="0"/>
                </a:lnTo>
                <a:lnTo>
                  <a:pt x="1634772" y="1651285"/>
                </a:lnTo>
                <a:lnTo>
                  <a:pt x="0" y="16512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51658" y="4883182"/>
            <a:ext cx="1786219" cy="1679046"/>
          </a:xfrm>
          <a:custGeom>
            <a:avLst/>
            <a:gdLst/>
            <a:ahLst/>
            <a:cxnLst/>
            <a:rect l="l" t="t" r="r" b="b"/>
            <a:pathLst>
              <a:path w="1786219" h="1679046">
                <a:moveTo>
                  <a:pt x="0" y="0"/>
                </a:moveTo>
                <a:lnTo>
                  <a:pt x="1786219" y="0"/>
                </a:lnTo>
                <a:lnTo>
                  <a:pt x="1786219" y="1679046"/>
                </a:lnTo>
                <a:lnTo>
                  <a:pt x="0" y="16790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36495" y="4883182"/>
            <a:ext cx="1572849" cy="1651285"/>
          </a:xfrm>
          <a:custGeom>
            <a:avLst/>
            <a:gdLst/>
            <a:ahLst/>
            <a:cxnLst/>
            <a:rect l="l" t="t" r="r" b="b"/>
            <a:pathLst>
              <a:path w="1572849" h="1651285">
                <a:moveTo>
                  <a:pt x="0" y="0"/>
                </a:moveTo>
                <a:lnTo>
                  <a:pt x="1572849" y="0"/>
                </a:lnTo>
                <a:lnTo>
                  <a:pt x="1572849" y="1651285"/>
                </a:lnTo>
                <a:lnTo>
                  <a:pt x="0" y="1651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23646" y="7815717"/>
            <a:ext cx="910181" cy="397726"/>
          </a:xfrm>
          <a:custGeom>
            <a:avLst/>
            <a:gdLst/>
            <a:ahLst/>
            <a:cxnLst/>
            <a:rect l="l" t="t" r="r" b="b"/>
            <a:pathLst>
              <a:path w="910181" h="397726">
                <a:moveTo>
                  <a:pt x="0" y="0"/>
                </a:moveTo>
                <a:lnTo>
                  <a:pt x="910181" y="0"/>
                </a:lnTo>
                <a:lnTo>
                  <a:pt x="910181" y="397726"/>
                </a:lnTo>
                <a:lnTo>
                  <a:pt x="0" y="3977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6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43784" y="1816471"/>
            <a:ext cx="17182216" cy="599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53" lvl="1" indent="-485777">
              <a:lnSpc>
                <a:spcPts val="4860"/>
              </a:lnSpc>
              <a:buFontTx/>
              <a:buAutoNum type="arabicPeriod"/>
            </a:pPr>
            <a:r>
              <a:rPr lang="pt-PT" sz="4000" spc="42" dirty="0">
                <a:solidFill>
                  <a:srgbClr val="94C020"/>
                </a:solidFill>
                <a:latin typeface="TT Rounds Condensed Bold"/>
              </a:rPr>
              <a:t>Empreendedorismo, Empreendedor, Oportunidade de empreendedorismo</a:t>
            </a:r>
            <a:endParaRPr lang="en-US" sz="40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2841347"/>
            <a:ext cx="7581900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999" u="sng" spc="26" dirty="0">
                <a:solidFill>
                  <a:srgbClr val="94C020"/>
                </a:solidFill>
                <a:latin typeface="TT Rounds Condensed"/>
              </a:rPr>
              <a:t>1.2 </a:t>
            </a:r>
            <a:r>
              <a:rPr lang="en-US" sz="2999" u="sng" spc="26" dirty="0" err="1">
                <a:solidFill>
                  <a:srgbClr val="94C020"/>
                </a:solidFill>
                <a:latin typeface="TT Rounds Condensed"/>
              </a:rPr>
              <a:t>Medição</a:t>
            </a:r>
            <a:r>
              <a:rPr lang="en-US" sz="2999" u="sng" spc="26" dirty="0">
                <a:solidFill>
                  <a:srgbClr val="94C020"/>
                </a:solidFill>
                <a:latin typeface="TT Rounds Condensed"/>
              </a:rPr>
              <a:t> do </a:t>
            </a:r>
            <a:r>
              <a:rPr lang="en-US" sz="2999" u="sng" spc="26" dirty="0" err="1">
                <a:solidFill>
                  <a:srgbClr val="94C020"/>
                </a:solidFill>
                <a:latin typeface="TT Rounds Condensed"/>
              </a:rPr>
              <a:t>espírito</a:t>
            </a:r>
            <a:r>
              <a:rPr lang="en-US" sz="2999" u="sng" spc="26" dirty="0">
                <a:solidFill>
                  <a:srgbClr val="94C020"/>
                </a:solidFill>
                <a:latin typeface="TT Rounds Condensed"/>
              </a:rPr>
              <a:t> </a:t>
            </a:r>
            <a:r>
              <a:rPr lang="en-US" sz="2999" u="sng" spc="26" dirty="0" err="1">
                <a:solidFill>
                  <a:srgbClr val="94C020"/>
                </a:solidFill>
                <a:latin typeface="TT Rounds Condensed"/>
              </a:rPr>
              <a:t>empresarial</a:t>
            </a:r>
            <a:r>
              <a:rPr lang="en-US" sz="2999" u="sng" spc="26" dirty="0">
                <a:solidFill>
                  <a:srgbClr val="94C020"/>
                </a:solidFill>
                <a:latin typeface="TT Rounds Condensed"/>
              </a:rPr>
              <a:t> </a:t>
            </a:r>
          </a:p>
          <a:p>
            <a:pPr algn="l">
              <a:lnSpc>
                <a:spcPts val="3599"/>
              </a:lnSpc>
            </a:pPr>
            <a:endParaRPr lang="en-US" sz="2999" u="sng" spc="26" dirty="0">
              <a:solidFill>
                <a:srgbClr val="94C020"/>
              </a:solidFill>
              <a:latin typeface="TT Rounds Condensed"/>
            </a:endParaRPr>
          </a:p>
          <a:p>
            <a:pPr>
              <a:lnSpc>
                <a:spcPts val="1829"/>
              </a:lnSpc>
            </a:pPr>
            <a:r>
              <a:rPr lang="pt-PT" sz="2999" spc="28" dirty="0">
                <a:solidFill>
                  <a:srgbClr val="94C020"/>
                </a:solidFill>
                <a:latin typeface="TT Rounds Condensed"/>
              </a:rPr>
              <a:t>Monitor de Empreendedorismo Global (GEM</a:t>
            </a:r>
            <a:r>
              <a:rPr lang="en-US" sz="2999" spc="28" dirty="0">
                <a:solidFill>
                  <a:srgbClr val="94C020"/>
                </a:solidFill>
                <a:latin typeface="TT Rounds Condensed"/>
              </a:rPr>
              <a:t>)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84236" y="6876656"/>
            <a:ext cx="2154230" cy="527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1"/>
              </a:lnSpc>
              <a:spcBef>
                <a:spcPct val="0"/>
              </a:spcBef>
            </a:pPr>
            <a:r>
              <a:rPr lang="en-US" sz="1742" spc="16" dirty="0" err="1">
                <a:solidFill>
                  <a:srgbClr val="000000"/>
                </a:solidFill>
                <a:latin typeface="TT Rounds Condensed Bold"/>
              </a:rPr>
              <a:t>Empreendedores</a:t>
            </a:r>
            <a:r>
              <a:rPr lang="en-US" sz="1742" spc="16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1742" spc="16" dirty="0" err="1">
                <a:solidFill>
                  <a:srgbClr val="000000"/>
                </a:solidFill>
                <a:latin typeface="TT Rounds Condensed Bold"/>
              </a:rPr>
              <a:t>nascentes</a:t>
            </a:r>
            <a:endParaRPr lang="en-US" sz="1742" spc="16" dirty="0">
              <a:solidFill>
                <a:srgbClr val="000000"/>
              </a:solidFill>
              <a:latin typeface="TT Rounds 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924291" y="6876656"/>
            <a:ext cx="1797257" cy="527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1"/>
              </a:lnSpc>
              <a:spcBef>
                <a:spcPct val="0"/>
              </a:spcBef>
            </a:pPr>
            <a:r>
              <a:rPr lang="en-US" sz="1742" spc="16" dirty="0" err="1">
                <a:solidFill>
                  <a:srgbClr val="000000"/>
                </a:solidFill>
                <a:latin typeface="TT Rounds Condensed Bold"/>
              </a:rPr>
              <a:t>Novos</a:t>
            </a:r>
            <a:r>
              <a:rPr lang="en-US" sz="1742" spc="16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1742" spc="16" dirty="0" err="1">
                <a:solidFill>
                  <a:srgbClr val="000000"/>
                </a:solidFill>
                <a:latin typeface="TT Rounds Condensed Bold"/>
              </a:rPr>
              <a:t>empreendedores</a:t>
            </a:r>
            <a:endParaRPr lang="en-US" sz="1742" spc="16" dirty="0">
              <a:solidFill>
                <a:srgbClr val="000000"/>
              </a:solidFill>
              <a:latin typeface="TT Rounds Condense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605812" y="6876656"/>
            <a:ext cx="2477912" cy="527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1"/>
              </a:lnSpc>
              <a:spcBef>
                <a:spcPct val="0"/>
              </a:spcBef>
            </a:pPr>
            <a:r>
              <a:rPr lang="en-US" sz="1742" spc="16" dirty="0" err="1">
                <a:solidFill>
                  <a:srgbClr val="000000"/>
                </a:solidFill>
                <a:latin typeface="TT Rounds Condensed Bold"/>
              </a:rPr>
              <a:t>Empreendedores</a:t>
            </a:r>
            <a:r>
              <a:rPr lang="en-US" sz="1742" spc="16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1742" spc="16" dirty="0" err="1">
                <a:solidFill>
                  <a:srgbClr val="000000"/>
                </a:solidFill>
                <a:latin typeface="TT Rounds Condensed Bold"/>
              </a:rPr>
              <a:t>estabelecidos</a:t>
            </a:r>
            <a:endParaRPr lang="en-US" sz="1742" spc="16" dirty="0">
              <a:solidFill>
                <a:srgbClr val="000000"/>
              </a:solidFill>
              <a:latin typeface="TT Rounds Condensed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323646" y="8312437"/>
            <a:ext cx="910181" cy="397726"/>
          </a:xfrm>
          <a:custGeom>
            <a:avLst/>
            <a:gdLst/>
            <a:ahLst/>
            <a:cxnLst/>
            <a:rect l="l" t="t" r="r" b="b"/>
            <a:pathLst>
              <a:path w="910181" h="397726">
                <a:moveTo>
                  <a:pt x="0" y="0"/>
                </a:moveTo>
                <a:lnTo>
                  <a:pt x="910181" y="0"/>
                </a:lnTo>
                <a:lnTo>
                  <a:pt x="910181" y="397726"/>
                </a:lnTo>
                <a:lnTo>
                  <a:pt x="0" y="3977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543800" y="8344843"/>
            <a:ext cx="813464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pt-PT" sz="2000" spc="18" dirty="0">
                <a:solidFill>
                  <a:srgbClr val="000000"/>
                </a:solidFill>
                <a:latin typeface="TT Rounds Condensed Bold"/>
              </a:rPr>
              <a:t>As atividades relacionadas com os processos empresariais de criação de novos negócios (</a:t>
            </a:r>
            <a:r>
              <a:rPr lang="pt-PT" sz="2000" spc="18" dirty="0" err="1">
                <a:solidFill>
                  <a:srgbClr val="000000"/>
                </a:solidFill>
                <a:latin typeface="TT Rounds Condensed Bold"/>
              </a:rPr>
              <a:t>start-ups</a:t>
            </a:r>
            <a:r>
              <a:rPr lang="en-US" sz="2000" spc="18" dirty="0">
                <a:solidFill>
                  <a:srgbClr val="000000"/>
                </a:solidFill>
                <a:latin typeface="TT Rounds Condensed Bold"/>
              </a:rPr>
              <a:t>).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 / Sub Unit: Entrepreneurship, Entrepreneur, Entrepreneurial opportunity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6736593"/>
            <a:ext cx="2993552" cy="1710067"/>
          </a:xfrm>
          <a:custGeom>
            <a:avLst/>
            <a:gdLst/>
            <a:ahLst/>
            <a:cxnLst/>
            <a:rect l="l" t="t" r="r" b="b"/>
            <a:pathLst>
              <a:path w="2993552" h="1710067">
                <a:moveTo>
                  <a:pt x="0" y="0"/>
                </a:moveTo>
                <a:lnTo>
                  <a:pt x="2993552" y="0"/>
                </a:lnTo>
                <a:lnTo>
                  <a:pt x="2993552" y="1710066"/>
                </a:lnTo>
                <a:lnTo>
                  <a:pt x="0" y="17100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 dirty="0"/>
          </a:p>
        </p:txBody>
      </p:sp>
      <p:sp>
        <p:nvSpPr>
          <p:cNvPr id="4" name="Freeform 4"/>
          <p:cNvSpPr/>
          <p:nvPr/>
        </p:nvSpPr>
        <p:spPr>
          <a:xfrm>
            <a:off x="4736951" y="6736593"/>
            <a:ext cx="2565100" cy="1710067"/>
          </a:xfrm>
          <a:custGeom>
            <a:avLst/>
            <a:gdLst/>
            <a:ahLst/>
            <a:cxnLst/>
            <a:rect l="l" t="t" r="r" b="b"/>
            <a:pathLst>
              <a:path w="2565100" h="1710067">
                <a:moveTo>
                  <a:pt x="0" y="0"/>
                </a:moveTo>
                <a:lnTo>
                  <a:pt x="2565100" y="0"/>
                </a:lnTo>
                <a:lnTo>
                  <a:pt x="2565100" y="1710066"/>
                </a:lnTo>
                <a:lnTo>
                  <a:pt x="0" y="17100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16426" y="6637635"/>
            <a:ext cx="2718479" cy="1809024"/>
          </a:xfrm>
          <a:custGeom>
            <a:avLst/>
            <a:gdLst/>
            <a:ahLst/>
            <a:cxnLst/>
            <a:rect l="l" t="t" r="r" b="b"/>
            <a:pathLst>
              <a:path w="2718479" h="1809024">
                <a:moveTo>
                  <a:pt x="0" y="0"/>
                </a:moveTo>
                <a:lnTo>
                  <a:pt x="2718479" y="0"/>
                </a:lnTo>
                <a:lnTo>
                  <a:pt x="2718479" y="1809024"/>
                </a:lnTo>
                <a:lnTo>
                  <a:pt x="0" y="18090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49280" y="6637635"/>
            <a:ext cx="2859016" cy="1809024"/>
          </a:xfrm>
          <a:custGeom>
            <a:avLst/>
            <a:gdLst/>
            <a:ahLst/>
            <a:cxnLst/>
            <a:rect l="l" t="t" r="r" b="b"/>
            <a:pathLst>
              <a:path w="2859016" h="1809024">
                <a:moveTo>
                  <a:pt x="0" y="0"/>
                </a:moveTo>
                <a:lnTo>
                  <a:pt x="2859016" y="0"/>
                </a:lnTo>
                <a:lnTo>
                  <a:pt x="2859016" y="1809024"/>
                </a:lnTo>
                <a:lnTo>
                  <a:pt x="0" y="18090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0718" b="-571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022671" y="6420689"/>
            <a:ext cx="1712774" cy="2242918"/>
          </a:xfrm>
          <a:custGeom>
            <a:avLst/>
            <a:gdLst/>
            <a:ahLst/>
            <a:cxnLst/>
            <a:rect l="l" t="t" r="r" b="b"/>
            <a:pathLst>
              <a:path w="1712774" h="2242918">
                <a:moveTo>
                  <a:pt x="0" y="0"/>
                </a:moveTo>
                <a:lnTo>
                  <a:pt x="1712774" y="0"/>
                </a:lnTo>
                <a:lnTo>
                  <a:pt x="1712774" y="2242917"/>
                </a:lnTo>
                <a:lnTo>
                  <a:pt x="0" y="22429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7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43784" y="1816471"/>
            <a:ext cx="17868016" cy="599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53" lvl="1" indent="-485777">
              <a:lnSpc>
                <a:spcPts val="4860"/>
              </a:lnSpc>
              <a:buFontTx/>
              <a:buAutoNum type="arabicPeriod"/>
            </a:pPr>
            <a:r>
              <a:rPr lang="pt-PT" sz="4000" spc="42" dirty="0">
                <a:solidFill>
                  <a:srgbClr val="94C020"/>
                </a:solidFill>
                <a:latin typeface="TT Rounds Condensed Bold"/>
              </a:rPr>
              <a:t>Empreendedorismo, Empreendedor, Oportunidade de empreendedorismo</a:t>
            </a:r>
            <a:endParaRPr lang="en-US" sz="40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2850881"/>
            <a:ext cx="3396555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1.3 O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Empreendedor</a:t>
            </a: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3785012"/>
            <a:ext cx="1272140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Toma decisões e assume riscos </a:t>
            </a:r>
          </a:p>
          <a:p>
            <a:pPr marL="431801" lvl="1" indent="-215900" algn="just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Organiza os fatores de produção da forma mais eficiente para obter o máximo resultado possível </a:t>
            </a:r>
          </a:p>
          <a:p>
            <a:pPr marL="431801" lvl="1" indent="-215900" algn="just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Utiliza inovações e segue iniciativas empresariais inovadoras para obter ideias </a:t>
            </a:r>
          </a:p>
          <a:p>
            <a:pPr marL="431801" lvl="1" indent="-215900" algn="just">
              <a:lnSpc>
                <a:spcPts val="240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Procura oportunidades de lucro e adota estratégias inteligentes</a:t>
            </a:r>
            <a:r>
              <a:rPr lang="en-US" sz="2000" spc="18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just">
              <a:lnSpc>
                <a:spcPts val="2400"/>
              </a:lnSpc>
              <a:spcBef>
                <a:spcPct val="0"/>
              </a:spcBef>
            </a:pPr>
            <a:endParaRPr lang="en-US" sz="2000" spc="18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ts val="2400"/>
              </a:lnSpc>
              <a:spcBef>
                <a:spcPct val="0"/>
              </a:spcBef>
            </a:pPr>
            <a:endParaRPr lang="en-US" sz="2000" spc="18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5860761"/>
            <a:ext cx="580161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9"/>
              </a:lnSpc>
            </a:pPr>
            <a:r>
              <a:rPr lang="en-US" sz="2999" spc="28" dirty="0" err="1">
                <a:solidFill>
                  <a:srgbClr val="94C020"/>
                </a:solidFill>
                <a:latin typeface="TT Rounds Condensed"/>
              </a:rPr>
              <a:t>Características</a:t>
            </a:r>
            <a:r>
              <a:rPr lang="en-US" sz="2999" spc="28" dirty="0">
                <a:solidFill>
                  <a:srgbClr val="94C020"/>
                </a:solidFill>
                <a:latin typeface="TT Rounds Condensed"/>
              </a:rPr>
              <a:t> de um </a:t>
            </a:r>
            <a:r>
              <a:rPr lang="en-US" sz="2999" spc="28" dirty="0" err="1">
                <a:solidFill>
                  <a:srgbClr val="94C020"/>
                </a:solidFill>
                <a:latin typeface="TT Rounds Condensed"/>
              </a:rPr>
              <a:t>empresário</a:t>
            </a:r>
            <a:r>
              <a:rPr lang="en-US" sz="2999" spc="28" dirty="0">
                <a:solidFill>
                  <a:srgbClr val="94C020"/>
                </a:solidFill>
                <a:latin typeface="TT Rounds Condensed"/>
              </a:rPr>
              <a:t>  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 / Sub Unit: Entrepreneurship, Entrepreneur, Entrepreneurial opportunity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94" y="1143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35834" y="5385036"/>
            <a:ext cx="2406652" cy="2877910"/>
          </a:xfrm>
          <a:custGeom>
            <a:avLst/>
            <a:gdLst/>
            <a:ahLst/>
            <a:cxnLst/>
            <a:rect l="l" t="t" r="r" b="b"/>
            <a:pathLst>
              <a:path w="2406652" h="2877910">
                <a:moveTo>
                  <a:pt x="0" y="0"/>
                </a:moveTo>
                <a:lnTo>
                  <a:pt x="2406652" y="0"/>
                </a:lnTo>
                <a:lnTo>
                  <a:pt x="2406652" y="2877910"/>
                </a:lnTo>
                <a:lnTo>
                  <a:pt x="0" y="28779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6171">
            <a:off x="12838110" y="3178131"/>
            <a:ext cx="2574532" cy="2519824"/>
          </a:xfrm>
          <a:custGeom>
            <a:avLst/>
            <a:gdLst/>
            <a:ahLst/>
            <a:cxnLst/>
            <a:rect l="l" t="t" r="r" b="b"/>
            <a:pathLst>
              <a:path w="2574532" h="2519824">
                <a:moveTo>
                  <a:pt x="0" y="0"/>
                </a:moveTo>
                <a:lnTo>
                  <a:pt x="2574532" y="0"/>
                </a:lnTo>
                <a:lnTo>
                  <a:pt x="2574532" y="2519824"/>
                </a:lnTo>
                <a:lnTo>
                  <a:pt x="0" y="251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8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43784" y="1816471"/>
            <a:ext cx="16998702" cy="599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53" lvl="1" indent="-485777">
              <a:lnSpc>
                <a:spcPts val="4860"/>
              </a:lnSpc>
              <a:buFontTx/>
              <a:buAutoNum type="arabicPeriod"/>
            </a:pPr>
            <a:r>
              <a:rPr lang="pt-PT" sz="4000" spc="42" dirty="0">
                <a:solidFill>
                  <a:srgbClr val="94C020"/>
                </a:solidFill>
                <a:latin typeface="TT Rounds Condensed Bold"/>
              </a:rPr>
              <a:t>Empreendedorismo, Empreendedor, Oportunidade de empreendedorismo</a:t>
            </a:r>
            <a:endParaRPr lang="en-US" sz="4000" spc="42" dirty="0">
              <a:solidFill>
                <a:srgbClr val="94C020"/>
              </a:solidFill>
              <a:latin typeface="TT Rounds Condense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2939137"/>
            <a:ext cx="51097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1.4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Oportunidade</a:t>
            </a: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empresarial</a:t>
            </a: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 </a:t>
            </a: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3491587"/>
            <a:ext cx="11683540" cy="92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99"/>
              </a:lnSpc>
              <a:spcBef>
                <a:spcPct val="0"/>
              </a:spcBef>
            </a:pPr>
            <a:r>
              <a:rPr lang="pt-PT" sz="1999" spc="17" dirty="0">
                <a:solidFill>
                  <a:srgbClr val="000000"/>
                </a:solidFill>
                <a:latin typeface="TT Rounds Condensed"/>
              </a:rPr>
              <a:t>Uma oportunidade de negócio é a capacidade do empresário para satisfazer uma nova necessidade que surge no mercado</a:t>
            </a:r>
            <a:r>
              <a:rPr lang="en-US" sz="1999" spc="17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just">
              <a:lnSpc>
                <a:spcPts val="2639"/>
              </a:lnSpc>
              <a:spcBef>
                <a:spcPct val="0"/>
              </a:spcBef>
            </a:pPr>
            <a:endParaRPr lang="en-US" sz="1999" spc="17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4608011"/>
            <a:ext cx="8496300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29"/>
              </a:lnSpc>
            </a:pPr>
            <a:r>
              <a:rPr lang="pt-PT" sz="2999" spc="28" dirty="0">
                <a:solidFill>
                  <a:srgbClr val="94C020"/>
                </a:solidFill>
                <a:latin typeface="TT Rounds Condensed"/>
              </a:rPr>
              <a:t>Como se identifica uma oportunidade de negócio</a:t>
            </a:r>
            <a:r>
              <a:rPr lang="en-US" sz="2999" spc="28" dirty="0">
                <a:solidFill>
                  <a:srgbClr val="94C020"/>
                </a:solidFill>
                <a:latin typeface="TT Rounds Condensed"/>
              </a:rPr>
              <a:t>?   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035360"/>
            <a:ext cx="10828832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99"/>
              </a:lnSpc>
              <a:spcBef>
                <a:spcPct val="0"/>
              </a:spcBef>
            </a:pPr>
            <a:r>
              <a:rPr lang="pt-PT" sz="1999" spc="18" dirty="0">
                <a:solidFill>
                  <a:srgbClr val="000000"/>
                </a:solidFill>
                <a:latin typeface="TT Rounds Condensed"/>
              </a:rPr>
              <a:t>Uma combinação da compreensão de uma necessidade do consumidor e da identificação simultânea de recursos inexplorados</a:t>
            </a:r>
            <a:r>
              <a:rPr lang="en-US" sz="1999" spc="18" dirty="0">
                <a:solidFill>
                  <a:srgbClr val="000000"/>
                </a:solidFill>
                <a:latin typeface="TT Rounds Condensed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963732"/>
            <a:ext cx="12721401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99"/>
              </a:lnSpc>
              <a:spcBef>
                <a:spcPct val="0"/>
              </a:spcBef>
            </a:pPr>
            <a:r>
              <a:rPr lang="en-US" sz="1999" spc="18" dirty="0" err="1">
                <a:solidFill>
                  <a:srgbClr val="000000"/>
                </a:solidFill>
                <a:latin typeface="TT Rounds Condensed Bold"/>
              </a:rPr>
              <a:t>Fatores</a:t>
            </a:r>
            <a:r>
              <a:rPr lang="en-US" sz="1999" spc="18" dirty="0">
                <a:solidFill>
                  <a:srgbClr val="000000"/>
                </a:solidFill>
                <a:latin typeface="TT Rounds Condensed Bold"/>
              </a:rPr>
              <a:t> que </a:t>
            </a:r>
            <a:r>
              <a:rPr lang="en-US" sz="1999" spc="18" dirty="0" err="1">
                <a:solidFill>
                  <a:srgbClr val="000000"/>
                </a:solidFill>
                <a:latin typeface="TT Rounds Condensed Bold"/>
              </a:rPr>
              <a:t>podem</a:t>
            </a:r>
            <a:r>
              <a:rPr lang="en-US" sz="1999" spc="18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1999" spc="18" dirty="0" err="1">
                <a:solidFill>
                  <a:srgbClr val="000000"/>
                </a:solidFill>
                <a:latin typeface="TT Rounds Condensed Bold"/>
              </a:rPr>
              <a:t>influenciar</a:t>
            </a:r>
            <a:r>
              <a:rPr lang="en-US" sz="1999" spc="18" dirty="0">
                <a:solidFill>
                  <a:srgbClr val="000000"/>
                </a:solidFill>
                <a:latin typeface="TT Rounds Condensed Bold"/>
              </a:rPr>
              <a:t>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6392357"/>
            <a:ext cx="12721401" cy="2013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>
              <a:lnSpc>
                <a:spcPts val="318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o grau de vigilância e de reação do empresário às novas informações.</a:t>
            </a:r>
          </a:p>
          <a:p>
            <a:pPr marL="431801" lvl="1" indent="-215900">
              <a:lnSpc>
                <a:spcPts val="318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os conhecimentos e informações que alguns empresários possuem e o facto de outros não os possuírem ao mesmo tempo.</a:t>
            </a:r>
          </a:p>
          <a:p>
            <a:pPr marL="431801" lvl="1" indent="-215900">
              <a:lnSpc>
                <a:spcPts val="318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a descoberta acidental, bem como a descoberta resultante da investigação consciente e das redes de empresas</a:t>
            </a:r>
          </a:p>
          <a:p>
            <a:pPr marL="431801" lvl="1" indent="-215900">
              <a:lnSpc>
                <a:spcPts val="3180"/>
              </a:lnSpc>
              <a:buFont typeface="Arial"/>
              <a:buChar char="•"/>
            </a:pPr>
            <a:r>
              <a:rPr lang="pt-PT" sz="2000" spc="18" dirty="0">
                <a:solidFill>
                  <a:srgbClr val="000000"/>
                </a:solidFill>
                <a:latin typeface="TT Rounds Condensed"/>
              </a:rPr>
              <a:t>características pessoais, como a assunção de riscos, o otimismo, o sentido de controlo interno e a criatividade</a:t>
            </a:r>
            <a:r>
              <a:rPr lang="en-US" sz="2000" spc="18" dirty="0">
                <a:solidFill>
                  <a:srgbClr val="000000"/>
                </a:solidFill>
                <a:latin typeface="TT Rounds Condensed"/>
              </a:rPr>
              <a:t>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 / Sub Unit: Entrepreneurship, Entrepreneur, Entrepreneurial opportunity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470446"/>
              </p:ext>
            </p:extLst>
          </p:nvPr>
        </p:nvGraphicFramePr>
        <p:xfrm>
          <a:off x="925712" y="3439706"/>
          <a:ext cx="8321162" cy="5638599"/>
        </p:xfrm>
        <a:graphic>
          <a:graphicData uri="http://schemas.openxmlformats.org/drawingml/2006/table">
            <a:tbl>
              <a:tblPr/>
              <a:tblGrid>
                <a:gridCol w="3381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9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4296"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Recursos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 </a:t>
                      </a: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tangíveis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 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C02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Exemplos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 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C0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9017"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Recursos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 </a:t>
                      </a: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Financeiros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  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pt-PT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Capacidade de endividamento da empresa Capacidade de capital próprio da empresa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. 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2984"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Recursos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 </a:t>
                      </a: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Naturais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  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pt-PT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Localização, integridade do equipamento e acesso às matérias-primas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. 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3285"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Recursos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 Humanos  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pt-PT" sz="1800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Educação, experiência, inteligência, perspicácia, adaptabilidade, lealdade dos empregados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. 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9017"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Recursos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 </a:t>
                      </a: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organizacionais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   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pt-PT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Estrutura empresarial, sistemas de controlo, coordenação e planeamento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. 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6436340" y="9541669"/>
            <a:ext cx="50292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 Bold"/>
              </a:rPr>
              <a:t>9</a:t>
            </a:r>
          </a:p>
          <a:p>
            <a:pPr algn="r">
              <a:lnSpc>
                <a:spcPts val="2160"/>
              </a:lnSpc>
            </a:pPr>
            <a:endParaRPr lang="en-US" sz="1800" spc="16">
              <a:solidFill>
                <a:srgbClr val="898989"/>
              </a:solidFill>
              <a:latin typeface="TT Rounds Condensed Bold"/>
            </a:endParaRPr>
          </a:p>
        </p:txBody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742309"/>
              </p:ext>
            </p:extLst>
          </p:nvPr>
        </p:nvGraphicFramePr>
        <p:xfrm>
          <a:off x="9251428" y="3439706"/>
          <a:ext cx="8321162" cy="5641808"/>
        </p:xfrm>
        <a:graphic>
          <a:graphicData uri="http://schemas.openxmlformats.org/drawingml/2006/table">
            <a:tbl>
              <a:tblPr/>
              <a:tblGrid>
                <a:gridCol w="3381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9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0744"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Recursos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 </a:t>
                      </a: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intangíveis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  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C02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Exemplos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 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C0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789"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Recursos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 </a:t>
                      </a: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tecnológicos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 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Capacidade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 </a:t>
                      </a: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tecnológica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 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2980"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Recursos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 de </a:t>
                      </a: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inovação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 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pt-PT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Empregados com competências significativas, instalações de investigação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 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3281"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Reputação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pt-PT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Reputação junto dos clientes, Reputação junto dos fornecedores 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9014"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en-US" sz="1846" dirty="0" err="1">
                          <a:solidFill>
                            <a:srgbClr val="000000"/>
                          </a:solidFill>
                          <a:latin typeface="TT Rounds Condensed Bold"/>
                        </a:rPr>
                        <a:t>Tabela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 2.1 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85"/>
                        </a:lnSpc>
                        <a:defRPr/>
                      </a:pPr>
                      <a:r>
                        <a:rPr lang="pt-PT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Exemplos de recursos corpóreos e incorpóreos</a:t>
                      </a:r>
                      <a:r>
                        <a:rPr lang="en-US" sz="1846" dirty="0">
                          <a:solidFill>
                            <a:srgbClr val="000000"/>
                          </a:solidFill>
                          <a:latin typeface="TT Rounds Condensed Bold"/>
                        </a:rPr>
                        <a:t>  (Papadakis, 2002) </a:t>
                      </a:r>
                      <a:endParaRPr lang="en-US" sz="1100" dirty="0"/>
                    </a:p>
                  </a:txBody>
                  <a:tcPr marL="195439" marR="195439" marT="195439" marB="195439" anchor="ctr">
                    <a:lnL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915284" y="1725166"/>
            <a:ext cx="16344016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2.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Ambiente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</a:t>
            </a:r>
            <a:r>
              <a:rPr lang="en-US" sz="4500" spc="42" dirty="0" err="1">
                <a:solidFill>
                  <a:srgbClr val="94C020"/>
                </a:solidFill>
                <a:latin typeface="TT Rounds Condensed Bold"/>
              </a:rPr>
              <a:t>empresarial</a:t>
            </a:r>
            <a:r>
              <a:rPr lang="en-US" sz="4500" spc="42" dirty="0">
                <a:solidFill>
                  <a:srgbClr val="94C020"/>
                </a:solidFill>
                <a:latin typeface="TT Rounds Condensed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7570" y="2573336"/>
            <a:ext cx="745628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2.1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Análise</a:t>
            </a: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 do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ambiente</a:t>
            </a: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 </a:t>
            </a:r>
            <a:r>
              <a:rPr lang="en-US" sz="2999" u="sng" spc="28" dirty="0" err="1">
                <a:solidFill>
                  <a:srgbClr val="94C020"/>
                </a:solidFill>
                <a:latin typeface="TT Rounds Condensed"/>
              </a:rPr>
              <a:t>interno</a:t>
            </a:r>
            <a:r>
              <a:rPr lang="en-US" sz="2999" u="sng" spc="28" dirty="0">
                <a:solidFill>
                  <a:srgbClr val="94C020"/>
                </a:solidFill>
                <a:latin typeface="TT Rounds Condensed"/>
              </a:rPr>
              <a:t> </a:t>
            </a: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  <a:p>
            <a:pPr algn="l">
              <a:lnSpc>
                <a:spcPts val="2999"/>
              </a:lnSpc>
              <a:spcBef>
                <a:spcPct val="0"/>
              </a:spcBef>
            </a:pPr>
            <a:endParaRPr lang="en-US" sz="2999" u="sng" spc="28" dirty="0">
              <a:solidFill>
                <a:srgbClr val="94C020"/>
              </a:solidFill>
              <a:latin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48740" y="9675020"/>
            <a:ext cx="1479042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</a:rPr>
              <a:t>Module: Horizontal Skills/ Learning Unit: Entrepreneurial Skills/ Sub Unit: Entrepreneurial Environment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6832a6-b41c-4d56-a928-8d06ba208699">
      <Terms xmlns="http://schemas.microsoft.com/office/infopath/2007/PartnerControls"/>
    </lcf76f155ced4ddcb4097134ff3c332f>
    <TaxCatchAll xmlns="c944d2af-eeed-4acc-b052-3107ab9b10d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DFC3249CD11C3F43A5CB6F830C4A51BA" ma:contentTypeVersion="18" ma:contentTypeDescription="Δημιουργία νέου εγγράφου" ma:contentTypeScope="" ma:versionID="e908f635b849c88b29ba39af03b06c64">
  <xsd:schema xmlns:xsd="http://www.w3.org/2001/XMLSchema" xmlns:xs="http://www.w3.org/2001/XMLSchema" xmlns:p="http://schemas.microsoft.com/office/2006/metadata/properties" xmlns:ns2="316832a6-b41c-4d56-a928-8d06ba208699" xmlns:ns3="c944d2af-eeed-4acc-b052-3107ab9b10d9" targetNamespace="http://schemas.microsoft.com/office/2006/metadata/properties" ma:root="true" ma:fieldsID="2e84af92f9dd4e64fe72b18154ce4b0f" ns2:_="" ns3:_="">
    <xsd:import namespace="316832a6-b41c-4d56-a928-8d06ba208699"/>
    <xsd:import namespace="c944d2af-eeed-4acc-b052-3107ab9b10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832a6-b41c-4d56-a928-8d06ba2086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Ετικέτες εικόνας" ma:readOnly="false" ma:fieldId="{5cf76f15-5ced-4ddc-b409-7134ff3c332f}" ma:taxonomyMulti="true" ma:sspId="7a24ce2f-4116-4ad3-bf66-ef18cb5ca1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4d2af-eeed-4acc-b052-3107ab9b10d9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72b4d781-8933-4bb7-bea4-6819269a0d88}" ma:internalName="TaxCatchAll" ma:showField="CatchAllData" ma:web="c944d2af-eeed-4acc-b052-3107ab9b10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0D24FB-D129-4E02-AF92-C82AF97B2A3B}">
  <ds:schemaRefs>
    <ds:schemaRef ds:uri="http://schemas.microsoft.com/office/2006/metadata/properties"/>
    <ds:schemaRef ds:uri="http://schemas.microsoft.com/office/infopath/2007/PartnerControls"/>
    <ds:schemaRef ds:uri="316832a6-b41c-4d56-a928-8d06ba208699"/>
    <ds:schemaRef ds:uri="c944d2af-eeed-4acc-b052-3107ab9b10d9"/>
  </ds:schemaRefs>
</ds:datastoreItem>
</file>

<file path=customXml/itemProps2.xml><?xml version="1.0" encoding="utf-8"?>
<ds:datastoreItem xmlns:ds="http://schemas.openxmlformats.org/officeDocument/2006/customXml" ds:itemID="{F0DD2B01-84E4-45FE-8C40-ECCE9D4ED6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F64E16-68F5-445B-821B-00F8406F38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6832a6-b41c-4d56-a928-8d06ba208699"/>
    <ds:schemaRef ds:uri="c944d2af-eeed-4acc-b052-3107ab9b10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2602</Words>
  <Application>Microsoft Office PowerPoint</Application>
  <PresentationFormat>Personalizados</PresentationFormat>
  <Paragraphs>290</Paragraphs>
  <Slides>31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31</vt:i4>
      </vt:variant>
    </vt:vector>
  </HeadingPairs>
  <TitlesOfParts>
    <vt:vector size="37" baseType="lpstr">
      <vt:lpstr>TT Rounds Condensed</vt:lpstr>
      <vt:lpstr>Canva Sans Bold</vt:lpstr>
      <vt:lpstr>TT Rounds Condensed Bold</vt:lpstr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Relief PPT template for educational material (1).pptx</dc:title>
  <dc:creator>Joaquim Fernando Moreira da Silva</dc:creator>
  <cp:lastModifiedBy>Joaquim Fernando Moreira da Silva</cp:lastModifiedBy>
  <cp:revision>29</cp:revision>
  <dcterms:created xsi:type="dcterms:W3CDTF">2006-08-16T00:00:00Z</dcterms:created>
  <dcterms:modified xsi:type="dcterms:W3CDTF">2024-05-22T16:45:28Z</dcterms:modified>
  <dc:identifier>DAGE0C9VNEg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0x010100DFC3249CD11C3F43A5CB6F830C4A51BA</vt:lpwstr>
  </property>
  <property fmtid="{D5CDD505-2E9C-101B-9397-08002B2CF9AE}" pid="3" name="MediaServiceImageTags">
    <vt:lpwstr/>
  </property>
</Properties>
</file>