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3"/>
  </p:sldMasterIdLst>
  <p:notesMasterIdLst>
    <p:notesMasterId r:id="rId62"/>
  </p:notesMasterIdLst>
  <p:sldIdLst>
    <p:sldId id="265" r:id="rId4"/>
    <p:sldId id="256" r:id="rId5"/>
    <p:sldId id="260" r:id="rId6"/>
    <p:sldId id="269" r:id="rId7"/>
    <p:sldId id="267" r:id="rId8"/>
    <p:sldId id="268" r:id="rId9"/>
    <p:sldId id="279" r:id="rId10"/>
    <p:sldId id="263" r:id="rId11"/>
    <p:sldId id="280" r:id="rId12"/>
    <p:sldId id="277" r:id="rId13"/>
    <p:sldId id="278" r:id="rId14"/>
    <p:sldId id="281" r:id="rId15"/>
    <p:sldId id="320" r:id="rId16"/>
    <p:sldId id="298" r:id="rId17"/>
    <p:sldId id="321" r:id="rId18"/>
    <p:sldId id="322" r:id="rId19"/>
    <p:sldId id="326" r:id="rId20"/>
    <p:sldId id="327" r:id="rId21"/>
    <p:sldId id="328" r:id="rId22"/>
    <p:sldId id="329" r:id="rId23"/>
    <p:sldId id="331" r:id="rId24"/>
    <p:sldId id="330" r:id="rId25"/>
    <p:sldId id="332" r:id="rId26"/>
    <p:sldId id="323" r:id="rId27"/>
    <p:sldId id="324" r:id="rId28"/>
    <p:sldId id="325" r:id="rId29"/>
    <p:sldId id="333" r:id="rId30"/>
    <p:sldId id="337" r:id="rId31"/>
    <p:sldId id="334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35" r:id="rId41"/>
    <p:sldId id="336" r:id="rId42"/>
    <p:sldId id="346" r:id="rId43"/>
    <p:sldId id="347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48" r:id="rId52"/>
    <p:sldId id="349" r:id="rId53"/>
    <p:sldId id="357" r:id="rId54"/>
    <p:sldId id="358" r:id="rId55"/>
    <p:sldId id="359" r:id="rId56"/>
    <p:sldId id="360" r:id="rId57"/>
    <p:sldId id="364" r:id="rId58"/>
    <p:sldId id="363" r:id="rId59"/>
    <p:sldId id="365" r:id="rId60"/>
    <p:sldId id="275" r:id="rId6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4C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1"/>
    <p:restoredTop sz="96405"/>
  </p:normalViewPr>
  <p:slideViewPr>
    <p:cSldViewPr snapToGrid="0">
      <p:cViewPr varScale="1">
        <p:scale>
          <a:sx n="114" d="100"/>
          <a:sy n="114" d="100"/>
        </p:scale>
        <p:origin x="4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12/03/2024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SRUoewg6us0uS43WKQXzbawAMScDWUID/edit?usp=sharing&amp;ouid=109073457666436238228&amp;rtpof=true&amp;sd=true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aCAodPdSyHkvVG0OoMoPbtVP_aPOoo20/edit?usp=sharing&amp;ouid=109073457666436238228&amp;rtpof=true&amp;sd=true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3518-5DC9-C5CC-8780-B225279F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anchor="ctr">
            <a:normAutofit/>
          </a:bodyPr>
          <a:lstStyle/>
          <a:p>
            <a:r>
              <a:rPr lang="pt-PT" dirty="0"/>
              <a:t>Inteligência Artificial e Pesquisa Digital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5F3EA-8A6E-1019-3EFD-089AAEB8C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pt-PT" dirty="0"/>
              <a:t>A investigação digital pode ser apoiada por ferramentas de </a:t>
            </a:r>
            <a:r>
              <a:rPr lang="pt-PT" b="1" dirty="0"/>
              <a:t>Inteligência Artificial </a:t>
            </a:r>
            <a:r>
              <a:rPr lang="pt-PT" dirty="0"/>
              <a:t>(IA)</a:t>
            </a:r>
            <a:r>
              <a:rPr lang="en-GB" dirty="0"/>
              <a:t>.</a:t>
            </a:r>
          </a:p>
          <a:p>
            <a:r>
              <a:rPr lang="pt-PT" dirty="0"/>
              <a:t>As ferramentas de IA são consideradas como a próxima geração de motores de busca</a:t>
            </a:r>
            <a:r>
              <a:rPr lang="en-GB" dirty="0"/>
              <a:t>.</a:t>
            </a:r>
          </a:p>
          <a:p>
            <a:r>
              <a:rPr lang="pt-PT" dirty="0"/>
              <a:t>A IA fornece conhecimento em vez de informação</a:t>
            </a:r>
            <a:r>
              <a:rPr lang="en-GB" dirty="0"/>
              <a:t>. </a:t>
            </a:r>
          </a:p>
          <a:p>
            <a:r>
              <a:rPr lang="pt-PT" dirty="0"/>
              <a:t>Uma ferramenta de IA popular é o </a:t>
            </a:r>
            <a:r>
              <a:rPr lang="en-GB" dirty="0" err="1">
                <a:hlinkClick r:id="rId2"/>
              </a:rPr>
              <a:t>ChatGPT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FBE65D94-1992-2941-AA45-3D8DED76B2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6" y="1680835"/>
            <a:ext cx="5923156" cy="4161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E0599-C7A2-0DCF-CADF-7A8C6DD0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F9F0C5-380F-41C2-899A-BAC0F0927E1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sp>
        <p:nvSpPr>
          <p:cNvPr id="9" name="Segnaposto piè di pagina 1">
            <a:extLst>
              <a:ext uri="{FF2B5EF4-FFF2-40B4-BE49-F238E27FC236}">
                <a16:creationId xmlns:a16="http://schemas.microsoft.com/office/drawing/2014/main" id="{A284887B-08AA-0AF1-8FE4-E1356604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99460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</p:spTree>
    <p:extLst>
      <p:ext uri="{BB962C8B-B14F-4D97-AF65-F5344CB8AC3E}">
        <p14:creationId xmlns:p14="http://schemas.microsoft.com/office/powerpoint/2010/main" val="1970684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37FA-A3F5-435F-672C-63B96173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Ameaças</a:t>
            </a:r>
            <a:r>
              <a:rPr lang="en-GB" dirty="0"/>
              <a:t> no </a:t>
            </a:r>
            <a:r>
              <a:rPr lang="en-GB" dirty="0" err="1"/>
              <a:t>ciberespaço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2BE9-1D54-2914-0A97-9D4A3C7BF7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pt-PT" sz="2400" dirty="0">
                <a:ea typeface="Times New Roman" panose="02020603050405020304" pitchFamily="18" charset="0"/>
              </a:rPr>
              <a:t>Para os agricultores que se aventuram no domínio digital, é imperativo identificar e compreender as muitas </a:t>
            </a:r>
            <a:r>
              <a:rPr lang="pt-PT" sz="2400" b="1" dirty="0">
                <a:ea typeface="Times New Roman" panose="02020603050405020304" pitchFamily="18" charset="0"/>
              </a:rPr>
              <a:t>ameaças cibernéticas </a:t>
            </a:r>
            <a:r>
              <a:rPr lang="pt-PT" sz="2400" dirty="0">
                <a:ea typeface="Times New Roman" panose="02020603050405020304" pitchFamily="18" charset="0"/>
              </a:rPr>
              <a:t>que podem pôr em risco as suas operações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pt-PT" sz="2400" dirty="0">
                <a:ea typeface="Times New Roman" panose="02020603050405020304" pitchFamily="18" charset="0"/>
              </a:rPr>
              <a:t>As </a:t>
            </a:r>
            <a:r>
              <a:rPr lang="pt-PT" sz="2400" dirty="0" err="1">
                <a:ea typeface="Times New Roman" panose="02020603050405020304" pitchFamily="18" charset="0"/>
              </a:rPr>
              <a:t>ciberameaças</a:t>
            </a:r>
            <a:r>
              <a:rPr lang="pt-PT" sz="2400" dirty="0">
                <a:ea typeface="Times New Roman" panose="02020603050405020304" pitchFamily="18" charset="0"/>
              </a:rPr>
              <a:t> não se limitam apenas à pirataria informática, mas podem pôr em risco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:</a:t>
            </a:r>
          </a:p>
          <a:p>
            <a:pPr lvl="1"/>
            <a:r>
              <a:rPr lang="pt-PT" dirty="0"/>
              <a:t>Equipamento inteligente (por exemplo, tratores inteligentes</a:t>
            </a:r>
            <a:r>
              <a:rPr lang="en-GB" dirty="0"/>
              <a:t>)</a:t>
            </a:r>
          </a:p>
          <a:p>
            <a:pPr lvl="1"/>
            <a:r>
              <a:rPr lang="pt-PT" dirty="0"/>
              <a:t>Plataformas digitais (por exemplo, sistemas de controlo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Sistemas</a:t>
            </a:r>
            <a:r>
              <a:rPr lang="en-GB" dirty="0"/>
              <a:t> de </a:t>
            </a:r>
            <a:r>
              <a:rPr lang="en-GB" dirty="0" err="1"/>
              <a:t>armazenamento</a:t>
            </a:r>
            <a:r>
              <a:rPr lang="en-GB" dirty="0"/>
              <a:t> digital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3FF67-2753-03CC-E09D-CB760E3F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69BFDBC2-4807-C748-8E3E-C1F11AFE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99460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48B59-1F14-EFD1-3953-3344C8C91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3125" r="7495" b="4029"/>
          <a:stretch/>
        </p:blipFill>
        <p:spPr bwMode="auto">
          <a:xfrm>
            <a:off x="65049" y="1825625"/>
            <a:ext cx="779780" cy="791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F42D1D-44B7-D405-2E8C-C3FBDA939E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713185"/>
            <a:ext cx="5943600" cy="396239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2162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A793-EAC6-F4C8-7412-2CBF4EC5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Atividade</a:t>
            </a:r>
            <a:r>
              <a:rPr lang="en-GB" dirty="0"/>
              <a:t> Prática#1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5E3D3-8889-E1D4-EB22-92DCF3C4B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439615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pt-PT" dirty="0"/>
              <a:t>Atividade de grupo para pesquisa digital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https://docs.google.com/document/d/1SRUoewg6us0uS43WKQXzbawAMScDWUID/edit?usp=sharing&amp;ouid=109073457666436238228&amp;rtpof=true&amp;sd=true</a:t>
            </a:r>
            <a:r>
              <a:rPr lang="en-GB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8C741-9506-841E-F52B-18FAF329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A425B156-73A7-B1B5-6914-59B9520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99460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</p:spTree>
    <p:extLst>
      <p:ext uri="{BB962C8B-B14F-4D97-AF65-F5344CB8AC3E}">
        <p14:creationId xmlns:p14="http://schemas.microsoft.com/office/powerpoint/2010/main" val="730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99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735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pt-PT" dirty="0"/>
              <a:t>O que é a colaboração e a comunicação digitais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Plataformas</a:t>
            </a:r>
            <a:r>
              <a:rPr lang="en-GB" dirty="0"/>
              <a:t> </a:t>
            </a:r>
            <a:r>
              <a:rPr lang="en-GB" dirty="0" err="1"/>
              <a:t>digitais</a:t>
            </a:r>
            <a:endParaRPr lang="en-GB" dirty="0"/>
          </a:p>
          <a:p>
            <a:pPr marR="0">
              <a:spcAft>
                <a:spcPts val="0"/>
              </a:spcAft>
            </a:pPr>
            <a:endParaRPr lang="en-US" dirty="0"/>
          </a:p>
          <a:p>
            <a:pPr marR="0">
              <a:spcAft>
                <a:spcPts val="0"/>
              </a:spcAft>
            </a:pPr>
            <a:r>
              <a:rPr lang="en-US" dirty="0"/>
              <a:t>Ferramentas de </a:t>
            </a:r>
            <a:r>
              <a:rPr lang="en-US" dirty="0" err="1"/>
              <a:t>colaboração</a:t>
            </a:r>
            <a:endParaRPr lang="en-US" dirty="0"/>
          </a:p>
          <a:p>
            <a:pPr marR="0">
              <a:spcAft>
                <a:spcPts val="0"/>
              </a:spcAft>
            </a:pPr>
            <a:endParaRPr lang="en-US" dirty="0"/>
          </a:p>
          <a:p>
            <a:pPr marR="0">
              <a:spcAft>
                <a:spcPts val="0"/>
              </a:spcAft>
            </a:pPr>
            <a:r>
              <a:rPr lang="en-US" dirty="0"/>
              <a:t>Ferramentas de redes </a:t>
            </a:r>
            <a:r>
              <a:rPr lang="en-US" dirty="0" err="1"/>
              <a:t>sociais</a:t>
            </a:r>
            <a:endParaRPr lang="en-US" dirty="0"/>
          </a:p>
          <a:p>
            <a:pPr marR="0">
              <a:spcAft>
                <a:spcPts val="0"/>
              </a:spcAft>
            </a:pPr>
            <a:endParaRPr lang="en-US" dirty="0"/>
          </a:p>
          <a:p>
            <a:pPr marR="0">
              <a:spcAft>
                <a:spcPts val="0"/>
              </a:spcAft>
            </a:pPr>
            <a:r>
              <a:rPr lang="en-US" dirty="0"/>
              <a:t>Ferramentas de </a:t>
            </a:r>
            <a:r>
              <a:rPr lang="en-US" dirty="0" err="1"/>
              <a:t>gestão</a:t>
            </a:r>
            <a:endParaRPr lang="en-US" dirty="0"/>
          </a:p>
          <a:p>
            <a:pPr marL="0" marR="0" indent="0"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83479139-8E1F-7E17-0B78-E74B37DE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783230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O que é comunicação e colaboração digital</a:t>
            </a:r>
            <a:r>
              <a:rPr lang="en-GB" sz="4400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375" y="1709102"/>
            <a:ext cx="4077900" cy="4529774"/>
          </a:xfrm>
        </p:spPr>
        <p:txBody>
          <a:bodyPr>
            <a:noAutofit/>
          </a:bodyPr>
          <a:lstStyle/>
          <a:p>
            <a:pPr algn="just"/>
            <a:r>
              <a:rPr lang="pt-PT" sz="1800" b="1" dirty="0"/>
              <a:t>A comunicação digital e as ferramentas de colaboração </a:t>
            </a:r>
            <a:r>
              <a:rPr lang="pt-PT" sz="1800" dirty="0"/>
              <a:t>podem colmatar o fosso entre agricultores, fornecedores e clientes, permitindo a colaboração e a tomada de decisões em tempo real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pPr algn="just"/>
            <a:r>
              <a:rPr lang="pt-PT" sz="1800" dirty="0"/>
              <a:t>Uma comunicação digital eficaz pode levar a uma melhor afetação de recursos, desde a mão de obra à maquinaria, com base em informações partilhadas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pPr algn="just"/>
            <a:r>
              <a:rPr lang="pt-PT" sz="1800" dirty="0"/>
              <a:t>As ferramentas de colaboração digital permitem aos agricultores partilhar conhecimentos, melhores práticas e técnicas agrícolas inovadoras com uma comunidade mais vasta</a:t>
            </a:r>
            <a:endParaRPr lang="en-GB" sz="1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07" y="1792156"/>
            <a:ext cx="722189" cy="722189"/>
          </a:xfrm>
          <a:prstGeom prst="rect">
            <a:avLst/>
          </a:prstGeom>
        </p:spPr>
      </p:pic>
      <p:pic>
        <p:nvPicPr>
          <p:cNvPr id="4" name="Picture 3" descr="Art of communication statistics">
            <a:extLst>
              <a:ext uri="{FF2B5EF4-FFF2-40B4-BE49-F238E27FC236}">
                <a16:creationId xmlns:a16="http://schemas.microsoft.com/office/drawing/2014/main" id="{EDB561CF-BE6C-6237-3929-CD1E8211B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02" y="1792156"/>
            <a:ext cx="5789930" cy="36207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456569"/>
            <a:ext cx="6097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A importância da comunicação (fonte 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project.co)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41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Plataformas</a:t>
            </a:r>
            <a:r>
              <a:rPr lang="en-GB" sz="4400" dirty="0"/>
              <a:t> </a:t>
            </a:r>
            <a:r>
              <a:rPr lang="en-GB" sz="4400" dirty="0" err="1"/>
              <a:t>Digitais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374" y="1501772"/>
            <a:ext cx="4872626" cy="4529774"/>
          </a:xfrm>
        </p:spPr>
        <p:txBody>
          <a:bodyPr>
            <a:noAutofit/>
          </a:bodyPr>
          <a:lstStyle/>
          <a:p>
            <a:r>
              <a:rPr lang="pt-PT" sz="1800" b="1" dirty="0"/>
              <a:t>As ferramentas de comunicação digital e de colaboração </a:t>
            </a:r>
            <a:r>
              <a:rPr lang="pt-PT" sz="1800" dirty="0"/>
              <a:t>podem ser </a:t>
            </a:r>
            <a:r>
              <a:rPr lang="pt-PT" sz="1800" u="sng" dirty="0"/>
              <a:t>classificadas</a:t>
            </a:r>
            <a:r>
              <a:rPr lang="pt-PT" sz="1800" dirty="0"/>
              <a:t> com base nas suas funções principais e nos modos de comunicação que facilitam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Aplicações de mensagens instantâneas e de conversação 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Plataformas</a:t>
            </a:r>
            <a:r>
              <a:rPr lang="en-GB" sz="1600" dirty="0"/>
              <a:t> de </a:t>
            </a:r>
            <a:r>
              <a:rPr lang="en-GB" sz="1600" dirty="0" err="1"/>
              <a:t>correio</a:t>
            </a:r>
            <a:r>
              <a:rPr lang="en-GB" sz="1600" dirty="0"/>
              <a:t> </a:t>
            </a:r>
            <a:r>
              <a:rPr lang="en-GB" sz="1600" dirty="0" err="1"/>
              <a:t>eletrónico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Ferramentas de </a:t>
            </a:r>
            <a:r>
              <a:rPr lang="en-GB" sz="1600" dirty="0" err="1"/>
              <a:t>videoconferência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Plataformas de colaboração e comunicação de equipas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Plataformas</a:t>
            </a:r>
            <a:r>
              <a:rPr lang="en-GB" sz="1600" dirty="0"/>
              <a:t> de redes </a:t>
            </a:r>
            <a:r>
              <a:rPr lang="en-GB" sz="1600" dirty="0" err="1"/>
              <a:t>sociais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Fóruns e painéis de discussão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Ferramentas de </a:t>
            </a:r>
            <a:r>
              <a:rPr lang="en-GB" sz="1600" dirty="0" err="1"/>
              <a:t>voz</a:t>
            </a:r>
            <a:r>
              <a:rPr lang="en-GB" sz="1600" dirty="0"/>
              <a:t> </a:t>
            </a:r>
            <a:r>
              <a:rPr lang="en-GB" sz="1600" dirty="0" err="1"/>
              <a:t>sobre</a:t>
            </a:r>
            <a:r>
              <a:rPr lang="en-GB" sz="1600" dirty="0"/>
              <a:t> IP (VoIP)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Gestão de projetos e colaboração em tarefas</a:t>
            </a:r>
            <a:r>
              <a:rPr lang="en-GB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Partilha de ficheiros e armazenamento na nuvem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Ferramentas de feedback e inquéritos</a:t>
            </a:r>
            <a:endParaRPr lang="en-GB" sz="1600" dirty="0"/>
          </a:p>
          <a:p>
            <a:endParaRPr lang="en-GB" sz="1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07" y="1792156"/>
            <a:ext cx="722189" cy="722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8C21C-8D00-CE54-8FE5-955B9A63F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40" y="2137535"/>
            <a:ext cx="5358311" cy="32497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943649-77A4-9CCD-4745-13A34364218C}"/>
              </a:ext>
            </a:extLst>
          </p:cNvPr>
          <p:cNvSpPr txBox="1"/>
          <p:nvPr/>
        </p:nvSpPr>
        <p:spPr>
          <a:xfrm>
            <a:off x="5940183" y="5502666"/>
            <a:ext cx="6097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Categorias de instrumentos de comunicação (fonte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getguru.com)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2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Plataformas</a:t>
            </a:r>
            <a:r>
              <a:rPr lang="en-GB" sz="4400" dirty="0"/>
              <a:t> </a:t>
            </a:r>
            <a:r>
              <a:rPr lang="en-GB" sz="4400" dirty="0" err="1"/>
              <a:t>digitais</a:t>
            </a:r>
            <a:r>
              <a:rPr lang="en-GB" sz="4400" dirty="0"/>
              <a:t>: </a:t>
            </a:r>
            <a:r>
              <a:rPr lang="en-GB" sz="4400" dirty="0" err="1"/>
              <a:t>comunicação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374" y="1709102"/>
            <a:ext cx="4716809" cy="4529774"/>
          </a:xfrm>
        </p:spPr>
        <p:txBody>
          <a:bodyPr>
            <a:noAutofit/>
          </a:bodyPr>
          <a:lstStyle/>
          <a:p>
            <a:pPr algn="just"/>
            <a:r>
              <a:rPr lang="pt-PT" sz="1600" dirty="0"/>
              <a:t>Zoom, </a:t>
            </a:r>
            <a:r>
              <a:rPr lang="pt-PT" b="1" dirty="0"/>
              <a:t>As ferramentas de comunicação digital permitem a comunicação direta</a:t>
            </a:r>
            <a:r>
              <a:rPr lang="en-GB" b="1" dirty="0"/>
              <a:t>. </a:t>
            </a:r>
            <a:r>
              <a:rPr lang="pt-PT" dirty="0"/>
              <a:t>Desde aplicações de mensagens a software agrícola especializado, oferecem aos agricultores a oportunidade de comunicar instantaneamente com várias partes interessadas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pt-P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Ao dominar estas plataformas, os agricultores podem simplificar as suas operações, receber atualizações em tempo real e garantir que se mantêm ligados às suas equipas, fornecedores e clientes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/>
            <a:r>
              <a:rPr lang="pt-PT" dirty="0"/>
              <a:t>Uma lista não exaustiva das ferramentas de comunicação mais importantes inclui</a:t>
            </a:r>
            <a:r>
              <a:rPr lang="en-GB" dirty="0"/>
              <a:t>:</a:t>
            </a:r>
          </a:p>
          <a:p>
            <a:pPr marL="800100" lvl="1" indent="-342900" algn="just">
              <a:buAutoNum type="arabicPeriod"/>
            </a:pPr>
            <a:r>
              <a:rPr lang="pt-PT" sz="1600" dirty="0"/>
              <a:t>disponível em Zoom.us, uma ferramenta de videoconferência</a:t>
            </a:r>
            <a:endParaRPr lang="en-GB" sz="1600" dirty="0"/>
          </a:p>
          <a:p>
            <a:pPr marL="800100" lvl="1" indent="-342900" algn="just">
              <a:buAutoNum type="arabicPeriod"/>
            </a:pPr>
            <a:r>
              <a:rPr lang="pt-PT" sz="1600" dirty="0" err="1"/>
              <a:t>Trello</a:t>
            </a:r>
            <a:r>
              <a:rPr lang="pt-PT" sz="1600" dirty="0"/>
              <a:t>, disponível em Trello.com, uma ferramenta de colaboração visual que ajuda a organizar tarefas e projetos</a:t>
            </a:r>
            <a:r>
              <a:rPr lang="en-GB" sz="1600" dirty="0"/>
              <a:t>.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C2CC0-07E3-E26D-35BF-E007FAC2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357" y="2008059"/>
            <a:ext cx="5606951" cy="3270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7A7F7B-1F6F-A8D3-8A3B-7612A2D681EC}"/>
              </a:ext>
            </a:extLst>
          </p:cNvPr>
          <p:cNvSpPr txBox="1"/>
          <p:nvPr/>
        </p:nvSpPr>
        <p:spPr>
          <a:xfrm>
            <a:off x="6225542" y="5394035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Videoconferência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em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linha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GB" sz="1200">
                <a:latin typeface="Calibri" panose="020F0502020204030204" pitchFamily="34" charset="0"/>
                <a:ea typeface="Times New Roman" panose="02020603050405020304" pitchFamily="18" charset="0"/>
              </a:rPr>
              <a:t>fonte: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zoho.com)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A2BA38B9-5B70-6BFA-77EF-209BAE51A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00" y="1709102"/>
            <a:ext cx="735160" cy="7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40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Plataformas</a:t>
            </a:r>
            <a:r>
              <a:rPr lang="en-GB" sz="4400" dirty="0"/>
              <a:t> </a:t>
            </a:r>
            <a:r>
              <a:rPr lang="en-GB" sz="4400" dirty="0" err="1"/>
              <a:t>digitais</a:t>
            </a:r>
            <a:r>
              <a:rPr lang="en-GB" sz="4400" dirty="0"/>
              <a:t>: </a:t>
            </a:r>
            <a:r>
              <a:rPr lang="en-GB" sz="4400" dirty="0" err="1"/>
              <a:t>colaboração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374" y="1709102"/>
            <a:ext cx="4716809" cy="4529774"/>
          </a:xfrm>
        </p:spPr>
        <p:txBody>
          <a:bodyPr>
            <a:noAutofit/>
          </a:bodyPr>
          <a:lstStyle/>
          <a:p>
            <a:pPr algn="just"/>
            <a:r>
              <a:rPr lang="pt-PT" sz="1800" b="1" dirty="0"/>
              <a:t>As ferramentas de colaboração digital </a:t>
            </a:r>
            <a:r>
              <a:rPr lang="pt-PT" sz="1800" dirty="0"/>
              <a:t>incluem funções de gestão. Permitem a gestão de equipas, o desenvolvimento de projetos conjuntos e o intercâmbio de conhecimentos. </a:t>
            </a:r>
          </a:p>
          <a:p>
            <a:r>
              <a:rPr lang="pt-PT" sz="1800" dirty="0"/>
              <a:t>As suas principais funções incluem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Chat </a:t>
            </a:r>
            <a:r>
              <a:rPr lang="en-GB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integrado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Gestão de tarefas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Partilha de ficheiros e colaboração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Calendário e agendamento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Notificações e alertas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Integração com outras ferramentas, como sistemas CRM, armazenamento em nuvem ou até mesmo ambientes de desenvolvimento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pic>
        <p:nvPicPr>
          <p:cNvPr id="7" name="Picture 6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A2BA38B9-5B70-6BFA-77EF-209BAE51A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00" y="1709102"/>
            <a:ext cx="735160" cy="735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1F234E-4C9E-AF3A-F0A7-691E06C6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516" y="1794842"/>
            <a:ext cx="5680075" cy="4063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45500C-337F-39A8-9CBC-8437274BD0EE}"/>
              </a:ext>
            </a:extLst>
          </p:cNvPr>
          <p:cNvSpPr txBox="1"/>
          <p:nvPr/>
        </p:nvSpPr>
        <p:spPr>
          <a:xfrm>
            <a:off x="6157546" y="5835916"/>
            <a:ext cx="6097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Plataforma de colaboração de equipas </a:t>
            </a:r>
            <a:r>
              <a:rPr lang="pt-PT" sz="14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Basecamp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(fonte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pcmag.com)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2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397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4C020"/>
                </a:solidFill>
                <a:latin typeface="+mn-lt"/>
              </a:rPr>
              <a:t>Course: VET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b="1" dirty="0" err="1">
                <a:solidFill>
                  <a:srgbClr val="94C020"/>
                </a:solidFill>
                <a:latin typeface="+mn-lt"/>
              </a:rPr>
              <a:t>Módulo</a:t>
            </a:r>
            <a:r>
              <a:rPr lang="en-GB" dirty="0"/>
              <a:t>: </a:t>
            </a:r>
            <a:r>
              <a:rPr lang="en-GB" dirty="0" err="1"/>
              <a:t>Competências</a:t>
            </a:r>
            <a:r>
              <a:rPr lang="en-GB" dirty="0"/>
              <a:t> </a:t>
            </a:r>
            <a:r>
              <a:rPr lang="en-GB" dirty="0" err="1"/>
              <a:t>horizontais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b="1" dirty="0" err="1">
                <a:solidFill>
                  <a:srgbClr val="94C020"/>
                </a:solidFill>
                <a:latin typeface="+mn-lt"/>
              </a:rPr>
              <a:t>Unidade</a:t>
            </a:r>
            <a:r>
              <a:rPr lang="en-GB" b="1" dirty="0">
                <a:solidFill>
                  <a:srgbClr val="94C020"/>
                </a:solidFill>
                <a:latin typeface="+mn-lt"/>
              </a:rPr>
              <a:t> Curricular</a:t>
            </a:r>
            <a:r>
              <a:rPr lang="en-GB" dirty="0"/>
              <a:t>: </a:t>
            </a:r>
            <a:r>
              <a:rPr lang="en-GB" dirty="0" err="1"/>
              <a:t>Competências</a:t>
            </a:r>
            <a:r>
              <a:rPr lang="en-GB" dirty="0"/>
              <a:t> </a:t>
            </a:r>
            <a:r>
              <a:rPr lang="en-GB" dirty="0" err="1"/>
              <a:t>digitais</a:t>
            </a:r>
            <a:endParaRPr lang="en-GB" b="1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499" y="5688063"/>
            <a:ext cx="9144000" cy="1655762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Autores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it-IT" dirty="0"/>
              <a:t>ReadLab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 fontScale="90000"/>
          </a:bodyPr>
          <a:lstStyle/>
          <a:p>
            <a:r>
              <a:rPr lang="pt-PT" sz="4400" dirty="0"/>
              <a:t>Plataformas digitais: ferramentas de redes sociais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1237" y="1501772"/>
            <a:ext cx="4902295" cy="4737104"/>
          </a:xfrm>
        </p:spPr>
        <p:txBody>
          <a:bodyPr>
            <a:noAutofit/>
          </a:bodyPr>
          <a:lstStyle/>
          <a:p>
            <a:pPr algn="just"/>
            <a:r>
              <a:rPr lang="pt-PT" sz="1800" b="1" dirty="0"/>
              <a:t>As ferramentas das redes sociais </a:t>
            </a:r>
            <a:r>
              <a:rPr lang="pt-PT" sz="1800" dirty="0"/>
              <a:t>são plataformas poderosas que podem transformar a forma como os agricultores se </a:t>
            </a:r>
            <a:r>
              <a:rPr lang="pt-PT" sz="1800" u="sng" dirty="0"/>
              <a:t>ligam</a:t>
            </a:r>
            <a:r>
              <a:rPr lang="pt-PT" sz="1800" dirty="0"/>
              <a:t>, </a:t>
            </a:r>
            <a:r>
              <a:rPr lang="pt-PT" sz="1800" u="sng" dirty="0"/>
              <a:t>partilham conhecimentos</a:t>
            </a:r>
            <a:r>
              <a:rPr lang="pt-PT" sz="1800" dirty="0"/>
              <a:t> e </a:t>
            </a:r>
            <a:r>
              <a:rPr lang="pt-PT" sz="1800" u="sng" dirty="0"/>
              <a:t>colaboram</a:t>
            </a:r>
            <a:r>
              <a:rPr lang="pt-PT" sz="1800" dirty="0"/>
              <a:t> em práticas agrícolas inovadoras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Utilizando as ferramentas das redes sociais, os agricultores podem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criar grupos ou páginas dedicadas onde podem publicar atualizações, </a:t>
            </a:r>
            <a:r>
              <a:rPr lang="pt-PT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partilhar</a:t>
            </a: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conhecimentos e </a:t>
            </a:r>
            <a:r>
              <a:rPr lang="pt-PT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discutir</a:t>
            </a: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desafios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podem manter-se atualizados com as últimas tendências e resultados de investigação, </a:t>
            </a:r>
            <a:r>
              <a:rPr lang="pt-PT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seguindo</a:t>
            </a: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especialistas agrícolas, organizações e colegas agricultores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participar em </a:t>
            </a:r>
            <a:r>
              <a:rPr lang="pt-PT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webinars</a:t>
            </a: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em direto, sessões de perguntas e respostas e workshops em linha, </a:t>
            </a:r>
            <a:r>
              <a:rPr lang="pt-PT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melhorando as suas competências</a:t>
            </a: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conhecimentos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81C01-D74F-0FF0-A99D-6537F0A8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32" y="2076125"/>
            <a:ext cx="5815330" cy="31045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B5418-64E3-5097-B14E-4DA55EF85D66}"/>
              </a:ext>
            </a:extLst>
          </p:cNvPr>
          <p:cNvSpPr txBox="1"/>
          <p:nvPr/>
        </p:nvSpPr>
        <p:spPr>
          <a:xfrm>
            <a:off x="7548196" y="5343244"/>
            <a:ext cx="3805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Major social tools (source: webhopers.com)</a:t>
            </a:r>
            <a:endParaRPr lang="en-GB" sz="1400" dirty="0"/>
          </a:p>
        </p:txBody>
      </p:sp>
      <p:pic>
        <p:nvPicPr>
          <p:cNvPr id="15" name="Picture 14" descr="A logo of a network&#10;&#10;Description automatically generated with medium confidence">
            <a:extLst>
              <a:ext uri="{FF2B5EF4-FFF2-40B4-BE49-F238E27FC236}">
                <a16:creationId xmlns:a16="http://schemas.microsoft.com/office/drawing/2014/main" id="{F289A3DE-0A7D-25EC-21B2-9A6B3F09E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82" y="1845090"/>
            <a:ext cx="714918" cy="7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Plataformas digitais: ferramentas de gestão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243" y="1709102"/>
            <a:ext cx="5731119" cy="4529774"/>
          </a:xfrm>
        </p:spPr>
        <p:txBody>
          <a:bodyPr>
            <a:noAutofit/>
          </a:bodyPr>
          <a:lstStyle/>
          <a:p>
            <a:pPr algn="just"/>
            <a:r>
              <a:rPr lang="pt-PT" b="1" dirty="0"/>
              <a:t>As ferramentas de gestão </a:t>
            </a:r>
            <a:r>
              <a:rPr lang="pt-PT" dirty="0"/>
              <a:t>são um poderoso software especializado concebido para ajudar os agricultores e os profissionais agrícolas a </a:t>
            </a:r>
            <a:r>
              <a:rPr lang="pt-PT" u="sng" dirty="0"/>
              <a:t>gerir</a:t>
            </a:r>
            <a:r>
              <a:rPr lang="pt-PT" dirty="0"/>
              <a:t> e </a:t>
            </a:r>
            <a:r>
              <a:rPr lang="pt-PT" u="sng" dirty="0"/>
              <a:t>otimizar</a:t>
            </a:r>
            <a:r>
              <a:rPr lang="pt-PT" dirty="0"/>
              <a:t> as suas operações agrícolas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/>
            <a:r>
              <a:rPr lang="pt-P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 software de gestão agrícola permite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gestão de culturas, permitindo aos agricultores planear, monitorizar e analisar rotações de culturas, calendários de plantação e previsões de rendimento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acompanhamento da saúde e do crescimento das culturas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gestão do gado para acompanhar a saúde, a reprodução e o crescimento do gado, incluindo o controlo dos calendários de vacinação, os ciclos de reprodução e a gestão da alimentação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Inventário para acompanhar os fornecimentos, sementes, fertilizantes, equipamento e outros artigos essenciais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análise de dados e os relatórios fornecem informações sobre as operações agrícolas através da visualização de dados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pic>
        <p:nvPicPr>
          <p:cNvPr id="6" name="Picture 5" descr="A logo of a computer&#10;&#10;Description automatically generated">
            <a:extLst>
              <a:ext uri="{FF2B5EF4-FFF2-40B4-BE49-F238E27FC236}">
                <a16:creationId xmlns:a16="http://schemas.microsoft.com/office/drawing/2014/main" id="{52BBA451-E4D1-F948-4A7C-CAF91214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" y="1820891"/>
            <a:ext cx="688086" cy="688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D773E-0C23-072B-8EFA-350294E835C6}"/>
              </a:ext>
            </a:extLst>
          </p:cNvPr>
          <p:cNvSpPr txBox="1"/>
          <p:nvPr/>
        </p:nvSpPr>
        <p:spPr>
          <a:xfrm>
            <a:off x="6523892" y="5832852"/>
            <a:ext cx="55496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0" algn="ctr">
              <a:spcBef>
                <a:spcPts val="0"/>
              </a:spcBef>
              <a:spcAft>
                <a:spcPts val="0"/>
              </a:spcAft>
            </a:pPr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Gestão do campo com o software </a:t>
            </a:r>
            <a:r>
              <a:rPr lang="pt-PT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Farmlogs</a:t>
            </a:r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(fonte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chassmiddleton.com)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3D62D-F3FD-09C3-0127-755E26A8E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906" y="2235086"/>
            <a:ext cx="5310600" cy="340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1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3600" dirty="0"/>
              <a:t>Plataformas digitais: ferramentas de gestão - vantagens</a:t>
            </a:r>
            <a:endParaRPr lang="en-GB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353" y="1645736"/>
            <a:ext cx="6083034" cy="4529774"/>
          </a:xfrm>
        </p:spPr>
        <p:txBody>
          <a:bodyPr>
            <a:noAutofit/>
          </a:bodyPr>
          <a:lstStyle/>
          <a:p>
            <a:pPr algn="just"/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 vantagens da utilização de um software de gestão agrícola são numerosas. O software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automatiza muitas tarefas manuais, reduzindo o tempo e o esforço necessários para a gestão das explorações agrícolas,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fornece informações valiosas a partir dos dados recolhidos, permitindo aos agricultores tomar decisões informadas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ajuda a otimizar o rendimento das culturas e a saúde dos animais, reduzindo os custos e o desperdício,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ajuda nas práticas agrícolas sustentáveis, otimizando a utilização da água, dos fertilizantes e dos pesticidas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t-PT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Os agricultores devem considerar fatores como a </a:t>
            </a:r>
            <a:r>
              <a:rPr lang="pt-PT" sz="1800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facilidade de utilização</a:t>
            </a:r>
            <a:r>
              <a:rPr lang="pt-PT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a </a:t>
            </a:r>
            <a:r>
              <a:rPr lang="pt-PT" sz="1800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escalabilidade</a:t>
            </a:r>
            <a:r>
              <a:rPr lang="pt-PT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as capacidades de integração e o </a:t>
            </a:r>
            <a:r>
              <a:rPr lang="pt-PT" sz="1800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custo</a:t>
            </a:r>
            <a:r>
              <a:rPr lang="pt-PT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antes de escolherem uma solução</a:t>
            </a: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DA08B6-10F6-800B-35AD-80E202B2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247" y="1645736"/>
            <a:ext cx="2789953" cy="43937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B33AA4-CD89-76BF-4A63-896D291BECDF}"/>
              </a:ext>
            </a:extLst>
          </p:cNvPr>
          <p:cNvSpPr txBox="1"/>
          <p:nvPr/>
        </p:nvSpPr>
        <p:spPr>
          <a:xfrm>
            <a:off x="6629401" y="6079351"/>
            <a:ext cx="5407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0" algn="ctr">
              <a:spcBef>
                <a:spcPts val="0"/>
              </a:spcBef>
              <a:spcAft>
                <a:spcPts val="0"/>
              </a:spcAft>
            </a:pPr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Vantagens do software de gestão (fonte: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predictiveanalyticstoday.com)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9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3523"/>
            <a:ext cx="11198469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Revolucionar a agricultura! Exemplos reais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0585" y="1645736"/>
            <a:ext cx="5584802" cy="4529774"/>
          </a:xfrm>
        </p:spPr>
        <p:txBody>
          <a:bodyPr>
            <a:noAutofit/>
          </a:bodyPr>
          <a:lstStyle/>
          <a:p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t-P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 substituição dos métodos tradicionais, um produtor de trigo utilizou um software de gestão agrícola equipado com sensores colocados nos campos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Estes sensores enviam dados em tempo real sobre os níveis de humidade do solo. O software analisa estes dados e fornece recomendações de irrigação precisas, garantindo uma </a:t>
            </a:r>
            <a:r>
              <a:rPr lang="pt-PT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utilização ótima da água</a:t>
            </a:r>
            <a:r>
              <a:rPr lang="pt-P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o que não só conserva a água como também melhora o rendimento das culturas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t-P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Numa exploração leiteira, a integração de software de gestão agrícola com coleiras inteligentes usadas pelas vacas tem sido transformadora. Estes colares monitorizam a saúde, a atividade e até os padrões de ruminação das vacas. Se uma vaca mostrar sinais de doença ou sofrimento, o software alerta imediatamente o agricultor, </a:t>
            </a:r>
            <a:r>
              <a:rPr lang="pt-PT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permitindo uma ação atempada</a:t>
            </a:r>
            <a:r>
              <a:rPr lang="pt-P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a prevenção de potenciais problemas de saúde em todo o efetivo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Communication and Collaboration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B33AA4-CD89-76BF-4A63-896D291BECDF}"/>
              </a:ext>
            </a:extLst>
          </p:cNvPr>
          <p:cNvSpPr txBox="1"/>
          <p:nvPr/>
        </p:nvSpPr>
        <p:spPr>
          <a:xfrm>
            <a:off x="6629401" y="6079351"/>
            <a:ext cx="5407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0" algn="ctr">
              <a:spcBef>
                <a:spcPts val="0"/>
              </a:spcBef>
              <a:spcAft>
                <a:spcPts val="0"/>
              </a:spcAft>
            </a:pPr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Gestão remota de explorações (fonte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capterra.co.il)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05AF3-A37B-98FF-1CB5-40272BAA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7" y="2688783"/>
            <a:ext cx="600075" cy="600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BB005-0671-D272-AE5A-116B4BED9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4" y="4772270"/>
            <a:ext cx="600074" cy="600074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80E5D8FA-B562-25C3-83C7-7F329A79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156" y="1501772"/>
            <a:ext cx="2470083" cy="43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6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A793-EAC6-F4C8-7412-2CBF4EC5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Atividade</a:t>
            </a:r>
            <a:r>
              <a:rPr lang="en-GB" dirty="0"/>
              <a:t> Prática#2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5E3D3-8889-E1D4-EB22-92DCF3C4B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790652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pt-PT" dirty="0"/>
              <a:t>Atividade de grupo para software de gestão e colaboração</a:t>
            </a:r>
          </a:p>
          <a:p>
            <a:r>
              <a:rPr lang="en-GB" dirty="0">
                <a:hlinkClick r:id="rId2"/>
              </a:rPr>
              <a:t>https://docs.google.com/document/d/1aCAodPdSyHkvVG0OoMoPbtVP_aPOoo20/edit?usp=sharing&amp;ouid=109073457666436238228&amp;rtpof=true&amp;sd=true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8C741-9506-841E-F52B-18FAF329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A425B156-73A7-B1B5-6914-59B9520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99460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</p:spTree>
    <p:extLst>
      <p:ext uri="{BB962C8B-B14F-4D97-AF65-F5344CB8AC3E}">
        <p14:creationId xmlns:p14="http://schemas.microsoft.com/office/powerpoint/2010/main" val="2229269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29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493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Conteudo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pt-PT" dirty="0"/>
              <a:t>O que é o comércio eletrónico?</a:t>
            </a:r>
          </a:p>
          <a:p>
            <a:r>
              <a:rPr lang="pt-PT" dirty="0"/>
              <a:t>Categorias de comércio eletrónico</a:t>
            </a:r>
          </a:p>
          <a:p>
            <a:r>
              <a:rPr lang="pt-PT" dirty="0"/>
              <a:t>Plataformas de comércio eletrónico</a:t>
            </a:r>
          </a:p>
          <a:p>
            <a:r>
              <a:rPr lang="pt-PT" dirty="0"/>
              <a:t>Comércio eletrónico na agricultura</a:t>
            </a:r>
            <a:endParaRPr lang="en-GB" dirty="0"/>
          </a:p>
          <a:p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73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O que é o comércio eletrónico</a:t>
            </a:r>
            <a:r>
              <a:rPr lang="en-GB" sz="4400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7896" y="1572577"/>
            <a:ext cx="4362060" cy="4666300"/>
          </a:xfrm>
        </p:spPr>
        <p:txBody>
          <a:bodyPr>
            <a:noAutofit/>
          </a:bodyPr>
          <a:lstStyle/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pt-PT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E-Commerce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(comércio eletrónico) refere-se à compra e venda de bens e serviços através da Internet"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1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PT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Ε-Commerce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no sector agrícola é um reflexo da crescente mudança do mundo para a digitalização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Oferece aos agricultores uma oportunidade de expandir o seu alcance de mercado para além dos limites locais e de aceder a um público global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Através do comércio eletrónico, os agricultores podem realizar vendas diretas ao consumidor, contornando os intermediários, o que muitas vezes resulta em margens de lucro mais elevadas e garante que os consumidores recebem produtos mais frescos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l-GR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456569"/>
            <a:ext cx="6097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Principais benefícios do comércio eletrónico (fonte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tatvasoft.com</a:t>
            </a:r>
            <a:r>
              <a:rPr lang="el-G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AA592-06C6-8E06-C640-DDA8F605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13" y="2025519"/>
            <a:ext cx="6015519" cy="3320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85540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Comércio</a:t>
            </a:r>
            <a:r>
              <a:rPr lang="en-GB" sz="4400" dirty="0"/>
              <a:t> </a:t>
            </a:r>
            <a:r>
              <a:rPr lang="en-GB" sz="4400" dirty="0" err="1"/>
              <a:t>eletrónico</a:t>
            </a:r>
            <a:r>
              <a:rPr lang="en-GB" sz="4400" dirty="0"/>
              <a:t> e </a:t>
            </a:r>
            <a:r>
              <a:rPr lang="en-GB" sz="4400" dirty="0" err="1"/>
              <a:t>agricultura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375" y="1709102"/>
            <a:ext cx="4077900" cy="4529774"/>
          </a:xfrm>
        </p:spPr>
        <p:txBody>
          <a:bodyPr>
            <a:noAutofit/>
          </a:bodyPr>
          <a:lstStyle/>
          <a:p>
            <a:pPr algn="just"/>
            <a:r>
              <a:rPr lang="pt-PT" dirty="0">
                <a:ea typeface="Times New Roman" panose="02020603050405020304" pitchFamily="18" charset="0"/>
              </a:rPr>
              <a:t>O comércio eletrónico pode revolucionar a forma como os agricultores vendem os seus produtos, permitindo-lhes chegar a um público mais vasto </a:t>
            </a:r>
            <a:r>
              <a:rPr lang="en-GB" dirty="0">
                <a:effectLst/>
                <a:ea typeface="Times New Roman" panose="02020603050405020304" pitchFamily="18" charset="0"/>
              </a:rPr>
              <a:t>: 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dirty="0">
                <a:ea typeface="Times New Roman" panose="02020603050405020304" pitchFamily="18" charset="0"/>
              </a:rPr>
              <a:t>obter melhores preços, o que pode </a:t>
            </a: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dirty="0">
                <a:ea typeface="Times New Roman" panose="02020603050405020304" pitchFamily="18" charset="0"/>
              </a:rPr>
              <a:t>aumentar significativamente as vendas e as receitas</a:t>
            </a: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dirty="0">
                <a:ea typeface="Times New Roman" panose="02020603050405020304" pitchFamily="18" charset="0"/>
              </a:rPr>
              <a:t>reduzir a dependência de intermediários</a:t>
            </a:r>
            <a:r>
              <a:rPr lang="en-GB" dirty="0">
                <a:effectLst/>
                <a:ea typeface="Times New Roman" panose="02020603050405020304" pitchFamily="18" charset="0"/>
              </a:rPr>
              <a:t>, 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dirty="0">
                <a:ea typeface="Times New Roman" panose="02020603050405020304" pitchFamily="18" charset="0"/>
              </a:rPr>
              <a:t>Com o surgimento da Internet e das plataformas digitais, até os pequenos agricultores podem agora aceder aos mercados globais, desde que disponham das ferramentas e dos conhecimentos adequados</a:t>
            </a:r>
            <a:r>
              <a:rPr lang="en-GB" dirty="0">
                <a:effectLst/>
                <a:ea typeface="Times New Roman" panose="02020603050405020304" pitchFamily="18" charset="0"/>
              </a:rPr>
              <a:t>.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dirty="0">
                <a:ea typeface="Times New Roman" panose="02020603050405020304" pitchFamily="18" charset="0"/>
              </a:rPr>
              <a:t>O modelo direto ao consumidor facilitado pelo comércio eletrónico permite aos agricultores captar uma parte mais significativa do preço de retalho</a:t>
            </a:r>
            <a:r>
              <a:rPr lang="en-GB" dirty="0">
                <a:effectLst/>
                <a:ea typeface="Times New Roman" panose="02020603050405020304" pitchFamily="18" charset="0"/>
              </a:rPr>
              <a:t>.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dirty="0">
                <a:effectLst/>
                <a:ea typeface="Times New Roman" panose="02020603050405020304" pitchFamily="18" charset="0"/>
              </a:rPr>
              <a:t> 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795230" y="5810049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Previsão do potencial de mercado para os agricultores (fonte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McKinsey &amp; Company)</a:t>
            </a:r>
            <a:endParaRPr lang="en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62337-5FED-24D1-0629-4FAA034A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2156"/>
            <a:ext cx="5495925" cy="3990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95" y="1792156"/>
            <a:ext cx="735160" cy="7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pt-PT" dirty="0"/>
              <a:t>O que é a investigação digital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Ferramentas de </a:t>
            </a:r>
            <a:r>
              <a:rPr lang="en-GB" dirty="0" err="1"/>
              <a:t>investigação</a:t>
            </a:r>
            <a:r>
              <a:rPr lang="en-GB" dirty="0"/>
              <a:t> digital</a:t>
            </a:r>
          </a:p>
          <a:p>
            <a:endParaRPr lang="en-GB" dirty="0"/>
          </a:p>
          <a:p>
            <a:r>
              <a:rPr lang="pt-PT" dirty="0"/>
              <a:t>Inteligência artificial e investigação digital</a:t>
            </a:r>
            <a:endParaRPr lang="en-GB" dirty="0"/>
          </a:p>
          <a:p>
            <a:pPr marR="0">
              <a:spcAft>
                <a:spcPts val="0"/>
              </a:spcAft>
            </a:pPr>
            <a:endParaRPr lang="en-US" dirty="0"/>
          </a:p>
          <a:p>
            <a:pPr marR="0">
              <a:spcAft>
                <a:spcPts val="0"/>
              </a:spcAft>
            </a:pPr>
            <a:r>
              <a:rPr lang="en-US" dirty="0" err="1"/>
              <a:t>Ameaças</a:t>
            </a:r>
            <a:r>
              <a:rPr lang="en-US" dirty="0"/>
              <a:t> no </a:t>
            </a:r>
            <a:r>
              <a:rPr lang="en-US" dirty="0" err="1"/>
              <a:t>ciberespaço</a:t>
            </a:r>
            <a:endParaRPr lang="en-US" dirty="0"/>
          </a:p>
          <a:p>
            <a:pPr marL="0" marR="0" indent="0"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5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 fontScale="90000"/>
          </a:bodyPr>
          <a:lstStyle/>
          <a:p>
            <a:r>
              <a:rPr lang="pt-PT" sz="4400" dirty="0"/>
              <a:t>Comércio eletrónico e agricultura: um novo modelo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375" y="1709102"/>
            <a:ext cx="4077900" cy="4529774"/>
          </a:xfrm>
        </p:spPr>
        <p:txBody>
          <a:bodyPr>
            <a:noAutofit/>
          </a:bodyPr>
          <a:lstStyle/>
          <a:p>
            <a:pPr algn="just"/>
            <a:r>
              <a:rPr lang="pt-PT" sz="1800" dirty="0">
                <a:ea typeface="Times New Roman" panose="02020603050405020304" pitchFamily="18" charset="0"/>
              </a:rPr>
              <a:t>Ao eliminar os intermediários, os agricultores podem aumentar as suas margens de lucro, adotando um </a:t>
            </a:r>
            <a:r>
              <a:rPr lang="pt-PT" sz="1800" b="1" dirty="0">
                <a:ea typeface="Times New Roman" panose="02020603050405020304" pitchFamily="18" charset="0"/>
              </a:rPr>
              <a:t>novo modelo de negócio</a:t>
            </a:r>
            <a:r>
              <a:rPr lang="en-GB" sz="1800" dirty="0">
                <a:ea typeface="Times New Roman" panose="02020603050405020304" pitchFamily="18" charset="0"/>
              </a:rPr>
              <a:t>.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effectLst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ea typeface="Times New Roman" panose="02020603050405020304" pitchFamily="18" charset="0"/>
              </a:rPr>
              <a:t>O comércio eletrónico também oferece aos agricultores a oportunidade de construir e promover a sua marca única, diferenciando os seus produtos com base em atributos como a qualidade, as práticas biológicas ou a sustentabilidade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. 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effectLst/>
                <a:ea typeface="Times New Roman" panose="02020603050405020304" pitchFamily="18" charset="0"/>
              </a:rPr>
              <a:t>  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ea typeface="Times New Roman" panose="02020603050405020304" pitchFamily="18" charset="0"/>
              </a:rPr>
              <a:t>De acordo com estudos recentes, o mercado de comércio eletrónico B2B para produtos agrícolas aumentará drasticamente nos próximos 7 anos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.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723769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ea typeface="Times New Roman" panose="02020603050405020304" pitchFamily="18" charset="0"/>
              </a:rPr>
              <a:t>Previsão do mercado de comércio eletrónico para produtos agrícolas (fonte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researchandmarkets.com)</a:t>
            </a:r>
            <a:endParaRPr lang="en-GR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5" y="1792156"/>
            <a:ext cx="735160" cy="735160"/>
          </a:xfrm>
          <a:prstGeom prst="rect">
            <a:avLst/>
          </a:prstGeom>
        </p:spPr>
      </p:pic>
      <p:pic>
        <p:nvPicPr>
          <p:cNvPr id="4" name="Picture 3" descr="Global B2B E-commerce in Agriculture Market">
            <a:extLst>
              <a:ext uri="{FF2B5EF4-FFF2-40B4-BE49-F238E27FC236}">
                <a16:creationId xmlns:a16="http://schemas.microsoft.com/office/drawing/2014/main" id="{0D7AA839-F728-70FC-76F0-0D6A4E6FD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9904"/>
            <a:ext cx="5343742" cy="3562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813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Categorias</a:t>
            </a:r>
            <a:r>
              <a:rPr lang="en-GB" sz="4400" dirty="0"/>
              <a:t> de </a:t>
            </a:r>
            <a:r>
              <a:rPr lang="en-GB" sz="4400" dirty="0" err="1"/>
              <a:t>comércio</a:t>
            </a:r>
            <a:r>
              <a:rPr lang="en-GB" sz="4400" dirty="0"/>
              <a:t> </a:t>
            </a:r>
            <a:r>
              <a:rPr lang="en-GB" sz="4400" dirty="0" err="1"/>
              <a:t>eletrónico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46104"/>
            <a:ext cx="4908259" cy="4560452"/>
          </a:xfrm>
        </p:spPr>
        <p:txBody>
          <a:bodyPr>
            <a:noAutofit/>
          </a:bodyPr>
          <a:lstStyle/>
          <a:p>
            <a:pPr algn="just"/>
            <a:r>
              <a:rPr lang="pt-PT" dirty="0">
                <a:ea typeface="Times New Roman" panose="02020603050405020304" pitchFamily="18" charset="0"/>
              </a:rPr>
              <a:t>Existem várias categorias de modelos de negócio de comércio eletrónico</a:t>
            </a:r>
            <a:r>
              <a:rPr lang="en-US" dirty="0">
                <a:effectLst/>
                <a:ea typeface="Times New Roman" panose="02020603050405020304" pitchFamily="18" charset="0"/>
              </a:rPr>
              <a:t>: 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Business-to-Business (B2B):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200" dirty="0">
                <a:ea typeface="Times New Roman" panose="02020603050405020304" pitchFamily="18" charset="0"/>
              </a:rPr>
              <a:t>Business-to-Business, vulgarmente conhecido como B2B, envolve transações que ocorrem entre duas empresas distintas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 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Business-to-Consumer (B2C):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200" dirty="0">
                <a:ea typeface="Times New Roman" panose="02020603050405020304" pitchFamily="18" charset="0"/>
              </a:rPr>
              <a:t>Business-to-</a:t>
            </a:r>
            <a:r>
              <a:rPr lang="pt-PT" sz="1200" dirty="0" err="1">
                <a:ea typeface="Times New Roman" panose="02020603050405020304" pitchFamily="18" charset="0"/>
              </a:rPr>
              <a:t>Consumer</a:t>
            </a:r>
            <a:r>
              <a:rPr lang="pt-PT" sz="1200" dirty="0">
                <a:ea typeface="Times New Roman" panose="02020603050405020304" pitchFamily="18" charset="0"/>
              </a:rPr>
              <a:t>, ou B2C, em que as empresas atendem diretamente o consumidor final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 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Consumer-to-Consumer (C2C):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200" dirty="0">
                <a:ea typeface="Times New Roman" panose="02020603050405020304" pitchFamily="18" charset="0"/>
              </a:rPr>
              <a:t>O modelo </a:t>
            </a:r>
            <a:r>
              <a:rPr lang="pt-PT" sz="1200" dirty="0" err="1">
                <a:ea typeface="Times New Roman" panose="02020603050405020304" pitchFamily="18" charset="0"/>
              </a:rPr>
              <a:t>Consumer</a:t>
            </a:r>
            <a:r>
              <a:rPr lang="pt-PT" sz="1200" dirty="0">
                <a:ea typeface="Times New Roman" panose="02020603050405020304" pitchFamily="18" charset="0"/>
              </a:rPr>
              <a:t>-to-</a:t>
            </a:r>
            <a:r>
              <a:rPr lang="pt-PT" sz="1200" dirty="0" err="1">
                <a:ea typeface="Times New Roman" panose="02020603050405020304" pitchFamily="18" charset="0"/>
              </a:rPr>
              <a:t>Consumer</a:t>
            </a:r>
            <a:r>
              <a:rPr lang="pt-PT" sz="1200" dirty="0">
                <a:ea typeface="Times New Roman" panose="02020603050405020304" pitchFamily="18" charset="0"/>
              </a:rPr>
              <a:t>, abreviado como C2C, facilita as transações entre os próprios consumidores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Consumer-to-Business (C2B):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200" dirty="0">
                <a:ea typeface="Times New Roman" panose="02020603050405020304" pitchFamily="18" charset="0"/>
              </a:rPr>
              <a:t>os consumidores oferecem os seus produtos ou serviços diretamente às empresas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 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Business-to-Administration (B2A):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200" dirty="0">
                <a:ea typeface="Times New Roman" panose="02020603050405020304" pitchFamily="18" charset="0"/>
              </a:rPr>
              <a:t>Business-to-</a:t>
            </a:r>
            <a:r>
              <a:rPr lang="pt-PT" sz="1200" dirty="0" err="1">
                <a:ea typeface="Times New Roman" panose="02020603050405020304" pitchFamily="18" charset="0"/>
              </a:rPr>
              <a:t>Administration</a:t>
            </a:r>
            <a:r>
              <a:rPr lang="pt-PT" sz="1200" dirty="0">
                <a:ea typeface="Times New Roman" panose="02020603050405020304" pitchFamily="18" charset="0"/>
              </a:rPr>
              <a:t>, ou B2A, engloba as </a:t>
            </a:r>
            <a:r>
              <a:rPr lang="pt-PT" sz="1200" dirty="0" err="1">
                <a:ea typeface="Times New Roman" panose="02020603050405020304" pitchFamily="18" charset="0"/>
              </a:rPr>
              <a:t>transacções</a:t>
            </a:r>
            <a:r>
              <a:rPr lang="pt-PT" sz="1200" dirty="0">
                <a:ea typeface="Times New Roman" panose="02020603050405020304" pitchFamily="18" charset="0"/>
              </a:rPr>
              <a:t> que ocorrem entre empresas e a administração pública ou agências governamentais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 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Consumer-to-Administration (C2A):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200" dirty="0" err="1">
                <a:ea typeface="Times New Roman" panose="02020603050405020304" pitchFamily="18" charset="0"/>
              </a:rPr>
              <a:t>Consumer</a:t>
            </a:r>
            <a:r>
              <a:rPr lang="pt-PT" sz="1200" dirty="0">
                <a:ea typeface="Times New Roman" panose="02020603050405020304" pitchFamily="18" charset="0"/>
              </a:rPr>
              <a:t>-to-</a:t>
            </a:r>
            <a:r>
              <a:rPr lang="pt-PT" sz="1200" dirty="0" err="1">
                <a:ea typeface="Times New Roman" panose="02020603050405020304" pitchFamily="18" charset="0"/>
              </a:rPr>
              <a:t>Administration</a:t>
            </a:r>
            <a:r>
              <a:rPr lang="pt-PT" sz="1200" dirty="0">
                <a:ea typeface="Times New Roman" panose="02020603050405020304" pitchFamily="18" charset="0"/>
              </a:rPr>
              <a:t>, abreviado como C2A, envolve transações entre consumidores individuais e a administração pública ou agências governamentais.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pt-PT" sz="1200" b="1" dirty="0">
                <a:ea typeface="Times New Roman" panose="02020603050405020304" pitchFamily="18" charset="0"/>
              </a:rPr>
              <a:t>Comércio móvel</a:t>
            </a:r>
            <a:r>
              <a:rPr lang="en-GB" sz="1200" b="1" dirty="0">
                <a:effectLst/>
                <a:ea typeface="Times New Roman" panose="02020603050405020304" pitchFamily="18" charset="0"/>
              </a:rPr>
              <a:t> (m-commerce):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200" dirty="0">
                <a:ea typeface="Times New Roman" panose="02020603050405020304" pitchFamily="18" charset="0"/>
              </a:rPr>
              <a:t>O comércio móvel, geralmente referido como </a:t>
            </a:r>
            <a:r>
              <a:rPr lang="pt-PT" sz="1200" dirty="0" err="1">
                <a:ea typeface="Times New Roman" panose="02020603050405020304" pitchFamily="18" charset="0"/>
              </a:rPr>
              <a:t>m-commerce</a:t>
            </a:r>
            <a:r>
              <a:rPr lang="pt-PT" sz="1200" dirty="0">
                <a:ea typeface="Times New Roman" panose="02020603050405020304" pitchFamily="18" charset="0"/>
              </a:rPr>
              <a:t>, significa transações de comércio eletrónico que são realizadas através de dispositivos móveis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6575779" y="5848958"/>
            <a:ext cx="5181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Tipos de comércio eletrónico (fonte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investopedia.com)</a:t>
            </a:r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34" y="1819539"/>
            <a:ext cx="440606" cy="440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32D04-1AF7-857F-9F05-2E87268EE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04" y="2207178"/>
            <a:ext cx="6006962" cy="35265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62946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Plataformas</a:t>
            </a:r>
            <a:r>
              <a:rPr lang="en-GB" sz="4400" dirty="0"/>
              <a:t> de </a:t>
            </a:r>
            <a:r>
              <a:rPr lang="en-GB" sz="4400" dirty="0" err="1"/>
              <a:t>comércio</a:t>
            </a:r>
            <a:r>
              <a:rPr lang="en-GB" sz="4400" dirty="0"/>
              <a:t> </a:t>
            </a:r>
            <a:r>
              <a:rPr lang="en-GB" sz="4400" dirty="0" err="1"/>
              <a:t>eletrónico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46104"/>
            <a:ext cx="5025789" cy="5092846"/>
          </a:xfrm>
        </p:spPr>
        <p:txBody>
          <a:bodyPr>
            <a:noAutofit/>
          </a:bodyPr>
          <a:lstStyle/>
          <a:p>
            <a:pPr algn="just"/>
            <a:r>
              <a:rPr lang="pt-PT" dirty="0">
                <a:ea typeface="Times New Roman" panose="02020603050405020304" pitchFamily="18" charset="0"/>
              </a:rPr>
              <a:t>Existem várias plataformas de comércio eletrónico para agricultores </a:t>
            </a:r>
            <a:r>
              <a:rPr lang="en-US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Shopify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</a:t>
            </a:r>
            <a:r>
              <a:rPr lang="pt-PT" sz="1200" dirty="0">
                <a:ea typeface="Times New Roman" panose="02020603050405020304" pitchFamily="18" charset="0"/>
              </a:rPr>
              <a:t>Uma plataforma versátil que permite aos agricultores criarem a sua loja online com facilidade. Oferece vários modelos, </a:t>
            </a:r>
            <a:r>
              <a:rPr lang="pt-PT" sz="1200" dirty="0" err="1">
                <a:ea typeface="Times New Roman" panose="02020603050405020304" pitchFamily="18" charset="0"/>
              </a:rPr>
              <a:t>gateways</a:t>
            </a:r>
            <a:r>
              <a:rPr lang="pt-PT" sz="1200" dirty="0">
                <a:ea typeface="Times New Roman" panose="02020603050405020304" pitchFamily="18" charset="0"/>
              </a:rPr>
              <a:t> de pagamento e é particularmente fácil de utilizar.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WooCommerce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</a:t>
            </a:r>
            <a:r>
              <a:rPr lang="pt-PT" sz="1200" dirty="0">
                <a:ea typeface="Times New Roman" panose="02020603050405020304" pitchFamily="18" charset="0"/>
              </a:rPr>
              <a:t>Uma plataforma versátil que permite aos agricultores criarem a sua loja online com facilidade. Oferece vários modelos, </a:t>
            </a:r>
            <a:r>
              <a:rPr lang="pt-PT" sz="1200" dirty="0" err="1">
                <a:ea typeface="Times New Roman" panose="02020603050405020304" pitchFamily="18" charset="0"/>
              </a:rPr>
              <a:t>gateways</a:t>
            </a:r>
            <a:r>
              <a:rPr lang="pt-PT" sz="1200" dirty="0">
                <a:ea typeface="Times New Roman" panose="02020603050405020304" pitchFamily="18" charset="0"/>
              </a:rPr>
              <a:t> de pagamento e é particularmente fácil de utilizar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Etsy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</a:t>
            </a:r>
            <a:r>
              <a:rPr lang="pt-PT" sz="1200" dirty="0">
                <a:ea typeface="Times New Roman" panose="02020603050405020304" pitchFamily="18" charset="0"/>
              </a:rPr>
              <a:t>Embora tradicionalmente se destine a artesanato e artigos feitos à mão, o </a:t>
            </a:r>
            <a:r>
              <a:rPr lang="pt-PT" sz="1200" dirty="0" err="1">
                <a:ea typeface="Times New Roman" panose="02020603050405020304" pitchFamily="18" charset="0"/>
              </a:rPr>
              <a:t>Etsy</a:t>
            </a:r>
            <a:r>
              <a:rPr lang="pt-PT" sz="1200" dirty="0">
                <a:ea typeface="Times New Roman" panose="02020603050405020304" pitchFamily="18" charset="0"/>
              </a:rPr>
              <a:t> pode ser uma plataforma para produtos agrícolas biológicos, artesanais ou especializados. Tem uma vasta base de utilizadores que procuram artigos únicos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effectLst/>
                <a:ea typeface="Times New Roman" panose="02020603050405020304" pitchFamily="18" charset="0"/>
              </a:rPr>
              <a:t>Amazon &amp; eBay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</a:t>
            </a:r>
            <a:r>
              <a:rPr lang="pt-PT" sz="1200" dirty="0">
                <a:ea typeface="Times New Roman" panose="02020603050405020304" pitchFamily="18" charset="0"/>
              </a:rPr>
              <a:t>Amazon e eBay: Estes mercados globais têm secções dedicadas a alimentos gourmet e biológicos. Os agricultores podem listar os seus produtos aqui, mas a concorrência é elevada e pode haver mais taxas envolvidas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 err="1">
                <a:effectLst/>
                <a:ea typeface="Times New Roman" panose="02020603050405020304" pitchFamily="18" charset="0"/>
              </a:rPr>
              <a:t>Farmigo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</a:t>
            </a:r>
            <a:r>
              <a:rPr lang="pt-PT" sz="1200" dirty="0">
                <a:ea typeface="Times New Roman" panose="02020603050405020304" pitchFamily="18" charset="0"/>
              </a:rPr>
              <a:t>Especificamente concebido para os agricultores, o </a:t>
            </a:r>
            <a:r>
              <a:rPr lang="pt-PT" sz="1200" dirty="0" err="1">
                <a:ea typeface="Times New Roman" panose="02020603050405020304" pitchFamily="18" charset="0"/>
              </a:rPr>
              <a:t>Farmigo</a:t>
            </a:r>
            <a:r>
              <a:rPr lang="pt-PT" sz="1200" dirty="0">
                <a:ea typeface="Times New Roman" panose="02020603050405020304" pitchFamily="18" charset="0"/>
              </a:rPr>
              <a:t> permite que os produtores vendam diretamente aos consumidores. Centra-se em produtos frescos e ajuda na gestão de programas de agricultura apoiada pela comunidade (CSA)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GB" sz="1200" b="1" dirty="0" err="1">
                <a:effectLst/>
                <a:ea typeface="Times New Roman" panose="02020603050405020304" pitchFamily="18" charset="0"/>
              </a:rPr>
              <a:t>LocalHarvest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</a:t>
            </a:r>
            <a:r>
              <a:rPr lang="pt-PT" sz="1200" dirty="0">
                <a:ea typeface="Times New Roman" panose="02020603050405020304" pitchFamily="18" charset="0"/>
              </a:rPr>
              <a:t>Esta plataforma liga os agricultores aos consumidores locais. É ideal para pequenos agricultores que procuram vender na sua comunidade ou região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.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6172747" y="5717545"/>
            <a:ext cx="51810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Gestão de inventário da plataforma de comércio eletrónico </a:t>
            </a:r>
            <a:r>
              <a:rPr lang="pt-PT" sz="1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Shopify</a:t>
            </a:r>
            <a:r>
              <a:rPr lang="pt-PT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 (fonte </a:t>
            </a:r>
            <a:r>
              <a:rPr lang="en-GB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pageflows.com)</a:t>
            </a:r>
            <a:endParaRPr lang="en-G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34" y="1819539"/>
            <a:ext cx="440606" cy="440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AEEE6-5C6C-98A9-0EC6-2412EA011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89" y="2207780"/>
            <a:ext cx="5949877" cy="28123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1668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Comércio</a:t>
            </a:r>
            <a:r>
              <a:rPr lang="en-GB" sz="4400" dirty="0"/>
              <a:t> </a:t>
            </a:r>
            <a:r>
              <a:rPr lang="en-GB" sz="4400" dirty="0" err="1"/>
              <a:t>eletrónico</a:t>
            </a:r>
            <a:r>
              <a:rPr lang="en-GB" sz="4400" dirty="0"/>
              <a:t> </a:t>
            </a:r>
            <a:r>
              <a:rPr lang="en-GB" sz="4400" dirty="0" err="1"/>
              <a:t>na</a:t>
            </a:r>
            <a:r>
              <a:rPr lang="en-GB" sz="4400" dirty="0"/>
              <a:t> </a:t>
            </a:r>
            <a:r>
              <a:rPr lang="en-GB" sz="4400" dirty="0" err="1"/>
              <a:t>agricultura</a:t>
            </a:r>
            <a:r>
              <a:rPr lang="en-US" sz="4400" dirty="0"/>
              <a:t> (1/2)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533565"/>
            <a:ext cx="4766187" cy="5199698"/>
          </a:xfrm>
        </p:spPr>
        <p:txBody>
          <a:bodyPr>
            <a:noAutofit/>
          </a:bodyPr>
          <a:lstStyle/>
          <a:p>
            <a:pPr algn="just"/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</a:rPr>
              <a:t>A adoção do modelo de negócio adequado para uma empresa agrícola é extremamente importante. Existem várias alternativas que podem ser consideradas, tais como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400" b="1" dirty="0">
                <a:effectLst/>
                <a:ea typeface="Times New Roman" panose="02020603050405020304" pitchFamily="18" charset="0"/>
              </a:rPr>
              <a:t>Direct-to-Consumer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(D2C) </a:t>
            </a:r>
            <a:r>
              <a:rPr lang="pt-PT" sz="1400" dirty="0">
                <a:ea typeface="Times New Roman" panose="02020603050405020304" pitchFamily="18" charset="0"/>
              </a:rPr>
              <a:t>permite aos agricultores vender os seus produtos diretamente aos utilizadores finais, eliminando a necessidade de intermediários tradicionais como grossistas ou retalhistas. Esta abordagem é frequentemente facilitada através de plataformas em linha ou de sítios Web específicos onde os agricultores podem apresentar os seus produtos. Mercados agrícolas em linha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400" b="1" dirty="0" err="1">
                <a:ea typeface="Times New Roman" panose="02020603050405020304" pitchFamily="18" charset="0"/>
              </a:rPr>
              <a:t>Mercados</a:t>
            </a:r>
            <a:r>
              <a:rPr lang="en-GB" sz="1400" b="1" dirty="0">
                <a:ea typeface="Times New Roman" panose="02020603050405020304" pitchFamily="18" charset="0"/>
              </a:rPr>
              <a:t> </a:t>
            </a:r>
            <a:r>
              <a:rPr lang="en-GB" sz="1400" b="1" dirty="0" err="1">
                <a:ea typeface="Times New Roman" panose="02020603050405020304" pitchFamily="18" charset="0"/>
              </a:rPr>
              <a:t>agrícolas</a:t>
            </a:r>
            <a:r>
              <a:rPr lang="en-GB" sz="1400" b="1" dirty="0">
                <a:ea typeface="Times New Roman" panose="02020603050405020304" pitchFamily="18" charset="0"/>
              </a:rPr>
              <a:t> on line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400" b="1" dirty="0">
                <a:ea typeface="Times New Roman" panose="02020603050405020304" pitchFamily="18" charset="0"/>
              </a:rPr>
              <a:t>Agricultura por </a:t>
            </a:r>
            <a:r>
              <a:rPr lang="en-GB" sz="1400" b="1" dirty="0" err="1">
                <a:ea typeface="Times New Roman" panose="02020603050405020304" pitchFamily="18" charset="0"/>
              </a:rPr>
              <a:t>subscrição</a:t>
            </a:r>
            <a:r>
              <a:rPr lang="en-GB" sz="1400" b="1" dirty="0">
                <a:ea typeface="Times New Roman" panose="02020603050405020304" pitchFamily="18" charset="0"/>
              </a:rPr>
              <a:t>,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400" dirty="0">
                <a:ea typeface="Times New Roman" panose="02020603050405020304" pitchFamily="18" charset="0"/>
              </a:rPr>
              <a:t>Ao oferecer caixas personalizáveis, horários de entrega flexíveis e ao promover o apoio aos agricultores locais, os CSA podem assegurar um fluxo de rendimento consistente para os agricultores, garantindo simultaneamente produtos frescos para os consumidores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400" b="1" dirty="0">
                <a:effectLst/>
                <a:ea typeface="Times New Roman" panose="02020603050405020304" pitchFamily="18" charset="0"/>
              </a:rPr>
              <a:t>Agri-Input E-commerce Platforms </a:t>
            </a:r>
            <a:r>
              <a:rPr lang="pt-PT" sz="1400" dirty="0">
                <a:ea typeface="Times New Roman" panose="02020603050405020304" pitchFamily="18" charset="0"/>
              </a:rPr>
              <a:t>As plataformas de comércio eletrónico de insumos agrícolas são espaços em linha dedicados à venda de insumos agrícolas, incluindo sementes, fertilizantes e equipamento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604387" y="5682874"/>
            <a:ext cx="6257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8600" algn="ctr"/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Estratégias de modelos de negócio para o comércio eletrónico em empresas agrícolas (fonte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thinkshiftinc.com)</a:t>
            </a:r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34" y="1819539"/>
            <a:ext cx="440606" cy="440606"/>
          </a:xfrm>
          <a:prstGeom prst="rect">
            <a:avLst/>
          </a:prstGeom>
        </p:spPr>
      </p:pic>
      <p:pic>
        <p:nvPicPr>
          <p:cNvPr id="7" name="Picture 6" descr="E Commerce Table">
            <a:extLst>
              <a:ext uri="{FF2B5EF4-FFF2-40B4-BE49-F238E27FC236}">
                <a16:creationId xmlns:a16="http://schemas.microsoft.com/office/drawing/2014/main" id="{123B1CDD-9A3E-DED3-5F7F-7E70CEC5B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47" y="1639252"/>
            <a:ext cx="5540111" cy="39061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4256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Comércio</a:t>
            </a:r>
            <a:r>
              <a:rPr lang="en-GB" sz="4400" dirty="0"/>
              <a:t> </a:t>
            </a:r>
            <a:r>
              <a:rPr lang="en-GB" sz="4400" dirty="0" err="1"/>
              <a:t>eletrónico</a:t>
            </a:r>
            <a:r>
              <a:rPr lang="en-GB" sz="4400" dirty="0"/>
              <a:t> </a:t>
            </a:r>
            <a:r>
              <a:rPr lang="en-GB" sz="4400" dirty="0" err="1"/>
              <a:t>na</a:t>
            </a:r>
            <a:r>
              <a:rPr lang="en-GB" sz="4400" dirty="0"/>
              <a:t> </a:t>
            </a:r>
            <a:r>
              <a:rPr lang="en-GB" sz="4400" dirty="0" err="1"/>
              <a:t>agricultura</a:t>
            </a:r>
            <a:r>
              <a:rPr lang="en-US" sz="4400" dirty="0"/>
              <a:t>(2/2)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40" y="1628629"/>
            <a:ext cx="4989667" cy="5092846"/>
          </a:xfrm>
        </p:spPr>
        <p:txBody>
          <a:bodyPr>
            <a:noAutofit/>
          </a:bodyPr>
          <a:lstStyle/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Os leilões eletrónicos de produtos agrícolas </a:t>
            </a:r>
            <a:r>
              <a:rPr lang="pt-PT" sz="1500" dirty="0">
                <a:ea typeface="Times New Roman" panose="02020603050405020304" pitchFamily="18" charset="0"/>
              </a:rPr>
              <a:t>são plataformas de leilões em linha, nas quais os agricultores podem colocar os seus produtos à disposição dos compradores para licitação. O êxito deste modelo depende de um processo de licitação transparente, da definição de normas de qualidade rigorosas e da oferta de opções de pagamento seguras. É um modelo que pode permitir aos agricultores obter os melhores preços possíveis para os seus produtos.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As plataformas de agroturismo </a:t>
            </a:r>
            <a:r>
              <a:rPr lang="pt-PT" sz="1500" dirty="0">
                <a:ea typeface="Times New Roman" panose="02020603050405020304" pitchFamily="18" charset="0"/>
              </a:rPr>
              <a:t>promovem estadias em quintas, workshops agrícolas e experiências gastronómicas "da quinta para a mesa", oferecendo aos habitantes das cidades uma fatia da vida rural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 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As lojas de produtos de valor acrescentado </a:t>
            </a:r>
            <a:r>
              <a:rPr lang="pt-PT" sz="1500" dirty="0">
                <a:ea typeface="Times New Roman" panose="02020603050405020304" pitchFamily="18" charset="0"/>
              </a:rPr>
              <a:t>centram-se na venda de produtos que oferecem mais do que apenas os produtos agrícolas básicos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 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500" b="1" dirty="0">
                <a:effectLst/>
                <a:ea typeface="Times New Roman" panose="02020603050405020304" pitchFamily="18" charset="0"/>
              </a:rPr>
              <a:t>Farming-as-a-Service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 (</a:t>
            </a:r>
            <a:r>
              <a:rPr lang="en-GB" sz="1500" dirty="0" err="1">
                <a:effectLst/>
                <a:ea typeface="Times New Roman" panose="02020603050405020304" pitchFamily="18" charset="0"/>
              </a:rPr>
              <a:t>FaaS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) </a:t>
            </a:r>
            <a:r>
              <a:rPr lang="pt-PT" sz="1500" dirty="0">
                <a:ea typeface="Times New Roman" panose="02020603050405020304" pitchFamily="18" charset="0"/>
              </a:rPr>
              <a:t>é um modelo em que os consumidores podem "alugar" um terreno agrícola e decidir quais as culturas que nele serão cultivadas. O cultivo efetivo é assegurado pelo agricultor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 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84607" y="5717545"/>
            <a:ext cx="6172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8600" algn="ctr"/>
            <a:r>
              <a:rPr lang="pt-PT" sz="1100" dirty="0">
                <a:ea typeface="Times New Roman" panose="02020603050405020304" pitchFamily="18" charset="0"/>
              </a:rPr>
              <a:t>Estratégias de modelos de negócios para comércio eletrónico em empresas agrícolas (fonte</a:t>
            </a:r>
            <a:r>
              <a:rPr lang="en-GB" sz="1100" dirty="0">
                <a:effectLst/>
                <a:ea typeface="Times New Roman" panose="02020603050405020304" pitchFamily="18" charset="0"/>
              </a:rPr>
              <a:t>: Agriculture Journal)</a:t>
            </a:r>
            <a:r>
              <a:rPr lang="en-GR" sz="1100" dirty="0">
                <a:effectLst/>
              </a:rPr>
              <a:t> </a:t>
            </a:r>
            <a:endParaRPr lang="en-GR" sz="11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5" y="1655316"/>
            <a:ext cx="440606" cy="440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6FFA0-9BB2-CA49-A1A0-B0887B00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88" y="2039842"/>
            <a:ext cx="5871237" cy="33645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5676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3600" dirty="0"/>
              <a:t>Comércio eletrónico na agricultura: dicas de sucesso </a:t>
            </a:r>
            <a:r>
              <a:rPr lang="en-US" sz="3600" dirty="0"/>
              <a:t>(1/2)</a:t>
            </a:r>
            <a:endParaRPr lang="en-GB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40" y="1628629"/>
            <a:ext cx="5277260" cy="5092846"/>
          </a:xfrm>
        </p:spPr>
        <p:txBody>
          <a:bodyPr>
            <a:noAutofit/>
          </a:bodyPr>
          <a:lstStyle/>
          <a:p>
            <a:pPr algn="just"/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</a:rPr>
              <a:t>O comércio eletrónico não é apenas uma questão de compra e venda; trata-se de criar uma experiência digital completa para os seus clientes. Para quem trabalha no sector agrícola, isto abre um mundo de oportunidades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O local é leal: </a:t>
            </a:r>
            <a:r>
              <a:rPr lang="pt-PT" sz="1500" dirty="0">
                <a:ea typeface="Times New Roman" panose="02020603050405020304" pitchFamily="18" charset="0"/>
              </a:rPr>
              <a:t>Muitos consumidores procuram ativamente produtos locais devido à sua frescura e para apoiar as economias locais. Destacar a origem local dos seus produtos pode ser um ponto de venda único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Contar histórias vende: </a:t>
            </a:r>
            <a:r>
              <a:rPr lang="pt-PT" sz="1500" dirty="0">
                <a:ea typeface="Times New Roman" panose="02020603050405020304" pitchFamily="18" charset="0"/>
              </a:rPr>
              <a:t>Partilhar o percurso dos seus produtos, desde a semente até à mesa, pode criar uma ligação com os consumidores. Quer se trate da história da sua exploração agrícola, dos desafios que ultrapassou ou das práticas sustentáveis que emprega, a sua história pode distingui-lo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Visitas digitais à quinta: </a:t>
            </a:r>
            <a:r>
              <a:rPr lang="pt-PT" sz="1500" dirty="0">
                <a:ea typeface="Times New Roman" panose="02020603050405020304" pitchFamily="18" charset="0"/>
              </a:rPr>
              <a:t>As visitas virtuais à quinta podem ser uma excelente forma de envolver os clientes. Com a ajuda de vídeos ou de transmissão em direto, pode oferecer uma visão dos bastidores das suas operações, apresentando a sua equipa e mostrando o cuidado que é necessário para produzir cada produto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5" y="1655316"/>
            <a:ext cx="440606" cy="440606"/>
          </a:xfrm>
          <a:prstGeom prst="rect">
            <a:avLst/>
          </a:prstGeom>
        </p:spPr>
      </p:pic>
      <p:pic>
        <p:nvPicPr>
          <p:cNvPr id="10" name="Picture 9" descr="A person looking at a computer with icons around it&#10;&#10;Description automatically generated">
            <a:extLst>
              <a:ext uri="{FF2B5EF4-FFF2-40B4-BE49-F238E27FC236}">
                <a16:creationId xmlns:a16="http://schemas.microsoft.com/office/drawing/2014/main" id="{9E77A927-08EB-FDB0-5701-1BA2EB858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516" y="2033638"/>
            <a:ext cx="5710890" cy="3070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130442-2E78-EE58-D6EE-B4DBAA20B642}"/>
              </a:ext>
            </a:extLst>
          </p:cNvPr>
          <p:cNvSpPr txBox="1"/>
          <p:nvPr/>
        </p:nvSpPr>
        <p:spPr>
          <a:xfrm>
            <a:off x="5977066" y="5337764"/>
            <a:ext cx="6172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8600" algn="ctr"/>
            <a:r>
              <a:rPr lang="en-GB" sz="1100" dirty="0">
                <a:effectLst/>
                <a:ea typeface="Times New Roman" panose="02020603050405020304" pitchFamily="18" charset="0"/>
              </a:rPr>
              <a:t>(Fonte: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Nivida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Software)</a:t>
            </a:r>
            <a:endParaRPr lang="en-GR" sz="11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38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3600" dirty="0"/>
              <a:t>Comércio eletrónico na agricultura: dicas de sucesso </a:t>
            </a:r>
            <a:r>
              <a:rPr lang="en-US" sz="3600" dirty="0"/>
              <a:t>(2/2)</a:t>
            </a:r>
            <a:endParaRPr lang="en-GB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40" y="1490696"/>
            <a:ext cx="5117896" cy="5092846"/>
          </a:xfrm>
        </p:spPr>
        <p:txBody>
          <a:bodyPr>
            <a:noAutofit/>
          </a:bodyPr>
          <a:lstStyle/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O feedback é ouro: </a:t>
            </a:r>
            <a:r>
              <a:rPr lang="pt-PT" sz="1500" dirty="0">
                <a:ea typeface="Times New Roman" panose="02020603050405020304" pitchFamily="18" charset="0"/>
              </a:rPr>
              <a:t>Incentive as críticas e o feedback sobre os seus produtos. Isto não só cria confiança junto dos potenciais compradores, como também fornece informações valiosas sobre áreas a melhorar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Promoções sazonais: </a:t>
            </a:r>
            <a:r>
              <a:rPr lang="pt-PT" sz="1500" dirty="0">
                <a:ea typeface="Times New Roman" panose="02020603050405020304" pitchFamily="18" charset="0"/>
              </a:rPr>
              <a:t>Oferecer descontos sazonais ou promover produtos que estejam na época certa pode atrair mais clientes. Além disso, incentiva os consumidores a experimentar produtos diferentes ao longo do ano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Questões de sustentabilidade: </a:t>
            </a:r>
            <a:r>
              <a:rPr lang="pt-PT" sz="1500" dirty="0">
                <a:ea typeface="Times New Roman" panose="02020603050405020304" pitchFamily="18" charset="0"/>
              </a:rPr>
              <a:t>Com a crescente consciencialização para as questões ambientais, apresentar as suas práticas agrícolas sustentáveis pode atrair consumidores preocupados com o ambiente. Quer se trate da conservação da água, da agricultura biológica ou da utilização de fontes de energia renováveis, estas práticas podem ser destacadas na sua estratégia de comércio eletrónico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500" b="1" dirty="0">
                <a:ea typeface="Times New Roman" panose="02020603050405020304" pitchFamily="18" charset="0"/>
              </a:rPr>
              <a:t>Otimização para dispositivos móveis: </a:t>
            </a:r>
            <a:r>
              <a:rPr lang="pt-PT" sz="1500" dirty="0">
                <a:ea typeface="Times New Roman" panose="02020603050405020304" pitchFamily="18" charset="0"/>
              </a:rPr>
              <a:t>Uma parte significativa das compras online é efetuada através de dispositivos móveis. Garantir que a sua plataforma de comércio eletrónico é compatível com dispositivos móveis pode melhorar a experiência do utilizador e aumentar as vendas</a:t>
            </a:r>
            <a:r>
              <a:rPr lang="en-GB" sz="1500" dirty="0">
                <a:effectLst/>
                <a:ea typeface="Times New Roman" panose="02020603050405020304" pitchFamily="18" charset="0"/>
              </a:rPr>
              <a:t>.</a:t>
            </a:r>
            <a:endParaRPr lang="en-GR" sz="15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pic>
        <p:nvPicPr>
          <p:cNvPr id="9" name="Picture 8" descr="A white circle with blue circles and a globe&#10;&#10;Description automatically generated">
            <a:extLst>
              <a:ext uri="{FF2B5EF4-FFF2-40B4-BE49-F238E27FC236}">
                <a16:creationId xmlns:a16="http://schemas.microsoft.com/office/drawing/2014/main" id="{240E4AF3-6659-DCC9-A21E-6DFEBAF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5" y="1655316"/>
            <a:ext cx="440606" cy="440606"/>
          </a:xfrm>
          <a:prstGeom prst="rect">
            <a:avLst/>
          </a:prstGeom>
        </p:spPr>
      </p:pic>
      <p:pic>
        <p:nvPicPr>
          <p:cNvPr id="7" name="Picture 6" descr="A field with icons and symbols&#10;&#10;Description automatically generated with medium confidence">
            <a:extLst>
              <a:ext uri="{FF2B5EF4-FFF2-40B4-BE49-F238E27FC236}">
                <a16:creationId xmlns:a16="http://schemas.microsoft.com/office/drawing/2014/main" id="{C94E0E7D-D222-0B10-875B-D5E72CC1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148" y="1787218"/>
            <a:ext cx="5767177" cy="3839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02C6F8-0084-6329-21BC-7682F7866D1A}"/>
              </a:ext>
            </a:extLst>
          </p:cNvPr>
          <p:cNvSpPr txBox="1"/>
          <p:nvPr/>
        </p:nvSpPr>
        <p:spPr>
          <a:xfrm>
            <a:off x="5936636" y="5781151"/>
            <a:ext cx="6172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8600" algn="ctr"/>
            <a:r>
              <a:rPr lang="en-GB" sz="1100" dirty="0">
                <a:effectLst/>
                <a:ea typeface="Times New Roman" panose="02020603050405020304" pitchFamily="18" charset="0"/>
              </a:rPr>
              <a:t>(Fonte: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digitaljournal.com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)</a:t>
            </a:r>
            <a:endParaRPr lang="en-GR" sz="11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06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380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US" sz="4400" dirty="0"/>
              <a:t>Atividade#3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40" y="1628629"/>
            <a:ext cx="10596512" cy="3356326"/>
          </a:xfrm>
        </p:spPr>
        <p:txBody>
          <a:bodyPr>
            <a:noAutofit/>
          </a:bodyPr>
          <a:lstStyle/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E-Commerce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2B11A-DB36-DC9B-691A-C84EA9AB8F13}"/>
              </a:ext>
            </a:extLst>
          </p:cNvPr>
          <p:cNvSpPr txBox="1"/>
          <p:nvPr/>
        </p:nvSpPr>
        <p:spPr>
          <a:xfrm>
            <a:off x="1067006" y="2090050"/>
            <a:ext cx="100999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/>
            <a:endParaRPr lang="en-GB" sz="1800" dirty="0">
              <a:solidFill>
                <a:srgbClr val="374151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457200" algn="ctr"/>
            <a:r>
              <a:rPr lang="en-GB" b="1" dirty="0" err="1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Estudo</a:t>
            </a:r>
            <a:r>
              <a:rPr lang="en-GB" b="1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de </a:t>
            </a:r>
            <a:r>
              <a:rPr lang="en-GB" b="1" dirty="0" err="1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caso</a:t>
            </a:r>
            <a:endParaRPr lang="en-GB" b="1" dirty="0">
              <a:solidFill>
                <a:srgbClr val="374151"/>
              </a:solidFill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457200" algn="ctr"/>
            <a:r>
              <a:rPr lang="pt-PT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Green Acres </a:t>
            </a:r>
            <a:r>
              <a:rPr lang="pt-PT" dirty="0" err="1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Farm</a:t>
            </a:r>
            <a:r>
              <a:rPr lang="pt-PT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", uma empresa familiar especializada em produtos biológicos, à medida que transita dos métodos de venda tradicionais para um modelo de negócio de comércio eletrónico. Anteriormente, a Green Acres vendia principalmente frutas e legumes frescos e orgânicos em mercados de agricultores locais e através de programas de agricultura apoiada pela comunidade (CSA). A empresa mudou estrategicamente para uma plataforma de comércio eletrónico especificamente concebida para vender a sua gama de produtos biológicos, incluindo tomates da herança, folhas verdes, raízes de legumes e frutas da época. </a:t>
            </a:r>
          </a:p>
          <a:p>
            <a:pPr marL="457200" algn="ctr"/>
            <a:endParaRPr lang="pt-PT" sz="1800" i="1" dirty="0">
              <a:solidFill>
                <a:srgbClr val="374151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457200" algn="ctr"/>
            <a:r>
              <a:rPr lang="pt-PT" i="1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Que tipo de modelo de comércio eletrónico contribuirá mais para o crescimento do negócio e para a sustentabilidade da Green Acres </a:t>
            </a:r>
            <a:r>
              <a:rPr lang="pt-PT" i="1" dirty="0" err="1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Farm</a:t>
            </a:r>
            <a:r>
              <a:rPr lang="pt-PT" i="1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e que fatores-chave devem ser considerados por outras empresas agrícolas que pretendam adotar um modelo semelhante</a:t>
            </a:r>
            <a:r>
              <a:rPr lang="en-GB" sz="1800" i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?</a:t>
            </a:r>
            <a:endParaRPr lang="en-GR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43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48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3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3523"/>
            <a:ext cx="6904839" cy="1263273"/>
          </a:xfrm>
        </p:spPr>
        <p:txBody>
          <a:bodyPr anchor="b">
            <a:normAutofit fontScale="90000"/>
          </a:bodyPr>
          <a:lstStyle/>
          <a:p>
            <a:r>
              <a:rPr lang="pt-PT" sz="4400" dirty="0"/>
              <a:t>O que é a investigação digital</a:t>
            </a:r>
            <a:r>
              <a:rPr lang="en-GB" sz="4400" dirty="0"/>
              <a:t>?</a:t>
            </a:r>
          </a:p>
        </p:txBody>
      </p:sp>
      <p:pic>
        <p:nvPicPr>
          <p:cNvPr id="7" name="Picture 6" descr="A hand touching a globe&#10;&#10;Description automatically generated">
            <a:extLst>
              <a:ext uri="{FF2B5EF4-FFF2-40B4-BE49-F238E27FC236}">
                <a16:creationId xmlns:a16="http://schemas.microsoft.com/office/drawing/2014/main" id="{4E69A606-9675-A0E7-C0C4-6DF688B9F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32" y="1709102"/>
            <a:ext cx="6172200" cy="3703320"/>
          </a:xfrm>
          <a:prstGeom prst="rect">
            <a:avLst/>
          </a:prstGeom>
          <a:noFill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375" y="1709102"/>
            <a:ext cx="4077900" cy="4529774"/>
          </a:xfrm>
        </p:spPr>
        <p:txBody>
          <a:bodyPr>
            <a:noAutofit/>
          </a:bodyPr>
          <a:lstStyle/>
          <a:p>
            <a:pPr algn="just"/>
            <a:r>
              <a:rPr lang="pt-PT" sz="1800" b="1" dirty="0"/>
              <a:t>A investigação digital </a:t>
            </a:r>
            <a:r>
              <a:rPr lang="pt-PT" sz="1800" dirty="0"/>
              <a:t>implica a utilização de ferramentas e tecnologias digitais para efetuar e facilitar a investigação</a:t>
            </a:r>
            <a:r>
              <a:rPr lang="en-GB" sz="1800" dirty="0"/>
              <a:t>. </a:t>
            </a:r>
          </a:p>
          <a:p>
            <a:pPr algn="just"/>
            <a:r>
              <a:rPr lang="pt-PT" sz="1800" dirty="0"/>
              <a:t>Isto inclui a recolha e análise de dados através de inquéritos em linha e da análise de grandes volumes de dados, o acesso à informação através de bibliotecas e bases de dados digitais, a colaboração através de plataformas baseadas na nuvem e a divulgação de resultados através de publicações digitais, como jornais eletrónicos e blogues</a:t>
            </a:r>
            <a:r>
              <a:rPr lang="en-GB" sz="1800" dirty="0"/>
              <a:t>.</a:t>
            </a:r>
          </a:p>
          <a:p>
            <a:pPr algn="just"/>
            <a:r>
              <a:rPr lang="pt-PT" sz="1800" dirty="0"/>
              <a:t>A investigação digital aumenta a </a:t>
            </a:r>
            <a:r>
              <a:rPr lang="pt-PT" sz="1800" u="sng" dirty="0"/>
              <a:t>eficiência</a:t>
            </a:r>
            <a:r>
              <a:rPr lang="pt-PT" sz="1800" dirty="0"/>
              <a:t>, o âmbito e a </a:t>
            </a:r>
            <a:r>
              <a:rPr lang="pt-PT" sz="1800" u="sng" dirty="0"/>
              <a:t>acessibilidade da investigação</a:t>
            </a:r>
            <a:r>
              <a:rPr lang="pt-PT" sz="1800" dirty="0"/>
              <a:t>, permitindo uma análise mais exaustiva e uma maior difusão dos resultados</a:t>
            </a:r>
            <a:r>
              <a:rPr lang="en-GB" sz="1800" dirty="0"/>
              <a:t>.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11196E82-FA84-1CE8-58E2-1B2C40C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7" y="1792156"/>
            <a:ext cx="722189" cy="7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21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pt-PT" dirty="0"/>
              <a:t>O que é o marketing digital?</a:t>
            </a:r>
          </a:p>
          <a:p>
            <a:r>
              <a:rPr lang="pt-PT" dirty="0"/>
              <a:t>Marketing digital para agricultores.</a:t>
            </a:r>
          </a:p>
          <a:p>
            <a:r>
              <a:rPr lang="pt-PT" dirty="0"/>
              <a:t>Compreender os clientes.</a:t>
            </a:r>
          </a:p>
          <a:p>
            <a:r>
              <a:rPr lang="pt-PT" dirty="0"/>
              <a:t>Conceber uma estratégia.</a:t>
            </a:r>
          </a:p>
          <a:p>
            <a:r>
              <a:rPr lang="pt-PT" dirty="0"/>
              <a:t>Metodologias e ferramentas de marketing.</a:t>
            </a:r>
            <a:endParaRPr lang="en-GB" dirty="0"/>
          </a:p>
          <a:p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3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/>
              <a:t>O que é Mercado Digital?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7896" y="1572576"/>
            <a:ext cx="4328504" cy="5148899"/>
          </a:xfrm>
        </p:spPr>
        <p:txBody>
          <a:bodyPr>
            <a:noAutofit/>
          </a:bodyPr>
          <a:lstStyle/>
          <a:p>
            <a:pPr algn="just"/>
            <a:r>
              <a:rPr lang="pt-PT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O marketing digital 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refere-se à utilização de plataformas em linha, dispositivos eletrónicos e canais digitais para promover e publicitar produtos, serviços e marcas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Engloba uma série de atividades que utilizam a Internet e os dispositivos eletrónicos para alcançar e interagir com um público mais vasto em tempo real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Os tipos básicos de marketing digital incluem a otimização dos motores de busca (SEO), a publicidade </a:t>
            </a:r>
            <a:r>
              <a:rPr lang="pt-PT" sz="18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pay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-per-</a:t>
            </a:r>
            <a:r>
              <a:rPr lang="pt-PT" sz="18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click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(PPC), o marketing de conteúdos, o marketing por correio eletrónico, o marketing de afiliados, as relações públicas em linha e o marketing nas redes sociais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456569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Capacidades de marketing modernas (</a:t>
            </a:r>
            <a:r>
              <a:rPr lang="pt-PT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fonteepl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McKinsey)</a:t>
            </a:r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C53C9-BC3F-E996-65EE-4ECE6DCC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530" y="1730335"/>
            <a:ext cx="5081270" cy="3590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6128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/>
              <a:t>Marketing digital para </a:t>
            </a:r>
            <a:r>
              <a:rPr lang="en-GB" sz="4400" dirty="0" err="1"/>
              <a:t>agricultores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880" y="1655145"/>
            <a:ext cx="5133140" cy="4583732"/>
          </a:xfrm>
        </p:spPr>
        <p:txBody>
          <a:bodyPr>
            <a:noAutofit/>
          </a:bodyPr>
          <a:lstStyle/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Para os agricultores, o marketing digital oferece uma infinidade de oportunidades: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dirty="0">
                <a:ea typeface="Times New Roman" panose="02020603050405020304" pitchFamily="18" charset="0"/>
              </a:rPr>
              <a:t>Com a otimização dos seus sítios Web para os motores de busca, os agricultores podem atrair tráfego orgânico e potenciais clientes que procuram produtos ou serviços agrícolas</a:t>
            </a:r>
            <a:r>
              <a:rPr lang="en-GB" dirty="0">
                <a:effectLst/>
                <a:ea typeface="Times New Roman" panose="02020603050405020304" pitchFamily="18" charset="0"/>
              </a:rPr>
              <a:t>. 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dirty="0">
                <a:ea typeface="Times New Roman" panose="02020603050405020304" pitchFamily="18" charset="0"/>
              </a:rPr>
              <a:t>O marketing de conteúdos, como a criação de blogues ou vídeos, pode ajudar os agricultores a informar o seu público sobre as práticas agrícolas, as vantagens dos produtos biológicos ou qualquer outro nicho em que se especializem</a:t>
            </a:r>
            <a:r>
              <a:rPr lang="en-GB" dirty="0">
                <a:effectLst/>
                <a:ea typeface="Times New Roman" panose="02020603050405020304" pitchFamily="18" charset="0"/>
              </a:rPr>
              <a:t>. 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dirty="0">
                <a:ea typeface="Times New Roman" panose="02020603050405020304" pitchFamily="18" charset="0"/>
              </a:rPr>
              <a:t>O marketing por correio eletrónico pode ser utilizado para atualizar os clientes sobre novos produtos, ofertas especiais ou eventos agrícolas</a:t>
            </a:r>
            <a:r>
              <a:rPr lang="en-GB" dirty="0">
                <a:effectLst/>
                <a:ea typeface="Times New Roman" panose="02020603050405020304" pitchFamily="18" charset="0"/>
              </a:rPr>
              <a:t>. 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dirty="0">
                <a:ea typeface="Times New Roman" panose="02020603050405020304" pitchFamily="18" charset="0"/>
              </a:rPr>
              <a:t>As plataformas de redes sociais oferecem um espaço para os agricultores se envolverem com a sua comunidade, partilharem histórias e obterem feedback</a:t>
            </a:r>
            <a:r>
              <a:rPr lang="en-GB" dirty="0">
                <a:effectLst/>
                <a:ea typeface="Times New Roman" panose="02020603050405020304" pitchFamily="18" charset="0"/>
              </a:rPr>
              <a:t>. </a:t>
            </a:r>
            <a:endParaRPr lang="en-GR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97573" y="5961877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Como é que o Marketing Digital pode transformar uma empresa (fonte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McKinsey)</a:t>
            </a:r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A2099-4214-F90F-5363-C8FE09858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021" y="1655144"/>
            <a:ext cx="4550021" cy="41641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6213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Marketing digital: compreender os clientes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879" y="1655144"/>
            <a:ext cx="4570937" cy="4590019"/>
          </a:xfrm>
        </p:spPr>
        <p:txBody>
          <a:bodyPr>
            <a:noAutofit/>
          </a:bodyPr>
          <a:lstStyle/>
          <a:p>
            <a:pPr algn="just"/>
            <a:r>
              <a:rPr lang="pt-PT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Compreender os clientes é essencial para criar conteúdos relevantes, mas também para os fornecer eficazmente</a:t>
            </a:r>
            <a:r>
              <a:rPr lang="en-GB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GR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>
                <a:ea typeface="Times New Roman" panose="02020603050405020304" pitchFamily="18" charset="0"/>
              </a:rPr>
              <a:t>Para compreender verdadeiramente este comportamento, as empresas precisam de uma combinação de dados pormenorizados e ferramentas avançadas. Estas ferramentas ajudam a analisar os segmentos de clientes, a identificar oportunidades e a prever ações futuras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>
                <a:ea typeface="Times New Roman" panose="02020603050405020304" pitchFamily="18" charset="0"/>
              </a:rPr>
              <a:t>As empresas devem compreender profundamente os percursos de decisão dos seus valiosos clientes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 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>
                <a:ea typeface="Times New Roman" panose="02020603050405020304" pitchFamily="18" charset="0"/>
              </a:rPr>
              <a:t>Quando os clientes têm uma experiência negativa, muitas vezes deixam de se envolver com a empresa. Garantir um percurso positivo do cliente significa que cada ponto de interação deve ser otimizado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 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>
                <a:ea typeface="Times New Roman" panose="02020603050405020304" pitchFamily="18" charset="0"/>
              </a:rPr>
              <a:t>Embora o marketing, as vendas e o apoio sejam intervenientes óbvios no percurso do cliente, existem outras funções cruciais, como a gestão e o cumprimento de encomendas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>
                <a:ea typeface="Times New Roman" panose="02020603050405020304" pitchFamily="18" charset="0"/>
              </a:rPr>
              <a:t>A conceção de uma campanha de marketing digital (para a agricultura) é essencial e um passo seguinte para compreender os seus clientes.</a:t>
            </a:r>
            <a:endParaRPr lang="en-GR" sz="13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720577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Tipos de marketing digital: uma abordagem por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.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radiancevisiongroup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(Fonte: radiancevisiongroup.com)</a:t>
            </a:r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D76DB-8ABF-ADCA-F6DE-AB689463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2009003"/>
            <a:ext cx="5861050" cy="3352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7900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Marketing digital: conceção de uma estratégia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879" y="1655144"/>
            <a:ext cx="4645537" cy="4590019"/>
          </a:xfrm>
        </p:spPr>
        <p:txBody>
          <a:bodyPr>
            <a:noAutofit/>
          </a:bodyPr>
          <a:lstStyle/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Existem inúmeras metodologias, estruturas e diretrizes para a conceção de uma estratégia de marketing digital. A maioria delas está de acordo quanto aos passos básicos necessários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t-PT" sz="1400" b="1" dirty="0">
                <a:ea typeface="Times New Roman" panose="02020603050405020304" pitchFamily="18" charset="0"/>
              </a:rPr>
              <a:t>Compreender o seu público: </a:t>
            </a:r>
            <a:r>
              <a:rPr lang="pt-PT" sz="1400" dirty="0">
                <a:ea typeface="Times New Roman" panose="02020603050405020304" pitchFamily="18" charset="0"/>
              </a:rPr>
              <a:t>Identificar os seus agricultores ou empresas agrícolas alvo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PT" sz="1400" b="1" dirty="0">
                <a:ea typeface="Times New Roman" panose="02020603050405020304" pitchFamily="18" charset="0"/>
              </a:rPr>
              <a:t>Definir objetivos claros: </a:t>
            </a:r>
            <a:r>
              <a:rPr lang="pt-PT" sz="1400" dirty="0">
                <a:ea typeface="Times New Roman" panose="02020603050405020304" pitchFamily="18" charset="0"/>
              </a:rPr>
              <a:t>Determinar o que se pretende alcançar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PT" sz="1400" b="1" dirty="0">
                <a:ea typeface="Times New Roman" panose="02020603050405020304" pitchFamily="18" charset="0"/>
              </a:rPr>
              <a:t>Pesquisa e recolha de dados: </a:t>
            </a:r>
            <a:r>
              <a:rPr lang="pt-PT" sz="1400" dirty="0">
                <a:ea typeface="Times New Roman" panose="02020603050405020304" pitchFamily="18" charset="0"/>
              </a:rPr>
              <a:t>Recolha dados sobre as tendências atuais do mercado agrícola, análise da concorrência e potenciais áreas de crescimento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PT" sz="1400" b="1" dirty="0">
                <a:ea typeface="Times New Roman" panose="02020603050405020304" pitchFamily="18" charset="0"/>
              </a:rPr>
              <a:t>Escolha as plataformas digitais corretas: </a:t>
            </a:r>
            <a:r>
              <a:rPr lang="pt-PT" sz="1400" dirty="0">
                <a:ea typeface="Times New Roman" panose="02020603050405020304" pitchFamily="18" charset="0"/>
              </a:rPr>
              <a:t>Dependendo do seu público-alvo, selecione as plataformas que este frequenta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400" dirty="0">
                <a:effectLst/>
                <a:ea typeface="Times New Roman" panose="02020603050405020304" pitchFamily="18" charset="0"/>
              </a:rPr>
              <a:t>Content Creation: Develop content that resonates with farmers.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400" b="1" dirty="0"/>
              <a:t>Engage and Interact</a:t>
            </a:r>
            <a:r>
              <a:rPr lang="en-GB" sz="1400" dirty="0"/>
              <a:t>: Respond to queries, engage in farming forums, and participate in discussions. Building trust is crucial in the farming community.</a:t>
            </a:r>
            <a:endParaRPr lang="en-GR" sz="1400" dirty="0"/>
          </a:p>
          <a:p>
            <a:pPr marL="342900" indent="-342900">
              <a:buFont typeface="+mj-lt"/>
              <a:buAutoNum type="arabicPeriod"/>
            </a:pPr>
            <a:endParaRPr lang="en-GR" sz="1800" dirty="0">
              <a:solidFill>
                <a:srgbClr val="2987C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1616" y="5808505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Um quadro de marketing digital (fonte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McKinsey)</a:t>
            </a:r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2B6FF-509B-401B-9C76-71555306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495" y="1488325"/>
            <a:ext cx="5725599" cy="42322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7226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/>
              <a:t>Marketing digital: </a:t>
            </a:r>
            <a:r>
              <a:rPr lang="en-GB" sz="4400" dirty="0" err="1"/>
              <a:t>metodologias</a:t>
            </a:r>
            <a:r>
              <a:rPr lang="en-GB" sz="4400" dirty="0"/>
              <a:t> de marketing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879" y="1655144"/>
            <a:ext cx="4645537" cy="4590019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ea typeface="Times New Roman" panose="02020603050405020304" pitchFamily="18" charset="0"/>
              </a:rPr>
              <a:t>Para oferecer uma experiência </a:t>
            </a:r>
            <a:r>
              <a:rPr lang="pt-PT" dirty="0" err="1">
                <a:ea typeface="Times New Roman" panose="02020603050405020304" pitchFamily="18" charset="0"/>
              </a:rPr>
              <a:t>omnicanal</a:t>
            </a:r>
            <a:r>
              <a:rPr lang="pt-PT" dirty="0">
                <a:ea typeface="Times New Roman" panose="02020603050405020304" pitchFamily="18" charset="0"/>
              </a:rPr>
              <a:t> perfeita ao cliente, é essencial ter uma tecnologia de marketing que possa automatizar, personalizar e coordenar atividades</a:t>
            </a:r>
            <a:r>
              <a:rPr lang="en-GB" dirty="0">
                <a:effectLst/>
                <a:ea typeface="Times New Roman" panose="02020603050405020304" pitchFamily="18" charset="0"/>
              </a:rPr>
              <a:t>. 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ea typeface="Times New Roman" panose="02020603050405020304" pitchFamily="18" charset="0"/>
              </a:rPr>
              <a:t>Um aspeto fundamental de operações de marketing eficientes é ter um sistema que seja adaptável. Deve ser compatível com as principais plataformas, como a Adobe ou a Oracle, mas também suficientemente flexível para se integrar em soluções de nicho que tragam funcionalidades inovadoras.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200" dirty="0"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ea typeface="Times New Roman" panose="02020603050405020304" pitchFamily="18" charset="0"/>
              </a:rPr>
              <a:t>A tecnologia de marketing mais avançada pode nem sempre ser a melhor opção para todas as organizações. Fatores como a forma como uma solução se integra nos sistemas existentes ou satisfaz necessidades específicas podem ser mais cruciais</a:t>
            </a:r>
            <a:r>
              <a:rPr lang="en-GB" dirty="0">
                <a:effectLst/>
                <a:ea typeface="Times New Roman" panose="02020603050405020304" pitchFamily="18" charset="0"/>
              </a:rPr>
              <a:t>.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GR" sz="1800" dirty="0">
              <a:solidFill>
                <a:srgbClr val="2987C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1616" y="5808505"/>
            <a:ext cx="609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ea typeface="Times New Roman" panose="02020603050405020304" pitchFamily="18" charset="0"/>
              </a:rPr>
              <a:t>Um exemplo de uma metodologia de mercado digital B2B (fonte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: firstpagesage.com)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ctr"/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14E8A-BFB5-AB40-C551-1E2B8A9EC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16" y="1858306"/>
            <a:ext cx="5481864" cy="38735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39386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/>
              <a:t>Marketing digital: </a:t>
            </a:r>
            <a:r>
              <a:rPr lang="en-GB" sz="4400" dirty="0" err="1"/>
              <a:t>metodologias</a:t>
            </a:r>
            <a:r>
              <a:rPr lang="en-GB" sz="4400" dirty="0"/>
              <a:t> de marketing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8848" y="1501772"/>
            <a:ext cx="4831016" cy="4590019"/>
          </a:xfrm>
        </p:spPr>
        <p:txBody>
          <a:bodyPr>
            <a:noAutofit/>
          </a:bodyPr>
          <a:lstStyle/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Para os agricultores, dada a natureza da sua atividade e o público a que se destinam, duas das metodologias de marketing digital mais adequadas são o </a:t>
            </a:r>
            <a:r>
              <a:rPr lang="pt-PT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marketing de conteúdos 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e a </a:t>
            </a:r>
            <a:r>
              <a:rPr lang="pt-PT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otimização para motores de busca 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(SEO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b="1" dirty="0">
                <a:ea typeface="Times New Roman" panose="02020603050405020304" pitchFamily="18" charset="0"/>
              </a:rPr>
              <a:t>Marketing de conteúdos: </a:t>
            </a:r>
            <a:r>
              <a:rPr lang="pt-PT" sz="1300" dirty="0">
                <a:ea typeface="Times New Roman" panose="02020603050405020304" pitchFamily="18" charset="0"/>
              </a:rPr>
              <a:t>O marketing de conteúdos envolve a criação e partilha de conteúdos valiosos, relevantes e consistentes para atrair e envolver um público-alvo. O </a:t>
            </a:r>
            <a:r>
              <a:rPr lang="pt-PT" sz="1300" u="sng" dirty="0">
                <a:ea typeface="Times New Roman" panose="02020603050405020304" pitchFamily="18" charset="0"/>
              </a:rPr>
              <a:t>principal objetivo </a:t>
            </a:r>
            <a:r>
              <a:rPr lang="pt-PT" sz="1300" dirty="0">
                <a:ea typeface="Times New Roman" panose="02020603050405020304" pitchFamily="18" charset="0"/>
              </a:rPr>
              <a:t>é estabelecer autoridade, criar confiança e, em última análise, conduzir a ações lucrativas por parte dos clientes. Para os agricultores, o marketing de conteúdos pode ser uma ferramenta poderosa para educar os consumidores sobre os meandros da agricultura, os benefícios dos seus produtos e as práticas de sustentabilidade que seguem.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b="1" dirty="0">
                <a:ea typeface="Times New Roman" panose="02020603050405020304" pitchFamily="18" charset="0"/>
              </a:rPr>
              <a:t>Otimização para motores de busca (SEO): </a:t>
            </a:r>
            <a:r>
              <a:rPr lang="pt-PT" sz="1300" dirty="0">
                <a:ea typeface="Times New Roman" panose="02020603050405020304" pitchFamily="18" charset="0"/>
              </a:rPr>
              <a:t>SEO é a prática de otimizar um website ou conteúdo online para obter uma classificação mais elevada nos resultados dos motores de busca, aumentando assim a visibilidade e o tráfego orgânico. Para os agricultores, ter uma forte presença online é crucial, principalmente se venderem os seus produtos diretamente aos consumidores ou oferecerem experiências de agroturismo.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 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3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R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GR" sz="1800" dirty="0">
              <a:solidFill>
                <a:srgbClr val="2987C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90303" y="5526443"/>
            <a:ext cx="6097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+mj-lt"/>
                <a:ea typeface="Times New Roman" panose="02020603050405020304" pitchFamily="18" charset="0"/>
              </a:rPr>
              <a:t>Visão geral de SEO (fonte</a:t>
            </a:r>
            <a:r>
              <a:rPr lang="en-GB" sz="1400" dirty="0">
                <a:effectLst/>
                <a:latin typeface="+mj-lt"/>
                <a:ea typeface="Times New Roman" panose="02020603050405020304" pitchFamily="18" charset="0"/>
              </a:rPr>
              <a:t>: firstpagesage.com)</a:t>
            </a:r>
            <a:endParaRPr lang="en-G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C7846-ADD5-B838-0D17-4D63D2124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95" y="1893058"/>
            <a:ext cx="5980672" cy="32420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9942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708" y="429650"/>
            <a:ext cx="10918632" cy="956488"/>
          </a:xfrm>
        </p:spPr>
        <p:txBody>
          <a:bodyPr anchor="b">
            <a:normAutofit/>
          </a:bodyPr>
          <a:lstStyle/>
          <a:p>
            <a:r>
              <a:rPr lang="en-GB" sz="4400" dirty="0"/>
              <a:t>Marketing digital: ferramentas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878" y="1655144"/>
            <a:ext cx="5594537" cy="4590019"/>
          </a:xfrm>
        </p:spPr>
        <p:txBody>
          <a:bodyPr>
            <a:noAutofit/>
          </a:bodyPr>
          <a:lstStyle/>
          <a:p>
            <a:pPr algn="just"/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Várias ferramentas podem ajudar na criação, distribuição e análise de conteúdos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400" b="1" dirty="0">
                <a:ea typeface="Times New Roman" panose="02020603050405020304" pitchFamily="18" charset="0"/>
              </a:rPr>
              <a:t>Ferramentas de SEO:</a:t>
            </a:r>
            <a:endParaRPr lang="en-GR" sz="1400" b="1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 err="1">
                <a:ea typeface="Times New Roman" panose="02020603050405020304" pitchFamily="18" charset="0"/>
              </a:rPr>
              <a:t>SEMrush</a:t>
            </a:r>
            <a:r>
              <a:rPr lang="pt-PT" sz="1300" dirty="0">
                <a:ea typeface="Times New Roman" panose="02020603050405020304" pitchFamily="18" charset="0"/>
              </a:rPr>
              <a:t> (https://www.semrush.com/): Uma ferramenta de SEO abrangente que oferece pesquisa de palavras-chave, auditorias de sites e análise da concorrência, ajudando as marcas a otimizar a sua presença online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r>
              <a:rPr lang="pt-PT" sz="1400" b="1" dirty="0">
                <a:ea typeface="Times New Roman" panose="02020603050405020304" pitchFamily="18" charset="0"/>
              </a:rPr>
              <a:t>Ferramentas de gestão de redes sociais</a:t>
            </a:r>
            <a:r>
              <a:rPr lang="en-GB" sz="1400" b="1" dirty="0">
                <a:effectLst/>
                <a:ea typeface="Times New Roman" panose="02020603050405020304" pitchFamily="18" charset="0"/>
              </a:rPr>
              <a:t>:</a:t>
            </a:r>
            <a:endParaRPr lang="en-GR" sz="1400" b="1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 err="1">
                <a:ea typeface="Times New Roman" panose="02020603050405020304" pitchFamily="18" charset="0"/>
              </a:rPr>
              <a:t>Hootsuite</a:t>
            </a:r>
            <a:r>
              <a:rPr lang="pt-PT" sz="1300" dirty="0">
                <a:ea typeface="Times New Roman" panose="02020603050405020304" pitchFamily="18" charset="0"/>
              </a:rPr>
              <a:t> (https://hootsuite.com/): Uma plataforma que permite aos utilizadores agendar, publicar e analisar conteúdos em vários canais de redes sociais a partir de um único painel de controlo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>
                <a:ea typeface="Times New Roman" panose="02020603050405020304" pitchFamily="18" charset="0"/>
              </a:rPr>
              <a:t>Buffer (https://buffer.com/): Uma ferramenta fácil de utilizar para agendar, publicar e analisar publicações nas redes sociais, com foco na simplicidade e facilidade de utilização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400" b="1" dirty="0">
                <a:ea typeface="Times New Roman" panose="02020603050405020304" pitchFamily="18" charset="0"/>
              </a:rPr>
              <a:t>Ferramentas de </a:t>
            </a:r>
            <a:r>
              <a:rPr lang="en-GB" sz="1400" b="1" dirty="0" err="1">
                <a:ea typeface="Times New Roman" panose="02020603050405020304" pitchFamily="18" charset="0"/>
              </a:rPr>
              <a:t>análise</a:t>
            </a:r>
            <a:r>
              <a:rPr lang="en-GB" sz="1400" b="1" dirty="0">
                <a:ea typeface="Times New Roman" panose="02020603050405020304" pitchFamily="18" charset="0"/>
              </a:rPr>
              <a:t>:</a:t>
            </a:r>
            <a:endParaRPr lang="en-GR" sz="1400" b="1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300" dirty="0">
                <a:ea typeface="Times New Roman" panose="02020603050405020304" pitchFamily="18" charset="0"/>
              </a:rPr>
              <a:t>Google </a:t>
            </a:r>
            <a:r>
              <a:rPr lang="pt-PT" sz="1300" dirty="0" err="1">
                <a:ea typeface="Times New Roman" panose="02020603050405020304" pitchFamily="18" charset="0"/>
              </a:rPr>
              <a:t>Analytics</a:t>
            </a:r>
            <a:r>
              <a:rPr lang="pt-PT" sz="1300" dirty="0">
                <a:ea typeface="Times New Roman" panose="02020603050405020304" pitchFamily="18" charset="0"/>
              </a:rPr>
              <a:t> (https://analytics.google.com/): Uma ferramenta gratuita da Google que fornece informações sobre o tráfego do site, o comportamento do utilizador e os dados de conversão, ajudando as marcas a compreender o seu público e a otimizar as suas estratégias online</a:t>
            </a:r>
            <a:r>
              <a:rPr lang="en-GB" sz="1300" dirty="0">
                <a:effectLst/>
                <a:ea typeface="Times New Roman" panose="02020603050405020304" pitchFamily="18" charset="0"/>
              </a:rPr>
              <a:t>.</a:t>
            </a:r>
            <a:endParaRPr lang="en-GR" sz="13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GR" sz="1800" dirty="0">
              <a:solidFill>
                <a:srgbClr val="2987C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6094536" y="5946250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ea typeface="Times New Roman" panose="02020603050405020304" pitchFamily="18" charset="0"/>
              </a:rPr>
              <a:t>Um exemplo do Google </a:t>
            </a:r>
            <a:r>
              <a:rPr lang="pt-PT" sz="1200" dirty="0" err="1">
                <a:ea typeface="Times New Roman" panose="02020603050405020304" pitchFamily="18" charset="0"/>
              </a:rPr>
              <a:t>Analytics</a:t>
            </a:r>
            <a:r>
              <a:rPr lang="pt-PT" sz="1200" dirty="0">
                <a:ea typeface="Times New Roman" panose="02020603050405020304" pitchFamily="18" charset="0"/>
              </a:rPr>
              <a:t> (fonte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agencyanalytics.com)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algn="ctr"/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pic>
        <p:nvPicPr>
          <p:cNvPr id="7" name="Picture 6" descr="A screenshot of sample Google Analytics data  from the digital marketing report template">
            <a:extLst>
              <a:ext uri="{FF2B5EF4-FFF2-40B4-BE49-F238E27FC236}">
                <a16:creationId xmlns:a16="http://schemas.microsoft.com/office/drawing/2014/main" id="{60460BC3-0541-C1C5-67C4-8D11EF37A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028" y="1567161"/>
            <a:ext cx="4752778" cy="4211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3021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887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Atividade</a:t>
            </a:r>
            <a:r>
              <a:rPr lang="en-GB" sz="4400" dirty="0"/>
              <a:t> #4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Marketing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9E53F9-3351-4E07-AEDF-B86560389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9226296" cy="2952590"/>
          </a:xfrm>
        </p:spPr>
        <p:txBody>
          <a:bodyPr>
            <a:normAutofit fontScale="85000" lnSpcReduction="10000"/>
          </a:bodyPr>
          <a:lstStyle/>
          <a:p>
            <a:pPr algn="just"/>
            <a:endParaRPr lang="en-GB" sz="1800" dirty="0">
              <a:solidFill>
                <a:srgbClr val="374151"/>
              </a:solidFill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dirty="0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Caso de </a:t>
            </a:r>
            <a:r>
              <a:rPr lang="en-GB" sz="1800" b="1" dirty="0" err="1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Estudo</a:t>
            </a:r>
            <a:endParaRPr lang="en-GB" sz="1800" b="1" dirty="0">
              <a:solidFill>
                <a:srgbClr val="374151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solidFill>
                  <a:srgbClr val="374151"/>
                </a:solidFill>
                <a:ea typeface="Times New Roman" panose="02020603050405020304" pitchFamily="18" charset="0"/>
              </a:rPr>
              <a:t>Green </a:t>
            </a:r>
            <a:r>
              <a:rPr lang="pt-PT" sz="1800" dirty="0" err="1">
                <a:solidFill>
                  <a:srgbClr val="374151"/>
                </a:solidFill>
                <a:ea typeface="Times New Roman" panose="02020603050405020304" pitchFamily="18" charset="0"/>
              </a:rPr>
              <a:t>Valley</a:t>
            </a:r>
            <a:r>
              <a:rPr lang="pt-PT" sz="1800" dirty="0">
                <a:solidFill>
                  <a:srgbClr val="374151"/>
                </a:solidFill>
                <a:ea typeface="Times New Roman" panose="02020603050405020304" pitchFamily="18" charset="0"/>
              </a:rPr>
              <a:t> </a:t>
            </a:r>
            <a:r>
              <a:rPr lang="pt-PT" sz="1800" dirty="0" err="1">
                <a:solidFill>
                  <a:srgbClr val="374151"/>
                </a:solidFill>
                <a:ea typeface="Times New Roman" panose="02020603050405020304" pitchFamily="18" charset="0"/>
              </a:rPr>
              <a:t>Orchards</a:t>
            </a:r>
            <a:r>
              <a:rPr lang="pt-PT" sz="1800" dirty="0">
                <a:solidFill>
                  <a:srgbClr val="374151"/>
                </a:solidFill>
                <a:ea typeface="Times New Roman" panose="02020603050405020304" pitchFamily="18" charset="0"/>
              </a:rPr>
              <a:t>, um pomar de fruta familiar, é conhecido pelas suas maçãs, pêssegos e cerejas de alta qualidade. Tradicionalmente, a Green </a:t>
            </a:r>
            <a:r>
              <a:rPr lang="pt-PT" sz="1800" dirty="0" err="1">
                <a:solidFill>
                  <a:srgbClr val="374151"/>
                </a:solidFill>
                <a:ea typeface="Times New Roman" panose="02020603050405020304" pitchFamily="18" charset="0"/>
              </a:rPr>
              <a:t>Valley</a:t>
            </a:r>
            <a:r>
              <a:rPr lang="pt-PT" sz="1800" dirty="0">
                <a:solidFill>
                  <a:srgbClr val="374151"/>
                </a:solidFill>
                <a:ea typeface="Times New Roman" panose="02020603050405020304" pitchFamily="18" charset="0"/>
              </a:rPr>
              <a:t> contava com o boca-a-boca e os mercados locais para as vendas. No entanto, com a dinâmica do mercado em mudança e a concorrência crescente, aperceberam-se da necessidade de adotar estratégias de marketing digital para chegar a um público mais vasto e aumentar as vendas</a:t>
            </a:r>
            <a:r>
              <a:rPr lang="en-GB" sz="1800" dirty="0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pt-PT" sz="1800" i="1" dirty="0">
                <a:solidFill>
                  <a:srgbClr val="374151"/>
                </a:solidFill>
                <a:ea typeface="Times New Roman" panose="02020603050405020304" pitchFamily="18" charset="0"/>
              </a:rPr>
              <a:t>Como é que a Green </a:t>
            </a:r>
            <a:r>
              <a:rPr lang="pt-PT" sz="1800" i="1" dirty="0" err="1">
                <a:solidFill>
                  <a:srgbClr val="374151"/>
                </a:solidFill>
                <a:ea typeface="Times New Roman" panose="02020603050405020304" pitchFamily="18" charset="0"/>
              </a:rPr>
              <a:t>Valley</a:t>
            </a:r>
            <a:r>
              <a:rPr lang="pt-PT" sz="1800" i="1" dirty="0">
                <a:solidFill>
                  <a:srgbClr val="374151"/>
                </a:solidFill>
                <a:ea typeface="Times New Roman" panose="02020603050405020304" pitchFamily="18" charset="0"/>
              </a:rPr>
              <a:t> </a:t>
            </a:r>
            <a:r>
              <a:rPr lang="pt-PT" sz="1800" i="1" dirty="0" err="1">
                <a:solidFill>
                  <a:srgbClr val="374151"/>
                </a:solidFill>
                <a:ea typeface="Times New Roman" panose="02020603050405020304" pitchFamily="18" charset="0"/>
              </a:rPr>
              <a:t>Orchards</a:t>
            </a:r>
            <a:r>
              <a:rPr lang="pt-PT" sz="1800" i="1" dirty="0">
                <a:solidFill>
                  <a:srgbClr val="374151"/>
                </a:solidFill>
                <a:ea typeface="Times New Roman" panose="02020603050405020304" pitchFamily="18" charset="0"/>
              </a:rPr>
              <a:t> utilizou o marketing digital para melhorar a visibilidade da sua marca e o envolvimento dos clientes</a:t>
            </a:r>
            <a:r>
              <a:rPr lang="en-GB" sz="1800" i="1" dirty="0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? </a:t>
            </a:r>
          </a:p>
          <a:p>
            <a:pPr algn="ctr"/>
            <a:r>
              <a:rPr lang="pt-PT" sz="1800" i="1" dirty="0">
                <a:solidFill>
                  <a:srgbClr val="374151"/>
                </a:solidFill>
                <a:ea typeface="Times New Roman" panose="02020603050405020304" pitchFamily="18" charset="0"/>
              </a:rPr>
              <a:t>Discuta a eficácia das várias estratégias utilizadas. Quais são as principais lições que podem ser retiradas por outros agricultores que pretendam embarcar numa viagem de marketing digital semelhante</a:t>
            </a:r>
            <a:r>
              <a:rPr lang="en-GB" sz="1800" i="1" dirty="0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?</a:t>
            </a:r>
            <a:endParaRPr lang="en-GR" sz="1800" i="1" dirty="0">
              <a:effectLst/>
              <a:ea typeface="Times New Roman" panose="02020603050405020304" pitchFamily="18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477131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24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5B79C-88FB-B604-33F6-E0B1E73E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anchor="ctr">
            <a:normAutofit/>
          </a:bodyPr>
          <a:lstStyle/>
          <a:p>
            <a:r>
              <a:rPr lang="en-GB" dirty="0"/>
              <a:t>Ferramentas para </a:t>
            </a:r>
            <a:r>
              <a:rPr lang="en-GB" dirty="0" err="1"/>
              <a:t>pesquisa</a:t>
            </a:r>
            <a:r>
              <a:rPr lang="en-GB" dirty="0"/>
              <a:t> digital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A223A74-AD13-BE3C-8F25-AC9D943A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2249"/>
            <a:ext cx="5181600" cy="3134867"/>
          </a:xfrm>
          <a:prstGeom prst="rect">
            <a:avLst/>
          </a:prstGeom>
          <a:noFill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EEE677-F961-227B-5672-4798FA000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algn="just"/>
            <a:r>
              <a:rPr lang="pt-PT" sz="1800" dirty="0"/>
              <a:t>A investigação digital tem uma vasta gama de ferramentas e métodos disponíveis para ajudar a recolher, analisar e apresentar dados</a:t>
            </a:r>
            <a:r>
              <a:rPr lang="en-GB" sz="1800" dirty="0">
                <a:effectLst/>
              </a:rPr>
              <a:t>. </a:t>
            </a:r>
          </a:p>
          <a:p>
            <a:pPr algn="just"/>
            <a:endParaRPr lang="en-GB" sz="1800" dirty="0"/>
          </a:p>
          <a:p>
            <a:pPr algn="just"/>
            <a:r>
              <a:rPr lang="pt-PT" sz="1800" dirty="0"/>
              <a:t>As ferramentas e os métodos mais comuns utilizados na investigação digital incluem os </a:t>
            </a:r>
            <a:r>
              <a:rPr lang="pt-PT" sz="1800" b="1" dirty="0"/>
              <a:t>Motores de Pesquisa</a:t>
            </a:r>
            <a:r>
              <a:rPr lang="en-GB" sz="1800" dirty="0">
                <a:effectLst/>
              </a:rPr>
              <a:t>.</a:t>
            </a:r>
          </a:p>
          <a:p>
            <a:pPr algn="just"/>
            <a:endParaRPr lang="en-GB" sz="1800" dirty="0"/>
          </a:p>
          <a:p>
            <a:pPr algn="just"/>
            <a:r>
              <a:rPr lang="pt-PT" sz="1800" dirty="0"/>
              <a:t>Estes servem de porta de entrada para a vasta quantidade de informação disponível na Internet</a:t>
            </a:r>
            <a:r>
              <a:rPr lang="en-GB" sz="1800" dirty="0">
                <a:effectLst/>
              </a:rPr>
              <a:t>. </a:t>
            </a:r>
          </a:p>
          <a:p>
            <a:pPr algn="just"/>
            <a:endParaRPr lang="en-GB" sz="1800" dirty="0"/>
          </a:p>
          <a:p>
            <a:pPr algn="just"/>
            <a:r>
              <a:rPr lang="pt-PT" sz="1800" dirty="0"/>
              <a:t>A pesquisa baseia-se na combinação das palavras-chave corretas que abordam, tanto quanto possível, o tópico a pesquisar.</a:t>
            </a:r>
            <a:endParaRPr lang="en-GB" sz="1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7087CAD8-8A35-7FEE-B85D-BBF3666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</p:spTree>
    <p:extLst>
      <p:ext uri="{BB962C8B-B14F-4D97-AF65-F5344CB8AC3E}">
        <p14:creationId xmlns:p14="http://schemas.microsoft.com/office/powerpoint/2010/main" val="1666243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190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Conteúdos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pt-PT" dirty="0"/>
              <a:t>O que é a aprendizagem eletrónica?</a:t>
            </a:r>
          </a:p>
          <a:p>
            <a:r>
              <a:rPr lang="pt-PT" dirty="0"/>
              <a:t>Porque é que o e-</a:t>
            </a:r>
            <a:r>
              <a:rPr lang="pt-PT" dirty="0" err="1"/>
              <a:t>Learning</a:t>
            </a:r>
            <a:r>
              <a:rPr lang="pt-PT" dirty="0"/>
              <a:t> é importante?</a:t>
            </a:r>
          </a:p>
          <a:p>
            <a:r>
              <a:rPr lang="pt-PT" dirty="0"/>
              <a:t>Tipos de aprendizagem eletrónica.</a:t>
            </a:r>
          </a:p>
          <a:p>
            <a:r>
              <a:rPr lang="pt-PT" dirty="0"/>
              <a:t>Plataformas de aprendizagem eletrónica.</a:t>
            </a:r>
            <a:endParaRPr lang="en-GB" dirty="0"/>
          </a:p>
          <a:p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 / Learning Unit: Digital Skills / Sub Unit: E-Learning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472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O que é a </a:t>
            </a:r>
            <a:r>
              <a:rPr lang="pt-PT" sz="4400" dirty="0">
                <a:ea typeface="Times New Roman" panose="02020603050405020304" pitchFamily="18" charset="0"/>
              </a:rPr>
              <a:t>aprendizagem</a:t>
            </a:r>
            <a:r>
              <a:rPr lang="pt-PT" sz="4400" dirty="0"/>
              <a:t> eletrónica</a:t>
            </a:r>
            <a:r>
              <a:rPr lang="en-GB" sz="4400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7896" y="1572576"/>
            <a:ext cx="4328504" cy="5148899"/>
          </a:xfrm>
        </p:spPr>
        <p:txBody>
          <a:bodyPr>
            <a:noAutofit/>
          </a:bodyPr>
          <a:lstStyle/>
          <a:p>
            <a:pPr algn="just"/>
            <a:r>
              <a:rPr lang="pt-PT" sz="1800" b="1" dirty="0">
                <a:ea typeface="Times New Roman" panose="02020603050405020304" pitchFamily="18" charset="0"/>
              </a:rPr>
              <a:t>E-</a:t>
            </a:r>
            <a:r>
              <a:rPr lang="pt-PT" sz="1800" b="1" dirty="0" err="1">
                <a:ea typeface="Times New Roman" panose="02020603050405020304" pitchFamily="18" charset="0"/>
              </a:rPr>
              <a:t>learning</a:t>
            </a:r>
            <a:r>
              <a:rPr lang="pt-PT" sz="1800" b="1" dirty="0">
                <a:ea typeface="Times New Roman" panose="02020603050405020304" pitchFamily="18" charset="0"/>
              </a:rPr>
              <a:t>, </a:t>
            </a:r>
            <a:r>
              <a:rPr lang="pt-PT" sz="1800" dirty="0">
                <a:ea typeface="Times New Roman" panose="02020603050405020304" pitchFamily="18" charset="0"/>
              </a:rPr>
              <a:t>abreviatura de "</a:t>
            </a:r>
            <a:r>
              <a:rPr lang="pt-PT" sz="1800" dirty="0" err="1">
                <a:ea typeface="Times New Roman" panose="02020603050405020304" pitchFamily="18" charset="0"/>
              </a:rPr>
              <a:t>electronic</a:t>
            </a:r>
            <a:r>
              <a:rPr lang="pt-PT" sz="1800" dirty="0">
                <a:ea typeface="Times New Roman" panose="02020603050405020304" pitchFamily="18" charset="0"/>
              </a:rPr>
              <a:t> </a:t>
            </a:r>
            <a:r>
              <a:rPr lang="pt-PT" sz="1800" dirty="0" err="1">
                <a:ea typeface="Times New Roman" panose="02020603050405020304" pitchFamily="18" charset="0"/>
              </a:rPr>
              <a:t>learning</a:t>
            </a:r>
            <a:r>
              <a:rPr lang="pt-PT" sz="1800" dirty="0">
                <a:ea typeface="Times New Roman" panose="02020603050405020304" pitchFamily="18" charset="0"/>
              </a:rPr>
              <a:t>" (aprendizagem eletrónica), refere-se à utilização de ferramentas e tecnologias digitais para aceder a conteúdos educativos fora do contexto tradicional de uma sala de aula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. 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ea typeface="Times New Roman" panose="02020603050405020304" pitchFamily="18" charset="0"/>
              </a:rPr>
              <a:t>Engloba uma vasta gama de modalidades, desde cursos em linha, </a:t>
            </a:r>
            <a:r>
              <a:rPr lang="pt-PT" sz="1800" dirty="0" err="1">
                <a:ea typeface="Times New Roman" panose="02020603050405020304" pitchFamily="18" charset="0"/>
              </a:rPr>
              <a:t>webinars</a:t>
            </a:r>
            <a:r>
              <a:rPr lang="pt-PT" sz="1800" dirty="0">
                <a:ea typeface="Times New Roman" panose="02020603050405020304" pitchFamily="18" charset="0"/>
              </a:rPr>
              <a:t> e salas de aula virtuais a simulações interativas e apresentações multimédia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. </a:t>
            </a:r>
            <a:endParaRPr lang="en-GR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ea typeface="Times New Roman" panose="02020603050405020304" pitchFamily="18" charset="0"/>
              </a:rPr>
              <a:t>O e-</a:t>
            </a:r>
            <a:r>
              <a:rPr lang="pt-PT" sz="1800" dirty="0" err="1">
                <a:ea typeface="Times New Roman" panose="02020603050405020304" pitchFamily="18" charset="0"/>
              </a:rPr>
              <a:t>learning</a:t>
            </a:r>
            <a:r>
              <a:rPr lang="pt-PT" sz="1800" dirty="0">
                <a:ea typeface="Times New Roman" panose="02020603050405020304" pitchFamily="18" charset="0"/>
              </a:rPr>
              <a:t> pode ser individualizado, em que os formandos acedem aos conteúdos de acordo com a sua conveniência, ou orientado por um formador, em que as sessões são programadas e conduzidas em tempo real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.</a:t>
            </a:r>
            <a:endParaRPr lang="en-GR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456569"/>
            <a:ext cx="6097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Tipos de aprendizagem eletrónica (fonte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collegevidya.com)</a:t>
            </a:r>
            <a:endParaRPr lang="en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0168A-9005-EE29-1633-04FB0A2D2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123" y="1903368"/>
            <a:ext cx="6355733" cy="30512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8800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Porque é que o e-</a:t>
            </a:r>
            <a:r>
              <a:rPr lang="pt-PT" sz="4400" dirty="0" err="1"/>
              <a:t>Learning</a:t>
            </a:r>
            <a:r>
              <a:rPr lang="pt-PT" sz="4400" dirty="0"/>
              <a:t> é importante</a:t>
            </a:r>
            <a:r>
              <a:rPr lang="en-GB" sz="4400" dirty="0"/>
              <a:t>? (1/2)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7896" y="1572576"/>
            <a:ext cx="4328504" cy="5148899"/>
          </a:xfrm>
        </p:spPr>
        <p:txBody>
          <a:bodyPr>
            <a:noAutofit/>
          </a:bodyPr>
          <a:lstStyle/>
          <a:p>
            <a:pPr algn="just"/>
            <a:r>
              <a:rPr lang="en-US" sz="1800" b="1" dirty="0">
                <a:effectLst/>
                <a:ea typeface="Times New Roman" panose="02020603050405020304" pitchFamily="18" charset="0"/>
              </a:rPr>
              <a:t>E-</a:t>
            </a:r>
            <a:r>
              <a:rPr lang="en-GB" sz="1800" b="1" dirty="0">
                <a:effectLst/>
                <a:ea typeface="Times New Roman" panose="02020603050405020304" pitchFamily="18" charset="0"/>
              </a:rPr>
              <a:t>learning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ea typeface="Times New Roman" panose="02020603050405020304" pitchFamily="18" charset="0"/>
              </a:rPr>
              <a:t>sempre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</a:rPr>
              <a:t>foi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</a:rPr>
              <a:t>importante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GR" sz="1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400" dirty="0">
                <a:ea typeface="Times New Roman" panose="02020603050405020304" pitchFamily="18" charset="0"/>
              </a:rPr>
              <a:t>Devido à pandemia de COVID-19, mais pessoas estão a utilizar plataformas em linha para aprender. Isto significa que existe uma grande procura para estas plataformas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400" dirty="0">
                <a:effectLst/>
                <a:ea typeface="Times New Roman" panose="02020603050405020304" pitchFamily="18" charset="0"/>
              </a:rPr>
              <a:t> 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400" dirty="0">
                <a:ea typeface="Times New Roman" panose="02020603050405020304" pitchFamily="18" charset="0"/>
              </a:rPr>
              <a:t>Até 2025, as pessoas gastarão cerca de 325 mil milhões de dólares em aprendizagem em linha. Este mercado está a crescer cerca de 7% todos os anos. Além disso, no último ano, muito mais pessoas começaram a utilizar plataformas online para aprender, porque são fáceis de utilizar em qualquer lugar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400" dirty="0">
                <a:effectLst/>
                <a:ea typeface="Times New Roman" panose="02020603050405020304" pitchFamily="18" charset="0"/>
              </a:rPr>
              <a:t> 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400" dirty="0">
                <a:ea typeface="Times New Roman" panose="02020603050405020304" pitchFamily="18" charset="0"/>
              </a:rPr>
              <a:t>No futuro, a aprendizagem em linha continuará a crescer. Cada vez mais pessoas querem aprender em casa ou onde quiserem. Além disso, as novas tecnologias tornarão a aprendizagem em linha ainda melhor e mais pessoal para cada utilizador</a:t>
            </a:r>
            <a:r>
              <a:rPr lang="en-GB" dirty="0">
                <a:effectLst/>
                <a:ea typeface="Times New Roman" panose="02020603050405020304" pitchFamily="18" charset="0"/>
              </a:rPr>
              <a:t>.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456569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Previsão das receitas dos fornecedores de E-</a:t>
            </a:r>
            <a:r>
              <a:rPr lang="pt-PT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Learning</a:t>
            </a:r>
            <a:r>
              <a:rPr lang="pt-PT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na Europa (fonte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Statistica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Management Insights)</a:t>
            </a:r>
            <a:endParaRPr lang="en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BBAEEF-EAC1-64D7-61E7-B47357DF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3608"/>
            <a:ext cx="5204804" cy="33643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8427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pt-PT" sz="4400" dirty="0"/>
              <a:t>Porque é que o e-</a:t>
            </a:r>
            <a:r>
              <a:rPr lang="pt-PT" sz="4400" dirty="0" err="1"/>
              <a:t>Learning</a:t>
            </a:r>
            <a:r>
              <a:rPr lang="pt-PT" sz="4400" dirty="0"/>
              <a:t> é importante</a:t>
            </a:r>
            <a:r>
              <a:rPr lang="en-GB" sz="4400" dirty="0"/>
              <a:t>? (2/2)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7896" y="1655144"/>
            <a:ext cx="4328504" cy="4597703"/>
          </a:xfrm>
        </p:spPr>
        <p:txBody>
          <a:bodyPr>
            <a:noAutofit/>
          </a:bodyPr>
          <a:lstStyle/>
          <a:p>
            <a:pPr algn="just"/>
            <a:r>
              <a:rPr lang="pt-PT" sz="1400" dirty="0">
                <a:ea typeface="Times New Roman" panose="02020603050405020304" pitchFamily="18" charset="0"/>
              </a:rPr>
              <a:t>A principal vantagem da aprendizagem eletrónica é a sua flexibilidade, permitindo que os formandos acedam aos conteúdos a partir de qualquer lugar e a qualquer momento, desde que tenham uma ligação à Internet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400" dirty="0">
                <a:effectLst/>
                <a:ea typeface="Times New Roman" panose="02020603050405020304" pitchFamily="18" charset="0"/>
              </a:rPr>
              <a:t> 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400" dirty="0">
                <a:ea typeface="Times New Roman" panose="02020603050405020304" pitchFamily="18" charset="0"/>
              </a:rPr>
              <a:t>As plataformas de e-</a:t>
            </a:r>
            <a:r>
              <a:rPr lang="pt-PT" sz="1400" dirty="0" err="1">
                <a:ea typeface="Times New Roman" panose="02020603050405020304" pitchFamily="18" charset="0"/>
              </a:rPr>
              <a:t>learning</a:t>
            </a:r>
            <a:r>
              <a:rPr lang="pt-PT" sz="1400" dirty="0">
                <a:ea typeface="Times New Roman" panose="02020603050405020304" pitchFamily="18" charset="0"/>
              </a:rPr>
              <a:t> incorporam frequentemente vários elementos multimédia, como vídeos, animações, questionários e módulos interativos, para melhorar a experiência de aprendizagem. Podem também oferecer funcionalidades como fóruns de discussão, interações entre pares e acompanhamento dos progressos para apoiar e envolver os alunos ao longo do seu percurso educativo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400" dirty="0">
                <a:effectLst/>
                <a:ea typeface="Times New Roman" panose="02020603050405020304" pitchFamily="18" charset="0"/>
              </a:rPr>
              <a:t> 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400" dirty="0">
                <a:ea typeface="Times New Roman" panose="02020603050405020304" pitchFamily="18" charset="0"/>
              </a:rPr>
              <a:t>A natureza dinâmica do sector agrícola, com o surgimento contínuo de novas pesquisas, técnicas e tecnologias, faz do e-</a:t>
            </a:r>
            <a:r>
              <a:rPr lang="pt-PT" sz="1400" dirty="0" err="1">
                <a:ea typeface="Times New Roman" panose="02020603050405020304" pitchFamily="18" charset="0"/>
              </a:rPr>
              <a:t>learning</a:t>
            </a:r>
            <a:r>
              <a:rPr lang="pt-PT" sz="1400" dirty="0">
                <a:ea typeface="Times New Roman" panose="02020603050405020304" pitchFamily="18" charset="0"/>
              </a:rPr>
              <a:t> uma ferramenta inestimável para os agricultores se manterem atualizados com os últimos avanços e as melhores práticas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655144"/>
            <a:ext cx="722189" cy="722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456569"/>
            <a:ext cx="6097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Vantagens e desvantagens da aprendizagem eletrónica (fonte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velynlearning.com)</a:t>
            </a:r>
            <a:endParaRPr lang="en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A86C7-DAE9-7452-9074-98D2C20B1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20" y="1824080"/>
            <a:ext cx="5270807" cy="35792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7632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Tipos</a:t>
            </a:r>
            <a:r>
              <a:rPr lang="en-GB" sz="4400" dirty="0"/>
              <a:t> de e-Learning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7896" y="1758647"/>
            <a:ext cx="4402006" cy="4597703"/>
          </a:xfrm>
        </p:spPr>
        <p:txBody>
          <a:bodyPr>
            <a:noAutofit/>
          </a:bodyPr>
          <a:lstStyle/>
          <a:p>
            <a:pPr marL="342900" lvl="0" indent="-342900" algn="just">
              <a:buFont typeface="Symbol" pitchFamily="2" charset="2"/>
              <a:buChar char=""/>
            </a:pPr>
            <a:r>
              <a:rPr lang="pt-PT" sz="1400" b="1" dirty="0">
                <a:ea typeface="Times New Roman" panose="02020603050405020304" pitchFamily="18" charset="0"/>
              </a:rPr>
              <a:t>O e-</a:t>
            </a:r>
            <a:r>
              <a:rPr lang="pt-PT" sz="1400" b="1" dirty="0" err="1">
                <a:ea typeface="Times New Roman" panose="02020603050405020304" pitchFamily="18" charset="0"/>
              </a:rPr>
              <a:t>learning</a:t>
            </a:r>
            <a:r>
              <a:rPr lang="pt-PT" sz="1400" b="1" dirty="0">
                <a:ea typeface="Times New Roman" panose="02020603050405020304" pitchFamily="18" charset="0"/>
              </a:rPr>
              <a:t> síncrono </a:t>
            </a:r>
            <a:r>
              <a:rPr lang="pt-PT" sz="1400" dirty="0">
                <a:ea typeface="Times New Roman" panose="02020603050405020304" pitchFamily="18" charset="0"/>
              </a:rPr>
              <a:t>é um método de aprendizagem em tempo real em que os participantes interagem simultaneamente com o formador e entre si, normalmente através de </a:t>
            </a:r>
            <a:r>
              <a:rPr lang="pt-PT" sz="1400" dirty="0" err="1">
                <a:ea typeface="Times New Roman" panose="02020603050405020304" pitchFamily="18" charset="0"/>
              </a:rPr>
              <a:t>webinars</a:t>
            </a:r>
            <a:r>
              <a:rPr lang="pt-PT" sz="1400" dirty="0">
                <a:ea typeface="Times New Roman" panose="02020603050405020304" pitchFamily="18" charset="0"/>
              </a:rPr>
              <a:t> em direto ou salas de aula virtuais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400" b="1" dirty="0">
                <a:ea typeface="Times New Roman" panose="02020603050405020304" pitchFamily="18" charset="0"/>
              </a:rPr>
              <a:t>O e-</a:t>
            </a:r>
            <a:r>
              <a:rPr lang="pt-PT" sz="1400" b="1" dirty="0" err="1">
                <a:ea typeface="Times New Roman" panose="02020603050405020304" pitchFamily="18" charset="0"/>
              </a:rPr>
              <a:t>learning</a:t>
            </a:r>
            <a:r>
              <a:rPr lang="pt-PT" sz="1400" b="1" dirty="0">
                <a:ea typeface="Times New Roman" panose="02020603050405020304" pitchFamily="18" charset="0"/>
              </a:rPr>
              <a:t> assíncrono </a:t>
            </a:r>
            <a:r>
              <a:rPr lang="pt-PT" sz="1400" dirty="0">
                <a:ea typeface="Times New Roman" panose="02020603050405020304" pitchFamily="18" charset="0"/>
              </a:rPr>
              <a:t>permite que os alunos acedam aos conteúdos ao seu próprio ritmo, sem interações em tempo real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400" b="1" dirty="0">
                <a:ea typeface="Times New Roman" panose="02020603050405020304" pitchFamily="18" charset="0"/>
              </a:rPr>
              <a:t>A aprendizagem móvel ou m-</a:t>
            </a:r>
            <a:r>
              <a:rPr lang="pt-PT" sz="1400" b="1" dirty="0" err="1">
                <a:ea typeface="Times New Roman" panose="02020603050405020304" pitchFamily="18" charset="0"/>
              </a:rPr>
              <a:t>learning</a:t>
            </a:r>
            <a:r>
              <a:rPr lang="pt-PT" sz="1400" b="1" dirty="0">
                <a:ea typeface="Times New Roman" panose="02020603050405020304" pitchFamily="18" charset="0"/>
              </a:rPr>
              <a:t> </a:t>
            </a:r>
            <a:r>
              <a:rPr lang="pt-PT" sz="1400" dirty="0">
                <a:ea typeface="Times New Roman" panose="02020603050405020304" pitchFamily="18" charset="0"/>
              </a:rPr>
              <a:t>foi concebida para dispositivos portáteis como smartphones e tablets. Oferece a vantagem da aprendizagem em movimento, tornando-a altamente acessível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400" b="1" dirty="0">
                <a:ea typeface="Times New Roman" panose="02020603050405020304" pitchFamily="18" charset="0"/>
              </a:rPr>
              <a:t>A aprendizagem mista </a:t>
            </a:r>
            <a:r>
              <a:rPr lang="pt-PT" sz="1400" dirty="0">
                <a:ea typeface="Times New Roman" panose="02020603050405020304" pitchFamily="18" charset="0"/>
              </a:rPr>
              <a:t>combina o ensino presencial convencional com elementos digitais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pt-PT" sz="1400" b="1" dirty="0">
                <a:ea typeface="Times New Roman" panose="02020603050405020304" pitchFamily="18" charset="0"/>
              </a:rPr>
              <a:t>A </a:t>
            </a:r>
            <a:r>
              <a:rPr lang="pt-PT" sz="1400" b="1" dirty="0" err="1">
                <a:ea typeface="Times New Roman" panose="02020603050405020304" pitchFamily="18" charset="0"/>
              </a:rPr>
              <a:t>microaprendizagem</a:t>
            </a:r>
            <a:r>
              <a:rPr lang="pt-PT" sz="1400" b="1" dirty="0">
                <a:ea typeface="Times New Roman" panose="02020603050405020304" pitchFamily="18" charset="0"/>
              </a:rPr>
              <a:t> </a:t>
            </a:r>
            <a:r>
              <a:rPr lang="pt-PT" sz="1400" dirty="0">
                <a:ea typeface="Times New Roman" panose="02020603050405020304" pitchFamily="18" charset="0"/>
              </a:rPr>
              <a:t>envolve segmentos curtos e </a:t>
            </a:r>
            <a:r>
              <a:rPr lang="pt-PT" sz="1400" dirty="0" err="1">
                <a:ea typeface="Times New Roman" panose="02020603050405020304" pitchFamily="18" charset="0"/>
              </a:rPr>
              <a:t>direccionados</a:t>
            </a:r>
            <a:r>
              <a:rPr lang="pt-PT" sz="1400" dirty="0">
                <a:ea typeface="Times New Roman" panose="02020603050405020304" pitchFamily="18" charset="0"/>
              </a:rPr>
              <a:t> de aprendizagem, muitas vezes com a duração de apenas alguns minutos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dirty="0">
                <a:effectLst/>
                <a:ea typeface="Times New Roman" panose="02020603050405020304" pitchFamily="18" charset="0"/>
              </a:rPr>
              <a:t> 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pic>
        <p:nvPicPr>
          <p:cNvPr id="12" name="Picture 11" descr="A hand with blue dots and lines&#10;&#10;Description automatically generated">
            <a:extLst>
              <a:ext uri="{FF2B5EF4-FFF2-40B4-BE49-F238E27FC236}">
                <a16:creationId xmlns:a16="http://schemas.microsoft.com/office/drawing/2014/main" id="{BF36B46E-3C28-C249-F207-DCCD7873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1" y="1758647"/>
            <a:ext cx="722189" cy="722189"/>
          </a:xfrm>
          <a:prstGeom prst="rect">
            <a:avLst/>
          </a:prstGeom>
        </p:spPr>
      </p:pic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71515-2DFC-E6F5-4BA7-C9D3CD1F0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66" y="1944418"/>
            <a:ext cx="6286119" cy="34742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665C02-9D7B-9D3A-1DA1-2B7F3C7DEA3D}"/>
              </a:ext>
            </a:extLst>
          </p:cNvPr>
          <p:cNvSpPr txBox="1"/>
          <p:nvPr/>
        </p:nvSpPr>
        <p:spPr>
          <a:xfrm>
            <a:off x="5559902" y="5488453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Uma categorização dos tipos de aprendizagem eletrónica (fonte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E3S Web of Conference)</a:t>
            </a:r>
            <a:endParaRPr lang="en-G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77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3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Plataformas</a:t>
            </a:r>
            <a:r>
              <a:rPr lang="en-GB" sz="4400" dirty="0"/>
              <a:t> de </a:t>
            </a:r>
            <a:r>
              <a:rPr lang="en-GB" sz="4400" dirty="0" err="1"/>
              <a:t>aprendizagem</a:t>
            </a:r>
            <a:r>
              <a:rPr lang="en-GB" sz="4400" dirty="0"/>
              <a:t> </a:t>
            </a:r>
            <a:r>
              <a:rPr lang="en-GB" sz="4400" dirty="0" err="1"/>
              <a:t>eletrónica</a:t>
            </a:r>
            <a:endParaRPr lang="en-GB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4723" y="1658423"/>
            <a:ext cx="5214577" cy="4597703"/>
          </a:xfrm>
        </p:spPr>
        <p:txBody>
          <a:bodyPr>
            <a:noAutofit/>
          </a:bodyPr>
          <a:lstStyle/>
          <a:p>
            <a:pPr algn="just"/>
            <a:r>
              <a:rPr lang="pt-PT" sz="1400" b="1" dirty="0">
                <a:ea typeface="Times New Roman" panose="02020603050405020304" pitchFamily="18" charset="0"/>
              </a:rPr>
              <a:t>As plataformas de e-</a:t>
            </a:r>
            <a:r>
              <a:rPr lang="pt-PT" sz="1400" b="1" dirty="0" err="1">
                <a:ea typeface="Times New Roman" panose="02020603050405020304" pitchFamily="18" charset="0"/>
              </a:rPr>
              <a:t>learning</a:t>
            </a:r>
            <a:r>
              <a:rPr lang="pt-PT" sz="1400" b="1" dirty="0">
                <a:ea typeface="Times New Roman" panose="02020603050405020304" pitchFamily="18" charset="0"/>
              </a:rPr>
              <a:t> </a:t>
            </a:r>
            <a:r>
              <a:rPr lang="pt-PT" sz="1400" dirty="0">
                <a:ea typeface="Times New Roman" panose="02020603050405020304" pitchFamily="18" charset="0"/>
              </a:rPr>
              <a:t>fornecem a infraestrutura e as ferramentas necessárias para proporcionar uma experiência de aprendizagem abrangente, interativa e personalizada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400" dirty="0">
                <a:ea typeface="Times New Roman" panose="02020603050405020304" pitchFamily="18" charset="0"/>
              </a:rPr>
              <a:t>As plataformas incluem frequentemente ferramentas que permitem a interação em tempo real, tais como salas de conversação, fóruns de discussão e funcionalidades de videoconferência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 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sz="1400" dirty="0">
                <a:ea typeface="Times New Roman" panose="02020603050405020304" pitchFamily="18" charset="0"/>
              </a:rPr>
              <a:t>As plataformas mais populares são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: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400" b="1" dirty="0">
                <a:effectLst/>
                <a:ea typeface="Times New Roman" panose="02020603050405020304" pitchFamily="18" charset="0"/>
              </a:rPr>
              <a:t>Moodle: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400" dirty="0">
                <a:ea typeface="Times New Roman" panose="02020603050405020304" pitchFamily="18" charset="0"/>
              </a:rPr>
              <a:t>O Moodle é um sistema de gestão de aprendizagem de código aberto muito utilizado. É conhecido pela sua flexibilidade e opções de personalização, permitindo aos educadores criar ambientes de aprendizagem personalizados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400" b="1" dirty="0">
                <a:effectLst/>
                <a:ea typeface="Times New Roman" panose="02020603050405020304" pitchFamily="18" charset="0"/>
              </a:rPr>
              <a:t>Blackboard Learn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: </a:t>
            </a:r>
            <a:r>
              <a:rPr lang="pt-PT" sz="1400" dirty="0">
                <a:ea typeface="Times New Roman" panose="02020603050405020304" pitchFamily="18" charset="0"/>
              </a:rPr>
              <a:t>O </a:t>
            </a:r>
            <a:r>
              <a:rPr lang="pt-PT" sz="1400" dirty="0" err="1">
                <a:ea typeface="Times New Roman" panose="02020603050405020304" pitchFamily="18" charset="0"/>
              </a:rPr>
              <a:t>Blackboard</a:t>
            </a:r>
            <a:r>
              <a:rPr lang="pt-PT" sz="1400" dirty="0">
                <a:ea typeface="Times New Roman" panose="02020603050405020304" pitchFamily="18" charset="0"/>
              </a:rPr>
              <a:t> </a:t>
            </a:r>
            <a:r>
              <a:rPr lang="pt-PT" sz="1400" dirty="0" err="1">
                <a:ea typeface="Times New Roman" panose="02020603050405020304" pitchFamily="18" charset="0"/>
              </a:rPr>
              <a:t>Learn</a:t>
            </a:r>
            <a:r>
              <a:rPr lang="pt-PT" sz="1400" dirty="0">
                <a:ea typeface="Times New Roman" panose="02020603050405020304" pitchFamily="18" charset="0"/>
              </a:rPr>
              <a:t> facilita a comunicação eficiente entre educadores e alunos. É fácil de navegar e oferece vários plug-ins, incluindo um detetor de plágio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1400" b="1" dirty="0">
                <a:effectLst/>
                <a:ea typeface="Times New Roman" panose="02020603050405020304" pitchFamily="18" charset="0"/>
              </a:rPr>
              <a:t>MOOCs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</a:t>
            </a:r>
            <a:r>
              <a:rPr lang="pt-PT" sz="1400" dirty="0">
                <a:ea typeface="Times New Roman" panose="02020603050405020304" pitchFamily="18" charset="0"/>
              </a:rPr>
              <a:t>Os </a:t>
            </a:r>
            <a:r>
              <a:rPr lang="pt-PT" sz="1400" dirty="0" err="1">
                <a:ea typeface="Times New Roman" panose="02020603050405020304" pitchFamily="18" charset="0"/>
              </a:rPr>
              <a:t>MOOCs</a:t>
            </a:r>
            <a:r>
              <a:rPr lang="pt-PT" sz="1400" dirty="0">
                <a:ea typeface="Times New Roman" panose="02020603050405020304" pitchFamily="18" charset="0"/>
              </a:rPr>
              <a:t> são cursos em linha que estão disponíveis para um grande número de participantes, muitas vezes gratuitamente ou a baixo custo. Plataformas como </a:t>
            </a:r>
            <a:r>
              <a:rPr lang="pt-PT" sz="14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Coursera</a:t>
            </a:r>
            <a:r>
              <a:rPr lang="pt-PT" sz="1400" dirty="0">
                <a:ea typeface="Times New Roman" panose="02020603050405020304" pitchFamily="18" charset="0"/>
              </a:rPr>
              <a:t>, </a:t>
            </a:r>
            <a:r>
              <a:rPr lang="pt-PT" sz="14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edX</a:t>
            </a:r>
            <a:r>
              <a:rPr lang="pt-PT" sz="1400" dirty="0">
                <a:ea typeface="Times New Roman" panose="02020603050405020304" pitchFamily="18" charset="0"/>
              </a:rPr>
              <a:t> e </a:t>
            </a:r>
            <a:r>
              <a:rPr lang="pt-PT" sz="14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Udacity</a:t>
            </a:r>
            <a:r>
              <a:rPr lang="pt-PT" sz="1400" dirty="0">
                <a:ea typeface="Times New Roman" panose="02020603050405020304" pitchFamily="18" charset="0"/>
              </a:rPr>
              <a:t> oferecem </a:t>
            </a:r>
            <a:r>
              <a:rPr lang="pt-PT" sz="14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MOOCs</a:t>
            </a:r>
            <a:r>
              <a:rPr lang="pt-PT" sz="1400" dirty="0">
                <a:ea typeface="Times New Roman" panose="02020603050405020304" pitchFamily="18" charset="0"/>
              </a:rPr>
              <a:t> das melhores universidades e instituições de todo o mundo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  <a:endParaRPr lang="en-GR" sz="14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2CED9-5A54-5C7F-19E4-F2D79E9BAECA}"/>
              </a:ext>
            </a:extLst>
          </p:cNvPr>
          <p:cNvSpPr txBox="1"/>
          <p:nvPr/>
        </p:nvSpPr>
        <p:spPr>
          <a:xfrm>
            <a:off x="5829300" y="5456569"/>
            <a:ext cx="6097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ea typeface="Times New Roman" panose="02020603050405020304" pitchFamily="18" charset="0"/>
              </a:rPr>
              <a:t>Um exemplo de curso na plataforma de e-</a:t>
            </a:r>
            <a:r>
              <a:rPr lang="pt-PT" sz="1200" dirty="0" err="1">
                <a:ea typeface="Times New Roman" panose="02020603050405020304" pitchFamily="18" charset="0"/>
              </a:rPr>
              <a:t>learning</a:t>
            </a:r>
            <a:r>
              <a:rPr lang="pt-PT" sz="1200" dirty="0">
                <a:ea typeface="Times New Roman" panose="02020603050405020304" pitchFamily="18" charset="0"/>
              </a:rPr>
              <a:t> Moodle (fonte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: moodle.org)</a:t>
            </a:r>
            <a:endParaRPr lang="en-GR" sz="1200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DA933-5EB3-F1C3-78B0-06B4A309B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97" y="1791636"/>
            <a:ext cx="5712270" cy="35411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87353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615"/>
            <a:ext cx="10918632" cy="1238249"/>
          </a:xfrm>
        </p:spPr>
        <p:txBody>
          <a:bodyPr anchor="b">
            <a:normAutofit/>
          </a:bodyPr>
          <a:lstStyle/>
          <a:p>
            <a:r>
              <a:rPr lang="en-GB" sz="4400" dirty="0" err="1"/>
              <a:t>Trabalho</a:t>
            </a:r>
            <a:r>
              <a:rPr lang="en-GB" sz="4400" dirty="0"/>
              <a:t> </a:t>
            </a:r>
            <a:r>
              <a:rPr lang="en-GB" sz="4400" dirty="0" err="1"/>
              <a:t>prático</a:t>
            </a:r>
            <a:r>
              <a:rPr lang="en-GB" sz="4400" dirty="0"/>
              <a:t> #5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EA9EB-1405-CD8E-9DF4-5FE8A5D1A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7866" y="1947138"/>
            <a:ext cx="8852006" cy="4291738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ea typeface="Times New Roman" panose="02020603050405020304" pitchFamily="18" charset="0"/>
              </a:rPr>
              <a:t>Caso de </a:t>
            </a:r>
            <a:r>
              <a:rPr lang="en-GB" b="1" dirty="0" err="1">
                <a:ea typeface="Times New Roman" panose="02020603050405020304" pitchFamily="18" charset="0"/>
              </a:rPr>
              <a:t>Estudo</a:t>
            </a:r>
            <a:endParaRPr lang="en-GB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PT" dirty="0">
                <a:solidFill>
                  <a:srgbClr val="374151"/>
                </a:solidFill>
              </a:rPr>
              <a:t>A Green </a:t>
            </a:r>
            <a:r>
              <a:rPr lang="pt-PT" dirty="0" err="1">
                <a:solidFill>
                  <a:srgbClr val="374151"/>
                </a:solidFill>
              </a:rPr>
              <a:t>Valley</a:t>
            </a:r>
            <a:r>
              <a:rPr lang="pt-PT" dirty="0">
                <a:solidFill>
                  <a:srgbClr val="374151"/>
                </a:solidFill>
              </a:rPr>
              <a:t> </a:t>
            </a:r>
            <a:r>
              <a:rPr lang="pt-PT" dirty="0" err="1">
                <a:solidFill>
                  <a:srgbClr val="374151"/>
                </a:solidFill>
              </a:rPr>
              <a:t>Farms</a:t>
            </a:r>
            <a:r>
              <a:rPr lang="pt-PT" dirty="0">
                <a:solidFill>
                  <a:srgbClr val="374151"/>
                </a:solidFill>
              </a:rPr>
              <a:t>, uma exploração agrícola de média dimensão, tem-se concentrado tradicionalmente em práticas agrícolas convencionais. No entanto, com a crescente procura de produtos biológicos e a necessidade de métodos agrícolas sustentáveis, a direção da exploração está a considerar a transição para a agricultura biológica. Esta transição envolve mudanças significativas na seleção de culturas, gestão do solo, controlo de pragas e operações agrícolas em geral. A quinta produz atualmente uma variedade de culturas, incluindo milho, soja e trigo, e mantém também uma pequena exploração leiteira</a:t>
            </a:r>
            <a:r>
              <a:rPr lang="en-GB" b="0" i="0" dirty="0">
                <a:solidFill>
                  <a:srgbClr val="374151"/>
                </a:solidFill>
                <a:effectLst/>
              </a:rPr>
              <a:t>.</a:t>
            </a:r>
          </a:p>
          <a:p>
            <a:pPr algn="just"/>
            <a:r>
              <a:rPr lang="pt-PT" dirty="0">
                <a:solidFill>
                  <a:srgbClr val="374151"/>
                </a:solidFill>
              </a:rPr>
              <a:t>A equipa de gestão da Green </a:t>
            </a:r>
            <a:r>
              <a:rPr lang="pt-PT" dirty="0" err="1">
                <a:solidFill>
                  <a:srgbClr val="374151"/>
                </a:solidFill>
              </a:rPr>
              <a:t>Valley</a:t>
            </a:r>
            <a:r>
              <a:rPr lang="pt-PT" dirty="0">
                <a:solidFill>
                  <a:srgbClr val="374151"/>
                </a:solidFill>
              </a:rPr>
              <a:t> </a:t>
            </a:r>
            <a:r>
              <a:rPr lang="pt-PT" dirty="0" err="1">
                <a:solidFill>
                  <a:srgbClr val="374151"/>
                </a:solidFill>
              </a:rPr>
              <a:t>Farms</a:t>
            </a:r>
            <a:r>
              <a:rPr lang="pt-PT" dirty="0">
                <a:solidFill>
                  <a:srgbClr val="374151"/>
                </a:solidFill>
              </a:rPr>
              <a:t> está empenhada em fazer com que esta transição seja bem sucedida, mas enfrenta vários desafios, incluindo a necessidade de novos conhecimentos e competências entre a sua força de trabalho, a compreensão do processo de certificação para a agricultura biológica e o repensar da sua estratégia de marketing para visar o mercado de produtos biológicos</a:t>
            </a:r>
            <a:r>
              <a:rPr lang="en-GB" b="0" i="0" dirty="0">
                <a:solidFill>
                  <a:srgbClr val="374151"/>
                </a:solidFill>
                <a:effectLst/>
              </a:rPr>
              <a:t>.</a:t>
            </a:r>
          </a:p>
          <a:p>
            <a:pPr algn="just"/>
            <a:endParaRPr lang="en-GB" dirty="0">
              <a:solidFill>
                <a:srgbClr val="374151"/>
              </a:solidFill>
              <a:latin typeface="Söhne"/>
            </a:endParaRPr>
          </a:p>
          <a:p>
            <a:pPr algn="ctr"/>
            <a:r>
              <a:rPr lang="pt-PT" i="1" dirty="0">
                <a:solidFill>
                  <a:srgbClr val="374151"/>
                </a:solidFill>
              </a:rPr>
              <a:t>Que tópicos-chave devem ser incluídos no programa de e-</a:t>
            </a:r>
            <a:r>
              <a:rPr lang="pt-PT" i="1" dirty="0" err="1">
                <a:solidFill>
                  <a:srgbClr val="374151"/>
                </a:solidFill>
              </a:rPr>
              <a:t>learning</a:t>
            </a:r>
            <a:r>
              <a:rPr lang="pt-PT" i="1" dirty="0">
                <a:solidFill>
                  <a:srgbClr val="374151"/>
                </a:solidFill>
              </a:rPr>
              <a:t> para garantir uma formação abrangente do pessoal em práticas de agricultura biológica? Como é que a Green </a:t>
            </a:r>
            <a:r>
              <a:rPr lang="pt-PT" i="1" dirty="0" err="1">
                <a:solidFill>
                  <a:srgbClr val="374151"/>
                </a:solidFill>
              </a:rPr>
              <a:t>Valley</a:t>
            </a:r>
            <a:r>
              <a:rPr lang="pt-PT" i="1" dirty="0">
                <a:solidFill>
                  <a:srgbClr val="374151"/>
                </a:solidFill>
              </a:rPr>
              <a:t> </a:t>
            </a:r>
            <a:r>
              <a:rPr lang="pt-PT" i="1" dirty="0" err="1">
                <a:solidFill>
                  <a:srgbClr val="374151"/>
                </a:solidFill>
              </a:rPr>
              <a:t>Farms</a:t>
            </a:r>
            <a:r>
              <a:rPr lang="pt-PT" i="1" dirty="0">
                <a:solidFill>
                  <a:srgbClr val="374151"/>
                </a:solidFill>
              </a:rPr>
              <a:t> pode garantir que o programa de e-</a:t>
            </a:r>
            <a:r>
              <a:rPr lang="pt-PT" i="1" dirty="0" err="1">
                <a:solidFill>
                  <a:srgbClr val="374151"/>
                </a:solidFill>
              </a:rPr>
              <a:t>learning</a:t>
            </a:r>
            <a:r>
              <a:rPr lang="pt-PT" i="1" dirty="0">
                <a:solidFill>
                  <a:srgbClr val="374151"/>
                </a:solidFill>
              </a:rPr>
              <a:t> é envolvente e eficaz para o seu pessoal? Discuta métodos para aumentar a interatividade, avaliar os resultados da aprendizagem e incentivar a participação ativa</a:t>
            </a:r>
            <a:r>
              <a:rPr lang="en-GB" b="0" i="1" dirty="0">
                <a:solidFill>
                  <a:srgbClr val="374151"/>
                </a:solidFill>
                <a:effectLst/>
              </a:rPr>
              <a:t>.</a:t>
            </a:r>
          </a:p>
          <a:p>
            <a:pPr algn="just"/>
            <a:endParaRPr lang="en-GB" dirty="0">
              <a:solidFill>
                <a:srgbClr val="374151"/>
              </a:solidFill>
            </a:endParaRPr>
          </a:p>
          <a:p>
            <a:pPr algn="just"/>
            <a:endParaRPr lang="en-GB" b="0" i="0" dirty="0">
              <a:solidFill>
                <a:srgbClr val="374151"/>
              </a:solidFill>
              <a:effectLst/>
            </a:endParaRPr>
          </a:p>
          <a:p>
            <a:pPr algn="just"/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dirty="0">
                <a:effectLst/>
                <a:ea typeface="Times New Roman" panose="02020603050405020304" pitchFamily="18" charset="0"/>
              </a:rPr>
              <a:t> </a:t>
            </a:r>
            <a:endParaRPr lang="en-GR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R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57</a:t>
            </a:fld>
            <a:endParaRPr lang="en-US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BF3FB40-861F-D91F-678E-1BD8457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E-Learning</a:t>
            </a:r>
          </a:p>
        </p:txBody>
      </p:sp>
    </p:spTree>
    <p:extLst>
      <p:ext uri="{BB962C8B-B14F-4D97-AF65-F5344CB8AC3E}">
        <p14:creationId xmlns:p14="http://schemas.microsoft.com/office/powerpoint/2010/main" val="39549664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99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FE630-8C38-5726-52A6-C489BE59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anchor="ctr">
            <a:normAutofit/>
          </a:bodyPr>
          <a:lstStyle/>
          <a:p>
            <a:r>
              <a:rPr lang="pt-PT" dirty="0"/>
              <a:t>Utilizar os motores de busca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A8FA3D-CEF3-9237-8344-478F700AF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503078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PT" sz="2400" dirty="0"/>
              <a:t>A pesquisa baseia-se na </a:t>
            </a:r>
            <a:r>
              <a:rPr lang="pt-PT" sz="2400" b="1" dirty="0"/>
              <a:t>combinação das palavras-chave corretas </a:t>
            </a:r>
            <a:r>
              <a:rPr lang="pt-PT" sz="2400" dirty="0"/>
              <a:t>que abordam, tanto quanto possível, o tópico a pesquisa</a:t>
            </a:r>
            <a:r>
              <a:rPr lang="en-GB" sz="2400" dirty="0"/>
              <a:t>. </a:t>
            </a:r>
          </a:p>
          <a:p>
            <a:pPr marL="0" indent="0" algn="just">
              <a:buNone/>
            </a:pPr>
            <a:endParaRPr lang="en-GB" sz="2400" dirty="0"/>
          </a:p>
          <a:p>
            <a:pPr algn="just"/>
            <a:r>
              <a:rPr lang="pt-PT" sz="2400" u="sng" dirty="0"/>
              <a:t>Por exemplo</a:t>
            </a:r>
            <a:r>
              <a:rPr lang="pt-PT" sz="2400" dirty="0"/>
              <a:t>, para procurar informações sobre as "Melhores práticas do prado ao prato", é necessário utilizar as palavras-chave</a:t>
            </a:r>
            <a:r>
              <a:rPr lang="en-GB" sz="2400" dirty="0"/>
              <a:t>: </a:t>
            </a:r>
          </a:p>
          <a:p>
            <a:pPr marL="457200" lvl="1" indent="0" algn="just">
              <a:buNone/>
            </a:pPr>
            <a:r>
              <a:rPr lang="en-GB" sz="2000" dirty="0"/>
              <a:t>1. Do </a:t>
            </a:r>
            <a:r>
              <a:rPr lang="en-GB" sz="2000" dirty="0" err="1"/>
              <a:t>prado</a:t>
            </a:r>
            <a:r>
              <a:rPr lang="en-GB" sz="2000" dirty="0"/>
              <a:t> </a:t>
            </a:r>
            <a:r>
              <a:rPr lang="en-GB" sz="2000" dirty="0" err="1"/>
              <a:t>ao</a:t>
            </a:r>
            <a:r>
              <a:rPr lang="en-GB" sz="2000" dirty="0"/>
              <a:t> </a:t>
            </a:r>
            <a:r>
              <a:rPr lang="en-GB" sz="2000" dirty="0" err="1"/>
              <a:t>prato</a:t>
            </a:r>
            <a:endParaRPr lang="en-GB" sz="2000" dirty="0"/>
          </a:p>
          <a:p>
            <a:pPr marL="457200" lvl="1" indent="0" algn="just">
              <a:buNone/>
            </a:pPr>
            <a:r>
              <a:rPr lang="en-GB" sz="2000" dirty="0"/>
              <a:t>2. </a:t>
            </a:r>
            <a:r>
              <a:rPr lang="en-GB" sz="2000" dirty="0" err="1"/>
              <a:t>Melhores</a:t>
            </a:r>
            <a:r>
              <a:rPr lang="en-GB" sz="2000" dirty="0"/>
              <a:t> </a:t>
            </a:r>
            <a:r>
              <a:rPr lang="en-GB" sz="2000" dirty="0" err="1"/>
              <a:t>práticas</a:t>
            </a:r>
            <a:endParaRPr lang="en-GB" sz="2000" dirty="0"/>
          </a:p>
          <a:p>
            <a:pPr marL="0" indent="0" algn="just">
              <a:buNone/>
            </a:pPr>
            <a:r>
              <a:rPr lang="pt-PT" sz="2400" dirty="0"/>
              <a:t>o que perfaz um total de quatro (4) palavras principais</a:t>
            </a:r>
            <a:r>
              <a:rPr lang="en-GB" sz="2400" dirty="0"/>
              <a:t>.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en-US" sz="2400" b="1" dirty="0"/>
          </a:p>
          <a:p>
            <a:pPr algn="just"/>
            <a:r>
              <a:rPr lang="pt-PT" sz="2400" dirty="0"/>
              <a:t>Teoricamente, a utilização de muitas palavras-chave que descrevam o tópico a pesquisar permite obter melhores resultados. No entanto, não existe um limite máximo</a:t>
            </a:r>
            <a:r>
              <a:rPr lang="en-US" sz="2400" dirty="0"/>
              <a:t>.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0239C-9FDC-9B76-5F76-173328820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16" y="2808817"/>
            <a:ext cx="5181600" cy="1878331"/>
          </a:xfrm>
          <a:prstGeom prst="rect">
            <a:avLst/>
          </a:prstGeom>
          <a:noFill/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630F8B11-FEBF-532F-AB1F-97FC50F6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</p:spTree>
    <p:extLst>
      <p:ext uri="{BB962C8B-B14F-4D97-AF65-F5344CB8AC3E}">
        <p14:creationId xmlns:p14="http://schemas.microsoft.com/office/powerpoint/2010/main" val="314464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FE630-8C38-5726-52A6-C489BE59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30" y="812800"/>
            <a:ext cx="10607180" cy="877888"/>
          </a:xfrm>
        </p:spPr>
        <p:txBody>
          <a:bodyPr anchor="ctr">
            <a:normAutofit/>
          </a:bodyPr>
          <a:lstStyle/>
          <a:p>
            <a:r>
              <a:rPr lang="en-GB" dirty="0" err="1"/>
              <a:t>Usando</a:t>
            </a:r>
            <a:r>
              <a:rPr lang="en-GB" dirty="0"/>
              <a:t> </a:t>
            </a:r>
            <a:r>
              <a:rPr lang="en-GB" dirty="0" err="1"/>
              <a:t>motores</a:t>
            </a:r>
            <a:r>
              <a:rPr lang="en-GB" dirty="0"/>
              <a:t> de </a:t>
            </a:r>
            <a:r>
              <a:rPr lang="en-GB" dirty="0" err="1"/>
              <a:t>busca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A8FA3D-CEF3-9237-8344-478F700AF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6656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PT" sz="2400" dirty="0"/>
              <a:t>Os motores de pesquisa pesquisam milhares de milhões de páginas Web e fornecem dezenas de milhares de resultados que são relevantes para as palavras-chave fornecidas pelo utilizador</a:t>
            </a:r>
            <a:r>
              <a:rPr lang="en-GB" sz="2400" dirty="0"/>
              <a:t>.</a:t>
            </a:r>
          </a:p>
          <a:p>
            <a:pPr algn="just"/>
            <a:endParaRPr lang="en-GB" sz="2400" dirty="0"/>
          </a:p>
          <a:p>
            <a:pPr algn="just"/>
            <a:r>
              <a:rPr lang="pt-PT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Os resultados de uma pesquisa são organizados de acordo com a relevância das palavras-chave que o utilizador forneceu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 </a:t>
            </a:r>
            <a:r>
              <a:rPr lang="pt-PT" sz="2400" dirty="0"/>
              <a:t>Normalmente, é suficiente rever os primeiros 10 resultados de uma pesquisa; os resultados mais abaixo na lista tornam-se cada vez mais gerais</a:t>
            </a:r>
            <a:r>
              <a:rPr lang="en-GB" sz="2400" dirty="0"/>
              <a:t>. </a:t>
            </a:r>
          </a:p>
          <a:p>
            <a:endParaRPr lang="en-GB" sz="24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630F8B11-FEBF-532F-AB1F-97FC50F6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/>
              <a:t>Module: Horizontal Skill / Learning Unit: Digital Skills / Sub Unit: Digital Research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6F05F-EFCF-3E02-3F29-AF9301A3C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25" y="1172736"/>
            <a:ext cx="4835990" cy="49501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3462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D7BC42-C105-99F9-8EB2-0EA9E602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Dicas</a:t>
            </a:r>
            <a:r>
              <a:rPr lang="en-GB" dirty="0"/>
              <a:t> para </a:t>
            </a:r>
            <a:r>
              <a:rPr lang="en-GB" dirty="0" err="1"/>
              <a:t>motores</a:t>
            </a:r>
            <a:r>
              <a:rPr lang="en-GB" dirty="0"/>
              <a:t> de </a:t>
            </a:r>
            <a:r>
              <a:rPr lang="en-GB" dirty="0" err="1"/>
              <a:t>busca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AB9142-6411-6685-EC1E-F0EE8EA563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 algn="just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adicione a palavra-chave "</a:t>
            </a:r>
            <a:r>
              <a:rPr lang="pt-PT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pdf</a:t>
            </a: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para obter documentos </a:t>
            </a:r>
            <a:r>
              <a:rPr lang="pt-PT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pdf</a:t>
            </a: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nos resultados principais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8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adicione a palavra-chave '</a:t>
            </a:r>
            <a:r>
              <a:rPr lang="pt-PT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 para obter livros em linha nos resultados principais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8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adicione a palavra-chave "</a:t>
            </a:r>
            <a:r>
              <a:rPr lang="pt-PT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ppt</a:t>
            </a: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para obter apresentações nos primeiros resultados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utilizar vários motores de pesquisa ou o motor de pesquisa que mais lhe convém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também pode procurar imagens, notícias, vídeos, mapas e todo o tipo de informações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solidFill>
                <a:srgbClr val="8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780E25-5672-793D-CB91-6ED06CC54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904964"/>
            <a:ext cx="5989870" cy="3291504"/>
          </a:xfr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FB3A417-C906-3AAA-24EA-C886B2B6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F125DD22-78AB-26F7-50F1-40D77BCD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99460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</p:spTree>
    <p:extLst>
      <p:ext uri="{BB962C8B-B14F-4D97-AF65-F5344CB8AC3E}">
        <p14:creationId xmlns:p14="http://schemas.microsoft.com/office/powerpoint/2010/main" val="1455482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FE630-8C38-5726-52A6-C489BE59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anchor="ctr">
            <a:normAutofit/>
          </a:bodyPr>
          <a:lstStyle/>
          <a:p>
            <a:r>
              <a:rPr lang="en-GB" dirty="0" err="1"/>
              <a:t>Analisando</a:t>
            </a:r>
            <a:r>
              <a:rPr lang="en-GB" dirty="0"/>
              <a:t> </a:t>
            </a:r>
            <a:r>
              <a:rPr lang="en-GB" dirty="0" err="1"/>
              <a:t>resultados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A8FA3D-CEF3-9237-8344-478F700AF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984" y="1690688"/>
            <a:ext cx="4728117" cy="4959737"/>
          </a:xfrm>
        </p:spPr>
        <p:txBody>
          <a:bodyPr>
            <a:normAutofit lnSpcReduction="10000"/>
          </a:bodyPr>
          <a:lstStyle/>
          <a:p>
            <a:r>
              <a:rPr lang="pt-PT" sz="2200" dirty="0"/>
              <a:t>A </a:t>
            </a:r>
            <a:r>
              <a:rPr lang="pt-PT" sz="2200" b="1" dirty="0"/>
              <a:t>primeira etapa </a:t>
            </a:r>
            <a:r>
              <a:rPr lang="pt-PT" sz="2200" dirty="0"/>
              <a:t>da pesquisa digital, a recolha de informações, é efetuada através dos motores de busca</a:t>
            </a:r>
            <a:r>
              <a:rPr lang="en-GB" sz="2200" dirty="0"/>
              <a:t>.</a:t>
            </a:r>
          </a:p>
          <a:p>
            <a:r>
              <a:rPr lang="pt-PT" sz="2200" dirty="0"/>
              <a:t>O </a:t>
            </a:r>
            <a:r>
              <a:rPr lang="pt-PT" sz="2200" b="1" dirty="0"/>
              <a:t>segundo passo </a:t>
            </a:r>
            <a:r>
              <a:rPr lang="pt-PT" sz="2200" dirty="0"/>
              <a:t>consiste em selecionar as informações recolhidas que são relevantes e que podem ser utilizadas em seu benefício</a:t>
            </a:r>
            <a:r>
              <a:rPr lang="en-GB" sz="2200" dirty="0"/>
              <a:t>. </a:t>
            </a:r>
          </a:p>
          <a:p>
            <a:r>
              <a:rPr lang="pt-PT" sz="2200" dirty="0"/>
              <a:t>Para tal, é necessária uma análise exaustiva do material recolhido</a:t>
            </a:r>
            <a:r>
              <a:rPr lang="en-GB" sz="2200" dirty="0"/>
              <a:t>. </a:t>
            </a:r>
          </a:p>
          <a:p>
            <a:r>
              <a:rPr lang="pt-PT" sz="2200" dirty="0"/>
              <a:t>Os investigadores experientes utilizam esta etapa para extrair novas palavras-chave para aprofundar um tópico, iniciando novas pesquisas ou refinando as antigas (adicionando novas palavras-chave ou alterando as utilizadas anteriormente</a:t>
            </a:r>
            <a:r>
              <a:rPr lang="en-GB" sz="2200" dirty="0"/>
              <a:t>).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endParaRPr lang="en-GB" sz="24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630F8B11-FEBF-532F-AB1F-97FC50F6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Horizontal Skill / Learning Unit: Digital Skills / Sub Unit: Digital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85F06-4CC7-5B0D-7BE5-E307831A9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676" y="1396613"/>
            <a:ext cx="6391774" cy="49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606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B1C52252B014674CB5B8BBCA345FDDE6" ma:contentTypeVersion="18" ma:contentTypeDescription="Δημιουργία νέου εγγράφου" ma:contentTypeScope="" ma:versionID="deb82e69e0d6b069935fd613c8aeb344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7d91c22e0c66458f88cbf27cff06a08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34F8FF-E55C-4AE5-8883-F732364F67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4B60E1-EF41-400A-956F-7CF1CE3887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9b88ca-66eb-4a97-99d4-e4839274e101"/>
    <ds:schemaRef ds:uri="c944d2af-eeed-4acc-b052-3107ab9b10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</TotalTime>
  <Words>6601</Words>
  <Application>Microsoft Office PowerPoint</Application>
  <PresentationFormat>Ecrã Panorâmico</PresentationFormat>
  <Paragraphs>479</Paragraphs>
  <Slides>58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Segoe UI</vt:lpstr>
      <vt:lpstr>Söhne</vt:lpstr>
      <vt:lpstr>Symbol</vt:lpstr>
      <vt:lpstr>Times New Roman</vt:lpstr>
      <vt:lpstr>Wingdings</vt:lpstr>
      <vt:lpstr>Tema1</vt:lpstr>
      <vt:lpstr>Apresentação do PowerPoint</vt:lpstr>
      <vt:lpstr>Course: VET Módulo: Competências horizontais Unidade Curricular: Competências digitais</vt:lpstr>
      <vt:lpstr>Conteúdo</vt:lpstr>
      <vt:lpstr>O que é a investigação digital?</vt:lpstr>
      <vt:lpstr>Ferramentas para pesquisa digital</vt:lpstr>
      <vt:lpstr>Utilizar os motores de busca</vt:lpstr>
      <vt:lpstr>Usando motores de busca</vt:lpstr>
      <vt:lpstr>Dicas para motores de busca</vt:lpstr>
      <vt:lpstr>Analisando resultados</vt:lpstr>
      <vt:lpstr>Inteligência Artificial e Pesquisa Digital</vt:lpstr>
      <vt:lpstr>Ameaças no ciberespaço</vt:lpstr>
      <vt:lpstr>Atividade Prática#1</vt:lpstr>
      <vt:lpstr>Apresentação do PowerPoint</vt:lpstr>
      <vt:lpstr>Apresentação do PowerPoint</vt:lpstr>
      <vt:lpstr>Conteúdo</vt:lpstr>
      <vt:lpstr>O que é comunicação e colaboração digital?</vt:lpstr>
      <vt:lpstr>Plataformas Digitais</vt:lpstr>
      <vt:lpstr>Plataformas digitais: comunicação</vt:lpstr>
      <vt:lpstr>Plataformas digitais: colaboração</vt:lpstr>
      <vt:lpstr>Plataformas digitais: ferramentas de redes sociais</vt:lpstr>
      <vt:lpstr>Plataformas digitais: ferramentas de gestão</vt:lpstr>
      <vt:lpstr>Plataformas digitais: ferramentas de gestão - vantagens</vt:lpstr>
      <vt:lpstr>Revolucionar a agricultura! Exemplos reais</vt:lpstr>
      <vt:lpstr>Atividade Prática#2</vt:lpstr>
      <vt:lpstr>Apresentação do PowerPoint</vt:lpstr>
      <vt:lpstr>Apresentação do PowerPoint</vt:lpstr>
      <vt:lpstr>Conteudo</vt:lpstr>
      <vt:lpstr>O que é o comércio eletrónico?</vt:lpstr>
      <vt:lpstr>Comércio eletrónico e agricultura</vt:lpstr>
      <vt:lpstr>Comércio eletrónico e agricultura: um novo modelo</vt:lpstr>
      <vt:lpstr>Categorias de comércio eletrónico</vt:lpstr>
      <vt:lpstr>Plataformas de comércio eletrónico</vt:lpstr>
      <vt:lpstr>Comércio eletrónico na agricultura (1/2)</vt:lpstr>
      <vt:lpstr>Comércio eletrónico na agricultura(2/2)</vt:lpstr>
      <vt:lpstr>Comércio eletrónico na agricultura: dicas de sucesso (1/2)</vt:lpstr>
      <vt:lpstr>Comércio eletrónico na agricultura: dicas de sucesso (2/2)</vt:lpstr>
      <vt:lpstr>Atividade#3</vt:lpstr>
      <vt:lpstr>Apresentação do PowerPoint</vt:lpstr>
      <vt:lpstr>Apresentação do PowerPoint</vt:lpstr>
      <vt:lpstr>Conteúdo</vt:lpstr>
      <vt:lpstr>O que é Mercado Digital?</vt:lpstr>
      <vt:lpstr>Marketing digital para agricultores</vt:lpstr>
      <vt:lpstr>Marketing digital: compreender os clientes</vt:lpstr>
      <vt:lpstr>Marketing digital: conceção de uma estratégia</vt:lpstr>
      <vt:lpstr>Marketing digital: metodologias de marketing</vt:lpstr>
      <vt:lpstr>Marketing digital: metodologias de marketing</vt:lpstr>
      <vt:lpstr>Marketing digital: ferramentas</vt:lpstr>
      <vt:lpstr>Atividade #4</vt:lpstr>
      <vt:lpstr>Apresentação do PowerPoint</vt:lpstr>
      <vt:lpstr>Apresentação do PowerPoint</vt:lpstr>
      <vt:lpstr>Conteúdos</vt:lpstr>
      <vt:lpstr>O que é a aprendizagem eletrónica?</vt:lpstr>
      <vt:lpstr>Porque é que o e-Learning é importante? (1/2)</vt:lpstr>
      <vt:lpstr>Porque é que o e-Learning é importante? (2/2)</vt:lpstr>
      <vt:lpstr>Tipos de e-Learning </vt:lpstr>
      <vt:lpstr>Plataformas de aprendizagem eletrónica</vt:lpstr>
      <vt:lpstr>Trabalho prático #5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Joaquim Fernando Moreira da Silva</cp:lastModifiedBy>
  <cp:revision>141</cp:revision>
  <dcterms:created xsi:type="dcterms:W3CDTF">2022-08-02T09:54:50Z</dcterms:created>
  <dcterms:modified xsi:type="dcterms:W3CDTF">2024-03-12T17:18:31Z</dcterms:modified>
</cp:coreProperties>
</file>