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4"/>
  </p:notesMasterIdLst>
  <p:sldIdLst>
    <p:sldId id="265" r:id="rId2"/>
    <p:sldId id="256" r:id="rId3"/>
    <p:sldId id="260" r:id="rId4"/>
    <p:sldId id="277" r:id="rId5"/>
    <p:sldId id="278" r:id="rId6"/>
    <p:sldId id="279" r:id="rId7"/>
    <p:sldId id="280" r:id="rId8"/>
    <p:sldId id="281" r:id="rId9"/>
    <p:sldId id="283" r:id="rId10"/>
    <p:sldId id="282" r:id="rId11"/>
    <p:sldId id="285" r:id="rId12"/>
    <p:sldId id="286" r:id="rId13"/>
    <p:sldId id="289" r:id="rId14"/>
    <p:sldId id="290" r:id="rId15"/>
    <p:sldId id="293" r:id="rId16"/>
    <p:sldId id="294" r:id="rId17"/>
    <p:sldId id="291" r:id="rId18"/>
    <p:sldId id="292" r:id="rId19"/>
    <p:sldId id="295" r:id="rId20"/>
    <p:sldId id="296" r:id="rId21"/>
    <p:sldId id="268" r:id="rId22"/>
    <p:sldId id="266"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EB1"/>
    <a:srgbClr val="CCECFF"/>
    <a:srgbClr val="CCFFFF"/>
    <a:srgbClr val="FFCC66"/>
    <a:srgbClr val="D68E05"/>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8823F-06B4-46A8-9A47-A45097ED0487}" v="1" dt="2024-02-28T16:10:58.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63" d="100"/>
          <a:sy n="63" d="100"/>
        </p:scale>
        <p:origin x="6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28/02/2024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sv-SE" b="1"/>
              <a:t>Modul: Hållbart jordbruk, förvaltning av naturresurser och klimatåtgärder Ämne: Förnybara energilösningar för jordbruket Delämne: Inledning</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sv-SE" b="1"/>
              <a:t>Modul: Hållbart jordbruk, förvaltning av naturresurser och klimatåtgärder Ämne: Förnybara energilösningar för jordbruket Delämne: Inledning</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titeln på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b="1"/>
              <a:t>Modul: Hållbart jordbruk, förvaltning av naturresurser och klimatåtgärder Ämne: Förnybara energilösningar för jordbruket Delämne: Inledning</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76E413-2BD9-CCBB-6E2E-DF75B47CBC34}"/>
              </a:ext>
            </a:extLst>
          </p:cNvPr>
          <p:cNvSpPr>
            <a:spLocks noGrp="1"/>
          </p:cNvSpPr>
          <p:nvPr>
            <p:ph type="title"/>
          </p:nvPr>
        </p:nvSpPr>
        <p:spPr/>
        <p:txBody>
          <a:bodyPr/>
          <a:lstStyle/>
          <a:p>
            <a:r>
              <a:rPr lang="en-GB" dirty="0"/>
              <a:t>Inhemskt solcellssystem</a:t>
            </a:r>
          </a:p>
        </p:txBody>
      </p:sp>
      <p:sp>
        <p:nvSpPr>
          <p:cNvPr id="3" name="Segnaposto contenuto 2">
            <a:extLst>
              <a:ext uri="{FF2B5EF4-FFF2-40B4-BE49-F238E27FC236}">
                <a16:creationId xmlns:a16="http://schemas.microsoft.com/office/drawing/2014/main" id="{B0104B6E-AB10-B7C9-A5BD-C3B9F8DCAE71}"/>
              </a:ext>
            </a:extLst>
          </p:cNvPr>
          <p:cNvSpPr>
            <a:spLocks noGrp="1"/>
          </p:cNvSpPr>
          <p:nvPr>
            <p:ph sz="half" idx="1"/>
          </p:nvPr>
        </p:nvSpPr>
        <p:spPr>
          <a:xfrm>
            <a:off x="0" y="1590675"/>
            <a:ext cx="5262862" cy="4586287"/>
          </a:xfrm>
        </p:spPr>
        <p:txBody>
          <a:bodyPr anchor="ctr">
            <a:normAutofit fontScale="92500" lnSpcReduction="10000"/>
          </a:bodyPr>
          <a:lstStyle/>
          <a:p>
            <a:pPr marL="0" indent="0">
              <a:buNone/>
            </a:pPr>
            <a:r>
              <a:rPr lang="en-US" dirty="0"/>
              <a:t>Solpanelen </a:t>
            </a:r>
            <a:r>
              <a:rPr lang="en-US" dirty="0">
                <a:ln>
                  <a:solidFill>
                    <a:srgbClr val="92D050"/>
                  </a:solidFill>
                </a:ln>
              </a:rPr>
              <a:t>(1) </a:t>
            </a:r>
            <a:r>
              <a:rPr lang="en-US" dirty="0"/>
              <a:t>är monterad på taket. </a:t>
            </a:r>
          </a:p>
          <a:p>
            <a:pPr marL="0" indent="0">
              <a:buNone/>
            </a:pPr>
            <a:r>
              <a:rPr lang="en-US" dirty="0"/>
              <a:t>En växelriktare </a:t>
            </a:r>
            <a:r>
              <a:rPr lang="en-US" dirty="0">
                <a:ln>
                  <a:solidFill>
                    <a:srgbClr val="92D050"/>
                  </a:solidFill>
                </a:ln>
              </a:rPr>
              <a:t>(2) </a:t>
            </a:r>
            <a:r>
              <a:rPr lang="en-US" dirty="0"/>
              <a:t>omvandlar den el som produceras av systemet från DC-energi (likström) till AC-energi (växelström). </a:t>
            </a:r>
          </a:p>
          <a:p>
            <a:pPr marL="0" indent="0">
              <a:buNone/>
            </a:pPr>
            <a:r>
              <a:rPr lang="en-US" dirty="0"/>
              <a:t>En elpanel </a:t>
            </a:r>
            <a:r>
              <a:rPr lang="en-US" dirty="0">
                <a:ln>
                  <a:solidFill>
                    <a:srgbClr val="92D050"/>
                  </a:solidFill>
                </a:ln>
              </a:rPr>
              <a:t>(3) </a:t>
            </a:r>
            <a:r>
              <a:rPr lang="en-US" dirty="0"/>
              <a:t>är ansluten till husets AC-system. </a:t>
            </a:r>
          </a:p>
          <a:p>
            <a:pPr marL="0" indent="0">
              <a:buNone/>
            </a:pPr>
            <a:r>
              <a:rPr lang="en-US" dirty="0"/>
              <a:t>En effektmätare </a:t>
            </a:r>
            <a:r>
              <a:rPr lang="en-US" dirty="0">
                <a:ln>
                  <a:solidFill>
                    <a:srgbClr val="92D050"/>
                  </a:solidFill>
                </a:ln>
              </a:rPr>
              <a:t>(4) </a:t>
            </a:r>
            <a:r>
              <a:rPr lang="en-US" dirty="0"/>
              <a:t>visar hur mycket energi som utbyts och balanseras mellan systemets användare </a:t>
            </a:r>
            <a:r>
              <a:rPr lang="en-US" dirty="0">
                <a:ln>
                  <a:solidFill>
                    <a:srgbClr val="92D050"/>
                  </a:solidFill>
                </a:ln>
              </a:rPr>
              <a:t>(5), </a:t>
            </a:r>
            <a:r>
              <a:rPr lang="en-US" dirty="0"/>
              <a:t>antingen i DC eller AC, och elnätet </a:t>
            </a:r>
            <a:r>
              <a:rPr lang="en-US" dirty="0">
                <a:ln>
                  <a:solidFill>
                    <a:srgbClr val="92D050"/>
                  </a:solidFill>
                </a:ln>
              </a:rPr>
              <a:t>(6)</a:t>
            </a:r>
            <a:r>
              <a:rPr lang="en-US" dirty="0"/>
              <a:t>. </a:t>
            </a:r>
            <a:endParaRPr lang="en-GB" dirty="0"/>
          </a:p>
        </p:txBody>
      </p:sp>
      <p:sp>
        <p:nvSpPr>
          <p:cNvPr id="6" name="Segnaposto numero diapositiva 5">
            <a:extLst>
              <a:ext uri="{FF2B5EF4-FFF2-40B4-BE49-F238E27FC236}">
                <a16:creationId xmlns:a16="http://schemas.microsoft.com/office/drawing/2014/main" id="{2F4F0FF3-1F30-5B1D-F461-638F4EBC4140}"/>
              </a:ext>
            </a:extLst>
          </p:cNvPr>
          <p:cNvSpPr>
            <a:spLocks noGrp="1"/>
          </p:cNvSpPr>
          <p:nvPr>
            <p:ph type="sldNum" sz="quarter" idx="12"/>
          </p:nvPr>
        </p:nvSpPr>
        <p:spPr/>
        <p:txBody>
          <a:bodyPr/>
          <a:lstStyle/>
          <a:p>
            <a:fld id="{6FF9F0C5-380F-41C2-899A-BAC0F0927E16}" type="slidenum">
              <a:rPr lang="en-US" smtClean="0"/>
              <a:t>10</a:t>
            </a:fld>
            <a:endParaRPr lang="en-US" dirty="0"/>
          </a:p>
        </p:txBody>
      </p:sp>
      <p:sp>
        <p:nvSpPr>
          <p:cNvPr id="7" name="Segnaposto piè di pagina 3">
            <a:extLst>
              <a:ext uri="{FF2B5EF4-FFF2-40B4-BE49-F238E27FC236}">
                <a16:creationId xmlns:a16="http://schemas.microsoft.com/office/drawing/2014/main" id="{CC903B94-3321-A903-B534-6AA0E371A8C6}"/>
              </a:ext>
            </a:extLst>
          </p:cNvPr>
          <p:cNvSpPr>
            <a:spLocks noGrp="1"/>
          </p:cNvSpPr>
          <p:nvPr>
            <p:ph type="ftr" sz="quarter" idx="11"/>
          </p:nvPr>
        </p:nvSpPr>
        <p:spPr>
          <a:xfrm>
            <a:off x="838200" y="6238876"/>
            <a:ext cx="9982200" cy="600074"/>
          </a:xfrm>
        </p:spPr>
        <p:txBody>
          <a:bodyPr/>
          <a:lstStyle/>
          <a:p>
            <a:r>
              <a:rPr lang="sv-SE"/>
              <a:t>Modul: Hållbart jordbruk, förvaltning av naturresurser och klimatåtgärder Ämne: Förnybara energilösningar för jordbruket Delämne: Inledning</a:t>
            </a:r>
            <a:endParaRPr lang="en-US" b="1" dirty="0"/>
          </a:p>
        </p:txBody>
      </p:sp>
      <p:pic>
        <p:nvPicPr>
          <p:cNvPr id="11" name="Segnaposto contenuto 10">
            <a:extLst>
              <a:ext uri="{FF2B5EF4-FFF2-40B4-BE49-F238E27FC236}">
                <a16:creationId xmlns:a16="http://schemas.microsoft.com/office/drawing/2014/main" id="{B47050C7-DD09-3F35-E377-5C0B12CFBE01}"/>
              </a:ext>
            </a:extLst>
          </p:cNvPr>
          <p:cNvPicPr>
            <a:picLocks noGrp="1" noChangeAspect="1"/>
          </p:cNvPicPr>
          <p:nvPr>
            <p:ph sz="half" idx="2"/>
          </p:nvPr>
        </p:nvPicPr>
        <p:blipFill>
          <a:blip r:embed="rId2"/>
          <a:stretch>
            <a:fillRect/>
          </a:stretch>
        </p:blipFill>
        <p:spPr>
          <a:xfrm>
            <a:off x="5262862" y="2679295"/>
            <a:ext cx="6852938" cy="3559582"/>
          </a:xfrm>
          <a:prstGeom prst="rect">
            <a:avLst/>
          </a:prstGeom>
        </p:spPr>
      </p:pic>
    </p:spTree>
    <p:extLst>
      <p:ext uri="{BB962C8B-B14F-4D97-AF65-F5344CB8AC3E}">
        <p14:creationId xmlns:p14="http://schemas.microsoft.com/office/powerpoint/2010/main" val="217750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386A26-A7EE-DA4D-E460-9A4DF59578F1}"/>
              </a:ext>
            </a:extLst>
          </p:cNvPr>
          <p:cNvSpPr>
            <a:spLocks noGrp="1"/>
          </p:cNvSpPr>
          <p:nvPr>
            <p:ph type="title"/>
          </p:nvPr>
        </p:nvSpPr>
        <p:spPr/>
        <p:txBody>
          <a:bodyPr/>
          <a:lstStyle/>
          <a:p>
            <a:r>
              <a:rPr lang="en-GB" dirty="0"/>
              <a:t>Konceptet Agri-Photovoltaics (APV)</a:t>
            </a:r>
          </a:p>
        </p:txBody>
      </p:sp>
      <p:sp>
        <p:nvSpPr>
          <p:cNvPr id="3" name="Segnaposto contenuto 2">
            <a:extLst>
              <a:ext uri="{FF2B5EF4-FFF2-40B4-BE49-F238E27FC236}">
                <a16:creationId xmlns:a16="http://schemas.microsoft.com/office/drawing/2014/main" id="{C5F61165-ABC3-D891-5ABA-1474E022E844}"/>
              </a:ext>
            </a:extLst>
          </p:cNvPr>
          <p:cNvSpPr>
            <a:spLocks noGrp="1"/>
          </p:cNvSpPr>
          <p:nvPr>
            <p:ph sz="half" idx="1"/>
          </p:nvPr>
        </p:nvSpPr>
        <p:spPr>
          <a:xfrm>
            <a:off x="38100" y="1571625"/>
            <a:ext cx="4943475" cy="4616451"/>
          </a:xfrm>
        </p:spPr>
        <p:txBody>
          <a:bodyPr>
            <a:normAutofit fontScale="92500"/>
          </a:bodyPr>
          <a:lstStyle/>
          <a:p>
            <a:pPr marL="0" indent="0">
              <a:buNone/>
            </a:pPr>
            <a:r>
              <a:rPr lang="en-US" dirty="0"/>
              <a:t>Under APV-systemets </a:t>
            </a:r>
            <a:r>
              <a:rPr lang="en-US" dirty="0">
                <a:ln>
                  <a:solidFill>
                    <a:srgbClr val="92D050"/>
                  </a:solidFill>
                </a:ln>
              </a:rPr>
              <a:t>(1) </a:t>
            </a:r>
            <a:r>
              <a:rPr lang="en-US" dirty="0"/>
              <a:t>reglerade skugga växer grödor </a:t>
            </a:r>
            <a:r>
              <a:rPr lang="en-US" dirty="0">
                <a:ln>
                  <a:solidFill>
                    <a:srgbClr val="92D050"/>
                  </a:solidFill>
                </a:ln>
              </a:rPr>
              <a:t>(2) </a:t>
            </a:r>
            <a:r>
              <a:rPr lang="en-US" dirty="0"/>
              <a:t>med mindre vattenbehov, djur </a:t>
            </a:r>
            <a:r>
              <a:rPr lang="en-US" dirty="0">
                <a:ln>
                  <a:solidFill>
                    <a:srgbClr val="92D050"/>
                  </a:solidFill>
                </a:ln>
              </a:rPr>
              <a:t>(3) kan </a:t>
            </a:r>
            <a:r>
              <a:rPr lang="en-US" dirty="0"/>
              <a:t>hitta skugga och traktorer (</a:t>
            </a:r>
            <a:r>
              <a:rPr lang="en-US" dirty="0">
                <a:ln>
                  <a:solidFill>
                    <a:srgbClr val="92D050"/>
                  </a:solidFill>
                </a:ln>
              </a:rPr>
              <a:t>4) </a:t>
            </a:r>
            <a:r>
              <a:rPr lang="en-US" dirty="0"/>
              <a:t>kan köras utan att störa PV-strukturerna och panelerna </a:t>
            </a:r>
            <a:r>
              <a:rPr lang="en-US" dirty="0">
                <a:ln>
                  <a:solidFill>
                    <a:srgbClr val="92D050"/>
                  </a:solidFill>
                </a:ln>
              </a:rPr>
              <a:t>(5)</a:t>
            </a:r>
            <a:r>
              <a:rPr lang="en-US" dirty="0"/>
              <a:t>.</a:t>
            </a:r>
          </a:p>
          <a:p>
            <a:pPr marL="0" indent="0">
              <a:buNone/>
            </a:pPr>
            <a:r>
              <a:rPr lang="en-US" dirty="0"/>
              <a:t>Elektriciteten kan antingen förbrukas själv </a:t>
            </a:r>
            <a:r>
              <a:rPr lang="en-US" dirty="0">
                <a:ln>
                  <a:solidFill>
                    <a:srgbClr val="92D050"/>
                  </a:solidFill>
                </a:ln>
              </a:rPr>
              <a:t>(6)</a:t>
            </a:r>
            <a:r>
              <a:rPr lang="en-US" dirty="0"/>
              <a:t>, säljas enligt Power Purchase Agreements med lokala bostadsområden och industriområden </a:t>
            </a:r>
            <a:r>
              <a:rPr lang="en-US" dirty="0">
                <a:ln>
                  <a:solidFill>
                    <a:srgbClr val="92D050"/>
                  </a:solidFill>
                </a:ln>
              </a:rPr>
              <a:t>(7)</a:t>
            </a:r>
            <a:r>
              <a:rPr lang="en-US" dirty="0"/>
              <a:t>, eller matas in i elnätet (</a:t>
            </a:r>
            <a:r>
              <a:rPr lang="en-US" dirty="0">
                <a:ln>
                  <a:solidFill>
                    <a:srgbClr val="92D050"/>
                  </a:solidFill>
                </a:ln>
              </a:rPr>
              <a:t>8)</a:t>
            </a:r>
            <a:r>
              <a:rPr lang="en-US" dirty="0"/>
              <a:t>.</a:t>
            </a:r>
            <a:endParaRPr lang="en-GB" dirty="0"/>
          </a:p>
        </p:txBody>
      </p:sp>
      <p:sp>
        <p:nvSpPr>
          <p:cNvPr id="6" name="Segnaposto numero diapositiva 5">
            <a:extLst>
              <a:ext uri="{FF2B5EF4-FFF2-40B4-BE49-F238E27FC236}">
                <a16:creationId xmlns:a16="http://schemas.microsoft.com/office/drawing/2014/main" id="{8FE7B62C-EDF2-D7CE-A0A5-40EC4CED5834}"/>
              </a:ext>
            </a:extLst>
          </p:cNvPr>
          <p:cNvSpPr>
            <a:spLocks noGrp="1"/>
          </p:cNvSpPr>
          <p:nvPr>
            <p:ph type="sldNum" sz="quarter" idx="12"/>
          </p:nvPr>
        </p:nvSpPr>
        <p:spPr/>
        <p:txBody>
          <a:bodyPr/>
          <a:lstStyle/>
          <a:p>
            <a:fld id="{6FF9F0C5-380F-41C2-899A-BAC0F0927E16}" type="slidenum">
              <a:rPr lang="en-US" smtClean="0"/>
              <a:t>11</a:t>
            </a:fld>
            <a:endParaRPr lang="en-US" dirty="0"/>
          </a:p>
        </p:txBody>
      </p:sp>
      <p:pic>
        <p:nvPicPr>
          <p:cNvPr id="10" name="Segnaposto contenuto 9">
            <a:extLst>
              <a:ext uri="{FF2B5EF4-FFF2-40B4-BE49-F238E27FC236}">
                <a16:creationId xmlns:a16="http://schemas.microsoft.com/office/drawing/2014/main" id="{2E63A54E-ABBD-7CA5-89CB-8883D367E068}"/>
              </a:ext>
            </a:extLst>
          </p:cNvPr>
          <p:cNvPicPr>
            <a:picLocks noGrp="1" noChangeAspect="1"/>
          </p:cNvPicPr>
          <p:nvPr>
            <p:ph sz="half" idx="2"/>
          </p:nvPr>
        </p:nvPicPr>
        <p:blipFill>
          <a:blip r:embed="rId2"/>
          <a:stretch>
            <a:fillRect/>
          </a:stretch>
        </p:blipFill>
        <p:spPr>
          <a:xfrm>
            <a:off x="5081089" y="1665816"/>
            <a:ext cx="7006136" cy="4379384"/>
          </a:xfrm>
          <a:prstGeom prst="rect">
            <a:avLst/>
          </a:prstGeom>
        </p:spPr>
      </p:pic>
      <p:sp>
        <p:nvSpPr>
          <p:cNvPr id="11" name="Segnaposto piè di pagina 3">
            <a:extLst>
              <a:ext uri="{FF2B5EF4-FFF2-40B4-BE49-F238E27FC236}">
                <a16:creationId xmlns:a16="http://schemas.microsoft.com/office/drawing/2014/main" id="{EE3BE682-AF90-28EC-DCF5-44A56480E86D}"/>
              </a:ext>
            </a:extLst>
          </p:cNvPr>
          <p:cNvSpPr>
            <a:spLocks noGrp="1"/>
          </p:cNvSpPr>
          <p:nvPr>
            <p:ph type="ftr" sz="quarter" idx="11"/>
          </p:nvPr>
        </p:nvSpPr>
        <p:spPr>
          <a:xfrm>
            <a:off x="838200" y="6238876"/>
            <a:ext cx="9982200" cy="600074"/>
          </a:xfrm>
        </p:spPr>
        <p:txBody>
          <a:bodyPr/>
          <a:lstStyle/>
          <a:p>
            <a:r>
              <a:rPr lang="sv-SE"/>
              <a:t>Modul: Hållbart jordbruk, förvaltning av naturresurser och klimatåtgärder Ämne: Förnybara energilösningar för jordbruket Delämne: Inledning</a:t>
            </a:r>
            <a:endParaRPr lang="en-US" b="1" dirty="0"/>
          </a:p>
        </p:txBody>
      </p:sp>
    </p:spTree>
    <p:extLst>
      <p:ext uri="{BB962C8B-B14F-4D97-AF65-F5344CB8AC3E}">
        <p14:creationId xmlns:p14="http://schemas.microsoft.com/office/powerpoint/2010/main" val="324544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E8E650-2246-E064-3DD1-4B586FAB0CEE}"/>
              </a:ext>
            </a:extLst>
          </p:cNvPr>
          <p:cNvSpPr>
            <a:spLocks noGrp="1"/>
          </p:cNvSpPr>
          <p:nvPr>
            <p:ph type="title"/>
          </p:nvPr>
        </p:nvSpPr>
        <p:spPr/>
        <p:txBody>
          <a:bodyPr/>
          <a:lstStyle/>
          <a:p>
            <a:r>
              <a:rPr lang="en-GB" dirty="0"/>
              <a:t>Solceller i jordbruket: en Win-Win-lösning</a:t>
            </a:r>
          </a:p>
        </p:txBody>
      </p:sp>
      <p:pic>
        <p:nvPicPr>
          <p:cNvPr id="10" name="Segnaposto contenuto 9">
            <a:extLst>
              <a:ext uri="{FF2B5EF4-FFF2-40B4-BE49-F238E27FC236}">
                <a16:creationId xmlns:a16="http://schemas.microsoft.com/office/drawing/2014/main" id="{2FF4F41A-FD28-3A7F-4479-DF37AC065D3C}"/>
              </a:ext>
            </a:extLst>
          </p:cNvPr>
          <p:cNvPicPr>
            <a:picLocks noGrp="1" noChangeAspect="1"/>
          </p:cNvPicPr>
          <p:nvPr>
            <p:ph sz="half" idx="1"/>
          </p:nvPr>
        </p:nvPicPr>
        <p:blipFill>
          <a:blip r:embed="rId2"/>
          <a:stretch>
            <a:fillRect/>
          </a:stretch>
        </p:blipFill>
        <p:spPr>
          <a:xfrm>
            <a:off x="892844" y="2562513"/>
            <a:ext cx="5072312" cy="2877561"/>
          </a:xfrm>
          <a:prstGeom prst="rect">
            <a:avLst/>
          </a:prstGeom>
        </p:spPr>
      </p:pic>
      <p:sp>
        <p:nvSpPr>
          <p:cNvPr id="4" name="Segnaposto contenuto 3">
            <a:extLst>
              <a:ext uri="{FF2B5EF4-FFF2-40B4-BE49-F238E27FC236}">
                <a16:creationId xmlns:a16="http://schemas.microsoft.com/office/drawing/2014/main" id="{F1112725-ECD7-DF93-A7B9-8218B9A47089}"/>
              </a:ext>
            </a:extLst>
          </p:cNvPr>
          <p:cNvSpPr>
            <a:spLocks noGrp="1"/>
          </p:cNvSpPr>
          <p:nvPr>
            <p:ph sz="half" idx="2"/>
          </p:nvPr>
        </p:nvSpPr>
        <p:spPr>
          <a:xfrm>
            <a:off x="6172202" y="1825625"/>
            <a:ext cx="6019798" cy="4351338"/>
          </a:xfrm>
        </p:spPr>
        <p:txBody>
          <a:bodyPr>
            <a:normAutofit fontScale="85000" lnSpcReduction="20000"/>
          </a:bodyPr>
          <a:lstStyle/>
          <a:p>
            <a:pPr marL="0" indent="0">
              <a:buNone/>
            </a:pPr>
            <a:r>
              <a:rPr lang="en-US" b="1" dirty="0"/>
              <a:t>Kategori I (DIN SPEC 91434): </a:t>
            </a:r>
          </a:p>
          <a:p>
            <a:r>
              <a:rPr lang="en-US" dirty="0"/>
              <a:t>Överliggande PV med vertikal frigång &gt; 2,1 m</a:t>
            </a:r>
          </a:p>
          <a:p>
            <a:r>
              <a:rPr lang="en-US" dirty="0"/>
              <a:t>Jordbruk </a:t>
            </a:r>
            <a:r>
              <a:rPr lang="en-US" b="1" dirty="0"/>
              <a:t>enligt </a:t>
            </a:r>
            <a:r>
              <a:rPr lang="en-US" dirty="0"/>
              <a:t>APV-systemet</a:t>
            </a:r>
          </a:p>
          <a:p>
            <a:pPr marL="0" indent="0">
              <a:buNone/>
            </a:pPr>
            <a:endParaRPr lang="en-US" dirty="0"/>
          </a:p>
          <a:p>
            <a:pPr marL="0" indent="0">
              <a:buNone/>
            </a:pPr>
            <a:r>
              <a:rPr lang="en-US" dirty="0"/>
              <a:t>A</a:t>
            </a:r>
            <a:r>
              <a:rPr lang="en-US" baseline="-25000" dirty="0"/>
              <a:t>L</a:t>
            </a:r>
            <a:r>
              <a:rPr lang="en-US" dirty="0"/>
              <a:t> Odlingsbara jordbruksarealer</a:t>
            </a:r>
          </a:p>
          <a:p>
            <a:pPr marL="0" indent="0">
              <a:buNone/>
            </a:pPr>
            <a:r>
              <a:rPr lang="en-US" dirty="0"/>
              <a:t>A</a:t>
            </a:r>
            <a:r>
              <a:rPr lang="en-US" baseline="-25000" dirty="0"/>
              <a:t>N</a:t>
            </a:r>
            <a:r>
              <a:rPr lang="en-US" dirty="0"/>
              <a:t> Icke odlingsbara jordbruksarealer</a:t>
            </a:r>
          </a:p>
          <a:p>
            <a:pPr marL="0" indent="0">
              <a:buNone/>
            </a:pPr>
            <a:r>
              <a:rPr lang="en-US" dirty="0"/>
              <a:t>h</a:t>
            </a:r>
            <a:r>
              <a:rPr lang="en-US" baseline="-25000" dirty="0"/>
              <a:t>1</a:t>
            </a:r>
            <a:r>
              <a:rPr lang="en-US" dirty="0"/>
              <a:t> Fri höjd under 2,1 m</a:t>
            </a:r>
          </a:p>
          <a:p>
            <a:pPr marL="0" indent="0">
              <a:buNone/>
            </a:pPr>
            <a:r>
              <a:rPr lang="en-US" dirty="0"/>
              <a:t>h</a:t>
            </a:r>
            <a:r>
              <a:rPr lang="en-US" baseline="-25000" dirty="0"/>
              <a:t>2</a:t>
            </a:r>
            <a:r>
              <a:rPr lang="en-US" dirty="0"/>
              <a:t> Fri höjd över 2,1 m</a:t>
            </a:r>
          </a:p>
          <a:p>
            <a:pPr marL="0" indent="0">
              <a:buNone/>
            </a:pPr>
            <a:r>
              <a:rPr lang="en-US" dirty="0"/>
              <a:t>1 Exempel på PV-moduler</a:t>
            </a:r>
          </a:p>
          <a:p>
            <a:pPr marL="0" indent="0">
              <a:buNone/>
            </a:pPr>
            <a:r>
              <a:rPr lang="en-US" dirty="0"/>
              <a:t>2 Monteringsstruktur</a:t>
            </a:r>
          </a:p>
          <a:p>
            <a:pPr marL="0" indent="0">
              <a:buNone/>
            </a:pPr>
            <a:r>
              <a:rPr lang="en-US" dirty="0"/>
              <a:t>3 Exempel på grödor</a:t>
            </a:r>
            <a:endParaRPr lang="en-GB" dirty="0"/>
          </a:p>
        </p:txBody>
      </p:sp>
      <p:sp>
        <p:nvSpPr>
          <p:cNvPr id="6" name="Segnaposto numero diapositiva 5">
            <a:extLst>
              <a:ext uri="{FF2B5EF4-FFF2-40B4-BE49-F238E27FC236}">
                <a16:creationId xmlns:a16="http://schemas.microsoft.com/office/drawing/2014/main" id="{BA2A7251-5772-3402-A5F8-476630E5F258}"/>
              </a:ext>
            </a:extLst>
          </p:cNvPr>
          <p:cNvSpPr>
            <a:spLocks noGrp="1"/>
          </p:cNvSpPr>
          <p:nvPr>
            <p:ph type="sldNum" sz="quarter" idx="12"/>
          </p:nvPr>
        </p:nvSpPr>
        <p:spPr/>
        <p:txBody>
          <a:bodyPr/>
          <a:lstStyle/>
          <a:p>
            <a:fld id="{6FF9F0C5-380F-41C2-899A-BAC0F0927E16}" type="slidenum">
              <a:rPr lang="en-US" smtClean="0"/>
              <a:t>12</a:t>
            </a:fld>
            <a:endParaRPr lang="en-US" dirty="0"/>
          </a:p>
        </p:txBody>
      </p:sp>
      <p:sp>
        <p:nvSpPr>
          <p:cNvPr id="7" name="Segnaposto piè di pagina 3">
            <a:extLst>
              <a:ext uri="{FF2B5EF4-FFF2-40B4-BE49-F238E27FC236}">
                <a16:creationId xmlns:a16="http://schemas.microsoft.com/office/drawing/2014/main" id="{5B43B2FD-8B72-28CE-B9DB-2B4C015F4F89}"/>
              </a:ext>
            </a:extLst>
          </p:cNvPr>
          <p:cNvSpPr>
            <a:spLocks noGrp="1"/>
          </p:cNvSpPr>
          <p:nvPr>
            <p:ph type="ftr" sz="quarter" idx="11"/>
          </p:nvPr>
        </p:nvSpPr>
        <p:spPr>
          <a:xfrm>
            <a:off x="838200" y="6238876"/>
            <a:ext cx="9982200" cy="600074"/>
          </a:xfrm>
        </p:spPr>
        <p:txBody>
          <a:bodyPr/>
          <a:lstStyle/>
          <a:p>
            <a:r>
              <a:rPr lang="sv-SE"/>
              <a:t>Modul: Hållbart jordbruk, förvaltning av naturresurser och klimatåtgärder Ämne: Förnybara energilösningar för jordbruket Delämne: Inledning</a:t>
            </a:r>
            <a:endParaRPr lang="en-US" b="1" dirty="0"/>
          </a:p>
        </p:txBody>
      </p:sp>
      <p:sp>
        <p:nvSpPr>
          <p:cNvPr id="9" name="CasellaDiTesto 8">
            <a:extLst>
              <a:ext uri="{FF2B5EF4-FFF2-40B4-BE49-F238E27FC236}">
                <a16:creationId xmlns:a16="http://schemas.microsoft.com/office/drawing/2014/main" id="{5375AC7F-8FF7-690F-3621-0DC7C7EBBB9F}"/>
              </a:ext>
            </a:extLst>
          </p:cNvPr>
          <p:cNvSpPr txBox="1"/>
          <p:nvPr/>
        </p:nvSpPr>
        <p:spPr>
          <a:xfrm rot="16200000">
            <a:off x="10453463" y="4800375"/>
            <a:ext cx="3169296" cy="307777"/>
          </a:xfrm>
          <a:prstGeom prst="rect">
            <a:avLst/>
          </a:prstGeom>
          <a:noFill/>
        </p:spPr>
        <p:txBody>
          <a:bodyPr wrap="square">
            <a:spAutoFit/>
          </a:bodyPr>
          <a:lstStyle/>
          <a:p>
            <a:r>
              <a:rPr lang="en-GB" sz="1400" i="1" dirty="0"/>
              <a:t>Anslag: Fraunhofer ISE</a:t>
            </a:r>
          </a:p>
        </p:txBody>
      </p:sp>
    </p:spTree>
    <p:extLst>
      <p:ext uri="{BB962C8B-B14F-4D97-AF65-F5344CB8AC3E}">
        <p14:creationId xmlns:p14="http://schemas.microsoft.com/office/powerpoint/2010/main" val="2931151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D7B58-E905-5609-D6A1-AD76C0A3C83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1D212C8-B69A-1780-71C4-2880BC2AE10C}"/>
              </a:ext>
            </a:extLst>
          </p:cNvPr>
          <p:cNvSpPr>
            <a:spLocks noGrp="1"/>
          </p:cNvSpPr>
          <p:nvPr>
            <p:ph type="title"/>
          </p:nvPr>
        </p:nvSpPr>
        <p:spPr/>
        <p:txBody>
          <a:bodyPr/>
          <a:lstStyle/>
          <a:p>
            <a:r>
              <a:rPr lang="en-GB" dirty="0"/>
              <a:t>Solceller i jordbruket: en Win-Win-lösning</a:t>
            </a:r>
          </a:p>
        </p:txBody>
      </p:sp>
      <p:pic>
        <p:nvPicPr>
          <p:cNvPr id="5" name="Segnaposto contenuto 4">
            <a:extLst>
              <a:ext uri="{FF2B5EF4-FFF2-40B4-BE49-F238E27FC236}">
                <a16:creationId xmlns:a16="http://schemas.microsoft.com/office/drawing/2014/main" id="{BCD33992-70E0-8366-E694-2FE44CB58AF4}"/>
              </a:ext>
            </a:extLst>
          </p:cNvPr>
          <p:cNvPicPr>
            <a:picLocks noGrp="1" noChangeAspect="1"/>
          </p:cNvPicPr>
          <p:nvPr>
            <p:ph sz="half" idx="1"/>
          </p:nvPr>
        </p:nvPicPr>
        <p:blipFill>
          <a:blip r:embed="rId2"/>
          <a:stretch>
            <a:fillRect/>
          </a:stretch>
        </p:blipFill>
        <p:spPr>
          <a:xfrm>
            <a:off x="1033064" y="2690540"/>
            <a:ext cx="4791871" cy="2621507"/>
          </a:xfrm>
          <a:prstGeom prst="rect">
            <a:avLst/>
          </a:prstGeom>
        </p:spPr>
      </p:pic>
      <p:sp>
        <p:nvSpPr>
          <p:cNvPr id="4" name="Segnaposto contenuto 3">
            <a:extLst>
              <a:ext uri="{FF2B5EF4-FFF2-40B4-BE49-F238E27FC236}">
                <a16:creationId xmlns:a16="http://schemas.microsoft.com/office/drawing/2014/main" id="{B490882B-BE34-741D-D36A-4AB1ADA0EC3B}"/>
              </a:ext>
            </a:extLst>
          </p:cNvPr>
          <p:cNvSpPr>
            <a:spLocks noGrp="1"/>
          </p:cNvSpPr>
          <p:nvPr>
            <p:ph sz="half" idx="2"/>
          </p:nvPr>
        </p:nvSpPr>
        <p:spPr>
          <a:xfrm>
            <a:off x="6172202" y="1825625"/>
            <a:ext cx="6019798" cy="4351338"/>
          </a:xfrm>
        </p:spPr>
        <p:txBody>
          <a:bodyPr>
            <a:normAutofit fontScale="85000" lnSpcReduction="20000"/>
          </a:bodyPr>
          <a:lstStyle/>
          <a:p>
            <a:pPr marL="0" indent="0">
              <a:buNone/>
            </a:pPr>
            <a:r>
              <a:rPr lang="en-US" b="1" dirty="0"/>
              <a:t>Kategori II (DIN SPEC 91434) Variant 1: </a:t>
            </a:r>
          </a:p>
          <a:p>
            <a:r>
              <a:rPr lang="en-US" dirty="0"/>
              <a:t>Interspace PV med fri höjd &lt; 2,1 m</a:t>
            </a:r>
          </a:p>
          <a:p>
            <a:r>
              <a:rPr lang="en-US" dirty="0"/>
              <a:t>Jordbruk </a:t>
            </a:r>
            <a:r>
              <a:rPr lang="en-US" b="1" dirty="0"/>
              <a:t>mellan </a:t>
            </a:r>
            <a:r>
              <a:rPr lang="en-US" dirty="0"/>
              <a:t>raderna av APV-system</a:t>
            </a:r>
          </a:p>
          <a:p>
            <a:endParaRPr lang="en-US" dirty="0"/>
          </a:p>
          <a:p>
            <a:pPr marL="0" indent="0">
              <a:buNone/>
            </a:pPr>
            <a:r>
              <a:rPr lang="en-US" dirty="0"/>
              <a:t>A</a:t>
            </a:r>
            <a:r>
              <a:rPr lang="en-US" baseline="-25000" dirty="0"/>
              <a:t>L</a:t>
            </a:r>
            <a:r>
              <a:rPr lang="en-US" dirty="0"/>
              <a:t> Odlingsbara jordbruksarealer</a:t>
            </a:r>
          </a:p>
          <a:p>
            <a:pPr marL="0" indent="0">
              <a:buNone/>
            </a:pPr>
            <a:r>
              <a:rPr lang="en-US" dirty="0"/>
              <a:t>A</a:t>
            </a:r>
            <a:r>
              <a:rPr lang="en-US" baseline="-25000" dirty="0"/>
              <a:t>N</a:t>
            </a:r>
            <a:r>
              <a:rPr lang="en-US" dirty="0"/>
              <a:t> Icke odlingsbara jordbruksarealer</a:t>
            </a:r>
          </a:p>
          <a:p>
            <a:pPr marL="0" indent="0">
              <a:buNone/>
            </a:pPr>
            <a:r>
              <a:rPr lang="en-US" dirty="0"/>
              <a:t>h</a:t>
            </a:r>
            <a:r>
              <a:rPr lang="en-US" baseline="-25000" dirty="0"/>
              <a:t>1</a:t>
            </a:r>
            <a:r>
              <a:rPr lang="en-US" dirty="0"/>
              <a:t> Fri höjd under 2,1 m</a:t>
            </a:r>
          </a:p>
          <a:p>
            <a:pPr marL="0" indent="0">
              <a:buNone/>
            </a:pPr>
            <a:r>
              <a:rPr lang="en-US" dirty="0"/>
              <a:t>h</a:t>
            </a:r>
            <a:r>
              <a:rPr lang="en-US" baseline="-25000" dirty="0"/>
              <a:t>2</a:t>
            </a:r>
            <a:r>
              <a:rPr lang="en-US" dirty="0"/>
              <a:t> Fri höjd över 2,1 m</a:t>
            </a:r>
          </a:p>
          <a:p>
            <a:pPr marL="0" indent="0">
              <a:buNone/>
            </a:pPr>
            <a:r>
              <a:rPr lang="en-US" dirty="0"/>
              <a:t>1 Exempel på PV-moduler</a:t>
            </a:r>
          </a:p>
          <a:p>
            <a:pPr marL="0" indent="0">
              <a:buNone/>
            </a:pPr>
            <a:r>
              <a:rPr lang="en-US" dirty="0"/>
              <a:t>2 Monteringsstruktur</a:t>
            </a:r>
          </a:p>
          <a:p>
            <a:pPr marL="0" indent="0">
              <a:buNone/>
            </a:pPr>
            <a:r>
              <a:rPr lang="en-US" dirty="0"/>
              <a:t>3 Exempel på grödor</a:t>
            </a:r>
            <a:endParaRPr lang="en-GB" dirty="0"/>
          </a:p>
        </p:txBody>
      </p:sp>
      <p:sp>
        <p:nvSpPr>
          <p:cNvPr id="6" name="Segnaposto numero diapositiva 5">
            <a:extLst>
              <a:ext uri="{FF2B5EF4-FFF2-40B4-BE49-F238E27FC236}">
                <a16:creationId xmlns:a16="http://schemas.microsoft.com/office/drawing/2014/main" id="{8CB40BAE-59AE-F732-255E-66B82F88B96D}"/>
              </a:ext>
            </a:extLst>
          </p:cNvPr>
          <p:cNvSpPr>
            <a:spLocks noGrp="1"/>
          </p:cNvSpPr>
          <p:nvPr>
            <p:ph type="sldNum" sz="quarter" idx="12"/>
          </p:nvPr>
        </p:nvSpPr>
        <p:spPr/>
        <p:txBody>
          <a:bodyPr/>
          <a:lstStyle/>
          <a:p>
            <a:fld id="{6FF9F0C5-380F-41C2-899A-BAC0F0927E16}" type="slidenum">
              <a:rPr lang="en-US" smtClean="0"/>
              <a:t>13</a:t>
            </a:fld>
            <a:endParaRPr lang="en-US" dirty="0"/>
          </a:p>
        </p:txBody>
      </p:sp>
      <p:sp>
        <p:nvSpPr>
          <p:cNvPr id="7" name="Segnaposto piè di pagina 3">
            <a:extLst>
              <a:ext uri="{FF2B5EF4-FFF2-40B4-BE49-F238E27FC236}">
                <a16:creationId xmlns:a16="http://schemas.microsoft.com/office/drawing/2014/main" id="{4C382F25-83D4-93FA-DE75-3A98DFD97514}"/>
              </a:ext>
            </a:extLst>
          </p:cNvPr>
          <p:cNvSpPr>
            <a:spLocks noGrp="1"/>
          </p:cNvSpPr>
          <p:nvPr>
            <p:ph type="ftr" sz="quarter" idx="11"/>
          </p:nvPr>
        </p:nvSpPr>
        <p:spPr>
          <a:xfrm>
            <a:off x="838200" y="6238876"/>
            <a:ext cx="9982200" cy="600074"/>
          </a:xfrm>
        </p:spPr>
        <p:txBody>
          <a:bodyPr/>
          <a:lstStyle/>
          <a:p>
            <a:r>
              <a:rPr lang="sv-SE"/>
              <a:t>Modul: Hållbart jordbruk, förvaltning av naturresurser och klimatåtgärder Ämne: Förnybara energilösningar för jordbruket Delämne: Inledning</a:t>
            </a:r>
            <a:endParaRPr lang="en-US" b="1" dirty="0"/>
          </a:p>
        </p:txBody>
      </p:sp>
      <p:sp>
        <p:nvSpPr>
          <p:cNvPr id="9" name="CasellaDiTesto 8">
            <a:extLst>
              <a:ext uri="{FF2B5EF4-FFF2-40B4-BE49-F238E27FC236}">
                <a16:creationId xmlns:a16="http://schemas.microsoft.com/office/drawing/2014/main" id="{A5EBA017-A76C-F0F0-4D31-E2BDC4250D01}"/>
              </a:ext>
            </a:extLst>
          </p:cNvPr>
          <p:cNvSpPr txBox="1"/>
          <p:nvPr/>
        </p:nvSpPr>
        <p:spPr>
          <a:xfrm rot="16200000">
            <a:off x="10453463" y="4800375"/>
            <a:ext cx="3169296" cy="307777"/>
          </a:xfrm>
          <a:prstGeom prst="rect">
            <a:avLst/>
          </a:prstGeom>
          <a:noFill/>
        </p:spPr>
        <p:txBody>
          <a:bodyPr wrap="square">
            <a:spAutoFit/>
          </a:bodyPr>
          <a:lstStyle/>
          <a:p>
            <a:r>
              <a:rPr lang="en-GB" sz="1400" i="1" dirty="0"/>
              <a:t>Anslag: Fraunhofer ISE</a:t>
            </a:r>
          </a:p>
        </p:txBody>
      </p:sp>
    </p:spTree>
    <p:extLst>
      <p:ext uri="{BB962C8B-B14F-4D97-AF65-F5344CB8AC3E}">
        <p14:creationId xmlns:p14="http://schemas.microsoft.com/office/powerpoint/2010/main" val="274484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1FB73-3007-54A8-6FF3-FAFEAE242E7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A4749B4-47F8-A89A-B67F-1155C0FA7870}"/>
              </a:ext>
            </a:extLst>
          </p:cNvPr>
          <p:cNvSpPr>
            <a:spLocks noGrp="1"/>
          </p:cNvSpPr>
          <p:nvPr>
            <p:ph type="title"/>
          </p:nvPr>
        </p:nvSpPr>
        <p:spPr/>
        <p:txBody>
          <a:bodyPr/>
          <a:lstStyle/>
          <a:p>
            <a:r>
              <a:rPr lang="en-GB" dirty="0"/>
              <a:t>Solceller i jordbruket: en Win-Win-lösning</a:t>
            </a:r>
          </a:p>
        </p:txBody>
      </p:sp>
      <p:pic>
        <p:nvPicPr>
          <p:cNvPr id="5" name="Segnaposto contenuto 4">
            <a:extLst>
              <a:ext uri="{FF2B5EF4-FFF2-40B4-BE49-F238E27FC236}">
                <a16:creationId xmlns:a16="http://schemas.microsoft.com/office/drawing/2014/main" id="{7FA7943A-2239-4EAB-23C4-C330415755C4}"/>
              </a:ext>
            </a:extLst>
          </p:cNvPr>
          <p:cNvPicPr>
            <a:picLocks noGrp="1" noChangeAspect="1"/>
          </p:cNvPicPr>
          <p:nvPr>
            <p:ph sz="half" idx="1"/>
          </p:nvPr>
        </p:nvPicPr>
        <p:blipFill>
          <a:blip r:embed="rId2"/>
          <a:stretch>
            <a:fillRect/>
          </a:stretch>
        </p:blipFill>
        <p:spPr>
          <a:xfrm>
            <a:off x="920278" y="2730168"/>
            <a:ext cx="5017443" cy="2542252"/>
          </a:xfrm>
          <a:prstGeom prst="rect">
            <a:avLst/>
          </a:prstGeom>
        </p:spPr>
      </p:pic>
      <p:sp>
        <p:nvSpPr>
          <p:cNvPr id="4" name="Segnaposto contenuto 3">
            <a:extLst>
              <a:ext uri="{FF2B5EF4-FFF2-40B4-BE49-F238E27FC236}">
                <a16:creationId xmlns:a16="http://schemas.microsoft.com/office/drawing/2014/main" id="{D4A05F10-E23D-E90C-B2D2-3351A461E011}"/>
              </a:ext>
            </a:extLst>
          </p:cNvPr>
          <p:cNvSpPr>
            <a:spLocks noGrp="1"/>
          </p:cNvSpPr>
          <p:nvPr>
            <p:ph sz="half" idx="2"/>
          </p:nvPr>
        </p:nvSpPr>
        <p:spPr>
          <a:xfrm>
            <a:off x="6172202" y="1825625"/>
            <a:ext cx="6019798" cy="4351338"/>
          </a:xfrm>
        </p:spPr>
        <p:txBody>
          <a:bodyPr>
            <a:normAutofit fontScale="85000" lnSpcReduction="20000"/>
          </a:bodyPr>
          <a:lstStyle/>
          <a:p>
            <a:pPr marL="0" indent="0">
              <a:buNone/>
            </a:pPr>
            <a:r>
              <a:rPr lang="en-US" b="1" dirty="0"/>
              <a:t>Kategori II (DIN SPEC 91434) Variant 2: </a:t>
            </a:r>
          </a:p>
          <a:p>
            <a:r>
              <a:rPr lang="en-US" dirty="0"/>
              <a:t>Interspace PV med fri höjd &lt; 2,1 m</a:t>
            </a:r>
          </a:p>
          <a:p>
            <a:r>
              <a:rPr lang="en-US" dirty="0"/>
              <a:t>Jordbruk </a:t>
            </a:r>
            <a:r>
              <a:rPr lang="en-US" b="1" dirty="0"/>
              <a:t>mellan </a:t>
            </a:r>
            <a:r>
              <a:rPr lang="en-US" dirty="0"/>
              <a:t>raderna av APV-system</a:t>
            </a:r>
          </a:p>
          <a:p>
            <a:endParaRPr lang="en-US" dirty="0"/>
          </a:p>
          <a:p>
            <a:pPr marL="0" indent="0">
              <a:buNone/>
            </a:pPr>
            <a:r>
              <a:rPr lang="en-US" dirty="0"/>
              <a:t>A</a:t>
            </a:r>
            <a:r>
              <a:rPr lang="en-US" baseline="-25000" dirty="0"/>
              <a:t>L</a:t>
            </a:r>
            <a:r>
              <a:rPr lang="en-US" dirty="0"/>
              <a:t> Odlingsbara jordbruksarealer</a:t>
            </a:r>
          </a:p>
          <a:p>
            <a:pPr marL="0" indent="0">
              <a:buNone/>
            </a:pPr>
            <a:r>
              <a:rPr lang="en-US" dirty="0"/>
              <a:t>A</a:t>
            </a:r>
            <a:r>
              <a:rPr lang="en-US" baseline="-25000" dirty="0"/>
              <a:t>N</a:t>
            </a:r>
            <a:r>
              <a:rPr lang="en-US" dirty="0"/>
              <a:t> Icke odlingsbara jordbruksarealer</a:t>
            </a:r>
          </a:p>
          <a:p>
            <a:pPr marL="0" indent="0">
              <a:buNone/>
            </a:pPr>
            <a:r>
              <a:rPr lang="en-US" dirty="0"/>
              <a:t>h</a:t>
            </a:r>
            <a:r>
              <a:rPr lang="en-US" baseline="-25000" dirty="0"/>
              <a:t>1</a:t>
            </a:r>
            <a:r>
              <a:rPr lang="en-US" dirty="0"/>
              <a:t> Fri höjd under 2,1 m</a:t>
            </a:r>
          </a:p>
          <a:p>
            <a:pPr marL="0" indent="0">
              <a:buNone/>
            </a:pPr>
            <a:r>
              <a:rPr lang="en-US" dirty="0"/>
              <a:t>h</a:t>
            </a:r>
            <a:r>
              <a:rPr lang="en-US" baseline="-25000" dirty="0"/>
              <a:t>2</a:t>
            </a:r>
            <a:r>
              <a:rPr lang="en-US" dirty="0"/>
              <a:t> Fri höjd över 2,1 m</a:t>
            </a:r>
          </a:p>
          <a:p>
            <a:pPr marL="0" indent="0">
              <a:buNone/>
            </a:pPr>
            <a:r>
              <a:rPr lang="en-US" dirty="0"/>
              <a:t>1 Exempel på PV-moduler</a:t>
            </a:r>
          </a:p>
          <a:p>
            <a:pPr marL="0" indent="0">
              <a:buNone/>
            </a:pPr>
            <a:r>
              <a:rPr lang="en-US" dirty="0"/>
              <a:t>2 Monteringsstruktur</a:t>
            </a:r>
          </a:p>
          <a:p>
            <a:pPr marL="0" indent="0">
              <a:buNone/>
            </a:pPr>
            <a:r>
              <a:rPr lang="en-US" dirty="0"/>
              <a:t>3 Exempel på grödor</a:t>
            </a:r>
            <a:endParaRPr lang="en-GB" dirty="0"/>
          </a:p>
        </p:txBody>
      </p:sp>
      <p:sp>
        <p:nvSpPr>
          <p:cNvPr id="6" name="Segnaposto numero diapositiva 5">
            <a:extLst>
              <a:ext uri="{FF2B5EF4-FFF2-40B4-BE49-F238E27FC236}">
                <a16:creationId xmlns:a16="http://schemas.microsoft.com/office/drawing/2014/main" id="{A31D4A88-3740-8C31-FE04-F495406C74E8}"/>
              </a:ext>
            </a:extLst>
          </p:cNvPr>
          <p:cNvSpPr>
            <a:spLocks noGrp="1"/>
          </p:cNvSpPr>
          <p:nvPr>
            <p:ph type="sldNum" sz="quarter" idx="12"/>
          </p:nvPr>
        </p:nvSpPr>
        <p:spPr/>
        <p:txBody>
          <a:bodyPr/>
          <a:lstStyle/>
          <a:p>
            <a:fld id="{6FF9F0C5-380F-41C2-899A-BAC0F0927E16}" type="slidenum">
              <a:rPr lang="en-US" smtClean="0"/>
              <a:t>14</a:t>
            </a:fld>
            <a:endParaRPr lang="en-US" dirty="0"/>
          </a:p>
        </p:txBody>
      </p:sp>
      <p:sp>
        <p:nvSpPr>
          <p:cNvPr id="7" name="Segnaposto piè di pagina 3">
            <a:extLst>
              <a:ext uri="{FF2B5EF4-FFF2-40B4-BE49-F238E27FC236}">
                <a16:creationId xmlns:a16="http://schemas.microsoft.com/office/drawing/2014/main" id="{6E46741D-4AF1-CBC1-0964-D3D333D04A04}"/>
              </a:ext>
            </a:extLst>
          </p:cNvPr>
          <p:cNvSpPr>
            <a:spLocks noGrp="1"/>
          </p:cNvSpPr>
          <p:nvPr>
            <p:ph type="ftr" sz="quarter" idx="11"/>
          </p:nvPr>
        </p:nvSpPr>
        <p:spPr>
          <a:xfrm>
            <a:off x="838200" y="6238876"/>
            <a:ext cx="9982200" cy="600074"/>
          </a:xfrm>
        </p:spPr>
        <p:txBody>
          <a:bodyPr/>
          <a:lstStyle/>
          <a:p>
            <a:r>
              <a:rPr lang="sv-SE"/>
              <a:t>Modul: Hållbart jordbruk, förvaltning av naturresurser och klimatåtgärder Ämne: Förnybara energilösningar för jordbruket Delämne: Inledning</a:t>
            </a:r>
            <a:endParaRPr lang="en-US" b="1" dirty="0"/>
          </a:p>
        </p:txBody>
      </p:sp>
      <p:sp>
        <p:nvSpPr>
          <p:cNvPr id="9" name="CasellaDiTesto 8">
            <a:extLst>
              <a:ext uri="{FF2B5EF4-FFF2-40B4-BE49-F238E27FC236}">
                <a16:creationId xmlns:a16="http://schemas.microsoft.com/office/drawing/2014/main" id="{D83A0AFE-13F3-7F1A-483C-30360CE9EB59}"/>
              </a:ext>
            </a:extLst>
          </p:cNvPr>
          <p:cNvSpPr txBox="1"/>
          <p:nvPr/>
        </p:nvSpPr>
        <p:spPr>
          <a:xfrm rot="16200000">
            <a:off x="10453463" y="4800375"/>
            <a:ext cx="3169296" cy="307777"/>
          </a:xfrm>
          <a:prstGeom prst="rect">
            <a:avLst/>
          </a:prstGeom>
          <a:noFill/>
        </p:spPr>
        <p:txBody>
          <a:bodyPr wrap="square">
            <a:spAutoFit/>
          </a:bodyPr>
          <a:lstStyle/>
          <a:p>
            <a:r>
              <a:rPr lang="en-GB" sz="1400" i="1" dirty="0"/>
              <a:t>Anslag: Fraunhofer ISE</a:t>
            </a:r>
          </a:p>
        </p:txBody>
      </p:sp>
    </p:spTree>
    <p:extLst>
      <p:ext uri="{BB962C8B-B14F-4D97-AF65-F5344CB8AC3E}">
        <p14:creationId xmlns:p14="http://schemas.microsoft.com/office/powerpoint/2010/main" val="89284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erba, Raccolto, raccolto/taglio, aria aperta&#10;&#10;Descrizione generata automaticamente">
            <a:extLst>
              <a:ext uri="{FF2B5EF4-FFF2-40B4-BE49-F238E27FC236}">
                <a16:creationId xmlns:a16="http://schemas.microsoft.com/office/drawing/2014/main" id="{EE07526B-6FFB-BAF4-8BE2-01BC85DA6B03}"/>
              </a:ext>
            </a:extLst>
          </p:cNvPr>
          <p:cNvPicPr>
            <a:picLocks noChangeAspect="1"/>
          </p:cNvPicPr>
          <p:nvPr/>
        </p:nvPicPr>
        <p:blipFill rotWithShape="1">
          <a:blip r:embed="rId2"/>
          <a:srcRect b="15667"/>
          <a:stretch/>
        </p:blipFill>
        <p:spPr>
          <a:xfrm>
            <a:off x="0" y="0"/>
            <a:ext cx="12192000" cy="6858000"/>
          </a:xfrm>
          <a:prstGeom prst="rect">
            <a:avLst/>
          </a:prstGeom>
        </p:spPr>
      </p:pic>
      <p:sp>
        <p:nvSpPr>
          <p:cNvPr id="7" name="Titolo 6">
            <a:extLst>
              <a:ext uri="{FF2B5EF4-FFF2-40B4-BE49-F238E27FC236}">
                <a16:creationId xmlns:a16="http://schemas.microsoft.com/office/drawing/2014/main" id="{8014F5FA-46F7-60F7-5CC5-BF4CCBD9F684}"/>
              </a:ext>
            </a:extLst>
          </p:cNvPr>
          <p:cNvSpPr>
            <a:spLocks noGrp="1"/>
          </p:cNvSpPr>
          <p:nvPr>
            <p:ph type="title"/>
          </p:nvPr>
        </p:nvSpPr>
        <p:spPr/>
        <p:txBody>
          <a:bodyPr/>
          <a:lstStyle/>
          <a:p>
            <a:pPr algn="ctr"/>
            <a:r>
              <a:rPr lang="en-GB" b="1" dirty="0">
                <a:solidFill>
                  <a:schemeClr val="accent4">
                    <a:lumMod val="20000"/>
                    <a:lumOff val="80000"/>
                  </a:schemeClr>
                </a:solidFill>
                <a:effectLst>
                  <a:outerShdw blurRad="38100" dist="38100" dir="2700000" algn="tl">
                    <a:srgbClr val="000000">
                      <a:alpha val="43137"/>
                    </a:srgbClr>
                  </a:outerShdw>
                </a:effectLst>
              </a:rPr>
              <a:t>Biomassa</a:t>
            </a:r>
          </a:p>
        </p:txBody>
      </p:sp>
      <p:sp>
        <p:nvSpPr>
          <p:cNvPr id="11" name="Segnaposto contenuto 10">
            <a:extLst>
              <a:ext uri="{FF2B5EF4-FFF2-40B4-BE49-F238E27FC236}">
                <a16:creationId xmlns:a16="http://schemas.microsoft.com/office/drawing/2014/main" id="{09295C76-41C2-AFF5-42B9-9D7B7AB90F21}"/>
              </a:ext>
            </a:extLst>
          </p:cNvPr>
          <p:cNvSpPr>
            <a:spLocks noGrp="1"/>
          </p:cNvSpPr>
          <p:nvPr>
            <p:ph idx="1"/>
          </p:nvPr>
        </p:nvSpPr>
        <p:spPr>
          <a:solidFill>
            <a:srgbClr val="FFCC66">
              <a:alpha val="50196"/>
            </a:srgbClr>
          </a:solidFill>
        </p:spPr>
        <p:txBody>
          <a:bodyPr>
            <a:normAutofit/>
          </a:bodyPr>
          <a:lstStyle/>
          <a:p>
            <a:r>
              <a:rPr lang="en-GB" sz="3200" dirty="0">
                <a:solidFill>
                  <a:schemeClr val="accent2">
                    <a:lumMod val="50000"/>
                  </a:schemeClr>
                </a:solidFill>
                <a:effectLst>
                  <a:outerShdw blurRad="38100" dist="38100" dir="2700000" algn="tl">
                    <a:srgbClr val="000000">
                      <a:alpha val="43137"/>
                    </a:srgbClr>
                  </a:outerShdw>
                </a:effectLst>
              </a:rPr>
              <a:t>Biomassa till energi som använts av mänskligheten från upptäckten av eld som användes för matlagning, uppvärmning och senare metallurgi</a:t>
            </a:r>
          </a:p>
          <a:p>
            <a:r>
              <a:rPr lang="en-GB" sz="3200" dirty="0">
                <a:solidFill>
                  <a:schemeClr val="accent2">
                    <a:lumMod val="50000"/>
                  </a:schemeClr>
                </a:solidFill>
                <a:effectLst>
                  <a:outerShdw blurRad="38100" dist="38100" dir="2700000" algn="tl">
                    <a:srgbClr val="000000">
                      <a:alpha val="43137"/>
                    </a:srgbClr>
                  </a:outerShdw>
                </a:effectLst>
              </a:rPr>
              <a:t>Begreppet biomassa omfattar allt organiskt material från växter och djur (från hav eller jord), med undantag för fossiler, som kan användas för energiproduktion</a:t>
            </a:r>
          </a:p>
          <a:p>
            <a:r>
              <a:rPr lang="en-GB" sz="3200" i="1" u="sng" dirty="0">
                <a:solidFill>
                  <a:schemeClr val="accent2">
                    <a:lumMod val="50000"/>
                  </a:schemeClr>
                </a:solidFill>
                <a:effectLst>
                  <a:outerShdw blurRad="38100" dist="38100" dir="2700000" algn="tl">
                    <a:srgbClr val="000000">
                      <a:alpha val="43137"/>
                    </a:srgbClr>
                  </a:outerShdw>
                </a:effectLst>
              </a:rPr>
              <a:t>Biomassa är solenergi som binds i organiskt material genom fotosyntes</a:t>
            </a:r>
          </a:p>
          <a:p>
            <a:endParaRPr lang="en-GB" sz="3200" dirty="0">
              <a:solidFill>
                <a:schemeClr val="accent2">
                  <a:lumMod val="50000"/>
                </a:schemeClr>
              </a:solidFill>
              <a:effectLst>
                <a:outerShdw blurRad="38100" dist="38100" dir="2700000" algn="tl">
                  <a:srgbClr val="000000">
                    <a:alpha val="43137"/>
                  </a:srgbClr>
                </a:outerShdw>
              </a:effectLst>
            </a:endParaRPr>
          </a:p>
        </p:txBody>
      </p:sp>
      <p:sp>
        <p:nvSpPr>
          <p:cNvPr id="10" name="Segnaposto piè di pagina 3">
            <a:extLst>
              <a:ext uri="{FF2B5EF4-FFF2-40B4-BE49-F238E27FC236}">
                <a16:creationId xmlns:a16="http://schemas.microsoft.com/office/drawing/2014/main" id="{0E38F392-A0F9-168C-467A-7D4C3DF53EAA}"/>
              </a:ext>
            </a:extLst>
          </p:cNvPr>
          <p:cNvSpPr>
            <a:spLocks noGrp="1"/>
          </p:cNvSpPr>
          <p:nvPr>
            <p:ph type="ftr" sz="quarter" idx="11"/>
          </p:nvPr>
        </p:nvSpPr>
        <p:spPr/>
        <p:txBody>
          <a:bodyPr/>
          <a:lstStyle/>
          <a:p>
            <a:r>
              <a:rPr lang="sv-SE">
                <a:solidFill>
                  <a:schemeClr val="accent4">
                    <a:lumMod val="20000"/>
                    <a:lumOff val="80000"/>
                  </a:schemeClr>
                </a:solidFill>
                <a:effectLst>
                  <a:outerShdw blurRad="38100" dist="38100" dir="2700000" algn="tl">
                    <a:srgbClr val="000000">
                      <a:alpha val="43137"/>
                    </a:srgbClr>
                  </a:outerShdw>
                </a:effectLst>
              </a:rPr>
              <a:t>Modul: Hållbart jordbruk, förvaltning av naturresurser och klimatåtgärder Ämne: Förnybara energilösningar för jordbruket Delämne: Inledning</a:t>
            </a:r>
            <a:endParaRPr lang="en-US" b="1" dirty="0">
              <a:solidFill>
                <a:schemeClr val="accent4">
                  <a:lumMod val="20000"/>
                  <a:lumOff val="80000"/>
                </a:schemeClr>
              </a:solidFill>
              <a:effectLst>
                <a:outerShdw blurRad="38100" dist="38100" dir="2700000" algn="tl">
                  <a:srgbClr val="000000">
                    <a:alpha val="43137"/>
                  </a:srgbClr>
                </a:outerShdw>
              </a:effectLst>
            </a:endParaRPr>
          </a:p>
        </p:txBody>
      </p:sp>
      <p:sp>
        <p:nvSpPr>
          <p:cNvPr id="6" name="Segnaposto numero diapositiva 5">
            <a:extLst>
              <a:ext uri="{FF2B5EF4-FFF2-40B4-BE49-F238E27FC236}">
                <a16:creationId xmlns:a16="http://schemas.microsoft.com/office/drawing/2014/main" id="{C650D731-8BDF-26B0-F5F1-2E492A23FA7E}"/>
              </a:ext>
            </a:extLst>
          </p:cNvPr>
          <p:cNvSpPr>
            <a:spLocks noGrp="1"/>
          </p:cNvSpPr>
          <p:nvPr>
            <p:ph type="sldNum" sz="quarter" idx="12"/>
          </p:nvPr>
        </p:nvSpPr>
        <p:spPr/>
        <p:txBody>
          <a:bodyPr/>
          <a:lstStyle/>
          <a:p>
            <a:fld id="{6FF9F0C5-380F-41C2-899A-BAC0F0927E16}" type="slidenum">
              <a:rPr lang="en-US" smtClean="0"/>
              <a:t>15</a:t>
            </a:fld>
            <a:endParaRPr lang="en-US" dirty="0"/>
          </a:p>
        </p:txBody>
      </p:sp>
      <p:sp>
        <p:nvSpPr>
          <p:cNvPr id="13" name="CasellaDiTesto 12">
            <a:extLst>
              <a:ext uri="{FF2B5EF4-FFF2-40B4-BE49-F238E27FC236}">
                <a16:creationId xmlns:a16="http://schemas.microsoft.com/office/drawing/2014/main" id="{285E2B77-5130-1459-6CFE-2DC843A067E2}"/>
              </a:ext>
            </a:extLst>
          </p:cNvPr>
          <p:cNvSpPr txBox="1"/>
          <p:nvPr/>
        </p:nvSpPr>
        <p:spPr>
          <a:xfrm rot="16200000">
            <a:off x="10361711" y="4980083"/>
            <a:ext cx="3429001" cy="307777"/>
          </a:xfrm>
          <a:prstGeom prst="rect">
            <a:avLst/>
          </a:prstGeom>
          <a:noFill/>
        </p:spPr>
        <p:txBody>
          <a:bodyPr wrap="square">
            <a:spAutoFit/>
          </a:bodyPr>
          <a:lstStyle/>
          <a:p>
            <a:r>
              <a:rPr lang="en-GB" sz="1400" dirty="0">
                <a:solidFill>
                  <a:schemeClr val="accent4">
                    <a:lumMod val="20000"/>
                    <a:lumOff val="80000"/>
                  </a:schemeClr>
                </a:solidFill>
                <a:effectLst>
                  <a:outerShdw blurRad="38100" dist="38100" dir="2700000" algn="tl">
                    <a:srgbClr val="000000">
                      <a:alpha val="43137"/>
                    </a:srgbClr>
                  </a:outerShdw>
                </a:effectLst>
              </a:rPr>
              <a:t>Bildkreditering: </a:t>
            </a:r>
            <a:r>
              <a:rPr lang="en-GB" sz="1400" dirty="0" err="1">
                <a:solidFill>
                  <a:schemeClr val="accent4">
                    <a:lumMod val="20000"/>
                    <a:lumOff val="80000"/>
                  </a:schemeClr>
                </a:solidFill>
                <a:effectLst>
                  <a:outerShdw blurRad="38100" dist="38100" dir="2700000" algn="tl">
                    <a:srgbClr val="000000">
                      <a:alpha val="43137"/>
                    </a:srgbClr>
                  </a:outerShdw>
                </a:effectLst>
              </a:rPr>
              <a:t>prostooleh </a:t>
            </a:r>
            <a:r>
              <a:rPr lang="en-GB" sz="1400" dirty="0">
                <a:solidFill>
                  <a:schemeClr val="accent4">
                    <a:lumMod val="20000"/>
                    <a:lumOff val="80000"/>
                  </a:schemeClr>
                </a:solidFill>
                <a:effectLst>
                  <a:outerShdw blurRad="38100" dist="38100" dir="2700000" algn="tl">
                    <a:srgbClr val="000000">
                      <a:alpha val="43137"/>
                    </a:srgbClr>
                  </a:outerShdw>
                </a:effectLst>
              </a:rPr>
              <a:t>på </a:t>
            </a:r>
            <a:r>
              <a:rPr lang="en-GB" sz="1400" dirty="0" err="1">
                <a:solidFill>
                  <a:schemeClr val="accent4">
                    <a:lumMod val="20000"/>
                    <a:lumOff val="80000"/>
                  </a:schemeClr>
                </a:solidFill>
                <a:effectLst>
                  <a:outerShdw blurRad="38100" dist="38100" dir="2700000" algn="tl">
                    <a:srgbClr val="000000">
                      <a:alpha val="43137"/>
                    </a:srgbClr>
                  </a:outerShdw>
                </a:effectLst>
              </a:rPr>
              <a:t>Freepik</a:t>
            </a:r>
            <a:endParaRPr lang="en-GB" sz="1400" dirty="0">
              <a:solidFill>
                <a:schemeClr val="accent4">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087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B3CC22-2394-86F5-08F9-EF51FDBE3E5E}"/>
              </a:ext>
            </a:extLst>
          </p:cNvPr>
          <p:cNvSpPr>
            <a:spLocks noGrp="1"/>
          </p:cNvSpPr>
          <p:nvPr>
            <p:ph type="title"/>
          </p:nvPr>
        </p:nvSpPr>
        <p:spPr/>
        <p:txBody>
          <a:bodyPr/>
          <a:lstStyle/>
          <a:p>
            <a:r>
              <a:rPr lang="en-GB" dirty="0"/>
              <a:t>Flera källor till biomassa</a:t>
            </a:r>
          </a:p>
        </p:txBody>
      </p:sp>
      <p:pic>
        <p:nvPicPr>
          <p:cNvPr id="6" name="Segnaposto contenuto 5">
            <a:extLst>
              <a:ext uri="{FF2B5EF4-FFF2-40B4-BE49-F238E27FC236}">
                <a16:creationId xmlns:a16="http://schemas.microsoft.com/office/drawing/2014/main" id="{68957D9C-9222-2102-BF46-E49BA8624372}"/>
              </a:ext>
            </a:extLst>
          </p:cNvPr>
          <p:cNvPicPr>
            <a:picLocks noGrp="1" noChangeAspect="1"/>
          </p:cNvPicPr>
          <p:nvPr>
            <p:ph idx="1"/>
          </p:nvPr>
        </p:nvPicPr>
        <p:blipFill>
          <a:blip r:embed="rId2"/>
          <a:stretch>
            <a:fillRect/>
          </a:stretch>
        </p:blipFill>
        <p:spPr>
          <a:xfrm>
            <a:off x="838200" y="1986249"/>
            <a:ext cx="10515600" cy="4030090"/>
          </a:xfrm>
          <a:prstGeom prst="rect">
            <a:avLst/>
          </a:prstGeom>
        </p:spPr>
      </p:pic>
      <p:sp>
        <p:nvSpPr>
          <p:cNvPr id="5" name="Segnaposto numero diapositiva 4">
            <a:extLst>
              <a:ext uri="{FF2B5EF4-FFF2-40B4-BE49-F238E27FC236}">
                <a16:creationId xmlns:a16="http://schemas.microsoft.com/office/drawing/2014/main" id="{75D20C6B-3C0A-79B9-6159-E6B93A2B5FC4}"/>
              </a:ext>
            </a:extLst>
          </p:cNvPr>
          <p:cNvSpPr>
            <a:spLocks noGrp="1"/>
          </p:cNvSpPr>
          <p:nvPr>
            <p:ph type="sldNum" sz="quarter" idx="12"/>
          </p:nvPr>
        </p:nvSpPr>
        <p:spPr/>
        <p:txBody>
          <a:bodyPr/>
          <a:lstStyle/>
          <a:p>
            <a:fld id="{D57F1E4F-1CFF-5643-939E-217C01CDF565}" type="slidenum">
              <a:rPr lang="en-US" smtClean="0"/>
              <a:t>16</a:t>
            </a:fld>
            <a:endParaRPr lang="en-US" dirty="0"/>
          </a:p>
        </p:txBody>
      </p:sp>
      <p:pic>
        <p:nvPicPr>
          <p:cNvPr id="7" name="Immagine 6">
            <a:extLst>
              <a:ext uri="{FF2B5EF4-FFF2-40B4-BE49-F238E27FC236}">
                <a16:creationId xmlns:a16="http://schemas.microsoft.com/office/drawing/2014/main" id="{2E5C095D-2CD2-E4C9-544B-1193109AE805}"/>
              </a:ext>
            </a:extLst>
          </p:cNvPr>
          <p:cNvPicPr>
            <a:picLocks noChangeAspect="1"/>
          </p:cNvPicPr>
          <p:nvPr/>
        </p:nvPicPr>
        <p:blipFill>
          <a:blip r:embed="rId3"/>
          <a:stretch>
            <a:fillRect/>
          </a:stretch>
        </p:blipFill>
        <p:spPr>
          <a:xfrm>
            <a:off x="9426699" y="3612284"/>
            <a:ext cx="929774" cy="778019"/>
          </a:xfrm>
          <a:prstGeom prst="rect">
            <a:avLst/>
          </a:prstGeom>
        </p:spPr>
      </p:pic>
      <p:sp>
        <p:nvSpPr>
          <p:cNvPr id="9" name="CasellaDiTesto 8">
            <a:extLst>
              <a:ext uri="{FF2B5EF4-FFF2-40B4-BE49-F238E27FC236}">
                <a16:creationId xmlns:a16="http://schemas.microsoft.com/office/drawing/2014/main" id="{516CC852-EE98-D209-C694-7447967F530C}"/>
              </a:ext>
            </a:extLst>
          </p:cNvPr>
          <p:cNvSpPr txBox="1"/>
          <p:nvPr/>
        </p:nvSpPr>
        <p:spPr>
          <a:xfrm rot="16200000">
            <a:off x="10806212" y="4853087"/>
            <a:ext cx="2463800" cy="307777"/>
          </a:xfrm>
          <a:prstGeom prst="rect">
            <a:avLst/>
          </a:prstGeom>
          <a:noFill/>
        </p:spPr>
        <p:txBody>
          <a:bodyPr wrap="square">
            <a:spAutoFit/>
          </a:bodyPr>
          <a:lstStyle/>
          <a:p>
            <a:r>
              <a:rPr lang="en-GB" sz="1400" dirty="0"/>
              <a:t>Källa: IEA ETP 2017</a:t>
            </a:r>
          </a:p>
        </p:txBody>
      </p:sp>
      <p:sp>
        <p:nvSpPr>
          <p:cNvPr id="10" name="Segnaposto piè di pagina 3">
            <a:extLst>
              <a:ext uri="{FF2B5EF4-FFF2-40B4-BE49-F238E27FC236}">
                <a16:creationId xmlns:a16="http://schemas.microsoft.com/office/drawing/2014/main" id="{4664C394-746A-AB98-99F6-76CCCD1167E8}"/>
              </a:ext>
            </a:extLst>
          </p:cNvPr>
          <p:cNvSpPr>
            <a:spLocks noGrp="1"/>
          </p:cNvSpPr>
          <p:nvPr>
            <p:ph type="ftr" sz="quarter" idx="11"/>
          </p:nvPr>
        </p:nvSpPr>
        <p:spPr>
          <a:xfrm>
            <a:off x="838200" y="6238876"/>
            <a:ext cx="9982200" cy="600074"/>
          </a:xfrm>
        </p:spPr>
        <p:txBody>
          <a:bodyPr/>
          <a:lstStyle/>
          <a:p>
            <a:r>
              <a:rPr lang="sv-SE">
                <a:solidFill>
                  <a:schemeClr val="tx1"/>
                </a:solidFill>
              </a:rPr>
              <a:t>Modul: Hållbart jordbruk, förvaltning av naturresurser och klimatåtgärder Ämne: Förnybara energilösningar för jordbruket Delämne: Inledning</a:t>
            </a:r>
            <a:endParaRPr lang="en-US" b="1" dirty="0">
              <a:solidFill>
                <a:schemeClr val="tx1"/>
              </a:solidFill>
            </a:endParaRPr>
          </a:p>
        </p:txBody>
      </p:sp>
    </p:spTree>
    <p:extLst>
      <p:ext uri="{BB962C8B-B14F-4D97-AF65-F5344CB8AC3E}">
        <p14:creationId xmlns:p14="http://schemas.microsoft.com/office/powerpoint/2010/main" val="397776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EF28A4-9052-98F1-DD75-030FC8999091}"/>
              </a:ext>
            </a:extLst>
          </p:cNvPr>
          <p:cNvSpPr>
            <a:spLocks noGrp="1"/>
          </p:cNvSpPr>
          <p:nvPr>
            <p:ph type="title"/>
          </p:nvPr>
        </p:nvSpPr>
        <p:spPr/>
        <p:txBody>
          <a:bodyPr/>
          <a:lstStyle/>
          <a:p>
            <a:r>
              <a:rPr lang="en-GB" dirty="0"/>
              <a:t>Biomassa: CO</a:t>
            </a:r>
            <a:r>
              <a:rPr lang="en-GB" baseline="-25000" dirty="0"/>
              <a:t>2</a:t>
            </a:r>
            <a:r>
              <a:rPr lang="en-GB" dirty="0"/>
              <a:t> "neutral"</a:t>
            </a:r>
          </a:p>
        </p:txBody>
      </p:sp>
      <p:pic>
        <p:nvPicPr>
          <p:cNvPr id="7" name="Segnaposto contenuto 6">
            <a:extLst>
              <a:ext uri="{FF2B5EF4-FFF2-40B4-BE49-F238E27FC236}">
                <a16:creationId xmlns:a16="http://schemas.microsoft.com/office/drawing/2014/main" id="{4CC78A9D-999D-5CDB-CF44-20B5FD1DA13A}"/>
              </a:ext>
            </a:extLst>
          </p:cNvPr>
          <p:cNvPicPr>
            <a:picLocks noGrp="1" noChangeAspect="1"/>
          </p:cNvPicPr>
          <p:nvPr>
            <p:ph sz="half" idx="1"/>
          </p:nvPr>
        </p:nvPicPr>
        <p:blipFill>
          <a:blip r:embed="rId2"/>
          <a:stretch>
            <a:fillRect/>
          </a:stretch>
        </p:blipFill>
        <p:spPr>
          <a:xfrm>
            <a:off x="110804" y="2770187"/>
            <a:ext cx="5908997" cy="3406776"/>
          </a:xfrm>
          <a:prstGeom prst="rect">
            <a:avLst/>
          </a:prstGeom>
        </p:spPr>
      </p:pic>
      <p:sp>
        <p:nvSpPr>
          <p:cNvPr id="4" name="Segnaposto contenuto 3">
            <a:extLst>
              <a:ext uri="{FF2B5EF4-FFF2-40B4-BE49-F238E27FC236}">
                <a16:creationId xmlns:a16="http://schemas.microsoft.com/office/drawing/2014/main" id="{196B00CC-4790-8FB4-97C4-8D74B858FF01}"/>
              </a:ext>
            </a:extLst>
          </p:cNvPr>
          <p:cNvSpPr>
            <a:spLocks noGrp="1"/>
          </p:cNvSpPr>
          <p:nvPr>
            <p:ph sz="half" idx="2"/>
          </p:nvPr>
        </p:nvSpPr>
        <p:spPr/>
        <p:txBody>
          <a:bodyPr>
            <a:normAutofit fontScale="77500" lnSpcReduction="20000"/>
          </a:bodyPr>
          <a:lstStyle/>
          <a:p>
            <a:pPr marL="0" indent="0">
              <a:buNone/>
            </a:pPr>
            <a:r>
              <a:rPr lang="en-GB" dirty="0"/>
              <a:t>När biomassa (skogar, grödor etc.) växer avlägsnas CO</a:t>
            </a:r>
            <a:r>
              <a:rPr lang="en-GB" baseline="-25000" dirty="0"/>
              <a:t>2</a:t>
            </a:r>
            <a:r>
              <a:rPr lang="en-GB" dirty="0"/>
              <a:t> från atmosfären via fotosyntesen, omvandlas till organiskt kol och lagras i biomassan. </a:t>
            </a:r>
          </a:p>
          <a:p>
            <a:pPr marL="0" indent="0">
              <a:buNone/>
            </a:pPr>
            <a:r>
              <a:rPr lang="en-GB" dirty="0"/>
              <a:t>Träd och grödor frigör det lagrade kolet när de dör, förmultnar eller förbränns. </a:t>
            </a:r>
          </a:p>
          <a:p>
            <a:pPr marL="0" indent="0">
              <a:buNone/>
            </a:pPr>
            <a:r>
              <a:rPr lang="en-GB" dirty="0"/>
              <a:t>När biomassan släpper ut kol som CO</a:t>
            </a:r>
            <a:r>
              <a:rPr lang="en-GB" baseline="-25000" dirty="0"/>
              <a:t>2</a:t>
            </a:r>
            <a:r>
              <a:rPr lang="en-GB" dirty="0"/>
              <a:t> är kolcykeln avslutad. Kolet i biomassan kommer att återgå till atmosfären oavsett om den förbränns för energiändamål, tillåts brytas ned biologiskt eller försvinner i en skogsbrand.</a:t>
            </a:r>
          </a:p>
          <a:p>
            <a:pPr marL="0" indent="0">
              <a:buNone/>
            </a:pPr>
            <a:r>
              <a:rPr lang="en-GB" dirty="0"/>
              <a:t>Sammantaget är flödet av skoglig CO</a:t>
            </a:r>
            <a:r>
              <a:rPr lang="en-GB" baseline="-25000" dirty="0"/>
              <a:t>2</a:t>
            </a:r>
            <a:r>
              <a:rPr lang="en-GB" dirty="0"/>
              <a:t> kolpositivt när skogarna sköts på ett hållbart sätt, och skogssystemet förblir en nettosänka av CO</a:t>
            </a:r>
            <a:r>
              <a:rPr lang="en-GB" baseline="-25000" dirty="0"/>
              <a:t>2</a:t>
            </a:r>
            <a:r>
              <a:rPr lang="en-GB" dirty="0"/>
              <a:t> från atmosfären.</a:t>
            </a:r>
          </a:p>
          <a:p>
            <a:pPr marL="0" indent="0">
              <a:buNone/>
            </a:pPr>
            <a:endParaRPr lang="en-GB" dirty="0"/>
          </a:p>
        </p:txBody>
      </p:sp>
      <p:sp>
        <p:nvSpPr>
          <p:cNvPr id="6" name="Segnaposto numero diapositiva 5">
            <a:extLst>
              <a:ext uri="{FF2B5EF4-FFF2-40B4-BE49-F238E27FC236}">
                <a16:creationId xmlns:a16="http://schemas.microsoft.com/office/drawing/2014/main" id="{DDFC8178-730A-50CF-1AAE-501E001CEAC8}"/>
              </a:ext>
            </a:extLst>
          </p:cNvPr>
          <p:cNvSpPr>
            <a:spLocks noGrp="1"/>
          </p:cNvSpPr>
          <p:nvPr>
            <p:ph type="sldNum" sz="quarter" idx="12"/>
          </p:nvPr>
        </p:nvSpPr>
        <p:spPr/>
        <p:txBody>
          <a:bodyPr/>
          <a:lstStyle/>
          <a:p>
            <a:fld id="{6FF9F0C5-380F-41C2-899A-BAC0F0927E16}" type="slidenum">
              <a:rPr lang="en-US" smtClean="0"/>
              <a:t>17</a:t>
            </a:fld>
            <a:endParaRPr lang="en-US" dirty="0"/>
          </a:p>
        </p:txBody>
      </p:sp>
      <p:sp>
        <p:nvSpPr>
          <p:cNvPr id="8" name="Segnaposto piè di pagina 3">
            <a:extLst>
              <a:ext uri="{FF2B5EF4-FFF2-40B4-BE49-F238E27FC236}">
                <a16:creationId xmlns:a16="http://schemas.microsoft.com/office/drawing/2014/main" id="{F3474226-7D3E-9FC7-61F8-5F05DE7A9216}"/>
              </a:ext>
            </a:extLst>
          </p:cNvPr>
          <p:cNvSpPr>
            <a:spLocks noGrp="1"/>
          </p:cNvSpPr>
          <p:nvPr>
            <p:ph type="ftr" sz="quarter" idx="11"/>
          </p:nvPr>
        </p:nvSpPr>
        <p:spPr>
          <a:xfrm>
            <a:off x="838200" y="6238876"/>
            <a:ext cx="9982200" cy="600074"/>
          </a:xfrm>
        </p:spPr>
        <p:txBody>
          <a:bodyPr/>
          <a:lstStyle/>
          <a:p>
            <a:r>
              <a:rPr lang="sv-SE">
                <a:solidFill>
                  <a:schemeClr val="tx1"/>
                </a:solidFill>
              </a:rPr>
              <a:t>Modul: Hållbart jordbruk, förvaltning av naturresurser och klimatåtgärder Ämne: Förnybara energilösningar för jordbruket Delämne: Inledning</a:t>
            </a:r>
            <a:endParaRPr lang="en-US" b="1" dirty="0">
              <a:solidFill>
                <a:schemeClr val="tx1"/>
              </a:solidFill>
            </a:endParaRPr>
          </a:p>
        </p:txBody>
      </p:sp>
    </p:spTree>
    <p:extLst>
      <p:ext uri="{BB962C8B-B14F-4D97-AF65-F5344CB8AC3E}">
        <p14:creationId xmlns:p14="http://schemas.microsoft.com/office/powerpoint/2010/main" val="268432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5FF2E134-BD24-1677-210F-9721804E0035}"/>
              </a:ext>
            </a:extLst>
          </p:cNvPr>
          <p:cNvSpPr>
            <a:spLocks noGrp="1"/>
          </p:cNvSpPr>
          <p:nvPr>
            <p:ph type="title"/>
          </p:nvPr>
        </p:nvSpPr>
        <p:spPr/>
        <p:txBody>
          <a:bodyPr/>
          <a:lstStyle/>
          <a:p>
            <a:r>
              <a:rPr lang="en-GB" dirty="0"/>
              <a:t>Översikt över bioenergi vägar</a:t>
            </a:r>
          </a:p>
        </p:txBody>
      </p:sp>
      <p:pic>
        <p:nvPicPr>
          <p:cNvPr id="10" name="Segnaposto contenuto 9">
            <a:extLst>
              <a:ext uri="{FF2B5EF4-FFF2-40B4-BE49-F238E27FC236}">
                <a16:creationId xmlns:a16="http://schemas.microsoft.com/office/drawing/2014/main" id="{4DF09BE2-E955-B290-7F16-13D842BD3E5D}"/>
              </a:ext>
            </a:extLst>
          </p:cNvPr>
          <p:cNvPicPr>
            <a:picLocks noGrp="1" noChangeAspect="1"/>
          </p:cNvPicPr>
          <p:nvPr>
            <p:ph idx="1"/>
          </p:nvPr>
        </p:nvPicPr>
        <p:blipFill>
          <a:blip r:embed="rId2"/>
          <a:stretch>
            <a:fillRect/>
          </a:stretch>
        </p:blipFill>
        <p:spPr>
          <a:xfrm>
            <a:off x="1371599" y="1487523"/>
            <a:ext cx="9448802" cy="4849742"/>
          </a:xfrm>
          <a:prstGeom prst="rect">
            <a:avLst/>
          </a:prstGeom>
        </p:spPr>
      </p:pic>
      <p:sp>
        <p:nvSpPr>
          <p:cNvPr id="6" name="Segnaposto numero diapositiva 5">
            <a:extLst>
              <a:ext uri="{FF2B5EF4-FFF2-40B4-BE49-F238E27FC236}">
                <a16:creationId xmlns:a16="http://schemas.microsoft.com/office/drawing/2014/main" id="{3D773352-300B-9EFA-A9E7-052FCEBA3B34}"/>
              </a:ext>
            </a:extLst>
          </p:cNvPr>
          <p:cNvSpPr>
            <a:spLocks noGrp="1"/>
          </p:cNvSpPr>
          <p:nvPr>
            <p:ph type="sldNum" sz="quarter" idx="12"/>
          </p:nvPr>
        </p:nvSpPr>
        <p:spPr/>
        <p:txBody>
          <a:bodyPr/>
          <a:lstStyle/>
          <a:p>
            <a:fld id="{6FF9F0C5-380F-41C2-899A-BAC0F0927E16}" type="slidenum">
              <a:rPr lang="en-US" smtClean="0"/>
              <a:t>18</a:t>
            </a:fld>
            <a:endParaRPr lang="en-US" dirty="0"/>
          </a:p>
        </p:txBody>
      </p:sp>
      <p:pic>
        <p:nvPicPr>
          <p:cNvPr id="11" name="Immagine 10">
            <a:extLst>
              <a:ext uri="{FF2B5EF4-FFF2-40B4-BE49-F238E27FC236}">
                <a16:creationId xmlns:a16="http://schemas.microsoft.com/office/drawing/2014/main" id="{4EFC444D-884A-61BE-07D6-DF0893EE1B2E}"/>
              </a:ext>
            </a:extLst>
          </p:cNvPr>
          <p:cNvPicPr>
            <a:picLocks noChangeAspect="1"/>
          </p:cNvPicPr>
          <p:nvPr/>
        </p:nvPicPr>
        <p:blipFill>
          <a:blip r:embed="rId3"/>
          <a:stretch>
            <a:fillRect/>
          </a:stretch>
        </p:blipFill>
        <p:spPr>
          <a:xfrm>
            <a:off x="175126" y="5849866"/>
            <a:ext cx="929774" cy="778019"/>
          </a:xfrm>
          <a:prstGeom prst="rect">
            <a:avLst/>
          </a:prstGeom>
        </p:spPr>
      </p:pic>
      <p:sp>
        <p:nvSpPr>
          <p:cNvPr id="12" name="CasellaDiTesto 11">
            <a:extLst>
              <a:ext uri="{FF2B5EF4-FFF2-40B4-BE49-F238E27FC236}">
                <a16:creationId xmlns:a16="http://schemas.microsoft.com/office/drawing/2014/main" id="{39FC67DD-E4AE-7357-E7AF-4145BD0D0F85}"/>
              </a:ext>
            </a:extLst>
          </p:cNvPr>
          <p:cNvSpPr txBox="1"/>
          <p:nvPr/>
        </p:nvSpPr>
        <p:spPr>
          <a:xfrm rot="16200000">
            <a:off x="10220424" y="4267299"/>
            <a:ext cx="3635376" cy="307777"/>
          </a:xfrm>
          <a:prstGeom prst="rect">
            <a:avLst/>
          </a:prstGeom>
          <a:noFill/>
        </p:spPr>
        <p:txBody>
          <a:bodyPr wrap="square">
            <a:spAutoFit/>
          </a:bodyPr>
          <a:lstStyle/>
          <a:p>
            <a:r>
              <a:rPr lang="en-GB" sz="1400" dirty="0"/>
              <a:t>Källa: IEA:s färdplan för bioenergi, 2017</a:t>
            </a:r>
          </a:p>
        </p:txBody>
      </p:sp>
      <p:sp>
        <p:nvSpPr>
          <p:cNvPr id="13" name="Segnaposto piè di pagina 3">
            <a:extLst>
              <a:ext uri="{FF2B5EF4-FFF2-40B4-BE49-F238E27FC236}">
                <a16:creationId xmlns:a16="http://schemas.microsoft.com/office/drawing/2014/main" id="{3B3EE96E-14BD-9507-42C4-BE69BB0CBEF1}"/>
              </a:ext>
            </a:extLst>
          </p:cNvPr>
          <p:cNvSpPr>
            <a:spLocks noGrp="1"/>
          </p:cNvSpPr>
          <p:nvPr>
            <p:ph type="ftr" sz="quarter" idx="11"/>
          </p:nvPr>
        </p:nvSpPr>
        <p:spPr>
          <a:xfrm>
            <a:off x="838200" y="6238876"/>
            <a:ext cx="9982200" cy="600074"/>
          </a:xfrm>
        </p:spPr>
        <p:txBody>
          <a:bodyPr/>
          <a:lstStyle/>
          <a:p>
            <a:r>
              <a:rPr lang="sv-SE">
                <a:solidFill>
                  <a:schemeClr val="tx1"/>
                </a:solidFill>
              </a:rPr>
              <a:t>Modul: Hållbart jordbruk, förvaltning av naturresurser och klimatåtgärder Ämne: Förnybara energilösningar för jordbruket Delämne: Inledning</a:t>
            </a:r>
            <a:endParaRPr lang="en-US" b="1" dirty="0">
              <a:solidFill>
                <a:schemeClr val="tx1"/>
              </a:solidFill>
            </a:endParaRPr>
          </a:p>
        </p:txBody>
      </p:sp>
    </p:spTree>
    <p:extLst>
      <p:ext uri="{BB962C8B-B14F-4D97-AF65-F5344CB8AC3E}">
        <p14:creationId xmlns:p14="http://schemas.microsoft.com/office/powerpoint/2010/main" val="3926178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descr="Immagine che contiene cielo, aria aperta, dispositivo, mulino a vento&#10;&#10;Descrizione generata automaticamente">
            <a:extLst>
              <a:ext uri="{FF2B5EF4-FFF2-40B4-BE49-F238E27FC236}">
                <a16:creationId xmlns:a16="http://schemas.microsoft.com/office/drawing/2014/main" id="{CC5E6CA6-B8CD-6D30-29C2-AFD549B87088}"/>
              </a:ext>
            </a:extLst>
          </p:cNvPr>
          <p:cNvPicPr>
            <a:picLocks noChangeAspect="1"/>
          </p:cNvPicPr>
          <p:nvPr/>
        </p:nvPicPr>
        <p:blipFill rotWithShape="1">
          <a:blip r:embed="rId2"/>
          <a:srcRect t="7802" b="8036"/>
          <a:stretch/>
        </p:blipFill>
        <p:spPr>
          <a:xfrm>
            <a:off x="0" y="0"/>
            <a:ext cx="12192000" cy="6838950"/>
          </a:xfrm>
          <a:prstGeom prst="rect">
            <a:avLst/>
          </a:prstGeom>
        </p:spPr>
      </p:pic>
      <p:sp>
        <p:nvSpPr>
          <p:cNvPr id="2" name="Titolo 1">
            <a:extLst>
              <a:ext uri="{FF2B5EF4-FFF2-40B4-BE49-F238E27FC236}">
                <a16:creationId xmlns:a16="http://schemas.microsoft.com/office/drawing/2014/main" id="{FA2CBFD6-DCBB-9F1D-958A-FDFF628FB4A8}"/>
              </a:ext>
            </a:extLst>
          </p:cNvPr>
          <p:cNvSpPr>
            <a:spLocks noGrp="1"/>
          </p:cNvSpPr>
          <p:nvPr>
            <p:ph type="title"/>
          </p:nvPr>
        </p:nvSpPr>
        <p:spPr/>
        <p:txBody>
          <a:bodyPr>
            <a:normAutofit fontScale="90000"/>
          </a:bodyPr>
          <a:lstStyle/>
          <a:p>
            <a:pPr algn="r"/>
            <a:r>
              <a:rPr lang="en-GB" dirty="0">
                <a:solidFill>
                  <a:schemeClr val="accent1">
                    <a:lumMod val="20000"/>
                    <a:lumOff val="80000"/>
                  </a:schemeClr>
                </a:solidFill>
                <a:effectLst>
                  <a:outerShdw blurRad="38100" dist="38100" dir="2700000" algn="tl">
                    <a:srgbClr val="000000">
                      <a:alpha val="43137"/>
                    </a:srgbClr>
                  </a:outerShdw>
                </a:effectLst>
              </a:rPr>
              <a:t>Små vindkraftverk</a:t>
            </a:r>
            <a:br>
              <a:rPr lang="en-GB" dirty="0">
                <a:solidFill>
                  <a:schemeClr val="accent1">
                    <a:lumMod val="20000"/>
                    <a:lumOff val="80000"/>
                  </a:schemeClr>
                </a:solidFill>
                <a:effectLst>
                  <a:outerShdw blurRad="38100" dist="38100" dir="2700000" algn="tl">
                    <a:srgbClr val="000000">
                      <a:alpha val="43137"/>
                    </a:srgbClr>
                  </a:outerShdw>
                </a:effectLst>
              </a:rPr>
            </a:br>
            <a:r>
              <a:rPr lang="en-GB" dirty="0">
                <a:solidFill>
                  <a:schemeClr val="accent1">
                    <a:lumMod val="20000"/>
                    <a:lumOff val="80000"/>
                  </a:schemeClr>
                </a:solidFill>
                <a:effectLst>
                  <a:outerShdw blurRad="38100" dist="38100" dir="2700000" algn="tl">
                    <a:srgbClr val="000000">
                      <a:alpha val="43137"/>
                    </a:srgbClr>
                  </a:outerShdw>
                </a:effectLst>
              </a:rPr>
              <a:t>för landsbygdsområden</a:t>
            </a:r>
          </a:p>
        </p:txBody>
      </p:sp>
      <p:sp>
        <p:nvSpPr>
          <p:cNvPr id="9" name="Segnaposto contenuto 8">
            <a:extLst>
              <a:ext uri="{FF2B5EF4-FFF2-40B4-BE49-F238E27FC236}">
                <a16:creationId xmlns:a16="http://schemas.microsoft.com/office/drawing/2014/main" id="{E673BCE0-51C3-AAD4-E243-2E6656096BEE}"/>
              </a:ext>
            </a:extLst>
          </p:cNvPr>
          <p:cNvSpPr>
            <a:spLocks noGrp="1"/>
          </p:cNvSpPr>
          <p:nvPr>
            <p:ph idx="1"/>
          </p:nvPr>
        </p:nvSpPr>
        <p:spPr>
          <a:xfrm>
            <a:off x="5994400" y="1825625"/>
            <a:ext cx="6197600" cy="4351338"/>
          </a:xfrm>
          <a:solidFill>
            <a:srgbClr val="346EB1">
              <a:alpha val="40000"/>
            </a:srgbClr>
          </a:solidFill>
        </p:spPr>
        <p:txBody>
          <a:bodyPr>
            <a:normAutofit fontScale="92500" lnSpcReduction="10000"/>
          </a:bodyPr>
          <a:lstStyle/>
          <a:p>
            <a:pPr marL="0" indent="0">
              <a:buNone/>
            </a:pPr>
            <a:r>
              <a:rPr lang="en-US" dirty="0">
                <a:solidFill>
                  <a:srgbClr val="CCECFF"/>
                </a:solidFill>
                <a:effectLst>
                  <a:outerShdw blurRad="38100" dist="38100" dir="2700000" algn="tl">
                    <a:srgbClr val="000000">
                      <a:alpha val="43137"/>
                    </a:srgbClr>
                  </a:outerShdw>
                </a:effectLst>
              </a:rPr>
              <a:t>Små vindkraftverk (SWT) erbjuder decentraliserade kraftlösningar som ger energioberoende och motståndskraft, särskilt i områden med begränsad tillgång till centraliserade elnät. Medan stora vindkraftsparker tillgodoser elproduktion i stor skala, fortsätter SWT att tillgodose lokala behov och specifika tillämpningar, vilket bidrar till hållbar tillgång till energi och landsbygdsutveckling över hela världen. Några exempel på tillämpningar är:</a:t>
            </a:r>
          </a:p>
          <a:p>
            <a:r>
              <a:rPr lang="en-US" dirty="0">
                <a:solidFill>
                  <a:srgbClr val="CCECFF"/>
                </a:solidFill>
                <a:effectLst>
                  <a:outerShdw blurRad="38100" dist="38100" dir="2700000" algn="tl">
                    <a:srgbClr val="000000">
                      <a:alpha val="43137"/>
                    </a:srgbClr>
                  </a:outerShdw>
                </a:effectLst>
              </a:rPr>
              <a:t>Hushåll och landsbygdsområden.</a:t>
            </a:r>
          </a:p>
          <a:p>
            <a:r>
              <a:rPr lang="en-US" dirty="0">
                <a:solidFill>
                  <a:srgbClr val="CCECFF"/>
                </a:solidFill>
                <a:effectLst>
                  <a:outerShdw blurRad="38100" dist="38100" dir="2700000" algn="tl">
                    <a:srgbClr val="000000">
                      <a:alpha val="43137"/>
                    </a:srgbClr>
                  </a:outerShdw>
                </a:effectLst>
              </a:rPr>
              <a:t>Hybridbaserade energisystem.</a:t>
            </a:r>
          </a:p>
          <a:p>
            <a:r>
              <a:rPr lang="en-US" dirty="0">
                <a:solidFill>
                  <a:srgbClr val="CCECFF"/>
                </a:solidFill>
                <a:effectLst>
                  <a:outerShdw blurRad="38100" dist="38100" dir="2700000" algn="tl">
                    <a:srgbClr val="000000">
                      <a:alpha val="43137"/>
                    </a:srgbClr>
                  </a:outerShdw>
                </a:effectLst>
              </a:rPr>
              <a:t>Direct Energy-tjänster.</a:t>
            </a:r>
          </a:p>
          <a:p>
            <a:r>
              <a:rPr lang="en-US" dirty="0">
                <a:solidFill>
                  <a:srgbClr val="CCECFF"/>
                </a:solidFill>
                <a:effectLst>
                  <a:outerShdw blurRad="38100" dist="38100" dir="2700000" algn="tl">
                    <a:srgbClr val="000000">
                      <a:alpha val="43137"/>
                    </a:srgbClr>
                  </a:outerShdw>
                </a:effectLst>
              </a:rPr>
              <a:t>Utveckling av landsbygden.</a:t>
            </a:r>
            <a:endParaRPr lang="en-GB" dirty="0">
              <a:solidFill>
                <a:srgbClr val="CCECFF"/>
              </a:solidFill>
              <a:effectLst>
                <a:outerShdw blurRad="38100" dist="38100" dir="2700000" algn="tl">
                  <a:srgbClr val="000000">
                    <a:alpha val="43137"/>
                  </a:srgbClr>
                </a:outerShdw>
              </a:effectLst>
            </a:endParaRPr>
          </a:p>
        </p:txBody>
      </p:sp>
      <p:sp>
        <p:nvSpPr>
          <p:cNvPr id="8" name="Segnaposto piè di pagina 3">
            <a:extLst>
              <a:ext uri="{FF2B5EF4-FFF2-40B4-BE49-F238E27FC236}">
                <a16:creationId xmlns:a16="http://schemas.microsoft.com/office/drawing/2014/main" id="{C51769E0-BF69-BA56-9295-8487891A1B1E}"/>
              </a:ext>
            </a:extLst>
          </p:cNvPr>
          <p:cNvSpPr>
            <a:spLocks noGrp="1"/>
          </p:cNvSpPr>
          <p:nvPr>
            <p:ph type="ftr" sz="quarter" idx="11"/>
          </p:nvPr>
        </p:nvSpPr>
        <p:spPr/>
        <p:txBody>
          <a:bodyPr/>
          <a:lstStyle/>
          <a:p>
            <a:r>
              <a:rPr lang="sv-SE">
                <a:solidFill>
                  <a:schemeClr val="bg1"/>
                </a:solidFill>
              </a:rPr>
              <a:t>Modul: Hållbart jordbruk, förvaltning av naturresurser och klimatåtgärder Ämne: Förnybara energilösningar för jordbruket Delämne: Inledning</a:t>
            </a:r>
            <a:endParaRPr lang="en-US" b="1" dirty="0">
              <a:solidFill>
                <a:schemeClr val="bg1"/>
              </a:solidFill>
            </a:endParaRPr>
          </a:p>
        </p:txBody>
      </p:sp>
      <p:sp>
        <p:nvSpPr>
          <p:cNvPr id="5" name="Segnaposto numero diapositiva 4">
            <a:extLst>
              <a:ext uri="{FF2B5EF4-FFF2-40B4-BE49-F238E27FC236}">
                <a16:creationId xmlns:a16="http://schemas.microsoft.com/office/drawing/2014/main" id="{ABFC0ADB-DB03-EDE2-25B8-DF782EE15014}"/>
              </a:ext>
            </a:extLst>
          </p:cNvPr>
          <p:cNvSpPr>
            <a:spLocks noGrp="1"/>
          </p:cNvSpPr>
          <p:nvPr>
            <p:ph type="sldNum" sz="quarter" idx="12"/>
          </p:nvPr>
        </p:nvSpPr>
        <p:spPr/>
        <p:txBody>
          <a:bodyPr/>
          <a:lstStyle/>
          <a:p>
            <a:fld id="{D57F1E4F-1CFF-5643-939E-217C01CDF565}" type="slidenum">
              <a:rPr lang="en-US" smtClean="0"/>
              <a:t>19</a:t>
            </a:fld>
            <a:endParaRPr lang="en-US" dirty="0"/>
          </a:p>
        </p:txBody>
      </p:sp>
      <p:sp>
        <p:nvSpPr>
          <p:cNvPr id="20" name="CasellaDiTesto 19">
            <a:extLst>
              <a:ext uri="{FF2B5EF4-FFF2-40B4-BE49-F238E27FC236}">
                <a16:creationId xmlns:a16="http://schemas.microsoft.com/office/drawing/2014/main" id="{816245F8-52B7-67D6-EB49-C9961E44156F}"/>
              </a:ext>
            </a:extLst>
          </p:cNvPr>
          <p:cNvSpPr txBox="1"/>
          <p:nvPr/>
        </p:nvSpPr>
        <p:spPr>
          <a:xfrm rot="16200000">
            <a:off x="10525522" y="5172472"/>
            <a:ext cx="3025180" cy="307777"/>
          </a:xfrm>
          <a:prstGeom prst="rect">
            <a:avLst/>
          </a:prstGeom>
          <a:noFill/>
        </p:spPr>
        <p:txBody>
          <a:bodyPr wrap="square">
            <a:spAutoFit/>
          </a:bodyPr>
          <a:lstStyle/>
          <a:p>
            <a:r>
              <a:rPr lang="en-GB" sz="1400" dirty="0">
                <a:solidFill>
                  <a:schemeClr val="bg1">
                    <a:lumMod val="85000"/>
                  </a:schemeClr>
                </a:solidFill>
              </a:rPr>
              <a:t>Bildkreditering: jannoon028 på </a:t>
            </a:r>
            <a:r>
              <a:rPr lang="en-GB" sz="1400" dirty="0" err="1">
                <a:solidFill>
                  <a:schemeClr val="bg1">
                    <a:lumMod val="85000"/>
                  </a:schemeClr>
                </a:solidFill>
              </a:rPr>
              <a:t>Freepik</a:t>
            </a:r>
            <a:endParaRPr lang="en-GB" sz="1400" dirty="0">
              <a:solidFill>
                <a:schemeClr val="bg1">
                  <a:lumMod val="85000"/>
                </a:schemeClr>
              </a:solidFill>
            </a:endParaRPr>
          </a:p>
        </p:txBody>
      </p:sp>
    </p:spTree>
    <p:extLst>
      <p:ext uri="{BB962C8B-B14F-4D97-AF65-F5344CB8AC3E}">
        <p14:creationId xmlns:p14="http://schemas.microsoft.com/office/powerpoint/2010/main" val="118594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304800" y="2123260"/>
            <a:ext cx="11582400" cy="2387600"/>
          </a:xfrm>
        </p:spPr>
        <p:txBody>
          <a:bodyPr anchor="ctr">
            <a:normAutofit fontScale="90000"/>
          </a:bodyPr>
          <a:lstStyle/>
          <a:p>
            <a:r>
              <a:rPr lang="en-GB" b="1" dirty="0">
                <a:solidFill>
                  <a:srgbClr val="94C020"/>
                </a:solidFill>
                <a:latin typeface="+mn-lt"/>
              </a:rPr>
              <a:t>Kurs: YRKESUTBILDNING -A1</a:t>
            </a:r>
            <a:br>
              <a:rPr lang="en-GB" b="1" dirty="0">
                <a:solidFill>
                  <a:srgbClr val="94C020"/>
                </a:solidFill>
                <a:latin typeface="+mn-lt"/>
              </a:rPr>
            </a:br>
            <a:r>
              <a:rPr lang="en-GB" b="1" dirty="0">
                <a:solidFill>
                  <a:srgbClr val="94C020"/>
                </a:solidFill>
                <a:latin typeface="+mn-lt"/>
              </a:rPr>
              <a:t>Modul: </a:t>
            </a:r>
            <a:r>
              <a:rPr lang="en-US" b="1" dirty="0">
                <a:solidFill>
                  <a:srgbClr val="94C020"/>
                </a:solidFill>
                <a:latin typeface="+mn-lt"/>
              </a:rPr>
              <a:t>Hållbart jordbruk, förvaltning av naturresurser och klimatåtgärder</a:t>
            </a:r>
            <a:br>
              <a:rPr lang="en-GB" b="1" dirty="0">
                <a:solidFill>
                  <a:srgbClr val="94C020"/>
                </a:solidFill>
                <a:latin typeface="+mn-lt"/>
              </a:rPr>
            </a:br>
            <a:r>
              <a:rPr lang="en-GB" dirty="0" err="1"/>
              <a:t>Ämne</a:t>
            </a:r>
            <a:r>
              <a:rPr lang="en-GB" b="1" dirty="0">
                <a:solidFill>
                  <a:srgbClr val="94C020"/>
                </a:solidFill>
                <a:latin typeface="+mn-lt"/>
              </a:rPr>
              <a:t>:</a:t>
            </a:r>
            <a:r>
              <a:rPr lang="en-US" b="1" dirty="0">
                <a:solidFill>
                  <a:srgbClr val="94C020"/>
                </a:solidFill>
                <a:latin typeface="+mn-lt"/>
              </a:rPr>
              <a:t>Förnybara energilösningar för jordbruket</a:t>
            </a:r>
            <a:endParaRPr lang="en-GB"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715000"/>
            <a:ext cx="9144000" cy="840260"/>
          </a:xfrm>
        </p:spPr>
        <p:txBody>
          <a:bodyPr/>
          <a:lstStyle/>
          <a:p>
            <a:pPr marL="0" indent="0">
              <a:buNone/>
            </a:pPr>
            <a:r>
              <a:rPr lang="en-GB" dirty="0">
                <a:solidFill>
                  <a:schemeClr val="tx1">
                    <a:lumMod val="65000"/>
                    <a:lumOff val="35000"/>
                  </a:schemeClr>
                </a:solidFill>
              </a:rPr>
              <a:t>Författare</a:t>
            </a:r>
            <a:r>
              <a:rPr lang="it-IT" dirty="0">
                <a:solidFill>
                  <a:schemeClr val="tx1">
                    <a:lumMod val="65000"/>
                    <a:lumOff val="35000"/>
                  </a:schemeClr>
                </a:solidFill>
              </a:rPr>
              <a:t>: </a:t>
            </a:r>
            <a:r>
              <a:rPr lang="it-IT" dirty="0"/>
              <a:t>UNIFI</a:t>
            </a:r>
            <a:endParaRPr lang="it-IT" dirty="0">
              <a:solidFill>
                <a:schemeClr val="tx1">
                  <a:lumMod val="65000"/>
                  <a:lumOff val="35000"/>
                </a:schemeClr>
              </a:solidFill>
            </a:endParaRPr>
          </a:p>
        </p:txBody>
      </p:sp>
      <p:sp>
        <p:nvSpPr>
          <p:cNvPr id="4" name="Footer Placeholder 3">
            <a:extLst>
              <a:ext uri="{FF2B5EF4-FFF2-40B4-BE49-F238E27FC236}">
                <a16:creationId xmlns:a16="http://schemas.microsoft.com/office/drawing/2014/main" id="{38006ACB-9353-7B0D-6681-EF4EBE505154}"/>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
        <p:nvSpPr>
          <p:cNvPr id="5" name="Slide Number Placeholder 4">
            <a:extLst>
              <a:ext uri="{FF2B5EF4-FFF2-40B4-BE49-F238E27FC236}">
                <a16:creationId xmlns:a16="http://schemas.microsoft.com/office/drawing/2014/main" id="{9A83EEF9-FFA3-DA56-176A-45A1B29CCD1F}"/>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D841D0A0-10F3-739B-EE3D-76C28F6BAC39}"/>
              </a:ext>
            </a:extLst>
          </p:cNvPr>
          <p:cNvSpPr>
            <a:spLocks noGrp="1"/>
          </p:cNvSpPr>
          <p:nvPr>
            <p:ph type="title"/>
          </p:nvPr>
        </p:nvSpPr>
        <p:spPr/>
        <p:txBody>
          <a:bodyPr/>
          <a:lstStyle/>
          <a:p>
            <a:r>
              <a:rPr lang="en-GB" dirty="0"/>
              <a:t>Mikro- och pico-vattenkraft</a:t>
            </a:r>
          </a:p>
        </p:txBody>
      </p:sp>
      <p:pic>
        <p:nvPicPr>
          <p:cNvPr id="12" name="Segnaposto contenuto 11" descr="Immagine che contiene schizzo, disegno, mappa, Line art&#10;&#10;Descrizione generata automaticamente">
            <a:extLst>
              <a:ext uri="{FF2B5EF4-FFF2-40B4-BE49-F238E27FC236}">
                <a16:creationId xmlns:a16="http://schemas.microsoft.com/office/drawing/2014/main" id="{8171087E-A19A-B4B3-599F-D7FE0584B7C8}"/>
              </a:ext>
            </a:extLst>
          </p:cNvPr>
          <p:cNvPicPr>
            <a:picLocks noGrp="1" noChangeAspect="1"/>
          </p:cNvPicPr>
          <p:nvPr>
            <p:ph sz="half" idx="1"/>
          </p:nvPr>
        </p:nvPicPr>
        <p:blipFill>
          <a:blip r:embed="rId2"/>
          <a:stretch>
            <a:fillRect/>
          </a:stretch>
        </p:blipFill>
        <p:spPr>
          <a:xfrm>
            <a:off x="368300" y="1850930"/>
            <a:ext cx="5181600" cy="4300728"/>
          </a:xfrm>
        </p:spPr>
      </p:pic>
      <p:sp>
        <p:nvSpPr>
          <p:cNvPr id="10" name="Segnaposto contenuto 9">
            <a:extLst>
              <a:ext uri="{FF2B5EF4-FFF2-40B4-BE49-F238E27FC236}">
                <a16:creationId xmlns:a16="http://schemas.microsoft.com/office/drawing/2014/main" id="{1F114039-E6EF-EA96-8071-B51C91F0AC58}"/>
              </a:ext>
            </a:extLst>
          </p:cNvPr>
          <p:cNvSpPr>
            <a:spLocks noGrp="1"/>
          </p:cNvSpPr>
          <p:nvPr>
            <p:ph sz="half" idx="2"/>
          </p:nvPr>
        </p:nvSpPr>
        <p:spPr>
          <a:xfrm>
            <a:off x="5384800" y="1825625"/>
            <a:ext cx="6807200" cy="4351338"/>
          </a:xfrm>
        </p:spPr>
        <p:txBody>
          <a:bodyPr>
            <a:normAutofit fontScale="92500" lnSpcReduction="10000"/>
          </a:bodyPr>
          <a:lstStyle/>
          <a:p>
            <a:r>
              <a:rPr lang="en-US" dirty="0"/>
              <a:t>Mikro- och pico-vattenkraft är ett genomförbart alternativ för att generera el utanför nätet i avlägsna områden med tillgängligt strömmande vatten. </a:t>
            </a:r>
          </a:p>
          <a:p>
            <a:r>
              <a:rPr lang="en-US" dirty="0"/>
              <a:t>Dessa system ger tillförlitlig kraft och minskar beroendet av avlägsna elnät. Ekonomiskt erbjuder de ett kostnadseffektivt alternativ för lokal elproduktion i utmanande, avlägsna regioner där nätutbyggnad är opraktiskt. </a:t>
            </a:r>
          </a:p>
          <a:p>
            <a:r>
              <a:rPr lang="en-US" dirty="0"/>
              <a:t>Dessutom kan strategiska reservoarer eller små dammkonstruktioner tjäna dubbla syften som energilagring och bevattningsreservoarer.</a:t>
            </a:r>
            <a:endParaRPr lang="en-GB" dirty="0"/>
          </a:p>
        </p:txBody>
      </p:sp>
      <p:sp>
        <p:nvSpPr>
          <p:cNvPr id="6" name="Segnaposto piè di pagina 3">
            <a:extLst>
              <a:ext uri="{FF2B5EF4-FFF2-40B4-BE49-F238E27FC236}">
                <a16:creationId xmlns:a16="http://schemas.microsoft.com/office/drawing/2014/main" id="{F8B07021-ABF7-8E5A-F2FF-7D8118C1FFFA}"/>
              </a:ext>
            </a:extLst>
          </p:cNvPr>
          <p:cNvSpPr>
            <a:spLocks noGrp="1"/>
          </p:cNvSpPr>
          <p:nvPr>
            <p:ph type="ftr" sz="quarter" idx="11"/>
          </p:nvPr>
        </p:nvSpPr>
        <p:spPr/>
        <p:txBody>
          <a:bodyPr/>
          <a:lstStyle/>
          <a:p>
            <a:r>
              <a:rPr lang="sv-SE">
                <a:solidFill>
                  <a:schemeClr val="tx1"/>
                </a:solidFill>
              </a:rPr>
              <a:t>Modul: Hållbart jordbruk, förvaltning av naturresurser och klimatåtgärder Ämne: Förnybara energilösningar för jordbruket Delämne: Inledning</a:t>
            </a:r>
            <a:endParaRPr lang="en-US" b="1" dirty="0">
              <a:solidFill>
                <a:schemeClr val="tx1"/>
              </a:solidFill>
            </a:endParaRPr>
          </a:p>
        </p:txBody>
      </p:sp>
      <p:sp>
        <p:nvSpPr>
          <p:cNvPr id="5" name="Segnaposto numero diapositiva 4">
            <a:extLst>
              <a:ext uri="{FF2B5EF4-FFF2-40B4-BE49-F238E27FC236}">
                <a16:creationId xmlns:a16="http://schemas.microsoft.com/office/drawing/2014/main" id="{BAC64AB2-EFC9-9C94-1E41-35026EE89815}"/>
              </a:ext>
            </a:extLst>
          </p:cNvPr>
          <p:cNvSpPr>
            <a:spLocks noGrp="1"/>
          </p:cNvSpPr>
          <p:nvPr>
            <p:ph type="sldNum" sz="quarter" idx="12"/>
          </p:nvPr>
        </p:nvSpPr>
        <p:spPr/>
        <p:txBody>
          <a:bodyPr/>
          <a:lstStyle/>
          <a:p>
            <a:fld id="{D57F1E4F-1CFF-5643-939E-217C01CDF565}" type="slidenum">
              <a:rPr lang="en-US" smtClean="0"/>
              <a:t>20</a:t>
            </a:fld>
            <a:endParaRPr lang="en-US" dirty="0"/>
          </a:p>
        </p:txBody>
      </p:sp>
      <p:sp>
        <p:nvSpPr>
          <p:cNvPr id="13" name="CasellaDiTesto 12">
            <a:extLst>
              <a:ext uri="{FF2B5EF4-FFF2-40B4-BE49-F238E27FC236}">
                <a16:creationId xmlns:a16="http://schemas.microsoft.com/office/drawing/2014/main" id="{A6BBF8AB-6580-A2E4-EB1C-4B4DAF298F51}"/>
              </a:ext>
            </a:extLst>
          </p:cNvPr>
          <p:cNvSpPr txBox="1"/>
          <p:nvPr/>
        </p:nvSpPr>
        <p:spPr>
          <a:xfrm rot="16200000">
            <a:off x="11028277" y="5618077"/>
            <a:ext cx="2172069" cy="307777"/>
          </a:xfrm>
          <a:prstGeom prst="rect">
            <a:avLst/>
          </a:prstGeom>
          <a:noFill/>
        </p:spPr>
        <p:txBody>
          <a:bodyPr wrap="none" rtlCol="0">
            <a:spAutoFit/>
          </a:bodyPr>
          <a:lstStyle/>
          <a:p>
            <a:r>
              <a:rPr lang="en-GB" sz="1400" dirty="0"/>
              <a:t>Bildkrediteringar: </a:t>
            </a:r>
            <a:r>
              <a:rPr lang="en-GB" sz="1400" dirty="0" err="1"/>
              <a:t>Intechopen</a:t>
            </a:r>
            <a:endParaRPr lang="en-GB" sz="1400" dirty="0"/>
          </a:p>
        </p:txBody>
      </p:sp>
    </p:spTree>
    <p:extLst>
      <p:ext uri="{BB962C8B-B14F-4D97-AF65-F5344CB8AC3E}">
        <p14:creationId xmlns:p14="http://schemas.microsoft.com/office/powerpoint/2010/main" val="1620022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GB" dirty="0"/>
              <a:t>Slutsatser</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p:txBody>
          <a:bodyPr>
            <a:normAutofit fontScale="92500"/>
          </a:bodyPr>
          <a:lstStyle/>
          <a:p>
            <a:r>
              <a:rPr lang="en-US" dirty="0"/>
              <a:t>Jordbruk och förnybar energi har varit nära sammankopplade sedan urminnes tider. </a:t>
            </a:r>
          </a:p>
          <a:p>
            <a:r>
              <a:rPr lang="en-US" dirty="0"/>
              <a:t>Före den industriella eran producerades den mesta energin genom förbränning av biomassa. </a:t>
            </a:r>
          </a:p>
          <a:p>
            <a:r>
              <a:rPr lang="en-US" dirty="0"/>
              <a:t>Trots att fossila bränslen har blivit allt vanligare är biomassa fortfarande en viktig energikälla i utvecklingsländerna.</a:t>
            </a:r>
          </a:p>
          <a:p>
            <a:r>
              <a:rPr lang="en-US" dirty="0"/>
              <a:t>Jordbrukssektorn har nya möjligheter att bidra till att minska koldioxidutsläppen i hela produktionskedjan på grund av de miljöutmaningar som koldioxidutsläppen efter </a:t>
            </a:r>
            <a:r>
              <a:rPr lang="en-US" dirty="0" err="1"/>
              <a:t>industrialiseringen innebär</a:t>
            </a:r>
            <a:r>
              <a:rPr lang="en-US" dirty="0"/>
              <a:t>.</a:t>
            </a:r>
          </a:p>
          <a:p>
            <a:r>
              <a:rPr lang="en-US" dirty="0"/>
              <a:t>Detta kan uppnås inte bara genom traditionell användning av biomassa utan också genom avancerad teknik för förnybar energi som solceller och vindkraft, samt den digitala revolutionen, som stöder bättre och mer effektiva jordbruksmetoder.</a:t>
            </a:r>
            <a:endParaRPr lang="en-GB"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21</a:t>
            </a:fld>
            <a:endParaRPr lang="en-US" dirty="0"/>
          </a:p>
        </p:txBody>
      </p:sp>
      <p:sp>
        <p:nvSpPr>
          <p:cNvPr id="4" name="Footer Placeholder 3">
            <a:extLst>
              <a:ext uri="{FF2B5EF4-FFF2-40B4-BE49-F238E27FC236}">
                <a16:creationId xmlns:a16="http://schemas.microsoft.com/office/drawing/2014/main" id="{16205FA6-C7ED-A65C-5781-FEB54A242606}"/>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Tree>
    <p:extLst>
      <p:ext uri="{BB962C8B-B14F-4D97-AF65-F5344CB8AC3E}">
        <p14:creationId xmlns:p14="http://schemas.microsoft.com/office/powerpoint/2010/main" val="3144644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1EB1FF6-C5CA-9F58-F225-83146C3FFE74}"/>
              </a:ext>
            </a:extLst>
          </p:cNvPr>
          <p:cNvSpPr>
            <a:spLocks noGrp="1"/>
          </p:cNvSpPr>
          <p:nvPr>
            <p:ph type="title"/>
          </p:nvPr>
        </p:nvSpPr>
        <p:spPr/>
        <p:txBody>
          <a:bodyPr/>
          <a:lstStyle/>
          <a:p>
            <a:r>
              <a:rPr lang="en-GB" dirty="0"/>
              <a:t>Sammanfattning</a:t>
            </a:r>
          </a:p>
        </p:txBody>
      </p:sp>
      <p:sp>
        <p:nvSpPr>
          <p:cNvPr id="5" name="Segnaposto contenuto 4">
            <a:extLst>
              <a:ext uri="{FF2B5EF4-FFF2-40B4-BE49-F238E27FC236}">
                <a16:creationId xmlns:a16="http://schemas.microsoft.com/office/drawing/2014/main" id="{CBCA397B-1A77-F5AE-5632-5E60152DE354}"/>
              </a:ext>
            </a:extLst>
          </p:cNvPr>
          <p:cNvSpPr>
            <a:spLocks noGrp="1"/>
          </p:cNvSpPr>
          <p:nvPr>
            <p:ph idx="1"/>
          </p:nvPr>
        </p:nvSpPr>
        <p:spPr/>
        <p:txBody>
          <a:bodyPr/>
          <a:lstStyle/>
          <a:p>
            <a:r>
              <a:rPr lang="en-US" dirty="0"/>
              <a:t>Inledning</a:t>
            </a:r>
          </a:p>
          <a:p>
            <a:r>
              <a:rPr lang="en-US" dirty="0"/>
              <a:t>Solenergi för jordbrukare</a:t>
            </a:r>
          </a:p>
          <a:p>
            <a:r>
              <a:rPr lang="en-US" dirty="0"/>
              <a:t>Biomassa till energi</a:t>
            </a:r>
          </a:p>
          <a:p>
            <a:r>
              <a:rPr lang="en-US" dirty="0"/>
              <a:t>Andra RES-baserade lösningar för jordbruket</a:t>
            </a:r>
          </a:p>
          <a:p>
            <a:pPr marL="0" indent="0">
              <a:buNone/>
            </a:pP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
        <p:nvSpPr>
          <p:cNvPr id="2" name="Footer Placeholder 1">
            <a:extLst>
              <a:ext uri="{FF2B5EF4-FFF2-40B4-BE49-F238E27FC236}">
                <a16:creationId xmlns:a16="http://schemas.microsoft.com/office/drawing/2014/main" id="{5089BAD3-1AA5-2E74-91A4-7833D9FA5293}"/>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F948D5FA-F915-B94F-3CD6-F3D42CAA640E}"/>
              </a:ext>
            </a:extLst>
          </p:cNvPr>
          <p:cNvSpPr>
            <a:spLocks noGrp="1"/>
          </p:cNvSpPr>
          <p:nvPr>
            <p:ph type="title"/>
          </p:nvPr>
        </p:nvSpPr>
        <p:spPr/>
        <p:txBody>
          <a:bodyPr>
            <a:normAutofit fontScale="90000"/>
          </a:bodyPr>
          <a:lstStyle/>
          <a:p>
            <a:r>
              <a:rPr lang="en-GB" dirty="0"/>
              <a:t>Inledning</a:t>
            </a:r>
            <a:br>
              <a:rPr lang="en-GB" dirty="0"/>
            </a:br>
            <a:r>
              <a:rPr lang="en-US" dirty="0"/>
              <a:t>Förändringar i BNP och energiefterfrågan 2000-2014</a:t>
            </a:r>
            <a:endParaRPr lang="en-GB" dirty="0"/>
          </a:p>
        </p:txBody>
      </p:sp>
      <p:pic>
        <p:nvPicPr>
          <p:cNvPr id="12" name="Segnaposto contenuto 11">
            <a:extLst>
              <a:ext uri="{FF2B5EF4-FFF2-40B4-BE49-F238E27FC236}">
                <a16:creationId xmlns:a16="http://schemas.microsoft.com/office/drawing/2014/main" id="{B938C827-C7CD-7130-0AA4-184EBD4EFDFC}"/>
              </a:ext>
            </a:extLst>
          </p:cNvPr>
          <p:cNvPicPr>
            <a:picLocks noGrp="1" noChangeAspect="1"/>
          </p:cNvPicPr>
          <p:nvPr>
            <p:ph sz="half" idx="1"/>
          </p:nvPr>
        </p:nvPicPr>
        <p:blipFill>
          <a:blip r:embed="rId2"/>
          <a:stretch>
            <a:fillRect/>
          </a:stretch>
        </p:blipFill>
        <p:spPr>
          <a:xfrm>
            <a:off x="261770" y="2068513"/>
            <a:ext cx="7229810" cy="3865562"/>
          </a:xfrm>
          <a:prstGeom prst="rect">
            <a:avLst/>
          </a:prstGeom>
        </p:spPr>
      </p:pic>
      <p:sp>
        <p:nvSpPr>
          <p:cNvPr id="11" name="Segnaposto contenuto 10">
            <a:extLst>
              <a:ext uri="{FF2B5EF4-FFF2-40B4-BE49-F238E27FC236}">
                <a16:creationId xmlns:a16="http://schemas.microsoft.com/office/drawing/2014/main" id="{9E4812F3-14A3-E4F7-D311-B6FFA02395EB}"/>
              </a:ext>
            </a:extLst>
          </p:cNvPr>
          <p:cNvSpPr>
            <a:spLocks noGrp="1"/>
          </p:cNvSpPr>
          <p:nvPr>
            <p:ph sz="half" idx="2"/>
          </p:nvPr>
        </p:nvSpPr>
        <p:spPr>
          <a:xfrm>
            <a:off x="7581899" y="1825625"/>
            <a:ext cx="4048125" cy="4351338"/>
          </a:xfrm>
        </p:spPr>
        <p:txBody>
          <a:bodyPr anchor="ctr">
            <a:normAutofit/>
          </a:bodyPr>
          <a:lstStyle/>
          <a:p>
            <a:pPr marL="0" indent="0">
              <a:buNone/>
            </a:pPr>
            <a:r>
              <a:rPr lang="en-US" dirty="0"/>
              <a:t>För världen som helhet leder BNP-tillväxten till att energiförbrukningen ökar. </a:t>
            </a:r>
          </a:p>
          <a:p>
            <a:pPr marL="0" indent="0">
              <a:buNone/>
            </a:pPr>
            <a:r>
              <a:rPr lang="en-US" dirty="0"/>
              <a:t>För varje procentenhet som den ekonomiska tillväxten i länder utanför OECD ökade under perioden 2000-2014 ökade efterfrågan på energi med cirka 0,7 %.</a:t>
            </a:r>
            <a:endParaRPr lang="en-GB" dirty="0"/>
          </a:p>
        </p:txBody>
      </p:sp>
      <p:sp>
        <p:nvSpPr>
          <p:cNvPr id="4" name="Segnaposto piè di pagina 3">
            <a:extLst>
              <a:ext uri="{FF2B5EF4-FFF2-40B4-BE49-F238E27FC236}">
                <a16:creationId xmlns:a16="http://schemas.microsoft.com/office/drawing/2014/main" id="{B24E6346-1AB1-1D93-945C-24A8FAC3EE10}"/>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b="1" dirty="0"/>
          </a:p>
        </p:txBody>
      </p:sp>
      <p:sp>
        <p:nvSpPr>
          <p:cNvPr id="5" name="Segnaposto numero diapositiva 4">
            <a:extLst>
              <a:ext uri="{FF2B5EF4-FFF2-40B4-BE49-F238E27FC236}">
                <a16:creationId xmlns:a16="http://schemas.microsoft.com/office/drawing/2014/main" id="{0733F5C2-D1A1-1B2F-D60B-15834F1E87F9}"/>
              </a:ext>
            </a:extLst>
          </p:cNvPr>
          <p:cNvSpPr>
            <a:spLocks noGrp="1"/>
          </p:cNvSpPr>
          <p:nvPr>
            <p:ph type="sldNum" sz="quarter" idx="12"/>
          </p:nvPr>
        </p:nvSpPr>
        <p:spPr/>
        <p:txBody>
          <a:bodyPr/>
          <a:lstStyle/>
          <a:p>
            <a:fld id="{D57F1E4F-1CFF-5643-939E-217C01CDF565}" type="slidenum">
              <a:rPr lang="en-US" smtClean="0"/>
              <a:t>4</a:t>
            </a:fld>
            <a:endParaRPr lang="en-US" dirty="0"/>
          </a:p>
        </p:txBody>
      </p:sp>
    </p:spTree>
    <p:extLst>
      <p:ext uri="{BB962C8B-B14F-4D97-AF65-F5344CB8AC3E}">
        <p14:creationId xmlns:p14="http://schemas.microsoft.com/office/powerpoint/2010/main" val="7327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F91AF-0E62-BAC4-8FEC-9B4178425CC9}"/>
              </a:ext>
            </a:extLst>
          </p:cNvPr>
          <p:cNvSpPr>
            <a:spLocks noGrp="1"/>
          </p:cNvSpPr>
          <p:nvPr>
            <p:ph type="title"/>
          </p:nvPr>
        </p:nvSpPr>
        <p:spPr/>
        <p:txBody>
          <a:bodyPr/>
          <a:lstStyle/>
          <a:p>
            <a:r>
              <a:rPr lang="en-GB" dirty="0"/>
              <a:t>Konsumtion i världen</a:t>
            </a:r>
          </a:p>
        </p:txBody>
      </p:sp>
      <p:pic>
        <p:nvPicPr>
          <p:cNvPr id="7" name="Segnaposto contenuto 6">
            <a:extLst>
              <a:ext uri="{FF2B5EF4-FFF2-40B4-BE49-F238E27FC236}">
                <a16:creationId xmlns:a16="http://schemas.microsoft.com/office/drawing/2014/main" id="{4ADB95BF-A1EA-67E5-12C4-78FE3C7E0FF1}"/>
              </a:ext>
            </a:extLst>
          </p:cNvPr>
          <p:cNvPicPr>
            <a:picLocks noGrp="1" noChangeAspect="1"/>
          </p:cNvPicPr>
          <p:nvPr>
            <p:ph sz="half" idx="1"/>
          </p:nvPr>
        </p:nvPicPr>
        <p:blipFill>
          <a:blip r:embed="rId2">
            <a:clrChange>
              <a:clrFrom>
                <a:srgbClr val="FFFFFF"/>
              </a:clrFrom>
              <a:clrTo>
                <a:srgbClr val="FFFFFF">
                  <a:alpha val="0"/>
                </a:srgbClr>
              </a:clrTo>
            </a:clrChange>
          </a:blip>
          <a:stretch>
            <a:fillRect/>
          </a:stretch>
        </p:blipFill>
        <p:spPr>
          <a:xfrm>
            <a:off x="838199" y="1676402"/>
            <a:ext cx="3983111" cy="4809692"/>
          </a:xfrm>
          <a:prstGeom prst="rect">
            <a:avLst/>
          </a:prstGeom>
        </p:spPr>
      </p:pic>
      <p:sp>
        <p:nvSpPr>
          <p:cNvPr id="4" name="Segnaposto contenuto 3">
            <a:extLst>
              <a:ext uri="{FF2B5EF4-FFF2-40B4-BE49-F238E27FC236}">
                <a16:creationId xmlns:a16="http://schemas.microsoft.com/office/drawing/2014/main" id="{1D93303A-3E2F-20BE-2BF7-175196459D55}"/>
              </a:ext>
            </a:extLst>
          </p:cNvPr>
          <p:cNvSpPr>
            <a:spLocks noGrp="1"/>
          </p:cNvSpPr>
          <p:nvPr>
            <p:ph sz="half" idx="2"/>
          </p:nvPr>
        </p:nvSpPr>
        <p:spPr/>
        <p:txBody>
          <a:bodyPr anchor="ctr">
            <a:normAutofit fontScale="85000" lnSpcReduction="20000"/>
          </a:bodyPr>
          <a:lstStyle/>
          <a:p>
            <a:r>
              <a:rPr lang="en-US" dirty="0"/>
              <a:t>År 2022 behövde världen en energimängd som motsvarade innehållet i 14430 miljoner fat olja. Andelen förnybara energikällor (exklusive vattenkraft) av den primära energiförbrukningen uppgick till 7,5 %, medan förbrukningen av fossila bränslen som andel av den primära energin låg kvar på en stabil nivå på 82 %. </a:t>
            </a:r>
          </a:p>
          <a:p>
            <a:r>
              <a:rPr lang="en-US" dirty="0"/>
              <a:t>Utsläppen av växthusgaser från fossila energikällor (kol, olja och gas) har i hög grad bidragit till den historiska ökningen av koncentrationerna av växthusgaser i atmosfären.</a:t>
            </a:r>
          </a:p>
        </p:txBody>
      </p:sp>
      <p:sp>
        <p:nvSpPr>
          <p:cNvPr id="6" name="Segnaposto numero diapositiva 5">
            <a:extLst>
              <a:ext uri="{FF2B5EF4-FFF2-40B4-BE49-F238E27FC236}">
                <a16:creationId xmlns:a16="http://schemas.microsoft.com/office/drawing/2014/main" id="{A402844C-8913-6268-59D7-BF32F40B549C}"/>
              </a:ext>
            </a:extLst>
          </p:cNvPr>
          <p:cNvSpPr>
            <a:spLocks noGrp="1"/>
          </p:cNvSpPr>
          <p:nvPr>
            <p:ph type="sldNum" sz="quarter" idx="12"/>
          </p:nvPr>
        </p:nvSpPr>
        <p:spPr/>
        <p:txBody>
          <a:bodyPr/>
          <a:lstStyle/>
          <a:p>
            <a:fld id="{6FF9F0C5-380F-41C2-899A-BAC0F0927E16}" type="slidenum">
              <a:rPr lang="en-US" smtClean="0"/>
              <a:t>5</a:t>
            </a:fld>
            <a:endParaRPr lang="en-US" dirty="0"/>
          </a:p>
        </p:txBody>
      </p:sp>
      <p:sp>
        <p:nvSpPr>
          <p:cNvPr id="8" name="Segnaposto piè di pagina 3">
            <a:extLst>
              <a:ext uri="{FF2B5EF4-FFF2-40B4-BE49-F238E27FC236}">
                <a16:creationId xmlns:a16="http://schemas.microsoft.com/office/drawing/2014/main" id="{F4C39E32-E82E-40C2-21B8-1BE1AAB035ED}"/>
              </a:ext>
            </a:extLst>
          </p:cNvPr>
          <p:cNvSpPr>
            <a:spLocks noGrp="1"/>
          </p:cNvSpPr>
          <p:nvPr>
            <p:ph type="ftr" sz="quarter" idx="11"/>
          </p:nvPr>
        </p:nvSpPr>
        <p:spPr>
          <a:xfrm>
            <a:off x="838200" y="6238876"/>
            <a:ext cx="9982200" cy="600074"/>
          </a:xfrm>
        </p:spPr>
        <p:txBody>
          <a:bodyPr/>
          <a:lstStyle/>
          <a:p>
            <a:r>
              <a:rPr lang="sv-SE"/>
              <a:t>Modul: Hållbart jordbruk, förvaltning av naturresurser och klimatåtgärder Ämne: Förnybara energilösningar för jordbruket Delämne: Inledning</a:t>
            </a:r>
            <a:endParaRPr lang="en-US" b="1" dirty="0"/>
          </a:p>
        </p:txBody>
      </p:sp>
    </p:spTree>
    <p:extLst>
      <p:ext uri="{BB962C8B-B14F-4D97-AF65-F5344CB8AC3E}">
        <p14:creationId xmlns:p14="http://schemas.microsoft.com/office/powerpoint/2010/main" val="150803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7A2244-D286-E735-7FA3-D0DCD846409F}"/>
              </a:ext>
            </a:extLst>
          </p:cNvPr>
          <p:cNvSpPr>
            <a:spLocks noGrp="1"/>
          </p:cNvSpPr>
          <p:nvPr>
            <p:ph type="title"/>
          </p:nvPr>
        </p:nvSpPr>
        <p:spPr/>
        <p:txBody>
          <a:bodyPr/>
          <a:lstStyle/>
          <a:p>
            <a:r>
              <a:rPr lang="en-GB" dirty="0"/>
              <a:t>Minskade utsläpp av växthusgaser</a:t>
            </a:r>
          </a:p>
        </p:txBody>
      </p:sp>
      <p:sp>
        <p:nvSpPr>
          <p:cNvPr id="3" name="Segnaposto contenuto 2">
            <a:extLst>
              <a:ext uri="{FF2B5EF4-FFF2-40B4-BE49-F238E27FC236}">
                <a16:creationId xmlns:a16="http://schemas.microsoft.com/office/drawing/2014/main" id="{4A739AE2-922E-795D-8452-C3F0F61D75BC}"/>
              </a:ext>
            </a:extLst>
          </p:cNvPr>
          <p:cNvSpPr>
            <a:spLocks noGrp="1"/>
          </p:cNvSpPr>
          <p:nvPr>
            <p:ph sz="half" idx="1"/>
          </p:nvPr>
        </p:nvSpPr>
        <p:spPr/>
        <p:txBody>
          <a:bodyPr anchor="ctr">
            <a:normAutofit fontScale="92500" lnSpcReduction="10000"/>
          </a:bodyPr>
          <a:lstStyle/>
          <a:p>
            <a:pPr marL="0" indent="0">
              <a:buNone/>
            </a:pPr>
            <a:r>
              <a:rPr lang="en-GB" dirty="0"/>
              <a:t>Det finns flera alternativ för att minska utsläppen av växthusgaser från energisystemet och samtidigt tillgodose den globala efterfrågan på energitjänster. </a:t>
            </a:r>
            <a:r>
              <a:rPr lang="en-GB" b="1" dirty="0"/>
              <a:t>Förnybara energikällor </a:t>
            </a:r>
            <a:r>
              <a:rPr lang="en-GB" dirty="0"/>
              <a:t>är ett av dessa alternativ.</a:t>
            </a:r>
          </a:p>
          <a:p>
            <a:pPr marL="0" indent="0">
              <a:buNone/>
            </a:pPr>
            <a:r>
              <a:rPr lang="en-GB" dirty="0"/>
              <a:t>Förnybar energi omfattar alla former av energi som produceras från förnybara källor på ett hållbart sätt, inklusive bioenergi, geotermisk energi, vattenkraft, havsenergi, solenergi och vindenergi. (IRENA).</a:t>
            </a:r>
          </a:p>
        </p:txBody>
      </p:sp>
      <p:pic>
        <p:nvPicPr>
          <p:cNvPr id="7" name="Segnaposto contenuto 6">
            <a:extLst>
              <a:ext uri="{FF2B5EF4-FFF2-40B4-BE49-F238E27FC236}">
                <a16:creationId xmlns:a16="http://schemas.microsoft.com/office/drawing/2014/main" id="{E440FEAD-B187-B0F5-4509-AEAF57924C1E}"/>
              </a:ext>
            </a:extLst>
          </p:cNvPr>
          <p:cNvPicPr>
            <a:picLocks noGrp="1" noChangeAspect="1"/>
          </p:cNvPicPr>
          <p:nvPr>
            <p:ph sz="half" idx="2"/>
          </p:nvPr>
        </p:nvPicPr>
        <p:blipFill>
          <a:blip r:embed="rId2"/>
          <a:stretch>
            <a:fillRect/>
          </a:stretch>
        </p:blipFill>
        <p:spPr>
          <a:xfrm>
            <a:off x="6593115" y="1866752"/>
            <a:ext cx="5181600" cy="4269083"/>
          </a:xfrm>
          <a:prstGeom prst="rect">
            <a:avLst/>
          </a:prstGeom>
        </p:spPr>
      </p:pic>
      <p:sp>
        <p:nvSpPr>
          <p:cNvPr id="6" name="Segnaposto numero diapositiva 5">
            <a:extLst>
              <a:ext uri="{FF2B5EF4-FFF2-40B4-BE49-F238E27FC236}">
                <a16:creationId xmlns:a16="http://schemas.microsoft.com/office/drawing/2014/main" id="{1C356E3F-C2D0-3948-2999-B9CFCE393374}"/>
              </a:ext>
            </a:extLst>
          </p:cNvPr>
          <p:cNvSpPr>
            <a:spLocks noGrp="1"/>
          </p:cNvSpPr>
          <p:nvPr>
            <p:ph type="sldNum" sz="quarter" idx="12"/>
          </p:nvPr>
        </p:nvSpPr>
        <p:spPr/>
        <p:txBody>
          <a:bodyPr/>
          <a:lstStyle/>
          <a:p>
            <a:fld id="{6FF9F0C5-380F-41C2-899A-BAC0F0927E16}" type="slidenum">
              <a:rPr lang="en-US" smtClean="0"/>
              <a:t>6</a:t>
            </a:fld>
            <a:endParaRPr lang="en-US" dirty="0"/>
          </a:p>
        </p:txBody>
      </p:sp>
      <p:sp>
        <p:nvSpPr>
          <p:cNvPr id="8" name="Segnaposto piè di pagina 3">
            <a:extLst>
              <a:ext uri="{FF2B5EF4-FFF2-40B4-BE49-F238E27FC236}">
                <a16:creationId xmlns:a16="http://schemas.microsoft.com/office/drawing/2014/main" id="{29679F6C-F051-9396-7C01-1C9D742BCD61}"/>
              </a:ext>
            </a:extLst>
          </p:cNvPr>
          <p:cNvSpPr>
            <a:spLocks noGrp="1"/>
          </p:cNvSpPr>
          <p:nvPr>
            <p:ph type="ftr" sz="quarter" idx="11"/>
          </p:nvPr>
        </p:nvSpPr>
        <p:spPr>
          <a:xfrm>
            <a:off x="838200" y="6238876"/>
            <a:ext cx="9982200" cy="600074"/>
          </a:xfrm>
        </p:spPr>
        <p:txBody>
          <a:bodyPr/>
          <a:lstStyle/>
          <a:p>
            <a:r>
              <a:rPr lang="sv-SE"/>
              <a:t>Modul: Hållbart jordbruk, förvaltning av naturresurser och klimatåtgärder Ämne: Förnybara energilösningar för jordbruket Delämne: Inledning</a:t>
            </a:r>
            <a:endParaRPr lang="en-US" b="1" dirty="0"/>
          </a:p>
        </p:txBody>
      </p:sp>
    </p:spTree>
    <p:extLst>
      <p:ext uri="{BB962C8B-B14F-4D97-AF65-F5344CB8AC3E}">
        <p14:creationId xmlns:p14="http://schemas.microsoft.com/office/powerpoint/2010/main" val="223119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Immagine che contiene Oggetto astronomico, Evento celeste, astronomia, Spazio esterno&#10;&#10;Descrizione generata automaticamente">
            <a:extLst>
              <a:ext uri="{FF2B5EF4-FFF2-40B4-BE49-F238E27FC236}">
                <a16:creationId xmlns:a16="http://schemas.microsoft.com/office/drawing/2014/main" id="{F308418C-0781-13EF-4EA6-C106A4D83D02}"/>
              </a:ext>
            </a:extLst>
          </p:cNvPr>
          <p:cNvPicPr>
            <a:picLocks noChangeAspect="1"/>
          </p:cNvPicPr>
          <p:nvPr/>
        </p:nvPicPr>
        <p:blipFill rotWithShape="1">
          <a:blip r:embed="rId2"/>
          <a:srcRect t="10637" b="10637"/>
          <a:stretch/>
        </p:blipFill>
        <p:spPr>
          <a:xfrm>
            <a:off x="-1" y="0"/>
            <a:ext cx="12192002" cy="6858000"/>
          </a:xfrm>
          <a:prstGeom prst="rect">
            <a:avLst/>
          </a:prstGeom>
        </p:spPr>
      </p:pic>
      <p:sp>
        <p:nvSpPr>
          <p:cNvPr id="6" name="Segnaposto numero diapositiva 5">
            <a:extLst>
              <a:ext uri="{FF2B5EF4-FFF2-40B4-BE49-F238E27FC236}">
                <a16:creationId xmlns:a16="http://schemas.microsoft.com/office/drawing/2014/main" id="{57859768-4995-09D0-94CC-969D99A8D634}"/>
              </a:ext>
            </a:extLst>
          </p:cNvPr>
          <p:cNvSpPr>
            <a:spLocks noGrp="1"/>
          </p:cNvSpPr>
          <p:nvPr>
            <p:ph type="sldNum" sz="quarter" idx="12"/>
          </p:nvPr>
        </p:nvSpPr>
        <p:spPr/>
        <p:txBody>
          <a:bodyPr/>
          <a:lstStyle/>
          <a:p>
            <a:fld id="{6FF9F0C5-380F-41C2-899A-BAC0F0927E16}" type="slidenum">
              <a:rPr lang="en-US" smtClean="0">
                <a:solidFill>
                  <a:schemeClr val="bg1"/>
                </a:solidFill>
              </a:rPr>
              <a:t>7</a:t>
            </a:fld>
            <a:endParaRPr lang="en-US" dirty="0">
              <a:solidFill>
                <a:schemeClr val="bg1"/>
              </a:solidFill>
            </a:endParaRPr>
          </a:p>
        </p:txBody>
      </p:sp>
      <p:sp>
        <p:nvSpPr>
          <p:cNvPr id="2" name="Titolo 1">
            <a:extLst>
              <a:ext uri="{FF2B5EF4-FFF2-40B4-BE49-F238E27FC236}">
                <a16:creationId xmlns:a16="http://schemas.microsoft.com/office/drawing/2014/main" id="{555B0AF6-9741-CBBE-86D4-29A6E861FE1A}"/>
              </a:ext>
            </a:extLst>
          </p:cNvPr>
          <p:cNvSpPr>
            <a:spLocks noGrp="1"/>
          </p:cNvSpPr>
          <p:nvPr>
            <p:ph type="title" idx="4294967295"/>
          </p:nvPr>
        </p:nvSpPr>
        <p:spPr>
          <a:xfrm>
            <a:off x="0" y="136525"/>
            <a:ext cx="10515600" cy="877888"/>
          </a:xfrm>
        </p:spPr>
        <p:txBody>
          <a:bodyPr/>
          <a:lstStyle/>
          <a:p>
            <a:r>
              <a:rPr lang="en-GB" dirty="0">
                <a:solidFill>
                  <a:schemeClr val="bg1"/>
                </a:solidFill>
              </a:rPr>
              <a:t>Solenergi</a:t>
            </a:r>
          </a:p>
        </p:txBody>
      </p:sp>
      <p:sp>
        <p:nvSpPr>
          <p:cNvPr id="10" name="Segnaposto contenuto 9">
            <a:extLst>
              <a:ext uri="{FF2B5EF4-FFF2-40B4-BE49-F238E27FC236}">
                <a16:creationId xmlns:a16="http://schemas.microsoft.com/office/drawing/2014/main" id="{431F4789-22A6-0BF6-BD01-356BE905A99F}"/>
              </a:ext>
            </a:extLst>
          </p:cNvPr>
          <p:cNvSpPr>
            <a:spLocks noGrp="1"/>
          </p:cNvSpPr>
          <p:nvPr>
            <p:ph sz="half" idx="4294967295"/>
          </p:nvPr>
        </p:nvSpPr>
        <p:spPr>
          <a:xfrm>
            <a:off x="203200" y="1450975"/>
            <a:ext cx="4419600" cy="4351338"/>
          </a:xfrm>
        </p:spPr>
        <p:txBody>
          <a:bodyPr anchor="ctr">
            <a:normAutofit fontScale="77500" lnSpcReduction="20000"/>
          </a:bodyPr>
          <a:lstStyle/>
          <a:p>
            <a:pPr marL="0" indent="0">
              <a:buNone/>
            </a:pPr>
            <a:r>
              <a:rPr lang="en-GB" sz="2800" dirty="0">
                <a:solidFill>
                  <a:schemeClr val="bg1"/>
                </a:solidFill>
              </a:rPr>
              <a:t>Solen avger ca 175~178 miljarder MW</a:t>
            </a:r>
          </a:p>
          <a:p>
            <a:pPr marL="0" indent="0">
              <a:buNone/>
            </a:pPr>
            <a:r>
              <a:rPr lang="en-GB" sz="2800" dirty="0">
                <a:solidFill>
                  <a:schemeClr val="bg1"/>
                </a:solidFill>
              </a:rPr>
              <a:t>Irradians, en momentan storhet som ofta kallas solljusets intensitet, är ett mått på solljusets effekttäthet. Den mäts vanligtvis i W/m</a:t>
            </a:r>
            <a:r>
              <a:rPr lang="en-GB" sz="2800" baseline="30000" dirty="0">
                <a:solidFill>
                  <a:schemeClr val="bg1"/>
                </a:solidFill>
              </a:rPr>
              <a:t>2</a:t>
            </a:r>
            <a:r>
              <a:rPr lang="en-GB" sz="2800" dirty="0">
                <a:solidFill>
                  <a:schemeClr val="bg1"/>
                </a:solidFill>
              </a:rPr>
              <a:t> .</a:t>
            </a:r>
          </a:p>
          <a:p>
            <a:pPr marL="0" indent="0">
              <a:buNone/>
            </a:pPr>
            <a:r>
              <a:rPr lang="en-GB" sz="2800" dirty="0">
                <a:solidFill>
                  <a:schemeClr val="bg1"/>
                </a:solidFill>
              </a:rPr>
              <a:t>Strålningen från solen vid atmosfärens överkant (även kallad solkonstanten för jorden) är ungefär lika med 1367 W/m</a:t>
            </a:r>
            <a:r>
              <a:rPr lang="en-GB" sz="2800" baseline="30000" dirty="0">
                <a:solidFill>
                  <a:schemeClr val="bg1"/>
                </a:solidFill>
              </a:rPr>
              <a:t>2</a:t>
            </a:r>
            <a:r>
              <a:rPr lang="en-GB" sz="2800" dirty="0">
                <a:solidFill>
                  <a:schemeClr val="bg1"/>
                </a:solidFill>
              </a:rPr>
              <a:t> .  </a:t>
            </a:r>
          </a:p>
          <a:p>
            <a:pPr marL="0" indent="0">
              <a:buNone/>
            </a:pPr>
            <a:r>
              <a:rPr lang="en-GB" sz="2800" dirty="0">
                <a:solidFill>
                  <a:schemeClr val="bg1"/>
                </a:solidFill>
              </a:rPr>
              <a:t>Efter passage genom atmosfären minskar strålningsintensiteten till ca 1000 W/m</a:t>
            </a:r>
            <a:r>
              <a:rPr lang="en-GB" sz="2800" baseline="30000" dirty="0">
                <a:solidFill>
                  <a:schemeClr val="bg1"/>
                </a:solidFill>
              </a:rPr>
              <a:t>2 </a:t>
            </a:r>
            <a:r>
              <a:rPr lang="en-GB" sz="2800" dirty="0">
                <a:solidFill>
                  <a:schemeClr val="bg1"/>
                </a:solidFill>
              </a:rPr>
              <a:t> (i genomsnitt).</a:t>
            </a:r>
          </a:p>
          <a:p>
            <a:pPr marL="0" indent="0">
              <a:buNone/>
            </a:pPr>
            <a:r>
              <a:rPr lang="en-GB" sz="2800" b="1" dirty="0">
                <a:solidFill>
                  <a:schemeClr val="bg1"/>
                </a:solidFill>
              </a:rPr>
              <a:t>Solenergin står för mer än 99,9 % av all energi som omvandlas på jorden.</a:t>
            </a:r>
          </a:p>
        </p:txBody>
      </p:sp>
      <p:sp>
        <p:nvSpPr>
          <p:cNvPr id="11" name="Segnaposto contenuto 10">
            <a:extLst>
              <a:ext uri="{FF2B5EF4-FFF2-40B4-BE49-F238E27FC236}">
                <a16:creationId xmlns:a16="http://schemas.microsoft.com/office/drawing/2014/main" id="{BB9B8F32-8756-618A-0ADB-9A8EC24D4F34}"/>
              </a:ext>
            </a:extLst>
          </p:cNvPr>
          <p:cNvSpPr>
            <a:spLocks noGrp="1"/>
          </p:cNvSpPr>
          <p:nvPr>
            <p:ph sz="half" idx="4294967295"/>
          </p:nvPr>
        </p:nvSpPr>
        <p:spPr>
          <a:xfrm>
            <a:off x="7772400" y="136525"/>
            <a:ext cx="4419600" cy="6040438"/>
          </a:xfrm>
        </p:spPr>
        <p:txBody>
          <a:bodyPr anchor="ctr">
            <a:normAutofit fontScale="70000" lnSpcReduction="20000"/>
          </a:bodyPr>
          <a:lstStyle/>
          <a:p>
            <a:pPr marL="0" indent="0">
              <a:spcBef>
                <a:spcPts val="1200"/>
              </a:spcBef>
              <a:buNone/>
            </a:pPr>
            <a:r>
              <a:rPr lang="en-GB" b="1" dirty="0">
                <a:solidFill>
                  <a:schemeClr val="bg1"/>
                </a:solidFill>
                <a:effectLst>
                  <a:outerShdw blurRad="38100" dist="38100" dir="2700000" algn="tl">
                    <a:srgbClr val="000000">
                      <a:alpha val="43137"/>
                    </a:srgbClr>
                  </a:outerShdw>
                </a:effectLst>
              </a:rPr>
              <a:t>Solvärme</a:t>
            </a:r>
          </a:p>
          <a:p>
            <a:pPr>
              <a:spcBef>
                <a:spcPts val="1200"/>
              </a:spcBef>
            </a:pPr>
            <a:r>
              <a:rPr lang="en-GB" dirty="0">
                <a:solidFill>
                  <a:schemeClr val="bg1"/>
                </a:solidFill>
              </a:rPr>
              <a:t>Att omvandla solens strålningsenergi till värme kommer från det förflutna och har idag utvecklats till en välutvecklad teknik. </a:t>
            </a:r>
          </a:p>
          <a:p>
            <a:pPr>
              <a:spcBef>
                <a:spcPts val="1200"/>
              </a:spcBef>
            </a:pPr>
            <a:r>
              <a:rPr lang="en-GB" dirty="0">
                <a:solidFill>
                  <a:schemeClr val="bg1"/>
                </a:solidFill>
              </a:rPr>
              <a:t>Den grundläggande principen för solvärme är att när solstrålning träffar en yta absorberas en del av den, vilket ökar ytans temperatur. </a:t>
            </a:r>
          </a:p>
          <a:p>
            <a:pPr marL="0" indent="0">
              <a:buNone/>
            </a:pPr>
            <a:r>
              <a:rPr lang="en-GB" b="1" dirty="0">
                <a:solidFill>
                  <a:schemeClr val="bg1"/>
                </a:solidFill>
                <a:effectLst>
                  <a:outerShdw blurRad="38100" dist="38100" dir="2700000" algn="tl">
                    <a:srgbClr val="000000">
                      <a:alpha val="43137"/>
                    </a:srgbClr>
                  </a:outerShdw>
                </a:effectLst>
              </a:rPr>
              <a:t>Fotovoltaisk (PV) omvandling</a:t>
            </a:r>
          </a:p>
          <a:p>
            <a:r>
              <a:rPr lang="en-GB" dirty="0">
                <a:solidFill>
                  <a:schemeClr val="bg1"/>
                </a:solidFill>
              </a:rPr>
              <a:t>Direkt omvandling av solljus till elektricitet utan någon mellanliggande värmemotor.</a:t>
            </a:r>
          </a:p>
          <a:p>
            <a:r>
              <a:rPr lang="en-GB" dirty="0">
                <a:solidFill>
                  <a:schemeClr val="bg1"/>
                </a:solidFill>
              </a:rPr>
              <a:t>Omvandling av solstrålning till elektrisk energi med hjälp av solceller som utvecklats sedan början av 1960-talet som en del av satellit- och rymdfärdstekniken.</a:t>
            </a:r>
          </a:p>
          <a:p>
            <a:r>
              <a:rPr lang="en-GB" dirty="0">
                <a:solidFill>
                  <a:schemeClr val="bg1"/>
                </a:solidFill>
              </a:rPr>
              <a:t>PV-enheter: fristående system som ger effekter från mikrowatt till megawatt.</a:t>
            </a:r>
          </a:p>
          <a:p>
            <a:endParaRPr lang="en-GB" dirty="0">
              <a:solidFill>
                <a:schemeClr val="bg1"/>
              </a:solidFill>
            </a:endParaRPr>
          </a:p>
        </p:txBody>
      </p:sp>
      <p:sp>
        <p:nvSpPr>
          <p:cNvPr id="14" name="Segnaposto piè di pagina 3">
            <a:extLst>
              <a:ext uri="{FF2B5EF4-FFF2-40B4-BE49-F238E27FC236}">
                <a16:creationId xmlns:a16="http://schemas.microsoft.com/office/drawing/2014/main" id="{50C6743C-44BF-D495-9B79-066B8E1672F8}"/>
              </a:ext>
            </a:extLst>
          </p:cNvPr>
          <p:cNvSpPr>
            <a:spLocks noGrp="1"/>
          </p:cNvSpPr>
          <p:nvPr>
            <p:ph type="ftr" sz="quarter" idx="11"/>
          </p:nvPr>
        </p:nvSpPr>
        <p:spPr>
          <a:xfrm>
            <a:off x="838200" y="6238876"/>
            <a:ext cx="9982200" cy="600074"/>
          </a:xfrm>
        </p:spPr>
        <p:txBody>
          <a:bodyPr/>
          <a:lstStyle/>
          <a:p>
            <a:r>
              <a:rPr lang="sv-SE">
                <a:solidFill>
                  <a:schemeClr val="bg1"/>
                </a:solidFill>
              </a:rPr>
              <a:t>Modul: Hållbart jordbruk, förvaltning av naturresurser och klimatåtgärder Ämne: Förnybara energilösningar för jordbruket Delämne: Inledning</a:t>
            </a:r>
            <a:endParaRPr lang="en-US" b="1" dirty="0">
              <a:solidFill>
                <a:schemeClr val="bg1"/>
              </a:solidFill>
            </a:endParaRPr>
          </a:p>
        </p:txBody>
      </p:sp>
      <p:sp>
        <p:nvSpPr>
          <p:cNvPr id="16" name="CasellaDiTesto 15">
            <a:extLst>
              <a:ext uri="{FF2B5EF4-FFF2-40B4-BE49-F238E27FC236}">
                <a16:creationId xmlns:a16="http://schemas.microsoft.com/office/drawing/2014/main" id="{0C981FB7-1B31-A465-58DD-1F9DECAEB7D5}"/>
              </a:ext>
            </a:extLst>
          </p:cNvPr>
          <p:cNvSpPr txBox="1"/>
          <p:nvPr/>
        </p:nvSpPr>
        <p:spPr>
          <a:xfrm rot="16200000">
            <a:off x="11031764" y="5793421"/>
            <a:ext cx="1914071" cy="276999"/>
          </a:xfrm>
          <a:prstGeom prst="rect">
            <a:avLst/>
          </a:prstGeom>
          <a:noFill/>
        </p:spPr>
        <p:txBody>
          <a:bodyPr wrap="square">
            <a:spAutoFit/>
          </a:bodyPr>
          <a:lstStyle/>
          <a:p>
            <a:r>
              <a:rPr lang="en-GB" sz="1200" dirty="0">
                <a:solidFill>
                  <a:schemeClr val="bg1"/>
                </a:solidFill>
              </a:rPr>
              <a:t>Bild av </a:t>
            </a:r>
            <a:r>
              <a:rPr lang="en-GB" sz="1200" dirty="0" err="1">
                <a:solidFill>
                  <a:schemeClr val="bg1"/>
                </a:solidFill>
              </a:rPr>
              <a:t>freepik</a:t>
            </a:r>
            <a:endParaRPr lang="en-GB" sz="1200" dirty="0">
              <a:solidFill>
                <a:schemeClr val="bg1"/>
              </a:solidFill>
            </a:endParaRPr>
          </a:p>
        </p:txBody>
      </p:sp>
    </p:spTree>
    <p:extLst>
      <p:ext uri="{BB962C8B-B14F-4D97-AF65-F5344CB8AC3E}">
        <p14:creationId xmlns:p14="http://schemas.microsoft.com/office/powerpoint/2010/main" val="287608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C31BAAF-8362-89A5-DB77-6369921A06C1}"/>
              </a:ext>
            </a:extLst>
          </p:cNvPr>
          <p:cNvSpPr>
            <a:spLocks noGrp="1"/>
          </p:cNvSpPr>
          <p:nvPr>
            <p:ph type="title"/>
          </p:nvPr>
        </p:nvSpPr>
        <p:spPr/>
        <p:txBody>
          <a:bodyPr/>
          <a:lstStyle/>
          <a:p>
            <a:r>
              <a:rPr lang="en-GB" dirty="0"/>
              <a:t>Solvärmeenergi</a:t>
            </a:r>
          </a:p>
        </p:txBody>
      </p:sp>
      <p:sp>
        <p:nvSpPr>
          <p:cNvPr id="7" name="Segnaposto contenuto 6">
            <a:extLst>
              <a:ext uri="{FF2B5EF4-FFF2-40B4-BE49-F238E27FC236}">
                <a16:creationId xmlns:a16="http://schemas.microsoft.com/office/drawing/2014/main" id="{7DCFB9C0-3B20-1442-C075-B6A6AADC5E93}"/>
              </a:ext>
            </a:extLst>
          </p:cNvPr>
          <p:cNvSpPr>
            <a:spLocks noGrp="1"/>
          </p:cNvSpPr>
          <p:nvPr>
            <p:ph sz="half" idx="1"/>
          </p:nvPr>
        </p:nvSpPr>
        <p:spPr>
          <a:xfrm>
            <a:off x="838200" y="1825625"/>
            <a:ext cx="4238625" cy="4351338"/>
          </a:xfrm>
        </p:spPr>
        <p:txBody>
          <a:bodyPr anchor="ctr"/>
          <a:lstStyle/>
          <a:p>
            <a:r>
              <a:rPr lang="en-US" sz="1800" kern="100" dirty="0">
                <a:effectLst/>
                <a:latin typeface="Calibri" panose="020F0502020204030204" pitchFamily="34" charset="0"/>
                <a:ea typeface="DengXian" panose="02010600030101010101" pitchFamily="2" charset="-122"/>
              </a:rPr>
              <a:t>Att utnyttja solens strålningsenergi och omvandla den till värme har utvecklats från det förflutna till en sofistikerad teknik idag.</a:t>
            </a:r>
          </a:p>
          <a:p>
            <a:r>
              <a:rPr lang="en-US" sz="1800" kern="100" dirty="0">
                <a:effectLst/>
                <a:latin typeface="Calibri" panose="020F0502020204030204" pitchFamily="34" charset="0"/>
                <a:ea typeface="DengXian" panose="02010600030101010101" pitchFamily="2" charset="-122"/>
              </a:rPr>
              <a:t>Vid termisk solfångning absorberas en del av solstrålningen när den träffar en yta, vilket höjer yttemperaturen.</a:t>
            </a:r>
          </a:p>
          <a:p>
            <a:r>
              <a:rPr lang="en-US" sz="1800" kern="100" dirty="0">
                <a:effectLst/>
                <a:latin typeface="Calibri" panose="020F0502020204030204" pitchFamily="34" charset="0"/>
                <a:ea typeface="DengXian" panose="02010600030101010101" pitchFamily="2" charset="-122"/>
              </a:rPr>
              <a:t>En solfångares effektivitet beror på absorptionseffektivitet och minimering av värme- och strålningsförluster till omgivningen, samt på effektiv utvinning av energi för praktisk användning.</a:t>
            </a:r>
            <a:endParaRPr lang="it-IT" sz="1800" kern="100" dirty="0">
              <a:effectLst/>
              <a:latin typeface="Calibri" panose="020F0502020204030204" pitchFamily="34" charset="0"/>
              <a:ea typeface="DengXian" panose="02010600030101010101" pitchFamily="2" charset="-122"/>
            </a:endParaRPr>
          </a:p>
        </p:txBody>
      </p:sp>
      <p:sp>
        <p:nvSpPr>
          <p:cNvPr id="4" name="Segnaposto piè di pagina 3">
            <a:extLst>
              <a:ext uri="{FF2B5EF4-FFF2-40B4-BE49-F238E27FC236}">
                <a16:creationId xmlns:a16="http://schemas.microsoft.com/office/drawing/2014/main" id="{6A7F16F4-D9AF-1C30-7761-6935B1CE99FE}"/>
              </a:ext>
            </a:extLst>
          </p:cNvPr>
          <p:cNvSpPr>
            <a:spLocks noGrp="1"/>
          </p:cNvSpPr>
          <p:nvPr>
            <p:ph type="ftr" sz="quarter" idx="11"/>
          </p:nvPr>
        </p:nvSpPr>
        <p:spPr/>
        <p:txBody>
          <a:bodyPr/>
          <a:lstStyle/>
          <a:p>
            <a:r>
              <a:rPr lang="sv-SE"/>
              <a:t>Modul: Hållbart jordbruk, förvaltning av naturresurser och klimatåtgärder Ämne: Förnybara energilösningar för jordbruket Delämne: Inledning</a:t>
            </a:r>
            <a:endParaRPr lang="en-US" b="1" dirty="0"/>
          </a:p>
        </p:txBody>
      </p:sp>
      <p:sp>
        <p:nvSpPr>
          <p:cNvPr id="3" name="Segnaposto numero diapositiva 2">
            <a:extLst>
              <a:ext uri="{FF2B5EF4-FFF2-40B4-BE49-F238E27FC236}">
                <a16:creationId xmlns:a16="http://schemas.microsoft.com/office/drawing/2014/main" id="{E44E9239-237E-5DBB-718B-AF365FAD2488}"/>
              </a:ext>
            </a:extLst>
          </p:cNvPr>
          <p:cNvSpPr>
            <a:spLocks noGrp="1"/>
          </p:cNvSpPr>
          <p:nvPr>
            <p:ph type="sldNum" sz="quarter" idx="12"/>
          </p:nvPr>
        </p:nvSpPr>
        <p:spPr/>
        <p:txBody>
          <a:bodyPr/>
          <a:lstStyle/>
          <a:p>
            <a:fld id="{D57F1E4F-1CFF-5643-939E-217C01CDF565}" type="slidenum">
              <a:rPr lang="en-US" smtClean="0"/>
              <a:t>8</a:t>
            </a:fld>
            <a:endParaRPr lang="en-US" dirty="0"/>
          </a:p>
        </p:txBody>
      </p:sp>
      <p:pic>
        <p:nvPicPr>
          <p:cNvPr id="9" name="Picture 2" descr="Credits: https://www.zenenergy.com.au/">
            <a:extLst>
              <a:ext uri="{FF2B5EF4-FFF2-40B4-BE49-F238E27FC236}">
                <a16:creationId xmlns:a16="http://schemas.microsoft.com/office/drawing/2014/main" id="{1FF3E3F4-B185-D1CE-E500-B593438A99B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07" r="19084"/>
          <a:stretch/>
        </p:blipFill>
        <p:spPr bwMode="auto">
          <a:xfrm>
            <a:off x="5324475" y="2099425"/>
            <a:ext cx="6877050" cy="380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3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egnaposto contenuto 18">
            <a:extLst>
              <a:ext uri="{FF2B5EF4-FFF2-40B4-BE49-F238E27FC236}">
                <a16:creationId xmlns:a16="http://schemas.microsoft.com/office/drawing/2014/main" id="{C510B414-ED68-1098-9853-978835C493D8}"/>
              </a:ext>
            </a:extLst>
          </p:cNvPr>
          <p:cNvPicPr>
            <a:picLocks noGrp="1" noChangeAspect="1"/>
          </p:cNvPicPr>
          <p:nvPr>
            <p:ph sz="half" idx="1"/>
          </p:nvPr>
        </p:nvPicPr>
        <p:blipFill>
          <a:blip r:embed="rId2"/>
          <a:stretch>
            <a:fillRect/>
          </a:stretch>
        </p:blipFill>
        <p:spPr>
          <a:xfrm>
            <a:off x="22479" y="1905001"/>
            <a:ext cx="6298692" cy="4192586"/>
          </a:xfrm>
          <a:prstGeom prst="rect">
            <a:avLst/>
          </a:prstGeom>
        </p:spPr>
      </p:pic>
      <p:sp>
        <p:nvSpPr>
          <p:cNvPr id="2" name="Titolo 1">
            <a:extLst>
              <a:ext uri="{FF2B5EF4-FFF2-40B4-BE49-F238E27FC236}">
                <a16:creationId xmlns:a16="http://schemas.microsoft.com/office/drawing/2014/main" id="{B6331DD3-19B5-791C-CE06-0B4D5B9405BD}"/>
              </a:ext>
            </a:extLst>
          </p:cNvPr>
          <p:cNvSpPr>
            <a:spLocks noGrp="1"/>
          </p:cNvSpPr>
          <p:nvPr>
            <p:ph type="title"/>
          </p:nvPr>
        </p:nvSpPr>
        <p:spPr/>
        <p:txBody>
          <a:bodyPr/>
          <a:lstStyle/>
          <a:p>
            <a:r>
              <a:rPr lang="en-GB" dirty="0"/>
              <a:t>Inhemskt solvärmesystem</a:t>
            </a:r>
          </a:p>
        </p:txBody>
      </p:sp>
      <p:sp>
        <p:nvSpPr>
          <p:cNvPr id="4" name="Segnaposto contenuto 3">
            <a:extLst>
              <a:ext uri="{FF2B5EF4-FFF2-40B4-BE49-F238E27FC236}">
                <a16:creationId xmlns:a16="http://schemas.microsoft.com/office/drawing/2014/main" id="{73BCC559-E1CA-6A5A-4500-4CFE41A4DCA7}"/>
              </a:ext>
            </a:extLst>
          </p:cNvPr>
          <p:cNvSpPr>
            <a:spLocks noGrp="1"/>
          </p:cNvSpPr>
          <p:nvPr>
            <p:ph sz="half" idx="2"/>
          </p:nvPr>
        </p:nvSpPr>
        <p:spPr/>
        <p:txBody>
          <a:bodyPr>
            <a:normAutofit fontScale="92500" lnSpcReduction="10000"/>
          </a:bodyPr>
          <a:lstStyle/>
          <a:p>
            <a:pPr marL="0" indent="0">
              <a:buNone/>
            </a:pPr>
            <a:r>
              <a:rPr lang="en-GB" dirty="0"/>
              <a:t>Ett traditionellt solvärmesystem fungerar enligt tre huvudprinciper:</a:t>
            </a:r>
          </a:p>
          <a:p>
            <a:r>
              <a:rPr lang="en-GB" dirty="0"/>
              <a:t>"Skörd" av solstrålning med panelerna </a:t>
            </a:r>
            <a:r>
              <a:rPr lang="en-GB" dirty="0">
                <a:ln>
                  <a:solidFill>
                    <a:srgbClr val="92D050"/>
                  </a:solidFill>
                </a:ln>
              </a:rPr>
              <a:t>(1)</a:t>
            </a:r>
          </a:p>
          <a:p>
            <a:r>
              <a:rPr lang="en-GB" dirty="0"/>
              <a:t>Värmeöverföring till ett lagringssystem/en panna </a:t>
            </a:r>
            <a:r>
              <a:rPr lang="en-GB" dirty="0">
                <a:ln>
                  <a:solidFill>
                    <a:srgbClr val="92D050"/>
                  </a:solidFill>
                </a:ln>
              </a:rPr>
              <a:t>(2) </a:t>
            </a:r>
            <a:r>
              <a:rPr lang="en-GB" dirty="0"/>
              <a:t>med naturlig eller forcerad cirkulation,</a:t>
            </a:r>
          </a:p>
          <a:p>
            <a:r>
              <a:rPr lang="en-GB" dirty="0"/>
              <a:t>Styrsystemet </a:t>
            </a:r>
            <a:r>
              <a:rPr lang="en-GB" dirty="0">
                <a:ln>
                  <a:solidFill>
                    <a:srgbClr val="92D050"/>
                  </a:solidFill>
                </a:ln>
              </a:rPr>
              <a:t>(3) </a:t>
            </a:r>
            <a:r>
              <a:rPr lang="en-GB" dirty="0"/>
              <a:t>hanterar fördelningen av värmen till användningen </a:t>
            </a:r>
            <a:r>
              <a:rPr lang="en-GB" dirty="0">
                <a:ln>
                  <a:solidFill>
                    <a:srgbClr val="92D050"/>
                  </a:solidFill>
                </a:ln>
              </a:rPr>
              <a:t>(4)</a:t>
            </a:r>
            <a:r>
              <a:rPr lang="en-GB" dirty="0"/>
              <a:t>, såsom uppvärmning eller tappvarmvatten.</a:t>
            </a:r>
          </a:p>
          <a:p>
            <a:endParaRPr lang="en-GB" dirty="0"/>
          </a:p>
        </p:txBody>
      </p:sp>
      <p:sp>
        <p:nvSpPr>
          <p:cNvPr id="6" name="Segnaposto numero diapositiva 5">
            <a:extLst>
              <a:ext uri="{FF2B5EF4-FFF2-40B4-BE49-F238E27FC236}">
                <a16:creationId xmlns:a16="http://schemas.microsoft.com/office/drawing/2014/main" id="{FBE52C02-EFF2-008F-E86A-3F7A0EEBFB5A}"/>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7" name="Segnaposto piè di pagina 3">
            <a:extLst>
              <a:ext uri="{FF2B5EF4-FFF2-40B4-BE49-F238E27FC236}">
                <a16:creationId xmlns:a16="http://schemas.microsoft.com/office/drawing/2014/main" id="{76774AEE-D692-4D69-8D1F-8B3E6273B76C}"/>
              </a:ext>
            </a:extLst>
          </p:cNvPr>
          <p:cNvSpPr>
            <a:spLocks noGrp="1"/>
          </p:cNvSpPr>
          <p:nvPr>
            <p:ph type="ftr" sz="quarter" idx="11"/>
          </p:nvPr>
        </p:nvSpPr>
        <p:spPr>
          <a:xfrm>
            <a:off x="838200" y="6238876"/>
            <a:ext cx="9982200" cy="600074"/>
          </a:xfrm>
        </p:spPr>
        <p:txBody>
          <a:bodyPr/>
          <a:lstStyle/>
          <a:p>
            <a:r>
              <a:rPr lang="sv-SE"/>
              <a:t>Modul: Hållbart jordbruk, förvaltning av naturresurser och klimatåtgärder Ämne: Förnybara energilösningar för jordbruket Delämne: Inledning</a:t>
            </a:r>
            <a:endParaRPr lang="en-US" b="1" dirty="0"/>
          </a:p>
        </p:txBody>
      </p:sp>
      <p:sp>
        <p:nvSpPr>
          <p:cNvPr id="21" name="CasellaDiTesto 20">
            <a:extLst>
              <a:ext uri="{FF2B5EF4-FFF2-40B4-BE49-F238E27FC236}">
                <a16:creationId xmlns:a16="http://schemas.microsoft.com/office/drawing/2014/main" id="{93CBB986-18F4-F7B0-5976-1F05538629B8}"/>
              </a:ext>
            </a:extLst>
          </p:cNvPr>
          <p:cNvSpPr txBox="1"/>
          <p:nvPr/>
        </p:nvSpPr>
        <p:spPr>
          <a:xfrm rot="16200000">
            <a:off x="10557027" y="4926419"/>
            <a:ext cx="2947988" cy="276999"/>
          </a:xfrm>
          <a:prstGeom prst="rect">
            <a:avLst/>
          </a:prstGeom>
          <a:noFill/>
        </p:spPr>
        <p:txBody>
          <a:bodyPr wrap="square">
            <a:spAutoFit/>
          </a:bodyPr>
          <a:lstStyle/>
          <a:p>
            <a:r>
              <a:rPr lang="en-GB" sz="1200" dirty="0"/>
              <a:t>Bildkreditering: buildersontario.com</a:t>
            </a:r>
          </a:p>
        </p:txBody>
      </p:sp>
    </p:spTree>
    <p:extLst>
      <p:ext uri="{BB962C8B-B14F-4D97-AF65-F5344CB8AC3E}">
        <p14:creationId xmlns:p14="http://schemas.microsoft.com/office/powerpoint/2010/main" val="116935075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6877BD-1939-4C5D-BAA5-B7142894C5B6}"/>
</file>

<file path=customXml/itemProps2.xml><?xml version="1.0" encoding="utf-8"?>
<ds:datastoreItem xmlns:ds="http://schemas.openxmlformats.org/officeDocument/2006/customXml" ds:itemID="{321F09E4-02A7-4943-9658-B4EF0A623C14}"/>
</file>

<file path=docProps/app.xml><?xml version="1.0" encoding="utf-8"?>
<Properties xmlns="http://schemas.openxmlformats.org/officeDocument/2006/extended-properties" xmlns:vt="http://schemas.openxmlformats.org/officeDocument/2006/docPropsVTypes">
  <Template/>
  <TotalTime>701</TotalTime>
  <Words>1719</Words>
  <Application>Microsoft Office PowerPoint</Application>
  <PresentationFormat>Widescreen</PresentationFormat>
  <Paragraphs>159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Tema1</vt:lpstr>
      <vt:lpstr>PowerPoint Presentation</vt:lpstr>
      <vt:lpstr>Kurs: YRKESUTBILDNING -A1 Modul: Hållbart jordbruk, förvaltning av naturresurser och klimatåtgärder Ämne:Förnybara energilösningar för jordbruket</vt:lpstr>
      <vt:lpstr>Sammanfattning</vt:lpstr>
      <vt:lpstr>Inledning Förändringar i BNP och energiefterfrågan 2000-2014</vt:lpstr>
      <vt:lpstr>Konsumtion i världen</vt:lpstr>
      <vt:lpstr>Minskade utsläpp av växthusgaser</vt:lpstr>
      <vt:lpstr>Solenergi</vt:lpstr>
      <vt:lpstr>Solvärmeenergi</vt:lpstr>
      <vt:lpstr>Inhemskt solvärmesystem</vt:lpstr>
      <vt:lpstr>Inhemskt solcellssystem</vt:lpstr>
      <vt:lpstr>Konceptet Agri-Photovoltaics (APV)</vt:lpstr>
      <vt:lpstr>Solceller i jordbruket: en Win-Win-lösning</vt:lpstr>
      <vt:lpstr>Solceller i jordbruket: en Win-Win-lösning</vt:lpstr>
      <vt:lpstr>Solceller i jordbruket: en Win-Win-lösning</vt:lpstr>
      <vt:lpstr>Biomassa</vt:lpstr>
      <vt:lpstr>Flera källor till biomassa</vt:lpstr>
      <vt:lpstr>Biomassa: CO2 "neutral"</vt:lpstr>
      <vt:lpstr>Översikt över bioenergi vägar</vt:lpstr>
      <vt:lpstr>Små vindkraftverk för landsbygdsområden</vt:lpstr>
      <vt:lpstr>Mikro- och pico-vattenkraft</vt:lpstr>
      <vt:lpstr>Slutsatser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docId:9BF96BCEC29BCE53C06DACE0CB544B78</cp:keywords>
  <cp:lastModifiedBy>A S</cp:lastModifiedBy>
  <cp:revision>48</cp:revision>
  <dcterms:created xsi:type="dcterms:W3CDTF">2022-08-02T09:54:50Z</dcterms:created>
  <dcterms:modified xsi:type="dcterms:W3CDTF">2024-02-28T16:13:18Z</dcterms:modified>
</cp:coreProperties>
</file>