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Masters/slideMaster1.xml" ContentType="application/vnd.openxmlformats-officedocument.presentationml.slideMaster+xml"/>
  <Override PartName="/ppt/slideLayouts/slideLayout1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ppt/revisionInfo.xml" ContentType="application/vnd.ms-powerpoint.revisioninfo+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6" r:id="rId1"/>
  </p:sldMasterIdLst>
  <p:notesMasterIdLst>
    <p:notesMasterId r:id="rId33"/>
  </p:notesMasterIdLst>
  <p:sldIdLst>
    <p:sldId id="265" r:id="rId2"/>
    <p:sldId id="256" r:id="rId3"/>
    <p:sldId id="260" r:id="rId4"/>
    <p:sldId id="277" r:id="rId5"/>
    <p:sldId id="269" r:id="rId6"/>
    <p:sldId id="267" r:id="rId7"/>
    <p:sldId id="278" r:id="rId8"/>
    <p:sldId id="268" r:id="rId9"/>
    <p:sldId id="263" r:id="rId10"/>
    <p:sldId id="261" r:id="rId11"/>
    <p:sldId id="271" r:id="rId12"/>
    <p:sldId id="270" r:id="rId13"/>
    <p:sldId id="272" r:id="rId14"/>
    <p:sldId id="279" r:id="rId15"/>
    <p:sldId id="281" r:id="rId16"/>
    <p:sldId id="290" r:id="rId17"/>
    <p:sldId id="291" r:id="rId18"/>
    <p:sldId id="297" r:id="rId19"/>
    <p:sldId id="292" r:id="rId20"/>
    <p:sldId id="293" r:id="rId21"/>
    <p:sldId id="282" r:id="rId22"/>
    <p:sldId id="294" r:id="rId23"/>
    <p:sldId id="295" r:id="rId24"/>
    <p:sldId id="296" r:id="rId25"/>
    <p:sldId id="283" r:id="rId26"/>
    <p:sldId id="298" r:id="rId27"/>
    <p:sldId id="284" r:id="rId28"/>
    <p:sldId id="286" r:id="rId29"/>
    <p:sldId id="287" r:id="rId30"/>
    <p:sldId id="280" r:id="rId31"/>
    <p:sldId id="266" r:id="rId32"/>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94C0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403C38-F567-4366-A55E-FCD4AC98089C}" v="11" dt="2024-04-26T17:59:40.326"/>
  </p1510:revLst>
</p1510:revInfo>
</file>

<file path=ppt/tableStyles.xml><?xml version="1.0" encoding="utf-8"?>
<a:tblStyleLst xmlns:a="http://schemas.openxmlformats.org/drawingml/2006/main" def="{5C22544A-7EE6-4342-B048-85BDC9FD1C3A}">
  <a:tblStyle styleId="{5C22544A-7EE6-4342-B048-85BDC9FD1C3A}" styleName="Estilo Médio 2 - Destaqu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155"/>
    <p:restoredTop sz="96405"/>
  </p:normalViewPr>
  <p:slideViewPr>
    <p:cSldViewPr snapToGrid="0">
      <p:cViewPr varScale="1">
        <p:scale>
          <a:sx n="59" d="100"/>
          <a:sy n="59" d="100"/>
        </p:scale>
        <p:origin x="84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1.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40"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3493F3-C05E-46E2-A56F-A8C4190027D8}" type="datetimeFigureOut">
              <a:rPr lang="en-GB" smtClean="0"/>
              <a:t>29/04/2024</a:t>
            </a:fld>
            <a:endParaRPr lang="en-GB"/>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Klicka för att modifiera testets delar i schemat</a:t>
            </a:r>
          </a:p>
          <a:p>
            <a:pPr lvl="1"/>
            <a:r>
              <a:rPr lang="it-IT"/>
              <a:t>Secondo livello</a:t>
            </a:r>
          </a:p>
          <a:p>
            <a:pPr lvl="2"/>
            <a:r>
              <a:rPr lang="it-IT"/>
              <a:t>Terzo livello</a:t>
            </a:r>
          </a:p>
          <a:p>
            <a:pPr lvl="3"/>
            <a:r>
              <a:rPr lang="it-IT"/>
              <a:t>Kvarto livello</a:t>
            </a:r>
          </a:p>
          <a:p>
            <a:pPr lvl="4"/>
            <a:r>
              <a:rPr lang="it-IT"/>
              <a:t>Quinto livello</a:t>
            </a:r>
            <a:endParaRPr lang="en-GB"/>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235AB5-D1E5-48C5-AA88-978DACDF2927}" type="slidenum">
              <a:rPr lang="en-GB" smtClean="0"/>
              <a:t>‹#›</a:t>
            </a:fld>
            <a:endParaRPr lang="en-GB"/>
          </a:p>
        </p:txBody>
      </p:sp>
    </p:spTree>
    <p:extLst>
      <p:ext uri="{BB962C8B-B14F-4D97-AF65-F5344CB8AC3E}">
        <p14:creationId xmlns:p14="http://schemas.microsoft.com/office/powerpoint/2010/main" val="1312564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LIEF">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4816037"/>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97E5047-B9FC-806C-E046-08150E6C39C6}"/>
              </a:ext>
            </a:extLst>
          </p:cNvPr>
          <p:cNvSpPr>
            <a:spLocks noGrp="1"/>
          </p:cNvSpPr>
          <p:nvPr>
            <p:ph type="title"/>
          </p:nvPr>
        </p:nvSpPr>
        <p:spPr>
          <a:xfrm>
            <a:off x="839788" y="819150"/>
            <a:ext cx="3932237" cy="1238249"/>
          </a:xfrm>
        </p:spPr>
        <p:txBody>
          <a:bodyPr vert="horz" lIns="91440" tIns="45720" rIns="91440" bIns="45720" rtlCol="0" anchor="b">
            <a:normAutofit/>
          </a:bodyPr>
          <a:lstStyle>
            <a:lvl1pPr>
              <a:defRPr lang="it-IT" sz="3200" dirty="0">
                <a:solidFill>
                  <a:srgbClr val="94C020"/>
                </a:solidFill>
              </a:defRPr>
            </a:lvl1pPr>
          </a:lstStyle>
          <a:p>
            <a:pPr lvl="0"/>
            <a:r>
              <a:rPr lang="it-IT" dirty="0"/>
              <a:t>Fare clic per modificare lo stile del titolo dello schema</a:t>
            </a:r>
          </a:p>
        </p:txBody>
      </p:sp>
      <p:sp>
        <p:nvSpPr>
          <p:cNvPr id="3" name="Segnaposto contenuto 2">
            <a:extLst>
              <a:ext uri="{FF2B5EF4-FFF2-40B4-BE49-F238E27FC236}">
                <a16:creationId xmlns:a16="http://schemas.microsoft.com/office/drawing/2014/main" id="{69D829CE-2F13-CCFA-C4EA-39B37C4CCD67}"/>
              </a:ext>
            </a:extLst>
          </p:cNvPr>
          <p:cNvSpPr>
            <a:spLocks noGrp="1"/>
          </p:cNvSpPr>
          <p:nvPr>
            <p:ph idx="1"/>
          </p:nvPr>
        </p:nvSpPr>
        <p:spPr>
          <a:xfrm>
            <a:off x="5183188" y="987425"/>
            <a:ext cx="6172200" cy="5146675"/>
          </a:xfrm>
        </p:spPr>
        <p:txBody>
          <a:bodyPr/>
          <a:lstStyle>
            <a:lvl1pPr>
              <a:defRPr sz="3200">
                <a:solidFill>
                  <a:srgbClr val="595959"/>
                </a:solidFill>
              </a:defRPr>
            </a:lvl1pPr>
            <a:lvl2pPr>
              <a:defRPr sz="2800">
                <a:solidFill>
                  <a:srgbClr val="595959"/>
                </a:solidFill>
              </a:defRPr>
            </a:lvl2pPr>
            <a:lvl3pPr>
              <a:defRPr sz="2400">
                <a:solidFill>
                  <a:srgbClr val="595959"/>
                </a:solidFill>
              </a:defRPr>
            </a:lvl3pPr>
            <a:lvl4pPr>
              <a:defRPr sz="2000">
                <a:solidFill>
                  <a:srgbClr val="595959"/>
                </a:solidFill>
              </a:defRPr>
            </a:lvl4pPr>
            <a:lvl5pPr>
              <a:defRPr sz="2000">
                <a:solidFill>
                  <a:srgbClr val="595959"/>
                </a:solidFill>
              </a:defRPr>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A8D09D07-9D99-C739-5DA1-9D5EE7A28DC7}"/>
              </a:ext>
            </a:extLst>
          </p:cNvPr>
          <p:cNvSpPr>
            <a:spLocks noGrp="1"/>
          </p:cNvSpPr>
          <p:nvPr>
            <p:ph type="body" sz="half" idx="2"/>
          </p:nvPr>
        </p:nvSpPr>
        <p:spPr>
          <a:xfrm>
            <a:off x="839788" y="2057400"/>
            <a:ext cx="3932237" cy="40767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6" name="Segnaposto piè di pagina 5">
            <a:extLst>
              <a:ext uri="{FF2B5EF4-FFF2-40B4-BE49-F238E27FC236}">
                <a16:creationId xmlns:a16="http://schemas.microsoft.com/office/drawing/2014/main" id="{2A30F46C-A008-D06D-7FAB-8FC8AA6FF861}"/>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7" name="Segnaposto numero diapositiva 6">
            <a:extLst>
              <a:ext uri="{FF2B5EF4-FFF2-40B4-BE49-F238E27FC236}">
                <a16:creationId xmlns:a16="http://schemas.microsoft.com/office/drawing/2014/main" id="{AFF5CE2C-C1E5-E004-FCC7-4516D98B99A7}"/>
              </a:ext>
            </a:extLst>
          </p:cNvPr>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4290016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8D88CE4-2DD0-D971-75D5-7AA85A53D890}"/>
              </a:ext>
            </a:extLst>
          </p:cNvPr>
          <p:cNvSpPr>
            <a:spLocks noGrp="1"/>
          </p:cNvSpPr>
          <p:nvPr>
            <p:ph type="title"/>
          </p:nvPr>
        </p:nvSpPr>
        <p:spPr>
          <a:xfrm>
            <a:off x="839788" y="685800"/>
            <a:ext cx="3932237" cy="1371600"/>
          </a:xfrm>
        </p:spPr>
        <p:txBody>
          <a:bodyPr vert="horz" lIns="91440" tIns="45720" rIns="91440" bIns="45720" rtlCol="0" anchor="b">
            <a:normAutofit/>
          </a:bodyPr>
          <a:lstStyle>
            <a:lvl1pPr>
              <a:defRPr lang="it-IT" sz="3200">
                <a:solidFill>
                  <a:srgbClr val="94C020"/>
                </a:solidFill>
              </a:defRPr>
            </a:lvl1pPr>
          </a:lstStyle>
          <a:p>
            <a:pPr lvl="0"/>
            <a:r>
              <a:rPr lang="it-IT" dirty="0"/>
              <a:t>Fare clic per modificare lo stile del titolo dello schema</a:t>
            </a:r>
          </a:p>
        </p:txBody>
      </p:sp>
      <p:sp>
        <p:nvSpPr>
          <p:cNvPr id="3" name="Segnaposto immagine 2">
            <a:extLst>
              <a:ext uri="{FF2B5EF4-FFF2-40B4-BE49-F238E27FC236}">
                <a16:creationId xmlns:a16="http://schemas.microsoft.com/office/drawing/2014/main" id="{EC16FDAB-2765-B11F-66CA-4C7C7118A07A}"/>
              </a:ext>
            </a:extLst>
          </p:cNvPr>
          <p:cNvSpPr>
            <a:spLocks noGrp="1"/>
          </p:cNvSpPr>
          <p:nvPr>
            <p:ph type="pic" idx="1"/>
          </p:nvPr>
        </p:nvSpPr>
        <p:spPr>
          <a:xfrm>
            <a:off x="5183188" y="987425"/>
            <a:ext cx="6172200" cy="5184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dirty="0"/>
              <a:t>Fare clic sull'icona per inserire un'immagine</a:t>
            </a:r>
          </a:p>
        </p:txBody>
      </p:sp>
      <p:sp>
        <p:nvSpPr>
          <p:cNvPr id="4" name="Segnaposto testo 3">
            <a:extLst>
              <a:ext uri="{FF2B5EF4-FFF2-40B4-BE49-F238E27FC236}">
                <a16:creationId xmlns:a16="http://schemas.microsoft.com/office/drawing/2014/main" id="{CC352850-094F-81CA-80F8-0C82F67F4DD2}"/>
              </a:ext>
            </a:extLst>
          </p:cNvPr>
          <p:cNvSpPr>
            <a:spLocks noGrp="1"/>
          </p:cNvSpPr>
          <p:nvPr>
            <p:ph type="body" sz="half" idx="2"/>
          </p:nvPr>
        </p:nvSpPr>
        <p:spPr>
          <a:xfrm>
            <a:off x="839788" y="2057400"/>
            <a:ext cx="3932237" cy="41148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6" name="Segnaposto piè di pagina 5">
            <a:extLst>
              <a:ext uri="{FF2B5EF4-FFF2-40B4-BE49-F238E27FC236}">
                <a16:creationId xmlns:a16="http://schemas.microsoft.com/office/drawing/2014/main" id="{77A1A944-CE4C-8232-CB28-650E41FF34A0}"/>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7" name="Segnaposto numero diapositiva 6">
            <a:extLst>
              <a:ext uri="{FF2B5EF4-FFF2-40B4-BE49-F238E27FC236}">
                <a16:creationId xmlns:a16="http://schemas.microsoft.com/office/drawing/2014/main" id="{49D91120-8A58-7980-C352-B2B148A1473C}"/>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111078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0C32BE5-9166-6808-F773-4EC2C3C02541}"/>
              </a:ext>
            </a:extLst>
          </p:cNvPr>
          <p:cNvSpPr>
            <a:spLocks noGrp="1"/>
          </p:cNvSpPr>
          <p:nvPr>
            <p:ph type="title"/>
          </p:nvPr>
        </p:nvSpPr>
        <p:spPr>
          <a:xfrm>
            <a:off x="838200" y="681037"/>
            <a:ext cx="10515600" cy="1009651"/>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testo verticale 2">
            <a:extLst>
              <a:ext uri="{FF2B5EF4-FFF2-40B4-BE49-F238E27FC236}">
                <a16:creationId xmlns:a16="http://schemas.microsoft.com/office/drawing/2014/main" id="{9D4FEFF9-34BF-64D5-5C91-1E8379CA88A3}"/>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piè di pagina 4">
            <a:extLst>
              <a:ext uri="{FF2B5EF4-FFF2-40B4-BE49-F238E27FC236}">
                <a16:creationId xmlns:a16="http://schemas.microsoft.com/office/drawing/2014/main" id="{F44BE625-B214-E0A6-80E8-2E6C7D8C623E}"/>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6" name="Segnaposto numero diapositiva 5">
            <a:extLst>
              <a:ext uri="{FF2B5EF4-FFF2-40B4-BE49-F238E27FC236}">
                <a16:creationId xmlns:a16="http://schemas.microsoft.com/office/drawing/2014/main" id="{2B8090AA-9C94-D987-2A4D-CB828C03C6FD}"/>
              </a:ext>
            </a:extLst>
          </p:cNvPr>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40833512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414E45D8-327C-0B05-3A11-6BE2EBE73C23}"/>
              </a:ext>
            </a:extLst>
          </p:cNvPr>
          <p:cNvSpPr>
            <a:spLocks noGrp="1"/>
          </p:cNvSpPr>
          <p:nvPr>
            <p:ph type="title" orient="vert"/>
          </p:nvPr>
        </p:nvSpPr>
        <p:spPr>
          <a:xfrm>
            <a:off x="8724900" y="507999"/>
            <a:ext cx="2628900" cy="5668963"/>
          </a:xfrm>
        </p:spPr>
        <p:txBody>
          <a:bodyPr vert="vert" lIns="91440" tIns="45720" rIns="91440" bIns="45720" rtlCol="0" anchor="ctr">
            <a:normAutofit/>
          </a:bodyPr>
          <a:lstStyle>
            <a:lvl1pPr>
              <a:defRPr lang="it-IT">
                <a:solidFill>
                  <a:srgbClr val="94C020"/>
                </a:solidFill>
              </a:defRPr>
            </a:lvl1pPr>
          </a:lstStyle>
          <a:p>
            <a:pPr lvl="0"/>
            <a:r>
              <a:rPr lang="it-IT"/>
              <a:t>Fare clic per modificare lo stile del titolo dello schema</a:t>
            </a:r>
          </a:p>
        </p:txBody>
      </p:sp>
      <p:sp>
        <p:nvSpPr>
          <p:cNvPr id="3" name="Segnaposto testo verticale 2">
            <a:extLst>
              <a:ext uri="{FF2B5EF4-FFF2-40B4-BE49-F238E27FC236}">
                <a16:creationId xmlns:a16="http://schemas.microsoft.com/office/drawing/2014/main" id="{71453041-526F-8937-932B-EF172A95255C}"/>
              </a:ext>
            </a:extLst>
          </p:cNvPr>
          <p:cNvSpPr>
            <a:spLocks noGrp="1"/>
          </p:cNvSpPr>
          <p:nvPr>
            <p:ph type="body" orient="vert" idx="1"/>
          </p:nvPr>
        </p:nvSpPr>
        <p:spPr>
          <a:xfrm>
            <a:off x="838200" y="507999"/>
            <a:ext cx="7734300" cy="5668964"/>
          </a:xfrm>
        </p:spPr>
        <p:txBody>
          <a:bodyPr vert="eaVert"/>
          <a:lstStyle>
            <a:lvl1pPr>
              <a:defRPr>
                <a:solidFill>
                  <a:srgbClr val="595959"/>
                </a:solidFill>
              </a:defRPr>
            </a:lvl1pPr>
            <a:lvl2pPr>
              <a:defRPr>
                <a:solidFill>
                  <a:srgbClr val="595959"/>
                </a:solidFill>
              </a:defRPr>
            </a:lvl2pPr>
            <a:lvl3pPr>
              <a:defRPr>
                <a:solidFill>
                  <a:srgbClr val="595959"/>
                </a:solidFill>
              </a:defRPr>
            </a:lvl3pPr>
            <a:lvl4pPr>
              <a:defRPr>
                <a:solidFill>
                  <a:srgbClr val="595959"/>
                </a:solidFill>
              </a:defRPr>
            </a:lvl4pPr>
            <a:lvl5pPr>
              <a:defRPr>
                <a:solidFill>
                  <a:srgbClr val="595959"/>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piè di pagina 4">
            <a:extLst>
              <a:ext uri="{FF2B5EF4-FFF2-40B4-BE49-F238E27FC236}">
                <a16:creationId xmlns:a16="http://schemas.microsoft.com/office/drawing/2014/main" id="{0E8EE9AA-BA08-26B8-EAE7-70FE45C46D20}"/>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6" name="Segnaposto numero diapositiva 5">
            <a:extLst>
              <a:ext uri="{FF2B5EF4-FFF2-40B4-BE49-F238E27FC236}">
                <a16:creationId xmlns:a16="http://schemas.microsoft.com/office/drawing/2014/main" id="{00AA2AD7-E2BC-7B18-1F33-E909574043CD}"/>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54931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1E4EB15-FF82-3FC8-4D4D-F9AA912AE064}"/>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piè di pagina 2">
            <a:extLst>
              <a:ext uri="{FF2B5EF4-FFF2-40B4-BE49-F238E27FC236}">
                <a16:creationId xmlns:a16="http://schemas.microsoft.com/office/drawing/2014/main" id="{B4C1BCE5-53FD-4C92-A430-FA1ED3DEDD9E}"/>
              </a:ext>
            </a:extLst>
          </p:cNvPr>
          <p:cNvSpPr>
            <a:spLocks noGrp="1"/>
          </p:cNvSpPr>
          <p:nvPr>
            <p:ph type="ftr" sz="quarter" idx="10"/>
          </p:nvPr>
        </p:nvSpPr>
        <p:spPr/>
        <p:txBody>
          <a:bodyPr/>
          <a:lstStyle/>
          <a:p>
            <a:r>
              <a:rPr lang="en-US" b="1"/>
              <a:t>Module</a:t>
            </a:r>
            <a:r>
              <a:rPr lang="en-US"/>
              <a:t>: XXXXXXX / </a:t>
            </a:r>
            <a:r>
              <a:rPr lang="en-US" b="1"/>
              <a:t>Learning Unit</a:t>
            </a:r>
            <a:r>
              <a:rPr lang="en-US"/>
              <a:t>: YYYYYYY / </a:t>
            </a:r>
            <a:r>
              <a:rPr lang="en-US" b="1"/>
              <a:t>Sub Unit</a:t>
            </a:r>
            <a:r>
              <a:rPr lang="en-US"/>
              <a:t>: ZZZZZZZZ</a:t>
            </a:r>
            <a:endParaRPr lang="en-US" b="1" dirty="0"/>
          </a:p>
        </p:txBody>
      </p:sp>
      <p:sp>
        <p:nvSpPr>
          <p:cNvPr id="4" name="Segnaposto numero diapositiva 3">
            <a:extLst>
              <a:ext uri="{FF2B5EF4-FFF2-40B4-BE49-F238E27FC236}">
                <a16:creationId xmlns:a16="http://schemas.microsoft.com/office/drawing/2014/main" id="{13FAB5AC-728A-36B0-51DE-DEC911BFBD8D}"/>
              </a:ext>
            </a:extLst>
          </p:cNvPr>
          <p:cNvSpPr>
            <a:spLocks noGrp="1"/>
          </p:cNvSpPr>
          <p:nvPr>
            <p:ph type="sldNum" sz="quarter" idx="11"/>
          </p:nvPr>
        </p:nvSpPr>
        <p:spPr/>
        <p:txBody>
          <a:bodyPr/>
          <a:lstStyle/>
          <a:p>
            <a:fld id="{D57F1E4F-1CFF-5643-939E-217C01CDF565}" type="slidenum">
              <a:rPr lang="it-IT" smtClean="0"/>
              <a:pPr/>
              <a:t>‹#›</a:t>
            </a:fld>
            <a:endParaRPr lang="it-IT" dirty="0"/>
          </a:p>
        </p:txBody>
      </p:sp>
      <p:sp>
        <p:nvSpPr>
          <p:cNvPr id="6" name="Segnaposto immagine 5">
            <a:extLst>
              <a:ext uri="{FF2B5EF4-FFF2-40B4-BE49-F238E27FC236}">
                <a16:creationId xmlns:a16="http://schemas.microsoft.com/office/drawing/2014/main" id="{9527BB6F-A164-5D4F-9B76-8A5088A9DF87}"/>
              </a:ext>
            </a:extLst>
          </p:cNvPr>
          <p:cNvSpPr>
            <a:spLocks noGrp="1"/>
          </p:cNvSpPr>
          <p:nvPr>
            <p:ph type="pic" sz="quarter" idx="12"/>
          </p:nvPr>
        </p:nvSpPr>
        <p:spPr>
          <a:xfrm>
            <a:off x="838199" y="1781175"/>
            <a:ext cx="6591300" cy="4394200"/>
          </a:xfrm>
        </p:spPr>
        <p:txBody>
          <a:bodyPr/>
          <a:lstStyle/>
          <a:p>
            <a:endParaRPr lang="en-GB"/>
          </a:p>
        </p:txBody>
      </p:sp>
      <p:sp>
        <p:nvSpPr>
          <p:cNvPr id="8" name="Segnaposto testo 7">
            <a:extLst>
              <a:ext uri="{FF2B5EF4-FFF2-40B4-BE49-F238E27FC236}">
                <a16:creationId xmlns:a16="http://schemas.microsoft.com/office/drawing/2014/main" id="{58DBCC6F-DEF5-CAB3-E0DA-7FFAA2C9DD83}"/>
              </a:ext>
            </a:extLst>
          </p:cNvPr>
          <p:cNvSpPr>
            <a:spLocks noGrp="1"/>
          </p:cNvSpPr>
          <p:nvPr>
            <p:ph type="body" sz="quarter" idx="13"/>
          </p:nvPr>
        </p:nvSpPr>
        <p:spPr>
          <a:xfrm>
            <a:off x="7591425" y="1776414"/>
            <a:ext cx="3762375" cy="4394200"/>
          </a:xfrm>
        </p:spPr>
        <p:txBody>
          <a:bodyPr>
            <a:normAutofit/>
          </a:bodyPr>
          <a:lstStyle>
            <a:lvl1pPr marL="0" indent="0">
              <a:buFontTx/>
              <a:buNone/>
              <a:defRPr sz="2400"/>
            </a:lvl1pPr>
            <a:lvl2pPr marL="457200" indent="0">
              <a:buFontTx/>
              <a:buNone/>
              <a:defRPr sz="2000"/>
            </a:lvl2pPr>
            <a:lvl3pPr marL="914400" indent="0">
              <a:buFontTx/>
              <a:buNone/>
              <a:defRPr sz="1800"/>
            </a:lvl3pPr>
            <a:lvl4pPr marL="1371600" indent="0">
              <a:buFontTx/>
              <a:buNone/>
              <a:defRPr sz="1600"/>
            </a:lvl4pPr>
            <a:lvl5pPr marL="1828800" indent="0">
              <a:buFontTx/>
              <a:buNone/>
              <a:defRPr sz="1600"/>
            </a:lvl5pPr>
          </a:lstStyle>
          <a:p>
            <a:pPr lvl="0"/>
            <a:r>
              <a:rPr lang="it-IT" dirty="0"/>
              <a:t>Fare clic per modificare gli stili del testo dello schema</a:t>
            </a:r>
          </a:p>
        </p:txBody>
      </p:sp>
    </p:spTree>
    <p:extLst>
      <p:ext uri="{BB962C8B-B14F-4D97-AF65-F5344CB8AC3E}">
        <p14:creationId xmlns:p14="http://schemas.microsoft.com/office/powerpoint/2010/main" val="41449161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raph">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1E4EB15-FF82-3FC8-4D4D-F9AA912AE064}"/>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piè di pagina 2">
            <a:extLst>
              <a:ext uri="{FF2B5EF4-FFF2-40B4-BE49-F238E27FC236}">
                <a16:creationId xmlns:a16="http://schemas.microsoft.com/office/drawing/2014/main" id="{B4C1BCE5-53FD-4C92-A430-FA1ED3DEDD9E}"/>
              </a:ext>
            </a:extLst>
          </p:cNvPr>
          <p:cNvSpPr>
            <a:spLocks noGrp="1"/>
          </p:cNvSpPr>
          <p:nvPr>
            <p:ph type="ftr" sz="quarter" idx="10"/>
          </p:nvPr>
        </p:nvSpPr>
        <p:spPr/>
        <p:txBody>
          <a:bodyPr/>
          <a:lstStyle/>
          <a:p>
            <a:r>
              <a:rPr lang="en-US" b="1"/>
              <a:t>Module</a:t>
            </a:r>
            <a:r>
              <a:rPr lang="en-US"/>
              <a:t>: XXXXXXX / </a:t>
            </a:r>
            <a:r>
              <a:rPr lang="en-US" b="1"/>
              <a:t>Learning Unit</a:t>
            </a:r>
            <a:r>
              <a:rPr lang="en-US"/>
              <a:t>: YYYYYYY / </a:t>
            </a:r>
            <a:r>
              <a:rPr lang="en-US" b="1"/>
              <a:t>Sub Unit</a:t>
            </a:r>
            <a:r>
              <a:rPr lang="en-US"/>
              <a:t>: ZZZZZZZZ</a:t>
            </a:r>
            <a:endParaRPr lang="en-US" b="1" dirty="0"/>
          </a:p>
        </p:txBody>
      </p:sp>
      <p:sp>
        <p:nvSpPr>
          <p:cNvPr id="4" name="Segnaposto numero diapositiva 3">
            <a:extLst>
              <a:ext uri="{FF2B5EF4-FFF2-40B4-BE49-F238E27FC236}">
                <a16:creationId xmlns:a16="http://schemas.microsoft.com/office/drawing/2014/main" id="{13FAB5AC-728A-36B0-51DE-DEC911BFBD8D}"/>
              </a:ext>
            </a:extLst>
          </p:cNvPr>
          <p:cNvSpPr>
            <a:spLocks noGrp="1"/>
          </p:cNvSpPr>
          <p:nvPr>
            <p:ph type="sldNum" sz="quarter" idx="11"/>
          </p:nvPr>
        </p:nvSpPr>
        <p:spPr/>
        <p:txBody>
          <a:bodyPr/>
          <a:lstStyle/>
          <a:p>
            <a:fld id="{D57F1E4F-1CFF-5643-939E-217C01CDF565}" type="slidenum">
              <a:rPr lang="it-IT" smtClean="0"/>
              <a:pPr/>
              <a:t>‹#›</a:t>
            </a:fld>
            <a:endParaRPr lang="it-IT" dirty="0"/>
          </a:p>
        </p:txBody>
      </p:sp>
      <p:sp>
        <p:nvSpPr>
          <p:cNvPr id="8" name="Segnaposto testo 7">
            <a:extLst>
              <a:ext uri="{FF2B5EF4-FFF2-40B4-BE49-F238E27FC236}">
                <a16:creationId xmlns:a16="http://schemas.microsoft.com/office/drawing/2014/main" id="{58DBCC6F-DEF5-CAB3-E0DA-7FFAA2C9DD83}"/>
              </a:ext>
            </a:extLst>
          </p:cNvPr>
          <p:cNvSpPr>
            <a:spLocks noGrp="1"/>
          </p:cNvSpPr>
          <p:nvPr>
            <p:ph type="body" sz="quarter" idx="13"/>
          </p:nvPr>
        </p:nvSpPr>
        <p:spPr>
          <a:xfrm>
            <a:off x="7591425" y="1776414"/>
            <a:ext cx="3762375" cy="4394200"/>
          </a:xfrm>
        </p:spPr>
        <p:txBody>
          <a:bodyPr>
            <a:normAutofit/>
          </a:bodyPr>
          <a:lstStyle>
            <a:lvl1pPr marL="0" indent="0">
              <a:buFontTx/>
              <a:buNone/>
              <a:defRPr sz="2400"/>
            </a:lvl1pPr>
            <a:lvl2pPr marL="457200" indent="0">
              <a:buFontTx/>
              <a:buNone/>
              <a:defRPr sz="2000"/>
            </a:lvl2pPr>
            <a:lvl3pPr marL="914400" indent="0">
              <a:buFontTx/>
              <a:buNone/>
              <a:defRPr sz="1800"/>
            </a:lvl3pPr>
            <a:lvl4pPr marL="1371600" indent="0">
              <a:buFontTx/>
              <a:buNone/>
              <a:defRPr sz="1600"/>
            </a:lvl4pPr>
            <a:lvl5pPr marL="1828800" indent="0">
              <a:buFontTx/>
              <a:buNone/>
              <a:defRPr sz="1600"/>
            </a:lvl5pPr>
          </a:lstStyle>
          <a:p>
            <a:pPr lvl="0"/>
            <a:r>
              <a:rPr lang="it-IT" dirty="0"/>
              <a:t>Fare clic per modificare gli stili del testo dello schema</a:t>
            </a:r>
          </a:p>
        </p:txBody>
      </p:sp>
      <p:sp>
        <p:nvSpPr>
          <p:cNvPr id="7" name="Segnaposto grafico 6">
            <a:extLst>
              <a:ext uri="{FF2B5EF4-FFF2-40B4-BE49-F238E27FC236}">
                <a16:creationId xmlns:a16="http://schemas.microsoft.com/office/drawing/2014/main" id="{B151F72B-F6FA-E04A-C2A3-703DEDE9DBCB}"/>
              </a:ext>
            </a:extLst>
          </p:cNvPr>
          <p:cNvSpPr>
            <a:spLocks noGrp="1"/>
          </p:cNvSpPr>
          <p:nvPr>
            <p:ph type="chart" sz="quarter" idx="14"/>
          </p:nvPr>
        </p:nvSpPr>
        <p:spPr>
          <a:xfrm>
            <a:off x="838200" y="1775014"/>
            <a:ext cx="6591600" cy="4395600"/>
          </a:xfrm>
        </p:spPr>
        <p:txBody>
          <a:bodyPr/>
          <a:lstStyle/>
          <a:p>
            <a:endParaRPr lang="en-GB"/>
          </a:p>
        </p:txBody>
      </p:sp>
    </p:spTree>
    <p:extLst>
      <p:ext uri="{BB962C8B-B14F-4D97-AF65-F5344CB8AC3E}">
        <p14:creationId xmlns:p14="http://schemas.microsoft.com/office/powerpoint/2010/main" val="19925695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sclaim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195262"/>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D6122A5-00A8-32E3-C7FF-3FEEECD528D1}"/>
              </a:ext>
            </a:extLst>
          </p:cNvPr>
          <p:cNvSpPr>
            <a:spLocks noGrp="1"/>
          </p:cNvSpPr>
          <p:nvPr>
            <p:ph type="ctrTitle"/>
          </p:nvPr>
        </p:nvSpPr>
        <p:spPr>
          <a:xfrm>
            <a:off x="1524000" y="1122363"/>
            <a:ext cx="9144000" cy="2387600"/>
          </a:xfrm>
        </p:spPr>
        <p:txBody>
          <a:bodyPr vert="horz" lIns="91440" tIns="45720" rIns="91440" bIns="45720" rtlCol="0" anchor="b">
            <a:normAutofit fontScale="90000"/>
          </a:bodyPr>
          <a:lstStyle>
            <a:lvl1pPr algn="ctr">
              <a:defRPr lang="it-IT" sz="6000" b="1">
                <a:solidFill>
                  <a:srgbClr val="94C020"/>
                </a:solidFill>
                <a:latin typeface="+mn-lt"/>
              </a:defRPr>
            </a:lvl1pPr>
          </a:lstStyle>
          <a:p>
            <a:pPr lvl="0" algn="ctr"/>
            <a:r>
              <a:rPr lang="it-IT"/>
              <a:t>Fare clic per modificare lo stile del titolo dello schema</a:t>
            </a:r>
          </a:p>
        </p:txBody>
      </p:sp>
      <p:sp>
        <p:nvSpPr>
          <p:cNvPr id="3" name="Sottotitolo 2">
            <a:extLst>
              <a:ext uri="{FF2B5EF4-FFF2-40B4-BE49-F238E27FC236}">
                <a16:creationId xmlns:a16="http://schemas.microsoft.com/office/drawing/2014/main" id="{E890540D-6233-8DC0-25E1-261205F22FED}"/>
              </a:ext>
            </a:extLst>
          </p:cNvPr>
          <p:cNvSpPr>
            <a:spLocks noGrp="1"/>
          </p:cNvSpPr>
          <p:nvPr>
            <p:ph type="subTitle" idx="1"/>
          </p:nvPr>
        </p:nvSpPr>
        <p:spPr>
          <a:xfrm>
            <a:off x="1524000" y="3602038"/>
            <a:ext cx="9144000" cy="1655762"/>
          </a:xfrm>
        </p:spPr>
        <p:txBody>
          <a:bodyPr vert="horz" lIns="91440" tIns="45720" rIns="91440" bIns="45720" rtlCol="0">
            <a:normAutofit/>
          </a:bodyPr>
          <a:lstStyle>
            <a:lvl1pPr marL="342900" indent="-342900" algn="ctr">
              <a:buFont typeface="Wingdings" panose="05000000000000000000" pitchFamily="2" charset="2"/>
              <a:buChar char="§"/>
              <a:defRPr lang="it-IT" sz="2400" dirty="0">
                <a:solidFill>
                  <a:schemeClr val="tx1">
                    <a:lumMod val="65000"/>
                    <a:lumOff val="35000"/>
                  </a:schemeClr>
                </a:solidFill>
              </a:defRPr>
            </a:lvl1pPr>
          </a:lstStyle>
          <a:p>
            <a:pPr marL="0" lvl="0" indent="0" algn="ctr">
              <a:buNone/>
            </a:pPr>
            <a:r>
              <a:rPr lang="it-IT" dirty="0"/>
              <a:t>Fare clic per modificare lo stile del sottotitolo dello schema</a:t>
            </a:r>
          </a:p>
        </p:txBody>
      </p:sp>
      <p:sp>
        <p:nvSpPr>
          <p:cNvPr id="5" name="Segnaposto piè di pagina 4">
            <a:extLst>
              <a:ext uri="{FF2B5EF4-FFF2-40B4-BE49-F238E27FC236}">
                <a16:creationId xmlns:a16="http://schemas.microsoft.com/office/drawing/2014/main" id="{6E5B8C5C-196C-69F0-D169-A3279DD36528}"/>
              </a:ext>
            </a:extLst>
          </p:cNvPr>
          <p:cNvSpPr>
            <a:spLocks noGrp="1"/>
          </p:cNvSpPr>
          <p:nvPr>
            <p:ph type="ftr" sz="quarter" idx="11"/>
          </p:nvPr>
        </p:nvSpPr>
        <p:spPr/>
        <p:txBody>
          <a:bodyPr/>
          <a:lstStyle/>
          <a:p>
            <a:r>
              <a:rPr lang="en-US" dirty="0"/>
              <a:t>Module: XXXXXXX / Learning Unit: YYYYYYY / Sub Unit: ZZZZZZZZ</a:t>
            </a:r>
          </a:p>
        </p:txBody>
      </p:sp>
      <p:sp>
        <p:nvSpPr>
          <p:cNvPr id="6" name="Segnaposto numero diapositiva 5">
            <a:extLst>
              <a:ext uri="{FF2B5EF4-FFF2-40B4-BE49-F238E27FC236}">
                <a16:creationId xmlns:a16="http://schemas.microsoft.com/office/drawing/2014/main" id="{64D21475-6FBC-1FDA-6DD5-B4D3DC7C5709}"/>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51260317"/>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E41240B-7FA6-5C54-80D1-598C9A033CEA}"/>
              </a:ext>
            </a:extLst>
          </p:cNvPr>
          <p:cNvSpPr>
            <a:spLocks noGrp="1"/>
          </p:cNvSpPr>
          <p:nvPr>
            <p:ph type="title"/>
          </p:nvPr>
        </p:nvSpPr>
        <p:spPr>
          <a:xfrm>
            <a:off x="838200" y="681037"/>
            <a:ext cx="10515600" cy="1009651"/>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contenuto 2">
            <a:extLst>
              <a:ext uri="{FF2B5EF4-FFF2-40B4-BE49-F238E27FC236}">
                <a16:creationId xmlns:a16="http://schemas.microsoft.com/office/drawing/2014/main" id="{2A5918A4-C2B6-2A24-1305-FA064CC1C3E6}"/>
              </a:ext>
            </a:extLst>
          </p:cNvPr>
          <p:cNvSpPr>
            <a:spLocks noGrp="1"/>
          </p:cNvSpPr>
          <p:nvPr>
            <p:ph idx="1"/>
          </p:nvPr>
        </p:nvSpPr>
        <p:spPr/>
        <p:txBody>
          <a:bodyPr vert="horz" lIns="91440" tIns="45720" rIns="91440" bIns="45720" rtlCol="0">
            <a:normAutofit/>
          </a:bodyPr>
          <a:lstStyle>
            <a:lvl1pPr>
              <a:defRPr lang="it-IT" sz="2400">
                <a:solidFill>
                  <a:schemeClr val="tx1">
                    <a:lumMod val="65000"/>
                    <a:lumOff val="35000"/>
                  </a:schemeClr>
                </a:solidFill>
              </a:defRPr>
            </a:lvl1pPr>
            <a:lvl2pPr>
              <a:defRPr lang="it-IT">
                <a:solidFill>
                  <a:srgbClr val="595959"/>
                </a:solidFill>
              </a:defRPr>
            </a:lvl2pPr>
            <a:lvl3pPr>
              <a:defRPr lang="it-IT">
                <a:solidFill>
                  <a:srgbClr val="595959"/>
                </a:solidFill>
              </a:defRPr>
            </a:lvl3pPr>
            <a:lvl4pPr>
              <a:defRPr lang="it-IT">
                <a:solidFill>
                  <a:srgbClr val="595959"/>
                </a:solidFill>
              </a:defRPr>
            </a:lvl4pPr>
            <a:lvl5pPr>
              <a:defRPr lang="it-IT">
                <a:solidFill>
                  <a:srgbClr val="595959"/>
                </a:solidFill>
              </a:defRPr>
            </a:lvl5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5" name="Segnaposto piè di pagina 4">
            <a:extLst>
              <a:ext uri="{FF2B5EF4-FFF2-40B4-BE49-F238E27FC236}">
                <a16:creationId xmlns:a16="http://schemas.microsoft.com/office/drawing/2014/main" id="{8C4AA35A-5D50-BE62-F2C4-1FD36DF8EBA4}"/>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6" name="Segnaposto numero diapositiva 5">
            <a:extLst>
              <a:ext uri="{FF2B5EF4-FFF2-40B4-BE49-F238E27FC236}">
                <a16:creationId xmlns:a16="http://schemas.microsoft.com/office/drawing/2014/main" id="{B4334004-55B7-4583-BA2C-673BF369F923}"/>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65879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57ACC99-8D30-1388-8E8C-18AD6AFE5D89}"/>
              </a:ext>
            </a:extLst>
          </p:cNvPr>
          <p:cNvSpPr>
            <a:spLocks noGrp="1"/>
          </p:cNvSpPr>
          <p:nvPr>
            <p:ph type="title"/>
          </p:nvPr>
        </p:nvSpPr>
        <p:spPr>
          <a:xfrm>
            <a:off x="831850" y="1709738"/>
            <a:ext cx="10515600" cy="2852737"/>
          </a:xfrm>
        </p:spPr>
        <p:txBody>
          <a:bodyPr vert="horz" lIns="91440" tIns="45720" rIns="91440" bIns="45720" rtlCol="0" anchor="b">
            <a:normAutofit fontScale="90000"/>
          </a:bodyPr>
          <a:lstStyle>
            <a:lvl1pPr>
              <a:defRPr lang="it-IT" sz="6000" b="1">
                <a:solidFill>
                  <a:srgbClr val="94C020"/>
                </a:solidFill>
                <a:latin typeface="+mn-lt"/>
              </a:defRPr>
            </a:lvl1pPr>
          </a:lstStyle>
          <a:p>
            <a:pPr lvl="0"/>
            <a:r>
              <a:rPr lang="it-IT"/>
              <a:t>Fare clic per modificare lo stile del titolo dello schema</a:t>
            </a:r>
          </a:p>
        </p:txBody>
      </p:sp>
      <p:sp>
        <p:nvSpPr>
          <p:cNvPr id="3" name="Segnaposto testo 2">
            <a:extLst>
              <a:ext uri="{FF2B5EF4-FFF2-40B4-BE49-F238E27FC236}">
                <a16:creationId xmlns:a16="http://schemas.microsoft.com/office/drawing/2014/main" id="{2C6C9BC8-9C49-5860-3C9B-4DFF298194A0}"/>
              </a:ext>
            </a:extLst>
          </p:cNvPr>
          <p:cNvSpPr>
            <a:spLocks noGrp="1"/>
          </p:cNvSpPr>
          <p:nvPr>
            <p:ph type="body" idx="1"/>
          </p:nvPr>
        </p:nvSpPr>
        <p:spPr>
          <a:xfrm>
            <a:off x="831850" y="4589463"/>
            <a:ext cx="10515600" cy="1500187"/>
          </a:xfrm>
        </p:spPr>
        <p:txBody>
          <a:bodyPr vert="horz" lIns="91440" tIns="45720" rIns="91440" bIns="45720" rtlCol="0">
            <a:normAutofit/>
          </a:bodyPr>
          <a:lstStyle>
            <a:lvl1pPr>
              <a:defRPr lang="it-IT" sz="2400">
                <a:solidFill>
                  <a:schemeClr val="tx1">
                    <a:lumMod val="65000"/>
                    <a:lumOff val="35000"/>
                  </a:schemeClr>
                </a:solidFill>
              </a:defRPr>
            </a:lvl1pPr>
          </a:lstStyle>
          <a:p>
            <a:pPr marL="0" lvl="0" indent="0">
              <a:buNone/>
            </a:pPr>
            <a:r>
              <a:rPr lang="it-IT"/>
              <a:t>Fare clic per modificare gli stili del testo dello schema</a:t>
            </a:r>
          </a:p>
        </p:txBody>
      </p:sp>
      <p:sp>
        <p:nvSpPr>
          <p:cNvPr id="5" name="Segnaposto piè di pagina 4">
            <a:extLst>
              <a:ext uri="{FF2B5EF4-FFF2-40B4-BE49-F238E27FC236}">
                <a16:creationId xmlns:a16="http://schemas.microsoft.com/office/drawing/2014/main" id="{DCF716CD-E1B3-0F8F-98D0-8284F4D034A4}"/>
              </a:ext>
            </a:extLst>
          </p:cNvPr>
          <p:cNvSpPr>
            <a:spLocks noGrp="1"/>
          </p:cNvSpPr>
          <p:nvPr>
            <p:ph type="ftr" sz="quarter" idx="11"/>
          </p:nvPr>
        </p:nvSpPr>
        <p:spPr/>
        <p:txBody>
          <a:bodyPr/>
          <a:lstStyle/>
          <a:p>
            <a:r>
              <a:rPr lang="en-US" dirty="0"/>
              <a:t>Module: XXXXXXX / Learning Unit: YYYYYYY / Sub Unit: ZZZZZZZZ</a:t>
            </a:r>
          </a:p>
        </p:txBody>
      </p:sp>
      <p:sp>
        <p:nvSpPr>
          <p:cNvPr id="6" name="Segnaposto numero diapositiva 5">
            <a:extLst>
              <a:ext uri="{FF2B5EF4-FFF2-40B4-BE49-F238E27FC236}">
                <a16:creationId xmlns:a16="http://schemas.microsoft.com/office/drawing/2014/main" id="{BEC30DA6-2F52-4F9B-C436-D5274F719E96}"/>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73728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912C782-47B5-CA99-685D-3350368C8019}"/>
              </a:ext>
            </a:extLst>
          </p:cNvPr>
          <p:cNvSpPr>
            <a:spLocks noGrp="1"/>
          </p:cNvSpPr>
          <p:nvPr>
            <p:ph type="title"/>
          </p:nvPr>
        </p:nvSpPr>
        <p:spPr>
          <a:xfrm>
            <a:off x="838200" y="812800"/>
            <a:ext cx="10515600" cy="877888"/>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contenuto 2">
            <a:extLst>
              <a:ext uri="{FF2B5EF4-FFF2-40B4-BE49-F238E27FC236}">
                <a16:creationId xmlns:a16="http://schemas.microsoft.com/office/drawing/2014/main" id="{CE6752D3-9B63-4471-7D15-C34B66B2FA5D}"/>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786888FA-CF6F-2A1E-15BD-01FD2BDE8AC0}"/>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a:extLst>
              <a:ext uri="{FF2B5EF4-FFF2-40B4-BE49-F238E27FC236}">
                <a16:creationId xmlns:a16="http://schemas.microsoft.com/office/drawing/2014/main" id="{BB509580-4E42-15C7-DA53-2D597A3B6395}"/>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7" name="Segnaposto numero diapositiva 6">
            <a:extLst>
              <a:ext uri="{FF2B5EF4-FFF2-40B4-BE49-F238E27FC236}">
                <a16:creationId xmlns:a16="http://schemas.microsoft.com/office/drawing/2014/main" id="{13DC541D-C5DE-9BE6-8939-4A8110E75EC2}"/>
              </a:ext>
            </a:extLst>
          </p:cNvPr>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3312703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4EC8361-8B55-E21D-0729-DAF0A91BB43C}"/>
              </a:ext>
            </a:extLst>
          </p:cNvPr>
          <p:cNvSpPr>
            <a:spLocks noGrp="1"/>
          </p:cNvSpPr>
          <p:nvPr>
            <p:ph type="title"/>
          </p:nvPr>
        </p:nvSpPr>
        <p:spPr>
          <a:xfrm>
            <a:off x="839788" y="774700"/>
            <a:ext cx="10515600" cy="915988"/>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testo 2">
            <a:extLst>
              <a:ext uri="{FF2B5EF4-FFF2-40B4-BE49-F238E27FC236}">
                <a16:creationId xmlns:a16="http://schemas.microsoft.com/office/drawing/2014/main" id="{BB9546E0-5ED9-4B3D-A15A-DE549550D5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32AD68EE-1126-EF80-2914-23F60E25D73D}"/>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CCE7060D-F6F1-5622-EF5F-BD1CFA9AD0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409707CB-CBCD-8077-C620-FB87731AFD93}"/>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8" name="Segnaposto piè di pagina 7">
            <a:extLst>
              <a:ext uri="{FF2B5EF4-FFF2-40B4-BE49-F238E27FC236}">
                <a16:creationId xmlns:a16="http://schemas.microsoft.com/office/drawing/2014/main" id="{F3627770-A5EE-3EF1-6806-78663F3AD7F5}"/>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9" name="Segnaposto numero diapositiva 8">
            <a:extLst>
              <a:ext uri="{FF2B5EF4-FFF2-40B4-BE49-F238E27FC236}">
                <a16:creationId xmlns:a16="http://schemas.microsoft.com/office/drawing/2014/main" id="{3E41E068-8309-AA34-EFD3-6632EF156C8B}"/>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73021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ue Colon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912C782-47B5-CA99-685D-3350368C8019}"/>
              </a:ext>
            </a:extLst>
          </p:cNvPr>
          <p:cNvSpPr>
            <a:spLocks noGrp="1"/>
          </p:cNvSpPr>
          <p:nvPr>
            <p:ph type="title"/>
          </p:nvPr>
        </p:nvSpPr>
        <p:spPr>
          <a:xfrm>
            <a:off x="838200" y="812800"/>
            <a:ext cx="10515600" cy="877888"/>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contenuto 2">
            <a:extLst>
              <a:ext uri="{FF2B5EF4-FFF2-40B4-BE49-F238E27FC236}">
                <a16:creationId xmlns:a16="http://schemas.microsoft.com/office/drawing/2014/main" id="{CE6752D3-9B63-4471-7D15-C34B66B2FA5D}"/>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786888FA-CF6F-2A1E-15BD-01FD2BDE8AC0}"/>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a:extLst>
              <a:ext uri="{FF2B5EF4-FFF2-40B4-BE49-F238E27FC236}">
                <a16:creationId xmlns:a16="http://schemas.microsoft.com/office/drawing/2014/main" id="{BB509580-4E42-15C7-DA53-2D597A3B6395}"/>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7" name="Segnaposto numero diapositiva 6">
            <a:extLst>
              <a:ext uri="{FF2B5EF4-FFF2-40B4-BE49-F238E27FC236}">
                <a16:creationId xmlns:a16="http://schemas.microsoft.com/office/drawing/2014/main" id="{13DC541D-C5DE-9BE6-8939-4A8110E75EC2}"/>
              </a:ext>
            </a:extLst>
          </p:cNvPr>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3907136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6EC3B82-4F60-2330-94FF-CB6C87AB0041}"/>
              </a:ext>
            </a:extLst>
          </p:cNvPr>
          <p:cNvSpPr>
            <a:spLocks noGrp="1"/>
          </p:cNvSpPr>
          <p:nvPr>
            <p:ph type="title"/>
          </p:nvPr>
        </p:nvSpPr>
        <p:spPr>
          <a:xfrm>
            <a:off x="838200" y="762000"/>
            <a:ext cx="10515600" cy="928688"/>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4" name="Segnaposto piè di pagina 3">
            <a:extLst>
              <a:ext uri="{FF2B5EF4-FFF2-40B4-BE49-F238E27FC236}">
                <a16:creationId xmlns:a16="http://schemas.microsoft.com/office/drawing/2014/main" id="{A5138269-A114-F761-DB69-AFCB2ECF2DD9}"/>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5" name="Segnaposto numero diapositiva 4">
            <a:extLst>
              <a:ext uri="{FF2B5EF4-FFF2-40B4-BE49-F238E27FC236}">
                <a16:creationId xmlns:a16="http://schemas.microsoft.com/office/drawing/2014/main" id="{328E2090-5182-7AF9-04D0-3A3D4484C83E}"/>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37066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2462F54B-3E37-78C4-DCD2-6D783F30CFEB}"/>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4" name="Segnaposto numero diapositiva 3">
            <a:extLst>
              <a:ext uri="{FF2B5EF4-FFF2-40B4-BE49-F238E27FC236}">
                <a16:creationId xmlns:a16="http://schemas.microsoft.com/office/drawing/2014/main" id="{94CD7671-C97C-4DC8-A63F-734A9511400B}"/>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293042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F9D81764-EEF3-B3B9-7883-7C10BB1A0B93}"/>
              </a:ext>
            </a:extLst>
          </p:cNvPr>
          <p:cNvSpPr>
            <a:spLocks noGrp="1"/>
          </p:cNvSpPr>
          <p:nvPr>
            <p:ph type="title"/>
          </p:nvPr>
        </p:nvSpPr>
        <p:spPr>
          <a:xfrm>
            <a:off x="838200" y="681037"/>
            <a:ext cx="10515600" cy="1009651"/>
          </a:xfrm>
          <a:prstGeom prst="rect">
            <a:avLst/>
          </a:prstGeom>
        </p:spPr>
        <p:txBody>
          <a:bodyPr vert="horz" lIns="91440" tIns="45720" rIns="91440" bIns="45720" rtlCol="0" anchor="ctr">
            <a:normAutofit/>
          </a:bodyPr>
          <a:lstStyle/>
          <a:p>
            <a:pPr lvl="0"/>
            <a:r>
              <a:rPr lang="it-IT"/>
              <a:t>Klicka för att ändra titeln på schemat</a:t>
            </a:r>
          </a:p>
        </p:txBody>
      </p:sp>
      <p:sp>
        <p:nvSpPr>
          <p:cNvPr id="3" name="Segnaposto testo 2">
            <a:extLst>
              <a:ext uri="{FF2B5EF4-FFF2-40B4-BE49-F238E27FC236}">
                <a16:creationId xmlns:a16="http://schemas.microsoft.com/office/drawing/2014/main" id="{98E509D0-A688-42E6-5F9D-4B1C5CB06B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Klicka för att modifiera testets delar i schemat</a:t>
            </a:r>
          </a:p>
          <a:p>
            <a:pPr lvl="1"/>
            <a:r>
              <a:rPr lang="it-IT"/>
              <a:t>Secondo livello</a:t>
            </a:r>
          </a:p>
          <a:p>
            <a:pPr lvl="2"/>
            <a:r>
              <a:rPr lang="it-IT"/>
              <a:t>Terzo livello</a:t>
            </a:r>
          </a:p>
          <a:p>
            <a:pPr lvl="3"/>
            <a:r>
              <a:rPr lang="it-IT"/>
              <a:t>Kvarto livello</a:t>
            </a:r>
          </a:p>
          <a:p>
            <a:pPr lvl="4"/>
            <a:r>
              <a:rPr lang="it-IT"/>
              <a:t>Quinto livello</a:t>
            </a:r>
          </a:p>
        </p:txBody>
      </p:sp>
      <p:sp>
        <p:nvSpPr>
          <p:cNvPr id="5" name="Segnaposto piè di pagina 4">
            <a:extLst>
              <a:ext uri="{FF2B5EF4-FFF2-40B4-BE49-F238E27FC236}">
                <a16:creationId xmlns:a16="http://schemas.microsoft.com/office/drawing/2014/main" id="{D4468883-481E-6A84-AC66-340CA3412CA9}"/>
              </a:ext>
            </a:extLst>
          </p:cNvPr>
          <p:cNvSpPr>
            <a:spLocks noGrp="1"/>
          </p:cNvSpPr>
          <p:nvPr>
            <p:ph type="ftr" sz="quarter" idx="3"/>
          </p:nvPr>
        </p:nvSpPr>
        <p:spPr>
          <a:xfrm>
            <a:off x="838200" y="6238876"/>
            <a:ext cx="9982200" cy="60007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b="1" dirty="0"/>
              <a:t>Modul</a:t>
            </a:r>
            <a:r>
              <a:rPr lang="en-US" dirty="0"/>
              <a:t>: XXXXXXX / </a:t>
            </a:r>
            <a:r>
              <a:rPr lang="en-US" b="1" dirty="0"/>
              <a:t>Lärandeenhet</a:t>
            </a:r>
            <a:r>
              <a:rPr lang="en-US" dirty="0"/>
              <a:t>: YYYYYYY / </a:t>
            </a:r>
            <a:r>
              <a:rPr lang="en-US" b="1" dirty="0" err="1"/>
              <a:t>Delämne</a:t>
            </a:r>
            <a:r>
              <a:rPr lang="en-US" dirty="0"/>
              <a:t>: ZZZZZZZZ</a:t>
            </a:r>
            <a:endParaRPr lang="en-US" b="1" dirty="0"/>
          </a:p>
        </p:txBody>
      </p:sp>
      <p:sp>
        <p:nvSpPr>
          <p:cNvPr id="6" name="Segnaposto numero diapositiva 5">
            <a:extLst>
              <a:ext uri="{FF2B5EF4-FFF2-40B4-BE49-F238E27FC236}">
                <a16:creationId xmlns:a16="http://schemas.microsoft.com/office/drawing/2014/main" id="{7624506B-32CC-1AB4-8563-22F24F253EEF}"/>
              </a:ext>
            </a:extLst>
          </p:cNvPr>
          <p:cNvSpPr>
            <a:spLocks noGrp="1"/>
          </p:cNvSpPr>
          <p:nvPr>
            <p:ph type="sldNum" sz="quarter" idx="4"/>
          </p:nvPr>
        </p:nvSpPr>
        <p:spPr>
          <a:xfrm>
            <a:off x="10896600" y="6356350"/>
            <a:ext cx="457200" cy="365125"/>
          </a:xfrm>
          <a:prstGeom prst="rect">
            <a:avLst/>
          </a:prstGeom>
        </p:spPr>
        <p:txBody>
          <a:bodyPr vert="horz" lIns="91440" tIns="45720" rIns="91440" bIns="45720" rtlCol="0" anchor="ctr"/>
          <a:lstStyle>
            <a:lvl1pPr algn="r">
              <a:defRPr lang="en-US" sz="1200" b="1" smtClean="0">
                <a:solidFill>
                  <a:schemeClr val="tx1">
                    <a:tint val="75000"/>
                  </a:schemeClr>
                </a:solidFill>
              </a:defRPr>
            </a:lvl1pPr>
          </a:lstStyle>
          <a:p>
            <a:fld id="{D57F1E4F-1CFF-5643-939E-217C01CDF565}" type="slidenum">
              <a:rPr lang="it-IT" smtClean="0"/>
              <a:t>‹#›</a:t>
            </a:fld>
            <a:endParaRPr lang="it-IT" dirty="0"/>
          </a:p>
        </p:txBody>
      </p:sp>
    </p:spTree>
    <p:extLst>
      <p:ext uri="{BB962C8B-B14F-4D97-AF65-F5344CB8AC3E}">
        <p14:creationId xmlns:p14="http://schemas.microsoft.com/office/powerpoint/2010/main" val="1897871685"/>
      </p:ext>
    </p:extLst>
  </p:cSld>
  <p:clrMap bg1="lt1" tx1="dk1" bg2="lt2" tx2="dk2" accent1="accent1" accent2="accent2" accent3="accent3" accent4="accent4" accent5="accent5" accent6="accent6" hlink="hlink" folHlink="folHlink"/>
  <p:sldLayoutIdLst>
    <p:sldLayoutId id="2147483738" r:id="rId1"/>
    <p:sldLayoutId id="2147483727" r:id="rId2"/>
    <p:sldLayoutId id="2147483728" r:id="rId3"/>
    <p:sldLayoutId id="2147483729" r:id="rId4"/>
    <p:sldLayoutId id="2147483730" r:id="rId5"/>
    <p:sldLayoutId id="2147483731" r:id="rId6"/>
    <p:sldLayoutId id="2147483740" r:id="rId7"/>
    <p:sldLayoutId id="2147483732" r:id="rId8"/>
    <p:sldLayoutId id="2147483733" r:id="rId9"/>
    <p:sldLayoutId id="2147483734" r:id="rId10"/>
    <p:sldLayoutId id="2147483735" r:id="rId11"/>
    <p:sldLayoutId id="2147483736" r:id="rId12"/>
    <p:sldLayoutId id="2147483737" r:id="rId13"/>
    <p:sldLayoutId id="2147483741" r:id="rId14"/>
    <p:sldLayoutId id="2147483742" r:id="rId15"/>
    <p:sldLayoutId id="2147483739" r:id="rId16"/>
  </p:sldLayoutIdLst>
  <p:hf hdr="0" dt="0"/>
  <p:txStyles>
    <p:titleStyle>
      <a:lvl1pPr algn="l" defTabSz="914400" rtl="0" eaLnBrk="1" latinLnBrk="0" hangingPunct="1">
        <a:lnSpc>
          <a:spcPct val="90000"/>
        </a:lnSpc>
        <a:spcBef>
          <a:spcPct val="0"/>
        </a:spcBef>
        <a:buNone/>
        <a:defRPr lang="it-IT" sz="4400" kern="1200">
          <a:solidFill>
            <a:srgbClr val="94C02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4.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10693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AB1A075-D65B-516B-8746-72C3925B8A47}"/>
              </a:ext>
            </a:extLst>
          </p:cNvPr>
          <p:cNvSpPr>
            <a:spLocks noGrp="1"/>
          </p:cNvSpPr>
          <p:nvPr>
            <p:ph type="title"/>
          </p:nvPr>
        </p:nvSpPr>
        <p:spPr>
          <a:xfrm>
            <a:off x="710458" y="1157680"/>
            <a:ext cx="10056812" cy="939567"/>
          </a:xfrm>
        </p:spPr>
        <p:txBody>
          <a:bodyPr>
            <a:normAutofit/>
          </a:bodyPr>
          <a:lstStyle/>
          <a:p>
            <a:pPr algn="just"/>
            <a:r>
              <a:rPr lang="en-US" sz="2800" dirty="0"/>
              <a:t>Klimatmodeller och prediktiva verktyg: Introduktion till klimatmodeller och deras roll i förståelsen av klimatförändringar</a:t>
            </a:r>
            <a:endParaRPr lang="it-IT" sz="2800" dirty="0">
              <a:solidFill>
                <a:srgbClr val="94C020"/>
              </a:solidFill>
            </a:endParaRPr>
          </a:p>
        </p:txBody>
      </p:sp>
      <p:sp>
        <p:nvSpPr>
          <p:cNvPr id="4" name="Segnaposto piè di pagina 3">
            <a:extLst>
              <a:ext uri="{FF2B5EF4-FFF2-40B4-BE49-F238E27FC236}">
                <a16:creationId xmlns:a16="http://schemas.microsoft.com/office/drawing/2014/main" id="{4AB139E5-6432-20E2-BE0B-711445D3CD74}"/>
              </a:ext>
            </a:extLst>
          </p:cNvPr>
          <p:cNvSpPr>
            <a:spLocks noGrp="1"/>
          </p:cNvSpPr>
          <p:nvPr>
            <p:ph type="ftr" sz="quarter" idx="11"/>
          </p:nvPr>
        </p:nvSpPr>
        <p:spPr/>
        <p:txBody>
          <a:bodyPr/>
          <a:lstStyle/>
          <a:p>
            <a:r>
              <a:rPr lang="sv-SE" b="1"/>
              <a:t>Modul: Hållbart jordbruk, förvaltning av naturresurser och klimatåtgärder / Ämne: Klimatförändringar / Delämne 1: Klimatsystem och klimatförändringar: Introduktion till jordens system och grundläggande mekanismer för klimatförändringar</a:t>
            </a:r>
            <a:endParaRPr lang="en-US" dirty="0"/>
          </a:p>
        </p:txBody>
      </p:sp>
      <p:sp>
        <p:nvSpPr>
          <p:cNvPr id="5" name="Segnaposto numero diapositiva 4">
            <a:extLst>
              <a:ext uri="{FF2B5EF4-FFF2-40B4-BE49-F238E27FC236}">
                <a16:creationId xmlns:a16="http://schemas.microsoft.com/office/drawing/2014/main" id="{9F76FBC3-FE23-CBBC-3519-61F196307CE9}"/>
              </a:ext>
            </a:extLst>
          </p:cNvPr>
          <p:cNvSpPr>
            <a:spLocks noGrp="1"/>
          </p:cNvSpPr>
          <p:nvPr>
            <p:ph type="sldNum" sz="quarter" idx="12"/>
          </p:nvPr>
        </p:nvSpPr>
        <p:spPr/>
        <p:txBody>
          <a:bodyPr/>
          <a:lstStyle/>
          <a:p>
            <a:fld id="{519954A3-9DFD-4C44-94BA-B95130A3BA1C}" type="slidenum">
              <a:rPr lang="en-US" smtClean="0"/>
              <a:t>10</a:t>
            </a:fld>
            <a:endParaRPr lang="en-US" dirty="0"/>
          </a:p>
        </p:txBody>
      </p:sp>
      <p:sp>
        <p:nvSpPr>
          <p:cNvPr id="9" name="Retângulo 8">
            <a:extLst>
              <a:ext uri="{FF2B5EF4-FFF2-40B4-BE49-F238E27FC236}">
                <a16:creationId xmlns:a16="http://schemas.microsoft.com/office/drawing/2014/main" id="{6FE94015-14CE-4960-972D-BDD70EACF1D2}"/>
              </a:ext>
            </a:extLst>
          </p:cNvPr>
          <p:cNvSpPr/>
          <p:nvPr/>
        </p:nvSpPr>
        <p:spPr>
          <a:xfrm>
            <a:off x="710458" y="2220877"/>
            <a:ext cx="1663626" cy="379710"/>
          </a:xfrm>
          <a:prstGeom prst="rect">
            <a:avLst/>
          </a:prstGeom>
        </p:spPr>
        <p:txBody>
          <a:bodyPr wrap="square">
            <a:spAutoFit/>
          </a:bodyPr>
          <a:lstStyle/>
          <a:p>
            <a:r>
              <a:rPr lang="pt-PT" b="1" dirty="0" err="1">
                <a:solidFill>
                  <a:schemeClr val="accent6"/>
                </a:solidFill>
              </a:rPr>
              <a:t>Klimatmodeller</a:t>
            </a:r>
            <a:endParaRPr lang="pt-PT" b="1" dirty="0">
              <a:solidFill>
                <a:schemeClr val="accent6"/>
              </a:solidFill>
            </a:endParaRPr>
          </a:p>
        </p:txBody>
      </p:sp>
      <p:sp>
        <p:nvSpPr>
          <p:cNvPr id="11" name="Retângulo 10">
            <a:extLst>
              <a:ext uri="{FF2B5EF4-FFF2-40B4-BE49-F238E27FC236}">
                <a16:creationId xmlns:a16="http://schemas.microsoft.com/office/drawing/2014/main" id="{445BFFC1-4ABE-4741-9BD4-3B7AA4175B0C}"/>
              </a:ext>
            </a:extLst>
          </p:cNvPr>
          <p:cNvSpPr/>
          <p:nvPr/>
        </p:nvSpPr>
        <p:spPr>
          <a:xfrm>
            <a:off x="645951" y="2724217"/>
            <a:ext cx="10570129" cy="3139321"/>
          </a:xfrm>
          <a:prstGeom prst="rect">
            <a:avLst/>
          </a:prstGeom>
        </p:spPr>
        <p:txBody>
          <a:bodyPr wrap="square">
            <a:spAutoFit/>
          </a:bodyPr>
          <a:lstStyle/>
          <a:p>
            <a:pPr marL="285750" indent="-285750" algn="just">
              <a:buClr>
                <a:schemeClr val="accent6"/>
              </a:buClr>
              <a:buFont typeface="Arial" panose="020B0604020202020204" pitchFamily="34" charset="0"/>
              <a:buChar char="•"/>
            </a:pPr>
            <a:r>
              <a:rPr lang="en-US" dirty="0">
                <a:solidFill>
                  <a:schemeClr val="accent6"/>
                </a:solidFill>
              </a:rPr>
              <a:t>Klimatmodeller </a:t>
            </a:r>
            <a:r>
              <a:rPr lang="en-US" dirty="0"/>
              <a:t>är system av differentialekvationer som bygger på grundläggande lagar inom fysik, strömningslära och kemi. </a:t>
            </a:r>
          </a:p>
          <a:p>
            <a:pPr marL="285750" indent="-285750" algn="just">
              <a:buClr>
                <a:schemeClr val="accent6"/>
              </a:buClr>
              <a:buFont typeface="Arial" panose="020B0604020202020204" pitchFamily="34" charset="0"/>
              <a:buChar char="•"/>
            </a:pPr>
            <a:r>
              <a:rPr lang="en-US" dirty="0">
                <a:solidFill>
                  <a:schemeClr val="accent6"/>
                </a:solidFill>
              </a:rPr>
              <a:t>Klimatmodeller </a:t>
            </a:r>
            <a:r>
              <a:rPr lang="en-US" dirty="0"/>
              <a:t>är matematiska avbildningar av klimatsystemet, som uttrycks som datorkoder och körs på kraftfulla datorer.</a:t>
            </a:r>
          </a:p>
          <a:p>
            <a:pPr marL="285750" indent="-285750" algn="just">
              <a:buClr>
                <a:schemeClr val="accent6"/>
              </a:buClr>
              <a:buFont typeface="Arial" panose="020B0604020202020204" pitchFamily="34" charset="0"/>
              <a:buChar char="•"/>
            </a:pPr>
            <a:r>
              <a:rPr lang="en-US" dirty="0"/>
              <a:t>En </a:t>
            </a:r>
            <a:r>
              <a:rPr lang="en-US" dirty="0">
                <a:solidFill>
                  <a:schemeClr val="accent6"/>
                </a:solidFill>
              </a:rPr>
              <a:t>källa till förtroende </a:t>
            </a:r>
            <a:r>
              <a:rPr lang="en-US" dirty="0"/>
              <a:t>för modeller kommer från det faktum att modellfundamenten baseras på etablerade fysiska lagar, såsom bevarande av massa, energi och momentum, tillsammans med en mängd observationer.</a:t>
            </a:r>
          </a:p>
          <a:p>
            <a:pPr marL="285750" indent="-285750" algn="just">
              <a:buClr>
                <a:schemeClr val="accent6"/>
              </a:buClr>
              <a:buFont typeface="Arial" panose="020B0604020202020204" pitchFamily="34" charset="0"/>
              <a:buChar char="•"/>
            </a:pPr>
            <a:r>
              <a:rPr lang="en-US" dirty="0"/>
              <a:t>En andra </a:t>
            </a:r>
            <a:r>
              <a:rPr lang="en-US" dirty="0">
                <a:solidFill>
                  <a:schemeClr val="accent6"/>
                </a:solidFill>
              </a:rPr>
              <a:t>källa till förtroende </a:t>
            </a:r>
            <a:r>
              <a:rPr lang="en-US" dirty="0"/>
              <a:t>kommer från modellernas förmåga att simulera viktiga aspekter av det nuvarande klimatet.</a:t>
            </a:r>
          </a:p>
          <a:p>
            <a:pPr marL="285750" indent="-285750" algn="just">
              <a:buClr>
                <a:schemeClr val="accent6"/>
              </a:buClr>
              <a:buFont typeface="Arial" panose="020B0604020202020204" pitchFamily="34" charset="0"/>
              <a:buChar char="•"/>
            </a:pPr>
            <a:r>
              <a:rPr lang="en-US" dirty="0">
                <a:solidFill>
                  <a:schemeClr val="accent6"/>
                </a:solidFill>
              </a:rPr>
              <a:t>Modellerna utvärderas rutinmässigt och i stor omfattning </a:t>
            </a:r>
            <a:r>
              <a:rPr lang="en-US" dirty="0"/>
              <a:t>genom att deras simuleringar jämförs med observationer av atmosfären, havet, kryosfären och landytan.</a:t>
            </a:r>
          </a:p>
        </p:txBody>
      </p:sp>
    </p:spTree>
    <p:extLst>
      <p:ext uri="{BB962C8B-B14F-4D97-AF65-F5344CB8AC3E}">
        <p14:creationId xmlns:p14="http://schemas.microsoft.com/office/powerpoint/2010/main" val="18122314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piè di pagina 4">
            <a:extLst>
              <a:ext uri="{FF2B5EF4-FFF2-40B4-BE49-F238E27FC236}">
                <a16:creationId xmlns:a16="http://schemas.microsoft.com/office/drawing/2014/main" id="{2076BC40-B181-C45B-69D5-05A5C3ACE9C5}"/>
              </a:ext>
            </a:extLst>
          </p:cNvPr>
          <p:cNvSpPr>
            <a:spLocks noGrp="1"/>
          </p:cNvSpPr>
          <p:nvPr>
            <p:ph type="ftr" sz="quarter" idx="11"/>
          </p:nvPr>
        </p:nvSpPr>
        <p:spPr/>
        <p:txBody>
          <a:bodyPr/>
          <a:lstStyle/>
          <a:p>
            <a:r>
              <a:rPr lang="sv-SE" b="1"/>
              <a:t>Modul: Hållbart jordbruk, förvaltning av naturresurser och klimatåtgärder / Ämne: Klimatförändringar / Delämne 1: Klimatsystem och klimatförändringar: Introduktion till jordens system och grundläggande mekanismer för klimatförändringar</a:t>
            </a:r>
            <a:endParaRPr lang="en-US" dirty="0"/>
          </a:p>
        </p:txBody>
      </p:sp>
      <p:sp>
        <p:nvSpPr>
          <p:cNvPr id="6" name="Segnaposto numero diapositiva 5">
            <a:extLst>
              <a:ext uri="{FF2B5EF4-FFF2-40B4-BE49-F238E27FC236}">
                <a16:creationId xmlns:a16="http://schemas.microsoft.com/office/drawing/2014/main" id="{66DC5296-180B-5A50-707A-A36124B5A48D}"/>
              </a:ext>
            </a:extLst>
          </p:cNvPr>
          <p:cNvSpPr>
            <a:spLocks noGrp="1"/>
          </p:cNvSpPr>
          <p:nvPr>
            <p:ph type="sldNum" sz="quarter" idx="12"/>
          </p:nvPr>
        </p:nvSpPr>
        <p:spPr/>
        <p:txBody>
          <a:bodyPr/>
          <a:lstStyle/>
          <a:p>
            <a:fld id="{519954A3-9DFD-4C44-94BA-B95130A3BA1C}" type="slidenum">
              <a:rPr lang="en-US" smtClean="0"/>
              <a:t>11</a:t>
            </a:fld>
            <a:endParaRPr lang="en-US" dirty="0"/>
          </a:p>
        </p:txBody>
      </p:sp>
      <p:pic>
        <p:nvPicPr>
          <p:cNvPr id="10" name="Imagem 9">
            <a:extLst>
              <a:ext uri="{FF2B5EF4-FFF2-40B4-BE49-F238E27FC236}">
                <a16:creationId xmlns:a16="http://schemas.microsoft.com/office/drawing/2014/main" id="{D150BC7D-CD41-434B-A549-53EDAE96616E}"/>
              </a:ext>
            </a:extLst>
          </p:cNvPr>
          <p:cNvPicPr>
            <a:picLocks noChangeAspect="1"/>
          </p:cNvPicPr>
          <p:nvPr/>
        </p:nvPicPr>
        <p:blipFill>
          <a:blip r:embed="rId2"/>
          <a:stretch>
            <a:fillRect/>
          </a:stretch>
        </p:blipFill>
        <p:spPr>
          <a:xfrm>
            <a:off x="1490937" y="1777216"/>
            <a:ext cx="5440276" cy="3585916"/>
          </a:xfrm>
          <a:prstGeom prst="rect">
            <a:avLst/>
          </a:prstGeom>
        </p:spPr>
      </p:pic>
      <p:sp>
        <p:nvSpPr>
          <p:cNvPr id="11" name="Retângulo 10">
            <a:extLst>
              <a:ext uri="{FF2B5EF4-FFF2-40B4-BE49-F238E27FC236}">
                <a16:creationId xmlns:a16="http://schemas.microsoft.com/office/drawing/2014/main" id="{D9E8A881-C7D9-40C8-8F51-F141A034E0C0}"/>
              </a:ext>
            </a:extLst>
          </p:cNvPr>
          <p:cNvSpPr/>
          <p:nvPr/>
        </p:nvSpPr>
        <p:spPr>
          <a:xfrm>
            <a:off x="1490937" y="5505998"/>
            <a:ext cx="3974678" cy="369332"/>
          </a:xfrm>
          <a:prstGeom prst="rect">
            <a:avLst/>
          </a:prstGeom>
        </p:spPr>
        <p:txBody>
          <a:bodyPr wrap="none">
            <a:spAutoFit/>
          </a:bodyPr>
          <a:lstStyle/>
          <a:p>
            <a:r>
              <a:rPr lang="en-US" dirty="0"/>
              <a:t>Schematisk bild för global atmosfärsmodell</a:t>
            </a:r>
            <a:endParaRPr lang="pt-PT" dirty="0"/>
          </a:p>
        </p:txBody>
      </p:sp>
      <p:sp>
        <p:nvSpPr>
          <p:cNvPr id="12" name="Retângulo 11">
            <a:extLst>
              <a:ext uri="{FF2B5EF4-FFF2-40B4-BE49-F238E27FC236}">
                <a16:creationId xmlns:a16="http://schemas.microsoft.com/office/drawing/2014/main" id="{4B0B6D75-C23D-44CE-A3DA-1532B4924081}"/>
              </a:ext>
            </a:extLst>
          </p:cNvPr>
          <p:cNvSpPr/>
          <p:nvPr/>
        </p:nvSpPr>
        <p:spPr>
          <a:xfrm>
            <a:off x="6931213" y="1413670"/>
            <a:ext cx="3898478" cy="4609211"/>
          </a:xfrm>
          <a:prstGeom prst="rect">
            <a:avLst/>
          </a:prstGeom>
        </p:spPr>
        <p:txBody>
          <a:bodyPr wrap="square">
            <a:spAutoFit/>
          </a:bodyPr>
          <a:lstStyle/>
          <a:p>
            <a:pPr marL="285750" indent="-285750" algn="just">
              <a:buClr>
                <a:schemeClr val="accent6"/>
              </a:buClr>
              <a:buFont typeface="Arial" panose="020B0604020202020204" pitchFamily="34" charset="0"/>
              <a:buChar char="•"/>
            </a:pPr>
            <a:r>
              <a:rPr lang="en-US" sz="1600" dirty="0"/>
              <a:t>Vanligtvis består modellerna av att överlappa ett 3d-grid över det angivna området som kan omfatta hela planeten, tillämpa ekvationerna och observera och utvärdera resultaten. </a:t>
            </a:r>
          </a:p>
          <a:p>
            <a:pPr marL="285750" indent="-285750" algn="just">
              <a:lnSpc>
                <a:spcPct val="150000"/>
              </a:lnSpc>
              <a:buClr>
                <a:schemeClr val="accent6"/>
              </a:buClr>
              <a:buFont typeface="Arial" panose="020B0604020202020204" pitchFamily="34" charset="0"/>
              <a:buChar char="•"/>
            </a:pPr>
            <a:r>
              <a:rPr lang="en-US" sz="1600" dirty="0"/>
              <a:t>Atmosfäriska modeller baseras på data som erhållits under minst 30 år om vindar, temperatur, strålning, relativ fuktighet och ythydrologi och beräknar ekvationerna med hjälp av denna information inom varje rutnät och utvärderar interaktioner med närliggande punkter för att skapa ett koncept för det tidigare klimatet och föreslå framtida klimat.</a:t>
            </a:r>
            <a:endParaRPr lang="pt-PT" sz="1600" dirty="0"/>
          </a:p>
        </p:txBody>
      </p:sp>
      <p:sp>
        <p:nvSpPr>
          <p:cNvPr id="14" name="Retângulo 13">
            <a:extLst>
              <a:ext uri="{FF2B5EF4-FFF2-40B4-BE49-F238E27FC236}">
                <a16:creationId xmlns:a16="http://schemas.microsoft.com/office/drawing/2014/main" id="{716BF5D4-F99F-4318-9B3A-88C73D86C2F1}"/>
              </a:ext>
            </a:extLst>
          </p:cNvPr>
          <p:cNvSpPr/>
          <p:nvPr/>
        </p:nvSpPr>
        <p:spPr>
          <a:xfrm>
            <a:off x="1171721" y="1044338"/>
            <a:ext cx="1660904" cy="369332"/>
          </a:xfrm>
          <a:prstGeom prst="rect">
            <a:avLst/>
          </a:prstGeom>
        </p:spPr>
        <p:txBody>
          <a:bodyPr wrap="none">
            <a:spAutoFit/>
          </a:bodyPr>
          <a:lstStyle/>
          <a:p>
            <a:pPr lvl="0"/>
            <a:r>
              <a:rPr lang="pt-PT" b="1" dirty="0" err="1">
                <a:solidFill>
                  <a:srgbClr val="70AD47"/>
                </a:solidFill>
              </a:rPr>
              <a:t>Klimatmodeller</a:t>
            </a:r>
            <a:endParaRPr lang="pt-PT" b="1" dirty="0">
              <a:solidFill>
                <a:srgbClr val="70AD47"/>
              </a:solidFill>
            </a:endParaRPr>
          </a:p>
        </p:txBody>
      </p:sp>
    </p:spTree>
    <p:extLst>
      <p:ext uri="{BB962C8B-B14F-4D97-AF65-F5344CB8AC3E}">
        <p14:creationId xmlns:p14="http://schemas.microsoft.com/office/powerpoint/2010/main" val="12696594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piè di pagina 4">
            <a:extLst>
              <a:ext uri="{FF2B5EF4-FFF2-40B4-BE49-F238E27FC236}">
                <a16:creationId xmlns:a16="http://schemas.microsoft.com/office/drawing/2014/main" id="{3A73C0FA-5528-4E23-A54F-C1A9294981FC}"/>
              </a:ext>
            </a:extLst>
          </p:cNvPr>
          <p:cNvSpPr>
            <a:spLocks noGrp="1"/>
          </p:cNvSpPr>
          <p:nvPr>
            <p:ph type="ftr" sz="quarter" idx="10"/>
          </p:nvPr>
        </p:nvSpPr>
        <p:spPr/>
        <p:txBody>
          <a:bodyPr/>
          <a:lstStyle/>
          <a:p>
            <a:r>
              <a:rPr lang="sv-SE" b="1"/>
              <a:t>Modul: Hållbart jordbruk, förvaltning av naturresurser och klimatåtgärder / Ämne: Klimatförändringar / Delämne 1: Klimatsystem och klimatförändringar: Introduktion till jordens system och grundläggande mekanismer för klimatförändringar</a:t>
            </a:r>
            <a:endParaRPr lang="en-US" dirty="0"/>
          </a:p>
        </p:txBody>
      </p:sp>
      <p:sp>
        <p:nvSpPr>
          <p:cNvPr id="6" name="Segnaposto numero diapositiva 5">
            <a:extLst>
              <a:ext uri="{FF2B5EF4-FFF2-40B4-BE49-F238E27FC236}">
                <a16:creationId xmlns:a16="http://schemas.microsoft.com/office/drawing/2014/main" id="{EB0F0444-E746-EA6B-6E2D-6451C64128D5}"/>
              </a:ext>
            </a:extLst>
          </p:cNvPr>
          <p:cNvSpPr>
            <a:spLocks noGrp="1"/>
          </p:cNvSpPr>
          <p:nvPr>
            <p:ph type="sldNum" sz="quarter" idx="11"/>
          </p:nvPr>
        </p:nvSpPr>
        <p:spPr/>
        <p:txBody>
          <a:bodyPr/>
          <a:lstStyle/>
          <a:p>
            <a:fld id="{519954A3-9DFD-4C44-94BA-B95130A3BA1C}" type="slidenum">
              <a:rPr lang="en-US" smtClean="0"/>
              <a:t>12</a:t>
            </a:fld>
            <a:endParaRPr lang="en-US" dirty="0"/>
          </a:p>
        </p:txBody>
      </p:sp>
      <p:sp>
        <p:nvSpPr>
          <p:cNvPr id="2" name="Retângulo 1">
            <a:extLst>
              <a:ext uri="{FF2B5EF4-FFF2-40B4-BE49-F238E27FC236}">
                <a16:creationId xmlns:a16="http://schemas.microsoft.com/office/drawing/2014/main" id="{7E82EF6D-1F3B-4CB4-8624-58D969C2497B}"/>
              </a:ext>
            </a:extLst>
          </p:cNvPr>
          <p:cNvSpPr/>
          <p:nvPr/>
        </p:nvSpPr>
        <p:spPr>
          <a:xfrm>
            <a:off x="1148593" y="971597"/>
            <a:ext cx="1662122" cy="369332"/>
          </a:xfrm>
          <a:prstGeom prst="rect">
            <a:avLst/>
          </a:prstGeom>
        </p:spPr>
        <p:txBody>
          <a:bodyPr wrap="none">
            <a:spAutoFit/>
          </a:bodyPr>
          <a:lstStyle/>
          <a:p>
            <a:r>
              <a:rPr lang="pt-PT" b="1" dirty="0" err="1">
                <a:solidFill>
                  <a:schemeClr val="accent6"/>
                </a:solidFill>
              </a:rPr>
              <a:t>Prediktiva verktyg</a:t>
            </a:r>
            <a:endParaRPr lang="pt-PT" b="1" dirty="0">
              <a:solidFill>
                <a:schemeClr val="accent6"/>
              </a:solidFill>
            </a:endParaRPr>
          </a:p>
        </p:txBody>
      </p:sp>
      <p:sp>
        <p:nvSpPr>
          <p:cNvPr id="4" name="Retângulo 3">
            <a:extLst>
              <a:ext uri="{FF2B5EF4-FFF2-40B4-BE49-F238E27FC236}">
                <a16:creationId xmlns:a16="http://schemas.microsoft.com/office/drawing/2014/main" id="{4001187A-A648-49BB-891D-D25CED01B2D4}"/>
              </a:ext>
            </a:extLst>
          </p:cNvPr>
          <p:cNvSpPr/>
          <p:nvPr/>
        </p:nvSpPr>
        <p:spPr>
          <a:xfrm>
            <a:off x="598414" y="1478211"/>
            <a:ext cx="6196669" cy="5224764"/>
          </a:xfrm>
          <a:prstGeom prst="rect">
            <a:avLst/>
          </a:prstGeom>
        </p:spPr>
        <p:txBody>
          <a:bodyPr wrap="square">
            <a:spAutoFit/>
          </a:bodyPr>
          <a:lstStyle/>
          <a:p>
            <a:pPr>
              <a:lnSpc>
                <a:spcPct val="150000"/>
              </a:lnSpc>
              <a:buClr>
                <a:schemeClr val="accent6"/>
              </a:buClr>
            </a:pPr>
            <a:r>
              <a:rPr lang="en-US" sz="1600" dirty="0"/>
              <a:t>Exempel på prediktiva verktyg: </a:t>
            </a:r>
          </a:p>
          <a:p>
            <a:pPr marL="285750" indent="-285750">
              <a:lnSpc>
                <a:spcPct val="150000"/>
              </a:lnSpc>
              <a:buClr>
                <a:schemeClr val="accent6"/>
              </a:buClr>
              <a:buFont typeface="Arial" panose="020B0604020202020204" pitchFamily="34" charset="0"/>
              <a:buChar char="•"/>
            </a:pPr>
            <a:r>
              <a:rPr lang="en-US" sz="1600" dirty="0">
                <a:solidFill>
                  <a:schemeClr val="accent6"/>
                </a:solidFill>
              </a:rPr>
              <a:t>Instrumentpanel för klimatrisker:</a:t>
            </a:r>
            <a:r>
              <a:rPr lang="en-US" sz="1600" dirty="0"/>
              <a:t> Med instrumentpanelen för klimatrisker (BETA) kan du utforska framtida effekter av klimatförändringarna när världen blir varmare.  </a:t>
            </a:r>
          </a:p>
          <a:p>
            <a:pPr marL="285750" indent="-285750">
              <a:lnSpc>
                <a:spcPct val="150000"/>
              </a:lnSpc>
              <a:buClr>
                <a:schemeClr val="accent6"/>
              </a:buClr>
              <a:buFont typeface="Arial" panose="020B0604020202020204" pitchFamily="34" charset="0"/>
              <a:buChar char="•"/>
            </a:pPr>
            <a:r>
              <a:rPr lang="en-US" sz="1600" dirty="0">
                <a:solidFill>
                  <a:schemeClr val="accent6"/>
                </a:solidFill>
              </a:rPr>
              <a:t>Climate Action Tracker: </a:t>
            </a:r>
            <a:r>
              <a:rPr lang="en-US" sz="1600" dirty="0"/>
              <a:t>Climate Action Tracker är en oberoende vetenskaplig analys som spårar regeringens klimatåtgärder och mäter dem mot </a:t>
            </a:r>
            <a:r>
              <a:rPr lang="en-US" sz="1600" dirty="0" err="1"/>
              <a:t>Parisavtalets</a:t>
            </a:r>
            <a:r>
              <a:rPr lang="en-US" sz="1600" dirty="0"/>
              <a:t> mål att "hålla uppvärmningen väl under 2°C och fortsätta ansträngningarna för att begränsa uppvärmningen till 1,5°C". </a:t>
            </a:r>
          </a:p>
          <a:p>
            <a:pPr marL="285750" indent="-285750">
              <a:lnSpc>
                <a:spcPct val="150000"/>
              </a:lnSpc>
              <a:buClr>
                <a:schemeClr val="accent6"/>
              </a:buClr>
              <a:buFont typeface="Arial" panose="020B0604020202020204" pitchFamily="34" charset="0"/>
              <a:buChar char="•"/>
            </a:pPr>
            <a:r>
              <a:rPr lang="en-US" sz="1600" dirty="0">
                <a:solidFill>
                  <a:schemeClr val="accent6"/>
                </a:solidFill>
              </a:rPr>
              <a:t>Utforskare av klimatpåverkan: </a:t>
            </a:r>
            <a:r>
              <a:rPr lang="en-US" sz="1600" dirty="0"/>
              <a:t>Detta verktyg visar hur klimatförändringarnas effekter kommer att öka över tid i regioner, länder och provinser vid olika uppvärmningsnivåer, med början vid 1,5 °C, gränsen i Parisavtalet. Det ger också tillgång till underliggande data. </a:t>
            </a:r>
          </a:p>
        </p:txBody>
      </p:sp>
      <p:pic>
        <p:nvPicPr>
          <p:cNvPr id="7" name="Imagem 6">
            <a:extLst>
              <a:ext uri="{FF2B5EF4-FFF2-40B4-BE49-F238E27FC236}">
                <a16:creationId xmlns:a16="http://schemas.microsoft.com/office/drawing/2014/main" id="{E284EB2B-B6A3-4ADE-8004-E335B4F9996D}"/>
              </a:ext>
            </a:extLst>
          </p:cNvPr>
          <p:cNvPicPr>
            <a:picLocks noChangeAspect="1"/>
          </p:cNvPicPr>
          <p:nvPr/>
        </p:nvPicPr>
        <p:blipFill>
          <a:blip r:embed="rId2"/>
          <a:stretch>
            <a:fillRect/>
          </a:stretch>
        </p:blipFill>
        <p:spPr>
          <a:xfrm>
            <a:off x="7171204" y="1566753"/>
            <a:ext cx="2663908" cy="1512762"/>
          </a:xfrm>
          <a:prstGeom prst="rect">
            <a:avLst/>
          </a:prstGeom>
        </p:spPr>
      </p:pic>
      <p:pic>
        <p:nvPicPr>
          <p:cNvPr id="8" name="Imagem 7">
            <a:extLst>
              <a:ext uri="{FF2B5EF4-FFF2-40B4-BE49-F238E27FC236}">
                <a16:creationId xmlns:a16="http://schemas.microsoft.com/office/drawing/2014/main" id="{882E3D59-5692-43F7-9092-151C75C40BC7}"/>
              </a:ext>
            </a:extLst>
          </p:cNvPr>
          <p:cNvPicPr>
            <a:picLocks noChangeAspect="1"/>
          </p:cNvPicPr>
          <p:nvPr/>
        </p:nvPicPr>
        <p:blipFill>
          <a:blip r:embed="rId3"/>
          <a:stretch>
            <a:fillRect/>
          </a:stretch>
        </p:blipFill>
        <p:spPr>
          <a:xfrm>
            <a:off x="8680342" y="3160553"/>
            <a:ext cx="2673458" cy="1394073"/>
          </a:xfrm>
          <a:prstGeom prst="rect">
            <a:avLst/>
          </a:prstGeom>
        </p:spPr>
      </p:pic>
      <p:pic>
        <p:nvPicPr>
          <p:cNvPr id="9" name="Imagem 8">
            <a:extLst>
              <a:ext uri="{FF2B5EF4-FFF2-40B4-BE49-F238E27FC236}">
                <a16:creationId xmlns:a16="http://schemas.microsoft.com/office/drawing/2014/main" id="{F03C5714-DFB6-4558-9D53-E2321476BABB}"/>
              </a:ext>
            </a:extLst>
          </p:cNvPr>
          <p:cNvPicPr>
            <a:picLocks noChangeAspect="1"/>
          </p:cNvPicPr>
          <p:nvPr/>
        </p:nvPicPr>
        <p:blipFill>
          <a:blip r:embed="rId4"/>
          <a:stretch>
            <a:fillRect/>
          </a:stretch>
        </p:blipFill>
        <p:spPr>
          <a:xfrm>
            <a:off x="7224392" y="4635664"/>
            <a:ext cx="2610720" cy="1421968"/>
          </a:xfrm>
          <a:prstGeom prst="rect">
            <a:avLst/>
          </a:prstGeom>
        </p:spPr>
      </p:pic>
    </p:spTree>
    <p:extLst>
      <p:ext uri="{BB962C8B-B14F-4D97-AF65-F5344CB8AC3E}">
        <p14:creationId xmlns:p14="http://schemas.microsoft.com/office/powerpoint/2010/main" val="3068357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F243F8A5-EDB8-4D5B-AA79-8DE358833FAB}"/>
              </a:ext>
            </a:extLst>
          </p:cNvPr>
          <p:cNvSpPr>
            <a:spLocks noGrp="1"/>
          </p:cNvSpPr>
          <p:nvPr>
            <p:ph type="ftr" sz="quarter" idx="10"/>
          </p:nvPr>
        </p:nvSpPr>
        <p:spPr/>
        <p:txBody>
          <a:bodyPr/>
          <a:lstStyle/>
          <a:p>
            <a:r>
              <a:rPr lang="sv-SE" b="1"/>
              <a:t>Modul: Hållbart jordbruk, förvaltning av naturresurser och klimatåtgärder / Ämne: Klimatförändringar / Delämne 1: Klimatsystem och klimatförändringar: Introduktion till jordens system och grundläggande mekanismer för klimatförändringar</a:t>
            </a:r>
            <a:endParaRPr lang="en-US" b="1" dirty="0"/>
          </a:p>
        </p:txBody>
      </p:sp>
      <p:sp>
        <p:nvSpPr>
          <p:cNvPr id="4" name="Segnaposto numero diapositiva 3">
            <a:extLst>
              <a:ext uri="{FF2B5EF4-FFF2-40B4-BE49-F238E27FC236}">
                <a16:creationId xmlns:a16="http://schemas.microsoft.com/office/drawing/2014/main" id="{BCDF8C3F-6725-02DC-5B3A-D8DA4D38CBAC}"/>
              </a:ext>
            </a:extLst>
          </p:cNvPr>
          <p:cNvSpPr>
            <a:spLocks noGrp="1"/>
          </p:cNvSpPr>
          <p:nvPr>
            <p:ph type="sldNum" sz="quarter" idx="11"/>
          </p:nvPr>
        </p:nvSpPr>
        <p:spPr/>
        <p:txBody>
          <a:bodyPr/>
          <a:lstStyle/>
          <a:p>
            <a:fld id="{D57F1E4F-1CFF-5643-939E-217C01CDF565}" type="slidenum">
              <a:rPr lang="it-IT" smtClean="0"/>
              <a:t>13</a:t>
            </a:fld>
            <a:endParaRPr lang="it-IT" dirty="0"/>
          </a:p>
        </p:txBody>
      </p:sp>
      <p:sp>
        <p:nvSpPr>
          <p:cNvPr id="2" name="Retângulo 1">
            <a:extLst>
              <a:ext uri="{FF2B5EF4-FFF2-40B4-BE49-F238E27FC236}">
                <a16:creationId xmlns:a16="http://schemas.microsoft.com/office/drawing/2014/main" id="{A5B5E93E-F32B-4F3C-9B36-152EF247AB5D}"/>
              </a:ext>
            </a:extLst>
          </p:cNvPr>
          <p:cNvSpPr/>
          <p:nvPr/>
        </p:nvSpPr>
        <p:spPr>
          <a:xfrm>
            <a:off x="838200" y="1063197"/>
            <a:ext cx="2932598" cy="369332"/>
          </a:xfrm>
          <a:prstGeom prst="rect">
            <a:avLst/>
          </a:prstGeom>
        </p:spPr>
        <p:txBody>
          <a:bodyPr wrap="none">
            <a:spAutoFit/>
          </a:bodyPr>
          <a:lstStyle/>
          <a:p>
            <a:r>
              <a:rPr lang="pt-PT" dirty="0" err="1">
                <a:solidFill>
                  <a:schemeClr val="accent6"/>
                </a:solidFill>
              </a:rPr>
              <a:t>Klimatmodeller </a:t>
            </a:r>
            <a:r>
              <a:rPr lang="pt-PT" dirty="0">
                <a:solidFill>
                  <a:schemeClr val="accent6"/>
                </a:solidFill>
              </a:rPr>
              <a:t>inom </a:t>
            </a:r>
            <a:r>
              <a:rPr lang="pt-PT" dirty="0" err="1">
                <a:solidFill>
                  <a:schemeClr val="accent6"/>
                </a:solidFill>
              </a:rPr>
              <a:t>jordbruket</a:t>
            </a:r>
            <a:endParaRPr lang="pt-PT" dirty="0">
              <a:solidFill>
                <a:schemeClr val="accent6"/>
              </a:solidFill>
            </a:endParaRPr>
          </a:p>
        </p:txBody>
      </p:sp>
      <p:sp>
        <p:nvSpPr>
          <p:cNvPr id="5" name="Retângulo 4">
            <a:extLst>
              <a:ext uri="{FF2B5EF4-FFF2-40B4-BE49-F238E27FC236}">
                <a16:creationId xmlns:a16="http://schemas.microsoft.com/office/drawing/2014/main" id="{642D8552-27F5-40A2-8A64-E43DAF4D3A04}"/>
              </a:ext>
            </a:extLst>
          </p:cNvPr>
          <p:cNvSpPr/>
          <p:nvPr/>
        </p:nvSpPr>
        <p:spPr>
          <a:xfrm>
            <a:off x="947956" y="1499117"/>
            <a:ext cx="4211274" cy="4739759"/>
          </a:xfrm>
          <a:prstGeom prst="rect">
            <a:avLst/>
          </a:prstGeom>
        </p:spPr>
        <p:txBody>
          <a:bodyPr wrap="square">
            <a:spAutoFit/>
          </a:bodyPr>
          <a:lstStyle/>
          <a:p>
            <a:pPr marL="285750" indent="-285750" algn="just">
              <a:spcBef>
                <a:spcPts val="1200"/>
              </a:spcBef>
              <a:buClr>
                <a:schemeClr val="accent6"/>
              </a:buClr>
              <a:buFont typeface="Arial" panose="020B0604020202020204" pitchFamily="34" charset="0"/>
              <a:buChar char="•"/>
            </a:pPr>
            <a:r>
              <a:rPr lang="en-US" sz="1600" dirty="0"/>
              <a:t>Jordbruket är känsligt för vädervariationer, med särskild tonvikt på temperatur och nederbörd. </a:t>
            </a:r>
          </a:p>
          <a:p>
            <a:pPr marL="285750" indent="-285750" algn="just">
              <a:spcBef>
                <a:spcPts val="1200"/>
              </a:spcBef>
              <a:buClr>
                <a:schemeClr val="accent6"/>
              </a:buClr>
              <a:buFont typeface="Arial" panose="020B0604020202020204" pitchFamily="34" charset="0"/>
              <a:buChar char="•"/>
            </a:pPr>
            <a:r>
              <a:rPr lang="en-US" sz="1600" dirty="0"/>
              <a:t>De variationer som observerats i vädret på senare tid tyder på en högre frekvens av extrema händelser med potentiellt skadliga effekter på jordbruket. </a:t>
            </a:r>
          </a:p>
          <a:p>
            <a:pPr marL="285750" indent="-285750" algn="just">
              <a:spcBef>
                <a:spcPts val="1200"/>
              </a:spcBef>
              <a:buClr>
                <a:schemeClr val="accent6"/>
              </a:buClr>
              <a:buFont typeface="Arial" panose="020B0604020202020204" pitchFamily="34" charset="0"/>
              <a:buChar char="•"/>
            </a:pPr>
            <a:r>
              <a:rPr lang="en-US" sz="1600" dirty="0"/>
              <a:t>Modeller baserade på statistik över grödor och klimat, eller agroekologiska zonindikatorer som härrör från klimat- och markinformation i kombination med enkla uppskattningar av markvattenbudgeten.</a:t>
            </a:r>
          </a:p>
          <a:p>
            <a:pPr marL="285750" indent="-285750" algn="just">
              <a:spcBef>
                <a:spcPts val="1200"/>
              </a:spcBef>
              <a:buClr>
                <a:schemeClr val="accent6"/>
              </a:buClr>
              <a:buFont typeface="Arial" panose="020B0604020202020204" pitchFamily="34" charset="0"/>
              <a:buChar char="•"/>
            </a:pPr>
            <a:r>
              <a:rPr lang="en-US" sz="1600" dirty="0"/>
              <a:t>Dessa tillvägagångssätt är användbara för att bedöma storskaliga trender i förhållandet mellan gröda och klimat men kan inte fånga icke-linjära svar och tipppunkter och representationen av jordbruksmetoder är begränsad i dessa tillvägagångssätt </a:t>
            </a:r>
            <a:endParaRPr lang="pt-PT" sz="1600" dirty="0"/>
          </a:p>
        </p:txBody>
      </p:sp>
      <p:pic>
        <p:nvPicPr>
          <p:cNvPr id="6" name="Imagem 5">
            <a:extLst>
              <a:ext uri="{FF2B5EF4-FFF2-40B4-BE49-F238E27FC236}">
                <a16:creationId xmlns:a16="http://schemas.microsoft.com/office/drawing/2014/main" id="{E4703C64-F476-4297-A770-B5B80867514E}"/>
              </a:ext>
            </a:extLst>
          </p:cNvPr>
          <p:cNvPicPr>
            <a:picLocks noChangeAspect="1"/>
          </p:cNvPicPr>
          <p:nvPr/>
        </p:nvPicPr>
        <p:blipFill>
          <a:blip r:embed="rId2"/>
          <a:stretch>
            <a:fillRect/>
          </a:stretch>
        </p:blipFill>
        <p:spPr>
          <a:xfrm>
            <a:off x="5594362" y="1561335"/>
            <a:ext cx="5649682" cy="2750606"/>
          </a:xfrm>
          <a:prstGeom prst="rect">
            <a:avLst/>
          </a:prstGeom>
        </p:spPr>
      </p:pic>
      <p:sp>
        <p:nvSpPr>
          <p:cNvPr id="10" name="CaixaDeTexto 9">
            <a:extLst>
              <a:ext uri="{FF2B5EF4-FFF2-40B4-BE49-F238E27FC236}">
                <a16:creationId xmlns:a16="http://schemas.microsoft.com/office/drawing/2014/main" id="{4B17525E-0382-4610-979D-F88650BC2E0A}"/>
              </a:ext>
            </a:extLst>
          </p:cNvPr>
          <p:cNvSpPr txBox="1"/>
          <p:nvPr/>
        </p:nvSpPr>
        <p:spPr>
          <a:xfrm>
            <a:off x="6778304" y="4655890"/>
            <a:ext cx="3682767" cy="338554"/>
          </a:xfrm>
          <a:prstGeom prst="rect">
            <a:avLst/>
          </a:prstGeom>
          <a:noFill/>
        </p:spPr>
        <p:txBody>
          <a:bodyPr wrap="square" rtlCol="0">
            <a:spAutoFit/>
          </a:bodyPr>
          <a:lstStyle/>
          <a:p>
            <a:r>
              <a:rPr lang="pt-PT" sz="1600" dirty="0" err="1"/>
              <a:t>Skördesimuleringsmodell</a:t>
            </a:r>
            <a:r>
              <a:rPr lang="pt-PT" sz="1600" dirty="0"/>
              <a:t>, na </a:t>
            </a:r>
            <a:r>
              <a:rPr lang="pt-PT" sz="1600" dirty="0" err="1"/>
              <a:t>översikt</a:t>
            </a:r>
            <a:endParaRPr lang="pt-PT" sz="1600" dirty="0"/>
          </a:p>
        </p:txBody>
      </p:sp>
    </p:spTree>
    <p:extLst>
      <p:ext uri="{BB962C8B-B14F-4D97-AF65-F5344CB8AC3E}">
        <p14:creationId xmlns:p14="http://schemas.microsoft.com/office/powerpoint/2010/main" val="32114337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A82214-649F-4523-A13F-71BF46CFC584}"/>
              </a:ext>
            </a:extLst>
          </p:cNvPr>
          <p:cNvSpPr>
            <a:spLocks noGrp="1"/>
          </p:cNvSpPr>
          <p:nvPr>
            <p:ph type="title"/>
          </p:nvPr>
        </p:nvSpPr>
        <p:spPr>
          <a:xfrm>
            <a:off x="745921" y="2585339"/>
            <a:ext cx="10515600" cy="1009651"/>
          </a:xfrm>
        </p:spPr>
        <p:txBody>
          <a:bodyPr>
            <a:noAutofit/>
          </a:bodyPr>
          <a:lstStyle/>
          <a:p>
            <a:pPr algn="ctr"/>
            <a:r>
              <a:rPr lang="en-GB" b="1" dirty="0" err="1"/>
              <a:t>Delämne</a:t>
            </a:r>
            <a:r>
              <a:rPr lang="en-GB" b="1" dirty="0"/>
              <a:t> 2: Klimatmodeller och prediktiva verktyg: Introduktion till klimatmodeller och deras roll i förståelsen av klimatförändringar</a:t>
            </a:r>
            <a:endParaRPr lang="pt-PT" sz="3600" dirty="0"/>
          </a:p>
        </p:txBody>
      </p:sp>
      <p:sp>
        <p:nvSpPr>
          <p:cNvPr id="3" name="Marcador de Posição do Rodapé 2">
            <a:extLst>
              <a:ext uri="{FF2B5EF4-FFF2-40B4-BE49-F238E27FC236}">
                <a16:creationId xmlns:a16="http://schemas.microsoft.com/office/drawing/2014/main" id="{F1ACA6F1-485C-4AB8-9AC9-85D0DAF86AF6}"/>
              </a:ext>
            </a:extLst>
          </p:cNvPr>
          <p:cNvSpPr>
            <a:spLocks noGrp="1"/>
          </p:cNvSpPr>
          <p:nvPr>
            <p:ph type="ftr" sz="quarter" idx="10"/>
          </p:nvPr>
        </p:nvSpPr>
        <p:spPr/>
        <p:txBody>
          <a:bodyPr/>
          <a:lstStyle/>
          <a:p>
            <a:r>
              <a:rPr lang="sv-SE" b="1"/>
              <a:t>Modul: Hållbart jordbruk, förvaltning av naturresurser och klimatåtgärder / Ämne: Klimatförändringar / Delämne 2: Klimatmodeller och prediktiva verktyg: Introduktion till klimatmodeller och deras roll i förståelsen av klimatförändringar</a:t>
            </a:r>
            <a:endParaRPr lang="en-US" dirty="0"/>
          </a:p>
        </p:txBody>
      </p:sp>
      <p:sp>
        <p:nvSpPr>
          <p:cNvPr id="4" name="Marcador de Posição do Número do Diapositivo 3">
            <a:extLst>
              <a:ext uri="{FF2B5EF4-FFF2-40B4-BE49-F238E27FC236}">
                <a16:creationId xmlns:a16="http://schemas.microsoft.com/office/drawing/2014/main" id="{20169411-342A-4710-BD2F-F40C343D2A26}"/>
              </a:ext>
            </a:extLst>
          </p:cNvPr>
          <p:cNvSpPr>
            <a:spLocks noGrp="1"/>
          </p:cNvSpPr>
          <p:nvPr>
            <p:ph type="sldNum" sz="quarter" idx="11"/>
          </p:nvPr>
        </p:nvSpPr>
        <p:spPr/>
        <p:txBody>
          <a:bodyPr/>
          <a:lstStyle/>
          <a:p>
            <a:fld id="{D57F1E4F-1CFF-5643-939E-217C01CDF565}" type="slidenum">
              <a:rPr lang="it-IT" smtClean="0"/>
              <a:t>14</a:t>
            </a:fld>
            <a:endParaRPr lang="it-IT" dirty="0"/>
          </a:p>
        </p:txBody>
      </p:sp>
    </p:spTree>
    <p:extLst>
      <p:ext uri="{BB962C8B-B14F-4D97-AF65-F5344CB8AC3E}">
        <p14:creationId xmlns:p14="http://schemas.microsoft.com/office/powerpoint/2010/main" val="33198999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A82214-649F-4523-A13F-71BF46CFC584}"/>
              </a:ext>
            </a:extLst>
          </p:cNvPr>
          <p:cNvSpPr>
            <a:spLocks noGrp="1"/>
          </p:cNvSpPr>
          <p:nvPr>
            <p:ph type="title"/>
          </p:nvPr>
        </p:nvSpPr>
        <p:spPr/>
        <p:txBody>
          <a:bodyPr>
            <a:normAutofit/>
          </a:bodyPr>
          <a:lstStyle/>
          <a:p>
            <a:r>
              <a:rPr lang="en-US" sz="3200" dirty="0"/>
              <a:t>Hur klimatförändringarna påverkar och kommer att påverka jordbruket</a:t>
            </a:r>
            <a:endParaRPr lang="pt-PT" sz="3200" dirty="0"/>
          </a:p>
        </p:txBody>
      </p:sp>
      <p:sp>
        <p:nvSpPr>
          <p:cNvPr id="3" name="Marcador de Posição do Rodapé 2">
            <a:extLst>
              <a:ext uri="{FF2B5EF4-FFF2-40B4-BE49-F238E27FC236}">
                <a16:creationId xmlns:a16="http://schemas.microsoft.com/office/drawing/2014/main" id="{F1ACA6F1-485C-4AB8-9AC9-85D0DAF86AF6}"/>
              </a:ext>
            </a:extLst>
          </p:cNvPr>
          <p:cNvSpPr>
            <a:spLocks noGrp="1"/>
          </p:cNvSpPr>
          <p:nvPr>
            <p:ph type="ftr" sz="quarter" idx="10"/>
          </p:nvPr>
        </p:nvSpPr>
        <p:spPr/>
        <p:txBody>
          <a:bodyPr/>
          <a:lstStyle/>
          <a:p>
            <a:r>
              <a:rPr lang="sv-SE" b="1"/>
              <a:t>Modul: Hållbart jordbruk, förvaltning av naturresurser och klimatåtgärder / Ämne: Klimatförändringar / Delämne 2: Klimatmodeller och prediktiva verktyg: Introduktion till klimatmodeller och deras roll i förståelsen av klimatförändringar</a:t>
            </a:r>
            <a:endParaRPr lang="en-US" dirty="0"/>
          </a:p>
        </p:txBody>
      </p:sp>
      <p:sp>
        <p:nvSpPr>
          <p:cNvPr id="4" name="Marcador de Posição do Número do Diapositivo 3">
            <a:extLst>
              <a:ext uri="{FF2B5EF4-FFF2-40B4-BE49-F238E27FC236}">
                <a16:creationId xmlns:a16="http://schemas.microsoft.com/office/drawing/2014/main" id="{20169411-342A-4710-BD2F-F40C343D2A26}"/>
              </a:ext>
            </a:extLst>
          </p:cNvPr>
          <p:cNvSpPr>
            <a:spLocks noGrp="1"/>
          </p:cNvSpPr>
          <p:nvPr>
            <p:ph type="sldNum" sz="quarter" idx="11"/>
          </p:nvPr>
        </p:nvSpPr>
        <p:spPr/>
        <p:txBody>
          <a:bodyPr/>
          <a:lstStyle/>
          <a:p>
            <a:fld id="{D57F1E4F-1CFF-5643-939E-217C01CDF565}" type="slidenum">
              <a:rPr lang="it-IT" smtClean="0"/>
              <a:t>15</a:t>
            </a:fld>
            <a:endParaRPr lang="it-IT" dirty="0"/>
          </a:p>
        </p:txBody>
      </p:sp>
      <p:sp>
        <p:nvSpPr>
          <p:cNvPr id="5" name="Retângulo 4">
            <a:extLst>
              <a:ext uri="{FF2B5EF4-FFF2-40B4-BE49-F238E27FC236}">
                <a16:creationId xmlns:a16="http://schemas.microsoft.com/office/drawing/2014/main" id="{883AF594-C034-4B04-A1B3-9D796954D925}"/>
              </a:ext>
            </a:extLst>
          </p:cNvPr>
          <p:cNvSpPr/>
          <p:nvPr/>
        </p:nvSpPr>
        <p:spPr>
          <a:xfrm>
            <a:off x="838200" y="1690688"/>
            <a:ext cx="10515600" cy="923330"/>
          </a:xfrm>
          <a:prstGeom prst="rect">
            <a:avLst/>
          </a:prstGeom>
        </p:spPr>
        <p:txBody>
          <a:bodyPr wrap="square">
            <a:spAutoFit/>
          </a:bodyPr>
          <a:lstStyle/>
          <a:p>
            <a:pPr algn="just"/>
            <a:r>
              <a:rPr lang="en-US" dirty="0"/>
              <a:t>De flesta jordbruksmetoder är intimt förknippade med väder- och klimatförhållanden. Klimatförändringarnas effekter på jordbruket kommer att bero på hur snabbt och allvarligt förändringarna sker, samt i vilken grad jordbrukare och ranchägare kan anpassa sig.</a:t>
            </a:r>
            <a:endParaRPr lang="pt-PT" dirty="0"/>
          </a:p>
        </p:txBody>
      </p:sp>
      <p:sp>
        <p:nvSpPr>
          <p:cNvPr id="6" name="Retângulo 5">
            <a:extLst>
              <a:ext uri="{FF2B5EF4-FFF2-40B4-BE49-F238E27FC236}">
                <a16:creationId xmlns:a16="http://schemas.microsoft.com/office/drawing/2014/main" id="{705293C6-E8E8-4D19-85C5-776A2CFAC787}"/>
              </a:ext>
            </a:extLst>
          </p:cNvPr>
          <p:cNvSpPr/>
          <p:nvPr/>
        </p:nvSpPr>
        <p:spPr>
          <a:xfrm>
            <a:off x="838200" y="2614018"/>
            <a:ext cx="10386270" cy="3139321"/>
          </a:xfrm>
          <a:prstGeom prst="rect">
            <a:avLst/>
          </a:prstGeom>
        </p:spPr>
        <p:txBody>
          <a:bodyPr wrap="square">
            <a:spAutoFit/>
          </a:bodyPr>
          <a:lstStyle/>
          <a:p>
            <a:r>
              <a:rPr lang="en-US" dirty="0"/>
              <a:t>När </a:t>
            </a:r>
            <a:r>
              <a:rPr lang="en-US" dirty="0">
                <a:solidFill>
                  <a:schemeClr val="accent6"/>
                </a:solidFill>
              </a:rPr>
              <a:t>klimatet förändras </a:t>
            </a:r>
            <a:r>
              <a:rPr lang="en-US" dirty="0"/>
              <a:t>påverkar det </a:t>
            </a:r>
            <a:r>
              <a:rPr lang="en-US" dirty="0">
                <a:solidFill>
                  <a:schemeClr val="accent6"/>
                </a:solidFill>
              </a:rPr>
              <a:t>jordbruket på </a:t>
            </a:r>
            <a:r>
              <a:rPr lang="en-US" dirty="0"/>
              <a:t>grund av förändringar av variabler som t.ex:</a:t>
            </a:r>
          </a:p>
          <a:p>
            <a:pPr marL="285750" indent="-285750">
              <a:buClr>
                <a:schemeClr val="accent6"/>
              </a:buClr>
              <a:buFont typeface="Arial" panose="020B0604020202020204" pitchFamily="34" charset="0"/>
              <a:buChar char="•"/>
            </a:pPr>
            <a:r>
              <a:rPr lang="en-US" dirty="0"/>
              <a:t>koldioxidkoncentrationer, </a:t>
            </a:r>
          </a:p>
          <a:p>
            <a:pPr marL="285750" indent="-285750">
              <a:buClr>
                <a:schemeClr val="accent6"/>
              </a:buClr>
              <a:buFont typeface="Arial" panose="020B0604020202020204" pitchFamily="34" charset="0"/>
              <a:buChar char="•"/>
            </a:pPr>
            <a:r>
              <a:rPr lang="en-US" dirty="0"/>
              <a:t>genomsnittlig temperatur, </a:t>
            </a:r>
          </a:p>
          <a:p>
            <a:pPr marL="285750" indent="-285750">
              <a:buClr>
                <a:schemeClr val="accent6"/>
              </a:buClr>
              <a:buFont typeface="Arial" panose="020B0604020202020204" pitchFamily="34" charset="0"/>
              <a:buChar char="•"/>
            </a:pPr>
            <a:r>
              <a:rPr lang="en-US" dirty="0"/>
              <a:t>nederbörd frost tidpunkt, </a:t>
            </a:r>
          </a:p>
          <a:p>
            <a:pPr marL="285750" indent="-285750">
              <a:buClr>
                <a:schemeClr val="accent6"/>
              </a:buClr>
              <a:buFont typeface="Arial" panose="020B0604020202020204" pitchFamily="34" charset="0"/>
              <a:buChar char="•"/>
            </a:pPr>
            <a:r>
              <a:rPr lang="en-US" dirty="0"/>
              <a:t>frekvens/tidpunkt för extrema väderhändelser. </a:t>
            </a:r>
          </a:p>
          <a:p>
            <a:endParaRPr lang="en-US" dirty="0"/>
          </a:p>
          <a:p>
            <a:r>
              <a:rPr lang="en-US" dirty="0"/>
              <a:t>Dessa parametrar </a:t>
            </a:r>
            <a:r>
              <a:rPr lang="en-US" dirty="0">
                <a:solidFill>
                  <a:schemeClr val="accent6"/>
                </a:solidFill>
              </a:rPr>
              <a:t>påverkar till </a:t>
            </a:r>
            <a:r>
              <a:rPr lang="en-US" dirty="0"/>
              <a:t>exempel</a:t>
            </a:r>
            <a:r>
              <a:rPr lang="en-US" dirty="0">
                <a:solidFill>
                  <a:schemeClr val="accent6"/>
                </a:solidFill>
              </a:rPr>
              <a:t> grödor specifikt: </a:t>
            </a:r>
          </a:p>
          <a:p>
            <a:pPr marL="285750" indent="-285750">
              <a:buClr>
                <a:schemeClr val="accent6"/>
              </a:buClr>
              <a:buFont typeface="Arial" panose="020B0604020202020204" pitchFamily="34" charset="0"/>
              <a:buChar char="•"/>
            </a:pPr>
            <a:r>
              <a:rPr lang="en-US" dirty="0"/>
              <a:t>CO2-nivåerna påverkar växternas fotosyntes och andning,</a:t>
            </a:r>
          </a:p>
          <a:p>
            <a:pPr marL="285750" indent="-285750">
              <a:buClr>
                <a:schemeClr val="accent6"/>
              </a:buClr>
              <a:buFont typeface="Arial" panose="020B0604020202020204" pitchFamily="34" charset="0"/>
              <a:buChar char="•"/>
            </a:pPr>
            <a:r>
              <a:rPr lang="en-US" dirty="0"/>
              <a:t>genomsnittliga och extrema temperaturer påverkar grödornas utveckling, </a:t>
            </a:r>
          </a:p>
          <a:p>
            <a:pPr marL="285750" indent="-285750">
              <a:buClr>
                <a:schemeClr val="accent6"/>
              </a:buClr>
              <a:buFont typeface="Arial" panose="020B0604020202020204" pitchFamily="34" charset="0"/>
              <a:buChar char="•"/>
            </a:pPr>
            <a:r>
              <a:rPr lang="en-US" dirty="0"/>
              <a:t>kombinerade faktorer som högre temperaturer och ojämn nederbörd ökar vattenstressen för grödor, </a:t>
            </a:r>
          </a:p>
          <a:p>
            <a:pPr marL="285750" indent="-285750">
              <a:buClr>
                <a:schemeClr val="accent6"/>
              </a:buClr>
              <a:buFont typeface="Arial" panose="020B0604020202020204" pitchFamily="34" charset="0"/>
              <a:buChar char="•"/>
            </a:pPr>
            <a:r>
              <a:rPr lang="en-US" dirty="0"/>
              <a:t>indirekta effekter som skadedjur och sjukdomar kan leda till ytterligare skördeskador.</a:t>
            </a:r>
            <a:endParaRPr lang="pt-PT" dirty="0"/>
          </a:p>
        </p:txBody>
      </p:sp>
    </p:spTree>
    <p:extLst>
      <p:ext uri="{BB962C8B-B14F-4D97-AF65-F5344CB8AC3E}">
        <p14:creationId xmlns:p14="http://schemas.microsoft.com/office/powerpoint/2010/main" val="5403218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A82214-649F-4523-A13F-71BF46CFC584}"/>
              </a:ext>
            </a:extLst>
          </p:cNvPr>
          <p:cNvSpPr>
            <a:spLocks noGrp="1"/>
          </p:cNvSpPr>
          <p:nvPr>
            <p:ph type="title"/>
          </p:nvPr>
        </p:nvSpPr>
        <p:spPr/>
        <p:txBody>
          <a:bodyPr>
            <a:normAutofit/>
          </a:bodyPr>
          <a:lstStyle/>
          <a:p>
            <a:r>
              <a:rPr lang="en-US" sz="3200" dirty="0"/>
              <a:t>Förändringar i jordbrukets produktivitet </a:t>
            </a:r>
            <a:endParaRPr lang="pt-PT" sz="3200" dirty="0"/>
          </a:p>
        </p:txBody>
      </p:sp>
      <p:sp>
        <p:nvSpPr>
          <p:cNvPr id="3" name="Marcador de Posição do Rodapé 2">
            <a:extLst>
              <a:ext uri="{FF2B5EF4-FFF2-40B4-BE49-F238E27FC236}">
                <a16:creationId xmlns:a16="http://schemas.microsoft.com/office/drawing/2014/main" id="{F1ACA6F1-485C-4AB8-9AC9-85D0DAF86AF6}"/>
              </a:ext>
            </a:extLst>
          </p:cNvPr>
          <p:cNvSpPr>
            <a:spLocks noGrp="1"/>
          </p:cNvSpPr>
          <p:nvPr>
            <p:ph type="ftr" sz="quarter" idx="10"/>
          </p:nvPr>
        </p:nvSpPr>
        <p:spPr/>
        <p:txBody>
          <a:bodyPr/>
          <a:lstStyle/>
          <a:p>
            <a:r>
              <a:rPr lang="sv-SE" b="1"/>
              <a:t>Modul: Hållbart jordbruk, förvaltning av naturresurser och klimatåtgärder / Ämne: Klimatförändringar / Delämne 2: Klimatmodeller och prediktiva verktyg: Introduktion till klimatmodeller och deras roll i förståelsen av klimatförändringar</a:t>
            </a:r>
            <a:endParaRPr lang="en-US" dirty="0"/>
          </a:p>
        </p:txBody>
      </p:sp>
      <p:sp>
        <p:nvSpPr>
          <p:cNvPr id="4" name="Marcador de Posição do Número do Diapositivo 3">
            <a:extLst>
              <a:ext uri="{FF2B5EF4-FFF2-40B4-BE49-F238E27FC236}">
                <a16:creationId xmlns:a16="http://schemas.microsoft.com/office/drawing/2014/main" id="{20169411-342A-4710-BD2F-F40C343D2A26}"/>
              </a:ext>
            </a:extLst>
          </p:cNvPr>
          <p:cNvSpPr>
            <a:spLocks noGrp="1"/>
          </p:cNvSpPr>
          <p:nvPr>
            <p:ph type="sldNum" sz="quarter" idx="11"/>
          </p:nvPr>
        </p:nvSpPr>
        <p:spPr/>
        <p:txBody>
          <a:bodyPr/>
          <a:lstStyle/>
          <a:p>
            <a:fld id="{D57F1E4F-1CFF-5643-939E-217C01CDF565}" type="slidenum">
              <a:rPr lang="it-IT" smtClean="0"/>
              <a:t>16</a:t>
            </a:fld>
            <a:endParaRPr lang="it-IT" dirty="0"/>
          </a:p>
        </p:txBody>
      </p:sp>
      <p:pic>
        <p:nvPicPr>
          <p:cNvPr id="5" name="Imagem 4">
            <a:extLst>
              <a:ext uri="{FF2B5EF4-FFF2-40B4-BE49-F238E27FC236}">
                <a16:creationId xmlns:a16="http://schemas.microsoft.com/office/drawing/2014/main" id="{80396E41-4044-44EE-B1CF-4D090B91781B}"/>
              </a:ext>
            </a:extLst>
          </p:cNvPr>
          <p:cNvPicPr>
            <a:picLocks noChangeAspect="1"/>
          </p:cNvPicPr>
          <p:nvPr/>
        </p:nvPicPr>
        <p:blipFill>
          <a:blip r:embed="rId2"/>
          <a:stretch>
            <a:fillRect/>
          </a:stretch>
        </p:blipFill>
        <p:spPr>
          <a:xfrm>
            <a:off x="5761815" y="1817525"/>
            <a:ext cx="5718544" cy="4011516"/>
          </a:xfrm>
          <a:prstGeom prst="rect">
            <a:avLst/>
          </a:prstGeom>
        </p:spPr>
      </p:pic>
      <p:sp>
        <p:nvSpPr>
          <p:cNvPr id="6" name="Retângulo 5">
            <a:extLst>
              <a:ext uri="{FF2B5EF4-FFF2-40B4-BE49-F238E27FC236}">
                <a16:creationId xmlns:a16="http://schemas.microsoft.com/office/drawing/2014/main" id="{6764D59A-DB9C-4490-9B8D-7FD36EC9818D}"/>
              </a:ext>
            </a:extLst>
          </p:cNvPr>
          <p:cNvSpPr/>
          <p:nvPr/>
        </p:nvSpPr>
        <p:spPr>
          <a:xfrm>
            <a:off x="838200" y="2233113"/>
            <a:ext cx="4438475" cy="2031325"/>
          </a:xfrm>
          <a:prstGeom prst="rect">
            <a:avLst/>
          </a:prstGeom>
        </p:spPr>
        <p:txBody>
          <a:bodyPr wrap="square">
            <a:spAutoFit/>
          </a:bodyPr>
          <a:lstStyle/>
          <a:p>
            <a:pPr algn="just"/>
            <a:r>
              <a:rPr lang="en-US" dirty="0"/>
              <a:t>I takt med att </a:t>
            </a:r>
            <a:r>
              <a:rPr lang="en-US" dirty="0">
                <a:solidFill>
                  <a:schemeClr val="accent6"/>
                </a:solidFill>
              </a:rPr>
              <a:t>klimatet förändras </a:t>
            </a:r>
            <a:r>
              <a:rPr lang="en-US" dirty="0"/>
              <a:t>kommer förutsättningarna för ett optimalt jordbruk att variera, vilket påverkar produktiviteten olika beroende på region och gröda. </a:t>
            </a:r>
          </a:p>
          <a:p>
            <a:pPr algn="just"/>
            <a:r>
              <a:rPr lang="en-GB" dirty="0">
                <a:solidFill>
                  <a:schemeClr val="accent6"/>
                </a:solidFill>
              </a:rPr>
              <a:t>Jordbrukarna </a:t>
            </a:r>
            <a:r>
              <a:rPr lang="en-GB" dirty="0"/>
              <a:t>kommer att behöva </a:t>
            </a:r>
            <a:r>
              <a:rPr lang="en-GB" dirty="0">
                <a:solidFill>
                  <a:schemeClr val="accent6"/>
                </a:solidFill>
              </a:rPr>
              <a:t>anpassa </a:t>
            </a:r>
            <a:r>
              <a:rPr lang="en-GB" dirty="0"/>
              <a:t>sina metoder för att öka sin produktivitet i enlighet med sina specifika förutsättningar.</a:t>
            </a:r>
            <a:endParaRPr lang="pt-PT" dirty="0"/>
          </a:p>
        </p:txBody>
      </p:sp>
    </p:spTree>
    <p:extLst>
      <p:ext uri="{BB962C8B-B14F-4D97-AF65-F5344CB8AC3E}">
        <p14:creationId xmlns:p14="http://schemas.microsoft.com/office/powerpoint/2010/main" val="30179116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A82214-649F-4523-A13F-71BF46CFC584}"/>
              </a:ext>
            </a:extLst>
          </p:cNvPr>
          <p:cNvSpPr>
            <a:spLocks noGrp="1"/>
          </p:cNvSpPr>
          <p:nvPr>
            <p:ph type="title"/>
          </p:nvPr>
        </p:nvSpPr>
        <p:spPr/>
        <p:txBody>
          <a:bodyPr>
            <a:normAutofit/>
          </a:bodyPr>
          <a:lstStyle/>
          <a:p>
            <a:r>
              <a:rPr lang="en-US" sz="3200" dirty="0"/>
              <a:t>Effekter på jordbruksarbetare och boskap</a:t>
            </a:r>
            <a:endParaRPr lang="pt-PT" sz="3200" dirty="0"/>
          </a:p>
        </p:txBody>
      </p:sp>
      <p:sp>
        <p:nvSpPr>
          <p:cNvPr id="3" name="Marcador de Posição do Rodapé 2">
            <a:extLst>
              <a:ext uri="{FF2B5EF4-FFF2-40B4-BE49-F238E27FC236}">
                <a16:creationId xmlns:a16="http://schemas.microsoft.com/office/drawing/2014/main" id="{F1ACA6F1-485C-4AB8-9AC9-85D0DAF86AF6}"/>
              </a:ext>
            </a:extLst>
          </p:cNvPr>
          <p:cNvSpPr>
            <a:spLocks noGrp="1"/>
          </p:cNvSpPr>
          <p:nvPr>
            <p:ph type="ftr" sz="quarter" idx="10"/>
          </p:nvPr>
        </p:nvSpPr>
        <p:spPr/>
        <p:txBody>
          <a:bodyPr/>
          <a:lstStyle/>
          <a:p>
            <a:r>
              <a:rPr lang="sv-SE" b="1"/>
              <a:t>Modul: Hållbart jordbruk, förvaltning av naturresurser och klimatåtgärder / Ämne: Klimatförändringar / Delämne 2: Klimatmodeller och prediktiva verktyg: Introduktion till klimatmodeller och deras roll i förståelsen av klimatförändringar</a:t>
            </a:r>
            <a:endParaRPr lang="en-US" dirty="0"/>
          </a:p>
        </p:txBody>
      </p:sp>
      <p:sp>
        <p:nvSpPr>
          <p:cNvPr id="4" name="Marcador de Posição do Número do Diapositivo 3">
            <a:extLst>
              <a:ext uri="{FF2B5EF4-FFF2-40B4-BE49-F238E27FC236}">
                <a16:creationId xmlns:a16="http://schemas.microsoft.com/office/drawing/2014/main" id="{20169411-342A-4710-BD2F-F40C343D2A26}"/>
              </a:ext>
            </a:extLst>
          </p:cNvPr>
          <p:cNvSpPr>
            <a:spLocks noGrp="1"/>
          </p:cNvSpPr>
          <p:nvPr>
            <p:ph type="sldNum" sz="quarter" idx="11"/>
          </p:nvPr>
        </p:nvSpPr>
        <p:spPr/>
        <p:txBody>
          <a:bodyPr/>
          <a:lstStyle/>
          <a:p>
            <a:fld id="{D57F1E4F-1CFF-5643-939E-217C01CDF565}" type="slidenum">
              <a:rPr lang="it-IT" smtClean="0"/>
              <a:t>17</a:t>
            </a:fld>
            <a:endParaRPr lang="it-IT" dirty="0"/>
          </a:p>
        </p:txBody>
      </p:sp>
      <p:sp>
        <p:nvSpPr>
          <p:cNvPr id="6" name="Retângulo 5">
            <a:extLst>
              <a:ext uri="{FF2B5EF4-FFF2-40B4-BE49-F238E27FC236}">
                <a16:creationId xmlns:a16="http://schemas.microsoft.com/office/drawing/2014/main" id="{FDB352BC-A755-4B1D-905F-DD3F6FE7A4DE}"/>
              </a:ext>
            </a:extLst>
          </p:cNvPr>
          <p:cNvSpPr/>
          <p:nvPr/>
        </p:nvSpPr>
        <p:spPr>
          <a:xfrm>
            <a:off x="623581" y="1476462"/>
            <a:ext cx="10730219" cy="4154984"/>
          </a:xfrm>
          <a:prstGeom prst="rect">
            <a:avLst/>
          </a:prstGeom>
        </p:spPr>
        <p:txBody>
          <a:bodyPr wrap="square">
            <a:spAutoFit/>
          </a:bodyPr>
          <a:lstStyle/>
          <a:p>
            <a:pPr algn="just">
              <a:spcBef>
                <a:spcPts val="600"/>
              </a:spcBef>
            </a:pPr>
            <a:r>
              <a:rPr lang="en-US" dirty="0"/>
              <a:t>Värme och luftfuktighet kan påverka hälsan och produktiviteten hos djur som föds upp för kött, mjölk och ägg. Dessutom kommer boskap att utsättas för direkt stress från värme och indirekt från minskad kvalitet på deras livsmedelsförsörjning.</a:t>
            </a:r>
          </a:p>
          <a:p>
            <a:pPr algn="just">
              <a:spcBef>
                <a:spcPts val="600"/>
              </a:spcBef>
            </a:pPr>
            <a:r>
              <a:rPr lang="en-US" dirty="0"/>
              <a:t>Jordbruksarbetare utsätts också för klimatrelaterade hälsorisker, t.ex. exponering för värme och andra extrema väderförhållanden, ökad exponering för bekämpningsmedel på grund av ökad förekomst av skadedjur, sjukdomsbärande skadedjur som myggor och fästingar samt försämrad luftkvalitet.</a:t>
            </a:r>
          </a:p>
          <a:p>
            <a:pPr algn="just">
              <a:spcBef>
                <a:spcPts val="600"/>
              </a:spcBef>
            </a:pPr>
            <a:r>
              <a:rPr lang="en-US" dirty="0"/>
              <a:t>Klimatförändringarna hotar att omintetgöra de framsteg som hittills gjorts i kampen mot hunger och undernäring, vilket framhålls i IPCC AR5. Klimatförändringarna ökar och intensifierar riskerna för livsmedelsförsörjningen i de mest utsatta länderna och befolkningarna. Fyra av de åtta viktigaste riskerna till följd av klimatförändringarna som identifierats av IPCC AR5 har direkta konsekvenser för livsmedelsförsörjningen: </a:t>
            </a:r>
          </a:p>
          <a:p>
            <a:pPr marL="285750" indent="-285750" algn="just">
              <a:spcBef>
                <a:spcPts val="600"/>
              </a:spcBef>
              <a:buClr>
                <a:schemeClr val="accent6"/>
              </a:buClr>
              <a:buFont typeface="Arial" panose="020B0604020202020204" pitchFamily="34" charset="0"/>
              <a:buChar char="•"/>
            </a:pPr>
            <a:r>
              <a:rPr lang="en-US" dirty="0"/>
              <a:t>Förlust av försörjningsmöjligheter och inkomster på landsbygden,</a:t>
            </a:r>
          </a:p>
          <a:p>
            <a:pPr marL="285750" indent="-285750" algn="just">
              <a:spcBef>
                <a:spcPts val="600"/>
              </a:spcBef>
              <a:buClr>
                <a:schemeClr val="accent6"/>
              </a:buClr>
              <a:buFont typeface="Arial" panose="020B0604020202020204" pitchFamily="34" charset="0"/>
              <a:buChar char="•"/>
            </a:pPr>
            <a:r>
              <a:rPr lang="en-US" dirty="0"/>
              <a:t>Förlust av marina ekosystem och kustekosystem samt av försörjningsmöjligheter, </a:t>
            </a:r>
          </a:p>
          <a:p>
            <a:pPr marL="285750" indent="-285750" algn="just">
              <a:spcBef>
                <a:spcPts val="600"/>
              </a:spcBef>
              <a:buClr>
                <a:schemeClr val="accent6"/>
              </a:buClr>
              <a:buFont typeface="Arial" panose="020B0604020202020204" pitchFamily="34" charset="0"/>
              <a:buChar char="•"/>
            </a:pPr>
            <a:r>
              <a:rPr lang="en-US" dirty="0"/>
              <a:t>Förlust av ekosystem på land och i inlandsvatten samt av försörjningsmöjligheter, </a:t>
            </a:r>
          </a:p>
          <a:p>
            <a:pPr marL="285750" indent="-285750" algn="just">
              <a:spcBef>
                <a:spcPts val="600"/>
              </a:spcBef>
              <a:buClr>
                <a:schemeClr val="accent6"/>
              </a:buClr>
              <a:buFont typeface="Arial" panose="020B0604020202020204" pitchFamily="34" charset="0"/>
              <a:buChar char="•"/>
            </a:pPr>
            <a:r>
              <a:rPr lang="en-US" dirty="0"/>
              <a:t>Osäker livsmedelsförsörjning och sammanbrott i livsmedelssystemen.</a:t>
            </a:r>
          </a:p>
        </p:txBody>
      </p:sp>
    </p:spTree>
    <p:extLst>
      <p:ext uri="{BB962C8B-B14F-4D97-AF65-F5344CB8AC3E}">
        <p14:creationId xmlns:p14="http://schemas.microsoft.com/office/powerpoint/2010/main" val="10817376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A82214-649F-4523-A13F-71BF46CFC584}"/>
              </a:ext>
            </a:extLst>
          </p:cNvPr>
          <p:cNvSpPr>
            <a:spLocks noGrp="1"/>
          </p:cNvSpPr>
          <p:nvPr>
            <p:ph type="title"/>
          </p:nvPr>
        </p:nvSpPr>
        <p:spPr/>
        <p:txBody>
          <a:bodyPr>
            <a:normAutofit/>
          </a:bodyPr>
          <a:lstStyle/>
          <a:p>
            <a:r>
              <a:rPr lang="en-US" sz="3200" dirty="0"/>
              <a:t>Effekter på jordbruksarbetare och boskap</a:t>
            </a:r>
            <a:endParaRPr lang="pt-PT" sz="3200" dirty="0"/>
          </a:p>
        </p:txBody>
      </p:sp>
      <p:sp>
        <p:nvSpPr>
          <p:cNvPr id="3" name="Marcador de Posição do Rodapé 2">
            <a:extLst>
              <a:ext uri="{FF2B5EF4-FFF2-40B4-BE49-F238E27FC236}">
                <a16:creationId xmlns:a16="http://schemas.microsoft.com/office/drawing/2014/main" id="{F1ACA6F1-485C-4AB8-9AC9-85D0DAF86AF6}"/>
              </a:ext>
            </a:extLst>
          </p:cNvPr>
          <p:cNvSpPr>
            <a:spLocks noGrp="1"/>
          </p:cNvSpPr>
          <p:nvPr>
            <p:ph type="ftr" sz="quarter" idx="10"/>
          </p:nvPr>
        </p:nvSpPr>
        <p:spPr/>
        <p:txBody>
          <a:bodyPr/>
          <a:lstStyle/>
          <a:p>
            <a:r>
              <a:rPr lang="sv-SE" b="1"/>
              <a:t>Modul: Hållbart jordbruk, förvaltning av naturresurser och klimatåtgärder / Ämne: Klimatförändringar / Delämne 2: Klimatmodeller och prediktiva verktyg: Introduktion till klimatmodeller och deras roll i förståelsen av klimatförändringar</a:t>
            </a:r>
            <a:endParaRPr lang="en-US" dirty="0"/>
          </a:p>
        </p:txBody>
      </p:sp>
      <p:sp>
        <p:nvSpPr>
          <p:cNvPr id="4" name="Marcador de Posição do Número do Diapositivo 3">
            <a:extLst>
              <a:ext uri="{FF2B5EF4-FFF2-40B4-BE49-F238E27FC236}">
                <a16:creationId xmlns:a16="http://schemas.microsoft.com/office/drawing/2014/main" id="{20169411-342A-4710-BD2F-F40C343D2A26}"/>
              </a:ext>
            </a:extLst>
          </p:cNvPr>
          <p:cNvSpPr>
            <a:spLocks noGrp="1"/>
          </p:cNvSpPr>
          <p:nvPr>
            <p:ph type="sldNum" sz="quarter" idx="11"/>
          </p:nvPr>
        </p:nvSpPr>
        <p:spPr/>
        <p:txBody>
          <a:bodyPr/>
          <a:lstStyle/>
          <a:p>
            <a:fld id="{D57F1E4F-1CFF-5643-939E-217C01CDF565}" type="slidenum">
              <a:rPr lang="it-IT" smtClean="0"/>
              <a:t>18</a:t>
            </a:fld>
            <a:endParaRPr lang="it-IT" dirty="0"/>
          </a:p>
        </p:txBody>
      </p:sp>
      <p:pic>
        <p:nvPicPr>
          <p:cNvPr id="5" name="Imagem 4">
            <a:extLst>
              <a:ext uri="{FF2B5EF4-FFF2-40B4-BE49-F238E27FC236}">
                <a16:creationId xmlns:a16="http://schemas.microsoft.com/office/drawing/2014/main" id="{CDD6E6A0-A2B6-4641-B6AC-512B073192FF}"/>
              </a:ext>
            </a:extLst>
          </p:cNvPr>
          <p:cNvPicPr>
            <a:picLocks noChangeAspect="1"/>
          </p:cNvPicPr>
          <p:nvPr/>
        </p:nvPicPr>
        <p:blipFill>
          <a:blip r:embed="rId2"/>
          <a:stretch>
            <a:fillRect/>
          </a:stretch>
        </p:blipFill>
        <p:spPr>
          <a:xfrm>
            <a:off x="2224496" y="2019080"/>
            <a:ext cx="6216227" cy="3517653"/>
          </a:xfrm>
          <a:prstGeom prst="rect">
            <a:avLst/>
          </a:prstGeom>
        </p:spPr>
      </p:pic>
    </p:spTree>
    <p:extLst>
      <p:ext uri="{BB962C8B-B14F-4D97-AF65-F5344CB8AC3E}">
        <p14:creationId xmlns:p14="http://schemas.microsoft.com/office/powerpoint/2010/main" val="4199652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m 13">
            <a:extLst>
              <a:ext uri="{FF2B5EF4-FFF2-40B4-BE49-F238E27FC236}">
                <a16:creationId xmlns:a16="http://schemas.microsoft.com/office/drawing/2014/main" id="{73E1A4B7-0EC0-4A91-92BB-C6F4CD15B3B5}"/>
              </a:ext>
            </a:extLst>
          </p:cNvPr>
          <p:cNvPicPr>
            <a:picLocks noChangeAspect="1"/>
          </p:cNvPicPr>
          <p:nvPr/>
        </p:nvPicPr>
        <p:blipFill>
          <a:blip r:embed="rId2"/>
          <a:stretch>
            <a:fillRect/>
          </a:stretch>
        </p:blipFill>
        <p:spPr>
          <a:xfrm>
            <a:off x="9611414" y="4131233"/>
            <a:ext cx="2176190" cy="1913377"/>
          </a:xfrm>
          <a:prstGeom prst="rect">
            <a:avLst/>
          </a:prstGeom>
        </p:spPr>
      </p:pic>
      <p:sp>
        <p:nvSpPr>
          <p:cNvPr id="2" name="Título 1">
            <a:extLst>
              <a:ext uri="{FF2B5EF4-FFF2-40B4-BE49-F238E27FC236}">
                <a16:creationId xmlns:a16="http://schemas.microsoft.com/office/drawing/2014/main" id="{00A82214-649F-4523-A13F-71BF46CFC584}"/>
              </a:ext>
            </a:extLst>
          </p:cNvPr>
          <p:cNvSpPr>
            <a:spLocks noGrp="1"/>
          </p:cNvSpPr>
          <p:nvPr>
            <p:ph type="title"/>
          </p:nvPr>
        </p:nvSpPr>
        <p:spPr>
          <a:xfrm>
            <a:off x="838200" y="966264"/>
            <a:ext cx="10515600" cy="803814"/>
          </a:xfrm>
        </p:spPr>
        <p:txBody>
          <a:bodyPr>
            <a:normAutofit/>
          </a:bodyPr>
          <a:lstStyle/>
          <a:p>
            <a:r>
              <a:rPr lang="en-US" sz="3200" dirty="0"/>
              <a:t>Vad kan göras?</a:t>
            </a:r>
            <a:endParaRPr lang="pt-PT" sz="3200" dirty="0"/>
          </a:p>
        </p:txBody>
      </p:sp>
      <p:sp>
        <p:nvSpPr>
          <p:cNvPr id="3" name="Marcador de Posição do Rodapé 2">
            <a:extLst>
              <a:ext uri="{FF2B5EF4-FFF2-40B4-BE49-F238E27FC236}">
                <a16:creationId xmlns:a16="http://schemas.microsoft.com/office/drawing/2014/main" id="{F1ACA6F1-485C-4AB8-9AC9-85D0DAF86AF6}"/>
              </a:ext>
            </a:extLst>
          </p:cNvPr>
          <p:cNvSpPr>
            <a:spLocks noGrp="1"/>
          </p:cNvSpPr>
          <p:nvPr>
            <p:ph type="ftr" sz="quarter" idx="10"/>
          </p:nvPr>
        </p:nvSpPr>
        <p:spPr/>
        <p:txBody>
          <a:bodyPr/>
          <a:lstStyle/>
          <a:p>
            <a:r>
              <a:rPr lang="sv-SE" b="1"/>
              <a:t>Modul: Hållbart jordbruk, förvaltning av naturresurser och klimatåtgärder / Ämne: Klimatförändringar / Delämne 2: Klimatmodeller och prediktiva verktyg: Introduktion till klimatmodeller och deras roll i förståelsen av klimatförändringar</a:t>
            </a:r>
            <a:endParaRPr lang="en-US" dirty="0"/>
          </a:p>
        </p:txBody>
      </p:sp>
      <p:sp>
        <p:nvSpPr>
          <p:cNvPr id="4" name="Marcador de Posição do Número do Diapositivo 3">
            <a:extLst>
              <a:ext uri="{FF2B5EF4-FFF2-40B4-BE49-F238E27FC236}">
                <a16:creationId xmlns:a16="http://schemas.microsoft.com/office/drawing/2014/main" id="{20169411-342A-4710-BD2F-F40C343D2A26}"/>
              </a:ext>
            </a:extLst>
          </p:cNvPr>
          <p:cNvSpPr>
            <a:spLocks noGrp="1"/>
          </p:cNvSpPr>
          <p:nvPr>
            <p:ph type="sldNum" sz="quarter" idx="11"/>
          </p:nvPr>
        </p:nvSpPr>
        <p:spPr/>
        <p:txBody>
          <a:bodyPr/>
          <a:lstStyle/>
          <a:p>
            <a:fld id="{D57F1E4F-1CFF-5643-939E-217C01CDF565}" type="slidenum">
              <a:rPr lang="it-IT" smtClean="0"/>
              <a:t>19</a:t>
            </a:fld>
            <a:endParaRPr lang="it-IT" dirty="0"/>
          </a:p>
        </p:txBody>
      </p:sp>
      <p:sp>
        <p:nvSpPr>
          <p:cNvPr id="5" name="Retângulo 4">
            <a:extLst>
              <a:ext uri="{FF2B5EF4-FFF2-40B4-BE49-F238E27FC236}">
                <a16:creationId xmlns:a16="http://schemas.microsoft.com/office/drawing/2014/main" id="{9B873B1F-C2B9-4799-AC1F-DC97ED2F98D8}"/>
              </a:ext>
            </a:extLst>
          </p:cNvPr>
          <p:cNvSpPr/>
          <p:nvPr/>
        </p:nvSpPr>
        <p:spPr>
          <a:xfrm>
            <a:off x="838200" y="1737598"/>
            <a:ext cx="10184934" cy="1200329"/>
          </a:xfrm>
          <a:prstGeom prst="rect">
            <a:avLst/>
          </a:prstGeom>
        </p:spPr>
        <p:txBody>
          <a:bodyPr wrap="square">
            <a:spAutoFit/>
          </a:bodyPr>
          <a:lstStyle/>
          <a:p>
            <a:pPr algn="just"/>
            <a:r>
              <a:rPr lang="en-US" dirty="0"/>
              <a:t>Det är mycket viktigt att engagera studenter, nyckelpersoner och beslutsfattare i diskussionerna om klimatförändringarna. Därför är det viktigt att avsätta tid för att diskutera klimatförändringarnas effekter på jordbruket och samtidigt överväga vilka anpassningar som kan vara genomförbara för jordbrukare och </a:t>
            </a:r>
            <a:r>
              <a:rPr lang="en-US" dirty="0" err="1"/>
              <a:t>landägare</a:t>
            </a:r>
            <a:r>
              <a:rPr lang="en-US" dirty="0"/>
              <a:t>. Med tanke på detta kan några förslag vara följande:</a:t>
            </a:r>
          </a:p>
        </p:txBody>
      </p:sp>
      <p:pic>
        <p:nvPicPr>
          <p:cNvPr id="6" name="Imagem 5">
            <a:extLst>
              <a:ext uri="{FF2B5EF4-FFF2-40B4-BE49-F238E27FC236}">
                <a16:creationId xmlns:a16="http://schemas.microsoft.com/office/drawing/2014/main" id="{0396DD67-B69C-4825-B67A-404BE99C802A}"/>
              </a:ext>
            </a:extLst>
          </p:cNvPr>
          <p:cNvPicPr>
            <a:picLocks noChangeAspect="1"/>
          </p:cNvPicPr>
          <p:nvPr/>
        </p:nvPicPr>
        <p:blipFill>
          <a:blip r:embed="rId3"/>
          <a:stretch>
            <a:fillRect/>
          </a:stretch>
        </p:blipFill>
        <p:spPr>
          <a:xfrm>
            <a:off x="7398385" y="3274825"/>
            <a:ext cx="2303910" cy="1290498"/>
          </a:xfrm>
          <a:prstGeom prst="rect">
            <a:avLst/>
          </a:prstGeom>
        </p:spPr>
      </p:pic>
      <p:sp>
        <p:nvSpPr>
          <p:cNvPr id="11" name="Retângulo 10">
            <a:extLst>
              <a:ext uri="{FF2B5EF4-FFF2-40B4-BE49-F238E27FC236}">
                <a16:creationId xmlns:a16="http://schemas.microsoft.com/office/drawing/2014/main" id="{10FFC852-1B54-45EF-A7C6-C5652B991D0D}"/>
              </a:ext>
            </a:extLst>
          </p:cNvPr>
          <p:cNvSpPr/>
          <p:nvPr/>
        </p:nvSpPr>
        <p:spPr>
          <a:xfrm>
            <a:off x="838200" y="2925291"/>
            <a:ext cx="10515600" cy="369332"/>
          </a:xfrm>
          <a:prstGeom prst="rect">
            <a:avLst/>
          </a:prstGeom>
        </p:spPr>
        <p:txBody>
          <a:bodyPr wrap="square">
            <a:spAutoFit/>
          </a:bodyPr>
          <a:lstStyle/>
          <a:p>
            <a:pPr marL="285750" indent="-285750">
              <a:buClr>
                <a:schemeClr val="accent6"/>
              </a:buClr>
              <a:buFont typeface="Arial" panose="020B0604020202020204" pitchFamily="34" charset="0"/>
              <a:buChar char="•"/>
            </a:pPr>
            <a:r>
              <a:rPr lang="en-US" dirty="0"/>
              <a:t>Plantera en trädgård som lockar pollinerare med inhemska arter, som hjälper bin och fjärilar att trivas;</a:t>
            </a:r>
            <a:endParaRPr lang="pt-PT" dirty="0"/>
          </a:p>
        </p:txBody>
      </p:sp>
      <p:sp>
        <p:nvSpPr>
          <p:cNvPr id="12" name="Retângulo 11">
            <a:extLst>
              <a:ext uri="{FF2B5EF4-FFF2-40B4-BE49-F238E27FC236}">
                <a16:creationId xmlns:a16="http://schemas.microsoft.com/office/drawing/2014/main" id="{E4F56074-24FB-4C01-83F2-150C411D4261}"/>
              </a:ext>
            </a:extLst>
          </p:cNvPr>
          <p:cNvSpPr/>
          <p:nvPr/>
        </p:nvSpPr>
        <p:spPr>
          <a:xfrm>
            <a:off x="838200" y="3546806"/>
            <a:ext cx="6096000" cy="923330"/>
          </a:xfrm>
          <a:prstGeom prst="rect">
            <a:avLst/>
          </a:prstGeom>
        </p:spPr>
        <p:txBody>
          <a:bodyPr>
            <a:spAutoFit/>
          </a:bodyPr>
          <a:lstStyle/>
          <a:p>
            <a:pPr marL="285750" indent="-285750" algn="just">
              <a:buClr>
                <a:schemeClr val="accent6"/>
              </a:buClr>
              <a:buFont typeface="Arial" panose="020B0604020202020204" pitchFamily="34" charset="0"/>
              <a:buChar char="•"/>
            </a:pPr>
            <a:r>
              <a:rPr lang="en-US" dirty="0"/>
              <a:t>Införliva forskning i produktionen, särskilt när det gäller att förbättra pollineringen och minska användningen av bekämpningsmedel;</a:t>
            </a:r>
            <a:endParaRPr lang="pt-PT" dirty="0"/>
          </a:p>
        </p:txBody>
      </p:sp>
      <p:sp>
        <p:nvSpPr>
          <p:cNvPr id="13" name="Retângulo 12">
            <a:extLst>
              <a:ext uri="{FF2B5EF4-FFF2-40B4-BE49-F238E27FC236}">
                <a16:creationId xmlns:a16="http://schemas.microsoft.com/office/drawing/2014/main" id="{BCD0910B-CD84-42AA-92D0-074E46202D44}"/>
              </a:ext>
            </a:extLst>
          </p:cNvPr>
          <p:cNvSpPr/>
          <p:nvPr/>
        </p:nvSpPr>
        <p:spPr>
          <a:xfrm>
            <a:off x="838200" y="4764757"/>
            <a:ext cx="6096000" cy="646331"/>
          </a:xfrm>
          <a:prstGeom prst="rect">
            <a:avLst/>
          </a:prstGeom>
        </p:spPr>
        <p:txBody>
          <a:bodyPr>
            <a:spAutoFit/>
          </a:bodyPr>
          <a:lstStyle/>
          <a:p>
            <a:pPr marL="285750" indent="-285750">
              <a:buClr>
                <a:schemeClr val="accent6"/>
              </a:buClr>
              <a:buFont typeface="Arial" panose="020B0604020202020204" pitchFamily="34" charset="0"/>
              <a:buChar char="•"/>
            </a:pPr>
            <a:r>
              <a:rPr lang="en-US" dirty="0"/>
              <a:t>Införliva klimatsmarta jordbruksmetoder för att anpassa skötseln av grödor;</a:t>
            </a:r>
            <a:endParaRPr lang="pt-PT" dirty="0"/>
          </a:p>
        </p:txBody>
      </p:sp>
    </p:spTree>
    <p:extLst>
      <p:ext uri="{BB962C8B-B14F-4D97-AF65-F5344CB8AC3E}">
        <p14:creationId xmlns:p14="http://schemas.microsoft.com/office/powerpoint/2010/main" val="2730746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6E59C6D-D429-7C7B-0228-FB62CC45C25D}"/>
              </a:ext>
            </a:extLst>
          </p:cNvPr>
          <p:cNvSpPr>
            <a:spLocks noGrp="1"/>
          </p:cNvSpPr>
          <p:nvPr>
            <p:ph type="ctrTitle"/>
          </p:nvPr>
        </p:nvSpPr>
        <p:spPr>
          <a:xfrm>
            <a:off x="1065402" y="2266010"/>
            <a:ext cx="10061196" cy="2927430"/>
          </a:xfrm>
        </p:spPr>
        <p:txBody>
          <a:bodyPr>
            <a:noAutofit/>
          </a:bodyPr>
          <a:lstStyle/>
          <a:p>
            <a:r>
              <a:rPr lang="en-GB" sz="4400" b="1" dirty="0">
                <a:solidFill>
                  <a:srgbClr val="94C020"/>
                </a:solidFill>
                <a:latin typeface="+mn-lt"/>
              </a:rPr>
              <a:t>Kurs: YRKESUTBILDNING</a:t>
            </a:r>
            <a:br>
              <a:rPr lang="en-GB" sz="4400" b="1" dirty="0">
                <a:solidFill>
                  <a:srgbClr val="94C020"/>
                </a:solidFill>
                <a:latin typeface="+mn-lt"/>
              </a:rPr>
            </a:br>
            <a:r>
              <a:rPr lang="en-GB" sz="4400" b="1" dirty="0">
                <a:solidFill>
                  <a:srgbClr val="94C020"/>
                </a:solidFill>
                <a:latin typeface="+mn-lt"/>
              </a:rPr>
              <a:t>Modul: </a:t>
            </a:r>
            <a:r>
              <a:rPr lang="en-US" sz="4400" dirty="0"/>
              <a:t>Hållbart jordbruk, förvaltning av naturresurser och klimatåtgärder</a:t>
            </a:r>
            <a:br>
              <a:rPr lang="en-GB" sz="4400" dirty="0"/>
            </a:br>
            <a:r>
              <a:rPr lang="en-GB" sz="4400" dirty="0" err="1"/>
              <a:t>Ämne</a:t>
            </a:r>
            <a:r>
              <a:rPr lang="en-GB" sz="4400" b="1" dirty="0">
                <a:solidFill>
                  <a:srgbClr val="94C020"/>
                </a:solidFill>
                <a:latin typeface="+mn-lt"/>
              </a:rPr>
              <a:t>: </a:t>
            </a:r>
            <a:r>
              <a:rPr lang="en-GB" sz="4400" dirty="0"/>
              <a:t>Klimatförändringar</a:t>
            </a:r>
            <a:endParaRPr lang="en-GB" sz="4400" b="1" dirty="0">
              <a:solidFill>
                <a:srgbClr val="94C020"/>
              </a:solidFill>
              <a:latin typeface="+mn-lt"/>
            </a:endParaRPr>
          </a:p>
        </p:txBody>
      </p:sp>
      <p:sp>
        <p:nvSpPr>
          <p:cNvPr id="3" name="Sottotitolo 2">
            <a:extLst>
              <a:ext uri="{FF2B5EF4-FFF2-40B4-BE49-F238E27FC236}">
                <a16:creationId xmlns:a16="http://schemas.microsoft.com/office/drawing/2014/main" id="{153480B5-24EA-F078-8AFA-9CEF6872103E}"/>
              </a:ext>
            </a:extLst>
          </p:cNvPr>
          <p:cNvSpPr>
            <a:spLocks noGrp="1"/>
          </p:cNvSpPr>
          <p:nvPr>
            <p:ph type="subTitle" idx="1"/>
          </p:nvPr>
        </p:nvSpPr>
        <p:spPr>
          <a:xfrm>
            <a:off x="1524000" y="5897788"/>
            <a:ext cx="9144000" cy="561735"/>
          </a:xfrm>
        </p:spPr>
        <p:txBody>
          <a:bodyPr/>
          <a:lstStyle/>
          <a:p>
            <a:pPr marL="0" indent="0">
              <a:buNone/>
            </a:pPr>
            <a:r>
              <a:rPr lang="en-GB" dirty="0">
                <a:solidFill>
                  <a:schemeClr val="tx1">
                    <a:lumMod val="65000"/>
                    <a:lumOff val="35000"/>
                  </a:schemeClr>
                </a:solidFill>
              </a:rPr>
              <a:t>Författare</a:t>
            </a:r>
            <a:r>
              <a:rPr lang="it-IT" dirty="0">
                <a:solidFill>
                  <a:schemeClr val="tx1">
                    <a:lumMod val="65000"/>
                    <a:lumOff val="35000"/>
                  </a:schemeClr>
                </a:solidFill>
              </a:rPr>
              <a:t>: </a:t>
            </a:r>
            <a:r>
              <a:rPr lang="en-GB" dirty="0"/>
              <a:t>UAZORES</a:t>
            </a:r>
            <a:endParaRPr lang="it-IT" dirty="0">
              <a:solidFill>
                <a:schemeClr val="tx1">
                  <a:lumMod val="65000"/>
                  <a:lumOff val="35000"/>
                </a:schemeClr>
              </a:solidFill>
            </a:endParaRPr>
          </a:p>
        </p:txBody>
      </p:sp>
    </p:spTree>
    <p:extLst>
      <p:ext uri="{BB962C8B-B14F-4D97-AF65-F5344CB8AC3E}">
        <p14:creationId xmlns:p14="http://schemas.microsoft.com/office/powerpoint/2010/main" val="2365202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A82214-649F-4523-A13F-71BF46CFC584}"/>
              </a:ext>
            </a:extLst>
          </p:cNvPr>
          <p:cNvSpPr>
            <a:spLocks noGrp="1"/>
          </p:cNvSpPr>
          <p:nvPr>
            <p:ph type="title"/>
          </p:nvPr>
        </p:nvSpPr>
        <p:spPr>
          <a:xfrm>
            <a:off x="838200" y="966264"/>
            <a:ext cx="10515600" cy="803814"/>
          </a:xfrm>
        </p:spPr>
        <p:txBody>
          <a:bodyPr>
            <a:normAutofit/>
          </a:bodyPr>
          <a:lstStyle/>
          <a:p>
            <a:r>
              <a:rPr lang="en-US" sz="3200" dirty="0"/>
              <a:t>Vad kan göras?</a:t>
            </a:r>
            <a:endParaRPr lang="pt-PT" sz="3200" dirty="0"/>
          </a:p>
        </p:txBody>
      </p:sp>
      <p:sp>
        <p:nvSpPr>
          <p:cNvPr id="3" name="Marcador de Posição do Rodapé 2">
            <a:extLst>
              <a:ext uri="{FF2B5EF4-FFF2-40B4-BE49-F238E27FC236}">
                <a16:creationId xmlns:a16="http://schemas.microsoft.com/office/drawing/2014/main" id="{F1ACA6F1-485C-4AB8-9AC9-85D0DAF86AF6}"/>
              </a:ext>
            </a:extLst>
          </p:cNvPr>
          <p:cNvSpPr>
            <a:spLocks noGrp="1"/>
          </p:cNvSpPr>
          <p:nvPr>
            <p:ph type="ftr" sz="quarter" idx="10"/>
          </p:nvPr>
        </p:nvSpPr>
        <p:spPr/>
        <p:txBody>
          <a:bodyPr/>
          <a:lstStyle/>
          <a:p>
            <a:r>
              <a:rPr lang="sv-SE" b="1"/>
              <a:t>Modul: Hållbart jordbruk, förvaltning av naturresurser och klimatåtgärder / Ämne: Klimatförändringar / Delämne 2: Klimatmodeller och prediktiva verktyg: Introduktion till klimatmodeller och deras roll i förståelsen av klimatförändringar</a:t>
            </a:r>
            <a:endParaRPr lang="en-US" dirty="0"/>
          </a:p>
        </p:txBody>
      </p:sp>
      <p:sp>
        <p:nvSpPr>
          <p:cNvPr id="4" name="Marcador de Posição do Número do Diapositivo 3">
            <a:extLst>
              <a:ext uri="{FF2B5EF4-FFF2-40B4-BE49-F238E27FC236}">
                <a16:creationId xmlns:a16="http://schemas.microsoft.com/office/drawing/2014/main" id="{20169411-342A-4710-BD2F-F40C343D2A26}"/>
              </a:ext>
            </a:extLst>
          </p:cNvPr>
          <p:cNvSpPr>
            <a:spLocks noGrp="1"/>
          </p:cNvSpPr>
          <p:nvPr>
            <p:ph type="sldNum" sz="quarter" idx="11"/>
          </p:nvPr>
        </p:nvSpPr>
        <p:spPr/>
        <p:txBody>
          <a:bodyPr/>
          <a:lstStyle/>
          <a:p>
            <a:fld id="{D57F1E4F-1CFF-5643-939E-217C01CDF565}" type="slidenum">
              <a:rPr lang="it-IT" smtClean="0"/>
              <a:t>20</a:t>
            </a:fld>
            <a:endParaRPr lang="it-IT" dirty="0"/>
          </a:p>
        </p:txBody>
      </p:sp>
      <p:sp>
        <p:nvSpPr>
          <p:cNvPr id="5" name="Retângulo 4">
            <a:extLst>
              <a:ext uri="{FF2B5EF4-FFF2-40B4-BE49-F238E27FC236}">
                <a16:creationId xmlns:a16="http://schemas.microsoft.com/office/drawing/2014/main" id="{9B873B1F-C2B9-4799-AC1F-DC97ED2F98D8}"/>
              </a:ext>
            </a:extLst>
          </p:cNvPr>
          <p:cNvSpPr/>
          <p:nvPr/>
        </p:nvSpPr>
        <p:spPr>
          <a:xfrm>
            <a:off x="838200" y="1737598"/>
            <a:ext cx="10184934" cy="1572866"/>
          </a:xfrm>
          <a:prstGeom prst="rect">
            <a:avLst/>
          </a:prstGeom>
        </p:spPr>
        <p:txBody>
          <a:bodyPr wrap="square">
            <a:spAutoFit/>
          </a:bodyPr>
          <a:lstStyle/>
          <a:p>
            <a:pPr algn="just"/>
            <a:r>
              <a:rPr lang="en-US" dirty="0"/>
              <a:t>Det är mycket viktigt att engagera studenter, nyckelpersoner och beslutsfattare i diskussionerna om klimatförändringarna. Därför är det viktigt att avsätta tid för att diskutera klimatförändringarnas effekter på jordbruket och samtidigt överväga vilka anpassningar som kan vara genomförbara för jordbrukare och ranchägare. Med tanke på detta kan några förslag vara följande:</a:t>
            </a:r>
          </a:p>
          <a:p>
            <a:pPr marL="285750" indent="-285750" algn="just">
              <a:lnSpc>
                <a:spcPct val="150000"/>
              </a:lnSpc>
              <a:buClr>
                <a:schemeClr val="accent6"/>
              </a:buClr>
              <a:buFont typeface="Arial" panose="020B0604020202020204" pitchFamily="34" charset="0"/>
              <a:buChar char="•"/>
            </a:pPr>
            <a:r>
              <a:rPr lang="en-US" dirty="0"/>
              <a:t>Återvinna metan eller minska utsläppen från boskapsuppfödare; </a:t>
            </a:r>
          </a:p>
        </p:txBody>
      </p:sp>
      <p:pic>
        <p:nvPicPr>
          <p:cNvPr id="7" name="Imagem 6">
            <a:extLst>
              <a:ext uri="{FF2B5EF4-FFF2-40B4-BE49-F238E27FC236}">
                <a16:creationId xmlns:a16="http://schemas.microsoft.com/office/drawing/2014/main" id="{92777442-CBD3-4248-BCF3-0E37AA18C675}"/>
              </a:ext>
            </a:extLst>
          </p:cNvPr>
          <p:cNvPicPr>
            <a:picLocks noChangeAspect="1"/>
          </p:cNvPicPr>
          <p:nvPr/>
        </p:nvPicPr>
        <p:blipFill>
          <a:blip r:embed="rId2"/>
          <a:stretch>
            <a:fillRect/>
          </a:stretch>
        </p:blipFill>
        <p:spPr>
          <a:xfrm>
            <a:off x="7681654" y="3188938"/>
            <a:ext cx="3214946" cy="2403863"/>
          </a:xfrm>
          <a:prstGeom prst="rect">
            <a:avLst/>
          </a:prstGeom>
        </p:spPr>
      </p:pic>
      <p:sp>
        <p:nvSpPr>
          <p:cNvPr id="8" name="Retângulo 7">
            <a:extLst>
              <a:ext uri="{FF2B5EF4-FFF2-40B4-BE49-F238E27FC236}">
                <a16:creationId xmlns:a16="http://schemas.microsoft.com/office/drawing/2014/main" id="{0AF5CDA6-6A76-4284-B34A-FB597486237B}"/>
              </a:ext>
            </a:extLst>
          </p:cNvPr>
          <p:cNvSpPr/>
          <p:nvPr/>
        </p:nvSpPr>
        <p:spPr>
          <a:xfrm>
            <a:off x="838200" y="3633373"/>
            <a:ext cx="6096000" cy="923330"/>
          </a:xfrm>
          <a:prstGeom prst="rect">
            <a:avLst/>
          </a:prstGeom>
        </p:spPr>
        <p:txBody>
          <a:bodyPr>
            <a:spAutoFit/>
          </a:bodyPr>
          <a:lstStyle/>
          <a:p>
            <a:pPr marL="285750" indent="-285750">
              <a:buClr>
                <a:schemeClr val="accent6"/>
              </a:buClr>
              <a:buFont typeface="Arial" panose="020B0604020202020204" pitchFamily="34" charset="0"/>
              <a:buChar char="•"/>
            </a:pPr>
            <a:r>
              <a:rPr lang="en-US" dirty="0"/>
              <a:t>Förbättra appliceringen av gödselmedel för att undvika avrinning;</a:t>
            </a:r>
          </a:p>
          <a:p>
            <a:pPr>
              <a:buClr>
                <a:schemeClr val="accent6"/>
              </a:buClr>
            </a:pPr>
            <a:r>
              <a:rPr lang="en-US" dirty="0"/>
              <a:t> </a:t>
            </a:r>
          </a:p>
          <a:p>
            <a:pPr marL="285750" indent="-285750">
              <a:buClr>
                <a:schemeClr val="accent6"/>
              </a:buClr>
              <a:buFont typeface="Arial" panose="020B0604020202020204" pitchFamily="34" charset="0"/>
              <a:buChar char="•"/>
            </a:pPr>
            <a:r>
              <a:rPr lang="en-US" dirty="0"/>
              <a:t>Förbättring av grödornas motståndskraft.</a:t>
            </a:r>
          </a:p>
        </p:txBody>
      </p:sp>
    </p:spTree>
    <p:extLst>
      <p:ext uri="{BB962C8B-B14F-4D97-AF65-F5344CB8AC3E}">
        <p14:creationId xmlns:p14="http://schemas.microsoft.com/office/powerpoint/2010/main" val="34362733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A82214-649F-4523-A13F-71BF46CFC584}"/>
              </a:ext>
            </a:extLst>
          </p:cNvPr>
          <p:cNvSpPr>
            <a:spLocks noGrp="1"/>
          </p:cNvSpPr>
          <p:nvPr>
            <p:ph type="title"/>
          </p:nvPr>
        </p:nvSpPr>
        <p:spPr>
          <a:xfrm>
            <a:off x="947256" y="2419349"/>
            <a:ext cx="10515600" cy="1009651"/>
          </a:xfrm>
        </p:spPr>
        <p:txBody>
          <a:bodyPr>
            <a:normAutofit fontScale="90000"/>
          </a:bodyPr>
          <a:lstStyle/>
          <a:p>
            <a:r>
              <a:rPr lang="pt-PT" dirty="0"/>
              <a:t>Delämne 3: Strategier för begränsning, anpassning och koldioxidavskiljning</a:t>
            </a:r>
          </a:p>
        </p:txBody>
      </p:sp>
      <p:sp>
        <p:nvSpPr>
          <p:cNvPr id="3" name="Marcador de Posição do Rodapé 2">
            <a:extLst>
              <a:ext uri="{FF2B5EF4-FFF2-40B4-BE49-F238E27FC236}">
                <a16:creationId xmlns:a16="http://schemas.microsoft.com/office/drawing/2014/main" id="{F1ACA6F1-485C-4AB8-9AC9-85D0DAF86AF6}"/>
              </a:ext>
            </a:extLst>
          </p:cNvPr>
          <p:cNvSpPr>
            <a:spLocks noGrp="1"/>
          </p:cNvSpPr>
          <p:nvPr>
            <p:ph type="ftr" sz="quarter" idx="10"/>
          </p:nvPr>
        </p:nvSpPr>
        <p:spPr/>
        <p:txBody>
          <a:bodyPr/>
          <a:lstStyle/>
          <a:p>
            <a:r>
              <a:rPr lang="sv-SE" b="1"/>
              <a:t>Modul: Hållbart jordbruk, förvaltning av naturresurser och klimatåtgärder / Ämne: Klimatförändringar / Delämne 3: Strategier för begränsning, anpassning och koldioxidavskiljning</a:t>
            </a:r>
            <a:endParaRPr lang="en-US" dirty="0"/>
          </a:p>
        </p:txBody>
      </p:sp>
      <p:sp>
        <p:nvSpPr>
          <p:cNvPr id="4" name="Marcador de Posição do Número do Diapositivo 3">
            <a:extLst>
              <a:ext uri="{FF2B5EF4-FFF2-40B4-BE49-F238E27FC236}">
                <a16:creationId xmlns:a16="http://schemas.microsoft.com/office/drawing/2014/main" id="{20169411-342A-4710-BD2F-F40C343D2A26}"/>
              </a:ext>
            </a:extLst>
          </p:cNvPr>
          <p:cNvSpPr>
            <a:spLocks noGrp="1"/>
          </p:cNvSpPr>
          <p:nvPr>
            <p:ph type="sldNum" sz="quarter" idx="11"/>
          </p:nvPr>
        </p:nvSpPr>
        <p:spPr/>
        <p:txBody>
          <a:bodyPr/>
          <a:lstStyle/>
          <a:p>
            <a:fld id="{D57F1E4F-1CFF-5643-939E-217C01CDF565}" type="slidenum">
              <a:rPr lang="it-IT" smtClean="0"/>
              <a:t>21</a:t>
            </a:fld>
            <a:endParaRPr lang="it-IT" dirty="0"/>
          </a:p>
        </p:txBody>
      </p:sp>
    </p:spTree>
    <p:extLst>
      <p:ext uri="{BB962C8B-B14F-4D97-AF65-F5344CB8AC3E}">
        <p14:creationId xmlns:p14="http://schemas.microsoft.com/office/powerpoint/2010/main" val="37473433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o Rodapé 2">
            <a:extLst>
              <a:ext uri="{FF2B5EF4-FFF2-40B4-BE49-F238E27FC236}">
                <a16:creationId xmlns:a16="http://schemas.microsoft.com/office/drawing/2014/main" id="{F1ACA6F1-485C-4AB8-9AC9-85D0DAF86AF6}"/>
              </a:ext>
            </a:extLst>
          </p:cNvPr>
          <p:cNvSpPr>
            <a:spLocks noGrp="1"/>
          </p:cNvSpPr>
          <p:nvPr>
            <p:ph type="ftr" sz="quarter" idx="10"/>
          </p:nvPr>
        </p:nvSpPr>
        <p:spPr/>
        <p:txBody>
          <a:bodyPr/>
          <a:lstStyle/>
          <a:p>
            <a:r>
              <a:rPr lang="sv-SE" b="1"/>
              <a:t>Modul: Hållbart jordbruk, förvaltning av naturresurser och klimatåtgärder / Ämne: Klimatförändringar / Delämne 3: Strategier för begränsning, anpassning och koldioxidavskiljning</a:t>
            </a:r>
            <a:endParaRPr lang="en-US" dirty="0"/>
          </a:p>
        </p:txBody>
      </p:sp>
      <p:sp>
        <p:nvSpPr>
          <p:cNvPr id="4" name="Marcador de Posição do Número do Diapositivo 3">
            <a:extLst>
              <a:ext uri="{FF2B5EF4-FFF2-40B4-BE49-F238E27FC236}">
                <a16:creationId xmlns:a16="http://schemas.microsoft.com/office/drawing/2014/main" id="{20169411-342A-4710-BD2F-F40C343D2A26}"/>
              </a:ext>
            </a:extLst>
          </p:cNvPr>
          <p:cNvSpPr>
            <a:spLocks noGrp="1"/>
          </p:cNvSpPr>
          <p:nvPr>
            <p:ph type="sldNum" sz="quarter" idx="11"/>
          </p:nvPr>
        </p:nvSpPr>
        <p:spPr/>
        <p:txBody>
          <a:bodyPr/>
          <a:lstStyle/>
          <a:p>
            <a:fld id="{D57F1E4F-1CFF-5643-939E-217C01CDF565}" type="slidenum">
              <a:rPr lang="it-IT" smtClean="0"/>
              <a:t>22</a:t>
            </a:fld>
            <a:endParaRPr lang="it-IT" dirty="0"/>
          </a:p>
        </p:txBody>
      </p:sp>
      <p:pic>
        <p:nvPicPr>
          <p:cNvPr id="7" name="Imagem 6">
            <a:extLst>
              <a:ext uri="{FF2B5EF4-FFF2-40B4-BE49-F238E27FC236}">
                <a16:creationId xmlns:a16="http://schemas.microsoft.com/office/drawing/2014/main" id="{64238ACC-F3A5-4344-81E7-0418AA78473D}"/>
              </a:ext>
            </a:extLst>
          </p:cNvPr>
          <p:cNvPicPr>
            <a:picLocks noChangeAspect="1"/>
          </p:cNvPicPr>
          <p:nvPr/>
        </p:nvPicPr>
        <p:blipFill>
          <a:blip r:embed="rId2"/>
          <a:stretch>
            <a:fillRect/>
          </a:stretch>
        </p:blipFill>
        <p:spPr>
          <a:xfrm>
            <a:off x="774277" y="1233652"/>
            <a:ext cx="1902117" cy="749873"/>
          </a:xfrm>
          <a:prstGeom prst="rect">
            <a:avLst/>
          </a:prstGeom>
        </p:spPr>
      </p:pic>
      <p:sp>
        <p:nvSpPr>
          <p:cNvPr id="8" name="Retângulo 7">
            <a:extLst>
              <a:ext uri="{FF2B5EF4-FFF2-40B4-BE49-F238E27FC236}">
                <a16:creationId xmlns:a16="http://schemas.microsoft.com/office/drawing/2014/main" id="{35E6114B-8D9B-4E07-A185-46BD54C7F47A}"/>
              </a:ext>
            </a:extLst>
          </p:cNvPr>
          <p:cNvSpPr/>
          <p:nvPr/>
        </p:nvSpPr>
        <p:spPr>
          <a:xfrm>
            <a:off x="774277" y="1931029"/>
            <a:ext cx="10492138" cy="2957861"/>
          </a:xfrm>
          <a:prstGeom prst="rect">
            <a:avLst/>
          </a:prstGeom>
        </p:spPr>
        <p:txBody>
          <a:bodyPr wrap="square">
            <a:spAutoFit/>
          </a:bodyPr>
          <a:lstStyle/>
          <a:p>
            <a:pPr algn="just">
              <a:lnSpc>
                <a:spcPct val="150000"/>
              </a:lnSpc>
            </a:pPr>
            <a:r>
              <a:rPr lang="en-US" dirty="0">
                <a:solidFill>
                  <a:schemeClr val="accent6"/>
                </a:solidFill>
              </a:rPr>
              <a:t>Att mildra klimatförändringarna </a:t>
            </a:r>
            <a:r>
              <a:rPr lang="en-US" dirty="0"/>
              <a:t>innebär att minska flödet av värmeavskiljande växthusgaser till atmosfären: </a:t>
            </a:r>
          </a:p>
          <a:p>
            <a:pPr marL="285750" indent="-285750" algn="just">
              <a:lnSpc>
                <a:spcPct val="150000"/>
              </a:lnSpc>
              <a:buClr>
                <a:schemeClr val="accent6"/>
              </a:buClr>
              <a:buFont typeface="Arial" panose="020B0604020202020204" pitchFamily="34" charset="0"/>
              <a:buChar char="•"/>
            </a:pPr>
            <a:r>
              <a:rPr lang="en-US" dirty="0"/>
              <a:t>minska användningen av källorna till dessa gaser (t.ex. förbränning av fossila bränslen för el, värme eller transporter), eller/och </a:t>
            </a:r>
          </a:p>
          <a:p>
            <a:pPr marL="285750" indent="-285750" algn="just">
              <a:lnSpc>
                <a:spcPct val="150000"/>
              </a:lnSpc>
              <a:buClr>
                <a:schemeClr val="accent6"/>
              </a:buClr>
              <a:buFont typeface="Arial" panose="020B0604020202020204" pitchFamily="34" charset="0"/>
              <a:buChar char="•"/>
            </a:pPr>
            <a:r>
              <a:rPr lang="en-US" dirty="0"/>
              <a:t>förbättra de "sänkor" som ackumulerar och lagrar dessa gaser (t.ex. hav, skogar och jordar). </a:t>
            </a:r>
          </a:p>
          <a:p>
            <a:pPr algn="just">
              <a:lnSpc>
                <a:spcPct val="150000"/>
              </a:lnSpc>
            </a:pPr>
            <a:r>
              <a:rPr lang="en-US" dirty="0"/>
              <a:t>Målet med begränsningen är att undvika betydande mänsklig påverkan på jordens klimat, "stabilisera växthusgasnivåerna inom en tidsram som är tillräcklig för att ekosystemen ska kunna anpassa sig naturligt till klimatförändringarna, säkerställa att livsmedelsproduktionen inte hotas och göra det möjligt för den ekonomiska utvecklingen att fortgå på ett hållbart sätt".</a:t>
            </a:r>
            <a:endParaRPr lang="pt-PT" dirty="0"/>
          </a:p>
        </p:txBody>
      </p:sp>
    </p:spTree>
    <p:extLst>
      <p:ext uri="{BB962C8B-B14F-4D97-AF65-F5344CB8AC3E}">
        <p14:creationId xmlns:p14="http://schemas.microsoft.com/office/powerpoint/2010/main" val="40497809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A82214-649F-4523-A13F-71BF46CFC584}"/>
              </a:ext>
            </a:extLst>
          </p:cNvPr>
          <p:cNvSpPr>
            <a:spLocks noGrp="1"/>
          </p:cNvSpPr>
          <p:nvPr>
            <p:ph type="title"/>
          </p:nvPr>
        </p:nvSpPr>
        <p:spPr>
          <a:xfrm>
            <a:off x="485862" y="1102278"/>
            <a:ext cx="2968538" cy="500020"/>
          </a:xfrm>
        </p:spPr>
        <p:txBody>
          <a:bodyPr>
            <a:normAutofit/>
          </a:bodyPr>
          <a:lstStyle/>
          <a:p>
            <a:r>
              <a:rPr lang="pt-PT" sz="2800" dirty="0" err="1"/>
              <a:t>Mildrande åtgärder</a:t>
            </a:r>
            <a:endParaRPr lang="pt-PT" sz="2800" dirty="0"/>
          </a:p>
        </p:txBody>
      </p:sp>
      <p:sp>
        <p:nvSpPr>
          <p:cNvPr id="3" name="Marcador de Posição do Rodapé 2">
            <a:extLst>
              <a:ext uri="{FF2B5EF4-FFF2-40B4-BE49-F238E27FC236}">
                <a16:creationId xmlns:a16="http://schemas.microsoft.com/office/drawing/2014/main" id="{F1ACA6F1-485C-4AB8-9AC9-85D0DAF86AF6}"/>
              </a:ext>
            </a:extLst>
          </p:cNvPr>
          <p:cNvSpPr>
            <a:spLocks noGrp="1"/>
          </p:cNvSpPr>
          <p:nvPr>
            <p:ph type="ftr" sz="quarter" idx="10"/>
          </p:nvPr>
        </p:nvSpPr>
        <p:spPr/>
        <p:txBody>
          <a:bodyPr/>
          <a:lstStyle/>
          <a:p>
            <a:r>
              <a:rPr lang="sv-SE" b="1"/>
              <a:t>Modul: Hållbart jordbruk, förvaltning av naturresurser och klimatåtgärder / Ämne: Klimatförändringar / Delämne 3: Strategier för begränsning, anpassning och koldioxidavskiljning</a:t>
            </a:r>
            <a:endParaRPr lang="en-US" dirty="0"/>
          </a:p>
        </p:txBody>
      </p:sp>
      <p:sp>
        <p:nvSpPr>
          <p:cNvPr id="4" name="Marcador de Posição do Número do Diapositivo 3">
            <a:extLst>
              <a:ext uri="{FF2B5EF4-FFF2-40B4-BE49-F238E27FC236}">
                <a16:creationId xmlns:a16="http://schemas.microsoft.com/office/drawing/2014/main" id="{20169411-342A-4710-BD2F-F40C343D2A26}"/>
              </a:ext>
            </a:extLst>
          </p:cNvPr>
          <p:cNvSpPr>
            <a:spLocks noGrp="1"/>
          </p:cNvSpPr>
          <p:nvPr>
            <p:ph type="sldNum" sz="quarter" idx="11"/>
          </p:nvPr>
        </p:nvSpPr>
        <p:spPr/>
        <p:txBody>
          <a:bodyPr/>
          <a:lstStyle/>
          <a:p>
            <a:fld id="{D57F1E4F-1CFF-5643-939E-217C01CDF565}" type="slidenum">
              <a:rPr lang="it-IT" smtClean="0"/>
              <a:t>23</a:t>
            </a:fld>
            <a:endParaRPr lang="it-IT" dirty="0"/>
          </a:p>
        </p:txBody>
      </p:sp>
      <p:sp>
        <p:nvSpPr>
          <p:cNvPr id="5" name="Retângulo 4">
            <a:extLst>
              <a:ext uri="{FF2B5EF4-FFF2-40B4-BE49-F238E27FC236}">
                <a16:creationId xmlns:a16="http://schemas.microsoft.com/office/drawing/2014/main" id="{04DCA4C3-CFAF-4A86-B0C4-700BC3EF45E1}"/>
              </a:ext>
            </a:extLst>
          </p:cNvPr>
          <p:cNvSpPr/>
          <p:nvPr/>
        </p:nvSpPr>
        <p:spPr>
          <a:xfrm>
            <a:off x="485862" y="1602298"/>
            <a:ext cx="10965110" cy="4801314"/>
          </a:xfrm>
          <a:prstGeom prst="rect">
            <a:avLst/>
          </a:prstGeom>
        </p:spPr>
        <p:txBody>
          <a:bodyPr wrap="square">
            <a:spAutoFit/>
          </a:bodyPr>
          <a:lstStyle/>
          <a:p>
            <a:pPr algn="just"/>
            <a:r>
              <a:rPr lang="en-US" dirty="0"/>
              <a:t>De åtgärder som EU har antagit inom olika sektorer för att minska växthuseffekten, med den gröna given 2020, som syftar till att göra </a:t>
            </a:r>
            <a:r>
              <a:rPr lang="en-US" dirty="0" err="1"/>
              <a:t>Europeiska</a:t>
            </a:r>
            <a:r>
              <a:rPr lang="en-US" dirty="0"/>
              <a:t> </a:t>
            </a:r>
            <a:r>
              <a:rPr lang="en-US" dirty="0" err="1"/>
              <a:t>Unionen</a:t>
            </a:r>
            <a:r>
              <a:rPr lang="en-US" dirty="0"/>
              <a:t> (EU) klimatneutral 2050 (https://commission.europa.eu/strategy-and-policy/priorities-2019-2024/european-green-deal_en ), omfattar alla ansvariga sektorer:</a:t>
            </a:r>
          </a:p>
          <a:p>
            <a:pPr algn="just"/>
            <a:endParaRPr lang="en-US" dirty="0"/>
          </a:p>
          <a:p>
            <a:pPr marL="285750" indent="-285750" algn="just">
              <a:buClr>
                <a:schemeClr val="accent6"/>
              </a:buClr>
              <a:buFont typeface="Arial" panose="020B0604020202020204" pitchFamily="34" charset="0"/>
              <a:buChar char="•"/>
            </a:pPr>
            <a:r>
              <a:rPr lang="en-US" dirty="0">
                <a:solidFill>
                  <a:schemeClr val="accent6"/>
                </a:solidFill>
              </a:rPr>
              <a:t>Kraftverk och industri: </a:t>
            </a:r>
            <a:r>
              <a:rPr lang="en-US" dirty="0"/>
              <a:t>ett första viktigt steg för att minska utsläppen var införandet av det första systemet för handel med utsläppsrätter (ETS), även kallat "koldioxidmarknaden".</a:t>
            </a:r>
          </a:p>
          <a:p>
            <a:pPr marL="285750" indent="-285750" algn="just">
              <a:buClr>
                <a:schemeClr val="accent6"/>
              </a:buClr>
              <a:buFont typeface="Arial" panose="020B0604020202020204" pitchFamily="34" charset="0"/>
              <a:buChar char="•"/>
            </a:pPr>
            <a:r>
              <a:rPr lang="en-GB" dirty="0"/>
              <a:t>Minskade utsläpp från industrin med 62% till 2030.</a:t>
            </a:r>
            <a:endParaRPr lang="pt-PT" dirty="0"/>
          </a:p>
          <a:p>
            <a:pPr algn="just">
              <a:buClr>
                <a:schemeClr val="accent6"/>
              </a:buClr>
            </a:pPr>
            <a:endParaRPr lang="pt-PT" dirty="0"/>
          </a:p>
          <a:p>
            <a:pPr marL="285750" indent="-285750" algn="just">
              <a:buClr>
                <a:schemeClr val="accent6"/>
              </a:buClr>
              <a:buFont typeface="Arial" panose="020B0604020202020204" pitchFamily="34" charset="0"/>
              <a:buChar char="•"/>
            </a:pPr>
            <a:r>
              <a:rPr lang="en-GB" dirty="0">
                <a:solidFill>
                  <a:schemeClr val="accent6"/>
                </a:solidFill>
              </a:rPr>
              <a:t>Transport</a:t>
            </a:r>
            <a:r>
              <a:rPr lang="pt-PT" dirty="0">
                <a:solidFill>
                  <a:schemeClr val="accent6"/>
                </a:solidFill>
              </a:rPr>
              <a:t>: </a:t>
            </a:r>
            <a:r>
              <a:rPr lang="en-GB" dirty="0"/>
              <a:t>förslag om att nå nollutsläpp av CO</a:t>
            </a:r>
            <a:r>
              <a:rPr lang="en-GB" baseline="-25000" dirty="0"/>
              <a:t>2</a:t>
            </a:r>
            <a:r>
              <a:rPr lang="en-GB" dirty="0"/>
              <a:t> från nya bilar </a:t>
            </a:r>
            <a:r>
              <a:rPr lang="en-GB" dirty="0" err="1"/>
              <a:t>och</a:t>
            </a:r>
            <a:r>
              <a:rPr lang="en-GB" dirty="0"/>
              <a:t> </a:t>
            </a:r>
            <a:r>
              <a:rPr lang="en-GB" dirty="0" err="1"/>
              <a:t>lastbilar</a:t>
            </a:r>
            <a:r>
              <a:rPr lang="en-GB" dirty="0"/>
              <a:t> i EU senast 2035, och antog det reviderade förslaget om att fasa ut gratis utsläppsrätter för luftfart senast 2026 och främja användningen av hållbara flygbränslen.</a:t>
            </a:r>
            <a:endParaRPr lang="pt-PT" dirty="0"/>
          </a:p>
          <a:p>
            <a:pPr algn="just">
              <a:buClr>
                <a:schemeClr val="accent6"/>
              </a:buClr>
            </a:pPr>
            <a:endParaRPr lang="pt-PT" dirty="0"/>
          </a:p>
          <a:p>
            <a:pPr marL="285750" indent="-285750" algn="just">
              <a:buClr>
                <a:schemeClr val="accent6"/>
              </a:buClr>
              <a:buFont typeface="Arial" panose="020B0604020202020204" pitchFamily="34" charset="0"/>
              <a:buChar char="•"/>
            </a:pPr>
            <a:r>
              <a:rPr lang="en-GB" dirty="0">
                <a:solidFill>
                  <a:schemeClr val="accent6"/>
                </a:solidFill>
              </a:rPr>
              <a:t>Avskogning och markanvändning</a:t>
            </a:r>
            <a:r>
              <a:rPr lang="pt-PT" dirty="0">
                <a:solidFill>
                  <a:schemeClr val="accent6"/>
                </a:solidFill>
              </a:rPr>
              <a:t>: </a:t>
            </a:r>
            <a:r>
              <a:rPr lang="pt-PT" dirty="0"/>
              <a:t>dra </a:t>
            </a:r>
            <a:r>
              <a:rPr lang="en-GB" dirty="0"/>
              <a:t>nytta av skogarnas förmåga att absorbera CO</a:t>
            </a:r>
            <a:r>
              <a:rPr lang="en-GB" baseline="-25000" dirty="0"/>
              <a:t>2</a:t>
            </a:r>
            <a:r>
              <a:rPr lang="en-GB" dirty="0"/>
              <a:t> för att bekämpa klimatförändringarna. De nya reglerna kommer att öka EU:s kolsänkor med 15 % fram till 2030. Jordbruket har en positiv och viktig roll att spela för att begränsa klimatförändringarna: de grödor, häckar och träd som finns på jordbruksmark binder kol från atmosfären genom fotosyntes, medan korrekt skötta jordar ger kollagring.</a:t>
            </a:r>
            <a:endParaRPr lang="pt-PT" dirty="0"/>
          </a:p>
          <a:p>
            <a:pPr algn="just"/>
            <a:r>
              <a:rPr lang="en-GB" dirty="0"/>
              <a:t> </a:t>
            </a:r>
            <a:endParaRPr lang="en-US" dirty="0"/>
          </a:p>
        </p:txBody>
      </p:sp>
    </p:spTree>
    <p:extLst>
      <p:ext uri="{BB962C8B-B14F-4D97-AF65-F5344CB8AC3E}">
        <p14:creationId xmlns:p14="http://schemas.microsoft.com/office/powerpoint/2010/main" val="9325504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o Rodapé 2">
            <a:extLst>
              <a:ext uri="{FF2B5EF4-FFF2-40B4-BE49-F238E27FC236}">
                <a16:creationId xmlns:a16="http://schemas.microsoft.com/office/drawing/2014/main" id="{F1ACA6F1-485C-4AB8-9AC9-85D0DAF86AF6}"/>
              </a:ext>
            </a:extLst>
          </p:cNvPr>
          <p:cNvSpPr>
            <a:spLocks noGrp="1"/>
          </p:cNvSpPr>
          <p:nvPr>
            <p:ph type="ftr" sz="quarter" idx="10"/>
          </p:nvPr>
        </p:nvSpPr>
        <p:spPr/>
        <p:txBody>
          <a:bodyPr/>
          <a:lstStyle/>
          <a:p>
            <a:r>
              <a:rPr lang="sv-SE" b="1"/>
              <a:t>Modul: Hållbart jordbruk, förvaltning av naturresurser och klimatåtgärder / Ämne: Klimatförändringar / Delämne 3: Strategier för begränsning, anpassning och koldioxidavskiljning</a:t>
            </a:r>
            <a:endParaRPr lang="en-US" dirty="0"/>
          </a:p>
        </p:txBody>
      </p:sp>
      <p:sp>
        <p:nvSpPr>
          <p:cNvPr id="4" name="Marcador de Posição do Número do Diapositivo 3">
            <a:extLst>
              <a:ext uri="{FF2B5EF4-FFF2-40B4-BE49-F238E27FC236}">
                <a16:creationId xmlns:a16="http://schemas.microsoft.com/office/drawing/2014/main" id="{20169411-342A-4710-BD2F-F40C343D2A26}"/>
              </a:ext>
            </a:extLst>
          </p:cNvPr>
          <p:cNvSpPr>
            <a:spLocks noGrp="1"/>
          </p:cNvSpPr>
          <p:nvPr>
            <p:ph type="sldNum" sz="quarter" idx="11"/>
          </p:nvPr>
        </p:nvSpPr>
        <p:spPr/>
        <p:txBody>
          <a:bodyPr/>
          <a:lstStyle/>
          <a:p>
            <a:fld id="{D57F1E4F-1CFF-5643-939E-217C01CDF565}" type="slidenum">
              <a:rPr lang="it-IT" smtClean="0"/>
              <a:t>24</a:t>
            </a:fld>
            <a:endParaRPr lang="it-IT" dirty="0"/>
          </a:p>
        </p:txBody>
      </p:sp>
      <p:pic>
        <p:nvPicPr>
          <p:cNvPr id="7" name="Imagem 6">
            <a:extLst>
              <a:ext uri="{FF2B5EF4-FFF2-40B4-BE49-F238E27FC236}">
                <a16:creationId xmlns:a16="http://schemas.microsoft.com/office/drawing/2014/main" id="{650299B2-D621-45EC-A9B6-91F9BDCF446D}"/>
              </a:ext>
            </a:extLst>
          </p:cNvPr>
          <p:cNvPicPr>
            <a:picLocks noChangeAspect="1"/>
          </p:cNvPicPr>
          <p:nvPr/>
        </p:nvPicPr>
        <p:blipFill>
          <a:blip r:embed="rId2"/>
          <a:stretch>
            <a:fillRect/>
          </a:stretch>
        </p:blipFill>
        <p:spPr>
          <a:xfrm>
            <a:off x="472273" y="856147"/>
            <a:ext cx="1902117" cy="749873"/>
          </a:xfrm>
          <a:prstGeom prst="rect">
            <a:avLst/>
          </a:prstGeom>
        </p:spPr>
      </p:pic>
      <p:sp>
        <p:nvSpPr>
          <p:cNvPr id="8" name="Retângulo 7">
            <a:extLst>
              <a:ext uri="{FF2B5EF4-FFF2-40B4-BE49-F238E27FC236}">
                <a16:creationId xmlns:a16="http://schemas.microsoft.com/office/drawing/2014/main" id="{B7B3C3EE-5BE0-4D90-9632-71215DA7C365}"/>
              </a:ext>
            </a:extLst>
          </p:cNvPr>
          <p:cNvSpPr/>
          <p:nvPr/>
        </p:nvSpPr>
        <p:spPr>
          <a:xfrm>
            <a:off x="472273" y="2399251"/>
            <a:ext cx="10881527" cy="4001095"/>
          </a:xfrm>
          <a:prstGeom prst="rect">
            <a:avLst/>
          </a:prstGeom>
        </p:spPr>
        <p:txBody>
          <a:bodyPr wrap="square">
            <a:spAutoFit/>
          </a:bodyPr>
          <a:lstStyle/>
          <a:p>
            <a:pPr marL="285750" indent="-285750" algn="just">
              <a:spcBef>
                <a:spcPts val="600"/>
              </a:spcBef>
              <a:buClr>
                <a:schemeClr val="accent6"/>
              </a:buClr>
              <a:buFont typeface="Arial" panose="020B0604020202020204" pitchFamily="34" charset="0"/>
              <a:buChar char="•"/>
            </a:pPr>
            <a:r>
              <a:rPr lang="en-US" dirty="0">
                <a:solidFill>
                  <a:schemeClr val="accent6"/>
                </a:solidFill>
              </a:rPr>
              <a:t>Import från länder med lägre klimatambitioner: </a:t>
            </a:r>
            <a:r>
              <a:rPr lang="en-US" dirty="0"/>
              <a:t>införa ett koldioxidpris på import från koldioxidintensiva industrier utanför EU i syfte att motverka omlokalisering av industrier till länder med mindre ambitiösa klimatmål.</a:t>
            </a:r>
          </a:p>
          <a:p>
            <a:pPr marL="285750" indent="-285750" algn="just">
              <a:spcBef>
                <a:spcPts val="600"/>
              </a:spcBef>
              <a:buClr>
                <a:schemeClr val="accent6"/>
              </a:buClr>
              <a:buFont typeface="Arial" panose="020B0604020202020204" pitchFamily="34" charset="0"/>
              <a:buChar char="•"/>
            </a:pPr>
            <a:r>
              <a:rPr lang="en-US" dirty="0">
                <a:solidFill>
                  <a:schemeClr val="accent6"/>
                </a:solidFill>
              </a:rPr>
              <a:t>Öka andelen förnybar energi och energieffektiviteten: </a:t>
            </a:r>
            <a:r>
              <a:rPr lang="en-US" dirty="0"/>
              <a:t>Andelen förnybar energi i EU:s slutliga energiförbrukning bör öka till 42,5 procent till 2030, medan enskilda länder bör sträva efter 45 procent. </a:t>
            </a:r>
          </a:p>
          <a:p>
            <a:pPr marL="285750" indent="-285750" algn="just">
              <a:spcBef>
                <a:spcPts val="600"/>
              </a:spcBef>
              <a:buClr>
                <a:schemeClr val="accent6"/>
              </a:buClr>
              <a:buFont typeface="Arial" panose="020B0604020202020204" pitchFamily="34" charset="0"/>
              <a:buChar char="•"/>
            </a:pPr>
            <a:r>
              <a:rPr lang="en-US" dirty="0"/>
              <a:t>Dessutom förväntar sig EU en minskning av den slutliga energiförbrukningen med 40 % och av primärenergiförbrukningen med 42,5 % till 2030.</a:t>
            </a:r>
          </a:p>
          <a:p>
            <a:pPr marL="285750" indent="-285750" algn="just">
              <a:spcBef>
                <a:spcPts val="600"/>
              </a:spcBef>
              <a:buClr>
                <a:schemeClr val="accent6"/>
              </a:buClr>
              <a:buFont typeface="Arial" panose="020B0604020202020204" pitchFamily="34" charset="0"/>
              <a:buChar char="•"/>
            </a:pPr>
            <a:r>
              <a:rPr lang="en-US" dirty="0"/>
              <a:t>Det förväntas att en hållbar och cirkulär ekonomi baserad på andelen förnybar energi och energieffektivitet ska skapas senast 2050.</a:t>
            </a:r>
          </a:p>
          <a:p>
            <a:pPr marL="285750" indent="-285750" algn="just">
              <a:spcBef>
                <a:spcPts val="600"/>
              </a:spcBef>
              <a:buClr>
                <a:schemeClr val="accent6"/>
              </a:buClr>
              <a:buFont typeface="Arial" panose="020B0604020202020204" pitchFamily="34" charset="0"/>
              <a:buChar char="•"/>
            </a:pPr>
            <a:r>
              <a:rPr lang="en-US" dirty="0"/>
              <a:t>Övergången till ett koldioxidneutralt EU senast 2050 inom ramen för den gröna given innebär att man ser över produkternas hela livscykel och främjar hållbar konsumtion och den cirkulära ekonomin. Detta bör leda till en minskad resursförbrukning, mindre avfall och färre utsläpp av växthusgaser.</a:t>
            </a:r>
          </a:p>
          <a:p>
            <a:pPr algn="just"/>
            <a:endParaRPr lang="en-US" dirty="0"/>
          </a:p>
        </p:txBody>
      </p:sp>
    </p:spTree>
    <p:extLst>
      <p:ext uri="{BB962C8B-B14F-4D97-AF65-F5344CB8AC3E}">
        <p14:creationId xmlns:p14="http://schemas.microsoft.com/office/powerpoint/2010/main" val="25078842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A82214-649F-4523-A13F-71BF46CFC584}"/>
              </a:ext>
            </a:extLst>
          </p:cNvPr>
          <p:cNvSpPr>
            <a:spLocks noGrp="1"/>
          </p:cNvSpPr>
          <p:nvPr>
            <p:ph type="title"/>
          </p:nvPr>
        </p:nvSpPr>
        <p:spPr>
          <a:xfrm>
            <a:off x="838200" y="921150"/>
            <a:ext cx="10515600" cy="719924"/>
          </a:xfrm>
        </p:spPr>
        <p:txBody>
          <a:bodyPr>
            <a:normAutofit/>
          </a:bodyPr>
          <a:lstStyle/>
          <a:p>
            <a:r>
              <a:rPr lang="en-US" sz="2800" dirty="0"/>
              <a:t>Anpassning - anpassning till livet i ett föränderligt klimat </a:t>
            </a:r>
            <a:endParaRPr lang="pt-PT" sz="2800" dirty="0"/>
          </a:p>
        </p:txBody>
      </p:sp>
      <p:sp>
        <p:nvSpPr>
          <p:cNvPr id="3" name="Marcador de Posição do Rodapé 2">
            <a:extLst>
              <a:ext uri="{FF2B5EF4-FFF2-40B4-BE49-F238E27FC236}">
                <a16:creationId xmlns:a16="http://schemas.microsoft.com/office/drawing/2014/main" id="{F1ACA6F1-485C-4AB8-9AC9-85D0DAF86AF6}"/>
              </a:ext>
            </a:extLst>
          </p:cNvPr>
          <p:cNvSpPr>
            <a:spLocks noGrp="1"/>
          </p:cNvSpPr>
          <p:nvPr>
            <p:ph type="ftr" sz="quarter" idx="10"/>
          </p:nvPr>
        </p:nvSpPr>
        <p:spPr/>
        <p:txBody>
          <a:bodyPr/>
          <a:lstStyle/>
          <a:p>
            <a:r>
              <a:rPr lang="sv-SE" b="1"/>
              <a:t>Modul: Hållbart jordbruk, förvaltning av naturresurser och klimatåtgärder / Ämne: Klimatförändringar / Delämne 3: Strategier för begränsning, anpassning och koldioxidavskiljning</a:t>
            </a:r>
            <a:endParaRPr lang="en-US" dirty="0"/>
          </a:p>
        </p:txBody>
      </p:sp>
      <p:sp>
        <p:nvSpPr>
          <p:cNvPr id="4" name="Marcador de Posição do Número do Diapositivo 3">
            <a:extLst>
              <a:ext uri="{FF2B5EF4-FFF2-40B4-BE49-F238E27FC236}">
                <a16:creationId xmlns:a16="http://schemas.microsoft.com/office/drawing/2014/main" id="{20169411-342A-4710-BD2F-F40C343D2A26}"/>
              </a:ext>
            </a:extLst>
          </p:cNvPr>
          <p:cNvSpPr>
            <a:spLocks noGrp="1"/>
          </p:cNvSpPr>
          <p:nvPr>
            <p:ph type="sldNum" sz="quarter" idx="11"/>
          </p:nvPr>
        </p:nvSpPr>
        <p:spPr/>
        <p:txBody>
          <a:bodyPr/>
          <a:lstStyle/>
          <a:p>
            <a:fld id="{D57F1E4F-1CFF-5643-939E-217C01CDF565}" type="slidenum">
              <a:rPr lang="it-IT" smtClean="0"/>
              <a:t>25</a:t>
            </a:fld>
            <a:endParaRPr lang="it-IT" dirty="0"/>
          </a:p>
        </p:txBody>
      </p:sp>
      <p:sp>
        <p:nvSpPr>
          <p:cNvPr id="7" name="Retângulo 6">
            <a:extLst>
              <a:ext uri="{FF2B5EF4-FFF2-40B4-BE49-F238E27FC236}">
                <a16:creationId xmlns:a16="http://schemas.microsoft.com/office/drawing/2014/main" id="{A3A2FDA4-3192-443D-8D94-A0CE162E7ACA}"/>
              </a:ext>
            </a:extLst>
          </p:cNvPr>
          <p:cNvSpPr/>
          <p:nvPr/>
        </p:nvSpPr>
        <p:spPr>
          <a:xfrm>
            <a:off x="838200" y="1716889"/>
            <a:ext cx="4815980" cy="3139321"/>
          </a:xfrm>
          <a:prstGeom prst="rect">
            <a:avLst/>
          </a:prstGeom>
        </p:spPr>
        <p:txBody>
          <a:bodyPr wrap="square">
            <a:spAutoFit/>
          </a:bodyPr>
          <a:lstStyle/>
          <a:p>
            <a:r>
              <a:rPr lang="en-GB" dirty="0">
                <a:latin typeface="Minion Pro"/>
                <a:ea typeface="Times New Roman" panose="02020603050405020304" pitchFamily="18" charset="0"/>
                <a:cs typeface="Open Sans"/>
              </a:rPr>
              <a:t>Det finns många lösningar tillgängliga för sektorn för att öka dess anpassningsförmåga när det gäller negativa klimathändelser och göra jordbruket mer klimattåligt (Europeiska kommissionen, 2017). Det finns ingen definitiv typologi för anpassningsalternativ, men flera klassificeringar är möjliga baserat på bland annat den skala i vilken de hanteras eller genomförs, den typ av produkt de kan tillämpas på, alternativets natur, den klimatrisk som hanteras och den tidsskala som krävs för genomförandet.</a:t>
            </a:r>
          </a:p>
        </p:txBody>
      </p:sp>
      <p:pic>
        <p:nvPicPr>
          <p:cNvPr id="8" name="Imagem 7">
            <a:extLst>
              <a:ext uri="{FF2B5EF4-FFF2-40B4-BE49-F238E27FC236}">
                <a16:creationId xmlns:a16="http://schemas.microsoft.com/office/drawing/2014/main" id="{1DE835DE-C915-48FF-9F5E-BF61E8BE58A0}"/>
              </a:ext>
            </a:extLst>
          </p:cNvPr>
          <p:cNvPicPr>
            <a:picLocks noChangeAspect="1"/>
          </p:cNvPicPr>
          <p:nvPr/>
        </p:nvPicPr>
        <p:blipFill>
          <a:blip r:embed="rId2"/>
          <a:stretch>
            <a:fillRect/>
          </a:stretch>
        </p:blipFill>
        <p:spPr>
          <a:xfrm>
            <a:off x="5744156" y="1951467"/>
            <a:ext cx="4966346" cy="2494384"/>
          </a:xfrm>
          <a:prstGeom prst="rect">
            <a:avLst/>
          </a:prstGeom>
        </p:spPr>
      </p:pic>
      <p:sp>
        <p:nvSpPr>
          <p:cNvPr id="9" name="Retângulo 8">
            <a:extLst>
              <a:ext uri="{FF2B5EF4-FFF2-40B4-BE49-F238E27FC236}">
                <a16:creationId xmlns:a16="http://schemas.microsoft.com/office/drawing/2014/main" id="{426EEC48-D339-4294-969C-12A8659492AB}"/>
              </a:ext>
            </a:extLst>
          </p:cNvPr>
          <p:cNvSpPr/>
          <p:nvPr/>
        </p:nvSpPr>
        <p:spPr>
          <a:xfrm>
            <a:off x="838200" y="4905187"/>
            <a:ext cx="9872302" cy="646331"/>
          </a:xfrm>
          <a:prstGeom prst="rect">
            <a:avLst/>
          </a:prstGeom>
        </p:spPr>
        <p:txBody>
          <a:bodyPr wrap="square">
            <a:spAutoFit/>
          </a:bodyPr>
          <a:lstStyle/>
          <a:p>
            <a:pPr algn="just"/>
            <a:r>
              <a:rPr lang="en-US" dirty="0"/>
              <a:t>För att beskriva tidpunkten för genomförandet av "top-down"-anpassningsalternativ är katastrofriskhanteringens cykel en användbar parallell.</a:t>
            </a:r>
          </a:p>
        </p:txBody>
      </p:sp>
    </p:spTree>
    <p:extLst>
      <p:ext uri="{BB962C8B-B14F-4D97-AF65-F5344CB8AC3E}">
        <p14:creationId xmlns:p14="http://schemas.microsoft.com/office/powerpoint/2010/main" val="42299051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A82214-649F-4523-A13F-71BF46CFC584}"/>
              </a:ext>
            </a:extLst>
          </p:cNvPr>
          <p:cNvSpPr>
            <a:spLocks noGrp="1"/>
          </p:cNvSpPr>
          <p:nvPr>
            <p:ph type="title"/>
          </p:nvPr>
        </p:nvSpPr>
        <p:spPr>
          <a:xfrm>
            <a:off x="838200" y="921150"/>
            <a:ext cx="10515600" cy="719924"/>
          </a:xfrm>
        </p:spPr>
        <p:txBody>
          <a:bodyPr>
            <a:normAutofit/>
          </a:bodyPr>
          <a:lstStyle/>
          <a:p>
            <a:r>
              <a:rPr lang="en-US" sz="2800" dirty="0"/>
              <a:t>Anpassning - anpassning till livet i ett föränderligt klimat </a:t>
            </a:r>
            <a:endParaRPr lang="pt-PT" sz="2800" dirty="0"/>
          </a:p>
        </p:txBody>
      </p:sp>
      <p:sp>
        <p:nvSpPr>
          <p:cNvPr id="3" name="Marcador de Posição do Rodapé 2">
            <a:extLst>
              <a:ext uri="{FF2B5EF4-FFF2-40B4-BE49-F238E27FC236}">
                <a16:creationId xmlns:a16="http://schemas.microsoft.com/office/drawing/2014/main" id="{F1ACA6F1-485C-4AB8-9AC9-85D0DAF86AF6}"/>
              </a:ext>
            </a:extLst>
          </p:cNvPr>
          <p:cNvSpPr>
            <a:spLocks noGrp="1"/>
          </p:cNvSpPr>
          <p:nvPr>
            <p:ph type="ftr" sz="quarter" idx="10"/>
          </p:nvPr>
        </p:nvSpPr>
        <p:spPr/>
        <p:txBody>
          <a:bodyPr/>
          <a:lstStyle/>
          <a:p>
            <a:r>
              <a:rPr lang="sv-SE" b="1"/>
              <a:t>Modul: Hållbart jordbruk, förvaltning av naturresurser och klimatåtgärder / Ämne: Klimatförändringar / Delämne 3: Strategier för begränsning, anpassning och koldioxidavskiljning</a:t>
            </a:r>
            <a:endParaRPr lang="en-US" dirty="0"/>
          </a:p>
        </p:txBody>
      </p:sp>
      <p:sp>
        <p:nvSpPr>
          <p:cNvPr id="4" name="Marcador de Posição do Número do Diapositivo 3">
            <a:extLst>
              <a:ext uri="{FF2B5EF4-FFF2-40B4-BE49-F238E27FC236}">
                <a16:creationId xmlns:a16="http://schemas.microsoft.com/office/drawing/2014/main" id="{20169411-342A-4710-BD2F-F40C343D2A26}"/>
              </a:ext>
            </a:extLst>
          </p:cNvPr>
          <p:cNvSpPr>
            <a:spLocks noGrp="1"/>
          </p:cNvSpPr>
          <p:nvPr>
            <p:ph type="sldNum" sz="quarter" idx="11"/>
          </p:nvPr>
        </p:nvSpPr>
        <p:spPr/>
        <p:txBody>
          <a:bodyPr/>
          <a:lstStyle/>
          <a:p>
            <a:fld id="{D57F1E4F-1CFF-5643-939E-217C01CDF565}" type="slidenum">
              <a:rPr lang="it-IT" smtClean="0"/>
              <a:t>26</a:t>
            </a:fld>
            <a:endParaRPr lang="it-IT" dirty="0"/>
          </a:p>
        </p:txBody>
      </p:sp>
      <p:pic>
        <p:nvPicPr>
          <p:cNvPr id="5" name="Imagem 4">
            <a:extLst>
              <a:ext uri="{FF2B5EF4-FFF2-40B4-BE49-F238E27FC236}">
                <a16:creationId xmlns:a16="http://schemas.microsoft.com/office/drawing/2014/main" id="{BDD81B6F-1F08-4751-9276-29E78AE6FC09}"/>
              </a:ext>
            </a:extLst>
          </p:cNvPr>
          <p:cNvPicPr>
            <a:picLocks noChangeAspect="1"/>
          </p:cNvPicPr>
          <p:nvPr/>
        </p:nvPicPr>
        <p:blipFill>
          <a:blip r:embed="rId2"/>
          <a:stretch>
            <a:fillRect/>
          </a:stretch>
        </p:blipFill>
        <p:spPr>
          <a:xfrm>
            <a:off x="6862457" y="1641074"/>
            <a:ext cx="4262743" cy="4305008"/>
          </a:xfrm>
          <a:prstGeom prst="rect">
            <a:avLst/>
          </a:prstGeom>
        </p:spPr>
      </p:pic>
      <p:sp>
        <p:nvSpPr>
          <p:cNvPr id="6" name="Retângulo 5">
            <a:extLst>
              <a:ext uri="{FF2B5EF4-FFF2-40B4-BE49-F238E27FC236}">
                <a16:creationId xmlns:a16="http://schemas.microsoft.com/office/drawing/2014/main" id="{02D42758-40D7-4FB7-AD16-8A58761D96D1}"/>
              </a:ext>
            </a:extLst>
          </p:cNvPr>
          <p:cNvSpPr/>
          <p:nvPr/>
        </p:nvSpPr>
        <p:spPr>
          <a:xfrm>
            <a:off x="838200" y="2487342"/>
            <a:ext cx="5609439" cy="2585323"/>
          </a:xfrm>
          <a:prstGeom prst="rect">
            <a:avLst/>
          </a:prstGeom>
        </p:spPr>
        <p:txBody>
          <a:bodyPr wrap="square">
            <a:spAutoFit/>
          </a:bodyPr>
          <a:lstStyle/>
          <a:p>
            <a:pPr algn="just"/>
            <a:r>
              <a:rPr lang="en-US" dirty="0"/>
              <a:t>Den 6-fasiga förvaltningscykeln för anpassning - informationsbehovens tyngdpunkt förändras över tiden från huvudsakligen klimatriskdata (blå) till socioekonomisk information om lösningar (orange). Olika projektnav befinner sig i olika faser, men kan inte enkelt placeras i cykeln eftersom ofta mer än ett steg hanteras samtidigt och under planeringsprocessen återbesöks tidigare faser. Färger som lagts till av författarna till cykeln som den vanligtvis används i Europa</a:t>
            </a:r>
            <a:endParaRPr lang="pt-PT" dirty="0"/>
          </a:p>
        </p:txBody>
      </p:sp>
    </p:spTree>
    <p:extLst>
      <p:ext uri="{BB962C8B-B14F-4D97-AF65-F5344CB8AC3E}">
        <p14:creationId xmlns:p14="http://schemas.microsoft.com/office/powerpoint/2010/main" val="28163861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A82214-649F-4523-A13F-71BF46CFC584}"/>
              </a:ext>
            </a:extLst>
          </p:cNvPr>
          <p:cNvSpPr>
            <a:spLocks noGrp="1"/>
          </p:cNvSpPr>
          <p:nvPr>
            <p:ph type="title"/>
          </p:nvPr>
        </p:nvSpPr>
        <p:spPr>
          <a:xfrm>
            <a:off x="550877" y="962889"/>
            <a:ext cx="10515600" cy="726674"/>
          </a:xfrm>
        </p:spPr>
        <p:txBody>
          <a:bodyPr>
            <a:normAutofit/>
          </a:bodyPr>
          <a:lstStyle/>
          <a:p>
            <a:r>
              <a:rPr lang="pt-PT" sz="2800" dirty="0" err="1"/>
              <a:t>Avlägsnande av koldioxid </a:t>
            </a:r>
            <a:r>
              <a:rPr lang="pt-PT" sz="2800" dirty="0"/>
              <a:t>(CDR)</a:t>
            </a:r>
          </a:p>
        </p:txBody>
      </p:sp>
      <p:sp>
        <p:nvSpPr>
          <p:cNvPr id="3" name="Marcador de Posição do Rodapé 2">
            <a:extLst>
              <a:ext uri="{FF2B5EF4-FFF2-40B4-BE49-F238E27FC236}">
                <a16:creationId xmlns:a16="http://schemas.microsoft.com/office/drawing/2014/main" id="{F1ACA6F1-485C-4AB8-9AC9-85D0DAF86AF6}"/>
              </a:ext>
            </a:extLst>
          </p:cNvPr>
          <p:cNvSpPr>
            <a:spLocks noGrp="1"/>
          </p:cNvSpPr>
          <p:nvPr>
            <p:ph type="ftr" sz="quarter" idx="10"/>
          </p:nvPr>
        </p:nvSpPr>
        <p:spPr/>
        <p:txBody>
          <a:bodyPr/>
          <a:lstStyle/>
          <a:p>
            <a:r>
              <a:rPr lang="sv-SE" b="1"/>
              <a:t>Modul: Hållbart jordbruk, förvaltning av naturresurser och klimatåtgärder / Ämne: Klimatförändringar / Delämne 1: Klimatsystem och klimatförändringar: Introduktion till jordens system och grundläggande mekanismer för klimatförändringar</a:t>
            </a:r>
            <a:endParaRPr lang="en-US" b="1" dirty="0"/>
          </a:p>
        </p:txBody>
      </p:sp>
      <p:sp>
        <p:nvSpPr>
          <p:cNvPr id="4" name="Marcador de Posição do Número do Diapositivo 3">
            <a:extLst>
              <a:ext uri="{FF2B5EF4-FFF2-40B4-BE49-F238E27FC236}">
                <a16:creationId xmlns:a16="http://schemas.microsoft.com/office/drawing/2014/main" id="{20169411-342A-4710-BD2F-F40C343D2A26}"/>
              </a:ext>
            </a:extLst>
          </p:cNvPr>
          <p:cNvSpPr>
            <a:spLocks noGrp="1"/>
          </p:cNvSpPr>
          <p:nvPr>
            <p:ph type="sldNum" sz="quarter" idx="11"/>
          </p:nvPr>
        </p:nvSpPr>
        <p:spPr/>
        <p:txBody>
          <a:bodyPr/>
          <a:lstStyle/>
          <a:p>
            <a:fld id="{D57F1E4F-1CFF-5643-939E-217C01CDF565}" type="slidenum">
              <a:rPr lang="it-IT" smtClean="0"/>
              <a:t>27</a:t>
            </a:fld>
            <a:endParaRPr lang="it-IT" dirty="0"/>
          </a:p>
        </p:txBody>
      </p:sp>
      <p:sp>
        <p:nvSpPr>
          <p:cNvPr id="7" name="Retângulo 6">
            <a:extLst>
              <a:ext uri="{FF2B5EF4-FFF2-40B4-BE49-F238E27FC236}">
                <a16:creationId xmlns:a16="http://schemas.microsoft.com/office/drawing/2014/main" id="{5A9DF6DC-DD97-4E1E-8E53-1D5E3230ED0B}"/>
              </a:ext>
            </a:extLst>
          </p:cNvPr>
          <p:cNvSpPr/>
          <p:nvPr/>
        </p:nvSpPr>
        <p:spPr>
          <a:xfrm>
            <a:off x="550877" y="1583580"/>
            <a:ext cx="11081857" cy="4801314"/>
          </a:xfrm>
          <a:prstGeom prst="rect">
            <a:avLst/>
          </a:prstGeom>
        </p:spPr>
        <p:txBody>
          <a:bodyPr wrap="square">
            <a:spAutoFit/>
          </a:bodyPr>
          <a:lstStyle/>
          <a:p>
            <a:pPr algn="just">
              <a:spcBef>
                <a:spcPts val="600"/>
              </a:spcBef>
            </a:pPr>
            <a:r>
              <a:rPr lang="en-US" sz="1600" dirty="0"/>
              <a:t>Ökningen av växthusgaser och medeltemperaturen påverkar klimatet, biota och samhällen, och minskade utsläpp kommer inte att vara tillräckligt för att hålla temperaturökningen under 1,5 ⁰ C. Därför är det absolut nödvändigt att undersöka strategier som, om de är säkra för miljön, bör genomföras snarast. CDR, eller helt enkelt koldioxidavskiljning, är en process där koldioxidgas (CO2) avlägsnas från atmosfären genom avsiktlig mänsklig verksamhet och lagras varaktigt i geologiska, markbundna eller havsreservoarer, eller i produkter.</a:t>
            </a:r>
          </a:p>
          <a:p>
            <a:pPr algn="just">
              <a:spcBef>
                <a:spcPts val="600"/>
              </a:spcBef>
            </a:pPr>
            <a:r>
              <a:rPr lang="en-US" sz="1600" dirty="0"/>
              <a:t>CDR-metoderna omfattar:</a:t>
            </a:r>
          </a:p>
          <a:p>
            <a:pPr marL="285750" indent="-285750" algn="just">
              <a:spcBef>
                <a:spcPts val="600"/>
              </a:spcBef>
              <a:buClr>
                <a:schemeClr val="accent6"/>
              </a:buClr>
              <a:buFont typeface="Arial" panose="020B0604020202020204" pitchFamily="34" charset="0"/>
              <a:buChar char="•"/>
            </a:pPr>
            <a:r>
              <a:rPr lang="en-US" sz="1600" dirty="0"/>
              <a:t>Beskogning/återbeskogning;</a:t>
            </a:r>
          </a:p>
          <a:p>
            <a:pPr marL="285750" indent="-285750" algn="just">
              <a:spcBef>
                <a:spcPts val="600"/>
              </a:spcBef>
              <a:buClr>
                <a:schemeClr val="accent6"/>
              </a:buClr>
              <a:buFont typeface="Arial" panose="020B0604020202020204" pitchFamily="34" charset="0"/>
              <a:buChar char="•"/>
            </a:pPr>
            <a:r>
              <a:rPr lang="en-US" sz="1600" dirty="0"/>
              <a:t>Kolbindning i åkermark och gräsmarker;</a:t>
            </a:r>
          </a:p>
          <a:p>
            <a:pPr marL="285750" indent="-285750" algn="just">
              <a:spcBef>
                <a:spcPts val="600"/>
              </a:spcBef>
              <a:buClr>
                <a:schemeClr val="accent6"/>
              </a:buClr>
              <a:buFont typeface="Arial" panose="020B0604020202020204" pitchFamily="34" charset="0"/>
              <a:buChar char="•"/>
            </a:pPr>
            <a:r>
              <a:rPr lang="en-US" sz="1600" dirty="0"/>
              <a:t>Restaurering av torvmarker och kustnära våtmarker;</a:t>
            </a:r>
          </a:p>
          <a:p>
            <a:pPr marL="285750" indent="-285750" algn="just">
              <a:spcBef>
                <a:spcPts val="600"/>
              </a:spcBef>
              <a:buClr>
                <a:schemeClr val="accent6"/>
              </a:buClr>
              <a:buFont typeface="Arial" panose="020B0604020202020204" pitchFamily="34" charset="0"/>
              <a:buChar char="•"/>
            </a:pPr>
            <a:r>
              <a:rPr lang="en-US" sz="1600" dirty="0"/>
              <a:t>Agroforestry, förbättrad skogsförvaltning;</a:t>
            </a:r>
          </a:p>
          <a:p>
            <a:pPr marL="285750" indent="-285750" algn="just">
              <a:spcBef>
                <a:spcPts val="600"/>
              </a:spcBef>
              <a:buClr>
                <a:schemeClr val="accent6"/>
              </a:buClr>
              <a:buFont typeface="Arial" panose="020B0604020202020204" pitchFamily="34" charset="0"/>
              <a:buChar char="•"/>
            </a:pPr>
            <a:r>
              <a:rPr lang="en-US" sz="1600" dirty="0"/>
              <a:t>Avskiljning av kol från biokol (BCR);</a:t>
            </a:r>
          </a:p>
          <a:p>
            <a:pPr marL="285750" indent="-285750" algn="just">
              <a:spcBef>
                <a:spcPts val="600"/>
              </a:spcBef>
              <a:buClr>
                <a:schemeClr val="accent6"/>
              </a:buClr>
              <a:buFont typeface="Arial" panose="020B0604020202020204" pitchFamily="34" charset="0"/>
              <a:buChar char="•"/>
            </a:pPr>
            <a:r>
              <a:rPr lang="en-US" sz="1600" dirty="0"/>
              <a:t>Avskiljning och lagring av koldioxid direkt i luften (DACCS), bioenergi med avskiljning och lagring av koldioxid (BECCS);</a:t>
            </a:r>
          </a:p>
          <a:p>
            <a:pPr marL="285750" indent="-285750" algn="just">
              <a:spcBef>
                <a:spcPts val="600"/>
              </a:spcBef>
              <a:buClr>
                <a:schemeClr val="accent6"/>
              </a:buClr>
              <a:buFont typeface="Arial" panose="020B0604020202020204" pitchFamily="34" charset="0"/>
              <a:buChar char="•"/>
            </a:pPr>
            <a:r>
              <a:rPr lang="en-US" sz="1600" dirty="0"/>
              <a:t>Förbättrad vittring (alkalinitetsförbättring);</a:t>
            </a:r>
          </a:p>
          <a:p>
            <a:pPr marL="285750" indent="-285750" algn="just">
              <a:spcBef>
                <a:spcPts val="600"/>
              </a:spcBef>
              <a:buClr>
                <a:schemeClr val="accent6"/>
              </a:buClr>
              <a:buFont typeface="Arial" panose="020B0604020202020204" pitchFamily="34" charset="0"/>
              <a:buChar char="•"/>
            </a:pPr>
            <a:r>
              <a:rPr lang="en-US" sz="1600" dirty="0"/>
              <a:t>"Blue carbon management" i kustnära våtmarker (återställande av vegetationsklädda kustekosystem; en havsbaserad biologisk CDR-metod som omfattar mangrove, saltängar och sjögräsängar);</a:t>
            </a:r>
          </a:p>
          <a:p>
            <a:pPr marL="285750" indent="-285750" algn="just">
              <a:spcBef>
                <a:spcPts val="600"/>
              </a:spcBef>
              <a:buClr>
                <a:schemeClr val="accent6"/>
              </a:buClr>
              <a:buFont typeface="Arial" panose="020B0604020202020204" pitchFamily="34" charset="0"/>
              <a:buChar char="•"/>
            </a:pPr>
            <a:r>
              <a:rPr lang="en-US" sz="1600" dirty="0"/>
              <a:t>Havsgödning, ökad alkalinitet i haven som förstärker den oceaniska kolcykeln.</a:t>
            </a:r>
          </a:p>
        </p:txBody>
      </p:sp>
    </p:spTree>
    <p:extLst>
      <p:ext uri="{BB962C8B-B14F-4D97-AF65-F5344CB8AC3E}">
        <p14:creationId xmlns:p14="http://schemas.microsoft.com/office/powerpoint/2010/main" val="17075621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A82214-649F-4523-A13F-71BF46CFC584}"/>
              </a:ext>
            </a:extLst>
          </p:cNvPr>
          <p:cNvSpPr>
            <a:spLocks noGrp="1"/>
          </p:cNvSpPr>
          <p:nvPr>
            <p:ph type="title"/>
          </p:nvPr>
        </p:nvSpPr>
        <p:spPr>
          <a:xfrm>
            <a:off x="838200" y="2115555"/>
            <a:ext cx="10515600" cy="1009651"/>
          </a:xfrm>
        </p:spPr>
        <p:txBody>
          <a:bodyPr>
            <a:normAutofit fontScale="90000"/>
          </a:bodyPr>
          <a:lstStyle/>
          <a:p>
            <a:r>
              <a:rPr lang="en-US" dirty="0" err="1"/>
              <a:t>Delämne</a:t>
            </a:r>
            <a:r>
              <a:rPr lang="en-US" dirty="0"/>
              <a:t> 4: Klimatpolitik och internationella avtal. </a:t>
            </a:r>
            <a:endParaRPr lang="pt-PT" dirty="0"/>
          </a:p>
        </p:txBody>
      </p:sp>
      <p:sp>
        <p:nvSpPr>
          <p:cNvPr id="3" name="Marcador de Posição do Rodapé 2">
            <a:extLst>
              <a:ext uri="{FF2B5EF4-FFF2-40B4-BE49-F238E27FC236}">
                <a16:creationId xmlns:a16="http://schemas.microsoft.com/office/drawing/2014/main" id="{F1ACA6F1-485C-4AB8-9AC9-85D0DAF86AF6}"/>
              </a:ext>
            </a:extLst>
          </p:cNvPr>
          <p:cNvSpPr>
            <a:spLocks noGrp="1"/>
          </p:cNvSpPr>
          <p:nvPr>
            <p:ph type="ftr" sz="quarter" idx="10"/>
          </p:nvPr>
        </p:nvSpPr>
        <p:spPr/>
        <p:txBody>
          <a:bodyPr/>
          <a:lstStyle/>
          <a:p>
            <a:r>
              <a:rPr lang="sv-SE" b="1"/>
              <a:t>Modul: Hållbart jordbruk, förvaltning av naturresurser och klimatåtgärder / Ämne: Klimatförändringar / Delämne 4: Klimatpolitik och internationella avtal.  </a:t>
            </a:r>
            <a:endParaRPr lang="en-US" b="1" dirty="0"/>
          </a:p>
        </p:txBody>
      </p:sp>
      <p:sp>
        <p:nvSpPr>
          <p:cNvPr id="4" name="Marcador de Posição do Número do Diapositivo 3">
            <a:extLst>
              <a:ext uri="{FF2B5EF4-FFF2-40B4-BE49-F238E27FC236}">
                <a16:creationId xmlns:a16="http://schemas.microsoft.com/office/drawing/2014/main" id="{20169411-342A-4710-BD2F-F40C343D2A26}"/>
              </a:ext>
            </a:extLst>
          </p:cNvPr>
          <p:cNvSpPr>
            <a:spLocks noGrp="1"/>
          </p:cNvSpPr>
          <p:nvPr>
            <p:ph type="sldNum" sz="quarter" idx="11"/>
          </p:nvPr>
        </p:nvSpPr>
        <p:spPr/>
        <p:txBody>
          <a:bodyPr/>
          <a:lstStyle/>
          <a:p>
            <a:fld id="{D57F1E4F-1CFF-5643-939E-217C01CDF565}" type="slidenum">
              <a:rPr lang="it-IT" smtClean="0"/>
              <a:t>28</a:t>
            </a:fld>
            <a:endParaRPr lang="it-IT" dirty="0"/>
          </a:p>
        </p:txBody>
      </p:sp>
    </p:spTree>
    <p:extLst>
      <p:ext uri="{BB962C8B-B14F-4D97-AF65-F5344CB8AC3E}">
        <p14:creationId xmlns:p14="http://schemas.microsoft.com/office/powerpoint/2010/main" val="15603464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A82214-649F-4523-A13F-71BF46CFC584}"/>
              </a:ext>
            </a:extLst>
          </p:cNvPr>
          <p:cNvSpPr>
            <a:spLocks noGrp="1"/>
          </p:cNvSpPr>
          <p:nvPr>
            <p:ph type="title"/>
          </p:nvPr>
        </p:nvSpPr>
        <p:spPr>
          <a:xfrm>
            <a:off x="624980" y="950278"/>
            <a:ext cx="10515600" cy="574953"/>
          </a:xfrm>
        </p:spPr>
        <p:txBody>
          <a:bodyPr>
            <a:normAutofit/>
          </a:bodyPr>
          <a:lstStyle/>
          <a:p>
            <a:r>
              <a:rPr lang="en-US" sz="2800" dirty="0"/>
              <a:t>Klimatpolitik och internationella avtal</a:t>
            </a:r>
            <a:endParaRPr lang="pt-PT" sz="2800" dirty="0"/>
          </a:p>
        </p:txBody>
      </p:sp>
      <p:sp>
        <p:nvSpPr>
          <p:cNvPr id="3" name="Marcador de Posição do Rodapé 2">
            <a:extLst>
              <a:ext uri="{FF2B5EF4-FFF2-40B4-BE49-F238E27FC236}">
                <a16:creationId xmlns:a16="http://schemas.microsoft.com/office/drawing/2014/main" id="{F1ACA6F1-485C-4AB8-9AC9-85D0DAF86AF6}"/>
              </a:ext>
            </a:extLst>
          </p:cNvPr>
          <p:cNvSpPr>
            <a:spLocks noGrp="1"/>
          </p:cNvSpPr>
          <p:nvPr>
            <p:ph type="ftr" sz="quarter" idx="10"/>
          </p:nvPr>
        </p:nvSpPr>
        <p:spPr/>
        <p:txBody>
          <a:bodyPr/>
          <a:lstStyle/>
          <a:p>
            <a:r>
              <a:rPr lang="sv-SE" b="1"/>
              <a:t>Modul: Hållbart jordbruk, förvaltning av naturresurser och klimatåtgärder / Ämne: Klimatförändringar / Delämne 1: Klimatsystem och klimatförändringar: Introduktion till jordens system och grundläggande mekanismer för klimatförändringar</a:t>
            </a:r>
            <a:endParaRPr lang="en-US" b="1" dirty="0"/>
          </a:p>
        </p:txBody>
      </p:sp>
      <p:sp>
        <p:nvSpPr>
          <p:cNvPr id="4" name="Marcador de Posição do Número do Diapositivo 3">
            <a:extLst>
              <a:ext uri="{FF2B5EF4-FFF2-40B4-BE49-F238E27FC236}">
                <a16:creationId xmlns:a16="http://schemas.microsoft.com/office/drawing/2014/main" id="{20169411-342A-4710-BD2F-F40C343D2A26}"/>
              </a:ext>
            </a:extLst>
          </p:cNvPr>
          <p:cNvSpPr>
            <a:spLocks noGrp="1"/>
          </p:cNvSpPr>
          <p:nvPr>
            <p:ph type="sldNum" sz="quarter" idx="11"/>
          </p:nvPr>
        </p:nvSpPr>
        <p:spPr/>
        <p:txBody>
          <a:bodyPr/>
          <a:lstStyle/>
          <a:p>
            <a:fld id="{D57F1E4F-1CFF-5643-939E-217C01CDF565}" type="slidenum">
              <a:rPr lang="it-IT" smtClean="0"/>
              <a:t>29</a:t>
            </a:fld>
            <a:endParaRPr lang="it-IT" dirty="0"/>
          </a:p>
        </p:txBody>
      </p:sp>
      <p:sp>
        <p:nvSpPr>
          <p:cNvPr id="7" name="Retângulo 6">
            <a:extLst>
              <a:ext uri="{FF2B5EF4-FFF2-40B4-BE49-F238E27FC236}">
                <a16:creationId xmlns:a16="http://schemas.microsoft.com/office/drawing/2014/main" id="{E671E897-5618-4EF7-8404-1CA2E0B1E547}"/>
              </a:ext>
            </a:extLst>
          </p:cNvPr>
          <p:cNvSpPr/>
          <p:nvPr/>
        </p:nvSpPr>
        <p:spPr>
          <a:xfrm>
            <a:off x="624980" y="1503030"/>
            <a:ext cx="10604384" cy="830997"/>
          </a:xfrm>
          <a:prstGeom prst="rect">
            <a:avLst/>
          </a:prstGeom>
        </p:spPr>
        <p:txBody>
          <a:bodyPr wrap="square">
            <a:spAutoFit/>
          </a:bodyPr>
          <a:lstStyle/>
          <a:p>
            <a:pPr algn="just"/>
            <a:r>
              <a:rPr lang="en-US" sz="1600" dirty="0"/>
              <a:t>Den europeiska gröna given, som godkändes 2020, är en uppsättning politiska initiativ från Europeiska kommissionen (EG) vars övergripande mål är att göra Europeiska unionen (EU) klimatneutral senast 2050, men också att begränsa de negativa effekterna av klimatförändringarna, gå mot en ren och cirkulär ekonomi, vända förlusten av biologisk mångfald och minska föroreningarna. </a:t>
            </a:r>
            <a:endParaRPr lang="pt-PT" sz="1600" dirty="0"/>
          </a:p>
        </p:txBody>
      </p:sp>
      <p:sp>
        <p:nvSpPr>
          <p:cNvPr id="9" name="Retângulo 8">
            <a:extLst>
              <a:ext uri="{FF2B5EF4-FFF2-40B4-BE49-F238E27FC236}">
                <a16:creationId xmlns:a16="http://schemas.microsoft.com/office/drawing/2014/main" id="{C8DA70CD-F66E-4DB1-9370-E5E9C2F0390E}"/>
              </a:ext>
            </a:extLst>
          </p:cNvPr>
          <p:cNvSpPr/>
          <p:nvPr/>
        </p:nvSpPr>
        <p:spPr>
          <a:xfrm>
            <a:off x="624980" y="2732975"/>
            <a:ext cx="8158293" cy="523220"/>
          </a:xfrm>
          <a:prstGeom prst="rect">
            <a:avLst/>
          </a:prstGeom>
        </p:spPr>
        <p:txBody>
          <a:bodyPr wrap="square">
            <a:spAutoFit/>
          </a:bodyPr>
          <a:lstStyle/>
          <a:p>
            <a:r>
              <a:rPr lang="en-US" sz="2800" dirty="0">
                <a:solidFill>
                  <a:srgbClr val="94C020"/>
                </a:solidFill>
                <a:latin typeface="Calibri Light" panose="020F0302020204030204"/>
                <a:ea typeface="+mj-ea"/>
                <a:cs typeface="+mj-cs"/>
              </a:rPr>
              <a:t>Översikt över global och regional klimatpolitik</a:t>
            </a:r>
            <a:endParaRPr lang="pt-PT" dirty="0"/>
          </a:p>
        </p:txBody>
      </p:sp>
      <p:sp>
        <p:nvSpPr>
          <p:cNvPr id="10" name="Retângulo 9">
            <a:extLst>
              <a:ext uri="{FF2B5EF4-FFF2-40B4-BE49-F238E27FC236}">
                <a16:creationId xmlns:a16="http://schemas.microsoft.com/office/drawing/2014/main" id="{1556F230-7F29-4CAD-A5B1-96ACA15FB3B9}"/>
              </a:ext>
            </a:extLst>
          </p:cNvPr>
          <p:cNvSpPr/>
          <p:nvPr/>
        </p:nvSpPr>
        <p:spPr>
          <a:xfrm>
            <a:off x="624980" y="3429000"/>
            <a:ext cx="10374386" cy="2585323"/>
          </a:xfrm>
          <a:prstGeom prst="rect">
            <a:avLst/>
          </a:prstGeom>
        </p:spPr>
        <p:txBody>
          <a:bodyPr wrap="square">
            <a:spAutoFit/>
          </a:bodyPr>
          <a:lstStyle/>
          <a:p>
            <a:r>
              <a:rPr lang="en-US" sz="1600" dirty="0"/>
              <a:t>Länderna har diskuterat hur de ska bekämpa klimatförändringarna sedan början av 1990-talet.</a:t>
            </a:r>
          </a:p>
          <a:p>
            <a:pPr algn="just"/>
            <a:r>
              <a:rPr lang="en-GB" sz="1600" dirty="0"/>
              <a:t>Dessa förhandlingar har lett till flera viktiga avtal, bland annat Kyotoprotokollet (1997) och Parisavtalet (2015).</a:t>
            </a:r>
            <a:endParaRPr lang="pt-PT" sz="1600" dirty="0"/>
          </a:p>
          <a:p>
            <a:pPr algn="just"/>
            <a:r>
              <a:rPr lang="en-GB" sz="1600" dirty="0"/>
              <a:t>Avtalet innehåller åtaganden från alla 195 länder att minska sina utsläpp och arbeta tillsammans för att anpassa sig till effekterna av klimatförändringarna och uppmanar länderna att stärka sina åtaganden över tid genom att uttrycka sina åsikter under FN:s årliga klimatkonferenser som kallas partskonferenser (COP).</a:t>
            </a:r>
            <a:endParaRPr lang="pt-PT" sz="1600" dirty="0"/>
          </a:p>
          <a:p>
            <a:pPr algn="just"/>
            <a:r>
              <a:rPr lang="en-GB" sz="1600" dirty="0"/>
              <a:t>De viktigaste källorna till internationell klimatlagstiftning är </a:t>
            </a:r>
            <a:r>
              <a:rPr lang="en-GB" sz="1600" dirty="0">
                <a:solidFill>
                  <a:schemeClr val="accent6"/>
                </a:solidFill>
              </a:rPr>
              <a:t>Parisavtalet</a:t>
            </a:r>
            <a:r>
              <a:rPr lang="en-GB" sz="1600" dirty="0"/>
              <a:t>, </a:t>
            </a:r>
            <a:r>
              <a:rPr lang="en-GB" sz="1600" dirty="0">
                <a:solidFill>
                  <a:schemeClr val="accent6"/>
                </a:solidFill>
              </a:rPr>
              <a:t>Kyotoprotokollet</a:t>
            </a:r>
            <a:r>
              <a:rPr lang="en-GB" sz="1600" dirty="0"/>
              <a:t>, FN:s </a:t>
            </a:r>
            <a:r>
              <a:rPr lang="en-GB" sz="1600" dirty="0">
                <a:solidFill>
                  <a:schemeClr val="accent6"/>
                </a:solidFill>
              </a:rPr>
              <a:t>ramkonvention om klimatförändringar </a:t>
            </a:r>
            <a:r>
              <a:rPr lang="en-GB" sz="1600" dirty="0"/>
              <a:t>(UNFCCC), det första globala fördraget som uttryckligen behandlar klimatförändringar, och de beslut som UNFCCC fattar för att genomföra dessa fördrag.</a:t>
            </a:r>
            <a:endParaRPr lang="pt-PT" sz="1600" dirty="0"/>
          </a:p>
          <a:p>
            <a:pPr algn="just"/>
            <a:endParaRPr lang="pt-PT" dirty="0"/>
          </a:p>
        </p:txBody>
      </p:sp>
    </p:spTree>
    <p:extLst>
      <p:ext uri="{BB962C8B-B14F-4D97-AF65-F5344CB8AC3E}">
        <p14:creationId xmlns:p14="http://schemas.microsoft.com/office/powerpoint/2010/main" val="16463956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AB80AC97-469E-C97E-B6A4-099FE39B2972}"/>
              </a:ext>
            </a:extLst>
          </p:cNvPr>
          <p:cNvSpPr>
            <a:spLocks noGrp="1"/>
          </p:cNvSpPr>
          <p:nvPr>
            <p:ph type="title"/>
          </p:nvPr>
        </p:nvSpPr>
        <p:spPr>
          <a:xfrm>
            <a:off x="838200" y="989901"/>
            <a:ext cx="10515600" cy="700787"/>
          </a:xfrm>
        </p:spPr>
        <p:txBody>
          <a:bodyPr>
            <a:normAutofit/>
          </a:bodyPr>
          <a:lstStyle/>
          <a:p>
            <a:r>
              <a:rPr lang="en-GB" sz="4000" dirty="0"/>
              <a:t>Inledning</a:t>
            </a:r>
          </a:p>
        </p:txBody>
      </p:sp>
      <p:sp>
        <p:nvSpPr>
          <p:cNvPr id="8" name="Segnaposto contenuto 7">
            <a:extLst>
              <a:ext uri="{FF2B5EF4-FFF2-40B4-BE49-F238E27FC236}">
                <a16:creationId xmlns:a16="http://schemas.microsoft.com/office/drawing/2014/main" id="{BE48C2AD-647B-3FD1-B2FA-FB3EAEA11B14}"/>
              </a:ext>
            </a:extLst>
          </p:cNvPr>
          <p:cNvSpPr>
            <a:spLocks noGrp="1"/>
          </p:cNvSpPr>
          <p:nvPr>
            <p:ph idx="1"/>
          </p:nvPr>
        </p:nvSpPr>
        <p:spPr>
          <a:xfrm>
            <a:off x="411061" y="1690689"/>
            <a:ext cx="11182524" cy="4548187"/>
          </a:xfrm>
        </p:spPr>
        <p:txBody>
          <a:bodyPr>
            <a:normAutofit fontScale="25000" lnSpcReduction="20000"/>
          </a:bodyPr>
          <a:lstStyle/>
          <a:p>
            <a:pPr marL="0" indent="0" algn="just">
              <a:lnSpc>
                <a:spcPct val="120000"/>
              </a:lnSpc>
              <a:buNone/>
            </a:pPr>
            <a:r>
              <a:rPr lang="en-US" sz="5600" dirty="0"/>
              <a:t>I </a:t>
            </a:r>
            <a:r>
              <a:rPr lang="en-US" sz="5600" dirty="0" err="1"/>
              <a:t>detta</a:t>
            </a:r>
            <a:r>
              <a:rPr lang="en-US" sz="5600" dirty="0"/>
              <a:t> </a:t>
            </a:r>
            <a:r>
              <a:rPr lang="en-US" sz="5600" dirty="0" err="1"/>
              <a:t>ämne</a:t>
            </a:r>
            <a:r>
              <a:rPr lang="en-US" sz="5600" dirty="0"/>
              <a:t> (</a:t>
            </a:r>
            <a:r>
              <a:rPr lang="en-US" sz="5600" dirty="0" err="1"/>
              <a:t>kurs</a:t>
            </a:r>
            <a:r>
              <a:rPr lang="en-US" sz="5600" dirty="0"/>
              <a:t>/Learning Unit) </a:t>
            </a:r>
            <a:r>
              <a:rPr lang="en-US" sz="5600" dirty="0" err="1"/>
              <a:t>kommer</a:t>
            </a:r>
            <a:r>
              <a:rPr lang="en-US" sz="5600" dirty="0"/>
              <a:t> studenterna att lära sig om klimatförändringar och deras effekter på de olika komponenterna i jordbruket såsom väder, tillgängligt vatten, erosion, organiskt material, försaltning, förlust av biologisk mångfald i marken, jordskred, ökenspridning och översvämningar, etc. Sättet att kontrollera några av dessa omvandlingar, genom en förändring i den typ av kultur som utförs eller andra kulturella tekniker, bland andra alternativ, kommer att diskuteras ingående </a:t>
            </a:r>
            <a:r>
              <a:rPr lang="en-US" sz="5600" dirty="0" err="1"/>
              <a:t>i</a:t>
            </a:r>
            <a:r>
              <a:rPr lang="en-US" sz="5600" dirty="0"/>
              <a:t> </a:t>
            </a:r>
            <a:r>
              <a:rPr lang="en-US" sz="5600" dirty="0" err="1"/>
              <a:t>detta</a:t>
            </a:r>
            <a:r>
              <a:rPr lang="en-US" sz="5600" dirty="0"/>
              <a:t> </a:t>
            </a:r>
            <a:r>
              <a:rPr lang="en-US" sz="5600" dirty="0" err="1"/>
              <a:t>ämne</a:t>
            </a:r>
            <a:r>
              <a:rPr lang="en-US" sz="5600" dirty="0"/>
              <a:t>.</a:t>
            </a:r>
          </a:p>
          <a:p>
            <a:pPr marL="0" indent="0">
              <a:buNone/>
            </a:pPr>
            <a:r>
              <a:rPr lang="en-US" sz="5600" dirty="0"/>
              <a:t>Efter slutförandet av </a:t>
            </a:r>
            <a:r>
              <a:rPr lang="en-US" sz="5600" dirty="0" err="1"/>
              <a:t>detta</a:t>
            </a:r>
            <a:r>
              <a:rPr lang="en-US" sz="5600" dirty="0"/>
              <a:t> </a:t>
            </a:r>
            <a:r>
              <a:rPr lang="en-US" sz="5600" dirty="0" err="1"/>
              <a:t>ämne</a:t>
            </a:r>
            <a:r>
              <a:rPr lang="en-US" sz="5600" dirty="0"/>
              <a:t> kommer eleven att:</a:t>
            </a:r>
          </a:p>
          <a:p>
            <a:pPr marL="0" indent="0">
              <a:buNone/>
            </a:pPr>
            <a:r>
              <a:rPr lang="en-US" sz="5600" dirty="0">
                <a:solidFill>
                  <a:schemeClr val="accent6"/>
                </a:solidFill>
              </a:rPr>
              <a:t>Kunskap</a:t>
            </a:r>
          </a:p>
          <a:p>
            <a:pPr>
              <a:buClr>
                <a:schemeClr val="accent6"/>
              </a:buClr>
            </a:pPr>
            <a:r>
              <a:rPr lang="en-US" sz="5600" dirty="0"/>
              <a:t>Identifiera och diskutera de grundläggande begreppen inom klimatsystemet, inklusive drivkrafterna bakom klimatförändringar;</a:t>
            </a:r>
          </a:p>
          <a:p>
            <a:pPr>
              <a:buClr>
                <a:schemeClr val="accent6"/>
              </a:buClr>
            </a:pPr>
            <a:r>
              <a:rPr lang="en-US" sz="5600" dirty="0"/>
              <a:t>Identifiera och bedöma de specifika effekterna av klimatförändringar inom jordbruket;</a:t>
            </a:r>
          </a:p>
          <a:p>
            <a:pPr>
              <a:buClr>
                <a:schemeClr val="accent6"/>
              </a:buClr>
            </a:pPr>
            <a:r>
              <a:rPr lang="en-US" sz="5600" dirty="0"/>
              <a:t>Beskriv klimatmodellernas roll;</a:t>
            </a:r>
          </a:p>
          <a:p>
            <a:pPr>
              <a:buClr>
                <a:schemeClr val="accent6"/>
              </a:buClr>
            </a:pPr>
            <a:r>
              <a:rPr lang="en-US" sz="5600" dirty="0"/>
              <a:t>Identifiera effekterna av dessa klimatförändringar på jordbruket.</a:t>
            </a:r>
          </a:p>
          <a:p>
            <a:pPr marL="0" indent="0">
              <a:buNone/>
            </a:pPr>
            <a:r>
              <a:rPr lang="en-US" sz="5600" dirty="0"/>
              <a:t>Färdigheter </a:t>
            </a:r>
          </a:p>
          <a:p>
            <a:pPr>
              <a:buClr>
                <a:schemeClr val="accent6"/>
              </a:buClr>
            </a:pPr>
            <a:r>
              <a:rPr lang="en-US" sz="5600" dirty="0"/>
              <a:t>Analysera och diskutera strategier för att minska utsläppen av växthusgaser inom jordbruket;</a:t>
            </a:r>
          </a:p>
          <a:p>
            <a:pPr>
              <a:buClr>
                <a:schemeClr val="accent6"/>
              </a:buClr>
            </a:pPr>
            <a:r>
              <a:rPr lang="en-US" sz="5600" dirty="0"/>
              <a:t>Utveckla och föreslå anpassningsstrategier inom jordbruket.</a:t>
            </a:r>
          </a:p>
          <a:p>
            <a:pPr marL="0" indent="0">
              <a:buNone/>
            </a:pPr>
            <a:r>
              <a:rPr lang="en-US" sz="5600" dirty="0">
                <a:solidFill>
                  <a:schemeClr val="accent6"/>
                </a:solidFill>
              </a:rPr>
              <a:t>Kompetenser</a:t>
            </a:r>
          </a:p>
          <a:p>
            <a:pPr>
              <a:buClr>
                <a:schemeClr val="accent6"/>
              </a:buClr>
            </a:pPr>
            <a:r>
              <a:rPr lang="en-US" sz="5600" dirty="0"/>
              <a:t>Bedöma och analysera klimatförändringarnas specifika effekter på jordbruket;</a:t>
            </a:r>
          </a:p>
          <a:p>
            <a:pPr>
              <a:buClr>
                <a:schemeClr val="accent6"/>
              </a:buClr>
            </a:pPr>
            <a:r>
              <a:rPr lang="en-US" sz="5600" dirty="0"/>
              <a:t>Utarbeta handlingsplaner för att anpassa jordbruksmetoderna till klimatförändringarnas potentiella effekter;</a:t>
            </a:r>
          </a:p>
          <a:p>
            <a:pPr>
              <a:buClr>
                <a:schemeClr val="accent6"/>
              </a:buClr>
            </a:pPr>
            <a:r>
              <a:rPr lang="en-US" sz="5600" dirty="0"/>
              <a:t>Identifiera klimatförändringsrelaterade effekter och förändringar inom jordbrukssystem.</a:t>
            </a:r>
          </a:p>
          <a:p>
            <a:endParaRPr lang="en-GB" dirty="0"/>
          </a:p>
        </p:txBody>
      </p:sp>
      <p:sp>
        <p:nvSpPr>
          <p:cNvPr id="2" name="Segnaposto piè di pagina 1">
            <a:extLst>
              <a:ext uri="{FF2B5EF4-FFF2-40B4-BE49-F238E27FC236}">
                <a16:creationId xmlns:a16="http://schemas.microsoft.com/office/drawing/2014/main" id="{A9385CFA-DDC6-7F39-65E5-5A816E81A973}"/>
              </a:ext>
            </a:extLst>
          </p:cNvPr>
          <p:cNvSpPr>
            <a:spLocks noGrp="1"/>
          </p:cNvSpPr>
          <p:nvPr>
            <p:ph type="ftr" sz="quarter" idx="11"/>
          </p:nvPr>
        </p:nvSpPr>
        <p:spPr/>
        <p:txBody>
          <a:bodyPr/>
          <a:lstStyle/>
          <a:p>
            <a:r>
              <a:rPr lang="sv-SE" b="1"/>
              <a:t>Modul: Hållbart jordbruk, förvaltning av naturresurser och klimatåtgärder / Ämne: Klimatförändringar</a:t>
            </a:r>
            <a:endParaRPr lang="en-US" dirty="0"/>
          </a:p>
        </p:txBody>
      </p:sp>
      <p:sp>
        <p:nvSpPr>
          <p:cNvPr id="3" name="Segnaposto numero diapositiva 2">
            <a:extLst>
              <a:ext uri="{FF2B5EF4-FFF2-40B4-BE49-F238E27FC236}">
                <a16:creationId xmlns:a16="http://schemas.microsoft.com/office/drawing/2014/main" id="{24941B8C-DB3D-F1B7-0E3D-918F48F62AB6}"/>
              </a:ext>
            </a:extLst>
          </p:cNvPr>
          <p:cNvSpPr>
            <a:spLocks noGrp="1"/>
          </p:cNvSpPr>
          <p:nvPr>
            <p:ph type="sldNum" sz="quarter" idx="12"/>
          </p:nvPr>
        </p:nvSpPr>
        <p:spPr/>
        <p:txBody>
          <a:bodyPr/>
          <a:lstStyle/>
          <a:p>
            <a:fld id="{D57F1E4F-1CFF-5643-939E-217C01CDF565}" type="slidenum">
              <a:rPr lang="en-US" smtClean="0"/>
              <a:t>3</a:t>
            </a:fld>
            <a:endParaRPr lang="en-US" dirty="0"/>
          </a:p>
        </p:txBody>
      </p:sp>
    </p:spTree>
    <p:extLst>
      <p:ext uri="{BB962C8B-B14F-4D97-AF65-F5344CB8AC3E}">
        <p14:creationId xmlns:p14="http://schemas.microsoft.com/office/powerpoint/2010/main" val="5114513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8F0ECF-3E85-40C9-84B3-28F1C87FE263}"/>
              </a:ext>
            </a:extLst>
          </p:cNvPr>
          <p:cNvSpPr>
            <a:spLocks noGrp="1"/>
          </p:cNvSpPr>
          <p:nvPr>
            <p:ph type="title"/>
          </p:nvPr>
        </p:nvSpPr>
        <p:spPr/>
        <p:txBody>
          <a:bodyPr/>
          <a:lstStyle/>
          <a:p>
            <a:pPr algn="just"/>
            <a:r>
              <a:rPr lang="pt-PT" dirty="0" err="1"/>
              <a:t>Slutsats</a:t>
            </a:r>
            <a:endParaRPr lang="pt-PT" dirty="0"/>
          </a:p>
        </p:txBody>
      </p:sp>
      <p:sp>
        <p:nvSpPr>
          <p:cNvPr id="3" name="Marcador de Posição do Rodapé 2">
            <a:extLst>
              <a:ext uri="{FF2B5EF4-FFF2-40B4-BE49-F238E27FC236}">
                <a16:creationId xmlns:a16="http://schemas.microsoft.com/office/drawing/2014/main" id="{126FE11C-F696-43D6-A331-B8AEB923E775}"/>
              </a:ext>
            </a:extLst>
          </p:cNvPr>
          <p:cNvSpPr>
            <a:spLocks noGrp="1"/>
          </p:cNvSpPr>
          <p:nvPr>
            <p:ph type="ftr" sz="quarter" idx="10"/>
          </p:nvPr>
        </p:nvSpPr>
        <p:spPr/>
        <p:txBody>
          <a:bodyPr/>
          <a:lstStyle/>
          <a:p>
            <a:r>
              <a:rPr lang="sv-SE" b="1"/>
              <a:t>Modul: Hållbart jordbruk, förvaltning av naturresurser och klimatåtgärder / Ämne: Klimatförändringar</a:t>
            </a:r>
            <a:endParaRPr lang="en-US" dirty="0"/>
          </a:p>
        </p:txBody>
      </p:sp>
      <p:sp>
        <p:nvSpPr>
          <p:cNvPr id="4" name="Marcador de Posição do Número do Diapositivo 3">
            <a:extLst>
              <a:ext uri="{FF2B5EF4-FFF2-40B4-BE49-F238E27FC236}">
                <a16:creationId xmlns:a16="http://schemas.microsoft.com/office/drawing/2014/main" id="{212DE015-6305-47F8-ADC2-3514AA2359B6}"/>
              </a:ext>
            </a:extLst>
          </p:cNvPr>
          <p:cNvSpPr>
            <a:spLocks noGrp="1"/>
          </p:cNvSpPr>
          <p:nvPr>
            <p:ph type="sldNum" sz="quarter" idx="11"/>
          </p:nvPr>
        </p:nvSpPr>
        <p:spPr/>
        <p:txBody>
          <a:bodyPr/>
          <a:lstStyle/>
          <a:p>
            <a:fld id="{D57F1E4F-1CFF-5643-939E-217C01CDF565}" type="slidenum">
              <a:rPr lang="it-IT" smtClean="0"/>
              <a:t>30</a:t>
            </a:fld>
            <a:endParaRPr lang="it-IT" dirty="0"/>
          </a:p>
        </p:txBody>
      </p:sp>
      <p:sp>
        <p:nvSpPr>
          <p:cNvPr id="7" name="Retângulo 6">
            <a:extLst>
              <a:ext uri="{FF2B5EF4-FFF2-40B4-BE49-F238E27FC236}">
                <a16:creationId xmlns:a16="http://schemas.microsoft.com/office/drawing/2014/main" id="{9F2E31B2-CFF2-4333-89B6-5F3204BEE94F}"/>
              </a:ext>
            </a:extLst>
          </p:cNvPr>
          <p:cNvSpPr/>
          <p:nvPr/>
        </p:nvSpPr>
        <p:spPr>
          <a:xfrm>
            <a:off x="838200" y="1761361"/>
            <a:ext cx="10394659" cy="4524315"/>
          </a:xfrm>
          <a:prstGeom prst="rect">
            <a:avLst/>
          </a:prstGeom>
        </p:spPr>
        <p:txBody>
          <a:bodyPr wrap="square">
            <a:spAutoFit/>
          </a:bodyPr>
          <a:lstStyle/>
          <a:p>
            <a:pPr algn="just"/>
            <a:r>
              <a:rPr lang="en-US" dirty="0"/>
              <a:t>Klimatsystemet är ett komplext och icke-linjärt system, en uppsättning komplexa interaktioner mellan atmosfären, oceanerna och landytorna, som är resultatet av deras karakteristiska interna dynamik och yttre påverkan. Med tanke på detta har många av de åtgärder som mänskligheten har vidtagit orsakat stora förändringar i denna bräckliga balans. Detta innebär att när detta obalanserade system orsakar allvarliga konsekvenser på planeten, och följaktligen problem på nivån för livet på jorden.</a:t>
            </a:r>
          </a:p>
          <a:p>
            <a:pPr algn="just"/>
            <a:r>
              <a:rPr lang="en-US" dirty="0"/>
              <a:t>Även om det är nästan omöjligt att vända processen, finns det sätt att minska konsekvenserna av dessa förändringar. För att uppnå detta är det nödvändigt att anpassa hela mänskligheten på alla nivåer.</a:t>
            </a:r>
          </a:p>
          <a:p>
            <a:pPr algn="just"/>
            <a:r>
              <a:rPr lang="en-US" dirty="0"/>
              <a:t>En av de sektorer som drabbas hårdast av effekterna av klimatförändringarna är jordbruket. Trots att denna sektor bidrar mycket till det tillstånd vi befinner oss i, kan den också bidra mycket till att situationen går tillbaka (eller åtminstone inte förvärras).</a:t>
            </a:r>
          </a:p>
          <a:p>
            <a:pPr algn="just"/>
            <a:r>
              <a:rPr lang="en-US" dirty="0"/>
              <a:t>Detta kan uppnås genom förändringar i de jordbruksmetoder som används samt vad de producerar.</a:t>
            </a:r>
          </a:p>
          <a:p>
            <a:pPr algn="just"/>
            <a:r>
              <a:rPr lang="en-US" dirty="0"/>
              <a:t>Många avtal har undertecknats av olika länder för att minska föroreningarna och deras konsekvenser. Men regeringarna, företagarna och befolkningen i allmänhet har ännu inte uppnått tillräcklig medvetenhet.</a:t>
            </a:r>
          </a:p>
          <a:p>
            <a:pPr algn="just"/>
            <a:r>
              <a:rPr lang="en-US" dirty="0"/>
              <a:t>Men med utbildningar som dessa förleds vi att tro att framtida generationer kan förbättra den nuvarande situationen.</a:t>
            </a:r>
          </a:p>
        </p:txBody>
      </p:sp>
    </p:spTree>
    <p:extLst>
      <p:ext uri="{BB962C8B-B14F-4D97-AF65-F5344CB8AC3E}">
        <p14:creationId xmlns:p14="http://schemas.microsoft.com/office/powerpoint/2010/main" val="1073289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05680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3246F5-EBEA-47AE-9D95-F2A99CACAA42}"/>
              </a:ext>
            </a:extLst>
          </p:cNvPr>
          <p:cNvSpPr>
            <a:spLocks noGrp="1"/>
          </p:cNvSpPr>
          <p:nvPr>
            <p:ph type="title"/>
          </p:nvPr>
        </p:nvSpPr>
        <p:spPr>
          <a:xfrm>
            <a:off x="838200" y="1905830"/>
            <a:ext cx="10515600" cy="1009651"/>
          </a:xfrm>
        </p:spPr>
        <p:txBody>
          <a:bodyPr>
            <a:normAutofit fontScale="90000"/>
          </a:bodyPr>
          <a:lstStyle/>
          <a:p>
            <a:pPr algn="ctr"/>
            <a:r>
              <a:rPr lang="en-US" dirty="0" err="1"/>
              <a:t>Delämne</a:t>
            </a:r>
            <a:r>
              <a:rPr lang="en-US" dirty="0"/>
              <a:t> 1: Klimatsystem och klimatförändringar: Introduktion till jordens system och grundläggande mekanismer för klimatförändringar</a:t>
            </a:r>
            <a:endParaRPr lang="pt-PT" dirty="0"/>
          </a:p>
        </p:txBody>
      </p:sp>
      <p:sp>
        <p:nvSpPr>
          <p:cNvPr id="4" name="Marcador de Posição do Rodapé 3">
            <a:extLst>
              <a:ext uri="{FF2B5EF4-FFF2-40B4-BE49-F238E27FC236}">
                <a16:creationId xmlns:a16="http://schemas.microsoft.com/office/drawing/2014/main" id="{1E63AD5E-B808-44A4-9159-2633B107E8CD}"/>
              </a:ext>
            </a:extLst>
          </p:cNvPr>
          <p:cNvSpPr>
            <a:spLocks noGrp="1"/>
          </p:cNvSpPr>
          <p:nvPr>
            <p:ph type="ftr" sz="quarter" idx="11"/>
          </p:nvPr>
        </p:nvSpPr>
        <p:spPr/>
        <p:txBody>
          <a:bodyPr/>
          <a:lstStyle/>
          <a:p>
            <a:r>
              <a:rPr lang="sv-SE" b="1"/>
              <a:t>Modul: Hållbart jordbruk, förvaltning av naturresurser och klimatåtgärder / Ämne: Klimatförändringar / Delämne 1: Klimatsystem och klimatförändringar: Introduktion till jordens system och grundläggande mekanismer för klimatförändringar</a:t>
            </a:r>
            <a:endParaRPr lang="en-US" dirty="0"/>
          </a:p>
        </p:txBody>
      </p:sp>
      <p:sp>
        <p:nvSpPr>
          <p:cNvPr id="5" name="Marcador de Posição do Número do Diapositivo 4">
            <a:extLst>
              <a:ext uri="{FF2B5EF4-FFF2-40B4-BE49-F238E27FC236}">
                <a16:creationId xmlns:a16="http://schemas.microsoft.com/office/drawing/2014/main" id="{FCA2B149-C239-44BA-B5DA-8931506847BA}"/>
              </a:ext>
            </a:extLst>
          </p:cNvPr>
          <p:cNvSpPr>
            <a:spLocks noGrp="1"/>
          </p:cNvSpPr>
          <p:nvPr>
            <p:ph type="sldNum" sz="quarter" idx="12"/>
          </p:nvPr>
        </p:nvSpPr>
        <p:spPr/>
        <p:txBody>
          <a:bodyPr/>
          <a:lstStyle/>
          <a:p>
            <a:fld id="{D57F1E4F-1CFF-5643-939E-217C01CDF565}" type="slidenum">
              <a:rPr lang="en-US" smtClean="0"/>
              <a:t>4</a:t>
            </a:fld>
            <a:endParaRPr lang="en-US" dirty="0"/>
          </a:p>
        </p:txBody>
      </p:sp>
    </p:spTree>
    <p:extLst>
      <p:ext uri="{BB962C8B-B14F-4D97-AF65-F5344CB8AC3E}">
        <p14:creationId xmlns:p14="http://schemas.microsoft.com/office/powerpoint/2010/main" val="13760499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25FEA9EB-1405-CD8E-9DF4-5FE8A5D1AE46}"/>
              </a:ext>
            </a:extLst>
          </p:cNvPr>
          <p:cNvSpPr>
            <a:spLocks noGrp="1"/>
          </p:cNvSpPr>
          <p:nvPr>
            <p:ph idx="1"/>
          </p:nvPr>
        </p:nvSpPr>
        <p:spPr>
          <a:xfrm>
            <a:off x="838200" y="1089929"/>
            <a:ext cx="10582013" cy="365125"/>
          </a:xfrm>
        </p:spPr>
        <p:txBody>
          <a:bodyPr>
            <a:noAutofit/>
          </a:bodyPr>
          <a:lstStyle/>
          <a:p>
            <a:pPr marL="0" indent="0">
              <a:buNone/>
            </a:pPr>
            <a:r>
              <a:rPr lang="en-US" sz="2800" dirty="0">
                <a:solidFill>
                  <a:schemeClr val="accent6"/>
                </a:solidFill>
              </a:rPr>
              <a:t>Introduktion till jordsystemet</a:t>
            </a:r>
            <a:endParaRPr lang="en-GB" sz="2800" dirty="0">
              <a:solidFill>
                <a:schemeClr val="accent6"/>
              </a:solidFill>
            </a:endParaRPr>
          </a:p>
        </p:txBody>
      </p:sp>
      <p:sp>
        <p:nvSpPr>
          <p:cNvPr id="4" name="Segnaposto piè di pagina 3">
            <a:extLst>
              <a:ext uri="{FF2B5EF4-FFF2-40B4-BE49-F238E27FC236}">
                <a16:creationId xmlns:a16="http://schemas.microsoft.com/office/drawing/2014/main" id="{15AF23E6-2A9D-7113-1C19-1D77DBE597BA}"/>
              </a:ext>
            </a:extLst>
          </p:cNvPr>
          <p:cNvSpPr>
            <a:spLocks noGrp="1"/>
          </p:cNvSpPr>
          <p:nvPr>
            <p:ph type="ftr" sz="quarter" idx="11"/>
          </p:nvPr>
        </p:nvSpPr>
        <p:spPr/>
        <p:txBody>
          <a:bodyPr/>
          <a:lstStyle/>
          <a:p>
            <a:r>
              <a:rPr lang="sv-SE" b="1"/>
              <a:t>Modul: Hållbart jordbruk, förvaltning av naturresurser och klimatåtgärder / Ämne: Klimatförändringar / Delämne 1: Klimatsystem och klimatförändringar: Introduktion till jordens system och grundläggande mekanismer för klimatförändringar</a:t>
            </a:r>
            <a:endParaRPr lang="en-US" dirty="0"/>
          </a:p>
        </p:txBody>
      </p:sp>
      <p:sp>
        <p:nvSpPr>
          <p:cNvPr id="5" name="Segnaposto numero diapositiva 4">
            <a:extLst>
              <a:ext uri="{FF2B5EF4-FFF2-40B4-BE49-F238E27FC236}">
                <a16:creationId xmlns:a16="http://schemas.microsoft.com/office/drawing/2014/main" id="{34CBB504-2CEC-0D6A-E09F-814F65879838}"/>
              </a:ext>
            </a:extLst>
          </p:cNvPr>
          <p:cNvSpPr>
            <a:spLocks noGrp="1"/>
          </p:cNvSpPr>
          <p:nvPr>
            <p:ph type="sldNum" sz="quarter" idx="12"/>
          </p:nvPr>
        </p:nvSpPr>
        <p:spPr/>
        <p:txBody>
          <a:bodyPr/>
          <a:lstStyle/>
          <a:p>
            <a:fld id="{D57F1E4F-1CFF-5643-939E-217C01CDF565}" type="slidenum">
              <a:rPr lang="en-US" smtClean="0"/>
              <a:t>5</a:t>
            </a:fld>
            <a:endParaRPr lang="en-US" dirty="0"/>
          </a:p>
        </p:txBody>
      </p:sp>
      <p:pic>
        <p:nvPicPr>
          <p:cNvPr id="6" name="Imagem 5">
            <a:extLst>
              <a:ext uri="{FF2B5EF4-FFF2-40B4-BE49-F238E27FC236}">
                <a16:creationId xmlns:a16="http://schemas.microsoft.com/office/drawing/2014/main" id="{5C8C4F94-C762-4253-9E55-6B5974B4E9F6}"/>
              </a:ext>
            </a:extLst>
          </p:cNvPr>
          <p:cNvPicPr>
            <a:picLocks noChangeAspect="1"/>
          </p:cNvPicPr>
          <p:nvPr/>
        </p:nvPicPr>
        <p:blipFill>
          <a:blip r:embed="rId2"/>
          <a:stretch>
            <a:fillRect/>
          </a:stretch>
        </p:blipFill>
        <p:spPr>
          <a:xfrm>
            <a:off x="838201" y="1637078"/>
            <a:ext cx="5893032" cy="4419774"/>
          </a:xfrm>
          <a:prstGeom prst="rect">
            <a:avLst/>
          </a:prstGeom>
        </p:spPr>
      </p:pic>
      <p:sp>
        <p:nvSpPr>
          <p:cNvPr id="7" name="Retângulo 6">
            <a:extLst>
              <a:ext uri="{FF2B5EF4-FFF2-40B4-BE49-F238E27FC236}">
                <a16:creationId xmlns:a16="http://schemas.microsoft.com/office/drawing/2014/main" id="{CC018500-8001-4E2A-B431-E9F2C953E039}"/>
              </a:ext>
            </a:extLst>
          </p:cNvPr>
          <p:cNvSpPr/>
          <p:nvPr/>
        </p:nvSpPr>
        <p:spPr>
          <a:xfrm>
            <a:off x="6968455" y="1646692"/>
            <a:ext cx="3851945" cy="2585323"/>
          </a:xfrm>
          <a:prstGeom prst="rect">
            <a:avLst/>
          </a:prstGeom>
        </p:spPr>
        <p:txBody>
          <a:bodyPr wrap="square">
            <a:spAutoFit/>
          </a:bodyPr>
          <a:lstStyle/>
          <a:p>
            <a:pPr algn="just"/>
            <a:r>
              <a:rPr lang="en-US" dirty="0">
                <a:solidFill>
                  <a:schemeClr val="accent6"/>
                </a:solidFill>
              </a:rPr>
              <a:t>Klimatsystemet </a:t>
            </a:r>
            <a:r>
              <a:rPr lang="en-US" dirty="0"/>
              <a:t>är ett komplext och icke-linjärt system, en uppsättning komplexa interaktioner mellan atmosfären, oceanerna och landytorna, som är resultatet av deras karakteristiska interna dynamik och yttre påverkan. Systemet består av fem delsystem, eller sfärer, på jorden, där vart och ett interagerar med de andra delsystemen.</a:t>
            </a:r>
            <a:endParaRPr lang="pt-PT" dirty="0"/>
          </a:p>
        </p:txBody>
      </p:sp>
    </p:spTree>
    <p:extLst>
      <p:ext uri="{BB962C8B-B14F-4D97-AF65-F5344CB8AC3E}">
        <p14:creationId xmlns:p14="http://schemas.microsoft.com/office/powerpoint/2010/main" val="9451210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78EEE677-F961-227B-5672-4798FA00061F}"/>
              </a:ext>
            </a:extLst>
          </p:cNvPr>
          <p:cNvSpPr>
            <a:spLocks noGrp="1"/>
          </p:cNvSpPr>
          <p:nvPr>
            <p:ph idx="1"/>
          </p:nvPr>
        </p:nvSpPr>
        <p:spPr>
          <a:xfrm>
            <a:off x="969230" y="2578102"/>
            <a:ext cx="4483614" cy="1759006"/>
          </a:xfrm>
        </p:spPr>
        <p:txBody>
          <a:bodyPr>
            <a:normAutofit/>
          </a:bodyPr>
          <a:lstStyle/>
          <a:p>
            <a:pPr marL="0" indent="0" algn="just">
              <a:buNone/>
            </a:pPr>
            <a:r>
              <a:rPr lang="en-US" sz="1800" dirty="0">
                <a:solidFill>
                  <a:schemeClr val="accent6"/>
                </a:solidFill>
              </a:rPr>
              <a:t>Klimatsystemet </a:t>
            </a:r>
            <a:r>
              <a:rPr lang="en-US" sz="1800" dirty="0"/>
              <a:t>är ett interaktivt system som tvingas eller påverkas av olika externa drivkrafter, varav den viktigaste är solen. Även den direkta effekten av mänskliga aktiviteter på klimatsystemet betraktas som en extern kraft.</a:t>
            </a:r>
            <a:endParaRPr lang="en-GB" sz="1800" dirty="0"/>
          </a:p>
        </p:txBody>
      </p:sp>
      <p:sp>
        <p:nvSpPr>
          <p:cNvPr id="4" name="Segnaposto piè di pagina 3">
            <a:extLst>
              <a:ext uri="{FF2B5EF4-FFF2-40B4-BE49-F238E27FC236}">
                <a16:creationId xmlns:a16="http://schemas.microsoft.com/office/drawing/2014/main" id="{2D6730F3-DF3E-43D1-9B3A-409ECEDC4A7E}"/>
              </a:ext>
            </a:extLst>
          </p:cNvPr>
          <p:cNvSpPr>
            <a:spLocks noGrp="1"/>
          </p:cNvSpPr>
          <p:nvPr>
            <p:ph type="ftr" sz="quarter" idx="11"/>
          </p:nvPr>
        </p:nvSpPr>
        <p:spPr/>
        <p:txBody>
          <a:bodyPr/>
          <a:lstStyle/>
          <a:p>
            <a:r>
              <a:rPr lang="sv-SE" b="1"/>
              <a:t>Modul: Hållbart jordbruk, förvaltning av naturresurser och klimatåtgärder / Ämne: Klimatförändringar / Delämne 1: Klimatsystem och klimatförändringar: Introduktion till jordens system och grundläggande mekanismer för klimatförändringar</a:t>
            </a:r>
            <a:endParaRPr lang="en-US" dirty="0"/>
          </a:p>
        </p:txBody>
      </p:sp>
      <p:sp>
        <p:nvSpPr>
          <p:cNvPr id="5" name="Segnaposto numero diapositiva 4">
            <a:extLst>
              <a:ext uri="{FF2B5EF4-FFF2-40B4-BE49-F238E27FC236}">
                <a16:creationId xmlns:a16="http://schemas.microsoft.com/office/drawing/2014/main" id="{4A1ABC1B-5CE1-2165-AAE3-9AB3AB92BF9A}"/>
              </a:ext>
            </a:extLst>
          </p:cNvPr>
          <p:cNvSpPr>
            <a:spLocks noGrp="1"/>
          </p:cNvSpPr>
          <p:nvPr>
            <p:ph type="sldNum" sz="quarter" idx="12"/>
          </p:nvPr>
        </p:nvSpPr>
        <p:spPr/>
        <p:txBody>
          <a:bodyPr/>
          <a:lstStyle/>
          <a:p>
            <a:fld id="{D57F1E4F-1CFF-5643-939E-217C01CDF565}" type="slidenum">
              <a:rPr lang="en-US" smtClean="0"/>
              <a:t>6</a:t>
            </a:fld>
            <a:endParaRPr lang="en-US" dirty="0"/>
          </a:p>
        </p:txBody>
      </p:sp>
      <p:sp>
        <p:nvSpPr>
          <p:cNvPr id="6" name="Retângulo 5">
            <a:extLst>
              <a:ext uri="{FF2B5EF4-FFF2-40B4-BE49-F238E27FC236}">
                <a16:creationId xmlns:a16="http://schemas.microsoft.com/office/drawing/2014/main" id="{36D8EE83-2780-4F4C-B811-E1E34E118C67}"/>
              </a:ext>
            </a:extLst>
          </p:cNvPr>
          <p:cNvSpPr/>
          <p:nvPr/>
        </p:nvSpPr>
        <p:spPr>
          <a:xfrm>
            <a:off x="726671" y="1121919"/>
            <a:ext cx="4932248" cy="523220"/>
          </a:xfrm>
          <a:prstGeom prst="rect">
            <a:avLst/>
          </a:prstGeom>
        </p:spPr>
        <p:txBody>
          <a:bodyPr wrap="none">
            <a:spAutoFit/>
          </a:bodyPr>
          <a:lstStyle/>
          <a:p>
            <a:r>
              <a:rPr lang="en-US" sz="2800" dirty="0">
                <a:solidFill>
                  <a:schemeClr val="accent6"/>
                </a:solidFill>
              </a:rPr>
              <a:t>Introduktion till jordsystemet</a:t>
            </a:r>
          </a:p>
        </p:txBody>
      </p:sp>
      <p:pic>
        <p:nvPicPr>
          <p:cNvPr id="7" name="Imagem 6">
            <a:extLst>
              <a:ext uri="{FF2B5EF4-FFF2-40B4-BE49-F238E27FC236}">
                <a16:creationId xmlns:a16="http://schemas.microsoft.com/office/drawing/2014/main" id="{4D559C1E-1BAE-4FF0-A79E-F377F23A8A70}"/>
              </a:ext>
            </a:extLst>
          </p:cNvPr>
          <p:cNvPicPr>
            <a:picLocks noChangeAspect="1"/>
          </p:cNvPicPr>
          <p:nvPr/>
        </p:nvPicPr>
        <p:blipFill>
          <a:blip r:embed="rId2"/>
          <a:stretch>
            <a:fillRect/>
          </a:stretch>
        </p:blipFill>
        <p:spPr>
          <a:xfrm>
            <a:off x="5591541" y="1645138"/>
            <a:ext cx="5533579" cy="3660775"/>
          </a:xfrm>
          <a:prstGeom prst="rect">
            <a:avLst/>
          </a:prstGeom>
        </p:spPr>
      </p:pic>
    </p:spTree>
    <p:extLst>
      <p:ext uri="{BB962C8B-B14F-4D97-AF65-F5344CB8AC3E}">
        <p14:creationId xmlns:p14="http://schemas.microsoft.com/office/powerpoint/2010/main" val="16662432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B15B79C-88FB-B604-33F6-E0B1E73E54CE}"/>
              </a:ext>
            </a:extLst>
          </p:cNvPr>
          <p:cNvSpPr>
            <a:spLocks noGrp="1"/>
          </p:cNvSpPr>
          <p:nvPr>
            <p:ph type="title"/>
          </p:nvPr>
        </p:nvSpPr>
        <p:spPr>
          <a:xfrm>
            <a:off x="838200" y="681037"/>
            <a:ext cx="10515600" cy="896093"/>
          </a:xfrm>
        </p:spPr>
        <p:txBody>
          <a:bodyPr>
            <a:normAutofit/>
          </a:bodyPr>
          <a:lstStyle/>
          <a:p>
            <a:r>
              <a:rPr lang="en-US" sz="3600" dirty="0"/>
              <a:t>Grundläggande mekanismer för klimatförändringar</a:t>
            </a:r>
            <a:endParaRPr lang="en-GB" sz="3600" dirty="0"/>
          </a:p>
        </p:txBody>
      </p:sp>
      <p:sp>
        <p:nvSpPr>
          <p:cNvPr id="4" name="Segnaposto piè di pagina 3">
            <a:extLst>
              <a:ext uri="{FF2B5EF4-FFF2-40B4-BE49-F238E27FC236}">
                <a16:creationId xmlns:a16="http://schemas.microsoft.com/office/drawing/2014/main" id="{2D6730F3-DF3E-43D1-9B3A-409ECEDC4A7E}"/>
              </a:ext>
            </a:extLst>
          </p:cNvPr>
          <p:cNvSpPr>
            <a:spLocks noGrp="1"/>
          </p:cNvSpPr>
          <p:nvPr>
            <p:ph type="ftr" sz="quarter" idx="11"/>
          </p:nvPr>
        </p:nvSpPr>
        <p:spPr/>
        <p:txBody>
          <a:bodyPr/>
          <a:lstStyle/>
          <a:p>
            <a:r>
              <a:rPr lang="sv-SE" b="1"/>
              <a:t>Modul: Hållbart jordbruk, förvaltning av naturresurser och klimatåtgärder / Ämne: Klimatförändringar / Delämne 1: Klimatsystem och klimatförändringar: Introduktion till jordens system och grundläggande mekanismer för klimatförändringar</a:t>
            </a:r>
            <a:endParaRPr lang="en-US" dirty="0"/>
          </a:p>
        </p:txBody>
      </p:sp>
      <p:sp>
        <p:nvSpPr>
          <p:cNvPr id="5" name="Segnaposto numero diapositiva 4">
            <a:extLst>
              <a:ext uri="{FF2B5EF4-FFF2-40B4-BE49-F238E27FC236}">
                <a16:creationId xmlns:a16="http://schemas.microsoft.com/office/drawing/2014/main" id="{4A1ABC1B-5CE1-2165-AAE3-9AB3AB92BF9A}"/>
              </a:ext>
            </a:extLst>
          </p:cNvPr>
          <p:cNvSpPr>
            <a:spLocks noGrp="1"/>
          </p:cNvSpPr>
          <p:nvPr>
            <p:ph type="sldNum" sz="quarter" idx="12"/>
          </p:nvPr>
        </p:nvSpPr>
        <p:spPr/>
        <p:txBody>
          <a:bodyPr/>
          <a:lstStyle/>
          <a:p>
            <a:fld id="{D57F1E4F-1CFF-5643-939E-217C01CDF565}" type="slidenum">
              <a:rPr lang="en-US" smtClean="0"/>
              <a:t>7</a:t>
            </a:fld>
            <a:endParaRPr lang="en-US" dirty="0"/>
          </a:p>
        </p:txBody>
      </p:sp>
      <p:sp>
        <p:nvSpPr>
          <p:cNvPr id="6" name="Retângulo 5">
            <a:extLst>
              <a:ext uri="{FF2B5EF4-FFF2-40B4-BE49-F238E27FC236}">
                <a16:creationId xmlns:a16="http://schemas.microsoft.com/office/drawing/2014/main" id="{2AE6127E-9AD5-424D-B6D7-2A7F7E59944B}"/>
              </a:ext>
            </a:extLst>
          </p:cNvPr>
          <p:cNvSpPr/>
          <p:nvPr/>
        </p:nvSpPr>
        <p:spPr>
          <a:xfrm>
            <a:off x="838200" y="1511440"/>
            <a:ext cx="3767356" cy="3416320"/>
          </a:xfrm>
          <a:prstGeom prst="rect">
            <a:avLst/>
          </a:prstGeom>
        </p:spPr>
        <p:txBody>
          <a:bodyPr wrap="square">
            <a:spAutoFit/>
          </a:bodyPr>
          <a:lstStyle/>
          <a:p>
            <a:pPr algn="just"/>
            <a:r>
              <a:rPr lang="en-US" dirty="0">
                <a:solidFill>
                  <a:schemeClr val="accent6"/>
                </a:solidFill>
              </a:rPr>
              <a:t>Klimatförändringar har förekommit under </a:t>
            </a:r>
            <a:r>
              <a:rPr lang="en-US" dirty="0"/>
              <a:t>hela jordens historia. När planeten förändras genom kontinentaldrift och haven ändrar storlek, ändras havsströmmarna och områden går från att vara varma till kalla och varma igen. Dessa händelser inträffar inom en tusenårig tidsperiod. För närvarande sker klimatförändringarna mycket snabbare och är en av de mest komplexa frågorna som omfattar flera dimensioner, från vetenskap till ekonomi, samhälle och politik.</a:t>
            </a:r>
            <a:endParaRPr lang="pt-PT" dirty="0"/>
          </a:p>
        </p:txBody>
      </p:sp>
      <p:pic>
        <p:nvPicPr>
          <p:cNvPr id="7" name="Imagem 6">
            <a:extLst>
              <a:ext uri="{FF2B5EF4-FFF2-40B4-BE49-F238E27FC236}">
                <a16:creationId xmlns:a16="http://schemas.microsoft.com/office/drawing/2014/main" id="{2208DBEE-BC7C-430F-8570-DA3AFDB54A4E}"/>
              </a:ext>
            </a:extLst>
          </p:cNvPr>
          <p:cNvPicPr>
            <a:picLocks noChangeAspect="1"/>
          </p:cNvPicPr>
          <p:nvPr/>
        </p:nvPicPr>
        <p:blipFill>
          <a:blip r:embed="rId2"/>
          <a:stretch>
            <a:fillRect/>
          </a:stretch>
        </p:blipFill>
        <p:spPr>
          <a:xfrm>
            <a:off x="5553512" y="1511439"/>
            <a:ext cx="3330429" cy="4345147"/>
          </a:xfrm>
          <a:prstGeom prst="rect">
            <a:avLst/>
          </a:prstGeom>
        </p:spPr>
      </p:pic>
      <p:sp>
        <p:nvSpPr>
          <p:cNvPr id="8" name="Retângulo 7">
            <a:extLst>
              <a:ext uri="{FF2B5EF4-FFF2-40B4-BE49-F238E27FC236}">
                <a16:creationId xmlns:a16="http://schemas.microsoft.com/office/drawing/2014/main" id="{8A839024-175A-46FA-B8A3-69171CA268BA}"/>
              </a:ext>
            </a:extLst>
          </p:cNvPr>
          <p:cNvSpPr/>
          <p:nvPr/>
        </p:nvSpPr>
        <p:spPr>
          <a:xfrm>
            <a:off x="9062906" y="1577130"/>
            <a:ext cx="1473665" cy="4320331"/>
          </a:xfrm>
          <a:prstGeom prst="rect">
            <a:avLst/>
          </a:prstGeom>
        </p:spPr>
        <p:txBody>
          <a:bodyPr wrap="square">
            <a:spAutoFit/>
          </a:bodyPr>
          <a:lstStyle/>
          <a:p>
            <a:pPr algn="just"/>
            <a:r>
              <a:rPr lang="en-US" sz="1000" dirty="0"/>
              <a:t>Överst: Förändringen i årstemperatur som beräknas för slutet av 2000-talet med hjälp av simuleringar från 27 globala klimatmodeller. Förändringen beräknas som medelvärdet för 2081-2100 minus medelvärdet för 1986-2005. Nederst: Den klimatförändringshastighet som krävs för att bibehålla den nuvarande årstemperaturen om klimatförändringen i slutet av det 21:a århundradet inträffar. Hastigheten beräknas för varje plats genom att identifiera den närmaste platsen i det framtida klimatet som har samma årliga temperatur som startplatsen har i det nuvarande klimatet. Kredit: Noah </a:t>
            </a:r>
            <a:r>
              <a:rPr lang="en-US" sz="1000" dirty="0" err="1"/>
              <a:t>Diffenbaugh</a:t>
            </a:r>
            <a:endParaRPr lang="pt-PT" sz="1000" dirty="0"/>
          </a:p>
        </p:txBody>
      </p:sp>
    </p:spTree>
    <p:extLst>
      <p:ext uri="{BB962C8B-B14F-4D97-AF65-F5344CB8AC3E}">
        <p14:creationId xmlns:p14="http://schemas.microsoft.com/office/powerpoint/2010/main" val="1247757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00FE630-8C38-5726-52A6-C489BE5904E6}"/>
              </a:ext>
            </a:extLst>
          </p:cNvPr>
          <p:cNvSpPr>
            <a:spLocks noGrp="1"/>
          </p:cNvSpPr>
          <p:nvPr>
            <p:ph type="title"/>
          </p:nvPr>
        </p:nvSpPr>
        <p:spPr/>
        <p:txBody>
          <a:bodyPr>
            <a:normAutofit/>
          </a:bodyPr>
          <a:lstStyle/>
          <a:p>
            <a:r>
              <a:rPr lang="en-GB" sz="3600" dirty="0"/>
              <a:t>Växthuseffekten</a:t>
            </a:r>
          </a:p>
        </p:txBody>
      </p:sp>
      <p:pic>
        <p:nvPicPr>
          <p:cNvPr id="6" name="Marcador de Posição de Conteúdo 5">
            <a:extLst>
              <a:ext uri="{FF2B5EF4-FFF2-40B4-BE49-F238E27FC236}">
                <a16:creationId xmlns:a16="http://schemas.microsoft.com/office/drawing/2014/main" id="{52C9CE96-086C-4B34-8C43-605EC4ECA85F}"/>
              </a:ext>
            </a:extLst>
          </p:cNvPr>
          <p:cNvPicPr>
            <a:picLocks noGrp="1" noChangeAspect="1"/>
          </p:cNvPicPr>
          <p:nvPr>
            <p:ph idx="1"/>
          </p:nvPr>
        </p:nvPicPr>
        <p:blipFill>
          <a:blip r:embed="rId2"/>
          <a:stretch>
            <a:fillRect/>
          </a:stretch>
        </p:blipFill>
        <p:spPr>
          <a:xfrm>
            <a:off x="6350835" y="1982337"/>
            <a:ext cx="4389500" cy="3383573"/>
          </a:xfrm>
          <a:prstGeom prst="rect">
            <a:avLst/>
          </a:prstGeom>
        </p:spPr>
      </p:pic>
      <p:sp>
        <p:nvSpPr>
          <p:cNvPr id="4" name="Segnaposto piè di pagina 3">
            <a:extLst>
              <a:ext uri="{FF2B5EF4-FFF2-40B4-BE49-F238E27FC236}">
                <a16:creationId xmlns:a16="http://schemas.microsoft.com/office/drawing/2014/main" id="{D87BE30D-4BBB-B618-5093-189B014C156C}"/>
              </a:ext>
            </a:extLst>
          </p:cNvPr>
          <p:cNvSpPr>
            <a:spLocks noGrp="1"/>
          </p:cNvSpPr>
          <p:nvPr>
            <p:ph type="ftr" sz="quarter" idx="11"/>
          </p:nvPr>
        </p:nvSpPr>
        <p:spPr/>
        <p:txBody>
          <a:bodyPr/>
          <a:lstStyle/>
          <a:p>
            <a:r>
              <a:rPr lang="sv-SE" b="1"/>
              <a:t>Modul: Hållbart jordbruk, förvaltning av naturresurser och klimatåtgärder / Ämne: Klimatförändringar / Delämne 1: Klimatsystem och klimatförändringar: Introduktion till jordens system och grundläggande mekanismer för klimatförändringar</a:t>
            </a:r>
            <a:endParaRPr lang="en-US" dirty="0"/>
          </a:p>
        </p:txBody>
      </p:sp>
      <p:sp>
        <p:nvSpPr>
          <p:cNvPr id="5" name="Segnaposto numero diapositiva 4">
            <a:extLst>
              <a:ext uri="{FF2B5EF4-FFF2-40B4-BE49-F238E27FC236}">
                <a16:creationId xmlns:a16="http://schemas.microsoft.com/office/drawing/2014/main" id="{4EBED3CF-60DC-AD4B-37DB-DFEB542860CD}"/>
              </a:ext>
            </a:extLst>
          </p:cNvPr>
          <p:cNvSpPr>
            <a:spLocks noGrp="1"/>
          </p:cNvSpPr>
          <p:nvPr>
            <p:ph type="sldNum" sz="quarter" idx="12"/>
          </p:nvPr>
        </p:nvSpPr>
        <p:spPr/>
        <p:txBody>
          <a:bodyPr/>
          <a:lstStyle/>
          <a:p>
            <a:fld id="{D57F1E4F-1CFF-5643-939E-217C01CDF565}" type="slidenum">
              <a:rPr lang="en-US" smtClean="0"/>
              <a:t>8</a:t>
            </a:fld>
            <a:endParaRPr lang="en-US" dirty="0"/>
          </a:p>
        </p:txBody>
      </p:sp>
      <p:sp>
        <p:nvSpPr>
          <p:cNvPr id="7" name="Retângulo 6">
            <a:extLst>
              <a:ext uri="{FF2B5EF4-FFF2-40B4-BE49-F238E27FC236}">
                <a16:creationId xmlns:a16="http://schemas.microsoft.com/office/drawing/2014/main" id="{8B61473E-7213-42F4-9077-B89F8A5A1960}"/>
              </a:ext>
            </a:extLst>
          </p:cNvPr>
          <p:cNvSpPr/>
          <p:nvPr/>
        </p:nvSpPr>
        <p:spPr>
          <a:xfrm>
            <a:off x="631971" y="1690687"/>
            <a:ext cx="4946708" cy="4278094"/>
          </a:xfrm>
          <a:prstGeom prst="rect">
            <a:avLst/>
          </a:prstGeom>
        </p:spPr>
        <p:txBody>
          <a:bodyPr wrap="square">
            <a:spAutoFit/>
          </a:bodyPr>
          <a:lstStyle/>
          <a:p>
            <a:pPr marL="285750" indent="-285750" algn="just">
              <a:buClr>
                <a:schemeClr val="accent6"/>
              </a:buClr>
              <a:buFont typeface="Arial" panose="020B0604020202020204" pitchFamily="34" charset="0"/>
              <a:buChar char="•"/>
            </a:pPr>
            <a:r>
              <a:rPr lang="en-US" sz="1600" dirty="0"/>
              <a:t>Jordens torra atmosfär består huvudsakligen av kväve (</a:t>
            </a:r>
            <a:r>
              <a:rPr lang="en-US" sz="900" dirty="0"/>
              <a:t>N2</a:t>
            </a:r>
            <a:r>
              <a:rPr lang="en-US" sz="1600" dirty="0"/>
              <a:t>, 78,1% volymblandning), syre (</a:t>
            </a:r>
            <a:r>
              <a:rPr lang="en-US" sz="1050" dirty="0"/>
              <a:t>O2</a:t>
            </a:r>
            <a:r>
              <a:rPr lang="en-US" sz="1600" dirty="0"/>
              <a:t>, 20,9% volymblandning) och argon (</a:t>
            </a:r>
            <a:r>
              <a:rPr lang="en-US" sz="1600" dirty="0" err="1"/>
              <a:t>Ar</a:t>
            </a:r>
            <a:r>
              <a:rPr lang="en-US" sz="1600" dirty="0"/>
              <a:t>, 0,93% volymblandning).</a:t>
            </a:r>
          </a:p>
          <a:p>
            <a:pPr marL="285750" indent="-285750" algn="just">
              <a:buClr>
                <a:schemeClr val="accent6"/>
              </a:buClr>
              <a:buFont typeface="Arial" panose="020B0604020202020204" pitchFamily="34" charset="0"/>
              <a:buChar char="•"/>
            </a:pPr>
            <a:r>
              <a:rPr lang="en-US" sz="1600" dirty="0"/>
              <a:t>Andra gaser, som koldioxid (</a:t>
            </a:r>
            <a:r>
              <a:rPr lang="en-US" sz="1050" dirty="0"/>
              <a:t>CO2), </a:t>
            </a:r>
            <a:r>
              <a:rPr lang="en-US" sz="1600" dirty="0"/>
              <a:t>metan (</a:t>
            </a:r>
            <a:r>
              <a:rPr lang="en-US" sz="1050" dirty="0"/>
              <a:t>CH4</a:t>
            </a:r>
            <a:r>
              <a:rPr lang="en-US" sz="1600" dirty="0"/>
              <a:t>), dikväveoxid (</a:t>
            </a:r>
            <a:r>
              <a:rPr lang="en-US" sz="1100" dirty="0"/>
              <a:t>N2O</a:t>
            </a:r>
            <a:r>
              <a:rPr lang="en-US" sz="1600" dirty="0"/>
              <a:t>) och halokarboner, som klorfluorkarboner, absorberar och avger infraröd strålning. Dessa så kallade växthusgaser, med ett totalt blandningsförhållande i torr luft på mindre än 0,1 volymprocent, spelar en viktig roll i jordens energibalans. </a:t>
            </a:r>
          </a:p>
          <a:p>
            <a:pPr marL="285750" indent="-285750" algn="just">
              <a:buClr>
                <a:schemeClr val="accent6"/>
              </a:buClr>
              <a:buFont typeface="Arial" panose="020B0604020202020204" pitchFamily="34" charset="0"/>
              <a:buChar char="•"/>
            </a:pPr>
            <a:r>
              <a:rPr lang="en-US" sz="1600" dirty="0"/>
              <a:t>Atmosfären innehåller också vattenånga (</a:t>
            </a:r>
            <a:r>
              <a:rPr lang="en-US" sz="1000" dirty="0"/>
              <a:t>H2O</a:t>
            </a:r>
            <a:r>
              <a:rPr lang="en-US" sz="1600" dirty="0"/>
              <a:t>), som också är en naturlig växthusgas. Dess volym är vanligtvis i storleksordningen 1%. </a:t>
            </a:r>
          </a:p>
          <a:p>
            <a:pPr marL="285750" indent="-285750" algn="just">
              <a:buClr>
                <a:schemeClr val="accent6"/>
              </a:buClr>
              <a:buFont typeface="Arial" panose="020B0604020202020204" pitchFamily="34" charset="0"/>
              <a:buChar char="•"/>
            </a:pPr>
            <a:r>
              <a:rPr lang="en-US" sz="1600" dirty="0"/>
              <a:t>Dessa växthusgaser absorberar den infraröda strålning som jorden avger och tenderar att höja temperaturen nära jordytan.</a:t>
            </a:r>
            <a:endParaRPr lang="pt-PT" sz="1600" dirty="0"/>
          </a:p>
        </p:txBody>
      </p:sp>
    </p:spTree>
    <p:extLst>
      <p:ext uri="{BB962C8B-B14F-4D97-AF65-F5344CB8AC3E}">
        <p14:creationId xmlns:p14="http://schemas.microsoft.com/office/powerpoint/2010/main" val="31446442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D7BC42-C105-99F9-8EB2-0EA9E6029B13}"/>
              </a:ext>
            </a:extLst>
          </p:cNvPr>
          <p:cNvSpPr>
            <a:spLocks noGrp="1"/>
          </p:cNvSpPr>
          <p:nvPr>
            <p:ph type="title"/>
          </p:nvPr>
        </p:nvSpPr>
        <p:spPr/>
        <p:txBody>
          <a:bodyPr>
            <a:normAutofit/>
          </a:bodyPr>
          <a:lstStyle/>
          <a:p>
            <a:r>
              <a:rPr lang="en-US" sz="3600" dirty="0"/>
              <a:t>Människans påverkan på växthusgaser</a:t>
            </a:r>
            <a:endParaRPr lang="en-GB" sz="3600" dirty="0"/>
          </a:p>
        </p:txBody>
      </p:sp>
      <p:sp>
        <p:nvSpPr>
          <p:cNvPr id="8" name="Segnaposto piè di pagina 7">
            <a:extLst>
              <a:ext uri="{FF2B5EF4-FFF2-40B4-BE49-F238E27FC236}">
                <a16:creationId xmlns:a16="http://schemas.microsoft.com/office/drawing/2014/main" id="{5D935DDE-FAB4-BF57-D77D-82C033DDF619}"/>
              </a:ext>
            </a:extLst>
          </p:cNvPr>
          <p:cNvSpPr>
            <a:spLocks noGrp="1"/>
          </p:cNvSpPr>
          <p:nvPr>
            <p:ph type="ftr" sz="quarter" idx="11"/>
          </p:nvPr>
        </p:nvSpPr>
        <p:spPr/>
        <p:txBody>
          <a:bodyPr/>
          <a:lstStyle/>
          <a:p>
            <a:r>
              <a:rPr lang="sv-SE" b="1"/>
              <a:t>Modul: Hållbart jordbruk, förvaltning av naturresurser och klimatåtgärder / Ämne: Klimatförändringar / Delämne 1: Klimatsystem och klimatförändringar: Introduktion till jordens system och grundläggande mekanismer för klimatförändringar</a:t>
            </a:r>
            <a:endParaRPr lang="en-US" dirty="0"/>
          </a:p>
        </p:txBody>
      </p:sp>
      <p:sp>
        <p:nvSpPr>
          <p:cNvPr id="9" name="Segnaposto numero diapositiva 8">
            <a:extLst>
              <a:ext uri="{FF2B5EF4-FFF2-40B4-BE49-F238E27FC236}">
                <a16:creationId xmlns:a16="http://schemas.microsoft.com/office/drawing/2014/main" id="{7FB3A417-C906-3AAA-24EA-C886B2B6A417}"/>
              </a:ext>
            </a:extLst>
          </p:cNvPr>
          <p:cNvSpPr>
            <a:spLocks noGrp="1"/>
          </p:cNvSpPr>
          <p:nvPr>
            <p:ph type="sldNum" sz="quarter" idx="12"/>
          </p:nvPr>
        </p:nvSpPr>
        <p:spPr/>
        <p:txBody>
          <a:bodyPr/>
          <a:lstStyle/>
          <a:p>
            <a:fld id="{6FF9F0C5-380F-41C2-899A-BAC0F0927E16}" type="slidenum">
              <a:rPr lang="en-US" smtClean="0"/>
              <a:t>9</a:t>
            </a:fld>
            <a:endParaRPr lang="en-US" dirty="0"/>
          </a:p>
        </p:txBody>
      </p:sp>
      <p:sp>
        <p:nvSpPr>
          <p:cNvPr id="4" name="Retângulo 3">
            <a:extLst>
              <a:ext uri="{FF2B5EF4-FFF2-40B4-BE49-F238E27FC236}">
                <a16:creationId xmlns:a16="http://schemas.microsoft.com/office/drawing/2014/main" id="{7850432B-53EB-4F0C-A6E4-7EE13F030F86}"/>
              </a:ext>
            </a:extLst>
          </p:cNvPr>
          <p:cNvSpPr/>
          <p:nvPr/>
        </p:nvSpPr>
        <p:spPr>
          <a:xfrm>
            <a:off x="763397" y="1484851"/>
            <a:ext cx="10590403" cy="4855432"/>
          </a:xfrm>
          <a:prstGeom prst="rect">
            <a:avLst/>
          </a:prstGeom>
        </p:spPr>
        <p:txBody>
          <a:bodyPr wrap="square">
            <a:spAutoFit/>
          </a:bodyPr>
          <a:lstStyle/>
          <a:p>
            <a:pPr marL="285750" indent="-285750" algn="just">
              <a:lnSpc>
                <a:spcPct val="150000"/>
              </a:lnSpc>
              <a:buClr>
                <a:schemeClr val="accent6"/>
              </a:buClr>
              <a:buFont typeface="Arial" panose="020B0604020202020204" pitchFamily="34" charset="0"/>
              <a:buChar char="•"/>
            </a:pPr>
            <a:r>
              <a:rPr lang="en-US" sz="1600" dirty="0">
                <a:solidFill>
                  <a:schemeClr val="accent6"/>
                </a:solidFill>
              </a:rPr>
              <a:t>Mänsklig verksamhet har direkt lett till ökade koncentrationer av växthusgaser </a:t>
            </a:r>
            <a:r>
              <a:rPr lang="en-US" sz="1600" dirty="0"/>
              <a:t>och därmed en förstärkt växthuseffekt, vilket orsakar uppvärmning av jordytan. Under perioden 2011-2020 </a:t>
            </a:r>
            <a:r>
              <a:rPr lang="en-US" sz="1600" dirty="0">
                <a:solidFill>
                  <a:schemeClr val="accent6"/>
                </a:solidFill>
              </a:rPr>
              <a:t>var </a:t>
            </a:r>
            <a:r>
              <a:rPr lang="en-US" sz="1600" dirty="0"/>
              <a:t>den globala </a:t>
            </a:r>
            <a:r>
              <a:rPr lang="en-US" sz="1600" dirty="0">
                <a:solidFill>
                  <a:schemeClr val="accent6"/>
                </a:solidFill>
              </a:rPr>
              <a:t>temperaturen 1,1°C högre </a:t>
            </a:r>
            <a:r>
              <a:rPr lang="en-US" sz="1600" dirty="0"/>
              <a:t>än under referensperioden (1850-1900). </a:t>
            </a:r>
          </a:p>
          <a:p>
            <a:pPr marL="285750" indent="-285750" algn="just">
              <a:lnSpc>
                <a:spcPct val="150000"/>
              </a:lnSpc>
              <a:buClr>
                <a:schemeClr val="accent6"/>
              </a:buClr>
              <a:buFont typeface="Arial" panose="020B0604020202020204" pitchFamily="34" charset="0"/>
              <a:buChar char="•"/>
            </a:pPr>
            <a:r>
              <a:rPr lang="en-US" sz="1600" dirty="0"/>
              <a:t>Den nuvarande trenden i gasutsläppen gör det mycket troligt att uppvärmningen </a:t>
            </a:r>
            <a:r>
              <a:rPr lang="en-US" sz="1600" dirty="0">
                <a:solidFill>
                  <a:schemeClr val="accent6"/>
                </a:solidFill>
              </a:rPr>
              <a:t>kommer att överstiga 1,5°C under detta århundrade </a:t>
            </a:r>
            <a:r>
              <a:rPr lang="en-US" sz="1600" dirty="0"/>
              <a:t>och gör det svårare att begränsa uppvärmningen till under 2°C. I det värsta scenariot antas en genomsnittlig temperaturökning på 4,4°C i slutet av århundradet. </a:t>
            </a:r>
          </a:p>
          <a:p>
            <a:pPr marL="285750" indent="-285750" algn="just">
              <a:lnSpc>
                <a:spcPct val="150000"/>
              </a:lnSpc>
              <a:buClr>
                <a:schemeClr val="accent6"/>
              </a:buClr>
              <a:buFont typeface="Arial" panose="020B0604020202020204" pitchFamily="34" charset="0"/>
              <a:buChar char="•"/>
            </a:pPr>
            <a:r>
              <a:rPr lang="en-US" sz="1600" dirty="0"/>
              <a:t>I IPCC:s fjärde utvärderingsrapport (AR4) från 2007 betonades det tydliga sambandet mellan växthusgaser orsakade av människan och observerade klimatförändringar. </a:t>
            </a:r>
          </a:p>
          <a:p>
            <a:pPr marL="285750" indent="-285750" algn="just">
              <a:lnSpc>
                <a:spcPct val="150000"/>
              </a:lnSpc>
              <a:buClr>
                <a:schemeClr val="accent6"/>
              </a:buClr>
              <a:buFont typeface="Arial" panose="020B0604020202020204" pitchFamily="34" charset="0"/>
              <a:buChar char="•"/>
            </a:pPr>
            <a:r>
              <a:rPr lang="en-US" sz="1600" dirty="0"/>
              <a:t>I 2014 års IPCC-utvärdering (AR5) stärks denna koppling ytterligare och det konstateras att "</a:t>
            </a:r>
            <a:r>
              <a:rPr lang="en-US" sz="1600" b="1" dirty="0">
                <a:solidFill>
                  <a:schemeClr val="accent6"/>
                </a:solidFill>
              </a:rPr>
              <a:t>mänsklig påverkan har påvisats i uppvärmningen av atmosfären och haven, i förändringar i den globala vattencykeln, i minskningar av snö och is, i den globala genomsnittliga havsnivåhöjningen och i förändringar i vissa klimatextremer. Bevisen för mänsklig påverkan har ökat sedan AR4. Det är extremt troligt (95-100 % säkerhet) att mänsklig påverkan har varit den dominerande orsaken till den observerade uppvärmningen sedan mitten av 1900-talet</a:t>
            </a:r>
            <a:r>
              <a:rPr lang="en-US" sz="1600" dirty="0"/>
              <a:t>" (IPCC 2013, Summary for Policymakers)</a:t>
            </a:r>
            <a:endParaRPr lang="pt-PT" sz="1600" dirty="0"/>
          </a:p>
        </p:txBody>
      </p:sp>
    </p:spTree>
    <p:extLst>
      <p:ext uri="{BB962C8B-B14F-4D97-AF65-F5344CB8AC3E}">
        <p14:creationId xmlns:p14="http://schemas.microsoft.com/office/powerpoint/2010/main" val="1455482242"/>
      </p:ext>
    </p:extLst>
  </p:cSld>
  <p:clrMapOvr>
    <a:masterClrMapping/>
  </p:clrMapOvr>
</p:sld>
</file>

<file path=ppt/theme/theme1.xml><?xml version="1.0" encoding="utf-8"?>
<a:theme xmlns:a="http://schemas.openxmlformats.org/drawingml/2006/main" name="Tema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a1" id="{B39D7B13-89CB-6947-98A3-110CF513C419}" vid="{8C3FCB74-990D-A34C-BE58-DA2F45AA1496}"/>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Έγγραφο" ma:contentTypeID="0x010100B1C52252B014674CB5B8BBCA345FDDE6" ma:contentTypeVersion="18" ma:contentTypeDescription="Δημιουργία νέου εγγράφου" ma:contentTypeScope="" ma:versionID="deb82e69e0d6b069935fd613c8aeb344">
  <xsd:schema xmlns:xsd="http://www.w3.org/2001/XMLSchema" xmlns:xs="http://www.w3.org/2001/XMLSchema" xmlns:p="http://schemas.microsoft.com/office/2006/metadata/properties" xmlns:ns2="c09b88ca-66eb-4a97-99d4-e4839274e101" xmlns:ns3="c944d2af-eeed-4acc-b052-3107ab9b10d9" targetNamespace="http://schemas.microsoft.com/office/2006/metadata/properties" ma:root="true" ma:fieldsID="27d91c22e0c66458f88cbf27cff06a08" ns2:_="" ns3:_="">
    <xsd:import namespace="c09b88ca-66eb-4a97-99d4-e4839274e101"/>
    <xsd:import namespace="c944d2af-eeed-4acc-b052-3107ab9b10d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9b88ca-66eb-4a97-99d4-e4839274e1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Ετικέτες εικόνας" ma:readOnly="false" ma:fieldId="{5cf76f15-5ced-4ddc-b409-7134ff3c332f}" ma:taxonomyMulti="true" ma:sspId="7a24ce2f-4116-4ad3-bf66-ef18cb5ca18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944d2af-eeed-4acc-b052-3107ab9b10d9" elementFormDefault="qualified">
    <xsd:import namespace="http://schemas.microsoft.com/office/2006/documentManagement/types"/>
    <xsd:import namespace="http://schemas.microsoft.com/office/infopath/2007/PartnerControls"/>
    <xsd:element name="SharedWithUsers" ma:index="13" nillable="true" ma:displayName="Κοινή χρήση με"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Κοινή χρήση με λεπτομέρειες" ma:internalName="SharedWithDetails" ma:readOnly="true">
      <xsd:simpleType>
        <xsd:restriction base="dms:Note">
          <xsd:maxLength value="255"/>
        </xsd:restriction>
      </xsd:simpleType>
    </xsd:element>
    <xsd:element name="TaxCatchAll" ma:index="23" nillable="true" ma:displayName="Taxonomy Catch All Column" ma:hidden="true" ma:list="{72b4d781-8933-4bb7-bea4-6819269a0d88}" ma:internalName="TaxCatchAll" ma:showField="CatchAllData" ma:web="c944d2af-eeed-4acc-b052-3107ab9b10d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Τύπος περιεχομένου"/>
        <xsd:element ref="dc:title" minOccurs="0" maxOccurs="1" ma:index="4" ma:displayName="Τίτλο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B0FB1AC-02D0-48F2-82BB-9999CDDD836D}"/>
</file>

<file path=customXml/itemProps2.xml><?xml version="1.0" encoding="utf-8"?>
<ds:datastoreItem xmlns:ds="http://schemas.openxmlformats.org/officeDocument/2006/customXml" ds:itemID="{B0290F01-DBBA-4CA9-BA5C-10EEAAA66944}"/>
</file>

<file path=docProps/app.xml><?xml version="1.0" encoding="utf-8"?>
<Properties xmlns="http://schemas.openxmlformats.org/officeDocument/2006/extended-properties" xmlns:vt="http://schemas.openxmlformats.org/officeDocument/2006/docPropsVTypes">
  <Template/>
  <TotalTime>569</TotalTime>
  <Words>3916</Words>
  <Application>Microsoft Office PowerPoint</Application>
  <PresentationFormat>Widescreen</PresentationFormat>
  <Paragraphs>202</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Tema1</vt:lpstr>
      <vt:lpstr>PowerPoint Presentation</vt:lpstr>
      <vt:lpstr>Kurs: YRKESUTBILDNING Modul: Hållbart jordbruk, förvaltning av naturresurser och klimatåtgärder Ämne: Klimatförändringar</vt:lpstr>
      <vt:lpstr>Inledning</vt:lpstr>
      <vt:lpstr>Delämne 1: Klimatsystem och klimatförändringar: Introduktion till jordens system och grundläggande mekanismer för klimatförändringar</vt:lpstr>
      <vt:lpstr>PowerPoint Presentation</vt:lpstr>
      <vt:lpstr>PowerPoint Presentation</vt:lpstr>
      <vt:lpstr>Grundläggande mekanismer för klimatförändringar</vt:lpstr>
      <vt:lpstr>Växthuseffekten</vt:lpstr>
      <vt:lpstr>Människans påverkan på växthusgaser</vt:lpstr>
      <vt:lpstr>Klimatmodeller och prediktiva verktyg: Introduktion till klimatmodeller och deras roll i förståelsen av klimatförändringar</vt:lpstr>
      <vt:lpstr>PowerPoint Presentation</vt:lpstr>
      <vt:lpstr>PowerPoint Presentation</vt:lpstr>
      <vt:lpstr>PowerPoint Presentation</vt:lpstr>
      <vt:lpstr>Delämne 2: Klimatmodeller och prediktiva verktyg: Introduktion till klimatmodeller och deras roll i förståelsen av klimatförändringar</vt:lpstr>
      <vt:lpstr>Hur klimatförändringarna påverkar och kommer att påverka jordbruket</vt:lpstr>
      <vt:lpstr>Förändringar i jordbrukets produktivitet </vt:lpstr>
      <vt:lpstr>Effekter på jordbruksarbetare och boskap</vt:lpstr>
      <vt:lpstr>Effekter på jordbruksarbetare och boskap</vt:lpstr>
      <vt:lpstr>Vad kan göras?</vt:lpstr>
      <vt:lpstr>Vad kan göras?</vt:lpstr>
      <vt:lpstr>Delämne 3: Strategier för begränsning, anpassning och koldioxidavskiljning</vt:lpstr>
      <vt:lpstr>PowerPoint Presentation</vt:lpstr>
      <vt:lpstr>Mildrande åtgärder</vt:lpstr>
      <vt:lpstr>PowerPoint Presentation</vt:lpstr>
      <vt:lpstr>Anpassning - anpassning till livet i ett föränderligt klimat </vt:lpstr>
      <vt:lpstr>Anpassning - anpassning till livet i ett föränderligt klimat </vt:lpstr>
      <vt:lpstr>Avlägsnande av koldioxid (CDR)</vt:lpstr>
      <vt:lpstr>Delämne 4: Klimatpolitik och internationella avtal. </vt:lpstr>
      <vt:lpstr>Klimatpolitik och internationella avtal</vt:lpstr>
      <vt:lpstr>Slutsats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Microsoft Office User</dc:creator>
  <cp:keywords>, docId:CB964403A654DCC38BB2F5EA16C9FCC1</cp:keywords>
  <cp:lastModifiedBy>A S</cp:lastModifiedBy>
  <cp:revision>61</cp:revision>
  <dcterms:created xsi:type="dcterms:W3CDTF">2022-08-02T09:54:50Z</dcterms:created>
  <dcterms:modified xsi:type="dcterms:W3CDTF">2024-04-29T07:01:06Z</dcterms:modified>
</cp:coreProperties>
</file>